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4" r:id="rId5"/>
    <p:sldId id="259" r:id="rId6"/>
    <p:sldId id="261" r:id="rId7"/>
    <p:sldId id="262" r:id="rId8"/>
    <p:sldId id="265" r:id="rId9"/>
    <p:sldId id="266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2"/>
    <a:srgbClr val="02A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0" autoAdjust="0"/>
  </p:normalViewPr>
  <p:slideViewPr>
    <p:cSldViewPr snapToGrid="0">
      <p:cViewPr varScale="1">
        <p:scale>
          <a:sx n="68" d="100"/>
          <a:sy n="68" d="100"/>
        </p:scale>
        <p:origin x="3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EC2BD-F28A-4456-9EAF-898F592D40B8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66469-FFC2-4274-ABA5-03884BA054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79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66469-FFC2-4274-ABA5-03884BA0545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02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5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4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6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01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56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20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40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98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28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84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4B80-7C16-43E7-92CD-CE050DCDC39D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EEBE-3319-409E-9118-0457D19DD6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4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43" Type="http://schemas.openxmlformats.org/officeDocument/2006/relationships/image" Target="../media/image41.svg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46" Type="http://schemas.openxmlformats.org/officeDocument/2006/relationships/image" Target="../media/image44.png"/><Relationship Id="rId20" Type="http://schemas.openxmlformats.org/officeDocument/2006/relationships/image" Target="../media/image18.svg"/><Relationship Id="rId41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51.png"/><Relationship Id="rId26" Type="http://schemas.openxmlformats.org/officeDocument/2006/relationships/image" Target="../media/image30.svg"/><Relationship Id="rId39" Type="http://schemas.openxmlformats.org/officeDocument/2006/relationships/image" Target="../media/image44.png"/><Relationship Id="rId21" Type="http://schemas.openxmlformats.org/officeDocument/2006/relationships/image" Target="../media/image54.png"/><Relationship Id="rId34" Type="http://schemas.openxmlformats.org/officeDocument/2006/relationships/image" Target="../media/image56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4.sv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23.png"/><Relationship Id="rId20" Type="http://schemas.openxmlformats.org/officeDocument/2006/relationships/image" Target="../media/image53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0.sv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37" Type="http://schemas.openxmlformats.org/officeDocument/2006/relationships/image" Target="../media/image59.png"/><Relationship Id="rId5" Type="http://schemas.openxmlformats.org/officeDocument/2006/relationships/image" Target="../media/image10.svg"/><Relationship Id="rId15" Type="http://schemas.openxmlformats.org/officeDocument/2006/relationships/image" Target="../media/image22.sv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36" Type="http://schemas.openxmlformats.org/officeDocument/2006/relationships/image" Target="../media/image58.png"/><Relationship Id="rId10" Type="http://schemas.openxmlformats.org/officeDocument/2006/relationships/image" Target="../media/image49.png"/><Relationship Id="rId19" Type="http://schemas.openxmlformats.org/officeDocument/2006/relationships/image" Target="../media/image52.png"/><Relationship Id="rId31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21.png"/><Relationship Id="rId22" Type="http://schemas.openxmlformats.org/officeDocument/2006/relationships/image" Target="../media/image55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Relationship Id="rId35" Type="http://schemas.openxmlformats.org/officeDocument/2006/relationships/image" Target="../media/image57.png"/><Relationship Id="rId8" Type="http://schemas.openxmlformats.org/officeDocument/2006/relationships/image" Target="../media/image47.png"/><Relationship Id="rId3" Type="http://schemas.openxmlformats.org/officeDocument/2006/relationships/image" Target="../media/image46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image" Target="../media/image55.svg"/><Relationship Id="rId39" Type="http://schemas.openxmlformats.org/officeDocument/2006/relationships/image" Target="../media/image44.png"/><Relationship Id="rId21" Type="http://schemas.openxmlformats.org/officeDocument/2006/relationships/image" Target="../media/image26.svg"/><Relationship Id="rId34" Type="http://schemas.openxmlformats.org/officeDocument/2006/relationships/image" Target="../media/image34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5" Type="http://schemas.openxmlformats.org/officeDocument/2006/relationships/image" Target="../media/image54.png"/><Relationship Id="rId33" Type="http://schemas.openxmlformats.org/officeDocument/2006/relationships/image" Target="../media/image33.png"/><Relationship Id="rId38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0.svg"/><Relationship Id="rId24" Type="http://schemas.openxmlformats.org/officeDocument/2006/relationships/image" Target="../media/image63.png"/><Relationship Id="rId32" Type="http://schemas.openxmlformats.org/officeDocument/2006/relationships/image" Target="../media/image32.svg"/><Relationship Id="rId37" Type="http://schemas.openxmlformats.org/officeDocument/2006/relationships/image" Target="../media/image37.pn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image" Target="../media/image62.png"/><Relationship Id="rId28" Type="http://schemas.openxmlformats.org/officeDocument/2006/relationships/image" Target="../media/image28.svg"/><Relationship Id="rId36" Type="http://schemas.openxmlformats.org/officeDocument/2006/relationships/image" Target="../media/image36.svg"/><Relationship Id="rId10" Type="http://schemas.openxmlformats.org/officeDocument/2006/relationships/image" Target="../media/image49.png"/><Relationship Id="rId19" Type="http://schemas.openxmlformats.org/officeDocument/2006/relationships/image" Target="../media/image24.svg"/><Relationship Id="rId31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17.png"/><Relationship Id="rId22" Type="http://schemas.openxmlformats.org/officeDocument/2006/relationships/image" Target="../media/image61.pn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35" Type="http://schemas.openxmlformats.org/officeDocument/2006/relationships/image" Target="../media/image35.png"/><Relationship Id="rId8" Type="http://schemas.openxmlformats.org/officeDocument/2006/relationships/image" Target="../media/image47.png"/><Relationship Id="rId3" Type="http://schemas.openxmlformats.org/officeDocument/2006/relationships/image" Target="../media/image46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image" Target="../media/image55.svg"/><Relationship Id="rId39" Type="http://schemas.openxmlformats.org/officeDocument/2006/relationships/image" Target="../media/image44.png"/><Relationship Id="rId21" Type="http://schemas.openxmlformats.org/officeDocument/2006/relationships/image" Target="../media/image26.svg"/><Relationship Id="rId34" Type="http://schemas.openxmlformats.org/officeDocument/2006/relationships/image" Target="../media/image34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5" Type="http://schemas.openxmlformats.org/officeDocument/2006/relationships/image" Target="../media/image54.png"/><Relationship Id="rId33" Type="http://schemas.openxmlformats.org/officeDocument/2006/relationships/image" Target="../media/image33.png"/><Relationship Id="rId38" Type="http://schemas.openxmlformats.org/officeDocument/2006/relationships/image" Target="../media/image58.png"/><Relationship Id="rId2" Type="http://schemas.openxmlformats.org/officeDocument/2006/relationships/image" Target="../media/image45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0.svg"/><Relationship Id="rId24" Type="http://schemas.openxmlformats.org/officeDocument/2006/relationships/image" Target="../media/image66.png"/><Relationship Id="rId32" Type="http://schemas.openxmlformats.org/officeDocument/2006/relationships/image" Target="../media/image32.svg"/><Relationship Id="rId37" Type="http://schemas.openxmlformats.org/officeDocument/2006/relationships/image" Target="../media/image37.pn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image" Target="../media/image65.png"/><Relationship Id="rId28" Type="http://schemas.openxmlformats.org/officeDocument/2006/relationships/image" Target="../media/image28.svg"/><Relationship Id="rId36" Type="http://schemas.openxmlformats.org/officeDocument/2006/relationships/image" Target="../media/image36.svg"/><Relationship Id="rId10" Type="http://schemas.openxmlformats.org/officeDocument/2006/relationships/image" Target="../media/image49.png"/><Relationship Id="rId19" Type="http://schemas.openxmlformats.org/officeDocument/2006/relationships/image" Target="../media/image24.svg"/><Relationship Id="rId31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17.png"/><Relationship Id="rId22" Type="http://schemas.openxmlformats.org/officeDocument/2006/relationships/image" Target="../media/image64.pn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35" Type="http://schemas.openxmlformats.org/officeDocument/2006/relationships/image" Target="../media/image35.png"/><Relationship Id="rId8" Type="http://schemas.openxmlformats.org/officeDocument/2006/relationships/image" Target="../media/image47.png"/><Relationship Id="rId3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9" Type="http://schemas.openxmlformats.org/officeDocument/2006/relationships/image" Target="../media/image69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68.png"/><Relationship Id="rId2" Type="http://schemas.openxmlformats.org/officeDocument/2006/relationships/image" Target="../media/image45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0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67.pn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image" Target="../media/image55.svg"/><Relationship Id="rId28" Type="http://schemas.openxmlformats.org/officeDocument/2006/relationships/image" Target="../media/image31.png"/><Relationship Id="rId36" Type="http://schemas.openxmlformats.org/officeDocument/2006/relationships/image" Target="../media/image44.png"/><Relationship Id="rId10" Type="http://schemas.openxmlformats.org/officeDocument/2006/relationships/image" Target="../media/image49.png"/><Relationship Id="rId19" Type="http://schemas.openxmlformats.org/officeDocument/2006/relationships/image" Target="../media/image24.svg"/><Relationship Id="rId31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17.png"/><Relationship Id="rId22" Type="http://schemas.openxmlformats.org/officeDocument/2006/relationships/image" Target="../media/image54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60.png"/><Relationship Id="rId8" Type="http://schemas.openxmlformats.org/officeDocument/2006/relationships/image" Target="../media/image47.png"/><Relationship Id="rId3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image" Target="../media/image29.png"/><Relationship Id="rId39" Type="http://schemas.openxmlformats.org/officeDocument/2006/relationships/image" Target="../media/image71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17" Type="http://schemas.openxmlformats.org/officeDocument/2006/relationships/image" Target="../media/image22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38" Type="http://schemas.openxmlformats.org/officeDocument/2006/relationships/image" Target="../media/image70.png"/><Relationship Id="rId2" Type="http://schemas.openxmlformats.org/officeDocument/2006/relationships/image" Target="../media/image45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50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51.png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image" Target="../media/image55.svg"/><Relationship Id="rId28" Type="http://schemas.openxmlformats.org/officeDocument/2006/relationships/image" Target="../media/image31.png"/><Relationship Id="rId36" Type="http://schemas.openxmlformats.org/officeDocument/2006/relationships/image" Target="../media/image44.png"/><Relationship Id="rId10" Type="http://schemas.openxmlformats.org/officeDocument/2006/relationships/image" Target="../media/image49.png"/><Relationship Id="rId19" Type="http://schemas.openxmlformats.org/officeDocument/2006/relationships/image" Target="../media/image24.svg"/><Relationship Id="rId31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17.png"/><Relationship Id="rId22" Type="http://schemas.openxmlformats.org/officeDocument/2006/relationships/image" Target="../media/image54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60.png"/><Relationship Id="rId8" Type="http://schemas.openxmlformats.org/officeDocument/2006/relationships/image" Target="../media/image47.png"/><Relationship Id="rId3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249BA86E-64A9-4836-A4ED-9E3655C98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8991" y="5756856"/>
            <a:ext cx="3503908" cy="478326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C5408A1-F123-4E15-94B3-CED88A716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8991" y="151695"/>
            <a:ext cx="3503908" cy="5515009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54CEB03-4B88-41E5-80DF-4AB43A0EA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7782" y="303189"/>
            <a:ext cx="967928" cy="96792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0F73EFD-652A-48EE-BCFE-CBE96CC71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7007" y="-77274"/>
            <a:ext cx="3756984" cy="1084636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177B0615-4AE7-4AED-8635-5969AEA7E1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9920" y="2251401"/>
            <a:ext cx="1060101" cy="106010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C066B4A8-3C49-466D-A439-2393D36A0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4163" y="763631"/>
            <a:ext cx="2530872" cy="106010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E0C9CF1-1A6D-4E7B-AC46-D48C7FE3E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4002" y="5923913"/>
            <a:ext cx="967928" cy="96792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E6C7D8-33A2-4289-9131-7BA3962F5326}"/>
              </a:ext>
            </a:extLst>
          </p:cNvPr>
          <p:cNvSpPr txBox="1"/>
          <p:nvPr/>
        </p:nvSpPr>
        <p:spPr>
          <a:xfrm>
            <a:off x="4636396" y="1294326"/>
            <a:ext cx="26947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Lavarse las manos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frecuencia /Usar Gel Hidroalcohólico.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Cubrirse la boca al toser o estornudar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pañuelo desechable o con la parte interna del codo.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el contacto físico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otras personas.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tocarse ojos, nariz y boca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sin lavado de manos previo.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distancia de seguridad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(entre cliente y personal).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mascarillas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cuando no se pueda garantizar la distancia de seguridad.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guantes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(dependiendo del puesto de trabajo).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8D4304-BB1C-4F73-A30E-704A17917F0E}"/>
              </a:ext>
            </a:extLst>
          </p:cNvPr>
          <p:cNvSpPr txBox="1"/>
          <p:nvPr/>
        </p:nvSpPr>
        <p:spPr>
          <a:xfrm>
            <a:off x="4250339" y="444080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HIGIENE</a:t>
            </a:r>
          </a:p>
          <a:p>
            <a:r>
              <a:rPr lang="es-ES" b="1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PERSONAL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87FABE9-2BD7-4B92-B06E-B496842B7E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38397" y="1341361"/>
            <a:ext cx="381700" cy="3817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0DB80F37-6D92-4316-A386-6E363B3A2C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38398" y="1962317"/>
            <a:ext cx="395332" cy="395332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E763BCF5-9989-4730-B05B-F3C3B1DE10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76924" y="2631433"/>
            <a:ext cx="354436" cy="354436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551A006A-CB95-433B-9933-0A4D4C3927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66973" y="3177323"/>
            <a:ext cx="340804" cy="340804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23C0755-E11A-4C8B-B6E8-43FA52FA8A5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5496" y="3747556"/>
            <a:ext cx="340804" cy="340804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15199920-3E0F-45E3-AD4D-1124CC378B6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55970" y="4382183"/>
            <a:ext cx="354436" cy="35443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E2A6D63F-B847-40B8-BC7F-D98D793B342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165495" y="4965295"/>
            <a:ext cx="368068" cy="36806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F23CEF7-EC2F-48FF-B327-21C9A0993D8E}"/>
              </a:ext>
            </a:extLst>
          </p:cNvPr>
          <p:cNvSpPr txBox="1"/>
          <p:nvPr/>
        </p:nvSpPr>
        <p:spPr>
          <a:xfrm>
            <a:off x="4271502" y="6084711"/>
            <a:ext cx="215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 </a:t>
            </a:r>
          </a:p>
          <a:p>
            <a:r>
              <a:rPr lang="es-ES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PREVENTIVAS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BF4A4D8A-F7C5-4E93-B8B3-BFE0522943D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91941" y="7082131"/>
            <a:ext cx="352312" cy="35231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B1983FAC-5C36-4548-B813-EF18B5C14A3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81689" y="7775180"/>
            <a:ext cx="352312" cy="352312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723BDC53-F200-4EBE-AE88-31493C0B49B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160525" y="8475646"/>
            <a:ext cx="352312" cy="352312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D1610035-1B7E-437C-888F-F19639072FA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60524" y="8907004"/>
            <a:ext cx="324128" cy="3241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90F229FD-CF39-47CA-A85B-168E4FEBADC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76924" y="9820038"/>
            <a:ext cx="366405" cy="36640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F33AACF-66A1-427D-97A2-09F2D7027392}"/>
              </a:ext>
            </a:extLst>
          </p:cNvPr>
          <p:cNvSpPr txBox="1"/>
          <p:nvPr/>
        </p:nvSpPr>
        <p:spPr>
          <a:xfrm>
            <a:off x="179656" y="100179"/>
            <a:ext cx="2602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</a:t>
            </a:r>
          </a:p>
          <a:p>
            <a:r>
              <a:rPr lang="es-E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GENERALES</a:t>
            </a:r>
          </a:p>
          <a:p>
            <a:r>
              <a:rPr lang="es-E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EL </a:t>
            </a:r>
          </a:p>
          <a:p>
            <a:r>
              <a:rPr lang="es-E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TRABAJO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FB618E3-3827-490E-896D-6B54A0F22B37}"/>
              </a:ext>
            </a:extLst>
          </p:cNvPr>
          <p:cNvSpPr txBox="1"/>
          <p:nvPr/>
        </p:nvSpPr>
        <p:spPr>
          <a:xfrm>
            <a:off x="295527" y="2595942"/>
            <a:ext cx="22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OPERACIÓN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EDF93F-F74C-4B17-8ED2-682212B8A2C3}"/>
              </a:ext>
            </a:extLst>
          </p:cNvPr>
          <p:cNvSpPr txBox="1"/>
          <p:nvPr/>
        </p:nvSpPr>
        <p:spPr>
          <a:xfrm>
            <a:off x="240517" y="3602099"/>
            <a:ext cx="3235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Respetar aforos </a:t>
            </a:r>
            <a:r>
              <a:rPr lang="es-E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 vestuarios, aseos, comedor, etc.</a:t>
            </a:r>
          </a:p>
          <a:p>
            <a:endParaRPr lang="es-E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</a:t>
            </a:r>
            <a:r>
              <a:rPr lang="es-ES" sz="14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forma adecuada y cuando corresponda.</a:t>
            </a:r>
          </a:p>
          <a:p>
            <a:endParaRPr lang="es-E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compartir objetos, herramientas</a:t>
            </a:r>
            <a:r>
              <a:rPr lang="es-E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etc. Si fuera necesario, desinfectar antes y después de su uso.</a:t>
            </a:r>
          </a:p>
          <a:p>
            <a:endParaRPr lang="es-E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Aumentar frecuencia de desinfección de zonas de contacto y objetos personales </a:t>
            </a:r>
            <a:r>
              <a:rPr lang="es-E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los productos autorizados.</a:t>
            </a:r>
          </a:p>
          <a:p>
            <a:endParaRPr lang="es-E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Vestuarios:</a:t>
            </a:r>
            <a:r>
              <a:rPr lang="es-E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uso de taquillas (evitar contacto entre ropa de calle y uniforme de trabajo).</a:t>
            </a:r>
          </a:p>
          <a:p>
            <a:endParaRPr lang="es-E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AF77D77-B4FC-4ECB-98C6-0F0D60D08BC1}"/>
              </a:ext>
            </a:extLst>
          </p:cNvPr>
          <p:cNvSpPr txBox="1"/>
          <p:nvPr/>
        </p:nvSpPr>
        <p:spPr>
          <a:xfrm>
            <a:off x="4651140" y="6943786"/>
            <a:ext cx="2694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presentar síntomas y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haber tenido contacto con </a:t>
            </a:r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 enferma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sospechosa COVID19.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Desplazamiento al puesto de trabajo respetando las medidas preventivas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(distanciamiento social, higiene respiratoria y uso de </a:t>
            </a:r>
            <a:r>
              <a:rPr lang="es-ES" sz="1200" dirty="0" err="1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temperatura.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suelas de zapatos.</a:t>
            </a:r>
          </a:p>
          <a:p>
            <a:endParaRPr lang="es-ES" sz="1200" b="1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objetos personales.</a:t>
            </a:r>
          </a:p>
          <a:p>
            <a:endParaRPr lang="es-ES" sz="1200" dirty="0">
              <a:solidFill>
                <a:srgbClr val="2777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Uniforme de trabajo, </a:t>
            </a:r>
            <a:r>
              <a:rPr lang="es-ES" sz="1200" dirty="0">
                <a:solidFill>
                  <a:srgbClr val="2777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prohibido acceder o salir del hotel con el, lavar a 60º C.</a:t>
            </a:r>
          </a:p>
        </p:txBody>
      </p:sp>
      <p:pic>
        <p:nvPicPr>
          <p:cNvPr id="99" name="Picture 98" descr="A picture containing graphics, drawing, sign&#10;&#10;Description automatically generated">
            <a:extLst>
              <a:ext uri="{FF2B5EF4-FFF2-40B4-BE49-F238E27FC236}">
                <a16:creationId xmlns:a16="http://schemas.microsoft.com/office/drawing/2014/main" id="{476728CB-F3C8-444A-BAE7-50B0F1C5B68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6572" y="9318265"/>
            <a:ext cx="415753" cy="4157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5ADC819-C19F-45B9-979D-C3D149776A6F}"/>
              </a:ext>
            </a:extLst>
          </p:cNvPr>
          <p:cNvSpPr/>
          <p:nvPr/>
        </p:nvSpPr>
        <p:spPr>
          <a:xfrm>
            <a:off x="249359" y="8184594"/>
            <a:ext cx="1029934" cy="102993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65DB99E-BABC-427A-B9B6-5FFDDE4CB68D}"/>
              </a:ext>
            </a:extLst>
          </p:cNvPr>
          <p:cNvSpPr/>
          <p:nvPr/>
        </p:nvSpPr>
        <p:spPr>
          <a:xfrm>
            <a:off x="1340855" y="8184594"/>
            <a:ext cx="1029934" cy="102993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A231F08-4262-4636-896C-96AA74A10DBE}"/>
              </a:ext>
            </a:extLst>
          </p:cNvPr>
          <p:cNvSpPr/>
          <p:nvPr/>
        </p:nvSpPr>
        <p:spPr>
          <a:xfrm>
            <a:off x="2429358" y="8184594"/>
            <a:ext cx="1029934" cy="102993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4AF9E0B3-B143-4805-B24F-4E767BC2800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67156" y="8389550"/>
            <a:ext cx="577495" cy="577495"/>
          </a:xfrm>
          <a:prstGeom prst="rect">
            <a:avLst/>
          </a:prstGeom>
        </p:spPr>
      </p:pic>
      <p:pic>
        <p:nvPicPr>
          <p:cNvPr id="95" name="Graphic 94">
            <a:extLst>
              <a:ext uri="{FF2B5EF4-FFF2-40B4-BE49-F238E27FC236}">
                <a16:creationId xmlns:a16="http://schemas.microsoft.com/office/drawing/2014/main" id="{1E48456F-5B3F-4CA1-ADDE-443969A1478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61179" y="8389552"/>
            <a:ext cx="577495" cy="577495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D90B5D69-3DCF-4461-B016-75F7BE6A066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6481" y="8389554"/>
            <a:ext cx="577495" cy="577495"/>
          </a:xfrm>
          <a:prstGeom prst="rect">
            <a:avLst/>
          </a:prstGeom>
        </p:spPr>
      </p:pic>
      <p:pic>
        <p:nvPicPr>
          <p:cNvPr id="3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710AE4-4786-4910-8A71-ADAAC487BC5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45425" y="9741314"/>
            <a:ext cx="1937791" cy="7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F75D61B9-BE0D-4FB2-98A2-67C0495D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07" y="-77274"/>
            <a:ext cx="3756984" cy="108463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E94F5AE-3FA1-442F-B626-DDC1F6454DF9}"/>
              </a:ext>
            </a:extLst>
          </p:cNvPr>
          <p:cNvSpPr txBox="1"/>
          <p:nvPr/>
        </p:nvSpPr>
        <p:spPr>
          <a:xfrm>
            <a:off x="99611" y="2158288"/>
            <a:ext cx="3645414" cy="725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Seguir las medidas higiénicas y el Sistema APPCC de forma estricta.</a:t>
            </a:r>
            <a:endParaRPr lang="es-ES" sz="1200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Verificar y garantizar las siguientes temperaturas: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CADENA DE FRÍO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Cámaras………………… Entre 2°C y 4°C 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Congeladores ………. Entre -18°C y -21°C 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Buffet frío………………. </a:t>
            </a:r>
            <a:r>
              <a:rPr lang="es-ES" sz="1200" u="sng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7°C 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TEMPERATURAS DE COCCIÓN (interior alimento)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Platos calientes </a:t>
            </a:r>
            <a:r>
              <a:rPr lang="es-ES" sz="1200" u="sng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75ºC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Salsas y sopas 80 - 85ºC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Carnes y pescados </a:t>
            </a:r>
            <a:r>
              <a:rPr lang="es-ES" sz="1200" u="sng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70ºC (mínimo 2 minutos)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TEMPERATURAS CONSERVACIÓN EN CALIENTE (interior alimento)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Baños María &gt; 65°C. </a:t>
            </a:r>
          </a:p>
          <a:p>
            <a:pPr indent="176213" algn="just"/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Buffet caliente &gt; 65°C. 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BUFFET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Raciones individuales, monodosis y envasados </a:t>
            </a:r>
            <a:r>
              <a:rPr lang="es-ES" sz="105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(en la medida de los posible)</a:t>
            </a:r>
            <a:endParaRPr lang="es-ES" sz="1200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Utensilios de servicio: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cambiar cada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30 minutos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Reposición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carros protegidos</a:t>
            </a:r>
          </a:p>
          <a:p>
            <a:pPr algn="just"/>
            <a:endParaRPr lang="es-ES" sz="1200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LIMPIEZA Y DESINFECCIÓN</a:t>
            </a:r>
          </a:p>
          <a:p>
            <a:pPr algn="just">
              <a:spcBef>
                <a:spcPts val="3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Aumentar frecuencia de desinfección de zonas de mayor contacto y equipos: </a:t>
            </a: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puertas, mandos fogones, cubos de basura, carros, teléfono, etc.</a:t>
            </a:r>
          </a:p>
          <a:p>
            <a:pPr algn="just">
              <a:spcBef>
                <a:spcPts val="3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Tren de lavado: </a:t>
            </a: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asegurar temperatura </a:t>
            </a:r>
          </a:p>
          <a:p>
            <a:pPr lvl="1" indent="-280988" algn="just">
              <a:spcBef>
                <a:spcPts val="300"/>
              </a:spcBef>
            </a:pP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Lavado &gt; 60ºC</a:t>
            </a:r>
          </a:p>
          <a:p>
            <a:pPr lvl="1" indent="-280988" algn="just">
              <a:spcBef>
                <a:spcPts val="300"/>
              </a:spcBef>
            </a:pP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Aclarado/secado &gt; 80ºC</a:t>
            </a:r>
          </a:p>
          <a:p>
            <a:pPr algn="just">
              <a:spcBef>
                <a:spcPts val="300"/>
              </a:spcBef>
            </a:pPr>
            <a:r>
              <a:rPr lang="es-ES" sz="1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Lavado manual de utensilios y menaje: </a:t>
            </a:r>
            <a:r>
              <a:rPr lang="es-ES" sz="1200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después del lavado sumergir en  solución de agua y lejía a 1000 ppm (durante 10 minutos). Aclarar</a:t>
            </a:r>
          </a:p>
          <a:p>
            <a:pPr algn="just"/>
            <a:endParaRPr lang="es-ES" sz="1200" b="1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1200" b="1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1BC77D2-42A1-4903-A04C-79FFD8C7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86" y="1113063"/>
            <a:ext cx="981067" cy="981067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132617EC-1036-45C7-8150-C0245AFC1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542" y="31135"/>
            <a:ext cx="2530872" cy="10601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1AFF653-5DE4-45A9-9CE8-15AA13590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0750" y="74428"/>
            <a:ext cx="3639314" cy="5657973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FB7C15F-7EBE-4A81-BCE6-B7A05307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0901" y="176951"/>
            <a:ext cx="967928" cy="9679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9AA1353-318F-448C-823D-75A738D1BAA5}"/>
              </a:ext>
            </a:extLst>
          </p:cNvPr>
          <p:cNvSpPr txBox="1"/>
          <p:nvPr/>
        </p:nvSpPr>
        <p:spPr>
          <a:xfrm>
            <a:off x="4636396" y="1134834"/>
            <a:ext cx="269471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Lavarse las manos cada 30 minutos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además de las otras situaciones en las que es obligatorio 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mascarilla y guantes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gafas protectoras: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transporte de basura, limpieza cuarto de basuras y en zona de lavado de utensilios y menaje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Manipulación y gestión de documentación: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lavado de manos antes y después de su manipulación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intercambio de objetos y utensilios.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distancia de seguridad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1-1,5 metros entre empleados, clientes, proveedores, etc.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aforos en las  dependencias de cocina. 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Cámaras de refrigeración y congeladores: se permite 1 única persona.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4C2A-D9F0-41F3-9518-689118438A2A}"/>
              </a:ext>
            </a:extLst>
          </p:cNvPr>
          <p:cNvSpPr txBox="1"/>
          <p:nvPr/>
        </p:nvSpPr>
        <p:spPr>
          <a:xfrm>
            <a:off x="4250339" y="337750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HIGIENE Y SEGURIDAD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CBAFF9F-3E5F-470A-8180-03FE08F5C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8397" y="1227061"/>
            <a:ext cx="381700" cy="3817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87CB386-9744-4C2F-98C0-771F3B092A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3666" y="4037190"/>
            <a:ext cx="360710" cy="36071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3CF7C8C-464A-4FC8-BA2B-F21D115DDC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661" y="1758851"/>
            <a:ext cx="354436" cy="35443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876CA51-4A26-424E-AAE0-FFCC6D651222}"/>
              </a:ext>
            </a:extLst>
          </p:cNvPr>
          <p:cNvSpPr txBox="1"/>
          <p:nvPr/>
        </p:nvSpPr>
        <p:spPr>
          <a:xfrm>
            <a:off x="292043" y="214024"/>
            <a:ext cx="3123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COCINA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8A66F5-DAC0-4E50-844F-CC3AFED76E26}"/>
              </a:ext>
            </a:extLst>
          </p:cNvPr>
          <p:cNvSpPr txBox="1"/>
          <p:nvPr/>
        </p:nvSpPr>
        <p:spPr>
          <a:xfrm>
            <a:off x="346653" y="1408893"/>
            <a:ext cx="22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OPERACIÓN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9C7AF156-476E-4980-B162-7172D4CB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167" y="8602781"/>
            <a:ext cx="940486" cy="94048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9489B9D9-761F-4FA6-A6C3-91D216F71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913" y="8609675"/>
            <a:ext cx="940486" cy="94048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CBE0820-3C2B-446B-B860-22B7D093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8080" y="8609675"/>
            <a:ext cx="940486" cy="94048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FDD494B-EEC5-4A42-AA9E-27A1C234DB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64" y="8782783"/>
            <a:ext cx="542384" cy="542384"/>
          </a:xfrm>
          <a:prstGeom prst="rect">
            <a:avLst/>
          </a:prstGeom>
        </p:spPr>
      </p:pic>
      <p:pic>
        <p:nvPicPr>
          <p:cNvPr id="4" name="Picture 3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0B303D61-A423-4C47-9321-EDDDCC10A9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0" y="8782553"/>
            <a:ext cx="597206" cy="597206"/>
          </a:xfrm>
          <a:prstGeom prst="rect">
            <a:avLst/>
          </a:prstGeom>
        </p:spPr>
      </p:pic>
      <p:pic>
        <p:nvPicPr>
          <p:cNvPr id="8" name="Picture 7" descr="A picture containing graphics, drawing, plate&#10;&#10;Description automatically generated">
            <a:extLst>
              <a:ext uri="{FF2B5EF4-FFF2-40B4-BE49-F238E27FC236}">
                <a16:creationId xmlns:a16="http://schemas.microsoft.com/office/drawing/2014/main" id="{23387A07-316B-46FA-920E-05BC9DB23C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70" y="8765838"/>
            <a:ext cx="656521" cy="65652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761B881-CA98-4FA2-86E5-EE945C1F34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20750" y="5811448"/>
            <a:ext cx="3639314" cy="4783262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E684CF-CD7F-427F-B7DB-FEFDE25A6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4002" y="5923913"/>
            <a:ext cx="967928" cy="96792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19F91AE-580B-4D97-974D-F089F64C076C}"/>
              </a:ext>
            </a:extLst>
          </p:cNvPr>
          <p:cNvSpPr txBox="1"/>
          <p:nvPr/>
        </p:nvSpPr>
        <p:spPr>
          <a:xfrm>
            <a:off x="4271503" y="6084711"/>
            <a:ext cx="17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PREVENTIVAS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6FC68DD2-1BDB-443E-9420-AEE1A2408B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91941" y="7082131"/>
            <a:ext cx="352312" cy="35231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055668B7-7677-46AB-BFB1-A9BEA7039E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81689" y="7775180"/>
            <a:ext cx="352312" cy="352312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96D2EC90-96EE-4C28-A4C2-974902ABFB4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160525" y="8475646"/>
            <a:ext cx="352312" cy="352312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26141220-326C-4FA7-AEC4-34FAEA35F74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60524" y="8907004"/>
            <a:ext cx="324128" cy="32412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8658369-974B-4B5E-856F-8F136D398D6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76924" y="9820038"/>
            <a:ext cx="366405" cy="3664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04C9054-2121-47F9-89DE-57067B8DD1BE}"/>
              </a:ext>
            </a:extLst>
          </p:cNvPr>
          <p:cNvSpPr txBox="1"/>
          <p:nvPr/>
        </p:nvSpPr>
        <p:spPr>
          <a:xfrm>
            <a:off x="4651140" y="6943786"/>
            <a:ext cx="2694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presentar síntomas y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haber tenido contacto con </a:t>
            </a: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 enferma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sospechosa COVID19.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Desplazamiento al puesto de trabajo respetando las medidas preventivas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(distanciamiento social, higiene respiratoria y uso de </a:t>
            </a:r>
            <a:r>
              <a:rPr lang="es-ES" sz="12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temperatura.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suelas de zapatos.</a:t>
            </a:r>
          </a:p>
          <a:p>
            <a:endParaRPr lang="es-ES" sz="1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objetos personales.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Uniforme de trabajo,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prohibido acceder o salir del hotel con el, lavar a 60º C.</a:t>
            </a:r>
          </a:p>
        </p:txBody>
      </p:sp>
      <p:pic>
        <p:nvPicPr>
          <p:cNvPr id="60" name="Picture 59" descr="A picture containing graphics, drawing, sign&#10;&#10;Description automatically generated">
            <a:extLst>
              <a:ext uri="{FF2B5EF4-FFF2-40B4-BE49-F238E27FC236}">
                <a16:creationId xmlns:a16="http://schemas.microsoft.com/office/drawing/2014/main" id="{AEF94854-36E2-44B7-91E3-626EA69B721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6572" y="9318265"/>
            <a:ext cx="415753" cy="415753"/>
          </a:xfrm>
          <a:prstGeom prst="rect">
            <a:avLst/>
          </a:prstGeom>
        </p:spPr>
      </p:pic>
      <p:pic>
        <p:nvPicPr>
          <p:cNvPr id="3" name="Picture 2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DAFF2119-D9C1-47AB-AD5E-4F58EEF6BAD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3" y="2288066"/>
            <a:ext cx="381700" cy="3817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79B5986-B654-4B7D-A951-B1904986561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91" y="2902574"/>
            <a:ext cx="395075" cy="395075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318A5A0-9695-465E-BC98-C2C1BE858B7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24" y="4544362"/>
            <a:ext cx="383747" cy="383747"/>
          </a:xfrm>
          <a:prstGeom prst="rect">
            <a:avLst/>
          </a:prstGeom>
        </p:spPr>
      </p:pic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64FC6BA-FDFB-4D7B-AF70-FC0E889705F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9" y="5088907"/>
            <a:ext cx="376563" cy="376563"/>
          </a:xfrm>
          <a:prstGeom prst="rect">
            <a:avLst/>
          </a:prstGeom>
        </p:spPr>
      </p:pic>
      <p:pic>
        <p:nvPicPr>
          <p:cNvPr id="44" name="Picture 43" descr="A picture containing light, plate&#10;&#10;Description automatically generated">
            <a:extLst>
              <a:ext uri="{FF2B5EF4-FFF2-40B4-BE49-F238E27FC236}">
                <a16:creationId xmlns:a16="http://schemas.microsoft.com/office/drawing/2014/main" id="{DCA63220-554F-40B4-A4F0-F84DDBFEAA8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06" y="3454599"/>
            <a:ext cx="422481" cy="422481"/>
          </a:xfrm>
          <a:prstGeom prst="rect">
            <a:avLst/>
          </a:prstGeom>
        </p:spPr>
      </p:pic>
      <p:pic>
        <p:nvPicPr>
          <p:cNvPr id="6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CA1E99C-A5D5-4468-AD5A-55587ACE1C4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5425" y="9741314"/>
            <a:ext cx="1937791" cy="7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F75D61B9-BE0D-4FB2-98A2-67C0495D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07" y="-77274"/>
            <a:ext cx="3756984" cy="108463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8BA9FA-8DCE-4AD7-B02D-204DD7DD766F}"/>
              </a:ext>
            </a:extLst>
          </p:cNvPr>
          <p:cNvSpPr txBox="1"/>
          <p:nvPr/>
        </p:nvSpPr>
        <p:spPr>
          <a:xfrm>
            <a:off x="225220" y="2671829"/>
            <a:ext cx="3353369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Control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acceso clientes, proveedores y visitantes externos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(temperatura, desinfección de manos, distanciamiento social).</a:t>
            </a:r>
          </a:p>
          <a:p>
            <a:pPr algn="just">
              <a:spcBef>
                <a:spcPts val="600"/>
              </a:spcBef>
            </a:pPr>
            <a:r>
              <a:rPr lang="es-ES" sz="1200" b="1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Check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in a partir de las 16h. </a:t>
            </a:r>
          </a:p>
          <a:p>
            <a:pPr algn="just">
              <a:spcBef>
                <a:spcPts val="600"/>
              </a:spcBef>
            </a:pPr>
            <a:r>
              <a:rPr lang="es-ES" sz="1200" b="1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Check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</a:t>
            </a:r>
            <a:r>
              <a:rPr lang="es-ES" sz="1200" b="1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out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antes de las 11h.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Recomendar pago con tarjeta.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Desinfección del datáfono después del uso.</a:t>
            </a:r>
          </a:p>
          <a:p>
            <a:pPr algn="just">
              <a:spcBef>
                <a:spcPts val="600"/>
              </a:spcBef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Colocar y retirar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pulseras: desinfección de manos antes y después.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Desinfección de equipos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(teléfono, teclado, ratón, etc.)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al finalizar el turno.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Aumentar desinfección de zonas de contacto: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mostrador, dispensadores gel, etc.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Ascensores: respetar aforo y distancia de seguridad, desinfección de manos y uso de mascarilla.</a:t>
            </a:r>
          </a:p>
          <a:p>
            <a:pPr algn="just">
              <a:spcBef>
                <a:spcPts val="600"/>
              </a:spcBef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Actuación ante un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caso sospechoso o confirmado de enfermo: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Informar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a dirección y médico para su diagnóstico.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Cliente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confinado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en habitación en zona habilitada para enfermos</a:t>
            </a:r>
          </a:p>
          <a:p>
            <a:pPr marL="171450" indent="-171450" algn="just">
              <a:spcBef>
                <a:spcPts val="600"/>
              </a:spcBef>
              <a:buFontTx/>
              <a:buChar char="-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Recepción mantendrá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contacto directo y continuo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vía telefónica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 el cliente (peticiones, estado de salud, etc.)</a:t>
            </a: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" panose="02000000000000000000" pitchFamily="2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1BC77D2-42A1-4903-A04C-79FFD8C7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373" y="1297477"/>
            <a:ext cx="1060101" cy="106010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132617EC-1036-45C7-8150-C0245AFC1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542" y="153967"/>
            <a:ext cx="2530872" cy="10601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1AFF653-5DE4-45A9-9CE8-15AA13590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8991" y="151695"/>
            <a:ext cx="3503908" cy="551500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FB7C15F-7EBE-4A81-BCE6-B7A05307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0901" y="283281"/>
            <a:ext cx="967928" cy="9679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9AA1353-318F-448C-823D-75A738D1BAA5}"/>
              </a:ext>
            </a:extLst>
          </p:cNvPr>
          <p:cNvSpPr txBox="1"/>
          <p:nvPr/>
        </p:nvSpPr>
        <p:spPr>
          <a:xfrm>
            <a:off x="4636396" y="1294326"/>
            <a:ext cx="2694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Lavarse las manos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frecuencia /Usar Gel Hidroalcohólico.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el contacto físico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otras personas.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intercambio de objetos.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no es posible, desinfectar antes y después del uso.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distancia de seguridad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(entre cliente y personal).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mascarillas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cuando no se pueda garantizar la distancia de seguridad.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guantes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(manipulación de dinero efectivo y almacenamiento mercancía).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4C2A-D9F0-41F3-9518-689118438A2A}"/>
              </a:ext>
            </a:extLst>
          </p:cNvPr>
          <p:cNvSpPr txBox="1"/>
          <p:nvPr/>
        </p:nvSpPr>
        <p:spPr>
          <a:xfrm>
            <a:off x="4250339" y="444080"/>
            <a:ext cx="255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HIGIENE Y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SEGURIDAD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CBAFF9F-3E5F-470A-8180-03FE08F5C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7308" y="1382126"/>
            <a:ext cx="429887" cy="42988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B413BBA-329F-4EF1-9B2A-49022AFE30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32179" y="2104242"/>
            <a:ext cx="399181" cy="39918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87CB386-9744-4C2F-98C0-771F3B092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2472" y="3323830"/>
            <a:ext cx="383828" cy="38382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3CF7C8C-464A-4FC8-BA2B-F21D115DDC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8353" y="4000105"/>
            <a:ext cx="399181" cy="399181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2C26976-FBB0-4B09-953E-5F1E3263CF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28795" y="4632393"/>
            <a:ext cx="414534" cy="41453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876CA51-4A26-424E-AAE0-FFCC6D651222}"/>
              </a:ext>
            </a:extLst>
          </p:cNvPr>
          <p:cNvSpPr txBox="1"/>
          <p:nvPr/>
        </p:nvSpPr>
        <p:spPr>
          <a:xfrm>
            <a:off x="292043" y="364152"/>
            <a:ext cx="34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RECEPCIÓN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8A66F5-DAC0-4E50-844F-CC3AFED76E26}"/>
              </a:ext>
            </a:extLst>
          </p:cNvPr>
          <p:cNvSpPr txBox="1"/>
          <p:nvPr/>
        </p:nvSpPr>
        <p:spPr>
          <a:xfrm>
            <a:off x="346653" y="1637894"/>
            <a:ext cx="22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OPERACIÓN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9C7AF156-476E-4980-B162-7172D4CB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653" y="8428317"/>
            <a:ext cx="940486" cy="94048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9489B9D9-761F-4FA6-A6C3-91D216F71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574" y="8435211"/>
            <a:ext cx="940486" cy="94048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CBE0820-3C2B-446B-B860-22B7D093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7341" y="8435211"/>
            <a:ext cx="940486" cy="940486"/>
          </a:xfrm>
          <a:prstGeom prst="rect">
            <a:avLst/>
          </a:prstGeom>
        </p:spPr>
      </p:pic>
      <p:pic>
        <p:nvPicPr>
          <p:cNvPr id="4" name="Picture 3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3336FB80-15A5-46B6-BD0F-31598A5B42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2" y="8613788"/>
            <a:ext cx="597110" cy="597110"/>
          </a:xfrm>
          <a:prstGeom prst="rect">
            <a:avLst/>
          </a:prstGeom>
        </p:spPr>
      </p:pic>
      <p:pic>
        <p:nvPicPr>
          <p:cNvPr id="6" name="Picture 5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AEFDDE65-A3DA-4C2F-92A5-EA653002D77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9" y="8608250"/>
            <a:ext cx="597110" cy="597110"/>
          </a:xfrm>
          <a:prstGeom prst="rect">
            <a:avLst/>
          </a:prstGeom>
        </p:spPr>
      </p:pic>
      <p:pic>
        <p:nvPicPr>
          <p:cNvPr id="9" name="Picture 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870BF50A-8284-44BA-A6EC-9E439F9D16D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86" y="8613516"/>
            <a:ext cx="599822" cy="59982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707BE7-F61C-443F-820F-7BDA3164E42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88991" y="5756856"/>
            <a:ext cx="3503908" cy="47832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6A59467-64E6-41AD-AAA8-D170FD8DB0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4002" y="5923913"/>
            <a:ext cx="967928" cy="9679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DB9158C-3CB1-49B9-A8D0-52C41DA1DF89}"/>
              </a:ext>
            </a:extLst>
          </p:cNvPr>
          <p:cNvSpPr txBox="1"/>
          <p:nvPr/>
        </p:nvSpPr>
        <p:spPr>
          <a:xfrm>
            <a:off x="4271502" y="6084711"/>
            <a:ext cx="269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PREVENTIVAS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A51FB97-456E-4B84-94B6-FFAA3FA4C97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191941" y="7082131"/>
            <a:ext cx="352312" cy="35231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78929EE-F407-4DE9-9773-7E80A8AE125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81689" y="7775180"/>
            <a:ext cx="352312" cy="35231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A9A4CC1-AC64-489D-B925-C778AFDAC9E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60525" y="8475646"/>
            <a:ext cx="352312" cy="35231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5B0014B-F14B-4C84-972D-3FF07997879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160524" y="8907004"/>
            <a:ext cx="324128" cy="32412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9AB44EC-F878-4CBF-9AD3-9E4B4187C4D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76924" y="9820038"/>
            <a:ext cx="366405" cy="3664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5308BB5-B18D-4EDF-828F-FFEE564BD086}"/>
              </a:ext>
            </a:extLst>
          </p:cNvPr>
          <p:cNvSpPr txBox="1"/>
          <p:nvPr/>
        </p:nvSpPr>
        <p:spPr>
          <a:xfrm>
            <a:off x="4651140" y="6943786"/>
            <a:ext cx="2694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presentar síntomas y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haber tenido contacto con </a:t>
            </a: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 enferma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sospechosa COVID19.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Desplazamiento al puesto de trabajo respetando las medidas preventivas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(distanciamiento social, higiene respiratoria y uso de </a:t>
            </a:r>
            <a:r>
              <a:rPr lang="es-ES" sz="12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temperatura.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suelas de zapatos.</a:t>
            </a:r>
          </a:p>
          <a:p>
            <a:endParaRPr lang="es-ES" sz="1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objetos personales.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Uniforme de trabajo,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prohibido acceder o salir del hotel con el, lavar a 60º C.</a:t>
            </a:r>
          </a:p>
        </p:txBody>
      </p:sp>
      <p:pic>
        <p:nvPicPr>
          <p:cNvPr id="47" name="Picture 46" descr="A picture containing graphics, drawing, sign&#10;&#10;Description automatically generated">
            <a:extLst>
              <a:ext uri="{FF2B5EF4-FFF2-40B4-BE49-F238E27FC236}">
                <a16:creationId xmlns:a16="http://schemas.microsoft.com/office/drawing/2014/main" id="{6271501E-95E7-4246-85DD-6505F4CD742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6572" y="9318265"/>
            <a:ext cx="415753" cy="415753"/>
          </a:xfrm>
          <a:prstGeom prst="rect">
            <a:avLst/>
          </a:prstGeom>
        </p:spPr>
      </p:pic>
      <p:pic>
        <p:nvPicPr>
          <p:cNvPr id="3" name="Picture 2" descr="A picture containing light, plate&#10;&#10;Description automatically generated">
            <a:extLst>
              <a:ext uri="{FF2B5EF4-FFF2-40B4-BE49-F238E27FC236}">
                <a16:creationId xmlns:a16="http://schemas.microsoft.com/office/drawing/2014/main" id="{0FD1AE2F-9F73-4593-9D2D-099F0141A8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67" y="2677717"/>
            <a:ext cx="429887" cy="429887"/>
          </a:xfrm>
          <a:prstGeom prst="rect">
            <a:avLst/>
          </a:prstGeom>
        </p:spPr>
      </p:pic>
      <p:pic>
        <p:nvPicPr>
          <p:cNvPr id="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CCF3D0-34AF-4058-8FC9-2AD6EA16CFE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5425" y="9741314"/>
            <a:ext cx="1937791" cy="7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7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F75D61B9-BE0D-4FB2-98A2-67C0495D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07" y="-77274"/>
            <a:ext cx="3756984" cy="108463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8BA9FA-8DCE-4AD7-B02D-204DD7DD766F}"/>
              </a:ext>
            </a:extLst>
          </p:cNvPr>
          <p:cNvSpPr txBox="1"/>
          <p:nvPr/>
        </p:nvSpPr>
        <p:spPr>
          <a:xfrm>
            <a:off x="221207" y="2961049"/>
            <a:ext cx="33533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Reparaciones en habitaciones: NO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estará presente el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cliente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Asignación de trabajos específicos a la misma persona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Ventilación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diaria del taller.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Aumentar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frecuencia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desinfección zonas de contacto y equipos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 trabajo.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AGUA POTABLE: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asegurar nivel de desinfectante y pH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PISCINAS: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asegurar nivel de desinfectante y pH y correcto funcionamiento de bombas y dosificadores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TREN DE LAVADO</a:t>
            </a:r>
          </a:p>
          <a:p>
            <a:pPr algn="just"/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Correcta dosificación de productos y funcionamiento del equipo:</a:t>
            </a:r>
          </a:p>
          <a:p>
            <a:pPr indent="265113" algn="just"/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Lavado…………… Entre 55°C y 65°C </a:t>
            </a:r>
          </a:p>
          <a:p>
            <a:pPr indent="265113" algn="just"/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Secado…………… Entre 80°C y 90°C 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SISTEMA DE CLIMATIZACIÓN</a:t>
            </a:r>
          </a:p>
          <a:p>
            <a:pPr marL="85725" algn="just"/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Mantener temperatura entre 23–24ºC. </a:t>
            </a:r>
          </a:p>
          <a:p>
            <a:pPr marL="85725" algn="just"/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Asegurar renovación del aire.</a:t>
            </a:r>
          </a:p>
          <a:p>
            <a:pPr marL="85725" algn="just"/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Limpiar filtros de las climatizadoras y bandejas fan-</a:t>
            </a:r>
            <a:r>
              <a:rPr lang="es-ES" sz="1200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coils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TORRE DE REFRIGERACIÓN: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asegurar correcto tratamiento con agente desinfectante autorizado y control de pH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1BC77D2-42A1-4903-A04C-79FFD8C7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373" y="1597725"/>
            <a:ext cx="1060101" cy="106010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132617EC-1036-45C7-8150-C0245AFC1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542" y="153967"/>
            <a:ext cx="2530872" cy="10601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1AFF653-5DE4-45A9-9CE8-15AA13590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9124" y="151695"/>
            <a:ext cx="3593548" cy="5485144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FB7C15F-7EBE-4A81-BCE6-B7A05307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0901" y="283281"/>
            <a:ext cx="967928" cy="9679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9AA1353-318F-448C-823D-75A738D1BAA5}"/>
              </a:ext>
            </a:extLst>
          </p:cNvPr>
          <p:cNvSpPr txBox="1"/>
          <p:nvPr/>
        </p:nvSpPr>
        <p:spPr>
          <a:xfrm>
            <a:off x="4636396" y="1362566"/>
            <a:ext cx="26947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Lavarse las manos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frecuencia /Usar Gel Hidroalcohólico.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el contacto físico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otras personas.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herramientas propias.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no es posible, desinfectar antes y después de su uso.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Respetar el aforo en taller, salas de máquina, almacenes, etc.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distancia de seguridad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(entre cliente y personal).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mascarillas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cuando no se pueda garantizar la distancia de seguridad.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guantes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(dependiendo del puesto de trabajo).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4C2A-D9F0-41F3-9518-689118438A2A}"/>
              </a:ext>
            </a:extLst>
          </p:cNvPr>
          <p:cNvSpPr txBox="1"/>
          <p:nvPr/>
        </p:nvSpPr>
        <p:spPr>
          <a:xfrm>
            <a:off x="4250339" y="444080"/>
            <a:ext cx="208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HIGIENE Y SEGURIDAD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CBAFF9F-3E5F-470A-8180-03FE08F5C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8397" y="1423249"/>
            <a:ext cx="381700" cy="3817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B413BBA-329F-4EF1-9B2A-49022AFE30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8893" y="1965644"/>
            <a:ext cx="354436" cy="354436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87CB386-9744-4C2F-98C0-771F3B092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57495" y="3798501"/>
            <a:ext cx="368068" cy="36806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3CF7C8C-464A-4FC8-BA2B-F21D115DDC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48870" y="4436791"/>
            <a:ext cx="372008" cy="372008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2C26976-FBB0-4B09-953E-5F1E3263CF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65495" y="5047181"/>
            <a:ext cx="368068" cy="36806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876CA51-4A26-424E-AAE0-FFCC6D651222}"/>
              </a:ext>
            </a:extLst>
          </p:cNvPr>
          <p:cNvSpPr txBox="1"/>
          <p:nvPr/>
        </p:nvSpPr>
        <p:spPr>
          <a:xfrm>
            <a:off x="292044" y="241320"/>
            <a:ext cx="3057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SERVICIO</a:t>
            </a:r>
          </a:p>
          <a:p>
            <a:r>
              <a:rPr lang="es-ES" sz="4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TÉCNICO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8A66F5-DAC0-4E50-844F-CC3AFED76E26}"/>
              </a:ext>
            </a:extLst>
          </p:cNvPr>
          <p:cNvSpPr txBox="1"/>
          <p:nvPr/>
        </p:nvSpPr>
        <p:spPr>
          <a:xfrm>
            <a:off x="346653" y="1938142"/>
            <a:ext cx="22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OPERACIÓN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9C7AF156-476E-4980-B162-7172D4CB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644" y="8437414"/>
            <a:ext cx="940486" cy="94048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9489B9D9-761F-4FA6-A6C3-91D216F71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566" y="8444308"/>
            <a:ext cx="940486" cy="94048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CBE0820-3C2B-446B-B860-22B7D093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2332" y="8444308"/>
            <a:ext cx="940486" cy="94048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CCAE5F58-B449-4619-9FE2-AC85B533DC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29" y="8612984"/>
            <a:ext cx="695491" cy="695491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EFAF9A-405B-4DAA-A6AD-7DBE553B464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10" y="8566805"/>
            <a:ext cx="695491" cy="695491"/>
          </a:xfrm>
          <a:prstGeom prst="rect">
            <a:avLst/>
          </a:prstGeom>
        </p:spPr>
      </p:pic>
      <p:pic>
        <p:nvPicPr>
          <p:cNvPr id="7" name="Picture 6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589DDF4E-44C9-46FE-81F9-F2F6693F127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9" y="8563569"/>
            <a:ext cx="668802" cy="66880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C217B4BA-1652-4D21-8EAC-BEE59C80E95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59124" y="5756856"/>
            <a:ext cx="3593548" cy="478326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AF87789-538A-428D-A60B-CCEE03691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4002" y="5923913"/>
            <a:ext cx="967928" cy="9679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5006238-A5A2-4219-BC17-9223D1111987}"/>
              </a:ext>
            </a:extLst>
          </p:cNvPr>
          <p:cNvSpPr txBox="1"/>
          <p:nvPr/>
        </p:nvSpPr>
        <p:spPr>
          <a:xfrm>
            <a:off x="4271502" y="6084711"/>
            <a:ext cx="226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3BA618E-F5D3-4942-80BF-D2A115881D6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191941" y="7082131"/>
            <a:ext cx="352312" cy="35231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6FA7B3A8-3704-4DF8-8465-E622A1AACF1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81689" y="7775180"/>
            <a:ext cx="352312" cy="352312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9956B00-AD30-4FC1-88A7-8948D1F62BF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160525" y="8475646"/>
            <a:ext cx="352312" cy="35231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15E3794-B5D0-4683-BA22-BCC8C654F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160524" y="8907004"/>
            <a:ext cx="324128" cy="324128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67668BD-3940-4D9C-8EC9-812FB82CCB6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76924" y="9820038"/>
            <a:ext cx="366405" cy="3664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58A4A4B-5ED1-4758-BC07-3A53A3DEBE72}"/>
              </a:ext>
            </a:extLst>
          </p:cNvPr>
          <p:cNvSpPr txBox="1"/>
          <p:nvPr/>
        </p:nvSpPr>
        <p:spPr>
          <a:xfrm>
            <a:off x="4636200" y="6899008"/>
            <a:ext cx="28142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presentar síntomas y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haber tenido contacto con </a:t>
            </a: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 enferma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sospechosa COVID19.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Desplazamiento al puesto de trabajo respetando las medidas preventivas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(distanciamiento social, higiene respiratoria y uso de </a:t>
            </a:r>
            <a:r>
              <a:rPr lang="es-ES" sz="12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temperatura.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suelas de zapatos.</a:t>
            </a:r>
          </a:p>
          <a:p>
            <a:endParaRPr lang="es-ES" sz="1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objetos personales.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Uniforme de trabajo,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prohibido acceder o salir del hotel con el, lavar a 60º C.</a:t>
            </a:r>
          </a:p>
        </p:txBody>
      </p:sp>
      <p:pic>
        <p:nvPicPr>
          <p:cNvPr id="52" name="Picture 51" descr="A picture containing graphics, drawing, sign&#10;&#10;Description automatically generated">
            <a:extLst>
              <a:ext uri="{FF2B5EF4-FFF2-40B4-BE49-F238E27FC236}">
                <a16:creationId xmlns:a16="http://schemas.microsoft.com/office/drawing/2014/main" id="{692A3358-AB31-4260-ABF6-28EF01366B1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6572" y="9318265"/>
            <a:ext cx="415753" cy="415753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EDCB19-535B-4C73-9A03-6DA360E5DF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1" y="2552953"/>
            <a:ext cx="451860" cy="451860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3190446D-DDF0-4B7D-8AC3-385C223ACDE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65" y="3234743"/>
            <a:ext cx="383747" cy="383747"/>
          </a:xfrm>
          <a:prstGeom prst="rect">
            <a:avLst/>
          </a:prstGeom>
        </p:spPr>
      </p:pic>
      <p:pic>
        <p:nvPicPr>
          <p:cNvPr id="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77FBE7-6B56-4EFE-A980-FB4D6345F6F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45425" y="9741314"/>
            <a:ext cx="1937791" cy="7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F75D61B9-BE0D-4FB2-98A2-67C0495D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07" y="-77274"/>
            <a:ext cx="3756984" cy="108463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8BA9FA-8DCE-4AD7-B02D-204DD7DD766F}"/>
              </a:ext>
            </a:extLst>
          </p:cNvPr>
          <p:cNvSpPr txBox="1"/>
          <p:nvPr/>
        </p:nvSpPr>
        <p:spPr>
          <a:xfrm>
            <a:off x="225220" y="2535349"/>
            <a:ext cx="3353369" cy="802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Servicio en barra 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Mantener volumen de la música bajo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(asegurar que los clientes pueden hablar respetando medidas de seguridad)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Aumentar desinfección de zonas de contacto durante el servicio: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barra, dispensadores gel, botones equipos, etc.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Limpieza y desinfección de sillas y mesas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en cada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cambio de cliente.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Desinfección de carros al finalizar el servicio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Limpieza y desinfección después del servicio de superficies de trabajo y zona de contacto: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barra, mesas office, dispensadores de bebida, mesas y sillas, suelos, cafeteras, dispensadores manuales de gel hidroalcohólico, manecillas y tiradores de neveras, lavavajillas, etc.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Máquina de lavado de utensilios: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asegurar temperatura &gt; 80ºC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Ventilación 3 veces/día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(durante 10 minutos cada vez)</a:t>
            </a:r>
          </a:p>
          <a:p>
            <a:pPr algn="just">
              <a:spcBef>
                <a:spcPts val="600"/>
              </a:spcBef>
            </a:pPr>
            <a:r>
              <a:rPr lang="es-ES" sz="1200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Room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</a:t>
            </a:r>
            <a:r>
              <a:rPr lang="es-ES" sz="1200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Service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en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habitación de enfermo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:</a:t>
            </a:r>
            <a:endParaRPr lang="es-ES" sz="1200" b="1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marL="171450" indent="-171450" algn="just">
              <a:spcBef>
                <a:spcPts val="300"/>
              </a:spcBef>
              <a:buFontTx/>
              <a:buChar char="-"/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Uso de mascarilla y guantes</a:t>
            </a:r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marL="171450" indent="-171450" algn="just">
              <a:spcBef>
                <a:spcPts val="300"/>
              </a:spcBef>
              <a:buFontTx/>
              <a:buChar char="-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Menaje desechable y retirado en bolsa de basura codificada.</a:t>
            </a:r>
          </a:p>
          <a:p>
            <a:pPr marL="171450" indent="-171450" algn="just">
              <a:spcBef>
                <a:spcPts val="300"/>
              </a:spcBef>
              <a:buFontTx/>
              <a:buChar char="-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Material no desechable desinfectado mediante lavavajillas o producto autorizado. </a:t>
            </a: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" panose="02000000000000000000" pitchFamily="2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1BC77D2-42A1-4903-A04C-79FFD8C7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373" y="1297477"/>
            <a:ext cx="1060101" cy="106010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132617EC-1036-45C7-8150-C0245AFC1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542" y="153967"/>
            <a:ext cx="2530872" cy="10601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1AFF653-5DE4-45A9-9CE8-15AA13590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8991" y="151695"/>
            <a:ext cx="3503908" cy="551500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FB7C15F-7EBE-4A81-BCE6-B7A05307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0901" y="283281"/>
            <a:ext cx="967928" cy="9679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9AA1353-318F-448C-823D-75A738D1BAA5}"/>
              </a:ext>
            </a:extLst>
          </p:cNvPr>
          <p:cNvSpPr txBox="1"/>
          <p:nvPr/>
        </p:nvSpPr>
        <p:spPr>
          <a:xfrm>
            <a:off x="4636396" y="1294326"/>
            <a:ext cx="2694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Lavarse las manos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frecuencia /Usar Gel Hidroalcohólico.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el contacto físico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otras personas.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intercambio de objetos.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no es posible, desinfectar antes y después del uso.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distancia de seguridad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(entre cliente y personal).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mascarillas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cuando no se pueda garantizar la distancia de seguridad.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guantes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(entrega y recogida comida en habitación con contagiados).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4C2A-D9F0-41F3-9518-689118438A2A}"/>
              </a:ext>
            </a:extLst>
          </p:cNvPr>
          <p:cNvSpPr txBox="1"/>
          <p:nvPr/>
        </p:nvSpPr>
        <p:spPr>
          <a:xfrm>
            <a:off x="4250339" y="444080"/>
            <a:ext cx="255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HIGIENE Y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SEGURIDAD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CBAFF9F-3E5F-470A-8180-03FE08F5C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7308" y="1382126"/>
            <a:ext cx="429887" cy="42988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B413BBA-329F-4EF1-9B2A-49022AFE30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32179" y="2104242"/>
            <a:ext cx="399181" cy="39918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87CB386-9744-4C2F-98C0-771F3B092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2472" y="3323830"/>
            <a:ext cx="383828" cy="38382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3CF7C8C-464A-4FC8-BA2B-F21D115DDC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8353" y="4000105"/>
            <a:ext cx="399181" cy="399181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2C26976-FBB0-4B09-953E-5F1E3263CF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28795" y="4632393"/>
            <a:ext cx="414534" cy="41453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876CA51-4A26-424E-AAE0-FFCC6D651222}"/>
              </a:ext>
            </a:extLst>
          </p:cNvPr>
          <p:cNvSpPr txBox="1"/>
          <p:nvPr/>
        </p:nvSpPr>
        <p:spPr>
          <a:xfrm>
            <a:off x="292043" y="364152"/>
            <a:ext cx="34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8A66F5-DAC0-4E50-844F-CC3AFED76E26}"/>
              </a:ext>
            </a:extLst>
          </p:cNvPr>
          <p:cNvSpPr txBox="1"/>
          <p:nvPr/>
        </p:nvSpPr>
        <p:spPr>
          <a:xfrm>
            <a:off x="346653" y="1637894"/>
            <a:ext cx="22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OPERACIÓN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9C7AF156-476E-4980-B162-7172D4CB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653" y="8510205"/>
            <a:ext cx="940486" cy="94048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9489B9D9-761F-4FA6-A6C3-91D216F71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574" y="8517099"/>
            <a:ext cx="940486" cy="94048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CBE0820-3C2B-446B-B860-22B7D093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7341" y="8517099"/>
            <a:ext cx="940486" cy="94048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707BE7-F61C-443F-820F-7BDA3164E42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88991" y="5756856"/>
            <a:ext cx="3503908" cy="47832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6A59467-64E6-41AD-AAA8-D170FD8DB0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4002" y="5923913"/>
            <a:ext cx="967928" cy="9679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DB9158C-3CB1-49B9-A8D0-52C41DA1DF89}"/>
              </a:ext>
            </a:extLst>
          </p:cNvPr>
          <p:cNvSpPr txBox="1"/>
          <p:nvPr/>
        </p:nvSpPr>
        <p:spPr>
          <a:xfrm>
            <a:off x="4271502" y="6084711"/>
            <a:ext cx="269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PREVENTIVAS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A51FB97-456E-4B84-94B6-FFAA3FA4C9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91941" y="7082131"/>
            <a:ext cx="352312" cy="35231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78929EE-F407-4DE9-9773-7E80A8AE125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81689" y="7775180"/>
            <a:ext cx="352312" cy="35231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A9A4CC1-AC64-489D-B925-C778AFDAC9E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160525" y="8475646"/>
            <a:ext cx="352312" cy="35231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5B0014B-F14B-4C84-972D-3FF07997879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60524" y="8907004"/>
            <a:ext cx="324128" cy="32412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9AB44EC-F878-4CBF-9AD3-9E4B4187C4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76924" y="9820038"/>
            <a:ext cx="366405" cy="3664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5308BB5-B18D-4EDF-828F-FFEE564BD086}"/>
              </a:ext>
            </a:extLst>
          </p:cNvPr>
          <p:cNvSpPr txBox="1"/>
          <p:nvPr/>
        </p:nvSpPr>
        <p:spPr>
          <a:xfrm>
            <a:off x="4651140" y="6943786"/>
            <a:ext cx="2694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presentar síntomas y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haber tenido contacto con </a:t>
            </a: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 enferma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sospechosa COVID19.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Desplazamiento al puesto de trabajo respetando las medidas preventivas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(distanciamiento social, higiene respiratoria y uso de </a:t>
            </a:r>
            <a:r>
              <a:rPr lang="es-ES" sz="12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temperatura.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suelas de zapatos.</a:t>
            </a:r>
          </a:p>
          <a:p>
            <a:endParaRPr lang="es-ES" sz="1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objetos personales.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Uniforme de trabajo,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prohibido acceder o salir del hotel con el, lavar a 60º C.</a:t>
            </a:r>
          </a:p>
        </p:txBody>
      </p:sp>
      <p:pic>
        <p:nvPicPr>
          <p:cNvPr id="47" name="Picture 46" descr="A picture containing graphics, drawing, sign&#10;&#10;Description automatically generated">
            <a:extLst>
              <a:ext uri="{FF2B5EF4-FFF2-40B4-BE49-F238E27FC236}">
                <a16:creationId xmlns:a16="http://schemas.microsoft.com/office/drawing/2014/main" id="{6271501E-95E7-4246-85DD-6505F4CD742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6572" y="9318265"/>
            <a:ext cx="415753" cy="415753"/>
          </a:xfrm>
          <a:prstGeom prst="rect">
            <a:avLst/>
          </a:prstGeom>
        </p:spPr>
      </p:pic>
      <p:pic>
        <p:nvPicPr>
          <p:cNvPr id="3" name="Picture 2" descr="A picture containing light, plate&#10;&#10;Description automatically generated">
            <a:extLst>
              <a:ext uri="{FF2B5EF4-FFF2-40B4-BE49-F238E27FC236}">
                <a16:creationId xmlns:a16="http://schemas.microsoft.com/office/drawing/2014/main" id="{0FD1AE2F-9F73-4593-9D2D-099F0141A8A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67" y="2677717"/>
            <a:ext cx="429887" cy="429887"/>
          </a:xfrm>
          <a:prstGeom prst="rect">
            <a:avLst/>
          </a:prstGeom>
        </p:spPr>
      </p:pic>
      <p:pic>
        <p:nvPicPr>
          <p:cNvPr id="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CCF3D0-34AF-4058-8FC9-2AD6EA16CFE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45425" y="9741314"/>
            <a:ext cx="1937791" cy="78734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6C4D9A0B-A0CC-40A5-9AF8-C34B99C553D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4" y="8670951"/>
            <a:ext cx="642964" cy="64296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4C39B4F-B6AC-4276-A08D-50C17EC4540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0" y="8705884"/>
            <a:ext cx="593230" cy="593230"/>
          </a:xfrm>
          <a:prstGeom prst="rect">
            <a:avLst/>
          </a:prstGeom>
        </p:spPr>
      </p:pic>
      <p:pic>
        <p:nvPicPr>
          <p:cNvPr id="12" name="Picture 11" descr="A picture containing graphics, plate, drawing&#10;&#10;Description automatically generated">
            <a:extLst>
              <a:ext uri="{FF2B5EF4-FFF2-40B4-BE49-F238E27FC236}">
                <a16:creationId xmlns:a16="http://schemas.microsoft.com/office/drawing/2014/main" id="{BE724FBE-B2B3-4CE4-BDFE-CA037DC52C4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36" y="8657303"/>
            <a:ext cx="690391" cy="6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c 76">
            <a:extLst>
              <a:ext uri="{FF2B5EF4-FFF2-40B4-BE49-F238E27FC236}">
                <a16:creationId xmlns:a16="http://schemas.microsoft.com/office/drawing/2014/main" id="{F75D61B9-BE0D-4FB2-98A2-67C0495D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07" y="-77274"/>
            <a:ext cx="3756984" cy="108463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8BA9FA-8DCE-4AD7-B02D-204DD7DD766F}"/>
              </a:ext>
            </a:extLst>
          </p:cNvPr>
          <p:cNvSpPr txBox="1"/>
          <p:nvPr/>
        </p:nvSpPr>
        <p:spPr>
          <a:xfrm>
            <a:off x="81535" y="2237610"/>
            <a:ext cx="3521005" cy="830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Control acceso clientes: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control de temperatura, desinfección de manos, uso de guantes y mascarilla y asignación de mesa.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Gestión de colas y gel desinfectante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en cada lineal de servicio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Ventilación 3 veces/día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(durante 10 minutos cada vez)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Utensilios de servicio: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cambiar cada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30 minutos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Sustituir elementos compartidos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(sal, aceite,...).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Servicio individual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Servicio y recogida de mesas: personal diferente o desinfección de manos entre tareas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Limpieza y desinfección durante el servicio:</a:t>
            </a:r>
          </a:p>
          <a:p>
            <a:pPr marL="17145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Aumentar desinfección de zonas de contacto </a:t>
            </a:r>
            <a:r>
              <a:rPr lang="es-ES" sz="105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(botones dispensadores, dispensadores gel, tapas de bandejas, etc.)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Limpieza y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desinfección de sillas y mesas 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en cada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cambio de cliente.</a:t>
            </a:r>
          </a:p>
          <a:p>
            <a:pPr algn="just">
              <a:spcBef>
                <a:spcPts val="600"/>
              </a:spcBef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Al finalizar el servicio, limpieza y desinfección de superficies de trabajo y zona de contacto </a:t>
            </a:r>
            <a:r>
              <a:rPr lang="es-ES" sz="105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(</a:t>
            </a:r>
            <a:r>
              <a:rPr lang="es-ES" sz="1050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buffets</a:t>
            </a:r>
            <a:r>
              <a:rPr lang="es-ES" sz="105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, cocina en vivo, carros, dispensadores bebida, mesas y sillas, suelos, dispensadores gel hidroalcohólico, papeleras, etc.</a:t>
            </a:r>
          </a:p>
          <a:p>
            <a:pPr algn="just">
              <a:spcBef>
                <a:spcPts val="600"/>
              </a:spcBef>
            </a:pPr>
            <a:r>
              <a:rPr lang="es-ES" sz="1200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Room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</a:t>
            </a:r>
            <a:r>
              <a:rPr lang="es-ES" sz="1200" dirty="0" err="1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Service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en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habitación de enfermo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:</a:t>
            </a:r>
            <a:endParaRPr lang="es-ES" sz="1200" b="1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marL="171450" indent="-171450" algn="just">
              <a:spcBef>
                <a:spcPts val="200"/>
              </a:spcBef>
              <a:buFontTx/>
              <a:buChar char="-"/>
            </a:pP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Uso de mascarilla y guantes</a:t>
            </a:r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marL="171450" indent="-171450" algn="just">
              <a:spcBef>
                <a:spcPts val="200"/>
              </a:spcBef>
              <a:buFontTx/>
              <a:buChar char="-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Menaje desechable y retirado en bolsa de basura codificada.</a:t>
            </a:r>
          </a:p>
          <a:p>
            <a:pPr marL="171450" indent="-171450" algn="just">
              <a:spcBef>
                <a:spcPts val="200"/>
              </a:spcBef>
              <a:buFontTx/>
              <a:buChar char="-"/>
            </a:pP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Material no desechable </a:t>
            </a:r>
            <a:r>
              <a:rPr lang="es-ES" sz="1200" b="1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desinfectado</a:t>
            </a:r>
            <a:r>
              <a:rPr lang="es-ES" sz="1200" dirty="0">
                <a:solidFill>
                  <a:srgbClr val="005392"/>
                </a:solidFill>
                <a:latin typeface="Roboto "/>
                <a:ea typeface="Roboto Light" panose="02000000000000000000" pitchFamily="2" charset="0"/>
              </a:rPr>
              <a:t> mediante lavavajillas o producto autorizado. </a:t>
            </a: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 Light" panose="02000000000000000000" pitchFamily="2" charset="0"/>
            </a:endParaRPr>
          </a:p>
          <a:p>
            <a:pPr algn="just"/>
            <a:endParaRPr lang="es-ES" sz="1200" dirty="0">
              <a:solidFill>
                <a:srgbClr val="005392"/>
              </a:solidFill>
              <a:latin typeface="Roboto "/>
              <a:ea typeface="Roboto" panose="02000000000000000000" pitchFamily="2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1BC77D2-42A1-4903-A04C-79FFD8C75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25" y="1079112"/>
            <a:ext cx="1060101" cy="106010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132617EC-1036-45C7-8150-C0245AFC1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542" y="17487"/>
            <a:ext cx="2530872" cy="10601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1AFF653-5DE4-45A9-9CE8-15AA13590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8991" y="151695"/>
            <a:ext cx="3503908" cy="551500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9FB7C15F-7EBE-4A81-BCE6-B7A05307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0901" y="283281"/>
            <a:ext cx="967928" cy="96792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9AA1353-318F-448C-823D-75A738D1BAA5}"/>
              </a:ext>
            </a:extLst>
          </p:cNvPr>
          <p:cNvSpPr txBox="1"/>
          <p:nvPr/>
        </p:nvSpPr>
        <p:spPr>
          <a:xfrm>
            <a:off x="4636396" y="1294326"/>
            <a:ext cx="2694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Lavarse las manos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frecuencia /Usar Gel Hidroalcohólico.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el contacto físico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 otras personas.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Evitar intercambio de objetos.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 no es posible, desinfectar antes y después del uso.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Mantener distancia de seguridad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(entre cliente y personal).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Usar mascarillas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cuando no se pueda garantizar la distancia de seguridad.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Uso de guantes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(entrega y recogida comida en habitación con contagiados).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4B4C2A-D9F0-41F3-9518-689118438A2A}"/>
              </a:ext>
            </a:extLst>
          </p:cNvPr>
          <p:cNvSpPr txBox="1"/>
          <p:nvPr/>
        </p:nvSpPr>
        <p:spPr>
          <a:xfrm>
            <a:off x="4250339" y="444080"/>
            <a:ext cx="255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HIGIENE Y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SEGURIDAD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ACBAFF9F-3E5F-470A-8180-03FE08F5C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7308" y="1382126"/>
            <a:ext cx="429887" cy="429887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B413BBA-329F-4EF1-9B2A-49022AFE30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32179" y="2104242"/>
            <a:ext cx="399181" cy="39918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F87CB386-9744-4C2F-98C0-771F3B092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2472" y="3323830"/>
            <a:ext cx="383828" cy="383828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F3CF7C8C-464A-4FC8-BA2B-F21D115DDC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38353" y="4000105"/>
            <a:ext cx="399181" cy="399181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2C26976-FBB0-4B09-953E-5F1E3263CF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28795" y="4632393"/>
            <a:ext cx="414534" cy="41453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876CA51-4A26-424E-AAE0-FFCC6D651222}"/>
              </a:ext>
            </a:extLst>
          </p:cNvPr>
          <p:cNvSpPr txBox="1"/>
          <p:nvPr/>
        </p:nvSpPr>
        <p:spPr>
          <a:xfrm>
            <a:off x="146330" y="206444"/>
            <a:ext cx="374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RESTAURANTE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08A66F5-DAC0-4E50-844F-CC3AFED76E26}"/>
              </a:ext>
            </a:extLst>
          </p:cNvPr>
          <p:cNvSpPr txBox="1"/>
          <p:nvPr/>
        </p:nvSpPr>
        <p:spPr>
          <a:xfrm>
            <a:off x="333005" y="1419529"/>
            <a:ext cx="2278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OPERACIÓN</a:t>
            </a: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9C7AF156-476E-4980-B162-7172D4CB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653" y="8480523"/>
            <a:ext cx="940486" cy="940486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9489B9D9-761F-4FA6-A6C3-91D216F71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574" y="8487417"/>
            <a:ext cx="940486" cy="940486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ECBE0820-3C2B-446B-B860-22B7D093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7341" y="8487417"/>
            <a:ext cx="940486" cy="94048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D707BE7-F61C-443F-820F-7BDA3164E42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88991" y="5756856"/>
            <a:ext cx="3503908" cy="47832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6A59467-64E6-41AD-AAA8-D170FD8DB0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74002" y="5923913"/>
            <a:ext cx="967928" cy="9679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DB9158C-3CB1-49B9-A8D0-52C41DA1DF89}"/>
              </a:ext>
            </a:extLst>
          </p:cNvPr>
          <p:cNvSpPr txBox="1"/>
          <p:nvPr/>
        </p:nvSpPr>
        <p:spPr>
          <a:xfrm>
            <a:off x="4271502" y="6084711"/>
            <a:ext cx="269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MEDIDAS </a:t>
            </a:r>
          </a:p>
          <a:p>
            <a:r>
              <a:rPr lang="es-ES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PREVENTIVAS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A51FB97-456E-4B84-94B6-FFAA3FA4C9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91941" y="7082131"/>
            <a:ext cx="352312" cy="352312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78929EE-F407-4DE9-9773-7E80A8AE125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81689" y="7775180"/>
            <a:ext cx="352312" cy="352312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A9A4CC1-AC64-489D-B925-C778AFDAC9E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160525" y="8475646"/>
            <a:ext cx="352312" cy="35231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5B0014B-F14B-4C84-972D-3FF07997879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60524" y="8907004"/>
            <a:ext cx="324128" cy="32412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9AB44EC-F878-4CBF-9AD3-9E4B4187C4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76924" y="9820038"/>
            <a:ext cx="366405" cy="3664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5308BB5-B18D-4EDF-828F-FFEE564BD086}"/>
              </a:ext>
            </a:extLst>
          </p:cNvPr>
          <p:cNvSpPr txBox="1"/>
          <p:nvPr/>
        </p:nvSpPr>
        <p:spPr>
          <a:xfrm>
            <a:off x="4651140" y="6943786"/>
            <a:ext cx="2694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presentar síntomas y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haber tenido contacto con </a:t>
            </a:r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 enferma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sospechosa COVID19.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Desplazamiento al puesto de trabajo respetando las medidas preventivas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(distanciamiento social, higiene respiratoria y uso de </a:t>
            </a:r>
            <a:r>
              <a:rPr lang="es-ES" sz="1200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EPI’s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 de temperatura.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suelas de zapatos.</a:t>
            </a:r>
          </a:p>
          <a:p>
            <a:endParaRPr lang="es-ES" sz="12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Desinfección de objetos personales.</a:t>
            </a:r>
          </a:p>
          <a:p>
            <a:endParaRPr lang="es-ES" sz="12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1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Uniforme de trabajo, </a:t>
            </a:r>
            <a:r>
              <a:rPr lang="es-E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prohibido acceder o salir del hotel con el, lavar a 60º C.</a:t>
            </a:r>
          </a:p>
        </p:txBody>
      </p:sp>
      <p:pic>
        <p:nvPicPr>
          <p:cNvPr id="47" name="Picture 46" descr="A picture containing graphics, drawing, sign&#10;&#10;Description automatically generated">
            <a:extLst>
              <a:ext uri="{FF2B5EF4-FFF2-40B4-BE49-F238E27FC236}">
                <a16:creationId xmlns:a16="http://schemas.microsoft.com/office/drawing/2014/main" id="{6271501E-95E7-4246-85DD-6505F4CD742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6572" y="9318265"/>
            <a:ext cx="415753" cy="415753"/>
          </a:xfrm>
          <a:prstGeom prst="rect">
            <a:avLst/>
          </a:prstGeom>
        </p:spPr>
      </p:pic>
      <p:pic>
        <p:nvPicPr>
          <p:cNvPr id="3" name="Picture 2" descr="A picture containing light, plate&#10;&#10;Description automatically generated">
            <a:extLst>
              <a:ext uri="{FF2B5EF4-FFF2-40B4-BE49-F238E27FC236}">
                <a16:creationId xmlns:a16="http://schemas.microsoft.com/office/drawing/2014/main" id="{0FD1AE2F-9F73-4593-9D2D-099F0141A8A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67" y="2677717"/>
            <a:ext cx="429887" cy="429887"/>
          </a:xfrm>
          <a:prstGeom prst="rect">
            <a:avLst/>
          </a:prstGeom>
        </p:spPr>
      </p:pic>
      <p:pic>
        <p:nvPicPr>
          <p:cNvPr id="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CCF3D0-34AF-4058-8FC9-2AD6EA16CFE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45425" y="9741314"/>
            <a:ext cx="1937791" cy="78734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C56CBA-6A71-4666-96E6-E6DB52C42D0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80" y="8596700"/>
            <a:ext cx="649608" cy="64960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0EBF72-AB78-4B7A-B0CB-8392AB2D5D7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6" y="8632856"/>
            <a:ext cx="639428" cy="639428"/>
          </a:xfrm>
          <a:prstGeom prst="rect">
            <a:avLst/>
          </a:prstGeom>
        </p:spPr>
      </p:pic>
      <p:pic>
        <p:nvPicPr>
          <p:cNvPr id="5" name="Picture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3DC3E2A6-4F74-487E-9B36-50B74033337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2" y="8632856"/>
            <a:ext cx="638405" cy="6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7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B5432F1561F4388EFC6400D261650" ma:contentTypeVersion="12" ma:contentTypeDescription="Create a new document." ma:contentTypeScope="" ma:versionID="dae185516dc704e41ba72c8795ddc995">
  <xsd:schema xmlns:xsd="http://www.w3.org/2001/XMLSchema" xmlns:xs="http://www.w3.org/2001/XMLSchema" xmlns:p="http://schemas.microsoft.com/office/2006/metadata/properties" xmlns:ns2="95a759fc-9110-44f8-8e9d-a8c11588b46a" xmlns:ns3="ac679b19-f5f4-4449-a157-5968cd72f591" targetNamespace="http://schemas.microsoft.com/office/2006/metadata/properties" ma:root="true" ma:fieldsID="f5474aa718b13d2e057f66690eb6a8ae" ns2:_="" ns3:_="">
    <xsd:import namespace="95a759fc-9110-44f8-8e9d-a8c11588b46a"/>
    <xsd:import namespace="ac679b19-f5f4-4449-a157-5968cd72f5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759fc-9110-44f8-8e9d-a8c11588b4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79b19-f5f4-4449-a157-5968cd72f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BDB55-7A7C-46AC-9165-B3CBF83FB83A}">
  <ds:schemaRefs>
    <ds:schemaRef ds:uri="http://schemas.microsoft.com/office/2006/documentManagement/types"/>
    <ds:schemaRef ds:uri="http://purl.org/dc/dcmitype/"/>
    <ds:schemaRef ds:uri="http://purl.org/dc/terms/"/>
    <ds:schemaRef ds:uri="9508d9c8-1f1d-4ca3-b535-8b1ee3f3a184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8014fa00-b778-497a-baef-3765f1a009e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63AC2A-6EB5-45B6-A054-4304260F5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D01B4-4188-4015-8293-B4F31DDF1A5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</TotalTime>
  <Words>1684</Words>
  <Application>Microsoft Office PowerPoint</Application>
  <PresentationFormat>Custom</PresentationFormat>
  <Paragraphs>294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Carlota Reigosa</dc:creator>
  <cp:lastModifiedBy>Caterina Ramis Ferriol</cp:lastModifiedBy>
  <cp:revision>73</cp:revision>
  <dcterms:created xsi:type="dcterms:W3CDTF">2020-05-20T09:52:59Z</dcterms:created>
  <dcterms:modified xsi:type="dcterms:W3CDTF">2020-06-08T17:26:00Z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0x010100450B5432F1561F4388EFC6400D261650</vt:lpwstr>
  </property>
</Properties>
</file>