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64" r:id="rId6"/>
    <p:sldId id="273" r:id="rId7"/>
    <p:sldId id="266" r:id="rId8"/>
    <p:sldId id="271" r:id="rId9"/>
    <p:sldId id="272" r:id="rId10"/>
    <p:sldId id="270"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22944-AB18-4695-827A-7DA3C5DF7A47}" v="113" dt="2026-03-23T16:31:46.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58"/>
    <p:restoredTop sz="94678"/>
  </p:normalViewPr>
  <p:slideViewPr>
    <p:cSldViewPr snapToGrid="0" snapToObjects="1">
      <p:cViewPr varScale="1">
        <p:scale>
          <a:sx n="82" d="100"/>
          <a:sy n="82"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543276340362985E-2"/>
          <c:y val="3.7928082191780822E-2"/>
          <c:w val="0.89174542500741383"/>
          <c:h val="0.35197254880811124"/>
        </c:manualLayout>
      </c:layout>
      <c:barChart>
        <c:barDir val="col"/>
        <c:grouping val="percentStacked"/>
        <c:varyColors val="0"/>
        <c:ser>
          <c:idx val="0"/>
          <c:order val="0"/>
          <c:tx>
            <c:strRef>
              <c:f>anxiety!$AQ$2</c:f>
              <c:strCache>
                <c:ptCount val="1"/>
                <c:pt idx="0">
                  <c:v>Very much so (4)</c:v>
                </c:pt>
              </c:strCache>
            </c:strRef>
          </c:tx>
          <c:spPr>
            <a:solidFill>
              <a:schemeClr val="accent1"/>
            </a:solidFill>
            <a:ln>
              <a:noFill/>
            </a:ln>
            <a:effectLst/>
          </c:spPr>
          <c:invertIfNegative val="0"/>
          <c:cat>
            <c:strRef>
              <c:f>anxiety!$AP$3:$AP$22</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anxiety!$AQ$3:$AQ$22</c:f>
              <c:numCache>
                <c:formatCode>0%</c:formatCode>
                <c:ptCount val="20"/>
                <c:pt idx="0">
                  <c:v>0.77272727272727271</c:v>
                </c:pt>
                <c:pt idx="1">
                  <c:v>0.90909090909090906</c:v>
                </c:pt>
                <c:pt idx="2">
                  <c:v>0</c:v>
                </c:pt>
                <c:pt idx="3">
                  <c:v>0</c:v>
                </c:pt>
                <c:pt idx="4">
                  <c:v>0.68181818181818177</c:v>
                </c:pt>
                <c:pt idx="5">
                  <c:v>0</c:v>
                </c:pt>
                <c:pt idx="6">
                  <c:v>4.5454545454545456E-2</c:v>
                </c:pt>
                <c:pt idx="7">
                  <c:v>0.45454545454545453</c:v>
                </c:pt>
                <c:pt idx="8">
                  <c:v>4.5454545454545456E-2</c:v>
                </c:pt>
                <c:pt idx="9">
                  <c:v>0.81818181818181823</c:v>
                </c:pt>
                <c:pt idx="10">
                  <c:v>0.72727272727272729</c:v>
                </c:pt>
                <c:pt idx="11">
                  <c:v>0</c:v>
                </c:pt>
                <c:pt idx="12">
                  <c:v>0</c:v>
                </c:pt>
                <c:pt idx="13">
                  <c:v>4.5454545454545456E-2</c:v>
                </c:pt>
                <c:pt idx="14">
                  <c:v>0.77272727272727271</c:v>
                </c:pt>
                <c:pt idx="15">
                  <c:v>0.63636363636363635</c:v>
                </c:pt>
                <c:pt idx="16">
                  <c:v>0</c:v>
                </c:pt>
                <c:pt idx="17">
                  <c:v>0</c:v>
                </c:pt>
                <c:pt idx="18">
                  <c:v>0.63636363636363635</c:v>
                </c:pt>
                <c:pt idx="19">
                  <c:v>0.72727272727272729</c:v>
                </c:pt>
              </c:numCache>
            </c:numRef>
          </c:val>
          <c:extLst>
            <c:ext xmlns:c16="http://schemas.microsoft.com/office/drawing/2014/chart" uri="{C3380CC4-5D6E-409C-BE32-E72D297353CC}">
              <c16:uniqueId val="{00000000-5D12-48E6-B19D-A548C81C3E0C}"/>
            </c:ext>
          </c:extLst>
        </c:ser>
        <c:ser>
          <c:idx val="1"/>
          <c:order val="1"/>
          <c:tx>
            <c:strRef>
              <c:f>anxiety!$AR$2</c:f>
              <c:strCache>
                <c:ptCount val="1"/>
                <c:pt idx="0">
                  <c:v>Moderately so (3)</c:v>
                </c:pt>
              </c:strCache>
            </c:strRef>
          </c:tx>
          <c:spPr>
            <a:solidFill>
              <a:schemeClr val="accent2"/>
            </a:solidFill>
            <a:ln>
              <a:noFill/>
            </a:ln>
            <a:effectLst/>
          </c:spPr>
          <c:invertIfNegative val="0"/>
          <c:cat>
            <c:strRef>
              <c:f>anxiety!$AP$3:$AP$22</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anxiety!$AR$3:$AR$22</c:f>
              <c:numCache>
                <c:formatCode>0%</c:formatCode>
                <c:ptCount val="20"/>
                <c:pt idx="0">
                  <c:v>0.18181818181818182</c:v>
                </c:pt>
                <c:pt idx="1">
                  <c:v>4.5454545454545456E-2</c:v>
                </c:pt>
                <c:pt idx="2">
                  <c:v>0</c:v>
                </c:pt>
                <c:pt idx="3">
                  <c:v>9.0909090909090912E-2</c:v>
                </c:pt>
                <c:pt idx="4">
                  <c:v>0.22727272727272727</c:v>
                </c:pt>
                <c:pt idx="5">
                  <c:v>0</c:v>
                </c:pt>
                <c:pt idx="6">
                  <c:v>0</c:v>
                </c:pt>
                <c:pt idx="7">
                  <c:v>0.40909090909090912</c:v>
                </c:pt>
                <c:pt idx="8">
                  <c:v>0</c:v>
                </c:pt>
                <c:pt idx="9">
                  <c:v>9.0909090909090912E-2</c:v>
                </c:pt>
                <c:pt idx="10">
                  <c:v>0.22727272727272727</c:v>
                </c:pt>
                <c:pt idx="11">
                  <c:v>0</c:v>
                </c:pt>
                <c:pt idx="12">
                  <c:v>0</c:v>
                </c:pt>
                <c:pt idx="13">
                  <c:v>9.0909090909090912E-2</c:v>
                </c:pt>
                <c:pt idx="14">
                  <c:v>0.13636363636363635</c:v>
                </c:pt>
                <c:pt idx="15">
                  <c:v>0.27272727272727271</c:v>
                </c:pt>
                <c:pt idx="16">
                  <c:v>4.5454545454545456E-2</c:v>
                </c:pt>
                <c:pt idx="17">
                  <c:v>0</c:v>
                </c:pt>
                <c:pt idx="18">
                  <c:v>0.31818181818181818</c:v>
                </c:pt>
                <c:pt idx="19">
                  <c:v>0.22727272727272727</c:v>
                </c:pt>
              </c:numCache>
            </c:numRef>
          </c:val>
          <c:extLst>
            <c:ext xmlns:c16="http://schemas.microsoft.com/office/drawing/2014/chart" uri="{C3380CC4-5D6E-409C-BE32-E72D297353CC}">
              <c16:uniqueId val="{00000001-5D12-48E6-B19D-A548C81C3E0C}"/>
            </c:ext>
          </c:extLst>
        </c:ser>
        <c:ser>
          <c:idx val="2"/>
          <c:order val="2"/>
          <c:tx>
            <c:strRef>
              <c:f>anxiety!$AS$2</c:f>
              <c:strCache>
                <c:ptCount val="1"/>
                <c:pt idx="0">
                  <c:v>Somewhat so (2)</c:v>
                </c:pt>
              </c:strCache>
            </c:strRef>
          </c:tx>
          <c:spPr>
            <a:solidFill>
              <a:schemeClr val="accent3"/>
            </a:solidFill>
            <a:ln>
              <a:noFill/>
            </a:ln>
            <a:effectLst/>
          </c:spPr>
          <c:invertIfNegative val="0"/>
          <c:cat>
            <c:strRef>
              <c:f>anxiety!$AP$3:$AP$22</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anxiety!$AS$3:$AS$22</c:f>
              <c:numCache>
                <c:formatCode>0%</c:formatCode>
                <c:ptCount val="20"/>
                <c:pt idx="0">
                  <c:v>4.5454545454545456E-2</c:v>
                </c:pt>
                <c:pt idx="1">
                  <c:v>4.5454545454545456E-2</c:v>
                </c:pt>
                <c:pt idx="2">
                  <c:v>9.0909090909090912E-2</c:v>
                </c:pt>
                <c:pt idx="3">
                  <c:v>0.13636363636363635</c:v>
                </c:pt>
                <c:pt idx="4">
                  <c:v>9.0909090909090912E-2</c:v>
                </c:pt>
                <c:pt idx="5">
                  <c:v>4.5454545454545456E-2</c:v>
                </c:pt>
                <c:pt idx="6">
                  <c:v>9.0909090909090912E-2</c:v>
                </c:pt>
                <c:pt idx="7">
                  <c:v>0.13636363636363635</c:v>
                </c:pt>
                <c:pt idx="8">
                  <c:v>0</c:v>
                </c:pt>
                <c:pt idx="9">
                  <c:v>9.0909090909090912E-2</c:v>
                </c:pt>
                <c:pt idx="10">
                  <c:v>4.5454545454545456E-2</c:v>
                </c:pt>
                <c:pt idx="11">
                  <c:v>4.5454545454545456E-2</c:v>
                </c:pt>
                <c:pt idx="12">
                  <c:v>0</c:v>
                </c:pt>
                <c:pt idx="13">
                  <c:v>9.0909090909090912E-2</c:v>
                </c:pt>
                <c:pt idx="14">
                  <c:v>9.0909090909090912E-2</c:v>
                </c:pt>
                <c:pt idx="15">
                  <c:v>4.5454545454545456E-2</c:v>
                </c:pt>
                <c:pt idx="16">
                  <c:v>0.13636363636363635</c:v>
                </c:pt>
                <c:pt idx="17">
                  <c:v>0.18181818181818182</c:v>
                </c:pt>
                <c:pt idx="18">
                  <c:v>4.5454545454545456E-2</c:v>
                </c:pt>
                <c:pt idx="19">
                  <c:v>4.5454545454545456E-2</c:v>
                </c:pt>
              </c:numCache>
            </c:numRef>
          </c:val>
          <c:extLst>
            <c:ext xmlns:c16="http://schemas.microsoft.com/office/drawing/2014/chart" uri="{C3380CC4-5D6E-409C-BE32-E72D297353CC}">
              <c16:uniqueId val="{00000002-5D12-48E6-B19D-A548C81C3E0C}"/>
            </c:ext>
          </c:extLst>
        </c:ser>
        <c:ser>
          <c:idx val="3"/>
          <c:order val="3"/>
          <c:tx>
            <c:strRef>
              <c:f>anxiety!$AT$2</c:f>
              <c:strCache>
                <c:ptCount val="1"/>
                <c:pt idx="0">
                  <c:v>Not at all (1)</c:v>
                </c:pt>
              </c:strCache>
            </c:strRef>
          </c:tx>
          <c:spPr>
            <a:solidFill>
              <a:schemeClr val="accent4"/>
            </a:solidFill>
            <a:ln>
              <a:noFill/>
            </a:ln>
            <a:effectLst/>
          </c:spPr>
          <c:invertIfNegative val="0"/>
          <c:cat>
            <c:strRef>
              <c:f>anxiety!$AP$3:$AP$22</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anxiety!$AT$3:$AT$22</c:f>
              <c:numCache>
                <c:formatCode>0%</c:formatCode>
                <c:ptCount val="20"/>
                <c:pt idx="0">
                  <c:v>0</c:v>
                </c:pt>
                <c:pt idx="1">
                  <c:v>0</c:v>
                </c:pt>
                <c:pt idx="2">
                  <c:v>0.90909090909090906</c:v>
                </c:pt>
                <c:pt idx="3">
                  <c:v>0.77272727272727271</c:v>
                </c:pt>
                <c:pt idx="4">
                  <c:v>0</c:v>
                </c:pt>
                <c:pt idx="5">
                  <c:v>0.95454545454545459</c:v>
                </c:pt>
                <c:pt idx="6">
                  <c:v>0.86363636363636365</c:v>
                </c:pt>
                <c:pt idx="7">
                  <c:v>0</c:v>
                </c:pt>
                <c:pt idx="8">
                  <c:v>0.95454545454545459</c:v>
                </c:pt>
                <c:pt idx="9">
                  <c:v>0</c:v>
                </c:pt>
                <c:pt idx="10">
                  <c:v>0</c:v>
                </c:pt>
                <c:pt idx="11">
                  <c:v>0.95454545454545459</c:v>
                </c:pt>
                <c:pt idx="12">
                  <c:v>1</c:v>
                </c:pt>
                <c:pt idx="13">
                  <c:v>0.77272727272727271</c:v>
                </c:pt>
                <c:pt idx="14">
                  <c:v>0</c:v>
                </c:pt>
                <c:pt idx="15">
                  <c:v>4.5454545454545456E-2</c:v>
                </c:pt>
                <c:pt idx="16">
                  <c:v>0.81818181818181823</c:v>
                </c:pt>
                <c:pt idx="17">
                  <c:v>0.81818181818181823</c:v>
                </c:pt>
                <c:pt idx="18">
                  <c:v>0</c:v>
                </c:pt>
                <c:pt idx="19">
                  <c:v>0</c:v>
                </c:pt>
              </c:numCache>
            </c:numRef>
          </c:val>
          <c:extLst>
            <c:ext xmlns:c16="http://schemas.microsoft.com/office/drawing/2014/chart" uri="{C3380CC4-5D6E-409C-BE32-E72D297353CC}">
              <c16:uniqueId val="{00000003-5D12-48E6-B19D-A548C81C3E0C}"/>
            </c:ext>
          </c:extLst>
        </c:ser>
        <c:dLbls>
          <c:showLegendKey val="0"/>
          <c:showVal val="0"/>
          <c:showCatName val="0"/>
          <c:showSerName val="0"/>
          <c:showPercent val="0"/>
          <c:showBubbleSize val="0"/>
        </c:dLbls>
        <c:gapWidth val="150"/>
        <c:overlap val="100"/>
        <c:axId val="906056592"/>
        <c:axId val="906057552"/>
      </c:barChart>
      <c:catAx>
        <c:axId val="906056592"/>
        <c:scaling>
          <c:orientation val="minMax"/>
        </c:scaling>
        <c:delete val="0"/>
        <c:axPos val="b"/>
        <c:numFmt formatCode="General" sourceLinked="1"/>
        <c:majorTickMark val="out"/>
        <c:minorTickMark val="none"/>
        <c:tickLblPos val="nextTo"/>
        <c:spPr>
          <a:noFill/>
          <a:ln w="6350"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06057552"/>
        <c:crosses val="autoZero"/>
        <c:auto val="1"/>
        <c:lblAlgn val="ctr"/>
        <c:lblOffset val="100"/>
        <c:noMultiLvlLbl val="0"/>
      </c:catAx>
      <c:valAx>
        <c:axId val="906057552"/>
        <c:scaling>
          <c:orientation val="minMax"/>
        </c:scaling>
        <c:delete val="0"/>
        <c:axPos val="l"/>
        <c:majorGridlines>
          <c:spPr>
            <a:ln w="12700"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906056592"/>
        <c:crosses val="autoZero"/>
        <c:crossBetween val="between"/>
      </c:valAx>
      <c:spPr>
        <a:noFill/>
        <a:ln w="9525">
          <a:solidFill>
            <a:schemeClr val="tx1">
              <a:lumMod val="15000"/>
              <a:lumOff val="85000"/>
            </a:schemeClr>
          </a:solidFill>
        </a:ln>
        <a:effectLst/>
      </c:spPr>
    </c:plotArea>
    <c:legend>
      <c:legendPos val="b"/>
      <c:layout>
        <c:manualLayout>
          <c:xMode val="edge"/>
          <c:yMode val="edge"/>
          <c:x val="0.13609004882703049"/>
          <c:y val="0.86497209038938627"/>
          <c:w val="0.72781990234593896"/>
          <c:h val="0.12646626577499731"/>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41402459479549E-2"/>
          <c:y val="4.7820823682032873E-2"/>
          <c:w val="0.90653146489150838"/>
          <c:h val="0.40387593817867762"/>
        </c:manualLayout>
      </c:layout>
      <c:barChart>
        <c:barDir val="col"/>
        <c:grouping val="percentStacked"/>
        <c:varyColors val="0"/>
        <c:ser>
          <c:idx val="0"/>
          <c:order val="0"/>
          <c:tx>
            <c:strRef>
              <c:f>anxiety!$AQ$69</c:f>
              <c:strCache>
                <c:ptCount val="1"/>
                <c:pt idx="0">
                  <c:v>Very much so (4)</c:v>
                </c:pt>
              </c:strCache>
            </c:strRef>
          </c:tx>
          <c:spPr>
            <a:solidFill>
              <a:schemeClr val="accent1"/>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anxiety!$AQ$70:$AQ$89</c:f>
              <c:numCache>
                <c:formatCode>0%</c:formatCode>
                <c:ptCount val="20"/>
                <c:pt idx="0">
                  <c:v>0.36363636363636365</c:v>
                </c:pt>
                <c:pt idx="1">
                  <c:v>0.59090909090909094</c:v>
                </c:pt>
                <c:pt idx="2">
                  <c:v>4.5454545454545456E-2</c:v>
                </c:pt>
                <c:pt idx="3">
                  <c:v>0.22727272727272727</c:v>
                </c:pt>
                <c:pt idx="4">
                  <c:v>0.27272727272727271</c:v>
                </c:pt>
                <c:pt idx="5">
                  <c:v>0</c:v>
                </c:pt>
                <c:pt idx="6">
                  <c:v>0</c:v>
                </c:pt>
                <c:pt idx="7">
                  <c:v>0.27272727272727271</c:v>
                </c:pt>
                <c:pt idx="8">
                  <c:v>0</c:v>
                </c:pt>
                <c:pt idx="9">
                  <c:v>0.27272727272727271</c:v>
                </c:pt>
                <c:pt idx="10">
                  <c:v>0.59090909090909094</c:v>
                </c:pt>
                <c:pt idx="11">
                  <c:v>4.5454545454545456E-2</c:v>
                </c:pt>
                <c:pt idx="12">
                  <c:v>4.5454545454545456E-2</c:v>
                </c:pt>
                <c:pt idx="13">
                  <c:v>0</c:v>
                </c:pt>
                <c:pt idx="14">
                  <c:v>0.31818181818181818</c:v>
                </c:pt>
                <c:pt idx="15">
                  <c:v>0.22727272727272727</c:v>
                </c:pt>
                <c:pt idx="16">
                  <c:v>0</c:v>
                </c:pt>
                <c:pt idx="17">
                  <c:v>0</c:v>
                </c:pt>
                <c:pt idx="18">
                  <c:v>0.31818181818181818</c:v>
                </c:pt>
                <c:pt idx="19">
                  <c:v>0.22727272727272727</c:v>
                </c:pt>
              </c:numCache>
            </c:numRef>
          </c:val>
          <c:extLst>
            <c:ext xmlns:c16="http://schemas.microsoft.com/office/drawing/2014/chart" uri="{C3380CC4-5D6E-409C-BE32-E72D297353CC}">
              <c16:uniqueId val="{00000000-6D89-4F14-BEEC-A2938F78BFBE}"/>
            </c:ext>
          </c:extLst>
        </c:ser>
        <c:ser>
          <c:idx val="1"/>
          <c:order val="1"/>
          <c:tx>
            <c:strRef>
              <c:f>anxiety!$AR$69</c:f>
              <c:strCache>
                <c:ptCount val="1"/>
                <c:pt idx="0">
                  <c:v>Moderately so (3)</c:v>
                </c:pt>
              </c:strCache>
            </c:strRef>
          </c:tx>
          <c:spPr>
            <a:solidFill>
              <a:schemeClr val="accent2"/>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anxiety!$AR$70:$AR$89</c:f>
              <c:numCache>
                <c:formatCode>0%</c:formatCode>
                <c:ptCount val="20"/>
                <c:pt idx="0">
                  <c:v>0.36363636363636365</c:v>
                </c:pt>
                <c:pt idx="1">
                  <c:v>0.22727272727272727</c:v>
                </c:pt>
                <c:pt idx="2">
                  <c:v>0.22727272727272727</c:v>
                </c:pt>
                <c:pt idx="3">
                  <c:v>0.27272727272727271</c:v>
                </c:pt>
                <c:pt idx="4">
                  <c:v>0.45454545454545453</c:v>
                </c:pt>
                <c:pt idx="5">
                  <c:v>9.0909090909090912E-2</c:v>
                </c:pt>
                <c:pt idx="6">
                  <c:v>0.18181818181818182</c:v>
                </c:pt>
                <c:pt idx="7">
                  <c:v>0.45454545454545453</c:v>
                </c:pt>
                <c:pt idx="8">
                  <c:v>4.5454545454545456E-2</c:v>
                </c:pt>
                <c:pt idx="9">
                  <c:v>0.36363636363636365</c:v>
                </c:pt>
                <c:pt idx="10">
                  <c:v>0.27272727272727271</c:v>
                </c:pt>
                <c:pt idx="11">
                  <c:v>0</c:v>
                </c:pt>
                <c:pt idx="12">
                  <c:v>0</c:v>
                </c:pt>
                <c:pt idx="13">
                  <c:v>9.0909090909090912E-2</c:v>
                </c:pt>
                <c:pt idx="14">
                  <c:v>0.27272727272727271</c:v>
                </c:pt>
                <c:pt idx="15">
                  <c:v>0.5</c:v>
                </c:pt>
                <c:pt idx="16">
                  <c:v>4.5454545454545456E-2</c:v>
                </c:pt>
                <c:pt idx="17">
                  <c:v>9.0909090909090912E-2</c:v>
                </c:pt>
                <c:pt idx="18">
                  <c:v>0.45454545454545453</c:v>
                </c:pt>
                <c:pt idx="19">
                  <c:v>0.40909090909090912</c:v>
                </c:pt>
              </c:numCache>
            </c:numRef>
          </c:val>
          <c:extLst>
            <c:ext xmlns:c16="http://schemas.microsoft.com/office/drawing/2014/chart" uri="{C3380CC4-5D6E-409C-BE32-E72D297353CC}">
              <c16:uniqueId val="{00000001-6D89-4F14-BEEC-A2938F78BFBE}"/>
            </c:ext>
          </c:extLst>
        </c:ser>
        <c:ser>
          <c:idx val="2"/>
          <c:order val="2"/>
          <c:tx>
            <c:strRef>
              <c:f>anxiety!$AS$69</c:f>
              <c:strCache>
                <c:ptCount val="1"/>
                <c:pt idx="0">
                  <c:v>Somewhat so (2)</c:v>
                </c:pt>
              </c:strCache>
            </c:strRef>
          </c:tx>
          <c:spPr>
            <a:solidFill>
              <a:schemeClr val="accent3"/>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anxiety!$AS$70:$AS$89</c:f>
              <c:numCache>
                <c:formatCode>0%</c:formatCode>
                <c:ptCount val="20"/>
                <c:pt idx="0">
                  <c:v>0.22727272727272727</c:v>
                </c:pt>
                <c:pt idx="1">
                  <c:v>0.18181818181818182</c:v>
                </c:pt>
                <c:pt idx="2">
                  <c:v>0.13636363636363635</c:v>
                </c:pt>
                <c:pt idx="3">
                  <c:v>0.22727272727272727</c:v>
                </c:pt>
                <c:pt idx="4">
                  <c:v>0.18181818181818182</c:v>
                </c:pt>
                <c:pt idx="5">
                  <c:v>9.0909090909090912E-2</c:v>
                </c:pt>
                <c:pt idx="6">
                  <c:v>0.40909090909090912</c:v>
                </c:pt>
                <c:pt idx="7">
                  <c:v>0.18181818181818182</c:v>
                </c:pt>
                <c:pt idx="8">
                  <c:v>9.0909090909090912E-2</c:v>
                </c:pt>
                <c:pt idx="9">
                  <c:v>0.27272727272727271</c:v>
                </c:pt>
                <c:pt idx="10">
                  <c:v>9.0909090909090912E-2</c:v>
                </c:pt>
                <c:pt idx="11">
                  <c:v>0.13636363636363635</c:v>
                </c:pt>
                <c:pt idx="12">
                  <c:v>0.18181818181818182</c:v>
                </c:pt>
                <c:pt idx="13">
                  <c:v>0.18181818181818182</c:v>
                </c:pt>
                <c:pt idx="14">
                  <c:v>0.27272727272727271</c:v>
                </c:pt>
                <c:pt idx="15">
                  <c:v>0.13636363636363635</c:v>
                </c:pt>
                <c:pt idx="16">
                  <c:v>4.5454545454545456E-2</c:v>
                </c:pt>
                <c:pt idx="17">
                  <c:v>0.22727272727272727</c:v>
                </c:pt>
                <c:pt idx="18">
                  <c:v>0.22727272727272727</c:v>
                </c:pt>
                <c:pt idx="19">
                  <c:v>0.31818181818181818</c:v>
                </c:pt>
              </c:numCache>
            </c:numRef>
          </c:val>
          <c:extLst>
            <c:ext xmlns:c16="http://schemas.microsoft.com/office/drawing/2014/chart" uri="{C3380CC4-5D6E-409C-BE32-E72D297353CC}">
              <c16:uniqueId val="{00000002-6D89-4F14-BEEC-A2938F78BFBE}"/>
            </c:ext>
          </c:extLst>
        </c:ser>
        <c:ser>
          <c:idx val="3"/>
          <c:order val="3"/>
          <c:tx>
            <c:strRef>
              <c:f>anxiety!$AT$69</c:f>
              <c:strCache>
                <c:ptCount val="1"/>
                <c:pt idx="0">
                  <c:v>Not at all (1)</c:v>
                </c:pt>
              </c:strCache>
            </c:strRef>
          </c:tx>
          <c:spPr>
            <a:solidFill>
              <a:schemeClr val="accent4"/>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anxiety!$AT$70:$AT$89</c:f>
              <c:numCache>
                <c:formatCode>0%</c:formatCode>
                <c:ptCount val="20"/>
                <c:pt idx="0">
                  <c:v>4.5454545454545456E-2</c:v>
                </c:pt>
                <c:pt idx="1">
                  <c:v>0</c:v>
                </c:pt>
                <c:pt idx="2">
                  <c:v>0.59090909090909094</c:v>
                </c:pt>
                <c:pt idx="3">
                  <c:v>0.27272727272727271</c:v>
                </c:pt>
                <c:pt idx="4">
                  <c:v>9.0909090909090912E-2</c:v>
                </c:pt>
                <c:pt idx="5">
                  <c:v>0.81818181818181823</c:v>
                </c:pt>
                <c:pt idx="6">
                  <c:v>0.40909090909090912</c:v>
                </c:pt>
                <c:pt idx="7">
                  <c:v>9.0909090909090912E-2</c:v>
                </c:pt>
                <c:pt idx="8">
                  <c:v>0.86363636363636365</c:v>
                </c:pt>
                <c:pt idx="9">
                  <c:v>9.0909090909090912E-2</c:v>
                </c:pt>
                <c:pt idx="10">
                  <c:v>4.5454545454545456E-2</c:v>
                </c:pt>
                <c:pt idx="11">
                  <c:v>0.81818181818181823</c:v>
                </c:pt>
                <c:pt idx="12">
                  <c:v>0.77272727272727271</c:v>
                </c:pt>
                <c:pt idx="13">
                  <c:v>0.72727272727272729</c:v>
                </c:pt>
                <c:pt idx="14">
                  <c:v>0.13636363636363635</c:v>
                </c:pt>
                <c:pt idx="15">
                  <c:v>0.13636363636363635</c:v>
                </c:pt>
                <c:pt idx="16">
                  <c:v>0.90909090909090906</c:v>
                </c:pt>
                <c:pt idx="17">
                  <c:v>0.68181818181818177</c:v>
                </c:pt>
                <c:pt idx="18">
                  <c:v>0</c:v>
                </c:pt>
                <c:pt idx="19">
                  <c:v>4.5454545454545456E-2</c:v>
                </c:pt>
              </c:numCache>
            </c:numRef>
          </c:val>
          <c:extLst>
            <c:ext xmlns:c16="http://schemas.microsoft.com/office/drawing/2014/chart" uri="{C3380CC4-5D6E-409C-BE32-E72D297353CC}">
              <c16:uniqueId val="{00000003-6D89-4F14-BEEC-A2938F78BFBE}"/>
            </c:ext>
          </c:extLst>
        </c:ser>
        <c:dLbls>
          <c:showLegendKey val="0"/>
          <c:showVal val="0"/>
          <c:showCatName val="0"/>
          <c:showSerName val="0"/>
          <c:showPercent val="0"/>
          <c:showBubbleSize val="0"/>
        </c:dLbls>
        <c:gapWidth val="150"/>
        <c:overlap val="100"/>
        <c:axId val="1281430608"/>
        <c:axId val="1281436368"/>
      </c:barChart>
      <c:catAx>
        <c:axId val="12814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81436368"/>
        <c:crosses val="autoZero"/>
        <c:auto val="1"/>
        <c:lblAlgn val="ctr"/>
        <c:lblOffset val="100"/>
        <c:noMultiLvlLbl val="0"/>
      </c:catAx>
      <c:valAx>
        <c:axId val="128143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81430608"/>
        <c:crosses val="autoZero"/>
        <c:crossBetween val="between"/>
      </c:valAx>
      <c:spPr>
        <a:noFill/>
        <a:ln>
          <a:noFill/>
        </a:ln>
        <a:effectLst/>
      </c:spPr>
    </c:plotArea>
    <c:legend>
      <c:legendPos val="b"/>
      <c:layout>
        <c:manualLayout>
          <c:xMode val="edge"/>
          <c:yMode val="edge"/>
          <c:x val="0.19562980512391703"/>
          <c:y val="0.87040916760404952"/>
          <c:w val="0.60874022384370097"/>
          <c:h val="8.197178477690288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942294535457952E-2"/>
          <c:y val="4.6709848630340285E-2"/>
          <c:w val="0.89389715174492079"/>
          <c:h val="0.42658281521948144"/>
        </c:manualLayout>
      </c:layout>
      <c:barChart>
        <c:barDir val="col"/>
        <c:grouping val="percentStacked"/>
        <c:varyColors val="0"/>
        <c:ser>
          <c:idx val="0"/>
          <c:order val="0"/>
          <c:tx>
            <c:strRef>
              <c:f>anxiety!$AQ$69</c:f>
              <c:strCache>
                <c:ptCount val="1"/>
                <c:pt idx="0">
                  <c:v>Very much so (4)</c:v>
                </c:pt>
              </c:strCache>
            </c:strRef>
          </c:tx>
          <c:spPr>
            <a:solidFill>
              <a:schemeClr val="accent1"/>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anxiety!$AQ$70:$AQ$89</c:f>
              <c:numCache>
                <c:formatCode>0%</c:formatCode>
                <c:ptCount val="20"/>
                <c:pt idx="0">
                  <c:v>0.36363636363636365</c:v>
                </c:pt>
                <c:pt idx="1">
                  <c:v>0.59090909090909094</c:v>
                </c:pt>
                <c:pt idx="2">
                  <c:v>4.5454545454545456E-2</c:v>
                </c:pt>
                <c:pt idx="3">
                  <c:v>0.22727272727272727</c:v>
                </c:pt>
                <c:pt idx="4">
                  <c:v>0.27272727272727271</c:v>
                </c:pt>
                <c:pt idx="5">
                  <c:v>0</c:v>
                </c:pt>
                <c:pt idx="6">
                  <c:v>0</c:v>
                </c:pt>
                <c:pt idx="7">
                  <c:v>0.27272727272727271</c:v>
                </c:pt>
                <c:pt idx="8">
                  <c:v>0</c:v>
                </c:pt>
                <c:pt idx="9">
                  <c:v>0.27272727272727271</c:v>
                </c:pt>
                <c:pt idx="10">
                  <c:v>0.59090909090909094</c:v>
                </c:pt>
                <c:pt idx="11">
                  <c:v>4.5454545454545456E-2</c:v>
                </c:pt>
                <c:pt idx="12">
                  <c:v>4.5454545454545456E-2</c:v>
                </c:pt>
                <c:pt idx="13">
                  <c:v>0</c:v>
                </c:pt>
                <c:pt idx="14">
                  <c:v>0.31818181818181818</c:v>
                </c:pt>
                <c:pt idx="15">
                  <c:v>0.22727272727272727</c:v>
                </c:pt>
                <c:pt idx="16">
                  <c:v>0</c:v>
                </c:pt>
                <c:pt idx="17">
                  <c:v>0</c:v>
                </c:pt>
                <c:pt idx="18">
                  <c:v>0.31818181818181818</c:v>
                </c:pt>
                <c:pt idx="19">
                  <c:v>0.22727272727272727</c:v>
                </c:pt>
              </c:numCache>
            </c:numRef>
          </c:val>
          <c:extLst>
            <c:ext xmlns:c16="http://schemas.microsoft.com/office/drawing/2014/chart" uri="{C3380CC4-5D6E-409C-BE32-E72D297353CC}">
              <c16:uniqueId val="{00000000-93C2-4AB0-847A-1A6FFFA17141}"/>
            </c:ext>
          </c:extLst>
        </c:ser>
        <c:ser>
          <c:idx val="1"/>
          <c:order val="1"/>
          <c:tx>
            <c:strRef>
              <c:f>anxiety!$AR$69</c:f>
              <c:strCache>
                <c:ptCount val="1"/>
                <c:pt idx="0">
                  <c:v>Moderately so (3)</c:v>
                </c:pt>
              </c:strCache>
            </c:strRef>
          </c:tx>
          <c:spPr>
            <a:solidFill>
              <a:schemeClr val="accent2"/>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anxiety!$AR$70:$AR$89</c:f>
              <c:numCache>
                <c:formatCode>0%</c:formatCode>
                <c:ptCount val="20"/>
                <c:pt idx="0">
                  <c:v>0.36363636363636365</c:v>
                </c:pt>
                <c:pt idx="1">
                  <c:v>0.22727272727272727</c:v>
                </c:pt>
                <c:pt idx="2">
                  <c:v>0.22727272727272727</c:v>
                </c:pt>
                <c:pt idx="3">
                  <c:v>0.27272727272727271</c:v>
                </c:pt>
                <c:pt idx="4">
                  <c:v>0.45454545454545453</c:v>
                </c:pt>
                <c:pt idx="5">
                  <c:v>9.0909090909090912E-2</c:v>
                </c:pt>
                <c:pt idx="6">
                  <c:v>0.18181818181818182</c:v>
                </c:pt>
                <c:pt idx="7">
                  <c:v>0.45454545454545453</c:v>
                </c:pt>
                <c:pt idx="8">
                  <c:v>4.5454545454545456E-2</c:v>
                </c:pt>
                <c:pt idx="9">
                  <c:v>0.36363636363636365</c:v>
                </c:pt>
                <c:pt idx="10">
                  <c:v>0.27272727272727271</c:v>
                </c:pt>
                <c:pt idx="11">
                  <c:v>0</c:v>
                </c:pt>
                <c:pt idx="12">
                  <c:v>0</c:v>
                </c:pt>
                <c:pt idx="13">
                  <c:v>9.0909090909090912E-2</c:v>
                </c:pt>
                <c:pt idx="14">
                  <c:v>0.27272727272727271</c:v>
                </c:pt>
                <c:pt idx="15">
                  <c:v>0.5</c:v>
                </c:pt>
                <c:pt idx="16">
                  <c:v>4.5454545454545456E-2</c:v>
                </c:pt>
                <c:pt idx="17">
                  <c:v>9.0909090909090912E-2</c:v>
                </c:pt>
                <c:pt idx="18">
                  <c:v>0.45454545454545453</c:v>
                </c:pt>
                <c:pt idx="19">
                  <c:v>0.40909090909090912</c:v>
                </c:pt>
              </c:numCache>
            </c:numRef>
          </c:val>
          <c:extLst>
            <c:ext xmlns:c16="http://schemas.microsoft.com/office/drawing/2014/chart" uri="{C3380CC4-5D6E-409C-BE32-E72D297353CC}">
              <c16:uniqueId val="{00000001-93C2-4AB0-847A-1A6FFFA17141}"/>
            </c:ext>
          </c:extLst>
        </c:ser>
        <c:ser>
          <c:idx val="2"/>
          <c:order val="2"/>
          <c:tx>
            <c:strRef>
              <c:f>anxiety!$AS$69</c:f>
              <c:strCache>
                <c:ptCount val="1"/>
                <c:pt idx="0">
                  <c:v>Somewhat so (2)</c:v>
                </c:pt>
              </c:strCache>
            </c:strRef>
          </c:tx>
          <c:spPr>
            <a:solidFill>
              <a:schemeClr val="accent3"/>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anxiety!$AS$70:$AS$89</c:f>
              <c:numCache>
                <c:formatCode>0%</c:formatCode>
                <c:ptCount val="20"/>
                <c:pt idx="0">
                  <c:v>0.22727272727272727</c:v>
                </c:pt>
                <c:pt idx="1">
                  <c:v>0.18181818181818182</c:v>
                </c:pt>
                <c:pt idx="2">
                  <c:v>0.13636363636363635</c:v>
                </c:pt>
                <c:pt idx="3">
                  <c:v>0.22727272727272727</c:v>
                </c:pt>
                <c:pt idx="4">
                  <c:v>0.18181818181818182</c:v>
                </c:pt>
                <c:pt idx="5">
                  <c:v>9.0909090909090912E-2</c:v>
                </c:pt>
                <c:pt idx="6">
                  <c:v>0.40909090909090912</c:v>
                </c:pt>
                <c:pt idx="7">
                  <c:v>0.18181818181818182</c:v>
                </c:pt>
                <c:pt idx="8">
                  <c:v>9.0909090909090912E-2</c:v>
                </c:pt>
                <c:pt idx="9">
                  <c:v>0.27272727272727271</c:v>
                </c:pt>
                <c:pt idx="10">
                  <c:v>9.0909090909090912E-2</c:v>
                </c:pt>
                <c:pt idx="11">
                  <c:v>0.13636363636363635</c:v>
                </c:pt>
                <c:pt idx="12">
                  <c:v>0.18181818181818182</c:v>
                </c:pt>
                <c:pt idx="13">
                  <c:v>0.18181818181818182</c:v>
                </c:pt>
                <c:pt idx="14">
                  <c:v>0.27272727272727271</c:v>
                </c:pt>
                <c:pt idx="15">
                  <c:v>0.13636363636363635</c:v>
                </c:pt>
                <c:pt idx="16">
                  <c:v>4.5454545454545456E-2</c:v>
                </c:pt>
                <c:pt idx="17">
                  <c:v>0.22727272727272727</c:v>
                </c:pt>
                <c:pt idx="18">
                  <c:v>0.22727272727272727</c:v>
                </c:pt>
                <c:pt idx="19">
                  <c:v>0.31818181818181818</c:v>
                </c:pt>
              </c:numCache>
            </c:numRef>
          </c:val>
          <c:extLst>
            <c:ext xmlns:c16="http://schemas.microsoft.com/office/drawing/2014/chart" uri="{C3380CC4-5D6E-409C-BE32-E72D297353CC}">
              <c16:uniqueId val="{00000002-93C2-4AB0-847A-1A6FFFA17141}"/>
            </c:ext>
          </c:extLst>
        </c:ser>
        <c:ser>
          <c:idx val="3"/>
          <c:order val="3"/>
          <c:tx>
            <c:strRef>
              <c:f>anxiety!$AT$69</c:f>
              <c:strCache>
                <c:ptCount val="1"/>
                <c:pt idx="0">
                  <c:v>Not at all (1)</c:v>
                </c:pt>
              </c:strCache>
            </c:strRef>
          </c:tx>
          <c:spPr>
            <a:solidFill>
              <a:schemeClr val="accent4"/>
            </a:solidFill>
            <a:ln>
              <a:noFill/>
            </a:ln>
            <a:effectLst/>
          </c:spPr>
          <c:invertIfNegative val="0"/>
          <c:cat>
            <c:strRef>
              <c:f>anxiety!$AP$70:$AP$89</c:f>
              <c:strCache>
                <c:ptCount val="20"/>
                <c:pt idx="0">
                  <c:v>Calm</c:v>
                </c:pt>
                <c:pt idx="1">
                  <c:v>Secure</c:v>
                </c:pt>
                <c:pt idx="2">
                  <c:v>Tense</c:v>
                </c:pt>
                <c:pt idx="3">
                  <c:v>Strained</c:v>
                </c:pt>
                <c:pt idx="4">
                  <c:v>Ease</c:v>
                </c:pt>
                <c:pt idx="5">
                  <c:v>Upset</c:v>
                </c:pt>
                <c:pt idx="6">
                  <c:v>Dizzy</c:v>
                </c:pt>
                <c:pt idx="7">
                  <c:v>Satisfied</c:v>
                </c:pt>
                <c:pt idx="8">
                  <c:v>Frightened</c:v>
                </c:pt>
                <c:pt idx="9">
                  <c:v>Uncomfortable</c:v>
                </c:pt>
                <c:pt idx="10">
                  <c:v>Self-Confident</c:v>
                </c:pt>
                <c:pt idx="11">
                  <c:v>Nervous</c:v>
                </c:pt>
                <c:pt idx="12">
                  <c:v>Jittery</c:v>
                </c:pt>
                <c:pt idx="13">
                  <c:v>Indecisive</c:v>
                </c:pt>
                <c:pt idx="14">
                  <c:v>Relaxed</c:v>
                </c:pt>
                <c:pt idx="15">
                  <c:v>Content</c:v>
                </c:pt>
                <c:pt idx="16">
                  <c:v>Worried</c:v>
                </c:pt>
                <c:pt idx="17">
                  <c:v>Confused</c:v>
                </c:pt>
                <c:pt idx="18">
                  <c:v>Steady</c:v>
                </c:pt>
                <c:pt idx="19">
                  <c:v>Pleasant</c:v>
                </c:pt>
              </c:strCache>
            </c:strRef>
          </c:cat>
          <c:val>
            <c:numRef>
              <c:f>anxiety!$AT$70:$AT$89</c:f>
              <c:numCache>
                <c:formatCode>0%</c:formatCode>
                <c:ptCount val="20"/>
                <c:pt idx="0">
                  <c:v>4.5454545454545456E-2</c:v>
                </c:pt>
                <c:pt idx="1">
                  <c:v>0</c:v>
                </c:pt>
                <c:pt idx="2">
                  <c:v>0.59090909090909094</c:v>
                </c:pt>
                <c:pt idx="3">
                  <c:v>0.27272727272727271</c:v>
                </c:pt>
                <c:pt idx="4">
                  <c:v>9.0909090909090912E-2</c:v>
                </c:pt>
                <c:pt idx="5">
                  <c:v>0.81818181818181823</c:v>
                </c:pt>
                <c:pt idx="6">
                  <c:v>0.40909090909090912</c:v>
                </c:pt>
                <c:pt idx="7">
                  <c:v>9.0909090909090912E-2</c:v>
                </c:pt>
                <c:pt idx="8">
                  <c:v>0.86363636363636365</c:v>
                </c:pt>
                <c:pt idx="9">
                  <c:v>9.0909090909090912E-2</c:v>
                </c:pt>
                <c:pt idx="10">
                  <c:v>4.5454545454545456E-2</c:v>
                </c:pt>
                <c:pt idx="11">
                  <c:v>0.81818181818181823</c:v>
                </c:pt>
                <c:pt idx="12">
                  <c:v>0.77272727272727271</c:v>
                </c:pt>
                <c:pt idx="13">
                  <c:v>0.72727272727272729</c:v>
                </c:pt>
                <c:pt idx="14">
                  <c:v>0.13636363636363635</c:v>
                </c:pt>
                <c:pt idx="15">
                  <c:v>0.13636363636363635</c:v>
                </c:pt>
                <c:pt idx="16">
                  <c:v>0.90909090909090906</c:v>
                </c:pt>
                <c:pt idx="17">
                  <c:v>0.68181818181818177</c:v>
                </c:pt>
                <c:pt idx="18">
                  <c:v>0</c:v>
                </c:pt>
                <c:pt idx="19">
                  <c:v>4.5454545454545456E-2</c:v>
                </c:pt>
              </c:numCache>
            </c:numRef>
          </c:val>
          <c:extLst>
            <c:ext xmlns:c16="http://schemas.microsoft.com/office/drawing/2014/chart" uri="{C3380CC4-5D6E-409C-BE32-E72D297353CC}">
              <c16:uniqueId val="{00000003-93C2-4AB0-847A-1A6FFFA17141}"/>
            </c:ext>
          </c:extLst>
        </c:ser>
        <c:dLbls>
          <c:showLegendKey val="0"/>
          <c:showVal val="0"/>
          <c:showCatName val="0"/>
          <c:showSerName val="0"/>
          <c:showPercent val="0"/>
          <c:showBubbleSize val="0"/>
        </c:dLbls>
        <c:gapWidth val="150"/>
        <c:overlap val="100"/>
        <c:axId val="1281430608"/>
        <c:axId val="1281436368"/>
      </c:barChart>
      <c:catAx>
        <c:axId val="12814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81436368"/>
        <c:crosses val="autoZero"/>
        <c:auto val="1"/>
        <c:lblAlgn val="ctr"/>
        <c:lblOffset val="100"/>
        <c:noMultiLvlLbl val="0"/>
      </c:catAx>
      <c:valAx>
        <c:axId val="128143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81430608"/>
        <c:crosses val="autoZero"/>
        <c:crossBetween val="between"/>
      </c:valAx>
      <c:spPr>
        <a:noFill/>
        <a:ln>
          <a:noFill/>
        </a:ln>
        <a:effectLst/>
      </c:spPr>
    </c:plotArea>
    <c:legend>
      <c:legendPos val="b"/>
      <c:layout>
        <c:manualLayout>
          <c:xMode val="edge"/>
          <c:yMode val="edge"/>
          <c:x val="0.12229043052082944"/>
          <c:y val="0.86012186392443735"/>
          <c:w val="0.76068486107483013"/>
          <c:h val="0.131008956474675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15226297541981E-2"/>
          <c:y val="4.4779033617107826E-2"/>
          <c:w val="0.90495877687280313"/>
          <c:h val="0.37442659151000957"/>
        </c:manualLayout>
      </c:layout>
      <c:barChart>
        <c:barDir val="col"/>
        <c:grouping val="clustered"/>
        <c:varyColors val="0"/>
        <c:ser>
          <c:idx val="0"/>
          <c:order val="0"/>
          <c:tx>
            <c:strRef>
              <c:f>'AFTER KNOWLEDE&amp;EXPERIENCE'!$K$68</c:f>
              <c:strCache>
                <c:ptCount val="1"/>
                <c:pt idx="0">
                  <c:v>No knowledge</c:v>
                </c:pt>
              </c:strCache>
            </c:strRef>
          </c:tx>
          <c:spPr>
            <a:solidFill>
              <a:schemeClr val="accent1"/>
            </a:solidFill>
            <a:ln>
              <a:noFill/>
            </a:ln>
            <a:effectLst/>
          </c:spPr>
          <c:invertIfNegative val="0"/>
          <c:cat>
            <c:multiLvlStrRef>
              <c:f>'AFTER KNOWLEDE&amp;EXPERIENCE'!$I$69:$J$82</c:f>
              <c:multiLvlStrCache>
                <c:ptCount val="14"/>
                <c:lvl>
                  <c:pt idx="0">
                    <c:v>Laser Scanner</c:v>
                  </c:pt>
                  <c:pt idx="1">
                    <c:v>Laser Scanner</c:v>
                  </c:pt>
                  <c:pt idx="3">
                    <c:v>Drones</c:v>
                  </c:pt>
                  <c:pt idx="4">
                    <c:v>Drones</c:v>
                  </c:pt>
                  <c:pt idx="6">
                    <c:v>RFID</c:v>
                  </c:pt>
                  <c:pt idx="7">
                    <c:v>RFID</c:v>
                  </c:pt>
                  <c:pt idx="9">
                    <c:v>IMU</c:v>
                  </c:pt>
                  <c:pt idx="10">
                    <c:v>IMU</c:v>
                  </c:pt>
                  <c:pt idx="12">
                    <c:v>GPS</c:v>
                  </c:pt>
                  <c:pt idx="13">
                    <c:v>GPS</c:v>
                  </c:pt>
                </c:lvl>
                <c:lvl>
                  <c:pt idx="0">
                    <c:v>Before MRLE</c:v>
                  </c:pt>
                  <c:pt idx="1">
                    <c:v>After MRLE</c:v>
                  </c:pt>
                  <c:pt idx="3">
                    <c:v>Before MRLE</c:v>
                  </c:pt>
                  <c:pt idx="4">
                    <c:v>After MRLE</c:v>
                  </c:pt>
                  <c:pt idx="6">
                    <c:v>Before MRLE</c:v>
                  </c:pt>
                  <c:pt idx="7">
                    <c:v>After MRLE</c:v>
                  </c:pt>
                  <c:pt idx="9">
                    <c:v>Before MRLE</c:v>
                  </c:pt>
                  <c:pt idx="10">
                    <c:v>After MRLE</c:v>
                  </c:pt>
                  <c:pt idx="12">
                    <c:v>Before MRLE</c:v>
                  </c:pt>
                  <c:pt idx="13">
                    <c:v>After MRLE</c:v>
                  </c:pt>
                </c:lvl>
              </c:multiLvlStrCache>
            </c:multiLvlStrRef>
          </c:cat>
          <c:val>
            <c:numRef>
              <c:f>'AFTER KNOWLEDE&amp;EXPERIENCE'!$K$69:$K$82</c:f>
              <c:numCache>
                <c:formatCode>0%</c:formatCode>
                <c:ptCount val="14"/>
                <c:pt idx="0">
                  <c:v>9.0909090909090912E-2</c:v>
                </c:pt>
                <c:pt idx="1">
                  <c:v>0</c:v>
                </c:pt>
                <c:pt idx="3">
                  <c:v>4.5454545454545456E-2</c:v>
                </c:pt>
                <c:pt idx="4">
                  <c:v>0</c:v>
                </c:pt>
                <c:pt idx="6">
                  <c:v>0.13636363636363635</c:v>
                </c:pt>
                <c:pt idx="7">
                  <c:v>0</c:v>
                </c:pt>
                <c:pt idx="9">
                  <c:v>0.27272727272727271</c:v>
                </c:pt>
                <c:pt idx="10">
                  <c:v>0</c:v>
                </c:pt>
                <c:pt idx="12">
                  <c:v>4.5454545454545456E-2</c:v>
                </c:pt>
                <c:pt idx="13">
                  <c:v>0</c:v>
                </c:pt>
              </c:numCache>
            </c:numRef>
          </c:val>
          <c:extLst>
            <c:ext xmlns:c16="http://schemas.microsoft.com/office/drawing/2014/chart" uri="{C3380CC4-5D6E-409C-BE32-E72D297353CC}">
              <c16:uniqueId val="{00000000-983B-43EC-B7EA-52A904BA3D5F}"/>
            </c:ext>
          </c:extLst>
        </c:ser>
        <c:ser>
          <c:idx val="1"/>
          <c:order val="1"/>
          <c:tx>
            <c:strRef>
              <c:f>'AFTER KNOWLEDE&amp;EXPERIENCE'!$L$68</c:f>
              <c:strCache>
                <c:ptCount val="1"/>
                <c:pt idx="0">
                  <c:v>Little knowledge</c:v>
                </c:pt>
              </c:strCache>
            </c:strRef>
          </c:tx>
          <c:spPr>
            <a:solidFill>
              <a:schemeClr val="accent2"/>
            </a:solidFill>
            <a:ln>
              <a:noFill/>
            </a:ln>
            <a:effectLst/>
          </c:spPr>
          <c:invertIfNegative val="0"/>
          <c:cat>
            <c:multiLvlStrRef>
              <c:f>'AFTER KNOWLEDE&amp;EXPERIENCE'!$I$69:$J$82</c:f>
              <c:multiLvlStrCache>
                <c:ptCount val="14"/>
                <c:lvl>
                  <c:pt idx="0">
                    <c:v>Laser Scanner</c:v>
                  </c:pt>
                  <c:pt idx="1">
                    <c:v>Laser Scanner</c:v>
                  </c:pt>
                  <c:pt idx="3">
                    <c:v>Drones</c:v>
                  </c:pt>
                  <c:pt idx="4">
                    <c:v>Drones</c:v>
                  </c:pt>
                  <c:pt idx="6">
                    <c:v>RFID</c:v>
                  </c:pt>
                  <c:pt idx="7">
                    <c:v>RFID</c:v>
                  </c:pt>
                  <c:pt idx="9">
                    <c:v>IMU</c:v>
                  </c:pt>
                  <c:pt idx="10">
                    <c:v>IMU</c:v>
                  </c:pt>
                  <c:pt idx="12">
                    <c:v>GPS</c:v>
                  </c:pt>
                  <c:pt idx="13">
                    <c:v>GPS</c:v>
                  </c:pt>
                </c:lvl>
                <c:lvl>
                  <c:pt idx="0">
                    <c:v>Before MRLE</c:v>
                  </c:pt>
                  <c:pt idx="1">
                    <c:v>After MRLE</c:v>
                  </c:pt>
                  <c:pt idx="3">
                    <c:v>Before MRLE</c:v>
                  </c:pt>
                  <c:pt idx="4">
                    <c:v>After MRLE</c:v>
                  </c:pt>
                  <c:pt idx="6">
                    <c:v>Before MRLE</c:v>
                  </c:pt>
                  <c:pt idx="7">
                    <c:v>After MRLE</c:v>
                  </c:pt>
                  <c:pt idx="9">
                    <c:v>Before MRLE</c:v>
                  </c:pt>
                  <c:pt idx="10">
                    <c:v>After MRLE</c:v>
                  </c:pt>
                  <c:pt idx="12">
                    <c:v>Before MRLE</c:v>
                  </c:pt>
                  <c:pt idx="13">
                    <c:v>After MRLE</c:v>
                  </c:pt>
                </c:lvl>
              </c:multiLvlStrCache>
            </c:multiLvlStrRef>
          </c:cat>
          <c:val>
            <c:numRef>
              <c:f>'AFTER KNOWLEDE&amp;EXPERIENCE'!$L$69:$L$82</c:f>
              <c:numCache>
                <c:formatCode>0%</c:formatCode>
                <c:ptCount val="14"/>
                <c:pt idx="0">
                  <c:v>9.0909090909090912E-2</c:v>
                </c:pt>
                <c:pt idx="1">
                  <c:v>0</c:v>
                </c:pt>
                <c:pt idx="3">
                  <c:v>0.18181818181818182</c:v>
                </c:pt>
                <c:pt idx="4">
                  <c:v>0</c:v>
                </c:pt>
                <c:pt idx="6">
                  <c:v>0.36363636363636365</c:v>
                </c:pt>
                <c:pt idx="7">
                  <c:v>9.0909090909090912E-2</c:v>
                </c:pt>
                <c:pt idx="9">
                  <c:v>0.36363636363636365</c:v>
                </c:pt>
                <c:pt idx="10">
                  <c:v>4.5454545454545456E-2</c:v>
                </c:pt>
                <c:pt idx="12">
                  <c:v>0</c:v>
                </c:pt>
                <c:pt idx="13">
                  <c:v>9.0909090909090912E-2</c:v>
                </c:pt>
              </c:numCache>
            </c:numRef>
          </c:val>
          <c:extLst>
            <c:ext xmlns:c16="http://schemas.microsoft.com/office/drawing/2014/chart" uri="{C3380CC4-5D6E-409C-BE32-E72D297353CC}">
              <c16:uniqueId val="{00000001-983B-43EC-B7EA-52A904BA3D5F}"/>
            </c:ext>
          </c:extLst>
        </c:ser>
        <c:ser>
          <c:idx val="2"/>
          <c:order val="2"/>
          <c:tx>
            <c:strRef>
              <c:f>'AFTER KNOWLEDE&amp;EXPERIENCE'!$M$68</c:f>
              <c:strCache>
                <c:ptCount val="1"/>
                <c:pt idx="0">
                  <c:v>Moderate knowledge                                        </c:v>
                </c:pt>
              </c:strCache>
            </c:strRef>
          </c:tx>
          <c:spPr>
            <a:solidFill>
              <a:schemeClr val="accent3"/>
            </a:solidFill>
            <a:ln>
              <a:noFill/>
            </a:ln>
            <a:effectLst/>
          </c:spPr>
          <c:invertIfNegative val="0"/>
          <c:cat>
            <c:multiLvlStrRef>
              <c:f>'AFTER KNOWLEDE&amp;EXPERIENCE'!$I$69:$J$82</c:f>
              <c:multiLvlStrCache>
                <c:ptCount val="14"/>
                <c:lvl>
                  <c:pt idx="0">
                    <c:v>Laser Scanner</c:v>
                  </c:pt>
                  <c:pt idx="1">
                    <c:v>Laser Scanner</c:v>
                  </c:pt>
                  <c:pt idx="3">
                    <c:v>Drones</c:v>
                  </c:pt>
                  <c:pt idx="4">
                    <c:v>Drones</c:v>
                  </c:pt>
                  <c:pt idx="6">
                    <c:v>RFID</c:v>
                  </c:pt>
                  <c:pt idx="7">
                    <c:v>RFID</c:v>
                  </c:pt>
                  <c:pt idx="9">
                    <c:v>IMU</c:v>
                  </c:pt>
                  <c:pt idx="10">
                    <c:v>IMU</c:v>
                  </c:pt>
                  <c:pt idx="12">
                    <c:v>GPS</c:v>
                  </c:pt>
                  <c:pt idx="13">
                    <c:v>GPS</c:v>
                  </c:pt>
                </c:lvl>
                <c:lvl>
                  <c:pt idx="0">
                    <c:v>Before MRLE</c:v>
                  </c:pt>
                  <c:pt idx="1">
                    <c:v>After MRLE</c:v>
                  </c:pt>
                  <c:pt idx="3">
                    <c:v>Before MRLE</c:v>
                  </c:pt>
                  <c:pt idx="4">
                    <c:v>After MRLE</c:v>
                  </c:pt>
                  <c:pt idx="6">
                    <c:v>Before MRLE</c:v>
                  </c:pt>
                  <c:pt idx="7">
                    <c:v>After MRLE</c:v>
                  </c:pt>
                  <c:pt idx="9">
                    <c:v>Before MRLE</c:v>
                  </c:pt>
                  <c:pt idx="10">
                    <c:v>After MRLE</c:v>
                  </c:pt>
                  <c:pt idx="12">
                    <c:v>Before MRLE</c:v>
                  </c:pt>
                  <c:pt idx="13">
                    <c:v>After MRLE</c:v>
                  </c:pt>
                </c:lvl>
              </c:multiLvlStrCache>
            </c:multiLvlStrRef>
          </c:cat>
          <c:val>
            <c:numRef>
              <c:f>'AFTER KNOWLEDE&amp;EXPERIENCE'!$M$69:$M$82</c:f>
              <c:numCache>
                <c:formatCode>0%</c:formatCode>
                <c:ptCount val="14"/>
                <c:pt idx="0">
                  <c:v>0.5</c:v>
                </c:pt>
                <c:pt idx="1">
                  <c:v>0.36363636363636365</c:v>
                </c:pt>
                <c:pt idx="3">
                  <c:v>0.36363636363636365</c:v>
                </c:pt>
                <c:pt idx="4">
                  <c:v>0.36363636363636365</c:v>
                </c:pt>
                <c:pt idx="6">
                  <c:v>0.36363636363636365</c:v>
                </c:pt>
                <c:pt idx="7">
                  <c:v>0.13636363636363635</c:v>
                </c:pt>
                <c:pt idx="9">
                  <c:v>0.27272727272727271</c:v>
                </c:pt>
                <c:pt idx="10">
                  <c:v>0.27272727272727271</c:v>
                </c:pt>
                <c:pt idx="12">
                  <c:v>0.63636363636363635</c:v>
                </c:pt>
                <c:pt idx="13">
                  <c:v>0.27272727272727271</c:v>
                </c:pt>
              </c:numCache>
            </c:numRef>
          </c:val>
          <c:extLst>
            <c:ext xmlns:c16="http://schemas.microsoft.com/office/drawing/2014/chart" uri="{C3380CC4-5D6E-409C-BE32-E72D297353CC}">
              <c16:uniqueId val="{00000002-983B-43EC-B7EA-52A904BA3D5F}"/>
            </c:ext>
          </c:extLst>
        </c:ser>
        <c:ser>
          <c:idx val="3"/>
          <c:order val="3"/>
          <c:tx>
            <c:strRef>
              <c:f>'AFTER KNOWLEDE&amp;EXPERIENCE'!$N$68</c:f>
              <c:strCache>
                <c:ptCount val="1"/>
                <c:pt idx="0">
                  <c:v>A Great Deal of knowledge</c:v>
                </c:pt>
              </c:strCache>
            </c:strRef>
          </c:tx>
          <c:spPr>
            <a:solidFill>
              <a:schemeClr val="accent4"/>
            </a:solidFill>
            <a:ln>
              <a:noFill/>
            </a:ln>
            <a:effectLst/>
          </c:spPr>
          <c:invertIfNegative val="0"/>
          <c:cat>
            <c:multiLvlStrRef>
              <c:f>'AFTER KNOWLEDE&amp;EXPERIENCE'!$I$69:$J$82</c:f>
              <c:multiLvlStrCache>
                <c:ptCount val="14"/>
                <c:lvl>
                  <c:pt idx="0">
                    <c:v>Laser Scanner</c:v>
                  </c:pt>
                  <c:pt idx="1">
                    <c:v>Laser Scanner</c:v>
                  </c:pt>
                  <c:pt idx="3">
                    <c:v>Drones</c:v>
                  </c:pt>
                  <c:pt idx="4">
                    <c:v>Drones</c:v>
                  </c:pt>
                  <c:pt idx="6">
                    <c:v>RFID</c:v>
                  </c:pt>
                  <c:pt idx="7">
                    <c:v>RFID</c:v>
                  </c:pt>
                  <c:pt idx="9">
                    <c:v>IMU</c:v>
                  </c:pt>
                  <c:pt idx="10">
                    <c:v>IMU</c:v>
                  </c:pt>
                  <c:pt idx="12">
                    <c:v>GPS</c:v>
                  </c:pt>
                  <c:pt idx="13">
                    <c:v>GPS</c:v>
                  </c:pt>
                </c:lvl>
                <c:lvl>
                  <c:pt idx="0">
                    <c:v>Before MRLE</c:v>
                  </c:pt>
                  <c:pt idx="1">
                    <c:v>After MRLE</c:v>
                  </c:pt>
                  <c:pt idx="3">
                    <c:v>Before MRLE</c:v>
                  </c:pt>
                  <c:pt idx="4">
                    <c:v>After MRLE</c:v>
                  </c:pt>
                  <c:pt idx="6">
                    <c:v>Before MRLE</c:v>
                  </c:pt>
                  <c:pt idx="7">
                    <c:v>After MRLE</c:v>
                  </c:pt>
                  <c:pt idx="9">
                    <c:v>Before MRLE</c:v>
                  </c:pt>
                  <c:pt idx="10">
                    <c:v>After MRLE</c:v>
                  </c:pt>
                  <c:pt idx="12">
                    <c:v>Before MRLE</c:v>
                  </c:pt>
                  <c:pt idx="13">
                    <c:v>After MRLE</c:v>
                  </c:pt>
                </c:lvl>
              </c:multiLvlStrCache>
            </c:multiLvlStrRef>
          </c:cat>
          <c:val>
            <c:numRef>
              <c:f>'AFTER KNOWLEDE&amp;EXPERIENCE'!$N$69:$N$82</c:f>
              <c:numCache>
                <c:formatCode>0%</c:formatCode>
                <c:ptCount val="14"/>
                <c:pt idx="0">
                  <c:v>0.22727272727272727</c:v>
                </c:pt>
                <c:pt idx="1">
                  <c:v>0.45454545454545453</c:v>
                </c:pt>
                <c:pt idx="3">
                  <c:v>0.27272727272727271</c:v>
                </c:pt>
                <c:pt idx="4">
                  <c:v>0.31818181818181818</c:v>
                </c:pt>
                <c:pt idx="6">
                  <c:v>9.0909090909090912E-2</c:v>
                </c:pt>
                <c:pt idx="7">
                  <c:v>0.5</c:v>
                </c:pt>
                <c:pt idx="9">
                  <c:v>4.5454545454545456E-2</c:v>
                </c:pt>
                <c:pt idx="10">
                  <c:v>0.40909090909090912</c:v>
                </c:pt>
                <c:pt idx="12">
                  <c:v>0.22727272727272727</c:v>
                </c:pt>
                <c:pt idx="13">
                  <c:v>0.36363636363636365</c:v>
                </c:pt>
              </c:numCache>
            </c:numRef>
          </c:val>
          <c:extLst>
            <c:ext xmlns:c16="http://schemas.microsoft.com/office/drawing/2014/chart" uri="{C3380CC4-5D6E-409C-BE32-E72D297353CC}">
              <c16:uniqueId val="{00000003-983B-43EC-B7EA-52A904BA3D5F}"/>
            </c:ext>
          </c:extLst>
        </c:ser>
        <c:ser>
          <c:idx val="4"/>
          <c:order val="4"/>
          <c:tx>
            <c:strRef>
              <c:f>'AFTER KNOWLEDE&amp;EXPERIENCE'!$O$68</c:f>
              <c:strCache>
                <c:ptCount val="1"/>
                <c:pt idx="0">
                  <c:v>Extensive/Multi-Year knowledge</c:v>
                </c:pt>
              </c:strCache>
            </c:strRef>
          </c:tx>
          <c:spPr>
            <a:solidFill>
              <a:schemeClr val="accent5"/>
            </a:solidFill>
            <a:ln>
              <a:noFill/>
            </a:ln>
            <a:effectLst/>
          </c:spPr>
          <c:invertIfNegative val="0"/>
          <c:cat>
            <c:multiLvlStrRef>
              <c:f>'AFTER KNOWLEDE&amp;EXPERIENCE'!$I$69:$J$82</c:f>
              <c:multiLvlStrCache>
                <c:ptCount val="14"/>
                <c:lvl>
                  <c:pt idx="0">
                    <c:v>Laser Scanner</c:v>
                  </c:pt>
                  <c:pt idx="1">
                    <c:v>Laser Scanner</c:v>
                  </c:pt>
                  <c:pt idx="3">
                    <c:v>Drones</c:v>
                  </c:pt>
                  <c:pt idx="4">
                    <c:v>Drones</c:v>
                  </c:pt>
                  <c:pt idx="6">
                    <c:v>RFID</c:v>
                  </c:pt>
                  <c:pt idx="7">
                    <c:v>RFID</c:v>
                  </c:pt>
                  <c:pt idx="9">
                    <c:v>IMU</c:v>
                  </c:pt>
                  <c:pt idx="10">
                    <c:v>IMU</c:v>
                  </c:pt>
                  <c:pt idx="12">
                    <c:v>GPS</c:v>
                  </c:pt>
                  <c:pt idx="13">
                    <c:v>GPS</c:v>
                  </c:pt>
                </c:lvl>
                <c:lvl>
                  <c:pt idx="0">
                    <c:v>Before MRLE</c:v>
                  </c:pt>
                  <c:pt idx="1">
                    <c:v>After MRLE</c:v>
                  </c:pt>
                  <c:pt idx="3">
                    <c:v>Before MRLE</c:v>
                  </c:pt>
                  <c:pt idx="4">
                    <c:v>After MRLE</c:v>
                  </c:pt>
                  <c:pt idx="6">
                    <c:v>Before MRLE</c:v>
                  </c:pt>
                  <c:pt idx="7">
                    <c:v>After MRLE</c:v>
                  </c:pt>
                  <c:pt idx="9">
                    <c:v>Before MRLE</c:v>
                  </c:pt>
                  <c:pt idx="10">
                    <c:v>After MRLE</c:v>
                  </c:pt>
                  <c:pt idx="12">
                    <c:v>Before MRLE</c:v>
                  </c:pt>
                  <c:pt idx="13">
                    <c:v>After MRLE</c:v>
                  </c:pt>
                </c:lvl>
              </c:multiLvlStrCache>
            </c:multiLvlStrRef>
          </c:cat>
          <c:val>
            <c:numRef>
              <c:f>'AFTER KNOWLEDE&amp;EXPERIENCE'!$O$69:$O$82</c:f>
              <c:numCache>
                <c:formatCode>0%</c:formatCode>
                <c:ptCount val="14"/>
                <c:pt idx="0">
                  <c:v>9.0909090909090912E-2</c:v>
                </c:pt>
                <c:pt idx="1">
                  <c:v>0.18181818181818182</c:v>
                </c:pt>
                <c:pt idx="3">
                  <c:v>0.13636363636363635</c:v>
                </c:pt>
                <c:pt idx="4">
                  <c:v>0.31818181818181818</c:v>
                </c:pt>
                <c:pt idx="6">
                  <c:v>4.5454545454545456E-2</c:v>
                </c:pt>
                <c:pt idx="7">
                  <c:v>0.27272727272727271</c:v>
                </c:pt>
                <c:pt idx="9">
                  <c:v>4.5454545454545456E-2</c:v>
                </c:pt>
                <c:pt idx="10">
                  <c:v>0.27272727272727271</c:v>
                </c:pt>
                <c:pt idx="12">
                  <c:v>9.0909090909090912E-2</c:v>
                </c:pt>
                <c:pt idx="13">
                  <c:v>0.27272727272727271</c:v>
                </c:pt>
              </c:numCache>
            </c:numRef>
          </c:val>
          <c:extLst>
            <c:ext xmlns:c16="http://schemas.microsoft.com/office/drawing/2014/chart" uri="{C3380CC4-5D6E-409C-BE32-E72D297353CC}">
              <c16:uniqueId val="{00000004-983B-43EC-B7EA-52A904BA3D5F}"/>
            </c:ext>
          </c:extLst>
        </c:ser>
        <c:dLbls>
          <c:showLegendKey val="0"/>
          <c:showVal val="0"/>
          <c:showCatName val="0"/>
          <c:showSerName val="0"/>
          <c:showPercent val="0"/>
          <c:showBubbleSize val="0"/>
        </c:dLbls>
        <c:gapWidth val="219"/>
        <c:overlap val="-27"/>
        <c:axId val="829470416"/>
        <c:axId val="829472336"/>
      </c:barChart>
      <c:catAx>
        <c:axId val="8294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29472336"/>
        <c:crosses val="autoZero"/>
        <c:auto val="1"/>
        <c:lblAlgn val="ctr"/>
        <c:lblOffset val="100"/>
        <c:noMultiLvlLbl val="0"/>
      </c:catAx>
      <c:valAx>
        <c:axId val="82947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29470416"/>
        <c:crosses val="autoZero"/>
        <c:crossBetween val="between"/>
      </c:valAx>
      <c:spPr>
        <a:noFill/>
        <a:ln>
          <a:noFill/>
        </a:ln>
        <a:effectLst/>
      </c:spPr>
    </c:plotArea>
    <c:legend>
      <c:legendPos val="b"/>
      <c:layout>
        <c:manualLayout>
          <c:xMode val="edge"/>
          <c:yMode val="edge"/>
          <c:x val="0"/>
          <c:y val="0.78060508928741112"/>
          <c:w val="1"/>
          <c:h val="0.19570371326535002"/>
        </c:manualLayout>
      </c:layout>
      <c:overlay val="0"/>
      <c:spPr>
        <a:noFill/>
        <a:ln>
          <a:noFill/>
        </a:ln>
        <a:effectLst/>
      </c:spPr>
      <c:txPr>
        <a:bodyPr rot="0" spcFirstLastPara="1" vertOverflow="ellipsis" vert="horz" wrap="square" anchor="ctr" anchorCtr="1"/>
        <a:lstStyle/>
        <a:p>
          <a:pPr algn="just">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76762-77AD-4E70-8DFE-C3BCCD5B6365}"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A4CFE863-6771-4E14-80BE-C4E33DD8927A}">
      <dgm:prSet phldrT="[Text]"/>
      <dgm:spPr/>
      <dgm:t>
        <a:bodyPr/>
        <a:lstStyle/>
        <a:p>
          <a:r>
            <a:rPr lang="en-US" b="1">
              <a:latin typeface="Century" panose="02040604050505020304" pitchFamily="18" charset="0"/>
              <a:ea typeface="Inter Bold" pitchFamily="34" charset="-122"/>
              <a:cs typeface="Inter Bold" pitchFamily="34" charset="-120"/>
            </a:rPr>
            <a:t>If Anxiety is Too Low</a:t>
          </a:r>
          <a:r>
            <a:rPr lang="en-US" b="1">
              <a:latin typeface="Century" panose="02040604050505020304" pitchFamily="18" charset="0"/>
            </a:rPr>
            <a:t>: </a:t>
          </a:r>
          <a:r>
            <a:rPr lang="en-US">
              <a:latin typeface="Century" panose="02040604050505020304" pitchFamily="18" charset="0"/>
              <a:ea typeface="Inter" pitchFamily="34" charset="-122"/>
              <a:cs typeface="Inter" pitchFamily="34" charset="-120"/>
            </a:rPr>
            <a:t>Insufficient arousal may reduce engagement</a:t>
          </a:r>
          <a:endParaRPr lang="en-US" dirty="0"/>
        </a:p>
      </dgm:t>
    </dgm:pt>
    <dgm:pt modelId="{FED35F6E-C4E3-4092-8E73-677749B5C623}" type="parTrans" cxnId="{68FC2A1B-C22F-4341-8052-5D2504BB8F91}">
      <dgm:prSet/>
      <dgm:spPr/>
      <dgm:t>
        <a:bodyPr/>
        <a:lstStyle/>
        <a:p>
          <a:endParaRPr lang="en-US"/>
        </a:p>
      </dgm:t>
    </dgm:pt>
    <dgm:pt modelId="{E3AFAFBD-3714-40BD-A592-F7DF0B52E12E}" type="sibTrans" cxnId="{68FC2A1B-C22F-4341-8052-5D2504BB8F91}">
      <dgm:prSet/>
      <dgm:spPr/>
      <dgm:t>
        <a:bodyPr/>
        <a:lstStyle/>
        <a:p>
          <a:endParaRPr lang="en-US"/>
        </a:p>
      </dgm:t>
    </dgm:pt>
    <dgm:pt modelId="{781605C6-BA88-4526-A69C-1760BD34F2CB}">
      <dgm:prSet phldrT="[Text]"/>
      <dgm:spPr/>
      <dgm:t>
        <a:bodyPr/>
        <a:lstStyle/>
        <a:p>
          <a:r>
            <a:rPr lang="en-US" b="1">
              <a:latin typeface="Century" panose="02040604050505020304" pitchFamily="18" charset="0"/>
              <a:ea typeface="Inter Bold" pitchFamily="34" charset="-122"/>
              <a:cs typeface="Inter Bold" pitchFamily="34" charset="-120"/>
            </a:rPr>
            <a:t>If Moderate: </a:t>
          </a:r>
          <a:r>
            <a:rPr lang="en-US">
              <a:latin typeface="Century" panose="02040604050505020304" pitchFamily="18" charset="0"/>
              <a:ea typeface="Inter" pitchFamily="34" charset="-122"/>
              <a:cs typeface="Inter" pitchFamily="34" charset="-120"/>
            </a:rPr>
            <a:t>Optimal anxiety supports focused attention</a:t>
          </a:r>
          <a:endParaRPr lang="en-US" dirty="0"/>
        </a:p>
      </dgm:t>
    </dgm:pt>
    <dgm:pt modelId="{D2C292A1-4ECC-4890-BD38-3D5D8C61B7E6}" type="parTrans" cxnId="{5A7AE83A-3DE7-4B8C-8957-2F6810DC14FC}">
      <dgm:prSet/>
      <dgm:spPr/>
      <dgm:t>
        <a:bodyPr/>
        <a:lstStyle/>
        <a:p>
          <a:endParaRPr lang="en-US"/>
        </a:p>
      </dgm:t>
    </dgm:pt>
    <dgm:pt modelId="{73F1A8A2-B71C-4A9D-8318-007FB43BA731}" type="sibTrans" cxnId="{5A7AE83A-3DE7-4B8C-8957-2F6810DC14FC}">
      <dgm:prSet/>
      <dgm:spPr/>
      <dgm:t>
        <a:bodyPr/>
        <a:lstStyle/>
        <a:p>
          <a:endParaRPr lang="en-US"/>
        </a:p>
      </dgm:t>
    </dgm:pt>
    <dgm:pt modelId="{36698B1E-459C-41D5-9D29-093D799E0EE9}">
      <dgm:prSet phldrT="[Text]"/>
      <dgm:spPr/>
      <dgm:t>
        <a:bodyPr/>
        <a:lstStyle/>
        <a:p>
          <a:r>
            <a:rPr lang="en-US" b="1" dirty="0">
              <a:latin typeface="Century" panose="02040604050505020304" pitchFamily="18" charset="0"/>
              <a:ea typeface="Inter Bold" pitchFamily="34" charset="-122"/>
              <a:cs typeface="Inter Bold" pitchFamily="34" charset="-120"/>
            </a:rPr>
            <a:t>Too High: </a:t>
          </a:r>
          <a:r>
            <a:rPr lang="en-US" dirty="0">
              <a:latin typeface="Century" panose="02040604050505020304" pitchFamily="18" charset="0"/>
              <a:ea typeface="Inter" pitchFamily="34" charset="-122"/>
              <a:cs typeface="Inter" pitchFamily="34" charset="-120"/>
            </a:rPr>
            <a:t>Overwhelming anxiety impairs performance</a:t>
          </a:r>
          <a:endParaRPr lang="en-US" dirty="0">
            <a:latin typeface="Century" panose="02040604050505020304" pitchFamily="18" charset="0"/>
          </a:endParaRPr>
        </a:p>
      </dgm:t>
    </dgm:pt>
    <dgm:pt modelId="{0A13C334-1329-4986-A907-8559CB338C9B}" type="parTrans" cxnId="{1BF895B4-D6E9-4B32-AF9B-FA144C4048E7}">
      <dgm:prSet/>
      <dgm:spPr/>
      <dgm:t>
        <a:bodyPr/>
        <a:lstStyle/>
        <a:p>
          <a:endParaRPr lang="en-US"/>
        </a:p>
      </dgm:t>
    </dgm:pt>
    <dgm:pt modelId="{81986B15-84AB-42C8-BC87-F2E0BEC239B3}" type="sibTrans" cxnId="{1BF895B4-D6E9-4B32-AF9B-FA144C4048E7}">
      <dgm:prSet/>
      <dgm:spPr/>
      <dgm:t>
        <a:bodyPr/>
        <a:lstStyle/>
        <a:p>
          <a:endParaRPr lang="en-US"/>
        </a:p>
      </dgm:t>
    </dgm:pt>
    <dgm:pt modelId="{F1CF6834-B07A-4400-A4C1-DE2C55B6448D}" type="pres">
      <dgm:prSet presAssocID="{A5D76762-77AD-4E70-8DFE-C3BCCD5B6365}" presName="Name0" presStyleCnt="0">
        <dgm:presLayoutVars>
          <dgm:dir/>
          <dgm:resizeHandles val="exact"/>
        </dgm:presLayoutVars>
      </dgm:prSet>
      <dgm:spPr/>
    </dgm:pt>
    <dgm:pt modelId="{33F8F66E-9572-4434-B902-A7311CBF2C6B}" type="pres">
      <dgm:prSet presAssocID="{A4CFE863-6771-4E14-80BE-C4E33DD8927A}" presName="node" presStyleLbl="node1" presStyleIdx="0" presStyleCnt="3">
        <dgm:presLayoutVars>
          <dgm:bulletEnabled val="1"/>
        </dgm:presLayoutVars>
      </dgm:prSet>
      <dgm:spPr/>
    </dgm:pt>
    <dgm:pt modelId="{98B7F291-E029-46BC-80C8-045CE02A0C22}" type="pres">
      <dgm:prSet presAssocID="{E3AFAFBD-3714-40BD-A592-F7DF0B52E12E}" presName="sibTrans" presStyleLbl="sibTrans2D1" presStyleIdx="0" presStyleCnt="2"/>
      <dgm:spPr/>
    </dgm:pt>
    <dgm:pt modelId="{C79AC4DE-A5D9-4F3F-9972-D58BB6768E43}" type="pres">
      <dgm:prSet presAssocID="{E3AFAFBD-3714-40BD-A592-F7DF0B52E12E}" presName="connectorText" presStyleLbl="sibTrans2D1" presStyleIdx="0" presStyleCnt="2"/>
      <dgm:spPr/>
    </dgm:pt>
    <dgm:pt modelId="{761E3C74-73C7-4F8B-BF87-CACBB600097D}" type="pres">
      <dgm:prSet presAssocID="{781605C6-BA88-4526-A69C-1760BD34F2CB}" presName="node" presStyleLbl="node1" presStyleIdx="1" presStyleCnt="3">
        <dgm:presLayoutVars>
          <dgm:bulletEnabled val="1"/>
        </dgm:presLayoutVars>
      </dgm:prSet>
      <dgm:spPr/>
    </dgm:pt>
    <dgm:pt modelId="{2CEB6A2A-A0C0-49AD-88F8-8B573B6777C0}" type="pres">
      <dgm:prSet presAssocID="{73F1A8A2-B71C-4A9D-8318-007FB43BA731}" presName="sibTrans" presStyleLbl="sibTrans2D1" presStyleIdx="1" presStyleCnt="2"/>
      <dgm:spPr/>
    </dgm:pt>
    <dgm:pt modelId="{6C23FB27-C2D2-449A-ABD6-0E8C891D25A7}" type="pres">
      <dgm:prSet presAssocID="{73F1A8A2-B71C-4A9D-8318-007FB43BA731}" presName="connectorText" presStyleLbl="sibTrans2D1" presStyleIdx="1" presStyleCnt="2"/>
      <dgm:spPr/>
    </dgm:pt>
    <dgm:pt modelId="{7B77A8F3-92A3-4A45-BAA8-62903146F63C}" type="pres">
      <dgm:prSet presAssocID="{36698B1E-459C-41D5-9D29-093D799E0EE9}" presName="node" presStyleLbl="node1" presStyleIdx="2" presStyleCnt="3">
        <dgm:presLayoutVars>
          <dgm:bulletEnabled val="1"/>
        </dgm:presLayoutVars>
      </dgm:prSet>
      <dgm:spPr/>
    </dgm:pt>
  </dgm:ptLst>
  <dgm:cxnLst>
    <dgm:cxn modelId="{446AAB14-FCFD-4A13-BED1-8E7101B96893}" type="presOf" srcId="{73F1A8A2-B71C-4A9D-8318-007FB43BA731}" destId="{6C23FB27-C2D2-449A-ABD6-0E8C891D25A7}" srcOrd="1" destOrd="0" presId="urn:microsoft.com/office/officeart/2005/8/layout/process1"/>
    <dgm:cxn modelId="{68FC2A1B-C22F-4341-8052-5D2504BB8F91}" srcId="{A5D76762-77AD-4E70-8DFE-C3BCCD5B6365}" destId="{A4CFE863-6771-4E14-80BE-C4E33DD8927A}" srcOrd="0" destOrd="0" parTransId="{FED35F6E-C4E3-4092-8E73-677749B5C623}" sibTransId="{E3AFAFBD-3714-40BD-A592-F7DF0B52E12E}"/>
    <dgm:cxn modelId="{26E3AD24-874F-40C2-BB21-CB96ECCD04A6}" type="presOf" srcId="{A5D76762-77AD-4E70-8DFE-C3BCCD5B6365}" destId="{F1CF6834-B07A-4400-A4C1-DE2C55B6448D}" srcOrd="0" destOrd="0" presId="urn:microsoft.com/office/officeart/2005/8/layout/process1"/>
    <dgm:cxn modelId="{5A7AE83A-3DE7-4B8C-8957-2F6810DC14FC}" srcId="{A5D76762-77AD-4E70-8DFE-C3BCCD5B6365}" destId="{781605C6-BA88-4526-A69C-1760BD34F2CB}" srcOrd="1" destOrd="0" parTransId="{D2C292A1-4ECC-4890-BD38-3D5D8C61B7E6}" sibTransId="{73F1A8A2-B71C-4A9D-8318-007FB43BA731}"/>
    <dgm:cxn modelId="{26312F73-4E5B-499A-99FA-D2FE73B26DC7}" type="presOf" srcId="{781605C6-BA88-4526-A69C-1760BD34F2CB}" destId="{761E3C74-73C7-4F8B-BF87-CACBB600097D}" srcOrd="0" destOrd="0" presId="urn:microsoft.com/office/officeart/2005/8/layout/process1"/>
    <dgm:cxn modelId="{DED1AE78-812D-4401-AFC3-2AD3D7531DC3}" type="presOf" srcId="{E3AFAFBD-3714-40BD-A592-F7DF0B52E12E}" destId="{98B7F291-E029-46BC-80C8-045CE02A0C22}" srcOrd="0" destOrd="0" presId="urn:microsoft.com/office/officeart/2005/8/layout/process1"/>
    <dgm:cxn modelId="{266B0FAE-C515-4C82-BE43-D8E2FFE7CE21}" type="presOf" srcId="{73F1A8A2-B71C-4A9D-8318-007FB43BA731}" destId="{2CEB6A2A-A0C0-49AD-88F8-8B573B6777C0}" srcOrd="0" destOrd="0" presId="urn:microsoft.com/office/officeart/2005/8/layout/process1"/>
    <dgm:cxn modelId="{E77DE1B3-7293-4200-A997-CFFB402ABD12}" type="presOf" srcId="{A4CFE863-6771-4E14-80BE-C4E33DD8927A}" destId="{33F8F66E-9572-4434-B902-A7311CBF2C6B}" srcOrd="0" destOrd="0" presId="urn:microsoft.com/office/officeart/2005/8/layout/process1"/>
    <dgm:cxn modelId="{1BF895B4-D6E9-4B32-AF9B-FA144C4048E7}" srcId="{A5D76762-77AD-4E70-8DFE-C3BCCD5B6365}" destId="{36698B1E-459C-41D5-9D29-093D799E0EE9}" srcOrd="2" destOrd="0" parTransId="{0A13C334-1329-4986-A907-8559CB338C9B}" sibTransId="{81986B15-84AB-42C8-BC87-F2E0BEC239B3}"/>
    <dgm:cxn modelId="{F0E322D9-8F85-4574-B6E0-93817947B4B8}" type="presOf" srcId="{E3AFAFBD-3714-40BD-A592-F7DF0B52E12E}" destId="{C79AC4DE-A5D9-4F3F-9972-D58BB6768E43}" srcOrd="1" destOrd="0" presId="urn:microsoft.com/office/officeart/2005/8/layout/process1"/>
    <dgm:cxn modelId="{CA1782DF-3E51-4519-B5C9-A0F936D4292E}" type="presOf" srcId="{36698B1E-459C-41D5-9D29-093D799E0EE9}" destId="{7B77A8F3-92A3-4A45-BAA8-62903146F63C}" srcOrd="0" destOrd="0" presId="urn:microsoft.com/office/officeart/2005/8/layout/process1"/>
    <dgm:cxn modelId="{57C6D16B-C14B-4B7D-876A-BC5CACF258E0}" type="presParOf" srcId="{F1CF6834-B07A-4400-A4C1-DE2C55B6448D}" destId="{33F8F66E-9572-4434-B902-A7311CBF2C6B}" srcOrd="0" destOrd="0" presId="urn:microsoft.com/office/officeart/2005/8/layout/process1"/>
    <dgm:cxn modelId="{9AC2FFAA-5815-4A53-A26A-DAFD023D0DA9}" type="presParOf" srcId="{F1CF6834-B07A-4400-A4C1-DE2C55B6448D}" destId="{98B7F291-E029-46BC-80C8-045CE02A0C22}" srcOrd="1" destOrd="0" presId="urn:microsoft.com/office/officeart/2005/8/layout/process1"/>
    <dgm:cxn modelId="{E55C361F-1781-4AAC-A323-9A005C3A0C67}" type="presParOf" srcId="{98B7F291-E029-46BC-80C8-045CE02A0C22}" destId="{C79AC4DE-A5D9-4F3F-9972-D58BB6768E43}" srcOrd="0" destOrd="0" presId="urn:microsoft.com/office/officeart/2005/8/layout/process1"/>
    <dgm:cxn modelId="{B72C89CB-54D6-4087-84FC-4A1E4438F9D8}" type="presParOf" srcId="{F1CF6834-B07A-4400-A4C1-DE2C55B6448D}" destId="{761E3C74-73C7-4F8B-BF87-CACBB600097D}" srcOrd="2" destOrd="0" presId="urn:microsoft.com/office/officeart/2005/8/layout/process1"/>
    <dgm:cxn modelId="{7446CA5A-4162-4D01-B0EA-5E631FACCDF3}" type="presParOf" srcId="{F1CF6834-B07A-4400-A4C1-DE2C55B6448D}" destId="{2CEB6A2A-A0C0-49AD-88F8-8B573B6777C0}" srcOrd="3" destOrd="0" presId="urn:microsoft.com/office/officeart/2005/8/layout/process1"/>
    <dgm:cxn modelId="{DF8215D6-E197-4BBE-81EA-8EC2037A925F}" type="presParOf" srcId="{2CEB6A2A-A0C0-49AD-88F8-8B573B6777C0}" destId="{6C23FB27-C2D2-449A-ABD6-0E8C891D25A7}" srcOrd="0" destOrd="0" presId="urn:microsoft.com/office/officeart/2005/8/layout/process1"/>
    <dgm:cxn modelId="{32BA1AEB-0B32-4BF4-BB93-083ACF1EFB57}" type="presParOf" srcId="{F1CF6834-B07A-4400-A4C1-DE2C55B6448D}" destId="{7B77A8F3-92A3-4A45-BAA8-62903146F63C}"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4FDE9-4CBB-4D65-9451-5F14408D392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D4E64A3-02C9-4A35-A2B8-98DD4BFB3C69}">
      <dgm:prSet phldrT="[Text]" custT="1"/>
      <dgm:spPr/>
      <dgm:t>
        <a:bodyPr/>
        <a:lstStyle/>
        <a:p>
          <a:pPr>
            <a:buNone/>
          </a:pPr>
          <a:r>
            <a:rPr lang="en-US" sz="1800" b="1" dirty="0">
              <a:solidFill>
                <a:srgbClr val="272525"/>
              </a:solidFill>
              <a:latin typeface="Century" panose="02040604050505020304" pitchFamily="18" charset="0"/>
              <a:ea typeface="Inter Bold" pitchFamily="34" charset="-122"/>
              <a:cs typeface="Inter Bold" pitchFamily="34" charset="-120"/>
            </a:rPr>
            <a:t>Low Anxiety</a:t>
          </a:r>
          <a:endParaRPr lang="en-US" sz="1800" dirty="0">
            <a:latin typeface="Century" panose="02040604050505020304" pitchFamily="18" charset="0"/>
          </a:endParaRPr>
        </a:p>
      </dgm:t>
    </dgm:pt>
    <dgm:pt modelId="{9AFD2928-E5D2-4248-A257-7ABC6333A255}" type="parTrans" cxnId="{DDC4FAF7-0E12-4C72-B0D1-EE259D675A55}">
      <dgm:prSet/>
      <dgm:spPr/>
      <dgm:t>
        <a:bodyPr/>
        <a:lstStyle/>
        <a:p>
          <a:endParaRPr lang="en-US" sz="1800">
            <a:latin typeface="Century" panose="02040604050505020304" pitchFamily="18" charset="0"/>
          </a:endParaRPr>
        </a:p>
      </dgm:t>
    </dgm:pt>
    <dgm:pt modelId="{1AB514C2-BCED-43B9-BAA8-03AC71DC041B}" type="sibTrans" cxnId="{DDC4FAF7-0E12-4C72-B0D1-EE259D675A55}">
      <dgm:prSet/>
      <dgm:spPr/>
      <dgm:t>
        <a:bodyPr/>
        <a:lstStyle/>
        <a:p>
          <a:endParaRPr lang="en-US" sz="1800">
            <a:latin typeface="Century" panose="02040604050505020304" pitchFamily="18" charset="0"/>
          </a:endParaRPr>
        </a:p>
      </dgm:t>
    </dgm:pt>
    <dgm:pt modelId="{05F81CF6-A8D5-4E8F-B134-A9F5B016B2E7}">
      <dgm:prSet phldrT="[Text]" custT="1"/>
      <dgm:spPr/>
      <dgm:t>
        <a:bodyPr/>
        <a:lstStyle/>
        <a:p>
          <a:pPr>
            <a:buFont typeface="Arial" panose="020B0604020202020204" pitchFamily="34" charset="0"/>
            <a:buChar char="•"/>
          </a:pPr>
          <a:r>
            <a:rPr lang="en-US" sz="1600" dirty="0">
              <a:solidFill>
                <a:srgbClr val="272525"/>
              </a:solidFill>
              <a:latin typeface="Century" panose="02040604050505020304" pitchFamily="18" charset="0"/>
              <a:ea typeface="Inter" pitchFamily="34" charset="-122"/>
              <a:cs typeface="Inter" pitchFamily="34" charset="-120"/>
            </a:rPr>
            <a:t>Better focus on task</a:t>
          </a:r>
          <a:endParaRPr lang="en-US" sz="1600" dirty="0">
            <a:latin typeface="Century" panose="02040604050505020304" pitchFamily="18" charset="0"/>
          </a:endParaRPr>
        </a:p>
      </dgm:t>
    </dgm:pt>
    <dgm:pt modelId="{01645D21-CA8B-4CAA-A66F-24758E12A4DF}" type="parTrans" cxnId="{EA1827F7-2735-4A55-97C8-3733B0AECC59}">
      <dgm:prSet/>
      <dgm:spPr/>
      <dgm:t>
        <a:bodyPr/>
        <a:lstStyle/>
        <a:p>
          <a:endParaRPr lang="en-US" sz="1800">
            <a:latin typeface="Century" panose="02040604050505020304" pitchFamily="18" charset="0"/>
          </a:endParaRPr>
        </a:p>
      </dgm:t>
    </dgm:pt>
    <dgm:pt modelId="{CCF8C6FC-2E6B-4EC5-9103-CAD6886850CE}" type="sibTrans" cxnId="{EA1827F7-2735-4A55-97C8-3733B0AECC59}">
      <dgm:prSet/>
      <dgm:spPr/>
      <dgm:t>
        <a:bodyPr/>
        <a:lstStyle/>
        <a:p>
          <a:endParaRPr lang="en-US" sz="1800">
            <a:latin typeface="Century" panose="02040604050505020304" pitchFamily="18" charset="0"/>
          </a:endParaRPr>
        </a:p>
      </dgm:t>
    </dgm:pt>
    <dgm:pt modelId="{769065CB-9A22-4ABC-8A54-AD57BAC5A468}">
      <dgm:prSet phldrT="[Text]" custT="1"/>
      <dgm:spPr/>
      <dgm:t>
        <a:bodyPr/>
        <a:lstStyle/>
        <a:p>
          <a:pPr>
            <a:buNone/>
          </a:pPr>
          <a:r>
            <a:rPr lang="en-US" sz="1800" b="1" dirty="0">
              <a:solidFill>
                <a:srgbClr val="272525"/>
              </a:solidFill>
              <a:latin typeface="Century" panose="02040604050505020304" pitchFamily="18" charset="0"/>
              <a:ea typeface="Inter Bold" pitchFamily="34" charset="-122"/>
              <a:cs typeface="Inter Bold" pitchFamily="34" charset="-120"/>
            </a:rPr>
            <a:t>High Anxiety</a:t>
          </a:r>
          <a:endParaRPr lang="en-US" sz="1800" dirty="0">
            <a:latin typeface="Century" panose="02040604050505020304" pitchFamily="18" charset="0"/>
          </a:endParaRPr>
        </a:p>
      </dgm:t>
    </dgm:pt>
    <dgm:pt modelId="{F45615C0-D458-4A11-A6D4-2A3B550E183E}" type="parTrans" cxnId="{B4B34A24-2D76-4E10-B66A-AB979C05E368}">
      <dgm:prSet/>
      <dgm:spPr/>
      <dgm:t>
        <a:bodyPr/>
        <a:lstStyle/>
        <a:p>
          <a:endParaRPr lang="en-US" sz="1800">
            <a:latin typeface="Century" panose="02040604050505020304" pitchFamily="18" charset="0"/>
          </a:endParaRPr>
        </a:p>
      </dgm:t>
    </dgm:pt>
    <dgm:pt modelId="{14A42D4B-60BA-4EA0-A15C-EAE08CA8FFCD}" type="sibTrans" cxnId="{B4B34A24-2D76-4E10-B66A-AB979C05E368}">
      <dgm:prSet/>
      <dgm:spPr/>
      <dgm:t>
        <a:bodyPr/>
        <a:lstStyle/>
        <a:p>
          <a:endParaRPr lang="en-US" sz="1800">
            <a:latin typeface="Century" panose="02040604050505020304" pitchFamily="18" charset="0"/>
          </a:endParaRPr>
        </a:p>
      </dgm:t>
    </dgm:pt>
    <dgm:pt modelId="{3530ADD0-1121-4A60-8CBF-92C3B93C05E5}">
      <dgm:prSet phldrT="[Text]" custT="1"/>
      <dgm:spPr/>
      <dgm:t>
        <a:bodyPr/>
        <a:lstStyle/>
        <a:p>
          <a:pPr>
            <a:buFont typeface="Arial" panose="020B0604020202020204" pitchFamily="34" charset="0"/>
            <a:buChar char="•"/>
          </a:pPr>
          <a:r>
            <a:rPr lang="en-US" sz="1600" dirty="0">
              <a:solidFill>
                <a:srgbClr val="272525"/>
              </a:solidFill>
              <a:latin typeface="Century" panose="02040604050505020304" pitchFamily="18" charset="0"/>
              <a:ea typeface="Inter" pitchFamily="34" charset="-122"/>
              <a:cs typeface="Inter" pitchFamily="34" charset="-120"/>
            </a:rPr>
            <a:t>Distraction by threats</a:t>
          </a:r>
          <a:endParaRPr lang="en-US" sz="1600" dirty="0">
            <a:latin typeface="Century" panose="02040604050505020304" pitchFamily="18" charset="0"/>
          </a:endParaRPr>
        </a:p>
      </dgm:t>
    </dgm:pt>
    <dgm:pt modelId="{02EEDC22-FE14-4A5D-9B19-58DDEE4380EA}" type="parTrans" cxnId="{CE0F6340-0FCA-4D3E-A992-5B04E7EEA3FF}">
      <dgm:prSet/>
      <dgm:spPr/>
      <dgm:t>
        <a:bodyPr/>
        <a:lstStyle/>
        <a:p>
          <a:endParaRPr lang="en-US" sz="1800">
            <a:latin typeface="Century" panose="02040604050505020304" pitchFamily="18" charset="0"/>
          </a:endParaRPr>
        </a:p>
      </dgm:t>
    </dgm:pt>
    <dgm:pt modelId="{7354E09D-285B-404D-8702-9A6CD3292326}" type="sibTrans" cxnId="{CE0F6340-0FCA-4D3E-A992-5B04E7EEA3FF}">
      <dgm:prSet/>
      <dgm:spPr/>
      <dgm:t>
        <a:bodyPr/>
        <a:lstStyle/>
        <a:p>
          <a:endParaRPr lang="en-US" sz="1800">
            <a:latin typeface="Century" panose="02040604050505020304" pitchFamily="18" charset="0"/>
          </a:endParaRPr>
        </a:p>
      </dgm:t>
    </dgm:pt>
    <dgm:pt modelId="{E0C5E9AB-00A3-4FDD-BBED-AD67A1689E11}">
      <dgm:prSet phldrT="[Text]" custT="1"/>
      <dgm:spPr/>
      <dgm:t>
        <a:bodyPr/>
        <a:lstStyle/>
        <a:p>
          <a:pPr>
            <a:buFont typeface="Arial" panose="020B0604020202020204" pitchFamily="34" charset="0"/>
            <a:buChar char="•"/>
          </a:pPr>
          <a:r>
            <a:rPr lang="en-US" sz="1600" dirty="0">
              <a:solidFill>
                <a:srgbClr val="272525"/>
              </a:solidFill>
              <a:latin typeface="Century" panose="02040604050505020304" pitchFamily="18" charset="0"/>
              <a:ea typeface="Inter" pitchFamily="34" charset="-122"/>
              <a:cs typeface="Inter" pitchFamily="34" charset="-120"/>
            </a:rPr>
            <a:t>Reduced cognitive capacity</a:t>
          </a:r>
          <a:endParaRPr lang="en-US" sz="1600" dirty="0">
            <a:latin typeface="Century" panose="02040604050505020304" pitchFamily="18" charset="0"/>
          </a:endParaRPr>
        </a:p>
      </dgm:t>
    </dgm:pt>
    <dgm:pt modelId="{9B9323EF-0545-4BD6-A668-B2DE98333686}" type="parTrans" cxnId="{CC017DA1-30BE-4882-AB27-A5DF9CC75309}">
      <dgm:prSet/>
      <dgm:spPr/>
      <dgm:t>
        <a:bodyPr/>
        <a:lstStyle/>
        <a:p>
          <a:endParaRPr lang="en-US" sz="1800">
            <a:latin typeface="Century" panose="02040604050505020304" pitchFamily="18" charset="0"/>
          </a:endParaRPr>
        </a:p>
      </dgm:t>
    </dgm:pt>
    <dgm:pt modelId="{B81E5F91-D86E-4A37-8F7E-883B3F3FB0B9}" type="sibTrans" cxnId="{CC017DA1-30BE-4882-AB27-A5DF9CC75309}">
      <dgm:prSet/>
      <dgm:spPr/>
      <dgm:t>
        <a:bodyPr/>
        <a:lstStyle/>
        <a:p>
          <a:endParaRPr lang="en-US" sz="1800">
            <a:latin typeface="Century" panose="02040604050505020304" pitchFamily="18" charset="0"/>
          </a:endParaRPr>
        </a:p>
      </dgm:t>
    </dgm:pt>
    <dgm:pt modelId="{DD6FF9B1-A3BC-47BD-845D-D84447689C3C}">
      <dgm:prSet custT="1"/>
      <dgm:spPr/>
      <dgm:t>
        <a:bodyPr/>
        <a:lstStyle/>
        <a:p>
          <a:endParaRPr lang="en-US" sz="1600" dirty="0">
            <a:latin typeface="Century" panose="02040604050505020304" pitchFamily="18" charset="0"/>
          </a:endParaRPr>
        </a:p>
      </dgm:t>
    </dgm:pt>
    <dgm:pt modelId="{06180D78-E515-4BAF-B48D-0F6254618556}" type="parTrans" cxnId="{AC6DEB11-8642-49A2-966E-3A8C53F03B61}">
      <dgm:prSet/>
      <dgm:spPr/>
      <dgm:t>
        <a:bodyPr/>
        <a:lstStyle/>
        <a:p>
          <a:endParaRPr lang="en-US" sz="1800">
            <a:latin typeface="Century" panose="02040604050505020304" pitchFamily="18" charset="0"/>
          </a:endParaRPr>
        </a:p>
      </dgm:t>
    </dgm:pt>
    <dgm:pt modelId="{D3E292F9-C8C2-4A8E-91EF-26691EF5BA5C}" type="sibTrans" cxnId="{AC6DEB11-8642-49A2-966E-3A8C53F03B61}">
      <dgm:prSet/>
      <dgm:spPr/>
      <dgm:t>
        <a:bodyPr/>
        <a:lstStyle/>
        <a:p>
          <a:endParaRPr lang="en-US" sz="1800">
            <a:latin typeface="Century" panose="02040604050505020304" pitchFamily="18" charset="0"/>
          </a:endParaRPr>
        </a:p>
      </dgm:t>
    </dgm:pt>
    <dgm:pt modelId="{82E76FF7-1B83-4908-A419-CC00E44578F0}">
      <dgm:prSet phldrT="[Text]" custT="1"/>
      <dgm:spPr/>
      <dgm:t>
        <a:bodyPr/>
        <a:lstStyle/>
        <a:p>
          <a:r>
            <a:rPr lang="en-US" sz="1600" dirty="0">
              <a:latin typeface="Century" panose="02040604050505020304" pitchFamily="18" charset="0"/>
            </a:rPr>
            <a:t>Enhanced working memory</a:t>
          </a:r>
        </a:p>
      </dgm:t>
    </dgm:pt>
    <dgm:pt modelId="{75326D7E-7F8B-4DDD-A993-CD4E01C7D926}" type="parTrans" cxnId="{2E0930E4-C57E-476D-9B91-BF4F8C394CBA}">
      <dgm:prSet/>
      <dgm:spPr/>
      <dgm:t>
        <a:bodyPr/>
        <a:lstStyle/>
        <a:p>
          <a:endParaRPr lang="en-US" sz="1800">
            <a:latin typeface="Century" panose="02040604050505020304" pitchFamily="18" charset="0"/>
          </a:endParaRPr>
        </a:p>
      </dgm:t>
    </dgm:pt>
    <dgm:pt modelId="{34DC9E3A-2703-4EA4-92D4-D2C768EA05BC}" type="sibTrans" cxnId="{2E0930E4-C57E-476D-9B91-BF4F8C394CBA}">
      <dgm:prSet/>
      <dgm:spPr/>
      <dgm:t>
        <a:bodyPr/>
        <a:lstStyle/>
        <a:p>
          <a:endParaRPr lang="en-US" sz="1800">
            <a:latin typeface="Century" panose="02040604050505020304" pitchFamily="18" charset="0"/>
          </a:endParaRPr>
        </a:p>
      </dgm:t>
    </dgm:pt>
    <dgm:pt modelId="{65EEAF5B-040F-454C-ADD5-7E4A914F0B59}">
      <dgm:prSet phldrT="[Text]" custT="1"/>
      <dgm:spPr/>
      <dgm:t>
        <a:bodyPr/>
        <a:lstStyle/>
        <a:p>
          <a:pPr>
            <a:buFont typeface="Arial" panose="020B0604020202020204" pitchFamily="34" charset="0"/>
            <a:buChar char="•"/>
          </a:pPr>
          <a:r>
            <a:rPr lang="en-US" sz="1600" dirty="0">
              <a:solidFill>
                <a:srgbClr val="272525"/>
              </a:solidFill>
              <a:latin typeface="Century" panose="02040604050505020304" pitchFamily="18" charset="0"/>
              <a:ea typeface="Inter" pitchFamily="34" charset="-122"/>
              <a:cs typeface="Inter" pitchFamily="34" charset="-120"/>
            </a:rPr>
            <a:t>Stronger learning outcomes</a:t>
          </a:r>
          <a:endParaRPr lang="en-US" sz="1600" dirty="0">
            <a:latin typeface="Century" panose="02040604050505020304" pitchFamily="18" charset="0"/>
          </a:endParaRPr>
        </a:p>
      </dgm:t>
    </dgm:pt>
    <dgm:pt modelId="{485F336B-9E18-44AD-9FFD-6847BD5FEB21}" type="parTrans" cxnId="{A892F8EC-FF1F-4558-8328-F5B4BE2F09DE}">
      <dgm:prSet/>
      <dgm:spPr/>
      <dgm:t>
        <a:bodyPr/>
        <a:lstStyle/>
        <a:p>
          <a:endParaRPr lang="en-US" sz="1800">
            <a:latin typeface="Century" panose="02040604050505020304" pitchFamily="18" charset="0"/>
          </a:endParaRPr>
        </a:p>
      </dgm:t>
    </dgm:pt>
    <dgm:pt modelId="{61A1E12E-FB53-4408-873F-E1FC6FBF0B1D}" type="sibTrans" cxnId="{A892F8EC-FF1F-4558-8328-F5B4BE2F09DE}">
      <dgm:prSet/>
      <dgm:spPr/>
      <dgm:t>
        <a:bodyPr/>
        <a:lstStyle/>
        <a:p>
          <a:endParaRPr lang="en-US" sz="1800">
            <a:latin typeface="Century" panose="02040604050505020304" pitchFamily="18" charset="0"/>
          </a:endParaRPr>
        </a:p>
      </dgm:t>
    </dgm:pt>
    <dgm:pt modelId="{32AA15C8-F359-4FDD-B6A9-74C8A949779B}">
      <dgm:prSet phldrT="[Text]" custT="1"/>
      <dgm:spPr/>
      <dgm:t>
        <a:bodyPr/>
        <a:lstStyle/>
        <a:p>
          <a:pPr>
            <a:buFont typeface="Arial" panose="020B0604020202020204" pitchFamily="34" charset="0"/>
            <a:buChar char="•"/>
          </a:pPr>
          <a:r>
            <a:rPr lang="en-US" sz="1600" dirty="0">
              <a:solidFill>
                <a:srgbClr val="272525"/>
              </a:solidFill>
              <a:latin typeface="Century" panose="02040604050505020304" pitchFamily="18" charset="0"/>
              <a:ea typeface="Inter" pitchFamily="34" charset="-122"/>
              <a:cs typeface="Inter" pitchFamily="34" charset="-120"/>
            </a:rPr>
            <a:t>Weaker learning outcomes</a:t>
          </a:r>
          <a:endParaRPr lang="en-US" sz="1600" dirty="0">
            <a:latin typeface="Century" panose="02040604050505020304" pitchFamily="18" charset="0"/>
          </a:endParaRPr>
        </a:p>
      </dgm:t>
    </dgm:pt>
    <dgm:pt modelId="{63C964FF-DC79-4BF6-9D51-90D6E74B9187}" type="parTrans" cxnId="{14553861-EE5C-4A08-B8C9-7A70062DF2E9}">
      <dgm:prSet/>
      <dgm:spPr/>
      <dgm:t>
        <a:bodyPr/>
        <a:lstStyle/>
        <a:p>
          <a:endParaRPr lang="en-US" sz="1800">
            <a:latin typeface="Century" panose="02040604050505020304" pitchFamily="18" charset="0"/>
          </a:endParaRPr>
        </a:p>
      </dgm:t>
    </dgm:pt>
    <dgm:pt modelId="{5BCCC8BE-ABE7-47CF-A2EB-2529D58DE9C3}" type="sibTrans" cxnId="{14553861-EE5C-4A08-B8C9-7A70062DF2E9}">
      <dgm:prSet/>
      <dgm:spPr/>
      <dgm:t>
        <a:bodyPr/>
        <a:lstStyle/>
        <a:p>
          <a:endParaRPr lang="en-US" sz="1800">
            <a:latin typeface="Century" panose="02040604050505020304" pitchFamily="18" charset="0"/>
          </a:endParaRPr>
        </a:p>
      </dgm:t>
    </dgm:pt>
    <dgm:pt modelId="{0047BFDE-1DE9-40FA-8114-12BD6654CB15}" type="pres">
      <dgm:prSet presAssocID="{0DA4FDE9-4CBB-4D65-9451-5F14408D392F}" presName="Name0" presStyleCnt="0">
        <dgm:presLayoutVars>
          <dgm:dir/>
          <dgm:animLvl val="lvl"/>
          <dgm:resizeHandles val="exact"/>
        </dgm:presLayoutVars>
      </dgm:prSet>
      <dgm:spPr/>
    </dgm:pt>
    <dgm:pt modelId="{477D9F48-B1EF-4883-A766-657B5C93958E}" type="pres">
      <dgm:prSet presAssocID="{0DA4FDE9-4CBB-4D65-9451-5F14408D392F}" presName="tSp" presStyleCnt="0"/>
      <dgm:spPr/>
    </dgm:pt>
    <dgm:pt modelId="{3268CFD3-2ED2-4AF5-9533-5F5A5CD62692}" type="pres">
      <dgm:prSet presAssocID="{0DA4FDE9-4CBB-4D65-9451-5F14408D392F}" presName="bSp" presStyleCnt="0"/>
      <dgm:spPr/>
    </dgm:pt>
    <dgm:pt modelId="{BA5A1775-98A8-4DE4-B63C-834215C57DD3}" type="pres">
      <dgm:prSet presAssocID="{0DA4FDE9-4CBB-4D65-9451-5F14408D392F}" presName="process" presStyleCnt="0"/>
      <dgm:spPr/>
    </dgm:pt>
    <dgm:pt modelId="{D23717D4-EBEF-447A-B0C6-63F25D0F5663}" type="pres">
      <dgm:prSet presAssocID="{0D4E64A3-02C9-4A35-A2B8-98DD4BFB3C69}" presName="composite1" presStyleCnt="0"/>
      <dgm:spPr/>
    </dgm:pt>
    <dgm:pt modelId="{BE08CC97-6B19-4403-A84B-0F4D3D00FF24}" type="pres">
      <dgm:prSet presAssocID="{0D4E64A3-02C9-4A35-A2B8-98DD4BFB3C69}" presName="dummyNode1" presStyleLbl="node1" presStyleIdx="0" presStyleCnt="2"/>
      <dgm:spPr/>
    </dgm:pt>
    <dgm:pt modelId="{C260A0E9-305B-4BB8-80DE-0E46DF91B06C}" type="pres">
      <dgm:prSet presAssocID="{0D4E64A3-02C9-4A35-A2B8-98DD4BFB3C69}" presName="childNode1" presStyleLbl="bgAcc1" presStyleIdx="0" presStyleCnt="2">
        <dgm:presLayoutVars>
          <dgm:bulletEnabled val="1"/>
        </dgm:presLayoutVars>
      </dgm:prSet>
      <dgm:spPr/>
    </dgm:pt>
    <dgm:pt modelId="{01015109-1E04-4C82-8789-AC4D95F7855F}" type="pres">
      <dgm:prSet presAssocID="{0D4E64A3-02C9-4A35-A2B8-98DD4BFB3C69}" presName="childNode1tx" presStyleLbl="bgAcc1" presStyleIdx="0" presStyleCnt="2">
        <dgm:presLayoutVars>
          <dgm:bulletEnabled val="1"/>
        </dgm:presLayoutVars>
      </dgm:prSet>
      <dgm:spPr/>
    </dgm:pt>
    <dgm:pt modelId="{FD269644-DA26-4DF1-A2FD-A29710512D87}" type="pres">
      <dgm:prSet presAssocID="{0D4E64A3-02C9-4A35-A2B8-98DD4BFB3C69}" presName="parentNode1" presStyleLbl="node1" presStyleIdx="0" presStyleCnt="2">
        <dgm:presLayoutVars>
          <dgm:chMax val="1"/>
          <dgm:bulletEnabled val="1"/>
        </dgm:presLayoutVars>
      </dgm:prSet>
      <dgm:spPr/>
    </dgm:pt>
    <dgm:pt modelId="{E0E7060E-FD99-4B4A-96D1-6AC8BC62061C}" type="pres">
      <dgm:prSet presAssocID="{0D4E64A3-02C9-4A35-A2B8-98DD4BFB3C69}" presName="connSite1" presStyleCnt="0"/>
      <dgm:spPr/>
    </dgm:pt>
    <dgm:pt modelId="{27746652-69C0-48E4-990F-309AF0891A90}" type="pres">
      <dgm:prSet presAssocID="{1AB514C2-BCED-43B9-BAA8-03AC71DC041B}" presName="Name9" presStyleLbl="sibTrans2D1" presStyleIdx="0" presStyleCnt="1"/>
      <dgm:spPr/>
    </dgm:pt>
    <dgm:pt modelId="{151A881B-BFA4-43E6-B75F-83478163A588}" type="pres">
      <dgm:prSet presAssocID="{769065CB-9A22-4ABC-8A54-AD57BAC5A468}" presName="composite2" presStyleCnt="0"/>
      <dgm:spPr/>
    </dgm:pt>
    <dgm:pt modelId="{B62C5054-029D-4827-87CA-C51A7369DB62}" type="pres">
      <dgm:prSet presAssocID="{769065CB-9A22-4ABC-8A54-AD57BAC5A468}" presName="dummyNode2" presStyleLbl="node1" presStyleIdx="0" presStyleCnt="2"/>
      <dgm:spPr/>
    </dgm:pt>
    <dgm:pt modelId="{33388607-F214-4216-A4B4-2207011E574B}" type="pres">
      <dgm:prSet presAssocID="{769065CB-9A22-4ABC-8A54-AD57BAC5A468}" presName="childNode2" presStyleLbl="bgAcc1" presStyleIdx="1" presStyleCnt="2">
        <dgm:presLayoutVars>
          <dgm:bulletEnabled val="1"/>
        </dgm:presLayoutVars>
      </dgm:prSet>
      <dgm:spPr/>
    </dgm:pt>
    <dgm:pt modelId="{32DDD06C-11DD-479B-AE62-E3D6BA073E7D}" type="pres">
      <dgm:prSet presAssocID="{769065CB-9A22-4ABC-8A54-AD57BAC5A468}" presName="childNode2tx" presStyleLbl="bgAcc1" presStyleIdx="1" presStyleCnt="2">
        <dgm:presLayoutVars>
          <dgm:bulletEnabled val="1"/>
        </dgm:presLayoutVars>
      </dgm:prSet>
      <dgm:spPr/>
    </dgm:pt>
    <dgm:pt modelId="{ED5C5302-EEB3-4F5D-9054-D1F3666CC6B1}" type="pres">
      <dgm:prSet presAssocID="{769065CB-9A22-4ABC-8A54-AD57BAC5A468}" presName="parentNode2" presStyleLbl="node1" presStyleIdx="1" presStyleCnt="2">
        <dgm:presLayoutVars>
          <dgm:chMax val="0"/>
          <dgm:bulletEnabled val="1"/>
        </dgm:presLayoutVars>
      </dgm:prSet>
      <dgm:spPr/>
    </dgm:pt>
    <dgm:pt modelId="{B3E57515-18C8-439B-AC4D-5A844C63915E}" type="pres">
      <dgm:prSet presAssocID="{769065CB-9A22-4ABC-8A54-AD57BAC5A468}" presName="connSite2" presStyleCnt="0"/>
      <dgm:spPr/>
    </dgm:pt>
  </dgm:ptLst>
  <dgm:cxnLst>
    <dgm:cxn modelId="{05FE7001-20AC-4F8A-90BF-FFA4F38E4330}" type="presOf" srcId="{82E76FF7-1B83-4908-A419-CC00E44578F0}" destId="{01015109-1E04-4C82-8789-AC4D95F7855F}" srcOrd="1" destOrd="1" presId="urn:microsoft.com/office/officeart/2005/8/layout/hProcess4"/>
    <dgm:cxn modelId="{AC6DEB11-8642-49A2-966E-3A8C53F03B61}" srcId="{0D4E64A3-02C9-4A35-A2B8-98DD4BFB3C69}" destId="{DD6FF9B1-A3BC-47BD-845D-D84447689C3C}" srcOrd="3" destOrd="0" parTransId="{06180D78-E515-4BAF-B48D-0F6254618556}" sibTransId="{D3E292F9-C8C2-4A8E-91EF-26691EF5BA5C}"/>
    <dgm:cxn modelId="{59428A1E-AF33-40E2-960F-F505C47D7C51}" type="presOf" srcId="{65EEAF5B-040F-454C-ADD5-7E4A914F0B59}" destId="{01015109-1E04-4C82-8789-AC4D95F7855F}" srcOrd="1" destOrd="2" presId="urn:microsoft.com/office/officeart/2005/8/layout/hProcess4"/>
    <dgm:cxn modelId="{B4B34A24-2D76-4E10-B66A-AB979C05E368}" srcId="{0DA4FDE9-4CBB-4D65-9451-5F14408D392F}" destId="{769065CB-9A22-4ABC-8A54-AD57BAC5A468}" srcOrd="1" destOrd="0" parTransId="{F45615C0-D458-4A11-A6D4-2A3B550E183E}" sibTransId="{14A42D4B-60BA-4EA0-A15C-EAE08CA8FFCD}"/>
    <dgm:cxn modelId="{CE0F6340-0FCA-4D3E-A992-5B04E7EEA3FF}" srcId="{769065CB-9A22-4ABC-8A54-AD57BAC5A468}" destId="{3530ADD0-1121-4A60-8CBF-92C3B93C05E5}" srcOrd="0" destOrd="0" parTransId="{02EEDC22-FE14-4A5D-9B19-58DDEE4380EA}" sibTransId="{7354E09D-285B-404D-8702-9A6CD3292326}"/>
    <dgm:cxn modelId="{A5C65C5B-9DC5-441D-891C-B28EDD1138AA}" type="presOf" srcId="{05F81CF6-A8D5-4E8F-B134-A9F5B016B2E7}" destId="{01015109-1E04-4C82-8789-AC4D95F7855F}" srcOrd="1" destOrd="0" presId="urn:microsoft.com/office/officeart/2005/8/layout/hProcess4"/>
    <dgm:cxn modelId="{14553861-EE5C-4A08-B8C9-7A70062DF2E9}" srcId="{769065CB-9A22-4ABC-8A54-AD57BAC5A468}" destId="{32AA15C8-F359-4FDD-B6A9-74C8A949779B}" srcOrd="2" destOrd="0" parTransId="{63C964FF-DC79-4BF6-9D51-90D6E74B9187}" sibTransId="{5BCCC8BE-ABE7-47CF-A2EB-2529D58DE9C3}"/>
    <dgm:cxn modelId="{62B8B844-49A0-4EF7-A337-14102B0D69A4}" type="presOf" srcId="{32AA15C8-F359-4FDD-B6A9-74C8A949779B}" destId="{33388607-F214-4216-A4B4-2207011E574B}" srcOrd="0" destOrd="2" presId="urn:microsoft.com/office/officeart/2005/8/layout/hProcess4"/>
    <dgm:cxn modelId="{5D19ED44-9D2C-4724-9A99-0C9576A5D504}" type="presOf" srcId="{0DA4FDE9-4CBB-4D65-9451-5F14408D392F}" destId="{0047BFDE-1DE9-40FA-8114-12BD6654CB15}" srcOrd="0" destOrd="0" presId="urn:microsoft.com/office/officeart/2005/8/layout/hProcess4"/>
    <dgm:cxn modelId="{F23DB16E-2343-4386-A6A3-2245C23C4DB5}" type="presOf" srcId="{05F81CF6-A8D5-4E8F-B134-A9F5B016B2E7}" destId="{C260A0E9-305B-4BB8-80DE-0E46DF91B06C}" srcOrd="0" destOrd="0" presId="urn:microsoft.com/office/officeart/2005/8/layout/hProcess4"/>
    <dgm:cxn modelId="{D2CA0E72-8211-4B2A-B09F-8CE5B57CF7E6}" type="presOf" srcId="{82E76FF7-1B83-4908-A419-CC00E44578F0}" destId="{C260A0E9-305B-4BB8-80DE-0E46DF91B06C}" srcOrd="0" destOrd="1" presId="urn:microsoft.com/office/officeart/2005/8/layout/hProcess4"/>
    <dgm:cxn modelId="{34C0957B-1199-4019-941E-1F5283AFD8D4}" type="presOf" srcId="{3530ADD0-1121-4A60-8CBF-92C3B93C05E5}" destId="{33388607-F214-4216-A4B4-2207011E574B}" srcOrd="0" destOrd="0" presId="urn:microsoft.com/office/officeart/2005/8/layout/hProcess4"/>
    <dgm:cxn modelId="{FEAC8E8E-5F65-4DDD-9059-79C36CD37E41}" type="presOf" srcId="{E0C5E9AB-00A3-4FDD-BBED-AD67A1689E11}" destId="{32DDD06C-11DD-479B-AE62-E3D6BA073E7D}" srcOrd="1" destOrd="1" presId="urn:microsoft.com/office/officeart/2005/8/layout/hProcess4"/>
    <dgm:cxn modelId="{AEF86F92-8E3F-4E65-8D13-F0D941CDBEDE}" type="presOf" srcId="{1AB514C2-BCED-43B9-BAA8-03AC71DC041B}" destId="{27746652-69C0-48E4-990F-309AF0891A90}" srcOrd="0" destOrd="0" presId="urn:microsoft.com/office/officeart/2005/8/layout/hProcess4"/>
    <dgm:cxn modelId="{B9BE7C93-9E1A-41A7-9ECA-8A4812E6020B}" type="presOf" srcId="{E0C5E9AB-00A3-4FDD-BBED-AD67A1689E11}" destId="{33388607-F214-4216-A4B4-2207011E574B}" srcOrd="0" destOrd="1" presId="urn:microsoft.com/office/officeart/2005/8/layout/hProcess4"/>
    <dgm:cxn modelId="{63864F97-3A56-4943-9341-27A44DA163C8}" type="presOf" srcId="{DD6FF9B1-A3BC-47BD-845D-D84447689C3C}" destId="{C260A0E9-305B-4BB8-80DE-0E46DF91B06C}" srcOrd="0" destOrd="3" presId="urn:microsoft.com/office/officeart/2005/8/layout/hProcess4"/>
    <dgm:cxn modelId="{CC017DA1-30BE-4882-AB27-A5DF9CC75309}" srcId="{769065CB-9A22-4ABC-8A54-AD57BAC5A468}" destId="{E0C5E9AB-00A3-4FDD-BBED-AD67A1689E11}" srcOrd="1" destOrd="0" parTransId="{9B9323EF-0545-4BD6-A668-B2DE98333686}" sibTransId="{B81E5F91-D86E-4A37-8F7E-883B3F3FB0B9}"/>
    <dgm:cxn modelId="{1FBA14AD-FD58-4996-A722-F159A008286A}" type="presOf" srcId="{769065CB-9A22-4ABC-8A54-AD57BAC5A468}" destId="{ED5C5302-EEB3-4F5D-9054-D1F3666CC6B1}" srcOrd="0" destOrd="0" presId="urn:microsoft.com/office/officeart/2005/8/layout/hProcess4"/>
    <dgm:cxn modelId="{D2CD08AF-3DA5-4AFD-B2A5-489B7101C845}" type="presOf" srcId="{DD6FF9B1-A3BC-47BD-845D-D84447689C3C}" destId="{01015109-1E04-4C82-8789-AC4D95F7855F}" srcOrd="1" destOrd="3" presId="urn:microsoft.com/office/officeart/2005/8/layout/hProcess4"/>
    <dgm:cxn modelId="{E543B6B4-AC63-4CE4-A6F9-92AEEA27F076}" type="presOf" srcId="{3530ADD0-1121-4A60-8CBF-92C3B93C05E5}" destId="{32DDD06C-11DD-479B-AE62-E3D6BA073E7D}" srcOrd="1" destOrd="0" presId="urn:microsoft.com/office/officeart/2005/8/layout/hProcess4"/>
    <dgm:cxn modelId="{2E0930E4-C57E-476D-9B91-BF4F8C394CBA}" srcId="{0D4E64A3-02C9-4A35-A2B8-98DD4BFB3C69}" destId="{82E76FF7-1B83-4908-A419-CC00E44578F0}" srcOrd="1" destOrd="0" parTransId="{75326D7E-7F8B-4DDD-A993-CD4E01C7D926}" sibTransId="{34DC9E3A-2703-4EA4-92D4-D2C768EA05BC}"/>
    <dgm:cxn modelId="{B61A1BE5-55C6-4802-857D-E8758DD186BE}" type="presOf" srcId="{32AA15C8-F359-4FDD-B6A9-74C8A949779B}" destId="{32DDD06C-11DD-479B-AE62-E3D6BA073E7D}" srcOrd="1" destOrd="2" presId="urn:microsoft.com/office/officeart/2005/8/layout/hProcess4"/>
    <dgm:cxn modelId="{6156A1E5-E6BA-4891-AF94-E849A122A047}" type="presOf" srcId="{0D4E64A3-02C9-4A35-A2B8-98DD4BFB3C69}" destId="{FD269644-DA26-4DF1-A2FD-A29710512D87}" srcOrd="0" destOrd="0" presId="urn:microsoft.com/office/officeart/2005/8/layout/hProcess4"/>
    <dgm:cxn modelId="{A892F8EC-FF1F-4558-8328-F5B4BE2F09DE}" srcId="{0D4E64A3-02C9-4A35-A2B8-98DD4BFB3C69}" destId="{65EEAF5B-040F-454C-ADD5-7E4A914F0B59}" srcOrd="2" destOrd="0" parTransId="{485F336B-9E18-44AD-9FFD-6847BD5FEB21}" sibTransId="{61A1E12E-FB53-4408-873F-E1FC6FBF0B1D}"/>
    <dgm:cxn modelId="{FDF414EF-B41D-408B-B334-CDC263CDC51D}" type="presOf" srcId="{65EEAF5B-040F-454C-ADD5-7E4A914F0B59}" destId="{C260A0E9-305B-4BB8-80DE-0E46DF91B06C}" srcOrd="0" destOrd="2" presId="urn:microsoft.com/office/officeart/2005/8/layout/hProcess4"/>
    <dgm:cxn modelId="{EA1827F7-2735-4A55-97C8-3733B0AECC59}" srcId="{0D4E64A3-02C9-4A35-A2B8-98DD4BFB3C69}" destId="{05F81CF6-A8D5-4E8F-B134-A9F5B016B2E7}" srcOrd="0" destOrd="0" parTransId="{01645D21-CA8B-4CAA-A66F-24758E12A4DF}" sibTransId="{CCF8C6FC-2E6B-4EC5-9103-CAD6886850CE}"/>
    <dgm:cxn modelId="{DDC4FAF7-0E12-4C72-B0D1-EE259D675A55}" srcId="{0DA4FDE9-4CBB-4D65-9451-5F14408D392F}" destId="{0D4E64A3-02C9-4A35-A2B8-98DD4BFB3C69}" srcOrd="0" destOrd="0" parTransId="{9AFD2928-E5D2-4248-A257-7ABC6333A255}" sibTransId="{1AB514C2-BCED-43B9-BAA8-03AC71DC041B}"/>
    <dgm:cxn modelId="{3656EA42-017F-4BE6-BC9E-B6E248D91FAB}" type="presParOf" srcId="{0047BFDE-1DE9-40FA-8114-12BD6654CB15}" destId="{477D9F48-B1EF-4883-A766-657B5C93958E}" srcOrd="0" destOrd="0" presId="urn:microsoft.com/office/officeart/2005/8/layout/hProcess4"/>
    <dgm:cxn modelId="{44D8796F-70C6-49FC-A8E3-24CD8174A5DD}" type="presParOf" srcId="{0047BFDE-1DE9-40FA-8114-12BD6654CB15}" destId="{3268CFD3-2ED2-4AF5-9533-5F5A5CD62692}" srcOrd="1" destOrd="0" presId="urn:microsoft.com/office/officeart/2005/8/layout/hProcess4"/>
    <dgm:cxn modelId="{AD75C1D1-FFAC-4216-BA6E-931EB1A19416}" type="presParOf" srcId="{0047BFDE-1DE9-40FA-8114-12BD6654CB15}" destId="{BA5A1775-98A8-4DE4-B63C-834215C57DD3}" srcOrd="2" destOrd="0" presId="urn:microsoft.com/office/officeart/2005/8/layout/hProcess4"/>
    <dgm:cxn modelId="{A21127F8-58A7-4DC4-80E2-91462E44ED1B}" type="presParOf" srcId="{BA5A1775-98A8-4DE4-B63C-834215C57DD3}" destId="{D23717D4-EBEF-447A-B0C6-63F25D0F5663}" srcOrd="0" destOrd="0" presId="urn:microsoft.com/office/officeart/2005/8/layout/hProcess4"/>
    <dgm:cxn modelId="{6C98B7D8-AD26-4659-A733-CC9FE7875F7C}" type="presParOf" srcId="{D23717D4-EBEF-447A-B0C6-63F25D0F5663}" destId="{BE08CC97-6B19-4403-A84B-0F4D3D00FF24}" srcOrd="0" destOrd="0" presId="urn:microsoft.com/office/officeart/2005/8/layout/hProcess4"/>
    <dgm:cxn modelId="{F2927546-7E13-48B2-A966-559FD20C57A5}" type="presParOf" srcId="{D23717D4-EBEF-447A-B0C6-63F25D0F5663}" destId="{C260A0E9-305B-4BB8-80DE-0E46DF91B06C}" srcOrd="1" destOrd="0" presId="urn:microsoft.com/office/officeart/2005/8/layout/hProcess4"/>
    <dgm:cxn modelId="{B4B4CD3C-6F6D-480B-BC4E-709C4596DD0E}" type="presParOf" srcId="{D23717D4-EBEF-447A-B0C6-63F25D0F5663}" destId="{01015109-1E04-4C82-8789-AC4D95F7855F}" srcOrd="2" destOrd="0" presId="urn:microsoft.com/office/officeart/2005/8/layout/hProcess4"/>
    <dgm:cxn modelId="{0D67F01A-57F6-4CEC-8D93-A7D21F7381DD}" type="presParOf" srcId="{D23717D4-EBEF-447A-B0C6-63F25D0F5663}" destId="{FD269644-DA26-4DF1-A2FD-A29710512D87}" srcOrd="3" destOrd="0" presId="urn:microsoft.com/office/officeart/2005/8/layout/hProcess4"/>
    <dgm:cxn modelId="{3DF8EF46-3ABC-42AC-B1F9-CF009363EC5C}" type="presParOf" srcId="{D23717D4-EBEF-447A-B0C6-63F25D0F5663}" destId="{E0E7060E-FD99-4B4A-96D1-6AC8BC62061C}" srcOrd="4" destOrd="0" presId="urn:microsoft.com/office/officeart/2005/8/layout/hProcess4"/>
    <dgm:cxn modelId="{3193D970-FC0A-40F5-ABA5-07DA711FB413}" type="presParOf" srcId="{BA5A1775-98A8-4DE4-B63C-834215C57DD3}" destId="{27746652-69C0-48E4-990F-309AF0891A90}" srcOrd="1" destOrd="0" presId="urn:microsoft.com/office/officeart/2005/8/layout/hProcess4"/>
    <dgm:cxn modelId="{41A7B875-6E28-48F7-800C-525FC24A7D08}" type="presParOf" srcId="{BA5A1775-98A8-4DE4-B63C-834215C57DD3}" destId="{151A881B-BFA4-43E6-B75F-83478163A588}" srcOrd="2" destOrd="0" presId="urn:microsoft.com/office/officeart/2005/8/layout/hProcess4"/>
    <dgm:cxn modelId="{9C28BA37-F7F8-4F34-AA8B-2BAEC3DE892E}" type="presParOf" srcId="{151A881B-BFA4-43E6-B75F-83478163A588}" destId="{B62C5054-029D-4827-87CA-C51A7369DB62}" srcOrd="0" destOrd="0" presId="urn:microsoft.com/office/officeart/2005/8/layout/hProcess4"/>
    <dgm:cxn modelId="{A458337E-208B-44B3-92DA-7FAC888C439C}" type="presParOf" srcId="{151A881B-BFA4-43E6-B75F-83478163A588}" destId="{33388607-F214-4216-A4B4-2207011E574B}" srcOrd="1" destOrd="0" presId="urn:microsoft.com/office/officeart/2005/8/layout/hProcess4"/>
    <dgm:cxn modelId="{A5AC7716-BB51-4D83-AD76-757BAD22B242}" type="presParOf" srcId="{151A881B-BFA4-43E6-B75F-83478163A588}" destId="{32DDD06C-11DD-479B-AE62-E3D6BA073E7D}" srcOrd="2" destOrd="0" presId="urn:microsoft.com/office/officeart/2005/8/layout/hProcess4"/>
    <dgm:cxn modelId="{7C7C7DB3-D28B-469D-BF82-74825C071E4D}" type="presParOf" srcId="{151A881B-BFA4-43E6-B75F-83478163A588}" destId="{ED5C5302-EEB3-4F5D-9054-D1F3666CC6B1}" srcOrd="3" destOrd="0" presId="urn:microsoft.com/office/officeart/2005/8/layout/hProcess4"/>
    <dgm:cxn modelId="{68E90023-4D67-4C9C-B57C-623216B4D09A}" type="presParOf" srcId="{151A881B-BFA4-43E6-B75F-83478163A588}" destId="{B3E57515-18C8-439B-AC4D-5A844C63915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8F66E-9572-4434-B902-A7311CBF2C6B}">
      <dsp:nvSpPr>
        <dsp:cNvPr id="0" name=""/>
        <dsp:cNvSpPr/>
      </dsp:nvSpPr>
      <dsp:spPr>
        <a:xfrm>
          <a:off x="7143" y="162362"/>
          <a:ext cx="2135187" cy="15213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Century" panose="02040604050505020304" pitchFamily="18" charset="0"/>
              <a:ea typeface="Inter Bold" pitchFamily="34" charset="-122"/>
              <a:cs typeface="Inter Bold" pitchFamily="34" charset="-120"/>
            </a:rPr>
            <a:t>If Anxiety is Too Low</a:t>
          </a:r>
          <a:r>
            <a:rPr lang="en-US" sz="1800" b="1" kern="1200">
              <a:latin typeface="Century" panose="02040604050505020304" pitchFamily="18" charset="0"/>
            </a:rPr>
            <a:t>: </a:t>
          </a:r>
          <a:r>
            <a:rPr lang="en-US" sz="1800" kern="1200">
              <a:latin typeface="Century" panose="02040604050505020304" pitchFamily="18" charset="0"/>
              <a:ea typeface="Inter" pitchFamily="34" charset="-122"/>
              <a:cs typeface="Inter" pitchFamily="34" charset="-120"/>
            </a:rPr>
            <a:t>Insufficient arousal may reduce engagement</a:t>
          </a:r>
          <a:endParaRPr lang="en-US" sz="1800" kern="1200" dirty="0"/>
        </a:p>
      </dsp:txBody>
      <dsp:txXfrm>
        <a:off x="51701" y="206920"/>
        <a:ext cx="2046071" cy="1432205"/>
      </dsp:txXfrm>
    </dsp:sp>
    <dsp:sp modelId="{98B7F291-E029-46BC-80C8-045CE02A0C22}">
      <dsp:nvSpPr>
        <dsp:cNvPr id="0" name=""/>
        <dsp:cNvSpPr/>
      </dsp:nvSpPr>
      <dsp:spPr>
        <a:xfrm>
          <a:off x="2355850" y="658259"/>
          <a:ext cx="452659" cy="52952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764164"/>
        <a:ext cx="316861" cy="317716"/>
      </dsp:txXfrm>
    </dsp:sp>
    <dsp:sp modelId="{761E3C74-73C7-4F8B-BF87-CACBB600097D}">
      <dsp:nvSpPr>
        <dsp:cNvPr id="0" name=""/>
        <dsp:cNvSpPr/>
      </dsp:nvSpPr>
      <dsp:spPr>
        <a:xfrm>
          <a:off x="2996406" y="162362"/>
          <a:ext cx="2135187" cy="15213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Century" panose="02040604050505020304" pitchFamily="18" charset="0"/>
              <a:ea typeface="Inter Bold" pitchFamily="34" charset="-122"/>
              <a:cs typeface="Inter Bold" pitchFamily="34" charset="-120"/>
            </a:rPr>
            <a:t>If Moderate: </a:t>
          </a:r>
          <a:r>
            <a:rPr lang="en-US" sz="1800" kern="1200">
              <a:latin typeface="Century" panose="02040604050505020304" pitchFamily="18" charset="0"/>
              <a:ea typeface="Inter" pitchFamily="34" charset="-122"/>
              <a:cs typeface="Inter" pitchFamily="34" charset="-120"/>
            </a:rPr>
            <a:t>Optimal anxiety supports focused attention</a:t>
          </a:r>
          <a:endParaRPr lang="en-US" sz="1800" kern="1200" dirty="0"/>
        </a:p>
      </dsp:txBody>
      <dsp:txXfrm>
        <a:off x="3040964" y="206920"/>
        <a:ext cx="2046071" cy="1432205"/>
      </dsp:txXfrm>
    </dsp:sp>
    <dsp:sp modelId="{2CEB6A2A-A0C0-49AD-88F8-8B573B6777C0}">
      <dsp:nvSpPr>
        <dsp:cNvPr id="0" name=""/>
        <dsp:cNvSpPr/>
      </dsp:nvSpPr>
      <dsp:spPr>
        <a:xfrm>
          <a:off x="5345112" y="658259"/>
          <a:ext cx="452659" cy="52952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764164"/>
        <a:ext cx="316861" cy="317716"/>
      </dsp:txXfrm>
    </dsp:sp>
    <dsp:sp modelId="{7B77A8F3-92A3-4A45-BAA8-62903146F63C}">
      <dsp:nvSpPr>
        <dsp:cNvPr id="0" name=""/>
        <dsp:cNvSpPr/>
      </dsp:nvSpPr>
      <dsp:spPr>
        <a:xfrm>
          <a:off x="5985668" y="162362"/>
          <a:ext cx="2135187" cy="15213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panose="02040604050505020304" pitchFamily="18" charset="0"/>
              <a:ea typeface="Inter Bold" pitchFamily="34" charset="-122"/>
              <a:cs typeface="Inter Bold" pitchFamily="34" charset="-120"/>
            </a:rPr>
            <a:t>Too High: </a:t>
          </a:r>
          <a:r>
            <a:rPr lang="en-US" sz="1800" kern="1200" dirty="0">
              <a:latin typeface="Century" panose="02040604050505020304" pitchFamily="18" charset="0"/>
              <a:ea typeface="Inter" pitchFamily="34" charset="-122"/>
              <a:cs typeface="Inter" pitchFamily="34" charset="-120"/>
            </a:rPr>
            <a:t>Overwhelming anxiety impairs performance</a:t>
          </a:r>
          <a:endParaRPr lang="en-US" sz="1800" kern="1200" dirty="0">
            <a:latin typeface="Century" panose="02040604050505020304" pitchFamily="18" charset="0"/>
          </a:endParaRPr>
        </a:p>
      </dsp:txBody>
      <dsp:txXfrm>
        <a:off x="6030226" y="206920"/>
        <a:ext cx="2046071" cy="1432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0A0E9-305B-4BB8-80DE-0E46DF91B06C}">
      <dsp:nvSpPr>
        <dsp:cNvPr id="0" name=""/>
        <dsp:cNvSpPr/>
      </dsp:nvSpPr>
      <dsp:spPr>
        <a:xfrm>
          <a:off x="1273337" y="1158586"/>
          <a:ext cx="2699234" cy="22263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272525"/>
              </a:solidFill>
              <a:latin typeface="Century" panose="02040604050505020304" pitchFamily="18" charset="0"/>
              <a:ea typeface="Inter" pitchFamily="34" charset="-122"/>
              <a:cs typeface="Inter" pitchFamily="34" charset="-120"/>
            </a:rPr>
            <a:t>Better focus on task</a:t>
          </a:r>
          <a:endParaRPr lang="en-US" sz="1600" kern="1200" dirty="0">
            <a:latin typeface="Century" panose="02040604050505020304" pitchFamily="18" charset="0"/>
          </a:endParaRPr>
        </a:p>
        <a:p>
          <a:pPr marL="171450" lvl="1" indent="-171450" algn="l" defTabSz="711200">
            <a:lnSpc>
              <a:spcPct val="90000"/>
            </a:lnSpc>
            <a:spcBef>
              <a:spcPct val="0"/>
            </a:spcBef>
            <a:spcAft>
              <a:spcPct val="15000"/>
            </a:spcAft>
            <a:buChar char="•"/>
          </a:pPr>
          <a:r>
            <a:rPr lang="en-US" sz="1600" kern="1200" dirty="0">
              <a:latin typeface="Century" panose="02040604050505020304" pitchFamily="18" charset="0"/>
            </a:rPr>
            <a:t>Enhanced working memory</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272525"/>
              </a:solidFill>
              <a:latin typeface="Century" panose="02040604050505020304" pitchFamily="18" charset="0"/>
              <a:ea typeface="Inter" pitchFamily="34" charset="-122"/>
              <a:cs typeface="Inter" pitchFamily="34" charset="-120"/>
            </a:rPr>
            <a:t>Stronger learning outcomes</a:t>
          </a:r>
          <a:endParaRPr lang="en-US" sz="1600" kern="1200" dirty="0">
            <a:latin typeface="Century" panose="02040604050505020304" pitchFamily="18" charset="0"/>
          </a:endParaRPr>
        </a:p>
        <a:p>
          <a:pPr marL="171450" lvl="1" indent="-171450" algn="l" defTabSz="711200">
            <a:lnSpc>
              <a:spcPct val="90000"/>
            </a:lnSpc>
            <a:spcBef>
              <a:spcPct val="0"/>
            </a:spcBef>
            <a:spcAft>
              <a:spcPct val="15000"/>
            </a:spcAft>
            <a:buChar char="•"/>
          </a:pPr>
          <a:endParaRPr lang="en-US" sz="1600" kern="1200" dirty="0">
            <a:latin typeface="Century" panose="02040604050505020304" pitchFamily="18" charset="0"/>
          </a:endParaRPr>
        </a:p>
      </dsp:txBody>
      <dsp:txXfrm>
        <a:off x="1324570" y="1209819"/>
        <a:ext cx="2596768" cy="1646773"/>
      </dsp:txXfrm>
    </dsp:sp>
    <dsp:sp modelId="{27746652-69C0-48E4-990F-309AF0891A90}">
      <dsp:nvSpPr>
        <dsp:cNvPr id="0" name=""/>
        <dsp:cNvSpPr/>
      </dsp:nvSpPr>
      <dsp:spPr>
        <a:xfrm>
          <a:off x="2789449" y="1685993"/>
          <a:ext cx="2980935" cy="2980935"/>
        </a:xfrm>
        <a:prstGeom prst="leftCircularArrow">
          <a:avLst>
            <a:gd name="adj1" fmla="val 3168"/>
            <a:gd name="adj2" fmla="val 390027"/>
            <a:gd name="adj3" fmla="val 2165538"/>
            <a:gd name="adj4" fmla="val 9024489"/>
            <a:gd name="adj5" fmla="val 36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69644-DA26-4DF1-A2FD-A29710512D87}">
      <dsp:nvSpPr>
        <dsp:cNvPr id="0" name=""/>
        <dsp:cNvSpPr/>
      </dsp:nvSpPr>
      <dsp:spPr>
        <a:xfrm>
          <a:off x="1873167" y="2907825"/>
          <a:ext cx="2399319" cy="9541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272525"/>
              </a:solidFill>
              <a:latin typeface="Century" panose="02040604050505020304" pitchFamily="18" charset="0"/>
              <a:ea typeface="Inter Bold" pitchFamily="34" charset="-122"/>
              <a:cs typeface="Inter Bold" pitchFamily="34" charset="-120"/>
            </a:rPr>
            <a:t>Low Anxiety</a:t>
          </a:r>
          <a:endParaRPr lang="en-US" sz="1800" kern="1200" dirty="0">
            <a:latin typeface="Century" panose="02040604050505020304" pitchFamily="18" charset="0"/>
          </a:endParaRPr>
        </a:p>
      </dsp:txBody>
      <dsp:txXfrm>
        <a:off x="1901113" y="2935771"/>
        <a:ext cx="2343427" cy="898238"/>
      </dsp:txXfrm>
    </dsp:sp>
    <dsp:sp modelId="{33388607-F214-4216-A4B4-2207011E574B}">
      <dsp:nvSpPr>
        <dsp:cNvPr id="0" name=""/>
        <dsp:cNvSpPr/>
      </dsp:nvSpPr>
      <dsp:spPr>
        <a:xfrm>
          <a:off x="4722222" y="1158586"/>
          <a:ext cx="2699234" cy="22263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272525"/>
              </a:solidFill>
              <a:latin typeface="Century" panose="02040604050505020304" pitchFamily="18" charset="0"/>
              <a:ea typeface="Inter" pitchFamily="34" charset="-122"/>
              <a:cs typeface="Inter" pitchFamily="34" charset="-120"/>
            </a:rPr>
            <a:t>Distraction by threats</a:t>
          </a:r>
          <a:endParaRPr lang="en-US" sz="1600" kern="1200" dirty="0">
            <a:latin typeface="Century" panose="020406040505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272525"/>
              </a:solidFill>
              <a:latin typeface="Century" panose="02040604050505020304" pitchFamily="18" charset="0"/>
              <a:ea typeface="Inter" pitchFamily="34" charset="-122"/>
              <a:cs typeface="Inter" pitchFamily="34" charset="-120"/>
            </a:rPr>
            <a:t>Reduced cognitive capacity</a:t>
          </a:r>
          <a:endParaRPr lang="en-US" sz="1600" kern="1200" dirty="0">
            <a:latin typeface="Century" panose="020406040505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solidFill>
                <a:srgbClr val="272525"/>
              </a:solidFill>
              <a:latin typeface="Century" panose="02040604050505020304" pitchFamily="18" charset="0"/>
              <a:ea typeface="Inter" pitchFamily="34" charset="-122"/>
              <a:cs typeface="Inter" pitchFamily="34" charset="-120"/>
            </a:rPr>
            <a:t>Weaker learning outcomes</a:t>
          </a:r>
          <a:endParaRPr lang="en-US" sz="1600" kern="1200" dirty="0">
            <a:latin typeface="Century" panose="02040604050505020304" pitchFamily="18" charset="0"/>
          </a:endParaRPr>
        </a:p>
      </dsp:txBody>
      <dsp:txXfrm>
        <a:off x="4773455" y="1686885"/>
        <a:ext cx="2596768" cy="1646773"/>
      </dsp:txXfrm>
    </dsp:sp>
    <dsp:sp modelId="{ED5C5302-EEB3-4F5D-9054-D1F3666CC6B1}">
      <dsp:nvSpPr>
        <dsp:cNvPr id="0" name=""/>
        <dsp:cNvSpPr/>
      </dsp:nvSpPr>
      <dsp:spPr>
        <a:xfrm>
          <a:off x="5322052" y="681521"/>
          <a:ext cx="2399319" cy="9541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272525"/>
              </a:solidFill>
              <a:latin typeface="Century" panose="02040604050505020304" pitchFamily="18" charset="0"/>
              <a:ea typeface="Inter Bold" pitchFamily="34" charset="-122"/>
              <a:cs typeface="Inter Bold" pitchFamily="34" charset="-120"/>
            </a:rPr>
            <a:t>High Anxiety</a:t>
          </a:r>
          <a:endParaRPr lang="en-US" sz="1800" kern="1200" dirty="0">
            <a:latin typeface="Century" panose="02040604050505020304" pitchFamily="18" charset="0"/>
          </a:endParaRPr>
        </a:p>
      </dsp:txBody>
      <dsp:txXfrm>
        <a:off x="5349998" y="709467"/>
        <a:ext cx="2343427" cy="8982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4AA6-8BD3-4D83-A31A-A4528ACC10D7}"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8ECF8-E060-4896-ADD2-F201EB984827}" type="slidenum">
              <a:rPr lang="en-US" smtClean="0"/>
              <a:t>‹#›</a:t>
            </a:fld>
            <a:endParaRPr lang="en-US"/>
          </a:p>
        </p:txBody>
      </p:sp>
    </p:spTree>
    <p:extLst>
      <p:ext uri="{BB962C8B-B14F-4D97-AF65-F5344CB8AC3E}">
        <p14:creationId xmlns:p14="http://schemas.microsoft.com/office/powerpoint/2010/main" val="48845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916E-FC95-F145-9C41-07EB69D53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EBDB2-9267-9847-98B7-842B1E571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FC6ED7-6B09-C04F-AABA-9C8D96A94DCB}"/>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5" name="Footer Placeholder 4">
            <a:extLst>
              <a:ext uri="{FF2B5EF4-FFF2-40B4-BE49-F238E27FC236}">
                <a16:creationId xmlns:a16="http://schemas.microsoft.com/office/drawing/2014/main" id="{5E959C52-2BF4-9143-9CB7-5461C111E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2F49-B53D-8A4E-A00C-0F0BD24057D6}"/>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80708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1871-5281-9E48-A91A-EEFF545B4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C17FC6-0D55-5946-9C57-1591E9AB4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3D8C2-59F6-DF42-B8CB-265E24B7CF2A}"/>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5" name="Footer Placeholder 4">
            <a:extLst>
              <a:ext uri="{FF2B5EF4-FFF2-40B4-BE49-F238E27FC236}">
                <a16:creationId xmlns:a16="http://schemas.microsoft.com/office/drawing/2014/main" id="{84469288-A50D-BA44-8C0A-488279DE1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1EE3E-3E72-C047-9E82-65D4D8FC588B}"/>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76177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45B7B-9C4A-CA40-8EC2-747239E7E4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9152A-59D2-344C-B365-640A598A6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9D151-5156-C549-9382-55B7A6DA6345}"/>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5" name="Footer Placeholder 4">
            <a:extLst>
              <a:ext uri="{FF2B5EF4-FFF2-40B4-BE49-F238E27FC236}">
                <a16:creationId xmlns:a16="http://schemas.microsoft.com/office/drawing/2014/main" id="{99500134-625C-5145-A95A-1821CECC0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AABBF-DC60-8247-BBB6-FCA4BD4CD152}"/>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231294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EEE0-90B4-1F42-90F1-09E197435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552E2-08E1-BF4E-9E21-194E48D67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B8C04-9F1B-F44B-A2EF-4CD0BED1FE38}"/>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5" name="Footer Placeholder 4">
            <a:extLst>
              <a:ext uri="{FF2B5EF4-FFF2-40B4-BE49-F238E27FC236}">
                <a16:creationId xmlns:a16="http://schemas.microsoft.com/office/drawing/2014/main" id="{3EB25CD4-CFB9-FA46-991B-A99BC0794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1FEB4-0AD3-8948-B26A-0806987AA81C}"/>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248145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A965-8915-214F-9D36-483739880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775065-9A02-D040-8846-F7362DF35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AC9147-1ED4-A049-B562-E9BA80B713BA}"/>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5" name="Footer Placeholder 4">
            <a:extLst>
              <a:ext uri="{FF2B5EF4-FFF2-40B4-BE49-F238E27FC236}">
                <a16:creationId xmlns:a16="http://schemas.microsoft.com/office/drawing/2014/main" id="{9193A081-8155-1F46-A641-C00215901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AC7FE-8508-8344-B730-1AC13017B750}"/>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236093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A134-5F96-0740-BC29-5275905F2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D15EF-7997-1441-ACBD-6AE1098B61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63D28-4D7C-1541-86B6-E58D8C718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A80EE-F654-8348-A74B-676B96051472}"/>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6" name="Footer Placeholder 5">
            <a:extLst>
              <a:ext uri="{FF2B5EF4-FFF2-40B4-BE49-F238E27FC236}">
                <a16:creationId xmlns:a16="http://schemas.microsoft.com/office/drawing/2014/main" id="{A41CA226-E765-4549-9157-27CF787EE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6D2B1-595C-944B-8FB9-C0C9614E4C1D}"/>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248630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090A-E242-F74A-893A-224054EBF1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8E76A4-5990-4E4A-939D-830CBA0ED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12116-6D47-1144-ACDB-F5C28A1CB4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D965D-40F1-754B-A09C-8F1DED09A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4FDE7F-4D77-2E4D-B299-02B11C9F8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596F04-535D-CC43-8B32-F28CCD6E921D}"/>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8" name="Footer Placeholder 7">
            <a:extLst>
              <a:ext uri="{FF2B5EF4-FFF2-40B4-BE49-F238E27FC236}">
                <a16:creationId xmlns:a16="http://schemas.microsoft.com/office/drawing/2014/main" id="{1787186B-9A35-C441-A558-3A3AC70500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8B9A4-68CD-EC48-BB14-16617C894C14}"/>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128277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AEEA-425C-5A44-BDC7-103C1E122C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E48255-3A75-3C45-A054-094FF5170939}"/>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4" name="Footer Placeholder 3">
            <a:extLst>
              <a:ext uri="{FF2B5EF4-FFF2-40B4-BE49-F238E27FC236}">
                <a16:creationId xmlns:a16="http://schemas.microsoft.com/office/drawing/2014/main" id="{10F4589F-E2BA-5C42-A94B-FA7123A2B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84B9B-0C1E-F941-8EEA-5BA5288DC0C9}"/>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370698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3401B-506A-594E-8D9C-3411AA9123C8}"/>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3" name="Footer Placeholder 2">
            <a:extLst>
              <a:ext uri="{FF2B5EF4-FFF2-40B4-BE49-F238E27FC236}">
                <a16:creationId xmlns:a16="http://schemas.microsoft.com/office/drawing/2014/main" id="{998DBC59-CFCA-B24D-8DDD-8538844CBB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157DCB-A398-C544-87E9-49D6B0C7A624}"/>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317340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BD24-3C0E-B14F-9A9F-CB45D5444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1DADAC-6C8A-4749-B178-BE1030732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AAFE6-371C-CA44-B550-7FDC17EC3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0A2157-FFBD-0F49-B6C4-9D9B8444D539}"/>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6" name="Footer Placeholder 5">
            <a:extLst>
              <a:ext uri="{FF2B5EF4-FFF2-40B4-BE49-F238E27FC236}">
                <a16:creationId xmlns:a16="http://schemas.microsoft.com/office/drawing/2014/main" id="{4E1B57B4-0CD6-2E4D-9BCC-F786371EF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E09F3-4430-8D48-B4F6-3AE1A8C1854F}"/>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378856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CD8D-9D5C-9645-AC61-CDBC4831D5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C0156F-C2B4-1E43-8AE8-7A22315E7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80DCF4-2DA8-504A-BF10-924388723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25364-BB25-B14D-B5B6-1829BEEB80FD}"/>
              </a:ext>
            </a:extLst>
          </p:cNvPr>
          <p:cNvSpPr>
            <a:spLocks noGrp="1"/>
          </p:cNvSpPr>
          <p:nvPr>
            <p:ph type="dt" sz="half" idx="10"/>
          </p:nvPr>
        </p:nvSpPr>
        <p:spPr/>
        <p:txBody>
          <a:bodyPr/>
          <a:lstStyle/>
          <a:p>
            <a:fld id="{924A6CB8-113C-4644-8DD2-7771715204CE}" type="datetimeFigureOut">
              <a:rPr lang="en-US" smtClean="0"/>
              <a:t>3/23/2026</a:t>
            </a:fld>
            <a:endParaRPr lang="en-US"/>
          </a:p>
        </p:txBody>
      </p:sp>
      <p:sp>
        <p:nvSpPr>
          <p:cNvPr id="6" name="Footer Placeholder 5">
            <a:extLst>
              <a:ext uri="{FF2B5EF4-FFF2-40B4-BE49-F238E27FC236}">
                <a16:creationId xmlns:a16="http://schemas.microsoft.com/office/drawing/2014/main" id="{FB87DE21-A291-9E41-9C79-DC0715AED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D1D-DAE6-3A4D-9DFC-34855831EF87}"/>
              </a:ext>
            </a:extLst>
          </p:cNvPr>
          <p:cNvSpPr>
            <a:spLocks noGrp="1"/>
          </p:cNvSpPr>
          <p:nvPr>
            <p:ph type="sldNum" sz="quarter" idx="12"/>
          </p:nvPr>
        </p:nvSpPr>
        <p:spPr/>
        <p:txBody>
          <a:bodyPr/>
          <a:lstStyle/>
          <a:p>
            <a:fld id="{0BD478F2-4CB0-C140-819E-AE305416196C}" type="slidenum">
              <a:rPr lang="en-US" smtClean="0"/>
              <a:t>‹#›</a:t>
            </a:fld>
            <a:endParaRPr lang="en-US"/>
          </a:p>
        </p:txBody>
      </p:sp>
    </p:spTree>
    <p:extLst>
      <p:ext uri="{BB962C8B-B14F-4D97-AF65-F5344CB8AC3E}">
        <p14:creationId xmlns:p14="http://schemas.microsoft.com/office/powerpoint/2010/main" val="101739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3DB4-1DE1-9F4B-8F9A-5469036CF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F88991-A67C-DC48-939E-817BEE242D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42929-55FD-C949-A9CA-508F465B7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A6CB8-113C-4644-8DD2-7771715204CE}" type="datetimeFigureOut">
              <a:rPr lang="en-US" smtClean="0"/>
              <a:t>3/23/2026</a:t>
            </a:fld>
            <a:endParaRPr lang="en-US"/>
          </a:p>
        </p:txBody>
      </p:sp>
      <p:sp>
        <p:nvSpPr>
          <p:cNvPr id="5" name="Footer Placeholder 4">
            <a:extLst>
              <a:ext uri="{FF2B5EF4-FFF2-40B4-BE49-F238E27FC236}">
                <a16:creationId xmlns:a16="http://schemas.microsoft.com/office/drawing/2014/main" id="{540635F2-8351-8A46-8D3B-95CB210DA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CD3B25-905F-7D43-BF81-D95E302E3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478F2-4CB0-C140-819E-AE305416196C}" type="slidenum">
              <a:rPr lang="en-US" smtClean="0"/>
              <a:t>‹#›</a:t>
            </a:fld>
            <a:endParaRPr lang="en-US"/>
          </a:p>
        </p:txBody>
      </p:sp>
    </p:spTree>
    <p:extLst>
      <p:ext uri="{BB962C8B-B14F-4D97-AF65-F5344CB8AC3E}">
        <p14:creationId xmlns:p14="http://schemas.microsoft.com/office/powerpoint/2010/main" val="171645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FFC25D-DA74-7E45-853D-3D1AC8FA16AA}"/>
              </a:ext>
            </a:extLst>
          </p:cNvPr>
          <p:cNvSpPr>
            <a:spLocks noGrp="1"/>
          </p:cNvSpPr>
          <p:nvPr>
            <p:ph type="ctrTitle"/>
          </p:nvPr>
        </p:nvSpPr>
        <p:spPr>
          <a:xfrm>
            <a:off x="838200" y="0"/>
            <a:ext cx="10515600" cy="1585993"/>
          </a:xfrm>
        </p:spPr>
        <p:txBody>
          <a:bodyPr>
            <a:normAutofit/>
          </a:bodyPr>
          <a:lstStyle/>
          <a:p>
            <a:r>
              <a:rPr lang="en-US" sz="3600" b="1" dirty="0">
                <a:cs typeface="Gautami" panose="020B0502040204020203" pitchFamily="34" charset="0"/>
              </a:rPr>
              <a:t>Analyzing Anxiety Measures in Learning Sensing Technologies within a Mixed Reality Environment</a:t>
            </a:r>
          </a:p>
        </p:txBody>
      </p:sp>
      <p:sp>
        <p:nvSpPr>
          <p:cNvPr id="5" name="Content Placeholder 4">
            <a:extLst>
              <a:ext uri="{FF2B5EF4-FFF2-40B4-BE49-F238E27FC236}">
                <a16:creationId xmlns:a16="http://schemas.microsoft.com/office/drawing/2014/main" id="{3E2B8BEC-DC4D-2948-AF6F-2F5512A93584}"/>
              </a:ext>
            </a:extLst>
          </p:cNvPr>
          <p:cNvSpPr>
            <a:spLocks noGrp="1"/>
          </p:cNvSpPr>
          <p:nvPr>
            <p:ph type="subTitle" idx="1"/>
          </p:nvPr>
        </p:nvSpPr>
        <p:spPr>
          <a:xfrm>
            <a:off x="838199" y="1851360"/>
            <a:ext cx="10515599" cy="776417"/>
          </a:xfrm>
        </p:spPr>
        <p:txBody>
          <a:bodyPr>
            <a:normAutofit/>
          </a:bodyPr>
          <a:lstStyle/>
          <a:p>
            <a:pPr marL="0" indent="0">
              <a:buNone/>
            </a:pPr>
            <a:r>
              <a:rPr lang="en-US" sz="1800" b="1" dirty="0">
                <a:cs typeface="Gautami" panose="020B0502040204020203" pitchFamily="34" charset="0"/>
              </a:rPr>
              <a:t>Mariam Tomori, Joshua Ofori, Jasmine Cobb, </a:t>
            </a:r>
            <a:r>
              <a:rPr lang="en-US" sz="1800" b="1" dirty="0" err="1">
                <a:cs typeface="Gautami" panose="020B0502040204020203" pitchFamily="34" charset="0"/>
              </a:rPr>
              <a:t>Duen</a:t>
            </a:r>
            <a:r>
              <a:rPr lang="en-US" sz="1800" b="1" dirty="0">
                <a:cs typeface="Gautami" panose="020B0502040204020203" pitchFamily="34" charset="0"/>
              </a:rPr>
              <a:t> Horng Chau, and Omobolanle </a:t>
            </a:r>
            <a:r>
              <a:rPr lang="en-US" sz="1800" b="1" dirty="0" err="1">
                <a:cs typeface="Gautami" panose="020B0502040204020203" pitchFamily="34" charset="0"/>
              </a:rPr>
              <a:t>Ogunseiju</a:t>
            </a:r>
            <a:endParaRPr lang="en-US" sz="1800" b="1" dirty="0">
              <a:cs typeface="Gautami" panose="020B0502040204020203" pitchFamily="34" charset="0"/>
            </a:endParaRPr>
          </a:p>
          <a:p>
            <a:pPr marL="0" indent="0">
              <a:buNone/>
            </a:pPr>
            <a:r>
              <a:rPr lang="en-US" sz="1800" b="1" dirty="0">
                <a:cs typeface="Gautami" panose="020B0502040204020203" pitchFamily="34" charset="0"/>
              </a:rPr>
              <a:t>Georgia Institute of Technology</a:t>
            </a:r>
          </a:p>
        </p:txBody>
      </p:sp>
      <p:pic>
        <p:nvPicPr>
          <p:cNvPr id="9" name="Picture 8">
            <a:extLst>
              <a:ext uri="{FF2B5EF4-FFF2-40B4-BE49-F238E27FC236}">
                <a16:creationId xmlns:a16="http://schemas.microsoft.com/office/drawing/2014/main" id="{9AC00A3A-B1B9-6C49-9609-85134D8F61C0}"/>
              </a:ext>
            </a:extLst>
          </p:cNvPr>
          <p:cNvPicPr>
            <a:picLocks noChangeAspect="1"/>
          </p:cNvPicPr>
          <p:nvPr/>
        </p:nvPicPr>
        <p:blipFill>
          <a:blip r:embed="rId2"/>
          <a:stretch>
            <a:fillRect/>
          </a:stretch>
        </p:blipFill>
        <p:spPr>
          <a:xfrm>
            <a:off x="9888293" y="5606586"/>
            <a:ext cx="1977571" cy="1111207"/>
          </a:xfrm>
          <a:prstGeom prst="rect">
            <a:avLst/>
          </a:prstGeom>
        </p:spPr>
      </p:pic>
      <p:sp>
        <p:nvSpPr>
          <p:cNvPr id="8" name="TextBox 7">
            <a:extLst>
              <a:ext uri="{FF2B5EF4-FFF2-40B4-BE49-F238E27FC236}">
                <a16:creationId xmlns:a16="http://schemas.microsoft.com/office/drawing/2014/main" id="{33628E9E-227F-924B-B0EB-00A308FFCB3A}"/>
              </a:ext>
            </a:extLst>
          </p:cNvPr>
          <p:cNvSpPr txBox="1"/>
          <p:nvPr/>
        </p:nvSpPr>
        <p:spPr>
          <a:xfrm>
            <a:off x="-6" y="4212983"/>
            <a:ext cx="12191998" cy="1200329"/>
          </a:xfrm>
          <a:prstGeom prst="rect">
            <a:avLst/>
          </a:prstGeom>
          <a:solidFill>
            <a:schemeClr val="tx2"/>
          </a:solidFill>
        </p:spPr>
        <p:txBody>
          <a:bodyPr wrap="square" rtlCol="0">
            <a:spAutoFit/>
          </a:bodyPr>
          <a:lstStyle/>
          <a:p>
            <a:r>
              <a:rPr lang="en-US" sz="2400" b="1" dirty="0">
                <a:solidFill>
                  <a:schemeClr val="bg1">
                    <a:lumMod val="95000"/>
                  </a:schemeClr>
                </a:solidFill>
              </a:rPr>
              <a:t>ASC 2026 International Conference</a:t>
            </a:r>
          </a:p>
          <a:p>
            <a:r>
              <a:rPr lang="en-US" sz="2400" b="1" dirty="0">
                <a:solidFill>
                  <a:schemeClr val="bg1">
                    <a:lumMod val="95000"/>
                  </a:schemeClr>
                </a:solidFill>
              </a:rPr>
              <a:t>62</a:t>
            </a:r>
            <a:r>
              <a:rPr lang="en-US" sz="2400" b="1" baseline="30000" dirty="0">
                <a:solidFill>
                  <a:schemeClr val="bg1">
                    <a:lumMod val="95000"/>
                  </a:schemeClr>
                </a:solidFill>
              </a:rPr>
              <a:t>nd</a:t>
            </a:r>
            <a:r>
              <a:rPr lang="en-US" sz="2400" b="1" dirty="0">
                <a:solidFill>
                  <a:schemeClr val="bg1">
                    <a:lumMod val="95000"/>
                  </a:schemeClr>
                </a:solidFill>
              </a:rPr>
              <a:t> Annual Associated Schools of Construction International Conference</a:t>
            </a:r>
          </a:p>
          <a:p>
            <a:pPr algn="ctr"/>
            <a:endParaRPr lang="en-US" sz="2400" dirty="0">
              <a:solidFill>
                <a:schemeClr val="bg1"/>
              </a:solidFill>
            </a:endParaRPr>
          </a:p>
        </p:txBody>
      </p:sp>
      <p:sp>
        <p:nvSpPr>
          <p:cNvPr id="7" name="TextBox 6">
            <a:extLst>
              <a:ext uri="{FF2B5EF4-FFF2-40B4-BE49-F238E27FC236}">
                <a16:creationId xmlns:a16="http://schemas.microsoft.com/office/drawing/2014/main" id="{72F8745B-A839-294B-BE26-EC1CA201FC21}"/>
              </a:ext>
            </a:extLst>
          </p:cNvPr>
          <p:cNvSpPr txBox="1"/>
          <p:nvPr/>
        </p:nvSpPr>
        <p:spPr>
          <a:xfrm>
            <a:off x="4854139" y="4924509"/>
            <a:ext cx="2483708" cy="400110"/>
          </a:xfrm>
          <a:prstGeom prst="rect">
            <a:avLst/>
          </a:prstGeom>
          <a:noFill/>
        </p:spPr>
        <p:txBody>
          <a:bodyPr wrap="square" rtlCol="0">
            <a:spAutoFit/>
          </a:bodyPr>
          <a:lstStyle/>
          <a:p>
            <a:pPr algn="ctr"/>
            <a:r>
              <a:rPr lang="en-US" sz="2000" dirty="0">
                <a:solidFill>
                  <a:schemeClr val="bg1">
                    <a:lumMod val="95000"/>
                  </a:schemeClr>
                </a:solidFill>
              </a:rPr>
              <a:t>April 15</a:t>
            </a:r>
            <a:r>
              <a:rPr lang="en-US" sz="2000" baseline="30000" dirty="0">
                <a:solidFill>
                  <a:schemeClr val="bg1">
                    <a:lumMod val="95000"/>
                  </a:schemeClr>
                </a:solidFill>
              </a:rPr>
              <a:t>th</a:t>
            </a:r>
            <a:r>
              <a:rPr lang="en-US" sz="2000" dirty="0">
                <a:solidFill>
                  <a:schemeClr val="bg1">
                    <a:lumMod val="95000"/>
                  </a:schemeClr>
                </a:solidFill>
              </a:rPr>
              <a:t> – 17</a:t>
            </a:r>
            <a:r>
              <a:rPr lang="en-US" sz="2000" baseline="30000" dirty="0">
                <a:solidFill>
                  <a:schemeClr val="bg1">
                    <a:lumMod val="95000"/>
                  </a:schemeClr>
                </a:solidFill>
              </a:rPr>
              <a:t>th</a:t>
            </a:r>
            <a:r>
              <a:rPr lang="en-US" sz="2000" dirty="0">
                <a:solidFill>
                  <a:schemeClr val="bg1">
                    <a:lumMod val="95000"/>
                  </a:schemeClr>
                </a:solidFill>
              </a:rPr>
              <a:t>  </a:t>
            </a:r>
          </a:p>
        </p:txBody>
      </p:sp>
      <p:pic>
        <p:nvPicPr>
          <p:cNvPr id="1026" name="Picture 2" descr="Cal Poly logo">
            <a:extLst>
              <a:ext uri="{FF2B5EF4-FFF2-40B4-BE49-F238E27FC236}">
                <a16:creationId xmlns:a16="http://schemas.microsoft.com/office/drawing/2014/main" id="{CDD0117D-B8F6-15A5-C99C-46BD00773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30" y="5766648"/>
            <a:ext cx="3275665" cy="79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6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08EF75-8953-0DB1-D22B-F63D8A66BFB6}"/>
              </a:ext>
            </a:extLst>
          </p:cNvPr>
          <p:cNvPicPr>
            <a:picLocks noChangeAspect="1"/>
          </p:cNvPicPr>
          <p:nvPr/>
        </p:nvPicPr>
        <p:blipFill>
          <a:blip r:embed="rId2"/>
          <a:stretch>
            <a:fillRect/>
          </a:stretch>
        </p:blipFill>
        <p:spPr>
          <a:xfrm>
            <a:off x="10471093" y="6181076"/>
            <a:ext cx="1720907" cy="966986"/>
          </a:xfrm>
          <a:prstGeom prst="rect">
            <a:avLst/>
          </a:prstGeom>
        </p:spPr>
      </p:pic>
      <p:pic>
        <p:nvPicPr>
          <p:cNvPr id="3" name="Picture 2" descr="Cal Poly logo">
            <a:extLst>
              <a:ext uri="{FF2B5EF4-FFF2-40B4-BE49-F238E27FC236}">
                <a16:creationId xmlns:a16="http://schemas.microsoft.com/office/drawing/2014/main" id="{488A003C-2A30-9CDC-20D3-D9846A4C4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0" y="6356980"/>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9" name="Text 0">
            <a:extLst>
              <a:ext uri="{FF2B5EF4-FFF2-40B4-BE49-F238E27FC236}">
                <a16:creationId xmlns:a16="http://schemas.microsoft.com/office/drawing/2014/main" id="{A9F14297-1AFA-087C-BF87-3233CC5C720B}"/>
              </a:ext>
            </a:extLst>
          </p:cNvPr>
          <p:cNvSpPr/>
          <p:nvPr/>
        </p:nvSpPr>
        <p:spPr>
          <a:xfrm>
            <a:off x="793790" y="186333"/>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000000"/>
                </a:solidFill>
                <a:latin typeface="Century" panose="02040604050505020304" pitchFamily="18" charset="0"/>
                <a:ea typeface="Inter Bold" pitchFamily="34" charset="-122"/>
                <a:cs typeface="Inter Bold" pitchFamily="34" charset="-120"/>
              </a:rPr>
              <a:t>Conclusion</a:t>
            </a:r>
            <a:endParaRPr lang="en-US" sz="4000" dirty="0">
              <a:latin typeface="Century" panose="02040604050505020304" pitchFamily="18" charset="0"/>
            </a:endParaRPr>
          </a:p>
        </p:txBody>
      </p:sp>
      <p:sp>
        <p:nvSpPr>
          <p:cNvPr id="11" name="Text 2">
            <a:extLst>
              <a:ext uri="{FF2B5EF4-FFF2-40B4-BE49-F238E27FC236}">
                <a16:creationId xmlns:a16="http://schemas.microsoft.com/office/drawing/2014/main" id="{41D17BE6-0321-C3C7-89FC-5DF2E0CB77BD}"/>
              </a:ext>
            </a:extLst>
          </p:cNvPr>
          <p:cNvSpPr/>
          <p:nvPr/>
        </p:nvSpPr>
        <p:spPr>
          <a:xfrm>
            <a:off x="793790" y="1107952"/>
            <a:ext cx="11261362" cy="2276713"/>
          </a:xfrm>
          <a:prstGeom prst="rect">
            <a:avLst/>
          </a:prstGeom>
          <a:solidFill>
            <a:schemeClr val="accent1">
              <a:lumMod val="20000"/>
              <a:lumOff val="80000"/>
            </a:schemeClr>
          </a:solidFill>
          <a:ln/>
        </p:spPr>
        <p:txBody>
          <a:bodyPr wrap="none" lIns="0" tIns="0" rIns="0" bIns="0" rtlCol="0" anchor="t"/>
          <a:lstStyle/>
          <a:p>
            <a:pPr marL="285750" indent="-285750" algn="l">
              <a:lnSpc>
                <a:spcPts val="2750"/>
              </a:lnSpc>
              <a:buFont typeface="Arial" panose="020B0604020202020204" pitchFamily="34" charset="0"/>
              <a:buChar char="•"/>
            </a:pPr>
            <a:r>
              <a:rPr lang="en-US" b="1" dirty="0">
                <a:solidFill>
                  <a:srgbClr val="272525"/>
                </a:solidFill>
                <a:latin typeface="Century" panose="02040604050505020304" pitchFamily="18" charset="0"/>
                <a:ea typeface="Inter Bold" pitchFamily="34" charset="-122"/>
                <a:cs typeface="Inter Bold" pitchFamily="34" charset="-120"/>
              </a:rPr>
              <a:t>Students entered MRLE with low anxiety</a:t>
            </a:r>
          </a:p>
          <a:p>
            <a:pPr marL="285750" indent="-285750">
              <a:lnSpc>
                <a:spcPts val="2750"/>
              </a:lnSpc>
              <a:buFont typeface="Arial" panose="020B0604020202020204" pitchFamily="34" charset="0"/>
              <a:buChar char="•"/>
            </a:pPr>
            <a:r>
              <a:rPr lang="en-US" b="1" dirty="0">
                <a:solidFill>
                  <a:srgbClr val="272525"/>
                </a:solidFill>
                <a:latin typeface="Century" panose="02040604050505020304" pitchFamily="18" charset="0"/>
                <a:ea typeface="Inter Bold" pitchFamily="34" charset="-122"/>
                <a:cs typeface="Inter Bold" pitchFamily="34" charset="-120"/>
              </a:rPr>
              <a:t>Anxiety rose temporarily during interaction</a:t>
            </a:r>
          </a:p>
          <a:p>
            <a:pPr marL="285750" indent="-285750">
              <a:lnSpc>
                <a:spcPts val="2750"/>
              </a:lnSpc>
              <a:buFont typeface="Arial" panose="020B0604020202020204" pitchFamily="34" charset="0"/>
              <a:buChar char="•"/>
            </a:pPr>
            <a:r>
              <a:rPr lang="en-US" b="1" dirty="0">
                <a:solidFill>
                  <a:srgbClr val="272525"/>
                </a:solidFill>
                <a:latin typeface="Century" panose="02040604050505020304" pitchFamily="18" charset="0"/>
                <a:ea typeface="Inter Bold" pitchFamily="34" charset="-122"/>
                <a:cs typeface="Inter Bold" pitchFamily="34" charset="-120"/>
              </a:rPr>
              <a:t>Most students adapted over time</a:t>
            </a:r>
          </a:p>
          <a:p>
            <a:pPr marL="285750" indent="-285750">
              <a:lnSpc>
                <a:spcPts val="2750"/>
              </a:lnSpc>
              <a:buFont typeface="Arial" panose="020B0604020202020204" pitchFamily="34" charset="0"/>
              <a:buChar char="•"/>
            </a:pPr>
            <a:r>
              <a:rPr lang="en-US" b="1" dirty="0">
                <a:solidFill>
                  <a:srgbClr val="272525"/>
                </a:solidFill>
                <a:latin typeface="Century" panose="02040604050505020304" pitchFamily="18" charset="0"/>
                <a:ea typeface="Inter Bold" pitchFamily="34" charset="-122"/>
                <a:cs typeface="Inter Bold" pitchFamily="34" charset="-120"/>
              </a:rPr>
              <a:t>Knowledge increased across all sensing technologies</a:t>
            </a:r>
          </a:p>
          <a:p>
            <a:pPr marL="285750" indent="-285750">
              <a:lnSpc>
                <a:spcPts val="2750"/>
              </a:lnSpc>
              <a:buFont typeface="Arial" panose="020B0604020202020204" pitchFamily="34" charset="0"/>
              <a:buChar char="•"/>
            </a:pPr>
            <a:r>
              <a:rPr lang="en-US" b="1" dirty="0">
                <a:solidFill>
                  <a:srgbClr val="272525"/>
                </a:solidFill>
                <a:latin typeface="Century" panose="02040604050505020304" pitchFamily="18" charset="0"/>
                <a:ea typeface="Inter" pitchFamily="34" charset="-122"/>
                <a:cs typeface="Inter" pitchFamily="34" charset="-120"/>
              </a:rPr>
              <a:t>MRLEs should be designed not only for learning performance, but also for emotional comfort.</a:t>
            </a:r>
            <a:endParaRPr lang="en-US" dirty="0">
              <a:latin typeface="Century" panose="02040604050505020304" pitchFamily="18" charset="0"/>
            </a:endParaRPr>
          </a:p>
          <a:p>
            <a:pPr>
              <a:lnSpc>
                <a:spcPts val="2750"/>
              </a:lnSpc>
            </a:pPr>
            <a:endParaRPr lang="en-US" dirty="0">
              <a:latin typeface="Century" panose="02040604050505020304" pitchFamily="18" charset="0"/>
            </a:endParaRPr>
          </a:p>
          <a:p>
            <a:pPr>
              <a:lnSpc>
                <a:spcPts val="2750"/>
              </a:lnSpc>
            </a:pPr>
            <a:endParaRPr lang="en-US" dirty="0">
              <a:latin typeface="Century" panose="02040604050505020304" pitchFamily="18" charset="0"/>
            </a:endParaRPr>
          </a:p>
          <a:p>
            <a:pPr>
              <a:lnSpc>
                <a:spcPts val="2750"/>
              </a:lnSpc>
            </a:pPr>
            <a:endParaRPr lang="en-US" dirty="0">
              <a:latin typeface="Century" panose="02040604050505020304" pitchFamily="18" charset="0"/>
            </a:endParaRPr>
          </a:p>
          <a:p>
            <a:pPr marL="0" indent="0" algn="l">
              <a:lnSpc>
                <a:spcPts val="2750"/>
              </a:lnSpc>
              <a:buNone/>
            </a:pPr>
            <a:endParaRPr lang="en-US" dirty="0">
              <a:latin typeface="Century" panose="02040604050505020304" pitchFamily="18" charset="0"/>
            </a:endParaRPr>
          </a:p>
        </p:txBody>
      </p:sp>
      <p:sp>
        <p:nvSpPr>
          <p:cNvPr id="14" name="Text 4">
            <a:extLst>
              <a:ext uri="{FF2B5EF4-FFF2-40B4-BE49-F238E27FC236}">
                <a16:creationId xmlns:a16="http://schemas.microsoft.com/office/drawing/2014/main" id="{2EDA3060-3DB6-D683-457B-3C48AFC87875}"/>
              </a:ext>
            </a:extLst>
          </p:cNvPr>
          <p:cNvSpPr/>
          <p:nvPr/>
        </p:nvSpPr>
        <p:spPr>
          <a:xfrm>
            <a:off x="1059854" y="1757558"/>
            <a:ext cx="5957888" cy="354330"/>
          </a:xfrm>
          <a:prstGeom prst="rect">
            <a:avLst/>
          </a:prstGeom>
          <a:noFill/>
          <a:ln/>
        </p:spPr>
        <p:txBody>
          <a:bodyPr wrap="none" lIns="0" tIns="0" rIns="0" bIns="0" rtlCol="0" anchor="t"/>
          <a:lstStyle/>
          <a:p>
            <a:pPr marL="0" indent="0" algn="l">
              <a:lnSpc>
                <a:spcPts val="2750"/>
              </a:lnSpc>
              <a:buNone/>
            </a:pPr>
            <a:endParaRPr lang="en-US" dirty="0">
              <a:latin typeface="Century" panose="02040604050505020304" pitchFamily="18" charset="0"/>
            </a:endParaRPr>
          </a:p>
        </p:txBody>
      </p:sp>
      <p:sp>
        <p:nvSpPr>
          <p:cNvPr id="16" name="Text 6">
            <a:extLst>
              <a:ext uri="{FF2B5EF4-FFF2-40B4-BE49-F238E27FC236}">
                <a16:creationId xmlns:a16="http://schemas.microsoft.com/office/drawing/2014/main" id="{268C14F7-7257-4E98-6A23-C24C0F014BCF}"/>
              </a:ext>
            </a:extLst>
          </p:cNvPr>
          <p:cNvSpPr/>
          <p:nvPr/>
        </p:nvSpPr>
        <p:spPr>
          <a:xfrm>
            <a:off x="1059854" y="2416688"/>
            <a:ext cx="4552236" cy="354330"/>
          </a:xfrm>
          <a:prstGeom prst="rect">
            <a:avLst/>
          </a:prstGeom>
          <a:noFill/>
          <a:ln/>
        </p:spPr>
        <p:txBody>
          <a:bodyPr wrap="none" lIns="0" tIns="0" rIns="0" bIns="0" rtlCol="0" anchor="t"/>
          <a:lstStyle/>
          <a:p>
            <a:pPr marL="0" indent="0" algn="l">
              <a:lnSpc>
                <a:spcPts val="2750"/>
              </a:lnSpc>
              <a:buNone/>
            </a:pPr>
            <a:endParaRPr lang="en-US" dirty="0">
              <a:latin typeface="Century" panose="02040604050505020304" pitchFamily="18" charset="0"/>
            </a:endParaRPr>
          </a:p>
        </p:txBody>
      </p:sp>
      <p:sp>
        <p:nvSpPr>
          <p:cNvPr id="18" name="Text 8">
            <a:extLst>
              <a:ext uri="{FF2B5EF4-FFF2-40B4-BE49-F238E27FC236}">
                <a16:creationId xmlns:a16="http://schemas.microsoft.com/office/drawing/2014/main" id="{C1B931DA-964A-D7F1-B0AC-7BBA1AA97F95}"/>
              </a:ext>
            </a:extLst>
          </p:cNvPr>
          <p:cNvSpPr/>
          <p:nvPr/>
        </p:nvSpPr>
        <p:spPr>
          <a:xfrm>
            <a:off x="1059854" y="3066293"/>
            <a:ext cx="7410212" cy="354330"/>
          </a:xfrm>
          <a:prstGeom prst="rect">
            <a:avLst/>
          </a:prstGeom>
          <a:noFill/>
          <a:ln/>
        </p:spPr>
        <p:txBody>
          <a:bodyPr wrap="none" lIns="0" tIns="0" rIns="0" bIns="0" rtlCol="0" anchor="t"/>
          <a:lstStyle/>
          <a:p>
            <a:pPr marL="0" indent="0" algn="l">
              <a:lnSpc>
                <a:spcPts val="2750"/>
              </a:lnSpc>
              <a:buNone/>
            </a:pPr>
            <a:endParaRPr lang="en-US" dirty="0">
              <a:latin typeface="Century" panose="02040604050505020304" pitchFamily="18" charset="0"/>
            </a:endParaRPr>
          </a:p>
        </p:txBody>
      </p:sp>
      <p:sp>
        <p:nvSpPr>
          <p:cNvPr id="20" name="Text 10">
            <a:extLst>
              <a:ext uri="{FF2B5EF4-FFF2-40B4-BE49-F238E27FC236}">
                <a16:creationId xmlns:a16="http://schemas.microsoft.com/office/drawing/2014/main" id="{CFD1BF7E-FF34-039B-2393-0368D4F59D63}"/>
              </a:ext>
            </a:extLst>
          </p:cNvPr>
          <p:cNvSpPr/>
          <p:nvPr/>
        </p:nvSpPr>
        <p:spPr>
          <a:xfrm>
            <a:off x="1059854" y="3706373"/>
            <a:ext cx="11473696" cy="354330"/>
          </a:xfrm>
          <a:prstGeom prst="rect">
            <a:avLst/>
          </a:prstGeom>
          <a:noFill/>
          <a:ln/>
        </p:spPr>
        <p:txBody>
          <a:bodyPr wrap="none" lIns="0" tIns="0" rIns="0" bIns="0" rtlCol="0" anchor="t"/>
          <a:lstStyle/>
          <a:p>
            <a:pPr>
              <a:lnSpc>
                <a:spcPts val="2850"/>
              </a:lnSpc>
            </a:pPr>
            <a:endParaRPr lang="en-US" dirty="0">
              <a:latin typeface="Century" panose="02040604050505020304" pitchFamily="18" charset="0"/>
            </a:endParaRPr>
          </a:p>
        </p:txBody>
      </p:sp>
      <p:sp>
        <p:nvSpPr>
          <p:cNvPr id="21" name="Text 11">
            <a:extLst>
              <a:ext uri="{FF2B5EF4-FFF2-40B4-BE49-F238E27FC236}">
                <a16:creationId xmlns:a16="http://schemas.microsoft.com/office/drawing/2014/main" id="{7AEB8A50-5AA0-C18A-8768-11905B227512}"/>
              </a:ext>
            </a:extLst>
          </p:cNvPr>
          <p:cNvSpPr/>
          <p:nvPr/>
        </p:nvSpPr>
        <p:spPr>
          <a:xfrm>
            <a:off x="662899" y="4382410"/>
            <a:ext cx="12702659" cy="362903"/>
          </a:xfrm>
          <a:prstGeom prst="rect">
            <a:avLst/>
          </a:prstGeom>
          <a:noFill/>
          <a:ln/>
        </p:spPr>
        <p:txBody>
          <a:bodyPr wrap="none" lIns="0" tIns="0" rIns="0" bIns="0" rtlCol="0" anchor="t"/>
          <a:lstStyle/>
          <a:p>
            <a:pPr marL="0" indent="0" algn="l">
              <a:lnSpc>
                <a:spcPts val="2850"/>
              </a:lnSpc>
              <a:buNone/>
            </a:pPr>
            <a:endParaRPr lang="en-US" dirty="0">
              <a:latin typeface="Century" panose="02040604050505020304" pitchFamily="18" charset="0"/>
            </a:endParaRPr>
          </a:p>
        </p:txBody>
      </p:sp>
      <p:sp>
        <p:nvSpPr>
          <p:cNvPr id="23" name="Text 1">
            <a:extLst>
              <a:ext uri="{FF2B5EF4-FFF2-40B4-BE49-F238E27FC236}">
                <a16:creationId xmlns:a16="http://schemas.microsoft.com/office/drawing/2014/main" id="{DEDA2FE3-03AC-13AD-4591-16C34C80EFE6}"/>
              </a:ext>
            </a:extLst>
          </p:cNvPr>
          <p:cNvSpPr/>
          <p:nvPr/>
        </p:nvSpPr>
        <p:spPr>
          <a:xfrm>
            <a:off x="802864" y="4206781"/>
            <a:ext cx="11261362" cy="1974295"/>
          </a:xfrm>
          <a:prstGeom prst="rect">
            <a:avLst/>
          </a:prstGeom>
          <a:solidFill>
            <a:schemeClr val="accent1">
              <a:lumMod val="20000"/>
              <a:lumOff val="80000"/>
            </a:schemeClr>
          </a:solidFill>
          <a:ln/>
        </p:spPr>
        <p:txBody>
          <a:bodyPr wrap="none" lIns="0" tIns="0" rIns="0" bIns="0" rtlCol="0" anchor="t"/>
          <a:lstStyle/>
          <a:p>
            <a:pPr marL="342900" indent="-342900">
              <a:buFont typeface="Arial" panose="020B0604020202020204" pitchFamily="34" charset="0"/>
              <a:buChar char="•"/>
            </a:pPr>
            <a:r>
              <a:rPr lang="en-US" sz="1700" b="1" dirty="0">
                <a:latin typeface="Century" panose="02040604050505020304" pitchFamily="18" charset="0"/>
                <a:ea typeface="Inter Bold" pitchFamily="34" charset="-122"/>
                <a:cs typeface="Inter Bold" pitchFamily="34" charset="-120"/>
              </a:rPr>
              <a:t>Gradual Onboarding: </a:t>
            </a:r>
            <a:r>
              <a:rPr lang="en-US" sz="1700" dirty="0">
                <a:latin typeface="Century" panose="02040604050505020304" pitchFamily="18" charset="0"/>
                <a:ea typeface="Inter" pitchFamily="34" charset="-122"/>
                <a:cs typeface="Inter" pitchFamily="34" charset="-120"/>
              </a:rPr>
              <a:t>Start with simpler interactions</a:t>
            </a:r>
          </a:p>
          <a:p>
            <a:pPr marL="342900" indent="-342900">
              <a:buFont typeface="Arial" panose="020B0604020202020204" pitchFamily="34" charset="0"/>
              <a:buChar char="•"/>
            </a:pPr>
            <a:r>
              <a:rPr lang="en-US" sz="1700" b="1" dirty="0">
                <a:latin typeface="Century" panose="02040604050505020304" pitchFamily="18" charset="0"/>
                <a:ea typeface="Inter Bold" pitchFamily="34" charset="-122"/>
                <a:cs typeface="Inter Bold" pitchFamily="34" charset="-120"/>
              </a:rPr>
              <a:t>Short Breaks: </a:t>
            </a:r>
            <a:r>
              <a:rPr lang="en-US" sz="1700" dirty="0">
                <a:latin typeface="Century" panose="02040604050505020304" pitchFamily="18" charset="0"/>
                <a:ea typeface="Inter" pitchFamily="34" charset="-122"/>
                <a:cs typeface="Inter" pitchFamily="34" charset="-120"/>
              </a:rPr>
              <a:t>Allow recovery periods</a:t>
            </a:r>
          </a:p>
          <a:p>
            <a:pPr marL="342900" indent="-342900">
              <a:buFont typeface="Arial" panose="020B0604020202020204" pitchFamily="34" charset="0"/>
              <a:buChar char="•"/>
            </a:pPr>
            <a:r>
              <a:rPr lang="en-US" sz="1700" b="1" dirty="0">
                <a:latin typeface="Century" panose="02040604050505020304" pitchFamily="18" charset="0"/>
                <a:ea typeface="Inter Bold" pitchFamily="34" charset="-122"/>
                <a:cs typeface="Inter Bold" pitchFamily="34" charset="-120"/>
              </a:rPr>
              <a:t>Visual Stability: </a:t>
            </a:r>
            <a:r>
              <a:rPr lang="en-US" sz="1700" dirty="0">
                <a:latin typeface="Century" panose="02040604050505020304" pitchFamily="18" charset="0"/>
                <a:ea typeface="Inter" pitchFamily="34" charset="-122"/>
                <a:cs typeface="Inter" pitchFamily="34" charset="-120"/>
              </a:rPr>
              <a:t>Reduce motion sickness</a:t>
            </a:r>
          </a:p>
          <a:p>
            <a:pPr marL="342900" indent="-342900">
              <a:buFont typeface="Arial" panose="020B0604020202020204" pitchFamily="34" charset="0"/>
              <a:buChar char="•"/>
            </a:pPr>
            <a:r>
              <a:rPr lang="en-US" sz="1700" b="1" dirty="0">
                <a:latin typeface="Century" panose="02040604050505020304" pitchFamily="18" charset="0"/>
                <a:ea typeface="Inter Bold" pitchFamily="34" charset="-122"/>
                <a:cs typeface="Inter Bold" pitchFamily="34" charset="-120"/>
              </a:rPr>
              <a:t>Ergonomic Tuning: </a:t>
            </a:r>
            <a:r>
              <a:rPr lang="en-US" sz="1700" dirty="0">
                <a:latin typeface="Century" panose="02040604050505020304" pitchFamily="18" charset="0"/>
                <a:ea typeface="Inter" pitchFamily="34" charset="-122"/>
                <a:cs typeface="Inter" pitchFamily="34" charset="-120"/>
              </a:rPr>
              <a:t>Optimize comfort</a:t>
            </a:r>
          </a:p>
          <a:p>
            <a:pPr marL="342900" indent="-342900">
              <a:buFont typeface="Arial" panose="020B0604020202020204" pitchFamily="34" charset="0"/>
              <a:buChar char="•"/>
            </a:pPr>
            <a:r>
              <a:rPr lang="en-US" sz="1700" b="1" dirty="0">
                <a:latin typeface="Century" panose="02040604050505020304" pitchFamily="18" charset="0"/>
                <a:ea typeface="Inter Bold" pitchFamily="34" charset="-122"/>
                <a:cs typeface="Inter Bold" pitchFamily="34" charset="-120"/>
              </a:rPr>
              <a:t>Clear Feedback: </a:t>
            </a:r>
            <a:r>
              <a:rPr lang="en-US" sz="1700" dirty="0">
                <a:latin typeface="Century" panose="02040604050505020304" pitchFamily="18" charset="0"/>
                <a:ea typeface="Inter" pitchFamily="34" charset="-122"/>
                <a:cs typeface="Inter" pitchFamily="34" charset="-120"/>
              </a:rPr>
              <a:t>Guide user understanding</a:t>
            </a:r>
          </a:p>
          <a:p>
            <a:pPr marL="342900" indent="-342900">
              <a:buFont typeface="Arial" panose="020B0604020202020204" pitchFamily="34" charset="0"/>
              <a:buChar char="•"/>
            </a:pPr>
            <a:r>
              <a:rPr lang="en-US" sz="1700" b="1" dirty="0">
                <a:latin typeface="Century" panose="02040604050505020304" pitchFamily="18" charset="0"/>
                <a:ea typeface="Inter Bold" pitchFamily="34" charset="-122"/>
                <a:cs typeface="Inter Bold" pitchFamily="34" charset="-120"/>
              </a:rPr>
              <a:t>Adaptive Pacing: </a:t>
            </a:r>
            <a:r>
              <a:rPr lang="en-US" sz="1700" dirty="0">
                <a:latin typeface="Century" panose="02040604050505020304" pitchFamily="18" charset="0"/>
                <a:ea typeface="Inter" pitchFamily="34" charset="-122"/>
                <a:cs typeface="Inter" pitchFamily="34" charset="-120"/>
              </a:rPr>
              <a:t>Adjust to individual comfort</a:t>
            </a:r>
            <a:endParaRPr lang="en-US" sz="1700" dirty="0">
              <a:latin typeface="Century" panose="02040604050505020304" pitchFamily="18" charset="0"/>
            </a:endParaRPr>
          </a:p>
          <a:p>
            <a:pPr marL="0" indent="0" algn="l">
              <a:buNone/>
            </a:pPr>
            <a:r>
              <a:rPr lang="en-US" sz="1700" b="1" dirty="0">
                <a:latin typeface="Century" panose="02040604050505020304" pitchFamily="18" charset="0"/>
                <a:ea typeface="Inter Bold" pitchFamily="34" charset="-122"/>
                <a:cs typeface="Inter Bold" pitchFamily="34" charset="-120"/>
              </a:rPr>
              <a:t> </a:t>
            </a:r>
            <a:endParaRPr lang="en-US" sz="1700" dirty="0">
              <a:latin typeface="Century" panose="02040604050505020304" pitchFamily="18" charset="0"/>
            </a:endParaRPr>
          </a:p>
        </p:txBody>
      </p:sp>
      <p:sp>
        <p:nvSpPr>
          <p:cNvPr id="4" name="Text 0">
            <a:extLst>
              <a:ext uri="{FF2B5EF4-FFF2-40B4-BE49-F238E27FC236}">
                <a16:creationId xmlns:a16="http://schemas.microsoft.com/office/drawing/2014/main" id="{67C89E33-3E81-61B9-F0FD-4FDFC8CAD195}"/>
              </a:ext>
            </a:extLst>
          </p:cNvPr>
          <p:cNvSpPr/>
          <p:nvPr/>
        </p:nvSpPr>
        <p:spPr>
          <a:xfrm>
            <a:off x="815557" y="3436498"/>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000000"/>
                </a:solidFill>
                <a:latin typeface="Century" panose="02040604050505020304" pitchFamily="18" charset="0"/>
                <a:ea typeface="Inter Bold" pitchFamily="34" charset="-122"/>
                <a:cs typeface="Inter Bold" pitchFamily="34" charset="-120"/>
              </a:rPr>
              <a:t>Practical Implication</a:t>
            </a:r>
          </a:p>
        </p:txBody>
      </p:sp>
    </p:spTree>
    <p:extLst>
      <p:ext uri="{BB962C8B-B14F-4D97-AF65-F5344CB8AC3E}">
        <p14:creationId xmlns:p14="http://schemas.microsoft.com/office/powerpoint/2010/main" val="409796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FFC25D-DA74-7E45-853D-3D1AC8FA16AA}"/>
              </a:ext>
            </a:extLst>
          </p:cNvPr>
          <p:cNvSpPr>
            <a:spLocks noGrp="1"/>
          </p:cNvSpPr>
          <p:nvPr>
            <p:ph type="title"/>
          </p:nvPr>
        </p:nvSpPr>
        <p:spPr>
          <a:xfrm>
            <a:off x="675876" y="32622"/>
            <a:ext cx="10500640" cy="671576"/>
          </a:xfrm>
        </p:spPr>
        <p:txBody>
          <a:bodyPr>
            <a:normAutofit fontScale="90000"/>
          </a:bodyPr>
          <a:lstStyle/>
          <a:p>
            <a:r>
              <a:rPr lang="en-US" b="1" dirty="0">
                <a:latin typeface="Century" panose="02040604050505020304" pitchFamily="18" charset="0"/>
              </a:rPr>
              <a:t>Introduction &amp; Background</a:t>
            </a:r>
          </a:p>
        </p:txBody>
      </p:sp>
      <p:pic>
        <p:nvPicPr>
          <p:cNvPr id="13" name="Picture 12">
            <a:extLst>
              <a:ext uri="{FF2B5EF4-FFF2-40B4-BE49-F238E27FC236}">
                <a16:creationId xmlns:a16="http://schemas.microsoft.com/office/drawing/2014/main" id="{992DDE4B-E3AA-E64D-C083-B0764DCAED7A}"/>
              </a:ext>
            </a:extLst>
          </p:cNvPr>
          <p:cNvPicPr>
            <a:picLocks noChangeAspect="1"/>
          </p:cNvPicPr>
          <p:nvPr/>
        </p:nvPicPr>
        <p:blipFill>
          <a:blip r:embed="rId2"/>
          <a:stretch>
            <a:fillRect/>
          </a:stretch>
        </p:blipFill>
        <p:spPr>
          <a:xfrm>
            <a:off x="10471093" y="5819553"/>
            <a:ext cx="1720907" cy="966986"/>
          </a:xfrm>
          <a:prstGeom prst="rect">
            <a:avLst/>
          </a:prstGeom>
        </p:spPr>
      </p:pic>
      <p:pic>
        <p:nvPicPr>
          <p:cNvPr id="3" name="Picture 2" descr="Cal Poly logo">
            <a:extLst>
              <a:ext uri="{FF2B5EF4-FFF2-40B4-BE49-F238E27FC236}">
                <a16:creationId xmlns:a16="http://schemas.microsoft.com/office/drawing/2014/main" id="{FE66C923-475B-195F-07CE-D87E7ED71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95457"/>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 0">
            <a:extLst>
              <a:ext uri="{FF2B5EF4-FFF2-40B4-BE49-F238E27FC236}">
                <a16:creationId xmlns:a16="http://schemas.microsoft.com/office/drawing/2014/main" id="{7CB4BA25-5596-8038-89FB-3C56D674C78B}"/>
              </a:ext>
            </a:extLst>
          </p:cNvPr>
          <p:cNvSpPr/>
          <p:nvPr/>
        </p:nvSpPr>
        <p:spPr>
          <a:xfrm>
            <a:off x="853160" y="890796"/>
            <a:ext cx="5780723" cy="484916"/>
          </a:xfrm>
          <a:prstGeom prst="rect">
            <a:avLst/>
          </a:prstGeom>
          <a:noFill/>
          <a:ln/>
        </p:spPr>
        <p:txBody>
          <a:bodyPr wrap="none" lIns="0" tIns="0" rIns="0" bIns="0" rtlCol="0" anchor="t"/>
          <a:lstStyle/>
          <a:p>
            <a:pPr marL="0" indent="0" algn="l">
              <a:lnSpc>
                <a:spcPts val="3950"/>
              </a:lnSpc>
              <a:buNone/>
            </a:pPr>
            <a:r>
              <a:rPr lang="en-US" sz="2800" b="1" dirty="0">
                <a:solidFill>
                  <a:srgbClr val="000000"/>
                </a:solidFill>
                <a:latin typeface="Century" panose="02040604050505020304" pitchFamily="18" charset="0"/>
                <a:ea typeface="Inter Bold" pitchFamily="34" charset="-122"/>
                <a:cs typeface="Inter Bold" pitchFamily="34" charset="-120"/>
              </a:rPr>
              <a:t>Why study anxiety in MRLEs?</a:t>
            </a:r>
            <a:endParaRPr lang="en-US" sz="2800" b="1" dirty="0">
              <a:latin typeface="Century" panose="02040604050505020304" pitchFamily="18" charset="0"/>
            </a:endParaRPr>
          </a:p>
        </p:txBody>
      </p:sp>
      <p:sp>
        <p:nvSpPr>
          <p:cNvPr id="8" name="Text 1">
            <a:extLst>
              <a:ext uri="{FF2B5EF4-FFF2-40B4-BE49-F238E27FC236}">
                <a16:creationId xmlns:a16="http://schemas.microsoft.com/office/drawing/2014/main" id="{C84DD15C-1AA4-30DF-B2D4-5061DEA00D48}"/>
              </a:ext>
            </a:extLst>
          </p:cNvPr>
          <p:cNvSpPr/>
          <p:nvPr/>
        </p:nvSpPr>
        <p:spPr>
          <a:xfrm>
            <a:off x="853160" y="1178315"/>
            <a:ext cx="2007870" cy="250865"/>
          </a:xfrm>
          <a:prstGeom prst="rect">
            <a:avLst/>
          </a:prstGeom>
          <a:noFill/>
          <a:ln/>
        </p:spPr>
        <p:txBody>
          <a:bodyPr wrap="none" lIns="0" tIns="0" rIns="0" bIns="0" rtlCol="0" anchor="t"/>
          <a:lstStyle/>
          <a:p>
            <a:pPr marL="0" indent="0" algn="l">
              <a:lnSpc>
                <a:spcPts val="1950"/>
              </a:lnSpc>
              <a:buNone/>
            </a:pPr>
            <a:endParaRPr lang="en-US" dirty="0">
              <a:latin typeface="Century" panose="02040604050505020304" pitchFamily="18" charset="0"/>
            </a:endParaRPr>
          </a:p>
        </p:txBody>
      </p:sp>
      <p:sp>
        <p:nvSpPr>
          <p:cNvPr id="9" name="Text 2">
            <a:extLst>
              <a:ext uri="{FF2B5EF4-FFF2-40B4-BE49-F238E27FC236}">
                <a16:creationId xmlns:a16="http://schemas.microsoft.com/office/drawing/2014/main" id="{8EF9D22A-C02A-A7DA-AB9A-D1582ED8DE2E}"/>
              </a:ext>
            </a:extLst>
          </p:cNvPr>
          <p:cNvSpPr/>
          <p:nvPr/>
        </p:nvSpPr>
        <p:spPr>
          <a:xfrm>
            <a:off x="853160" y="1542885"/>
            <a:ext cx="11176916" cy="582930"/>
          </a:xfrm>
          <a:prstGeom prst="rect">
            <a:avLst/>
          </a:prstGeom>
          <a:noFill/>
          <a:ln/>
        </p:spPr>
        <p:txBody>
          <a:bodyPr wrap="square" lIns="0" tIns="0" rIns="0" bIns="0" rtlCol="0" anchor="t"/>
          <a:lstStyle/>
          <a:p>
            <a:pPr algn="just">
              <a:lnSpc>
                <a:spcPts val="1700"/>
              </a:lnSpc>
            </a:pPr>
            <a:r>
              <a:rPr lang="en-US" b="1" dirty="0">
                <a:solidFill>
                  <a:srgbClr val="000000"/>
                </a:solidFill>
                <a:latin typeface="Century" panose="02040604050505020304" pitchFamily="18" charset="0"/>
                <a:ea typeface="Inter Bold" pitchFamily="34" charset="-122"/>
                <a:cs typeface="Inter Bold" pitchFamily="34" charset="-120"/>
              </a:rPr>
              <a:t>The Context</a:t>
            </a:r>
            <a:r>
              <a:rPr lang="en-US" b="1" dirty="0">
                <a:latin typeface="Century" panose="02040604050505020304" pitchFamily="18" charset="0"/>
              </a:rPr>
              <a:t>: </a:t>
            </a:r>
            <a:r>
              <a:rPr lang="en-US" dirty="0">
                <a:solidFill>
                  <a:srgbClr val="272525"/>
                </a:solidFill>
                <a:latin typeface="Century" panose="02040604050505020304" pitchFamily="18" charset="0"/>
                <a:ea typeface="Inter" pitchFamily="34" charset="-122"/>
                <a:cs typeface="Inter" pitchFamily="34" charset="-120"/>
              </a:rPr>
              <a:t>Mixed reality learning environments (MRLEs) support immersive, hands-on learning experiences that bridge digital and physical worlds. Sensing technologies, like drones, GPS, and laser scanners, are increasingly critical in modern construction.</a:t>
            </a:r>
            <a:endParaRPr lang="en-US" dirty="0">
              <a:latin typeface="Century" panose="02040604050505020304" pitchFamily="18" charset="0"/>
            </a:endParaRPr>
          </a:p>
        </p:txBody>
      </p:sp>
      <p:sp>
        <p:nvSpPr>
          <p:cNvPr id="10" name="Text 3">
            <a:extLst>
              <a:ext uri="{FF2B5EF4-FFF2-40B4-BE49-F238E27FC236}">
                <a16:creationId xmlns:a16="http://schemas.microsoft.com/office/drawing/2014/main" id="{165F6F72-0C6A-601A-E272-9BB4BFEA33C2}"/>
              </a:ext>
            </a:extLst>
          </p:cNvPr>
          <p:cNvSpPr/>
          <p:nvPr/>
        </p:nvSpPr>
        <p:spPr>
          <a:xfrm>
            <a:off x="5066544" y="1178315"/>
            <a:ext cx="2007870" cy="250865"/>
          </a:xfrm>
          <a:prstGeom prst="rect">
            <a:avLst/>
          </a:prstGeom>
          <a:noFill/>
          <a:ln/>
        </p:spPr>
        <p:txBody>
          <a:bodyPr wrap="none" lIns="0" tIns="0" rIns="0" bIns="0" rtlCol="0" anchor="t"/>
          <a:lstStyle/>
          <a:p>
            <a:pPr marL="0" indent="0" algn="l">
              <a:lnSpc>
                <a:spcPts val="1950"/>
              </a:lnSpc>
              <a:buNone/>
            </a:pPr>
            <a:endParaRPr lang="en-US" dirty="0">
              <a:latin typeface="Century" panose="02040604050505020304" pitchFamily="18" charset="0"/>
            </a:endParaRPr>
          </a:p>
        </p:txBody>
      </p:sp>
      <p:sp>
        <p:nvSpPr>
          <p:cNvPr id="11" name="Text 4">
            <a:extLst>
              <a:ext uri="{FF2B5EF4-FFF2-40B4-BE49-F238E27FC236}">
                <a16:creationId xmlns:a16="http://schemas.microsoft.com/office/drawing/2014/main" id="{6A74CDAA-773D-301C-50A2-360455239FDB}"/>
              </a:ext>
            </a:extLst>
          </p:cNvPr>
          <p:cNvSpPr/>
          <p:nvPr/>
        </p:nvSpPr>
        <p:spPr>
          <a:xfrm>
            <a:off x="838200" y="2520248"/>
            <a:ext cx="11191875" cy="571008"/>
          </a:xfrm>
          <a:prstGeom prst="rect">
            <a:avLst/>
          </a:prstGeom>
          <a:noFill/>
          <a:ln/>
        </p:spPr>
        <p:txBody>
          <a:bodyPr wrap="square" lIns="0" tIns="0" rIns="0" bIns="0" rtlCol="0" anchor="t"/>
          <a:lstStyle/>
          <a:p>
            <a:pPr algn="just">
              <a:lnSpc>
                <a:spcPts val="1700"/>
              </a:lnSpc>
            </a:pPr>
            <a:r>
              <a:rPr lang="en-US" b="1" dirty="0">
                <a:solidFill>
                  <a:srgbClr val="000000"/>
                </a:solidFill>
                <a:latin typeface="Century" panose="02040604050505020304" pitchFamily="18" charset="0"/>
                <a:ea typeface="Inter Bold" pitchFamily="34" charset="-122"/>
                <a:cs typeface="Inter Bold" pitchFamily="34" charset="-120"/>
              </a:rPr>
              <a:t>The Gap</a:t>
            </a:r>
            <a:r>
              <a:rPr lang="en-US" b="1" dirty="0">
                <a:latin typeface="Century" panose="02040604050505020304" pitchFamily="18" charset="0"/>
              </a:rPr>
              <a:t>: </a:t>
            </a:r>
            <a:r>
              <a:rPr lang="en-US" dirty="0">
                <a:solidFill>
                  <a:srgbClr val="272525"/>
                </a:solidFill>
                <a:latin typeface="Century" panose="02040604050505020304" pitchFamily="18" charset="0"/>
                <a:ea typeface="Inter" pitchFamily="34" charset="-122"/>
                <a:cs typeface="Inter" pitchFamily="34" charset="-120"/>
              </a:rPr>
              <a:t>Anxiety can either facilitate or hinder learning, but this relationship remains significantly underexplored in construction education. Understanding this dynamic is essential for designing effective MRLEs. </a:t>
            </a:r>
            <a:r>
              <a:rPr lang="en-US" b="1" dirty="0">
                <a:solidFill>
                  <a:schemeClr val="accent2">
                    <a:lumMod val="75000"/>
                  </a:schemeClr>
                </a:solidFill>
                <a:latin typeface="Century" panose="02040604050505020304" pitchFamily="18" charset="0"/>
                <a:ea typeface="Inter Bold" pitchFamily="34" charset="-122"/>
                <a:cs typeface="Inter Bold" pitchFamily="34" charset="-120"/>
              </a:rPr>
              <a:t>Anxiety Effects in MRLE Still Unclear</a:t>
            </a:r>
            <a:endParaRPr lang="en-US" dirty="0">
              <a:solidFill>
                <a:schemeClr val="accent2">
                  <a:lumMod val="75000"/>
                </a:schemeClr>
              </a:solidFill>
              <a:latin typeface="Century" panose="02040604050505020304" pitchFamily="18" charset="0"/>
            </a:endParaRPr>
          </a:p>
        </p:txBody>
      </p:sp>
      <p:sp>
        <p:nvSpPr>
          <p:cNvPr id="14" name="Text 5">
            <a:extLst>
              <a:ext uri="{FF2B5EF4-FFF2-40B4-BE49-F238E27FC236}">
                <a16:creationId xmlns:a16="http://schemas.microsoft.com/office/drawing/2014/main" id="{3876C4F9-6687-8E29-DB75-386BBD60CE02}"/>
              </a:ext>
            </a:extLst>
          </p:cNvPr>
          <p:cNvSpPr/>
          <p:nvPr/>
        </p:nvSpPr>
        <p:spPr>
          <a:xfrm>
            <a:off x="1769941" y="3250240"/>
            <a:ext cx="2007870" cy="250865"/>
          </a:xfrm>
          <a:prstGeom prst="rect">
            <a:avLst/>
          </a:prstGeom>
          <a:noFill/>
          <a:ln/>
        </p:spPr>
        <p:txBody>
          <a:bodyPr wrap="none" lIns="0" tIns="0" rIns="0" bIns="0" rtlCol="0" anchor="t"/>
          <a:lstStyle/>
          <a:p>
            <a:pPr marL="0" indent="0" algn="l">
              <a:lnSpc>
                <a:spcPts val="1950"/>
              </a:lnSpc>
              <a:buNone/>
            </a:pPr>
            <a:endParaRPr lang="en-US" dirty="0">
              <a:latin typeface="Century" panose="02040604050505020304" pitchFamily="18" charset="0"/>
            </a:endParaRPr>
          </a:p>
        </p:txBody>
      </p:sp>
      <p:sp>
        <p:nvSpPr>
          <p:cNvPr id="15" name="Text 6">
            <a:extLst>
              <a:ext uri="{FF2B5EF4-FFF2-40B4-BE49-F238E27FC236}">
                <a16:creationId xmlns:a16="http://schemas.microsoft.com/office/drawing/2014/main" id="{1298C1AE-CB89-E8C8-0F65-66542CEBE567}"/>
              </a:ext>
            </a:extLst>
          </p:cNvPr>
          <p:cNvSpPr/>
          <p:nvPr/>
        </p:nvSpPr>
        <p:spPr>
          <a:xfrm>
            <a:off x="-587828" y="1824504"/>
            <a:ext cx="6951305" cy="957763"/>
          </a:xfrm>
          <a:prstGeom prst="rect">
            <a:avLst/>
          </a:prstGeom>
          <a:noFill/>
          <a:ln/>
        </p:spPr>
        <p:txBody>
          <a:bodyPr wrap="none" lIns="0" tIns="0" rIns="0" bIns="0" rtlCol="0" anchor="t"/>
          <a:lstStyle/>
          <a:p>
            <a:pPr>
              <a:lnSpc>
                <a:spcPts val="1700"/>
              </a:lnSpc>
            </a:pPr>
            <a:endParaRPr lang="en-US" dirty="0">
              <a:latin typeface="Century" panose="02040604050505020304" pitchFamily="18" charset="0"/>
            </a:endParaRPr>
          </a:p>
        </p:txBody>
      </p:sp>
      <p:sp>
        <p:nvSpPr>
          <p:cNvPr id="17" name="Text 7">
            <a:extLst>
              <a:ext uri="{FF2B5EF4-FFF2-40B4-BE49-F238E27FC236}">
                <a16:creationId xmlns:a16="http://schemas.microsoft.com/office/drawing/2014/main" id="{4A59BFF4-EC76-B1AA-EF9F-07AF9DBEE1E6}"/>
              </a:ext>
            </a:extLst>
          </p:cNvPr>
          <p:cNvSpPr/>
          <p:nvPr/>
        </p:nvSpPr>
        <p:spPr>
          <a:xfrm>
            <a:off x="1769941" y="4214051"/>
            <a:ext cx="2007870" cy="250865"/>
          </a:xfrm>
          <a:prstGeom prst="rect">
            <a:avLst/>
          </a:prstGeom>
          <a:noFill/>
          <a:ln/>
        </p:spPr>
        <p:txBody>
          <a:bodyPr wrap="none" lIns="0" tIns="0" rIns="0" bIns="0" rtlCol="0" anchor="t"/>
          <a:lstStyle/>
          <a:p>
            <a:pPr marL="0" indent="0" algn="l">
              <a:lnSpc>
                <a:spcPts val="1950"/>
              </a:lnSpc>
              <a:buNone/>
            </a:pPr>
            <a:endParaRPr lang="en-US" dirty="0">
              <a:latin typeface="Century" panose="02040604050505020304" pitchFamily="18" charset="0"/>
            </a:endParaRPr>
          </a:p>
        </p:txBody>
      </p:sp>
      <p:sp>
        <p:nvSpPr>
          <p:cNvPr id="18" name="Text 8">
            <a:extLst>
              <a:ext uri="{FF2B5EF4-FFF2-40B4-BE49-F238E27FC236}">
                <a16:creationId xmlns:a16="http://schemas.microsoft.com/office/drawing/2014/main" id="{123F9545-49E9-FFBE-603B-07D36E61089F}"/>
              </a:ext>
            </a:extLst>
          </p:cNvPr>
          <p:cNvSpPr/>
          <p:nvPr/>
        </p:nvSpPr>
        <p:spPr>
          <a:xfrm>
            <a:off x="1769941" y="4533139"/>
            <a:ext cx="7102793" cy="219432"/>
          </a:xfrm>
          <a:prstGeom prst="rect">
            <a:avLst/>
          </a:prstGeom>
          <a:noFill/>
          <a:ln/>
        </p:spPr>
        <p:txBody>
          <a:bodyPr wrap="none" lIns="0" tIns="0" rIns="0" bIns="0" rtlCol="0" anchor="t"/>
          <a:lstStyle/>
          <a:p>
            <a:pPr marL="0" indent="0" algn="l">
              <a:lnSpc>
                <a:spcPts val="1700"/>
              </a:lnSpc>
              <a:buNone/>
            </a:pPr>
            <a:endParaRPr lang="en-US" dirty="0">
              <a:latin typeface="Century" panose="02040604050505020304" pitchFamily="18" charset="0"/>
            </a:endParaRPr>
          </a:p>
        </p:txBody>
      </p:sp>
      <p:sp>
        <p:nvSpPr>
          <p:cNvPr id="20" name="Text 9">
            <a:extLst>
              <a:ext uri="{FF2B5EF4-FFF2-40B4-BE49-F238E27FC236}">
                <a16:creationId xmlns:a16="http://schemas.microsoft.com/office/drawing/2014/main" id="{0AF12183-81A3-08D8-048E-1FF998ED6561}"/>
              </a:ext>
            </a:extLst>
          </p:cNvPr>
          <p:cNvSpPr/>
          <p:nvPr/>
        </p:nvSpPr>
        <p:spPr>
          <a:xfrm>
            <a:off x="1769941" y="5177862"/>
            <a:ext cx="2007870" cy="250865"/>
          </a:xfrm>
          <a:prstGeom prst="rect">
            <a:avLst/>
          </a:prstGeom>
          <a:noFill/>
          <a:ln/>
        </p:spPr>
        <p:txBody>
          <a:bodyPr wrap="none" lIns="0" tIns="0" rIns="0" bIns="0" rtlCol="0" anchor="t"/>
          <a:lstStyle/>
          <a:p>
            <a:pPr marL="0" indent="0" algn="l">
              <a:lnSpc>
                <a:spcPts val="1950"/>
              </a:lnSpc>
              <a:buNone/>
            </a:pPr>
            <a:endParaRPr lang="en-US" dirty="0">
              <a:latin typeface="Century" panose="02040604050505020304" pitchFamily="18" charset="0"/>
            </a:endParaRPr>
          </a:p>
        </p:txBody>
      </p:sp>
      <p:sp>
        <p:nvSpPr>
          <p:cNvPr id="21" name="Text 10">
            <a:extLst>
              <a:ext uri="{FF2B5EF4-FFF2-40B4-BE49-F238E27FC236}">
                <a16:creationId xmlns:a16="http://schemas.microsoft.com/office/drawing/2014/main" id="{BA3739BF-8117-9819-0C51-DE1160118400}"/>
              </a:ext>
            </a:extLst>
          </p:cNvPr>
          <p:cNvSpPr/>
          <p:nvPr/>
        </p:nvSpPr>
        <p:spPr>
          <a:xfrm>
            <a:off x="1777561" y="5496950"/>
            <a:ext cx="7102793" cy="219432"/>
          </a:xfrm>
          <a:prstGeom prst="rect">
            <a:avLst/>
          </a:prstGeom>
          <a:noFill/>
          <a:ln/>
        </p:spPr>
        <p:txBody>
          <a:bodyPr wrap="none" lIns="0" tIns="0" rIns="0" bIns="0" rtlCol="0" anchor="t"/>
          <a:lstStyle/>
          <a:p>
            <a:pPr marL="0" indent="0" algn="l">
              <a:lnSpc>
                <a:spcPts val="1700"/>
              </a:lnSpc>
              <a:buNone/>
            </a:pPr>
            <a:endParaRPr lang="en-US" dirty="0">
              <a:latin typeface="Century" panose="02040604050505020304" pitchFamily="18" charset="0"/>
            </a:endParaRPr>
          </a:p>
        </p:txBody>
      </p:sp>
      <p:sp>
        <p:nvSpPr>
          <p:cNvPr id="22" name="Text 2">
            <a:extLst>
              <a:ext uri="{FF2B5EF4-FFF2-40B4-BE49-F238E27FC236}">
                <a16:creationId xmlns:a16="http://schemas.microsoft.com/office/drawing/2014/main" id="{06E7E8B7-BF19-D4E4-274A-D3B44E9A1A19}"/>
              </a:ext>
            </a:extLst>
          </p:cNvPr>
          <p:cNvSpPr/>
          <p:nvPr/>
        </p:nvSpPr>
        <p:spPr>
          <a:xfrm>
            <a:off x="838199" y="5253238"/>
            <a:ext cx="11282265" cy="801402"/>
          </a:xfrm>
          <a:prstGeom prst="rect">
            <a:avLst/>
          </a:prstGeom>
          <a:noFill/>
          <a:ln/>
        </p:spPr>
        <p:txBody>
          <a:bodyPr wrap="square" lIns="0" tIns="0" rIns="0" bIns="0" rtlCol="0" anchor="t"/>
          <a:lstStyle/>
          <a:p>
            <a:pPr marL="0" indent="0" algn="l">
              <a:buNone/>
            </a:pPr>
            <a:r>
              <a:rPr lang="en-US" dirty="0">
                <a:solidFill>
                  <a:srgbClr val="0070C0"/>
                </a:solidFill>
                <a:latin typeface="Century" panose="02040604050505020304" pitchFamily="18" charset="0"/>
                <a:ea typeface="Inter" pitchFamily="34" charset="-122"/>
                <a:cs typeface="Inter" pitchFamily="34" charset="-120"/>
              </a:rPr>
              <a:t>Aim: This study examines how anxiety changes while students learn sensing technologies in a mixed reality learning environment, and whether those anxiety changes influence knowledge gain.</a:t>
            </a:r>
            <a:endParaRPr lang="en-US" dirty="0">
              <a:solidFill>
                <a:srgbClr val="0070C0"/>
              </a:solidFill>
              <a:latin typeface="Century" panose="02040604050505020304" pitchFamily="18" charset="0"/>
            </a:endParaRPr>
          </a:p>
        </p:txBody>
      </p:sp>
      <p:graphicFrame>
        <p:nvGraphicFramePr>
          <p:cNvPr id="5" name="Diagram 4">
            <a:extLst>
              <a:ext uri="{FF2B5EF4-FFF2-40B4-BE49-F238E27FC236}">
                <a16:creationId xmlns:a16="http://schemas.microsoft.com/office/drawing/2014/main" id="{2E361E7F-18BE-FD60-540E-0022BC01ED5B}"/>
              </a:ext>
            </a:extLst>
          </p:cNvPr>
          <p:cNvGraphicFramePr/>
          <p:nvPr>
            <p:extLst>
              <p:ext uri="{D42A27DB-BD31-4B8C-83A1-F6EECF244321}">
                <p14:modId xmlns:p14="http://schemas.microsoft.com/office/powerpoint/2010/main" val="2840311838"/>
              </p:ext>
            </p:extLst>
          </p:nvPr>
        </p:nvGraphicFramePr>
        <p:xfrm>
          <a:off x="2032000" y="3170813"/>
          <a:ext cx="8128000" cy="1846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247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a:extLst>
            <a:ext uri="{FF2B5EF4-FFF2-40B4-BE49-F238E27FC236}">
              <a16:creationId xmlns:a16="http://schemas.microsoft.com/office/drawing/2014/main" id="{978C51B0-0ADC-110E-7CC9-AA3F82CA5BC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4E4C100-7F8F-C28D-1B8C-934F3631EE91}"/>
              </a:ext>
            </a:extLst>
          </p:cNvPr>
          <p:cNvPicPr>
            <a:picLocks noChangeAspect="1"/>
          </p:cNvPicPr>
          <p:nvPr/>
        </p:nvPicPr>
        <p:blipFill>
          <a:blip r:embed="rId2"/>
          <a:stretch>
            <a:fillRect/>
          </a:stretch>
        </p:blipFill>
        <p:spPr>
          <a:xfrm>
            <a:off x="10038872" y="5799389"/>
            <a:ext cx="1720907" cy="966986"/>
          </a:xfrm>
          <a:prstGeom prst="rect">
            <a:avLst/>
          </a:prstGeom>
        </p:spPr>
      </p:pic>
      <p:pic>
        <p:nvPicPr>
          <p:cNvPr id="3" name="Picture 2" descr="Cal Poly logo">
            <a:extLst>
              <a:ext uri="{FF2B5EF4-FFF2-40B4-BE49-F238E27FC236}">
                <a16:creationId xmlns:a16="http://schemas.microsoft.com/office/drawing/2014/main" id="{FB08A730-87C6-0BB6-1CBA-EB07EB535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30" y="5766648"/>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9" name="Text 0">
            <a:extLst>
              <a:ext uri="{FF2B5EF4-FFF2-40B4-BE49-F238E27FC236}">
                <a16:creationId xmlns:a16="http://schemas.microsoft.com/office/drawing/2014/main" id="{07346313-D171-3DAE-CEF5-3CC612C6F3D7}"/>
              </a:ext>
            </a:extLst>
          </p:cNvPr>
          <p:cNvSpPr/>
          <p:nvPr/>
        </p:nvSpPr>
        <p:spPr>
          <a:xfrm>
            <a:off x="499902" y="279338"/>
            <a:ext cx="10401170" cy="594836"/>
          </a:xfrm>
          <a:prstGeom prst="rect">
            <a:avLst/>
          </a:prstGeom>
          <a:noFill/>
          <a:ln/>
        </p:spPr>
        <p:txBody>
          <a:bodyPr wrap="none" lIns="0" tIns="0" rIns="0" bIns="0" rtlCol="0" anchor="t"/>
          <a:lstStyle/>
          <a:p>
            <a:pPr marL="0" indent="0" algn="l">
              <a:lnSpc>
                <a:spcPts val="4650"/>
              </a:lnSpc>
              <a:buNone/>
            </a:pPr>
            <a:r>
              <a:rPr lang="en-US" sz="3700" b="1" dirty="0">
                <a:solidFill>
                  <a:srgbClr val="000000"/>
                </a:solidFill>
                <a:latin typeface="Century" panose="02040604050505020304" pitchFamily="18" charset="0"/>
                <a:ea typeface="Inter Bold" pitchFamily="34" charset="-122"/>
                <a:cs typeface="Inter Bold" pitchFamily="34" charset="-120"/>
              </a:rPr>
              <a:t>Research questions</a:t>
            </a:r>
            <a:endParaRPr lang="en-US" sz="3700" dirty="0">
              <a:latin typeface="Century" panose="02040604050505020304" pitchFamily="18" charset="0"/>
            </a:endParaRPr>
          </a:p>
        </p:txBody>
      </p:sp>
      <p:sp>
        <p:nvSpPr>
          <p:cNvPr id="10" name="Text 1">
            <a:extLst>
              <a:ext uri="{FF2B5EF4-FFF2-40B4-BE49-F238E27FC236}">
                <a16:creationId xmlns:a16="http://schemas.microsoft.com/office/drawing/2014/main" id="{B0C79C91-B6F6-35E6-6373-6955C4DFF5C3}"/>
              </a:ext>
            </a:extLst>
          </p:cNvPr>
          <p:cNvSpPr/>
          <p:nvPr/>
        </p:nvSpPr>
        <p:spPr>
          <a:xfrm>
            <a:off x="669271" y="1258272"/>
            <a:ext cx="11212039" cy="1120140"/>
          </a:xfrm>
          <a:prstGeom prst="rect">
            <a:avLst/>
          </a:prstGeom>
          <a:noFill/>
          <a:ln/>
        </p:spPr>
        <p:txBody>
          <a:bodyPr wrap="square" lIns="0" tIns="0" rIns="0" bIns="0" rtlCol="0" anchor="t"/>
          <a:lstStyle/>
          <a:p>
            <a:r>
              <a:rPr lang="en-US" i="1" dirty="0">
                <a:latin typeface="Century" panose="02040604050505020304" pitchFamily="18" charset="0"/>
              </a:rPr>
              <a:t>RQ1: How does interaction with a Mixed Reality Learning Environment (MRLE) impact anxiety across different interaction conditions for learning sensing technologies?</a:t>
            </a:r>
          </a:p>
          <a:p>
            <a:endParaRPr lang="en-US" i="1" dirty="0">
              <a:latin typeface="Century" panose="02040604050505020304" pitchFamily="18" charset="0"/>
            </a:endParaRPr>
          </a:p>
          <a:p>
            <a:r>
              <a:rPr lang="en-US" i="1" dirty="0">
                <a:latin typeface="Century" panose="02040604050505020304" pitchFamily="18" charset="0"/>
              </a:rPr>
              <a:t>RQ2: Does anxiety influence knowledge acquisition of sensing technologies in an MRLE?</a:t>
            </a:r>
          </a:p>
        </p:txBody>
      </p:sp>
      <p:sp>
        <p:nvSpPr>
          <p:cNvPr id="14" name="Text 4">
            <a:extLst>
              <a:ext uri="{FF2B5EF4-FFF2-40B4-BE49-F238E27FC236}">
                <a16:creationId xmlns:a16="http://schemas.microsoft.com/office/drawing/2014/main" id="{FDA9C12E-612A-CCE1-8F93-7E84538C5C83}"/>
              </a:ext>
            </a:extLst>
          </p:cNvPr>
          <p:cNvSpPr/>
          <p:nvPr/>
        </p:nvSpPr>
        <p:spPr>
          <a:xfrm>
            <a:off x="906987" y="2014252"/>
            <a:ext cx="3414878" cy="297299"/>
          </a:xfrm>
          <a:prstGeom prst="rect">
            <a:avLst/>
          </a:prstGeom>
          <a:noFill/>
          <a:ln/>
        </p:spPr>
        <p:txBody>
          <a:bodyPr wrap="none" lIns="0" tIns="0" rIns="0" bIns="0" rtlCol="0" anchor="t"/>
          <a:lstStyle/>
          <a:p>
            <a:pPr marL="0" indent="0" algn="l">
              <a:lnSpc>
                <a:spcPts val="2300"/>
              </a:lnSpc>
              <a:buNone/>
            </a:pPr>
            <a:endParaRPr lang="en-US" sz="1850" dirty="0">
              <a:latin typeface="Century" panose="02040604050505020304" pitchFamily="18" charset="0"/>
            </a:endParaRPr>
          </a:p>
        </p:txBody>
      </p:sp>
      <p:sp>
        <p:nvSpPr>
          <p:cNvPr id="15" name="Text 5">
            <a:extLst>
              <a:ext uri="{FF2B5EF4-FFF2-40B4-BE49-F238E27FC236}">
                <a16:creationId xmlns:a16="http://schemas.microsoft.com/office/drawing/2014/main" id="{51B11BCB-D493-D7FD-A0C1-EE02F6506608}"/>
              </a:ext>
            </a:extLst>
          </p:cNvPr>
          <p:cNvSpPr/>
          <p:nvPr/>
        </p:nvSpPr>
        <p:spPr>
          <a:xfrm>
            <a:off x="906987" y="2407277"/>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16" name="Text 6">
            <a:extLst>
              <a:ext uri="{FF2B5EF4-FFF2-40B4-BE49-F238E27FC236}">
                <a16:creationId xmlns:a16="http://schemas.microsoft.com/office/drawing/2014/main" id="{D18B1D1A-0524-BB09-8654-C13F1E6C1554}"/>
              </a:ext>
            </a:extLst>
          </p:cNvPr>
          <p:cNvSpPr/>
          <p:nvPr/>
        </p:nvSpPr>
        <p:spPr>
          <a:xfrm>
            <a:off x="906987" y="2783038"/>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17" name="Text 7">
            <a:extLst>
              <a:ext uri="{FF2B5EF4-FFF2-40B4-BE49-F238E27FC236}">
                <a16:creationId xmlns:a16="http://schemas.microsoft.com/office/drawing/2014/main" id="{805941C8-E786-3A37-ECE9-A25C179998A4}"/>
              </a:ext>
            </a:extLst>
          </p:cNvPr>
          <p:cNvSpPr/>
          <p:nvPr/>
        </p:nvSpPr>
        <p:spPr>
          <a:xfrm>
            <a:off x="906987" y="3158799"/>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19" name="Text 9">
            <a:extLst>
              <a:ext uri="{FF2B5EF4-FFF2-40B4-BE49-F238E27FC236}">
                <a16:creationId xmlns:a16="http://schemas.microsoft.com/office/drawing/2014/main" id="{7B10C95F-D0AC-3004-CF86-557598778A22}"/>
              </a:ext>
            </a:extLst>
          </p:cNvPr>
          <p:cNvSpPr/>
          <p:nvPr/>
        </p:nvSpPr>
        <p:spPr>
          <a:xfrm>
            <a:off x="906987" y="4154043"/>
            <a:ext cx="3414878" cy="297299"/>
          </a:xfrm>
          <a:prstGeom prst="rect">
            <a:avLst/>
          </a:prstGeom>
          <a:noFill/>
          <a:ln/>
        </p:spPr>
        <p:txBody>
          <a:bodyPr wrap="none" lIns="0" tIns="0" rIns="0" bIns="0" rtlCol="0" anchor="t"/>
          <a:lstStyle/>
          <a:p>
            <a:pPr marL="0" indent="0" algn="l">
              <a:lnSpc>
                <a:spcPts val="2300"/>
              </a:lnSpc>
              <a:buNone/>
            </a:pPr>
            <a:endParaRPr lang="en-US" sz="1850" dirty="0">
              <a:latin typeface="Century" panose="02040604050505020304" pitchFamily="18" charset="0"/>
            </a:endParaRPr>
          </a:p>
        </p:txBody>
      </p:sp>
      <p:sp>
        <p:nvSpPr>
          <p:cNvPr id="20" name="Text 10">
            <a:extLst>
              <a:ext uri="{FF2B5EF4-FFF2-40B4-BE49-F238E27FC236}">
                <a16:creationId xmlns:a16="http://schemas.microsoft.com/office/drawing/2014/main" id="{C9836B1F-92B7-0AA5-FA5D-399719789C33}"/>
              </a:ext>
            </a:extLst>
          </p:cNvPr>
          <p:cNvSpPr/>
          <p:nvPr/>
        </p:nvSpPr>
        <p:spPr>
          <a:xfrm>
            <a:off x="906987" y="4547068"/>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21" name="Text 11">
            <a:extLst>
              <a:ext uri="{FF2B5EF4-FFF2-40B4-BE49-F238E27FC236}">
                <a16:creationId xmlns:a16="http://schemas.microsoft.com/office/drawing/2014/main" id="{B939A76D-C8DF-A2A6-F06D-87DF3F23790F}"/>
              </a:ext>
            </a:extLst>
          </p:cNvPr>
          <p:cNvSpPr/>
          <p:nvPr/>
        </p:nvSpPr>
        <p:spPr>
          <a:xfrm>
            <a:off x="906987" y="4922829"/>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22" name="Text 12">
            <a:extLst>
              <a:ext uri="{FF2B5EF4-FFF2-40B4-BE49-F238E27FC236}">
                <a16:creationId xmlns:a16="http://schemas.microsoft.com/office/drawing/2014/main" id="{989EB3D3-ABE7-355D-C028-FEE6800ECF55}"/>
              </a:ext>
            </a:extLst>
          </p:cNvPr>
          <p:cNvSpPr/>
          <p:nvPr/>
        </p:nvSpPr>
        <p:spPr>
          <a:xfrm>
            <a:off x="906987" y="5298591"/>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Tree>
    <p:extLst>
      <p:ext uri="{BB962C8B-B14F-4D97-AF65-F5344CB8AC3E}">
        <p14:creationId xmlns:p14="http://schemas.microsoft.com/office/powerpoint/2010/main" val="157720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0436F83-FA72-A966-51AF-171752361A38}"/>
              </a:ext>
            </a:extLst>
          </p:cNvPr>
          <p:cNvPicPr>
            <a:picLocks noChangeAspect="1"/>
          </p:cNvPicPr>
          <p:nvPr/>
        </p:nvPicPr>
        <p:blipFill>
          <a:blip r:embed="rId2"/>
          <a:stretch>
            <a:fillRect/>
          </a:stretch>
        </p:blipFill>
        <p:spPr>
          <a:xfrm>
            <a:off x="10038872" y="5799389"/>
            <a:ext cx="1720907" cy="966986"/>
          </a:xfrm>
          <a:prstGeom prst="rect">
            <a:avLst/>
          </a:prstGeom>
        </p:spPr>
      </p:pic>
      <p:pic>
        <p:nvPicPr>
          <p:cNvPr id="3" name="Picture 2" descr="Cal Poly logo">
            <a:extLst>
              <a:ext uri="{FF2B5EF4-FFF2-40B4-BE49-F238E27FC236}">
                <a16:creationId xmlns:a16="http://schemas.microsoft.com/office/drawing/2014/main" id="{C77E1A0D-C0F6-9E40-B6E2-A857FDEFC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30" y="5766648"/>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9" name="Text 0">
            <a:extLst>
              <a:ext uri="{FF2B5EF4-FFF2-40B4-BE49-F238E27FC236}">
                <a16:creationId xmlns:a16="http://schemas.microsoft.com/office/drawing/2014/main" id="{F43DD9F0-D77E-FF54-05EB-31685544AE5A}"/>
              </a:ext>
            </a:extLst>
          </p:cNvPr>
          <p:cNvSpPr/>
          <p:nvPr/>
        </p:nvSpPr>
        <p:spPr>
          <a:xfrm>
            <a:off x="499902" y="279338"/>
            <a:ext cx="10401170" cy="594836"/>
          </a:xfrm>
          <a:prstGeom prst="rect">
            <a:avLst/>
          </a:prstGeom>
          <a:noFill/>
          <a:ln/>
        </p:spPr>
        <p:txBody>
          <a:bodyPr wrap="none" lIns="0" tIns="0" rIns="0" bIns="0" rtlCol="0" anchor="t"/>
          <a:lstStyle/>
          <a:p>
            <a:pPr marL="0" indent="0" algn="l">
              <a:lnSpc>
                <a:spcPts val="4650"/>
              </a:lnSpc>
              <a:buNone/>
            </a:pPr>
            <a:r>
              <a:rPr lang="en-US" sz="3700" b="1" dirty="0">
                <a:solidFill>
                  <a:srgbClr val="000000"/>
                </a:solidFill>
                <a:latin typeface="Century" panose="02040604050505020304" pitchFamily="18" charset="0"/>
                <a:ea typeface="Inter Bold" pitchFamily="34" charset="-122"/>
                <a:cs typeface="Inter Bold" pitchFamily="34" charset="-120"/>
              </a:rPr>
              <a:t>Theoretical Lens: Attention Control Theory (ACT)</a:t>
            </a:r>
            <a:endParaRPr lang="en-US" sz="3700" dirty="0">
              <a:latin typeface="Century" panose="02040604050505020304" pitchFamily="18" charset="0"/>
            </a:endParaRPr>
          </a:p>
        </p:txBody>
      </p:sp>
      <p:sp>
        <p:nvSpPr>
          <p:cNvPr id="10" name="Text 1">
            <a:extLst>
              <a:ext uri="{FF2B5EF4-FFF2-40B4-BE49-F238E27FC236}">
                <a16:creationId xmlns:a16="http://schemas.microsoft.com/office/drawing/2014/main" id="{D3C6CFB5-E609-5613-B18D-E91B6323D3EB}"/>
              </a:ext>
            </a:extLst>
          </p:cNvPr>
          <p:cNvSpPr/>
          <p:nvPr/>
        </p:nvSpPr>
        <p:spPr>
          <a:xfrm>
            <a:off x="669271" y="1258272"/>
            <a:ext cx="11212039" cy="1120140"/>
          </a:xfrm>
          <a:prstGeom prst="rect">
            <a:avLst/>
          </a:prstGeom>
          <a:noFill/>
          <a:ln/>
        </p:spPr>
        <p:txBody>
          <a:bodyPr wrap="square" lIns="0" tIns="0" rIns="0" bIns="0" rtlCol="0" anchor="t"/>
          <a:lstStyle/>
          <a:p>
            <a:pPr marL="0" indent="0" algn="l">
              <a:lnSpc>
                <a:spcPts val="2200"/>
              </a:lnSpc>
              <a:buNone/>
            </a:pPr>
            <a:r>
              <a:rPr lang="en-US" dirty="0">
                <a:solidFill>
                  <a:srgbClr val="272525"/>
                </a:solidFill>
                <a:latin typeface="Century" panose="02040604050505020304" pitchFamily="18" charset="0"/>
                <a:ea typeface="Inter" pitchFamily="34" charset="-122"/>
                <a:cs typeface="Inter" pitchFamily="34" charset="-120"/>
              </a:rPr>
              <a:t>Anxiety reduces attentional control capacity, causing attention to shift from task-relevant cues to perceived threats or distractions. In MRLEs, unfamiliar interfaces, information overload, or sensory conflicts may reduce learning efficiency by consuming limited cognitive resources.</a:t>
            </a:r>
            <a:endParaRPr lang="en-US" dirty="0">
              <a:latin typeface="Century" panose="02040604050505020304" pitchFamily="18" charset="0"/>
            </a:endParaRPr>
          </a:p>
        </p:txBody>
      </p:sp>
      <p:sp>
        <p:nvSpPr>
          <p:cNvPr id="14" name="Text 4">
            <a:extLst>
              <a:ext uri="{FF2B5EF4-FFF2-40B4-BE49-F238E27FC236}">
                <a16:creationId xmlns:a16="http://schemas.microsoft.com/office/drawing/2014/main" id="{1F66C9D7-D0DF-CD8D-16DD-C25E2DFB0289}"/>
              </a:ext>
            </a:extLst>
          </p:cNvPr>
          <p:cNvSpPr/>
          <p:nvPr/>
        </p:nvSpPr>
        <p:spPr>
          <a:xfrm>
            <a:off x="906987" y="2014252"/>
            <a:ext cx="3414878" cy="297299"/>
          </a:xfrm>
          <a:prstGeom prst="rect">
            <a:avLst/>
          </a:prstGeom>
          <a:noFill/>
          <a:ln/>
        </p:spPr>
        <p:txBody>
          <a:bodyPr wrap="none" lIns="0" tIns="0" rIns="0" bIns="0" rtlCol="0" anchor="t"/>
          <a:lstStyle/>
          <a:p>
            <a:pPr marL="0" indent="0" algn="l">
              <a:lnSpc>
                <a:spcPts val="2300"/>
              </a:lnSpc>
              <a:buNone/>
            </a:pPr>
            <a:endParaRPr lang="en-US" sz="1850" dirty="0">
              <a:latin typeface="Century" panose="02040604050505020304" pitchFamily="18" charset="0"/>
            </a:endParaRPr>
          </a:p>
        </p:txBody>
      </p:sp>
      <p:sp>
        <p:nvSpPr>
          <p:cNvPr id="15" name="Text 5">
            <a:extLst>
              <a:ext uri="{FF2B5EF4-FFF2-40B4-BE49-F238E27FC236}">
                <a16:creationId xmlns:a16="http://schemas.microsoft.com/office/drawing/2014/main" id="{9AC82F8D-21B0-538E-87AB-F05A86051D08}"/>
              </a:ext>
            </a:extLst>
          </p:cNvPr>
          <p:cNvSpPr/>
          <p:nvPr/>
        </p:nvSpPr>
        <p:spPr>
          <a:xfrm>
            <a:off x="906987" y="2407277"/>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16" name="Text 6">
            <a:extLst>
              <a:ext uri="{FF2B5EF4-FFF2-40B4-BE49-F238E27FC236}">
                <a16:creationId xmlns:a16="http://schemas.microsoft.com/office/drawing/2014/main" id="{A29F1F47-2999-DF01-D9AB-C07AFF01BE55}"/>
              </a:ext>
            </a:extLst>
          </p:cNvPr>
          <p:cNvSpPr/>
          <p:nvPr/>
        </p:nvSpPr>
        <p:spPr>
          <a:xfrm>
            <a:off x="906987" y="2783038"/>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17" name="Text 7">
            <a:extLst>
              <a:ext uri="{FF2B5EF4-FFF2-40B4-BE49-F238E27FC236}">
                <a16:creationId xmlns:a16="http://schemas.microsoft.com/office/drawing/2014/main" id="{96C7519A-08C5-DDBC-BCE3-A9770B7DA9B2}"/>
              </a:ext>
            </a:extLst>
          </p:cNvPr>
          <p:cNvSpPr/>
          <p:nvPr/>
        </p:nvSpPr>
        <p:spPr>
          <a:xfrm>
            <a:off x="906987" y="3158799"/>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19" name="Text 9">
            <a:extLst>
              <a:ext uri="{FF2B5EF4-FFF2-40B4-BE49-F238E27FC236}">
                <a16:creationId xmlns:a16="http://schemas.microsoft.com/office/drawing/2014/main" id="{EEAA8C5B-85C2-67DE-266E-EB719BD2C57B}"/>
              </a:ext>
            </a:extLst>
          </p:cNvPr>
          <p:cNvSpPr/>
          <p:nvPr/>
        </p:nvSpPr>
        <p:spPr>
          <a:xfrm>
            <a:off x="906987" y="4154043"/>
            <a:ext cx="3414878" cy="297299"/>
          </a:xfrm>
          <a:prstGeom prst="rect">
            <a:avLst/>
          </a:prstGeom>
          <a:noFill/>
          <a:ln/>
        </p:spPr>
        <p:txBody>
          <a:bodyPr wrap="none" lIns="0" tIns="0" rIns="0" bIns="0" rtlCol="0" anchor="t"/>
          <a:lstStyle/>
          <a:p>
            <a:pPr marL="0" indent="0" algn="l">
              <a:lnSpc>
                <a:spcPts val="2300"/>
              </a:lnSpc>
              <a:buNone/>
            </a:pPr>
            <a:endParaRPr lang="en-US" sz="1850" dirty="0">
              <a:latin typeface="Century" panose="02040604050505020304" pitchFamily="18" charset="0"/>
            </a:endParaRPr>
          </a:p>
        </p:txBody>
      </p:sp>
      <p:sp>
        <p:nvSpPr>
          <p:cNvPr id="20" name="Text 10">
            <a:extLst>
              <a:ext uri="{FF2B5EF4-FFF2-40B4-BE49-F238E27FC236}">
                <a16:creationId xmlns:a16="http://schemas.microsoft.com/office/drawing/2014/main" id="{9F26E02D-4F82-35AC-B5E6-9405C3650FF5}"/>
              </a:ext>
            </a:extLst>
          </p:cNvPr>
          <p:cNvSpPr/>
          <p:nvPr/>
        </p:nvSpPr>
        <p:spPr>
          <a:xfrm>
            <a:off x="906987" y="4547068"/>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21" name="Text 11">
            <a:extLst>
              <a:ext uri="{FF2B5EF4-FFF2-40B4-BE49-F238E27FC236}">
                <a16:creationId xmlns:a16="http://schemas.microsoft.com/office/drawing/2014/main" id="{06952214-062F-7A4D-A1BC-EBB0B92ED4DF}"/>
              </a:ext>
            </a:extLst>
          </p:cNvPr>
          <p:cNvSpPr/>
          <p:nvPr/>
        </p:nvSpPr>
        <p:spPr>
          <a:xfrm>
            <a:off x="906987" y="4922829"/>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sp>
        <p:nvSpPr>
          <p:cNvPr id="22" name="Text 12">
            <a:extLst>
              <a:ext uri="{FF2B5EF4-FFF2-40B4-BE49-F238E27FC236}">
                <a16:creationId xmlns:a16="http://schemas.microsoft.com/office/drawing/2014/main" id="{300810CF-73DF-D96E-238D-499045717189}"/>
              </a:ext>
            </a:extLst>
          </p:cNvPr>
          <p:cNvSpPr/>
          <p:nvPr/>
        </p:nvSpPr>
        <p:spPr>
          <a:xfrm>
            <a:off x="906987" y="5298591"/>
            <a:ext cx="10654940" cy="280035"/>
          </a:xfrm>
          <a:prstGeom prst="rect">
            <a:avLst/>
          </a:prstGeom>
          <a:noFill/>
          <a:ln/>
        </p:spPr>
        <p:txBody>
          <a:bodyPr wrap="none" lIns="0" tIns="0" rIns="0" bIns="0" rtlCol="0" anchor="t"/>
          <a:lstStyle/>
          <a:p>
            <a:pPr marL="0" indent="0" algn="l">
              <a:lnSpc>
                <a:spcPts val="2200"/>
              </a:lnSpc>
              <a:buNone/>
            </a:pPr>
            <a:endParaRPr lang="en-US" sz="1450" dirty="0">
              <a:latin typeface="Century" panose="02040604050505020304" pitchFamily="18" charset="0"/>
            </a:endParaRPr>
          </a:p>
        </p:txBody>
      </p:sp>
      <p:graphicFrame>
        <p:nvGraphicFramePr>
          <p:cNvPr id="23" name="Diagram 22">
            <a:extLst>
              <a:ext uri="{FF2B5EF4-FFF2-40B4-BE49-F238E27FC236}">
                <a16:creationId xmlns:a16="http://schemas.microsoft.com/office/drawing/2014/main" id="{9606D8BD-1435-9AF5-72B7-079D28808FAB}"/>
              </a:ext>
            </a:extLst>
          </p:cNvPr>
          <p:cNvGraphicFramePr/>
          <p:nvPr>
            <p:extLst>
              <p:ext uri="{D42A27DB-BD31-4B8C-83A1-F6EECF244321}">
                <p14:modId xmlns:p14="http://schemas.microsoft.com/office/powerpoint/2010/main" val="1866458863"/>
              </p:ext>
            </p:extLst>
          </p:nvPr>
        </p:nvGraphicFramePr>
        <p:xfrm>
          <a:off x="1175658" y="2014252"/>
          <a:ext cx="8994710" cy="4543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77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a:extLst>
            <a:ext uri="{FF2B5EF4-FFF2-40B4-BE49-F238E27FC236}">
              <a16:creationId xmlns:a16="http://schemas.microsoft.com/office/drawing/2014/main" id="{32490307-D55C-BC49-F8AF-4CB020745C02}"/>
            </a:ext>
          </a:extLst>
        </p:cNvPr>
        <p:cNvGrpSpPr/>
        <p:nvPr/>
      </p:nvGrpSpPr>
      <p:grpSpPr>
        <a:xfrm>
          <a:off x="0" y="0"/>
          <a:ext cx="0" cy="0"/>
          <a:chOff x="0" y="0"/>
          <a:chExt cx="0" cy="0"/>
        </a:xfrm>
      </p:grpSpPr>
      <p:pic>
        <p:nvPicPr>
          <p:cNvPr id="3" name="Picture 2" descr="Cal Poly logo">
            <a:extLst>
              <a:ext uri="{FF2B5EF4-FFF2-40B4-BE49-F238E27FC236}">
                <a16:creationId xmlns:a16="http://schemas.microsoft.com/office/drawing/2014/main" id="{85C75EC7-821A-D94A-5A39-E8CDB02C2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 y="6091505"/>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 0">
            <a:extLst>
              <a:ext uri="{FF2B5EF4-FFF2-40B4-BE49-F238E27FC236}">
                <a16:creationId xmlns:a16="http://schemas.microsoft.com/office/drawing/2014/main" id="{0FAE5441-6E12-8F96-F5BD-9A6A1B56AA7B}"/>
              </a:ext>
            </a:extLst>
          </p:cNvPr>
          <p:cNvSpPr/>
          <p:nvPr/>
        </p:nvSpPr>
        <p:spPr>
          <a:xfrm>
            <a:off x="603043" y="148273"/>
            <a:ext cx="6434138" cy="575667"/>
          </a:xfrm>
          <a:prstGeom prst="rect">
            <a:avLst/>
          </a:prstGeom>
          <a:noFill/>
          <a:ln/>
        </p:spPr>
        <p:txBody>
          <a:bodyPr wrap="none" lIns="0" tIns="0" rIns="0" bIns="0" rtlCol="0" anchor="t"/>
          <a:lstStyle/>
          <a:p>
            <a:pPr marL="0" indent="0" algn="l">
              <a:lnSpc>
                <a:spcPts val="4500"/>
              </a:lnSpc>
              <a:buNone/>
            </a:pPr>
            <a:r>
              <a:rPr lang="en-US" sz="3600" b="1" dirty="0">
                <a:solidFill>
                  <a:srgbClr val="000000"/>
                </a:solidFill>
                <a:latin typeface="Century" panose="02040604050505020304" pitchFamily="18" charset="0"/>
                <a:ea typeface="Inter Bold" pitchFamily="34" charset="-122"/>
                <a:cs typeface="Inter Bold" pitchFamily="34" charset="-120"/>
              </a:rPr>
              <a:t>Methods: Data Collection and Analysis</a:t>
            </a:r>
            <a:endParaRPr lang="en-US" sz="3600" dirty="0">
              <a:latin typeface="Century" panose="02040604050505020304" pitchFamily="18" charset="0"/>
            </a:endParaRPr>
          </a:p>
        </p:txBody>
      </p:sp>
      <p:sp>
        <p:nvSpPr>
          <p:cNvPr id="9" name="Text 2">
            <a:extLst>
              <a:ext uri="{FF2B5EF4-FFF2-40B4-BE49-F238E27FC236}">
                <a16:creationId xmlns:a16="http://schemas.microsoft.com/office/drawing/2014/main" id="{1601C89D-1C8D-89CC-3EDC-CB814115B975}"/>
              </a:ext>
            </a:extLst>
          </p:cNvPr>
          <p:cNvSpPr/>
          <p:nvPr/>
        </p:nvSpPr>
        <p:spPr>
          <a:xfrm>
            <a:off x="603044" y="1293838"/>
            <a:ext cx="5023316" cy="841822"/>
          </a:xfrm>
          <a:prstGeom prst="rect">
            <a:avLst/>
          </a:prstGeom>
          <a:noFill/>
          <a:ln/>
        </p:spPr>
        <p:txBody>
          <a:bodyPr wrap="square" lIns="0" tIns="0" rIns="0" bIns="0" rtlCol="0" anchor="t"/>
          <a:lstStyle/>
          <a:p>
            <a:pPr>
              <a:lnSpc>
                <a:spcPts val="2100"/>
              </a:lnSpc>
            </a:pPr>
            <a:r>
              <a:rPr lang="en-US" sz="1450" b="1" dirty="0">
                <a:solidFill>
                  <a:srgbClr val="272525"/>
                </a:solidFill>
                <a:latin typeface="Century" panose="02040604050505020304" pitchFamily="18" charset="0"/>
                <a:ea typeface="Inter" pitchFamily="34" charset="-122"/>
                <a:cs typeface="Inter" pitchFamily="34" charset="-120"/>
              </a:rPr>
              <a:t>Measures &amp; Analysis:</a:t>
            </a:r>
            <a:r>
              <a:rPr lang="en-US" sz="1450" dirty="0">
                <a:solidFill>
                  <a:srgbClr val="272525"/>
                </a:solidFill>
                <a:latin typeface="Century" panose="02040604050505020304" pitchFamily="18" charset="0"/>
                <a:ea typeface="Inter" pitchFamily="34" charset="-122"/>
                <a:cs typeface="Inter" pitchFamily="34" charset="-120"/>
              </a:rPr>
              <a:t> State-Trait Anxiety Inventory (STAI) administered before, during, and after MRLE exposure. Pre/post knowledge ratings for each of five sensing technologies on 5-point scales</a:t>
            </a:r>
            <a:endParaRPr lang="en-US" sz="1450" dirty="0">
              <a:latin typeface="Century" panose="02040604050505020304" pitchFamily="18" charset="0"/>
            </a:endParaRPr>
          </a:p>
        </p:txBody>
      </p:sp>
      <p:sp>
        <p:nvSpPr>
          <p:cNvPr id="11" name="Text 4">
            <a:extLst>
              <a:ext uri="{FF2B5EF4-FFF2-40B4-BE49-F238E27FC236}">
                <a16:creationId xmlns:a16="http://schemas.microsoft.com/office/drawing/2014/main" id="{A05C5F71-261B-5300-FA1D-4D6A86E6DEB2}"/>
              </a:ext>
            </a:extLst>
          </p:cNvPr>
          <p:cNvSpPr/>
          <p:nvPr/>
        </p:nvSpPr>
        <p:spPr>
          <a:xfrm>
            <a:off x="603043" y="2444979"/>
            <a:ext cx="3702725" cy="2222032"/>
          </a:xfrm>
          <a:prstGeom prst="rect">
            <a:avLst/>
          </a:prstGeom>
          <a:noFill/>
          <a:ln/>
        </p:spPr>
        <p:txBody>
          <a:bodyPr wrap="square" lIns="0" tIns="0" rIns="0" bIns="0" rtlCol="0" anchor="t"/>
          <a:lstStyle/>
          <a:p>
            <a:pPr marL="342900" indent="-342900" algn="l">
              <a:lnSpc>
                <a:spcPts val="2100"/>
              </a:lnSpc>
              <a:buSzPct val="100000"/>
              <a:buChar char="•"/>
            </a:pPr>
            <a:r>
              <a:rPr lang="en-US" sz="1450" dirty="0">
                <a:solidFill>
                  <a:srgbClr val="272525"/>
                </a:solidFill>
                <a:latin typeface="Century" panose="02040604050505020304" pitchFamily="18" charset="0"/>
                <a:ea typeface="Inter" pitchFamily="34" charset="-122"/>
                <a:cs typeface="Inter" pitchFamily="34" charset="-120"/>
              </a:rPr>
              <a:t>Descriptive statistics (means, standard deviations)</a:t>
            </a:r>
            <a:endParaRPr lang="en-US" sz="1450" dirty="0">
              <a:latin typeface="Century" panose="02040604050505020304" pitchFamily="18" charset="0"/>
            </a:endParaRPr>
          </a:p>
          <a:p>
            <a:pPr marL="342900" indent="-342900" algn="l">
              <a:lnSpc>
                <a:spcPts val="2100"/>
              </a:lnSpc>
              <a:buSzPct val="100000"/>
              <a:buChar char="•"/>
            </a:pPr>
            <a:r>
              <a:rPr lang="en-US" sz="1450" dirty="0">
                <a:solidFill>
                  <a:srgbClr val="272525"/>
                </a:solidFill>
                <a:latin typeface="Century" panose="02040604050505020304" pitchFamily="18" charset="0"/>
                <a:ea typeface="Inter" pitchFamily="34" charset="-122"/>
                <a:cs typeface="Inter" pitchFamily="34" charset="-120"/>
              </a:rPr>
              <a:t>Shapiro-Wilk test for normality</a:t>
            </a:r>
            <a:endParaRPr lang="en-US" sz="1450" dirty="0">
              <a:latin typeface="Century" panose="02040604050505020304" pitchFamily="18" charset="0"/>
            </a:endParaRPr>
          </a:p>
          <a:p>
            <a:pPr marL="342900" indent="-342900" algn="l">
              <a:lnSpc>
                <a:spcPts val="2100"/>
              </a:lnSpc>
              <a:buSzPct val="100000"/>
              <a:buChar char="•"/>
            </a:pPr>
            <a:r>
              <a:rPr lang="en-US" sz="1450" dirty="0">
                <a:solidFill>
                  <a:srgbClr val="272525"/>
                </a:solidFill>
                <a:latin typeface="Century" panose="02040604050505020304" pitchFamily="18" charset="0"/>
                <a:ea typeface="Inter" pitchFamily="34" charset="-122"/>
                <a:cs typeface="Inter" pitchFamily="34" charset="-120"/>
              </a:rPr>
              <a:t>Friedman test for within-subject effects</a:t>
            </a:r>
            <a:endParaRPr lang="en-US" sz="1450" dirty="0">
              <a:latin typeface="Century" panose="02040604050505020304" pitchFamily="18" charset="0"/>
            </a:endParaRPr>
          </a:p>
          <a:p>
            <a:pPr marL="342900" indent="-342900" algn="l">
              <a:lnSpc>
                <a:spcPts val="2100"/>
              </a:lnSpc>
              <a:buSzPct val="100000"/>
              <a:buChar char="•"/>
            </a:pPr>
            <a:r>
              <a:rPr lang="en-US" sz="1450" dirty="0">
                <a:solidFill>
                  <a:srgbClr val="272525"/>
                </a:solidFill>
                <a:latin typeface="Century" panose="02040604050505020304" pitchFamily="18" charset="0"/>
                <a:ea typeface="Inter" pitchFamily="34" charset="-122"/>
                <a:cs typeface="Inter" pitchFamily="34" charset="-120"/>
              </a:rPr>
              <a:t>Wilcoxon signed-rank tests</a:t>
            </a:r>
            <a:endParaRPr lang="en-US" sz="1450" dirty="0">
              <a:latin typeface="Century" panose="02040604050505020304" pitchFamily="18" charset="0"/>
            </a:endParaRPr>
          </a:p>
          <a:p>
            <a:pPr marL="342900" indent="-342900" algn="l">
              <a:lnSpc>
                <a:spcPts val="2100"/>
              </a:lnSpc>
              <a:buSzPct val="100000"/>
              <a:buChar char="•"/>
            </a:pPr>
            <a:r>
              <a:rPr lang="en-US" sz="1450" dirty="0">
                <a:solidFill>
                  <a:srgbClr val="272525"/>
                </a:solidFill>
                <a:latin typeface="Century" panose="02040604050505020304" pitchFamily="18" charset="0"/>
                <a:ea typeface="Inter" pitchFamily="34" charset="-122"/>
                <a:cs typeface="Inter" pitchFamily="34" charset="-120"/>
              </a:rPr>
              <a:t>Spearman correlation</a:t>
            </a:r>
            <a:endParaRPr lang="en-US" sz="1450" dirty="0">
              <a:latin typeface="Century" panose="02040604050505020304" pitchFamily="18" charset="0"/>
            </a:endParaRPr>
          </a:p>
        </p:txBody>
      </p:sp>
      <p:pic>
        <p:nvPicPr>
          <p:cNvPr id="19" name="Picture 18">
            <a:extLst>
              <a:ext uri="{FF2B5EF4-FFF2-40B4-BE49-F238E27FC236}">
                <a16:creationId xmlns:a16="http://schemas.microsoft.com/office/drawing/2014/main" id="{E9103B86-3643-A5E4-9BC9-3356C8042DF6}"/>
              </a:ext>
            </a:extLst>
          </p:cNvPr>
          <p:cNvPicPr>
            <a:picLocks noChangeAspect="1"/>
          </p:cNvPicPr>
          <p:nvPr/>
        </p:nvPicPr>
        <p:blipFill>
          <a:blip r:embed="rId3"/>
          <a:stretch>
            <a:fillRect/>
          </a:stretch>
        </p:blipFill>
        <p:spPr>
          <a:xfrm>
            <a:off x="6233778" y="685839"/>
            <a:ext cx="5997460" cy="4138019"/>
          </a:xfrm>
          <a:prstGeom prst="rect">
            <a:avLst/>
          </a:prstGeom>
          <a:ln>
            <a:solidFill>
              <a:schemeClr val="accent1"/>
            </a:solidFill>
          </a:ln>
        </p:spPr>
      </p:pic>
      <p:sp>
        <p:nvSpPr>
          <p:cNvPr id="22" name="Text 1">
            <a:extLst>
              <a:ext uri="{FF2B5EF4-FFF2-40B4-BE49-F238E27FC236}">
                <a16:creationId xmlns:a16="http://schemas.microsoft.com/office/drawing/2014/main" id="{74EC6475-4E11-88B2-AD27-A34F003F1161}"/>
              </a:ext>
            </a:extLst>
          </p:cNvPr>
          <p:cNvSpPr/>
          <p:nvPr/>
        </p:nvSpPr>
        <p:spPr>
          <a:xfrm>
            <a:off x="7856035" y="340439"/>
            <a:ext cx="4596160" cy="345400"/>
          </a:xfrm>
          <a:prstGeom prst="rect">
            <a:avLst/>
          </a:prstGeom>
          <a:noFill/>
          <a:ln/>
        </p:spPr>
        <p:txBody>
          <a:bodyPr wrap="none" lIns="0" tIns="0" rIns="0" bIns="0" rtlCol="0" anchor="t"/>
          <a:lstStyle/>
          <a:p>
            <a:pPr marL="0" indent="0" algn="l">
              <a:lnSpc>
                <a:spcPts val="2700"/>
              </a:lnSpc>
              <a:buNone/>
            </a:pPr>
            <a:endParaRPr lang="en-US" sz="2150" dirty="0">
              <a:latin typeface="Century" panose="02040604050505020304" pitchFamily="18" charset="0"/>
            </a:endParaRPr>
          </a:p>
        </p:txBody>
      </p:sp>
      <p:sp>
        <p:nvSpPr>
          <p:cNvPr id="2" name="TextBox 1">
            <a:extLst>
              <a:ext uri="{FF2B5EF4-FFF2-40B4-BE49-F238E27FC236}">
                <a16:creationId xmlns:a16="http://schemas.microsoft.com/office/drawing/2014/main" id="{66524E08-F320-1A4C-9A46-D4689516BC45}"/>
              </a:ext>
            </a:extLst>
          </p:cNvPr>
          <p:cNvSpPr txBox="1"/>
          <p:nvPr/>
        </p:nvSpPr>
        <p:spPr>
          <a:xfrm>
            <a:off x="603045" y="4734978"/>
            <a:ext cx="5891062" cy="1384995"/>
          </a:xfrm>
          <a:prstGeom prst="rect">
            <a:avLst/>
          </a:prstGeom>
          <a:noFill/>
        </p:spPr>
        <p:txBody>
          <a:bodyPr wrap="square">
            <a:spAutoFit/>
          </a:bodyPr>
          <a:lstStyle/>
          <a:p>
            <a:r>
              <a:rPr lang="en-US" sz="1400" dirty="0">
                <a:latin typeface="Century" panose="02040604050505020304" pitchFamily="18" charset="0"/>
              </a:rPr>
              <a:t>Tool: Mixed Reality Learning Environment, Built in Unity3D, Delivered through Microsoft HoloLens 2 with 3 Learning Scenes</a:t>
            </a:r>
          </a:p>
          <a:p>
            <a:endParaRPr lang="en-US" sz="1400" dirty="0">
              <a:latin typeface="Century" panose="02040604050505020304" pitchFamily="18" charset="0"/>
            </a:endParaRPr>
          </a:p>
          <a:p>
            <a:r>
              <a:rPr lang="en-US" sz="1400" dirty="0">
                <a:latin typeface="Century" panose="02040604050505020304" pitchFamily="18" charset="0"/>
              </a:rPr>
              <a:t>What students learned: Five Sensing Technologies: Laser Scanner, Drone, RFID, IMU, GPS</a:t>
            </a:r>
          </a:p>
          <a:p>
            <a:r>
              <a:rPr lang="en-US" sz="1400" dirty="0">
                <a:latin typeface="Century" panose="02040604050505020304" pitchFamily="18" charset="0"/>
              </a:rPr>
              <a:t>  </a:t>
            </a:r>
          </a:p>
        </p:txBody>
      </p:sp>
      <p:pic>
        <p:nvPicPr>
          <p:cNvPr id="5" name="Picture 4">
            <a:extLst>
              <a:ext uri="{FF2B5EF4-FFF2-40B4-BE49-F238E27FC236}">
                <a16:creationId xmlns:a16="http://schemas.microsoft.com/office/drawing/2014/main" id="{A5EFBF71-0A55-3F53-A12D-DBECEAFFFDBF}"/>
              </a:ext>
            </a:extLst>
          </p:cNvPr>
          <p:cNvPicPr>
            <a:picLocks noChangeAspect="1"/>
          </p:cNvPicPr>
          <p:nvPr/>
        </p:nvPicPr>
        <p:blipFill>
          <a:blip r:embed="rId4"/>
          <a:stretch>
            <a:fillRect/>
          </a:stretch>
        </p:blipFill>
        <p:spPr>
          <a:xfrm>
            <a:off x="10472779" y="5913239"/>
            <a:ext cx="1719221" cy="969348"/>
          </a:xfrm>
          <a:prstGeom prst="rect">
            <a:avLst/>
          </a:prstGeom>
        </p:spPr>
      </p:pic>
      <p:sp>
        <p:nvSpPr>
          <p:cNvPr id="10" name="TextBox 9">
            <a:extLst>
              <a:ext uri="{FF2B5EF4-FFF2-40B4-BE49-F238E27FC236}">
                <a16:creationId xmlns:a16="http://schemas.microsoft.com/office/drawing/2014/main" id="{659F2F88-0477-6F36-947A-2627349D215D}"/>
              </a:ext>
            </a:extLst>
          </p:cNvPr>
          <p:cNvSpPr txBox="1"/>
          <p:nvPr/>
        </p:nvSpPr>
        <p:spPr>
          <a:xfrm>
            <a:off x="8311243" y="4823858"/>
            <a:ext cx="3528332" cy="401777"/>
          </a:xfrm>
          <a:prstGeom prst="rect">
            <a:avLst/>
          </a:prstGeom>
          <a:noFill/>
        </p:spPr>
        <p:txBody>
          <a:bodyPr wrap="square">
            <a:spAutoFit/>
          </a:bodyPr>
          <a:lstStyle/>
          <a:p>
            <a:pPr marL="0" indent="0" algn="l">
              <a:lnSpc>
                <a:spcPts val="2700"/>
              </a:lnSpc>
              <a:buNone/>
            </a:pPr>
            <a:r>
              <a:rPr lang="en-US" sz="1400" b="1" dirty="0">
                <a:solidFill>
                  <a:srgbClr val="000000"/>
                </a:solidFill>
                <a:latin typeface="Century" panose="02040604050505020304" pitchFamily="18" charset="0"/>
                <a:ea typeface="Inter Bold" pitchFamily="34" charset="-122"/>
                <a:cs typeface="Inter Bold" pitchFamily="34" charset="-120"/>
              </a:rPr>
              <a:t>Experimental Procedure</a:t>
            </a:r>
            <a:endParaRPr lang="en-US" sz="1400" dirty="0">
              <a:latin typeface="Century" panose="02040604050505020304" pitchFamily="18" charset="0"/>
            </a:endParaRPr>
          </a:p>
        </p:txBody>
      </p:sp>
      <p:sp>
        <p:nvSpPr>
          <p:cNvPr id="15" name="TextBox 14">
            <a:extLst>
              <a:ext uri="{FF2B5EF4-FFF2-40B4-BE49-F238E27FC236}">
                <a16:creationId xmlns:a16="http://schemas.microsoft.com/office/drawing/2014/main" id="{E7EEA35F-C3EF-5587-704B-68E728B9A9C9}"/>
              </a:ext>
            </a:extLst>
          </p:cNvPr>
          <p:cNvSpPr txBox="1"/>
          <p:nvPr/>
        </p:nvSpPr>
        <p:spPr>
          <a:xfrm>
            <a:off x="519913" y="924642"/>
            <a:ext cx="6227618" cy="392993"/>
          </a:xfrm>
          <a:prstGeom prst="rect">
            <a:avLst/>
          </a:prstGeom>
          <a:noFill/>
        </p:spPr>
        <p:txBody>
          <a:bodyPr wrap="square">
            <a:spAutoFit/>
          </a:bodyPr>
          <a:lstStyle/>
          <a:p>
            <a:pPr marR="0" lvl="0">
              <a:lnSpc>
                <a:spcPct val="115000"/>
              </a:lnSpc>
              <a:spcAft>
                <a:spcPts val="800"/>
              </a:spcAft>
              <a:buSzPts val="1000"/>
              <a:tabLst>
                <a:tab pos="457200" algn="l"/>
              </a:tabLs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Participants (N = 22) are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construction-engineering students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955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a:extLst>
            <a:ext uri="{FF2B5EF4-FFF2-40B4-BE49-F238E27FC236}">
              <a16:creationId xmlns:a16="http://schemas.microsoft.com/office/drawing/2014/main" id="{82F5D8A6-B6D2-179A-2B12-8379C8CF61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BB326B-BB00-D046-F610-9B1D0F787187}"/>
              </a:ext>
            </a:extLst>
          </p:cNvPr>
          <p:cNvSpPr>
            <a:spLocks noGrp="1"/>
          </p:cNvSpPr>
          <p:nvPr>
            <p:ph type="title"/>
          </p:nvPr>
        </p:nvSpPr>
        <p:spPr>
          <a:xfrm>
            <a:off x="838200" y="-362209"/>
            <a:ext cx="10515600" cy="1390418"/>
          </a:xfrm>
        </p:spPr>
        <p:txBody>
          <a:bodyPr>
            <a:normAutofit/>
          </a:bodyPr>
          <a:lstStyle/>
          <a:p>
            <a:r>
              <a:rPr lang="en-US" b="1" dirty="0">
                <a:latin typeface="Century" panose="02040604050505020304" pitchFamily="18" charset="0"/>
              </a:rPr>
              <a:t>Results: Anxiety Measures/  Pattern</a:t>
            </a:r>
          </a:p>
        </p:txBody>
      </p:sp>
      <p:pic>
        <p:nvPicPr>
          <p:cNvPr id="3" name="Picture 2" descr="Cal Poly logo">
            <a:extLst>
              <a:ext uri="{FF2B5EF4-FFF2-40B4-BE49-F238E27FC236}">
                <a16:creationId xmlns:a16="http://schemas.microsoft.com/office/drawing/2014/main" id="{9D7FFD69-714C-9E31-4DE1-148DBE2DE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7620"/>
            <a:ext cx="3275665" cy="7910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DFFF4B4E-249A-5375-AE5E-56C1D27B3F3F}"/>
              </a:ext>
            </a:extLst>
          </p:cNvPr>
          <p:cNvGraphicFramePr/>
          <p:nvPr>
            <p:extLst>
              <p:ext uri="{D42A27DB-BD31-4B8C-83A1-F6EECF244321}">
                <p14:modId xmlns:p14="http://schemas.microsoft.com/office/powerpoint/2010/main" val="3818726599"/>
              </p:ext>
            </p:extLst>
          </p:nvPr>
        </p:nvGraphicFramePr>
        <p:xfrm>
          <a:off x="699797" y="615820"/>
          <a:ext cx="5122505" cy="23906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23C611E-8977-C135-1B90-0405DADF47B6}"/>
              </a:ext>
            </a:extLst>
          </p:cNvPr>
          <p:cNvSpPr txBox="1"/>
          <p:nvPr/>
        </p:nvSpPr>
        <p:spPr>
          <a:xfrm>
            <a:off x="451545" y="3001928"/>
            <a:ext cx="5358318" cy="307777"/>
          </a:xfrm>
          <a:prstGeom prst="rect">
            <a:avLst/>
          </a:prstGeom>
          <a:noFill/>
        </p:spPr>
        <p:txBody>
          <a:bodyPr wrap="square">
            <a:spAutoFit/>
          </a:bodyPr>
          <a:lstStyle/>
          <a:p>
            <a:pPr marL="0" marR="0" algn="ctr">
              <a:spcAft>
                <a:spcPts val="600"/>
              </a:spcAft>
              <a:buNone/>
            </a:pPr>
            <a:r>
              <a:rPr lang="en-US" sz="1400" b="1" dirty="0">
                <a:effectLst/>
                <a:latin typeface="Times New Roman" panose="02020603050405020304" pitchFamily="18" charset="0"/>
                <a:ea typeface="Times New Roman" panose="02020603050405020304" pitchFamily="18" charset="0"/>
              </a:rPr>
              <a:t>Figure 1.</a:t>
            </a:r>
            <a:r>
              <a:rPr lang="en-US" sz="1400" dirty="0">
                <a:effectLst/>
                <a:latin typeface="Times New Roman" panose="02020603050405020304" pitchFamily="18" charset="0"/>
                <a:ea typeface="Times New Roman" panose="02020603050405020304" pitchFamily="18" charset="0"/>
              </a:rPr>
              <a:t> Anxiety and Emotional States Before MRLE Interactions</a:t>
            </a:r>
          </a:p>
        </p:txBody>
      </p:sp>
      <p:sp>
        <p:nvSpPr>
          <p:cNvPr id="8" name="TextBox 7">
            <a:extLst>
              <a:ext uri="{FF2B5EF4-FFF2-40B4-BE49-F238E27FC236}">
                <a16:creationId xmlns:a16="http://schemas.microsoft.com/office/drawing/2014/main" id="{B555B5A3-5E8D-D43F-D52D-C21912A273C3}"/>
              </a:ext>
            </a:extLst>
          </p:cNvPr>
          <p:cNvSpPr txBox="1"/>
          <p:nvPr/>
        </p:nvSpPr>
        <p:spPr>
          <a:xfrm>
            <a:off x="5960705" y="2986539"/>
            <a:ext cx="5665801" cy="307777"/>
          </a:xfrm>
          <a:prstGeom prst="rect">
            <a:avLst/>
          </a:prstGeom>
          <a:noFill/>
        </p:spPr>
        <p:txBody>
          <a:bodyPr wrap="square">
            <a:spAutoFit/>
          </a:bodyPr>
          <a:lstStyle/>
          <a:p>
            <a:pPr marL="0" marR="0" algn="ctr">
              <a:buNone/>
            </a:pPr>
            <a:r>
              <a:rPr lang="en-US" sz="1400" b="1" dirty="0">
                <a:effectLst/>
                <a:latin typeface="Times New Roman" panose="02020603050405020304" pitchFamily="18" charset="0"/>
                <a:ea typeface="Times New Roman" panose="02020603050405020304" pitchFamily="18" charset="0"/>
              </a:rPr>
              <a:t>Figure 2</a:t>
            </a:r>
            <a:r>
              <a:rPr lang="en-US" sz="1400" dirty="0">
                <a:effectLst/>
                <a:latin typeface="Times New Roman" panose="02020603050405020304" pitchFamily="18" charset="0"/>
                <a:ea typeface="Times New Roman" panose="02020603050405020304" pitchFamily="18" charset="0"/>
              </a:rPr>
              <a:t>. Anxiety and Emotional States During MRLE Interactions</a:t>
            </a:r>
          </a:p>
        </p:txBody>
      </p:sp>
      <p:graphicFrame>
        <p:nvGraphicFramePr>
          <p:cNvPr id="9" name="Chart 8">
            <a:extLst>
              <a:ext uri="{FF2B5EF4-FFF2-40B4-BE49-F238E27FC236}">
                <a16:creationId xmlns:a16="http://schemas.microsoft.com/office/drawing/2014/main" id="{EC6DECAB-EC61-E23E-A38F-A4FB01690D9A}"/>
              </a:ext>
            </a:extLst>
          </p:cNvPr>
          <p:cNvGraphicFramePr/>
          <p:nvPr>
            <p:extLst>
              <p:ext uri="{D42A27DB-BD31-4B8C-83A1-F6EECF244321}">
                <p14:modId xmlns:p14="http://schemas.microsoft.com/office/powerpoint/2010/main" val="3929833456"/>
              </p:ext>
            </p:extLst>
          </p:nvPr>
        </p:nvGraphicFramePr>
        <p:xfrm>
          <a:off x="5960705" y="615820"/>
          <a:ext cx="5479614" cy="23861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C6DECAB-EC61-E23E-A38F-A4FB01690D9A}"/>
              </a:ext>
            </a:extLst>
          </p:cNvPr>
          <p:cNvGraphicFramePr/>
          <p:nvPr>
            <p:extLst>
              <p:ext uri="{D42A27DB-BD31-4B8C-83A1-F6EECF244321}">
                <p14:modId xmlns:p14="http://schemas.microsoft.com/office/powerpoint/2010/main" val="2358281841"/>
              </p:ext>
            </p:extLst>
          </p:nvPr>
        </p:nvGraphicFramePr>
        <p:xfrm>
          <a:off x="699797" y="3399001"/>
          <a:ext cx="5122505" cy="254060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0AD13969-FEDF-72E1-3088-2EB1E828D339}"/>
              </a:ext>
            </a:extLst>
          </p:cNvPr>
          <p:cNvSpPr txBox="1"/>
          <p:nvPr/>
        </p:nvSpPr>
        <p:spPr>
          <a:xfrm>
            <a:off x="206122" y="5872848"/>
            <a:ext cx="6109854" cy="307777"/>
          </a:xfrm>
          <a:prstGeom prst="rect">
            <a:avLst/>
          </a:prstGeom>
          <a:noFill/>
        </p:spPr>
        <p:txBody>
          <a:bodyPr wrap="square">
            <a:spAutoFit/>
          </a:bodyPr>
          <a:lstStyle/>
          <a:p>
            <a:pPr marL="0" marR="0" algn="ctr">
              <a:buNone/>
            </a:pPr>
            <a:r>
              <a:rPr lang="en-US" sz="1400" b="1" dirty="0">
                <a:effectLst/>
                <a:latin typeface="Times New Roman" panose="02020603050405020304" pitchFamily="18" charset="0"/>
                <a:ea typeface="Times New Roman" panose="02020603050405020304" pitchFamily="18" charset="0"/>
              </a:rPr>
              <a:t>Figure 3</a:t>
            </a:r>
            <a:r>
              <a:rPr lang="en-US" sz="1400" dirty="0">
                <a:effectLst/>
                <a:latin typeface="Times New Roman" panose="02020603050405020304" pitchFamily="18" charset="0"/>
                <a:ea typeface="Times New Roman" panose="02020603050405020304" pitchFamily="18" charset="0"/>
              </a:rPr>
              <a:t>. Anxiety Measures After MRLE Interaction</a:t>
            </a:r>
          </a:p>
        </p:txBody>
      </p:sp>
      <p:sp>
        <p:nvSpPr>
          <p:cNvPr id="15" name="Text 6"/>
          <p:cNvSpPr/>
          <p:nvPr/>
        </p:nvSpPr>
        <p:spPr>
          <a:xfrm>
            <a:off x="6027126" y="3401410"/>
            <a:ext cx="5757437" cy="2540603"/>
          </a:xfrm>
          <a:prstGeom prst="rect">
            <a:avLst/>
          </a:prstGeom>
          <a:noFill/>
          <a:ln>
            <a:solidFill>
              <a:schemeClr val="accent1"/>
            </a:solidFill>
          </a:ln>
        </p:spPr>
        <p:txBody>
          <a:bodyPr wrap="square" lIns="0" tIns="0" rIns="0" bIns="0" rtlCol="0" anchor="t"/>
          <a:lstStyle/>
          <a:p>
            <a:pPr>
              <a:lnSpc>
                <a:spcPts val="2650"/>
              </a:lnSpc>
            </a:pPr>
            <a:r>
              <a:rPr lang="en-US" sz="1600" b="1" dirty="0">
                <a:solidFill>
                  <a:srgbClr val="272525"/>
                </a:solidFill>
                <a:latin typeface="Century" panose="02040604050505020304" pitchFamily="18" charset="0"/>
                <a:ea typeface="Inter Bold" pitchFamily="34" charset="-122"/>
                <a:cs typeface="Inter Bold" pitchFamily="34" charset="-120"/>
              </a:rPr>
              <a:t>Before MRLE: </a:t>
            </a:r>
            <a:r>
              <a:rPr lang="en-US" sz="1600" dirty="0">
                <a:solidFill>
                  <a:srgbClr val="272525"/>
                </a:solidFill>
                <a:latin typeface="Century" panose="02040604050505020304" pitchFamily="18" charset="0"/>
                <a:ea typeface="Inter" pitchFamily="34" charset="-122"/>
                <a:cs typeface="Inter" pitchFamily="34" charset="-120"/>
              </a:rPr>
              <a:t>Students began with low baseline anxiety and </a:t>
            </a:r>
          </a:p>
          <a:p>
            <a:pPr>
              <a:lnSpc>
                <a:spcPts val="2650"/>
              </a:lnSpc>
            </a:pPr>
            <a:r>
              <a:rPr lang="en-US" sz="1600" dirty="0">
                <a:latin typeface="Century" panose="02040604050505020304" pitchFamily="18" charset="0"/>
              </a:rPr>
              <a:t>and high positive affect (calm, secure, confident).</a:t>
            </a:r>
          </a:p>
          <a:p>
            <a:pPr>
              <a:lnSpc>
                <a:spcPts val="2650"/>
              </a:lnSpc>
            </a:pPr>
            <a:r>
              <a:rPr lang="en-US" sz="1600" b="1" dirty="0">
                <a:solidFill>
                  <a:srgbClr val="272525"/>
                </a:solidFill>
                <a:latin typeface="Century" panose="02040604050505020304" pitchFamily="18" charset="0"/>
                <a:ea typeface="Inter Bold" pitchFamily="34" charset="-122"/>
                <a:cs typeface="Inter Bold" pitchFamily="34" charset="-120"/>
              </a:rPr>
              <a:t>During MRLE: </a:t>
            </a:r>
            <a:r>
              <a:rPr lang="en-US" sz="1600" dirty="0">
                <a:solidFill>
                  <a:srgbClr val="272525"/>
                </a:solidFill>
                <a:latin typeface="Century" panose="02040604050505020304" pitchFamily="18" charset="0"/>
                <a:ea typeface="Inter" pitchFamily="34" charset="-122"/>
                <a:cs typeface="Inter" pitchFamily="34" charset="-120"/>
              </a:rPr>
              <a:t>Tension, strain, and dizziness increased while calmness and relaxation declined</a:t>
            </a:r>
          </a:p>
          <a:p>
            <a:pPr>
              <a:lnSpc>
                <a:spcPts val="2650"/>
              </a:lnSpc>
            </a:pPr>
            <a:r>
              <a:rPr lang="en-US" sz="1600" b="1" dirty="0">
                <a:solidFill>
                  <a:srgbClr val="272525"/>
                </a:solidFill>
                <a:latin typeface="Century" panose="02040604050505020304" pitchFamily="18" charset="0"/>
                <a:ea typeface="Inter Bold" pitchFamily="34" charset="-122"/>
                <a:cs typeface="Inter Bold" pitchFamily="34" charset="-120"/>
              </a:rPr>
              <a:t>After MRLE: </a:t>
            </a:r>
            <a:r>
              <a:rPr lang="en-US" sz="1600" dirty="0">
                <a:solidFill>
                  <a:srgbClr val="272525"/>
                </a:solidFill>
                <a:latin typeface="Century" panose="02040604050505020304" pitchFamily="18" charset="0"/>
                <a:ea typeface="Inter" pitchFamily="34" charset="-122"/>
                <a:cs typeface="Inter" pitchFamily="34" charset="-120"/>
              </a:rPr>
              <a:t>Partial recovery occurred in most students</a:t>
            </a:r>
          </a:p>
          <a:p>
            <a:pPr>
              <a:lnSpc>
                <a:spcPts val="2650"/>
              </a:lnSpc>
            </a:pPr>
            <a:r>
              <a:rPr lang="en-US" sz="1600" b="1" dirty="0">
                <a:solidFill>
                  <a:srgbClr val="000000"/>
                </a:solidFill>
                <a:latin typeface="Century" panose="02040604050505020304" pitchFamily="18" charset="0"/>
                <a:ea typeface="Inter" pitchFamily="34" charset="-122"/>
                <a:cs typeface="Inter" pitchFamily="34" charset="-120"/>
              </a:rPr>
              <a:t>Key takeaway:</a:t>
            </a:r>
            <a:r>
              <a:rPr lang="en-US" sz="1600" dirty="0">
                <a:solidFill>
                  <a:srgbClr val="000000"/>
                </a:solidFill>
                <a:latin typeface="Century" panose="02040604050505020304" pitchFamily="18" charset="0"/>
                <a:ea typeface="Inter" pitchFamily="34" charset="-122"/>
                <a:cs typeface="Inter" pitchFamily="34" charset="-120"/>
              </a:rPr>
              <a:t> Observed anxiety changes are interaction-induced, not preconditioned. MRLE introduced manageable, temporary anxiety rather than overwhelming distress.</a:t>
            </a:r>
            <a:endParaRPr lang="en-US" sz="1600" dirty="0">
              <a:latin typeface="Century" panose="02040604050505020304" pitchFamily="18" charset="0"/>
            </a:endParaRPr>
          </a:p>
          <a:p>
            <a:pPr>
              <a:lnSpc>
                <a:spcPts val="2650"/>
              </a:lnSpc>
            </a:pPr>
            <a:endParaRPr lang="en-US" sz="1600" dirty="0">
              <a:latin typeface="Century" panose="02040604050505020304" pitchFamily="18" charset="0"/>
            </a:endParaRPr>
          </a:p>
          <a:p>
            <a:pPr>
              <a:lnSpc>
                <a:spcPts val="2650"/>
              </a:lnSpc>
            </a:pPr>
            <a:endParaRPr lang="en-US" sz="1600" dirty="0">
              <a:latin typeface="Century" panose="02040604050505020304" pitchFamily="18" charset="0"/>
            </a:endParaRPr>
          </a:p>
          <a:p>
            <a:pPr>
              <a:lnSpc>
                <a:spcPts val="2650"/>
              </a:lnSpc>
            </a:pPr>
            <a:endParaRPr lang="en-US" sz="1600" dirty="0">
              <a:latin typeface="Century" panose="02040604050505020304" pitchFamily="18" charset="0"/>
            </a:endParaRPr>
          </a:p>
        </p:txBody>
      </p:sp>
    </p:spTree>
    <p:extLst>
      <p:ext uri="{BB962C8B-B14F-4D97-AF65-F5344CB8AC3E}">
        <p14:creationId xmlns:p14="http://schemas.microsoft.com/office/powerpoint/2010/main" val="266923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a:extLst>
            <a:ext uri="{FF2B5EF4-FFF2-40B4-BE49-F238E27FC236}">
              <a16:creationId xmlns:a16="http://schemas.microsoft.com/office/drawing/2014/main" id="{AC464006-8E12-3D51-A47C-4697F6980E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74781A-B1D2-BCE9-9BEE-A84300666D83}"/>
              </a:ext>
            </a:extLst>
          </p:cNvPr>
          <p:cNvSpPr>
            <a:spLocks noGrp="1"/>
          </p:cNvSpPr>
          <p:nvPr>
            <p:ph type="title"/>
          </p:nvPr>
        </p:nvSpPr>
        <p:spPr>
          <a:xfrm>
            <a:off x="289255" y="16108"/>
            <a:ext cx="12660515" cy="834634"/>
          </a:xfrm>
        </p:spPr>
        <p:txBody>
          <a:bodyPr>
            <a:noAutofit/>
          </a:bodyPr>
          <a:lstStyle/>
          <a:p>
            <a:r>
              <a:rPr lang="en-US" sz="3400" b="1" dirty="0">
                <a:latin typeface="Century" panose="02040604050505020304" pitchFamily="18" charset="0"/>
              </a:rPr>
              <a:t>Results: </a:t>
            </a:r>
            <a:r>
              <a:rPr lang="en-US" sz="3400" b="1" dirty="0">
                <a:solidFill>
                  <a:srgbClr val="000000"/>
                </a:solidFill>
                <a:latin typeface="Century" panose="02040604050505020304" pitchFamily="18" charset="0"/>
                <a:ea typeface="Inter Bold" pitchFamily="34" charset="-122"/>
                <a:cs typeface="Inter Bold" pitchFamily="34" charset="-120"/>
              </a:rPr>
              <a:t>Knowledge Improved Across All Five Technologies</a:t>
            </a:r>
            <a:endParaRPr lang="en-US" sz="3400" b="1" dirty="0">
              <a:latin typeface="Century" panose="02040604050505020304" pitchFamily="18" charset="0"/>
            </a:endParaRPr>
          </a:p>
        </p:txBody>
      </p:sp>
      <p:pic>
        <p:nvPicPr>
          <p:cNvPr id="13" name="Picture 12">
            <a:extLst>
              <a:ext uri="{FF2B5EF4-FFF2-40B4-BE49-F238E27FC236}">
                <a16:creationId xmlns:a16="http://schemas.microsoft.com/office/drawing/2014/main" id="{EDB4130E-6A63-0B02-281E-505ADDB03ED5}"/>
              </a:ext>
            </a:extLst>
          </p:cNvPr>
          <p:cNvPicPr>
            <a:picLocks noChangeAspect="1"/>
          </p:cNvPicPr>
          <p:nvPr/>
        </p:nvPicPr>
        <p:blipFill>
          <a:blip r:embed="rId2"/>
          <a:stretch>
            <a:fillRect/>
          </a:stretch>
        </p:blipFill>
        <p:spPr>
          <a:xfrm>
            <a:off x="10493346" y="5891014"/>
            <a:ext cx="1720907" cy="966986"/>
          </a:xfrm>
          <a:prstGeom prst="rect">
            <a:avLst/>
          </a:prstGeom>
        </p:spPr>
      </p:pic>
      <p:pic>
        <p:nvPicPr>
          <p:cNvPr id="3" name="Picture 2" descr="Cal Poly logo">
            <a:extLst>
              <a:ext uri="{FF2B5EF4-FFF2-40B4-BE49-F238E27FC236}">
                <a16:creationId xmlns:a16="http://schemas.microsoft.com/office/drawing/2014/main" id="{A271035E-789E-59A1-4F6F-E03ED3F2F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7620"/>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F495ABA-903A-D5E0-F035-D8EE20FD9C03}"/>
              </a:ext>
            </a:extLst>
          </p:cNvPr>
          <p:cNvSpPr txBox="1"/>
          <p:nvPr/>
        </p:nvSpPr>
        <p:spPr>
          <a:xfrm>
            <a:off x="1959430" y="5410075"/>
            <a:ext cx="8742782" cy="369332"/>
          </a:xfrm>
          <a:prstGeom prst="rect">
            <a:avLst/>
          </a:prstGeom>
          <a:noFill/>
        </p:spPr>
        <p:txBody>
          <a:bodyPr wrap="square">
            <a:spAutoFit/>
          </a:bodyPr>
          <a:lstStyle/>
          <a:p>
            <a:pPr marL="0" marR="0" algn="ctr">
              <a:spcAft>
                <a:spcPts val="300"/>
              </a:spcAft>
              <a:buNone/>
            </a:pPr>
            <a:r>
              <a:rPr lang="en-US" sz="1800" b="1" dirty="0">
                <a:effectLst/>
                <a:latin typeface="Century" panose="02040604050505020304" pitchFamily="18" charset="0"/>
                <a:ea typeface="Times New Roman" panose="02020603050405020304" pitchFamily="18" charset="0"/>
              </a:rPr>
              <a:t>Figure 4</a:t>
            </a:r>
            <a:r>
              <a:rPr lang="en-US" sz="1800" dirty="0">
                <a:effectLst/>
                <a:latin typeface="Century" panose="02040604050505020304" pitchFamily="18" charset="0"/>
                <a:ea typeface="Times New Roman" panose="02020603050405020304" pitchFamily="18" charset="0"/>
              </a:rPr>
              <a:t>. Level of Knowledge Before and After Interacting with MRLE</a:t>
            </a:r>
            <a:endParaRPr lang="en-US" sz="2800" dirty="0">
              <a:effectLst/>
              <a:latin typeface="Century" panose="02040604050505020304" pitchFamily="18" charset="0"/>
              <a:ea typeface="Times New Roman" panose="02020603050405020304" pitchFamily="18" charset="0"/>
            </a:endParaRPr>
          </a:p>
        </p:txBody>
      </p:sp>
      <p:graphicFrame>
        <p:nvGraphicFramePr>
          <p:cNvPr id="14" name="Chart 13">
            <a:extLst>
              <a:ext uri="{FF2B5EF4-FFF2-40B4-BE49-F238E27FC236}">
                <a16:creationId xmlns:a16="http://schemas.microsoft.com/office/drawing/2014/main" id="{74F8FFFF-BD56-78AD-E747-872F80BA7D55}"/>
              </a:ext>
            </a:extLst>
          </p:cNvPr>
          <p:cNvGraphicFramePr/>
          <p:nvPr>
            <p:extLst>
              <p:ext uri="{D42A27DB-BD31-4B8C-83A1-F6EECF244321}">
                <p14:modId xmlns:p14="http://schemas.microsoft.com/office/powerpoint/2010/main" val="3550768138"/>
              </p:ext>
            </p:extLst>
          </p:nvPr>
        </p:nvGraphicFramePr>
        <p:xfrm>
          <a:off x="671847" y="2145212"/>
          <a:ext cx="10720831" cy="323997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1">
            <a:extLst>
              <a:ext uri="{FF2B5EF4-FFF2-40B4-BE49-F238E27FC236}">
                <a16:creationId xmlns:a16="http://schemas.microsoft.com/office/drawing/2014/main" id="{F2CAF572-398A-A1FA-55A0-1D680776271C}"/>
              </a:ext>
            </a:extLst>
          </p:cNvPr>
          <p:cNvSpPr/>
          <p:nvPr/>
        </p:nvSpPr>
        <p:spPr>
          <a:xfrm>
            <a:off x="671847" y="888066"/>
            <a:ext cx="11119747" cy="576004"/>
          </a:xfrm>
          <a:prstGeom prst="rect">
            <a:avLst/>
          </a:prstGeom>
          <a:noFill/>
          <a:ln/>
        </p:spPr>
        <p:txBody>
          <a:bodyPr wrap="square" lIns="0" tIns="0" rIns="0" bIns="0" rtlCol="0" anchor="t"/>
          <a:lstStyle/>
          <a:p>
            <a:pPr marL="0" indent="0" algn="l">
              <a:buNone/>
            </a:pPr>
            <a:r>
              <a:rPr lang="en-US" dirty="0">
                <a:solidFill>
                  <a:srgbClr val="272525"/>
                </a:solidFill>
                <a:latin typeface="Century" panose="02040604050505020304" pitchFamily="18" charset="0"/>
                <a:ea typeface="Inter" pitchFamily="34" charset="-122"/>
                <a:cs typeface="Inter" pitchFamily="34" charset="-120"/>
              </a:rPr>
              <a:t>Significant learning gains were observed for all five sensing technologies, with strongest improvements where baseline knowledge was lowest. RFID and IMU showed particularly strong gains, likely reflecting their novelty to construction students.</a:t>
            </a:r>
            <a:endParaRPr lang="en-US" dirty="0">
              <a:latin typeface="Century" panose="02040604050505020304" pitchFamily="18" charset="0"/>
            </a:endParaRPr>
          </a:p>
        </p:txBody>
      </p:sp>
    </p:spTree>
    <p:extLst>
      <p:ext uri="{BB962C8B-B14F-4D97-AF65-F5344CB8AC3E}">
        <p14:creationId xmlns:p14="http://schemas.microsoft.com/office/powerpoint/2010/main" val="112731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FFC25D-DA74-7E45-853D-3D1AC8FA16AA}"/>
              </a:ext>
            </a:extLst>
          </p:cNvPr>
          <p:cNvSpPr>
            <a:spLocks noGrp="1"/>
          </p:cNvSpPr>
          <p:nvPr>
            <p:ph type="title"/>
          </p:nvPr>
        </p:nvSpPr>
        <p:spPr>
          <a:xfrm>
            <a:off x="220825" y="-75931"/>
            <a:ext cx="12206702" cy="956843"/>
          </a:xfrm>
        </p:spPr>
        <p:txBody>
          <a:bodyPr>
            <a:noAutofit/>
          </a:bodyPr>
          <a:lstStyle/>
          <a:p>
            <a:r>
              <a:rPr lang="en-US" sz="4000" b="1" dirty="0">
                <a:latin typeface="Century" panose="02040604050505020304" pitchFamily="18" charset="0"/>
              </a:rPr>
              <a:t>Results: Anxiety-learning relationship</a:t>
            </a:r>
          </a:p>
        </p:txBody>
      </p:sp>
      <p:pic>
        <p:nvPicPr>
          <p:cNvPr id="13" name="Picture 12">
            <a:extLst>
              <a:ext uri="{FF2B5EF4-FFF2-40B4-BE49-F238E27FC236}">
                <a16:creationId xmlns:a16="http://schemas.microsoft.com/office/drawing/2014/main" id="{650543DD-D1AD-44F4-96C5-6C70AF2FF077}"/>
              </a:ext>
            </a:extLst>
          </p:cNvPr>
          <p:cNvPicPr>
            <a:picLocks noChangeAspect="1"/>
          </p:cNvPicPr>
          <p:nvPr/>
        </p:nvPicPr>
        <p:blipFill>
          <a:blip r:embed="rId2"/>
          <a:stretch>
            <a:fillRect/>
          </a:stretch>
        </p:blipFill>
        <p:spPr>
          <a:xfrm>
            <a:off x="10471093" y="5880443"/>
            <a:ext cx="1720907" cy="966986"/>
          </a:xfrm>
          <a:prstGeom prst="rect">
            <a:avLst/>
          </a:prstGeom>
        </p:spPr>
      </p:pic>
      <p:pic>
        <p:nvPicPr>
          <p:cNvPr id="3" name="Picture 2" descr="Cal Poly logo">
            <a:extLst>
              <a:ext uri="{FF2B5EF4-FFF2-40B4-BE49-F238E27FC236}">
                <a16:creationId xmlns:a16="http://schemas.microsoft.com/office/drawing/2014/main" id="{F7AC5545-7BF6-80D9-2D46-46E7759C5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2" y="6035173"/>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7" name="Text 0">
            <a:extLst>
              <a:ext uri="{FF2B5EF4-FFF2-40B4-BE49-F238E27FC236}">
                <a16:creationId xmlns:a16="http://schemas.microsoft.com/office/drawing/2014/main" id="{FE8E6E2B-47AF-4F08-0A30-5D0BA7BB8C0C}"/>
              </a:ext>
            </a:extLst>
          </p:cNvPr>
          <p:cNvSpPr/>
          <p:nvPr/>
        </p:nvSpPr>
        <p:spPr>
          <a:xfrm>
            <a:off x="820706" y="336680"/>
            <a:ext cx="11150470" cy="1099185"/>
          </a:xfrm>
          <a:prstGeom prst="rect">
            <a:avLst/>
          </a:prstGeom>
          <a:noFill/>
          <a:ln/>
        </p:spPr>
        <p:txBody>
          <a:bodyPr wrap="square" lIns="0" tIns="0" rIns="0" bIns="0" rtlCol="0" anchor="t"/>
          <a:lstStyle/>
          <a:p>
            <a:pPr marL="0" indent="0" algn="l">
              <a:lnSpc>
                <a:spcPts val="4300"/>
              </a:lnSpc>
              <a:buNone/>
            </a:pPr>
            <a:endParaRPr lang="en-US" sz="3450" dirty="0">
              <a:latin typeface="Century" panose="02040604050505020304" pitchFamily="18" charset="0"/>
            </a:endParaRPr>
          </a:p>
        </p:txBody>
      </p:sp>
      <p:sp>
        <p:nvSpPr>
          <p:cNvPr id="8" name="Text 1">
            <a:extLst>
              <a:ext uri="{FF2B5EF4-FFF2-40B4-BE49-F238E27FC236}">
                <a16:creationId xmlns:a16="http://schemas.microsoft.com/office/drawing/2014/main" id="{BF04343B-994C-9C51-0D24-94033D133B79}"/>
              </a:ext>
            </a:extLst>
          </p:cNvPr>
          <p:cNvSpPr/>
          <p:nvPr/>
        </p:nvSpPr>
        <p:spPr>
          <a:xfrm>
            <a:off x="626735" y="1262308"/>
            <a:ext cx="11150469" cy="367182"/>
          </a:xfrm>
          <a:prstGeom prst="rect">
            <a:avLst/>
          </a:prstGeom>
          <a:noFill/>
          <a:ln/>
        </p:spPr>
        <p:txBody>
          <a:bodyPr wrap="none" lIns="0" tIns="0" rIns="0" bIns="0" rtlCol="0" anchor="t"/>
          <a:lstStyle/>
          <a:p>
            <a:pPr>
              <a:lnSpc>
                <a:spcPts val="2150"/>
              </a:lnSpc>
            </a:pPr>
            <a:r>
              <a:rPr lang="en-US" sz="1700" b="1" dirty="0">
                <a:solidFill>
                  <a:srgbClr val="000000"/>
                </a:solidFill>
                <a:latin typeface="Century" panose="02040604050505020304" pitchFamily="18" charset="0"/>
                <a:ea typeface="Inter Bold" pitchFamily="34" charset="-122"/>
                <a:cs typeface="Inter Bold" pitchFamily="34" charset="-120"/>
              </a:rPr>
              <a:t>Negative Relationships: </a:t>
            </a:r>
            <a:r>
              <a:rPr lang="en-US" dirty="0">
                <a:solidFill>
                  <a:srgbClr val="272525"/>
                </a:solidFill>
                <a:latin typeface="Century" panose="02040604050505020304" pitchFamily="18" charset="0"/>
                <a:ea typeface="Inter" pitchFamily="34" charset="-122"/>
                <a:cs typeface="Inter" pitchFamily="34" charset="-120"/>
              </a:rPr>
              <a:t>Increases in these states were associated with </a:t>
            </a:r>
            <a:r>
              <a:rPr lang="en-US" b="1" dirty="0">
                <a:solidFill>
                  <a:srgbClr val="4950BC"/>
                </a:solidFill>
                <a:latin typeface="Century" panose="02040604050505020304" pitchFamily="18" charset="0"/>
                <a:ea typeface="Inter" pitchFamily="34" charset="-122"/>
                <a:cs typeface="Inter" pitchFamily="34" charset="-120"/>
              </a:rPr>
              <a:t>lower knowledge gains</a:t>
            </a:r>
            <a:endParaRPr lang="en-US" sz="1700" dirty="0">
              <a:latin typeface="Century" panose="02040604050505020304" pitchFamily="18" charset="0"/>
            </a:endParaRPr>
          </a:p>
        </p:txBody>
      </p:sp>
      <p:sp>
        <p:nvSpPr>
          <p:cNvPr id="10" name="Text 3">
            <a:extLst>
              <a:ext uri="{FF2B5EF4-FFF2-40B4-BE49-F238E27FC236}">
                <a16:creationId xmlns:a16="http://schemas.microsoft.com/office/drawing/2014/main" id="{712E7DCF-CD5A-4590-E5D6-A46DF74204C8}"/>
              </a:ext>
            </a:extLst>
          </p:cNvPr>
          <p:cNvSpPr/>
          <p:nvPr/>
        </p:nvSpPr>
        <p:spPr>
          <a:xfrm>
            <a:off x="851678" y="1541557"/>
            <a:ext cx="3608355" cy="1141571"/>
          </a:xfrm>
          <a:prstGeom prst="rect">
            <a:avLst/>
          </a:prstGeom>
          <a:noFill/>
          <a:ln/>
        </p:spPr>
        <p:txBody>
          <a:bodyPr wrap="square" lIns="0" tIns="0" rIns="0" bIns="0" rtlCol="0" anchor="t"/>
          <a:lstStyle/>
          <a:p>
            <a:pPr marL="342900" indent="-342900" algn="l">
              <a:lnSpc>
                <a:spcPts val="1950"/>
              </a:lnSpc>
              <a:buSzPct val="100000"/>
              <a:buChar char="•"/>
            </a:pPr>
            <a:r>
              <a:rPr lang="en-US" sz="1350" dirty="0">
                <a:solidFill>
                  <a:srgbClr val="272525"/>
                </a:solidFill>
                <a:latin typeface="Century" panose="02040604050505020304" pitchFamily="18" charset="0"/>
                <a:ea typeface="Inter" pitchFamily="34" charset="-122"/>
                <a:cs typeface="Inter" pitchFamily="34" charset="-120"/>
              </a:rPr>
              <a:t>Nervousness → RFID, IMU</a:t>
            </a:r>
            <a:endParaRPr lang="en-US" sz="1350" dirty="0">
              <a:latin typeface="Century" panose="02040604050505020304" pitchFamily="18" charset="0"/>
            </a:endParaRPr>
          </a:p>
          <a:p>
            <a:pPr marL="342900" indent="-342900" algn="l">
              <a:lnSpc>
                <a:spcPts val="1950"/>
              </a:lnSpc>
              <a:buSzPct val="100000"/>
              <a:buChar char="•"/>
            </a:pPr>
            <a:r>
              <a:rPr lang="en-US" sz="1350" dirty="0">
                <a:solidFill>
                  <a:srgbClr val="272525"/>
                </a:solidFill>
                <a:latin typeface="Century" panose="02040604050505020304" pitchFamily="18" charset="0"/>
                <a:ea typeface="Inter" pitchFamily="34" charset="-122"/>
                <a:cs typeface="Inter" pitchFamily="34" charset="-120"/>
              </a:rPr>
              <a:t>Jitteriness → Laser, RFID, IMU</a:t>
            </a:r>
            <a:endParaRPr lang="en-US" sz="1350" dirty="0">
              <a:latin typeface="Century" panose="02040604050505020304" pitchFamily="18" charset="0"/>
            </a:endParaRPr>
          </a:p>
          <a:p>
            <a:pPr marL="342900" indent="-342900" algn="l">
              <a:lnSpc>
                <a:spcPts val="1950"/>
              </a:lnSpc>
              <a:buSzPct val="100000"/>
              <a:buChar char="•"/>
            </a:pPr>
            <a:r>
              <a:rPr lang="en-US" sz="1350" dirty="0">
                <a:solidFill>
                  <a:srgbClr val="272525"/>
                </a:solidFill>
                <a:latin typeface="Century" panose="02040604050505020304" pitchFamily="18" charset="0"/>
                <a:ea typeface="Inter" pitchFamily="34" charset="-122"/>
                <a:cs typeface="Inter" pitchFamily="34" charset="-120"/>
              </a:rPr>
              <a:t>Confusion → Laser, GPS</a:t>
            </a:r>
            <a:endParaRPr lang="en-US" sz="1350" dirty="0">
              <a:latin typeface="Century" panose="02040604050505020304" pitchFamily="18" charset="0"/>
            </a:endParaRPr>
          </a:p>
          <a:p>
            <a:pPr marL="342900" indent="-342900" algn="l">
              <a:lnSpc>
                <a:spcPts val="1950"/>
              </a:lnSpc>
              <a:buSzPct val="100000"/>
              <a:buChar char="•"/>
            </a:pPr>
            <a:r>
              <a:rPr lang="en-US" sz="1350" dirty="0">
                <a:solidFill>
                  <a:srgbClr val="272525"/>
                </a:solidFill>
                <a:latin typeface="Century" panose="02040604050505020304" pitchFamily="18" charset="0"/>
                <a:ea typeface="Inter" pitchFamily="34" charset="-122"/>
                <a:cs typeface="Inter" pitchFamily="34" charset="-120"/>
              </a:rPr>
              <a:t>Discomfort → Drones</a:t>
            </a:r>
            <a:endParaRPr lang="en-US" sz="1350" dirty="0">
              <a:latin typeface="Century" panose="02040604050505020304" pitchFamily="18" charset="0"/>
            </a:endParaRPr>
          </a:p>
        </p:txBody>
      </p:sp>
      <p:sp>
        <p:nvSpPr>
          <p:cNvPr id="17" name="Text 8">
            <a:extLst>
              <a:ext uri="{FF2B5EF4-FFF2-40B4-BE49-F238E27FC236}">
                <a16:creationId xmlns:a16="http://schemas.microsoft.com/office/drawing/2014/main" id="{3184B27B-F0F5-FD99-F9D2-ED17DC8947C5}"/>
              </a:ext>
            </a:extLst>
          </p:cNvPr>
          <p:cNvSpPr/>
          <p:nvPr/>
        </p:nvSpPr>
        <p:spPr>
          <a:xfrm>
            <a:off x="455498" y="5222918"/>
            <a:ext cx="11646300" cy="791082"/>
          </a:xfrm>
          <a:prstGeom prst="rect">
            <a:avLst/>
          </a:prstGeom>
          <a:noFill/>
          <a:ln/>
        </p:spPr>
        <p:txBody>
          <a:bodyPr wrap="square" lIns="0" tIns="0" rIns="0" bIns="0" rtlCol="0" anchor="t"/>
          <a:lstStyle/>
          <a:p>
            <a:pPr marL="0" indent="0" algn="l">
              <a:lnSpc>
                <a:spcPts val="1950"/>
              </a:lnSpc>
              <a:buNone/>
            </a:pPr>
            <a:r>
              <a:rPr lang="en-US" sz="1450" b="1" dirty="0">
                <a:solidFill>
                  <a:srgbClr val="000000"/>
                </a:solidFill>
                <a:latin typeface="Century" panose="02040604050505020304" pitchFamily="18" charset="0"/>
                <a:ea typeface="Inter" pitchFamily="34" charset="-122"/>
                <a:cs typeface="Inter" pitchFamily="34" charset="-120"/>
              </a:rPr>
              <a:t>Interpretation:</a:t>
            </a:r>
            <a:r>
              <a:rPr lang="en-US" sz="1450" dirty="0">
                <a:solidFill>
                  <a:srgbClr val="000000"/>
                </a:solidFill>
                <a:latin typeface="Century" panose="02040604050505020304" pitchFamily="18" charset="0"/>
                <a:ea typeface="Inter" pitchFamily="34" charset="-122"/>
                <a:cs typeface="Inter" pitchFamily="34" charset="-120"/>
              </a:rPr>
              <a:t> While overall anxiety remained moderate, specific negative states like nervousness, jitteriness, confusion, and discomfort reduced learning gains in particular modules. Conversely, confidence and satisfaction enhanced learning for some technologies.</a:t>
            </a:r>
            <a:endParaRPr lang="en-US" sz="1450" dirty="0">
              <a:latin typeface="Century" panose="02040604050505020304" pitchFamily="18" charset="0"/>
            </a:endParaRPr>
          </a:p>
        </p:txBody>
      </p:sp>
      <p:sp>
        <p:nvSpPr>
          <p:cNvPr id="19" name="Text 4">
            <a:extLst>
              <a:ext uri="{FF2B5EF4-FFF2-40B4-BE49-F238E27FC236}">
                <a16:creationId xmlns:a16="http://schemas.microsoft.com/office/drawing/2014/main" id="{BAFB5EDF-8866-4CF4-C381-E43A89F7C717}"/>
              </a:ext>
            </a:extLst>
          </p:cNvPr>
          <p:cNvSpPr/>
          <p:nvPr/>
        </p:nvSpPr>
        <p:spPr>
          <a:xfrm>
            <a:off x="611960" y="2555867"/>
            <a:ext cx="10556782" cy="546973"/>
          </a:xfrm>
          <a:prstGeom prst="rect">
            <a:avLst/>
          </a:prstGeom>
          <a:noFill/>
          <a:ln/>
        </p:spPr>
        <p:txBody>
          <a:bodyPr wrap="none" lIns="0" tIns="0" rIns="0" bIns="0" rtlCol="0" anchor="t"/>
          <a:lstStyle/>
          <a:p>
            <a:pPr>
              <a:lnSpc>
                <a:spcPts val="2150"/>
              </a:lnSpc>
            </a:pPr>
            <a:r>
              <a:rPr lang="en-US" sz="1700" b="1" dirty="0">
                <a:solidFill>
                  <a:srgbClr val="000000"/>
                </a:solidFill>
                <a:latin typeface="Century" panose="02040604050505020304" pitchFamily="18" charset="0"/>
                <a:ea typeface="Inter Bold" pitchFamily="34" charset="-122"/>
                <a:cs typeface="Inter Bold" pitchFamily="34" charset="-120"/>
              </a:rPr>
              <a:t>Positive Relationships: </a:t>
            </a:r>
            <a:r>
              <a:rPr lang="en-US" dirty="0">
                <a:solidFill>
                  <a:srgbClr val="272525"/>
                </a:solidFill>
                <a:latin typeface="Century" panose="02040604050505020304" pitchFamily="18" charset="0"/>
                <a:ea typeface="Inter" pitchFamily="34" charset="-122"/>
                <a:cs typeface="Inter" pitchFamily="34" charset="-120"/>
              </a:rPr>
              <a:t>Increases in these states were associated with </a:t>
            </a:r>
            <a:r>
              <a:rPr lang="en-US" b="1" dirty="0">
                <a:solidFill>
                  <a:srgbClr val="4950BC"/>
                </a:solidFill>
                <a:latin typeface="Century" panose="02040604050505020304" pitchFamily="18" charset="0"/>
                <a:ea typeface="Inter" pitchFamily="34" charset="-122"/>
                <a:cs typeface="Inter" pitchFamily="34" charset="-120"/>
              </a:rPr>
              <a:t>better knowledge gains</a:t>
            </a:r>
            <a:r>
              <a:rPr lang="en-US" dirty="0">
                <a:solidFill>
                  <a:srgbClr val="272525"/>
                </a:solidFill>
                <a:latin typeface="Century" panose="02040604050505020304" pitchFamily="18" charset="0"/>
                <a:ea typeface="Inter" pitchFamily="34" charset="-122"/>
                <a:cs typeface="Inter" pitchFamily="34" charset="-120"/>
              </a:rPr>
              <a:t>:</a:t>
            </a:r>
            <a:endParaRPr lang="en-US" dirty="0">
              <a:latin typeface="Century" panose="02040604050505020304" pitchFamily="18" charset="0"/>
            </a:endParaRPr>
          </a:p>
          <a:p>
            <a:pPr marL="0" indent="0" algn="l">
              <a:lnSpc>
                <a:spcPts val="2150"/>
              </a:lnSpc>
              <a:buNone/>
            </a:pPr>
            <a:endParaRPr lang="en-US" sz="1700" dirty="0">
              <a:latin typeface="Century" panose="02040604050505020304" pitchFamily="18" charset="0"/>
            </a:endParaRPr>
          </a:p>
        </p:txBody>
      </p:sp>
      <p:sp>
        <p:nvSpPr>
          <p:cNvPr id="20" name="Text 5">
            <a:extLst>
              <a:ext uri="{FF2B5EF4-FFF2-40B4-BE49-F238E27FC236}">
                <a16:creationId xmlns:a16="http://schemas.microsoft.com/office/drawing/2014/main" id="{7F82D008-F6C8-1DA2-BC67-301690F9C919}"/>
              </a:ext>
            </a:extLst>
          </p:cNvPr>
          <p:cNvSpPr/>
          <p:nvPr/>
        </p:nvSpPr>
        <p:spPr>
          <a:xfrm>
            <a:off x="621291" y="3545371"/>
            <a:ext cx="5273077" cy="499348"/>
          </a:xfrm>
          <a:prstGeom prst="rect">
            <a:avLst/>
          </a:prstGeom>
          <a:noFill/>
          <a:ln/>
        </p:spPr>
        <p:txBody>
          <a:bodyPr wrap="square" lIns="0" tIns="0" rIns="0" bIns="0" rtlCol="0" anchor="t"/>
          <a:lstStyle/>
          <a:p>
            <a:pPr marL="0" indent="0" algn="l">
              <a:lnSpc>
                <a:spcPts val="1950"/>
              </a:lnSpc>
              <a:buNone/>
            </a:pPr>
            <a:endParaRPr lang="en-US" sz="1350" dirty="0">
              <a:latin typeface="Century" panose="02040604050505020304" pitchFamily="18" charset="0"/>
            </a:endParaRPr>
          </a:p>
        </p:txBody>
      </p:sp>
      <p:sp>
        <p:nvSpPr>
          <p:cNvPr id="21" name="Text 6">
            <a:extLst>
              <a:ext uri="{FF2B5EF4-FFF2-40B4-BE49-F238E27FC236}">
                <a16:creationId xmlns:a16="http://schemas.microsoft.com/office/drawing/2014/main" id="{716CFC1B-CE2F-2921-E838-865152C14355}"/>
              </a:ext>
            </a:extLst>
          </p:cNvPr>
          <p:cNvSpPr/>
          <p:nvPr/>
        </p:nvSpPr>
        <p:spPr>
          <a:xfrm>
            <a:off x="842347" y="2883973"/>
            <a:ext cx="5273077" cy="546973"/>
          </a:xfrm>
          <a:prstGeom prst="rect">
            <a:avLst/>
          </a:prstGeom>
          <a:noFill/>
          <a:ln/>
        </p:spPr>
        <p:txBody>
          <a:bodyPr wrap="square" lIns="0" tIns="0" rIns="0" bIns="0" rtlCol="0" anchor="t"/>
          <a:lstStyle/>
          <a:p>
            <a:pPr marL="342900" indent="-342900" algn="l">
              <a:lnSpc>
                <a:spcPts val="1950"/>
              </a:lnSpc>
              <a:buSzPct val="100000"/>
              <a:buChar char="•"/>
            </a:pPr>
            <a:r>
              <a:rPr lang="en-US" sz="1350" dirty="0">
                <a:solidFill>
                  <a:srgbClr val="272525"/>
                </a:solidFill>
                <a:latin typeface="Century" panose="02040604050505020304" pitchFamily="18" charset="0"/>
                <a:ea typeface="Inter" pitchFamily="34" charset="-122"/>
                <a:cs typeface="Inter" pitchFamily="34" charset="-120"/>
              </a:rPr>
              <a:t>Self-confidence → Laser Scanner</a:t>
            </a:r>
            <a:endParaRPr lang="en-US" sz="1350" dirty="0">
              <a:latin typeface="Century" panose="02040604050505020304" pitchFamily="18" charset="0"/>
            </a:endParaRPr>
          </a:p>
          <a:p>
            <a:pPr marL="342900" indent="-342900" algn="l">
              <a:lnSpc>
                <a:spcPts val="1950"/>
              </a:lnSpc>
              <a:buSzPct val="100000"/>
              <a:buChar char="•"/>
            </a:pPr>
            <a:r>
              <a:rPr lang="en-US" sz="1350" dirty="0">
                <a:solidFill>
                  <a:srgbClr val="272525"/>
                </a:solidFill>
                <a:latin typeface="Century" panose="02040604050505020304" pitchFamily="18" charset="0"/>
                <a:ea typeface="Inter" pitchFamily="34" charset="-122"/>
                <a:cs typeface="Inter" pitchFamily="34" charset="-120"/>
              </a:rPr>
              <a:t>Satisfaction → GPS</a:t>
            </a:r>
            <a:endParaRPr lang="en-US" sz="1350" dirty="0">
              <a:latin typeface="Century" panose="02040604050505020304" pitchFamily="18" charset="0"/>
            </a:endParaRPr>
          </a:p>
        </p:txBody>
      </p:sp>
      <p:graphicFrame>
        <p:nvGraphicFramePr>
          <p:cNvPr id="22" name="Table 21">
            <a:extLst>
              <a:ext uri="{FF2B5EF4-FFF2-40B4-BE49-F238E27FC236}">
                <a16:creationId xmlns:a16="http://schemas.microsoft.com/office/drawing/2014/main" id="{EAD6AD1E-9DEE-301C-DC71-536E23F145E6}"/>
              </a:ext>
            </a:extLst>
          </p:cNvPr>
          <p:cNvGraphicFramePr>
            <a:graphicFrameLocks noGrp="1"/>
          </p:cNvGraphicFramePr>
          <p:nvPr>
            <p:extLst>
              <p:ext uri="{D42A27DB-BD31-4B8C-83A1-F6EECF244321}">
                <p14:modId xmlns:p14="http://schemas.microsoft.com/office/powerpoint/2010/main" val="1961537353"/>
              </p:ext>
            </p:extLst>
          </p:nvPr>
        </p:nvGraphicFramePr>
        <p:xfrm>
          <a:off x="4217437" y="3011234"/>
          <a:ext cx="7884376" cy="2110795"/>
        </p:xfrm>
        <a:graphic>
          <a:graphicData uri="http://schemas.openxmlformats.org/drawingml/2006/table">
            <a:tbl>
              <a:tblPr firstRow="1" firstCol="1" bandRow="1">
                <a:tableStyleId>{8EC20E35-A176-4012-BC5E-935CFFF8708E}</a:tableStyleId>
              </a:tblPr>
              <a:tblGrid>
                <a:gridCol w="1343608">
                  <a:extLst>
                    <a:ext uri="{9D8B030D-6E8A-4147-A177-3AD203B41FA5}">
                      <a16:colId xmlns:a16="http://schemas.microsoft.com/office/drawing/2014/main" val="2908909637"/>
                    </a:ext>
                  </a:extLst>
                </a:gridCol>
                <a:gridCol w="1138335">
                  <a:extLst>
                    <a:ext uri="{9D8B030D-6E8A-4147-A177-3AD203B41FA5}">
                      <a16:colId xmlns:a16="http://schemas.microsoft.com/office/drawing/2014/main" val="1392648834"/>
                    </a:ext>
                  </a:extLst>
                </a:gridCol>
                <a:gridCol w="709126">
                  <a:extLst>
                    <a:ext uri="{9D8B030D-6E8A-4147-A177-3AD203B41FA5}">
                      <a16:colId xmlns:a16="http://schemas.microsoft.com/office/drawing/2014/main" val="935941261"/>
                    </a:ext>
                  </a:extLst>
                </a:gridCol>
                <a:gridCol w="751119">
                  <a:extLst>
                    <a:ext uri="{9D8B030D-6E8A-4147-A177-3AD203B41FA5}">
                      <a16:colId xmlns:a16="http://schemas.microsoft.com/office/drawing/2014/main" val="131810441"/>
                    </a:ext>
                  </a:extLst>
                </a:gridCol>
                <a:gridCol w="1460236">
                  <a:extLst>
                    <a:ext uri="{9D8B030D-6E8A-4147-A177-3AD203B41FA5}">
                      <a16:colId xmlns:a16="http://schemas.microsoft.com/office/drawing/2014/main" val="3982656896"/>
                    </a:ext>
                  </a:extLst>
                </a:gridCol>
                <a:gridCol w="858417">
                  <a:extLst>
                    <a:ext uri="{9D8B030D-6E8A-4147-A177-3AD203B41FA5}">
                      <a16:colId xmlns:a16="http://schemas.microsoft.com/office/drawing/2014/main" val="2467891428"/>
                    </a:ext>
                  </a:extLst>
                </a:gridCol>
                <a:gridCol w="811763">
                  <a:extLst>
                    <a:ext uri="{9D8B030D-6E8A-4147-A177-3AD203B41FA5}">
                      <a16:colId xmlns:a16="http://schemas.microsoft.com/office/drawing/2014/main" val="3139312771"/>
                    </a:ext>
                  </a:extLst>
                </a:gridCol>
                <a:gridCol w="811772">
                  <a:extLst>
                    <a:ext uri="{9D8B030D-6E8A-4147-A177-3AD203B41FA5}">
                      <a16:colId xmlns:a16="http://schemas.microsoft.com/office/drawing/2014/main" val="1553856196"/>
                    </a:ext>
                  </a:extLst>
                </a:gridCol>
              </a:tblGrid>
              <a:tr h="190307">
                <a:tc gridSpan="8">
                  <a:txBody>
                    <a:bodyPr/>
                    <a:lstStyle/>
                    <a:p>
                      <a:pPr marL="0" marR="0">
                        <a:buNone/>
                      </a:pPr>
                      <a:r>
                        <a:rPr lang="en-US" sz="1200" dirty="0">
                          <a:effectLst/>
                        </a:rPr>
                        <a:t>Table 1. Significant Correlations Between Changes in Anxiety Measures and Knowledge Gain (Spearman’s ρ)r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4239302"/>
                  </a:ext>
                </a:extLst>
              </a:tr>
              <a:tr h="294076">
                <a:tc>
                  <a:txBody>
                    <a:bodyPr/>
                    <a:lstStyle/>
                    <a:p>
                      <a:pPr marL="0" marR="0">
                        <a:buNone/>
                      </a:pPr>
                      <a:r>
                        <a:rPr lang="en-US" sz="1200">
                          <a:effectLst/>
                        </a:rPr>
                        <a:t>Anxiety Change (Δ)</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Technology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ρ</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p-value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Anxiety Change (Δ)</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Technology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ρ</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p-value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6993865"/>
                  </a:ext>
                </a:extLst>
              </a:tr>
              <a:tr h="314677">
                <a:tc>
                  <a:txBody>
                    <a:bodyPr/>
                    <a:lstStyle/>
                    <a:p>
                      <a:pPr marL="0" marR="0">
                        <a:buNone/>
                      </a:pPr>
                      <a:r>
                        <a:rPr lang="en-US" sz="1200">
                          <a:effectLst/>
                        </a:rPr>
                        <a:t>Δ self-confident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dirty="0">
                          <a:effectLst/>
                        </a:rPr>
                        <a:t>Laser Scanner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0.427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 0.048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Δ nervous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IMU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−0.521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0.013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4867540"/>
                  </a:ext>
                </a:extLst>
              </a:tr>
              <a:tr h="270588">
                <a:tc>
                  <a:txBody>
                    <a:bodyPr/>
                    <a:lstStyle/>
                    <a:p>
                      <a:pPr marL="0" marR="0">
                        <a:buNone/>
                      </a:pPr>
                      <a:r>
                        <a:rPr lang="en-US" sz="1200">
                          <a:effectLst/>
                        </a:rPr>
                        <a:t>Δ confused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Laser Scanner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−0.431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0.045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dirty="0">
                          <a:effectLst/>
                        </a:rPr>
                        <a:t>Δ jittery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IMU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−0.604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0.003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5427379"/>
                  </a:ext>
                </a:extLst>
              </a:tr>
              <a:tr h="279918">
                <a:tc>
                  <a:txBody>
                    <a:bodyPr/>
                    <a:lstStyle/>
                    <a:p>
                      <a:pPr marL="0" marR="0">
                        <a:buNone/>
                      </a:pPr>
                      <a:r>
                        <a:rPr lang="en-US" sz="1200">
                          <a:effectLst/>
                        </a:rPr>
                        <a:t>Δ jittery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Laser Scanner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−0.429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0.046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Δ satisfied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GPS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0.469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0.028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2488086"/>
                  </a:ext>
                </a:extLst>
              </a:tr>
              <a:tr h="190307">
                <a:tc>
                  <a:txBody>
                    <a:bodyPr/>
                    <a:lstStyle/>
                    <a:p>
                      <a:pPr marL="0" marR="0">
                        <a:buNone/>
                      </a:pPr>
                      <a:r>
                        <a:rPr lang="en-US" sz="1200" dirty="0">
                          <a:effectLst/>
                        </a:rPr>
                        <a:t>Δ nervous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RFID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−0.443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0.039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Δ confused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GPS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−0.455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 0.033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4189918"/>
                  </a:ext>
                </a:extLst>
              </a:tr>
              <a:tr h="570922">
                <a:tc>
                  <a:txBody>
                    <a:bodyPr/>
                    <a:lstStyle/>
                    <a:p>
                      <a:pPr marL="0" marR="0">
                        <a:buNone/>
                      </a:pPr>
                      <a:r>
                        <a:rPr lang="en-US" sz="1200">
                          <a:effectLst/>
                        </a:rPr>
                        <a:t>Δ jittery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RFID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−0.530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0.011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Δ uncomfortable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Drones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a:effectLst/>
                        </a:rPr>
                        <a:t>−0.574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200" dirty="0">
                          <a:effectLst/>
                        </a:rPr>
                        <a:t>0.005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0239838"/>
                  </a:ext>
                </a:extLst>
              </a:tr>
            </a:tbl>
          </a:graphicData>
        </a:graphic>
      </p:graphicFrame>
      <p:sp>
        <p:nvSpPr>
          <p:cNvPr id="5" name="TextBox 4">
            <a:extLst>
              <a:ext uri="{FF2B5EF4-FFF2-40B4-BE49-F238E27FC236}">
                <a16:creationId xmlns:a16="http://schemas.microsoft.com/office/drawing/2014/main" id="{606578FC-85FE-2105-A4DE-864082208129}"/>
              </a:ext>
            </a:extLst>
          </p:cNvPr>
          <p:cNvSpPr txBox="1"/>
          <p:nvPr/>
        </p:nvSpPr>
        <p:spPr>
          <a:xfrm>
            <a:off x="455498" y="861395"/>
            <a:ext cx="11847338" cy="369332"/>
          </a:xfrm>
          <a:prstGeom prst="rect">
            <a:avLst/>
          </a:prstGeom>
          <a:noFill/>
        </p:spPr>
        <p:txBody>
          <a:bodyPr wrap="square">
            <a:spAutoFit/>
          </a:bodyPr>
          <a:lstStyle/>
          <a:p>
            <a:r>
              <a:rPr lang="en-US" dirty="0"/>
              <a:t>Some Anxiety Changes Were Linked to Lower Learning Gains</a:t>
            </a:r>
          </a:p>
        </p:txBody>
      </p:sp>
    </p:spTree>
    <p:extLst>
      <p:ext uri="{BB962C8B-B14F-4D97-AF65-F5344CB8AC3E}">
        <p14:creationId xmlns:p14="http://schemas.microsoft.com/office/powerpoint/2010/main" val="165044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73E9D9-AAEB-F58B-3405-7144B054B14D}"/>
              </a:ext>
            </a:extLst>
          </p:cNvPr>
          <p:cNvPicPr>
            <a:picLocks noChangeAspect="1"/>
          </p:cNvPicPr>
          <p:nvPr/>
        </p:nvPicPr>
        <p:blipFill>
          <a:blip r:embed="rId2"/>
          <a:stretch>
            <a:fillRect/>
          </a:stretch>
        </p:blipFill>
        <p:spPr>
          <a:xfrm>
            <a:off x="10471093" y="5911831"/>
            <a:ext cx="1720907" cy="966986"/>
          </a:xfrm>
          <a:prstGeom prst="rect">
            <a:avLst/>
          </a:prstGeom>
        </p:spPr>
      </p:pic>
      <p:pic>
        <p:nvPicPr>
          <p:cNvPr id="3" name="Picture 2" descr="Cal Poly logo">
            <a:extLst>
              <a:ext uri="{FF2B5EF4-FFF2-40B4-BE49-F238E27FC236}">
                <a16:creationId xmlns:a16="http://schemas.microsoft.com/office/drawing/2014/main" id="{24A865B4-C882-0505-9089-5C13FA1AA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30" y="6066918"/>
            <a:ext cx="3275665" cy="791082"/>
          </a:xfrm>
          <a:prstGeom prst="rect">
            <a:avLst/>
          </a:prstGeom>
          <a:noFill/>
          <a:extLst>
            <a:ext uri="{909E8E84-426E-40DD-AFC4-6F175D3DCCD1}">
              <a14:hiddenFill xmlns:a14="http://schemas.microsoft.com/office/drawing/2010/main">
                <a:solidFill>
                  <a:srgbClr val="FFFFFF"/>
                </a:solidFill>
              </a14:hiddenFill>
            </a:ext>
          </a:extLst>
        </p:spPr>
      </p:pic>
      <p:sp>
        <p:nvSpPr>
          <p:cNvPr id="9" name="Text 0">
            <a:extLst>
              <a:ext uri="{FF2B5EF4-FFF2-40B4-BE49-F238E27FC236}">
                <a16:creationId xmlns:a16="http://schemas.microsoft.com/office/drawing/2014/main" id="{872E7515-99CF-2FA8-D97C-062F46C20FED}"/>
              </a:ext>
            </a:extLst>
          </p:cNvPr>
          <p:cNvSpPr/>
          <p:nvPr/>
        </p:nvSpPr>
        <p:spPr>
          <a:xfrm>
            <a:off x="709017" y="43220"/>
            <a:ext cx="8197656" cy="684133"/>
          </a:xfrm>
          <a:prstGeom prst="rect">
            <a:avLst/>
          </a:prstGeom>
          <a:noFill/>
          <a:ln/>
        </p:spPr>
        <p:txBody>
          <a:bodyPr wrap="none" lIns="0" tIns="0" rIns="0" bIns="0" rtlCol="0" anchor="t"/>
          <a:lstStyle/>
          <a:p>
            <a:pPr>
              <a:lnSpc>
                <a:spcPts val="5550"/>
              </a:lnSpc>
            </a:pPr>
            <a:r>
              <a:rPr lang="en-US" sz="4000" b="1" dirty="0">
                <a:solidFill>
                  <a:srgbClr val="000000"/>
                </a:solidFill>
                <a:latin typeface="Century" panose="02040604050505020304" pitchFamily="18" charset="0"/>
                <a:ea typeface="Inter Bold" pitchFamily="34" charset="-122"/>
                <a:cs typeface="Inter Bold" pitchFamily="34" charset="-120"/>
              </a:rPr>
              <a:t>Discussion</a:t>
            </a:r>
            <a:endParaRPr lang="en-US" sz="4000" dirty="0">
              <a:latin typeface="Century" panose="02040604050505020304" pitchFamily="18" charset="0"/>
            </a:endParaRPr>
          </a:p>
        </p:txBody>
      </p:sp>
      <p:sp>
        <p:nvSpPr>
          <p:cNvPr id="18" name="Text 8">
            <a:extLst>
              <a:ext uri="{FF2B5EF4-FFF2-40B4-BE49-F238E27FC236}">
                <a16:creationId xmlns:a16="http://schemas.microsoft.com/office/drawing/2014/main" id="{AEE6CABC-6BDD-6ED3-7BC5-C3E37F77F36E}"/>
              </a:ext>
            </a:extLst>
          </p:cNvPr>
          <p:cNvSpPr/>
          <p:nvPr/>
        </p:nvSpPr>
        <p:spPr>
          <a:xfrm>
            <a:off x="679371" y="3280348"/>
            <a:ext cx="10346983" cy="1779212"/>
          </a:xfrm>
          <a:prstGeom prst="rect">
            <a:avLst/>
          </a:prstGeom>
          <a:noFill/>
          <a:ln/>
        </p:spPr>
        <p:txBody>
          <a:bodyPr wrap="square" lIns="0" tIns="0" rIns="0" bIns="0" rtlCol="0" anchor="t"/>
          <a:lstStyle/>
          <a:p>
            <a:pPr marL="342900" indent="-342900" algn="l">
              <a:buSzPct val="100000"/>
              <a:buChar char="•"/>
            </a:pPr>
            <a:endParaRPr lang="en-US" sz="1700" dirty="0">
              <a:latin typeface="Century" panose="02040604050505020304" pitchFamily="18" charset="0"/>
            </a:endParaRPr>
          </a:p>
        </p:txBody>
      </p:sp>
      <p:sp>
        <p:nvSpPr>
          <p:cNvPr id="19" name="Text 9">
            <a:extLst>
              <a:ext uri="{FF2B5EF4-FFF2-40B4-BE49-F238E27FC236}">
                <a16:creationId xmlns:a16="http://schemas.microsoft.com/office/drawing/2014/main" id="{E820D4B7-D120-4321-9446-0EE28B0AD8F8}"/>
              </a:ext>
            </a:extLst>
          </p:cNvPr>
          <p:cNvSpPr/>
          <p:nvPr/>
        </p:nvSpPr>
        <p:spPr>
          <a:xfrm>
            <a:off x="709016" y="1136158"/>
            <a:ext cx="11401139" cy="791082"/>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Century" panose="02040604050505020304" pitchFamily="18" charset="0"/>
                <a:ea typeface="Inter" pitchFamily="34" charset="-122"/>
                <a:cs typeface="Inter" pitchFamily="34" charset="-120"/>
              </a:rPr>
              <a:t>MRLE supported learning despite mild anxiety increases. Anxiety did not become extreme for most students. Moderate strain may accompany immersive engagement, but specific negative states can reduce gains in some modules.</a:t>
            </a:r>
          </a:p>
          <a:p>
            <a:pPr marL="0" indent="0" algn="l">
              <a:lnSpc>
                <a:spcPts val="2700"/>
              </a:lnSpc>
              <a:buNone/>
            </a:pPr>
            <a:endParaRPr lang="en-US" sz="1700" dirty="0">
              <a:solidFill>
                <a:srgbClr val="272525"/>
              </a:solidFill>
              <a:latin typeface="Century" panose="02040604050505020304" pitchFamily="18" charset="0"/>
              <a:ea typeface="Inter" pitchFamily="34" charset="-122"/>
            </a:endParaRPr>
          </a:p>
          <a:p>
            <a:pPr marL="342900" indent="-342900">
              <a:buSzPct val="100000"/>
              <a:buFontTx/>
              <a:buChar char="•"/>
            </a:pPr>
            <a:r>
              <a:rPr lang="en-US" dirty="0">
                <a:solidFill>
                  <a:srgbClr val="272525"/>
                </a:solidFill>
                <a:latin typeface="Century" panose="02040604050505020304" pitchFamily="18" charset="0"/>
                <a:ea typeface="Inter" pitchFamily="34" charset="-122"/>
                <a:cs typeface="Inter" pitchFamily="34" charset="-120"/>
              </a:rPr>
              <a:t>Dizziness and discomfort should be minimized through optimized interface design and session pacing</a:t>
            </a:r>
            <a:endParaRPr lang="en-US" sz="2000" dirty="0">
              <a:latin typeface="Century" panose="02040604050505020304" pitchFamily="18" charset="0"/>
            </a:endParaRPr>
          </a:p>
          <a:p>
            <a:pPr marL="342900" indent="-342900">
              <a:buSzPct val="100000"/>
              <a:buChar char="•"/>
            </a:pPr>
            <a:r>
              <a:rPr lang="en-US" dirty="0">
                <a:solidFill>
                  <a:srgbClr val="272525"/>
                </a:solidFill>
                <a:latin typeface="Century" panose="02040604050505020304" pitchFamily="18" charset="0"/>
                <a:ea typeface="Inter" pitchFamily="34" charset="-122"/>
                <a:cs typeface="Inter" pitchFamily="34" charset="-120"/>
              </a:rPr>
              <a:t>Confusion and jitteriness may indicate cognitive overload requiring instructional adjustments</a:t>
            </a:r>
            <a:endParaRPr lang="en-US" dirty="0">
              <a:latin typeface="Century" panose="02040604050505020304" pitchFamily="18" charset="0"/>
            </a:endParaRPr>
          </a:p>
          <a:p>
            <a:pPr>
              <a:lnSpc>
                <a:spcPts val="1333"/>
              </a:lnSpc>
            </a:pPr>
            <a:endParaRPr lang="en-US" dirty="0">
              <a:solidFill>
                <a:srgbClr val="272525"/>
              </a:solidFill>
              <a:latin typeface="Century" panose="02040604050505020304" pitchFamily="18" charset="0"/>
              <a:ea typeface="Inter" pitchFamily="34" charset="-122"/>
              <a:cs typeface="Inter" pitchFamily="34" charset="-120"/>
            </a:endParaRPr>
          </a:p>
          <a:p>
            <a:pPr>
              <a:lnSpc>
                <a:spcPts val="1333"/>
              </a:lnSpc>
            </a:pPr>
            <a:endParaRPr lang="en-US" dirty="0">
              <a:latin typeface="Century" panose="02040604050505020304" pitchFamily="18" charset="0"/>
            </a:endParaRPr>
          </a:p>
          <a:p>
            <a:pPr>
              <a:lnSpc>
                <a:spcPts val="1333"/>
              </a:lnSpc>
            </a:pPr>
            <a:endParaRPr lang="en-US" dirty="0">
              <a:latin typeface="Century" panose="02040604050505020304" pitchFamily="18" charset="0"/>
            </a:endParaRPr>
          </a:p>
          <a:p>
            <a:pPr marL="342900" indent="-342900">
              <a:buSzPct val="100000"/>
              <a:buChar char="•"/>
            </a:pPr>
            <a:endParaRPr lang="en-US" sz="2000" dirty="0">
              <a:latin typeface="Century" panose="02040604050505020304" pitchFamily="18" charset="0"/>
            </a:endParaRPr>
          </a:p>
          <a:p>
            <a:endParaRPr lang="en-US" sz="800" b="1" dirty="0">
              <a:latin typeface="Century" panose="02040604050505020304" pitchFamily="18" charset="0"/>
            </a:endParaRPr>
          </a:p>
          <a:p>
            <a:r>
              <a:rPr lang="en-US" b="1" dirty="0">
                <a:latin typeface="Century" panose="02040604050505020304" pitchFamily="18" charset="0"/>
              </a:rPr>
              <a:t>Limitations: </a:t>
            </a:r>
            <a:r>
              <a:rPr lang="en-US" dirty="0">
                <a:latin typeface="Century" panose="02040604050505020304" pitchFamily="18" charset="0"/>
              </a:rPr>
              <a:t>Reliance on Self-reported anxiety measures. Lack of Objective Physiological validation (EEG, heart rate)</a:t>
            </a:r>
          </a:p>
          <a:p>
            <a:r>
              <a:rPr lang="en-US" b="1" dirty="0">
                <a:latin typeface="Century" panose="02040604050505020304" pitchFamily="18" charset="0"/>
              </a:rPr>
              <a:t>Future Research: </a:t>
            </a:r>
            <a:r>
              <a:rPr lang="en-US" dirty="0">
                <a:latin typeface="Century" panose="02040604050505020304" pitchFamily="18" charset="0"/>
              </a:rPr>
              <a:t>Investigate Longitudinal adaptation effects, Thresholds of optimal anxiety, Integration of physiological data</a:t>
            </a:r>
          </a:p>
          <a:p>
            <a:endParaRPr lang="en-US" dirty="0">
              <a:latin typeface="Century" panose="02040604050505020304" pitchFamily="18" charset="0"/>
            </a:endParaRPr>
          </a:p>
          <a:p>
            <a:pPr marL="0" indent="0" algn="l">
              <a:lnSpc>
                <a:spcPts val="2700"/>
              </a:lnSpc>
              <a:buNone/>
            </a:pPr>
            <a:endParaRPr lang="en-US" sz="1700" dirty="0">
              <a:latin typeface="Century" panose="02040604050505020304" pitchFamily="18" charset="0"/>
            </a:endParaRPr>
          </a:p>
        </p:txBody>
      </p:sp>
      <p:sp>
        <p:nvSpPr>
          <p:cNvPr id="20" name="Text 0">
            <a:extLst>
              <a:ext uri="{FF2B5EF4-FFF2-40B4-BE49-F238E27FC236}">
                <a16:creationId xmlns:a16="http://schemas.microsoft.com/office/drawing/2014/main" id="{7335A822-5B6D-3F8D-EC48-442FDF413D79}"/>
              </a:ext>
            </a:extLst>
          </p:cNvPr>
          <p:cNvSpPr/>
          <p:nvPr/>
        </p:nvSpPr>
        <p:spPr>
          <a:xfrm>
            <a:off x="4194215" y="-66913"/>
            <a:ext cx="8079224" cy="708779"/>
          </a:xfrm>
          <a:prstGeom prst="rect">
            <a:avLst/>
          </a:prstGeom>
          <a:noFill/>
          <a:ln/>
        </p:spPr>
        <p:txBody>
          <a:bodyPr wrap="none" lIns="0" tIns="0" rIns="0" bIns="0" rtlCol="0" anchor="t"/>
          <a:lstStyle/>
          <a:p>
            <a:pPr marL="0" indent="0" algn="l">
              <a:lnSpc>
                <a:spcPts val="5550"/>
              </a:lnSpc>
              <a:buNone/>
            </a:pPr>
            <a:endParaRPr lang="en-US" sz="4450" dirty="0">
              <a:latin typeface="Century" panose="02040604050505020304" pitchFamily="18" charset="0"/>
            </a:endParaRPr>
          </a:p>
        </p:txBody>
      </p:sp>
      <p:sp>
        <p:nvSpPr>
          <p:cNvPr id="23" name="Text 2">
            <a:extLst>
              <a:ext uri="{FF2B5EF4-FFF2-40B4-BE49-F238E27FC236}">
                <a16:creationId xmlns:a16="http://schemas.microsoft.com/office/drawing/2014/main" id="{FF8583CA-CB66-2CF5-93D1-7C5E17B4F162}"/>
              </a:ext>
            </a:extLst>
          </p:cNvPr>
          <p:cNvSpPr/>
          <p:nvPr/>
        </p:nvSpPr>
        <p:spPr>
          <a:xfrm>
            <a:off x="5044678" y="1585913"/>
            <a:ext cx="5529143" cy="362903"/>
          </a:xfrm>
          <a:prstGeom prst="rect">
            <a:avLst/>
          </a:prstGeom>
          <a:noFill/>
          <a:ln/>
        </p:spPr>
        <p:txBody>
          <a:bodyPr wrap="none" lIns="0" tIns="0" rIns="0" bIns="0" rtlCol="0" anchor="t"/>
          <a:lstStyle/>
          <a:p>
            <a:pPr marL="0" indent="0" algn="l">
              <a:lnSpc>
                <a:spcPts val="2850"/>
              </a:lnSpc>
              <a:buNone/>
            </a:pPr>
            <a:endParaRPr lang="en-US" sz="1750" dirty="0">
              <a:latin typeface="Century" panose="02040604050505020304" pitchFamily="18" charset="0"/>
            </a:endParaRPr>
          </a:p>
        </p:txBody>
      </p:sp>
      <p:sp>
        <p:nvSpPr>
          <p:cNvPr id="25" name="Text 3">
            <a:extLst>
              <a:ext uri="{FF2B5EF4-FFF2-40B4-BE49-F238E27FC236}">
                <a16:creationId xmlns:a16="http://schemas.microsoft.com/office/drawing/2014/main" id="{6D0FBDC4-5FA5-0162-FCEA-73CF52CEDCBE}"/>
              </a:ext>
            </a:extLst>
          </p:cNvPr>
          <p:cNvSpPr/>
          <p:nvPr/>
        </p:nvSpPr>
        <p:spPr>
          <a:xfrm>
            <a:off x="11707773" y="1095494"/>
            <a:ext cx="2835235" cy="354330"/>
          </a:xfrm>
          <a:prstGeom prst="rect">
            <a:avLst/>
          </a:prstGeom>
          <a:noFill/>
          <a:ln/>
        </p:spPr>
        <p:txBody>
          <a:bodyPr wrap="none" lIns="0" tIns="0" rIns="0" bIns="0" rtlCol="0" anchor="t"/>
          <a:lstStyle/>
          <a:p>
            <a:pPr marL="0" indent="0" algn="l">
              <a:lnSpc>
                <a:spcPts val="2750"/>
              </a:lnSpc>
              <a:buNone/>
            </a:pPr>
            <a:endParaRPr lang="en-US" sz="2200" dirty="0">
              <a:latin typeface="Century" panose="02040604050505020304" pitchFamily="18" charset="0"/>
            </a:endParaRPr>
          </a:p>
        </p:txBody>
      </p:sp>
      <p:sp>
        <p:nvSpPr>
          <p:cNvPr id="26" name="Text 4">
            <a:extLst>
              <a:ext uri="{FF2B5EF4-FFF2-40B4-BE49-F238E27FC236}">
                <a16:creationId xmlns:a16="http://schemas.microsoft.com/office/drawing/2014/main" id="{09F579A3-F6A8-7E21-B922-C0A12774C2D4}"/>
              </a:ext>
            </a:extLst>
          </p:cNvPr>
          <p:cNvSpPr/>
          <p:nvPr/>
        </p:nvSpPr>
        <p:spPr>
          <a:xfrm>
            <a:off x="11707773" y="1585913"/>
            <a:ext cx="5529263" cy="362903"/>
          </a:xfrm>
          <a:prstGeom prst="rect">
            <a:avLst/>
          </a:prstGeom>
          <a:noFill/>
          <a:ln/>
        </p:spPr>
        <p:txBody>
          <a:bodyPr wrap="none" lIns="0" tIns="0" rIns="0" bIns="0" rtlCol="0" anchor="t"/>
          <a:lstStyle/>
          <a:p>
            <a:pPr marL="0" indent="0" algn="l">
              <a:lnSpc>
                <a:spcPts val="2850"/>
              </a:lnSpc>
              <a:buNone/>
            </a:pPr>
            <a:endParaRPr lang="en-US" sz="1750" dirty="0">
              <a:latin typeface="Century" panose="02040604050505020304" pitchFamily="18" charset="0"/>
            </a:endParaRPr>
          </a:p>
        </p:txBody>
      </p:sp>
      <p:sp>
        <p:nvSpPr>
          <p:cNvPr id="28" name="Text 5">
            <a:extLst>
              <a:ext uri="{FF2B5EF4-FFF2-40B4-BE49-F238E27FC236}">
                <a16:creationId xmlns:a16="http://schemas.microsoft.com/office/drawing/2014/main" id="{F3F32721-6A56-3327-F26B-5D917FDCDFC5}"/>
              </a:ext>
            </a:extLst>
          </p:cNvPr>
          <p:cNvSpPr/>
          <p:nvPr/>
        </p:nvSpPr>
        <p:spPr>
          <a:xfrm>
            <a:off x="4992324" y="3017165"/>
            <a:ext cx="2835235" cy="354330"/>
          </a:xfrm>
          <a:prstGeom prst="rect">
            <a:avLst/>
          </a:prstGeom>
          <a:noFill/>
          <a:ln/>
        </p:spPr>
        <p:txBody>
          <a:bodyPr wrap="none" lIns="0" tIns="0" rIns="0" bIns="0" rtlCol="0" anchor="t"/>
          <a:lstStyle/>
          <a:p>
            <a:pPr marL="0" indent="0" algn="l">
              <a:lnSpc>
                <a:spcPts val="2750"/>
              </a:lnSpc>
              <a:buNone/>
            </a:pPr>
            <a:endParaRPr lang="en-US" sz="2200" dirty="0">
              <a:latin typeface="Century" panose="02040604050505020304" pitchFamily="18" charset="0"/>
            </a:endParaRPr>
          </a:p>
        </p:txBody>
      </p:sp>
      <p:sp>
        <p:nvSpPr>
          <p:cNvPr id="29" name="Text 6">
            <a:extLst>
              <a:ext uri="{FF2B5EF4-FFF2-40B4-BE49-F238E27FC236}">
                <a16:creationId xmlns:a16="http://schemas.microsoft.com/office/drawing/2014/main" id="{D7847DC0-0881-4C93-511D-665A8EF929E4}"/>
              </a:ext>
            </a:extLst>
          </p:cNvPr>
          <p:cNvSpPr/>
          <p:nvPr/>
        </p:nvSpPr>
        <p:spPr>
          <a:xfrm>
            <a:off x="5044678" y="2892862"/>
            <a:ext cx="5529143" cy="362903"/>
          </a:xfrm>
          <a:prstGeom prst="rect">
            <a:avLst/>
          </a:prstGeom>
          <a:noFill/>
          <a:ln/>
        </p:spPr>
        <p:txBody>
          <a:bodyPr wrap="none" lIns="0" tIns="0" rIns="0" bIns="0" rtlCol="0" anchor="t"/>
          <a:lstStyle/>
          <a:p>
            <a:pPr marL="0" indent="0" algn="l">
              <a:lnSpc>
                <a:spcPts val="2850"/>
              </a:lnSpc>
              <a:buNone/>
            </a:pPr>
            <a:endParaRPr lang="en-US" sz="1750" dirty="0">
              <a:latin typeface="Century" panose="02040604050505020304" pitchFamily="18" charset="0"/>
            </a:endParaRPr>
          </a:p>
        </p:txBody>
      </p:sp>
      <p:sp>
        <p:nvSpPr>
          <p:cNvPr id="31" name="Text 7">
            <a:extLst>
              <a:ext uri="{FF2B5EF4-FFF2-40B4-BE49-F238E27FC236}">
                <a16:creationId xmlns:a16="http://schemas.microsoft.com/office/drawing/2014/main" id="{09FE2F0B-C6C8-5728-C185-7EA7E300C406}"/>
              </a:ext>
            </a:extLst>
          </p:cNvPr>
          <p:cNvSpPr/>
          <p:nvPr/>
        </p:nvSpPr>
        <p:spPr>
          <a:xfrm>
            <a:off x="11707773" y="2402443"/>
            <a:ext cx="2835235" cy="354330"/>
          </a:xfrm>
          <a:prstGeom prst="rect">
            <a:avLst/>
          </a:prstGeom>
          <a:noFill/>
          <a:ln/>
        </p:spPr>
        <p:txBody>
          <a:bodyPr wrap="none" lIns="0" tIns="0" rIns="0" bIns="0" rtlCol="0" anchor="t"/>
          <a:lstStyle/>
          <a:p>
            <a:pPr marL="0" indent="0" algn="l">
              <a:lnSpc>
                <a:spcPts val="2750"/>
              </a:lnSpc>
              <a:buNone/>
            </a:pPr>
            <a:endParaRPr lang="en-US" sz="2200" dirty="0">
              <a:latin typeface="Century" panose="02040604050505020304" pitchFamily="18" charset="0"/>
            </a:endParaRPr>
          </a:p>
        </p:txBody>
      </p:sp>
      <p:sp>
        <p:nvSpPr>
          <p:cNvPr id="32" name="Text 8">
            <a:extLst>
              <a:ext uri="{FF2B5EF4-FFF2-40B4-BE49-F238E27FC236}">
                <a16:creationId xmlns:a16="http://schemas.microsoft.com/office/drawing/2014/main" id="{030459DE-15F3-3228-40C7-5364C67E5463}"/>
              </a:ext>
            </a:extLst>
          </p:cNvPr>
          <p:cNvSpPr/>
          <p:nvPr/>
        </p:nvSpPr>
        <p:spPr>
          <a:xfrm>
            <a:off x="11707773" y="2892862"/>
            <a:ext cx="5529263" cy="362903"/>
          </a:xfrm>
          <a:prstGeom prst="rect">
            <a:avLst/>
          </a:prstGeom>
          <a:noFill/>
          <a:ln/>
        </p:spPr>
        <p:txBody>
          <a:bodyPr wrap="none" lIns="0" tIns="0" rIns="0" bIns="0" rtlCol="0" anchor="t"/>
          <a:lstStyle/>
          <a:p>
            <a:pPr marL="0" indent="0" algn="l">
              <a:lnSpc>
                <a:spcPts val="2850"/>
              </a:lnSpc>
              <a:buNone/>
            </a:pPr>
            <a:endParaRPr lang="en-US" sz="1750" dirty="0">
              <a:latin typeface="Century" panose="02040604050505020304" pitchFamily="18" charset="0"/>
            </a:endParaRPr>
          </a:p>
        </p:txBody>
      </p:sp>
      <p:sp>
        <p:nvSpPr>
          <p:cNvPr id="34" name="Text 9">
            <a:extLst>
              <a:ext uri="{FF2B5EF4-FFF2-40B4-BE49-F238E27FC236}">
                <a16:creationId xmlns:a16="http://schemas.microsoft.com/office/drawing/2014/main" id="{958B133D-93EB-134F-C4D3-E880ADC6145C}"/>
              </a:ext>
            </a:extLst>
          </p:cNvPr>
          <p:cNvSpPr/>
          <p:nvPr/>
        </p:nvSpPr>
        <p:spPr>
          <a:xfrm>
            <a:off x="5044678" y="3709392"/>
            <a:ext cx="2835235" cy="354330"/>
          </a:xfrm>
          <a:prstGeom prst="rect">
            <a:avLst/>
          </a:prstGeom>
          <a:noFill/>
          <a:ln/>
        </p:spPr>
        <p:txBody>
          <a:bodyPr wrap="none" lIns="0" tIns="0" rIns="0" bIns="0" rtlCol="0" anchor="t"/>
          <a:lstStyle/>
          <a:p>
            <a:pPr marL="0" indent="0" algn="l">
              <a:lnSpc>
                <a:spcPts val="2750"/>
              </a:lnSpc>
              <a:buNone/>
            </a:pPr>
            <a:endParaRPr lang="en-US" sz="2200" dirty="0">
              <a:latin typeface="Century" panose="02040604050505020304" pitchFamily="18" charset="0"/>
            </a:endParaRPr>
          </a:p>
        </p:txBody>
      </p:sp>
      <p:sp>
        <p:nvSpPr>
          <p:cNvPr id="35" name="Text 10">
            <a:extLst>
              <a:ext uri="{FF2B5EF4-FFF2-40B4-BE49-F238E27FC236}">
                <a16:creationId xmlns:a16="http://schemas.microsoft.com/office/drawing/2014/main" id="{D92C594F-6CBE-2B40-9DBE-89288641A011}"/>
              </a:ext>
            </a:extLst>
          </p:cNvPr>
          <p:cNvSpPr/>
          <p:nvPr/>
        </p:nvSpPr>
        <p:spPr>
          <a:xfrm>
            <a:off x="5044678" y="4199811"/>
            <a:ext cx="5529143" cy="362903"/>
          </a:xfrm>
          <a:prstGeom prst="rect">
            <a:avLst/>
          </a:prstGeom>
          <a:noFill/>
          <a:ln/>
        </p:spPr>
        <p:txBody>
          <a:bodyPr wrap="none" lIns="0" tIns="0" rIns="0" bIns="0" rtlCol="0" anchor="t"/>
          <a:lstStyle/>
          <a:p>
            <a:pPr marL="0" indent="0" algn="l">
              <a:lnSpc>
                <a:spcPts val="2850"/>
              </a:lnSpc>
              <a:buNone/>
            </a:pPr>
            <a:endParaRPr lang="en-US" sz="1750" dirty="0">
              <a:latin typeface="Century" panose="02040604050505020304" pitchFamily="18" charset="0"/>
            </a:endParaRPr>
          </a:p>
        </p:txBody>
      </p:sp>
      <p:sp>
        <p:nvSpPr>
          <p:cNvPr id="37" name="Text 11">
            <a:extLst>
              <a:ext uri="{FF2B5EF4-FFF2-40B4-BE49-F238E27FC236}">
                <a16:creationId xmlns:a16="http://schemas.microsoft.com/office/drawing/2014/main" id="{BE77627A-B0B0-66F1-66EF-A3A8ED11B6B6}"/>
              </a:ext>
            </a:extLst>
          </p:cNvPr>
          <p:cNvSpPr/>
          <p:nvPr/>
        </p:nvSpPr>
        <p:spPr>
          <a:xfrm>
            <a:off x="11707773" y="3709392"/>
            <a:ext cx="2835235" cy="354330"/>
          </a:xfrm>
          <a:prstGeom prst="rect">
            <a:avLst/>
          </a:prstGeom>
          <a:noFill/>
          <a:ln/>
        </p:spPr>
        <p:txBody>
          <a:bodyPr wrap="none" lIns="0" tIns="0" rIns="0" bIns="0" rtlCol="0" anchor="t"/>
          <a:lstStyle/>
          <a:p>
            <a:pPr marL="0" indent="0" algn="l">
              <a:lnSpc>
                <a:spcPts val="2750"/>
              </a:lnSpc>
              <a:buNone/>
            </a:pPr>
            <a:endParaRPr lang="en-US" sz="2200" dirty="0">
              <a:latin typeface="Century" panose="02040604050505020304" pitchFamily="18" charset="0"/>
            </a:endParaRPr>
          </a:p>
        </p:txBody>
      </p:sp>
      <p:sp>
        <p:nvSpPr>
          <p:cNvPr id="38" name="Text 12">
            <a:extLst>
              <a:ext uri="{FF2B5EF4-FFF2-40B4-BE49-F238E27FC236}">
                <a16:creationId xmlns:a16="http://schemas.microsoft.com/office/drawing/2014/main" id="{8663E191-F90C-AA6B-E1E0-0ED80ED28FA5}"/>
              </a:ext>
            </a:extLst>
          </p:cNvPr>
          <p:cNvSpPr/>
          <p:nvPr/>
        </p:nvSpPr>
        <p:spPr>
          <a:xfrm>
            <a:off x="11707773" y="4199811"/>
            <a:ext cx="5529263" cy="362903"/>
          </a:xfrm>
          <a:prstGeom prst="rect">
            <a:avLst/>
          </a:prstGeom>
          <a:noFill/>
          <a:ln/>
        </p:spPr>
        <p:txBody>
          <a:bodyPr wrap="none" lIns="0" tIns="0" rIns="0" bIns="0" rtlCol="0" anchor="t"/>
          <a:lstStyle/>
          <a:p>
            <a:pPr marL="0" indent="0" algn="l">
              <a:lnSpc>
                <a:spcPts val="2850"/>
              </a:lnSpc>
              <a:buNone/>
            </a:pPr>
            <a:endParaRPr lang="en-US" sz="1750" dirty="0">
              <a:latin typeface="Century" panose="02040604050505020304" pitchFamily="18" charset="0"/>
            </a:endParaRPr>
          </a:p>
        </p:txBody>
      </p:sp>
    </p:spTree>
    <p:extLst>
      <p:ext uri="{BB962C8B-B14F-4D97-AF65-F5344CB8AC3E}">
        <p14:creationId xmlns:p14="http://schemas.microsoft.com/office/powerpoint/2010/main" val="145288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91D33C7B5B6640A9C76CA5EAD5E41B" ma:contentTypeVersion="16" ma:contentTypeDescription="Create a new document." ma:contentTypeScope="" ma:versionID="7414475f47407625d3f88db65f9e2c16">
  <xsd:schema xmlns:xsd="http://www.w3.org/2001/XMLSchema" xmlns:xs="http://www.w3.org/2001/XMLSchema" xmlns:p="http://schemas.microsoft.com/office/2006/metadata/properties" xmlns:ns2="3633b9e3-dc1c-4a01-bb5c-c209420ecacb" xmlns:ns3="721131b0-f9b8-4b47-bbfa-19a42d178a32" targetNamespace="http://schemas.microsoft.com/office/2006/metadata/properties" ma:root="true" ma:fieldsID="65564d9fbf020b40117b8697c5b8a3a7" ns2:_="" ns3:_="">
    <xsd:import namespace="3633b9e3-dc1c-4a01-bb5c-c209420ecacb"/>
    <xsd:import namespace="721131b0-f9b8-4b47-bbfa-19a42d178a3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33b9e3-dc1c-4a01-bb5c-c209420ec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c2506c3-735d-4e70-aa79-204d06275b9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1131b0-f9b8-4b47-bbfa-19a42d178a3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16ac40d-5d99-4503-8c78-7fb73d2d8cdb}" ma:internalName="TaxCatchAll" ma:showField="CatchAllData" ma:web="721131b0-f9b8-4b47-bbfa-19a42d178a3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33b9e3-dc1c-4a01-bb5c-c209420ecacb">
      <Terms xmlns="http://schemas.microsoft.com/office/infopath/2007/PartnerControls"/>
    </lcf76f155ced4ddcb4097134ff3c332f>
    <TaxCatchAll xmlns="721131b0-f9b8-4b47-bbfa-19a42d178a32" xsi:nil="true"/>
  </documentManagement>
</p:properties>
</file>

<file path=customXml/itemProps1.xml><?xml version="1.0" encoding="utf-8"?>
<ds:datastoreItem xmlns:ds="http://schemas.openxmlformats.org/officeDocument/2006/customXml" ds:itemID="{EF10CC74-940F-4FFF-88B9-D56915932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33b9e3-dc1c-4a01-bb5c-c209420ecacb"/>
    <ds:schemaRef ds:uri="721131b0-f9b8-4b47-bbfa-19a42d178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467150-468B-401D-A422-0427A13DCF16}">
  <ds:schemaRefs>
    <ds:schemaRef ds:uri="http://schemas.microsoft.com/sharepoint/v3/contenttype/forms"/>
  </ds:schemaRefs>
</ds:datastoreItem>
</file>

<file path=customXml/itemProps3.xml><?xml version="1.0" encoding="utf-8"?>
<ds:datastoreItem xmlns:ds="http://schemas.openxmlformats.org/officeDocument/2006/customXml" ds:itemID="{B92B3C9A-94FC-4D14-A55C-07F5DF8A9A26}">
  <ds:schemaRefs>
    <ds:schemaRef ds:uri="3633b9e3-dc1c-4a01-bb5c-c209420ecacb"/>
    <ds:schemaRef ds:uri="http://www.w3.org/XML/1998/namespace"/>
    <ds:schemaRef ds:uri="http://purl.org/dc/dcmitype/"/>
    <ds:schemaRef ds:uri="http://schemas.microsoft.com/office/2006/documentManagement/types"/>
    <ds:schemaRef ds:uri="721131b0-f9b8-4b47-bbfa-19a42d178a32"/>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2269</TotalTime>
  <Words>951</Words>
  <Application>Microsoft Office PowerPoint</Application>
  <PresentationFormat>Widescreen</PresentationFormat>
  <Paragraphs>142</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Calibri</vt:lpstr>
      <vt:lpstr>Calibri Light</vt:lpstr>
      <vt:lpstr>Century</vt:lpstr>
      <vt:lpstr>Gautami</vt:lpstr>
      <vt:lpstr>Times New Roman</vt:lpstr>
      <vt:lpstr>Office Theme</vt:lpstr>
      <vt:lpstr>Analyzing Anxiety Measures in Learning Sensing Technologies within a Mixed Reality Environment</vt:lpstr>
      <vt:lpstr>Introduction &amp; Background</vt:lpstr>
      <vt:lpstr>PowerPoint Presentation</vt:lpstr>
      <vt:lpstr>PowerPoint Presentation</vt:lpstr>
      <vt:lpstr>PowerPoint Presentation</vt:lpstr>
      <vt:lpstr>Results: Anxiety Measures/  Pattern</vt:lpstr>
      <vt:lpstr>Results: Knowledge Improved Across All Five Technologies</vt:lpstr>
      <vt:lpstr>Results: Anxiety-learning relationship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Here</dc:title>
  <dc:creator>Tom Leathem</dc:creator>
  <cp:lastModifiedBy>Tomori, Mariam A</cp:lastModifiedBy>
  <cp:revision>24</cp:revision>
  <dcterms:created xsi:type="dcterms:W3CDTF">2020-02-29T13:20:12Z</dcterms:created>
  <dcterms:modified xsi:type="dcterms:W3CDTF">2026-03-23T16:40:01Z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0x010100F391D33C7B5B6640A9C76CA5EAD5E41B</vt:lpwstr>
  </property>
  <property fmtid="{D5CDD505-2E9C-101B-9397-08002B2CF9AE}" pid="3" name="MediaServiceImageTags">
    <vt:lpwstr/>
  </property>
</Properties>
</file>