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72" r:id="rId7"/>
    <p:sldId id="273" r:id="rId8"/>
    <p:sldId id="268" r:id="rId9"/>
    <p:sldId id="27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4E4D2D-EC50-4034-8CC9-B90206B04DF0}" v="23" dt="2026-01-13T16:00:20.4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98" autoAdjust="0"/>
    <p:restoredTop sz="94678"/>
  </p:normalViewPr>
  <p:slideViewPr>
    <p:cSldViewPr snapToGrid="0" snapToObjects="1">
      <p:cViewPr varScale="1">
        <p:scale>
          <a:sx n="50" d="100"/>
          <a:sy n="50" d="100"/>
        </p:scale>
        <p:origin x="24" y="5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8916E-FC95-F145-9C41-07EB69D53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CEBDB2-9267-9847-98B7-842B1E5717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FC6ED7-6B09-C04F-AABA-9C8D96A94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6CB8-113C-4644-8DD2-7771715204CE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959C52-2BF4-9143-9CB7-5461C111E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02F49-B53D-8A4E-A00C-0F0BD2405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78F2-4CB0-C140-819E-AE3054161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086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F1871-5281-9E48-A91A-EEFF545B4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C17FC6-0D55-5946-9C57-1591E9AB44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D3D8C2-59F6-DF42-B8CB-265E24B7C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6CB8-113C-4644-8DD2-7771715204CE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469288-A50D-BA44-8C0A-488279DE1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F1EE3E-3E72-C047-9E82-65D4D8FC5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78F2-4CB0-C140-819E-AE3054161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773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245B7B-9C4A-CA40-8EC2-747239E7E4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B9152A-59D2-344C-B365-640A598A6F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B9D151-5156-C549-9382-55B7A6DA6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6CB8-113C-4644-8DD2-7771715204CE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500134-625C-5145-A95A-1821CECC0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AABBF-DC60-8247-BBB6-FCA4BD4CD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78F2-4CB0-C140-819E-AE3054161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943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EEEE0-90B4-1F42-90F1-09E197435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E552E2-08E1-BF4E-9E21-194E48D671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6B8C04-9F1B-F44B-A2EF-4CD0BED1F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6CB8-113C-4644-8DD2-7771715204CE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B25CD4-CFB9-FA46-991B-A99BC0794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41FEB4-0AD3-8948-B26A-0806987A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78F2-4CB0-C140-819E-AE3054161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455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2A965-8915-214F-9D36-483739880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775065-9A02-D040-8846-F7362DF35B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AC9147-1ED4-A049-B562-E9BA80B71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6CB8-113C-4644-8DD2-7771715204CE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3A081-8155-1F46-A641-C00215901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4AC7FE-8508-8344-B730-1AC13017B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78F2-4CB0-C140-819E-AE3054161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934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4A134-5F96-0740-BC29-5275905F2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D15EF-7997-1441-ACBD-6AE1098B61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963D28-4D7C-1541-86B6-E58D8C7186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A80EE-F654-8348-A74B-676B96051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6CB8-113C-4644-8DD2-7771715204CE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1CA226-E765-4549-9157-27CF787EE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16D2B1-595C-944B-8FB9-C0C9614E4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78F2-4CB0-C140-819E-AE3054161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308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8090A-E242-F74A-893A-224054EBF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8E76A4-5990-4E4A-939D-830CBA0ED5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512116-6D47-1144-ACDB-F5C28A1CB4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7D965D-40F1-754B-A09C-8F1DED09AF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4FDE7F-4D77-2E4D-B299-02B11C9F8C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596F04-535D-CC43-8B32-F28CCD6E9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6CB8-113C-4644-8DD2-7771715204CE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87186B-9A35-C441-A558-3A3AC7050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58B9A4-68CD-EC48-BB14-16617C894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78F2-4CB0-C140-819E-AE3054161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778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DAEEA-425C-5A44-BDC7-103C1E122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E48255-3A75-3C45-A054-094FF5170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6CB8-113C-4644-8DD2-7771715204CE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F4589F-E2BA-5C42-A94B-FA7123A2B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684B9B-0C1E-F941-8EEA-5BA5288DC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78F2-4CB0-C140-819E-AE3054161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987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F3401B-506A-594E-8D9C-3411AA912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6CB8-113C-4644-8DD2-7771715204CE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8DBC59-CFCA-B24D-8DDD-8538844CB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157DCB-A398-C544-87E9-49D6B0C7A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78F2-4CB0-C140-819E-AE3054161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409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FBD24-3C0E-B14F-9A9F-CB45D5444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DADAC-6C8A-4749-B178-BE1030732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BAAFE6-371C-CA44-B550-7FDC17EC3B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0A2157-FFBD-0F49-B6C4-9D9B8444D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6CB8-113C-4644-8DD2-7771715204CE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1B57B4-0CD6-2E4D-9BCC-F786371EF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AE09F3-4430-8D48-B4F6-3AE1A8C18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78F2-4CB0-C140-819E-AE3054161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561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ACD8D-9D5C-9645-AC61-CDBC4831D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C0156F-C2B4-1E43-8AE8-7A22315E75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80DCF4-2DA8-504A-BF10-9243887234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25364-BB25-B14D-B5B6-1829BEEB8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6CB8-113C-4644-8DD2-7771715204CE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87DE21-A291-9E41-9C79-DC0715AED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8FD1D-DAE6-3A4D-9DFC-34855831E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78F2-4CB0-C140-819E-AE3054161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398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ED3DB4-1DE1-9F4B-8F9A-5469036CF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F88991-A67C-DC48-939E-817BEE242D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42929-55FD-C949-A9CA-508F465B7F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A6CB8-113C-4644-8DD2-7771715204CE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635F2-8351-8A46-8D3B-95CB210DA9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CD3B25-905F-7D43-BF81-D95E302E30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478F2-4CB0-C140-819E-AE3054161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454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4FFC25D-DA74-7E45-853D-3D1AC8FA16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9120" y="1312449"/>
            <a:ext cx="10515600" cy="1585993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cs typeface="Gautami" panose="020B0502040204020203" pitchFamily="34" charset="0"/>
              </a:rPr>
              <a:t>Insert Evaluation for High School Students’ Perceptions of Augmented Reality for STEM Education: A Three-Year Comparison (2023–2025)</a:t>
            </a:r>
            <a:br>
              <a:rPr lang="en-US" sz="3600" b="1" dirty="0">
                <a:cs typeface="Gautami" panose="020B0502040204020203" pitchFamily="34" charset="0"/>
              </a:rPr>
            </a:br>
            <a:endParaRPr lang="en-US" sz="3600" b="1" dirty="0">
              <a:cs typeface="Gautami" panose="020B0502040204020203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E2B8BEC-DC4D-2948-AF6F-2F5512A935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3" y="2898442"/>
            <a:ext cx="10515599" cy="776417"/>
          </a:xfrm>
        </p:spPr>
        <p:txBody>
          <a:bodyPr>
            <a:normAutofit lnSpcReduction="10000"/>
          </a:bodyPr>
          <a:lstStyle/>
          <a:p>
            <a:r>
              <a:rPr lang="en-US" sz="1800" b="1" dirty="0">
                <a:cs typeface="Gautami" panose="020B0502040204020203" pitchFamily="34" charset="0"/>
              </a:rPr>
              <a:t>Amani Qasrawi, Dr. Tulio Sulbaran, Dr. Sandeep Langar </a:t>
            </a:r>
          </a:p>
          <a:p>
            <a:r>
              <a:rPr lang="en-US" dirty="0"/>
              <a:t>The University of Texas at San Antonio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AC00A3A-B1B9-6C49-9609-85134D8F61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88293" y="5606586"/>
            <a:ext cx="1977571" cy="111120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3628E9E-227F-924B-B0EB-00A308FFCB3A}"/>
              </a:ext>
            </a:extLst>
          </p:cNvPr>
          <p:cNvSpPr txBox="1"/>
          <p:nvPr/>
        </p:nvSpPr>
        <p:spPr>
          <a:xfrm>
            <a:off x="-6" y="4212983"/>
            <a:ext cx="12191998" cy="1200329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>
                    <a:lumMod val="95000"/>
                  </a:schemeClr>
                </a:solidFill>
              </a:rPr>
              <a:t>ASC 2026 International Conference</a:t>
            </a:r>
          </a:p>
          <a:p>
            <a:r>
              <a:rPr lang="en-US" sz="2400" b="1" dirty="0">
                <a:solidFill>
                  <a:schemeClr val="bg1">
                    <a:lumMod val="95000"/>
                  </a:schemeClr>
                </a:solidFill>
              </a:rPr>
              <a:t>62</a:t>
            </a:r>
            <a:r>
              <a:rPr lang="en-US" sz="2400" b="1" baseline="30000" dirty="0">
                <a:solidFill>
                  <a:schemeClr val="bg1">
                    <a:lumMod val="95000"/>
                  </a:schemeClr>
                </a:solidFill>
              </a:rPr>
              <a:t>nd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</a:rPr>
              <a:t> Annual Associated Schools of Construction International Conference</a:t>
            </a:r>
          </a:p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F8745B-A839-294B-BE26-EC1CA201FC21}"/>
              </a:ext>
            </a:extLst>
          </p:cNvPr>
          <p:cNvSpPr txBox="1"/>
          <p:nvPr/>
        </p:nvSpPr>
        <p:spPr>
          <a:xfrm>
            <a:off x="4854139" y="4924509"/>
            <a:ext cx="2483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>
                    <a:lumMod val="95000"/>
                  </a:schemeClr>
                </a:solidFill>
              </a:rPr>
              <a:t>April 15</a:t>
            </a:r>
            <a:r>
              <a:rPr lang="en-US" sz="2000" baseline="30000" dirty="0">
                <a:solidFill>
                  <a:schemeClr val="bg1">
                    <a:lumMod val="95000"/>
                  </a:schemeClr>
                </a:solidFill>
              </a:rPr>
              <a:t>th</a:t>
            </a:r>
            <a:r>
              <a:rPr lang="en-US" sz="2000" dirty="0">
                <a:solidFill>
                  <a:schemeClr val="bg1">
                    <a:lumMod val="95000"/>
                  </a:schemeClr>
                </a:solidFill>
              </a:rPr>
              <a:t> – 17</a:t>
            </a:r>
            <a:r>
              <a:rPr lang="en-US" sz="2000" baseline="30000" dirty="0">
                <a:solidFill>
                  <a:schemeClr val="bg1">
                    <a:lumMod val="95000"/>
                  </a:schemeClr>
                </a:solidFill>
              </a:rPr>
              <a:t>th</a:t>
            </a:r>
            <a:r>
              <a:rPr lang="en-US" sz="2000" dirty="0">
                <a:solidFill>
                  <a:schemeClr val="bg1">
                    <a:lumMod val="95000"/>
                  </a:schemeClr>
                </a:solidFill>
              </a:rPr>
              <a:t>  </a:t>
            </a:r>
          </a:p>
        </p:txBody>
      </p:sp>
      <p:pic>
        <p:nvPicPr>
          <p:cNvPr id="1026" name="Picture 2" descr="Cal Poly logo">
            <a:extLst>
              <a:ext uri="{FF2B5EF4-FFF2-40B4-BE49-F238E27FC236}">
                <a16:creationId xmlns:a16="http://schemas.microsoft.com/office/drawing/2014/main" id="{CDD0117D-B8F6-15A5-C99C-46BD007733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30" y="5766648"/>
            <a:ext cx="3275665" cy="791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3068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4FFC25D-DA74-7E45-853D-3D1AC8FA1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Introduction &amp; Background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E2B8BEC-DC4D-2948-AF6F-2F5512A93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5140" y="1883494"/>
            <a:ext cx="8153400" cy="4019251"/>
          </a:xfrm>
        </p:spPr>
        <p:txBody>
          <a:bodyPr>
            <a:normAutofit lnSpcReduction="10000"/>
          </a:bodyPr>
          <a:lstStyle/>
          <a:p>
            <a:pPr>
              <a:buFont typeface="Arial" charset="0"/>
              <a:buChar char="•"/>
            </a:pPr>
            <a:r>
              <a:rPr lang="en-US" dirty="0"/>
              <a:t>Augmented Reality (AR) has gained increasing attention in STEM education for its potential to enhance visualization, engagement, and experiential learning.</a:t>
            </a:r>
          </a:p>
          <a:p>
            <a:pPr>
              <a:buFont typeface="Arial" charset="0"/>
              <a:buChar char="•"/>
            </a:pPr>
            <a:r>
              <a:rPr lang="en-US" dirty="0"/>
              <a:t>AR can transform abstract STEM concepts into tangible, interactive experiences, fostering deeper conceptual understanding and skill acquisition among students.</a:t>
            </a:r>
          </a:p>
          <a:p>
            <a:pPr>
              <a:buFont typeface="Arial" charset="0"/>
              <a:buChar char="•"/>
            </a:pPr>
            <a:r>
              <a:rPr lang="en-US" dirty="0"/>
              <a:t>However, to capitalize on the potential of AR in education, its adoption and use must be understood</a:t>
            </a:r>
          </a:p>
          <a:p>
            <a:pPr>
              <a:buFont typeface="Arial" charset="0"/>
              <a:buChar char="•"/>
            </a:pP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92DDE4B-E3AA-E64D-C083-B0764DCAED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8872" y="5799389"/>
            <a:ext cx="1720907" cy="966986"/>
          </a:xfrm>
          <a:prstGeom prst="rect">
            <a:avLst/>
          </a:prstGeom>
        </p:spPr>
      </p:pic>
      <p:pic>
        <p:nvPicPr>
          <p:cNvPr id="3" name="Picture 2" descr="Cal Poly logo">
            <a:extLst>
              <a:ext uri="{FF2B5EF4-FFF2-40B4-BE49-F238E27FC236}">
                <a16:creationId xmlns:a16="http://schemas.microsoft.com/office/drawing/2014/main" id="{FE66C923-475B-195F-07CE-D87E7ED717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30" y="5766648"/>
            <a:ext cx="3275665" cy="791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Trimble XR10 with Microsoft HoloLens 2 ...">
            <a:extLst>
              <a:ext uri="{FF2B5EF4-FFF2-40B4-BE49-F238E27FC236}">
                <a16:creationId xmlns:a16="http://schemas.microsoft.com/office/drawing/2014/main" id="{CDF1EA0F-173A-E3F7-5207-572A6951C5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7101" y="2960238"/>
            <a:ext cx="2153128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Trimble XR10 Mixed Reality Case Study ...">
            <a:extLst>
              <a:ext uri="{FF2B5EF4-FFF2-40B4-BE49-F238E27FC236}">
                <a16:creationId xmlns:a16="http://schemas.microsoft.com/office/drawing/2014/main" id="{FA411792-CEF6-1514-9795-3965C644F3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5479" y="1690688"/>
            <a:ext cx="2857500" cy="189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XR10 with HoloLens 2 Headset Demo Using ...">
            <a:extLst>
              <a:ext uri="{FF2B5EF4-FFF2-40B4-BE49-F238E27FC236}">
                <a16:creationId xmlns:a16="http://schemas.microsoft.com/office/drawing/2014/main" id="{544BA93B-4792-59BE-374D-D69CABAD07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5479" y="3893120"/>
            <a:ext cx="2857500" cy="1707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2471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4FFC25D-DA74-7E45-853D-3D1AC8FA1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Research Aim, Scope, Objectives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E2B8BEC-DC4D-2948-AF6F-2F5512A93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400109" cy="4019251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dirty="0"/>
              <a:t>The aim is to gain a deeper understanding of student AR adoption at a cohort level over the last three years. The specific objectives of this research are: </a:t>
            </a:r>
          </a:p>
          <a:p>
            <a:pPr marL="914400" lvl="2" indent="0">
              <a:buNone/>
            </a:pPr>
            <a:r>
              <a:rPr lang="en-US" dirty="0"/>
              <a:t>1- Evaluate the challenges and difficulties these students faced while using AR; and </a:t>
            </a:r>
          </a:p>
          <a:p>
            <a:pPr marL="914400" lvl="2" indent="0">
              <a:buNone/>
            </a:pPr>
            <a:r>
              <a:rPr lang="en-US" dirty="0"/>
              <a:t>2- Assess their interest in the long-term use of AR technologies. </a:t>
            </a:r>
            <a:endParaRPr lang="en-US" i="1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311214E-1ABA-C76E-19D3-1A60B1BF77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8872" y="5799389"/>
            <a:ext cx="1720907" cy="966986"/>
          </a:xfrm>
          <a:prstGeom prst="rect">
            <a:avLst/>
          </a:prstGeom>
        </p:spPr>
      </p:pic>
      <p:pic>
        <p:nvPicPr>
          <p:cNvPr id="3" name="Picture 2" descr="Cal Poly logo">
            <a:extLst>
              <a:ext uri="{FF2B5EF4-FFF2-40B4-BE49-F238E27FC236}">
                <a16:creationId xmlns:a16="http://schemas.microsoft.com/office/drawing/2014/main" id="{12A65367-66D6-3274-B759-AEEDC0C7AE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30" y="5766648"/>
            <a:ext cx="3275665" cy="791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VR/AR in Education ...">
            <a:extLst>
              <a:ext uri="{FF2B5EF4-FFF2-40B4-BE49-F238E27FC236}">
                <a16:creationId xmlns:a16="http://schemas.microsoft.com/office/drawing/2014/main" id="{E699480F-F76E-D88E-5108-3676D5E518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4822" y="1825625"/>
            <a:ext cx="3867444" cy="2956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3753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4FFC25D-DA74-7E45-853D-3D1AC8FA1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Research Approach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0436F83-FA72-A966-51AF-171752361A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8872" y="5799389"/>
            <a:ext cx="1720907" cy="966986"/>
          </a:xfrm>
          <a:prstGeom prst="rect">
            <a:avLst/>
          </a:prstGeom>
        </p:spPr>
      </p:pic>
      <p:pic>
        <p:nvPicPr>
          <p:cNvPr id="3" name="Picture 2" descr="Cal Poly logo">
            <a:extLst>
              <a:ext uri="{FF2B5EF4-FFF2-40B4-BE49-F238E27FC236}">
                <a16:creationId xmlns:a16="http://schemas.microsoft.com/office/drawing/2014/main" id="{C77E1A0D-C0F6-9E40-B6E2-A857FDEFC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30" y="5766648"/>
            <a:ext cx="3275665" cy="791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F10252C4-C39E-1310-FF5F-0EF48F9BE993}"/>
              </a:ext>
            </a:extLst>
          </p:cNvPr>
          <p:cNvSpPr/>
          <p:nvPr/>
        </p:nvSpPr>
        <p:spPr>
          <a:xfrm>
            <a:off x="1314290" y="1442413"/>
            <a:ext cx="2218038" cy="79108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Timeline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A196FB1-49C9-9A78-A178-2FF10E792F17}"/>
              </a:ext>
            </a:extLst>
          </p:cNvPr>
          <p:cNvSpPr/>
          <p:nvPr/>
        </p:nvSpPr>
        <p:spPr>
          <a:xfrm>
            <a:off x="4292268" y="1425016"/>
            <a:ext cx="1519881" cy="79108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Summer Camp 2023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972501-BBD3-CB1B-E0EB-92981B49849C}"/>
              </a:ext>
            </a:extLst>
          </p:cNvPr>
          <p:cNvSpPr/>
          <p:nvPr/>
        </p:nvSpPr>
        <p:spPr>
          <a:xfrm>
            <a:off x="6580916" y="1425016"/>
            <a:ext cx="1519881" cy="79108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Summer Camp 2024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9EDDB32-F3B6-E7F8-5535-0AC340A5236F}"/>
              </a:ext>
            </a:extLst>
          </p:cNvPr>
          <p:cNvSpPr/>
          <p:nvPr/>
        </p:nvSpPr>
        <p:spPr>
          <a:xfrm>
            <a:off x="8869564" y="1407619"/>
            <a:ext cx="1519881" cy="79108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Summer Camp 2025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F8D2E50-8CEF-1F82-DC80-A83D6A1135B5}"/>
              </a:ext>
            </a:extLst>
          </p:cNvPr>
          <p:cNvCxnSpPr>
            <a:cxnSpLocks/>
            <a:stCxn id="8" idx="3"/>
          </p:cNvCxnSpPr>
          <p:nvPr/>
        </p:nvCxnSpPr>
        <p:spPr>
          <a:xfrm>
            <a:off x="3532328" y="1837954"/>
            <a:ext cx="5891672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AEC94463-D7EA-DE3A-D789-B62572D23B06}"/>
              </a:ext>
            </a:extLst>
          </p:cNvPr>
          <p:cNvSpPr/>
          <p:nvPr/>
        </p:nvSpPr>
        <p:spPr>
          <a:xfrm>
            <a:off x="1314289" y="2629036"/>
            <a:ext cx="2218039" cy="79108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AR Experience  - Trimble XR10</a:t>
            </a:r>
            <a:endParaRPr lang="en-US" b="1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AF69D1E-45FA-599A-BE8C-7F0445604BC6}"/>
              </a:ext>
            </a:extLst>
          </p:cNvPr>
          <p:cNvSpPr/>
          <p:nvPr/>
        </p:nvSpPr>
        <p:spPr>
          <a:xfrm>
            <a:off x="4292268" y="2629036"/>
            <a:ext cx="3266774" cy="79108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AR headset, 3D model, rotation/resize tools.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6036EC4-90C4-6486-C5C7-C537AF7C93B3}"/>
              </a:ext>
            </a:extLst>
          </p:cNvPr>
          <p:cNvCxnSpPr>
            <a:cxnSpLocks/>
            <a:stCxn id="15" idx="3"/>
          </p:cNvCxnSpPr>
          <p:nvPr/>
        </p:nvCxnSpPr>
        <p:spPr>
          <a:xfrm flipV="1">
            <a:off x="3532328" y="2990269"/>
            <a:ext cx="2642051" cy="34308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0BB3965-4A0E-ADF0-4EC4-20CDCCC15876}"/>
              </a:ext>
            </a:extLst>
          </p:cNvPr>
          <p:cNvCxnSpPr>
            <a:cxnSpLocks/>
          </p:cNvCxnSpPr>
          <p:nvPr/>
        </p:nvCxnSpPr>
        <p:spPr>
          <a:xfrm>
            <a:off x="2516779" y="2233495"/>
            <a:ext cx="0" cy="32221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7F85586E-5C2A-49CE-5160-BB4C8767B8D3}"/>
              </a:ext>
            </a:extLst>
          </p:cNvPr>
          <p:cNvSpPr/>
          <p:nvPr/>
        </p:nvSpPr>
        <p:spPr>
          <a:xfrm>
            <a:off x="1314290" y="3768987"/>
            <a:ext cx="2218038" cy="79108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Survey &amp; Data Collection</a:t>
            </a:r>
            <a:endParaRPr lang="en-US" b="1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300E53D-65AC-342D-E437-82FD1709B2BF}"/>
              </a:ext>
            </a:extLst>
          </p:cNvPr>
          <p:cNvCxnSpPr>
            <a:cxnSpLocks/>
            <a:stCxn id="24" idx="3"/>
            <a:endCxn id="28" idx="1"/>
          </p:cNvCxnSpPr>
          <p:nvPr/>
        </p:nvCxnSpPr>
        <p:spPr>
          <a:xfrm flipV="1">
            <a:off x="3532328" y="4083062"/>
            <a:ext cx="4233075" cy="81466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A78516D8-DB8A-6714-E254-24E6080E005B}"/>
              </a:ext>
            </a:extLst>
          </p:cNvPr>
          <p:cNvSpPr/>
          <p:nvPr/>
        </p:nvSpPr>
        <p:spPr>
          <a:xfrm>
            <a:off x="4339341" y="3723267"/>
            <a:ext cx="2758145" cy="79108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Post-Test Survey (Qualtrics)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1A23690-BB5F-886F-122E-39E2FB318DA7}"/>
              </a:ext>
            </a:extLst>
          </p:cNvPr>
          <p:cNvSpPr/>
          <p:nvPr/>
        </p:nvSpPr>
        <p:spPr>
          <a:xfrm>
            <a:off x="7765403" y="3687521"/>
            <a:ext cx="2624042" cy="79108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Closed questions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F8BD808-C489-FE33-6424-771FCA0B7CCC}"/>
              </a:ext>
            </a:extLst>
          </p:cNvPr>
          <p:cNvCxnSpPr>
            <a:cxnSpLocks/>
          </p:cNvCxnSpPr>
          <p:nvPr/>
        </p:nvCxnSpPr>
        <p:spPr>
          <a:xfrm>
            <a:off x="2516779" y="3380149"/>
            <a:ext cx="0" cy="322218"/>
          </a:xfrm>
          <a:prstGeom prst="straightConnector1">
            <a:avLst/>
          </a:prstGeom>
          <a:ln w="571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1E18B429-EBD0-FAB8-5F1E-0395FF4561FB}"/>
              </a:ext>
            </a:extLst>
          </p:cNvPr>
          <p:cNvSpPr/>
          <p:nvPr/>
        </p:nvSpPr>
        <p:spPr>
          <a:xfrm>
            <a:off x="1314290" y="4908938"/>
            <a:ext cx="2218038" cy="79108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Statistical Analysis</a:t>
            </a:r>
            <a:endParaRPr lang="en-US" b="1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901F098-67AF-BF7D-14F4-57D56FFFDEF9}"/>
              </a:ext>
            </a:extLst>
          </p:cNvPr>
          <p:cNvSpPr/>
          <p:nvPr/>
        </p:nvSpPr>
        <p:spPr>
          <a:xfrm>
            <a:off x="4292267" y="4908938"/>
            <a:ext cx="1882112" cy="79108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Chi-Square Test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562A09CB-FF1A-45A0-5B68-A23DA5787668}"/>
              </a:ext>
            </a:extLst>
          </p:cNvPr>
          <p:cNvCxnSpPr>
            <a:cxnSpLocks/>
          </p:cNvCxnSpPr>
          <p:nvPr/>
        </p:nvCxnSpPr>
        <p:spPr>
          <a:xfrm>
            <a:off x="3532328" y="5380898"/>
            <a:ext cx="1028379" cy="0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4776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4FFC25D-DA74-7E45-853D-3D1AC8FA1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Results/Findings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E2B8BEC-DC4D-2948-AF6F-2F5512A93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19251"/>
          </a:xfrm>
        </p:spPr>
        <p:txBody>
          <a:bodyPr>
            <a:normAutofit/>
          </a:bodyPr>
          <a:lstStyle/>
          <a:p>
            <a:r>
              <a:rPr lang="en-US" i="1" dirty="0"/>
              <a:t>Demographic Information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50543DD-D1AD-44F4-96C5-6C70AF2FF0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8872" y="5799389"/>
            <a:ext cx="1720907" cy="966986"/>
          </a:xfrm>
          <a:prstGeom prst="rect">
            <a:avLst/>
          </a:prstGeom>
        </p:spPr>
      </p:pic>
      <p:pic>
        <p:nvPicPr>
          <p:cNvPr id="3" name="Picture 2" descr="Cal Poly logo">
            <a:extLst>
              <a:ext uri="{FF2B5EF4-FFF2-40B4-BE49-F238E27FC236}">
                <a16:creationId xmlns:a16="http://schemas.microsoft.com/office/drawing/2014/main" id="{F7AC5545-7BF6-80D9-2D46-46E7759C5B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30" y="5766648"/>
            <a:ext cx="3275665" cy="791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781A100-52ED-9C22-EAB3-C83F73A249E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9826" t="4350" r="14151"/>
          <a:stretch>
            <a:fillRect/>
          </a:stretch>
        </p:blipFill>
        <p:spPr bwMode="auto">
          <a:xfrm>
            <a:off x="4217273" y="2246492"/>
            <a:ext cx="3757451" cy="317751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450A21-86D3-DAAF-ED38-0718CB2C622B}"/>
              </a:ext>
            </a:extLst>
          </p:cNvPr>
          <p:cNvSpPr txBox="1"/>
          <p:nvPr/>
        </p:nvSpPr>
        <p:spPr>
          <a:xfrm>
            <a:off x="4778399" y="5388056"/>
            <a:ext cx="26352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Figure 1</a:t>
            </a:r>
            <a:r>
              <a:rPr lang="en-US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. Age of Students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447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BA54BB-0E69-3A8B-593C-5EA66AED72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8DC6E85-1AAF-E759-DFB6-ED4BF1A5E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Results/Findings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EADBF27-E6B5-8947-0266-65E8275AEA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19251"/>
          </a:xfrm>
        </p:spPr>
        <p:txBody>
          <a:bodyPr>
            <a:normAutofit/>
          </a:bodyPr>
          <a:lstStyle/>
          <a:p>
            <a:r>
              <a:rPr lang="en-US" i="1"/>
              <a:t>Challenges/Difficulties with AR use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DA97259-4B68-CA9B-96F1-DC0FE42542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8872" y="5799389"/>
            <a:ext cx="1720907" cy="966986"/>
          </a:xfrm>
          <a:prstGeom prst="rect">
            <a:avLst/>
          </a:prstGeom>
        </p:spPr>
      </p:pic>
      <p:pic>
        <p:nvPicPr>
          <p:cNvPr id="3" name="Picture 2" descr="Cal Poly logo">
            <a:extLst>
              <a:ext uri="{FF2B5EF4-FFF2-40B4-BE49-F238E27FC236}">
                <a16:creationId xmlns:a16="http://schemas.microsoft.com/office/drawing/2014/main" id="{F9B246DC-AD14-6377-ECE2-E312C1E865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30" y="5766648"/>
            <a:ext cx="3275665" cy="791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A graph of a bar chart&#10;&#10;AI-generated content may be incorrect.">
            <a:extLst>
              <a:ext uri="{FF2B5EF4-FFF2-40B4-BE49-F238E27FC236}">
                <a16:creationId xmlns:a16="http://schemas.microsoft.com/office/drawing/2014/main" id="{C00FC2EC-2DC2-C230-EDEC-DC8EE9E0C208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74"/>
          <a:stretch>
            <a:fillRect/>
          </a:stretch>
        </p:blipFill>
        <p:spPr bwMode="auto">
          <a:xfrm>
            <a:off x="2124867" y="2338407"/>
            <a:ext cx="7942265" cy="297931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90F09C1-4333-DC9E-F270-059068BB0F10}"/>
              </a:ext>
            </a:extLst>
          </p:cNvPr>
          <p:cNvSpPr txBox="1"/>
          <p:nvPr/>
        </p:nvSpPr>
        <p:spPr>
          <a:xfrm>
            <a:off x="3278080" y="5397977"/>
            <a:ext cx="6094520" cy="7906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Aft>
                <a:spcPts val="1000"/>
              </a:spcAft>
              <a:buNone/>
            </a:pPr>
            <a:r>
              <a:rPr lang="en-US" sz="1800" b="1" i="0" kern="100" dirty="0">
                <a:solidFill>
                  <a:srgbClr val="0E284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Figure 2</a:t>
            </a:r>
            <a:r>
              <a:rPr lang="en-US" sz="1800" i="0" kern="100" dirty="0">
                <a:solidFill>
                  <a:srgbClr val="0E284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Challenges/Difficulties Responses</a:t>
            </a:r>
            <a:endParaRPr lang="en-US" sz="1600" i="1" kern="100" dirty="0">
              <a:solidFill>
                <a:srgbClr val="0E2841"/>
              </a:solidFill>
              <a:effectLst/>
              <a:latin typeface="Times New Roman" panose="02020603050405020304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190115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BDD510-B75C-5AD4-9AD9-653C5CDE3E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C794ECD-B0E2-7280-B5A5-5374DF209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Results/Findings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A236661-90C4-CC80-8099-E119566FE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19251"/>
          </a:xfrm>
        </p:spPr>
        <p:txBody>
          <a:bodyPr>
            <a:normAutofit/>
          </a:bodyPr>
          <a:lstStyle/>
          <a:p>
            <a:r>
              <a:rPr lang="en-US" i="1"/>
              <a:t>Challenges/Difficulties with AR use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C53E437-04F2-DF7C-22CD-9A9D1536EB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8872" y="5799389"/>
            <a:ext cx="1720907" cy="966986"/>
          </a:xfrm>
          <a:prstGeom prst="rect">
            <a:avLst/>
          </a:prstGeom>
        </p:spPr>
      </p:pic>
      <p:pic>
        <p:nvPicPr>
          <p:cNvPr id="3" name="Picture 2" descr="Cal Poly logo">
            <a:extLst>
              <a:ext uri="{FF2B5EF4-FFF2-40B4-BE49-F238E27FC236}">
                <a16:creationId xmlns:a16="http://schemas.microsoft.com/office/drawing/2014/main" id="{A1F3190A-5128-71A2-9B8A-612E7DFB5A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30" y="5766648"/>
            <a:ext cx="3275665" cy="791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 descr="A screenshot of a graph&#10;&#10;AI-generated content may be incorrect.">
            <a:extLst>
              <a:ext uri="{FF2B5EF4-FFF2-40B4-BE49-F238E27FC236}">
                <a16:creationId xmlns:a16="http://schemas.microsoft.com/office/drawing/2014/main" id="{FC998391-436C-78A9-C57A-9C0B6B246BD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44"/>
          <a:stretch>
            <a:fillRect/>
          </a:stretch>
        </p:blipFill>
        <p:spPr bwMode="auto">
          <a:xfrm>
            <a:off x="2559107" y="2287413"/>
            <a:ext cx="7807394" cy="322359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5376156-E7B2-ED01-BE1F-68FB613E8308}"/>
              </a:ext>
            </a:extLst>
          </p:cNvPr>
          <p:cNvSpPr txBox="1"/>
          <p:nvPr/>
        </p:nvSpPr>
        <p:spPr>
          <a:xfrm>
            <a:off x="3538373" y="5441624"/>
            <a:ext cx="6094520" cy="8065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Figure 3.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Interest in Extended Use Responses</a:t>
            </a:r>
            <a:endParaRPr lang="en-US" sz="18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96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4FFC25D-DA74-7E45-853D-3D1AC8FA1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Recommendations / Future Research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E2B8BEC-DC4D-2948-AF6F-2F5512A93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552038" cy="4019251"/>
          </a:xfrm>
        </p:spPr>
        <p:txBody>
          <a:bodyPr>
            <a:normAutofit/>
          </a:bodyPr>
          <a:lstStyle/>
          <a:p>
            <a:pPr marL="228600" lvl="1" fontAlgn="base"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</a:pPr>
            <a:r>
              <a:rPr lang="en-US" altLang="en-US" sz="2800" dirty="0"/>
              <a:t>Conduct longitudinal studies to track learning gains over multiple sessions.</a:t>
            </a:r>
          </a:p>
          <a:p>
            <a:pPr marL="228600" lvl="1" fontAlgn="base"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</a:pPr>
            <a:r>
              <a:rPr lang="en-US" altLang="en-US" sz="2800" dirty="0"/>
              <a:t>Compare different training levels, exposure durations, or AR task complexity.</a:t>
            </a:r>
          </a:p>
          <a:p>
            <a:pPr marL="228600" lvl="1" fontAlgn="base"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</a:pPr>
            <a:r>
              <a:rPr lang="en-US" altLang="en-US" sz="2800" dirty="0"/>
              <a:t>Examine specific AR challenges (navigation, model manipulation, element selection, measurement accuracy).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373E9D9-AAEB-F58B-3405-7144B054B1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8872" y="5799389"/>
            <a:ext cx="1720907" cy="966986"/>
          </a:xfrm>
          <a:prstGeom prst="rect">
            <a:avLst/>
          </a:prstGeom>
        </p:spPr>
      </p:pic>
      <p:pic>
        <p:nvPicPr>
          <p:cNvPr id="3" name="Picture 2" descr="Cal Poly logo">
            <a:extLst>
              <a:ext uri="{FF2B5EF4-FFF2-40B4-BE49-F238E27FC236}">
                <a16:creationId xmlns:a16="http://schemas.microsoft.com/office/drawing/2014/main" id="{24A865B4-C882-0505-9089-5C13FA1AAE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30" y="5766648"/>
            <a:ext cx="3275665" cy="791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Future proofing research resilience ...">
            <a:extLst>
              <a:ext uri="{FF2B5EF4-FFF2-40B4-BE49-F238E27FC236}">
                <a16:creationId xmlns:a16="http://schemas.microsoft.com/office/drawing/2014/main" id="{3C90B56C-6BD5-1D7E-B014-FB7795E4C7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903" y="1931538"/>
            <a:ext cx="3061876" cy="2553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288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F6802B5C-57C6-FFF8-1A08-6494AE7CFB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8872" y="5799389"/>
            <a:ext cx="1720907" cy="966986"/>
          </a:xfrm>
          <a:prstGeom prst="rect">
            <a:avLst/>
          </a:prstGeom>
        </p:spPr>
      </p:pic>
      <p:pic>
        <p:nvPicPr>
          <p:cNvPr id="3" name="Picture 2" descr="Cal Poly logo">
            <a:extLst>
              <a:ext uri="{FF2B5EF4-FFF2-40B4-BE49-F238E27FC236}">
                <a16:creationId xmlns:a16="http://schemas.microsoft.com/office/drawing/2014/main" id="{88EB5A62-9558-3B7A-15FA-0C553FF419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30" y="5766648"/>
            <a:ext cx="3275665" cy="791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3">
            <a:extLst>
              <a:ext uri="{FF2B5EF4-FFF2-40B4-BE49-F238E27FC236}">
                <a16:creationId xmlns:a16="http://schemas.microsoft.com/office/drawing/2014/main" id="{0369F280-FC2A-0019-8E47-8FB1680BF589}"/>
              </a:ext>
            </a:extLst>
          </p:cNvPr>
          <p:cNvSpPr txBox="1">
            <a:spLocks/>
          </p:cNvSpPr>
          <p:nvPr/>
        </p:nvSpPr>
        <p:spPr>
          <a:xfrm>
            <a:off x="4314644" y="2766218"/>
            <a:ext cx="417374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/>
              <a:t>Questions???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00603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657</TotalTime>
  <Words>323</Words>
  <Application>Microsoft Office PowerPoint</Application>
  <PresentationFormat>Widescreen</PresentationFormat>
  <Paragraphs>42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Gautami</vt:lpstr>
      <vt:lpstr>Times New Roman</vt:lpstr>
      <vt:lpstr>Office Theme</vt:lpstr>
      <vt:lpstr>Insert Evaluation for High School Students’ Perceptions of Augmented Reality for STEM Education: A Three-Year Comparison (2023–2025) </vt:lpstr>
      <vt:lpstr>Introduction &amp; Background</vt:lpstr>
      <vt:lpstr>Research Aim, Scope, Objectives</vt:lpstr>
      <vt:lpstr>Research Approach</vt:lpstr>
      <vt:lpstr>Results/Findings</vt:lpstr>
      <vt:lpstr>Results/Findings</vt:lpstr>
      <vt:lpstr>Results/Findings</vt:lpstr>
      <vt:lpstr>Recommendations / Future Research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 Title Here</dc:title>
  <dc:creator>Tom Leathem</dc:creator>
  <cp:lastModifiedBy>Amani Qasrawi</cp:lastModifiedBy>
  <cp:revision>26</cp:revision>
  <dcterms:created xsi:type="dcterms:W3CDTF">2020-02-29T13:20:12Z</dcterms:created>
  <dcterms:modified xsi:type="dcterms:W3CDTF">2026-03-17T19:10:18Z</dcterms:modified>
</cp:coreProperties>
</file>