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72" r:id="rId3"/>
    <p:sldId id="265" r:id="rId4"/>
    <p:sldId id="266" r:id="rId5"/>
    <p:sldId id="267" r:id="rId6"/>
    <p:sldId id="271" r:id="rId7"/>
    <p:sldId id="268" r:id="rId8"/>
    <p:sldId id="273" r:id="rId9"/>
    <p:sldId id="270" r:id="rId10"/>
    <p:sldId id="27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FF"/>
    <a:srgbClr val="B2B2B2"/>
    <a:srgbClr val="DDDDDD"/>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4E4D2D-EC50-4034-8CC9-B90206B04DF0}" v="23" dt="2026-01-13T16:00:20.4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58"/>
    <p:restoredTop sz="82567" autoAdjust="0"/>
  </p:normalViewPr>
  <p:slideViewPr>
    <p:cSldViewPr snapToGrid="0" snapToObjects="1">
      <p:cViewPr>
        <p:scale>
          <a:sx n="66" d="100"/>
          <a:sy n="66" d="100"/>
        </p:scale>
        <p:origin x="1866" y="6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es Collins" userId="c4fd3c0c-3545-4cd7-bd98-345eecde4d8e" providerId="ADAL" clId="{ED1175F8-482B-4DB9-9D9C-0D68C3AF5EAF}"/>
    <pc:docChg chg="undo custSel modSld">
      <pc:chgData name="Wes Collins" userId="c4fd3c0c-3545-4cd7-bd98-345eecde4d8e" providerId="ADAL" clId="{ED1175F8-482B-4DB9-9D9C-0D68C3AF5EAF}" dt="2026-01-13T16:01:00.403" v="140" actId="20577"/>
      <pc:docMkLst>
        <pc:docMk/>
      </pc:docMkLst>
      <pc:sldChg chg="addSp delSp modSp mod">
        <pc:chgData name="Wes Collins" userId="c4fd3c0c-3545-4cd7-bd98-345eecde4d8e" providerId="ADAL" clId="{ED1175F8-482B-4DB9-9D9C-0D68C3AF5EAF}" dt="2026-01-13T15:59:35.987" v="47" actId="5793"/>
        <pc:sldMkLst>
          <pc:docMk/>
          <pc:sldMk cId="3013068946" sldId="256"/>
        </pc:sldMkLst>
        <pc:spChg chg="mod">
          <ac:chgData name="Wes Collins" userId="c4fd3c0c-3545-4cd7-bd98-345eecde4d8e" providerId="ADAL" clId="{ED1175F8-482B-4DB9-9D9C-0D68C3AF5EAF}" dt="2026-01-13T15:59:35.987" v="47" actId="5793"/>
          <ac:spMkLst>
            <pc:docMk/>
            <pc:sldMk cId="3013068946" sldId="256"/>
            <ac:spMk id="7" creationId="{72F8745B-A839-294B-BE26-EC1CA201FC21}"/>
          </ac:spMkLst>
        </pc:spChg>
        <pc:spChg chg="mod">
          <ac:chgData name="Wes Collins" userId="c4fd3c0c-3545-4cd7-bd98-345eecde4d8e" providerId="ADAL" clId="{ED1175F8-482B-4DB9-9D9C-0D68C3AF5EAF}" dt="2026-01-13T15:59:12.902" v="21" actId="20577"/>
          <ac:spMkLst>
            <pc:docMk/>
            <pc:sldMk cId="3013068946" sldId="256"/>
            <ac:spMk id="8" creationId="{33628E9E-227F-924B-B0EB-00A308FFCB3A}"/>
          </ac:spMkLst>
        </pc:spChg>
        <pc:graphicFrameChg chg="add del mod">
          <ac:chgData name="Wes Collins" userId="c4fd3c0c-3545-4cd7-bd98-345eecde4d8e" providerId="ADAL" clId="{ED1175F8-482B-4DB9-9D9C-0D68C3AF5EAF}" dt="2026-01-13T15:58:57.290" v="9"/>
          <ac:graphicFrameMkLst>
            <pc:docMk/>
            <pc:sldMk cId="3013068946" sldId="256"/>
            <ac:graphicFrameMk id="2" creationId="{C0F895CF-D5EA-DC1C-18E9-B695EB14211B}"/>
          </ac:graphicFrameMkLst>
        </pc:graphicFrameChg>
        <pc:picChg chg="del">
          <ac:chgData name="Wes Collins" userId="c4fd3c0c-3545-4cd7-bd98-345eecde4d8e" providerId="ADAL" clId="{ED1175F8-482B-4DB9-9D9C-0D68C3AF5EAF}" dt="2026-01-13T15:57:23.990" v="1" actId="478"/>
          <ac:picMkLst>
            <pc:docMk/>
            <pc:sldMk cId="3013068946" sldId="256"/>
            <ac:picMk id="3" creationId="{B2F977CA-81FD-663F-4617-39292DA2C93F}"/>
          </ac:picMkLst>
        </pc:picChg>
        <pc:picChg chg="add del">
          <ac:chgData name="Wes Collins" userId="c4fd3c0c-3545-4cd7-bd98-345eecde4d8e" providerId="ADAL" clId="{ED1175F8-482B-4DB9-9D9C-0D68C3AF5EAF}" dt="2026-01-13T15:58:57.802" v="10" actId="478"/>
          <ac:picMkLst>
            <pc:docMk/>
            <pc:sldMk cId="3013068946" sldId="256"/>
            <ac:picMk id="9" creationId="{9AC00A3A-B1B9-6C49-9609-85134D8F61C0}"/>
          </ac:picMkLst>
        </pc:picChg>
        <pc:picChg chg="add mod">
          <ac:chgData name="Wes Collins" userId="c4fd3c0c-3545-4cd7-bd98-345eecde4d8e" providerId="ADAL" clId="{ED1175F8-482B-4DB9-9D9C-0D68C3AF5EAF}" dt="2026-01-13T15:57:44.082" v="4" actId="1076"/>
          <ac:picMkLst>
            <pc:docMk/>
            <pc:sldMk cId="3013068946" sldId="256"/>
            <ac:picMk id="1026" creationId="{CDD0117D-B8F6-15A5-C99C-46BD007733F0}"/>
          </ac:picMkLst>
        </pc:picChg>
      </pc:sldChg>
      <pc:sldChg chg="addSp delSp modSp mod">
        <pc:chgData name="Wes Collins" userId="c4fd3c0c-3545-4cd7-bd98-345eecde4d8e" providerId="ADAL" clId="{ED1175F8-482B-4DB9-9D9C-0D68C3AF5EAF}" dt="2026-01-13T16:01:00.403" v="140" actId="20577"/>
        <pc:sldMkLst>
          <pc:docMk/>
          <pc:sldMk cId="3446180943" sldId="257"/>
        </pc:sldMkLst>
        <pc:spChg chg="mod">
          <ac:chgData name="Wes Collins" userId="c4fd3c0c-3545-4cd7-bd98-345eecde4d8e" providerId="ADAL" clId="{ED1175F8-482B-4DB9-9D9C-0D68C3AF5EAF}" dt="2026-01-13T16:01:00.403" v="140" actId="20577"/>
          <ac:spMkLst>
            <pc:docMk/>
            <pc:sldMk cId="3446180943" sldId="257"/>
            <ac:spMk id="5" creationId="{3E2B8BEC-DC4D-2948-AF6F-2F5512A93584}"/>
          </ac:spMkLst>
        </pc:spChg>
        <pc:picChg chg="del">
          <ac:chgData name="Wes Collins" userId="c4fd3c0c-3545-4cd7-bd98-345eecde4d8e" providerId="ADAL" clId="{ED1175F8-482B-4DB9-9D9C-0D68C3AF5EAF}" dt="2026-01-13T15:59:54.910" v="49" actId="478"/>
          <ac:picMkLst>
            <pc:docMk/>
            <pc:sldMk cId="3446180943" sldId="257"/>
            <ac:picMk id="2" creationId="{65F5BBCD-A421-5059-E67D-2FD4359C28D2}"/>
          </ac:picMkLst>
        </pc:picChg>
        <pc:picChg chg="add mod">
          <ac:chgData name="Wes Collins" userId="c4fd3c0c-3545-4cd7-bd98-345eecde4d8e" providerId="ADAL" clId="{ED1175F8-482B-4DB9-9D9C-0D68C3AF5EAF}" dt="2026-01-13T15:59:51.981" v="48"/>
          <ac:picMkLst>
            <pc:docMk/>
            <pc:sldMk cId="3446180943" sldId="257"/>
            <ac:picMk id="3" creationId="{2E9137BF-B2DE-DA30-5110-B62550CDD77D}"/>
          </ac:picMkLst>
        </pc:picChg>
      </pc:sldChg>
      <pc:sldChg chg="addSp delSp modSp">
        <pc:chgData name="Wes Collins" userId="c4fd3c0c-3545-4cd7-bd98-345eecde4d8e" providerId="ADAL" clId="{ED1175F8-482B-4DB9-9D9C-0D68C3AF5EAF}" dt="2026-01-13T15:59:58.404" v="51"/>
        <pc:sldMkLst>
          <pc:docMk/>
          <pc:sldMk cId="882471313" sldId="264"/>
        </pc:sldMkLst>
        <pc:picChg chg="del">
          <ac:chgData name="Wes Collins" userId="c4fd3c0c-3545-4cd7-bd98-345eecde4d8e" providerId="ADAL" clId="{ED1175F8-482B-4DB9-9D9C-0D68C3AF5EAF}" dt="2026-01-13T15:59:57.765" v="50" actId="478"/>
          <ac:picMkLst>
            <pc:docMk/>
            <pc:sldMk cId="882471313" sldId="264"/>
            <ac:picMk id="2" creationId="{8C92600D-30AC-EF4C-204E-26864819C269}"/>
          </ac:picMkLst>
        </pc:picChg>
        <pc:picChg chg="add mod">
          <ac:chgData name="Wes Collins" userId="c4fd3c0c-3545-4cd7-bd98-345eecde4d8e" providerId="ADAL" clId="{ED1175F8-482B-4DB9-9D9C-0D68C3AF5EAF}" dt="2026-01-13T15:59:58.404" v="51"/>
          <ac:picMkLst>
            <pc:docMk/>
            <pc:sldMk cId="882471313" sldId="264"/>
            <ac:picMk id="3" creationId="{FE66C923-475B-195F-07CE-D87E7ED71747}"/>
          </ac:picMkLst>
        </pc:picChg>
      </pc:sldChg>
      <pc:sldChg chg="addSp delSp modSp">
        <pc:chgData name="Wes Collins" userId="c4fd3c0c-3545-4cd7-bd98-345eecde4d8e" providerId="ADAL" clId="{ED1175F8-482B-4DB9-9D9C-0D68C3AF5EAF}" dt="2026-01-13T16:00:03.703" v="53"/>
        <pc:sldMkLst>
          <pc:docMk/>
          <pc:sldMk cId="1723753704" sldId="265"/>
        </pc:sldMkLst>
        <pc:picChg chg="del">
          <ac:chgData name="Wes Collins" userId="c4fd3c0c-3545-4cd7-bd98-345eecde4d8e" providerId="ADAL" clId="{ED1175F8-482B-4DB9-9D9C-0D68C3AF5EAF}" dt="2026-01-13T16:00:03.039" v="52" actId="478"/>
          <ac:picMkLst>
            <pc:docMk/>
            <pc:sldMk cId="1723753704" sldId="265"/>
            <ac:picMk id="2" creationId="{597D2638-1148-6B41-1D05-4ED50DC4B4F2}"/>
          </ac:picMkLst>
        </pc:picChg>
        <pc:picChg chg="add mod">
          <ac:chgData name="Wes Collins" userId="c4fd3c0c-3545-4cd7-bd98-345eecde4d8e" providerId="ADAL" clId="{ED1175F8-482B-4DB9-9D9C-0D68C3AF5EAF}" dt="2026-01-13T16:00:03.703" v="53"/>
          <ac:picMkLst>
            <pc:docMk/>
            <pc:sldMk cId="1723753704" sldId="265"/>
            <ac:picMk id="3" creationId="{12A65367-66D6-3274-B759-AEEDC0C7AE6A}"/>
          </ac:picMkLst>
        </pc:picChg>
      </pc:sldChg>
      <pc:sldChg chg="addSp delSp modSp">
        <pc:chgData name="Wes Collins" userId="c4fd3c0c-3545-4cd7-bd98-345eecde4d8e" providerId="ADAL" clId="{ED1175F8-482B-4DB9-9D9C-0D68C3AF5EAF}" dt="2026-01-13T16:00:07.983" v="55"/>
        <pc:sldMkLst>
          <pc:docMk/>
          <pc:sldMk cId="2684776203" sldId="266"/>
        </pc:sldMkLst>
        <pc:picChg chg="del">
          <ac:chgData name="Wes Collins" userId="c4fd3c0c-3545-4cd7-bd98-345eecde4d8e" providerId="ADAL" clId="{ED1175F8-482B-4DB9-9D9C-0D68C3AF5EAF}" dt="2026-01-13T16:00:07.378" v="54" actId="478"/>
          <ac:picMkLst>
            <pc:docMk/>
            <pc:sldMk cId="2684776203" sldId="266"/>
            <ac:picMk id="2" creationId="{7CA562B5-252F-B917-2C41-AE1AA49D39C7}"/>
          </ac:picMkLst>
        </pc:picChg>
        <pc:picChg chg="add mod">
          <ac:chgData name="Wes Collins" userId="c4fd3c0c-3545-4cd7-bd98-345eecde4d8e" providerId="ADAL" clId="{ED1175F8-482B-4DB9-9D9C-0D68C3AF5EAF}" dt="2026-01-13T16:00:07.983" v="55"/>
          <ac:picMkLst>
            <pc:docMk/>
            <pc:sldMk cId="2684776203" sldId="266"/>
            <ac:picMk id="3" creationId="{C77E1A0D-C0F6-9E40-B6E2-A857FDEFCCD2}"/>
          </ac:picMkLst>
        </pc:picChg>
      </pc:sldChg>
      <pc:sldChg chg="addSp delSp modSp">
        <pc:chgData name="Wes Collins" userId="c4fd3c0c-3545-4cd7-bd98-345eecde4d8e" providerId="ADAL" clId="{ED1175F8-482B-4DB9-9D9C-0D68C3AF5EAF}" dt="2026-01-13T16:00:11.231" v="57"/>
        <pc:sldMkLst>
          <pc:docMk/>
          <pc:sldMk cId="1650447515" sldId="267"/>
        </pc:sldMkLst>
        <pc:picChg chg="del">
          <ac:chgData name="Wes Collins" userId="c4fd3c0c-3545-4cd7-bd98-345eecde4d8e" providerId="ADAL" clId="{ED1175F8-482B-4DB9-9D9C-0D68C3AF5EAF}" dt="2026-01-13T16:00:10.602" v="56" actId="478"/>
          <ac:picMkLst>
            <pc:docMk/>
            <pc:sldMk cId="1650447515" sldId="267"/>
            <ac:picMk id="2" creationId="{06486EC8-562E-1333-C895-E6F33EEA51FE}"/>
          </ac:picMkLst>
        </pc:picChg>
        <pc:picChg chg="add mod">
          <ac:chgData name="Wes Collins" userId="c4fd3c0c-3545-4cd7-bd98-345eecde4d8e" providerId="ADAL" clId="{ED1175F8-482B-4DB9-9D9C-0D68C3AF5EAF}" dt="2026-01-13T16:00:11.231" v="57"/>
          <ac:picMkLst>
            <pc:docMk/>
            <pc:sldMk cId="1650447515" sldId="267"/>
            <ac:picMk id="3" creationId="{F7AC5545-7BF6-80D9-2D46-46E7759C5B1C}"/>
          </ac:picMkLst>
        </pc:picChg>
      </pc:sldChg>
      <pc:sldChg chg="addSp delSp modSp">
        <pc:chgData name="Wes Collins" userId="c4fd3c0c-3545-4cd7-bd98-345eecde4d8e" providerId="ADAL" clId="{ED1175F8-482B-4DB9-9D9C-0D68C3AF5EAF}" dt="2026-01-13T16:00:14.298" v="59"/>
        <pc:sldMkLst>
          <pc:docMk/>
          <pc:sldMk cId="145288067" sldId="268"/>
        </pc:sldMkLst>
        <pc:picChg chg="del">
          <ac:chgData name="Wes Collins" userId="c4fd3c0c-3545-4cd7-bd98-345eecde4d8e" providerId="ADAL" clId="{ED1175F8-482B-4DB9-9D9C-0D68C3AF5EAF}" dt="2026-01-13T16:00:13.786" v="58" actId="478"/>
          <ac:picMkLst>
            <pc:docMk/>
            <pc:sldMk cId="145288067" sldId="268"/>
            <ac:picMk id="2" creationId="{A8BFD799-074C-8EA2-AAF6-083A54FF6023}"/>
          </ac:picMkLst>
        </pc:picChg>
        <pc:picChg chg="add mod">
          <ac:chgData name="Wes Collins" userId="c4fd3c0c-3545-4cd7-bd98-345eecde4d8e" providerId="ADAL" clId="{ED1175F8-482B-4DB9-9D9C-0D68C3AF5EAF}" dt="2026-01-13T16:00:14.298" v="59"/>
          <ac:picMkLst>
            <pc:docMk/>
            <pc:sldMk cId="145288067" sldId="268"/>
            <ac:picMk id="3" creationId="{24A865B4-C882-0505-9089-5C13FA1AAE2C}"/>
          </ac:picMkLst>
        </pc:picChg>
      </pc:sldChg>
      <pc:sldChg chg="addSp delSp modSp">
        <pc:chgData name="Wes Collins" userId="c4fd3c0c-3545-4cd7-bd98-345eecde4d8e" providerId="ADAL" clId="{ED1175F8-482B-4DB9-9D9C-0D68C3AF5EAF}" dt="2026-01-13T16:00:17.596" v="61"/>
        <pc:sldMkLst>
          <pc:docMk/>
          <pc:sldMk cId="4097960339" sldId="269"/>
        </pc:sldMkLst>
        <pc:picChg chg="del">
          <ac:chgData name="Wes Collins" userId="c4fd3c0c-3545-4cd7-bd98-345eecde4d8e" providerId="ADAL" clId="{ED1175F8-482B-4DB9-9D9C-0D68C3AF5EAF}" dt="2026-01-13T16:00:17.114" v="60" actId="478"/>
          <ac:picMkLst>
            <pc:docMk/>
            <pc:sldMk cId="4097960339" sldId="269"/>
            <ac:picMk id="2" creationId="{AFAC2615-F1FB-DF88-0E99-D1BFB9F00003}"/>
          </ac:picMkLst>
        </pc:picChg>
        <pc:picChg chg="add mod">
          <ac:chgData name="Wes Collins" userId="c4fd3c0c-3545-4cd7-bd98-345eecde4d8e" providerId="ADAL" clId="{ED1175F8-482B-4DB9-9D9C-0D68C3AF5EAF}" dt="2026-01-13T16:00:17.596" v="61"/>
          <ac:picMkLst>
            <pc:docMk/>
            <pc:sldMk cId="4097960339" sldId="269"/>
            <ac:picMk id="3" creationId="{488A003C-2A30-9CDC-20D3-D9846A4C4958}"/>
          </ac:picMkLst>
        </pc:picChg>
      </pc:sldChg>
      <pc:sldChg chg="addSp delSp modSp">
        <pc:chgData name="Wes Collins" userId="c4fd3c0c-3545-4cd7-bd98-345eecde4d8e" providerId="ADAL" clId="{ED1175F8-482B-4DB9-9D9C-0D68C3AF5EAF}" dt="2026-01-13T16:00:20.425" v="63"/>
        <pc:sldMkLst>
          <pc:docMk/>
          <pc:sldMk cId="3900603616" sldId="270"/>
        </pc:sldMkLst>
        <pc:picChg chg="del">
          <ac:chgData name="Wes Collins" userId="c4fd3c0c-3545-4cd7-bd98-345eecde4d8e" providerId="ADAL" clId="{ED1175F8-482B-4DB9-9D9C-0D68C3AF5EAF}" dt="2026-01-13T16:00:19.940" v="62" actId="478"/>
          <ac:picMkLst>
            <pc:docMk/>
            <pc:sldMk cId="3900603616" sldId="270"/>
            <ac:picMk id="2" creationId="{93206031-F70B-009E-BCC7-88399E414806}"/>
          </ac:picMkLst>
        </pc:picChg>
        <pc:picChg chg="add mod">
          <ac:chgData name="Wes Collins" userId="c4fd3c0c-3545-4cd7-bd98-345eecde4d8e" providerId="ADAL" clId="{ED1175F8-482B-4DB9-9D9C-0D68C3AF5EAF}" dt="2026-01-13T16:00:20.425" v="63"/>
          <ac:picMkLst>
            <pc:docMk/>
            <pc:sldMk cId="3900603616" sldId="270"/>
            <ac:picMk id="3" creationId="{88EB5A62-9558-3B7A-15FA-0C553FF4198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n01502033\Desktop\RICS%20England\RICS%20iBEE%20Data%20Set.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Q1:</a:t>
            </a:r>
            <a:r>
              <a:rPr lang="en-US" sz="2800" baseline="0" dirty="0"/>
              <a:t> </a:t>
            </a:r>
            <a:r>
              <a:rPr lang="en-US" sz="2800" b="0" i="0" u="none" strike="noStrike" baseline="0" dirty="0">
                <a:effectLst/>
              </a:rPr>
              <a:t>AI and other technologies have had little impact on the development of CM students’ soft skills.</a:t>
            </a:r>
            <a:endParaRPr lang="en-US" sz="2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'with titles'!$C$5:$C$11</c:f>
              <c:strCache>
                <c:ptCount val="7"/>
                <c:pt idx="0">
                  <c:v>Strongly disagree</c:v>
                </c:pt>
                <c:pt idx="1">
                  <c:v>Disagree</c:v>
                </c:pt>
                <c:pt idx="2">
                  <c:v>Mostly disagree</c:v>
                </c:pt>
                <c:pt idx="3">
                  <c:v>Neither agree nor disagree</c:v>
                </c:pt>
                <c:pt idx="4">
                  <c:v>Mostly agree</c:v>
                </c:pt>
                <c:pt idx="5">
                  <c:v>Agree</c:v>
                </c:pt>
                <c:pt idx="6">
                  <c:v>Strongly agree</c:v>
                </c:pt>
              </c:strCache>
            </c:strRef>
          </c:cat>
          <c:val>
            <c:numRef>
              <c:f>'with titles'!$D$5:$D$11</c:f>
              <c:numCache>
                <c:formatCode>General</c:formatCode>
                <c:ptCount val="7"/>
                <c:pt idx="0">
                  <c:v>4</c:v>
                </c:pt>
                <c:pt idx="1">
                  <c:v>6</c:v>
                </c:pt>
                <c:pt idx="2">
                  <c:v>4</c:v>
                </c:pt>
                <c:pt idx="3">
                  <c:v>2</c:v>
                </c:pt>
                <c:pt idx="4">
                  <c:v>2</c:v>
                </c:pt>
                <c:pt idx="5">
                  <c:v>4</c:v>
                </c:pt>
                <c:pt idx="6">
                  <c:v>0</c:v>
                </c:pt>
              </c:numCache>
            </c:numRef>
          </c:val>
          <c:extLst>
            <c:ext xmlns:c16="http://schemas.microsoft.com/office/drawing/2014/chart" uri="{C3380CC4-5D6E-409C-BE32-E72D297353CC}">
              <c16:uniqueId val="{00000000-F313-4D8D-94DD-DDC6BBEFCC48}"/>
            </c:ext>
          </c:extLst>
        </c:ser>
        <c:dLbls>
          <c:dLblPos val="outEnd"/>
          <c:showLegendKey val="0"/>
          <c:showVal val="1"/>
          <c:showCatName val="0"/>
          <c:showSerName val="0"/>
          <c:showPercent val="0"/>
          <c:showBubbleSize val="0"/>
        </c:dLbls>
        <c:gapWidth val="219"/>
        <c:overlap val="-27"/>
        <c:axId val="606598831"/>
        <c:axId val="606600751"/>
      </c:barChart>
      <c:catAx>
        <c:axId val="6065988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8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n-US"/>
          </a:p>
        </c:txPr>
        <c:crossAx val="606600751"/>
        <c:crosses val="autoZero"/>
        <c:auto val="1"/>
        <c:lblAlgn val="ctr"/>
        <c:lblOffset val="100"/>
        <c:noMultiLvlLbl val="0"/>
      </c:catAx>
      <c:valAx>
        <c:axId val="60660075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b="0" i="0" u="none" strike="noStrike" kern="1200" baseline="0">
                    <a:solidFill>
                      <a:sysClr val="windowText" lastClr="000000"/>
                    </a:solidFill>
                    <a:latin typeface="Times New Roman" panose="02020603050405020304" pitchFamily="18" charset="0"/>
                    <a:cs typeface="Times New Roman" panose="02020603050405020304" pitchFamily="18" charset="0"/>
                  </a:rPr>
                  <a:t># Responses</a:t>
                </a:r>
              </a:p>
            </c:rich>
          </c:tx>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0659883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9337CD-FD5F-4AE1-942E-2044918CF707}"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36229B-811D-411F-BB01-3904B59290D2}" type="slidenum">
              <a:rPr lang="en-US" smtClean="0"/>
              <a:t>‹#›</a:t>
            </a:fld>
            <a:endParaRPr lang="en-US"/>
          </a:p>
        </p:txBody>
      </p:sp>
    </p:spTree>
    <p:extLst>
      <p:ext uri="{BB962C8B-B14F-4D97-AF65-F5344CB8AC3E}">
        <p14:creationId xmlns:p14="http://schemas.microsoft.com/office/powerpoint/2010/main" val="3440218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Times New Roman" panose="02020603050405020304" pitchFamily="18" charset="0"/>
              </a:rPr>
              <a:t>Hello, It's great to see everyone. I’m Dr. Drew Barnes, Assistant Professor of Construction Management at the University of North Florida. Before I get started, I would like to say thank you for attending this session. The title of my paper is </a:t>
            </a:r>
            <a:r>
              <a:rPr lang="en-US" sz="1200" b="0" i="1" u="none" strike="noStrike" dirty="0">
                <a:solidFill>
                  <a:srgbClr val="000000"/>
                </a:solidFill>
                <a:effectLst/>
                <a:latin typeface="Times New Roman" panose="02020603050405020304" pitchFamily="18" charset="0"/>
              </a:rPr>
              <a:t>A Royal Review of Soft Skills in the AI Era. </a:t>
            </a:r>
            <a:r>
              <a:rPr lang="en-US" sz="1200" b="0" i="0" u="none" strike="noStrike" dirty="0">
                <a:solidFill>
                  <a:srgbClr val="000000"/>
                </a:solidFill>
                <a:effectLst/>
                <a:latin typeface="Times New Roman" panose="02020603050405020304" pitchFamily="18" charset="0"/>
              </a:rPr>
              <a:t>It reports the results of a three-phase futures workshop held at the Royal Institute of Chartered Surveyors (RICS) in London, England in the fall of 2025. Participants of the workshop were asked to provide their insights about the lack of soft skills in the current “AI” generation of CM students and to provide recommendations on how to correct it.</a:t>
            </a:r>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1</a:t>
            </a:fld>
            <a:endParaRPr lang="en-US"/>
          </a:p>
        </p:txBody>
      </p:sp>
    </p:spTree>
    <p:extLst>
      <p:ext uri="{BB962C8B-B14F-4D97-AF65-F5344CB8AC3E}">
        <p14:creationId xmlns:p14="http://schemas.microsoft.com/office/powerpoint/2010/main" val="9603030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A2E3F-64EE-B821-D52E-EB2CA95596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084A5B-138E-1B17-8B36-2CE19A8CD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CA7A19-7D67-996C-55FE-B44CB22B8B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C38495-A90F-89F2-3B55-84FCFE00B97D}"/>
              </a:ext>
            </a:extLst>
          </p:cNvPr>
          <p:cNvSpPr>
            <a:spLocks noGrp="1"/>
          </p:cNvSpPr>
          <p:nvPr>
            <p:ph type="sldNum" sz="quarter" idx="5"/>
          </p:nvPr>
        </p:nvSpPr>
        <p:spPr/>
        <p:txBody>
          <a:bodyPr/>
          <a:lstStyle/>
          <a:p>
            <a:fld id="{0036229B-811D-411F-BB01-3904B59290D2}" type="slidenum">
              <a:rPr lang="en-US" smtClean="0"/>
              <a:t>10</a:t>
            </a:fld>
            <a:endParaRPr lang="en-US"/>
          </a:p>
        </p:txBody>
      </p:sp>
    </p:spTree>
    <p:extLst>
      <p:ext uri="{BB962C8B-B14F-4D97-AF65-F5344CB8AC3E}">
        <p14:creationId xmlns:p14="http://schemas.microsoft.com/office/powerpoint/2010/main" val="158796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7a699f20f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37a699f20f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85750" indent="-285750">
              <a:buFont typeface="Arial" panose="020B0604020202020204" pitchFamily="34" charset="0"/>
              <a:buChar char="•"/>
            </a:pPr>
            <a:r>
              <a:rPr lang="en-US" sz="1800" u="none" dirty="0">
                <a:effectLst/>
                <a:latin typeface="Times New Roman" panose="02020603050405020304" pitchFamily="18" charset="0"/>
                <a:ea typeface="Times New Roman" panose="02020603050405020304" pitchFamily="18" charset="0"/>
              </a:rPr>
              <a:t>Hard skills and soft skills are both critical for the future of the construction industry, as they have been in the past. </a:t>
            </a:r>
          </a:p>
          <a:p>
            <a:pPr marL="742950" lvl="1" indent="-285750">
              <a:buFont typeface="Arial" panose="020B0604020202020204" pitchFamily="34" charset="0"/>
              <a:buChar char="•"/>
            </a:pPr>
            <a:r>
              <a:rPr lang="en-US" sz="1800" b="1" u="sng" dirty="0">
                <a:effectLst/>
                <a:latin typeface="Times New Roman" panose="02020603050405020304" pitchFamily="18" charset="0"/>
                <a:ea typeface="Times New Roman" panose="02020603050405020304" pitchFamily="18" charset="0"/>
              </a:rPr>
              <a:t>HARD SKILLS</a:t>
            </a:r>
            <a:r>
              <a:rPr lang="en-US" sz="1800" dirty="0">
                <a:effectLst/>
                <a:latin typeface="Times New Roman" panose="02020603050405020304" pitchFamily="18" charset="0"/>
                <a:ea typeface="Times New Roman" panose="02020603050405020304" pitchFamily="18" charset="0"/>
              </a:rPr>
              <a:t>, in a construction management context, are the core, technical competencies that college or university students should learn in school to help them manage construction companies. </a:t>
            </a:r>
          </a:p>
          <a:p>
            <a:pPr marL="742950" lvl="1" indent="-285750">
              <a:buFont typeface="Arial" panose="020B0604020202020204" pitchFamily="34" charset="0"/>
              <a:buChar char="•"/>
            </a:pPr>
            <a:r>
              <a:rPr lang="en-US" sz="1800" b="1" u="sng" dirty="0">
                <a:effectLst/>
                <a:latin typeface="Times New Roman" panose="02020603050405020304" pitchFamily="18" charset="0"/>
                <a:ea typeface="Times New Roman" panose="02020603050405020304" pitchFamily="18" charset="0"/>
              </a:rPr>
              <a:t>SOFT SKILS</a:t>
            </a:r>
            <a:r>
              <a:rPr lang="en-US" sz="1800" dirty="0">
                <a:effectLst/>
                <a:latin typeface="Times New Roman" panose="02020603050405020304" pitchFamily="18" charset="0"/>
                <a:ea typeface="Times New Roman" panose="02020603050405020304" pitchFamily="18" charset="0"/>
              </a:rPr>
              <a:t>, in a construction management context, are the interpersonal and communication skills that college or university students must develop to help them manage construction companies. </a:t>
            </a:r>
          </a:p>
          <a:p>
            <a:pPr marL="285750" lvl="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Just like the rest of the professional world, soft skills are in decline in construction management. What are the causes of this decline? I found two notable theories </a:t>
            </a:r>
            <a:r>
              <a:rPr lang="en-US" sz="1800" dirty="0">
                <a:solidFill>
                  <a:schemeClr val="bg1">
                    <a:lumMod val="95000"/>
                  </a:schemeClr>
                </a:solidFill>
                <a:effectLst/>
                <a:latin typeface="Times New Roman" panose="02020603050405020304" pitchFamily="18" charset="0"/>
                <a:ea typeface="Times New Roman" panose="02020603050405020304" pitchFamily="18" charset="0"/>
              </a:rPr>
              <a:t>(Well, three if you include that the current average screen time for teenagers </a:t>
            </a:r>
            <a:r>
              <a:rPr lang="en-US" sz="1800" dirty="0">
                <a:solidFill>
                  <a:schemeClr val="bg1">
                    <a:lumMod val="95000"/>
                  </a:schemeClr>
                </a:solidFill>
                <a:effectLst/>
                <a:latin typeface="Segoe UI" panose="020B0502040204020203" pitchFamily="34" charset="0"/>
              </a:rPr>
              <a:t>in the USA is 7.5 to nearly 9 hours, excluding schoolwork. Social media alone accounts for about 5 of those hours in front of a screen. But other than that, two key theories are).  </a:t>
            </a:r>
            <a:endParaRPr lang="en-US" sz="1800" dirty="0">
              <a:solidFill>
                <a:schemeClr val="bg1">
                  <a:lumMod val="95000"/>
                </a:schemeClr>
              </a:solidFill>
              <a:effectLst/>
              <a:latin typeface="Times New Roman" panose="02020603050405020304" pitchFamily="18" charset="0"/>
              <a:ea typeface="Times New Roman" panose="02020603050405020304" pitchFamily="18" charset="0"/>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First, the technological complexity of the modern construction landscape. The rapid technological advancements in the construction industry over the past half-century have shifted the focus away from the soft, interpersonal domain to the hard, technical domain.</a:t>
            </a:r>
            <a:endParaRPr lang="en-US" sz="1800" dirty="0">
              <a:effectLst/>
              <a:latin typeface="Arial" panose="020B0604020202020204" pitchFamily="34" charset="0"/>
              <a:ea typeface="Arial" panose="020B0604020202020204" pitchFamily="34" charset="0"/>
            </a:endParaRP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Second, which is connected to the first, is that educational institutions sometimes de-emphasize or altogether ignore teaching soft skills, instead, prioritizing hard skills in service to the modern construction industry.</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This “soft skills gap” has become so wide that employers now prioritize soft, interpersonal and leadership skills over hard, technical skills in their hiring.</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Talking is now considered more valuable than typing or tapping. This is true when looking at the literature, but you can test this assertion anecdotally with almost any company looking to hire by just talking to them.</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So, what is to be done with this current trajectory? As technology and AI continue to advance, can symmetry between hard skills and soft skills be achieved for future generations of CM professionals? If so, how?  </a:t>
            </a:r>
            <a:endParaRPr lang="en-US" dirty="0"/>
          </a:p>
          <a:p>
            <a:pPr>
              <a:buFont typeface="Arial"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sz="1200" b="0" dirty="0">
                <a:effectLst/>
                <a:latin typeface="Times New Roman" panose="02020603050405020304" pitchFamily="18" charset="0"/>
                <a:ea typeface="Times New Roman" panose="02020603050405020304" pitchFamily="18" charset="0"/>
              </a:rPr>
              <a:t>Introduction &amp; Background</a:t>
            </a:r>
          </a:p>
          <a:p>
            <a:pPr>
              <a:buFont typeface="Arial" charset="0"/>
              <a:buChar char="•"/>
            </a:pPr>
            <a:r>
              <a:rPr lang="en-US" dirty="0">
                <a:solidFill>
                  <a:schemeClr val="bg2"/>
                </a:solidFill>
              </a:rPr>
              <a:t>Use this slide to introduce what influenced the study and any background information, identified problem/current research gaps. </a:t>
            </a:r>
          </a:p>
          <a:p>
            <a:pPr>
              <a:buFont typeface="Arial" charset="0"/>
              <a:buChar char="•"/>
            </a:pPr>
            <a:r>
              <a:rPr lang="en-US" dirty="0">
                <a:solidFill>
                  <a:schemeClr val="bg2"/>
                </a:solidFill>
              </a:rPr>
              <a:t>You can use bullet points, tables or figures. </a:t>
            </a:r>
          </a:p>
          <a:p>
            <a:pPr>
              <a:buFont typeface="Arial" charset="0"/>
              <a:buChar char="•"/>
            </a:pPr>
            <a:r>
              <a:rPr lang="en-US" dirty="0">
                <a:solidFill>
                  <a:schemeClr val="bg2"/>
                </a:solidFill>
              </a:rPr>
              <a:t>Please do not exceed one slide.</a:t>
            </a:r>
          </a:p>
          <a:p>
            <a:pPr>
              <a:buNone/>
            </a:pPr>
            <a:r>
              <a:rPr lang="en-US" dirty="0">
                <a:solidFill>
                  <a:schemeClr val="bg2"/>
                </a:solidFill>
              </a:rPr>
              <a:t>Sources: </a:t>
            </a:r>
          </a:p>
          <a:p>
            <a:pPr marL="171450" indent="-171450">
              <a:buFont typeface="Arial" panose="020B0604020202020204" pitchFamily="34" charset="0"/>
              <a:buChar char="•"/>
            </a:pPr>
            <a:r>
              <a:rPr lang="en-US" dirty="0">
                <a:solidFill>
                  <a:schemeClr val="bg2"/>
                </a:solidFill>
              </a:rPr>
              <a:t>https://www.aacap.org/AACAP/Families_and_Youth/Facts_for_Families/FFF-Guide/Children-And-Watching-TV-054.aspx</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dirty="0"/>
              <a:t>Last year in September, I held an exploratory workshop session at the </a:t>
            </a:r>
            <a:r>
              <a:rPr lang="en-US" i="1" dirty="0"/>
              <a:t>Royal Institute of Chartered Surveyors (RICS) </a:t>
            </a:r>
            <a:r>
              <a:rPr lang="en-US" dirty="0"/>
              <a:t>to find out new ways </a:t>
            </a:r>
            <a:r>
              <a:rPr lang="en-US" sz="1800" dirty="0">
                <a:effectLst/>
                <a:latin typeface="Times New Roman" panose="02020603050405020304" pitchFamily="18" charset="0"/>
                <a:ea typeface="Times New Roman" panose="02020603050405020304" pitchFamily="18" charset="0"/>
              </a:rPr>
              <a:t>CM teachers could help their students balance the tension between</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(a) developing soft, interpersonal and communication skills, and</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(b) the technology-saturated learning environment that can conflict with students engaging with other humans, particularly in the AI era.</a:t>
            </a:r>
            <a:r>
              <a:rPr lang="en-US" dirty="0"/>
              <a:t> </a:t>
            </a:r>
          </a:p>
          <a:p>
            <a:pPr>
              <a:buFont typeface="Arial" charset="0"/>
              <a:buNone/>
            </a:pPr>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a:p>
            <a:pPr>
              <a:buFont typeface="Arial"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b="0" dirty="0"/>
              <a:t>Research Aim, Scope, Objectives</a:t>
            </a:r>
          </a:p>
          <a:p>
            <a:pPr>
              <a:buFont typeface="Arial" charset="0"/>
              <a:buChar char="•"/>
            </a:pPr>
            <a:r>
              <a:rPr lang="en-US" dirty="0"/>
              <a:t>Use this slide to outline what the aim, objectives and/or scope of the research/study/endeavor was. </a:t>
            </a:r>
          </a:p>
          <a:p>
            <a:pPr>
              <a:buFont typeface="Arial" charset="0"/>
              <a:buChar char="•"/>
            </a:pPr>
            <a:r>
              <a:rPr lang="en-US" dirty="0"/>
              <a:t>Use bullet points. </a:t>
            </a:r>
          </a:p>
          <a:p>
            <a:pPr>
              <a:buFont typeface="Arial" charset="0"/>
              <a:buChar char="•"/>
            </a:pPr>
            <a:r>
              <a:rPr lang="en-US" dirty="0"/>
              <a:t>Please do not exceed one slide.</a:t>
            </a:r>
          </a:p>
          <a:p>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3</a:t>
            </a:fld>
            <a:endParaRPr lang="en-US"/>
          </a:p>
        </p:txBody>
      </p:sp>
    </p:spTree>
    <p:extLst>
      <p:ext uri="{BB962C8B-B14F-4D97-AF65-F5344CB8AC3E}">
        <p14:creationId xmlns:p14="http://schemas.microsoft.com/office/powerpoint/2010/main" val="425637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methods I used at the workshop were expert elicitation and futuring.</a:t>
            </a:r>
          </a:p>
          <a:p>
            <a:pPr marL="171450" indent="-171450">
              <a:buFont typeface="Arial" panose="020B0604020202020204" pitchFamily="34" charset="0"/>
              <a:buChar char="•"/>
            </a:pPr>
            <a:r>
              <a:rPr lang="en-US" b="0" u="sng" dirty="0"/>
              <a:t>Expert elicitation</a:t>
            </a:r>
            <a:r>
              <a:rPr lang="en-US" b="0" u="none" dirty="0"/>
              <a:t> is</a:t>
            </a:r>
            <a:r>
              <a:rPr lang="en-US" b="0" dirty="0"/>
              <a:t> a way to gather informed opinions from knowledgeable and competent specialists when data on a particular subject is scarce and limited.</a:t>
            </a:r>
          </a:p>
          <a:p>
            <a:pPr marL="171450" indent="-171450">
              <a:buFont typeface="Arial" panose="020B0604020202020204" pitchFamily="34" charset="0"/>
              <a:buChar char="•"/>
            </a:pPr>
            <a:r>
              <a:rPr lang="en-US" b="1" u="sng" dirty="0"/>
              <a:t>FUTURING</a:t>
            </a:r>
            <a:r>
              <a:rPr lang="en-US" b="0" dirty="0"/>
              <a:t> is a planning </a:t>
            </a:r>
            <a:r>
              <a:rPr lang="en-US" dirty="0"/>
              <a:t>and strategy method in which experts are tasked with imagining a variety of potential outcomes, or “futures”, on a specific topic depending on actions taken in the present. Futuring typically has three phases: </a:t>
            </a:r>
            <a:r>
              <a:rPr lang="en-US" sz="1800" dirty="0">
                <a:effectLst/>
                <a:latin typeface="Times New Roman" panose="02020603050405020304" pitchFamily="18" charset="0"/>
                <a:ea typeface="Times New Roman" panose="02020603050405020304" pitchFamily="18" charset="0"/>
              </a:rPr>
              <a:t>critiquing, visioning, and implementation.</a:t>
            </a:r>
            <a:endParaRPr lang="en-US" dirty="0"/>
          </a:p>
          <a:p>
            <a:r>
              <a:rPr lang="en-US" sz="1800" dirty="0">
                <a:effectLst/>
                <a:latin typeface="Times New Roman" panose="02020603050405020304" pitchFamily="18" charset="0"/>
                <a:ea typeface="Times New Roman" panose="02020603050405020304" pitchFamily="18" charset="0"/>
              </a:rPr>
              <a:t>Workshop participants were primarily senior academic leadership, representing </a:t>
            </a:r>
            <a:r>
              <a:rPr lang="en-US" sz="1800" b="1" u="sng" dirty="0">
                <a:effectLst/>
                <a:latin typeface="Times New Roman" panose="02020603050405020304" pitchFamily="18" charset="0"/>
                <a:ea typeface="Times New Roman" panose="02020603050405020304" pitchFamily="18" charset="0"/>
              </a:rPr>
              <a:t>16 MAJOR UNIVERSITIES</a:t>
            </a:r>
            <a:r>
              <a:rPr lang="en-US" sz="1800" b="0" u="none" dirty="0">
                <a:effectLst/>
                <a:latin typeface="Times New Roman" panose="02020603050405020304" pitchFamily="18" charset="0"/>
                <a:ea typeface="Times New Roman" panose="02020603050405020304" pitchFamily="18" charset="0"/>
              </a:rPr>
              <a:t> in</a:t>
            </a:r>
            <a:r>
              <a:rPr lang="en-US" sz="1800" dirty="0">
                <a:effectLst/>
                <a:latin typeface="Times New Roman" panose="02020603050405020304" pitchFamily="18" charset="0"/>
                <a:ea typeface="Times New Roman" panose="02020603050405020304" pitchFamily="18" charset="0"/>
              </a:rPr>
              <a:t> the United Kingdom (England, Scotland, and Northern Ireland) and the United States. Their titles consisted of</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eight CM program leaders</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six senior lecturers</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two assistant professors</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one associate dean</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one associate professor</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remaining participants were industry professionals, including</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two construction software representatives,</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a construction education manager, and</a:t>
            </a:r>
          </a:p>
          <a:p>
            <a:pPr marL="742950" lvl="1"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an executive director.</a:t>
            </a:r>
          </a:p>
          <a:p>
            <a:pPr marL="0" lvl="0" indent="0">
              <a:buFont typeface="Arial" panose="020B0604020202020204" pitchFamily="34" charset="0"/>
              <a:buNone/>
            </a:pPr>
            <a:r>
              <a:rPr lang="en-US" sz="1800" dirty="0">
                <a:effectLst/>
                <a:latin typeface="Times New Roman" panose="02020603050405020304" pitchFamily="18" charset="0"/>
                <a:ea typeface="Times New Roman" panose="02020603050405020304" pitchFamily="18" charset="0"/>
              </a:rPr>
              <a:t>Their median work experience was 25 years. The combined total work experience of the group was 544 years. The duration of the workshop was one hour. </a:t>
            </a:r>
            <a:endParaRPr lang="en-US" dirty="0"/>
          </a:p>
          <a:p>
            <a:pPr marL="0" indent="0">
              <a:buFont typeface="Arial" panose="020B0604020202020204" pitchFamily="34" charset="0"/>
              <a:buNone/>
            </a:pPr>
            <a:r>
              <a:rPr lang="en-US" sz="1800" dirty="0">
                <a:effectLst/>
                <a:latin typeface="Times New Roman" panose="02020603050405020304" pitchFamily="18" charset="0"/>
                <a:ea typeface="Times New Roman" panose="02020603050405020304" pitchFamily="18" charset="0"/>
              </a:rPr>
              <a:t>After an introduction, overview, definitions, and short discussion on the topic of AI, participants were asked ten Likert-style and open-ended questions about their opinions on soft skills and technology.</a:t>
            </a:r>
          </a:p>
          <a:p>
            <a:pPr marL="742950" lvl="1" indent="-285750">
              <a:buFont typeface="Arial" panose="020B0604020202020204" pitchFamily="34" charset="0"/>
              <a:buChar char="•"/>
            </a:pPr>
            <a:r>
              <a:rPr lang="en-US" sz="1800" b="0" u="sng" dirty="0">
                <a:effectLst/>
                <a:latin typeface="Times New Roman" panose="02020603050405020304" pitchFamily="18" charset="0"/>
                <a:ea typeface="Times New Roman" panose="02020603050405020304" pitchFamily="18" charset="0"/>
              </a:rPr>
              <a:t>Data collection</a:t>
            </a:r>
            <a:r>
              <a:rPr lang="en-US" sz="1800" b="0" u="none" dirty="0">
                <a:effectLst/>
                <a:latin typeface="Times New Roman" panose="02020603050405020304" pitchFamily="18" charset="0"/>
                <a:ea typeface="Times New Roman" panose="02020603050405020304" pitchFamily="18" charset="0"/>
              </a:rPr>
              <a:t> </a:t>
            </a:r>
            <a:r>
              <a:rPr lang="en-US" sz="1800" b="0" dirty="0">
                <a:effectLst/>
                <a:latin typeface="Times New Roman" panose="02020603050405020304" pitchFamily="18" charset="0"/>
                <a:ea typeface="Times New Roman" panose="02020603050405020304" pitchFamily="18" charset="0"/>
              </a:rPr>
              <a:t>was </a:t>
            </a:r>
            <a:r>
              <a:rPr lang="en-US" sz="1800" dirty="0">
                <a:effectLst/>
                <a:latin typeface="Times New Roman" panose="02020603050405020304" pitchFamily="18" charset="0"/>
                <a:ea typeface="Times New Roman" panose="02020603050405020304" pitchFamily="18" charset="0"/>
              </a:rPr>
              <a:t>facilitated by </a:t>
            </a:r>
            <a:r>
              <a:rPr lang="en-US" sz="1800" b="1" u="sng" dirty="0">
                <a:effectLst/>
                <a:latin typeface="Times New Roman" panose="02020603050405020304" pitchFamily="18" charset="0"/>
                <a:ea typeface="Times New Roman" panose="02020603050405020304" pitchFamily="18" charset="0"/>
              </a:rPr>
              <a:t>MENTIMETER</a:t>
            </a:r>
            <a:r>
              <a:rPr lang="en-US" sz="1800" dirty="0">
                <a:effectLst/>
                <a:latin typeface="Times New Roman" panose="02020603050405020304" pitchFamily="18" charset="0"/>
                <a:ea typeface="Times New Roman" panose="02020603050405020304" pitchFamily="18" charset="0"/>
              </a:rPr>
              <a:t>, a popular online platform for creating and delivering interactive presentations. </a:t>
            </a:r>
            <a:endParaRPr lang="en-US" dirty="0"/>
          </a:p>
          <a:p>
            <a:pPr marL="742950" lvl="1" indent="-285750">
              <a:buFont typeface="Arial" panose="020B0604020202020204" pitchFamily="34" charset="0"/>
              <a:buChar char="•"/>
            </a:pPr>
            <a:r>
              <a:rPr lang="en-US" sz="1800" b="0" u="sng" dirty="0">
                <a:effectLst/>
                <a:latin typeface="Times New Roman" panose="02020603050405020304" pitchFamily="18" charset="0"/>
                <a:ea typeface="Times New Roman" panose="02020603050405020304" pitchFamily="18" charset="0"/>
              </a:rPr>
              <a:t>Data analysis</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was conducted using inductive thematic coding for open-ended questions to identify any meaningful trends in responses from participants.</a:t>
            </a:r>
          </a:p>
          <a:p>
            <a:pPr marL="742950" lvl="1" indent="-285750">
              <a:buFont typeface="Arial" panose="020B0604020202020204" pitchFamily="34" charset="0"/>
              <a:buChar char="•"/>
            </a:pPr>
            <a:r>
              <a:rPr lang="en-US" sz="1800" b="0" u="sng" dirty="0">
                <a:effectLst/>
                <a:latin typeface="Times New Roman" panose="02020603050405020304" pitchFamily="18" charset="0"/>
                <a:ea typeface="Times New Roman" panose="02020603050405020304" pitchFamily="18" charset="0"/>
              </a:rPr>
              <a:t>Descriptive statistics</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were used to evaluate responses to the questions. </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dirty="0"/>
              <a:t>Research Approach</a:t>
            </a:r>
          </a:p>
          <a:p>
            <a:pPr>
              <a:buFont typeface="Arial" charset="0"/>
              <a:buChar char="•"/>
            </a:pPr>
            <a:r>
              <a:rPr lang="en-US" sz="500" dirty="0"/>
              <a:t>Use this slide to present the approach used to execute the project.</a:t>
            </a:r>
          </a:p>
          <a:p>
            <a:pPr>
              <a:buFont typeface="Arial" charset="0"/>
              <a:buChar char="•"/>
            </a:pPr>
            <a:r>
              <a:rPr lang="en-US" sz="500" dirty="0"/>
              <a:t>You can use bullet points, diagram, or a combination of the two. </a:t>
            </a:r>
          </a:p>
          <a:p>
            <a:pPr>
              <a:buFont typeface="Arial" charset="0"/>
              <a:buChar char="•"/>
            </a:pPr>
            <a:r>
              <a:rPr lang="en-US" sz="500" dirty="0"/>
              <a:t>Please do not exceed one slide.</a:t>
            </a:r>
          </a:p>
          <a:p>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4</a:t>
            </a:fld>
            <a:endParaRPr lang="en-US"/>
          </a:p>
        </p:txBody>
      </p:sp>
    </p:spTree>
    <p:extLst>
      <p:ext uri="{BB962C8B-B14F-4D97-AF65-F5344CB8AC3E}">
        <p14:creationId xmlns:p14="http://schemas.microsoft.com/office/powerpoint/2010/main" val="3369758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Now, for the results. For the sake of time, I’m only going to focus on the questions with the most interesting findings.</a:t>
            </a:r>
          </a:p>
          <a:p>
            <a:r>
              <a:rPr lang="en-US" sz="1800" b="0" u="sng" dirty="0">
                <a:effectLst/>
                <a:latin typeface="Times New Roman" panose="02020603050405020304" pitchFamily="18" charset="0"/>
                <a:ea typeface="Times New Roman" panose="02020603050405020304" pitchFamily="18" charset="0"/>
              </a:rPr>
              <a:t>Question 1</a:t>
            </a:r>
            <a:r>
              <a:rPr lang="en-US" sz="1800" b="0"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asked participants to rank their level of agreement or disagreement with the statement “AI and other technologies have had little impact on the development of CM students’ soft skills.”</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average response was 3.2 out of 7, indicating a slight overall disagreement with the statement. Dividing the responses into agree and disagree </a:t>
            </a:r>
            <a:r>
              <a:rPr lang="en-US" sz="1800" b="1" u="sng" dirty="0">
                <a:effectLst/>
                <a:latin typeface="Times New Roman" panose="02020603050405020304" pitchFamily="18" charset="0"/>
                <a:ea typeface="Times New Roman" panose="02020603050405020304" pitchFamily="18" charset="0"/>
              </a:rPr>
              <a:t>CATEGORIES</a:t>
            </a:r>
            <a:r>
              <a:rPr lang="en-US" sz="1800" dirty="0">
                <a:effectLst/>
                <a:latin typeface="Times New Roman" panose="02020603050405020304" pitchFamily="18" charset="0"/>
                <a:ea typeface="Times New Roman" panose="02020603050405020304" pitchFamily="18" charset="0"/>
              </a:rPr>
              <a:t>, only six participants (27% of them) “strongly agreed”, “agreed”, or “mostly agreed” with the statement. Nearly two-thirds of the participants (64%, n=14) “strongly disagreed”, “disagreed”, or “mostly disagreed”. Comparing the </a:t>
            </a:r>
            <a:r>
              <a:rPr lang="en-US" sz="1800" b="1" u="sng" dirty="0">
                <a:effectLst/>
                <a:latin typeface="Times New Roman" panose="02020603050405020304" pitchFamily="18" charset="0"/>
                <a:ea typeface="Times New Roman" panose="02020603050405020304" pitchFamily="18" charset="0"/>
              </a:rPr>
              <a:t>POLES</a:t>
            </a:r>
            <a:r>
              <a:rPr lang="en-US" sz="1800" dirty="0">
                <a:effectLst/>
                <a:latin typeface="Times New Roman" panose="02020603050405020304" pitchFamily="18" charset="0"/>
                <a:ea typeface="Times New Roman" panose="02020603050405020304" pitchFamily="18" charset="0"/>
              </a:rPr>
              <a:t> of the Likert scale, four participants strongly disagreed with the statement, compared to zero who strongly agreed with the statement. </a:t>
            </a:r>
          </a:p>
          <a:p>
            <a:r>
              <a:rPr lang="en-US" sz="1800" b="1" u="sng" dirty="0">
                <a:effectLst/>
                <a:latin typeface="Times New Roman" panose="02020603050405020304" pitchFamily="18" charset="0"/>
                <a:ea typeface="Times New Roman" panose="02020603050405020304" pitchFamily="18" charset="0"/>
              </a:rPr>
              <a:t>QUESTION 3</a:t>
            </a:r>
            <a:r>
              <a:rPr lang="en-US" sz="1800" b="1" dirty="0">
                <a:effectLst/>
                <a:latin typeface="Times New Roman" panose="02020603050405020304" pitchFamily="18" charset="0"/>
                <a:ea typeface="Times New Roman" panose="02020603050405020304" pitchFamily="18" charset="0"/>
              </a:rPr>
              <a:t> </a:t>
            </a:r>
            <a:r>
              <a:rPr lang="en-US" sz="1800" dirty="0">
                <a:effectLst/>
                <a:latin typeface="Times New Roman" panose="02020603050405020304" pitchFamily="18" charset="0"/>
                <a:ea typeface="Times New Roman" panose="02020603050405020304" pitchFamily="18" charset="0"/>
              </a:rPr>
              <a:t>asked, “As AI and other technologies advance, what impact do you believe this will have on the development of CM students’ soft skills?”.</a:t>
            </a:r>
          </a:p>
          <a:p>
            <a:pPr marL="285750" indent="-285750">
              <a:buFont typeface="Arial" panose="020B0604020202020204" pitchFamily="34" charset="0"/>
              <a:buChar char="•"/>
            </a:pPr>
            <a:r>
              <a:rPr lang="en-US" sz="1800" dirty="0">
                <a:effectLst/>
                <a:latin typeface="Times New Roman" panose="02020603050405020304" pitchFamily="18" charset="0"/>
                <a:ea typeface="Times New Roman" panose="02020603050405020304" pitchFamily="18" charset="0"/>
              </a:rPr>
              <a:t>The average score across all responses was 5.5 out of 7, indicating a large majority of the participants believed AI would have an impact on CM students' soft skills in the future. Over half (52%) believed it would have either a “large” or “very large impact”. Only one person believed it would have a “small impact”, a “very small impact”, or “no impact”.</a:t>
            </a:r>
          </a:p>
          <a:p>
            <a:endParaRPr lang="en-US"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dirty="0">
              <a:effectLst/>
              <a:latin typeface="Times New Roman" panose="02020603050405020304" pitchFamily="18"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effectLst/>
                <a:latin typeface="Times New Roman" panose="02020603050405020304" pitchFamily="18" charset="0"/>
                <a:ea typeface="Times New Roman" panose="02020603050405020304" pitchFamily="18" charset="0"/>
              </a:rPr>
              <a:t>Results 1</a:t>
            </a:r>
          </a:p>
          <a:p>
            <a:pPr>
              <a:buFont typeface="Arial" charset="0"/>
              <a:buChar char="•"/>
            </a:pPr>
            <a:r>
              <a:rPr lang="en-US" dirty="0"/>
              <a:t>Outline the key results and main findings of the project. </a:t>
            </a:r>
          </a:p>
          <a:p>
            <a:pPr>
              <a:buFont typeface="Arial" charset="0"/>
              <a:buChar char="•"/>
            </a:pPr>
            <a:r>
              <a:rPr lang="en-US" dirty="0"/>
              <a:t>You can use bullet points, tables and/or figures. </a:t>
            </a:r>
          </a:p>
          <a:p>
            <a:pPr>
              <a:buFont typeface="Arial" charset="0"/>
              <a:buChar char="•"/>
            </a:pPr>
            <a:r>
              <a:rPr lang="en-US" dirty="0"/>
              <a:t>Use one slide for results &amp; findings.</a:t>
            </a:r>
          </a:p>
          <a:p>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5</a:t>
            </a:fld>
            <a:endParaRPr lang="en-US"/>
          </a:p>
        </p:txBody>
      </p:sp>
    </p:spTree>
    <p:extLst>
      <p:ext uri="{BB962C8B-B14F-4D97-AF65-F5344CB8AC3E}">
        <p14:creationId xmlns:p14="http://schemas.microsoft.com/office/powerpoint/2010/main" val="1744256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9F9D7-D4EB-FFEB-E741-3B7438C9D8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927096-B3C0-CF79-E689-C3C09F56D8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32ED12-80F1-232B-ED56-11A545CEFA79}"/>
              </a:ext>
            </a:extLst>
          </p:cNvPr>
          <p:cNvSpPr>
            <a:spLocks noGrp="1"/>
          </p:cNvSpPr>
          <p:nvPr>
            <p:ph type="body" idx="1"/>
          </p:nvPr>
        </p:nvSpPr>
        <p:spPr/>
        <p:txBody>
          <a:bodyPr/>
          <a:lstStyle/>
          <a:p>
            <a:r>
              <a:rPr lang="en-US" sz="1200" b="0" u="sng" dirty="0">
                <a:effectLst/>
                <a:latin typeface="Times New Roman" panose="02020603050405020304" pitchFamily="18" charset="0"/>
                <a:ea typeface="Times New Roman" panose="02020603050405020304" pitchFamily="18" charset="0"/>
              </a:rPr>
              <a:t>Question 6</a:t>
            </a:r>
            <a:r>
              <a:rPr lang="en-US" sz="1200" b="1" dirty="0">
                <a:effectLst/>
                <a:latin typeface="Times New Roman" panose="02020603050405020304" pitchFamily="18" charset="0"/>
                <a:ea typeface="Times New Roman" panose="02020603050405020304" pitchFamily="18" charset="0"/>
              </a:rPr>
              <a:t> </a:t>
            </a:r>
            <a:r>
              <a:rPr lang="en-US" sz="1200" dirty="0">
                <a:effectLst/>
                <a:latin typeface="Times New Roman" panose="02020603050405020304" pitchFamily="18" charset="0"/>
                <a:ea typeface="Times New Roman" panose="02020603050405020304" pitchFamily="18" charset="0"/>
              </a:rPr>
              <a:t>asked, “In the era of AI, what do you think will happen if CM students fail to adequately develop their soft skills?”</a:t>
            </a:r>
          </a:p>
          <a:p>
            <a:pPr marL="171450" indent="-171450">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By far the most recurrent theme in the responses was </a:t>
            </a:r>
            <a:r>
              <a:rPr lang="en-US" sz="1200" i="1" dirty="0">
                <a:effectLst/>
                <a:latin typeface="Times New Roman" panose="02020603050405020304" pitchFamily="18" charset="0"/>
                <a:ea typeface="Times New Roman" panose="02020603050405020304" pitchFamily="18" charset="0"/>
              </a:rPr>
              <a:t>career stagnation and joblessness</a:t>
            </a:r>
            <a:r>
              <a:rPr lang="en-US" sz="1200" dirty="0">
                <a:effectLst/>
                <a:latin typeface="Times New Roman" panose="02020603050405020304" pitchFamily="18" charset="0"/>
                <a:ea typeface="Times New Roman" panose="02020603050405020304" pitchFamily="18" charset="0"/>
              </a:rPr>
              <a:t> (from 17 participants). </a:t>
            </a:r>
            <a:r>
              <a:rPr lang="en-US" sz="1200" b="0" u="none" dirty="0">
                <a:effectLst/>
                <a:latin typeface="Times New Roman" panose="02020603050405020304" pitchFamily="18" charset="0"/>
                <a:ea typeface="Times New Roman" panose="02020603050405020304" pitchFamily="18" charset="0"/>
              </a:rPr>
              <a:t>One of these respondents said, </a:t>
            </a:r>
            <a:r>
              <a:rPr lang="en-US" sz="1200" dirty="0">
                <a:effectLst/>
                <a:latin typeface="Times New Roman" panose="02020603050405020304" pitchFamily="18" charset="0"/>
                <a:ea typeface="Times New Roman" panose="02020603050405020304" pitchFamily="18" charset="0"/>
              </a:rPr>
              <a:t>“[</a:t>
            </a:r>
            <a:r>
              <a:rPr lang="en-US" sz="1200" b="1" u="sng" dirty="0">
                <a:effectLst/>
                <a:latin typeface="Times New Roman" panose="02020603050405020304" pitchFamily="18" charset="0"/>
                <a:ea typeface="Times New Roman" panose="02020603050405020304" pitchFamily="18" charset="0"/>
              </a:rPr>
              <a:t>CM STUDENTS WILL</a:t>
            </a:r>
            <a:r>
              <a:rPr lang="en-US" sz="1200" dirty="0">
                <a:effectLst/>
                <a:latin typeface="Times New Roman" panose="02020603050405020304" pitchFamily="18" charset="0"/>
                <a:ea typeface="Times New Roman" panose="02020603050405020304" pitchFamily="18" charset="0"/>
              </a:rPr>
              <a:t>] achieve less, be less effective [in] engaging with, and leading people. [They will] have poorer professional and personal outcomes.” Another pessimistic response said, “</a:t>
            </a:r>
            <a:r>
              <a:rPr lang="en-US" sz="1200" b="1" u="sng" dirty="0">
                <a:effectLst/>
                <a:latin typeface="Times New Roman" panose="02020603050405020304" pitchFamily="18" charset="0"/>
                <a:ea typeface="Times New Roman" panose="02020603050405020304" pitchFamily="18" charset="0"/>
              </a:rPr>
              <a:t>END OF HUMAN </a:t>
            </a:r>
            <a:r>
              <a:rPr lang="en-US" sz="1200" dirty="0">
                <a:effectLst/>
                <a:latin typeface="Times New Roman" panose="02020603050405020304" pitchFamily="18" charset="0"/>
                <a:ea typeface="Times New Roman" panose="02020603050405020304" pitchFamily="18" charset="0"/>
              </a:rPr>
              <a:t>species as we know it in the longer term.” </a:t>
            </a:r>
          </a:p>
          <a:p>
            <a:r>
              <a:rPr lang="en-US" sz="1200" dirty="0">
                <a:effectLst/>
                <a:latin typeface="Times New Roman" panose="02020603050405020304" pitchFamily="18" charset="0"/>
                <a:ea typeface="Times New Roman" panose="02020603050405020304" pitchFamily="18" charset="0"/>
              </a:rPr>
              <a:t>The final question, </a:t>
            </a:r>
            <a:r>
              <a:rPr lang="en-US" sz="1200" b="1" dirty="0">
                <a:effectLst/>
                <a:latin typeface="Times New Roman" panose="02020603050405020304" pitchFamily="18" charset="0"/>
                <a:ea typeface="Times New Roman" panose="02020603050405020304" pitchFamily="18" charset="0"/>
              </a:rPr>
              <a:t>QUESTION 10</a:t>
            </a:r>
            <a:r>
              <a:rPr lang="en-US" sz="1200" dirty="0">
                <a:effectLst/>
                <a:latin typeface="Times New Roman" panose="02020603050405020304" pitchFamily="18" charset="0"/>
                <a:ea typeface="Times New Roman" panose="02020603050405020304" pitchFamily="18" charset="0"/>
              </a:rPr>
              <a:t>, asked respondents to rank their level of agreement or disagreement with the statement, “AI and other technologies can be used to develop CM students’ soft skills.”</a:t>
            </a:r>
          </a:p>
          <a:p>
            <a:pPr marL="171450" indent="-171450">
              <a:buFont typeface="Arial" panose="020B0604020202020204" pitchFamily="34" charset="0"/>
              <a:buChar char="•"/>
            </a:pPr>
            <a:r>
              <a:rPr lang="en-US" sz="1200" dirty="0">
                <a:effectLst/>
                <a:latin typeface="Times New Roman" panose="02020603050405020304" pitchFamily="18" charset="0"/>
                <a:ea typeface="Times New Roman" panose="02020603050405020304" pitchFamily="18" charset="0"/>
              </a:rPr>
              <a:t>The average score was 5.5 out 7, indicating a large majority of participants </a:t>
            </a:r>
            <a:r>
              <a:rPr lang="en-US" sz="1200" i="0" dirty="0">
                <a:effectLst/>
                <a:latin typeface="Times New Roman" panose="02020603050405020304" pitchFamily="18" charset="0"/>
                <a:ea typeface="Times New Roman" panose="02020603050405020304" pitchFamily="18" charset="0"/>
              </a:rPr>
              <a:t>believed AI </a:t>
            </a:r>
            <a:r>
              <a:rPr lang="en-US" sz="1200" i="1" dirty="0">
                <a:effectLst/>
                <a:latin typeface="Times New Roman" panose="02020603050405020304" pitchFamily="18" charset="0"/>
                <a:ea typeface="Times New Roman" panose="02020603050405020304" pitchFamily="18" charset="0"/>
              </a:rPr>
              <a:t>could be used </a:t>
            </a:r>
            <a:r>
              <a:rPr lang="en-US" sz="1200" i="0" dirty="0">
                <a:effectLst/>
                <a:latin typeface="Times New Roman" panose="02020603050405020304" pitchFamily="18" charset="0"/>
                <a:ea typeface="Times New Roman" panose="02020603050405020304" pitchFamily="18" charset="0"/>
              </a:rPr>
              <a:t>to help CM students develop their AI skills. </a:t>
            </a:r>
            <a:r>
              <a:rPr lang="en-US" sz="1200" dirty="0">
                <a:effectLst/>
                <a:latin typeface="Times New Roman" panose="02020603050405020304" pitchFamily="18" charset="0"/>
                <a:ea typeface="Times New Roman" panose="02020603050405020304" pitchFamily="18" charset="0"/>
              </a:rPr>
              <a:t>Dividing the data into “agree” and “disagree” categories, 17 of the respondents (81%) “mostly agreed”, “agreed”, or “strongly agreed” with the statement, while only one of the respondents (5%) disagreed with the statement. The remaining three respondents (14%) neither agreed nor disagreed.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A recurrent theme throughout nearly all workshop questions was the potential of AI to have a </a:t>
            </a:r>
            <a:r>
              <a:rPr lang="en-US" sz="1200" i="1" dirty="0">
                <a:effectLst/>
                <a:latin typeface="Times New Roman" panose="02020603050405020304" pitchFamily="18" charset="0"/>
                <a:ea typeface="Times New Roman" panose="02020603050405020304" pitchFamily="18" charset="0"/>
              </a:rPr>
              <a:t>positive </a:t>
            </a:r>
            <a:r>
              <a:rPr lang="en-US" sz="1200" dirty="0">
                <a:effectLst/>
                <a:latin typeface="Times New Roman" panose="02020603050405020304" pitchFamily="18" charset="0"/>
                <a:ea typeface="Times New Roman" panose="02020603050405020304" pitchFamily="18" charset="0"/>
              </a:rPr>
              <a:t>impact on soft skills.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Times New Roman" panose="02020603050405020304" pitchFamily="18" charset="0"/>
              </a:rPr>
              <a:t>Here are some </a:t>
            </a:r>
            <a:r>
              <a:rPr lang="en-US" sz="1200" b="1" u="sng" dirty="0">
                <a:effectLst/>
                <a:latin typeface="Times New Roman" panose="02020603050405020304" pitchFamily="18" charset="0"/>
                <a:ea typeface="Times New Roman" panose="02020603050405020304" pitchFamily="18" charset="0"/>
              </a:rPr>
              <a:t>EXAMPLES</a:t>
            </a:r>
            <a:r>
              <a:rPr lang="en-US" sz="1200" dirty="0">
                <a:effectLst/>
                <a:latin typeface="Times New Roman" panose="02020603050405020304" pitchFamily="18" charset="0"/>
                <a:ea typeface="Times New Roman" panose="02020603050405020304" pitchFamily="18" charset="0"/>
              </a:rPr>
              <a:t>: (*****PAUSE FOR 10 SECONDS TO LET THE AUDIENCE READ*****)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“AI will be the most important tool a student will have to refer to, so they have to develop their literacy in using, communicating, and justifying its reasoning.”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“You can imagine some soft skills in the future being improved by AI. Imagine a real-time AI agent training a person in public speaking, presentations, as an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“AI will be [able to] develop its own emotional intelligence so prompts and engagement with a bot will become as crucial as human-to-human interaction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“AI might play a role in changing students' habits when communicating or interacting; however, soft skills can be learnt alongside AI.”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“Use of AI for development of s[oft] s[kills].”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Times New Roman" panose="02020603050405020304" pitchFamily="18" charset="0"/>
                <a:ea typeface="Times New Roman" panose="02020603050405020304" pitchFamily="18" charset="0"/>
              </a:rPr>
              <a:t>“Use AI as another ‘</a:t>
            </a:r>
            <a:r>
              <a:rPr lang="en-US" sz="1200" b="1" dirty="0">
                <a:effectLst/>
                <a:latin typeface="Times New Roman" panose="02020603050405020304" pitchFamily="18" charset="0"/>
                <a:ea typeface="Times New Roman" panose="02020603050405020304" pitchFamily="18" charset="0"/>
              </a:rPr>
              <a:t>FRIEND</a:t>
            </a:r>
            <a:r>
              <a:rPr lang="en-US" sz="1200" dirty="0">
                <a:effectLst/>
                <a:latin typeface="Times New Roman" panose="02020603050405020304" pitchFamily="18" charset="0"/>
                <a:ea typeface="Times New Roman" panose="02020603050405020304" pitchFamily="18"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effectLst/>
              <a:latin typeface="Arial" panose="020B0604020202020204" pitchFamily="34" charset="0"/>
              <a:ea typeface="Arial" panose="020B0604020202020204" pitchFamily="34" charset="0"/>
            </a:endParaRPr>
          </a:p>
          <a:p>
            <a:endParaRPr lang="en-US" dirty="0"/>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Results 2</a:t>
            </a:r>
            <a:endParaRPr lang="en-US" sz="1200" b="0" dirty="0">
              <a:effectLst/>
              <a:latin typeface="Times New Roman" panose="02020603050405020304" pitchFamily="18" charset="0"/>
              <a:ea typeface="Times New Roman" panose="02020603050405020304" pitchFamily="18" charset="0"/>
            </a:endParaRPr>
          </a:p>
          <a:p>
            <a:pPr>
              <a:buFont typeface="Arial" charset="0"/>
              <a:buChar char="•"/>
            </a:pPr>
            <a:r>
              <a:rPr lang="en-US" i="1" u="sng" dirty="0"/>
              <a:t>Presentations are to be done in person at the time scheduled on the conference website (forthcoming). At least one author must present the paper. </a:t>
            </a:r>
            <a:r>
              <a:rPr lang="en-US" i="1" u="sng" dirty="0">
                <a:solidFill>
                  <a:srgbClr val="FF0000"/>
                </a:solidFill>
              </a:rPr>
              <a:t>Sessions will include a 10-minute presentation and a 5-minute Q&amp;A.</a:t>
            </a:r>
          </a:p>
          <a:p>
            <a:pPr>
              <a:buFont typeface="Arial" charset="0"/>
              <a:buChar char="•"/>
            </a:pPr>
            <a:r>
              <a:rPr lang="en-US" dirty="0"/>
              <a:t>Presentations are restricted to the 9 slides in this template deck including the cover slide &amp; this slide. </a:t>
            </a:r>
          </a:p>
          <a:p>
            <a:pPr>
              <a:buFont typeface="Arial" charset="0"/>
              <a:buChar char="•"/>
            </a:pPr>
            <a:r>
              <a:rPr lang="en-US" dirty="0"/>
              <a:t>Please follow the instructions provided on each slide.</a:t>
            </a:r>
          </a:p>
          <a:p>
            <a:pPr>
              <a:buFont typeface="Arial" charset="0"/>
              <a:buChar char="•"/>
            </a:pPr>
            <a:r>
              <a:rPr lang="en-US" dirty="0"/>
              <a:t>You may use this slide as necessary anywhere within the presentation if needing extra slide space for any of the provided sections.</a:t>
            </a:r>
          </a:p>
          <a:p>
            <a:pPr>
              <a:buFont typeface="Arial" charset="0"/>
              <a:buChar char="•"/>
            </a:pPr>
            <a:r>
              <a:rPr lang="en-US" dirty="0"/>
              <a:t>If you don’t need this extra slide, then just delete it from the presentation. </a:t>
            </a:r>
          </a:p>
          <a:p>
            <a:pPr>
              <a:buFont typeface="Arial" charset="0"/>
              <a:buChar char="•"/>
            </a:pPr>
            <a:r>
              <a:rPr lang="en-US" dirty="0"/>
              <a:t>You can use bullet points, tables, figures, images etc. </a:t>
            </a:r>
          </a:p>
          <a:p>
            <a:endParaRPr lang="en-US" dirty="0"/>
          </a:p>
        </p:txBody>
      </p:sp>
      <p:sp>
        <p:nvSpPr>
          <p:cNvPr id="4" name="Slide Number Placeholder 3">
            <a:extLst>
              <a:ext uri="{FF2B5EF4-FFF2-40B4-BE49-F238E27FC236}">
                <a16:creationId xmlns:a16="http://schemas.microsoft.com/office/drawing/2014/main" id="{9BBBA3FF-A9A2-8CD4-A326-A75DB809D688}"/>
              </a:ext>
            </a:extLst>
          </p:cNvPr>
          <p:cNvSpPr>
            <a:spLocks noGrp="1"/>
          </p:cNvSpPr>
          <p:nvPr>
            <p:ph type="sldNum" sz="quarter" idx="5"/>
          </p:nvPr>
        </p:nvSpPr>
        <p:spPr/>
        <p:txBody>
          <a:bodyPr/>
          <a:lstStyle/>
          <a:p>
            <a:fld id="{0036229B-811D-411F-BB01-3904B59290D2}" type="slidenum">
              <a:rPr lang="en-US" smtClean="0"/>
              <a:t>6</a:t>
            </a:fld>
            <a:endParaRPr lang="en-US"/>
          </a:p>
        </p:txBody>
      </p:sp>
    </p:spTree>
    <p:extLst>
      <p:ext uri="{BB962C8B-B14F-4D97-AF65-F5344CB8AC3E}">
        <p14:creationId xmlns:p14="http://schemas.microsoft.com/office/powerpoint/2010/main" val="2977353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dirty="0">
                <a:effectLst/>
                <a:latin typeface="Times New Roman" panose="02020603050405020304" pitchFamily="18" charset="0"/>
                <a:ea typeface="Times New Roman" panose="02020603050405020304" pitchFamily="18" charset="0"/>
              </a:rPr>
              <a:t>Moving on to the discussion,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There was some support from the workshop for the theory that the technological complexity of the modern construction landscape is contributing to a lack of soft skills.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Arial" panose="020B0604020202020204" pitchFamily="34" charset="0"/>
              </a:rPr>
              <a:t>I think it would be strange to disagree. </a:t>
            </a:r>
            <a:endParaRPr lang="en-US" sz="1800" dirty="0">
              <a:effectLst/>
              <a:latin typeface="Arial" panose="020B0604020202020204" pitchFamily="34" charset="0"/>
              <a:ea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u="sng" dirty="0">
                <a:effectLst/>
                <a:latin typeface="Times New Roman" panose="02020603050405020304" pitchFamily="18" charset="0"/>
                <a:ea typeface="Times New Roman" panose="02020603050405020304" pitchFamily="18" charset="0"/>
              </a:rPr>
              <a:t>THERE WAS ALSO </a:t>
            </a:r>
            <a:r>
              <a:rPr lang="en-US" sz="1800" dirty="0">
                <a:effectLst/>
                <a:latin typeface="Times New Roman" panose="02020603050405020304" pitchFamily="18" charset="0"/>
                <a:ea typeface="Times New Roman" panose="02020603050405020304" pitchFamily="18" charset="0"/>
              </a:rPr>
              <a:t>support for the theory that educational institutions bear some responsibility for de-emphasizing or ignoring soft skills.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One possible explanation for this result is that soft skills are sometimes considered complementary and subsequent to hard skills, leading CM teachers to believe that learning hard, technical skills should precede soft skills, reflective of a typical CM career path in which entry-level jobs emphasizing materials, schedules, and software come first and only later will the responsibilities of managing people be a central part of their scope.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u="sng" dirty="0">
                <a:effectLst/>
                <a:latin typeface="Times New Roman" panose="02020603050405020304" pitchFamily="18" charset="0"/>
                <a:ea typeface="Times New Roman" panose="02020603050405020304" pitchFamily="18" charset="0"/>
              </a:rPr>
              <a:t>THE MOST </a:t>
            </a:r>
            <a:r>
              <a:rPr lang="en-US" b="1" u="sng" dirty="0"/>
              <a:t>INTERESTING</a:t>
            </a:r>
            <a:r>
              <a:rPr lang="en-US" b="0" u="none" dirty="0"/>
              <a:t> </a:t>
            </a:r>
            <a:r>
              <a:rPr lang="en-US" dirty="0"/>
              <a:t>result</a:t>
            </a:r>
            <a:r>
              <a:rPr lang="en-US" sz="1800" dirty="0">
                <a:effectLst/>
                <a:latin typeface="Times New Roman" panose="02020603050405020304" pitchFamily="18" charset="0"/>
                <a:ea typeface="Times New Roman" panose="02020603050405020304" pitchFamily="18" charset="0"/>
              </a:rPr>
              <a:t> of the workshop was the disagreement between workshop participants about whether AI is any different from previous technologies.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 large portion of the respondents believed that AI could partner with students to help them develop certain soft skills.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Times New Roman" panose="02020603050405020304" pitchFamily="18" charset="0"/>
                <a:ea typeface="Times New Roman" panose="02020603050405020304" pitchFamily="18" charset="0"/>
              </a:rPr>
              <a:t>A separate faction of respondents dissented from this view, doubting that AI has, or ever could have, the capacity to nurture skills involving human connections.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Discussion, Conclusions, Recommendations (1)</a:t>
            </a:r>
            <a:endParaRPr lang="en-US" sz="800" b="0" dirty="0">
              <a:effectLst/>
              <a:latin typeface="Times New Roman" panose="02020603050405020304" pitchFamily="18" charset="0"/>
              <a:ea typeface="Times New Roman" panose="02020603050405020304" pitchFamily="18" charset="0"/>
            </a:endParaRPr>
          </a:p>
          <a:p>
            <a:pPr>
              <a:buFont typeface="Arial" charset="0"/>
              <a:buChar char="•"/>
            </a:pPr>
            <a:r>
              <a:rPr lang="en-US" dirty="0"/>
              <a:t>Use this slide to outline your main discussion points, conclusions and recommendations. </a:t>
            </a:r>
          </a:p>
          <a:p>
            <a:pPr>
              <a:buFont typeface="Arial" charset="0"/>
              <a:buChar char="•"/>
            </a:pPr>
            <a:r>
              <a:rPr lang="en-US" dirty="0"/>
              <a:t>Use bullet points. </a:t>
            </a:r>
          </a:p>
          <a:p>
            <a:pPr>
              <a:buFont typeface="Arial" charset="0"/>
              <a:buChar char="•"/>
            </a:pPr>
            <a:r>
              <a:rPr lang="en-US" dirty="0"/>
              <a:t>You may use a maximum of two slides for this section.</a:t>
            </a:r>
          </a:p>
          <a:p>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7</a:t>
            </a:fld>
            <a:endParaRPr lang="en-US"/>
          </a:p>
        </p:txBody>
      </p:sp>
    </p:spTree>
    <p:extLst>
      <p:ext uri="{BB962C8B-B14F-4D97-AF65-F5344CB8AC3E}">
        <p14:creationId xmlns:p14="http://schemas.microsoft.com/office/powerpoint/2010/main" val="589534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78b00e2ae1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78b00e2ae1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nSpc>
                <a:spcPct val="115000"/>
              </a:lnSpc>
              <a:buFont typeface="Arial" panose="020B0604020202020204" pitchFamily="34" charset="0"/>
              <a:buNone/>
            </a:pPr>
            <a:r>
              <a:rPr lang="en-US" sz="1400" u="none" strike="noStrike" dirty="0">
                <a:effectLst/>
                <a:latin typeface="Times New Roman" panose="02020603050405020304" pitchFamily="18" charset="0"/>
                <a:ea typeface="Times New Roman" panose="02020603050405020304" pitchFamily="18" charset="0"/>
              </a:rPr>
              <a:t>Considering the findings, I have four recommendations. </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400" b="1" u="sng" strike="noStrike" dirty="0">
                <a:effectLst/>
                <a:latin typeface="Times New Roman" panose="02020603050405020304" pitchFamily="18" charset="0"/>
                <a:ea typeface="Times New Roman" panose="02020603050405020304" pitchFamily="18" charset="0"/>
              </a:rPr>
              <a:t>FIRST</a:t>
            </a:r>
            <a:r>
              <a:rPr lang="en-US" sz="1400" u="sng" strike="noStrike" dirty="0">
                <a:effectLst/>
                <a:latin typeface="Times New Roman" panose="02020603050405020304" pitchFamily="18" charset="0"/>
                <a:ea typeface="Times New Roman" panose="02020603050405020304" pitchFamily="18" charset="0"/>
              </a:rPr>
              <a:t>: Be together when you’re together</a:t>
            </a:r>
            <a:r>
              <a:rPr lang="en-US" sz="1400" u="none" strike="noStrike" dirty="0">
                <a:effectLst/>
                <a:latin typeface="Times New Roman" panose="02020603050405020304" pitchFamily="18" charset="0"/>
                <a:ea typeface="Times New Roman" panose="02020603050405020304" pitchFamily="18" charset="0"/>
              </a:rPr>
              <a:t>. The velocity of technological change in the school and work environments will accelerate with AI. As such, teaching tools and methods will be widely advertised and hyped. In this excitement, teachers should not miss the unique classroom opportunities to teach soft skills themselves when physically gathered with their students.</a:t>
            </a:r>
          </a:p>
          <a:p>
            <a:pPr marL="342900" marR="0" lvl="0" indent="-342900" algn="l" defTabSz="914400" rtl="0" eaLnBrk="1" fontAlgn="auto" latinLnBrk="0" hangingPunct="1">
              <a:lnSpc>
                <a:spcPct val="115000"/>
              </a:lnSpc>
              <a:spcBef>
                <a:spcPts val="0"/>
              </a:spcBef>
              <a:spcAft>
                <a:spcPts val="0"/>
              </a:spcAft>
              <a:buClrTx/>
              <a:buSzTx/>
              <a:buFont typeface="Arial" panose="020B0604020202020204" pitchFamily="34" charset="0"/>
              <a:buChar char="●"/>
              <a:tabLst/>
              <a:defRPr/>
            </a:pPr>
            <a:r>
              <a:rPr lang="en-US" sz="1400" b="1" u="sng" strike="noStrike" dirty="0">
                <a:effectLst/>
                <a:latin typeface="Times New Roman" panose="02020603050405020304" pitchFamily="18" charset="0"/>
                <a:ea typeface="Times New Roman" panose="02020603050405020304" pitchFamily="18" charset="0"/>
              </a:rPr>
              <a:t>SECOND</a:t>
            </a:r>
            <a:r>
              <a:rPr lang="en-US" sz="1400" u="sng" strike="noStrike" dirty="0">
                <a:effectLst/>
                <a:latin typeface="Times New Roman" panose="02020603050405020304" pitchFamily="18" charset="0"/>
                <a:ea typeface="Times New Roman" panose="02020603050405020304" pitchFamily="18" charset="0"/>
              </a:rPr>
              <a:t>: Focus on results</a:t>
            </a:r>
            <a:r>
              <a:rPr lang="en-US" sz="1400" u="none" strike="noStrike" dirty="0">
                <a:effectLst/>
                <a:latin typeface="Times New Roman" panose="02020603050405020304" pitchFamily="18" charset="0"/>
                <a:ea typeface="Times New Roman" panose="02020603050405020304" pitchFamily="18" charset="0"/>
              </a:rPr>
              <a:t>. One solution endorsed throughout the workshop for the dearth of soft skills in CM students was AI. Some of these AI technologies may be developed into tools and pedagogies that help CM students develop their soft skills. Instructors should be open to exploring these capabilities and trying out new innovations that might benefit their students. They should also remain vigilant for fashionable and vacuous technological products and services that overstate AI’s abilities and fail to provide meaningful results for their students.</a:t>
            </a:r>
            <a:endParaRPr lang="en-US" sz="1400" u="none" strike="noStrike" dirty="0">
              <a:effectLst/>
              <a:latin typeface="Arial" panose="020B0604020202020204" pitchFamily="34" charset="0"/>
              <a:ea typeface="Arial" panose="020B0604020202020204" pitchFamily="34" charset="0"/>
            </a:endParaRPr>
          </a:p>
          <a:p>
            <a:pPr marL="342900" marR="0" lvl="0" indent="-342900">
              <a:lnSpc>
                <a:spcPct val="115000"/>
              </a:lnSpc>
              <a:buFont typeface="Arial" panose="020B0604020202020204" pitchFamily="34" charset="0"/>
              <a:buChar char="●"/>
            </a:pPr>
            <a:r>
              <a:rPr lang="en-US" sz="1400" b="1" u="sng" strike="noStrike" dirty="0">
                <a:effectLst/>
                <a:latin typeface="Times New Roman" panose="02020603050405020304" pitchFamily="18" charset="0"/>
                <a:ea typeface="Times New Roman" panose="02020603050405020304" pitchFamily="18" charset="0"/>
              </a:rPr>
              <a:t>THIRD</a:t>
            </a:r>
            <a:r>
              <a:rPr lang="en-US" sz="1400" u="sng" strike="noStrike" dirty="0">
                <a:effectLst/>
                <a:latin typeface="Times New Roman" panose="02020603050405020304" pitchFamily="18" charset="0"/>
                <a:ea typeface="Times New Roman" panose="02020603050405020304" pitchFamily="18" charset="0"/>
              </a:rPr>
              <a:t>: Forward may be backward</a:t>
            </a:r>
            <a:r>
              <a:rPr lang="en-US" sz="1400" u="none" strike="noStrike" dirty="0">
                <a:effectLst/>
                <a:latin typeface="Times New Roman" panose="02020603050405020304" pitchFamily="18" charset="0"/>
                <a:ea typeface="Times New Roman" panose="02020603050405020304" pitchFamily="18" charset="0"/>
              </a:rPr>
              <a:t>. Removing certain technologies may be more beneficial to students than adding them. Technologically regressive pedagogies and learning environments—old-fashioned, discussion-based, laptop- and phone-free classrooms—may be one of the most accessible and reliable ways for CM students to develop their soft skills with minimal effort and intervention by their teachers. So, when selecting technologies, maybe paper, pencil, and conversations are the most advanced technologies that you need to adopt.  </a:t>
            </a:r>
            <a:endParaRPr lang="en-US" sz="1400" u="none" strike="noStrike" dirty="0">
              <a:effectLst/>
              <a:latin typeface="Arial" panose="020B0604020202020204" pitchFamily="34" charset="0"/>
              <a:ea typeface="Arial" panose="020B0604020202020204" pitchFamily="34" charset="0"/>
            </a:endParaRPr>
          </a:p>
          <a:p>
            <a:pPr marL="342900" marR="0" lvl="0" indent="-342900">
              <a:lnSpc>
                <a:spcPct val="115000"/>
              </a:lnSpc>
              <a:buFont typeface="Arial" panose="020B0604020202020204" pitchFamily="34" charset="0"/>
              <a:buChar char="●"/>
            </a:pPr>
            <a:r>
              <a:rPr lang="en-US" sz="1400" b="1" u="sng" strike="noStrike" dirty="0">
                <a:effectLst/>
                <a:latin typeface="Times New Roman" panose="02020603050405020304" pitchFamily="18" charset="0"/>
                <a:ea typeface="Times New Roman" panose="02020603050405020304" pitchFamily="18" charset="0"/>
              </a:rPr>
              <a:t>FOURTH</a:t>
            </a:r>
            <a:r>
              <a:rPr lang="en-US" sz="1400" u="sng" strike="noStrike" dirty="0">
                <a:effectLst/>
                <a:latin typeface="Times New Roman" panose="02020603050405020304" pitchFamily="18" charset="0"/>
                <a:ea typeface="Times New Roman" panose="02020603050405020304" pitchFamily="18" charset="0"/>
              </a:rPr>
              <a:t>: “And”, not “Either”</a:t>
            </a:r>
            <a:r>
              <a:rPr lang="en-US" sz="1400" u="none" strike="noStrike" dirty="0">
                <a:effectLst/>
                <a:latin typeface="Times New Roman" panose="02020603050405020304" pitchFamily="18" charset="0"/>
                <a:ea typeface="Times New Roman" panose="02020603050405020304" pitchFamily="18" charset="0"/>
              </a:rPr>
              <a:t> hard skills are sometimes considered precursory to soft skills, causing teachers to delay or avoid teaching them to their students. Soft skills need to be taught concurrently with hard skills in </a:t>
            </a:r>
            <a:r>
              <a:rPr lang="en-US" sz="1400" i="1" u="none" strike="noStrike" dirty="0">
                <a:effectLst/>
                <a:latin typeface="Times New Roman" panose="02020603050405020304" pitchFamily="18" charset="0"/>
                <a:ea typeface="Times New Roman" panose="02020603050405020304" pitchFamily="18" charset="0"/>
              </a:rPr>
              <a:t>every </a:t>
            </a:r>
            <a:r>
              <a:rPr lang="en-US" sz="1400" u="none" strike="noStrike" dirty="0">
                <a:effectLst/>
                <a:latin typeface="Times New Roman" panose="02020603050405020304" pitchFamily="18" charset="0"/>
                <a:ea typeface="Times New Roman" panose="02020603050405020304" pitchFamily="18" charset="0"/>
              </a:rPr>
              <a:t>course throughout post-secondary education to provide CM students with all the skills they need to succeed in the workforce. </a:t>
            </a:r>
            <a:endParaRPr lang="en-US" sz="1400" u="none" strike="noStrike" dirty="0">
              <a:effectLst/>
              <a:latin typeface="Arial" panose="020B0604020202020204" pitchFamily="34" charset="0"/>
              <a:ea typeface="Arial" panose="020B0604020202020204" pitchFamily="34" charset="0"/>
            </a:endParaRPr>
          </a:p>
          <a:p>
            <a:endParaRPr lang="en-US" sz="1400" dirty="0"/>
          </a:p>
          <a:p>
            <a:endParaRPr lang="en-US" sz="1400" dirty="0"/>
          </a:p>
          <a:p>
            <a:endParaRPr lang="en-US" sz="1400" dirty="0"/>
          </a:p>
          <a:p>
            <a:endParaRPr lang="en-US" sz="1400" dirty="0"/>
          </a:p>
          <a:p>
            <a:endParaRPr lang="en-US" sz="1400" dirty="0"/>
          </a:p>
          <a:p>
            <a:endParaRPr lang="en-US" sz="14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t>Discussion, Conclusions, Recommendations (2)</a:t>
            </a:r>
            <a:endParaRPr lang="en-US" sz="800" b="0" u="none" strike="noStrike" dirty="0">
              <a:effectLst/>
              <a:latin typeface="Times New Roman" panose="02020603050405020304" pitchFamily="18" charset="0"/>
              <a:ea typeface="Times New Roman" panose="02020603050405020304" pitchFamily="18" charset="0"/>
            </a:endParaRPr>
          </a:p>
          <a:p>
            <a:pPr>
              <a:buFont typeface="Arial" charset="0"/>
              <a:buChar char="•"/>
            </a:pPr>
            <a:r>
              <a:rPr lang="en-US" sz="1400" dirty="0"/>
              <a:t>Use this slide to conclude your main discussion points, conclusions and recommendations. </a:t>
            </a:r>
          </a:p>
          <a:p>
            <a:pPr>
              <a:buFont typeface="Arial" charset="0"/>
              <a:buChar char="•"/>
            </a:pPr>
            <a:r>
              <a:rPr lang="en-US" sz="1400" dirty="0"/>
              <a:t>Use bullet points. </a:t>
            </a:r>
          </a:p>
          <a:p>
            <a:pPr>
              <a:buFont typeface="Arial" charset="0"/>
              <a:buChar char="•"/>
            </a:pPr>
            <a:r>
              <a:rPr lang="en-US" sz="1400" dirty="0"/>
              <a:t>If you don’t need this slide for this section then you may use it in another area of the presentation if needed.</a:t>
            </a:r>
          </a:p>
          <a:p>
            <a:endParaRPr lang="en-US" sz="1400"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Use this as your ending slide to start the Q&amp;A portion of the presentation.</a:t>
            </a:r>
          </a:p>
          <a:p>
            <a:endParaRPr lang="en-US" dirty="0"/>
          </a:p>
        </p:txBody>
      </p:sp>
      <p:sp>
        <p:nvSpPr>
          <p:cNvPr id="4" name="Slide Number Placeholder 3"/>
          <p:cNvSpPr>
            <a:spLocks noGrp="1"/>
          </p:cNvSpPr>
          <p:nvPr>
            <p:ph type="sldNum" sz="quarter" idx="5"/>
          </p:nvPr>
        </p:nvSpPr>
        <p:spPr/>
        <p:txBody>
          <a:bodyPr/>
          <a:lstStyle/>
          <a:p>
            <a:fld id="{0036229B-811D-411F-BB01-3904B59290D2}" type="slidenum">
              <a:rPr lang="en-US" smtClean="0"/>
              <a:t>9</a:t>
            </a:fld>
            <a:endParaRPr lang="en-US"/>
          </a:p>
        </p:txBody>
      </p:sp>
    </p:spTree>
    <p:extLst>
      <p:ext uri="{BB962C8B-B14F-4D97-AF65-F5344CB8AC3E}">
        <p14:creationId xmlns:p14="http://schemas.microsoft.com/office/powerpoint/2010/main" val="315973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8916E-FC95-F145-9C41-07EB69D5317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EBDB2-9267-9847-98B7-842B1E5717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0FC6ED7-6B09-C04F-AABA-9C8D96A94DCB}"/>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5E959C52-2BF4-9143-9CB7-5461C111E1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02F49-B53D-8A4E-A00C-0F0BD24057D6}"/>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807086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1871-5281-9E48-A91A-EEFF545B4F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C17FC6-0D55-5946-9C57-1591E9AB443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D3D8C2-59F6-DF42-B8CB-265E24B7CF2A}"/>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84469288-A50D-BA44-8C0A-488279DE14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1EE3E-3E72-C047-9E82-65D4D8FC588B}"/>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7617733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245B7B-9C4A-CA40-8EC2-747239E7E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B9152A-59D2-344C-B365-640A598A6F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B9D151-5156-C549-9382-55B7A6DA6345}"/>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99500134-625C-5145-A95A-1821CECC07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4AABBF-DC60-8247-BBB6-FCA4BD4CD152}"/>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231294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EEEE0-90B4-1F42-90F1-09E1974354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E552E2-08E1-BF4E-9E21-194E48D6710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6B8C04-9F1B-F44B-A2EF-4CD0BED1FE38}"/>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3EB25CD4-CFB9-FA46-991B-A99BC0794A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41FEB4-0AD3-8948-B26A-0806987AA81C}"/>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2481455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2A965-8915-214F-9D36-483739880FA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775065-9A02-D040-8846-F7362DF35B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AC9147-1ED4-A049-B562-E9BA80B713BA}"/>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9193A081-8155-1F46-A641-C00215901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4AC7FE-8508-8344-B730-1AC13017B750}"/>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2360934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4A134-5F96-0740-BC29-5275905F29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5D15EF-7997-1441-ACBD-6AE1098B61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963D28-4D7C-1541-86B6-E58D8C7186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0A80EE-F654-8348-A74B-676B96051472}"/>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6" name="Footer Placeholder 5">
            <a:extLst>
              <a:ext uri="{FF2B5EF4-FFF2-40B4-BE49-F238E27FC236}">
                <a16:creationId xmlns:a16="http://schemas.microsoft.com/office/drawing/2014/main" id="{A41CA226-E765-4549-9157-27CF787EE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6D2B1-595C-944B-8FB9-C0C9614E4C1D}"/>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2486308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8090A-E242-F74A-893A-224054EBF1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08E76A4-5990-4E4A-939D-830CBA0ED5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9512116-6D47-1144-ACDB-F5C28A1CB4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7D965D-40F1-754B-A09C-8F1DED09AF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4FDE7F-4D77-2E4D-B299-02B11C9F8C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596F04-535D-CC43-8B32-F28CCD6E921D}"/>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8" name="Footer Placeholder 7">
            <a:extLst>
              <a:ext uri="{FF2B5EF4-FFF2-40B4-BE49-F238E27FC236}">
                <a16:creationId xmlns:a16="http://schemas.microsoft.com/office/drawing/2014/main" id="{1787186B-9A35-C441-A558-3A3AC70500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58B9A4-68CD-EC48-BB14-16617C894C14}"/>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12827785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DAEEA-425C-5A44-BDC7-103C1E122C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9E48255-3A75-3C45-A054-094FF5170939}"/>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4" name="Footer Placeholder 3">
            <a:extLst>
              <a:ext uri="{FF2B5EF4-FFF2-40B4-BE49-F238E27FC236}">
                <a16:creationId xmlns:a16="http://schemas.microsoft.com/office/drawing/2014/main" id="{10F4589F-E2BA-5C42-A94B-FA7123A2B0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7684B9B-0C1E-F941-8EEA-5BA5288DC0C9}"/>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3706987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F3401B-506A-594E-8D9C-3411AA9123C8}"/>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3" name="Footer Placeholder 2">
            <a:extLst>
              <a:ext uri="{FF2B5EF4-FFF2-40B4-BE49-F238E27FC236}">
                <a16:creationId xmlns:a16="http://schemas.microsoft.com/office/drawing/2014/main" id="{998DBC59-CFCA-B24D-8DDD-8538844CBB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157DCB-A398-C544-87E9-49D6B0C7A624}"/>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31734099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FBD24-3C0E-B14F-9A9F-CB45D5444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DADAC-6C8A-4749-B178-BE10307322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BAAFE6-371C-CA44-B550-7FDC17EC3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0A2157-FFBD-0F49-B6C4-9D9B8444D539}"/>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6" name="Footer Placeholder 5">
            <a:extLst>
              <a:ext uri="{FF2B5EF4-FFF2-40B4-BE49-F238E27FC236}">
                <a16:creationId xmlns:a16="http://schemas.microsoft.com/office/drawing/2014/main" id="{4E1B57B4-0CD6-2E4D-9BCC-F786371EFF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AE09F3-4430-8D48-B4F6-3AE1A8C1854F}"/>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3788561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ACD8D-9D5C-9645-AC61-CDBC4831D5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C0156F-C2B4-1E43-8AE8-7A22315E75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80DCF4-2DA8-504A-BF10-9243887234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725364-BB25-B14D-B5B6-1829BEEB80FD}"/>
              </a:ext>
            </a:extLst>
          </p:cNvPr>
          <p:cNvSpPr>
            <a:spLocks noGrp="1"/>
          </p:cNvSpPr>
          <p:nvPr>
            <p:ph type="dt" sz="half" idx="10"/>
          </p:nvPr>
        </p:nvSpPr>
        <p:spPr/>
        <p:txBody>
          <a:bodyPr/>
          <a:lstStyle/>
          <a:p>
            <a:fld id="{924A6CB8-113C-4644-8DD2-7771715204CE}" type="datetimeFigureOut">
              <a:rPr lang="en-US" smtClean="0"/>
              <a:t>3/18/2026</a:t>
            </a:fld>
            <a:endParaRPr lang="en-US"/>
          </a:p>
        </p:txBody>
      </p:sp>
      <p:sp>
        <p:nvSpPr>
          <p:cNvPr id="6" name="Footer Placeholder 5">
            <a:extLst>
              <a:ext uri="{FF2B5EF4-FFF2-40B4-BE49-F238E27FC236}">
                <a16:creationId xmlns:a16="http://schemas.microsoft.com/office/drawing/2014/main" id="{FB87DE21-A291-9E41-9C79-DC0715AED1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A8FD1D-DAE6-3A4D-9DFC-34855831EF87}"/>
              </a:ext>
            </a:extLst>
          </p:cNvPr>
          <p:cNvSpPr>
            <a:spLocks noGrp="1"/>
          </p:cNvSpPr>
          <p:nvPr>
            <p:ph type="sldNum" sz="quarter" idx="12"/>
          </p:nvPr>
        </p:nvSpPr>
        <p:spPr/>
        <p:txBody>
          <a:bodyPr/>
          <a:lstStyle/>
          <a:p>
            <a:fld id="{0BD478F2-4CB0-C140-819E-AE305416196C}" type="slidenum">
              <a:rPr lang="en-US" smtClean="0"/>
              <a:t>‹#›</a:t>
            </a:fld>
            <a:endParaRPr lang="en-US"/>
          </a:p>
        </p:txBody>
      </p:sp>
    </p:spTree>
    <p:extLst>
      <p:ext uri="{BB962C8B-B14F-4D97-AF65-F5344CB8AC3E}">
        <p14:creationId xmlns:p14="http://schemas.microsoft.com/office/powerpoint/2010/main" val="10173989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ED3DB4-1DE1-9F4B-8F9A-5469036CF2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F88991-A67C-DC48-939E-817BEE242D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B42929-55FD-C949-A9CA-508F465B7F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4A6CB8-113C-4644-8DD2-7771715204CE}" type="datetimeFigureOut">
              <a:rPr lang="en-US" smtClean="0"/>
              <a:t>3/18/2026</a:t>
            </a:fld>
            <a:endParaRPr lang="en-US"/>
          </a:p>
        </p:txBody>
      </p:sp>
      <p:sp>
        <p:nvSpPr>
          <p:cNvPr id="5" name="Footer Placeholder 4">
            <a:extLst>
              <a:ext uri="{FF2B5EF4-FFF2-40B4-BE49-F238E27FC236}">
                <a16:creationId xmlns:a16="http://schemas.microsoft.com/office/drawing/2014/main" id="{540635F2-8351-8A46-8D3B-95CB210DA9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5CD3B25-905F-7D43-BF81-D95E302E30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D478F2-4CB0-C140-819E-AE305416196C}" type="slidenum">
              <a:rPr lang="en-US" smtClean="0"/>
              <a:t>‹#›</a:t>
            </a:fld>
            <a:endParaRPr lang="en-US"/>
          </a:p>
        </p:txBody>
      </p:sp>
    </p:spTree>
    <p:extLst>
      <p:ext uri="{BB962C8B-B14F-4D97-AF65-F5344CB8AC3E}">
        <p14:creationId xmlns:p14="http://schemas.microsoft.com/office/powerpoint/2010/main" val="17164545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3" Type="http://schemas.openxmlformats.org/officeDocument/2006/relationships/image" Target="../media/image24.png"/><Relationship Id="rId7" Type="http://schemas.openxmlformats.org/officeDocument/2006/relationships/image" Target="../media/image28.jpeg"/><Relationship Id="rId12" Type="http://schemas.openxmlformats.org/officeDocument/2006/relationships/image" Target="../media/image33.png"/><Relationship Id="rId17" Type="http://schemas.openxmlformats.org/officeDocument/2006/relationships/image" Target="../media/image38.png"/><Relationship Id="rId2" Type="http://schemas.openxmlformats.org/officeDocument/2006/relationships/notesSlide" Target="../notesSlides/notesSlide10.xml"/><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26.jpeg"/><Relationship Id="rId15" Type="http://schemas.openxmlformats.org/officeDocument/2006/relationships/image" Target="../media/image36.jpeg"/><Relationship Id="rId10" Type="http://schemas.openxmlformats.org/officeDocument/2006/relationships/image" Target="../media/image31.jpeg"/><Relationship Id="rId4" Type="http://schemas.openxmlformats.org/officeDocument/2006/relationships/image" Target="../media/image25.jpeg"/><Relationship Id="rId9" Type="http://schemas.openxmlformats.org/officeDocument/2006/relationships/image" Target="../media/image30.png"/><Relationship Id="rId1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jpeg"/><Relationship Id="rId5" Type="http://schemas.openxmlformats.org/officeDocument/2006/relationships/image" Target="../media/image19.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FC25D-DA74-7E45-853D-3D1AC8FA16AA}"/>
              </a:ext>
            </a:extLst>
          </p:cNvPr>
          <p:cNvSpPr>
            <a:spLocks noGrp="1"/>
          </p:cNvSpPr>
          <p:nvPr>
            <p:ph type="ctrTitle"/>
          </p:nvPr>
        </p:nvSpPr>
        <p:spPr>
          <a:xfrm>
            <a:off x="838200" y="586852"/>
            <a:ext cx="10515600" cy="1585993"/>
          </a:xfrm>
        </p:spPr>
        <p:txBody>
          <a:bodyPr>
            <a:normAutofit/>
          </a:bodyPr>
          <a:lstStyle/>
          <a:p>
            <a:r>
              <a:rPr lang="en-US" sz="4800" b="1" dirty="0">
                <a:cs typeface="Gautami" panose="020B0502040204020203" pitchFamily="34" charset="0"/>
              </a:rPr>
              <a:t>A Royal Review of Soft Skills in the AI Era</a:t>
            </a:r>
          </a:p>
        </p:txBody>
      </p:sp>
      <p:sp>
        <p:nvSpPr>
          <p:cNvPr id="5" name="Content Placeholder 4">
            <a:extLst>
              <a:ext uri="{FF2B5EF4-FFF2-40B4-BE49-F238E27FC236}">
                <a16:creationId xmlns:a16="http://schemas.microsoft.com/office/drawing/2014/main" id="{3E2B8BEC-DC4D-2948-AF6F-2F5512A93584}"/>
              </a:ext>
            </a:extLst>
          </p:cNvPr>
          <p:cNvSpPr>
            <a:spLocks noGrp="1"/>
          </p:cNvSpPr>
          <p:nvPr>
            <p:ph type="subTitle" idx="1"/>
          </p:nvPr>
        </p:nvSpPr>
        <p:spPr>
          <a:xfrm>
            <a:off x="838199" y="2438212"/>
            <a:ext cx="10515599" cy="776417"/>
          </a:xfrm>
        </p:spPr>
        <p:txBody>
          <a:bodyPr>
            <a:normAutofit fontScale="92500" lnSpcReduction="10000"/>
          </a:bodyPr>
          <a:lstStyle/>
          <a:p>
            <a:pPr marL="0" indent="0">
              <a:buNone/>
            </a:pPr>
            <a:r>
              <a:rPr lang="en-US" b="1" dirty="0">
                <a:cs typeface="Gautami" panose="020B0502040204020203" pitchFamily="34" charset="0"/>
              </a:rPr>
              <a:t>Andrew Barnes, PhD</a:t>
            </a:r>
          </a:p>
          <a:p>
            <a:pPr marL="0" indent="0">
              <a:buNone/>
            </a:pPr>
            <a:r>
              <a:rPr lang="en-US" dirty="0">
                <a:cs typeface="Gautami" panose="020B0502040204020203" pitchFamily="34" charset="0"/>
              </a:rPr>
              <a:t>University of North Florida</a:t>
            </a:r>
          </a:p>
        </p:txBody>
      </p:sp>
      <p:pic>
        <p:nvPicPr>
          <p:cNvPr id="9" name="Picture 8">
            <a:extLst>
              <a:ext uri="{FF2B5EF4-FFF2-40B4-BE49-F238E27FC236}">
                <a16:creationId xmlns:a16="http://schemas.microsoft.com/office/drawing/2014/main" id="{9AC00A3A-B1B9-6C49-9609-85134D8F61C0}"/>
              </a:ext>
            </a:extLst>
          </p:cNvPr>
          <p:cNvPicPr>
            <a:picLocks noChangeAspect="1"/>
          </p:cNvPicPr>
          <p:nvPr/>
        </p:nvPicPr>
        <p:blipFill>
          <a:blip r:embed="rId3"/>
          <a:stretch>
            <a:fillRect/>
          </a:stretch>
        </p:blipFill>
        <p:spPr>
          <a:xfrm>
            <a:off x="9888293" y="5606586"/>
            <a:ext cx="1977571" cy="1111207"/>
          </a:xfrm>
          <a:prstGeom prst="rect">
            <a:avLst/>
          </a:prstGeom>
        </p:spPr>
      </p:pic>
      <p:sp>
        <p:nvSpPr>
          <p:cNvPr id="8" name="TextBox 7">
            <a:extLst>
              <a:ext uri="{FF2B5EF4-FFF2-40B4-BE49-F238E27FC236}">
                <a16:creationId xmlns:a16="http://schemas.microsoft.com/office/drawing/2014/main" id="{33628E9E-227F-924B-B0EB-00A308FFCB3A}"/>
              </a:ext>
            </a:extLst>
          </p:cNvPr>
          <p:cNvSpPr txBox="1"/>
          <p:nvPr/>
        </p:nvSpPr>
        <p:spPr>
          <a:xfrm>
            <a:off x="-6" y="4212983"/>
            <a:ext cx="12191998" cy="1200329"/>
          </a:xfrm>
          <a:prstGeom prst="rect">
            <a:avLst/>
          </a:prstGeom>
          <a:solidFill>
            <a:schemeClr val="tx2"/>
          </a:solidFill>
        </p:spPr>
        <p:txBody>
          <a:bodyPr wrap="square" rtlCol="0">
            <a:spAutoFit/>
          </a:bodyPr>
          <a:lstStyle/>
          <a:p>
            <a:r>
              <a:rPr lang="en-US" sz="2400" b="1" dirty="0">
                <a:solidFill>
                  <a:schemeClr val="bg1">
                    <a:lumMod val="95000"/>
                  </a:schemeClr>
                </a:solidFill>
              </a:rPr>
              <a:t>ASC 2026 International Conference</a:t>
            </a:r>
          </a:p>
          <a:p>
            <a:r>
              <a:rPr lang="en-US" sz="2400" b="1" dirty="0">
                <a:solidFill>
                  <a:schemeClr val="bg1">
                    <a:lumMod val="95000"/>
                  </a:schemeClr>
                </a:solidFill>
              </a:rPr>
              <a:t>62</a:t>
            </a:r>
            <a:r>
              <a:rPr lang="en-US" sz="2400" b="1" baseline="30000" dirty="0">
                <a:solidFill>
                  <a:schemeClr val="bg1">
                    <a:lumMod val="95000"/>
                  </a:schemeClr>
                </a:solidFill>
              </a:rPr>
              <a:t>nd</a:t>
            </a:r>
            <a:r>
              <a:rPr lang="en-US" sz="2400" b="1" dirty="0">
                <a:solidFill>
                  <a:schemeClr val="bg1">
                    <a:lumMod val="95000"/>
                  </a:schemeClr>
                </a:solidFill>
              </a:rPr>
              <a:t> Annual Associated Schools of Construction International Conference</a:t>
            </a:r>
          </a:p>
          <a:p>
            <a:pPr algn="ctr"/>
            <a:endParaRPr lang="en-US" sz="2400" dirty="0">
              <a:solidFill>
                <a:schemeClr val="bg1"/>
              </a:solidFill>
            </a:endParaRPr>
          </a:p>
        </p:txBody>
      </p:sp>
      <p:sp>
        <p:nvSpPr>
          <p:cNvPr id="7" name="TextBox 6">
            <a:extLst>
              <a:ext uri="{FF2B5EF4-FFF2-40B4-BE49-F238E27FC236}">
                <a16:creationId xmlns:a16="http://schemas.microsoft.com/office/drawing/2014/main" id="{72F8745B-A839-294B-BE26-EC1CA201FC21}"/>
              </a:ext>
            </a:extLst>
          </p:cNvPr>
          <p:cNvSpPr txBox="1"/>
          <p:nvPr/>
        </p:nvSpPr>
        <p:spPr>
          <a:xfrm>
            <a:off x="4854139" y="4924509"/>
            <a:ext cx="2483708" cy="400110"/>
          </a:xfrm>
          <a:prstGeom prst="rect">
            <a:avLst/>
          </a:prstGeom>
          <a:noFill/>
        </p:spPr>
        <p:txBody>
          <a:bodyPr wrap="square" rtlCol="0">
            <a:spAutoFit/>
          </a:bodyPr>
          <a:lstStyle/>
          <a:p>
            <a:pPr algn="ctr"/>
            <a:r>
              <a:rPr lang="en-US" sz="2000" dirty="0">
                <a:solidFill>
                  <a:schemeClr val="bg1">
                    <a:lumMod val="95000"/>
                  </a:schemeClr>
                </a:solidFill>
              </a:rPr>
              <a:t>April 15</a:t>
            </a:r>
            <a:r>
              <a:rPr lang="en-US" sz="2000" baseline="30000" dirty="0">
                <a:solidFill>
                  <a:schemeClr val="bg1">
                    <a:lumMod val="95000"/>
                  </a:schemeClr>
                </a:solidFill>
              </a:rPr>
              <a:t>th</a:t>
            </a:r>
            <a:r>
              <a:rPr lang="en-US" sz="2000" dirty="0">
                <a:solidFill>
                  <a:schemeClr val="bg1">
                    <a:lumMod val="95000"/>
                  </a:schemeClr>
                </a:solidFill>
              </a:rPr>
              <a:t> – 17</a:t>
            </a:r>
            <a:r>
              <a:rPr lang="en-US" sz="2000" baseline="30000" dirty="0">
                <a:solidFill>
                  <a:schemeClr val="bg1">
                    <a:lumMod val="95000"/>
                  </a:schemeClr>
                </a:solidFill>
              </a:rPr>
              <a:t>th</a:t>
            </a:r>
            <a:r>
              <a:rPr lang="en-US" sz="2000" dirty="0">
                <a:solidFill>
                  <a:schemeClr val="bg1">
                    <a:lumMod val="95000"/>
                  </a:schemeClr>
                </a:solidFill>
              </a:rPr>
              <a:t>  </a:t>
            </a:r>
          </a:p>
        </p:txBody>
      </p:sp>
      <p:pic>
        <p:nvPicPr>
          <p:cNvPr id="1026" name="Picture 2" descr="Cal Poly logo">
            <a:extLst>
              <a:ext uri="{FF2B5EF4-FFF2-40B4-BE49-F238E27FC236}">
                <a16:creationId xmlns:a16="http://schemas.microsoft.com/office/drawing/2014/main" id="{CDD0117D-B8F6-15A5-C99C-46BD007733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830" y="5766648"/>
            <a:ext cx="3275665" cy="79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68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7D55871B-B342-0FA7-4CEE-61CB2113AC80}"/>
            </a:ext>
          </a:extLst>
        </p:cNvPr>
        <p:cNvGrpSpPr/>
        <p:nvPr/>
      </p:nvGrpSpPr>
      <p:grpSpPr>
        <a:xfrm>
          <a:off x="0" y="0"/>
          <a:ext cx="0" cy="0"/>
          <a:chOff x="0" y="0"/>
          <a:chExt cx="0" cy="0"/>
        </a:xfrm>
      </p:grpSpPr>
      <p:pic>
        <p:nvPicPr>
          <p:cNvPr id="9" name="Picture 4" descr="UWE - University of the West of England Logo PNG Vector (PDF ...">
            <a:extLst>
              <a:ext uri="{FF2B5EF4-FFF2-40B4-BE49-F238E27FC236}">
                <a16:creationId xmlns:a16="http://schemas.microsoft.com/office/drawing/2014/main" id="{3560E566-AF7C-9599-39BC-B2A6421EF3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594" b="25661"/>
          <a:stretch/>
        </p:blipFill>
        <p:spPr bwMode="auto">
          <a:xfrm>
            <a:off x="3242113" y="264773"/>
            <a:ext cx="2323028" cy="12020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London South Bank University Buy &amp; Book Online">
            <a:extLst>
              <a:ext uri="{FF2B5EF4-FFF2-40B4-BE49-F238E27FC236}">
                <a16:creationId xmlns:a16="http://schemas.microsoft.com/office/drawing/2014/main" id="{2D0AD45A-D8F5-D079-A22B-415EB9132E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9073" y="275679"/>
            <a:ext cx="23812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Auburn University Logo and symbol, meaning, history, PNG, brand">
            <a:extLst>
              <a:ext uri="{FF2B5EF4-FFF2-40B4-BE49-F238E27FC236}">
                <a16:creationId xmlns:a16="http://schemas.microsoft.com/office/drawing/2014/main" id="{A3F052F7-BD02-A64F-2ABE-8C196A057C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573" y="1876819"/>
            <a:ext cx="22479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Texas State University - Wikipedia">
            <a:extLst>
              <a:ext uri="{FF2B5EF4-FFF2-40B4-BE49-F238E27FC236}">
                <a16:creationId xmlns:a16="http://schemas.microsoft.com/office/drawing/2014/main" id="{9381B9EA-E4E3-1B08-272A-E9B51850BA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85870" y="5111106"/>
            <a:ext cx="1444805" cy="144480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Glasgow Caledonian University - Wikipedia">
            <a:extLst>
              <a:ext uri="{FF2B5EF4-FFF2-40B4-BE49-F238E27FC236}">
                <a16:creationId xmlns:a16="http://schemas.microsoft.com/office/drawing/2014/main" id="{FD54BD24-1288-BCB9-2072-81CDDBF3DB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2573" y="5253341"/>
            <a:ext cx="1986189" cy="1302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University of Huddersfield Vector Logo - Download Free SVG ...">
            <a:extLst>
              <a:ext uri="{FF2B5EF4-FFF2-40B4-BE49-F238E27FC236}">
                <a16:creationId xmlns:a16="http://schemas.microsoft.com/office/drawing/2014/main" id="{DF2D1602-0421-8A9F-D262-425D4E98D1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2427" b="12878"/>
          <a:stretch/>
        </p:blipFill>
        <p:spPr bwMode="auto">
          <a:xfrm>
            <a:off x="9430089" y="1643875"/>
            <a:ext cx="2288656" cy="155218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2" descr="Ulster University - Cumulus Association">
            <a:extLst>
              <a:ext uri="{FF2B5EF4-FFF2-40B4-BE49-F238E27FC236}">
                <a16:creationId xmlns:a16="http://schemas.microsoft.com/office/drawing/2014/main" id="{1D3F97FB-03FE-1099-EA15-B408645619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49846" y="3518199"/>
            <a:ext cx="2085975"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descr="Royal Agricultural University - Wikipedia">
            <a:extLst>
              <a:ext uri="{FF2B5EF4-FFF2-40B4-BE49-F238E27FC236}">
                <a16:creationId xmlns:a16="http://schemas.microsoft.com/office/drawing/2014/main" id="{2CD22135-EEB0-700E-F7DB-29ADF51FA0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99745" y="1826419"/>
            <a:ext cx="2095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descr="Sustainability - University of the Built Environment">
            <a:extLst>
              <a:ext uri="{FF2B5EF4-FFF2-40B4-BE49-F238E27FC236}">
                <a16:creationId xmlns:a16="http://schemas.microsoft.com/office/drawing/2014/main" id="{DB1563C6-F5D7-9144-0568-D6E199D9199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833" b="15844"/>
          <a:stretch/>
        </p:blipFill>
        <p:spPr bwMode="auto">
          <a:xfrm>
            <a:off x="557113" y="5333562"/>
            <a:ext cx="2100363" cy="128053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8" descr="University of Salford - YouTube">
            <a:extLst>
              <a:ext uri="{FF2B5EF4-FFF2-40B4-BE49-F238E27FC236}">
                <a16:creationId xmlns:a16="http://schemas.microsoft.com/office/drawing/2014/main" id="{C4D6A809-F25E-A3AE-74E1-0DA79FC73F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584587" y="3518199"/>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4">
            <a:extLst>
              <a:ext uri="{FF2B5EF4-FFF2-40B4-BE49-F238E27FC236}">
                <a16:creationId xmlns:a16="http://schemas.microsoft.com/office/drawing/2014/main" id="{61EF67BD-0F52-06F4-3E6F-54308537BD6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6870" y="5199776"/>
            <a:ext cx="238125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6" descr="University of Roehampton - Wikipedia">
            <a:extLst>
              <a:ext uri="{FF2B5EF4-FFF2-40B4-BE49-F238E27FC236}">
                <a16:creationId xmlns:a16="http://schemas.microsoft.com/office/drawing/2014/main" id="{F50EAC76-D319-CEBD-79EA-A1CC63BBA53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1937" y="219076"/>
            <a:ext cx="24765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2" descr="Robert Gordon University | Scotland.org">
            <a:extLst>
              <a:ext uri="{FF2B5EF4-FFF2-40B4-BE49-F238E27FC236}">
                <a16:creationId xmlns:a16="http://schemas.microsoft.com/office/drawing/2014/main" id="{8C21DA86-4DF0-84FD-F553-FD869387D0B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16130" t="27948" r="16576" b="30917"/>
          <a:stretch/>
        </p:blipFill>
        <p:spPr bwMode="auto">
          <a:xfrm>
            <a:off x="8558987" y="607672"/>
            <a:ext cx="3192748" cy="775288"/>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University of Brighton - Campaign Against Antisemitism">
            <a:extLst>
              <a:ext uri="{FF2B5EF4-FFF2-40B4-BE49-F238E27FC236}">
                <a16:creationId xmlns:a16="http://schemas.microsoft.com/office/drawing/2014/main" id="{8EE5A754-6D92-BE62-C1E2-FD621B42D86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14351" y="1826419"/>
            <a:ext cx="2143125" cy="1371600"/>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RICS">
            <a:extLst>
              <a:ext uri="{FF2B5EF4-FFF2-40B4-BE49-F238E27FC236}">
                <a16:creationId xmlns:a16="http://schemas.microsoft.com/office/drawing/2014/main" id="{B19C3B49-F1C0-C1C2-DA42-5F6F91D8159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5912" y="3467949"/>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descr="Brand - London Metropolitan University">
            <a:extLst>
              <a:ext uri="{FF2B5EF4-FFF2-40B4-BE49-F238E27FC236}">
                <a16:creationId xmlns:a16="http://schemas.microsoft.com/office/drawing/2014/main" id="{29675A83-BDDA-92F0-1B23-A2C315F24153}"/>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t="11295" b="11403"/>
          <a:stretch/>
        </p:blipFill>
        <p:spPr bwMode="auto">
          <a:xfrm>
            <a:off x="2599448" y="3602393"/>
            <a:ext cx="2800350" cy="125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28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39" title="Gemini_Generated_Image_lbmywlbmywlbmywl.png"/>
          <p:cNvPicPr preferRelativeResize="0"/>
          <p:nvPr/>
        </p:nvPicPr>
        <p:blipFill rotWithShape="1">
          <a:blip r:embed="rId3">
            <a:alphaModFix/>
          </a:blip>
          <a:srcRect l="5559" r="9565" b="4516"/>
          <a:stretch/>
        </p:blipFill>
        <p:spPr>
          <a:xfrm>
            <a:off x="6096001" y="1"/>
            <a:ext cx="6096001" cy="6858001"/>
          </a:xfrm>
          <a:prstGeom prst="rect">
            <a:avLst/>
          </a:prstGeom>
          <a:noFill/>
          <a:ln>
            <a:noFill/>
          </a:ln>
        </p:spPr>
      </p:pic>
      <p:sp>
        <p:nvSpPr>
          <p:cNvPr id="235" name="Google Shape;235;p39"/>
          <p:cNvSpPr txBox="1">
            <a:spLocks noGrp="1"/>
          </p:cNvSpPr>
          <p:nvPr>
            <p:ph type="body" idx="4294967295"/>
          </p:nvPr>
        </p:nvSpPr>
        <p:spPr>
          <a:xfrm>
            <a:off x="6095998" y="4"/>
            <a:ext cx="6095997" cy="6857998"/>
          </a:xfrm>
          <a:prstGeom prst="rect">
            <a:avLst/>
          </a:prstGeom>
          <a:solidFill>
            <a:srgbClr val="DDDDDD">
              <a:alpha val="50196"/>
            </a:srgbClr>
          </a:solidFill>
          <a:ln>
            <a:noFill/>
          </a:ln>
        </p:spPr>
        <p:txBody>
          <a:bodyPr spcFirstLastPara="1" vert="horz" wrap="square" lIns="91433" tIns="45700" rIns="91433" bIns="45700" rtlCol="0" anchor="t" anchorCtr="0">
            <a:normAutofit/>
          </a:bodyPr>
          <a:lstStyle/>
          <a:p>
            <a:pPr marL="0" indent="0" algn="ctr">
              <a:lnSpc>
                <a:spcPct val="100000"/>
              </a:lnSpc>
              <a:spcBef>
                <a:spcPts val="0"/>
              </a:spcBef>
              <a:buNone/>
            </a:pPr>
            <a:endParaRPr lang="en" sz="1400" b="1" dirty="0">
              <a:solidFill>
                <a:schemeClr val="dk1"/>
              </a:solidFill>
              <a:latin typeface="EB Garamond"/>
              <a:ea typeface="EB Garamond"/>
              <a:cs typeface="EB Garamond"/>
              <a:sym typeface="EB Garamond"/>
            </a:endParaRPr>
          </a:p>
          <a:p>
            <a:pPr marL="0" indent="0" algn="ctr">
              <a:lnSpc>
                <a:spcPct val="100000"/>
              </a:lnSpc>
              <a:spcBef>
                <a:spcPts val="0"/>
              </a:spcBef>
              <a:buNone/>
            </a:pPr>
            <a:endParaRPr lang="en" sz="1400" b="1" dirty="0">
              <a:solidFill>
                <a:schemeClr val="dk1"/>
              </a:solidFill>
              <a:latin typeface="EB Garamond"/>
              <a:ea typeface="EB Garamond"/>
              <a:cs typeface="EB Garamond"/>
              <a:sym typeface="EB Garamond"/>
            </a:endParaRPr>
          </a:p>
          <a:p>
            <a:pPr marL="0" indent="0" algn="ctr">
              <a:lnSpc>
                <a:spcPct val="100000"/>
              </a:lnSpc>
              <a:spcBef>
                <a:spcPts val="0"/>
              </a:spcBef>
              <a:buNone/>
            </a:pPr>
            <a:r>
              <a:rPr lang="en" sz="4000" b="1" dirty="0">
                <a:solidFill>
                  <a:schemeClr val="dk1"/>
                </a:solidFill>
                <a:latin typeface="EB Garamond"/>
                <a:ea typeface="EB Garamond"/>
                <a:cs typeface="EB Garamond"/>
                <a:sym typeface="EB Garamond"/>
              </a:rPr>
              <a:t>Soft Skills</a:t>
            </a:r>
            <a:endParaRPr sz="4000" b="1" dirty="0">
              <a:solidFill>
                <a:schemeClr val="dk1"/>
              </a:solidFill>
              <a:latin typeface="EB Garamond"/>
              <a:ea typeface="EB Garamond"/>
              <a:cs typeface="EB Garamond"/>
              <a:sym typeface="EB Garamond"/>
            </a:endParaRPr>
          </a:p>
          <a:p>
            <a:pPr marL="609585" indent="0" algn="ctr">
              <a:lnSpc>
                <a:spcPct val="100000"/>
              </a:lnSpc>
              <a:spcBef>
                <a:spcPts val="0"/>
              </a:spcBef>
              <a:buNone/>
            </a:pPr>
            <a:r>
              <a:rPr lang="en" sz="4000" dirty="0">
                <a:solidFill>
                  <a:schemeClr val="dk1"/>
                </a:solidFill>
                <a:latin typeface="EB Garamond"/>
                <a:ea typeface="EB Garamond"/>
                <a:cs typeface="EB Garamond"/>
                <a:sym typeface="EB Garamond"/>
              </a:rPr>
              <a:t>communication, teamwork, leadership, negotiation, critical thinking, planning, integrity, conflict resolution, resilience, decisiveness, empathy, creativity, reliability, professionalism</a:t>
            </a:r>
            <a:endParaRPr sz="4367" dirty="0">
              <a:solidFill>
                <a:schemeClr val="dk1"/>
              </a:solidFill>
              <a:latin typeface="EB Garamond"/>
              <a:ea typeface="EB Garamond"/>
              <a:cs typeface="EB Garamond"/>
              <a:sym typeface="EB Garamond"/>
            </a:endParaRPr>
          </a:p>
        </p:txBody>
      </p:sp>
      <p:pic>
        <p:nvPicPr>
          <p:cNvPr id="236" name="Google Shape;236;p39" title="Gemini_Generated_Image_h1x5ffh1x5ffh1x5.png"/>
          <p:cNvPicPr preferRelativeResize="0"/>
          <p:nvPr/>
        </p:nvPicPr>
        <p:blipFill rotWithShape="1">
          <a:blip r:embed="rId4">
            <a:alphaModFix/>
          </a:blip>
          <a:srcRect r="11111"/>
          <a:stretch/>
        </p:blipFill>
        <p:spPr>
          <a:xfrm>
            <a:off x="1" y="1"/>
            <a:ext cx="6096001" cy="6858001"/>
          </a:xfrm>
          <a:prstGeom prst="rect">
            <a:avLst/>
          </a:prstGeom>
          <a:noFill/>
          <a:ln>
            <a:noFill/>
          </a:ln>
        </p:spPr>
      </p:pic>
      <p:sp>
        <p:nvSpPr>
          <p:cNvPr id="237" name="Google Shape;237;p39"/>
          <p:cNvSpPr txBox="1">
            <a:spLocks noGrp="1"/>
          </p:cNvSpPr>
          <p:nvPr>
            <p:ph type="body" idx="4294967295"/>
          </p:nvPr>
        </p:nvSpPr>
        <p:spPr>
          <a:xfrm>
            <a:off x="-6" y="4"/>
            <a:ext cx="6096001" cy="6858001"/>
          </a:xfrm>
          <a:prstGeom prst="rect">
            <a:avLst/>
          </a:prstGeom>
          <a:solidFill>
            <a:srgbClr val="DDDDDD">
              <a:alpha val="50196"/>
            </a:srgbClr>
          </a:solidFill>
          <a:ln>
            <a:noFill/>
          </a:ln>
        </p:spPr>
        <p:txBody>
          <a:bodyPr spcFirstLastPara="1" vert="horz" wrap="square" lIns="91433" tIns="45700" rIns="91433" bIns="45700" rtlCol="0" anchor="t" anchorCtr="0">
            <a:normAutofit/>
          </a:bodyPr>
          <a:lstStyle/>
          <a:p>
            <a:pPr marL="0" indent="0" algn="ctr">
              <a:lnSpc>
                <a:spcPct val="100000"/>
              </a:lnSpc>
              <a:spcBef>
                <a:spcPts val="0"/>
              </a:spcBef>
              <a:buNone/>
            </a:pPr>
            <a:endParaRPr lang="en" sz="4000" b="1" dirty="0">
              <a:solidFill>
                <a:schemeClr val="dk1"/>
              </a:solidFill>
              <a:latin typeface="EB Garamond"/>
              <a:ea typeface="EB Garamond"/>
              <a:cs typeface="EB Garamond"/>
              <a:sym typeface="EB Garamond"/>
            </a:endParaRPr>
          </a:p>
          <a:p>
            <a:pPr marL="0" indent="0" algn="ctr">
              <a:lnSpc>
                <a:spcPct val="100000"/>
              </a:lnSpc>
              <a:spcBef>
                <a:spcPts val="0"/>
              </a:spcBef>
              <a:buNone/>
            </a:pPr>
            <a:r>
              <a:rPr lang="en" sz="4000" b="1" dirty="0">
                <a:solidFill>
                  <a:schemeClr val="dk1"/>
                </a:solidFill>
                <a:latin typeface="EB Garamond"/>
                <a:ea typeface="EB Garamond"/>
                <a:cs typeface="EB Garamond"/>
                <a:sym typeface="EB Garamond"/>
              </a:rPr>
              <a:t>Hard Skills</a:t>
            </a:r>
            <a:endParaRPr sz="4000" b="1" dirty="0">
              <a:solidFill>
                <a:schemeClr val="dk1"/>
              </a:solidFill>
              <a:latin typeface="EB Garamond"/>
              <a:ea typeface="EB Garamond"/>
              <a:cs typeface="EB Garamond"/>
              <a:sym typeface="EB Garamond"/>
            </a:endParaRPr>
          </a:p>
          <a:p>
            <a:pPr marL="609585" indent="0" algn="ctr">
              <a:lnSpc>
                <a:spcPct val="100000"/>
              </a:lnSpc>
              <a:spcBef>
                <a:spcPts val="0"/>
              </a:spcBef>
              <a:buNone/>
            </a:pPr>
            <a:r>
              <a:rPr lang="en" sz="4000" dirty="0">
                <a:solidFill>
                  <a:schemeClr val="dk1"/>
                </a:solidFill>
                <a:latin typeface="EB Garamond"/>
                <a:ea typeface="EB Garamond"/>
                <a:cs typeface="EB Garamond"/>
                <a:sym typeface="EB Garamond"/>
              </a:rPr>
              <a:t>project management, scheduling, cost and material estimating, budgeting, purchasing and procurement, permitting, logistics, quality control, safety </a:t>
            </a:r>
            <a:endParaRPr sz="4367" dirty="0">
              <a:solidFill>
                <a:schemeClr val="dk1"/>
              </a:solidFill>
              <a:latin typeface="EB Garamond"/>
              <a:ea typeface="EB Garamond"/>
              <a:cs typeface="EB Garamond"/>
              <a:sym typeface="EB Garamon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walking on a sidewalk in front of a building&#10;&#10;AI-generated content may be incorrect.">
            <a:extLst>
              <a:ext uri="{FF2B5EF4-FFF2-40B4-BE49-F238E27FC236}">
                <a16:creationId xmlns:a16="http://schemas.microsoft.com/office/drawing/2014/main" id="{F2DE1391-759D-208E-D0EB-BDC8B68F457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rcRect l="23071" r="10262"/>
          <a:stretch/>
        </p:blipFill>
        <p:spPr>
          <a:xfrm>
            <a:off x="0" y="0"/>
            <a:ext cx="6096000" cy="6858000"/>
          </a:xfrm>
          <a:prstGeom prst="rect">
            <a:avLst/>
          </a:prstGeom>
        </p:spPr>
      </p:pic>
      <p:pic>
        <p:nvPicPr>
          <p:cNvPr id="2050" name="Picture 2" descr="Lecture Hall - Surveyors House at RICS Westminster">
            <a:extLst>
              <a:ext uri="{FF2B5EF4-FFF2-40B4-BE49-F238E27FC236}">
                <a16:creationId xmlns:a16="http://schemas.microsoft.com/office/drawing/2014/main" id="{CDB19499-29E9-9B56-3635-FD9EB050DA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41" r="24522"/>
          <a:stretch/>
        </p:blipFill>
        <p:spPr bwMode="auto">
          <a:xfrm>
            <a:off x="6096000" y="0"/>
            <a:ext cx="6096001" cy="686043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37;p39">
            <a:extLst>
              <a:ext uri="{FF2B5EF4-FFF2-40B4-BE49-F238E27FC236}">
                <a16:creationId xmlns:a16="http://schemas.microsoft.com/office/drawing/2014/main" id="{85A891F4-CC55-4E07-8388-BEE39C45C88C}"/>
              </a:ext>
            </a:extLst>
          </p:cNvPr>
          <p:cNvSpPr txBox="1">
            <a:spLocks/>
          </p:cNvSpPr>
          <p:nvPr/>
        </p:nvSpPr>
        <p:spPr>
          <a:xfrm>
            <a:off x="-1" y="2387600"/>
            <a:ext cx="12192001" cy="1828800"/>
          </a:xfrm>
          <a:prstGeom prst="rect">
            <a:avLst/>
          </a:prstGeom>
          <a:solidFill>
            <a:srgbClr val="CC66FF">
              <a:alpha val="60000"/>
            </a:srgbClr>
          </a:solidFill>
          <a:ln>
            <a:noFill/>
          </a:ln>
        </p:spPr>
        <p:txBody>
          <a:bodyPr spcFirstLastPara="1" vert="horz" wrap="square" lIns="91433" tIns="45700" rIns="91433" bIns="45700" rtlCol="0" anchor="t" anchorCtr="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endParaRPr lang="en-US" sz="2000" b="1" dirty="0">
              <a:solidFill>
                <a:schemeClr val="bg1"/>
              </a:solidFill>
              <a:latin typeface="Times New Roman" panose="02020603050405020304" pitchFamily="18" charset="0"/>
              <a:ea typeface="EB Garamond"/>
              <a:cs typeface="Times New Roman" panose="02020603050405020304" pitchFamily="18" charset="0"/>
              <a:sym typeface="EB Garamond"/>
            </a:endParaRPr>
          </a:p>
          <a:p>
            <a:pPr marL="0" indent="0" algn="ctr">
              <a:lnSpc>
                <a:spcPct val="100000"/>
              </a:lnSpc>
              <a:spcBef>
                <a:spcPts val="0"/>
              </a:spcBef>
              <a:buNone/>
            </a:pPr>
            <a:r>
              <a:rPr lang="en-US" sz="5100" b="1" dirty="0">
                <a:solidFill>
                  <a:schemeClr val="bg1"/>
                </a:solidFill>
                <a:latin typeface="Times New Roman" panose="02020603050405020304" pitchFamily="18" charset="0"/>
                <a:cs typeface="Times New Roman" panose="02020603050405020304" pitchFamily="18" charset="0"/>
              </a:rPr>
              <a:t>Future Facing Learning: Digital, AI and Skills </a:t>
            </a:r>
          </a:p>
          <a:p>
            <a:pPr marL="0" indent="0" algn="ctr">
              <a:lnSpc>
                <a:spcPct val="100000"/>
              </a:lnSpc>
              <a:spcBef>
                <a:spcPts val="0"/>
              </a:spcBef>
              <a:buNone/>
            </a:pPr>
            <a:endParaRPr lang="en-US" sz="2600" b="1" dirty="0">
              <a:solidFill>
                <a:schemeClr val="bg1"/>
              </a:solidFill>
              <a:latin typeface="Times New Roman" panose="02020603050405020304" pitchFamily="18" charset="0"/>
              <a:ea typeface="EB Garamond"/>
              <a:cs typeface="Times New Roman" panose="02020603050405020304" pitchFamily="18" charset="0"/>
              <a:sym typeface="EB Garamond"/>
            </a:endParaRPr>
          </a:p>
          <a:p>
            <a:pPr marL="0" indent="0" algn="ctr">
              <a:lnSpc>
                <a:spcPct val="100000"/>
              </a:lnSpc>
              <a:spcBef>
                <a:spcPts val="0"/>
              </a:spcBef>
              <a:buNone/>
            </a:pPr>
            <a:r>
              <a:rPr lang="en-US" sz="3800" b="1" dirty="0">
                <a:solidFill>
                  <a:schemeClr val="bg1"/>
                </a:solidFill>
                <a:latin typeface="Times New Roman" panose="02020603050405020304" pitchFamily="18" charset="0"/>
                <a:cs typeface="Times New Roman" panose="02020603050405020304" pitchFamily="18" charset="0"/>
              </a:rPr>
              <a:t>Innovation in Built Environment Education (IBEE)</a:t>
            </a:r>
          </a:p>
          <a:p>
            <a:pPr marL="0" indent="0" algn="ctr">
              <a:lnSpc>
                <a:spcPct val="100000"/>
              </a:lnSpc>
              <a:spcBef>
                <a:spcPts val="0"/>
              </a:spcBef>
              <a:buNone/>
            </a:pPr>
            <a:r>
              <a:rPr lang="en-US" sz="3800" b="1" dirty="0">
                <a:solidFill>
                  <a:schemeClr val="bg1"/>
                </a:solidFill>
                <a:latin typeface="Times New Roman" panose="02020603050405020304" pitchFamily="18" charset="0"/>
                <a:cs typeface="Times New Roman" panose="02020603050405020304" pitchFamily="18" charset="0"/>
              </a:rPr>
              <a:t>Council of the Heads of the Built Environment (CHOBE)</a:t>
            </a:r>
          </a:p>
          <a:p>
            <a:pPr marL="0" indent="0" algn="ctr">
              <a:lnSpc>
                <a:spcPct val="100000"/>
              </a:lnSpc>
              <a:spcBef>
                <a:spcPts val="0"/>
              </a:spcBef>
              <a:buNone/>
            </a:pPr>
            <a:r>
              <a:rPr lang="en-US" sz="3800" b="1" dirty="0">
                <a:solidFill>
                  <a:schemeClr val="bg1"/>
                </a:solidFill>
                <a:latin typeface="Times New Roman" panose="02020603050405020304" pitchFamily="18" charset="0"/>
                <a:cs typeface="Times New Roman" panose="02020603050405020304" pitchFamily="18" charset="0"/>
              </a:rPr>
              <a:t>Royal Institute of Chartered Surveyors (RICS)</a:t>
            </a:r>
            <a:endParaRPr lang="en-US" sz="3800" b="1" dirty="0">
              <a:solidFill>
                <a:schemeClr val="bg1"/>
              </a:solidFill>
              <a:latin typeface="Times New Roman" panose="02020603050405020304" pitchFamily="18" charset="0"/>
              <a:ea typeface="EB Garamond"/>
              <a:cs typeface="Times New Roman" panose="02020603050405020304" pitchFamily="18" charset="0"/>
              <a:sym typeface="EB Garamond"/>
            </a:endParaRPr>
          </a:p>
        </p:txBody>
      </p:sp>
    </p:spTree>
    <p:extLst>
      <p:ext uri="{BB962C8B-B14F-4D97-AF65-F5344CB8AC3E}">
        <p14:creationId xmlns:p14="http://schemas.microsoft.com/office/powerpoint/2010/main" val="1723753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FC25D-DA74-7E45-853D-3D1AC8FA16AA}"/>
              </a:ext>
            </a:extLst>
          </p:cNvPr>
          <p:cNvSpPr>
            <a:spLocks noGrp="1"/>
          </p:cNvSpPr>
          <p:nvPr>
            <p:ph type="title"/>
          </p:nvPr>
        </p:nvSpPr>
        <p:spPr>
          <a:xfrm>
            <a:off x="133662" y="0"/>
            <a:ext cx="10515600" cy="1325563"/>
          </a:xfrm>
        </p:spPr>
        <p:txBody>
          <a:bodyPr>
            <a:normAutofit/>
          </a:bodyPr>
          <a:lstStyle/>
          <a:p>
            <a:r>
              <a:rPr lang="en-US" b="1" dirty="0"/>
              <a:t>Research Approach</a:t>
            </a:r>
          </a:p>
        </p:txBody>
      </p:sp>
      <p:pic>
        <p:nvPicPr>
          <p:cNvPr id="3" name="Picture 2" descr="A group of people sitting around a table">
            <a:extLst>
              <a:ext uri="{FF2B5EF4-FFF2-40B4-BE49-F238E27FC236}">
                <a16:creationId xmlns:a16="http://schemas.microsoft.com/office/drawing/2014/main" id="{D3BE12FB-6EE2-E5AC-D86F-DBB32F4125F3}"/>
              </a:ext>
            </a:extLst>
          </p:cNvPr>
          <p:cNvPicPr>
            <a:picLocks noChangeAspect="1"/>
          </p:cNvPicPr>
          <p:nvPr/>
        </p:nvPicPr>
        <p:blipFill>
          <a:blip r:embed="rId3"/>
          <a:srcRect l="7506" r="5708" b="10500"/>
          <a:stretch/>
        </p:blipFill>
        <p:spPr>
          <a:xfrm>
            <a:off x="-1" y="0"/>
            <a:ext cx="12192001" cy="6858000"/>
          </a:xfrm>
          <a:prstGeom prst="rect">
            <a:avLst/>
          </a:prstGeom>
        </p:spPr>
      </p:pic>
      <p:pic>
        <p:nvPicPr>
          <p:cNvPr id="8" name="Picture 7" descr="A group of people in a room">
            <a:extLst>
              <a:ext uri="{FF2B5EF4-FFF2-40B4-BE49-F238E27FC236}">
                <a16:creationId xmlns:a16="http://schemas.microsoft.com/office/drawing/2014/main" id="{6E6140F0-35B1-A3F8-9A95-A1C56097345F}"/>
              </a:ext>
            </a:extLst>
          </p:cNvPr>
          <p:cNvPicPr>
            <a:picLocks noChangeAspect="1"/>
          </p:cNvPicPr>
          <p:nvPr/>
        </p:nvPicPr>
        <p:blipFill>
          <a:blip r:embed="rId4"/>
          <a:srcRect l="3305" t="5260" r="9927" b="5260"/>
          <a:stretch/>
        </p:blipFill>
        <p:spPr>
          <a:xfrm>
            <a:off x="0" y="0"/>
            <a:ext cx="12192002" cy="6857999"/>
          </a:xfrm>
          <a:prstGeom prst="rect">
            <a:avLst/>
          </a:prstGeom>
        </p:spPr>
      </p:pic>
      <p:pic>
        <p:nvPicPr>
          <p:cNvPr id="12" name="Picture 11">
            <a:extLst>
              <a:ext uri="{FF2B5EF4-FFF2-40B4-BE49-F238E27FC236}">
                <a16:creationId xmlns:a16="http://schemas.microsoft.com/office/drawing/2014/main" id="{789594B9-9D86-50D2-FAA3-A880D307F739}"/>
              </a:ext>
            </a:extLst>
          </p:cNvPr>
          <p:cNvPicPr>
            <a:picLocks noChangeAspect="1"/>
          </p:cNvPicPr>
          <p:nvPr/>
        </p:nvPicPr>
        <p:blipFill>
          <a:blip r:embed="rId5"/>
          <a:srcRect r="1890"/>
          <a:stretch/>
        </p:blipFill>
        <p:spPr>
          <a:xfrm>
            <a:off x="2" y="-1"/>
            <a:ext cx="12192000" cy="6858000"/>
          </a:xfrm>
          <a:prstGeom prst="rect">
            <a:avLst/>
          </a:prstGeom>
        </p:spPr>
      </p:pic>
      <p:pic>
        <p:nvPicPr>
          <p:cNvPr id="10" name="Picture 9" descr="A group of people in a room">
            <a:extLst>
              <a:ext uri="{FF2B5EF4-FFF2-40B4-BE49-F238E27FC236}">
                <a16:creationId xmlns:a16="http://schemas.microsoft.com/office/drawing/2014/main" id="{C2468D7D-3802-7EC3-CDF7-3821AB4D94B4}"/>
              </a:ext>
            </a:extLst>
          </p:cNvPr>
          <p:cNvPicPr>
            <a:picLocks noChangeAspect="1"/>
          </p:cNvPicPr>
          <p:nvPr/>
        </p:nvPicPr>
        <p:blipFill>
          <a:blip r:embed="rId6"/>
          <a:srcRect l="6616" t="964" r="6616" b="9556"/>
          <a:stretch/>
        </p:blipFill>
        <p:spPr>
          <a:xfrm>
            <a:off x="2" y="2"/>
            <a:ext cx="12192000" cy="6857998"/>
          </a:xfrm>
          <a:prstGeom prst="rect">
            <a:avLst/>
          </a:prstGeom>
        </p:spPr>
      </p:pic>
    </p:spTree>
    <p:extLst>
      <p:ext uri="{BB962C8B-B14F-4D97-AF65-F5344CB8AC3E}">
        <p14:creationId xmlns:p14="http://schemas.microsoft.com/office/powerpoint/2010/main" val="26847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460DBC83-7CB5-49E8-AC0A-4DF75155D09C}"/>
              </a:ext>
            </a:extLst>
          </p:cNvPr>
          <p:cNvGraphicFramePr>
            <a:graphicFrameLocks/>
          </p:cNvGraphicFramePr>
          <p:nvPr>
            <p:extLst>
              <p:ext uri="{D42A27DB-BD31-4B8C-83A1-F6EECF244321}">
                <p14:modId xmlns:p14="http://schemas.microsoft.com/office/powerpoint/2010/main" val="2680252510"/>
              </p:ext>
            </p:extLst>
          </p:nvPr>
        </p:nvGraphicFramePr>
        <p:xfrm>
          <a:off x="781071" y="112542"/>
          <a:ext cx="10728758" cy="6300391"/>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a:extLst>
              <a:ext uri="{FF2B5EF4-FFF2-40B4-BE49-F238E27FC236}">
                <a16:creationId xmlns:a16="http://schemas.microsoft.com/office/drawing/2014/main" id="{6D876D90-75B4-4CA9-7ED5-63E07B5FFAB4}"/>
              </a:ext>
            </a:extLst>
          </p:cNvPr>
          <p:cNvSpPr/>
          <p:nvPr/>
        </p:nvSpPr>
        <p:spPr>
          <a:xfrm>
            <a:off x="781071" y="1223889"/>
            <a:ext cx="4634991" cy="518904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251A2F26-E099-1DC4-8B59-22422FDBA681}"/>
              </a:ext>
            </a:extLst>
          </p:cNvPr>
          <p:cNvSpPr/>
          <p:nvPr/>
        </p:nvSpPr>
        <p:spPr>
          <a:xfrm>
            <a:off x="7073705" y="1223890"/>
            <a:ext cx="4436124" cy="523124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CAD608D0-57D5-23C7-37D8-85E103D98DF3}"/>
              </a:ext>
            </a:extLst>
          </p:cNvPr>
          <p:cNvSpPr/>
          <p:nvPr/>
        </p:nvSpPr>
        <p:spPr>
          <a:xfrm>
            <a:off x="781071" y="1235609"/>
            <a:ext cx="1933991" cy="5189043"/>
          </a:xfrm>
          <a:prstGeom prst="rect">
            <a:avLst/>
          </a:prstGeom>
          <a:solidFill>
            <a:srgbClr val="FFFF00">
              <a:alpha val="25098"/>
            </a:srgb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B632EEA-280C-D164-528C-D69419B0FAC1}"/>
              </a:ext>
            </a:extLst>
          </p:cNvPr>
          <p:cNvSpPr/>
          <p:nvPr/>
        </p:nvSpPr>
        <p:spPr>
          <a:xfrm>
            <a:off x="9814561" y="1212172"/>
            <a:ext cx="1695268" cy="5200760"/>
          </a:xfrm>
          <a:prstGeom prst="rect">
            <a:avLst/>
          </a:prstGeom>
          <a:solidFill>
            <a:srgbClr val="FFFF00">
              <a:alpha val="25098"/>
            </a:srgbClr>
          </a:solidFill>
          <a:ln w="762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A0E287CF-B9B7-5898-D278-46614CBA82CA}"/>
              </a:ext>
            </a:extLst>
          </p:cNvPr>
          <p:cNvPicPr>
            <a:picLocks noChangeAspect="1"/>
          </p:cNvPicPr>
          <p:nvPr/>
        </p:nvPicPr>
        <p:blipFill>
          <a:blip r:embed="rId4"/>
          <a:stretch>
            <a:fillRect/>
          </a:stretch>
        </p:blipFill>
        <p:spPr>
          <a:xfrm>
            <a:off x="0" y="29084"/>
            <a:ext cx="12046831" cy="6716373"/>
          </a:xfrm>
          <a:prstGeom prst="rect">
            <a:avLst/>
          </a:prstGeom>
        </p:spPr>
      </p:pic>
    </p:spTree>
    <p:extLst>
      <p:ext uri="{BB962C8B-B14F-4D97-AF65-F5344CB8AC3E}">
        <p14:creationId xmlns:p14="http://schemas.microsoft.com/office/powerpoint/2010/main" val="165044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4C850-6CC2-5AD9-5D23-7AD128E0C2F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78B4EF91-35F1-5EE7-0145-ED2207A85A71}"/>
              </a:ext>
            </a:extLst>
          </p:cNvPr>
          <p:cNvSpPr txBox="1"/>
          <p:nvPr/>
        </p:nvSpPr>
        <p:spPr>
          <a:xfrm>
            <a:off x="575199" y="751344"/>
            <a:ext cx="11041601" cy="5355312"/>
          </a:xfrm>
          <a:prstGeom prst="rect">
            <a:avLst/>
          </a:prstGeom>
          <a:noFill/>
        </p:spPr>
        <p:txBody>
          <a:bodyPr wrap="square" rtlCol="0">
            <a:spAutoFit/>
          </a:bodyPr>
          <a:lstStyle/>
          <a:p>
            <a:pPr algn="ctr"/>
            <a:r>
              <a:rPr lang="en-US" sz="3600" b="1" dirty="0">
                <a:latin typeface="Times New Roman" panose="02020603050405020304" pitchFamily="18" charset="0"/>
                <a:ea typeface="Times New Roman" panose="02020603050405020304" pitchFamily="18" charset="0"/>
              </a:rPr>
              <a:t>Q6: In the era of AI, what do you think will happen if CM students fail to adequately develop their soft skills?</a:t>
            </a:r>
          </a:p>
          <a:p>
            <a:pPr algn="ctr"/>
            <a:endParaRPr lang="en-US" sz="3600" b="1" dirty="0">
              <a:effectLst/>
              <a:latin typeface="Times New Roman" panose="02020603050405020304" pitchFamily="18" charset="0"/>
              <a:ea typeface="Times New Roman" panose="02020603050405020304" pitchFamily="18" charset="0"/>
            </a:endParaRPr>
          </a:p>
          <a:p>
            <a:pPr algn="ctr"/>
            <a:r>
              <a:rPr lang="en-US" sz="3600" dirty="0">
                <a:effectLst/>
                <a:latin typeface="Times New Roman" panose="02020603050405020304" pitchFamily="18" charset="0"/>
                <a:ea typeface="Times New Roman" panose="02020603050405020304" pitchFamily="18" charset="0"/>
              </a:rPr>
              <a:t>“[CM students will] achieve less, be less effective [in] engaging with and leading people. [They will] have poorer professional and personal outcomes.”</a:t>
            </a:r>
          </a:p>
          <a:p>
            <a:pPr algn="ctr"/>
            <a:endParaRPr lang="en-US" sz="3600" dirty="0">
              <a:effectLst/>
              <a:latin typeface="Times New Roman" panose="02020603050405020304" pitchFamily="18" charset="0"/>
              <a:ea typeface="Times New Roman" panose="02020603050405020304" pitchFamily="18" charset="0"/>
            </a:endParaRPr>
          </a:p>
          <a:p>
            <a:pPr algn="ctr"/>
            <a:r>
              <a:rPr lang="en-US" sz="3600" dirty="0">
                <a:effectLst/>
                <a:latin typeface="Times New Roman" panose="02020603050405020304" pitchFamily="18" charset="0"/>
                <a:ea typeface="Times New Roman" panose="02020603050405020304" pitchFamily="18" charset="0"/>
              </a:rPr>
              <a:t>“End of the human species as we know it in the longer term.” </a:t>
            </a:r>
          </a:p>
          <a:p>
            <a:endParaRPr lang="en-US" dirty="0"/>
          </a:p>
        </p:txBody>
      </p:sp>
      <p:pic>
        <p:nvPicPr>
          <p:cNvPr id="15" name="Picture 14" descr="A group of robots in a city&#10;&#10;AI-generated content may be incorrect.">
            <a:extLst>
              <a:ext uri="{FF2B5EF4-FFF2-40B4-BE49-F238E27FC236}">
                <a16:creationId xmlns:a16="http://schemas.microsoft.com/office/drawing/2014/main" id="{46AC0031-C29F-31F5-C248-0815E1F9340E}"/>
              </a:ext>
            </a:extLst>
          </p:cNvPr>
          <p:cNvPicPr>
            <a:picLocks noChangeAspect="1"/>
          </p:cNvPicPr>
          <p:nvPr/>
        </p:nvPicPr>
        <p:blipFill>
          <a:blip r:embed="rId3"/>
          <a:srcRect l="-660" t="11771" r="14319"/>
          <a:stretch/>
        </p:blipFill>
        <p:spPr>
          <a:xfrm>
            <a:off x="-112134" y="0"/>
            <a:ext cx="12304134" cy="6858000"/>
          </a:xfrm>
          <a:prstGeom prst="rect">
            <a:avLst/>
          </a:prstGeom>
        </p:spPr>
      </p:pic>
      <p:pic>
        <p:nvPicPr>
          <p:cNvPr id="7" name="Picture 6">
            <a:extLst>
              <a:ext uri="{FF2B5EF4-FFF2-40B4-BE49-F238E27FC236}">
                <a16:creationId xmlns:a16="http://schemas.microsoft.com/office/drawing/2014/main" id="{EDD47045-8815-AAF8-DA1F-6199AD469799}"/>
              </a:ext>
            </a:extLst>
          </p:cNvPr>
          <p:cNvPicPr>
            <a:picLocks noChangeAspect="1"/>
          </p:cNvPicPr>
          <p:nvPr/>
        </p:nvPicPr>
        <p:blipFill>
          <a:blip r:embed="rId4"/>
          <a:stretch>
            <a:fillRect/>
          </a:stretch>
        </p:blipFill>
        <p:spPr>
          <a:xfrm>
            <a:off x="0" y="0"/>
            <a:ext cx="12192003" cy="6845312"/>
          </a:xfrm>
          <a:prstGeom prst="rect">
            <a:avLst/>
          </a:prstGeom>
        </p:spPr>
      </p:pic>
      <p:sp>
        <p:nvSpPr>
          <p:cNvPr id="10" name="TextBox 9">
            <a:extLst>
              <a:ext uri="{FF2B5EF4-FFF2-40B4-BE49-F238E27FC236}">
                <a16:creationId xmlns:a16="http://schemas.microsoft.com/office/drawing/2014/main" id="{4F647582-988A-C734-BA39-B77DA9F92299}"/>
              </a:ext>
            </a:extLst>
          </p:cNvPr>
          <p:cNvSpPr txBox="1"/>
          <p:nvPr/>
        </p:nvSpPr>
        <p:spPr>
          <a:xfrm>
            <a:off x="-56067" y="3927"/>
            <a:ext cx="12192000" cy="6986528"/>
          </a:xfrm>
          <a:prstGeom prst="rect">
            <a:avLst/>
          </a:prstGeom>
          <a:solidFill>
            <a:schemeClr val="bg1"/>
          </a:solidFill>
        </p:spPr>
        <p:txBody>
          <a:bodyPr wrap="square" rtlCol="0">
            <a:spAutoFit/>
          </a:bodyPr>
          <a:lstStyle/>
          <a:p>
            <a:pPr lvl="0" algn="ctr">
              <a:defRPr/>
            </a:pPr>
            <a:endParaRPr lang="en-US" sz="1400" dirty="0">
              <a:latin typeface="Times New Roman" panose="02020603050405020304" pitchFamily="18" charset="0"/>
              <a:ea typeface="Times New Roman" panose="02020603050405020304" pitchFamily="18" charset="0"/>
            </a:endParaRPr>
          </a:p>
          <a:p>
            <a:pPr lvl="0" algn="ctr">
              <a:defRPr/>
            </a:pPr>
            <a:r>
              <a:rPr lang="en-US" sz="3200" dirty="0">
                <a:latin typeface="Times New Roman" panose="02020603050405020304" pitchFamily="18" charset="0"/>
                <a:ea typeface="Times New Roman" panose="02020603050405020304" pitchFamily="18" charset="0"/>
              </a:rPr>
              <a:t>“AI will be the most important tool a student will have to refer to, so they have to develop their literacy in using, communicating, and justifying its reasoning.”</a:t>
            </a:r>
          </a:p>
          <a:p>
            <a:pPr lvl="0" algn="ctr">
              <a:defRPr/>
            </a:pPr>
            <a:r>
              <a:rPr lang="en-US" sz="3200" dirty="0">
                <a:latin typeface="Times New Roman" panose="02020603050405020304" pitchFamily="18" charset="0"/>
                <a:ea typeface="Times New Roman" panose="02020603050405020304" pitchFamily="18" charset="0"/>
              </a:rPr>
              <a:t>“You can imagine some soft skills in the future being improved by AI. Imagine a real-time AI agent training a person in public speaking, presentations, as an example</a:t>
            </a:r>
          </a:p>
          <a:p>
            <a:pPr lvl="0" algn="ctr">
              <a:defRPr/>
            </a:pPr>
            <a:r>
              <a:rPr lang="en-US" sz="3200" dirty="0">
                <a:latin typeface="Times New Roman" panose="02020603050405020304" pitchFamily="18" charset="0"/>
                <a:ea typeface="Times New Roman" panose="02020603050405020304" pitchFamily="18" charset="0"/>
              </a:rPr>
              <a:t>“AI will be [able to] develop its own emotional intelligence so prompts and engagement with a bot will become as crucial as human-to-human interaction</a:t>
            </a:r>
          </a:p>
          <a:p>
            <a:pPr lvl="0" algn="ctr">
              <a:defRPr/>
            </a:pPr>
            <a:r>
              <a:rPr lang="en-US" sz="3200" dirty="0">
                <a:latin typeface="Times New Roman" panose="02020603050405020304" pitchFamily="18" charset="0"/>
                <a:ea typeface="Times New Roman" panose="02020603050405020304" pitchFamily="18" charset="0"/>
              </a:rPr>
              <a:t>“AI might play a role in changing students' habits when communicating or interacting; however, soft skills can be learnt alongside AI.”</a:t>
            </a:r>
          </a:p>
          <a:p>
            <a:pPr lvl="0" algn="ctr">
              <a:defRPr/>
            </a:pPr>
            <a:r>
              <a:rPr lang="en-US" sz="3200" dirty="0">
                <a:latin typeface="Times New Roman" panose="02020603050405020304" pitchFamily="18" charset="0"/>
                <a:ea typeface="Times New Roman" panose="02020603050405020304" pitchFamily="18" charset="0"/>
              </a:rPr>
              <a:t>“Use of AI for development of s[oft] s[kills].”</a:t>
            </a:r>
          </a:p>
          <a:p>
            <a:pPr lvl="0" algn="ctr">
              <a:defRPr/>
            </a:pPr>
            <a:r>
              <a:rPr lang="en-US" sz="3200" dirty="0">
                <a:latin typeface="Times New Roman" panose="02020603050405020304" pitchFamily="18" charset="0"/>
                <a:ea typeface="Times New Roman" panose="02020603050405020304" pitchFamily="18" charset="0"/>
              </a:rPr>
              <a:t>“Use AI as another ‘</a:t>
            </a:r>
            <a:r>
              <a:rPr lang="en-US" sz="3200" b="1" dirty="0">
                <a:latin typeface="Times New Roman" panose="02020603050405020304" pitchFamily="18" charset="0"/>
                <a:ea typeface="Times New Roman" panose="02020603050405020304" pitchFamily="18" charset="0"/>
              </a:rPr>
              <a:t>FRIEND</a:t>
            </a:r>
            <a:r>
              <a:rPr lang="en-US" sz="3200" dirty="0">
                <a:latin typeface="Times New Roman" panose="02020603050405020304" pitchFamily="18" charset="0"/>
                <a:ea typeface="Times New Roman" panose="02020603050405020304" pitchFamily="18" charset="0"/>
              </a:rPr>
              <a:t>’”</a:t>
            </a:r>
          </a:p>
          <a:p>
            <a:endParaRPr lang="en-US" dirty="0"/>
          </a:p>
        </p:txBody>
      </p:sp>
      <p:pic>
        <p:nvPicPr>
          <p:cNvPr id="3" name="Picture 2" descr="A robot with red eyes waving&#10;&#10;AI-generated content may be incorrect.">
            <a:extLst>
              <a:ext uri="{FF2B5EF4-FFF2-40B4-BE49-F238E27FC236}">
                <a16:creationId xmlns:a16="http://schemas.microsoft.com/office/drawing/2014/main" id="{9CF4F25C-3952-DC30-8C10-C5D3C2DF368D}"/>
              </a:ext>
            </a:extLst>
          </p:cNvPr>
          <p:cNvPicPr>
            <a:picLocks noChangeAspect="1"/>
          </p:cNvPicPr>
          <p:nvPr/>
        </p:nvPicPr>
        <p:blipFill>
          <a:blip r:embed="rId5"/>
          <a:srcRect l="669" t="185" r="2362" b="-1011"/>
          <a:stretch/>
        </p:blipFill>
        <p:spPr>
          <a:xfrm>
            <a:off x="-28033" y="29028"/>
            <a:ext cx="12192000" cy="6914680"/>
          </a:xfrm>
          <a:prstGeom prst="rect">
            <a:avLst/>
          </a:prstGeom>
        </p:spPr>
      </p:pic>
    </p:spTree>
    <p:extLst>
      <p:ext uri="{BB962C8B-B14F-4D97-AF65-F5344CB8AC3E}">
        <p14:creationId xmlns:p14="http://schemas.microsoft.com/office/powerpoint/2010/main" val="423250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room with computers&#10;&#10;AI-generated content may be incorrect.">
            <a:extLst>
              <a:ext uri="{FF2B5EF4-FFF2-40B4-BE49-F238E27FC236}">
                <a16:creationId xmlns:a16="http://schemas.microsoft.com/office/drawing/2014/main" id="{42F61DA7-6DCB-0470-CB3E-7C31604F9DF1}"/>
              </a:ext>
            </a:extLst>
          </p:cNvPr>
          <p:cNvPicPr>
            <a:picLocks noChangeAspect="1"/>
          </p:cNvPicPr>
          <p:nvPr/>
        </p:nvPicPr>
        <p:blipFill>
          <a:blip r:embed="rId3"/>
          <a:srcRect l="8128" t="1047" r="4640" b="8995"/>
          <a:stretch/>
        </p:blipFill>
        <p:spPr>
          <a:xfrm>
            <a:off x="0" y="0"/>
            <a:ext cx="12192000" cy="6858000"/>
          </a:xfrm>
          <a:prstGeom prst="rect">
            <a:avLst/>
          </a:prstGeom>
        </p:spPr>
      </p:pic>
      <p:pic>
        <p:nvPicPr>
          <p:cNvPr id="8" name="Picture 7" descr="A person sitting at a desk with computer screens&#10;&#10;AI-generated content may be incorrect.">
            <a:extLst>
              <a:ext uri="{FF2B5EF4-FFF2-40B4-BE49-F238E27FC236}">
                <a16:creationId xmlns:a16="http://schemas.microsoft.com/office/drawing/2014/main" id="{A1EF5CEA-089D-8CB9-70FF-B566ABA4F33E}"/>
              </a:ext>
            </a:extLst>
          </p:cNvPr>
          <p:cNvPicPr>
            <a:picLocks noChangeAspect="1"/>
          </p:cNvPicPr>
          <p:nvPr/>
        </p:nvPicPr>
        <p:blipFill>
          <a:blip r:embed="rId4"/>
          <a:srcRect l="9021" t="1206" r="4809" b="11951"/>
          <a:stretch/>
        </p:blipFill>
        <p:spPr>
          <a:xfrm>
            <a:off x="0" y="0"/>
            <a:ext cx="12192000" cy="6858000"/>
          </a:xfrm>
          <a:prstGeom prst="rect">
            <a:avLst/>
          </a:prstGeom>
        </p:spPr>
      </p:pic>
      <p:pic>
        <p:nvPicPr>
          <p:cNvPr id="10" name="Picture 9" descr="A person sitting at a desk with multiple computer screens">
            <a:extLst>
              <a:ext uri="{FF2B5EF4-FFF2-40B4-BE49-F238E27FC236}">
                <a16:creationId xmlns:a16="http://schemas.microsoft.com/office/drawing/2014/main" id="{D149736C-00B3-3229-EC13-0203B5880A74}"/>
              </a:ext>
            </a:extLst>
          </p:cNvPr>
          <p:cNvPicPr>
            <a:picLocks noChangeAspect="1"/>
          </p:cNvPicPr>
          <p:nvPr/>
        </p:nvPicPr>
        <p:blipFill>
          <a:blip r:embed="rId5"/>
          <a:srcRect l="28096" t="20844" r="15939" b="21440"/>
          <a:stretch/>
        </p:blipFill>
        <p:spPr>
          <a:xfrm>
            <a:off x="0" y="-1"/>
            <a:ext cx="12192000" cy="6858001"/>
          </a:xfrm>
          <a:prstGeom prst="rect">
            <a:avLst/>
          </a:prstGeom>
        </p:spPr>
      </p:pic>
    </p:spTree>
    <p:extLst>
      <p:ext uri="{BB962C8B-B14F-4D97-AF65-F5344CB8AC3E}">
        <p14:creationId xmlns:p14="http://schemas.microsoft.com/office/powerpoint/2010/main" val="14528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35"/>
          <p:cNvPicPr preferRelativeResize="0">
            <a:picLocks noChangeAspect="1"/>
          </p:cNvPicPr>
          <p:nvPr/>
        </p:nvPicPr>
        <p:blipFill rotWithShape="1">
          <a:blip r:embed="rId3">
            <a:alphaModFix/>
            <a:extLst>
              <a:ext uri="{BEBA8EAE-BF5A-486C-A8C5-ECC9F3942E4B}">
                <a14:imgProps xmlns:a14="http://schemas.microsoft.com/office/drawing/2010/main">
                  <a14:imgLayer r:embed="rId4">
                    <a14:imgEffect>
                      <a14:colorTemperature colorTemp="7200"/>
                    </a14:imgEffect>
                  </a14:imgLayer>
                </a14:imgProps>
              </a:ext>
            </a:extLst>
          </a:blip>
          <a:srcRect l="10196" t="28135" r="38011" b="14073"/>
          <a:stretch/>
        </p:blipFill>
        <p:spPr>
          <a:xfrm>
            <a:off x="3968750" y="0"/>
            <a:ext cx="8206785" cy="6858000"/>
          </a:xfrm>
          <a:prstGeom prst="rect">
            <a:avLst/>
          </a:prstGeom>
          <a:noFill/>
          <a:ln>
            <a:noFill/>
          </a:ln>
        </p:spPr>
      </p:pic>
      <p:pic>
        <p:nvPicPr>
          <p:cNvPr id="3" name="Picture 2">
            <a:extLst>
              <a:ext uri="{FF2B5EF4-FFF2-40B4-BE49-F238E27FC236}">
                <a16:creationId xmlns:a16="http://schemas.microsoft.com/office/drawing/2014/main" id="{30D78258-8BC6-E100-D110-1B7D293C5E06}"/>
              </a:ext>
            </a:extLst>
          </p:cNvPr>
          <p:cNvPicPr>
            <a:picLocks noChangeAspect="1"/>
          </p:cNvPicPr>
          <p:nvPr/>
        </p:nvPicPr>
        <p:blipFill>
          <a:blip r:embed="rId5"/>
          <a:srcRect l="27422" r="15411" b="12768"/>
          <a:stretch/>
        </p:blipFill>
        <p:spPr>
          <a:xfrm>
            <a:off x="3952285" y="0"/>
            <a:ext cx="8239715" cy="6858000"/>
          </a:xfrm>
          <a:prstGeom prst="rect">
            <a:avLst/>
          </a:prstGeom>
        </p:spPr>
      </p:pic>
      <p:pic>
        <p:nvPicPr>
          <p:cNvPr id="6148" name="Picture 4" descr="Classroom inside old one-room schoolhouse">
            <a:extLst>
              <a:ext uri="{FF2B5EF4-FFF2-40B4-BE49-F238E27FC236}">
                <a16:creationId xmlns:a16="http://schemas.microsoft.com/office/drawing/2014/main" id="{53A4B861-4D96-18A0-A42C-7C89FCC9060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104" t="1776" r="10313" b="13892"/>
          <a:stretch/>
        </p:blipFill>
        <p:spPr bwMode="auto">
          <a:xfrm>
            <a:off x="3968750" y="0"/>
            <a:ext cx="823971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8776BD9-CBDF-A663-B04D-6E0C065B00FC}"/>
              </a:ext>
            </a:extLst>
          </p:cNvPr>
          <p:cNvSpPr txBox="1"/>
          <p:nvPr/>
        </p:nvSpPr>
        <p:spPr>
          <a:xfrm>
            <a:off x="109986" y="935351"/>
            <a:ext cx="3858764" cy="954107"/>
          </a:xfrm>
          <a:prstGeom prst="rect">
            <a:avLst/>
          </a:prstGeom>
          <a:noFill/>
        </p:spPr>
        <p:txBody>
          <a:bodyPr wrap="square" rtlCol="0">
            <a:spAutoFit/>
          </a:bodyPr>
          <a:lstStyle/>
          <a:p>
            <a:pPr algn="ctr"/>
            <a:r>
              <a:rPr lang="en-US" sz="2800" strike="noStrike" dirty="0">
                <a:effectLst/>
                <a:latin typeface="Times New Roman" panose="02020603050405020304" pitchFamily="18" charset="0"/>
                <a:ea typeface="Times New Roman" panose="02020603050405020304" pitchFamily="18" charset="0"/>
              </a:rPr>
              <a:t>Be together when you’re together.</a:t>
            </a:r>
          </a:p>
        </p:txBody>
      </p:sp>
      <p:pic>
        <p:nvPicPr>
          <p:cNvPr id="8" name="Picture 7">
            <a:extLst>
              <a:ext uri="{FF2B5EF4-FFF2-40B4-BE49-F238E27FC236}">
                <a16:creationId xmlns:a16="http://schemas.microsoft.com/office/drawing/2014/main" id="{ECD3FBE3-2D7A-4B47-FF3D-6F6D7EF011B9}"/>
              </a:ext>
            </a:extLst>
          </p:cNvPr>
          <p:cNvPicPr>
            <a:picLocks noChangeAspect="1"/>
          </p:cNvPicPr>
          <p:nvPr/>
        </p:nvPicPr>
        <p:blipFill>
          <a:blip r:embed="rId7"/>
          <a:stretch>
            <a:fillRect/>
          </a:stretch>
        </p:blipFill>
        <p:spPr>
          <a:xfrm>
            <a:off x="3952285" y="0"/>
            <a:ext cx="8267377" cy="6858000"/>
          </a:xfrm>
          <a:prstGeom prst="rect">
            <a:avLst/>
          </a:prstGeom>
        </p:spPr>
      </p:pic>
      <p:sp>
        <p:nvSpPr>
          <p:cNvPr id="9" name="TextBox 8">
            <a:extLst>
              <a:ext uri="{FF2B5EF4-FFF2-40B4-BE49-F238E27FC236}">
                <a16:creationId xmlns:a16="http://schemas.microsoft.com/office/drawing/2014/main" id="{8D990DB8-FD39-641E-A8CB-59088D4E945D}"/>
              </a:ext>
            </a:extLst>
          </p:cNvPr>
          <p:cNvSpPr txBox="1"/>
          <p:nvPr/>
        </p:nvSpPr>
        <p:spPr>
          <a:xfrm>
            <a:off x="16465" y="2472223"/>
            <a:ext cx="3858764" cy="523220"/>
          </a:xfrm>
          <a:prstGeom prst="rect">
            <a:avLst/>
          </a:prstGeom>
          <a:noFill/>
        </p:spPr>
        <p:txBody>
          <a:bodyPr wrap="square" rtlCol="0">
            <a:spAutoFit/>
          </a:bodyPr>
          <a:lstStyle/>
          <a:p>
            <a:pPr algn="ctr"/>
            <a:r>
              <a:rPr lang="en-US" sz="2800" strike="noStrike" dirty="0">
                <a:effectLst/>
                <a:latin typeface="Times New Roman" panose="02020603050405020304" pitchFamily="18" charset="0"/>
                <a:ea typeface="Times New Roman" panose="02020603050405020304" pitchFamily="18" charset="0"/>
              </a:rPr>
              <a:t>Focus on results.</a:t>
            </a:r>
          </a:p>
        </p:txBody>
      </p:sp>
      <p:sp>
        <p:nvSpPr>
          <p:cNvPr id="10" name="TextBox 9">
            <a:extLst>
              <a:ext uri="{FF2B5EF4-FFF2-40B4-BE49-F238E27FC236}">
                <a16:creationId xmlns:a16="http://schemas.microsoft.com/office/drawing/2014/main" id="{0EDA6A98-44E1-B393-BF6C-4B329D9E4A5A}"/>
              </a:ext>
            </a:extLst>
          </p:cNvPr>
          <p:cNvSpPr txBox="1"/>
          <p:nvPr/>
        </p:nvSpPr>
        <p:spPr>
          <a:xfrm>
            <a:off x="0" y="3706017"/>
            <a:ext cx="3858764" cy="954107"/>
          </a:xfrm>
          <a:prstGeom prst="rect">
            <a:avLst/>
          </a:prstGeom>
          <a:noFill/>
        </p:spPr>
        <p:txBody>
          <a:bodyPr wrap="square" rtlCol="0">
            <a:spAutoFit/>
          </a:bodyPr>
          <a:lstStyle/>
          <a:p>
            <a:pPr algn="ctr"/>
            <a:r>
              <a:rPr lang="en-US" sz="2800" strike="noStrike" dirty="0">
                <a:effectLst/>
                <a:latin typeface="Times New Roman" panose="02020603050405020304" pitchFamily="18" charset="0"/>
                <a:ea typeface="Times New Roman" panose="02020603050405020304" pitchFamily="18" charset="0"/>
              </a:rPr>
              <a:t>Forward may be backward.</a:t>
            </a:r>
          </a:p>
        </p:txBody>
      </p:sp>
      <p:sp>
        <p:nvSpPr>
          <p:cNvPr id="11" name="TextBox 10">
            <a:extLst>
              <a:ext uri="{FF2B5EF4-FFF2-40B4-BE49-F238E27FC236}">
                <a16:creationId xmlns:a16="http://schemas.microsoft.com/office/drawing/2014/main" id="{80C12694-121F-3D02-E8C8-B8445CCF1906}"/>
              </a:ext>
            </a:extLst>
          </p:cNvPr>
          <p:cNvSpPr txBox="1"/>
          <p:nvPr/>
        </p:nvSpPr>
        <p:spPr>
          <a:xfrm>
            <a:off x="109986" y="5137819"/>
            <a:ext cx="3858764" cy="523220"/>
          </a:xfrm>
          <a:prstGeom prst="rect">
            <a:avLst/>
          </a:prstGeom>
          <a:noFill/>
        </p:spPr>
        <p:txBody>
          <a:bodyPr wrap="square" rtlCol="0">
            <a:spAutoFit/>
          </a:bodyPr>
          <a:lstStyle/>
          <a:p>
            <a:pPr algn="ctr"/>
            <a:r>
              <a:rPr lang="en-US" sz="2800" strike="noStrike" dirty="0">
                <a:effectLst/>
                <a:latin typeface="Times New Roman" panose="02020603050405020304" pitchFamily="18" charset="0"/>
                <a:ea typeface="Times New Roman" panose="02020603050405020304" pitchFamily="18" charset="0"/>
              </a:rPr>
              <a:t>“And”, not “Either”. </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14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FFC25D-DA74-7E45-853D-3D1AC8FA16AA}"/>
              </a:ext>
            </a:extLst>
          </p:cNvPr>
          <p:cNvSpPr>
            <a:spLocks noGrp="1"/>
          </p:cNvSpPr>
          <p:nvPr>
            <p:ph type="title"/>
          </p:nvPr>
        </p:nvSpPr>
        <p:spPr>
          <a:xfrm>
            <a:off x="0" y="2208521"/>
            <a:ext cx="3067050" cy="2440958"/>
          </a:xfrm>
        </p:spPr>
        <p:txBody>
          <a:bodyPr>
            <a:normAutofit/>
          </a:bodyPr>
          <a:lstStyle/>
          <a:p>
            <a:pPr algn="ctr"/>
            <a:r>
              <a:rPr lang="en-US" b="1" dirty="0"/>
              <a:t>Thank you. Questions? </a:t>
            </a:r>
          </a:p>
        </p:txBody>
      </p:sp>
      <p:pic>
        <p:nvPicPr>
          <p:cNvPr id="5122" name="Picture 2">
            <a:extLst>
              <a:ext uri="{FF2B5EF4-FFF2-40B4-BE49-F238E27FC236}">
                <a16:creationId xmlns:a16="http://schemas.microsoft.com/office/drawing/2014/main" id="{088294AF-89B2-760A-DD8C-DFD3438DF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7050" y="1"/>
            <a:ext cx="9124950" cy="685753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48D41A88-EB8F-22DF-16EB-273960EDD9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0" y="5485962"/>
            <a:ext cx="3067050" cy="120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603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5284</TotalTime>
  <Words>2834</Words>
  <Application>Microsoft Office PowerPoint</Application>
  <PresentationFormat>Widescreen</PresentationFormat>
  <Paragraphs>186</Paragraphs>
  <Slides>10</Slides>
  <Notes>10</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10</vt:i4>
      </vt:variant>
    </vt:vector>
  </HeadingPairs>
  <TitlesOfParts>
    <vt:vector size="19" baseType="lpstr">
      <vt:lpstr>Aptos</vt:lpstr>
      <vt:lpstr>Arial</vt:lpstr>
      <vt:lpstr>Calibri</vt:lpstr>
      <vt:lpstr>Calibri Light</vt:lpstr>
      <vt:lpstr>EB Garamond</vt:lpstr>
      <vt:lpstr>Gautami</vt:lpstr>
      <vt:lpstr>Segoe UI</vt:lpstr>
      <vt:lpstr>Times New Roman</vt:lpstr>
      <vt:lpstr>Office Theme</vt:lpstr>
      <vt:lpstr>A Royal Review of Soft Skills in the AI Era</vt:lpstr>
      <vt:lpstr>PowerPoint Presentation</vt:lpstr>
      <vt:lpstr>PowerPoint Presentation</vt:lpstr>
      <vt:lpstr>Research Approach</vt:lpstr>
      <vt:lpstr>PowerPoint Presentation</vt:lpstr>
      <vt:lpstr>PowerPoint Presentation</vt:lpstr>
      <vt:lpstr>PowerPoint Presentation</vt:lpstr>
      <vt:lpstr>PowerPoint Presentation</vt:lpstr>
      <vt:lpstr>Thank you. Questions?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 Title Here</dc:title>
  <dc:creator>Tom Leathem</dc:creator>
  <cp:lastModifiedBy>Barnes, Andrew</cp:lastModifiedBy>
  <cp:revision>47</cp:revision>
  <dcterms:created xsi:type="dcterms:W3CDTF">2020-02-29T13:20:12Z</dcterms:created>
  <dcterms:modified xsi:type="dcterms:W3CDTF">2026-03-19T01:59:16Z</dcterms:modified>
</cp:coreProperties>
</file>