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436" r:id="rId2"/>
    <p:sldId id="264" r:id="rId3"/>
    <p:sldId id="558" r:id="rId4"/>
    <p:sldId id="545" r:id="rId5"/>
    <p:sldId id="521" r:id="rId6"/>
    <p:sldId id="486" r:id="rId7"/>
    <p:sldId id="557" r:id="rId8"/>
    <p:sldId id="550" r:id="rId9"/>
    <p:sldId id="513" r:id="rId10"/>
    <p:sldId id="546" r:id="rId11"/>
    <p:sldId id="552" r:id="rId12"/>
    <p:sldId id="553" r:id="rId13"/>
    <p:sldId id="556" r:id="rId14"/>
    <p:sldId id="537" r:id="rId15"/>
    <p:sldId id="474" r:id="rId16"/>
    <p:sldId id="555" r:id="rId17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5AF542-1098-6416-0E55-D73256AF34A3}" name="Rashid, Amani (WSIPP)" initials="RA(" userId="S::Amani.Rashid@wsipp.wa.gov::9c9aaef1-5470-4a4f-826b-50ac3f43c87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333399"/>
    <a:srgbClr val="595959"/>
    <a:srgbClr val="BFBFBF"/>
    <a:srgbClr val="CC0066"/>
    <a:srgbClr val="0D0D0D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374" autoAdjust="0"/>
  </p:normalViewPr>
  <p:slideViewPr>
    <p:cSldViewPr snapToGrid="0">
      <p:cViewPr varScale="1">
        <p:scale>
          <a:sx n="72" d="100"/>
          <a:sy n="72" d="100"/>
        </p:scale>
        <p:origin x="24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F391E2-5D3D-41B1-B4C2-644BD028F66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14011B5-63D0-4B2E-9EB0-00E13F46E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011B5-63D0-4B2E-9EB0-00E13F46EB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87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5DCA4A-4F70-A4F7-2F30-AB21A2409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8F1CDF-9585-6E6E-AE64-913945E4A9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64E524-6836-A117-8DE9-866CFA7634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6C9D8-A8C3-A16F-B04C-45655CFD30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90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55F6CC-9B5D-72EF-05B2-1081EE497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E4ED71-E1B8-A770-590A-D0C45EDA49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6BF16E-C746-547E-74C7-C93637EE3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43752-A75C-F4FA-8527-CD21CEE05C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6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5F254A-4CF6-7E58-5977-534DF19B1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A47993-007E-6CE6-EAFD-CBD0767A2D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747991-0910-0C6D-5819-B1742ACB84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414FB-37BD-556B-FF22-828468C0C0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14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15BC1-F119-B9E6-2092-F1AB6E0F1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C96830-9EE6-60E9-B566-6BD26FEAD6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62EF0F-D5AB-7AAF-B53F-5AE42015BF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FF53-CDEC-8FA1-CF29-EE0B75640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50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19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13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7680C-BFEA-4294-2704-D5EEC660F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04E1A2-FEDE-BBC1-B596-5F19C3248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D8375C-039D-A6AA-872C-FCDE90F363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71719-E68F-4BEC-71AD-5D99518A5A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32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6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1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60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22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22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C8EF9-7393-0C89-1AF6-A54F532BC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1E970D-8A39-79C9-5FB1-D172563E86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600334-718E-45D4-FA62-52AECF2EE7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EF6E7-64AC-671E-C277-B0E13C4961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59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2674D-AA53-4583-B08B-7EE7BF6B970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5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66C67-926A-47F6-9E63-6FCCF4E552EC}" type="datetime4">
              <a:rPr lang="en-US" smtClean="0">
                <a:solidFill>
                  <a:srgbClr val="FFFFFF"/>
                </a:solidFill>
              </a:rPr>
              <a:t>March 18, 2024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defRPr sz="1200"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4F81BD">
                    <a:tint val="20000"/>
                  </a:srgbClr>
                </a:solidFill>
              </a:rPr>
              <a:t>http://www.wsipp.wa.gov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0B37F-299F-4717-A84D-DE2E61FC02FB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30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Slide </a:t>
            </a:r>
            <a:fld id="{0814676F-EB3E-4A2A-9882-5BEEAA9EBFA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 of 20</a:t>
            </a:r>
            <a:endParaRPr lang="en-US" sz="1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49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077C5-43DB-4AD9-B9C8-187D24F3BD51}" type="datetime4">
              <a:rPr lang="en-US" smtClean="0"/>
              <a:t>March 18, 2024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http://www.wsipp.wa.gov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Slide </a:t>
            </a:r>
            <a:fld id="{8F916017-0583-4F0A-8FB9-0130693289FD}" type="slidenum">
              <a:rPr lang="en-US" smtClean="0"/>
              <a:pPr/>
              <a:t>‹#›</a:t>
            </a:fld>
            <a:r>
              <a:rPr lang="en-US" dirty="0"/>
              <a:t> of XX</a:t>
            </a:r>
          </a:p>
        </p:txBody>
      </p:sp>
    </p:spTree>
    <p:extLst>
      <p:ext uri="{BB962C8B-B14F-4D97-AF65-F5344CB8AC3E}">
        <p14:creationId xmlns:p14="http://schemas.microsoft.com/office/powerpoint/2010/main" val="183891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F1482-4611-4E4A-BA1D-8C4E5F97F7CA}" type="datetime4">
              <a:rPr lang="en-US" smtClean="0"/>
              <a:t>March 18, 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http://www.wsipp.wa.gov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Slide </a:t>
            </a:r>
            <a:fld id="{8F916017-0583-4F0A-8FB9-0130693289FD}" type="slidenum">
              <a:rPr lang="en-US" smtClean="0"/>
              <a:pPr/>
              <a:t>‹#›</a:t>
            </a:fld>
            <a:r>
              <a:rPr lang="en-US" dirty="0"/>
              <a:t> of XX</a:t>
            </a:r>
          </a:p>
        </p:txBody>
      </p:sp>
    </p:spTree>
    <p:extLst>
      <p:ext uri="{BB962C8B-B14F-4D97-AF65-F5344CB8AC3E}">
        <p14:creationId xmlns:p14="http://schemas.microsoft.com/office/powerpoint/2010/main" val="384834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sipp.wa.gov/ReportFile/1782/Wsipp_Licensed-Non-Medical-Cannabis-Retail-Access-and-High-School-Outcomes-in-Washington-State_Report.pdf" TargetMode="External"/><Relationship Id="rId3" Type="http://schemas.openxmlformats.org/officeDocument/2006/relationships/hyperlink" Target="https://www.wsipp.wa.gov/ReportFile/1764/Wsipp_A-10-Year-Review-of-Non-Medical-Cannabis-Policy-Revenues-and-Expenditures_Report.pdf" TargetMode="External"/><Relationship Id="rId7" Type="http://schemas.openxmlformats.org/officeDocument/2006/relationships/hyperlink" Target="https://www.wsipp.wa.gov/ReportFile/1772/Wsipp_Technical-Report-The-Relationship-Between-Initiative-502-and-Reported-Substance-Use_Report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wsipp.wa.gov/ReportFile/1770/Wsipp_Technical-Report-Initiative-502-and-Cannabis-Related-Convictions_Report.pdf" TargetMode="External"/><Relationship Id="rId5" Type="http://schemas.openxmlformats.org/officeDocument/2006/relationships/hyperlink" Target="https://www.wsipp.wa.gov/ReportFile/1769/Wsipp_Technical-Report-Licensed-Cannabis-Retail-Access-and-Substance-Use-Disorder-Diagnoses_Report.pdf" TargetMode="External"/><Relationship Id="rId4" Type="http://schemas.openxmlformats.org/officeDocument/2006/relationships/hyperlink" Target="https://www.wsipp.wa.gov/ReportFile/1768/Wsipp_Initiative-502-and-Cannabis-Related-Public-Health-and-Safety-Outcomes-Third-Required-Report_Report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mani.rashid@wsipp.wa.go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66048"/>
            <a:ext cx="6781800" cy="6553200"/>
          </a:xfrm>
          <a:solidFill>
            <a:srgbClr val="333399"/>
          </a:solidFill>
          <a:ln>
            <a:noFill/>
          </a:ln>
        </p:spPr>
        <p:txBody>
          <a:bodyPr>
            <a:normAutofit/>
          </a:bodyPr>
          <a:lstStyle/>
          <a:p>
            <a:pPr algn="r"/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</a:t>
            </a: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Amani Rashid, PhD, Senior Research Associate</a:t>
            </a: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1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lang="en-US" sz="18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6600" y="152400"/>
            <a:ext cx="1905000" cy="65532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algn="l"/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Liquor and Cannabis Board</a:t>
            </a:r>
          </a:p>
          <a:p>
            <a:pPr algn="l"/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l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March 2024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407" y="1668506"/>
            <a:ext cx="63255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Long-Term Evaluation of 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Initiative 502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281886"/>
            <a:ext cx="6286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WASHINGTON STATE INSTITUTE FOR PUBLIC POLICY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19100" y="3733800"/>
            <a:ext cx="640179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34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5E952A-7C8D-3047-C19F-EDF422D89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99B8F1E-EB89-A8DE-24D8-7D82E9FC4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21839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Retail access and related outcomes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85D23FD-F683-9228-5D4A-32F188ABE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001486"/>
            <a:ext cx="8534400" cy="555171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333399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Substance use disorder diagnoses (Medicaid claims)</a:t>
            </a:r>
          </a:p>
          <a:p>
            <a:pPr marL="971550" lvl="1" indent="-457200"/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shorter drive time to a licensed retailer relates to a higher probability of cannabis use disorder (CUD), alcohol use disorder, and opioid use disorder diagnoses among legal-aged adults</a:t>
            </a:r>
          </a:p>
          <a:p>
            <a:pPr marL="1371600" lvl="2" indent="-457200"/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E.g., a 50% reduction in drive time relates to a 2.3% higher likelihood of an annual CUD diagnosis</a:t>
            </a:r>
          </a:p>
          <a:p>
            <a:pPr marL="1371600" lvl="2" indent="-457200"/>
            <a:endParaRPr lang="en-US" sz="3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71550" lvl="1" indent="-457200"/>
            <a:endParaRPr lang="en-US" sz="3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71550" lvl="1" indent="-457200"/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More nearby retailers (within 5-10 minutes) predicts a higher probability of CUD</a:t>
            </a:r>
          </a:p>
          <a:p>
            <a:pPr marL="971550" lvl="1" indent="-457200"/>
            <a:endParaRPr lang="en-US" sz="3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71550" lvl="1" indent="-457200"/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shorter drive time to a licensed retailer relates to a higher probability of annual CUD diagnoses among adolescent age 12-17</a:t>
            </a:r>
          </a:p>
          <a:p>
            <a:pPr marL="971550" lvl="1" indent="-457200"/>
            <a:endParaRPr lang="en-US" sz="14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lvl="2">
              <a:buFont typeface="Segoe UI" panose="020B0502040204020203" pitchFamily="34" charset="0"/>
              <a:buChar char="₋"/>
            </a:pPr>
            <a:endParaRPr lang="en-US" sz="2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333399"/>
              </a:solidFill>
              <a:effectLst/>
              <a:latin typeface="Segoe UI" panose="020B0502040204020203" pitchFamily="34" charset="0"/>
              <a:ea typeface="Calibri" panose="020F050202020403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027814-D0DC-F30C-3571-D02557E1A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7B9F5CE8-4649-4BE5-B6ED-EB7C7DF6AB0A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E98297-78DC-5EA7-9818-882F5BF47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806A6E-8BB4-CAB0-0CDC-22E5365FC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10 of 15</a:t>
            </a:r>
          </a:p>
        </p:txBody>
      </p:sp>
    </p:spTree>
    <p:extLst>
      <p:ext uri="{BB962C8B-B14F-4D97-AF65-F5344CB8AC3E}">
        <p14:creationId xmlns:p14="http://schemas.microsoft.com/office/powerpoint/2010/main" val="3516110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E644C-EBB0-E182-E868-FBBC1114C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DE7107D-8456-4F01-D2FD-C43ADD8A6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21839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Retail Access and High School Outcomes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485F288-4E53-EB2B-78DF-8BACAD11A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001486"/>
            <a:ext cx="8534400" cy="555171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388620">
              <a:spcBef>
                <a:spcPts val="1200"/>
              </a:spcBef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Examined the relationship between attending a school within 5 minutes of an NMC retailer and reported cannabis use</a:t>
            </a:r>
          </a:p>
          <a:p>
            <a:pPr marL="971550" lvl="1" indent="-457200"/>
            <a:endParaRPr lang="en-US" sz="14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571500" indent="-457200"/>
            <a:r>
              <a:rPr lang="en-US" sz="22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Several ways retail access can relate to adolescent cannabis behavior</a:t>
            </a:r>
          </a:p>
          <a:p>
            <a:pPr marL="971550" lvl="1" indent="-457200"/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Advertising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(Donnelly et 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al.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2022 ; Firth et 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al.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2022)</a:t>
            </a:r>
          </a:p>
          <a:p>
            <a:pPr marL="971550" lvl="1" indent="-457200"/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Normalize cannabis use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(Madras et 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al.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2019; O’Loughlin et 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al.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2022)</a:t>
            </a:r>
            <a:endParaRPr lang="en-US" sz="18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971550" lvl="1" indent="-457200"/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Access through legal-aged family and/or friends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(Firth et </a:t>
            </a:r>
            <a:r>
              <a:rPr lang="en-US" sz="1800" i="1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al.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2022)</a:t>
            </a:r>
          </a:p>
          <a:p>
            <a:pPr marL="457200" lvl="1" indent="0">
              <a:buNone/>
            </a:pPr>
            <a:endParaRPr lang="en-US" sz="14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r>
              <a:rPr lang="en-US" sz="22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10</a:t>
            </a:r>
            <a:r>
              <a:rPr lang="en-US" sz="2200" baseline="300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th</a:t>
            </a:r>
            <a:r>
              <a:rPr lang="en-US" sz="22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 and 12</a:t>
            </a:r>
            <a:r>
              <a:rPr lang="en-US" sz="2200" baseline="300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th</a:t>
            </a:r>
            <a:r>
              <a:rPr lang="en-US" sz="22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 grade students that attend a school nearby an operational retailer are more likely to report (frequent) past month cannabis use</a:t>
            </a:r>
            <a:endParaRPr lang="en-US" sz="14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lvl="2">
              <a:buFont typeface="Segoe UI" panose="020B0502040204020203" pitchFamily="34" charset="0"/>
              <a:buChar char="₋"/>
            </a:pPr>
            <a:endParaRPr lang="en-US" sz="2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333399"/>
              </a:solidFill>
              <a:effectLst/>
              <a:latin typeface="Segoe UI" panose="020B0502040204020203" pitchFamily="34" charset="0"/>
              <a:ea typeface="Calibri" panose="020F050202020403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B37726-6091-3625-6D9C-A27FA25902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7B9F5CE8-4649-4BE5-B6ED-EB7C7DF6AB0A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C0276-9CEB-1556-58B8-08FE8E0C76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764FD-8B6C-6EED-8B93-53AC3A411A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11 of 15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A2813CA-2286-9AF3-9A38-1C597BCEFBFC}"/>
              </a:ext>
            </a:extLst>
          </p:cNvPr>
          <p:cNvSpPr/>
          <p:nvPr/>
        </p:nvSpPr>
        <p:spPr>
          <a:xfrm>
            <a:off x="7690221" y="6125289"/>
            <a:ext cx="780585" cy="2755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618E38-B036-BB5D-B7DB-C5F3FEDF4333}"/>
              </a:ext>
            </a:extLst>
          </p:cNvPr>
          <p:cNvSpPr txBox="1"/>
          <p:nvPr/>
        </p:nvSpPr>
        <p:spPr>
          <a:xfrm>
            <a:off x="7772400" y="6109155"/>
            <a:ext cx="7805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 action="ppaction://hlinksldjump"/>
              </a:rPr>
              <a:t>Map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99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BD74A2-6525-35A0-2443-903675E3CA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32C6F5A-48B5-F1C1-6FD4-13CD0B02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10953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Retail Access and High School Outcomes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BC496A3-A098-A9F9-1AB6-016062054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979714"/>
            <a:ext cx="8534400" cy="557348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388620">
              <a:spcBef>
                <a:spcPts val="1200"/>
              </a:spcBef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Examined the relationship between attending a school within 5 minutes of an NMC retailer and administrative high school outcomes</a:t>
            </a:r>
          </a:p>
          <a:p>
            <a:pPr marL="788670" lvl="1">
              <a:spcBef>
                <a:spcPts val="1200"/>
              </a:spcBef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88620">
              <a:spcBef>
                <a:spcPts val="1200"/>
              </a:spcBef>
            </a:pPr>
            <a:r>
              <a:rPr lang="en-US" sz="2200" dirty="0">
                <a:solidFill>
                  <a:srgbClr val="3333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Results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788670" lvl="1">
              <a:spcBef>
                <a:spcPts val="1200"/>
              </a:spcBef>
            </a:pPr>
            <a:r>
              <a:rPr lang="en-US" sz="2000" kern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Students attending a school near a retailer have a 7% higher number of </a:t>
            </a: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average monthly </a:t>
            </a:r>
            <a:r>
              <a:rPr lang="en-US" sz="2000" kern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unexcused absences</a:t>
            </a:r>
          </a:p>
          <a:p>
            <a:pPr marL="788670" lvl="1">
              <a:spcBef>
                <a:spcPts val="1200"/>
              </a:spcBef>
            </a:pPr>
            <a:r>
              <a:rPr lang="en-US" sz="2000" kern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Students attending a school near a retailer have </a:t>
            </a: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a</a:t>
            </a:r>
            <a:r>
              <a:rPr lang="en-US" sz="2000" kern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2.5% lower likelihood of graduating high school in four years</a:t>
            </a:r>
          </a:p>
          <a:p>
            <a:pPr marL="1188720" lvl="2">
              <a:spcBef>
                <a:spcPts val="1200"/>
              </a:spcBef>
            </a:pPr>
            <a:r>
              <a:rPr lang="en-US" sz="1800" kern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Results driven by students attending schools in rural regions</a:t>
            </a:r>
          </a:p>
          <a:p>
            <a:pPr marL="788670" lvl="1">
              <a:spcBef>
                <a:spcPts val="1200"/>
              </a:spcBef>
            </a:pPr>
            <a:r>
              <a:rPr lang="en-US" sz="20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 larger number of nearby retailers relates to more unexcused absences (one more retailer correlates with a 3% increase)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88670" lvl="1">
              <a:spcBef>
                <a:spcPts val="1200"/>
              </a:spcBef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45820" lvl="2" indent="0">
              <a:spcBef>
                <a:spcPts val="1200"/>
              </a:spcBef>
              <a:buNone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6EB405-7707-0D78-E1C9-D2B442C17D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B585DACD-948F-4834-A1EC-427A9DADBB0B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25AEDC-0C75-39D2-4FD3-AA57FE1278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985A8-98CB-A8D6-4FA5-004929421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12 of 15</a:t>
            </a:r>
          </a:p>
        </p:txBody>
      </p:sp>
    </p:spTree>
    <p:extLst>
      <p:ext uri="{BB962C8B-B14F-4D97-AF65-F5344CB8AC3E}">
        <p14:creationId xmlns:p14="http://schemas.microsoft.com/office/powerpoint/2010/main" val="423218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7FD15B-5ABF-7729-8001-59BFB57D9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FC65491-42FD-1ABE-7EA6-FE5A5826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10953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Forthcoming work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2110D69-80E0-B23C-E832-053725FBB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979714"/>
            <a:ext cx="8534400" cy="557348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388620">
              <a:spcBef>
                <a:spcPts val="1200"/>
              </a:spcBef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 care (2025)</a:t>
            </a:r>
          </a:p>
          <a:p>
            <a:pPr marL="788670" lvl="1"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Retail access and cannabis-related health care utilization (e.g., emergency department visits)</a:t>
            </a:r>
          </a:p>
          <a:p>
            <a:pPr marL="788670" lvl="1"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Retail access and behavioral health outcomes</a:t>
            </a:r>
          </a:p>
          <a:p>
            <a:pPr marL="788670" lvl="1">
              <a:spcBef>
                <a:spcPts val="1200"/>
              </a:spcBef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88620">
              <a:spcBef>
                <a:spcPts val="1200"/>
              </a:spcBef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Labor market</a:t>
            </a:r>
          </a:p>
          <a:p>
            <a:pPr marL="788670" lvl="1"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Cannabis industry employment and wages</a:t>
            </a:r>
          </a:p>
          <a:p>
            <a:pPr marL="788670" lvl="1">
              <a:spcBef>
                <a:spcPts val="1200"/>
              </a:spcBef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88670" lvl="1">
              <a:spcBef>
                <a:spcPts val="1200"/>
              </a:spcBef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88620">
              <a:spcBef>
                <a:spcPts val="1200"/>
              </a:spcBef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88620">
              <a:spcBef>
                <a:spcPts val="1200"/>
              </a:spcBef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88620">
              <a:spcBef>
                <a:spcPts val="1200"/>
              </a:spcBef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45820" lvl="2" indent="0">
              <a:spcBef>
                <a:spcPts val="1200"/>
              </a:spcBef>
              <a:buNone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4B029C-E46B-E576-CB74-839BE2D8B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B585DACD-948F-4834-A1EC-427A9DADBB0B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BA12B4-60D5-66C7-15A0-4074B27AF6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38B001-CA55-669F-F5C7-8B3FF9CA21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13 of 15</a:t>
            </a:r>
          </a:p>
        </p:txBody>
      </p:sp>
    </p:spTree>
    <p:extLst>
      <p:ext uri="{BB962C8B-B14F-4D97-AF65-F5344CB8AC3E}">
        <p14:creationId xmlns:p14="http://schemas.microsoft.com/office/powerpoint/2010/main" val="1443734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21839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Publications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60293" cy="55626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171450" indent="0">
              <a:buNone/>
            </a:pPr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A 10-Year Review of Non-Medical Cannabis Policy, Revenues, and Expenditures</a:t>
            </a:r>
            <a:endParaRPr lang="en-US" sz="1800" b="1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171450" indent="0">
              <a:buNone/>
            </a:pPr>
            <a:endParaRPr lang="en-US" sz="2000" b="1" dirty="0">
              <a:solidFill>
                <a:srgbClr val="333399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171450" indent="0"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Initiative 502 and Cannabis-Related Public Health and Safety Outcomes: Third Required Report</a:t>
            </a: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0">
              <a:buNone/>
            </a:pPr>
            <a:endParaRPr lang="en-US" sz="5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0">
              <a:buNone/>
            </a:pP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    Supplemental Reports: </a:t>
            </a:r>
          </a:p>
          <a:p>
            <a:pPr marL="571500" lvl="1" indent="0"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Technical Report—Licensed Cannabis Retail Access and Substance Use Disorder Diagnoses</a:t>
            </a: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571500" lvl="1" indent="0">
              <a:buNone/>
            </a:pPr>
            <a:endParaRPr lang="en-US" sz="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571500" lvl="1" indent="0"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Technical Report— Initiative 502 and Cannabis-Related Convictions </a:t>
            </a: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571500" lvl="1" indent="0">
              <a:buNone/>
            </a:pPr>
            <a:endParaRPr lang="en-US" sz="3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571500" lvl="1" indent="0"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  <a:hlinkClick r:id="" action="ppaction://noaction"/>
              </a:rPr>
              <a:t>Technical Report— Licensed Cannabis Retail Access and Traffic Fatalities</a:t>
            </a:r>
          </a:p>
          <a:p>
            <a:pPr marL="571500" lvl="1" indent="0">
              <a:buNone/>
            </a:pPr>
            <a:endParaRPr lang="en-US" sz="300" dirty="0">
              <a:latin typeface="Segoe UI" panose="020B0502040204020203" pitchFamily="34" charset="0"/>
              <a:cs typeface="Segoe UI" panose="020B0502040204020203" pitchFamily="34" charset="0"/>
              <a:hlinkClick r:id="" action="ppaction://noaction"/>
            </a:endParaRPr>
          </a:p>
          <a:p>
            <a:pPr marL="571500" lvl="1" indent="0"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  <a:hlinkClick r:id="" action="ppaction://noaction"/>
              </a:rPr>
              <a:t> </a:t>
            </a: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  <a:hlinkClick r:id="rId7"/>
              </a:rPr>
              <a:t>Technical Report— The Relationship Between Initiative 502 and Reported Substance Use</a:t>
            </a: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0">
              <a:buNone/>
            </a:pPr>
            <a:endParaRPr lang="en-US" sz="2000" dirty="0">
              <a:solidFill>
                <a:srgbClr val="33339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171450" indent="0">
              <a:buNone/>
            </a:pPr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8"/>
              </a:rPr>
              <a:t>Licensed Non-Medical Cannabis Retail Access and High School Outcomes in Washington State</a:t>
            </a:r>
            <a:endParaRPr lang="en-US" sz="18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571500" lvl="1" indent="0">
              <a:buNone/>
            </a:pPr>
            <a:endParaRPr lang="en-US" sz="2200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971550" lvl="2" indent="0">
              <a:buNone/>
            </a:pPr>
            <a:endParaRPr lang="en-US" sz="2200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314450" lvl="2" indent="-342900"/>
            <a:endParaRPr lang="en-US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971550" lvl="2" indent="0">
              <a:buNone/>
            </a:pPr>
            <a:endParaRPr lang="en-US" sz="2000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200150" lvl="2">
              <a:buFont typeface="Wingdings" panose="05000000000000000000" pitchFamily="2" charset="2"/>
              <a:buChar char="Ø"/>
            </a:pPr>
            <a:endParaRPr lang="en-US" sz="1000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2"/>
            <a:endParaRPr lang="en-US" sz="1000" dirty="0">
              <a:solidFill>
                <a:srgbClr val="333399"/>
              </a:solidFill>
              <a:effectLst/>
              <a:latin typeface="Segoe UI" panose="020B0502040204020203" pitchFamily="34" charset="0"/>
              <a:ea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2B9C2C3B-6B0D-49BE-97D5-04EB171E6FCD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14 of 15</a:t>
            </a:r>
          </a:p>
        </p:txBody>
      </p:sp>
    </p:spTree>
    <p:extLst>
      <p:ext uri="{BB962C8B-B14F-4D97-AF65-F5344CB8AC3E}">
        <p14:creationId xmlns:p14="http://schemas.microsoft.com/office/powerpoint/2010/main" val="4117024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21839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Thank you!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1" y="1001486"/>
            <a:ext cx="8534400" cy="555171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4572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2000" b="1" dirty="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2400" b="1" dirty="0">
              <a:solidFill>
                <a:schemeClr val="accent6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Questions?</a:t>
            </a:r>
          </a:p>
          <a:p>
            <a:pPr marL="4572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Amani Rashid, PhD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I-502 Evaluation Project Lead, Senior Research Associate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amani.rashid@wsipp.wa.gov</a:t>
            </a:r>
            <a:endParaRPr lang="en-US" sz="20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C84B5314-23D9-43F3-9D17-9E47E99E6BF4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63CA4AB-4726-0480-9D7A-4682B9008F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15 of 15</a:t>
            </a:r>
          </a:p>
        </p:txBody>
      </p:sp>
    </p:spTree>
    <p:extLst>
      <p:ext uri="{BB962C8B-B14F-4D97-AF65-F5344CB8AC3E}">
        <p14:creationId xmlns:p14="http://schemas.microsoft.com/office/powerpoint/2010/main" val="2965880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2860D-FBB7-E020-F6DD-C2DC1E584C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87C309-CD9F-02F0-3D51-0D098B58D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E613F5E0-38F1-4985-B23E-905DC461DB79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8BDB8C-A82F-9659-4C59-A4837453E3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9123C1-AC9A-0FF2-C685-ED5A3BBECCD7}"/>
              </a:ext>
            </a:extLst>
          </p:cNvPr>
          <p:cNvSpPr txBox="1"/>
          <p:nvPr/>
        </p:nvSpPr>
        <p:spPr>
          <a:xfrm>
            <a:off x="1580251" y="406069"/>
            <a:ext cx="6276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School Access to the Nearest Licensed NMC Retail, 2019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83DE49A-0EED-E3E5-E7A0-5F2A5DC413ED}"/>
              </a:ext>
            </a:extLst>
          </p:cNvPr>
          <p:cNvSpPr/>
          <p:nvPr/>
        </p:nvSpPr>
        <p:spPr>
          <a:xfrm>
            <a:off x="7441743" y="5861677"/>
            <a:ext cx="780585" cy="2755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0294D2-8C5B-D8EB-39BA-7C8B8C5E6707}"/>
              </a:ext>
            </a:extLst>
          </p:cNvPr>
          <p:cNvSpPr txBox="1"/>
          <p:nvPr/>
        </p:nvSpPr>
        <p:spPr>
          <a:xfrm>
            <a:off x="7466328" y="5845543"/>
            <a:ext cx="7805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3" action="ppaction://hlinksldjump"/>
              </a:rPr>
              <a:t>Back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 descr="Map&#10;&#10;Description automatically generated">
            <a:extLst>
              <a:ext uri="{FF2B5EF4-FFF2-40B4-BE49-F238E27FC236}">
                <a16:creationId xmlns:a16="http://schemas.microsoft.com/office/drawing/2014/main" id="{B2141207-CFAC-22F9-52E4-F399451510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21" y="1113955"/>
            <a:ext cx="7643192" cy="470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738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10953"/>
          </a:xfrm>
          <a:solidFill>
            <a:srgbClr val="333399"/>
          </a:solidFill>
        </p:spPr>
        <p:txBody>
          <a:bodyPr/>
          <a:lstStyle/>
          <a:p>
            <a:r>
              <a:rPr lang="en-US" sz="28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WSIPP Receives Assignments</a:t>
            </a:r>
            <a:endParaRPr lang="en-US" sz="2600" cap="all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1" y="979714"/>
            <a:ext cx="8534400" cy="557348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chemeClr val="accent1"/>
              </a:buClr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WSIPP projects are initiated and funded in the following ways:</a:t>
            </a:r>
          </a:p>
          <a:p>
            <a:pPr>
              <a:spcAft>
                <a:spcPts val="600"/>
              </a:spcAft>
              <a:buClr>
                <a:schemeClr val="accent1"/>
              </a:buClr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spcAft>
                <a:spcPts val="600"/>
              </a:spcAft>
              <a:buClr>
                <a:srgbClr val="333399"/>
              </a:buClr>
              <a:buFont typeface="+mj-lt"/>
              <a:buAutoNum type="arabicPeriod"/>
            </a:pPr>
            <a:r>
              <a:rPr lang="en-US" sz="2000" b="1" dirty="0">
                <a:solidFill>
                  <a:srgbClr val="3333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Washington State Legislature</a:t>
            </a:r>
          </a:p>
          <a:p>
            <a:pPr marL="800100" lvl="1" indent="-34290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Policy bills</a:t>
            </a:r>
          </a:p>
          <a:p>
            <a:pPr marL="800100" lvl="1" indent="-34290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Budget provisos</a:t>
            </a:r>
          </a:p>
          <a:p>
            <a:pPr marL="800100" lvl="1" indent="-34290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333399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spcAft>
                <a:spcPts val="600"/>
              </a:spcAft>
              <a:buClr>
                <a:srgbClr val="333399"/>
              </a:buClr>
              <a:buFont typeface="+mj-lt"/>
              <a:buAutoNum type="arabicPeriod"/>
            </a:pPr>
            <a:r>
              <a:rPr lang="en-US" sz="2000" b="1" dirty="0">
                <a:solidFill>
                  <a:srgbClr val="3333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WSIPP’s Board of Directors </a:t>
            </a:r>
          </a:p>
          <a:p>
            <a:pPr marL="914400" lvl="1" indent="-45720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Directs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a limited number of studies</a:t>
            </a:r>
          </a:p>
          <a:p>
            <a:pPr marL="914400" lvl="1" indent="-45720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Can approve non-legislatively directed work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The work must be:</a:t>
            </a:r>
          </a:p>
          <a:p>
            <a:pPr marL="1371600" lvl="2" indent="-45720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 importance to the state</a:t>
            </a:r>
          </a:p>
          <a:p>
            <a:pPr marL="1371600" lvl="2" indent="-457200"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Consistent with WSIPP’s nonpartisan mission</a:t>
            </a:r>
          </a:p>
          <a:p>
            <a:pPr marL="0" indent="0" algn="r">
              <a:spcAft>
                <a:spcPts val="600"/>
              </a:spcAft>
              <a:buClr>
                <a:srgbClr val="4F81BD"/>
              </a:buClr>
              <a:buNone/>
              <a:defRPr/>
            </a:pPr>
            <a:endParaRPr lang="en-US" sz="5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r">
              <a:spcAft>
                <a:spcPts val="600"/>
              </a:spcAft>
              <a:buClr>
                <a:srgbClr val="4F81BD"/>
              </a:buClr>
              <a:buNone/>
              <a:defRPr/>
            </a:pPr>
            <a:endParaRPr lang="en-US" sz="5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r">
              <a:spcAft>
                <a:spcPts val="600"/>
              </a:spcAft>
              <a:buClr>
                <a:srgbClr val="4F81BD"/>
              </a:buClr>
              <a:buNone/>
              <a:defRPr/>
            </a:pPr>
            <a:endParaRPr lang="en-US" sz="5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" indent="0" algn="ctr">
              <a:spcBef>
                <a:spcPts val="1200"/>
              </a:spcBef>
              <a:buNone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735DB102-D2D3-4AAC-BC0C-821D2FFF7567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2 of 15</a:t>
            </a:r>
          </a:p>
        </p:txBody>
      </p:sp>
    </p:spTree>
    <p:extLst>
      <p:ext uri="{BB962C8B-B14F-4D97-AF65-F5344CB8AC3E}">
        <p14:creationId xmlns:p14="http://schemas.microsoft.com/office/powerpoint/2010/main" val="212276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10953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WSIPP’s Initiative 502 (I-502) Assignment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1" y="979714"/>
            <a:ext cx="8534400" cy="557348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 fontAlgn="auto">
              <a:spcAft>
                <a:spcPts val="600"/>
              </a:spcAft>
              <a:buClr>
                <a:srgbClr val="4F81BD"/>
              </a:buClr>
              <a:buNone/>
              <a:defRPr/>
            </a:pPr>
            <a:r>
              <a:rPr lang="en-US" sz="2200" b="1" dirty="0">
                <a:solidFill>
                  <a:srgbClr val="3333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RCW 69.50.550</a:t>
            </a:r>
          </a:p>
          <a:p>
            <a:pPr marL="0" indent="0" fontAlgn="auto">
              <a:spcAft>
                <a:spcPts val="600"/>
              </a:spcAft>
              <a:buClr>
                <a:srgbClr val="4F81BD"/>
              </a:buClr>
              <a:buNone/>
              <a:defRPr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WSIPP shall conduct cost-benefit evaluations for the implementation of [this act]…The evaluations shall include, but </a:t>
            </a:r>
            <a:r>
              <a:rPr lang="en-US" sz="2000" i="1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 necessarily be limited to</a:t>
            </a: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marL="742950" lvl="1" indent="-285750">
              <a:spcAft>
                <a:spcPts val="600"/>
              </a:spcAft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Public health and health care,</a:t>
            </a:r>
          </a:p>
          <a:p>
            <a:pPr marL="742950" lvl="1" indent="-285750">
              <a:spcAft>
                <a:spcPts val="600"/>
              </a:spcAft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Public safety,</a:t>
            </a:r>
          </a:p>
          <a:p>
            <a:pPr marL="742950" lvl="1" indent="-285750">
              <a:spcAft>
                <a:spcPts val="600"/>
              </a:spcAft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Substance use,</a:t>
            </a:r>
          </a:p>
          <a:p>
            <a:pPr marL="742950" lvl="1" indent="-285750">
              <a:spcAft>
                <a:spcPts val="600"/>
              </a:spcAft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Criminal justice,</a:t>
            </a:r>
          </a:p>
          <a:p>
            <a:pPr marL="742950" lvl="1" indent="-285750">
              <a:spcAft>
                <a:spcPts val="600"/>
              </a:spcAft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Economic impacts, and</a:t>
            </a:r>
          </a:p>
          <a:p>
            <a:pPr marL="742950" lvl="1" indent="-285750">
              <a:spcAft>
                <a:spcPts val="600"/>
              </a:spcAft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Administrative costs and revenues</a:t>
            </a:r>
          </a:p>
          <a:p>
            <a:pPr marL="457200" lvl="1" indent="0">
              <a:spcAft>
                <a:spcPts val="600"/>
              </a:spcAft>
              <a:buClr>
                <a:srgbClr val="404040"/>
              </a:buClr>
              <a:buNone/>
              <a:defRPr/>
            </a:pPr>
            <a:endParaRPr lang="en-US" sz="10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lvl="1" indent="0">
              <a:spcAft>
                <a:spcPts val="600"/>
              </a:spcAft>
              <a:buClr>
                <a:srgbClr val="404040"/>
              </a:buClr>
              <a:buNone/>
              <a:defRPr/>
            </a:pPr>
            <a:r>
              <a:rPr lang="en-US" sz="1800" i="1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Report deadlines: 2015, 2017, 2023, and 2032</a:t>
            </a:r>
          </a:p>
          <a:p>
            <a:pPr marL="0" indent="0" algn="r">
              <a:spcAft>
                <a:spcPts val="600"/>
              </a:spcAft>
              <a:buClr>
                <a:srgbClr val="4F81BD"/>
              </a:buClr>
              <a:buNone/>
              <a:defRPr/>
            </a:pPr>
            <a:endParaRPr lang="en-US" sz="5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r">
              <a:spcAft>
                <a:spcPts val="600"/>
              </a:spcAft>
              <a:buClr>
                <a:srgbClr val="4F81BD"/>
              </a:buClr>
              <a:buNone/>
              <a:defRPr/>
            </a:pPr>
            <a:endParaRPr lang="en-US" sz="5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r">
              <a:spcAft>
                <a:spcPts val="600"/>
              </a:spcAft>
              <a:buClr>
                <a:srgbClr val="4F81BD"/>
              </a:buClr>
              <a:buNone/>
              <a:defRPr/>
            </a:pPr>
            <a:endParaRPr lang="en-US" sz="5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r">
              <a:spcAft>
                <a:spcPts val="600"/>
              </a:spcAft>
              <a:buClr>
                <a:srgbClr val="4F81BD"/>
              </a:buClr>
              <a:buNone/>
              <a:defRPr/>
            </a:pPr>
            <a:r>
              <a:rPr lang="en-US" sz="1600" i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**abbreviated assignment language**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" indent="0" algn="ctr">
              <a:spcBef>
                <a:spcPts val="1200"/>
              </a:spcBef>
              <a:buNone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735DB102-D2D3-4AAC-BC0C-821D2FFF7567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3 of 15</a:t>
            </a:r>
          </a:p>
        </p:txBody>
      </p:sp>
    </p:spTree>
    <p:extLst>
      <p:ext uri="{BB962C8B-B14F-4D97-AF65-F5344CB8AC3E}">
        <p14:creationId xmlns:p14="http://schemas.microsoft.com/office/powerpoint/2010/main" val="294051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10953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Published Reports (2023)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1" y="979714"/>
            <a:ext cx="8534400" cy="557348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45720" indent="0">
              <a:spcBef>
                <a:spcPts val="1200"/>
              </a:spcBef>
              <a:buNone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10-Year Review of Non-Medical Cannabis Policy, Revenues, and Expenditures </a:t>
            </a:r>
            <a:r>
              <a:rPr lang="en-US" sz="22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(June 2023)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Relevant policy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Past-decade revenues and expenditures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" indent="0">
              <a:spcBef>
                <a:spcPts val="1200"/>
              </a:spcBef>
              <a:buNone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Initiative 502 and Cannabis-Related Public Health and Safety Outcomes </a:t>
            </a:r>
            <a:r>
              <a:rPr lang="en-US" sz="22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(September 2023)</a:t>
            </a:r>
          </a:p>
          <a:p>
            <a:pPr marL="130302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Reported cannabis use</a:t>
            </a:r>
          </a:p>
          <a:p>
            <a:pPr marL="130302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Cannabis, opioid, and alcohol use disorder diagnoses </a:t>
            </a:r>
          </a:p>
          <a:p>
            <a:pPr marL="130302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Traffic fatalities</a:t>
            </a:r>
          </a:p>
          <a:p>
            <a:pPr marL="130302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Cannabis possession convictions</a:t>
            </a:r>
          </a:p>
          <a:p>
            <a:pPr marL="845820" lvl="2" indent="0">
              <a:spcBef>
                <a:spcPts val="1200"/>
              </a:spcBef>
              <a:buNone/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" indent="0">
              <a:spcBef>
                <a:spcPts val="1200"/>
              </a:spcBef>
              <a:buNone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Licensed Non-Medical Cannabis Retail Access and High School Outcomes </a:t>
            </a:r>
            <a:r>
              <a:rPr lang="en-US" sz="22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(December 2023)</a:t>
            </a:r>
          </a:p>
          <a:p>
            <a:pPr marL="45720" indent="0">
              <a:spcBef>
                <a:spcPts val="1200"/>
              </a:spcBef>
              <a:buNone/>
            </a:pPr>
            <a:endParaRPr lang="en-US" sz="3000" dirty="0">
              <a:solidFill>
                <a:schemeClr val="tx1">
                  <a:lumMod val="75000"/>
                  <a:lumOff val="2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B585DACD-948F-4834-A1EC-427A9DADBB0B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4 of 15</a:t>
            </a:r>
          </a:p>
        </p:txBody>
      </p:sp>
    </p:spTree>
    <p:extLst>
      <p:ext uri="{BB962C8B-B14F-4D97-AF65-F5344CB8AC3E}">
        <p14:creationId xmlns:p14="http://schemas.microsoft.com/office/powerpoint/2010/main" val="253020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21839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Reported Substance use: National Comparison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979714"/>
            <a:ext cx="8560293" cy="557348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4040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Examined how reported cannabis use and other substance use changed after I-502 (12/12) and commercial sales (07/14)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sz="500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Separate for two age groups: 21+ and 12-20</a:t>
            </a:r>
          </a:p>
          <a:p>
            <a:pPr marL="57150" indent="0">
              <a:buNone/>
            </a:pPr>
            <a:endParaRPr lang="en-US" sz="2200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571500" indent="-457200"/>
            <a:r>
              <a:rPr lang="en-US" sz="2200" dirty="0">
                <a:solidFill>
                  <a:srgbClr val="333399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Results</a:t>
            </a:r>
          </a:p>
          <a:p>
            <a:pPr marL="571500" indent="-457200"/>
            <a:endParaRPr lang="en-US" sz="500" dirty="0">
              <a:solidFill>
                <a:srgbClr val="333399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 evidence that reported cannabis use changed in WA after the passage of I-502 </a:t>
            </a:r>
            <a:r>
              <a:rPr lang="en-US" sz="2000" i="1" dirty="0">
                <a:solidFill>
                  <a:srgbClr val="4040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or</a:t>
            </a: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the advent of retail (compared to similar states) </a:t>
            </a:r>
          </a:p>
          <a:p>
            <a:pPr marL="457200" lvl="1" indent="0">
              <a:buNone/>
            </a:pPr>
            <a:endParaRPr lang="en-US" sz="1000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 evidence that reported alcohol, cigarette, or other substance use changed in WA after the passage of I-502 </a:t>
            </a:r>
            <a:r>
              <a:rPr lang="en-US" sz="2000" i="1" dirty="0">
                <a:solidFill>
                  <a:srgbClr val="4040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or</a:t>
            </a: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the advent of retail (compared to similar states)</a:t>
            </a:r>
            <a:b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lang="en-US" sz="2000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4040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A0E80633-71BF-4B2B-8E1B-604DAFC17BBE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5 of 15</a:t>
            </a:r>
          </a:p>
        </p:txBody>
      </p:sp>
    </p:spTree>
    <p:extLst>
      <p:ext uri="{BB962C8B-B14F-4D97-AF65-F5344CB8AC3E}">
        <p14:creationId xmlns:p14="http://schemas.microsoft.com/office/powerpoint/2010/main" val="313341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21839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Non-Medical Cannabis Retail access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979714"/>
            <a:ext cx="8560293" cy="557348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Retail market rolled out over several years, with varying accessibility across regions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Difficult to detect the impact of non-medical cannabis (NMC) retail using a comparison at a single point in time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impact of NMC retail on cannabis use and subsequent outcomes may differ depending on retail accessibility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Access measured as the average drive time (in minutes) to the nearest retailer for the average resident in a geographical unit (i.e., ZIP code, census tract, etc.)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Licensed NMC retail information come from the LCB (address, first and last sales dates)</a:t>
            </a:r>
            <a:endParaRPr lang="en-US" sz="14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7B9F5CE8-4649-4BE5-B6ED-EB7C7DF6AB0A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6 of 15</a:t>
            </a:r>
          </a:p>
        </p:txBody>
      </p:sp>
    </p:spTree>
    <p:extLst>
      <p:ext uri="{BB962C8B-B14F-4D97-AF65-F5344CB8AC3E}">
        <p14:creationId xmlns:p14="http://schemas.microsoft.com/office/powerpoint/2010/main" val="253390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E613F5E0-38F1-4985-B23E-905DC461DB79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7 of 15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AEF037-AC7B-783F-A141-9C6F0FA9B089}"/>
              </a:ext>
            </a:extLst>
          </p:cNvPr>
          <p:cNvSpPr txBox="1"/>
          <p:nvPr/>
        </p:nvSpPr>
        <p:spPr>
          <a:xfrm>
            <a:off x="1580251" y="406069"/>
            <a:ext cx="6276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Average Drive Time to Nearest Retailer in Minutes, ZIP codes 2019</a:t>
            </a: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141610F2-F202-20AD-4DAB-89A26A4C39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77" y="1103241"/>
            <a:ext cx="7630651" cy="488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54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DDFCC9-5F85-2477-2BFA-2BA52643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6487FA-940A-830D-460E-38D8BA295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E613F5E0-38F1-4985-B23E-905DC461DB79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00CABA-8C8A-2058-9043-0780EDB34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327C7-7E58-F192-1D03-E30E9E070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8 of 15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8FC21B-44C6-AF5C-02E1-B5D764AEA2FD}"/>
              </a:ext>
            </a:extLst>
          </p:cNvPr>
          <p:cNvSpPr txBox="1"/>
          <p:nvPr/>
        </p:nvSpPr>
        <p:spPr>
          <a:xfrm>
            <a:off x="1433815" y="407057"/>
            <a:ext cx="6276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ZIP Code Characteristics by Retail Status, 2019</a:t>
            </a:r>
            <a:endParaRPr lang="en-US" sz="2000" b="1" dirty="0">
              <a:solidFill>
                <a:srgbClr val="33339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44BE122-4D22-1AD4-C2BE-BCE5AF016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135009"/>
              </p:ext>
            </p:extLst>
          </p:nvPr>
        </p:nvGraphicFramePr>
        <p:xfrm>
          <a:off x="1274984" y="1063487"/>
          <a:ext cx="6435201" cy="4349153"/>
        </p:xfrm>
        <a:graphic>
          <a:graphicData uri="http://schemas.openxmlformats.org/drawingml/2006/table">
            <a:tbl>
              <a:tblPr/>
              <a:tblGrid>
                <a:gridCol w="2840758">
                  <a:extLst>
                    <a:ext uri="{9D8B030D-6E8A-4147-A177-3AD203B41FA5}">
                      <a16:colId xmlns:a16="http://schemas.microsoft.com/office/drawing/2014/main" val="53708977"/>
                    </a:ext>
                  </a:extLst>
                </a:gridCol>
                <a:gridCol w="1378472">
                  <a:extLst>
                    <a:ext uri="{9D8B030D-6E8A-4147-A177-3AD203B41FA5}">
                      <a16:colId xmlns:a16="http://schemas.microsoft.com/office/drawing/2014/main" val="1619418646"/>
                    </a:ext>
                  </a:extLst>
                </a:gridCol>
                <a:gridCol w="1116452">
                  <a:extLst>
                    <a:ext uri="{9D8B030D-6E8A-4147-A177-3AD203B41FA5}">
                      <a16:colId xmlns:a16="http://schemas.microsoft.com/office/drawing/2014/main" val="4109840147"/>
                    </a:ext>
                  </a:extLst>
                </a:gridCol>
                <a:gridCol w="1099519">
                  <a:extLst>
                    <a:ext uri="{9D8B030D-6E8A-4147-A177-3AD203B41FA5}">
                      <a16:colId xmlns:a16="http://schemas.microsoft.com/office/drawing/2014/main" val="1069792788"/>
                    </a:ext>
                  </a:extLst>
                </a:gridCol>
              </a:tblGrid>
              <a:tr h="524871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highlight>
                            <a:srgbClr val="333399"/>
                          </a:highlight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highlight>
                          <a:srgbClr val="333399"/>
                        </a:highlight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333399"/>
                          </a:highlight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Operational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333399"/>
                          </a:highlight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NMC retailers</a:t>
                      </a:r>
                      <a:endParaRPr lang="en-US" sz="1200" b="0" i="0" u="none" strike="noStrike" dirty="0">
                        <a:effectLst/>
                        <a:highlight>
                          <a:srgbClr val="333399"/>
                        </a:highlight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333399"/>
                          </a:highlight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No operational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333399"/>
                          </a:highlight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NMC retailers</a:t>
                      </a:r>
                      <a:endParaRPr lang="en-US" sz="1200" b="0" i="0" u="none" strike="noStrike" dirty="0">
                        <a:effectLst/>
                        <a:highlight>
                          <a:srgbClr val="333399"/>
                        </a:highlight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highlight>
                          <a:srgbClr val="333399"/>
                        </a:highlight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333399"/>
                          </a:highlight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Difference</a:t>
                      </a:r>
                      <a:endParaRPr lang="en-US" sz="1200" b="0" i="0" u="none" strike="noStrike" dirty="0">
                        <a:effectLst/>
                        <a:highlight>
                          <a:srgbClr val="333399"/>
                        </a:highlight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180063"/>
                  </a:ext>
                </a:extLst>
              </a:tr>
              <a:tr h="189364">
                <a:tc rowSpan="2"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Percent population White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73.15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76.1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-2.95*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007654"/>
                  </a:ext>
                </a:extLst>
              </a:tr>
              <a:tr h="189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(1.15)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(1.59)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438185"/>
                  </a:ext>
                </a:extLst>
              </a:tr>
              <a:tr h="189364">
                <a:tc rowSpan="2"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Percent population Hispanic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11.48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11.7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-0.216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366899"/>
                  </a:ext>
                </a:extLst>
              </a:tr>
              <a:tr h="189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(0.81)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(0.95)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594597"/>
                  </a:ext>
                </a:extLst>
              </a:tr>
              <a:tr h="189364">
                <a:tc rowSpan="2"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Percent population Asian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6.24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3.14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3.10***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33633"/>
                  </a:ext>
                </a:extLst>
              </a:tr>
              <a:tr h="189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(0.57)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(0.32)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372634"/>
                  </a:ext>
                </a:extLst>
              </a:tr>
              <a:tr h="189364">
                <a:tc rowSpan="2"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Percent population Black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2.87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1.59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1.275***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069102"/>
                  </a:ext>
                </a:extLst>
              </a:tr>
              <a:tr h="189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(0.3)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(0.18)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852249"/>
                  </a:ext>
                </a:extLst>
              </a:tr>
              <a:tr h="189364">
                <a:tc rowSpan="2"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Percent population other race/ethnicity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5.07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4.117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0.95***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690167"/>
                  </a:ext>
                </a:extLst>
              </a:tr>
              <a:tr h="248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(0.2)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(0.24)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593766"/>
                  </a:ext>
                </a:extLst>
              </a:tr>
              <a:tr h="189364">
                <a:tc rowSpan="2"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Percent population age 25+, at least a bachelor’s degree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32.25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26.44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5.81***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927921"/>
                  </a:ext>
                </a:extLst>
              </a:tr>
              <a:tr h="248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(1.18)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(0.91)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44519"/>
                  </a:ext>
                </a:extLst>
              </a:tr>
              <a:tr h="189364">
                <a:tc rowSpan="2"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Percent households renting 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35.65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27.78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7.86***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325300"/>
                  </a:ext>
                </a:extLst>
              </a:tr>
              <a:tr h="189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(1.06)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-0.98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158822"/>
                  </a:ext>
                </a:extLst>
              </a:tr>
              <a:tr h="189364">
                <a:tc rowSpan="2"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Median household income 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70,007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65,766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4,241**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788432"/>
                  </a:ext>
                </a:extLst>
              </a:tr>
              <a:tr h="189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(1,588)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-1424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111862"/>
                  </a:ext>
                </a:extLst>
              </a:tr>
              <a:tr h="189364">
                <a:tc rowSpan="2"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Unemployment rate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5.86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-0.86**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75422" marR="75422" marT="37711" marB="37711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310015"/>
                  </a:ext>
                </a:extLst>
              </a:tr>
              <a:tr h="189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(0.16)</a:t>
                      </a:r>
                      <a:endParaRPr lang="en-US" sz="1200" b="0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(0.31)</a:t>
                      </a:r>
                      <a:endParaRPr lang="en-US" sz="1200" b="0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881679"/>
                  </a:ext>
                </a:extLst>
              </a:tr>
              <a:tr h="241778">
                <a:tc>
                  <a:txBody>
                    <a:bodyPr/>
                    <a:lstStyle/>
                    <a:p>
                      <a:pPr marL="0" marR="0"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Observations </a:t>
                      </a:r>
                      <a:endParaRPr lang="en-US" sz="1200" b="1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204</a:t>
                      </a:r>
                      <a:endParaRPr lang="en-US" sz="1200" b="1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385</a:t>
                      </a:r>
                      <a:endParaRPr lang="en-US" sz="1200" b="1" i="0" u="none" strike="noStrike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u="none" strike="noStrike" dirty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56567" marR="56567" marT="7857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897880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0AD3227-1FFC-0A69-3FD0-660CA32B740F}"/>
              </a:ext>
            </a:extLst>
          </p:cNvPr>
          <p:cNvSpPr txBox="1"/>
          <p:nvPr/>
        </p:nvSpPr>
        <p:spPr>
          <a:xfrm>
            <a:off x="872386" y="5491092"/>
            <a:ext cx="71012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>
              <a:spcBef>
                <a:spcPts val="200"/>
              </a:spcBef>
              <a:spcAft>
                <a:spcPts val="0"/>
              </a:spcAft>
            </a:pPr>
            <a:r>
              <a:rPr lang="en-US" sz="800" u="sng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Notes:</a:t>
            </a:r>
            <a:br>
              <a:rPr lang="en-US" sz="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ZIP code characteristics come from 2019 American Community Survey.</a:t>
            </a:r>
            <a:r>
              <a:rPr lang="en-US" sz="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Differences estimated using a standard difference in means t-test.</a:t>
            </a:r>
            <a:endParaRPr lang="en-US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         ***Significant at the 0.001-level, **significant at the 0.05-level, *significant at the 0.01-level.</a:t>
            </a:r>
            <a:endParaRPr lang="en-US" sz="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F36BA-2BBE-04FF-8C1B-D7454C107CFB}"/>
              </a:ext>
            </a:extLst>
          </p:cNvPr>
          <p:cNvSpPr/>
          <p:nvPr/>
        </p:nvSpPr>
        <p:spPr>
          <a:xfrm>
            <a:off x="5804453" y="770546"/>
            <a:ext cx="606286" cy="2693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1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27247"/>
            <a:ext cx="8534400" cy="721839"/>
          </a:xfrm>
          <a:solidFill>
            <a:srgbClr val="333399"/>
          </a:solidFill>
        </p:spPr>
        <p:txBody>
          <a:bodyPr/>
          <a:lstStyle/>
          <a:p>
            <a:r>
              <a:rPr lang="en-US" sz="2600" cap="all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Retail access and related outcomes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1" y="1001486"/>
            <a:ext cx="8534400" cy="555171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333399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Reported cannabis use (WA State data)</a:t>
            </a:r>
          </a:p>
          <a:p>
            <a:pPr lvl="1"/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shorter drive time to a licensed retailer relates to a higher probability of reported cannabis use among adults ages 21+</a:t>
            </a:r>
          </a:p>
          <a:p>
            <a:pPr marL="1371600" lvl="2" indent="-457200"/>
            <a:r>
              <a:rPr lang="en-US" sz="16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E.g., a </a:t>
            </a:r>
            <a:r>
              <a:rPr lang="en-US" sz="1600" dirty="0">
                <a:solidFill>
                  <a:srgbClr val="4040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50% reduction in drive time increases the probability of reporting past-month use by 6.0% and the probability of reporting heavy past-month use by 8.6%</a:t>
            </a:r>
          </a:p>
          <a:p>
            <a:pPr marL="514350" lvl="1" indent="0">
              <a:buNone/>
            </a:pPr>
            <a:endParaRPr lang="en-US" sz="14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571500" indent="-457200"/>
            <a:r>
              <a:rPr lang="en-US" sz="2000" dirty="0">
                <a:solidFill>
                  <a:srgbClr val="333399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Fatal traffic crashes </a:t>
            </a:r>
          </a:p>
          <a:p>
            <a:pPr marL="971550" lvl="1" indent="-457200"/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shorter drive time to a licensed retailer relates to a modest increase in the number of drivers involved in a fatal traffic crash</a:t>
            </a:r>
          </a:p>
          <a:p>
            <a:pPr marL="1371600" lvl="2" indent="-457200"/>
            <a:r>
              <a:rPr lang="en-US" sz="17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E.g., a 50% reduction in the average drive time to the nearest retailer predicts about 6% more drivers involved in a fatal crash annually</a:t>
            </a:r>
          </a:p>
          <a:p>
            <a:pPr marL="1371600" lvl="2" indent="-457200"/>
            <a:endParaRPr lang="en-US" sz="300" dirty="0">
              <a:solidFill>
                <a:srgbClr val="404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71550" lvl="1" indent="-457200"/>
            <a:r>
              <a:rPr lang="en-US" sz="1800" dirty="0">
                <a:solidFill>
                  <a:srgbClr val="40404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shorter drive time to a licensed retailer relates to an increase in the prevalence of drivers who test THC-positive </a:t>
            </a:r>
          </a:p>
          <a:p>
            <a:endParaRPr lang="en-US" sz="18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lvl="2">
              <a:buFont typeface="Segoe UI" panose="020B0502040204020203" pitchFamily="34" charset="0"/>
              <a:buChar char="₋"/>
            </a:pPr>
            <a:endParaRPr lang="en-US" sz="18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333399"/>
              </a:solidFill>
              <a:effectLst/>
              <a:latin typeface="Segoe UI" panose="020B0502040204020203" pitchFamily="34" charset="0"/>
              <a:ea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2133600" cy="365125"/>
          </a:xfrm>
        </p:spPr>
        <p:txBody>
          <a:bodyPr/>
          <a:lstStyle/>
          <a:p>
            <a:fld id="{7B9F5CE8-4649-4BE5-B6ED-EB7C7DF6AB0A}" type="datetime4">
              <a:rPr lang="en-US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March 18, 2024</a:t>
            </a:fld>
            <a:endParaRPr lang="en-US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http://www.wsipp.wa.gov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705600" y="6553200"/>
            <a:ext cx="2133600" cy="3048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Slide 9 of 15</a:t>
            </a:r>
          </a:p>
        </p:txBody>
      </p:sp>
    </p:spTree>
    <p:extLst>
      <p:ext uri="{BB962C8B-B14F-4D97-AF65-F5344CB8AC3E}">
        <p14:creationId xmlns:p14="http://schemas.microsoft.com/office/powerpoint/2010/main" val="199820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24815</TotalTime>
  <Words>1468</Words>
  <Application>Microsoft Office PowerPoint</Application>
  <PresentationFormat>On-screen Show (4:3)</PresentationFormat>
  <Paragraphs>289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Segoe UI</vt:lpstr>
      <vt:lpstr>Times New Roman</vt:lpstr>
      <vt:lpstr>Wingdings</vt:lpstr>
      <vt:lpstr>1_Office Theme</vt:lpstr>
      <vt:lpstr>                   Amani Rashid, PhD, Senior Research Associate     </vt:lpstr>
      <vt:lpstr>How WSIPP Receives Assignments</vt:lpstr>
      <vt:lpstr>WSIPP’s Initiative 502 (I-502) Assignment</vt:lpstr>
      <vt:lpstr>Published Reports (2023)</vt:lpstr>
      <vt:lpstr>Reported Substance use: National Comparison</vt:lpstr>
      <vt:lpstr>Non-Medical Cannabis Retail access</vt:lpstr>
      <vt:lpstr>PowerPoint Presentation</vt:lpstr>
      <vt:lpstr>PowerPoint Presentation</vt:lpstr>
      <vt:lpstr>Retail access and related outcomes</vt:lpstr>
      <vt:lpstr>Retail access and related outcomes</vt:lpstr>
      <vt:lpstr>Retail Access and High School Outcomes</vt:lpstr>
      <vt:lpstr>Retail Access and High School Outcomes</vt:lpstr>
      <vt:lpstr>Forthcoming work</vt:lpstr>
      <vt:lpstr>Publications</vt:lpstr>
      <vt:lpstr>Thank you!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Nicolai, Catherine (WSIPP)</dc:creator>
  <cp:lastModifiedBy>Dickson, Dustin P (LCB)</cp:lastModifiedBy>
  <cp:revision>390</cp:revision>
  <cp:lastPrinted>2024-01-22T18:30:31Z</cp:lastPrinted>
  <dcterms:created xsi:type="dcterms:W3CDTF">2014-02-10T21:52:01Z</dcterms:created>
  <dcterms:modified xsi:type="dcterms:W3CDTF">2024-03-18T23:24:04Z</dcterms:modified>
</cp:coreProperties>
</file>