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7" r:id="rId3"/>
    <p:sldId id="29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1" r:id="rId21"/>
    <p:sldId id="282" r:id="rId22"/>
    <p:sldId id="301" r:id="rId23"/>
    <p:sldId id="279" r:id="rId24"/>
    <p:sldId id="275" r:id="rId25"/>
    <p:sldId id="300" r:id="rId26"/>
    <p:sldId id="289" r:id="rId27"/>
    <p:sldId id="291" r:id="rId28"/>
    <p:sldId id="295" r:id="rId29"/>
    <p:sldId id="292" r:id="rId30"/>
    <p:sldId id="296" r:id="rId31"/>
    <p:sldId id="298"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20" autoAdjust="0"/>
  </p:normalViewPr>
  <p:slideViewPr>
    <p:cSldViewPr>
      <p:cViewPr>
        <p:scale>
          <a:sx n="48" d="100"/>
          <a:sy n="48" d="100"/>
        </p:scale>
        <p:origin x="-732" y="312"/>
      </p:cViewPr>
      <p:guideLst>
        <p:guide orient="horz" pos="2160"/>
        <p:guide pos="2880"/>
      </p:guideLst>
    </p:cSldViewPr>
  </p:slideViewPr>
  <p:outlineViewPr>
    <p:cViewPr>
      <p:scale>
        <a:sx n="33" d="100"/>
        <a:sy n="33" d="100"/>
      </p:scale>
      <p:origin x="0" y="171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6AB3E-36EF-4DA5-8227-2DC826B7758E}" type="datetimeFigureOut">
              <a:rPr lang="en-US" smtClean="0"/>
              <a:pPr/>
              <a:t>11/8/2012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8D18A-383D-4434-BFFD-07107777855F}" type="slidenum">
              <a:rPr lang="en-US" smtClean="0"/>
              <a:pPr/>
              <a:t>‹Nº›</a:t>
            </a:fld>
            <a:endParaRPr lang="en-US"/>
          </a:p>
        </p:txBody>
      </p:sp>
    </p:spTree>
    <p:extLst>
      <p:ext uri="{BB962C8B-B14F-4D97-AF65-F5344CB8AC3E}">
        <p14:creationId xmlns:p14="http://schemas.microsoft.com/office/powerpoint/2010/main" val="273678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Io </a:t>
            </a:r>
            <a:endParaRPr lang="en-US" dirty="0"/>
          </a:p>
        </p:txBody>
      </p:sp>
      <p:sp>
        <p:nvSpPr>
          <p:cNvPr id="4" name="3 Marcador de número de diapositiva"/>
          <p:cNvSpPr>
            <a:spLocks noGrp="1"/>
          </p:cNvSpPr>
          <p:nvPr>
            <p:ph type="sldNum" sz="quarter" idx="10"/>
          </p:nvPr>
        </p:nvSpPr>
        <p:spPr/>
        <p:txBody>
          <a:bodyPr/>
          <a:lstStyle/>
          <a:p>
            <a:fld id="{E1A8D18A-383D-4434-BFFD-07107777855F}"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AEE474-CB63-4C84-A0BD-60F1270578BF}" type="datetimeFigureOut">
              <a:rPr lang="en-US" smtClean="0"/>
              <a:pPr/>
              <a:t>11/8/2012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BE00D4B-0DDE-4E8B-A7C3-8D79E3DC800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EE474-CB63-4C84-A0BD-60F1270578BF}" type="datetimeFigureOut">
              <a:rPr lang="en-US" smtClean="0"/>
              <a:pPr/>
              <a:t>11/8/2012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0D4B-0DDE-4E8B-A7C3-8D79E3DC800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S" sz="1600" b="1" i="1" dirty="0" smtClean="0"/>
              <a:t/>
            </a:r>
            <a:br>
              <a:rPr lang="es-ES" sz="1600" b="1" i="1" dirty="0" smtClean="0"/>
            </a:br>
            <a:r>
              <a:rPr lang="es-ES" sz="1600" b="1" i="1" dirty="0" smtClean="0"/>
              <a:t/>
            </a:r>
            <a:br>
              <a:rPr lang="es-ES" sz="1600" b="1" i="1" dirty="0" smtClean="0"/>
            </a:br>
            <a:r>
              <a:rPr lang="es-ES" sz="1600" b="1" i="1" dirty="0" smtClean="0"/>
              <a:t/>
            </a:r>
            <a:br>
              <a:rPr lang="es-ES" sz="1600" b="1" i="1"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b="1" dirty="0" smtClean="0">
                <a:latin typeface="Arial Rounded MT Bold" pitchFamily="34" charset="0"/>
              </a:rPr>
              <a:t/>
            </a:r>
            <a:br>
              <a:rPr lang="en-US" sz="1600" b="1" dirty="0" smtClean="0">
                <a:latin typeface="Arial Rounded MT Bold" pitchFamily="34" charset="0"/>
              </a:rPr>
            </a:br>
            <a:r>
              <a:rPr lang="es-ES" sz="1600" b="1" i="1" dirty="0" smtClean="0">
                <a:latin typeface="Arial Rounded MT Bold" pitchFamily="34" charset="0"/>
              </a:rPr>
              <a:t>COMISION DE DEPORTE Y MEDIO AMBIENTE</a:t>
            </a:r>
            <a:r>
              <a:rPr lang="en-US" sz="1600" b="1" dirty="0" smtClean="0">
                <a:latin typeface="Arial Rounded MT Bold" pitchFamily="34" charset="0"/>
              </a:rPr>
              <a:t/>
            </a:r>
            <a:br>
              <a:rPr lang="en-US" sz="1600" b="1" dirty="0" smtClean="0">
                <a:latin typeface="Arial Rounded MT Bold" pitchFamily="34" charset="0"/>
              </a:rPr>
            </a:br>
            <a:r>
              <a:rPr lang="en-US" sz="1600" b="1" dirty="0" smtClean="0">
                <a:latin typeface="Arial Rounded MT Bold" pitchFamily="34" charset="0"/>
              </a:rPr>
              <a:t/>
            </a:r>
            <a:br>
              <a:rPr lang="en-US" sz="1600" b="1" dirty="0" smtClean="0">
                <a:latin typeface="Arial Rounded MT Bold" pitchFamily="34" charset="0"/>
              </a:rPr>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Creada </a:t>
            </a:r>
            <a:r>
              <a:rPr lang="en-US" sz="1600" dirty="0" err="1" smtClean="0"/>
              <a:t>por</a:t>
            </a:r>
            <a:r>
              <a:rPr lang="en-US" sz="1600" dirty="0" smtClean="0"/>
              <a:t> el COD el 5 de </a:t>
            </a:r>
            <a:r>
              <a:rPr lang="en-US" sz="1600" dirty="0" err="1" smtClean="0"/>
              <a:t>Junio</a:t>
            </a:r>
            <a:r>
              <a:rPr lang="en-US" sz="1600" dirty="0" smtClean="0"/>
              <a:t> del 2007, </a:t>
            </a:r>
            <a:r>
              <a:rPr lang="en-US" sz="1600" dirty="0" err="1" smtClean="0"/>
              <a:t>cumpliendo</a:t>
            </a:r>
            <a:r>
              <a:rPr lang="en-US" sz="1600" dirty="0" smtClean="0"/>
              <a:t> con el </a:t>
            </a:r>
            <a:r>
              <a:rPr lang="en-US" sz="1600" dirty="0" err="1" smtClean="0"/>
              <a:t>artículo</a:t>
            </a:r>
            <a:r>
              <a:rPr lang="en-US" sz="1600" dirty="0" smtClean="0"/>
              <a:t> 13 de la </a:t>
            </a:r>
            <a:r>
              <a:rPr lang="en-US" sz="1600" dirty="0" err="1" smtClean="0"/>
              <a:t>Carta</a:t>
            </a:r>
            <a:r>
              <a:rPr lang="en-US" sz="1600" dirty="0" smtClean="0"/>
              <a:t> </a:t>
            </a:r>
            <a:r>
              <a:rPr lang="en-US" sz="1600" dirty="0" err="1" smtClean="0"/>
              <a:t>Olímpica</a:t>
            </a:r>
            <a:r>
              <a:rPr lang="en-US" sz="1600" dirty="0" smtClean="0"/>
              <a:t>, </a:t>
            </a:r>
            <a:r>
              <a:rPr lang="en-US" sz="1600" dirty="0" err="1" smtClean="0"/>
              <a:t>que</a:t>
            </a:r>
            <a:r>
              <a:rPr lang="en-US" sz="1600" dirty="0" smtClean="0"/>
              <a:t> </a:t>
            </a:r>
            <a:r>
              <a:rPr lang="en-US" sz="1600" dirty="0" err="1" smtClean="0"/>
              <a:t>invita</a:t>
            </a:r>
            <a:r>
              <a:rPr lang="en-US" sz="1600" dirty="0" smtClean="0"/>
              <a:t> a velar </a:t>
            </a:r>
            <a:r>
              <a:rPr lang="en-US" sz="1600" dirty="0" err="1" smtClean="0"/>
              <a:t>por</a:t>
            </a:r>
            <a:r>
              <a:rPr lang="en-US" sz="1600" dirty="0" smtClean="0"/>
              <a:t> </a:t>
            </a:r>
            <a:r>
              <a:rPr lang="en-US" sz="1600" dirty="0" err="1" smtClean="0"/>
              <a:t>que</a:t>
            </a:r>
            <a:r>
              <a:rPr lang="en-US" sz="1600" dirty="0" smtClean="0"/>
              <a:t> los  </a:t>
            </a:r>
            <a:r>
              <a:rPr lang="en-US" sz="1600" dirty="0" err="1" smtClean="0"/>
              <a:t>Juegos</a:t>
            </a:r>
            <a:r>
              <a:rPr lang="en-US" sz="1600" dirty="0" smtClean="0"/>
              <a:t> se </a:t>
            </a:r>
            <a:r>
              <a:rPr lang="en-US" sz="1600" dirty="0" err="1" smtClean="0"/>
              <a:t>realicen</a:t>
            </a:r>
            <a:r>
              <a:rPr lang="en-US" sz="1600" dirty="0" smtClean="0"/>
              <a:t>  en </a:t>
            </a:r>
            <a:r>
              <a:rPr lang="en-US" sz="1600" dirty="0" err="1" smtClean="0"/>
              <a:t>condiciones</a:t>
            </a:r>
            <a:r>
              <a:rPr lang="en-US" sz="1600" dirty="0" smtClean="0"/>
              <a:t>  </a:t>
            </a:r>
            <a:r>
              <a:rPr lang="en-US" sz="1600" dirty="0" err="1" smtClean="0"/>
              <a:t>ambientalmente</a:t>
            </a:r>
            <a:r>
              <a:rPr lang="en-US" sz="1600" dirty="0" smtClean="0"/>
              <a:t> </a:t>
            </a:r>
            <a:r>
              <a:rPr lang="en-US" sz="1600" dirty="0" err="1" smtClean="0"/>
              <a:t>sana</a:t>
            </a:r>
            <a:r>
              <a:rPr lang="en-US" sz="1600" dirty="0" smtClean="0"/>
              <a:t>, </a:t>
            </a:r>
            <a:r>
              <a:rPr lang="en-US" sz="1600" dirty="0" err="1" smtClean="0"/>
              <a:t>estimular</a:t>
            </a:r>
            <a:r>
              <a:rPr lang="en-US" sz="1600" dirty="0" smtClean="0"/>
              <a:t> a los  </a:t>
            </a:r>
            <a:r>
              <a:rPr lang="en-US" sz="1600" dirty="0" err="1" smtClean="0"/>
              <a:t>dirigentes</a:t>
            </a:r>
            <a:r>
              <a:rPr lang="en-US" sz="1600" dirty="0" smtClean="0"/>
              <a:t>, </a:t>
            </a:r>
            <a:r>
              <a:rPr lang="en-US" sz="1600" dirty="0" err="1" smtClean="0"/>
              <a:t>atletas</a:t>
            </a:r>
            <a:r>
              <a:rPr lang="en-US" sz="1600" dirty="0" smtClean="0"/>
              <a:t> y  </a:t>
            </a:r>
            <a:r>
              <a:rPr lang="en-US" sz="1600" dirty="0" err="1" smtClean="0"/>
              <a:t>otros</a:t>
            </a:r>
            <a:r>
              <a:rPr lang="en-US" sz="1600" dirty="0" smtClean="0"/>
              <a:t> </a:t>
            </a:r>
            <a:r>
              <a:rPr lang="en-US" sz="1600" dirty="0" err="1" smtClean="0"/>
              <a:t>niveles</a:t>
            </a:r>
            <a:r>
              <a:rPr lang="en-US" sz="1600" dirty="0" smtClean="0"/>
              <a:t> del </a:t>
            </a:r>
            <a:r>
              <a:rPr lang="en-US" sz="1600" dirty="0" err="1" smtClean="0"/>
              <a:t>Olimpísmo</a:t>
            </a:r>
            <a:r>
              <a:rPr lang="en-US" sz="1600" dirty="0" smtClean="0"/>
              <a:t> </a:t>
            </a:r>
            <a:r>
              <a:rPr lang="en-US" sz="1600" dirty="0" err="1" smtClean="0"/>
              <a:t>para</a:t>
            </a:r>
            <a:r>
              <a:rPr lang="en-US" sz="1600" dirty="0" smtClean="0"/>
              <a:t> </a:t>
            </a:r>
            <a:r>
              <a:rPr lang="en-US" sz="1600" dirty="0" err="1" smtClean="0"/>
              <a:t>que</a:t>
            </a:r>
            <a:r>
              <a:rPr lang="en-US" sz="1600" dirty="0" smtClean="0"/>
              <a:t>   se </a:t>
            </a:r>
            <a:r>
              <a:rPr lang="en-US" sz="1600" dirty="0" err="1" smtClean="0"/>
              <a:t>preocupen</a:t>
            </a:r>
            <a:r>
              <a:rPr lang="en-US" sz="1600" dirty="0" smtClean="0"/>
              <a:t> </a:t>
            </a:r>
            <a:r>
              <a:rPr lang="en-US" sz="1600" dirty="0" err="1" smtClean="0"/>
              <a:t>por</a:t>
            </a:r>
            <a:r>
              <a:rPr lang="en-US" sz="1600" dirty="0" smtClean="0"/>
              <a:t>  </a:t>
            </a:r>
            <a:r>
              <a:rPr lang="en-US" sz="1600" dirty="0" err="1" smtClean="0"/>
              <a:t>su</a:t>
            </a:r>
            <a:r>
              <a:rPr lang="en-US" sz="1600" dirty="0" smtClean="0"/>
              <a:t> </a:t>
            </a:r>
            <a:r>
              <a:rPr lang="en-US" sz="1600" dirty="0" err="1" smtClean="0"/>
              <a:t>entorno</a:t>
            </a:r>
            <a:r>
              <a:rPr lang="en-US" sz="1600" dirty="0" smtClean="0"/>
              <a:t> y se </a:t>
            </a:r>
            <a:r>
              <a:rPr lang="en-US" sz="1600" dirty="0" err="1" smtClean="0"/>
              <a:t>sensibilicen</a:t>
            </a:r>
            <a:r>
              <a:rPr lang="en-US" sz="1600" dirty="0" smtClean="0"/>
              <a:t> </a:t>
            </a:r>
            <a:r>
              <a:rPr lang="en-US" sz="1600" dirty="0" err="1" smtClean="0"/>
              <a:t>frente</a:t>
            </a:r>
            <a:r>
              <a:rPr lang="en-US" sz="1600" dirty="0" smtClean="0"/>
              <a:t> a los </a:t>
            </a:r>
            <a:r>
              <a:rPr lang="en-US" sz="1600" dirty="0" err="1" smtClean="0"/>
              <a:t>problemas</a:t>
            </a:r>
            <a:r>
              <a:rPr lang="en-US" sz="1600" dirty="0" smtClean="0"/>
              <a:t> </a:t>
            </a:r>
            <a:r>
              <a:rPr lang="en-US" sz="1600" dirty="0" err="1" smtClean="0"/>
              <a:t>ambientales</a:t>
            </a:r>
            <a:r>
              <a:rPr lang="en-US" sz="1600" dirty="0" smtClean="0"/>
              <a:t> </a:t>
            </a:r>
            <a:r>
              <a:rPr lang="es-ES" sz="1600" b="1" i="1" dirty="0"/>
              <a:t> </a:t>
            </a:r>
            <a:r>
              <a:rPr lang="es-ES" sz="1600" b="1" i="1" dirty="0" smtClean="0"/>
              <a:t/>
            </a:r>
            <a:br>
              <a:rPr lang="es-ES" sz="1600" b="1" i="1" dirty="0" smtClean="0"/>
            </a:br>
            <a:r>
              <a:rPr lang="es-ES" sz="1600" b="1" i="1" dirty="0" smtClean="0"/>
              <a:t/>
            </a:r>
            <a:br>
              <a:rPr lang="es-ES" sz="1600" b="1" i="1" dirty="0" smtClean="0"/>
            </a:br>
            <a:r>
              <a:rPr lang="es-ES_tradnl" sz="1600" dirty="0" smtClean="0"/>
              <a:t> Y  consciente de su  responsabilidad  y conforme a los principios  que rigen este sano movimiento,  el COD   ha asumido  con determinación   cumplir con  los compromisos asumidos en la Carta de la Tierra </a:t>
            </a:r>
            <a:r>
              <a:rPr lang="en-US" sz="1600" dirty="0"/>
              <a:t/>
            </a:r>
            <a:br>
              <a:rPr lang="en-US" sz="1600" dirty="0"/>
            </a:br>
            <a:r>
              <a:rPr lang="en-US" sz="1600" dirty="0" smtClean="0"/>
              <a:t/>
            </a:r>
            <a:br>
              <a:rPr lang="en-US" sz="1600" dirty="0" smtClean="0"/>
            </a:br>
            <a:endParaRPr lang="en-US" sz="1600" b="1" i="1" dirty="0"/>
          </a:p>
        </p:txBody>
      </p:sp>
      <p:pic>
        <p:nvPicPr>
          <p:cNvPr id="4" name="3 Imagen" descr="colimdo.jpg"/>
          <p:cNvPicPr>
            <a:picLocks noChangeAspect="1"/>
          </p:cNvPicPr>
          <p:nvPr/>
        </p:nvPicPr>
        <p:blipFill>
          <a:blip r:embed="rId2" cstate="print"/>
          <a:srcRect l="31579" r="28947" b="25926"/>
          <a:stretch>
            <a:fillRect/>
          </a:stretch>
        </p:blipFill>
        <p:spPr>
          <a:xfrm>
            <a:off x="1143000" y="1219200"/>
            <a:ext cx="762000" cy="7620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7239000" y="1295400"/>
            <a:ext cx="10668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E:\MEDIO AMBIENTE\Operativo de Limpieza en Manresa\DSC_0026.JPG"/>
          <p:cNvPicPr>
            <a:picLocks noGrp="1"/>
          </p:cNvPicPr>
          <p:nvPr>
            <p:ph idx="1"/>
          </p:nvPr>
        </p:nvPicPr>
        <p:blipFill>
          <a:blip r:embed="rId2" cstate="print"/>
          <a:srcRect/>
          <a:stretch>
            <a:fillRect/>
          </a:stretch>
        </p:blipFill>
        <p:spPr bwMode="auto">
          <a:xfrm>
            <a:off x="533400" y="1524000"/>
            <a:ext cx="8077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1800" dirty="0" smtClean="0"/>
              <a:t>Con la FEDOCLUBES, se realizó la  limpieza de un tramo de la margen norte del Rio Ozama y una siembra de arboles endémicos. </a:t>
            </a:r>
            <a:endParaRPr lang="en-US" sz="1800" dirty="0"/>
          </a:p>
        </p:txBody>
      </p:sp>
      <p:pic>
        <p:nvPicPr>
          <p:cNvPr id="4" name="3 Marcador de contenido" descr="DSCN2924.JPG"/>
          <p:cNvPicPr>
            <a:picLocks noGrp="1"/>
          </p:cNvPicPr>
          <p:nvPr>
            <p:ph idx="1"/>
          </p:nvPr>
        </p:nvPicPr>
        <p:blipFill>
          <a:blip r:embed="rId2" cstate="print">
            <a:lum/>
          </a:blip>
          <a:stretch>
            <a:fillRect/>
          </a:stretch>
        </p:blipFill>
        <p:spPr>
          <a:xfrm>
            <a:off x="2098963" y="2119587"/>
            <a:ext cx="4946073" cy="348718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DSCN2947.JPG"/>
          <p:cNvPicPr>
            <a:picLocks noGrp="1"/>
          </p:cNvPicPr>
          <p:nvPr>
            <p:ph idx="1"/>
          </p:nvPr>
        </p:nvPicPr>
        <p:blipFill>
          <a:blip r:embed="rId2" cstate="print">
            <a:lum/>
          </a:blip>
          <a:stretch>
            <a:fillRect/>
          </a:stretch>
        </p:blipFill>
        <p:spPr>
          <a:xfrm>
            <a:off x="609600" y="1524000"/>
            <a:ext cx="7924800" cy="46482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S" dirty="0" smtClean="0"/>
              <a:t>Apoya y colabora con actividades en la </a:t>
            </a:r>
            <a:r>
              <a:rPr lang="es-ES" b="1" i="1" dirty="0" smtClean="0">
                <a:solidFill>
                  <a:schemeClr val="tx2">
                    <a:lumMod val="75000"/>
                  </a:schemeClr>
                </a:solidFill>
              </a:rPr>
              <a:t>Semana </a:t>
            </a:r>
            <a:r>
              <a:rPr lang="es-ES" b="1" i="1" dirty="0" smtClean="0">
                <a:solidFill>
                  <a:schemeClr val="tx2">
                    <a:lumMod val="75000"/>
                  </a:schemeClr>
                </a:solidFill>
              </a:rPr>
              <a:t>Olímpica implementando acciones ambientales</a:t>
            </a:r>
            <a:r>
              <a:rPr lang="es-ES" dirty="0" smtClean="0"/>
              <a:t>.</a:t>
            </a:r>
            <a:endParaRPr lang="es-ES" dirty="0" smtClean="0"/>
          </a:p>
          <a:p>
            <a:pPr lvl="0">
              <a:buNone/>
            </a:pPr>
            <a:endParaRPr lang="en-US" dirty="0" smtClean="0"/>
          </a:p>
          <a:p>
            <a:pPr lvl="0"/>
            <a:r>
              <a:rPr lang="es-ES" dirty="0" smtClean="0"/>
              <a:t>Elaboró  un Informe sobre “</a:t>
            </a:r>
            <a:r>
              <a:rPr lang="es-ES" b="1" i="1" dirty="0" smtClean="0"/>
              <a:t>SITUACION AMBIENTAL Y  DE INFRAESTRUCTURA EN EL CENTRO OLIMPICO JUAN PABLO DUARTE </a:t>
            </a:r>
            <a:r>
              <a:rPr lang="es-ES" b="1" i="1" dirty="0" smtClean="0">
                <a:solidFill>
                  <a:srgbClr val="FF0000"/>
                </a:solidFill>
                <a:latin typeface="Baskerville Old Face" pitchFamily="18" charset="0"/>
              </a:rPr>
              <a:t> E</a:t>
            </a:r>
            <a:r>
              <a:rPr lang="es-ES" sz="2800" b="1" i="1" dirty="0" smtClean="0">
                <a:solidFill>
                  <a:srgbClr val="FF0000"/>
                </a:solidFill>
                <a:latin typeface="Baskerville Old Face" pitchFamily="18" charset="0"/>
              </a:rPr>
              <a:t>ntregó  recomendaciones para su conservación. </a:t>
            </a:r>
            <a:endParaRPr lang="en-US" sz="2800" b="1" i="1" dirty="0" smtClean="0">
              <a:solidFill>
                <a:srgbClr val="FF0000"/>
              </a:solidFill>
              <a:latin typeface="Baskerville Old Face"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ocuments and Settings\Felicita Heredia\Desktop\Fotos de recorrido CENTRO OLIMPICO JPD\Picture 121.jpg"/>
          <p:cNvPicPr>
            <a:picLocks noGrp="1"/>
          </p:cNvPicPr>
          <p:nvPr>
            <p:ph idx="1"/>
          </p:nvPr>
        </p:nvPicPr>
        <p:blipFill>
          <a:blip r:embed="rId2" cstate="print"/>
          <a:srcRect/>
          <a:stretch>
            <a:fillRect/>
          </a:stretch>
        </p:blipFill>
        <p:spPr bwMode="auto">
          <a:xfrm>
            <a:off x="914400" y="914400"/>
            <a:ext cx="7162799"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n-US" dirty="0"/>
          </a:p>
        </p:txBody>
      </p:sp>
      <p:pic>
        <p:nvPicPr>
          <p:cNvPr id="4" name="3 Imagen" descr="C:\Documents and Settings\Felicita Heredia\Desktop\Fotos de recorrido CENTRO OLIMPICO JPD\Picture 059.jpg"/>
          <p:cNvPicPr/>
          <p:nvPr/>
        </p:nvPicPr>
        <p:blipFill>
          <a:blip r:embed="rId2" cstate="print"/>
          <a:srcRect/>
          <a:stretch>
            <a:fillRect/>
          </a:stretch>
        </p:blipFill>
        <p:spPr bwMode="auto">
          <a:xfrm>
            <a:off x="914400" y="1752600"/>
            <a:ext cx="7619999"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ocuments and Settings\Felicita Heredia\Desktop\Fotos de recorrido CENTRO OLIMPICO JPD\Picture 099.jpg"/>
          <p:cNvPicPr>
            <a:picLocks noGrp="1"/>
          </p:cNvPicPr>
          <p:nvPr>
            <p:ph idx="1"/>
          </p:nvPr>
        </p:nvPicPr>
        <p:blipFill>
          <a:blip r:embed="rId2" cstate="print"/>
          <a:srcRect/>
          <a:stretch>
            <a:fillRect/>
          </a:stretch>
        </p:blipFill>
        <p:spPr bwMode="auto">
          <a:xfrm>
            <a:off x="838200" y="1219201"/>
            <a:ext cx="8001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ocuments and Settings\Felicita Heredia\Desktop\Fotos de recorrido CENTRO OLIMPICO JPD\Picture 090.jpg"/>
          <p:cNvPicPr>
            <a:picLocks noGrp="1"/>
          </p:cNvPicPr>
          <p:nvPr>
            <p:ph idx="1"/>
          </p:nvPr>
        </p:nvPicPr>
        <p:blipFill>
          <a:blip r:embed="rId2" cstate="print"/>
          <a:srcRect/>
          <a:stretch>
            <a:fillRect/>
          </a:stretch>
        </p:blipFill>
        <p:spPr bwMode="auto">
          <a:xfrm>
            <a:off x="838200" y="1295400"/>
            <a:ext cx="76962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ocuments and Settings\Felicita Heredia\Desktop\Fotos de recorrido CENTRO OLIMPICO JPD\Picture 086.jpg"/>
          <p:cNvPicPr>
            <a:picLocks noGrp="1"/>
          </p:cNvPicPr>
          <p:nvPr>
            <p:ph idx="1"/>
          </p:nvPr>
        </p:nvPicPr>
        <p:blipFill>
          <a:blip r:embed="rId2" cstate="print"/>
          <a:srcRect/>
          <a:stretch>
            <a:fillRect/>
          </a:stretch>
        </p:blipFill>
        <p:spPr bwMode="auto">
          <a:xfrm>
            <a:off x="1066800" y="1524000"/>
            <a:ext cx="7162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ocuments and Settings\Felicita Heredia\Desktop\Fotos de recorrido CENTRO OLIMPICO JPD\Picture 068.jpg"/>
          <p:cNvPicPr>
            <a:picLocks noGrp="1"/>
          </p:cNvPicPr>
          <p:nvPr>
            <p:ph idx="1"/>
          </p:nvPr>
        </p:nvPicPr>
        <p:blipFill>
          <a:blip r:embed="rId2" cstate="print"/>
          <a:srcRect/>
          <a:stretch>
            <a:fillRect/>
          </a:stretch>
        </p:blipFill>
        <p:spPr bwMode="auto">
          <a:xfrm>
            <a:off x="685800" y="1524000"/>
            <a:ext cx="7696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i="1" dirty="0" smtClean="0"/>
              <a:t>Objetivos de la Comisión  </a:t>
            </a:r>
            <a:r>
              <a:rPr lang="es-ES" dirty="0" smtClean="0"/>
              <a:t/>
            </a:r>
            <a:br>
              <a:rPr lang="es-ES" dirty="0" smtClean="0"/>
            </a:br>
            <a:endParaRPr lang="es-ES" dirty="0"/>
          </a:p>
        </p:txBody>
      </p:sp>
      <p:sp>
        <p:nvSpPr>
          <p:cNvPr id="3" name="2 Marcador de contenido"/>
          <p:cNvSpPr>
            <a:spLocks noGrp="1"/>
          </p:cNvSpPr>
          <p:nvPr>
            <p:ph idx="1"/>
          </p:nvPr>
        </p:nvSpPr>
        <p:spPr>
          <a:xfrm>
            <a:off x="609600" y="1066800"/>
            <a:ext cx="8077200" cy="5791200"/>
          </a:xfrm>
        </p:spPr>
        <p:txBody>
          <a:bodyPr>
            <a:normAutofit fontScale="25000" lnSpcReduction="20000"/>
          </a:bodyPr>
          <a:lstStyle/>
          <a:p>
            <a:pPr>
              <a:buNone/>
            </a:pPr>
            <a:r>
              <a:rPr lang="es-ES_tradnl" dirty="0" smtClean="0"/>
              <a:t> </a:t>
            </a:r>
            <a:endParaRPr lang="es-ES" dirty="0" smtClean="0"/>
          </a:p>
          <a:p>
            <a:pPr>
              <a:buNone/>
            </a:pPr>
            <a:r>
              <a:rPr lang="es-ES_tradnl" i="1" dirty="0" smtClean="0"/>
              <a:t> </a:t>
            </a:r>
            <a:endParaRPr lang="es-ES" dirty="0" smtClean="0"/>
          </a:p>
          <a:p>
            <a:pPr lvl="0"/>
            <a:r>
              <a:rPr lang="es-ES_tradnl" sz="5600" i="1" dirty="0" smtClean="0"/>
              <a:t>Fomentar valores en el área de Medio Ambiente y Recursos Naturales para convertir a los atletas y deportistas dominicanos de todas las categorías, en agentes multiplicadores, conocedores  y defensores de los espacios naturales que nos rodean.</a:t>
            </a:r>
            <a:endParaRPr lang="es-ES" sz="5600" dirty="0" smtClean="0"/>
          </a:p>
          <a:p>
            <a:r>
              <a:rPr lang="es-ES_tradnl" sz="5600" i="1" dirty="0" smtClean="0"/>
              <a:t> </a:t>
            </a:r>
            <a:endParaRPr lang="es-ES" sz="5600" dirty="0" smtClean="0"/>
          </a:p>
          <a:p>
            <a:r>
              <a:rPr lang="es-ES_tradnl" sz="5600" i="1" dirty="0" smtClean="0"/>
              <a:t> Contribuir al cumplimiento de lo establecido en los principios de la Carta Olímpica . </a:t>
            </a:r>
            <a:endParaRPr lang="es-ES" sz="5600" dirty="0" smtClean="0"/>
          </a:p>
          <a:p>
            <a:r>
              <a:rPr lang="es-ES_tradnl" sz="5600" i="1" dirty="0" smtClean="0"/>
              <a:t> </a:t>
            </a:r>
            <a:endParaRPr lang="es-ES" sz="5600" dirty="0" smtClean="0"/>
          </a:p>
          <a:p>
            <a:pPr lvl="0"/>
            <a:r>
              <a:rPr lang="es-ES_tradnl" sz="5600" i="1" dirty="0" smtClean="0"/>
              <a:t>Emprender  programas nacionales de capacitación y de conocimiento de los principios de Medio Ambiente y Recursos Naturales,  para los atletas y  dirigentes de clubes deportivos, asociaciones y  federaciones de la  República Dominicana.</a:t>
            </a:r>
            <a:endParaRPr lang="es-ES" sz="5600" dirty="0" smtClean="0"/>
          </a:p>
          <a:p>
            <a:r>
              <a:rPr lang="es-ES_tradnl" sz="5600" i="1" dirty="0" smtClean="0"/>
              <a:t> </a:t>
            </a:r>
            <a:endParaRPr lang="es-ES" sz="5600" dirty="0" smtClean="0"/>
          </a:p>
          <a:p>
            <a:pPr lvl="0"/>
            <a:r>
              <a:rPr lang="es-ES_tradnl" sz="5600" i="1" dirty="0" smtClean="0"/>
              <a:t>Ayudar a definir los criterios  sensibles al medio ambiente  y tenerlos en cuenta en la planificación, construcción y gestión de las instalaciones deportivas, el uso del medio natural para los fines recreativos y deportivos</a:t>
            </a:r>
            <a:endParaRPr lang="es-ES" sz="5600" dirty="0" smtClean="0"/>
          </a:p>
          <a:p>
            <a:r>
              <a:rPr lang="es-ES_tradnl" sz="5600" i="1" dirty="0" smtClean="0"/>
              <a:t> </a:t>
            </a:r>
            <a:endParaRPr lang="es-ES" sz="5600" dirty="0" smtClean="0"/>
          </a:p>
          <a:p>
            <a:pPr lvl="0"/>
            <a:r>
              <a:rPr lang="es-ES_tradnl" sz="5600" i="1" dirty="0" smtClean="0"/>
              <a:t>Establecer planes, programas y proyectos de trabajo, con las instituciones nacionales gubernamentales y no gubernamentales, para los trabajos de conservación y recuperación del medio  ambiente.</a:t>
            </a:r>
            <a:endParaRPr lang="es-ES" sz="5600" dirty="0" smtClean="0"/>
          </a:p>
          <a:p>
            <a:r>
              <a:rPr lang="es-ES_tradnl" sz="5600" i="1" dirty="0" smtClean="0"/>
              <a:t> </a:t>
            </a:r>
            <a:endParaRPr lang="es-ES" sz="5600" dirty="0" smtClean="0"/>
          </a:p>
          <a:p>
            <a:pPr lvl="0"/>
            <a:r>
              <a:rPr lang="es-ES_tradnl" sz="5600" i="1" dirty="0" smtClean="0"/>
              <a:t>Contribuir a los  esfuerzos nacionales en la conservación de ambiente y los recursos naturales.</a:t>
            </a:r>
            <a:endParaRPr lang="es-ES" sz="5600" dirty="0" smtClean="0"/>
          </a:p>
          <a:p>
            <a:r>
              <a:rPr lang="es-ES_tradnl" sz="5600" i="1" dirty="0" smtClean="0"/>
              <a:t> </a:t>
            </a:r>
            <a:endParaRPr lang="es-ES" sz="5600" dirty="0" smtClean="0"/>
          </a:p>
          <a:p>
            <a:endParaRPr lang="es-ES_tradnl" i="1" dirty="0" smtClean="0"/>
          </a:p>
          <a:p>
            <a:r>
              <a:rPr lang="es-ES_tradnl" i="1"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r>
              <a:rPr lang="es-ES" dirty="0" smtClean="0"/>
              <a:t>Se realizó una amplia  </a:t>
            </a:r>
            <a:r>
              <a:rPr lang="es-ES" dirty="0" smtClean="0"/>
              <a:t>J</a:t>
            </a:r>
            <a:r>
              <a:rPr lang="es-ES" b="1" i="1" dirty="0" smtClean="0">
                <a:solidFill>
                  <a:srgbClr val="00B050"/>
                </a:solidFill>
              </a:rPr>
              <a:t>ornada </a:t>
            </a:r>
            <a:r>
              <a:rPr lang="es-ES" b="1" i="1" dirty="0" smtClean="0">
                <a:solidFill>
                  <a:srgbClr val="00B050"/>
                </a:solidFill>
              </a:rPr>
              <a:t>de Limpieza del Centro Olímpico Juan Pablo Duarte,</a:t>
            </a:r>
            <a:r>
              <a:rPr lang="es-ES" dirty="0" smtClean="0"/>
              <a:t> junto al Ayuntamiento de Santo Domingo y la </a:t>
            </a:r>
            <a:r>
              <a:rPr lang="es-ES" dirty="0" smtClean="0">
                <a:solidFill>
                  <a:srgbClr val="FF0000"/>
                </a:solidFill>
              </a:rPr>
              <a:t>FEDOCLUBES.</a:t>
            </a:r>
            <a:r>
              <a:rPr lang="es-ES" dirty="0" smtClean="0"/>
              <a:t>  Durante la misma se entregaron  Cuadernos Educativos sobre Manejo de los Residuos  Sólidos . </a:t>
            </a:r>
          </a:p>
          <a:p>
            <a:pPr lvl="0"/>
            <a:endParaRPr lang="es-ES" dirty="0" smtClean="0"/>
          </a:p>
          <a:p>
            <a:pPr lvl="0"/>
            <a:endParaRPr lang="es-ES" dirty="0" smtClean="0"/>
          </a:p>
          <a:p>
            <a:pPr lvl="0"/>
            <a:endParaRPr lang="es-ES" dirty="0" smtClean="0"/>
          </a:p>
          <a:p>
            <a:pPr lvl="0" algn="ctr"/>
            <a:endParaRPr lang="en-US" dirty="0" smtClean="0"/>
          </a:p>
          <a:p>
            <a:r>
              <a:rPr lang="es-ES" dirty="0" smtClean="0"/>
              <a:t> </a:t>
            </a:r>
            <a:endParaRPr lang="en-US" dirty="0" smtClean="0"/>
          </a:p>
          <a:p>
            <a:pPr lvl="0"/>
            <a:endParaRPr lang="es-ES" dirty="0" smtClean="0"/>
          </a:p>
          <a:p>
            <a:endParaRPr lang="en-US" dirty="0"/>
          </a:p>
        </p:txBody>
      </p:sp>
      <p:pic>
        <p:nvPicPr>
          <p:cNvPr id="5" name="4 Imagen" descr="E:\MEDIO AMBIENTE\Medio Ambiente Jornada de Limpieza\Imagen 007.jpg"/>
          <p:cNvPicPr/>
          <p:nvPr/>
        </p:nvPicPr>
        <p:blipFill>
          <a:blip r:embed="rId2" cstate="print"/>
          <a:srcRect/>
          <a:stretch>
            <a:fillRect/>
          </a:stretch>
        </p:blipFill>
        <p:spPr bwMode="auto">
          <a:xfrm>
            <a:off x="4114800" y="3657600"/>
            <a:ext cx="3733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lvl="0"/>
            <a:r>
              <a:rPr lang="es-ES" dirty="0" smtClean="0"/>
              <a:t>Se evalúan </a:t>
            </a:r>
            <a:r>
              <a:rPr lang="es-ES_tradnl" dirty="0" smtClean="0"/>
              <a:t> los daños a la foresta en  las instalaciones  y se organizan Jornada de siembra en los mismos terrenos. </a:t>
            </a:r>
          </a:p>
          <a:p>
            <a:pPr lvl="0"/>
            <a:endParaRPr lang="es-ES_tradnl" dirty="0" smtClean="0"/>
          </a:p>
          <a:p>
            <a:pPr lvl="0"/>
            <a:r>
              <a:rPr lang="es-ES_tradnl" dirty="0" smtClean="0"/>
              <a:t>Organizó y ejecutó el 1er concurso de pintura  titulado </a:t>
            </a:r>
            <a:r>
              <a:rPr lang="es-ES_tradnl" b="1" i="1" dirty="0" smtClean="0"/>
              <a:t>: Un ambiente sano para una practica deportiva sana,</a:t>
            </a:r>
            <a:r>
              <a:rPr lang="es-ES_tradnl" dirty="0" smtClean="0"/>
              <a:t> dirigido a  los hijos y allegados de los empleados, dirigentes, atletas y otros, participaron 97 niños y niñas.</a:t>
            </a:r>
          </a:p>
          <a:p>
            <a:pPr lvl="0"/>
            <a:endParaRPr lang="es-ES_tradnl" dirty="0" smtClean="0"/>
          </a:p>
          <a:p>
            <a:pPr lvl="0"/>
            <a:r>
              <a:rPr lang="es-ES_tradnl" dirty="0" smtClean="0"/>
              <a:t>Durante la recién celebrada Semana Olímpica, en san Juan de la Maguana, la Comisión participo en un amplio plan de reforestación ,  inaugurando el parque denominado… en san Juan. A cada niño participante se le entrego  un certificado de compromiso de conservación de la flora en la zona.</a:t>
            </a:r>
          </a:p>
          <a:p>
            <a:pPr lvl="0" algn="ct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MEDIO AMBIENTE\Siembra de Árboles en La Barranquita-21-6-08\DSC_0215.JPG"/>
          <p:cNvPicPr>
            <a:picLocks noGrp="1" noChangeAspect="1" noChangeArrowheads="1"/>
          </p:cNvPicPr>
          <p:nvPr>
            <p:ph idx="1"/>
          </p:nvPr>
        </p:nvPicPr>
        <p:blipFill>
          <a:blip r:embed="rId2" cstate="print"/>
          <a:srcRect/>
          <a:stretch>
            <a:fillRect/>
          </a:stretch>
        </p:blipFill>
        <p:spPr>
          <a:xfrm>
            <a:off x="990600" y="1211717"/>
            <a:ext cx="7391400" cy="49460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endParaRPr lang="es-ES" dirty="0" smtClean="0"/>
          </a:p>
          <a:p>
            <a:pPr lvl="0"/>
            <a:r>
              <a:rPr lang="es-ES" dirty="0" smtClean="0"/>
              <a:t>Los miembros de la </a:t>
            </a:r>
            <a:r>
              <a:rPr lang="es-ES" b="1" i="1" dirty="0" smtClean="0">
                <a:solidFill>
                  <a:srgbClr val="FF0000"/>
                </a:solidFill>
              </a:rPr>
              <a:t>Comisión de Deporte y Medio Ambiente </a:t>
            </a:r>
            <a:r>
              <a:rPr lang="es-ES" dirty="0" smtClean="0"/>
              <a:t>se ha integrado a la capacitación y el fortalecimiento institucional participando en reuniones  internacionales, entre ellas:  </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lvl="1">
              <a:buNone/>
            </a:pPr>
            <a:endParaRPr lang="es-ES" dirty="0" smtClean="0"/>
          </a:p>
          <a:p>
            <a:pPr lvl="1"/>
            <a:r>
              <a:rPr lang="es-ES" dirty="0" smtClean="0">
                <a:latin typeface="+mj-lt"/>
              </a:rPr>
              <a:t>Vancouver 8va. Seminario Mundial 2009  de Deporte y Medio Ambiente.</a:t>
            </a:r>
          </a:p>
          <a:p>
            <a:pPr lvl="1"/>
            <a:r>
              <a:rPr lang="es-ES" dirty="0" smtClean="0">
                <a:latin typeface="+mj-lt"/>
              </a:rPr>
              <a:t>Barbados. 4to Seminario de Deporte y Medio Ambiente.</a:t>
            </a:r>
            <a:endParaRPr lang="en-US" sz="2400" dirty="0" smtClean="0">
              <a:latin typeface="+mj-lt"/>
            </a:endParaRPr>
          </a:p>
          <a:p>
            <a:pPr lvl="1"/>
            <a:r>
              <a:rPr lang="es-ES" sz="3200" dirty="0" smtClean="0">
                <a:latin typeface="+mj-lt"/>
              </a:rPr>
              <a:t>Costa Rica. </a:t>
            </a:r>
            <a:r>
              <a:rPr lang="es-ES_tradnl" dirty="0" smtClean="0">
                <a:latin typeface="+mj-lt"/>
              </a:rPr>
              <a:t>Seminario Regional Deporte y Medio Ambiente.   </a:t>
            </a:r>
            <a:endParaRPr lang="en-US" dirty="0" smtClean="0">
              <a:latin typeface="+mj-lt"/>
            </a:endParaRPr>
          </a:p>
          <a:p>
            <a:pPr lvl="1"/>
            <a:r>
              <a:rPr lang="es-ES" dirty="0" smtClean="0">
                <a:latin typeface="+mj-lt"/>
              </a:rPr>
              <a:t>Medellín, Colombia. Encuentro Panamericano de Deporte y Medio Ambiente.</a:t>
            </a:r>
          </a:p>
          <a:p>
            <a:pPr lvl="1"/>
            <a:r>
              <a:rPr lang="es-ES" dirty="0" smtClean="0">
                <a:latin typeface="+mj-lt"/>
              </a:rPr>
              <a:t>Cartagena, Colombia, Seminario de Medio Ambiente y Deporte, en diciembre del 2009.</a:t>
            </a:r>
          </a:p>
          <a:p>
            <a:pPr lvl="1"/>
            <a:r>
              <a:rPr lang="es-ES" dirty="0" smtClean="0">
                <a:latin typeface="+mj-lt"/>
              </a:rPr>
              <a:t>Doha, Qatar, 9no  Seminario Mundial de Deporte y Medio Ambiente  2011</a:t>
            </a:r>
            <a:br>
              <a:rPr lang="es-ES" dirty="0" smtClean="0">
                <a:latin typeface="+mj-lt"/>
              </a:rPr>
            </a:br>
            <a:r>
              <a:rPr lang="es-ES" dirty="0" smtClean="0">
                <a:latin typeface="+mj-lt"/>
              </a:rPr>
              <a:t> </a:t>
            </a:r>
            <a:endParaRPr lang="en-US" sz="2400" dirty="0" smtClean="0">
              <a:latin typeface="+mj-lt"/>
            </a:endParaRPr>
          </a:p>
          <a:p>
            <a:pPr lvl="1"/>
            <a:endParaRPr lang="en-US" sz="24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endParaRPr lang="en-US" sz="3200" dirty="0" smtClean="0"/>
          </a:p>
        </p:txBody>
      </p:sp>
      <p:pic>
        <p:nvPicPr>
          <p:cNvPr id="28675" name="Picture 4"/>
          <p:cNvPicPr>
            <a:picLocks noGrp="1" noChangeAspect="1" noChangeArrowheads="1"/>
          </p:cNvPicPr>
          <p:nvPr>
            <p:ph type="body" idx="1"/>
          </p:nvPr>
        </p:nvPicPr>
        <p:blipFill>
          <a:blip r:embed="rId2"/>
          <a:srcRect/>
          <a:stretch>
            <a:fillRect/>
          </a:stretch>
        </p:blipFill>
        <p:spPr>
          <a:xfrm>
            <a:off x="1981200" y="1707766"/>
            <a:ext cx="5181600" cy="4378709"/>
          </a:xfrm>
          <a:noFill/>
          <a:ln>
            <a:solidFill>
              <a:srgbClr val="00FF00"/>
            </a:solidFill>
          </a:ln>
        </p:spPr>
      </p:pic>
      <p:sp>
        <p:nvSpPr>
          <p:cNvPr id="4" name="3 Rectángulo"/>
          <p:cNvSpPr/>
          <p:nvPr/>
        </p:nvSpPr>
        <p:spPr>
          <a:xfrm>
            <a:off x="3701409" y="3244334"/>
            <a:ext cx="3678636" cy="646331"/>
          </a:xfrm>
          <a:prstGeom prst="rect">
            <a:avLst/>
          </a:prstGeom>
        </p:spPr>
        <p:txBody>
          <a:bodyPr wrap="none">
            <a:spAutoFit/>
          </a:bodyPr>
          <a:lstStyle/>
          <a:p>
            <a:r>
              <a:rPr lang="en-US" sz="3600" dirty="0" err="1" smtClean="0">
                <a:solidFill>
                  <a:srgbClr val="FF0000"/>
                </a:solidFill>
              </a:rPr>
              <a:t>Próximas</a:t>
            </a:r>
            <a:r>
              <a:rPr lang="en-US" sz="3600" dirty="0" smtClean="0">
                <a:solidFill>
                  <a:srgbClr val="FF0000"/>
                </a:solidFill>
              </a:rPr>
              <a:t> </a:t>
            </a:r>
            <a:r>
              <a:rPr lang="en-US" sz="3600" dirty="0" err="1" smtClean="0">
                <a:solidFill>
                  <a:srgbClr val="FF0000"/>
                </a:solidFill>
              </a:rPr>
              <a:t>metas</a:t>
            </a:r>
            <a:r>
              <a:rPr lang="en-US" sz="3600" dirty="0" smtClean="0">
                <a:solidFill>
                  <a:srgbClr val="FF0000"/>
                </a:solidFill>
              </a:rPr>
              <a:t>…. </a:t>
            </a:r>
            <a:endParaRPr lang="es-ES" sz="36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normAutofit/>
          </a:bodyPr>
          <a:lstStyle/>
          <a:p>
            <a:pPr algn="just"/>
            <a:r>
              <a:rPr lang="es-ES_tradnl" sz="3600" b="1" i="1" dirty="0" smtClean="0"/>
              <a:t>Talleres  para continuar </a:t>
            </a:r>
            <a:r>
              <a:rPr lang="es-ES_tradnl" sz="3600" b="1" i="1" dirty="0" smtClean="0">
                <a:solidFill>
                  <a:srgbClr val="FF0000"/>
                </a:solidFill>
              </a:rPr>
              <a:t>capacitación</a:t>
            </a:r>
            <a:r>
              <a:rPr lang="es-ES_tradnl" sz="3600" b="1" i="1" dirty="0" smtClean="0"/>
              <a:t> en Deporte y Medio Ambiente.</a:t>
            </a:r>
          </a:p>
          <a:p>
            <a:pPr algn="just"/>
            <a:r>
              <a:rPr lang="es-ES_tradnl" sz="3600" b="1" i="1" dirty="0" smtClean="0"/>
              <a:t>Conformación de las  demás </a:t>
            </a:r>
            <a:r>
              <a:rPr lang="es-ES" sz="3600" i="1" dirty="0" smtClean="0">
                <a:solidFill>
                  <a:srgbClr val="FF0000"/>
                </a:solidFill>
              </a:rPr>
              <a:t>comisiones </a:t>
            </a:r>
            <a:r>
              <a:rPr lang="es-ES" sz="3600" i="1" dirty="0" smtClean="0"/>
              <a:t>provinciales de Deporte y Medio Ambiente </a:t>
            </a:r>
          </a:p>
          <a:p>
            <a:pPr algn="just"/>
            <a:r>
              <a:rPr lang="es-ES" sz="3600" i="1" dirty="0" smtClean="0"/>
              <a:t>Culminar con la designación de delegados por federación</a:t>
            </a:r>
            <a:endParaRPr lang="en-US" sz="36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fontScale="85000" lnSpcReduction="10000"/>
          </a:bodyPr>
          <a:lstStyle/>
          <a:p>
            <a:pPr>
              <a:buNone/>
            </a:pPr>
            <a:endParaRPr lang="en-US" dirty="0" smtClean="0"/>
          </a:p>
          <a:p>
            <a:pPr algn="just">
              <a:buNone/>
            </a:pPr>
            <a:r>
              <a:rPr lang="es-ES" i="1" dirty="0" smtClean="0"/>
              <a:t>-	Desarrollar </a:t>
            </a:r>
            <a:r>
              <a:rPr lang="es-ES" b="1" i="1" dirty="0" smtClean="0"/>
              <a:t>nuevos temas</a:t>
            </a:r>
            <a:r>
              <a:rPr lang="es-ES" i="1" dirty="0" smtClean="0"/>
              <a:t> ambientales y </a:t>
            </a:r>
            <a:r>
              <a:rPr lang="es-ES" i="1" dirty="0" smtClean="0">
                <a:solidFill>
                  <a:srgbClr val="FF0000"/>
                </a:solidFill>
              </a:rPr>
              <a:t>distribución masiva </a:t>
            </a:r>
            <a:r>
              <a:rPr lang="es-ES" i="1" dirty="0" smtClean="0"/>
              <a:t>de los documentos ya elaboradas.</a:t>
            </a:r>
          </a:p>
          <a:p>
            <a:pPr lvl="1" algn="just">
              <a:buNone/>
            </a:pPr>
            <a:endParaRPr lang="es-ES_tradnl" dirty="0" smtClean="0"/>
          </a:p>
          <a:p>
            <a:pPr lvl="1" algn="just">
              <a:buNone/>
            </a:pPr>
            <a:r>
              <a:rPr lang="es-ES_tradnl" dirty="0" smtClean="0"/>
              <a:t>-Propuesta a Solidaridad Olímpica </a:t>
            </a:r>
            <a:r>
              <a:rPr lang="es-ES_tradnl" dirty="0" smtClean="0">
                <a:solidFill>
                  <a:srgbClr val="FF0000"/>
                </a:solidFill>
              </a:rPr>
              <a:t>de “Proyecto de Evaluación ambientalmente aceptable de las Instalaciones  Deportivas</a:t>
            </a:r>
            <a:r>
              <a:rPr lang="es-ES_tradnl" dirty="0" smtClean="0"/>
              <a:t>”</a:t>
            </a:r>
            <a:endParaRPr lang="en-US" dirty="0" smtClean="0"/>
          </a:p>
          <a:p>
            <a:pPr lvl="1" algn="just"/>
            <a:endParaRPr lang="es-ES_tradnl" dirty="0" smtClean="0"/>
          </a:p>
          <a:p>
            <a:pPr lvl="1" algn="just"/>
            <a:r>
              <a:rPr lang="es-ES_tradnl" dirty="0" smtClean="0"/>
              <a:t>Elaboración y firma de acuerdo con </a:t>
            </a:r>
            <a:r>
              <a:rPr lang="es-ES_tradnl" b="1" i="1" dirty="0" smtClean="0">
                <a:solidFill>
                  <a:srgbClr val="FF0000"/>
                </a:solidFill>
              </a:rPr>
              <a:t>la UASD, MIMARENA, Turismo y el COD </a:t>
            </a:r>
            <a:r>
              <a:rPr lang="es-ES_tradnl" dirty="0" smtClean="0"/>
              <a:t>para  trabajos conjuntos en conservación</a:t>
            </a:r>
            <a:endParaRPr lang="en-US" dirty="0" smtClean="0"/>
          </a:p>
          <a:p>
            <a:pPr algn="just"/>
            <a:r>
              <a:rPr lang="es-ES" i="1" dirty="0" smtClean="0"/>
              <a:t> </a:t>
            </a:r>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fontScale="92500" lnSpcReduction="20000"/>
          </a:bodyPr>
          <a:lstStyle/>
          <a:p>
            <a:pPr lvl="0" algn="just"/>
            <a:r>
              <a:rPr lang="es-ES" i="1" dirty="0" smtClean="0"/>
              <a:t> Implementación  con el MIMARENA del Proyecto de FEDOSURF </a:t>
            </a:r>
            <a:r>
              <a:rPr lang="es-ES" b="1" i="1" dirty="0" smtClean="0">
                <a:solidFill>
                  <a:srgbClr val="FF0000"/>
                </a:solidFill>
              </a:rPr>
              <a:t>Recuperación de la Playa de Manresa</a:t>
            </a:r>
            <a:r>
              <a:rPr lang="es-ES" i="1" dirty="0" smtClean="0"/>
              <a:t>. </a:t>
            </a:r>
          </a:p>
          <a:p>
            <a:pPr lvl="0" algn="just">
              <a:buNone/>
            </a:pPr>
            <a:r>
              <a:rPr lang="es-ES" i="1" dirty="0" smtClean="0"/>
              <a:t> </a:t>
            </a:r>
            <a:endParaRPr lang="en-US" dirty="0" smtClean="0"/>
          </a:p>
          <a:p>
            <a:pPr lvl="0" algn="just"/>
            <a:r>
              <a:rPr lang="es-ES" b="1" i="1" dirty="0" smtClean="0"/>
              <a:t>Continuar  el apoyo a:</a:t>
            </a:r>
          </a:p>
          <a:p>
            <a:pPr lvl="1" algn="just"/>
            <a:r>
              <a:rPr lang="es-ES" i="1" dirty="0" smtClean="0">
                <a:solidFill>
                  <a:srgbClr val="FF0000"/>
                </a:solidFill>
              </a:rPr>
              <a:t>Semana Olímpica  </a:t>
            </a:r>
            <a:r>
              <a:rPr lang="es-ES" i="1" dirty="0" smtClean="0"/>
              <a:t>con mas énfasis ambiental  y  en la</a:t>
            </a:r>
          </a:p>
          <a:p>
            <a:pPr lvl="1" algn="just"/>
            <a:r>
              <a:rPr lang="es-ES" i="1" dirty="0" smtClean="0"/>
              <a:t> </a:t>
            </a:r>
            <a:r>
              <a:rPr lang="es-ES" i="1" dirty="0" smtClean="0">
                <a:solidFill>
                  <a:srgbClr val="FF0000"/>
                </a:solidFill>
              </a:rPr>
              <a:t>Academia Olímpica  </a:t>
            </a:r>
            <a:r>
              <a:rPr lang="es-ES" i="1" dirty="0" smtClean="0"/>
              <a:t>con  la producción de material educativo  por provincias  en donde  se realice las sesiones de la Academia.</a:t>
            </a:r>
            <a:endParaRPr lang="en-US" dirty="0" smtClean="0"/>
          </a:p>
          <a:p>
            <a:pPr algn="just"/>
            <a:r>
              <a:rPr lang="es-ES" i="1" dirty="0" smtClean="0"/>
              <a:t> </a:t>
            </a:r>
            <a:endParaRPr lang="en-US" dirty="0" smtClean="0"/>
          </a:p>
          <a:p>
            <a:pPr>
              <a:buNone/>
            </a:pPr>
            <a:r>
              <a:rPr lang="es-ES" i="1"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normAutofit fontScale="85000" lnSpcReduction="20000"/>
          </a:bodyPr>
          <a:lstStyle/>
          <a:p>
            <a:pPr>
              <a:buNone/>
            </a:pPr>
            <a:endParaRPr lang="en-US" dirty="0" smtClean="0"/>
          </a:p>
          <a:p>
            <a:pPr lvl="0"/>
            <a:r>
              <a:rPr lang="es-ES" i="1" dirty="0" smtClean="0"/>
              <a:t>Organizar</a:t>
            </a:r>
          </a:p>
          <a:p>
            <a:pPr lvl="1" algn="just"/>
            <a:r>
              <a:rPr lang="es-ES" sz="3200" i="1" dirty="0" smtClean="0"/>
              <a:t> Jornadas de reforestación de lugares en donde hay complejos deportivos</a:t>
            </a:r>
          </a:p>
          <a:p>
            <a:pPr lvl="1" algn="just"/>
            <a:r>
              <a:rPr lang="es-ES_tradnl" sz="3300" dirty="0" smtClean="0"/>
              <a:t>Creación del Sendero Ecológico en el local del COD con la señalización de la biodiversidad  y elaboración de un instructivo .</a:t>
            </a:r>
          </a:p>
          <a:p>
            <a:pPr lvl="1" algn="just"/>
            <a:r>
              <a:rPr lang="en-US" sz="3300" dirty="0" err="1" smtClean="0"/>
              <a:t>Celebración</a:t>
            </a:r>
            <a:r>
              <a:rPr lang="en-US" sz="3300" dirty="0" smtClean="0"/>
              <a:t> de </a:t>
            </a:r>
            <a:r>
              <a:rPr lang="en-US" sz="3300" dirty="0" err="1" smtClean="0"/>
              <a:t>actos</a:t>
            </a:r>
            <a:r>
              <a:rPr lang="en-US" sz="3300" dirty="0" smtClean="0"/>
              <a:t>  </a:t>
            </a:r>
            <a:r>
              <a:rPr lang="en-US" sz="3300" dirty="0" err="1" smtClean="0"/>
              <a:t>relacionados</a:t>
            </a:r>
            <a:r>
              <a:rPr lang="en-US" sz="3300" dirty="0" smtClean="0"/>
              <a:t> con los </a:t>
            </a:r>
            <a:r>
              <a:rPr lang="en-US" sz="3300" dirty="0" err="1" smtClean="0"/>
              <a:t>asuntos</a:t>
            </a:r>
            <a:r>
              <a:rPr lang="en-US" sz="3300" dirty="0" smtClean="0"/>
              <a:t>  </a:t>
            </a:r>
            <a:r>
              <a:rPr lang="en-US" sz="3300" dirty="0" err="1" smtClean="0"/>
              <a:t>ambientales</a:t>
            </a:r>
            <a:r>
              <a:rPr lang="en-US" sz="3300" dirty="0" smtClean="0"/>
              <a:t>, en especial </a:t>
            </a:r>
            <a:r>
              <a:rPr lang="es-ES_tradnl" sz="3300" dirty="0" smtClean="0"/>
              <a:t>el 5 de Junio. </a:t>
            </a:r>
          </a:p>
          <a:p>
            <a:pPr lvl="1" algn="just"/>
            <a:r>
              <a:rPr lang="es-ES_tradnl" sz="3200" dirty="0" smtClean="0"/>
              <a:t>3er Taller  “Minería y Áreas Protegidas en Junio/ 2011</a:t>
            </a:r>
          </a:p>
          <a:p>
            <a:pPr lvl="1" algn="just"/>
            <a:endParaRPr lang="en-US" sz="3300" dirty="0" smtClean="0"/>
          </a:p>
          <a:p>
            <a:pPr lvl="1" algn="just">
              <a:buNone/>
            </a:pPr>
            <a:endParaRPr lang="en-US"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Felicita Heredia\My Documents\COD. Comisión de Deporte fotografías\DSCN2794.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solidFill>
                  <a:srgbClr val="FF0000"/>
                </a:solidFill>
              </a:rPr>
              <a:t>Como </a:t>
            </a:r>
            <a:r>
              <a:rPr lang="en-US" dirty="0" err="1" smtClean="0">
                <a:solidFill>
                  <a:srgbClr val="FF0000"/>
                </a:solidFill>
              </a:rPr>
              <a:t>apoyar</a:t>
            </a:r>
            <a:r>
              <a:rPr lang="en-US" dirty="0" smtClean="0">
                <a:solidFill>
                  <a:srgbClr val="FF0000"/>
                </a:solidFill>
              </a:rPr>
              <a:t> a la </a:t>
            </a:r>
            <a:r>
              <a:rPr lang="en-US" dirty="0" err="1" smtClean="0">
                <a:solidFill>
                  <a:srgbClr val="FF0000"/>
                </a:solidFill>
              </a:rPr>
              <a:t>Comisión</a:t>
            </a:r>
            <a:r>
              <a:rPr lang="en-US" dirty="0" smtClean="0">
                <a:solidFill>
                  <a:srgbClr val="FF0000"/>
                </a:solidFill>
              </a:rPr>
              <a:t> y </a:t>
            </a:r>
            <a:r>
              <a:rPr lang="en-US" dirty="0" err="1" smtClean="0">
                <a:solidFill>
                  <a:srgbClr val="FF0000"/>
                </a:solidFill>
              </a:rPr>
              <a:t>aportar</a:t>
            </a:r>
            <a:r>
              <a:rPr lang="en-US" dirty="0" smtClean="0">
                <a:solidFill>
                  <a:srgbClr val="FF0000"/>
                </a:solidFill>
              </a:rPr>
              <a:t> </a:t>
            </a:r>
            <a:r>
              <a:rPr lang="en-US" dirty="0" err="1" smtClean="0">
                <a:solidFill>
                  <a:srgbClr val="FF0000"/>
                </a:solidFill>
              </a:rPr>
              <a:t>soluciones</a:t>
            </a:r>
            <a:r>
              <a:rPr lang="en-US" dirty="0" smtClean="0">
                <a:solidFill>
                  <a:srgbClr val="FF0000"/>
                </a:solidFill>
              </a:rPr>
              <a:t> </a:t>
            </a:r>
            <a:r>
              <a:rPr lang="en-US" dirty="0" err="1" smtClean="0">
                <a:solidFill>
                  <a:srgbClr val="FF0000"/>
                </a:solidFill>
              </a:rPr>
              <a:t>ambientales</a:t>
            </a:r>
            <a:r>
              <a:rPr lang="en-US" dirty="0" smtClean="0">
                <a:solidFill>
                  <a:srgbClr val="FF0000"/>
                </a:solidFill>
              </a:rPr>
              <a:t>?</a:t>
            </a:r>
            <a:endParaRPr lang="es-ES" dirty="0">
              <a:solidFill>
                <a:srgbClr val="FF0000"/>
              </a:solidFill>
            </a:endParaRPr>
          </a:p>
        </p:txBody>
      </p:sp>
      <p:sp>
        <p:nvSpPr>
          <p:cNvPr id="3" name="2 Marcador de contenido"/>
          <p:cNvSpPr>
            <a:spLocks noGrp="1"/>
          </p:cNvSpPr>
          <p:nvPr>
            <p:ph idx="1"/>
          </p:nvPr>
        </p:nvSpPr>
        <p:spPr/>
        <p:txBody>
          <a:bodyPr/>
          <a:lstStyle/>
          <a:p>
            <a:pPr algn="just"/>
            <a:r>
              <a:rPr lang="en-US" dirty="0" err="1" smtClean="0"/>
              <a:t>Designar</a:t>
            </a:r>
            <a:r>
              <a:rPr lang="en-US" dirty="0" smtClean="0"/>
              <a:t> </a:t>
            </a:r>
            <a:r>
              <a:rPr lang="en-US" dirty="0" err="1" smtClean="0"/>
              <a:t>su</a:t>
            </a:r>
            <a:r>
              <a:rPr lang="en-US" dirty="0" smtClean="0"/>
              <a:t> </a:t>
            </a:r>
            <a:r>
              <a:rPr lang="en-US" dirty="0" err="1" smtClean="0"/>
              <a:t>delegado</a:t>
            </a:r>
            <a:r>
              <a:rPr lang="en-US" dirty="0" smtClean="0"/>
              <a:t>  </a:t>
            </a:r>
            <a:r>
              <a:rPr lang="en-US" dirty="0" err="1" smtClean="0"/>
              <a:t>por</a:t>
            </a:r>
            <a:r>
              <a:rPr lang="en-US" dirty="0" smtClean="0"/>
              <a:t> </a:t>
            </a:r>
            <a:r>
              <a:rPr lang="en-US" dirty="0" err="1" smtClean="0"/>
              <a:t>Federación</a:t>
            </a:r>
            <a:endParaRPr lang="en-US" dirty="0" smtClean="0"/>
          </a:p>
          <a:p>
            <a:pPr algn="just"/>
            <a:r>
              <a:rPr lang="en-US" dirty="0" err="1" smtClean="0"/>
              <a:t>Participar</a:t>
            </a:r>
            <a:r>
              <a:rPr lang="en-US" dirty="0" smtClean="0"/>
              <a:t> en </a:t>
            </a:r>
            <a:r>
              <a:rPr lang="en-US" dirty="0" err="1" smtClean="0"/>
              <a:t>las</a:t>
            </a:r>
            <a:r>
              <a:rPr lang="en-US" dirty="0" smtClean="0"/>
              <a:t> </a:t>
            </a:r>
            <a:r>
              <a:rPr lang="en-US" dirty="0" err="1" smtClean="0"/>
              <a:t>actividades</a:t>
            </a:r>
            <a:r>
              <a:rPr lang="en-US" dirty="0" smtClean="0"/>
              <a:t> </a:t>
            </a:r>
          </a:p>
          <a:p>
            <a:pPr algn="just"/>
            <a:r>
              <a:rPr lang="en-US" dirty="0" err="1" smtClean="0"/>
              <a:t>Conocer</a:t>
            </a:r>
            <a:r>
              <a:rPr lang="en-US" dirty="0" smtClean="0"/>
              <a:t> a </a:t>
            </a:r>
            <a:r>
              <a:rPr lang="en-US" dirty="0" err="1" smtClean="0"/>
              <a:t>traves</a:t>
            </a:r>
            <a:r>
              <a:rPr lang="en-US" dirty="0" smtClean="0"/>
              <a:t> de </a:t>
            </a:r>
            <a:r>
              <a:rPr lang="en-US" dirty="0" err="1" smtClean="0"/>
              <a:t>las</a:t>
            </a:r>
            <a:r>
              <a:rPr lang="en-US" dirty="0" smtClean="0"/>
              <a:t> </a:t>
            </a:r>
            <a:r>
              <a:rPr lang="en-US" dirty="0" err="1" smtClean="0"/>
              <a:t>actividades</a:t>
            </a:r>
            <a:r>
              <a:rPr lang="en-US" dirty="0" smtClean="0"/>
              <a:t> de los </a:t>
            </a:r>
            <a:r>
              <a:rPr lang="en-US" dirty="0" err="1" smtClean="0"/>
              <a:t>asuntos</a:t>
            </a:r>
            <a:r>
              <a:rPr lang="en-US" dirty="0" smtClean="0"/>
              <a:t> </a:t>
            </a:r>
            <a:r>
              <a:rPr lang="en-US" dirty="0" err="1" smtClean="0"/>
              <a:t>ambientales</a:t>
            </a:r>
            <a:r>
              <a:rPr lang="en-US" dirty="0" smtClean="0"/>
              <a:t>, </a:t>
            </a:r>
            <a:r>
              <a:rPr lang="en-US" dirty="0" err="1" smtClean="0"/>
              <a:t>partiendo</a:t>
            </a:r>
            <a:r>
              <a:rPr lang="en-US" dirty="0" smtClean="0"/>
              <a:t> el </a:t>
            </a:r>
            <a:r>
              <a:rPr lang="en-US" dirty="0" err="1" smtClean="0"/>
              <a:t>dicho</a:t>
            </a:r>
            <a:r>
              <a:rPr lang="en-US" dirty="0" smtClean="0"/>
              <a:t> “</a:t>
            </a:r>
            <a:r>
              <a:rPr lang="en-US" b="1" i="1" dirty="0" err="1" smtClean="0">
                <a:solidFill>
                  <a:srgbClr val="FF0000"/>
                </a:solidFill>
              </a:rPr>
              <a:t>que</a:t>
            </a:r>
            <a:r>
              <a:rPr lang="en-US" b="1" i="1" dirty="0" smtClean="0">
                <a:solidFill>
                  <a:srgbClr val="FF0000"/>
                </a:solidFill>
              </a:rPr>
              <a:t>   no se </a:t>
            </a:r>
            <a:r>
              <a:rPr lang="en-US" b="1" i="1" dirty="0" err="1" smtClean="0">
                <a:solidFill>
                  <a:srgbClr val="FF0000"/>
                </a:solidFill>
              </a:rPr>
              <a:t>defiende</a:t>
            </a:r>
            <a:r>
              <a:rPr lang="en-US" b="1" i="1" dirty="0" smtClean="0">
                <a:solidFill>
                  <a:srgbClr val="FF0000"/>
                </a:solidFill>
              </a:rPr>
              <a:t> lo </a:t>
            </a:r>
            <a:r>
              <a:rPr lang="en-US" b="1" i="1" dirty="0" err="1" smtClean="0">
                <a:solidFill>
                  <a:srgbClr val="FF0000"/>
                </a:solidFill>
              </a:rPr>
              <a:t>que</a:t>
            </a:r>
            <a:r>
              <a:rPr lang="en-US" b="1" i="1" dirty="0" smtClean="0">
                <a:solidFill>
                  <a:srgbClr val="FF0000"/>
                </a:solidFill>
              </a:rPr>
              <a:t> no se </a:t>
            </a:r>
            <a:r>
              <a:rPr lang="en-US" b="1" i="1" dirty="0" err="1" smtClean="0">
                <a:solidFill>
                  <a:srgbClr val="FF0000"/>
                </a:solidFill>
              </a:rPr>
              <a:t>conoce</a:t>
            </a:r>
            <a:r>
              <a:rPr lang="en-US" b="1" i="1" dirty="0" smtClean="0">
                <a:solidFill>
                  <a:srgbClr val="FF0000"/>
                </a:solidFill>
              </a:rPr>
              <a:t>”</a:t>
            </a:r>
            <a:r>
              <a:rPr lang="en-US" dirty="0" smtClean="0"/>
              <a:t>.</a:t>
            </a:r>
          </a:p>
          <a:p>
            <a:pPr algn="just"/>
            <a:r>
              <a:rPr lang="en-US" dirty="0" err="1" smtClean="0"/>
              <a:t>Presentar</a:t>
            </a:r>
            <a:r>
              <a:rPr lang="en-US" dirty="0" smtClean="0"/>
              <a:t> </a:t>
            </a:r>
            <a:r>
              <a:rPr lang="en-US" dirty="0" err="1" smtClean="0"/>
              <a:t>programas</a:t>
            </a:r>
            <a:r>
              <a:rPr lang="en-US" dirty="0" smtClean="0"/>
              <a:t> y </a:t>
            </a:r>
            <a:r>
              <a:rPr lang="en-US" dirty="0" err="1" smtClean="0"/>
              <a:t>proyectos</a:t>
            </a:r>
            <a:r>
              <a:rPr lang="en-US" dirty="0" smtClean="0"/>
              <a:t>  de </a:t>
            </a:r>
            <a:r>
              <a:rPr lang="en-US" dirty="0" err="1" smtClean="0"/>
              <a:t>su</a:t>
            </a:r>
            <a:r>
              <a:rPr lang="en-US" dirty="0" smtClean="0"/>
              <a:t> </a:t>
            </a:r>
            <a:r>
              <a:rPr lang="en-US" dirty="0" err="1" smtClean="0"/>
              <a:t>área</a:t>
            </a:r>
            <a:r>
              <a:rPr lang="en-US" dirty="0" smtClean="0"/>
              <a:t> </a:t>
            </a:r>
            <a:r>
              <a:rPr lang="en-US" dirty="0" err="1" smtClean="0"/>
              <a:t>para</a:t>
            </a:r>
            <a:r>
              <a:rPr lang="en-US" dirty="0" smtClean="0"/>
              <a:t> </a:t>
            </a:r>
            <a:r>
              <a:rPr lang="en-US" dirty="0" err="1" smtClean="0"/>
              <a:t>buscar</a:t>
            </a:r>
            <a:r>
              <a:rPr lang="en-US" dirty="0" smtClean="0"/>
              <a:t> </a:t>
            </a:r>
            <a:r>
              <a:rPr lang="en-US" dirty="0" err="1" smtClean="0"/>
              <a:t>soluciones</a:t>
            </a:r>
            <a:r>
              <a:rPr lang="en-US" dirty="0" smtClean="0"/>
              <a:t> </a:t>
            </a:r>
            <a:r>
              <a:rPr lang="en-US" dirty="0" err="1" smtClean="0"/>
              <a:t>ambientalmente</a:t>
            </a:r>
            <a:r>
              <a:rPr lang="en-US" dirty="0" smtClean="0"/>
              <a:t> </a:t>
            </a:r>
            <a:r>
              <a:rPr lang="en-US" dirty="0" err="1" smtClean="0"/>
              <a:t>sostenibles</a:t>
            </a:r>
            <a:r>
              <a:rPr lang="en-US" dirty="0" smtClean="0"/>
              <a:t>.  </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 ya la FEDOSURF, FEDOBOXA, TRIATLON, Academia Olímpica y  la  Comisión de Mujer y Deporte  ha </a:t>
            </a:r>
            <a:r>
              <a:rPr lang="es-ES" b="1" dirty="0" smtClean="0"/>
              <a:t>presentado</a:t>
            </a:r>
            <a:r>
              <a:rPr lang="es-ES" dirty="0" smtClean="0"/>
              <a:t> planes y se han integrado a dicha comisión. </a:t>
            </a:r>
          </a:p>
          <a:p>
            <a:r>
              <a:rPr lang="en-US" dirty="0" smtClean="0"/>
              <a:t>El </a:t>
            </a:r>
            <a:r>
              <a:rPr lang="en-US" dirty="0" err="1" smtClean="0"/>
              <a:t>deporte</a:t>
            </a:r>
            <a:r>
              <a:rPr lang="en-US" dirty="0" smtClean="0"/>
              <a:t>  </a:t>
            </a:r>
            <a:r>
              <a:rPr lang="en-US" dirty="0" err="1" smtClean="0"/>
              <a:t>es</a:t>
            </a:r>
            <a:r>
              <a:rPr lang="en-US" dirty="0" smtClean="0"/>
              <a:t> </a:t>
            </a:r>
            <a:r>
              <a:rPr lang="en-US" dirty="0" err="1" smtClean="0"/>
              <a:t>una</a:t>
            </a:r>
            <a:r>
              <a:rPr lang="en-US" dirty="0" smtClean="0"/>
              <a:t> </a:t>
            </a:r>
            <a:r>
              <a:rPr lang="en-US" dirty="0" err="1" smtClean="0"/>
              <a:t>actividad</a:t>
            </a:r>
            <a:r>
              <a:rPr lang="en-US" dirty="0" smtClean="0"/>
              <a:t> </a:t>
            </a:r>
            <a:r>
              <a:rPr lang="en-US" dirty="0" err="1" smtClean="0"/>
              <a:t>sana</a:t>
            </a:r>
            <a:r>
              <a:rPr lang="en-US" dirty="0" smtClean="0"/>
              <a:t> solo </a:t>
            </a:r>
            <a:r>
              <a:rPr lang="en-US" dirty="0" err="1" smtClean="0"/>
              <a:t>puede</a:t>
            </a:r>
            <a:r>
              <a:rPr lang="en-US" dirty="0" smtClean="0"/>
              <a:t> </a:t>
            </a:r>
            <a:r>
              <a:rPr lang="en-US" dirty="0" err="1" smtClean="0"/>
              <a:t>practicarse</a:t>
            </a:r>
            <a:r>
              <a:rPr lang="en-US" dirty="0" smtClean="0"/>
              <a:t> en un </a:t>
            </a:r>
            <a:r>
              <a:rPr lang="en-US" dirty="0" err="1" smtClean="0"/>
              <a:t>ambiente</a:t>
            </a:r>
            <a:r>
              <a:rPr lang="en-US" dirty="0" smtClean="0"/>
              <a:t> </a:t>
            </a:r>
            <a:r>
              <a:rPr lang="en-US" dirty="0" err="1" smtClean="0"/>
              <a:t>saludable</a:t>
            </a:r>
            <a:r>
              <a:rPr lang="en-US" dirty="0" smtClean="0"/>
              <a:t>. </a:t>
            </a:r>
            <a:endParaRPr lang="es-ES" dirty="0" smtClean="0"/>
          </a:p>
          <a:p>
            <a:r>
              <a:rPr lang="es-ES" dirty="0" smtClean="0"/>
              <a:t>Ustedes  son parte de la solución.  </a:t>
            </a:r>
          </a:p>
          <a:p>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4294967295"/>
          </p:nvPr>
        </p:nvSpPr>
        <p:spPr>
          <a:xfrm>
            <a:off x="1187450" y="2420938"/>
            <a:ext cx="7427913" cy="1822450"/>
          </a:xfrm>
        </p:spPr>
        <p:txBody>
          <a:bodyPr/>
          <a:lstStyle/>
          <a:p>
            <a:pPr marL="0" indent="0" eaLnBrk="1" hangingPunct="1">
              <a:lnSpc>
                <a:spcPct val="80000"/>
              </a:lnSpc>
              <a:buFont typeface="Wingdings" pitchFamily="2" charset="2"/>
              <a:buNone/>
            </a:pPr>
            <a:r>
              <a:rPr lang="en-US" sz="800" smtClean="0">
                <a:solidFill>
                  <a:schemeClr val="tx2"/>
                </a:solidFill>
              </a:rPr>
              <a:t/>
            </a:r>
            <a:br>
              <a:rPr lang="en-US" sz="800" smtClean="0">
                <a:solidFill>
                  <a:schemeClr val="tx2"/>
                </a:solidFill>
              </a:rPr>
            </a:br>
            <a:endParaRPr lang="es-DO" sz="1000" smtClean="0">
              <a:solidFill>
                <a:schemeClr val="tx2"/>
              </a:solidFill>
            </a:endParaRPr>
          </a:p>
          <a:p>
            <a:pPr marL="0" indent="0" eaLnBrk="1" hangingPunct="1">
              <a:lnSpc>
                <a:spcPct val="80000"/>
              </a:lnSpc>
            </a:pPr>
            <a:endParaRPr lang="es-DO" sz="2400" smtClean="0">
              <a:solidFill>
                <a:schemeClr val="tx2"/>
              </a:solidFill>
            </a:endParaRPr>
          </a:p>
          <a:p>
            <a:pPr marL="0" indent="0" algn="ctr" eaLnBrk="1" hangingPunct="1">
              <a:lnSpc>
                <a:spcPct val="80000"/>
              </a:lnSpc>
            </a:pPr>
            <a:endParaRPr lang="es-DO" sz="2400" smtClean="0">
              <a:solidFill>
                <a:schemeClr val="tx2"/>
              </a:solidFill>
            </a:endParaRPr>
          </a:p>
          <a:p>
            <a:pPr marL="0" indent="0" algn="ctr" eaLnBrk="1" hangingPunct="1">
              <a:lnSpc>
                <a:spcPct val="80000"/>
              </a:lnSpc>
            </a:pPr>
            <a:endParaRPr lang="es-DO" sz="2400" smtClean="0">
              <a:solidFill>
                <a:schemeClr val="tx2"/>
              </a:solidFill>
            </a:endParaRPr>
          </a:p>
          <a:p>
            <a:pPr marL="0" indent="0" algn="ctr" eaLnBrk="1" hangingPunct="1">
              <a:lnSpc>
                <a:spcPct val="80000"/>
              </a:lnSpc>
            </a:pPr>
            <a:endParaRPr lang="es-DO" sz="2400" smtClean="0">
              <a:solidFill>
                <a:schemeClr val="tx2"/>
              </a:solidFill>
            </a:endParaRPr>
          </a:p>
        </p:txBody>
      </p:sp>
      <p:pic>
        <p:nvPicPr>
          <p:cNvPr id="13315" name="Picture 15" descr="Estrellas de Mar - Parque Nacional del Este"/>
          <p:cNvPicPr>
            <a:picLocks noChangeAspect="1" noChangeArrowheads="1"/>
          </p:cNvPicPr>
          <p:nvPr/>
        </p:nvPicPr>
        <p:blipFill>
          <a:blip r:embed="rId2"/>
          <a:srcRect/>
          <a:stretch>
            <a:fillRect/>
          </a:stretch>
        </p:blipFill>
        <p:spPr bwMode="auto">
          <a:xfrm>
            <a:off x="714375" y="285750"/>
            <a:ext cx="8763000" cy="6572250"/>
          </a:xfrm>
          <a:prstGeom prst="rect">
            <a:avLst/>
          </a:prstGeom>
          <a:noFill/>
          <a:ln w="9525">
            <a:noFill/>
            <a:miter lim="800000"/>
            <a:headEnd/>
            <a:tailEnd/>
          </a:ln>
        </p:spPr>
      </p:pic>
      <p:sp>
        <p:nvSpPr>
          <p:cNvPr id="4" name="3 Rectángulo"/>
          <p:cNvSpPr/>
          <p:nvPr/>
        </p:nvSpPr>
        <p:spPr>
          <a:xfrm>
            <a:off x="3215443" y="3244334"/>
            <a:ext cx="5798895" cy="707886"/>
          </a:xfrm>
          <a:prstGeom prst="rect">
            <a:avLst/>
          </a:prstGeom>
        </p:spPr>
        <p:txBody>
          <a:bodyPr wrap="none">
            <a:spAutoFit/>
          </a:bodyPr>
          <a:lstStyle/>
          <a:p>
            <a:pPr algn="ctr"/>
            <a:r>
              <a:rPr lang="en-US" sz="4000" b="1" i="1" dirty="0" smtClean="0">
                <a:solidFill>
                  <a:srgbClr val="FF0000"/>
                </a:solidFill>
              </a:rPr>
              <a:t>Los </a:t>
            </a:r>
            <a:r>
              <a:rPr lang="en-US" sz="4000" b="1" i="1" dirty="0" err="1" smtClean="0">
                <a:solidFill>
                  <a:srgbClr val="FF0000"/>
                </a:solidFill>
              </a:rPr>
              <a:t>esperamos</a:t>
            </a:r>
            <a:r>
              <a:rPr lang="en-US" sz="4000" b="1" i="1" dirty="0" smtClean="0">
                <a:solidFill>
                  <a:srgbClr val="FF0000"/>
                </a:solidFill>
              </a:rPr>
              <a:t>…..GRACIAS</a:t>
            </a:r>
            <a:endParaRPr lang="en-US" sz="4000" b="1"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b="1" i="1" dirty="0" smtClean="0"/>
          </a:p>
          <a:p>
            <a:endParaRPr lang="es-ES" b="1" i="1" dirty="0" smtClean="0"/>
          </a:p>
          <a:p>
            <a:r>
              <a:rPr lang="es-ES" b="1" i="1" dirty="0" smtClean="0"/>
              <a:t>ALGUNAS </a:t>
            </a:r>
            <a:r>
              <a:rPr lang="es-ES" b="1" i="1" dirty="0"/>
              <a:t>DE LAS </a:t>
            </a:r>
            <a:r>
              <a:rPr lang="es-ES" b="1" i="1" dirty="0" smtClean="0"/>
              <a:t>ACTIVIDADES  QUE VIENE REALIZANDO </a:t>
            </a:r>
            <a:r>
              <a:rPr lang="es-ES" b="1" i="1" dirty="0"/>
              <a:t>DESDE SU </a:t>
            </a:r>
            <a:r>
              <a:rPr lang="es-ES" b="1" i="1" dirty="0" smtClean="0"/>
              <a:t>OFICIALIZACIÓN  </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S" dirty="0"/>
              <a:t> </a:t>
            </a:r>
            <a:r>
              <a:rPr lang="es-ES" sz="2200" dirty="0" smtClean="0"/>
              <a:t>Elaboración de 1ra. serie de </a:t>
            </a:r>
            <a:r>
              <a:rPr lang="es-ES" sz="2200" dirty="0"/>
              <a:t>materiales </a:t>
            </a:r>
            <a:r>
              <a:rPr lang="es-ES" sz="2200" dirty="0" smtClean="0"/>
              <a:t>educativos  sobre los temas</a:t>
            </a:r>
          </a:p>
          <a:p>
            <a:pPr algn="ctr">
              <a:buNone/>
            </a:pPr>
            <a:r>
              <a:rPr lang="es-ES" sz="2200" dirty="0" smtClean="0"/>
              <a:t>siguientes: </a:t>
            </a:r>
          </a:p>
          <a:p>
            <a:pPr>
              <a:buNone/>
            </a:pPr>
            <a:endParaRPr lang="en-US" sz="2200" dirty="0"/>
          </a:p>
          <a:p>
            <a:pPr lvl="2"/>
            <a:r>
              <a:rPr lang="es-ES" sz="2200" dirty="0" smtClean="0"/>
              <a:t>Ley </a:t>
            </a:r>
            <a:r>
              <a:rPr lang="es-ES" sz="2200" dirty="0"/>
              <a:t>de Medio Ambiente y Recursos </a:t>
            </a:r>
            <a:r>
              <a:rPr lang="es-ES" sz="2200" dirty="0" smtClean="0"/>
              <a:t>Naturales</a:t>
            </a:r>
          </a:p>
          <a:p>
            <a:pPr lvl="2"/>
            <a:r>
              <a:rPr lang="en-US" sz="2200" dirty="0" smtClean="0"/>
              <a:t>El </a:t>
            </a:r>
            <a:r>
              <a:rPr lang="en-US" sz="2200" dirty="0" err="1" smtClean="0"/>
              <a:t>agua</a:t>
            </a:r>
            <a:r>
              <a:rPr lang="en-US" sz="2200" dirty="0" smtClean="0"/>
              <a:t>: </a:t>
            </a:r>
            <a:r>
              <a:rPr lang="en-US" sz="2200" dirty="0" err="1" smtClean="0"/>
              <a:t>Escencia</a:t>
            </a:r>
            <a:r>
              <a:rPr lang="en-US" sz="2200" dirty="0" smtClean="0"/>
              <a:t> de la </a:t>
            </a:r>
            <a:r>
              <a:rPr lang="en-US" sz="2200" dirty="0" err="1" smtClean="0"/>
              <a:t>vida</a:t>
            </a:r>
            <a:endParaRPr lang="en-US" sz="2200" dirty="0"/>
          </a:p>
          <a:p>
            <a:pPr lvl="2"/>
            <a:r>
              <a:rPr lang="es-ES" sz="2200" dirty="0" smtClean="0"/>
              <a:t>Aéreas </a:t>
            </a:r>
            <a:r>
              <a:rPr lang="es-ES" sz="2200" dirty="0"/>
              <a:t>Protegidas y </a:t>
            </a:r>
            <a:r>
              <a:rPr lang="es-ES" sz="2200" dirty="0" smtClean="0"/>
              <a:t> </a:t>
            </a:r>
            <a:r>
              <a:rPr lang="es-ES" sz="2200" dirty="0"/>
              <a:t>Parques </a:t>
            </a:r>
            <a:r>
              <a:rPr lang="es-ES" sz="2200" dirty="0" smtClean="0"/>
              <a:t>Nacionales</a:t>
            </a:r>
            <a:endParaRPr lang="en-US" sz="2200" dirty="0"/>
          </a:p>
          <a:p>
            <a:pPr lvl="2"/>
            <a:r>
              <a:rPr lang="es-ES" sz="2200" dirty="0" smtClean="0"/>
              <a:t>Cambios Climáticos </a:t>
            </a:r>
            <a:r>
              <a:rPr lang="es-ES" sz="2200" dirty="0"/>
              <a:t>y </a:t>
            </a:r>
            <a:r>
              <a:rPr lang="es-ES" sz="2200" dirty="0" smtClean="0"/>
              <a:t> Efecto </a:t>
            </a:r>
            <a:r>
              <a:rPr lang="es-ES" sz="2200" dirty="0"/>
              <a:t>de </a:t>
            </a:r>
            <a:r>
              <a:rPr lang="es-ES" sz="2200" dirty="0" smtClean="0"/>
              <a:t>Invernadero</a:t>
            </a:r>
          </a:p>
          <a:p>
            <a:pPr lvl="2"/>
            <a:r>
              <a:rPr lang="en-US" sz="2200" dirty="0" smtClean="0"/>
              <a:t>La </a:t>
            </a:r>
            <a:r>
              <a:rPr lang="en-US" sz="2200" dirty="0" err="1" smtClean="0"/>
              <a:t>vida</a:t>
            </a:r>
            <a:r>
              <a:rPr lang="en-US" sz="2200" dirty="0" smtClean="0"/>
              <a:t> en el </a:t>
            </a:r>
            <a:r>
              <a:rPr lang="en-US" sz="2200" dirty="0" err="1" smtClean="0"/>
              <a:t>agua</a:t>
            </a:r>
            <a:endParaRPr lang="en-US" sz="2200" dirty="0"/>
          </a:p>
          <a:p>
            <a:pPr lvl="2"/>
            <a:r>
              <a:rPr lang="es-ES" sz="2200" dirty="0" smtClean="0"/>
              <a:t>Conservación </a:t>
            </a:r>
            <a:r>
              <a:rPr lang="es-ES" sz="2200" dirty="0"/>
              <a:t>de la Foresta</a:t>
            </a:r>
            <a:endParaRPr lang="en-US" sz="2200" dirty="0"/>
          </a:p>
          <a:p>
            <a:pPr lvl="2"/>
            <a:r>
              <a:rPr lang="es-ES" sz="2200" dirty="0" smtClean="0"/>
              <a:t>Los Microorganismos  </a:t>
            </a:r>
            <a:endParaRPr lang="en-US" sz="2200"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E:\MEDIO AMBIENTE\Seminario Medio Ambiente 5-06-08\IMG_3792.JPG"/>
          <p:cNvPicPr>
            <a:picLocks noGrp="1"/>
          </p:cNvPicPr>
          <p:nvPr>
            <p:ph idx="1"/>
          </p:nvPr>
        </p:nvPicPr>
        <p:blipFill>
          <a:blip r:embed="rId2" cstate="print"/>
          <a:srcRect/>
          <a:stretch>
            <a:fillRect/>
          </a:stretch>
        </p:blipFill>
        <p:spPr bwMode="auto">
          <a:xfrm>
            <a:off x="228601" y="1371600"/>
            <a:ext cx="8458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sz="2700" dirty="0" smtClean="0"/>
              <a:t/>
            </a:r>
            <a:br>
              <a:rPr lang="es-ES" sz="2700" dirty="0" smtClean="0"/>
            </a:br>
            <a:r>
              <a:rPr lang="es-ES" sz="2700" dirty="0" smtClean="0"/>
              <a:t/>
            </a:r>
            <a:br>
              <a:rPr lang="es-ES" sz="2700" dirty="0" smtClean="0"/>
            </a:br>
            <a:r>
              <a:rPr lang="es-ES" sz="2700" dirty="0" smtClean="0"/>
              <a:t>Cursos de Medio Ambiente para atletas, entrenadores y  </a:t>
            </a:r>
            <a:r>
              <a:rPr lang="es-ES" sz="2700" dirty="0"/>
              <a:t>f</a:t>
            </a:r>
            <a:r>
              <a:rPr lang="es-ES" sz="2700" dirty="0" smtClean="0"/>
              <a:t>ederados</a:t>
            </a:r>
            <a:r>
              <a:rPr lang="es-ES" dirty="0" smtClean="0"/>
              <a:t> </a:t>
            </a:r>
            <a:r>
              <a:rPr lang="en-US" dirty="0" smtClean="0"/>
              <a:t/>
            </a:r>
            <a:br>
              <a:rPr lang="en-US" dirty="0" smtClean="0"/>
            </a:br>
            <a:endParaRPr lang="en-US" dirty="0"/>
          </a:p>
        </p:txBody>
      </p:sp>
      <p:pic>
        <p:nvPicPr>
          <p:cNvPr id="4" name="3 Marcador de contenido" descr="E:\MEDIO AMBIENTE\Seminario Medio Ambiente 5-06-08\IMG_3805.JPG"/>
          <p:cNvPicPr>
            <a:picLocks noGrp="1"/>
          </p:cNvPicPr>
          <p:nvPr>
            <p:ph idx="1"/>
          </p:nvPr>
        </p:nvPicPr>
        <p:blipFill>
          <a:blip r:embed="rId2" cstate="print"/>
          <a:srcRect/>
          <a:stretch>
            <a:fillRect/>
          </a:stretch>
        </p:blipFill>
        <p:spPr bwMode="auto">
          <a:xfrm>
            <a:off x="1066800" y="1676400"/>
            <a:ext cx="6781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t>Participación en las sesiones de la Academia Olímpica </a:t>
            </a:r>
            <a:r>
              <a:rPr lang="es-ES" dirty="0" smtClean="0"/>
              <a:t>Nacional y los cursos de Administración Deportiva</a:t>
            </a:r>
            <a:endParaRPr lang="es-ES" dirty="0" smtClean="0"/>
          </a:p>
          <a:p>
            <a:pPr lvl="0" algn="just"/>
            <a:endParaRPr lang="es-ES" dirty="0" smtClean="0"/>
          </a:p>
          <a:p>
            <a:pPr lvl="0" algn="just"/>
            <a:r>
              <a:rPr lang="es-ES" dirty="0" smtClean="0"/>
              <a:t>Contribución  en las actividades de conservación   a nivel internacional (Juegos Panamericanos del 2007 en Río de Janeiro).</a:t>
            </a:r>
          </a:p>
          <a:p>
            <a:pPr lvl="0">
              <a:buNone/>
            </a:pPr>
            <a:endParaRPr lang="en-US" dirty="0" smtClean="0"/>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n-US" sz="1800" dirty="0" smtClean="0"/>
              <a:t/>
            </a:r>
            <a:br>
              <a:rPr lang="en-US" sz="1800" dirty="0" smtClean="0"/>
            </a:br>
            <a:endParaRPr lang="en-US" sz="1800" dirty="0"/>
          </a:p>
        </p:txBody>
      </p:sp>
      <p:pic>
        <p:nvPicPr>
          <p:cNvPr id="4" name="3 Marcador de contenido" descr="E:\MEDIO AMBIENTE\Operativo de Limpieza en Manresa\DSC_0008.JPG"/>
          <p:cNvPicPr>
            <a:picLocks noGrp="1"/>
          </p:cNvPicPr>
          <p:nvPr>
            <p:ph idx="1"/>
          </p:nvPr>
        </p:nvPicPr>
        <p:blipFill>
          <a:blip r:embed="rId2" cstate="print"/>
          <a:srcRect/>
          <a:stretch>
            <a:fillRect/>
          </a:stretch>
        </p:blipFill>
        <p:spPr bwMode="auto">
          <a:xfrm>
            <a:off x="1143000" y="1600200"/>
            <a:ext cx="6934200" cy="4125032"/>
          </a:xfrm>
          <a:prstGeom prst="rect">
            <a:avLst/>
          </a:prstGeom>
          <a:noFill/>
          <a:ln w="9525">
            <a:noFill/>
            <a:miter lim="800000"/>
            <a:headEnd/>
            <a:tailEnd/>
          </a:ln>
        </p:spPr>
      </p:pic>
      <p:sp>
        <p:nvSpPr>
          <p:cNvPr id="5" name="4 Rectángulo"/>
          <p:cNvSpPr/>
          <p:nvPr/>
        </p:nvSpPr>
        <p:spPr>
          <a:xfrm>
            <a:off x="2286000" y="2967335"/>
            <a:ext cx="4572000" cy="923330"/>
          </a:xfrm>
          <a:prstGeom prst="rect">
            <a:avLst/>
          </a:prstGeom>
        </p:spPr>
        <p:txBody>
          <a:bodyPr>
            <a:spAutoFit/>
          </a:bodyPr>
          <a:lstStyle/>
          <a:p>
            <a:r>
              <a:rPr lang="es-ES" b="1" dirty="0" smtClean="0">
                <a:solidFill>
                  <a:srgbClr val="FF0000"/>
                </a:solidFill>
              </a:rPr>
              <a:t>Organización de Limpieza de playa en Manresa,  con la FEDOSURF y el Ayuntamiento de Santo Domingo Oeste</a:t>
            </a:r>
            <a:endParaRPr lang="es-ES"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639</Words>
  <Application>Microsoft Office PowerPoint</Application>
  <PresentationFormat>Presentación en pantalla (4:3)</PresentationFormat>
  <Paragraphs>101</Paragraphs>
  <Slides>32</Slides>
  <Notes>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            COMISION DE DEPORTE Y MEDIO AMBIENTE       Creada por el COD el 5 de Junio del 2007, cumpliendo con el artículo 13 de la Carta Olímpica, que invita a velar por que los  Juegos se realicen  en condiciones  ambientalmente sana, estimular a los  dirigentes, atletas y  otros niveles del Olimpísmo para que   se preocupen por  su entorno y se sensibilicen frente a los problemas ambientales     Y  consciente de su  responsabilidad  y conforme a los principios  que rigen este sano movimiento,  el COD   ha asumido  con determinación   cumplir con  los compromisos asumidos en la Carta de la Tierra   </vt:lpstr>
      <vt:lpstr>Objetivos de la Comisión   </vt:lpstr>
      <vt:lpstr>Presentación de PowerPoint</vt:lpstr>
      <vt:lpstr>Presentación de PowerPoint</vt:lpstr>
      <vt:lpstr>Presentación de PowerPoint</vt:lpstr>
      <vt:lpstr>Presentación de PowerPoint</vt:lpstr>
      <vt:lpstr>  Cursos de Medio Ambiente para atletas, entrenadores y  federados  </vt:lpstr>
      <vt:lpstr>Presentación de PowerPoint</vt:lpstr>
      <vt:lpstr> </vt:lpstr>
      <vt:lpstr>Presentación de PowerPoint</vt:lpstr>
      <vt:lpstr>Con la FEDOCLUBES, se realizó la  limpieza de un tramo de la margen norte del Rio Ozama y una siembra de arboles endémicos.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Como apoyar a la Comisión y aportar soluciones ambientales?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COMISION DE DEPORTE Y MEDIO AMBIENTE      Esta conformada por  Licda. Guadalupe Ruiz. Licda. Tamara Valdez Licda. Venecia Álvarez Ing. Pedro Julio Quezada Prof. Rhadamés Tavares Prof. Roberto Ramírez.    Delegados Gerardo Montero, Juan Fco. Vargas,  de la FEDOBOXA y María Arias de Triatlón.   Coordinadora: Felicita Heredia L. </dc:title>
  <dc:creator>felicita</dc:creator>
  <cp:lastModifiedBy>Felicita Heredia</cp:lastModifiedBy>
  <cp:revision>62</cp:revision>
  <dcterms:created xsi:type="dcterms:W3CDTF">2010-04-10T21:38:36Z</dcterms:created>
  <dcterms:modified xsi:type="dcterms:W3CDTF">2012-11-08T17:41:00Z</dcterms:modified>
</cp:coreProperties>
</file>