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gif" ContentType="image/gi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6"/>
    <p:restoredTop sz="94643"/>
  </p:normalViewPr>
  <p:slideViewPr>
    <p:cSldViewPr>
      <p:cViewPr varScale="1">
        <p:scale>
          <a:sx n="106" d="100"/>
          <a:sy n="106" d="100"/>
        </p:scale>
        <p:origin x="1416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01700" y="1092200"/>
            <a:ext cx="8255000" cy="482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4/7/18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666666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pc="80" dirty="0"/>
              <a:t>Ultimaker</a:t>
            </a:r>
            <a:r>
              <a:rPr spc="-15" dirty="0"/>
              <a:t> </a:t>
            </a:r>
            <a:r>
              <a:rPr spc="40" dirty="0"/>
              <a:t>Core</a:t>
            </a:r>
            <a:r>
              <a:rPr spc="-15" dirty="0"/>
              <a:t> </a:t>
            </a:r>
            <a:r>
              <a:rPr spc="10" dirty="0"/>
              <a:t>Lessons:</a:t>
            </a:r>
            <a:r>
              <a:rPr spc="-15" dirty="0"/>
              <a:t> </a:t>
            </a:r>
            <a:r>
              <a:rPr spc="5" dirty="0"/>
              <a:t>STEAM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35" dirty="0"/>
              <a:t>Lesson</a:t>
            </a:r>
            <a:r>
              <a:rPr spc="-15" dirty="0"/>
              <a:t> </a:t>
            </a:r>
            <a:r>
              <a:rPr spc="10" dirty="0"/>
              <a:t>4:</a:t>
            </a:r>
            <a:r>
              <a:rPr spc="-15" dirty="0"/>
              <a:t> </a:t>
            </a:r>
            <a:r>
              <a:rPr spc="55" dirty="0"/>
              <a:t>Tinkercad</a:t>
            </a:r>
            <a:r>
              <a:rPr spc="-15" dirty="0"/>
              <a:t> </a:t>
            </a:r>
            <a:r>
              <a:rPr spc="75" dirty="0"/>
              <a:t>Help</a:t>
            </a:r>
            <a:r>
              <a:rPr spc="-15" dirty="0"/>
              <a:t> </a:t>
            </a:r>
            <a:r>
              <a:rPr spc="35" dirty="0"/>
              <a:t>File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60" dirty="0">
                <a:solidFill>
                  <a:srgbClr val="1154CC"/>
                </a:solidFill>
              </a:rPr>
              <a:t>Page</a:t>
            </a:r>
            <a:r>
              <a:rPr spc="-1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spc="110" dirty="0">
                <a:solidFill>
                  <a:srgbClr val="1154CC"/>
                </a:solidFill>
              </a:rPr>
              <a:t>‹#›</a:t>
            </a:fld>
            <a:endParaRPr spc="110"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rgbClr val="66666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4/7/18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666666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pc="80" dirty="0"/>
              <a:t>Ultimaker</a:t>
            </a:r>
            <a:r>
              <a:rPr spc="-15" dirty="0"/>
              <a:t> </a:t>
            </a:r>
            <a:r>
              <a:rPr spc="40" dirty="0"/>
              <a:t>Core</a:t>
            </a:r>
            <a:r>
              <a:rPr spc="-15" dirty="0"/>
              <a:t> </a:t>
            </a:r>
            <a:r>
              <a:rPr spc="10" dirty="0"/>
              <a:t>Lessons:</a:t>
            </a:r>
            <a:r>
              <a:rPr spc="-15" dirty="0"/>
              <a:t> </a:t>
            </a:r>
            <a:r>
              <a:rPr spc="5" dirty="0"/>
              <a:t>STEAM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35" dirty="0"/>
              <a:t>Lesson</a:t>
            </a:r>
            <a:r>
              <a:rPr spc="-15" dirty="0"/>
              <a:t> </a:t>
            </a:r>
            <a:r>
              <a:rPr spc="10" dirty="0"/>
              <a:t>4:</a:t>
            </a:r>
            <a:r>
              <a:rPr spc="-15" dirty="0"/>
              <a:t> </a:t>
            </a:r>
            <a:r>
              <a:rPr spc="55" dirty="0"/>
              <a:t>Tinkercad</a:t>
            </a:r>
            <a:r>
              <a:rPr spc="-15" dirty="0"/>
              <a:t> </a:t>
            </a:r>
            <a:r>
              <a:rPr spc="75" dirty="0"/>
              <a:t>Help</a:t>
            </a:r>
            <a:r>
              <a:rPr spc="-15" dirty="0"/>
              <a:t> </a:t>
            </a:r>
            <a:r>
              <a:rPr spc="35" dirty="0"/>
              <a:t>File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60" dirty="0">
                <a:solidFill>
                  <a:srgbClr val="1154CC"/>
                </a:solidFill>
              </a:rPr>
              <a:t>Page</a:t>
            </a:r>
            <a:r>
              <a:rPr spc="-1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spc="110" dirty="0">
                <a:solidFill>
                  <a:srgbClr val="1154CC"/>
                </a:solidFill>
              </a:rPr>
              <a:t>‹#›</a:t>
            </a:fld>
            <a:endParaRPr spc="110"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rgbClr val="66666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4/7/18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666666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pc="80" dirty="0"/>
              <a:t>Ultimaker</a:t>
            </a:r>
            <a:r>
              <a:rPr spc="-15" dirty="0"/>
              <a:t> </a:t>
            </a:r>
            <a:r>
              <a:rPr spc="40" dirty="0"/>
              <a:t>Core</a:t>
            </a:r>
            <a:r>
              <a:rPr spc="-15" dirty="0"/>
              <a:t> </a:t>
            </a:r>
            <a:r>
              <a:rPr spc="10" dirty="0"/>
              <a:t>Lessons:</a:t>
            </a:r>
            <a:r>
              <a:rPr spc="-15" dirty="0"/>
              <a:t> </a:t>
            </a:r>
            <a:r>
              <a:rPr spc="5" dirty="0"/>
              <a:t>STEAM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35" dirty="0"/>
              <a:t>Lesson</a:t>
            </a:r>
            <a:r>
              <a:rPr spc="-15" dirty="0"/>
              <a:t> </a:t>
            </a:r>
            <a:r>
              <a:rPr spc="10" dirty="0"/>
              <a:t>4:</a:t>
            </a:r>
            <a:r>
              <a:rPr spc="-15" dirty="0"/>
              <a:t> </a:t>
            </a:r>
            <a:r>
              <a:rPr spc="55" dirty="0"/>
              <a:t>Tinkercad</a:t>
            </a:r>
            <a:r>
              <a:rPr spc="-15" dirty="0"/>
              <a:t> </a:t>
            </a:r>
            <a:r>
              <a:rPr spc="75" dirty="0"/>
              <a:t>Help</a:t>
            </a:r>
            <a:r>
              <a:rPr spc="-15" dirty="0"/>
              <a:t> </a:t>
            </a:r>
            <a:r>
              <a:rPr spc="35" dirty="0"/>
              <a:t>File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60" dirty="0">
                <a:solidFill>
                  <a:srgbClr val="1154CC"/>
                </a:solidFill>
              </a:rPr>
              <a:t>Page</a:t>
            </a:r>
            <a:r>
              <a:rPr spc="-1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spc="110" dirty="0">
                <a:solidFill>
                  <a:srgbClr val="1154CC"/>
                </a:solidFill>
              </a:rPr>
              <a:t>‹#›</a:t>
            </a:fld>
            <a:endParaRPr spc="110"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rgbClr val="66666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4/7/18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666666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pc="80" dirty="0"/>
              <a:t>Ultimaker</a:t>
            </a:r>
            <a:r>
              <a:rPr spc="-15" dirty="0"/>
              <a:t> </a:t>
            </a:r>
            <a:r>
              <a:rPr spc="40" dirty="0"/>
              <a:t>Core</a:t>
            </a:r>
            <a:r>
              <a:rPr spc="-15" dirty="0"/>
              <a:t> </a:t>
            </a:r>
            <a:r>
              <a:rPr spc="10" dirty="0"/>
              <a:t>Lessons:</a:t>
            </a:r>
            <a:r>
              <a:rPr spc="-15" dirty="0"/>
              <a:t> </a:t>
            </a:r>
            <a:r>
              <a:rPr spc="5" dirty="0"/>
              <a:t>STEAM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35" dirty="0"/>
              <a:t>Lesson</a:t>
            </a:r>
            <a:r>
              <a:rPr spc="-15" dirty="0"/>
              <a:t> </a:t>
            </a:r>
            <a:r>
              <a:rPr spc="10" dirty="0"/>
              <a:t>4:</a:t>
            </a:r>
            <a:r>
              <a:rPr spc="-15" dirty="0"/>
              <a:t> </a:t>
            </a:r>
            <a:r>
              <a:rPr spc="55" dirty="0"/>
              <a:t>Tinkercad</a:t>
            </a:r>
            <a:r>
              <a:rPr spc="-15" dirty="0"/>
              <a:t> </a:t>
            </a:r>
            <a:r>
              <a:rPr spc="75" dirty="0"/>
              <a:t>Help</a:t>
            </a:r>
            <a:r>
              <a:rPr spc="-15" dirty="0"/>
              <a:t> </a:t>
            </a:r>
            <a:r>
              <a:rPr spc="35" dirty="0"/>
              <a:t>File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60" dirty="0">
                <a:solidFill>
                  <a:srgbClr val="1154CC"/>
                </a:solidFill>
              </a:rPr>
              <a:t>Page</a:t>
            </a:r>
            <a:r>
              <a:rPr spc="-1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spc="110" dirty="0">
                <a:solidFill>
                  <a:srgbClr val="1154CC"/>
                </a:solidFill>
              </a:rPr>
              <a:t>‹#›</a:t>
            </a:fld>
            <a:endParaRPr spc="110"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4/7/18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666666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pc="80" dirty="0"/>
              <a:t>Ultimaker</a:t>
            </a:r>
            <a:r>
              <a:rPr spc="-15" dirty="0"/>
              <a:t> </a:t>
            </a:r>
            <a:r>
              <a:rPr spc="40" dirty="0"/>
              <a:t>Core</a:t>
            </a:r>
            <a:r>
              <a:rPr spc="-15" dirty="0"/>
              <a:t> </a:t>
            </a:r>
            <a:r>
              <a:rPr spc="10" dirty="0"/>
              <a:t>Lessons:</a:t>
            </a:r>
            <a:r>
              <a:rPr spc="-15" dirty="0"/>
              <a:t> </a:t>
            </a:r>
            <a:r>
              <a:rPr spc="5" dirty="0"/>
              <a:t>STEAM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35" dirty="0"/>
              <a:t>Lesson</a:t>
            </a:r>
            <a:r>
              <a:rPr spc="-15" dirty="0"/>
              <a:t> </a:t>
            </a:r>
            <a:r>
              <a:rPr spc="10" dirty="0"/>
              <a:t>4:</a:t>
            </a:r>
            <a:r>
              <a:rPr spc="-15" dirty="0"/>
              <a:t> </a:t>
            </a:r>
            <a:r>
              <a:rPr spc="55" dirty="0"/>
              <a:t>Tinkercad</a:t>
            </a:r>
            <a:r>
              <a:rPr spc="-15" dirty="0"/>
              <a:t> </a:t>
            </a:r>
            <a:r>
              <a:rPr spc="75" dirty="0"/>
              <a:t>Help</a:t>
            </a:r>
            <a:r>
              <a:rPr spc="-15" dirty="0"/>
              <a:t> </a:t>
            </a:r>
            <a:r>
              <a:rPr spc="35" dirty="0"/>
              <a:t>File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60" dirty="0">
                <a:solidFill>
                  <a:srgbClr val="1154CC"/>
                </a:solidFill>
              </a:rPr>
              <a:t>Page</a:t>
            </a:r>
            <a:r>
              <a:rPr spc="-1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spc="110" dirty="0">
                <a:solidFill>
                  <a:srgbClr val="1154CC"/>
                </a:solidFill>
              </a:rPr>
              <a:t>‹#›</a:t>
            </a:fld>
            <a:endParaRPr spc="110"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7591276" y="156959"/>
            <a:ext cx="1329951" cy="19870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01700" y="1444625"/>
            <a:ext cx="8255000" cy="3911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66666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99795" y="1933575"/>
            <a:ext cx="8258809" cy="42862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4/7/18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978275" y="6910156"/>
            <a:ext cx="5189220" cy="1962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0" i="0">
                <a:solidFill>
                  <a:srgbClr val="666666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pc="80" dirty="0"/>
              <a:t>Ultimaker</a:t>
            </a:r>
            <a:r>
              <a:rPr spc="-15" dirty="0"/>
              <a:t> </a:t>
            </a:r>
            <a:r>
              <a:rPr spc="40" dirty="0"/>
              <a:t>Core</a:t>
            </a:r>
            <a:r>
              <a:rPr spc="-15" dirty="0"/>
              <a:t> </a:t>
            </a:r>
            <a:r>
              <a:rPr spc="10" dirty="0"/>
              <a:t>Lessons:</a:t>
            </a:r>
            <a:r>
              <a:rPr spc="-15" dirty="0"/>
              <a:t> </a:t>
            </a:r>
            <a:r>
              <a:rPr spc="5" dirty="0"/>
              <a:t>STEAM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35" dirty="0"/>
              <a:t>Lesson</a:t>
            </a:r>
            <a:r>
              <a:rPr spc="-15" dirty="0"/>
              <a:t> </a:t>
            </a:r>
            <a:r>
              <a:rPr spc="10" dirty="0"/>
              <a:t>4:</a:t>
            </a:r>
            <a:r>
              <a:rPr spc="-15" dirty="0"/>
              <a:t> </a:t>
            </a:r>
            <a:r>
              <a:rPr spc="55" dirty="0"/>
              <a:t>Tinkercad</a:t>
            </a:r>
            <a:r>
              <a:rPr spc="-15" dirty="0"/>
              <a:t> </a:t>
            </a:r>
            <a:r>
              <a:rPr spc="75" dirty="0"/>
              <a:t>Help</a:t>
            </a:r>
            <a:r>
              <a:rPr spc="-15" dirty="0"/>
              <a:t> </a:t>
            </a:r>
            <a:r>
              <a:rPr spc="35" dirty="0"/>
              <a:t>File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60" dirty="0">
                <a:solidFill>
                  <a:srgbClr val="1154CC"/>
                </a:solidFill>
              </a:rPr>
              <a:t>Page</a:t>
            </a:r>
            <a:r>
              <a:rPr spc="-1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spc="110" dirty="0">
                <a:solidFill>
                  <a:srgbClr val="1154CC"/>
                </a:solidFill>
              </a:rPr>
              <a:t>‹#›</a:t>
            </a:fld>
            <a:endParaRPr spc="110" dirty="0">
              <a:solidFill>
                <a:srgbClr val="1154CC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11.jpg"/><Relationship Id="rId7" Type="http://schemas.openxmlformats.org/officeDocument/2006/relationships/image" Target="../media/image14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10" Type="http://schemas.openxmlformats.org/officeDocument/2006/relationships/image" Target="../media/image17.jpg"/><Relationship Id="rId4" Type="http://schemas.openxmlformats.org/officeDocument/2006/relationships/image" Target="../media/image10.jpg"/><Relationship Id="rId9" Type="http://schemas.openxmlformats.org/officeDocument/2006/relationships/image" Target="../media/image1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.jpg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700" y="1092200"/>
            <a:ext cx="700532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1" spc="65" dirty="0">
                <a:solidFill>
                  <a:srgbClr val="666666"/>
                </a:solidFill>
                <a:latin typeface="Arial"/>
                <a:cs typeface="Arial"/>
              </a:rPr>
              <a:t>Lesson </a:t>
            </a:r>
            <a:r>
              <a:rPr sz="3000" b="1" spc="390" dirty="0">
                <a:solidFill>
                  <a:srgbClr val="666666"/>
                </a:solidFill>
                <a:latin typeface="Arial"/>
                <a:cs typeface="Arial"/>
              </a:rPr>
              <a:t>4</a:t>
            </a:r>
            <a:r>
              <a:rPr sz="3000" b="1" spc="-46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3000" b="1" dirty="0">
                <a:solidFill>
                  <a:srgbClr val="666666"/>
                </a:solidFill>
                <a:latin typeface="Arial"/>
                <a:cs typeface="Arial"/>
              </a:rPr>
              <a:t>— </a:t>
            </a:r>
            <a:r>
              <a:rPr sz="3000" b="1" spc="200" dirty="0">
                <a:solidFill>
                  <a:srgbClr val="666666"/>
                </a:solidFill>
                <a:latin typeface="Arial"/>
                <a:cs typeface="Arial"/>
              </a:rPr>
              <a:t>Potato </a:t>
            </a:r>
            <a:r>
              <a:rPr sz="3000" b="1" spc="225" dirty="0">
                <a:solidFill>
                  <a:srgbClr val="666666"/>
                </a:solidFill>
                <a:latin typeface="Arial"/>
                <a:cs typeface="Arial"/>
              </a:rPr>
              <a:t>Head </a:t>
            </a:r>
            <a:r>
              <a:rPr sz="3000" b="1" spc="165" dirty="0">
                <a:solidFill>
                  <a:srgbClr val="666666"/>
                </a:solidFill>
                <a:latin typeface="Arial"/>
                <a:cs typeface="Arial"/>
              </a:rPr>
              <a:t>Challenge</a:t>
            </a:r>
            <a:endParaRPr sz="30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01700" y="1778000"/>
            <a:ext cx="461962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200" dirty="0">
                <a:solidFill>
                  <a:srgbClr val="666666"/>
                </a:solidFill>
                <a:latin typeface="Arial"/>
                <a:cs typeface="Arial"/>
              </a:rPr>
              <a:t>Student</a:t>
            </a:r>
            <a:r>
              <a:rPr sz="2400" spc="-5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2400" spc="150" dirty="0">
                <a:solidFill>
                  <a:srgbClr val="666666"/>
                </a:solidFill>
                <a:latin typeface="Arial"/>
                <a:cs typeface="Arial"/>
              </a:rPr>
              <a:t>Tinkercad</a:t>
            </a:r>
            <a:r>
              <a:rPr sz="2400" spc="-5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2400" spc="175" dirty="0">
                <a:solidFill>
                  <a:srgbClr val="666666"/>
                </a:solidFill>
                <a:latin typeface="Arial"/>
                <a:cs typeface="Arial"/>
              </a:rPr>
              <a:t>Help</a:t>
            </a:r>
            <a:r>
              <a:rPr sz="2400" spc="-5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2400" spc="135" dirty="0">
                <a:solidFill>
                  <a:srgbClr val="666666"/>
                </a:solidFill>
                <a:latin typeface="Arial"/>
                <a:cs typeface="Arial"/>
              </a:rPr>
              <a:t>Sheet</a:t>
            </a:r>
            <a:endParaRPr sz="24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933450" y="2838450"/>
            <a:ext cx="5943599" cy="35432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971992" y="6924738"/>
            <a:ext cx="708914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5" dirty="0">
                <a:latin typeface="Arial"/>
                <a:cs typeface="Arial"/>
              </a:rPr>
              <a:t>Ultimaker Core Lessons </a:t>
            </a:r>
            <a:r>
              <a:rPr sz="800" b="1" dirty="0">
                <a:latin typeface="Arial"/>
                <a:cs typeface="Arial"/>
              </a:rPr>
              <a:t>— </a:t>
            </a:r>
            <a:r>
              <a:rPr sz="800" b="1" spc="-5" dirty="0">
                <a:latin typeface="Arial"/>
                <a:cs typeface="Arial"/>
              </a:rPr>
              <a:t>STEAM set </a:t>
            </a:r>
            <a:r>
              <a:rPr sz="800" spc="-5" dirty="0">
                <a:latin typeface="Arial"/>
                <a:cs typeface="Arial"/>
              </a:rPr>
              <a:t>produced by Lizabeth Arum is licensed under </a:t>
            </a:r>
            <a:r>
              <a:rPr sz="800" dirty="0">
                <a:latin typeface="Arial"/>
                <a:cs typeface="Arial"/>
              </a:rPr>
              <a:t>a </a:t>
            </a:r>
            <a:r>
              <a:rPr sz="800" u="sng" spc="-5" dirty="0">
                <a:solidFill>
                  <a:srgbClr val="1154CC"/>
                </a:solidFill>
                <a:uFill>
                  <a:solidFill>
                    <a:srgbClr val="1154CC"/>
                  </a:solidFill>
                </a:uFill>
                <a:latin typeface="Arial"/>
                <a:cs typeface="Arial"/>
                <a:hlinkClick r:id="rId3"/>
              </a:rPr>
              <a:t>Creative Commons Attribution-ShareAlike 4.0 International</a:t>
            </a:r>
            <a:r>
              <a:rPr sz="800" u="sng" spc="-25" dirty="0">
                <a:solidFill>
                  <a:srgbClr val="1154CC"/>
                </a:solidFill>
                <a:uFill>
                  <a:solidFill>
                    <a:srgbClr val="1154CC"/>
                  </a:solidFill>
                </a:uFill>
                <a:latin typeface="Arial"/>
                <a:cs typeface="Arial"/>
                <a:hlinkClick r:id="rId3"/>
              </a:rPr>
              <a:t> </a:t>
            </a:r>
            <a:r>
              <a:rPr sz="800" u="sng" spc="-5" dirty="0">
                <a:solidFill>
                  <a:srgbClr val="1154CC"/>
                </a:solidFill>
                <a:uFill>
                  <a:solidFill>
                    <a:srgbClr val="1154CC"/>
                  </a:solidFill>
                </a:uFill>
                <a:latin typeface="Arial"/>
                <a:cs typeface="Arial"/>
                <a:hlinkClick r:id="rId3"/>
              </a:rPr>
              <a:t>License</a:t>
            </a:r>
            <a:r>
              <a:rPr sz="800" spc="-5" dirty="0">
                <a:latin typeface="Arial"/>
                <a:cs typeface="Arial"/>
              </a:rPr>
              <a:t>.</a:t>
            </a:r>
            <a:endParaRPr sz="8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28700" y="6743700"/>
            <a:ext cx="838200" cy="29527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1700" y="1044575"/>
            <a:ext cx="220408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00" dirty="0"/>
              <a:t>The </a:t>
            </a:r>
            <a:r>
              <a:rPr spc="125" dirty="0"/>
              <a:t>Ruler</a:t>
            </a:r>
            <a:r>
              <a:rPr spc="-254" dirty="0"/>
              <a:t> </a:t>
            </a:r>
            <a:r>
              <a:rPr spc="85" dirty="0"/>
              <a:t>Tool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01700" y="1632572"/>
            <a:ext cx="7628890" cy="520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6100"/>
              </a:lnSpc>
              <a:spcBef>
                <a:spcPts val="100"/>
              </a:spcBef>
            </a:pPr>
            <a:r>
              <a:rPr sz="1400" spc="105" dirty="0">
                <a:solidFill>
                  <a:srgbClr val="666666"/>
                </a:solidFill>
                <a:latin typeface="Arial"/>
                <a:cs typeface="Arial"/>
              </a:rPr>
              <a:t>Drag</a:t>
            </a:r>
            <a:r>
              <a:rPr sz="1400" spc="-2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666666"/>
                </a:solidFill>
                <a:latin typeface="Arial"/>
                <a:cs typeface="Arial"/>
              </a:rPr>
              <a:t>the</a:t>
            </a:r>
            <a:r>
              <a:rPr sz="1400" spc="-2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400" spc="85" dirty="0">
                <a:solidFill>
                  <a:srgbClr val="666666"/>
                </a:solidFill>
                <a:latin typeface="Arial"/>
                <a:cs typeface="Arial"/>
              </a:rPr>
              <a:t>ruler</a:t>
            </a:r>
            <a:r>
              <a:rPr sz="1400" spc="-2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666666"/>
                </a:solidFill>
                <a:latin typeface="Arial"/>
                <a:cs typeface="Arial"/>
              </a:rPr>
              <a:t>to</a:t>
            </a:r>
            <a:r>
              <a:rPr sz="1400" spc="-2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666666"/>
                </a:solidFill>
                <a:latin typeface="Arial"/>
                <a:cs typeface="Arial"/>
              </a:rPr>
              <a:t>the</a:t>
            </a:r>
            <a:r>
              <a:rPr sz="1400" spc="-2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400" spc="90" dirty="0">
                <a:solidFill>
                  <a:srgbClr val="666666"/>
                </a:solidFill>
                <a:latin typeface="Arial"/>
                <a:cs typeface="Arial"/>
              </a:rPr>
              <a:t>corner</a:t>
            </a:r>
            <a:r>
              <a:rPr sz="1400" spc="-2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400" spc="80" dirty="0">
                <a:solidFill>
                  <a:srgbClr val="666666"/>
                </a:solidFill>
                <a:latin typeface="Arial"/>
                <a:cs typeface="Arial"/>
              </a:rPr>
              <a:t>of</a:t>
            </a:r>
            <a:r>
              <a:rPr sz="1400" spc="-2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666666"/>
                </a:solidFill>
                <a:latin typeface="Arial"/>
                <a:cs typeface="Arial"/>
              </a:rPr>
              <a:t>an</a:t>
            </a:r>
            <a:r>
              <a:rPr sz="1400" spc="-2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666666"/>
                </a:solidFill>
                <a:latin typeface="Arial"/>
                <a:cs typeface="Arial"/>
              </a:rPr>
              <a:t>object</a:t>
            </a:r>
            <a:r>
              <a:rPr sz="1400" spc="-2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400" spc="125" dirty="0">
                <a:solidFill>
                  <a:srgbClr val="666666"/>
                </a:solidFill>
                <a:latin typeface="Arial"/>
                <a:cs typeface="Arial"/>
              </a:rPr>
              <a:t>and</a:t>
            </a:r>
            <a:r>
              <a:rPr sz="1400" spc="-2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400" spc="80" dirty="0">
                <a:solidFill>
                  <a:srgbClr val="666666"/>
                </a:solidFill>
                <a:latin typeface="Arial"/>
                <a:cs typeface="Arial"/>
              </a:rPr>
              <a:t>click</a:t>
            </a:r>
            <a:r>
              <a:rPr sz="1400" spc="-2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400" spc="125" dirty="0">
                <a:solidFill>
                  <a:srgbClr val="666666"/>
                </a:solidFill>
                <a:latin typeface="Arial"/>
                <a:cs typeface="Arial"/>
              </a:rPr>
              <a:t>on</a:t>
            </a:r>
            <a:r>
              <a:rPr sz="1400" spc="-2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666666"/>
                </a:solidFill>
                <a:latin typeface="Arial"/>
                <a:cs typeface="Arial"/>
              </a:rPr>
              <a:t>the</a:t>
            </a:r>
            <a:r>
              <a:rPr sz="1400" spc="-2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400" spc="65" dirty="0">
                <a:solidFill>
                  <a:srgbClr val="666666"/>
                </a:solidFill>
                <a:latin typeface="Arial"/>
                <a:cs typeface="Arial"/>
              </a:rPr>
              <a:t>circle</a:t>
            </a:r>
            <a:r>
              <a:rPr sz="1400" spc="-2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666666"/>
                </a:solidFill>
                <a:latin typeface="Arial"/>
                <a:cs typeface="Arial"/>
              </a:rPr>
              <a:t>to</a:t>
            </a:r>
            <a:r>
              <a:rPr sz="1400" spc="-2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400" spc="65" dirty="0">
                <a:solidFill>
                  <a:srgbClr val="666666"/>
                </a:solidFill>
                <a:latin typeface="Arial"/>
                <a:cs typeface="Arial"/>
              </a:rPr>
              <a:t>select</a:t>
            </a:r>
            <a:r>
              <a:rPr sz="1400" spc="-2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400" spc="40" dirty="0">
                <a:solidFill>
                  <a:srgbClr val="666666"/>
                </a:solidFill>
                <a:latin typeface="Arial"/>
                <a:cs typeface="Arial"/>
              </a:rPr>
              <a:t>a</a:t>
            </a:r>
            <a:r>
              <a:rPr sz="1400" spc="-2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400" spc="125" dirty="0">
                <a:solidFill>
                  <a:srgbClr val="666666"/>
                </a:solidFill>
                <a:latin typeface="Arial"/>
                <a:cs typeface="Arial"/>
              </a:rPr>
              <a:t>quadrant</a:t>
            </a:r>
            <a:r>
              <a:rPr sz="1400" spc="-2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666666"/>
                </a:solidFill>
                <a:latin typeface="Arial"/>
                <a:cs typeface="Arial"/>
              </a:rPr>
              <a:t>to  </a:t>
            </a:r>
            <a:r>
              <a:rPr sz="1400" spc="75" dirty="0">
                <a:solidFill>
                  <a:srgbClr val="666666"/>
                </a:solidFill>
                <a:latin typeface="Arial"/>
                <a:cs typeface="Arial"/>
              </a:rPr>
              <a:t>measure.</a:t>
            </a:r>
            <a:r>
              <a:rPr sz="1400" spc="-2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400" spc="30" dirty="0">
                <a:solidFill>
                  <a:srgbClr val="666666"/>
                </a:solidFill>
                <a:latin typeface="Arial"/>
                <a:cs typeface="Arial"/>
              </a:rPr>
              <a:t>This</a:t>
            </a:r>
            <a:r>
              <a:rPr sz="1400" spc="-2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400" spc="15" dirty="0">
                <a:solidFill>
                  <a:srgbClr val="666666"/>
                </a:solidFill>
                <a:latin typeface="Arial"/>
                <a:cs typeface="Arial"/>
              </a:rPr>
              <a:t>is</a:t>
            </a:r>
            <a:r>
              <a:rPr sz="1400" spc="-2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666666"/>
                </a:solidFill>
                <a:latin typeface="Arial"/>
                <a:cs typeface="Arial"/>
              </a:rPr>
              <a:t>helpful</a:t>
            </a:r>
            <a:r>
              <a:rPr sz="1400" spc="-2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400" spc="150" dirty="0">
                <a:solidFill>
                  <a:srgbClr val="666666"/>
                </a:solidFill>
                <a:latin typeface="Arial"/>
                <a:cs typeface="Arial"/>
              </a:rPr>
              <a:t>when</a:t>
            </a:r>
            <a:r>
              <a:rPr sz="1400" spc="-2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666666"/>
                </a:solidFill>
                <a:latin typeface="Arial"/>
                <a:cs typeface="Arial"/>
              </a:rPr>
              <a:t>you</a:t>
            </a:r>
            <a:r>
              <a:rPr sz="1400" spc="-2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400" spc="150" dirty="0">
                <a:solidFill>
                  <a:srgbClr val="666666"/>
                </a:solidFill>
                <a:latin typeface="Arial"/>
                <a:cs typeface="Arial"/>
              </a:rPr>
              <a:t>want</a:t>
            </a:r>
            <a:r>
              <a:rPr sz="1400" spc="-2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400" spc="130" dirty="0">
                <a:solidFill>
                  <a:srgbClr val="666666"/>
                </a:solidFill>
                <a:latin typeface="Arial"/>
                <a:cs typeface="Arial"/>
              </a:rPr>
              <a:t>to</a:t>
            </a:r>
            <a:r>
              <a:rPr sz="1400" spc="-2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400" spc="100" dirty="0">
                <a:solidFill>
                  <a:srgbClr val="666666"/>
                </a:solidFill>
                <a:latin typeface="Arial"/>
                <a:cs typeface="Arial"/>
              </a:rPr>
              <a:t>measure</a:t>
            </a:r>
            <a:r>
              <a:rPr sz="1400" spc="-2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400" spc="75" dirty="0">
                <a:solidFill>
                  <a:srgbClr val="666666"/>
                </a:solidFill>
                <a:latin typeface="Arial"/>
                <a:cs typeface="Arial"/>
              </a:rPr>
              <a:t>distances</a:t>
            </a:r>
            <a:r>
              <a:rPr sz="1400" spc="-2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400" spc="125" dirty="0">
                <a:solidFill>
                  <a:srgbClr val="666666"/>
                </a:solidFill>
                <a:latin typeface="Arial"/>
                <a:cs typeface="Arial"/>
              </a:rPr>
              <a:t>between</a:t>
            </a:r>
            <a:r>
              <a:rPr sz="1400" spc="-25" dirty="0">
                <a:solidFill>
                  <a:srgbClr val="666666"/>
                </a:solidFill>
                <a:latin typeface="Arial"/>
                <a:cs typeface="Arial"/>
              </a:rPr>
              <a:t> </a:t>
            </a:r>
            <a:r>
              <a:rPr sz="1400" spc="60" dirty="0">
                <a:solidFill>
                  <a:srgbClr val="666666"/>
                </a:solidFill>
                <a:latin typeface="Arial"/>
                <a:cs typeface="Arial"/>
              </a:rPr>
              <a:t>objects:</a:t>
            </a:r>
            <a:endParaRPr sz="14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pc="80" dirty="0"/>
              <a:t>Ultimaker</a:t>
            </a:r>
            <a:r>
              <a:rPr spc="-15" dirty="0"/>
              <a:t> </a:t>
            </a:r>
            <a:r>
              <a:rPr spc="40" dirty="0"/>
              <a:t>Core</a:t>
            </a:r>
            <a:r>
              <a:rPr spc="-15" dirty="0"/>
              <a:t> </a:t>
            </a:r>
            <a:r>
              <a:rPr spc="10" dirty="0"/>
              <a:t>Lessons:</a:t>
            </a:r>
            <a:r>
              <a:rPr spc="-15" dirty="0"/>
              <a:t> </a:t>
            </a:r>
            <a:r>
              <a:rPr spc="5" dirty="0"/>
              <a:t>STEAM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35" dirty="0"/>
              <a:t>Lesson</a:t>
            </a:r>
            <a:r>
              <a:rPr spc="-15" dirty="0"/>
              <a:t> </a:t>
            </a:r>
            <a:r>
              <a:rPr spc="10" dirty="0"/>
              <a:t>4:</a:t>
            </a:r>
            <a:r>
              <a:rPr spc="-15" dirty="0"/>
              <a:t> </a:t>
            </a:r>
            <a:r>
              <a:rPr spc="55" dirty="0"/>
              <a:t>Tinkercad</a:t>
            </a:r>
            <a:r>
              <a:rPr spc="-15" dirty="0"/>
              <a:t> </a:t>
            </a:r>
            <a:r>
              <a:rPr spc="75" dirty="0"/>
              <a:t>Help</a:t>
            </a:r>
            <a:r>
              <a:rPr spc="-15" dirty="0"/>
              <a:t> </a:t>
            </a:r>
            <a:r>
              <a:rPr spc="35" dirty="0"/>
              <a:t>File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60" dirty="0">
                <a:solidFill>
                  <a:srgbClr val="1154CC"/>
                </a:solidFill>
              </a:rPr>
              <a:t>Page</a:t>
            </a:r>
            <a:r>
              <a:rPr spc="-1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spc="110" dirty="0">
                <a:solidFill>
                  <a:srgbClr val="1154CC"/>
                </a:solidFill>
              </a:rPr>
              <a:t>2</a:t>
            </a:fld>
            <a:endParaRPr spc="110" dirty="0">
              <a:solidFill>
                <a:srgbClr val="1154CC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E67C1B3-FD56-4846-AE74-4168F77C89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49" y="2438400"/>
            <a:ext cx="7972425" cy="422538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1700" y="1444625"/>
            <a:ext cx="330898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50" dirty="0"/>
              <a:t>Tinkercad </a:t>
            </a:r>
            <a:r>
              <a:rPr spc="180" dirty="0"/>
              <a:t>Quick</a:t>
            </a:r>
            <a:r>
              <a:rPr spc="-295" dirty="0"/>
              <a:t> </a:t>
            </a:r>
            <a:r>
              <a:rPr spc="65" dirty="0"/>
              <a:t>Keys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914400" y="1933575"/>
          <a:ext cx="8229600" cy="42767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05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6040">
                        <a:lnSpc>
                          <a:spcPct val="100000"/>
                        </a:lnSpc>
                      </a:pPr>
                      <a:r>
                        <a:rPr sz="1400" b="1" spc="50" dirty="0">
                          <a:latin typeface="Arial"/>
                          <a:cs typeface="Arial"/>
                        </a:rPr>
                        <a:t>Key</a:t>
                      </a:r>
                      <a:r>
                        <a:rPr sz="1400" b="1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80" dirty="0">
                          <a:latin typeface="Arial"/>
                          <a:cs typeface="Arial"/>
                        </a:rPr>
                        <a:t>Combination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6040">
                        <a:lnSpc>
                          <a:spcPct val="100000"/>
                        </a:lnSpc>
                      </a:pPr>
                      <a:r>
                        <a:rPr sz="1400" b="1" spc="50" dirty="0">
                          <a:latin typeface="Arial"/>
                          <a:cs typeface="Arial"/>
                        </a:rPr>
                        <a:t>Key</a:t>
                      </a:r>
                      <a:r>
                        <a:rPr sz="1400" b="1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80" dirty="0">
                          <a:latin typeface="Arial"/>
                          <a:cs typeface="Arial"/>
                        </a:rPr>
                        <a:t>Combination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6040">
                        <a:lnSpc>
                          <a:spcPct val="100000"/>
                        </a:lnSpc>
                      </a:pPr>
                      <a:r>
                        <a:rPr sz="1400" b="1" spc="60" dirty="0">
                          <a:latin typeface="Arial"/>
                          <a:cs typeface="Arial"/>
                        </a:rPr>
                        <a:t>Description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24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6040">
                        <a:lnSpc>
                          <a:spcPct val="100000"/>
                        </a:lnSpc>
                      </a:pPr>
                      <a:r>
                        <a:rPr sz="1100" spc="8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ctrl/cmd+A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6040">
                        <a:lnSpc>
                          <a:spcPct val="100000"/>
                        </a:lnSpc>
                      </a:pPr>
                      <a:r>
                        <a:rPr sz="1100" b="1" spc="4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Select</a:t>
                      </a:r>
                      <a:r>
                        <a:rPr sz="1100" b="1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3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all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34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6040">
                        <a:lnSpc>
                          <a:spcPct val="100000"/>
                        </a:lnSpc>
                      </a:pPr>
                      <a:r>
                        <a:rPr sz="1100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ctrl/cmd+C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102870">
                        <a:lnSpc>
                          <a:spcPct val="100000"/>
                        </a:lnSpc>
                      </a:pPr>
                      <a:r>
                        <a:rPr sz="1100" b="1" spc="3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Copy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34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6040">
                        <a:lnSpc>
                          <a:spcPct val="100000"/>
                        </a:lnSpc>
                      </a:pPr>
                      <a:r>
                        <a:rPr sz="1100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ctrl/cmd+V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6040">
                        <a:lnSpc>
                          <a:spcPct val="100000"/>
                        </a:lnSpc>
                      </a:pPr>
                      <a:r>
                        <a:rPr sz="1100" b="1" spc="5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Paste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34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6040">
                        <a:lnSpc>
                          <a:spcPct val="100000"/>
                        </a:lnSpc>
                      </a:pPr>
                      <a:r>
                        <a:rPr sz="1100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ctrl/cmd+Z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6040">
                        <a:lnSpc>
                          <a:spcPct val="100000"/>
                        </a:lnSpc>
                      </a:pPr>
                      <a:r>
                        <a:rPr sz="1100" b="1" spc="6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Undo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334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6040">
                        <a:lnSpc>
                          <a:spcPct val="100000"/>
                        </a:lnSpc>
                      </a:pPr>
                      <a:r>
                        <a:rPr sz="1100" spc="6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ctrl/cmd+Shift+Z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6040">
                        <a:lnSpc>
                          <a:spcPct val="100000"/>
                        </a:lnSpc>
                      </a:pPr>
                      <a:r>
                        <a:rPr sz="1100" b="1" spc="5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Redo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object 4"/>
          <p:cNvSpPr/>
          <p:nvPr/>
        </p:nvSpPr>
        <p:spPr>
          <a:xfrm>
            <a:off x="1015836" y="2790825"/>
            <a:ext cx="549896" cy="3052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609725" y="2771775"/>
            <a:ext cx="352425" cy="32731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15836" y="3524250"/>
            <a:ext cx="549896" cy="3052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609725" y="3524250"/>
            <a:ext cx="335413" cy="30861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15836" y="4257675"/>
            <a:ext cx="549896" cy="3052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609725" y="4257675"/>
            <a:ext cx="335902" cy="31432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15836" y="4991100"/>
            <a:ext cx="549896" cy="3052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621498" y="5002741"/>
            <a:ext cx="329654" cy="30268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015836" y="5724525"/>
            <a:ext cx="549896" cy="3052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609725" y="5724525"/>
            <a:ext cx="795579" cy="31432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459698" y="5736166"/>
            <a:ext cx="329654" cy="30268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pc="80" dirty="0"/>
              <a:t>Ultimaker</a:t>
            </a:r>
            <a:r>
              <a:rPr spc="-15" dirty="0"/>
              <a:t> </a:t>
            </a:r>
            <a:r>
              <a:rPr spc="40" dirty="0"/>
              <a:t>Core</a:t>
            </a:r>
            <a:r>
              <a:rPr spc="-15" dirty="0"/>
              <a:t> </a:t>
            </a:r>
            <a:r>
              <a:rPr spc="10" dirty="0"/>
              <a:t>Lessons:</a:t>
            </a:r>
            <a:r>
              <a:rPr spc="-15" dirty="0"/>
              <a:t> </a:t>
            </a:r>
            <a:r>
              <a:rPr spc="5" dirty="0"/>
              <a:t>STEAM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35" dirty="0"/>
              <a:t>Lesson</a:t>
            </a:r>
            <a:r>
              <a:rPr spc="-15" dirty="0"/>
              <a:t> </a:t>
            </a:r>
            <a:r>
              <a:rPr spc="10" dirty="0"/>
              <a:t>4:</a:t>
            </a:r>
            <a:r>
              <a:rPr spc="-15" dirty="0"/>
              <a:t> </a:t>
            </a:r>
            <a:r>
              <a:rPr spc="55" dirty="0"/>
              <a:t>Tinkercad</a:t>
            </a:r>
            <a:r>
              <a:rPr spc="-15" dirty="0"/>
              <a:t> </a:t>
            </a:r>
            <a:r>
              <a:rPr spc="75" dirty="0"/>
              <a:t>Help</a:t>
            </a:r>
            <a:r>
              <a:rPr spc="-15" dirty="0"/>
              <a:t> </a:t>
            </a:r>
            <a:r>
              <a:rPr spc="35" dirty="0"/>
              <a:t>File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60" dirty="0">
                <a:solidFill>
                  <a:srgbClr val="1154CC"/>
                </a:solidFill>
              </a:rPr>
              <a:t>Page</a:t>
            </a:r>
            <a:r>
              <a:rPr spc="-1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spc="110" dirty="0">
                <a:solidFill>
                  <a:srgbClr val="1154CC"/>
                </a:solidFill>
              </a:rPr>
              <a:t>3</a:t>
            </a:fld>
            <a:endParaRPr spc="110"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914400" y="914400"/>
          <a:ext cx="8229600" cy="59340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334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6040">
                        <a:lnSpc>
                          <a:spcPct val="100000"/>
                        </a:lnSpc>
                      </a:pPr>
                      <a:r>
                        <a:rPr sz="1100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ctrl/cmd+G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6040">
                        <a:lnSpc>
                          <a:spcPct val="100000"/>
                        </a:lnSpc>
                      </a:pPr>
                      <a:r>
                        <a:rPr sz="1100" b="1" spc="4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Group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34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102870">
                        <a:lnSpc>
                          <a:spcPct val="100000"/>
                        </a:lnSpc>
                      </a:pPr>
                      <a:r>
                        <a:rPr sz="1100" spc="6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ctrl/cmd+Shift+G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6040">
                        <a:lnSpc>
                          <a:spcPct val="100000"/>
                        </a:lnSpc>
                      </a:pPr>
                      <a:r>
                        <a:rPr sz="1100" b="1" spc="6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Ungroup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34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6040">
                        <a:lnSpc>
                          <a:spcPct val="100000"/>
                        </a:lnSpc>
                      </a:pPr>
                      <a:r>
                        <a:rPr sz="1100" spc="8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ctrl/cmd+D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6040">
                        <a:lnSpc>
                          <a:spcPct val="100000"/>
                        </a:lnSpc>
                      </a:pPr>
                      <a:r>
                        <a:rPr sz="1100" b="1" spc="6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Duplicate </a:t>
                      </a:r>
                      <a:r>
                        <a:rPr sz="1100" b="1" spc="5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in</a:t>
                      </a:r>
                      <a:r>
                        <a:rPr sz="1100" b="1" spc="-6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5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place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34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040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10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W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6040">
                        <a:lnSpc>
                          <a:spcPct val="100000"/>
                        </a:lnSpc>
                      </a:pPr>
                      <a:r>
                        <a:rPr sz="1100" b="1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Workplane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34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040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10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R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6040">
                        <a:lnSpc>
                          <a:spcPct val="100000"/>
                        </a:lnSpc>
                      </a:pPr>
                      <a:r>
                        <a:rPr sz="1100" b="1" spc="4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Ruler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334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040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10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F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6040">
                        <a:lnSpc>
                          <a:spcPct val="100000"/>
                        </a:lnSpc>
                      </a:pPr>
                      <a:r>
                        <a:rPr sz="1100" b="1" spc="5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Fit </a:t>
                      </a:r>
                      <a:r>
                        <a:rPr sz="1100" b="1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view to</a:t>
                      </a:r>
                      <a:r>
                        <a:rPr sz="1100" b="1" spc="-114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4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selection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334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6040">
                        <a:lnSpc>
                          <a:spcPct val="100000"/>
                        </a:lnSpc>
                      </a:pPr>
                      <a:r>
                        <a:rPr sz="1100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ctrl/cmd+L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6040">
                        <a:lnSpc>
                          <a:spcPct val="100000"/>
                        </a:lnSpc>
                      </a:pPr>
                      <a:r>
                        <a:rPr sz="1100" b="1" spc="3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Lock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001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6040">
                        <a:lnSpc>
                          <a:spcPct val="100000"/>
                        </a:lnSpc>
                      </a:pPr>
                      <a:r>
                        <a:rPr sz="1100" spc="6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backspace/delete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6040">
                        <a:lnSpc>
                          <a:spcPct val="100000"/>
                        </a:lnSpc>
                      </a:pPr>
                      <a:r>
                        <a:rPr sz="1100" b="1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Delete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object 3"/>
          <p:cNvSpPr/>
          <p:nvPr/>
        </p:nvSpPr>
        <p:spPr>
          <a:xfrm>
            <a:off x="1015836" y="1162050"/>
            <a:ext cx="549896" cy="3052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609725" y="1173480"/>
            <a:ext cx="335413" cy="29718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15836" y="1895475"/>
            <a:ext cx="549896" cy="3052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609725" y="1895475"/>
            <a:ext cx="795579" cy="3143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447925" y="1906904"/>
            <a:ext cx="335413" cy="29718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15836" y="2628900"/>
            <a:ext cx="549896" cy="3052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609725" y="2628900"/>
            <a:ext cx="333954" cy="31001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12000" y="3373859"/>
            <a:ext cx="320633" cy="29990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00125" y="4095750"/>
            <a:ext cx="335413" cy="30861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012051" y="4829175"/>
            <a:ext cx="322027" cy="31001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15836" y="5562600"/>
            <a:ext cx="549896" cy="3052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609725" y="5574029"/>
            <a:ext cx="335413" cy="29718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00125" y="6296025"/>
            <a:ext cx="447675" cy="36843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pc="80" dirty="0"/>
              <a:t>Ultimaker</a:t>
            </a:r>
            <a:r>
              <a:rPr spc="-15" dirty="0"/>
              <a:t> </a:t>
            </a:r>
            <a:r>
              <a:rPr spc="40" dirty="0"/>
              <a:t>Core</a:t>
            </a:r>
            <a:r>
              <a:rPr spc="-15" dirty="0"/>
              <a:t> </a:t>
            </a:r>
            <a:r>
              <a:rPr spc="10" dirty="0"/>
              <a:t>Lessons:</a:t>
            </a:r>
            <a:r>
              <a:rPr spc="-15" dirty="0"/>
              <a:t> </a:t>
            </a:r>
            <a:r>
              <a:rPr spc="5" dirty="0"/>
              <a:t>STEAM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35" dirty="0"/>
              <a:t>Lesson</a:t>
            </a:r>
            <a:r>
              <a:rPr spc="-15" dirty="0"/>
              <a:t> </a:t>
            </a:r>
            <a:r>
              <a:rPr spc="10" dirty="0"/>
              <a:t>4:</a:t>
            </a:r>
            <a:r>
              <a:rPr spc="-15" dirty="0"/>
              <a:t> </a:t>
            </a:r>
            <a:r>
              <a:rPr spc="55" dirty="0"/>
              <a:t>Tinkercad</a:t>
            </a:r>
            <a:r>
              <a:rPr spc="-15" dirty="0"/>
              <a:t> </a:t>
            </a:r>
            <a:r>
              <a:rPr spc="75" dirty="0"/>
              <a:t>Help</a:t>
            </a:r>
            <a:r>
              <a:rPr spc="-15" dirty="0"/>
              <a:t> </a:t>
            </a:r>
            <a:r>
              <a:rPr spc="35" dirty="0"/>
              <a:t>File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60" dirty="0">
                <a:solidFill>
                  <a:srgbClr val="1154CC"/>
                </a:solidFill>
              </a:rPr>
              <a:t>Page</a:t>
            </a:r>
            <a:r>
              <a:rPr spc="-1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spc="110" dirty="0">
                <a:solidFill>
                  <a:srgbClr val="1154CC"/>
                </a:solidFill>
              </a:rPr>
              <a:t>4</a:t>
            </a:fld>
            <a:endParaRPr spc="110"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914400" y="914400"/>
          <a:ext cx="8244205" cy="52197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43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6040">
                        <a:lnSpc>
                          <a:spcPct val="100000"/>
                        </a:lnSpc>
                      </a:pPr>
                      <a:r>
                        <a:rPr sz="1100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arrow</a:t>
                      </a:r>
                      <a:r>
                        <a:rPr sz="1100" spc="-2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4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keys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6040">
                        <a:lnSpc>
                          <a:spcPct val="100000"/>
                        </a:lnSpc>
                      </a:pPr>
                      <a:r>
                        <a:rPr sz="1100" b="1" spc="6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Move </a:t>
                      </a:r>
                      <a:r>
                        <a:rPr sz="1100" b="1" spc="6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on</a:t>
                      </a:r>
                      <a:r>
                        <a:rPr sz="1100" b="1" spc="-6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workplane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44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6040">
                        <a:lnSpc>
                          <a:spcPct val="100000"/>
                        </a:lnSpc>
                      </a:pPr>
                      <a:r>
                        <a:rPr sz="1100" spc="5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Shift+arrow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6040">
                        <a:lnSpc>
                          <a:spcPct val="100000"/>
                        </a:lnSpc>
                      </a:pPr>
                      <a:r>
                        <a:rPr sz="1100" b="1" spc="6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Move </a:t>
                      </a:r>
                      <a:r>
                        <a:rPr sz="1100" b="1" spc="3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x </a:t>
                      </a:r>
                      <a:r>
                        <a:rPr sz="1100" b="1" spc="-3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10 </a:t>
                      </a:r>
                      <a:r>
                        <a:rPr sz="1100" b="1" spc="6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on</a:t>
                      </a:r>
                      <a:r>
                        <a:rPr sz="1100" b="1" spc="-7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workplane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49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6040">
                        <a:lnSpc>
                          <a:spcPct val="100000"/>
                        </a:lnSpc>
                      </a:pPr>
                      <a:r>
                        <a:rPr sz="1100" spc="9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ctrl/cmd+up</a:t>
                      </a:r>
                      <a:r>
                        <a:rPr sz="1100" spc="-2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6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or</a:t>
                      </a:r>
                      <a:r>
                        <a:rPr sz="1100" spc="-2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12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down</a:t>
                      </a:r>
                      <a:r>
                        <a:rPr sz="1100" spc="-2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arrow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 marL="66040" marR="875665">
                        <a:lnSpc>
                          <a:spcPct val="113599"/>
                        </a:lnSpc>
                      </a:pPr>
                      <a:r>
                        <a:rPr sz="1100" b="1" spc="6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Move</a:t>
                      </a:r>
                      <a:r>
                        <a:rPr sz="1100" b="1" spc="-1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up</a:t>
                      </a:r>
                      <a:r>
                        <a:rPr sz="1100" b="1" spc="-1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and</a:t>
                      </a:r>
                      <a:r>
                        <a:rPr sz="1100" b="1" spc="-1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9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down</a:t>
                      </a:r>
                      <a:r>
                        <a:rPr sz="1100" b="1" spc="-1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from  workplane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144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6040">
                        <a:lnSpc>
                          <a:spcPct val="100000"/>
                        </a:lnSpc>
                      </a:pPr>
                      <a:r>
                        <a:rPr sz="1100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ctrl/cmd+Shift</a:t>
                      </a:r>
                      <a:r>
                        <a:rPr sz="1100" spc="-2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+up</a:t>
                      </a:r>
                      <a:r>
                        <a:rPr sz="1100" spc="-2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6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or</a:t>
                      </a:r>
                      <a:r>
                        <a:rPr sz="1100" spc="-2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12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down</a:t>
                      </a:r>
                      <a:r>
                        <a:rPr sz="1100" spc="-2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arrow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 marL="66040" marR="563880">
                        <a:lnSpc>
                          <a:spcPct val="113599"/>
                        </a:lnSpc>
                      </a:pPr>
                      <a:r>
                        <a:rPr sz="1100" b="1" spc="6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Move </a:t>
                      </a:r>
                      <a:r>
                        <a:rPr sz="1100" b="1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up and </a:t>
                      </a:r>
                      <a:r>
                        <a:rPr sz="1100" b="1" spc="9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down </a:t>
                      </a:r>
                      <a:r>
                        <a:rPr sz="1100" b="1" spc="-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x10 </a:t>
                      </a:r>
                      <a:r>
                        <a:rPr sz="1100" b="1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from  workplane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34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550">
                        <a:latin typeface="Times New Roman"/>
                        <a:cs typeface="Times New Roman"/>
                      </a:endParaRPr>
                    </a:p>
                    <a:p>
                      <a:pPr marL="885190">
                        <a:lnSpc>
                          <a:spcPct val="100000"/>
                        </a:lnSpc>
                      </a:pPr>
                      <a:r>
                        <a:rPr sz="1100" spc="-1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+</a:t>
                      </a:r>
                      <a:r>
                        <a:rPr sz="1100" spc="-2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5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Translating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6040">
                        <a:lnSpc>
                          <a:spcPct val="100000"/>
                        </a:lnSpc>
                      </a:pPr>
                      <a:r>
                        <a:rPr sz="1100" b="1" spc="6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Move</a:t>
                      </a:r>
                      <a:r>
                        <a:rPr sz="1100" b="1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5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straight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object 3"/>
          <p:cNvSpPr/>
          <p:nvPr/>
        </p:nvSpPr>
        <p:spPr>
          <a:xfrm>
            <a:off x="1000125" y="1162050"/>
            <a:ext cx="1162202" cy="71218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00125" y="2686050"/>
            <a:ext cx="795579" cy="3143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38325" y="2305050"/>
            <a:ext cx="1114958" cy="68407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15836" y="3790950"/>
            <a:ext cx="549896" cy="30524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614130" y="3419475"/>
            <a:ext cx="348019" cy="68131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15836" y="4905375"/>
            <a:ext cx="549896" cy="30524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609725" y="4905375"/>
            <a:ext cx="795579" cy="3143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452449" y="4524375"/>
            <a:ext cx="357425" cy="69078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00125" y="5638800"/>
            <a:ext cx="776637" cy="3143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pc="80" dirty="0"/>
              <a:t>Ultimaker</a:t>
            </a:r>
            <a:r>
              <a:rPr spc="-15" dirty="0"/>
              <a:t> </a:t>
            </a:r>
            <a:r>
              <a:rPr spc="40" dirty="0"/>
              <a:t>Core</a:t>
            </a:r>
            <a:r>
              <a:rPr spc="-15" dirty="0"/>
              <a:t> </a:t>
            </a:r>
            <a:r>
              <a:rPr spc="10" dirty="0"/>
              <a:t>Lessons:</a:t>
            </a:r>
            <a:r>
              <a:rPr spc="-15" dirty="0"/>
              <a:t> </a:t>
            </a:r>
            <a:r>
              <a:rPr spc="5" dirty="0"/>
              <a:t>STEAM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35" dirty="0"/>
              <a:t>Lesson</a:t>
            </a:r>
            <a:r>
              <a:rPr spc="-15" dirty="0"/>
              <a:t> </a:t>
            </a:r>
            <a:r>
              <a:rPr spc="10" dirty="0"/>
              <a:t>4:</a:t>
            </a:r>
            <a:r>
              <a:rPr spc="-15" dirty="0"/>
              <a:t> </a:t>
            </a:r>
            <a:r>
              <a:rPr spc="55" dirty="0"/>
              <a:t>Tinkercad</a:t>
            </a:r>
            <a:r>
              <a:rPr spc="-15" dirty="0"/>
              <a:t> </a:t>
            </a:r>
            <a:r>
              <a:rPr spc="75" dirty="0"/>
              <a:t>Help</a:t>
            </a:r>
            <a:r>
              <a:rPr spc="-15" dirty="0"/>
              <a:t> </a:t>
            </a:r>
            <a:r>
              <a:rPr spc="35" dirty="0"/>
              <a:t>File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60" dirty="0">
                <a:solidFill>
                  <a:srgbClr val="1154CC"/>
                </a:solidFill>
              </a:rPr>
              <a:t>Page</a:t>
            </a:r>
            <a:r>
              <a:rPr spc="-1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spc="110" dirty="0">
                <a:solidFill>
                  <a:srgbClr val="1154CC"/>
                </a:solidFill>
              </a:rPr>
              <a:t>5</a:t>
            </a:fld>
            <a:endParaRPr spc="110"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914400" y="914401"/>
          <a:ext cx="8244205" cy="5448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429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875665">
                        <a:lnSpc>
                          <a:spcPct val="100000"/>
                        </a:lnSpc>
                      </a:pPr>
                      <a:r>
                        <a:rPr sz="1100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+Rotating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6040">
                        <a:lnSpc>
                          <a:spcPct val="100000"/>
                        </a:lnSpc>
                      </a:pPr>
                      <a:r>
                        <a:rPr sz="1100" b="1" spc="6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Rotate </a:t>
                      </a:r>
                      <a:r>
                        <a:rPr sz="1100" b="1" spc="5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by </a:t>
                      </a:r>
                      <a:r>
                        <a:rPr sz="1100" b="1" spc="15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45˚</a:t>
                      </a:r>
                      <a:r>
                        <a:rPr sz="1100" b="1" spc="-114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5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Step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34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550">
                        <a:latin typeface="Times New Roman"/>
                        <a:cs typeface="Times New Roman"/>
                      </a:endParaRPr>
                    </a:p>
                    <a:p>
                      <a:pPr marL="866140">
                        <a:lnSpc>
                          <a:spcPct val="100000"/>
                        </a:lnSpc>
                      </a:pPr>
                      <a:r>
                        <a:rPr sz="1100" spc="4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+Scaling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6040">
                        <a:lnSpc>
                          <a:spcPct val="100000"/>
                        </a:lnSpc>
                      </a:pPr>
                      <a:r>
                        <a:rPr sz="1100" b="1" spc="6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3D</a:t>
                      </a:r>
                      <a:r>
                        <a:rPr sz="1100" b="1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3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scaling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29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550">
                        <a:latin typeface="Times New Roman"/>
                        <a:cs typeface="Times New Roman"/>
                      </a:endParaRPr>
                    </a:p>
                    <a:p>
                      <a:pPr marL="1390015">
                        <a:lnSpc>
                          <a:spcPct val="100000"/>
                        </a:lnSpc>
                      </a:pPr>
                      <a:r>
                        <a:rPr sz="1100" spc="4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+Scaling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102870">
                        <a:lnSpc>
                          <a:spcPct val="100000"/>
                        </a:lnSpc>
                      </a:pPr>
                      <a:r>
                        <a:rPr sz="1100" b="1" spc="6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3D </a:t>
                      </a:r>
                      <a:r>
                        <a:rPr sz="1100" b="1" spc="1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Scales </a:t>
                      </a:r>
                      <a:r>
                        <a:rPr sz="1100" b="1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from</a:t>
                      </a:r>
                      <a:r>
                        <a:rPr sz="1100" b="1" spc="-11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6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center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524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650">
                        <a:latin typeface="Times New Roman"/>
                        <a:cs typeface="Times New Roman"/>
                      </a:endParaRPr>
                    </a:p>
                    <a:p>
                      <a:pPr marL="904240">
                        <a:lnSpc>
                          <a:spcPct val="100000"/>
                        </a:lnSpc>
                      </a:pPr>
                      <a:r>
                        <a:rPr sz="1100" spc="3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+Select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6040">
                        <a:lnSpc>
                          <a:spcPct val="100000"/>
                        </a:lnSpc>
                      </a:pPr>
                      <a:r>
                        <a:rPr sz="1100" b="1" spc="6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Multi</a:t>
                      </a:r>
                      <a:r>
                        <a:rPr sz="1100" b="1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4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selection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524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650">
                        <a:latin typeface="Times New Roman"/>
                        <a:cs typeface="Times New Roman"/>
                      </a:endParaRPr>
                    </a:p>
                    <a:p>
                      <a:pPr marL="589915">
                        <a:lnSpc>
                          <a:spcPct val="100000"/>
                        </a:lnSpc>
                      </a:pPr>
                      <a:r>
                        <a:rPr sz="1100" spc="5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+Translating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6040">
                        <a:lnSpc>
                          <a:spcPct val="100000"/>
                        </a:lnSpc>
                      </a:pPr>
                      <a:r>
                        <a:rPr sz="1100" b="1" spc="5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Duplicates </a:t>
                      </a:r>
                      <a:r>
                        <a:rPr sz="1100" b="1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and</a:t>
                      </a:r>
                      <a:r>
                        <a:rPr sz="1100" b="1" spc="-5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5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moves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524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650">
                        <a:latin typeface="Times New Roman"/>
                        <a:cs typeface="Times New Roman"/>
                      </a:endParaRPr>
                    </a:p>
                    <a:p>
                      <a:pPr marL="580390">
                        <a:lnSpc>
                          <a:spcPct val="100000"/>
                        </a:lnSpc>
                      </a:pPr>
                      <a:r>
                        <a:rPr sz="1100" spc="4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+Scaling </a:t>
                      </a:r>
                      <a:r>
                        <a:rPr sz="1100" spc="10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from</a:t>
                      </a:r>
                      <a:r>
                        <a:rPr sz="1100" spc="-9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center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6040">
                        <a:lnSpc>
                          <a:spcPct val="100000"/>
                        </a:lnSpc>
                      </a:pPr>
                      <a:r>
                        <a:rPr sz="1100" b="1" spc="-4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1D</a:t>
                      </a:r>
                      <a:r>
                        <a:rPr sz="1100" b="1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3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scaling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750">
                        <a:latin typeface="Times New Roman"/>
                        <a:cs typeface="Times New Roman"/>
                      </a:endParaRPr>
                    </a:p>
                    <a:p>
                      <a:pPr marL="599440">
                        <a:lnSpc>
                          <a:spcPct val="100000"/>
                        </a:lnSpc>
                      </a:pPr>
                      <a:r>
                        <a:rPr sz="1100" spc="4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+Scaling </a:t>
                      </a:r>
                      <a:r>
                        <a:rPr sz="1100" spc="10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from</a:t>
                      </a:r>
                      <a:r>
                        <a:rPr sz="1100" spc="-90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7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corner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6040">
                        <a:lnSpc>
                          <a:spcPct val="100000"/>
                        </a:lnSpc>
                      </a:pPr>
                      <a:r>
                        <a:rPr sz="1100" b="1" spc="6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2D</a:t>
                      </a:r>
                      <a:r>
                        <a:rPr sz="1100" b="1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35" dirty="0">
                          <a:solidFill>
                            <a:srgbClr val="666666"/>
                          </a:solidFill>
                          <a:latin typeface="Arial"/>
                          <a:cs typeface="Arial"/>
                        </a:rPr>
                        <a:t>scaling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object 3"/>
          <p:cNvSpPr/>
          <p:nvPr/>
        </p:nvSpPr>
        <p:spPr>
          <a:xfrm>
            <a:off x="1000125" y="1162050"/>
            <a:ext cx="767166" cy="3238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00125" y="1905000"/>
            <a:ext cx="757694" cy="3143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00125" y="2638425"/>
            <a:ext cx="776637" cy="3143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833002" y="2638425"/>
            <a:ext cx="439270" cy="3126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000125" y="3581400"/>
            <a:ext cx="795579" cy="3333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14412" y="4333875"/>
            <a:ext cx="457200" cy="3315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014132" y="5086350"/>
            <a:ext cx="448235" cy="3315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14692" y="5838825"/>
            <a:ext cx="466164" cy="34104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pc="80" dirty="0"/>
              <a:t>Ultimaker</a:t>
            </a:r>
            <a:r>
              <a:rPr spc="-15" dirty="0"/>
              <a:t> </a:t>
            </a:r>
            <a:r>
              <a:rPr spc="40" dirty="0"/>
              <a:t>Core</a:t>
            </a:r>
            <a:r>
              <a:rPr spc="-15" dirty="0"/>
              <a:t> </a:t>
            </a:r>
            <a:r>
              <a:rPr spc="10" dirty="0"/>
              <a:t>Lessons:</a:t>
            </a:r>
            <a:r>
              <a:rPr spc="-15" dirty="0"/>
              <a:t> </a:t>
            </a:r>
            <a:r>
              <a:rPr spc="5" dirty="0"/>
              <a:t>STEAM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35" dirty="0"/>
              <a:t>Lesson</a:t>
            </a:r>
            <a:r>
              <a:rPr spc="-15" dirty="0"/>
              <a:t> </a:t>
            </a:r>
            <a:r>
              <a:rPr spc="10" dirty="0"/>
              <a:t>4:</a:t>
            </a:r>
            <a:r>
              <a:rPr spc="-15" dirty="0"/>
              <a:t> </a:t>
            </a:r>
            <a:r>
              <a:rPr spc="55" dirty="0"/>
              <a:t>Tinkercad</a:t>
            </a:r>
            <a:r>
              <a:rPr spc="-15" dirty="0"/>
              <a:t> </a:t>
            </a:r>
            <a:r>
              <a:rPr spc="75" dirty="0"/>
              <a:t>Help</a:t>
            </a:r>
            <a:r>
              <a:rPr spc="-15" dirty="0"/>
              <a:t> </a:t>
            </a:r>
            <a:r>
              <a:rPr spc="35" dirty="0"/>
              <a:t>File</a:t>
            </a:r>
            <a:r>
              <a:rPr spc="-15" dirty="0"/>
              <a:t> </a:t>
            </a:r>
            <a:r>
              <a:rPr dirty="0"/>
              <a:t>—</a:t>
            </a:r>
            <a:r>
              <a:rPr spc="-15" dirty="0"/>
              <a:t> </a:t>
            </a:r>
            <a:r>
              <a:rPr spc="60" dirty="0">
                <a:solidFill>
                  <a:srgbClr val="1154CC"/>
                </a:solidFill>
              </a:rPr>
              <a:t>Page</a:t>
            </a:r>
            <a:r>
              <a:rPr spc="-15" dirty="0">
                <a:solidFill>
                  <a:srgbClr val="1154CC"/>
                </a:solidFill>
              </a:rPr>
              <a:t> </a:t>
            </a:r>
            <a:fld id="{81D60167-4931-47E6-BA6A-407CBD079E47}" type="slidenum">
              <a:rPr spc="110" dirty="0">
                <a:solidFill>
                  <a:srgbClr val="1154CC"/>
                </a:solidFill>
              </a:rPr>
              <a:t>6</a:t>
            </a:fld>
            <a:endParaRPr spc="110" dirty="0">
              <a:solidFill>
                <a:srgbClr val="1154CC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154CC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310</Words>
  <Application>Microsoft Macintosh PowerPoint</Application>
  <PresentationFormat>Custom</PresentationFormat>
  <Paragraphs>122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Office Theme</vt:lpstr>
      <vt:lpstr>PowerPoint Presentation</vt:lpstr>
      <vt:lpstr>The Ruler Tool</vt:lpstr>
      <vt:lpstr>Tinkercad Quick Keys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Lizabeth Arum</cp:lastModifiedBy>
  <cp:revision>1</cp:revision>
  <dcterms:created xsi:type="dcterms:W3CDTF">2018-04-07T14:29:59Z</dcterms:created>
  <dcterms:modified xsi:type="dcterms:W3CDTF">2018-04-07T14:34:24Z</dcterms:modified>
</cp:coreProperties>
</file>