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94643"/>
  </p:normalViewPr>
  <p:slideViewPr>
    <p:cSldViewPr>
      <p:cViewPr varScale="1">
        <p:scale>
          <a:sx n="106" d="100"/>
          <a:sy n="106" d="100"/>
        </p:scale>
        <p:origin x="1416"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7" name="Holder 7"/>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666666"/>
                </a:solidFill>
                <a:latin typeface="Montserrat"/>
                <a:cs typeface="Montserra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5" name="Holder 5"/>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4/9/18</a:t>
            </a:fld>
            <a:endParaRPr lang="en-US"/>
          </a:p>
        </p:txBody>
      </p:sp>
      <p:sp>
        <p:nvSpPr>
          <p:cNvPr id="4" name="Holder 4"/>
          <p:cNvSpPr>
            <a:spLocks noGrp="1"/>
          </p:cNvSpPr>
          <p:nvPr>
            <p:ph type="sldNum" sz="quarter" idx="7"/>
          </p:nvPr>
        </p:nvSpPr>
        <p:spPr/>
        <p:txBody>
          <a:bodyPr lIns="0" tIns="0" rIns="0" bIns="0"/>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857976" y="156959"/>
            <a:ext cx="1329951" cy="198707"/>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684410" y="615950"/>
            <a:ext cx="8689578" cy="482600"/>
          </a:xfrm>
          <a:prstGeom prst="rect">
            <a:avLst/>
          </a:prstGeom>
        </p:spPr>
        <p:txBody>
          <a:bodyPr wrap="square" lIns="0" tIns="0" rIns="0" bIns="0">
            <a:spAutoFit/>
          </a:bodyPr>
          <a:lstStyle>
            <a:lvl1pPr>
              <a:defRPr sz="3000" b="1" i="0">
                <a:solidFill>
                  <a:srgbClr val="666666"/>
                </a:solidFill>
                <a:latin typeface="Montserrat"/>
                <a:cs typeface="Montserrat"/>
              </a:defRPr>
            </a:lvl1pPr>
          </a:lstStyle>
          <a:p>
            <a:endParaRPr/>
          </a:p>
        </p:txBody>
      </p:sp>
      <p:sp>
        <p:nvSpPr>
          <p:cNvPr id="3" name="Holder 3"/>
          <p:cNvSpPr>
            <a:spLocks noGrp="1"/>
          </p:cNvSpPr>
          <p:nvPr>
            <p:ph type="body" idx="1"/>
          </p:nvPr>
        </p:nvSpPr>
        <p:spPr>
          <a:xfrm>
            <a:off x="502920" y="1787652"/>
            <a:ext cx="9052560"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4/9/18</a:t>
            </a:fld>
            <a:endParaRPr lang="en-US"/>
          </a:p>
        </p:txBody>
      </p:sp>
      <p:sp>
        <p:nvSpPr>
          <p:cNvPr id="6" name="Holder 6"/>
          <p:cNvSpPr>
            <a:spLocks noGrp="1"/>
          </p:cNvSpPr>
          <p:nvPr>
            <p:ph type="sldNum" sz="quarter" idx="7"/>
          </p:nvPr>
        </p:nvSpPr>
        <p:spPr>
          <a:xfrm>
            <a:off x="3265685" y="7367356"/>
            <a:ext cx="6176645" cy="196215"/>
          </a:xfrm>
          <a:prstGeom prst="rect">
            <a:avLst/>
          </a:prstGeom>
        </p:spPr>
        <p:txBody>
          <a:bodyPr wrap="square" lIns="0" tIns="0" rIns="0" bIns="0">
            <a:spAutoFit/>
          </a:bodyPr>
          <a:lstStyle>
            <a:lvl1pPr>
              <a:defRPr sz="1100" b="0" i="0">
                <a:solidFill>
                  <a:srgbClr val="666666"/>
                </a:solidFill>
                <a:latin typeface="Montserrat"/>
                <a:cs typeface="Montserrat"/>
              </a:defRPr>
            </a:lvl1p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a:t>
            </a:fld>
            <a:endParaRPr dirty="0">
              <a:solidFill>
                <a:srgbClr val="1154CC"/>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84410" y="615950"/>
            <a:ext cx="6588125" cy="482600"/>
          </a:xfrm>
          <a:prstGeom prst="rect">
            <a:avLst/>
          </a:prstGeom>
        </p:spPr>
        <p:txBody>
          <a:bodyPr vert="horz" wrap="square" lIns="0" tIns="12700" rIns="0" bIns="0" rtlCol="0">
            <a:spAutoFit/>
          </a:bodyPr>
          <a:lstStyle/>
          <a:p>
            <a:pPr marL="12700">
              <a:lnSpc>
                <a:spcPct val="100000"/>
              </a:lnSpc>
              <a:spcBef>
                <a:spcPts val="100"/>
              </a:spcBef>
            </a:pPr>
            <a:r>
              <a:rPr dirty="0"/>
              <a:t>Fusion 360 Pill Box</a:t>
            </a:r>
            <a:r>
              <a:rPr spc="-100" dirty="0"/>
              <a:t> </a:t>
            </a:r>
            <a:r>
              <a:rPr dirty="0"/>
              <a:t>Walkthrough</a:t>
            </a:r>
          </a:p>
        </p:txBody>
      </p:sp>
      <p:sp>
        <p:nvSpPr>
          <p:cNvPr id="3" name="object 3"/>
          <p:cNvSpPr txBox="1"/>
          <p:nvPr/>
        </p:nvSpPr>
        <p:spPr>
          <a:xfrm>
            <a:off x="684410" y="1143063"/>
            <a:ext cx="3794760"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1.	Open Fusion 360 and save your</a:t>
            </a:r>
            <a:r>
              <a:rPr sz="1400" spc="-65" dirty="0">
                <a:latin typeface="Montserrat"/>
                <a:cs typeface="Montserrat"/>
              </a:rPr>
              <a:t> </a:t>
            </a:r>
            <a:r>
              <a:rPr sz="1400" spc="-5" dirty="0">
                <a:latin typeface="Montserrat"/>
                <a:cs typeface="Montserrat"/>
              </a:rPr>
              <a:t>design:</a:t>
            </a:r>
            <a:endParaRPr sz="1400">
              <a:latin typeface="Montserrat"/>
              <a:cs typeface="Montserrat"/>
            </a:endParaRPr>
          </a:p>
        </p:txBody>
      </p:sp>
      <p:sp>
        <p:nvSpPr>
          <p:cNvPr id="4" name="object 4"/>
          <p:cNvSpPr/>
          <p:nvPr/>
        </p:nvSpPr>
        <p:spPr>
          <a:xfrm>
            <a:off x="1000125" y="1428750"/>
            <a:ext cx="7620000" cy="4762500"/>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964252" y="7515288"/>
            <a:ext cx="7089140" cy="147320"/>
          </a:xfrm>
          <a:prstGeom prst="rect">
            <a:avLst/>
          </a:prstGeom>
        </p:spPr>
        <p:txBody>
          <a:bodyPr vert="horz" wrap="square" lIns="0" tIns="12700" rIns="0" bIns="0" rtlCol="0">
            <a:spAutoFit/>
          </a:bodyPr>
          <a:lstStyle/>
          <a:p>
            <a:pPr marL="12700">
              <a:lnSpc>
                <a:spcPct val="100000"/>
              </a:lnSpc>
              <a:spcBef>
                <a:spcPts val="100"/>
              </a:spcBef>
            </a:pPr>
            <a:r>
              <a:rPr sz="800" b="1" spc="-5" dirty="0">
                <a:latin typeface="Arial"/>
                <a:cs typeface="Arial"/>
              </a:rPr>
              <a:t>Ultimaker Core Lessons </a:t>
            </a:r>
            <a:r>
              <a:rPr sz="800" b="1" dirty="0">
                <a:latin typeface="Arial"/>
                <a:cs typeface="Arial"/>
              </a:rPr>
              <a:t>— </a:t>
            </a:r>
            <a:r>
              <a:rPr sz="800" b="1" spc="-5" dirty="0">
                <a:latin typeface="Arial"/>
                <a:cs typeface="Arial"/>
              </a:rPr>
              <a:t>STEAM set </a:t>
            </a:r>
            <a:r>
              <a:rPr sz="800" spc="-5" dirty="0">
                <a:latin typeface="Arial"/>
                <a:cs typeface="Arial"/>
              </a:rPr>
              <a:t>produced by Lizabeth Arum is licensed under </a:t>
            </a:r>
            <a:r>
              <a:rPr sz="800" dirty="0">
                <a:latin typeface="Arial"/>
                <a:cs typeface="Arial"/>
              </a:rPr>
              <a:t>a </a:t>
            </a:r>
            <a:r>
              <a:rPr sz="800" u="sng" spc="-5" dirty="0">
                <a:solidFill>
                  <a:srgbClr val="1154CC"/>
                </a:solidFill>
                <a:uFill>
                  <a:solidFill>
                    <a:srgbClr val="1154CC"/>
                  </a:solidFill>
                </a:uFill>
                <a:latin typeface="Arial"/>
                <a:cs typeface="Arial"/>
                <a:hlinkClick r:id="rId3"/>
              </a:rPr>
              <a:t>Creative Commons Attribution-ShareAlike 4.0 International</a:t>
            </a:r>
            <a:r>
              <a:rPr sz="800" u="sng" spc="-25" dirty="0">
                <a:solidFill>
                  <a:srgbClr val="1154CC"/>
                </a:solidFill>
                <a:uFill>
                  <a:solidFill>
                    <a:srgbClr val="1154CC"/>
                  </a:solidFill>
                </a:uFill>
                <a:latin typeface="Arial"/>
                <a:cs typeface="Arial"/>
                <a:hlinkClick r:id="rId3"/>
              </a:rPr>
              <a:t> </a:t>
            </a:r>
            <a:r>
              <a:rPr sz="800" u="sng" spc="-5" dirty="0">
                <a:solidFill>
                  <a:srgbClr val="1154CC"/>
                </a:solidFill>
                <a:uFill>
                  <a:solidFill>
                    <a:srgbClr val="1154CC"/>
                  </a:solidFill>
                </a:uFill>
                <a:latin typeface="Arial"/>
                <a:cs typeface="Arial"/>
                <a:hlinkClick r:id="rId3"/>
              </a:rPr>
              <a:t>License</a:t>
            </a:r>
            <a:r>
              <a:rPr sz="800" spc="-5" dirty="0">
                <a:latin typeface="Arial"/>
                <a:cs typeface="Arial"/>
              </a:rPr>
              <a:t>.</a:t>
            </a:r>
            <a:endParaRPr sz="800">
              <a:latin typeface="Arial"/>
              <a:cs typeface="Arial"/>
            </a:endParaRPr>
          </a:p>
        </p:txBody>
      </p:sp>
      <p:sp>
        <p:nvSpPr>
          <p:cNvPr id="6" name="object 6"/>
          <p:cNvSpPr/>
          <p:nvPr/>
        </p:nvSpPr>
        <p:spPr>
          <a:xfrm>
            <a:off x="1019175" y="7334250"/>
            <a:ext cx="838200" cy="295275"/>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584822"/>
            <a:ext cx="8707755" cy="520700"/>
          </a:xfrm>
          <a:prstGeom prst="rect">
            <a:avLst/>
          </a:prstGeom>
        </p:spPr>
        <p:txBody>
          <a:bodyPr vert="horz" wrap="square" lIns="0" tIns="12700" rIns="0" bIns="0" rtlCol="0">
            <a:spAutoFit/>
          </a:bodyPr>
          <a:lstStyle/>
          <a:p>
            <a:pPr marL="298450" marR="5080" indent="-285750">
              <a:lnSpc>
                <a:spcPct val="116100"/>
              </a:lnSpc>
              <a:spcBef>
                <a:spcPts val="100"/>
              </a:spcBef>
            </a:pPr>
            <a:r>
              <a:rPr sz="1400" spc="-5" dirty="0">
                <a:latin typeface="Montserrat"/>
                <a:cs typeface="Montserrat"/>
              </a:rPr>
              <a:t>10. Create </a:t>
            </a:r>
            <a:r>
              <a:rPr sz="1400" dirty="0">
                <a:latin typeface="Montserrat"/>
                <a:cs typeface="Montserrat"/>
              </a:rPr>
              <a:t>a </a:t>
            </a:r>
            <a:r>
              <a:rPr sz="1400" spc="-5" dirty="0">
                <a:latin typeface="Montserrat"/>
                <a:cs typeface="Montserrat"/>
              </a:rPr>
              <a:t>construction plane at the top of the cylinder. Select Construct: Offset Plane, then click  on top of cylinder. Turn off the visibility of the</a:t>
            </a:r>
            <a:r>
              <a:rPr sz="1400" spc="-10" dirty="0">
                <a:latin typeface="Montserrat"/>
                <a:cs typeface="Montserrat"/>
              </a:rPr>
              <a:t> </a:t>
            </a:r>
            <a:r>
              <a:rPr sz="1400" spc="-5" dirty="0">
                <a:latin typeface="Montserrat"/>
                <a:cs typeface="Montserrat"/>
              </a:rPr>
              <a:t>cylinder:</a:t>
            </a:r>
            <a:endParaRPr sz="1400">
              <a:latin typeface="Montserrat"/>
              <a:cs typeface="Montserrat"/>
            </a:endParaRPr>
          </a:p>
        </p:txBody>
      </p:sp>
      <p:sp>
        <p:nvSpPr>
          <p:cNvPr id="3" name="object 3"/>
          <p:cNvSpPr/>
          <p:nvPr/>
        </p:nvSpPr>
        <p:spPr>
          <a:xfrm>
            <a:off x="1000125" y="1152525"/>
            <a:ext cx="7715250" cy="415290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10</a:t>
            </a:fld>
            <a:endParaRPr dirty="0">
              <a:solidFill>
                <a:srgbClr val="1154C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786130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11. Create </a:t>
            </a:r>
            <a:r>
              <a:rPr sz="1400" dirty="0">
                <a:latin typeface="Montserrat"/>
                <a:cs typeface="Montserrat"/>
              </a:rPr>
              <a:t>a </a:t>
            </a:r>
            <a:r>
              <a:rPr sz="1400" spc="-5" dirty="0">
                <a:latin typeface="Montserrat"/>
                <a:cs typeface="Montserrat"/>
              </a:rPr>
              <a:t>new sketch and select the offset plane to sketch on. Select project or type</a:t>
            </a:r>
            <a:r>
              <a:rPr sz="1400" spc="-170" dirty="0">
                <a:latin typeface="Montserrat"/>
                <a:cs typeface="Montserrat"/>
              </a:rPr>
              <a:t> </a:t>
            </a:r>
            <a:r>
              <a:rPr sz="1400" spc="-5" dirty="0">
                <a:latin typeface="Montserrat"/>
                <a:cs typeface="Montserrat"/>
              </a:rPr>
              <a:t>P:</a:t>
            </a:r>
            <a:endParaRPr sz="1400">
              <a:latin typeface="Montserrat"/>
              <a:cs typeface="Montserrat"/>
            </a:endParaRPr>
          </a:p>
        </p:txBody>
      </p:sp>
      <p:sp>
        <p:nvSpPr>
          <p:cNvPr id="3" name="object 3"/>
          <p:cNvSpPr/>
          <p:nvPr/>
        </p:nvSpPr>
        <p:spPr>
          <a:xfrm>
            <a:off x="1000125" y="904875"/>
            <a:ext cx="7648575" cy="413385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11</a:t>
            </a:fld>
            <a:endParaRPr dirty="0">
              <a:solidFill>
                <a:srgbClr val="1154C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213614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12. Click on both</a:t>
            </a:r>
            <a:r>
              <a:rPr sz="1400" spc="-150" dirty="0">
                <a:latin typeface="Montserrat"/>
                <a:cs typeface="Montserrat"/>
              </a:rPr>
              <a:t> </a:t>
            </a:r>
            <a:r>
              <a:rPr sz="1400" spc="-5" dirty="0">
                <a:latin typeface="Montserrat"/>
                <a:cs typeface="Montserrat"/>
              </a:rPr>
              <a:t>circles:</a:t>
            </a:r>
            <a:endParaRPr sz="1400">
              <a:latin typeface="Montserrat"/>
              <a:cs typeface="Montserrat"/>
            </a:endParaRPr>
          </a:p>
        </p:txBody>
      </p:sp>
      <p:sp>
        <p:nvSpPr>
          <p:cNvPr id="3" name="object 3"/>
          <p:cNvSpPr/>
          <p:nvPr/>
        </p:nvSpPr>
        <p:spPr>
          <a:xfrm>
            <a:off x="1000125" y="904875"/>
            <a:ext cx="7743825" cy="4162424"/>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12</a:t>
            </a:fld>
            <a:endParaRPr dirty="0">
              <a:solidFill>
                <a:srgbClr val="1154CC"/>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1748789"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13. Stop the</a:t>
            </a:r>
            <a:r>
              <a:rPr sz="1400" spc="-145" dirty="0">
                <a:latin typeface="Montserrat"/>
                <a:cs typeface="Montserrat"/>
              </a:rPr>
              <a:t> </a:t>
            </a:r>
            <a:r>
              <a:rPr sz="1400" spc="-5" dirty="0">
                <a:latin typeface="Montserrat"/>
                <a:cs typeface="Montserrat"/>
              </a:rPr>
              <a:t>sketch:</a:t>
            </a:r>
            <a:endParaRPr sz="1400">
              <a:latin typeface="Montserrat"/>
              <a:cs typeface="Montserrat"/>
            </a:endParaRPr>
          </a:p>
        </p:txBody>
      </p:sp>
      <p:sp>
        <p:nvSpPr>
          <p:cNvPr id="3" name="object 3"/>
          <p:cNvSpPr/>
          <p:nvPr/>
        </p:nvSpPr>
        <p:spPr>
          <a:xfrm>
            <a:off x="1000125" y="904875"/>
            <a:ext cx="7743825" cy="485775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13</a:t>
            </a:fld>
            <a:endParaRPr dirty="0">
              <a:solidFill>
                <a:srgbClr val="1154C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363220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14. Extrude both circles up at least</a:t>
            </a:r>
            <a:r>
              <a:rPr sz="1400" spc="100" dirty="0">
                <a:latin typeface="Montserrat"/>
                <a:cs typeface="Montserrat"/>
              </a:rPr>
              <a:t> </a:t>
            </a:r>
            <a:r>
              <a:rPr sz="1400" spc="-5" dirty="0">
                <a:latin typeface="Montserrat"/>
                <a:cs typeface="Montserrat"/>
              </a:rPr>
              <a:t>3mm:</a:t>
            </a:r>
            <a:endParaRPr sz="1400">
              <a:latin typeface="Montserrat"/>
              <a:cs typeface="Montserrat"/>
            </a:endParaRPr>
          </a:p>
        </p:txBody>
      </p:sp>
      <p:sp>
        <p:nvSpPr>
          <p:cNvPr id="3" name="object 3"/>
          <p:cNvSpPr/>
          <p:nvPr/>
        </p:nvSpPr>
        <p:spPr>
          <a:xfrm>
            <a:off x="1000125" y="904875"/>
            <a:ext cx="7639050" cy="4791075"/>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14</a:t>
            </a:fld>
            <a:endParaRPr dirty="0">
              <a:solidFill>
                <a:srgbClr val="1154CC"/>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238506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15. Turn the last sketch</a:t>
            </a:r>
            <a:r>
              <a:rPr sz="1400" spc="-140" dirty="0">
                <a:latin typeface="Montserrat"/>
                <a:cs typeface="Montserrat"/>
              </a:rPr>
              <a:t> </a:t>
            </a:r>
            <a:r>
              <a:rPr sz="1400" spc="-5" dirty="0">
                <a:latin typeface="Montserrat"/>
                <a:cs typeface="Montserrat"/>
              </a:rPr>
              <a:t>on:</a:t>
            </a:r>
            <a:endParaRPr sz="1400">
              <a:latin typeface="Montserrat"/>
              <a:cs typeface="Montserrat"/>
            </a:endParaRPr>
          </a:p>
        </p:txBody>
      </p:sp>
      <p:sp>
        <p:nvSpPr>
          <p:cNvPr id="3" name="object 3"/>
          <p:cNvSpPr/>
          <p:nvPr/>
        </p:nvSpPr>
        <p:spPr>
          <a:xfrm>
            <a:off x="1000125" y="904875"/>
            <a:ext cx="7610475" cy="4772025"/>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15</a:t>
            </a:fld>
            <a:endParaRPr dirty="0">
              <a:solidFill>
                <a:srgbClr val="1154C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610616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16. Extrude the inner circle down 5mm. Select Join for the</a:t>
            </a:r>
            <a:r>
              <a:rPr sz="1400" spc="-175" dirty="0">
                <a:latin typeface="Montserrat"/>
                <a:cs typeface="Montserrat"/>
              </a:rPr>
              <a:t> </a:t>
            </a:r>
            <a:r>
              <a:rPr sz="1400" spc="-5" dirty="0">
                <a:latin typeface="Montserrat"/>
                <a:cs typeface="Montserrat"/>
              </a:rPr>
              <a:t>operation:</a:t>
            </a:r>
            <a:endParaRPr sz="1400">
              <a:latin typeface="Montserrat"/>
              <a:cs typeface="Montserrat"/>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16</a:t>
            </a:fld>
            <a:endParaRPr dirty="0">
              <a:solidFill>
                <a:srgbClr val="1154CC"/>
              </a:solidFill>
            </a:endParaRPr>
          </a:p>
        </p:txBody>
      </p:sp>
      <p:pic>
        <p:nvPicPr>
          <p:cNvPr id="6" name="Picture 5">
            <a:extLst>
              <a:ext uri="{FF2B5EF4-FFF2-40B4-BE49-F238E27FC236}">
                <a16:creationId xmlns:a16="http://schemas.microsoft.com/office/drawing/2014/main" id="{EEDEB4A5-7FBD-F643-9157-91C84ED1C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25" y="914400"/>
            <a:ext cx="7620000" cy="47625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2240915"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17. Select Create:</a:t>
            </a:r>
            <a:r>
              <a:rPr sz="1400" spc="-175" dirty="0">
                <a:latin typeface="Montserrat"/>
                <a:cs typeface="Montserrat"/>
              </a:rPr>
              <a:t> </a:t>
            </a:r>
            <a:r>
              <a:rPr sz="1400" spc="-5" dirty="0">
                <a:latin typeface="Montserrat"/>
                <a:cs typeface="Montserrat"/>
              </a:rPr>
              <a:t>Thread:</a:t>
            </a:r>
            <a:endParaRPr sz="1400">
              <a:latin typeface="Montserrat"/>
              <a:cs typeface="Montserrat"/>
            </a:endParaRPr>
          </a:p>
        </p:txBody>
      </p:sp>
      <p:sp>
        <p:nvSpPr>
          <p:cNvPr id="3" name="object 3"/>
          <p:cNvSpPr/>
          <p:nvPr/>
        </p:nvSpPr>
        <p:spPr>
          <a:xfrm>
            <a:off x="1000125" y="904875"/>
            <a:ext cx="7753350" cy="4143375"/>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17</a:t>
            </a:fld>
            <a:endParaRPr dirty="0">
              <a:solidFill>
                <a:srgbClr val="1154C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193802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18. Apply the</a:t>
            </a:r>
            <a:r>
              <a:rPr sz="1400" spc="-245" dirty="0">
                <a:latin typeface="Montserrat"/>
                <a:cs typeface="Montserrat"/>
              </a:rPr>
              <a:t> </a:t>
            </a:r>
            <a:r>
              <a:rPr sz="1400" spc="-5" dirty="0">
                <a:latin typeface="Montserrat"/>
                <a:cs typeface="Montserrat"/>
              </a:rPr>
              <a:t>threads:</a:t>
            </a:r>
            <a:endParaRPr sz="1400">
              <a:latin typeface="Montserrat"/>
              <a:cs typeface="Montserrat"/>
            </a:endParaRPr>
          </a:p>
        </p:txBody>
      </p:sp>
      <p:sp>
        <p:nvSpPr>
          <p:cNvPr id="3" name="object 3"/>
          <p:cNvSpPr/>
          <p:nvPr/>
        </p:nvSpPr>
        <p:spPr>
          <a:xfrm>
            <a:off x="1000125" y="904875"/>
            <a:ext cx="7724774" cy="4152899"/>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18</a:t>
            </a:fld>
            <a:endParaRPr dirty="0">
              <a:solidFill>
                <a:srgbClr val="1154C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4276090"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19. Select the edges of the cap and apply </a:t>
            </a:r>
            <a:r>
              <a:rPr sz="1400" dirty="0">
                <a:latin typeface="Montserrat"/>
                <a:cs typeface="Montserrat"/>
              </a:rPr>
              <a:t>a</a:t>
            </a:r>
            <a:r>
              <a:rPr sz="1400" spc="-185" dirty="0">
                <a:latin typeface="Montserrat"/>
                <a:cs typeface="Montserrat"/>
              </a:rPr>
              <a:t> </a:t>
            </a:r>
            <a:r>
              <a:rPr sz="1400" spc="-5" dirty="0">
                <a:latin typeface="Montserrat"/>
                <a:cs typeface="Montserrat"/>
              </a:rPr>
              <a:t>fillet:</a:t>
            </a:r>
            <a:endParaRPr sz="1400">
              <a:latin typeface="Montserrat"/>
              <a:cs typeface="Montserrat"/>
            </a:endParaRPr>
          </a:p>
        </p:txBody>
      </p:sp>
      <p:sp>
        <p:nvSpPr>
          <p:cNvPr id="3" name="object 3"/>
          <p:cNvSpPr/>
          <p:nvPr/>
        </p:nvSpPr>
        <p:spPr>
          <a:xfrm>
            <a:off x="1000125" y="904875"/>
            <a:ext cx="7677150" cy="407670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8255" rIns="0" bIns="0" rtlCol="0">
            <a:spAutoFit/>
          </a:bodyPr>
          <a:lstStyle/>
          <a:p>
            <a:pPr marL="12700">
              <a:lnSpc>
                <a:spcPct val="100000"/>
              </a:lnSpc>
              <a:spcBef>
                <a:spcPts val="65"/>
              </a:spcBef>
            </a:pPr>
            <a:r>
              <a:rPr spc="-5" dirty="0"/>
              <a:t>Ultimaker Core Lessons: STEAM </a:t>
            </a:r>
            <a:r>
              <a:rPr dirty="0"/>
              <a:t>— </a:t>
            </a:r>
            <a:r>
              <a:rPr spc="-5" dirty="0"/>
              <a:t>Lesson 2: Fusion 360 Pill Box Walkthrough </a:t>
            </a:r>
            <a:r>
              <a:rPr dirty="0"/>
              <a:t>— </a:t>
            </a:r>
            <a:r>
              <a:rPr spc="-5" dirty="0">
                <a:solidFill>
                  <a:srgbClr val="1154CC"/>
                </a:solidFill>
              </a:rPr>
              <a:t>Page</a:t>
            </a:r>
            <a:r>
              <a:rPr spc="-50" dirty="0">
                <a:solidFill>
                  <a:srgbClr val="1154CC"/>
                </a:solidFill>
              </a:rPr>
              <a:t> </a:t>
            </a:r>
            <a:fld id="{81D60167-4931-47E6-BA6A-407CBD079E47}" type="slidenum">
              <a:rPr dirty="0">
                <a:solidFill>
                  <a:srgbClr val="1154CC"/>
                </a:solidFill>
              </a:rPr>
              <a:t>19</a:t>
            </a:fld>
            <a:endParaRPr dirty="0">
              <a:solidFill>
                <a:srgbClr val="1154C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1990725"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2.	Name your</a:t>
            </a:r>
            <a:r>
              <a:rPr sz="1400" spc="-75" dirty="0">
                <a:latin typeface="Montserrat"/>
                <a:cs typeface="Montserrat"/>
              </a:rPr>
              <a:t> </a:t>
            </a:r>
            <a:r>
              <a:rPr sz="1400" spc="-5" dirty="0">
                <a:latin typeface="Montserrat"/>
                <a:cs typeface="Montserrat"/>
              </a:rPr>
              <a:t>design:</a:t>
            </a:r>
            <a:endParaRPr sz="1400">
              <a:latin typeface="Montserrat"/>
              <a:cs typeface="Montserrat"/>
            </a:endParaRPr>
          </a:p>
        </p:txBody>
      </p:sp>
      <p:sp>
        <p:nvSpPr>
          <p:cNvPr id="3" name="object 3"/>
          <p:cNvSpPr/>
          <p:nvPr/>
        </p:nvSpPr>
        <p:spPr>
          <a:xfrm>
            <a:off x="1000125" y="904875"/>
            <a:ext cx="7696200" cy="4819649"/>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2</a:t>
            </a:fld>
            <a:endParaRPr sz="1100">
              <a:latin typeface="Montserrat"/>
              <a:cs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6524625"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Montserrat"/>
                <a:cs typeface="Montserrat"/>
              </a:rPr>
              <a:t>20. Apply </a:t>
            </a:r>
            <a:r>
              <a:rPr sz="1400" dirty="0">
                <a:latin typeface="Montserrat"/>
                <a:cs typeface="Montserrat"/>
              </a:rPr>
              <a:t>a </a:t>
            </a:r>
            <a:r>
              <a:rPr sz="1400" spc="-5" dirty="0">
                <a:latin typeface="Montserrat"/>
                <a:cs typeface="Montserrat"/>
              </a:rPr>
              <a:t>fillet to the top of the container and </a:t>
            </a:r>
            <a:r>
              <a:rPr sz="1400" dirty="0">
                <a:latin typeface="Montserrat"/>
                <a:cs typeface="Montserrat"/>
              </a:rPr>
              <a:t>a </a:t>
            </a:r>
            <a:r>
              <a:rPr sz="1400" spc="-5" dirty="0">
                <a:latin typeface="Montserrat"/>
                <a:cs typeface="Montserrat"/>
              </a:rPr>
              <a:t>chamfer to the</a:t>
            </a:r>
            <a:r>
              <a:rPr sz="1400" spc="-170" dirty="0">
                <a:latin typeface="Montserrat"/>
                <a:cs typeface="Montserrat"/>
              </a:rPr>
              <a:t> </a:t>
            </a:r>
            <a:r>
              <a:rPr sz="1400" spc="-5" dirty="0">
                <a:latin typeface="Montserrat"/>
                <a:cs typeface="Montserrat"/>
              </a:rPr>
              <a:t>bottom:</a:t>
            </a:r>
            <a:endParaRPr sz="1400">
              <a:latin typeface="Montserrat"/>
              <a:cs typeface="Montserrat"/>
            </a:endParaRPr>
          </a:p>
        </p:txBody>
      </p:sp>
      <p:sp>
        <p:nvSpPr>
          <p:cNvPr id="3" name="object 3"/>
          <p:cNvSpPr/>
          <p:nvPr/>
        </p:nvSpPr>
        <p:spPr>
          <a:xfrm>
            <a:off x="1000125" y="904875"/>
            <a:ext cx="7762875" cy="41338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237110" y="7367356"/>
            <a:ext cx="6203315"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20</a:t>
            </a:fld>
            <a:endParaRPr sz="1100">
              <a:latin typeface="Montserrat"/>
              <a:cs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8417560" cy="2715260"/>
          </a:xfrm>
          <a:prstGeom prst="rect">
            <a:avLst/>
          </a:prstGeom>
        </p:spPr>
        <p:txBody>
          <a:bodyPr vert="horz" wrap="square" lIns="0" tIns="12700" rIns="0" bIns="0" rtlCol="0">
            <a:spAutoFit/>
          </a:bodyPr>
          <a:lstStyle/>
          <a:p>
            <a:pPr marL="298450" indent="-285750">
              <a:lnSpc>
                <a:spcPct val="100000"/>
              </a:lnSpc>
              <a:spcBef>
                <a:spcPts val="100"/>
              </a:spcBef>
              <a:buAutoNum type="arabicPeriod" startAt="21"/>
              <a:tabLst>
                <a:tab pos="298450" algn="l"/>
              </a:tabLst>
            </a:pPr>
            <a:r>
              <a:rPr sz="1400" spc="-5" dirty="0">
                <a:latin typeface="Montserrat"/>
                <a:cs typeface="Montserrat"/>
              </a:rPr>
              <a:t>Rename bodies (Bottom and Top, Cylinder and Cap, or something</a:t>
            </a:r>
            <a:r>
              <a:rPr sz="1400" spc="-15" dirty="0">
                <a:latin typeface="Montserrat"/>
                <a:cs typeface="Montserrat"/>
              </a:rPr>
              <a:t> </a:t>
            </a:r>
            <a:r>
              <a:rPr sz="1400" spc="-5" dirty="0">
                <a:latin typeface="Montserrat"/>
                <a:cs typeface="Montserrat"/>
              </a:rPr>
              <a:t>similar).</a:t>
            </a:r>
            <a:endParaRPr sz="1400">
              <a:latin typeface="Montserrat"/>
              <a:cs typeface="Montserrat"/>
            </a:endParaRPr>
          </a:p>
          <a:p>
            <a:pPr>
              <a:lnSpc>
                <a:spcPct val="100000"/>
              </a:lnSpc>
              <a:spcBef>
                <a:spcPts val="30"/>
              </a:spcBef>
              <a:buFont typeface="Montserrat"/>
              <a:buAutoNum type="arabicPeriod" startAt="21"/>
            </a:pPr>
            <a:endParaRPr sz="1900">
              <a:latin typeface="Times New Roman"/>
              <a:cs typeface="Times New Roman"/>
            </a:endParaRPr>
          </a:p>
          <a:p>
            <a:pPr marL="298450" indent="-285750">
              <a:lnSpc>
                <a:spcPct val="100000"/>
              </a:lnSpc>
              <a:spcBef>
                <a:spcPts val="5"/>
              </a:spcBef>
              <a:buAutoNum type="arabicPeriod" startAt="21"/>
              <a:tabLst>
                <a:tab pos="298450" algn="l"/>
              </a:tabLst>
            </a:pPr>
            <a:r>
              <a:rPr sz="1400" spc="-5" dirty="0">
                <a:latin typeface="Montserrat"/>
                <a:cs typeface="Montserrat"/>
              </a:rPr>
              <a:t>Save your</a:t>
            </a:r>
            <a:r>
              <a:rPr sz="1400" spc="-10" dirty="0">
                <a:latin typeface="Montserrat"/>
                <a:cs typeface="Montserrat"/>
              </a:rPr>
              <a:t> </a:t>
            </a:r>
            <a:r>
              <a:rPr sz="1400" spc="-5" dirty="0">
                <a:latin typeface="Montserrat"/>
                <a:cs typeface="Montserrat"/>
              </a:rPr>
              <a:t>model.</a:t>
            </a:r>
            <a:endParaRPr sz="1400">
              <a:latin typeface="Montserrat"/>
              <a:cs typeface="Montserrat"/>
            </a:endParaRPr>
          </a:p>
          <a:p>
            <a:pPr>
              <a:lnSpc>
                <a:spcPct val="100000"/>
              </a:lnSpc>
              <a:spcBef>
                <a:spcPts val="30"/>
              </a:spcBef>
              <a:buFont typeface="Montserrat"/>
              <a:buAutoNum type="arabicPeriod" startAt="21"/>
            </a:pPr>
            <a:endParaRPr sz="1900">
              <a:latin typeface="Times New Roman"/>
              <a:cs typeface="Times New Roman"/>
            </a:endParaRPr>
          </a:p>
          <a:p>
            <a:pPr marL="298450" indent="-285750">
              <a:lnSpc>
                <a:spcPct val="100000"/>
              </a:lnSpc>
              <a:spcBef>
                <a:spcPts val="5"/>
              </a:spcBef>
              <a:buAutoNum type="arabicPeriod" startAt="21"/>
              <a:tabLst>
                <a:tab pos="298450" algn="l"/>
              </a:tabLst>
            </a:pPr>
            <a:r>
              <a:rPr sz="1400" spc="-5" dirty="0">
                <a:latin typeface="Montserrat"/>
                <a:cs typeface="Montserrat"/>
              </a:rPr>
              <a:t>Export your models. There are two ways to export your model as two separate</a:t>
            </a:r>
            <a:r>
              <a:rPr sz="1400" spc="-20" dirty="0">
                <a:latin typeface="Montserrat"/>
                <a:cs typeface="Montserrat"/>
              </a:rPr>
              <a:t> </a:t>
            </a:r>
            <a:r>
              <a:rPr sz="1400" spc="-5" dirty="0">
                <a:latin typeface="Montserrat"/>
                <a:cs typeface="Montserrat"/>
              </a:rPr>
              <a:t>parts:</a:t>
            </a:r>
            <a:endParaRPr sz="1400">
              <a:latin typeface="Montserrat"/>
              <a:cs typeface="Montserrat"/>
            </a:endParaRPr>
          </a:p>
          <a:p>
            <a:pPr marL="412750" marR="133985" lvl="1" indent="-228600">
              <a:lnSpc>
                <a:spcPct val="116100"/>
              </a:lnSpc>
              <a:buFont typeface="Arial"/>
              <a:buChar char="■"/>
              <a:tabLst>
                <a:tab pos="412750" algn="l"/>
              </a:tabLst>
            </a:pPr>
            <a:r>
              <a:rPr sz="1400" spc="-5" dirty="0">
                <a:latin typeface="Montserrat"/>
                <a:cs typeface="Montserrat"/>
              </a:rPr>
              <a:t>Export your model by Ctrl clicking on the Bottom and the Top in the Bodies menu in the  Browser.</a:t>
            </a:r>
            <a:endParaRPr sz="1400">
              <a:latin typeface="Montserrat"/>
              <a:cs typeface="Montserrat"/>
            </a:endParaRPr>
          </a:p>
          <a:p>
            <a:pPr marL="412750" marR="5080" lvl="1" indent="-228600">
              <a:lnSpc>
                <a:spcPct val="116100"/>
              </a:lnSpc>
              <a:buFont typeface="Arial"/>
              <a:buChar char="■"/>
              <a:tabLst>
                <a:tab pos="412750" algn="l"/>
              </a:tabLst>
            </a:pPr>
            <a:r>
              <a:rPr sz="1400" spc="-5" dirty="0">
                <a:latin typeface="Montserrat"/>
                <a:cs typeface="Montserrat"/>
              </a:rPr>
              <a:t>Click Make: 3D Print from the Toolbar and select the Bottom. Save and then repeat for the  Top.</a:t>
            </a:r>
            <a:endParaRPr sz="1400">
              <a:latin typeface="Montserrat"/>
              <a:cs typeface="Montserrat"/>
            </a:endParaRPr>
          </a:p>
          <a:p>
            <a:pPr lvl="1">
              <a:lnSpc>
                <a:spcPct val="100000"/>
              </a:lnSpc>
              <a:spcBef>
                <a:spcPts val="30"/>
              </a:spcBef>
              <a:buFont typeface="Arial"/>
              <a:buChar char="■"/>
            </a:pPr>
            <a:endParaRPr sz="1900">
              <a:latin typeface="Times New Roman"/>
              <a:cs typeface="Times New Roman"/>
            </a:endParaRPr>
          </a:p>
          <a:p>
            <a:pPr marL="298450" indent="-285750">
              <a:lnSpc>
                <a:spcPct val="100000"/>
              </a:lnSpc>
              <a:spcBef>
                <a:spcPts val="5"/>
              </a:spcBef>
              <a:buAutoNum type="arabicPeriod" startAt="21"/>
              <a:tabLst>
                <a:tab pos="298450" algn="l"/>
              </a:tabLst>
            </a:pPr>
            <a:r>
              <a:rPr sz="1400" spc="-5" dirty="0">
                <a:latin typeface="Montserrat"/>
                <a:cs typeface="Montserrat"/>
              </a:rPr>
              <a:t>Print!</a:t>
            </a:r>
            <a:endParaRPr sz="1400">
              <a:latin typeface="Montserrat"/>
              <a:cs typeface="Montserrat"/>
            </a:endParaRPr>
          </a:p>
        </p:txBody>
      </p:sp>
      <p:sp>
        <p:nvSpPr>
          <p:cNvPr id="3" name="object 3"/>
          <p:cNvSpPr txBox="1"/>
          <p:nvPr/>
        </p:nvSpPr>
        <p:spPr>
          <a:xfrm>
            <a:off x="3237110" y="7367356"/>
            <a:ext cx="6203315"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21</a:t>
            </a:fld>
            <a:endParaRPr sz="1100">
              <a:latin typeface="Montserrat"/>
              <a:cs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1731010"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3.	Create </a:t>
            </a:r>
            <a:r>
              <a:rPr sz="1400" dirty="0">
                <a:latin typeface="Montserrat"/>
                <a:cs typeface="Montserrat"/>
              </a:rPr>
              <a:t>a</a:t>
            </a:r>
            <a:r>
              <a:rPr sz="1400" spc="-80" dirty="0">
                <a:latin typeface="Montserrat"/>
                <a:cs typeface="Montserrat"/>
              </a:rPr>
              <a:t> </a:t>
            </a:r>
            <a:r>
              <a:rPr sz="1400" spc="-5" dirty="0">
                <a:latin typeface="Montserrat"/>
                <a:cs typeface="Montserrat"/>
              </a:rPr>
              <a:t>sketch:</a:t>
            </a:r>
            <a:endParaRPr sz="1400">
              <a:latin typeface="Montserrat"/>
              <a:cs typeface="Montserrat"/>
            </a:endParaRPr>
          </a:p>
        </p:txBody>
      </p:sp>
      <p:sp>
        <p:nvSpPr>
          <p:cNvPr id="3" name="object 3"/>
          <p:cNvSpPr/>
          <p:nvPr/>
        </p:nvSpPr>
        <p:spPr>
          <a:xfrm>
            <a:off x="1000125" y="904875"/>
            <a:ext cx="7705725" cy="40957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3</a:t>
            </a:fld>
            <a:endParaRPr sz="1100">
              <a:latin typeface="Montserrat"/>
              <a:cs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3063240"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4.	Select the XY plane to work</a:t>
            </a:r>
            <a:r>
              <a:rPr sz="1400" spc="-65" dirty="0">
                <a:latin typeface="Montserrat"/>
                <a:cs typeface="Montserrat"/>
              </a:rPr>
              <a:t> </a:t>
            </a:r>
            <a:r>
              <a:rPr sz="1400" spc="-5" dirty="0">
                <a:latin typeface="Montserrat"/>
                <a:cs typeface="Montserrat"/>
              </a:rPr>
              <a:t>on:</a:t>
            </a:r>
            <a:endParaRPr sz="1400">
              <a:latin typeface="Montserrat"/>
              <a:cs typeface="Montserrat"/>
            </a:endParaRPr>
          </a:p>
        </p:txBody>
      </p:sp>
      <p:sp>
        <p:nvSpPr>
          <p:cNvPr id="3" name="object 3"/>
          <p:cNvSpPr/>
          <p:nvPr/>
        </p:nvSpPr>
        <p:spPr>
          <a:xfrm>
            <a:off x="1000125" y="904875"/>
            <a:ext cx="7658100" cy="40957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4</a:t>
            </a:fld>
            <a:endParaRPr sz="1100">
              <a:latin typeface="Montserrat"/>
              <a:cs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3555365"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5.	Create </a:t>
            </a:r>
            <a:r>
              <a:rPr sz="1400" dirty="0">
                <a:latin typeface="Montserrat"/>
                <a:cs typeface="Montserrat"/>
              </a:rPr>
              <a:t>a </a:t>
            </a:r>
            <a:r>
              <a:rPr sz="1400" spc="-5" dirty="0">
                <a:latin typeface="Montserrat"/>
                <a:cs typeface="Montserrat"/>
              </a:rPr>
              <a:t>circle with </a:t>
            </a:r>
            <a:r>
              <a:rPr sz="1400" dirty="0">
                <a:latin typeface="Montserrat"/>
                <a:cs typeface="Montserrat"/>
              </a:rPr>
              <a:t>a </a:t>
            </a:r>
            <a:r>
              <a:rPr sz="1400" spc="-5" dirty="0">
                <a:latin typeface="Montserrat"/>
                <a:cs typeface="Montserrat"/>
              </a:rPr>
              <a:t>diameter of</a:t>
            </a:r>
            <a:r>
              <a:rPr sz="1400" spc="-80" dirty="0">
                <a:latin typeface="Montserrat"/>
                <a:cs typeface="Montserrat"/>
              </a:rPr>
              <a:t> </a:t>
            </a:r>
            <a:r>
              <a:rPr sz="1400" spc="-5" dirty="0">
                <a:latin typeface="Montserrat"/>
                <a:cs typeface="Montserrat"/>
              </a:rPr>
              <a:t>30:</a:t>
            </a:r>
            <a:endParaRPr sz="1400">
              <a:latin typeface="Montserrat"/>
              <a:cs typeface="Montserrat"/>
            </a:endParaRPr>
          </a:p>
        </p:txBody>
      </p:sp>
      <p:sp>
        <p:nvSpPr>
          <p:cNvPr id="3" name="object 3"/>
          <p:cNvSpPr/>
          <p:nvPr/>
        </p:nvSpPr>
        <p:spPr>
          <a:xfrm>
            <a:off x="1000125" y="904875"/>
            <a:ext cx="7553325" cy="40386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5</a:t>
            </a:fld>
            <a:endParaRPr sz="1100">
              <a:latin typeface="Montserrat"/>
              <a:cs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584822"/>
            <a:ext cx="8502650" cy="520700"/>
          </a:xfrm>
          <a:prstGeom prst="rect">
            <a:avLst/>
          </a:prstGeom>
        </p:spPr>
        <p:txBody>
          <a:bodyPr vert="horz" wrap="square" lIns="0" tIns="12700" rIns="0" bIns="0" rtlCol="0">
            <a:spAutoFit/>
          </a:bodyPr>
          <a:lstStyle/>
          <a:p>
            <a:pPr marL="298450" marR="5080" indent="-285750">
              <a:lnSpc>
                <a:spcPct val="116100"/>
              </a:lnSpc>
              <a:spcBef>
                <a:spcPts val="100"/>
              </a:spcBef>
              <a:tabLst>
                <a:tab pos="297815" algn="l"/>
              </a:tabLst>
            </a:pPr>
            <a:r>
              <a:rPr sz="1400" spc="-5" dirty="0">
                <a:latin typeface="Montserrat"/>
                <a:cs typeface="Montserrat"/>
              </a:rPr>
              <a:t>6.	The offset command can create concentric circles, parallel lines, and parallel curves. You can  offset an object at </a:t>
            </a:r>
            <a:r>
              <a:rPr sz="1400" dirty="0">
                <a:latin typeface="Montserrat"/>
                <a:cs typeface="Montserrat"/>
              </a:rPr>
              <a:t>a </a:t>
            </a:r>
            <a:r>
              <a:rPr sz="1400" spc="-5" dirty="0">
                <a:latin typeface="Montserrat"/>
                <a:cs typeface="Montserrat"/>
              </a:rPr>
              <a:t>specified distance. Create an offset for the wall thickness of</a:t>
            </a:r>
            <a:r>
              <a:rPr sz="1400" spc="-25" dirty="0">
                <a:latin typeface="Montserrat"/>
                <a:cs typeface="Montserrat"/>
              </a:rPr>
              <a:t> </a:t>
            </a:r>
            <a:r>
              <a:rPr sz="1400" spc="-5" dirty="0">
                <a:latin typeface="Montserrat"/>
                <a:cs typeface="Montserrat"/>
              </a:rPr>
              <a:t>1.2:</a:t>
            </a:r>
            <a:endParaRPr sz="1400">
              <a:latin typeface="Montserrat"/>
              <a:cs typeface="Montserrat"/>
            </a:endParaRPr>
          </a:p>
        </p:txBody>
      </p:sp>
      <p:sp>
        <p:nvSpPr>
          <p:cNvPr id="3" name="object 3"/>
          <p:cNvSpPr/>
          <p:nvPr/>
        </p:nvSpPr>
        <p:spPr>
          <a:xfrm>
            <a:off x="1000125" y="1152525"/>
            <a:ext cx="7696200" cy="410527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6</a:t>
            </a:fld>
            <a:endParaRPr sz="1100">
              <a:latin typeface="Montserrat"/>
              <a:cs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584822"/>
            <a:ext cx="8375015" cy="768350"/>
          </a:xfrm>
          <a:prstGeom prst="rect">
            <a:avLst/>
          </a:prstGeom>
        </p:spPr>
        <p:txBody>
          <a:bodyPr vert="horz" wrap="square" lIns="0" tIns="12700" rIns="0" bIns="0" rtlCol="0">
            <a:spAutoFit/>
          </a:bodyPr>
          <a:lstStyle/>
          <a:p>
            <a:pPr marL="298450" marR="5080" indent="-285750">
              <a:lnSpc>
                <a:spcPct val="116100"/>
              </a:lnSpc>
              <a:spcBef>
                <a:spcPts val="100"/>
              </a:spcBef>
              <a:tabLst>
                <a:tab pos="297815" algn="l"/>
              </a:tabLst>
            </a:pPr>
            <a:r>
              <a:rPr sz="1400" spc="-5" dirty="0">
                <a:latin typeface="Montserrat"/>
                <a:cs typeface="Montserrat"/>
              </a:rPr>
              <a:t>7.	Stop the sketch. Press </a:t>
            </a:r>
            <a:r>
              <a:rPr sz="1400" dirty="0">
                <a:latin typeface="Montserrat"/>
                <a:cs typeface="Montserrat"/>
              </a:rPr>
              <a:t>E </a:t>
            </a:r>
            <a:r>
              <a:rPr sz="1400" spc="-5" dirty="0">
                <a:latin typeface="Montserrat"/>
                <a:cs typeface="Montserrat"/>
              </a:rPr>
              <a:t>to extrude. Extrude the bottom (interior circle) 1.2 mm. When you  extrude your sketch, your sketch will turn off. In the Browser toggle the sketch’s visibility.  Extrude the walls of the cylinder 30mm. Join these two extrusions to create </a:t>
            </a:r>
            <a:r>
              <a:rPr sz="1400" dirty="0">
                <a:latin typeface="Montserrat"/>
                <a:cs typeface="Montserrat"/>
              </a:rPr>
              <a:t>a </a:t>
            </a:r>
            <a:r>
              <a:rPr sz="1400" spc="-5" dirty="0">
                <a:latin typeface="Montserrat"/>
                <a:cs typeface="Montserrat"/>
              </a:rPr>
              <a:t>single</a:t>
            </a:r>
            <a:r>
              <a:rPr sz="1400" spc="-35" dirty="0">
                <a:latin typeface="Montserrat"/>
                <a:cs typeface="Montserrat"/>
              </a:rPr>
              <a:t> </a:t>
            </a:r>
            <a:r>
              <a:rPr sz="1400" spc="-5" dirty="0">
                <a:latin typeface="Montserrat"/>
                <a:cs typeface="Montserrat"/>
              </a:rPr>
              <a:t>object:</a:t>
            </a:r>
            <a:endParaRPr sz="1400">
              <a:latin typeface="Montserrat"/>
              <a:cs typeface="Montserrat"/>
            </a:endParaRPr>
          </a:p>
        </p:txBody>
      </p:sp>
      <p:sp>
        <p:nvSpPr>
          <p:cNvPr id="3" name="object 3"/>
          <p:cNvSpPr/>
          <p:nvPr/>
        </p:nvSpPr>
        <p:spPr>
          <a:xfrm>
            <a:off x="1000125" y="1400175"/>
            <a:ext cx="7724774" cy="41529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7</a:t>
            </a:fld>
            <a:endParaRPr sz="1100">
              <a:latin typeface="Montserrat"/>
              <a:cs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619188"/>
            <a:ext cx="2240915" cy="238760"/>
          </a:xfrm>
          <a:prstGeom prst="rect">
            <a:avLst/>
          </a:prstGeom>
        </p:spPr>
        <p:txBody>
          <a:bodyPr vert="horz" wrap="square" lIns="0" tIns="12700" rIns="0" bIns="0" rtlCol="0">
            <a:spAutoFit/>
          </a:bodyPr>
          <a:lstStyle/>
          <a:p>
            <a:pPr marL="12700">
              <a:lnSpc>
                <a:spcPct val="100000"/>
              </a:lnSpc>
              <a:spcBef>
                <a:spcPts val="100"/>
              </a:spcBef>
              <a:tabLst>
                <a:tab pos="297815" algn="l"/>
              </a:tabLst>
            </a:pPr>
            <a:r>
              <a:rPr sz="1400" spc="-5" dirty="0">
                <a:latin typeface="Montserrat"/>
                <a:cs typeface="Montserrat"/>
              </a:rPr>
              <a:t>8.	Select Create:</a:t>
            </a:r>
            <a:r>
              <a:rPr sz="1400" spc="-75" dirty="0">
                <a:latin typeface="Montserrat"/>
                <a:cs typeface="Montserrat"/>
              </a:rPr>
              <a:t> </a:t>
            </a:r>
            <a:r>
              <a:rPr sz="1400" spc="-5" dirty="0">
                <a:latin typeface="Montserrat"/>
                <a:cs typeface="Montserrat"/>
              </a:rPr>
              <a:t>Thread:</a:t>
            </a:r>
            <a:endParaRPr sz="1400">
              <a:latin typeface="Montserrat"/>
              <a:cs typeface="Montserrat"/>
            </a:endParaRPr>
          </a:p>
        </p:txBody>
      </p:sp>
      <p:sp>
        <p:nvSpPr>
          <p:cNvPr id="3" name="object 3"/>
          <p:cNvSpPr/>
          <p:nvPr/>
        </p:nvSpPr>
        <p:spPr>
          <a:xfrm>
            <a:off x="1000125" y="904875"/>
            <a:ext cx="7648575" cy="408622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8</a:t>
            </a:fld>
            <a:endParaRPr sz="1100">
              <a:latin typeface="Montserrat"/>
              <a:cs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4410" y="584822"/>
            <a:ext cx="3360420" cy="2006600"/>
          </a:xfrm>
          <a:prstGeom prst="rect">
            <a:avLst/>
          </a:prstGeom>
        </p:spPr>
        <p:txBody>
          <a:bodyPr vert="horz" wrap="square" lIns="0" tIns="46990" rIns="0" bIns="0" rtlCol="0">
            <a:spAutoFit/>
          </a:bodyPr>
          <a:lstStyle/>
          <a:p>
            <a:pPr marL="12700">
              <a:lnSpc>
                <a:spcPct val="100000"/>
              </a:lnSpc>
              <a:spcBef>
                <a:spcPts val="370"/>
              </a:spcBef>
              <a:tabLst>
                <a:tab pos="297815" algn="l"/>
              </a:tabLst>
            </a:pPr>
            <a:r>
              <a:rPr sz="1400" spc="-5" dirty="0">
                <a:latin typeface="Montserrat"/>
                <a:cs typeface="Montserrat"/>
              </a:rPr>
              <a:t>9.	Set the parameters of the</a:t>
            </a:r>
            <a:r>
              <a:rPr sz="1400" spc="-70" dirty="0">
                <a:latin typeface="Montserrat"/>
                <a:cs typeface="Montserrat"/>
              </a:rPr>
              <a:t> </a:t>
            </a:r>
            <a:r>
              <a:rPr sz="1400" spc="-5" dirty="0">
                <a:latin typeface="Montserrat"/>
                <a:cs typeface="Montserrat"/>
              </a:rPr>
              <a:t>threads:</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Select</a:t>
            </a:r>
            <a:r>
              <a:rPr sz="1400" spc="-10" dirty="0">
                <a:latin typeface="Montserrat"/>
                <a:cs typeface="Montserrat"/>
              </a:rPr>
              <a:t> </a:t>
            </a:r>
            <a:r>
              <a:rPr sz="1400" spc="-5" dirty="0">
                <a:latin typeface="Montserrat"/>
                <a:cs typeface="Montserrat"/>
              </a:rPr>
              <a:t>modeled.</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Deselect Full</a:t>
            </a:r>
            <a:r>
              <a:rPr sz="1400" spc="-15" dirty="0">
                <a:latin typeface="Montserrat"/>
                <a:cs typeface="Montserrat"/>
              </a:rPr>
              <a:t> </a:t>
            </a:r>
            <a:r>
              <a:rPr sz="1400" spc="-5" dirty="0">
                <a:latin typeface="Montserrat"/>
                <a:cs typeface="Montserrat"/>
              </a:rPr>
              <a:t>Length.</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Set Length to</a:t>
            </a:r>
            <a:r>
              <a:rPr sz="1400" spc="-15" dirty="0">
                <a:latin typeface="Montserrat"/>
                <a:cs typeface="Montserrat"/>
              </a:rPr>
              <a:t> </a:t>
            </a:r>
            <a:r>
              <a:rPr sz="1400" spc="-5" dirty="0">
                <a:latin typeface="Montserrat"/>
                <a:cs typeface="Montserrat"/>
              </a:rPr>
              <a:t>5mm.</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Select ISO metric</a:t>
            </a:r>
            <a:r>
              <a:rPr sz="1400" spc="-20" dirty="0">
                <a:latin typeface="Montserrat"/>
                <a:cs typeface="Montserrat"/>
              </a:rPr>
              <a:t> </a:t>
            </a:r>
            <a:r>
              <a:rPr sz="1400" spc="-5" dirty="0">
                <a:latin typeface="Montserrat"/>
                <a:cs typeface="Montserrat"/>
              </a:rPr>
              <a:t>profile.</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Set the size to</a:t>
            </a:r>
            <a:r>
              <a:rPr sz="1400" spc="-20" dirty="0">
                <a:latin typeface="Montserrat"/>
                <a:cs typeface="Montserrat"/>
              </a:rPr>
              <a:t> </a:t>
            </a:r>
            <a:r>
              <a:rPr sz="1400" spc="-5" dirty="0">
                <a:latin typeface="Montserrat"/>
                <a:cs typeface="Montserrat"/>
              </a:rPr>
              <a:t>30mm.</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Set the class to</a:t>
            </a:r>
            <a:r>
              <a:rPr sz="1400" spc="-20" dirty="0">
                <a:latin typeface="Montserrat"/>
                <a:cs typeface="Montserrat"/>
              </a:rPr>
              <a:t> </a:t>
            </a:r>
            <a:r>
              <a:rPr sz="1400" spc="-5" dirty="0">
                <a:latin typeface="Montserrat"/>
                <a:cs typeface="Montserrat"/>
              </a:rPr>
              <a:t>M30x1.5.</a:t>
            </a:r>
            <a:endParaRPr sz="1400">
              <a:latin typeface="Montserrat"/>
              <a:cs typeface="Montserrat"/>
            </a:endParaRPr>
          </a:p>
          <a:p>
            <a:pPr marL="298450" indent="-285750">
              <a:lnSpc>
                <a:spcPct val="100000"/>
              </a:lnSpc>
              <a:spcBef>
                <a:spcPts val="270"/>
              </a:spcBef>
              <a:buFont typeface="Arial"/>
              <a:buChar char="■"/>
              <a:tabLst>
                <a:tab pos="297815" algn="l"/>
                <a:tab pos="298450" algn="l"/>
              </a:tabLst>
            </a:pPr>
            <a:r>
              <a:rPr sz="1400" spc="-5" dirty="0">
                <a:latin typeface="Montserrat"/>
                <a:cs typeface="Montserrat"/>
              </a:rPr>
              <a:t>Enable remember</a:t>
            </a:r>
            <a:r>
              <a:rPr sz="1400" spc="-15" dirty="0">
                <a:latin typeface="Montserrat"/>
                <a:cs typeface="Montserrat"/>
              </a:rPr>
              <a:t> </a:t>
            </a:r>
            <a:r>
              <a:rPr sz="1400" spc="-5" dirty="0">
                <a:latin typeface="Montserrat"/>
                <a:cs typeface="Montserrat"/>
              </a:rPr>
              <a:t>size.</a:t>
            </a:r>
            <a:endParaRPr sz="1400">
              <a:latin typeface="Montserrat"/>
              <a:cs typeface="Montserrat"/>
            </a:endParaRPr>
          </a:p>
        </p:txBody>
      </p:sp>
      <p:sp>
        <p:nvSpPr>
          <p:cNvPr id="3" name="object 3"/>
          <p:cNvSpPr/>
          <p:nvPr/>
        </p:nvSpPr>
        <p:spPr>
          <a:xfrm>
            <a:off x="1000125" y="2638425"/>
            <a:ext cx="7658100" cy="3990974"/>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313310" y="7367356"/>
            <a:ext cx="6130290" cy="196215"/>
          </a:xfrm>
          <a:prstGeom prst="rect">
            <a:avLst/>
          </a:prstGeom>
        </p:spPr>
        <p:txBody>
          <a:bodyPr vert="horz" wrap="square" lIns="0" tIns="8255" rIns="0" bIns="0" rtlCol="0">
            <a:spAutoFit/>
          </a:bodyPr>
          <a:lstStyle/>
          <a:p>
            <a:pPr marL="12700">
              <a:lnSpc>
                <a:spcPct val="100000"/>
              </a:lnSpc>
              <a:spcBef>
                <a:spcPts val="65"/>
              </a:spcBef>
            </a:pPr>
            <a:r>
              <a:rPr sz="1100" spc="-5" dirty="0">
                <a:solidFill>
                  <a:srgbClr val="666666"/>
                </a:solidFill>
                <a:latin typeface="Montserrat"/>
                <a:cs typeface="Montserrat"/>
              </a:rPr>
              <a:t>Ultimaker Core Lessons: STEAM </a:t>
            </a:r>
            <a:r>
              <a:rPr sz="1100" dirty="0">
                <a:solidFill>
                  <a:srgbClr val="666666"/>
                </a:solidFill>
                <a:latin typeface="Montserrat"/>
                <a:cs typeface="Montserrat"/>
              </a:rPr>
              <a:t>— </a:t>
            </a:r>
            <a:r>
              <a:rPr sz="1100" spc="-5" dirty="0">
                <a:solidFill>
                  <a:srgbClr val="666666"/>
                </a:solidFill>
                <a:latin typeface="Montserrat"/>
                <a:cs typeface="Montserrat"/>
              </a:rPr>
              <a:t>Lesson 2: Fusion 360 Pill Box Walkthrough </a:t>
            </a:r>
            <a:r>
              <a:rPr sz="1100" dirty="0">
                <a:solidFill>
                  <a:srgbClr val="666666"/>
                </a:solidFill>
                <a:latin typeface="Montserrat"/>
                <a:cs typeface="Montserrat"/>
              </a:rPr>
              <a:t>— </a:t>
            </a:r>
            <a:r>
              <a:rPr sz="1100" spc="-5" dirty="0">
                <a:solidFill>
                  <a:srgbClr val="1154CC"/>
                </a:solidFill>
                <a:latin typeface="Montserrat"/>
                <a:cs typeface="Montserrat"/>
              </a:rPr>
              <a:t>Page</a:t>
            </a:r>
            <a:r>
              <a:rPr sz="1100" spc="-50" dirty="0">
                <a:solidFill>
                  <a:srgbClr val="1154CC"/>
                </a:solidFill>
                <a:latin typeface="Montserrat"/>
                <a:cs typeface="Montserrat"/>
              </a:rPr>
              <a:t> </a:t>
            </a:r>
            <a:fld id="{81D60167-4931-47E6-BA6A-407CBD079E47}" type="slidenum">
              <a:rPr sz="1100" dirty="0">
                <a:solidFill>
                  <a:srgbClr val="1154CC"/>
                </a:solidFill>
                <a:latin typeface="Montserrat"/>
                <a:cs typeface="Montserrat"/>
              </a:rPr>
              <a:t>9</a:t>
            </a:fld>
            <a:endParaRPr sz="1100">
              <a:latin typeface="Montserrat"/>
              <a:cs typeface="Montserra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154C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608</Words>
  <Application>Microsoft Macintosh PowerPoint</Application>
  <PresentationFormat>Custom</PresentationFormat>
  <Paragraphs>58</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Montserrat</vt:lpstr>
      <vt:lpstr>Times New Roman</vt:lpstr>
      <vt:lpstr>Office Theme</vt:lpstr>
      <vt:lpstr>Fusion 360 Pill Box Walkthrough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Fusion 360 Pill Box Walkthrough</dc:title>
  <cp:lastModifiedBy>Lizabeth Arum</cp:lastModifiedBy>
  <cp:revision>1</cp:revision>
  <dcterms:created xsi:type="dcterms:W3CDTF">2018-04-09T15:54:11Z</dcterms:created>
  <dcterms:modified xsi:type="dcterms:W3CDTF">2018-04-09T15:55:49Z</dcterms:modified>
</cp:coreProperties>
</file>