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6"/>
    <p:restoredTop sz="94643"/>
  </p:normalViewPr>
  <p:slideViewPr>
    <p:cSldViewPr>
      <p:cViewPr varScale="1">
        <p:scale>
          <a:sx n="106" d="100"/>
          <a:sy n="106" d="100"/>
        </p:scale>
        <p:origin x="1416" y="16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54380" y="2409444"/>
            <a:ext cx="8549640" cy="163220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508760" y="4352544"/>
            <a:ext cx="7040880" cy="19431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4/9/18</a:t>
            </a:fld>
            <a:endParaRPr lang="en-US"/>
          </a:p>
        </p:txBody>
      </p:sp>
      <p:sp>
        <p:nvSpPr>
          <p:cNvPr id="6" name="Holder 6"/>
          <p:cNvSpPr>
            <a:spLocks noGrp="1"/>
          </p:cNvSpPr>
          <p:nvPr>
            <p:ph type="sldNum" sz="quarter" idx="7"/>
          </p:nvPr>
        </p:nvSpPr>
        <p:spPr/>
        <p:txBody>
          <a:bodyPr lIns="0" tIns="0" rIns="0" bIns="0"/>
          <a:lstStyle>
            <a:lvl1pPr>
              <a:defRPr sz="1100" b="0" i="0">
                <a:solidFill>
                  <a:srgbClr val="666666"/>
                </a:solidFill>
                <a:latin typeface="Montserrat"/>
                <a:cs typeface="Montserrat"/>
              </a:defRPr>
            </a:lvl1p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a:t>
            </a:fld>
            <a:endParaRPr dirty="0">
              <a:solidFill>
                <a:srgbClr val="1154CC"/>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666666"/>
                </a:solidFill>
                <a:latin typeface="Montserrat"/>
                <a:cs typeface="Montserrat"/>
              </a:defRPr>
            </a:lvl1pPr>
          </a:lstStyle>
          <a:p>
            <a:endParaRPr/>
          </a:p>
        </p:txBody>
      </p:sp>
      <p:sp>
        <p:nvSpPr>
          <p:cNvPr id="3" name="Holder 3"/>
          <p:cNvSpPr>
            <a:spLocks noGrp="1"/>
          </p:cNvSpPr>
          <p:nvPr>
            <p:ph type="body" idx="1"/>
          </p:nvPr>
        </p:nvSpPr>
        <p:spPr/>
        <p:txBody>
          <a:bodyPr lIns="0" tIns="0" rIns="0" bIns="0"/>
          <a:lstStyle>
            <a:lvl1pPr>
              <a:defRPr sz="2400" b="0" i="0">
                <a:solidFill>
                  <a:schemeClr val="tx1"/>
                </a:solidFill>
                <a:latin typeface="Montserrat"/>
                <a:cs typeface="Montserra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4/9/18</a:t>
            </a:fld>
            <a:endParaRPr lang="en-US"/>
          </a:p>
        </p:txBody>
      </p:sp>
      <p:sp>
        <p:nvSpPr>
          <p:cNvPr id="6" name="Holder 6"/>
          <p:cNvSpPr>
            <a:spLocks noGrp="1"/>
          </p:cNvSpPr>
          <p:nvPr>
            <p:ph type="sldNum" sz="quarter" idx="7"/>
          </p:nvPr>
        </p:nvSpPr>
        <p:spPr/>
        <p:txBody>
          <a:bodyPr lIns="0" tIns="0" rIns="0" bIns="0"/>
          <a:lstStyle>
            <a:lvl1pPr>
              <a:defRPr sz="1100" b="0" i="0">
                <a:solidFill>
                  <a:srgbClr val="666666"/>
                </a:solidFill>
                <a:latin typeface="Montserrat"/>
                <a:cs typeface="Montserrat"/>
              </a:defRPr>
            </a:lvl1p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a:t>
            </a:fld>
            <a:endParaRPr dirty="0">
              <a:solidFill>
                <a:srgbClr val="1154CC"/>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666666"/>
                </a:solidFill>
                <a:latin typeface="Montserrat"/>
                <a:cs typeface="Montserrat"/>
              </a:defRPr>
            </a:lvl1pPr>
          </a:lstStyle>
          <a:p>
            <a:endParaRPr/>
          </a:p>
        </p:txBody>
      </p:sp>
      <p:sp>
        <p:nvSpPr>
          <p:cNvPr id="3" name="Holder 3"/>
          <p:cNvSpPr>
            <a:spLocks noGrp="1"/>
          </p:cNvSpPr>
          <p:nvPr>
            <p:ph sz="half" idx="2"/>
          </p:nvPr>
        </p:nvSpPr>
        <p:spPr>
          <a:xfrm>
            <a:off x="502920" y="1787652"/>
            <a:ext cx="4375404" cy="512978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80076" y="1787652"/>
            <a:ext cx="4375404" cy="512978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4/9/18</a:t>
            </a:fld>
            <a:endParaRPr lang="en-US"/>
          </a:p>
        </p:txBody>
      </p:sp>
      <p:sp>
        <p:nvSpPr>
          <p:cNvPr id="7" name="Holder 7"/>
          <p:cNvSpPr>
            <a:spLocks noGrp="1"/>
          </p:cNvSpPr>
          <p:nvPr>
            <p:ph type="sldNum" sz="quarter" idx="7"/>
          </p:nvPr>
        </p:nvSpPr>
        <p:spPr/>
        <p:txBody>
          <a:bodyPr lIns="0" tIns="0" rIns="0" bIns="0"/>
          <a:lstStyle>
            <a:lvl1pPr>
              <a:defRPr sz="1100" b="0" i="0">
                <a:solidFill>
                  <a:srgbClr val="666666"/>
                </a:solidFill>
                <a:latin typeface="Montserrat"/>
                <a:cs typeface="Montserrat"/>
              </a:defRPr>
            </a:lvl1p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a:t>
            </a:fld>
            <a:endParaRPr dirty="0">
              <a:solidFill>
                <a:srgbClr val="1154CC"/>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666666"/>
                </a:solidFill>
                <a:latin typeface="Montserrat"/>
                <a:cs typeface="Montserra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4/9/18</a:t>
            </a:fld>
            <a:endParaRPr lang="en-US"/>
          </a:p>
        </p:txBody>
      </p:sp>
      <p:sp>
        <p:nvSpPr>
          <p:cNvPr id="5" name="Holder 5"/>
          <p:cNvSpPr>
            <a:spLocks noGrp="1"/>
          </p:cNvSpPr>
          <p:nvPr>
            <p:ph type="sldNum" sz="quarter" idx="7"/>
          </p:nvPr>
        </p:nvSpPr>
        <p:spPr/>
        <p:txBody>
          <a:bodyPr lIns="0" tIns="0" rIns="0" bIns="0"/>
          <a:lstStyle>
            <a:lvl1pPr>
              <a:defRPr sz="1100" b="0" i="0">
                <a:solidFill>
                  <a:srgbClr val="666666"/>
                </a:solidFill>
                <a:latin typeface="Montserrat"/>
                <a:cs typeface="Montserrat"/>
              </a:defRPr>
            </a:lvl1p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a:t>
            </a:fld>
            <a:endParaRPr dirty="0">
              <a:solidFill>
                <a:srgbClr val="1154CC"/>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4/9/18</a:t>
            </a:fld>
            <a:endParaRPr lang="en-US"/>
          </a:p>
        </p:txBody>
      </p:sp>
      <p:sp>
        <p:nvSpPr>
          <p:cNvPr id="4" name="Holder 4"/>
          <p:cNvSpPr>
            <a:spLocks noGrp="1"/>
          </p:cNvSpPr>
          <p:nvPr>
            <p:ph type="sldNum" sz="quarter" idx="7"/>
          </p:nvPr>
        </p:nvSpPr>
        <p:spPr/>
        <p:txBody>
          <a:bodyPr lIns="0" tIns="0" rIns="0" bIns="0"/>
          <a:lstStyle>
            <a:lvl1pPr>
              <a:defRPr sz="1100" b="0" i="0">
                <a:solidFill>
                  <a:srgbClr val="666666"/>
                </a:solidFill>
                <a:latin typeface="Montserrat"/>
                <a:cs typeface="Montserrat"/>
              </a:defRPr>
            </a:lvl1p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a:t>
            </a:fld>
            <a:endParaRPr dirty="0">
              <a:solidFill>
                <a:srgbClr val="1154CC"/>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857976" y="156959"/>
            <a:ext cx="1329951" cy="198707"/>
          </a:xfrm>
          <a:prstGeom prst="rect">
            <a:avLst/>
          </a:prstGeom>
          <a:blipFill>
            <a:blip r:embed="rId7" cstate="print"/>
            <a:stretch>
              <a:fillRect/>
            </a:stretch>
          </a:blipFill>
        </p:spPr>
        <p:txBody>
          <a:bodyPr wrap="square" lIns="0" tIns="0" rIns="0" bIns="0" rtlCol="0"/>
          <a:lstStyle/>
          <a:p>
            <a:endParaRPr/>
          </a:p>
        </p:txBody>
      </p:sp>
      <p:sp>
        <p:nvSpPr>
          <p:cNvPr id="2" name="Holder 2"/>
          <p:cNvSpPr>
            <a:spLocks noGrp="1"/>
          </p:cNvSpPr>
          <p:nvPr>
            <p:ph type="title"/>
          </p:nvPr>
        </p:nvSpPr>
        <p:spPr>
          <a:xfrm>
            <a:off x="1798835" y="1244600"/>
            <a:ext cx="2143760" cy="482600"/>
          </a:xfrm>
          <a:prstGeom prst="rect">
            <a:avLst/>
          </a:prstGeom>
        </p:spPr>
        <p:txBody>
          <a:bodyPr wrap="square" lIns="0" tIns="0" rIns="0" bIns="0">
            <a:spAutoFit/>
          </a:bodyPr>
          <a:lstStyle>
            <a:lvl1pPr>
              <a:defRPr sz="3000" b="1" i="0">
                <a:solidFill>
                  <a:srgbClr val="666666"/>
                </a:solidFill>
                <a:latin typeface="Montserrat"/>
                <a:cs typeface="Montserrat"/>
              </a:defRPr>
            </a:lvl1pPr>
          </a:lstStyle>
          <a:p>
            <a:endParaRPr/>
          </a:p>
        </p:txBody>
      </p:sp>
      <p:sp>
        <p:nvSpPr>
          <p:cNvPr id="3" name="Holder 3"/>
          <p:cNvSpPr>
            <a:spLocks noGrp="1"/>
          </p:cNvSpPr>
          <p:nvPr>
            <p:ph type="body" idx="1"/>
          </p:nvPr>
        </p:nvSpPr>
        <p:spPr>
          <a:xfrm>
            <a:off x="2027435" y="1705610"/>
            <a:ext cx="7085965" cy="2359025"/>
          </a:xfrm>
          <a:prstGeom prst="rect">
            <a:avLst/>
          </a:prstGeom>
        </p:spPr>
        <p:txBody>
          <a:bodyPr wrap="square" lIns="0" tIns="0" rIns="0" bIns="0">
            <a:spAutoFit/>
          </a:bodyPr>
          <a:lstStyle>
            <a:lvl1pPr>
              <a:defRPr sz="2400" b="0" i="0">
                <a:solidFill>
                  <a:schemeClr val="tx1"/>
                </a:solidFill>
                <a:latin typeface="Montserrat"/>
                <a:cs typeface="Montserrat"/>
              </a:defRPr>
            </a:lvl1pPr>
          </a:lstStyle>
          <a:p>
            <a:endParaRPr/>
          </a:p>
        </p:txBody>
      </p:sp>
      <p:sp>
        <p:nvSpPr>
          <p:cNvPr id="4" name="Holder 4"/>
          <p:cNvSpPr>
            <a:spLocks noGrp="1"/>
          </p:cNvSpPr>
          <p:nvPr>
            <p:ph type="ftr" sz="quarter" idx="5"/>
          </p:nvPr>
        </p:nvSpPr>
        <p:spPr>
          <a:xfrm>
            <a:off x="3419856" y="7228332"/>
            <a:ext cx="3218688" cy="38862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02920" y="7228332"/>
            <a:ext cx="2313432" cy="38862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4/9/18</a:t>
            </a:fld>
            <a:endParaRPr lang="en-US"/>
          </a:p>
        </p:txBody>
      </p:sp>
      <p:sp>
        <p:nvSpPr>
          <p:cNvPr id="6" name="Holder 6"/>
          <p:cNvSpPr>
            <a:spLocks noGrp="1"/>
          </p:cNvSpPr>
          <p:nvPr>
            <p:ph type="sldNum" sz="quarter" idx="7"/>
          </p:nvPr>
        </p:nvSpPr>
        <p:spPr>
          <a:xfrm>
            <a:off x="4665860" y="7253056"/>
            <a:ext cx="4778375" cy="196215"/>
          </a:xfrm>
          <a:prstGeom prst="rect">
            <a:avLst/>
          </a:prstGeom>
        </p:spPr>
        <p:txBody>
          <a:bodyPr wrap="square" lIns="0" tIns="0" rIns="0" bIns="0">
            <a:spAutoFit/>
          </a:bodyPr>
          <a:lstStyle>
            <a:lvl1pPr>
              <a:defRPr sz="1100" b="0" i="0">
                <a:solidFill>
                  <a:srgbClr val="666666"/>
                </a:solidFill>
                <a:latin typeface="Montserrat"/>
                <a:cs typeface="Montserrat"/>
              </a:defRPr>
            </a:lvl1p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a:t>
            </a:fld>
            <a:endParaRPr dirty="0">
              <a:solidFill>
                <a:srgbClr val="1154CC"/>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creativecommons.org/licenses/by-sa/4.0/"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hyperlink" Target="https://www.tinkercad.com/things/5RXUnbvj6cJ-tinkercad-battery-holder/editv2" TargetMode="External"/><Relationship Id="rId1" Type="http://schemas.openxmlformats.org/officeDocument/2006/relationships/slideLayout" Target="../slideLayouts/slideLayout2.xml"/><Relationship Id="rId6" Type="http://schemas.openxmlformats.org/officeDocument/2006/relationships/image" Target="../media/image13.gif"/><Relationship Id="rId5" Type="http://schemas.openxmlformats.org/officeDocument/2006/relationships/hyperlink" Target="https://www.tinkercad.com/things/5RXUnbvj6cJ-tinkercad-battery-holder/editv2#/lesson-viewer" TargetMode="External"/><Relationship Id="rId4" Type="http://schemas.openxmlformats.org/officeDocument/2006/relationships/image" Target="../media/image1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adafruit.com/product/654" TargetMode="External"/><Relationship Id="rId2" Type="http://schemas.openxmlformats.org/officeDocument/2006/relationships/hyperlink" Target="https://www.adafruit.com/product/846" TargetMode="External"/><Relationship Id="rId1" Type="http://schemas.openxmlformats.org/officeDocument/2006/relationships/slideLayout" Target="../slideLayouts/slideLayout2.xml"/><Relationship Id="rId6" Type="http://schemas.openxmlformats.org/officeDocument/2006/relationships/hyperlink" Target="https://www.amazon.com/gp/product/B016Q9HK8I/ref=oh_aui_search_detailpage?ie=UTF8&amp;amp;psc=1" TargetMode="External"/><Relationship Id="rId5" Type="http://schemas.openxmlformats.org/officeDocument/2006/relationships/hyperlink" Target="https://www.amazon.com/gp/product/B000VSONRW/ref=oh_aui_search_detailpage" TargetMode="External"/><Relationship Id="rId4" Type="http://schemas.openxmlformats.org/officeDocument/2006/relationships/hyperlink" Target="https://www.amazon.com/gp/product/B00MNIXTY6/ref=oh_aui_search_detailpag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2937" y="890587"/>
            <a:ext cx="1438275" cy="723900"/>
          </a:xfrm>
          <a:prstGeom prst="rect">
            <a:avLst/>
          </a:prstGeom>
          <a:solidFill>
            <a:srgbClr val="F3F3F3"/>
          </a:solidFill>
          <a:ln w="9525">
            <a:solidFill>
              <a:srgbClr val="666666"/>
            </a:solidFill>
          </a:ln>
        </p:spPr>
        <p:txBody>
          <a:bodyPr vert="horz" wrap="square" lIns="0" tIns="3810" rIns="0" bIns="0" rtlCol="0">
            <a:spAutoFit/>
          </a:bodyPr>
          <a:lstStyle/>
          <a:p>
            <a:pPr>
              <a:lnSpc>
                <a:spcPct val="100000"/>
              </a:lnSpc>
              <a:spcBef>
                <a:spcPts val="30"/>
              </a:spcBef>
            </a:pPr>
            <a:endParaRPr sz="2050">
              <a:latin typeface="Times New Roman"/>
              <a:cs typeface="Times New Roman"/>
            </a:endParaRPr>
          </a:p>
          <a:p>
            <a:pPr marL="263525">
              <a:lnSpc>
                <a:spcPct val="100000"/>
              </a:lnSpc>
            </a:pPr>
            <a:r>
              <a:rPr sz="1400" b="1" spc="-5" dirty="0">
                <a:solidFill>
                  <a:srgbClr val="666666"/>
                </a:solidFill>
                <a:latin typeface="Montserrat"/>
                <a:cs typeface="Montserrat"/>
              </a:rPr>
              <a:t>LESSON</a:t>
            </a:r>
            <a:r>
              <a:rPr sz="1400" b="1" spc="-20" dirty="0">
                <a:solidFill>
                  <a:srgbClr val="666666"/>
                </a:solidFill>
                <a:latin typeface="Montserrat"/>
                <a:cs typeface="Montserrat"/>
              </a:rPr>
              <a:t> </a:t>
            </a:r>
            <a:r>
              <a:rPr sz="1400" b="1" dirty="0">
                <a:solidFill>
                  <a:srgbClr val="666666"/>
                </a:solidFill>
                <a:latin typeface="Montserrat"/>
                <a:cs typeface="Montserrat"/>
              </a:rPr>
              <a:t>3</a:t>
            </a:r>
            <a:endParaRPr sz="1400">
              <a:latin typeface="Montserrat"/>
              <a:cs typeface="Montserrat"/>
            </a:endParaRPr>
          </a:p>
        </p:txBody>
      </p:sp>
      <p:sp>
        <p:nvSpPr>
          <p:cNvPr id="3" name="object 3"/>
          <p:cNvSpPr txBox="1">
            <a:spLocks noGrp="1"/>
          </p:cNvSpPr>
          <p:nvPr>
            <p:ph type="title"/>
          </p:nvPr>
        </p:nvSpPr>
        <p:spPr>
          <a:xfrm>
            <a:off x="2081212" y="890587"/>
            <a:ext cx="4505325" cy="723900"/>
          </a:xfrm>
          <a:prstGeom prst="rect">
            <a:avLst/>
          </a:prstGeom>
          <a:ln w="9525">
            <a:solidFill>
              <a:srgbClr val="666666"/>
            </a:solidFill>
          </a:ln>
        </p:spPr>
        <p:txBody>
          <a:bodyPr vert="horz" wrap="square" lIns="0" tIns="185420" rIns="0" bIns="0" rtlCol="0">
            <a:spAutoFit/>
          </a:bodyPr>
          <a:lstStyle/>
          <a:p>
            <a:pPr marL="171450">
              <a:lnSpc>
                <a:spcPct val="100000"/>
              </a:lnSpc>
              <a:spcBef>
                <a:spcPts val="1460"/>
              </a:spcBef>
            </a:pPr>
            <a:r>
              <a:rPr dirty="0">
                <a:solidFill>
                  <a:srgbClr val="4985E8"/>
                </a:solidFill>
              </a:rPr>
              <a:t>Flashlight</a:t>
            </a:r>
          </a:p>
        </p:txBody>
      </p:sp>
      <p:sp>
        <p:nvSpPr>
          <p:cNvPr id="4" name="object 4"/>
          <p:cNvSpPr txBox="1"/>
          <p:nvPr/>
        </p:nvSpPr>
        <p:spPr>
          <a:xfrm>
            <a:off x="627260" y="1793875"/>
            <a:ext cx="8044180" cy="3303270"/>
          </a:xfrm>
          <a:prstGeom prst="rect">
            <a:avLst/>
          </a:prstGeom>
        </p:spPr>
        <p:txBody>
          <a:bodyPr vert="horz" wrap="square" lIns="0" tIns="187325" rIns="0" bIns="0" rtlCol="0">
            <a:spAutoFit/>
          </a:bodyPr>
          <a:lstStyle/>
          <a:p>
            <a:pPr marL="12700">
              <a:lnSpc>
                <a:spcPct val="100000"/>
              </a:lnSpc>
              <a:spcBef>
                <a:spcPts val="1475"/>
              </a:spcBef>
            </a:pPr>
            <a:r>
              <a:rPr sz="3000" b="1" dirty="0">
                <a:solidFill>
                  <a:srgbClr val="666666"/>
                </a:solidFill>
                <a:latin typeface="Montserrat"/>
                <a:cs typeface="Montserrat"/>
              </a:rPr>
              <a:t>Flashlight: More parts that fit</a:t>
            </a:r>
            <a:r>
              <a:rPr sz="3000" b="1" spc="-65" dirty="0">
                <a:solidFill>
                  <a:srgbClr val="666666"/>
                </a:solidFill>
                <a:latin typeface="Montserrat"/>
                <a:cs typeface="Montserrat"/>
              </a:rPr>
              <a:t> </a:t>
            </a:r>
            <a:r>
              <a:rPr sz="3000" b="1" dirty="0">
                <a:solidFill>
                  <a:srgbClr val="666666"/>
                </a:solidFill>
                <a:latin typeface="Montserrat"/>
                <a:cs typeface="Montserrat"/>
              </a:rPr>
              <a:t>together</a:t>
            </a:r>
            <a:endParaRPr sz="3000">
              <a:latin typeface="Montserrat"/>
              <a:cs typeface="Montserrat"/>
            </a:endParaRPr>
          </a:p>
          <a:p>
            <a:pPr marL="469900" marR="5080">
              <a:lnSpc>
                <a:spcPct val="100699"/>
              </a:lnSpc>
              <a:spcBef>
                <a:spcPts val="810"/>
              </a:spcBef>
            </a:pPr>
            <a:r>
              <a:rPr sz="1800" dirty="0">
                <a:solidFill>
                  <a:srgbClr val="434343"/>
                </a:solidFill>
                <a:latin typeface="Montserrat"/>
                <a:cs typeface="Montserrat"/>
              </a:rPr>
              <a:t>Just because you have a 3D printer doesn’t mean that you have</a:t>
            </a:r>
            <a:r>
              <a:rPr sz="1800" spc="-100" dirty="0">
                <a:solidFill>
                  <a:srgbClr val="434343"/>
                </a:solidFill>
                <a:latin typeface="Montserrat"/>
                <a:cs typeface="Montserrat"/>
              </a:rPr>
              <a:t> </a:t>
            </a:r>
            <a:r>
              <a:rPr sz="1800" dirty="0">
                <a:solidFill>
                  <a:srgbClr val="434343"/>
                </a:solidFill>
                <a:latin typeface="Montserrat"/>
                <a:cs typeface="Montserrat"/>
              </a:rPr>
              <a:t>to  use it to print all the parts of a</a:t>
            </a:r>
            <a:r>
              <a:rPr sz="1800" spc="-15" dirty="0">
                <a:solidFill>
                  <a:srgbClr val="434343"/>
                </a:solidFill>
                <a:latin typeface="Montserrat"/>
                <a:cs typeface="Montserrat"/>
              </a:rPr>
              <a:t> </a:t>
            </a:r>
            <a:r>
              <a:rPr sz="1800" dirty="0">
                <a:solidFill>
                  <a:srgbClr val="434343"/>
                </a:solidFill>
                <a:latin typeface="Montserrat"/>
                <a:cs typeface="Montserrat"/>
              </a:rPr>
              <a:t>design.</a:t>
            </a:r>
            <a:endParaRPr sz="1800">
              <a:latin typeface="Montserrat"/>
              <a:cs typeface="Montserrat"/>
            </a:endParaRPr>
          </a:p>
          <a:p>
            <a:pPr marL="927100" indent="-228600">
              <a:lnSpc>
                <a:spcPct val="100000"/>
              </a:lnSpc>
              <a:spcBef>
                <a:spcPts val="790"/>
              </a:spcBef>
              <a:buFont typeface="Arial"/>
              <a:buChar char="■"/>
              <a:tabLst>
                <a:tab pos="927100" algn="l"/>
              </a:tabLst>
            </a:pPr>
            <a:r>
              <a:rPr sz="1400" spc="-5" dirty="0">
                <a:latin typeface="Montserrat"/>
                <a:cs typeface="Montserrat"/>
              </a:rPr>
              <a:t>If you can find </a:t>
            </a:r>
            <a:r>
              <a:rPr sz="1400" dirty="0">
                <a:latin typeface="Montserrat"/>
                <a:cs typeface="Montserrat"/>
              </a:rPr>
              <a:t>a </a:t>
            </a:r>
            <a:r>
              <a:rPr sz="1400" spc="-5" dirty="0">
                <a:latin typeface="Montserrat"/>
                <a:cs typeface="Montserrat"/>
              </a:rPr>
              <a:t>part that does not need to be printed, don’t print</a:t>
            </a:r>
            <a:r>
              <a:rPr sz="1400" spc="-20" dirty="0">
                <a:latin typeface="Montserrat"/>
                <a:cs typeface="Montserrat"/>
              </a:rPr>
              <a:t> </a:t>
            </a:r>
            <a:r>
              <a:rPr sz="1400" spc="-5" dirty="0">
                <a:latin typeface="Montserrat"/>
                <a:cs typeface="Montserrat"/>
              </a:rPr>
              <a:t>it!</a:t>
            </a:r>
            <a:endParaRPr sz="1400">
              <a:latin typeface="Montserrat"/>
              <a:cs typeface="Montserrat"/>
            </a:endParaRPr>
          </a:p>
          <a:p>
            <a:pPr marL="927100" indent="-228600">
              <a:lnSpc>
                <a:spcPct val="100000"/>
              </a:lnSpc>
              <a:spcBef>
                <a:spcPts val="270"/>
              </a:spcBef>
              <a:buFont typeface="Arial"/>
              <a:buChar char="■"/>
              <a:tabLst>
                <a:tab pos="927100" algn="l"/>
              </a:tabLst>
            </a:pPr>
            <a:r>
              <a:rPr sz="1400" spc="-5" dirty="0">
                <a:latin typeface="Montserrat"/>
                <a:cs typeface="Montserrat"/>
              </a:rPr>
              <a:t>Look for material substitutes for dowels, slabs, and</a:t>
            </a:r>
            <a:r>
              <a:rPr sz="1400" spc="-15" dirty="0">
                <a:latin typeface="Montserrat"/>
                <a:cs typeface="Montserrat"/>
              </a:rPr>
              <a:t> </a:t>
            </a:r>
            <a:r>
              <a:rPr sz="1400" spc="-5" dirty="0">
                <a:latin typeface="Montserrat"/>
                <a:cs typeface="Montserrat"/>
              </a:rPr>
              <a:t>tubes.</a:t>
            </a:r>
            <a:endParaRPr sz="1400">
              <a:latin typeface="Montserrat"/>
              <a:cs typeface="Montserrat"/>
            </a:endParaRPr>
          </a:p>
          <a:p>
            <a:pPr marL="927100" marR="86995" indent="-228600">
              <a:lnSpc>
                <a:spcPct val="116100"/>
              </a:lnSpc>
              <a:buFont typeface="Arial"/>
              <a:buChar char="■"/>
              <a:tabLst>
                <a:tab pos="927100" algn="l"/>
              </a:tabLst>
            </a:pPr>
            <a:r>
              <a:rPr sz="1400" spc="-5" dirty="0">
                <a:latin typeface="Montserrat"/>
                <a:cs typeface="Montserrat"/>
              </a:rPr>
              <a:t>Use 3D printing for what it does best: allows you to design parts that cannot be  easily produced using other available</a:t>
            </a:r>
            <a:r>
              <a:rPr sz="1400" spc="-10" dirty="0">
                <a:latin typeface="Montserrat"/>
                <a:cs typeface="Montserrat"/>
              </a:rPr>
              <a:t> </a:t>
            </a:r>
            <a:r>
              <a:rPr sz="1400" spc="-5" dirty="0">
                <a:latin typeface="Montserrat"/>
                <a:cs typeface="Montserrat"/>
              </a:rPr>
              <a:t>means.</a:t>
            </a:r>
            <a:endParaRPr sz="1400">
              <a:latin typeface="Montserrat"/>
              <a:cs typeface="Montserrat"/>
            </a:endParaRPr>
          </a:p>
          <a:p>
            <a:pPr marL="469900" marR="177800" algn="just">
              <a:lnSpc>
                <a:spcPct val="100699"/>
              </a:lnSpc>
              <a:spcBef>
                <a:spcPts val="830"/>
              </a:spcBef>
            </a:pPr>
            <a:r>
              <a:rPr sz="1800" dirty="0">
                <a:solidFill>
                  <a:srgbClr val="434343"/>
                </a:solidFill>
                <a:latin typeface="Montserrat"/>
                <a:cs typeface="Montserrat"/>
              </a:rPr>
              <a:t>In this project you will not print the Flashlight’s tube, but</a:t>
            </a:r>
            <a:r>
              <a:rPr sz="1800" spc="-100" dirty="0">
                <a:solidFill>
                  <a:srgbClr val="434343"/>
                </a:solidFill>
                <a:latin typeface="Montserrat"/>
                <a:cs typeface="Montserrat"/>
              </a:rPr>
              <a:t> </a:t>
            </a:r>
            <a:r>
              <a:rPr sz="1800" dirty="0">
                <a:solidFill>
                  <a:srgbClr val="434343"/>
                </a:solidFill>
                <a:latin typeface="Montserrat"/>
                <a:cs typeface="Montserrat"/>
              </a:rPr>
              <a:t>instead  incorporate an inexpensive piece of PVC pipe and the Tinkercad  battery holder into your</a:t>
            </a:r>
            <a:r>
              <a:rPr sz="1800" spc="-10" dirty="0">
                <a:solidFill>
                  <a:srgbClr val="434343"/>
                </a:solidFill>
                <a:latin typeface="Montserrat"/>
                <a:cs typeface="Montserrat"/>
              </a:rPr>
              <a:t> </a:t>
            </a:r>
            <a:r>
              <a:rPr sz="1800" dirty="0">
                <a:solidFill>
                  <a:srgbClr val="434343"/>
                </a:solidFill>
                <a:latin typeface="Montserrat"/>
                <a:cs typeface="Montserrat"/>
              </a:rPr>
              <a:t>design.</a:t>
            </a:r>
            <a:endParaRPr sz="1800">
              <a:latin typeface="Montserrat"/>
              <a:cs typeface="Montserrat"/>
            </a:endParaRPr>
          </a:p>
        </p:txBody>
      </p:sp>
      <p:sp>
        <p:nvSpPr>
          <p:cNvPr id="5" name="object 5"/>
          <p:cNvSpPr txBox="1"/>
          <p:nvPr/>
        </p:nvSpPr>
        <p:spPr>
          <a:xfrm>
            <a:off x="657225" y="5172075"/>
            <a:ext cx="8448675" cy="1447800"/>
          </a:xfrm>
          <a:prstGeom prst="rect">
            <a:avLst/>
          </a:prstGeom>
          <a:solidFill>
            <a:srgbClr val="D9ECFF"/>
          </a:solidFill>
        </p:spPr>
        <p:txBody>
          <a:bodyPr vert="horz" wrap="square" lIns="0" tIns="99060" rIns="0" bIns="0" rtlCol="0">
            <a:spAutoFit/>
          </a:bodyPr>
          <a:lstStyle/>
          <a:p>
            <a:pPr marL="96520" marR="5574665">
              <a:lnSpc>
                <a:spcPts val="1650"/>
              </a:lnSpc>
              <a:spcBef>
                <a:spcPts val="780"/>
              </a:spcBef>
            </a:pPr>
            <a:r>
              <a:rPr sz="1400" b="1" spc="-5" dirty="0">
                <a:latin typeface="Montserrat"/>
                <a:cs typeface="Montserrat"/>
              </a:rPr>
              <a:t>Recommended age range 10+  Category</a:t>
            </a:r>
            <a:r>
              <a:rPr sz="1400" spc="-5" dirty="0">
                <a:latin typeface="Montserrat"/>
                <a:cs typeface="Montserrat"/>
              </a:rPr>
              <a:t>: Beginner</a:t>
            </a:r>
            <a:r>
              <a:rPr sz="1400" spc="-25" dirty="0">
                <a:latin typeface="Montserrat"/>
                <a:cs typeface="Montserrat"/>
              </a:rPr>
              <a:t> </a:t>
            </a:r>
            <a:r>
              <a:rPr sz="1400" spc="-5" dirty="0">
                <a:latin typeface="Montserrat"/>
                <a:cs typeface="Montserrat"/>
              </a:rPr>
              <a:t>lesson</a:t>
            </a:r>
            <a:endParaRPr sz="1400">
              <a:latin typeface="Montserrat"/>
              <a:cs typeface="Montserrat"/>
            </a:endParaRPr>
          </a:p>
          <a:p>
            <a:pPr marL="96520">
              <a:lnSpc>
                <a:spcPts val="1585"/>
              </a:lnSpc>
            </a:pPr>
            <a:r>
              <a:rPr sz="1400" b="1" spc="-5" dirty="0">
                <a:latin typeface="Montserrat"/>
                <a:cs typeface="Montserrat"/>
              </a:rPr>
              <a:t>Tags</a:t>
            </a:r>
            <a:r>
              <a:rPr sz="1400" spc="-5" dirty="0">
                <a:latin typeface="Montserrat"/>
                <a:cs typeface="Montserrat"/>
              </a:rPr>
              <a:t>: 3D CAD, 3D printing, 3D printed, beginners, design, education, constraints, LEDs,</a:t>
            </a:r>
            <a:r>
              <a:rPr sz="1400" spc="-35" dirty="0">
                <a:latin typeface="Montserrat"/>
                <a:cs typeface="Montserrat"/>
              </a:rPr>
              <a:t> </a:t>
            </a:r>
            <a:r>
              <a:rPr sz="1400" spc="-5" dirty="0">
                <a:latin typeface="Montserrat"/>
                <a:cs typeface="Montserrat"/>
              </a:rPr>
              <a:t>circuit</a:t>
            </a:r>
            <a:endParaRPr sz="1400">
              <a:latin typeface="Montserrat"/>
              <a:cs typeface="Montserrat"/>
            </a:endParaRPr>
          </a:p>
          <a:p>
            <a:pPr marL="96520">
              <a:lnSpc>
                <a:spcPts val="1650"/>
              </a:lnSpc>
            </a:pPr>
            <a:r>
              <a:rPr sz="1400" b="1" spc="-5" dirty="0">
                <a:latin typeface="Montserrat"/>
                <a:cs typeface="Montserrat"/>
              </a:rPr>
              <a:t>Software</a:t>
            </a:r>
            <a:r>
              <a:rPr sz="1400" spc="-5" dirty="0">
                <a:latin typeface="Montserrat"/>
                <a:cs typeface="Montserrat"/>
              </a:rPr>
              <a:t>:</a:t>
            </a:r>
            <a:r>
              <a:rPr sz="1400" spc="-10" dirty="0">
                <a:latin typeface="Montserrat"/>
                <a:cs typeface="Montserrat"/>
              </a:rPr>
              <a:t> </a:t>
            </a:r>
            <a:r>
              <a:rPr sz="1400" spc="-5" dirty="0">
                <a:latin typeface="Montserrat"/>
                <a:cs typeface="Montserrat"/>
              </a:rPr>
              <a:t>Tinkercad</a:t>
            </a:r>
            <a:endParaRPr sz="1400">
              <a:latin typeface="Montserrat"/>
              <a:cs typeface="Montserrat"/>
            </a:endParaRPr>
          </a:p>
          <a:p>
            <a:pPr marL="96520">
              <a:lnSpc>
                <a:spcPts val="1650"/>
              </a:lnSpc>
            </a:pPr>
            <a:r>
              <a:rPr sz="1400" b="1" spc="-5" dirty="0">
                <a:latin typeface="Montserrat"/>
                <a:cs typeface="Montserrat"/>
              </a:rPr>
              <a:t>Lesson Duration</a:t>
            </a:r>
            <a:r>
              <a:rPr sz="1400" spc="-5" dirty="0">
                <a:latin typeface="Montserrat"/>
                <a:cs typeface="Montserrat"/>
              </a:rPr>
              <a:t>: Two to three 45 minute classes (additional time to</a:t>
            </a:r>
            <a:r>
              <a:rPr sz="1400" spc="-15" dirty="0">
                <a:latin typeface="Montserrat"/>
                <a:cs typeface="Montserrat"/>
              </a:rPr>
              <a:t> </a:t>
            </a:r>
            <a:r>
              <a:rPr sz="1400" spc="-5" dirty="0">
                <a:latin typeface="Montserrat"/>
                <a:cs typeface="Montserrat"/>
              </a:rPr>
              <a:t>print)</a:t>
            </a:r>
            <a:endParaRPr sz="1400">
              <a:latin typeface="Montserrat"/>
              <a:cs typeface="Montserrat"/>
            </a:endParaRPr>
          </a:p>
          <a:p>
            <a:pPr marL="96520">
              <a:lnSpc>
                <a:spcPts val="1664"/>
              </a:lnSpc>
            </a:pPr>
            <a:r>
              <a:rPr sz="1400" b="1" spc="-5" dirty="0">
                <a:latin typeface="Montserrat"/>
                <a:cs typeface="Montserrat"/>
              </a:rPr>
              <a:t>Estimated filament use (per person)</a:t>
            </a:r>
            <a:r>
              <a:rPr sz="1400" spc="-5" dirty="0">
                <a:latin typeface="Montserrat"/>
                <a:cs typeface="Montserrat"/>
              </a:rPr>
              <a:t>:</a:t>
            </a:r>
            <a:r>
              <a:rPr sz="1400" spc="-10" dirty="0">
                <a:latin typeface="Montserrat"/>
                <a:cs typeface="Montserrat"/>
              </a:rPr>
              <a:t> </a:t>
            </a:r>
            <a:r>
              <a:rPr sz="1400" spc="-5" dirty="0">
                <a:latin typeface="Montserrat"/>
                <a:cs typeface="Montserrat"/>
              </a:rPr>
              <a:t>~1.95m/~15g</a:t>
            </a:r>
            <a:endParaRPr sz="1400">
              <a:latin typeface="Montserrat"/>
              <a:cs typeface="Montserrat"/>
            </a:endParaRPr>
          </a:p>
        </p:txBody>
      </p:sp>
      <p:sp>
        <p:nvSpPr>
          <p:cNvPr id="6" name="object 6"/>
          <p:cNvSpPr txBox="1"/>
          <p:nvPr/>
        </p:nvSpPr>
        <p:spPr>
          <a:xfrm>
            <a:off x="1964252" y="7372413"/>
            <a:ext cx="7089140" cy="147320"/>
          </a:xfrm>
          <a:prstGeom prst="rect">
            <a:avLst/>
          </a:prstGeom>
        </p:spPr>
        <p:txBody>
          <a:bodyPr vert="horz" wrap="square" lIns="0" tIns="12700" rIns="0" bIns="0" rtlCol="0">
            <a:spAutoFit/>
          </a:bodyPr>
          <a:lstStyle/>
          <a:p>
            <a:pPr marL="12700">
              <a:lnSpc>
                <a:spcPct val="100000"/>
              </a:lnSpc>
              <a:spcBef>
                <a:spcPts val="100"/>
              </a:spcBef>
            </a:pPr>
            <a:r>
              <a:rPr sz="800" b="1" spc="-5" dirty="0">
                <a:latin typeface="Arial"/>
                <a:cs typeface="Arial"/>
              </a:rPr>
              <a:t>Ultimaker Core Lessons </a:t>
            </a:r>
            <a:r>
              <a:rPr sz="800" b="1" dirty="0">
                <a:latin typeface="Arial"/>
                <a:cs typeface="Arial"/>
              </a:rPr>
              <a:t>— </a:t>
            </a:r>
            <a:r>
              <a:rPr sz="800" b="1" spc="-5" dirty="0">
                <a:latin typeface="Arial"/>
                <a:cs typeface="Arial"/>
              </a:rPr>
              <a:t>STEAM set </a:t>
            </a:r>
            <a:r>
              <a:rPr sz="800" spc="-5" dirty="0">
                <a:latin typeface="Arial"/>
                <a:cs typeface="Arial"/>
              </a:rPr>
              <a:t>produced by Lizabeth Arum is licensed under </a:t>
            </a:r>
            <a:r>
              <a:rPr sz="800" dirty="0">
                <a:latin typeface="Arial"/>
                <a:cs typeface="Arial"/>
              </a:rPr>
              <a:t>a </a:t>
            </a:r>
            <a:r>
              <a:rPr sz="800" u="sng" spc="-5" dirty="0">
                <a:solidFill>
                  <a:srgbClr val="1154CC"/>
                </a:solidFill>
                <a:uFill>
                  <a:solidFill>
                    <a:srgbClr val="1154CC"/>
                  </a:solidFill>
                </a:uFill>
                <a:latin typeface="Arial"/>
                <a:cs typeface="Arial"/>
                <a:hlinkClick r:id="rId2"/>
              </a:rPr>
              <a:t>Creative Commons Attribution-ShareAlike 4.0 International</a:t>
            </a:r>
            <a:r>
              <a:rPr sz="800" u="sng" spc="-25" dirty="0">
                <a:solidFill>
                  <a:srgbClr val="1154CC"/>
                </a:solidFill>
                <a:uFill>
                  <a:solidFill>
                    <a:srgbClr val="1154CC"/>
                  </a:solidFill>
                </a:uFill>
                <a:latin typeface="Arial"/>
                <a:cs typeface="Arial"/>
                <a:hlinkClick r:id="rId2"/>
              </a:rPr>
              <a:t> </a:t>
            </a:r>
            <a:r>
              <a:rPr sz="800" u="sng" spc="-5" dirty="0">
                <a:solidFill>
                  <a:srgbClr val="1154CC"/>
                </a:solidFill>
                <a:uFill>
                  <a:solidFill>
                    <a:srgbClr val="1154CC"/>
                  </a:solidFill>
                </a:uFill>
                <a:latin typeface="Arial"/>
                <a:cs typeface="Arial"/>
                <a:hlinkClick r:id="rId2"/>
              </a:rPr>
              <a:t>License</a:t>
            </a:r>
            <a:r>
              <a:rPr sz="800" spc="-5" dirty="0">
                <a:latin typeface="Arial"/>
                <a:cs typeface="Arial"/>
              </a:rPr>
              <a:t>.</a:t>
            </a:r>
            <a:endParaRPr sz="800">
              <a:latin typeface="Arial"/>
              <a:cs typeface="Arial"/>
            </a:endParaRPr>
          </a:p>
        </p:txBody>
      </p:sp>
      <p:sp>
        <p:nvSpPr>
          <p:cNvPr id="7" name="object 7"/>
          <p:cNvSpPr/>
          <p:nvPr/>
        </p:nvSpPr>
        <p:spPr>
          <a:xfrm>
            <a:off x="1019175" y="7191375"/>
            <a:ext cx="838200" cy="295275"/>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615950"/>
            <a:ext cx="6840855" cy="482600"/>
          </a:xfrm>
          <a:prstGeom prst="rect">
            <a:avLst/>
          </a:prstGeom>
        </p:spPr>
        <p:txBody>
          <a:bodyPr vert="horz" wrap="square" lIns="0" tIns="12700" rIns="0" bIns="0" rtlCol="0">
            <a:spAutoFit/>
          </a:bodyPr>
          <a:lstStyle/>
          <a:p>
            <a:pPr marL="12700">
              <a:lnSpc>
                <a:spcPct val="100000"/>
              </a:lnSpc>
              <a:spcBef>
                <a:spcPts val="100"/>
              </a:spcBef>
            </a:pPr>
            <a:r>
              <a:rPr dirty="0"/>
              <a:t>Demonstrate how to align</a:t>
            </a:r>
            <a:r>
              <a:rPr spc="-100" dirty="0"/>
              <a:t> </a:t>
            </a:r>
            <a:r>
              <a:rPr dirty="0"/>
              <a:t>objects</a:t>
            </a:r>
          </a:p>
        </p:txBody>
      </p:sp>
      <p:sp>
        <p:nvSpPr>
          <p:cNvPr id="3" name="object 3"/>
          <p:cNvSpPr txBox="1"/>
          <p:nvPr/>
        </p:nvSpPr>
        <p:spPr>
          <a:xfrm>
            <a:off x="627260" y="1549400"/>
            <a:ext cx="8784590" cy="2147570"/>
          </a:xfrm>
          <a:prstGeom prst="rect">
            <a:avLst/>
          </a:prstGeom>
        </p:spPr>
        <p:txBody>
          <a:bodyPr vert="horz" wrap="square" lIns="0" tIns="10795" rIns="0" bIns="0" rtlCol="0">
            <a:spAutoFit/>
          </a:bodyPr>
          <a:lstStyle/>
          <a:p>
            <a:pPr marL="12700" marR="352425">
              <a:lnSpc>
                <a:spcPct val="100699"/>
              </a:lnSpc>
              <a:spcBef>
                <a:spcPts val="85"/>
              </a:spcBef>
            </a:pPr>
            <a:r>
              <a:rPr sz="1800" dirty="0">
                <a:solidFill>
                  <a:srgbClr val="434343"/>
                </a:solidFill>
                <a:latin typeface="Montserrat"/>
                <a:cs typeface="Montserrat"/>
              </a:rPr>
              <a:t>Aligning objects is necessary when you want to create multiple parts</a:t>
            </a:r>
            <a:r>
              <a:rPr sz="1800" spc="-100" dirty="0">
                <a:solidFill>
                  <a:srgbClr val="434343"/>
                </a:solidFill>
                <a:latin typeface="Montserrat"/>
                <a:cs typeface="Montserrat"/>
              </a:rPr>
              <a:t> </a:t>
            </a:r>
            <a:r>
              <a:rPr sz="1800" dirty="0">
                <a:solidFill>
                  <a:srgbClr val="434343"/>
                </a:solidFill>
                <a:latin typeface="Montserrat"/>
                <a:cs typeface="Montserrat"/>
              </a:rPr>
              <a:t>that  work</a:t>
            </a:r>
            <a:r>
              <a:rPr sz="1800" spc="-5" dirty="0">
                <a:solidFill>
                  <a:srgbClr val="434343"/>
                </a:solidFill>
                <a:latin typeface="Montserrat"/>
                <a:cs typeface="Montserrat"/>
              </a:rPr>
              <a:t> </a:t>
            </a:r>
            <a:r>
              <a:rPr sz="1800" dirty="0">
                <a:solidFill>
                  <a:srgbClr val="434343"/>
                </a:solidFill>
                <a:latin typeface="Montserrat"/>
                <a:cs typeface="Montserrat"/>
              </a:rPr>
              <a:t>together.</a:t>
            </a:r>
            <a:endParaRPr sz="1800">
              <a:latin typeface="Montserrat"/>
              <a:cs typeface="Montserrat"/>
            </a:endParaRPr>
          </a:p>
          <a:p>
            <a:pPr>
              <a:lnSpc>
                <a:spcPct val="100000"/>
              </a:lnSpc>
              <a:spcBef>
                <a:spcPts val="50"/>
              </a:spcBef>
            </a:pPr>
            <a:endParaRPr sz="3150">
              <a:latin typeface="Times New Roman"/>
              <a:cs typeface="Times New Roman"/>
            </a:endParaRPr>
          </a:p>
          <a:p>
            <a:pPr marL="12700" marR="5080">
              <a:lnSpc>
                <a:spcPct val="100699"/>
              </a:lnSpc>
            </a:pPr>
            <a:r>
              <a:rPr sz="1800" dirty="0">
                <a:solidFill>
                  <a:srgbClr val="434343"/>
                </a:solidFill>
                <a:latin typeface="Montserrat"/>
                <a:cs typeface="Montserrat"/>
              </a:rPr>
              <a:t>In Tinkercad you can select multiple objects and then click on the Align  Command. To select one item to stay in place, roll your cursor over the  object until you see the aligning nodes. Then click on the object. Click on</a:t>
            </a:r>
            <a:r>
              <a:rPr sz="1800" spc="-100" dirty="0">
                <a:solidFill>
                  <a:srgbClr val="434343"/>
                </a:solidFill>
                <a:latin typeface="Montserrat"/>
                <a:cs typeface="Montserrat"/>
              </a:rPr>
              <a:t> </a:t>
            </a:r>
            <a:r>
              <a:rPr sz="1800" dirty="0">
                <a:solidFill>
                  <a:srgbClr val="434343"/>
                </a:solidFill>
                <a:latin typeface="Montserrat"/>
                <a:cs typeface="Montserrat"/>
              </a:rPr>
              <a:t>the  nodes to select how you would like to align your</a:t>
            </a:r>
            <a:r>
              <a:rPr sz="1800" spc="-25" dirty="0">
                <a:solidFill>
                  <a:srgbClr val="434343"/>
                </a:solidFill>
                <a:latin typeface="Montserrat"/>
                <a:cs typeface="Montserrat"/>
              </a:rPr>
              <a:t> </a:t>
            </a:r>
            <a:r>
              <a:rPr sz="1800" dirty="0">
                <a:solidFill>
                  <a:srgbClr val="434343"/>
                </a:solidFill>
                <a:latin typeface="Montserrat"/>
                <a:cs typeface="Montserrat"/>
              </a:rPr>
              <a:t>objects.</a:t>
            </a:r>
            <a:endParaRPr sz="1800">
              <a:latin typeface="Montserrat"/>
              <a:cs typeface="Montserrat"/>
            </a:endParaRPr>
          </a:p>
        </p:txBody>
      </p:sp>
      <p:sp>
        <p:nvSpPr>
          <p:cNvPr id="5" name="object 5"/>
          <p:cNvSpPr txBox="1"/>
          <p:nvPr/>
        </p:nvSpPr>
        <p:spPr>
          <a:xfrm>
            <a:off x="627260" y="6186170"/>
            <a:ext cx="8536940" cy="968375"/>
          </a:xfrm>
          <a:prstGeom prst="rect">
            <a:avLst/>
          </a:prstGeom>
        </p:spPr>
        <p:txBody>
          <a:bodyPr vert="horz" wrap="square" lIns="0" tIns="12700" rIns="0" bIns="0" rtlCol="0">
            <a:spAutoFit/>
          </a:bodyPr>
          <a:lstStyle/>
          <a:p>
            <a:pPr marL="12700" marR="5080">
              <a:lnSpc>
                <a:spcPct val="114599"/>
              </a:lnSpc>
              <a:spcBef>
                <a:spcPts val="100"/>
              </a:spcBef>
            </a:pPr>
            <a:r>
              <a:rPr sz="1800" dirty="0">
                <a:latin typeface="Montserrat"/>
                <a:cs typeface="Montserrat"/>
              </a:rPr>
              <a:t>In Fusion you can create sketches on the faces of objects and then use</a:t>
            </a:r>
            <a:r>
              <a:rPr sz="1800" spc="-100" dirty="0">
                <a:latin typeface="Montserrat"/>
                <a:cs typeface="Montserrat"/>
              </a:rPr>
              <a:t> </a:t>
            </a:r>
            <a:r>
              <a:rPr sz="1800" dirty="0">
                <a:latin typeface="Montserrat"/>
                <a:cs typeface="Montserrat"/>
              </a:rPr>
              <a:t>the  project command to transfer the sketches from one object to another  sketch.</a:t>
            </a:r>
            <a:endParaRPr sz="1800">
              <a:latin typeface="Montserrat"/>
              <a:cs typeface="Montserrat"/>
            </a:endParaRPr>
          </a:p>
        </p:txBody>
      </p:sp>
      <p:sp>
        <p:nvSpPr>
          <p:cNvPr id="6" name="object 6"/>
          <p:cNvSpPr txBox="1"/>
          <p:nvPr/>
        </p:nvSpPr>
        <p:spPr>
          <a:xfrm>
            <a:off x="4618235" y="7253056"/>
            <a:ext cx="4822190"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set </a:t>
            </a:r>
            <a:r>
              <a:rPr sz="1100" dirty="0">
                <a:solidFill>
                  <a:srgbClr val="666666"/>
                </a:solidFill>
                <a:latin typeface="Montserrat"/>
                <a:cs typeface="Montserrat"/>
              </a:rPr>
              <a:t>— </a:t>
            </a:r>
            <a:r>
              <a:rPr sz="1100" spc="-5" dirty="0">
                <a:solidFill>
                  <a:srgbClr val="666666"/>
                </a:solidFill>
                <a:latin typeface="Montserrat"/>
                <a:cs typeface="Montserrat"/>
              </a:rPr>
              <a:t>Lesson 3: Flashlight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65"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10</a:t>
            </a:fld>
            <a:endParaRPr sz="1100">
              <a:latin typeface="Montserrat"/>
              <a:cs typeface="Montserrat"/>
            </a:endParaRPr>
          </a:p>
        </p:txBody>
      </p:sp>
      <p:pic>
        <p:nvPicPr>
          <p:cNvPr id="8" name="Picture 7">
            <a:extLst>
              <a:ext uri="{FF2B5EF4-FFF2-40B4-BE49-F238E27FC236}">
                <a16:creationId xmlns:a16="http://schemas.microsoft.com/office/drawing/2014/main" id="{C51C676D-67B0-9F4A-80B9-AAEF28A3D0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3803502"/>
            <a:ext cx="4220965" cy="225821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615950"/>
            <a:ext cx="8460105" cy="482600"/>
          </a:xfrm>
          <a:prstGeom prst="rect">
            <a:avLst/>
          </a:prstGeom>
        </p:spPr>
        <p:txBody>
          <a:bodyPr vert="horz" wrap="square" lIns="0" tIns="12700" rIns="0" bIns="0" rtlCol="0">
            <a:spAutoFit/>
          </a:bodyPr>
          <a:lstStyle/>
          <a:p>
            <a:pPr marL="12700">
              <a:lnSpc>
                <a:spcPct val="100000"/>
              </a:lnSpc>
              <a:spcBef>
                <a:spcPts val="100"/>
              </a:spcBef>
            </a:pPr>
            <a:r>
              <a:rPr dirty="0"/>
              <a:t>Understand &amp; execute boolean</a:t>
            </a:r>
            <a:r>
              <a:rPr spc="-100" dirty="0"/>
              <a:t> </a:t>
            </a:r>
            <a:r>
              <a:rPr dirty="0"/>
              <a:t>operations</a:t>
            </a:r>
          </a:p>
        </p:txBody>
      </p:sp>
      <p:sp>
        <p:nvSpPr>
          <p:cNvPr id="3" name="object 3"/>
          <p:cNvSpPr txBox="1"/>
          <p:nvPr/>
        </p:nvSpPr>
        <p:spPr>
          <a:xfrm>
            <a:off x="627260" y="1549400"/>
            <a:ext cx="8780145" cy="2700020"/>
          </a:xfrm>
          <a:prstGeom prst="rect">
            <a:avLst/>
          </a:prstGeom>
        </p:spPr>
        <p:txBody>
          <a:bodyPr vert="horz" wrap="square" lIns="0" tIns="10795" rIns="0" bIns="0" rtlCol="0">
            <a:spAutoFit/>
          </a:bodyPr>
          <a:lstStyle/>
          <a:p>
            <a:pPr marL="12700" marR="5080">
              <a:lnSpc>
                <a:spcPct val="100699"/>
              </a:lnSpc>
              <a:spcBef>
                <a:spcPts val="85"/>
              </a:spcBef>
            </a:pPr>
            <a:r>
              <a:rPr sz="1800" dirty="0">
                <a:latin typeface="Montserrat"/>
                <a:cs typeface="Montserrat"/>
              </a:rPr>
              <a:t>Boolean operations are a structured way to combine solid shapes. The  principle comes from set theory, where essentially the points in each shape  are combined using logic operators like </a:t>
            </a:r>
            <a:r>
              <a:rPr sz="1800" b="1" dirty="0">
                <a:latin typeface="Montserrat"/>
                <a:cs typeface="Montserrat"/>
              </a:rPr>
              <a:t>And</a:t>
            </a:r>
            <a:r>
              <a:rPr sz="1800" dirty="0">
                <a:latin typeface="Montserrat"/>
                <a:cs typeface="Montserrat"/>
              </a:rPr>
              <a:t>, </a:t>
            </a:r>
            <a:r>
              <a:rPr sz="1800" b="1" dirty="0">
                <a:latin typeface="Montserrat"/>
                <a:cs typeface="Montserrat"/>
              </a:rPr>
              <a:t>Or</a:t>
            </a:r>
            <a:r>
              <a:rPr sz="1800" dirty="0">
                <a:latin typeface="Montserrat"/>
                <a:cs typeface="Montserrat"/>
              </a:rPr>
              <a:t>, and </a:t>
            </a:r>
            <a:r>
              <a:rPr sz="1800" b="1" dirty="0">
                <a:latin typeface="Montserrat"/>
                <a:cs typeface="Montserrat"/>
              </a:rPr>
              <a:t>Not</a:t>
            </a:r>
            <a:r>
              <a:rPr sz="1800" dirty="0">
                <a:latin typeface="Montserrat"/>
                <a:cs typeface="Montserrat"/>
              </a:rPr>
              <a:t>. In the world of 3D  modeling, these terms are usually some variation of </a:t>
            </a:r>
            <a:r>
              <a:rPr sz="1800" b="1" dirty="0">
                <a:latin typeface="Montserrat"/>
                <a:cs typeface="Montserrat"/>
              </a:rPr>
              <a:t>Union</a:t>
            </a:r>
            <a:r>
              <a:rPr sz="1800" dirty="0">
                <a:latin typeface="Montserrat"/>
                <a:cs typeface="Montserrat"/>
              </a:rPr>
              <a:t>, </a:t>
            </a:r>
            <a:r>
              <a:rPr sz="1800" b="1" dirty="0">
                <a:latin typeface="Montserrat"/>
                <a:cs typeface="Montserrat"/>
              </a:rPr>
              <a:t>Intersection</a:t>
            </a:r>
            <a:r>
              <a:rPr sz="1800" b="1" spc="-140" dirty="0">
                <a:latin typeface="Montserrat"/>
                <a:cs typeface="Montserrat"/>
              </a:rPr>
              <a:t> </a:t>
            </a:r>
            <a:r>
              <a:rPr sz="1800" dirty="0">
                <a:latin typeface="Montserrat"/>
                <a:cs typeface="Montserrat"/>
              </a:rPr>
              <a:t>and  </a:t>
            </a:r>
            <a:r>
              <a:rPr sz="1800" b="1" dirty="0">
                <a:latin typeface="Montserrat"/>
                <a:cs typeface="Montserrat"/>
              </a:rPr>
              <a:t>Difference </a:t>
            </a:r>
            <a:r>
              <a:rPr sz="1800" dirty="0">
                <a:latin typeface="Montserrat"/>
                <a:cs typeface="Montserrat"/>
              </a:rPr>
              <a:t>or</a:t>
            </a:r>
            <a:r>
              <a:rPr sz="1800" spc="-45" dirty="0">
                <a:latin typeface="Montserrat"/>
                <a:cs typeface="Montserrat"/>
              </a:rPr>
              <a:t> </a:t>
            </a:r>
            <a:r>
              <a:rPr sz="1800" b="1" dirty="0">
                <a:latin typeface="Montserrat"/>
                <a:cs typeface="Montserrat"/>
              </a:rPr>
              <a:t>Subtraction</a:t>
            </a:r>
            <a:r>
              <a:rPr sz="1800" dirty="0">
                <a:latin typeface="Montserrat"/>
                <a:cs typeface="Montserrat"/>
              </a:rPr>
              <a:t>.</a:t>
            </a:r>
            <a:endParaRPr sz="1800">
              <a:latin typeface="Montserrat"/>
              <a:cs typeface="Montserrat"/>
            </a:endParaRPr>
          </a:p>
          <a:p>
            <a:pPr>
              <a:lnSpc>
                <a:spcPct val="100000"/>
              </a:lnSpc>
              <a:spcBef>
                <a:spcPts val="50"/>
              </a:spcBef>
            </a:pPr>
            <a:endParaRPr sz="3150">
              <a:latin typeface="Times New Roman"/>
              <a:cs typeface="Times New Roman"/>
            </a:endParaRPr>
          </a:p>
          <a:p>
            <a:pPr marL="12700" marR="219710">
              <a:lnSpc>
                <a:spcPct val="100699"/>
              </a:lnSpc>
            </a:pPr>
            <a:r>
              <a:rPr sz="1800" dirty="0">
                <a:latin typeface="Montserrat"/>
                <a:cs typeface="Montserrat"/>
              </a:rPr>
              <a:t>Boolean operations allow you to form more complex shapes by</a:t>
            </a:r>
            <a:r>
              <a:rPr sz="1800" spc="-100" dirty="0">
                <a:latin typeface="Montserrat"/>
                <a:cs typeface="Montserrat"/>
              </a:rPr>
              <a:t> </a:t>
            </a:r>
            <a:r>
              <a:rPr sz="1800" dirty="0">
                <a:latin typeface="Montserrat"/>
                <a:cs typeface="Montserrat"/>
              </a:rPr>
              <a:t>combining  simpler shapes. Boolean operators are widely used in B-Rep-based CAD  solid modellers like Fusion 360 or</a:t>
            </a:r>
            <a:r>
              <a:rPr sz="1800" spc="-10" dirty="0">
                <a:latin typeface="Montserrat"/>
                <a:cs typeface="Montserrat"/>
              </a:rPr>
              <a:t> </a:t>
            </a:r>
            <a:r>
              <a:rPr sz="1800" dirty="0">
                <a:latin typeface="Montserrat"/>
                <a:cs typeface="Montserrat"/>
              </a:rPr>
              <a:t>Solidworks.</a:t>
            </a:r>
            <a:endParaRPr sz="1800">
              <a:latin typeface="Montserrat"/>
              <a:cs typeface="Montserrat"/>
            </a:endParaRPr>
          </a:p>
        </p:txBody>
      </p:sp>
      <p:sp>
        <p:nvSpPr>
          <p:cNvPr id="4" name="object 4"/>
          <p:cNvSpPr/>
          <p:nvPr/>
        </p:nvSpPr>
        <p:spPr>
          <a:xfrm>
            <a:off x="2066925" y="4676775"/>
            <a:ext cx="1914525" cy="143827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4067175" y="4676775"/>
            <a:ext cx="1914525" cy="1438275"/>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6076950" y="4676775"/>
            <a:ext cx="1914525" cy="1438275"/>
          </a:xfrm>
          <a:prstGeom prst="rect">
            <a:avLst/>
          </a:prstGeom>
          <a:blipFill>
            <a:blip r:embed="rId4" cstate="print"/>
            <a:stretch>
              <a:fillRect/>
            </a:stretch>
          </a:blipFill>
        </p:spPr>
        <p:txBody>
          <a:bodyPr wrap="square" lIns="0" tIns="0" rIns="0" bIns="0" rtlCol="0"/>
          <a:lstStyle/>
          <a:p>
            <a:endParaRPr/>
          </a:p>
        </p:txBody>
      </p:sp>
      <p:sp>
        <p:nvSpPr>
          <p:cNvPr id="7" name="object 7"/>
          <p:cNvSpPr txBox="1"/>
          <p:nvPr/>
        </p:nvSpPr>
        <p:spPr>
          <a:xfrm>
            <a:off x="4618235" y="7253056"/>
            <a:ext cx="4822190"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set </a:t>
            </a:r>
            <a:r>
              <a:rPr sz="1100" dirty="0">
                <a:solidFill>
                  <a:srgbClr val="666666"/>
                </a:solidFill>
                <a:latin typeface="Montserrat"/>
                <a:cs typeface="Montserrat"/>
              </a:rPr>
              <a:t>— </a:t>
            </a:r>
            <a:r>
              <a:rPr sz="1100" spc="-5" dirty="0">
                <a:solidFill>
                  <a:srgbClr val="666666"/>
                </a:solidFill>
                <a:latin typeface="Montserrat"/>
                <a:cs typeface="Montserrat"/>
              </a:rPr>
              <a:t>Lesson 3: Flashlight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65"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11</a:t>
            </a:fld>
            <a:endParaRPr sz="1100">
              <a:latin typeface="Montserrat"/>
              <a:cs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615950"/>
            <a:ext cx="3997325" cy="482600"/>
          </a:xfrm>
          <a:prstGeom prst="rect">
            <a:avLst/>
          </a:prstGeom>
        </p:spPr>
        <p:txBody>
          <a:bodyPr vert="horz" wrap="square" lIns="0" tIns="12700" rIns="0" bIns="0" rtlCol="0">
            <a:spAutoFit/>
          </a:bodyPr>
          <a:lstStyle/>
          <a:p>
            <a:pPr marL="12700">
              <a:lnSpc>
                <a:spcPct val="100000"/>
              </a:lnSpc>
              <a:spcBef>
                <a:spcPts val="100"/>
              </a:spcBef>
            </a:pPr>
            <a:r>
              <a:rPr dirty="0"/>
              <a:t>Boolean</a:t>
            </a:r>
            <a:r>
              <a:rPr spc="-90" dirty="0"/>
              <a:t> </a:t>
            </a:r>
            <a:r>
              <a:rPr dirty="0"/>
              <a:t>Operations</a:t>
            </a:r>
          </a:p>
        </p:txBody>
      </p:sp>
      <p:sp>
        <p:nvSpPr>
          <p:cNvPr id="4" name="object 4"/>
          <p:cNvSpPr txBox="1"/>
          <p:nvPr/>
        </p:nvSpPr>
        <p:spPr>
          <a:xfrm>
            <a:off x="4618235" y="7253056"/>
            <a:ext cx="4822190"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set </a:t>
            </a:r>
            <a:r>
              <a:rPr sz="1100" dirty="0">
                <a:solidFill>
                  <a:srgbClr val="666666"/>
                </a:solidFill>
                <a:latin typeface="Montserrat"/>
                <a:cs typeface="Montserrat"/>
              </a:rPr>
              <a:t>— </a:t>
            </a:r>
            <a:r>
              <a:rPr sz="1100" spc="-5" dirty="0">
                <a:solidFill>
                  <a:srgbClr val="666666"/>
                </a:solidFill>
                <a:latin typeface="Montserrat"/>
                <a:cs typeface="Montserrat"/>
              </a:rPr>
              <a:t>Lesson 3: Flashlight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65"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12</a:t>
            </a:fld>
            <a:endParaRPr sz="1100">
              <a:latin typeface="Montserrat"/>
              <a:cs typeface="Montserrat"/>
            </a:endParaRPr>
          </a:p>
        </p:txBody>
      </p:sp>
      <p:sp>
        <p:nvSpPr>
          <p:cNvPr id="3" name="object 3"/>
          <p:cNvSpPr txBox="1"/>
          <p:nvPr/>
        </p:nvSpPr>
        <p:spPr>
          <a:xfrm>
            <a:off x="627260" y="1492250"/>
            <a:ext cx="8453755" cy="3166745"/>
          </a:xfrm>
          <a:prstGeom prst="rect">
            <a:avLst/>
          </a:prstGeom>
        </p:spPr>
        <p:txBody>
          <a:bodyPr vert="horz" wrap="square" lIns="0" tIns="10795" rIns="0" bIns="0" rtlCol="0">
            <a:spAutoFit/>
          </a:bodyPr>
          <a:lstStyle/>
          <a:p>
            <a:pPr marL="12700" marR="676275">
              <a:lnSpc>
                <a:spcPct val="100699"/>
              </a:lnSpc>
              <a:spcBef>
                <a:spcPts val="85"/>
              </a:spcBef>
            </a:pPr>
            <a:r>
              <a:rPr sz="1800" dirty="0">
                <a:latin typeface="Montserrat"/>
                <a:cs typeface="Montserrat"/>
              </a:rPr>
              <a:t>In Fusion 360 you will find all the Boolean Operations (Join, Cut,</a:t>
            </a:r>
            <a:r>
              <a:rPr sz="1800" spc="-100" dirty="0">
                <a:latin typeface="Montserrat"/>
                <a:cs typeface="Montserrat"/>
              </a:rPr>
              <a:t> </a:t>
            </a:r>
            <a:r>
              <a:rPr sz="1800" dirty="0">
                <a:latin typeface="Montserrat"/>
                <a:cs typeface="Montserrat"/>
              </a:rPr>
              <a:t>and  Intersect) under the </a:t>
            </a:r>
            <a:r>
              <a:rPr sz="1800" b="1" dirty="0">
                <a:latin typeface="Montserrat"/>
                <a:cs typeface="Montserrat"/>
              </a:rPr>
              <a:t>Modify</a:t>
            </a:r>
            <a:r>
              <a:rPr sz="1800" dirty="0">
                <a:latin typeface="Montserrat"/>
                <a:cs typeface="Montserrat"/>
              </a:rPr>
              <a:t>→</a:t>
            </a:r>
            <a:r>
              <a:rPr sz="1800" b="1" dirty="0">
                <a:latin typeface="Montserrat"/>
                <a:cs typeface="Montserrat"/>
              </a:rPr>
              <a:t>Combine</a:t>
            </a:r>
            <a:r>
              <a:rPr sz="1800" b="1" spc="-50" dirty="0">
                <a:latin typeface="Montserrat"/>
                <a:cs typeface="Montserrat"/>
              </a:rPr>
              <a:t> </a:t>
            </a:r>
            <a:r>
              <a:rPr sz="1800" spc="-5" dirty="0">
                <a:latin typeface="Montserrat"/>
                <a:cs typeface="Montserrat"/>
              </a:rPr>
              <a:t>Command.</a:t>
            </a:r>
            <a:endParaRPr sz="1800">
              <a:latin typeface="Montserrat"/>
              <a:cs typeface="Montserrat"/>
            </a:endParaRPr>
          </a:p>
          <a:p>
            <a:pPr>
              <a:lnSpc>
                <a:spcPct val="100000"/>
              </a:lnSpc>
              <a:spcBef>
                <a:spcPts val="50"/>
              </a:spcBef>
            </a:pPr>
            <a:endParaRPr sz="3150">
              <a:latin typeface="Times New Roman"/>
              <a:cs typeface="Times New Roman"/>
            </a:endParaRPr>
          </a:p>
          <a:p>
            <a:pPr marL="12700" marR="5080">
              <a:lnSpc>
                <a:spcPct val="100699"/>
              </a:lnSpc>
            </a:pPr>
            <a:r>
              <a:rPr sz="1800" dirty="0">
                <a:latin typeface="Montserrat"/>
                <a:cs typeface="Montserrat"/>
              </a:rPr>
              <a:t>Some examples of where to find the boolean operations in other</a:t>
            </a:r>
            <a:r>
              <a:rPr sz="1800" spc="-100" dirty="0">
                <a:latin typeface="Montserrat"/>
                <a:cs typeface="Montserrat"/>
              </a:rPr>
              <a:t> </a:t>
            </a:r>
            <a:r>
              <a:rPr sz="1800" dirty="0">
                <a:latin typeface="Montserrat"/>
                <a:cs typeface="Montserrat"/>
              </a:rPr>
              <a:t>software  packages:</a:t>
            </a:r>
            <a:endParaRPr sz="1800">
              <a:latin typeface="Montserrat"/>
              <a:cs typeface="Montserrat"/>
            </a:endParaRPr>
          </a:p>
          <a:p>
            <a:pPr marL="469900" indent="-228600">
              <a:lnSpc>
                <a:spcPct val="100000"/>
              </a:lnSpc>
              <a:spcBef>
                <a:spcPts val="765"/>
              </a:spcBef>
              <a:buFont typeface="Arial"/>
              <a:buChar char="■"/>
              <a:tabLst>
                <a:tab pos="469900" algn="l"/>
              </a:tabLst>
            </a:pPr>
            <a:r>
              <a:rPr sz="1800" b="1" dirty="0">
                <a:latin typeface="Montserrat"/>
                <a:cs typeface="Montserrat"/>
              </a:rPr>
              <a:t>Blender</a:t>
            </a:r>
            <a:r>
              <a:rPr sz="1800" dirty="0">
                <a:latin typeface="Montserrat"/>
                <a:cs typeface="Montserrat"/>
              </a:rPr>
              <a:t>—Modifiers: Boolean(Union, Difference,</a:t>
            </a:r>
            <a:r>
              <a:rPr sz="1800" spc="-15" dirty="0">
                <a:latin typeface="Montserrat"/>
                <a:cs typeface="Montserrat"/>
              </a:rPr>
              <a:t> </a:t>
            </a:r>
            <a:r>
              <a:rPr sz="1800" dirty="0">
                <a:latin typeface="Montserrat"/>
                <a:cs typeface="Montserrat"/>
              </a:rPr>
              <a:t>Intersect)</a:t>
            </a:r>
            <a:endParaRPr sz="1800">
              <a:latin typeface="Montserrat"/>
              <a:cs typeface="Montserrat"/>
            </a:endParaRPr>
          </a:p>
          <a:p>
            <a:pPr marL="469900" indent="-228600">
              <a:lnSpc>
                <a:spcPct val="100000"/>
              </a:lnSpc>
              <a:spcBef>
                <a:spcPts val="990"/>
              </a:spcBef>
              <a:buFont typeface="Arial"/>
              <a:buChar char="■"/>
              <a:tabLst>
                <a:tab pos="469900" algn="l"/>
              </a:tabLst>
            </a:pPr>
            <a:r>
              <a:rPr sz="1800" b="1" dirty="0">
                <a:latin typeface="Montserrat"/>
                <a:cs typeface="Montserrat"/>
              </a:rPr>
              <a:t>OpenSCAD</a:t>
            </a:r>
            <a:r>
              <a:rPr sz="1800" dirty="0">
                <a:latin typeface="Montserrat"/>
                <a:cs typeface="Montserrat"/>
              </a:rPr>
              <a:t>—union(),</a:t>
            </a:r>
            <a:r>
              <a:rPr sz="1800" spc="-5" dirty="0">
                <a:latin typeface="Montserrat"/>
                <a:cs typeface="Montserrat"/>
              </a:rPr>
              <a:t> </a:t>
            </a:r>
            <a:r>
              <a:rPr sz="1800" dirty="0">
                <a:latin typeface="Montserrat"/>
                <a:cs typeface="Montserrat"/>
              </a:rPr>
              <a:t>difference(),intersection()</a:t>
            </a:r>
            <a:endParaRPr sz="1800">
              <a:latin typeface="Montserrat"/>
              <a:cs typeface="Montserrat"/>
            </a:endParaRPr>
          </a:p>
          <a:p>
            <a:pPr marL="469900" indent="-228600">
              <a:lnSpc>
                <a:spcPct val="100000"/>
              </a:lnSpc>
              <a:spcBef>
                <a:spcPts val="990"/>
              </a:spcBef>
              <a:buFont typeface="Arial"/>
              <a:buChar char="■"/>
              <a:tabLst>
                <a:tab pos="469900" algn="l"/>
              </a:tabLst>
            </a:pPr>
            <a:r>
              <a:rPr sz="1800" b="1" dirty="0">
                <a:latin typeface="Montserrat"/>
                <a:cs typeface="Montserrat"/>
              </a:rPr>
              <a:t>Solidworks</a:t>
            </a:r>
            <a:r>
              <a:rPr sz="1800" dirty="0">
                <a:latin typeface="Montserrat"/>
                <a:cs typeface="Montserrat"/>
              </a:rPr>
              <a:t>—Combine</a:t>
            </a:r>
            <a:r>
              <a:rPr sz="1800" spc="-5" dirty="0">
                <a:latin typeface="Montserrat"/>
                <a:cs typeface="Montserrat"/>
              </a:rPr>
              <a:t> </a:t>
            </a:r>
            <a:r>
              <a:rPr sz="1800" dirty="0">
                <a:latin typeface="Montserrat"/>
                <a:cs typeface="Montserrat"/>
              </a:rPr>
              <a:t>Menu</a:t>
            </a:r>
            <a:endParaRPr sz="1800">
              <a:latin typeface="Montserrat"/>
              <a:cs typeface="Montserrat"/>
            </a:endParaRPr>
          </a:p>
          <a:p>
            <a:pPr marL="469900" indent="-228600">
              <a:lnSpc>
                <a:spcPct val="100000"/>
              </a:lnSpc>
              <a:spcBef>
                <a:spcPts val="990"/>
              </a:spcBef>
              <a:buFont typeface="Arial"/>
              <a:buChar char="■"/>
              <a:tabLst>
                <a:tab pos="469900" algn="l"/>
              </a:tabLst>
            </a:pPr>
            <a:r>
              <a:rPr sz="1800" b="1" dirty="0">
                <a:latin typeface="Montserrat"/>
                <a:cs typeface="Montserrat"/>
              </a:rPr>
              <a:t>Tinkercad</a:t>
            </a:r>
            <a:r>
              <a:rPr sz="1800" dirty="0">
                <a:latin typeface="Montserrat"/>
                <a:cs typeface="Montserrat"/>
              </a:rPr>
              <a:t>—Group</a:t>
            </a:r>
            <a:endParaRPr sz="1800">
              <a:latin typeface="Montserrat"/>
              <a:cs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615950"/>
            <a:ext cx="4020185" cy="482600"/>
          </a:xfrm>
          <a:prstGeom prst="rect">
            <a:avLst/>
          </a:prstGeom>
        </p:spPr>
        <p:txBody>
          <a:bodyPr vert="horz" wrap="square" lIns="0" tIns="12700" rIns="0" bIns="0" rtlCol="0">
            <a:spAutoFit/>
          </a:bodyPr>
          <a:lstStyle/>
          <a:p>
            <a:pPr marL="12700">
              <a:lnSpc>
                <a:spcPct val="100000"/>
              </a:lnSpc>
              <a:spcBef>
                <a:spcPts val="100"/>
              </a:spcBef>
            </a:pPr>
            <a:r>
              <a:rPr dirty="0"/>
              <a:t>SVGs and</a:t>
            </a:r>
            <a:r>
              <a:rPr spc="-95" dirty="0"/>
              <a:t> </a:t>
            </a:r>
            <a:r>
              <a:rPr dirty="0"/>
              <a:t>Tinkercad</a:t>
            </a:r>
          </a:p>
        </p:txBody>
      </p:sp>
      <p:sp>
        <p:nvSpPr>
          <p:cNvPr id="3" name="object 3"/>
          <p:cNvSpPr txBox="1"/>
          <p:nvPr/>
        </p:nvSpPr>
        <p:spPr>
          <a:xfrm>
            <a:off x="627260" y="1425575"/>
            <a:ext cx="8710930" cy="1051560"/>
          </a:xfrm>
          <a:prstGeom prst="rect">
            <a:avLst/>
          </a:prstGeom>
        </p:spPr>
        <p:txBody>
          <a:bodyPr vert="horz" wrap="square" lIns="0" tIns="12700" rIns="0" bIns="0" rtlCol="0">
            <a:spAutoFit/>
          </a:bodyPr>
          <a:lstStyle/>
          <a:p>
            <a:pPr marL="12700">
              <a:lnSpc>
                <a:spcPct val="100000"/>
              </a:lnSpc>
              <a:spcBef>
                <a:spcPts val="100"/>
              </a:spcBef>
            </a:pPr>
            <a:r>
              <a:rPr sz="1800" dirty="0">
                <a:latin typeface="Montserrat"/>
                <a:cs typeface="Montserrat"/>
              </a:rPr>
              <a:t>Find an svg image on the internet or create one of your</a:t>
            </a:r>
            <a:r>
              <a:rPr sz="1800" spc="-30" dirty="0">
                <a:latin typeface="Montserrat"/>
                <a:cs typeface="Montserrat"/>
              </a:rPr>
              <a:t> </a:t>
            </a:r>
            <a:r>
              <a:rPr sz="1800" dirty="0">
                <a:latin typeface="Montserrat"/>
                <a:cs typeface="Montserrat"/>
              </a:rPr>
              <a:t>own.</a:t>
            </a:r>
            <a:endParaRPr sz="1800">
              <a:latin typeface="Montserrat"/>
              <a:cs typeface="Montserrat"/>
            </a:endParaRPr>
          </a:p>
          <a:p>
            <a:pPr>
              <a:lnSpc>
                <a:spcPct val="100000"/>
              </a:lnSpc>
              <a:spcBef>
                <a:spcPts val="5"/>
              </a:spcBef>
            </a:pPr>
            <a:endParaRPr sz="1750">
              <a:latin typeface="Times New Roman"/>
              <a:cs typeface="Times New Roman"/>
            </a:endParaRPr>
          </a:p>
          <a:p>
            <a:pPr marL="469900" marR="5080" indent="-228600">
              <a:lnSpc>
                <a:spcPct val="116100"/>
              </a:lnSpc>
            </a:pPr>
            <a:r>
              <a:rPr sz="1400" spc="-5" dirty="0">
                <a:latin typeface="Montserrat"/>
                <a:cs typeface="Montserrat"/>
              </a:rPr>
              <a:t>1. Search Google for </a:t>
            </a:r>
            <a:r>
              <a:rPr sz="1400" dirty="0">
                <a:latin typeface="Montserrat"/>
                <a:cs typeface="Montserrat"/>
              </a:rPr>
              <a:t>a </a:t>
            </a:r>
            <a:r>
              <a:rPr sz="1400" spc="-5" dirty="0">
                <a:latin typeface="Montserrat"/>
                <a:cs typeface="Montserrat"/>
              </a:rPr>
              <a:t>black and white SVG file (Use Advanced Search and search for Black and  white SVG files ). Or just save this</a:t>
            </a:r>
            <a:r>
              <a:rPr sz="1400" spc="-10" dirty="0">
                <a:latin typeface="Montserrat"/>
                <a:cs typeface="Montserrat"/>
              </a:rPr>
              <a:t> </a:t>
            </a:r>
            <a:r>
              <a:rPr sz="1400" spc="-5" dirty="0">
                <a:latin typeface="Montserrat"/>
                <a:cs typeface="Montserrat"/>
              </a:rPr>
              <a:t>SVG.</a:t>
            </a:r>
            <a:endParaRPr sz="1400">
              <a:latin typeface="Montserrat"/>
              <a:cs typeface="Montserrat"/>
            </a:endParaRPr>
          </a:p>
        </p:txBody>
      </p:sp>
      <p:sp>
        <p:nvSpPr>
          <p:cNvPr id="4" name="object 4"/>
          <p:cNvSpPr/>
          <p:nvPr/>
        </p:nvSpPr>
        <p:spPr>
          <a:xfrm>
            <a:off x="1162050" y="2524125"/>
            <a:ext cx="1447800" cy="1323975"/>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1084460" y="3911600"/>
            <a:ext cx="1529715" cy="162560"/>
          </a:xfrm>
          <a:prstGeom prst="rect">
            <a:avLst/>
          </a:prstGeom>
        </p:spPr>
        <p:txBody>
          <a:bodyPr vert="horz" wrap="square" lIns="0" tIns="12700" rIns="0" bIns="0" rtlCol="0">
            <a:spAutoFit/>
          </a:bodyPr>
          <a:lstStyle/>
          <a:p>
            <a:pPr marL="12700">
              <a:lnSpc>
                <a:spcPct val="100000"/>
              </a:lnSpc>
              <a:spcBef>
                <a:spcPts val="100"/>
              </a:spcBef>
            </a:pPr>
            <a:r>
              <a:rPr sz="900" dirty="0">
                <a:latin typeface="Montserrat"/>
                <a:cs typeface="Montserrat"/>
              </a:rPr>
              <a:t>Image by Elegant</a:t>
            </a:r>
            <a:r>
              <a:rPr sz="900" spc="-90" dirty="0">
                <a:latin typeface="Montserrat"/>
                <a:cs typeface="Montserrat"/>
              </a:rPr>
              <a:t> </a:t>
            </a:r>
            <a:r>
              <a:rPr sz="900" dirty="0">
                <a:latin typeface="Montserrat"/>
                <a:cs typeface="Montserrat"/>
              </a:rPr>
              <a:t>Themes</a:t>
            </a:r>
            <a:endParaRPr sz="900">
              <a:latin typeface="Montserrat"/>
              <a:cs typeface="Montserrat"/>
            </a:endParaRPr>
          </a:p>
        </p:txBody>
      </p:sp>
      <p:sp>
        <p:nvSpPr>
          <p:cNvPr id="7" name="object 7"/>
          <p:cNvSpPr txBox="1"/>
          <p:nvPr/>
        </p:nvSpPr>
        <p:spPr>
          <a:xfrm>
            <a:off x="4618235" y="7253056"/>
            <a:ext cx="4822190"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set </a:t>
            </a:r>
            <a:r>
              <a:rPr sz="1100" dirty="0">
                <a:solidFill>
                  <a:srgbClr val="666666"/>
                </a:solidFill>
                <a:latin typeface="Montserrat"/>
                <a:cs typeface="Montserrat"/>
              </a:rPr>
              <a:t>— </a:t>
            </a:r>
            <a:r>
              <a:rPr sz="1100" spc="-5" dirty="0">
                <a:solidFill>
                  <a:srgbClr val="666666"/>
                </a:solidFill>
                <a:latin typeface="Montserrat"/>
                <a:cs typeface="Montserrat"/>
              </a:rPr>
              <a:t>Lesson 3: Flashlight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65"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13</a:t>
            </a:fld>
            <a:endParaRPr sz="1100">
              <a:latin typeface="Montserrat"/>
              <a:cs typeface="Montserrat"/>
            </a:endParaRPr>
          </a:p>
        </p:txBody>
      </p:sp>
      <p:sp>
        <p:nvSpPr>
          <p:cNvPr id="6" name="object 6"/>
          <p:cNvSpPr txBox="1"/>
          <p:nvPr/>
        </p:nvSpPr>
        <p:spPr>
          <a:xfrm>
            <a:off x="855860" y="4229163"/>
            <a:ext cx="5247005" cy="1229360"/>
          </a:xfrm>
          <a:prstGeom prst="rect">
            <a:avLst/>
          </a:prstGeom>
        </p:spPr>
        <p:txBody>
          <a:bodyPr vert="horz" wrap="square" lIns="0" tIns="12700" rIns="0" bIns="0" rtlCol="0">
            <a:spAutoFit/>
          </a:bodyPr>
          <a:lstStyle/>
          <a:p>
            <a:pPr marL="241300" indent="-228600">
              <a:lnSpc>
                <a:spcPct val="100000"/>
              </a:lnSpc>
              <a:spcBef>
                <a:spcPts val="100"/>
              </a:spcBef>
              <a:buAutoNum type="arabicPeriod" startAt="2"/>
              <a:tabLst>
                <a:tab pos="241300" algn="l"/>
              </a:tabLst>
            </a:pPr>
            <a:r>
              <a:rPr sz="1400" spc="-5" dirty="0">
                <a:latin typeface="Montserrat"/>
                <a:cs typeface="Montserrat"/>
              </a:rPr>
              <a:t>In Tinkercad, click on the Import</a:t>
            </a:r>
            <a:r>
              <a:rPr sz="1400" spc="-20" dirty="0">
                <a:latin typeface="Montserrat"/>
                <a:cs typeface="Montserrat"/>
              </a:rPr>
              <a:t> </a:t>
            </a:r>
            <a:r>
              <a:rPr sz="1400" spc="-5" dirty="0">
                <a:latin typeface="Montserrat"/>
                <a:cs typeface="Montserrat"/>
              </a:rPr>
              <a:t>button.</a:t>
            </a:r>
            <a:endParaRPr sz="1400">
              <a:latin typeface="Montserrat"/>
              <a:cs typeface="Montserrat"/>
            </a:endParaRPr>
          </a:p>
          <a:p>
            <a:pPr>
              <a:lnSpc>
                <a:spcPct val="100000"/>
              </a:lnSpc>
              <a:spcBef>
                <a:spcPts val="30"/>
              </a:spcBef>
              <a:buFont typeface="Montserrat"/>
              <a:buAutoNum type="arabicPeriod" startAt="2"/>
            </a:pPr>
            <a:endParaRPr sz="1900">
              <a:latin typeface="Times New Roman"/>
              <a:cs typeface="Times New Roman"/>
            </a:endParaRPr>
          </a:p>
          <a:p>
            <a:pPr marL="241300" indent="-228600">
              <a:lnSpc>
                <a:spcPct val="100000"/>
              </a:lnSpc>
              <a:spcBef>
                <a:spcPts val="5"/>
              </a:spcBef>
              <a:buAutoNum type="arabicPeriod" startAt="2"/>
              <a:tabLst>
                <a:tab pos="241300" algn="l"/>
              </a:tabLst>
            </a:pPr>
            <a:r>
              <a:rPr sz="1400" spc="-5" dirty="0">
                <a:latin typeface="Montserrat"/>
                <a:cs typeface="Montserrat"/>
              </a:rPr>
              <a:t>Navigate to your SVG</a:t>
            </a:r>
            <a:r>
              <a:rPr sz="1400" spc="-10" dirty="0">
                <a:latin typeface="Montserrat"/>
                <a:cs typeface="Montserrat"/>
              </a:rPr>
              <a:t> </a:t>
            </a:r>
            <a:r>
              <a:rPr sz="1400" spc="-5" dirty="0">
                <a:latin typeface="Montserrat"/>
                <a:cs typeface="Montserrat"/>
              </a:rPr>
              <a:t>file.</a:t>
            </a:r>
            <a:endParaRPr sz="1400">
              <a:latin typeface="Montserrat"/>
              <a:cs typeface="Montserrat"/>
            </a:endParaRPr>
          </a:p>
          <a:p>
            <a:pPr>
              <a:lnSpc>
                <a:spcPct val="100000"/>
              </a:lnSpc>
              <a:spcBef>
                <a:spcPts val="30"/>
              </a:spcBef>
              <a:buFont typeface="Montserrat"/>
              <a:buAutoNum type="arabicPeriod" startAt="2"/>
            </a:pPr>
            <a:endParaRPr sz="1900">
              <a:latin typeface="Times New Roman"/>
              <a:cs typeface="Times New Roman"/>
            </a:endParaRPr>
          </a:p>
          <a:p>
            <a:pPr marL="241300" indent="-228600">
              <a:lnSpc>
                <a:spcPct val="100000"/>
              </a:lnSpc>
              <a:spcBef>
                <a:spcPts val="5"/>
              </a:spcBef>
              <a:buAutoNum type="arabicPeriod" startAt="2"/>
              <a:tabLst>
                <a:tab pos="241300" algn="l"/>
              </a:tabLst>
            </a:pPr>
            <a:r>
              <a:rPr sz="1400" spc="-5" dirty="0">
                <a:latin typeface="Montserrat"/>
                <a:cs typeface="Montserrat"/>
              </a:rPr>
              <a:t>Adjust the size. The width should be between</a:t>
            </a:r>
            <a:r>
              <a:rPr sz="1400" spc="-55" dirty="0">
                <a:latin typeface="Montserrat"/>
                <a:cs typeface="Montserrat"/>
              </a:rPr>
              <a:t> </a:t>
            </a:r>
            <a:r>
              <a:rPr sz="1400" spc="-5" dirty="0">
                <a:latin typeface="Montserrat"/>
                <a:cs typeface="Montserrat"/>
              </a:rPr>
              <a:t>20-25mm.</a:t>
            </a:r>
            <a:endParaRPr sz="1400">
              <a:latin typeface="Montserrat"/>
              <a:cs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615950"/>
            <a:ext cx="3948429" cy="482600"/>
          </a:xfrm>
          <a:prstGeom prst="rect">
            <a:avLst/>
          </a:prstGeom>
        </p:spPr>
        <p:txBody>
          <a:bodyPr vert="horz" wrap="square" lIns="0" tIns="12700" rIns="0" bIns="0" rtlCol="0">
            <a:spAutoFit/>
          </a:bodyPr>
          <a:lstStyle/>
          <a:p>
            <a:pPr marL="12700">
              <a:lnSpc>
                <a:spcPct val="100000"/>
              </a:lnSpc>
              <a:spcBef>
                <a:spcPts val="100"/>
              </a:spcBef>
            </a:pPr>
            <a:r>
              <a:rPr dirty="0"/>
              <a:t>Project</a:t>
            </a:r>
            <a:r>
              <a:rPr spc="-90" dirty="0"/>
              <a:t> </a:t>
            </a:r>
            <a:r>
              <a:rPr dirty="0"/>
              <a:t>Preparation</a:t>
            </a:r>
          </a:p>
        </p:txBody>
      </p:sp>
      <p:sp>
        <p:nvSpPr>
          <p:cNvPr id="3" name="object 3"/>
          <p:cNvSpPr txBox="1"/>
          <p:nvPr/>
        </p:nvSpPr>
        <p:spPr>
          <a:xfrm>
            <a:off x="855860" y="1385569"/>
            <a:ext cx="8442325" cy="2482215"/>
          </a:xfrm>
          <a:prstGeom prst="rect">
            <a:avLst/>
          </a:prstGeom>
        </p:spPr>
        <p:txBody>
          <a:bodyPr vert="horz" wrap="square" lIns="0" tIns="12700" rIns="0" bIns="0" rtlCol="0">
            <a:spAutoFit/>
          </a:bodyPr>
          <a:lstStyle/>
          <a:p>
            <a:pPr marL="241300" marR="5080" indent="-228600">
              <a:lnSpc>
                <a:spcPct val="114599"/>
              </a:lnSpc>
              <a:spcBef>
                <a:spcPts val="100"/>
              </a:spcBef>
              <a:buAutoNum type="arabicPeriod"/>
              <a:tabLst>
                <a:tab pos="241300" algn="l"/>
              </a:tabLst>
            </a:pPr>
            <a:r>
              <a:rPr sz="1800" dirty="0">
                <a:latin typeface="Montserrat"/>
                <a:cs typeface="Montserrat"/>
              </a:rPr>
              <a:t>Order and cut PVC piping. Each student should have a 6-7 inch piece</a:t>
            </a:r>
            <a:r>
              <a:rPr sz="1800" spc="-100" dirty="0">
                <a:latin typeface="Montserrat"/>
                <a:cs typeface="Montserrat"/>
              </a:rPr>
              <a:t> </a:t>
            </a:r>
            <a:r>
              <a:rPr sz="1800" dirty="0">
                <a:latin typeface="Montserrat"/>
                <a:cs typeface="Montserrat"/>
              </a:rPr>
              <a:t>of  PVC.</a:t>
            </a:r>
            <a:endParaRPr sz="1800">
              <a:latin typeface="Montserrat"/>
              <a:cs typeface="Montserrat"/>
            </a:endParaRPr>
          </a:p>
          <a:p>
            <a:pPr marL="241300" marR="183515" indent="-228600">
              <a:lnSpc>
                <a:spcPct val="114599"/>
              </a:lnSpc>
              <a:buAutoNum type="arabicPeriod"/>
              <a:tabLst>
                <a:tab pos="241300" algn="l"/>
              </a:tabLst>
            </a:pPr>
            <a:r>
              <a:rPr sz="1800" dirty="0">
                <a:latin typeface="Montserrat"/>
                <a:cs typeface="Montserrat"/>
              </a:rPr>
              <a:t>Purchase LEDs and Coin Cell Batteries. Each student will need an</a:t>
            </a:r>
            <a:r>
              <a:rPr sz="1800" spc="-100" dirty="0">
                <a:latin typeface="Montserrat"/>
                <a:cs typeface="Montserrat"/>
              </a:rPr>
              <a:t> </a:t>
            </a:r>
            <a:r>
              <a:rPr sz="1800" dirty="0">
                <a:latin typeface="Montserrat"/>
                <a:cs typeface="Montserrat"/>
              </a:rPr>
              <a:t>LED  and a coin cell</a:t>
            </a:r>
            <a:r>
              <a:rPr sz="1800" spc="-5" dirty="0">
                <a:latin typeface="Montserrat"/>
                <a:cs typeface="Montserrat"/>
              </a:rPr>
              <a:t> </a:t>
            </a:r>
            <a:r>
              <a:rPr sz="1800" dirty="0">
                <a:latin typeface="Montserrat"/>
                <a:cs typeface="Montserrat"/>
              </a:rPr>
              <a:t>battery.</a:t>
            </a:r>
            <a:endParaRPr sz="1800">
              <a:latin typeface="Montserrat"/>
              <a:cs typeface="Montserrat"/>
            </a:endParaRPr>
          </a:p>
          <a:p>
            <a:pPr marL="241300" marR="189865" indent="-228600">
              <a:lnSpc>
                <a:spcPct val="114599"/>
              </a:lnSpc>
              <a:buAutoNum type="arabicPeriod"/>
              <a:tabLst>
                <a:tab pos="241300" algn="l"/>
              </a:tabLst>
            </a:pPr>
            <a:r>
              <a:rPr sz="1800" dirty="0">
                <a:latin typeface="Montserrat"/>
                <a:cs typeface="Montserrat"/>
              </a:rPr>
              <a:t>Consider pre-printing the</a:t>
            </a:r>
            <a:r>
              <a:rPr sz="1800" dirty="0">
                <a:solidFill>
                  <a:srgbClr val="1154CC"/>
                </a:solidFill>
                <a:latin typeface="Montserrat"/>
                <a:cs typeface="Montserrat"/>
              </a:rPr>
              <a:t> </a:t>
            </a:r>
            <a:r>
              <a:rPr sz="1800" u="heavy" dirty="0">
                <a:solidFill>
                  <a:srgbClr val="1154CC"/>
                </a:solidFill>
                <a:uFill>
                  <a:solidFill>
                    <a:srgbClr val="1154CC"/>
                  </a:solidFill>
                </a:uFill>
                <a:latin typeface="Montserrat"/>
                <a:cs typeface="Montserrat"/>
                <a:hlinkClick r:id="rId2"/>
              </a:rPr>
              <a:t>coin cell battery holders</a:t>
            </a:r>
            <a:r>
              <a:rPr sz="1800" dirty="0">
                <a:solidFill>
                  <a:srgbClr val="1154CC"/>
                </a:solidFill>
                <a:latin typeface="Montserrat"/>
                <a:cs typeface="Montserrat"/>
              </a:rPr>
              <a:t> </a:t>
            </a:r>
            <a:r>
              <a:rPr sz="1800" dirty="0">
                <a:latin typeface="Montserrat"/>
                <a:cs typeface="Montserrat"/>
              </a:rPr>
              <a:t>as students will</a:t>
            </a:r>
            <a:r>
              <a:rPr sz="1800" spc="-100" dirty="0">
                <a:latin typeface="Montserrat"/>
                <a:cs typeface="Montserrat"/>
              </a:rPr>
              <a:t> </a:t>
            </a:r>
            <a:r>
              <a:rPr sz="1800" dirty="0">
                <a:latin typeface="Montserrat"/>
                <a:cs typeface="Montserrat"/>
              </a:rPr>
              <a:t>not  be modifying this</a:t>
            </a:r>
            <a:r>
              <a:rPr sz="1800" spc="-5" dirty="0">
                <a:latin typeface="Montserrat"/>
                <a:cs typeface="Montserrat"/>
              </a:rPr>
              <a:t> </a:t>
            </a:r>
            <a:r>
              <a:rPr sz="1800" dirty="0">
                <a:latin typeface="Montserrat"/>
                <a:cs typeface="Montserrat"/>
              </a:rPr>
              <a:t>STL.</a:t>
            </a:r>
            <a:endParaRPr sz="1800">
              <a:latin typeface="Montserrat"/>
              <a:cs typeface="Montserrat"/>
            </a:endParaRPr>
          </a:p>
          <a:p>
            <a:pPr>
              <a:lnSpc>
                <a:spcPct val="100000"/>
              </a:lnSpc>
              <a:spcBef>
                <a:spcPts val="50"/>
              </a:spcBef>
            </a:pPr>
            <a:endParaRPr sz="2400">
              <a:latin typeface="Times New Roman"/>
              <a:cs typeface="Times New Roman"/>
            </a:endParaRPr>
          </a:p>
          <a:p>
            <a:pPr marL="12700">
              <a:lnSpc>
                <a:spcPct val="100000"/>
              </a:lnSpc>
              <a:spcBef>
                <a:spcPts val="5"/>
              </a:spcBef>
            </a:pPr>
            <a:r>
              <a:rPr sz="1400" spc="-5" dirty="0">
                <a:latin typeface="Montserrat"/>
                <a:cs typeface="Montserrat"/>
              </a:rPr>
              <a:t>1. Align the positive side of the battery with the plus sign on the 3D printed</a:t>
            </a:r>
            <a:r>
              <a:rPr sz="1400" spc="-105" dirty="0">
                <a:latin typeface="Montserrat"/>
                <a:cs typeface="Montserrat"/>
              </a:rPr>
              <a:t> </a:t>
            </a:r>
            <a:r>
              <a:rPr sz="1400" spc="-5" dirty="0">
                <a:latin typeface="Montserrat"/>
                <a:cs typeface="Montserrat"/>
              </a:rPr>
              <a:t>holder:</a:t>
            </a:r>
            <a:endParaRPr sz="1400">
              <a:latin typeface="Montserrat"/>
              <a:cs typeface="Montserrat"/>
            </a:endParaRPr>
          </a:p>
        </p:txBody>
      </p:sp>
      <p:sp>
        <p:nvSpPr>
          <p:cNvPr id="4" name="object 4"/>
          <p:cNvSpPr/>
          <p:nvPr/>
        </p:nvSpPr>
        <p:spPr>
          <a:xfrm>
            <a:off x="1114425" y="3914775"/>
            <a:ext cx="1057275" cy="1057275"/>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855860" y="4994897"/>
            <a:ext cx="8314690" cy="520700"/>
          </a:xfrm>
          <a:prstGeom prst="rect">
            <a:avLst/>
          </a:prstGeom>
        </p:spPr>
        <p:txBody>
          <a:bodyPr vert="horz" wrap="square" lIns="0" tIns="12700" rIns="0" bIns="0" rtlCol="0">
            <a:spAutoFit/>
          </a:bodyPr>
          <a:lstStyle/>
          <a:p>
            <a:pPr marL="241300" marR="5080" indent="-228600">
              <a:lnSpc>
                <a:spcPct val="116100"/>
              </a:lnSpc>
              <a:spcBef>
                <a:spcPts val="100"/>
              </a:spcBef>
            </a:pPr>
            <a:r>
              <a:rPr sz="1400" spc="-5" dirty="0">
                <a:latin typeface="Montserrat"/>
                <a:cs typeface="Montserrat"/>
              </a:rPr>
              <a:t>2. Insert the LED from the top making sure that the longer leg lines up with the </a:t>
            </a:r>
            <a:r>
              <a:rPr sz="1400" dirty="0">
                <a:latin typeface="Montserrat"/>
                <a:cs typeface="Montserrat"/>
              </a:rPr>
              <a:t>+ </a:t>
            </a:r>
            <a:r>
              <a:rPr sz="1400" spc="-5" dirty="0">
                <a:latin typeface="Montserrat"/>
                <a:cs typeface="Montserrat"/>
              </a:rPr>
              <a:t>sign on the  holder.</a:t>
            </a:r>
            <a:endParaRPr sz="1400">
              <a:latin typeface="Montserrat"/>
              <a:cs typeface="Montserrat"/>
            </a:endParaRPr>
          </a:p>
        </p:txBody>
      </p:sp>
      <p:sp>
        <p:nvSpPr>
          <p:cNvPr id="6" name="object 6"/>
          <p:cNvSpPr/>
          <p:nvPr/>
        </p:nvSpPr>
        <p:spPr>
          <a:xfrm>
            <a:off x="1114425" y="5562600"/>
            <a:ext cx="1066800" cy="1066800"/>
          </a:xfrm>
          <a:prstGeom prst="rect">
            <a:avLst/>
          </a:prstGeom>
          <a:blipFill>
            <a:blip r:embed="rId4" cstate="print"/>
            <a:stretch>
              <a:fillRect/>
            </a:stretch>
          </a:blipFill>
        </p:spPr>
        <p:txBody>
          <a:bodyPr wrap="square" lIns="0" tIns="0" rIns="0" bIns="0" rtlCol="0"/>
          <a:lstStyle/>
          <a:p>
            <a:endParaRPr/>
          </a:p>
        </p:txBody>
      </p:sp>
      <p:sp>
        <p:nvSpPr>
          <p:cNvPr id="8" name="object 8"/>
          <p:cNvSpPr txBox="1"/>
          <p:nvPr/>
        </p:nvSpPr>
        <p:spPr>
          <a:xfrm>
            <a:off x="1084460" y="6692900"/>
            <a:ext cx="1196975" cy="162560"/>
          </a:xfrm>
          <a:prstGeom prst="rect">
            <a:avLst/>
          </a:prstGeom>
        </p:spPr>
        <p:txBody>
          <a:bodyPr vert="horz" wrap="square" lIns="0" tIns="12700" rIns="0" bIns="0" rtlCol="0">
            <a:spAutoFit/>
          </a:bodyPr>
          <a:lstStyle/>
          <a:p>
            <a:pPr marL="12700">
              <a:lnSpc>
                <a:spcPct val="100000"/>
              </a:lnSpc>
              <a:spcBef>
                <a:spcPts val="100"/>
              </a:spcBef>
            </a:pPr>
            <a:r>
              <a:rPr sz="900" dirty="0">
                <a:latin typeface="Montserrat"/>
                <a:cs typeface="Montserrat"/>
              </a:rPr>
              <a:t>Photos by</a:t>
            </a:r>
            <a:r>
              <a:rPr sz="900" spc="-85" dirty="0">
                <a:latin typeface="Montserrat"/>
                <a:cs typeface="Montserrat"/>
              </a:rPr>
              <a:t> </a:t>
            </a:r>
            <a:r>
              <a:rPr sz="900" u="sng" dirty="0">
                <a:solidFill>
                  <a:srgbClr val="1154CC"/>
                </a:solidFill>
                <a:uFill>
                  <a:solidFill>
                    <a:srgbClr val="1154CC"/>
                  </a:solidFill>
                </a:uFill>
                <a:latin typeface="Montserrat"/>
                <a:cs typeface="Montserrat"/>
                <a:hlinkClick r:id="rId5"/>
              </a:rPr>
              <a:t>Tinkercad</a:t>
            </a:r>
            <a:endParaRPr sz="900">
              <a:latin typeface="Montserrat"/>
              <a:cs typeface="Montserrat"/>
            </a:endParaRPr>
          </a:p>
        </p:txBody>
      </p:sp>
      <p:sp>
        <p:nvSpPr>
          <p:cNvPr id="9" name="object 9"/>
          <p:cNvSpPr txBox="1"/>
          <p:nvPr/>
        </p:nvSpPr>
        <p:spPr>
          <a:xfrm>
            <a:off x="4618235" y="7253056"/>
            <a:ext cx="4822190"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set </a:t>
            </a:r>
            <a:r>
              <a:rPr sz="1100" dirty="0">
                <a:solidFill>
                  <a:srgbClr val="666666"/>
                </a:solidFill>
                <a:latin typeface="Montserrat"/>
                <a:cs typeface="Montserrat"/>
              </a:rPr>
              <a:t>— </a:t>
            </a:r>
            <a:r>
              <a:rPr sz="1100" spc="-5" dirty="0">
                <a:solidFill>
                  <a:srgbClr val="666666"/>
                </a:solidFill>
                <a:latin typeface="Montserrat"/>
                <a:cs typeface="Montserrat"/>
              </a:rPr>
              <a:t>Lesson 3: Flashlight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65"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14</a:t>
            </a:fld>
            <a:endParaRPr sz="1100">
              <a:latin typeface="Montserrat"/>
              <a:cs typeface="Montserrat"/>
            </a:endParaRPr>
          </a:p>
        </p:txBody>
      </p:sp>
      <p:pic>
        <p:nvPicPr>
          <p:cNvPr id="11" name="Picture 10">
            <a:extLst>
              <a:ext uri="{FF2B5EF4-FFF2-40B4-BE49-F238E27FC236}">
                <a16:creationId xmlns:a16="http://schemas.microsoft.com/office/drawing/2014/main" id="{443C49DF-D3DB-1A4B-8E09-B0275C34D05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19325" y="5562600"/>
            <a:ext cx="1057275" cy="10572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615950"/>
            <a:ext cx="6917690" cy="482600"/>
          </a:xfrm>
          <a:prstGeom prst="rect">
            <a:avLst/>
          </a:prstGeom>
        </p:spPr>
        <p:txBody>
          <a:bodyPr vert="horz" wrap="square" lIns="0" tIns="12700" rIns="0" bIns="0" rtlCol="0">
            <a:spAutoFit/>
          </a:bodyPr>
          <a:lstStyle/>
          <a:p>
            <a:pPr marL="12700">
              <a:lnSpc>
                <a:spcPct val="100000"/>
              </a:lnSpc>
              <a:spcBef>
                <a:spcPts val="100"/>
              </a:spcBef>
            </a:pPr>
            <a:r>
              <a:rPr dirty="0"/>
              <a:t>Lesson Approach: Design</a:t>
            </a:r>
            <a:r>
              <a:rPr spc="-100" dirty="0"/>
              <a:t> </a:t>
            </a:r>
            <a:r>
              <a:rPr dirty="0"/>
              <a:t>Iteration</a:t>
            </a: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2</a:t>
            </a:fld>
            <a:endParaRPr dirty="0">
              <a:solidFill>
                <a:srgbClr val="1154CC"/>
              </a:solidFill>
            </a:endParaRPr>
          </a:p>
        </p:txBody>
      </p:sp>
      <p:sp>
        <p:nvSpPr>
          <p:cNvPr id="3" name="object 3"/>
          <p:cNvSpPr txBox="1"/>
          <p:nvPr/>
        </p:nvSpPr>
        <p:spPr>
          <a:xfrm>
            <a:off x="1084460" y="1539875"/>
            <a:ext cx="7775575" cy="3614420"/>
          </a:xfrm>
          <a:prstGeom prst="rect">
            <a:avLst/>
          </a:prstGeom>
        </p:spPr>
        <p:txBody>
          <a:bodyPr vert="horz" wrap="square" lIns="0" tIns="10795" rIns="0" bIns="0" rtlCol="0">
            <a:spAutoFit/>
          </a:bodyPr>
          <a:lstStyle/>
          <a:p>
            <a:pPr marL="12700" marR="318135" algn="just">
              <a:lnSpc>
                <a:spcPct val="100699"/>
              </a:lnSpc>
              <a:spcBef>
                <a:spcPts val="85"/>
              </a:spcBef>
            </a:pPr>
            <a:r>
              <a:rPr sz="1800" dirty="0">
                <a:solidFill>
                  <a:srgbClr val="434343"/>
                </a:solidFill>
                <a:latin typeface="Montserrat"/>
                <a:cs typeface="Montserrat"/>
              </a:rPr>
              <a:t>Design is an iterative process. One idea is good, but the next</a:t>
            </a:r>
            <a:r>
              <a:rPr sz="1800" spc="-100" dirty="0">
                <a:solidFill>
                  <a:srgbClr val="434343"/>
                </a:solidFill>
                <a:latin typeface="Montserrat"/>
                <a:cs typeface="Montserrat"/>
              </a:rPr>
              <a:t> </a:t>
            </a:r>
            <a:r>
              <a:rPr sz="1800" dirty="0">
                <a:solidFill>
                  <a:srgbClr val="434343"/>
                </a:solidFill>
                <a:latin typeface="Montserrat"/>
                <a:cs typeface="Montserrat"/>
              </a:rPr>
              <a:t>idea  may be better, and the next idea after that can be even better —  because you are beginning to explore and</a:t>
            </a:r>
            <a:r>
              <a:rPr sz="1800" spc="-20" dirty="0">
                <a:solidFill>
                  <a:srgbClr val="434343"/>
                </a:solidFill>
                <a:latin typeface="Montserrat"/>
                <a:cs typeface="Montserrat"/>
              </a:rPr>
              <a:t> </a:t>
            </a:r>
            <a:r>
              <a:rPr sz="1800" dirty="0">
                <a:solidFill>
                  <a:srgbClr val="434343"/>
                </a:solidFill>
                <a:latin typeface="Montserrat"/>
                <a:cs typeface="Montserrat"/>
              </a:rPr>
              <a:t>refine.</a:t>
            </a:r>
            <a:endParaRPr sz="1800">
              <a:latin typeface="Montserrat"/>
              <a:cs typeface="Montserrat"/>
            </a:endParaRPr>
          </a:p>
          <a:p>
            <a:pPr>
              <a:lnSpc>
                <a:spcPct val="100000"/>
              </a:lnSpc>
              <a:spcBef>
                <a:spcPts val="45"/>
              </a:spcBef>
            </a:pPr>
            <a:endParaRPr sz="1850">
              <a:latin typeface="Times New Roman"/>
              <a:cs typeface="Times New Roman"/>
            </a:endParaRPr>
          </a:p>
          <a:p>
            <a:pPr marL="12700" marR="185420">
              <a:lnSpc>
                <a:spcPct val="100699"/>
              </a:lnSpc>
            </a:pPr>
            <a:r>
              <a:rPr sz="1800" dirty="0">
                <a:solidFill>
                  <a:srgbClr val="434343"/>
                </a:solidFill>
                <a:latin typeface="Montserrat"/>
                <a:cs typeface="Montserrat"/>
              </a:rPr>
              <a:t>There are many ways to fit the parts together, but some</a:t>
            </a:r>
            <a:r>
              <a:rPr sz="1800" spc="-100" dirty="0">
                <a:solidFill>
                  <a:srgbClr val="434343"/>
                </a:solidFill>
                <a:latin typeface="Montserrat"/>
                <a:cs typeface="Montserrat"/>
              </a:rPr>
              <a:t> </a:t>
            </a:r>
            <a:r>
              <a:rPr sz="1800" dirty="0">
                <a:solidFill>
                  <a:srgbClr val="434343"/>
                </a:solidFill>
                <a:latin typeface="Montserrat"/>
                <a:cs typeface="Montserrat"/>
              </a:rPr>
              <a:t>strategies  are more simple to execute than others. You should make  drawings to illustrate your ideas. Drawings are invaluable because  they convey information that may not be readily apparent with  your descriptions and they can get an idea/conversation</a:t>
            </a:r>
            <a:r>
              <a:rPr sz="1800" spc="-70" dirty="0">
                <a:solidFill>
                  <a:srgbClr val="434343"/>
                </a:solidFill>
                <a:latin typeface="Montserrat"/>
                <a:cs typeface="Montserrat"/>
              </a:rPr>
              <a:t> </a:t>
            </a:r>
            <a:r>
              <a:rPr sz="1800" dirty="0">
                <a:solidFill>
                  <a:srgbClr val="434343"/>
                </a:solidFill>
                <a:latin typeface="Montserrat"/>
                <a:cs typeface="Montserrat"/>
              </a:rPr>
              <a:t>started.</a:t>
            </a:r>
            <a:endParaRPr sz="1800">
              <a:latin typeface="Montserrat"/>
              <a:cs typeface="Montserrat"/>
            </a:endParaRPr>
          </a:p>
          <a:p>
            <a:pPr>
              <a:lnSpc>
                <a:spcPct val="100000"/>
              </a:lnSpc>
              <a:spcBef>
                <a:spcPts val="50"/>
              </a:spcBef>
            </a:pPr>
            <a:endParaRPr sz="1850">
              <a:latin typeface="Times New Roman"/>
              <a:cs typeface="Times New Roman"/>
            </a:endParaRPr>
          </a:p>
          <a:p>
            <a:pPr marL="12700" marR="5080">
              <a:lnSpc>
                <a:spcPct val="100699"/>
              </a:lnSpc>
            </a:pPr>
            <a:r>
              <a:rPr sz="1800" dirty="0">
                <a:solidFill>
                  <a:srgbClr val="434343"/>
                </a:solidFill>
                <a:latin typeface="Montserrat"/>
                <a:cs typeface="Montserrat"/>
              </a:rPr>
              <a:t>For this project, you can </a:t>
            </a:r>
            <a:r>
              <a:rPr sz="1800" b="1" dirty="0">
                <a:solidFill>
                  <a:srgbClr val="434343"/>
                </a:solidFill>
                <a:latin typeface="Montserrat"/>
                <a:cs typeface="Montserrat"/>
              </a:rPr>
              <a:t>follow along with the walkthrough </a:t>
            </a:r>
            <a:r>
              <a:rPr sz="1800" dirty="0">
                <a:solidFill>
                  <a:srgbClr val="434343"/>
                </a:solidFill>
                <a:latin typeface="Montserrat"/>
                <a:cs typeface="Montserrat"/>
              </a:rPr>
              <a:t>or</a:t>
            </a:r>
            <a:r>
              <a:rPr sz="1800" spc="-140" dirty="0">
                <a:solidFill>
                  <a:srgbClr val="434343"/>
                </a:solidFill>
                <a:latin typeface="Montserrat"/>
                <a:cs typeface="Montserrat"/>
              </a:rPr>
              <a:t> </a:t>
            </a:r>
            <a:r>
              <a:rPr sz="1800" dirty="0">
                <a:solidFill>
                  <a:srgbClr val="434343"/>
                </a:solidFill>
                <a:latin typeface="Montserrat"/>
                <a:cs typeface="Montserrat"/>
              </a:rPr>
              <a:t>you  can </a:t>
            </a:r>
            <a:r>
              <a:rPr sz="1800" b="1" dirty="0">
                <a:solidFill>
                  <a:srgbClr val="434343"/>
                </a:solidFill>
                <a:latin typeface="Montserrat"/>
                <a:cs typeface="Montserrat"/>
              </a:rPr>
              <a:t>try your hand at designing your own solution </a:t>
            </a:r>
            <a:r>
              <a:rPr sz="1800" dirty="0">
                <a:solidFill>
                  <a:srgbClr val="434343"/>
                </a:solidFill>
                <a:latin typeface="Montserrat"/>
                <a:cs typeface="Montserrat"/>
              </a:rPr>
              <a:t>and use a  </a:t>
            </a:r>
            <a:r>
              <a:rPr sz="1800" b="1" dirty="0">
                <a:solidFill>
                  <a:srgbClr val="434343"/>
                </a:solidFill>
                <a:latin typeface="Montserrat"/>
                <a:cs typeface="Montserrat"/>
              </a:rPr>
              <a:t>Design Iteration </a:t>
            </a:r>
            <a:r>
              <a:rPr sz="1800" dirty="0">
                <a:solidFill>
                  <a:srgbClr val="434343"/>
                </a:solidFill>
                <a:latin typeface="Montserrat"/>
                <a:cs typeface="Montserrat"/>
              </a:rPr>
              <a:t>approach to develop your design</a:t>
            </a:r>
            <a:r>
              <a:rPr sz="1800" spc="-60" dirty="0">
                <a:solidFill>
                  <a:srgbClr val="434343"/>
                </a:solidFill>
                <a:latin typeface="Montserrat"/>
                <a:cs typeface="Montserrat"/>
              </a:rPr>
              <a:t> </a:t>
            </a:r>
            <a:r>
              <a:rPr sz="1800" dirty="0">
                <a:solidFill>
                  <a:srgbClr val="434343"/>
                </a:solidFill>
                <a:latin typeface="Montserrat"/>
                <a:cs typeface="Montserrat"/>
              </a:rPr>
              <a:t>.</a:t>
            </a:r>
            <a:endParaRPr sz="1800">
              <a:latin typeface="Montserrat"/>
              <a:cs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1785" y="1244600"/>
            <a:ext cx="5163185" cy="482600"/>
          </a:xfrm>
          <a:prstGeom prst="rect">
            <a:avLst/>
          </a:prstGeom>
        </p:spPr>
        <p:txBody>
          <a:bodyPr vert="horz" wrap="square" lIns="0" tIns="12700" rIns="0" bIns="0" rtlCol="0">
            <a:spAutoFit/>
          </a:bodyPr>
          <a:lstStyle/>
          <a:p>
            <a:pPr marL="12700">
              <a:lnSpc>
                <a:spcPct val="100000"/>
              </a:lnSpc>
              <a:spcBef>
                <a:spcPts val="100"/>
              </a:spcBef>
            </a:pPr>
            <a:r>
              <a:rPr dirty="0"/>
              <a:t>Lesson resources</a:t>
            </a:r>
            <a:r>
              <a:rPr spc="-95" dirty="0"/>
              <a:t> </a:t>
            </a:r>
            <a:r>
              <a:rPr dirty="0"/>
              <a:t>include:</a:t>
            </a: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3</a:t>
            </a:fld>
            <a:endParaRPr dirty="0">
              <a:solidFill>
                <a:srgbClr val="1154CC"/>
              </a:solidFill>
            </a:endParaRPr>
          </a:p>
        </p:txBody>
      </p:sp>
      <p:sp>
        <p:nvSpPr>
          <p:cNvPr id="3" name="object 3"/>
          <p:cNvSpPr txBox="1"/>
          <p:nvPr/>
        </p:nvSpPr>
        <p:spPr>
          <a:xfrm>
            <a:off x="2770385" y="1892300"/>
            <a:ext cx="3947160" cy="3029585"/>
          </a:xfrm>
          <a:prstGeom prst="rect">
            <a:avLst/>
          </a:prstGeom>
        </p:spPr>
        <p:txBody>
          <a:bodyPr vert="horz" wrap="square" lIns="0" tIns="12700" rIns="0" bIns="0" rtlCol="0">
            <a:spAutoFit/>
          </a:bodyPr>
          <a:lstStyle/>
          <a:p>
            <a:pPr marL="241300" indent="-228600">
              <a:lnSpc>
                <a:spcPts val="2865"/>
              </a:lnSpc>
              <a:spcBef>
                <a:spcPts val="100"/>
              </a:spcBef>
              <a:buClr>
                <a:srgbClr val="666666"/>
              </a:buClr>
              <a:buSzPct val="47916"/>
              <a:buFont typeface="Arial"/>
              <a:buChar char="●"/>
              <a:tabLst>
                <a:tab pos="240665" algn="l"/>
                <a:tab pos="241300" algn="l"/>
              </a:tabLst>
            </a:pPr>
            <a:r>
              <a:rPr sz="2400" dirty="0">
                <a:latin typeface="Montserrat"/>
                <a:cs typeface="Montserrat"/>
              </a:rPr>
              <a:t>Lesson</a:t>
            </a:r>
            <a:r>
              <a:rPr sz="2400" spc="-10" dirty="0">
                <a:latin typeface="Montserrat"/>
                <a:cs typeface="Montserrat"/>
              </a:rPr>
              <a:t> </a:t>
            </a:r>
            <a:r>
              <a:rPr sz="2400" dirty="0">
                <a:latin typeface="Montserrat"/>
                <a:cs typeface="Montserrat"/>
              </a:rPr>
              <a:t>Overview</a:t>
            </a:r>
            <a:endParaRPr sz="2400">
              <a:latin typeface="Montserrat"/>
              <a:cs typeface="Montserrat"/>
            </a:endParaRPr>
          </a:p>
          <a:p>
            <a:pPr marL="241300" indent="-228600">
              <a:lnSpc>
                <a:spcPts val="2850"/>
              </a:lnSpc>
              <a:buClr>
                <a:srgbClr val="666666"/>
              </a:buClr>
              <a:buSzPct val="47916"/>
              <a:buFont typeface="Arial"/>
              <a:buChar char="●"/>
              <a:tabLst>
                <a:tab pos="240665" algn="l"/>
                <a:tab pos="241300" algn="l"/>
              </a:tabLst>
            </a:pPr>
            <a:r>
              <a:rPr sz="2400" dirty="0">
                <a:latin typeface="Montserrat"/>
                <a:cs typeface="Montserrat"/>
              </a:rPr>
              <a:t>Onesheet</a:t>
            </a:r>
            <a:endParaRPr sz="2400">
              <a:latin typeface="Montserrat"/>
              <a:cs typeface="Montserrat"/>
            </a:endParaRPr>
          </a:p>
          <a:p>
            <a:pPr marL="241300" indent="-228600">
              <a:lnSpc>
                <a:spcPts val="2850"/>
              </a:lnSpc>
              <a:buClr>
                <a:srgbClr val="666666"/>
              </a:buClr>
              <a:buSzPct val="47916"/>
              <a:buFont typeface="Arial"/>
              <a:buChar char="●"/>
              <a:tabLst>
                <a:tab pos="240665" algn="l"/>
                <a:tab pos="241300" algn="l"/>
              </a:tabLst>
            </a:pPr>
            <a:r>
              <a:rPr sz="2400" dirty="0">
                <a:latin typeface="Montserrat"/>
                <a:cs typeface="Montserrat"/>
              </a:rPr>
              <a:t>Walkthrough</a:t>
            </a:r>
            <a:endParaRPr sz="2400">
              <a:latin typeface="Montserrat"/>
              <a:cs typeface="Montserrat"/>
            </a:endParaRPr>
          </a:p>
          <a:p>
            <a:pPr marL="698500" lvl="1" indent="-228600">
              <a:lnSpc>
                <a:spcPts val="2145"/>
              </a:lnSpc>
              <a:buFont typeface="Arial"/>
              <a:buChar char="○"/>
              <a:tabLst>
                <a:tab pos="698500" algn="l"/>
              </a:tabLst>
            </a:pPr>
            <a:r>
              <a:rPr sz="1800" dirty="0">
                <a:solidFill>
                  <a:srgbClr val="434343"/>
                </a:solidFill>
                <a:latin typeface="Montserrat"/>
                <a:cs typeface="Montserrat"/>
              </a:rPr>
              <a:t>Tinkercad</a:t>
            </a:r>
            <a:endParaRPr sz="1800">
              <a:latin typeface="Montserrat"/>
              <a:cs typeface="Montserrat"/>
            </a:endParaRPr>
          </a:p>
          <a:p>
            <a:pPr marL="241300" indent="-228600">
              <a:lnSpc>
                <a:spcPts val="2865"/>
              </a:lnSpc>
              <a:spcBef>
                <a:spcPts val="15"/>
              </a:spcBef>
              <a:buClr>
                <a:srgbClr val="666666"/>
              </a:buClr>
              <a:buSzPct val="47916"/>
              <a:buFont typeface="Arial"/>
              <a:buChar char="●"/>
              <a:tabLst>
                <a:tab pos="240665" algn="l"/>
                <a:tab pos="241300" algn="l"/>
              </a:tabLst>
            </a:pPr>
            <a:r>
              <a:rPr sz="2400" dirty="0">
                <a:latin typeface="Montserrat"/>
                <a:cs typeface="Montserrat"/>
              </a:rPr>
              <a:t>Student CAD help</a:t>
            </a:r>
            <a:r>
              <a:rPr sz="2400" spc="-95" dirty="0">
                <a:latin typeface="Montserrat"/>
                <a:cs typeface="Montserrat"/>
              </a:rPr>
              <a:t> </a:t>
            </a:r>
            <a:r>
              <a:rPr sz="2400" dirty="0">
                <a:latin typeface="Montserrat"/>
                <a:cs typeface="Montserrat"/>
              </a:rPr>
              <a:t>sheet</a:t>
            </a:r>
            <a:endParaRPr sz="2400">
              <a:latin typeface="Montserrat"/>
              <a:cs typeface="Montserrat"/>
            </a:endParaRPr>
          </a:p>
          <a:p>
            <a:pPr marL="241300" indent="-228600">
              <a:lnSpc>
                <a:spcPts val="2850"/>
              </a:lnSpc>
              <a:buClr>
                <a:srgbClr val="666666"/>
              </a:buClr>
              <a:buSzPct val="47916"/>
              <a:buFont typeface="Arial"/>
              <a:buChar char="●"/>
              <a:tabLst>
                <a:tab pos="240665" algn="l"/>
                <a:tab pos="241300" algn="l"/>
              </a:tabLst>
            </a:pPr>
            <a:r>
              <a:rPr sz="2400" dirty="0">
                <a:latin typeface="Montserrat"/>
                <a:cs typeface="Montserrat"/>
              </a:rPr>
              <a:t>Example</a:t>
            </a:r>
            <a:r>
              <a:rPr sz="2400" spc="-5" dirty="0">
                <a:latin typeface="Montserrat"/>
                <a:cs typeface="Montserrat"/>
              </a:rPr>
              <a:t> </a:t>
            </a:r>
            <a:r>
              <a:rPr sz="2400" dirty="0">
                <a:latin typeface="Montserrat"/>
                <a:cs typeface="Montserrat"/>
              </a:rPr>
              <a:t>files</a:t>
            </a:r>
            <a:endParaRPr sz="2400">
              <a:latin typeface="Montserrat"/>
              <a:cs typeface="Montserrat"/>
            </a:endParaRPr>
          </a:p>
          <a:p>
            <a:pPr marL="698500" lvl="1" indent="-228600">
              <a:lnSpc>
                <a:spcPts val="2145"/>
              </a:lnSpc>
              <a:buFont typeface="Arial"/>
              <a:buChar char="○"/>
              <a:tabLst>
                <a:tab pos="698500" algn="l"/>
              </a:tabLst>
            </a:pPr>
            <a:r>
              <a:rPr sz="1800" dirty="0">
                <a:solidFill>
                  <a:srgbClr val="434343"/>
                </a:solidFill>
                <a:latin typeface="Montserrat"/>
                <a:cs typeface="Montserrat"/>
              </a:rPr>
              <a:t>STL</a:t>
            </a:r>
            <a:endParaRPr sz="1800">
              <a:latin typeface="Montserrat"/>
              <a:cs typeface="Montserrat"/>
            </a:endParaRPr>
          </a:p>
          <a:p>
            <a:pPr marL="698500" lvl="1" indent="-228600">
              <a:lnSpc>
                <a:spcPct val="100000"/>
              </a:lnSpc>
              <a:spcBef>
                <a:spcPts val="15"/>
              </a:spcBef>
              <a:buFont typeface="Arial"/>
              <a:buChar char="○"/>
              <a:tabLst>
                <a:tab pos="698500" algn="l"/>
              </a:tabLst>
            </a:pPr>
            <a:r>
              <a:rPr sz="1800" dirty="0">
                <a:solidFill>
                  <a:srgbClr val="434343"/>
                </a:solidFill>
                <a:latin typeface="Montserrat"/>
                <a:cs typeface="Montserrat"/>
              </a:rPr>
              <a:t>Code/CAD</a:t>
            </a:r>
            <a:endParaRPr sz="1800">
              <a:latin typeface="Montserrat"/>
              <a:cs typeface="Montserrat"/>
            </a:endParaRPr>
          </a:p>
          <a:p>
            <a:pPr marL="241300" indent="-228600">
              <a:lnSpc>
                <a:spcPct val="100000"/>
              </a:lnSpc>
              <a:spcBef>
                <a:spcPts val="15"/>
              </a:spcBef>
              <a:buClr>
                <a:srgbClr val="666666"/>
              </a:buClr>
              <a:buSzPct val="47916"/>
              <a:buFont typeface="Arial"/>
              <a:buChar char="●"/>
              <a:tabLst>
                <a:tab pos="240665" algn="l"/>
                <a:tab pos="241300" algn="l"/>
              </a:tabLst>
            </a:pPr>
            <a:r>
              <a:rPr sz="2400" dirty="0">
                <a:latin typeface="Montserrat"/>
                <a:cs typeface="Montserrat"/>
              </a:rPr>
              <a:t>Resource</a:t>
            </a:r>
            <a:r>
              <a:rPr sz="2400" spc="-100" dirty="0">
                <a:latin typeface="Montserrat"/>
                <a:cs typeface="Montserrat"/>
              </a:rPr>
              <a:t> </a:t>
            </a:r>
            <a:r>
              <a:rPr sz="2400" dirty="0">
                <a:latin typeface="Montserrat"/>
                <a:cs typeface="Montserrat"/>
              </a:rPr>
              <a:t>files</a:t>
            </a:r>
            <a:endParaRPr sz="2400">
              <a:latin typeface="Montserrat"/>
              <a:cs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Objectives</a:t>
            </a: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4</a:t>
            </a:fld>
            <a:endParaRPr dirty="0">
              <a:solidFill>
                <a:srgbClr val="1154CC"/>
              </a:solidFill>
            </a:endParaRPr>
          </a:p>
        </p:txBody>
      </p:sp>
      <p:sp>
        <p:nvSpPr>
          <p:cNvPr id="3" name="object 3"/>
          <p:cNvSpPr txBox="1">
            <a:spLocks noGrp="1"/>
          </p:cNvSpPr>
          <p:nvPr>
            <p:ph type="body" idx="1"/>
          </p:nvPr>
        </p:nvSpPr>
        <p:spPr>
          <a:prstGeom prst="rect">
            <a:avLst/>
          </a:prstGeom>
        </p:spPr>
        <p:txBody>
          <a:bodyPr vert="horz" wrap="square" lIns="0" tIns="113665" rIns="0" bIns="0" rtlCol="0">
            <a:spAutoFit/>
          </a:bodyPr>
          <a:lstStyle/>
          <a:p>
            <a:pPr marL="241300" indent="-228600">
              <a:lnSpc>
                <a:spcPct val="100000"/>
              </a:lnSpc>
              <a:spcBef>
                <a:spcPts val="895"/>
              </a:spcBef>
              <a:buFont typeface="Arial"/>
              <a:buChar char="■"/>
              <a:tabLst>
                <a:tab pos="241300" algn="l"/>
              </a:tabLst>
            </a:pPr>
            <a:r>
              <a:rPr dirty="0"/>
              <a:t>Design and measure with</a:t>
            </a:r>
            <a:r>
              <a:rPr spc="-20" dirty="0"/>
              <a:t> </a:t>
            </a:r>
            <a:r>
              <a:rPr dirty="0"/>
              <a:t>precision</a:t>
            </a:r>
          </a:p>
          <a:p>
            <a:pPr marL="241300" indent="-228600">
              <a:lnSpc>
                <a:spcPct val="100000"/>
              </a:lnSpc>
              <a:spcBef>
                <a:spcPts val="795"/>
              </a:spcBef>
              <a:buFont typeface="Arial"/>
              <a:buChar char="■"/>
              <a:tabLst>
                <a:tab pos="241300" algn="l"/>
              </a:tabLst>
            </a:pPr>
            <a:r>
              <a:rPr dirty="0"/>
              <a:t>Demonstrate how to align</a:t>
            </a:r>
            <a:r>
              <a:rPr spc="-20" dirty="0"/>
              <a:t> </a:t>
            </a:r>
            <a:r>
              <a:rPr dirty="0"/>
              <a:t>objects</a:t>
            </a:r>
          </a:p>
          <a:p>
            <a:pPr marL="241300" indent="-228600">
              <a:lnSpc>
                <a:spcPct val="100000"/>
              </a:lnSpc>
              <a:spcBef>
                <a:spcPts val="795"/>
              </a:spcBef>
              <a:buFont typeface="Arial"/>
              <a:buChar char="■"/>
              <a:tabLst>
                <a:tab pos="241300" algn="l"/>
              </a:tabLst>
            </a:pPr>
            <a:r>
              <a:rPr dirty="0"/>
              <a:t>Understand and execute boolean</a:t>
            </a:r>
            <a:r>
              <a:rPr spc="-100" dirty="0"/>
              <a:t> </a:t>
            </a:r>
            <a:r>
              <a:rPr dirty="0"/>
              <a:t>operations</a:t>
            </a:r>
          </a:p>
          <a:p>
            <a:pPr marL="241300" indent="-228600">
              <a:lnSpc>
                <a:spcPct val="100000"/>
              </a:lnSpc>
              <a:spcBef>
                <a:spcPts val="795"/>
              </a:spcBef>
              <a:buFont typeface="Arial"/>
              <a:buChar char="■"/>
              <a:tabLst>
                <a:tab pos="241300" algn="l"/>
              </a:tabLst>
            </a:pPr>
            <a:r>
              <a:rPr dirty="0"/>
              <a:t>Incorporate a</a:t>
            </a:r>
            <a:r>
              <a:rPr spc="-5" dirty="0"/>
              <a:t> </a:t>
            </a:r>
            <a:r>
              <a:rPr dirty="0"/>
              <a:t>circuit</a:t>
            </a:r>
          </a:p>
          <a:p>
            <a:pPr marL="241300" indent="-228600">
              <a:lnSpc>
                <a:spcPct val="100000"/>
              </a:lnSpc>
              <a:spcBef>
                <a:spcPts val="795"/>
              </a:spcBef>
              <a:buFont typeface="Arial"/>
              <a:buChar char="■"/>
              <a:tabLst>
                <a:tab pos="241300" algn="l"/>
              </a:tabLst>
            </a:pPr>
            <a:r>
              <a:rPr dirty="0"/>
              <a:t>Extrude an SVG to create a 3D</a:t>
            </a:r>
            <a:r>
              <a:rPr spc="-35" dirty="0"/>
              <a:t> </a:t>
            </a:r>
            <a:r>
              <a:rPr dirty="0"/>
              <a:t>model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615950"/>
            <a:ext cx="6658609" cy="482600"/>
          </a:xfrm>
          <a:prstGeom prst="rect">
            <a:avLst/>
          </a:prstGeom>
        </p:spPr>
        <p:txBody>
          <a:bodyPr vert="horz" wrap="square" lIns="0" tIns="12700" rIns="0" bIns="0" rtlCol="0">
            <a:spAutoFit/>
          </a:bodyPr>
          <a:lstStyle/>
          <a:p>
            <a:pPr marL="12700">
              <a:lnSpc>
                <a:spcPct val="100000"/>
              </a:lnSpc>
              <a:spcBef>
                <a:spcPts val="100"/>
              </a:spcBef>
            </a:pPr>
            <a:r>
              <a:rPr dirty="0"/>
              <a:t>Flashlight: Bill of Materials</a:t>
            </a:r>
            <a:r>
              <a:rPr spc="-100" dirty="0"/>
              <a:t> </a:t>
            </a:r>
            <a:r>
              <a:rPr dirty="0"/>
              <a:t>(BOM)</a:t>
            </a:r>
          </a:p>
        </p:txBody>
      </p:sp>
      <p:sp>
        <p:nvSpPr>
          <p:cNvPr id="5" name="object 5"/>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5</a:t>
            </a:fld>
            <a:endParaRPr dirty="0">
              <a:solidFill>
                <a:srgbClr val="1154CC"/>
              </a:solidFill>
            </a:endParaRPr>
          </a:p>
        </p:txBody>
      </p:sp>
      <p:sp>
        <p:nvSpPr>
          <p:cNvPr id="3" name="object 3"/>
          <p:cNvSpPr txBox="1"/>
          <p:nvPr/>
        </p:nvSpPr>
        <p:spPr>
          <a:xfrm>
            <a:off x="627260" y="1597025"/>
            <a:ext cx="7415530" cy="2032635"/>
          </a:xfrm>
          <a:prstGeom prst="rect">
            <a:avLst/>
          </a:prstGeom>
        </p:spPr>
        <p:txBody>
          <a:bodyPr vert="horz" wrap="square" lIns="0" tIns="12700" rIns="0" bIns="0" rtlCol="0">
            <a:spAutoFit/>
          </a:bodyPr>
          <a:lstStyle/>
          <a:p>
            <a:pPr marL="12700">
              <a:lnSpc>
                <a:spcPct val="100000"/>
              </a:lnSpc>
              <a:spcBef>
                <a:spcPts val="100"/>
              </a:spcBef>
            </a:pPr>
            <a:r>
              <a:rPr sz="1800" u="heavy" dirty="0">
                <a:solidFill>
                  <a:srgbClr val="434343"/>
                </a:solidFill>
                <a:uFill>
                  <a:solidFill>
                    <a:srgbClr val="434343"/>
                  </a:solidFill>
                </a:uFill>
                <a:latin typeface="Montserrat"/>
                <a:cs typeface="Montserrat"/>
              </a:rPr>
              <a:t>Per</a:t>
            </a:r>
            <a:r>
              <a:rPr sz="1800" u="heavy" spc="-5" dirty="0">
                <a:solidFill>
                  <a:srgbClr val="434343"/>
                </a:solidFill>
                <a:uFill>
                  <a:solidFill>
                    <a:srgbClr val="434343"/>
                  </a:solidFill>
                </a:uFill>
                <a:latin typeface="Montserrat"/>
                <a:cs typeface="Montserrat"/>
              </a:rPr>
              <a:t> </a:t>
            </a:r>
            <a:r>
              <a:rPr sz="1800" u="heavy" dirty="0">
                <a:solidFill>
                  <a:srgbClr val="434343"/>
                </a:solidFill>
                <a:uFill>
                  <a:solidFill>
                    <a:srgbClr val="434343"/>
                  </a:solidFill>
                </a:uFill>
                <a:latin typeface="Montserrat"/>
                <a:cs typeface="Montserrat"/>
              </a:rPr>
              <a:t>student</a:t>
            </a:r>
            <a:endParaRPr sz="1800">
              <a:latin typeface="Montserrat"/>
              <a:cs typeface="Montserrat"/>
            </a:endParaRPr>
          </a:p>
          <a:p>
            <a:pPr marL="469900" indent="-228600">
              <a:lnSpc>
                <a:spcPct val="100000"/>
              </a:lnSpc>
              <a:spcBef>
                <a:spcPts val="40"/>
              </a:spcBef>
              <a:buAutoNum type="arabicPeriod"/>
              <a:tabLst>
                <a:tab pos="469900" algn="l"/>
              </a:tabLst>
            </a:pPr>
            <a:r>
              <a:rPr sz="1400" spc="-5" dirty="0">
                <a:latin typeface="Montserrat"/>
                <a:cs typeface="Montserrat"/>
              </a:rPr>
              <a:t>One LED diffused 10mm (</a:t>
            </a:r>
            <a:r>
              <a:rPr sz="1400" u="sng" spc="-5" dirty="0">
                <a:solidFill>
                  <a:srgbClr val="1154CC"/>
                </a:solidFill>
                <a:uFill>
                  <a:solidFill>
                    <a:srgbClr val="1154CC"/>
                  </a:solidFill>
                </a:uFill>
                <a:latin typeface="Montserrat"/>
                <a:cs typeface="Montserrat"/>
                <a:hlinkClick r:id="rId2"/>
              </a:rPr>
              <a:t>25 pack from</a:t>
            </a:r>
            <a:r>
              <a:rPr sz="1400" u="sng" spc="-15" dirty="0">
                <a:solidFill>
                  <a:srgbClr val="1154CC"/>
                </a:solidFill>
                <a:uFill>
                  <a:solidFill>
                    <a:srgbClr val="1154CC"/>
                  </a:solidFill>
                </a:uFill>
                <a:latin typeface="Montserrat"/>
                <a:cs typeface="Montserrat"/>
                <a:hlinkClick r:id="rId2"/>
              </a:rPr>
              <a:t> </a:t>
            </a:r>
            <a:r>
              <a:rPr sz="1400" u="sng" spc="-5" dirty="0">
                <a:solidFill>
                  <a:srgbClr val="1154CC"/>
                </a:solidFill>
                <a:uFill>
                  <a:solidFill>
                    <a:srgbClr val="1154CC"/>
                  </a:solidFill>
                </a:uFill>
                <a:latin typeface="Montserrat"/>
                <a:cs typeface="Montserrat"/>
                <a:hlinkClick r:id="rId2"/>
              </a:rPr>
              <a:t>Adafruit</a:t>
            </a:r>
            <a:r>
              <a:rPr sz="1400" spc="-5" dirty="0">
                <a:latin typeface="Montserrat"/>
                <a:cs typeface="Montserrat"/>
              </a:rPr>
              <a:t>)</a:t>
            </a:r>
            <a:endParaRPr sz="1400">
              <a:latin typeface="Montserrat"/>
              <a:cs typeface="Montserrat"/>
            </a:endParaRPr>
          </a:p>
          <a:p>
            <a:pPr marL="469900" indent="-228600">
              <a:lnSpc>
                <a:spcPct val="100000"/>
              </a:lnSpc>
              <a:spcBef>
                <a:spcPts val="270"/>
              </a:spcBef>
              <a:buAutoNum type="arabicPeriod"/>
              <a:tabLst>
                <a:tab pos="469900" algn="l"/>
              </a:tabLst>
            </a:pPr>
            <a:r>
              <a:rPr sz="1400" spc="-5" dirty="0">
                <a:latin typeface="Montserrat"/>
                <a:cs typeface="Montserrat"/>
              </a:rPr>
              <a:t>One CR2032 Lithium Coin Cell Battery (from</a:t>
            </a:r>
            <a:r>
              <a:rPr sz="1400" spc="-15" dirty="0">
                <a:solidFill>
                  <a:srgbClr val="1154CC"/>
                </a:solidFill>
                <a:latin typeface="Montserrat"/>
                <a:cs typeface="Montserrat"/>
              </a:rPr>
              <a:t> </a:t>
            </a:r>
            <a:r>
              <a:rPr sz="1400" u="sng" spc="-5" dirty="0">
                <a:solidFill>
                  <a:srgbClr val="1154CC"/>
                </a:solidFill>
                <a:uFill>
                  <a:solidFill>
                    <a:srgbClr val="1154CC"/>
                  </a:solidFill>
                </a:uFill>
                <a:latin typeface="Montserrat"/>
                <a:cs typeface="Montserrat"/>
                <a:hlinkClick r:id="rId3"/>
              </a:rPr>
              <a:t>Adafruit</a:t>
            </a:r>
            <a:r>
              <a:rPr sz="1400" spc="-5" dirty="0">
                <a:latin typeface="Montserrat"/>
                <a:cs typeface="Montserrat"/>
              </a:rPr>
              <a:t>)</a:t>
            </a:r>
            <a:endParaRPr sz="1400">
              <a:latin typeface="Montserrat"/>
              <a:cs typeface="Montserrat"/>
            </a:endParaRPr>
          </a:p>
          <a:p>
            <a:pPr marL="469900" indent="-228600">
              <a:lnSpc>
                <a:spcPct val="100000"/>
              </a:lnSpc>
              <a:spcBef>
                <a:spcPts val="270"/>
              </a:spcBef>
              <a:buAutoNum type="arabicPeriod"/>
              <a:tabLst>
                <a:tab pos="469900" algn="l"/>
              </a:tabLst>
            </a:pPr>
            <a:r>
              <a:rPr sz="1400" spc="-5" dirty="0">
                <a:latin typeface="Montserrat"/>
                <a:cs typeface="Montserrat"/>
              </a:rPr>
              <a:t>One piece of 1/2" Schedule 40 PVC, at ~152.4 mm/6 inches long (from</a:t>
            </a:r>
            <a:r>
              <a:rPr sz="1400" spc="-35" dirty="0">
                <a:solidFill>
                  <a:srgbClr val="1154CC"/>
                </a:solidFill>
                <a:latin typeface="Montserrat"/>
                <a:cs typeface="Montserrat"/>
              </a:rPr>
              <a:t> </a:t>
            </a:r>
            <a:r>
              <a:rPr sz="1400" u="sng" spc="-5" dirty="0">
                <a:solidFill>
                  <a:srgbClr val="1154CC"/>
                </a:solidFill>
                <a:uFill>
                  <a:solidFill>
                    <a:srgbClr val="1154CC"/>
                  </a:solidFill>
                </a:uFill>
                <a:latin typeface="Montserrat"/>
                <a:cs typeface="Montserrat"/>
                <a:hlinkClick r:id="rId4"/>
              </a:rPr>
              <a:t>Amazon</a:t>
            </a:r>
            <a:r>
              <a:rPr sz="1400" spc="-5" dirty="0">
                <a:latin typeface="Montserrat"/>
                <a:cs typeface="Montserrat"/>
              </a:rPr>
              <a:t>)</a:t>
            </a:r>
            <a:endParaRPr sz="1400">
              <a:latin typeface="Montserrat"/>
              <a:cs typeface="Montserrat"/>
            </a:endParaRPr>
          </a:p>
          <a:p>
            <a:pPr>
              <a:lnSpc>
                <a:spcPct val="100000"/>
              </a:lnSpc>
              <a:spcBef>
                <a:spcPts val="10"/>
              </a:spcBef>
            </a:pPr>
            <a:endParaRPr sz="1900">
              <a:latin typeface="Times New Roman"/>
              <a:cs typeface="Times New Roman"/>
            </a:endParaRPr>
          </a:p>
          <a:p>
            <a:pPr marL="12700">
              <a:lnSpc>
                <a:spcPct val="100000"/>
              </a:lnSpc>
            </a:pPr>
            <a:r>
              <a:rPr sz="1800" u="heavy" dirty="0">
                <a:solidFill>
                  <a:srgbClr val="434343"/>
                </a:solidFill>
                <a:uFill>
                  <a:solidFill>
                    <a:srgbClr val="434343"/>
                  </a:solidFill>
                </a:uFill>
                <a:latin typeface="Montserrat"/>
                <a:cs typeface="Montserrat"/>
              </a:rPr>
              <a:t>Per</a:t>
            </a:r>
            <a:r>
              <a:rPr sz="1800" u="heavy" spc="-5" dirty="0">
                <a:solidFill>
                  <a:srgbClr val="434343"/>
                </a:solidFill>
                <a:uFill>
                  <a:solidFill>
                    <a:srgbClr val="434343"/>
                  </a:solidFill>
                </a:uFill>
                <a:latin typeface="Montserrat"/>
                <a:cs typeface="Montserrat"/>
              </a:rPr>
              <a:t> </a:t>
            </a:r>
            <a:r>
              <a:rPr sz="1800" u="heavy" dirty="0">
                <a:solidFill>
                  <a:srgbClr val="434343"/>
                </a:solidFill>
                <a:uFill>
                  <a:solidFill>
                    <a:srgbClr val="434343"/>
                  </a:solidFill>
                </a:uFill>
                <a:latin typeface="Montserrat"/>
                <a:cs typeface="Montserrat"/>
              </a:rPr>
              <a:t>classroom</a:t>
            </a:r>
            <a:endParaRPr sz="1800">
              <a:latin typeface="Montserrat"/>
              <a:cs typeface="Montserrat"/>
            </a:endParaRPr>
          </a:p>
          <a:p>
            <a:pPr marL="469900" indent="-228600">
              <a:lnSpc>
                <a:spcPct val="100000"/>
              </a:lnSpc>
              <a:spcBef>
                <a:spcPts val="40"/>
              </a:spcBef>
              <a:buAutoNum type="arabicPeriod"/>
              <a:tabLst>
                <a:tab pos="469900" algn="l"/>
              </a:tabLst>
            </a:pPr>
            <a:r>
              <a:rPr sz="1400" spc="-5" dirty="0">
                <a:latin typeface="Montserrat"/>
                <a:cs typeface="Montserrat"/>
              </a:rPr>
              <a:t>Saw to cut PVC (from</a:t>
            </a:r>
            <a:r>
              <a:rPr sz="1400" spc="-10" dirty="0">
                <a:solidFill>
                  <a:srgbClr val="1154CC"/>
                </a:solidFill>
                <a:latin typeface="Montserrat"/>
                <a:cs typeface="Montserrat"/>
              </a:rPr>
              <a:t> </a:t>
            </a:r>
            <a:r>
              <a:rPr sz="1400" u="sng" spc="-5" dirty="0">
                <a:solidFill>
                  <a:srgbClr val="1154CC"/>
                </a:solidFill>
                <a:uFill>
                  <a:solidFill>
                    <a:srgbClr val="1154CC"/>
                  </a:solidFill>
                </a:uFill>
                <a:latin typeface="Montserrat"/>
                <a:cs typeface="Montserrat"/>
                <a:hlinkClick r:id="rId5"/>
              </a:rPr>
              <a:t>Amazon</a:t>
            </a:r>
            <a:r>
              <a:rPr sz="1400" spc="-5" dirty="0">
                <a:latin typeface="Montserrat"/>
                <a:cs typeface="Montserrat"/>
              </a:rPr>
              <a:t>)</a:t>
            </a:r>
            <a:endParaRPr sz="1400">
              <a:latin typeface="Montserrat"/>
              <a:cs typeface="Montserrat"/>
            </a:endParaRPr>
          </a:p>
          <a:p>
            <a:pPr marL="469900" indent="-228600">
              <a:lnSpc>
                <a:spcPct val="100000"/>
              </a:lnSpc>
              <a:spcBef>
                <a:spcPts val="270"/>
              </a:spcBef>
              <a:buAutoNum type="arabicPeriod"/>
              <a:tabLst>
                <a:tab pos="469900" algn="l"/>
              </a:tabLst>
            </a:pPr>
            <a:r>
              <a:rPr sz="1400" spc="-5" dirty="0">
                <a:latin typeface="Montserrat"/>
                <a:cs typeface="Montserrat"/>
              </a:rPr>
              <a:t>Vise to hold PVC (from</a:t>
            </a:r>
            <a:r>
              <a:rPr sz="1400" spc="-10" dirty="0">
                <a:solidFill>
                  <a:srgbClr val="1154CC"/>
                </a:solidFill>
                <a:latin typeface="Montserrat"/>
                <a:cs typeface="Montserrat"/>
              </a:rPr>
              <a:t> </a:t>
            </a:r>
            <a:r>
              <a:rPr sz="1400" u="sng" spc="-5" dirty="0">
                <a:solidFill>
                  <a:srgbClr val="1154CC"/>
                </a:solidFill>
                <a:uFill>
                  <a:solidFill>
                    <a:srgbClr val="1154CC"/>
                  </a:solidFill>
                </a:uFill>
                <a:latin typeface="Montserrat"/>
                <a:cs typeface="Montserrat"/>
                <a:hlinkClick r:id="rId6"/>
              </a:rPr>
              <a:t>Amazon</a:t>
            </a:r>
            <a:r>
              <a:rPr sz="1400" spc="-5" dirty="0">
                <a:latin typeface="Montserrat"/>
                <a:cs typeface="Montserrat"/>
              </a:rPr>
              <a:t>)</a:t>
            </a:r>
            <a:endParaRPr sz="1400">
              <a:latin typeface="Montserrat"/>
              <a:cs typeface="Montserrat"/>
            </a:endParaRPr>
          </a:p>
        </p:txBody>
      </p:sp>
      <p:sp>
        <p:nvSpPr>
          <p:cNvPr id="4" name="object 4"/>
          <p:cNvSpPr txBox="1"/>
          <p:nvPr/>
        </p:nvSpPr>
        <p:spPr>
          <a:xfrm>
            <a:off x="627260" y="4302125"/>
            <a:ext cx="8362315" cy="2337435"/>
          </a:xfrm>
          <a:prstGeom prst="rect">
            <a:avLst/>
          </a:prstGeom>
        </p:spPr>
        <p:txBody>
          <a:bodyPr vert="horz" wrap="square" lIns="0" tIns="12700" rIns="0" bIns="0" rtlCol="0">
            <a:spAutoFit/>
          </a:bodyPr>
          <a:lstStyle/>
          <a:p>
            <a:pPr marL="12700">
              <a:lnSpc>
                <a:spcPct val="100000"/>
              </a:lnSpc>
              <a:spcBef>
                <a:spcPts val="100"/>
              </a:spcBef>
            </a:pPr>
            <a:r>
              <a:rPr sz="2400" dirty="0">
                <a:solidFill>
                  <a:srgbClr val="666666"/>
                </a:solidFill>
                <a:latin typeface="Montserrat"/>
                <a:cs typeface="Montserrat"/>
              </a:rPr>
              <a:t>A note about PVC pipe specifications in this</a:t>
            </a:r>
            <a:r>
              <a:rPr sz="2400" spc="-50" dirty="0">
                <a:solidFill>
                  <a:srgbClr val="666666"/>
                </a:solidFill>
                <a:latin typeface="Montserrat"/>
                <a:cs typeface="Montserrat"/>
              </a:rPr>
              <a:t> </a:t>
            </a:r>
            <a:r>
              <a:rPr sz="2400" dirty="0">
                <a:solidFill>
                  <a:srgbClr val="666666"/>
                </a:solidFill>
                <a:latin typeface="Montserrat"/>
                <a:cs typeface="Montserrat"/>
              </a:rPr>
              <a:t>lesson</a:t>
            </a:r>
            <a:endParaRPr sz="2400">
              <a:latin typeface="Montserrat"/>
              <a:cs typeface="Montserrat"/>
            </a:endParaRPr>
          </a:p>
          <a:p>
            <a:pPr marL="241300">
              <a:lnSpc>
                <a:spcPct val="100000"/>
              </a:lnSpc>
              <a:spcBef>
                <a:spcPts val="1945"/>
              </a:spcBef>
            </a:pPr>
            <a:r>
              <a:rPr sz="1400" spc="-5" dirty="0">
                <a:latin typeface="Montserrat"/>
                <a:cs typeface="Montserrat"/>
              </a:rPr>
              <a:t>The following measurements were made for the pipe sourced for the design of this</a:t>
            </a:r>
            <a:r>
              <a:rPr sz="1400" spc="-30" dirty="0">
                <a:latin typeface="Montserrat"/>
                <a:cs typeface="Montserrat"/>
              </a:rPr>
              <a:t> </a:t>
            </a:r>
            <a:r>
              <a:rPr sz="1400" spc="-5" dirty="0">
                <a:latin typeface="Montserrat"/>
                <a:cs typeface="Montserrat"/>
              </a:rPr>
              <a:t>activity:</a:t>
            </a:r>
            <a:endParaRPr sz="1400">
              <a:latin typeface="Montserrat"/>
              <a:cs typeface="Montserrat"/>
            </a:endParaRPr>
          </a:p>
          <a:p>
            <a:pPr marL="698500" marR="356235" indent="-228600">
              <a:lnSpc>
                <a:spcPct val="116100"/>
              </a:lnSpc>
              <a:buClr>
                <a:srgbClr val="444444"/>
              </a:buClr>
              <a:buFont typeface="Arial"/>
              <a:buChar char="■"/>
              <a:tabLst>
                <a:tab pos="698500" algn="l"/>
              </a:tabLst>
            </a:pPr>
            <a:r>
              <a:rPr sz="1400" spc="-5" dirty="0">
                <a:latin typeface="Montserrat"/>
                <a:cs typeface="Montserrat"/>
              </a:rPr>
              <a:t>The </a:t>
            </a:r>
            <a:r>
              <a:rPr sz="1400" spc="-5" dirty="0">
                <a:solidFill>
                  <a:srgbClr val="444444"/>
                </a:solidFill>
                <a:latin typeface="Montserrat"/>
                <a:cs typeface="Montserrat"/>
              </a:rPr>
              <a:t>diameter of the PVC pipe is 21.45mm, so the hole that fits over the PVC tube is  21.7mm.</a:t>
            </a:r>
            <a:endParaRPr sz="1400">
              <a:latin typeface="Montserrat"/>
              <a:cs typeface="Montserrat"/>
            </a:endParaRPr>
          </a:p>
          <a:p>
            <a:pPr marL="698500" marR="1043305" indent="-228600">
              <a:lnSpc>
                <a:spcPct val="116100"/>
              </a:lnSpc>
              <a:buFont typeface="Arial"/>
              <a:buChar char="■"/>
              <a:tabLst>
                <a:tab pos="698500" algn="l"/>
              </a:tabLst>
            </a:pPr>
            <a:r>
              <a:rPr sz="1400" spc="-5" dirty="0">
                <a:latin typeface="Montserrat"/>
                <a:cs typeface="Montserrat"/>
              </a:rPr>
              <a:t>The diameter of the Tinkercad Battery Holder is 32.25 mm, so the hole that  comfortably fits over the holder is</a:t>
            </a:r>
            <a:r>
              <a:rPr sz="1400" spc="-15" dirty="0">
                <a:latin typeface="Montserrat"/>
                <a:cs typeface="Montserrat"/>
              </a:rPr>
              <a:t> </a:t>
            </a:r>
            <a:r>
              <a:rPr sz="1400" spc="-5" dirty="0">
                <a:latin typeface="Montserrat"/>
                <a:cs typeface="Montserrat"/>
              </a:rPr>
              <a:t>32.60mm.</a:t>
            </a:r>
            <a:endParaRPr sz="1400">
              <a:latin typeface="Montserrat"/>
              <a:cs typeface="Montserrat"/>
            </a:endParaRPr>
          </a:p>
          <a:p>
            <a:pPr marL="698500" marR="224790" indent="-228600">
              <a:lnSpc>
                <a:spcPct val="116100"/>
              </a:lnSpc>
              <a:buFont typeface="Arial"/>
              <a:buChar char="■"/>
              <a:tabLst>
                <a:tab pos="698500" algn="l"/>
              </a:tabLst>
            </a:pPr>
            <a:r>
              <a:rPr sz="1400" spc="-5" dirty="0">
                <a:latin typeface="Montserrat"/>
                <a:cs typeface="Montserrat"/>
              </a:rPr>
              <a:t>Should you need to use PVC of </a:t>
            </a:r>
            <a:r>
              <a:rPr sz="1400" dirty="0">
                <a:latin typeface="Montserrat"/>
                <a:cs typeface="Montserrat"/>
              </a:rPr>
              <a:t>a </a:t>
            </a:r>
            <a:r>
              <a:rPr sz="1400" spc="-5" dirty="0">
                <a:latin typeface="Montserrat"/>
                <a:cs typeface="Montserrat"/>
              </a:rPr>
              <a:t>difference diameter or schedule size, you will need  to adjust recommended measurements to suit the parts you have</a:t>
            </a:r>
            <a:r>
              <a:rPr sz="1400" spc="-25" dirty="0">
                <a:latin typeface="Montserrat"/>
                <a:cs typeface="Montserrat"/>
              </a:rPr>
              <a:t> </a:t>
            </a:r>
            <a:r>
              <a:rPr sz="1400" spc="-5" dirty="0">
                <a:latin typeface="Montserrat"/>
                <a:cs typeface="Montserrat"/>
              </a:rPr>
              <a:t>sourced.</a:t>
            </a:r>
            <a:endParaRPr sz="1400">
              <a:latin typeface="Montserrat"/>
              <a:cs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615950"/>
            <a:ext cx="5835650" cy="482600"/>
          </a:xfrm>
          <a:prstGeom prst="rect">
            <a:avLst/>
          </a:prstGeom>
        </p:spPr>
        <p:txBody>
          <a:bodyPr vert="horz" wrap="square" lIns="0" tIns="12700" rIns="0" bIns="0" rtlCol="0">
            <a:spAutoFit/>
          </a:bodyPr>
          <a:lstStyle/>
          <a:p>
            <a:pPr marL="12700">
              <a:lnSpc>
                <a:spcPct val="100000"/>
              </a:lnSpc>
              <a:spcBef>
                <a:spcPts val="100"/>
              </a:spcBef>
            </a:pPr>
            <a:r>
              <a:rPr dirty="0"/>
              <a:t>Light-Emitting Diodes</a:t>
            </a:r>
            <a:r>
              <a:rPr spc="-95" dirty="0"/>
              <a:t> </a:t>
            </a:r>
            <a:r>
              <a:rPr dirty="0"/>
              <a:t>(LEDs)</a:t>
            </a:r>
          </a:p>
        </p:txBody>
      </p:sp>
      <p:sp>
        <p:nvSpPr>
          <p:cNvPr id="3" name="object 3"/>
          <p:cNvSpPr/>
          <p:nvPr/>
        </p:nvSpPr>
        <p:spPr>
          <a:xfrm>
            <a:off x="847725" y="2276475"/>
            <a:ext cx="2635007" cy="3587731"/>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865760" y="2235200"/>
            <a:ext cx="4805045" cy="1318895"/>
          </a:xfrm>
          <a:prstGeom prst="rect">
            <a:avLst/>
          </a:prstGeom>
        </p:spPr>
        <p:txBody>
          <a:bodyPr vert="horz" wrap="square" lIns="0" tIns="10795" rIns="0" bIns="0" rtlCol="0">
            <a:spAutoFit/>
          </a:bodyPr>
          <a:lstStyle/>
          <a:p>
            <a:pPr marL="12700" marR="5080">
              <a:lnSpc>
                <a:spcPct val="100699"/>
              </a:lnSpc>
              <a:spcBef>
                <a:spcPts val="85"/>
              </a:spcBef>
            </a:pPr>
            <a:r>
              <a:rPr sz="1800" dirty="0">
                <a:solidFill>
                  <a:srgbClr val="434343"/>
                </a:solidFill>
                <a:latin typeface="Montserrat"/>
                <a:cs typeface="Montserrat"/>
              </a:rPr>
              <a:t>An </a:t>
            </a:r>
            <a:r>
              <a:rPr sz="1800" b="1" dirty="0">
                <a:solidFill>
                  <a:srgbClr val="434343"/>
                </a:solidFill>
                <a:latin typeface="Montserrat"/>
                <a:cs typeface="Montserrat"/>
              </a:rPr>
              <a:t>LED </a:t>
            </a:r>
            <a:r>
              <a:rPr sz="1800" dirty="0">
                <a:solidFill>
                  <a:srgbClr val="434343"/>
                </a:solidFill>
                <a:latin typeface="Montserrat"/>
                <a:cs typeface="Montserrat"/>
              </a:rPr>
              <a:t>is a special type of diode which  emits light when current flows through</a:t>
            </a:r>
            <a:r>
              <a:rPr sz="1800" spc="-100" dirty="0">
                <a:solidFill>
                  <a:srgbClr val="434343"/>
                </a:solidFill>
                <a:latin typeface="Montserrat"/>
                <a:cs typeface="Montserrat"/>
              </a:rPr>
              <a:t> </a:t>
            </a:r>
            <a:r>
              <a:rPr sz="1800" dirty="0">
                <a:solidFill>
                  <a:srgbClr val="434343"/>
                </a:solidFill>
                <a:latin typeface="Montserrat"/>
                <a:cs typeface="Montserrat"/>
              </a:rPr>
              <a:t>it.</a:t>
            </a:r>
            <a:endParaRPr sz="1800">
              <a:latin typeface="Montserrat"/>
              <a:cs typeface="Montserrat"/>
            </a:endParaRPr>
          </a:p>
          <a:p>
            <a:pPr>
              <a:lnSpc>
                <a:spcPct val="100000"/>
              </a:lnSpc>
              <a:spcBef>
                <a:spcPts val="10"/>
              </a:spcBef>
            </a:pPr>
            <a:endParaRPr sz="3200">
              <a:latin typeface="Times New Roman"/>
              <a:cs typeface="Times New Roman"/>
            </a:endParaRPr>
          </a:p>
          <a:p>
            <a:pPr marL="12700">
              <a:lnSpc>
                <a:spcPct val="100000"/>
              </a:lnSpc>
            </a:pPr>
            <a:r>
              <a:rPr sz="1800" dirty="0">
                <a:solidFill>
                  <a:srgbClr val="434343"/>
                </a:solidFill>
                <a:latin typeface="Montserrat"/>
                <a:cs typeface="Montserrat"/>
              </a:rPr>
              <a:t>LEDs are symbolized like</a:t>
            </a:r>
            <a:r>
              <a:rPr sz="1800" spc="-15" dirty="0">
                <a:solidFill>
                  <a:srgbClr val="434343"/>
                </a:solidFill>
                <a:latin typeface="Montserrat"/>
                <a:cs typeface="Montserrat"/>
              </a:rPr>
              <a:t> </a:t>
            </a:r>
            <a:r>
              <a:rPr sz="1800" dirty="0">
                <a:solidFill>
                  <a:srgbClr val="434343"/>
                </a:solidFill>
                <a:latin typeface="Montserrat"/>
                <a:cs typeface="Montserrat"/>
              </a:rPr>
              <a:t>this:</a:t>
            </a:r>
            <a:endParaRPr sz="1800">
              <a:latin typeface="Montserrat"/>
              <a:cs typeface="Montserrat"/>
            </a:endParaRPr>
          </a:p>
        </p:txBody>
      </p:sp>
      <p:sp>
        <p:nvSpPr>
          <p:cNvPr id="5" name="object 5"/>
          <p:cNvSpPr/>
          <p:nvPr/>
        </p:nvSpPr>
        <p:spPr>
          <a:xfrm>
            <a:off x="3895725" y="3823272"/>
            <a:ext cx="3447511" cy="936885"/>
          </a:xfrm>
          <a:prstGeom prst="rect">
            <a:avLst/>
          </a:prstGeom>
          <a:blipFill>
            <a:blip r:embed="rId3" cstate="print"/>
            <a:stretch>
              <a:fillRect/>
            </a:stretch>
          </a:blipFill>
        </p:spPr>
        <p:txBody>
          <a:bodyPr wrap="square" lIns="0" tIns="0" rIns="0" bIns="0" rtlCol="0"/>
          <a:lstStyle/>
          <a:p>
            <a:endParaRPr/>
          </a:p>
        </p:txBody>
      </p:sp>
      <p:sp>
        <p:nvSpPr>
          <p:cNvPr id="6" name="object 6"/>
          <p:cNvSpPr txBox="1"/>
          <p:nvPr/>
        </p:nvSpPr>
        <p:spPr>
          <a:xfrm>
            <a:off x="3865760" y="4968875"/>
            <a:ext cx="5293995" cy="575945"/>
          </a:xfrm>
          <a:prstGeom prst="rect">
            <a:avLst/>
          </a:prstGeom>
        </p:spPr>
        <p:txBody>
          <a:bodyPr vert="horz" wrap="square" lIns="0" tIns="10795" rIns="0" bIns="0" rtlCol="0">
            <a:spAutoFit/>
          </a:bodyPr>
          <a:lstStyle/>
          <a:p>
            <a:pPr marL="12700" marR="5080">
              <a:lnSpc>
                <a:spcPct val="100699"/>
              </a:lnSpc>
              <a:spcBef>
                <a:spcPts val="85"/>
              </a:spcBef>
            </a:pPr>
            <a:r>
              <a:rPr sz="1800" dirty="0">
                <a:solidFill>
                  <a:srgbClr val="434343"/>
                </a:solidFill>
                <a:latin typeface="Montserrat"/>
                <a:cs typeface="Montserrat"/>
              </a:rPr>
              <a:t>LEDs come in many colors, brightnesses,</a:t>
            </a:r>
            <a:r>
              <a:rPr sz="1800" spc="-100" dirty="0">
                <a:solidFill>
                  <a:srgbClr val="434343"/>
                </a:solidFill>
                <a:latin typeface="Montserrat"/>
                <a:cs typeface="Montserrat"/>
              </a:rPr>
              <a:t> </a:t>
            </a:r>
            <a:r>
              <a:rPr sz="1800" dirty="0">
                <a:solidFill>
                  <a:srgbClr val="434343"/>
                </a:solidFill>
                <a:latin typeface="Montserrat"/>
                <a:cs typeface="Montserrat"/>
              </a:rPr>
              <a:t>sizes  and</a:t>
            </a:r>
            <a:r>
              <a:rPr sz="1800" spc="-5" dirty="0">
                <a:solidFill>
                  <a:srgbClr val="434343"/>
                </a:solidFill>
                <a:latin typeface="Montserrat"/>
                <a:cs typeface="Montserrat"/>
              </a:rPr>
              <a:t> </a:t>
            </a:r>
            <a:r>
              <a:rPr sz="1800" dirty="0">
                <a:solidFill>
                  <a:srgbClr val="434343"/>
                </a:solidFill>
                <a:latin typeface="Montserrat"/>
                <a:cs typeface="Montserrat"/>
              </a:rPr>
              <a:t>shapes.</a:t>
            </a:r>
            <a:endParaRPr sz="1800">
              <a:latin typeface="Montserrat"/>
              <a:cs typeface="Montserrat"/>
            </a:endParaRPr>
          </a:p>
        </p:txBody>
      </p:sp>
      <p:sp>
        <p:nvSpPr>
          <p:cNvPr id="7" name="object 7"/>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6</a:t>
            </a:fld>
            <a:endParaRPr dirty="0">
              <a:solidFill>
                <a:srgbClr val="1154CC"/>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615950"/>
            <a:ext cx="5835650" cy="482600"/>
          </a:xfrm>
          <a:prstGeom prst="rect">
            <a:avLst/>
          </a:prstGeom>
        </p:spPr>
        <p:txBody>
          <a:bodyPr vert="horz" wrap="square" lIns="0" tIns="12700" rIns="0" bIns="0" rtlCol="0">
            <a:spAutoFit/>
          </a:bodyPr>
          <a:lstStyle/>
          <a:p>
            <a:pPr marL="12700">
              <a:lnSpc>
                <a:spcPct val="100000"/>
              </a:lnSpc>
              <a:spcBef>
                <a:spcPts val="100"/>
              </a:spcBef>
            </a:pPr>
            <a:r>
              <a:rPr dirty="0"/>
              <a:t>Light-Emitting Diodes</a:t>
            </a:r>
            <a:r>
              <a:rPr spc="-95" dirty="0"/>
              <a:t> </a:t>
            </a:r>
            <a:r>
              <a:rPr dirty="0"/>
              <a:t>(LEDs)</a:t>
            </a:r>
          </a:p>
        </p:txBody>
      </p:sp>
      <p:sp>
        <p:nvSpPr>
          <p:cNvPr id="3" name="object 3"/>
          <p:cNvSpPr txBox="1"/>
          <p:nvPr/>
        </p:nvSpPr>
        <p:spPr>
          <a:xfrm>
            <a:off x="1084460" y="1394447"/>
            <a:ext cx="7773670" cy="3492500"/>
          </a:xfrm>
          <a:prstGeom prst="rect">
            <a:avLst/>
          </a:prstGeom>
        </p:spPr>
        <p:txBody>
          <a:bodyPr vert="horz" wrap="square" lIns="0" tIns="12700" rIns="0" bIns="0" rtlCol="0">
            <a:spAutoFit/>
          </a:bodyPr>
          <a:lstStyle/>
          <a:p>
            <a:pPr marL="12700" marR="157480">
              <a:lnSpc>
                <a:spcPct val="116100"/>
              </a:lnSpc>
              <a:spcBef>
                <a:spcPts val="100"/>
              </a:spcBef>
            </a:pPr>
            <a:r>
              <a:rPr sz="1400" spc="-5" dirty="0">
                <a:latin typeface="Montserrat"/>
                <a:cs typeface="Montserrat"/>
              </a:rPr>
              <a:t>All LEDs are polarized. The positive side (the side connected with the </a:t>
            </a:r>
            <a:r>
              <a:rPr sz="1400" dirty="0">
                <a:latin typeface="Montserrat"/>
                <a:cs typeface="Montserrat"/>
              </a:rPr>
              <a:t>+ </a:t>
            </a:r>
            <a:r>
              <a:rPr sz="1400" spc="-5" dirty="0">
                <a:latin typeface="Montserrat"/>
                <a:cs typeface="Montserrat"/>
              </a:rPr>
              <a:t>side of the  battery) is the longer leg and is referred to as the </a:t>
            </a:r>
            <a:r>
              <a:rPr sz="1400" b="1" spc="-5" dirty="0">
                <a:latin typeface="Montserrat"/>
                <a:cs typeface="Montserrat"/>
              </a:rPr>
              <a:t>anode</a:t>
            </a:r>
            <a:r>
              <a:rPr sz="1400" spc="-5" dirty="0">
                <a:latin typeface="Montserrat"/>
                <a:cs typeface="Montserrat"/>
              </a:rPr>
              <a:t>. The shorter leg, the negative  side, is called the </a:t>
            </a:r>
            <a:r>
              <a:rPr sz="1400" b="1" spc="-5" dirty="0">
                <a:latin typeface="Montserrat"/>
                <a:cs typeface="Montserrat"/>
              </a:rPr>
              <a:t>cathode</a:t>
            </a:r>
            <a:r>
              <a:rPr sz="1400" spc="-5" dirty="0">
                <a:latin typeface="Montserrat"/>
                <a:cs typeface="Montserrat"/>
              </a:rPr>
              <a:t>. You won't hurt the LED if you accidentally plug it in  backwards. It just won't</a:t>
            </a:r>
            <a:r>
              <a:rPr sz="1400" spc="-10" dirty="0">
                <a:latin typeface="Montserrat"/>
                <a:cs typeface="Montserrat"/>
              </a:rPr>
              <a:t> </a:t>
            </a:r>
            <a:r>
              <a:rPr sz="1400" spc="-5" dirty="0">
                <a:latin typeface="Montserrat"/>
                <a:cs typeface="Montserrat"/>
              </a:rPr>
              <a:t>work.</a:t>
            </a:r>
            <a:endParaRPr sz="1400">
              <a:latin typeface="Montserrat"/>
              <a:cs typeface="Montserrat"/>
            </a:endParaRPr>
          </a:p>
          <a:p>
            <a:pPr>
              <a:lnSpc>
                <a:spcPct val="100000"/>
              </a:lnSpc>
              <a:spcBef>
                <a:spcPts val="50"/>
              </a:spcBef>
            </a:pPr>
            <a:endParaRPr sz="1650">
              <a:latin typeface="Times New Roman"/>
              <a:cs typeface="Times New Roman"/>
            </a:endParaRPr>
          </a:p>
          <a:p>
            <a:pPr marL="12700" marR="137795">
              <a:lnSpc>
                <a:spcPct val="116100"/>
              </a:lnSpc>
            </a:pPr>
            <a:r>
              <a:rPr sz="1400" spc="-5" dirty="0">
                <a:latin typeface="Montserrat"/>
                <a:cs typeface="Montserrat"/>
              </a:rPr>
              <a:t>The color of an LED is determined by the semiconductor material and not by the  package (plastic body). Different colored LEDs require different amounts of voltage to  light up. Red, green, and yellow LEDs typically require 2.2V-2.4V. Super-bright white  and blue LEDs can require up to 3.4V.The optimum voltage is referred to as forward  voltage</a:t>
            </a:r>
            <a:r>
              <a:rPr sz="1400" spc="-10" dirty="0">
                <a:latin typeface="Montserrat"/>
                <a:cs typeface="Montserrat"/>
              </a:rPr>
              <a:t> </a:t>
            </a:r>
            <a:r>
              <a:rPr sz="1400" dirty="0">
                <a:latin typeface="Montserrat"/>
                <a:cs typeface="Montserrat"/>
              </a:rPr>
              <a:t>(V</a:t>
            </a:r>
            <a:r>
              <a:rPr sz="1200" baseline="-20833" dirty="0">
                <a:latin typeface="Montserrat"/>
                <a:cs typeface="Montserrat"/>
              </a:rPr>
              <a:t>F</a:t>
            </a:r>
            <a:r>
              <a:rPr sz="1400" dirty="0">
                <a:latin typeface="Montserrat"/>
                <a:cs typeface="Montserrat"/>
              </a:rPr>
              <a:t>).</a:t>
            </a:r>
            <a:endParaRPr sz="1400">
              <a:latin typeface="Montserrat"/>
              <a:cs typeface="Montserrat"/>
            </a:endParaRPr>
          </a:p>
          <a:p>
            <a:pPr>
              <a:lnSpc>
                <a:spcPct val="100000"/>
              </a:lnSpc>
              <a:spcBef>
                <a:spcPts val="50"/>
              </a:spcBef>
            </a:pPr>
            <a:endParaRPr sz="1650">
              <a:latin typeface="Times New Roman"/>
              <a:cs typeface="Times New Roman"/>
            </a:endParaRPr>
          </a:p>
          <a:p>
            <a:pPr marL="12700" marR="5080">
              <a:lnSpc>
                <a:spcPct val="116100"/>
              </a:lnSpc>
            </a:pPr>
            <a:r>
              <a:rPr sz="1400" spc="-5" dirty="0">
                <a:latin typeface="Montserrat"/>
                <a:cs typeface="Montserrat"/>
              </a:rPr>
              <a:t>Most LEDs require 20mAh of current flowing from the battery. Most batteries supply  more than 20mAh, so you need to use </a:t>
            </a:r>
            <a:r>
              <a:rPr sz="1400" dirty="0">
                <a:latin typeface="Montserrat"/>
                <a:cs typeface="Montserrat"/>
              </a:rPr>
              <a:t>a </a:t>
            </a:r>
            <a:r>
              <a:rPr sz="1400" spc="-5" dirty="0">
                <a:latin typeface="Montserrat"/>
                <a:cs typeface="Montserrat"/>
              </a:rPr>
              <a:t>resistor to limit the flow of current to each LED  so it won't burn</a:t>
            </a:r>
            <a:r>
              <a:rPr sz="1400" spc="-10" dirty="0">
                <a:latin typeface="Montserrat"/>
                <a:cs typeface="Montserrat"/>
              </a:rPr>
              <a:t> </a:t>
            </a:r>
            <a:r>
              <a:rPr sz="1400" spc="-5" dirty="0">
                <a:latin typeface="Montserrat"/>
                <a:cs typeface="Montserrat"/>
              </a:rPr>
              <a:t>out.</a:t>
            </a:r>
            <a:endParaRPr sz="1400">
              <a:latin typeface="Montserrat"/>
              <a:cs typeface="Montserrat"/>
            </a:endParaRPr>
          </a:p>
        </p:txBody>
      </p:sp>
      <p:sp>
        <p:nvSpPr>
          <p:cNvPr id="4" name="object 4"/>
          <p:cNvSpPr/>
          <p:nvPr/>
        </p:nvSpPr>
        <p:spPr>
          <a:xfrm>
            <a:off x="1704975" y="5181600"/>
            <a:ext cx="6543675" cy="1933575"/>
          </a:xfrm>
          <a:prstGeom prst="rect">
            <a:avLst/>
          </a:prstGeom>
          <a:blipFill>
            <a:blip r:embed="rId2"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7</a:t>
            </a:fld>
            <a:endParaRPr dirty="0">
              <a:solidFill>
                <a:srgbClr val="1154CC"/>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615950"/>
            <a:ext cx="5835650" cy="482600"/>
          </a:xfrm>
          <a:prstGeom prst="rect">
            <a:avLst/>
          </a:prstGeom>
        </p:spPr>
        <p:txBody>
          <a:bodyPr vert="horz" wrap="square" lIns="0" tIns="12700" rIns="0" bIns="0" rtlCol="0">
            <a:spAutoFit/>
          </a:bodyPr>
          <a:lstStyle/>
          <a:p>
            <a:pPr marL="12700">
              <a:lnSpc>
                <a:spcPct val="100000"/>
              </a:lnSpc>
              <a:spcBef>
                <a:spcPts val="100"/>
              </a:spcBef>
            </a:pPr>
            <a:r>
              <a:rPr dirty="0"/>
              <a:t>Light-Emitting Diodes</a:t>
            </a:r>
            <a:r>
              <a:rPr spc="-95" dirty="0"/>
              <a:t> </a:t>
            </a:r>
            <a:r>
              <a:rPr dirty="0"/>
              <a:t>(LEDs)</a:t>
            </a:r>
          </a:p>
        </p:txBody>
      </p:sp>
      <p:sp>
        <p:nvSpPr>
          <p:cNvPr id="5" name="object 5"/>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8</a:t>
            </a:fld>
            <a:endParaRPr dirty="0">
              <a:solidFill>
                <a:srgbClr val="1154CC"/>
              </a:solidFill>
            </a:endParaRPr>
          </a:p>
        </p:txBody>
      </p:sp>
      <p:graphicFrame>
        <p:nvGraphicFramePr>
          <p:cNvPr id="3" name="object 3"/>
          <p:cNvGraphicFramePr>
            <a:graphicFrameLocks noGrp="1"/>
          </p:cNvGraphicFramePr>
          <p:nvPr/>
        </p:nvGraphicFramePr>
        <p:xfrm>
          <a:off x="638175" y="1695451"/>
          <a:ext cx="7762875" cy="1743075"/>
        </p:xfrm>
        <a:graphic>
          <a:graphicData uri="http://schemas.openxmlformats.org/drawingml/2006/table">
            <a:tbl>
              <a:tblPr firstRow="1" bandRow="1">
                <a:tableStyleId>{2D5ABB26-0587-4C30-8999-92F81FD0307C}</a:tableStyleId>
              </a:tblPr>
              <a:tblGrid>
                <a:gridCol w="1343025">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gridCol w="714375">
                  <a:extLst>
                    <a:ext uri="{9D8B030D-6E8A-4147-A177-3AD203B41FA5}">
                      <a16:colId xmlns:a16="http://schemas.microsoft.com/office/drawing/2014/main" val="20002"/>
                    </a:ext>
                  </a:extLst>
                </a:gridCol>
                <a:gridCol w="723900">
                  <a:extLst>
                    <a:ext uri="{9D8B030D-6E8A-4147-A177-3AD203B41FA5}">
                      <a16:colId xmlns:a16="http://schemas.microsoft.com/office/drawing/2014/main" val="20003"/>
                    </a:ext>
                  </a:extLst>
                </a:gridCol>
                <a:gridCol w="714375">
                  <a:extLst>
                    <a:ext uri="{9D8B030D-6E8A-4147-A177-3AD203B41FA5}">
                      <a16:colId xmlns:a16="http://schemas.microsoft.com/office/drawing/2014/main" val="20004"/>
                    </a:ext>
                  </a:extLst>
                </a:gridCol>
                <a:gridCol w="1400175">
                  <a:extLst>
                    <a:ext uri="{9D8B030D-6E8A-4147-A177-3AD203B41FA5}">
                      <a16:colId xmlns:a16="http://schemas.microsoft.com/office/drawing/2014/main" val="20005"/>
                    </a:ext>
                  </a:extLst>
                </a:gridCol>
                <a:gridCol w="885825">
                  <a:extLst>
                    <a:ext uri="{9D8B030D-6E8A-4147-A177-3AD203B41FA5}">
                      <a16:colId xmlns:a16="http://schemas.microsoft.com/office/drawing/2014/main" val="20006"/>
                    </a:ext>
                  </a:extLst>
                </a:gridCol>
                <a:gridCol w="1371600">
                  <a:extLst>
                    <a:ext uri="{9D8B030D-6E8A-4147-A177-3AD203B41FA5}">
                      <a16:colId xmlns:a16="http://schemas.microsoft.com/office/drawing/2014/main" val="20007"/>
                    </a:ext>
                  </a:extLst>
                </a:gridCol>
              </a:tblGrid>
              <a:tr h="552450">
                <a:tc>
                  <a:txBody>
                    <a:bodyPr/>
                    <a:lstStyle/>
                    <a:p>
                      <a:pPr algn="ctr">
                        <a:lnSpc>
                          <a:spcPct val="100000"/>
                        </a:lnSpc>
                        <a:spcBef>
                          <a:spcPts val="535"/>
                        </a:spcBef>
                      </a:pPr>
                      <a:r>
                        <a:rPr sz="1000" b="1" spc="-5" dirty="0">
                          <a:solidFill>
                            <a:srgbClr val="FFFFFF"/>
                          </a:solidFill>
                          <a:latin typeface="Montserrat"/>
                          <a:cs typeface="Montserrat"/>
                        </a:rPr>
                        <a:t>Type</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solidFill>
                      <a:srgbClr val="000000"/>
                    </a:solidFill>
                  </a:tcPr>
                </a:tc>
                <a:tc>
                  <a:txBody>
                    <a:bodyPr/>
                    <a:lstStyle/>
                    <a:p>
                      <a:pPr algn="ctr">
                        <a:lnSpc>
                          <a:spcPct val="100000"/>
                        </a:lnSpc>
                        <a:spcBef>
                          <a:spcPts val="535"/>
                        </a:spcBef>
                      </a:pPr>
                      <a:r>
                        <a:rPr sz="1000" b="1" spc="-5" dirty="0">
                          <a:solidFill>
                            <a:srgbClr val="FFFFFF"/>
                          </a:solidFill>
                          <a:latin typeface="Montserrat"/>
                          <a:cs typeface="Montserrat"/>
                        </a:rPr>
                        <a:t>Color</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solidFill>
                      <a:srgbClr val="000000"/>
                    </a:solidFill>
                  </a:tcPr>
                </a:tc>
                <a:tc>
                  <a:txBody>
                    <a:bodyPr/>
                    <a:lstStyle/>
                    <a:p>
                      <a:pPr marR="3175" algn="ctr">
                        <a:lnSpc>
                          <a:spcPct val="100000"/>
                        </a:lnSpc>
                        <a:spcBef>
                          <a:spcPts val="535"/>
                        </a:spcBef>
                      </a:pPr>
                      <a:r>
                        <a:rPr sz="1000" b="1" spc="-5" dirty="0">
                          <a:solidFill>
                            <a:srgbClr val="FFFFFF"/>
                          </a:solidFill>
                          <a:latin typeface="Montserrat"/>
                          <a:cs typeface="Montserrat"/>
                        </a:rPr>
                        <a:t>I</a:t>
                      </a:r>
                      <a:r>
                        <a:rPr sz="900" b="1" spc="-7" baseline="-23148" dirty="0">
                          <a:solidFill>
                            <a:srgbClr val="FFFFFF"/>
                          </a:solidFill>
                          <a:latin typeface="Montserrat"/>
                          <a:cs typeface="Montserrat"/>
                        </a:rPr>
                        <a:t>F</a:t>
                      </a:r>
                      <a:endParaRPr sz="900" baseline="-23148">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solidFill>
                      <a:srgbClr val="000000"/>
                    </a:solidFill>
                  </a:tcPr>
                </a:tc>
                <a:tc>
                  <a:txBody>
                    <a:bodyPr/>
                    <a:lstStyle/>
                    <a:p>
                      <a:pPr marR="167005" algn="r">
                        <a:lnSpc>
                          <a:spcPct val="100000"/>
                        </a:lnSpc>
                        <a:spcBef>
                          <a:spcPts val="535"/>
                        </a:spcBef>
                      </a:pPr>
                      <a:r>
                        <a:rPr sz="1000" b="1" spc="-5" dirty="0">
                          <a:solidFill>
                            <a:srgbClr val="FFFFFF"/>
                          </a:solidFill>
                          <a:latin typeface="Montserrat"/>
                          <a:cs typeface="Montserrat"/>
                        </a:rPr>
                        <a:t>V</a:t>
                      </a:r>
                      <a:r>
                        <a:rPr sz="900" b="1" baseline="-23148" dirty="0">
                          <a:solidFill>
                            <a:srgbClr val="FFFFFF"/>
                          </a:solidFill>
                          <a:latin typeface="Montserrat"/>
                          <a:cs typeface="Montserrat"/>
                        </a:rPr>
                        <a:t>F</a:t>
                      </a:r>
                      <a:r>
                        <a:rPr sz="1000" b="1" spc="-5" dirty="0">
                          <a:solidFill>
                            <a:srgbClr val="FFFFFF"/>
                          </a:solidFill>
                          <a:latin typeface="Montserrat"/>
                          <a:cs typeface="Montserrat"/>
                        </a:rPr>
                        <a:t>Ty</a:t>
                      </a:r>
                      <a:r>
                        <a:rPr sz="1000" b="1" dirty="0">
                          <a:solidFill>
                            <a:srgbClr val="FFFFFF"/>
                          </a:solidFill>
                          <a:latin typeface="Montserrat"/>
                          <a:cs typeface="Montserrat"/>
                        </a:rPr>
                        <a:t>p</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solidFill>
                      <a:srgbClr val="000000"/>
                    </a:solidFill>
                  </a:tcPr>
                </a:tc>
                <a:tc>
                  <a:txBody>
                    <a:bodyPr/>
                    <a:lstStyle/>
                    <a:p>
                      <a:pPr algn="ctr">
                        <a:lnSpc>
                          <a:spcPct val="100000"/>
                        </a:lnSpc>
                        <a:spcBef>
                          <a:spcPts val="535"/>
                        </a:spcBef>
                      </a:pPr>
                      <a:r>
                        <a:rPr sz="1000" b="1" spc="-5" dirty="0">
                          <a:solidFill>
                            <a:srgbClr val="FFFFFF"/>
                          </a:solidFill>
                          <a:latin typeface="Montserrat"/>
                          <a:cs typeface="Montserrat"/>
                        </a:rPr>
                        <a:t>V</a:t>
                      </a:r>
                      <a:r>
                        <a:rPr sz="900" b="1" spc="-7" baseline="-23148" dirty="0">
                          <a:solidFill>
                            <a:srgbClr val="FFFFFF"/>
                          </a:solidFill>
                          <a:latin typeface="Montserrat"/>
                          <a:cs typeface="Montserrat"/>
                        </a:rPr>
                        <a:t>F</a:t>
                      </a:r>
                      <a:r>
                        <a:rPr sz="1000" b="1" spc="-5" dirty="0">
                          <a:solidFill>
                            <a:srgbClr val="FFFFFF"/>
                          </a:solidFill>
                          <a:latin typeface="Montserrat"/>
                          <a:cs typeface="Montserrat"/>
                        </a:rPr>
                        <a:t>Max</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solidFill>
                      <a:srgbClr val="000000"/>
                    </a:solidFill>
                  </a:tcPr>
                </a:tc>
                <a:tc>
                  <a:txBody>
                    <a:bodyPr/>
                    <a:lstStyle/>
                    <a:p>
                      <a:pPr marL="401320" marR="367665" indent="-38100">
                        <a:lnSpc>
                          <a:spcPct val="112500"/>
                        </a:lnSpc>
                        <a:spcBef>
                          <a:spcPts val="385"/>
                        </a:spcBef>
                      </a:pPr>
                      <a:r>
                        <a:rPr sz="1000" b="1" spc="-5" dirty="0">
                          <a:solidFill>
                            <a:srgbClr val="FFFFFF"/>
                          </a:solidFill>
                          <a:latin typeface="Montserrat"/>
                          <a:cs typeface="Montserrat"/>
                        </a:rPr>
                        <a:t>Luminou</a:t>
                      </a:r>
                      <a:r>
                        <a:rPr sz="1000" b="1" dirty="0">
                          <a:solidFill>
                            <a:srgbClr val="FFFFFF"/>
                          </a:solidFill>
                          <a:latin typeface="Montserrat"/>
                          <a:cs typeface="Montserrat"/>
                        </a:rPr>
                        <a:t>s  </a:t>
                      </a:r>
                      <a:r>
                        <a:rPr sz="1000" b="1" spc="-5" dirty="0">
                          <a:solidFill>
                            <a:srgbClr val="FFFFFF"/>
                          </a:solidFill>
                          <a:latin typeface="Montserrat"/>
                          <a:cs typeface="Montserrat"/>
                        </a:rPr>
                        <a:t>Intensity</a:t>
                      </a:r>
                      <a:endParaRPr sz="1000">
                        <a:latin typeface="Montserrat"/>
                        <a:cs typeface="Montserrat"/>
                      </a:endParaRPr>
                    </a:p>
                  </a:txBody>
                  <a:tcPr marL="0" marR="0" marT="4889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solidFill>
                      <a:srgbClr val="000000"/>
                    </a:solidFill>
                  </a:tcPr>
                </a:tc>
                <a:tc>
                  <a:txBody>
                    <a:bodyPr/>
                    <a:lstStyle/>
                    <a:p>
                      <a:pPr marL="239395" marR="167640" indent="-76200">
                        <a:lnSpc>
                          <a:spcPct val="112500"/>
                        </a:lnSpc>
                        <a:spcBef>
                          <a:spcPts val="385"/>
                        </a:spcBef>
                      </a:pPr>
                      <a:r>
                        <a:rPr sz="1000" b="1" spc="-5" dirty="0">
                          <a:solidFill>
                            <a:srgbClr val="FFFFFF"/>
                          </a:solidFill>
                          <a:latin typeface="Montserrat"/>
                          <a:cs typeface="Montserrat"/>
                        </a:rPr>
                        <a:t>Viewin</a:t>
                      </a:r>
                      <a:r>
                        <a:rPr sz="1000" b="1" dirty="0">
                          <a:solidFill>
                            <a:srgbClr val="FFFFFF"/>
                          </a:solidFill>
                          <a:latin typeface="Montserrat"/>
                          <a:cs typeface="Montserrat"/>
                        </a:rPr>
                        <a:t>g  </a:t>
                      </a:r>
                      <a:r>
                        <a:rPr sz="1000" b="1" spc="-5" dirty="0">
                          <a:solidFill>
                            <a:srgbClr val="FFFFFF"/>
                          </a:solidFill>
                          <a:latin typeface="Montserrat"/>
                          <a:cs typeface="Montserrat"/>
                        </a:rPr>
                        <a:t>Angle</a:t>
                      </a:r>
                      <a:endParaRPr sz="1000">
                        <a:latin typeface="Montserrat"/>
                        <a:cs typeface="Montserrat"/>
                      </a:endParaRPr>
                    </a:p>
                  </a:txBody>
                  <a:tcPr marL="0" marR="0" marT="4889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solidFill>
                      <a:srgbClr val="000000"/>
                    </a:solidFill>
                  </a:tcPr>
                </a:tc>
                <a:tc>
                  <a:txBody>
                    <a:bodyPr/>
                    <a:lstStyle/>
                    <a:p>
                      <a:pPr marR="6985" algn="ctr">
                        <a:lnSpc>
                          <a:spcPct val="100000"/>
                        </a:lnSpc>
                        <a:spcBef>
                          <a:spcPts val="535"/>
                        </a:spcBef>
                      </a:pPr>
                      <a:r>
                        <a:rPr sz="1000" b="1" spc="-5" dirty="0">
                          <a:solidFill>
                            <a:srgbClr val="FFFFFF"/>
                          </a:solidFill>
                          <a:latin typeface="Montserrat"/>
                          <a:cs typeface="Montserrat"/>
                        </a:rPr>
                        <a:t>Wavelength</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solidFill>
                      <a:srgbClr val="000000"/>
                    </a:solidFill>
                  </a:tcPr>
                </a:tc>
                <a:extLst>
                  <a:ext uri="{0D108BD9-81ED-4DB2-BD59-A6C34878D82A}">
                    <a16:rowId xmlns:a16="http://schemas.microsoft.com/office/drawing/2014/main" val="10000"/>
                  </a:ext>
                </a:extLst>
              </a:tr>
              <a:tr h="400050">
                <a:tc>
                  <a:txBody>
                    <a:bodyPr/>
                    <a:lstStyle/>
                    <a:p>
                      <a:pPr marR="59055" algn="r">
                        <a:lnSpc>
                          <a:spcPct val="100000"/>
                        </a:lnSpc>
                        <a:spcBef>
                          <a:spcPts val="535"/>
                        </a:spcBef>
                      </a:pPr>
                      <a:r>
                        <a:rPr sz="1000" spc="-5" dirty="0">
                          <a:solidFill>
                            <a:srgbClr val="666666"/>
                          </a:solidFill>
                          <a:latin typeface="Montserrat"/>
                          <a:cs typeface="Montserrat"/>
                        </a:rPr>
                        <a:t>Standar</a:t>
                      </a:r>
                      <a:r>
                        <a:rPr sz="1000" dirty="0">
                          <a:solidFill>
                            <a:srgbClr val="666666"/>
                          </a:solidFill>
                          <a:latin typeface="Montserrat"/>
                          <a:cs typeface="Montserrat"/>
                        </a:rPr>
                        <a:t>d</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solidFill>
                      <a:srgbClr val="CFE1F3"/>
                    </a:solidFill>
                  </a:tcPr>
                </a:tc>
                <a:tc>
                  <a:txBody>
                    <a:bodyPr/>
                    <a:lstStyle/>
                    <a:p>
                      <a:pPr marR="635" algn="ctr">
                        <a:lnSpc>
                          <a:spcPct val="100000"/>
                        </a:lnSpc>
                        <a:spcBef>
                          <a:spcPts val="535"/>
                        </a:spcBef>
                      </a:pPr>
                      <a:r>
                        <a:rPr sz="1000" spc="-5" dirty="0">
                          <a:solidFill>
                            <a:srgbClr val="666666"/>
                          </a:solidFill>
                          <a:latin typeface="Montserrat"/>
                          <a:cs typeface="Montserrat"/>
                        </a:rPr>
                        <a:t>Red</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algn="ctr">
                        <a:lnSpc>
                          <a:spcPct val="100000"/>
                        </a:lnSpc>
                        <a:spcBef>
                          <a:spcPts val="535"/>
                        </a:spcBef>
                      </a:pPr>
                      <a:r>
                        <a:rPr sz="1000" spc="-5" dirty="0">
                          <a:solidFill>
                            <a:srgbClr val="666666"/>
                          </a:solidFill>
                          <a:latin typeface="Montserrat"/>
                          <a:cs typeface="Montserrat"/>
                        </a:rPr>
                        <a:t>30mA</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L="239395">
                        <a:lnSpc>
                          <a:spcPct val="100000"/>
                        </a:lnSpc>
                        <a:spcBef>
                          <a:spcPts val="535"/>
                        </a:spcBef>
                      </a:pPr>
                      <a:r>
                        <a:rPr sz="1000" spc="-5" dirty="0">
                          <a:solidFill>
                            <a:srgbClr val="666666"/>
                          </a:solidFill>
                          <a:latin typeface="Montserrat"/>
                          <a:cs typeface="Montserrat"/>
                        </a:rPr>
                        <a:t>1.7V</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algn="ctr">
                        <a:lnSpc>
                          <a:spcPct val="100000"/>
                        </a:lnSpc>
                        <a:spcBef>
                          <a:spcPts val="535"/>
                        </a:spcBef>
                      </a:pPr>
                      <a:r>
                        <a:rPr sz="1000" spc="-5" dirty="0">
                          <a:solidFill>
                            <a:srgbClr val="666666"/>
                          </a:solidFill>
                          <a:latin typeface="Montserrat"/>
                          <a:cs typeface="Montserrat"/>
                        </a:rPr>
                        <a:t>2.1V</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R="4445" algn="ctr">
                        <a:lnSpc>
                          <a:spcPct val="100000"/>
                        </a:lnSpc>
                        <a:spcBef>
                          <a:spcPts val="535"/>
                        </a:spcBef>
                      </a:pPr>
                      <a:r>
                        <a:rPr sz="1000" spc="-5" dirty="0">
                          <a:solidFill>
                            <a:srgbClr val="666666"/>
                          </a:solidFill>
                          <a:latin typeface="Montserrat"/>
                          <a:cs typeface="Montserrat"/>
                        </a:rPr>
                        <a:t>5mcd@10mA</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R="328295" algn="r">
                        <a:lnSpc>
                          <a:spcPct val="100000"/>
                        </a:lnSpc>
                        <a:spcBef>
                          <a:spcPts val="535"/>
                        </a:spcBef>
                      </a:pPr>
                      <a:r>
                        <a:rPr sz="1000" spc="-5" dirty="0">
                          <a:solidFill>
                            <a:srgbClr val="666666"/>
                          </a:solidFill>
                          <a:latin typeface="Montserrat"/>
                          <a:cs typeface="Montserrat"/>
                        </a:rPr>
                        <a:t>60</a:t>
                      </a:r>
                      <a:r>
                        <a:rPr sz="1000" dirty="0">
                          <a:solidFill>
                            <a:srgbClr val="666666"/>
                          </a:solidFill>
                          <a:latin typeface="Montserrat"/>
                          <a:cs typeface="Montserrat"/>
                        </a:rPr>
                        <a:t>°</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R="5715" algn="ctr">
                        <a:lnSpc>
                          <a:spcPct val="100000"/>
                        </a:lnSpc>
                        <a:spcBef>
                          <a:spcPts val="535"/>
                        </a:spcBef>
                      </a:pPr>
                      <a:r>
                        <a:rPr sz="1000" spc="-5" dirty="0">
                          <a:solidFill>
                            <a:srgbClr val="666666"/>
                          </a:solidFill>
                          <a:latin typeface="Montserrat"/>
                          <a:cs typeface="Montserrat"/>
                        </a:rPr>
                        <a:t>660nm</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extLst>
                  <a:ext uri="{0D108BD9-81ED-4DB2-BD59-A6C34878D82A}">
                    <a16:rowId xmlns:a16="http://schemas.microsoft.com/office/drawing/2014/main" val="10001"/>
                  </a:ext>
                </a:extLst>
              </a:tr>
              <a:tr h="400050">
                <a:tc>
                  <a:txBody>
                    <a:bodyPr/>
                    <a:lstStyle/>
                    <a:p>
                      <a:pPr marR="59055" algn="r">
                        <a:lnSpc>
                          <a:spcPct val="100000"/>
                        </a:lnSpc>
                        <a:spcBef>
                          <a:spcPts val="535"/>
                        </a:spcBef>
                      </a:pPr>
                      <a:r>
                        <a:rPr sz="1000" spc="-5" dirty="0">
                          <a:solidFill>
                            <a:srgbClr val="666666"/>
                          </a:solidFill>
                          <a:latin typeface="Montserrat"/>
                          <a:cs typeface="Montserrat"/>
                        </a:rPr>
                        <a:t>Standar</a:t>
                      </a:r>
                      <a:r>
                        <a:rPr sz="1000" dirty="0">
                          <a:solidFill>
                            <a:srgbClr val="666666"/>
                          </a:solidFill>
                          <a:latin typeface="Montserrat"/>
                          <a:cs typeface="Montserrat"/>
                        </a:rPr>
                        <a:t>d</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solidFill>
                      <a:srgbClr val="CFE1F3"/>
                    </a:solidFill>
                  </a:tcPr>
                </a:tc>
                <a:tc>
                  <a:txBody>
                    <a:bodyPr/>
                    <a:lstStyle/>
                    <a:p>
                      <a:pPr marL="635" algn="ctr">
                        <a:lnSpc>
                          <a:spcPct val="100000"/>
                        </a:lnSpc>
                        <a:spcBef>
                          <a:spcPts val="535"/>
                        </a:spcBef>
                      </a:pPr>
                      <a:r>
                        <a:rPr sz="1000" spc="-5" dirty="0">
                          <a:solidFill>
                            <a:srgbClr val="666666"/>
                          </a:solidFill>
                          <a:latin typeface="Montserrat"/>
                          <a:cs typeface="Montserrat"/>
                        </a:rPr>
                        <a:t>Yellow</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algn="ctr">
                        <a:lnSpc>
                          <a:spcPct val="100000"/>
                        </a:lnSpc>
                        <a:spcBef>
                          <a:spcPts val="535"/>
                        </a:spcBef>
                      </a:pPr>
                      <a:r>
                        <a:rPr sz="1000" spc="-5" dirty="0">
                          <a:solidFill>
                            <a:srgbClr val="666666"/>
                          </a:solidFill>
                          <a:latin typeface="Montserrat"/>
                          <a:cs typeface="Montserrat"/>
                        </a:rPr>
                        <a:t>30mA</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L="239395">
                        <a:lnSpc>
                          <a:spcPct val="100000"/>
                        </a:lnSpc>
                        <a:spcBef>
                          <a:spcPts val="535"/>
                        </a:spcBef>
                      </a:pPr>
                      <a:r>
                        <a:rPr sz="1000" spc="-5" dirty="0">
                          <a:solidFill>
                            <a:srgbClr val="666666"/>
                          </a:solidFill>
                          <a:latin typeface="Montserrat"/>
                          <a:cs typeface="Montserrat"/>
                        </a:rPr>
                        <a:t>2.1V</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R="5080" algn="ctr">
                        <a:lnSpc>
                          <a:spcPct val="100000"/>
                        </a:lnSpc>
                        <a:spcBef>
                          <a:spcPts val="535"/>
                        </a:spcBef>
                      </a:pPr>
                      <a:r>
                        <a:rPr sz="1000" spc="-5" dirty="0">
                          <a:solidFill>
                            <a:srgbClr val="666666"/>
                          </a:solidFill>
                          <a:latin typeface="Montserrat"/>
                          <a:cs typeface="Montserrat"/>
                        </a:rPr>
                        <a:t>2.5V</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R="1270" algn="ctr">
                        <a:lnSpc>
                          <a:spcPct val="100000"/>
                        </a:lnSpc>
                        <a:spcBef>
                          <a:spcPts val="535"/>
                        </a:spcBef>
                      </a:pPr>
                      <a:r>
                        <a:rPr sz="1000" spc="-5" dirty="0">
                          <a:solidFill>
                            <a:srgbClr val="666666"/>
                          </a:solidFill>
                          <a:latin typeface="Montserrat"/>
                          <a:cs typeface="Montserrat"/>
                        </a:rPr>
                        <a:t>32mcd@20mA</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R="328295" algn="r">
                        <a:lnSpc>
                          <a:spcPct val="100000"/>
                        </a:lnSpc>
                        <a:spcBef>
                          <a:spcPts val="535"/>
                        </a:spcBef>
                      </a:pPr>
                      <a:r>
                        <a:rPr sz="1000" spc="-5" dirty="0">
                          <a:solidFill>
                            <a:srgbClr val="666666"/>
                          </a:solidFill>
                          <a:latin typeface="Montserrat"/>
                          <a:cs typeface="Montserrat"/>
                        </a:rPr>
                        <a:t>60</a:t>
                      </a:r>
                      <a:r>
                        <a:rPr sz="1000" dirty="0">
                          <a:solidFill>
                            <a:srgbClr val="666666"/>
                          </a:solidFill>
                          <a:latin typeface="Montserrat"/>
                          <a:cs typeface="Montserrat"/>
                        </a:rPr>
                        <a:t>°</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R="3810" algn="ctr">
                        <a:lnSpc>
                          <a:spcPct val="100000"/>
                        </a:lnSpc>
                        <a:spcBef>
                          <a:spcPts val="535"/>
                        </a:spcBef>
                      </a:pPr>
                      <a:r>
                        <a:rPr sz="1000" spc="-5" dirty="0">
                          <a:solidFill>
                            <a:srgbClr val="666666"/>
                          </a:solidFill>
                          <a:latin typeface="Montserrat"/>
                          <a:cs typeface="Montserrat"/>
                        </a:rPr>
                        <a:t>565nm</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extLst>
                  <a:ext uri="{0D108BD9-81ED-4DB2-BD59-A6C34878D82A}">
                    <a16:rowId xmlns:a16="http://schemas.microsoft.com/office/drawing/2014/main" val="10002"/>
                  </a:ext>
                </a:extLst>
              </a:tr>
              <a:tr h="390525">
                <a:tc>
                  <a:txBody>
                    <a:bodyPr/>
                    <a:lstStyle/>
                    <a:p>
                      <a:pPr marR="60325" algn="r">
                        <a:lnSpc>
                          <a:spcPct val="100000"/>
                        </a:lnSpc>
                        <a:spcBef>
                          <a:spcPts val="535"/>
                        </a:spcBef>
                      </a:pPr>
                      <a:r>
                        <a:rPr sz="1000" spc="-5" dirty="0">
                          <a:solidFill>
                            <a:srgbClr val="666666"/>
                          </a:solidFill>
                          <a:latin typeface="Montserrat"/>
                          <a:cs typeface="Montserrat"/>
                        </a:rPr>
                        <a:t>Super</a:t>
                      </a:r>
                      <a:r>
                        <a:rPr sz="1000" spc="-95" dirty="0">
                          <a:solidFill>
                            <a:srgbClr val="666666"/>
                          </a:solidFill>
                          <a:latin typeface="Montserrat"/>
                          <a:cs typeface="Montserrat"/>
                        </a:rPr>
                        <a:t> </a:t>
                      </a:r>
                      <a:r>
                        <a:rPr sz="1000" spc="-5" dirty="0">
                          <a:solidFill>
                            <a:srgbClr val="666666"/>
                          </a:solidFill>
                          <a:latin typeface="Montserrat"/>
                          <a:cs typeface="Montserrat"/>
                        </a:rPr>
                        <a:t>bright</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solidFill>
                      <a:srgbClr val="CFE1F3"/>
                    </a:solidFill>
                  </a:tcPr>
                </a:tc>
                <a:tc>
                  <a:txBody>
                    <a:bodyPr/>
                    <a:lstStyle/>
                    <a:p>
                      <a:pPr marR="635" algn="ctr">
                        <a:lnSpc>
                          <a:spcPct val="100000"/>
                        </a:lnSpc>
                        <a:spcBef>
                          <a:spcPts val="535"/>
                        </a:spcBef>
                      </a:pPr>
                      <a:r>
                        <a:rPr sz="1000" spc="-5" dirty="0">
                          <a:solidFill>
                            <a:srgbClr val="666666"/>
                          </a:solidFill>
                          <a:latin typeface="Montserrat"/>
                          <a:cs typeface="Montserrat"/>
                        </a:rPr>
                        <a:t>Red</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algn="ctr">
                        <a:lnSpc>
                          <a:spcPct val="100000"/>
                        </a:lnSpc>
                        <a:spcBef>
                          <a:spcPts val="535"/>
                        </a:spcBef>
                      </a:pPr>
                      <a:r>
                        <a:rPr sz="1000" spc="-5" dirty="0">
                          <a:solidFill>
                            <a:srgbClr val="666666"/>
                          </a:solidFill>
                          <a:latin typeface="Montserrat"/>
                          <a:cs typeface="Montserrat"/>
                        </a:rPr>
                        <a:t>30mA</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R="200025" algn="r">
                        <a:lnSpc>
                          <a:spcPct val="100000"/>
                        </a:lnSpc>
                        <a:spcBef>
                          <a:spcPts val="535"/>
                        </a:spcBef>
                      </a:pPr>
                      <a:r>
                        <a:rPr sz="1000" spc="-5" dirty="0">
                          <a:solidFill>
                            <a:srgbClr val="666666"/>
                          </a:solidFill>
                          <a:latin typeface="Montserrat"/>
                          <a:cs typeface="Montserrat"/>
                        </a:rPr>
                        <a:t>1.85</a:t>
                      </a:r>
                      <a:r>
                        <a:rPr sz="1000" dirty="0">
                          <a:solidFill>
                            <a:srgbClr val="666666"/>
                          </a:solidFill>
                          <a:latin typeface="Montserrat"/>
                          <a:cs typeface="Montserrat"/>
                        </a:rPr>
                        <a:t>V</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R="5080" algn="ctr">
                        <a:lnSpc>
                          <a:spcPct val="100000"/>
                        </a:lnSpc>
                        <a:spcBef>
                          <a:spcPts val="535"/>
                        </a:spcBef>
                      </a:pPr>
                      <a:r>
                        <a:rPr sz="1000" spc="-5" dirty="0">
                          <a:solidFill>
                            <a:srgbClr val="666666"/>
                          </a:solidFill>
                          <a:latin typeface="Montserrat"/>
                          <a:cs typeface="Montserrat"/>
                        </a:rPr>
                        <a:t>2.5V</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R="635" algn="ctr">
                        <a:lnSpc>
                          <a:spcPct val="100000"/>
                        </a:lnSpc>
                        <a:spcBef>
                          <a:spcPts val="535"/>
                        </a:spcBef>
                      </a:pPr>
                      <a:r>
                        <a:rPr sz="1000" spc="-5" dirty="0">
                          <a:solidFill>
                            <a:srgbClr val="666666"/>
                          </a:solidFill>
                          <a:latin typeface="Montserrat"/>
                          <a:cs typeface="Montserrat"/>
                        </a:rPr>
                        <a:t>500mcd@20mA</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R="328295" algn="r">
                        <a:lnSpc>
                          <a:spcPct val="100000"/>
                        </a:lnSpc>
                        <a:spcBef>
                          <a:spcPts val="535"/>
                        </a:spcBef>
                      </a:pPr>
                      <a:r>
                        <a:rPr sz="1000" spc="-5" dirty="0">
                          <a:solidFill>
                            <a:srgbClr val="666666"/>
                          </a:solidFill>
                          <a:latin typeface="Montserrat"/>
                          <a:cs typeface="Montserrat"/>
                        </a:rPr>
                        <a:t>60</a:t>
                      </a:r>
                      <a:r>
                        <a:rPr sz="1000" dirty="0">
                          <a:solidFill>
                            <a:srgbClr val="666666"/>
                          </a:solidFill>
                          <a:latin typeface="Montserrat"/>
                          <a:cs typeface="Montserrat"/>
                        </a:rPr>
                        <a:t>°</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tc>
                  <a:txBody>
                    <a:bodyPr/>
                    <a:lstStyle/>
                    <a:p>
                      <a:pPr marR="5715" algn="ctr">
                        <a:lnSpc>
                          <a:spcPct val="100000"/>
                        </a:lnSpc>
                        <a:spcBef>
                          <a:spcPts val="535"/>
                        </a:spcBef>
                      </a:pPr>
                      <a:r>
                        <a:rPr sz="1000" spc="-5" dirty="0">
                          <a:solidFill>
                            <a:srgbClr val="666666"/>
                          </a:solidFill>
                          <a:latin typeface="Montserrat"/>
                          <a:cs typeface="Montserrat"/>
                        </a:rPr>
                        <a:t>660nm</a:t>
                      </a:r>
                      <a:endParaRPr sz="1000">
                        <a:latin typeface="Montserrat"/>
                        <a:cs typeface="Montserrat"/>
                      </a:endParaRPr>
                    </a:p>
                  </a:txBody>
                  <a:tcPr marL="0" marR="0" marT="67945" marB="0">
                    <a:lnL w="12700">
                      <a:solidFill>
                        <a:srgbClr val="808080"/>
                      </a:solidFill>
                      <a:prstDash val="solid"/>
                    </a:lnL>
                    <a:lnR w="12700">
                      <a:solidFill>
                        <a:srgbClr val="808080"/>
                      </a:solidFill>
                      <a:prstDash val="solid"/>
                    </a:lnR>
                    <a:lnT w="12700">
                      <a:solidFill>
                        <a:srgbClr val="808080"/>
                      </a:solidFill>
                      <a:prstDash val="solid"/>
                    </a:lnT>
                    <a:lnB w="12700">
                      <a:solidFill>
                        <a:srgbClr val="808080"/>
                      </a:solidFill>
                      <a:prstDash val="solid"/>
                    </a:lnB>
                  </a:tcPr>
                </a:tc>
                <a:extLst>
                  <a:ext uri="{0D108BD9-81ED-4DB2-BD59-A6C34878D82A}">
                    <a16:rowId xmlns:a16="http://schemas.microsoft.com/office/drawing/2014/main" val="10003"/>
                  </a:ext>
                </a:extLst>
              </a:tr>
            </a:tbl>
          </a:graphicData>
        </a:graphic>
      </p:graphicFrame>
      <p:sp>
        <p:nvSpPr>
          <p:cNvPr id="4" name="object 4"/>
          <p:cNvSpPr txBox="1"/>
          <p:nvPr/>
        </p:nvSpPr>
        <p:spPr>
          <a:xfrm>
            <a:off x="1313060" y="3889997"/>
            <a:ext cx="7389495" cy="2501900"/>
          </a:xfrm>
          <a:prstGeom prst="rect">
            <a:avLst/>
          </a:prstGeom>
        </p:spPr>
        <p:txBody>
          <a:bodyPr vert="horz" wrap="square" lIns="0" tIns="12700" rIns="0" bIns="0" rtlCol="0">
            <a:spAutoFit/>
          </a:bodyPr>
          <a:lstStyle/>
          <a:p>
            <a:pPr marL="241300" marR="589280" indent="-228600">
              <a:lnSpc>
                <a:spcPct val="116100"/>
              </a:lnSpc>
              <a:spcBef>
                <a:spcPts val="100"/>
              </a:spcBef>
              <a:buFont typeface="Arial"/>
              <a:buChar char="■"/>
              <a:tabLst>
                <a:tab pos="241300" algn="l"/>
              </a:tabLst>
            </a:pPr>
            <a:r>
              <a:rPr sz="1400" spc="5" dirty="0">
                <a:solidFill>
                  <a:srgbClr val="666666"/>
                </a:solidFill>
                <a:latin typeface="Montserrat"/>
                <a:cs typeface="Montserrat"/>
              </a:rPr>
              <a:t>V</a:t>
            </a:r>
            <a:r>
              <a:rPr sz="1200" spc="7" baseline="-20833" dirty="0">
                <a:solidFill>
                  <a:srgbClr val="666666"/>
                </a:solidFill>
                <a:latin typeface="Montserrat"/>
                <a:cs typeface="Montserrat"/>
              </a:rPr>
              <a:t>F </a:t>
            </a:r>
            <a:r>
              <a:rPr sz="1400" b="1" i="1" spc="-5" dirty="0">
                <a:solidFill>
                  <a:srgbClr val="666666"/>
                </a:solidFill>
                <a:latin typeface="Montserrat-BoldItalic"/>
                <a:cs typeface="Montserrat-BoldItalic"/>
              </a:rPr>
              <a:t>Forward Voltage </a:t>
            </a:r>
            <a:r>
              <a:rPr sz="1400" spc="-5" dirty="0">
                <a:solidFill>
                  <a:srgbClr val="666666"/>
                </a:solidFill>
                <a:latin typeface="Montserrat"/>
                <a:cs typeface="Montserrat"/>
              </a:rPr>
              <a:t>is also referred to as Voltage Drop. It is the minimum  amount of voltage needed to light up an</a:t>
            </a:r>
            <a:r>
              <a:rPr sz="1400" spc="-15" dirty="0">
                <a:solidFill>
                  <a:srgbClr val="666666"/>
                </a:solidFill>
                <a:latin typeface="Montserrat"/>
                <a:cs typeface="Montserrat"/>
              </a:rPr>
              <a:t> </a:t>
            </a:r>
            <a:r>
              <a:rPr sz="1400" spc="-5" dirty="0">
                <a:solidFill>
                  <a:srgbClr val="666666"/>
                </a:solidFill>
                <a:latin typeface="Montserrat"/>
                <a:cs typeface="Montserrat"/>
              </a:rPr>
              <a:t>LED.</a:t>
            </a:r>
            <a:endParaRPr sz="1400">
              <a:latin typeface="Montserrat"/>
              <a:cs typeface="Montserrat"/>
            </a:endParaRPr>
          </a:p>
          <a:p>
            <a:pPr marL="241300" marR="5080" indent="-228600" algn="just">
              <a:lnSpc>
                <a:spcPct val="116100"/>
              </a:lnSpc>
              <a:buFont typeface="Arial"/>
              <a:buChar char="■"/>
              <a:tabLst>
                <a:tab pos="241300" algn="l"/>
              </a:tabLst>
            </a:pPr>
            <a:r>
              <a:rPr sz="1400" spc="5" dirty="0">
                <a:solidFill>
                  <a:srgbClr val="666666"/>
                </a:solidFill>
                <a:latin typeface="Montserrat"/>
                <a:cs typeface="Montserrat"/>
              </a:rPr>
              <a:t>l</a:t>
            </a:r>
            <a:r>
              <a:rPr sz="1200" spc="7" baseline="-20833" dirty="0">
                <a:solidFill>
                  <a:srgbClr val="666666"/>
                </a:solidFill>
                <a:latin typeface="Montserrat"/>
                <a:cs typeface="Montserrat"/>
              </a:rPr>
              <a:t>V </a:t>
            </a:r>
            <a:r>
              <a:rPr sz="1400" b="1" i="1" spc="-5" dirty="0">
                <a:solidFill>
                  <a:srgbClr val="666666"/>
                </a:solidFill>
                <a:latin typeface="Montserrat-BoldItalic"/>
                <a:cs typeface="Montserrat-BoldItalic"/>
              </a:rPr>
              <a:t>Luminous Intensity </a:t>
            </a:r>
            <a:r>
              <a:rPr sz="1400" spc="-5" dirty="0">
                <a:solidFill>
                  <a:srgbClr val="666666"/>
                </a:solidFill>
                <a:latin typeface="Montserrat"/>
                <a:cs typeface="Montserrat"/>
              </a:rPr>
              <a:t>is the amount of light emitted from an LED in </a:t>
            </a:r>
            <a:r>
              <a:rPr sz="1400" dirty="0">
                <a:solidFill>
                  <a:srgbClr val="666666"/>
                </a:solidFill>
                <a:latin typeface="Montserrat"/>
                <a:cs typeface="Montserrat"/>
              </a:rPr>
              <a:t>a </a:t>
            </a:r>
            <a:r>
              <a:rPr sz="1400" spc="-5" dirty="0">
                <a:solidFill>
                  <a:srgbClr val="666666"/>
                </a:solidFill>
                <a:latin typeface="Montserrat"/>
                <a:cs typeface="Montserrat"/>
              </a:rPr>
              <a:t>particular  direction. It is measured in millicandela (mcd). You can consider this property as  brightess. The greater the millicandelas the brighter the</a:t>
            </a:r>
            <a:r>
              <a:rPr sz="1400" spc="-15" dirty="0">
                <a:solidFill>
                  <a:srgbClr val="666666"/>
                </a:solidFill>
                <a:latin typeface="Montserrat"/>
                <a:cs typeface="Montserrat"/>
              </a:rPr>
              <a:t> </a:t>
            </a:r>
            <a:r>
              <a:rPr sz="1400" spc="-5" dirty="0">
                <a:solidFill>
                  <a:srgbClr val="666666"/>
                </a:solidFill>
                <a:latin typeface="Montserrat"/>
                <a:cs typeface="Montserrat"/>
              </a:rPr>
              <a:t>LED.</a:t>
            </a:r>
            <a:endParaRPr sz="1400">
              <a:latin typeface="Montserrat"/>
              <a:cs typeface="Montserrat"/>
            </a:endParaRPr>
          </a:p>
          <a:p>
            <a:pPr marL="241300" indent="-228600">
              <a:lnSpc>
                <a:spcPct val="100000"/>
              </a:lnSpc>
              <a:spcBef>
                <a:spcPts val="270"/>
              </a:spcBef>
              <a:buFont typeface="Arial"/>
              <a:buChar char="■"/>
              <a:tabLst>
                <a:tab pos="241300" algn="l"/>
              </a:tabLst>
            </a:pPr>
            <a:r>
              <a:rPr sz="1400" spc="5" dirty="0">
                <a:solidFill>
                  <a:srgbClr val="666666"/>
                </a:solidFill>
                <a:latin typeface="Montserrat"/>
                <a:cs typeface="Montserrat"/>
              </a:rPr>
              <a:t>I</a:t>
            </a:r>
            <a:r>
              <a:rPr sz="1200" spc="7" baseline="-20833" dirty="0">
                <a:solidFill>
                  <a:srgbClr val="666666"/>
                </a:solidFill>
                <a:latin typeface="Montserrat"/>
                <a:cs typeface="Montserrat"/>
              </a:rPr>
              <a:t>F </a:t>
            </a:r>
            <a:r>
              <a:rPr sz="1400" b="1" i="1" spc="-5" dirty="0">
                <a:solidFill>
                  <a:srgbClr val="666666"/>
                </a:solidFill>
                <a:latin typeface="Montserrat-BoldItalic"/>
                <a:cs typeface="Montserrat-BoldItalic"/>
              </a:rPr>
              <a:t>Forward Current </a:t>
            </a:r>
            <a:r>
              <a:rPr sz="1400" spc="-5" dirty="0">
                <a:solidFill>
                  <a:srgbClr val="666666"/>
                </a:solidFill>
                <a:latin typeface="Montserrat"/>
                <a:cs typeface="Montserrat"/>
              </a:rPr>
              <a:t>is the amount of current the LED</a:t>
            </a:r>
            <a:r>
              <a:rPr sz="1400" spc="-114" dirty="0">
                <a:solidFill>
                  <a:srgbClr val="666666"/>
                </a:solidFill>
                <a:latin typeface="Montserrat"/>
                <a:cs typeface="Montserrat"/>
              </a:rPr>
              <a:t> </a:t>
            </a:r>
            <a:r>
              <a:rPr sz="1400" spc="-5" dirty="0">
                <a:solidFill>
                  <a:srgbClr val="666666"/>
                </a:solidFill>
                <a:latin typeface="Montserrat"/>
                <a:cs typeface="Montserrat"/>
              </a:rPr>
              <a:t>uses.</a:t>
            </a:r>
            <a:endParaRPr sz="1400">
              <a:latin typeface="Montserrat"/>
              <a:cs typeface="Montserrat"/>
            </a:endParaRPr>
          </a:p>
          <a:p>
            <a:pPr marL="241300" marR="267970" indent="-228600">
              <a:lnSpc>
                <a:spcPct val="116100"/>
              </a:lnSpc>
              <a:buFont typeface="Arial"/>
              <a:buChar char="■"/>
              <a:tabLst>
                <a:tab pos="241300" algn="l"/>
              </a:tabLst>
            </a:pPr>
            <a:r>
              <a:rPr sz="1400" b="1" i="1" spc="-5" dirty="0">
                <a:solidFill>
                  <a:srgbClr val="666666"/>
                </a:solidFill>
                <a:latin typeface="Montserrat-BoldItalic"/>
                <a:cs typeface="Montserrat-BoldItalic"/>
              </a:rPr>
              <a:t>Viewing Angle </a:t>
            </a:r>
            <a:r>
              <a:rPr sz="1400" spc="-5" dirty="0">
                <a:solidFill>
                  <a:srgbClr val="666666"/>
                </a:solidFill>
                <a:latin typeface="Montserrat"/>
                <a:cs typeface="Montserrat"/>
              </a:rPr>
              <a:t>is the spatial distribution or spread of light. It is expressed in  degrees that measure the width of the light beam. LEDs with </a:t>
            </a:r>
            <a:r>
              <a:rPr sz="1400" dirty="0">
                <a:solidFill>
                  <a:srgbClr val="666666"/>
                </a:solidFill>
                <a:latin typeface="Montserrat"/>
                <a:cs typeface="Montserrat"/>
              </a:rPr>
              <a:t>a </a:t>
            </a:r>
            <a:r>
              <a:rPr sz="1400" spc="-5" dirty="0">
                <a:solidFill>
                  <a:srgbClr val="666666"/>
                </a:solidFill>
                <a:latin typeface="Montserrat"/>
                <a:cs typeface="Montserrat"/>
              </a:rPr>
              <a:t>small viewing  angle produce </a:t>
            </a:r>
            <a:r>
              <a:rPr sz="1400" dirty="0">
                <a:solidFill>
                  <a:srgbClr val="666666"/>
                </a:solidFill>
                <a:latin typeface="Montserrat"/>
                <a:cs typeface="Montserrat"/>
              </a:rPr>
              <a:t>a </a:t>
            </a:r>
            <a:r>
              <a:rPr sz="1400" spc="-5" dirty="0">
                <a:solidFill>
                  <a:srgbClr val="666666"/>
                </a:solidFill>
                <a:latin typeface="Montserrat"/>
                <a:cs typeface="Montserrat"/>
              </a:rPr>
              <a:t>more focused beam, and LEDs with larger viewing angles  produce </a:t>
            </a:r>
            <a:r>
              <a:rPr sz="1400" dirty="0">
                <a:solidFill>
                  <a:srgbClr val="666666"/>
                </a:solidFill>
                <a:latin typeface="Montserrat"/>
                <a:cs typeface="Montserrat"/>
              </a:rPr>
              <a:t>a </a:t>
            </a:r>
            <a:r>
              <a:rPr sz="1400" spc="-5" dirty="0">
                <a:solidFill>
                  <a:srgbClr val="666666"/>
                </a:solidFill>
                <a:latin typeface="Montserrat"/>
                <a:cs typeface="Montserrat"/>
              </a:rPr>
              <a:t>softer more dispersed</a:t>
            </a:r>
            <a:r>
              <a:rPr sz="1400" spc="-15" dirty="0">
                <a:solidFill>
                  <a:srgbClr val="666666"/>
                </a:solidFill>
                <a:latin typeface="Montserrat"/>
                <a:cs typeface="Montserrat"/>
              </a:rPr>
              <a:t> </a:t>
            </a:r>
            <a:r>
              <a:rPr sz="1400" spc="-5" dirty="0">
                <a:solidFill>
                  <a:srgbClr val="666666"/>
                </a:solidFill>
                <a:latin typeface="Montserrat"/>
                <a:cs typeface="Montserrat"/>
              </a:rPr>
              <a:t>beam.</a:t>
            </a:r>
            <a:endParaRPr sz="1400">
              <a:latin typeface="Montserrat"/>
              <a:cs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615950"/>
            <a:ext cx="7102475" cy="482600"/>
          </a:xfrm>
          <a:prstGeom prst="rect">
            <a:avLst/>
          </a:prstGeom>
        </p:spPr>
        <p:txBody>
          <a:bodyPr vert="horz" wrap="square" lIns="0" tIns="12700" rIns="0" bIns="0" rtlCol="0">
            <a:spAutoFit/>
          </a:bodyPr>
          <a:lstStyle/>
          <a:p>
            <a:pPr marL="12700">
              <a:lnSpc>
                <a:spcPct val="100000"/>
              </a:lnSpc>
              <a:spcBef>
                <a:spcPts val="100"/>
              </a:spcBef>
            </a:pPr>
            <a:r>
              <a:rPr dirty="0"/>
              <a:t>Design and measure with</a:t>
            </a:r>
            <a:r>
              <a:rPr spc="-100" dirty="0"/>
              <a:t> </a:t>
            </a:r>
            <a:r>
              <a:rPr dirty="0"/>
              <a:t>precision</a:t>
            </a: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set </a:t>
            </a:r>
            <a:r>
              <a:rPr dirty="0"/>
              <a:t>— </a:t>
            </a:r>
            <a:r>
              <a:rPr spc="-5" dirty="0"/>
              <a:t>Lesson 3: Flashlight </a:t>
            </a:r>
            <a:r>
              <a:rPr dirty="0"/>
              <a:t>— </a:t>
            </a:r>
            <a:r>
              <a:rPr spc="-5" dirty="0">
                <a:solidFill>
                  <a:srgbClr val="1154CC"/>
                </a:solidFill>
              </a:rPr>
              <a:t>Page</a:t>
            </a:r>
            <a:r>
              <a:rPr spc="-65" dirty="0">
                <a:solidFill>
                  <a:srgbClr val="1154CC"/>
                </a:solidFill>
              </a:rPr>
              <a:t> </a:t>
            </a:r>
            <a:fld id="{81D60167-4931-47E6-BA6A-407CBD079E47}" type="slidenum">
              <a:rPr dirty="0">
                <a:solidFill>
                  <a:srgbClr val="1154CC"/>
                </a:solidFill>
              </a:rPr>
              <a:t>9</a:t>
            </a:fld>
            <a:endParaRPr dirty="0">
              <a:solidFill>
                <a:srgbClr val="1154CC"/>
              </a:solidFill>
            </a:endParaRPr>
          </a:p>
        </p:txBody>
      </p:sp>
      <p:sp>
        <p:nvSpPr>
          <p:cNvPr id="3" name="object 3"/>
          <p:cNvSpPr txBox="1"/>
          <p:nvPr/>
        </p:nvSpPr>
        <p:spPr>
          <a:xfrm>
            <a:off x="1084460" y="1549400"/>
            <a:ext cx="7689215" cy="2890520"/>
          </a:xfrm>
          <a:prstGeom prst="rect">
            <a:avLst/>
          </a:prstGeom>
        </p:spPr>
        <p:txBody>
          <a:bodyPr vert="horz" wrap="square" lIns="0" tIns="10795" rIns="0" bIns="0" rtlCol="0">
            <a:spAutoFit/>
          </a:bodyPr>
          <a:lstStyle/>
          <a:p>
            <a:pPr marL="12700" marR="5080">
              <a:lnSpc>
                <a:spcPct val="100699"/>
              </a:lnSpc>
              <a:spcBef>
                <a:spcPts val="85"/>
              </a:spcBef>
            </a:pPr>
            <a:r>
              <a:rPr sz="1800" dirty="0">
                <a:solidFill>
                  <a:srgbClr val="434343"/>
                </a:solidFill>
                <a:latin typeface="Montserrat"/>
                <a:cs typeface="Montserrat"/>
              </a:rPr>
              <a:t>To make sure two parts will fit, the inner diameter of one part</a:t>
            </a:r>
            <a:r>
              <a:rPr sz="1800" spc="-100" dirty="0">
                <a:solidFill>
                  <a:srgbClr val="434343"/>
                </a:solidFill>
                <a:latin typeface="Montserrat"/>
                <a:cs typeface="Montserrat"/>
              </a:rPr>
              <a:t> </a:t>
            </a:r>
            <a:r>
              <a:rPr sz="1800" dirty="0">
                <a:solidFill>
                  <a:srgbClr val="434343"/>
                </a:solidFill>
                <a:latin typeface="Montserrat"/>
                <a:cs typeface="Montserrat"/>
              </a:rPr>
              <a:t>must  be bigger than the outer diameter of the other</a:t>
            </a:r>
            <a:r>
              <a:rPr sz="1800" spc="-25" dirty="0">
                <a:solidFill>
                  <a:srgbClr val="434343"/>
                </a:solidFill>
                <a:latin typeface="Montserrat"/>
                <a:cs typeface="Montserrat"/>
              </a:rPr>
              <a:t> </a:t>
            </a:r>
            <a:r>
              <a:rPr sz="1800" dirty="0">
                <a:solidFill>
                  <a:srgbClr val="434343"/>
                </a:solidFill>
                <a:latin typeface="Montserrat"/>
                <a:cs typeface="Montserrat"/>
              </a:rPr>
              <a:t>part.</a:t>
            </a:r>
            <a:endParaRPr sz="1800">
              <a:latin typeface="Montserrat"/>
              <a:cs typeface="Montserrat"/>
            </a:endParaRPr>
          </a:p>
          <a:p>
            <a:pPr>
              <a:lnSpc>
                <a:spcPct val="100000"/>
              </a:lnSpc>
              <a:spcBef>
                <a:spcPts val="50"/>
              </a:spcBef>
            </a:pPr>
            <a:endParaRPr sz="3150">
              <a:latin typeface="Times New Roman"/>
              <a:cs typeface="Times New Roman"/>
            </a:endParaRPr>
          </a:p>
          <a:p>
            <a:pPr marL="12700" marR="137160" algn="just">
              <a:lnSpc>
                <a:spcPct val="100699"/>
              </a:lnSpc>
            </a:pPr>
            <a:r>
              <a:rPr sz="1800" dirty="0">
                <a:solidFill>
                  <a:srgbClr val="434343"/>
                </a:solidFill>
                <a:latin typeface="Montserrat"/>
                <a:cs typeface="Montserrat"/>
              </a:rPr>
              <a:t>A difference in diameter of 0.8mm to 1mm will generally allow for  movement. For press fit parts, you can start with .2mm-.4mm</a:t>
            </a:r>
            <a:r>
              <a:rPr sz="1800" spc="-100" dirty="0">
                <a:solidFill>
                  <a:srgbClr val="434343"/>
                </a:solidFill>
                <a:latin typeface="Montserrat"/>
                <a:cs typeface="Montserrat"/>
              </a:rPr>
              <a:t> </a:t>
            </a:r>
            <a:r>
              <a:rPr sz="1800" dirty="0">
                <a:solidFill>
                  <a:srgbClr val="434343"/>
                </a:solidFill>
                <a:latin typeface="Montserrat"/>
                <a:cs typeface="Montserrat"/>
              </a:rPr>
              <a:t>and  then test</a:t>
            </a:r>
            <a:r>
              <a:rPr sz="1800" spc="-5" dirty="0">
                <a:solidFill>
                  <a:srgbClr val="434343"/>
                </a:solidFill>
                <a:latin typeface="Montserrat"/>
                <a:cs typeface="Montserrat"/>
              </a:rPr>
              <a:t> </a:t>
            </a:r>
            <a:r>
              <a:rPr sz="1800" dirty="0">
                <a:solidFill>
                  <a:srgbClr val="434343"/>
                </a:solidFill>
                <a:latin typeface="Montserrat"/>
                <a:cs typeface="Montserrat"/>
              </a:rPr>
              <a:t>fit.</a:t>
            </a:r>
            <a:endParaRPr sz="1800">
              <a:latin typeface="Montserrat"/>
              <a:cs typeface="Montserrat"/>
            </a:endParaRPr>
          </a:p>
          <a:p>
            <a:pPr>
              <a:lnSpc>
                <a:spcPct val="100000"/>
              </a:lnSpc>
              <a:spcBef>
                <a:spcPts val="55"/>
              </a:spcBef>
            </a:pPr>
            <a:endParaRPr sz="3150">
              <a:latin typeface="Times New Roman"/>
              <a:cs typeface="Times New Roman"/>
            </a:endParaRPr>
          </a:p>
          <a:p>
            <a:pPr marL="12700" marR="386715">
              <a:lnSpc>
                <a:spcPct val="100699"/>
              </a:lnSpc>
            </a:pPr>
            <a:r>
              <a:rPr sz="1800" b="1" dirty="0">
                <a:solidFill>
                  <a:srgbClr val="434343"/>
                </a:solidFill>
                <a:latin typeface="Montserrat"/>
                <a:cs typeface="Montserrat"/>
              </a:rPr>
              <a:t>Remember: </a:t>
            </a:r>
            <a:r>
              <a:rPr sz="1800" dirty="0">
                <a:solidFill>
                  <a:srgbClr val="434343"/>
                </a:solidFill>
                <a:latin typeface="Montserrat"/>
                <a:cs typeface="Montserrat"/>
              </a:rPr>
              <a:t>Parts which have the same inner diameter and</a:t>
            </a:r>
            <a:r>
              <a:rPr sz="1800" spc="-140" dirty="0">
                <a:solidFill>
                  <a:srgbClr val="434343"/>
                </a:solidFill>
                <a:latin typeface="Montserrat"/>
                <a:cs typeface="Montserrat"/>
              </a:rPr>
              <a:t> </a:t>
            </a:r>
            <a:r>
              <a:rPr sz="1800" dirty="0">
                <a:solidFill>
                  <a:srgbClr val="434343"/>
                </a:solidFill>
                <a:latin typeface="Montserrat"/>
                <a:cs typeface="Montserrat"/>
              </a:rPr>
              <a:t>the  outer diameter will not</a:t>
            </a:r>
            <a:r>
              <a:rPr sz="1800" spc="-10" dirty="0">
                <a:solidFill>
                  <a:srgbClr val="434343"/>
                </a:solidFill>
                <a:latin typeface="Montserrat"/>
                <a:cs typeface="Montserrat"/>
              </a:rPr>
              <a:t> </a:t>
            </a:r>
            <a:r>
              <a:rPr sz="1800" dirty="0">
                <a:solidFill>
                  <a:srgbClr val="434343"/>
                </a:solidFill>
                <a:latin typeface="Montserrat"/>
                <a:cs typeface="Montserrat"/>
              </a:rPr>
              <a:t>fit!</a:t>
            </a:r>
            <a:endParaRPr sz="1800">
              <a:latin typeface="Montserrat"/>
              <a:cs typeface="Montserrat"/>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154CC"/>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TotalTime>
  <Words>1646</Words>
  <Application>Microsoft Macintosh PowerPoint</Application>
  <PresentationFormat>Custom</PresentationFormat>
  <Paragraphs>153</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Montserrat</vt:lpstr>
      <vt:lpstr>Montserrat-BoldItalic</vt:lpstr>
      <vt:lpstr>Times New Roman</vt:lpstr>
      <vt:lpstr>Office Theme</vt:lpstr>
      <vt:lpstr>Flashlight</vt:lpstr>
      <vt:lpstr>Lesson Approach: Design Iteration</vt:lpstr>
      <vt:lpstr>Lesson resources include:</vt:lpstr>
      <vt:lpstr>Objectives</vt:lpstr>
      <vt:lpstr>Flashlight: Bill of Materials (BOM)</vt:lpstr>
      <vt:lpstr>Light-Emitting Diodes (LEDs)</vt:lpstr>
      <vt:lpstr>Light-Emitting Diodes (LEDs)</vt:lpstr>
      <vt:lpstr>Light-Emitting Diodes (LEDs)</vt:lpstr>
      <vt:lpstr>Design and measure with precision</vt:lpstr>
      <vt:lpstr>Demonstrate how to align objects</vt:lpstr>
      <vt:lpstr>Understand &amp; execute boolean operations</vt:lpstr>
      <vt:lpstr>Boolean Operations</vt:lpstr>
      <vt:lpstr>SVGs and Tinkercad</vt:lpstr>
      <vt:lpstr>Project Preparation</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Flashlight</dc:title>
  <cp:lastModifiedBy>Lizabeth Arum</cp:lastModifiedBy>
  <cp:revision>1</cp:revision>
  <dcterms:created xsi:type="dcterms:W3CDTF">2018-04-09T14:10:11Z</dcterms:created>
  <dcterms:modified xsi:type="dcterms:W3CDTF">2018-04-09T14:11:45Z</dcterms:modified>
</cp:coreProperties>
</file>