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gif" ContentType="image/gi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6"/>
    <p:restoredTop sz="94643"/>
  </p:normalViewPr>
  <p:slideViewPr>
    <p:cSldViewPr>
      <p:cViewPr varScale="1">
        <p:scale>
          <a:sx n="106" d="100"/>
          <a:sy n="106" d="100"/>
        </p:scale>
        <p:origin x="1416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4380" y="2409444"/>
            <a:ext cx="8549640" cy="16322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4/7/18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666666"/>
                </a:solidFill>
                <a:latin typeface="Arial"/>
                <a:cs typeface="Arial"/>
              </a:defRPr>
            </a:lvl1pPr>
          </a:lstStyle>
          <a:p>
            <a:pPr marL="41275">
              <a:lnSpc>
                <a:spcPct val="100000"/>
              </a:lnSpc>
              <a:spcBef>
                <a:spcPts val="65"/>
              </a:spcBef>
            </a:pPr>
            <a:r>
              <a:rPr spc="80" dirty="0"/>
              <a:t>Ultimaker</a:t>
            </a:r>
            <a:r>
              <a:rPr spc="-15" dirty="0"/>
              <a:t> </a:t>
            </a:r>
            <a:r>
              <a:rPr spc="40" dirty="0"/>
              <a:t>Core</a:t>
            </a:r>
            <a:r>
              <a:rPr spc="-15" dirty="0"/>
              <a:t> </a:t>
            </a:r>
            <a:r>
              <a:rPr spc="10" dirty="0"/>
              <a:t>Lessons:</a:t>
            </a:r>
            <a:r>
              <a:rPr spc="-15" dirty="0"/>
              <a:t> </a:t>
            </a:r>
            <a:r>
              <a:rPr spc="5" dirty="0"/>
              <a:t>STEAM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35" dirty="0"/>
              <a:t>Lesson</a:t>
            </a:r>
            <a:r>
              <a:rPr spc="-15" dirty="0"/>
              <a:t> </a:t>
            </a:r>
            <a:r>
              <a:rPr spc="-35" dirty="0"/>
              <a:t>3:</a:t>
            </a:r>
            <a:r>
              <a:rPr spc="-15" dirty="0"/>
              <a:t> </a:t>
            </a:r>
            <a:r>
              <a:rPr spc="55" dirty="0"/>
              <a:t>Tinkercad</a:t>
            </a:r>
            <a:r>
              <a:rPr spc="-15" dirty="0"/>
              <a:t> </a:t>
            </a:r>
            <a:r>
              <a:rPr spc="65" dirty="0"/>
              <a:t>Flashlight</a:t>
            </a:r>
            <a:r>
              <a:rPr spc="-15" dirty="0"/>
              <a:t> </a:t>
            </a:r>
            <a:r>
              <a:rPr spc="100" dirty="0"/>
              <a:t>Walkthrough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60" dirty="0">
                <a:solidFill>
                  <a:srgbClr val="1154CC"/>
                </a:solidFill>
              </a:rPr>
              <a:t>Page</a:t>
            </a:r>
            <a:r>
              <a:rPr spc="-1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spc="-215" dirty="0">
                <a:solidFill>
                  <a:srgbClr val="1154CC"/>
                </a:solidFill>
              </a:rPr>
              <a:t>‹#›</a:t>
            </a:fld>
            <a:endParaRPr spc="-215"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0">
                <a:solidFill>
                  <a:srgbClr val="66666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4/7/18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666666"/>
                </a:solidFill>
                <a:latin typeface="Arial"/>
                <a:cs typeface="Arial"/>
              </a:defRPr>
            </a:lvl1pPr>
          </a:lstStyle>
          <a:p>
            <a:pPr marL="41275">
              <a:lnSpc>
                <a:spcPct val="100000"/>
              </a:lnSpc>
              <a:spcBef>
                <a:spcPts val="65"/>
              </a:spcBef>
            </a:pPr>
            <a:r>
              <a:rPr spc="80" dirty="0"/>
              <a:t>Ultimaker</a:t>
            </a:r>
            <a:r>
              <a:rPr spc="-15" dirty="0"/>
              <a:t> </a:t>
            </a:r>
            <a:r>
              <a:rPr spc="40" dirty="0"/>
              <a:t>Core</a:t>
            </a:r>
            <a:r>
              <a:rPr spc="-15" dirty="0"/>
              <a:t> </a:t>
            </a:r>
            <a:r>
              <a:rPr spc="10" dirty="0"/>
              <a:t>Lessons:</a:t>
            </a:r>
            <a:r>
              <a:rPr spc="-15" dirty="0"/>
              <a:t> </a:t>
            </a:r>
            <a:r>
              <a:rPr spc="5" dirty="0"/>
              <a:t>STEAM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35" dirty="0"/>
              <a:t>Lesson</a:t>
            </a:r>
            <a:r>
              <a:rPr spc="-15" dirty="0"/>
              <a:t> </a:t>
            </a:r>
            <a:r>
              <a:rPr spc="-35" dirty="0"/>
              <a:t>3:</a:t>
            </a:r>
            <a:r>
              <a:rPr spc="-15" dirty="0"/>
              <a:t> </a:t>
            </a:r>
            <a:r>
              <a:rPr spc="55" dirty="0"/>
              <a:t>Tinkercad</a:t>
            </a:r>
            <a:r>
              <a:rPr spc="-15" dirty="0"/>
              <a:t> </a:t>
            </a:r>
            <a:r>
              <a:rPr spc="65" dirty="0"/>
              <a:t>Flashlight</a:t>
            </a:r>
            <a:r>
              <a:rPr spc="-15" dirty="0"/>
              <a:t> </a:t>
            </a:r>
            <a:r>
              <a:rPr spc="100" dirty="0"/>
              <a:t>Walkthrough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60" dirty="0">
                <a:solidFill>
                  <a:srgbClr val="1154CC"/>
                </a:solidFill>
              </a:rPr>
              <a:t>Page</a:t>
            </a:r>
            <a:r>
              <a:rPr spc="-1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spc="-215" dirty="0">
                <a:solidFill>
                  <a:srgbClr val="1154CC"/>
                </a:solidFill>
              </a:rPr>
              <a:t>‹#›</a:t>
            </a:fld>
            <a:endParaRPr spc="-215"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0">
                <a:solidFill>
                  <a:srgbClr val="66666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4/7/18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666666"/>
                </a:solidFill>
                <a:latin typeface="Arial"/>
                <a:cs typeface="Arial"/>
              </a:defRPr>
            </a:lvl1pPr>
          </a:lstStyle>
          <a:p>
            <a:pPr marL="41275">
              <a:lnSpc>
                <a:spcPct val="100000"/>
              </a:lnSpc>
              <a:spcBef>
                <a:spcPts val="65"/>
              </a:spcBef>
            </a:pPr>
            <a:r>
              <a:rPr spc="80" dirty="0"/>
              <a:t>Ultimaker</a:t>
            </a:r>
            <a:r>
              <a:rPr spc="-15" dirty="0"/>
              <a:t> </a:t>
            </a:r>
            <a:r>
              <a:rPr spc="40" dirty="0"/>
              <a:t>Core</a:t>
            </a:r>
            <a:r>
              <a:rPr spc="-15" dirty="0"/>
              <a:t> </a:t>
            </a:r>
            <a:r>
              <a:rPr spc="10" dirty="0"/>
              <a:t>Lessons:</a:t>
            </a:r>
            <a:r>
              <a:rPr spc="-15" dirty="0"/>
              <a:t> </a:t>
            </a:r>
            <a:r>
              <a:rPr spc="5" dirty="0"/>
              <a:t>STEAM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35" dirty="0"/>
              <a:t>Lesson</a:t>
            </a:r>
            <a:r>
              <a:rPr spc="-15" dirty="0"/>
              <a:t> </a:t>
            </a:r>
            <a:r>
              <a:rPr spc="-35" dirty="0"/>
              <a:t>3:</a:t>
            </a:r>
            <a:r>
              <a:rPr spc="-15" dirty="0"/>
              <a:t> </a:t>
            </a:r>
            <a:r>
              <a:rPr spc="55" dirty="0"/>
              <a:t>Tinkercad</a:t>
            </a:r>
            <a:r>
              <a:rPr spc="-15" dirty="0"/>
              <a:t> </a:t>
            </a:r>
            <a:r>
              <a:rPr spc="65" dirty="0"/>
              <a:t>Flashlight</a:t>
            </a:r>
            <a:r>
              <a:rPr spc="-15" dirty="0"/>
              <a:t> </a:t>
            </a:r>
            <a:r>
              <a:rPr spc="100" dirty="0"/>
              <a:t>Walkthrough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60" dirty="0">
                <a:solidFill>
                  <a:srgbClr val="1154CC"/>
                </a:solidFill>
              </a:rPr>
              <a:t>Page</a:t>
            </a:r>
            <a:r>
              <a:rPr spc="-1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spc="-215" dirty="0">
                <a:solidFill>
                  <a:srgbClr val="1154CC"/>
                </a:solidFill>
              </a:rPr>
              <a:t>‹#›</a:t>
            </a:fld>
            <a:endParaRPr spc="-215"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0">
                <a:solidFill>
                  <a:srgbClr val="66666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4/7/18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666666"/>
                </a:solidFill>
                <a:latin typeface="Arial"/>
                <a:cs typeface="Arial"/>
              </a:defRPr>
            </a:lvl1pPr>
          </a:lstStyle>
          <a:p>
            <a:pPr marL="41275">
              <a:lnSpc>
                <a:spcPct val="100000"/>
              </a:lnSpc>
              <a:spcBef>
                <a:spcPts val="65"/>
              </a:spcBef>
            </a:pPr>
            <a:r>
              <a:rPr spc="80" dirty="0"/>
              <a:t>Ultimaker</a:t>
            </a:r>
            <a:r>
              <a:rPr spc="-15" dirty="0"/>
              <a:t> </a:t>
            </a:r>
            <a:r>
              <a:rPr spc="40" dirty="0"/>
              <a:t>Core</a:t>
            </a:r>
            <a:r>
              <a:rPr spc="-15" dirty="0"/>
              <a:t> </a:t>
            </a:r>
            <a:r>
              <a:rPr spc="10" dirty="0"/>
              <a:t>Lessons:</a:t>
            </a:r>
            <a:r>
              <a:rPr spc="-15" dirty="0"/>
              <a:t> </a:t>
            </a:r>
            <a:r>
              <a:rPr spc="5" dirty="0"/>
              <a:t>STEAM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35" dirty="0"/>
              <a:t>Lesson</a:t>
            </a:r>
            <a:r>
              <a:rPr spc="-15" dirty="0"/>
              <a:t> </a:t>
            </a:r>
            <a:r>
              <a:rPr spc="-35" dirty="0"/>
              <a:t>3:</a:t>
            </a:r>
            <a:r>
              <a:rPr spc="-15" dirty="0"/>
              <a:t> </a:t>
            </a:r>
            <a:r>
              <a:rPr spc="55" dirty="0"/>
              <a:t>Tinkercad</a:t>
            </a:r>
            <a:r>
              <a:rPr spc="-15" dirty="0"/>
              <a:t> </a:t>
            </a:r>
            <a:r>
              <a:rPr spc="65" dirty="0"/>
              <a:t>Flashlight</a:t>
            </a:r>
            <a:r>
              <a:rPr spc="-15" dirty="0"/>
              <a:t> </a:t>
            </a:r>
            <a:r>
              <a:rPr spc="100" dirty="0"/>
              <a:t>Walkthrough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60" dirty="0">
                <a:solidFill>
                  <a:srgbClr val="1154CC"/>
                </a:solidFill>
              </a:rPr>
              <a:t>Page</a:t>
            </a:r>
            <a:r>
              <a:rPr spc="-1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spc="-215" dirty="0">
                <a:solidFill>
                  <a:srgbClr val="1154CC"/>
                </a:solidFill>
              </a:rPr>
              <a:t>‹#›</a:t>
            </a:fld>
            <a:endParaRPr spc="-215"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4/7/18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666666"/>
                </a:solidFill>
                <a:latin typeface="Arial"/>
                <a:cs typeface="Arial"/>
              </a:defRPr>
            </a:lvl1pPr>
          </a:lstStyle>
          <a:p>
            <a:pPr marL="41275">
              <a:lnSpc>
                <a:spcPct val="100000"/>
              </a:lnSpc>
              <a:spcBef>
                <a:spcPts val="65"/>
              </a:spcBef>
            </a:pPr>
            <a:r>
              <a:rPr spc="80" dirty="0"/>
              <a:t>Ultimaker</a:t>
            </a:r>
            <a:r>
              <a:rPr spc="-15" dirty="0"/>
              <a:t> </a:t>
            </a:r>
            <a:r>
              <a:rPr spc="40" dirty="0"/>
              <a:t>Core</a:t>
            </a:r>
            <a:r>
              <a:rPr spc="-15" dirty="0"/>
              <a:t> </a:t>
            </a:r>
            <a:r>
              <a:rPr spc="10" dirty="0"/>
              <a:t>Lessons:</a:t>
            </a:r>
            <a:r>
              <a:rPr spc="-15" dirty="0"/>
              <a:t> </a:t>
            </a:r>
            <a:r>
              <a:rPr spc="5" dirty="0"/>
              <a:t>STEAM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35" dirty="0"/>
              <a:t>Lesson</a:t>
            </a:r>
            <a:r>
              <a:rPr spc="-15" dirty="0"/>
              <a:t> </a:t>
            </a:r>
            <a:r>
              <a:rPr spc="-35" dirty="0"/>
              <a:t>3:</a:t>
            </a:r>
            <a:r>
              <a:rPr spc="-15" dirty="0"/>
              <a:t> </a:t>
            </a:r>
            <a:r>
              <a:rPr spc="55" dirty="0"/>
              <a:t>Tinkercad</a:t>
            </a:r>
            <a:r>
              <a:rPr spc="-15" dirty="0"/>
              <a:t> </a:t>
            </a:r>
            <a:r>
              <a:rPr spc="65" dirty="0"/>
              <a:t>Flashlight</a:t>
            </a:r>
            <a:r>
              <a:rPr spc="-15" dirty="0"/>
              <a:t> </a:t>
            </a:r>
            <a:r>
              <a:rPr spc="100" dirty="0"/>
              <a:t>Walkthrough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60" dirty="0">
                <a:solidFill>
                  <a:srgbClr val="1154CC"/>
                </a:solidFill>
              </a:rPr>
              <a:t>Page</a:t>
            </a:r>
            <a:r>
              <a:rPr spc="-1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spc="-215" dirty="0">
                <a:solidFill>
                  <a:srgbClr val="1154CC"/>
                </a:solidFill>
              </a:rPr>
              <a:t>‹#›</a:t>
            </a:fld>
            <a:endParaRPr spc="-215"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7857976" y="156959"/>
            <a:ext cx="1329951" cy="19870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58850" y="844550"/>
            <a:ext cx="8140700" cy="482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0">
                <a:solidFill>
                  <a:srgbClr val="66666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02920" y="1787652"/>
            <a:ext cx="9052560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4/7/18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130550" y="7367356"/>
            <a:ext cx="6313170" cy="1962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0" i="0">
                <a:solidFill>
                  <a:srgbClr val="666666"/>
                </a:solidFill>
                <a:latin typeface="Arial"/>
                <a:cs typeface="Arial"/>
              </a:defRPr>
            </a:lvl1pPr>
          </a:lstStyle>
          <a:p>
            <a:pPr marL="41275">
              <a:lnSpc>
                <a:spcPct val="100000"/>
              </a:lnSpc>
              <a:spcBef>
                <a:spcPts val="65"/>
              </a:spcBef>
            </a:pPr>
            <a:r>
              <a:rPr spc="80" dirty="0"/>
              <a:t>Ultimaker</a:t>
            </a:r>
            <a:r>
              <a:rPr spc="-15" dirty="0"/>
              <a:t> </a:t>
            </a:r>
            <a:r>
              <a:rPr spc="40" dirty="0"/>
              <a:t>Core</a:t>
            </a:r>
            <a:r>
              <a:rPr spc="-15" dirty="0"/>
              <a:t> </a:t>
            </a:r>
            <a:r>
              <a:rPr spc="10" dirty="0"/>
              <a:t>Lessons:</a:t>
            </a:r>
            <a:r>
              <a:rPr spc="-15" dirty="0"/>
              <a:t> </a:t>
            </a:r>
            <a:r>
              <a:rPr spc="5" dirty="0"/>
              <a:t>STEAM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35" dirty="0"/>
              <a:t>Lesson</a:t>
            </a:r>
            <a:r>
              <a:rPr spc="-15" dirty="0"/>
              <a:t> </a:t>
            </a:r>
            <a:r>
              <a:rPr spc="-35" dirty="0"/>
              <a:t>3:</a:t>
            </a:r>
            <a:r>
              <a:rPr spc="-15" dirty="0"/>
              <a:t> </a:t>
            </a:r>
            <a:r>
              <a:rPr spc="55" dirty="0"/>
              <a:t>Tinkercad</a:t>
            </a:r>
            <a:r>
              <a:rPr spc="-15" dirty="0"/>
              <a:t> </a:t>
            </a:r>
            <a:r>
              <a:rPr spc="65" dirty="0"/>
              <a:t>Flashlight</a:t>
            </a:r>
            <a:r>
              <a:rPr spc="-15" dirty="0"/>
              <a:t> </a:t>
            </a:r>
            <a:r>
              <a:rPr spc="100" dirty="0"/>
              <a:t>Walkthrough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60" dirty="0">
                <a:solidFill>
                  <a:srgbClr val="1154CC"/>
                </a:solidFill>
              </a:rPr>
              <a:t>Page</a:t>
            </a:r>
            <a:r>
              <a:rPr spc="-1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spc="-215" dirty="0">
                <a:solidFill>
                  <a:srgbClr val="1154CC"/>
                </a:solidFill>
              </a:rPr>
              <a:t>‹#›</a:t>
            </a:fld>
            <a:endParaRPr spc="-215" dirty="0">
              <a:solidFill>
                <a:srgbClr val="1154CC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tinkercad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creativecommons.org/licenses/by-sa/4.0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s://www.google.com/search?as_st=y&amp;amp;hl=en&amp;amp;tbs=ic:gray,ift:svg&amp;amp;tbm=isch&amp;amp;sa=1&amp;amp;ei=TKiNWp3kEYfk_AbH5JmIDw&amp;amp;q=%2Bsilhouette%2Banimal&amp;amp;oq=%2Bsilhouette%2Banimal&amp;amp;gs_l=psy-ab.3..0i67k1l2j0l8.30554.30993.0.32072.3.3.0.0.0.0.68.165.3.3.0....0...1c.1.64.psy-ab..0.2.115...0i13k1.0.biZ5BJCBkxY" TargetMode="Externa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8850" y="844550"/>
            <a:ext cx="689737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60" dirty="0"/>
              <a:t>Tinkercad </a:t>
            </a:r>
            <a:r>
              <a:rPr spc="140" dirty="0"/>
              <a:t>Flashlight</a:t>
            </a:r>
            <a:r>
              <a:rPr spc="-180" dirty="0"/>
              <a:t> </a:t>
            </a:r>
            <a:r>
              <a:rPr spc="250" dirty="0"/>
              <a:t>Walkthrough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58850" y="1409763"/>
            <a:ext cx="6259830" cy="448309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412750" marR="5080" indent="-400050">
              <a:lnSpc>
                <a:spcPts val="1650"/>
              </a:lnSpc>
              <a:spcBef>
                <a:spcPts val="180"/>
              </a:spcBef>
              <a:tabLst>
                <a:tab pos="412115" algn="l"/>
              </a:tabLst>
            </a:pPr>
            <a:r>
              <a:rPr sz="1400" spc="-5" dirty="0">
                <a:latin typeface="Arial"/>
                <a:cs typeface="Arial"/>
              </a:rPr>
              <a:t>1.	</a:t>
            </a:r>
            <a:r>
              <a:rPr sz="1400" spc="110" dirty="0">
                <a:latin typeface="Arial"/>
                <a:cs typeface="Arial"/>
              </a:rPr>
              <a:t>Open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40" dirty="0">
                <a:latin typeface="Arial"/>
                <a:cs typeface="Arial"/>
              </a:rPr>
              <a:t>a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105" dirty="0">
                <a:latin typeface="Arial"/>
                <a:cs typeface="Arial"/>
              </a:rPr>
              <a:t>webgl-enabled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100" dirty="0">
                <a:latin typeface="Arial"/>
                <a:cs typeface="Arial"/>
              </a:rPr>
              <a:t>browser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75" dirty="0">
                <a:latin typeface="Arial"/>
                <a:cs typeface="Arial"/>
              </a:rPr>
              <a:t>like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114" dirty="0">
                <a:latin typeface="Arial"/>
                <a:cs typeface="Arial"/>
              </a:rPr>
              <a:t>Chrome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85" dirty="0">
                <a:latin typeface="Arial"/>
                <a:cs typeface="Arial"/>
              </a:rPr>
              <a:t>or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15" dirty="0">
                <a:latin typeface="Arial"/>
                <a:cs typeface="Arial"/>
              </a:rPr>
              <a:t>Safari.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85" dirty="0">
                <a:latin typeface="Arial"/>
                <a:cs typeface="Arial"/>
              </a:rPr>
              <a:t>Navigate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130" dirty="0">
                <a:latin typeface="Arial"/>
                <a:cs typeface="Arial"/>
              </a:rPr>
              <a:t>to </a:t>
            </a:r>
            <a:r>
              <a:rPr sz="1400" u="sng" spc="130" dirty="0">
                <a:solidFill>
                  <a:srgbClr val="1154CC"/>
                </a:solidFill>
                <a:uFill>
                  <a:solidFill>
                    <a:srgbClr val="1154CC"/>
                  </a:solidFill>
                </a:uFill>
                <a:latin typeface="Arial"/>
                <a:cs typeface="Arial"/>
                <a:hlinkClick r:id="rId2"/>
              </a:rPr>
              <a:t> </a:t>
            </a:r>
            <a:r>
              <a:rPr sz="1400" u="sng" spc="90" dirty="0">
                <a:solidFill>
                  <a:srgbClr val="1154CC"/>
                </a:solidFill>
                <a:uFill>
                  <a:solidFill>
                    <a:srgbClr val="1154CC"/>
                  </a:solidFill>
                </a:uFill>
                <a:latin typeface="Arial"/>
                <a:cs typeface="Arial"/>
                <a:hlinkClick r:id="rId2"/>
              </a:rPr>
              <a:t>https://www.tinkercad.com</a:t>
            </a:r>
            <a:r>
              <a:rPr sz="1400" spc="90" dirty="0">
                <a:latin typeface="Arial"/>
                <a:cs typeface="Arial"/>
              </a:rPr>
              <a:t>.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75" dirty="0">
                <a:latin typeface="Arial"/>
                <a:cs typeface="Arial"/>
              </a:rPr>
              <a:t>Sign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155" dirty="0">
                <a:latin typeface="Arial"/>
                <a:cs typeface="Arial"/>
              </a:rPr>
              <a:t>up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85" dirty="0">
                <a:latin typeface="Arial"/>
                <a:cs typeface="Arial"/>
              </a:rPr>
              <a:t>or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90" dirty="0">
                <a:latin typeface="Arial"/>
                <a:cs typeface="Arial"/>
              </a:rPr>
              <a:t>sign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35" dirty="0">
                <a:latin typeface="Arial"/>
                <a:cs typeface="Arial"/>
              </a:rPr>
              <a:t>in:</a:t>
            </a:r>
            <a:endParaRPr sz="14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123950" y="1971675"/>
            <a:ext cx="8181975" cy="42767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105342" y="7515288"/>
            <a:ext cx="708914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5" dirty="0">
                <a:latin typeface="Arial"/>
                <a:cs typeface="Arial"/>
              </a:rPr>
              <a:t>Ultimaker Core Lessons </a:t>
            </a:r>
            <a:r>
              <a:rPr sz="800" b="1" dirty="0">
                <a:latin typeface="Arial"/>
                <a:cs typeface="Arial"/>
              </a:rPr>
              <a:t>— </a:t>
            </a:r>
            <a:r>
              <a:rPr sz="800" b="1" spc="-5" dirty="0">
                <a:latin typeface="Arial"/>
                <a:cs typeface="Arial"/>
              </a:rPr>
              <a:t>STEAM set </a:t>
            </a:r>
            <a:r>
              <a:rPr sz="800" spc="-5" dirty="0">
                <a:latin typeface="Arial"/>
                <a:cs typeface="Arial"/>
              </a:rPr>
              <a:t>produced by Lizabeth Arum is licensed under </a:t>
            </a:r>
            <a:r>
              <a:rPr sz="800" dirty="0">
                <a:latin typeface="Arial"/>
                <a:cs typeface="Arial"/>
              </a:rPr>
              <a:t>a </a:t>
            </a:r>
            <a:r>
              <a:rPr sz="800" u="sng" spc="-5" dirty="0">
                <a:solidFill>
                  <a:srgbClr val="1154CC"/>
                </a:solidFill>
                <a:uFill>
                  <a:solidFill>
                    <a:srgbClr val="1154CC"/>
                  </a:solidFill>
                </a:uFill>
                <a:latin typeface="Arial"/>
                <a:cs typeface="Arial"/>
                <a:hlinkClick r:id="rId4"/>
              </a:rPr>
              <a:t>Creative Commons Attribution-ShareAlike 4.0 International</a:t>
            </a:r>
            <a:r>
              <a:rPr sz="800" u="sng" spc="-25" dirty="0">
                <a:solidFill>
                  <a:srgbClr val="1154CC"/>
                </a:solidFill>
                <a:uFill>
                  <a:solidFill>
                    <a:srgbClr val="1154CC"/>
                  </a:solidFill>
                </a:uFill>
                <a:latin typeface="Arial"/>
                <a:cs typeface="Arial"/>
                <a:hlinkClick r:id="rId4"/>
              </a:rPr>
              <a:t> </a:t>
            </a:r>
            <a:r>
              <a:rPr sz="800" u="sng" spc="-5" dirty="0">
                <a:solidFill>
                  <a:srgbClr val="1154CC"/>
                </a:solidFill>
                <a:uFill>
                  <a:solidFill>
                    <a:srgbClr val="1154CC"/>
                  </a:solidFill>
                </a:uFill>
                <a:latin typeface="Arial"/>
                <a:cs typeface="Arial"/>
                <a:hlinkClick r:id="rId4"/>
              </a:rPr>
              <a:t>License</a:t>
            </a:r>
            <a:r>
              <a:rPr sz="800" spc="-5" dirty="0">
                <a:latin typeface="Arial"/>
                <a:cs typeface="Arial"/>
              </a:rPr>
              <a:t>.</a:t>
            </a:r>
            <a:endParaRPr sz="8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162050" y="7334250"/>
            <a:ext cx="838200" cy="29527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8850" y="619188"/>
            <a:ext cx="236664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12115" algn="l"/>
              </a:tabLst>
            </a:pPr>
            <a:r>
              <a:rPr sz="1400" spc="-220" dirty="0">
                <a:solidFill>
                  <a:srgbClr val="444444"/>
                </a:solidFill>
                <a:latin typeface="Arial"/>
                <a:cs typeface="Arial"/>
              </a:rPr>
              <a:t>11.	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Align</a:t>
            </a:r>
            <a:r>
              <a:rPr sz="1400" spc="-4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50" dirty="0">
                <a:solidFill>
                  <a:srgbClr val="444444"/>
                </a:solidFill>
                <a:latin typeface="Arial"/>
                <a:cs typeface="Arial"/>
              </a:rPr>
              <a:t>all</a:t>
            </a:r>
            <a:r>
              <a:rPr sz="1400" spc="-4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4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55" dirty="0">
                <a:solidFill>
                  <a:srgbClr val="444444"/>
                </a:solidFill>
                <a:latin typeface="Arial"/>
                <a:cs typeface="Arial"/>
              </a:rPr>
              <a:t>cylinders:</a:t>
            </a:r>
            <a:endParaRPr sz="140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41275">
              <a:lnSpc>
                <a:spcPct val="100000"/>
              </a:lnSpc>
              <a:spcBef>
                <a:spcPts val="65"/>
              </a:spcBef>
            </a:pPr>
            <a:r>
              <a:rPr spc="80" dirty="0"/>
              <a:t>Ultimaker</a:t>
            </a:r>
            <a:r>
              <a:rPr spc="-15" dirty="0"/>
              <a:t> </a:t>
            </a:r>
            <a:r>
              <a:rPr spc="40" dirty="0"/>
              <a:t>Core</a:t>
            </a:r>
            <a:r>
              <a:rPr spc="-15" dirty="0"/>
              <a:t> </a:t>
            </a:r>
            <a:r>
              <a:rPr spc="10" dirty="0"/>
              <a:t>Lessons:</a:t>
            </a:r>
            <a:r>
              <a:rPr spc="-15" dirty="0"/>
              <a:t> </a:t>
            </a:r>
            <a:r>
              <a:rPr spc="5" dirty="0"/>
              <a:t>STEAM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35" dirty="0"/>
              <a:t>Lesson</a:t>
            </a:r>
            <a:r>
              <a:rPr spc="-15" dirty="0"/>
              <a:t> </a:t>
            </a:r>
            <a:r>
              <a:rPr spc="-35" dirty="0"/>
              <a:t>3:</a:t>
            </a:r>
            <a:r>
              <a:rPr spc="-15" dirty="0"/>
              <a:t> </a:t>
            </a:r>
            <a:r>
              <a:rPr spc="55" dirty="0"/>
              <a:t>Tinkercad</a:t>
            </a:r>
            <a:r>
              <a:rPr spc="-15" dirty="0"/>
              <a:t> </a:t>
            </a:r>
            <a:r>
              <a:rPr spc="65" dirty="0"/>
              <a:t>Flashlight</a:t>
            </a:r>
            <a:r>
              <a:rPr spc="-15" dirty="0"/>
              <a:t> </a:t>
            </a:r>
            <a:r>
              <a:rPr spc="100" dirty="0"/>
              <a:t>Walkthrough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60" dirty="0">
                <a:solidFill>
                  <a:srgbClr val="1154CC"/>
                </a:solidFill>
              </a:rPr>
              <a:t>Page</a:t>
            </a:r>
            <a:r>
              <a:rPr spc="-1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spc="-215" dirty="0">
                <a:solidFill>
                  <a:srgbClr val="1154CC"/>
                </a:solidFill>
              </a:rPr>
              <a:t>10</a:t>
            </a:fld>
            <a:endParaRPr spc="-215" dirty="0">
              <a:solidFill>
                <a:srgbClr val="1154CC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863A976-01F8-A74D-B675-5C69939CE2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649" y="838200"/>
            <a:ext cx="8182819" cy="426870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8850" y="619188"/>
            <a:ext cx="246189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12115" algn="l"/>
              </a:tabLst>
            </a:pPr>
            <a:r>
              <a:rPr sz="1400" spc="-120" dirty="0">
                <a:solidFill>
                  <a:srgbClr val="444444"/>
                </a:solidFill>
                <a:latin typeface="Arial"/>
                <a:cs typeface="Arial"/>
              </a:rPr>
              <a:t>12.	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Group</a:t>
            </a:r>
            <a:r>
              <a:rPr sz="1400" spc="-4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50" dirty="0">
                <a:solidFill>
                  <a:srgbClr val="444444"/>
                </a:solidFill>
                <a:latin typeface="Arial"/>
                <a:cs typeface="Arial"/>
              </a:rPr>
              <a:t>all</a:t>
            </a:r>
            <a:r>
              <a:rPr sz="1400" spc="-4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4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55" dirty="0">
                <a:solidFill>
                  <a:srgbClr val="444444"/>
                </a:solidFill>
                <a:latin typeface="Arial"/>
                <a:cs typeface="Arial"/>
              </a:rPr>
              <a:t>cylinders:</a:t>
            </a:r>
            <a:endParaRPr sz="140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41275">
              <a:lnSpc>
                <a:spcPct val="100000"/>
              </a:lnSpc>
              <a:spcBef>
                <a:spcPts val="65"/>
              </a:spcBef>
            </a:pPr>
            <a:r>
              <a:rPr spc="80" dirty="0"/>
              <a:t>Ultimaker</a:t>
            </a:r>
            <a:r>
              <a:rPr spc="-15" dirty="0"/>
              <a:t> </a:t>
            </a:r>
            <a:r>
              <a:rPr spc="40" dirty="0"/>
              <a:t>Core</a:t>
            </a:r>
            <a:r>
              <a:rPr spc="-15" dirty="0"/>
              <a:t> </a:t>
            </a:r>
            <a:r>
              <a:rPr spc="10" dirty="0"/>
              <a:t>Lessons:</a:t>
            </a:r>
            <a:r>
              <a:rPr spc="-15" dirty="0"/>
              <a:t> </a:t>
            </a:r>
            <a:r>
              <a:rPr spc="5" dirty="0"/>
              <a:t>STEAM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35" dirty="0"/>
              <a:t>Lesson</a:t>
            </a:r>
            <a:r>
              <a:rPr spc="-15" dirty="0"/>
              <a:t> </a:t>
            </a:r>
            <a:r>
              <a:rPr spc="-35" dirty="0"/>
              <a:t>3:</a:t>
            </a:r>
            <a:r>
              <a:rPr spc="-15" dirty="0"/>
              <a:t> </a:t>
            </a:r>
            <a:r>
              <a:rPr spc="55" dirty="0"/>
              <a:t>Tinkercad</a:t>
            </a:r>
            <a:r>
              <a:rPr spc="-15" dirty="0"/>
              <a:t> </a:t>
            </a:r>
            <a:r>
              <a:rPr spc="65" dirty="0"/>
              <a:t>Flashlight</a:t>
            </a:r>
            <a:r>
              <a:rPr spc="-15" dirty="0"/>
              <a:t> </a:t>
            </a:r>
            <a:r>
              <a:rPr spc="100" dirty="0"/>
              <a:t>Walkthrough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60" dirty="0">
                <a:solidFill>
                  <a:srgbClr val="1154CC"/>
                </a:solidFill>
              </a:rPr>
              <a:t>Page</a:t>
            </a:r>
            <a:r>
              <a:rPr spc="-1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spc="-215" dirty="0">
                <a:solidFill>
                  <a:srgbClr val="1154CC"/>
                </a:solidFill>
              </a:rPr>
              <a:t>11</a:t>
            </a:fld>
            <a:endParaRPr spc="-215" dirty="0">
              <a:solidFill>
                <a:srgbClr val="1154CC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DAF81EC-2417-D247-8377-ED74BE0137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649" y="838200"/>
            <a:ext cx="8198195" cy="427672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8850" y="619188"/>
            <a:ext cx="8319770" cy="12865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12750" indent="-400050">
              <a:lnSpc>
                <a:spcPct val="100000"/>
              </a:lnSpc>
              <a:spcBef>
                <a:spcPts val="100"/>
              </a:spcBef>
              <a:buAutoNum type="arabicPeriod" startAt="13"/>
              <a:tabLst>
                <a:tab pos="412115" algn="l"/>
                <a:tab pos="412750" algn="l"/>
              </a:tabLst>
            </a:pPr>
            <a:r>
              <a:rPr sz="1400" spc="65" dirty="0">
                <a:solidFill>
                  <a:srgbClr val="444444"/>
                </a:solidFill>
                <a:latin typeface="Arial"/>
                <a:cs typeface="Arial"/>
              </a:rPr>
              <a:t>Create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a </a:t>
            </a:r>
            <a:r>
              <a:rPr sz="1400" spc="140" dirty="0">
                <a:solidFill>
                  <a:srgbClr val="444444"/>
                </a:solidFill>
                <a:latin typeface="Arial"/>
                <a:cs typeface="Arial"/>
              </a:rPr>
              <a:t>top</a:t>
            </a:r>
            <a:r>
              <a:rPr sz="1400" spc="-19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50" dirty="0">
                <a:solidFill>
                  <a:srgbClr val="444444"/>
                </a:solidFill>
                <a:latin typeface="Arial"/>
                <a:cs typeface="Arial"/>
              </a:rPr>
              <a:t>piece.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buClr>
                <a:srgbClr val="444444"/>
              </a:buClr>
              <a:buFont typeface="Arial"/>
              <a:buAutoNum type="arabicPeriod" startAt="13"/>
            </a:pPr>
            <a:endParaRPr sz="1700">
              <a:latin typeface="Times New Roman"/>
              <a:cs typeface="Times New Roman"/>
            </a:endParaRPr>
          </a:p>
          <a:p>
            <a:pPr marL="412750" marR="5080" indent="-400050">
              <a:lnSpc>
                <a:spcPts val="1650"/>
              </a:lnSpc>
              <a:spcBef>
                <a:spcPts val="1395"/>
              </a:spcBef>
              <a:buAutoNum type="arabicPeriod" startAt="13"/>
              <a:tabLst>
                <a:tab pos="412115" algn="l"/>
                <a:tab pos="412750" algn="l"/>
              </a:tabLst>
            </a:pPr>
            <a:r>
              <a:rPr sz="1400" spc="105" dirty="0">
                <a:solidFill>
                  <a:srgbClr val="444444"/>
                </a:solidFill>
                <a:latin typeface="Arial"/>
                <a:cs typeface="Arial"/>
              </a:rPr>
              <a:t>Drag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an </a:t>
            </a:r>
            <a:r>
              <a:rPr sz="1400" spc="85" dirty="0">
                <a:solidFill>
                  <a:srgbClr val="444444"/>
                </a:solidFill>
                <a:latin typeface="Arial"/>
                <a:cs typeface="Arial"/>
              </a:rPr>
              <a:t>instance </a:t>
            </a:r>
            <a:r>
              <a:rPr sz="1400" spc="80" dirty="0">
                <a:solidFill>
                  <a:srgbClr val="444444"/>
                </a:solidFill>
                <a:latin typeface="Arial"/>
                <a:cs typeface="Arial"/>
              </a:rPr>
              <a:t>of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 </a:t>
            </a:r>
            <a:r>
              <a:rPr sz="1400" spc="75" dirty="0">
                <a:solidFill>
                  <a:srgbClr val="444444"/>
                </a:solidFill>
                <a:latin typeface="Arial"/>
                <a:cs typeface="Arial"/>
              </a:rPr>
              <a:t>Cylinder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to the </a:t>
            </a:r>
            <a:r>
              <a:rPr sz="1400" spc="85" dirty="0">
                <a:solidFill>
                  <a:srgbClr val="444444"/>
                </a:solidFill>
                <a:latin typeface="Arial"/>
                <a:cs typeface="Arial"/>
              </a:rPr>
              <a:t>workplane. </a:t>
            </a:r>
            <a:r>
              <a:rPr sz="1400" spc="50" dirty="0">
                <a:solidFill>
                  <a:srgbClr val="444444"/>
                </a:solidFill>
                <a:latin typeface="Arial"/>
                <a:cs typeface="Arial"/>
              </a:rPr>
              <a:t>Set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dimensions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to 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40.1 </a:t>
            </a:r>
            <a:r>
              <a:rPr sz="1400" spc="310" dirty="0">
                <a:solidFill>
                  <a:srgbClr val="444444"/>
                </a:solidFill>
                <a:latin typeface="Arial"/>
                <a:cs typeface="Arial"/>
              </a:rPr>
              <a:t>mm 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40.1  </a:t>
            </a:r>
            <a:r>
              <a:rPr sz="1400" spc="310" dirty="0">
                <a:solidFill>
                  <a:srgbClr val="444444"/>
                </a:solidFill>
                <a:latin typeface="Arial"/>
                <a:cs typeface="Arial"/>
              </a:rPr>
              <a:t>mm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x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35" dirty="0">
                <a:solidFill>
                  <a:srgbClr val="444444"/>
                </a:solidFill>
                <a:latin typeface="Arial"/>
                <a:cs typeface="Arial"/>
              </a:rPr>
              <a:t>26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310" dirty="0">
                <a:solidFill>
                  <a:srgbClr val="444444"/>
                </a:solidFill>
                <a:latin typeface="Arial"/>
                <a:cs typeface="Arial"/>
              </a:rPr>
              <a:t>mm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65" dirty="0">
                <a:solidFill>
                  <a:srgbClr val="444444"/>
                </a:solidFill>
                <a:latin typeface="Arial"/>
                <a:cs typeface="Arial"/>
              </a:rPr>
              <a:t>cylinder.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Make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4" dirty="0">
                <a:solidFill>
                  <a:srgbClr val="444444"/>
                </a:solidFill>
                <a:latin typeface="Arial"/>
                <a:cs typeface="Arial"/>
              </a:rPr>
              <a:t>it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smooth.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75" dirty="0">
                <a:solidFill>
                  <a:srgbClr val="444444"/>
                </a:solidFill>
                <a:latin typeface="Arial"/>
                <a:cs typeface="Arial"/>
              </a:rPr>
              <a:t>Then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0" dirty="0">
                <a:solidFill>
                  <a:srgbClr val="444444"/>
                </a:solidFill>
                <a:latin typeface="Arial"/>
                <a:cs typeface="Arial"/>
              </a:rPr>
              <a:t>drag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an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5" dirty="0">
                <a:solidFill>
                  <a:srgbClr val="444444"/>
                </a:solidFill>
                <a:latin typeface="Arial"/>
                <a:cs typeface="Arial"/>
              </a:rPr>
              <a:t>instance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0" dirty="0">
                <a:solidFill>
                  <a:srgbClr val="444444"/>
                </a:solidFill>
                <a:latin typeface="Arial"/>
                <a:cs typeface="Arial"/>
              </a:rPr>
              <a:t>of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75" dirty="0">
                <a:solidFill>
                  <a:srgbClr val="444444"/>
                </a:solidFill>
                <a:latin typeface="Arial"/>
                <a:cs typeface="Arial"/>
              </a:rPr>
              <a:t>Cylinder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0" dirty="0">
                <a:solidFill>
                  <a:srgbClr val="444444"/>
                </a:solidFill>
                <a:latin typeface="Arial"/>
                <a:cs typeface="Arial"/>
              </a:rPr>
              <a:t>Hole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to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  </a:t>
            </a:r>
            <a:r>
              <a:rPr sz="1400" spc="85" dirty="0">
                <a:solidFill>
                  <a:srgbClr val="444444"/>
                </a:solidFill>
                <a:latin typeface="Arial"/>
                <a:cs typeface="Arial"/>
              </a:rPr>
              <a:t>workplane.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50" dirty="0">
                <a:solidFill>
                  <a:srgbClr val="444444"/>
                </a:solidFill>
                <a:latin typeface="Arial"/>
                <a:cs typeface="Arial"/>
              </a:rPr>
              <a:t>Set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dimensions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to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-5" dirty="0">
                <a:solidFill>
                  <a:srgbClr val="444444"/>
                </a:solidFill>
                <a:latin typeface="Arial"/>
                <a:cs typeface="Arial"/>
              </a:rPr>
              <a:t>37.7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310" dirty="0">
                <a:solidFill>
                  <a:srgbClr val="444444"/>
                </a:solidFill>
                <a:latin typeface="Arial"/>
                <a:cs typeface="Arial"/>
              </a:rPr>
              <a:t>mm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x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-5" dirty="0">
                <a:solidFill>
                  <a:srgbClr val="444444"/>
                </a:solidFill>
                <a:latin typeface="Arial"/>
                <a:cs typeface="Arial"/>
              </a:rPr>
              <a:t>37.7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310" dirty="0">
                <a:solidFill>
                  <a:srgbClr val="444444"/>
                </a:solidFill>
                <a:latin typeface="Arial"/>
                <a:cs typeface="Arial"/>
              </a:rPr>
              <a:t>mm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x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35" dirty="0">
                <a:solidFill>
                  <a:srgbClr val="444444"/>
                </a:solidFill>
                <a:latin typeface="Arial"/>
                <a:cs typeface="Arial"/>
              </a:rPr>
              <a:t>26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75" dirty="0">
                <a:solidFill>
                  <a:srgbClr val="444444"/>
                </a:solidFill>
                <a:latin typeface="Arial"/>
                <a:cs typeface="Arial"/>
              </a:rPr>
              <a:t>mm.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Make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4" dirty="0">
                <a:solidFill>
                  <a:srgbClr val="444444"/>
                </a:solidFill>
                <a:latin typeface="Arial"/>
                <a:cs typeface="Arial"/>
              </a:rPr>
              <a:t>it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smooth: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390650" y="1914525"/>
            <a:ext cx="8191499" cy="42767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41275">
              <a:lnSpc>
                <a:spcPct val="100000"/>
              </a:lnSpc>
              <a:spcBef>
                <a:spcPts val="65"/>
              </a:spcBef>
            </a:pPr>
            <a:r>
              <a:rPr spc="80" dirty="0"/>
              <a:t>Ultimaker</a:t>
            </a:r>
            <a:r>
              <a:rPr spc="-15" dirty="0"/>
              <a:t> </a:t>
            </a:r>
            <a:r>
              <a:rPr spc="40" dirty="0"/>
              <a:t>Core</a:t>
            </a:r>
            <a:r>
              <a:rPr spc="-15" dirty="0"/>
              <a:t> </a:t>
            </a:r>
            <a:r>
              <a:rPr spc="10" dirty="0"/>
              <a:t>Lessons:</a:t>
            </a:r>
            <a:r>
              <a:rPr spc="-15" dirty="0"/>
              <a:t> </a:t>
            </a:r>
            <a:r>
              <a:rPr spc="5" dirty="0"/>
              <a:t>STEAM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35" dirty="0"/>
              <a:t>Lesson</a:t>
            </a:r>
            <a:r>
              <a:rPr spc="-15" dirty="0"/>
              <a:t> </a:t>
            </a:r>
            <a:r>
              <a:rPr spc="-35" dirty="0"/>
              <a:t>3:</a:t>
            </a:r>
            <a:r>
              <a:rPr spc="-15" dirty="0"/>
              <a:t> </a:t>
            </a:r>
            <a:r>
              <a:rPr spc="55" dirty="0"/>
              <a:t>Tinkercad</a:t>
            </a:r>
            <a:r>
              <a:rPr spc="-15" dirty="0"/>
              <a:t> </a:t>
            </a:r>
            <a:r>
              <a:rPr spc="65" dirty="0"/>
              <a:t>Flashlight</a:t>
            </a:r>
            <a:r>
              <a:rPr spc="-15" dirty="0"/>
              <a:t> </a:t>
            </a:r>
            <a:r>
              <a:rPr spc="100" dirty="0"/>
              <a:t>Walkthrough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60" dirty="0">
                <a:solidFill>
                  <a:srgbClr val="1154CC"/>
                </a:solidFill>
              </a:rPr>
              <a:t>Page</a:t>
            </a:r>
            <a:r>
              <a:rPr spc="-1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spc="-215" dirty="0">
                <a:solidFill>
                  <a:srgbClr val="1154CC"/>
                </a:solidFill>
              </a:rPr>
              <a:t>12</a:t>
            </a:fld>
            <a:endParaRPr spc="-215"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8850" y="619188"/>
            <a:ext cx="8055609" cy="448309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412750" marR="5080" indent="-400050">
              <a:lnSpc>
                <a:spcPts val="1650"/>
              </a:lnSpc>
              <a:spcBef>
                <a:spcPts val="180"/>
              </a:spcBef>
              <a:tabLst>
                <a:tab pos="412115" algn="l"/>
              </a:tabLst>
            </a:pPr>
            <a:r>
              <a:rPr sz="1400" spc="-125" dirty="0">
                <a:solidFill>
                  <a:srgbClr val="444444"/>
                </a:solidFill>
                <a:latin typeface="Arial"/>
                <a:cs typeface="Arial"/>
              </a:rPr>
              <a:t>15.	</a:t>
            </a:r>
            <a:r>
              <a:rPr sz="1400" spc="105" dirty="0">
                <a:solidFill>
                  <a:srgbClr val="444444"/>
                </a:solidFill>
                <a:latin typeface="Arial"/>
                <a:cs typeface="Arial"/>
              </a:rPr>
              <a:t>Drag</a:t>
            </a:r>
            <a:r>
              <a:rPr sz="1400" spc="-2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an</a:t>
            </a:r>
            <a:r>
              <a:rPr sz="1400" spc="-2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5" dirty="0">
                <a:solidFill>
                  <a:srgbClr val="444444"/>
                </a:solidFill>
                <a:latin typeface="Arial"/>
                <a:cs typeface="Arial"/>
              </a:rPr>
              <a:t>instance</a:t>
            </a:r>
            <a:r>
              <a:rPr sz="1400" spc="-2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0" dirty="0">
                <a:solidFill>
                  <a:srgbClr val="444444"/>
                </a:solidFill>
                <a:latin typeface="Arial"/>
                <a:cs typeface="Arial"/>
              </a:rPr>
              <a:t>of</a:t>
            </a:r>
            <a:r>
              <a:rPr sz="1400" spc="-2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75" dirty="0">
                <a:solidFill>
                  <a:srgbClr val="444444"/>
                </a:solidFill>
                <a:latin typeface="Arial"/>
                <a:cs typeface="Arial"/>
              </a:rPr>
              <a:t>Cone</a:t>
            </a:r>
            <a:r>
              <a:rPr sz="1400" spc="-2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to</a:t>
            </a:r>
            <a:r>
              <a:rPr sz="1400" spc="-2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5" dirty="0">
                <a:solidFill>
                  <a:srgbClr val="444444"/>
                </a:solidFill>
                <a:latin typeface="Arial"/>
                <a:cs typeface="Arial"/>
              </a:rPr>
              <a:t>workplane.</a:t>
            </a:r>
            <a:r>
              <a:rPr sz="1400" spc="-2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50" dirty="0">
                <a:solidFill>
                  <a:srgbClr val="444444"/>
                </a:solidFill>
                <a:latin typeface="Arial"/>
                <a:cs typeface="Arial"/>
              </a:rPr>
              <a:t>Set</a:t>
            </a:r>
            <a:r>
              <a:rPr sz="1400" spc="-2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dimensions</a:t>
            </a:r>
            <a:r>
              <a:rPr sz="1400" spc="-2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to</a:t>
            </a:r>
            <a:r>
              <a:rPr sz="1400" spc="-2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5" dirty="0">
                <a:solidFill>
                  <a:srgbClr val="444444"/>
                </a:solidFill>
                <a:latin typeface="Arial"/>
                <a:cs typeface="Arial"/>
              </a:rPr>
              <a:t>40.10</a:t>
            </a:r>
            <a:r>
              <a:rPr sz="1400" spc="-2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310" dirty="0">
                <a:solidFill>
                  <a:srgbClr val="444444"/>
                </a:solidFill>
                <a:latin typeface="Arial"/>
                <a:cs typeface="Arial"/>
              </a:rPr>
              <a:t>mm</a:t>
            </a:r>
            <a:r>
              <a:rPr sz="1400" spc="-2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5" dirty="0">
                <a:solidFill>
                  <a:srgbClr val="444444"/>
                </a:solidFill>
                <a:latin typeface="Arial"/>
                <a:cs typeface="Arial"/>
              </a:rPr>
              <a:t>40.10  </a:t>
            </a:r>
            <a:r>
              <a:rPr sz="1400" spc="310" dirty="0">
                <a:solidFill>
                  <a:srgbClr val="444444"/>
                </a:solidFill>
                <a:latin typeface="Arial"/>
                <a:cs typeface="Arial"/>
              </a:rPr>
              <a:t>mm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x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5" dirty="0">
                <a:solidFill>
                  <a:srgbClr val="444444"/>
                </a:solidFill>
                <a:latin typeface="Arial"/>
                <a:cs typeface="Arial"/>
              </a:rPr>
              <a:t>40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310" dirty="0">
                <a:solidFill>
                  <a:srgbClr val="444444"/>
                </a:solidFill>
                <a:latin typeface="Arial"/>
                <a:cs typeface="Arial"/>
              </a:rPr>
              <a:t>mm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55" dirty="0">
                <a:solidFill>
                  <a:srgbClr val="444444"/>
                </a:solidFill>
                <a:latin typeface="Arial"/>
                <a:cs typeface="Arial"/>
              </a:rPr>
              <a:t>cone: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Make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4" dirty="0">
                <a:solidFill>
                  <a:srgbClr val="444444"/>
                </a:solidFill>
                <a:latin typeface="Arial"/>
                <a:cs typeface="Arial"/>
              </a:rPr>
              <a:t>it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smooth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5" dirty="0">
                <a:solidFill>
                  <a:srgbClr val="444444"/>
                </a:solidFill>
                <a:latin typeface="Arial"/>
                <a:cs typeface="Arial"/>
              </a:rPr>
              <a:t>by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0" dirty="0">
                <a:solidFill>
                  <a:srgbClr val="444444"/>
                </a:solidFill>
                <a:latin typeface="Arial"/>
                <a:cs typeface="Arial"/>
              </a:rPr>
              <a:t>increasing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25" dirty="0">
                <a:solidFill>
                  <a:srgbClr val="444444"/>
                </a:solidFill>
                <a:latin typeface="Arial"/>
                <a:cs typeface="Arial"/>
              </a:rPr>
              <a:t>sides.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25" dirty="0">
                <a:solidFill>
                  <a:srgbClr val="444444"/>
                </a:solidFill>
                <a:latin typeface="Arial"/>
                <a:cs typeface="Arial"/>
              </a:rPr>
              <a:t>Raise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4" dirty="0">
                <a:solidFill>
                  <a:srgbClr val="444444"/>
                </a:solidFill>
                <a:latin typeface="Arial"/>
                <a:cs typeface="Arial"/>
              </a:rPr>
              <a:t>it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55" dirty="0">
                <a:solidFill>
                  <a:srgbClr val="444444"/>
                </a:solidFill>
                <a:latin typeface="Arial"/>
                <a:cs typeface="Arial"/>
              </a:rPr>
              <a:t>up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35" dirty="0">
                <a:solidFill>
                  <a:srgbClr val="444444"/>
                </a:solidFill>
                <a:latin typeface="Arial"/>
                <a:cs typeface="Arial"/>
              </a:rPr>
              <a:t>26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75" dirty="0">
                <a:solidFill>
                  <a:srgbClr val="444444"/>
                </a:solidFill>
                <a:latin typeface="Arial"/>
                <a:cs typeface="Arial"/>
              </a:rPr>
              <a:t>mm: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390650" y="1076325"/>
            <a:ext cx="8191499" cy="42767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41275">
              <a:lnSpc>
                <a:spcPct val="100000"/>
              </a:lnSpc>
              <a:spcBef>
                <a:spcPts val="65"/>
              </a:spcBef>
            </a:pPr>
            <a:r>
              <a:rPr spc="80" dirty="0"/>
              <a:t>Ultimaker</a:t>
            </a:r>
            <a:r>
              <a:rPr spc="-15" dirty="0"/>
              <a:t> </a:t>
            </a:r>
            <a:r>
              <a:rPr spc="40" dirty="0"/>
              <a:t>Core</a:t>
            </a:r>
            <a:r>
              <a:rPr spc="-15" dirty="0"/>
              <a:t> </a:t>
            </a:r>
            <a:r>
              <a:rPr spc="10" dirty="0"/>
              <a:t>Lessons:</a:t>
            </a:r>
            <a:r>
              <a:rPr spc="-15" dirty="0"/>
              <a:t> </a:t>
            </a:r>
            <a:r>
              <a:rPr spc="5" dirty="0"/>
              <a:t>STEAM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35" dirty="0"/>
              <a:t>Lesson</a:t>
            </a:r>
            <a:r>
              <a:rPr spc="-15" dirty="0"/>
              <a:t> </a:t>
            </a:r>
            <a:r>
              <a:rPr spc="-35" dirty="0"/>
              <a:t>3:</a:t>
            </a:r>
            <a:r>
              <a:rPr spc="-15" dirty="0"/>
              <a:t> </a:t>
            </a:r>
            <a:r>
              <a:rPr spc="55" dirty="0"/>
              <a:t>Tinkercad</a:t>
            </a:r>
            <a:r>
              <a:rPr spc="-15" dirty="0"/>
              <a:t> </a:t>
            </a:r>
            <a:r>
              <a:rPr spc="65" dirty="0"/>
              <a:t>Flashlight</a:t>
            </a:r>
            <a:r>
              <a:rPr spc="-15" dirty="0"/>
              <a:t> </a:t>
            </a:r>
            <a:r>
              <a:rPr spc="100" dirty="0"/>
              <a:t>Walkthrough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60" dirty="0">
                <a:solidFill>
                  <a:srgbClr val="1154CC"/>
                </a:solidFill>
              </a:rPr>
              <a:t>Page</a:t>
            </a:r>
            <a:r>
              <a:rPr spc="-1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spc="-215" dirty="0">
                <a:solidFill>
                  <a:srgbClr val="1154CC"/>
                </a:solidFill>
              </a:rPr>
              <a:t>13</a:t>
            </a:fld>
            <a:endParaRPr spc="-215"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8850" y="619188"/>
            <a:ext cx="7741920" cy="448309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412750" marR="5080" indent="-400050">
              <a:lnSpc>
                <a:spcPts val="1650"/>
              </a:lnSpc>
              <a:spcBef>
                <a:spcPts val="180"/>
              </a:spcBef>
              <a:tabLst>
                <a:tab pos="412115" algn="l"/>
              </a:tabLst>
            </a:pPr>
            <a:r>
              <a:rPr sz="1400" spc="-105" dirty="0">
                <a:solidFill>
                  <a:srgbClr val="444444"/>
                </a:solidFill>
                <a:latin typeface="Arial"/>
                <a:cs typeface="Arial"/>
              </a:rPr>
              <a:t>16.	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Make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a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copy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0" dirty="0">
                <a:solidFill>
                  <a:srgbClr val="444444"/>
                </a:solidFill>
                <a:latin typeface="Arial"/>
                <a:cs typeface="Arial"/>
              </a:rPr>
              <a:t>of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cone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25" dirty="0">
                <a:solidFill>
                  <a:srgbClr val="444444"/>
                </a:solidFill>
                <a:latin typeface="Arial"/>
                <a:cs typeface="Arial"/>
              </a:rPr>
              <a:t>and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65" dirty="0">
                <a:solidFill>
                  <a:srgbClr val="444444"/>
                </a:solidFill>
                <a:latin typeface="Arial"/>
                <a:cs typeface="Arial"/>
              </a:rPr>
              <a:t>set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dimensions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to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-5" dirty="0">
                <a:solidFill>
                  <a:srgbClr val="444444"/>
                </a:solidFill>
                <a:latin typeface="Arial"/>
                <a:cs typeface="Arial"/>
              </a:rPr>
              <a:t>37.7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310" dirty="0">
                <a:solidFill>
                  <a:srgbClr val="444444"/>
                </a:solidFill>
                <a:latin typeface="Arial"/>
                <a:cs typeface="Arial"/>
              </a:rPr>
              <a:t>mm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x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-5" dirty="0">
                <a:solidFill>
                  <a:srgbClr val="444444"/>
                </a:solidFill>
                <a:latin typeface="Arial"/>
                <a:cs typeface="Arial"/>
              </a:rPr>
              <a:t>37.7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310" dirty="0">
                <a:solidFill>
                  <a:srgbClr val="444444"/>
                </a:solidFill>
                <a:latin typeface="Arial"/>
                <a:cs typeface="Arial"/>
              </a:rPr>
              <a:t>mm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x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5" dirty="0">
                <a:solidFill>
                  <a:srgbClr val="444444"/>
                </a:solidFill>
                <a:latin typeface="Arial"/>
                <a:cs typeface="Arial"/>
              </a:rPr>
              <a:t>38.9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75" dirty="0">
                <a:solidFill>
                  <a:srgbClr val="444444"/>
                </a:solidFill>
                <a:latin typeface="Arial"/>
                <a:cs typeface="Arial"/>
              </a:rPr>
              <a:t>mm.  </a:t>
            </a:r>
            <a:r>
              <a:rPr sz="1400" spc="85" dirty="0">
                <a:solidFill>
                  <a:srgbClr val="444444"/>
                </a:solidFill>
                <a:latin typeface="Arial"/>
                <a:cs typeface="Arial"/>
              </a:rPr>
              <a:t>Convert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4" dirty="0">
                <a:solidFill>
                  <a:srgbClr val="444444"/>
                </a:solidFill>
                <a:latin typeface="Arial"/>
                <a:cs typeface="Arial"/>
              </a:rPr>
              <a:t>it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to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a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50" dirty="0">
                <a:solidFill>
                  <a:srgbClr val="444444"/>
                </a:solidFill>
                <a:latin typeface="Arial"/>
                <a:cs typeface="Arial"/>
              </a:rPr>
              <a:t>hole: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390650" y="1076325"/>
            <a:ext cx="8191499" cy="42767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41275">
              <a:lnSpc>
                <a:spcPct val="100000"/>
              </a:lnSpc>
              <a:spcBef>
                <a:spcPts val="65"/>
              </a:spcBef>
            </a:pPr>
            <a:r>
              <a:rPr spc="80" dirty="0"/>
              <a:t>Ultimaker</a:t>
            </a:r>
            <a:r>
              <a:rPr spc="-15" dirty="0"/>
              <a:t> </a:t>
            </a:r>
            <a:r>
              <a:rPr spc="40" dirty="0"/>
              <a:t>Core</a:t>
            </a:r>
            <a:r>
              <a:rPr spc="-15" dirty="0"/>
              <a:t> </a:t>
            </a:r>
            <a:r>
              <a:rPr spc="10" dirty="0"/>
              <a:t>Lessons:</a:t>
            </a:r>
            <a:r>
              <a:rPr spc="-15" dirty="0"/>
              <a:t> </a:t>
            </a:r>
            <a:r>
              <a:rPr spc="5" dirty="0"/>
              <a:t>STEAM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35" dirty="0"/>
              <a:t>Lesson</a:t>
            </a:r>
            <a:r>
              <a:rPr spc="-15" dirty="0"/>
              <a:t> </a:t>
            </a:r>
            <a:r>
              <a:rPr spc="-35" dirty="0"/>
              <a:t>3:</a:t>
            </a:r>
            <a:r>
              <a:rPr spc="-15" dirty="0"/>
              <a:t> </a:t>
            </a:r>
            <a:r>
              <a:rPr spc="55" dirty="0"/>
              <a:t>Tinkercad</a:t>
            </a:r>
            <a:r>
              <a:rPr spc="-15" dirty="0"/>
              <a:t> </a:t>
            </a:r>
            <a:r>
              <a:rPr spc="65" dirty="0"/>
              <a:t>Flashlight</a:t>
            </a:r>
            <a:r>
              <a:rPr spc="-15" dirty="0"/>
              <a:t> </a:t>
            </a:r>
            <a:r>
              <a:rPr spc="100" dirty="0"/>
              <a:t>Walkthrough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60" dirty="0">
                <a:solidFill>
                  <a:srgbClr val="1154CC"/>
                </a:solidFill>
              </a:rPr>
              <a:t>Page</a:t>
            </a:r>
            <a:r>
              <a:rPr spc="-1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spc="-215" dirty="0">
                <a:solidFill>
                  <a:srgbClr val="1154CC"/>
                </a:solidFill>
              </a:rPr>
              <a:t>14</a:t>
            </a:fld>
            <a:endParaRPr spc="-215"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8850" y="619188"/>
            <a:ext cx="8113395" cy="448309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412750" marR="5080" indent="-400050">
              <a:lnSpc>
                <a:spcPts val="1650"/>
              </a:lnSpc>
              <a:spcBef>
                <a:spcPts val="180"/>
              </a:spcBef>
              <a:tabLst>
                <a:tab pos="412115" algn="l"/>
              </a:tabLst>
            </a:pPr>
            <a:r>
              <a:rPr sz="1400" spc="-110" dirty="0">
                <a:solidFill>
                  <a:srgbClr val="444444"/>
                </a:solidFill>
                <a:latin typeface="Arial"/>
                <a:cs typeface="Arial"/>
              </a:rPr>
              <a:t>17.	</a:t>
            </a:r>
            <a:r>
              <a:rPr sz="1400" spc="105" dirty="0">
                <a:solidFill>
                  <a:srgbClr val="444444"/>
                </a:solidFill>
                <a:latin typeface="Arial"/>
                <a:cs typeface="Arial"/>
              </a:rPr>
              <a:t>Drag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an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5" dirty="0">
                <a:solidFill>
                  <a:srgbClr val="444444"/>
                </a:solidFill>
                <a:latin typeface="Arial"/>
                <a:cs typeface="Arial"/>
              </a:rPr>
              <a:t>instance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0" dirty="0">
                <a:solidFill>
                  <a:srgbClr val="444444"/>
                </a:solidFill>
                <a:latin typeface="Arial"/>
                <a:cs typeface="Arial"/>
              </a:rPr>
              <a:t>of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75" dirty="0">
                <a:solidFill>
                  <a:srgbClr val="444444"/>
                </a:solidFill>
                <a:latin typeface="Arial"/>
                <a:cs typeface="Arial"/>
              </a:rPr>
              <a:t>Cylinder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to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5" dirty="0">
                <a:solidFill>
                  <a:srgbClr val="444444"/>
                </a:solidFill>
                <a:latin typeface="Arial"/>
                <a:cs typeface="Arial"/>
              </a:rPr>
              <a:t>workplane.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50" dirty="0">
                <a:solidFill>
                  <a:srgbClr val="444444"/>
                </a:solidFill>
                <a:latin typeface="Arial"/>
                <a:cs typeface="Arial"/>
              </a:rPr>
              <a:t>Set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0" dirty="0">
                <a:solidFill>
                  <a:srgbClr val="444444"/>
                </a:solidFill>
                <a:latin typeface="Arial"/>
                <a:cs typeface="Arial"/>
              </a:rPr>
              <a:t>dimension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to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-55" dirty="0">
                <a:solidFill>
                  <a:srgbClr val="444444"/>
                </a:solidFill>
                <a:latin typeface="Arial"/>
                <a:cs typeface="Arial"/>
              </a:rPr>
              <a:t>24.1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310" dirty="0">
                <a:solidFill>
                  <a:srgbClr val="444444"/>
                </a:solidFill>
                <a:latin typeface="Arial"/>
                <a:cs typeface="Arial"/>
              </a:rPr>
              <a:t>mm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x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-55" dirty="0">
                <a:solidFill>
                  <a:srgbClr val="444444"/>
                </a:solidFill>
                <a:latin typeface="Arial"/>
                <a:cs typeface="Arial"/>
              </a:rPr>
              <a:t>24.1  </a:t>
            </a:r>
            <a:r>
              <a:rPr sz="1400" spc="310" dirty="0">
                <a:solidFill>
                  <a:srgbClr val="444444"/>
                </a:solidFill>
                <a:latin typeface="Arial"/>
                <a:cs typeface="Arial"/>
              </a:rPr>
              <a:t>mm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x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40" dirty="0">
                <a:solidFill>
                  <a:srgbClr val="444444"/>
                </a:solidFill>
                <a:latin typeface="Arial"/>
                <a:cs typeface="Arial"/>
              </a:rPr>
              <a:t>4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75" dirty="0">
                <a:solidFill>
                  <a:srgbClr val="444444"/>
                </a:solidFill>
                <a:latin typeface="Arial"/>
                <a:cs typeface="Arial"/>
              </a:rPr>
              <a:t>mm.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Make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4" dirty="0">
                <a:solidFill>
                  <a:srgbClr val="444444"/>
                </a:solidFill>
                <a:latin typeface="Arial"/>
                <a:cs typeface="Arial"/>
              </a:rPr>
              <a:t>it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smooth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25" dirty="0">
                <a:solidFill>
                  <a:srgbClr val="444444"/>
                </a:solidFill>
                <a:latin typeface="Arial"/>
                <a:cs typeface="Arial"/>
              </a:rPr>
              <a:t>and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raise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4" dirty="0">
                <a:solidFill>
                  <a:srgbClr val="444444"/>
                </a:solidFill>
                <a:latin typeface="Arial"/>
                <a:cs typeface="Arial"/>
              </a:rPr>
              <a:t>it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55" dirty="0">
                <a:solidFill>
                  <a:srgbClr val="444444"/>
                </a:solidFill>
                <a:latin typeface="Arial"/>
                <a:cs typeface="Arial"/>
              </a:rPr>
              <a:t>up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42mm: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390650" y="1076325"/>
            <a:ext cx="8191499" cy="42767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41275">
              <a:lnSpc>
                <a:spcPct val="100000"/>
              </a:lnSpc>
              <a:spcBef>
                <a:spcPts val="65"/>
              </a:spcBef>
            </a:pPr>
            <a:r>
              <a:rPr spc="80" dirty="0"/>
              <a:t>Ultimaker</a:t>
            </a:r>
            <a:r>
              <a:rPr spc="-15" dirty="0"/>
              <a:t> </a:t>
            </a:r>
            <a:r>
              <a:rPr spc="40" dirty="0"/>
              <a:t>Core</a:t>
            </a:r>
            <a:r>
              <a:rPr spc="-15" dirty="0"/>
              <a:t> </a:t>
            </a:r>
            <a:r>
              <a:rPr spc="10" dirty="0"/>
              <a:t>Lessons:</a:t>
            </a:r>
            <a:r>
              <a:rPr spc="-15" dirty="0"/>
              <a:t> </a:t>
            </a:r>
            <a:r>
              <a:rPr spc="5" dirty="0"/>
              <a:t>STEAM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35" dirty="0"/>
              <a:t>Lesson</a:t>
            </a:r>
            <a:r>
              <a:rPr spc="-15" dirty="0"/>
              <a:t> </a:t>
            </a:r>
            <a:r>
              <a:rPr spc="-35" dirty="0"/>
              <a:t>3:</a:t>
            </a:r>
            <a:r>
              <a:rPr spc="-15" dirty="0"/>
              <a:t> </a:t>
            </a:r>
            <a:r>
              <a:rPr spc="55" dirty="0"/>
              <a:t>Tinkercad</a:t>
            </a:r>
            <a:r>
              <a:rPr spc="-15" dirty="0"/>
              <a:t> </a:t>
            </a:r>
            <a:r>
              <a:rPr spc="65" dirty="0"/>
              <a:t>Flashlight</a:t>
            </a:r>
            <a:r>
              <a:rPr spc="-15" dirty="0"/>
              <a:t> </a:t>
            </a:r>
            <a:r>
              <a:rPr spc="100" dirty="0"/>
              <a:t>Walkthrough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60" dirty="0">
                <a:solidFill>
                  <a:srgbClr val="1154CC"/>
                </a:solidFill>
              </a:rPr>
              <a:t>Page</a:t>
            </a:r>
            <a:r>
              <a:rPr spc="-1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spc="-215" dirty="0">
                <a:solidFill>
                  <a:srgbClr val="1154CC"/>
                </a:solidFill>
              </a:rPr>
              <a:t>15</a:t>
            </a:fld>
            <a:endParaRPr spc="-215"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8850" y="619188"/>
            <a:ext cx="8402320" cy="4483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664"/>
              </a:lnSpc>
              <a:spcBef>
                <a:spcPts val="100"/>
              </a:spcBef>
              <a:tabLst>
                <a:tab pos="412115" algn="l"/>
              </a:tabLst>
            </a:pPr>
            <a:r>
              <a:rPr sz="1400" spc="-90" dirty="0">
                <a:solidFill>
                  <a:srgbClr val="444444"/>
                </a:solidFill>
                <a:latin typeface="Arial"/>
                <a:cs typeface="Arial"/>
              </a:rPr>
              <a:t>18.	</a:t>
            </a:r>
            <a:r>
              <a:rPr sz="1400" spc="105" dirty="0">
                <a:solidFill>
                  <a:srgbClr val="444444"/>
                </a:solidFill>
                <a:latin typeface="Arial"/>
                <a:cs typeface="Arial"/>
              </a:rPr>
              <a:t>Drag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an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5" dirty="0">
                <a:solidFill>
                  <a:srgbClr val="444444"/>
                </a:solidFill>
                <a:latin typeface="Arial"/>
                <a:cs typeface="Arial"/>
              </a:rPr>
              <a:t>instance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0" dirty="0">
                <a:solidFill>
                  <a:srgbClr val="444444"/>
                </a:solidFill>
                <a:latin typeface="Arial"/>
                <a:cs typeface="Arial"/>
              </a:rPr>
              <a:t>of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75" dirty="0">
                <a:solidFill>
                  <a:srgbClr val="444444"/>
                </a:solidFill>
                <a:latin typeface="Arial"/>
                <a:cs typeface="Arial"/>
              </a:rPr>
              <a:t>Cylinder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0" dirty="0">
                <a:solidFill>
                  <a:srgbClr val="444444"/>
                </a:solidFill>
                <a:latin typeface="Arial"/>
                <a:cs typeface="Arial"/>
              </a:rPr>
              <a:t>Hole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to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5" dirty="0">
                <a:solidFill>
                  <a:srgbClr val="444444"/>
                </a:solidFill>
                <a:latin typeface="Arial"/>
                <a:cs typeface="Arial"/>
              </a:rPr>
              <a:t>workplane.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50" dirty="0">
                <a:solidFill>
                  <a:srgbClr val="444444"/>
                </a:solidFill>
                <a:latin typeface="Arial"/>
                <a:cs typeface="Arial"/>
              </a:rPr>
              <a:t>Set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0" dirty="0">
                <a:solidFill>
                  <a:srgbClr val="444444"/>
                </a:solidFill>
                <a:latin typeface="Arial"/>
                <a:cs typeface="Arial"/>
              </a:rPr>
              <a:t>dimension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to</a:t>
            </a:r>
            <a:r>
              <a:rPr sz="1400" spc="35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-35" dirty="0">
                <a:solidFill>
                  <a:srgbClr val="444444"/>
                </a:solidFill>
                <a:latin typeface="Arial"/>
                <a:cs typeface="Arial"/>
              </a:rPr>
              <a:t>21.70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310" dirty="0">
                <a:solidFill>
                  <a:srgbClr val="444444"/>
                </a:solidFill>
                <a:latin typeface="Arial"/>
                <a:cs typeface="Arial"/>
              </a:rPr>
              <a:t>mm</a:t>
            </a:r>
            <a:r>
              <a:rPr sz="1400" spc="34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x</a:t>
            </a:r>
            <a:endParaRPr sz="1400">
              <a:latin typeface="Arial"/>
              <a:cs typeface="Arial"/>
            </a:endParaRPr>
          </a:p>
          <a:p>
            <a:pPr marL="412750">
              <a:lnSpc>
                <a:spcPts val="1664"/>
              </a:lnSpc>
            </a:pPr>
            <a:r>
              <a:rPr sz="1400" spc="-80" dirty="0">
                <a:solidFill>
                  <a:srgbClr val="444444"/>
                </a:solidFill>
                <a:latin typeface="Arial"/>
                <a:cs typeface="Arial"/>
              </a:rPr>
              <a:t>21.7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310" dirty="0">
                <a:solidFill>
                  <a:srgbClr val="444444"/>
                </a:solidFill>
                <a:latin typeface="Arial"/>
                <a:cs typeface="Arial"/>
              </a:rPr>
              <a:t>mm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x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60" dirty="0">
                <a:solidFill>
                  <a:srgbClr val="444444"/>
                </a:solidFill>
                <a:latin typeface="Arial"/>
                <a:cs typeface="Arial"/>
              </a:rPr>
              <a:t>4mm.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Make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4" dirty="0">
                <a:solidFill>
                  <a:srgbClr val="444444"/>
                </a:solidFill>
                <a:latin typeface="Arial"/>
                <a:cs typeface="Arial"/>
              </a:rPr>
              <a:t>it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smooth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25" dirty="0">
                <a:solidFill>
                  <a:srgbClr val="444444"/>
                </a:solidFill>
                <a:latin typeface="Arial"/>
                <a:cs typeface="Arial"/>
              </a:rPr>
              <a:t>and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raise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4" dirty="0">
                <a:solidFill>
                  <a:srgbClr val="444444"/>
                </a:solidFill>
                <a:latin typeface="Arial"/>
                <a:cs typeface="Arial"/>
              </a:rPr>
              <a:t>it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55" dirty="0">
                <a:solidFill>
                  <a:srgbClr val="444444"/>
                </a:solidFill>
                <a:latin typeface="Arial"/>
                <a:cs typeface="Arial"/>
              </a:rPr>
              <a:t>up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75" dirty="0">
                <a:solidFill>
                  <a:srgbClr val="444444"/>
                </a:solidFill>
                <a:latin typeface="Arial"/>
                <a:cs typeface="Arial"/>
              </a:rPr>
              <a:t>42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75" dirty="0">
                <a:solidFill>
                  <a:srgbClr val="444444"/>
                </a:solidFill>
                <a:latin typeface="Arial"/>
                <a:cs typeface="Arial"/>
              </a:rPr>
              <a:t>mm: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390650" y="1076325"/>
            <a:ext cx="8191499" cy="42767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41275">
              <a:lnSpc>
                <a:spcPct val="100000"/>
              </a:lnSpc>
              <a:spcBef>
                <a:spcPts val="65"/>
              </a:spcBef>
            </a:pPr>
            <a:r>
              <a:rPr spc="80" dirty="0"/>
              <a:t>Ultimaker</a:t>
            </a:r>
            <a:r>
              <a:rPr spc="-15" dirty="0"/>
              <a:t> </a:t>
            </a:r>
            <a:r>
              <a:rPr spc="40" dirty="0"/>
              <a:t>Core</a:t>
            </a:r>
            <a:r>
              <a:rPr spc="-15" dirty="0"/>
              <a:t> </a:t>
            </a:r>
            <a:r>
              <a:rPr spc="10" dirty="0"/>
              <a:t>Lessons:</a:t>
            </a:r>
            <a:r>
              <a:rPr spc="-15" dirty="0"/>
              <a:t> </a:t>
            </a:r>
            <a:r>
              <a:rPr spc="5" dirty="0"/>
              <a:t>STEAM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35" dirty="0"/>
              <a:t>Lesson</a:t>
            </a:r>
            <a:r>
              <a:rPr spc="-15" dirty="0"/>
              <a:t> </a:t>
            </a:r>
            <a:r>
              <a:rPr spc="-35" dirty="0"/>
              <a:t>3:</a:t>
            </a:r>
            <a:r>
              <a:rPr spc="-15" dirty="0"/>
              <a:t> </a:t>
            </a:r>
            <a:r>
              <a:rPr spc="55" dirty="0"/>
              <a:t>Tinkercad</a:t>
            </a:r>
            <a:r>
              <a:rPr spc="-15" dirty="0"/>
              <a:t> </a:t>
            </a:r>
            <a:r>
              <a:rPr spc="65" dirty="0"/>
              <a:t>Flashlight</a:t>
            </a:r>
            <a:r>
              <a:rPr spc="-15" dirty="0"/>
              <a:t> </a:t>
            </a:r>
            <a:r>
              <a:rPr spc="100" dirty="0"/>
              <a:t>Walkthrough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60" dirty="0">
                <a:solidFill>
                  <a:srgbClr val="1154CC"/>
                </a:solidFill>
              </a:rPr>
              <a:t>Page</a:t>
            </a:r>
            <a:r>
              <a:rPr spc="-1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spc="-215" dirty="0">
                <a:solidFill>
                  <a:srgbClr val="1154CC"/>
                </a:solidFill>
              </a:rPr>
              <a:t>16</a:t>
            </a:fld>
            <a:endParaRPr spc="-215"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8850" y="619188"/>
            <a:ext cx="196850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12115" algn="l"/>
              </a:tabLst>
            </a:pPr>
            <a:r>
              <a:rPr sz="1400" spc="-105" dirty="0">
                <a:solidFill>
                  <a:srgbClr val="444444"/>
                </a:solidFill>
                <a:latin typeface="Arial"/>
                <a:cs typeface="Arial"/>
              </a:rPr>
              <a:t>19.	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Align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2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60" dirty="0">
                <a:solidFill>
                  <a:srgbClr val="444444"/>
                </a:solidFill>
                <a:latin typeface="Arial"/>
                <a:cs typeface="Arial"/>
              </a:rPr>
              <a:t>objects:</a:t>
            </a:r>
            <a:endParaRPr sz="140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41275">
              <a:lnSpc>
                <a:spcPct val="100000"/>
              </a:lnSpc>
              <a:spcBef>
                <a:spcPts val="65"/>
              </a:spcBef>
            </a:pPr>
            <a:r>
              <a:rPr spc="80" dirty="0"/>
              <a:t>Ultimaker</a:t>
            </a:r>
            <a:r>
              <a:rPr spc="-15" dirty="0"/>
              <a:t> </a:t>
            </a:r>
            <a:r>
              <a:rPr spc="40" dirty="0"/>
              <a:t>Core</a:t>
            </a:r>
            <a:r>
              <a:rPr spc="-15" dirty="0"/>
              <a:t> </a:t>
            </a:r>
            <a:r>
              <a:rPr spc="10" dirty="0"/>
              <a:t>Lessons:</a:t>
            </a:r>
            <a:r>
              <a:rPr spc="-15" dirty="0"/>
              <a:t> </a:t>
            </a:r>
            <a:r>
              <a:rPr spc="5" dirty="0"/>
              <a:t>STEAM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35" dirty="0"/>
              <a:t>Lesson</a:t>
            </a:r>
            <a:r>
              <a:rPr spc="-15" dirty="0"/>
              <a:t> </a:t>
            </a:r>
            <a:r>
              <a:rPr spc="-35" dirty="0"/>
              <a:t>3:</a:t>
            </a:r>
            <a:r>
              <a:rPr spc="-15" dirty="0"/>
              <a:t> </a:t>
            </a:r>
            <a:r>
              <a:rPr spc="55" dirty="0"/>
              <a:t>Tinkercad</a:t>
            </a:r>
            <a:r>
              <a:rPr spc="-15" dirty="0"/>
              <a:t> </a:t>
            </a:r>
            <a:r>
              <a:rPr spc="65" dirty="0"/>
              <a:t>Flashlight</a:t>
            </a:r>
            <a:r>
              <a:rPr spc="-15" dirty="0"/>
              <a:t> </a:t>
            </a:r>
            <a:r>
              <a:rPr spc="100" dirty="0"/>
              <a:t>Walkthrough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60" dirty="0">
                <a:solidFill>
                  <a:srgbClr val="1154CC"/>
                </a:solidFill>
              </a:rPr>
              <a:t>Page</a:t>
            </a:r>
            <a:r>
              <a:rPr spc="-1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spc="-215" dirty="0">
                <a:solidFill>
                  <a:srgbClr val="1154CC"/>
                </a:solidFill>
              </a:rPr>
              <a:t>17</a:t>
            </a:fld>
            <a:endParaRPr spc="-215" dirty="0">
              <a:solidFill>
                <a:srgbClr val="1154CC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48CFF26-6C73-2144-B671-E8972F18C5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649" y="838200"/>
            <a:ext cx="8198195" cy="427672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8850" y="619188"/>
            <a:ext cx="8118475" cy="448309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412750" marR="5080" indent="-400050">
              <a:lnSpc>
                <a:spcPts val="1650"/>
              </a:lnSpc>
              <a:spcBef>
                <a:spcPts val="180"/>
              </a:spcBef>
              <a:tabLst>
                <a:tab pos="412115" algn="l"/>
              </a:tabLst>
            </a:pPr>
            <a:r>
              <a:rPr sz="1400" spc="15" dirty="0">
                <a:solidFill>
                  <a:srgbClr val="444444"/>
                </a:solidFill>
                <a:latin typeface="Arial"/>
                <a:cs typeface="Arial"/>
              </a:rPr>
              <a:t>20.	</a:t>
            </a:r>
            <a:r>
              <a:rPr sz="1400" spc="105" dirty="0">
                <a:solidFill>
                  <a:srgbClr val="444444"/>
                </a:solidFill>
                <a:latin typeface="Arial"/>
                <a:cs typeface="Arial"/>
              </a:rPr>
              <a:t>Drag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an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5" dirty="0">
                <a:solidFill>
                  <a:srgbClr val="444444"/>
                </a:solidFill>
                <a:latin typeface="Arial"/>
                <a:cs typeface="Arial"/>
              </a:rPr>
              <a:t>instance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0" dirty="0">
                <a:solidFill>
                  <a:srgbClr val="444444"/>
                </a:solidFill>
                <a:latin typeface="Arial"/>
                <a:cs typeface="Arial"/>
              </a:rPr>
              <a:t>of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a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75" dirty="0">
                <a:solidFill>
                  <a:srgbClr val="444444"/>
                </a:solidFill>
                <a:latin typeface="Arial"/>
                <a:cs typeface="Arial"/>
              </a:rPr>
              <a:t>Cylinder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0" dirty="0">
                <a:solidFill>
                  <a:srgbClr val="444444"/>
                </a:solidFill>
                <a:latin typeface="Arial"/>
                <a:cs typeface="Arial"/>
              </a:rPr>
              <a:t>Hole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25" dirty="0">
                <a:solidFill>
                  <a:srgbClr val="444444"/>
                </a:solidFill>
                <a:latin typeface="Arial"/>
                <a:cs typeface="Arial"/>
              </a:rPr>
              <a:t>on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to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5" dirty="0">
                <a:solidFill>
                  <a:srgbClr val="444444"/>
                </a:solidFill>
                <a:latin typeface="Arial"/>
                <a:cs typeface="Arial"/>
              </a:rPr>
              <a:t>workplane.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Make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4" dirty="0">
                <a:solidFill>
                  <a:srgbClr val="444444"/>
                </a:solidFill>
                <a:latin typeface="Arial"/>
                <a:cs typeface="Arial"/>
              </a:rPr>
              <a:t>it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75" dirty="0">
                <a:solidFill>
                  <a:srgbClr val="444444"/>
                </a:solidFill>
                <a:latin typeface="Arial"/>
                <a:cs typeface="Arial"/>
              </a:rPr>
              <a:t>30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310" dirty="0">
                <a:solidFill>
                  <a:srgbClr val="444444"/>
                </a:solidFill>
                <a:latin typeface="Arial"/>
                <a:cs typeface="Arial"/>
              </a:rPr>
              <a:t>mm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x</a:t>
            </a:r>
            <a:r>
              <a:rPr sz="1400" spc="34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75" dirty="0">
                <a:solidFill>
                  <a:srgbClr val="444444"/>
                </a:solidFill>
                <a:latin typeface="Arial"/>
                <a:cs typeface="Arial"/>
              </a:rPr>
              <a:t>30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310" dirty="0">
                <a:solidFill>
                  <a:srgbClr val="444444"/>
                </a:solidFill>
                <a:latin typeface="Arial"/>
                <a:cs typeface="Arial"/>
              </a:rPr>
              <a:t>mm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x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75" dirty="0">
                <a:solidFill>
                  <a:srgbClr val="444444"/>
                </a:solidFill>
                <a:latin typeface="Arial"/>
                <a:cs typeface="Arial"/>
              </a:rPr>
              <a:t>30  </a:t>
            </a:r>
            <a:r>
              <a:rPr sz="1400" spc="310" dirty="0">
                <a:solidFill>
                  <a:srgbClr val="444444"/>
                </a:solidFill>
                <a:latin typeface="Arial"/>
                <a:cs typeface="Arial"/>
              </a:rPr>
              <a:t>mm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25" dirty="0">
                <a:solidFill>
                  <a:srgbClr val="444444"/>
                </a:solidFill>
                <a:latin typeface="Arial"/>
                <a:cs typeface="Arial"/>
              </a:rPr>
              <a:t>and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raise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4" dirty="0">
                <a:solidFill>
                  <a:srgbClr val="444444"/>
                </a:solidFill>
                <a:latin typeface="Arial"/>
                <a:cs typeface="Arial"/>
              </a:rPr>
              <a:t>it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46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75" dirty="0">
                <a:solidFill>
                  <a:srgbClr val="444444"/>
                </a:solidFill>
                <a:latin typeface="Arial"/>
                <a:cs typeface="Arial"/>
              </a:rPr>
              <a:t>mm.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Align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4" dirty="0">
                <a:solidFill>
                  <a:srgbClr val="444444"/>
                </a:solidFill>
                <a:latin typeface="Arial"/>
                <a:cs typeface="Arial"/>
              </a:rPr>
              <a:t>it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30" dirty="0">
                <a:solidFill>
                  <a:srgbClr val="444444"/>
                </a:solidFill>
                <a:latin typeface="Arial"/>
                <a:cs typeface="Arial"/>
              </a:rPr>
              <a:t>so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5" dirty="0">
                <a:solidFill>
                  <a:srgbClr val="444444"/>
                </a:solidFill>
                <a:latin typeface="Arial"/>
                <a:cs typeface="Arial"/>
              </a:rPr>
              <a:t>that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4" dirty="0">
                <a:solidFill>
                  <a:srgbClr val="444444"/>
                </a:solidFill>
                <a:latin typeface="Arial"/>
                <a:cs typeface="Arial"/>
              </a:rPr>
              <a:t>it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would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90" dirty="0">
                <a:solidFill>
                  <a:srgbClr val="444444"/>
                </a:solidFill>
                <a:latin typeface="Arial"/>
                <a:cs typeface="Arial"/>
              </a:rPr>
              <a:t>delete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40" dirty="0">
                <a:solidFill>
                  <a:srgbClr val="444444"/>
                </a:solidFill>
                <a:latin typeface="Arial"/>
                <a:cs typeface="Arial"/>
              </a:rPr>
              <a:t>top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0" dirty="0">
                <a:solidFill>
                  <a:srgbClr val="444444"/>
                </a:solidFill>
                <a:latin typeface="Arial"/>
                <a:cs typeface="Arial"/>
              </a:rPr>
              <a:t>of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55" dirty="0">
                <a:solidFill>
                  <a:srgbClr val="444444"/>
                </a:solidFill>
                <a:latin typeface="Arial"/>
                <a:cs typeface="Arial"/>
              </a:rPr>
              <a:t>cone: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390650" y="1076325"/>
            <a:ext cx="8191499" cy="42767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41275">
              <a:lnSpc>
                <a:spcPct val="100000"/>
              </a:lnSpc>
              <a:spcBef>
                <a:spcPts val="65"/>
              </a:spcBef>
            </a:pPr>
            <a:r>
              <a:rPr spc="80" dirty="0"/>
              <a:t>Ultimaker</a:t>
            </a:r>
            <a:r>
              <a:rPr spc="-15" dirty="0"/>
              <a:t> </a:t>
            </a:r>
            <a:r>
              <a:rPr spc="40" dirty="0"/>
              <a:t>Core</a:t>
            </a:r>
            <a:r>
              <a:rPr spc="-15" dirty="0"/>
              <a:t> </a:t>
            </a:r>
            <a:r>
              <a:rPr spc="10" dirty="0"/>
              <a:t>Lessons:</a:t>
            </a:r>
            <a:r>
              <a:rPr spc="-15" dirty="0"/>
              <a:t> </a:t>
            </a:r>
            <a:r>
              <a:rPr spc="5" dirty="0"/>
              <a:t>STEAM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35" dirty="0"/>
              <a:t>Lesson</a:t>
            </a:r>
            <a:r>
              <a:rPr spc="-15" dirty="0"/>
              <a:t> </a:t>
            </a:r>
            <a:r>
              <a:rPr spc="-35" dirty="0"/>
              <a:t>3:</a:t>
            </a:r>
            <a:r>
              <a:rPr spc="-15" dirty="0"/>
              <a:t> </a:t>
            </a:r>
            <a:r>
              <a:rPr spc="55" dirty="0"/>
              <a:t>Tinkercad</a:t>
            </a:r>
            <a:r>
              <a:rPr spc="-15" dirty="0"/>
              <a:t> </a:t>
            </a:r>
            <a:r>
              <a:rPr spc="65" dirty="0"/>
              <a:t>Flashlight</a:t>
            </a:r>
            <a:r>
              <a:rPr spc="-15" dirty="0"/>
              <a:t> </a:t>
            </a:r>
            <a:r>
              <a:rPr spc="100" dirty="0"/>
              <a:t>Walkthrough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60" dirty="0">
                <a:solidFill>
                  <a:srgbClr val="1154CC"/>
                </a:solidFill>
              </a:rPr>
              <a:t>Page</a:t>
            </a:r>
            <a:r>
              <a:rPr spc="-1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spc="-215" dirty="0">
                <a:solidFill>
                  <a:srgbClr val="1154CC"/>
                </a:solidFill>
              </a:rPr>
              <a:t>18</a:t>
            </a:fld>
            <a:endParaRPr spc="-215"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8850" y="619188"/>
            <a:ext cx="308800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12115" algn="l"/>
              </a:tabLst>
            </a:pPr>
            <a:r>
              <a:rPr sz="1400" spc="-120" dirty="0">
                <a:solidFill>
                  <a:srgbClr val="444444"/>
                </a:solidFill>
                <a:latin typeface="Arial"/>
                <a:cs typeface="Arial"/>
              </a:rPr>
              <a:t>21.	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Group</a:t>
            </a:r>
            <a:r>
              <a:rPr sz="1400" spc="-4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0" dirty="0">
                <a:solidFill>
                  <a:srgbClr val="444444"/>
                </a:solidFill>
                <a:latin typeface="Arial"/>
                <a:cs typeface="Arial"/>
              </a:rPr>
              <a:t>these</a:t>
            </a:r>
            <a:r>
              <a:rPr sz="1400" spc="-4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5" dirty="0">
                <a:solidFill>
                  <a:srgbClr val="444444"/>
                </a:solidFill>
                <a:latin typeface="Arial"/>
                <a:cs typeface="Arial"/>
              </a:rPr>
              <a:t>objects</a:t>
            </a:r>
            <a:r>
              <a:rPr sz="1400" spc="-4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together: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390650" y="866775"/>
            <a:ext cx="8191499" cy="42767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41275">
              <a:lnSpc>
                <a:spcPct val="100000"/>
              </a:lnSpc>
              <a:spcBef>
                <a:spcPts val="65"/>
              </a:spcBef>
            </a:pPr>
            <a:r>
              <a:rPr spc="80" dirty="0"/>
              <a:t>Ultimaker</a:t>
            </a:r>
            <a:r>
              <a:rPr spc="-15" dirty="0"/>
              <a:t> </a:t>
            </a:r>
            <a:r>
              <a:rPr spc="40" dirty="0"/>
              <a:t>Core</a:t>
            </a:r>
            <a:r>
              <a:rPr spc="-15" dirty="0"/>
              <a:t> </a:t>
            </a:r>
            <a:r>
              <a:rPr spc="10" dirty="0"/>
              <a:t>Lessons:</a:t>
            </a:r>
            <a:r>
              <a:rPr spc="-15" dirty="0"/>
              <a:t> </a:t>
            </a:r>
            <a:r>
              <a:rPr spc="5" dirty="0"/>
              <a:t>STEAM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35" dirty="0"/>
              <a:t>Lesson</a:t>
            </a:r>
            <a:r>
              <a:rPr spc="-15" dirty="0"/>
              <a:t> </a:t>
            </a:r>
            <a:r>
              <a:rPr spc="-35" dirty="0"/>
              <a:t>3:</a:t>
            </a:r>
            <a:r>
              <a:rPr spc="-15" dirty="0"/>
              <a:t> </a:t>
            </a:r>
            <a:r>
              <a:rPr spc="55" dirty="0"/>
              <a:t>Tinkercad</a:t>
            </a:r>
            <a:r>
              <a:rPr spc="-15" dirty="0"/>
              <a:t> </a:t>
            </a:r>
            <a:r>
              <a:rPr spc="65" dirty="0"/>
              <a:t>Flashlight</a:t>
            </a:r>
            <a:r>
              <a:rPr spc="-15" dirty="0"/>
              <a:t> </a:t>
            </a:r>
            <a:r>
              <a:rPr spc="100" dirty="0"/>
              <a:t>Walkthrough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60" dirty="0">
                <a:solidFill>
                  <a:srgbClr val="1154CC"/>
                </a:solidFill>
              </a:rPr>
              <a:t>Page</a:t>
            </a:r>
            <a:r>
              <a:rPr spc="-1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spc="-215" dirty="0">
                <a:solidFill>
                  <a:srgbClr val="1154CC"/>
                </a:solidFill>
              </a:rPr>
              <a:t>19</a:t>
            </a:fld>
            <a:endParaRPr spc="-215"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8850" y="933513"/>
            <a:ext cx="228727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12115" algn="l"/>
              </a:tabLst>
            </a:pPr>
            <a:r>
              <a:rPr sz="1400" spc="-5" dirty="0">
                <a:latin typeface="Arial"/>
                <a:cs typeface="Arial"/>
              </a:rPr>
              <a:t>2.	</a:t>
            </a:r>
            <a:r>
              <a:rPr sz="1400" spc="65" dirty="0">
                <a:latin typeface="Arial"/>
                <a:cs typeface="Arial"/>
              </a:rPr>
              <a:t>Create </a:t>
            </a:r>
            <a:r>
              <a:rPr sz="1400" spc="40" dirty="0">
                <a:latin typeface="Arial"/>
                <a:cs typeface="Arial"/>
              </a:rPr>
              <a:t>a </a:t>
            </a:r>
            <a:r>
              <a:rPr sz="1400" spc="140" dirty="0">
                <a:latin typeface="Arial"/>
                <a:cs typeface="Arial"/>
              </a:rPr>
              <a:t>new</a:t>
            </a:r>
            <a:r>
              <a:rPr sz="1400" spc="-240" dirty="0">
                <a:latin typeface="Arial"/>
                <a:cs typeface="Arial"/>
              </a:rPr>
              <a:t> </a:t>
            </a:r>
            <a:r>
              <a:rPr sz="1400" spc="65" dirty="0">
                <a:latin typeface="Arial"/>
                <a:cs typeface="Arial"/>
              </a:rPr>
              <a:t>design: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438275" y="1285875"/>
            <a:ext cx="7181850" cy="21812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206750" y="7367356"/>
            <a:ext cx="6235065" cy="19621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1100" spc="80" dirty="0">
                <a:solidFill>
                  <a:srgbClr val="666666"/>
                </a:solidFill>
                <a:latin typeface="Arial"/>
                <a:cs typeface="Arial"/>
              </a:rPr>
              <a:t>Ultimaker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40" dirty="0">
                <a:solidFill>
                  <a:srgbClr val="666666"/>
                </a:solidFill>
                <a:latin typeface="Arial"/>
                <a:cs typeface="Arial"/>
              </a:rPr>
              <a:t>Core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10" dirty="0">
                <a:solidFill>
                  <a:srgbClr val="666666"/>
                </a:solidFill>
                <a:latin typeface="Arial"/>
                <a:cs typeface="Arial"/>
              </a:rPr>
              <a:t>Lessons: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5" dirty="0">
                <a:solidFill>
                  <a:srgbClr val="666666"/>
                </a:solidFill>
                <a:latin typeface="Arial"/>
                <a:cs typeface="Arial"/>
              </a:rPr>
              <a:t>STEAM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66666"/>
                </a:solidFill>
                <a:latin typeface="Arial"/>
                <a:cs typeface="Arial"/>
              </a:rPr>
              <a:t>—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35" dirty="0">
                <a:solidFill>
                  <a:srgbClr val="666666"/>
                </a:solidFill>
                <a:latin typeface="Arial"/>
                <a:cs typeface="Arial"/>
              </a:rPr>
              <a:t>Lesson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666666"/>
                </a:solidFill>
                <a:latin typeface="Arial"/>
                <a:cs typeface="Arial"/>
              </a:rPr>
              <a:t>3: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55" dirty="0">
                <a:solidFill>
                  <a:srgbClr val="666666"/>
                </a:solidFill>
                <a:latin typeface="Arial"/>
                <a:cs typeface="Arial"/>
              </a:rPr>
              <a:t>Tinkercad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65" dirty="0">
                <a:solidFill>
                  <a:srgbClr val="666666"/>
                </a:solidFill>
                <a:latin typeface="Arial"/>
                <a:cs typeface="Arial"/>
              </a:rPr>
              <a:t>Flashlight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100" dirty="0">
                <a:solidFill>
                  <a:srgbClr val="666666"/>
                </a:solidFill>
                <a:latin typeface="Arial"/>
                <a:cs typeface="Arial"/>
              </a:rPr>
              <a:t>Walkthrough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66666"/>
                </a:solidFill>
                <a:latin typeface="Arial"/>
                <a:cs typeface="Arial"/>
              </a:rPr>
              <a:t>—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60" dirty="0">
                <a:solidFill>
                  <a:srgbClr val="1154CC"/>
                </a:solidFill>
                <a:latin typeface="Arial"/>
                <a:cs typeface="Arial"/>
              </a:rPr>
              <a:t>Page</a:t>
            </a:r>
            <a:r>
              <a:rPr sz="1100" spc="-15" dirty="0">
                <a:solidFill>
                  <a:srgbClr val="1154CC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sz="1100" spc="110" dirty="0">
                <a:solidFill>
                  <a:srgbClr val="1154CC"/>
                </a:solidFill>
                <a:latin typeface="Arial"/>
                <a:cs typeface="Arial"/>
              </a:rPr>
              <a:t>2</a:t>
            </a:fld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8850" y="619188"/>
            <a:ext cx="8265795" cy="1076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12750" indent="-400050">
              <a:lnSpc>
                <a:spcPct val="100000"/>
              </a:lnSpc>
              <a:spcBef>
                <a:spcPts val="100"/>
              </a:spcBef>
              <a:buAutoNum type="arabicPeriod" startAt="22"/>
              <a:tabLst>
                <a:tab pos="412115" algn="l"/>
                <a:tab pos="412750" algn="l"/>
              </a:tabLst>
            </a:pPr>
            <a:r>
              <a:rPr sz="1400" spc="65" dirty="0">
                <a:solidFill>
                  <a:srgbClr val="444444"/>
                </a:solidFill>
                <a:latin typeface="Arial"/>
                <a:cs typeface="Arial"/>
              </a:rPr>
              <a:t>Create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25" dirty="0">
                <a:solidFill>
                  <a:srgbClr val="444444"/>
                </a:solidFill>
                <a:latin typeface="Arial"/>
                <a:cs typeface="Arial"/>
              </a:rPr>
              <a:t>image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50" dirty="0">
                <a:solidFill>
                  <a:srgbClr val="444444"/>
                </a:solidFill>
                <a:latin typeface="Arial"/>
                <a:cs typeface="Arial"/>
              </a:rPr>
              <a:t>discs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to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0" dirty="0">
                <a:solidFill>
                  <a:srgbClr val="444444"/>
                </a:solidFill>
                <a:latin typeface="Arial"/>
                <a:cs typeface="Arial"/>
              </a:rPr>
              <a:t>create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5" dirty="0">
                <a:solidFill>
                  <a:srgbClr val="444444"/>
                </a:solidFill>
                <a:latin typeface="Arial"/>
                <a:cs typeface="Arial"/>
              </a:rPr>
              <a:t>shadow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images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25" dirty="0">
                <a:solidFill>
                  <a:srgbClr val="444444"/>
                </a:solidFill>
                <a:latin typeface="Arial"/>
                <a:cs typeface="Arial"/>
              </a:rPr>
              <a:t>on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50" dirty="0">
                <a:solidFill>
                  <a:srgbClr val="444444"/>
                </a:solidFill>
                <a:latin typeface="Arial"/>
                <a:cs typeface="Arial"/>
              </a:rPr>
              <a:t>wall.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buClr>
                <a:srgbClr val="444444"/>
              </a:buClr>
              <a:buFont typeface="Arial"/>
              <a:buAutoNum type="arabicPeriod" startAt="22"/>
            </a:pPr>
            <a:endParaRPr sz="1700">
              <a:latin typeface="Times New Roman"/>
              <a:cs typeface="Times New Roman"/>
            </a:endParaRPr>
          </a:p>
          <a:p>
            <a:pPr marL="412750" indent="-400050">
              <a:lnSpc>
                <a:spcPts val="1664"/>
              </a:lnSpc>
              <a:spcBef>
                <a:spcPts val="1315"/>
              </a:spcBef>
              <a:buAutoNum type="arabicPeriod" startAt="22"/>
              <a:tabLst>
                <a:tab pos="412115" algn="l"/>
                <a:tab pos="412750" algn="l"/>
              </a:tabLst>
            </a:pPr>
            <a:r>
              <a:rPr sz="1400" spc="105" dirty="0">
                <a:solidFill>
                  <a:srgbClr val="444444"/>
                </a:solidFill>
                <a:latin typeface="Arial"/>
                <a:cs typeface="Arial"/>
              </a:rPr>
              <a:t>Drag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an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5" dirty="0">
                <a:solidFill>
                  <a:srgbClr val="444444"/>
                </a:solidFill>
                <a:latin typeface="Arial"/>
                <a:cs typeface="Arial"/>
              </a:rPr>
              <a:t>instance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0" dirty="0">
                <a:solidFill>
                  <a:srgbClr val="444444"/>
                </a:solidFill>
                <a:latin typeface="Arial"/>
                <a:cs typeface="Arial"/>
              </a:rPr>
              <a:t>of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a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75" dirty="0">
                <a:solidFill>
                  <a:srgbClr val="444444"/>
                </a:solidFill>
                <a:latin typeface="Arial"/>
                <a:cs typeface="Arial"/>
              </a:rPr>
              <a:t>Cylinder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25" dirty="0">
                <a:solidFill>
                  <a:srgbClr val="444444"/>
                </a:solidFill>
                <a:latin typeface="Arial"/>
                <a:cs typeface="Arial"/>
              </a:rPr>
              <a:t>on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to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0" dirty="0">
                <a:solidFill>
                  <a:srgbClr val="444444"/>
                </a:solidFill>
                <a:latin typeface="Arial"/>
                <a:cs typeface="Arial"/>
              </a:rPr>
              <a:t>workplane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25" dirty="0">
                <a:solidFill>
                  <a:srgbClr val="444444"/>
                </a:solidFill>
                <a:latin typeface="Arial"/>
                <a:cs typeface="Arial"/>
              </a:rPr>
              <a:t>and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65" dirty="0">
                <a:solidFill>
                  <a:srgbClr val="444444"/>
                </a:solidFill>
                <a:latin typeface="Arial"/>
                <a:cs typeface="Arial"/>
              </a:rPr>
              <a:t>set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dimensions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to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40.1 </a:t>
            </a:r>
            <a:r>
              <a:rPr sz="1400" spc="310" dirty="0">
                <a:solidFill>
                  <a:srgbClr val="444444"/>
                </a:solidFill>
                <a:latin typeface="Arial"/>
                <a:cs typeface="Arial"/>
              </a:rPr>
              <a:t>mm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x</a:t>
            </a:r>
            <a:endParaRPr sz="1400">
              <a:latin typeface="Arial"/>
              <a:cs typeface="Arial"/>
            </a:endParaRPr>
          </a:p>
          <a:p>
            <a:pPr marL="412750">
              <a:lnSpc>
                <a:spcPts val="1664"/>
              </a:lnSpc>
            </a:pP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40.1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310" dirty="0">
                <a:solidFill>
                  <a:srgbClr val="444444"/>
                </a:solidFill>
                <a:latin typeface="Arial"/>
                <a:cs typeface="Arial"/>
              </a:rPr>
              <a:t>mm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x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-275" dirty="0">
                <a:solidFill>
                  <a:srgbClr val="444444"/>
                </a:solidFill>
                <a:latin typeface="Arial"/>
                <a:cs typeface="Arial"/>
              </a:rPr>
              <a:t>1</a:t>
            </a:r>
            <a:r>
              <a:rPr sz="1400" spc="-254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75" dirty="0">
                <a:solidFill>
                  <a:srgbClr val="444444"/>
                </a:solidFill>
                <a:latin typeface="Arial"/>
                <a:cs typeface="Arial"/>
              </a:rPr>
              <a:t>mm.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Make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4" dirty="0">
                <a:solidFill>
                  <a:srgbClr val="444444"/>
                </a:solidFill>
                <a:latin typeface="Arial"/>
                <a:cs typeface="Arial"/>
              </a:rPr>
              <a:t>it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smooth: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390650" y="1704975"/>
            <a:ext cx="8201025" cy="42767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130550" y="7367356"/>
            <a:ext cx="6310630" cy="19621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1100" spc="80" dirty="0">
                <a:solidFill>
                  <a:srgbClr val="666666"/>
                </a:solidFill>
                <a:latin typeface="Arial"/>
                <a:cs typeface="Arial"/>
              </a:rPr>
              <a:t>Ultimaker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40" dirty="0">
                <a:solidFill>
                  <a:srgbClr val="666666"/>
                </a:solidFill>
                <a:latin typeface="Arial"/>
                <a:cs typeface="Arial"/>
              </a:rPr>
              <a:t>Core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10" dirty="0">
                <a:solidFill>
                  <a:srgbClr val="666666"/>
                </a:solidFill>
                <a:latin typeface="Arial"/>
                <a:cs typeface="Arial"/>
              </a:rPr>
              <a:t>Lessons: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5" dirty="0">
                <a:solidFill>
                  <a:srgbClr val="666666"/>
                </a:solidFill>
                <a:latin typeface="Arial"/>
                <a:cs typeface="Arial"/>
              </a:rPr>
              <a:t>STEAM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66666"/>
                </a:solidFill>
                <a:latin typeface="Arial"/>
                <a:cs typeface="Arial"/>
              </a:rPr>
              <a:t>—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35" dirty="0">
                <a:solidFill>
                  <a:srgbClr val="666666"/>
                </a:solidFill>
                <a:latin typeface="Arial"/>
                <a:cs typeface="Arial"/>
              </a:rPr>
              <a:t>Lesson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666666"/>
                </a:solidFill>
                <a:latin typeface="Arial"/>
                <a:cs typeface="Arial"/>
              </a:rPr>
              <a:t>3: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55" dirty="0">
                <a:solidFill>
                  <a:srgbClr val="666666"/>
                </a:solidFill>
                <a:latin typeface="Arial"/>
                <a:cs typeface="Arial"/>
              </a:rPr>
              <a:t>Tinkercad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65" dirty="0">
                <a:solidFill>
                  <a:srgbClr val="666666"/>
                </a:solidFill>
                <a:latin typeface="Arial"/>
                <a:cs typeface="Arial"/>
              </a:rPr>
              <a:t>Flashlight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100" dirty="0">
                <a:solidFill>
                  <a:srgbClr val="666666"/>
                </a:solidFill>
                <a:latin typeface="Arial"/>
                <a:cs typeface="Arial"/>
              </a:rPr>
              <a:t>Walkthrough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66666"/>
                </a:solidFill>
                <a:latin typeface="Arial"/>
                <a:cs typeface="Arial"/>
              </a:rPr>
              <a:t>—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60" dirty="0">
                <a:solidFill>
                  <a:srgbClr val="1154CC"/>
                </a:solidFill>
                <a:latin typeface="Arial"/>
                <a:cs typeface="Arial"/>
              </a:rPr>
              <a:t>Page</a:t>
            </a:r>
            <a:r>
              <a:rPr sz="1100" spc="-15" dirty="0">
                <a:solidFill>
                  <a:srgbClr val="1154CC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sz="1100" spc="5" dirty="0">
                <a:solidFill>
                  <a:srgbClr val="1154CC"/>
                </a:solidFill>
                <a:latin typeface="Arial"/>
                <a:cs typeface="Arial"/>
              </a:rPr>
              <a:t>20</a:t>
            </a:fld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8850" y="619188"/>
            <a:ext cx="603631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12115" algn="l"/>
              </a:tabLst>
            </a:pPr>
            <a:r>
              <a:rPr sz="1400" spc="15" dirty="0">
                <a:solidFill>
                  <a:srgbClr val="444444"/>
                </a:solidFill>
                <a:latin typeface="Arial"/>
                <a:cs typeface="Arial"/>
              </a:rPr>
              <a:t>24.	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Find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an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-20" dirty="0">
                <a:solidFill>
                  <a:srgbClr val="444444"/>
                </a:solidFill>
                <a:latin typeface="Arial"/>
                <a:cs typeface="Arial"/>
              </a:rPr>
              <a:t>SVG</a:t>
            </a:r>
            <a:r>
              <a:rPr sz="1400" spc="-30" dirty="0">
                <a:solidFill>
                  <a:srgbClr val="1154CC"/>
                </a:solidFill>
                <a:latin typeface="Arial"/>
                <a:cs typeface="Arial"/>
              </a:rPr>
              <a:t> </a:t>
            </a:r>
            <a:r>
              <a:rPr sz="1400" u="sng" spc="100" dirty="0">
                <a:solidFill>
                  <a:srgbClr val="1154CC"/>
                </a:solidFill>
                <a:uFill>
                  <a:solidFill>
                    <a:srgbClr val="1154CC"/>
                  </a:solidFill>
                </a:uFill>
                <a:latin typeface="Arial"/>
                <a:cs typeface="Arial"/>
                <a:hlinkClick r:id="rId2"/>
              </a:rPr>
              <a:t>online</a:t>
            </a:r>
            <a:r>
              <a:rPr sz="1400" spc="-30" dirty="0">
                <a:solidFill>
                  <a:srgbClr val="1154CC"/>
                </a:solidFill>
                <a:latin typeface="Arial"/>
                <a:cs typeface="Arial"/>
                <a:hlinkClick r:id="rId2"/>
              </a:rPr>
              <a:t> </a:t>
            </a:r>
            <a:r>
              <a:rPr sz="1400" spc="85" dirty="0">
                <a:solidFill>
                  <a:srgbClr val="444444"/>
                </a:solidFill>
                <a:latin typeface="Arial"/>
                <a:cs typeface="Arial"/>
              </a:rPr>
              <a:t>or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0" dirty="0">
                <a:solidFill>
                  <a:srgbClr val="444444"/>
                </a:solidFill>
                <a:latin typeface="Arial"/>
                <a:cs typeface="Arial"/>
              </a:rPr>
              <a:t>create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your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90" dirty="0">
                <a:solidFill>
                  <a:srgbClr val="444444"/>
                </a:solidFill>
                <a:latin typeface="Arial"/>
                <a:cs typeface="Arial"/>
              </a:rPr>
              <a:t>own.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5" dirty="0">
                <a:solidFill>
                  <a:srgbClr val="444444"/>
                </a:solidFill>
                <a:latin typeface="Arial"/>
                <a:cs typeface="Arial"/>
              </a:rPr>
              <a:t>Save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25" dirty="0">
                <a:solidFill>
                  <a:srgbClr val="444444"/>
                </a:solidFill>
                <a:latin typeface="Arial"/>
                <a:cs typeface="Arial"/>
              </a:rPr>
              <a:t>on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your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0" dirty="0">
                <a:solidFill>
                  <a:srgbClr val="444444"/>
                </a:solidFill>
                <a:latin typeface="Arial"/>
                <a:cs typeface="Arial"/>
              </a:rPr>
              <a:t>computer.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390650" y="866775"/>
            <a:ext cx="8220075" cy="42767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130550" y="7367356"/>
            <a:ext cx="6310630" cy="19621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1100" spc="80" dirty="0">
                <a:solidFill>
                  <a:srgbClr val="666666"/>
                </a:solidFill>
                <a:latin typeface="Arial"/>
                <a:cs typeface="Arial"/>
              </a:rPr>
              <a:t>Ultimaker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40" dirty="0">
                <a:solidFill>
                  <a:srgbClr val="666666"/>
                </a:solidFill>
                <a:latin typeface="Arial"/>
                <a:cs typeface="Arial"/>
              </a:rPr>
              <a:t>Core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10" dirty="0">
                <a:solidFill>
                  <a:srgbClr val="666666"/>
                </a:solidFill>
                <a:latin typeface="Arial"/>
                <a:cs typeface="Arial"/>
              </a:rPr>
              <a:t>Lessons: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5" dirty="0">
                <a:solidFill>
                  <a:srgbClr val="666666"/>
                </a:solidFill>
                <a:latin typeface="Arial"/>
                <a:cs typeface="Arial"/>
              </a:rPr>
              <a:t>STEAM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66666"/>
                </a:solidFill>
                <a:latin typeface="Arial"/>
                <a:cs typeface="Arial"/>
              </a:rPr>
              <a:t>—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35" dirty="0">
                <a:solidFill>
                  <a:srgbClr val="666666"/>
                </a:solidFill>
                <a:latin typeface="Arial"/>
                <a:cs typeface="Arial"/>
              </a:rPr>
              <a:t>Lesson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666666"/>
                </a:solidFill>
                <a:latin typeface="Arial"/>
                <a:cs typeface="Arial"/>
              </a:rPr>
              <a:t>3: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55" dirty="0">
                <a:solidFill>
                  <a:srgbClr val="666666"/>
                </a:solidFill>
                <a:latin typeface="Arial"/>
                <a:cs typeface="Arial"/>
              </a:rPr>
              <a:t>Tinkercad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65" dirty="0">
                <a:solidFill>
                  <a:srgbClr val="666666"/>
                </a:solidFill>
                <a:latin typeface="Arial"/>
                <a:cs typeface="Arial"/>
              </a:rPr>
              <a:t>Flashlight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100" dirty="0">
                <a:solidFill>
                  <a:srgbClr val="666666"/>
                </a:solidFill>
                <a:latin typeface="Arial"/>
                <a:cs typeface="Arial"/>
              </a:rPr>
              <a:t>Walkthrough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66666"/>
                </a:solidFill>
                <a:latin typeface="Arial"/>
                <a:cs typeface="Arial"/>
              </a:rPr>
              <a:t>—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60" dirty="0">
                <a:solidFill>
                  <a:srgbClr val="1154CC"/>
                </a:solidFill>
                <a:latin typeface="Arial"/>
                <a:cs typeface="Arial"/>
              </a:rPr>
              <a:t>Page</a:t>
            </a:r>
            <a:r>
              <a:rPr sz="1100" spc="-15" dirty="0">
                <a:solidFill>
                  <a:srgbClr val="1154CC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sz="1100" spc="5" dirty="0">
                <a:solidFill>
                  <a:srgbClr val="1154CC"/>
                </a:solidFill>
                <a:latin typeface="Arial"/>
                <a:cs typeface="Arial"/>
              </a:rPr>
              <a:t>21</a:t>
            </a:fld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8850" y="619188"/>
            <a:ext cx="649287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12115" algn="l"/>
              </a:tabLst>
            </a:pP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25.	</a:t>
            </a:r>
            <a:r>
              <a:rPr sz="1400" spc="90" dirty="0">
                <a:solidFill>
                  <a:srgbClr val="444444"/>
                </a:solidFill>
                <a:latin typeface="Arial"/>
                <a:cs typeface="Arial"/>
              </a:rPr>
              <a:t>In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75" dirty="0">
                <a:solidFill>
                  <a:srgbClr val="444444"/>
                </a:solidFill>
                <a:latin typeface="Arial"/>
                <a:cs typeface="Arial"/>
              </a:rPr>
              <a:t>Tinkercad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0" dirty="0">
                <a:solidFill>
                  <a:srgbClr val="444444"/>
                </a:solidFill>
                <a:latin typeface="Arial"/>
                <a:cs typeface="Arial"/>
              </a:rPr>
              <a:t>click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25" dirty="0">
                <a:solidFill>
                  <a:srgbClr val="444444"/>
                </a:solidFill>
                <a:latin typeface="Arial"/>
                <a:cs typeface="Arial"/>
              </a:rPr>
              <a:t>on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50" dirty="0">
                <a:solidFill>
                  <a:srgbClr val="444444"/>
                </a:solidFill>
                <a:latin typeface="Arial"/>
                <a:cs typeface="Arial"/>
              </a:rPr>
              <a:t>import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50" dirty="0">
                <a:solidFill>
                  <a:srgbClr val="444444"/>
                </a:solidFill>
                <a:latin typeface="Arial"/>
                <a:cs typeface="Arial"/>
              </a:rPr>
              <a:t>button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25" dirty="0">
                <a:solidFill>
                  <a:srgbClr val="444444"/>
                </a:solidFill>
                <a:latin typeface="Arial"/>
                <a:cs typeface="Arial"/>
              </a:rPr>
              <a:t>and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65" dirty="0">
                <a:solidFill>
                  <a:srgbClr val="444444"/>
                </a:solidFill>
                <a:latin typeface="Arial"/>
                <a:cs typeface="Arial"/>
              </a:rPr>
              <a:t>set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50" dirty="0">
                <a:solidFill>
                  <a:srgbClr val="444444"/>
                </a:solidFill>
                <a:latin typeface="Arial"/>
                <a:cs typeface="Arial"/>
              </a:rPr>
              <a:t>width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to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75" dirty="0">
                <a:solidFill>
                  <a:srgbClr val="444444"/>
                </a:solidFill>
                <a:latin typeface="Arial"/>
                <a:cs typeface="Arial"/>
              </a:rPr>
              <a:t>20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75" dirty="0">
                <a:solidFill>
                  <a:srgbClr val="444444"/>
                </a:solidFill>
                <a:latin typeface="Arial"/>
                <a:cs typeface="Arial"/>
              </a:rPr>
              <a:t>mm.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390650" y="866775"/>
            <a:ext cx="8191499" cy="42767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130550" y="7367356"/>
            <a:ext cx="6310630" cy="19621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1100" spc="80" dirty="0">
                <a:solidFill>
                  <a:srgbClr val="666666"/>
                </a:solidFill>
                <a:latin typeface="Arial"/>
                <a:cs typeface="Arial"/>
              </a:rPr>
              <a:t>Ultimaker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40" dirty="0">
                <a:solidFill>
                  <a:srgbClr val="666666"/>
                </a:solidFill>
                <a:latin typeface="Arial"/>
                <a:cs typeface="Arial"/>
              </a:rPr>
              <a:t>Core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10" dirty="0">
                <a:solidFill>
                  <a:srgbClr val="666666"/>
                </a:solidFill>
                <a:latin typeface="Arial"/>
                <a:cs typeface="Arial"/>
              </a:rPr>
              <a:t>Lessons: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5" dirty="0">
                <a:solidFill>
                  <a:srgbClr val="666666"/>
                </a:solidFill>
                <a:latin typeface="Arial"/>
                <a:cs typeface="Arial"/>
              </a:rPr>
              <a:t>STEAM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66666"/>
                </a:solidFill>
                <a:latin typeface="Arial"/>
                <a:cs typeface="Arial"/>
              </a:rPr>
              <a:t>—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35" dirty="0">
                <a:solidFill>
                  <a:srgbClr val="666666"/>
                </a:solidFill>
                <a:latin typeface="Arial"/>
                <a:cs typeface="Arial"/>
              </a:rPr>
              <a:t>Lesson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666666"/>
                </a:solidFill>
                <a:latin typeface="Arial"/>
                <a:cs typeface="Arial"/>
              </a:rPr>
              <a:t>3: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55" dirty="0">
                <a:solidFill>
                  <a:srgbClr val="666666"/>
                </a:solidFill>
                <a:latin typeface="Arial"/>
                <a:cs typeface="Arial"/>
              </a:rPr>
              <a:t>Tinkercad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65" dirty="0">
                <a:solidFill>
                  <a:srgbClr val="666666"/>
                </a:solidFill>
                <a:latin typeface="Arial"/>
                <a:cs typeface="Arial"/>
              </a:rPr>
              <a:t>Flashlight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100" dirty="0">
                <a:solidFill>
                  <a:srgbClr val="666666"/>
                </a:solidFill>
                <a:latin typeface="Arial"/>
                <a:cs typeface="Arial"/>
              </a:rPr>
              <a:t>Walkthrough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66666"/>
                </a:solidFill>
                <a:latin typeface="Arial"/>
                <a:cs typeface="Arial"/>
              </a:rPr>
              <a:t>—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60" dirty="0">
                <a:solidFill>
                  <a:srgbClr val="1154CC"/>
                </a:solidFill>
                <a:latin typeface="Arial"/>
                <a:cs typeface="Arial"/>
              </a:rPr>
              <a:t>Page</a:t>
            </a:r>
            <a:r>
              <a:rPr sz="1100" spc="-15" dirty="0">
                <a:solidFill>
                  <a:srgbClr val="1154CC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sz="1100" spc="5" dirty="0">
                <a:solidFill>
                  <a:srgbClr val="1154CC"/>
                </a:solidFill>
                <a:latin typeface="Arial"/>
                <a:cs typeface="Arial"/>
              </a:rPr>
              <a:t>22</a:t>
            </a:fld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8850" y="619188"/>
            <a:ext cx="8309609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12115" algn="l"/>
              </a:tabLst>
            </a:pPr>
            <a:r>
              <a:rPr sz="1400" spc="-5" dirty="0">
                <a:solidFill>
                  <a:srgbClr val="444444"/>
                </a:solidFill>
                <a:latin typeface="Arial"/>
                <a:cs typeface="Arial"/>
              </a:rPr>
              <a:t>26.	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Use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your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object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5" dirty="0">
                <a:solidFill>
                  <a:srgbClr val="444444"/>
                </a:solidFill>
                <a:latin typeface="Arial"/>
                <a:cs typeface="Arial"/>
              </a:rPr>
              <a:t>as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90" dirty="0">
                <a:solidFill>
                  <a:srgbClr val="444444"/>
                </a:solidFill>
                <a:latin typeface="Arial"/>
                <a:cs typeface="Arial"/>
              </a:rPr>
              <a:t>hole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5" dirty="0">
                <a:solidFill>
                  <a:srgbClr val="444444"/>
                </a:solidFill>
                <a:latin typeface="Arial"/>
                <a:cs typeface="Arial"/>
              </a:rPr>
              <a:t>or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a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75" dirty="0">
                <a:solidFill>
                  <a:srgbClr val="444444"/>
                </a:solidFill>
                <a:latin typeface="Arial"/>
                <a:cs typeface="Arial"/>
              </a:rPr>
              <a:t>positive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25" dirty="0">
                <a:solidFill>
                  <a:srgbClr val="444444"/>
                </a:solidFill>
                <a:latin typeface="Arial"/>
                <a:cs typeface="Arial"/>
              </a:rPr>
              <a:t>and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0" dirty="0">
                <a:solidFill>
                  <a:srgbClr val="444444"/>
                </a:solidFill>
                <a:latin typeface="Arial"/>
                <a:cs typeface="Arial"/>
              </a:rPr>
              <a:t>create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a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4" dirty="0">
                <a:solidFill>
                  <a:srgbClr val="444444"/>
                </a:solidFill>
                <a:latin typeface="Arial"/>
                <a:cs typeface="Arial"/>
              </a:rPr>
              <a:t>few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50" dirty="0">
                <a:solidFill>
                  <a:srgbClr val="444444"/>
                </a:solidFill>
                <a:latin typeface="Arial"/>
                <a:cs typeface="Arial"/>
              </a:rPr>
              <a:t>discs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5" dirty="0">
                <a:solidFill>
                  <a:srgbClr val="444444"/>
                </a:solidFill>
                <a:latin typeface="Arial"/>
                <a:cs typeface="Arial"/>
              </a:rPr>
              <a:t>that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60" dirty="0">
                <a:solidFill>
                  <a:srgbClr val="444444"/>
                </a:solidFill>
                <a:latin typeface="Arial"/>
                <a:cs typeface="Arial"/>
              </a:rPr>
              <a:t>are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25" dirty="0">
                <a:solidFill>
                  <a:srgbClr val="444444"/>
                </a:solidFill>
                <a:latin typeface="Arial"/>
                <a:cs typeface="Arial"/>
              </a:rPr>
              <a:t>no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4" dirty="0">
                <a:solidFill>
                  <a:srgbClr val="444444"/>
                </a:solidFill>
                <a:latin typeface="Arial"/>
                <a:cs typeface="Arial"/>
              </a:rPr>
              <a:t>higher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than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-275" dirty="0">
                <a:solidFill>
                  <a:srgbClr val="444444"/>
                </a:solidFill>
                <a:latin typeface="Arial"/>
                <a:cs typeface="Arial"/>
              </a:rPr>
              <a:t>1</a:t>
            </a:r>
            <a:r>
              <a:rPr sz="1400" spc="-254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75" dirty="0">
                <a:solidFill>
                  <a:srgbClr val="444444"/>
                </a:solidFill>
                <a:latin typeface="Arial"/>
                <a:cs typeface="Arial"/>
              </a:rPr>
              <a:t>mm.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390650" y="866775"/>
            <a:ext cx="8201025" cy="42767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130550" y="7367356"/>
            <a:ext cx="6310630" cy="19621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1100" spc="80" dirty="0">
                <a:solidFill>
                  <a:srgbClr val="666666"/>
                </a:solidFill>
                <a:latin typeface="Arial"/>
                <a:cs typeface="Arial"/>
              </a:rPr>
              <a:t>Ultimaker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40" dirty="0">
                <a:solidFill>
                  <a:srgbClr val="666666"/>
                </a:solidFill>
                <a:latin typeface="Arial"/>
                <a:cs typeface="Arial"/>
              </a:rPr>
              <a:t>Core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10" dirty="0">
                <a:solidFill>
                  <a:srgbClr val="666666"/>
                </a:solidFill>
                <a:latin typeface="Arial"/>
                <a:cs typeface="Arial"/>
              </a:rPr>
              <a:t>Lessons: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5" dirty="0">
                <a:solidFill>
                  <a:srgbClr val="666666"/>
                </a:solidFill>
                <a:latin typeface="Arial"/>
                <a:cs typeface="Arial"/>
              </a:rPr>
              <a:t>STEAM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66666"/>
                </a:solidFill>
                <a:latin typeface="Arial"/>
                <a:cs typeface="Arial"/>
              </a:rPr>
              <a:t>—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35" dirty="0">
                <a:solidFill>
                  <a:srgbClr val="666666"/>
                </a:solidFill>
                <a:latin typeface="Arial"/>
                <a:cs typeface="Arial"/>
              </a:rPr>
              <a:t>Lesson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666666"/>
                </a:solidFill>
                <a:latin typeface="Arial"/>
                <a:cs typeface="Arial"/>
              </a:rPr>
              <a:t>3: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55" dirty="0">
                <a:solidFill>
                  <a:srgbClr val="666666"/>
                </a:solidFill>
                <a:latin typeface="Arial"/>
                <a:cs typeface="Arial"/>
              </a:rPr>
              <a:t>Tinkercad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65" dirty="0">
                <a:solidFill>
                  <a:srgbClr val="666666"/>
                </a:solidFill>
                <a:latin typeface="Arial"/>
                <a:cs typeface="Arial"/>
              </a:rPr>
              <a:t>Flashlight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100" dirty="0">
                <a:solidFill>
                  <a:srgbClr val="666666"/>
                </a:solidFill>
                <a:latin typeface="Arial"/>
                <a:cs typeface="Arial"/>
              </a:rPr>
              <a:t>Walkthrough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66666"/>
                </a:solidFill>
                <a:latin typeface="Arial"/>
                <a:cs typeface="Arial"/>
              </a:rPr>
              <a:t>—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60" dirty="0">
                <a:solidFill>
                  <a:srgbClr val="1154CC"/>
                </a:solidFill>
                <a:latin typeface="Arial"/>
                <a:cs typeface="Arial"/>
              </a:rPr>
              <a:t>Page</a:t>
            </a:r>
            <a:r>
              <a:rPr sz="1100" spc="-15" dirty="0">
                <a:solidFill>
                  <a:srgbClr val="1154CC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sz="1100" spc="5" dirty="0">
                <a:solidFill>
                  <a:srgbClr val="1154CC"/>
                </a:solidFill>
                <a:latin typeface="Arial"/>
                <a:cs typeface="Arial"/>
              </a:rPr>
              <a:t>23</a:t>
            </a:fld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8850" y="619188"/>
            <a:ext cx="8395335" cy="657860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412750" marR="5080" indent="-400050">
              <a:lnSpc>
                <a:spcPts val="1650"/>
              </a:lnSpc>
              <a:spcBef>
                <a:spcPts val="180"/>
              </a:spcBef>
              <a:tabLst>
                <a:tab pos="412115" algn="l"/>
              </a:tabLst>
            </a:pPr>
            <a:r>
              <a:rPr sz="1400" spc="-15" dirty="0">
                <a:solidFill>
                  <a:srgbClr val="444444"/>
                </a:solidFill>
                <a:latin typeface="Arial"/>
                <a:cs typeface="Arial"/>
              </a:rPr>
              <a:t>27.	</a:t>
            </a:r>
            <a:r>
              <a:rPr sz="1400" spc="140" dirty="0">
                <a:solidFill>
                  <a:srgbClr val="444444"/>
                </a:solidFill>
                <a:latin typeface="Arial"/>
                <a:cs typeface="Arial"/>
              </a:rPr>
              <a:t>Now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you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5" dirty="0">
                <a:solidFill>
                  <a:srgbClr val="444444"/>
                </a:solidFill>
                <a:latin typeface="Arial"/>
                <a:cs typeface="Arial"/>
              </a:rPr>
              <a:t>need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to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0" dirty="0">
                <a:solidFill>
                  <a:srgbClr val="444444"/>
                </a:solidFill>
                <a:latin typeface="Arial"/>
                <a:cs typeface="Arial"/>
              </a:rPr>
              <a:t>create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a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90" dirty="0">
                <a:solidFill>
                  <a:srgbClr val="444444"/>
                </a:solidFill>
                <a:latin typeface="Arial"/>
                <a:cs typeface="Arial"/>
              </a:rPr>
              <a:t>cap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to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4" dirty="0">
                <a:solidFill>
                  <a:srgbClr val="444444"/>
                </a:solidFill>
                <a:latin typeface="Arial"/>
                <a:cs typeface="Arial"/>
              </a:rPr>
              <a:t>hold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65" dirty="0">
                <a:solidFill>
                  <a:srgbClr val="444444"/>
                </a:solidFill>
                <a:latin typeface="Arial"/>
                <a:cs typeface="Arial"/>
              </a:rPr>
              <a:t>disc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5" dirty="0">
                <a:solidFill>
                  <a:srgbClr val="444444"/>
                </a:solidFill>
                <a:latin typeface="Arial"/>
                <a:cs typeface="Arial"/>
              </a:rPr>
              <a:t>in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50" dirty="0">
                <a:solidFill>
                  <a:srgbClr val="444444"/>
                </a:solidFill>
                <a:latin typeface="Arial"/>
                <a:cs typeface="Arial"/>
              </a:rPr>
              <a:t>place.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5" dirty="0">
                <a:solidFill>
                  <a:srgbClr val="444444"/>
                </a:solidFill>
                <a:latin typeface="Arial"/>
                <a:cs typeface="Arial"/>
              </a:rPr>
              <a:t>Drag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an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5" dirty="0">
                <a:solidFill>
                  <a:srgbClr val="444444"/>
                </a:solidFill>
                <a:latin typeface="Arial"/>
                <a:cs typeface="Arial"/>
              </a:rPr>
              <a:t>instance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0" dirty="0">
                <a:solidFill>
                  <a:srgbClr val="444444"/>
                </a:solidFill>
                <a:latin typeface="Arial"/>
                <a:cs typeface="Arial"/>
              </a:rPr>
              <a:t>of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a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75" dirty="0">
                <a:solidFill>
                  <a:srgbClr val="444444"/>
                </a:solidFill>
                <a:latin typeface="Arial"/>
                <a:cs typeface="Arial"/>
              </a:rPr>
              <a:t>Cylinder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25" dirty="0">
                <a:solidFill>
                  <a:srgbClr val="444444"/>
                </a:solidFill>
                <a:latin typeface="Arial"/>
                <a:cs typeface="Arial"/>
              </a:rPr>
              <a:t>on 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to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0" dirty="0">
                <a:solidFill>
                  <a:srgbClr val="444444"/>
                </a:solidFill>
                <a:latin typeface="Arial"/>
                <a:cs typeface="Arial"/>
              </a:rPr>
              <a:t>workplane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25" dirty="0">
                <a:solidFill>
                  <a:srgbClr val="444444"/>
                </a:solidFill>
                <a:latin typeface="Arial"/>
                <a:cs typeface="Arial"/>
              </a:rPr>
              <a:t>and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65" dirty="0">
                <a:solidFill>
                  <a:srgbClr val="444444"/>
                </a:solidFill>
                <a:latin typeface="Arial"/>
                <a:cs typeface="Arial"/>
              </a:rPr>
              <a:t>set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dimensions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to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5" dirty="0">
                <a:solidFill>
                  <a:srgbClr val="444444"/>
                </a:solidFill>
                <a:latin typeface="Arial"/>
                <a:cs typeface="Arial"/>
              </a:rPr>
              <a:t>44.10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310" dirty="0">
                <a:solidFill>
                  <a:srgbClr val="444444"/>
                </a:solidFill>
                <a:latin typeface="Arial"/>
                <a:cs typeface="Arial"/>
              </a:rPr>
              <a:t>mm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x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5" dirty="0">
                <a:solidFill>
                  <a:srgbClr val="444444"/>
                </a:solidFill>
                <a:latin typeface="Arial"/>
                <a:cs typeface="Arial"/>
              </a:rPr>
              <a:t>44.10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310" dirty="0">
                <a:solidFill>
                  <a:srgbClr val="444444"/>
                </a:solidFill>
                <a:latin typeface="Arial"/>
                <a:cs typeface="Arial"/>
              </a:rPr>
              <a:t>mm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x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" dirty="0">
                <a:solidFill>
                  <a:srgbClr val="444444"/>
                </a:solidFill>
                <a:latin typeface="Arial"/>
                <a:cs typeface="Arial"/>
              </a:rPr>
              <a:t>2</a:t>
            </a:r>
            <a:r>
              <a:rPr sz="1400" spc="34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310" dirty="0">
                <a:solidFill>
                  <a:srgbClr val="444444"/>
                </a:solidFill>
                <a:latin typeface="Arial"/>
                <a:cs typeface="Arial"/>
              </a:rPr>
              <a:t>mm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65" dirty="0">
                <a:solidFill>
                  <a:srgbClr val="444444"/>
                </a:solidFill>
                <a:latin typeface="Arial"/>
                <a:cs typeface="Arial"/>
              </a:rPr>
              <a:t>cylinder.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Make  </a:t>
            </a:r>
            <a:r>
              <a:rPr sz="1400" spc="114" dirty="0">
                <a:solidFill>
                  <a:srgbClr val="444444"/>
                </a:solidFill>
                <a:latin typeface="Arial"/>
                <a:cs typeface="Arial"/>
              </a:rPr>
              <a:t>it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smooth: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390650" y="1285875"/>
            <a:ext cx="8201025" cy="42767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130550" y="7367356"/>
            <a:ext cx="6310630" cy="19621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1100" spc="80" dirty="0">
                <a:solidFill>
                  <a:srgbClr val="666666"/>
                </a:solidFill>
                <a:latin typeface="Arial"/>
                <a:cs typeface="Arial"/>
              </a:rPr>
              <a:t>Ultimaker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40" dirty="0">
                <a:solidFill>
                  <a:srgbClr val="666666"/>
                </a:solidFill>
                <a:latin typeface="Arial"/>
                <a:cs typeface="Arial"/>
              </a:rPr>
              <a:t>Core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10" dirty="0">
                <a:solidFill>
                  <a:srgbClr val="666666"/>
                </a:solidFill>
                <a:latin typeface="Arial"/>
                <a:cs typeface="Arial"/>
              </a:rPr>
              <a:t>Lessons: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5" dirty="0">
                <a:solidFill>
                  <a:srgbClr val="666666"/>
                </a:solidFill>
                <a:latin typeface="Arial"/>
                <a:cs typeface="Arial"/>
              </a:rPr>
              <a:t>STEAM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66666"/>
                </a:solidFill>
                <a:latin typeface="Arial"/>
                <a:cs typeface="Arial"/>
              </a:rPr>
              <a:t>—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35" dirty="0">
                <a:solidFill>
                  <a:srgbClr val="666666"/>
                </a:solidFill>
                <a:latin typeface="Arial"/>
                <a:cs typeface="Arial"/>
              </a:rPr>
              <a:t>Lesson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666666"/>
                </a:solidFill>
                <a:latin typeface="Arial"/>
                <a:cs typeface="Arial"/>
              </a:rPr>
              <a:t>3: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55" dirty="0">
                <a:solidFill>
                  <a:srgbClr val="666666"/>
                </a:solidFill>
                <a:latin typeface="Arial"/>
                <a:cs typeface="Arial"/>
              </a:rPr>
              <a:t>Tinkercad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65" dirty="0">
                <a:solidFill>
                  <a:srgbClr val="666666"/>
                </a:solidFill>
                <a:latin typeface="Arial"/>
                <a:cs typeface="Arial"/>
              </a:rPr>
              <a:t>Flashlight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100" dirty="0">
                <a:solidFill>
                  <a:srgbClr val="666666"/>
                </a:solidFill>
                <a:latin typeface="Arial"/>
                <a:cs typeface="Arial"/>
              </a:rPr>
              <a:t>Walkthrough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66666"/>
                </a:solidFill>
                <a:latin typeface="Arial"/>
                <a:cs typeface="Arial"/>
              </a:rPr>
              <a:t>—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60" dirty="0">
                <a:solidFill>
                  <a:srgbClr val="1154CC"/>
                </a:solidFill>
                <a:latin typeface="Arial"/>
                <a:cs typeface="Arial"/>
              </a:rPr>
              <a:t>Page</a:t>
            </a:r>
            <a:r>
              <a:rPr sz="1100" spc="-15" dirty="0">
                <a:solidFill>
                  <a:srgbClr val="1154CC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sz="1100" spc="5" dirty="0">
                <a:solidFill>
                  <a:srgbClr val="1154CC"/>
                </a:solidFill>
                <a:latin typeface="Arial"/>
                <a:cs typeface="Arial"/>
              </a:rPr>
              <a:t>24</a:t>
            </a:fld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8850" y="619188"/>
            <a:ext cx="8462645" cy="448309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412750" marR="5080" indent="-400050">
              <a:lnSpc>
                <a:spcPts val="1650"/>
              </a:lnSpc>
              <a:spcBef>
                <a:spcPts val="180"/>
              </a:spcBef>
              <a:tabLst>
                <a:tab pos="412115" algn="l"/>
              </a:tabLst>
            </a:pPr>
            <a:r>
              <a:rPr sz="1400" spc="0" dirty="0">
                <a:solidFill>
                  <a:srgbClr val="444444"/>
                </a:solidFill>
                <a:latin typeface="Arial"/>
                <a:cs typeface="Arial"/>
              </a:rPr>
              <a:t>28.	</a:t>
            </a:r>
            <a:r>
              <a:rPr sz="1400" spc="105" dirty="0">
                <a:solidFill>
                  <a:srgbClr val="444444"/>
                </a:solidFill>
                <a:latin typeface="Arial"/>
                <a:cs typeface="Arial"/>
              </a:rPr>
              <a:t>Drag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an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5" dirty="0">
                <a:solidFill>
                  <a:srgbClr val="444444"/>
                </a:solidFill>
                <a:latin typeface="Arial"/>
                <a:cs typeface="Arial"/>
              </a:rPr>
              <a:t>instance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0" dirty="0">
                <a:solidFill>
                  <a:srgbClr val="444444"/>
                </a:solidFill>
                <a:latin typeface="Arial"/>
                <a:cs typeface="Arial"/>
              </a:rPr>
              <a:t>of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a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75" dirty="0">
                <a:solidFill>
                  <a:srgbClr val="444444"/>
                </a:solidFill>
                <a:latin typeface="Arial"/>
                <a:cs typeface="Arial"/>
              </a:rPr>
              <a:t>Cylinder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0" dirty="0">
                <a:solidFill>
                  <a:srgbClr val="444444"/>
                </a:solidFill>
                <a:latin typeface="Arial"/>
                <a:cs typeface="Arial"/>
              </a:rPr>
              <a:t>Hole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25" dirty="0">
                <a:solidFill>
                  <a:srgbClr val="444444"/>
                </a:solidFill>
                <a:latin typeface="Arial"/>
                <a:cs typeface="Arial"/>
              </a:rPr>
              <a:t>on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to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0" dirty="0">
                <a:solidFill>
                  <a:srgbClr val="444444"/>
                </a:solidFill>
                <a:latin typeface="Arial"/>
                <a:cs typeface="Arial"/>
              </a:rPr>
              <a:t>workplane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25" dirty="0">
                <a:solidFill>
                  <a:srgbClr val="444444"/>
                </a:solidFill>
                <a:latin typeface="Arial"/>
                <a:cs typeface="Arial"/>
              </a:rPr>
              <a:t>and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65" dirty="0">
                <a:solidFill>
                  <a:srgbClr val="444444"/>
                </a:solidFill>
                <a:latin typeface="Arial"/>
                <a:cs typeface="Arial"/>
              </a:rPr>
              <a:t>set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dimensions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to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75" dirty="0">
                <a:solidFill>
                  <a:srgbClr val="444444"/>
                </a:solidFill>
                <a:latin typeface="Arial"/>
                <a:cs typeface="Arial"/>
              </a:rPr>
              <a:t>34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310" dirty="0">
                <a:solidFill>
                  <a:srgbClr val="444444"/>
                </a:solidFill>
                <a:latin typeface="Arial"/>
                <a:cs typeface="Arial"/>
              </a:rPr>
              <a:t>mm 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x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75" dirty="0">
                <a:solidFill>
                  <a:srgbClr val="444444"/>
                </a:solidFill>
                <a:latin typeface="Arial"/>
                <a:cs typeface="Arial"/>
              </a:rPr>
              <a:t>34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310" dirty="0">
                <a:solidFill>
                  <a:srgbClr val="444444"/>
                </a:solidFill>
                <a:latin typeface="Arial"/>
                <a:cs typeface="Arial"/>
              </a:rPr>
              <a:t>mm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x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" dirty="0">
                <a:solidFill>
                  <a:srgbClr val="444444"/>
                </a:solidFill>
                <a:latin typeface="Arial"/>
                <a:cs typeface="Arial"/>
              </a:rPr>
              <a:t>2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75" dirty="0">
                <a:solidFill>
                  <a:srgbClr val="444444"/>
                </a:solidFill>
                <a:latin typeface="Arial"/>
                <a:cs typeface="Arial"/>
              </a:rPr>
              <a:t>mm.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Make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4" dirty="0">
                <a:solidFill>
                  <a:srgbClr val="444444"/>
                </a:solidFill>
                <a:latin typeface="Arial"/>
                <a:cs typeface="Arial"/>
              </a:rPr>
              <a:t>it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smooth: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390650" y="1076325"/>
            <a:ext cx="8201025" cy="42767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130550" y="7367356"/>
            <a:ext cx="6310630" cy="19621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1100" spc="80" dirty="0">
                <a:solidFill>
                  <a:srgbClr val="666666"/>
                </a:solidFill>
                <a:latin typeface="Arial"/>
                <a:cs typeface="Arial"/>
              </a:rPr>
              <a:t>Ultimaker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40" dirty="0">
                <a:solidFill>
                  <a:srgbClr val="666666"/>
                </a:solidFill>
                <a:latin typeface="Arial"/>
                <a:cs typeface="Arial"/>
              </a:rPr>
              <a:t>Core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10" dirty="0">
                <a:solidFill>
                  <a:srgbClr val="666666"/>
                </a:solidFill>
                <a:latin typeface="Arial"/>
                <a:cs typeface="Arial"/>
              </a:rPr>
              <a:t>Lessons: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5" dirty="0">
                <a:solidFill>
                  <a:srgbClr val="666666"/>
                </a:solidFill>
                <a:latin typeface="Arial"/>
                <a:cs typeface="Arial"/>
              </a:rPr>
              <a:t>STEAM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66666"/>
                </a:solidFill>
                <a:latin typeface="Arial"/>
                <a:cs typeface="Arial"/>
              </a:rPr>
              <a:t>—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35" dirty="0">
                <a:solidFill>
                  <a:srgbClr val="666666"/>
                </a:solidFill>
                <a:latin typeface="Arial"/>
                <a:cs typeface="Arial"/>
              </a:rPr>
              <a:t>Lesson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666666"/>
                </a:solidFill>
                <a:latin typeface="Arial"/>
                <a:cs typeface="Arial"/>
              </a:rPr>
              <a:t>3: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55" dirty="0">
                <a:solidFill>
                  <a:srgbClr val="666666"/>
                </a:solidFill>
                <a:latin typeface="Arial"/>
                <a:cs typeface="Arial"/>
              </a:rPr>
              <a:t>Tinkercad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65" dirty="0">
                <a:solidFill>
                  <a:srgbClr val="666666"/>
                </a:solidFill>
                <a:latin typeface="Arial"/>
                <a:cs typeface="Arial"/>
              </a:rPr>
              <a:t>Flashlight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100" dirty="0">
                <a:solidFill>
                  <a:srgbClr val="666666"/>
                </a:solidFill>
                <a:latin typeface="Arial"/>
                <a:cs typeface="Arial"/>
              </a:rPr>
              <a:t>Walkthrough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66666"/>
                </a:solidFill>
                <a:latin typeface="Arial"/>
                <a:cs typeface="Arial"/>
              </a:rPr>
              <a:t>—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60" dirty="0">
                <a:solidFill>
                  <a:srgbClr val="1154CC"/>
                </a:solidFill>
                <a:latin typeface="Arial"/>
                <a:cs typeface="Arial"/>
              </a:rPr>
              <a:t>Page</a:t>
            </a:r>
            <a:r>
              <a:rPr sz="1100" spc="-15" dirty="0">
                <a:solidFill>
                  <a:srgbClr val="1154CC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sz="1100" spc="5" dirty="0">
                <a:solidFill>
                  <a:srgbClr val="1154CC"/>
                </a:solidFill>
                <a:latin typeface="Arial"/>
                <a:cs typeface="Arial"/>
              </a:rPr>
              <a:t>25</a:t>
            </a:fld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8850" y="619188"/>
            <a:ext cx="8383270" cy="4483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664"/>
              </a:lnSpc>
              <a:spcBef>
                <a:spcPts val="100"/>
              </a:spcBef>
              <a:tabLst>
                <a:tab pos="412115" algn="l"/>
              </a:tabLst>
            </a:pPr>
            <a:r>
              <a:rPr sz="1400" spc="-5" dirty="0">
                <a:solidFill>
                  <a:srgbClr val="444444"/>
                </a:solidFill>
                <a:latin typeface="Arial"/>
                <a:cs typeface="Arial"/>
              </a:rPr>
              <a:t>29.	</a:t>
            </a:r>
            <a:r>
              <a:rPr sz="1400" spc="105" dirty="0">
                <a:solidFill>
                  <a:srgbClr val="444444"/>
                </a:solidFill>
                <a:latin typeface="Arial"/>
                <a:cs typeface="Arial"/>
              </a:rPr>
              <a:t>Drag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an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5" dirty="0">
                <a:solidFill>
                  <a:srgbClr val="444444"/>
                </a:solidFill>
                <a:latin typeface="Arial"/>
                <a:cs typeface="Arial"/>
              </a:rPr>
              <a:t>instance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0" dirty="0">
                <a:solidFill>
                  <a:srgbClr val="444444"/>
                </a:solidFill>
                <a:latin typeface="Arial"/>
                <a:cs typeface="Arial"/>
              </a:rPr>
              <a:t>of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a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75" dirty="0">
                <a:solidFill>
                  <a:srgbClr val="444444"/>
                </a:solidFill>
                <a:latin typeface="Arial"/>
                <a:cs typeface="Arial"/>
              </a:rPr>
              <a:t>Cylinder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25" dirty="0">
                <a:solidFill>
                  <a:srgbClr val="444444"/>
                </a:solidFill>
                <a:latin typeface="Arial"/>
                <a:cs typeface="Arial"/>
              </a:rPr>
              <a:t>on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to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0" dirty="0">
                <a:solidFill>
                  <a:srgbClr val="444444"/>
                </a:solidFill>
                <a:latin typeface="Arial"/>
                <a:cs typeface="Arial"/>
              </a:rPr>
              <a:t>workplane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25" dirty="0">
                <a:solidFill>
                  <a:srgbClr val="444444"/>
                </a:solidFill>
                <a:latin typeface="Arial"/>
                <a:cs typeface="Arial"/>
              </a:rPr>
              <a:t>and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65" dirty="0">
                <a:solidFill>
                  <a:srgbClr val="444444"/>
                </a:solidFill>
                <a:latin typeface="Arial"/>
                <a:cs typeface="Arial"/>
              </a:rPr>
              <a:t>set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dimensions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to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5" dirty="0">
                <a:solidFill>
                  <a:srgbClr val="444444"/>
                </a:solidFill>
                <a:latin typeface="Arial"/>
                <a:cs typeface="Arial"/>
              </a:rPr>
              <a:t>44.10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310" dirty="0">
                <a:solidFill>
                  <a:srgbClr val="444444"/>
                </a:solidFill>
                <a:latin typeface="Arial"/>
                <a:cs typeface="Arial"/>
              </a:rPr>
              <a:t>mm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x</a:t>
            </a:r>
            <a:endParaRPr sz="1400">
              <a:latin typeface="Arial"/>
              <a:cs typeface="Arial"/>
            </a:endParaRPr>
          </a:p>
          <a:p>
            <a:pPr marL="412750">
              <a:lnSpc>
                <a:spcPts val="1664"/>
              </a:lnSpc>
            </a:pPr>
            <a:r>
              <a:rPr sz="1400" spc="5" dirty="0">
                <a:solidFill>
                  <a:srgbClr val="444444"/>
                </a:solidFill>
                <a:latin typeface="Arial"/>
                <a:cs typeface="Arial"/>
              </a:rPr>
              <a:t>44.10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310" dirty="0">
                <a:solidFill>
                  <a:srgbClr val="444444"/>
                </a:solidFill>
                <a:latin typeface="Arial"/>
                <a:cs typeface="Arial"/>
              </a:rPr>
              <a:t>mm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x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5" dirty="0">
                <a:solidFill>
                  <a:srgbClr val="444444"/>
                </a:solidFill>
                <a:latin typeface="Arial"/>
                <a:cs typeface="Arial"/>
              </a:rPr>
              <a:t>5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75" dirty="0">
                <a:solidFill>
                  <a:srgbClr val="444444"/>
                </a:solidFill>
                <a:latin typeface="Arial"/>
                <a:cs typeface="Arial"/>
              </a:rPr>
              <a:t>mm.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Make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4" dirty="0">
                <a:solidFill>
                  <a:srgbClr val="444444"/>
                </a:solidFill>
                <a:latin typeface="Arial"/>
                <a:cs typeface="Arial"/>
              </a:rPr>
              <a:t>it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smooth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25" dirty="0">
                <a:solidFill>
                  <a:srgbClr val="444444"/>
                </a:solidFill>
                <a:latin typeface="Arial"/>
                <a:cs typeface="Arial"/>
              </a:rPr>
              <a:t>and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raise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4" dirty="0">
                <a:solidFill>
                  <a:srgbClr val="444444"/>
                </a:solidFill>
                <a:latin typeface="Arial"/>
                <a:cs typeface="Arial"/>
              </a:rPr>
              <a:t>it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55" dirty="0">
                <a:solidFill>
                  <a:srgbClr val="444444"/>
                </a:solidFill>
                <a:latin typeface="Arial"/>
                <a:cs typeface="Arial"/>
              </a:rPr>
              <a:t>up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2mm: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390650" y="1076325"/>
            <a:ext cx="8181975" cy="42767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130550" y="7367356"/>
            <a:ext cx="6310630" cy="19621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1100" spc="80" dirty="0">
                <a:solidFill>
                  <a:srgbClr val="666666"/>
                </a:solidFill>
                <a:latin typeface="Arial"/>
                <a:cs typeface="Arial"/>
              </a:rPr>
              <a:t>Ultimaker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40" dirty="0">
                <a:solidFill>
                  <a:srgbClr val="666666"/>
                </a:solidFill>
                <a:latin typeface="Arial"/>
                <a:cs typeface="Arial"/>
              </a:rPr>
              <a:t>Core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10" dirty="0">
                <a:solidFill>
                  <a:srgbClr val="666666"/>
                </a:solidFill>
                <a:latin typeface="Arial"/>
                <a:cs typeface="Arial"/>
              </a:rPr>
              <a:t>Lessons: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5" dirty="0">
                <a:solidFill>
                  <a:srgbClr val="666666"/>
                </a:solidFill>
                <a:latin typeface="Arial"/>
                <a:cs typeface="Arial"/>
              </a:rPr>
              <a:t>STEAM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66666"/>
                </a:solidFill>
                <a:latin typeface="Arial"/>
                <a:cs typeface="Arial"/>
              </a:rPr>
              <a:t>—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35" dirty="0">
                <a:solidFill>
                  <a:srgbClr val="666666"/>
                </a:solidFill>
                <a:latin typeface="Arial"/>
                <a:cs typeface="Arial"/>
              </a:rPr>
              <a:t>Lesson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666666"/>
                </a:solidFill>
                <a:latin typeface="Arial"/>
                <a:cs typeface="Arial"/>
              </a:rPr>
              <a:t>3: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55" dirty="0">
                <a:solidFill>
                  <a:srgbClr val="666666"/>
                </a:solidFill>
                <a:latin typeface="Arial"/>
                <a:cs typeface="Arial"/>
              </a:rPr>
              <a:t>Tinkercad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65" dirty="0">
                <a:solidFill>
                  <a:srgbClr val="666666"/>
                </a:solidFill>
                <a:latin typeface="Arial"/>
                <a:cs typeface="Arial"/>
              </a:rPr>
              <a:t>Flashlight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100" dirty="0">
                <a:solidFill>
                  <a:srgbClr val="666666"/>
                </a:solidFill>
                <a:latin typeface="Arial"/>
                <a:cs typeface="Arial"/>
              </a:rPr>
              <a:t>Walkthrough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66666"/>
                </a:solidFill>
                <a:latin typeface="Arial"/>
                <a:cs typeface="Arial"/>
              </a:rPr>
              <a:t>—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60" dirty="0">
                <a:solidFill>
                  <a:srgbClr val="1154CC"/>
                </a:solidFill>
                <a:latin typeface="Arial"/>
                <a:cs typeface="Arial"/>
              </a:rPr>
              <a:t>Page</a:t>
            </a:r>
            <a:r>
              <a:rPr sz="1100" spc="-15" dirty="0">
                <a:solidFill>
                  <a:srgbClr val="1154CC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sz="1100" spc="5" dirty="0">
                <a:solidFill>
                  <a:srgbClr val="1154CC"/>
                </a:solidFill>
                <a:latin typeface="Arial"/>
                <a:cs typeface="Arial"/>
              </a:rPr>
              <a:t>26</a:t>
            </a:fld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8850" y="619188"/>
            <a:ext cx="8295640" cy="448309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412750" marR="5080" indent="-400050">
              <a:lnSpc>
                <a:spcPts val="1650"/>
              </a:lnSpc>
              <a:spcBef>
                <a:spcPts val="180"/>
              </a:spcBef>
              <a:tabLst>
                <a:tab pos="412115" algn="l"/>
              </a:tabLst>
            </a:pPr>
            <a:r>
              <a:rPr sz="1400" spc="10" dirty="0">
                <a:solidFill>
                  <a:srgbClr val="444444"/>
                </a:solidFill>
                <a:latin typeface="Arial"/>
                <a:cs typeface="Arial"/>
              </a:rPr>
              <a:t>30.	</a:t>
            </a:r>
            <a:r>
              <a:rPr sz="1400" spc="105" dirty="0">
                <a:solidFill>
                  <a:srgbClr val="444444"/>
                </a:solidFill>
                <a:latin typeface="Arial"/>
                <a:cs typeface="Arial"/>
              </a:rPr>
              <a:t>Drag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an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5" dirty="0">
                <a:solidFill>
                  <a:srgbClr val="444444"/>
                </a:solidFill>
                <a:latin typeface="Arial"/>
                <a:cs typeface="Arial"/>
              </a:rPr>
              <a:t>instance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0" dirty="0">
                <a:solidFill>
                  <a:srgbClr val="444444"/>
                </a:solidFill>
                <a:latin typeface="Arial"/>
                <a:cs typeface="Arial"/>
              </a:rPr>
              <a:t>of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a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75" dirty="0">
                <a:solidFill>
                  <a:srgbClr val="444444"/>
                </a:solidFill>
                <a:latin typeface="Arial"/>
                <a:cs typeface="Arial"/>
              </a:rPr>
              <a:t>Cylinder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0" dirty="0">
                <a:solidFill>
                  <a:srgbClr val="444444"/>
                </a:solidFill>
                <a:latin typeface="Arial"/>
                <a:cs typeface="Arial"/>
              </a:rPr>
              <a:t>Hole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25" dirty="0">
                <a:solidFill>
                  <a:srgbClr val="444444"/>
                </a:solidFill>
                <a:latin typeface="Arial"/>
                <a:cs typeface="Arial"/>
              </a:rPr>
              <a:t>on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to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0" dirty="0">
                <a:solidFill>
                  <a:srgbClr val="444444"/>
                </a:solidFill>
                <a:latin typeface="Arial"/>
                <a:cs typeface="Arial"/>
              </a:rPr>
              <a:t>workplane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25" dirty="0">
                <a:solidFill>
                  <a:srgbClr val="444444"/>
                </a:solidFill>
                <a:latin typeface="Arial"/>
                <a:cs typeface="Arial"/>
              </a:rPr>
              <a:t>and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65" dirty="0">
                <a:solidFill>
                  <a:srgbClr val="444444"/>
                </a:solidFill>
                <a:latin typeface="Arial"/>
                <a:cs typeface="Arial"/>
              </a:rPr>
              <a:t>set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dimensions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to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35" dirty="0">
                <a:solidFill>
                  <a:srgbClr val="444444"/>
                </a:solidFill>
                <a:latin typeface="Arial"/>
                <a:cs typeface="Arial"/>
              </a:rPr>
              <a:t>40.55  </a:t>
            </a:r>
            <a:r>
              <a:rPr sz="1400" spc="310" dirty="0">
                <a:solidFill>
                  <a:srgbClr val="444444"/>
                </a:solidFill>
                <a:latin typeface="Arial"/>
                <a:cs typeface="Arial"/>
              </a:rPr>
              <a:t>mm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x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35" dirty="0">
                <a:solidFill>
                  <a:srgbClr val="444444"/>
                </a:solidFill>
                <a:latin typeface="Arial"/>
                <a:cs typeface="Arial"/>
              </a:rPr>
              <a:t>40.55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310" dirty="0">
                <a:solidFill>
                  <a:srgbClr val="444444"/>
                </a:solidFill>
                <a:latin typeface="Arial"/>
                <a:cs typeface="Arial"/>
              </a:rPr>
              <a:t>mm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x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5" dirty="0">
                <a:solidFill>
                  <a:srgbClr val="444444"/>
                </a:solidFill>
                <a:latin typeface="Arial"/>
                <a:cs typeface="Arial"/>
              </a:rPr>
              <a:t>5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75" dirty="0">
                <a:solidFill>
                  <a:srgbClr val="444444"/>
                </a:solidFill>
                <a:latin typeface="Arial"/>
                <a:cs typeface="Arial"/>
              </a:rPr>
              <a:t>mm.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Make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4" dirty="0">
                <a:solidFill>
                  <a:srgbClr val="444444"/>
                </a:solidFill>
                <a:latin typeface="Arial"/>
                <a:cs typeface="Arial"/>
              </a:rPr>
              <a:t>it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smooth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25" dirty="0">
                <a:solidFill>
                  <a:srgbClr val="444444"/>
                </a:solidFill>
                <a:latin typeface="Arial"/>
                <a:cs typeface="Arial"/>
              </a:rPr>
              <a:t>and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raise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4" dirty="0">
                <a:solidFill>
                  <a:srgbClr val="444444"/>
                </a:solidFill>
                <a:latin typeface="Arial"/>
                <a:cs typeface="Arial"/>
              </a:rPr>
              <a:t>it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55" dirty="0">
                <a:solidFill>
                  <a:srgbClr val="444444"/>
                </a:solidFill>
                <a:latin typeface="Arial"/>
                <a:cs typeface="Arial"/>
              </a:rPr>
              <a:t>up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2mm: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390650" y="1076325"/>
            <a:ext cx="8191499" cy="42767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130550" y="7367356"/>
            <a:ext cx="6310630" cy="19621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1100" spc="80" dirty="0">
                <a:solidFill>
                  <a:srgbClr val="666666"/>
                </a:solidFill>
                <a:latin typeface="Arial"/>
                <a:cs typeface="Arial"/>
              </a:rPr>
              <a:t>Ultimaker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40" dirty="0">
                <a:solidFill>
                  <a:srgbClr val="666666"/>
                </a:solidFill>
                <a:latin typeface="Arial"/>
                <a:cs typeface="Arial"/>
              </a:rPr>
              <a:t>Core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10" dirty="0">
                <a:solidFill>
                  <a:srgbClr val="666666"/>
                </a:solidFill>
                <a:latin typeface="Arial"/>
                <a:cs typeface="Arial"/>
              </a:rPr>
              <a:t>Lessons: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5" dirty="0">
                <a:solidFill>
                  <a:srgbClr val="666666"/>
                </a:solidFill>
                <a:latin typeface="Arial"/>
                <a:cs typeface="Arial"/>
              </a:rPr>
              <a:t>STEAM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66666"/>
                </a:solidFill>
                <a:latin typeface="Arial"/>
                <a:cs typeface="Arial"/>
              </a:rPr>
              <a:t>—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35" dirty="0">
                <a:solidFill>
                  <a:srgbClr val="666666"/>
                </a:solidFill>
                <a:latin typeface="Arial"/>
                <a:cs typeface="Arial"/>
              </a:rPr>
              <a:t>Lesson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666666"/>
                </a:solidFill>
                <a:latin typeface="Arial"/>
                <a:cs typeface="Arial"/>
              </a:rPr>
              <a:t>3: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55" dirty="0">
                <a:solidFill>
                  <a:srgbClr val="666666"/>
                </a:solidFill>
                <a:latin typeface="Arial"/>
                <a:cs typeface="Arial"/>
              </a:rPr>
              <a:t>Tinkercad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65" dirty="0">
                <a:solidFill>
                  <a:srgbClr val="666666"/>
                </a:solidFill>
                <a:latin typeface="Arial"/>
                <a:cs typeface="Arial"/>
              </a:rPr>
              <a:t>Flashlight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100" dirty="0">
                <a:solidFill>
                  <a:srgbClr val="666666"/>
                </a:solidFill>
                <a:latin typeface="Arial"/>
                <a:cs typeface="Arial"/>
              </a:rPr>
              <a:t>Walkthrough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66666"/>
                </a:solidFill>
                <a:latin typeface="Arial"/>
                <a:cs typeface="Arial"/>
              </a:rPr>
              <a:t>—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60" dirty="0">
                <a:solidFill>
                  <a:srgbClr val="1154CC"/>
                </a:solidFill>
                <a:latin typeface="Arial"/>
                <a:cs typeface="Arial"/>
              </a:rPr>
              <a:t>Page</a:t>
            </a:r>
            <a:r>
              <a:rPr sz="1100" spc="-15" dirty="0">
                <a:solidFill>
                  <a:srgbClr val="1154CC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sz="1100" spc="5" dirty="0">
                <a:solidFill>
                  <a:srgbClr val="1154CC"/>
                </a:solidFill>
                <a:latin typeface="Arial"/>
                <a:cs typeface="Arial"/>
              </a:rPr>
              <a:t>27</a:t>
            </a:fld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8850" y="619188"/>
            <a:ext cx="177355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12115" algn="l"/>
              </a:tabLst>
            </a:pPr>
            <a:r>
              <a:rPr sz="1400" spc="-125" dirty="0">
                <a:solidFill>
                  <a:srgbClr val="444444"/>
                </a:solidFill>
                <a:latin typeface="Arial"/>
                <a:cs typeface="Arial"/>
              </a:rPr>
              <a:t>31.	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Align</a:t>
            </a:r>
            <a:r>
              <a:rPr sz="1400" spc="-7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55" dirty="0">
                <a:solidFill>
                  <a:srgbClr val="444444"/>
                </a:solidFill>
                <a:latin typeface="Arial"/>
                <a:cs typeface="Arial"/>
              </a:rPr>
              <a:t>cylinders:</a:t>
            </a:r>
            <a:endParaRPr sz="14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130550" y="7367356"/>
            <a:ext cx="6310630" cy="19621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1100" spc="80" dirty="0">
                <a:solidFill>
                  <a:srgbClr val="666666"/>
                </a:solidFill>
                <a:latin typeface="Arial"/>
                <a:cs typeface="Arial"/>
              </a:rPr>
              <a:t>Ultimaker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40" dirty="0">
                <a:solidFill>
                  <a:srgbClr val="666666"/>
                </a:solidFill>
                <a:latin typeface="Arial"/>
                <a:cs typeface="Arial"/>
              </a:rPr>
              <a:t>Core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10" dirty="0">
                <a:solidFill>
                  <a:srgbClr val="666666"/>
                </a:solidFill>
                <a:latin typeface="Arial"/>
                <a:cs typeface="Arial"/>
              </a:rPr>
              <a:t>Lessons: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5" dirty="0">
                <a:solidFill>
                  <a:srgbClr val="666666"/>
                </a:solidFill>
                <a:latin typeface="Arial"/>
                <a:cs typeface="Arial"/>
              </a:rPr>
              <a:t>STEAM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66666"/>
                </a:solidFill>
                <a:latin typeface="Arial"/>
                <a:cs typeface="Arial"/>
              </a:rPr>
              <a:t>—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35" dirty="0">
                <a:solidFill>
                  <a:srgbClr val="666666"/>
                </a:solidFill>
                <a:latin typeface="Arial"/>
                <a:cs typeface="Arial"/>
              </a:rPr>
              <a:t>Lesson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666666"/>
                </a:solidFill>
                <a:latin typeface="Arial"/>
                <a:cs typeface="Arial"/>
              </a:rPr>
              <a:t>3: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55" dirty="0">
                <a:solidFill>
                  <a:srgbClr val="666666"/>
                </a:solidFill>
                <a:latin typeface="Arial"/>
                <a:cs typeface="Arial"/>
              </a:rPr>
              <a:t>Tinkercad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65" dirty="0">
                <a:solidFill>
                  <a:srgbClr val="666666"/>
                </a:solidFill>
                <a:latin typeface="Arial"/>
                <a:cs typeface="Arial"/>
              </a:rPr>
              <a:t>Flashlight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100" dirty="0">
                <a:solidFill>
                  <a:srgbClr val="666666"/>
                </a:solidFill>
                <a:latin typeface="Arial"/>
                <a:cs typeface="Arial"/>
              </a:rPr>
              <a:t>Walkthrough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66666"/>
                </a:solidFill>
                <a:latin typeface="Arial"/>
                <a:cs typeface="Arial"/>
              </a:rPr>
              <a:t>—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60" dirty="0">
                <a:solidFill>
                  <a:srgbClr val="1154CC"/>
                </a:solidFill>
                <a:latin typeface="Arial"/>
                <a:cs typeface="Arial"/>
              </a:rPr>
              <a:t>Page</a:t>
            </a:r>
            <a:r>
              <a:rPr sz="1100" spc="-15" dirty="0">
                <a:solidFill>
                  <a:srgbClr val="1154CC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sz="1100" spc="5" dirty="0">
                <a:solidFill>
                  <a:srgbClr val="1154CC"/>
                </a:solidFill>
                <a:latin typeface="Arial"/>
                <a:cs typeface="Arial"/>
              </a:rPr>
              <a:t>28</a:t>
            </a:fld>
            <a:endParaRPr sz="1100">
              <a:latin typeface="Arial"/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01DAF5F-F428-9341-9E2D-F8EEB7DC83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649" y="838200"/>
            <a:ext cx="8182819" cy="4268704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8850" y="619188"/>
            <a:ext cx="221488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12115" algn="l"/>
              </a:tabLst>
            </a:pP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32.	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Group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1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55" dirty="0">
                <a:solidFill>
                  <a:srgbClr val="444444"/>
                </a:solidFill>
                <a:latin typeface="Arial"/>
                <a:cs typeface="Arial"/>
              </a:rPr>
              <a:t>cylinders: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390650" y="866775"/>
            <a:ext cx="8191499" cy="42767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130550" y="7367356"/>
            <a:ext cx="6310630" cy="19621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1100" spc="80" dirty="0">
                <a:solidFill>
                  <a:srgbClr val="666666"/>
                </a:solidFill>
                <a:latin typeface="Arial"/>
                <a:cs typeface="Arial"/>
              </a:rPr>
              <a:t>Ultimaker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40" dirty="0">
                <a:solidFill>
                  <a:srgbClr val="666666"/>
                </a:solidFill>
                <a:latin typeface="Arial"/>
                <a:cs typeface="Arial"/>
              </a:rPr>
              <a:t>Core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10" dirty="0">
                <a:solidFill>
                  <a:srgbClr val="666666"/>
                </a:solidFill>
                <a:latin typeface="Arial"/>
                <a:cs typeface="Arial"/>
              </a:rPr>
              <a:t>Lessons: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5" dirty="0">
                <a:solidFill>
                  <a:srgbClr val="666666"/>
                </a:solidFill>
                <a:latin typeface="Arial"/>
                <a:cs typeface="Arial"/>
              </a:rPr>
              <a:t>STEAM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66666"/>
                </a:solidFill>
                <a:latin typeface="Arial"/>
                <a:cs typeface="Arial"/>
              </a:rPr>
              <a:t>—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35" dirty="0">
                <a:solidFill>
                  <a:srgbClr val="666666"/>
                </a:solidFill>
                <a:latin typeface="Arial"/>
                <a:cs typeface="Arial"/>
              </a:rPr>
              <a:t>Lesson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666666"/>
                </a:solidFill>
                <a:latin typeface="Arial"/>
                <a:cs typeface="Arial"/>
              </a:rPr>
              <a:t>3: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55" dirty="0">
                <a:solidFill>
                  <a:srgbClr val="666666"/>
                </a:solidFill>
                <a:latin typeface="Arial"/>
                <a:cs typeface="Arial"/>
              </a:rPr>
              <a:t>Tinkercad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65" dirty="0">
                <a:solidFill>
                  <a:srgbClr val="666666"/>
                </a:solidFill>
                <a:latin typeface="Arial"/>
                <a:cs typeface="Arial"/>
              </a:rPr>
              <a:t>Flashlight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100" dirty="0">
                <a:solidFill>
                  <a:srgbClr val="666666"/>
                </a:solidFill>
                <a:latin typeface="Arial"/>
                <a:cs typeface="Arial"/>
              </a:rPr>
              <a:t>Walkthrough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66666"/>
                </a:solidFill>
                <a:latin typeface="Arial"/>
                <a:cs typeface="Arial"/>
              </a:rPr>
              <a:t>—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60" dirty="0">
                <a:solidFill>
                  <a:srgbClr val="1154CC"/>
                </a:solidFill>
                <a:latin typeface="Arial"/>
                <a:cs typeface="Arial"/>
              </a:rPr>
              <a:t>Page</a:t>
            </a:r>
            <a:r>
              <a:rPr sz="1100" spc="-15" dirty="0">
                <a:solidFill>
                  <a:srgbClr val="1154CC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sz="1100" spc="5" dirty="0">
                <a:solidFill>
                  <a:srgbClr val="1154CC"/>
                </a:solidFill>
                <a:latin typeface="Arial"/>
                <a:cs typeface="Arial"/>
              </a:rPr>
              <a:t>29</a:t>
            </a:fld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8850" y="619188"/>
            <a:ext cx="8234680" cy="14960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12750" indent="-400050">
              <a:lnSpc>
                <a:spcPts val="1664"/>
              </a:lnSpc>
              <a:spcBef>
                <a:spcPts val="100"/>
              </a:spcBef>
              <a:buAutoNum type="arabicPeriod" startAt="3"/>
              <a:tabLst>
                <a:tab pos="412115" algn="l"/>
                <a:tab pos="412750" algn="l"/>
              </a:tabLst>
            </a:pPr>
            <a:r>
              <a:rPr sz="1400" spc="75" dirty="0">
                <a:latin typeface="Arial"/>
                <a:cs typeface="Arial"/>
              </a:rPr>
              <a:t>Things</a:t>
            </a:r>
            <a:r>
              <a:rPr sz="1400" spc="-30" dirty="0">
                <a:latin typeface="Arial"/>
                <a:cs typeface="Arial"/>
              </a:rPr>
              <a:t> </a:t>
            </a:r>
            <a:r>
              <a:rPr sz="1400" spc="130" dirty="0">
                <a:latin typeface="Arial"/>
                <a:cs typeface="Arial"/>
              </a:rPr>
              <a:t>to</a:t>
            </a:r>
            <a:r>
              <a:rPr sz="1400" spc="-30" dirty="0">
                <a:latin typeface="Arial"/>
                <a:cs typeface="Arial"/>
              </a:rPr>
              <a:t> </a:t>
            </a:r>
            <a:r>
              <a:rPr sz="1400" spc="100" dirty="0">
                <a:latin typeface="Arial"/>
                <a:cs typeface="Arial"/>
              </a:rPr>
              <a:t>keep</a:t>
            </a:r>
            <a:r>
              <a:rPr sz="1400" spc="-30" dirty="0">
                <a:latin typeface="Arial"/>
                <a:cs typeface="Arial"/>
              </a:rPr>
              <a:t> </a:t>
            </a:r>
            <a:r>
              <a:rPr sz="1400" spc="105" dirty="0">
                <a:latin typeface="Arial"/>
                <a:cs typeface="Arial"/>
              </a:rPr>
              <a:t>in</a:t>
            </a:r>
            <a:r>
              <a:rPr sz="1400" spc="-30" dirty="0">
                <a:latin typeface="Arial"/>
                <a:cs typeface="Arial"/>
              </a:rPr>
              <a:t> </a:t>
            </a:r>
            <a:r>
              <a:rPr sz="1400" spc="175" dirty="0">
                <a:latin typeface="Arial"/>
                <a:cs typeface="Arial"/>
              </a:rPr>
              <a:t>mind</a:t>
            </a:r>
            <a:r>
              <a:rPr sz="1400" spc="-30" dirty="0">
                <a:latin typeface="Arial"/>
                <a:cs typeface="Arial"/>
              </a:rPr>
              <a:t> </a:t>
            </a:r>
            <a:r>
              <a:rPr sz="1400" spc="-95" dirty="0">
                <a:latin typeface="Arial"/>
                <a:cs typeface="Arial"/>
              </a:rPr>
              <a:t>:</a:t>
            </a:r>
            <a:endParaRPr sz="1400">
              <a:latin typeface="Arial"/>
              <a:cs typeface="Arial"/>
            </a:endParaRPr>
          </a:p>
          <a:p>
            <a:pPr marL="869950" lvl="1" indent="-228600">
              <a:lnSpc>
                <a:spcPts val="1650"/>
              </a:lnSpc>
              <a:buChar char="■"/>
              <a:tabLst>
                <a:tab pos="869950" algn="l"/>
              </a:tabLst>
            </a:pPr>
            <a:r>
              <a:rPr sz="1400" spc="50" dirty="0">
                <a:latin typeface="Arial"/>
                <a:cs typeface="Arial"/>
              </a:rPr>
              <a:t>The</a:t>
            </a:r>
            <a:r>
              <a:rPr sz="1400" spc="-30" dirty="0">
                <a:latin typeface="Arial"/>
                <a:cs typeface="Arial"/>
              </a:rPr>
              <a:t> </a:t>
            </a:r>
            <a:r>
              <a:rPr sz="1400" spc="114" dirty="0">
                <a:latin typeface="Arial"/>
                <a:cs typeface="Arial"/>
              </a:rPr>
              <a:t>diameter</a:t>
            </a:r>
            <a:r>
              <a:rPr sz="1400" spc="-30" dirty="0">
                <a:latin typeface="Arial"/>
                <a:cs typeface="Arial"/>
              </a:rPr>
              <a:t> </a:t>
            </a:r>
            <a:r>
              <a:rPr sz="1400" spc="80" dirty="0">
                <a:latin typeface="Arial"/>
                <a:cs typeface="Arial"/>
              </a:rPr>
              <a:t>of</a:t>
            </a:r>
            <a:r>
              <a:rPr sz="1400" spc="-30" dirty="0">
                <a:latin typeface="Arial"/>
                <a:cs typeface="Arial"/>
              </a:rPr>
              <a:t> </a:t>
            </a:r>
            <a:r>
              <a:rPr sz="1400" spc="130" dirty="0">
                <a:latin typeface="Arial"/>
                <a:cs typeface="Arial"/>
              </a:rPr>
              <a:t>the</a:t>
            </a:r>
            <a:r>
              <a:rPr sz="1400" spc="-30" dirty="0">
                <a:latin typeface="Arial"/>
                <a:cs typeface="Arial"/>
              </a:rPr>
              <a:t> </a:t>
            </a:r>
            <a:r>
              <a:rPr sz="1400" spc="25" dirty="0">
                <a:latin typeface="Arial"/>
                <a:cs typeface="Arial"/>
              </a:rPr>
              <a:t>PVC</a:t>
            </a:r>
            <a:r>
              <a:rPr sz="1400" spc="-30" dirty="0">
                <a:latin typeface="Arial"/>
                <a:cs typeface="Arial"/>
              </a:rPr>
              <a:t> </a:t>
            </a:r>
            <a:r>
              <a:rPr sz="1400" spc="135" dirty="0">
                <a:latin typeface="Arial"/>
                <a:cs typeface="Arial"/>
              </a:rPr>
              <a:t>tube</a:t>
            </a:r>
            <a:r>
              <a:rPr sz="1400" spc="-30" dirty="0">
                <a:latin typeface="Arial"/>
                <a:cs typeface="Arial"/>
              </a:rPr>
              <a:t> </a:t>
            </a:r>
            <a:r>
              <a:rPr sz="1400" spc="15" dirty="0">
                <a:latin typeface="Arial"/>
                <a:cs typeface="Arial"/>
              </a:rPr>
              <a:t>is</a:t>
            </a:r>
            <a:r>
              <a:rPr sz="1400" spc="-30" dirty="0">
                <a:latin typeface="Arial"/>
                <a:cs typeface="Arial"/>
              </a:rPr>
              <a:t> </a:t>
            </a:r>
            <a:r>
              <a:rPr sz="1400" spc="-45" dirty="0">
                <a:solidFill>
                  <a:srgbClr val="444444"/>
                </a:solidFill>
                <a:latin typeface="Arial"/>
                <a:cs typeface="Arial"/>
              </a:rPr>
              <a:t>21.45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75" dirty="0">
                <a:solidFill>
                  <a:srgbClr val="444444"/>
                </a:solidFill>
                <a:latin typeface="Arial"/>
                <a:cs typeface="Arial"/>
              </a:rPr>
              <a:t>mm.</a:t>
            </a:r>
            <a:endParaRPr sz="1400">
              <a:latin typeface="Arial"/>
              <a:cs typeface="Arial"/>
            </a:endParaRPr>
          </a:p>
          <a:p>
            <a:pPr marL="869950" lvl="1" indent="-228600">
              <a:lnSpc>
                <a:spcPts val="1650"/>
              </a:lnSpc>
              <a:buChar char="■"/>
              <a:tabLst>
                <a:tab pos="869950" algn="l"/>
              </a:tabLst>
            </a:pPr>
            <a:r>
              <a:rPr sz="1400" spc="15" dirty="0">
                <a:solidFill>
                  <a:srgbClr val="444444"/>
                </a:solidFill>
                <a:latin typeface="Arial"/>
                <a:cs typeface="Arial"/>
              </a:rPr>
              <a:t>To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0" dirty="0">
                <a:solidFill>
                  <a:srgbClr val="444444"/>
                </a:solidFill>
                <a:latin typeface="Arial"/>
                <a:cs typeface="Arial"/>
              </a:rPr>
              <a:t>create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a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50" dirty="0">
                <a:solidFill>
                  <a:srgbClr val="444444"/>
                </a:solidFill>
                <a:latin typeface="Arial"/>
                <a:cs typeface="Arial"/>
              </a:rPr>
              <a:t>tight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50" dirty="0">
                <a:solidFill>
                  <a:srgbClr val="444444"/>
                </a:solidFill>
                <a:latin typeface="Arial"/>
                <a:cs typeface="Arial"/>
              </a:rPr>
              <a:t>fit,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make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your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90" dirty="0">
                <a:solidFill>
                  <a:srgbClr val="444444"/>
                </a:solidFill>
                <a:latin typeface="Arial"/>
                <a:cs typeface="Arial"/>
              </a:rPr>
              <a:t>hole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smooth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25" dirty="0">
                <a:solidFill>
                  <a:srgbClr val="444444"/>
                </a:solidFill>
                <a:latin typeface="Arial"/>
                <a:cs typeface="Arial"/>
              </a:rPr>
              <a:t>and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65" dirty="0">
                <a:solidFill>
                  <a:srgbClr val="444444"/>
                </a:solidFill>
                <a:latin typeface="Arial"/>
                <a:cs typeface="Arial"/>
              </a:rPr>
              <a:t>set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4" dirty="0">
                <a:solidFill>
                  <a:srgbClr val="444444"/>
                </a:solidFill>
                <a:latin typeface="Arial"/>
                <a:cs typeface="Arial"/>
              </a:rPr>
              <a:t>diameter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to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-35" dirty="0">
                <a:solidFill>
                  <a:srgbClr val="444444"/>
                </a:solidFill>
                <a:latin typeface="Arial"/>
                <a:cs typeface="Arial"/>
              </a:rPr>
              <a:t>21.70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75" dirty="0">
                <a:solidFill>
                  <a:srgbClr val="444444"/>
                </a:solidFill>
                <a:latin typeface="Arial"/>
                <a:cs typeface="Arial"/>
              </a:rPr>
              <a:t>mm.</a:t>
            </a:r>
            <a:endParaRPr sz="1400">
              <a:latin typeface="Arial"/>
              <a:cs typeface="Arial"/>
            </a:endParaRPr>
          </a:p>
          <a:p>
            <a:pPr marL="869950" marR="5080" lvl="1" indent="-228600">
              <a:lnSpc>
                <a:spcPts val="1650"/>
              </a:lnSpc>
              <a:spcBef>
                <a:spcPts val="65"/>
              </a:spcBef>
              <a:buChar char="■"/>
              <a:tabLst>
                <a:tab pos="869950" algn="l"/>
              </a:tabLst>
            </a:pPr>
            <a:r>
              <a:rPr sz="1400" spc="5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75" dirty="0">
                <a:solidFill>
                  <a:srgbClr val="444444"/>
                </a:solidFill>
                <a:latin typeface="Arial"/>
                <a:cs typeface="Arial"/>
              </a:rPr>
              <a:t>Tinkercad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coin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60" dirty="0">
                <a:solidFill>
                  <a:srgbClr val="444444"/>
                </a:solidFill>
                <a:latin typeface="Arial"/>
                <a:cs typeface="Arial"/>
              </a:rPr>
              <a:t>cell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holder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55" dirty="0">
                <a:solidFill>
                  <a:srgbClr val="444444"/>
                </a:solidFill>
                <a:latin typeface="Arial"/>
                <a:cs typeface="Arial"/>
              </a:rPr>
              <a:t>has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a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4" dirty="0">
                <a:solidFill>
                  <a:srgbClr val="444444"/>
                </a:solidFill>
                <a:latin typeface="Arial"/>
                <a:cs typeface="Arial"/>
              </a:rPr>
              <a:t>diameter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0" dirty="0">
                <a:solidFill>
                  <a:srgbClr val="444444"/>
                </a:solidFill>
                <a:latin typeface="Arial"/>
                <a:cs typeface="Arial"/>
              </a:rPr>
              <a:t>of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-15" dirty="0">
                <a:solidFill>
                  <a:srgbClr val="444444"/>
                </a:solidFill>
                <a:latin typeface="Arial"/>
                <a:cs typeface="Arial"/>
              </a:rPr>
              <a:t>32.25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75" dirty="0">
                <a:solidFill>
                  <a:srgbClr val="444444"/>
                </a:solidFill>
                <a:latin typeface="Arial"/>
                <a:cs typeface="Arial"/>
              </a:rPr>
              <a:t>mm.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60" dirty="0">
                <a:solidFill>
                  <a:srgbClr val="444444"/>
                </a:solidFill>
                <a:latin typeface="Arial"/>
                <a:cs typeface="Arial"/>
              </a:rPr>
              <a:t>You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0" dirty="0">
                <a:solidFill>
                  <a:srgbClr val="444444"/>
                </a:solidFill>
                <a:latin typeface="Arial"/>
                <a:cs typeface="Arial"/>
              </a:rPr>
              <a:t>don’t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50" dirty="0">
                <a:solidFill>
                  <a:srgbClr val="444444"/>
                </a:solidFill>
                <a:latin typeface="Arial"/>
                <a:cs typeface="Arial"/>
              </a:rPr>
              <a:t>want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25" dirty="0">
                <a:solidFill>
                  <a:srgbClr val="444444"/>
                </a:solidFill>
                <a:latin typeface="Arial"/>
                <a:cs typeface="Arial"/>
              </a:rPr>
              <a:t>quite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5" dirty="0">
                <a:solidFill>
                  <a:srgbClr val="444444"/>
                </a:solidFill>
                <a:latin typeface="Arial"/>
                <a:cs typeface="Arial"/>
              </a:rPr>
              <a:t>as  </a:t>
            </a:r>
            <a:r>
              <a:rPr sz="1400" spc="150" dirty="0">
                <a:solidFill>
                  <a:srgbClr val="444444"/>
                </a:solidFill>
                <a:latin typeface="Arial"/>
                <a:cs typeface="Arial"/>
              </a:rPr>
              <a:t>tight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a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fit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75" dirty="0">
                <a:solidFill>
                  <a:srgbClr val="444444"/>
                </a:solidFill>
                <a:latin typeface="Arial"/>
                <a:cs typeface="Arial"/>
              </a:rPr>
              <a:t>(you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5" dirty="0">
                <a:solidFill>
                  <a:srgbClr val="444444"/>
                </a:solidFill>
                <a:latin typeface="Arial"/>
                <a:cs typeface="Arial"/>
              </a:rPr>
              <a:t>could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break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25" dirty="0">
                <a:solidFill>
                  <a:srgbClr val="444444"/>
                </a:solidFill>
                <a:latin typeface="Arial"/>
                <a:cs typeface="Arial"/>
              </a:rPr>
              <a:t>print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65" dirty="0">
                <a:solidFill>
                  <a:srgbClr val="444444"/>
                </a:solidFill>
                <a:latin typeface="Arial"/>
                <a:cs typeface="Arial"/>
              </a:rPr>
              <a:t>if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you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90" dirty="0">
                <a:solidFill>
                  <a:srgbClr val="444444"/>
                </a:solidFill>
                <a:latin typeface="Arial"/>
                <a:cs typeface="Arial"/>
              </a:rPr>
              <a:t>apply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to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75" dirty="0">
                <a:solidFill>
                  <a:srgbClr val="444444"/>
                </a:solidFill>
                <a:latin typeface="Arial"/>
                <a:cs typeface="Arial"/>
              </a:rPr>
              <a:t>much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35" dirty="0">
                <a:solidFill>
                  <a:srgbClr val="444444"/>
                </a:solidFill>
                <a:latin typeface="Arial"/>
                <a:cs typeface="Arial"/>
              </a:rPr>
              <a:t>force),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30" dirty="0">
                <a:solidFill>
                  <a:srgbClr val="444444"/>
                </a:solidFill>
                <a:latin typeface="Arial"/>
                <a:cs typeface="Arial"/>
              </a:rPr>
              <a:t>so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make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90" dirty="0">
                <a:solidFill>
                  <a:srgbClr val="444444"/>
                </a:solidFill>
                <a:latin typeface="Arial"/>
                <a:cs typeface="Arial"/>
              </a:rPr>
              <a:t>hole 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smooth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25" dirty="0">
                <a:solidFill>
                  <a:srgbClr val="444444"/>
                </a:solidFill>
                <a:latin typeface="Arial"/>
                <a:cs typeface="Arial"/>
              </a:rPr>
              <a:t>and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0" dirty="0">
                <a:solidFill>
                  <a:srgbClr val="444444"/>
                </a:solidFill>
                <a:latin typeface="Arial"/>
                <a:cs typeface="Arial"/>
              </a:rPr>
              <a:t>give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4" dirty="0">
                <a:solidFill>
                  <a:srgbClr val="444444"/>
                </a:solidFill>
                <a:latin typeface="Arial"/>
                <a:cs typeface="Arial"/>
              </a:rPr>
              <a:t>it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a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4" dirty="0">
                <a:solidFill>
                  <a:srgbClr val="444444"/>
                </a:solidFill>
                <a:latin typeface="Arial"/>
                <a:cs typeface="Arial"/>
              </a:rPr>
              <a:t>diameter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0" dirty="0">
                <a:solidFill>
                  <a:srgbClr val="444444"/>
                </a:solidFill>
                <a:latin typeface="Arial"/>
                <a:cs typeface="Arial"/>
              </a:rPr>
              <a:t>of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32.60mm</a:t>
            </a:r>
            <a:endParaRPr sz="1400">
              <a:latin typeface="Arial"/>
              <a:cs typeface="Arial"/>
            </a:endParaRPr>
          </a:p>
          <a:p>
            <a:pPr marL="869950" lvl="1" indent="-228600">
              <a:lnSpc>
                <a:spcPts val="1600"/>
              </a:lnSpc>
              <a:buChar char="■"/>
              <a:tabLst>
                <a:tab pos="869950" algn="l"/>
              </a:tabLst>
            </a:pP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Make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65" dirty="0">
                <a:solidFill>
                  <a:srgbClr val="444444"/>
                </a:solidFill>
                <a:latin typeface="Arial"/>
                <a:cs typeface="Arial"/>
              </a:rPr>
              <a:t>sure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you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smooth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60" dirty="0">
                <a:solidFill>
                  <a:srgbClr val="444444"/>
                </a:solidFill>
                <a:latin typeface="Arial"/>
                <a:cs typeface="Arial"/>
              </a:rPr>
              <a:t>every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50" dirty="0">
                <a:solidFill>
                  <a:srgbClr val="444444"/>
                </a:solidFill>
                <a:latin typeface="Arial"/>
                <a:cs typeface="Arial"/>
              </a:rPr>
              <a:t>shape.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390650" y="2247900"/>
            <a:ext cx="4429125" cy="35337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857875" y="2228850"/>
            <a:ext cx="3028950" cy="35528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206750" y="7367356"/>
            <a:ext cx="6235065" cy="19621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1100" spc="80" dirty="0">
                <a:solidFill>
                  <a:srgbClr val="666666"/>
                </a:solidFill>
                <a:latin typeface="Arial"/>
                <a:cs typeface="Arial"/>
              </a:rPr>
              <a:t>Ultimaker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40" dirty="0">
                <a:solidFill>
                  <a:srgbClr val="666666"/>
                </a:solidFill>
                <a:latin typeface="Arial"/>
                <a:cs typeface="Arial"/>
              </a:rPr>
              <a:t>Core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10" dirty="0">
                <a:solidFill>
                  <a:srgbClr val="666666"/>
                </a:solidFill>
                <a:latin typeface="Arial"/>
                <a:cs typeface="Arial"/>
              </a:rPr>
              <a:t>Lessons: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5" dirty="0">
                <a:solidFill>
                  <a:srgbClr val="666666"/>
                </a:solidFill>
                <a:latin typeface="Arial"/>
                <a:cs typeface="Arial"/>
              </a:rPr>
              <a:t>STEAM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66666"/>
                </a:solidFill>
                <a:latin typeface="Arial"/>
                <a:cs typeface="Arial"/>
              </a:rPr>
              <a:t>—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35" dirty="0">
                <a:solidFill>
                  <a:srgbClr val="666666"/>
                </a:solidFill>
                <a:latin typeface="Arial"/>
                <a:cs typeface="Arial"/>
              </a:rPr>
              <a:t>Lesson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666666"/>
                </a:solidFill>
                <a:latin typeface="Arial"/>
                <a:cs typeface="Arial"/>
              </a:rPr>
              <a:t>3: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55" dirty="0">
                <a:solidFill>
                  <a:srgbClr val="666666"/>
                </a:solidFill>
                <a:latin typeface="Arial"/>
                <a:cs typeface="Arial"/>
              </a:rPr>
              <a:t>Tinkercad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65" dirty="0">
                <a:solidFill>
                  <a:srgbClr val="666666"/>
                </a:solidFill>
                <a:latin typeface="Arial"/>
                <a:cs typeface="Arial"/>
              </a:rPr>
              <a:t>Flashlight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100" dirty="0">
                <a:solidFill>
                  <a:srgbClr val="666666"/>
                </a:solidFill>
                <a:latin typeface="Arial"/>
                <a:cs typeface="Arial"/>
              </a:rPr>
              <a:t>Walkthrough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66666"/>
                </a:solidFill>
                <a:latin typeface="Arial"/>
                <a:cs typeface="Arial"/>
              </a:rPr>
              <a:t>—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60" dirty="0">
                <a:solidFill>
                  <a:srgbClr val="1154CC"/>
                </a:solidFill>
                <a:latin typeface="Arial"/>
                <a:cs typeface="Arial"/>
              </a:rPr>
              <a:t>Page</a:t>
            </a:r>
            <a:r>
              <a:rPr sz="1100" spc="-15" dirty="0">
                <a:solidFill>
                  <a:srgbClr val="1154CC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sz="1100" spc="110" dirty="0">
                <a:solidFill>
                  <a:srgbClr val="1154CC"/>
                </a:solidFill>
                <a:latin typeface="Arial"/>
                <a:cs typeface="Arial"/>
              </a:rPr>
              <a:t>3</a:t>
            </a:fld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8850" y="619188"/>
            <a:ext cx="218884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12115" algn="l"/>
              </a:tabLst>
            </a:pP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33.	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Rename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2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model: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390650" y="866775"/>
            <a:ext cx="8181975" cy="42767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pc="80" dirty="0"/>
              <a:t>Ultimaker</a:t>
            </a:r>
            <a:r>
              <a:rPr spc="-15" dirty="0"/>
              <a:t> </a:t>
            </a:r>
            <a:r>
              <a:rPr spc="40" dirty="0"/>
              <a:t>Core</a:t>
            </a:r>
            <a:r>
              <a:rPr spc="-15" dirty="0"/>
              <a:t> </a:t>
            </a:r>
            <a:r>
              <a:rPr spc="10" dirty="0"/>
              <a:t>Lessons:</a:t>
            </a:r>
            <a:r>
              <a:rPr spc="-15" dirty="0"/>
              <a:t> </a:t>
            </a:r>
            <a:r>
              <a:rPr spc="5" dirty="0"/>
              <a:t>STEAM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35" dirty="0"/>
              <a:t>Lesson</a:t>
            </a:r>
            <a:r>
              <a:rPr spc="-15" dirty="0"/>
              <a:t> </a:t>
            </a:r>
            <a:r>
              <a:rPr spc="-35" dirty="0"/>
              <a:t>3:</a:t>
            </a:r>
            <a:r>
              <a:rPr spc="-15" dirty="0"/>
              <a:t> </a:t>
            </a:r>
            <a:r>
              <a:rPr spc="55" dirty="0"/>
              <a:t>Tinkercad</a:t>
            </a:r>
            <a:r>
              <a:rPr spc="-15" dirty="0"/>
              <a:t> </a:t>
            </a:r>
            <a:r>
              <a:rPr spc="65" dirty="0"/>
              <a:t>Flashlight</a:t>
            </a:r>
            <a:r>
              <a:rPr spc="-15" dirty="0"/>
              <a:t> </a:t>
            </a:r>
            <a:r>
              <a:rPr spc="100" dirty="0"/>
              <a:t>Walkthrough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60" dirty="0">
                <a:solidFill>
                  <a:srgbClr val="1154CC"/>
                </a:solidFill>
              </a:rPr>
              <a:t>Page</a:t>
            </a:r>
            <a:r>
              <a:rPr spc="-1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spc="0" dirty="0">
                <a:solidFill>
                  <a:srgbClr val="1154CC"/>
                </a:solidFill>
              </a:rPr>
              <a:t>30</a:t>
            </a:fld>
            <a:endParaRPr spc="0"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8850" y="619188"/>
            <a:ext cx="4897755" cy="40106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12750" indent="-400050">
              <a:lnSpc>
                <a:spcPct val="100000"/>
              </a:lnSpc>
              <a:spcBef>
                <a:spcPts val="100"/>
              </a:spcBef>
              <a:buAutoNum type="arabicPeriod" startAt="34"/>
              <a:tabLst>
                <a:tab pos="412115" algn="l"/>
                <a:tab pos="412750" algn="l"/>
              </a:tabLst>
            </a:pPr>
            <a:r>
              <a:rPr sz="1400" spc="85" dirty="0">
                <a:solidFill>
                  <a:srgbClr val="444444"/>
                </a:solidFill>
                <a:latin typeface="Arial"/>
                <a:cs typeface="Arial"/>
              </a:rPr>
              <a:t>Export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6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5" dirty="0">
                <a:solidFill>
                  <a:srgbClr val="444444"/>
                </a:solidFill>
                <a:latin typeface="Arial"/>
                <a:cs typeface="Arial"/>
              </a:rPr>
              <a:t>parts </a:t>
            </a:r>
            <a:r>
              <a:rPr sz="1400" spc="50" dirty="0">
                <a:solidFill>
                  <a:srgbClr val="444444"/>
                </a:solidFill>
                <a:latin typeface="Arial"/>
                <a:cs typeface="Arial"/>
              </a:rPr>
              <a:t>separately.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buClr>
                <a:srgbClr val="444444"/>
              </a:buClr>
              <a:buFont typeface="Arial"/>
              <a:buAutoNum type="arabicPeriod" startAt="34"/>
            </a:pPr>
            <a:endParaRPr sz="1700">
              <a:latin typeface="Times New Roman"/>
              <a:cs typeface="Times New Roman"/>
            </a:endParaRPr>
          </a:p>
          <a:p>
            <a:pPr marL="412750" indent="-400050">
              <a:lnSpc>
                <a:spcPct val="100000"/>
              </a:lnSpc>
              <a:spcBef>
                <a:spcPts val="1315"/>
              </a:spcBef>
              <a:buAutoNum type="arabicPeriod" startAt="34"/>
              <a:tabLst>
                <a:tab pos="412115" algn="l"/>
                <a:tab pos="412750" algn="l"/>
              </a:tabLst>
            </a:pPr>
            <a:r>
              <a:rPr sz="1400" spc="75" dirty="0">
                <a:solidFill>
                  <a:srgbClr val="444444"/>
                </a:solidFill>
                <a:latin typeface="Arial"/>
                <a:cs typeface="Arial"/>
              </a:rPr>
              <a:t>Print.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buClr>
                <a:srgbClr val="444444"/>
              </a:buClr>
              <a:buFont typeface="Arial"/>
              <a:buAutoNum type="arabicPeriod" startAt="34"/>
            </a:pPr>
            <a:endParaRPr sz="1700">
              <a:latin typeface="Times New Roman"/>
              <a:cs typeface="Times New Roman"/>
            </a:endParaRPr>
          </a:p>
          <a:p>
            <a:pPr marL="412750" indent="-400050">
              <a:lnSpc>
                <a:spcPct val="100000"/>
              </a:lnSpc>
              <a:spcBef>
                <a:spcPts val="1315"/>
              </a:spcBef>
              <a:buAutoNum type="arabicPeriod" startAt="34"/>
              <a:tabLst>
                <a:tab pos="412115" algn="l"/>
                <a:tab pos="412750" algn="l"/>
              </a:tabLst>
            </a:pP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Connect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8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5" dirty="0">
                <a:solidFill>
                  <a:srgbClr val="444444"/>
                </a:solidFill>
                <a:latin typeface="Arial"/>
                <a:cs typeface="Arial"/>
              </a:rPr>
              <a:t>parts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together.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buClr>
                <a:srgbClr val="444444"/>
              </a:buClr>
              <a:buFont typeface="Arial"/>
              <a:buAutoNum type="arabicPeriod" startAt="34"/>
            </a:pPr>
            <a:endParaRPr sz="1700">
              <a:latin typeface="Times New Roman"/>
              <a:cs typeface="Times New Roman"/>
            </a:endParaRPr>
          </a:p>
          <a:p>
            <a:pPr marL="412750" indent="-400050">
              <a:lnSpc>
                <a:spcPct val="100000"/>
              </a:lnSpc>
              <a:spcBef>
                <a:spcPts val="1315"/>
              </a:spcBef>
              <a:buAutoNum type="arabicPeriod" startAt="34"/>
              <a:tabLst>
                <a:tab pos="412115" algn="l"/>
                <a:tab pos="412750" algn="l"/>
              </a:tabLst>
            </a:pPr>
            <a:r>
              <a:rPr sz="1400" spc="25" dirty="0">
                <a:solidFill>
                  <a:srgbClr val="444444"/>
                </a:solidFill>
                <a:latin typeface="Arial"/>
                <a:cs typeface="Arial"/>
              </a:rPr>
              <a:t>Play.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buClr>
                <a:srgbClr val="444444"/>
              </a:buClr>
              <a:buFont typeface="Arial"/>
              <a:buAutoNum type="arabicPeriod" startAt="34"/>
            </a:pPr>
            <a:endParaRPr sz="1700">
              <a:latin typeface="Times New Roman"/>
              <a:cs typeface="Times New Roman"/>
            </a:endParaRPr>
          </a:p>
          <a:p>
            <a:pPr marL="412750" indent="-400050">
              <a:lnSpc>
                <a:spcPts val="1664"/>
              </a:lnSpc>
              <a:spcBef>
                <a:spcPts val="1315"/>
              </a:spcBef>
              <a:buAutoNum type="arabicPeriod" startAt="34"/>
              <a:tabLst>
                <a:tab pos="412115" algn="l"/>
                <a:tab pos="412750" algn="l"/>
              </a:tabLst>
            </a:pPr>
            <a:r>
              <a:rPr sz="1400" spc="85" dirty="0">
                <a:solidFill>
                  <a:srgbClr val="444444"/>
                </a:solidFill>
                <a:latin typeface="Arial"/>
                <a:cs typeface="Arial"/>
              </a:rPr>
              <a:t>Brainstorm:</a:t>
            </a:r>
            <a:endParaRPr sz="1400">
              <a:latin typeface="Arial"/>
              <a:cs typeface="Arial"/>
            </a:endParaRPr>
          </a:p>
          <a:p>
            <a:pPr marL="412750" indent="-400050">
              <a:lnSpc>
                <a:spcPts val="1650"/>
              </a:lnSpc>
              <a:buChar char="■"/>
              <a:tabLst>
                <a:tab pos="412115" algn="l"/>
                <a:tab pos="412750" algn="l"/>
              </a:tabLst>
            </a:pPr>
            <a:r>
              <a:rPr sz="1400" spc="150" dirty="0">
                <a:solidFill>
                  <a:srgbClr val="444444"/>
                </a:solidFill>
                <a:latin typeface="Arial"/>
                <a:cs typeface="Arial"/>
              </a:rPr>
              <a:t>What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would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make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90" dirty="0">
                <a:solidFill>
                  <a:srgbClr val="444444"/>
                </a:solidFill>
                <a:latin typeface="Arial"/>
                <a:cs typeface="Arial"/>
              </a:rPr>
              <a:t>this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design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better?</a:t>
            </a:r>
            <a:endParaRPr sz="1400">
              <a:latin typeface="Arial"/>
              <a:cs typeface="Arial"/>
            </a:endParaRPr>
          </a:p>
          <a:p>
            <a:pPr marL="412750" indent="-400050">
              <a:lnSpc>
                <a:spcPts val="1650"/>
              </a:lnSpc>
              <a:buChar char="■"/>
              <a:tabLst>
                <a:tab pos="412115" algn="l"/>
                <a:tab pos="412750" algn="l"/>
              </a:tabLst>
            </a:pPr>
            <a:r>
              <a:rPr sz="1400" spc="65" dirty="0">
                <a:solidFill>
                  <a:srgbClr val="444444"/>
                </a:solidFill>
                <a:latin typeface="Arial"/>
                <a:cs typeface="Arial"/>
              </a:rPr>
              <a:t>Does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4" dirty="0">
                <a:solidFill>
                  <a:srgbClr val="444444"/>
                </a:solidFill>
                <a:latin typeface="Arial"/>
                <a:cs typeface="Arial"/>
              </a:rPr>
              <a:t>it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5" dirty="0">
                <a:solidFill>
                  <a:srgbClr val="444444"/>
                </a:solidFill>
                <a:latin typeface="Arial"/>
                <a:cs typeface="Arial"/>
              </a:rPr>
              <a:t>need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a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90" dirty="0">
                <a:solidFill>
                  <a:srgbClr val="444444"/>
                </a:solidFill>
                <a:latin typeface="Arial"/>
                <a:cs typeface="Arial"/>
              </a:rPr>
              <a:t>switch?</a:t>
            </a:r>
            <a:endParaRPr sz="1400">
              <a:latin typeface="Arial"/>
              <a:cs typeface="Arial"/>
            </a:endParaRPr>
          </a:p>
          <a:p>
            <a:pPr marL="412750" indent="-400050">
              <a:lnSpc>
                <a:spcPts val="1664"/>
              </a:lnSpc>
              <a:buChar char="■"/>
              <a:tabLst>
                <a:tab pos="412115" algn="l"/>
                <a:tab pos="412750" algn="l"/>
              </a:tabLst>
            </a:pPr>
            <a:r>
              <a:rPr sz="1400" spc="90" dirty="0">
                <a:solidFill>
                  <a:srgbClr val="444444"/>
                </a:solidFill>
                <a:latin typeface="Arial"/>
                <a:cs typeface="Arial"/>
              </a:rPr>
              <a:t>Should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5" dirty="0">
                <a:solidFill>
                  <a:srgbClr val="444444"/>
                </a:solidFill>
                <a:latin typeface="Arial"/>
                <a:cs typeface="Arial"/>
              </a:rPr>
              <a:t>there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0" dirty="0">
                <a:solidFill>
                  <a:srgbClr val="444444"/>
                </a:solidFill>
                <a:latin typeface="Arial"/>
                <a:cs typeface="Arial"/>
              </a:rPr>
              <a:t>be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an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50" dirty="0">
                <a:solidFill>
                  <a:srgbClr val="444444"/>
                </a:solidFill>
                <a:latin typeface="Arial"/>
                <a:cs typeface="Arial"/>
              </a:rPr>
              <a:t>easier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way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to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5" dirty="0">
                <a:solidFill>
                  <a:srgbClr val="444444"/>
                </a:solidFill>
                <a:latin typeface="Arial"/>
                <a:cs typeface="Arial"/>
              </a:rPr>
              <a:t>switch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discs?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7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315"/>
              </a:spcBef>
              <a:tabLst>
                <a:tab pos="412115" algn="l"/>
              </a:tabLst>
            </a:pPr>
            <a:r>
              <a:rPr sz="1400" spc="-10" dirty="0">
                <a:solidFill>
                  <a:srgbClr val="444444"/>
                </a:solidFill>
                <a:latin typeface="Arial"/>
                <a:cs typeface="Arial"/>
              </a:rPr>
              <a:t>39.	</a:t>
            </a:r>
            <a:r>
              <a:rPr sz="1400" spc="60" dirty="0">
                <a:solidFill>
                  <a:srgbClr val="444444"/>
                </a:solidFill>
                <a:latin typeface="Arial"/>
                <a:cs typeface="Arial"/>
              </a:rPr>
              <a:t>Iterate.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pc="80" dirty="0"/>
              <a:t>Ultimaker</a:t>
            </a:r>
            <a:r>
              <a:rPr spc="-15" dirty="0"/>
              <a:t> </a:t>
            </a:r>
            <a:r>
              <a:rPr spc="40" dirty="0"/>
              <a:t>Core</a:t>
            </a:r>
            <a:r>
              <a:rPr spc="-15" dirty="0"/>
              <a:t> </a:t>
            </a:r>
            <a:r>
              <a:rPr spc="10" dirty="0"/>
              <a:t>Lessons:</a:t>
            </a:r>
            <a:r>
              <a:rPr spc="-15" dirty="0"/>
              <a:t> </a:t>
            </a:r>
            <a:r>
              <a:rPr spc="5" dirty="0"/>
              <a:t>STEAM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35" dirty="0"/>
              <a:t>Lesson</a:t>
            </a:r>
            <a:r>
              <a:rPr spc="-15" dirty="0"/>
              <a:t> </a:t>
            </a:r>
            <a:r>
              <a:rPr spc="-35" dirty="0"/>
              <a:t>3:</a:t>
            </a:r>
            <a:r>
              <a:rPr spc="-15" dirty="0"/>
              <a:t> </a:t>
            </a:r>
            <a:r>
              <a:rPr spc="55" dirty="0"/>
              <a:t>Tinkercad</a:t>
            </a:r>
            <a:r>
              <a:rPr spc="-15" dirty="0"/>
              <a:t> </a:t>
            </a:r>
            <a:r>
              <a:rPr spc="65" dirty="0"/>
              <a:t>Flashlight</a:t>
            </a:r>
            <a:r>
              <a:rPr spc="-15" dirty="0"/>
              <a:t> </a:t>
            </a:r>
            <a:r>
              <a:rPr spc="100" dirty="0"/>
              <a:t>Walkthrough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60" dirty="0">
                <a:solidFill>
                  <a:srgbClr val="1154CC"/>
                </a:solidFill>
              </a:rPr>
              <a:t>Page</a:t>
            </a:r>
            <a:r>
              <a:rPr spc="-1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spc="0" dirty="0">
                <a:solidFill>
                  <a:srgbClr val="1154CC"/>
                </a:solidFill>
              </a:rPr>
              <a:t>31</a:t>
            </a:fld>
            <a:endParaRPr spc="0"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8850" y="619188"/>
            <a:ext cx="8074025" cy="448309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412750" marR="5080" indent="-400050">
              <a:lnSpc>
                <a:spcPts val="1650"/>
              </a:lnSpc>
              <a:spcBef>
                <a:spcPts val="180"/>
              </a:spcBef>
              <a:tabLst>
                <a:tab pos="412115" algn="l"/>
              </a:tabLst>
            </a:pPr>
            <a:r>
              <a:rPr sz="1400" spc="15" dirty="0">
                <a:solidFill>
                  <a:srgbClr val="444444"/>
                </a:solidFill>
                <a:latin typeface="Arial"/>
                <a:cs typeface="Arial"/>
              </a:rPr>
              <a:t>4.	</a:t>
            </a:r>
            <a:r>
              <a:rPr sz="1400" spc="50" dirty="0">
                <a:solidFill>
                  <a:srgbClr val="444444"/>
                </a:solidFill>
                <a:latin typeface="Arial"/>
                <a:cs typeface="Arial"/>
              </a:rPr>
              <a:t>If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you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60" dirty="0">
                <a:solidFill>
                  <a:srgbClr val="444444"/>
                </a:solidFill>
                <a:latin typeface="Arial"/>
                <a:cs typeface="Arial"/>
              </a:rPr>
              <a:t>are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pre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25" dirty="0">
                <a:solidFill>
                  <a:srgbClr val="444444"/>
                </a:solidFill>
                <a:latin typeface="Arial"/>
                <a:cs typeface="Arial"/>
              </a:rPr>
              <a:t>printing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75" dirty="0">
                <a:solidFill>
                  <a:srgbClr val="444444"/>
                </a:solidFill>
                <a:latin typeface="Arial"/>
                <a:cs typeface="Arial"/>
              </a:rPr>
              <a:t>Tinkercad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coin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60" dirty="0">
                <a:solidFill>
                  <a:srgbClr val="444444"/>
                </a:solidFill>
                <a:latin typeface="Arial"/>
                <a:cs typeface="Arial"/>
              </a:rPr>
              <a:t>cell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60" dirty="0">
                <a:solidFill>
                  <a:srgbClr val="444444"/>
                </a:solidFill>
                <a:latin typeface="Arial"/>
                <a:cs typeface="Arial"/>
              </a:rPr>
              <a:t>holders,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0" dirty="0">
                <a:solidFill>
                  <a:srgbClr val="444444"/>
                </a:solidFill>
                <a:latin typeface="Arial"/>
                <a:cs typeface="Arial"/>
              </a:rPr>
              <a:t>skip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90" dirty="0">
                <a:solidFill>
                  <a:srgbClr val="444444"/>
                </a:solidFill>
                <a:latin typeface="Arial"/>
                <a:cs typeface="Arial"/>
              </a:rPr>
              <a:t>this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50" dirty="0">
                <a:solidFill>
                  <a:srgbClr val="444444"/>
                </a:solidFill>
                <a:latin typeface="Arial"/>
                <a:cs typeface="Arial"/>
              </a:rPr>
              <a:t>step,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otherwise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0" dirty="0">
                <a:solidFill>
                  <a:srgbClr val="444444"/>
                </a:solidFill>
                <a:latin typeface="Arial"/>
                <a:cs typeface="Arial"/>
              </a:rPr>
              <a:t>drag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an  </a:t>
            </a:r>
            <a:r>
              <a:rPr sz="1400" spc="85" dirty="0">
                <a:solidFill>
                  <a:srgbClr val="444444"/>
                </a:solidFill>
                <a:latin typeface="Arial"/>
                <a:cs typeface="Arial"/>
              </a:rPr>
              <a:t>instance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0" dirty="0">
                <a:solidFill>
                  <a:srgbClr val="444444"/>
                </a:solidFill>
                <a:latin typeface="Arial"/>
                <a:cs typeface="Arial"/>
              </a:rPr>
              <a:t>of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5" dirty="0">
                <a:solidFill>
                  <a:srgbClr val="444444"/>
                </a:solidFill>
                <a:latin typeface="Arial"/>
                <a:cs typeface="Arial"/>
              </a:rPr>
              <a:t>Glow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25" dirty="0">
                <a:solidFill>
                  <a:srgbClr val="444444"/>
                </a:solidFill>
                <a:latin typeface="Arial"/>
                <a:cs typeface="Arial"/>
              </a:rPr>
              <a:t>onto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5" dirty="0">
                <a:solidFill>
                  <a:srgbClr val="444444"/>
                </a:solidFill>
                <a:latin typeface="Arial"/>
                <a:cs typeface="Arial"/>
              </a:rPr>
              <a:t>workplane.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75" dirty="0">
                <a:solidFill>
                  <a:srgbClr val="444444"/>
                </a:solidFill>
                <a:latin typeface="Arial"/>
                <a:cs typeface="Arial"/>
              </a:rPr>
              <a:t>Then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65" dirty="0">
                <a:solidFill>
                  <a:srgbClr val="444444"/>
                </a:solidFill>
                <a:latin typeface="Arial"/>
                <a:cs typeface="Arial"/>
              </a:rPr>
              <a:t>reset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75" dirty="0">
                <a:solidFill>
                  <a:srgbClr val="444444"/>
                </a:solidFill>
                <a:latin typeface="Arial"/>
                <a:cs typeface="Arial"/>
              </a:rPr>
              <a:t>menu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to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50" dirty="0">
                <a:solidFill>
                  <a:srgbClr val="444444"/>
                </a:solidFill>
                <a:latin typeface="Arial"/>
                <a:cs typeface="Arial"/>
              </a:rPr>
              <a:t>Basic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25" dirty="0">
                <a:solidFill>
                  <a:srgbClr val="444444"/>
                </a:solidFill>
                <a:latin typeface="Arial"/>
                <a:cs typeface="Arial"/>
              </a:rPr>
              <a:t>Shapes: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390650" y="1076325"/>
            <a:ext cx="8191499" cy="42767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206750" y="7367356"/>
            <a:ext cx="6235065" cy="19621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1100" spc="80" dirty="0">
                <a:solidFill>
                  <a:srgbClr val="666666"/>
                </a:solidFill>
                <a:latin typeface="Arial"/>
                <a:cs typeface="Arial"/>
              </a:rPr>
              <a:t>Ultimaker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40" dirty="0">
                <a:solidFill>
                  <a:srgbClr val="666666"/>
                </a:solidFill>
                <a:latin typeface="Arial"/>
                <a:cs typeface="Arial"/>
              </a:rPr>
              <a:t>Core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10" dirty="0">
                <a:solidFill>
                  <a:srgbClr val="666666"/>
                </a:solidFill>
                <a:latin typeface="Arial"/>
                <a:cs typeface="Arial"/>
              </a:rPr>
              <a:t>Lessons: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5" dirty="0">
                <a:solidFill>
                  <a:srgbClr val="666666"/>
                </a:solidFill>
                <a:latin typeface="Arial"/>
                <a:cs typeface="Arial"/>
              </a:rPr>
              <a:t>STEAM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66666"/>
                </a:solidFill>
                <a:latin typeface="Arial"/>
                <a:cs typeface="Arial"/>
              </a:rPr>
              <a:t>—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35" dirty="0">
                <a:solidFill>
                  <a:srgbClr val="666666"/>
                </a:solidFill>
                <a:latin typeface="Arial"/>
                <a:cs typeface="Arial"/>
              </a:rPr>
              <a:t>Lesson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666666"/>
                </a:solidFill>
                <a:latin typeface="Arial"/>
                <a:cs typeface="Arial"/>
              </a:rPr>
              <a:t>3: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55" dirty="0">
                <a:solidFill>
                  <a:srgbClr val="666666"/>
                </a:solidFill>
                <a:latin typeface="Arial"/>
                <a:cs typeface="Arial"/>
              </a:rPr>
              <a:t>Tinkercad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65" dirty="0">
                <a:solidFill>
                  <a:srgbClr val="666666"/>
                </a:solidFill>
                <a:latin typeface="Arial"/>
                <a:cs typeface="Arial"/>
              </a:rPr>
              <a:t>Flashlight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100" dirty="0">
                <a:solidFill>
                  <a:srgbClr val="666666"/>
                </a:solidFill>
                <a:latin typeface="Arial"/>
                <a:cs typeface="Arial"/>
              </a:rPr>
              <a:t>Walkthrough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66666"/>
                </a:solidFill>
                <a:latin typeface="Arial"/>
                <a:cs typeface="Arial"/>
              </a:rPr>
              <a:t>—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60" dirty="0">
                <a:solidFill>
                  <a:srgbClr val="1154CC"/>
                </a:solidFill>
                <a:latin typeface="Arial"/>
                <a:cs typeface="Arial"/>
              </a:rPr>
              <a:t>Page</a:t>
            </a:r>
            <a:r>
              <a:rPr sz="1100" spc="-15" dirty="0">
                <a:solidFill>
                  <a:srgbClr val="1154CC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sz="1100" spc="110" dirty="0">
                <a:solidFill>
                  <a:srgbClr val="1154CC"/>
                </a:solidFill>
                <a:latin typeface="Arial"/>
                <a:cs typeface="Arial"/>
              </a:rPr>
              <a:t>4</a:t>
            </a:fld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8850" y="619188"/>
            <a:ext cx="7332980" cy="8674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12750" indent="-400050">
              <a:lnSpc>
                <a:spcPct val="100000"/>
              </a:lnSpc>
              <a:spcBef>
                <a:spcPts val="100"/>
              </a:spcBef>
              <a:buAutoNum type="arabicPeriod" startAt="5"/>
              <a:tabLst>
                <a:tab pos="412115" algn="l"/>
                <a:tab pos="412750" algn="l"/>
              </a:tabLst>
            </a:pPr>
            <a:r>
              <a:rPr sz="1400" spc="65" dirty="0">
                <a:solidFill>
                  <a:srgbClr val="444444"/>
                </a:solidFill>
                <a:latin typeface="Arial"/>
                <a:cs typeface="Arial"/>
              </a:rPr>
              <a:t>Create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55" dirty="0">
                <a:solidFill>
                  <a:srgbClr val="444444"/>
                </a:solidFill>
                <a:latin typeface="Arial"/>
                <a:cs typeface="Arial"/>
              </a:rPr>
              <a:t>base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5" dirty="0">
                <a:solidFill>
                  <a:srgbClr val="444444"/>
                </a:solidFill>
                <a:latin typeface="Arial"/>
                <a:cs typeface="Arial"/>
              </a:rPr>
              <a:t>by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creating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5" dirty="0">
                <a:solidFill>
                  <a:srgbClr val="444444"/>
                </a:solidFill>
                <a:latin typeface="Arial"/>
                <a:cs typeface="Arial"/>
              </a:rPr>
              <a:t>3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55" dirty="0">
                <a:solidFill>
                  <a:srgbClr val="444444"/>
                </a:solidFill>
                <a:latin typeface="Arial"/>
                <a:cs typeface="Arial"/>
              </a:rPr>
              <a:t>cylinders.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buClr>
                <a:srgbClr val="444444"/>
              </a:buClr>
              <a:buFont typeface="Arial"/>
              <a:buAutoNum type="arabicPeriod" startAt="5"/>
            </a:pPr>
            <a:endParaRPr sz="1700">
              <a:latin typeface="Times New Roman"/>
              <a:cs typeface="Times New Roman"/>
            </a:endParaRPr>
          </a:p>
          <a:p>
            <a:pPr marL="412750" indent="-400050">
              <a:lnSpc>
                <a:spcPct val="100000"/>
              </a:lnSpc>
              <a:spcBef>
                <a:spcPts val="1315"/>
              </a:spcBef>
              <a:buAutoNum type="arabicPeriod" startAt="5"/>
              <a:tabLst>
                <a:tab pos="412115" algn="l"/>
                <a:tab pos="412750" algn="l"/>
              </a:tabLst>
            </a:pP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Make</a:t>
            </a:r>
            <a:r>
              <a:rPr sz="1400" spc="-2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75" dirty="0">
                <a:solidFill>
                  <a:srgbClr val="444444"/>
                </a:solidFill>
                <a:latin typeface="Arial"/>
                <a:cs typeface="Arial"/>
              </a:rPr>
              <a:t>first</a:t>
            </a:r>
            <a:r>
              <a:rPr sz="1400" spc="-2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50" dirty="0">
                <a:solidFill>
                  <a:srgbClr val="444444"/>
                </a:solidFill>
                <a:latin typeface="Arial"/>
                <a:cs typeface="Arial"/>
              </a:rPr>
              <a:t>one:</a:t>
            </a:r>
            <a:r>
              <a:rPr sz="1400" spc="-2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5" dirty="0">
                <a:solidFill>
                  <a:srgbClr val="444444"/>
                </a:solidFill>
                <a:latin typeface="Arial"/>
                <a:cs typeface="Arial"/>
              </a:rPr>
              <a:t>35.45</a:t>
            </a:r>
            <a:r>
              <a:rPr sz="1400" spc="-2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310" dirty="0">
                <a:solidFill>
                  <a:srgbClr val="444444"/>
                </a:solidFill>
                <a:latin typeface="Arial"/>
                <a:cs typeface="Arial"/>
              </a:rPr>
              <a:t>mm</a:t>
            </a:r>
            <a:r>
              <a:rPr sz="1400" spc="-2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x</a:t>
            </a:r>
            <a:r>
              <a:rPr sz="1400" spc="-2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5" dirty="0">
                <a:solidFill>
                  <a:srgbClr val="444444"/>
                </a:solidFill>
                <a:latin typeface="Arial"/>
                <a:cs typeface="Arial"/>
              </a:rPr>
              <a:t>35.45</a:t>
            </a:r>
            <a:r>
              <a:rPr sz="1400" spc="-2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310" dirty="0">
                <a:solidFill>
                  <a:srgbClr val="444444"/>
                </a:solidFill>
                <a:latin typeface="Arial"/>
                <a:cs typeface="Arial"/>
              </a:rPr>
              <a:t>mm</a:t>
            </a:r>
            <a:r>
              <a:rPr sz="1400" spc="-2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x</a:t>
            </a:r>
            <a:r>
              <a:rPr sz="1400" spc="-2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25" dirty="0">
                <a:solidFill>
                  <a:srgbClr val="444444"/>
                </a:solidFill>
                <a:latin typeface="Arial"/>
                <a:cs typeface="Arial"/>
              </a:rPr>
              <a:t>27</a:t>
            </a:r>
            <a:r>
              <a:rPr sz="1400" spc="-2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75" dirty="0">
                <a:solidFill>
                  <a:srgbClr val="444444"/>
                </a:solidFill>
                <a:latin typeface="Arial"/>
                <a:cs typeface="Arial"/>
              </a:rPr>
              <a:t>mm.</a:t>
            </a:r>
            <a:r>
              <a:rPr sz="1400" spc="-2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Make</a:t>
            </a:r>
            <a:r>
              <a:rPr sz="1400" spc="-2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5" dirty="0">
                <a:solidFill>
                  <a:srgbClr val="444444"/>
                </a:solidFill>
                <a:latin typeface="Arial"/>
                <a:cs typeface="Arial"/>
              </a:rPr>
              <a:t>cylinder</a:t>
            </a:r>
            <a:r>
              <a:rPr sz="1400" spc="-2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smooth: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390650" y="1514475"/>
            <a:ext cx="3600450" cy="18954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029200" y="1495425"/>
            <a:ext cx="3629025" cy="19145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206750" y="7367356"/>
            <a:ext cx="6235065" cy="19621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1100" spc="80" dirty="0">
                <a:solidFill>
                  <a:srgbClr val="666666"/>
                </a:solidFill>
                <a:latin typeface="Arial"/>
                <a:cs typeface="Arial"/>
              </a:rPr>
              <a:t>Ultimaker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40" dirty="0">
                <a:solidFill>
                  <a:srgbClr val="666666"/>
                </a:solidFill>
                <a:latin typeface="Arial"/>
                <a:cs typeface="Arial"/>
              </a:rPr>
              <a:t>Core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10" dirty="0">
                <a:solidFill>
                  <a:srgbClr val="666666"/>
                </a:solidFill>
                <a:latin typeface="Arial"/>
                <a:cs typeface="Arial"/>
              </a:rPr>
              <a:t>Lessons: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5" dirty="0">
                <a:solidFill>
                  <a:srgbClr val="666666"/>
                </a:solidFill>
                <a:latin typeface="Arial"/>
                <a:cs typeface="Arial"/>
              </a:rPr>
              <a:t>STEAM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66666"/>
                </a:solidFill>
                <a:latin typeface="Arial"/>
                <a:cs typeface="Arial"/>
              </a:rPr>
              <a:t>—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35" dirty="0">
                <a:solidFill>
                  <a:srgbClr val="666666"/>
                </a:solidFill>
                <a:latin typeface="Arial"/>
                <a:cs typeface="Arial"/>
              </a:rPr>
              <a:t>Lesson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666666"/>
                </a:solidFill>
                <a:latin typeface="Arial"/>
                <a:cs typeface="Arial"/>
              </a:rPr>
              <a:t>3: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55" dirty="0">
                <a:solidFill>
                  <a:srgbClr val="666666"/>
                </a:solidFill>
                <a:latin typeface="Arial"/>
                <a:cs typeface="Arial"/>
              </a:rPr>
              <a:t>Tinkercad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65" dirty="0">
                <a:solidFill>
                  <a:srgbClr val="666666"/>
                </a:solidFill>
                <a:latin typeface="Arial"/>
                <a:cs typeface="Arial"/>
              </a:rPr>
              <a:t>Flashlight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100" dirty="0">
                <a:solidFill>
                  <a:srgbClr val="666666"/>
                </a:solidFill>
                <a:latin typeface="Arial"/>
                <a:cs typeface="Arial"/>
              </a:rPr>
              <a:t>Walkthrough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66666"/>
                </a:solidFill>
                <a:latin typeface="Arial"/>
                <a:cs typeface="Arial"/>
              </a:rPr>
              <a:t>—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60" dirty="0">
                <a:solidFill>
                  <a:srgbClr val="1154CC"/>
                </a:solidFill>
                <a:latin typeface="Arial"/>
                <a:cs typeface="Arial"/>
              </a:rPr>
              <a:t>Page</a:t>
            </a:r>
            <a:r>
              <a:rPr sz="1100" spc="-15" dirty="0">
                <a:solidFill>
                  <a:srgbClr val="1154CC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sz="1100" spc="110" dirty="0">
                <a:solidFill>
                  <a:srgbClr val="1154CC"/>
                </a:solidFill>
                <a:latin typeface="Arial"/>
                <a:cs typeface="Arial"/>
              </a:rPr>
              <a:t>5</a:t>
            </a:fld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8850" y="619188"/>
            <a:ext cx="8208645" cy="448309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412750" marR="5080" indent="-400050">
              <a:lnSpc>
                <a:spcPts val="1650"/>
              </a:lnSpc>
              <a:spcBef>
                <a:spcPts val="180"/>
              </a:spcBef>
              <a:tabLst>
                <a:tab pos="412115" algn="l"/>
              </a:tabLst>
            </a:pP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7.	</a:t>
            </a:r>
            <a:r>
              <a:rPr sz="1400" spc="60" dirty="0">
                <a:solidFill>
                  <a:srgbClr val="444444"/>
                </a:solidFill>
                <a:latin typeface="Arial"/>
                <a:cs typeface="Arial"/>
              </a:rPr>
              <a:t>You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50" dirty="0">
                <a:solidFill>
                  <a:srgbClr val="444444"/>
                </a:solidFill>
                <a:latin typeface="Arial"/>
                <a:cs typeface="Arial"/>
              </a:rPr>
              <a:t>want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a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90" dirty="0">
                <a:solidFill>
                  <a:srgbClr val="444444"/>
                </a:solidFill>
                <a:latin typeface="Arial"/>
                <a:cs typeface="Arial"/>
              </a:rPr>
              <a:t>wall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0" dirty="0">
                <a:solidFill>
                  <a:srgbClr val="444444"/>
                </a:solidFill>
                <a:latin typeface="Arial"/>
                <a:cs typeface="Arial"/>
              </a:rPr>
              <a:t>thickness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0" dirty="0">
                <a:solidFill>
                  <a:srgbClr val="444444"/>
                </a:solidFill>
                <a:latin typeface="Arial"/>
                <a:cs typeface="Arial"/>
              </a:rPr>
              <a:t>of</a:t>
            </a:r>
            <a:r>
              <a:rPr sz="1400" spc="35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50" dirty="0">
                <a:solidFill>
                  <a:srgbClr val="444444"/>
                </a:solidFill>
                <a:latin typeface="Arial"/>
                <a:cs typeface="Arial"/>
              </a:rPr>
              <a:t>1.2mm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30" dirty="0">
                <a:solidFill>
                  <a:srgbClr val="444444"/>
                </a:solidFill>
                <a:latin typeface="Arial"/>
                <a:cs typeface="Arial"/>
              </a:rPr>
              <a:t>so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make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75" dirty="0">
                <a:solidFill>
                  <a:srgbClr val="444444"/>
                </a:solidFill>
                <a:latin typeface="Arial"/>
                <a:cs typeface="Arial"/>
              </a:rPr>
              <a:t>first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90" dirty="0">
                <a:solidFill>
                  <a:srgbClr val="444444"/>
                </a:solidFill>
                <a:latin typeface="Arial"/>
                <a:cs typeface="Arial"/>
              </a:rPr>
              <a:t>hole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-5" dirty="0">
                <a:solidFill>
                  <a:srgbClr val="444444"/>
                </a:solidFill>
                <a:latin typeface="Arial"/>
                <a:cs typeface="Arial"/>
              </a:rPr>
              <a:t>32.6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310" dirty="0">
                <a:solidFill>
                  <a:srgbClr val="444444"/>
                </a:solidFill>
                <a:latin typeface="Arial"/>
                <a:cs typeface="Arial"/>
              </a:rPr>
              <a:t>mm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x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-5" dirty="0">
                <a:solidFill>
                  <a:srgbClr val="444444"/>
                </a:solidFill>
                <a:latin typeface="Arial"/>
                <a:cs typeface="Arial"/>
              </a:rPr>
              <a:t>32.6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310" dirty="0">
                <a:solidFill>
                  <a:srgbClr val="444444"/>
                </a:solidFill>
                <a:latin typeface="Arial"/>
                <a:cs typeface="Arial"/>
              </a:rPr>
              <a:t>mm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x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35" dirty="0">
                <a:solidFill>
                  <a:srgbClr val="444444"/>
                </a:solidFill>
                <a:latin typeface="Arial"/>
                <a:cs typeface="Arial"/>
              </a:rPr>
              <a:t>26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75" dirty="0">
                <a:solidFill>
                  <a:srgbClr val="444444"/>
                </a:solidFill>
                <a:latin typeface="Arial"/>
                <a:cs typeface="Arial"/>
              </a:rPr>
              <a:t>mm. 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Make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7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90" dirty="0">
                <a:solidFill>
                  <a:srgbClr val="444444"/>
                </a:solidFill>
                <a:latin typeface="Arial"/>
                <a:cs typeface="Arial"/>
              </a:rPr>
              <a:t>hole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smooth: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390650" y="1076325"/>
            <a:ext cx="8181975" cy="42767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206750" y="7367356"/>
            <a:ext cx="6235065" cy="19621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1100" spc="80" dirty="0">
                <a:solidFill>
                  <a:srgbClr val="666666"/>
                </a:solidFill>
                <a:latin typeface="Arial"/>
                <a:cs typeface="Arial"/>
              </a:rPr>
              <a:t>Ultimaker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40" dirty="0">
                <a:solidFill>
                  <a:srgbClr val="666666"/>
                </a:solidFill>
                <a:latin typeface="Arial"/>
                <a:cs typeface="Arial"/>
              </a:rPr>
              <a:t>Core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10" dirty="0">
                <a:solidFill>
                  <a:srgbClr val="666666"/>
                </a:solidFill>
                <a:latin typeface="Arial"/>
                <a:cs typeface="Arial"/>
              </a:rPr>
              <a:t>Lessons: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5" dirty="0">
                <a:solidFill>
                  <a:srgbClr val="666666"/>
                </a:solidFill>
                <a:latin typeface="Arial"/>
                <a:cs typeface="Arial"/>
              </a:rPr>
              <a:t>STEAM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66666"/>
                </a:solidFill>
                <a:latin typeface="Arial"/>
                <a:cs typeface="Arial"/>
              </a:rPr>
              <a:t>—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35" dirty="0">
                <a:solidFill>
                  <a:srgbClr val="666666"/>
                </a:solidFill>
                <a:latin typeface="Arial"/>
                <a:cs typeface="Arial"/>
              </a:rPr>
              <a:t>Lesson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666666"/>
                </a:solidFill>
                <a:latin typeface="Arial"/>
                <a:cs typeface="Arial"/>
              </a:rPr>
              <a:t>3: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55" dirty="0">
                <a:solidFill>
                  <a:srgbClr val="666666"/>
                </a:solidFill>
                <a:latin typeface="Arial"/>
                <a:cs typeface="Arial"/>
              </a:rPr>
              <a:t>Tinkercad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65" dirty="0">
                <a:solidFill>
                  <a:srgbClr val="666666"/>
                </a:solidFill>
                <a:latin typeface="Arial"/>
                <a:cs typeface="Arial"/>
              </a:rPr>
              <a:t>Flashlight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100" dirty="0">
                <a:solidFill>
                  <a:srgbClr val="666666"/>
                </a:solidFill>
                <a:latin typeface="Arial"/>
                <a:cs typeface="Arial"/>
              </a:rPr>
              <a:t>Walkthrough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66666"/>
                </a:solidFill>
                <a:latin typeface="Arial"/>
                <a:cs typeface="Arial"/>
              </a:rPr>
              <a:t>—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60" dirty="0">
                <a:solidFill>
                  <a:srgbClr val="1154CC"/>
                </a:solidFill>
                <a:latin typeface="Arial"/>
                <a:cs typeface="Arial"/>
              </a:rPr>
              <a:t>Page</a:t>
            </a:r>
            <a:r>
              <a:rPr sz="1100" spc="-15" dirty="0">
                <a:solidFill>
                  <a:srgbClr val="1154CC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sz="1100" spc="110" dirty="0">
                <a:solidFill>
                  <a:srgbClr val="1154CC"/>
                </a:solidFill>
                <a:latin typeface="Arial"/>
                <a:cs typeface="Arial"/>
              </a:rPr>
              <a:t>6</a:t>
            </a:fld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8850" y="619188"/>
            <a:ext cx="8289925" cy="448309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412750" marR="5080" indent="-400050">
              <a:lnSpc>
                <a:spcPts val="1650"/>
              </a:lnSpc>
              <a:spcBef>
                <a:spcPts val="180"/>
              </a:spcBef>
              <a:tabLst>
                <a:tab pos="412115" algn="l"/>
              </a:tabLst>
            </a:pPr>
            <a:r>
              <a:rPr sz="1400" spc="0" dirty="0">
                <a:solidFill>
                  <a:srgbClr val="444444"/>
                </a:solidFill>
                <a:latin typeface="Arial"/>
                <a:cs typeface="Arial"/>
              </a:rPr>
              <a:t>8.	</a:t>
            </a:r>
            <a:r>
              <a:rPr sz="1400" spc="105" dirty="0">
                <a:solidFill>
                  <a:srgbClr val="444444"/>
                </a:solidFill>
                <a:latin typeface="Arial"/>
                <a:cs typeface="Arial"/>
              </a:rPr>
              <a:t>Drag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an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5" dirty="0">
                <a:solidFill>
                  <a:srgbClr val="444444"/>
                </a:solidFill>
                <a:latin typeface="Arial"/>
                <a:cs typeface="Arial"/>
              </a:rPr>
              <a:t>instance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0" dirty="0">
                <a:solidFill>
                  <a:srgbClr val="444444"/>
                </a:solidFill>
                <a:latin typeface="Arial"/>
                <a:cs typeface="Arial"/>
              </a:rPr>
              <a:t>of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a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75" dirty="0">
                <a:solidFill>
                  <a:srgbClr val="444444"/>
                </a:solidFill>
                <a:latin typeface="Arial"/>
                <a:cs typeface="Arial"/>
              </a:rPr>
              <a:t>Cylinder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25" dirty="0">
                <a:solidFill>
                  <a:srgbClr val="444444"/>
                </a:solidFill>
                <a:latin typeface="Arial"/>
                <a:cs typeface="Arial"/>
              </a:rPr>
              <a:t>onto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0" dirty="0">
                <a:solidFill>
                  <a:srgbClr val="444444"/>
                </a:solidFill>
                <a:latin typeface="Arial"/>
                <a:cs typeface="Arial"/>
              </a:rPr>
              <a:t>workplane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25" dirty="0">
                <a:solidFill>
                  <a:srgbClr val="444444"/>
                </a:solidFill>
                <a:latin typeface="Arial"/>
                <a:cs typeface="Arial"/>
              </a:rPr>
              <a:t>and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65" dirty="0">
                <a:solidFill>
                  <a:srgbClr val="444444"/>
                </a:solidFill>
                <a:latin typeface="Arial"/>
                <a:cs typeface="Arial"/>
              </a:rPr>
              <a:t>set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4" dirty="0">
                <a:solidFill>
                  <a:srgbClr val="444444"/>
                </a:solidFill>
                <a:latin typeface="Arial"/>
                <a:cs typeface="Arial"/>
              </a:rPr>
              <a:t>it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to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5" dirty="0">
                <a:solidFill>
                  <a:srgbClr val="444444"/>
                </a:solidFill>
                <a:latin typeface="Arial"/>
                <a:cs typeface="Arial"/>
              </a:rPr>
              <a:t>35.45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310" dirty="0">
                <a:solidFill>
                  <a:srgbClr val="444444"/>
                </a:solidFill>
                <a:latin typeface="Arial"/>
                <a:cs typeface="Arial"/>
              </a:rPr>
              <a:t>mm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x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5" dirty="0">
                <a:solidFill>
                  <a:srgbClr val="444444"/>
                </a:solidFill>
                <a:latin typeface="Arial"/>
                <a:cs typeface="Arial"/>
              </a:rPr>
              <a:t>35.45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310" dirty="0">
                <a:solidFill>
                  <a:srgbClr val="444444"/>
                </a:solidFill>
                <a:latin typeface="Arial"/>
                <a:cs typeface="Arial"/>
              </a:rPr>
              <a:t>mm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x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5" dirty="0">
                <a:solidFill>
                  <a:srgbClr val="444444"/>
                </a:solidFill>
                <a:latin typeface="Arial"/>
                <a:cs typeface="Arial"/>
              </a:rPr>
              <a:t>3  </a:t>
            </a:r>
            <a:r>
              <a:rPr sz="1400" spc="175" dirty="0">
                <a:solidFill>
                  <a:srgbClr val="444444"/>
                </a:solidFill>
                <a:latin typeface="Arial"/>
                <a:cs typeface="Arial"/>
              </a:rPr>
              <a:t>mm.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Make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5" dirty="0">
                <a:solidFill>
                  <a:srgbClr val="444444"/>
                </a:solidFill>
                <a:latin typeface="Arial"/>
                <a:cs typeface="Arial"/>
              </a:rPr>
              <a:t>cylinder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smooth.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25" dirty="0">
                <a:solidFill>
                  <a:srgbClr val="444444"/>
                </a:solidFill>
                <a:latin typeface="Arial"/>
                <a:cs typeface="Arial"/>
              </a:rPr>
              <a:t>Raise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90" dirty="0">
                <a:solidFill>
                  <a:srgbClr val="444444"/>
                </a:solidFill>
                <a:latin typeface="Arial"/>
                <a:cs typeface="Arial"/>
              </a:rPr>
              <a:t>this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5" dirty="0">
                <a:solidFill>
                  <a:srgbClr val="444444"/>
                </a:solidFill>
                <a:latin typeface="Arial"/>
                <a:cs typeface="Arial"/>
              </a:rPr>
              <a:t>cylinder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75" dirty="0">
                <a:solidFill>
                  <a:srgbClr val="444444"/>
                </a:solidFill>
                <a:latin typeface="Arial"/>
                <a:cs typeface="Arial"/>
              </a:rPr>
              <a:t>24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310" dirty="0">
                <a:solidFill>
                  <a:srgbClr val="444444"/>
                </a:solidFill>
                <a:latin typeface="Arial"/>
                <a:cs typeface="Arial"/>
              </a:rPr>
              <a:t>mm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55" dirty="0">
                <a:solidFill>
                  <a:srgbClr val="444444"/>
                </a:solidFill>
                <a:latin typeface="Arial"/>
                <a:cs typeface="Arial"/>
              </a:rPr>
              <a:t>up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0" dirty="0">
                <a:solidFill>
                  <a:srgbClr val="444444"/>
                </a:solidFill>
                <a:latin typeface="Arial"/>
                <a:cs typeface="Arial"/>
              </a:rPr>
              <a:t>of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5" dirty="0">
                <a:solidFill>
                  <a:srgbClr val="444444"/>
                </a:solidFill>
                <a:latin typeface="Arial"/>
                <a:cs typeface="Arial"/>
              </a:rPr>
              <a:t>workplane: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390650" y="1076325"/>
            <a:ext cx="8220075" cy="42767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206750" y="7367356"/>
            <a:ext cx="6235065" cy="19621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1100" spc="80" dirty="0">
                <a:solidFill>
                  <a:srgbClr val="666666"/>
                </a:solidFill>
                <a:latin typeface="Arial"/>
                <a:cs typeface="Arial"/>
              </a:rPr>
              <a:t>Ultimaker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40" dirty="0">
                <a:solidFill>
                  <a:srgbClr val="666666"/>
                </a:solidFill>
                <a:latin typeface="Arial"/>
                <a:cs typeface="Arial"/>
              </a:rPr>
              <a:t>Core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10" dirty="0">
                <a:solidFill>
                  <a:srgbClr val="666666"/>
                </a:solidFill>
                <a:latin typeface="Arial"/>
                <a:cs typeface="Arial"/>
              </a:rPr>
              <a:t>Lessons: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5" dirty="0">
                <a:solidFill>
                  <a:srgbClr val="666666"/>
                </a:solidFill>
                <a:latin typeface="Arial"/>
                <a:cs typeface="Arial"/>
              </a:rPr>
              <a:t>STEAM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66666"/>
                </a:solidFill>
                <a:latin typeface="Arial"/>
                <a:cs typeface="Arial"/>
              </a:rPr>
              <a:t>—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35" dirty="0">
                <a:solidFill>
                  <a:srgbClr val="666666"/>
                </a:solidFill>
                <a:latin typeface="Arial"/>
                <a:cs typeface="Arial"/>
              </a:rPr>
              <a:t>Lesson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666666"/>
                </a:solidFill>
                <a:latin typeface="Arial"/>
                <a:cs typeface="Arial"/>
              </a:rPr>
              <a:t>3: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55" dirty="0">
                <a:solidFill>
                  <a:srgbClr val="666666"/>
                </a:solidFill>
                <a:latin typeface="Arial"/>
                <a:cs typeface="Arial"/>
              </a:rPr>
              <a:t>Tinkercad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65" dirty="0">
                <a:solidFill>
                  <a:srgbClr val="666666"/>
                </a:solidFill>
                <a:latin typeface="Arial"/>
                <a:cs typeface="Arial"/>
              </a:rPr>
              <a:t>Flashlight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100" dirty="0">
                <a:solidFill>
                  <a:srgbClr val="666666"/>
                </a:solidFill>
                <a:latin typeface="Arial"/>
                <a:cs typeface="Arial"/>
              </a:rPr>
              <a:t>Walkthrough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66666"/>
                </a:solidFill>
                <a:latin typeface="Arial"/>
                <a:cs typeface="Arial"/>
              </a:rPr>
              <a:t>—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60" dirty="0">
                <a:solidFill>
                  <a:srgbClr val="1154CC"/>
                </a:solidFill>
                <a:latin typeface="Arial"/>
                <a:cs typeface="Arial"/>
              </a:rPr>
              <a:t>Page</a:t>
            </a:r>
            <a:r>
              <a:rPr sz="1100" spc="-15" dirty="0">
                <a:solidFill>
                  <a:srgbClr val="1154CC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sz="1100" spc="110" dirty="0">
                <a:solidFill>
                  <a:srgbClr val="1154CC"/>
                </a:solidFill>
                <a:latin typeface="Arial"/>
                <a:cs typeface="Arial"/>
              </a:rPr>
              <a:t>7</a:t>
            </a:fld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8850" y="619188"/>
            <a:ext cx="8127365" cy="448309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412750" marR="5080" indent="-400050">
              <a:lnSpc>
                <a:spcPts val="1650"/>
              </a:lnSpc>
              <a:spcBef>
                <a:spcPts val="180"/>
              </a:spcBef>
              <a:tabLst>
                <a:tab pos="412115" algn="l"/>
              </a:tabLst>
            </a:pPr>
            <a:r>
              <a:rPr sz="1400" spc="-15" dirty="0">
                <a:solidFill>
                  <a:srgbClr val="444444"/>
                </a:solidFill>
                <a:latin typeface="Arial"/>
                <a:cs typeface="Arial"/>
              </a:rPr>
              <a:t>9.	</a:t>
            </a:r>
            <a:r>
              <a:rPr sz="1400" spc="105" dirty="0">
                <a:solidFill>
                  <a:srgbClr val="444444"/>
                </a:solidFill>
                <a:latin typeface="Arial"/>
                <a:cs typeface="Arial"/>
              </a:rPr>
              <a:t>Drag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an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5" dirty="0">
                <a:solidFill>
                  <a:srgbClr val="444444"/>
                </a:solidFill>
                <a:latin typeface="Arial"/>
                <a:cs typeface="Arial"/>
              </a:rPr>
              <a:t>instance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0" dirty="0">
                <a:solidFill>
                  <a:srgbClr val="444444"/>
                </a:solidFill>
                <a:latin typeface="Arial"/>
                <a:cs typeface="Arial"/>
              </a:rPr>
              <a:t>of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a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75" dirty="0">
                <a:solidFill>
                  <a:srgbClr val="444444"/>
                </a:solidFill>
                <a:latin typeface="Arial"/>
                <a:cs typeface="Arial"/>
              </a:rPr>
              <a:t>Cylinder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25" dirty="0">
                <a:solidFill>
                  <a:srgbClr val="444444"/>
                </a:solidFill>
                <a:latin typeface="Arial"/>
                <a:cs typeface="Arial"/>
              </a:rPr>
              <a:t>onto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the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0" dirty="0">
                <a:solidFill>
                  <a:srgbClr val="444444"/>
                </a:solidFill>
                <a:latin typeface="Arial"/>
                <a:cs typeface="Arial"/>
              </a:rPr>
              <a:t>workplane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25" dirty="0">
                <a:solidFill>
                  <a:srgbClr val="444444"/>
                </a:solidFill>
                <a:latin typeface="Arial"/>
                <a:cs typeface="Arial"/>
              </a:rPr>
              <a:t>and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65" dirty="0">
                <a:solidFill>
                  <a:srgbClr val="444444"/>
                </a:solidFill>
                <a:latin typeface="Arial"/>
                <a:cs typeface="Arial"/>
              </a:rPr>
              <a:t>set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4" dirty="0">
                <a:solidFill>
                  <a:srgbClr val="444444"/>
                </a:solidFill>
                <a:latin typeface="Arial"/>
                <a:cs typeface="Arial"/>
              </a:rPr>
              <a:t>it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to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-55" dirty="0">
                <a:solidFill>
                  <a:srgbClr val="444444"/>
                </a:solidFill>
                <a:latin typeface="Arial"/>
                <a:cs typeface="Arial"/>
              </a:rPr>
              <a:t>24.1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310" dirty="0">
                <a:solidFill>
                  <a:srgbClr val="444444"/>
                </a:solidFill>
                <a:latin typeface="Arial"/>
                <a:cs typeface="Arial"/>
              </a:rPr>
              <a:t>mm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x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-55" dirty="0">
                <a:solidFill>
                  <a:srgbClr val="444444"/>
                </a:solidFill>
                <a:latin typeface="Arial"/>
                <a:cs typeface="Arial"/>
              </a:rPr>
              <a:t>24.1</a:t>
            </a:r>
            <a:r>
              <a:rPr sz="1400" spc="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310" dirty="0">
                <a:solidFill>
                  <a:srgbClr val="444444"/>
                </a:solidFill>
                <a:latin typeface="Arial"/>
                <a:cs typeface="Arial"/>
              </a:rPr>
              <a:t>mm</a:t>
            </a:r>
            <a:r>
              <a:rPr sz="1400" spc="3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x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40" dirty="0">
                <a:solidFill>
                  <a:srgbClr val="444444"/>
                </a:solidFill>
                <a:latin typeface="Arial"/>
                <a:cs typeface="Arial"/>
              </a:rPr>
              <a:t>4  </a:t>
            </a:r>
            <a:r>
              <a:rPr sz="1400" spc="175" dirty="0">
                <a:solidFill>
                  <a:srgbClr val="444444"/>
                </a:solidFill>
                <a:latin typeface="Arial"/>
                <a:cs typeface="Arial"/>
              </a:rPr>
              <a:t>mm.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Make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4" dirty="0">
                <a:solidFill>
                  <a:srgbClr val="444444"/>
                </a:solidFill>
                <a:latin typeface="Arial"/>
                <a:cs typeface="Arial"/>
              </a:rPr>
              <a:t>it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smooth.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90" dirty="0">
                <a:solidFill>
                  <a:srgbClr val="444444"/>
                </a:solidFill>
                <a:latin typeface="Arial"/>
                <a:cs typeface="Arial"/>
              </a:rPr>
              <a:t>Move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4" dirty="0">
                <a:solidFill>
                  <a:srgbClr val="444444"/>
                </a:solidFill>
                <a:latin typeface="Arial"/>
                <a:cs typeface="Arial"/>
              </a:rPr>
              <a:t>it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55" dirty="0">
                <a:solidFill>
                  <a:srgbClr val="444444"/>
                </a:solidFill>
                <a:latin typeface="Arial"/>
                <a:cs typeface="Arial"/>
              </a:rPr>
              <a:t>up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25" dirty="0">
                <a:solidFill>
                  <a:srgbClr val="444444"/>
                </a:solidFill>
                <a:latin typeface="Arial"/>
                <a:cs typeface="Arial"/>
              </a:rPr>
              <a:t>27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75" dirty="0">
                <a:solidFill>
                  <a:srgbClr val="444444"/>
                </a:solidFill>
                <a:latin typeface="Arial"/>
                <a:cs typeface="Arial"/>
              </a:rPr>
              <a:t>mm: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390650" y="1076325"/>
            <a:ext cx="8191499" cy="42767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206750" y="7367356"/>
            <a:ext cx="6235065" cy="19621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1100" spc="80" dirty="0">
                <a:solidFill>
                  <a:srgbClr val="666666"/>
                </a:solidFill>
                <a:latin typeface="Arial"/>
                <a:cs typeface="Arial"/>
              </a:rPr>
              <a:t>Ultimaker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40" dirty="0">
                <a:solidFill>
                  <a:srgbClr val="666666"/>
                </a:solidFill>
                <a:latin typeface="Arial"/>
                <a:cs typeface="Arial"/>
              </a:rPr>
              <a:t>Core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10" dirty="0">
                <a:solidFill>
                  <a:srgbClr val="666666"/>
                </a:solidFill>
                <a:latin typeface="Arial"/>
                <a:cs typeface="Arial"/>
              </a:rPr>
              <a:t>Lessons: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5" dirty="0">
                <a:solidFill>
                  <a:srgbClr val="666666"/>
                </a:solidFill>
                <a:latin typeface="Arial"/>
                <a:cs typeface="Arial"/>
              </a:rPr>
              <a:t>STEAM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66666"/>
                </a:solidFill>
                <a:latin typeface="Arial"/>
                <a:cs typeface="Arial"/>
              </a:rPr>
              <a:t>—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35" dirty="0">
                <a:solidFill>
                  <a:srgbClr val="666666"/>
                </a:solidFill>
                <a:latin typeface="Arial"/>
                <a:cs typeface="Arial"/>
              </a:rPr>
              <a:t>Lesson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666666"/>
                </a:solidFill>
                <a:latin typeface="Arial"/>
                <a:cs typeface="Arial"/>
              </a:rPr>
              <a:t>3: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55" dirty="0">
                <a:solidFill>
                  <a:srgbClr val="666666"/>
                </a:solidFill>
                <a:latin typeface="Arial"/>
                <a:cs typeface="Arial"/>
              </a:rPr>
              <a:t>Tinkercad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65" dirty="0">
                <a:solidFill>
                  <a:srgbClr val="666666"/>
                </a:solidFill>
                <a:latin typeface="Arial"/>
                <a:cs typeface="Arial"/>
              </a:rPr>
              <a:t>Flashlight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100" dirty="0">
                <a:solidFill>
                  <a:srgbClr val="666666"/>
                </a:solidFill>
                <a:latin typeface="Arial"/>
                <a:cs typeface="Arial"/>
              </a:rPr>
              <a:t>Walkthrough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66666"/>
                </a:solidFill>
                <a:latin typeface="Arial"/>
                <a:cs typeface="Arial"/>
              </a:rPr>
              <a:t>—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60" dirty="0">
                <a:solidFill>
                  <a:srgbClr val="1154CC"/>
                </a:solidFill>
                <a:latin typeface="Arial"/>
                <a:cs typeface="Arial"/>
              </a:rPr>
              <a:t>Page</a:t>
            </a:r>
            <a:r>
              <a:rPr sz="1100" spc="-15" dirty="0">
                <a:solidFill>
                  <a:srgbClr val="1154CC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sz="1100" spc="110" dirty="0">
                <a:solidFill>
                  <a:srgbClr val="1154CC"/>
                </a:solidFill>
                <a:latin typeface="Arial"/>
                <a:cs typeface="Arial"/>
              </a:rPr>
              <a:t>8</a:t>
            </a:fld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8850" y="619188"/>
            <a:ext cx="7891780" cy="448309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412750" marR="5080" indent="-400050">
              <a:lnSpc>
                <a:spcPts val="1650"/>
              </a:lnSpc>
              <a:spcBef>
                <a:spcPts val="180"/>
              </a:spcBef>
              <a:tabLst>
                <a:tab pos="412115" algn="l"/>
              </a:tabLst>
            </a:pPr>
            <a:r>
              <a:rPr sz="1400" spc="-80" dirty="0">
                <a:solidFill>
                  <a:srgbClr val="444444"/>
                </a:solidFill>
                <a:latin typeface="Arial"/>
                <a:cs typeface="Arial"/>
              </a:rPr>
              <a:t>10.	</a:t>
            </a:r>
            <a:r>
              <a:rPr sz="1400" spc="105" dirty="0">
                <a:solidFill>
                  <a:srgbClr val="444444"/>
                </a:solidFill>
                <a:latin typeface="Arial"/>
                <a:cs typeface="Arial"/>
              </a:rPr>
              <a:t>Drag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an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5" dirty="0">
                <a:solidFill>
                  <a:srgbClr val="444444"/>
                </a:solidFill>
                <a:latin typeface="Arial"/>
                <a:cs typeface="Arial"/>
              </a:rPr>
              <a:t>instance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0" dirty="0">
                <a:solidFill>
                  <a:srgbClr val="444444"/>
                </a:solidFill>
                <a:latin typeface="Arial"/>
                <a:cs typeface="Arial"/>
              </a:rPr>
              <a:t>of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a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75" dirty="0">
                <a:solidFill>
                  <a:srgbClr val="444444"/>
                </a:solidFill>
                <a:latin typeface="Arial"/>
                <a:cs typeface="Arial"/>
              </a:rPr>
              <a:t>Cylinder</a:t>
            </a:r>
            <a:r>
              <a:rPr sz="1400" spc="34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80" dirty="0">
                <a:solidFill>
                  <a:srgbClr val="444444"/>
                </a:solidFill>
                <a:latin typeface="Arial"/>
                <a:cs typeface="Arial"/>
              </a:rPr>
              <a:t>Hole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25" dirty="0">
                <a:solidFill>
                  <a:srgbClr val="444444"/>
                </a:solidFill>
                <a:latin typeface="Arial"/>
                <a:cs typeface="Arial"/>
              </a:rPr>
              <a:t>and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make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4" dirty="0">
                <a:solidFill>
                  <a:srgbClr val="444444"/>
                </a:solidFill>
                <a:latin typeface="Arial"/>
                <a:cs typeface="Arial"/>
              </a:rPr>
              <a:t>it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-80" dirty="0">
                <a:solidFill>
                  <a:srgbClr val="444444"/>
                </a:solidFill>
                <a:latin typeface="Arial"/>
                <a:cs typeface="Arial"/>
              </a:rPr>
              <a:t>21.7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310" dirty="0">
                <a:solidFill>
                  <a:srgbClr val="444444"/>
                </a:solidFill>
                <a:latin typeface="Arial"/>
                <a:cs typeface="Arial"/>
              </a:rPr>
              <a:t>mm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x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-80" dirty="0">
                <a:solidFill>
                  <a:srgbClr val="444444"/>
                </a:solidFill>
                <a:latin typeface="Arial"/>
                <a:cs typeface="Arial"/>
              </a:rPr>
              <a:t>21.7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310" dirty="0">
                <a:solidFill>
                  <a:srgbClr val="444444"/>
                </a:solidFill>
                <a:latin typeface="Arial"/>
                <a:cs typeface="Arial"/>
              </a:rPr>
              <a:t>mm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x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7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75" dirty="0">
                <a:solidFill>
                  <a:srgbClr val="444444"/>
                </a:solidFill>
                <a:latin typeface="Arial"/>
                <a:cs typeface="Arial"/>
              </a:rPr>
              <a:t>mm,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444444"/>
                </a:solidFill>
                <a:latin typeface="Arial"/>
                <a:cs typeface="Arial"/>
              </a:rPr>
              <a:t>make</a:t>
            </a:r>
            <a:r>
              <a:rPr sz="1400" spc="-25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4" dirty="0">
                <a:solidFill>
                  <a:srgbClr val="444444"/>
                </a:solidFill>
                <a:latin typeface="Arial"/>
                <a:cs typeface="Arial"/>
              </a:rPr>
              <a:t>it  </a:t>
            </a:r>
            <a:r>
              <a:rPr sz="1400" spc="100" dirty="0">
                <a:solidFill>
                  <a:srgbClr val="444444"/>
                </a:solidFill>
                <a:latin typeface="Arial"/>
                <a:cs typeface="Arial"/>
              </a:rPr>
              <a:t>smooth,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25" dirty="0">
                <a:solidFill>
                  <a:srgbClr val="444444"/>
                </a:solidFill>
                <a:latin typeface="Arial"/>
                <a:cs typeface="Arial"/>
              </a:rPr>
              <a:t>and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444444"/>
                </a:solidFill>
                <a:latin typeface="Arial"/>
                <a:cs typeface="Arial"/>
              </a:rPr>
              <a:t>raise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14" dirty="0">
                <a:solidFill>
                  <a:srgbClr val="444444"/>
                </a:solidFill>
                <a:latin typeface="Arial"/>
                <a:cs typeface="Arial"/>
              </a:rPr>
              <a:t>it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55" dirty="0">
                <a:solidFill>
                  <a:srgbClr val="444444"/>
                </a:solidFill>
                <a:latin typeface="Arial"/>
                <a:cs typeface="Arial"/>
              </a:rPr>
              <a:t>up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75" dirty="0">
                <a:solidFill>
                  <a:srgbClr val="444444"/>
                </a:solidFill>
                <a:latin typeface="Arial"/>
                <a:cs typeface="Arial"/>
              </a:rPr>
              <a:t>24</a:t>
            </a:r>
            <a:r>
              <a:rPr sz="1400" spc="-30" dirty="0">
                <a:solidFill>
                  <a:srgbClr val="444444"/>
                </a:solidFill>
                <a:latin typeface="Arial"/>
                <a:cs typeface="Arial"/>
              </a:rPr>
              <a:t> </a:t>
            </a:r>
            <a:r>
              <a:rPr sz="1400" spc="175" dirty="0">
                <a:solidFill>
                  <a:srgbClr val="444444"/>
                </a:solidFill>
                <a:latin typeface="Arial"/>
                <a:cs typeface="Arial"/>
              </a:rPr>
              <a:t>mm: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390650" y="1076325"/>
            <a:ext cx="8201025" cy="42767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206750" y="7367356"/>
            <a:ext cx="6235065" cy="19621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1100" spc="80" dirty="0">
                <a:solidFill>
                  <a:srgbClr val="666666"/>
                </a:solidFill>
                <a:latin typeface="Arial"/>
                <a:cs typeface="Arial"/>
              </a:rPr>
              <a:t>Ultimaker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40" dirty="0">
                <a:solidFill>
                  <a:srgbClr val="666666"/>
                </a:solidFill>
                <a:latin typeface="Arial"/>
                <a:cs typeface="Arial"/>
              </a:rPr>
              <a:t>Core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10" dirty="0">
                <a:solidFill>
                  <a:srgbClr val="666666"/>
                </a:solidFill>
                <a:latin typeface="Arial"/>
                <a:cs typeface="Arial"/>
              </a:rPr>
              <a:t>Lessons: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5" dirty="0">
                <a:solidFill>
                  <a:srgbClr val="666666"/>
                </a:solidFill>
                <a:latin typeface="Arial"/>
                <a:cs typeface="Arial"/>
              </a:rPr>
              <a:t>STEAM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66666"/>
                </a:solidFill>
                <a:latin typeface="Arial"/>
                <a:cs typeface="Arial"/>
              </a:rPr>
              <a:t>—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35" dirty="0">
                <a:solidFill>
                  <a:srgbClr val="666666"/>
                </a:solidFill>
                <a:latin typeface="Arial"/>
                <a:cs typeface="Arial"/>
              </a:rPr>
              <a:t>Lesson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666666"/>
                </a:solidFill>
                <a:latin typeface="Arial"/>
                <a:cs typeface="Arial"/>
              </a:rPr>
              <a:t>3: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55" dirty="0">
                <a:solidFill>
                  <a:srgbClr val="666666"/>
                </a:solidFill>
                <a:latin typeface="Arial"/>
                <a:cs typeface="Arial"/>
              </a:rPr>
              <a:t>Tinkercad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65" dirty="0">
                <a:solidFill>
                  <a:srgbClr val="666666"/>
                </a:solidFill>
                <a:latin typeface="Arial"/>
                <a:cs typeface="Arial"/>
              </a:rPr>
              <a:t>Flashlight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100" dirty="0">
                <a:solidFill>
                  <a:srgbClr val="666666"/>
                </a:solidFill>
                <a:latin typeface="Arial"/>
                <a:cs typeface="Arial"/>
              </a:rPr>
              <a:t>Walkthrough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66666"/>
                </a:solidFill>
                <a:latin typeface="Arial"/>
                <a:cs typeface="Arial"/>
              </a:rPr>
              <a:t>—</a:t>
            </a:r>
            <a:r>
              <a:rPr sz="1100" spc="-1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100" spc="60" dirty="0">
                <a:solidFill>
                  <a:srgbClr val="1154CC"/>
                </a:solidFill>
                <a:latin typeface="Arial"/>
                <a:cs typeface="Arial"/>
              </a:rPr>
              <a:t>Page</a:t>
            </a:r>
            <a:r>
              <a:rPr sz="1100" spc="-15" dirty="0">
                <a:solidFill>
                  <a:srgbClr val="1154CC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sz="1100" spc="110" dirty="0">
                <a:solidFill>
                  <a:srgbClr val="1154CC"/>
                </a:solidFill>
                <a:latin typeface="Arial"/>
                <a:cs typeface="Arial"/>
              </a:rPr>
              <a:t>9</a:t>
            </a:fld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154CC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781</Words>
  <Application>Microsoft Macintosh PowerPoint</Application>
  <PresentationFormat>Custom</PresentationFormat>
  <Paragraphs>89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5" baseType="lpstr">
      <vt:lpstr>Arial</vt:lpstr>
      <vt:lpstr>Calibri</vt:lpstr>
      <vt:lpstr>Times New Roman</vt:lpstr>
      <vt:lpstr>Office Theme</vt:lpstr>
      <vt:lpstr>Tinkercad Flashlight Walkthrough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Tinkercad Flashlight Walkthrough</dc:title>
  <cp:lastModifiedBy>Lizabeth Arum</cp:lastModifiedBy>
  <cp:revision>2</cp:revision>
  <dcterms:created xsi:type="dcterms:W3CDTF">2018-04-07T14:51:50Z</dcterms:created>
  <dcterms:modified xsi:type="dcterms:W3CDTF">2018-04-07T14:56:17Z</dcterms:modified>
</cp:coreProperties>
</file>