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CAB6E-5521-8068-BACA-7B7609DCD6BA}" v="14" dt="2025-09-17T11:20:30.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tenantanon#16940056-0374-41ee-918a-557632270fe9::" providerId="AD" clId="Web-{3CBCAB6E-5521-8068-BACA-7B7609DCD6BA}"/>
    <pc:docChg chg="modSld">
      <pc:chgData name="Utilisateur invité" userId="S::urn:spo:tenantanon#16940056-0374-41ee-918a-557632270fe9::" providerId="AD" clId="Web-{3CBCAB6E-5521-8068-BACA-7B7609DCD6BA}" dt="2025-09-17T11:20:29.877" v="9" actId="20577"/>
      <pc:docMkLst>
        <pc:docMk/>
      </pc:docMkLst>
      <pc:sldChg chg="modSp">
        <pc:chgData name="Utilisateur invité" userId="S::urn:spo:tenantanon#16940056-0374-41ee-918a-557632270fe9::" providerId="AD" clId="Web-{3CBCAB6E-5521-8068-BACA-7B7609DCD6BA}" dt="2025-09-17T11:20:29.877" v="9" actId="20577"/>
        <pc:sldMkLst>
          <pc:docMk/>
          <pc:sldMk cId="0" sldId="258"/>
        </pc:sldMkLst>
        <pc:spChg chg="mod">
          <ac:chgData name="Utilisateur invité" userId="S::urn:spo:tenantanon#16940056-0374-41ee-918a-557632270fe9::" providerId="AD" clId="Web-{3CBCAB6E-5521-8068-BACA-7B7609DCD6BA}" dt="2025-09-17T11:20:29.877" v="9" actId="20577"/>
          <ac:spMkLst>
            <pc:docMk/>
            <pc:sldMk cId="0" sldId="258"/>
            <ac:spMk id="203" creationId="{00000000-0000-0000-0000-000000000000}"/>
          </ac:spMkLst>
        </pc:spChg>
      </pc:sldChg>
      <pc:sldChg chg="modSp">
        <pc:chgData name="Utilisateur invité" userId="S::urn:spo:tenantanon#16940056-0374-41ee-918a-557632270fe9::" providerId="AD" clId="Web-{3CBCAB6E-5521-8068-BACA-7B7609DCD6BA}" dt="2025-09-17T09:13:22.596" v="7" actId="20577"/>
        <pc:sldMkLst>
          <pc:docMk/>
          <pc:sldMk cId="0" sldId="270"/>
        </pc:sldMkLst>
        <pc:spChg chg="mod">
          <ac:chgData name="Utilisateur invité" userId="S::urn:spo:tenantanon#16940056-0374-41ee-918a-557632270fe9::" providerId="AD" clId="Web-{3CBCAB6E-5521-8068-BACA-7B7609DCD6BA}" dt="2025-09-17T09:13:22.596" v="7" actId="20577"/>
          <ac:spMkLst>
            <pc:docMk/>
            <pc:sldMk cId="0" sldId="270"/>
            <ac:spMk id="398" creationId="{00000000-0000-0000-0000-000000000000}"/>
          </ac:spMkLst>
        </pc:spChg>
      </pc:sldChg>
      <pc:sldChg chg="modSp">
        <pc:chgData name="Utilisateur invité" userId="S::urn:spo:tenantanon#16940056-0374-41ee-918a-557632270fe9::" providerId="AD" clId="Web-{3CBCAB6E-5521-8068-BACA-7B7609DCD6BA}" dt="2025-09-17T09:12:14.062" v="0" actId="1076"/>
        <pc:sldMkLst>
          <pc:docMk/>
          <pc:sldMk cId="0" sldId="272"/>
        </pc:sldMkLst>
        <pc:cxnChg chg="mod">
          <ac:chgData name="Utilisateur invité" userId="S::urn:spo:tenantanon#16940056-0374-41ee-918a-557632270fe9::" providerId="AD" clId="Web-{3CBCAB6E-5521-8068-BACA-7B7609DCD6BA}" dt="2025-09-17T09:12:14.062" v="0" actId="1076"/>
          <ac:cxnSpMkLst>
            <pc:docMk/>
            <pc:sldMk cId="0" sldId="272"/>
            <ac:cxnSpMk id="420" creationId="{00000000-0000-0000-0000-000000000000}"/>
          </ac:cxnSpMkLst>
        </pc:cxnChg>
      </pc:sldChg>
      <pc:sldChg chg="modSp">
        <pc:chgData name="Utilisateur invité" userId="S::urn:spo:tenantanon#16940056-0374-41ee-918a-557632270fe9::" providerId="AD" clId="Web-{3CBCAB6E-5521-8068-BACA-7B7609DCD6BA}" dt="2025-09-17T09:13:02.923" v="5" actId="14100"/>
        <pc:sldMkLst>
          <pc:docMk/>
          <pc:sldMk cId="0" sldId="282"/>
        </pc:sldMkLst>
        <pc:cxnChg chg="mod">
          <ac:chgData name="Utilisateur invité" userId="S::urn:spo:tenantanon#16940056-0374-41ee-918a-557632270fe9::" providerId="AD" clId="Web-{3CBCAB6E-5521-8068-BACA-7B7609DCD6BA}" dt="2025-09-17T09:13:02.923" v="5" actId="14100"/>
          <ac:cxnSpMkLst>
            <pc:docMk/>
            <pc:sldMk cId="0" sldId="282"/>
            <ac:cxnSpMk id="781"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2957d74f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2957d74f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Good afternoon everyone, I am remi chevallier, from Airbus, </a:t>
            </a:r>
            <a:endParaRPr/>
          </a:p>
          <a:p>
            <a:pPr marL="0" lvl="0" indent="0" algn="l" rtl="0">
              <a:spcBef>
                <a:spcPts val="0"/>
              </a:spcBef>
              <a:spcAft>
                <a:spcPts val="0"/>
              </a:spcAft>
              <a:buNone/>
            </a:pPr>
            <a:endParaRPr/>
          </a:p>
          <a:p>
            <a:pPr marL="0" lvl="0" indent="0" algn="l" rtl="0">
              <a:spcBef>
                <a:spcPts val="0"/>
              </a:spcBef>
              <a:spcAft>
                <a:spcPts val="0"/>
              </a:spcAft>
              <a:buNone/>
            </a:pPr>
            <a:r>
              <a:rPr lang="en"/>
              <a:t>Today we will talk about the importance of modeling uncertainties in order to propose effective and fair climate impact mitigation strategies..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7abbfe8889_1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7abbfe8889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However, instead of one single best guess, it is possible to produce a set of best guesses, each of them totally equiprobable.</a:t>
            </a:r>
            <a:endParaRPr/>
          </a:p>
          <a:p>
            <a:pPr marL="0" lvl="0" indent="0" algn="l" rtl="0">
              <a:spcBef>
                <a:spcPts val="0"/>
              </a:spcBef>
              <a:spcAft>
                <a:spcPts val="0"/>
              </a:spcAft>
              <a:buNone/>
            </a:pPr>
            <a:endParaRPr/>
          </a:p>
          <a:p>
            <a:pPr marL="0" lvl="0" indent="0" algn="l" rtl="0">
              <a:spcBef>
                <a:spcPts val="0"/>
              </a:spcBef>
              <a:spcAft>
                <a:spcPts val="0"/>
              </a:spcAft>
              <a:buNone/>
            </a:pPr>
            <a:r>
              <a:rPr lang="en"/>
              <a:t>What is interesting about these is that they capture some of the variability/ uncertainty induced by the analysis.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7abbfe8889_1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7abbfe8889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now, instead of having one flight plan optimized with one weather data and evaluated in the same deterministic weather data, we replay each of our flights in each of the ensemble members (each version of the weather). This could produce different results every time, and you get an idea of the spread of this impact, and also its average value.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882224c6a5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882224c6a5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7abbfe8889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7abbfe888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3000"/>
              </a:lnSpc>
              <a:spcBef>
                <a:spcPts val="0"/>
              </a:spcBef>
              <a:spcAft>
                <a:spcPts val="0"/>
              </a:spcAft>
              <a:buClr>
                <a:schemeClr val="dk1"/>
              </a:buClr>
              <a:buSzPts val="1100"/>
              <a:buFont typeface="Arial"/>
              <a:buNone/>
            </a:pPr>
            <a:r>
              <a:rPr lang="en">
                <a:solidFill>
                  <a:srgbClr val="595959"/>
                </a:solidFill>
              </a:rPr>
              <a:t>Ok, so let’s get back to my example flight : </a:t>
            </a:r>
            <a:endParaRPr>
              <a:solidFill>
                <a:srgbClr val="595959"/>
              </a:solidFill>
            </a:endParaRPr>
          </a:p>
          <a:p>
            <a:pPr marL="0" lvl="0" indent="0" algn="l" rtl="0">
              <a:lnSpc>
                <a:spcPct val="113000"/>
              </a:lnSpc>
              <a:spcBef>
                <a:spcPts val="0"/>
              </a:spcBef>
              <a:spcAft>
                <a:spcPts val="0"/>
              </a:spcAft>
              <a:buClr>
                <a:schemeClr val="dk1"/>
              </a:buClr>
              <a:buSzPts val="1100"/>
              <a:buFont typeface="Arial"/>
              <a:buNone/>
            </a:pPr>
            <a:r>
              <a:rPr lang="en">
                <a:solidFill>
                  <a:srgbClr val="595959"/>
                </a:solidFill>
              </a:rPr>
              <a:t>Here, according to Deterministic era5, I was supposed to reduce the flight’s climate impact by 40%.</a:t>
            </a:r>
            <a:endParaRPr>
              <a:solidFill>
                <a:srgbClr val="595959"/>
              </a:solidFill>
            </a:endParaRPr>
          </a:p>
          <a:p>
            <a:pPr marL="0" lvl="0" indent="0" algn="l" rtl="0">
              <a:lnSpc>
                <a:spcPct val="113000"/>
              </a:lnSpc>
              <a:spcBef>
                <a:spcPts val="0"/>
              </a:spcBef>
              <a:spcAft>
                <a:spcPts val="0"/>
              </a:spcAft>
              <a:buClr>
                <a:schemeClr val="dk1"/>
              </a:buClr>
              <a:buSzPts val="1100"/>
              <a:buFont typeface="Arial"/>
              <a:buNone/>
            </a:pPr>
            <a:endParaRPr>
              <a:solidFill>
                <a:srgbClr val="595959"/>
              </a:solidFill>
            </a:endParaRPr>
          </a:p>
          <a:p>
            <a:pPr marL="0" lvl="0" indent="0" algn="l" rtl="0">
              <a:lnSpc>
                <a:spcPct val="113000"/>
              </a:lnSpc>
              <a:spcBef>
                <a:spcPts val="0"/>
              </a:spcBef>
              <a:spcAft>
                <a:spcPts val="0"/>
              </a:spcAft>
              <a:buClr>
                <a:schemeClr val="dk1"/>
              </a:buClr>
              <a:buSzPts val="1100"/>
              <a:buFont typeface="Arial"/>
              <a:buNone/>
            </a:pPr>
            <a:r>
              <a:rPr lang="en">
                <a:solidFill>
                  <a:srgbClr val="595959"/>
                </a:solidFill>
              </a:rPr>
              <a:t>I already presented this last year here</a:t>
            </a:r>
            <a:endParaRPr>
              <a:solidFill>
                <a:srgbClr val="595959"/>
              </a:solidFill>
            </a:endParaRPr>
          </a:p>
          <a:p>
            <a:pPr marL="0" lvl="0" indent="0" algn="l" rtl="0">
              <a:lnSpc>
                <a:spcPct val="113000"/>
              </a:lnSpc>
              <a:spcBef>
                <a:spcPts val="0"/>
              </a:spcBef>
              <a:spcAft>
                <a:spcPts val="0"/>
              </a:spcAft>
              <a:buNone/>
            </a:pPr>
            <a:r>
              <a:rPr lang="en">
                <a:solidFill>
                  <a:srgbClr val="595959"/>
                </a:solidFill>
              </a:rPr>
              <a:t>	Mitigation potential : for this specific flight, what’s the percentage of climate impact that I can save?</a:t>
            </a:r>
            <a:endParaRPr>
              <a:solidFill>
                <a:srgbClr val="595959"/>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7abbfe8889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7abbfe8889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We expected a 40% reduction of the climate impact, we got 2% on average over the replays from the ensemble..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Ensemble weather showed that there is a high probability of contrail formation in the rerouted flight plan’s path even though it was not predicted by the deterministic forecast. </a:t>
            </a:r>
            <a:endParaRPr/>
          </a:p>
          <a:p>
            <a:pPr marL="0" lvl="0" indent="0" algn="l" rtl="0">
              <a:spcBef>
                <a:spcPts val="0"/>
              </a:spcBef>
              <a:spcAft>
                <a:spcPts val="0"/>
              </a:spcAft>
              <a:buNone/>
            </a:pPr>
            <a:endParaRPr/>
          </a:p>
          <a:p>
            <a:pPr marL="0" lvl="0" indent="0" algn="l" rtl="0">
              <a:spcBef>
                <a:spcPts val="0"/>
              </a:spcBef>
              <a:spcAft>
                <a:spcPts val="0"/>
              </a:spcAft>
              <a:buNone/>
            </a:pPr>
            <a:r>
              <a:rPr lang="en"/>
              <a:t>This is again a totally cherry picked example, but in 12 min I don’t really have time to show you 100.</a:t>
            </a:r>
            <a:br>
              <a:rPr lang="en"/>
            </a:b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7f1f7ed72a_2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7f1f7ed72a_2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now on to a bit more statistically significant numbers. </a:t>
            </a:r>
            <a:endParaRPr/>
          </a:p>
          <a:p>
            <a:pPr marL="0" lvl="0" indent="0" algn="l" rtl="0">
              <a:spcBef>
                <a:spcPts val="0"/>
              </a:spcBef>
              <a:spcAft>
                <a:spcPts val="0"/>
              </a:spcAft>
              <a:buNone/>
            </a:pPr>
            <a:endParaRPr/>
          </a:p>
          <a:p>
            <a:pPr marL="0" lvl="0" indent="0" algn="l" rtl="0">
              <a:spcBef>
                <a:spcPts val="0"/>
              </a:spcBef>
              <a:spcAft>
                <a:spcPts val="0"/>
              </a:spcAft>
              <a:buNone/>
            </a:pPr>
            <a:r>
              <a:rPr lang="en"/>
              <a:t>In optimization, when we deal with a tradeoff, we look at pareto fronts (that’s the fancy name for this green curve). Basically, here, you make the cost of climate vary, and you plot the result. On the top left, the business as usual case. 0 extra cost (obviously, that’s our baseline), and a high climate impact. Then, the more alpha increases, the more you move down this line. </a:t>
            </a:r>
            <a:endParaRPr/>
          </a:p>
          <a:p>
            <a:pPr marL="0" lvl="0" indent="0" algn="l" rtl="0">
              <a:spcBef>
                <a:spcPts val="0"/>
              </a:spcBef>
              <a:spcAft>
                <a:spcPts val="0"/>
              </a:spcAft>
              <a:buNone/>
            </a:pPr>
            <a:endParaRPr/>
          </a:p>
          <a:p>
            <a:pPr marL="0" lvl="0" indent="0" algn="l" rtl="0">
              <a:spcBef>
                <a:spcPts val="0"/>
              </a:spcBef>
              <a:spcAft>
                <a:spcPts val="0"/>
              </a:spcAft>
              <a:buNone/>
            </a:pPr>
            <a:r>
              <a:rPr lang="en"/>
              <a:t>That’s the pareto front expected from the simulation made with the deterministic ERA5; thus neglecting all uncertainties. Again, the numbers only mean anything within the set of assumptions we made (specific ac type, ac perfo model, network of routes, etc)</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882224c6a5_0_5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882224c6a5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that’s what we get when we replay the flight plans from this experiment in ensemble reanalysis weather.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8824a54863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8824a54863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That’s the kind of situation we are dealing with. The uncertainties have a significant impact on the mitigation potential, and on the costs. </a:t>
            </a:r>
            <a:br>
              <a:rPr lang="en"/>
            </a:br>
            <a:endParaRPr/>
          </a:p>
          <a:p>
            <a:pPr marL="0" lvl="0" indent="0" algn="l" rtl="0">
              <a:spcBef>
                <a:spcPts val="0"/>
              </a:spcBef>
              <a:spcAft>
                <a:spcPts val="0"/>
              </a:spcAft>
              <a:buNone/>
            </a:pPr>
            <a:endParaRPr/>
          </a:p>
          <a:p>
            <a:pPr marL="0" lvl="0" indent="0" algn="l" rtl="0">
              <a:spcBef>
                <a:spcPts val="0"/>
              </a:spcBef>
              <a:spcAft>
                <a:spcPts val="0"/>
              </a:spcAft>
              <a:buNone/>
            </a:pPr>
            <a:r>
              <a:rPr lang="en"/>
              <a:t>They don’t necessarily mean that you’ll harm the climate more than if you did nothing, although it actually happens for a certain number of flights in the fleet, but it has a significant impact. Remember what it means in terms of fairness, trust in our action.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7abbfe8889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7abbfe8889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also important to note that this is just due to the ERA5 uncertainties. Weather prediction with Zero lead time. When taking into account the lead time, the results should deteriorate even more.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7abbfe8889_1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7abbfe8889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48eac0c21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48eac0c2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95959"/>
                </a:solidFill>
              </a:rPr>
              <a:t>You have all seen this kind of plots, with a baseline trajectory that produces a large amount of contrails. by taking into account the climate impact in the cost function, you can make the optimizer decide if we need to avoid this or that contrail forming. In this case the rerouted flight avoids the contrail forming region, thus reduce the climate impact from your flight. </a:t>
            </a:r>
            <a:br>
              <a:rPr lang="en">
                <a:solidFill>
                  <a:srgbClr val="595959"/>
                </a:solidFill>
              </a:rPr>
            </a:br>
            <a:br>
              <a:rPr lang="en">
                <a:solidFill>
                  <a:srgbClr val="595959"/>
                </a:solidFill>
              </a:rPr>
            </a:br>
            <a:r>
              <a:rPr lang="en">
                <a:solidFill>
                  <a:srgbClr val="595959"/>
                </a:solidFill>
              </a:rPr>
              <a:t>These demonstrations are great, because they show that assuming we can build a climate impact estimation model that we can trust, we have the possibility to mitigate aviation non-CO2 impact by a significant amount for a relatively sustainable cost. </a:t>
            </a:r>
            <a:endParaRPr>
              <a:solidFill>
                <a:srgbClr val="595959"/>
              </a:solidFill>
            </a:endParaRPr>
          </a:p>
          <a:p>
            <a:pPr marL="0" lvl="0" indent="0" algn="l" rtl="0">
              <a:spcBef>
                <a:spcPts val="0"/>
              </a:spcBef>
              <a:spcAft>
                <a:spcPts val="0"/>
              </a:spcAft>
              <a:buNone/>
            </a:pPr>
            <a:endParaRPr>
              <a:solidFill>
                <a:srgbClr val="595959"/>
              </a:solidFill>
            </a:endParaRPr>
          </a:p>
          <a:p>
            <a:pPr marL="0" lvl="0" indent="0" algn="l" rtl="0">
              <a:spcBef>
                <a:spcPts val="0"/>
              </a:spcBef>
              <a:spcAft>
                <a:spcPts val="0"/>
              </a:spcAft>
              <a:buNone/>
            </a:pPr>
            <a:r>
              <a:rPr lang="en">
                <a:solidFill>
                  <a:srgbClr val="595959"/>
                </a:solidFill>
              </a:rPr>
              <a:t>However, these plots and the resulting numbers are only true under a certain set of assumptions, about the model used, the inputs, etc. </a:t>
            </a:r>
            <a:endParaRPr>
              <a:solidFill>
                <a:srgbClr val="595959"/>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7f1f7ed72a_2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g37f1f7ed72a_2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3000"/>
              </a:lnSpc>
              <a:spcBef>
                <a:spcPts val="0"/>
              </a:spcBef>
              <a:spcAft>
                <a:spcPts val="0"/>
              </a:spcAft>
              <a:buClr>
                <a:schemeClr val="dk1"/>
              </a:buClr>
              <a:buSzPts val="1100"/>
              <a:buFont typeface="Arial"/>
              <a:buNone/>
            </a:pPr>
            <a:r>
              <a:rPr lang="en">
                <a:solidFill>
                  <a:srgbClr val="595959"/>
                </a:solidFill>
              </a:rPr>
              <a:t>Up to there the this talk has been very depressing, I’m sorry about that. I really wanted to stress the fact that uncertainties have a significant impact, that could not be neglected.</a:t>
            </a:r>
            <a:endParaRPr>
              <a:solidFill>
                <a:srgbClr val="595959"/>
              </a:solidFill>
            </a:endParaRPr>
          </a:p>
          <a:p>
            <a:pPr marL="0" lvl="0" indent="0" algn="l" rtl="0">
              <a:lnSpc>
                <a:spcPct val="113000"/>
              </a:lnSpc>
              <a:spcBef>
                <a:spcPts val="0"/>
              </a:spcBef>
              <a:spcAft>
                <a:spcPts val="0"/>
              </a:spcAft>
              <a:buClr>
                <a:schemeClr val="dk1"/>
              </a:buClr>
              <a:buSzPts val="1100"/>
              <a:buFont typeface="Arial"/>
              <a:buNone/>
            </a:pPr>
            <a:endParaRPr>
              <a:solidFill>
                <a:srgbClr val="595959"/>
              </a:solidFill>
            </a:endParaRPr>
          </a:p>
          <a:p>
            <a:pPr marL="0" lvl="0" indent="0" algn="l" rtl="0">
              <a:lnSpc>
                <a:spcPct val="113000"/>
              </a:lnSpc>
              <a:spcBef>
                <a:spcPts val="0"/>
              </a:spcBef>
              <a:spcAft>
                <a:spcPts val="0"/>
              </a:spcAft>
              <a:buClr>
                <a:schemeClr val="dk1"/>
              </a:buClr>
              <a:buSzPts val="1100"/>
              <a:buFont typeface="Arial"/>
              <a:buNone/>
            </a:pPr>
            <a:r>
              <a:rPr lang="en">
                <a:solidFill>
                  <a:srgbClr val="595959"/>
                </a:solidFill>
              </a:rPr>
              <a:t>So now the more optimistic side of things : </a:t>
            </a:r>
            <a:endParaRPr>
              <a:solidFill>
                <a:srgbClr val="595959"/>
              </a:solidFill>
            </a:endParaRPr>
          </a:p>
          <a:p>
            <a:pPr marL="0" lvl="0" indent="0" algn="l" rtl="0">
              <a:lnSpc>
                <a:spcPct val="113000"/>
              </a:lnSpc>
              <a:spcBef>
                <a:spcPts val="0"/>
              </a:spcBef>
              <a:spcAft>
                <a:spcPts val="0"/>
              </a:spcAft>
              <a:buClr>
                <a:schemeClr val="dk1"/>
              </a:buClr>
              <a:buSzPts val="1100"/>
              <a:buFont typeface="Arial"/>
              <a:buNone/>
            </a:pPr>
            <a:r>
              <a:rPr lang="en">
                <a:solidFill>
                  <a:srgbClr val="595959"/>
                </a:solidFill>
              </a:rPr>
              <a:t>	Acknowledging the significant impact of uncertainties doesn’t mean we can’t do anything, it just means that we need to do it correctly, by modeling these uncertainties in the flight planning methods, and the climate impact evaluation tools.</a:t>
            </a:r>
            <a:endParaRPr>
              <a:solidFill>
                <a:srgbClr val="595959"/>
              </a:solidFill>
            </a:endParaRPr>
          </a:p>
          <a:p>
            <a:pPr marL="0" lvl="0" indent="0" algn="l" rtl="0">
              <a:lnSpc>
                <a:spcPct val="113000"/>
              </a:lnSpc>
              <a:spcBef>
                <a:spcPts val="0"/>
              </a:spcBef>
              <a:spcAft>
                <a:spcPts val="0"/>
              </a:spcAft>
              <a:buClr>
                <a:schemeClr val="dk1"/>
              </a:buClr>
              <a:buSzPts val="1100"/>
              <a:buFont typeface="Arial"/>
              <a:buNone/>
            </a:pPr>
            <a:endParaRPr>
              <a:solidFill>
                <a:srgbClr val="595959"/>
              </a:solidFill>
            </a:endParaRPr>
          </a:p>
          <a:p>
            <a:pPr marL="0" lvl="0" indent="0" algn="l" rtl="0">
              <a:lnSpc>
                <a:spcPct val="113000"/>
              </a:lnSpc>
              <a:spcBef>
                <a:spcPts val="0"/>
              </a:spcBef>
              <a:spcAft>
                <a:spcPts val="0"/>
              </a:spcAft>
              <a:buClr>
                <a:schemeClr val="dk1"/>
              </a:buClr>
              <a:buSzPts val="1100"/>
              <a:buFont typeface="Arial"/>
              <a:buNone/>
            </a:pPr>
            <a:r>
              <a:rPr lang="en">
                <a:solidFill>
                  <a:srgbClr val="595959"/>
                </a:solidFill>
              </a:rPr>
              <a:t>Several studies have already shown the potential of such methods, Simorg et al. &amp; other work from UC3M. </a:t>
            </a:r>
            <a:endParaRPr>
              <a:solidFill>
                <a:srgbClr val="595959"/>
              </a:solidFill>
            </a:endParaRPr>
          </a:p>
          <a:p>
            <a:pPr marL="0" lvl="0" indent="0" algn="l" rtl="0">
              <a:lnSpc>
                <a:spcPct val="113000"/>
              </a:lnSpc>
              <a:spcBef>
                <a:spcPts val="0"/>
              </a:spcBef>
              <a:spcAft>
                <a:spcPts val="0"/>
              </a:spcAft>
              <a:buClr>
                <a:schemeClr val="dk1"/>
              </a:buClr>
              <a:buSzPts val="1100"/>
              <a:buFont typeface="Arial"/>
              <a:buNone/>
            </a:pPr>
            <a:endParaRPr>
              <a:solidFill>
                <a:srgbClr val="595959"/>
              </a:solidFill>
            </a:endParaRPr>
          </a:p>
          <a:p>
            <a:pPr marL="0" lvl="0" indent="0" algn="l" rtl="0">
              <a:lnSpc>
                <a:spcPct val="113000"/>
              </a:lnSpc>
              <a:spcBef>
                <a:spcPts val="0"/>
              </a:spcBef>
              <a:spcAft>
                <a:spcPts val="0"/>
              </a:spcAft>
              <a:buClr>
                <a:schemeClr val="dk1"/>
              </a:buClr>
              <a:buSzPts val="1100"/>
              <a:buFont typeface="Arial"/>
              <a:buNone/>
            </a:pPr>
            <a:r>
              <a:rPr lang="en">
                <a:solidFill>
                  <a:srgbClr val="595959"/>
                </a:solidFill>
              </a:rPr>
              <a:t>However these methods usually either mean that you need to compute one flight planning job per ensemble member (computationally expensive) or to load the ensemble forecast in memory instead of the deterministic forecast  to run one stochastic or robust flight planning (meaning dealing with 50 times - or any other number of members in the ensemble - the amount of weather data previously used). This might not be compatible with current flight planning softwares/ platforms. </a:t>
            </a:r>
            <a:endParaRPr>
              <a:solidFill>
                <a:srgbClr val="595959"/>
              </a:solidFill>
            </a:endParaRPr>
          </a:p>
          <a:p>
            <a:pPr marL="0" lvl="0" indent="0" algn="l" rtl="0">
              <a:lnSpc>
                <a:spcPct val="113000"/>
              </a:lnSpc>
              <a:spcBef>
                <a:spcPts val="0"/>
              </a:spcBef>
              <a:spcAft>
                <a:spcPts val="0"/>
              </a:spcAft>
              <a:buClr>
                <a:schemeClr val="dk1"/>
              </a:buClr>
              <a:buSzPts val="1100"/>
              <a:buFont typeface="Arial"/>
              <a:buNone/>
            </a:pPr>
            <a:endParaRPr>
              <a:solidFill>
                <a:srgbClr val="595959"/>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882224c6a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882224c6a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Several methods exist already. There’s one of them that is traditionally considered more compatible with current FP systems.</a:t>
            </a:r>
            <a:endParaRPr/>
          </a:p>
          <a:p>
            <a:pPr marL="0" lvl="0" indent="0" algn="l" rtl="0">
              <a:spcBef>
                <a:spcPts val="0"/>
              </a:spcBef>
              <a:spcAft>
                <a:spcPts val="0"/>
              </a:spcAft>
              <a:buNone/>
            </a:pPr>
            <a:br>
              <a:rPr lang="en"/>
            </a:br>
            <a:r>
              <a:rPr lang="en"/>
              <a:t>What does it mean to use ensemble forecast as it’s done in the second method?</a:t>
            </a:r>
            <a:endParaRPr/>
          </a:p>
          <a:p>
            <a:pPr marL="0" lvl="0" indent="0" algn="l" rtl="0">
              <a:spcBef>
                <a:spcPts val="0"/>
              </a:spcBef>
              <a:spcAft>
                <a:spcPts val="0"/>
              </a:spcAft>
              <a:buNone/>
            </a:pPr>
            <a:br>
              <a:rPr lang="en"/>
            </a:br>
            <a:r>
              <a:rPr lang="en"/>
              <a:t>Let’s get the case of the ISSR criterion as an example. </a:t>
            </a:r>
            <a:br>
              <a:rPr lang="en"/>
            </a:br>
            <a:r>
              <a:rPr lang="en"/>
              <a:t>It means that for each 4D point, we will deal with 30 values instead of one. For example here, 2 members predicted a RHi of 0.5, and 4 of them a RHi of 1. This is an illustration, the spread will not be that high in reality.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7f1f7ed72a_2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7f1f7ed72a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we can draw information from this set of values. For example for the ISSR, we can compute a probability of ISSR by counting the number of orange boxes divided by the total number of members. You can do similar things with SAC, or with models like the aCCFs or CoCip. </a:t>
            </a:r>
            <a:endParaRPr/>
          </a:p>
          <a:p>
            <a:pPr marL="0" lvl="0" indent="0" algn="l" rtl="0">
              <a:spcBef>
                <a:spcPts val="0"/>
              </a:spcBef>
              <a:spcAft>
                <a:spcPts val="0"/>
              </a:spcAft>
              <a:buNone/>
            </a:pPr>
            <a:endParaRPr/>
          </a:p>
          <a:p>
            <a:pPr marL="0" lvl="0" indent="0" algn="l" rtl="0">
              <a:spcBef>
                <a:spcPts val="0"/>
              </a:spcBef>
              <a:spcAft>
                <a:spcPts val="0"/>
              </a:spcAft>
              <a:buNone/>
            </a:pPr>
            <a:r>
              <a:rPr lang="en"/>
              <a:t>This then feeds into the optimizer, which helps mitigate the impact of uncertainties. But it means loading 30 ensemble members and toasting your server.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7f1f7ed72a_2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37f1f7ed72a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several ideas out there on how to deal with that issue. We proposed as part of my phd one method, in which instead of loading the whole ensemble, you try to just load the information required to estimate the varIability. </a:t>
            </a:r>
            <a:endParaRPr/>
          </a:p>
          <a:p>
            <a:pPr marL="0" lvl="0" indent="0" algn="l" rtl="0">
              <a:spcBef>
                <a:spcPts val="0"/>
              </a:spcBef>
              <a:spcAft>
                <a:spcPts val="0"/>
              </a:spcAft>
              <a:buNone/>
            </a:pPr>
            <a:endParaRPr/>
          </a:p>
          <a:p>
            <a:pPr marL="0" lvl="0" indent="0" algn="l" rtl="0">
              <a:spcBef>
                <a:spcPts val="0"/>
              </a:spcBef>
              <a:spcAft>
                <a:spcPts val="0"/>
              </a:spcAft>
              <a:buNone/>
            </a:pPr>
            <a:r>
              <a:rPr lang="en"/>
              <a:t>If the variable is following a quasi gaussian distribution, like the temperature, you can estimate the density of probability with only two values instead of 30.</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8826464590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38826464590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several ideas out there on how to deal with that issue. We proposed as part of my phd one method, in which instead of loading the whole ensemble, you try to just load the information required to estimate the varIability. </a:t>
            </a:r>
            <a:endParaRPr/>
          </a:p>
          <a:p>
            <a:pPr marL="0" lvl="0" indent="0" algn="l" rtl="0">
              <a:spcBef>
                <a:spcPts val="0"/>
              </a:spcBef>
              <a:spcAft>
                <a:spcPts val="0"/>
              </a:spcAft>
              <a:buNone/>
            </a:pPr>
            <a:endParaRPr/>
          </a:p>
          <a:p>
            <a:pPr marL="0" lvl="0" indent="0" algn="l" rtl="0">
              <a:spcBef>
                <a:spcPts val="0"/>
              </a:spcBef>
              <a:spcAft>
                <a:spcPts val="0"/>
              </a:spcAft>
              <a:buNone/>
            </a:pPr>
            <a:r>
              <a:rPr lang="en"/>
              <a:t>If the variable is following a quasi gaussian distribution, like the temperature, you can estimate the density of probability with only two values instead of 30.</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388259d1d46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388259d1d4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37f1f7ed72a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37f1f7ed72a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the variables don’t follow a Normal distribution, but this principle could be adapted. </a:t>
            </a:r>
            <a:endParaRPr/>
          </a:p>
          <a:p>
            <a:pPr marL="0" lvl="0" indent="0" algn="l" rtl="0">
              <a:spcBef>
                <a:spcPts val="0"/>
              </a:spcBef>
              <a:spcAft>
                <a:spcPts val="0"/>
              </a:spcAft>
              <a:buNone/>
            </a:pPr>
            <a:endParaRPr/>
          </a:p>
          <a:p>
            <a:pPr marL="0" lvl="0" indent="0" algn="l" rtl="0">
              <a:spcBef>
                <a:spcPts val="0"/>
              </a:spcBef>
              <a:spcAft>
                <a:spcPts val="0"/>
              </a:spcAft>
              <a:buNone/>
            </a:pPr>
            <a:r>
              <a:rPr lang="en"/>
              <a:t>Then, with this kind of very simple equation, you can estimate the probability of being in an ISSR (and it could be applied the same way to predicting an average expected climate impact, or a quantile, etc). This equation looks nasty, but it’s virtually costless for a computer.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7abbfe8889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7abbfe8889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applying this method to our climate impact estimation, we were able to improve the climate mitigation by 15-20% compared to the deterministic approach. Again, the numbers don’t mean anything because so many other uncertainties are still neglected. What I want to show is that simple methods exist that could help us mitigate the impact of uncertainties.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882224c6a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3882224c6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takeaway messages for today : </a:t>
            </a:r>
            <a:br>
              <a:rPr lang="en"/>
            </a:br>
            <a:endParaRPr/>
          </a:p>
          <a:p>
            <a:pPr marL="0" lvl="0" indent="0" algn="l" rtl="0">
              <a:spcBef>
                <a:spcPts val="0"/>
              </a:spcBef>
              <a:spcAft>
                <a:spcPts val="0"/>
              </a:spcAft>
              <a:buNone/>
            </a:pPr>
            <a:r>
              <a:rPr lang="en"/>
              <a:t>Weather uncertainties have a significant impact, and couldn’t be neglected, even with zero lead time. This is going to be even more the case with actual forecast data. </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already methods (mostly in the academy part) that yield great promises in dealing with uncertainties. Simple methods could also be designed, as we showed today. We have to work together as a field to propose methods compatible with our industry, while keeping its effectiveness. </a:t>
            </a:r>
            <a:endParaRPr/>
          </a:p>
          <a:p>
            <a:pPr marL="0" lvl="0" indent="0" algn="l" rtl="0">
              <a:spcBef>
                <a:spcPts val="0"/>
              </a:spcBef>
              <a:spcAft>
                <a:spcPts val="0"/>
              </a:spcAft>
              <a:buNone/>
            </a:pPr>
            <a:endParaRPr/>
          </a:p>
          <a:p>
            <a:pPr marL="0" lvl="0" indent="0" algn="l" rtl="0">
              <a:spcBef>
                <a:spcPts val="0"/>
              </a:spcBef>
              <a:spcAft>
                <a:spcPts val="0"/>
              </a:spcAft>
              <a:buNone/>
            </a:pPr>
            <a:r>
              <a:rPr lang="en"/>
              <a:t>And again, I only talked about one source of uncertainty. Observation studies will be key, simulations, tests in real life as well. </a:t>
            </a:r>
            <a:br>
              <a:rPr lang="en"/>
            </a:br>
            <a:endParaRPr/>
          </a:p>
          <a:p>
            <a:pPr marL="0" lvl="0" indent="0" algn="l" rtl="0">
              <a:spcBef>
                <a:spcPts val="0"/>
              </a:spcBef>
              <a:spcAft>
                <a:spcPts val="0"/>
              </a:spcAft>
              <a:buNone/>
            </a:pPr>
            <a:r>
              <a:rPr lang="en"/>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7abbfe8889_1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7abbfe8889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7abbfe8889_0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7abbfe8889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3000"/>
              </a:lnSpc>
              <a:spcBef>
                <a:spcPts val="0"/>
              </a:spcBef>
              <a:spcAft>
                <a:spcPts val="0"/>
              </a:spcAft>
              <a:buNone/>
            </a:pPr>
            <a:r>
              <a:rPr lang="en"/>
              <a:t>Just a quick example to illustrate why these underlying assumptions could matter : </a:t>
            </a:r>
            <a:endParaRPr/>
          </a:p>
          <a:p>
            <a:pPr marL="0" lvl="0" indent="0" algn="l" rtl="0">
              <a:lnSpc>
                <a:spcPct val="113000"/>
              </a:lnSpc>
              <a:spcBef>
                <a:spcPts val="0"/>
              </a:spcBef>
              <a:spcAft>
                <a:spcPts val="0"/>
              </a:spcAft>
              <a:buNone/>
            </a:pPr>
            <a:endParaRPr/>
          </a:p>
          <a:p>
            <a:pPr marL="0" lvl="0" indent="0" algn="l" rtl="0">
              <a:lnSpc>
                <a:spcPct val="113000"/>
              </a:lnSpc>
              <a:spcBef>
                <a:spcPts val="0"/>
              </a:spcBef>
              <a:spcAft>
                <a:spcPts val="0"/>
              </a:spcAft>
              <a:buNone/>
            </a:pPr>
            <a:r>
              <a:rPr lang="en"/>
              <a:t>Here is an example of a long lasting contrail captured as part of our ground observation study. This contrail lasted more than 35 min in our field of view. The flight is identified, but it was flying in subsaturated air (not in ISSR), and SAC was not verified. This is a completely cherrypicked example, so don’t draw any conclusions from these slide, except this one : contrail prediction pipelines could sometimes be wrong. Then what? </a:t>
            </a:r>
            <a:endParaRPr/>
          </a:p>
          <a:p>
            <a:pPr marL="0" lvl="0" indent="0" algn="l" rtl="0">
              <a:lnSpc>
                <a:spcPct val="113000"/>
              </a:lnSpc>
              <a:spcBef>
                <a:spcPts val="0"/>
              </a:spcBef>
              <a:spcAft>
                <a:spcPts val="0"/>
              </a:spcAft>
              <a:buNone/>
            </a:pPr>
            <a:endParaRPr/>
          </a:p>
          <a:p>
            <a:pPr marL="0" lvl="0" indent="0" algn="l" rtl="0">
              <a:lnSpc>
                <a:spcPct val="113000"/>
              </a:lnSpc>
              <a:spcBef>
                <a:spcPts val="0"/>
              </a:spcBef>
              <a:spcAft>
                <a:spcPts val="0"/>
              </a:spcAft>
              <a:buNone/>
            </a:pPr>
            <a:r>
              <a:rPr lang="en"/>
              <a:t>This could cause fairness issues, confidence and trust issues on our actions, and most importantly harm the effectiveness of our climate impact mitigation strategies. This results also in difficulties linked to the design of the climate incentive. </a:t>
            </a:r>
            <a:endParaRPr/>
          </a:p>
          <a:p>
            <a:pPr marL="0" lvl="0" indent="0" algn="l" rtl="0">
              <a:lnSpc>
                <a:spcPct val="113000"/>
              </a:lnSpc>
              <a:spcBef>
                <a:spcPts val="0"/>
              </a:spcBef>
              <a:spcAft>
                <a:spcPts val="0"/>
              </a:spcAft>
              <a:buNone/>
            </a:pPr>
            <a:endParaRPr/>
          </a:p>
          <a:p>
            <a:pPr marL="0" lvl="0" indent="0" algn="l" rtl="0">
              <a:lnSpc>
                <a:spcPct val="113000"/>
              </a:lnSpc>
              <a:spcBef>
                <a:spcPts val="0"/>
              </a:spcBef>
              <a:spcAft>
                <a:spcPts val="0"/>
              </a:spcAft>
              <a:buNone/>
            </a:pPr>
            <a:r>
              <a:rPr lang="en"/>
              <a:t>Today, I am only going to be talking about the effects on the climate mitigation, but remember that it comes with a set of other problems as well.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882224c6a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882224c6a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8824a548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8824a548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example of flight planning that I showed at the beginning of the presentation lacked several things in the simulation. Several assumptions were made. </a:t>
            </a:r>
            <a:endParaRPr/>
          </a:p>
          <a:p>
            <a:pPr marL="0" lvl="0" indent="0" algn="l" rtl="0">
              <a:spcBef>
                <a:spcPts val="0"/>
              </a:spcBef>
              <a:spcAft>
                <a:spcPts val="0"/>
              </a:spcAft>
              <a:buNone/>
            </a:pPr>
            <a:endParaRPr/>
          </a:p>
          <a:p>
            <a:pPr marL="0" lvl="0" indent="0" algn="l" rtl="0">
              <a:spcBef>
                <a:spcPts val="0"/>
              </a:spcBef>
              <a:spcAft>
                <a:spcPts val="0"/>
              </a:spcAft>
              <a:buNone/>
            </a:pPr>
            <a:r>
              <a:rPr lang="en"/>
              <a:t>Each of these elements that I neglected are going to have a detrimental effect on our capacity to reduce the climate impact of our flights, this is logic. The question I think we really need to ask ourselves is what is the impact of each of these elements, and how to solve this if the impact if significant.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8824a54863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8824a54863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We’ll focus in today’s presentation on the ERA5 weather uncertainty, neglecting all the rest of them. This is a very strong assumption, we don’t try to provide results and numbers. Here, we only want to illustrate what the impact of the uncertainties in ERA5 weather reanalysis could look like, and suggest ways of dealing with these uncertainties. It is crucial to remember here that the numbers themselves don’t mean anything!!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8824a54863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8824a5486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understand when these uncertainties come from and how to deal with them, we need to get back really quickly on how these weather data are produced. How do we make a weather forecast?</a:t>
            </a:r>
            <a:endParaRPr/>
          </a:p>
          <a:p>
            <a:pPr marL="0" lvl="0" indent="0" algn="l" rtl="0">
              <a:spcBef>
                <a:spcPts val="0"/>
              </a:spcBef>
              <a:spcAft>
                <a:spcPts val="0"/>
              </a:spcAft>
              <a:buNone/>
            </a:pPr>
            <a:endParaRPr/>
          </a:p>
          <a:p>
            <a:pPr marL="0" lvl="0" indent="0" algn="l" rtl="0">
              <a:spcBef>
                <a:spcPts val="0"/>
              </a:spcBef>
              <a:spcAft>
                <a:spcPts val="0"/>
              </a:spcAft>
              <a:buNone/>
            </a:pPr>
            <a:r>
              <a:rPr lang="en"/>
              <a:t>A weather forecast process starts by observing the earth. There is a huge array of sensors that record different variables and informations about the state of the atmosphere, sea, land, etc. The first step of the process is to combine them all to produce one “snapshot” of the state of the atmosphere at a given time. This is called the weather assimilation, and the “snapshot” is called the weather analysis.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8824a5486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8824a5486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we use the numerical weather prediction, basically a big pile of equations trying to capture as much as possible the physical processes at stake in the evolution of the atmosphere. You initialize it with your weather analysis, and let this predict how the system will evolve. Obviously, because we are talking about trying to predict the evolution of a chaotic system with time, it comes with a significant uncertainty.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8824a54863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8824a54863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you have an expertise phase, and you get the weather information you need.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8824a54863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8824a5486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 reanalysis, like ERA5, it’s a bit different. No need to predict the future, we work with historic data. There is no longer uncertainties coming from the fact that we are trying to predict the future. However, there is still uncertainty in reanalysis like ERA5. It is however usually much lower than the one of the forecast. </a:t>
            </a:r>
            <a:endParaRPr/>
          </a:p>
          <a:p>
            <a:pPr marL="0" lvl="0" indent="0" algn="l" rtl="0">
              <a:spcBef>
                <a:spcPts val="0"/>
              </a:spcBef>
              <a:spcAft>
                <a:spcPts val="0"/>
              </a:spcAft>
              <a:buNone/>
            </a:pPr>
            <a:endParaRPr/>
          </a:p>
          <a:p>
            <a:pPr marL="0" lvl="0" indent="0" algn="l" rtl="0">
              <a:spcBef>
                <a:spcPts val="0"/>
              </a:spcBef>
              <a:spcAft>
                <a:spcPts val="0"/>
              </a:spcAft>
              <a:buNone/>
            </a:pPr>
            <a:r>
              <a:rPr lang="en"/>
              <a:t>And today, we’ll work with that : we are going to try to study the impact of the uncertainties coming from ERA5. </a:t>
            </a:r>
            <a:endParaRPr/>
          </a:p>
          <a:p>
            <a:pPr marL="0" lvl="0" indent="0" algn="l" rtl="0">
              <a:spcBef>
                <a:spcPts val="0"/>
              </a:spcBef>
              <a:spcAft>
                <a:spcPts val="0"/>
              </a:spcAft>
              <a:buNone/>
            </a:pPr>
            <a:endParaRPr/>
          </a:p>
          <a:p>
            <a:pPr marL="0" lvl="0" indent="0" algn="l" rtl="0">
              <a:spcBef>
                <a:spcPts val="0"/>
              </a:spcBef>
              <a:spcAft>
                <a:spcPts val="0"/>
              </a:spcAft>
              <a:buNone/>
            </a:pPr>
            <a:r>
              <a:rPr lang="en"/>
              <a:t>But where does this come from? Well sometimes we lack measurements, sometimes the measurements are imprecise, biased, or sensors contradict each other… To deal with that, we make assumptions to produce the analysis, which is a sort of “best guess”.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p:nvPr/>
        </p:nvSpPr>
        <p:spPr>
          <a:xfrm>
            <a:off x="0" y="4068590"/>
            <a:ext cx="9144000" cy="1074900"/>
          </a:xfrm>
          <a:prstGeom prst="rect">
            <a:avLst/>
          </a:pr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grpSp>
        <p:nvGrpSpPr>
          <p:cNvPr id="15" name="Google Shape;15;p2"/>
          <p:cNvGrpSpPr/>
          <p:nvPr/>
        </p:nvGrpSpPr>
        <p:grpSpPr>
          <a:xfrm>
            <a:off x="0" y="4059017"/>
            <a:ext cx="8994677" cy="0"/>
            <a:chOff x="0" y="3175"/>
            <a:chExt cx="6626" cy="0"/>
          </a:xfrm>
        </p:grpSpPr>
        <p:sp>
          <p:nvSpPr>
            <p:cNvPr id="16" name="Google Shape;16;p2"/>
            <p:cNvSpPr/>
            <p:nvPr/>
          </p:nvSpPr>
          <p:spPr>
            <a:xfrm>
              <a:off x="0" y="3175"/>
              <a:ext cx="6600" cy="0"/>
            </a:xfrm>
            <a:prstGeom prst="rect">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sp>
          <p:nvSpPr>
            <p:cNvPr id="17" name="Google Shape;17;p2"/>
            <p:cNvSpPr/>
            <p:nvPr/>
          </p:nvSpPr>
          <p:spPr>
            <a:xfrm>
              <a:off x="1826" y="3175"/>
              <a:ext cx="4800" cy="0"/>
            </a:xfrm>
            <a:prstGeom prst="rect">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grpSp>
      <p:sp>
        <p:nvSpPr>
          <p:cNvPr id="18" name="Google Shape;18;p2"/>
          <p:cNvSpPr txBox="1">
            <a:spLocks noGrp="1"/>
          </p:cNvSpPr>
          <p:nvPr>
            <p:ph type="ctrTitle"/>
          </p:nvPr>
        </p:nvSpPr>
        <p:spPr>
          <a:xfrm>
            <a:off x="2478762" y="2352501"/>
            <a:ext cx="4523400" cy="1038600"/>
          </a:xfrm>
          <a:prstGeom prst="rect">
            <a:avLst/>
          </a:prstGeom>
          <a:noFill/>
          <a:ln>
            <a:noFill/>
          </a:ln>
        </p:spPr>
        <p:txBody>
          <a:bodyPr spcFirstLastPara="1" wrap="square" lIns="0" tIns="0" rIns="0" bIns="0" anchor="b" anchorCtr="0">
            <a:noAutofit/>
          </a:bodyPr>
          <a:lstStyle>
            <a:lvl1pPr lvl="0" algn="l" rtl="0">
              <a:lnSpc>
                <a:spcPct val="105000"/>
              </a:lnSpc>
              <a:spcBef>
                <a:spcPts val="0"/>
              </a:spcBef>
              <a:spcAft>
                <a:spcPts val="0"/>
              </a:spcAft>
              <a:buClr>
                <a:schemeClr val="dk2"/>
              </a:buClr>
              <a:buSzPts val="2300"/>
              <a:buFont typeface="Arial"/>
              <a:buNone/>
              <a:defRPr sz="2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 name="Google Shape;19;p2"/>
          <p:cNvSpPr txBox="1">
            <a:spLocks noGrp="1"/>
          </p:cNvSpPr>
          <p:nvPr>
            <p:ph type="subTitle" idx="1"/>
          </p:nvPr>
        </p:nvSpPr>
        <p:spPr>
          <a:xfrm>
            <a:off x="2478762" y="3421257"/>
            <a:ext cx="4523400" cy="647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1500"/>
              <a:buNone/>
              <a:defRPr sz="1500">
                <a:solidFill>
                  <a:schemeClr val="dk2"/>
                </a:solidFill>
              </a:defRPr>
            </a:lvl1pPr>
            <a:lvl2pPr lvl="1" algn="l" rtl="0">
              <a:lnSpc>
                <a:spcPct val="113000"/>
              </a:lnSpc>
              <a:spcBef>
                <a:spcPts val="0"/>
              </a:spcBef>
              <a:spcAft>
                <a:spcPts val="0"/>
              </a:spcAft>
              <a:buClr>
                <a:srgbClr val="595959"/>
              </a:buClr>
              <a:buSzPts val="1400"/>
              <a:buChar char="–"/>
              <a:defRPr/>
            </a:lvl2pPr>
            <a:lvl3pPr lvl="2" algn="l" rtl="0">
              <a:lnSpc>
                <a:spcPct val="113000"/>
              </a:lnSpc>
              <a:spcBef>
                <a:spcPts val="0"/>
              </a:spcBef>
              <a:spcAft>
                <a:spcPts val="0"/>
              </a:spcAft>
              <a:buClr>
                <a:srgbClr val="595959"/>
              </a:buClr>
              <a:buSzPts val="1400"/>
              <a:buChar char="–"/>
              <a:defRPr/>
            </a:lvl3pPr>
            <a:lvl4pPr lvl="3" algn="l" rtl="0">
              <a:lnSpc>
                <a:spcPct val="113000"/>
              </a:lnSpc>
              <a:spcBef>
                <a:spcPts val="0"/>
              </a:spcBef>
              <a:spcAft>
                <a:spcPts val="0"/>
              </a:spcAft>
              <a:buClr>
                <a:srgbClr val="595959"/>
              </a:buClr>
              <a:buSzPts val="1400"/>
              <a:buChar char="–"/>
              <a:defRPr/>
            </a:lvl4pPr>
            <a:lvl5pPr lvl="4" algn="l" rtl="0">
              <a:lnSpc>
                <a:spcPct val="113000"/>
              </a:lnSpc>
              <a:spcBef>
                <a:spcPts val="0"/>
              </a:spcBef>
              <a:spcAft>
                <a:spcPts val="0"/>
              </a:spcAft>
              <a:buClr>
                <a:srgbClr val="595959"/>
              </a:buClr>
              <a:buSzPts val="1400"/>
              <a:buChar char="–"/>
              <a:defRPr/>
            </a:lvl5pPr>
            <a:lvl6pPr lvl="5" algn="l" rtl="0">
              <a:lnSpc>
                <a:spcPct val="113000"/>
              </a:lnSpc>
              <a:spcBef>
                <a:spcPts val="0"/>
              </a:spcBef>
              <a:spcAft>
                <a:spcPts val="0"/>
              </a:spcAft>
              <a:buClr>
                <a:srgbClr val="595959"/>
              </a:buClr>
              <a:buSzPts val="1400"/>
              <a:buChar char="–"/>
              <a:defRPr/>
            </a:lvl6pPr>
            <a:lvl7pPr lvl="6" algn="l" rtl="0">
              <a:lnSpc>
                <a:spcPct val="113000"/>
              </a:lnSpc>
              <a:spcBef>
                <a:spcPts val="0"/>
              </a:spcBef>
              <a:spcAft>
                <a:spcPts val="0"/>
              </a:spcAft>
              <a:buClr>
                <a:srgbClr val="595959"/>
              </a:buClr>
              <a:buSzPts val="1400"/>
              <a:buChar char="–"/>
              <a:defRPr/>
            </a:lvl7pPr>
            <a:lvl8pPr lvl="7" algn="l" rtl="0">
              <a:lnSpc>
                <a:spcPct val="113000"/>
              </a:lnSpc>
              <a:spcBef>
                <a:spcPts val="0"/>
              </a:spcBef>
              <a:spcAft>
                <a:spcPts val="0"/>
              </a:spcAft>
              <a:buClr>
                <a:srgbClr val="595959"/>
              </a:buClr>
              <a:buSzPts val="1400"/>
              <a:buChar char="–"/>
              <a:defRPr/>
            </a:lvl8pPr>
            <a:lvl9pPr lvl="8" algn="l" rtl="0">
              <a:lnSpc>
                <a:spcPct val="113000"/>
              </a:lnSpc>
              <a:spcBef>
                <a:spcPts val="0"/>
              </a:spcBef>
              <a:spcAft>
                <a:spcPts val="0"/>
              </a:spcAft>
              <a:buClr>
                <a:srgbClr val="595959"/>
              </a:buClr>
              <a:buSzPts val="1400"/>
              <a:buChar char="–"/>
              <a:defRPr/>
            </a:lvl9pPr>
          </a:lstStyle>
          <a:p>
            <a:endParaRPr/>
          </a:p>
        </p:txBody>
      </p:sp>
      <p:grpSp>
        <p:nvGrpSpPr>
          <p:cNvPr id="20" name="Google Shape;20;p2"/>
          <p:cNvGrpSpPr/>
          <p:nvPr/>
        </p:nvGrpSpPr>
        <p:grpSpPr>
          <a:xfrm>
            <a:off x="7960915" y="4690807"/>
            <a:ext cx="998799" cy="184910"/>
            <a:chOff x="830300" y="1716088"/>
            <a:chExt cx="10058401" cy="1862137"/>
          </a:xfrm>
        </p:grpSpPr>
        <p:sp>
          <p:nvSpPr>
            <p:cNvPr id="21" name="Google Shape;21;p2"/>
            <p:cNvSpPr/>
            <p:nvPr/>
          </p:nvSpPr>
          <p:spPr>
            <a:xfrm>
              <a:off x="3857663" y="1749425"/>
              <a:ext cx="1604963" cy="1789112"/>
            </a:xfrm>
            <a:custGeom>
              <a:avLst/>
              <a:gdLst/>
              <a:ahLst/>
              <a:cxnLst/>
              <a:rect l="l" t="t" r="r" b="b"/>
              <a:pathLst>
                <a:path w="247" h="275" extrusionOk="0">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2" name="Google Shape;22;p2"/>
            <p:cNvSpPr/>
            <p:nvPr/>
          </p:nvSpPr>
          <p:spPr>
            <a:xfrm>
              <a:off x="3130588" y="1749425"/>
              <a:ext cx="435000" cy="17892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3" name="Google Shape;23;p2"/>
            <p:cNvSpPr/>
            <p:nvPr/>
          </p:nvSpPr>
          <p:spPr>
            <a:xfrm>
              <a:off x="830300" y="1749425"/>
              <a:ext cx="2203450" cy="1789113"/>
            </a:xfrm>
            <a:custGeom>
              <a:avLst/>
              <a:gdLst/>
              <a:ahLst/>
              <a:cxnLst/>
              <a:rect l="l" t="t" r="r" b="b"/>
              <a:pathLst>
                <a:path w="1388" h="1127" extrusionOk="0">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4" name="Google Shape;24;p2"/>
            <p:cNvSpPr/>
            <p:nvPr/>
          </p:nvSpPr>
          <p:spPr>
            <a:xfrm>
              <a:off x="5670588" y="1749425"/>
              <a:ext cx="1670050" cy="1789112"/>
            </a:xfrm>
            <a:custGeom>
              <a:avLst/>
              <a:gdLst/>
              <a:ahLst/>
              <a:cxnLst/>
              <a:rect l="l" t="t" r="r" b="b"/>
              <a:pathLst>
                <a:path w="257" h="275" extrusionOk="0">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5" name="Google Shape;25;p2"/>
            <p:cNvSpPr/>
            <p:nvPr/>
          </p:nvSpPr>
          <p:spPr>
            <a:xfrm>
              <a:off x="7529550" y="1749425"/>
              <a:ext cx="1630363" cy="1828800"/>
            </a:xfrm>
            <a:custGeom>
              <a:avLst/>
              <a:gdLst/>
              <a:ahLst/>
              <a:cxnLst/>
              <a:rect l="l" t="t" r="r" b="b"/>
              <a:pathLst>
                <a:path w="251" h="281" extrusionOk="0">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 name="Google Shape;26;p2"/>
            <p:cNvSpPr/>
            <p:nvPr/>
          </p:nvSpPr>
          <p:spPr>
            <a:xfrm>
              <a:off x="9309138" y="1716088"/>
              <a:ext cx="1579563" cy="1862137"/>
            </a:xfrm>
            <a:custGeom>
              <a:avLst/>
              <a:gdLst/>
              <a:ahLst/>
              <a:cxnLst/>
              <a:rect l="l" t="t" r="r" b="b"/>
              <a:pathLst>
                <a:path w="243" h="286" extrusionOk="0">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27" name="Google Shape;27;p2"/>
          <p:cNvSpPr txBox="1">
            <a:spLocks noGrp="1"/>
          </p:cNvSpPr>
          <p:nvPr>
            <p:ph type="subTitle" idx="2"/>
          </p:nvPr>
        </p:nvSpPr>
        <p:spPr>
          <a:xfrm>
            <a:off x="2498063" y="4415569"/>
            <a:ext cx="3863700" cy="3519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1100"/>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 name="Google Shape;28;p2"/>
          <p:cNvSpPr txBox="1"/>
          <p:nvPr/>
        </p:nvSpPr>
        <p:spPr>
          <a:xfrm>
            <a:off x="0" y="4875725"/>
            <a:ext cx="76644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700">
                <a:solidFill>
                  <a:schemeClr val="dk1"/>
                </a:solidFill>
              </a:rPr>
              <a:t>© Copyright Airbus Operations SAS 2025c Beyond Deterministic Models ; On the importance of modeling variability for designing fair and effective contrail impact mitigation strategies</a:t>
            </a:r>
            <a:endParaRPr sz="700"/>
          </a:p>
        </p:txBody>
      </p:sp>
      <p:sp>
        <p:nvSpPr>
          <p:cNvPr id="29" name="Google Shape;29;p2"/>
          <p:cNvSpPr txBox="1"/>
          <p:nvPr/>
        </p:nvSpPr>
        <p:spPr>
          <a:xfrm>
            <a:off x="0" y="0"/>
            <a:ext cx="477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accent4"/>
                </a:solidFill>
              </a:rPr>
              <a:t>EU Export Control - Not Listed. This Item is not listed against the EC regulations in the EU.</a:t>
            </a:r>
            <a:endParaRPr sz="900">
              <a:solidFill>
                <a:schemeClr val="accent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and sidebar">
  <p:cSld name="Picture and sidebar">
    <p:bg>
      <p:bgPr>
        <a:solidFill>
          <a:srgbClr val="D8D8D8"/>
        </a:solidFill>
        <a:effectLst/>
      </p:bgPr>
    </p:bg>
    <p:spTree>
      <p:nvGrpSpPr>
        <p:cNvPr id="1" name="Shape 90"/>
        <p:cNvGrpSpPr/>
        <p:nvPr/>
      </p:nvGrpSpPr>
      <p:grpSpPr>
        <a:xfrm>
          <a:off x="0" y="0"/>
          <a:ext cx="0" cy="0"/>
          <a:chOff x="0" y="0"/>
          <a:chExt cx="0" cy="0"/>
        </a:xfrm>
      </p:grpSpPr>
      <p:pic>
        <p:nvPicPr>
          <p:cNvPr id="91" name="Google Shape;91;p11" descr="Screen Shot 2016-11-11 at 09.55.03.png"/>
          <p:cNvPicPr preferRelativeResize="0"/>
          <p:nvPr/>
        </p:nvPicPr>
        <p:blipFill rotWithShape="1">
          <a:blip r:embed="rId2">
            <a:alphaModFix/>
          </a:blip>
          <a:srcRect/>
          <a:stretch/>
        </p:blipFill>
        <p:spPr>
          <a:xfrm>
            <a:off x="8124300" y="4833000"/>
            <a:ext cx="831600" cy="173251"/>
          </a:xfrm>
          <a:prstGeom prst="rect">
            <a:avLst/>
          </a:prstGeom>
          <a:noFill/>
          <a:ln>
            <a:noFill/>
          </a:ln>
        </p:spPr>
      </p:pic>
      <p:sp>
        <p:nvSpPr>
          <p:cNvPr id="92" name="Google Shape;92;p11"/>
          <p:cNvSpPr/>
          <p:nvPr/>
        </p:nvSpPr>
        <p:spPr>
          <a:xfrm>
            <a:off x="7009200" y="0"/>
            <a:ext cx="2134800" cy="5143500"/>
          </a:xfrm>
          <a:prstGeom prst="rect">
            <a:avLst/>
          </a:prstGeom>
          <a:solidFill>
            <a:schemeClr val="dk2"/>
          </a:solidFill>
          <a:ln>
            <a:noFill/>
          </a:ln>
        </p:spPr>
        <p:txBody>
          <a:bodyPr spcFirstLastPara="1" wrap="square" lIns="90000" tIns="46800" rIns="90000" bIns="46800" anchor="ctr" anchorCtr="0">
            <a:noAutofit/>
          </a:bodyPr>
          <a:lstStyle/>
          <a:p>
            <a:pPr marL="0" marR="0" lvl="0" indent="0" algn="ctr" rtl="0">
              <a:lnSpc>
                <a:spcPct val="80000"/>
              </a:lnSpc>
              <a:spcBef>
                <a:spcPts val="0"/>
              </a:spcBef>
              <a:spcAft>
                <a:spcPts val="0"/>
              </a:spcAft>
              <a:buNone/>
            </a:pPr>
            <a:endParaRPr sz="1400">
              <a:solidFill>
                <a:srgbClr val="FFFFFF"/>
              </a:solidFill>
              <a:latin typeface="Arial"/>
              <a:ea typeface="Arial"/>
              <a:cs typeface="Arial"/>
              <a:sym typeface="Arial"/>
            </a:endParaRPr>
          </a:p>
        </p:txBody>
      </p:sp>
      <p:grpSp>
        <p:nvGrpSpPr>
          <p:cNvPr id="93" name="Google Shape;93;p11"/>
          <p:cNvGrpSpPr/>
          <p:nvPr/>
        </p:nvGrpSpPr>
        <p:grpSpPr>
          <a:xfrm>
            <a:off x="7223126" y="1813285"/>
            <a:ext cx="1920825" cy="21835"/>
            <a:chOff x="9639300" y="2417713"/>
            <a:chExt cx="2561100" cy="29113"/>
          </a:xfrm>
        </p:grpSpPr>
        <p:cxnSp>
          <p:nvCxnSpPr>
            <p:cNvPr id="94" name="Google Shape;94;p11"/>
            <p:cNvCxnSpPr/>
            <p:nvPr/>
          </p:nvCxnSpPr>
          <p:spPr>
            <a:xfrm>
              <a:off x="9639300" y="2417713"/>
              <a:ext cx="2561100" cy="0"/>
            </a:xfrm>
            <a:prstGeom prst="straightConnector1">
              <a:avLst/>
            </a:prstGeom>
            <a:solidFill>
              <a:schemeClr val="lt1"/>
            </a:solidFill>
            <a:ln w="25400" cap="flat" cmpd="sng">
              <a:solidFill>
                <a:schemeClr val="lt1"/>
              </a:solidFill>
              <a:prstDash val="solid"/>
              <a:miter lim="800000"/>
              <a:headEnd type="none" w="sm" len="sm"/>
              <a:tailEnd type="none" w="sm" len="sm"/>
            </a:ln>
          </p:spPr>
        </p:cxnSp>
        <p:cxnSp>
          <p:nvCxnSpPr>
            <p:cNvPr id="95" name="Google Shape;95;p11"/>
            <p:cNvCxnSpPr/>
            <p:nvPr/>
          </p:nvCxnSpPr>
          <p:spPr>
            <a:xfrm>
              <a:off x="9639300" y="2446826"/>
              <a:ext cx="1291200" cy="0"/>
            </a:xfrm>
            <a:prstGeom prst="straightConnector1">
              <a:avLst/>
            </a:prstGeom>
            <a:solidFill>
              <a:schemeClr val="lt1"/>
            </a:solidFill>
            <a:ln w="76200" cap="flat" cmpd="sng">
              <a:solidFill>
                <a:schemeClr val="lt1"/>
              </a:solidFill>
              <a:prstDash val="solid"/>
              <a:miter lim="800000"/>
              <a:headEnd type="none" w="sm" len="sm"/>
              <a:tailEnd type="none" w="sm" len="sm"/>
            </a:ln>
          </p:spPr>
        </p:cxnSp>
      </p:grpSp>
      <p:cxnSp>
        <p:nvCxnSpPr>
          <p:cNvPr id="96" name="Google Shape;96;p11"/>
          <p:cNvCxnSpPr/>
          <p:nvPr/>
        </p:nvCxnSpPr>
        <p:spPr>
          <a:xfrm>
            <a:off x="7009118" y="0"/>
            <a:ext cx="0" cy="5143500"/>
          </a:xfrm>
          <a:prstGeom prst="straightConnector1">
            <a:avLst/>
          </a:prstGeom>
          <a:noFill/>
          <a:ln w="9525" cap="flat" cmpd="sng">
            <a:solidFill>
              <a:schemeClr val="lt1"/>
            </a:solidFill>
            <a:prstDash val="solid"/>
            <a:miter lim="800000"/>
            <a:headEnd type="none" w="sm" len="sm"/>
            <a:tailEnd type="none" w="sm" len="sm"/>
          </a:ln>
        </p:spPr>
      </p:cxnSp>
      <p:sp>
        <p:nvSpPr>
          <p:cNvPr id="97" name="Google Shape;97;p11"/>
          <p:cNvSpPr txBox="1">
            <a:spLocks noGrp="1"/>
          </p:cNvSpPr>
          <p:nvPr>
            <p:ph type="title"/>
          </p:nvPr>
        </p:nvSpPr>
        <p:spPr>
          <a:xfrm>
            <a:off x="7222500" y="492919"/>
            <a:ext cx="1841400" cy="1196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98" name="Google Shape;98;p11"/>
          <p:cNvPicPr preferRelativeResize="0"/>
          <p:nvPr/>
        </p:nvPicPr>
        <p:blipFill rotWithShape="1">
          <a:blip r:embed="rId3">
            <a:alphaModFix/>
          </a:blip>
          <a:srcRect/>
          <a:stretch/>
        </p:blipFill>
        <p:spPr>
          <a:xfrm>
            <a:off x="8135095" y="4848800"/>
            <a:ext cx="817126" cy="151547"/>
          </a:xfrm>
          <a:prstGeom prst="rect">
            <a:avLst/>
          </a:prstGeom>
          <a:noFill/>
          <a:ln>
            <a:noFill/>
          </a:ln>
        </p:spPr>
      </p:pic>
      <p:sp>
        <p:nvSpPr>
          <p:cNvPr id="99" name="Google Shape;99;p11"/>
          <p:cNvSpPr txBox="1"/>
          <p:nvPr/>
        </p:nvSpPr>
        <p:spPr>
          <a:xfrm>
            <a:off x="359100" y="4833000"/>
            <a:ext cx="216000" cy="16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sz="600">
                <a:solidFill>
                  <a:srgbClr val="888888"/>
                </a:solidFill>
              </a:rPr>
              <a:t>‹N°›</a:t>
            </a:fld>
            <a:endParaRPr sz="600">
              <a:solidFill>
                <a:srgbClr val="888888"/>
              </a:solidFill>
            </a:endParaRPr>
          </a:p>
        </p:txBody>
      </p:sp>
      <p:sp>
        <p:nvSpPr>
          <p:cNvPr id="100" name="Google Shape;100;p11"/>
          <p:cNvSpPr txBox="1">
            <a:spLocks noGrp="1"/>
          </p:cNvSpPr>
          <p:nvPr>
            <p:ph type="body" idx="1"/>
          </p:nvPr>
        </p:nvSpPr>
        <p:spPr>
          <a:xfrm>
            <a:off x="7223119" y="2068125"/>
            <a:ext cx="30780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FFFFFF"/>
              </a:buClr>
              <a:buSzPts val="1100"/>
              <a:buNone/>
              <a:defRPr b="1">
                <a:solidFill>
                  <a:srgbClr val="FFFFFF"/>
                </a:solidFill>
              </a:defRPr>
            </a:lvl1pPr>
            <a:lvl2pPr marL="914400" lvl="1" indent="-317500" algn="l" rtl="0">
              <a:lnSpc>
                <a:spcPct val="113000"/>
              </a:lnSpc>
              <a:spcBef>
                <a:spcPts val="0"/>
              </a:spcBef>
              <a:spcAft>
                <a:spcPts val="0"/>
              </a:spcAft>
              <a:buClr>
                <a:srgbClr val="FFFFFF"/>
              </a:buClr>
              <a:buSzPts val="1400"/>
              <a:buChar char="–"/>
              <a:defRPr>
                <a:solidFill>
                  <a:srgbClr val="FFFFFF"/>
                </a:solidFill>
              </a:defRPr>
            </a:lvl2pPr>
            <a:lvl3pPr marL="1371600" lvl="2" indent="-317500" algn="l" rtl="0">
              <a:lnSpc>
                <a:spcPct val="113000"/>
              </a:lnSpc>
              <a:spcBef>
                <a:spcPts val="0"/>
              </a:spcBef>
              <a:spcAft>
                <a:spcPts val="0"/>
              </a:spcAft>
              <a:buClr>
                <a:srgbClr val="FFFFFF"/>
              </a:buClr>
              <a:buSzPts val="1400"/>
              <a:buChar char="–"/>
              <a:defRPr>
                <a:solidFill>
                  <a:srgbClr val="FFFFFF"/>
                </a:solidFill>
              </a:defRPr>
            </a:lvl3pPr>
            <a:lvl4pPr marL="1828800" lvl="3" indent="-317500" algn="l" rtl="0">
              <a:lnSpc>
                <a:spcPct val="113000"/>
              </a:lnSpc>
              <a:spcBef>
                <a:spcPts val="0"/>
              </a:spcBef>
              <a:spcAft>
                <a:spcPts val="0"/>
              </a:spcAft>
              <a:buClr>
                <a:srgbClr val="FFFFFF"/>
              </a:buClr>
              <a:buSzPts val="1400"/>
              <a:buChar char="–"/>
              <a:defRPr>
                <a:solidFill>
                  <a:srgbClr val="FFFFFF"/>
                </a:solidFill>
              </a:defRPr>
            </a:lvl4pPr>
            <a:lvl5pPr marL="2286000" lvl="4" indent="-317500" algn="l" rtl="0">
              <a:lnSpc>
                <a:spcPct val="113000"/>
              </a:lnSpc>
              <a:spcBef>
                <a:spcPts val="0"/>
              </a:spcBef>
              <a:spcAft>
                <a:spcPts val="0"/>
              </a:spcAft>
              <a:buClr>
                <a:srgbClr val="FFFFFF"/>
              </a:buClr>
              <a:buSzPts val="1400"/>
              <a:buChar char="–"/>
              <a:defRPr>
                <a:solidFill>
                  <a:srgbClr val="FFFFFF"/>
                </a:solidFill>
              </a:defRPr>
            </a:lvl5pPr>
            <a:lvl6pPr marL="2743200" lvl="5" indent="-317500" algn="l" rtl="0">
              <a:lnSpc>
                <a:spcPct val="113000"/>
              </a:lnSpc>
              <a:spcBef>
                <a:spcPts val="0"/>
              </a:spcBef>
              <a:spcAft>
                <a:spcPts val="0"/>
              </a:spcAft>
              <a:buClr>
                <a:srgbClr val="FFFFFF"/>
              </a:buClr>
              <a:buSzPts val="1400"/>
              <a:buChar char="–"/>
              <a:defRPr>
                <a:solidFill>
                  <a:srgbClr val="FFFFFF"/>
                </a:solidFill>
              </a:defRPr>
            </a:lvl6pPr>
            <a:lvl7pPr marL="3200400" lvl="6" indent="-317500" algn="l" rtl="0">
              <a:lnSpc>
                <a:spcPct val="113000"/>
              </a:lnSpc>
              <a:spcBef>
                <a:spcPts val="0"/>
              </a:spcBef>
              <a:spcAft>
                <a:spcPts val="0"/>
              </a:spcAft>
              <a:buClr>
                <a:srgbClr val="FFFFFF"/>
              </a:buClr>
              <a:buSzPts val="1400"/>
              <a:buChar char="–"/>
              <a:defRPr>
                <a:solidFill>
                  <a:srgbClr val="FFFFFF"/>
                </a:solidFill>
              </a:defRPr>
            </a:lvl7pPr>
            <a:lvl8pPr marL="3657600" lvl="7" indent="-317500" algn="l" rtl="0">
              <a:lnSpc>
                <a:spcPct val="113000"/>
              </a:lnSpc>
              <a:spcBef>
                <a:spcPts val="0"/>
              </a:spcBef>
              <a:spcAft>
                <a:spcPts val="0"/>
              </a:spcAft>
              <a:buClr>
                <a:srgbClr val="FFFFFF"/>
              </a:buClr>
              <a:buSzPts val="1400"/>
              <a:buChar char="–"/>
              <a:defRPr>
                <a:solidFill>
                  <a:srgbClr val="FFFFFF"/>
                </a:solidFill>
              </a:defRPr>
            </a:lvl8pPr>
            <a:lvl9pPr marL="4114800" lvl="8" indent="-317500" algn="l" rtl="0">
              <a:lnSpc>
                <a:spcPct val="113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pictures, text and sidebar">
  <p:cSld name="Two pictures, text and sidebar">
    <p:bg>
      <p:bgPr>
        <a:solidFill>
          <a:schemeClr val="lt1"/>
        </a:solidFill>
        <a:effectLst/>
      </p:bgPr>
    </p:bg>
    <p:spTree>
      <p:nvGrpSpPr>
        <p:cNvPr id="1" name="Shape 101"/>
        <p:cNvGrpSpPr/>
        <p:nvPr/>
      </p:nvGrpSpPr>
      <p:grpSpPr>
        <a:xfrm>
          <a:off x="0" y="0"/>
          <a:ext cx="0" cy="0"/>
          <a:chOff x="0" y="0"/>
          <a:chExt cx="0" cy="0"/>
        </a:xfrm>
      </p:grpSpPr>
      <p:pic>
        <p:nvPicPr>
          <p:cNvPr id="102" name="Google Shape;102;p12" descr="Screen Shot 2016-11-11 at 09.55.03.png"/>
          <p:cNvPicPr preferRelativeResize="0"/>
          <p:nvPr/>
        </p:nvPicPr>
        <p:blipFill rotWithShape="1">
          <a:blip r:embed="rId2">
            <a:alphaModFix/>
          </a:blip>
          <a:srcRect/>
          <a:stretch/>
        </p:blipFill>
        <p:spPr>
          <a:xfrm>
            <a:off x="8124300" y="4833000"/>
            <a:ext cx="831600" cy="173251"/>
          </a:xfrm>
          <a:prstGeom prst="rect">
            <a:avLst/>
          </a:prstGeom>
          <a:noFill/>
          <a:ln>
            <a:noFill/>
          </a:ln>
        </p:spPr>
      </p:pic>
      <p:sp>
        <p:nvSpPr>
          <p:cNvPr id="103" name="Google Shape;103;p12"/>
          <p:cNvSpPr/>
          <p:nvPr/>
        </p:nvSpPr>
        <p:spPr>
          <a:xfrm>
            <a:off x="7009119" y="0"/>
            <a:ext cx="2134800" cy="5143500"/>
          </a:xfrm>
          <a:prstGeom prst="rect">
            <a:avLst/>
          </a:prstGeom>
          <a:solidFill>
            <a:schemeClr val="dk2"/>
          </a:solidFill>
          <a:ln>
            <a:noFill/>
          </a:ln>
        </p:spPr>
        <p:txBody>
          <a:bodyPr spcFirstLastPara="1" wrap="square" lIns="90000" tIns="46800" rIns="90000" bIns="46800" anchor="ctr" anchorCtr="0">
            <a:noAutofit/>
          </a:bodyPr>
          <a:lstStyle/>
          <a:p>
            <a:pPr marL="0" marR="0" lvl="0" indent="0" algn="ctr" rtl="0">
              <a:lnSpc>
                <a:spcPct val="80000"/>
              </a:lnSpc>
              <a:spcBef>
                <a:spcPts val="0"/>
              </a:spcBef>
              <a:spcAft>
                <a:spcPts val="0"/>
              </a:spcAft>
              <a:buNone/>
            </a:pPr>
            <a:endParaRPr sz="1400">
              <a:solidFill>
                <a:srgbClr val="FFFFFF"/>
              </a:solidFill>
              <a:latin typeface="Arial"/>
              <a:ea typeface="Arial"/>
              <a:cs typeface="Arial"/>
              <a:sym typeface="Arial"/>
            </a:endParaRPr>
          </a:p>
        </p:txBody>
      </p:sp>
      <p:grpSp>
        <p:nvGrpSpPr>
          <p:cNvPr id="104" name="Google Shape;104;p12"/>
          <p:cNvGrpSpPr/>
          <p:nvPr/>
        </p:nvGrpSpPr>
        <p:grpSpPr>
          <a:xfrm>
            <a:off x="7223126" y="1813285"/>
            <a:ext cx="1920600" cy="21835"/>
            <a:chOff x="9639300" y="2417713"/>
            <a:chExt cx="2560800" cy="29113"/>
          </a:xfrm>
        </p:grpSpPr>
        <p:cxnSp>
          <p:nvCxnSpPr>
            <p:cNvPr id="105" name="Google Shape;105;p12"/>
            <p:cNvCxnSpPr/>
            <p:nvPr/>
          </p:nvCxnSpPr>
          <p:spPr>
            <a:xfrm>
              <a:off x="9639300" y="2417713"/>
              <a:ext cx="2560800" cy="0"/>
            </a:xfrm>
            <a:prstGeom prst="straightConnector1">
              <a:avLst/>
            </a:prstGeom>
            <a:solidFill>
              <a:schemeClr val="lt1"/>
            </a:solidFill>
            <a:ln w="25400" cap="flat" cmpd="sng">
              <a:solidFill>
                <a:schemeClr val="lt1"/>
              </a:solidFill>
              <a:prstDash val="solid"/>
              <a:miter lim="800000"/>
              <a:headEnd type="none" w="sm" len="sm"/>
              <a:tailEnd type="none" w="sm" len="sm"/>
            </a:ln>
          </p:spPr>
        </p:cxnSp>
        <p:cxnSp>
          <p:nvCxnSpPr>
            <p:cNvPr id="106" name="Google Shape;106;p12"/>
            <p:cNvCxnSpPr/>
            <p:nvPr/>
          </p:nvCxnSpPr>
          <p:spPr>
            <a:xfrm>
              <a:off x="9639300" y="2446826"/>
              <a:ext cx="1291200" cy="0"/>
            </a:xfrm>
            <a:prstGeom prst="straightConnector1">
              <a:avLst/>
            </a:prstGeom>
            <a:solidFill>
              <a:schemeClr val="lt1"/>
            </a:solidFill>
            <a:ln w="76200" cap="flat" cmpd="sng">
              <a:solidFill>
                <a:schemeClr val="lt1"/>
              </a:solidFill>
              <a:prstDash val="solid"/>
              <a:miter lim="800000"/>
              <a:headEnd type="none" w="sm" len="sm"/>
              <a:tailEnd type="none" w="sm" len="sm"/>
            </a:ln>
          </p:spPr>
        </p:cxnSp>
      </p:grpSp>
      <p:sp>
        <p:nvSpPr>
          <p:cNvPr id="107" name="Google Shape;107;p12"/>
          <p:cNvSpPr txBox="1">
            <a:spLocks noGrp="1"/>
          </p:cNvSpPr>
          <p:nvPr>
            <p:ph type="body" idx="1"/>
          </p:nvPr>
        </p:nvSpPr>
        <p:spPr>
          <a:xfrm>
            <a:off x="359569" y="490538"/>
            <a:ext cx="6435600" cy="675000"/>
          </a:xfrm>
          <a:prstGeom prst="rect">
            <a:avLst/>
          </a:prstGeom>
          <a:noFill/>
          <a:ln>
            <a:noFill/>
          </a:ln>
        </p:spPr>
        <p:txBody>
          <a:bodyPr spcFirstLastPara="1" wrap="square" lIns="0" tIns="0" rIns="0" bIns="0" anchor="t" anchorCtr="0">
            <a:noAutofit/>
          </a:bodyPr>
          <a:lstStyle>
            <a:lvl1pPr marL="457200" lvl="0" indent="-228600" algn="l" rtl="0">
              <a:lnSpc>
                <a:spcPct val="110000"/>
              </a:lnSpc>
              <a:spcBef>
                <a:spcPts val="0"/>
              </a:spcBef>
              <a:spcAft>
                <a:spcPts val="0"/>
              </a:spcAft>
              <a:buClr>
                <a:schemeClr val="dk2"/>
              </a:buClr>
              <a:buSzPts val="1900"/>
              <a:buNone/>
              <a:defRPr sz="1900">
                <a:solidFill>
                  <a:schemeClr val="dk2"/>
                </a:solidFill>
              </a:defRPr>
            </a:lvl1pPr>
            <a:lvl2pPr marL="914400" lvl="1" indent="-400050" algn="l" rtl="0">
              <a:lnSpc>
                <a:spcPct val="113000"/>
              </a:lnSpc>
              <a:spcBef>
                <a:spcPts val="0"/>
              </a:spcBef>
              <a:spcAft>
                <a:spcPts val="0"/>
              </a:spcAft>
              <a:buClr>
                <a:schemeClr val="lt1"/>
              </a:buClr>
              <a:buSzPts val="2700"/>
              <a:buChar char="–"/>
              <a:defRPr sz="2700">
                <a:solidFill>
                  <a:schemeClr val="lt1"/>
                </a:solidFill>
              </a:defRPr>
            </a:lvl2pPr>
            <a:lvl3pPr marL="1371600" lvl="2" indent="-400050" algn="l" rtl="0">
              <a:lnSpc>
                <a:spcPct val="113000"/>
              </a:lnSpc>
              <a:spcBef>
                <a:spcPts val="0"/>
              </a:spcBef>
              <a:spcAft>
                <a:spcPts val="0"/>
              </a:spcAft>
              <a:buClr>
                <a:schemeClr val="lt1"/>
              </a:buClr>
              <a:buSzPts val="2700"/>
              <a:buChar char="–"/>
              <a:defRPr sz="2700">
                <a:solidFill>
                  <a:schemeClr val="lt1"/>
                </a:solidFill>
              </a:defRPr>
            </a:lvl3pPr>
            <a:lvl4pPr marL="1828800" lvl="3" indent="-400050" algn="l" rtl="0">
              <a:lnSpc>
                <a:spcPct val="113000"/>
              </a:lnSpc>
              <a:spcBef>
                <a:spcPts val="0"/>
              </a:spcBef>
              <a:spcAft>
                <a:spcPts val="0"/>
              </a:spcAft>
              <a:buClr>
                <a:schemeClr val="lt1"/>
              </a:buClr>
              <a:buSzPts val="2700"/>
              <a:buChar char="–"/>
              <a:defRPr sz="2700">
                <a:solidFill>
                  <a:schemeClr val="lt1"/>
                </a:solidFill>
              </a:defRPr>
            </a:lvl4pPr>
            <a:lvl5pPr marL="2286000" lvl="4" indent="-400050" algn="l" rtl="0">
              <a:lnSpc>
                <a:spcPct val="113000"/>
              </a:lnSpc>
              <a:spcBef>
                <a:spcPts val="0"/>
              </a:spcBef>
              <a:spcAft>
                <a:spcPts val="0"/>
              </a:spcAft>
              <a:buClr>
                <a:schemeClr val="lt1"/>
              </a:buClr>
              <a:buSzPts val="2700"/>
              <a:buChar char="–"/>
              <a:defRPr sz="2700">
                <a:solidFill>
                  <a:schemeClr val="lt1"/>
                </a:solidFill>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108" name="Google Shape;108;p12"/>
          <p:cNvSpPr txBox="1">
            <a:spLocks noGrp="1"/>
          </p:cNvSpPr>
          <p:nvPr>
            <p:ph type="title"/>
          </p:nvPr>
        </p:nvSpPr>
        <p:spPr>
          <a:xfrm>
            <a:off x="7223126" y="490538"/>
            <a:ext cx="1732800" cy="1196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12"/>
          <p:cNvSpPr txBox="1">
            <a:spLocks noGrp="1"/>
          </p:cNvSpPr>
          <p:nvPr>
            <p:ph type="body" idx="2"/>
          </p:nvPr>
        </p:nvSpPr>
        <p:spPr>
          <a:xfrm>
            <a:off x="3707100" y="1174500"/>
            <a:ext cx="30780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595959"/>
              </a:buClr>
              <a:buSzPts val="1100"/>
              <a:buNone/>
              <a:defRPr b="1"/>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cxnSp>
        <p:nvCxnSpPr>
          <p:cNvPr id="110" name="Google Shape;110;p12"/>
          <p:cNvCxnSpPr/>
          <p:nvPr/>
        </p:nvCxnSpPr>
        <p:spPr>
          <a:xfrm>
            <a:off x="7009118" y="0"/>
            <a:ext cx="0" cy="5143500"/>
          </a:xfrm>
          <a:prstGeom prst="straightConnector1">
            <a:avLst/>
          </a:prstGeom>
          <a:noFill/>
          <a:ln w="9525" cap="flat" cmpd="sng">
            <a:solidFill>
              <a:schemeClr val="lt1"/>
            </a:solidFill>
            <a:prstDash val="solid"/>
            <a:miter lim="800000"/>
            <a:headEnd type="none" w="sm" len="sm"/>
            <a:tailEnd type="none" w="sm" len="sm"/>
          </a:ln>
        </p:spPr>
      </p:cxnSp>
      <p:pic>
        <p:nvPicPr>
          <p:cNvPr id="111" name="Google Shape;111;p12"/>
          <p:cNvPicPr preferRelativeResize="0"/>
          <p:nvPr/>
        </p:nvPicPr>
        <p:blipFill rotWithShape="1">
          <a:blip r:embed="rId3">
            <a:alphaModFix/>
          </a:blip>
          <a:srcRect/>
          <a:stretch/>
        </p:blipFill>
        <p:spPr>
          <a:xfrm>
            <a:off x="8135095" y="4848800"/>
            <a:ext cx="817126" cy="151547"/>
          </a:xfrm>
          <a:prstGeom prst="rect">
            <a:avLst/>
          </a:prstGeom>
          <a:noFill/>
          <a:ln>
            <a:noFill/>
          </a:ln>
        </p:spPr>
      </p:pic>
      <p:sp>
        <p:nvSpPr>
          <p:cNvPr id="112" name="Google Shape;112;p12"/>
          <p:cNvSpPr txBox="1">
            <a:spLocks noGrp="1"/>
          </p:cNvSpPr>
          <p:nvPr>
            <p:ph type="body" idx="3"/>
          </p:nvPr>
        </p:nvSpPr>
        <p:spPr>
          <a:xfrm>
            <a:off x="7223119" y="2068125"/>
            <a:ext cx="30780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FFFFFF"/>
              </a:buClr>
              <a:buSzPts val="1100"/>
              <a:buNone/>
              <a:defRPr b="1">
                <a:solidFill>
                  <a:srgbClr val="FFFFFF"/>
                </a:solidFill>
              </a:defRPr>
            </a:lvl1pPr>
            <a:lvl2pPr marL="914400" lvl="1" indent="-317500" algn="l" rtl="0">
              <a:lnSpc>
                <a:spcPct val="113000"/>
              </a:lnSpc>
              <a:spcBef>
                <a:spcPts val="0"/>
              </a:spcBef>
              <a:spcAft>
                <a:spcPts val="0"/>
              </a:spcAft>
              <a:buClr>
                <a:srgbClr val="FFFFFF"/>
              </a:buClr>
              <a:buSzPts val="1400"/>
              <a:buChar char="–"/>
              <a:defRPr>
                <a:solidFill>
                  <a:srgbClr val="FFFFFF"/>
                </a:solidFill>
              </a:defRPr>
            </a:lvl2pPr>
            <a:lvl3pPr marL="1371600" lvl="2" indent="-317500" algn="l" rtl="0">
              <a:lnSpc>
                <a:spcPct val="113000"/>
              </a:lnSpc>
              <a:spcBef>
                <a:spcPts val="0"/>
              </a:spcBef>
              <a:spcAft>
                <a:spcPts val="0"/>
              </a:spcAft>
              <a:buClr>
                <a:srgbClr val="FFFFFF"/>
              </a:buClr>
              <a:buSzPts val="1400"/>
              <a:buChar char="–"/>
              <a:defRPr>
                <a:solidFill>
                  <a:srgbClr val="FFFFFF"/>
                </a:solidFill>
              </a:defRPr>
            </a:lvl3pPr>
            <a:lvl4pPr marL="1828800" lvl="3" indent="-317500" algn="l" rtl="0">
              <a:lnSpc>
                <a:spcPct val="113000"/>
              </a:lnSpc>
              <a:spcBef>
                <a:spcPts val="0"/>
              </a:spcBef>
              <a:spcAft>
                <a:spcPts val="0"/>
              </a:spcAft>
              <a:buClr>
                <a:srgbClr val="FFFFFF"/>
              </a:buClr>
              <a:buSzPts val="1400"/>
              <a:buChar char="–"/>
              <a:defRPr>
                <a:solidFill>
                  <a:srgbClr val="FFFFFF"/>
                </a:solidFill>
              </a:defRPr>
            </a:lvl4pPr>
            <a:lvl5pPr marL="2286000" lvl="4" indent="-317500" algn="l" rtl="0">
              <a:lnSpc>
                <a:spcPct val="113000"/>
              </a:lnSpc>
              <a:spcBef>
                <a:spcPts val="0"/>
              </a:spcBef>
              <a:spcAft>
                <a:spcPts val="0"/>
              </a:spcAft>
              <a:buClr>
                <a:srgbClr val="FFFFFF"/>
              </a:buClr>
              <a:buSzPts val="1400"/>
              <a:buChar char="–"/>
              <a:defRPr>
                <a:solidFill>
                  <a:srgbClr val="FFFFFF"/>
                </a:solidFill>
              </a:defRPr>
            </a:lvl5pPr>
            <a:lvl6pPr marL="2743200" lvl="5" indent="-317500" algn="l" rtl="0">
              <a:lnSpc>
                <a:spcPct val="113000"/>
              </a:lnSpc>
              <a:spcBef>
                <a:spcPts val="0"/>
              </a:spcBef>
              <a:spcAft>
                <a:spcPts val="0"/>
              </a:spcAft>
              <a:buClr>
                <a:srgbClr val="FFFFFF"/>
              </a:buClr>
              <a:buSzPts val="1400"/>
              <a:buChar char="–"/>
              <a:defRPr>
                <a:solidFill>
                  <a:srgbClr val="FFFFFF"/>
                </a:solidFill>
              </a:defRPr>
            </a:lvl6pPr>
            <a:lvl7pPr marL="3200400" lvl="6" indent="-317500" algn="l" rtl="0">
              <a:lnSpc>
                <a:spcPct val="113000"/>
              </a:lnSpc>
              <a:spcBef>
                <a:spcPts val="0"/>
              </a:spcBef>
              <a:spcAft>
                <a:spcPts val="0"/>
              </a:spcAft>
              <a:buClr>
                <a:srgbClr val="FFFFFF"/>
              </a:buClr>
              <a:buSzPts val="1400"/>
              <a:buChar char="–"/>
              <a:defRPr>
                <a:solidFill>
                  <a:srgbClr val="FFFFFF"/>
                </a:solidFill>
              </a:defRPr>
            </a:lvl7pPr>
            <a:lvl8pPr marL="3657600" lvl="7" indent="-317500" algn="l" rtl="0">
              <a:lnSpc>
                <a:spcPct val="113000"/>
              </a:lnSpc>
              <a:spcBef>
                <a:spcPts val="0"/>
              </a:spcBef>
              <a:spcAft>
                <a:spcPts val="0"/>
              </a:spcAft>
              <a:buClr>
                <a:srgbClr val="FFFFFF"/>
              </a:buClr>
              <a:buSzPts val="1400"/>
              <a:buChar char="–"/>
              <a:defRPr>
                <a:solidFill>
                  <a:srgbClr val="FFFFFF"/>
                </a:solidFill>
              </a:defRPr>
            </a:lvl8pPr>
            <a:lvl9pPr marL="4114800" lvl="8" indent="-317500" algn="l" rtl="0">
              <a:lnSpc>
                <a:spcPct val="113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sidebar">
  <p:cSld name="Content and sidebar">
    <p:bg>
      <p:bgPr>
        <a:solidFill>
          <a:schemeClr val="lt1"/>
        </a:solidFill>
        <a:effectLst/>
      </p:bgPr>
    </p:bg>
    <p:spTree>
      <p:nvGrpSpPr>
        <p:cNvPr id="1" name="Shape 113"/>
        <p:cNvGrpSpPr/>
        <p:nvPr/>
      </p:nvGrpSpPr>
      <p:grpSpPr>
        <a:xfrm>
          <a:off x="0" y="0"/>
          <a:ext cx="0" cy="0"/>
          <a:chOff x="0" y="0"/>
          <a:chExt cx="0" cy="0"/>
        </a:xfrm>
      </p:grpSpPr>
      <p:pic>
        <p:nvPicPr>
          <p:cNvPr id="114" name="Google Shape;114;p13" descr="Screen Shot 2016-11-11 at 09.55.03.png"/>
          <p:cNvPicPr preferRelativeResize="0"/>
          <p:nvPr/>
        </p:nvPicPr>
        <p:blipFill rotWithShape="1">
          <a:blip r:embed="rId2">
            <a:alphaModFix/>
          </a:blip>
          <a:srcRect/>
          <a:stretch/>
        </p:blipFill>
        <p:spPr>
          <a:xfrm>
            <a:off x="8124300" y="4833000"/>
            <a:ext cx="831600" cy="173251"/>
          </a:xfrm>
          <a:prstGeom prst="rect">
            <a:avLst/>
          </a:prstGeom>
          <a:noFill/>
          <a:ln>
            <a:noFill/>
          </a:ln>
        </p:spPr>
      </p:pic>
      <p:sp>
        <p:nvSpPr>
          <p:cNvPr id="115" name="Google Shape;115;p13"/>
          <p:cNvSpPr/>
          <p:nvPr/>
        </p:nvSpPr>
        <p:spPr>
          <a:xfrm>
            <a:off x="7009118" y="0"/>
            <a:ext cx="2134800" cy="5143500"/>
          </a:xfrm>
          <a:prstGeom prst="rect">
            <a:avLst/>
          </a:prstGeom>
          <a:solidFill>
            <a:schemeClr val="dk2"/>
          </a:solidFill>
          <a:ln>
            <a:noFill/>
          </a:ln>
        </p:spPr>
        <p:txBody>
          <a:bodyPr spcFirstLastPara="1" wrap="square" lIns="90000" tIns="46800" rIns="90000" bIns="46800" anchor="ctr" anchorCtr="0">
            <a:noAutofit/>
          </a:bodyPr>
          <a:lstStyle/>
          <a:p>
            <a:pPr marL="0" marR="0" lvl="0" indent="0" algn="ctr" rtl="0">
              <a:lnSpc>
                <a:spcPct val="80000"/>
              </a:lnSpc>
              <a:spcBef>
                <a:spcPts val="0"/>
              </a:spcBef>
              <a:spcAft>
                <a:spcPts val="0"/>
              </a:spcAft>
              <a:buNone/>
            </a:pPr>
            <a:endParaRPr sz="1400">
              <a:solidFill>
                <a:srgbClr val="FFFFFF"/>
              </a:solidFill>
              <a:latin typeface="Arial"/>
              <a:ea typeface="Arial"/>
              <a:cs typeface="Arial"/>
              <a:sym typeface="Arial"/>
            </a:endParaRPr>
          </a:p>
        </p:txBody>
      </p:sp>
      <p:grpSp>
        <p:nvGrpSpPr>
          <p:cNvPr id="116" name="Google Shape;116;p13"/>
          <p:cNvGrpSpPr/>
          <p:nvPr/>
        </p:nvGrpSpPr>
        <p:grpSpPr>
          <a:xfrm>
            <a:off x="7223126" y="1813285"/>
            <a:ext cx="1920825" cy="21835"/>
            <a:chOff x="9639300" y="2417713"/>
            <a:chExt cx="2561100" cy="29113"/>
          </a:xfrm>
        </p:grpSpPr>
        <p:cxnSp>
          <p:nvCxnSpPr>
            <p:cNvPr id="117" name="Google Shape;117;p13"/>
            <p:cNvCxnSpPr/>
            <p:nvPr/>
          </p:nvCxnSpPr>
          <p:spPr>
            <a:xfrm>
              <a:off x="9639300" y="2417713"/>
              <a:ext cx="2561100" cy="0"/>
            </a:xfrm>
            <a:prstGeom prst="straightConnector1">
              <a:avLst/>
            </a:prstGeom>
            <a:solidFill>
              <a:schemeClr val="lt1"/>
            </a:solidFill>
            <a:ln w="25400" cap="flat" cmpd="sng">
              <a:solidFill>
                <a:schemeClr val="lt1"/>
              </a:solidFill>
              <a:prstDash val="solid"/>
              <a:miter lim="800000"/>
              <a:headEnd type="none" w="sm" len="sm"/>
              <a:tailEnd type="none" w="sm" len="sm"/>
            </a:ln>
          </p:spPr>
        </p:cxnSp>
        <p:cxnSp>
          <p:nvCxnSpPr>
            <p:cNvPr id="118" name="Google Shape;118;p13"/>
            <p:cNvCxnSpPr/>
            <p:nvPr/>
          </p:nvCxnSpPr>
          <p:spPr>
            <a:xfrm>
              <a:off x="9639300" y="2446826"/>
              <a:ext cx="1291200" cy="0"/>
            </a:xfrm>
            <a:prstGeom prst="straightConnector1">
              <a:avLst/>
            </a:prstGeom>
            <a:solidFill>
              <a:schemeClr val="lt1"/>
            </a:solidFill>
            <a:ln w="76200" cap="flat" cmpd="sng">
              <a:solidFill>
                <a:schemeClr val="lt1"/>
              </a:solidFill>
              <a:prstDash val="solid"/>
              <a:miter lim="800000"/>
              <a:headEnd type="none" w="sm" len="sm"/>
              <a:tailEnd type="none" w="sm" len="sm"/>
            </a:ln>
          </p:spPr>
        </p:cxnSp>
      </p:grpSp>
      <p:sp>
        <p:nvSpPr>
          <p:cNvPr id="119" name="Google Shape;119;p13"/>
          <p:cNvSpPr txBox="1">
            <a:spLocks noGrp="1"/>
          </p:cNvSpPr>
          <p:nvPr>
            <p:ph type="body" idx="1"/>
          </p:nvPr>
        </p:nvSpPr>
        <p:spPr>
          <a:xfrm>
            <a:off x="359100" y="491400"/>
            <a:ext cx="6436800" cy="675000"/>
          </a:xfrm>
          <a:prstGeom prst="rect">
            <a:avLst/>
          </a:prstGeom>
          <a:noFill/>
          <a:ln>
            <a:noFill/>
          </a:ln>
        </p:spPr>
        <p:txBody>
          <a:bodyPr spcFirstLastPara="1" wrap="square" lIns="0" tIns="0" rIns="0" bIns="0" anchor="t" anchorCtr="0">
            <a:noAutofit/>
          </a:bodyPr>
          <a:lstStyle>
            <a:lvl1pPr marL="457200" lvl="0" indent="-228600" algn="l" rtl="0">
              <a:lnSpc>
                <a:spcPct val="110000"/>
              </a:lnSpc>
              <a:spcBef>
                <a:spcPts val="0"/>
              </a:spcBef>
              <a:spcAft>
                <a:spcPts val="0"/>
              </a:spcAft>
              <a:buClr>
                <a:schemeClr val="dk2"/>
              </a:buClr>
              <a:buSzPts val="1900"/>
              <a:buNone/>
              <a:defRPr sz="1900">
                <a:solidFill>
                  <a:schemeClr val="dk2"/>
                </a:solidFill>
              </a:defRPr>
            </a:lvl1pPr>
            <a:lvl2pPr marL="914400" lvl="1" indent="-400050" algn="l" rtl="0">
              <a:lnSpc>
                <a:spcPct val="113000"/>
              </a:lnSpc>
              <a:spcBef>
                <a:spcPts val="0"/>
              </a:spcBef>
              <a:spcAft>
                <a:spcPts val="0"/>
              </a:spcAft>
              <a:buClr>
                <a:schemeClr val="lt1"/>
              </a:buClr>
              <a:buSzPts val="2700"/>
              <a:buChar char="–"/>
              <a:defRPr sz="2700">
                <a:solidFill>
                  <a:schemeClr val="lt1"/>
                </a:solidFill>
              </a:defRPr>
            </a:lvl2pPr>
            <a:lvl3pPr marL="1371600" lvl="2" indent="-400050" algn="l" rtl="0">
              <a:lnSpc>
                <a:spcPct val="113000"/>
              </a:lnSpc>
              <a:spcBef>
                <a:spcPts val="0"/>
              </a:spcBef>
              <a:spcAft>
                <a:spcPts val="0"/>
              </a:spcAft>
              <a:buClr>
                <a:schemeClr val="lt1"/>
              </a:buClr>
              <a:buSzPts val="2700"/>
              <a:buChar char="–"/>
              <a:defRPr sz="2700">
                <a:solidFill>
                  <a:schemeClr val="lt1"/>
                </a:solidFill>
              </a:defRPr>
            </a:lvl3pPr>
            <a:lvl4pPr marL="1828800" lvl="3" indent="-400050" algn="l" rtl="0">
              <a:lnSpc>
                <a:spcPct val="113000"/>
              </a:lnSpc>
              <a:spcBef>
                <a:spcPts val="0"/>
              </a:spcBef>
              <a:spcAft>
                <a:spcPts val="0"/>
              </a:spcAft>
              <a:buClr>
                <a:schemeClr val="lt1"/>
              </a:buClr>
              <a:buSzPts val="2700"/>
              <a:buChar char="–"/>
              <a:defRPr sz="2700">
                <a:solidFill>
                  <a:schemeClr val="lt1"/>
                </a:solidFill>
              </a:defRPr>
            </a:lvl4pPr>
            <a:lvl5pPr marL="2286000" lvl="4" indent="-400050" algn="l" rtl="0">
              <a:lnSpc>
                <a:spcPct val="113000"/>
              </a:lnSpc>
              <a:spcBef>
                <a:spcPts val="0"/>
              </a:spcBef>
              <a:spcAft>
                <a:spcPts val="0"/>
              </a:spcAft>
              <a:buClr>
                <a:schemeClr val="lt1"/>
              </a:buClr>
              <a:buSzPts val="2700"/>
              <a:buChar char="–"/>
              <a:defRPr sz="2700">
                <a:solidFill>
                  <a:schemeClr val="lt1"/>
                </a:solidFill>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120" name="Google Shape;120;p13"/>
          <p:cNvSpPr txBox="1">
            <a:spLocks noGrp="1"/>
          </p:cNvSpPr>
          <p:nvPr>
            <p:ph type="title"/>
          </p:nvPr>
        </p:nvSpPr>
        <p:spPr>
          <a:xfrm>
            <a:off x="7223126" y="491400"/>
            <a:ext cx="1733400" cy="1196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121" name="Google Shape;121;p13"/>
          <p:cNvCxnSpPr/>
          <p:nvPr/>
        </p:nvCxnSpPr>
        <p:spPr>
          <a:xfrm>
            <a:off x="7009118" y="0"/>
            <a:ext cx="0" cy="5143500"/>
          </a:xfrm>
          <a:prstGeom prst="straightConnector1">
            <a:avLst/>
          </a:prstGeom>
          <a:noFill/>
          <a:ln w="9525" cap="flat" cmpd="sng">
            <a:solidFill>
              <a:schemeClr val="lt1"/>
            </a:solidFill>
            <a:prstDash val="solid"/>
            <a:miter lim="800000"/>
            <a:headEnd type="none" w="sm" len="sm"/>
            <a:tailEnd type="none" w="sm" len="sm"/>
          </a:ln>
        </p:spPr>
      </p:cxnSp>
      <p:pic>
        <p:nvPicPr>
          <p:cNvPr id="122" name="Google Shape;122;p13"/>
          <p:cNvPicPr preferRelativeResize="0"/>
          <p:nvPr/>
        </p:nvPicPr>
        <p:blipFill rotWithShape="1">
          <a:blip r:embed="rId3">
            <a:alphaModFix/>
          </a:blip>
          <a:srcRect/>
          <a:stretch/>
        </p:blipFill>
        <p:spPr>
          <a:xfrm>
            <a:off x="8135095" y="4848800"/>
            <a:ext cx="817126" cy="151547"/>
          </a:xfrm>
          <a:prstGeom prst="rect">
            <a:avLst/>
          </a:prstGeom>
          <a:noFill/>
          <a:ln>
            <a:noFill/>
          </a:ln>
        </p:spPr>
      </p:pic>
      <p:sp>
        <p:nvSpPr>
          <p:cNvPr id="123" name="Google Shape;123;p13"/>
          <p:cNvSpPr txBox="1">
            <a:spLocks noGrp="1"/>
          </p:cNvSpPr>
          <p:nvPr>
            <p:ph type="body" idx="2"/>
          </p:nvPr>
        </p:nvSpPr>
        <p:spPr>
          <a:xfrm>
            <a:off x="7223119" y="2068125"/>
            <a:ext cx="30780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FFFFFF"/>
              </a:buClr>
              <a:buSzPts val="1100"/>
              <a:buNone/>
              <a:defRPr b="1">
                <a:solidFill>
                  <a:srgbClr val="FFFFFF"/>
                </a:solidFill>
              </a:defRPr>
            </a:lvl1pPr>
            <a:lvl2pPr marL="914400" lvl="1" indent="-317500" algn="l" rtl="0">
              <a:lnSpc>
                <a:spcPct val="113000"/>
              </a:lnSpc>
              <a:spcBef>
                <a:spcPts val="0"/>
              </a:spcBef>
              <a:spcAft>
                <a:spcPts val="0"/>
              </a:spcAft>
              <a:buClr>
                <a:srgbClr val="FFFFFF"/>
              </a:buClr>
              <a:buSzPts val="1400"/>
              <a:buChar char="–"/>
              <a:defRPr>
                <a:solidFill>
                  <a:srgbClr val="FFFFFF"/>
                </a:solidFill>
              </a:defRPr>
            </a:lvl2pPr>
            <a:lvl3pPr marL="1371600" lvl="2" indent="-317500" algn="l" rtl="0">
              <a:lnSpc>
                <a:spcPct val="113000"/>
              </a:lnSpc>
              <a:spcBef>
                <a:spcPts val="0"/>
              </a:spcBef>
              <a:spcAft>
                <a:spcPts val="0"/>
              </a:spcAft>
              <a:buClr>
                <a:srgbClr val="FFFFFF"/>
              </a:buClr>
              <a:buSzPts val="1400"/>
              <a:buChar char="–"/>
              <a:defRPr>
                <a:solidFill>
                  <a:srgbClr val="FFFFFF"/>
                </a:solidFill>
              </a:defRPr>
            </a:lvl3pPr>
            <a:lvl4pPr marL="1828800" lvl="3" indent="-317500" algn="l" rtl="0">
              <a:lnSpc>
                <a:spcPct val="113000"/>
              </a:lnSpc>
              <a:spcBef>
                <a:spcPts val="0"/>
              </a:spcBef>
              <a:spcAft>
                <a:spcPts val="0"/>
              </a:spcAft>
              <a:buClr>
                <a:srgbClr val="FFFFFF"/>
              </a:buClr>
              <a:buSzPts val="1400"/>
              <a:buChar char="–"/>
              <a:defRPr>
                <a:solidFill>
                  <a:srgbClr val="FFFFFF"/>
                </a:solidFill>
              </a:defRPr>
            </a:lvl4pPr>
            <a:lvl5pPr marL="2286000" lvl="4" indent="-317500" algn="l" rtl="0">
              <a:lnSpc>
                <a:spcPct val="113000"/>
              </a:lnSpc>
              <a:spcBef>
                <a:spcPts val="0"/>
              </a:spcBef>
              <a:spcAft>
                <a:spcPts val="0"/>
              </a:spcAft>
              <a:buClr>
                <a:srgbClr val="FFFFFF"/>
              </a:buClr>
              <a:buSzPts val="1400"/>
              <a:buChar char="–"/>
              <a:defRPr>
                <a:solidFill>
                  <a:srgbClr val="FFFFFF"/>
                </a:solidFill>
              </a:defRPr>
            </a:lvl5pPr>
            <a:lvl6pPr marL="2743200" lvl="5" indent="-317500" algn="l" rtl="0">
              <a:lnSpc>
                <a:spcPct val="113000"/>
              </a:lnSpc>
              <a:spcBef>
                <a:spcPts val="0"/>
              </a:spcBef>
              <a:spcAft>
                <a:spcPts val="0"/>
              </a:spcAft>
              <a:buClr>
                <a:srgbClr val="FFFFFF"/>
              </a:buClr>
              <a:buSzPts val="1400"/>
              <a:buChar char="–"/>
              <a:defRPr>
                <a:solidFill>
                  <a:srgbClr val="FFFFFF"/>
                </a:solidFill>
              </a:defRPr>
            </a:lvl6pPr>
            <a:lvl7pPr marL="3200400" lvl="6" indent="-317500" algn="l" rtl="0">
              <a:lnSpc>
                <a:spcPct val="113000"/>
              </a:lnSpc>
              <a:spcBef>
                <a:spcPts val="0"/>
              </a:spcBef>
              <a:spcAft>
                <a:spcPts val="0"/>
              </a:spcAft>
              <a:buClr>
                <a:srgbClr val="FFFFFF"/>
              </a:buClr>
              <a:buSzPts val="1400"/>
              <a:buChar char="–"/>
              <a:defRPr>
                <a:solidFill>
                  <a:srgbClr val="FFFFFF"/>
                </a:solidFill>
              </a:defRPr>
            </a:lvl7pPr>
            <a:lvl8pPr marL="3657600" lvl="7" indent="-317500" algn="l" rtl="0">
              <a:lnSpc>
                <a:spcPct val="113000"/>
              </a:lnSpc>
              <a:spcBef>
                <a:spcPts val="0"/>
              </a:spcBef>
              <a:spcAft>
                <a:spcPts val="0"/>
              </a:spcAft>
              <a:buClr>
                <a:srgbClr val="FFFFFF"/>
              </a:buClr>
              <a:buSzPts val="1400"/>
              <a:buChar char="–"/>
              <a:defRPr>
                <a:solidFill>
                  <a:srgbClr val="FFFFFF"/>
                </a:solidFill>
              </a:defRPr>
            </a:lvl8pPr>
            <a:lvl9pPr marL="4114800" lvl="8" indent="-317500" algn="l" rtl="0">
              <a:lnSpc>
                <a:spcPct val="113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icture and wide sidebar">
  <p:cSld name="Picture and wide sidebar">
    <p:bg>
      <p:bgPr>
        <a:solidFill>
          <a:srgbClr val="D8D8D8"/>
        </a:solidFill>
        <a:effectLst/>
      </p:bgPr>
    </p:bg>
    <p:spTree>
      <p:nvGrpSpPr>
        <p:cNvPr id="1" name="Shape 124"/>
        <p:cNvGrpSpPr/>
        <p:nvPr/>
      </p:nvGrpSpPr>
      <p:grpSpPr>
        <a:xfrm>
          <a:off x="0" y="0"/>
          <a:ext cx="0" cy="0"/>
          <a:chOff x="0" y="0"/>
          <a:chExt cx="0" cy="0"/>
        </a:xfrm>
      </p:grpSpPr>
      <p:pic>
        <p:nvPicPr>
          <p:cNvPr id="125" name="Google Shape;125;p14" descr="Screen Shot 2016-11-11 at 09.55.03.png"/>
          <p:cNvPicPr preferRelativeResize="0"/>
          <p:nvPr/>
        </p:nvPicPr>
        <p:blipFill rotWithShape="1">
          <a:blip r:embed="rId2">
            <a:alphaModFix/>
          </a:blip>
          <a:srcRect/>
          <a:stretch/>
        </p:blipFill>
        <p:spPr>
          <a:xfrm>
            <a:off x="8124300" y="4833000"/>
            <a:ext cx="831600" cy="173251"/>
          </a:xfrm>
          <a:prstGeom prst="rect">
            <a:avLst/>
          </a:prstGeom>
          <a:noFill/>
          <a:ln>
            <a:noFill/>
          </a:ln>
        </p:spPr>
      </p:pic>
      <p:sp>
        <p:nvSpPr>
          <p:cNvPr id="126" name="Google Shape;126;p14"/>
          <p:cNvSpPr/>
          <p:nvPr/>
        </p:nvSpPr>
        <p:spPr>
          <a:xfrm>
            <a:off x="4905376" y="0"/>
            <a:ext cx="4238700" cy="5143500"/>
          </a:xfrm>
          <a:prstGeom prst="rect">
            <a:avLst/>
          </a:prstGeom>
          <a:solidFill>
            <a:schemeClr val="dk2"/>
          </a:solidFill>
          <a:ln>
            <a:noFill/>
          </a:ln>
        </p:spPr>
        <p:txBody>
          <a:bodyPr spcFirstLastPara="1" wrap="square" lIns="90000" tIns="46800" rIns="90000" bIns="46800" anchor="ctr" anchorCtr="0">
            <a:noAutofit/>
          </a:bodyPr>
          <a:lstStyle/>
          <a:p>
            <a:pPr marL="0" marR="0" lvl="0" indent="0" algn="ctr" rtl="0">
              <a:lnSpc>
                <a:spcPct val="80000"/>
              </a:lnSpc>
              <a:spcBef>
                <a:spcPts val="0"/>
              </a:spcBef>
              <a:spcAft>
                <a:spcPts val="0"/>
              </a:spcAft>
              <a:buNone/>
            </a:pPr>
            <a:endParaRPr sz="1400">
              <a:solidFill>
                <a:srgbClr val="FFFFFF"/>
              </a:solidFill>
              <a:latin typeface="Arial"/>
              <a:ea typeface="Arial"/>
              <a:cs typeface="Arial"/>
              <a:sym typeface="Arial"/>
            </a:endParaRPr>
          </a:p>
        </p:txBody>
      </p:sp>
      <p:grpSp>
        <p:nvGrpSpPr>
          <p:cNvPr id="127" name="Google Shape;127;p14"/>
          <p:cNvGrpSpPr/>
          <p:nvPr/>
        </p:nvGrpSpPr>
        <p:grpSpPr>
          <a:xfrm>
            <a:off x="5119383" y="1813285"/>
            <a:ext cx="4024575" cy="21835"/>
            <a:chOff x="9639300" y="2417713"/>
            <a:chExt cx="5366100" cy="29113"/>
          </a:xfrm>
        </p:grpSpPr>
        <p:cxnSp>
          <p:nvCxnSpPr>
            <p:cNvPr id="128" name="Google Shape;128;p14"/>
            <p:cNvCxnSpPr/>
            <p:nvPr/>
          </p:nvCxnSpPr>
          <p:spPr>
            <a:xfrm>
              <a:off x="9639300" y="2417713"/>
              <a:ext cx="5366100" cy="0"/>
            </a:xfrm>
            <a:prstGeom prst="straightConnector1">
              <a:avLst/>
            </a:prstGeom>
            <a:solidFill>
              <a:schemeClr val="lt1"/>
            </a:solidFill>
            <a:ln w="25400" cap="flat" cmpd="sng">
              <a:solidFill>
                <a:schemeClr val="lt1"/>
              </a:solidFill>
              <a:prstDash val="solid"/>
              <a:miter lim="800000"/>
              <a:headEnd type="none" w="sm" len="sm"/>
              <a:tailEnd type="none" w="sm" len="sm"/>
            </a:ln>
          </p:spPr>
        </p:cxnSp>
        <p:cxnSp>
          <p:nvCxnSpPr>
            <p:cNvPr id="129" name="Google Shape;129;p14"/>
            <p:cNvCxnSpPr/>
            <p:nvPr/>
          </p:nvCxnSpPr>
          <p:spPr>
            <a:xfrm>
              <a:off x="9639300" y="2446826"/>
              <a:ext cx="1291200" cy="0"/>
            </a:xfrm>
            <a:prstGeom prst="straightConnector1">
              <a:avLst/>
            </a:prstGeom>
            <a:solidFill>
              <a:schemeClr val="lt1"/>
            </a:solidFill>
            <a:ln w="76200" cap="flat" cmpd="sng">
              <a:solidFill>
                <a:schemeClr val="lt1"/>
              </a:solidFill>
              <a:prstDash val="solid"/>
              <a:miter lim="800000"/>
              <a:headEnd type="none" w="sm" len="sm"/>
              <a:tailEnd type="none" w="sm" len="sm"/>
            </a:ln>
          </p:spPr>
        </p:cxnSp>
      </p:grpSp>
      <p:cxnSp>
        <p:nvCxnSpPr>
          <p:cNvPr id="130" name="Google Shape;130;p14"/>
          <p:cNvCxnSpPr/>
          <p:nvPr/>
        </p:nvCxnSpPr>
        <p:spPr>
          <a:xfrm>
            <a:off x="4904093" y="0"/>
            <a:ext cx="0" cy="5143500"/>
          </a:xfrm>
          <a:prstGeom prst="straightConnector1">
            <a:avLst/>
          </a:prstGeom>
          <a:noFill/>
          <a:ln w="9525" cap="flat" cmpd="sng">
            <a:solidFill>
              <a:schemeClr val="lt1"/>
            </a:solidFill>
            <a:prstDash val="solid"/>
            <a:miter lim="800000"/>
            <a:headEnd type="none" w="sm" len="sm"/>
            <a:tailEnd type="none" w="sm" len="sm"/>
          </a:ln>
        </p:spPr>
      </p:cxnSp>
      <p:sp>
        <p:nvSpPr>
          <p:cNvPr id="131" name="Google Shape;131;p14"/>
          <p:cNvSpPr txBox="1">
            <a:spLocks noGrp="1"/>
          </p:cNvSpPr>
          <p:nvPr>
            <p:ph type="title"/>
          </p:nvPr>
        </p:nvSpPr>
        <p:spPr>
          <a:xfrm>
            <a:off x="5119383" y="491135"/>
            <a:ext cx="3817800" cy="11880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32" name="Google Shape;132;p14"/>
          <p:cNvPicPr preferRelativeResize="0"/>
          <p:nvPr/>
        </p:nvPicPr>
        <p:blipFill rotWithShape="1">
          <a:blip r:embed="rId3">
            <a:alphaModFix/>
          </a:blip>
          <a:srcRect/>
          <a:stretch/>
        </p:blipFill>
        <p:spPr>
          <a:xfrm>
            <a:off x="8135095" y="4848800"/>
            <a:ext cx="817126" cy="151547"/>
          </a:xfrm>
          <a:prstGeom prst="rect">
            <a:avLst/>
          </a:prstGeom>
          <a:noFill/>
          <a:ln>
            <a:noFill/>
          </a:ln>
        </p:spPr>
      </p:pic>
      <p:sp>
        <p:nvSpPr>
          <p:cNvPr id="133" name="Google Shape;133;p14"/>
          <p:cNvSpPr txBox="1"/>
          <p:nvPr/>
        </p:nvSpPr>
        <p:spPr>
          <a:xfrm>
            <a:off x="359100" y="4833000"/>
            <a:ext cx="216000" cy="16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sz="600">
                <a:solidFill>
                  <a:srgbClr val="888888"/>
                </a:solidFill>
              </a:rPr>
              <a:t>‹N°›</a:t>
            </a:fld>
            <a:endParaRPr sz="600">
              <a:solidFill>
                <a:srgbClr val="888888"/>
              </a:solidFill>
            </a:endParaRPr>
          </a:p>
        </p:txBody>
      </p:sp>
      <p:sp>
        <p:nvSpPr>
          <p:cNvPr id="134" name="Google Shape;134;p14"/>
          <p:cNvSpPr txBox="1">
            <a:spLocks noGrp="1"/>
          </p:cNvSpPr>
          <p:nvPr>
            <p:ph type="body" idx="1"/>
          </p:nvPr>
        </p:nvSpPr>
        <p:spPr>
          <a:xfrm>
            <a:off x="5119388" y="2068125"/>
            <a:ext cx="30780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FFFFFF"/>
              </a:buClr>
              <a:buSzPts val="1100"/>
              <a:buNone/>
              <a:defRPr b="1">
                <a:solidFill>
                  <a:srgbClr val="FFFFFF"/>
                </a:solidFill>
              </a:defRPr>
            </a:lvl1pPr>
            <a:lvl2pPr marL="914400" lvl="1" indent="-317500" algn="l" rtl="0">
              <a:lnSpc>
                <a:spcPct val="113000"/>
              </a:lnSpc>
              <a:spcBef>
                <a:spcPts val="0"/>
              </a:spcBef>
              <a:spcAft>
                <a:spcPts val="0"/>
              </a:spcAft>
              <a:buClr>
                <a:srgbClr val="FFFFFF"/>
              </a:buClr>
              <a:buSzPts val="1400"/>
              <a:buChar char="–"/>
              <a:defRPr>
                <a:solidFill>
                  <a:srgbClr val="FFFFFF"/>
                </a:solidFill>
              </a:defRPr>
            </a:lvl2pPr>
            <a:lvl3pPr marL="1371600" lvl="2" indent="-317500" algn="l" rtl="0">
              <a:lnSpc>
                <a:spcPct val="113000"/>
              </a:lnSpc>
              <a:spcBef>
                <a:spcPts val="0"/>
              </a:spcBef>
              <a:spcAft>
                <a:spcPts val="0"/>
              </a:spcAft>
              <a:buClr>
                <a:srgbClr val="FFFFFF"/>
              </a:buClr>
              <a:buSzPts val="1400"/>
              <a:buChar char="–"/>
              <a:defRPr>
                <a:solidFill>
                  <a:srgbClr val="FFFFFF"/>
                </a:solidFill>
              </a:defRPr>
            </a:lvl3pPr>
            <a:lvl4pPr marL="1828800" lvl="3" indent="-317500" algn="l" rtl="0">
              <a:lnSpc>
                <a:spcPct val="113000"/>
              </a:lnSpc>
              <a:spcBef>
                <a:spcPts val="0"/>
              </a:spcBef>
              <a:spcAft>
                <a:spcPts val="0"/>
              </a:spcAft>
              <a:buClr>
                <a:srgbClr val="FFFFFF"/>
              </a:buClr>
              <a:buSzPts val="1400"/>
              <a:buChar char="–"/>
              <a:defRPr>
                <a:solidFill>
                  <a:srgbClr val="FFFFFF"/>
                </a:solidFill>
              </a:defRPr>
            </a:lvl4pPr>
            <a:lvl5pPr marL="2286000" lvl="4" indent="-317500" algn="l" rtl="0">
              <a:lnSpc>
                <a:spcPct val="113000"/>
              </a:lnSpc>
              <a:spcBef>
                <a:spcPts val="0"/>
              </a:spcBef>
              <a:spcAft>
                <a:spcPts val="0"/>
              </a:spcAft>
              <a:buClr>
                <a:srgbClr val="FFFFFF"/>
              </a:buClr>
              <a:buSzPts val="1400"/>
              <a:buChar char="–"/>
              <a:defRPr>
                <a:solidFill>
                  <a:srgbClr val="FFFFFF"/>
                </a:solidFill>
              </a:defRPr>
            </a:lvl5pPr>
            <a:lvl6pPr marL="2743200" lvl="5" indent="-317500" algn="l" rtl="0">
              <a:lnSpc>
                <a:spcPct val="113000"/>
              </a:lnSpc>
              <a:spcBef>
                <a:spcPts val="0"/>
              </a:spcBef>
              <a:spcAft>
                <a:spcPts val="0"/>
              </a:spcAft>
              <a:buClr>
                <a:srgbClr val="FFFFFF"/>
              </a:buClr>
              <a:buSzPts val="1400"/>
              <a:buChar char="–"/>
              <a:defRPr>
                <a:solidFill>
                  <a:srgbClr val="FFFFFF"/>
                </a:solidFill>
              </a:defRPr>
            </a:lvl6pPr>
            <a:lvl7pPr marL="3200400" lvl="6" indent="-317500" algn="l" rtl="0">
              <a:lnSpc>
                <a:spcPct val="113000"/>
              </a:lnSpc>
              <a:spcBef>
                <a:spcPts val="0"/>
              </a:spcBef>
              <a:spcAft>
                <a:spcPts val="0"/>
              </a:spcAft>
              <a:buClr>
                <a:srgbClr val="FFFFFF"/>
              </a:buClr>
              <a:buSzPts val="1400"/>
              <a:buChar char="–"/>
              <a:defRPr>
                <a:solidFill>
                  <a:srgbClr val="FFFFFF"/>
                </a:solidFill>
              </a:defRPr>
            </a:lvl7pPr>
            <a:lvl8pPr marL="3657600" lvl="7" indent="-317500" algn="l" rtl="0">
              <a:lnSpc>
                <a:spcPct val="113000"/>
              </a:lnSpc>
              <a:spcBef>
                <a:spcPts val="0"/>
              </a:spcBef>
              <a:spcAft>
                <a:spcPts val="0"/>
              </a:spcAft>
              <a:buClr>
                <a:srgbClr val="FFFFFF"/>
              </a:buClr>
              <a:buSzPts val="1400"/>
              <a:buChar char="–"/>
              <a:defRPr>
                <a:solidFill>
                  <a:srgbClr val="FFFFFF"/>
                </a:solidFill>
              </a:defRPr>
            </a:lvl8pPr>
            <a:lvl9pPr marL="4114800" lvl="8" indent="-317500" algn="l" rtl="0">
              <a:lnSpc>
                <a:spcPct val="113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text and wide sidebar">
  <p:cSld name="Picture, text and wide sidebar">
    <p:bg>
      <p:bgPr>
        <a:solidFill>
          <a:schemeClr val="lt1"/>
        </a:solidFill>
        <a:effectLst/>
      </p:bgPr>
    </p:bg>
    <p:spTree>
      <p:nvGrpSpPr>
        <p:cNvPr id="1" name="Shape 135"/>
        <p:cNvGrpSpPr/>
        <p:nvPr/>
      </p:nvGrpSpPr>
      <p:grpSpPr>
        <a:xfrm>
          <a:off x="0" y="0"/>
          <a:ext cx="0" cy="0"/>
          <a:chOff x="0" y="0"/>
          <a:chExt cx="0" cy="0"/>
        </a:xfrm>
      </p:grpSpPr>
      <p:pic>
        <p:nvPicPr>
          <p:cNvPr id="136" name="Google Shape;136;p15" descr="Screen Shot 2016-11-11 at 09.55.03.png"/>
          <p:cNvPicPr preferRelativeResize="0"/>
          <p:nvPr/>
        </p:nvPicPr>
        <p:blipFill rotWithShape="1">
          <a:blip r:embed="rId2">
            <a:alphaModFix/>
          </a:blip>
          <a:srcRect/>
          <a:stretch/>
        </p:blipFill>
        <p:spPr>
          <a:xfrm>
            <a:off x="8124300" y="4833000"/>
            <a:ext cx="831600" cy="173251"/>
          </a:xfrm>
          <a:prstGeom prst="rect">
            <a:avLst/>
          </a:prstGeom>
          <a:noFill/>
          <a:ln>
            <a:noFill/>
          </a:ln>
        </p:spPr>
      </p:pic>
      <p:sp>
        <p:nvSpPr>
          <p:cNvPr id="137" name="Google Shape;137;p15"/>
          <p:cNvSpPr/>
          <p:nvPr/>
        </p:nvSpPr>
        <p:spPr>
          <a:xfrm>
            <a:off x="4905376" y="0"/>
            <a:ext cx="4238700" cy="5143500"/>
          </a:xfrm>
          <a:prstGeom prst="rect">
            <a:avLst/>
          </a:prstGeom>
          <a:solidFill>
            <a:schemeClr val="dk2"/>
          </a:solidFill>
          <a:ln>
            <a:noFill/>
          </a:ln>
        </p:spPr>
        <p:txBody>
          <a:bodyPr spcFirstLastPara="1" wrap="square" lIns="90000" tIns="46800" rIns="90000" bIns="46800" anchor="ctr" anchorCtr="0">
            <a:noAutofit/>
          </a:bodyPr>
          <a:lstStyle/>
          <a:p>
            <a:pPr marL="0" marR="0" lvl="0" indent="0" algn="ctr" rtl="0">
              <a:lnSpc>
                <a:spcPct val="80000"/>
              </a:lnSpc>
              <a:spcBef>
                <a:spcPts val="0"/>
              </a:spcBef>
              <a:spcAft>
                <a:spcPts val="0"/>
              </a:spcAft>
              <a:buNone/>
            </a:pPr>
            <a:endParaRPr sz="1400">
              <a:solidFill>
                <a:srgbClr val="FFFFFF"/>
              </a:solidFill>
              <a:latin typeface="Arial"/>
              <a:ea typeface="Arial"/>
              <a:cs typeface="Arial"/>
              <a:sym typeface="Arial"/>
            </a:endParaRPr>
          </a:p>
        </p:txBody>
      </p:sp>
      <p:grpSp>
        <p:nvGrpSpPr>
          <p:cNvPr id="138" name="Google Shape;138;p15"/>
          <p:cNvGrpSpPr/>
          <p:nvPr/>
        </p:nvGrpSpPr>
        <p:grpSpPr>
          <a:xfrm>
            <a:off x="5119383" y="1813285"/>
            <a:ext cx="4024575" cy="21835"/>
            <a:chOff x="9639300" y="2417713"/>
            <a:chExt cx="5366100" cy="29113"/>
          </a:xfrm>
        </p:grpSpPr>
        <p:cxnSp>
          <p:nvCxnSpPr>
            <p:cNvPr id="139" name="Google Shape;139;p15"/>
            <p:cNvCxnSpPr/>
            <p:nvPr/>
          </p:nvCxnSpPr>
          <p:spPr>
            <a:xfrm>
              <a:off x="9639300" y="2417713"/>
              <a:ext cx="5366100" cy="0"/>
            </a:xfrm>
            <a:prstGeom prst="straightConnector1">
              <a:avLst/>
            </a:prstGeom>
            <a:solidFill>
              <a:schemeClr val="lt1"/>
            </a:solidFill>
            <a:ln w="25400" cap="flat" cmpd="sng">
              <a:solidFill>
                <a:schemeClr val="lt1"/>
              </a:solidFill>
              <a:prstDash val="solid"/>
              <a:miter lim="800000"/>
              <a:headEnd type="none" w="sm" len="sm"/>
              <a:tailEnd type="none" w="sm" len="sm"/>
            </a:ln>
          </p:spPr>
        </p:cxnSp>
        <p:cxnSp>
          <p:nvCxnSpPr>
            <p:cNvPr id="140" name="Google Shape;140;p15"/>
            <p:cNvCxnSpPr/>
            <p:nvPr/>
          </p:nvCxnSpPr>
          <p:spPr>
            <a:xfrm>
              <a:off x="9639300" y="2446826"/>
              <a:ext cx="1291200" cy="0"/>
            </a:xfrm>
            <a:prstGeom prst="straightConnector1">
              <a:avLst/>
            </a:prstGeom>
            <a:solidFill>
              <a:schemeClr val="lt1"/>
            </a:solidFill>
            <a:ln w="76200" cap="flat" cmpd="sng">
              <a:solidFill>
                <a:schemeClr val="lt1"/>
              </a:solidFill>
              <a:prstDash val="solid"/>
              <a:miter lim="800000"/>
              <a:headEnd type="none" w="sm" len="sm"/>
              <a:tailEnd type="none" w="sm" len="sm"/>
            </a:ln>
          </p:spPr>
        </p:cxnSp>
      </p:grpSp>
      <p:sp>
        <p:nvSpPr>
          <p:cNvPr id="141" name="Google Shape;141;p15"/>
          <p:cNvSpPr txBox="1">
            <a:spLocks noGrp="1"/>
          </p:cNvSpPr>
          <p:nvPr>
            <p:ph type="body" idx="1"/>
          </p:nvPr>
        </p:nvSpPr>
        <p:spPr>
          <a:xfrm>
            <a:off x="359100" y="490026"/>
            <a:ext cx="4212000" cy="675000"/>
          </a:xfrm>
          <a:prstGeom prst="rect">
            <a:avLst/>
          </a:prstGeom>
          <a:noFill/>
          <a:ln>
            <a:noFill/>
          </a:ln>
        </p:spPr>
        <p:txBody>
          <a:bodyPr spcFirstLastPara="1" wrap="square" lIns="0" tIns="0" rIns="0" bIns="0" anchor="t" anchorCtr="0">
            <a:noAutofit/>
          </a:bodyPr>
          <a:lstStyle>
            <a:lvl1pPr marL="457200" lvl="0" indent="-228600" algn="l" rtl="0">
              <a:lnSpc>
                <a:spcPct val="110000"/>
              </a:lnSpc>
              <a:spcBef>
                <a:spcPts val="0"/>
              </a:spcBef>
              <a:spcAft>
                <a:spcPts val="0"/>
              </a:spcAft>
              <a:buClr>
                <a:schemeClr val="dk2"/>
              </a:buClr>
              <a:buSzPts val="1900"/>
              <a:buNone/>
              <a:defRPr sz="1900">
                <a:solidFill>
                  <a:schemeClr val="dk2"/>
                </a:solidFill>
              </a:defRPr>
            </a:lvl1pPr>
            <a:lvl2pPr marL="914400" lvl="1" indent="-400050" algn="l" rtl="0">
              <a:lnSpc>
                <a:spcPct val="113000"/>
              </a:lnSpc>
              <a:spcBef>
                <a:spcPts val="0"/>
              </a:spcBef>
              <a:spcAft>
                <a:spcPts val="0"/>
              </a:spcAft>
              <a:buClr>
                <a:schemeClr val="lt1"/>
              </a:buClr>
              <a:buSzPts val="2700"/>
              <a:buChar char="–"/>
              <a:defRPr sz="2700">
                <a:solidFill>
                  <a:schemeClr val="lt1"/>
                </a:solidFill>
              </a:defRPr>
            </a:lvl2pPr>
            <a:lvl3pPr marL="1371600" lvl="2" indent="-400050" algn="l" rtl="0">
              <a:lnSpc>
                <a:spcPct val="113000"/>
              </a:lnSpc>
              <a:spcBef>
                <a:spcPts val="0"/>
              </a:spcBef>
              <a:spcAft>
                <a:spcPts val="0"/>
              </a:spcAft>
              <a:buClr>
                <a:schemeClr val="lt1"/>
              </a:buClr>
              <a:buSzPts val="2700"/>
              <a:buChar char="–"/>
              <a:defRPr sz="2700">
                <a:solidFill>
                  <a:schemeClr val="lt1"/>
                </a:solidFill>
              </a:defRPr>
            </a:lvl3pPr>
            <a:lvl4pPr marL="1828800" lvl="3" indent="-400050" algn="l" rtl="0">
              <a:lnSpc>
                <a:spcPct val="113000"/>
              </a:lnSpc>
              <a:spcBef>
                <a:spcPts val="0"/>
              </a:spcBef>
              <a:spcAft>
                <a:spcPts val="0"/>
              </a:spcAft>
              <a:buClr>
                <a:schemeClr val="lt1"/>
              </a:buClr>
              <a:buSzPts val="2700"/>
              <a:buChar char="–"/>
              <a:defRPr sz="2700">
                <a:solidFill>
                  <a:schemeClr val="lt1"/>
                </a:solidFill>
              </a:defRPr>
            </a:lvl4pPr>
            <a:lvl5pPr marL="2286000" lvl="4" indent="-400050" algn="l" rtl="0">
              <a:lnSpc>
                <a:spcPct val="113000"/>
              </a:lnSpc>
              <a:spcBef>
                <a:spcPts val="0"/>
              </a:spcBef>
              <a:spcAft>
                <a:spcPts val="0"/>
              </a:spcAft>
              <a:buClr>
                <a:schemeClr val="lt1"/>
              </a:buClr>
              <a:buSzPts val="2700"/>
              <a:buChar char="–"/>
              <a:defRPr sz="2700">
                <a:solidFill>
                  <a:schemeClr val="lt1"/>
                </a:solidFill>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142" name="Google Shape;142;p15"/>
          <p:cNvSpPr txBox="1">
            <a:spLocks noGrp="1"/>
          </p:cNvSpPr>
          <p:nvPr>
            <p:ph type="title"/>
          </p:nvPr>
        </p:nvSpPr>
        <p:spPr>
          <a:xfrm>
            <a:off x="5119383" y="490269"/>
            <a:ext cx="3817800" cy="11880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143" name="Google Shape;143;p15"/>
          <p:cNvCxnSpPr/>
          <p:nvPr/>
        </p:nvCxnSpPr>
        <p:spPr>
          <a:xfrm>
            <a:off x="4904093" y="0"/>
            <a:ext cx="0" cy="5143500"/>
          </a:xfrm>
          <a:prstGeom prst="straightConnector1">
            <a:avLst/>
          </a:prstGeom>
          <a:noFill/>
          <a:ln w="9525" cap="flat" cmpd="sng">
            <a:solidFill>
              <a:schemeClr val="lt1"/>
            </a:solidFill>
            <a:prstDash val="solid"/>
            <a:miter lim="800000"/>
            <a:headEnd type="none" w="sm" len="sm"/>
            <a:tailEnd type="none" w="sm" len="sm"/>
          </a:ln>
        </p:spPr>
      </p:cxnSp>
      <p:pic>
        <p:nvPicPr>
          <p:cNvPr id="144" name="Google Shape;144;p15"/>
          <p:cNvPicPr preferRelativeResize="0"/>
          <p:nvPr/>
        </p:nvPicPr>
        <p:blipFill rotWithShape="1">
          <a:blip r:embed="rId3">
            <a:alphaModFix/>
          </a:blip>
          <a:srcRect/>
          <a:stretch/>
        </p:blipFill>
        <p:spPr>
          <a:xfrm>
            <a:off x="8135095" y="4848800"/>
            <a:ext cx="817126" cy="151547"/>
          </a:xfrm>
          <a:prstGeom prst="rect">
            <a:avLst/>
          </a:prstGeom>
          <a:noFill/>
          <a:ln>
            <a:noFill/>
          </a:ln>
        </p:spPr>
      </p:pic>
      <p:sp>
        <p:nvSpPr>
          <p:cNvPr id="145" name="Google Shape;145;p15"/>
          <p:cNvSpPr txBox="1">
            <a:spLocks noGrp="1"/>
          </p:cNvSpPr>
          <p:nvPr>
            <p:ph type="body" idx="2"/>
          </p:nvPr>
        </p:nvSpPr>
        <p:spPr>
          <a:xfrm>
            <a:off x="5119388" y="2068125"/>
            <a:ext cx="30780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FFFFFF"/>
              </a:buClr>
              <a:buSzPts val="1100"/>
              <a:buNone/>
              <a:defRPr b="1">
                <a:solidFill>
                  <a:srgbClr val="FFFFFF"/>
                </a:solidFill>
              </a:defRPr>
            </a:lvl1pPr>
            <a:lvl2pPr marL="914400" lvl="1" indent="-317500" algn="l" rtl="0">
              <a:lnSpc>
                <a:spcPct val="113000"/>
              </a:lnSpc>
              <a:spcBef>
                <a:spcPts val="0"/>
              </a:spcBef>
              <a:spcAft>
                <a:spcPts val="0"/>
              </a:spcAft>
              <a:buClr>
                <a:srgbClr val="FFFFFF"/>
              </a:buClr>
              <a:buSzPts val="1400"/>
              <a:buChar char="–"/>
              <a:defRPr>
                <a:solidFill>
                  <a:srgbClr val="FFFFFF"/>
                </a:solidFill>
              </a:defRPr>
            </a:lvl2pPr>
            <a:lvl3pPr marL="1371600" lvl="2" indent="-317500" algn="l" rtl="0">
              <a:lnSpc>
                <a:spcPct val="113000"/>
              </a:lnSpc>
              <a:spcBef>
                <a:spcPts val="0"/>
              </a:spcBef>
              <a:spcAft>
                <a:spcPts val="0"/>
              </a:spcAft>
              <a:buClr>
                <a:srgbClr val="FFFFFF"/>
              </a:buClr>
              <a:buSzPts val="1400"/>
              <a:buChar char="–"/>
              <a:defRPr>
                <a:solidFill>
                  <a:srgbClr val="FFFFFF"/>
                </a:solidFill>
              </a:defRPr>
            </a:lvl3pPr>
            <a:lvl4pPr marL="1828800" lvl="3" indent="-317500" algn="l" rtl="0">
              <a:lnSpc>
                <a:spcPct val="113000"/>
              </a:lnSpc>
              <a:spcBef>
                <a:spcPts val="0"/>
              </a:spcBef>
              <a:spcAft>
                <a:spcPts val="0"/>
              </a:spcAft>
              <a:buClr>
                <a:srgbClr val="FFFFFF"/>
              </a:buClr>
              <a:buSzPts val="1400"/>
              <a:buChar char="–"/>
              <a:defRPr>
                <a:solidFill>
                  <a:srgbClr val="FFFFFF"/>
                </a:solidFill>
              </a:defRPr>
            </a:lvl4pPr>
            <a:lvl5pPr marL="2286000" lvl="4" indent="-317500" algn="l" rtl="0">
              <a:lnSpc>
                <a:spcPct val="113000"/>
              </a:lnSpc>
              <a:spcBef>
                <a:spcPts val="0"/>
              </a:spcBef>
              <a:spcAft>
                <a:spcPts val="0"/>
              </a:spcAft>
              <a:buClr>
                <a:srgbClr val="FFFFFF"/>
              </a:buClr>
              <a:buSzPts val="1400"/>
              <a:buChar char="–"/>
              <a:defRPr>
                <a:solidFill>
                  <a:srgbClr val="FFFFFF"/>
                </a:solidFill>
              </a:defRPr>
            </a:lvl5pPr>
            <a:lvl6pPr marL="2743200" lvl="5" indent="-317500" algn="l" rtl="0">
              <a:lnSpc>
                <a:spcPct val="113000"/>
              </a:lnSpc>
              <a:spcBef>
                <a:spcPts val="0"/>
              </a:spcBef>
              <a:spcAft>
                <a:spcPts val="0"/>
              </a:spcAft>
              <a:buClr>
                <a:srgbClr val="FFFFFF"/>
              </a:buClr>
              <a:buSzPts val="1400"/>
              <a:buChar char="–"/>
              <a:defRPr>
                <a:solidFill>
                  <a:srgbClr val="FFFFFF"/>
                </a:solidFill>
              </a:defRPr>
            </a:lvl6pPr>
            <a:lvl7pPr marL="3200400" lvl="6" indent="-317500" algn="l" rtl="0">
              <a:lnSpc>
                <a:spcPct val="113000"/>
              </a:lnSpc>
              <a:spcBef>
                <a:spcPts val="0"/>
              </a:spcBef>
              <a:spcAft>
                <a:spcPts val="0"/>
              </a:spcAft>
              <a:buClr>
                <a:srgbClr val="FFFFFF"/>
              </a:buClr>
              <a:buSzPts val="1400"/>
              <a:buChar char="–"/>
              <a:defRPr>
                <a:solidFill>
                  <a:srgbClr val="FFFFFF"/>
                </a:solidFill>
              </a:defRPr>
            </a:lvl7pPr>
            <a:lvl8pPr marL="3657600" lvl="7" indent="-317500" algn="l" rtl="0">
              <a:lnSpc>
                <a:spcPct val="113000"/>
              </a:lnSpc>
              <a:spcBef>
                <a:spcPts val="0"/>
              </a:spcBef>
              <a:spcAft>
                <a:spcPts val="0"/>
              </a:spcAft>
              <a:buClr>
                <a:srgbClr val="FFFFFF"/>
              </a:buClr>
              <a:buSzPts val="1400"/>
              <a:buChar char="–"/>
              <a:defRPr>
                <a:solidFill>
                  <a:srgbClr val="FFFFFF"/>
                </a:solidFill>
              </a:defRPr>
            </a:lvl8pPr>
            <a:lvl9pPr marL="4114800" lvl="8" indent="-317500" algn="l" rtl="0">
              <a:lnSpc>
                <a:spcPct val="113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wide sidebar">
  <p:cSld name="Content and wide sidebar">
    <p:bg>
      <p:bgPr>
        <a:solidFill>
          <a:schemeClr val="lt1"/>
        </a:solidFill>
        <a:effectLst/>
      </p:bgPr>
    </p:bg>
    <p:spTree>
      <p:nvGrpSpPr>
        <p:cNvPr id="1" name="Shape 146"/>
        <p:cNvGrpSpPr/>
        <p:nvPr/>
      </p:nvGrpSpPr>
      <p:grpSpPr>
        <a:xfrm>
          <a:off x="0" y="0"/>
          <a:ext cx="0" cy="0"/>
          <a:chOff x="0" y="0"/>
          <a:chExt cx="0" cy="0"/>
        </a:xfrm>
      </p:grpSpPr>
      <p:pic>
        <p:nvPicPr>
          <p:cNvPr id="147" name="Google Shape;147;p16" descr="Screen Shot 2016-11-11 at 09.55.03.png"/>
          <p:cNvPicPr preferRelativeResize="0"/>
          <p:nvPr/>
        </p:nvPicPr>
        <p:blipFill rotWithShape="1">
          <a:blip r:embed="rId2">
            <a:alphaModFix/>
          </a:blip>
          <a:srcRect/>
          <a:stretch/>
        </p:blipFill>
        <p:spPr>
          <a:xfrm>
            <a:off x="8124300" y="4833000"/>
            <a:ext cx="831600" cy="173251"/>
          </a:xfrm>
          <a:prstGeom prst="rect">
            <a:avLst/>
          </a:prstGeom>
          <a:noFill/>
          <a:ln>
            <a:noFill/>
          </a:ln>
        </p:spPr>
      </p:pic>
      <p:sp>
        <p:nvSpPr>
          <p:cNvPr id="148" name="Google Shape;148;p16"/>
          <p:cNvSpPr/>
          <p:nvPr/>
        </p:nvSpPr>
        <p:spPr>
          <a:xfrm>
            <a:off x="4905376" y="0"/>
            <a:ext cx="4238700" cy="5143500"/>
          </a:xfrm>
          <a:prstGeom prst="rect">
            <a:avLst/>
          </a:prstGeom>
          <a:solidFill>
            <a:schemeClr val="dk2"/>
          </a:solidFill>
          <a:ln>
            <a:noFill/>
          </a:ln>
        </p:spPr>
        <p:txBody>
          <a:bodyPr spcFirstLastPara="1" wrap="square" lIns="90000" tIns="46800" rIns="90000" bIns="46800" anchor="ctr" anchorCtr="0">
            <a:noAutofit/>
          </a:bodyPr>
          <a:lstStyle/>
          <a:p>
            <a:pPr marL="0" marR="0" lvl="0" indent="0" algn="ctr" rtl="0">
              <a:lnSpc>
                <a:spcPct val="80000"/>
              </a:lnSpc>
              <a:spcBef>
                <a:spcPts val="0"/>
              </a:spcBef>
              <a:spcAft>
                <a:spcPts val="0"/>
              </a:spcAft>
              <a:buNone/>
            </a:pPr>
            <a:endParaRPr sz="1400">
              <a:solidFill>
                <a:srgbClr val="FFFFFF"/>
              </a:solidFill>
              <a:latin typeface="Arial"/>
              <a:ea typeface="Arial"/>
              <a:cs typeface="Arial"/>
              <a:sym typeface="Arial"/>
            </a:endParaRPr>
          </a:p>
        </p:txBody>
      </p:sp>
      <p:grpSp>
        <p:nvGrpSpPr>
          <p:cNvPr id="149" name="Google Shape;149;p16"/>
          <p:cNvGrpSpPr/>
          <p:nvPr/>
        </p:nvGrpSpPr>
        <p:grpSpPr>
          <a:xfrm>
            <a:off x="5119383" y="1813285"/>
            <a:ext cx="4024575" cy="21835"/>
            <a:chOff x="9639300" y="2417713"/>
            <a:chExt cx="5366100" cy="29113"/>
          </a:xfrm>
        </p:grpSpPr>
        <p:cxnSp>
          <p:nvCxnSpPr>
            <p:cNvPr id="150" name="Google Shape;150;p16"/>
            <p:cNvCxnSpPr/>
            <p:nvPr/>
          </p:nvCxnSpPr>
          <p:spPr>
            <a:xfrm>
              <a:off x="9639300" y="2417713"/>
              <a:ext cx="5366100" cy="0"/>
            </a:xfrm>
            <a:prstGeom prst="straightConnector1">
              <a:avLst/>
            </a:prstGeom>
            <a:solidFill>
              <a:schemeClr val="lt1"/>
            </a:solidFill>
            <a:ln w="25400" cap="flat" cmpd="sng">
              <a:solidFill>
                <a:schemeClr val="lt1"/>
              </a:solidFill>
              <a:prstDash val="solid"/>
              <a:miter lim="800000"/>
              <a:headEnd type="none" w="sm" len="sm"/>
              <a:tailEnd type="none" w="sm" len="sm"/>
            </a:ln>
          </p:spPr>
        </p:cxnSp>
        <p:cxnSp>
          <p:nvCxnSpPr>
            <p:cNvPr id="151" name="Google Shape;151;p16"/>
            <p:cNvCxnSpPr/>
            <p:nvPr/>
          </p:nvCxnSpPr>
          <p:spPr>
            <a:xfrm>
              <a:off x="9639300" y="2446826"/>
              <a:ext cx="1291200" cy="0"/>
            </a:xfrm>
            <a:prstGeom prst="straightConnector1">
              <a:avLst/>
            </a:prstGeom>
            <a:solidFill>
              <a:schemeClr val="lt1"/>
            </a:solidFill>
            <a:ln w="76200" cap="flat" cmpd="sng">
              <a:solidFill>
                <a:schemeClr val="lt1"/>
              </a:solidFill>
              <a:prstDash val="solid"/>
              <a:miter lim="800000"/>
              <a:headEnd type="none" w="sm" len="sm"/>
              <a:tailEnd type="none" w="sm" len="sm"/>
            </a:ln>
          </p:spPr>
        </p:cxnSp>
      </p:grpSp>
      <p:sp>
        <p:nvSpPr>
          <p:cNvPr id="152" name="Google Shape;152;p16"/>
          <p:cNvSpPr txBox="1">
            <a:spLocks noGrp="1"/>
          </p:cNvSpPr>
          <p:nvPr>
            <p:ph type="body" idx="1"/>
          </p:nvPr>
        </p:nvSpPr>
        <p:spPr>
          <a:xfrm>
            <a:off x="359100" y="491400"/>
            <a:ext cx="4212000" cy="675000"/>
          </a:xfrm>
          <a:prstGeom prst="rect">
            <a:avLst/>
          </a:prstGeom>
          <a:noFill/>
          <a:ln>
            <a:noFill/>
          </a:ln>
        </p:spPr>
        <p:txBody>
          <a:bodyPr spcFirstLastPara="1" wrap="square" lIns="0" tIns="0" rIns="0" bIns="0" anchor="t" anchorCtr="0">
            <a:noAutofit/>
          </a:bodyPr>
          <a:lstStyle>
            <a:lvl1pPr marL="457200" lvl="0" indent="-228600" algn="l" rtl="0">
              <a:lnSpc>
                <a:spcPct val="110000"/>
              </a:lnSpc>
              <a:spcBef>
                <a:spcPts val="0"/>
              </a:spcBef>
              <a:spcAft>
                <a:spcPts val="0"/>
              </a:spcAft>
              <a:buClr>
                <a:schemeClr val="dk2"/>
              </a:buClr>
              <a:buSzPts val="1900"/>
              <a:buNone/>
              <a:defRPr sz="1900">
                <a:solidFill>
                  <a:schemeClr val="dk2"/>
                </a:solidFill>
              </a:defRPr>
            </a:lvl1pPr>
            <a:lvl2pPr marL="914400" lvl="1" indent="-400050" algn="l" rtl="0">
              <a:lnSpc>
                <a:spcPct val="113000"/>
              </a:lnSpc>
              <a:spcBef>
                <a:spcPts val="0"/>
              </a:spcBef>
              <a:spcAft>
                <a:spcPts val="0"/>
              </a:spcAft>
              <a:buClr>
                <a:schemeClr val="lt1"/>
              </a:buClr>
              <a:buSzPts val="2700"/>
              <a:buChar char="–"/>
              <a:defRPr sz="2700">
                <a:solidFill>
                  <a:schemeClr val="lt1"/>
                </a:solidFill>
              </a:defRPr>
            </a:lvl2pPr>
            <a:lvl3pPr marL="1371600" lvl="2" indent="-400050" algn="l" rtl="0">
              <a:lnSpc>
                <a:spcPct val="113000"/>
              </a:lnSpc>
              <a:spcBef>
                <a:spcPts val="0"/>
              </a:spcBef>
              <a:spcAft>
                <a:spcPts val="0"/>
              </a:spcAft>
              <a:buClr>
                <a:schemeClr val="lt1"/>
              </a:buClr>
              <a:buSzPts val="2700"/>
              <a:buChar char="–"/>
              <a:defRPr sz="2700">
                <a:solidFill>
                  <a:schemeClr val="lt1"/>
                </a:solidFill>
              </a:defRPr>
            </a:lvl3pPr>
            <a:lvl4pPr marL="1828800" lvl="3" indent="-400050" algn="l" rtl="0">
              <a:lnSpc>
                <a:spcPct val="113000"/>
              </a:lnSpc>
              <a:spcBef>
                <a:spcPts val="0"/>
              </a:spcBef>
              <a:spcAft>
                <a:spcPts val="0"/>
              </a:spcAft>
              <a:buClr>
                <a:schemeClr val="lt1"/>
              </a:buClr>
              <a:buSzPts val="2700"/>
              <a:buChar char="–"/>
              <a:defRPr sz="2700">
                <a:solidFill>
                  <a:schemeClr val="lt1"/>
                </a:solidFill>
              </a:defRPr>
            </a:lvl4pPr>
            <a:lvl5pPr marL="2286000" lvl="4" indent="-400050" algn="l" rtl="0">
              <a:lnSpc>
                <a:spcPct val="113000"/>
              </a:lnSpc>
              <a:spcBef>
                <a:spcPts val="0"/>
              </a:spcBef>
              <a:spcAft>
                <a:spcPts val="0"/>
              </a:spcAft>
              <a:buClr>
                <a:schemeClr val="lt1"/>
              </a:buClr>
              <a:buSzPts val="2700"/>
              <a:buChar char="–"/>
              <a:defRPr sz="2700">
                <a:solidFill>
                  <a:schemeClr val="lt1"/>
                </a:solidFill>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153" name="Google Shape;153;p16"/>
          <p:cNvSpPr txBox="1">
            <a:spLocks noGrp="1"/>
          </p:cNvSpPr>
          <p:nvPr>
            <p:ph type="title"/>
          </p:nvPr>
        </p:nvSpPr>
        <p:spPr>
          <a:xfrm>
            <a:off x="5119384" y="490269"/>
            <a:ext cx="3836400" cy="11880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154" name="Google Shape;154;p16"/>
          <p:cNvCxnSpPr/>
          <p:nvPr/>
        </p:nvCxnSpPr>
        <p:spPr>
          <a:xfrm>
            <a:off x="4904093" y="0"/>
            <a:ext cx="0" cy="5143500"/>
          </a:xfrm>
          <a:prstGeom prst="straightConnector1">
            <a:avLst/>
          </a:prstGeom>
          <a:noFill/>
          <a:ln w="9525" cap="flat" cmpd="sng">
            <a:solidFill>
              <a:schemeClr val="lt1"/>
            </a:solidFill>
            <a:prstDash val="solid"/>
            <a:miter lim="800000"/>
            <a:headEnd type="none" w="sm" len="sm"/>
            <a:tailEnd type="none" w="sm" len="sm"/>
          </a:ln>
        </p:spPr>
      </p:cxnSp>
      <p:pic>
        <p:nvPicPr>
          <p:cNvPr id="155" name="Google Shape;155;p16"/>
          <p:cNvPicPr preferRelativeResize="0"/>
          <p:nvPr/>
        </p:nvPicPr>
        <p:blipFill rotWithShape="1">
          <a:blip r:embed="rId3">
            <a:alphaModFix/>
          </a:blip>
          <a:srcRect/>
          <a:stretch/>
        </p:blipFill>
        <p:spPr>
          <a:xfrm>
            <a:off x="8135095" y="4848800"/>
            <a:ext cx="817126" cy="151547"/>
          </a:xfrm>
          <a:prstGeom prst="rect">
            <a:avLst/>
          </a:prstGeom>
          <a:noFill/>
          <a:ln>
            <a:noFill/>
          </a:ln>
        </p:spPr>
      </p:pic>
      <p:sp>
        <p:nvSpPr>
          <p:cNvPr id="156" name="Google Shape;156;p16"/>
          <p:cNvSpPr txBox="1">
            <a:spLocks noGrp="1"/>
          </p:cNvSpPr>
          <p:nvPr>
            <p:ph type="body" idx="2"/>
          </p:nvPr>
        </p:nvSpPr>
        <p:spPr>
          <a:xfrm>
            <a:off x="5119388" y="2068125"/>
            <a:ext cx="30780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FFFFFF"/>
              </a:buClr>
              <a:buSzPts val="1100"/>
              <a:buNone/>
              <a:defRPr b="1">
                <a:solidFill>
                  <a:srgbClr val="FFFFFF"/>
                </a:solidFill>
              </a:defRPr>
            </a:lvl1pPr>
            <a:lvl2pPr marL="914400" lvl="1" indent="-317500" algn="l" rtl="0">
              <a:lnSpc>
                <a:spcPct val="113000"/>
              </a:lnSpc>
              <a:spcBef>
                <a:spcPts val="0"/>
              </a:spcBef>
              <a:spcAft>
                <a:spcPts val="0"/>
              </a:spcAft>
              <a:buClr>
                <a:srgbClr val="FFFFFF"/>
              </a:buClr>
              <a:buSzPts val="1400"/>
              <a:buChar char="–"/>
              <a:defRPr>
                <a:solidFill>
                  <a:srgbClr val="FFFFFF"/>
                </a:solidFill>
              </a:defRPr>
            </a:lvl2pPr>
            <a:lvl3pPr marL="1371600" lvl="2" indent="-317500" algn="l" rtl="0">
              <a:lnSpc>
                <a:spcPct val="113000"/>
              </a:lnSpc>
              <a:spcBef>
                <a:spcPts val="0"/>
              </a:spcBef>
              <a:spcAft>
                <a:spcPts val="0"/>
              </a:spcAft>
              <a:buClr>
                <a:srgbClr val="FFFFFF"/>
              </a:buClr>
              <a:buSzPts val="1400"/>
              <a:buChar char="–"/>
              <a:defRPr>
                <a:solidFill>
                  <a:srgbClr val="FFFFFF"/>
                </a:solidFill>
              </a:defRPr>
            </a:lvl3pPr>
            <a:lvl4pPr marL="1828800" lvl="3" indent="-317500" algn="l" rtl="0">
              <a:lnSpc>
                <a:spcPct val="113000"/>
              </a:lnSpc>
              <a:spcBef>
                <a:spcPts val="0"/>
              </a:spcBef>
              <a:spcAft>
                <a:spcPts val="0"/>
              </a:spcAft>
              <a:buClr>
                <a:srgbClr val="FFFFFF"/>
              </a:buClr>
              <a:buSzPts val="1400"/>
              <a:buChar char="–"/>
              <a:defRPr>
                <a:solidFill>
                  <a:srgbClr val="FFFFFF"/>
                </a:solidFill>
              </a:defRPr>
            </a:lvl4pPr>
            <a:lvl5pPr marL="2286000" lvl="4" indent="-317500" algn="l" rtl="0">
              <a:lnSpc>
                <a:spcPct val="113000"/>
              </a:lnSpc>
              <a:spcBef>
                <a:spcPts val="0"/>
              </a:spcBef>
              <a:spcAft>
                <a:spcPts val="0"/>
              </a:spcAft>
              <a:buClr>
                <a:srgbClr val="FFFFFF"/>
              </a:buClr>
              <a:buSzPts val="1400"/>
              <a:buChar char="–"/>
              <a:defRPr>
                <a:solidFill>
                  <a:srgbClr val="FFFFFF"/>
                </a:solidFill>
              </a:defRPr>
            </a:lvl5pPr>
            <a:lvl6pPr marL="2743200" lvl="5" indent="-317500" algn="l" rtl="0">
              <a:lnSpc>
                <a:spcPct val="113000"/>
              </a:lnSpc>
              <a:spcBef>
                <a:spcPts val="0"/>
              </a:spcBef>
              <a:spcAft>
                <a:spcPts val="0"/>
              </a:spcAft>
              <a:buClr>
                <a:srgbClr val="FFFFFF"/>
              </a:buClr>
              <a:buSzPts val="1400"/>
              <a:buChar char="–"/>
              <a:defRPr>
                <a:solidFill>
                  <a:srgbClr val="FFFFFF"/>
                </a:solidFill>
              </a:defRPr>
            </a:lvl6pPr>
            <a:lvl7pPr marL="3200400" lvl="6" indent="-317500" algn="l" rtl="0">
              <a:lnSpc>
                <a:spcPct val="113000"/>
              </a:lnSpc>
              <a:spcBef>
                <a:spcPts val="0"/>
              </a:spcBef>
              <a:spcAft>
                <a:spcPts val="0"/>
              </a:spcAft>
              <a:buClr>
                <a:srgbClr val="FFFFFF"/>
              </a:buClr>
              <a:buSzPts val="1400"/>
              <a:buChar char="–"/>
              <a:defRPr>
                <a:solidFill>
                  <a:srgbClr val="FFFFFF"/>
                </a:solidFill>
              </a:defRPr>
            </a:lvl7pPr>
            <a:lvl8pPr marL="3657600" lvl="7" indent="-317500" algn="l" rtl="0">
              <a:lnSpc>
                <a:spcPct val="113000"/>
              </a:lnSpc>
              <a:spcBef>
                <a:spcPts val="0"/>
              </a:spcBef>
              <a:spcAft>
                <a:spcPts val="0"/>
              </a:spcAft>
              <a:buClr>
                <a:srgbClr val="FFFFFF"/>
              </a:buClr>
              <a:buSzPts val="1400"/>
              <a:buChar char="–"/>
              <a:defRPr>
                <a:solidFill>
                  <a:srgbClr val="FFFFFF"/>
                </a:solidFill>
              </a:defRPr>
            </a:lvl8pPr>
            <a:lvl9pPr marL="4114800" lvl="8" indent="-317500" algn="l" rtl="0">
              <a:lnSpc>
                <a:spcPct val="113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1"/>
        </a:solidFill>
        <a:effectLst/>
      </p:bgPr>
    </p:bg>
    <p:spTree>
      <p:nvGrpSpPr>
        <p:cNvPr id="1" name="Shape 157"/>
        <p:cNvGrpSpPr/>
        <p:nvPr/>
      </p:nvGrpSpPr>
      <p:grpSpPr>
        <a:xfrm>
          <a:off x="0" y="0"/>
          <a:ext cx="0" cy="0"/>
          <a:chOff x="0" y="0"/>
          <a:chExt cx="0" cy="0"/>
        </a:xfrm>
      </p:grpSpPr>
      <p:pic>
        <p:nvPicPr>
          <p:cNvPr id="158" name="Google Shape;158;p17"/>
          <p:cNvPicPr preferRelativeResize="0"/>
          <p:nvPr/>
        </p:nvPicPr>
        <p:blipFill rotWithShape="1">
          <a:blip r:embed="rId2">
            <a:alphaModFix/>
          </a:blip>
          <a:srcRect b="13770"/>
          <a:stretch/>
        </p:blipFill>
        <p:spPr>
          <a:xfrm>
            <a:off x="0" y="0"/>
            <a:ext cx="9144000" cy="4435079"/>
          </a:xfrm>
          <a:prstGeom prst="rect">
            <a:avLst/>
          </a:prstGeom>
          <a:noFill/>
          <a:ln>
            <a:noFill/>
          </a:ln>
        </p:spPr>
      </p:pic>
      <p:sp>
        <p:nvSpPr>
          <p:cNvPr id="159" name="Google Shape;159;p17"/>
          <p:cNvSpPr txBox="1">
            <a:spLocks noGrp="1"/>
          </p:cNvSpPr>
          <p:nvPr>
            <p:ph type="title"/>
          </p:nvPr>
        </p:nvSpPr>
        <p:spPr>
          <a:xfrm>
            <a:off x="2929346" y="1540970"/>
            <a:ext cx="5369100" cy="1029000"/>
          </a:xfrm>
          <a:prstGeom prst="rect">
            <a:avLst/>
          </a:prstGeom>
          <a:noFill/>
          <a:ln>
            <a:noFill/>
          </a:ln>
        </p:spPr>
        <p:txBody>
          <a:bodyPr spcFirstLastPara="1" wrap="square" lIns="0" tIns="0" rIns="0" bIns="0" anchor="b" anchorCtr="0">
            <a:noAutofit/>
          </a:bodyPr>
          <a:lstStyle>
            <a:lvl1pPr lvl="0" algn="l" rtl="0">
              <a:lnSpc>
                <a:spcPct val="110000"/>
              </a:lnSpc>
              <a:spcBef>
                <a:spcPts val="0"/>
              </a:spcBef>
              <a:spcAft>
                <a:spcPts val="0"/>
              </a:spcAft>
              <a:buClr>
                <a:schemeClr val="dk2"/>
              </a:buClr>
              <a:buSzPts val="1900"/>
              <a:buFont typeface="Arial"/>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losing slide with copyright/disclaimer">
  <p:cSld name="Closing slide with copyright/disclaimer">
    <p:bg>
      <p:bgPr>
        <a:solidFill>
          <a:schemeClr val="dk2"/>
        </a:solidFill>
        <a:effectLst/>
      </p:bgPr>
    </p:bg>
    <p:spTree>
      <p:nvGrpSpPr>
        <p:cNvPr id="1" name="Shape 160"/>
        <p:cNvGrpSpPr/>
        <p:nvPr/>
      </p:nvGrpSpPr>
      <p:grpSpPr>
        <a:xfrm>
          <a:off x="0" y="0"/>
          <a:ext cx="0" cy="0"/>
          <a:chOff x="0" y="0"/>
          <a:chExt cx="0" cy="0"/>
        </a:xfrm>
      </p:grpSpPr>
      <p:pic>
        <p:nvPicPr>
          <p:cNvPr id="161" name="Google Shape;161;p18" descr="ThankYou_Grid_Portrait.png"/>
          <p:cNvPicPr preferRelativeResize="0"/>
          <p:nvPr/>
        </p:nvPicPr>
        <p:blipFill rotWithShape="1">
          <a:blip r:embed="rId2">
            <a:alphaModFix/>
          </a:blip>
          <a:srcRect/>
          <a:stretch/>
        </p:blipFill>
        <p:spPr>
          <a:xfrm>
            <a:off x="0" y="488886"/>
            <a:ext cx="9144901" cy="3504341"/>
          </a:xfrm>
          <a:prstGeom prst="rect">
            <a:avLst/>
          </a:prstGeom>
          <a:noFill/>
          <a:ln>
            <a:noFill/>
          </a:ln>
        </p:spPr>
      </p:pic>
      <p:grpSp>
        <p:nvGrpSpPr>
          <p:cNvPr id="162" name="Google Shape;162;p18"/>
          <p:cNvGrpSpPr/>
          <p:nvPr/>
        </p:nvGrpSpPr>
        <p:grpSpPr>
          <a:xfrm>
            <a:off x="0" y="2060235"/>
            <a:ext cx="9144900" cy="46575"/>
            <a:chOff x="0" y="3606831"/>
            <a:chExt cx="12193200" cy="62100"/>
          </a:xfrm>
        </p:grpSpPr>
        <p:sp>
          <p:nvSpPr>
            <p:cNvPr id="163" name="Google Shape;163;p18"/>
            <p:cNvSpPr/>
            <p:nvPr/>
          </p:nvSpPr>
          <p:spPr>
            <a:xfrm>
              <a:off x="0" y="3606831"/>
              <a:ext cx="12193200" cy="21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sp>
          <p:nvSpPr>
            <p:cNvPr id="164" name="Google Shape;164;p18"/>
            <p:cNvSpPr/>
            <p:nvPr/>
          </p:nvSpPr>
          <p:spPr>
            <a:xfrm>
              <a:off x="3886247" y="3606831"/>
              <a:ext cx="8305800" cy="62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grpSp>
      <p:pic>
        <p:nvPicPr>
          <p:cNvPr id="165" name="Google Shape;165;p18"/>
          <p:cNvPicPr preferRelativeResize="0"/>
          <p:nvPr/>
        </p:nvPicPr>
        <p:blipFill rotWithShape="1">
          <a:blip r:embed="rId3">
            <a:alphaModFix/>
          </a:blip>
          <a:srcRect/>
          <a:stretch/>
        </p:blipFill>
        <p:spPr>
          <a:xfrm>
            <a:off x="8135095" y="4848800"/>
            <a:ext cx="817126" cy="151547"/>
          </a:xfrm>
          <a:prstGeom prst="rect">
            <a:avLst/>
          </a:prstGeom>
          <a:noFill/>
          <a:ln>
            <a:noFill/>
          </a:ln>
        </p:spPr>
      </p:pic>
      <p:sp>
        <p:nvSpPr>
          <p:cNvPr id="166" name="Google Shape;166;p18"/>
          <p:cNvSpPr txBox="1">
            <a:spLocks noGrp="1"/>
          </p:cNvSpPr>
          <p:nvPr>
            <p:ph type="subTitle" idx="1"/>
          </p:nvPr>
        </p:nvSpPr>
        <p:spPr>
          <a:xfrm>
            <a:off x="2898113" y="2243869"/>
            <a:ext cx="3863700" cy="3519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1100"/>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359100" y="339000"/>
            <a:ext cx="8424000" cy="675000"/>
          </a:xfrm>
          <a:prstGeom prst="rect">
            <a:avLst/>
          </a:prstGeom>
          <a:noFill/>
          <a:ln>
            <a:noFill/>
          </a:ln>
        </p:spPr>
        <p:txBody>
          <a:bodyPr spcFirstLastPara="1" wrap="square" lIns="0" tIns="0" rIns="0" bIns="0" anchor="t" anchorCtr="0">
            <a:noAutofit/>
          </a:bodyPr>
          <a:lstStyle>
            <a:lvl1pPr lvl="0" algn="l" rtl="0">
              <a:lnSpc>
                <a:spcPct val="110000"/>
              </a:lnSpc>
              <a:spcBef>
                <a:spcPts val="0"/>
              </a:spcBef>
              <a:spcAft>
                <a:spcPts val="0"/>
              </a:spcAft>
              <a:buClr>
                <a:schemeClr val="dk2"/>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Intro_Bullets">
  <p:cSld name="1_Intro_Bullets">
    <p:spTree>
      <p:nvGrpSpPr>
        <p:cNvPr id="1" name="Shape 169"/>
        <p:cNvGrpSpPr/>
        <p:nvPr/>
      </p:nvGrpSpPr>
      <p:grpSpPr>
        <a:xfrm>
          <a:off x="0" y="0"/>
          <a:ext cx="0" cy="0"/>
          <a:chOff x="0" y="0"/>
          <a:chExt cx="0" cy="0"/>
        </a:xfrm>
      </p:grpSpPr>
      <p:pic>
        <p:nvPicPr>
          <p:cNvPr id="170" name="Google Shape;170;p20"/>
          <p:cNvPicPr preferRelativeResize="0"/>
          <p:nvPr/>
        </p:nvPicPr>
        <p:blipFill rotWithShape="1">
          <a:blip r:embed="rId2">
            <a:alphaModFix/>
          </a:blip>
          <a:srcRect/>
          <a:stretch/>
        </p:blipFill>
        <p:spPr>
          <a:xfrm>
            <a:off x="359568" y="707264"/>
            <a:ext cx="8785800" cy="39685"/>
          </a:xfrm>
          <a:prstGeom prst="rect">
            <a:avLst/>
          </a:prstGeom>
          <a:noFill/>
          <a:ln>
            <a:noFill/>
          </a:ln>
        </p:spPr>
      </p:pic>
      <p:sp>
        <p:nvSpPr>
          <p:cNvPr id="171" name="Google Shape;171;p20"/>
          <p:cNvSpPr txBox="1">
            <a:spLocks noGrp="1"/>
          </p:cNvSpPr>
          <p:nvPr>
            <p:ph type="body" idx="1"/>
          </p:nvPr>
        </p:nvSpPr>
        <p:spPr>
          <a:xfrm>
            <a:off x="359569" y="330994"/>
            <a:ext cx="8427300" cy="675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80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2" name="Google Shape;172;p20"/>
          <p:cNvSpPr txBox="1">
            <a:spLocks noGrp="1"/>
          </p:cNvSpPr>
          <p:nvPr>
            <p:ph type="body" idx="2"/>
          </p:nvPr>
        </p:nvSpPr>
        <p:spPr>
          <a:xfrm>
            <a:off x="733425" y="1032272"/>
            <a:ext cx="7677300" cy="3372000"/>
          </a:xfrm>
          <a:prstGeom prst="rect">
            <a:avLst/>
          </a:prstGeom>
          <a:noFill/>
          <a:ln>
            <a:noFill/>
          </a:ln>
        </p:spPr>
        <p:txBody>
          <a:bodyPr spcFirstLastPara="1" wrap="square" lIns="0" tIns="0" rIns="0" bIns="0" anchor="t" anchorCtr="0">
            <a:noAutofit/>
          </a:bodyPr>
          <a:lstStyle>
            <a:lvl1pPr marL="457200" marR="0" lvl="0" indent="-317500" algn="l" rtl="0">
              <a:lnSpc>
                <a:spcPct val="111111"/>
              </a:lnSpc>
              <a:spcBef>
                <a:spcPts val="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11111"/>
              </a:lnSpc>
              <a:spcBef>
                <a:spcPts val="15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7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3" name="Google Shape;173;p20"/>
          <p:cNvSpPr txBox="1">
            <a:spLocks noGrp="1"/>
          </p:cNvSpPr>
          <p:nvPr>
            <p:ph type="sldNum" idx="12"/>
          </p:nvPr>
        </p:nvSpPr>
        <p:spPr>
          <a:xfrm>
            <a:off x="8504634" y="391601"/>
            <a:ext cx="281100" cy="198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00" b="1" i="0" u="none" strike="noStrike" cap="none">
                <a:solidFill>
                  <a:schemeClr val="accent1"/>
                </a:solidFill>
                <a:latin typeface="Arial"/>
                <a:ea typeface="Arial"/>
                <a:cs typeface="Arial"/>
                <a:sym typeface="Arial"/>
              </a:defRPr>
            </a:lvl1pPr>
            <a:lvl2pPr marL="0" marR="0" lvl="1" indent="0" algn="r" rtl="0">
              <a:spcBef>
                <a:spcPts val="0"/>
              </a:spcBef>
              <a:buNone/>
              <a:defRPr sz="900" b="1" i="0" u="none" strike="noStrike" cap="none">
                <a:solidFill>
                  <a:schemeClr val="accent1"/>
                </a:solidFill>
                <a:latin typeface="Arial"/>
                <a:ea typeface="Arial"/>
                <a:cs typeface="Arial"/>
                <a:sym typeface="Arial"/>
              </a:defRPr>
            </a:lvl2pPr>
            <a:lvl3pPr marL="0" marR="0" lvl="2" indent="0" algn="r" rtl="0">
              <a:spcBef>
                <a:spcPts val="0"/>
              </a:spcBef>
              <a:buNone/>
              <a:defRPr sz="900" b="1" i="0" u="none" strike="noStrike" cap="none">
                <a:solidFill>
                  <a:schemeClr val="accent1"/>
                </a:solidFill>
                <a:latin typeface="Arial"/>
                <a:ea typeface="Arial"/>
                <a:cs typeface="Arial"/>
                <a:sym typeface="Arial"/>
              </a:defRPr>
            </a:lvl3pPr>
            <a:lvl4pPr marL="0" marR="0" lvl="3" indent="0" algn="r" rtl="0">
              <a:spcBef>
                <a:spcPts val="0"/>
              </a:spcBef>
              <a:buNone/>
              <a:defRPr sz="900" b="1" i="0" u="none" strike="noStrike" cap="none">
                <a:solidFill>
                  <a:schemeClr val="accent1"/>
                </a:solidFill>
                <a:latin typeface="Arial"/>
                <a:ea typeface="Arial"/>
                <a:cs typeface="Arial"/>
                <a:sym typeface="Arial"/>
              </a:defRPr>
            </a:lvl4pPr>
            <a:lvl5pPr marL="0" marR="0" lvl="4" indent="0" algn="r" rtl="0">
              <a:spcBef>
                <a:spcPts val="0"/>
              </a:spcBef>
              <a:buNone/>
              <a:defRPr sz="900" b="1" i="0" u="none" strike="noStrike" cap="none">
                <a:solidFill>
                  <a:schemeClr val="accent1"/>
                </a:solidFill>
                <a:latin typeface="Arial"/>
                <a:ea typeface="Arial"/>
                <a:cs typeface="Arial"/>
                <a:sym typeface="Arial"/>
              </a:defRPr>
            </a:lvl5pPr>
            <a:lvl6pPr marL="0" marR="0" lvl="5" indent="0" algn="r" rtl="0">
              <a:spcBef>
                <a:spcPts val="0"/>
              </a:spcBef>
              <a:buNone/>
              <a:defRPr sz="900" b="1" i="0" u="none" strike="noStrike" cap="none">
                <a:solidFill>
                  <a:schemeClr val="accent1"/>
                </a:solidFill>
                <a:latin typeface="Arial"/>
                <a:ea typeface="Arial"/>
                <a:cs typeface="Arial"/>
                <a:sym typeface="Arial"/>
              </a:defRPr>
            </a:lvl6pPr>
            <a:lvl7pPr marL="0" marR="0" lvl="6" indent="0" algn="r" rtl="0">
              <a:spcBef>
                <a:spcPts val="0"/>
              </a:spcBef>
              <a:buNone/>
              <a:defRPr sz="900" b="1" i="0" u="none" strike="noStrike" cap="none">
                <a:solidFill>
                  <a:schemeClr val="accent1"/>
                </a:solidFill>
                <a:latin typeface="Arial"/>
                <a:ea typeface="Arial"/>
                <a:cs typeface="Arial"/>
                <a:sym typeface="Arial"/>
              </a:defRPr>
            </a:lvl7pPr>
            <a:lvl8pPr marL="0" marR="0" lvl="7" indent="0" algn="r" rtl="0">
              <a:spcBef>
                <a:spcPts val="0"/>
              </a:spcBef>
              <a:buNone/>
              <a:defRPr sz="900" b="1" i="0" u="none" strike="noStrike" cap="none">
                <a:solidFill>
                  <a:schemeClr val="accent1"/>
                </a:solidFill>
                <a:latin typeface="Arial"/>
                <a:ea typeface="Arial"/>
                <a:cs typeface="Arial"/>
                <a:sym typeface="Arial"/>
              </a:defRPr>
            </a:lvl8pPr>
            <a:lvl9pPr marL="0" marR="0" lvl="8" indent="0" algn="r" rtl="0">
              <a:spcBef>
                <a:spcPts val="0"/>
              </a:spcBef>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extLst>
    <p:ext uri="{DCECCB84-F9BA-43D5-87BE-67443E8EF086}">
      <p15:sldGuideLst xmlns:p15="http://schemas.microsoft.com/office/powerpoint/2012/main">
        <p15:guide id="1" orient="horz" pos="209">
          <p15:clr>
            <a:srgbClr val="FBAE40"/>
          </p15:clr>
        </p15:guide>
        <p15:guide id="2" pos="227">
          <p15:clr>
            <a:srgbClr val="FBAE40"/>
          </p15:clr>
        </p15:guide>
        <p15:guide id="3" pos="5534">
          <p15:clr>
            <a:srgbClr val="FBAE40"/>
          </p15:clr>
        </p15:guide>
        <p15:guide id="4" orient="horz" pos="3066">
          <p15:clr>
            <a:srgbClr val="FBAE40"/>
          </p15:clr>
        </p15:guide>
        <p15:guide id="5" orient="horz" pos="634">
          <p15:clr>
            <a:srgbClr val="FBAE40"/>
          </p15:clr>
        </p15:guide>
        <p15:guide id="6" orient="horz" pos="469">
          <p15:clr>
            <a:srgbClr val="FBAE40"/>
          </p15:clr>
        </p15:guide>
        <p15:guide id="7" pos="462">
          <p15:clr>
            <a:srgbClr val="FBAE40"/>
          </p15:clr>
        </p15:guide>
        <p15:guide id="8" pos="5298">
          <p15:clr>
            <a:srgbClr val="FBAE40"/>
          </p15:clr>
        </p15:guide>
        <p15:guide id="9" orient="horz" pos="3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alt customisable">
  <p:cSld name="Title slide alt customisable">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
          <p:cNvSpPr/>
          <p:nvPr/>
        </p:nvSpPr>
        <p:spPr>
          <a:xfrm>
            <a:off x="0" y="2718799"/>
            <a:ext cx="9144000" cy="2424900"/>
          </a:xfrm>
          <a:prstGeom prst="rect">
            <a:avLst/>
          </a:pr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grpSp>
        <p:nvGrpSpPr>
          <p:cNvPr id="32" name="Google Shape;32;p3"/>
          <p:cNvGrpSpPr/>
          <p:nvPr/>
        </p:nvGrpSpPr>
        <p:grpSpPr>
          <a:xfrm>
            <a:off x="4073" y="2705123"/>
            <a:ext cx="8994677" cy="0"/>
            <a:chOff x="3" y="1195"/>
            <a:chExt cx="6626" cy="0"/>
          </a:xfrm>
        </p:grpSpPr>
        <p:sp>
          <p:nvSpPr>
            <p:cNvPr id="33" name="Google Shape;33;p3"/>
            <p:cNvSpPr/>
            <p:nvPr/>
          </p:nvSpPr>
          <p:spPr>
            <a:xfrm>
              <a:off x="3" y="1195"/>
              <a:ext cx="6600" cy="0"/>
            </a:xfrm>
            <a:prstGeom prst="rect">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sp>
          <p:nvSpPr>
            <p:cNvPr id="34" name="Google Shape;34;p3"/>
            <p:cNvSpPr/>
            <p:nvPr/>
          </p:nvSpPr>
          <p:spPr>
            <a:xfrm>
              <a:off x="1829" y="1195"/>
              <a:ext cx="4800" cy="0"/>
            </a:xfrm>
            <a:prstGeom prst="rect">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grpSp>
      <p:sp>
        <p:nvSpPr>
          <p:cNvPr id="35" name="Google Shape;35;p3"/>
          <p:cNvSpPr txBox="1">
            <a:spLocks noGrp="1"/>
          </p:cNvSpPr>
          <p:nvPr>
            <p:ph type="ctrTitle"/>
          </p:nvPr>
        </p:nvSpPr>
        <p:spPr>
          <a:xfrm>
            <a:off x="2478762" y="3107486"/>
            <a:ext cx="4523400" cy="653400"/>
          </a:xfrm>
          <a:prstGeom prst="rect">
            <a:avLst/>
          </a:prstGeom>
          <a:noFill/>
          <a:ln>
            <a:noFill/>
          </a:ln>
        </p:spPr>
        <p:txBody>
          <a:bodyPr spcFirstLastPara="1" wrap="square" lIns="0" tIns="0" rIns="0" bIns="0" anchor="b" anchorCtr="0">
            <a:noAutofit/>
          </a:bodyPr>
          <a:lstStyle>
            <a:lvl1pPr lvl="0" algn="l" rtl="0">
              <a:lnSpc>
                <a:spcPct val="105000"/>
              </a:lnSpc>
              <a:spcBef>
                <a:spcPts val="0"/>
              </a:spcBef>
              <a:spcAft>
                <a:spcPts val="0"/>
              </a:spcAft>
              <a:buClr>
                <a:schemeClr val="lt1"/>
              </a:buClr>
              <a:buSzPts val="2300"/>
              <a:buFont typeface="Arial"/>
              <a:buNone/>
              <a:defRPr sz="2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 name="Google Shape;36;p3"/>
          <p:cNvSpPr txBox="1">
            <a:spLocks noGrp="1"/>
          </p:cNvSpPr>
          <p:nvPr>
            <p:ph type="subTitle" idx="1"/>
          </p:nvPr>
        </p:nvSpPr>
        <p:spPr>
          <a:xfrm>
            <a:off x="2478762" y="3808483"/>
            <a:ext cx="4523400" cy="509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500"/>
              <a:buNone/>
              <a:defRPr sz="1500">
                <a:solidFill>
                  <a:schemeClr val="lt1"/>
                </a:solidFill>
              </a:defRPr>
            </a:lvl1pPr>
            <a:lvl2pPr lvl="1" algn="l" rtl="0">
              <a:lnSpc>
                <a:spcPct val="113000"/>
              </a:lnSpc>
              <a:spcBef>
                <a:spcPts val="0"/>
              </a:spcBef>
              <a:spcAft>
                <a:spcPts val="0"/>
              </a:spcAft>
              <a:buClr>
                <a:srgbClr val="595959"/>
              </a:buClr>
              <a:buSzPts val="1400"/>
              <a:buChar char="–"/>
              <a:defRPr/>
            </a:lvl2pPr>
            <a:lvl3pPr lvl="2" algn="l" rtl="0">
              <a:lnSpc>
                <a:spcPct val="113000"/>
              </a:lnSpc>
              <a:spcBef>
                <a:spcPts val="0"/>
              </a:spcBef>
              <a:spcAft>
                <a:spcPts val="0"/>
              </a:spcAft>
              <a:buClr>
                <a:srgbClr val="595959"/>
              </a:buClr>
              <a:buSzPts val="1400"/>
              <a:buChar char="–"/>
              <a:defRPr/>
            </a:lvl3pPr>
            <a:lvl4pPr lvl="3" algn="l" rtl="0">
              <a:lnSpc>
                <a:spcPct val="113000"/>
              </a:lnSpc>
              <a:spcBef>
                <a:spcPts val="0"/>
              </a:spcBef>
              <a:spcAft>
                <a:spcPts val="0"/>
              </a:spcAft>
              <a:buClr>
                <a:srgbClr val="595959"/>
              </a:buClr>
              <a:buSzPts val="1400"/>
              <a:buChar char="–"/>
              <a:defRPr/>
            </a:lvl4pPr>
            <a:lvl5pPr lvl="4" algn="l" rtl="0">
              <a:lnSpc>
                <a:spcPct val="113000"/>
              </a:lnSpc>
              <a:spcBef>
                <a:spcPts val="0"/>
              </a:spcBef>
              <a:spcAft>
                <a:spcPts val="0"/>
              </a:spcAft>
              <a:buClr>
                <a:srgbClr val="595959"/>
              </a:buClr>
              <a:buSzPts val="1400"/>
              <a:buChar char="–"/>
              <a:defRPr/>
            </a:lvl5pPr>
            <a:lvl6pPr lvl="5" algn="l" rtl="0">
              <a:lnSpc>
                <a:spcPct val="113000"/>
              </a:lnSpc>
              <a:spcBef>
                <a:spcPts val="0"/>
              </a:spcBef>
              <a:spcAft>
                <a:spcPts val="0"/>
              </a:spcAft>
              <a:buClr>
                <a:srgbClr val="595959"/>
              </a:buClr>
              <a:buSzPts val="1400"/>
              <a:buChar char="–"/>
              <a:defRPr/>
            </a:lvl6pPr>
            <a:lvl7pPr lvl="6" algn="l" rtl="0">
              <a:lnSpc>
                <a:spcPct val="113000"/>
              </a:lnSpc>
              <a:spcBef>
                <a:spcPts val="0"/>
              </a:spcBef>
              <a:spcAft>
                <a:spcPts val="0"/>
              </a:spcAft>
              <a:buClr>
                <a:srgbClr val="595959"/>
              </a:buClr>
              <a:buSzPts val="1400"/>
              <a:buChar char="–"/>
              <a:defRPr/>
            </a:lvl7pPr>
            <a:lvl8pPr lvl="7" algn="l" rtl="0">
              <a:lnSpc>
                <a:spcPct val="113000"/>
              </a:lnSpc>
              <a:spcBef>
                <a:spcPts val="0"/>
              </a:spcBef>
              <a:spcAft>
                <a:spcPts val="0"/>
              </a:spcAft>
              <a:buClr>
                <a:srgbClr val="595959"/>
              </a:buClr>
              <a:buSzPts val="1400"/>
              <a:buChar char="–"/>
              <a:defRPr/>
            </a:lvl8pPr>
            <a:lvl9pPr lvl="8" algn="l" rtl="0">
              <a:lnSpc>
                <a:spcPct val="113000"/>
              </a:lnSpc>
              <a:spcBef>
                <a:spcPts val="0"/>
              </a:spcBef>
              <a:spcAft>
                <a:spcPts val="0"/>
              </a:spcAft>
              <a:buClr>
                <a:srgbClr val="595959"/>
              </a:buClr>
              <a:buSzPts val="1400"/>
              <a:buChar char="–"/>
              <a:defRPr/>
            </a:lvl9pPr>
          </a:lstStyle>
          <a:p>
            <a:endParaRPr/>
          </a:p>
        </p:txBody>
      </p:sp>
      <p:grpSp>
        <p:nvGrpSpPr>
          <p:cNvPr id="37" name="Google Shape;37;p3"/>
          <p:cNvGrpSpPr/>
          <p:nvPr/>
        </p:nvGrpSpPr>
        <p:grpSpPr>
          <a:xfrm>
            <a:off x="7960915" y="4690807"/>
            <a:ext cx="998799" cy="184910"/>
            <a:chOff x="830300" y="1716088"/>
            <a:chExt cx="10058401" cy="1862137"/>
          </a:xfrm>
        </p:grpSpPr>
        <p:sp>
          <p:nvSpPr>
            <p:cNvPr id="38" name="Google Shape;38;p3"/>
            <p:cNvSpPr/>
            <p:nvPr/>
          </p:nvSpPr>
          <p:spPr>
            <a:xfrm>
              <a:off x="3857663" y="1749425"/>
              <a:ext cx="1604963" cy="1789112"/>
            </a:xfrm>
            <a:custGeom>
              <a:avLst/>
              <a:gdLst/>
              <a:ahLst/>
              <a:cxnLst/>
              <a:rect l="l" t="t" r="r" b="b"/>
              <a:pathLst>
                <a:path w="247" h="275" extrusionOk="0">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9" name="Google Shape;39;p3"/>
            <p:cNvSpPr/>
            <p:nvPr/>
          </p:nvSpPr>
          <p:spPr>
            <a:xfrm>
              <a:off x="3130588" y="1749425"/>
              <a:ext cx="435000" cy="17892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0" name="Google Shape;40;p3"/>
            <p:cNvSpPr/>
            <p:nvPr/>
          </p:nvSpPr>
          <p:spPr>
            <a:xfrm>
              <a:off x="830300" y="1749425"/>
              <a:ext cx="2203450" cy="1789113"/>
            </a:xfrm>
            <a:custGeom>
              <a:avLst/>
              <a:gdLst/>
              <a:ahLst/>
              <a:cxnLst/>
              <a:rect l="l" t="t" r="r" b="b"/>
              <a:pathLst>
                <a:path w="1388" h="1127" extrusionOk="0">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1" name="Google Shape;41;p3"/>
            <p:cNvSpPr/>
            <p:nvPr/>
          </p:nvSpPr>
          <p:spPr>
            <a:xfrm>
              <a:off x="5670588" y="1749425"/>
              <a:ext cx="1670050" cy="1789112"/>
            </a:xfrm>
            <a:custGeom>
              <a:avLst/>
              <a:gdLst/>
              <a:ahLst/>
              <a:cxnLst/>
              <a:rect l="l" t="t" r="r" b="b"/>
              <a:pathLst>
                <a:path w="257" h="275" extrusionOk="0">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2" name="Google Shape;42;p3"/>
            <p:cNvSpPr/>
            <p:nvPr/>
          </p:nvSpPr>
          <p:spPr>
            <a:xfrm>
              <a:off x="7529550" y="1749425"/>
              <a:ext cx="1630363" cy="1828800"/>
            </a:xfrm>
            <a:custGeom>
              <a:avLst/>
              <a:gdLst/>
              <a:ahLst/>
              <a:cxnLst/>
              <a:rect l="l" t="t" r="r" b="b"/>
              <a:pathLst>
                <a:path w="251" h="281" extrusionOk="0">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3" name="Google Shape;43;p3"/>
            <p:cNvSpPr/>
            <p:nvPr/>
          </p:nvSpPr>
          <p:spPr>
            <a:xfrm>
              <a:off x="9309138" y="1716088"/>
              <a:ext cx="1579563" cy="1862137"/>
            </a:xfrm>
            <a:custGeom>
              <a:avLst/>
              <a:gdLst/>
              <a:ahLst/>
              <a:cxnLst/>
              <a:rect l="l" t="t" r="r" b="b"/>
              <a:pathLst>
                <a:path w="243" h="286" extrusionOk="0">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44" name="Google Shape;44;p3"/>
          <p:cNvSpPr txBox="1">
            <a:spLocks noGrp="1"/>
          </p:cNvSpPr>
          <p:nvPr>
            <p:ph type="subTitle" idx="2"/>
          </p:nvPr>
        </p:nvSpPr>
        <p:spPr>
          <a:xfrm>
            <a:off x="2498063" y="4415569"/>
            <a:ext cx="3863700" cy="3519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1100"/>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 name="Google Shape;45;p3"/>
          <p:cNvSpPr txBox="1"/>
          <p:nvPr/>
        </p:nvSpPr>
        <p:spPr>
          <a:xfrm>
            <a:off x="0" y="4875725"/>
            <a:ext cx="76644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1"/>
                </a:solidFill>
              </a:rPr>
              <a:t>© Copyright Airbus Operations SAS 2025c Beyond Deterministic Models ; On the importance of modeling variability for designing fair and effective contrail impact mitigation strategies</a:t>
            </a:r>
            <a:endParaRPr sz="7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74"/>
        <p:cNvGrpSpPr/>
        <p:nvPr/>
      </p:nvGrpSpPr>
      <p:grpSpPr>
        <a:xfrm>
          <a:off x="0" y="0"/>
          <a:ext cx="0" cy="0"/>
          <a:chOff x="0" y="0"/>
          <a:chExt cx="0" cy="0"/>
        </a:xfrm>
      </p:grpSpPr>
      <p:sp>
        <p:nvSpPr>
          <p:cNvPr id="175" name="Google Shape;175;p21"/>
          <p:cNvSpPr txBox="1">
            <a:spLocks noGrp="1"/>
          </p:cNvSpPr>
          <p:nvPr>
            <p:ph type="ctrTitle"/>
          </p:nvPr>
        </p:nvSpPr>
        <p:spPr>
          <a:xfrm>
            <a:off x="1143000" y="841772"/>
            <a:ext cx="6858000" cy="1790700"/>
          </a:xfrm>
          <a:prstGeom prst="rect">
            <a:avLst/>
          </a:prstGeom>
          <a:noFill/>
          <a:ln>
            <a:noFill/>
          </a:ln>
        </p:spPr>
        <p:txBody>
          <a:bodyPr spcFirstLastPara="1" wrap="square" lIns="0" tIns="0" rIns="0" bIns="0" anchor="b" anchorCtr="0">
            <a:normAutofit/>
          </a:bodyPr>
          <a:lstStyle>
            <a:lvl1pPr lvl="0" algn="ctr" rtl="0">
              <a:lnSpc>
                <a:spcPct val="90000"/>
              </a:lnSpc>
              <a:spcBef>
                <a:spcPts val="0"/>
              </a:spcBef>
              <a:spcAft>
                <a:spcPts val="0"/>
              </a:spcAft>
              <a:buClr>
                <a:schemeClr val="accent2"/>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6" name="Google Shape;176;p21"/>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77" name="Google Shape;177;p21"/>
          <p:cNvSpPr txBox="1">
            <a:spLocks noGrp="1"/>
          </p:cNvSpPr>
          <p:nvPr>
            <p:ph type="ftr" idx="11"/>
          </p:nvPr>
        </p:nvSpPr>
        <p:spPr>
          <a:xfrm>
            <a:off x="416052" y="4814749"/>
            <a:ext cx="2684700" cy="177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78" name="Google Shape;178;p21"/>
          <p:cNvSpPr txBox="1">
            <a:spLocks noGrp="1"/>
          </p:cNvSpPr>
          <p:nvPr>
            <p:ph type="sldNum" idx="12"/>
          </p:nvPr>
        </p:nvSpPr>
        <p:spPr>
          <a:xfrm>
            <a:off x="6670548" y="4792314"/>
            <a:ext cx="2057400" cy="177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hite">
  <p:cSld name="Title slide white">
    <p:bg>
      <p:bgPr>
        <a:solidFill>
          <a:schemeClr val="lt1"/>
        </a:solidFill>
        <a:effectLst/>
      </p:bgPr>
    </p:bg>
    <p:spTree>
      <p:nvGrpSpPr>
        <p:cNvPr id="1" name="Shape 46"/>
        <p:cNvGrpSpPr/>
        <p:nvPr/>
      </p:nvGrpSpPr>
      <p:grpSpPr>
        <a:xfrm>
          <a:off x="0" y="0"/>
          <a:ext cx="0" cy="0"/>
          <a:chOff x="0" y="0"/>
          <a:chExt cx="0" cy="0"/>
        </a:xfrm>
      </p:grpSpPr>
      <p:pic>
        <p:nvPicPr>
          <p:cNvPr id="47" name="Google Shape;47;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8" name="Google Shape;48;p4"/>
          <p:cNvSpPr/>
          <p:nvPr/>
        </p:nvSpPr>
        <p:spPr>
          <a:xfrm>
            <a:off x="0" y="4068590"/>
            <a:ext cx="9144000" cy="1074900"/>
          </a:xfrm>
          <a:prstGeom prst="rect">
            <a:avLst/>
          </a:pr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grpSp>
        <p:nvGrpSpPr>
          <p:cNvPr id="49" name="Google Shape;49;p4"/>
          <p:cNvGrpSpPr/>
          <p:nvPr/>
        </p:nvGrpSpPr>
        <p:grpSpPr>
          <a:xfrm>
            <a:off x="0" y="4059017"/>
            <a:ext cx="8994677" cy="0"/>
            <a:chOff x="0" y="3175"/>
            <a:chExt cx="6626" cy="0"/>
          </a:xfrm>
        </p:grpSpPr>
        <p:sp>
          <p:nvSpPr>
            <p:cNvPr id="50" name="Google Shape;50;p4"/>
            <p:cNvSpPr/>
            <p:nvPr/>
          </p:nvSpPr>
          <p:spPr>
            <a:xfrm>
              <a:off x="0" y="3175"/>
              <a:ext cx="6600" cy="0"/>
            </a:xfrm>
            <a:prstGeom prst="rect">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sp>
          <p:nvSpPr>
            <p:cNvPr id="51" name="Google Shape;51;p4"/>
            <p:cNvSpPr/>
            <p:nvPr/>
          </p:nvSpPr>
          <p:spPr>
            <a:xfrm>
              <a:off x="1826" y="3175"/>
              <a:ext cx="4800" cy="0"/>
            </a:xfrm>
            <a:prstGeom prst="rect">
              <a:avLst/>
            </a:pr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grpSp>
      <p:sp>
        <p:nvSpPr>
          <p:cNvPr id="52" name="Google Shape;52;p4"/>
          <p:cNvSpPr txBox="1">
            <a:spLocks noGrp="1"/>
          </p:cNvSpPr>
          <p:nvPr>
            <p:ph type="ctrTitle"/>
          </p:nvPr>
        </p:nvSpPr>
        <p:spPr>
          <a:xfrm>
            <a:off x="2478762" y="2383270"/>
            <a:ext cx="4523400" cy="1008000"/>
          </a:xfrm>
          <a:prstGeom prst="rect">
            <a:avLst/>
          </a:prstGeom>
          <a:noFill/>
          <a:ln>
            <a:noFill/>
          </a:ln>
        </p:spPr>
        <p:txBody>
          <a:bodyPr spcFirstLastPara="1" wrap="square" lIns="0" tIns="0" rIns="0" bIns="0" anchor="b" anchorCtr="0">
            <a:noAutofit/>
          </a:bodyPr>
          <a:lstStyle>
            <a:lvl1pPr lvl="0" algn="l" rtl="0">
              <a:lnSpc>
                <a:spcPct val="105000"/>
              </a:lnSpc>
              <a:spcBef>
                <a:spcPts val="0"/>
              </a:spcBef>
              <a:spcAft>
                <a:spcPts val="0"/>
              </a:spcAft>
              <a:buClr>
                <a:schemeClr val="dk2"/>
              </a:buClr>
              <a:buSzPts val="2300"/>
              <a:buFont typeface="Arial"/>
              <a:buNone/>
              <a:defRPr sz="2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 name="Google Shape;53;p4"/>
          <p:cNvSpPr txBox="1">
            <a:spLocks noGrp="1"/>
          </p:cNvSpPr>
          <p:nvPr>
            <p:ph type="subTitle" idx="1"/>
          </p:nvPr>
        </p:nvSpPr>
        <p:spPr>
          <a:xfrm>
            <a:off x="2478762" y="3421257"/>
            <a:ext cx="4523400" cy="647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1500"/>
              <a:buNone/>
              <a:defRPr sz="1500">
                <a:solidFill>
                  <a:schemeClr val="dk2"/>
                </a:solidFill>
              </a:defRPr>
            </a:lvl1pPr>
            <a:lvl2pPr lvl="1" algn="l" rtl="0">
              <a:lnSpc>
                <a:spcPct val="113000"/>
              </a:lnSpc>
              <a:spcBef>
                <a:spcPts val="0"/>
              </a:spcBef>
              <a:spcAft>
                <a:spcPts val="0"/>
              </a:spcAft>
              <a:buClr>
                <a:srgbClr val="595959"/>
              </a:buClr>
              <a:buSzPts val="1400"/>
              <a:buChar char="–"/>
              <a:defRPr/>
            </a:lvl2pPr>
            <a:lvl3pPr lvl="2" algn="l" rtl="0">
              <a:lnSpc>
                <a:spcPct val="113000"/>
              </a:lnSpc>
              <a:spcBef>
                <a:spcPts val="0"/>
              </a:spcBef>
              <a:spcAft>
                <a:spcPts val="0"/>
              </a:spcAft>
              <a:buClr>
                <a:srgbClr val="595959"/>
              </a:buClr>
              <a:buSzPts val="1400"/>
              <a:buChar char="–"/>
              <a:defRPr/>
            </a:lvl3pPr>
            <a:lvl4pPr lvl="3" algn="l" rtl="0">
              <a:lnSpc>
                <a:spcPct val="113000"/>
              </a:lnSpc>
              <a:spcBef>
                <a:spcPts val="0"/>
              </a:spcBef>
              <a:spcAft>
                <a:spcPts val="0"/>
              </a:spcAft>
              <a:buClr>
                <a:srgbClr val="595959"/>
              </a:buClr>
              <a:buSzPts val="1400"/>
              <a:buChar char="–"/>
              <a:defRPr/>
            </a:lvl4pPr>
            <a:lvl5pPr lvl="4" algn="l" rtl="0">
              <a:lnSpc>
                <a:spcPct val="113000"/>
              </a:lnSpc>
              <a:spcBef>
                <a:spcPts val="0"/>
              </a:spcBef>
              <a:spcAft>
                <a:spcPts val="0"/>
              </a:spcAft>
              <a:buClr>
                <a:srgbClr val="595959"/>
              </a:buClr>
              <a:buSzPts val="1400"/>
              <a:buChar char="–"/>
              <a:defRPr/>
            </a:lvl5pPr>
            <a:lvl6pPr lvl="5" algn="l" rtl="0">
              <a:lnSpc>
                <a:spcPct val="113000"/>
              </a:lnSpc>
              <a:spcBef>
                <a:spcPts val="0"/>
              </a:spcBef>
              <a:spcAft>
                <a:spcPts val="0"/>
              </a:spcAft>
              <a:buClr>
                <a:srgbClr val="595959"/>
              </a:buClr>
              <a:buSzPts val="1400"/>
              <a:buChar char="–"/>
              <a:defRPr/>
            </a:lvl6pPr>
            <a:lvl7pPr lvl="6" algn="l" rtl="0">
              <a:lnSpc>
                <a:spcPct val="113000"/>
              </a:lnSpc>
              <a:spcBef>
                <a:spcPts val="0"/>
              </a:spcBef>
              <a:spcAft>
                <a:spcPts val="0"/>
              </a:spcAft>
              <a:buClr>
                <a:srgbClr val="595959"/>
              </a:buClr>
              <a:buSzPts val="1400"/>
              <a:buChar char="–"/>
              <a:defRPr/>
            </a:lvl7pPr>
            <a:lvl8pPr lvl="7" algn="l" rtl="0">
              <a:lnSpc>
                <a:spcPct val="113000"/>
              </a:lnSpc>
              <a:spcBef>
                <a:spcPts val="0"/>
              </a:spcBef>
              <a:spcAft>
                <a:spcPts val="0"/>
              </a:spcAft>
              <a:buClr>
                <a:srgbClr val="595959"/>
              </a:buClr>
              <a:buSzPts val="1400"/>
              <a:buChar char="–"/>
              <a:defRPr/>
            </a:lvl8pPr>
            <a:lvl9pPr lvl="8" algn="l" rtl="0">
              <a:lnSpc>
                <a:spcPct val="113000"/>
              </a:lnSpc>
              <a:spcBef>
                <a:spcPts val="0"/>
              </a:spcBef>
              <a:spcAft>
                <a:spcPts val="0"/>
              </a:spcAft>
              <a:buClr>
                <a:srgbClr val="595959"/>
              </a:buClr>
              <a:buSzPts val="1400"/>
              <a:buChar char="–"/>
              <a:defRPr/>
            </a:lvl9pPr>
          </a:lstStyle>
          <a:p>
            <a:endParaRPr/>
          </a:p>
        </p:txBody>
      </p:sp>
      <p:grpSp>
        <p:nvGrpSpPr>
          <p:cNvPr id="54" name="Google Shape;54;p4"/>
          <p:cNvGrpSpPr/>
          <p:nvPr/>
        </p:nvGrpSpPr>
        <p:grpSpPr>
          <a:xfrm>
            <a:off x="7960915" y="4690807"/>
            <a:ext cx="998799" cy="184910"/>
            <a:chOff x="830300" y="1716088"/>
            <a:chExt cx="10058401" cy="1862137"/>
          </a:xfrm>
        </p:grpSpPr>
        <p:sp>
          <p:nvSpPr>
            <p:cNvPr id="55" name="Google Shape;55;p4"/>
            <p:cNvSpPr/>
            <p:nvPr/>
          </p:nvSpPr>
          <p:spPr>
            <a:xfrm>
              <a:off x="3857663" y="1749425"/>
              <a:ext cx="1604963" cy="1789112"/>
            </a:xfrm>
            <a:custGeom>
              <a:avLst/>
              <a:gdLst/>
              <a:ahLst/>
              <a:cxnLst/>
              <a:rect l="l" t="t" r="r" b="b"/>
              <a:pathLst>
                <a:path w="247" h="275" extrusionOk="0">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6" name="Google Shape;56;p4"/>
            <p:cNvSpPr/>
            <p:nvPr/>
          </p:nvSpPr>
          <p:spPr>
            <a:xfrm>
              <a:off x="3130588" y="1749425"/>
              <a:ext cx="435000" cy="17892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7" name="Google Shape;57;p4"/>
            <p:cNvSpPr/>
            <p:nvPr/>
          </p:nvSpPr>
          <p:spPr>
            <a:xfrm>
              <a:off x="830300" y="1749425"/>
              <a:ext cx="2203450" cy="1789113"/>
            </a:xfrm>
            <a:custGeom>
              <a:avLst/>
              <a:gdLst/>
              <a:ahLst/>
              <a:cxnLst/>
              <a:rect l="l" t="t" r="r" b="b"/>
              <a:pathLst>
                <a:path w="1388" h="1127" extrusionOk="0">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8" name="Google Shape;58;p4"/>
            <p:cNvSpPr/>
            <p:nvPr/>
          </p:nvSpPr>
          <p:spPr>
            <a:xfrm>
              <a:off x="5670588" y="1749425"/>
              <a:ext cx="1670050" cy="1789112"/>
            </a:xfrm>
            <a:custGeom>
              <a:avLst/>
              <a:gdLst/>
              <a:ahLst/>
              <a:cxnLst/>
              <a:rect l="l" t="t" r="r" b="b"/>
              <a:pathLst>
                <a:path w="257" h="275" extrusionOk="0">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9" name="Google Shape;59;p4"/>
            <p:cNvSpPr/>
            <p:nvPr/>
          </p:nvSpPr>
          <p:spPr>
            <a:xfrm>
              <a:off x="7529550" y="1749425"/>
              <a:ext cx="1630363" cy="1828800"/>
            </a:xfrm>
            <a:custGeom>
              <a:avLst/>
              <a:gdLst/>
              <a:ahLst/>
              <a:cxnLst/>
              <a:rect l="l" t="t" r="r" b="b"/>
              <a:pathLst>
                <a:path w="251" h="281" extrusionOk="0">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0" name="Google Shape;60;p4"/>
            <p:cNvSpPr/>
            <p:nvPr/>
          </p:nvSpPr>
          <p:spPr>
            <a:xfrm>
              <a:off x="9309138" y="1716088"/>
              <a:ext cx="1579563" cy="1862137"/>
            </a:xfrm>
            <a:custGeom>
              <a:avLst/>
              <a:gdLst/>
              <a:ahLst/>
              <a:cxnLst/>
              <a:rect l="l" t="t" r="r" b="b"/>
              <a:pathLst>
                <a:path w="243" h="286" extrusionOk="0">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61" name="Google Shape;61;p4"/>
          <p:cNvSpPr txBox="1">
            <a:spLocks noGrp="1"/>
          </p:cNvSpPr>
          <p:nvPr>
            <p:ph type="subTitle" idx="2"/>
          </p:nvPr>
        </p:nvSpPr>
        <p:spPr>
          <a:xfrm>
            <a:off x="2498063" y="4415569"/>
            <a:ext cx="3863700" cy="3519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1100"/>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 name="Google Shape;62;p4"/>
          <p:cNvSpPr txBox="1"/>
          <p:nvPr/>
        </p:nvSpPr>
        <p:spPr>
          <a:xfrm>
            <a:off x="0" y="4875725"/>
            <a:ext cx="76644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1"/>
                </a:solidFill>
              </a:rPr>
              <a:t>© Copyright Airbus Operations SAS 2025c Beyond Deterministic Models ; On the importance of modeling variability for designing fair and effective contrail impact mitigation strategies</a:t>
            </a:r>
            <a:endParaRPr sz="7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63"/>
        <p:cNvGrpSpPr/>
        <p:nvPr/>
      </p:nvGrpSpPr>
      <p:grpSpPr>
        <a:xfrm>
          <a:off x="0" y="0"/>
          <a:ext cx="0" cy="0"/>
          <a:chOff x="0" y="0"/>
          <a:chExt cx="0" cy="0"/>
        </a:xfrm>
      </p:grpSpPr>
      <p:pic>
        <p:nvPicPr>
          <p:cNvPr id="64" name="Google Shape;64;p5"/>
          <p:cNvPicPr preferRelativeResize="0"/>
          <p:nvPr/>
        </p:nvPicPr>
        <p:blipFill rotWithShape="1">
          <a:blip r:embed="rId2">
            <a:alphaModFix/>
          </a:blip>
          <a:srcRect b="13859"/>
          <a:stretch/>
        </p:blipFill>
        <p:spPr>
          <a:xfrm>
            <a:off x="6858" y="4572"/>
            <a:ext cx="9146545" cy="4430507"/>
          </a:xfrm>
          <a:prstGeom prst="rect">
            <a:avLst/>
          </a:prstGeom>
          <a:noFill/>
          <a:ln>
            <a:noFill/>
          </a:ln>
        </p:spPr>
      </p:pic>
      <p:sp>
        <p:nvSpPr>
          <p:cNvPr id="65" name="Google Shape;65;p5"/>
          <p:cNvSpPr txBox="1">
            <a:spLocks noGrp="1"/>
          </p:cNvSpPr>
          <p:nvPr>
            <p:ph type="title"/>
          </p:nvPr>
        </p:nvSpPr>
        <p:spPr>
          <a:xfrm>
            <a:off x="359569" y="337868"/>
            <a:ext cx="8430000" cy="675000"/>
          </a:xfrm>
          <a:prstGeom prst="rect">
            <a:avLst/>
          </a:prstGeom>
          <a:noFill/>
          <a:ln>
            <a:noFill/>
          </a:ln>
        </p:spPr>
        <p:txBody>
          <a:bodyPr spcFirstLastPara="1" wrap="square" lIns="0" tIns="0" rIns="0" bIns="0" anchor="t" anchorCtr="0">
            <a:noAutofit/>
          </a:bodyPr>
          <a:lstStyle>
            <a:lvl1pPr lvl="0" algn="l" rtl="0">
              <a:lnSpc>
                <a:spcPct val="110000"/>
              </a:lnSpc>
              <a:spcBef>
                <a:spcPts val="0"/>
              </a:spcBef>
              <a:spcAft>
                <a:spcPts val="0"/>
              </a:spcAft>
              <a:buClr>
                <a:schemeClr val="dk2"/>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 name="Google Shape;66;p5"/>
          <p:cNvSpPr txBox="1">
            <a:spLocks noGrp="1"/>
          </p:cNvSpPr>
          <p:nvPr>
            <p:ph type="body" idx="1"/>
          </p:nvPr>
        </p:nvSpPr>
        <p:spPr>
          <a:xfrm>
            <a:off x="359575" y="1022100"/>
            <a:ext cx="4063800" cy="3413100"/>
          </a:xfrm>
          <a:prstGeom prst="rect">
            <a:avLst/>
          </a:prstGeom>
          <a:noFill/>
          <a:ln>
            <a:noFill/>
          </a:ln>
        </p:spPr>
        <p:txBody>
          <a:bodyPr spcFirstLastPara="1" wrap="square" lIns="0" tIns="0" rIns="0" bIns="0" anchor="t" anchorCtr="0">
            <a:noAutofit/>
          </a:bodyPr>
          <a:lstStyle>
            <a:lvl1pPr marL="457200" lvl="0" indent="-349250" algn="l" rtl="0">
              <a:lnSpc>
                <a:spcPct val="114000"/>
              </a:lnSpc>
              <a:spcBef>
                <a:spcPts val="0"/>
              </a:spcBef>
              <a:spcAft>
                <a:spcPts val="0"/>
              </a:spcAft>
              <a:buClr>
                <a:srgbClr val="595959"/>
              </a:buClr>
              <a:buSzPts val="1900"/>
              <a:buFont typeface="Arial"/>
              <a:buChar char="–"/>
              <a:defRPr sz="1900"/>
            </a:lvl1pPr>
            <a:lvl2pPr marL="914400" lvl="1" indent="-349250" algn="l" rtl="0">
              <a:lnSpc>
                <a:spcPct val="114000"/>
              </a:lnSpc>
              <a:spcBef>
                <a:spcPts val="0"/>
              </a:spcBef>
              <a:spcAft>
                <a:spcPts val="0"/>
              </a:spcAft>
              <a:buClr>
                <a:srgbClr val="595959"/>
              </a:buClr>
              <a:buSzPts val="1900"/>
              <a:buChar char="–"/>
              <a:defRPr sz="1900"/>
            </a:lvl2pPr>
            <a:lvl3pPr marL="1371600" lvl="2" indent="-349250" algn="l" rtl="0">
              <a:lnSpc>
                <a:spcPct val="114000"/>
              </a:lnSpc>
              <a:spcBef>
                <a:spcPts val="0"/>
              </a:spcBef>
              <a:spcAft>
                <a:spcPts val="0"/>
              </a:spcAft>
              <a:buClr>
                <a:srgbClr val="595959"/>
              </a:buClr>
              <a:buSzPts val="1900"/>
              <a:buChar char="–"/>
              <a:defRPr sz="1900"/>
            </a:lvl3pPr>
            <a:lvl4pPr marL="1828800" lvl="3" indent="-349250" algn="l" rtl="0">
              <a:lnSpc>
                <a:spcPct val="114000"/>
              </a:lnSpc>
              <a:spcBef>
                <a:spcPts val="0"/>
              </a:spcBef>
              <a:spcAft>
                <a:spcPts val="0"/>
              </a:spcAft>
              <a:buClr>
                <a:srgbClr val="595959"/>
              </a:buClr>
              <a:buSzPts val="1900"/>
              <a:buChar char="–"/>
              <a:defRPr sz="1900"/>
            </a:lvl4pPr>
            <a:lvl5pPr marL="2286000" lvl="4" indent="-349250" algn="l" rtl="0">
              <a:lnSpc>
                <a:spcPct val="114000"/>
              </a:lnSpc>
              <a:spcBef>
                <a:spcPts val="0"/>
              </a:spcBef>
              <a:spcAft>
                <a:spcPts val="0"/>
              </a:spcAft>
              <a:buClr>
                <a:srgbClr val="595959"/>
              </a:buClr>
              <a:buSzPts val="1900"/>
              <a:buChar char="–"/>
              <a:defRPr sz="1900"/>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67" name="Google Shape;67;p5"/>
          <p:cNvSpPr txBox="1">
            <a:spLocks noGrp="1"/>
          </p:cNvSpPr>
          <p:nvPr>
            <p:ph type="body" idx="2"/>
          </p:nvPr>
        </p:nvSpPr>
        <p:spPr>
          <a:xfrm>
            <a:off x="4725948" y="1022101"/>
            <a:ext cx="4063800" cy="3413100"/>
          </a:xfrm>
          <a:prstGeom prst="rect">
            <a:avLst/>
          </a:prstGeom>
          <a:noFill/>
          <a:ln>
            <a:noFill/>
          </a:ln>
        </p:spPr>
        <p:txBody>
          <a:bodyPr spcFirstLastPara="1" wrap="square" lIns="0" tIns="0" rIns="0" bIns="0" anchor="t" anchorCtr="0">
            <a:noAutofit/>
          </a:bodyPr>
          <a:lstStyle>
            <a:lvl1pPr marL="457200" lvl="0" indent="-349250" algn="l" rtl="0">
              <a:lnSpc>
                <a:spcPct val="114000"/>
              </a:lnSpc>
              <a:spcBef>
                <a:spcPts val="0"/>
              </a:spcBef>
              <a:spcAft>
                <a:spcPts val="0"/>
              </a:spcAft>
              <a:buClr>
                <a:srgbClr val="595959"/>
              </a:buClr>
              <a:buSzPts val="1900"/>
              <a:buFont typeface="Arial"/>
              <a:buChar char="–"/>
              <a:defRPr sz="1900"/>
            </a:lvl1pPr>
            <a:lvl2pPr marL="914400" lvl="1" indent="-349250" algn="l" rtl="0">
              <a:lnSpc>
                <a:spcPct val="114000"/>
              </a:lnSpc>
              <a:spcBef>
                <a:spcPts val="0"/>
              </a:spcBef>
              <a:spcAft>
                <a:spcPts val="0"/>
              </a:spcAft>
              <a:buClr>
                <a:srgbClr val="595959"/>
              </a:buClr>
              <a:buSzPts val="1900"/>
              <a:buChar char="–"/>
              <a:defRPr sz="1900"/>
            </a:lvl2pPr>
            <a:lvl3pPr marL="1371600" lvl="2" indent="-349250" algn="l" rtl="0">
              <a:lnSpc>
                <a:spcPct val="114000"/>
              </a:lnSpc>
              <a:spcBef>
                <a:spcPts val="0"/>
              </a:spcBef>
              <a:spcAft>
                <a:spcPts val="0"/>
              </a:spcAft>
              <a:buClr>
                <a:srgbClr val="595959"/>
              </a:buClr>
              <a:buSzPts val="1900"/>
              <a:buChar char="–"/>
              <a:defRPr sz="1900"/>
            </a:lvl3pPr>
            <a:lvl4pPr marL="1828800" lvl="3" indent="-349250" algn="l" rtl="0">
              <a:lnSpc>
                <a:spcPct val="114000"/>
              </a:lnSpc>
              <a:spcBef>
                <a:spcPts val="0"/>
              </a:spcBef>
              <a:spcAft>
                <a:spcPts val="0"/>
              </a:spcAft>
              <a:buClr>
                <a:srgbClr val="595959"/>
              </a:buClr>
              <a:buSzPts val="1900"/>
              <a:buChar char="–"/>
              <a:defRPr sz="1900"/>
            </a:lvl4pPr>
            <a:lvl5pPr marL="2286000" lvl="4" indent="-349250" algn="l" rtl="0">
              <a:lnSpc>
                <a:spcPct val="114000"/>
              </a:lnSpc>
              <a:spcBef>
                <a:spcPts val="0"/>
              </a:spcBef>
              <a:spcAft>
                <a:spcPts val="0"/>
              </a:spcAft>
              <a:buClr>
                <a:srgbClr val="595959"/>
              </a:buClr>
              <a:buSzPts val="1900"/>
              <a:buChar char="–"/>
              <a:defRPr sz="1900"/>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68" name="Google Shape;68;p5"/>
          <p:cNvSpPr txBox="1"/>
          <p:nvPr/>
        </p:nvSpPr>
        <p:spPr>
          <a:xfrm>
            <a:off x="8144877" y="255975"/>
            <a:ext cx="799200" cy="108600"/>
          </a:xfrm>
          <a:prstGeom prst="rect">
            <a:avLst/>
          </a:prstGeom>
          <a:noFill/>
          <a:ln>
            <a:noFill/>
          </a:ln>
        </p:spPr>
        <p:txBody>
          <a:bodyPr spcFirstLastPara="1" wrap="square" lIns="0" tIns="0" rIns="0" bIns="0" anchor="t" anchorCtr="0">
            <a:noAutofit/>
          </a:bodyPr>
          <a:lstStyle/>
          <a:p>
            <a:pPr marL="0" marR="0" lvl="0" indent="0" algn="r" rtl="0">
              <a:lnSpc>
                <a:spcPct val="113000"/>
              </a:lnSpc>
              <a:spcBef>
                <a:spcPts val="0"/>
              </a:spcBef>
              <a:spcAft>
                <a:spcPts val="0"/>
              </a:spcAft>
              <a:buClr>
                <a:srgbClr val="FE8F00"/>
              </a:buClr>
              <a:buSzPts val="700"/>
              <a:buFont typeface="Arial"/>
              <a:buNone/>
            </a:pPr>
            <a:r>
              <a:rPr lang="en" sz="700" b="1" u="none">
                <a:solidFill>
                  <a:srgbClr val="FE5000"/>
                </a:solidFill>
                <a:latin typeface="Arial"/>
                <a:ea typeface="Arial"/>
                <a:cs typeface="Arial"/>
                <a:sym typeface="Arial"/>
              </a:rPr>
              <a:t>[ Airbus Amber ]</a:t>
            </a:r>
            <a:endParaRPr sz="700" b="1" u="none">
              <a:solidFill>
                <a:srgbClr val="FE5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and content">
  <p:cSld name="Header and content">
    <p:spTree>
      <p:nvGrpSpPr>
        <p:cNvPr id="1" name="Shape 69"/>
        <p:cNvGrpSpPr/>
        <p:nvPr/>
      </p:nvGrpSpPr>
      <p:grpSpPr>
        <a:xfrm>
          <a:off x="0" y="0"/>
          <a:ext cx="0" cy="0"/>
          <a:chOff x="0" y="0"/>
          <a:chExt cx="0" cy="0"/>
        </a:xfrm>
      </p:grpSpPr>
      <p:sp>
        <p:nvSpPr>
          <p:cNvPr id="70" name="Google Shape;70;p6"/>
          <p:cNvSpPr txBox="1">
            <a:spLocks noGrp="1"/>
          </p:cNvSpPr>
          <p:nvPr>
            <p:ph type="title"/>
          </p:nvPr>
        </p:nvSpPr>
        <p:spPr>
          <a:xfrm>
            <a:off x="359100" y="339000"/>
            <a:ext cx="8424000" cy="675000"/>
          </a:xfrm>
          <a:prstGeom prst="rect">
            <a:avLst/>
          </a:prstGeom>
          <a:noFill/>
          <a:ln>
            <a:noFill/>
          </a:ln>
        </p:spPr>
        <p:txBody>
          <a:bodyPr spcFirstLastPara="1" wrap="square" lIns="0" tIns="0" rIns="0" bIns="0" anchor="t" anchorCtr="0">
            <a:noAutofit/>
          </a:bodyPr>
          <a:lstStyle>
            <a:lvl1pPr lvl="0" algn="l" rtl="0">
              <a:lnSpc>
                <a:spcPct val="110000"/>
              </a:lnSpc>
              <a:spcBef>
                <a:spcPts val="0"/>
              </a:spcBef>
              <a:spcAft>
                <a:spcPts val="0"/>
              </a:spcAft>
              <a:buClr>
                <a:schemeClr val="dk2"/>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 name="Google Shape;71;p6"/>
          <p:cNvSpPr txBox="1">
            <a:spLocks noGrp="1"/>
          </p:cNvSpPr>
          <p:nvPr>
            <p:ph type="body" idx="1"/>
          </p:nvPr>
        </p:nvSpPr>
        <p:spPr>
          <a:xfrm>
            <a:off x="359100" y="1022050"/>
            <a:ext cx="8424000" cy="3413100"/>
          </a:xfrm>
          <a:prstGeom prst="rect">
            <a:avLst/>
          </a:prstGeom>
          <a:noFill/>
          <a:ln>
            <a:noFill/>
          </a:ln>
        </p:spPr>
        <p:txBody>
          <a:bodyPr spcFirstLastPara="1" wrap="square" lIns="0" tIns="0" rIns="0" bIns="0" anchor="t" anchorCtr="0">
            <a:noAutofit/>
          </a:bodyPr>
          <a:lstStyle>
            <a:lvl1pPr marL="457200" lvl="0" indent="-317500" algn="l" rtl="0">
              <a:lnSpc>
                <a:spcPct val="113000"/>
              </a:lnSpc>
              <a:spcBef>
                <a:spcPts val="0"/>
              </a:spcBef>
              <a:spcAft>
                <a:spcPts val="0"/>
              </a:spcAft>
              <a:buClr>
                <a:srgbClr val="595959"/>
              </a:buClr>
              <a:buSzPts val="1400"/>
              <a:buChar char="•"/>
              <a:defRPr/>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and two columns">
  <p:cSld name="Header and two columns">
    <p:spTree>
      <p:nvGrpSpPr>
        <p:cNvPr id="1" name="Shape 72"/>
        <p:cNvGrpSpPr/>
        <p:nvPr/>
      </p:nvGrpSpPr>
      <p:grpSpPr>
        <a:xfrm>
          <a:off x="0" y="0"/>
          <a:ext cx="0" cy="0"/>
          <a:chOff x="0" y="0"/>
          <a:chExt cx="0" cy="0"/>
        </a:xfrm>
      </p:grpSpPr>
      <p:sp>
        <p:nvSpPr>
          <p:cNvPr id="73" name="Google Shape;73;p7"/>
          <p:cNvSpPr txBox="1">
            <a:spLocks noGrp="1"/>
          </p:cNvSpPr>
          <p:nvPr>
            <p:ph type="title"/>
          </p:nvPr>
        </p:nvSpPr>
        <p:spPr>
          <a:xfrm>
            <a:off x="359100" y="339000"/>
            <a:ext cx="8424000" cy="675000"/>
          </a:xfrm>
          <a:prstGeom prst="rect">
            <a:avLst/>
          </a:prstGeom>
          <a:noFill/>
          <a:ln>
            <a:noFill/>
          </a:ln>
        </p:spPr>
        <p:txBody>
          <a:bodyPr spcFirstLastPara="1" wrap="square" lIns="0" tIns="0" rIns="0" bIns="0" anchor="t" anchorCtr="0">
            <a:noAutofit/>
          </a:bodyPr>
          <a:lstStyle>
            <a:lvl1pPr lvl="0" algn="l" rtl="0">
              <a:lnSpc>
                <a:spcPct val="110000"/>
              </a:lnSpc>
              <a:spcBef>
                <a:spcPts val="0"/>
              </a:spcBef>
              <a:spcAft>
                <a:spcPts val="0"/>
              </a:spcAft>
              <a:buClr>
                <a:schemeClr val="dk2"/>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7"/>
          <p:cNvSpPr txBox="1">
            <a:spLocks noGrp="1"/>
          </p:cNvSpPr>
          <p:nvPr>
            <p:ph type="body" idx="1"/>
          </p:nvPr>
        </p:nvSpPr>
        <p:spPr>
          <a:xfrm>
            <a:off x="359575" y="1022100"/>
            <a:ext cx="4063800" cy="3413100"/>
          </a:xfrm>
          <a:prstGeom prst="rect">
            <a:avLst/>
          </a:prstGeom>
          <a:noFill/>
          <a:ln>
            <a:noFill/>
          </a:ln>
        </p:spPr>
        <p:txBody>
          <a:bodyPr spcFirstLastPara="1" wrap="square" lIns="0" tIns="0" rIns="0" bIns="0" anchor="t" anchorCtr="0">
            <a:noAutofit/>
          </a:bodyPr>
          <a:lstStyle>
            <a:lvl1pPr marL="457200" lvl="0" indent="-317500" algn="l" rtl="0">
              <a:lnSpc>
                <a:spcPct val="113000"/>
              </a:lnSpc>
              <a:spcBef>
                <a:spcPts val="0"/>
              </a:spcBef>
              <a:spcAft>
                <a:spcPts val="0"/>
              </a:spcAft>
              <a:buClr>
                <a:srgbClr val="595959"/>
              </a:buClr>
              <a:buSzPts val="1400"/>
              <a:buChar char="•"/>
              <a:defRPr/>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75" name="Google Shape;75;p7"/>
          <p:cNvSpPr txBox="1">
            <a:spLocks noGrp="1"/>
          </p:cNvSpPr>
          <p:nvPr>
            <p:ph type="body" idx="2"/>
          </p:nvPr>
        </p:nvSpPr>
        <p:spPr>
          <a:xfrm>
            <a:off x="4725948" y="1022100"/>
            <a:ext cx="4063800" cy="3413100"/>
          </a:xfrm>
          <a:prstGeom prst="rect">
            <a:avLst/>
          </a:prstGeom>
          <a:noFill/>
          <a:ln>
            <a:noFill/>
          </a:ln>
        </p:spPr>
        <p:txBody>
          <a:bodyPr spcFirstLastPara="1" wrap="square" lIns="0" tIns="0" rIns="0" bIns="0" anchor="t" anchorCtr="0">
            <a:noAutofit/>
          </a:bodyPr>
          <a:lstStyle>
            <a:lvl1pPr marL="457200" lvl="0" indent="-317500" algn="l" rtl="0">
              <a:lnSpc>
                <a:spcPct val="113000"/>
              </a:lnSpc>
              <a:spcBef>
                <a:spcPts val="0"/>
              </a:spcBef>
              <a:spcAft>
                <a:spcPts val="0"/>
              </a:spcAft>
              <a:buClr>
                <a:srgbClr val="595959"/>
              </a:buClr>
              <a:buSzPts val="1400"/>
              <a:buChar char="•"/>
              <a:defRPr/>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and three columns">
  <p:cSld name="Header and three columns">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xfrm>
            <a:off x="359100" y="339000"/>
            <a:ext cx="8424000" cy="675000"/>
          </a:xfrm>
          <a:prstGeom prst="rect">
            <a:avLst/>
          </a:prstGeom>
          <a:noFill/>
          <a:ln>
            <a:noFill/>
          </a:ln>
        </p:spPr>
        <p:txBody>
          <a:bodyPr spcFirstLastPara="1" wrap="square" lIns="0" tIns="0" rIns="0" bIns="0" anchor="t" anchorCtr="0">
            <a:noAutofit/>
          </a:bodyPr>
          <a:lstStyle>
            <a:lvl1pPr lvl="0" algn="l" rtl="0">
              <a:lnSpc>
                <a:spcPct val="110000"/>
              </a:lnSpc>
              <a:spcBef>
                <a:spcPts val="0"/>
              </a:spcBef>
              <a:spcAft>
                <a:spcPts val="0"/>
              </a:spcAft>
              <a:buClr>
                <a:schemeClr val="dk2"/>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8"/>
          <p:cNvSpPr txBox="1">
            <a:spLocks noGrp="1"/>
          </p:cNvSpPr>
          <p:nvPr>
            <p:ph type="body" idx="1"/>
          </p:nvPr>
        </p:nvSpPr>
        <p:spPr>
          <a:xfrm>
            <a:off x="359575" y="1022100"/>
            <a:ext cx="2700000" cy="3413100"/>
          </a:xfrm>
          <a:prstGeom prst="rect">
            <a:avLst/>
          </a:prstGeom>
          <a:noFill/>
          <a:ln>
            <a:noFill/>
          </a:ln>
        </p:spPr>
        <p:txBody>
          <a:bodyPr spcFirstLastPara="1" wrap="square" lIns="0" tIns="0" rIns="0" bIns="0" anchor="t" anchorCtr="0">
            <a:noAutofit/>
          </a:bodyPr>
          <a:lstStyle>
            <a:lvl1pPr marL="457200" lvl="0" indent="-317500" algn="l" rtl="0">
              <a:lnSpc>
                <a:spcPct val="113000"/>
              </a:lnSpc>
              <a:spcBef>
                <a:spcPts val="0"/>
              </a:spcBef>
              <a:spcAft>
                <a:spcPts val="0"/>
              </a:spcAft>
              <a:buClr>
                <a:srgbClr val="595959"/>
              </a:buClr>
              <a:buSzPts val="1400"/>
              <a:buChar char="•"/>
              <a:defRPr/>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79" name="Google Shape;79;p8"/>
          <p:cNvSpPr txBox="1">
            <a:spLocks noGrp="1"/>
          </p:cNvSpPr>
          <p:nvPr>
            <p:ph type="body" idx="2"/>
          </p:nvPr>
        </p:nvSpPr>
        <p:spPr>
          <a:xfrm>
            <a:off x="3221068" y="1022100"/>
            <a:ext cx="2700000" cy="3413100"/>
          </a:xfrm>
          <a:prstGeom prst="rect">
            <a:avLst/>
          </a:prstGeom>
          <a:noFill/>
          <a:ln>
            <a:noFill/>
          </a:ln>
        </p:spPr>
        <p:txBody>
          <a:bodyPr spcFirstLastPara="1" wrap="square" lIns="0" tIns="0" rIns="0" bIns="0" anchor="t" anchorCtr="0">
            <a:noAutofit/>
          </a:bodyPr>
          <a:lstStyle>
            <a:lvl1pPr marL="457200" lvl="0" indent="-317500" algn="l" rtl="0">
              <a:lnSpc>
                <a:spcPct val="113000"/>
              </a:lnSpc>
              <a:spcBef>
                <a:spcPts val="0"/>
              </a:spcBef>
              <a:spcAft>
                <a:spcPts val="0"/>
              </a:spcAft>
              <a:buClr>
                <a:srgbClr val="595959"/>
              </a:buClr>
              <a:buSzPts val="1400"/>
              <a:buChar char="•"/>
              <a:defRPr/>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80" name="Google Shape;80;p8"/>
          <p:cNvSpPr txBox="1">
            <a:spLocks noGrp="1"/>
          </p:cNvSpPr>
          <p:nvPr>
            <p:ph type="body" idx="3"/>
          </p:nvPr>
        </p:nvSpPr>
        <p:spPr>
          <a:xfrm>
            <a:off x="6087826" y="1024670"/>
            <a:ext cx="2700000" cy="3410100"/>
          </a:xfrm>
          <a:prstGeom prst="rect">
            <a:avLst/>
          </a:prstGeom>
          <a:noFill/>
          <a:ln>
            <a:noFill/>
          </a:ln>
        </p:spPr>
        <p:txBody>
          <a:bodyPr spcFirstLastPara="1" wrap="square" lIns="0" tIns="0" rIns="0" bIns="0" anchor="t" anchorCtr="0">
            <a:noAutofit/>
          </a:bodyPr>
          <a:lstStyle>
            <a:lvl1pPr marL="457200" lvl="0" indent="-317500" algn="l" rtl="0">
              <a:lnSpc>
                <a:spcPct val="113000"/>
              </a:lnSpc>
              <a:spcBef>
                <a:spcPts val="0"/>
              </a:spcBef>
              <a:spcAft>
                <a:spcPts val="0"/>
              </a:spcAft>
              <a:buClr>
                <a:srgbClr val="595959"/>
              </a:buClr>
              <a:buSzPts val="1400"/>
              <a:buChar char="•"/>
              <a:defRPr/>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pictures with text">
  <p:cSld name="Two pictures with text">
    <p:spTree>
      <p:nvGrpSpPr>
        <p:cNvPr id="1" name="Shape 81"/>
        <p:cNvGrpSpPr/>
        <p:nvPr/>
      </p:nvGrpSpPr>
      <p:grpSpPr>
        <a:xfrm>
          <a:off x="0" y="0"/>
          <a:ext cx="0" cy="0"/>
          <a:chOff x="0" y="0"/>
          <a:chExt cx="0" cy="0"/>
        </a:xfrm>
      </p:grpSpPr>
      <p:sp>
        <p:nvSpPr>
          <p:cNvPr id="82" name="Google Shape;82;p9"/>
          <p:cNvSpPr txBox="1">
            <a:spLocks noGrp="1"/>
          </p:cNvSpPr>
          <p:nvPr>
            <p:ph type="title"/>
          </p:nvPr>
        </p:nvSpPr>
        <p:spPr>
          <a:xfrm>
            <a:off x="359100" y="339000"/>
            <a:ext cx="8424000" cy="675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2"/>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9"/>
          <p:cNvSpPr txBox="1">
            <a:spLocks noGrp="1"/>
          </p:cNvSpPr>
          <p:nvPr>
            <p:ph type="body" idx="1"/>
          </p:nvPr>
        </p:nvSpPr>
        <p:spPr>
          <a:xfrm>
            <a:off x="359569" y="1174501"/>
            <a:ext cx="40635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595959"/>
              </a:buClr>
              <a:buSzPts val="1100"/>
              <a:buNone/>
              <a:defRPr b="1"/>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84" name="Google Shape;84;p9"/>
          <p:cNvSpPr txBox="1">
            <a:spLocks noGrp="1"/>
          </p:cNvSpPr>
          <p:nvPr>
            <p:ph type="body" idx="2"/>
          </p:nvPr>
        </p:nvSpPr>
        <p:spPr>
          <a:xfrm>
            <a:off x="4725939" y="1174500"/>
            <a:ext cx="40638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595959"/>
              </a:buClr>
              <a:buSzPts val="1100"/>
              <a:buNone/>
              <a:defRPr b="1"/>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pictures with text">
  <p:cSld name="Three pictures with text">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359100" y="339000"/>
            <a:ext cx="8424000" cy="675000"/>
          </a:xfrm>
          <a:prstGeom prst="rect">
            <a:avLst/>
          </a:prstGeom>
          <a:noFill/>
          <a:ln>
            <a:noFill/>
          </a:ln>
        </p:spPr>
        <p:txBody>
          <a:bodyPr spcFirstLastPara="1" wrap="square" lIns="0" tIns="0" rIns="0" bIns="0" anchor="t" anchorCtr="0">
            <a:noAutofit/>
          </a:bodyPr>
          <a:lstStyle>
            <a:lvl1pPr lvl="0" algn="l" rtl="0">
              <a:lnSpc>
                <a:spcPct val="110000"/>
              </a:lnSpc>
              <a:spcBef>
                <a:spcPts val="0"/>
              </a:spcBef>
              <a:spcAft>
                <a:spcPts val="0"/>
              </a:spcAft>
              <a:buClr>
                <a:schemeClr val="dk2"/>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0"/>
          <p:cNvSpPr txBox="1">
            <a:spLocks noGrp="1"/>
          </p:cNvSpPr>
          <p:nvPr>
            <p:ph type="body" idx="1"/>
          </p:nvPr>
        </p:nvSpPr>
        <p:spPr>
          <a:xfrm>
            <a:off x="361447" y="1174501"/>
            <a:ext cx="27000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595959"/>
              </a:buClr>
              <a:buSzPts val="1100"/>
              <a:buNone/>
              <a:defRPr b="1"/>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88" name="Google Shape;88;p10"/>
          <p:cNvSpPr txBox="1">
            <a:spLocks noGrp="1"/>
          </p:cNvSpPr>
          <p:nvPr>
            <p:ph type="body" idx="2"/>
          </p:nvPr>
        </p:nvSpPr>
        <p:spPr>
          <a:xfrm>
            <a:off x="3222000" y="1174500"/>
            <a:ext cx="27000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595959"/>
              </a:buClr>
              <a:buSzPts val="1100"/>
              <a:buNone/>
              <a:defRPr b="1"/>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
        <p:nvSpPr>
          <p:cNvPr id="89" name="Google Shape;89;p10"/>
          <p:cNvSpPr txBox="1">
            <a:spLocks noGrp="1"/>
          </p:cNvSpPr>
          <p:nvPr>
            <p:ph type="body" idx="3"/>
          </p:nvPr>
        </p:nvSpPr>
        <p:spPr>
          <a:xfrm>
            <a:off x="6088305" y="1176277"/>
            <a:ext cx="2700000" cy="317100"/>
          </a:xfrm>
          <a:prstGeom prst="rect">
            <a:avLst/>
          </a:prstGeom>
          <a:noFill/>
          <a:ln>
            <a:noFill/>
          </a:ln>
        </p:spPr>
        <p:txBody>
          <a:bodyPr spcFirstLastPara="1" wrap="square" lIns="0" tIns="0" rIns="0" bIns="0" anchor="t" anchorCtr="0">
            <a:noAutofit/>
          </a:bodyPr>
          <a:lstStyle>
            <a:lvl1pPr marL="457200" lvl="0" indent="-228600" algn="l" rtl="0">
              <a:lnSpc>
                <a:spcPct val="113000"/>
              </a:lnSpc>
              <a:spcBef>
                <a:spcPts val="0"/>
              </a:spcBef>
              <a:spcAft>
                <a:spcPts val="0"/>
              </a:spcAft>
              <a:buClr>
                <a:srgbClr val="595959"/>
              </a:buClr>
              <a:buSzPts val="1100"/>
              <a:buNone/>
              <a:defRPr b="1"/>
            </a:lvl1pPr>
            <a:lvl2pPr marL="914400" lvl="1" indent="-317500" algn="l" rtl="0">
              <a:lnSpc>
                <a:spcPct val="113000"/>
              </a:lnSpc>
              <a:spcBef>
                <a:spcPts val="0"/>
              </a:spcBef>
              <a:spcAft>
                <a:spcPts val="0"/>
              </a:spcAft>
              <a:buClr>
                <a:srgbClr val="595959"/>
              </a:buClr>
              <a:buSzPts val="1400"/>
              <a:buChar char="–"/>
              <a:defRPr/>
            </a:lvl2pPr>
            <a:lvl3pPr marL="1371600" lvl="2" indent="-317500" algn="l" rtl="0">
              <a:lnSpc>
                <a:spcPct val="113000"/>
              </a:lnSpc>
              <a:spcBef>
                <a:spcPts val="0"/>
              </a:spcBef>
              <a:spcAft>
                <a:spcPts val="0"/>
              </a:spcAft>
              <a:buClr>
                <a:srgbClr val="595959"/>
              </a:buClr>
              <a:buSzPts val="1400"/>
              <a:buChar char="–"/>
              <a:defRPr/>
            </a:lvl3pPr>
            <a:lvl4pPr marL="1828800" lvl="3" indent="-317500" algn="l" rtl="0">
              <a:lnSpc>
                <a:spcPct val="113000"/>
              </a:lnSpc>
              <a:spcBef>
                <a:spcPts val="0"/>
              </a:spcBef>
              <a:spcAft>
                <a:spcPts val="0"/>
              </a:spcAft>
              <a:buClr>
                <a:srgbClr val="595959"/>
              </a:buClr>
              <a:buSzPts val="1400"/>
              <a:buChar char="–"/>
              <a:defRPr/>
            </a:lvl4pPr>
            <a:lvl5pPr marL="2286000" lvl="4" indent="-317500" algn="l" rtl="0">
              <a:lnSpc>
                <a:spcPct val="113000"/>
              </a:lnSpc>
              <a:spcBef>
                <a:spcPts val="0"/>
              </a:spcBef>
              <a:spcAft>
                <a:spcPts val="0"/>
              </a:spcAft>
              <a:buClr>
                <a:srgbClr val="595959"/>
              </a:buClr>
              <a:buSzPts val="1400"/>
              <a:buChar char="–"/>
              <a:defRPr/>
            </a:lvl5pPr>
            <a:lvl6pPr marL="2743200" lvl="5" indent="-317500" algn="l" rtl="0">
              <a:lnSpc>
                <a:spcPct val="113000"/>
              </a:lnSpc>
              <a:spcBef>
                <a:spcPts val="0"/>
              </a:spcBef>
              <a:spcAft>
                <a:spcPts val="0"/>
              </a:spcAft>
              <a:buClr>
                <a:srgbClr val="595959"/>
              </a:buClr>
              <a:buSzPts val="1400"/>
              <a:buChar char="–"/>
              <a:defRPr/>
            </a:lvl6pPr>
            <a:lvl7pPr marL="3200400" lvl="6" indent="-317500" algn="l" rtl="0">
              <a:lnSpc>
                <a:spcPct val="113000"/>
              </a:lnSpc>
              <a:spcBef>
                <a:spcPts val="0"/>
              </a:spcBef>
              <a:spcAft>
                <a:spcPts val="0"/>
              </a:spcAft>
              <a:buClr>
                <a:srgbClr val="595959"/>
              </a:buClr>
              <a:buSzPts val="1400"/>
              <a:buChar char="–"/>
              <a:defRPr/>
            </a:lvl7pPr>
            <a:lvl8pPr marL="3657600" lvl="7" indent="-317500" algn="l" rtl="0">
              <a:lnSpc>
                <a:spcPct val="113000"/>
              </a:lnSpc>
              <a:spcBef>
                <a:spcPts val="0"/>
              </a:spcBef>
              <a:spcAft>
                <a:spcPts val="0"/>
              </a:spcAft>
              <a:buClr>
                <a:srgbClr val="595959"/>
              </a:buClr>
              <a:buSzPts val="1400"/>
              <a:buChar char="–"/>
              <a:defRPr/>
            </a:lvl8pPr>
            <a:lvl9pPr marL="4114800" lvl="8" indent="-317500" algn="l" rtl="0">
              <a:lnSpc>
                <a:spcPct val="113000"/>
              </a:lnSpc>
              <a:spcBef>
                <a:spcPts val="0"/>
              </a:spcBef>
              <a:spcAft>
                <a:spcPts val="0"/>
              </a:spcAft>
              <a:buClr>
                <a:srgbClr val="595959"/>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9100" y="339000"/>
            <a:ext cx="8424000" cy="675000"/>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dk2"/>
              </a:buClr>
              <a:buSzPts val="1900"/>
              <a:buFont typeface="Arial"/>
              <a:buNone/>
              <a:defRPr sz="1900" b="0" i="0" u="none" strike="noStrike" cap="none">
                <a:solidFill>
                  <a:schemeClr val="dk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359100" y="1016700"/>
            <a:ext cx="8424000" cy="3418500"/>
          </a:xfrm>
          <a:prstGeom prst="rect">
            <a:avLst/>
          </a:prstGeom>
          <a:noFill/>
          <a:ln>
            <a:noFill/>
          </a:ln>
        </p:spPr>
        <p:txBody>
          <a:bodyPr spcFirstLastPara="1" wrap="square" lIns="0" tIns="0" rIns="0" bIns="0" anchor="t" anchorCtr="0">
            <a:noAutofit/>
          </a:bodyPr>
          <a:lstStyle>
            <a:lvl1pPr marL="457200" marR="0" lvl="0" indent="-298450" algn="l" rtl="0">
              <a:lnSpc>
                <a:spcPct val="113000"/>
              </a:lnSpc>
              <a:spcBef>
                <a:spcPts val="0"/>
              </a:spcBef>
              <a:spcAft>
                <a:spcPts val="0"/>
              </a:spcAft>
              <a:buClr>
                <a:srgbClr val="595959"/>
              </a:buClr>
              <a:buSzPts val="1100"/>
              <a:buFont typeface="Arial"/>
              <a:buChar char="•"/>
              <a:defRPr sz="1100" b="0" i="0" u="none" strike="noStrike" cap="none">
                <a:solidFill>
                  <a:srgbClr val="595959"/>
                </a:solidFill>
                <a:latin typeface="Arial"/>
                <a:ea typeface="Arial"/>
                <a:cs typeface="Arial"/>
                <a:sym typeface="Arial"/>
              </a:defRPr>
            </a:lvl1pPr>
            <a:lvl2pPr marL="914400" marR="0" lvl="1" indent="-298450" algn="l" rtl="0">
              <a:lnSpc>
                <a:spcPct val="113000"/>
              </a:lnSpc>
              <a:spcBef>
                <a:spcPts val="0"/>
              </a:spcBef>
              <a:spcAft>
                <a:spcPts val="0"/>
              </a:spcAft>
              <a:buClr>
                <a:srgbClr val="595959"/>
              </a:buClr>
              <a:buSzPts val="1100"/>
              <a:buFont typeface="Arial"/>
              <a:buChar char="–"/>
              <a:defRPr sz="1100" b="0" i="0" u="none" strike="noStrike" cap="none">
                <a:solidFill>
                  <a:srgbClr val="595959"/>
                </a:solidFill>
                <a:latin typeface="Arial"/>
                <a:ea typeface="Arial"/>
                <a:cs typeface="Arial"/>
                <a:sym typeface="Arial"/>
              </a:defRPr>
            </a:lvl2pPr>
            <a:lvl3pPr marL="1371600" marR="0" lvl="2" indent="-298450" algn="l" rtl="0">
              <a:lnSpc>
                <a:spcPct val="113000"/>
              </a:lnSpc>
              <a:spcBef>
                <a:spcPts val="0"/>
              </a:spcBef>
              <a:spcAft>
                <a:spcPts val="0"/>
              </a:spcAft>
              <a:buClr>
                <a:srgbClr val="595959"/>
              </a:buClr>
              <a:buSzPts val="1100"/>
              <a:buFont typeface="Arial"/>
              <a:buChar char="–"/>
              <a:defRPr sz="1100" b="0" i="0" u="none" strike="noStrike" cap="none">
                <a:solidFill>
                  <a:srgbClr val="595959"/>
                </a:solidFill>
                <a:latin typeface="Arial"/>
                <a:ea typeface="Arial"/>
                <a:cs typeface="Arial"/>
                <a:sym typeface="Arial"/>
              </a:defRPr>
            </a:lvl3pPr>
            <a:lvl4pPr marL="1828800" marR="0" lvl="3" indent="-298450" algn="l" rtl="0">
              <a:lnSpc>
                <a:spcPct val="113000"/>
              </a:lnSpc>
              <a:spcBef>
                <a:spcPts val="0"/>
              </a:spcBef>
              <a:spcAft>
                <a:spcPts val="0"/>
              </a:spcAft>
              <a:buClr>
                <a:srgbClr val="595959"/>
              </a:buClr>
              <a:buSzPts val="1100"/>
              <a:buFont typeface="Arial"/>
              <a:buChar char="–"/>
              <a:defRPr sz="1100" b="0" i="0" u="none" strike="noStrike" cap="none">
                <a:solidFill>
                  <a:srgbClr val="595959"/>
                </a:solidFill>
                <a:latin typeface="Arial"/>
                <a:ea typeface="Arial"/>
                <a:cs typeface="Arial"/>
                <a:sym typeface="Arial"/>
              </a:defRPr>
            </a:lvl4pPr>
            <a:lvl5pPr marL="2286000" marR="0" lvl="4" indent="-298450" algn="l" rtl="0">
              <a:lnSpc>
                <a:spcPct val="113000"/>
              </a:lnSpc>
              <a:spcBef>
                <a:spcPts val="0"/>
              </a:spcBef>
              <a:spcAft>
                <a:spcPts val="0"/>
              </a:spcAft>
              <a:buClr>
                <a:srgbClr val="595959"/>
              </a:buClr>
              <a:buSzPts val="1100"/>
              <a:buFont typeface="Arial"/>
              <a:buChar char="–"/>
              <a:defRPr sz="1100" b="0" i="0" u="none" strike="noStrike" cap="none">
                <a:solidFill>
                  <a:srgbClr val="595959"/>
                </a:solidFill>
                <a:latin typeface="Arial"/>
                <a:ea typeface="Arial"/>
                <a:cs typeface="Arial"/>
                <a:sym typeface="Arial"/>
              </a:defRPr>
            </a:lvl5pPr>
            <a:lvl6pPr marL="2743200" marR="0" lvl="5" indent="-298450" algn="l" rtl="0">
              <a:lnSpc>
                <a:spcPct val="113000"/>
              </a:lnSpc>
              <a:spcBef>
                <a:spcPts val="0"/>
              </a:spcBef>
              <a:spcAft>
                <a:spcPts val="0"/>
              </a:spcAft>
              <a:buClr>
                <a:srgbClr val="595959"/>
              </a:buClr>
              <a:buSzPts val="1100"/>
              <a:buFont typeface="Arial"/>
              <a:buChar char="–"/>
              <a:defRPr sz="1100" b="0" i="0" u="none" strike="noStrike" cap="none">
                <a:solidFill>
                  <a:srgbClr val="595959"/>
                </a:solidFill>
                <a:latin typeface="Arial"/>
                <a:ea typeface="Arial"/>
                <a:cs typeface="Arial"/>
                <a:sym typeface="Arial"/>
              </a:defRPr>
            </a:lvl6pPr>
            <a:lvl7pPr marL="3200400" marR="0" lvl="6" indent="-298450" algn="l" rtl="0">
              <a:lnSpc>
                <a:spcPct val="113000"/>
              </a:lnSpc>
              <a:spcBef>
                <a:spcPts val="0"/>
              </a:spcBef>
              <a:spcAft>
                <a:spcPts val="0"/>
              </a:spcAft>
              <a:buClr>
                <a:srgbClr val="595959"/>
              </a:buClr>
              <a:buSzPts val="1100"/>
              <a:buFont typeface="Arial"/>
              <a:buChar char="–"/>
              <a:defRPr sz="1100" b="0" i="0" u="none" strike="noStrike" cap="none">
                <a:solidFill>
                  <a:srgbClr val="595959"/>
                </a:solidFill>
                <a:latin typeface="Arial"/>
                <a:ea typeface="Arial"/>
                <a:cs typeface="Arial"/>
                <a:sym typeface="Arial"/>
              </a:defRPr>
            </a:lvl7pPr>
            <a:lvl8pPr marL="3657600" marR="0" lvl="7" indent="-298450" algn="l" rtl="0">
              <a:lnSpc>
                <a:spcPct val="113000"/>
              </a:lnSpc>
              <a:spcBef>
                <a:spcPts val="0"/>
              </a:spcBef>
              <a:spcAft>
                <a:spcPts val="0"/>
              </a:spcAft>
              <a:buClr>
                <a:srgbClr val="595959"/>
              </a:buClr>
              <a:buSzPts val="1100"/>
              <a:buFont typeface="Arial"/>
              <a:buChar char="–"/>
              <a:defRPr sz="1100" b="0" i="0" u="none" strike="noStrike" cap="none">
                <a:solidFill>
                  <a:srgbClr val="595959"/>
                </a:solidFill>
                <a:latin typeface="Arial"/>
                <a:ea typeface="Arial"/>
                <a:cs typeface="Arial"/>
                <a:sym typeface="Arial"/>
              </a:defRPr>
            </a:lvl8pPr>
            <a:lvl9pPr marL="4114800" marR="0" lvl="8" indent="-298450" algn="l" rtl="0">
              <a:lnSpc>
                <a:spcPct val="113000"/>
              </a:lnSpc>
              <a:spcBef>
                <a:spcPts val="0"/>
              </a:spcBef>
              <a:spcAft>
                <a:spcPts val="0"/>
              </a:spcAft>
              <a:buClr>
                <a:srgbClr val="595959"/>
              </a:buClr>
              <a:buSzPts val="1100"/>
              <a:buFont typeface="Arial"/>
              <a:buChar char="–"/>
              <a:defRPr sz="1100" b="0" i="0" u="none" strike="noStrike" cap="none">
                <a:solidFill>
                  <a:srgbClr val="595959"/>
                </a:solidFill>
                <a:latin typeface="Arial"/>
                <a:ea typeface="Arial"/>
                <a:cs typeface="Arial"/>
                <a:sym typeface="Arial"/>
              </a:defRPr>
            </a:lvl9pPr>
          </a:lstStyle>
          <a:p>
            <a:endParaRPr/>
          </a:p>
        </p:txBody>
      </p:sp>
      <p:pic>
        <p:nvPicPr>
          <p:cNvPr id="8" name="Google Shape;8;p1" descr="Ein Bild, das Monitor, Computer, sitzend, Bildschirm enthält.&#10;&#10;Automatisch generierte Beschreibung"/>
          <p:cNvPicPr preferRelativeResize="0"/>
          <p:nvPr/>
        </p:nvPicPr>
        <p:blipFill rotWithShape="1">
          <a:blip r:embed="rId22">
            <a:alphaModFix/>
          </a:blip>
          <a:srcRect/>
          <a:stretch/>
        </p:blipFill>
        <p:spPr>
          <a:xfrm>
            <a:off x="8135095" y="4848800"/>
            <a:ext cx="817128" cy="151547"/>
          </a:xfrm>
          <a:prstGeom prst="rect">
            <a:avLst/>
          </a:prstGeom>
          <a:noFill/>
          <a:ln>
            <a:noFill/>
          </a:ln>
        </p:spPr>
      </p:pic>
      <p:sp>
        <p:nvSpPr>
          <p:cNvPr id="9" name="Google Shape;9;p1"/>
          <p:cNvSpPr txBox="1"/>
          <p:nvPr/>
        </p:nvSpPr>
        <p:spPr>
          <a:xfrm>
            <a:off x="359100" y="4833000"/>
            <a:ext cx="216000" cy="16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sz="600">
                <a:solidFill>
                  <a:srgbClr val="888888"/>
                </a:solidFill>
              </a:rPr>
              <a:t>‹N°›</a:t>
            </a:fld>
            <a:endParaRPr sz="600">
              <a:solidFill>
                <a:srgbClr val="888888"/>
              </a:solidFill>
            </a:endParaRPr>
          </a:p>
        </p:txBody>
      </p:sp>
      <p:sp>
        <p:nvSpPr>
          <p:cNvPr id="10" name="Google Shape;10;p1"/>
          <p:cNvSpPr txBox="1"/>
          <p:nvPr/>
        </p:nvSpPr>
        <p:spPr>
          <a:xfrm>
            <a:off x="0" y="4875725"/>
            <a:ext cx="76644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 Copyright Airbus Operations SAS 2025c Beyond Deterministic Models ; On the importance of modeling variability for designing fair and effective contrail impact mitigation strategies</a:t>
            </a:r>
            <a:endParaRPr sz="700"/>
          </a:p>
        </p:txBody>
      </p:sp>
      <p:sp>
        <p:nvSpPr>
          <p:cNvPr id="11" name="Google Shape;11;p1"/>
          <p:cNvSpPr txBox="1"/>
          <p:nvPr/>
        </p:nvSpPr>
        <p:spPr>
          <a:xfrm>
            <a:off x="8144877" y="255975"/>
            <a:ext cx="799200" cy="108600"/>
          </a:xfrm>
          <a:prstGeom prst="rect">
            <a:avLst/>
          </a:prstGeom>
          <a:noFill/>
          <a:ln>
            <a:noFill/>
          </a:ln>
        </p:spPr>
        <p:txBody>
          <a:bodyPr spcFirstLastPara="1" wrap="square" lIns="0" tIns="0" rIns="0" bIns="0" anchor="t" anchorCtr="0">
            <a:noAutofit/>
          </a:bodyPr>
          <a:lstStyle/>
          <a:p>
            <a:pPr marL="0" marR="0" lvl="0" indent="0" algn="r" rtl="0">
              <a:lnSpc>
                <a:spcPct val="113000"/>
              </a:lnSpc>
              <a:spcBef>
                <a:spcPts val="0"/>
              </a:spcBef>
              <a:spcAft>
                <a:spcPts val="0"/>
              </a:spcAft>
              <a:buClr>
                <a:srgbClr val="FE8F00"/>
              </a:buClr>
              <a:buSzPts val="700"/>
              <a:buFont typeface="Arial"/>
              <a:buNone/>
            </a:pPr>
            <a:r>
              <a:rPr lang="en" sz="700" b="1" u="none">
                <a:solidFill>
                  <a:srgbClr val="FE5000"/>
                </a:solidFill>
                <a:latin typeface="Arial"/>
                <a:ea typeface="Arial"/>
                <a:cs typeface="Arial"/>
                <a:sym typeface="Arial"/>
              </a:rPr>
              <a:t>[ Airbus Amber ]</a:t>
            </a:r>
            <a:endParaRPr sz="700" b="1" u="none">
              <a:solidFill>
                <a:srgbClr val="FE5000"/>
              </a:solidFill>
              <a:latin typeface="Arial"/>
              <a:ea typeface="Arial"/>
              <a:cs typeface="Arial"/>
              <a:sym typeface="Arial"/>
            </a:endParaRPr>
          </a:p>
        </p:txBody>
      </p:sp>
      <p:sp>
        <p:nvSpPr>
          <p:cNvPr id="12" name="Google Shape;12;p1"/>
          <p:cNvSpPr txBox="1"/>
          <p:nvPr/>
        </p:nvSpPr>
        <p:spPr>
          <a:xfrm>
            <a:off x="8153025" y="491760"/>
            <a:ext cx="799200" cy="162000"/>
          </a:xfrm>
          <a:prstGeom prst="rect">
            <a:avLst/>
          </a:prstGeom>
          <a:noFill/>
          <a:ln>
            <a:noFill/>
          </a:ln>
        </p:spPr>
        <p:txBody>
          <a:bodyPr spcFirstLastPara="1" wrap="square" lIns="0" tIns="0" rIns="0" bIns="0" anchor="t" anchorCtr="0">
            <a:noAutofit/>
          </a:bodyPr>
          <a:lstStyle/>
          <a:p>
            <a:pPr marL="0" marR="0" lvl="0" indent="0" algn="r" rtl="0">
              <a:lnSpc>
                <a:spcPct val="113000"/>
              </a:lnSpc>
              <a:spcBef>
                <a:spcPts val="0"/>
              </a:spcBef>
              <a:spcAft>
                <a:spcPts val="0"/>
              </a:spcAft>
              <a:buClr>
                <a:srgbClr val="FE8F00"/>
              </a:buClr>
              <a:buSzPts val="700"/>
              <a:buFont typeface="Arial"/>
              <a:buNone/>
            </a:pPr>
            <a:r>
              <a:rPr lang="en" sz="700" b="1">
                <a:solidFill>
                  <a:schemeClr val="accent4"/>
                </a:solidFill>
              </a:rPr>
              <a:t>EU_EC_NotListed </a:t>
            </a:r>
            <a:endParaRPr sz="700" b="1" u="none">
              <a:solidFill>
                <a:schemeClr val="accent4"/>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1">
          <p15:clr>
            <a:srgbClr val="F26B43"/>
          </p15:clr>
        </p15:guide>
        <p15:guide id="2" orient="horz" pos="736">
          <p15:clr>
            <a:srgbClr val="F26B43"/>
          </p15:clr>
        </p15:guide>
        <p15:guide id="3" orient="horz" pos="2794">
          <p15:clr>
            <a:srgbClr val="F26B43"/>
          </p15:clr>
        </p15:guide>
        <p15:guide id="4" pos="227">
          <p15:clr>
            <a:srgbClr val="F26B43"/>
          </p15:clr>
        </p15:guide>
        <p15:guide id="5" pos="55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41.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community.wmo.int/en/observation-components-global-observing-syste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celebrating200years.noaa.gov/breakthroughs/climate_model/AtmosphericModelSchematic.png,%20Public%20Domain,%20https:/commons.wikimedia.org/w/index.php?curid=7263986" TargetMode="External"/><Relationship Id="rId5" Type="http://schemas.openxmlformats.org/officeDocument/2006/relationships/image" Target="../media/image23.png"/><Relationship Id="rId4" Type="http://schemas.openxmlformats.org/officeDocument/2006/relationships/hyperlink" Target="https://community.wmo.int/en/observation-components-global-observing-syste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celebrating200years.noaa.gov/breakthroughs/climate_model/AtmosphericModelSchematic.png,%20Public%20Domain,%20https:/commons.wikimedia.org/w/index.php?curid=7263986" TargetMode="External"/><Relationship Id="rId5" Type="http://schemas.openxmlformats.org/officeDocument/2006/relationships/image" Target="../media/image23.png"/><Relationship Id="rId4" Type="http://schemas.openxmlformats.org/officeDocument/2006/relationships/hyperlink" Target="https://community.wmo.int/en/observation-components-global-observing-syste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celebrating200years.noaa.gov/breakthroughs/climate_model/AtmosphericModelSchematic.png,%20Public%20Domain,%20https:/commons.wikimedia.org/w/index.php?curid=7263986" TargetMode="External"/><Relationship Id="rId5" Type="http://schemas.openxmlformats.org/officeDocument/2006/relationships/image" Target="../media/image23.png"/><Relationship Id="rId4" Type="http://schemas.openxmlformats.org/officeDocument/2006/relationships/hyperlink" Target="https://community.wmo.int/en/observation-components-global-observing-syste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ctrTitle"/>
          </p:nvPr>
        </p:nvSpPr>
        <p:spPr>
          <a:xfrm>
            <a:off x="2478762" y="2352501"/>
            <a:ext cx="4523400" cy="10386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 sz="2500"/>
              <a:t>Beyond Deterministic Models: </a:t>
            </a:r>
            <a:endParaRPr sz="2500"/>
          </a:p>
          <a:p>
            <a:pPr marL="0" lvl="0" indent="0" algn="l" rtl="0">
              <a:spcBef>
                <a:spcPts val="0"/>
              </a:spcBef>
              <a:spcAft>
                <a:spcPts val="0"/>
              </a:spcAft>
              <a:buClr>
                <a:schemeClr val="dk1"/>
              </a:buClr>
              <a:buSzPts val="1100"/>
              <a:buFont typeface="Arial"/>
              <a:buNone/>
            </a:pPr>
            <a:r>
              <a:rPr lang="en" sz="2500"/>
              <a:t>On the Importance of Modeling Variability for Designing Fair and Effective Contrail Impact Mitigation Strategies.</a:t>
            </a:r>
            <a:endParaRPr sz="1900"/>
          </a:p>
        </p:txBody>
      </p:sp>
      <p:sp>
        <p:nvSpPr>
          <p:cNvPr id="184" name="Google Shape;184;p22"/>
          <p:cNvSpPr txBox="1">
            <a:spLocks noGrp="1"/>
          </p:cNvSpPr>
          <p:nvPr>
            <p:ph type="subTitle" idx="1"/>
          </p:nvPr>
        </p:nvSpPr>
        <p:spPr>
          <a:xfrm>
            <a:off x="2478762" y="3421257"/>
            <a:ext cx="4523400" cy="64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700"/>
              <a:t>Rémi Chevallier - Airbus/ENAC - CICONIA Project </a:t>
            </a:r>
            <a:endParaRPr sz="1700"/>
          </a:p>
          <a:p>
            <a:pPr marL="0" lvl="0" indent="457200" algn="l" rtl="0">
              <a:spcBef>
                <a:spcPts val="0"/>
              </a:spcBef>
              <a:spcAft>
                <a:spcPts val="0"/>
              </a:spcAft>
              <a:buNone/>
            </a:pPr>
            <a:endParaRPr/>
          </a:p>
        </p:txBody>
      </p:sp>
      <p:sp>
        <p:nvSpPr>
          <p:cNvPr id="185" name="Google Shape;185;p22"/>
          <p:cNvSpPr txBox="1">
            <a:spLocks noGrp="1"/>
          </p:cNvSpPr>
          <p:nvPr>
            <p:ph type="subTitle" idx="1"/>
          </p:nvPr>
        </p:nvSpPr>
        <p:spPr>
          <a:xfrm>
            <a:off x="359575" y="4248650"/>
            <a:ext cx="7291800" cy="753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400">
                <a:solidFill>
                  <a:schemeClr val="lt1"/>
                </a:solidFill>
              </a:rPr>
              <a:t>Advisors : </a:t>
            </a:r>
            <a:endParaRPr sz="1400">
              <a:solidFill>
                <a:schemeClr val="lt1"/>
              </a:solidFill>
            </a:endParaRPr>
          </a:p>
          <a:p>
            <a:pPr marL="0" lvl="0" indent="457200" algn="l" rtl="0">
              <a:spcBef>
                <a:spcPts val="0"/>
              </a:spcBef>
              <a:spcAft>
                <a:spcPts val="0"/>
              </a:spcAft>
              <a:buClr>
                <a:schemeClr val="dk1"/>
              </a:buClr>
              <a:buSzPts val="1100"/>
              <a:buFont typeface="Arial"/>
              <a:buNone/>
            </a:pPr>
            <a:r>
              <a:rPr lang="en" sz="1400">
                <a:solidFill>
                  <a:schemeClr val="lt1"/>
                </a:solidFill>
              </a:rPr>
              <a:t>Daniel Delahaye 		OPTIM, ENAC Toulouse, France</a:t>
            </a:r>
            <a:endParaRPr sz="1400">
              <a:solidFill>
                <a:schemeClr val="lt1"/>
              </a:solidFill>
            </a:endParaRPr>
          </a:p>
          <a:p>
            <a:pPr marL="0" lvl="0" indent="457200" algn="l" rtl="0">
              <a:spcBef>
                <a:spcPts val="0"/>
              </a:spcBef>
              <a:spcAft>
                <a:spcPts val="0"/>
              </a:spcAft>
              <a:buClr>
                <a:schemeClr val="dk1"/>
              </a:buClr>
              <a:buSzPts val="1100"/>
              <a:buFont typeface="Arial"/>
              <a:buNone/>
            </a:pPr>
            <a:r>
              <a:rPr lang="en" sz="1400">
                <a:solidFill>
                  <a:schemeClr val="lt1"/>
                </a:solidFill>
              </a:rPr>
              <a:t>Manuel Soler 		Aircraft Operation Lab, UC3M Madrid, Spain</a:t>
            </a:r>
            <a:endParaRPr sz="1400">
              <a:solidFill>
                <a:schemeClr val="lt1"/>
              </a:solidFill>
            </a:endParaRPr>
          </a:p>
        </p:txBody>
      </p:sp>
      <p:grpSp>
        <p:nvGrpSpPr>
          <p:cNvPr id="186" name="Google Shape;186;p22"/>
          <p:cNvGrpSpPr/>
          <p:nvPr/>
        </p:nvGrpSpPr>
        <p:grpSpPr>
          <a:xfrm>
            <a:off x="7745784" y="4068105"/>
            <a:ext cx="1398284" cy="1075321"/>
            <a:chOff x="219000" y="764775"/>
            <a:chExt cx="1409276" cy="1124225"/>
          </a:xfrm>
        </p:grpSpPr>
        <p:pic>
          <p:nvPicPr>
            <p:cNvPr id="187" name="Google Shape;187;p22"/>
            <p:cNvPicPr preferRelativeResize="0"/>
            <p:nvPr/>
          </p:nvPicPr>
          <p:blipFill rotWithShape="1">
            <a:blip r:embed="rId3">
              <a:alphaModFix/>
            </a:blip>
            <a:srcRect l="12475" t="9977" r="14398" b="14550"/>
            <a:stretch/>
          </p:blipFill>
          <p:spPr>
            <a:xfrm>
              <a:off x="219000" y="764775"/>
              <a:ext cx="1409276" cy="599709"/>
            </a:xfrm>
            <a:prstGeom prst="rect">
              <a:avLst/>
            </a:prstGeom>
            <a:noFill/>
            <a:ln>
              <a:noFill/>
            </a:ln>
          </p:spPr>
        </p:pic>
        <p:pic>
          <p:nvPicPr>
            <p:cNvPr id="188" name="Google Shape;188;p22"/>
            <p:cNvPicPr preferRelativeResize="0"/>
            <p:nvPr/>
          </p:nvPicPr>
          <p:blipFill rotWithShape="1">
            <a:blip r:embed="rId4">
              <a:alphaModFix/>
            </a:blip>
            <a:srcRect l="4512" t="6936" r="4512" b="8881"/>
            <a:stretch/>
          </p:blipFill>
          <p:spPr>
            <a:xfrm>
              <a:off x="219000" y="1298100"/>
              <a:ext cx="1409276" cy="590900"/>
            </a:xfrm>
            <a:prstGeom prst="rect">
              <a:avLst/>
            </a:prstGeom>
            <a:noFill/>
            <a:ln>
              <a:noFill/>
            </a:ln>
          </p:spPr>
        </p:pic>
      </p:grpSp>
      <p:sp>
        <p:nvSpPr>
          <p:cNvPr id="189" name="Google Shape;189;p22"/>
          <p:cNvSpPr txBox="1">
            <a:spLocks noGrp="1"/>
          </p:cNvSpPr>
          <p:nvPr>
            <p:ph type="subTitle" idx="2"/>
          </p:nvPr>
        </p:nvSpPr>
        <p:spPr>
          <a:xfrm>
            <a:off x="2498063" y="4415569"/>
            <a:ext cx="3863700" cy="35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1"/>
          <p:cNvSpPr txBox="1">
            <a:spLocks noGrp="1"/>
          </p:cNvSpPr>
          <p:nvPr>
            <p:ph type="body" idx="1"/>
          </p:nvPr>
        </p:nvSpPr>
        <p:spPr>
          <a:xfrm>
            <a:off x="960425" y="1168025"/>
            <a:ext cx="1662600" cy="34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Mosaic presenting each ensemble member, and two images on the right : one with the issr deterministic prediction, one with the combined probabilistic result of the ensemble</a:t>
            </a:r>
            <a:endParaRPr/>
          </a:p>
        </p:txBody>
      </p:sp>
      <p:pic>
        <p:nvPicPr>
          <p:cNvPr id="325" name="Google Shape;325;p31"/>
          <p:cNvPicPr preferRelativeResize="0"/>
          <p:nvPr/>
        </p:nvPicPr>
        <p:blipFill>
          <a:blip r:embed="rId3">
            <a:alphaModFix/>
          </a:blip>
          <a:stretch>
            <a:fillRect/>
          </a:stretch>
        </p:blipFill>
        <p:spPr>
          <a:xfrm>
            <a:off x="282900" y="641300"/>
            <a:ext cx="6846050" cy="4351800"/>
          </a:xfrm>
          <a:prstGeom prst="rect">
            <a:avLst/>
          </a:prstGeom>
          <a:noFill/>
          <a:ln>
            <a:noFill/>
          </a:ln>
        </p:spPr>
      </p:pic>
      <p:sp>
        <p:nvSpPr>
          <p:cNvPr id="326" name="Google Shape;326;p31"/>
          <p:cNvSpPr txBox="1">
            <a:spLocks noGrp="1"/>
          </p:cNvSpPr>
          <p:nvPr>
            <p:ph type="title"/>
          </p:nvPr>
        </p:nvSpPr>
        <p:spPr>
          <a:xfrm>
            <a:off x="282900" y="1866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is an ensemble forecast? From deterministic to probabilistic models</a:t>
            </a:r>
            <a:endParaRPr/>
          </a:p>
        </p:txBody>
      </p:sp>
      <p:sp>
        <p:nvSpPr>
          <p:cNvPr id="327" name="Google Shape;327;p31"/>
          <p:cNvSpPr txBox="1">
            <a:spLocks noGrp="1"/>
          </p:cNvSpPr>
          <p:nvPr>
            <p:ph type="body" idx="1"/>
          </p:nvPr>
        </p:nvSpPr>
        <p:spPr>
          <a:xfrm>
            <a:off x="7256850" y="1022100"/>
            <a:ext cx="1561800" cy="34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200" b="1"/>
              <a:t>Ensemble forecast : </a:t>
            </a:r>
            <a:endParaRPr sz="1200" b="1"/>
          </a:p>
          <a:p>
            <a:pPr marL="0" lvl="0" indent="0" algn="l" rtl="0">
              <a:spcBef>
                <a:spcPts val="0"/>
              </a:spcBef>
              <a:spcAft>
                <a:spcPts val="0"/>
              </a:spcAft>
              <a:buNone/>
            </a:pPr>
            <a:endParaRPr sz="1200"/>
          </a:p>
          <a:p>
            <a:pPr marL="0" lvl="0" indent="0" algn="l" rtl="0">
              <a:spcBef>
                <a:spcPts val="0"/>
              </a:spcBef>
              <a:spcAft>
                <a:spcPts val="0"/>
              </a:spcAft>
              <a:buNone/>
            </a:pPr>
            <a:r>
              <a:rPr lang="en" sz="1200"/>
              <a:t>Instead of a “Best Guess”, ensembles provides a set of equiprobable situations.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These can be used to estimate to what uncertainties are the weather variables subject to.</a:t>
            </a:r>
            <a:endParaRPr sz="1200"/>
          </a:p>
          <a:p>
            <a:pPr marL="0" lvl="0" indent="0" algn="l" rtl="0">
              <a:spcBef>
                <a:spcPts val="0"/>
              </a:spcBef>
              <a:spcAft>
                <a:spcPts val="0"/>
              </a:spcAft>
              <a:buNone/>
            </a:pPr>
            <a:r>
              <a:rPr lang="en" sz="1200"/>
              <a:t> </a:t>
            </a:r>
            <a:endParaRPr sz="1200"/>
          </a:p>
          <a:p>
            <a:pPr marL="0" lvl="0" indent="0" algn="l" rtl="0">
              <a:spcBef>
                <a:spcPts val="0"/>
              </a:spcBef>
              <a:spcAft>
                <a:spcPts val="0"/>
              </a:spcAft>
              <a:buNone/>
            </a:pP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Evaluation of this effect : Replay the flight plan in Ensemble weather data</a:t>
            </a:r>
            <a:endParaRPr/>
          </a:p>
        </p:txBody>
      </p:sp>
      <p:sp>
        <p:nvSpPr>
          <p:cNvPr id="333" name="Google Shape;333;p32"/>
          <p:cNvSpPr/>
          <p:nvPr/>
        </p:nvSpPr>
        <p:spPr>
          <a:xfrm>
            <a:off x="196750" y="1015625"/>
            <a:ext cx="1308000" cy="562200"/>
          </a:xfrm>
          <a:prstGeom prst="roundRect">
            <a:avLst>
              <a:gd name="adj" fmla="val 10293"/>
            </a:avLst>
          </a:prstGeom>
          <a:solidFill>
            <a:srgbClr val="FFFFFF"/>
          </a:solidFill>
          <a:ln w="9525"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Ensemble Weather data </a:t>
            </a:r>
            <a:endParaRPr/>
          </a:p>
        </p:txBody>
      </p:sp>
      <p:grpSp>
        <p:nvGrpSpPr>
          <p:cNvPr id="334" name="Google Shape;334;p32"/>
          <p:cNvGrpSpPr/>
          <p:nvPr/>
        </p:nvGrpSpPr>
        <p:grpSpPr>
          <a:xfrm>
            <a:off x="2218825" y="1465225"/>
            <a:ext cx="2777322" cy="788700"/>
            <a:chOff x="4165783" y="949000"/>
            <a:chExt cx="1489500" cy="788700"/>
          </a:xfrm>
        </p:grpSpPr>
        <p:sp>
          <p:nvSpPr>
            <p:cNvPr id="335" name="Google Shape;335;p32"/>
            <p:cNvSpPr/>
            <p:nvPr/>
          </p:nvSpPr>
          <p:spPr>
            <a:xfrm>
              <a:off x="4165783" y="949000"/>
              <a:ext cx="1489500" cy="788700"/>
            </a:xfrm>
            <a:prstGeom prst="roundRect">
              <a:avLst>
                <a:gd name="adj" fmla="val 6856"/>
              </a:avLst>
            </a:prstGeom>
            <a:solidFill>
              <a:srgbClr val="FFFFFF"/>
            </a:solidFill>
            <a:ln w="19050"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6" name="Google Shape;336;p32"/>
            <p:cNvSpPr/>
            <p:nvPr/>
          </p:nvSpPr>
          <p:spPr>
            <a:xfrm>
              <a:off x="4195804" y="1014000"/>
              <a:ext cx="764100" cy="675000"/>
            </a:xfrm>
            <a:prstGeom prst="roundRect">
              <a:avLst>
                <a:gd name="adj" fmla="val 10293"/>
              </a:avLst>
            </a:prstGeom>
            <a:solidFill>
              <a:srgbClr val="FFFFFF"/>
            </a:solidFill>
            <a:ln w="19050"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Aircraft Performance and Emissions </a:t>
              </a:r>
              <a:endParaRPr sz="1300"/>
            </a:p>
          </p:txBody>
        </p:sp>
        <p:sp>
          <p:nvSpPr>
            <p:cNvPr id="337" name="Google Shape;337;p32"/>
            <p:cNvSpPr/>
            <p:nvPr/>
          </p:nvSpPr>
          <p:spPr>
            <a:xfrm>
              <a:off x="4959774" y="1014000"/>
              <a:ext cx="649500" cy="675000"/>
            </a:xfrm>
            <a:prstGeom prst="roundRect">
              <a:avLst>
                <a:gd name="adj" fmla="val 10293"/>
              </a:avLst>
            </a:prstGeom>
            <a:solidFill>
              <a:srgbClr val="FFFFFF"/>
            </a:solidFill>
            <a:ln w="19050"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Climate </a:t>
              </a:r>
              <a:endParaRPr/>
            </a:p>
            <a:p>
              <a:pPr marL="0" lvl="0" indent="0" algn="ctr" rtl="0">
                <a:spcBef>
                  <a:spcPts val="0"/>
                </a:spcBef>
                <a:spcAft>
                  <a:spcPts val="0"/>
                </a:spcAft>
                <a:buNone/>
              </a:pPr>
              <a:r>
                <a:rPr lang="en"/>
                <a:t>impact model</a:t>
              </a:r>
              <a:endParaRPr/>
            </a:p>
          </p:txBody>
        </p:sp>
      </p:grpSp>
      <p:sp>
        <p:nvSpPr>
          <p:cNvPr id="338" name="Google Shape;338;p32"/>
          <p:cNvSpPr/>
          <p:nvPr/>
        </p:nvSpPr>
        <p:spPr>
          <a:xfrm>
            <a:off x="3386300" y="3152065"/>
            <a:ext cx="527100" cy="195300"/>
          </a:xfrm>
          <a:prstGeom prst="roundRect">
            <a:avLst>
              <a:gd name="adj" fmla="val 10293"/>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a:t>
            </a:r>
            <a:endParaRPr sz="1800"/>
          </a:p>
        </p:txBody>
      </p:sp>
      <p:cxnSp>
        <p:nvCxnSpPr>
          <p:cNvPr id="339" name="Google Shape;339;p32"/>
          <p:cNvCxnSpPr>
            <a:stCxn id="333" idx="2"/>
            <a:endCxn id="335" idx="1"/>
          </p:cNvCxnSpPr>
          <p:nvPr/>
        </p:nvCxnSpPr>
        <p:spPr>
          <a:xfrm rot="-5400000" flipH="1">
            <a:off x="1393900" y="1034675"/>
            <a:ext cx="281700" cy="1368000"/>
          </a:xfrm>
          <a:prstGeom prst="bentConnector2">
            <a:avLst/>
          </a:prstGeom>
          <a:noFill/>
          <a:ln w="9525" cap="flat" cmpd="sng">
            <a:solidFill>
              <a:srgbClr val="00205B"/>
            </a:solidFill>
            <a:prstDash val="solid"/>
            <a:round/>
            <a:headEnd type="none" w="med" len="med"/>
            <a:tailEnd type="triangle" w="med" len="med"/>
          </a:ln>
        </p:spPr>
      </p:cxnSp>
      <p:cxnSp>
        <p:nvCxnSpPr>
          <p:cNvPr id="340" name="Google Shape;340;p32"/>
          <p:cNvCxnSpPr>
            <a:stCxn id="333" idx="2"/>
            <a:endCxn id="341" idx="1"/>
          </p:cNvCxnSpPr>
          <p:nvPr/>
        </p:nvCxnSpPr>
        <p:spPr>
          <a:xfrm rot="-5400000" flipH="1">
            <a:off x="349300" y="2079275"/>
            <a:ext cx="2370900" cy="1368000"/>
          </a:xfrm>
          <a:prstGeom prst="bentConnector2">
            <a:avLst/>
          </a:prstGeom>
          <a:noFill/>
          <a:ln w="9525" cap="flat" cmpd="sng">
            <a:solidFill>
              <a:srgbClr val="00205B"/>
            </a:solidFill>
            <a:prstDash val="solid"/>
            <a:round/>
            <a:headEnd type="none" w="med" len="med"/>
            <a:tailEnd type="triangle" w="med" len="med"/>
          </a:ln>
        </p:spPr>
      </p:cxnSp>
      <p:sp>
        <p:nvSpPr>
          <p:cNvPr id="342" name="Google Shape;342;p32"/>
          <p:cNvSpPr/>
          <p:nvPr/>
        </p:nvSpPr>
        <p:spPr>
          <a:xfrm>
            <a:off x="5080775" y="1258175"/>
            <a:ext cx="282000" cy="3398400"/>
          </a:xfrm>
          <a:prstGeom prst="rightBrace">
            <a:avLst>
              <a:gd name="adj1" fmla="val 50000"/>
              <a:gd name="adj2" fmla="val 51590"/>
            </a:avLst>
          </a:prstGeom>
          <a:noFill/>
          <a:ln w="9525"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43" name="Google Shape;343;p32"/>
          <p:cNvCxnSpPr>
            <a:stCxn id="342" idx="1"/>
          </p:cNvCxnSpPr>
          <p:nvPr/>
        </p:nvCxnSpPr>
        <p:spPr>
          <a:xfrm>
            <a:off x="5362775" y="3011410"/>
            <a:ext cx="232800" cy="0"/>
          </a:xfrm>
          <a:prstGeom prst="straightConnector1">
            <a:avLst/>
          </a:prstGeom>
          <a:noFill/>
          <a:ln w="9525" cap="flat" cmpd="sng">
            <a:solidFill>
              <a:srgbClr val="00205B"/>
            </a:solidFill>
            <a:prstDash val="solid"/>
            <a:round/>
            <a:headEnd type="none" w="med" len="med"/>
            <a:tailEnd type="triangle" w="med" len="med"/>
          </a:ln>
        </p:spPr>
      </p:cxnSp>
      <p:grpSp>
        <p:nvGrpSpPr>
          <p:cNvPr id="344" name="Google Shape;344;p32"/>
          <p:cNvGrpSpPr/>
          <p:nvPr/>
        </p:nvGrpSpPr>
        <p:grpSpPr>
          <a:xfrm>
            <a:off x="2218825" y="2308650"/>
            <a:ext cx="2777322" cy="788700"/>
            <a:chOff x="4165783" y="949000"/>
            <a:chExt cx="1489500" cy="788700"/>
          </a:xfrm>
        </p:grpSpPr>
        <p:sp>
          <p:nvSpPr>
            <p:cNvPr id="345" name="Google Shape;345;p32"/>
            <p:cNvSpPr/>
            <p:nvPr/>
          </p:nvSpPr>
          <p:spPr>
            <a:xfrm>
              <a:off x="4165783" y="949000"/>
              <a:ext cx="1489500" cy="788700"/>
            </a:xfrm>
            <a:prstGeom prst="roundRect">
              <a:avLst>
                <a:gd name="adj" fmla="val 6856"/>
              </a:avLst>
            </a:prstGeom>
            <a:solidFill>
              <a:srgbClr val="FFFFFF"/>
            </a:solidFill>
            <a:ln w="19050"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6" name="Google Shape;346;p32"/>
            <p:cNvSpPr/>
            <p:nvPr/>
          </p:nvSpPr>
          <p:spPr>
            <a:xfrm>
              <a:off x="4195804" y="1014000"/>
              <a:ext cx="764100" cy="675000"/>
            </a:xfrm>
            <a:prstGeom prst="roundRect">
              <a:avLst>
                <a:gd name="adj" fmla="val 10293"/>
              </a:avLst>
            </a:prstGeom>
            <a:solidFill>
              <a:srgbClr val="FFFFFF"/>
            </a:solidFill>
            <a:ln w="19050"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Aircraft Performance and Emissions </a:t>
              </a:r>
              <a:endParaRPr sz="1300"/>
            </a:p>
          </p:txBody>
        </p:sp>
        <p:sp>
          <p:nvSpPr>
            <p:cNvPr id="347" name="Google Shape;347;p32"/>
            <p:cNvSpPr/>
            <p:nvPr/>
          </p:nvSpPr>
          <p:spPr>
            <a:xfrm>
              <a:off x="4959774" y="1014000"/>
              <a:ext cx="649500" cy="675000"/>
            </a:xfrm>
            <a:prstGeom prst="roundRect">
              <a:avLst>
                <a:gd name="adj" fmla="val 10293"/>
              </a:avLst>
            </a:prstGeom>
            <a:solidFill>
              <a:srgbClr val="FFFFFF"/>
            </a:solidFill>
            <a:ln w="19050"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Climate </a:t>
              </a:r>
              <a:endParaRPr/>
            </a:p>
            <a:p>
              <a:pPr marL="0" lvl="0" indent="0" algn="ctr" rtl="0">
                <a:spcBef>
                  <a:spcPts val="0"/>
                </a:spcBef>
                <a:spcAft>
                  <a:spcPts val="0"/>
                </a:spcAft>
                <a:buNone/>
              </a:pPr>
              <a:r>
                <a:rPr lang="en"/>
                <a:t>impact model</a:t>
              </a:r>
              <a:endParaRPr/>
            </a:p>
          </p:txBody>
        </p:sp>
      </p:grpSp>
      <p:grpSp>
        <p:nvGrpSpPr>
          <p:cNvPr id="348" name="Google Shape;348;p32"/>
          <p:cNvGrpSpPr/>
          <p:nvPr/>
        </p:nvGrpSpPr>
        <p:grpSpPr>
          <a:xfrm>
            <a:off x="2218825" y="3554300"/>
            <a:ext cx="2777322" cy="788700"/>
            <a:chOff x="4165783" y="949000"/>
            <a:chExt cx="1489500" cy="788700"/>
          </a:xfrm>
        </p:grpSpPr>
        <p:sp>
          <p:nvSpPr>
            <p:cNvPr id="341" name="Google Shape;341;p32"/>
            <p:cNvSpPr/>
            <p:nvPr/>
          </p:nvSpPr>
          <p:spPr>
            <a:xfrm>
              <a:off x="4165783" y="949000"/>
              <a:ext cx="1489500" cy="788700"/>
            </a:xfrm>
            <a:prstGeom prst="roundRect">
              <a:avLst>
                <a:gd name="adj" fmla="val 6856"/>
              </a:avLst>
            </a:prstGeom>
            <a:solidFill>
              <a:srgbClr val="FFFFFF"/>
            </a:solidFill>
            <a:ln w="19050"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9" name="Google Shape;349;p32"/>
            <p:cNvSpPr/>
            <p:nvPr/>
          </p:nvSpPr>
          <p:spPr>
            <a:xfrm>
              <a:off x="4195804" y="1014000"/>
              <a:ext cx="764100" cy="675000"/>
            </a:xfrm>
            <a:prstGeom prst="roundRect">
              <a:avLst>
                <a:gd name="adj" fmla="val 10293"/>
              </a:avLst>
            </a:prstGeom>
            <a:solidFill>
              <a:srgbClr val="FFFFFF"/>
            </a:solidFill>
            <a:ln w="19050"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Aircraft Performance and Emissions </a:t>
              </a:r>
              <a:endParaRPr sz="1300"/>
            </a:p>
          </p:txBody>
        </p:sp>
        <p:sp>
          <p:nvSpPr>
            <p:cNvPr id="350" name="Google Shape;350;p32"/>
            <p:cNvSpPr/>
            <p:nvPr/>
          </p:nvSpPr>
          <p:spPr>
            <a:xfrm>
              <a:off x="4959774" y="1014000"/>
              <a:ext cx="649500" cy="675000"/>
            </a:xfrm>
            <a:prstGeom prst="roundRect">
              <a:avLst>
                <a:gd name="adj" fmla="val 10293"/>
              </a:avLst>
            </a:prstGeom>
            <a:solidFill>
              <a:srgbClr val="FFFFFF"/>
            </a:solidFill>
            <a:ln w="19050"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Climate </a:t>
              </a:r>
              <a:endParaRPr/>
            </a:p>
            <a:p>
              <a:pPr marL="0" lvl="0" indent="0" algn="ctr" rtl="0">
                <a:spcBef>
                  <a:spcPts val="0"/>
                </a:spcBef>
                <a:spcAft>
                  <a:spcPts val="0"/>
                </a:spcAft>
                <a:buNone/>
              </a:pPr>
              <a:r>
                <a:rPr lang="en"/>
                <a:t>impact model</a:t>
              </a:r>
              <a:endParaRPr/>
            </a:p>
          </p:txBody>
        </p:sp>
      </p:grpSp>
      <p:cxnSp>
        <p:nvCxnSpPr>
          <p:cNvPr id="351" name="Google Shape;351;p32"/>
          <p:cNvCxnSpPr>
            <a:stCxn id="333" idx="2"/>
            <a:endCxn id="345" idx="1"/>
          </p:cNvCxnSpPr>
          <p:nvPr/>
        </p:nvCxnSpPr>
        <p:spPr>
          <a:xfrm rot="-5400000" flipH="1">
            <a:off x="972100" y="1456475"/>
            <a:ext cx="1125300" cy="1368000"/>
          </a:xfrm>
          <a:prstGeom prst="bentConnector2">
            <a:avLst/>
          </a:prstGeom>
          <a:noFill/>
          <a:ln w="9525" cap="flat" cmpd="sng">
            <a:solidFill>
              <a:srgbClr val="00205B"/>
            </a:solidFill>
            <a:prstDash val="solid"/>
            <a:round/>
            <a:headEnd type="none" w="med" len="med"/>
            <a:tailEnd type="triangle" w="med" len="med"/>
          </a:ln>
        </p:spPr>
      </p:cxnSp>
      <p:sp>
        <p:nvSpPr>
          <p:cNvPr id="352" name="Google Shape;352;p32"/>
          <p:cNvSpPr/>
          <p:nvPr/>
        </p:nvSpPr>
        <p:spPr>
          <a:xfrm>
            <a:off x="969000" y="1731850"/>
            <a:ext cx="1033200" cy="313200"/>
          </a:xfrm>
          <a:prstGeom prst="roundRect">
            <a:avLst>
              <a:gd name="adj" fmla="val 10293"/>
            </a:avLst>
          </a:prstGeom>
          <a:solidFill>
            <a:srgbClr val="FFFFFF"/>
          </a:solidFill>
          <a:ln w="9525"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Member 1 </a:t>
            </a:r>
            <a:endParaRPr/>
          </a:p>
        </p:txBody>
      </p:sp>
      <p:sp>
        <p:nvSpPr>
          <p:cNvPr id="353" name="Google Shape;353;p32"/>
          <p:cNvSpPr/>
          <p:nvPr/>
        </p:nvSpPr>
        <p:spPr>
          <a:xfrm>
            <a:off x="969000" y="2575750"/>
            <a:ext cx="1033200" cy="313200"/>
          </a:xfrm>
          <a:prstGeom prst="roundRect">
            <a:avLst>
              <a:gd name="adj" fmla="val 10293"/>
            </a:avLst>
          </a:prstGeom>
          <a:solidFill>
            <a:srgbClr val="FFFFFF"/>
          </a:solidFill>
          <a:ln w="9525"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Member 2 </a:t>
            </a:r>
            <a:endParaRPr/>
          </a:p>
        </p:txBody>
      </p:sp>
      <p:sp>
        <p:nvSpPr>
          <p:cNvPr id="354" name="Google Shape;354;p32"/>
          <p:cNvSpPr/>
          <p:nvPr/>
        </p:nvSpPr>
        <p:spPr>
          <a:xfrm>
            <a:off x="969000" y="3792050"/>
            <a:ext cx="1033200" cy="313200"/>
          </a:xfrm>
          <a:prstGeom prst="roundRect">
            <a:avLst>
              <a:gd name="adj" fmla="val 10293"/>
            </a:avLst>
          </a:prstGeom>
          <a:solidFill>
            <a:srgbClr val="FFFFFF"/>
          </a:solidFill>
          <a:ln w="9525"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Member n </a:t>
            </a:r>
            <a:endParaRPr/>
          </a:p>
        </p:txBody>
      </p:sp>
      <p:sp>
        <p:nvSpPr>
          <p:cNvPr id="355" name="Google Shape;355;p32"/>
          <p:cNvSpPr/>
          <p:nvPr/>
        </p:nvSpPr>
        <p:spPr>
          <a:xfrm>
            <a:off x="1252700" y="3152065"/>
            <a:ext cx="527100" cy="195300"/>
          </a:xfrm>
          <a:prstGeom prst="roundRect">
            <a:avLst>
              <a:gd name="adj" fmla="val 10293"/>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a:t>
            </a:r>
            <a:endParaRPr sz="1800"/>
          </a:p>
        </p:txBody>
      </p:sp>
      <p:sp>
        <p:nvSpPr>
          <p:cNvPr id="356" name="Google Shape;356;p32"/>
          <p:cNvSpPr/>
          <p:nvPr/>
        </p:nvSpPr>
        <p:spPr>
          <a:xfrm rot="5400000">
            <a:off x="3454100" y="1117100"/>
            <a:ext cx="391500" cy="195300"/>
          </a:xfrm>
          <a:prstGeom prst="rightArrow">
            <a:avLst>
              <a:gd name="adj1" fmla="val 50000"/>
              <a:gd name="adj2" fmla="val 50000"/>
            </a:avLst>
          </a:prstGeom>
          <a:solidFill>
            <a:srgbClr val="FFFFFF"/>
          </a:solidFill>
          <a:ln w="9525" cap="flat" cmpd="sng">
            <a:solidFill>
              <a:srgbClr val="0020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7" name="Google Shape;357;p32"/>
          <p:cNvSpPr/>
          <p:nvPr/>
        </p:nvSpPr>
        <p:spPr>
          <a:xfrm>
            <a:off x="2461400" y="809975"/>
            <a:ext cx="2376900" cy="391500"/>
          </a:xfrm>
          <a:prstGeom prst="roundRect">
            <a:avLst>
              <a:gd name="adj" fmla="val 10293"/>
            </a:avLst>
          </a:prstGeom>
          <a:solidFill>
            <a:srgbClr val="FFFFFF"/>
          </a:solid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Flight Plan</a:t>
            </a:r>
            <a:endParaRPr sz="1800"/>
          </a:p>
        </p:txBody>
      </p:sp>
      <p:pic>
        <p:nvPicPr>
          <p:cNvPr id="358" name="Google Shape;358;p32"/>
          <p:cNvPicPr preferRelativeResize="0"/>
          <p:nvPr/>
        </p:nvPicPr>
        <p:blipFill>
          <a:blip r:embed="rId3">
            <a:alphaModFix/>
          </a:blip>
          <a:stretch>
            <a:fillRect/>
          </a:stretch>
        </p:blipFill>
        <p:spPr>
          <a:xfrm>
            <a:off x="5673500" y="1586325"/>
            <a:ext cx="3195969" cy="2850150"/>
          </a:xfrm>
          <a:prstGeom prst="rect">
            <a:avLst/>
          </a:prstGeom>
          <a:noFill/>
          <a:ln w="19050" cap="flat" cmpd="sng">
            <a:solidFill>
              <a:schemeClr val="dk2"/>
            </a:solidFill>
            <a:prstDash val="solid"/>
            <a:round/>
            <a:headEnd type="none" w="sm" len="sm"/>
            <a:tailEnd type="none" w="sm" len="sm"/>
          </a:ln>
        </p:spPr>
      </p:pic>
      <p:pic>
        <p:nvPicPr>
          <p:cNvPr id="359" name="Google Shape;359;p32"/>
          <p:cNvPicPr preferRelativeResize="0"/>
          <p:nvPr/>
        </p:nvPicPr>
        <p:blipFill>
          <a:blip r:embed="rId4">
            <a:alphaModFix/>
          </a:blip>
          <a:stretch>
            <a:fillRect/>
          </a:stretch>
        </p:blipFill>
        <p:spPr>
          <a:xfrm>
            <a:off x="5519375" y="2089793"/>
            <a:ext cx="195300" cy="173516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63"/>
        <p:cNvGrpSpPr/>
        <p:nvPr/>
      </p:nvGrpSpPr>
      <p:grpSpPr>
        <a:xfrm>
          <a:off x="0" y="0"/>
          <a:ext cx="0" cy="0"/>
          <a:chOff x="0" y="0"/>
          <a:chExt cx="0" cy="0"/>
        </a:xfrm>
      </p:grpSpPr>
      <p:pic>
        <p:nvPicPr>
          <p:cNvPr id="364" name="Google Shape;364;p33"/>
          <p:cNvPicPr preferRelativeResize="0"/>
          <p:nvPr/>
        </p:nvPicPr>
        <p:blipFill>
          <a:blip r:embed="rId3">
            <a:alphaModFix/>
          </a:blip>
          <a:stretch>
            <a:fillRect/>
          </a:stretch>
        </p:blipFill>
        <p:spPr>
          <a:xfrm>
            <a:off x="59175" y="717250"/>
            <a:ext cx="7379551" cy="3973601"/>
          </a:xfrm>
          <a:prstGeom prst="rect">
            <a:avLst/>
          </a:prstGeom>
          <a:noFill/>
          <a:ln>
            <a:noFill/>
          </a:ln>
        </p:spPr>
      </p:pic>
      <p:sp>
        <p:nvSpPr>
          <p:cNvPr id="365" name="Google Shape;365;p33"/>
          <p:cNvSpPr/>
          <p:nvPr/>
        </p:nvSpPr>
        <p:spPr>
          <a:xfrm rot="10800000" flipH="1">
            <a:off x="2874775" y="2683509"/>
            <a:ext cx="3037926" cy="240864"/>
          </a:xfrm>
          <a:custGeom>
            <a:avLst/>
            <a:gdLst/>
            <a:ahLst/>
            <a:cxnLst/>
            <a:rect l="l" t="t" r="r" b="b"/>
            <a:pathLst>
              <a:path w="73611" h="28229" extrusionOk="0">
                <a:moveTo>
                  <a:pt x="0" y="28229"/>
                </a:moveTo>
                <a:cubicBezTo>
                  <a:pt x="4870" y="26010"/>
                  <a:pt x="22687" y="18180"/>
                  <a:pt x="29222" y="14912"/>
                </a:cubicBezTo>
                <a:cubicBezTo>
                  <a:pt x="35757" y="11645"/>
                  <a:pt x="34093" y="10967"/>
                  <a:pt x="39210" y="8624"/>
                </a:cubicBezTo>
                <a:cubicBezTo>
                  <a:pt x="44327" y="6281"/>
                  <a:pt x="54191" y="2274"/>
                  <a:pt x="59924" y="856"/>
                </a:cubicBezTo>
                <a:cubicBezTo>
                  <a:pt x="65658" y="-562"/>
                  <a:pt x="71330" y="239"/>
                  <a:pt x="73611" y="116"/>
                </a:cubicBezTo>
              </a:path>
            </a:pathLst>
          </a:custGeom>
          <a:noFill/>
          <a:ln w="38100" cap="flat" cmpd="sng">
            <a:solidFill>
              <a:schemeClr val="accent4"/>
            </a:solidFill>
            <a:prstDash val="dash"/>
            <a:round/>
            <a:headEnd type="none" w="med" len="med"/>
            <a:tailEnd type="none" w="med" len="med"/>
          </a:ln>
        </p:spPr>
      </p:sp>
      <p:sp>
        <p:nvSpPr>
          <p:cNvPr id="366" name="Google Shape;366;p33"/>
          <p:cNvSpPr/>
          <p:nvPr/>
        </p:nvSpPr>
        <p:spPr>
          <a:xfrm>
            <a:off x="2788275" y="2582700"/>
            <a:ext cx="186300" cy="2175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67" name="Google Shape;367;p33"/>
          <p:cNvCxnSpPr/>
          <p:nvPr/>
        </p:nvCxnSpPr>
        <p:spPr>
          <a:xfrm rot="10800000">
            <a:off x="4545175" y="3048750"/>
            <a:ext cx="3056700" cy="1413300"/>
          </a:xfrm>
          <a:prstGeom prst="straightConnector1">
            <a:avLst/>
          </a:prstGeom>
          <a:noFill/>
          <a:ln w="28575" cap="flat" cmpd="sng">
            <a:solidFill>
              <a:srgbClr val="E4002B"/>
            </a:solidFill>
            <a:prstDash val="solid"/>
            <a:round/>
            <a:headEnd type="none" w="med" len="med"/>
            <a:tailEnd type="triangle" w="med" len="med"/>
          </a:ln>
        </p:spPr>
      </p:cxnSp>
      <p:sp>
        <p:nvSpPr>
          <p:cNvPr id="368" name="Google Shape;368;p33"/>
          <p:cNvSpPr/>
          <p:nvPr/>
        </p:nvSpPr>
        <p:spPr>
          <a:xfrm>
            <a:off x="6796975" y="2997750"/>
            <a:ext cx="2219400" cy="1464300"/>
          </a:xfrm>
          <a:prstGeom prst="roundRect">
            <a:avLst>
              <a:gd name="adj" fmla="val 5950"/>
            </a:avLst>
          </a:prstGeom>
          <a:solidFill>
            <a:srgbClr val="FFFFFF"/>
          </a:solidFill>
          <a:ln w="9525" cap="flat" cmpd="sng">
            <a:solidFill>
              <a:srgbClr val="E400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Depending on the member, this flight could equi-probably make between 0km of contrails and 800km </a:t>
            </a:r>
            <a:endParaRPr/>
          </a:p>
        </p:txBody>
      </p:sp>
      <p:pic>
        <p:nvPicPr>
          <p:cNvPr id="369" name="Google Shape;369;p33"/>
          <p:cNvPicPr preferRelativeResize="0"/>
          <p:nvPr/>
        </p:nvPicPr>
        <p:blipFill>
          <a:blip r:embed="rId4">
            <a:alphaModFix/>
          </a:blip>
          <a:stretch>
            <a:fillRect/>
          </a:stretch>
        </p:blipFill>
        <p:spPr>
          <a:xfrm rot="3182864">
            <a:off x="3148656" y="2581692"/>
            <a:ext cx="278340" cy="278341"/>
          </a:xfrm>
          <a:prstGeom prst="rect">
            <a:avLst/>
          </a:prstGeom>
          <a:noFill/>
          <a:ln>
            <a:noFill/>
          </a:ln>
        </p:spPr>
      </p:pic>
      <p:sp>
        <p:nvSpPr>
          <p:cNvPr id="370" name="Google Shape;370;p33"/>
          <p:cNvSpPr txBox="1">
            <a:spLocks noGrp="1"/>
          </p:cNvSpPr>
          <p:nvPr>
            <p:ph type="title"/>
          </p:nvPr>
        </p:nvSpPr>
        <p:spPr>
          <a:xfrm>
            <a:off x="282900" y="1866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is an ensemble forecast? From deterministic to probabilistic models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34"/>
          <p:cNvPicPr preferRelativeResize="0"/>
          <p:nvPr/>
        </p:nvPicPr>
        <p:blipFill>
          <a:blip r:embed="rId3">
            <a:alphaModFix/>
          </a:blip>
          <a:stretch>
            <a:fillRect/>
          </a:stretch>
        </p:blipFill>
        <p:spPr>
          <a:xfrm>
            <a:off x="227350" y="699800"/>
            <a:ext cx="4292950" cy="4291650"/>
          </a:xfrm>
          <a:prstGeom prst="rect">
            <a:avLst/>
          </a:prstGeom>
          <a:noFill/>
          <a:ln>
            <a:noFill/>
          </a:ln>
        </p:spPr>
      </p:pic>
      <p:sp>
        <p:nvSpPr>
          <p:cNvPr id="376" name="Google Shape;376;p34"/>
          <p:cNvSpPr txBox="1">
            <a:spLocks noGrp="1"/>
          </p:cNvSpPr>
          <p:nvPr>
            <p:ph type="title"/>
          </p:nvPr>
        </p:nvSpPr>
        <p:spPr>
          <a:xfrm>
            <a:off x="284850" y="339775"/>
            <a:ext cx="8574300" cy="306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How to assess the impact of uncertainties on a mitigation strategy effectiveness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77" name="Google Shape;377;p34"/>
          <p:cNvSpPr txBox="1"/>
          <p:nvPr/>
        </p:nvSpPr>
        <p:spPr>
          <a:xfrm>
            <a:off x="4739475" y="908750"/>
            <a:ext cx="4113600" cy="3386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a:t>Red Flight Plan : Business as usual </a:t>
            </a:r>
            <a:endParaRPr sz="1300"/>
          </a:p>
          <a:p>
            <a:pPr marL="0" lvl="0" indent="0" algn="just" rtl="0">
              <a:spcBef>
                <a:spcPts val="0"/>
              </a:spcBef>
              <a:spcAft>
                <a:spcPts val="0"/>
              </a:spcAft>
              <a:buNone/>
            </a:pPr>
            <a:endParaRPr sz="1300"/>
          </a:p>
          <a:p>
            <a:pPr marL="457200" lvl="0" indent="-311150" algn="just" rtl="0">
              <a:spcBef>
                <a:spcPts val="0"/>
              </a:spcBef>
              <a:spcAft>
                <a:spcPts val="0"/>
              </a:spcAft>
              <a:buSzPts val="1300"/>
              <a:buChar char="●"/>
            </a:pPr>
            <a:r>
              <a:rPr lang="en" sz="1300"/>
              <a:t>Cost function = Fuel + CI x Time</a:t>
            </a:r>
            <a:endParaRPr sz="1300"/>
          </a:p>
          <a:p>
            <a:pPr marL="0" lvl="0" indent="0" algn="just" rtl="0">
              <a:spcBef>
                <a:spcPts val="0"/>
              </a:spcBef>
              <a:spcAft>
                <a:spcPts val="0"/>
              </a:spcAft>
              <a:buNone/>
            </a:pPr>
            <a:endParaRPr sz="1300"/>
          </a:p>
          <a:p>
            <a:pPr marL="0" lvl="0" indent="0" algn="just" rtl="0">
              <a:spcBef>
                <a:spcPts val="0"/>
              </a:spcBef>
              <a:spcAft>
                <a:spcPts val="0"/>
              </a:spcAft>
              <a:buNone/>
            </a:pPr>
            <a:r>
              <a:rPr lang="en" sz="1300"/>
              <a:t>Green Flight Plan : Climate aware trajectory with a certain climate incentive </a:t>
            </a:r>
            <a:r>
              <a:rPr lang="en" sz="1300" b="1" u="sng">
                <a:solidFill>
                  <a:schemeClr val="dk1"/>
                </a:solidFill>
              </a:rPr>
              <a:t>Using Deterministic Weather data</a:t>
            </a:r>
            <a:endParaRPr sz="1300" u="sng"/>
          </a:p>
          <a:p>
            <a:pPr marL="0" lvl="0" indent="0" algn="just" rtl="0">
              <a:spcBef>
                <a:spcPts val="0"/>
              </a:spcBef>
              <a:spcAft>
                <a:spcPts val="0"/>
              </a:spcAft>
              <a:buNone/>
            </a:pPr>
            <a:endParaRPr sz="1300"/>
          </a:p>
          <a:p>
            <a:pPr marL="457200" lvl="0" indent="-311150" algn="just" rtl="0">
              <a:spcBef>
                <a:spcPts val="0"/>
              </a:spcBef>
              <a:spcAft>
                <a:spcPts val="0"/>
              </a:spcAft>
              <a:buClr>
                <a:schemeClr val="dk1"/>
              </a:buClr>
              <a:buSzPts val="1300"/>
              <a:buChar char="●"/>
            </a:pPr>
            <a:r>
              <a:rPr lang="en" sz="1300">
                <a:solidFill>
                  <a:schemeClr val="dk1"/>
                </a:solidFill>
              </a:rPr>
              <a:t>Cost function = Fuel + CI x Time </a:t>
            </a:r>
            <a:endParaRPr sz="1300">
              <a:solidFill>
                <a:schemeClr val="dk1"/>
              </a:solidFill>
            </a:endParaRPr>
          </a:p>
          <a:p>
            <a:pPr marL="914400" lvl="0" indent="457200" algn="just" rtl="0">
              <a:spcBef>
                <a:spcPts val="0"/>
              </a:spcBef>
              <a:spcAft>
                <a:spcPts val="0"/>
              </a:spcAft>
              <a:buNone/>
            </a:pPr>
            <a:r>
              <a:rPr lang="en" sz="1300">
                <a:solidFill>
                  <a:schemeClr val="accent4"/>
                </a:solidFill>
              </a:rPr>
              <a:t>+ 𝛂 x Climate Impact estimation</a:t>
            </a:r>
            <a:endParaRPr sz="1300">
              <a:solidFill>
                <a:schemeClr val="accent4"/>
              </a:solidFill>
            </a:endParaRPr>
          </a:p>
          <a:p>
            <a:pPr marL="0" lvl="0" indent="0" algn="just" rtl="0">
              <a:spcBef>
                <a:spcPts val="0"/>
              </a:spcBef>
              <a:spcAft>
                <a:spcPts val="0"/>
              </a:spcAft>
              <a:buNone/>
            </a:pPr>
            <a:endParaRPr sz="1300">
              <a:solidFill>
                <a:schemeClr val="dk1"/>
              </a:solidFill>
            </a:endParaRPr>
          </a:p>
          <a:p>
            <a:pPr marL="0" lvl="0" indent="0" algn="just" rtl="0">
              <a:spcBef>
                <a:spcPts val="0"/>
              </a:spcBef>
              <a:spcAft>
                <a:spcPts val="0"/>
              </a:spcAft>
              <a:buNone/>
            </a:pPr>
            <a:r>
              <a:rPr lang="en" sz="1300">
                <a:solidFill>
                  <a:schemeClr val="dk1"/>
                </a:solidFill>
              </a:rPr>
              <a:t>Result : A Climate aware trajectory with </a:t>
            </a:r>
            <a:r>
              <a:rPr lang="en" sz="1300" b="1">
                <a:solidFill>
                  <a:schemeClr val="dk1"/>
                </a:solidFill>
              </a:rPr>
              <a:t>40% less  climate impact</a:t>
            </a:r>
            <a:r>
              <a:rPr lang="en" sz="1300">
                <a:solidFill>
                  <a:schemeClr val="dk1"/>
                </a:solidFill>
              </a:rPr>
              <a:t> than the business as usual flight </a:t>
            </a:r>
            <a:r>
              <a:rPr lang="en" sz="1300" b="1" u="sng">
                <a:solidFill>
                  <a:schemeClr val="dk1"/>
                </a:solidFill>
              </a:rPr>
              <a:t>according to the deterministic ERA5 data.</a:t>
            </a:r>
            <a:endParaRPr sz="1300" b="1" u="sng">
              <a:solidFill>
                <a:schemeClr val="dk1"/>
              </a:solidFill>
            </a:endParaRPr>
          </a:p>
          <a:p>
            <a:pPr marL="0" lvl="0" indent="0" algn="just" rtl="0">
              <a:spcBef>
                <a:spcPts val="0"/>
              </a:spcBef>
              <a:spcAft>
                <a:spcPts val="0"/>
              </a:spcAft>
              <a:buNone/>
            </a:pPr>
            <a:endParaRPr sz="1300" b="1" u="sng">
              <a:solidFill>
                <a:schemeClr val="dk1"/>
              </a:solidFill>
            </a:endParaRPr>
          </a:p>
          <a:p>
            <a:pPr marL="0" lvl="0" indent="0" algn="just" rtl="0">
              <a:spcBef>
                <a:spcPts val="0"/>
              </a:spcBef>
              <a:spcAft>
                <a:spcPts val="0"/>
              </a:spcAft>
              <a:buNone/>
            </a:pPr>
            <a:endParaRPr sz="13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35"/>
          <p:cNvPicPr preferRelativeResize="0"/>
          <p:nvPr/>
        </p:nvPicPr>
        <p:blipFill>
          <a:blip r:embed="rId3">
            <a:alphaModFix/>
          </a:blip>
          <a:stretch>
            <a:fillRect/>
          </a:stretch>
        </p:blipFill>
        <p:spPr>
          <a:xfrm>
            <a:off x="212000" y="697073"/>
            <a:ext cx="5351211" cy="4285775"/>
          </a:xfrm>
          <a:prstGeom prst="rect">
            <a:avLst/>
          </a:prstGeom>
          <a:noFill/>
          <a:ln>
            <a:noFill/>
          </a:ln>
        </p:spPr>
      </p:pic>
      <p:pic>
        <p:nvPicPr>
          <p:cNvPr id="383" name="Google Shape;383;p35"/>
          <p:cNvPicPr preferRelativeResize="0"/>
          <p:nvPr/>
        </p:nvPicPr>
        <p:blipFill>
          <a:blip r:embed="rId4">
            <a:alphaModFix/>
          </a:blip>
          <a:stretch>
            <a:fillRect/>
          </a:stretch>
        </p:blipFill>
        <p:spPr>
          <a:xfrm>
            <a:off x="212000" y="697073"/>
            <a:ext cx="5351199" cy="4285766"/>
          </a:xfrm>
          <a:prstGeom prst="rect">
            <a:avLst/>
          </a:prstGeom>
          <a:noFill/>
          <a:ln>
            <a:noFill/>
          </a:ln>
        </p:spPr>
      </p:pic>
      <p:sp>
        <p:nvSpPr>
          <p:cNvPr id="384" name="Google Shape;384;p35"/>
          <p:cNvSpPr txBox="1">
            <a:spLocks noGrp="1"/>
          </p:cNvSpPr>
          <p:nvPr>
            <p:ph type="title"/>
          </p:nvPr>
        </p:nvSpPr>
        <p:spPr>
          <a:xfrm>
            <a:off x="284850" y="339775"/>
            <a:ext cx="8574300" cy="306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How to assess the impact of uncertainties on a mitigation strategy effectiveness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85" name="Google Shape;385;p35"/>
          <p:cNvSpPr txBox="1"/>
          <p:nvPr/>
        </p:nvSpPr>
        <p:spPr>
          <a:xfrm>
            <a:off x="5704650" y="908750"/>
            <a:ext cx="3148500" cy="2786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a:solidFill>
                  <a:schemeClr val="dk1"/>
                </a:solidFill>
              </a:rPr>
              <a:t>Green curve</a:t>
            </a:r>
            <a:r>
              <a:rPr lang="en" sz="1300"/>
              <a:t> : Climate aware trajectory with a certain climate incentive </a:t>
            </a:r>
            <a:r>
              <a:rPr lang="en" sz="1300" b="1"/>
              <a:t>Using Deterministic Weather data</a:t>
            </a:r>
            <a:endParaRPr sz="1300" b="1"/>
          </a:p>
          <a:p>
            <a:pPr marL="914400" lvl="0" indent="457200" algn="just" rtl="0">
              <a:spcBef>
                <a:spcPts val="0"/>
              </a:spcBef>
              <a:spcAft>
                <a:spcPts val="0"/>
              </a:spcAft>
              <a:buNone/>
            </a:pPr>
            <a:endParaRPr sz="1300"/>
          </a:p>
          <a:p>
            <a:pPr marL="0" lvl="0" indent="0" algn="just" rtl="0">
              <a:spcBef>
                <a:spcPts val="0"/>
              </a:spcBef>
              <a:spcAft>
                <a:spcPts val="0"/>
              </a:spcAft>
              <a:buNone/>
            </a:pPr>
            <a:r>
              <a:rPr lang="en" sz="1300"/>
              <a:t>This flight plan is </a:t>
            </a:r>
            <a:r>
              <a:rPr lang="en" sz="1300" b="1"/>
              <a:t>Replayed </a:t>
            </a:r>
            <a:r>
              <a:rPr lang="en" sz="1300"/>
              <a:t>separately in</a:t>
            </a:r>
            <a:r>
              <a:rPr lang="en" sz="1300" b="1"/>
              <a:t> each </a:t>
            </a:r>
            <a:r>
              <a:rPr lang="en" sz="1300" b="1">
                <a:solidFill>
                  <a:schemeClr val="dk1"/>
                </a:solidFill>
              </a:rPr>
              <a:t>member of the </a:t>
            </a:r>
            <a:r>
              <a:rPr lang="en" sz="1300" b="1"/>
              <a:t>ensemble forecast. </a:t>
            </a:r>
            <a:r>
              <a:rPr lang="en" sz="1300">
                <a:solidFill>
                  <a:schemeClr val="dk1"/>
                </a:solidFill>
              </a:rPr>
              <a:t> </a:t>
            </a:r>
            <a:endParaRPr sz="1300">
              <a:solidFill>
                <a:schemeClr val="dk1"/>
              </a:solidFill>
            </a:endParaRPr>
          </a:p>
          <a:p>
            <a:pPr marL="0" lvl="0" indent="0" algn="just" rtl="0">
              <a:spcBef>
                <a:spcPts val="0"/>
              </a:spcBef>
              <a:spcAft>
                <a:spcPts val="0"/>
              </a:spcAft>
              <a:buNone/>
            </a:pPr>
            <a:endParaRPr sz="1300">
              <a:solidFill>
                <a:schemeClr val="dk1"/>
              </a:solidFill>
            </a:endParaRPr>
          </a:p>
          <a:p>
            <a:pPr marL="0" lvl="0" indent="0" algn="just" rtl="0">
              <a:spcBef>
                <a:spcPts val="0"/>
              </a:spcBef>
              <a:spcAft>
                <a:spcPts val="0"/>
              </a:spcAft>
              <a:buNone/>
            </a:pPr>
            <a:r>
              <a:rPr lang="en" sz="1300">
                <a:solidFill>
                  <a:schemeClr val="dk1"/>
                </a:solidFill>
              </a:rPr>
              <a:t>Result : </a:t>
            </a:r>
            <a:endParaRPr sz="1300">
              <a:solidFill>
                <a:schemeClr val="dk1"/>
              </a:solidFill>
            </a:endParaRPr>
          </a:p>
          <a:p>
            <a:pPr marL="0" lvl="0" indent="0" algn="just" rtl="0">
              <a:spcBef>
                <a:spcPts val="0"/>
              </a:spcBef>
              <a:spcAft>
                <a:spcPts val="0"/>
              </a:spcAft>
              <a:buNone/>
            </a:pPr>
            <a:endParaRPr sz="1300">
              <a:solidFill>
                <a:schemeClr val="dk1"/>
              </a:solidFill>
            </a:endParaRPr>
          </a:p>
          <a:p>
            <a:pPr marL="0" lvl="0" indent="0" algn="just" rtl="0">
              <a:spcBef>
                <a:spcPts val="0"/>
              </a:spcBef>
              <a:spcAft>
                <a:spcPts val="0"/>
              </a:spcAft>
              <a:buNone/>
            </a:pPr>
            <a:r>
              <a:rPr lang="en" sz="1300">
                <a:solidFill>
                  <a:schemeClr val="dk1"/>
                </a:solidFill>
              </a:rPr>
              <a:t>Green curve </a:t>
            </a:r>
            <a:r>
              <a:rPr lang="en" sz="1300" b="1">
                <a:solidFill>
                  <a:schemeClr val="dk1"/>
                </a:solidFill>
              </a:rPr>
              <a:t>only reduced the climate impact by </a:t>
            </a:r>
            <a:r>
              <a:rPr lang="en" sz="1300" b="1" u="sng">
                <a:solidFill>
                  <a:schemeClr val="dk1"/>
                </a:solidFill>
              </a:rPr>
              <a:t>2% on average over the ensemble</a:t>
            </a:r>
            <a:r>
              <a:rPr lang="en" sz="1300">
                <a:solidFill>
                  <a:schemeClr val="dk1"/>
                </a:solidFill>
              </a:rPr>
              <a:t> instead of the expected 40%.</a:t>
            </a:r>
            <a:endParaRPr sz="13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36"/>
          <p:cNvPicPr preferRelativeResize="0"/>
          <p:nvPr/>
        </p:nvPicPr>
        <p:blipFill>
          <a:blip r:embed="rId3">
            <a:alphaModFix/>
          </a:blip>
          <a:stretch>
            <a:fillRect/>
          </a:stretch>
        </p:blipFill>
        <p:spPr>
          <a:xfrm>
            <a:off x="511500" y="793450"/>
            <a:ext cx="4342875" cy="3797927"/>
          </a:xfrm>
          <a:prstGeom prst="rect">
            <a:avLst/>
          </a:prstGeom>
          <a:noFill/>
          <a:ln>
            <a:noFill/>
          </a:ln>
        </p:spPr>
      </p:pic>
      <p:sp>
        <p:nvSpPr>
          <p:cNvPr id="391" name="Google Shape;391;p36"/>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Impact of the uncertainty on the fleet </a:t>
            </a:r>
            <a:endParaRPr/>
          </a:p>
        </p:txBody>
      </p:sp>
      <p:sp>
        <p:nvSpPr>
          <p:cNvPr id="392" name="Google Shape;392;p36"/>
          <p:cNvSpPr/>
          <p:nvPr/>
        </p:nvSpPr>
        <p:spPr>
          <a:xfrm rot="-293241">
            <a:off x="1697189" y="1710707"/>
            <a:ext cx="1609283" cy="1722087"/>
          </a:xfrm>
          <a:custGeom>
            <a:avLst/>
            <a:gdLst/>
            <a:ahLst/>
            <a:cxnLst/>
            <a:rect l="l" t="t" r="r" b="b"/>
            <a:pathLst>
              <a:path w="64369" h="68881" extrusionOk="0">
                <a:moveTo>
                  <a:pt x="0" y="0"/>
                </a:moveTo>
                <a:cubicBezTo>
                  <a:pt x="3810" y="6818"/>
                  <a:pt x="12132" y="29428"/>
                  <a:pt x="22860" y="40908"/>
                </a:cubicBezTo>
                <a:cubicBezTo>
                  <a:pt x="33588" y="52388"/>
                  <a:pt x="57451" y="64219"/>
                  <a:pt x="64369" y="68881"/>
                </a:cubicBezTo>
              </a:path>
            </a:pathLst>
          </a:custGeom>
          <a:noFill/>
          <a:ln w="28575" cap="flat" cmpd="sng">
            <a:solidFill>
              <a:srgbClr val="FFAB61"/>
            </a:solidFill>
            <a:prstDash val="solid"/>
            <a:round/>
            <a:headEnd type="none" w="med" len="med"/>
            <a:tailEnd type="triangle" w="med" len="med"/>
          </a:ln>
        </p:spPr>
      </p:sp>
      <p:sp>
        <p:nvSpPr>
          <p:cNvPr id="393" name="Google Shape;393;p36"/>
          <p:cNvSpPr/>
          <p:nvPr/>
        </p:nvSpPr>
        <p:spPr>
          <a:xfrm>
            <a:off x="2841000" y="2233088"/>
            <a:ext cx="1474500" cy="810000"/>
          </a:xfrm>
          <a:prstGeom prst="roundRect">
            <a:avLst>
              <a:gd name="adj" fmla="val 10185"/>
            </a:avLst>
          </a:prstGeom>
          <a:solidFill>
            <a:schemeClr val="lt1"/>
          </a:solidFill>
          <a:ln w="9525" cap="flat" cmpd="sng">
            <a:solidFill>
              <a:srgbClr val="FE8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2"/>
                </a:solidFill>
              </a:rPr>
              <a:t>Increasing </a:t>
            </a:r>
            <a:endParaRPr sz="1300">
              <a:solidFill>
                <a:schemeClr val="accent2"/>
              </a:solidFill>
            </a:endParaRPr>
          </a:p>
          <a:p>
            <a:pPr marL="0" lvl="0" indent="0" algn="ctr" rtl="0">
              <a:spcBef>
                <a:spcPts val="0"/>
              </a:spcBef>
              <a:spcAft>
                <a:spcPts val="0"/>
              </a:spcAft>
              <a:buNone/>
            </a:pPr>
            <a:r>
              <a:rPr lang="en" sz="1300">
                <a:solidFill>
                  <a:schemeClr val="accent2"/>
                </a:solidFill>
              </a:rPr>
              <a:t>climate cost</a:t>
            </a:r>
            <a:endParaRPr sz="1300">
              <a:solidFill>
                <a:schemeClr val="accent2"/>
              </a:solidFill>
            </a:endParaRPr>
          </a:p>
          <a:p>
            <a:pPr marL="0" lvl="0" indent="0" algn="ctr" rtl="0">
              <a:spcBef>
                <a:spcPts val="0"/>
              </a:spcBef>
              <a:spcAft>
                <a:spcPts val="0"/>
              </a:spcAft>
              <a:buNone/>
            </a:pPr>
            <a:r>
              <a:rPr lang="en" sz="1100">
                <a:solidFill>
                  <a:schemeClr val="accent2"/>
                </a:solidFill>
              </a:rPr>
              <a:t>⇒ </a:t>
            </a:r>
            <a:endParaRPr sz="1100">
              <a:solidFill>
                <a:schemeClr val="accent2"/>
              </a:solidFill>
            </a:endParaRPr>
          </a:p>
          <a:p>
            <a:pPr marL="0" lvl="0" indent="0" algn="ctr" rtl="0">
              <a:spcBef>
                <a:spcPts val="0"/>
              </a:spcBef>
              <a:spcAft>
                <a:spcPts val="0"/>
              </a:spcAft>
              <a:buNone/>
            </a:pPr>
            <a:r>
              <a:rPr lang="en" sz="1100">
                <a:solidFill>
                  <a:schemeClr val="accent2"/>
                </a:solidFill>
              </a:rPr>
              <a:t>reduction in impact</a:t>
            </a:r>
            <a:endParaRPr sz="1100">
              <a:solidFill>
                <a:schemeClr val="accent2"/>
              </a:solidFill>
            </a:endParaRPr>
          </a:p>
        </p:txBody>
      </p:sp>
      <p:sp>
        <p:nvSpPr>
          <p:cNvPr id="394" name="Google Shape;394;p36"/>
          <p:cNvSpPr/>
          <p:nvPr/>
        </p:nvSpPr>
        <p:spPr>
          <a:xfrm>
            <a:off x="1626750" y="4456833"/>
            <a:ext cx="2347200" cy="324600"/>
          </a:xfrm>
          <a:prstGeom prst="roundRect">
            <a:avLst>
              <a:gd name="adj" fmla="val 7005"/>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Increase in Costs (%) </a:t>
            </a:r>
            <a:endParaRPr>
              <a:solidFill>
                <a:schemeClr val="accent2"/>
              </a:solidFill>
            </a:endParaRPr>
          </a:p>
        </p:txBody>
      </p:sp>
      <p:sp>
        <p:nvSpPr>
          <p:cNvPr id="395" name="Google Shape;395;p36"/>
          <p:cNvSpPr/>
          <p:nvPr/>
        </p:nvSpPr>
        <p:spPr>
          <a:xfrm rot="-5400000">
            <a:off x="-855147" y="2322700"/>
            <a:ext cx="2634300" cy="321900"/>
          </a:xfrm>
          <a:prstGeom prst="roundRect">
            <a:avLst>
              <a:gd name="adj" fmla="val 7005"/>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Total Climate impact (ATR20)</a:t>
            </a:r>
            <a:endParaRPr>
              <a:solidFill>
                <a:schemeClr val="accent2"/>
              </a:solidFill>
            </a:endParaRPr>
          </a:p>
        </p:txBody>
      </p:sp>
      <p:cxnSp>
        <p:nvCxnSpPr>
          <p:cNvPr id="396" name="Google Shape;396;p36"/>
          <p:cNvCxnSpPr>
            <a:stCxn id="397" idx="2"/>
          </p:cNvCxnSpPr>
          <p:nvPr/>
        </p:nvCxnSpPr>
        <p:spPr>
          <a:xfrm rot="10800000">
            <a:off x="1050575" y="1137500"/>
            <a:ext cx="1378800" cy="488700"/>
          </a:xfrm>
          <a:prstGeom prst="straightConnector1">
            <a:avLst/>
          </a:prstGeom>
          <a:noFill/>
          <a:ln w="19050" cap="flat" cmpd="sng">
            <a:solidFill>
              <a:srgbClr val="255FCC"/>
            </a:solidFill>
            <a:prstDash val="solid"/>
            <a:round/>
            <a:headEnd type="none" w="med" len="med"/>
            <a:tailEnd type="stealth" w="med" len="med"/>
          </a:ln>
        </p:spPr>
      </p:cxnSp>
      <p:sp>
        <p:nvSpPr>
          <p:cNvPr id="397" name="Google Shape;397;p36"/>
          <p:cNvSpPr/>
          <p:nvPr/>
        </p:nvSpPr>
        <p:spPr>
          <a:xfrm>
            <a:off x="1439225" y="1340900"/>
            <a:ext cx="1980300" cy="285300"/>
          </a:xfrm>
          <a:prstGeom prst="roundRect">
            <a:avLst>
              <a:gd name="adj" fmla="val 10185"/>
            </a:avLst>
          </a:prstGeom>
          <a:solidFill>
            <a:schemeClr val="lt1"/>
          </a:solidFill>
          <a:ln w="19050"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2"/>
                </a:solidFill>
              </a:rPr>
              <a:t>Business as usual fleet</a:t>
            </a:r>
            <a:endParaRPr sz="1100">
              <a:solidFill>
                <a:schemeClr val="accent2"/>
              </a:solidFill>
            </a:endParaRPr>
          </a:p>
        </p:txBody>
      </p:sp>
      <p:sp>
        <p:nvSpPr>
          <p:cNvPr id="398" name="Google Shape;398;p36"/>
          <p:cNvSpPr txBox="1"/>
          <p:nvPr/>
        </p:nvSpPr>
        <p:spPr>
          <a:xfrm>
            <a:off x="5020350" y="908750"/>
            <a:ext cx="3832800" cy="1585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dirty="0"/>
              <a:t>We reuse the same cost function as before : </a:t>
            </a:r>
            <a:endParaRPr sz="1300" dirty="0"/>
          </a:p>
          <a:p>
            <a:pPr marL="0" lvl="0" indent="0" algn="just" rtl="0">
              <a:spcBef>
                <a:spcPts val="0"/>
              </a:spcBef>
              <a:spcAft>
                <a:spcPts val="0"/>
              </a:spcAft>
              <a:buNone/>
            </a:pPr>
            <a:endParaRPr sz="1300"/>
          </a:p>
          <a:p>
            <a:pPr marL="457200" lvl="0" indent="-311150" algn="just" rtl="0">
              <a:spcBef>
                <a:spcPts val="0"/>
              </a:spcBef>
              <a:spcAft>
                <a:spcPts val="0"/>
              </a:spcAft>
              <a:buClr>
                <a:schemeClr val="dk1"/>
              </a:buClr>
              <a:buSzPts val="1300"/>
              <a:buChar char="●"/>
            </a:pPr>
            <a:r>
              <a:rPr lang="en" sz="1300" dirty="0">
                <a:solidFill>
                  <a:schemeClr val="dk1"/>
                </a:solidFill>
              </a:rPr>
              <a:t>Cost function = Fuel + CI x Time </a:t>
            </a:r>
            <a:endParaRPr sz="1300" dirty="0">
              <a:solidFill>
                <a:schemeClr val="dk1"/>
              </a:solidFill>
            </a:endParaRPr>
          </a:p>
          <a:p>
            <a:pPr marL="914400" lvl="0" indent="0" algn="just" rtl="0">
              <a:spcBef>
                <a:spcPts val="0"/>
              </a:spcBef>
              <a:spcAft>
                <a:spcPts val="0"/>
              </a:spcAft>
              <a:buNone/>
            </a:pPr>
            <a:r>
              <a:rPr lang="en" sz="1300" dirty="0">
                <a:solidFill>
                  <a:schemeClr val="accent4"/>
                </a:solidFill>
              </a:rPr>
              <a:t>        + 𝛂 x Climate Impact estimation</a:t>
            </a:r>
            <a:endParaRPr sz="1300" dirty="0">
              <a:solidFill>
                <a:schemeClr val="accent4"/>
              </a:solidFill>
            </a:endParaRPr>
          </a:p>
          <a:p>
            <a:pPr marL="0" lvl="0" indent="0" algn="just" rtl="0">
              <a:spcBef>
                <a:spcPts val="0"/>
              </a:spcBef>
              <a:spcAft>
                <a:spcPts val="0"/>
              </a:spcAft>
              <a:buNone/>
            </a:pPr>
            <a:endParaRPr sz="1300">
              <a:solidFill>
                <a:schemeClr val="dk1"/>
              </a:solidFill>
            </a:endParaRPr>
          </a:p>
          <a:p>
            <a:pPr marL="0" lvl="0" indent="0" algn="just" rtl="0">
              <a:spcBef>
                <a:spcPts val="0"/>
              </a:spcBef>
              <a:spcAft>
                <a:spcPts val="0"/>
              </a:spcAft>
              <a:buNone/>
            </a:pPr>
            <a:r>
              <a:rPr lang="en" sz="1300" dirty="0">
                <a:solidFill>
                  <a:schemeClr val="dk1"/>
                </a:solidFill>
              </a:rPr>
              <a:t>Results for a 10.000 transatlantic flights fleet over 2022</a:t>
            </a:r>
            <a:endParaRPr sz="1300" dirty="0">
              <a:solidFill>
                <a:schemeClr val="dk1"/>
              </a:solidFill>
            </a:endParaRPr>
          </a:p>
        </p:txBody>
      </p:sp>
      <p:sp>
        <p:nvSpPr>
          <p:cNvPr id="399" name="Google Shape;399;p36"/>
          <p:cNvSpPr/>
          <p:nvPr/>
        </p:nvSpPr>
        <p:spPr>
          <a:xfrm rot="-2207399">
            <a:off x="861030" y="3251391"/>
            <a:ext cx="989341" cy="881220"/>
          </a:xfrm>
          <a:prstGeom prst="leftArrow">
            <a:avLst>
              <a:gd name="adj1" fmla="val 62901"/>
              <a:gd name="adj2" fmla="val 51249"/>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accent2"/>
                </a:solidFill>
              </a:rPr>
              <a:t>Towards Better results</a:t>
            </a:r>
            <a:endParaRPr sz="11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7"/>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Impact of the uncertainty on the fleet </a:t>
            </a:r>
            <a:endParaRPr/>
          </a:p>
          <a:p>
            <a:pPr marL="0" lvl="0" indent="0" algn="l" rtl="0">
              <a:spcBef>
                <a:spcPts val="0"/>
              </a:spcBef>
              <a:spcAft>
                <a:spcPts val="0"/>
              </a:spcAft>
              <a:buNone/>
            </a:pPr>
            <a:endParaRPr/>
          </a:p>
        </p:txBody>
      </p:sp>
      <p:pic>
        <p:nvPicPr>
          <p:cNvPr id="405" name="Google Shape;405;p37"/>
          <p:cNvPicPr preferRelativeResize="0"/>
          <p:nvPr/>
        </p:nvPicPr>
        <p:blipFill>
          <a:blip r:embed="rId3">
            <a:alphaModFix/>
          </a:blip>
          <a:stretch>
            <a:fillRect/>
          </a:stretch>
        </p:blipFill>
        <p:spPr>
          <a:xfrm>
            <a:off x="511497" y="793450"/>
            <a:ext cx="4342874" cy="3788249"/>
          </a:xfrm>
          <a:prstGeom prst="rect">
            <a:avLst/>
          </a:prstGeom>
          <a:noFill/>
          <a:ln>
            <a:noFill/>
          </a:ln>
        </p:spPr>
      </p:pic>
      <p:sp>
        <p:nvSpPr>
          <p:cNvPr id="406" name="Google Shape;406;p37"/>
          <p:cNvSpPr/>
          <p:nvPr/>
        </p:nvSpPr>
        <p:spPr>
          <a:xfrm>
            <a:off x="5052800" y="939425"/>
            <a:ext cx="3277500" cy="1299300"/>
          </a:xfrm>
          <a:prstGeom prst="roundRect">
            <a:avLst>
              <a:gd name="adj" fmla="val 3463"/>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Loss of ~25-30% of mitigation potential </a:t>
            </a:r>
            <a:r>
              <a:rPr lang="en"/>
              <a:t>in this experiment when taking into account the uncertainties on ERA5 reanalysis compared to predictions using deterministic ERA5</a:t>
            </a:r>
            <a:endParaRPr/>
          </a:p>
        </p:txBody>
      </p:sp>
      <p:cxnSp>
        <p:nvCxnSpPr>
          <p:cNvPr id="407" name="Google Shape;407;p37"/>
          <p:cNvCxnSpPr/>
          <p:nvPr/>
        </p:nvCxnSpPr>
        <p:spPr>
          <a:xfrm rot="10800000">
            <a:off x="2510550" y="3513450"/>
            <a:ext cx="2151600" cy="673800"/>
          </a:xfrm>
          <a:prstGeom prst="straightConnector1">
            <a:avLst/>
          </a:prstGeom>
          <a:noFill/>
          <a:ln w="28575" cap="flat" cmpd="sng">
            <a:solidFill>
              <a:srgbClr val="255FCC"/>
            </a:solidFill>
            <a:prstDash val="solid"/>
            <a:round/>
            <a:headEnd type="none" w="med" len="med"/>
            <a:tailEnd type="triangle" w="med" len="med"/>
          </a:ln>
        </p:spPr>
      </p:cxnSp>
      <p:cxnSp>
        <p:nvCxnSpPr>
          <p:cNvPr id="408" name="Google Shape;408;p37"/>
          <p:cNvCxnSpPr>
            <a:stCxn id="409" idx="3"/>
          </p:cNvCxnSpPr>
          <p:nvPr/>
        </p:nvCxnSpPr>
        <p:spPr>
          <a:xfrm rot="10800000">
            <a:off x="2919100" y="3022800"/>
            <a:ext cx="4467300" cy="3000"/>
          </a:xfrm>
          <a:prstGeom prst="straightConnector1">
            <a:avLst/>
          </a:prstGeom>
          <a:noFill/>
          <a:ln w="28575" cap="flat" cmpd="sng">
            <a:solidFill>
              <a:srgbClr val="255FCC"/>
            </a:solidFill>
            <a:prstDash val="solid"/>
            <a:round/>
            <a:headEnd type="none" w="med" len="med"/>
            <a:tailEnd type="triangle" w="med" len="med"/>
          </a:ln>
        </p:spPr>
      </p:cxnSp>
      <p:sp>
        <p:nvSpPr>
          <p:cNvPr id="409" name="Google Shape;409;p37"/>
          <p:cNvSpPr/>
          <p:nvPr/>
        </p:nvSpPr>
        <p:spPr>
          <a:xfrm>
            <a:off x="4939300" y="2766300"/>
            <a:ext cx="2447100" cy="519000"/>
          </a:xfrm>
          <a:prstGeom prst="roundRect">
            <a:avLst>
              <a:gd name="adj" fmla="val 16667"/>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The impact we got with the more realistic weather</a:t>
            </a:r>
            <a:endParaRPr>
              <a:solidFill>
                <a:schemeClr val="accent2"/>
              </a:solidFill>
            </a:endParaRPr>
          </a:p>
        </p:txBody>
      </p:sp>
      <p:sp>
        <p:nvSpPr>
          <p:cNvPr id="410" name="Google Shape;410;p37"/>
          <p:cNvSpPr/>
          <p:nvPr/>
        </p:nvSpPr>
        <p:spPr>
          <a:xfrm>
            <a:off x="3995550" y="3862800"/>
            <a:ext cx="2224500" cy="519000"/>
          </a:xfrm>
          <a:prstGeom prst="roundRect">
            <a:avLst>
              <a:gd name="adj" fmla="val 16667"/>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What was expected by the deterministic model</a:t>
            </a:r>
            <a:endParaRPr>
              <a:solidFill>
                <a:schemeClr val="accent2"/>
              </a:solidFill>
            </a:endParaRPr>
          </a:p>
        </p:txBody>
      </p:sp>
      <p:sp>
        <p:nvSpPr>
          <p:cNvPr id="411" name="Google Shape;411;p37"/>
          <p:cNvSpPr/>
          <p:nvPr/>
        </p:nvSpPr>
        <p:spPr>
          <a:xfrm>
            <a:off x="1626750" y="4456833"/>
            <a:ext cx="2347200" cy="324600"/>
          </a:xfrm>
          <a:prstGeom prst="roundRect">
            <a:avLst>
              <a:gd name="adj" fmla="val 7005"/>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Increase in Costs (%) </a:t>
            </a:r>
            <a:endParaRPr>
              <a:solidFill>
                <a:schemeClr val="accent2"/>
              </a:solidFill>
            </a:endParaRPr>
          </a:p>
        </p:txBody>
      </p:sp>
      <p:sp>
        <p:nvSpPr>
          <p:cNvPr id="412" name="Google Shape;412;p37"/>
          <p:cNvSpPr/>
          <p:nvPr/>
        </p:nvSpPr>
        <p:spPr>
          <a:xfrm rot="-5400000">
            <a:off x="-855147" y="2322700"/>
            <a:ext cx="2634300" cy="321900"/>
          </a:xfrm>
          <a:prstGeom prst="roundRect">
            <a:avLst>
              <a:gd name="adj" fmla="val 7005"/>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Total Climate impact (ATR20)</a:t>
            </a:r>
            <a:endParaRPr>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8"/>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Impact of the uncertainty on the fleet </a:t>
            </a:r>
            <a:endParaRPr/>
          </a:p>
          <a:p>
            <a:pPr marL="0" lvl="0" indent="0" algn="l" rtl="0">
              <a:spcBef>
                <a:spcPts val="0"/>
              </a:spcBef>
              <a:spcAft>
                <a:spcPts val="0"/>
              </a:spcAft>
              <a:buNone/>
            </a:pPr>
            <a:endParaRPr/>
          </a:p>
        </p:txBody>
      </p:sp>
      <p:pic>
        <p:nvPicPr>
          <p:cNvPr id="418" name="Google Shape;418;p38"/>
          <p:cNvPicPr preferRelativeResize="0"/>
          <p:nvPr/>
        </p:nvPicPr>
        <p:blipFill>
          <a:blip r:embed="rId3">
            <a:alphaModFix/>
          </a:blip>
          <a:stretch>
            <a:fillRect/>
          </a:stretch>
        </p:blipFill>
        <p:spPr>
          <a:xfrm>
            <a:off x="511497" y="793450"/>
            <a:ext cx="4342874" cy="3788249"/>
          </a:xfrm>
          <a:prstGeom prst="rect">
            <a:avLst/>
          </a:prstGeom>
          <a:noFill/>
          <a:ln>
            <a:noFill/>
          </a:ln>
        </p:spPr>
      </p:pic>
      <p:sp>
        <p:nvSpPr>
          <p:cNvPr id="419" name="Google Shape;419;p38"/>
          <p:cNvSpPr/>
          <p:nvPr/>
        </p:nvSpPr>
        <p:spPr>
          <a:xfrm>
            <a:off x="5052800" y="939425"/>
            <a:ext cx="3277500" cy="1299300"/>
          </a:xfrm>
          <a:prstGeom prst="roundRect">
            <a:avLst>
              <a:gd name="adj" fmla="val 3463"/>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Loss of ~25-30% of mitigation potential </a:t>
            </a:r>
            <a:r>
              <a:rPr lang="en"/>
              <a:t>in this experiment when taking into account the uncertainties on ERA5 reanalysis compared to predictions using deterministic ERA5</a:t>
            </a:r>
            <a:endParaRPr/>
          </a:p>
        </p:txBody>
      </p:sp>
      <p:cxnSp>
        <p:nvCxnSpPr>
          <p:cNvPr id="420" name="Google Shape;420;p38"/>
          <p:cNvCxnSpPr/>
          <p:nvPr/>
        </p:nvCxnSpPr>
        <p:spPr>
          <a:xfrm rot="10800000" flipH="1">
            <a:off x="2490396" y="2964464"/>
            <a:ext cx="383700" cy="552000"/>
          </a:xfrm>
          <a:prstGeom prst="straightConnector1">
            <a:avLst/>
          </a:prstGeom>
          <a:noFill/>
          <a:ln w="28575" cap="flat" cmpd="sng">
            <a:solidFill>
              <a:srgbClr val="255FCC"/>
            </a:solidFill>
            <a:prstDash val="solid"/>
            <a:round/>
            <a:headEnd type="oval" w="med" len="med"/>
            <a:tailEnd type="triangle" w="med" len="med"/>
          </a:ln>
        </p:spPr>
      </p:cxnSp>
      <p:sp>
        <p:nvSpPr>
          <p:cNvPr id="421" name="Google Shape;421;p38"/>
          <p:cNvSpPr/>
          <p:nvPr/>
        </p:nvSpPr>
        <p:spPr>
          <a:xfrm>
            <a:off x="1018175" y="3632025"/>
            <a:ext cx="3368700" cy="519000"/>
          </a:xfrm>
          <a:prstGeom prst="roundRect">
            <a:avLst>
              <a:gd name="adj" fmla="val 16667"/>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2"/>
                </a:solidFill>
              </a:rPr>
              <a:t>~28% climate impact increase + extra cost due to unpredicted climate impact</a:t>
            </a:r>
            <a:endParaRPr>
              <a:solidFill>
                <a:schemeClr val="accent2"/>
              </a:solidFill>
            </a:endParaRPr>
          </a:p>
        </p:txBody>
      </p:sp>
      <p:sp>
        <p:nvSpPr>
          <p:cNvPr id="422" name="Google Shape;422;p38"/>
          <p:cNvSpPr/>
          <p:nvPr/>
        </p:nvSpPr>
        <p:spPr>
          <a:xfrm>
            <a:off x="1626750" y="4456833"/>
            <a:ext cx="2347200" cy="324600"/>
          </a:xfrm>
          <a:prstGeom prst="roundRect">
            <a:avLst>
              <a:gd name="adj" fmla="val 7005"/>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Increase in Costs (%) </a:t>
            </a:r>
            <a:endParaRPr>
              <a:solidFill>
                <a:schemeClr val="accent2"/>
              </a:solidFill>
            </a:endParaRPr>
          </a:p>
        </p:txBody>
      </p:sp>
      <p:sp>
        <p:nvSpPr>
          <p:cNvPr id="423" name="Google Shape;423;p38"/>
          <p:cNvSpPr/>
          <p:nvPr/>
        </p:nvSpPr>
        <p:spPr>
          <a:xfrm rot="-5400000">
            <a:off x="-855147" y="2322700"/>
            <a:ext cx="2634300" cy="321900"/>
          </a:xfrm>
          <a:prstGeom prst="roundRect">
            <a:avLst>
              <a:gd name="adj" fmla="val 7005"/>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Total Climate impact (ATR20)</a:t>
            </a:r>
            <a:endParaRPr>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Impact of the uncertainty on the fleet </a:t>
            </a:r>
            <a:endParaRPr/>
          </a:p>
          <a:p>
            <a:pPr marL="0" lvl="0" indent="0" algn="l" rtl="0">
              <a:spcBef>
                <a:spcPts val="0"/>
              </a:spcBef>
              <a:spcAft>
                <a:spcPts val="0"/>
              </a:spcAft>
              <a:buNone/>
            </a:pPr>
            <a:endParaRPr/>
          </a:p>
        </p:txBody>
      </p:sp>
      <p:pic>
        <p:nvPicPr>
          <p:cNvPr id="429" name="Google Shape;429;p39"/>
          <p:cNvPicPr preferRelativeResize="0"/>
          <p:nvPr/>
        </p:nvPicPr>
        <p:blipFill>
          <a:blip r:embed="rId3">
            <a:alphaModFix/>
          </a:blip>
          <a:stretch>
            <a:fillRect/>
          </a:stretch>
        </p:blipFill>
        <p:spPr>
          <a:xfrm>
            <a:off x="511497" y="793450"/>
            <a:ext cx="4342874" cy="3788249"/>
          </a:xfrm>
          <a:prstGeom prst="rect">
            <a:avLst/>
          </a:prstGeom>
          <a:noFill/>
          <a:ln>
            <a:noFill/>
          </a:ln>
        </p:spPr>
      </p:pic>
      <p:sp>
        <p:nvSpPr>
          <p:cNvPr id="430" name="Google Shape;430;p39"/>
          <p:cNvSpPr/>
          <p:nvPr/>
        </p:nvSpPr>
        <p:spPr>
          <a:xfrm>
            <a:off x="5052800" y="2532275"/>
            <a:ext cx="3277500" cy="1585200"/>
          </a:xfrm>
          <a:prstGeom prst="roundRect">
            <a:avLst>
              <a:gd name="adj" fmla="val 2316"/>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Estimation of the </a:t>
            </a:r>
            <a:r>
              <a:rPr lang="en" b="1"/>
              <a:t>mitigation potential loss</a:t>
            </a:r>
            <a:r>
              <a:rPr lang="en"/>
              <a:t> due to </a:t>
            </a:r>
            <a:r>
              <a:rPr lang="en" b="1"/>
              <a:t>weather reanalysis </a:t>
            </a:r>
            <a:r>
              <a:rPr lang="en"/>
              <a:t>intrinsic </a:t>
            </a:r>
            <a:r>
              <a:rPr lang="en" b="1"/>
              <a:t>uncertainty</a:t>
            </a:r>
            <a:r>
              <a:rPr lang="en"/>
              <a:t> </a:t>
            </a:r>
            <a:endParaRPr/>
          </a:p>
          <a:p>
            <a:pPr marL="0" lvl="0" indent="0" algn="ctr" rtl="0">
              <a:spcBef>
                <a:spcPts val="0"/>
              </a:spcBef>
              <a:spcAft>
                <a:spcPts val="0"/>
              </a:spcAft>
              <a:buNone/>
            </a:pPr>
            <a:r>
              <a:rPr lang="en"/>
              <a:t>(in reanalysis ⇒ integrating forecast lead time uncertainties will decrease it even more)</a:t>
            </a:r>
            <a:endParaRPr/>
          </a:p>
        </p:txBody>
      </p:sp>
      <p:sp>
        <p:nvSpPr>
          <p:cNvPr id="431" name="Google Shape;431;p39"/>
          <p:cNvSpPr/>
          <p:nvPr/>
        </p:nvSpPr>
        <p:spPr>
          <a:xfrm>
            <a:off x="5052800" y="939425"/>
            <a:ext cx="3277500" cy="1299300"/>
          </a:xfrm>
          <a:prstGeom prst="roundRect">
            <a:avLst>
              <a:gd name="adj" fmla="val 3463"/>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Loss of ~25-30% of mitigation potential </a:t>
            </a:r>
            <a:r>
              <a:rPr lang="en"/>
              <a:t>in this experiment when taking into account the uncertainties on ERA5 reanalysis compared to predictions using deterministic ERA5</a:t>
            </a:r>
            <a:endParaRPr/>
          </a:p>
        </p:txBody>
      </p:sp>
      <p:pic>
        <p:nvPicPr>
          <p:cNvPr id="432" name="Google Shape;432;p39"/>
          <p:cNvPicPr preferRelativeResize="0"/>
          <p:nvPr/>
        </p:nvPicPr>
        <p:blipFill>
          <a:blip r:embed="rId4">
            <a:alphaModFix/>
          </a:blip>
          <a:stretch>
            <a:fillRect/>
          </a:stretch>
        </p:blipFill>
        <p:spPr>
          <a:xfrm rot="-513151">
            <a:off x="7981350" y="3514120"/>
            <a:ext cx="844374" cy="844374"/>
          </a:xfrm>
          <a:prstGeom prst="rect">
            <a:avLst/>
          </a:prstGeom>
          <a:noFill/>
          <a:ln>
            <a:noFill/>
          </a:ln>
        </p:spPr>
      </p:pic>
      <p:sp>
        <p:nvSpPr>
          <p:cNvPr id="433" name="Google Shape;433;p39"/>
          <p:cNvSpPr/>
          <p:nvPr/>
        </p:nvSpPr>
        <p:spPr>
          <a:xfrm>
            <a:off x="1626750" y="4456833"/>
            <a:ext cx="2347200" cy="324600"/>
          </a:xfrm>
          <a:prstGeom prst="roundRect">
            <a:avLst>
              <a:gd name="adj" fmla="val 7005"/>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Increase in Costs (%) </a:t>
            </a:r>
            <a:endParaRPr>
              <a:solidFill>
                <a:schemeClr val="accent2"/>
              </a:solidFill>
            </a:endParaRPr>
          </a:p>
        </p:txBody>
      </p:sp>
      <p:sp>
        <p:nvSpPr>
          <p:cNvPr id="434" name="Google Shape;434;p39"/>
          <p:cNvSpPr/>
          <p:nvPr/>
        </p:nvSpPr>
        <p:spPr>
          <a:xfrm rot="-5400000">
            <a:off x="-855147" y="2322700"/>
            <a:ext cx="2634300" cy="321900"/>
          </a:xfrm>
          <a:prstGeom prst="roundRect">
            <a:avLst>
              <a:gd name="adj" fmla="val 7005"/>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Total Climate impact (ATR20)</a:t>
            </a:r>
            <a:endParaRPr>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0"/>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Impact of the uncertainty on the fleet </a:t>
            </a:r>
            <a:endParaRPr/>
          </a:p>
          <a:p>
            <a:pPr marL="0" lvl="0" indent="0" algn="l" rtl="0">
              <a:spcBef>
                <a:spcPts val="0"/>
              </a:spcBef>
              <a:spcAft>
                <a:spcPts val="0"/>
              </a:spcAft>
              <a:buNone/>
            </a:pPr>
            <a:endParaRPr/>
          </a:p>
        </p:txBody>
      </p:sp>
      <p:sp>
        <p:nvSpPr>
          <p:cNvPr id="440" name="Google Shape;440;p40"/>
          <p:cNvSpPr txBox="1">
            <a:spLocks noGrp="1"/>
          </p:cNvSpPr>
          <p:nvPr>
            <p:ph type="body" idx="1"/>
          </p:nvPr>
        </p:nvSpPr>
        <p:spPr>
          <a:xfrm>
            <a:off x="511500" y="793450"/>
            <a:ext cx="8424000" cy="34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441" name="Google Shape;441;p40"/>
          <p:cNvPicPr preferRelativeResize="0"/>
          <p:nvPr/>
        </p:nvPicPr>
        <p:blipFill>
          <a:blip r:embed="rId3">
            <a:alphaModFix/>
          </a:blip>
          <a:stretch>
            <a:fillRect/>
          </a:stretch>
        </p:blipFill>
        <p:spPr>
          <a:xfrm>
            <a:off x="511497" y="793450"/>
            <a:ext cx="4342874" cy="3788249"/>
          </a:xfrm>
          <a:prstGeom prst="rect">
            <a:avLst/>
          </a:prstGeom>
          <a:noFill/>
          <a:ln>
            <a:noFill/>
          </a:ln>
        </p:spPr>
      </p:pic>
      <p:sp>
        <p:nvSpPr>
          <p:cNvPr id="442" name="Google Shape;442;p40"/>
          <p:cNvSpPr/>
          <p:nvPr/>
        </p:nvSpPr>
        <p:spPr>
          <a:xfrm>
            <a:off x="5052800" y="2532275"/>
            <a:ext cx="3277500" cy="1585200"/>
          </a:xfrm>
          <a:prstGeom prst="roundRect">
            <a:avLst>
              <a:gd name="adj" fmla="val 2316"/>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Estimation of the </a:t>
            </a:r>
            <a:r>
              <a:rPr lang="en" b="1"/>
              <a:t>mitigation potential loss</a:t>
            </a:r>
            <a:r>
              <a:rPr lang="en"/>
              <a:t> due to </a:t>
            </a:r>
            <a:r>
              <a:rPr lang="en" b="1"/>
              <a:t>weather reanalysis </a:t>
            </a:r>
            <a:r>
              <a:rPr lang="en"/>
              <a:t>intrinsic </a:t>
            </a:r>
            <a:r>
              <a:rPr lang="en" b="1"/>
              <a:t>uncertainty</a:t>
            </a:r>
            <a:r>
              <a:rPr lang="en"/>
              <a:t> </a:t>
            </a:r>
            <a:endParaRPr/>
          </a:p>
          <a:p>
            <a:pPr marL="0" lvl="0" indent="0" algn="ctr" rtl="0">
              <a:spcBef>
                <a:spcPts val="0"/>
              </a:spcBef>
              <a:spcAft>
                <a:spcPts val="0"/>
              </a:spcAft>
              <a:buNone/>
            </a:pPr>
            <a:r>
              <a:rPr lang="en"/>
              <a:t>(in reanalysis ⇒ integrating forecast lead time uncertainties will decrease it even more)</a:t>
            </a:r>
            <a:endParaRPr/>
          </a:p>
        </p:txBody>
      </p:sp>
      <p:sp>
        <p:nvSpPr>
          <p:cNvPr id="443" name="Google Shape;443;p40"/>
          <p:cNvSpPr/>
          <p:nvPr/>
        </p:nvSpPr>
        <p:spPr>
          <a:xfrm>
            <a:off x="5052800" y="939425"/>
            <a:ext cx="3277500" cy="1299300"/>
          </a:xfrm>
          <a:prstGeom prst="roundRect">
            <a:avLst>
              <a:gd name="adj" fmla="val 3463"/>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Loss of ~25-30% of mitigation potential </a:t>
            </a:r>
            <a:r>
              <a:rPr lang="en"/>
              <a:t>in this experiment when taking into account the uncertainties on ERA5 reanalysis compared to predictions using deterministic ERA5</a:t>
            </a:r>
            <a:endParaRPr/>
          </a:p>
        </p:txBody>
      </p:sp>
      <p:pic>
        <p:nvPicPr>
          <p:cNvPr id="444" name="Google Shape;444;p40"/>
          <p:cNvPicPr preferRelativeResize="0"/>
          <p:nvPr/>
        </p:nvPicPr>
        <p:blipFill>
          <a:blip r:embed="rId4">
            <a:alphaModFix/>
          </a:blip>
          <a:stretch>
            <a:fillRect/>
          </a:stretch>
        </p:blipFill>
        <p:spPr>
          <a:xfrm rot="-513151">
            <a:off x="7981350" y="3514120"/>
            <a:ext cx="844374" cy="844374"/>
          </a:xfrm>
          <a:prstGeom prst="rect">
            <a:avLst/>
          </a:prstGeom>
          <a:noFill/>
          <a:ln>
            <a:noFill/>
          </a:ln>
        </p:spPr>
      </p:pic>
      <p:sp>
        <p:nvSpPr>
          <p:cNvPr id="445" name="Google Shape;445;p40"/>
          <p:cNvSpPr/>
          <p:nvPr/>
        </p:nvSpPr>
        <p:spPr>
          <a:xfrm>
            <a:off x="2430350" y="3298850"/>
            <a:ext cx="1920000" cy="347700"/>
          </a:xfrm>
          <a:prstGeom prst="rightArrow">
            <a:avLst>
              <a:gd name="adj1" fmla="val 50000"/>
              <a:gd name="adj2" fmla="val 5000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Loss $</a:t>
            </a:r>
            <a:endParaRPr/>
          </a:p>
        </p:txBody>
      </p:sp>
      <p:sp>
        <p:nvSpPr>
          <p:cNvPr id="446" name="Google Shape;446;p40"/>
          <p:cNvSpPr txBox="1"/>
          <p:nvPr/>
        </p:nvSpPr>
        <p:spPr>
          <a:xfrm>
            <a:off x="1084900" y="3380425"/>
            <a:ext cx="1142100" cy="887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3000"/>
              </a:lnSpc>
              <a:spcBef>
                <a:spcPts val="0"/>
              </a:spcBef>
              <a:spcAft>
                <a:spcPts val="0"/>
              </a:spcAft>
              <a:buNone/>
            </a:pPr>
            <a:r>
              <a:rPr lang="en">
                <a:solidFill>
                  <a:srgbClr val="595959"/>
                </a:solidFill>
              </a:rPr>
              <a:t>Extra cost to reach the same result</a:t>
            </a:r>
            <a:endParaRPr sz="1600"/>
          </a:p>
        </p:txBody>
      </p:sp>
      <p:sp>
        <p:nvSpPr>
          <p:cNvPr id="447" name="Google Shape;447;p40"/>
          <p:cNvSpPr/>
          <p:nvPr/>
        </p:nvSpPr>
        <p:spPr>
          <a:xfrm>
            <a:off x="1626750" y="4456833"/>
            <a:ext cx="2347200" cy="324600"/>
          </a:xfrm>
          <a:prstGeom prst="roundRect">
            <a:avLst>
              <a:gd name="adj" fmla="val 7005"/>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Increase in Costs (%) </a:t>
            </a:r>
            <a:endParaRPr>
              <a:solidFill>
                <a:schemeClr val="accent2"/>
              </a:solidFill>
            </a:endParaRPr>
          </a:p>
        </p:txBody>
      </p:sp>
      <p:sp>
        <p:nvSpPr>
          <p:cNvPr id="448" name="Google Shape;448;p40"/>
          <p:cNvSpPr/>
          <p:nvPr/>
        </p:nvSpPr>
        <p:spPr>
          <a:xfrm rot="-5400000">
            <a:off x="-855147" y="2322700"/>
            <a:ext cx="2634300" cy="321900"/>
          </a:xfrm>
          <a:prstGeom prst="roundRect">
            <a:avLst>
              <a:gd name="adj" fmla="val 7005"/>
            </a:avLst>
          </a:prstGeom>
          <a:solidFill>
            <a:schemeClr val="lt1"/>
          </a:solidFill>
          <a:ln w="9525" cap="flat" cmpd="sng">
            <a:solidFill>
              <a:srgbClr val="255F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Total Climate impact (ATR20)</a:t>
            </a:r>
            <a:endParaRPr>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3"/>
          <p:cNvPicPr preferRelativeResize="0"/>
          <p:nvPr/>
        </p:nvPicPr>
        <p:blipFill>
          <a:blip r:embed="rId3">
            <a:alphaModFix/>
          </a:blip>
          <a:stretch>
            <a:fillRect/>
          </a:stretch>
        </p:blipFill>
        <p:spPr>
          <a:xfrm>
            <a:off x="227350" y="547400"/>
            <a:ext cx="4292950" cy="4291650"/>
          </a:xfrm>
          <a:prstGeom prst="rect">
            <a:avLst/>
          </a:prstGeom>
          <a:noFill/>
          <a:ln>
            <a:noFill/>
          </a:ln>
        </p:spPr>
      </p:pic>
      <p:sp>
        <p:nvSpPr>
          <p:cNvPr id="195" name="Google Shape;195;p23"/>
          <p:cNvSpPr txBox="1"/>
          <p:nvPr/>
        </p:nvSpPr>
        <p:spPr>
          <a:xfrm>
            <a:off x="4739475" y="756350"/>
            <a:ext cx="4113600" cy="3586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a:t>Red Flight Plan : Business as usual </a:t>
            </a:r>
            <a:endParaRPr sz="1300"/>
          </a:p>
          <a:p>
            <a:pPr marL="0" lvl="0" indent="0" algn="just" rtl="0">
              <a:spcBef>
                <a:spcPts val="0"/>
              </a:spcBef>
              <a:spcAft>
                <a:spcPts val="0"/>
              </a:spcAft>
              <a:buNone/>
            </a:pPr>
            <a:endParaRPr sz="1300"/>
          </a:p>
          <a:p>
            <a:pPr marL="457200" lvl="0" indent="-311150" algn="just" rtl="0">
              <a:spcBef>
                <a:spcPts val="0"/>
              </a:spcBef>
              <a:spcAft>
                <a:spcPts val="0"/>
              </a:spcAft>
              <a:buSzPts val="1300"/>
              <a:buChar char="●"/>
            </a:pPr>
            <a:r>
              <a:rPr lang="en" sz="1300"/>
              <a:t>Cost function = Fuel + CI x Time</a:t>
            </a:r>
            <a:endParaRPr sz="1300"/>
          </a:p>
          <a:p>
            <a:pPr marL="0" lvl="0" indent="0" algn="just" rtl="0">
              <a:spcBef>
                <a:spcPts val="0"/>
              </a:spcBef>
              <a:spcAft>
                <a:spcPts val="0"/>
              </a:spcAft>
              <a:buNone/>
            </a:pPr>
            <a:endParaRPr sz="1300"/>
          </a:p>
          <a:p>
            <a:pPr marL="0" lvl="0" indent="0" algn="just" rtl="0">
              <a:spcBef>
                <a:spcPts val="0"/>
              </a:spcBef>
              <a:spcAft>
                <a:spcPts val="0"/>
              </a:spcAft>
              <a:buNone/>
            </a:pPr>
            <a:r>
              <a:rPr lang="en" sz="1300"/>
              <a:t>Green Curve : Climate aware trajectory with a certain climate incentive</a:t>
            </a:r>
            <a:endParaRPr sz="1300"/>
          </a:p>
          <a:p>
            <a:pPr marL="0" lvl="0" indent="0" algn="just" rtl="0">
              <a:spcBef>
                <a:spcPts val="0"/>
              </a:spcBef>
              <a:spcAft>
                <a:spcPts val="0"/>
              </a:spcAft>
              <a:buNone/>
            </a:pPr>
            <a:endParaRPr sz="1300"/>
          </a:p>
          <a:p>
            <a:pPr marL="457200" lvl="0" indent="-311150" algn="just" rtl="0">
              <a:spcBef>
                <a:spcPts val="0"/>
              </a:spcBef>
              <a:spcAft>
                <a:spcPts val="0"/>
              </a:spcAft>
              <a:buClr>
                <a:schemeClr val="dk1"/>
              </a:buClr>
              <a:buSzPts val="1300"/>
              <a:buChar char="●"/>
            </a:pPr>
            <a:r>
              <a:rPr lang="en" sz="1300">
                <a:solidFill>
                  <a:schemeClr val="dk1"/>
                </a:solidFill>
              </a:rPr>
              <a:t>Cost function = Fuel + CI x Time </a:t>
            </a:r>
            <a:endParaRPr sz="1300">
              <a:solidFill>
                <a:schemeClr val="dk1"/>
              </a:solidFill>
            </a:endParaRPr>
          </a:p>
          <a:p>
            <a:pPr marL="914400" lvl="0" indent="457200" algn="just" rtl="0">
              <a:spcBef>
                <a:spcPts val="0"/>
              </a:spcBef>
              <a:spcAft>
                <a:spcPts val="0"/>
              </a:spcAft>
              <a:buNone/>
            </a:pPr>
            <a:r>
              <a:rPr lang="en" sz="1300">
                <a:solidFill>
                  <a:schemeClr val="accent4"/>
                </a:solidFill>
              </a:rPr>
              <a:t>+ 𝛂 x Climate Impact estimation</a:t>
            </a:r>
            <a:endParaRPr sz="1300">
              <a:solidFill>
                <a:schemeClr val="accent4"/>
              </a:solidFill>
            </a:endParaRPr>
          </a:p>
          <a:p>
            <a:pPr marL="0" lvl="0" indent="0" algn="just" rtl="0">
              <a:spcBef>
                <a:spcPts val="0"/>
              </a:spcBef>
              <a:spcAft>
                <a:spcPts val="0"/>
              </a:spcAft>
              <a:buNone/>
            </a:pPr>
            <a:endParaRPr sz="1300">
              <a:solidFill>
                <a:schemeClr val="dk1"/>
              </a:solidFill>
            </a:endParaRPr>
          </a:p>
          <a:p>
            <a:pPr marL="0" lvl="0" indent="0" algn="just" rtl="0">
              <a:spcBef>
                <a:spcPts val="0"/>
              </a:spcBef>
              <a:spcAft>
                <a:spcPts val="0"/>
              </a:spcAft>
              <a:buNone/>
            </a:pPr>
            <a:r>
              <a:rPr lang="en" sz="1300">
                <a:solidFill>
                  <a:schemeClr val="dk1"/>
                </a:solidFill>
              </a:rPr>
              <a:t>Result </a:t>
            </a:r>
            <a:r>
              <a:rPr lang="en" sz="1300" b="1">
                <a:solidFill>
                  <a:schemeClr val="dk1"/>
                </a:solidFill>
              </a:rPr>
              <a:t>with current set of assumptions and models </a:t>
            </a:r>
            <a:r>
              <a:rPr lang="en" sz="1300">
                <a:solidFill>
                  <a:schemeClr val="dk1"/>
                </a:solidFill>
              </a:rPr>
              <a:t>: A Climate aware trajectory with significantly  less  climate impact than the business as usual flight </a:t>
            </a:r>
            <a:endParaRPr sz="1300">
              <a:solidFill>
                <a:schemeClr val="dk1"/>
              </a:solidFill>
            </a:endParaRPr>
          </a:p>
          <a:p>
            <a:pPr marL="0" lvl="0" indent="0" algn="just" rtl="0">
              <a:spcBef>
                <a:spcPts val="0"/>
              </a:spcBef>
              <a:spcAft>
                <a:spcPts val="0"/>
              </a:spcAft>
              <a:buNone/>
            </a:pPr>
            <a:endParaRPr sz="1300">
              <a:solidFill>
                <a:schemeClr val="dk1"/>
              </a:solidFill>
            </a:endParaRPr>
          </a:p>
          <a:p>
            <a:pPr marL="0" lvl="0" indent="0" algn="just" rtl="0">
              <a:spcBef>
                <a:spcPts val="0"/>
              </a:spcBef>
              <a:spcAft>
                <a:spcPts val="0"/>
              </a:spcAft>
              <a:buNone/>
            </a:pPr>
            <a:endParaRPr sz="1300">
              <a:solidFill>
                <a:schemeClr val="dk1"/>
              </a:solidFill>
            </a:endParaRPr>
          </a:p>
          <a:p>
            <a:pPr marL="457200" lvl="0" indent="0" algn="just" rtl="0">
              <a:spcBef>
                <a:spcPts val="0"/>
              </a:spcBef>
              <a:spcAft>
                <a:spcPts val="0"/>
              </a:spcAft>
              <a:buNone/>
            </a:pPr>
            <a:r>
              <a:rPr lang="en" sz="1300">
                <a:solidFill>
                  <a:schemeClr val="dk1"/>
                </a:solidFill>
              </a:rPr>
              <a:t>Not statistically significant + subject to many assumptions.</a:t>
            </a:r>
            <a:endParaRPr sz="1300">
              <a:solidFill>
                <a:schemeClr val="dk1"/>
              </a:solidFill>
            </a:endParaRPr>
          </a:p>
        </p:txBody>
      </p:sp>
      <p:sp>
        <p:nvSpPr>
          <p:cNvPr id="196" name="Google Shape;196;p23"/>
          <p:cNvSpPr txBox="1">
            <a:spLocks noGrp="1"/>
          </p:cNvSpPr>
          <p:nvPr>
            <p:ph type="title"/>
          </p:nvPr>
        </p:nvSpPr>
        <p:spPr>
          <a:xfrm>
            <a:off x="284850" y="187375"/>
            <a:ext cx="8574300" cy="306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What is the effectiveness of my climate mitigation strategy?</a:t>
            </a:r>
            <a:endParaRPr/>
          </a:p>
        </p:txBody>
      </p:sp>
      <p:pic>
        <p:nvPicPr>
          <p:cNvPr id="197" name="Google Shape;197;p23"/>
          <p:cNvPicPr preferRelativeResize="0"/>
          <p:nvPr/>
        </p:nvPicPr>
        <p:blipFill>
          <a:blip r:embed="rId4">
            <a:alphaModFix/>
          </a:blip>
          <a:stretch>
            <a:fillRect/>
          </a:stretch>
        </p:blipFill>
        <p:spPr>
          <a:xfrm>
            <a:off x="4739481" y="3773808"/>
            <a:ext cx="466994" cy="4669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1"/>
          <p:cNvSpPr txBox="1">
            <a:spLocks noGrp="1"/>
          </p:cNvSpPr>
          <p:nvPr>
            <p:ph type="title"/>
          </p:nvPr>
        </p:nvSpPr>
        <p:spPr>
          <a:xfrm>
            <a:off x="5134900" y="342651"/>
            <a:ext cx="3836400" cy="14055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900"/>
              <a:buNone/>
            </a:pPr>
            <a:r>
              <a:rPr lang="en"/>
              <a:t>Modeling the uncertainties in trajectory optimization solutions</a:t>
            </a:r>
            <a:endParaRPr/>
          </a:p>
        </p:txBody>
      </p:sp>
      <p:pic>
        <p:nvPicPr>
          <p:cNvPr id="454" name="Google Shape;454;p41"/>
          <p:cNvPicPr preferRelativeResize="0"/>
          <p:nvPr/>
        </p:nvPicPr>
        <p:blipFill rotWithShape="1">
          <a:blip r:embed="rId3">
            <a:alphaModFix/>
          </a:blip>
          <a:srcRect r="8567"/>
          <a:stretch/>
        </p:blipFill>
        <p:spPr>
          <a:xfrm>
            <a:off x="0" y="0"/>
            <a:ext cx="4908299" cy="2571749"/>
          </a:xfrm>
          <a:prstGeom prst="rect">
            <a:avLst/>
          </a:prstGeom>
          <a:noFill/>
          <a:ln>
            <a:noFill/>
          </a:ln>
        </p:spPr>
      </p:pic>
      <p:pic>
        <p:nvPicPr>
          <p:cNvPr id="455" name="Google Shape;455;p41"/>
          <p:cNvPicPr preferRelativeResize="0"/>
          <p:nvPr/>
        </p:nvPicPr>
        <p:blipFill rotWithShape="1">
          <a:blip r:embed="rId4">
            <a:alphaModFix/>
          </a:blip>
          <a:srcRect r="8483"/>
          <a:stretch/>
        </p:blipFill>
        <p:spPr>
          <a:xfrm>
            <a:off x="0" y="2571750"/>
            <a:ext cx="4908299" cy="2571749"/>
          </a:xfrm>
          <a:prstGeom prst="rect">
            <a:avLst/>
          </a:prstGeom>
          <a:noFill/>
          <a:ln>
            <a:noFill/>
          </a:ln>
        </p:spPr>
      </p:pic>
      <p:sp>
        <p:nvSpPr>
          <p:cNvPr id="456" name="Google Shape;456;p41"/>
          <p:cNvSpPr txBox="1"/>
          <p:nvPr/>
        </p:nvSpPr>
        <p:spPr>
          <a:xfrm>
            <a:off x="5134900" y="1978250"/>
            <a:ext cx="3396000" cy="661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endParaRPr sz="1700" b="1" u="sng">
              <a:solidFill>
                <a:schemeClr val="lt1"/>
              </a:solidFill>
            </a:endParaRPr>
          </a:p>
          <a:p>
            <a:pPr marL="0" lvl="0" indent="0" algn="l" rtl="0">
              <a:lnSpc>
                <a:spcPct val="110000"/>
              </a:lnSpc>
              <a:spcBef>
                <a:spcPts val="0"/>
              </a:spcBef>
              <a:spcAft>
                <a:spcPts val="0"/>
              </a:spcAft>
              <a:buNone/>
            </a:pP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2"/>
          <p:cNvSpPr/>
          <p:nvPr/>
        </p:nvSpPr>
        <p:spPr>
          <a:xfrm rot="10800000">
            <a:off x="1503560" y="3536950"/>
            <a:ext cx="2985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62" name="Google Shape;462;p42"/>
          <p:cNvSpPr/>
          <p:nvPr/>
        </p:nvSpPr>
        <p:spPr>
          <a:xfrm rot="10800000">
            <a:off x="4596625" y="3079750"/>
            <a:ext cx="322200" cy="91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63" name="Google Shape;463;p42"/>
          <p:cNvSpPr/>
          <p:nvPr/>
        </p:nvSpPr>
        <p:spPr>
          <a:xfrm rot="10800000">
            <a:off x="45966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64" name="Google Shape;464;p42"/>
          <p:cNvSpPr/>
          <p:nvPr/>
        </p:nvSpPr>
        <p:spPr>
          <a:xfrm rot="10800000">
            <a:off x="3210625" y="2165350"/>
            <a:ext cx="322200" cy="1828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65" name="Google Shape;465;p42"/>
          <p:cNvSpPr/>
          <p:nvPr/>
        </p:nvSpPr>
        <p:spPr>
          <a:xfrm rot="10800000">
            <a:off x="3557125" y="1250950"/>
            <a:ext cx="322200" cy="2743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66" name="Google Shape;466;p42"/>
          <p:cNvSpPr/>
          <p:nvPr/>
        </p:nvSpPr>
        <p:spPr>
          <a:xfrm rot="10800000">
            <a:off x="3903625" y="2168650"/>
            <a:ext cx="322200" cy="1828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67" name="Google Shape;467;p42"/>
          <p:cNvSpPr/>
          <p:nvPr/>
        </p:nvSpPr>
        <p:spPr>
          <a:xfrm rot="10800000">
            <a:off x="4250125" y="3083050"/>
            <a:ext cx="322200" cy="91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68" name="Google Shape;468;p42"/>
          <p:cNvSpPr/>
          <p:nvPr/>
        </p:nvSpPr>
        <p:spPr>
          <a:xfrm rot="10800000">
            <a:off x="2864125" y="2165350"/>
            <a:ext cx="322200" cy="1828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69" name="Google Shape;469;p42"/>
          <p:cNvSpPr/>
          <p:nvPr/>
        </p:nvSpPr>
        <p:spPr>
          <a:xfrm rot="10800000">
            <a:off x="2517625" y="3079750"/>
            <a:ext cx="322200" cy="91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70" name="Google Shape;470;p42"/>
          <p:cNvSpPr/>
          <p:nvPr/>
        </p:nvSpPr>
        <p:spPr>
          <a:xfrm rot="10800000">
            <a:off x="2171125" y="3079750"/>
            <a:ext cx="322200" cy="91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71" name="Google Shape;471;p42"/>
          <p:cNvSpPr/>
          <p:nvPr/>
        </p:nvSpPr>
        <p:spPr>
          <a:xfrm rot="10800000">
            <a:off x="18246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72" name="Google Shape;472;p42"/>
          <p:cNvSpPr/>
          <p:nvPr/>
        </p:nvSpPr>
        <p:spPr>
          <a:xfrm rot="10800000">
            <a:off x="49431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cxnSp>
        <p:nvCxnSpPr>
          <p:cNvPr id="473" name="Google Shape;473;p42"/>
          <p:cNvCxnSpPr/>
          <p:nvPr/>
        </p:nvCxnSpPr>
        <p:spPr>
          <a:xfrm rot="10800000">
            <a:off x="484550" y="1238600"/>
            <a:ext cx="7500" cy="2999100"/>
          </a:xfrm>
          <a:prstGeom prst="straightConnector1">
            <a:avLst/>
          </a:prstGeom>
          <a:noFill/>
          <a:ln w="19050" cap="flat" cmpd="sng">
            <a:solidFill>
              <a:schemeClr val="dk2"/>
            </a:solidFill>
            <a:prstDash val="solid"/>
            <a:round/>
            <a:headEnd type="none" w="med" len="med"/>
            <a:tailEnd type="stealth" w="med" len="med"/>
          </a:ln>
        </p:spPr>
      </p:cxnSp>
      <p:sp>
        <p:nvSpPr>
          <p:cNvPr id="474" name="Google Shape;474;p42"/>
          <p:cNvSpPr/>
          <p:nvPr/>
        </p:nvSpPr>
        <p:spPr>
          <a:xfrm>
            <a:off x="2050525" y="4313900"/>
            <a:ext cx="3687000" cy="4599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1F1F1F"/>
                </a:solidFill>
                <a:highlight>
                  <a:srgbClr val="FFFFFF"/>
                </a:highlight>
              </a:rPr>
              <a:t>RHi at a 4D point in ensemble weather</a:t>
            </a:r>
            <a:endParaRPr sz="900">
              <a:solidFill>
                <a:srgbClr val="595959"/>
              </a:solidFill>
            </a:endParaRPr>
          </a:p>
        </p:txBody>
      </p:sp>
      <p:sp>
        <p:nvSpPr>
          <p:cNvPr id="475" name="Google Shape;475;p42"/>
          <p:cNvSpPr/>
          <p:nvPr/>
        </p:nvSpPr>
        <p:spPr>
          <a:xfrm>
            <a:off x="637250" y="1168025"/>
            <a:ext cx="19002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Probability Density </a:t>
            </a:r>
            <a:endParaRPr>
              <a:solidFill>
                <a:srgbClr val="595959"/>
              </a:solidFill>
            </a:endParaRPr>
          </a:p>
        </p:txBody>
      </p:sp>
      <p:sp>
        <p:nvSpPr>
          <p:cNvPr id="476" name="Google Shape;476;p42"/>
          <p:cNvSpPr/>
          <p:nvPr/>
        </p:nvSpPr>
        <p:spPr>
          <a:xfrm>
            <a:off x="6427675" y="4063950"/>
            <a:ext cx="12519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Value </a:t>
            </a:r>
            <a:endParaRPr>
              <a:solidFill>
                <a:srgbClr val="595959"/>
              </a:solidFill>
            </a:endParaRPr>
          </a:p>
        </p:txBody>
      </p:sp>
      <p:sp>
        <p:nvSpPr>
          <p:cNvPr id="477" name="Google Shape;477;p42"/>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does it mean to use ensemble weather ?</a:t>
            </a:r>
            <a:endParaRPr/>
          </a:p>
          <a:p>
            <a:pPr marL="0" lvl="0" indent="0" algn="l" rtl="0">
              <a:spcBef>
                <a:spcPts val="0"/>
              </a:spcBef>
              <a:spcAft>
                <a:spcPts val="0"/>
              </a:spcAft>
              <a:buNone/>
            </a:pPr>
            <a:r>
              <a:rPr lang="en" sz="1500"/>
              <a:t>Simplified (exaggerated) example with ISSRs, Forecast with 30 ensemble members</a:t>
            </a:r>
            <a:endParaRPr sz="1500"/>
          </a:p>
        </p:txBody>
      </p:sp>
      <p:sp>
        <p:nvSpPr>
          <p:cNvPr id="478" name="Google Shape;478;p42"/>
          <p:cNvSpPr/>
          <p:nvPr/>
        </p:nvSpPr>
        <p:spPr>
          <a:xfrm rot="10800000">
            <a:off x="4250113"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79" name="Google Shape;479;p42"/>
          <p:cNvSpPr/>
          <p:nvPr/>
        </p:nvSpPr>
        <p:spPr>
          <a:xfrm rot="10800000">
            <a:off x="42501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80" name="Google Shape;480;p42"/>
          <p:cNvSpPr/>
          <p:nvPr/>
        </p:nvSpPr>
        <p:spPr>
          <a:xfrm rot="10800000">
            <a:off x="39036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81" name="Google Shape;481;p42"/>
          <p:cNvSpPr/>
          <p:nvPr/>
        </p:nvSpPr>
        <p:spPr>
          <a:xfrm rot="10800000">
            <a:off x="35571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82" name="Google Shape;482;p42"/>
          <p:cNvSpPr/>
          <p:nvPr/>
        </p:nvSpPr>
        <p:spPr>
          <a:xfrm rot="10800000">
            <a:off x="32106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83" name="Google Shape;483;p42"/>
          <p:cNvSpPr/>
          <p:nvPr/>
        </p:nvSpPr>
        <p:spPr>
          <a:xfrm rot="10800000">
            <a:off x="28641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84" name="Google Shape;484;p42"/>
          <p:cNvSpPr/>
          <p:nvPr/>
        </p:nvSpPr>
        <p:spPr>
          <a:xfrm rot="10800000">
            <a:off x="25176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85" name="Google Shape;485;p42"/>
          <p:cNvSpPr/>
          <p:nvPr/>
        </p:nvSpPr>
        <p:spPr>
          <a:xfrm rot="10800000">
            <a:off x="21711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86" name="Google Shape;486;p42"/>
          <p:cNvSpPr/>
          <p:nvPr/>
        </p:nvSpPr>
        <p:spPr>
          <a:xfrm rot="10800000">
            <a:off x="2864125" y="3079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87" name="Google Shape;487;p42"/>
          <p:cNvSpPr/>
          <p:nvPr/>
        </p:nvSpPr>
        <p:spPr>
          <a:xfrm rot="10800000">
            <a:off x="2864125"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88" name="Google Shape;488;p42"/>
          <p:cNvSpPr/>
          <p:nvPr/>
        </p:nvSpPr>
        <p:spPr>
          <a:xfrm rot="10800000">
            <a:off x="3210625" y="3079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89" name="Google Shape;489;p42"/>
          <p:cNvSpPr/>
          <p:nvPr/>
        </p:nvSpPr>
        <p:spPr>
          <a:xfrm rot="10800000">
            <a:off x="3210625"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90" name="Google Shape;490;p42"/>
          <p:cNvSpPr/>
          <p:nvPr/>
        </p:nvSpPr>
        <p:spPr>
          <a:xfrm rot="10800000">
            <a:off x="3557125" y="3079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91" name="Google Shape;491;p42"/>
          <p:cNvSpPr/>
          <p:nvPr/>
        </p:nvSpPr>
        <p:spPr>
          <a:xfrm rot="10800000">
            <a:off x="3557125"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92" name="Google Shape;492;p42"/>
          <p:cNvSpPr/>
          <p:nvPr/>
        </p:nvSpPr>
        <p:spPr>
          <a:xfrm rot="10800000">
            <a:off x="3903625" y="3079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93" name="Google Shape;493;p42"/>
          <p:cNvSpPr/>
          <p:nvPr/>
        </p:nvSpPr>
        <p:spPr>
          <a:xfrm rot="10800000">
            <a:off x="3903625"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94" name="Google Shape;494;p42"/>
          <p:cNvSpPr/>
          <p:nvPr/>
        </p:nvSpPr>
        <p:spPr>
          <a:xfrm rot="10800000">
            <a:off x="3557125" y="21701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495" name="Google Shape;495;p42"/>
          <p:cNvSpPr/>
          <p:nvPr/>
        </p:nvSpPr>
        <p:spPr>
          <a:xfrm rot="10800000">
            <a:off x="3557125" y="1714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cxnSp>
        <p:nvCxnSpPr>
          <p:cNvPr id="496" name="Google Shape;496;p42"/>
          <p:cNvCxnSpPr/>
          <p:nvPr/>
        </p:nvCxnSpPr>
        <p:spPr>
          <a:xfrm rot="10800000" flipH="1">
            <a:off x="19840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497" name="Google Shape;497;p42"/>
          <p:cNvCxnSpPr/>
          <p:nvPr/>
        </p:nvCxnSpPr>
        <p:spPr>
          <a:xfrm rot="10800000">
            <a:off x="23296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498" name="Google Shape;498;p42"/>
          <p:cNvCxnSpPr/>
          <p:nvPr/>
        </p:nvCxnSpPr>
        <p:spPr>
          <a:xfrm rot="10800000">
            <a:off x="26770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499" name="Google Shape;499;p42"/>
          <p:cNvCxnSpPr/>
          <p:nvPr/>
        </p:nvCxnSpPr>
        <p:spPr>
          <a:xfrm rot="10800000" flipH="1">
            <a:off x="30252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00" name="Google Shape;500;p42"/>
          <p:cNvCxnSpPr/>
          <p:nvPr/>
        </p:nvCxnSpPr>
        <p:spPr>
          <a:xfrm rot="10800000">
            <a:off x="33708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01" name="Google Shape;501;p42"/>
          <p:cNvCxnSpPr/>
          <p:nvPr/>
        </p:nvCxnSpPr>
        <p:spPr>
          <a:xfrm rot="10800000">
            <a:off x="37182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02" name="Google Shape;502;p42"/>
          <p:cNvCxnSpPr/>
          <p:nvPr/>
        </p:nvCxnSpPr>
        <p:spPr>
          <a:xfrm rot="10800000">
            <a:off x="40647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03" name="Google Shape;503;p42"/>
          <p:cNvCxnSpPr/>
          <p:nvPr/>
        </p:nvCxnSpPr>
        <p:spPr>
          <a:xfrm rot="10800000" flipH="1">
            <a:off x="44128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04" name="Google Shape;504;p42"/>
          <p:cNvCxnSpPr/>
          <p:nvPr/>
        </p:nvCxnSpPr>
        <p:spPr>
          <a:xfrm rot="10800000">
            <a:off x="47584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42"/>
          <p:cNvCxnSpPr/>
          <p:nvPr/>
        </p:nvCxnSpPr>
        <p:spPr>
          <a:xfrm rot="10800000">
            <a:off x="51058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06" name="Google Shape;506;p42"/>
          <p:cNvCxnSpPr/>
          <p:nvPr/>
        </p:nvCxnSpPr>
        <p:spPr>
          <a:xfrm rot="10800000">
            <a:off x="614207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07" name="Google Shape;507;p42"/>
          <p:cNvCxnSpPr/>
          <p:nvPr/>
        </p:nvCxnSpPr>
        <p:spPr>
          <a:xfrm rot="10800000" flipH="1">
            <a:off x="64902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08" name="Google Shape;508;p42"/>
          <p:cNvCxnSpPr/>
          <p:nvPr/>
        </p:nvCxnSpPr>
        <p:spPr>
          <a:xfrm rot="10800000">
            <a:off x="68358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09" name="Google Shape;509;p42"/>
          <p:cNvCxnSpPr/>
          <p:nvPr/>
        </p:nvCxnSpPr>
        <p:spPr>
          <a:xfrm rot="10800000">
            <a:off x="718322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10" name="Google Shape;510;p42"/>
          <p:cNvCxnSpPr/>
          <p:nvPr/>
        </p:nvCxnSpPr>
        <p:spPr>
          <a:xfrm rot="10800000" flipH="1">
            <a:off x="6373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11" name="Google Shape;511;p42"/>
          <p:cNvCxnSpPr/>
          <p:nvPr/>
        </p:nvCxnSpPr>
        <p:spPr>
          <a:xfrm rot="10800000" flipH="1">
            <a:off x="54490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42"/>
          <p:cNvCxnSpPr/>
          <p:nvPr/>
        </p:nvCxnSpPr>
        <p:spPr>
          <a:xfrm rot="10800000">
            <a:off x="57946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13" name="Google Shape;513;p42"/>
          <p:cNvCxnSpPr/>
          <p:nvPr/>
        </p:nvCxnSpPr>
        <p:spPr>
          <a:xfrm rot="10800000">
            <a:off x="9829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14" name="Google Shape;514;p42"/>
          <p:cNvCxnSpPr/>
          <p:nvPr/>
        </p:nvCxnSpPr>
        <p:spPr>
          <a:xfrm rot="10800000">
            <a:off x="1330313"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15" name="Google Shape;515;p42"/>
          <p:cNvCxnSpPr/>
          <p:nvPr/>
        </p:nvCxnSpPr>
        <p:spPr>
          <a:xfrm rot="10800000" flipH="1">
            <a:off x="166090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16" name="Google Shape;516;p42"/>
          <p:cNvCxnSpPr/>
          <p:nvPr/>
        </p:nvCxnSpPr>
        <p:spPr>
          <a:xfrm>
            <a:off x="359575" y="3989350"/>
            <a:ext cx="7320000" cy="4800"/>
          </a:xfrm>
          <a:prstGeom prst="straightConnector1">
            <a:avLst/>
          </a:prstGeom>
          <a:noFill/>
          <a:ln w="19050" cap="flat" cmpd="sng">
            <a:solidFill>
              <a:schemeClr val="dk2"/>
            </a:solidFill>
            <a:prstDash val="solid"/>
            <a:round/>
            <a:headEnd type="none" w="med" len="med"/>
            <a:tailEnd type="stealth" w="med" len="med"/>
          </a:ln>
        </p:spPr>
      </p:cxnSp>
      <p:sp>
        <p:nvSpPr>
          <p:cNvPr id="517" name="Google Shape;517;p42"/>
          <p:cNvSpPr/>
          <p:nvPr/>
        </p:nvSpPr>
        <p:spPr>
          <a:xfrm>
            <a:off x="347825" y="398800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a:t>
            </a:r>
            <a:endParaRPr>
              <a:solidFill>
                <a:srgbClr val="595959"/>
              </a:solidFill>
            </a:endParaRPr>
          </a:p>
        </p:txBody>
      </p:sp>
      <p:sp>
        <p:nvSpPr>
          <p:cNvPr id="518" name="Google Shape;518;p42"/>
          <p:cNvSpPr/>
          <p:nvPr/>
        </p:nvSpPr>
        <p:spPr>
          <a:xfrm>
            <a:off x="37747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1</a:t>
            </a:r>
            <a:endParaRPr>
              <a:solidFill>
                <a:srgbClr val="595959"/>
              </a:solidFill>
            </a:endParaRPr>
          </a:p>
        </p:txBody>
      </p:sp>
      <p:sp>
        <p:nvSpPr>
          <p:cNvPr id="519" name="Google Shape;519;p42"/>
          <p:cNvSpPr/>
          <p:nvPr/>
        </p:nvSpPr>
        <p:spPr>
          <a:xfrm>
            <a:off x="20401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0.5</a:t>
            </a:r>
            <a:endParaRPr>
              <a:solidFill>
                <a:srgbClr val="59595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3"/>
          <p:cNvSpPr/>
          <p:nvPr/>
        </p:nvSpPr>
        <p:spPr>
          <a:xfrm rot="10800000">
            <a:off x="1503560" y="3536950"/>
            <a:ext cx="2985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25" name="Google Shape;525;p43"/>
          <p:cNvSpPr/>
          <p:nvPr/>
        </p:nvSpPr>
        <p:spPr>
          <a:xfrm rot="10800000">
            <a:off x="4596625" y="3079750"/>
            <a:ext cx="322200" cy="914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26" name="Google Shape;526;p43"/>
          <p:cNvSpPr/>
          <p:nvPr/>
        </p:nvSpPr>
        <p:spPr>
          <a:xfrm rot="10800000">
            <a:off x="4596613" y="3536950"/>
            <a:ext cx="322200" cy="457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27" name="Google Shape;527;p43"/>
          <p:cNvSpPr/>
          <p:nvPr/>
        </p:nvSpPr>
        <p:spPr>
          <a:xfrm rot="10800000">
            <a:off x="3210625" y="2165350"/>
            <a:ext cx="322200" cy="1828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28" name="Google Shape;528;p43"/>
          <p:cNvSpPr/>
          <p:nvPr/>
        </p:nvSpPr>
        <p:spPr>
          <a:xfrm rot="10800000">
            <a:off x="3557125" y="1250950"/>
            <a:ext cx="322200" cy="2743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29" name="Google Shape;529;p43"/>
          <p:cNvSpPr/>
          <p:nvPr/>
        </p:nvSpPr>
        <p:spPr>
          <a:xfrm rot="10800000">
            <a:off x="3903625" y="2168650"/>
            <a:ext cx="322200" cy="18288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30" name="Google Shape;530;p43"/>
          <p:cNvSpPr/>
          <p:nvPr/>
        </p:nvSpPr>
        <p:spPr>
          <a:xfrm rot="10800000">
            <a:off x="4250125" y="3083050"/>
            <a:ext cx="322200" cy="914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31" name="Google Shape;531;p43"/>
          <p:cNvSpPr/>
          <p:nvPr/>
        </p:nvSpPr>
        <p:spPr>
          <a:xfrm rot="10800000">
            <a:off x="2864125" y="2165350"/>
            <a:ext cx="322200" cy="1828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32" name="Google Shape;532;p43"/>
          <p:cNvSpPr/>
          <p:nvPr/>
        </p:nvSpPr>
        <p:spPr>
          <a:xfrm rot="10800000">
            <a:off x="2517625" y="3079750"/>
            <a:ext cx="322200" cy="91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33" name="Google Shape;533;p43"/>
          <p:cNvSpPr/>
          <p:nvPr/>
        </p:nvSpPr>
        <p:spPr>
          <a:xfrm rot="10800000">
            <a:off x="2171125" y="3079750"/>
            <a:ext cx="322200" cy="91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34" name="Google Shape;534;p43"/>
          <p:cNvSpPr/>
          <p:nvPr/>
        </p:nvSpPr>
        <p:spPr>
          <a:xfrm rot="10800000">
            <a:off x="18246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35" name="Google Shape;535;p43"/>
          <p:cNvSpPr/>
          <p:nvPr/>
        </p:nvSpPr>
        <p:spPr>
          <a:xfrm rot="10800000">
            <a:off x="4943113" y="3536950"/>
            <a:ext cx="322200" cy="457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cxnSp>
        <p:nvCxnSpPr>
          <p:cNvPr id="536" name="Google Shape;536;p43"/>
          <p:cNvCxnSpPr/>
          <p:nvPr/>
        </p:nvCxnSpPr>
        <p:spPr>
          <a:xfrm rot="10800000">
            <a:off x="484550" y="1238600"/>
            <a:ext cx="7500" cy="2999100"/>
          </a:xfrm>
          <a:prstGeom prst="straightConnector1">
            <a:avLst/>
          </a:prstGeom>
          <a:noFill/>
          <a:ln w="19050" cap="flat" cmpd="sng">
            <a:solidFill>
              <a:schemeClr val="dk2"/>
            </a:solidFill>
            <a:prstDash val="solid"/>
            <a:round/>
            <a:headEnd type="none" w="med" len="med"/>
            <a:tailEnd type="stealth" w="med" len="med"/>
          </a:ln>
        </p:spPr>
      </p:cxnSp>
      <p:sp>
        <p:nvSpPr>
          <p:cNvPr id="537" name="Google Shape;537;p43"/>
          <p:cNvSpPr/>
          <p:nvPr/>
        </p:nvSpPr>
        <p:spPr>
          <a:xfrm>
            <a:off x="637250" y="1168025"/>
            <a:ext cx="19002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Probability Density </a:t>
            </a:r>
            <a:endParaRPr>
              <a:solidFill>
                <a:srgbClr val="595959"/>
              </a:solidFill>
            </a:endParaRPr>
          </a:p>
        </p:txBody>
      </p:sp>
      <p:sp>
        <p:nvSpPr>
          <p:cNvPr id="538" name="Google Shape;538;p43"/>
          <p:cNvSpPr/>
          <p:nvPr/>
        </p:nvSpPr>
        <p:spPr>
          <a:xfrm>
            <a:off x="6427675" y="4063950"/>
            <a:ext cx="12519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Value </a:t>
            </a:r>
            <a:endParaRPr>
              <a:solidFill>
                <a:srgbClr val="595959"/>
              </a:solidFill>
            </a:endParaRPr>
          </a:p>
        </p:txBody>
      </p:sp>
      <p:sp>
        <p:nvSpPr>
          <p:cNvPr id="539" name="Google Shape;539;p43"/>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does it mean to use ensemble weather ?</a:t>
            </a:r>
            <a:endParaRPr/>
          </a:p>
          <a:p>
            <a:pPr marL="0" lvl="0" indent="0" algn="l" rtl="0">
              <a:spcBef>
                <a:spcPts val="0"/>
              </a:spcBef>
              <a:spcAft>
                <a:spcPts val="0"/>
              </a:spcAft>
              <a:buNone/>
            </a:pPr>
            <a:r>
              <a:rPr lang="en" sz="1500"/>
              <a:t>Simplified (exaggerated) example with ISSRs, Forecast with 30 ensemble members</a:t>
            </a:r>
            <a:endParaRPr sz="1500"/>
          </a:p>
        </p:txBody>
      </p:sp>
      <p:sp>
        <p:nvSpPr>
          <p:cNvPr id="540" name="Google Shape;540;p43"/>
          <p:cNvSpPr/>
          <p:nvPr/>
        </p:nvSpPr>
        <p:spPr>
          <a:xfrm rot="10800000">
            <a:off x="4250113" y="2625850"/>
            <a:ext cx="322200" cy="457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41" name="Google Shape;541;p43"/>
          <p:cNvSpPr/>
          <p:nvPr/>
        </p:nvSpPr>
        <p:spPr>
          <a:xfrm rot="10800000">
            <a:off x="4250113" y="3536950"/>
            <a:ext cx="322200" cy="457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42" name="Google Shape;542;p43"/>
          <p:cNvSpPr/>
          <p:nvPr/>
        </p:nvSpPr>
        <p:spPr>
          <a:xfrm rot="10800000">
            <a:off x="3903613" y="3536950"/>
            <a:ext cx="322200" cy="457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43" name="Google Shape;543;p43"/>
          <p:cNvSpPr/>
          <p:nvPr/>
        </p:nvSpPr>
        <p:spPr>
          <a:xfrm rot="10800000">
            <a:off x="35571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44" name="Google Shape;544;p43"/>
          <p:cNvSpPr/>
          <p:nvPr/>
        </p:nvSpPr>
        <p:spPr>
          <a:xfrm rot="10800000">
            <a:off x="32106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45" name="Google Shape;545;p43"/>
          <p:cNvSpPr/>
          <p:nvPr/>
        </p:nvSpPr>
        <p:spPr>
          <a:xfrm rot="10800000">
            <a:off x="28641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46" name="Google Shape;546;p43"/>
          <p:cNvSpPr/>
          <p:nvPr/>
        </p:nvSpPr>
        <p:spPr>
          <a:xfrm rot="10800000">
            <a:off x="25176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47" name="Google Shape;547;p43"/>
          <p:cNvSpPr/>
          <p:nvPr/>
        </p:nvSpPr>
        <p:spPr>
          <a:xfrm rot="10800000">
            <a:off x="21711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48" name="Google Shape;548;p43"/>
          <p:cNvSpPr/>
          <p:nvPr/>
        </p:nvSpPr>
        <p:spPr>
          <a:xfrm rot="10800000">
            <a:off x="2864125" y="3079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49" name="Google Shape;549;p43"/>
          <p:cNvSpPr/>
          <p:nvPr/>
        </p:nvSpPr>
        <p:spPr>
          <a:xfrm rot="10800000">
            <a:off x="2864125"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50" name="Google Shape;550;p43"/>
          <p:cNvSpPr/>
          <p:nvPr/>
        </p:nvSpPr>
        <p:spPr>
          <a:xfrm rot="10800000">
            <a:off x="3210625" y="3079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51" name="Google Shape;551;p43"/>
          <p:cNvSpPr/>
          <p:nvPr/>
        </p:nvSpPr>
        <p:spPr>
          <a:xfrm rot="10800000">
            <a:off x="3210625"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52" name="Google Shape;552;p43"/>
          <p:cNvSpPr/>
          <p:nvPr/>
        </p:nvSpPr>
        <p:spPr>
          <a:xfrm rot="10800000">
            <a:off x="3557125" y="3079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53" name="Google Shape;553;p43"/>
          <p:cNvSpPr/>
          <p:nvPr/>
        </p:nvSpPr>
        <p:spPr>
          <a:xfrm rot="10800000">
            <a:off x="3557125"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54" name="Google Shape;554;p43"/>
          <p:cNvSpPr/>
          <p:nvPr/>
        </p:nvSpPr>
        <p:spPr>
          <a:xfrm rot="10800000">
            <a:off x="3903625" y="3079750"/>
            <a:ext cx="322200" cy="457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55" name="Google Shape;555;p43"/>
          <p:cNvSpPr/>
          <p:nvPr/>
        </p:nvSpPr>
        <p:spPr>
          <a:xfrm rot="10800000">
            <a:off x="3903625" y="2625850"/>
            <a:ext cx="322200" cy="457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56" name="Google Shape;556;p43"/>
          <p:cNvSpPr/>
          <p:nvPr/>
        </p:nvSpPr>
        <p:spPr>
          <a:xfrm rot="10800000">
            <a:off x="3557125" y="21701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57" name="Google Shape;557;p43"/>
          <p:cNvSpPr/>
          <p:nvPr/>
        </p:nvSpPr>
        <p:spPr>
          <a:xfrm rot="10800000">
            <a:off x="3557125" y="1714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cxnSp>
        <p:nvCxnSpPr>
          <p:cNvPr id="558" name="Google Shape;558;p43"/>
          <p:cNvCxnSpPr/>
          <p:nvPr/>
        </p:nvCxnSpPr>
        <p:spPr>
          <a:xfrm rot="10800000" flipH="1">
            <a:off x="19840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59" name="Google Shape;559;p43"/>
          <p:cNvCxnSpPr/>
          <p:nvPr/>
        </p:nvCxnSpPr>
        <p:spPr>
          <a:xfrm rot="10800000">
            <a:off x="23296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60" name="Google Shape;560;p43"/>
          <p:cNvCxnSpPr/>
          <p:nvPr/>
        </p:nvCxnSpPr>
        <p:spPr>
          <a:xfrm rot="10800000">
            <a:off x="26770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61" name="Google Shape;561;p43"/>
          <p:cNvCxnSpPr/>
          <p:nvPr/>
        </p:nvCxnSpPr>
        <p:spPr>
          <a:xfrm rot="10800000" flipH="1">
            <a:off x="30252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62" name="Google Shape;562;p43"/>
          <p:cNvCxnSpPr/>
          <p:nvPr/>
        </p:nvCxnSpPr>
        <p:spPr>
          <a:xfrm rot="10800000">
            <a:off x="33708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63" name="Google Shape;563;p43"/>
          <p:cNvCxnSpPr/>
          <p:nvPr/>
        </p:nvCxnSpPr>
        <p:spPr>
          <a:xfrm rot="10800000">
            <a:off x="37182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64" name="Google Shape;564;p43"/>
          <p:cNvCxnSpPr/>
          <p:nvPr/>
        </p:nvCxnSpPr>
        <p:spPr>
          <a:xfrm rot="10800000">
            <a:off x="40647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65" name="Google Shape;565;p43"/>
          <p:cNvCxnSpPr/>
          <p:nvPr/>
        </p:nvCxnSpPr>
        <p:spPr>
          <a:xfrm rot="10800000" flipH="1">
            <a:off x="44128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66" name="Google Shape;566;p43"/>
          <p:cNvCxnSpPr/>
          <p:nvPr/>
        </p:nvCxnSpPr>
        <p:spPr>
          <a:xfrm rot="10800000">
            <a:off x="47584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67" name="Google Shape;567;p43"/>
          <p:cNvCxnSpPr/>
          <p:nvPr/>
        </p:nvCxnSpPr>
        <p:spPr>
          <a:xfrm rot="10800000">
            <a:off x="51058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68" name="Google Shape;568;p43"/>
          <p:cNvCxnSpPr/>
          <p:nvPr/>
        </p:nvCxnSpPr>
        <p:spPr>
          <a:xfrm rot="10800000">
            <a:off x="614207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69" name="Google Shape;569;p43"/>
          <p:cNvCxnSpPr/>
          <p:nvPr/>
        </p:nvCxnSpPr>
        <p:spPr>
          <a:xfrm rot="10800000" flipH="1">
            <a:off x="64902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70" name="Google Shape;570;p43"/>
          <p:cNvCxnSpPr/>
          <p:nvPr/>
        </p:nvCxnSpPr>
        <p:spPr>
          <a:xfrm rot="10800000">
            <a:off x="68358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71" name="Google Shape;571;p43"/>
          <p:cNvCxnSpPr/>
          <p:nvPr/>
        </p:nvCxnSpPr>
        <p:spPr>
          <a:xfrm rot="10800000">
            <a:off x="718322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72" name="Google Shape;572;p43"/>
          <p:cNvCxnSpPr/>
          <p:nvPr/>
        </p:nvCxnSpPr>
        <p:spPr>
          <a:xfrm rot="10800000" flipH="1">
            <a:off x="6373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73" name="Google Shape;573;p43"/>
          <p:cNvCxnSpPr/>
          <p:nvPr/>
        </p:nvCxnSpPr>
        <p:spPr>
          <a:xfrm rot="10800000" flipH="1">
            <a:off x="54490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74" name="Google Shape;574;p43"/>
          <p:cNvCxnSpPr/>
          <p:nvPr/>
        </p:nvCxnSpPr>
        <p:spPr>
          <a:xfrm rot="10800000">
            <a:off x="57946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75" name="Google Shape;575;p43"/>
          <p:cNvCxnSpPr/>
          <p:nvPr/>
        </p:nvCxnSpPr>
        <p:spPr>
          <a:xfrm rot="10800000">
            <a:off x="9829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76" name="Google Shape;576;p43"/>
          <p:cNvCxnSpPr/>
          <p:nvPr/>
        </p:nvCxnSpPr>
        <p:spPr>
          <a:xfrm rot="10800000">
            <a:off x="1330313"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577" name="Google Shape;577;p43"/>
          <p:cNvCxnSpPr/>
          <p:nvPr/>
        </p:nvCxnSpPr>
        <p:spPr>
          <a:xfrm rot="10800000" flipH="1">
            <a:off x="166090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78" name="Google Shape;578;p43"/>
          <p:cNvCxnSpPr/>
          <p:nvPr/>
        </p:nvCxnSpPr>
        <p:spPr>
          <a:xfrm>
            <a:off x="359575" y="3989350"/>
            <a:ext cx="7320000" cy="4800"/>
          </a:xfrm>
          <a:prstGeom prst="straightConnector1">
            <a:avLst/>
          </a:prstGeom>
          <a:noFill/>
          <a:ln w="19050" cap="flat" cmpd="sng">
            <a:solidFill>
              <a:schemeClr val="dk2"/>
            </a:solidFill>
            <a:prstDash val="solid"/>
            <a:round/>
            <a:headEnd type="none" w="med" len="med"/>
            <a:tailEnd type="stealth" w="med" len="med"/>
          </a:ln>
        </p:spPr>
      </p:cxnSp>
      <p:sp>
        <p:nvSpPr>
          <p:cNvPr id="579" name="Google Shape;579;p43"/>
          <p:cNvSpPr/>
          <p:nvPr/>
        </p:nvSpPr>
        <p:spPr>
          <a:xfrm>
            <a:off x="347825" y="398800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a:t>
            </a:r>
            <a:endParaRPr>
              <a:solidFill>
                <a:srgbClr val="595959"/>
              </a:solidFill>
            </a:endParaRPr>
          </a:p>
        </p:txBody>
      </p:sp>
      <p:sp>
        <p:nvSpPr>
          <p:cNvPr id="580" name="Google Shape;580;p43"/>
          <p:cNvSpPr/>
          <p:nvPr/>
        </p:nvSpPr>
        <p:spPr>
          <a:xfrm>
            <a:off x="37747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1</a:t>
            </a:r>
            <a:endParaRPr>
              <a:solidFill>
                <a:srgbClr val="595959"/>
              </a:solidFill>
            </a:endParaRPr>
          </a:p>
        </p:txBody>
      </p:sp>
      <p:sp>
        <p:nvSpPr>
          <p:cNvPr id="581" name="Google Shape;581;p43"/>
          <p:cNvSpPr/>
          <p:nvPr/>
        </p:nvSpPr>
        <p:spPr>
          <a:xfrm>
            <a:off x="20401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0.5</a:t>
            </a:r>
            <a:endParaRPr>
              <a:solidFill>
                <a:srgbClr val="595959"/>
              </a:solidFill>
            </a:endParaRPr>
          </a:p>
        </p:txBody>
      </p:sp>
      <p:sp>
        <p:nvSpPr>
          <p:cNvPr id="582" name="Google Shape;582;p43"/>
          <p:cNvSpPr/>
          <p:nvPr/>
        </p:nvSpPr>
        <p:spPr>
          <a:xfrm>
            <a:off x="4148575" y="1465275"/>
            <a:ext cx="1251900" cy="538800"/>
          </a:xfrm>
          <a:prstGeom prst="roundRect">
            <a:avLst>
              <a:gd name="adj" fmla="val 8547"/>
            </a:avLst>
          </a:prstGeom>
          <a:solidFill>
            <a:srgbClr val="FCE5CD"/>
          </a:solidFill>
          <a:ln w="1905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ISSR : RHi&gt;100%</a:t>
            </a:r>
            <a:endParaRPr>
              <a:solidFill>
                <a:srgbClr val="595959"/>
              </a:solidFill>
            </a:endParaRPr>
          </a:p>
        </p:txBody>
      </p:sp>
      <p:sp>
        <p:nvSpPr>
          <p:cNvPr id="583" name="Google Shape;583;p43"/>
          <p:cNvSpPr/>
          <p:nvPr/>
        </p:nvSpPr>
        <p:spPr>
          <a:xfrm>
            <a:off x="5265325" y="2627350"/>
            <a:ext cx="2483400" cy="617700"/>
          </a:xfrm>
          <a:prstGeom prst="roundRect">
            <a:avLst>
              <a:gd name="adj" fmla="val 5002"/>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595959"/>
                </a:solidFill>
              </a:rPr>
              <a:t>P</a:t>
            </a:r>
            <a:r>
              <a:rPr lang="en">
                <a:solidFill>
                  <a:srgbClr val="595959"/>
                </a:solidFill>
              </a:rPr>
              <a:t>(ISSR) = 𝚺       / 𝚺       +          </a:t>
            </a:r>
            <a:endParaRPr>
              <a:solidFill>
                <a:srgbClr val="595959"/>
              </a:solidFill>
            </a:endParaRPr>
          </a:p>
        </p:txBody>
      </p:sp>
      <p:sp>
        <p:nvSpPr>
          <p:cNvPr id="584" name="Google Shape;584;p43"/>
          <p:cNvSpPr/>
          <p:nvPr/>
        </p:nvSpPr>
        <p:spPr>
          <a:xfrm rot="10800000">
            <a:off x="6362722" y="2774350"/>
            <a:ext cx="236100" cy="3237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85" name="Google Shape;585;p43"/>
          <p:cNvSpPr/>
          <p:nvPr/>
        </p:nvSpPr>
        <p:spPr>
          <a:xfrm rot="10800000">
            <a:off x="7360272" y="2774350"/>
            <a:ext cx="236100" cy="3237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86" name="Google Shape;586;p43"/>
          <p:cNvSpPr/>
          <p:nvPr/>
        </p:nvSpPr>
        <p:spPr>
          <a:xfrm rot="10800000">
            <a:off x="6945334" y="2774350"/>
            <a:ext cx="236100" cy="3237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87" name="Google Shape;587;p43"/>
          <p:cNvSpPr/>
          <p:nvPr/>
        </p:nvSpPr>
        <p:spPr>
          <a:xfrm>
            <a:off x="2050525" y="4313900"/>
            <a:ext cx="3687000" cy="4599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1F1F1F"/>
                </a:solidFill>
                <a:highlight>
                  <a:srgbClr val="FFFFFF"/>
                </a:highlight>
              </a:rPr>
              <a:t>RHi at a 4D point in ensemble weather</a:t>
            </a:r>
            <a:endParaRPr sz="900">
              <a:solidFill>
                <a:srgbClr val="59595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cxnSp>
        <p:nvCxnSpPr>
          <p:cNvPr id="592" name="Google Shape;592;p44"/>
          <p:cNvCxnSpPr/>
          <p:nvPr/>
        </p:nvCxnSpPr>
        <p:spPr>
          <a:xfrm rot="10800000">
            <a:off x="484550" y="1238600"/>
            <a:ext cx="7500" cy="2999100"/>
          </a:xfrm>
          <a:prstGeom prst="straightConnector1">
            <a:avLst/>
          </a:prstGeom>
          <a:noFill/>
          <a:ln w="19050" cap="flat" cmpd="sng">
            <a:solidFill>
              <a:schemeClr val="dk2"/>
            </a:solidFill>
            <a:prstDash val="solid"/>
            <a:round/>
            <a:headEnd type="none" w="med" len="med"/>
            <a:tailEnd type="stealth" w="med" len="med"/>
          </a:ln>
        </p:spPr>
      </p:cxnSp>
      <p:sp>
        <p:nvSpPr>
          <p:cNvPr id="593" name="Google Shape;593;p44"/>
          <p:cNvSpPr/>
          <p:nvPr/>
        </p:nvSpPr>
        <p:spPr>
          <a:xfrm>
            <a:off x="2050525" y="4313900"/>
            <a:ext cx="2972100" cy="4599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rgbClr val="1F1F1F"/>
                </a:solidFill>
                <a:highlight>
                  <a:srgbClr val="FFFFFF"/>
                </a:highlight>
              </a:rPr>
              <a:t>Normal distribution</a:t>
            </a:r>
            <a:endParaRPr>
              <a:solidFill>
                <a:srgbClr val="595959"/>
              </a:solidFill>
            </a:endParaRPr>
          </a:p>
        </p:txBody>
      </p:sp>
      <p:sp>
        <p:nvSpPr>
          <p:cNvPr id="594" name="Google Shape;594;p44"/>
          <p:cNvSpPr/>
          <p:nvPr/>
        </p:nvSpPr>
        <p:spPr>
          <a:xfrm>
            <a:off x="637250" y="1168025"/>
            <a:ext cx="19002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Probability Density </a:t>
            </a:r>
            <a:endParaRPr>
              <a:solidFill>
                <a:srgbClr val="595959"/>
              </a:solidFill>
            </a:endParaRPr>
          </a:p>
        </p:txBody>
      </p:sp>
      <p:sp>
        <p:nvSpPr>
          <p:cNvPr id="595" name="Google Shape;595;p44"/>
          <p:cNvSpPr/>
          <p:nvPr/>
        </p:nvSpPr>
        <p:spPr>
          <a:xfrm>
            <a:off x="6427675" y="4063950"/>
            <a:ext cx="12519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Value </a:t>
            </a:r>
            <a:endParaRPr>
              <a:solidFill>
                <a:srgbClr val="595959"/>
              </a:solidFill>
            </a:endParaRPr>
          </a:p>
        </p:txBody>
      </p:sp>
      <p:sp>
        <p:nvSpPr>
          <p:cNvPr id="596" name="Google Shape;596;p44"/>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Probability Density Function Approach : </a:t>
            </a:r>
            <a:endParaRPr/>
          </a:p>
          <a:p>
            <a:pPr marL="0" lvl="0" indent="0" algn="l" rtl="0">
              <a:spcBef>
                <a:spcPts val="0"/>
              </a:spcBef>
              <a:spcAft>
                <a:spcPts val="0"/>
              </a:spcAft>
              <a:buNone/>
            </a:pPr>
            <a:r>
              <a:rPr lang="en" sz="1500"/>
              <a:t>Simplified (exaggerated) example with RHi, Forecast with 30 ensemble members</a:t>
            </a:r>
            <a:endParaRPr sz="1500"/>
          </a:p>
        </p:txBody>
      </p:sp>
      <p:cxnSp>
        <p:nvCxnSpPr>
          <p:cNvPr id="597" name="Google Shape;597;p44"/>
          <p:cNvCxnSpPr/>
          <p:nvPr/>
        </p:nvCxnSpPr>
        <p:spPr>
          <a:xfrm rot="10800000" flipH="1">
            <a:off x="19840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44"/>
          <p:cNvCxnSpPr/>
          <p:nvPr/>
        </p:nvCxnSpPr>
        <p:spPr>
          <a:xfrm rot="10800000">
            <a:off x="23296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44"/>
          <p:cNvCxnSpPr/>
          <p:nvPr/>
        </p:nvCxnSpPr>
        <p:spPr>
          <a:xfrm rot="10800000">
            <a:off x="26770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00" name="Google Shape;600;p44"/>
          <p:cNvCxnSpPr/>
          <p:nvPr/>
        </p:nvCxnSpPr>
        <p:spPr>
          <a:xfrm rot="10800000" flipH="1">
            <a:off x="30252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01" name="Google Shape;601;p44"/>
          <p:cNvCxnSpPr/>
          <p:nvPr/>
        </p:nvCxnSpPr>
        <p:spPr>
          <a:xfrm rot="10800000">
            <a:off x="33708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44"/>
          <p:cNvCxnSpPr/>
          <p:nvPr/>
        </p:nvCxnSpPr>
        <p:spPr>
          <a:xfrm rot="10800000">
            <a:off x="37182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44"/>
          <p:cNvCxnSpPr/>
          <p:nvPr/>
        </p:nvCxnSpPr>
        <p:spPr>
          <a:xfrm rot="10800000">
            <a:off x="40647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44"/>
          <p:cNvCxnSpPr/>
          <p:nvPr/>
        </p:nvCxnSpPr>
        <p:spPr>
          <a:xfrm rot="10800000" flipH="1">
            <a:off x="44128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05" name="Google Shape;605;p44"/>
          <p:cNvCxnSpPr/>
          <p:nvPr/>
        </p:nvCxnSpPr>
        <p:spPr>
          <a:xfrm rot="10800000">
            <a:off x="47584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06" name="Google Shape;606;p44"/>
          <p:cNvCxnSpPr/>
          <p:nvPr/>
        </p:nvCxnSpPr>
        <p:spPr>
          <a:xfrm rot="10800000">
            <a:off x="51058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07" name="Google Shape;607;p44"/>
          <p:cNvCxnSpPr/>
          <p:nvPr/>
        </p:nvCxnSpPr>
        <p:spPr>
          <a:xfrm rot="10800000">
            <a:off x="614207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08" name="Google Shape;608;p44"/>
          <p:cNvCxnSpPr/>
          <p:nvPr/>
        </p:nvCxnSpPr>
        <p:spPr>
          <a:xfrm rot="10800000" flipH="1">
            <a:off x="64902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09" name="Google Shape;609;p44"/>
          <p:cNvCxnSpPr/>
          <p:nvPr/>
        </p:nvCxnSpPr>
        <p:spPr>
          <a:xfrm rot="10800000">
            <a:off x="68358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10" name="Google Shape;610;p44"/>
          <p:cNvCxnSpPr/>
          <p:nvPr/>
        </p:nvCxnSpPr>
        <p:spPr>
          <a:xfrm rot="10800000">
            <a:off x="718322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11" name="Google Shape;611;p44"/>
          <p:cNvCxnSpPr/>
          <p:nvPr/>
        </p:nvCxnSpPr>
        <p:spPr>
          <a:xfrm rot="10800000" flipH="1">
            <a:off x="6373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12" name="Google Shape;612;p44"/>
          <p:cNvCxnSpPr/>
          <p:nvPr/>
        </p:nvCxnSpPr>
        <p:spPr>
          <a:xfrm>
            <a:off x="3532825" y="1949350"/>
            <a:ext cx="2483400" cy="2048700"/>
          </a:xfrm>
          <a:prstGeom prst="curvedConnector3">
            <a:avLst>
              <a:gd name="adj1" fmla="val 31905"/>
            </a:avLst>
          </a:prstGeom>
          <a:noFill/>
          <a:ln w="28575" cap="flat" cmpd="sng">
            <a:solidFill>
              <a:srgbClr val="6FA8DC"/>
            </a:solidFill>
            <a:prstDash val="solid"/>
            <a:round/>
            <a:headEnd type="none" w="med" len="med"/>
            <a:tailEnd type="none" w="med" len="med"/>
          </a:ln>
        </p:spPr>
      </p:cxnSp>
      <p:cxnSp>
        <p:nvCxnSpPr>
          <p:cNvPr id="613" name="Google Shape;613;p44"/>
          <p:cNvCxnSpPr/>
          <p:nvPr/>
        </p:nvCxnSpPr>
        <p:spPr>
          <a:xfrm flipH="1">
            <a:off x="761425" y="1949350"/>
            <a:ext cx="2795700" cy="2038200"/>
          </a:xfrm>
          <a:prstGeom prst="curvedConnector3">
            <a:avLst>
              <a:gd name="adj1" fmla="val 30716"/>
            </a:avLst>
          </a:prstGeom>
          <a:noFill/>
          <a:ln w="28575" cap="flat" cmpd="sng">
            <a:solidFill>
              <a:srgbClr val="6FA8DC"/>
            </a:solidFill>
            <a:prstDash val="solid"/>
            <a:round/>
            <a:headEnd type="none" w="med" len="med"/>
            <a:tailEnd type="none" w="med" len="med"/>
          </a:ln>
        </p:spPr>
      </p:cxnSp>
      <p:cxnSp>
        <p:nvCxnSpPr>
          <p:cNvPr id="614" name="Google Shape;614;p44"/>
          <p:cNvCxnSpPr/>
          <p:nvPr/>
        </p:nvCxnSpPr>
        <p:spPr>
          <a:xfrm rot="10800000" flipH="1">
            <a:off x="54490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15" name="Google Shape;615;p44"/>
          <p:cNvCxnSpPr/>
          <p:nvPr/>
        </p:nvCxnSpPr>
        <p:spPr>
          <a:xfrm rot="10800000">
            <a:off x="57946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16" name="Google Shape;616;p44"/>
          <p:cNvCxnSpPr/>
          <p:nvPr/>
        </p:nvCxnSpPr>
        <p:spPr>
          <a:xfrm rot="10800000">
            <a:off x="9829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17" name="Google Shape;617;p44"/>
          <p:cNvCxnSpPr/>
          <p:nvPr/>
        </p:nvCxnSpPr>
        <p:spPr>
          <a:xfrm rot="10800000">
            <a:off x="1330313"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18" name="Google Shape;618;p44"/>
          <p:cNvCxnSpPr/>
          <p:nvPr/>
        </p:nvCxnSpPr>
        <p:spPr>
          <a:xfrm rot="10800000" flipH="1">
            <a:off x="166090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19" name="Google Shape;619;p44"/>
          <p:cNvCxnSpPr/>
          <p:nvPr/>
        </p:nvCxnSpPr>
        <p:spPr>
          <a:xfrm>
            <a:off x="359575" y="3989350"/>
            <a:ext cx="7320000" cy="4800"/>
          </a:xfrm>
          <a:prstGeom prst="straightConnector1">
            <a:avLst/>
          </a:prstGeom>
          <a:noFill/>
          <a:ln w="19050" cap="flat" cmpd="sng">
            <a:solidFill>
              <a:schemeClr val="dk2"/>
            </a:solidFill>
            <a:prstDash val="solid"/>
            <a:round/>
            <a:headEnd type="none" w="med" len="med"/>
            <a:tailEnd type="stealth" w="med" len="med"/>
          </a:ln>
        </p:spPr>
      </p:cxnSp>
      <p:sp>
        <p:nvSpPr>
          <p:cNvPr id="620" name="Google Shape;620;p44"/>
          <p:cNvSpPr/>
          <p:nvPr/>
        </p:nvSpPr>
        <p:spPr>
          <a:xfrm>
            <a:off x="347825" y="398800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a:t>
            </a:r>
            <a:endParaRPr>
              <a:solidFill>
                <a:srgbClr val="595959"/>
              </a:solidFill>
            </a:endParaRPr>
          </a:p>
        </p:txBody>
      </p:sp>
      <p:sp>
        <p:nvSpPr>
          <p:cNvPr id="621" name="Google Shape;621;p44"/>
          <p:cNvSpPr/>
          <p:nvPr/>
        </p:nvSpPr>
        <p:spPr>
          <a:xfrm>
            <a:off x="37747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1</a:t>
            </a:r>
            <a:endParaRPr>
              <a:solidFill>
                <a:srgbClr val="595959"/>
              </a:solidFill>
            </a:endParaRPr>
          </a:p>
        </p:txBody>
      </p:sp>
      <p:sp>
        <p:nvSpPr>
          <p:cNvPr id="622" name="Google Shape;622;p44"/>
          <p:cNvSpPr/>
          <p:nvPr/>
        </p:nvSpPr>
        <p:spPr>
          <a:xfrm>
            <a:off x="20401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0.5</a:t>
            </a:r>
            <a:endParaRPr>
              <a:solidFill>
                <a:srgbClr val="595959"/>
              </a:solidFill>
            </a:endParaRPr>
          </a:p>
        </p:txBody>
      </p:sp>
      <p:pic>
        <p:nvPicPr>
          <p:cNvPr id="623" name="Google Shape;623;p44"/>
          <p:cNvPicPr preferRelativeResize="0"/>
          <p:nvPr/>
        </p:nvPicPr>
        <p:blipFill rotWithShape="1">
          <a:blip r:embed="rId3">
            <a:alphaModFix/>
          </a:blip>
          <a:srcRect l="3803" t="20959" r="14040" b="22270"/>
          <a:stretch/>
        </p:blipFill>
        <p:spPr>
          <a:xfrm>
            <a:off x="347825" y="1078125"/>
            <a:ext cx="7512674" cy="2919924"/>
          </a:xfrm>
          <a:prstGeom prst="rect">
            <a:avLst/>
          </a:prstGeom>
          <a:noFill/>
          <a:ln>
            <a:noFill/>
          </a:ln>
        </p:spPr>
      </p:pic>
      <p:sp>
        <p:nvSpPr>
          <p:cNvPr id="624" name="Google Shape;624;p44"/>
          <p:cNvSpPr/>
          <p:nvPr/>
        </p:nvSpPr>
        <p:spPr>
          <a:xfrm>
            <a:off x="637250" y="1168025"/>
            <a:ext cx="19002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Probability Density </a:t>
            </a:r>
            <a:endParaRPr>
              <a:solidFill>
                <a:srgbClr val="59595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45"/>
          <p:cNvSpPr/>
          <p:nvPr/>
        </p:nvSpPr>
        <p:spPr>
          <a:xfrm rot="10800000">
            <a:off x="1503560" y="3536950"/>
            <a:ext cx="2985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30" name="Google Shape;630;p45"/>
          <p:cNvSpPr/>
          <p:nvPr/>
        </p:nvSpPr>
        <p:spPr>
          <a:xfrm rot="10800000">
            <a:off x="4596625" y="3079750"/>
            <a:ext cx="322200" cy="91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31" name="Google Shape;631;p45"/>
          <p:cNvSpPr/>
          <p:nvPr/>
        </p:nvSpPr>
        <p:spPr>
          <a:xfrm rot="10800000">
            <a:off x="45966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32" name="Google Shape;632;p45"/>
          <p:cNvSpPr/>
          <p:nvPr/>
        </p:nvSpPr>
        <p:spPr>
          <a:xfrm rot="10800000">
            <a:off x="3210625" y="2165350"/>
            <a:ext cx="322200" cy="1828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33" name="Google Shape;633;p45"/>
          <p:cNvSpPr/>
          <p:nvPr/>
        </p:nvSpPr>
        <p:spPr>
          <a:xfrm rot="10800000">
            <a:off x="3557125" y="1250950"/>
            <a:ext cx="322200" cy="2743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34" name="Google Shape;634;p45"/>
          <p:cNvSpPr/>
          <p:nvPr/>
        </p:nvSpPr>
        <p:spPr>
          <a:xfrm rot="10800000">
            <a:off x="3903625" y="2168650"/>
            <a:ext cx="322200" cy="1828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35" name="Google Shape;635;p45"/>
          <p:cNvSpPr/>
          <p:nvPr/>
        </p:nvSpPr>
        <p:spPr>
          <a:xfrm rot="10800000">
            <a:off x="4250125" y="3083050"/>
            <a:ext cx="322200" cy="91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36" name="Google Shape;636;p45"/>
          <p:cNvSpPr/>
          <p:nvPr/>
        </p:nvSpPr>
        <p:spPr>
          <a:xfrm rot="10800000">
            <a:off x="2864125" y="2165350"/>
            <a:ext cx="322200" cy="1828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37" name="Google Shape;637;p45"/>
          <p:cNvSpPr/>
          <p:nvPr/>
        </p:nvSpPr>
        <p:spPr>
          <a:xfrm rot="10800000">
            <a:off x="2517625" y="3079750"/>
            <a:ext cx="322200" cy="91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38" name="Google Shape;638;p45"/>
          <p:cNvSpPr/>
          <p:nvPr/>
        </p:nvSpPr>
        <p:spPr>
          <a:xfrm rot="10800000">
            <a:off x="2171125" y="3079750"/>
            <a:ext cx="322200" cy="91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39" name="Google Shape;639;p45"/>
          <p:cNvSpPr/>
          <p:nvPr/>
        </p:nvSpPr>
        <p:spPr>
          <a:xfrm rot="10800000">
            <a:off x="18246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40" name="Google Shape;640;p45"/>
          <p:cNvSpPr/>
          <p:nvPr/>
        </p:nvSpPr>
        <p:spPr>
          <a:xfrm rot="10800000">
            <a:off x="49431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cxnSp>
        <p:nvCxnSpPr>
          <p:cNvPr id="641" name="Google Shape;641;p45"/>
          <p:cNvCxnSpPr/>
          <p:nvPr/>
        </p:nvCxnSpPr>
        <p:spPr>
          <a:xfrm rot="10800000">
            <a:off x="484550" y="1238600"/>
            <a:ext cx="7500" cy="2999100"/>
          </a:xfrm>
          <a:prstGeom prst="straightConnector1">
            <a:avLst/>
          </a:prstGeom>
          <a:noFill/>
          <a:ln w="19050" cap="flat" cmpd="sng">
            <a:solidFill>
              <a:schemeClr val="dk2"/>
            </a:solidFill>
            <a:prstDash val="solid"/>
            <a:round/>
            <a:headEnd type="none" w="med" len="med"/>
            <a:tailEnd type="stealth" w="med" len="med"/>
          </a:ln>
        </p:spPr>
      </p:cxnSp>
      <p:sp>
        <p:nvSpPr>
          <p:cNvPr id="642" name="Google Shape;642;p45"/>
          <p:cNvSpPr/>
          <p:nvPr/>
        </p:nvSpPr>
        <p:spPr>
          <a:xfrm>
            <a:off x="2050525" y="4313900"/>
            <a:ext cx="2972100" cy="4599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rgbClr val="1F1F1F"/>
                </a:solidFill>
                <a:highlight>
                  <a:srgbClr val="FFFFFF"/>
                </a:highlight>
              </a:rPr>
              <a:t>Normal distribution</a:t>
            </a:r>
            <a:endParaRPr>
              <a:solidFill>
                <a:srgbClr val="595959"/>
              </a:solidFill>
            </a:endParaRPr>
          </a:p>
        </p:txBody>
      </p:sp>
      <p:sp>
        <p:nvSpPr>
          <p:cNvPr id="643" name="Google Shape;643;p45"/>
          <p:cNvSpPr/>
          <p:nvPr/>
        </p:nvSpPr>
        <p:spPr>
          <a:xfrm>
            <a:off x="6427675" y="4063950"/>
            <a:ext cx="12519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Value </a:t>
            </a:r>
            <a:endParaRPr>
              <a:solidFill>
                <a:srgbClr val="595959"/>
              </a:solidFill>
            </a:endParaRPr>
          </a:p>
        </p:txBody>
      </p:sp>
      <p:sp>
        <p:nvSpPr>
          <p:cNvPr id="644" name="Google Shape;644;p45"/>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Probability Density Function Approach : </a:t>
            </a:r>
            <a:endParaRPr/>
          </a:p>
          <a:p>
            <a:pPr marL="0" lvl="0" indent="0" algn="l" rtl="0">
              <a:spcBef>
                <a:spcPts val="0"/>
              </a:spcBef>
              <a:spcAft>
                <a:spcPts val="0"/>
              </a:spcAft>
              <a:buNone/>
            </a:pPr>
            <a:r>
              <a:rPr lang="en" sz="1500"/>
              <a:t>Simplified (exaggerated) example with RHi, Forecast with 30 ensemble members</a:t>
            </a:r>
            <a:endParaRPr sz="1500"/>
          </a:p>
        </p:txBody>
      </p:sp>
      <p:sp>
        <p:nvSpPr>
          <p:cNvPr id="645" name="Google Shape;645;p45"/>
          <p:cNvSpPr/>
          <p:nvPr/>
        </p:nvSpPr>
        <p:spPr>
          <a:xfrm rot="10800000">
            <a:off x="4250113"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46" name="Google Shape;646;p45"/>
          <p:cNvSpPr/>
          <p:nvPr/>
        </p:nvSpPr>
        <p:spPr>
          <a:xfrm rot="10800000">
            <a:off x="42501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47" name="Google Shape;647;p45"/>
          <p:cNvSpPr/>
          <p:nvPr/>
        </p:nvSpPr>
        <p:spPr>
          <a:xfrm rot="10800000">
            <a:off x="39036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48" name="Google Shape;648;p45"/>
          <p:cNvSpPr/>
          <p:nvPr/>
        </p:nvSpPr>
        <p:spPr>
          <a:xfrm rot="10800000">
            <a:off x="3557113"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49" name="Google Shape;649;p45"/>
          <p:cNvSpPr/>
          <p:nvPr/>
        </p:nvSpPr>
        <p:spPr>
          <a:xfrm rot="10800000">
            <a:off x="32106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50" name="Google Shape;650;p45"/>
          <p:cNvSpPr/>
          <p:nvPr/>
        </p:nvSpPr>
        <p:spPr>
          <a:xfrm rot="10800000">
            <a:off x="28641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51" name="Google Shape;651;p45"/>
          <p:cNvSpPr/>
          <p:nvPr/>
        </p:nvSpPr>
        <p:spPr>
          <a:xfrm rot="10800000">
            <a:off x="25176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52" name="Google Shape;652;p45"/>
          <p:cNvSpPr/>
          <p:nvPr/>
        </p:nvSpPr>
        <p:spPr>
          <a:xfrm rot="10800000">
            <a:off x="2171125" y="35369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53" name="Google Shape;653;p45"/>
          <p:cNvSpPr/>
          <p:nvPr/>
        </p:nvSpPr>
        <p:spPr>
          <a:xfrm rot="10800000">
            <a:off x="2864125" y="3079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54" name="Google Shape;654;p45"/>
          <p:cNvSpPr/>
          <p:nvPr/>
        </p:nvSpPr>
        <p:spPr>
          <a:xfrm rot="10800000">
            <a:off x="2864125"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55" name="Google Shape;655;p45"/>
          <p:cNvSpPr/>
          <p:nvPr/>
        </p:nvSpPr>
        <p:spPr>
          <a:xfrm rot="10800000">
            <a:off x="3210625" y="3079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56" name="Google Shape;656;p45"/>
          <p:cNvSpPr/>
          <p:nvPr/>
        </p:nvSpPr>
        <p:spPr>
          <a:xfrm rot="10800000">
            <a:off x="3210625"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57" name="Google Shape;657;p45"/>
          <p:cNvSpPr/>
          <p:nvPr/>
        </p:nvSpPr>
        <p:spPr>
          <a:xfrm rot="10800000">
            <a:off x="3557125" y="3079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58" name="Google Shape;658;p45"/>
          <p:cNvSpPr/>
          <p:nvPr/>
        </p:nvSpPr>
        <p:spPr>
          <a:xfrm rot="10800000">
            <a:off x="3557125"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59" name="Google Shape;659;p45"/>
          <p:cNvSpPr/>
          <p:nvPr/>
        </p:nvSpPr>
        <p:spPr>
          <a:xfrm rot="10800000">
            <a:off x="3903625" y="3079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60" name="Google Shape;660;p45"/>
          <p:cNvSpPr/>
          <p:nvPr/>
        </p:nvSpPr>
        <p:spPr>
          <a:xfrm rot="10800000">
            <a:off x="3903625" y="26258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61" name="Google Shape;661;p45"/>
          <p:cNvSpPr/>
          <p:nvPr/>
        </p:nvSpPr>
        <p:spPr>
          <a:xfrm rot="10800000">
            <a:off x="3557125" y="21701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662" name="Google Shape;662;p45"/>
          <p:cNvSpPr/>
          <p:nvPr/>
        </p:nvSpPr>
        <p:spPr>
          <a:xfrm rot="10800000">
            <a:off x="3557125" y="1714750"/>
            <a:ext cx="322200" cy="457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cxnSp>
        <p:nvCxnSpPr>
          <p:cNvPr id="663" name="Google Shape;663;p45"/>
          <p:cNvCxnSpPr/>
          <p:nvPr/>
        </p:nvCxnSpPr>
        <p:spPr>
          <a:xfrm rot="10800000" flipH="1">
            <a:off x="19840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64" name="Google Shape;664;p45"/>
          <p:cNvCxnSpPr/>
          <p:nvPr/>
        </p:nvCxnSpPr>
        <p:spPr>
          <a:xfrm rot="10800000">
            <a:off x="23296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65" name="Google Shape;665;p45"/>
          <p:cNvCxnSpPr/>
          <p:nvPr/>
        </p:nvCxnSpPr>
        <p:spPr>
          <a:xfrm rot="10800000">
            <a:off x="26770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66" name="Google Shape;666;p45"/>
          <p:cNvCxnSpPr/>
          <p:nvPr/>
        </p:nvCxnSpPr>
        <p:spPr>
          <a:xfrm rot="10800000" flipH="1">
            <a:off x="30252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67" name="Google Shape;667;p45"/>
          <p:cNvCxnSpPr/>
          <p:nvPr/>
        </p:nvCxnSpPr>
        <p:spPr>
          <a:xfrm rot="10800000">
            <a:off x="33708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68" name="Google Shape;668;p45"/>
          <p:cNvCxnSpPr/>
          <p:nvPr/>
        </p:nvCxnSpPr>
        <p:spPr>
          <a:xfrm rot="10800000">
            <a:off x="37182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69" name="Google Shape;669;p45"/>
          <p:cNvCxnSpPr/>
          <p:nvPr/>
        </p:nvCxnSpPr>
        <p:spPr>
          <a:xfrm rot="10800000">
            <a:off x="40647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70" name="Google Shape;670;p45"/>
          <p:cNvCxnSpPr/>
          <p:nvPr/>
        </p:nvCxnSpPr>
        <p:spPr>
          <a:xfrm rot="10800000" flipH="1">
            <a:off x="44128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71" name="Google Shape;671;p45"/>
          <p:cNvCxnSpPr/>
          <p:nvPr/>
        </p:nvCxnSpPr>
        <p:spPr>
          <a:xfrm rot="10800000">
            <a:off x="47584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72" name="Google Shape;672;p45"/>
          <p:cNvCxnSpPr/>
          <p:nvPr/>
        </p:nvCxnSpPr>
        <p:spPr>
          <a:xfrm rot="10800000">
            <a:off x="51058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73" name="Google Shape;673;p45"/>
          <p:cNvCxnSpPr/>
          <p:nvPr/>
        </p:nvCxnSpPr>
        <p:spPr>
          <a:xfrm rot="10800000">
            <a:off x="614207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74" name="Google Shape;674;p45"/>
          <p:cNvCxnSpPr/>
          <p:nvPr/>
        </p:nvCxnSpPr>
        <p:spPr>
          <a:xfrm rot="10800000" flipH="1">
            <a:off x="64902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75" name="Google Shape;675;p45"/>
          <p:cNvCxnSpPr/>
          <p:nvPr/>
        </p:nvCxnSpPr>
        <p:spPr>
          <a:xfrm rot="10800000">
            <a:off x="68358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76" name="Google Shape;676;p45"/>
          <p:cNvCxnSpPr/>
          <p:nvPr/>
        </p:nvCxnSpPr>
        <p:spPr>
          <a:xfrm rot="10800000">
            <a:off x="718322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77" name="Google Shape;677;p45"/>
          <p:cNvCxnSpPr/>
          <p:nvPr/>
        </p:nvCxnSpPr>
        <p:spPr>
          <a:xfrm rot="10800000" flipH="1">
            <a:off x="6373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78" name="Google Shape;678;p45"/>
          <p:cNvCxnSpPr/>
          <p:nvPr/>
        </p:nvCxnSpPr>
        <p:spPr>
          <a:xfrm rot="10800000" flipH="1">
            <a:off x="54490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79" name="Google Shape;679;p45"/>
          <p:cNvCxnSpPr/>
          <p:nvPr/>
        </p:nvCxnSpPr>
        <p:spPr>
          <a:xfrm flipH="1">
            <a:off x="761425" y="1949350"/>
            <a:ext cx="2795700" cy="2038200"/>
          </a:xfrm>
          <a:prstGeom prst="curvedConnector3">
            <a:avLst>
              <a:gd name="adj1" fmla="val 30716"/>
            </a:avLst>
          </a:prstGeom>
          <a:noFill/>
          <a:ln w="28575" cap="flat" cmpd="sng">
            <a:solidFill>
              <a:srgbClr val="6FA8DC"/>
            </a:solidFill>
            <a:prstDash val="solid"/>
            <a:round/>
            <a:headEnd type="none" w="med" len="med"/>
            <a:tailEnd type="none" w="med" len="med"/>
          </a:ln>
        </p:spPr>
      </p:cxnSp>
      <p:cxnSp>
        <p:nvCxnSpPr>
          <p:cNvPr id="680" name="Google Shape;680;p45"/>
          <p:cNvCxnSpPr/>
          <p:nvPr/>
        </p:nvCxnSpPr>
        <p:spPr>
          <a:xfrm>
            <a:off x="3532825" y="1949350"/>
            <a:ext cx="2483400" cy="2048700"/>
          </a:xfrm>
          <a:prstGeom prst="curvedConnector3">
            <a:avLst>
              <a:gd name="adj1" fmla="val 31905"/>
            </a:avLst>
          </a:prstGeom>
          <a:noFill/>
          <a:ln w="28575" cap="flat" cmpd="sng">
            <a:solidFill>
              <a:srgbClr val="6FA8DC"/>
            </a:solidFill>
            <a:prstDash val="solid"/>
            <a:round/>
            <a:headEnd type="none" w="med" len="med"/>
            <a:tailEnd type="none" w="med" len="med"/>
          </a:ln>
        </p:spPr>
      </p:cxnSp>
      <p:cxnSp>
        <p:nvCxnSpPr>
          <p:cNvPr id="681" name="Google Shape;681;p45"/>
          <p:cNvCxnSpPr/>
          <p:nvPr/>
        </p:nvCxnSpPr>
        <p:spPr>
          <a:xfrm rot="10800000">
            <a:off x="57946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82" name="Google Shape;682;p45"/>
          <p:cNvCxnSpPr/>
          <p:nvPr/>
        </p:nvCxnSpPr>
        <p:spPr>
          <a:xfrm rot="10800000">
            <a:off x="9829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83" name="Google Shape;683;p45"/>
          <p:cNvCxnSpPr/>
          <p:nvPr/>
        </p:nvCxnSpPr>
        <p:spPr>
          <a:xfrm rot="10800000">
            <a:off x="1330313"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684" name="Google Shape;684;p45"/>
          <p:cNvCxnSpPr/>
          <p:nvPr/>
        </p:nvCxnSpPr>
        <p:spPr>
          <a:xfrm rot="10800000" flipH="1">
            <a:off x="166090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685" name="Google Shape;685;p45"/>
          <p:cNvCxnSpPr/>
          <p:nvPr/>
        </p:nvCxnSpPr>
        <p:spPr>
          <a:xfrm>
            <a:off x="359575" y="3989350"/>
            <a:ext cx="7320000" cy="4800"/>
          </a:xfrm>
          <a:prstGeom prst="straightConnector1">
            <a:avLst/>
          </a:prstGeom>
          <a:noFill/>
          <a:ln w="19050" cap="flat" cmpd="sng">
            <a:solidFill>
              <a:schemeClr val="dk2"/>
            </a:solidFill>
            <a:prstDash val="solid"/>
            <a:round/>
            <a:headEnd type="none" w="med" len="med"/>
            <a:tailEnd type="stealth" w="med" len="med"/>
          </a:ln>
        </p:spPr>
      </p:cxnSp>
      <p:sp>
        <p:nvSpPr>
          <p:cNvPr id="686" name="Google Shape;686;p45"/>
          <p:cNvSpPr/>
          <p:nvPr/>
        </p:nvSpPr>
        <p:spPr>
          <a:xfrm>
            <a:off x="347825" y="398800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a:t>
            </a:r>
            <a:endParaRPr>
              <a:solidFill>
                <a:srgbClr val="595959"/>
              </a:solidFill>
            </a:endParaRPr>
          </a:p>
        </p:txBody>
      </p:sp>
      <p:sp>
        <p:nvSpPr>
          <p:cNvPr id="687" name="Google Shape;687;p45"/>
          <p:cNvSpPr/>
          <p:nvPr/>
        </p:nvSpPr>
        <p:spPr>
          <a:xfrm>
            <a:off x="37747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1</a:t>
            </a:r>
            <a:endParaRPr>
              <a:solidFill>
                <a:srgbClr val="595959"/>
              </a:solidFill>
            </a:endParaRPr>
          </a:p>
        </p:txBody>
      </p:sp>
      <p:sp>
        <p:nvSpPr>
          <p:cNvPr id="688" name="Google Shape;688;p45"/>
          <p:cNvSpPr/>
          <p:nvPr/>
        </p:nvSpPr>
        <p:spPr>
          <a:xfrm>
            <a:off x="20401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0.5</a:t>
            </a:r>
            <a:endParaRPr>
              <a:solidFill>
                <a:srgbClr val="595959"/>
              </a:solidFill>
            </a:endParaRPr>
          </a:p>
        </p:txBody>
      </p:sp>
      <p:pic>
        <p:nvPicPr>
          <p:cNvPr id="689" name="Google Shape;689;p45"/>
          <p:cNvPicPr preferRelativeResize="0"/>
          <p:nvPr/>
        </p:nvPicPr>
        <p:blipFill rotWithShape="1">
          <a:blip r:embed="rId3">
            <a:alphaModFix/>
          </a:blip>
          <a:srcRect t="19715" r="13412" b="20990"/>
          <a:stretch/>
        </p:blipFill>
        <p:spPr>
          <a:xfrm>
            <a:off x="-900" y="1014000"/>
            <a:ext cx="7917850" cy="3049950"/>
          </a:xfrm>
          <a:prstGeom prst="rect">
            <a:avLst/>
          </a:prstGeom>
          <a:noFill/>
          <a:ln>
            <a:noFill/>
          </a:ln>
        </p:spPr>
      </p:pic>
      <p:sp>
        <p:nvSpPr>
          <p:cNvPr id="690" name="Google Shape;690;p45"/>
          <p:cNvSpPr/>
          <p:nvPr/>
        </p:nvSpPr>
        <p:spPr>
          <a:xfrm>
            <a:off x="637325" y="1168025"/>
            <a:ext cx="19002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Probability Density </a:t>
            </a:r>
            <a:endParaRPr>
              <a:solidFill>
                <a:srgbClr val="59595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cxnSp>
        <p:nvCxnSpPr>
          <p:cNvPr id="695" name="Google Shape;695;p46"/>
          <p:cNvCxnSpPr/>
          <p:nvPr/>
        </p:nvCxnSpPr>
        <p:spPr>
          <a:xfrm>
            <a:off x="3532825" y="1949350"/>
            <a:ext cx="2483400" cy="2048700"/>
          </a:xfrm>
          <a:prstGeom prst="curvedConnector3">
            <a:avLst>
              <a:gd name="adj1" fmla="val 31905"/>
            </a:avLst>
          </a:prstGeom>
          <a:noFill/>
          <a:ln w="28575" cap="flat" cmpd="sng">
            <a:solidFill>
              <a:srgbClr val="6FA8DC"/>
            </a:solidFill>
            <a:prstDash val="solid"/>
            <a:round/>
            <a:headEnd type="none" w="med" len="med"/>
            <a:tailEnd type="none" w="med" len="med"/>
          </a:ln>
        </p:spPr>
      </p:cxnSp>
      <p:cxnSp>
        <p:nvCxnSpPr>
          <p:cNvPr id="696" name="Google Shape;696;p46"/>
          <p:cNvCxnSpPr/>
          <p:nvPr/>
        </p:nvCxnSpPr>
        <p:spPr>
          <a:xfrm flipH="1">
            <a:off x="761425" y="1949350"/>
            <a:ext cx="2795700" cy="2038200"/>
          </a:xfrm>
          <a:prstGeom prst="curvedConnector3">
            <a:avLst>
              <a:gd name="adj1" fmla="val 30716"/>
            </a:avLst>
          </a:prstGeom>
          <a:noFill/>
          <a:ln w="28575" cap="flat" cmpd="sng">
            <a:solidFill>
              <a:srgbClr val="6FA8DC"/>
            </a:solidFill>
            <a:prstDash val="solid"/>
            <a:round/>
            <a:headEnd type="none" w="med" len="med"/>
            <a:tailEnd type="none" w="med" len="med"/>
          </a:ln>
        </p:spPr>
      </p:cxnSp>
      <p:pic>
        <p:nvPicPr>
          <p:cNvPr id="697" name="Google Shape;697;p46"/>
          <p:cNvPicPr preferRelativeResize="0"/>
          <p:nvPr/>
        </p:nvPicPr>
        <p:blipFill rotWithShape="1">
          <a:blip r:embed="rId3">
            <a:alphaModFix/>
          </a:blip>
          <a:srcRect l="3806" t="19718" r="14687" b="21975"/>
          <a:stretch/>
        </p:blipFill>
        <p:spPr>
          <a:xfrm>
            <a:off x="347825" y="1014000"/>
            <a:ext cx="7453150" cy="2999101"/>
          </a:xfrm>
          <a:prstGeom prst="rect">
            <a:avLst/>
          </a:prstGeom>
          <a:noFill/>
          <a:ln>
            <a:noFill/>
          </a:ln>
        </p:spPr>
      </p:pic>
      <p:cxnSp>
        <p:nvCxnSpPr>
          <p:cNvPr id="698" name="Google Shape;698;p46"/>
          <p:cNvCxnSpPr/>
          <p:nvPr/>
        </p:nvCxnSpPr>
        <p:spPr>
          <a:xfrm rot="10800000">
            <a:off x="6064825" y="2792900"/>
            <a:ext cx="7500" cy="1444800"/>
          </a:xfrm>
          <a:prstGeom prst="straightConnector1">
            <a:avLst/>
          </a:prstGeom>
          <a:noFill/>
          <a:ln w="9525" cap="flat" cmpd="sng">
            <a:solidFill>
              <a:schemeClr val="accent5"/>
            </a:solidFill>
            <a:prstDash val="dash"/>
            <a:round/>
            <a:headEnd type="none" w="med" len="med"/>
            <a:tailEnd type="none" w="med" len="med"/>
          </a:ln>
        </p:spPr>
      </p:cxnSp>
      <p:cxnSp>
        <p:nvCxnSpPr>
          <p:cNvPr id="699" name="Google Shape;699;p46"/>
          <p:cNvCxnSpPr/>
          <p:nvPr/>
        </p:nvCxnSpPr>
        <p:spPr>
          <a:xfrm rot="10800000">
            <a:off x="484550" y="1238600"/>
            <a:ext cx="7500" cy="2999100"/>
          </a:xfrm>
          <a:prstGeom prst="straightConnector1">
            <a:avLst/>
          </a:prstGeom>
          <a:noFill/>
          <a:ln w="19050" cap="flat" cmpd="sng">
            <a:solidFill>
              <a:schemeClr val="dk2"/>
            </a:solidFill>
            <a:prstDash val="solid"/>
            <a:round/>
            <a:headEnd type="none" w="med" len="med"/>
            <a:tailEnd type="stealth" w="med" len="med"/>
          </a:ln>
        </p:spPr>
      </p:cxnSp>
      <p:sp>
        <p:nvSpPr>
          <p:cNvPr id="700" name="Google Shape;700;p46"/>
          <p:cNvSpPr/>
          <p:nvPr/>
        </p:nvSpPr>
        <p:spPr>
          <a:xfrm>
            <a:off x="637250" y="1168025"/>
            <a:ext cx="19002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Probability Density </a:t>
            </a:r>
            <a:endParaRPr>
              <a:solidFill>
                <a:srgbClr val="595959"/>
              </a:solidFill>
            </a:endParaRPr>
          </a:p>
        </p:txBody>
      </p:sp>
      <p:sp>
        <p:nvSpPr>
          <p:cNvPr id="701" name="Google Shape;701;p46"/>
          <p:cNvSpPr/>
          <p:nvPr/>
        </p:nvSpPr>
        <p:spPr>
          <a:xfrm>
            <a:off x="6427675" y="4063950"/>
            <a:ext cx="12519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Value </a:t>
            </a:r>
            <a:endParaRPr>
              <a:solidFill>
                <a:srgbClr val="595959"/>
              </a:solidFill>
            </a:endParaRPr>
          </a:p>
        </p:txBody>
      </p:sp>
      <p:cxnSp>
        <p:nvCxnSpPr>
          <p:cNvPr id="702" name="Google Shape;702;p46"/>
          <p:cNvCxnSpPr/>
          <p:nvPr/>
        </p:nvCxnSpPr>
        <p:spPr>
          <a:xfrm rot="10800000">
            <a:off x="3532825" y="1238600"/>
            <a:ext cx="7500" cy="2999100"/>
          </a:xfrm>
          <a:prstGeom prst="straightConnector1">
            <a:avLst/>
          </a:prstGeom>
          <a:noFill/>
          <a:ln w="19050" cap="flat" cmpd="sng">
            <a:solidFill>
              <a:schemeClr val="accent3"/>
            </a:solidFill>
            <a:prstDash val="dash"/>
            <a:round/>
            <a:headEnd type="none" w="med" len="med"/>
            <a:tailEnd type="none" w="med" len="med"/>
          </a:ln>
        </p:spPr>
      </p:cxnSp>
      <p:sp>
        <p:nvSpPr>
          <p:cNvPr id="703" name="Google Shape;703;p46"/>
          <p:cNvSpPr/>
          <p:nvPr/>
        </p:nvSpPr>
        <p:spPr>
          <a:xfrm>
            <a:off x="3647150" y="1309725"/>
            <a:ext cx="924300" cy="267300"/>
          </a:xfrm>
          <a:prstGeom prst="roundRect">
            <a:avLst>
              <a:gd name="adj" fmla="val 8547"/>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Mean </a:t>
            </a:r>
            <a:r>
              <a:rPr lang="en" b="1">
                <a:solidFill>
                  <a:srgbClr val="595959"/>
                </a:solidFill>
              </a:rPr>
              <a:t>µ</a:t>
            </a:r>
            <a:r>
              <a:rPr lang="en">
                <a:solidFill>
                  <a:srgbClr val="595959"/>
                </a:solidFill>
              </a:rPr>
              <a:t> </a:t>
            </a:r>
            <a:endParaRPr>
              <a:solidFill>
                <a:srgbClr val="595959"/>
              </a:solidFill>
            </a:endParaRPr>
          </a:p>
        </p:txBody>
      </p:sp>
      <p:cxnSp>
        <p:nvCxnSpPr>
          <p:cNvPr id="704" name="Google Shape;704;p46"/>
          <p:cNvCxnSpPr/>
          <p:nvPr/>
        </p:nvCxnSpPr>
        <p:spPr>
          <a:xfrm>
            <a:off x="761425" y="3381900"/>
            <a:ext cx="5303400" cy="4800"/>
          </a:xfrm>
          <a:prstGeom prst="straightConnector1">
            <a:avLst/>
          </a:prstGeom>
          <a:noFill/>
          <a:ln w="19050" cap="flat" cmpd="sng">
            <a:solidFill>
              <a:schemeClr val="accent5"/>
            </a:solidFill>
            <a:prstDash val="dash"/>
            <a:round/>
            <a:headEnd type="stealth" w="med" len="med"/>
            <a:tailEnd type="stealth" w="med" len="med"/>
          </a:ln>
        </p:spPr>
      </p:cxnSp>
      <p:sp>
        <p:nvSpPr>
          <p:cNvPr id="705" name="Google Shape;705;p46"/>
          <p:cNvSpPr/>
          <p:nvPr/>
        </p:nvSpPr>
        <p:spPr>
          <a:xfrm>
            <a:off x="4794850" y="2671275"/>
            <a:ext cx="2259300" cy="459900"/>
          </a:xfrm>
          <a:prstGeom prst="roundRect">
            <a:avLst>
              <a:gd name="adj" fmla="val 854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Standard Deviation</a:t>
            </a:r>
            <a:endParaRPr>
              <a:solidFill>
                <a:srgbClr val="595959"/>
              </a:solidFill>
            </a:endParaRPr>
          </a:p>
          <a:p>
            <a:pPr marL="0" lvl="0" indent="0" algn="ctr" rtl="0">
              <a:spcBef>
                <a:spcPts val="0"/>
              </a:spcBef>
              <a:spcAft>
                <a:spcPts val="0"/>
              </a:spcAft>
              <a:buNone/>
            </a:pPr>
            <a:r>
              <a:rPr lang="en">
                <a:solidFill>
                  <a:srgbClr val="595959"/>
                </a:solidFill>
              </a:rPr>
              <a:t>-3𝛔, 3𝛔</a:t>
            </a:r>
            <a:r>
              <a:rPr lang="en" sz="1050">
                <a:solidFill>
                  <a:srgbClr val="474747"/>
                </a:solidFill>
                <a:highlight>
                  <a:srgbClr val="FFFFFF"/>
                </a:highlight>
              </a:rPr>
              <a:t> ⇒ </a:t>
            </a:r>
            <a:r>
              <a:rPr lang="en">
                <a:solidFill>
                  <a:srgbClr val="595959"/>
                </a:solidFill>
              </a:rPr>
              <a:t>99.7%</a:t>
            </a:r>
            <a:endParaRPr>
              <a:solidFill>
                <a:srgbClr val="595959"/>
              </a:solidFill>
            </a:endParaRPr>
          </a:p>
        </p:txBody>
      </p:sp>
      <p:cxnSp>
        <p:nvCxnSpPr>
          <p:cNvPr id="706" name="Google Shape;706;p46"/>
          <p:cNvCxnSpPr/>
          <p:nvPr/>
        </p:nvCxnSpPr>
        <p:spPr>
          <a:xfrm rot="10800000">
            <a:off x="761425" y="2792900"/>
            <a:ext cx="7500" cy="1444800"/>
          </a:xfrm>
          <a:prstGeom prst="straightConnector1">
            <a:avLst/>
          </a:prstGeom>
          <a:noFill/>
          <a:ln w="9525" cap="flat" cmpd="sng">
            <a:solidFill>
              <a:schemeClr val="accent5"/>
            </a:solidFill>
            <a:prstDash val="dash"/>
            <a:round/>
            <a:headEnd type="none" w="med" len="med"/>
            <a:tailEnd type="none" w="med" len="med"/>
          </a:ln>
        </p:spPr>
      </p:cxnSp>
      <p:sp>
        <p:nvSpPr>
          <p:cNvPr id="707" name="Google Shape;707;p46"/>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Probability Density Function Approach</a:t>
            </a:r>
            <a:endParaRPr/>
          </a:p>
          <a:p>
            <a:pPr marL="0" lvl="0" indent="0" algn="l" rtl="0">
              <a:spcBef>
                <a:spcPts val="0"/>
              </a:spcBef>
              <a:spcAft>
                <a:spcPts val="0"/>
              </a:spcAft>
              <a:buClr>
                <a:schemeClr val="dk1"/>
              </a:buClr>
              <a:buSzPts val="1100"/>
              <a:buFont typeface="Arial"/>
              <a:buNone/>
            </a:pPr>
            <a:r>
              <a:rPr lang="en" sz="1500"/>
              <a:t>Simplified (exaggerated) example with RHi,</a:t>
            </a:r>
            <a:endParaRPr/>
          </a:p>
        </p:txBody>
      </p:sp>
      <p:sp>
        <p:nvSpPr>
          <p:cNvPr id="708" name="Google Shape;708;p46"/>
          <p:cNvSpPr/>
          <p:nvPr/>
        </p:nvSpPr>
        <p:spPr>
          <a:xfrm>
            <a:off x="2050525" y="4313900"/>
            <a:ext cx="2972100" cy="4599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rgbClr val="1F1F1F"/>
                </a:solidFill>
                <a:highlight>
                  <a:srgbClr val="FFFFFF"/>
                </a:highlight>
              </a:rPr>
              <a:t>Normal distribution</a:t>
            </a:r>
            <a:endParaRPr>
              <a:solidFill>
                <a:srgbClr val="595959"/>
              </a:solidFill>
            </a:endParaRPr>
          </a:p>
        </p:txBody>
      </p:sp>
      <p:cxnSp>
        <p:nvCxnSpPr>
          <p:cNvPr id="709" name="Google Shape;709;p46"/>
          <p:cNvCxnSpPr/>
          <p:nvPr/>
        </p:nvCxnSpPr>
        <p:spPr>
          <a:xfrm rot="10800000" flipH="1">
            <a:off x="19840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10" name="Google Shape;710;p46"/>
          <p:cNvCxnSpPr/>
          <p:nvPr/>
        </p:nvCxnSpPr>
        <p:spPr>
          <a:xfrm rot="10800000">
            <a:off x="23296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11" name="Google Shape;711;p46"/>
          <p:cNvCxnSpPr/>
          <p:nvPr/>
        </p:nvCxnSpPr>
        <p:spPr>
          <a:xfrm rot="10800000">
            <a:off x="26770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12" name="Google Shape;712;p46"/>
          <p:cNvCxnSpPr/>
          <p:nvPr/>
        </p:nvCxnSpPr>
        <p:spPr>
          <a:xfrm rot="10800000" flipH="1">
            <a:off x="30252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13" name="Google Shape;713;p46"/>
          <p:cNvCxnSpPr/>
          <p:nvPr/>
        </p:nvCxnSpPr>
        <p:spPr>
          <a:xfrm rot="10800000">
            <a:off x="33708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14" name="Google Shape;714;p46"/>
          <p:cNvCxnSpPr/>
          <p:nvPr/>
        </p:nvCxnSpPr>
        <p:spPr>
          <a:xfrm rot="10800000">
            <a:off x="37182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15" name="Google Shape;715;p46"/>
          <p:cNvCxnSpPr/>
          <p:nvPr/>
        </p:nvCxnSpPr>
        <p:spPr>
          <a:xfrm rot="10800000">
            <a:off x="40647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16" name="Google Shape;716;p46"/>
          <p:cNvCxnSpPr/>
          <p:nvPr/>
        </p:nvCxnSpPr>
        <p:spPr>
          <a:xfrm rot="10800000" flipH="1">
            <a:off x="44128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17" name="Google Shape;717;p46"/>
          <p:cNvCxnSpPr/>
          <p:nvPr/>
        </p:nvCxnSpPr>
        <p:spPr>
          <a:xfrm rot="10800000">
            <a:off x="47584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18" name="Google Shape;718;p46"/>
          <p:cNvCxnSpPr/>
          <p:nvPr/>
        </p:nvCxnSpPr>
        <p:spPr>
          <a:xfrm rot="10800000">
            <a:off x="51058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19" name="Google Shape;719;p46"/>
          <p:cNvCxnSpPr/>
          <p:nvPr/>
        </p:nvCxnSpPr>
        <p:spPr>
          <a:xfrm rot="10800000">
            <a:off x="614207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20" name="Google Shape;720;p46"/>
          <p:cNvCxnSpPr/>
          <p:nvPr/>
        </p:nvCxnSpPr>
        <p:spPr>
          <a:xfrm rot="10800000" flipH="1">
            <a:off x="64902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21" name="Google Shape;721;p46"/>
          <p:cNvCxnSpPr/>
          <p:nvPr/>
        </p:nvCxnSpPr>
        <p:spPr>
          <a:xfrm rot="10800000">
            <a:off x="68358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22" name="Google Shape;722;p46"/>
          <p:cNvCxnSpPr/>
          <p:nvPr/>
        </p:nvCxnSpPr>
        <p:spPr>
          <a:xfrm rot="10800000">
            <a:off x="718322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23" name="Google Shape;723;p46"/>
          <p:cNvCxnSpPr/>
          <p:nvPr/>
        </p:nvCxnSpPr>
        <p:spPr>
          <a:xfrm rot="10800000" flipH="1">
            <a:off x="6373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24" name="Google Shape;724;p46"/>
          <p:cNvCxnSpPr/>
          <p:nvPr/>
        </p:nvCxnSpPr>
        <p:spPr>
          <a:xfrm rot="10800000" flipH="1">
            <a:off x="54490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25" name="Google Shape;725;p46"/>
          <p:cNvCxnSpPr/>
          <p:nvPr/>
        </p:nvCxnSpPr>
        <p:spPr>
          <a:xfrm rot="10800000">
            <a:off x="57946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26" name="Google Shape;726;p46"/>
          <p:cNvCxnSpPr/>
          <p:nvPr/>
        </p:nvCxnSpPr>
        <p:spPr>
          <a:xfrm rot="10800000">
            <a:off x="9829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27" name="Google Shape;727;p46"/>
          <p:cNvCxnSpPr/>
          <p:nvPr/>
        </p:nvCxnSpPr>
        <p:spPr>
          <a:xfrm rot="10800000">
            <a:off x="1330313"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28" name="Google Shape;728;p46"/>
          <p:cNvCxnSpPr/>
          <p:nvPr/>
        </p:nvCxnSpPr>
        <p:spPr>
          <a:xfrm rot="10800000" flipH="1">
            <a:off x="167846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29" name="Google Shape;729;p46"/>
          <p:cNvCxnSpPr/>
          <p:nvPr/>
        </p:nvCxnSpPr>
        <p:spPr>
          <a:xfrm>
            <a:off x="359575" y="3989350"/>
            <a:ext cx="7320000" cy="4800"/>
          </a:xfrm>
          <a:prstGeom prst="straightConnector1">
            <a:avLst/>
          </a:prstGeom>
          <a:noFill/>
          <a:ln w="19050" cap="flat" cmpd="sng">
            <a:solidFill>
              <a:schemeClr val="dk2"/>
            </a:solidFill>
            <a:prstDash val="solid"/>
            <a:round/>
            <a:headEnd type="none" w="med" len="med"/>
            <a:tailEnd type="stealth" w="med" len="med"/>
          </a:ln>
        </p:spPr>
      </p:cxnSp>
      <p:sp>
        <p:nvSpPr>
          <p:cNvPr id="730" name="Google Shape;730;p46"/>
          <p:cNvSpPr/>
          <p:nvPr/>
        </p:nvSpPr>
        <p:spPr>
          <a:xfrm>
            <a:off x="347825" y="398800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a:t>
            </a:r>
            <a:endParaRPr>
              <a:solidFill>
                <a:srgbClr val="595959"/>
              </a:solidFill>
            </a:endParaRPr>
          </a:p>
        </p:txBody>
      </p:sp>
      <p:sp>
        <p:nvSpPr>
          <p:cNvPr id="731" name="Google Shape;731;p46"/>
          <p:cNvSpPr/>
          <p:nvPr/>
        </p:nvSpPr>
        <p:spPr>
          <a:xfrm>
            <a:off x="37747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1</a:t>
            </a:r>
            <a:endParaRPr>
              <a:solidFill>
                <a:srgbClr val="595959"/>
              </a:solidFill>
            </a:endParaRPr>
          </a:p>
        </p:txBody>
      </p:sp>
      <p:sp>
        <p:nvSpPr>
          <p:cNvPr id="732" name="Google Shape;732;p46"/>
          <p:cNvSpPr/>
          <p:nvPr/>
        </p:nvSpPr>
        <p:spPr>
          <a:xfrm>
            <a:off x="20401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0.5</a:t>
            </a:r>
            <a:endParaRPr>
              <a:solidFill>
                <a:srgbClr val="59595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47"/>
          <p:cNvSpPr/>
          <p:nvPr/>
        </p:nvSpPr>
        <p:spPr>
          <a:xfrm>
            <a:off x="4069775" y="2480200"/>
            <a:ext cx="1874075" cy="1515350"/>
          </a:xfrm>
          <a:custGeom>
            <a:avLst/>
            <a:gdLst/>
            <a:ahLst/>
            <a:cxnLst/>
            <a:rect l="l" t="t" r="r" b="b"/>
            <a:pathLst>
              <a:path w="74963" h="60614" extrusionOk="0">
                <a:moveTo>
                  <a:pt x="0" y="0"/>
                </a:moveTo>
                <a:lnTo>
                  <a:pt x="3216" y="6680"/>
                </a:lnTo>
                <a:lnTo>
                  <a:pt x="7175" y="14597"/>
                </a:lnTo>
                <a:lnTo>
                  <a:pt x="9649" y="18803"/>
                </a:lnTo>
                <a:lnTo>
                  <a:pt x="13112" y="24493"/>
                </a:lnTo>
                <a:lnTo>
                  <a:pt x="19050" y="32163"/>
                </a:lnTo>
                <a:lnTo>
                  <a:pt x="26472" y="40080"/>
                </a:lnTo>
                <a:lnTo>
                  <a:pt x="33152" y="46017"/>
                </a:lnTo>
                <a:lnTo>
                  <a:pt x="42801" y="52202"/>
                </a:lnTo>
                <a:lnTo>
                  <a:pt x="51707" y="56161"/>
                </a:lnTo>
                <a:lnTo>
                  <a:pt x="64572" y="59624"/>
                </a:lnTo>
                <a:lnTo>
                  <a:pt x="74963" y="60614"/>
                </a:lnTo>
                <a:lnTo>
                  <a:pt x="247" y="60367"/>
                </a:lnTo>
                <a:close/>
              </a:path>
            </a:pathLst>
          </a:custGeom>
          <a:solidFill>
            <a:srgbClr val="FCE5CD"/>
          </a:solidFill>
          <a:ln>
            <a:noFill/>
          </a:ln>
        </p:spPr>
      </p:sp>
      <p:cxnSp>
        <p:nvCxnSpPr>
          <p:cNvPr id="738" name="Google Shape;738;p47"/>
          <p:cNvCxnSpPr/>
          <p:nvPr/>
        </p:nvCxnSpPr>
        <p:spPr>
          <a:xfrm rot="10800000">
            <a:off x="4069000" y="2451250"/>
            <a:ext cx="300" cy="1536300"/>
          </a:xfrm>
          <a:prstGeom prst="straightConnector1">
            <a:avLst/>
          </a:prstGeom>
          <a:noFill/>
          <a:ln w="28575" cap="flat" cmpd="sng">
            <a:solidFill>
              <a:schemeClr val="accent5"/>
            </a:solidFill>
            <a:prstDash val="dash"/>
            <a:round/>
            <a:headEnd type="none" w="med" len="med"/>
            <a:tailEnd type="none" w="med" len="med"/>
          </a:ln>
        </p:spPr>
      </p:cxnSp>
      <p:cxnSp>
        <p:nvCxnSpPr>
          <p:cNvPr id="739" name="Google Shape;739;p47"/>
          <p:cNvCxnSpPr/>
          <p:nvPr/>
        </p:nvCxnSpPr>
        <p:spPr>
          <a:xfrm rot="10800000">
            <a:off x="484550" y="1238600"/>
            <a:ext cx="7500" cy="2999100"/>
          </a:xfrm>
          <a:prstGeom prst="straightConnector1">
            <a:avLst/>
          </a:prstGeom>
          <a:noFill/>
          <a:ln w="19050" cap="flat" cmpd="sng">
            <a:solidFill>
              <a:schemeClr val="dk2"/>
            </a:solidFill>
            <a:prstDash val="solid"/>
            <a:round/>
            <a:headEnd type="none" w="med" len="med"/>
            <a:tailEnd type="stealth" w="med" len="med"/>
          </a:ln>
        </p:spPr>
      </p:cxnSp>
      <p:cxnSp>
        <p:nvCxnSpPr>
          <p:cNvPr id="740" name="Google Shape;740;p47"/>
          <p:cNvCxnSpPr/>
          <p:nvPr/>
        </p:nvCxnSpPr>
        <p:spPr>
          <a:xfrm>
            <a:off x="3532825" y="1949350"/>
            <a:ext cx="2483400" cy="2048700"/>
          </a:xfrm>
          <a:prstGeom prst="curvedConnector3">
            <a:avLst>
              <a:gd name="adj1" fmla="val 31905"/>
            </a:avLst>
          </a:prstGeom>
          <a:noFill/>
          <a:ln w="28575" cap="flat" cmpd="sng">
            <a:solidFill>
              <a:srgbClr val="6FA8DC"/>
            </a:solidFill>
            <a:prstDash val="solid"/>
            <a:round/>
            <a:headEnd type="none" w="med" len="med"/>
            <a:tailEnd type="none" w="med" len="med"/>
          </a:ln>
        </p:spPr>
      </p:cxnSp>
      <p:cxnSp>
        <p:nvCxnSpPr>
          <p:cNvPr id="741" name="Google Shape;741;p47"/>
          <p:cNvCxnSpPr/>
          <p:nvPr/>
        </p:nvCxnSpPr>
        <p:spPr>
          <a:xfrm flipH="1">
            <a:off x="761425" y="1949350"/>
            <a:ext cx="2795700" cy="2038200"/>
          </a:xfrm>
          <a:prstGeom prst="curvedConnector3">
            <a:avLst>
              <a:gd name="adj1" fmla="val 30716"/>
            </a:avLst>
          </a:prstGeom>
          <a:noFill/>
          <a:ln w="28575" cap="flat" cmpd="sng">
            <a:solidFill>
              <a:srgbClr val="6FA8DC"/>
            </a:solidFill>
            <a:prstDash val="solid"/>
            <a:round/>
            <a:headEnd type="none" w="med" len="med"/>
            <a:tailEnd type="none" w="med" len="med"/>
          </a:ln>
        </p:spPr>
      </p:cxnSp>
      <p:sp>
        <p:nvSpPr>
          <p:cNvPr id="742" name="Google Shape;742;p47"/>
          <p:cNvSpPr/>
          <p:nvPr/>
        </p:nvSpPr>
        <p:spPr>
          <a:xfrm>
            <a:off x="637250" y="1168025"/>
            <a:ext cx="19002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Probability Density </a:t>
            </a:r>
            <a:endParaRPr>
              <a:solidFill>
                <a:srgbClr val="595959"/>
              </a:solidFill>
            </a:endParaRPr>
          </a:p>
        </p:txBody>
      </p:sp>
      <p:sp>
        <p:nvSpPr>
          <p:cNvPr id="743" name="Google Shape;743;p47"/>
          <p:cNvSpPr/>
          <p:nvPr/>
        </p:nvSpPr>
        <p:spPr>
          <a:xfrm>
            <a:off x="6427675" y="4063950"/>
            <a:ext cx="1251900" cy="3480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Value </a:t>
            </a:r>
            <a:endParaRPr>
              <a:solidFill>
                <a:srgbClr val="595959"/>
              </a:solidFill>
            </a:endParaRPr>
          </a:p>
        </p:txBody>
      </p:sp>
      <p:sp>
        <p:nvSpPr>
          <p:cNvPr id="744" name="Google Shape;744;p47"/>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Probability Density Function Approach</a:t>
            </a:r>
            <a:endParaRPr/>
          </a:p>
        </p:txBody>
      </p:sp>
      <p:cxnSp>
        <p:nvCxnSpPr>
          <p:cNvPr id="745" name="Google Shape;745;p47"/>
          <p:cNvCxnSpPr/>
          <p:nvPr/>
        </p:nvCxnSpPr>
        <p:spPr>
          <a:xfrm rot="10800000" flipH="1">
            <a:off x="19840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46" name="Google Shape;746;p47"/>
          <p:cNvCxnSpPr/>
          <p:nvPr/>
        </p:nvCxnSpPr>
        <p:spPr>
          <a:xfrm rot="10800000">
            <a:off x="23296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47" name="Google Shape;747;p47"/>
          <p:cNvCxnSpPr/>
          <p:nvPr/>
        </p:nvCxnSpPr>
        <p:spPr>
          <a:xfrm rot="10800000">
            <a:off x="26770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48" name="Google Shape;748;p47"/>
          <p:cNvCxnSpPr/>
          <p:nvPr/>
        </p:nvCxnSpPr>
        <p:spPr>
          <a:xfrm rot="10800000" flipH="1">
            <a:off x="30252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49" name="Google Shape;749;p47"/>
          <p:cNvCxnSpPr/>
          <p:nvPr/>
        </p:nvCxnSpPr>
        <p:spPr>
          <a:xfrm rot="10800000">
            <a:off x="337082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50" name="Google Shape;750;p47"/>
          <p:cNvCxnSpPr/>
          <p:nvPr/>
        </p:nvCxnSpPr>
        <p:spPr>
          <a:xfrm rot="10800000">
            <a:off x="37182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51" name="Google Shape;751;p47"/>
          <p:cNvCxnSpPr/>
          <p:nvPr/>
        </p:nvCxnSpPr>
        <p:spPr>
          <a:xfrm rot="10800000">
            <a:off x="406472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52" name="Google Shape;752;p47"/>
          <p:cNvCxnSpPr/>
          <p:nvPr/>
        </p:nvCxnSpPr>
        <p:spPr>
          <a:xfrm rot="10800000" flipH="1">
            <a:off x="44128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47"/>
          <p:cNvCxnSpPr/>
          <p:nvPr/>
        </p:nvCxnSpPr>
        <p:spPr>
          <a:xfrm rot="10800000">
            <a:off x="4758475"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47"/>
          <p:cNvCxnSpPr/>
          <p:nvPr/>
        </p:nvCxnSpPr>
        <p:spPr>
          <a:xfrm rot="10800000">
            <a:off x="5105875"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47"/>
          <p:cNvCxnSpPr/>
          <p:nvPr/>
        </p:nvCxnSpPr>
        <p:spPr>
          <a:xfrm rot="10800000">
            <a:off x="614207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47"/>
          <p:cNvCxnSpPr/>
          <p:nvPr/>
        </p:nvCxnSpPr>
        <p:spPr>
          <a:xfrm rot="10800000" flipH="1">
            <a:off x="64902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47"/>
          <p:cNvCxnSpPr/>
          <p:nvPr/>
        </p:nvCxnSpPr>
        <p:spPr>
          <a:xfrm rot="10800000">
            <a:off x="683582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47"/>
          <p:cNvCxnSpPr/>
          <p:nvPr/>
        </p:nvCxnSpPr>
        <p:spPr>
          <a:xfrm rot="10800000">
            <a:off x="7183225" y="389020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59" name="Google Shape;759;p47"/>
          <p:cNvCxnSpPr/>
          <p:nvPr/>
        </p:nvCxnSpPr>
        <p:spPr>
          <a:xfrm rot="10800000" flipH="1">
            <a:off x="6373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60" name="Google Shape;760;p47"/>
          <p:cNvCxnSpPr/>
          <p:nvPr/>
        </p:nvCxnSpPr>
        <p:spPr>
          <a:xfrm rot="10800000" flipH="1">
            <a:off x="54490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61" name="Google Shape;761;p47"/>
          <p:cNvCxnSpPr/>
          <p:nvPr/>
        </p:nvCxnSpPr>
        <p:spPr>
          <a:xfrm rot="10800000">
            <a:off x="5794675" y="389110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62" name="Google Shape;762;p47"/>
          <p:cNvCxnSpPr/>
          <p:nvPr/>
        </p:nvCxnSpPr>
        <p:spPr>
          <a:xfrm rot="10800000">
            <a:off x="98291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63" name="Google Shape;763;p47"/>
          <p:cNvCxnSpPr/>
          <p:nvPr/>
        </p:nvCxnSpPr>
        <p:spPr>
          <a:xfrm rot="10800000">
            <a:off x="1330313" y="3889750"/>
            <a:ext cx="0" cy="97800"/>
          </a:xfrm>
          <a:prstGeom prst="straightConnector1">
            <a:avLst/>
          </a:prstGeom>
          <a:noFill/>
          <a:ln w="9525" cap="flat" cmpd="sng">
            <a:solidFill>
              <a:schemeClr val="dk2"/>
            </a:solidFill>
            <a:prstDash val="solid"/>
            <a:round/>
            <a:headEnd type="none" w="med" len="med"/>
            <a:tailEnd type="none" w="med" len="med"/>
          </a:ln>
        </p:spPr>
      </p:cxnSp>
      <p:cxnSp>
        <p:nvCxnSpPr>
          <p:cNvPr id="764" name="Google Shape;764;p47"/>
          <p:cNvCxnSpPr/>
          <p:nvPr/>
        </p:nvCxnSpPr>
        <p:spPr>
          <a:xfrm rot="10800000" flipH="1">
            <a:off x="1678463" y="3890650"/>
            <a:ext cx="900" cy="96900"/>
          </a:xfrm>
          <a:prstGeom prst="straightConnector1">
            <a:avLst/>
          </a:prstGeom>
          <a:noFill/>
          <a:ln w="9525" cap="flat" cmpd="sng">
            <a:solidFill>
              <a:schemeClr val="dk2"/>
            </a:solidFill>
            <a:prstDash val="solid"/>
            <a:round/>
            <a:headEnd type="none" w="med" len="med"/>
            <a:tailEnd type="none" w="med" len="med"/>
          </a:ln>
        </p:spPr>
      </p:cxnSp>
      <p:cxnSp>
        <p:nvCxnSpPr>
          <p:cNvPr id="765" name="Google Shape;765;p47"/>
          <p:cNvCxnSpPr/>
          <p:nvPr/>
        </p:nvCxnSpPr>
        <p:spPr>
          <a:xfrm>
            <a:off x="359575" y="3989350"/>
            <a:ext cx="7320000" cy="4800"/>
          </a:xfrm>
          <a:prstGeom prst="straightConnector1">
            <a:avLst/>
          </a:prstGeom>
          <a:noFill/>
          <a:ln w="19050" cap="flat" cmpd="sng">
            <a:solidFill>
              <a:schemeClr val="dk2"/>
            </a:solidFill>
            <a:prstDash val="solid"/>
            <a:round/>
            <a:headEnd type="none" w="med" len="med"/>
            <a:tailEnd type="stealth" w="med" len="med"/>
          </a:ln>
        </p:spPr>
      </p:cxnSp>
      <p:sp>
        <p:nvSpPr>
          <p:cNvPr id="766" name="Google Shape;766;p47"/>
          <p:cNvSpPr/>
          <p:nvPr/>
        </p:nvSpPr>
        <p:spPr>
          <a:xfrm>
            <a:off x="347825" y="398800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a:t>
            </a:r>
            <a:endParaRPr>
              <a:solidFill>
                <a:srgbClr val="595959"/>
              </a:solidFill>
            </a:endParaRPr>
          </a:p>
        </p:txBody>
      </p:sp>
      <p:sp>
        <p:nvSpPr>
          <p:cNvPr id="767" name="Google Shape;767;p47"/>
          <p:cNvSpPr/>
          <p:nvPr/>
        </p:nvSpPr>
        <p:spPr>
          <a:xfrm>
            <a:off x="37747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1</a:t>
            </a:r>
            <a:endParaRPr>
              <a:solidFill>
                <a:srgbClr val="595959"/>
              </a:solidFill>
            </a:endParaRPr>
          </a:p>
        </p:txBody>
      </p:sp>
      <p:sp>
        <p:nvSpPr>
          <p:cNvPr id="768" name="Google Shape;768;p47"/>
          <p:cNvSpPr/>
          <p:nvPr/>
        </p:nvSpPr>
        <p:spPr>
          <a:xfrm>
            <a:off x="2040175" y="3989350"/>
            <a:ext cx="579900" cy="348000"/>
          </a:xfrm>
          <a:prstGeom prst="roundRect">
            <a:avLst>
              <a:gd name="adj" fmla="val 854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0.5</a:t>
            </a:r>
            <a:endParaRPr>
              <a:solidFill>
                <a:srgbClr val="595959"/>
              </a:solidFill>
            </a:endParaRPr>
          </a:p>
        </p:txBody>
      </p:sp>
      <p:sp>
        <p:nvSpPr>
          <p:cNvPr id="769" name="Google Shape;769;p47"/>
          <p:cNvSpPr/>
          <p:nvPr/>
        </p:nvSpPr>
        <p:spPr>
          <a:xfrm>
            <a:off x="4127200" y="1904775"/>
            <a:ext cx="815400" cy="459900"/>
          </a:xfrm>
          <a:prstGeom prst="roundRect">
            <a:avLst>
              <a:gd name="adj" fmla="val 854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95959"/>
                </a:solidFill>
              </a:rPr>
              <a:t>RHi = 1</a:t>
            </a:r>
            <a:endParaRPr>
              <a:solidFill>
                <a:srgbClr val="595959"/>
              </a:solidFill>
            </a:endParaRPr>
          </a:p>
        </p:txBody>
      </p:sp>
      <p:pic>
        <p:nvPicPr>
          <p:cNvPr id="770" name="Google Shape;770;p47"/>
          <p:cNvPicPr preferRelativeResize="0"/>
          <p:nvPr/>
        </p:nvPicPr>
        <p:blipFill>
          <a:blip r:embed="rId3">
            <a:alphaModFix/>
          </a:blip>
          <a:stretch>
            <a:fillRect/>
          </a:stretch>
        </p:blipFill>
        <p:spPr>
          <a:xfrm>
            <a:off x="5278650" y="2636196"/>
            <a:ext cx="3363900" cy="675000"/>
          </a:xfrm>
          <a:prstGeom prst="roundRect">
            <a:avLst>
              <a:gd name="adj" fmla="val 16667"/>
            </a:avLst>
          </a:prstGeom>
          <a:noFill/>
          <a:ln w="19050" cap="flat" cmpd="sng">
            <a:solidFill>
              <a:schemeClr val="accent5"/>
            </a:solidFill>
            <a:prstDash val="solid"/>
            <a:round/>
            <a:headEnd type="none" w="sm" len="sm"/>
            <a:tailEnd type="none" w="sm" len="sm"/>
          </a:ln>
        </p:spPr>
      </p:pic>
      <p:sp>
        <p:nvSpPr>
          <p:cNvPr id="771" name="Google Shape;771;p47"/>
          <p:cNvSpPr/>
          <p:nvPr/>
        </p:nvSpPr>
        <p:spPr>
          <a:xfrm>
            <a:off x="2050525" y="4313900"/>
            <a:ext cx="2972100" cy="459900"/>
          </a:xfrm>
          <a:prstGeom prst="roundRect">
            <a:avLst>
              <a:gd name="adj" fmla="val 854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rgbClr val="1F1F1F"/>
                </a:solidFill>
                <a:highlight>
                  <a:srgbClr val="FFFFFF"/>
                </a:highlight>
              </a:rPr>
              <a:t>Normal distribution</a:t>
            </a:r>
            <a:endParaRPr>
              <a:solidFill>
                <a:srgbClr val="595959"/>
              </a:solidFill>
            </a:endParaRPr>
          </a:p>
        </p:txBody>
      </p:sp>
      <p:pic>
        <p:nvPicPr>
          <p:cNvPr id="772" name="Google Shape;772;p47"/>
          <p:cNvPicPr preferRelativeResize="0"/>
          <p:nvPr/>
        </p:nvPicPr>
        <p:blipFill>
          <a:blip r:embed="rId4">
            <a:alphaModFix/>
          </a:blip>
          <a:stretch>
            <a:fillRect/>
          </a:stretch>
        </p:blipFill>
        <p:spPr>
          <a:xfrm>
            <a:off x="178800" y="999200"/>
            <a:ext cx="8567928" cy="38130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Google Shape;777;p48"/>
          <p:cNvPicPr preferRelativeResize="0"/>
          <p:nvPr/>
        </p:nvPicPr>
        <p:blipFill>
          <a:blip r:embed="rId3">
            <a:alphaModFix/>
          </a:blip>
          <a:stretch>
            <a:fillRect/>
          </a:stretch>
        </p:blipFill>
        <p:spPr>
          <a:xfrm>
            <a:off x="282900" y="684700"/>
            <a:ext cx="4461788" cy="3896999"/>
          </a:xfrm>
          <a:prstGeom prst="rect">
            <a:avLst/>
          </a:prstGeom>
          <a:noFill/>
          <a:ln>
            <a:noFill/>
          </a:ln>
        </p:spPr>
      </p:pic>
      <p:sp>
        <p:nvSpPr>
          <p:cNvPr id="778" name="Google Shape;778;p48"/>
          <p:cNvSpPr txBox="1">
            <a:spLocks noGrp="1"/>
          </p:cNvSpPr>
          <p:nvPr>
            <p:ph type="title"/>
          </p:nvPr>
        </p:nvSpPr>
        <p:spPr>
          <a:xfrm>
            <a:off x="359100" y="339000"/>
            <a:ext cx="85515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Optimize trajectories with Climate impact :   Ensemble PDF approximation</a:t>
            </a:r>
            <a:endParaRPr/>
          </a:p>
        </p:txBody>
      </p:sp>
      <p:sp>
        <p:nvSpPr>
          <p:cNvPr id="779" name="Google Shape;779;p48"/>
          <p:cNvSpPr/>
          <p:nvPr/>
        </p:nvSpPr>
        <p:spPr>
          <a:xfrm>
            <a:off x="4967350" y="855050"/>
            <a:ext cx="3277500" cy="1299300"/>
          </a:xfrm>
          <a:prstGeom prst="roundRect">
            <a:avLst>
              <a:gd name="adj" fmla="val 3463"/>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Gain of 15~20% of mitigation potential </a:t>
            </a:r>
            <a:r>
              <a:rPr lang="en"/>
              <a:t>in this experiment when taking into account the uncertainties on ERA5 reanalysis compared to the strategy using deterministic ERA5</a:t>
            </a:r>
            <a:endParaRPr/>
          </a:p>
        </p:txBody>
      </p:sp>
      <p:sp>
        <p:nvSpPr>
          <p:cNvPr id="780" name="Google Shape;780;p48"/>
          <p:cNvSpPr/>
          <p:nvPr/>
        </p:nvSpPr>
        <p:spPr>
          <a:xfrm>
            <a:off x="4967350" y="2325925"/>
            <a:ext cx="3277500" cy="1299300"/>
          </a:xfrm>
          <a:prstGeom prst="roundRect">
            <a:avLst>
              <a:gd name="adj" fmla="val 3463"/>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Again, these numbers don’t mean anything because </a:t>
            </a:r>
            <a:r>
              <a:rPr lang="en" b="1"/>
              <a:t>all the other sources of uncertainties are still neglected</a:t>
            </a:r>
            <a:endParaRPr b="1"/>
          </a:p>
        </p:txBody>
      </p:sp>
      <p:cxnSp>
        <p:nvCxnSpPr>
          <p:cNvPr id="781" name="Google Shape;781;p48"/>
          <p:cNvCxnSpPr/>
          <p:nvPr/>
        </p:nvCxnSpPr>
        <p:spPr>
          <a:xfrm flipV="1">
            <a:off x="2529020" y="3081321"/>
            <a:ext cx="287996" cy="434467"/>
          </a:xfrm>
          <a:prstGeom prst="straightConnector1">
            <a:avLst/>
          </a:prstGeom>
          <a:noFill/>
          <a:ln w="28575" cap="flat" cmpd="sng">
            <a:solidFill>
              <a:srgbClr val="255FCC"/>
            </a:solidFill>
            <a:prstDash val="solid"/>
            <a:round/>
            <a:headEnd type="triangle" w="med" len="med"/>
            <a:tailEnd type="oval"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49"/>
          <p:cNvSpPr txBox="1">
            <a:spLocks noGrp="1"/>
          </p:cNvSpPr>
          <p:nvPr>
            <p:ph type="title"/>
          </p:nvPr>
        </p:nvSpPr>
        <p:spPr>
          <a:xfrm>
            <a:off x="359100" y="4914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Conclusion and Takeaway Messages : </a:t>
            </a:r>
            <a:endParaRPr/>
          </a:p>
        </p:txBody>
      </p:sp>
      <p:sp>
        <p:nvSpPr>
          <p:cNvPr id="787" name="Google Shape;787;p49"/>
          <p:cNvSpPr/>
          <p:nvPr/>
        </p:nvSpPr>
        <p:spPr>
          <a:xfrm>
            <a:off x="410025" y="2700205"/>
            <a:ext cx="2656800" cy="1368600"/>
          </a:xfrm>
          <a:prstGeom prst="roundRect">
            <a:avLst>
              <a:gd name="adj" fmla="val 569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Weather Uncertainties</a:t>
            </a:r>
            <a:r>
              <a:rPr lang="en"/>
              <a:t> have a </a:t>
            </a:r>
            <a:r>
              <a:rPr lang="en" b="1"/>
              <a:t>significant impact</a:t>
            </a:r>
            <a:r>
              <a:rPr lang="en"/>
              <a:t> even with zero lead time (reanalysed), and </a:t>
            </a:r>
            <a:endParaRPr/>
          </a:p>
          <a:p>
            <a:pPr marL="0" lvl="0" indent="0" algn="ctr" rtl="0">
              <a:spcBef>
                <a:spcPts val="0"/>
              </a:spcBef>
              <a:spcAft>
                <a:spcPts val="0"/>
              </a:spcAft>
              <a:buNone/>
            </a:pPr>
            <a:r>
              <a:rPr lang="en" b="1" u="sng"/>
              <a:t>could not be neglected.</a:t>
            </a:r>
            <a:endParaRPr b="1" u="sng"/>
          </a:p>
        </p:txBody>
      </p:sp>
      <p:pic>
        <p:nvPicPr>
          <p:cNvPr id="788" name="Google Shape;788;p49" title="climate-change.png"/>
          <p:cNvPicPr preferRelativeResize="0"/>
          <p:nvPr/>
        </p:nvPicPr>
        <p:blipFill>
          <a:blip r:embed="rId3">
            <a:alphaModFix/>
          </a:blip>
          <a:stretch>
            <a:fillRect/>
          </a:stretch>
        </p:blipFill>
        <p:spPr>
          <a:xfrm>
            <a:off x="1130100" y="1392947"/>
            <a:ext cx="1216650" cy="1216650"/>
          </a:xfrm>
          <a:prstGeom prst="rect">
            <a:avLst/>
          </a:prstGeom>
          <a:noFill/>
          <a:ln>
            <a:noFill/>
          </a:ln>
        </p:spPr>
      </p:pic>
      <p:sp>
        <p:nvSpPr>
          <p:cNvPr id="789" name="Google Shape;789;p49"/>
          <p:cNvSpPr/>
          <p:nvPr/>
        </p:nvSpPr>
        <p:spPr>
          <a:xfrm>
            <a:off x="6077175" y="2700205"/>
            <a:ext cx="2656800" cy="1368600"/>
          </a:xfrm>
          <a:prstGeom prst="roundRect">
            <a:avLst>
              <a:gd name="adj" fmla="val 569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Subsequent work</a:t>
            </a:r>
            <a:r>
              <a:rPr lang="en"/>
              <a:t> is still required to identify, model and evaluate the impact of the </a:t>
            </a:r>
            <a:r>
              <a:rPr lang="en" b="1"/>
              <a:t>other sources of uncertainties</a:t>
            </a:r>
            <a:endParaRPr b="1"/>
          </a:p>
        </p:txBody>
      </p:sp>
      <p:sp>
        <p:nvSpPr>
          <p:cNvPr id="790" name="Google Shape;790;p49"/>
          <p:cNvSpPr/>
          <p:nvPr/>
        </p:nvSpPr>
        <p:spPr>
          <a:xfrm>
            <a:off x="3243600" y="2700205"/>
            <a:ext cx="2656800" cy="1368600"/>
          </a:xfrm>
          <a:prstGeom prst="roundRect">
            <a:avLst>
              <a:gd name="adj" fmla="val 569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Methods </a:t>
            </a:r>
            <a:r>
              <a:rPr lang="en" b="1"/>
              <a:t>already exist</a:t>
            </a:r>
            <a:r>
              <a:rPr lang="en"/>
              <a:t> to take into account </a:t>
            </a:r>
            <a:r>
              <a:rPr lang="en" b="1"/>
              <a:t>weather uncertainties</a:t>
            </a:r>
            <a:r>
              <a:rPr lang="en"/>
              <a:t>, we need to work together as a field to adapt them to the industry constraints.</a:t>
            </a:r>
            <a:endParaRPr/>
          </a:p>
        </p:txBody>
      </p:sp>
      <p:grpSp>
        <p:nvGrpSpPr>
          <p:cNvPr id="791" name="Google Shape;791;p49"/>
          <p:cNvGrpSpPr/>
          <p:nvPr/>
        </p:nvGrpSpPr>
        <p:grpSpPr>
          <a:xfrm>
            <a:off x="3990552" y="1392970"/>
            <a:ext cx="1162888" cy="1216610"/>
            <a:chOff x="5180826" y="1255525"/>
            <a:chExt cx="721350" cy="754674"/>
          </a:xfrm>
        </p:grpSpPr>
        <p:pic>
          <p:nvPicPr>
            <p:cNvPr id="792" name="Google Shape;792;p49" title="climate-change (1).png"/>
            <p:cNvPicPr preferRelativeResize="0"/>
            <p:nvPr/>
          </p:nvPicPr>
          <p:blipFill>
            <a:blip r:embed="rId4">
              <a:alphaModFix/>
            </a:blip>
            <a:stretch>
              <a:fillRect/>
            </a:stretch>
          </p:blipFill>
          <p:spPr>
            <a:xfrm>
              <a:off x="5265475" y="1255525"/>
              <a:ext cx="636700" cy="636700"/>
            </a:xfrm>
            <a:prstGeom prst="rect">
              <a:avLst/>
            </a:prstGeom>
            <a:noFill/>
            <a:ln>
              <a:noFill/>
            </a:ln>
          </p:spPr>
        </p:pic>
        <p:pic>
          <p:nvPicPr>
            <p:cNvPr id="793" name="Google Shape;793;p49"/>
            <p:cNvPicPr preferRelativeResize="0"/>
            <p:nvPr/>
          </p:nvPicPr>
          <p:blipFill>
            <a:blip r:embed="rId5">
              <a:alphaModFix/>
            </a:blip>
            <a:stretch>
              <a:fillRect/>
            </a:stretch>
          </p:blipFill>
          <p:spPr>
            <a:xfrm rot="-7371417">
              <a:off x="5242312" y="1631983"/>
              <a:ext cx="317577" cy="318308"/>
            </a:xfrm>
            <a:prstGeom prst="rect">
              <a:avLst/>
            </a:prstGeom>
            <a:noFill/>
            <a:ln>
              <a:noFill/>
            </a:ln>
          </p:spPr>
        </p:pic>
      </p:grpSp>
      <p:grpSp>
        <p:nvGrpSpPr>
          <p:cNvPr id="794" name="Google Shape;794;p49"/>
          <p:cNvGrpSpPr/>
          <p:nvPr/>
        </p:nvGrpSpPr>
        <p:grpSpPr>
          <a:xfrm>
            <a:off x="6797251" y="1451109"/>
            <a:ext cx="1162848" cy="1100338"/>
            <a:chOff x="8415586" y="613919"/>
            <a:chExt cx="1285768" cy="1216649"/>
          </a:xfrm>
        </p:grpSpPr>
        <p:pic>
          <p:nvPicPr>
            <p:cNvPr id="795" name="Google Shape;795;p49"/>
            <p:cNvPicPr preferRelativeResize="0"/>
            <p:nvPr/>
          </p:nvPicPr>
          <p:blipFill>
            <a:blip r:embed="rId6">
              <a:alphaModFix/>
            </a:blip>
            <a:stretch>
              <a:fillRect/>
            </a:stretch>
          </p:blipFill>
          <p:spPr>
            <a:xfrm>
              <a:off x="8415586" y="613919"/>
              <a:ext cx="1216641" cy="1216641"/>
            </a:xfrm>
            <a:prstGeom prst="rect">
              <a:avLst/>
            </a:prstGeom>
            <a:noFill/>
            <a:ln>
              <a:noFill/>
            </a:ln>
          </p:spPr>
        </p:pic>
        <p:pic>
          <p:nvPicPr>
            <p:cNvPr id="796" name="Google Shape;796;p49" title="299076_tachometer_icon.png"/>
            <p:cNvPicPr preferRelativeResize="0"/>
            <p:nvPr/>
          </p:nvPicPr>
          <p:blipFill>
            <a:blip r:embed="rId7">
              <a:alphaModFix/>
            </a:blip>
            <a:stretch>
              <a:fillRect/>
            </a:stretch>
          </p:blipFill>
          <p:spPr>
            <a:xfrm flipH="1">
              <a:off x="9133397" y="1262612"/>
              <a:ext cx="567956" cy="567956"/>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50"/>
          <p:cNvSpPr txBox="1">
            <a:spLocks noGrp="1"/>
          </p:cNvSpPr>
          <p:nvPr>
            <p:ph type="body" idx="1"/>
          </p:nvPr>
        </p:nvSpPr>
        <p:spPr>
          <a:xfrm>
            <a:off x="505900" y="866650"/>
            <a:ext cx="8145600" cy="3413100"/>
          </a:xfrm>
          <a:prstGeom prst="rect">
            <a:avLst/>
          </a:prstGeom>
        </p:spPr>
        <p:txBody>
          <a:bodyPr spcFirstLastPara="1" wrap="square" lIns="0" tIns="0" rIns="0" bIns="0" anchor="t" anchorCtr="0">
            <a:noAutofit/>
          </a:bodyPr>
          <a:lstStyle/>
          <a:p>
            <a:pPr marL="457200" lvl="0" indent="-317500" algn="just" rtl="0">
              <a:spcBef>
                <a:spcPts val="0"/>
              </a:spcBef>
              <a:spcAft>
                <a:spcPts val="0"/>
              </a:spcAft>
              <a:buClr>
                <a:schemeClr val="dk1"/>
              </a:buClr>
              <a:buSzPts val="1400"/>
              <a:buChar char="●"/>
            </a:pPr>
            <a:r>
              <a:rPr lang="en" b="1">
                <a:solidFill>
                  <a:schemeClr val="dk1"/>
                </a:solidFill>
              </a:rPr>
              <a:t>Problem</a:t>
            </a:r>
            <a:r>
              <a:rPr lang="en">
                <a:solidFill>
                  <a:schemeClr val="dk1"/>
                </a:solidFill>
              </a:rPr>
              <a:t>: contrail climate impact models are subject to uncertainties. Uncertainties could cause </a:t>
            </a:r>
            <a:r>
              <a:rPr lang="en" b="1">
                <a:solidFill>
                  <a:schemeClr val="dk1"/>
                </a:solidFill>
              </a:rPr>
              <a:t>fairness issues</a:t>
            </a:r>
            <a:r>
              <a:rPr lang="en">
                <a:solidFill>
                  <a:schemeClr val="dk1"/>
                </a:solidFill>
              </a:rPr>
              <a:t>,  </a:t>
            </a:r>
            <a:r>
              <a:rPr lang="en" b="1">
                <a:solidFill>
                  <a:schemeClr val="dk1"/>
                </a:solidFill>
              </a:rPr>
              <a:t>difficulties for incentive design</a:t>
            </a:r>
            <a:r>
              <a:rPr lang="en">
                <a:solidFill>
                  <a:schemeClr val="dk1"/>
                </a:solidFill>
              </a:rPr>
              <a:t>, and</a:t>
            </a:r>
            <a:r>
              <a:rPr lang="en" b="1">
                <a:solidFill>
                  <a:schemeClr val="dk1"/>
                </a:solidFill>
              </a:rPr>
              <a:t> limit overall impact reduction effectiveness</a:t>
            </a:r>
            <a:r>
              <a:rPr lang="en">
                <a:solidFill>
                  <a:schemeClr val="dk1"/>
                </a:solidFill>
              </a:rPr>
              <a:t>.</a:t>
            </a:r>
            <a:endParaRPr>
              <a:solidFill>
                <a:schemeClr val="dk1"/>
              </a:solidFill>
            </a:endParaRPr>
          </a:p>
          <a:p>
            <a:pPr marL="0" lvl="0" indent="0" algn="just" rtl="0">
              <a:spcBef>
                <a:spcPts val="0"/>
              </a:spcBef>
              <a:spcAft>
                <a:spcPts val="0"/>
              </a:spcAft>
              <a:buClr>
                <a:schemeClr val="dk1"/>
              </a:buClr>
              <a:buSzPts val="1100"/>
              <a:buFont typeface="Arial"/>
              <a:buNone/>
            </a:pPr>
            <a:endParaRPr>
              <a:solidFill>
                <a:schemeClr val="dk1"/>
              </a:solidFill>
            </a:endParaRPr>
          </a:p>
          <a:p>
            <a:pPr marL="457200" lvl="0" indent="-317500" algn="just" rtl="0">
              <a:spcBef>
                <a:spcPts val="0"/>
              </a:spcBef>
              <a:spcAft>
                <a:spcPts val="0"/>
              </a:spcAft>
              <a:buClr>
                <a:schemeClr val="dk1"/>
              </a:buClr>
              <a:buSzPts val="1400"/>
              <a:buChar char="●"/>
            </a:pPr>
            <a:r>
              <a:rPr lang="en" b="1">
                <a:solidFill>
                  <a:schemeClr val="dk1"/>
                </a:solidFill>
              </a:rPr>
              <a:t>Impact</a:t>
            </a:r>
            <a:r>
              <a:rPr lang="en">
                <a:solidFill>
                  <a:schemeClr val="dk1"/>
                </a:solidFill>
              </a:rPr>
              <a:t>: Deterministic flight planning results in a </a:t>
            </a:r>
            <a:r>
              <a:rPr lang="en" b="1">
                <a:solidFill>
                  <a:schemeClr val="dk1"/>
                </a:solidFill>
              </a:rPr>
              <a:t>~25-30% loss of mitigation potential</a:t>
            </a:r>
            <a:r>
              <a:rPr lang="en">
                <a:solidFill>
                  <a:schemeClr val="dk1"/>
                </a:solidFill>
              </a:rPr>
              <a:t> in our experiment, when faced with ERA5 intrinsic uncertainties (still neglecting many other uncertainty sources like those linked with forecast lead time or climate models parametrizations).</a:t>
            </a:r>
            <a:endParaRPr>
              <a:solidFill>
                <a:schemeClr val="dk1"/>
              </a:solidFill>
            </a:endParaRPr>
          </a:p>
          <a:p>
            <a:pPr marL="0" lvl="0" indent="0" algn="just" rtl="0">
              <a:spcBef>
                <a:spcPts val="0"/>
              </a:spcBef>
              <a:spcAft>
                <a:spcPts val="0"/>
              </a:spcAft>
              <a:buClr>
                <a:schemeClr val="dk1"/>
              </a:buClr>
              <a:buSzPts val="1100"/>
              <a:buFont typeface="Arial"/>
              <a:buNone/>
            </a:pPr>
            <a:endParaRPr>
              <a:solidFill>
                <a:schemeClr val="dk1"/>
              </a:solidFill>
            </a:endParaRPr>
          </a:p>
          <a:p>
            <a:pPr marL="457200" lvl="0" indent="-317500" algn="just" rtl="0">
              <a:spcBef>
                <a:spcPts val="0"/>
              </a:spcBef>
              <a:spcAft>
                <a:spcPts val="0"/>
              </a:spcAft>
              <a:buClr>
                <a:schemeClr val="dk1"/>
              </a:buClr>
              <a:buSzPts val="1400"/>
              <a:buChar char="●"/>
            </a:pPr>
            <a:r>
              <a:rPr lang="en" b="1">
                <a:solidFill>
                  <a:schemeClr val="dk1"/>
                </a:solidFill>
              </a:rPr>
              <a:t>Solution</a:t>
            </a:r>
            <a:r>
              <a:rPr lang="en">
                <a:solidFill>
                  <a:schemeClr val="dk1"/>
                </a:solidFill>
              </a:rPr>
              <a:t>: Flight planning must </a:t>
            </a:r>
            <a:r>
              <a:rPr lang="en" b="1">
                <a:solidFill>
                  <a:schemeClr val="dk1"/>
                </a:solidFill>
              </a:rPr>
              <a:t>explicitly model these weather uncertainties</a:t>
            </a:r>
            <a:r>
              <a:rPr lang="en">
                <a:solidFill>
                  <a:schemeClr val="dk1"/>
                </a:solidFill>
              </a:rPr>
              <a:t> to be effective.</a:t>
            </a:r>
            <a:endParaRPr>
              <a:solidFill>
                <a:schemeClr val="dk1"/>
              </a:solidFill>
            </a:endParaRPr>
          </a:p>
          <a:p>
            <a:pPr marL="0" lvl="0" indent="0" algn="just" rtl="0">
              <a:spcBef>
                <a:spcPts val="0"/>
              </a:spcBef>
              <a:spcAft>
                <a:spcPts val="0"/>
              </a:spcAft>
              <a:buNone/>
            </a:pPr>
            <a:endParaRPr>
              <a:solidFill>
                <a:schemeClr val="dk1"/>
              </a:solidFill>
            </a:endParaRPr>
          </a:p>
          <a:p>
            <a:pPr marL="457200" lvl="0" indent="-317500" algn="just" rtl="0">
              <a:spcBef>
                <a:spcPts val="0"/>
              </a:spcBef>
              <a:spcAft>
                <a:spcPts val="0"/>
              </a:spcAft>
              <a:buClr>
                <a:schemeClr val="dk1"/>
              </a:buClr>
              <a:buSzPts val="1400"/>
              <a:buChar char="●"/>
            </a:pPr>
            <a:r>
              <a:rPr lang="en" b="1">
                <a:solidFill>
                  <a:schemeClr val="dk1"/>
                </a:solidFill>
              </a:rPr>
              <a:t>Proposed Method</a:t>
            </a:r>
            <a:r>
              <a:rPr lang="en">
                <a:solidFill>
                  <a:schemeClr val="dk1"/>
                </a:solidFill>
              </a:rPr>
              <a:t>: A stochastic optimization using a Probability Density Function (PDF) approximation of the ensemble weather forecast shows significant promise. This approach is designed to be more compatible with current flight planning systems than other computationally/memory intensive methods.</a:t>
            </a:r>
            <a:endParaRPr>
              <a:solidFill>
                <a:schemeClr val="dk1"/>
              </a:solidFill>
            </a:endParaRPr>
          </a:p>
          <a:p>
            <a:pPr marL="0" lvl="0" indent="0" algn="just" rtl="0">
              <a:spcBef>
                <a:spcPts val="0"/>
              </a:spcBef>
              <a:spcAft>
                <a:spcPts val="0"/>
              </a:spcAft>
              <a:buClr>
                <a:schemeClr val="dk1"/>
              </a:buClr>
              <a:buSzPts val="1100"/>
              <a:buFont typeface="Arial"/>
              <a:buNone/>
            </a:pPr>
            <a:endParaRPr>
              <a:solidFill>
                <a:schemeClr val="dk1"/>
              </a:solidFill>
            </a:endParaRPr>
          </a:p>
          <a:p>
            <a:pPr marL="457200" lvl="0" indent="-317500" algn="just" rtl="0">
              <a:spcBef>
                <a:spcPts val="0"/>
              </a:spcBef>
              <a:spcAft>
                <a:spcPts val="0"/>
              </a:spcAft>
              <a:buClr>
                <a:schemeClr val="dk1"/>
              </a:buClr>
              <a:buSzPts val="1400"/>
              <a:buChar char="●"/>
            </a:pPr>
            <a:r>
              <a:rPr lang="en" b="1">
                <a:solidFill>
                  <a:schemeClr val="dk1"/>
                </a:solidFill>
              </a:rPr>
              <a:t>Results </a:t>
            </a:r>
            <a:r>
              <a:rPr lang="en">
                <a:solidFill>
                  <a:schemeClr val="dk1"/>
                </a:solidFill>
              </a:rPr>
              <a:t>: The stochastic optimization using a PDF approximation of weather ensembles recovered 15-20% of this lost potential. Relatively simple methods could yield good results. </a:t>
            </a:r>
            <a:endParaRPr>
              <a:solidFill>
                <a:schemeClr val="dk1"/>
              </a:solidFill>
            </a:endParaRPr>
          </a:p>
          <a:p>
            <a:pPr marL="457200" lvl="0" indent="0" algn="just" rtl="0">
              <a:spcBef>
                <a:spcPts val="0"/>
              </a:spcBef>
              <a:spcAft>
                <a:spcPts val="0"/>
              </a:spcAft>
              <a:buNone/>
            </a:pPr>
            <a:endParaRPr>
              <a:solidFill>
                <a:schemeClr val="dk1"/>
              </a:solidFill>
            </a:endParaRPr>
          </a:p>
          <a:p>
            <a:pPr marL="457200" lvl="0" indent="-317500" algn="just" rtl="0">
              <a:spcBef>
                <a:spcPts val="0"/>
              </a:spcBef>
              <a:spcAft>
                <a:spcPts val="0"/>
              </a:spcAft>
              <a:buClr>
                <a:schemeClr val="dk1"/>
              </a:buClr>
              <a:buSzPts val="1400"/>
              <a:buChar char="●"/>
            </a:pPr>
            <a:r>
              <a:rPr lang="en" b="1">
                <a:solidFill>
                  <a:schemeClr val="dk1"/>
                </a:solidFill>
              </a:rPr>
              <a:t>Next Steps</a:t>
            </a:r>
            <a:r>
              <a:rPr lang="en">
                <a:solidFill>
                  <a:schemeClr val="dk1"/>
                </a:solidFill>
              </a:rPr>
              <a:t>: Further work is required to account for all other sources of uncertainty (aircraft performance, contrail evolution/ climate impact models, etc).</a:t>
            </a:r>
            <a:endParaRPr>
              <a:solidFill>
                <a:schemeClr val="dk1"/>
              </a:solidFill>
            </a:endParaRPr>
          </a:p>
          <a:p>
            <a:pPr marL="0" lvl="0" indent="0" algn="just" rtl="0">
              <a:spcBef>
                <a:spcPts val="0"/>
              </a:spcBef>
              <a:spcAft>
                <a:spcPts val="0"/>
              </a:spcAft>
              <a:buNone/>
            </a:pPr>
            <a:endParaRPr/>
          </a:p>
        </p:txBody>
      </p:sp>
      <p:sp>
        <p:nvSpPr>
          <p:cNvPr id="802" name="Google Shape;802;p50"/>
          <p:cNvSpPr/>
          <p:nvPr/>
        </p:nvSpPr>
        <p:spPr>
          <a:xfrm>
            <a:off x="257271" y="730350"/>
            <a:ext cx="588000" cy="3900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803" name="Google Shape;803;p50"/>
          <p:cNvSpPr txBox="1">
            <a:spLocks noGrp="1"/>
          </p:cNvSpPr>
          <p:nvPr>
            <p:ph type="title"/>
          </p:nvPr>
        </p:nvSpPr>
        <p:spPr>
          <a:xfrm>
            <a:off x="3600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Summary of the Study : </a:t>
            </a:r>
            <a:endParaRPr/>
          </a:p>
        </p:txBody>
      </p:sp>
      <p:pic>
        <p:nvPicPr>
          <p:cNvPr id="804" name="Google Shape;804;p50"/>
          <p:cNvPicPr preferRelativeResize="0"/>
          <p:nvPr/>
        </p:nvPicPr>
        <p:blipFill>
          <a:blip r:embed="rId3">
            <a:alphaModFix/>
          </a:blip>
          <a:stretch>
            <a:fillRect/>
          </a:stretch>
        </p:blipFill>
        <p:spPr>
          <a:xfrm>
            <a:off x="474821" y="866650"/>
            <a:ext cx="349650" cy="349650"/>
          </a:xfrm>
          <a:prstGeom prst="rect">
            <a:avLst/>
          </a:prstGeom>
          <a:noFill/>
          <a:ln>
            <a:noFill/>
          </a:ln>
        </p:spPr>
      </p:pic>
      <p:pic>
        <p:nvPicPr>
          <p:cNvPr id="805" name="Google Shape;805;p50"/>
          <p:cNvPicPr preferRelativeResize="0"/>
          <p:nvPr/>
        </p:nvPicPr>
        <p:blipFill>
          <a:blip r:embed="rId4">
            <a:alphaModFix/>
          </a:blip>
          <a:stretch>
            <a:fillRect/>
          </a:stretch>
        </p:blipFill>
        <p:spPr>
          <a:xfrm>
            <a:off x="474821" y="1450450"/>
            <a:ext cx="349650" cy="349650"/>
          </a:xfrm>
          <a:prstGeom prst="rect">
            <a:avLst/>
          </a:prstGeom>
          <a:noFill/>
          <a:ln>
            <a:noFill/>
          </a:ln>
        </p:spPr>
      </p:pic>
      <p:pic>
        <p:nvPicPr>
          <p:cNvPr id="806" name="Google Shape;806;p50"/>
          <p:cNvPicPr preferRelativeResize="0"/>
          <p:nvPr/>
        </p:nvPicPr>
        <p:blipFill>
          <a:blip r:embed="rId5">
            <a:alphaModFix/>
          </a:blip>
          <a:stretch>
            <a:fillRect/>
          </a:stretch>
        </p:blipFill>
        <p:spPr>
          <a:xfrm>
            <a:off x="461929" y="2739495"/>
            <a:ext cx="390975" cy="390975"/>
          </a:xfrm>
          <a:prstGeom prst="rect">
            <a:avLst/>
          </a:prstGeom>
          <a:noFill/>
          <a:ln>
            <a:noFill/>
          </a:ln>
        </p:spPr>
      </p:pic>
      <p:pic>
        <p:nvPicPr>
          <p:cNvPr id="807" name="Google Shape;807;p50"/>
          <p:cNvPicPr preferRelativeResize="0"/>
          <p:nvPr/>
        </p:nvPicPr>
        <p:blipFill>
          <a:blip r:embed="rId6">
            <a:alphaModFix/>
          </a:blip>
          <a:stretch>
            <a:fillRect/>
          </a:stretch>
        </p:blipFill>
        <p:spPr>
          <a:xfrm>
            <a:off x="454159" y="3513475"/>
            <a:ext cx="390975" cy="390975"/>
          </a:xfrm>
          <a:prstGeom prst="rect">
            <a:avLst/>
          </a:prstGeom>
          <a:noFill/>
          <a:ln>
            <a:noFill/>
          </a:ln>
        </p:spPr>
      </p:pic>
      <p:pic>
        <p:nvPicPr>
          <p:cNvPr id="808" name="Google Shape;808;p50"/>
          <p:cNvPicPr preferRelativeResize="0"/>
          <p:nvPr/>
        </p:nvPicPr>
        <p:blipFill>
          <a:blip r:embed="rId7">
            <a:alphaModFix/>
          </a:blip>
          <a:stretch>
            <a:fillRect/>
          </a:stretch>
        </p:blipFill>
        <p:spPr>
          <a:xfrm>
            <a:off x="474821" y="4142276"/>
            <a:ext cx="349650" cy="349650"/>
          </a:xfrm>
          <a:prstGeom prst="rect">
            <a:avLst/>
          </a:prstGeom>
          <a:noFill/>
          <a:ln>
            <a:noFill/>
          </a:ln>
        </p:spPr>
      </p:pic>
      <p:pic>
        <p:nvPicPr>
          <p:cNvPr id="809" name="Google Shape;809;p50"/>
          <p:cNvPicPr preferRelativeResize="0"/>
          <p:nvPr/>
        </p:nvPicPr>
        <p:blipFill>
          <a:blip r:embed="rId8">
            <a:alphaModFix/>
          </a:blip>
          <a:stretch>
            <a:fillRect/>
          </a:stretch>
        </p:blipFill>
        <p:spPr>
          <a:xfrm>
            <a:off x="474821" y="2271600"/>
            <a:ext cx="349650" cy="349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359100" y="1866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Uncertainties in non-CO2 climate impact estimations</a:t>
            </a:r>
            <a:endParaRPr/>
          </a:p>
        </p:txBody>
      </p:sp>
      <p:sp>
        <p:nvSpPr>
          <p:cNvPr id="203" name="Google Shape;203;p24"/>
          <p:cNvSpPr txBox="1">
            <a:spLocks noGrp="1"/>
          </p:cNvSpPr>
          <p:nvPr>
            <p:ph type="body" idx="1"/>
          </p:nvPr>
        </p:nvSpPr>
        <p:spPr>
          <a:xfrm>
            <a:off x="6674125" y="647625"/>
            <a:ext cx="2109000" cy="378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Example of ground camera footage for  a long lasting contrail that was created in non forecasted ISSR and non forecasted SAC region.</a:t>
            </a:r>
            <a:endParaRPr dirty="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dirty="0"/>
              <a:t>Contrail formation prediction : Precision of around 69% for the three month of data during summer 2024.</a:t>
            </a:r>
            <a:endParaRPr dirty="0"/>
          </a:p>
          <a:p>
            <a:pPr marL="0" lvl="0" indent="0" algn="l" rtl="0">
              <a:spcBef>
                <a:spcPts val="0"/>
              </a:spcBef>
              <a:spcAft>
                <a:spcPts val="0"/>
              </a:spcAft>
              <a:buClr>
                <a:schemeClr val="dk1"/>
              </a:buClr>
              <a:buSzPts val="1100"/>
              <a:buFont typeface="Arial"/>
              <a:buNone/>
            </a:pPr>
            <a:endParaRPr/>
          </a:p>
          <a:p>
            <a:pPr marL="457200" lvl="0" indent="-317500" algn="l" rtl="0">
              <a:spcBef>
                <a:spcPts val="0"/>
              </a:spcBef>
              <a:spcAft>
                <a:spcPts val="0"/>
              </a:spcAft>
              <a:buSzPts val="1400"/>
              <a:buChar char="●"/>
            </a:pPr>
            <a:r>
              <a:rPr lang="en" dirty="0"/>
              <a:t>Fairness issues</a:t>
            </a:r>
            <a:endParaRPr dirty="0"/>
          </a:p>
          <a:p>
            <a:pPr marL="457200" lvl="0" indent="-317500" algn="l" rtl="0">
              <a:spcBef>
                <a:spcPts val="0"/>
              </a:spcBef>
              <a:spcAft>
                <a:spcPts val="0"/>
              </a:spcAft>
              <a:buSzPts val="1400"/>
              <a:buChar char="●"/>
            </a:pPr>
            <a:r>
              <a:rPr lang="en" dirty="0"/>
              <a:t>Confidence/trust on our actions</a:t>
            </a:r>
            <a:endParaRPr dirty="0"/>
          </a:p>
          <a:p>
            <a:pPr marL="457200" lvl="0" indent="-317500" algn="l" rtl="0">
              <a:spcBef>
                <a:spcPts val="0"/>
              </a:spcBef>
              <a:spcAft>
                <a:spcPts val="0"/>
              </a:spcAft>
              <a:buSzPts val="1400"/>
              <a:buChar char="●"/>
            </a:pPr>
            <a:r>
              <a:rPr lang="en" dirty="0"/>
              <a:t>Effectiveness of the Climate impact reduction </a:t>
            </a:r>
            <a:endParaRPr dirty="0"/>
          </a:p>
          <a:p>
            <a:pPr marL="457200" lvl="0" indent="-317500" algn="l" rtl="0">
              <a:spcBef>
                <a:spcPts val="0"/>
              </a:spcBef>
              <a:spcAft>
                <a:spcPts val="0"/>
              </a:spcAft>
              <a:buSzPts val="1400"/>
              <a:buChar char="●"/>
            </a:pPr>
            <a:r>
              <a:rPr lang="en" dirty="0"/>
              <a:t>Incentive design issues</a:t>
            </a:r>
            <a:endParaRPr dirty="0"/>
          </a:p>
          <a:p>
            <a:pPr marL="457200" lvl="0" indent="0" algn="l" rtl="0">
              <a:spcBef>
                <a:spcPts val="0"/>
              </a:spcBef>
              <a:spcAft>
                <a:spcPts val="0"/>
              </a:spcAft>
              <a:buNone/>
            </a:pPr>
            <a:endParaRPr/>
          </a:p>
        </p:txBody>
      </p:sp>
      <p:pic>
        <p:nvPicPr>
          <p:cNvPr id="204" name="Google Shape;204;p24" title="animation (7).gif"/>
          <p:cNvPicPr preferRelativeResize="0"/>
          <p:nvPr/>
        </p:nvPicPr>
        <p:blipFill rotWithShape="1">
          <a:blip r:embed="rId3">
            <a:alphaModFix/>
          </a:blip>
          <a:srcRect l="3151" r="4690"/>
          <a:stretch/>
        </p:blipFill>
        <p:spPr>
          <a:xfrm>
            <a:off x="155402" y="490806"/>
            <a:ext cx="6254550" cy="4524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51"/>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15" name="Google Shape;815;p51"/>
          <p:cNvSpPr txBox="1">
            <a:spLocks noGrp="1"/>
          </p:cNvSpPr>
          <p:nvPr>
            <p:ph type="body" idx="1"/>
          </p:nvPr>
        </p:nvSpPr>
        <p:spPr>
          <a:xfrm>
            <a:off x="359100" y="1022050"/>
            <a:ext cx="8424000" cy="34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p:nvPr/>
        </p:nvSpPr>
        <p:spPr>
          <a:xfrm>
            <a:off x="7396863" y="2104200"/>
            <a:ext cx="1386900" cy="754800"/>
          </a:xfrm>
          <a:prstGeom prst="roundRect">
            <a:avLst>
              <a:gd name="adj" fmla="val 641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Operational Constraints</a:t>
            </a:r>
            <a:endParaRPr/>
          </a:p>
        </p:txBody>
      </p:sp>
      <p:sp>
        <p:nvSpPr>
          <p:cNvPr id="210" name="Google Shape;210;p25"/>
          <p:cNvSpPr/>
          <p:nvPr/>
        </p:nvSpPr>
        <p:spPr>
          <a:xfrm>
            <a:off x="5725533" y="2104200"/>
            <a:ext cx="1386900" cy="754800"/>
          </a:xfrm>
          <a:prstGeom prst="roundRect">
            <a:avLst>
              <a:gd name="adj" fmla="val 664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Climate modeling </a:t>
            </a:r>
            <a:r>
              <a:rPr lang="en">
                <a:solidFill>
                  <a:schemeClr val="dk1"/>
                </a:solidFill>
              </a:rPr>
              <a:t>Uncertainties</a:t>
            </a:r>
            <a:endParaRPr/>
          </a:p>
        </p:txBody>
      </p:sp>
      <p:sp>
        <p:nvSpPr>
          <p:cNvPr id="211" name="Google Shape;211;p25"/>
          <p:cNvSpPr/>
          <p:nvPr/>
        </p:nvSpPr>
        <p:spPr>
          <a:xfrm>
            <a:off x="2031572" y="2104200"/>
            <a:ext cx="1386900" cy="754800"/>
          </a:xfrm>
          <a:prstGeom prst="roundRect">
            <a:avLst>
              <a:gd name="adj" fmla="val 6363"/>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Aircraft data (Perfo …)</a:t>
            </a:r>
            <a:endParaRPr/>
          </a:p>
          <a:p>
            <a:pPr marL="0" lvl="0" indent="0" algn="ctr" rtl="0">
              <a:spcBef>
                <a:spcPts val="0"/>
              </a:spcBef>
              <a:spcAft>
                <a:spcPts val="0"/>
              </a:spcAft>
              <a:buClr>
                <a:schemeClr val="dk1"/>
              </a:buClr>
              <a:buSzPts val="1100"/>
              <a:buFont typeface="Arial"/>
              <a:buNone/>
            </a:pPr>
            <a:r>
              <a:rPr lang="en">
                <a:solidFill>
                  <a:schemeClr val="dk1"/>
                </a:solidFill>
              </a:rPr>
              <a:t>Uncertainties</a:t>
            </a:r>
            <a:endParaRPr/>
          </a:p>
        </p:txBody>
      </p:sp>
      <p:sp>
        <p:nvSpPr>
          <p:cNvPr id="212" name="Google Shape;212;p25"/>
          <p:cNvSpPr/>
          <p:nvPr/>
        </p:nvSpPr>
        <p:spPr>
          <a:xfrm>
            <a:off x="360242" y="2104200"/>
            <a:ext cx="1386900" cy="754800"/>
          </a:xfrm>
          <a:prstGeom prst="roundRect">
            <a:avLst>
              <a:gd name="adj" fmla="val 569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Weather Uncertainties</a:t>
            </a:r>
            <a:endParaRPr/>
          </a:p>
        </p:txBody>
      </p:sp>
      <p:sp>
        <p:nvSpPr>
          <p:cNvPr id="213" name="Google Shape;213;p25"/>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Sources of errors in the model reducing the final mitigation potential </a:t>
            </a:r>
            <a:endParaRPr/>
          </a:p>
          <a:p>
            <a:pPr marL="0" lvl="0" indent="0" algn="l" rtl="0">
              <a:spcBef>
                <a:spcPts val="0"/>
              </a:spcBef>
              <a:spcAft>
                <a:spcPts val="0"/>
              </a:spcAft>
              <a:buNone/>
            </a:pPr>
            <a:r>
              <a:rPr lang="en"/>
              <a:t>(neglected in most studies)</a:t>
            </a:r>
            <a:endParaRPr/>
          </a:p>
        </p:txBody>
      </p:sp>
      <p:pic>
        <p:nvPicPr>
          <p:cNvPr id="214" name="Google Shape;214;p25"/>
          <p:cNvPicPr preferRelativeResize="0"/>
          <p:nvPr/>
        </p:nvPicPr>
        <p:blipFill>
          <a:blip r:embed="rId3">
            <a:alphaModFix/>
          </a:blip>
          <a:stretch>
            <a:fillRect/>
          </a:stretch>
        </p:blipFill>
        <p:spPr>
          <a:xfrm>
            <a:off x="2314215" y="1244229"/>
            <a:ext cx="821615" cy="821615"/>
          </a:xfrm>
          <a:prstGeom prst="rect">
            <a:avLst/>
          </a:prstGeom>
          <a:noFill/>
          <a:ln>
            <a:noFill/>
          </a:ln>
        </p:spPr>
      </p:pic>
      <p:sp>
        <p:nvSpPr>
          <p:cNvPr id="215" name="Google Shape;215;p25"/>
          <p:cNvSpPr/>
          <p:nvPr/>
        </p:nvSpPr>
        <p:spPr>
          <a:xfrm>
            <a:off x="1106250" y="3091775"/>
            <a:ext cx="7261200" cy="675000"/>
          </a:xfrm>
          <a:prstGeom prst="roundRect">
            <a:avLst>
              <a:gd name="adj" fmla="val 6559"/>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t>Question :</a:t>
            </a:r>
            <a:r>
              <a:rPr lang="en" sz="1500"/>
              <a:t> What is the impact of each of these elements?  </a:t>
            </a:r>
            <a:endParaRPr sz="1500"/>
          </a:p>
        </p:txBody>
      </p:sp>
      <p:pic>
        <p:nvPicPr>
          <p:cNvPr id="216" name="Google Shape;216;p25" title="climate-change.png"/>
          <p:cNvPicPr preferRelativeResize="0"/>
          <p:nvPr/>
        </p:nvPicPr>
        <p:blipFill>
          <a:blip r:embed="rId4">
            <a:alphaModFix/>
          </a:blip>
          <a:stretch>
            <a:fillRect/>
          </a:stretch>
        </p:blipFill>
        <p:spPr>
          <a:xfrm>
            <a:off x="642870" y="1244225"/>
            <a:ext cx="821626" cy="821626"/>
          </a:xfrm>
          <a:prstGeom prst="rect">
            <a:avLst/>
          </a:prstGeom>
          <a:noFill/>
          <a:ln>
            <a:noFill/>
          </a:ln>
        </p:spPr>
      </p:pic>
      <p:pic>
        <p:nvPicPr>
          <p:cNvPr id="217" name="Google Shape;217;p25" title="climate.png"/>
          <p:cNvPicPr preferRelativeResize="0"/>
          <p:nvPr/>
        </p:nvPicPr>
        <p:blipFill>
          <a:blip r:embed="rId5">
            <a:alphaModFix/>
          </a:blip>
          <a:stretch>
            <a:fillRect/>
          </a:stretch>
        </p:blipFill>
        <p:spPr>
          <a:xfrm>
            <a:off x="6008176" y="1244237"/>
            <a:ext cx="821626" cy="821637"/>
          </a:xfrm>
          <a:prstGeom prst="rect">
            <a:avLst/>
          </a:prstGeom>
          <a:noFill/>
          <a:ln>
            <a:noFill/>
          </a:ln>
        </p:spPr>
      </p:pic>
      <p:sp>
        <p:nvSpPr>
          <p:cNvPr id="218" name="Google Shape;218;p25"/>
          <p:cNvSpPr/>
          <p:nvPr/>
        </p:nvSpPr>
        <p:spPr>
          <a:xfrm>
            <a:off x="3702903" y="2104200"/>
            <a:ext cx="1738200" cy="754800"/>
          </a:xfrm>
          <a:prstGeom prst="roundRect">
            <a:avLst>
              <a:gd name="adj" fmla="val 6134"/>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Contrail models </a:t>
            </a:r>
            <a:r>
              <a:rPr lang="en">
                <a:solidFill>
                  <a:schemeClr val="dk1"/>
                </a:solidFill>
              </a:rPr>
              <a:t>Uncertainties </a:t>
            </a:r>
            <a:r>
              <a:rPr lang="en"/>
              <a:t>&amp; parametrisations </a:t>
            </a:r>
            <a:endParaRPr/>
          </a:p>
        </p:txBody>
      </p:sp>
      <p:grpSp>
        <p:nvGrpSpPr>
          <p:cNvPr id="219" name="Google Shape;219;p25"/>
          <p:cNvGrpSpPr/>
          <p:nvPr/>
        </p:nvGrpSpPr>
        <p:grpSpPr>
          <a:xfrm>
            <a:off x="4211330" y="1277712"/>
            <a:ext cx="721350" cy="754674"/>
            <a:chOff x="5180826" y="1255525"/>
            <a:chExt cx="721350" cy="754674"/>
          </a:xfrm>
        </p:grpSpPr>
        <p:pic>
          <p:nvPicPr>
            <p:cNvPr id="220" name="Google Shape;220;p25" title="climate-change (1).png"/>
            <p:cNvPicPr preferRelativeResize="0"/>
            <p:nvPr/>
          </p:nvPicPr>
          <p:blipFill>
            <a:blip r:embed="rId6">
              <a:alphaModFix/>
            </a:blip>
            <a:stretch>
              <a:fillRect/>
            </a:stretch>
          </p:blipFill>
          <p:spPr>
            <a:xfrm>
              <a:off x="5265475" y="1255525"/>
              <a:ext cx="636700" cy="636700"/>
            </a:xfrm>
            <a:prstGeom prst="rect">
              <a:avLst/>
            </a:prstGeom>
            <a:noFill/>
            <a:ln>
              <a:noFill/>
            </a:ln>
          </p:spPr>
        </p:pic>
        <p:pic>
          <p:nvPicPr>
            <p:cNvPr id="221" name="Google Shape;221;p25"/>
            <p:cNvPicPr preferRelativeResize="0"/>
            <p:nvPr/>
          </p:nvPicPr>
          <p:blipFill>
            <a:blip r:embed="rId7">
              <a:alphaModFix/>
            </a:blip>
            <a:stretch>
              <a:fillRect/>
            </a:stretch>
          </p:blipFill>
          <p:spPr>
            <a:xfrm rot="-7371417">
              <a:off x="5242312" y="1631983"/>
              <a:ext cx="317577" cy="318308"/>
            </a:xfrm>
            <a:prstGeom prst="rect">
              <a:avLst/>
            </a:prstGeom>
            <a:noFill/>
            <a:ln>
              <a:noFill/>
            </a:ln>
          </p:spPr>
        </p:pic>
      </p:grpSp>
      <p:grpSp>
        <p:nvGrpSpPr>
          <p:cNvPr id="222" name="Google Shape;222;p25"/>
          <p:cNvGrpSpPr/>
          <p:nvPr/>
        </p:nvGrpSpPr>
        <p:grpSpPr>
          <a:xfrm>
            <a:off x="7572305" y="1319950"/>
            <a:ext cx="1036029" cy="745888"/>
            <a:chOff x="7409901" y="1480122"/>
            <a:chExt cx="1036029" cy="745888"/>
          </a:xfrm>
        </p:grpSpPr>
        <p:pic>
          <p:nvPicPr>
            <p:cNvPr id="223" name="Google Shape;223;p25"/>
            <p:cNvPicPr preferRelativeResize="0"/>
            <p:nvPr/>
          </p:nvPicPr>
          <p:blipFill>
            <a:blip r:embed="rId8">
              <a:alphaModFix/>
            </a:blip>
            <a:stretch>
              <a:fillRect/>
            </a:stretch>
          </p:blipFill>
          <p:spPr>
            <a:xfrm>
              <a:off x="7409901" y="1704722"/>
              <a:ext cx="524203" cy="521288"/>
            </a:xfrm>
            <a:prstGeom prst="rect">
              <a:avLst/>
            </a:prstGeom>
            <a:noFill/>
            <a:ln>
              <a:noFill/>
            </a:ln>
          </p:spPr>
        </p:pic>
        <p:pic>
          <p:nvPicPr>
            <p:cNvPr id="224" name="Google Shape;224;p25"/>
            <p:cNvPicPr preferRelativeResize="0"/>
            <p:nvPr/>
          </p:nvPicPr>
          <p:blipFill>
            <a:blip r:embed="rId8">
              <a:alphaModFix/>
            </a:blip>
            <a:stretch>
              <a:fillRect/>
            </a:stretch>
          </p:blipFill>
          <p:spPr>
            <a:xfrm flipH="1">
              <a:off x="7921726" y="1480122"/>
              <a:ext cx="524204" cy="521289"/>
            </a:xfrm>
            <a:prstGeom prst="rect">
              <a:avLst/>
            </a:prstGeom>
            <a:noFill/>
            <a:ln>
              <a:noFill/>
            </a:ln>
          </p:spPr>
        </p:pic>
      </p:grpSp>
      <p:sp>
        <p:nvSpPr>
          <p:cNvPr id="225" name="Google Shape;225;p25"/>
          <p:cNvSpPr/>
          <p:nvPr/>
        </p:nvSpPr>
        <p:spPr>
          <a:xfrm>
            <a:off x="2698350" y="3921050"/>
            <a:ext cx="3747300" cy="872400"/>
          </a:xfrm>
          <a:prstGeom prst="roundRect">
            <a:avLst>
              <a:gd name="adj" fmla="val 9371"/>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Subsequent questions : </a:t>
            </a:r>
            <a:endParaRPr b="1"/>
          </a:p>
          <a:p>
            <a:pPr marL="0" lvl="0" indent="0" algn="ctr" rtl="0">
              <a:spcBef>
                <a:spcPts val="0"/>
              </a:spcBef>
              <a:spcAft>
                <a:spcPts val="0"/>
              </a:spcAft>
              <a:buNone/>
            </a:pPr>
            <a:r>
              <a:rPr lang="en" b="1"/>
              <a:t>1/ </a:t>
            </a:r>
            <a:r>
              <a:rPr lang="en"/>
              <a:t>How to evaluate the loss? </a:t>
            </a:r>
            <a:endParaRPr/>
          </a:p>
          <a:p>
            <a:pPr marL="0" lvl="0" indent="0" algn="ctr" rtl="0">
              <a:spcBef>
                <a:spcPts val="0"/>
              </a:spcBef>
              <a:spcAft>
                <a:spcPts val="0"/>
              </a:spcAft>
              <a:buNone/>
            </a:pPr>
            <a:r>
              <a:rPr lang="en" b="1">
                <a:solidFill>
                  <a:schemeClr val="dk1"/>
                </a:solidFill>
              </a:rPr>
              <a:t>2/ </a:t>
            </a:r>
            <a:r>
              <a:rPr lang="en"/>
              <a:t>How to solve the issue?</a:t>
            </a:r>
            <a:endParaRPr/>
          </a:p>
        </p:txBody>
      </p:sp>
      <p:pic>
        <p:nvPicPr>
          <p:cNvPr id="226" name="Google Shape;226;p25" title="299076_tachometer_icon.png"/>
          <p:cNvPicPr preferRelativeResize="0"/>
          <p:nvPr/>
        </p:nvPicPr>
        <p:blipFill>
          <a:blip r:embed="rId9">
            <a:alphaModFix/>
          </a:blip>
          <a:stretch>
            <a:fillRect/>
          </a:stretch>
        </p:blipFill>
        <p:spPr>
          <a:xfrm flipH="1">
            <a:off x="2798950" y="1682300"/>
            <a:ext cx="383549" cy="383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p:nvPr/>
        </p:nvSpPr>
        <p:spPr>
          <a:xfrm>
            <a:off x="207275" y="1096538"/>
            <a:ext cx="1692300" cy="1914900"/>
          </a:xfrm>
          <a:prstGeom prst="roundRect">
            <a:avLst>
              <a:gd name="adj" fmla="val 5698"/>
            </a:avLst>
          </a:prstGeom>
          <a:solidFill>
            <a:srgbClr val="F3F3F3"/>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26"/>
          <p:cNvSpPr/>
          <p:nvPr/>
        </p:nvSpPr>
        <p:spPr>
          <a:xfrm>
            <a:off x="7396863" y="2104200"/>
            <a:ext cx="1386900" cy="754800"/>
          </a:xfrm>
          <a:prstGeom prst="roundRect">
            <a:avLst>
              <a:gd name="adj" fmla="val 641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Operational Constraints</a:t>
            </a:r>
            <a:endParaRPr/>
          </a:p>
        </p:txBody>
      </p:sp>
      <p:sp>
        <p:nvSpPr>
          <p:cNvPr id="233" name="Google Shape;233;p26"/>
          <p:cNvSpPr/>
          <p:nvPr/>
        </p:nvSpPr>
        <p:spPr>
          <a:xfrm>
            <a:off x="5725533" y="2104200"/>
            <a:ext cx="1386900" cy="754800"/>
          </a:xfrm>
          <a:prstGeom prst="roundRect">
            <a:avLst>
              <a:gd name="adj" fmla="val 664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Climate modeling </a:t>
            </a:r>
            <a:r>
              <a:rPr lang="en">
                <a:solidFill>
                  <a:schemeClr val="dk1"/>
                </a:solidFill>
              </a:rPr>
              <a:t>Uncertainties</a:t>
            </a:r>
            <a:endParaRPr/>
          </a:p>
        </p:txBody>
      </p:sp>
      <p:sp>
        <p:nvSpPr>
          <p:cNvPr id="234" name="Google Shape;234;p26"/>
          <p:cNvSpPr/>
          <p:nvPr/>
        </p:nvSpPr>
        <p:spPr>
          <a:xfrm>
            <a:off x="2031572" y="2104200"/>
            <a:ext cx="1386900" cy="754800"/>
          </a:xfrm>
          <a:prstGeom prst="roundRect">
            <a:avLst>
              <a:gd name="adj" fmla="val 6363"/>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Aircraft data (Perfo …)</a:t>
            </a:r>
            <a:endParaRPr/>
          </a:p>
          <a:p>
            <a:pPr marL="0" lvl="0" indent="0" algn="ctr" rtl="0">
              <a:spcBef>
                <a:spcPts val="0"/>
              </a:spcBef>
              <a:spcAft>
                <a:spcPts val="0"/>
              </a:spcAft>
              <a:buNone/>
            </a:pPr>
            <a:r>
              <a:rPr lang="en">
                <a:solidFill>
                  <a:schemeClr val="dk1"/>
                </a:solidFill>
              </a:rPr>
              <a:t>Uncertainties</a:t>
            </a:r>
            <a:endParaRPr/>
          </a:p>
        </p:txBody>
      </p:sp>
      <p:sp>
        <p:nvSpPr>
          <p:cNvPr id="235" name="Google Shape;235;p26"/>
          <p:cNvSpPr/>
          <p:nvPr/>
        </p:nvSpPr>
        <p:spPr>
          <a:xfrm>
            <a:off x="360242" y="2104200"/>
            <a:ext cx="1386900" cy="754800"/>
          </a:xfrm>
          <a:prstGeom prst="roundRect">
            <a:avLst>
              <a:gd name="adj" fmla="val 569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Weather Uncertainties</a:t>
            </a:r>
            <a:endParaRPr/>
          </a:p>
        </p:txBody>
      </p:sp>
      <p:sp>
        <p:nvSpPr>
          <p:cNvPr id="236" name="Google Shape;236;p26"/>
          <p:cNvSpPr txBox="1">
            <a:spLocks noGrp="1"/>
          </p:cNvSpPr>
          <p:nvPr>
            <p:ph type="title"/>
          </p:nvPr>
        </p:nvSpPr>
        <p:spPr>
          <a:xfrm>
            <a:off x="359100" y="339000"/>
            <a:ext cx="8424000" cy="675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Sources of errors in the model reducing the final mitigation potential </a:t>
            </a:r>
            <a:endParaRPr/>
          </a:p>
          <a:p>
            <a:pPr marL="0" lvl="0" indent="0" algn="l" rtl="0">
              <a:spcBef>
                <a:spcPts val="0"/>
              </a:spcBef>
              <a:spcAft>
                <a:spcPts val="0"/>
              </a:spcAft>
              <a:buClr>
                <a:schemeClr val="dk1"/>
              </a:buClr>
              <a:buSzPts val="1100"/>
              <a:buFont typeface="Arial"/>
              <a:buNone/>
            </a:pPr>
            <a:r>
              <a:rPr lang="en"/>
              <a:t>(neglected in most studies)</a:t>
            </a:r>
            <a:endParaRPr/>
          </a:p>
        </p:txBody>
      </p:sp>
      <p:pic>
        <p:nvPicPr>
          <p:cNvPr id="237" name="Google Shape;237;p26"/>
          <p:cNvPicPr preferRelativeResize="0"/>
          <p:nvPr/>
        </p:nvPicPr>
        <p:blipFill>
          <a:blip r:embed="rId3">
            <a:alphaModFix/>
          </a:blip>
          <a:stretch>
            <a:fillRect/>
          </a:stretch>
        </p:blipFill>
        <p:spPr>
          <a:xfrm>
            <a:off x="2314215" y="1244229"/>
            <a:ext cx="821615" cy="821615"/>
          </a:xfrm>
          <a:prstGeom prst="rect">
            <a:avLst/>
          </a:prstGeom>
          <a:noFill/>
          <a:ln>
            <a:noFill/>
          </a:ln>
        </p:spPr>
      </p:pic>
      <p:pic>
        <p:nvPicPr>
          <p:cNvPr id="238" name="Google Shape;238;p26" title="climate-change.png"/>
          <p:cNvPicPr preferRelativeResize="0"/>
          <p:nvPr/>
        </p:nvPicPr>
        <p:blipFill>
          <a:blip r:embed="rId4">
            <a:alphaModFix/>
          </a:blip>
          <a:stretch>
            <a:fillRect/>
          </a:stretch>
        </p:blipFill>
        <p:spPr>
          <a:xfrm>
            <a:off x="642870" y="1244225"/>
            <a:ext cx="821626" cy="821626"/>
          </a:xfrm>
          <a:prstGeom prst="rect">
            <a:avLst/>
          </a:prstGeom>
          <a:noFill/>
          <a:ln>
            <a:noFill/>
          </a:ln>
        </p:spPr>
      </p:pic>
      <p:pic>
        <p:nvPicPr>
          <p:cNvPr id="239" name="Google Shape;239;p26" title="climate.png"/>
          <p:cNvPicPr preferRelativeResize="0"/>
          <p:nvPr/>
        </p:nvPicPr>
        <p:blipFill>
          <a:blip r:embed="rId5">
            <a:alphaModFix/>
          </a:blip>
          <a:stretch>
            <a:fillRect/>
          </a:stretch>
        </p:blipFill>
        <p:spPr>
          <a:xfrm>
            <a:off x="6008176" y="1244237"/>
            <a:ext cx="821626" cy="821637"/>
          </a:xfrm>
          <a:prstGeom prst="rect">
            <a:avLst/>
          </a:prstGeom>
          <a:noFill/>
          <a:ln>
            <a:noFill/>
          </a:ln>
        </p:spPr>
      </p:pic>
      <p:sp>
        <p:nvSpPr>
          <p:cNvPr id="240" name="Google Shape;240;p26"/>
          <p:cNvSpPr/>
          <p:nvPr/>
        </p:nvSpPr>
        <p:spPr>
          <a:xfrm>
            <a:off x="3702903" y="2104200"/>
            <a:ext cx="1738200" cy="754800"/>
          </a:xfrm>
          <a:prstGeom prst="roundRect">
            <a:avLst>
              <a:gd name="adj" fmla="val 6134"/>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Contrail models </a:t>
            </a:r>
            <a:r>
              <a:rPr lang="en">
                <a:solidFill>
                  <a:schemeClr val="dk1"/>
                </a:solidFill>
              </a:rPr>
              <a:t>Uncertainties </a:t>
            </a:r>
            <a:r>
              <a:rPr lang="en"/>
              <a:t>&amp; parametrisations </a:t>
            </a:r>
            <a:endParaRPr/>
          </a:p>
        </p:txBody>
      </p:sp>
      <p:grpSp>
        <p:nvGrpSpPr>
          <p:cNvPr id="241" name="Google Shape;241;p26"/>
          <p:cNvGrpSpPr/>
          <p:nvPr/>
        </p:nvGrpSpPr>
        <p:grpSpPr>
          <a:xfrm>
            <a:off x="4211330" y="1277712"/>
            <a:ext cx="721350" cy="754674"/>
            <a:chOff x="5180826" y="1255525"/>
            <a:chExt cx="721350" cy="754674"/>
          </a:xfrm>
        </p:grpSpPr>
        <p:pic>
          <p:nvPicPr>
            <p:cNvPr id="242" name="Google Shape;242;p26" title="climate-change (1).png"/>
            <p:cNvPicPr preferRelativeResize="0"/>
            <p:nvPr/>
          </p:nvPicPr>
          <p:blipFill>
            <a:blip r:embed="rId6">
              <a:alphaModFix/>
            </a:blip>
            <a:stretch>
              <a:fillRect/>
            </a:stretch>
          </p:blipFill>
          <p:spPr>
            <a:xfrm>
              <a:off x="5265475" y="1255525"/>
              <a:ext cx="636700" cy="636700"/>
            </a:xfrm>
            <a:prstGeom prst="rect">
              <a:avLst/>
            </a:prstGeom>
            <a:noFill/>
            <a:ln>
              <a:noFill/>
            </a:ln>
          </p:spPr>
        </p:pic>
        <p:pic>
          <p:nvPicPr>
            <p:cNvPr id="243" name="Google Shape;243;p26"/>
            <p:cNvPicPr preferRelativeResize="0"/>
            <p:nvPr/>
          </p:nvPicPr>
          <p:blipFill>
            <a:blip r:embed="rId7">
              <a:alphaModFix/>
            </a:blip>
            <a:stretch>
              <a:fillRect/>
            </a:stretch>
          </p:blipFill>
          <p:spPr>
            <a:xfrm rot="-7371417">
              <a:off x="5242312" y="1631983"/>
              <a:ext cx="317577" cy="318308"/>
            </a:xfrm>
            <a:prstGeom prst="rect">
              <a:avLst/>
            </a:prstGeom>
            <a:noFill/>
            <a:ln>
              <a:noFill/>
            </a:ln>
          </p:spPr>
        </p:pic>
      </p:grpSp>
      <p:grpSp>
        <p:nvGrpSpPr>
          <p:cNvPr id="244" name="Google Shape;244;p26"/>
          <p:cNvGrpSpPr/>
          <p:nvPr/>
        </p:nvGrpSpPr>
        <p:grpSpPr>
          <a:xfrm>
            <a:off x="7572305" y="1319950"/>
            <a:ext cx="1036029" cy="745889"/>
            <a:chOff x="7409901" y="1480122"/>
            <a:chExt cx="1036029" cy="745889"/>
          </a:xfrm>
        </p:grpSpPr>
        <p:pic>
          <p:nvPicPr>
            <p:cNvPr id="245" name="Google Shape;245;p26"/>
            <p:cNvPicPr preferRelativeResize="0"/>
            <p:nvPr/>
          </p:nvPicPr>
          <p:blipFill>
            <a:blip r:embed="rId8">
              <a:alphaModFix/>
            </a:blip>
            <a:stretch>
              <a:fillRect/>
            </a:stretch>
          </p:blipFill>
          <p:spPr>
            <a:xfrm>
              <a:off x="7409901" y="1704722"/>
              <a:ext cx="524204" cy="521289"/>
            </a:xfrm>
            <a:prstGeom prst="rect">
              <a:avLst/>
            </a:prstGeom>
            <a:noFill/>
            <a:ln>
              <a:noFill/>
            </a:ln>
          </p:spPr>
        </p:pic>
        <p:pic>
          <p:nvPicPr>
            <p:cNvPr id="246" name="Google Shape;246;p26"/>
            <p:cNvPicPr preferRelativeResize="0"/>
            <p:nvPr/>
          </p:nvPicPr>
          <p:blipFill>
            <a:blip r:embed="rId8">
              <a:alphaModFix/>
            </a:blip>
            <a:stretch>
              <a:fillRect/>
            </a:stretch>
          </p:blipFill>
          <p:spPr>
            <a:xfrm flipH="1">
              <a:off x="7921726" y="1480122"/>
              <a:ext cx="524204" cy="521289"/>
            </a:xfrm>
            <a:prstGeom prst="rect">
              <a:avLst/>
            </a:prstGeom>
            <a:noFill/>
            <a:ln>
              <a:noFill/>
            </a:ln>
          </p:spPr>
        </p:pic>
      </p:grpSp>
      <p:pic>
        <p:nvPicPr>
          <p:cNvPr id="247" name="Google Shape;247;p26" title="299076_tachometer_icon.png"/>
          <p:cNvPicPr preferRelativeResize="0"/>
          <p:nvPr/>
        </p:nvPicPr>
        <p:blipFill>
          <a:blip r:embed="rId9">
            <a:alphaModFix/>
          </a:blip>
          <a:stretch>
            <a:fillRect/>
          </a:stretch>
        </p:blipFill>
        <p:spPr>
          <a:xfrm flipH="1">
            <a:off x="2798950" y="1682300"/>
            <a:ext cx="383549" cy="383549"/>
          </a:xfrm>
          <a:prstGeom prst="rect">
            <a:avLst/>
          </a:prstGeom>
          <a:noFill/>
          <a:ln>
            <a:noFill/>
          </a:ln>
        </p:spPr>
      </p:pic>
      <p:sp>
        <p:nvSpPr>
          <p:cNvPr id="248" name="Google Shape;248;p26"/>
          <p:cNvSpPr/>
          <p:nvPr/>
        </p:nvSpPr>
        <p:spPr>
          <a:xfrm>
            <a:off x="2698350" y="3921050"/>
            <a:ext cx="3747300" cy="872400"/>
          </a:xfrm>
          <a:prstGeom prst="roundRect">
            <a:avLst>
              <a:gd name="adj" fmla="val 9371"/>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Subsequent questions : </a:t>
            </a:r>
            <a:endParaRPr b="1"/>
          </a:p>
          <a:p>
            <a:pPr marL="0" lvl="0" indent="0" algn="ctr" rtl="0">
              <a:spcBef>
                <a:spcPts val="0"/>
              </a:spcBef>
              <a:spcAft>
                <a:spcPts val="0"/>
              </a:spcAft>
              <a:buNone/>
            </a:pPr>
            <a:r>
              <a:rPr lang="en" b="1"/>
              <a:t>1/ </a:t>
            </a:r>
            <a:r>
              <a:rPr lang="en"/>
              <a:t>How to evaluate the loss? </a:t>
            </a:r>
            <a:endParaRPr/>
          </a:p>
          <a:p>
            <a:pPr marL="0" lvl="0" indent="0" algn="ctr" rtl="0">
              <a:spcBef>
                <a:spcPts val="0"/>
              </a:spcBef>
              <a:spcAft>
                <a:spcPts val="0"/>
              </a:spcAft>
              <a:buNone/>
            </a:pPr>
            <a:r>
              <a:rPr lang="en" b="1">
                <a:solidFill>
                  <a:schemeClr val="dk1"/>
                </a:solidFill>
              </a:rPr>
              <a:t>2/ </a:t>
            </a:r>
            <a:r>
              <a:rPr lang="en"/>
              <a:t>How to solve the issue?</a:t>
            </a:r>
            <a:endParaRPr/>
          </a:p>
        </p:txBody>
      </p:sp>
      <p:sp>
        <p:nvSpPr>
          <p:cNvPr id="249" name="Google Shape;249;p26"/>
          <p:cNvSpPr/>
          <p:nvPr/>
        </p:nvSpPr>
        <p:spPr>
          <a:xfrm>
            <a:off x="1106250" y="3091775"/>
            <a:ext cx="7261200" cy="675000"/>
          </a:xfrm>
          <a:prstGeom prst="roundRect">
            <a:avLst>
              <a:gd name="adj" fmla="val 6559"/>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t>Question :</a:t>
            </a:r>
            <a:r>
              <a:rPr lang="en" sz="1500"/>
              <a:t> What is the impact of each of these elements?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a:spLocks noGrp="1"/>
          </p:cNvSpPr>
          <p:nvPr>
            <p:ph type="title"/>
          </p:nvPr>
        </p:nvSpPr>
        <p:spPr>
          <a:xfrm>
            <a:off x="359100" y="339000"/>
            <a:ext cx="8424000" cy="43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The main steps of the weather forecasting process</a:t>
            </a:r>
            <a:endParaRPr/>
          </a:p>
        </p:txBody>
      </p:sp>
      <p:grpSp>
        <p:nvGrpSpPr>
          <p:cNvPr id="255" name="Google Shape;255;p27"/>
          <p:cNvGrpSpPr/>
          <p:nvPr/>
        </p:nvGrpSpPr>
        <p:grpSpPr>
          <a:xfrm>
            <a:off x="206693" y="2072529"/>
            <a:ext cx="3573803" cy="2262857"/>
            <a:chOff x="152400" y="2126500"/>
            <a:chExt cx="4167700" cy="2638900"/>
          </a:xfrm>
        </p:grpSpPr>
        <p:pic>
          <p:nvPicPr>
            <p:cNvPr id="256" name="Google Shape;256;p27"/>
            <p:cNvPicPr preferRelativeResize="0"/>
            <p:nvPr/>
          </p:nvPicPr>
          <p:blipFill>
            <a:blip r:embed="rId3">
              <a:alphaModFix/>
            </a:blip>
            <a:stretch>
              <a:fillRect/>
            </a:stretch>
          </p:blipFill>
          <p:spPr>
            <a:xfrm>
              <a:off x="152400" y="2126500"/>
              <a:ext cx="4167700" cy="2638900"/>
            </a:xfrm>
            <a:prstGeom prst="rect">
              <a:avLst/>
            </a:prstGeom>
            <a:noFill/>
            <a:ln w="8175" cap="flat" cmpd="sng">
              <a:solidFill>
                <a:schemeClr val="dk2"/>
              </a:solidFill>
              <a:prstDash val="solid"/>
              <a:round/>
              <a:headEnd type="none" w="sm" len="sm"/>
              <a:tailEnd type="none" w="sm" len="sm"/>
            </a:ln>
          </p:spPr>
        </p:pic>
        <p:sp>
          <p:nvSpPr>
            <p:cNvPr id="257" name="Google Shape;257;p27"/>
            <p:cNvSpPr/>
            <p:nvPr/>
          </p:nvSpPr>
          <p:spPr>
            <a:xfrm>
              <a:off x="152407" y="4553023"/>
              <a:ext cx="1216093" cy="212362"/>
            </a:xfrm>
            <a:prstGeom prst="flowChartProcess">
              <a:avLst/>
            </a:prstGeom>
            <a:solidFill>
              <a:srgbClr val="EFEFEF"/>
            </a:solidFill>
            <a:ln w="8175" cap="flat" cmpd="sng">
              <a:solidFill>
                <a:srgbClr val="00205B"/>
              </a:solidFill>
              <a:prstDash val="solid"/>
              <a:round/>
              <a:headEnd type="none" w="sm" len="sm"/>
              <a:tailEnd type="none" w="sm" len="sm"/>
            </a:ln>
          </p:spPr>
          <p:txBody>
            <a:bodyPr spcFirstLastPara="1" wrap="square" lIns="58800" tIns="58800" rIns="58800" bIns="58800" anchor="ctr" anchorCtr="0">
              <a:noAutofit/>
            </a:bodyPr>
            <a:lstStyle/>
            <a:p>
              <a:pPr marL="0" marR="0" lvl="0" indent="0" algn="ctr" rtl="0">
                <a:lnSpc>
                  <a:spcPct val="100000"/>
                </a:lnSpc>
                <a:spcBef>
                  <a:spcPts val="0"/>
                </a:spcBef>
                <a:spcAft>
                  <a:spcPts val="0"/>
                </a:spcAft>
                <a:buNone/>
              </a:pPr>
              <a:r>
                <a:rPr lang="en" sz="857" b="1"/>
                <a:t>Source : </a:t>
              </a:r>
              <a:r>
                <a:rPr lang="en" sz="857" u="sng">
                  <a:solidFill>
                    <a:schemeClr val="hlink"/>
                  </a:solidFill>
                  <a:hlinkClick r:id="rId4"/>
                </a:rPr>
                <a:t>WMO</a:t>
              </a:r>
              <a:endParaRPr sz="857"/>
            </a:p>
          </p:txBody>
        </p:sp>
      </p:grpSp>
      <p:sp>
        <p:nvSpPr>
          <p:cNvPr id="258" name="Google Shape;258;p27"/>
          <p:cNvSpPr/>
          <p:nvPr/>
        </p:nvSpPr>
        <p:spPr>
          <a:xfrm>
            <a:off x="382624" y="947525"/>
            <a:ext cx="1165100" cy="750550"/>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 sz="1100" b="1"/>
              <a:t>Input:</a:t>
            </a:r>
            <a:endParaRPr sz="1100" b="1"/>
          </a:p>
          <a:p>
            <a:pPr marL="0" marR="0" lvl="0" indent="0" algn="ctr" rtl="0">
              <a:lnSpc>
                <a:spcPct val="100000"/>
              </a:lnSpc>
              <a:spcBef>
                <a:spcPts val="0"/>
              </a:spcBef>
              <a:spcAft>
                <a:spcPts val="0"/>
              </a:spcAft>
              <a:buNone/>
            </a:pPr>
            <a:r>
              <a:rPr lang="en" sz="1100"/>
              <a:t>Weather </a:t>
            </a:r>
            <a:r>
              <a:rPr lang="en" sz="1100" b="1"/>
              <a:t>observations</a:t>
            </a:r>
            <a:endParaRPr sz="1100" b="1"/>
          </a:p>
        </p:txBody>
      </p:sp>
      <p:sp>
        <p:nvSpPr>
          <p:cNvPr id="259" name="Google Shape;259;p27"/>
          <p:cNvSpPr/>
          <p:nvPr/>
        </p:nvSpPr>
        <p:spPr>
          <a:xfrm>
            <a:off x="2020204" y="947525"/>
            <a:ext cx="1515375" cy="750550"/>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100"/>
              <a:t>Weather </a:t>
            </a:r>
            <a:r>
              <a:rPr lang="en" sz="1100" b="1"/>
              <a:t>assimilation</a:t>
            </a:r>
            <a:r>
              <a:rPr lang="en" sz="1100"/>
              <a:t> produces ⇒ </a:t>
            </a:r>
            <a:endParaRPr sz="1100"/>
          </a:p>
          <a:p>
            <a:pPr marL="0" lvl="0" indent="0" algn="ctr" rtl="0">
              <a:spcBef>
                <a:spcPts val="0"/>
              </a:spcBef>
              <a:spcAft>
                <a:spcPts val="0"/>
              </a:spcAft>
              <a:buNone/>
            </a:pPr>
            <a:r>
              <a:rPr lang="en" sz="1100" b="1"/>
              <a:t>weather Analysis </a:t>
            </a:r>
            <a:endParaRPr sz="1100" b="1"/>
          </a:p>
        </p:txBody>
      </p:sp>
      <p:sp>
        <p:nvSpPr>
          <p:cNvPr id="260" name="Google Shape;260;p27"/>
          <p:cNvSpPr/>
          <p:nvPr/>
        </p:nvSpPr>
        <p:spPr>
          <a:xfrm>
            <a:off x="1632464" y="1196571"/>
            <a:ext cx="303000" cy="252600"/>
          </a:xfrm>
          <a:prstGeom prst="rightArrow">
            <a:avLst>
              <a:gd name="adj1" fmla="val 50000"/>
              <a:gd name="adj2" fmla="val 50000"/>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8"/>
          <p:cNvSpPr txBox="1">
            <a:spLocks noGrp="1"/>
          </p:cNvSpPr>
          <p:nvPr>
            <p:ph type="title"/>
          </p:nvPr>
        </p:nvSpPr>
        <p:spPr>
          <a:xfrm>
            <a:off x="359100" y="339000"/>
            <a:ext cx="8424000" cy="43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The main steps of the weather forecasting process</a:t>
            </a:r>
            <a:endParaRPr/>
          </a:p>
        </p:txBody>
      </p:sp>
      <p:grpSp>
        <p:nvGrpSpPr>
          <p:cNvPr id="266" name="Google Shape;266;p28"/>
          <p:cNvGrpSpPr/>
          <p:nvPr/>
        </p:nvGrpSpPr>
        <p:grpSpPr>
          <a:xfrm>
            <a:off x="206693" y="2072529"/>
            <a:ext cx="3573803" cy="2262857"/>
            <a:chOff x="152400" y="2126500"/>
            <a:chExt cx="4167700" cy="2638900"/>
          </a:xfrm>
        </p:grpSpPr>
        <p:pic>
          <p:nvPicPr>
            <p:cNvPr id="267" name="Google Shape;267;p28"/>
            <p:cNvPicPr preferRelativeResize="0"/>
            <p:nvPr/>
          </p:nvPicPr>
          <p:blipFill>
            <a:blip r:embed="rId3">
              <a:alphaModFix/>
            </a:blip>
            <a:stretch>
              <a:fillRect/>
            </a:stretch>
          </p:blipFill>
          <p:spPr>
            <a:xfrm>
              <a:off x="152400" y="2126500"/>
              <a:ext cx="4167700" cy="2638900"/>
            </a:xfrm>
            <a:prstGeom prst="rect">
              <a:avLst/>
            </a:prstGeom>
            <a:noFill/>
            <a:ln w="8175" cap="flat" cmpd="sng">
              <a:solidFill>
                <a:schemeClr val="dk2"/>
              </a:solidFill>
              <a:prstDash val="solid"/>
              <a:round/>
              <a:headEnd type="none" w="sm" len="sm"/>
              <a:tailEnd type="none" w="sm" len="sm"/>
            </a:ln>
          </p:spPr>
        </p:pic>
        <p:sp>
          <p:nvSpPr>
            <p:cNvPr id="268" name="Google Shape;268;p28"/>
            <p:cNvSpPr/>
            <p:nvPr/>
          </p:nvSpPr>
          <p:spPr>
            <a:xfrm>
              <a:off x="152407" y="4553023"/>
              <a:ext cx="1216093" cy="212362"/>
            </a:xfrm>
            <a:prstGeom prst="flowChartProcess">
              <a:avLst/>
            </a:prstGeom>
            <a:solidFill>
              <a:srgbClr val="EFEFEF"/>
            </a:solidFill>
            <a:ln w="8175" cap="flat" cmpd="sng">
              <a:solidFill>
                <a:srgbClr val="00205B"/>
              </a:solidFill>
              <a:prstDash val="solid"/>
              <a:round/>
              <a:headEnd type="none" w="sm" len="sm"/>
              <a:tailEnd type="none" w="sm" len="sm"/>
            </a:ln>
          </p:spPr>
          <p:txBody>
            <a:bodyPr spcFirstLastPara="1" wrap="square" lIns="58800" tIns="58800" rIns="58800" bIns="58800" anchor="ctr" anchorCtr="0">
              <a:noAutofit/>
            </a:bodyPr>
            <a:lstStyle/>
            <a:p>
              <a:pPr marL="0" marR="0" lvl="0" indent="0" algn="ctr" rtl="0">
                <a:lnSpc>
                  <a:spcPct val="100000"/>
                </a:lnSpc>
                <a:spcBef>
                  <a:spcPts val="0"/>
                </a:spcBef>
                <a:spcAft>
                  <a:spcPts val="0"/>
                </a:spcAft>
                <a:buNone/>
              </a:pPr>
              <a:r>
                <a:rPr lang="en" sz="857" b="1"/>
                <a:t>Source : </a:t>
              </a:r>
              <a:r>
                <a:rPr lang="en" sz="857" u="sng">
                  <a:solidFill>
                    <a:schemeClr val="hlink"/>
                  </a:solidFill>
                  <a:hlinkClick r:id="rId4"/>
                </a:rPr>
                <a:t>WMO</a:t>
              </a:r>
              <a:endParaRPr sz="857"/>
            </a:p>
          </p:txBody>
        </p:sp>
      </p:grpSp>
      <p:grpSp>
        <p:nvGrpSpPr>
          <p:cNvPr id="269" name="Google Shape;269;p28"/>
          <p:cNvGrpSpPr/>
          <p:nvPr/>
        </p:nvGrpSpPr>
        <p:grpSpPr>
          <a:xfrm>
            <a:off x="3976450" y="2072523"/>
            <a:ext cx="2386625" cy="2264377"/>
            <a:chOff x="4128850" y="2072523"/>
            <a:chExt cx="2386625" cy="2264377"/>
          </a:xfrm>
        </p:grpSpPr>
        <p:pic>
          <p:nvPicPr>
            <p:cNvPr id="270" name="Google Shape;270;p28"/>
            <p:cNvPicPr preferRelativeResize="0"/>
            <p:nvPr/>
          </p:nvPicPr>
          <p:blipFill>
            <a:blip r:embed="rId5">
              <a:alphaModFix/>
            </a:blip>
            <a:stretch>
              <a:fillRect/>
            </a:stretch>
          </p:blipFill>
          <p:spPr>
            <a:xfrm>
              <a:off x="4128850" y="2072523"/>
              <a:ext cx="2386614" cy="2262851"/>
            </a:xfrm>
            <a:prstGeom prst="rect">
              <a:avLst/>
            </a:prstGeom>
            <a:noFill/>
            <a:ln w="9525" cap="flat" cmpd="sng">
              <a:solidFill>
                <a:schemeClr val="dk2"/>
              </a:solidFill>
              <a:prstDash val="solid"/>
              <a:round/>
              <a:headEnd type="none" w="sm" len="sm"/>
              <a:tailEnd type="none" w="sm" len="sm"/>
            </a:ln>
          </p:spPr>
        </p:pic>
        <p:sp>
          <p:nvSpPr>
            <p:cNvPr id="271" name="Google Shape;271;p28"/>
            <p:cNvSpPr/>
            <p:nvPr/>
          </p:nvSpPr>
          <p:spPr>
            <a:xfrm>
              <a:off x="5472675" y="4154800"/>
              <a:ext cx="1042800" cy="182100"/>
            </a:xfrm>
            <a:prstGeom prst="flowChartProcess">
              <a:avLst/>
            </a:prstGeom>
            <a:solidFill>
              <a:srgbClr val="EFEFEF"/>
            </a:solidFill>
            <a:ln w="8175" cap="flat" cmpd="sng">
              <a:solidFill>
                <a:srgbClr val="00205B"/>
              </a:solidFill>
              <a:prstDash val="solid"/>
              <a:round/>
              <a:headEnd type="none" w="sm" len="sm"/>
              <a:tailEnd type="none" w="sm" len="sm"/>
            </a:ln>
          </p:spPr>
          <p:txBody>
            <a:bodyPr spcFirstLastPara="1" wrap="square" lIns="58800" tIns="58800" rIns="58800" bIns="58800" anchor="ctr" anchorCtr="0">
              <a:noAutofit/>
            </a:bodyPr>
            <a:lstStyle/>
            <a:p>
              <a:pPr marL="0" marR="0" lvl="0" indent="0" algn="ctr" rtl="0">
                <a:lnSpc>
                  <a:spcPct val="100000"/>
                </a:lnSpc>
                <a:spcBef>
                  <a:spcPts val="0"/>
                </a:spcBef>
                <a:spcAft>
                  <a:spcPts val="0"/>
                </a:spcAft>
                <a:buNone/>
              </a:pPr>
              <a:r>
                <a:rPr lang="en" sz="857" b="1"/>
                <a:t>Source : </a:t>
              </a:r>
              <a:r>
                <a:rPr lang="en" sz="857" u="sng">
                  <a:solidFill>
                    <a:schemeClr val="hlink"/>
                  </a:solidFill>
                  <a:hlinkClick r:id="rId6"/>
                </a:rPr>
                <a:t>NOAA</a:t>
              </a:r>
              <a:endParaRPr sz="857"/>
            </a:p>
          </p:txBody>
        </p:sp>
      </p:grpSp>
      <p:sp>
        <p:nvSpPr>
          <p:cNvPr id="272" name="Google Shape;272;p28"/>
          <p:cNvSpPr/>
          <p:nvPr/>
        </p:nvSpPr>
        <p:spPr>
          <a:xfrm>
            <a:off x="382624" y="947525"/>
            <a:ext cx="1165100" cy="750550"/>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 sz="1100" b="1"/>
              <a:t>Input:</a:t>
            </a:r>
            <a:endParaRPr sz="1100" b="1"/>
          </a:p>
          <a:p>
            <a:pPr marL="0" marR="0" lvl="0" indent="0" algn="ctr" rtl="0">
              <a:lnSpc>
                <a:spcPct val="100000"/>
              </a:lnSpc>
              <a:spcBef>
                <a:spcPts val="0"/>
              </a:spcBef>
              <a:spcAft>
                <a:spcPts val="0"/>
              </a:spcAft>
              <a:buNone/>
            </a:pPr>
            <a:r>
              <a:rPr lang="en" sz="1100"/>
              <a:t>Weather </a:t>
            </a:r>
            <a:r>
              <a:rPr lang="en" sz="1100" b="1"/>
              <a:t>observations</a:t>
            </a:r>
            <a:endParaRPr sz="1100" b="1"/>
          </a:p>
        </p:txBody>
      </p:sp>
      <p:sp>
        <p:nvSpPr>
          <p:cNvPr id="273" name="Google Shape;273;p28"/>
          <p:cNvSpPr/>
          <p:nvPr/>
        </p:nvSpPr>
        <p:spPr>
          <a:xfrm>
            <a:off x="2020204" y="947525"/>
            <a:ext cx="1515375" cy="750550"/>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100"/>
              <a:t>Weather </a:t>
            </a:r>
            <a:r>
              <a:rPr lang="en" sz="1100" b="1"/>
              <a:t>assimilation</a:t>
            </a:r>
            <a:r>
              <a:rPr lang="en" sz="1100"/>
              <a:t> produces ⇒ </a:t>
            </a:r>
            <a:endParaRPr sz="1100"/>
          </a:p>
          <a:p>
            <a:pPr marL="0" lvl="0" indent="0" algn="ctr" rtl="0">
              <a:spcBef>
                <a:spcPts val="0"/>
              </a:spcBef>
              <a:spcAft>
                <a:spcPts val="0"/>
              </a:spcAft>
              <a:buNone/>
            </a:pPr>
            <a:r>
              <a:rPr lang="en" sz="1100" b="1"/>
              <a:t>weather Analysis </a:t>
            </a:r>
            <a:endParaRPr sz="1100" b="1"/>
          </a:p>
        </p:txBody>
      </p:sp>
      <p:sp>
        <p:nvSpPr>
          <p:cNvPr id="274" name="Google Shape;274;p28"/>
          <p:cNvSpPr/>
          <p:nvPr/>
        </p:nvSpPr>
        <p:spPr>
          <a:xfrm>
            <a:off x="4008059" y="947544"/>
            <a:ext cx="1445906" cy="750531"/>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 sz="1100"/>
              <a:t>Future Weather</a:t>
            </a:r>
            <a:r>
              <a:rPr lang="en" sz="1100" b="1"/>
              <a:t> </a:t>
            </a:r>
            <a:r>
              <a:rPr lang="en" sz="1100"/>
              <a:t>simulation (</a:t>
            </a:r>
            <a:r>
              <a:rPr lang="en" sz="1100" u="sng"/>
              <a:t>Numerical Weather Prediction</a:t>
            </a:r>
            <a:r>
              <a:rPr lang="en" sz="1100"/>
              <a:t> - </a:t>
            </a:r>
            <a:r>
              <a:rPr lang="en" sz="1100" b="1"/>
              <a:t>NWP</a:t>
            </a:r>
            <a:r>
              <a:rPr lang="en" sz="1100"/>
              <a:t>)</a:t>
            </a:r>
            <a:endParaRPr sz="1100"/>
          </a:p>
        </p:txBody>
      </p:sp>
      <p:sp>
        <p:nvSpPr>
          <p:cNvPr id="275" name="Google Shape;275;p28"/>
          <p:cNvSpPr/>
          <p:nvPr/>
        </p:nvSpPr>
        <p:spPr>
          <a:xfrm>
            <a:off x="1632464" y="1196571"/>
            <a:ext cx="303000" cy="252600"/>
          </a:xfrm>
          <a:prstGeom prst="rightArrow">
            <a:avLst>
              <a:gd name="adj1" fmla="val 50000"/>
              <a:gd name="adj2" fmla="val 50000"/>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6" name="Google Shape;276;p28"/>
          <p:cNvSpPr/>
          <p:nvPr/>
        </p:nvSpPr>
        <p:spPr>
          <a:xfrm>
            <a:off x="3620319" y="1196581"/>
            <a:ext cx="303000" cy="252600"/>
          </a:xfrm>
          <a:prstGeom prst="rightArrow">
            <a:avLst>
              <a:gd name="adj1" fmla="val 50000"/>
              <a:gd name="adj2" fmla="val 50000"/>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9"/>
          <p:cNvSpPr txBox="1">
            <a:spLocks noGrp="1"/>
          </p:cNvSpPr>
          <p:nvPr>
            <p:ph type="title"/>
          </p:nvPr>
        </p:nvSpPr>
        <p:spPr>
          <a:xfrm>
            <a:off x="359100" y="339000"/>
            <a:ext cx="8424000" cy="43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The main steps of the weather forecasting process</a:t>
            </a:r>
            <a:endParaRPr/>
          </a:p>
        </p:txBody>
      </p:sp>
      <p:sp>
        <p:nvSpPr>
          <p:cNvPr id="282" name="Google Shape;282;p29"/>
          <p:cNvSpPr/>
          <p:nvPr/>
        </p:nvSpPr>
        <p:spPr>
          <a:xfrm>
            <a:off x="382624" y="947525"/>
            <a:ext cx="1165100" cy="750550"/>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 sz="1100" b="1"/>
              <a:t>Input:</a:t>
            </a:r>
            <a:endParaRPr sz="1100" b="1"/>
          </a:p>
          <a:p>
            <a:pPr marL="0" marR="0" lvl="0" indent="0" algn="ctr" rtl="0">
              <a:lnSpc>
                <a:spcPct val="100000"/>
              </a:lnSpc>
              <a:spcBef>
                <a:spcPts val="0"/>
              </a:spcBef>
              <a:spcAft>
                <a:spcPts val="0"/>
              </a:spcAft>
              <a:buNone/>
            </a:pPr>
            <a:r>
              <a:rPr lang="en" sz="1100"/>
              <a:t>Weather </a:t>
            </a:r>
            <a:r>
              <a:rPr lang="en" sz="1100" b="1"/>
              <a:t>observations</a:t>
            </a:r>
            <a:endParaRPr sz="1100" b="1"/>
          </a:p>
        </p:txBody>
      </p:sp>
      <p:sp>
        <p:nvSpPr>
          <p:cNvPr id="283" name="Google Shape;283;p29"/>
          <p:cNvSpPr/>
          <p:nvPr/>
        </p:nvSpPr>
        <p:spPr>
          <a:xfrm>
            <a:off x="2020204" y="947525"/>
            <a:ext cx="1515375" cy="750550"/>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100"/>
              <a:t>Weather </a:t>
            </a:r>
            <a:r>
              <a:rPr lang="en" sz="1100" b="1"/>
              <a:t>assimilation</a:t>
            </a:r>
            <a:r>
              <a:rPr lang="en" sz="1100"/>
              <a:t> produces ⇒ </a:t>
            </a:r>
            <a:endParaRPr sz="1100"/>
          </a:p>
          <a:p>
            <a:pPr marL="0" lvl="0" indent="0" algn="ctr" rtl="0">
              <a:spcBef>
                <a:spcPts val="0"/>
              </a:spcBef>
              <a:spcAft>
                <a:spcPts val="0"/>
              </a:spcAft>
              <a:buNone/>
            </a:pPr>
            <a:r>
              <a:rPr lang="en" sz="1100" b="1"/>
              <a:t>weather Analysis </a:t>
            </a:r>
            <a:endParaRPr sz="1100" b="1"/>
          </a:p>
        </p:txBody>
      </p:sp>
      <p:sp>
        <p:nvSpPr>
          <p:cNvPr id="284" name="Google Shape;284;p29"/>
          <p:cNvSpPr/>
          <p:nvPr/>
        </p:nvSpPr>
        <p:spPr>
          <a:xfrm>
            <a:off x="7387800" y="947525"/>
            <a:ext cx="1276000" cy="728450"/>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 sz="1100" b="1"/>
              <a:t>Output:</a:t>
            </a:r>
            <a:endParaRPr sz="1100" b="1"/>
          </a:p>
          <a:p>
            <a:pPr marL="0" lvl="0" indent="0" algn="ctr" rtl="0">
              <a:spcBef>
                <a:spcPts val="0"/>
              </a:spcBef>
              <a:spcAft>
                <a:spcPts val="0"/>
              </a:spcAft>
              <a:buNone/>
            </a:pPr>
            <a:r>
              <a:rPr lang="en" sz="1100"/>
              <a:t>Weather forecast</a:t>
            </a:r>
            <a:endParaRPr sz="1100"/>
          </a:p>
        </p:txBody>
      </p:sp>
      <p:sp>
        <p:nvSpPr>
          <p:cNvPr id="285" name="Google Shape;285;p29"/>
          <p:cNvSpPr/>
          <p:nvPr/>
        </p:nvSpPr>
        <p:spPr>
          <a:xfrm>
            <a:off x="4008059" y="947544"/>
            <a:ext cx="1445906" cy="750531"/>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 sz="1100"/>
              <a:t>Future Weather</a:t>
            </a:r>
            <a:r>
              <a:rPr lang="en" sz="1100" b="1"/>
              <a:t> </a:t>
            </a:r>
            <a:r>
              <a:rPr lang="en" sz="1100"/>
              <a:t>simulation (</a:t>
            </a:r>
            <a:r>
              <a:rPr lang="en" sz="1100" u="sng"/>
              <a:t>Numerical Weather Prediction</a:t>
            </a:r>
            <a:r>
              <a:rPr lang="en" sz="1100"/>
              <a:t> - </a:t>
            </a:r>
            <a:r>
              <a:rPr lang="en" sz="1100" b="1"/>
              <a:t>NWP</a:t>
            </a:r>
            <a:r>
              <a:rPr lang="en" sz="1100"/>
              <a:t>)</a:t>
            </a:r>
            <a:endParaRPr sz="1100"/>
          </a:p>
        </p:txBody>
      </p:sp>
      <p:sp>
        <p:nvSpPr>
          <p:cNvPr id="286" name="Google Shape;286;p29"/>
          <p:cNvSpPr/>
          <p:nvPr/>
        </p:nvSpPr>
        <p:spPr>
          <a:xfrm>
            <a:off x="5926445" y="947525"/>
            <a:ext cx="988875" cy="750525"/>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 sz="1100"/>
              <a:t>NWP output Analysis &amp; expertise</a:t>
            </a:r>
            <a:endParaRPr sz="1100"/>
          </a:p>
        </p:txBody>
      </p:sp>
      <p:sp>
        <p:nvSpPr>
          <p:cNvPr id="287" name="Google Shape;287;p29"/>
          <p:cNvSpPr/>
          <p:nvPr/>
        </p:nvSpPr>
        <p:spPr>
          <a:xfrm>
            <a:off x="1632464" y="1196571"/>
            <a:ext cx="303000" cy="252600"/>
          </a:xfrm>
          <a:prstGeom prst="rightArrow">
            <a:avLst>
              <a:gd name="adj1" fmla="val 50000"/>
              <a:gd name="adj2" fmla="val 50000"/>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8" name="Google Shape;288;p29"/>
          <p:cNvSpPr/>
          <p:nvPr/>
        </p:nvSpPr>
        <p:spPr>
          <a:xfrm>
            <a:off x="3620319" y="1196581"/>
            <a:ext cx="303000" cy="252600"/>
          </a:xfrm>
          <a:prstGeom prst="rightArrow">
            <a:avLst>
              <a:gd name="adj1" fmla="val 50000"/>
              <a:gd name="adj2" fmla="val 50000"/>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9" name="Google Shape;289;p29"/>
          <p:cNvSpPr/>
          <p:nvPr/>
        </p:nvSpPr>
        <p:spPr>
          <a:xfrm>
            <a:off x="5538705" y="1185528"/>
            <a:ext cx="303000" cy="252600"/>
          </a:xfrm>
          <a:prstGeom prst="rightArrow">
            <a:avLst>
              <a:gd name="adj1" fmla="val 50000"/>
              <a:gd name="adj2" fmla="val 50000"/>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0" name="Google Shape;290;p29"/>
          <p:cNvSpPr/>
          <p:nvPr/>
        </p:nvSpPr>
        <p:spPr>
          <a:xfrm>
            <a:off x="7000060" y="1185528"/>
            <a:ext cx="303000" cy="252600"/>
          </a:xfrm>
          <a:prstGeom prst="rightArrow">
            <a:avLst>
              <a:gd name="adj1" fmla="val 50000"/>
              <a:gd name="adj2" fmla="val 50000"/>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91" name="Google Shape;291;p29"/>
          <p:cNvGrpSpPr/>
          <p:nvPr/>
        </p:nvGrpSpPr>
        <p:grpSpPr>
          <a:xfrm>
            <a:off x="206693" y="2072529"/>
            <a:ext cx="3573803" cy="2262857"/>
            <a:chOff x="152400" y="2126500"/>
            <a:chExt cx="4167700" cy="2638900"/>
          </a:xfrm>
        </p:grpSpPr>
        <p:pic>
          <p:nvPicPr>
            <p:cNvPr id="292" name="Google Shape;292;p29"/>
            <p:cNvPicPr preferRelativeResize="0"/>
            <p:nvPr/>
          </p:nvPicPr>
          <p:blipFill>
            <a:blip r:embed="rId3">
              <a:alphaModFix/>
            </a:blip>
            <a:stretch>
              <a:fillRect/>
            </a:stretch>
          </p:blipFill>
          <p:spPr>
            <a:xfrm>
              <a:off x="152400" y="2126500"/>
              <a:ext cx="4167700" cy="2638900"/>
            </a:xfrm>
            <a:prstGeom prst="rect">
              <a:avLst/>
            </a:prstGeom>
            <a:noFill/>
            <a:ln w="8175" cap="flat" cmpd="sng">
              <a:solidFill>
                <a:schemeClr val="dk2"/>
              </a:solidFill>
              <a:prstDash val="solid"/>
              <a:round/>
              <a:headEnd type="none" w="sm" len="sm"/>
              <a:tailEnd type="none" w="sm" len="sm"/>
            </a:ln>
          </p:spPr>
        </p:pic>
        <p:sp>
          <p:nvSpPr>
            <p:cNvPr id="293" name="Google Shape;293;p29"/>
            <p:cNvSpPr/>
            <p:nvPr/>
          </p:nvSpPr>
          <p:spPr>
            <a:xfrm>
              <a:off x="152407" y="4553023"/>
              <a:ext cx="1216093" cy="212362"/>
            </a:xfrm>
            <a:prstGeom prst="flowChartProcess">
              <a:avLst/>
            </a:prstGeom>
            <a:solidFill>
              <a:srgbClr val="EFEFEF"/>
            </a:solidFill>
            <a:ln w="8175" cap="flat" cmpd="sng">
              <a:solidFill>
                <a:srgbClr val="00205B"/>
              </a:solidFill>
              <a:prstDash val="solid"/>
              <a:round/>
              <a:headEnd type="none" w="sm" len="sm"/>
              <a:tailEnd type="none" w="sm" len="sm"/>
            </a:ln>
          </p:spPr>
          <p:txBody>
            <a:bodyPr spcFirstLastPara="1" wrap="square" lIns="58800" tIns="58800" rIns="58800" bIns="58800" anchor="ctr" anchorCtr="0">
              <a:noAutofit/>
            </a:bodyPr>
            <a:lstStyle/>
            <a:p>
              <a:pPr marL="0" marR="0" lvl="0" indent="0" algn="ctr" rtl="0">
                <a:lnSpc>
                  <a:spcPct val="100000"/>
                </a:lnSpc>
                <a:spcBef>
                  <a:spcPts val="0"/>
                </a:spcBef>
                <a:spcAft>
                  <a:spcPts val="0"/>
                </a:spcAft>
                <a:buNone/>
              </a:pPr>
              <a:r>
                <a:rPr lang="en" sz="857" b="1"/>
                <a:t>Source : </a:t>
              </a:r>
              <a:r>
                <a:rPr lang="en" sz="857" u="sng">
                  <a:solidFill>
                    <a:schemeClr val="hlink"/>
                  </a:solidFill>
                  <a:hlinkClick r:id="rId4"/>
                </a:rPr>
                <a:t>WMO</a:t>
              </a:r>
              <a:endParaRPr sz="857"/>
            </a:p>
          </p:txBody>
        </p:sp>
      </p:grpSp>
      <p:grpSp>
        <p:nvGrpSpPr>
          <p:cNvPr id="294" name="Google Shape;294;p29"/>
          <p:cNvGrpSpPr/>
          <p:nvPr/>
        </p:nvGrpSpPr>
        <p:grpSpPr>
          <a:xfrm>
            <a:off x="3976450" y="2072523"/>
            <a:ext cx="2386625" cy="2264377"/>
            <a:chOff x="4128850" y="2072523"/>
            <a:chExt cx="2386625" cy="2264377"/>
          </a:xfrm>
        </p:grpSpPr>
        <p:pic>
          <p:nvPicPr>
            <p:cNvPr id="295" name="Google Shape;295;p29"/>
            <p:cNvPicPr preferRelativeResize="0"/>
            <p:nvPr/>
          </p:nvPicPr>
          <p:blipFill>
            <a:blip r:embed="rId5">
              <a:alphaModFix/>
            </a:blip>
            <a:stretch>
              <a:fillRect/>
            </a:stretch>
          </p:blipFill>
          <p:spPr>
            <a:xfrm>
              <a:off x="4128850" y="2072523"/>
              <a:ext cx="2386614" cy="2262851"/>
            </a:xfrm>
            <a:prstGeom prst="rect">
              <a:avLst/>
            </a:prstGeom>
            <a:noFill/>
            <a:ln w="9525" cap="flat" cmpd="sng">
              <a:solidFill>
                <a:schemeClr val="dk2"/>
              </a:solidFill>
              <a:prstDash val="solid"/>
              <a:round/>
              <a:headEnd type="none" w="sm" len="sm"/>
              <a:tailEnd type="none" w="sm" len="sm"/>
            </a:ln>
          </p:spPr>
        </p:pic>
        <p:sp>
          <p:nvSpPr>
            <p:cNvPr id="296" name="Google Shape;296;p29"/>
            <p:cNvSpPr/>
            <p:nvPr/>
          </p:nvSpPr>
          <p:spPr>
            <a:xfrm>
              <a:off x="5472675" y="4154800"/>
              <a:ext cx="1042800" cy="182100"/>
            </a:xfrm>
            <a:prstGeom prst="flowChartProcess">
              <a:avLst/>
            </a:prstGeom>
            <a:solidFill>
              <a:srgbClr val="EFEFEF"/>
            </a:solidFill>
            <a:ln w="8175" cap="flat" cmpd="sng">
              <a:solidFill>
                <a:srgbClr val="00205B"/>
              </a:solidFill>
              <a:prstDash val="solid"/>
              <a:round/>
              <a:headEnd type="none" w="sm" len="sm"/>
              <a:tailEnd type="none" w="sm" len="sm"/>
            </a:ln>
          </p:spPr>
          <p:txBody>
            <a:bodyPr spcFirstLastPara="1" wrap="square" lIns="58800" tIns="58800" rIns="58800" bIns="58800" anchor="ctr" anchorCtr="0">
              <a:noAutofit/>
            </a:bodyPr>
            <a:lstStyle/>
            <a:p>
              <a:pPr marL="0" marR="0" lvl="0" indent="0" algn="ctr" rtl="0">
                <a:lnSpc>
                  <a:spcPct val="100000"/>
                </a:lnSpc>
                <a:spcBef>
                  <a:spcPts val="0"/>
                </a:spcBef>
                <a:spcAft>
                  <a:spcPts val="0"/>
                </a:spcAft>
                <a:buNone/>
              </a:pPr>
              <a:r>
                <a:rPr lang="en" sz="857" b="1"/>
                <a:t>Source : </a:t>
              </a:r>
              <a:r>
                <a:rPr lang="en" sz="857" u="sng">
                  <a:solidFill>
                    <a:schemeClr val="hlink"/>
                  </a:solidFill>
                  <a:hlinkClick r:id="rId6"/>
                </a:rPr>
                <a:t>NOAA</a:t>
              </a:r>
              <a:endParaRPr sz="857"/>
            </a:p>
          </p:txBody>
        </p:sp>
      </p:grpSp>
      <p:pic>
        <p:nvPicPr>
          <p:cNvPr id="297" name="Google Shape;297;p29"/>
          <p:cNvPicPr preferRelativeResize="0"/>
          <p:nvPr/>
        </p:nvPicPr>
        <p:blipFill rotWithShape="1">
          <a:blip r:embed="rId7">
            <a:alphaModFix/>
          </a:blip>
          <a:srcRect l="63908" t="52680" b="-4"/>
          <a:stretch/>
        </p:blipFill>
        <p:spPr>
          <a:xfrm>
            <a:off x="6559025" y="2072525"/>
            <a:ext cx="2386625" cy="226437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0"/>
          <p:cNvSpPr/>
          <p:nvPr/>
        </p:nvSpPr>
        <p:spPr>
          <a:xfrm>
            <a:off x="113750" y="838850"/>
            <a:ext cx="3756600" cy="35964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303" name="Google Shape;303;p30"/>
          <p:cNvSpPr txBox="1">
            <a:spLocks noGrp="1"/>
          </p:cNvSpPr>
          <p:nvPr>
            <p:ph type="title"/>
          </p:nvPr>
        </p:nvSpPr>
        <p:spPr>
          <a:xfrm>
            <a:off x="359100" y="339000"/>
            <a:ext cx="8424000" cy="43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The principle of the weather </a:t>
            </a:r>
            <a:r>
              <a:rPr lang="en" u="sng"/>
              <a:t>reanalysis </a:t>
            </a:r>
            <a:r>
              <a:rPr lang="en"/>
              <a:t>process </a:t>
            </a:r>
            <a:endParaRPr/>
          </a:p>
        </p:txBody>
      </p:sp>
      <p:grpSp>
        <p:nvGrpSpPr>
          <p:cNvPr id="304" name="Google Shape;304;p30"/>
          <p:cNvGrpSpPr/>
          <p:nvPr/>
        </p:nvGrpSpPr>
        <p:grpSpPr>
          <a:xfrm>
            <a:off x="206693" y="2072529"/>
            <a:ext cx="3573803" cy="2262857"/>
            <a:chOff x="152400" y="2126500"/>
            <a:chExt cx="4167700" cy="2638900"/>
          </a:xfrm>
        </p:grpSpPr>
        <p:pic>
          <p:nvPicPr>
            <p:cNvPr id="305" name="Google Shape;305;p30"/>
            <p:cNvPicPr preferRelativeResize="0"/>
            <p:nvPr/>
          </p:nvPicPr>
          <p:blipFill>
            <a:blip r:embed="rId3">
              <a:alphaModFix/>
            </a:blip>
            <a:stretch>
              <a:fillRect/>
            </a:stretch>
          </p:blipFill>
          <p:spPr>
            <a:xfrm>
              <a:off x="152400" y="2126500"/>
              <a:ext cx="4167700" cy="2638900"/>
            </a:xfrm>
            <a:prstGeom prst="rect">
              <a:avLst/>
            </a:prstGeom>
            <a:noFill/>
            <a:ln w="8175" cap="flat" cmpd="sng">
              <a:solidFill>
                <a:schemeClr val="dk2"/>
              </a:solidFill>
              <a:prstDash val="solid"/>
              <a:round/>
              <a:headEnd type="none" w="sm" len="sm"/>
              <a:tailEnd type="none" w="sm" len="sm"/>
            </a:ln>
          </p:spPr>
        </p:pic>
        <p:sp>
          <p:nvSpPr>
            <p:cNvPr id="306" name="Google Shape;306;p30"/>
            <p:cNvSpPr/>
            <p:nvPr/>
          </p:nvSpPr>
          <p:spPr>
            <a:xfrm>
              <a:off x="152407" y="4553023"/>
              <a:ext cx="1216093" cy="212362"/>
            </a:xfrm>
            <a:prstGeom prst="flowChartProcess">
              <a:avLst/>
            </a:prstGeom>
            <a:solidFill>
              <a:srgbClr val="EFEFEF"/>
            </a:solidFill>
            <a:ln w="8175" cap="flat" cmpd="sng">
              <a:solidFill>
                <a:srgbClr val="00205B"/>
              </a:solidFill>
              <a:prstDash val="solid"/>
              <a:round/>
              <a:headEnd type="none" w="sm" len="sm"/>
              <a:tailEnd type="none" w="sm" len="sm"/>
            </a:ln>
          </p:spPr>
          <p:txBody>
            <a:bodyPr spcFirstLastPara="1" wrap="square" lIns="58800" tIns="58800" rIns="58800" bIns="58800" anchor="ctr" anchorCtr="0">
              <a:noAutofit/>
            </a:bodyPr>
            <a:lstStyle/>
            <a:p>
              <a:pPr marL="0" marR="0" lvl="0" indent="0" algn="ctr" rtl="0">
                <a:lnSpc>
                  <a:spcPct val="100000"/>
                </a:lnSpc>
                <a:spcBef>
                  <a:spcPts val="0"/>
                </a:spcBef>
                <a:spcAft>
                  <a:spcPts val="0"/>
                </a:spcAft>
                <a:buNone/>
              </a:pPr>
              <a:r>
                <a:rPr lang="en" sz="857" b="1"/>
                <a:t>Source : </a:t>
              </a:r>
              <a:r>
                <a:rPr lang="en" sz="857" u="sng">
                  <a:solidFill>
                    <a:schemeClr val="hlink"/>
                  </a:solidFill>
                  <a:hlinkClick r:id="rId4"/>
                </a:rPr>
                <a:t>WMO</a:t>
              </a:r>
              <a:endParaRPr sz="857"/>
            </a:p>
          </p:txBody>
        </p:sp>
      </p:grpSp>
      <p:grpSp>
        <p:nvGrpSpPr>
          <p:cNvPr id="307" name="Google Shape;307;p30"/>
          <p:cNvGrpSpPr/>
          <p:nvPr/>
        </p:nvGrpSpPr>
        <p:grpSpPr>
          <a:xfrm>
            <a:off x="3976450" y="2072523"/>
            <a:ext cx="2386625" cy="2264377"/>
            <a:chOff x="4128850" y="2072523"/>
            <a:chExt cx="2386625" cy="2264377"/>
          </a:xfrm>
        </p:grpSpPr>
        <p:pic>
          <p:nvPicPr>
            <p:cNvPr id="308" name="Google Shape;308;p30"/>
            <p:cNvPicPr preferRelativeResize="0"/>
            <p:nvPr/>
          </p:nvPicPr>
          <p:blipFill>
            <a:blip r:embed="rId5">
              <a:alphaModFix amt="50000"/>
            </a:blip>
            <a:stretch>
              <a:fillRect/>
            </a:stretch>
          </p:blipFill>
          <p:spPr>
            <a:xfrm>
              <a:off x="4128850" y="2072523"/>
              <a:ext cx="2386614" cy="2262851"/>
            </a:xfrm>
            <a:prstGeom prst="rect">
              <a:avLst/>
            </a:prstGeom>
            <a:noFill/>
            <a:ln w="9525" cap="flat" cmpd="sng">
              <a:solidFill>
                <a:srgbClr val="CFE2F3"/>
              </a:solidFill>
              <a:prstDash val="solid"/>
              <a:round/>
              <a:headEnd type="none" w="sm" len="sm"/>
              <a:tailEnd type="none" w="sm" len="sm"/>
            </a:ln>
          </p:spPr>
        </p:pic>
        <p:sp>
          <p:nvSpPr>
            <p:cNvPr id="309" name="Google Shape;309;p30"/>
            <p:cNvSpPr/>
            <p:nvPr/>
          </p:nvSpPr>
          <p:spPr>
            <a:xfrm>
              <a:off x="5472675" y="4154800"/>
              <a:ext cx="1042800" cy="182100"/>
            </a:xfrm>
            <a:prstGeom prst="flowChartProcess">
              <a:avLst/>
            </a:prstGeom>
            <a:solidFill>
              <a:srgbClr val="EFEFEF"/>
            </a:solidFill>
            <a:ln w="8175" cap="flat" cmpd="sng">
              <a:solidFill>
                <a:srgbClr val="CFE2F3"/>
              </a:solidFill>
              <a:prstDash val="solid"/>
              <a:round/>
              <a:headEnd type="none" w="sm" len="sm"/>
              <a:tailEnd type="none" w="sm" len="sm"/>
            </a:ln>
          </p:spPr>
          <p:txBody>
            <a:bodyPr spcFirstLastPara="1" wrap="square" lIns="58800" tIns="58800" rIns="58800" bIns="58800" anchor="ctr" anchorCtr="0">
              <a:noAutofit/>
            </a:bodyPr>
            <a:lstStyle/>
            <a:p>
              <a:pPr marL="0" marR="0" lvl="0" indent="0" algn="ctr" rtl="0">
                <a:lnSpc>
                  <a:spcPct val="100000"/>
                </a:lnSpc>
                <a:spcBef>
                  <a:spcPts val="0"/>
                </a:spcBef>
                <a:spcAft>
                  <a:spcPts val="0"/>
                </a:spcAft>
                <a:buNone/>
              </a:pPr>
              <a:r>
                <a:rPr lang="en" sz="857" b="1">
                  <a:solidFill>
                    <a:schemeClr val="accent2"/>
                  </a:solidFill>
                </a:rPr>
                <a:t>Source : </a:t>
              </a:r>
              <a:r>
                <a:rPr lang="en" sz="857" u="sng">
                  <a:solidFill>
                    <a:schemeClr val="accent2"/>
                  </a:solidFill>
                  <a:hlinkClick r:id="rId6">
                    <a:extLst>
                      <a:ext uri="{A12FA001-AC4F-418D-AE19-62706E023703}">
                        <ahyp:hlinkClr xmlns:ahyp="http://schemas.microsoft.com/office/drawing/2018/hyperlinkcolor" val="tx"/>
                      </a:ext>
                    </a:extLst>
                  </a:hlinkClick>
                </a:rPr>
                <a:t>NOAA</a:t>
              </a:r>
              <a:endParaRPr sz="857">
                <a:solidFill>
                  <a:schemeClr val="accent2"/>
                </a:solidFill>
              </a:endParaRPr>
            </a:p>
          </p:txBody>
        </p:sp>
      </p:grpSp>
      <p:pic>
        <p:nvPicPr>
          <p:cNvPr id="310" name="Google Shape;310;p30"/>
          <p:cNvPicPr preferRelativeResize="0"/>
          <p:nvPr/>
        </p:nvPicPr>
        <p:blipFill rotWithShape="1">
          <a:blip r:embed="rId7">
            <a:alphaModFix amt="42000"/>
          </a:blip>
          <a:srcRect l="63908" t="52680" b="-4"/>
          <a:stretch/>
        </p:blipFill>
        <p:spPr>
          <a:xfrm>
            <a:off x="6559025" y="2072525"/>
            <a:ext cx="2386625" cy="2264376"/>
          </a:xfrm>
          <a:prstGeom prst="rect">
            <a:avLst/>
          </a:prstGeom>
          <a:noFill/>
          <a:ln w="9525" cap="flat" cmpd="sng">
            <a:solidFill>
              <a:srgbClr val="CFE2F3"/>
            </a:solidFill>
            <a:prstDash val="solid"/>
            <a:round/>
            <a:headEnd type="none" w="sm" len="sm"/>
            <a:tailEnd type="none" w="sm" len="sm"/>
          </a:ln>
        </p:spPr>
      </p:pic>
      <p:sp>
        <p:nvSpPr>
          <p:cNvPr id="311" name="Google Shape;311;p30"/>
          <p:cNvSpPr/>
          <p:nvPr/>
        </p:nvSpPr>
        <p:spPr>
          <a:xfrm>
            <a:off x="382624" y="947525"/>
            <a:ext cx="1165100" cy="750550"/>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 sz="1100" b="1"/>
              <a:t>Input:</a:t>
            </a:r>
            <a:endParaRPr sz="1100" b="1"/>
          </a:p>
          <a:p>
            <a:pPr marL="0" marR="0" lvl="0" indent="0" algn="ctr" rtl="0">
              <a:lnSpc>
                <a:spcPct val="100000"/>
              </a:lnSpc>
              <a:spcBef>
                <a:spcPts val="0"/>
              </a:spcBef>
              <a:spcAft>
                <a:spcPts val="0"/>
              </a:spcAft>
              <a:buNone/>
            </a:pPr>
            <a:r>
              <a:rPr lang="en" sz="1100"/>
              <a:t>Weather </a:t>
            </a:r>
            <a:r>
              <a:rPr lang="en" sz="1100" b="1"/>
              <a:t>observations</a:t>
            </a:r>
            <a:endParaRPr sz="1100" b="1"/>
          </a:p>
        </p:txBody>
      </p:sp>
      <p:sp>
        <p:nvSpPr>
          <p:cNvPr id="312" name="Google Shape;312;p30"/>
          <p:cNvSpPr/>
          <p:nvPr/>
        </p:nvSpPr>
        <p:spPr>
          <a:xfrm>
            <a:off x="2020204" y="947525"/>
            <a:ext cx="1515375" cy="750550"/>
          </a:xfrm>
          <a:prstGeom prst="flowChartProcess">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100"/>
              <a:t>Weather </a:t>
            </a:r>
            <a:r>
              <a:rPr lang="en" sz="1100" b="1"/>
              <a:t>assimilation</a:t>
            </a:r>
            <a:r>
              <a:rPr lang="en" sz="1100"/>
              <a:t> produces ⇒ </a:t>
            </a:r>
            <a:endParaRPr sz="1100"/>
          </a:p>
          <a:p>
            <a:pPr marL="0" lvl="0" indent="0" algn="ctr" rtl="0">
              <a:spcBef>
                <a:spcPts val="0"/>
              </a:spcBef>
              <a:spcAft>
                <a:spcPts val="0"/>
              </a:spcAft>
              <a:buNone/>
            </a:pPr>
            <a:r>
              <a:rPr lang="en" sz="1100" b="1"/>
              <a:t>weather Analysis </a:t>
            </a:r>
            <a:endParaRPr sz="1100" b="1"/>
          </a:p>
        </p:txBody>
      </p:sp>
      <p:sp>
        <p:nvSpPr>
          <p:cNvPr id="313" name="Google Shape;313;p30"/>
          <p:cNvSpPr/>
          <p:nvPr/>
        </p:nvSpPr>
        <p:spPr>
          <a:xfrm>
            <a:off x="7387800" y="947525"/>
            <a:ext cx="1276000" cy="728450"/>
          </a:xfrm>
          <a:prstGeom prst="flowChartProcess">
            <a:avLst/>
          </a:prstGeom>
          <a:solidFill>
            <a:srgbClr val="EFEFEF"/>
          </a:solidFill>
          <a:ln w="9525" cap="flat" cmpd="sng">
            <a:solidFill>
              <a:srgbClr val="CFE2F3"/>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 sz="1100" b="1">
                <a:solidFill>
                  <a:srgbClr val="888888"/>
                </a:solidFill>
              </a:rPr>
              <a:t>Output:</a:t>
            </a:r>
            <a:endParaRPr sz="1100" b="1">
              <a:solidFill>
                <a:srgbClr val="888888"/>
              </a:solidFill>
            </a:endParaRPr>
          </a:p>
          <a:p>
            <a:pPr marL="0" lvl="0" indent="0" algn="ctr" rtl="0">
              <a:spcBef>
                <a:spcPts val="0"/>
              </a:spcBef>
              <a:spcAft>
                <a:spcPts val="0"/>
              </a:spcAft>
              <a:buNone/>
            </a:pPr>
            <a:r>
              <a:rPr lang="en" sz="1100">
                <a:solidFill>
                  <a:srgbClr val="888888"/>
                </a:solidFill>
              </a:rPr>
              <a:t>Weather forecast</a:t>
            </a:r>
            <a:endParaRPr sz="1100">
              <a:solidFill>
                <a:srgbClr val="888888"/>
              </a:solidFill>
            </a:endParaRPr>
          </a:p>
        </p:txBody>
      </p:sp>
      <p:sp>
        <p:nvSpPr>
          <p:cNvPr id="314" name="Google Shape;314;p30"/>
          <p:cNvSpPr/>
          <p:nvPr/>
        </p:nvSpPr>
        <p:spPr>
          <a:xfrm>
            <a:off x="4008059" y="947544"/>
            <a:ext cx="1445906" cy="750531"/>
          </a:xfrm>
          <a:prstGeom prst="flowChartProcess">
            <a:avLst/>
          </a:prstGeom>
          <a:solidFill>
            <a:srgbClr val="EFEFEF"/>
          </a:solidFill>
          <a:ln w="9525" cap="flat" cmpd="sng">
            <a:solidFill>
              <a:srgbClr val="CFE2F3"/>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 sz="1100">
                <a:solidFill>
                  <a:srgbClr val="888888"/>
                </a:solidFill>
              </a:rPr>
              <a:t>Future Weather</a:t>
            </a:r>
            <a:r>
              <a:rPr lang="en" sz="1100" b="1">
                <a:solidFill>
                  <a:srgbClr val="888888"/>
                </a:solidFill>
              </a:rPr>
              <a:t> </a:t>
            </a:r>
            <a:r>
              <a:rPr lang="en" sz="1100">
                <a:solidFill>
                  <a:srgbClr val="888888"/>
                </a:solidFill>
              </a:rPr>
              <a:t>simulation (</a:t>
            </a:r>
            <a:r>
              <a:rPr lang="en" sz="1100" u="sng">
                <a:solidFill>
                  <a:srgbClr val="888888"/>
                </a:solidFill>
              </a:rPr>
              <a:t>Numerical Weather Prediction</a:t>
            </a:r>
            <a:r>
              <a:rPr lang="en" sz="1100">
                <a:solidFill>
                  <a:srgbClr val="888888"/>
                </a:solidFill>
              </a:rPr>
              <a:t> - </a:t>
            </a:r>
            <a:r>
              <a:rPr lang="en" sz="1100" b="1">
                <a:solidFill>
                  <a:srgbClr val="888888"/>
                </a:solidFill>
              </a:rPr>
              <a:t>NWP</a:t>
            </a:r>
            <a:r>
              <a:rPr lang="en" sz="1100">
                <a:solidFill>
                  <a:srgbClr val="888888"/>
                </a:solidFill>
              </a:rPr>
              <a:t>)</a:t>
            </a:r>
            <a:endParaRPr sz="1100">
              <a:solidFill>
                <a:srgbClr val="888888"/>
              </a:solidFill>
            </a:endParaRPr>
          </a:p>
        </p:txBody>
      </p:sp>
      <p:sp>
        <p:nvSpPr>
          <p:cNvPr id="315" name="Google Shape;315;p30"/>
          <p:cNvSpPr/>
          <p:nvPr/>
        </p:nvSpPr>
        <p:spPr>
          <a:xfrm>
            <a:off x="5926445" y="947525"/>
            <a:ext cx="988875" cy="750525"/>
          </a:xfrm>
          <a:prstGeom prst="flowChartProcess">
            <a:avLst/>
          </a:prstGeom>
          <a:solidFill>
            <a:srgbClr val="EFEFEF"/>
          </a:solidFill>
          <a:ln w="9525" cap="flat" cmpd="sng">
            <a:solidFill>
              <a:srgbClr val="CFE2F3"/>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 sz="1100">
                <a:solidFill>
                  <a:srgbClr val="888888"/>
                </a:solidFill>
              </a:rPr>
              <a:t>NWP output Analysis &amp; expertise</a:t>
            </a:r>
            <a:endParaRPr sz="1100">
              <a:solidFill>
                <a:srgbClr val="888888"/>
              </a:solidFill>
            </a:endParaRPr>
          </a:p>
        </p:txBody>
      </p:sp>
      <p:sp>
        <p:nvSpPr>
          <p:cNvPr id="316" name="Google Shape;316;p30"/>
          <p:cNvSpPr/>
          <p:nvPr/>
        </p:nvSpPr>
        <p:spPr>
          <a:xfrm>
            <a:off x="1632464" y="1196571"/>
            <a:ext cx="303000" cy="252600"/>
          </a:xfrm>
          <a:prstGeom prst="rightArrow">
            <a:avLst>
              <a:gd name="adj1" fmla="val 50000"/>
              <a:gd name="adj2" fmla="val 50000"/>
            </a:avLst>
          </a:prstGeom>
          <a:solidFill>
            <a:srgbClr val="EFEFEF"/>
          </a:solidFill>
          <a:ln w="9525" cap="flat" cmpd="sng">
            <a:solidFill>
              <a:srgbClr val="00205B"/>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7" name="Google Shape;317;p30"/>
          <p:cNvSpPr/>
          <p:nvPr/>
        </p:nvSpPr>
        <p:spPr>
          <a:xfrm>
            <a:off x="3620319" y="1196581"/>
            <a:ext cx="303000" cy="252600"/>
          </a:xfrm>
          <a:prstGeom prst="rightArrow">
            <a:avLst>
              <a:gd name="adj1" fmla="val 50000"/>
              <a:gd name="adj2" fmla="val 50000"/>
            </a:avLst>
          </a:prstGeom>
          <a:solidFill>
            <a:srgbClr val="EFEFEF"/>
          </a:solidFill>
          <a:ln w="9525" cap="flat" cmpd="sng">
            <a:solidFill>
              <a:srgbClr val="CFE2F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8" name="Google Shape;318;p30"/>
          <p:cNvSpPr/>
          <p:nvPr/>
        </p:nvSpPr>
        <p:spPr>
          <a:xfrm>
            <a:off x="5538705" y="1185528"/>
            <a:ext cx="303000" cy="252600"/>
          </a:xfrm>
          <a:prstGeom prst="rightArrow">
            <a:avLst>
              <a:gd name="adj1" fmla="val 50000"/>
              <a:gd name="adj2" fmla="val 50000"/>
            </a:avLst>
          </a:prstGeom>
          <a:solidFill>
            <a:srgbClr val="EFEFEF"/>
          </a:solidFill>
          <a:ln w="9525" cap="flat" cmpd="sng">
            <a:solidFill>
              <a:srgbClr val="CFE2F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solidFill>
                <a:srgbClr val="888888"/>
              </a:solidFill>
            </a:endParaRPr>
          </a:p>
        </p:txBody>
      </p:sp>
      <p:sp>
        <p:nvSpPr>
          <p:cNvPr id="319" name="Google Shape;319;p30"/>
          <p:cNvSpPr/>
          <p:nvPr/>
        </p:nvSpPr>
        <p:spPr>
          <a:xfrm>
            <a:off x="7000060" y="1185528"/>
            <a:ext cx="303000" cy="252600"/>
          </a:xfrm>
          <a:prstGeom prst="rightArrow">
            <a:avLst>
              <a:gd name="adj1" fmla="val 50000"/>
              <a:gd name="adj2" fmla="val 50000"/>
            </a:avLst>
          </a:prstGeom>
          <a:solidFill>
            <a:srgbClr val="EFEFEF"/>
          </a:solidFill>
          <a:ln w="9525" cap="flat" cmpd="sng">
            <a:solidFill>
              <a:srgbClr val="CFE2F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solidFill>
                <a:srgbClr val="888888"/>
              </a:solidFill>
            </a:endParaRPr>
          </a:p>
        </p:txBody>
      </p:sp>
    </p:spTree>
  </p:cSld>
  <p:clrMapOvr>
    <a:masterClrMapping/>
  </p:clrMapOvr>
</p:sld>
</file>

<file path=ppt/theme/theme1.xml><?xml version="1.0" encoding="utf-8"?>
<a:theme xmlns:a="http://schemas.openxmlformats.org/drawingml/2006/main" name="Amber_PPT Advanced Template">
  <a:themeElements>
    <a:clrScheme name="Airbus Colours">
      <a:dk1>
        <a:srgbClr val="000000"/>
      </a:dk1>
      <a:lt1>
        <a:srgbClr val="FFFFFF"/>
      </a:lt1>
      <a:dk2>
        <a:srgbClr val="00205B"/>
      </a:dk2>
      <a:lt2>
        <a:srgbClr val="005587"/>
      </a:lt2>
      <a:accent1>
        <a:srgbClr val="0085AD"/>
      </a:accent1>
      <a:accent2>
        <a:srgbClr val="859199"/>
      </a:accent2>
      <a:accent3>
        <a:srgbClr val="84BD00"/>
      </a:accent3>
      <a:accent4>
        <a:srgbClr val="E4002B"/>
      </a:accent4>
      <a:accent5>
        <a:srgbClr val="FE5000"/>
      </a:accent5>
      <a:accent6>
        <a:srgbClr val="A5189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85030-d7d8-4113-8c11-31a792603f92" xsi:nil="true"/>
    <lcf76f155ced4ddcb4097134ff3c332f xmlns="28b8a96b-cc5d-4da7-87eb-90aa23126c9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696D651A62B14DA21B95C243BB2A8E" ma:contentTypeVersion="16" ma:contentTypeDescription="Create a new document." ma:contentTypeScope="" ma:versionID="ac5ebec9505797d2d927dc060971ebfd">
  <xsd:schema xmlns:xsd="http://www.w3.org/2001/XMLSchema" xmlns:xs="http://www.w3.org/2001/XMLSchema" xmlns:p="http://schemas.microsoft.com/office/2006/metadata/properties" xmlns:ns2="74f85030-d7d8-4113-8c11-31a792603f92" xmlns:ns3="28b8a96b-cc5d-4da7-87eb-90aa23126c95" targetNamespace="http://schemas.microsoft.com/office/2006/metadata/properties" ma:root="true" ma:fieldsID="e6a9d133044c5aa1362f6722a1a64744" ns2:_="" ns3:_="">
    <xsd:import namespace="74f85030-d7d8-4113-8c11-31a792603f92"/>
    <xsd:import namespace="28b8a96b-cc5d-4da7-87eb-90aa23126c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f85030-d7d8-4113-8c11-31a792603f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45445c9-76ae-43e5-a178-2fa5a4aba7bd}" ma:internalName="TaxCatchAll" ma:showField="CatchAllData" ma:web="74f85030-d7d8-4113-8c11-31a792603f9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b8a96b-cc5d-4da7-87eb-90aa23126c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3861162-3ace-47f9-b063-cd36ef98957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BE1A3A-4933-41FB-968C-55581B58B1E9}">
  <ds:schemaRefs>
    <ds:schemaRef ds:uri="http://schemas.microsoft.com/sharepoint/v3/contenttype/forms"/>
  </ds:schemaRefs>
</ds:datastoreItem>
</file>

<file path=customXml/itemProps2.xml><?xml version="1.0" encoding="utf-8"?>
<ds:datastoreItem xmlns:ds="http://schemas.openxmlformats.org/officeDocument/2006/customXml" ds:itemID="{EEFAF18E-8D1E-40E2-8523-9A6FE6B3A2C4}">
  <ds:schemaRefs>
    <ds:schemaRef ds:uri="http://schemas.microsoft.com/office/2006/metadata/properties"/>
    <ds:schemaRef ds:uri="http://schemas.microsoft.com/office/infopath/2007/PartnerControls"/>
    <ds:schemaRef ds:uri="74f85030-d7d8-4113-8c11-31a792603f92"/>
    <ds:schemaRef ds:uri="28b8a96b-cc5d-4da7-87eb-90aa23126c95"/>
  </ds:schemaRefs>
</ds:datastoreItem>
</file>

<file path=customXml/itemProps3.xml><?xml version="1.0" encoding="utf-8"?>
<ds:datastoreItem xmlns:ds="http://schemas.openxmlformats.org/officeDocument/2006/customXml" ds:itemID="{14DF841E-E4BE-49A7-A74A-182752D31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f85030-d7d8-4113-8c11-31a792603f92"/>
    <ds:schemaRef ds:uri="28b8a96b-cc5d-4da7-87eb-90aa23126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Affichage à l'écran (16:9)</PresentationFormat>
  <Slides>30</Slides>
  <Notes>30</Notes>
  <HiddenSlides>1</HiddenSlide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Amber_PPT Advanced Template</vt:lpstr>
      <vt:lpstr>Beyond Deterministic Models:  On the Importance of Modeling Variability for Designing Fair and Effective Contrail Impact Mitigation Strategies.</vt:lpstr>
      <vt:lpstr>What is the effectiveness of my climate mitigation strategy?</vt:lpstr>
      <vt:lpstr>Uncertainties in non-CO2 climate impact estimations</vt:lpstr>
      <vt:lpstr>Sources of errors in the model reducing the final mitigation potential  (neglected in most studies)</vt:lpstr>
      <vt:lpstr>Sources of errors in the model reducing the final mitigation potential  (neglected in most studies)</vt:lpstr>
      <vt:lpstr>The main steps of the weather forecasting process</vt:lpstr>
      <vt:lpstr>The main steps of the weather forecasting process</vt:lpstr>
      <vt:lpstr>The main steps of the weather forecasting process</vt:lpstr>
      <vt:lpstr>The principle of the weather reanalysis process </vt:lpstr>
      <vt:lpstr>What is an ensemble forecast? From deterministic to probabilistic models</vt:lpstr>
      <vt:lpstr>Evaluation of this effect : Replay the flight plan in Ensemble weather data</vt:lpstr>
      <vt:lpstr>What is an ensemble forecast? From deterministic to probabilistic models</vt:lpstr>
      <vt:lpstr>How to assess the impact of uncertainties on a mitigation strategy effectiveness   </vt:lpstr>
      <vt:lpstr>How to assess the impact of uncertainties on a mitigation strategy effectiveness   </vt:lpstr>
      <vt:lpstr>Impact of the uncertainty on the fleet </vt:lpstr>
      <vt:lpstr>Impact of the uncertainty on the fleet  </vt:lpstr>
      <vt:lpstr>Impact of the uncertainty on the fleet  </vt:lpstr>
      <vt:lpstr>Impact of the uncertainty on the fleet  </vt:lpstr>
      <vt:lpstr>Impact of the uncertainty on the fleet  </vt:lpstr>
      <vt:lpstr>Modeling the uncertainties in trajectory optimization solutions</vt:lpstr>
      <vt:lpstr>What does it mean to use ensemble weather ? Simplified (exaggerated) example with ISSRs, Forecast with 30 ensemble members</vt:lpstr>
      <vt:lpstr>What does it mean to use ensemble weather ? Simplified (exaggerated) example with ISSRs, Forecast with 30 ensemble members</vt:lpstr>
      <vt:lpstr>Probability Density Function Approach :  Simplified (exaggerated) example with RHi, Forecast with 30 ensemble members</vt:lpstr>
      <vt:lpstr>Probability Density Function Approach :  Simplified (exaggerated) example with RHi, Forecast with 30 ensemble members</vt:lpstr>
      <vt:lpstr>Probability Density Function Approach Simplified (exaggerated) example with RHi,</vt:lpstr>
      <vt:lpstr>Probability Density Function Approach</vt:lpstr>
      <vt:lpstr>Optimize trajectories with Climate impact :   Ensemble PDF approximation</vt:lpstr>
      <vt:lpstr>Conclusion and Takeaway Messages : </vt:lpstr>
      <vt:lpstr>Summary of the Study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10</cp:revision>
  <dcterms:modified xsi:type="dcterms:W3CDTF">2025-09-17T11:20:34Z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0x0101006A696D651A62B14DA21B95C243BB2A8E</vt:lpwstr>
  </property>
  <property fmtid="{D5CDD505-2E9C-101B-9397-08002B2CF9AE}" pid="3" name="MediaServiceImageTags">
    <vt:lpwstr/>
  </property>
</Properties>
</file>