
<file path=[Content_Types].xml><?xml version="1.0" encoding="utf-8"?>
<Types xmlns="http://schemas.openxmlformats.org/package/2006/content-types">
  <Default Extension="cropped" ContentType="image/jpeg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8"/>
  </p:notesMasterIdLst>
  <p:sldIdLst>
    <p:sldId id="256" r:id="rId5"/>
    <p:sldId id="366" r:id="rId6"/>
    <p:sldId id="374" r:id="rId7"/>
    <p:sldId id="372" r:id="rId8"/>
    <p:sldId id="368" r:id="rId9"/>
    <p:sldId id="367" r:id="rId10"/>
    <p:sldId id="375" r:id="rId11"/>
    <p:sldId id="376" r:id="rId12"/>
    <p:sldId id="377" r:id="rId13"/>
    <p:sldId id="378" r:id="rId14"/>
    <p:sldId id="381" r:id="rId15"/>
    <p:sldId id="379" r:id="rId16"/>
    <p:sldId id="380" r:id="rId17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5DAE"/>
    <a:srgbClr val="966100"/>
    <a:srgbClr val="3480C8"/>
    <a:srgbClr val="3C84CB"/>
    <a:srgbClr val="387EC3"/>
    <a:srgbClr val="3782D2"/>
    <a:srgbClr val="2774C0"/>
    <a:srgbClr val="1F78DE"/>
    <a:srgbClr val="347DC6"/>
    <a:srgbClr val="307B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BC1297-3BA4-650E-B937-E7DEDFCF4165}" v="8" dt="2025-09-13T04:30:46.7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53"/>
    <p:restoredTop sz="94761"/>
  </p:normalViewPr>
  <p:slideViewPr>
    <p:cSldViewPr snapToGrid="0" snapToObjects="1">
      <p:cViewPr varScale="1">
        <p:scale>
          <a:sx n="141" d="100"/>
          <a:sy n="141" d="100"/>
        </p:scale>
        <p:origin x="6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tenantanon#16940056-0374-41ee-918a-557632270fe9::" providerId="AD" clId="Web-{69BC1297-3BA4-650E-B937-E7DEDFCF4165}"/>
    <pc:docChg chg="modSld">
      <pc:chgData name="Guest User" userId="S::urn:spo:tenantanon#16940056-0374-41ee-918a-557632270fe9::" providerId="AD" clId="Web-{69BC1297-3BA4-650E-B937-E7DEDFCF4165}" dt="2025-09-13T04:30:46.731" v="3" actId="20577"/>
      <pc:docMkLst>
        <pc:docMk/>
      </pc:docMkLst>
      <pc:sldChg chg="modSp">
        <pc:chgData name="Guest User" userId="S::urn:spo:tenantanon#16940056-0374-41ee-918a-557632270fe9::" providerId="AD" clId="Web-{69BC1297-3BA4-650E-B937-E7DEDFCF4165}" dt="2025-09-13T04:30:46.731" v="3" actId="20577"/>
        <pc:sldMkLst>
          <pc:docMk/>
          <pc:sldMk cId="2149777677" sldId="375"/>
        </pc:sldMkLst>
        <pc:spChg chg="mod">
          <ac:chgData name="Guest User" userId="S::urn:spo:tenantanon#16940056-0374-41ee-918a-557632270fe9::" providerId="AD" clId="Web-{69BC1297-3BA4-650E-B937-E7DEDFCF4165}" dt="2025-09-13T04:30:46.731" v="3" actId="20577"/>
          <ac:spMkLst>
            <pc:docMk/>
            <pc:sldMk cId="2149777677" sldId="375"/>
            <ac:spMk id="2" creationId="{5831F0B8-B611-FDF8-3379-757CAACD415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848A49-0D11-1D44-B741-9C5EE03C5E41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A51C0-BFFE-504D-8726-DC53ED2159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225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2F711-09F0-2643-9D9F-50968E299E88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CF37B-04FA-0146-804F-A491D581C4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2F711-09F0-2643-9D9F-50968E299E88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CF37B-04FA-0146-804F-A491D581C4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2F711-09F0-2643-9D9F-50968E299E88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CF37B-04FA-0146-804F-A491D581C4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2F711-09F0-2643-9D9F-50968E299E88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CF37B-04FA-0146-804F-A491D581C4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2F711-09F0-2643-9D9F-50968E299E88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CF37B-04FA-0146-804F-A491D581C4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2F711-09F0-2643-9D9F-50968E299E88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CF37B-04FA-0146-804F-A491D581C4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2F711-09F0-2643-9D9F-50968E299E88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CF37B-04FA-0146-804F-A491D581C4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2F711-09F0-2643-9D9F-50968E299E88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CF37B-04FA-0146-804F-A491D581C4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2F711-09F0-2643-9D9F-50968E299E88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CF37B-04FA-0146-804F-A491D581C4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2F711-09F0-2643-9D9F-50968E299E88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CF37B-04FA-0146-804F-A491D581C4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2F711-09F0-2643-9D9F-50968E299E88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CF37B-04FA-0146-804F-A491D581C4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rgbClr val="3782D2"/>
            </a:gs>
            <a:gs pos="48000">
              <a:srgbClr val="3480C8"/>
            </a:gs>
            <a:gs pos="25000">
              <a:srgbClr val="2774C0"/>
            </a:gs>
            <a:gs pos="0">
              <a:srgbClr val="175DAE"/>
            </a:gs>
            <a:gs pos="96000">
              <a:srgbClr val="387EC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2F711-09F0-2643-9D9F-50968E299E88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CF37B-04FA-0146-804F-A491D581C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0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cropped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cropped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cropped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cropped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cropped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cropped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1.cropped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.cropped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cropped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cropped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cropped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cropped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cropped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8059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8171" y="156755"/>
            <a:ext cx="74458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Long-term Observations of Contrail Microphysics from Ground-Based Instrumentation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98171" y="1910423"/>
            <a:ext cx="648062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Timothy J. Wagner</a:t>
            </a:r>
            <a:r>
              <a:rPr lang="en-US" sz="2400" b="1" baseline="30000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1</a:t>
            </a:r>
            <a:r>
              <a:rPr lang="en-US" sz="2400" b="1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and Thomas Dean</a:t>
            </a:r>
            <a:r>
              <a:rPr lang="en-US" sz="2400" baseline="30000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2</a:t>
            </a:r>
            <a:endParaRPr lang="en-US" sz="2400" b="1" baseline="30000" dirty="0">
              <a:solidFill>
                <a:schemeClr val="bg1"/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Helvetica" charset="0"/>
              <a:ea typeface="Helvetica" charset="0"/>
              <a:cs typeface="Helvetica" charset="0"/>
            </a:endParaRPr>
          </a:p>
          <a:p>
            <a:endParaRPr lang="en-US" sz="2400" b="1" dirty="0">
              <a:solidFill>
                <a:schemeClr val="bg1"/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1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1. Cooperative Institute for Meteorological Satellite Studies</a:t>
            </a:r>
          </a:p>
          <a:p>
            <a:r>
              <a:rPr lang="en-US" sz="1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Space Science and Engineering Center</a:t>
            </a:r>
          </a:p>
          <a:p>
            <a:r>
              <a:rPr lang="en-US" sz="1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University of Wisconsin – Madison</a:t>
            </a:r>
          </a:p>
          <a:p>
            <a:endParaRPr lang="en-US" sz="1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18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2. Breakthrough Energy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686" y="3941420"/>
            <a:ext cx="1429649" cy="100944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59" y="3941420"/>
            <a:ext cx="1502883" cy="100944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782" y="3977305"/>
            <a:ext cx="1387980" cy="100944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8780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A3804-3268-88E9-A7A1-1E643B141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847722-3A84-D9EB-6060-0916CB3BF97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8059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4EA40A-3AC0-EA09-511B-363E0C47667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Long-term Microphysical Study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96B835-E5D6-0001-9B31-0B8BC1924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675" y="715402"/>
            <a:ext cx="3522468" cy="28625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91A752-A02D-6A59-D626-E6325007A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569" y="715402"/>
            <a:ext cx="3496757" cy="28625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2595FA-9EFF-E358-57AA-D5336D329B94}"/>
              </a:ext>
            </a:extLst>
          </p:cNvPr>
          <p:cNvSpPr txBox="1"/>
          <p:nvPr/>
        </p:nvSpPr>
        <p:spPr>
          <a:xfrm>
            <a:off x="573282" y="3685319"/>
            <a:ext cx="83547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Contrail optical depth driven by particle size.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New contrails have very small particles, but crystals grow with time.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After ~3 h, sublimation exceeds deposition and crystals shrink.</a:t>
            </a:r>
          </a:p>
          <a:p>
            <a:endParaRPr lang="en-US" sz="20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618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9EF72-50EC-D96A-5DB9-B6F6BC8C9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413196-9507-AD31-553D-91258546550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8059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2649B2-555B-4407-65BE-8764A4776B9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How does </a:t>
            </a:r>
            <a:r>
              <a:rPr lang="en-US" sz="32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CoCiP</a:t>
            </a:r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compare?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50AE99-BB67-9C08-981C-BDAD9D14B4AF}"/>
              </a:ext>
            </a:extLst>
          </p:cNvPr>
          <p:cNvSpPr txBox="1"/>
          <p:nvPr/>
        </p:nvSpPr>
        <p:spPr>
          <a:xfrm>
            <a:off x="5557478" y="1571580"/>
            <a:ext cx="345977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CoCiP</a:t>
            </a: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produces expected optical depth values.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Very little agreement between </a:t>
            </a:r>
            <a:r>
              <a:rPr lang="en-US" sz="2000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CoCiP</a:t>
            </a: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and surface observations.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Finding out why is an active area of research.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B6E0FB-FD02-8808-4BD8-0ACB95CBC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5" y="774987"/>
            <a:ext cx="5257800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354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81F9A-613A-D77A-3D08-17BC71F8B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C11403-0394-8D5F-990A-EAD0D56D84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8059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AE6817-225A-B2F2-CAA0-E55CCEDAA00C}"/>
              </a:ext>
            </a:extLst>
          </p:cNvPr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Next Steps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20E390-A05D-89AE-4ABD-6371D59434AA}"/>
              </a:ext>
            </a:extLst>
          </p:cNvPr>
          <p:cNvSpPr txBox="1"/>
          <p:nvPr/>
        </p:nvSpPr>
        <p:spPr>
          <a:xfrm>
            <a:off x="2054089" y="802489"/>
            <a:ext cx="64568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Expand SGP analysis dataset: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MIXCRA is computationally expensive, currently working with DOE to parallelize it.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Look at microphysical results as a function of airframe/engine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Expand to other sites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ARM sites in Alabama, Azores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Other AERIs in Wisconsin, Germany, South Korea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Calculate radiative heating rates using TROPoe algorithm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Use for model validation</a:t>
            </a:r>
          </a:p>
        </p:txBody>
      </p:sp>
    </p:spTree>
    <p:extLst>
      <p:ext uri="{BB962C8B-B14F-4D97-AF65-F5344CB8AC3E}">
        <p14:creationId xmlns:p14="http://schemas.microsoft.com/office/powerpoint/2010/main" val="2282476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DCB27-494C-4A77-7040-BDE786836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F01F12-E227-D433-03A3-3F686B882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8059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FAC688-6D64-642E-E748-FA4B948BED76}"/>
              </a:ext>
            </a:extLst>
          </p:cNvPr>
          <p:cNvSpPr txBox="1"/>
          <p:nvPr/>
        </p:nvSpPr>
        <p:spPr>
          <a:xfrm>
            <a:off x="1" y="15675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Helvetica" charset="0"/>
                <a:ea typeface="Helvetica" charset="0"/>
                <a:cs typeface="Helvetica" charset="0"/>
              </a:rPr>
              <a:t>Takeaways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8002C5-1618-683A-D244-305893577E30}"/>
              </a:ext>
            </a:extLst>
          </p:cNvPr>
          <p:cNvSpPr txBox="1"/>
          <p:nvPr/>
        </p:nvSpPr>
        <p:spPr>
          <a:xfrm>
            <a:off x="1403288" y="802489"/>
            <a:ext cx="76320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Literal petabytes of cloud and atmospheric data go back 25+ years.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Active, passive, and in situ remote sensors together can help unlock contrail process understanding.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AERI instrument can be used to calculate cloud microphysical characteristics from downwelling infrared spectra.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Microphysical observations over 1 year show the life cycle of contrail ice crystals, peaking in size about 3 h after formation.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We’re just scratching the surface of what’s possible.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B7807C-F850-91B5-834A-CBD96AE92C17}"/>
              </a:ext>
            </a:extLst>
          </p:cNvPr>
          <p:cNvSpPr txBox="1"/>
          <p:nvPr/>
        </p:nvSpPr>
        <p:spPr>
          <a:xfrm>
            <a:off x="2070909" y="4017845"/>
            <a:ext cx="6296827" cy="646331"/>
          </a:xfrm>
          <a:prstGeom prst="rect">
            <a:avLst/>
          </a:prstGeom>
          <a:solidFill>
            <a:schemeClr val="tx2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tim.wagner@ssec.wisc.edu</a:t>
            </a:r>
            <a:endParaRPr lang="en-US" sz="36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326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01127-A034-8A64-A144-7805EF297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5050C7-6E06-30B7-933D-F6B6A1332E5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8059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879853-D734-18BC-F4EF-2FEF4677050F}"/>
              </a:ext>
            </a:extLst>
          </p:cNvPr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The ARM Program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C85576-A7B7-F4C6-07F9-437EDC4A8645}"/>
              </a:ext>
            </a:extLst>
          </p:cNvPr>
          <p:cNvSpPr txBox="1"/>
          <p:nvPr/>
        </p:nvSpPr>
        <p:spPr>
          <a:xfrm>
            <a:off x="139683" y="646330"/>
            <a:ext cx="55235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US Department of Energy oversees the Atmospheric Radiation Measurement (ARM) program</a:t>
            </a:r>
          </a:p>
          <a:p>
            <a:endParaRPr lang="en-US" sz="20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Global network of permanent ground-based atmospheric and cloud observatories augmented by shorter-term deployments.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A77806-8483-D7F0-379A-99BE915A2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0064" y="620048"/>
            <a:ext cx="3204253" cy="22467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4B5F22-0DAD-169C-5323-26C4C2A8E8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7550" y="3006180"/>
            <a:ext cx="2628900" cy="19716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38DCFA-8AC0-3984-96B8-8053B1DB6A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7464" y="3443139"/>
            <a:ext cx="2689451" cy="16651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3081F9E-A6B6-7A3E-38CC-E390D2A2DD8E}"/>
              </a:ext>
            </a:extLst>
          </p:cNvPr>
          <p:cNvSpPr txBox="1"/>
          <p:nvPr/>
        </p:nvSpPr>
        <p:spPr>
          <a:xfrm>
            <a:off x="139683" y="2946797"/>
            <a:ext cx="30149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Instruments include lidars, radiometers, and radars.</a:t>
            </a:r>
          </a:p>
          <a:p>
            <a:endParaRPr lang="en-US" sz="20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Some data streams available continuously for 25+ years!</a:t>
            </a:r>
          </a:p>
        </p:txBody>
      </p:sp>
    </p:spTree>
    <p:extLst>
      <p:ext uri="{BB962C8B-B14F-4D97-AF65-F5344CB8AC3E}">
        <p14:creationId xmlns:p14="http://schemas.microsoft.com/office/powerpoint/2010/main" val="2077993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01127-A034-8A64-A144-7805EF297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5050C7-6E06-30B7-933D-F6B6A1332E5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8059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879853-D734-18BC-F4EF-2FEF4677050F}"/>
              </a:ext>
            </a:extLst>
          </p:cNvPr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ARM Southern Great Plains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C85576-A7B7-F4C6-07F9-437EDC4A8645}"/>
              </a:ext>
            </a:extLst>
          </p:cNvPr>
          <p:cNvSpPr txBox="1"/>
          <p:nvPr/>
        </p:nvSpPr>
        <p:spPr>
          <a:xfrm>
            <a:off x="76132" y="641678"/>
            <a:ext cx="283382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The oldest and most comprehensive ARM site is the Southern Great Plains (SGP) site in north-central Oklahoma.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More than 25 years of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4x daily radiosondes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7A1350-A8A8-6D0F-9B71-502B98A1B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615" y="754702"/>
            <a:ext cx="2540000" cy="1974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08A96A-DA61-5AF1-92E2-EAFA84307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9657" y="2571750"/>
            <a:ext cx="1849134" cy="23937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B43722-5030-74D0-EB1A-EA32BC6784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8266" y="3313241"/>
            <a:ext cx="2540000" cy="16749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4C7FD8-45CA-9BC8-2844-B3D6C3E063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4589" y="664872"/>
            <a:ext cx="2753677" cy="18883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7DAEAB-526E-E994-9804-D71CC2ABC2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3050" y="2465537"/>
            <a:ext cx="2445249" cy="9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579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022FE-6FC6-F98B-AD78-1CB0EC82C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2BA879-7A96-4C94-F618-3E7E6F0EC3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8059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DCFABE-F13A-9FBB-0A4B-54888D0D9FB2}"/>
              </a:ext>
            </a:extLst>
          </p:cNvPr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Instrument Synergies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066978-4074-C3E7-2D09-01BC228E973C}"/>
              </a:ext>
            </a:extLst>
          </p:cNvPr>
          <p:cNvSpPr txBox="1"/>
          <p:nvPr/>
        </p:nvSpPr>
        <p:spPr>
          <a:xfrm>
            <a:off x="6388553" y="646331"/>
            <a:ext cx="266155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With so many different instruments all synched together, we can learn about processes from multiple perspectives.</a:t>
            </a:r>
          </a:p>
          <a:p>
            <a:endParaRPr lang="en-US" sz="16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Example: Micropulse lidar (MPL) and Total Sky Imager (TSI).</a:t>
            </a:r>
          </a:p>
          <a:p>
            <a:endParaRPr lang="en-US" sz="16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Watch how the MPL captures different backscatter characteristics for contrails in different stages of their life cycle.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188E54-B658-3B48-F024-FF712C382B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752" r="7814"/>
          <a:stretch>
            <a:fillRect/>
          </a:stretch>
        </p:blipFill>
        <p:spPr>
          <a:xfrm>
            <a:off x="325924" y="817497"/>
            <a:ext cx="5839485" cy="366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6776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4BE52-66C5-23BB-8618-DAC6DD3D7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E9D0ED-0416-C6A2-3C76-F85BE0A76D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8059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72FDC6-4126-03AE-3AE9-AEF00E543364}"/>
              </a:ext>
            </a:extLst>
          </p:cNvPr>
          <p:cNvSpPr txBox="1"/>
          <p:nvPr/>
        </p:nvSpPr>
        <p:spPr>
          <a:xfrm>
            <a:off x="0" y="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Atmospheric Emitted Radiance Interferometer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122AC9-00BF-2511-427C-F08E80CCB97C}"/>
              </a:ext>
            </a:extLst>
          </p:cNvPr>
          <p:cNvSpPr txBox="1"/>
          <p:nvPr/>
        </p:nvSpPr>
        <p:spPr>
          <a:xfrm>
            <a:off x="2843435" y="1136321"/>
            <a:ext cx="619083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Ground-based hyperspectral infrared radiometer with continuous coverage from 3–18 </a:t>
            </a:r>
            <a:r>
              <a:rPr lang="el-GR" sz="16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μ</a:t>
            </a:r>
            <a:r>
              <a:rPr lang="en-US" sz="16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1 cm</a:t>
            </a:r>
            <a:r>
              <a:rPr lang="en-US" sz="1600" baseline="30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-1</a:t>
            </a:r>
            <a:r>
              <a:rPr lang="en-US" sz="16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spectral resolution, 30 s temporal resolution, 1% uncertainty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Similar to satellite-based IASI or CrIS, just upside down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This makes some things much simpler, because you know exactly where it is and what the background is supposed to look like.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Hyperspectral observations can be used to retrieve: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Temperature and moisture profiles (TROPoe)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Cloud microphysical properties (MIXCRA)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718AC7-A939-7BA0-5DC0-82C26E18E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68" y="935153"/>
            <a:ext cx="2169890" cy="12629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203C51-7370-E693-7F1F-8DC71B548C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8" y="2654464"/>
            <a:ext cx="2706544" cy="203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972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29C5B-F897-8332-9E42-0FD987D11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3C8555-7B0C-6E2D-D79F-D9E66EB9BB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8059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E16F62-3E33-FE64-CD85-A6600E4CA34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Cloud Microphysical Properties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81D6684-65C5-453E-DC28-A0764A363545}"/>
                  </a:ext>
                </a:extLst>
              </p:cNvPr>
              <p:cNvSpPr txBox="1"/>
              <p:nvPr/>
            </p:nvSpPr>
            <p:spPr>
              <a:xfrm>
                <a:off x="1026912" y="646331"/>
                <a:ext cx="7090176" cy="4422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Effective Radius: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  <m:r>
                      <a:rPr lang="en-US" sz="1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en-US" sz="1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d>
                              <m:dPr>
                                <m:ctrlP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d>
                            <m:sSup>
                              <m:sSupPr>
                                <m:ctrlP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en-US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𝑑𝑟</m:t>
                            </m:r>
                          </m:e>
                        </m:nary>
                      </m:num>
                      <m:den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en-US" sz="1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sz="1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d>
                              <m:dPr>
                                <m:ctrlPr>
                                  <a:rPr lang="en-US" sz="16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d>
                            <m:sSup>
                              <m:sSupPr>
                                <m:ctrlPr>
                                  <a:rPr lang="en-US" sz="16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1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𝑑𝑟</m:t>
                            </m:r>
                          </m:e>
                        </m:nary>
                      </m:den>
                    </m:f>
                  </m:oMath>
                </a14:m>
                <a:endParaRPr lang="en-US" sz="1600" dirty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Area weighted mean radius of cloud particles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Gives the radiative characteristics of a cloud assuming all cloud particles are the same size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Units are length (usually </a:t>
                </a:r>
                <a:r>
                  <a:rPr lang="el-GR" sz="1600" dirty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μ</a:t>
                </a:r>
                <a:r>
                  <a:rPr lang="en-US" sz="1600" dirty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m)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  <a:p>
                <a:r>
                  <a:rPr lang="en-US" sz="1600" dirty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Cloud water path: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Helvetica" charset="0"/>
                        <a:cs typeface="Helvetica" charset="0"/>
                      </a:rPr>
                      <m:t>𝐶𝑊𝑃</m:t>
                    </m:r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Helvetica" charset="0"/>
                        <a:cs typeface="Helvetica" charset="0"/>
                      </a:rPr>
                      <m:t>= 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  <m:d>
                          <m:dPr>
                            <m:ctrlPr>
                              <a:rPr lang="en-US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𝑑𝑧</m:t>
                        </m:r>
                      </m:e>
                    </m:nary>
                  </m:oMath>
                </a14:m>
                <a:endParaRPr lang="en-US" sz="1600" dirty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Cloud water content (in g of water per m</a:t>
                </a:r>
                <a:r>
                  <a:rPr lang="en-US" sz="1600" baseline="30000" dirty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-3</a:t>
                </a:r>
                <a:r>
                  <a:rPr lang="en-US" sz="1600" dirty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 of air) integrated over the vertical depth of the cloud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Units are g m</a:t>
                </a:r>
                <a:r>
                  <a:rPr lang="en-US" sz="1600" baseline="30000" dirty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-2</a:t>
                </a:r>
                <a:endParaRPr lang="en-US" sz="1600" dirty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Liquid water path and ice water path can be treated separately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  <a:p>
                <a:r>
                  <a:rPr lang="en-US" sz="1600" dirty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Optical Depth: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charset="0"/>
                      </a:rPr>
                      <m:t>𝜏</m:t>
                    </m:r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charset="0"/>
                      </a:rPr>
                      <m:t>= </m:t>
                    </m:r>
                    <m:func>
                      <m:funcPr>
                        <m:ctrlP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charset="0"/>
                          </a:rPr>
                          <m:t>ln</m:t>
                        </m:r>
                      </m:fName>
                      <m:e>
                        <m:f>
                          <m:fPr>
                            <m:ctrlPr>
                              <a:rPr lang="en-US" sz="1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𝑖𝑛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𝑜𝑢𝑡</m:t>
                                </m:r>
                              </m:sub>
                            </m:sSub>
                          </m:den>
                        </m:f>
                      </m:e>
                    </m:func>
                  </m:oMath>
                </a14:m>
                <a:endParaRPr lang="en-US" sz="1600" dirty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How far must radiation travel through a cloud to be reduced by 1/e (approximately 37%) of its initial value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bg1"/>
                    </a:solidFill>
                    <a:latin typeface="Helvetica" charset="0"/>
                    <a:ea typeface="Helvetica" charset="0"/>
                    <a:cs typeface="Helvetica" charset="0"/>
                  </a:rPr>
                  <a:t>Depends on the drop size distribution more than water path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81D6684-65C5-453E-DC28-A0764A3635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912" y="646331"/>
                <a:ext cx="7090176" cy="4422044"/>
              </a:xfrm>
              <a:prstGeom prst="rect">
                <a:avLst/>
              </a:prstGeom>
              <a:blipFill>
                <a:blip r:embed="rId3"/>
                <a:stretch>
                  <a:fillRect l="-357" t="-7450" b="-8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343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E22F1-CCB0-AA5C-E0BC-ADF17D11F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D4E8B2-6549-9E08-ABCC-99AEAD18D1A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8059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E0D642-0005-CD0B-1728-187B3821A546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Long-term Microphysical Study: Methodology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31F0B8-B611-FDF8-3379-757CAACD415D}"/>
              </a:ext>
            </a:extLst>
          </p:cNvPr>
          <p:cNvSpPr txBox="1"/>
          <p:nvPr/>
        </p:nvSpPr>
        <p:spPr>
          <a:xfrm>
            <a:off x="4480069" y="742295"/>
            <a:ext cx="4310744" cy="44012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Helvetica"/>
                <a:ea typeface="Helvetica" charset="0"/>
                <a:cs typeface="Helvetica"/>
              </a:rPr>
              <a:t>Use </a:t>
            </a:r>
            <a:r>
              <a:rPr lang="en-US" sz="2000" dirty="0" err="1">
                <a:solidFill>
                  <a:schemeClr val="bg1"/>
                </a:solidFill>
                <a:latin typeface="Helvetica"/>
                <a:ea typeface="Helvetica" charset="0"/>
                <a:cs typeface="Helvetica"/>
              </a:rPr>
              <a:t>CoCiP</a:t>
            </a:r>
            <a:r>
              <a:rPr lang="en-US" sz="2000" dirty="0">
                <a:solidFill>
                  <a:schemeClr val="bg1"/>
                </a:solidFill>
                <a:latin typeface="Helvetica"/>
                <a:ea typeface="Helvetica" charset="0"/>
                <a:cs typeface="Helvetica"/>
              </a:rPr>
              <a:t> to identify when contrails are present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Filter out for “clear-sky” cases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Stratiform clouds are opaque in the infrared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Filter for both height and coverage:</a:t>
            </a:r>
          </a:p>
          <a:p>
            <a:pPr marL="971550" lvl="2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Cloud base height &gt; 7000 m</a:t>
            </a:r>
          </a:p>
          <a:p>
            <a:pPr marL="971550" lvl="2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Cloud sky coverage &lt; 50%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Apply MIXCRA algorithm to all valid cases in 2019. 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Several months of 2019 had 8x sondes daily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6BED97-3418-48C1-A477-2795C477D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84" y="1123038"/>
            <a:ext cx="4076101" cy="30570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9777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60EC5E-9789-F4B5-6FD7-A31D10110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7D84C4-78E3-E48C-7FA2-3733F07C0B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8059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80C4EF-1C4C-CE93-AF9B-59CD81887CD4}"/>
              </a:ext>
            </a:extLst>
          </p:cNvPr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Long-term Microphysical Study: Bulk Characteristics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994AF0-1D51-A476-8468-67DC34BE2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140" y="1173507"/>
            <a:ext cx="4165600" cy="33649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385164-2A5D-1F81-CE9A-55D58BA14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5261" y="1173507"/>
            <a:ext cx="4287223" cy="336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941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07E0D-C3CC-31DF-6B2B-FB86F17DC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5D4B1B-C61A-7DD4-86E1-7D5910D5E25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8059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ACAFA4-B630-21B8-AD58-6DE275D44D1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Long-term Microphysical Study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CAF397-CB71-529F-3261-C44C3FA2A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329" y="755937"/>
            <a:ext cx="5257800" cy="421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C5B3F8-2A7A-FA73-5276-C9CE15B3353C}"/>
              </a:ext>
            </a:extLst>
          </p:cNvPr>
          <p:cNvSpPr txBox="1"/>
          <p:nvPr/>
        </p:nvSpPr>
        <p:spPr>
          <a:xfrm>
            <a:off x="5768829" y="755937"/>
            <a:ext cx="297784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CoCiP </a:t>
            </a:r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provides contrail formation time.</a:t>
            </a:r>
          </a:p>
          <a:p>
            <a:endParaRPr lang="en-US" sz="20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With such a long-term archive, we can capture contrails at a variety of stages.</a:t>
            </a:r>
          </a:p>
          <a:p>
            <a:endParaRPr lang="en-US" sz="20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We’ll only capture a small fraction of brand-new contrails, but given enough time, we’ll get a decent number.</a:t>
            </a:r>
          </a:p>
        </p:txBody>
      </p:sp>
    </p:spTree>
    <p:extLst>
      <p:ext uri="{BB962C8B-B14F-4D97-AF65-F5344CB8AC3E}">
        <p14:creationId xmlns:p14="http://schemas.microsoft.com/office/powerpoint/2010/main" val="9477684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696D651A62B14DA21B95C243BB2A8E" ma:contentTypeVersion="16" ma:contentTypeDescription="Create a new document." ma:contentTypeScope="" ma:versionID="ac5ebec9505797d2d927dc060971ebfd">
  <xsd:schema xmlns:xsd="http://www.w3.org/2001/XMLSchema" xmlns:xs="http://www.w3.org/2001/XMLSchema" xmlns:p="http://schemas.microsoft.com/office/2006/metadata/properties" xmlns:ns2="74f85030-d7d8-4113-8c11-31a792603f92" xmlns:ns3="28b8a96b-cc5d-4da7-87eb-90aa23126c95" targetNamespace="http://schemas.microsoft.com/office/2006/metadata/properties" ma:root="true" ma:fieldsID="e6a9d133044c5aa1362f6722a1a64744" ns2:_="" ns3:_="">
    <xsd:import namespace="74f85030-d7d8-4113-8c11-31a792603f92"/>
    <xsd:import namespace="28b8a96b-cc5d-4da7-87eb-90aa23126c9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ObjectDetectorVersions" minOccurs="0"/>
                <xsd:element ref="ns3:MediaServiceLocation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f85030-d7d8-4113-8c11-31a792603f9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245445c9-76ae-43e5-a178-2fa5a4aba7bd}" ma:internalName="TaxCatchAll" ma:showField="CatchAllData" ma:web="74f85030-d7d8-4113-8c11-31a792603f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b8a96b-cc5d-4da7-87eb-90aa23126c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93861162-3ace-47f9-b063-cd36ef98957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4f85030-d7d8-4113-8c11-31a792603f92" xsi:nil="true"/>
    <lcf76f155ced4ddcb4097134ff3c332f xmlns="28b8a96b-cc5d-4da7-87eb-90aa23126c9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06121EB-E576-4C38-BDA1-641A394EE2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284FF2E-7A15-4D20-B97D-1AA0D6AC80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4f85030-d7d8-4113-8c11-31a792603f92"/>
    <ds:schemaRef ds:uri="28b8a96b-cc5d-4da7-87eb-90aa23126c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3E3E435-6805-4EF1-8953-8B82E140A2CC}">
  <ds:schemaRefs>
    <ds:schemaRef ds:uri="http://schemas.microsoft.com/office/2006/metadata/properties"/>
    <ds:schemaRef ds:uri="http://schemas.microsoft.com/office/infopath/2007/PartnerControls"/>
    <ds:schemaRef ds:uri="74f85030-d7d8-4113-8c11-31a792603f92"/>
    <ds:schemaRef ds:uri="28b8a96b-cc5d-4da7-87eb-90aa23126c9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57601</TotalTime>
  <Words>706</Words>
  <Application>Microsoft Office PowerPoint</Application>
  <PresentationFormat>On-screen Show (16:9)</PresentationFormat>
  <Paragraphs>89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Timothy J Wagner</dc:creator>
  <cp:lastModifiedBy>Timothy J Wagner</cp:lastModifiedBy>
  <cp:revision>233</cp:revision>
  <cp:lastPrinted>2018-12-18T10:36:48Z</cp:lastPrinted>
  <dcterms:created xsi:type="dcterms:W3CDTF">2018-12-13T08:09:07Z</dcterms:created>
  <dcterms:modified xsi:type="dcterms:W3CDTF">2025-09-13T04:30:47Z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0x0101006A696D651A62B14DA21B95C243BB2A8E</vt:lpwstr>
  </property>
  <property fmtid="{D5CDD505-2E9C-101B-9397-08002B2CF9AE}" pid="3" name="MediaServiceImageTags">
    <vt:lpwstr/>
  </property>
</Properties>
</file>