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theme/theme1.xml" ContentType="application/vnd.openxmlformats-officedocument.theme+xml"/>
  <Override PartName="/ppt/theme/theme2.xml" ContentType="application/vnd.openxmlformats-officedocument.theme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2" Type="http://schemas.openxmlformats.org/officeDocument/2006/relationships/custom-properties" Target="docProps/custom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</p:sldIdLst>
  <p:sldSz cy="5143500" cx="9144000"/>
  <p:notesSz cx="6858000" cy="9144000"/>
  <p:embeddedFontLst>
    <p:embeddedFont>
      <p:font typeface="Roboto"/>
      <p:regular r:id="rId19"/>
      <p:bold r:id="rId20"/>
      <p:italic r:id="rId21"/>
      <p:boldItalic r:id="rId22"/>
    </p:embeddedFont>
    <p:embeddedFont>
      <p:font typeface="EB Garamond"/>
      <p:regular r:id="rId23"/>
      <p:bold r:id="rId24"/>
      <p:italic r:id="rId25"/>
      <p:boldItalic r:id="rId26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font" Target="fonts/EBGaramond-boldItalic.fntdata"/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1" Type="http://schemas.openxmlformats.org/officeDocument/2006/relationships/font" Target="fonts/Roboto-italic.fntdata"/><Relationship Id="rId3" Type="http://schemas.openxmlformats.org/officeDocument/2006/relationships/presProps" Target="presProps.xml"/><Relationship Id="rId25" Type="http://schemas.openxmlformats.org/officeDocument/2006/relationships/font" Target="fonts/EBGaramond-italic.fntdata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0" Type="http://schemas.openxmlformats.org/officeDocument/2006/relationships/font" Target="fonts/Roboto-bold.fntdata"/><Relationship Id="rId2" Type="http://schemas.openxmlformats.org/officeDocument/2006/relationships/viewProps" Target="viewProps.xml"/><Relationship Id="rId16" Type="http://schemas.openxmlformats.org/officeDocument/2006/relationships/slide" Target="slides/slide11.xml"/><Relationship Id="rId29" Type="http://schemas.openxmlformats.org/officeDocument/2006/relationships/customXml" Target="../customXml/item3.xml"/><Relationship Id="rId24" Type="http://schemas.openxmlformats.org/officeDocument/2006/relationships/font" Target="fonts/EBGaramond-bold.fntdata"/><Relationship Id="rId1" Type="http://schemas.openxmlformats.org/officeDocument/2006/relationships/theme" Target="theme/theme2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3" Type="http://schemas.openxmlformats.org/officeDocument/2006/relationships/font" Target="fonts/EBGaramond-regular.fntdata"/><Relationship Id="rId5" Type="http://schemas.openxmlformats.org/officeDocument/2006/relationships/notesMaster" Target="notesMasters/notesMaster1.xml"/><Relationship Id="rId15" Type="http://schemas.openxmlformats.org/officeDocument/2006/relationships/slide" Target="slides/slide10.xml"/><Relationship Id="rId28" Type="http://schemas.openxmlformats.org/officeDocument/2006/relationships/customXml" Target="../customXml/item2.xml"/><Relationship Id="rId10" Type="http://schemas.openxmlformats.org/officeDocument/2006/relationships/slide" Target="slides/slide5.xml"/><Relationship Id="rId19" Type="http://schemas.openxmlformats.org/officeDocument/2006/relationships/font" Target="fonts/Roboto-regular.fntdata"/><Relationship Id="rId22" Type="http://schemas.openxmlformats.org/officeDocument/2006/relationships/font" Target="fonts/Roboto-boldItalic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7" Type="http://schemas.openxmlformats.org/officeDocument/2006/relationships/customXml" Target="../customXml/item1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g348ef46c8dd_0_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5" name="Google Shape;245;g348ef46c8dd_0_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g37d7df389af_0_3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5" name="Google Shape;265;g37d7df389af_0_3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g37d7df389af_0_2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6" name="Google Shape;286;g37d7df389af_0_2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4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g336c2cd0dfd_0_23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6" name="Google Shape;306;g336c2cd0dfd_0_2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37d7df389af_0_7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Google Shape;67;g37d7df389af_0_7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365775a2ee9_0_7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Google Shape;94;g365775a2ee9_0_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3660f380550_0_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" name="Google Shape;131;g3660f380550_0_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37d7df389af_0_19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" name="Google Shape;162;g37d7df389af_0_19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37d7df389af_0_2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" name="Google Shape;174;g37d7df389af_0_2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37ff7d7ca94_0_4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37ff7d7ca94_0_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g348ef46c8dd_0_5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" name="Google Shape;207;g348ef46c8dd_0_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g37e41a1b31e_1_6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3" name="Google Shape;223;g37e41a1b31e_1_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4.jpg"/><Relationship Id="rId4" Type="http://schemas.openxmlformats.org/officeDocument/2006/relationships/image" Target="../media/image3.png"/><Relationship Id="rId10" Type="http://schemas.openxmlformats.org/officeDocument/2006/relationships/image" Target="../media/image4.png"/><Relationship Id="rId9" Type="http://schemas.openxmlformats.org/officeDocument/2006/relationships/image" Target="../media/image6.png"/><Relationship Id="rId5" Type="http://schemas.openxmlformats.org/officeDocument/2006/relationships/image" Target="../media/image5.png"/><Relationship Id="rId6" Type="http://schemas.openxmlformats.org/officeDocument/2006/relationships/image" Target="../media/image2.png"/><Relationship Id="rId7" Type="http://schemas.openxmlformats.org/officeDocument/2006/relationships/image" Target="../media/image7.png"/><Relationship Id="rId8" Type="http://schemas.openxmlformats.org/officeDocument/2006/relationships/image" Target="../media/image8.png"/></Relationships>
</file>

<file path=ppt/slides/_rels/slide10.xml.rels><?xml version="1.0" encoding="UTF-8" standalone="yes"?><Relationships xmlns="http://schemas.openxmlformats.org/package/2006/relationships"><Relationship Id="rId11" Type="http://schemas.openxmlformats.org/officeDocument/2006/relationships/image" Target="../media/image33.png"/><Relationship Id="rId10" Type="http://schemas.openxmlformats.org/officeDocument/2006/relationships/image" Target="../media/image35.png"/><Relationship Id="rId13" Type="http://schemas.openxmlformats.org/officeDocument/2006/relationships/image" Target="../media/image34.png"/><Relationship Id="rId12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7.png"/><Relationship Id="rId7" Type="http://schemas.openxmlformats.org/officeDocument/2006/relationships/image" Target="../media/image8.png"/><Relationship Id="rId8" Type="http://schemas.openxmlformats.org/officeDocument/2006/relationships/image" Target="../media/image6.png"/></Relationships>
</file>

<file path=ppt/slides/_rels/slide11.xml.rels><?xml version="1.0" encoding="UTF-8" standalone="yes"?><Relationships xmlns="http://schemas.openxmlformats.org/package/2006/relationships"><Relationship Id="rId11" Type="http://schemas.openxmlformats.org/officeDocument/2006/relationships/image" Target="../media/image40.png"/><Relationship Id="rId10" Type="http://schemas.openxmlformats.org/officeDocument/2006/relationships/image" Target="../media/image4.png"/><Relationship Id="rId12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8.png"/><Relationship Id="rId4" Type="http://schemas.openxmlformats.org/officeDocument/2006/relationships/image" Target="../media/image3.png"/><Relationship Id="rId9" Type="http://schemas.openxmlformats.org/officeDocument/2006/relationships/image" Target="../media/image6.png"/><Relationship Id="rId5" Type="http://schemas.openxmlformats.org/officeDocument/2006/relationships/image" Target="../media/image2.png"/><Relationship Id="rId6" Type="http://schemas.openxmlformats.org/officeDocument/2006/relationships/image" Target="../media/image5.png"/><Relationship Id="rId7" Type="http://schemas.openxmlformats.org/officeDocument/2006/relationships/image" Target="../media/image7.png"/><Relationship Id="rId8" Type="http://schemas.openxmlformats.org/officeDocument/2006/relationships/image" Target="../media/image8.png"/></Relationships>
</file>

<file path=ppt/slides/_rels/slide12.xml.rels><?xml version="1.0" encoding="UTF-8" standalone="yes"?><Relationships xmlns="http://schemas.openxmlformats.org/package/2006/relationships"><Relationship Id="rId10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7.png"/><Relationship Id="rId7" Type="http://schemas.openxmlformats.org/officeDocument/2006/relationships/image" Target="../media/image8.png"/><Relationship Id="rId8" Type="http://schemas.openxmlformats.org/officeDocument/2006/relationships/image" Target="../media/image6.png"/></Relationships>
</file>

<file path=ppt/slides/_rels/slide13.xml.rels><?xml version="1.0" encoding="UTF-8" standalone="yes"?><Relationships xmlns="http://schemas.openxmlformats.org/package/2006/relationships"><Relationship Id="rId1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41.gif"/><Relationship Id="rId4" Type="http://schemas.openxmlformats.org/officeDocument/2006/relationships/image" Target="../media/image2.png"/><Relationship Id="rId9" Type="http://schemas.openxmlformats.org/officeDocument/2006/relationships/image" Target="../media/image6.png"/><Relationship Id="rId5" Type="http://schemas.openxmlformats.org/officeDocument/2006/relationships/image" Target="../media/image3.png"/><Relationship Id="rId6" Type="http://schemas.openxmlformats.org/officeDocument/2006/relationships/image" Target="../media/image5.png"/><Relationship Id="rId7" Type="http://schemas.openxmlformats.org/officeDocument/2006/relationships/image" Target="../media/image7.png"/><Relationship Id="rId8" Type="http://schemas.openxmlformats.org/officeDocument/2006/relationships/image" Target="../media/image8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png"/><Relationship Id="rId4" Type="http://schemas.openxmlformats.org/officeDocument/2006/relationships/image" Target="../media/image2.png"/><Relationship Id="rId11" Type="http://schemas.openxmlformats.org/officeDocument/2006/relationships/image" Target="../media/image10.png"/><Relationship Id="rId10" Type="http://schemas.openxmlformats.org/officeDocument/2006/relationships/image" Target="../media/image1.png"/><Relationship Id="rId9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7.png"/><Relationship Id="rId7" Type="http://schemas.openxmlformats.org/officeDocument/2006/relationships/image" Target="../media/image8.png"/><Relationship Id="rId8" Type="http://schemas.openxmlformats.org/officeDocument/2006/relationships/image" Target="../media/image6.png"/></Relationships>
</file>

<file path=ppt/slides/_rels/slide3.xml.rels><?xml version="1.0" encoding="UTF-8" standalone="yes"?><Relationships xmlns="http://schemas.openxmlformats.org/package/2006/relationships"><Relationship Id="rId11" Type="http://schemas.openxmlformats.org/officeDocument/2006/relationships/image" Target="../media/image18.png"/><Relationship Id="rId10" Type="http://schemas.openxmlformats.org/officeDocument/2006/relationships/image" Target="../media/image12.png"/><Relationship Id="rId13" Type="http://schemas.openxmlformats.org/officeDocument/2006/relationships/image" Target="../media/image9.png"/><Relationship Id="rId1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4.png"/><Relationship Id="rId14" Type="http://schemas.openxmlformats.org/officeDocument/2006/relationships/image" Target="../media/image11.gif"/><Relationship Id="rId5" Type="http://schemas.openxmlformats.org/officeDocument/2006/relationships/image" Target="../media/image5.png"/><Relationship Id="rId6" Type="http://schemas.openxmlformats.org/officeDocument/2006/relationships/image" Target="../media/image7.png"/><Relationship Id="rId7" Type="http://schemas.openxmlformats.org/officeDocument/2006/relationships/image" Target="../media/image8.png"/><Relationship Id="rId8" Type="http://schemas.openxmlformats.org/officeDocument/2006/relationships/image" Target="../media/image6.png"/></Relationships>
</file>

<file path=ppt/slides/_rels/slide4.xml.rels><?xml version="1.0" encoding="UTF-8" standalone="yes"?><Relationships xmlns="http://schemas.openxmlformats.org/package/2006/relationships"><Relationship Id="rId11" Type="http://schemas.openxmlformats.org/officeDocument/2006/relationships/image" Target="../media/image13.png"/><Relationship Id="rId10" Type="http://schemas.openxmlformats.org/officeDocument/2006/relationships/image" Target="../media/image42.gif"/><Relationship Id="rId13" Type="http://schemas.openxmlformats.org/officeDocument/2006/relationships/image" Target="../media/image12.png"/><Relationship Id="rId1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4.png"/><Relationship Id="rId15" Type="http://schemas.openxmlformats.org/officeDocument/2006/relationships/image" Target="../media/image26.png"/><Relationship Id="rId14" Type="http://schemas.openxmlformats.org/officeDocument/2006/relationships/image" Target="../media/image20.gif"/><Relationship Id="rId5" Type="http://schemas.openxmlformats.org/officeDocument/2006/relationships/image" Target="../media/image5.png"/><Relationship Id="rId6" Type="http://schemas.openxmlformats.org/officeDocument/2006/relationships/image" Target="../media/image7.png"/><Relationship Id="rId7" Type="http://schemas.openxmlformats.org/officeDocument/2006/relationships/image" Target="../media/image8.png"/><Relationship Id="rId8" Type="http://schemas.openxmlformats.org/officeDocument/2006/relationships/image" Target="../media/image6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7.png"/><Relationship Id="rId7" Type="http://schemas.openxmlformats.org/officeDocument/2006/relationships/image" Target="../media/image8.png"/><Relationship Id="rId8" Type="http://schemas.openxmlformats.org/officeDocument/2006/relationships/image" Target="../media/image6.png"/></Relationships>
</file>

<file path=ppt/slides/_rels/slide6.xml.rels><?xml version="1.0" encoding="UTF-8" standalone="yes"?><Relationships xmlns="http://schemas.openxmlformats.org/package/2006/relationships"><Relationship Id="rId11" Type="http://schemas.openxmlformats.org/officeDocument/2006/relationships/image" Target="../media/image15.png"/><Relationship Id="rId10" Type="http://schemas.openxmlformats.org/officeDocument/2006/relationships/image" Target="../media/image19.png"/><Relationship Id="rId13" Type="http://schemas.openxmlformats.org/officeDocument/2006/relationships/image" Target="../media/image14.png"/><Relationship Id="rId1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4.png"/><Relationship Id="rId14" Type="http://schemas.openxmlformats.org/officeDocument/2006/relationships/image" Target="../media/image17.png"/><Relationship Id="rId5" Type="http://schemas.openxmlformats.org/officeDocument/2006/relationships/image" Target="../media/image5.png"/><Relationship Id="rId6" Type="http://schemas.openxmlformats.org/officeDocument/2006/relationships/image" Target="../media/image7.png"/><Relationship Id="rId7" Type="http://schemas.openxmlformats.org/officeDocument/2006/relationships/image" Target="../media/image8.png"/><Relationship Id="rId8" Type="http://schemas.openxmlformats.org/officeDocument/2006/relationships/image" Target="../media/image6.png"/></Relationships>
</file>

<file path=ppt/slides/_rels/slide7.xml.rels><?xml version="1.0" encoding="UTF-8" standalone="yes"?><Relationships xmlns="http://schemas.openxmlformats.org/package/2006/relationships"><Relationship Id="rId11" Type="http://schemas.openxmlformats.org/officeDocument/2006/relationships/image" Target="../media/image25.png"/><Relationship Id="rId10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7.png"/><Relationship Id="rId7" Type="http://schemas.openxmlformats.org/officeDocument/2006/relationships/image" Target="../media/image8.png"/><Relationship Id="rId8" Type="http://schemas.openxmlformats.org/officeDocument/2006/relationships/image" Target="../media/image6.png"/></Relationships>
</file>

<file path=ppt/slides/_rels/slide8.xml.rels><?xml version="1.0" encoding="UTF-8" standalone="yes"?><Relationships xmlns="http://schemas.openxmlformats.org/package/2006/relationships"><Relationship Id="rId11" Type="http://schemas.openxmlformats.org/officeDocument/2006/relationships/image" Target="../media/image37.png"/><Relationship Id="rId10" Type="http://schemas.openxmlformats.org/officeDocument/2006/relationships/image" Target="../media/image27.png"/><Relationship Id="rId12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7.png"/><Relationship Id="rId7" Type="http://schemas.openxmlformats.org/officeDocument/2006/relationships/image" Target="../media/image8.png"/><Relationship Id="rId8" Type="http://schemas.openxmlformats.org/officeDocument/2006/relationships/image" Target="../media/image6.png"/></Relationships>
</file>

<file path=ppt/slides/_rels/slide9.xml.rels><?xml version="1.0" encoding="UTF-8" standalone="yes"?><Relationships xmlns="http://schemas.openxmlformats.org/package/2006/relationships"><Relationship Id="rId11" Type="http://schemas.openxmlformats.org/officeDocument/2006/relationships/image" Target="../media/image29.png"/><Relationship Id="rId10" Type="http://schemas.openxmlformats.org/officeDocument/2006/relationships/image" Target="../media/image30.png"/><Relationship Id="rId13" Type="http://schemas.openxmlformats.org/officeDocument/2006/relationships/image" Target="../media/image32.png"/><Relationship Id="rId12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7.png"/><Relationship Id="rId7" Type="http://schemas.openxmlformats.org/officeDocument/2006/relationships/image" Target="../media/image8.png"/><Relationship Id="rId8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/>
          <p:nvPr/>
        </p:nvSpPr>
        <p:spPr>
          <a:xfrm>
            <a:off x="-46775" y="-11000"/>
            <a:ext cx="9265200" cy="1561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" name="Google Shape;55;p13"/>
          <p:cNvSpPr txBox="1"/>
          <p:nvPr>
            <p:ph type="ctrTitle"/>
          </p:nvPr>
        </p:nvSpPr>
        <p:spPr>
          <a:xfrm>
            <a:off x="45025" y="320375"/>
            <a:ext cx="9072000" cy="1215600"/>
          </a:xfrm>
          <a:prstGeom prst="rect">
            <a:avLst/>
          </a:prstGeom>
          <a:solidFill>
            <a:schemeClr val="lt1"/>
          </a:solidFill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s" sz="2680">
                <a:solidFill>
                  <a:srgbClr val="073763"/>
                </a:solidFill>
                <a:latin typeface="EB Garamond"/>
                <a:ea typeface="EB Garamond"/>
                <a:cs typeface="EB Garamond"/>
                <a:sym typeface="EB Garamond"/>
              </a:rPr>
              <a:t>AI-Based Insights into Aviation’s Climate Impact using Satellite Imagery in E-CONTRAIL Project</a:t>
            </a:r>
            <a:endParaRPr b="1" sz="2680">
              <a:solidFill>
                <a:srgbClr val="073763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pic>
        <p:nvPicPr>
          <p:cNvPr id="56" name="Google Shape;56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021" y="25275"/>
            <a:ext cx="1042079" cy="387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57;p1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145638" y="251845"/>
            <a:ext cx="998348" cy="151478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Google Shape;58;p1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8145638" y="69159"/>
            <a:ext cx="998364" cy="15148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145638" y="251845"/>
            <a:ext cx="998348" cy="151478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6950541" y="40439"/>
            <a:ext cx="287921" cy="38081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076577" y="40562"/>
            <a:ext cx="388124" cy="387680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488685" y="0"/>
            <a:ext cx="451441" cy="438254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 rotWithShape="1">
          <a:blip r:embed="rId10">
            <a:alphaModFix/>
          </a:blip>
          <a:srcRect b="19648" l="6024" r="7909" t="14462"/>
          <a:stretch/>
        </p:blipFill>
        <p:spPr>
          <a:xfrm>
            <a:off x="7238459" y="11719"/>
            <a:ext cx="894878" cy="438257"/>
          </a:xfrm>
          <a:prstGeom prst="rect">
            <a:avLst/>
          </a:prstGeom>
          <a:noFill/>
          <a:ln>
            <a:noFill/>
          </a:ln>
        </p:spPr>
      </p:pic>
      <p:sp>
        <p:nvSpPr>
          <p:cNvPr id="64" name="Google Shape;64;p13"/>
          <p:cNvSpPr txBox="1"/>
          <p:nvPr>
            <p:ph type="ctrTitle"/>
          </p:nvPr>
        </p:nvSpPr>
        <p:spPr>
          <a:xfrm>
            <a:off x="232700" y="1457125"/>
            <a:ext cx="8738400" cy="1591200"/>
          </a:xfrm>
          <a:prstGeom prst="rect">
            <a:avLst/>
          </a:prstGeom>
          <a:noFill/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s" sz="1280">
                <a:solidFill>
                  <a:schemeClr val="lt1"/>
                </a:solidFill>
                <a:latin typeface="EB Garamond"/>
                <a:ea typeface="EB Garamond"/>
                <a:cs typeface="EB Garamond"/>
                <a:sym typeface="EB Garamond"/>
              </a:rPr>
              <a:t>Irene Ortiz¹, Ermioni Dimitropoulou², Pierre de Buyl², Nicolás Clerbaux², Javier García-Heras¹, Amin Jafarimoghaddam¹, Hugues Brenot³, </a:t>
            </a:r>
            <a:r>
              <a:rPr b="1" lang="es" sz="1280">
                <a:solidFill>
                  <a:schemeClr val="lt1"/>
                </a:solidFill>
                <a:latin typeface="EB Garamond"/>
                <a:ea typeface="EB Garamond"/>
                <a:cs typeface="EB Garamond"/>
                <a:sym typeface="EB Garamond"/>
              </a:rPr>
              <a:t>Jeroen</a:t>
            </a:r>
            <a:r>
              <a:rPr b="1" lang="es" sz="1280">
                <a:solidFill>
                  <a:schemeClr val="lt1"/>
                </a:solidFill>
                <a:latin typeface="EB Garamond"/>
                <a:ea typeface="EB Garamond"/>
                <a:cs typeface="EB Garamond"/>
                <a:sym typeface="EB Garamond"/>
              </a:rPr>
              <a:t> van Gent³, Manuel Soler¹</a:t>
            </a:r>
            <a:endParaRPr b="1" sz="1280">
              <a:solidFill>
                <a:schemeClr val="lt1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b="1" sz="1280">
              <a:solidFill>
                <a:schemeClr val="lt1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s" sz="1280">
                <a:solidFill>
                  <a:schemeClr val="lt1"/>
                </a:solidFill>
                <a:latin typeface="EB Garamond"/>
                <a:ea typeface="EB Garamond"/>
                <a:cs typeface="EB Garamond"/>
                <a:sym typeface="EB Garamond"/>
              </a:rPr>
              <a:t>¹ Universidad Carlos III de Madrid. Madrid,Spain</a:t>
            </a:r>
            <a:endParaRPr b="1" sz="1280">
              <a:solidFill>
                <a:schemeClr val="lt1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s" sz="1280">
                <a:solidFill>
                  <a:schemeClr val="lt1"/>
                </a:solidFill>
                <a:latin typeface="EB Garamond"/>
                <a:ea typeface="EB Garamond"/>
                <a:cs typeface="EB Garamond"/>
                <a:sym typeface="EB Garamond"/>
              </a:rPr>
              <a:t>² Royal Meteorological Institute of Belgium. Brussels, Belgium</a:t>
            </a:r>
            <a:endParaRPr b="1" sz="1280">
              <a:solidFill>
                <a:schemeClr val="lt1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s" sz="1280">
                <a:solidFill>
                  <a:schemeClr val="lt1"/>
                </a:solidFill>
                <a:latin typeface="EB Garamond"/>
                <a:ea typeface="EB Garamond"/>
                <a:cs typeface="EB Garamond"/>
                <a:sym typeface="EB Garamond"/>
              </a:rPr>
              <a:t>³Royal Belgian Institute of Space Aeronomy. Brussels, Belgium</a:t>
            </a:r>
            <a:endParaRPr b="1" sz="1280">
              <a:solidFill>
                <a:schemeClr val="lt1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b="1" sz="700">
              <a:solidFill>
                <a:schemeClr val="lt1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7" name="Google Shape;247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021" y="25275"/>
            <a:ext cx="1042079" cy="387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8" name="Google Shape;248;p2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145638" y="69159"/>
            <a:ext cx="998364" cy="151483"/>
          </a:xfrm>
          <a:prstGeom prst="rect">
            <a:avLst/>
          </a:prstGeom>
          <a:noFill/>
          <a:ln>
            <a:noFill/>
          </a:ln>
        </p:spPr>
      </p:pic>
      <p:pic>
        <p:nvPicPr>
          <p:cNvPr id="249" name="Google Shape;249;p2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145638" y="251845"/>
            <a:ext cx="998348" cy="151478"/>
          </a:xfrm>
          <a:prstGeom prst="rect">
            <a:avLst/>
          </a:prstGeom>
          <a:noFill/>
          <a:ln>
            <a:noFill/>
          </a:ln>
        </p:spPr>
      </p:pic>
      <p:pic>
        <p:nvPicPr>
          <p:cNvPr id="250" name="Google Shape;250;p2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950541" y="40439"/>
            <a:ext cx="287921" cy="380813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" name="Google Shape;251;p2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076577" y="40562"/>
            <a:ext cx="388124" cy="3876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2" name="Google Shape;252;p2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488685" y="0"/>
            <a:ext cx="451441" cy="438254"/>
          </a:xfrm>
          <a:prstGeom prst="rect">
            <a:avLst/>
          </a:prstGeom>
          <a:noFill/>
          <a:ln>
            <a:noFill/>
          </a:ln>
        </p:spPr>
      </p:pic>
      <p:pic>
        <p:nvPicPr>
          <p:cNvPr id="253" name="Google Shape;253;p22"/>
          <p:cNvPicPr preferRelativeResize="0"/>
          <p:nvPr/>
        </p:nvPicPr>
        <p:blipFill rotWithShape="1">
          <a:blip r:embed="rId9">
            <a:alphaModFix/>
          </a:blip>
          <a:srcRect b="19648" l="6024" r="7909" t="14462"/>
          <a:stretch/>
        </p:blipFill>
        <p:spPr>
          <a:xfrm>
            <a:off x="7238459" y="11719"/>
            <a:ext cx="894878" cy="438257"/>
          </a:xfrm>
          <a:prstGeom prst="rect">
            <a:avLst/>
          </a:prstGeom>
          <a:noFill/>
          <a:ln>
            <a:noFill/>
          </a:ln>
        </p:spPr>
      </p:pic>
      <p:sp>
        <p:nvSpPr>
          <p:cNvPr id="254" name="Google Shape;254;p22"/>
          <p:cNvSpPr txBox="1"/>
          <p:nvPr/>
        </p:nvSpPr>
        <p:spPr>
          <a:xfrm>
            <a:off x="2870350" y="1593407"/>
            <a:ext cx="42681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  <p:pic>
        <p:nvPicPr>
          <p:cNvPr id="255" name="Google Shape;255;p22"/>
          <p:cNvPicPr preferRelativeResize="0"/>
          <p:nvPr/>
        </p:nvPicPr>
        <p:blipFill rotWithShape="1">
          <a:blip r:embed="rId10">
            <a:alphaModFix/>
          </a:blip>
          <a:srcRect b="17958" l="0" r="0" t="0"/>
          <a:stretch/>
        </p:blipFill>
        <p:spPr>
          <a:xfrm>
            <a:off x="86025" y="1407330"/>
            <a:ext cx="5378500" cy="1215050"/>
          </a:xfrm>
          <a:prstGeom prst="rect">
            <a:avLst/>
          </a:prstGeom>
          <a:noFill/>
          <a:ln>
            <a:noFill/>
          </a:ln>
        </p:spPr>
      </p:pic>
      <p:sp>
        <p:nvSpPr>
          <p:cNvPr id="256" name="Google Shape;256;p22"/>
          <p:cNvSpPr txBox="1"/>
          <p:nvPr/>
        </p:nvSpPr>
        <p:spPr>
          <a:xfrm>
            <a:off x="5637025" y="1464044"/>
            <a:ext cx="3317400" cy="1238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>
                <a:solidFill>
                  <a:srgbClr val="073763"/>
                </a:solidFill>
                <a:latin typeface="EB Garamond"/>
                <a:ea typeface="EB Garamond"/>
                <a:cs typeface="EB Garamond"/>
                <a:sym typeface="EB Garamond"/>
              </a:rPr>
              <a:t>We hypothesize that the OCA algorithm may miss contrail pixels when </a:t>
            </a:r>
            <a:r>
              <a:rPr b="1" lang="es" sz="1200">
                <a:solidFill>
                  <a:srgbClr val="073763"/>
                </a:solidFill>
                <a:latin typeface="EB Garamond"/>
                <a:ea typeface="EB Garamond"/>
                <a:cs typeface="EB Garamond"/>
                <a:sym typeface="EB Garamond"/>
              </a:rPr>
              <a:t>contrast with the underlying cloud</a:t>
            </a:r>
            <a:r>
              <a:rPr lang="es" sz="1200">
                <a:solidFill>
                  <a:srgbClr val="073763"/>
                </a:solidFill>
                <a:latin typeface="EB Garamond"/>
                <a:ea typeface="EB Garamond"/>
                <a:cs typeface="EB Garamond"/>
                <a:sym typeface="EB Garamond"/>
              </a:rPr>
              <a:t> is weak, causing retrievals to reflect cloud properties (e.g., high COD, low CTH). This can affect flux estimates, especially in the shortwave.</a:t>
            </a:r>
            <a:endParaRPr sz="1200">
              <a:solidFill>
                <a:srgbClr val="073763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pic>
        <p:nvPicPr>
          <p:cNvPr id="257" name="Google Shape;257;p22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65175" y="3015942"/>
            <a:ext cx="5378501" cy="1673140"/>
          </a:xfrm>
          <a:prstGeom prst="rect">
            <a:avLst/>
          </a:prstGeom>
          <a:noFill/>
          <a:ln cap="flat" cmpd="sng" w="9525">
            <a:solidFill>
              <a:srgbClr val="073763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258" name="Google Shape;258;p22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7158260" y="2862869"/>
            <a:ext cx="1904791" cy="1921084"/>
          </a:xfrm>
          <a:prstGeom prst="rect">
            <a:avLst/>
          </a:prstGeom>
          <a:noFill/>
          <a:ln>
            <a:noFill/>
          </a:ln>
        </p:spPr>
      </p:pic>
      <p:pic>
        <p:nvPicPr>
          <p:cNvPr id="259" name="Google Shape;259;p22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5572900" y="2862857"/>
            <a:ext cx="1585349" cy="1921090"/>
          </a:xfrm>
          <a:prstGeom prst="rect">
            <a:avLst/>
          </a:prstGeom>
          <a:noFill/>
          <a:ln>
            <a:noFill/>
          </a:ln>
        </p:spPr>
      </p:pic>
      <p:sp>
        <p:nvSpPr>
          <p:cNvPr id="260" name="Google Shape;260;p22"/>
          <p:cNvSpPr/>
          <p:nvPr/>
        </p:nvSpPr>
        <p:spPr>
          <a:xfrm>
            <a:off x="6012925" y="4166032"/>
            <a:ext cx="415500" cy="269400"/>
          </a:xfrm>
          <a:prstGeom prst="rect">
            <a:avLst/>
          </a:prstGeom>
          <a:noFill/>
          <a:ln cap="flat" cmpd="sng" w="19050">
            <a:solidFill>
              <a:srgbClr val="CC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1" name="Google Shape;261;p22"/>
          <p:cNvSpPr/>
          <p:nvPr/>
        </p:nvSpPr>
        <p:spPr>
          <a:xfrm>
            <a:off x="7585475" y="4166032"/>
            <a:ext cx="415500" cy="269400"/>
          </a:xfrm>
          <a:prstGeom prst="rect">
            <a:avLst/>
          </a:prstGeom>
          <a:noFill/>
          <a:ln cap="flat" cmpd="sng" w="19050">
            <a:solidFill>
              <a:srgbClr val="CC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2" name="Google Shape;262;p22"/>
          <p:cNvSpPr txBox="1"/>
          <p:nvPr>
            <p:ph type="ctrTitle"/>
          </p:nvPr>
        </p:nvSpPr>
        <p:spPr>
          <a:xfrm>
            <a:off x="19525" y="444054"/>
            <a:ext cx="8885100" cy="679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891"/>
              <a:buNone/>
            </a:pPr>
            <a:r>
              <a:rPr lang="es" sz="3072">
                <a:solidFill>
                  <a:srgbClr val="073763"/>
                </a:solidFill>
                <a:latin typeface="EB Garamond"/>
                <a:ea typeface="EB Garamond"/>
                <a:cs typeface="EB Garamond"/>
                <a:sym typeface="EB Garamond"/>
              </a:rPr>
              <a:t>Discussion and Open Problems - Cloud Microphysics</a:t>
            </a:r>
            <a:endParaRPr sz="3072">
              <a:solidFill>
                <a:srgbClr val="073763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7" name="Google Shape;267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0" y="1552607"/>
            <a:ext cx="4109000" cy="2322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" name="Google Shape;268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021" y="25275"/>
            <a:ext cx="1042079" cy="387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2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145638" y="69159"/>
            <a:ext cx="998364" cy="151483"/>
          </a:xfrm>
          <a:prstGeom prst="rect">
            <a:avLst/>
          </a:prstGeom>
          <a:noFill/>
          <a:ln>
            <a:noFill/>
          </a:ln>
        </p:spPr>
      </p:pic>
      <p:pic>
        <p:nvPicPr>
          <p:cNvPr id="270" name="Google Shape;270;p2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8145638" y="251845"/>
            <a:ext cx="998348" cy="151478"/>
          </a:xfrm>
          <a:prstGeom prst="rect">
            <a:avLst/>
          </a:prstGeom>
          <a:noFill/>
          <a:ln>
            <a:noFill/>
          </a:ln>
        </p:spPr>
      </p:pic>
      <p:pic>
        <p:nvPicPr>
          <p:cNvPr id="271" name="Google Shape;271;p23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6950541" y="40439"/>
            <a:ext cx="287921" cy="380813"/>
          </a:xfrm>
          <a:prstGeom prst="rect">
            <a:avLst/>
          </a:prstGeom>
          <a:noFill/>
          <a:ln>
            <a:noFill/>
          </a:ln>
        </p:spPr>
      </p:pic>
      <p:pic>
        <p:nvPicPr>
          <p:cNvPr id="272" name="Google Shape;272;p2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076577" y="40562"/>
            <a:ext cx="388124" cy="3876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3" name="Google Shape;273;p23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488685" y="0"/>
            <a:ext cx="451441" cy="438254"/>
          </a:xfrm>
          <a:prstGeom prst="rect">
            <a:avLst/>
          </a:prstGeom>
          <a:noFill/>
          <a:ln>
            <a:noFill/>
          </a:ln>
        </p:spPr>
      </p:pic>
      <p:pic>
        <p:nvPicPr>
          <p:cNvPr id="274" name="Google Shape;274;p23"/>
          <p:cNvPicPr preferRelativeResize="0"/>
          <p:nvPr/>
        </p:nvPicPr>
        <p:blipFill rotWithShape="1">
          <a:blip r:embed="rId10">
            <a:alphaModFix/>
          </a:blip>
          <a:srcRect b="19648" l="6024" r="7909" t="14462"/>
          <a:stretch/>
        </p:blipFill>
        <p:spPr>
          <a:xfrm>
            <a:off x="7238459" y="11719"/>
            <a:ext cx="894878" cy="438257"/>
          </a:xfrm>
          <a:prstGeom prst="rect">
            <a:avLst/>
          </a:prstGeom>
          <a:noFill/>
          <a:ln>
            <a:noFill/>
          </a:ln>
        </p:spPr>
      </p:pic>
      <p:sp>
        <p:nvSpPr>
          <p:cNvPr id="275" name="Google Shape;275;p23"/>
          <p:cNvSpPr txBox="1"/>
          <p:nvPr>
            <p:ph type="ctrTitle"/>
          </p:nvPr>
        </p:nvSpPr>
        <p:spPr>
          <a:xfrm>
            <a:off x="0" y="386250"/>
            <a:ext cx="8625900" cy="679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891"/>
              <a:buNone/>
            </a:pPr>
            <a:r>
              <a:rPr lang="es" sz="3072">
                <a:solidFill>
                  <a:srgbClr val="073763"/>
                </a:solidFill>
                <a:latin typeface="EB Garamond"/>
                <a:ea typeface="EB Garamond"/>
                <a:cs typeface="EB Garamond"/>
                <a:sym typeface="EB Garamond"/>
              </a:rPr>
              <a:t>Preliminary Sensitivity Analysis</a:t>
            </a:r>
            <a:endParaRPr sz="3072">
              <a:solidFill>
                <a:srgbClr val="073763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pic>
        <p:nvPicPr>
          <p:cNvPr id="276" name="Google Shape;276;p23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466725" y="3263950"/>
            <a:ext cx="3095399" cy="1795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7" name="Google Shape;277;p23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506035" y="1438875"/>
            <a:ext cx="3095390" cy="1795100"/>
          </a:xfrm>
          <a:prstGeom prst="rect">
            <a:avLst/>
          </a:prstGeom>
          <a:noFill/>
          <a:ln>
            <a:noFill/>
          </a:ln>
        </p:spPr>
      </p:pic>
      <p:sp>
        <p:nvSpPr>
          <p:cNvPr id="278" name="Google Shape;278;p23"/>
          <p:cNvSpPr txBox="1"/>
          <p:nvPr/>
        </p:nvSpPr>
        <p:spPr>
          <a:xfrm>
            <a:off x="102100" y="956783"/>
            <a:ext cx="8549400" cy="538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>
                <a:solidFill>
                  <a:srgbClr val="073763"/>
                </a:solidFill>
                <a:latin typeface="EB Garamond"/>
                <a:ea typeface="EB Garamond"/>
                <a:cs typeface="EB Garamond"/>
                <a:sym typeface="EB Garamond"/>
              </a:rPr>
              <a:t>Re calculation of the SW and the LW fluxes for each single month at all pixels</a:t>
            </a:r>
            <a:endParaRPr>
              <a:solidFill>
                <a:srgbClr val="073763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279" name="Google Shape;279;p23"/>
          <p:cNvSpPr/>
          <p:nvPr/>
        </p:nvSpPr>
        <p:spPr>
          <a:xfrm>
            <a:off x="3116475" y="2173675"/>
            <a:ext cx="190800" cy="325500"/>
          </a:xfrm>
          <a:prstGeom prst="upDownArrow">
            <a:avLst>
              <a:gd fmla="val 50000" name="adj1"/>
              <a:gd fmla="val 50000" name="adj2"/>
            </a:avLst>
          </a:prstGeom>
          <a:solidFill>
            <a:srgbClr val="CC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CC0000"/>
              </a:solidFill>
            </a:endParaRPr>
          </a:p>
        </p:txBody>
      </p:sp>
      <p:sp>
        <p:nvSpPr>
          <p:cNvPr id="280" name="Google Shape;280;p23"/>
          <p:cNvSpPr/>
          <p:nvPr/>
        </p:nvSpPr>
        <p:spPr>
          <a:xfrm>
            <a:off x="6464688" y="3114358"/>
            <a:ext cx="190800" cy="325500"/>
          </a:xfrm>
          <a:prstGeom prst="upDownArrow">
            <a:avLst>
              <a:gd fmla="val 50000" name="adj1"/>
              <a:gd fmla="val 50000" name="adj2"/>
            </a:avLst>
          </a:prstGeom>
          <a:solidFill>
            <a:srgbClr val="CC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CC0000"/>
              </a:solidFill>
            </a:endParaRPr>
          </a:p>
        </p:txBody>
      </p:sp>
      <p:sp>
        <p:nvSpPr>
          <p:cNvPr id="281" name="Google Shape;281;p23"/>
          <p:cNvSpPr/>
          <p:nvPr/>
        </p:nvSpPr>
        <p:spPr>
          <a:xfrm>
            <a:off x="5041800" y="2108670"/>
            <a:ext cx="325500" cy="733500"/>
          </a:xfrm>
          <a:prstGeom prst="ellipse">
            <a:avLst/>
          </a:prstGeom>
          <a:noFill/>
          <a:ln cap="flat" cmpd="sng" w="19050">
            <a:solidFill>
              <a:srgbClr val="CC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2" name="Google Shape;282;p23"/>
          <p:cNvSpPr/>
          <p:nvPr/>
        </p:nvSpPr>
        <p:spPr>
          <a:xfrm>
            <a:off x="7592075" y="1817520"/>
            <a:ext cx="998400" cy="1226100"/>
          </a:xfrm>
          <a:prstGeom prst="ellipse">
            <a:avLst/>
          </a:prstGeom>
          <a:noFill/>
          <a:ln cap="flat" cmpd="sng" w="19050">
            <a:solidFill>
              <a:srgbClr val="CC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3" name="Google Shape;283;p23"/>
          <p:cNvSpPr txBox="1"/>
          <p:nvPr/>
        </p:nvSpPr>
        <p:spPr>
          <a:xfrm>
            <a:off x="4747175" y="3932400"/>
            <a:ext cx="3843300" cy="99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200"/>
              <a:buFont typeface="EB Garamond"/>
              <a:buChar char="-"/>
            </a:pPr>
            <a:r>
              <a:rPr lang="es" sz="1200">
                <a:solidFill>
                  <a:srgbClr val="073763"/>
                </a:solidFill>
                <a:latin typeface="EB Garamond"/>
                <a:ea typeface="EB Garamond"/>
                <a:cs typeface="EB Garamond"/>
                <a:sym typeface="EB Garamond"/>
              </a:rPr>
              <a:t>Winter results are reliable.</a:t>
            </a:r>
            <a:endParaRPr sz="1200">
              <a:solidFill>
                <a:srgbClr val="073763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073763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200"/>
              <a:buFont typeface="EB Garamond"/>
              <a:buChar char="-"/>
            </a:pPr>
            <a:r>
              <a:rPr lang="es" sz="1200">
                <a:solidFill>
                  <a:srgbClr val="073763"/>
                </a:solidFill>
                <a:latin typeface="EB Garamond"/>
                <a:ea typeface="EB Garamond"/>
                <a:cs typeface="EB Garamond"/>
                <a:sym typeface="EB Garamond"/>
              </a:rPr>
              <a:t>Microphysics biases could flip the signal in summer -&gt; contrail warming may be underestimated in summer.</a:t>
            </a:r>
            <a:endParaRPr sz="1200">
              <a:solidFill>
                <a:srgbClr val="073763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24"/>
          <p:cNvSpPr txBox="1"/>
          <p:nvPr>
            <p:ph type="ctrTitle"/>
          </p:nvPr>
        </p:nvSpPr>
        <p:spPr>
          <a:xfrm>
            <a:off x="19525" y="386248"/>
            <a:ext cx="5445000" cy="679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891"/>
              <a:buNone/>
            </a:pPr>
            <a:r>
              <a:rPr lang="es" sz="4080">
                <a:solidFill>
                  <a:srgbClr val="073763"/>
                </a:solidFill>
                <a:latin typeface="EB Garamond"/>
                <a:ea typeface="EB Garamond"/>
                <a:cs typeface="EB Garamond"/>
                <a:sym typeface="EB Garamond"/>
              </a:rPr>
              <a:t>Conclusions </a:t>
            </a:r>
            <a:endParaRPr sz="4080">
              <a:solidFill>
                <a:srgbClr val="073763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pic>
        <p:nvPicPr>
          <p:cNvPr id="289" name="Google Shape;289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021" y="25275"/>
            <a:ext cx="1042079" cy="387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0" name="Google Shape;290;p2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145638" y="69159"/>
            <a:ext cx="998364" cy="151483"/>
          </a:xfrm>
          <a:prstGeom prst="rect">
            <a:avLst/>
          </a:prstGeom>
          <a:noFill/>
          <a:ln>
            <a:noFill/>
          </a:ln>
        </p:spPr>
      </p:pic>
      <p:pic>
        <p:nvPicPr>
          <p:cNvPr id="291" name="Google Shape;291;p2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145638" y="251845"/>
            <a:ext cx="998348" cy="151478"/>
          </a:xfrm>
          <a:prstGeom prst="rect">
            <a:avLst/>
          </a:prstGeom>
          <a:noFill/>
          <a:ln>
            <a:noFill/>
          </a:ln>
        </p:spPr>
      </p:pic>
      <p:pic>
        <p:nvPicPr>
          <p:cNvPr id="292" name="Google Shape;292;p2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950541" y="40439"/>
            <a:ext cx="287921" cy="380813"/>
          </a:xfrm>
          <a:prstGeom prst="rect">
            <a:avLst/>
          </a:prstGeom>
          <a:noFill/>
          <a:ln>
            <a:noFill/>
          </a:ln>
        </p:spPr>
      </p:pic>
      <p:pic>
        <p:nvPicPr>
          <p:cNvPr id="293" name="Google Shape;293;p2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076577" y="40562"/>
            <a:ext cx="388124" cy="3876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4" name="Google Shape;294;p2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488685" y="0"/>
            <a:ext cx="451441" cy="438254"/>
          </a:xfrm>
          <a:prstGeom prst="rect">
            <a:avLst/>
          </a:prstGeom>
          <a:noFill/>
          <a:ln>
            <a:noFill/>
          </a:ln>
        </p:spPr>
      </p:pic>
      <p:pic>
        <p:nvPicPr>
          <p:cNvPr id="295" name="Google Shape;295;p24"/>
          <p:cNvPicPr preferRelativeResize="0"/>
          <p:nvPr/>
        </p:nvPicPr>
        <p:blipFill rotWithShape="1">
          <a:blip r:embed="rId9">
            <a:alphaModFix/>
          </a:blip>
          <a:srcRect b="19648" l="6024" r="7909" t="14462"/>
          <a:stretch/>
        </p:blipFill>
        <p:spPr>
          <a:xfrm>
            <a:off x="7238459" y="11719"/>
            <a:ext cx="894878" cy="438257"/>
          </a:xfrm>
          <a:prstGeom prst="rect">
            <a:avLst/>
          </a:prstGeom>
          <a:noFill/>
          <a:ln>
            <a:noFill/>
          </a:ln>
        </p:spPr>
      </p:pic>
      <p:sp>
        <p:nvSpPr>
          <p:cNvPr id="296" name="Google Shape;296;p24"/>
          <p:cNvSpPr txBox="1"/>
          <p:nvPr/>
        </p:nvSpPr>
        <p:spPr>
          <a:xfrm>
            <a:off x="157700" y="923700"/>
            <a:ext cx="5254500" cy="42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s" sz="1500" u="sng">
                <a:solidFill>
                  <a:srgbClr val="073763"/>
                </a:solidFill>
                <a:latin typeface="EB Garamond"/>
                <a:ea typeface="EB Garamond"/>
                <a:cs typeface="EB Garamond"/>
                <a:sym typeface="EB Garamond"/>
              </a:rPr>
              <a:t>Contrail Detection</a:t>
            </a:r>
            <a:endParaRPr sz="1500" u="sng">
              <a:solidFill>
                <a:srgbClr val="073763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rgbClr val="073763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indent="-311150" lvl="0" marL="457200" rtl="0" algn="just"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300"/>
              <a:buFont typeface="EB Garamond"/>
              <a:buChar char="-"/>
            </a:pPr>
            <a:r>
              <a:rPr lang="es" sz="1300">
                <a:solidFill>
                  <a:srgbClr val="073763"/>
                </a:solidFill>
                <a:latin typeface="EB Garamond"/>
                <a:ea typeface="EB Garamond"/>
                <a:cs typeface="EB Garamond"/>
                <a:sym typeface="EB Garamond"/>
              </a:rPr>
              <a:t>Detection peaks occur during</a:t>
            </a:r>
            <a:r>
              <a:rPr lang="es" sz="1300">
                <a:solidFill>
                  <a:srgbClr val="073763"/>
                </a:solidFill>
                <a:latin typeface="EB Garamond"/>
                <a:ea typeface="EB Garamond"/>
                <a:cs typeface="EB Garamond"/>
                <a:sym typeface="EB Garamond"/>
              </a:rPr>
              <a:t> early morning</a:t>
            </a:r>
            <a:r>
              <a:rPr lang="es" sz="1300">
                <a:solidFill>
                  <a:srgbClr val="073763"/>
                </a:solidFill>
                <a:latin typeface="EB Garamond"/>
                <a:ea typeface="EB Garamond"/>
                <a:cs typeface="EB Garamond"/>
                <a:sym typeface="EB Garamond"/>
              </a:rPr>
              <a:t>.</a:t>
            </a:r>
            <a:endParaRPr sz="1300">
              <a:solidFill>
                <a:srgbClr val="073763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indent="-311150" lvl="0" marL="457200" rtl="0" algn="just"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300"/>
              <a:buFont typeface="EB Garamond"/>
              <a:buChar char="-"/>
            </a:pPr>
            <a:r>
              <a:rPr lang="es" sz="1300">
                <a:solidFill>
                  <a:srgbClr val="073763"/>
                </a:solidFill>
                <a:latin typeface="EB Garamond"/>
                <a:ea typeface="EB Garamond"/>
                <a:cs typeface="EB Garamond"/>
                <a:sym typeface="EB Garamond"/>
              </a:rPr>
              <a:t>Highest detection rates are observed in April and May.</a:t>
            </a:r>
            <a:endParaRPr sz="1300">
              <a:solidFill>
                <a:srgbClr val="073763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indent="-311150" lvl="0" marL="457200" rtl="0" algn="just"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300"/>
              <a:buFont typeface="EB Garamond"/>
              <a:buChar char="-"/>
            </a:pPr>
            <a:r>
              <a:rPr lang="es" sz="1300">
                <a:solidFill>
                  <a:srgbClr val="073763"/>
                </a:solidFill>
                <a:latin typeface="EB Garamond"/>
                <a:ea typeface="EB Garamond"/>
                <a:cs typeface="EB Garamond"/>
                <a:sym typeface="EB Garamond"/>
              </a:rPr>
              <a:t>~70% of detections are located over mid-latitude oceanic regions.</a:t>
            </a:r>
            <a:endParaRPr sz="1300">
              <a:solidFill>
                <a:srgbClr val="073763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indent="-311150" lvl="0" marL="457200" rtl="0" algn="just"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300"/>
              <a:buFont typeface="EB Garamond"/>
              <a:buChar char="-"/>
            </a:pPr>
            <a:r>
              <a:rPr lang="es" sz="1300">
                <a:solidFill>
                  <a:srgbClr val="073763"/>
                </a:solidFill>
                <a:latin typeface="EB Garamond"/>
                <a:ea typeface="EB Garamond"/>
                <a:cs typeface="EB Garamond"/>
                <a:sym typeface="EB Garamond"/>
              </a:rPr>
              <a:t>Fewer contrails are detected at extreme solar zenith angles.</a:t>
            </a:r>
            <a:endParaRPr sz="1300">
              <a:solidFill>
                <a:srgbClr val="073763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rgbClr val="073763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 u="sng">
              <a:solidFill>
                <a:srgbClr val="073763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s" sz="1500" u="sng">
                <a:solidFill>
                  <a:srgbClr val="073763"/>
                </a:solidFill>
                <a:latin typeface="EB Garamond"/>
                <a:ea typeface="EB Garamond"/>
                <a:cs typeface="EB Garamond"/>
                <a:sym typeface="EB Garamond"/>
              </a:rPr>
              <a:t>Radiative Forcing</a:t>
            </a:r>
            <a:endParaRPr sz="1500" u="sng">
              <a:solidFill>
                <a:srgbClr val="073763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 u="sng">
              <a:solidFill>
                <a:srgbClr val="073763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indent="-311150" lvl="0" marL="457200" rtl="0" algn="just"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300"/>
              <a:buFont typeface="EB Garamond"/>
              <a:buChar char="-"/>
            </a:pPr>
            <a:r>
              <a:rPr lang="es" sz="1300">
                <a:solidFill>
                  <a:srgbClr val="073763"/>
                </a:solidFill>
                <a:latin typeface="EB Garamond"/>
                <a:ea typeface="EB Garamond"/>
                <a:cs typeface="EB Garamond"/>
                <a:sym typeface="EB Garamond"/>
              </a:rPr>
              <a:t>When the thermal contrast between a contrail and the underlying cloud layer is insufficient, the cloud retrieval can misattribute the contrail’s properties</a:t>
            </a:r>
            <a:endParaRPr sz="1300">
              <a:solidFill>
                <a:srgbClr val="073763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rgbClr val="073763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indent="-311150" lvl="0" marL="457200" rtl="0" algn="just"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300"/>
              <a:buFont typeface="EB Garamond"/>
              <a:buChar char="-"/>
            </a:pPr>
            <a:r>
              <a:rPr lang="es" sz="1300">
                <a:solidFill>
                  <a:srgbClr val="073763"/>
                </a:solidFill>
                <a:latin typeface="EB Garamond"/>
                <a:ea typeface="EB Garamond"/>
                <a:cs typeface="EB Garamond"/>
                <a:sym typeface="EB Garamond"/>
              </a:rPr>
              <a:t>According to the 2023 mean net forcing, linear contrails identified by our method produce a </a:t>
            </a:r>
            <a:r>
              <a:rPr lang="es" sz="1300">
                <a:solidFill>
                  <a:srgbClr val="CC0000"/>
                </a:solidFill>
                <a:latin typeface="EB Garamond"/>
                <a:ea typeface="EB Garamond"/>
                <a:cs typeface="EB Garamond"/>
                <a:sym typeface="EB Garamond"/>
              </a:rPr>
              <a:t>net warming</a:t>
            </a:r>
            <a:r>
              <a:rPr lang="es" sz="1300">
                <a:solidFill>
                  <a:srgbClr val="073763"/>
                </a:solidFill>
                <a:latin typeface="EB Garamond"/>
                <a:ea typeface="EB Garamond"/>
                <a:cs typeface="EB Garamond"/>
                <a:sym typeface="EB Garamond"/>
              </a:rPr>
              <a:t> effect with high confidence in </a:t>
            </a:r>
            <a:r>
              <a:rPr lang="es" sz="1300">
                <a:solidFill>
                  <a:srgbClr val="CC0000"/>
                </a:solidFill>
                <a:latin typeface="EB Garamond"/>
                <a:ea typeface="EB Garamond"/>
                <a:cs typeface="EB Garamond"/>
                <a:sym typeface="EB Garamond"/>
              </a:rPr>
              <a:t>winter</a:t>
            </a:r>
            <a:r>
              <a:rPr lang="es" sz="1300">
                <a:solidFill>
                  <a:srgbClr val="073763"/>
                </a:solidFill>
                <a:latin typeface="EB Garamond"/>
                <a:ea typeface="EB Garamond"/>
                <a:cs typeface="EB Garamond"/>
                <a:sym typeface="EB Garamond"/>
              </a:rPr>
              <a:t> months, whereas the </a:t>
            </a:r>
            <a:r>
              <a:rPr lang="es" sz="1300">
                <a:solidFill>
                  <a:srgbClr val="CC0000"/>
                </a:solidFill>
                <a:latin typeface="EB Garamond"/>
                <a:ea typeface="EB Garamond"/>
                <a:cs typeface="EB Garamond"/>
                <a:sym typeface="EB Garamond"/>
              </a:rPr>
              <a:t>summer</a:t>
            </a:r>
            <a:r>
              <a:rPr lang="es" sz="1300">
                <a:solidFill>
                  <a:srgbClr val="073763"/>
                </a:solidFill>
                <a:latin typeface="EB Garamond"/>
                <a:ea typeface="EB Garamond"/>
                <a:cs typeface="EB Garamond"/>
                <a:sym typeface="EB Garamond"/>
              </a:rPr>
              <a:t> net cooling </a:t>
            </a:r>
            <a:r>
              <a:rPr lang="es" sz="1300">
                <a:solidFill>
                  <a:srgbClr val="CC0000"/>
                </a:solidFill>
                <a:latin typeface="EB Garamond"/>
                <a:ea typeface="EB Garamond"/>
                <a:cs typeface="EB Garamond"/>
                <a:sym typeface="EB Garamond"/>
              </a:rPr>
              <a:t>may underestimate the actual impact</a:t>
            </a:r>
            <a:r>
              <a:rPr lang="es" sz="1300">
                <a:solidFill>
                  <a:srgbClr val="073763"/>
                </a:solidFill>
                <a:latin typeface="EB Garamond"/>
                <a:ea typeface="EB Garamond"/>
                <a:cs typeface="EB Garamond"/>
                <a:sym typeface="EB Garamond"/>
              </a:rPr>
              <a:t>.</a:t>
            </a:r>
            <a:endParaRPr sz="900">
              <a:solidFill>
                <a:srgbClr val="073763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pic>
        <p:nvPicPr>
          <p:cNvPr id="297" name="Google Shape;297;p24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5713800" y="1514651"/>
            <a:ext cx="3077674" cy="2530800"/>
          </a:xfrm>
          <a:prstGeom prst="rect">
            <a:avLst/>
          </a:prstGeom>
          <a:noFill/>
          <a:ln>
            <a:noFill/>
          </a:ln>
        </p:spPr>
      </p:pic>
      <p:sp>
        <p:nvSpPr>
          <p:cNvPr id="298" name="Google Shape;298;p24"/>
          <p:cNvSpPr/>
          <p:nvPr/>
        </p:nvSpPr>
        <p:spPr>
          <a:xfrm>
            <a:off x="7983175" y="2539450"/>
            <a:ext cx="477000" cy="780300"/>
          </a:xfrm>
          <a:prstGeom prst="ellipse">
            <a:avLst/>
          </a:prstGeom>
          <a:noFill/>
          <a:ln cap="flat" cmpd="sng" w="19050">
            <a:solidFill>
              <a:srgbClr val="CC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9" name="Google Shape;299;p24"/>
          <p:cNvSpPr/>
          <p:nvPr/>
        </p:nvSpPr>
        <p:spPr>
          <a:xfrm>
            <a:off x="6126025" y="2905175"/>
            <a:ext cx="672900" cy="780300"/>
          </a:xfrm>
          <a:prstGeom prst="ellipse">
            <a:avLst/>
          </a:prstGeom>
          <a:noFill/>
          <a:ln cap="flat" cmpd="sng" w="19050">
            <a:solidFill>
              <a:srgbClr val="CC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0" name="Google Shape;300;p24"/>
          <p:cNvSpPr txBox="1"/>
          <p:nvPr/>
        </p:nvSpPr>
        <p:spPr>
          <a:xfrm>
            <a:off x="7129825" y="1127500"/>
            <a:ext cx="21837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>
                <a:solidFill>
                  <a:srgbClr val="073763"/>
                </a:solidFill>
                <a:latin typeface="EB Garamond"/>
                <a:ea typeface="EB Garamond"/>
                <a:cs typeface="EB Garamond"/>
                <a:sym typeface="EB Garamond"/>
              </a:rPr>
              <a:t>Reliable Impact Estimates</a:t>
            </a:r>
            <a:endParaRPr sz="1200">
              <a:solidFill>
                <a:srgbClr val="073763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cxnSp>
        <p:nvCxnSpPr>
          <p:cNvPr id="301" name="Google Shape;301;p24"/>
          <p:cNvCxnSpPr>
            <a:stCxn id="298" idx="0"/>
          </p:cNvCxnSpPr>
          <p:nvPr/>
        </p:nvCxnSpPr>
        <p:spPr>
          <a:xfrm rot="10800000">
            <a:off x="8168275" y="1400050"/>
            <a:ext cx="53400" cy="1139400"/>
          </a:xfrm>
          <a:prstGeom prst="straightConnector1">
            <a:avLst/>
          </a:prstGeom>
          <a:noFill/>
          <a:ln cap="flat" cmpd="sng" w="19050">
            <a:solidFill>
              <a:srgbClr val="CC0000"/>
            </a:solidFill>
            <a:prstDash val="solid"/>
            <a:round/>
            <a:headEnd len="med" w="med" type="none"/>
            <a:tailEnd len="med" w="med" type="stealth"/>
          </a:ln>
        </p:spPr>
      </p:cxnSp>
      <p:cxnSp>
        <p:nvCxnSpPr>
          <p:cNvPr id="302" name="Google Shape;302;p24"/>
          <p:cNvCxnSpPr>
            <a:endCxn id="299" idx="4"/>
          </p:cNvCxnSpPr>
          <p:nvPr/>
        </p:nvCxnSpPr>
        <p:spPr>
          <a:xfrm rot="10800000">
            <a:off x="6462475" y="3685475"/>
            <a:ext cx="774000" cy="700800"/>
          </a:xfrm>
          <a:prstGeom prst="straightConnector1">
            <a:avLst/>
          </a:prstGeom>
          <a:noFill/>
          <a:ln cap="flat" cmpd="sng" w="19050">
            <a:solidFill>
              <a:srgbClr val="CC0000"/>
            </a:solidFill>
            <a:prstDash val="solid"/>
            <a:round/>
            <a:headEnd len="med" w="med" type="stealth"/>
            <a:tailEnd len="med" w="med" type="none"/>
          </a:ln>
        </p:spPr>
      </p:cxnSp>
      <p:sp>
        <p:nvSpPr>
          <p:cNvPr id="303" name="Google Shape;303;p24"/>
          <p:cNvSpPr txBox="1"/>
          <p:nvPr/>
        </p:nvSpPr>
        <p:spPr>
          <a:xfrm>
            <a:off x="6464700" y="4386200"/>
            <a:ext cx="26391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>
                <a:solidFill>
                  <a:srgbClr val="073763"/>
                </a:solidFill>
                <a:latin typeface="EB Garamond"/>
                <a:ea typeface="EB Garamond"/>
                <a:cs typeface="EB Garamond"/>
                <a:sym typeface="EB Garamond"/>
              </a:rPr>
              <a:t>Potentially Underestimated</a:t>
            </a:r>
            <a:r>
              <a:rPr lang="es" sz="1200">
                <a:solidFill>
                  <a:srgbClr val="073763"/>
                </a:solidFill>
                <a:latin typeface="EB Garamond"/>
                <a:ea typeface="EB Garamond"/>
                <a:cs typeface="EB Garamond"/>
                <a:sym typeface="EB Garamond"/>
              </a:rPr>
              <a:t> Impact </a:t>
            </a:r>
            <a:endParaRPr sz="1200">
              <a:solidFill>
                <a:srgbClr val="073763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>
                                            <p:txEl>
                                              <p:pRg end="9" st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>
                                            <p:txEl>
                                              <p:pRg end="10" st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>
                                            <p:txEl>
                                              <p:pRg end="11" st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>
                                            <p:txEl>
                                              <p:pRg end="12" st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7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" name="Google Shape;308;p25"/>
          <p:cNvPicPr preferRelativeResize="0"/>
          <p:nvPr/>
        </p:nvPicPr>
        <p:blipFill rotWithShape="1">
          <a:blip r:embed="rId3">
            <a:alphaModFix/>
          </a:blip>
          <a:srcRect b="6785" l="0" r="0" t="0"/>
          <a:stretch/>
        </p:blipFill>
        <p:spPr>
          <a:xfrm>
            <a:off x="0" y="0"/>
            <a:ext cx="9144000" cy="519369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9" name="Google Shape;309;p2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912275" y="177450"/>
            <a:ext cx="1108024" cy="168125"/>
          </a:xfrm>
          <a:prstGeom prst="rect">
            <a:avLst/>
          </a:prstGeom>
          <a:noFill/>
          <a:ln>
            <a:noFill/>
          </a:ln>
        </p:spPr>
      </p:pic>
      <p:sp>
        <p:nvSpPr>
          <p:cNvPr id="310" name="Google Shape;310;p25"/>
          <p:cNvSpPr/>
          <p:nvPr/>
        </p:nvSpPr>
        <p:spPr>
          <a:xfrm>
            <a:off x="-59375" y="-13825"/>
            <a:ext cx="9203400" cy="767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1" name="Google Shape;311;p25"/>
          <p:cNvSpPr txBox="1"/>
          <p:nvPr>
            <p:ph type="ctrTitle"/>
          </p:nvPr>
        </p:nvSpPr>
        <p:spPr>
          <a:xfrm>
            <a:off x="4758800" y="4047675"/>
            <a:ext cx="4261500" cy="679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891"/>
              <a:buNone/>
            </a:pPr>
            <a:r>
              <a:rPr b="1" lang="es" sz="5272">
                <a:solidFill>
                  <a:schemeClr val="lt1"/>
                </a:solidFill>
                <a:latin typeface="EB Garamond"/>
                <a:ea typeface="EB Garamond"/>
                <a:cs typeface="EB Garamond"/>
                <a:sym typeface="EB Garamond"/>
              </a:rPr>
              <a:t>Thank you!</a:t>
            </a:r>
            <a:endParaRPr b="1" sz="5272">
              <a:solidFill>
                <a:schemeClr val="lt1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pic>
        <p:nvPicPr>
          <p:cNvPr id="312" name="Google Shape;312;p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5021" y="25275"/>
            <a:ext cx="1042079" cy="387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3" name="Google Shape;313;p2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145638" y="69159"/>
            <a:ext cx="998364" cy="151483"/>
          </a:xfrm>
          <a:prstGeom prst="rect">
            <a:avLst/>
          </a:prstGeom>
          <a:noFill/>
          <a:ln>
            <a:noFill/>
          </a:ln>
        </p:spPr>
      </p:pic>
      <p:pic>
        <p:nvPicPr>
          <p:cNvPr id="314" name="Google Shape;314;p2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8145638" y="251845"/>
            <a:ext cx="998348" cy="151478"/>
          </a:xfrm>
          <a:prstGeom prst="rect">
            <a:avLst/>
          </a:prstGeom>
          <a:noFill/>
          <a:ln>
            <a:noFill/>
          </a:ln>
        </p:spPr>
      </p:pic>
      <p:pic>
        <p:nvPicPr>
          <p:cNvPr id="315" name="Google Shape;315;p25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6950541" y="40439"/>
            <a:ext cx="287921" cy="380813"/>
          </a:xfrm>
          <a:prstGeom prst="rect">
            <a:avLst/>
          </a:prstGeom>
          <a:noFill/>
          <a:ln>
            <a:noFill/>
          </a:ln>
        </p:spPr>
      </p:pic>
      <p:pic>
        <p:nvPicPr>
          <p:cNvPr id="316" name="Google Shape;316;p2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076577" y="40562"/>
            <a:ext cx="388124" cy="38768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7" name="Google Shape;317;p25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488685" y="0"/>
            <a:ext cx="451441" cy="438254"/>
          </a:xfrm>
          <a:prstGeom prst="rect">
            <a:avLst/>
          </a:prstGeom>
          <a:noFill/>
          <a:ln>
            <a:noFill/>
          </a:ln>
        </p:spPr>
      </p:pic>
      <p:pic>
        <p:nvPicPr>
          <p:cNvPr id="318" name="Google Shape;318;p25"/>
          <p:cNvPicPr preferRelativeResize="0"/>
          <p:nvPr/>
        </p:nvPicPr>
        <p:blipFill rotWithShape="1">
          <a:blip r:embed="rId10">
            <a:alphaModFix/>
          </a:blip>
          <a:srcRect b="19648" l="6024" r="7909" t="14462"/>
          <a:stretch/>
        </p:blipFill>
        <p:spPr>
          <a:xfrm>
            <a:off x="7238459" y="11719"/>
            <a:ext cx="894878" cy="43825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4"/>
          <p:cNvSpPr txBox="1"/>
          <p:nvPr>
            <p:ph type="ctrTitle"/>
          </p:nvPr>
        </p:nvSpPr>
        <p:spPr>
          <a:xfrm>
            <a:off x="61229" y="968969"/>
            <a:ext cx="9036300" cy="679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891"/>
              <a:buNone/>
            </a:pPr>
            <a:r>
              <a:rPr lang="es" sz="3572">
                <a:solidFill>
                  <a:srgbClr val="073763"/>
                </a:solidFill>
                <a:latin typeface="EB Garamond"/>
                <a:ea typeface="EB Garamond"/>
                <a:cs typeface="EB Garamond"/>
                <a:sym typeface="EB Garamond"/>
              </a:rPr>
              <a:t>Contrails contribute to global warming (?)</a:t>
            </a:r>
            <a:endParaRPr sz="3572">
              <a:solidFill>
                <a:srgbClr val="073763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891"/>
              <a:buNone/>
            </a:pPr>
            <a:r>
              <a:rPr lang="es" sz="3572">
                <a:solidFill>
                  <a:srgbClr val="073763"/>
                </a:solidFill>
                <a:latin typeface="EB Garamond"/>
                <a:ea typeface="EB Garamond"/>
                <a:cs typeface="EB Garamond"/>
                <a:sym typeface="EB Garamond"/>
              </a:rPr>
              <a:t>On which extent ?</a:t>
            </a:r>
            <a:endParaRPr sz="3572">
              <a:solidFill>
                <a:srgbClr val="073763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pic>
        <p:nvPicPr>
          <p:cNvPr id="70" name="Google Shape;70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021" y="25275"/>
            <a:ext cx="1042079" cy="387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1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145638" y="69159"/>
            <a:ext cx="998364" cy="151483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1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145638" y="251845"/>
            <a:ext cx="998348" cy="151478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1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950541" y="40439"/>
            <a:ext cx="287921" cy="380813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1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076577" y="40562"/>
            <a:ext cx="388124" cy="387680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1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488685" y="0"/>
            <a:ext cx="451441" cy="438254"/>
          </a:xfrm>
          <a:prstGeom prst="rect">
            <a:avLst/>
          </a:prstGeom>
          <a:noFill/>
          <a:ln>
            <a:noFill/>
          </a:ln>
        </p:spPr>
      </p:pic>
      <p:pic>
        <p:nvPicPr>
          <p:cNvPr id="76" name="Google Shape;76;p14"/>
          <p:cNvPicPr preferRelativeResize="0"/>
          <p:nvPr/>
        </p:nvPicPr>
        <p:blipFill rotWithShape="1">
          <a:blip r:embed="rId9">
            <a:alphaModFix/>
          </a:blip>
          <a:srcRect b="19648" l="6024" r="7909" t="14462"/>
          <a:stretch/>
        </p:blipFill>
        <p:spPr>
          <a:xfrm>
            <a:off x="7238459" y="11719"/>
            <a:ext cx="894878" cy="438257"/>
          </a:xfrm>
          <a:prstGeom prst="rect">
            <a:avLst/>
          </a:prstGeom>
          <a:noFill/>
          <a:ln>
            <a:noFill/>
          </a:ln>
        </p:spPr>
      </p:pic>
      <p:sp>
        <p:nvSpPr>
          <p:cNvPr id="77" name="Google Shape;77;p14"/>
          <p:cNvSpPr txBox="1"/>
          <p:nvPr/>
        </p:nvSpPr>
        <p:spPr>
          <a:xfrm>
            <a:off x="88375" y="4186600"/>
            <a:ext cx="3849000" cy="70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1679">
                <a:solidFill>
                  <a:srgbClr val="073763"/>
                </a:solidFill>
                <a:latin typeface="EB Garamond"/>
                <a:ea typeface="EB Garamond"/>
                <a:cs typeface="EB Garamond"/>
                <a:sym typeface="EB Garamond"/>
              </a:rPr>
              <a:t>Scientific Gap -&gt; Uncertainty in the Data / Methods</a:t>
            </a:r>
            <a:endParaRPr sz="300"/>
          </a:p>
        </p:txBody>
      </p:sp>
      <p:pic>
        <p:nvPicPr>
          <p:cNvPr id="78" name="Google Shape;78;p14"/>
          <p:cNvPicPr preferRelativeResize="0"/>
          <p:nvPr/>
        </p:nvPicPr>
        <p:blipFill rotWithShape="1">
          <a:blip r:embed="rId10">
            <a:alphaModFix/>
          </a:blip>
          <a:srcRect b="11637" l="14507" r="16834" t="0"/>
          <a:stretch/>
        </p:blipFill>
        <p:spPr>
          <a:xfrm>
            <a:off x="4234449" y="1348825"/>
            <a:ext cx="4462274" cy="3539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9" name="Google Shape;79;p14"/>
          <p:cNvPicPr preferRelativeResize="0"/>
          <p:nvPr/>
        </p:nvPicPr>
        <p:blipFill rotWithShape="1">
          <a:blip r:embed="rId11">
            <a:alphaModFix/>
          </a:blip>
          <a:srcRect b="32548" l="0" r="0" t="34292"/>
          <a:stretch/>
        </p:blipFill>
        <p:spPr>
          <a:xfrm>
            <a:off x="209531" y="2402298"/>
            <a:ext cx="3606700" cy="1260411"/>
          </a:xfrm>
          <a:prstGeom prst="rect">
            <a:avLst/>
          </a:prstGeom>
          <a:noFill/>
          <a:ln>
            <a:noFill/>
          </a:ln>
        </p:spPr>
      </p:pic>
      <p:sp>
        <p:nvSpPr>
          <p:cNvPr id="80" name="Google Shape;80;p14"/>
          <p:cNvSpPr/>
          <p:nvPr/>
        </p:nvSpPr>
        <p:spPr>
          <a:xfrm rot="-5400000">
            <a:off x="2875357" y="3231265"/>
            <a:ext cx="551700" cy="891600"/>
          </a:xfrm>
          <a:prstGeom prst="leftArrow">
            <a:avLst>
              <a:gd fmla="val 50000" name="adj1"/>
              <a:gd fmla="val 50000" name="adj2"/>
            </a:avLst>
          </a:prstGeom>
          <a:solidFill>
            <a:srgbClr val="F4CCCC"/>
          </a:solidFill>
          <a:ln cap="flat" cmpd="sng" w="34350">
            <a:solidFill>
              <a:srgbClr val="CC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09875" lIns="109875" spcFirstLastPara="1" rIns="109875" wrap="square" tIns="1098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1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81" name="Google Shape;81;p14"/>
          <p:cNvSpPr/>
          <p:nvPr/>
        </p:nvSpPr>
        <p:spPr>
          <a:xfrm rot="-5400000">
            <a:off x="1911157" y="3231273"/>
            <a:ext cx="551700" cy="891600"/>
          </a:xfrm>
          <a:prstGeom prst="leftArrow">
            <a:avLst>
              <a:gd fmla="val 50000" name="adj1"/>
              <a:gd fmla="val 50000" name="adj2"/>
            </a:avLst>
          </a:prstGeom>
          <a:solidFill>
            <a:srgbClr val="F4CCCC"/>
          </a:solidFill>
          <a:ln cap="flat" cmpd="sng" w="34350">
            <a:solidFill>
              <a:srgbClr val="CC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09875" lIns="109875" spcFirstLastPara="1" rIns="109875" wrap="square" tIns="1098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1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82" name="Google Shape;82;p14"/>
          <p:cNvSpPr/>
          <p:nvPr/>
        </p:nvSpPr>
        <p:spPr>
          <a:xfrm rot="-5400000">
            <a:off x="933975" y="3231247"/>
            <a:ext cx="551700" cy="891600"/>
          </a:xfrm>
          <a:prstGeom prst="leftArrow">
            <a:avLst>
              <a:gd fmla="val 50000" name="adj1"/>
              <a:gd fmla="val 50000" name="adj2"/>
            </a:avLst>
          </a:prstGeom>
          <a:solidFill>
            <a:srgbClr val="F4CCCC"/>
          </a:solidFill>
          <a:ln cap="flat" cmpd="sng" w="34350">
            <a:solidFill>
              <a:srgbClr val="CC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09875" lIns="109875" spcFirstLastPara="1" rIns="109875" wrap="square" tIns="1098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1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83" name="Google Shape;83;p14"/>
          <p:cNvSpPr/>
          <p:nvPr/>
        </p:nvSpPr>
        <p:spPr>
          <a:xfrm>
            <a:off x="1096314" y="2750267"/>
            <a:ext cx="164700" cy="262500"/>
          </a:xfrm>
          <a:prstGeom prst="upArrow">
            <a:avLst>
              <a:gd fmla="val 50000" name="adj1"/>
              <a:gd fmla="val 50000" name="adj2"/>
            </a:avLst>
          </a:prstGeom>
          <a:solidFill>
            <a:srgbClr val="3D85C6"/>
          </a:solidFill>
          <a:ln cap="flat" cmpd="sng" w="11450">
            <a:solidFill>
              <a:srgbClr val="0B539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09875" lIns="109875" spcFirstLastPara="1" rIns="109875" wrap="square" tIns="1098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82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84" name="Google Shape;84;p14"/>
          <p:cNvSpPr/>
          <p:nvPr/>
        </p:nvSpPr>
        <p:spPr>
          <a:xfrm>
            <a:off x="1593929" y="2750299"/>
            <a:ext cx="164700" cy="262500"/>
          </a:xfrm>
          <a:prstGeom prst="upArrow">
            <a:avLst>
              <a:gd fmla="val 50000" name="adj1"/>
              <a:gd fmla="val 50000" name="adj2"/>
            </a:avLst>
          </a:prstGeom>
          <a:solidFill>
            <a:srgbClr val="3D85C6"/>
          </a:solidFill>
          <a:ln cap="flat" cmpd="sng" w="11450">
            <a:solidFill>
              <a:srgbClr val="0B539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09875" lIns="109875" spcFirstLastPara="1" rIns="109875" wrap="square" tIns="1098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82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85" name="Google Shape;85;p14"/>
          <p:cNvSpPr/>
          <p:nvPr/>
        </p:nvSpPr>
        <p:spPr>
          <a:xfrm>
            <a:off x="2628341" y="2750299"/>
            <a:ext cx="164700" cy="262500"/>
          </a:xfrm>
          <a:prstGeom prst="upArrow">
            <a:avLst>
              <a:gd fmla="val 50000" name="adj1"/>
              <a:gd fmla="val 50000" name="adj2"/>
            </a:avLst>
          </a:prstGeom>
          <a:solidFill>
            <a:srgbClr val="3D85C6"/>
          </a:solidFill>
          <a:ln cap="flat" cmpd="sng" w="11450">
            <a:solidFill>
              <a:srgbClr val="0B539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09875" lIns="109875" spcFirstLastPara="1" rIns="109875" wrap="square" tIns="1098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82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86" name="Google Shape;86;p14"/>
          <p:cNvSpPr/>
          <p:nvPr/>
        </p:nvSpPr>
        <p:spPr>
          <a:xfrm>
            <a:off x="2111135" y="2750299"/>
            <a:ext cx="164700" cy="262500"/>
          </a:xfrm>
          <a:prstGeom prst="upArrow">
            <a:avLst>
              <a:gd fmla="val 50000" name="adj1"/>
              <a:gd fmla="val 50000" name="adj2"/>
            </a:avLst>
          </a:prstGeom>
          <a:solidFill>
            <a:srgbClr val="3D85C6"/>
          </a:solidFill>
          <a:ln cap="flat" cmpd="sng" w="11450">
            <a:solidFill>
              <a:srgbClr val="0B539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09875" lIns="109875" spcFirstLastPara="1" rIns="109875" wrap="square" tIns="1098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82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87" name="Google Shape;87;p14"/>
          <p:cNvSpPr/>
          <p:nvPr/>
        </p:nvSpPr>
        <p:spPr>
          <a:xfrm>
            <a:off x="3016246" y="2750299"/>
            <a:ext cx="164700" cy="262500"/>
          </a:xfrm>
          <a:prstGeom prst="upArrow">
            <a:avLst>
              <a:gd fmla="val 50000" name="adj1"/>
              <a:gd fmla="val 50000" name="adj2"/>
            </a:avLst>
          </a:prstGeom>
          <a:solidFill>
            <a:srgbClr val="3D85C6"/>
          </a:solidFill>
          <a:ln cap="flat" cmpd="sng" w="11450">
            <a:solidFill>
              <a:srgbClr val="0B539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09875" lIns="109875" spcFirstLastPara="1" rIns="109875" wrap="square" tIns="1098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82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88" name="Google Shape;88;p14"/>
          <p:cNvSpPr txBox="1"/>
          <p:nvPr/>
        </p:nvSpPr>
        <p:spPr>
          <a:xfrm>
            <a:off x="247381" y="1665378"/>
            <a:ext cx="35310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1500">
                <a:solidFill>
                  <a:srgbClr val="CC0000"/>
                </a:solidFill>
                <a:latin typeface="EB Garamond"/>
                <a:ea typeface="EB Garamond"/>
                <a:cs typeface="EB Garamond"/>
                <a:sym typeface="EB Garamond"/>
              </a:rPr>
              <a:t>On</a:t>
            </a:r>
            <a:r>
              <a:rPr b="1" lang="es" sz="1500">
                <a:solidFill>
                  <a:srgbClr val="CC0000"/>
                </a:solidFill>
                <a:latin typeface="EB Garamond"/>
                <a:ea typeface="EB Garamond"/>
                <a:cs typeface="EB Garamond"/>
                <a:sym typeface="EB Garamond"/>
              </a:rPr>
              <a:t> </a:t>
            </a:r>
            <a:r>
              <a:rPr lang="es" sz="1500">
                <a:solidFill>
                  <a:srgbClr val="CC0000"/>
                </a:solidFill>
                <a:latin typeface="EB Garamond"/>
                <a:ea typeface="EB Garamond"/>
                <a:cs typeface="EB Garamond"/>
                <a:sym typeface="EB Garamond"/>
              </a:rPr>
              <a:t>global annual scales, contrail net contrail radiative effect is thought to be warming</a:t>
            </a:r>
            <a:endParaRPr sz="1800"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89" name="Google Shape;89;p14"/>
          <p:cNvSpPr txBox="1"/>
          <p:nvPr/>
        </p:nvSpPr>
        <p:spPr>
          <a:xfrm>
            <a:off x="3054981" y="3334523"/>
            <a:ext cx="11697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1500">
                <a:solidFill>
                  <a:srgbClr val="CC0000"/>
                </a:solidFill>
                <a:latin typeface="EB Garamond"/>
                <a:ea typeface="EB Garamond"/>
                <a:cs typeface="EB Garamond"/>
                <a:sym typeface="EB Garamond"/>
              </a:rPr>
              <a:t>LW</a:t>
            </a:r>
            <a:endParaRPr sz="1800"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90" name="Google Shape;90;p14"/>
          <p:cNvSpPr txBox="1"/>
          <p:nvPr/>
        </p:nvSpPr>
        <p:spPr>
          <a:xfrm>
            <a:off x="3054981" y="2632009"/>
            <a:ext cx="11697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1500">
                <a:solidFill>
                  <a:srgbClr val="073763"/>
                </a:solidFill>
                <a:latin typeface="EB Garamond"/>
                <a:ea typeface="EB Garamond"/>
                <a:cs typeface="EB Garamond"/>
                <a:sym typeface="EB Garamond"/>
              </a:rPr>
              <a:t>S</a:t>
            </a:r>
            <a:r>
              <a:rPr lang="es" sz="1500">
                <a:solidFill>
                  <a:srgbClr val="073763"/>
                </a:solidFill>
                <a:latin typeface="EB Garamond"/>
                <a:ea typeface="EB Garamond"/>
                <a:cs typeface="EB Garamond"/>
                <a:sym typeface="EB Garamond"/>
              </a:rPr>
              <a:t>W</a:t>
            </a:r>
            <a:endParaRPr sz="1800">
              <a:solidFill>
                <a:srgbClr val="073763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91" name="Google Shape;91;p14"/>
          <p:cNvSpPr txBox="1"/>
          <p:nvPr/>
        </p:nvSpPr>
        <p:spPr>
          <a:xfrm>
            <a:off x="6304800" y="4592569"/>
            <a:ext cx="36702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>
                <a:solidFill>
                  <a:srgbClr val="073763"/>
                </a:solidFill>
                <a:latin typeface="EB Garamond"/>
                <a:ea typeface="EB Garamond"/>
                <a:cs typeface="EB Garamond"/>
                <a:sym typeface="EB Garamond"/>
              </a:rPr>
              <a:t>Scene taken from Dharmendra et. al., 2024</a:t>
            </a:r>
            <a:endParaRPr sz="1000">
              <a:solidFill>
                <a:srgbClr val="073763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Google Shape;96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021" y="25275"/>
            <a:ext cx="1042079" cy="387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1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145638" y="69159"/>
            <a:ext cx="998364" cy="151483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1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145638" y="251845"/>
            <a:ext cx="998348" cy="151478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1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950541" y="40439"/>
            <a:ext cx="287921" cy="3808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1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076577" y="40562"/>
            <a:ext cx="388124" cy="3876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1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488685" y="0"/>
            <a:ext cx="451441" cy="4382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9">
            <a:alphaModFix/>
          </a:blip>
          <a:srcRect b="19648" l="6024" r="7909" t="14462"/>
          <a:stretch/>
        </p:blipFill>
        <p:spPr>
          <a:xfrm>
            <a:off x="7238459" y="11719"/>
            <a:ext cx="894878" cy="438257"/>
          </a:xfrm>
          <a:prstGeom prst="rect">
            <a:avLst/>
          </a:prstGeom>
          <a:noFill/>
          <a:ln>
            <a:noFill/>
          </a:ln>
        </p:spPr>
      </p:pic>
      <p:sp>
        <p:nvSpPr>
          <p:cNvPr id="103" name="Google Shape;103;p15"/>
          <p:cNvSpPr txBox="1"/>
          <p:nvPr>
            <p:ph type="ctrTitle"/>
          </p:nvPr>
        </p:nvSpPr>
        <p:spPr>
          <a:xfrm>
            <a:off x="0" y="350833"/>
            <a:ext cx="8378700" cy="679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891"/>
              <a:buNone/>
            </a:pPr>
            <a:r>
              <a:rPr lang="es" sz="2872">
                <a:solidFill>
                  <a:srgbClr val="073763"/>
                </a:solidFill>
                <a:latin typeface="EB Garamond"/>
                <a:ea typeface="EB Garamond"/>
                <a:cs typeface="EB Garamond"/>
                <a:sym typeface="EB Garamond"/>
              </a:rPr>
              <a:t>Contrail Impact Quantification in the year 2023</a:t>
            </a:r>
            <a:endParaRPr sz="2872">
              <a:solidFill>
                <a:srgbClr val="073763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104" name="Google Shape;104;p15"/>
          <p:cNvSpPr/>
          <p:nvPr/>
        </p:nvSpPr>
        <p:spPr>
          <a:xfrm>
            <a:off x="190250" y="1371933"/>
            <a:ext cx="2066100" cy="3542100"/>
          </a:xfrm>
          <a:prstGeom prst="roundRect">
            <a:avLst>
              <a:gd fmla="val 16667" name="adj"/>
            </a:avLst>
          </a:prstGeom>
          <a:solidFill>
            <a:srgbClr val="EFEFE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5" name="Google Shape;105;p15"/>
          <p:cNvSpPr txBox="1"/>
          <p:nvPr/>
        </p:nvSpPr>
        <p:spPr>
          <a:xfrm>
            <a:off x="-91152" y="959928"/>
            <a:ext cx="2494200" cy="246300"/>
          </a:xfrm>
          <a:prstGeom prst="rect">
            <a:avLst/>
          </a:prstGeom>
          <a:noFill/>
          <a:ln>
            <a:noFill/>
          </a:ln>
        </p:spPr>
        <p:txBody>
          <a:bodyPr anchorCtr="0" anchor="t" bIns="88800" lIns="88800" spcFirstLastPara="1" rIns="88800" wrap="square" tIns="888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759" u="sng">
                <a:solidFill>
                  <a:srgbClr val="073763"/>
                </a:solidFill>
                <a:latin typeface="EB Garamond"/>
                <a:ea typeface="EB Garamond"/>
                <a:cs typeface="EB Garamond"/>
                <a:sym typeface="EB Garamond"/>
              </a:rPr>
              <a:t>Contrail Detection</a:t>
            </a:r>
            <a:endParaRPr b="1" sz="1759" u="sng">
              <a:solidFill>
                <a:srgbClr val="073763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106" name="Google Shape;106;p15"/>
          <p:cNvSpPr/>
          <p:nvPr/>
        </p:nvSpPr>
        <p:spPr>
          <a:xfrm>
            <a:off x="367238" y="1610071"/>
            <a:ext cx="1712100" cy="12237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07" name="Google Shape;107;p15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831200" y="2236333"/>
            <a:ext cx="784203" cy="438251"/>
          </a:xfrm>
          <a:prstGeom prst="rect">
            <a:avLst/>
          </a:prstGeom>
          <a:noFill/>
          <a:ln>
            <a:noFill/>
          </a:ln>
        </p:spPr>
      </p:pic>
      <p:sp>
        <p:nvSpPr>
          <p:cNvPr id="108" name="Google Shape;108;p15"/>
          <p:cNvSpPr txBox="1"/>
          <p:nvPr/>
        </p:nvSpPr>
        <p:spPr>
          <a:xfrm>
            <a:off x="430175" y="1626923"/>
            <a:ext cx="1662900" cy="22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073763"/>
                </a:solidFill>
                <a:latin typeface="EB Garamond"/>
                <a:ea typeface="EB Garamond"/>
                <a:cs typeface="EB Garamond"/>
                <a:sym typeface="EB Garamond"/>
              </a:rPr>
              <a:t>SEVIRI (MSG) Infrared Bands</a:t>
            </a:r>
            <a:endParaRPr>
              <a:solidFill>
                <a:srgbClr val="073763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109" name="Google Shape;109;p15"/>
          <p:cNvSpPr/>
          <p:nvPr/>
        </p:nvSpPr>
        <p:spPr>
          <a:xfrm>
            <a:off x="401538" y="3525021"/>
            <a:ext cx="1712100" cy="12237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0" name="Google Shape;110;p15"/>
          <p:cNvSpPr txBox="1"/>
          <p:nvPr/>
        </p:nvSpPr>
        <p:spPr>
          <a:xfrm>
            <a:off x="450750" y="3480877"/>
            <a:ext cx="1662900" cy="22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073763"/>
                </a:solidFill>
                <a:latin typeface="EB Garamond"/>
                <a:ea typeface="EB Garamond"/>
                <a:cs typeface="EB Garamond"/>
                <a:sym typeface="EB Garamond"/>
              </a:rPr>
              <a:t>AI-driven Contrail Identification</a:t>
            </a:r>
            <a:endParaRPr>
              <a:solidFill>
                <a:srgbClr val="073763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111" name="Google Shape;111;p15"/>
          <p:cNvSpPr/>
          <p:nvPr/>
        </p:nvSpPr>
        <p:spPr>
          <a:xfrm>
            <a:off x="1131050" y="2833775"/>
            <a:ext cx="184500" cy="742200"/>
          </a:xfrm>
          <a:prstGeom prst="downArrow">
            <a:avLst>
              <a:gd fmla="val 50000" name="adj1"/>
              <a:gd fmla="val 50000" name="adj2"/>
            </a:avLst>
          </a:prstGeom>
          <a:solidFill>
            <a:schemeClr val="lt1"/>
          </a:solidFill>
          <a:ln cap="flat" cmpd="sng" w="10500">
            <a:solidFill>
              <a:srgbClr val="07376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00525" lIns="100525" spcFirstLastPara="1" rIns="100525" wrap="square" tIns="1005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39"/>
          </a:p>
        </p:txBody>
      </p:sp>
      <p:pic>
        <p:nvPicPr>
          <p:cNvPr id="112" name="Google Shape;112;p15"/>
          <p:cNvPicPr preferRelativeResize="0"/>
          <p:nvPr/>
        </p:nvPicPr>
        <p:blipFill rotWithShape="1">
          <a:blip r:embed="rId11">
            <a:alphaModFix/>
          </a:blip>
          <a:srcRect b="4660" l="35691" r="10997" t="25149"/>
          <a:stretch/>
        </p:blipFill>
        <p:spPr>
          <a:xfrm>
            <a:off x="919775" y="4038237"/>
            <a:ext cx="675650" cy="586288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Google Shape;113;p15"/>
          <p:cNvSpPr txBox="1"/>
          <p:nvPr/>
        </p:nvSpPr>
        <p:spPr>
          <a:xfrm>
            <a:off x="692850" y="2989710"/>
            <a:ext cx="1662900" cy="22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073763"/>
                </a:solidFill>
                <a:latin typeface="EB Garamond"/>
                <a:ea typeface="EB Garamond"/>
                <a:cs typeface="EB Garamond"/>
                <a:sym typeface="EB Garamond"/>
              </a:rPr>
              <a:t>Input</a:t>
            </a:r>
            <a:endParaRPr>
              <a:solidFill>
                <a:srgbClr val="073763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114" name="Google Shape;114;p15"/>
          <p:cNvSpPr/>
          <p:nvPr/>
        </p:nvSpPr>
        <p:spPr>
          <a:xfrm>
            <a:off x="2993000" y="1371850"/>
            <a:ext cx="2066100" cy="3542100"/>
          </a:xfrm>
          <a:prstGeom prst="roundRect">
            <a:avLst>
              <a:gd fmla="val 16667" name="adj"/>
            </a:avLst>
          </a:prstGeom>
          <a:solidFill>
            <a:srgbClr val="EFEFE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5" name="Google Shape;115;p15"/>
          <p:cNvSpPr txBox="1"/>
          <p:nvPr/>
        </p:nvSpPr>
        <p:spPr>
          <a:xfrm>
            <a:off x="2752573" y="959928"/>
            <a:ext cx="2494200" cy="246300"/>
          </a:xfrm>
          <a:prstGeom prst="rect">
            <a:avLst/>
          </a:prstGeom>
          <a:noFill/>
          <a:ln>
            <a:noFill/>
          </a:ln>
        </p:spPr>
        <p:txBody>
          <a:bodyPr anchorCtr="0" anchor="t" bIns="88800" lIns="88800" spcFirstLastPara="1" rIns="88800" wrap="square" tIns="888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759" u="sng">
                <a:solidFill>
                  <a:srgbClr val="073763"/>
                </a:solidFill>
                <a:latin typeface="EB Garamond"/>
                <a:ea typeface="EB Garamond"/>
                <a:cs typeface="EB Garamond"/>
                <a:sym typeface="EB Garamond"/>
              </a:rPr>
              <a:t>Radiative Forcing</a:t>
            </a:r>
            <a:endParaRPr b="1" sz="1759" u="sng">
              <a:solidFill>
                <a:srgbClr val="073763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116" name="Google Shape;116;p15"/>
          <p:cNvSpPr/>
          <p:nvPr/>
        </p:nvSpPr>
        <p:spPr>
          <a:xfrm>
            <a:off x="3168325" y="1630675"/>
            <a:ext cx="1662900" cy="1188300"/>
          </a:xfrm>
          <a:prstGeom prst="rect">
            <a:avLst/>
          </a:prstGeom>
          <a:solidFill>
            <a:schemeClr val="lt1"/>
          </a:solidFill>
          <a:ln cap="flat" cmpd="sng" w="92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88800" lIns="88800" spcFirstLastPara="1" rIns="88800" wrap="square" tIns="888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59"/>
          </a:p>
        </p:txBody>
      </p:sp>
      <p:sp>
        <p:nvSpPr>
          <p:cNvPr id="117" name="Google Shape;117;p15"/>
          <p:cNvSpPr txBox="1"/>
          <p:nvPr/>
        </p:nvSpPr>
        <p:spPr>
          <a:xfrm>
            <a:off x="3192228" y="1685689"/>
            <a:ext cx="1614900" cy="213600"/>
          </a:xfrm>
          <a:prstGeom prst="rect">
            <a:avLst/>
          </a:prstGeom>
          <a:noFill/>
          <a:ln>
            <a:noFill/>
          </a:ln>
        </p:spPr>
        <p:txBody>
          <a:bodyPr anchorCtr="0" anchor="t" bIns="88800" lIns="88800" spcFirstLastPara="1" rIns="88800" wrap="square" tIns="888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1359">
                <a:solidFill>
                  <a:srgbClr val="073763"/>
                </a:solidFill>
                <a:latin typeface="EB Garamond"/>
                <a:ea typeface="EB Garamond"/>
                <a:cs typeface="EB Garamond"/>
                <a:sym typeface="EB Garamond"/>
              </a:rPr>
              <a:t>Cloud Microphysics</a:t>
            </a:r>
            <a:endParaRPr sz="1359">
              <a:solidFill>
                <a:srgbClr val="073763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118" name="Google Shape;118;p15"/>
          <p:cNvSpPr/>
          <p:nvPr/>
        </p:nvSpPr>
        <p:spPr>
          <a:xfrm rot="-5400000">
            <a:off x="2577700" y="1562825"/>
            <a:ext cx="162600" cy="1184400"/>
          </a:xfrm>
          <a:prstGeom prst="downArrow">
            <a:avLst>
              <a:gd fmla="val 50000" name="adj1"/>
              <a:gd fmla="val 50000" name="adj2"/>
            </a:avLst>
          </a:prstGeom>
          <a:solidFill>
            <a:schemeClr val="lt1"/>
          </a:solidFill>
          <a:ln cap="flat" cmpd="sng" w="105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00525" lIns="100525" spcFirstLastPara="1" rIns="100525" wrap="square" tIns="1005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39"/>
          </a:p>
        </p:txBody>
      </p:sp>
      <p:pic>
        <p:nvPicPr>
          <p:cNvPr id="119" name="Google Shape;119;p15"/>
          <p:cNvPicPr preferRelativeResize="0"/>
          <p:nvPr/>
        </p:nvPicPr>
        <p:blipFill rotWithShape="1">
          <a:blip r:embed="rId12">
            <a:alphaModFix/>
          </a:blip>
          <a:srcRect b="31419" l="22683" r="51436" t="58300"/>
          <a:stretch/>
        </p:blipFill>
        <p:spPr>
          <a:xfrm>
            <a:off x="3368075" y="2277732"/>
            <a:ext cx="1315949" cy="294030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Google Shape;120;p15"/>
          <p:cNvSpPr/>
          <p:nvPr/>
        </p:nvSpPr>
        <p:spPr>
          <a:xfrm>
            <a:off x="3169038" y="3480871"/>
            <a:ext cx="1712100" cy="12237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1" name="Google Shape;121;p15"/>
          <p:cNvSpPr txBox="1"/>
          <p:nvPr/>
        </p:nvSpPr>
        <p:spPr>
          <a:xfrm>
            <a:off x="3193650" y="3480883"/>
            <a:ext cx="1662900" cy="22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073763"/>
                </a:solidFill>
                <a:latin typeface="EB Garamond"/>
                <a:ea typeface="EB Garamond"/>
                <a:cs typeface="EB Garamond"/>
                <a:sym typeface="EB Garamond"/>
              </a:rPr>
              <a:t>Radiative Flux Estimation </a:t>
            </a:r>
            <a:endParaRPr>
              <a:solidFill>
                <a:srgbClr val="073763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122" name="Google Shape;122;p15"/>
          <p:cNvSpPr/>
          <p:nvPr/>
        </p:nvSpPr>
        <p:spPr>
          <a:xfrm>
            <a:off x="3948900" y="2824350"/>
            <a:ext cx="152400" cy="716100"/>
          </a:xfrm>
          <a:prstGeom prst="downArrow">
            <a:avLst>
              <a:gd fmla="val 50000" name="adj1"/>
              <a:gd fmla="val 50000" name="adj2"/>
            </a:avLst>
          </a:prstGeom>
          <a:solidFill>
            <a:schemeClr val="lt1"/>
          </a:solidFill>
          <a:ln cap="flat" cmpd="sng" w="10500">
            <a:solidFill>
              <a:srgbClr val="07376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00525" lIns="100525" spcFirstLastPara="1" rIns="100525" wrap="square" tIns="1005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39"/>
          </a:p>
        </p:txBody>
      </p:sp>
      <p:pic>
        <p:nvPicPr>
          <p:cNvPr id="123" name="Google Shape;123;p15"/>
          <p:cNvPicPr preferRelativeResize="0"/>
          <p:nvPr/>
        </p:nvPicPr>
        <p:blipFill rotWithShape="1">
          <a:blip r:embed="rId13">
            <a:alphaModFix/>
          </a:blip>
          <a:srcRect b="18358" l="14968" r="54138" t="27929"/>
          <a:stretch/>
        </p:blipFill>
        <p:spPr>
          <a:xfrm>
            <a:off x="3655551" y="4005492"/>
            <a:ext cx="740990" cy="586300"/>
          </a:xfrm>
          <a:prstGeom prst="rect">
            <a:avLst/>
          </a:prstGeom>
          <a:noFill/>
          <a:ln>
            <a:noFill/>
          </a:ln>
        </p:spPr>
      </p:pic>
      <p:sp>
        <p:nvSpPr>
          <p:cNvPr id="124" name="Google Shape;124;p15"/>
          <p:cNvSpPr txBox="1"/>
          <p:nvPr/>
        </p:nvSpPr>
        <p:spPr>
          <a:xfrm>
            <a:off x="3510839" y="2989710"/>
            <a:ext cx="1662900" cy="22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073763"/>
                </a:solidFill>
                <a:latin typeface="EB Garamond"/>
                <a:ea typeface="EB Garamond"/>
                <a:cs typeface="EB Garamond"/>
                <a:sym typeface="EB Garamond"/>
              </a:rPr>
              <a:t>Input</a:t>
            </a:r>
            <a:endParaRPr>
              <a:solidFill>
                <a:srgbClr val="073763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125" name="Google Shape;125;p15"/>
          <p:cNvSpPr/>
          <p:nvPr/>
        </p:nvSpPr>
        <p:spPr>
          <a:xfrm>
            <a:off x="2451431" y="2820566"/>
            <a:ext cx="346500" cy="400200"/>
          </a:xfrm>
          <a:prstGeom prst="mathPlus">
            <a:avLst>
              <a:gd fmla="val 23520" name="adj1"/>
            </a:avLst>
          </a:prstGeom>
          <a:solidFill>
            <a:schemeClr val="lt1"/>
          </a:solidFill>
          <a:ln cap="flat" cmpd="sng" w="75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71925" lIns="71925" spcFirstLastPara="1" rIns="71925" wrap="square" tIns="719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1"/>
          </a:p>
        </p:txBody>
      </p:sp>
      <p:sp>
        <p:nvSpPr>
          <p:cNvPr id="126" name="Google Shape;126;p15"/>
          <p:cNvSpPr/>
          <p:nvPr/>
        </p:nvSpPr>
        <p:spPr>
          <a:xfrm rot="-5400000">
            <a:off x="5190820" y="2913423"/>
            <a:ext cx="373800" cy="214500"/>
          </a:xfrm>
          <a:prstGeom prst="downArrow">
            <a:avLst>
              <a:gd fmla="val 50000" name="adj1"/>
              <a:gd fmla="val 50000" name="adj2"/>
            </a:avLst>
          </a:prstGeom>
          <a:solidFill>
            <a:schemeClr val="lt1"/>
          </a:solidFill>
          <a:ln cap="flat" cmpd="sng" w="105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00525" lIns="100525" spcFirstLastPara="1" rIns="100525" wrap="square" tIns="1005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39"/>
          </a:p>
        </p:txBody>
      </p:sp>
      <p:pic>
        <p:nvPicPr>
          <p:cNvPr id="127" name="Google Shape;127;p15"/>
          <p:cNvPicPr preferRelativeResize="0"/>
          <p:nvPr/>
        </p:nvPicPr>
        <p:blipFill rotWithShape="1">
          <a:blip r:embed="rId14">
            <a:alphaModFix/>
          </a:blip>
          <a:srcRect b="0" l="15379" r="15621" t="6402"/>
          <a:stretch/>
        </p:blipFill>
        <p:spPr>
          <a:xfrm>
            <a:off x="5696349" y="1732049"/>
            <a:ext cx="2777201" cy="3096425"/>
          </a:xfrm>
          <a:prstGeom prst="rect">
            <a:avLst/>
          </a:prstGeom>
          <a:noFill/>
          <a:ln>
            <a:noFill/>
          </a:ln>
        </p:spPr>
      </p:pic>
      <p:sp>
        <p:nvSpPr>
          <p:cNvPr id="128" name="Google Shape;128;p15"/>
          <p:cNvSpPr txBox="1"/>
          <p:nvPr/>
        </p:nvSpPr>
        <p:spPr>
          <a:xfrm>
            <a:off x="5246775" y="959925"/>
            <a:ext cx="3534600" cy="373800"/>
          </a:xfrm>
          <a:prstGeom prst="rect">
            <a:avLst/>
          </a:prstGeom>
          <a:noFill/>
          <a:ln>
            <a:noFill/>
          </a:ln>
        </p:spPr>
        <p:txBody>
          <a:bodyPr anchorCtr="0" anchor="t" bIns="88800" lIns="88800" spcFirstLastPara="1" rIns="88800" wrap="square" tIns="888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759" u="sng">
                <a:solidFill>
                  <a:srgbClr val="073763"/>
                </a:solidFill>
                <a:latin typeface="EB Garamond"/>
                <a:ea typeface="EB Garamond"/>
                <a:cs typeface="EB Garamond"/>
                <a:sym typeface="EB Garamond"/>
              </a:rPr>
              <a:t>Detected contrails and their attributed Radiative Forcing values</a:t>
            </a:r>
            <a:endParaRPr b="1" sz="1759" u="sng">
              <a:solidFill>
                <a:srgbClr val="073763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16"/>
          <p:cNvSpPr/>
          <p:nvPr/>
        </p:nvSpPr>
        <p:spPr>
          <a:xfrm>
            <a:off x="5614250" y="1097889"/>
            <a:ext cx="3018000" cy="38514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97525" lIns="197525" spcFirstLastPara="1" rIns="197525" wrap="square" tIns="1975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24"/>
          </a:p>
        </p:txBody>
      </p:sp>
      <p:sp>
        <p:nvSpPr>
          <p:cNvPr id="134" name="Google Shape;134;p16"/>
          <p:cNvSpPr/>
          <p:nvPr/>
        </p:nvSpPr>
        <p:spPr>
          <a:xfrm>
            <a:off x="2245450" y="1097889"/>
            <a:ext cx="3018000" cy="38514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97525" lIns="197525" spcFirstLastPara="1" rIns="197525" wrap="square" tIns="1975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24"/>
          </a:p>
        </p:txBody>
      </p:sp>
      <p:pic>
        <p:nvPicPr>
          <p:cNvPr id="135" name="Google Shape;135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021" y="25275"/>
            <a:ext cx="1042079" cy="387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p1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145638" y="69159"/>
            <a:ext cx="998364" cy="15148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1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145638" y="251845"/>
            <a:ext cx="998348" cy="1514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1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950541" y="40439"/>
            <a:ext cx="287921" cy="3808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1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076577" y="40562"/>
            <a:ext cx="388124" cy="3876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1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488685" y="0"/>
            <a:ext cx="451441" cy="4382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16"/>
          <p:cNvPicPr preferRelativeResize="0"/>
          <p:nvPr/>
        </p:nvPicPr>
        <p:blipFill rotWithShape="1">
          <a:blip r:embed="rId9">
            <a:alphaModFix/>
          </a:blip>
          <a:srcRect b="19648" l="6024" r="7909" t="14462"/>
          <a:stretch/>
        </p:blipFill>
        <p:spPr>
          <a:xfrm>
            <a:off x="7238459" y="11719"/>
            <a:ext cx="894878" cy="4382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p16"/>
          <p:cNvPicPr preferRelativeResize="0"/>
          <p:nvPr/>
        </p:nvPicPr>
        <p:blipFill rotWithShape="1">
          <a:blip r:embed="rId10">
            <a:alphaModFix/>
          </a:blip>
          <a:srcRect b="11626" l="9886" r="19040" t="13752"/>
          <a:stretch/>
        </p:blipFill>
        <p:spPr>
          <a:xfrm>
            <a:off x="2616092" y="3594409"/>
            <a:ext cx="2254575" cy="12194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p16"/>
          <p:cNvPicPr preferRelativeResize="0"/>
          <p:nvPr/>
        </p:nvPicPr>
        <p:blipFill rotWithShape="1">
          <a:blip r:embed="rId11">
            <a:alphaModFix/>
          </a:blip>
          <a:srcRect b="4333" l="0" r="0" t="0"/>
          <a:stretch/>
        </p:blipFill>
        <p:spPr>
          <a:xfrm flipH="1">
            <a:off x="2787654" y="1509791"/>
            <a:ext cx="2121786" cy="679500"/>
          </a:xfrm>
          <a:prstGeom prst="rect">
            <a:avLst/>
          </a:prstGeom>
          <a:noFill/>
          <a:ln>
            <a:noFill/>
          </a:ln>
        </p:spPr>
      </p:pic>
      <p:sp>
        <p:nvSpPr>
          <p:cNvPr id="144" name="Google Shape;144;p16"/>
          <p:cNvSpPr txBox="1"/>
          <p:nvPr/>
        </p:nvSpPr>
        <p:spPr>
          <a:xfrm>
            <a:off x="2548527" y="1969315"/>
            <a:ext cx="2405400" cy="345900"/>
          </a:xfrm>
          <a:prstGeom prst="rect">
            <a:avLst/>
          </a:prstGeom>
          <a:noFill/>
          <a:ln>
            <a:noFill/>
          </a:ln>
        </p:spPr>
        <p:txBody>
          <a:bodyPr anchorCtr="0" anchor="t" bIns="116375" lIns="116375" spcFirstLastPara="1" rIns="116375" wrap="square" tIns="1163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s" sz="818">
                <a:solidFill>
                  <a:srgbClr val="073763"/>
                </a:solidFill>
                <a:latin typeface="EB Garamond"/>
                <a:ea typeface="EB Garamond"/>
                <a:cs typeface="EB Garamond"/>
                <a:sym typeface="EB Garamond"/>
              </a:rPr>
              <a:t>(Ortiz et. al., 2025)</a:t>
            </a:r>
            <a:endParaRPr sz="818">
              <a:solidFill>
                <a:srgbClr val="073763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145" name="Google Shape;145;p16"/>
          <p:cNvSpPr txBox="1"/>
          <p:nvPr>
            <p:ph type="ctrTitle"/>
          </p:nvPr>
        </p:nvSpPr>
        <p:spPr>
          <a:xfrm>
            <a:off x="0" y="350833"/>
            <a:ext cx="8378700" cy="679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891"/>
              <a:buNone/>
            </a:pPr>
            <a:r>
              <a:rPr lang="es" sz="2872">
                <a:solidFill>
                  <a:srgbClr val="073763"/>
                </a:solidFill>
                <a:latin typeface="EB Garamond"/>
                <a:ea typeface="EB Garamond"/>
                <a:cs typeface="EB Garamond"/>
                <a:sym typeface="EB Garamond"/>
              </a:rPr>
              <a:t>Contrail Impact Quantification in the year 2023</a:t>
            </a:r>
            <a:endParaRPr sz="2872">
              <a:solidFill>
                <a:srgbClr val="073763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146" name="Google Shape;146;p16"/>
          <p:cNvSpPr txBox="1"/>
          <p:nvPr/>
        </p:nvSpPr>
        <p:spPr>
          <a:xfrm>
            <a:off x="6290160" y="2238249"/>
            <a:ext cx="2030700" cy="387600"/>
          </a:xfrm>
          <a:prstGeom prst="rect">
            <a:avLst/>
          </a:prstGeom>
          <a:noFill/>
          <a:ln>
            <a:noFill/>
          </a:ln>
        </p:spPr>
        <p:txBody>
          <a:bodyPr anchorCtr="0" anchor="t" bIns="130350" lIns="130350" spcFirstLastPara="1" rIns="130350" wrap="square" tIns="13035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s" sz="840">
                <a:solidFill>
                  <a:srgbClr val="073763"/>
                </a:solidFill>
                <a:latin typeface="EB Garamond"/>
                <a:ea typeface="EB Garamond"/>
                <a:cs typeface="EB Garamond"/>
                <a:sym typeface="EB Garamond"/>
              </a:rPr>
              <a:t>(Dimitropoulou et. al., 2025)</a:t>
            </a:r>
            <a:endParaRPr sz="840">
              <a:solidFill>
                <a:srgbClr val="073763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pic>
        <p:nvPicPr>
          <p:cNvPr id="147" name="Google Shape;147;p16"/>
          <p:cNvPicPr preferRelativeResize="0"/>
          <p:nvPr/>
        </p:nvPicPr>
        <p:blipFill rotWithShape="1">
          <a:blip r:embed="rId12">
            <a:alphaModFix/>
          </a:blip>
          <a:srcRect b="51155" l="-477" r="15218" t="891"/>
          <a:stretch/>
        </p:blipFill>
        <p:spPr>
          <a:xfrm>
            <a:off x="5889192" y="1387376"/>
            <a:ext cx="1164902" cy="993624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  <p:pic>
        <p:nvPicPr>
          <p:cNvPr id="148" name="Google Shape;148;p16"/>
          <p:cNvPicPr preferRelativeResize="0"/>
          <p:nvPr/>
        </p:nvPicPr>
        <p:blipFill rotWithShape="1">
          <a:blip r:embed="rId12">
            <a:alphaModFix/>
          </a:blip>
          <a:srcRect b="2912" l="4760" r="15098" t="47555"/>
          <a:stretch/>
        </p:blipFill>
        <p:spPr>
          <a:xfrm>
            <a:off x="7076688" y="1368814"/>
            <a:ext cx="1099628" cy="103073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  <p:sp>
        <p:nvSpPr>
          <p:cNvPr id="149" name="Google Shape;149;p16"/>
          <p:cNvSpPr/>
          <p:nvPr/>
        </p:nvSpPr>
        <p:spPr>
          <a:xfrm>
            <a:off x="428775" y="1097889"/>
            <a:ext cx="1415700" cy="38514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97525" lIns="197525" spcFirstLastPara="1" rIns="197525" wrap="square" tIns="1975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24"/>
          </a:p>
        </p:txBody>
      </p:sp>
      <p:sp>
        <p:nvSpPr>
          <p:cNvPr id="150" name="Google Shape;150;p16"/>
          <p:cNvSpPr txBox="1"/>
          <p:nvPr/>
        </p:nvSpPr>
        <p:spPr>
          <a:xfrm>
            <a:off x="288525" y="1509789"/>
            <a:ext cx="1771500" cy="679500"/>
          </a:xfrm>
          <a:prstGeom prst="rect">
            <a:avLst/>
          </a:prstGeom>
          <a:noFill/>
          <a:ln>
            <a:noFill/>
          </a:ln>
        </p:spPr>
        <p:txBody>
          <a:bodyPr anchorCtr="0" anchor="t" bIns="197525" lIns="197525" spcFirstLastPara="1" rIns="197525" wrap="square" tIns="1975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1224">
                <a:solidFill>
                  <a:srgbClr val="073763"/>
                </a:solidFill>
                <a:latin typeface="EB Garamond"/>
                <a:ea typeface="EB Garamond"/>
                <a:cs typeface="EB Garamond"/>
                <a:sym typeface="EB Garamond"/>
              </a:rPr>
              <a:t>SEVIRI (MSG) Infrared Bands &amp; derived OCA cloud products</a:t>
            </a:r>
            <a:endParaRPr sz="1224">
              <a:solidFill>
                <a:srgbClr val="073763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pic>
        <p:nvPicPr>
          <p:cNvPr id="151" name="Google Shape;151;p16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774100" y="2510534"/>
            <a:ext cx="784203" cy="438251"/>
          </a:xfrm>
          <a:prstGeom prst="rect">
            <a:avLst/>
          </a:prstGeom>
          <a:noFill/>
          <a:ln>
            <a:noFill/>
          </a:ln>
        </p:spPr>
      </p:pic>
      <p:sp>
        <p:nvSpPr>
          <p:cNvPr id="152" name="Google Shape;152;p16"/>
          <p:cNvSpPr txBox="1"/>
          <p:nvPr/>
        </p:nvSpPr>
        <p:spPr>
          <a:xfrm>
            <a:off x="162785" y="3270014"/>
            <a:ext cx="1771500" cy="1543800"/>
          </a:xfrm>
          <a:prstGeom prst="rect">
            <a:avLst/>
          </a:prstGeom>
          <a:noFill/>
          <a:ln>
            <a:noFill/>
          </a:ln>
        </p:spPr>
        <p:txBody>
          <a:bodyPr anchorCtr="0" anchor="t" bIns="197525" lIns="197525" spcFirstLastPara="1" rIns="197525" wrap="square" tIns="197525">
            <a:noAutofit/>
          </a:bodyPr>
          <a:lstStyle/>
          <a:p>
            <a:pPr indent="-287322" lvl="0" marL="457200" rtl="0" algn="l"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925"/>
              <a:buFont typeface="EB Garamond"/>
              <a:buChar char="-"/>
            </a:pPr>
            <a:r>
              <a:rPr b="1" lang="es" sz="924">
                <a:solidFill>
                  <a:srgbClr val="073763"/>
                </a:solidFill>
                <a:latin typeface="EB Garamond"/>
                <a:ea typeface="EB Garamond"/>
                <a:cs typeface="EB Garamond"/>
                <a:sym typeface="EB Garamond"/>
              </a:rPr>
              <a:t>Temporal resolution</a:t>
            </a:r>
            <a:r>
              <a:rPr lang="es" sz="924">
                <a:solidFill>
                  <a:srgbClr val="073763"/>
                </a:solidFill>
                <a:latin typeface="EB Garamond"/>
                <a:ea typeface="EB Garamond"/>
                <a:cs typeface="EB Garamond"/>
                <a:sym typeface="EB Garamond"/>
              </a:rPr>
              <a:t>: 15 min</a:t>
            </a:r>
            <a:endParaRPr sz="924">
              <a:solidFill>
                <a:srgbClr val="073763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24">
              <a:solidFill>
                <a:srgbClr val="073763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indent="-287322" lvl="0" marL="457200" rtl="0" algn="l"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925"/>
              <a:buFont typeface="EB Garamond"/>
              <a:buChar char="-"/>
            </a:pPr>
            <a:r>
              <a:rPr b="1" lang="es" sz="924">
                <a:solidFill>
                  <a:srgbClr val="073763"/>
                </a:solidFill>
                <a:latin typeface="EB Garamond"/>
                <a:ea typeface="EB Garamond"/>
                <a:cs typeface="EB Garamond"/>
                <a:sym typeface="EB Garamond"/>
              </a:rPr>
              <a:t>Time Window</a:t>
            </a:r>
            <a:r>
              <a:rPr lang="es" sz="924">
                <a:solidFill>
                  <a:srgbClr val="073763"/>
                </a:solidFill>
                <a:latin typeface="EB Garamond"/>
                <a:ea typeface="EB Garamond"/>
                <a:cs typeface="EB Garamond"/>
                <a:sym typeface="EB Garamond"/>
              </a:rPr>
              <a:t>: The entire 2023</a:t>
            </a:r>
            <a:endParaRPr sz="924">
              <a:solidFill>
                <a:srgbClr val="073763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24">
              <a:solidFill>
                <a:srgbClr val="073763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indent="-287322" lvl="0" marL="457200" rtl="0" algn="l"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925"/>
              <a:buFont typeface="EB Garamond"/>
              <a:buChar char="-"/>
            </a:pPr>
            <a:r>
              <a:rPr b="1" lang="es" sz="924">
                <a:solidFill>
                  <a:srgbClr val="073763"/>
                </a:solidFill>
                <a:latin typeface="EB Garamond"/>
                <a:ea typeface="EB Garamond"/>
                <a:cs typeface="EB Garamond"/>
                <a:sym typeface="EB Garamond"/>
              </a:rPr>
              <a:t>Spatial Extent:</a:t>
            </a:r>
            <a:r>
              <a:rPr lang="es" sz="924">
                <a:solidFill>
                  <a:srgbClr val="073763"/>
                </a:solidFill>
                <a:latin typeface="EB Garamond"/>
                <a:ea typeface="EB Garamond"/>
                <a:cs typeface="EB Garamond"/>
                <a:sym typeface="EB Garamond"/>
              </a:rPr>
              <a:t>  [-60,40] x [20,70]</a:t>
            </a:r>
            <a:endParaRPr sz="924">
              <a:solidFill>
                <a:srgbClr val="073763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153" name="Google Shape;153;p16"/>
          <p:cNvSpPr txBox="1"/>
          <p:nvPr/>
        </p:nvSpPr>
        <p:spPr>
          <a:xfrm>
            <a:off x="2109829" y="2092964"/>
            <a:ext cx="2952900" cy="1103100"/>
          </a:xfrm>
          <a:prstGeom prst="rect">
            <a:avLst/>
          </a:prstGeom>
          <a:noFill/>
          <a:ln>
            <a:noFill/>
          </a:ln>
        </p:spPr>
        <p:txBody>
          <a:bodyPr anchorCtr="0" anchor="t" bIns="197525" lIns="197525" spcFirstLastPara="1" rIns="197525" wrap="square" tIns="1975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24">
              <a:solidFill>
                <a:srgbClr val="073763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indent="-287322" lvl="0" marL="457200" rtl="0" algn="l"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925"/>
              <a:buFont typeface="EB Garamond"/>
              <a:buChar char="-"/>
            </a:pPr>
            <a:r>
              <a:rPr b="1" lang="es" sz="924">
                <a:solidFill>
                  <a:srgbClr val="073763"/>
                </a:solidFill>
                <a:latin typeface="EB Garamond"/>
                <a:ea typeface="EB Garamond"/>
                <a:cs typeface="EB Garamond"/>
                <a:sym typeface="EB Garamond"/>
              </a:rPr>
              <a:t>Method</a:t>
            </a:r>
            <a:r>
              <a:rPr lang="es" sz="924">
                <a:solidFill>
                  <a:srgbClr val="073763"/>
                </a:solidFill>
                <a:latin typeface="EB Garamond"/>
                <a:ea typeface="EB Garamond"/>
                <a:cs typeface="EB Garamond"/>
                <a:sym typeface="EB Garamond"/>
              </a:rPr>
              <a:t>: Neural Network trained on OpenContrails dataset  applied to SEVIRI ash RGB composites</a:t>
            </a:r>
            <a:endParaRPr sz="924">
              <a:solidFill>
                <a:srgbClr val="073763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indent="-287322" lvl="0" marL="457200" rtl="0" algn="l"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925"/>
              <a:buFont typeface="EB Garamond"/>
              <a:buChar char="-"/>
            </a:pPr>
            <a:r>
              <a:rPr b="1" lang="es" sz="924">
                <a:solidFill>
                  <a:srgbClr val="073763"/>
                </a:solidFill>
                <a:latin typeface="EB Garamond"/>
                <a:ea typeface="EB Garamond"/>
                <a:cs typeface="EB Garamond"/>
                <a:sym typeface="EB Garamond"/>
              </a:rPr>
              <a:t>Metrics</a:t>
            </a:r>
            <a:r>
              <a:rPr lang="es" sz="924">
                <a:solidFill>
                  <a:srgbClr val="073763"/>
                </a:solidFill>
                <a:latin typeface="EB Garamond"/>
                <a:ea typeface="EB Garamond"/>
                <a:cs typeface="EB Garamond"/>
                <a:sym typeface="EB Garamond"/>
              </a:rPr>
              <a:t>: 70% Dice (80% with 1 pixel tolerance)</a:t>
            </a:r>
            <a:endParaRPr sz="924">
              <a:solidFill>
                <a:srgbClr val="073763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indent="-287322" lvl="0" marL="457200" rtl="0" algn="l"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925"/>
              <a:buFont typeface="EB Garamond"/>
              <a:buChar char="-"/>
            </a:pPr>
            <a:r>
              <a:rPr b="1" lang="es" sz="924">
                <a:solidFill>
                  <a:srgbClr val="073763"/>
                </a:solidFill>
                <a:latin typeface="EB Garamond"/>
                <a:ea typeface="EB Garamond"/>
                <a:cs typeface="EB Garamond"/>
                <a:sym typeface="EB Garamond"/>
              </a:rPr>
              <a:t>Limitations</a:t>
            </a:r>
            <a:r>
              <a:rPr lang="es" sz="924">
                <a:solidFill>
                  <a:srgbClr val="073763"/>
                </a:solidFill>
                <a:latin typeface="EB Garamond"/>
                <a:ea typeface="EB Garamond"/>
                <a:cs typeface="EB Garamond"/>
                <a:sym typeface="EB Garamond"/>
              </a:rPr>
              <a:t>: Identification of evolved contrails and contrail cirrus clouds</a:t>
            </a:r>
            <a:endParaRPr sz="924">
              <a:solidFill>
                <a:srgbClr val="073763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154" name="Google Shape;154;p16"/>
          <p:cNvSpPr txBox="1"/>
          <p:nvPr/>
        </p:nvSpPr>
        <p:spPr>
          <a:xfrm>
            <a:off x="5406300" y="2371612"/>
            <a:ext cx="3149700" cy="1543800"/>
          </a:xfrm>
          <a:prstGeom prst="rect">
            <a:avLst/>
          </a:prstGeom>
          <a:noFill/>
          <a:ln>
            <a:noFill/>
          </a:ln>
        </p:spPr>
        <p:txBody>
          <a:bodyPr anchorCtr="0" anchor="t" bIns="197525" lIns="197525" spcFirstLastPara="1" rIns="197525" wrap="square" tIns="197525">
            <a:noAutofit/>
          </a:bodyPr>
          <a:lstStyle/>
          <a:p>
            <a:pPr indent="-287322" lvl="0" marL="457200" rtl="0" algn="l"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925"/>
              <a:buFont typeface="EB Garamond"/>
              <a:buChar char="-"/>
            </a:pPr>
            <a:r>
              <a:rPr b="1" lang="es" sz="924">
                <a:solidFill>
                  <a:srgbClr val="073763"/>
                </a:solidFill>
                <a:latin typeface="EB Garamond"/>
                <a:ea typeface="EB Garamond"/>
                <a:cs typeface="EB Garamond"/>
                <a:sym typeface="EB Garamond"/>
              </a:rPr>
              <a:t>Method</a:t>
            </a:r>
            <a:r>
              <a:rPr lang="es" sz="924">
                <a:solidFill>
                  <a:srgbClr val="073763"/>
                </a:solidFill>
                <a:latin typeface="EB Garamond"/>
                <a:ea typeface="EB Garamond"/>
                <a:cs typeface="EB Garamond"/>
                <a:sym typeface="EB Garamond"/>
              </a:rPr>
              <a:t>: Rapid radiative forcing estimation via Look-Up Tables</a:t>
            </a:r>
            <a:endParaRPr sz="924">
              <a:solidFill>
                <a:srgbClr val="073763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indent="-287322" lvl="0" marL="457200" rtl="0" algn="l"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925"/>
              <a:buFont typeface="EB Garamond"/>
              <a:buChar char="-"/>
            </a:pPr>
            <a:r>
              <a:rPr b="1" lang="es" sz="924">
                <a:solidFill>
                  <a:srgbClr val="073763"/>
                </a:solidFill>
                <a:latin typeface="EB Garamond"/>
                <a:ea typeface="EB Garamond"/>
                <a:cs typeface="EB Garamond"/>
                <a:sym typeface="EB Garamond"/>
              </a:rPr>
              <a:t>Metrics</a:t>
            </a:r>
            <a:r>
              <a:rPr lang="es" sz="924">
                <a:solidFill>
                  <a:srgbClr val="073763"/>
                </a:solidFill>
                <a:latin typeface="EB Garamond"/>
                <a:ea typeface="EB Garamond"/>
                <a:cs typeface="EB Garamond"/>
                <a:sym typeface="EB Garamond"/>
              </a:rPr>
              <a:t>: Correlation coefficient of 0.90 (SW flux) and 0.85 (LW flux) against CERES</a:t>
            </a:r>
            <a:endParaRPr sz="924">
              <a:solidFill>
                <a:srgbClr val="073763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indent="-287322" lvl="0" marL="457200" rtl="0" algn="l"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925"/>
              <a:buFont typeface="EB Garamond"/>
              <a:buChar char="-"/>
            </a:pPr>
            <a:r>
              <a:rPr b="1" lang="es" sz="924">
                <a:solidFill>
                  <a:srgbClr val="073763"/>
                </a:solidFill>
                <a:latin typeface="EB Garamond"/>
                <a:ea typeface="EB Garamond"/>
                <a:cs typeface="EB Garamond"/>
                <a:sym typeface="EB Garamond"/>
              </a:rPr>
              <a:t>Limitations</a:t>
            </a:r>
            <a:r>
              <a:rPr lang="es" sz="924">
                <a:solidFill>
                  <a:srgbClr val="073763"/>
                </a:solidFill>
                <a:latin typeface="EB Garamond"/>
                <a:ea typeface="EB Garamond"/>
                <a:cs typeface="EB Garamond"/>
                <a:sym typeface="EB Garamond"/>
              </a:rPr>
              <a:t>: Dependent on OCA characterization (sensitive to cloud overlaps)</a:t>
            </a:r>
            <a:endParaRPr sz="924">
              <a:solidFill>
                <a:srgbClr val="073763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155" name="Google Shape;155;p16"/>
          <p:cNvSpPr txBox="1"/>
          <p:nvPr/>
        </p:nvSpPr>
        <p:spPr>
          <a:xfrm>
            <a:off x="2507347" y="1091292"/>
            <a:ext cx="2494200" cy="246300"/>
          </a:xfrm>
          <a:prstGeom prst="rect">
            <a:avLst/>
          </a:prstGeom>
          <a:noFill/>
          <a:ln>
            <a:noFill/>
          </a:ln>
        </p:spPr>
        <p:txBody>
          <a:bodyPr anchorCtr="0" anchor="t" bIns="88800" lIns="88800" spcFirstLastPara="1" rIns="88800" wrap="square" tIns="888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759" u="sng">
                <a:solidFill>
                  <a:srgbClr val="073763"/>
                </a:solidFill>
                <a:latin typeface="EB Garamond"/>
                <a:ea typeface="EB Garamond"/>
                <a:cs typeface="EB Garamond"/>
                <a:sym typeface="EB Garamond"/>
              </a:rPr>
              <a:t>Contrail Detection</a:t>
            </a:r>
            <a:endParaRPr b="1" sz="1759" u="sng">
              <a:solidFill>
                <a:srgbClr val="073763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156" name="Google Shape;156;p16"/>
          <p:cNvSpPr txBox="1"/>
          <p:nvPr/>
        </p:nvSpPr>
        <p:spPr>
          <a:xfrm>
            <a:off x="5928287" y="1041879"/>
            <a:ext cx="2494200" cy="246300"/>
          </a:xfrm>
          <a:prstGeom prst="rect">
            <a:avLst/>
          </a:prstGeom>
          <a:noFill/>
          <a:ln>
            <a:noFill/>
          </a:ln>
        </p:spPr>
        <p:txBody>
          <a:bodyPr anchorCtr="0" anchor="t" bIns="88800" lIns="88800" spcFirstLastPara="1" rIns="88800" wrap="square" tIns="888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759" u="sng">
                <a:solidFill>
                  <a:srgbClr val="073763"/>
                </a:solidFill>
                <a:latin typeface="EB Garamond"/>
                <a:ea typeface="EB Garamond"/>
                <a:cs typeface="EB Garamond"/>
                <a:sym typeface="EB Garamond"/>
              </a:rPr>
              <a:t>Radiative Forcing</a:t>
            </a:r>
            <a:endParaRPr b="1" sz="1759" u="sng">
              <a:solidFill>
                <a:srgbClr val="073763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157" name="Google Shape;157;p16"/>
          <p:cNvSpPr txBox="1"/>
          <p:nvPr/>
        </p:nvSpPr>
        <p:spPr>
          <a:xfrm>
            <a:off x="-88246" y="1086200"/>
            <a:ext cx="2494200" cy="246300"/>
          </a:xfrm>
          <a:prstGeom prst="rect">
            <a:avLst/>
          </a:prstGeom>
          <a:noFill/>
          <a:ln>
            <a:noFill/>
          </a:ln>
        </p:spPr>
        <p:txBody>
          <a:bodyPr anchorCtr="0" anchor="t" bIns="88800" lIns="88800" spcFirstLastPara="1" rIns="88800" wrap="square" tIns="888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759" u="sng">
                <a:solidFill>
                  <a:srgbClr val="073763"/>
                </a:solidFill>
                <a:latin typeface="EB Garamond"/>
                <a:ea typeface="EB Garamond"/>
                <a:cs typeface="EB Garamond"/>
                <a:sym typeface="EB Garamond"/>
              </a:rPr>
              <a:t>Data</a:t>
            </a:r>
            <a:endParaRPr b="1" sz="1759" u="sng">
              <a:solidFill>
                <a:srgbClr val="073763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pic>
        <p:nvPicPr>
          <p:cNvPr id="158" name="Google Shape;158;p16" title="radiative_forcing.gif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5986350" y="3429597"/>
            <a:ext cx="2254575" cy="14510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Google Shape;159;p16"/>
          <p:cNvPicPr preferRelativeResize="0"/>
          <p:nvPr/>
        </p:nvPicPr>
        <p:blipFill rotWithShape="1">
          <a:blip r:embed="rId15">
            <a:alphaModFix/>
          </a:blip>
          <a:srcRect b="31419" l="22683" r="51436" t="58300"/>
          <a:stretch/>
        </p:blipFill>
        <p:spPr>
          <a:xfrm>
            <a:off x="663401" y="3065078"/>
            <a:ext cx="894902" cy="1999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17"/>
          <p:cNvSpPr txBox="1"/>
          <p:nvPr>
            <p:ph type="ctrTitle"/>
          </p:nvPr>
        </p:nvSpPr>
        <p:spPr>
          <a:xfrm>
            <a:off x="688290" y="2751816"/>
            <a:ext cx="7678500" cy="679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891"/>
              <a:buNone/>
            </a:pPr>
            <a:r>
              <a:rPr lang="es" sz="4872">
                <a:solidFill>
                  <a:srgbClr val="073763"/>
                </a:solidFill>
                <a:latin typeface="EB Garamond"/>
                <a:ea typeface="EB Garamond"/>
                <a:cs typeface="EB Garamond"/>
                <a:sym typeface="EB Garamond"/>
              </a:rPr>
              <a:t>Results of the </a:t>
            </a:r>
            <a:r>
              <a:rPr lang="es" sz="4872">
                <a:solidFill>
                  <a:srgbClr val="073763"/>
                </a:solidFill>
                <a:latin typeface="EB Garamond"/>
                <a:ea typeface="EB Garamond"/>
                <a:cs typeface="EB Garamond"/>
                <a:sym typeface="EB Garamond"/>
              </a:rPr>
              <a:t>E-CONTRAIL Project Analysis for 2023</a:t>
            </a:r>
            <a:endParaRPr sz="4872">
              <a:solidFill>
                <a:srgbClr val="073763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pic>
        <p:nvPicPr>
          <p:cNvPr id="165" name="Google Shape;165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021" y="25275"/>
            <a:ext cx="1042079" cy="387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Google Shape;166;p1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145638" y="69159"/>
            <a:ext cx="998364" cy="15148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1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145638" y="251845"/>
            <a:ext cx="998348" cy="1514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p1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950541" y="40439"/>
            <a:ext cx="287921" cy="3808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Google Shape;169;p1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076577" y="40562"/>
            <a:ext cx="388124" cy="3876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p1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488685" y="0"/>
            <a:ext cx="451441" cy="4382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p17"/>
          <p:cNvPicPr preferRelativeResize="0"/>
          <p:nvPr/>
        </p:nvPicPr>
        <p:blipFill rotWithShape="1">
          <a:blip r:embed="rId9">
            <a:alphaModFix/>
          </a:blip>
          <a:srcRect b="19648" l="6024" r="7909" t="14462"/>
          <a:stretch/>
        </p:blipFill>
        <p:spPr>
          <a:xfrm>
            <a:off x="7238459" y="11719"/>
            <a:ext cx="894878" cy="43825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18"/>
          <p:cNvSpPr txBox="1"/>
          <p:nvPr>
            <p:ph type="ctrTitle"/>
          </p:nvPr>
        </p:nvSpPr>
        <p:spPr>
          <a:xfrm>
            <a:off x="19525" y="386248"/>
            <a:ext cx="5445000" cy="679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891"/>
              <a:buNone/>
            </a:pPr>
            <a:r>
              <a:rPr lang="es" sz="3072">
                <a:solidFill>
                  <a:srgbClr val="073763"/>
                </a:solidFill>
                <a:latin typeface="EB Garamond"/>
                <a:ea typeface="EB Garamond"/>
                <a:cs typeface="EB Garamond"/>
                <a:sym typeface="EB Garamond"/>
              </a:rPr>
              <a:t>Contrail Detection Results</a:t>
            </a:r>
            <a:endParaRPr sz="3072">
              <a:solidFill>
                <a:srgbClr val="073763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pic>
        <p:nvPicPr>
          <p:cNvPr id="177" name="Google Shape;177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021" y="25275"/>
            <a:ext cx="1042079" cy="387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" name="Google Shape;178;p1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145638" y="69159"/>
            <a:ext cx="998364" cy="15148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Google Shape;179;p1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145638" y="251845"/>
            <a:ext cx="998348" cy="1514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p1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950541" y="40439"/>
            <a:ext cx="287921" cy="3808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" name="Google Shape;181;p1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076577" y="40562"/>
            <a:ext cx="388124" cy="3876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1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488685" y="0"/>
            <a:ext cx="451441" cy="4382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p18"/>
          <p:cNvPicPr preferRelativeResize="0"/>
          <p:nvPr/>
        </p:nvPicPr>
        <p:blipFill rotWithShape="1">
          <a:blip r:embed="rId9">
            <a:alphaModFix/>
          </a:blip>
          <a:srcRect b="19648" l="6024" r="7909" t="14462"/>
          <a:stretch/>
        </p:blipFill>
        <p:spPr>
          <a:xfrm>
            <a:off x="7238459" y="11719"/>
            <a:ext cx="894878" cy="438257"/>
          </a:xfrm>
          <a:prstGeom prst="rect">
            <a:avLst/>
          </a:prstGeom>
          <a:noFill/>
          <a:ln>
            <a:noFill/>
          </a:ln>
        </p:spPr>
      </p:pic>
      <p:sp>
        <p:nvSpPr>
          <p:cNvPr id="184" name="Google Shape;184;p18"/>
          <p:cNvSpPr txBox="1"/>
          <p:nvPr>
            <p:ph idx="1" type="subTitle"/>
          </p:nvPr>
        </p:nvSpPr>
        <p:spPr>
          <a:xfrm>
            <a:off x="4093149" y="2990975"/>
            <a:ext cx="5242500" cy="876000"/>
          </a:xfrm>
          <a:prstGeom prst="rect">
            <a:avLst/>
          </a:prstGeom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89550" lIns="89550" spcFirstLastPara="1" rIns="89550" wrap="square" tIns="89550">
            <a:normAutofit/>
          </a:bodyPr>
          <a:lstStyle/>
          <a:p>
            <a:pPr indent="-298197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096"/>
              <a:buFont typeface="EB Garamond"/>
              <a:buChar char="-"/>
            </a:pPr>
            <a:r>
              <a:rPr lang="es" sz="1096">
                <a:solidFill>
                  <a:srgbClr val="073763"/>
                </a:solidFill>
                <a:latin typeface="EB Garamond"/>
                <a:ea typeface="EB Garamond"/>
                <a:cs typeface="EB Garamond"/>
                <a:sym typeface="EB Garamond"/>
              </a:rPr>
              <a:t>Peak contrail detection times predominantly occur during the early morning hours. </a:t>
            </a:r>
            <a:endParaRPr sz="1096">
              <a:solidFill>
                <a:srgbClr val="073763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96">
              <a:solidFill>
                <a:srgbClr val="073763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185" name="Google Shape;185;p18"/>
          <p:cNvSpPr txBox="1"/>
          <p:nvPr>
            <p:ph idx="1" type="subTitle"/>
          </p:nvPr>
        </p:nvSpPr>
        <p:spPr>
          <a:xfrm>
            <a:off x="180908" y="1065738"/>
            <a:ext cx="3785700" cy="619800"/>
          </a:xfrm>
          <a:prstGeom prst="rect">
            <a:avLst/>
          </a:prstGeom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89550" lIns="89550" spcFirstLastPara="1" rIns="89550" wrap="square" tIns="89550">
            <a:norm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88"/>
              <a:buNone/>
            </a:pPr>
            <a:r>
              <a:rPr lang="es" sz="1057">
                <a:solidFill>
                  <a:srgbClr val="073763"/>
                </a:solidFill>
                <a:latin typeface="EB Garamond"/>
                <a:ea typeface="EB Garamond"/>
                <a:cs typeface="EB Garamond"/>
                <a:sym typeface="EB Garamond"/>
              </a:rPr>
              <a:t>Monthly contrail coverage values identify </a:t>
            </a:r>
            <a:r>
              <a:rPr b="1" lang="es" sz="1057">
                <a:solidFill>
                  <a:srgbClr val="073763"/>
                </a:solidFill>
                <a:latin typeface="EB Garamond"/>
                <a:ea typeface="EB Garamond"/>
                <a:cs typeface="EB Garamond"/>
                <a:sym typeface="EB Garamond"/>
              </a:rPr>
              <a:t>April and May</a:t>
            </a:r>
            <a:r>
              <a:rPr lang="es" sz="1057">
                <a:solidFill>
                  <a:srgbClr val="073763"/>
                </a:solidFill>
                <a:latin typeface="EB Garamond"/>
                <a:ea typeface="EB Garamond"/>
                <a:cs typeface="EB Garamond"/>
                <a:sym typeface="EB Garamond"/>
              </a:rPr>
              <a:t> as the periods with the highest detected contrail occurrences.</a:t>
            </a:r>
            <a:endParaRPr sz="1057">
              <a:solidFill>
                <a:srgbClr val="073763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88"/>
              <a:buNone/>
            </a:pPr>
            <a:r>
              <a:t/>
            </a:r>
            <a:endParaRPr sz="1057">
              <a:solidFill>
                <a:srgbClr val="073763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pic>
        <p:nvPicPr>
          <p:cNvPr id="186" name="Google Shape;186;p18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246149" y="1553599"/>
            <a:ext cx="3655226" cy="18255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Google Shape;187;p18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4878538" y="746776"/>
            <a:ext cx="3671724" cy="22869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Google Shape;188;p18"/>
          <p:cNvPicPr preferRelativeResize="0"/>
          <p:nvPr/>
        </p:nvPicPr>
        <p:blipFill rotWithShape="1">
          <a:blip r:embed="rId12">
            <a:alphaModFix/>
          </a:blip>
          <a:srcRect b="8197" l="0" r="0" t="0"/>
          <a:stretch/>
        </p:blipFill>
        <p:spPr>
          <a:xfrm>
            <a:off x="180888" y="3300462"/>
            <a:ext cx="2641225" cy="16099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Google Shape;189;p18"/>
          <p:cNvPicPr preferRelativeResize="0"/>
          <p:nvPr/>
        </p:nvPicPr>
        <p:blipFill rotWithShape="1">
          <a:blip r:embed="rId13">
            <a:alphaModFix/>
          </a:blip>
          <a:srcRect b="0" l="10055" r="0" t="8650"/>
          <a:stretch/>
        </p:blipFill>
        <p:spPr>
          <a:xfrm>
            <a:off x="3168250" y="3453450"/>
            <a:ext cx="3320424" cy="1609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" name="Google Shape;190;p18"/>
          <p:cNvPicPr preferRelativeResize="0"/>
          <p:nvPr/>
        </p:nvPicPr>
        <p:blipFill rotWithShape="1">
          <a:blip r:embed="rId14">
            <a:alphaModFix/>
          </a:blip>
          <a:srcRect b="13030" l="1028" r="28534" t="3919"/>
          <a:stretch/>
        </p:blipFill>
        <p:spPr>
          <a:xfrm>
            <a:off x="6531310" y="3559850"/>
            <a:ext cx="2309175" cy="1277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19"/>
          <p:cNvSpPr txBox="1"/>
          <p:nvPr>
            <p:ph type="ctrTitle"/>
          </p:nvPr>
        </p:nvSpPr>
        <p:spPr>
          <a:xfrm>
            <a:off x="19525" y="386250"/>
            <a:ext cx="7904700" cy="679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891"/>
              <a:buNone/>
            </a:pPr>
            <a:r>
              <a:rPr lang="es" sz="3072">
                <a:solidFill>
                  <a:srgbClr val="073763"/>
                </a:solidFill>
                <a:latin typeface="EB Garamond"/>
                <a:ea typeface="EB Garamond"/>
                <a:cs typeface="EB Garamond"/>
                <a:sym typeface="EB Garamond"/>
              </a:rPr>
              <a:t>Radiative Forcing Results - Seasonal</a:t>
            </a:r>
            <a:endParaRPr sz="3072">
              <a:solidFill>
                <a:srgbClr val="073763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pic>
        <p:nvPicPr>
          <p:cNvPr id="196" name="Google Shape;196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021" y="25275"/>
            <a:ext cx="1042079" cy="387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" name="Google Shape;197;p1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145638" y="69159"/>
            <a:ext cx="998364" cy="151483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Google Shape;198;p1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145638" y="251845"/>
            <a:ext cx="998348" cy="1514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" name="Google Shape;199;p1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950541" y="40439"/>
            <a:ext cx="287921" cy="38081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Google Shape;200;p1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076577" y="40562"/>
            <a:ext cx="388124" cy="3876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1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488685" y="0"/>
            <a:ext cx="451441" cy="43825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p19"/>
          <p:cNvPicPr preferRelativeResize="0"/>
          <p:nvPr/>
        </p:nvPicPr>
        <p:blipFill rotWithShape="1">
          <a:blip r:embed="rId9">
            <a:alphaModFix/>
          </a:blip>
          <a:srcRect b="19648" l="6024" r="7909" t="14462"/>
          <a:stretch/>
        </p:blipFill>
        <p:spPr>
          <a:xfrm>
            <a:off x="7238459" y="11719"/>
            <a:ext cx="894878" cy="43825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p19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63625" y="1128350"/>
            <a:ext cx="4696524" cy="39482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p19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4990099" y="1223750"/>
            <a:ext cx="3979050" cy="34778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" name="Google Shape;209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021" y="25275"/>
            <a:ext cx="1042079" cy="387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" name="Google Shape;210;p2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145638" y="69159"/>
            <a:ext cx="998364" cy="151483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" name="Google Shape;211;p2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145638" y="251845"/>
            <a:ext cx="998348" cy="15147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" name="Google Shape;212;p2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950541" y="40439"/>
            <a:ext cx="287921" cy="380813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Google Shape;213;p2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076577" y="40562"/>
            <a:ext cx="388124" cy="3876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Google Shape;214;p2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488685" y="0"/>
            <a:ext cx="451441" cy="438254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" name="Google Shape;215;p20"/>
          <p:cNvPicPr preferRelativeResize="0"/>
          <p:nvPr/>
        </p:nvPicPr>
        <p:blipFill rotWithShape="1">
          <a:blip r:embed="rId9">
            <a:alphaModFix/>
          </a:blip>
          <a:srcRect b="19648" l="6024" r="7909" t="14462"/>
          <a:stretch/>
        </p:blipFill>
        <p:spPr>
          <a:xfrm>
            <a:off x="7238459" y="11719"/>
            <a:ext cx="894878" cy="438257"/>
          </a:xfrm>
          <a:prstGeom prst="rect">
            <a:avLst/>
          </a:prstGeom>
          <a:noFill/>
          <a:ln>
            <a:noFill/>
          </a:ln>
        </p:spPr>
      </p:pic>
      <p:sp>
        <p:nvSpPr>
          <p:cNvPr id="216" name="Google Shape;216;p20"/>
          <p:cNvSpPr txBox="1"/>
          <p:nvPr>
            <p:ph type="ctrTitle"/>
          </p:nvPr>
        </p:nvSpPr>
        <p:spPr>
          <a:xfrm>
            <a:off x="19525" y="386250"/>
            <a:ext cx="7042800" cy="679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891"/>
              <a:buNone/>
            </a:pPr>
            <a:r>
              <a:rPr lang="es" sz="3072">
                <a:solidFill>
                  <a:srgbClr val="073763"/>
                </a:solidFill>
                <a:latin typeface="EB Garamond"/>
                <a:ea typeface="EB Garamond"/>
                <a:cs typeface="EB Garamond"/>
                <a:sym typeface="EB Garamond"/>
              </a:rPr>
              <a:t>Radiative Forcing Results - Regional</a:t>
            </a:r>
            <a:endParaRPr sz="3072">
              <a:solidFill>
                <a:srgbClr val="073763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217" name="Google Shape;217;p20"/>
          <p:cNvSpPr txBox="1"/>
          <p:nvPr/>
        </p:nvSpPr>
        <p:spPr>
          <a:xfrm>
            <a:off x="239863" y="1065750"/>
            <a:ext cx="47541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>
                <a:solidFill>
                  <a:srgbClr val="073763"/>
                </a:solidFill>
                <a:latin typeface="EB Garamond"/>
                <a:ea typeface="EB Garamond"/>
                <a:cs typeface="EB Garamond"/>
                <a:sym typeface="EB Garamond"/>
              </a:rPr>
              <a:t>Bounding boxes taken from (Teoh et. al., 2024) </a:t>
            </a:r>
            <a:r>
              <a:rPr lang="es" sz="1000">
                <a:solidFill>
                  <a:srgbClr val="073763"/>
                </a:solidFill>
                <a:latin typeface="EB Garamond"/>
                <a:ea typeface="EB Garamond"/>
                <a:cs typeface="EB Garamond"/>
                <a:sym typeface="EB Garamond"/>
              </a:rPr>
              <a:t>cropped to match the field of view of MSG satellites.</a:t>
            </a:r>
            <a:endParaRPr sz="1200"/>
          </a:p>
        </p:txBody>
      </p:sp>
      <p:pic>
        <p:nvPicPr>
          <p:cNvPr id="218" name="Google Shape;218;p20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5397813" y="1191550"/>
            <a:ext cx="3596874" cy="3951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9" name="Google Shape;219;p20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227610" y="3659728"/>
            <a:ext cx="5170227" cy="1375872"/>
          </a:xfrm>
          <a:prstGeom prst="rect">
            <a:avLst/>
          </a:prstGeom>
          <a:noFill/>
          <a:ln>
            <a:noFill/>
          </a:ln>
        </p:spPr>
      </p:pic>
      <p:pic>
        <p:nvPicPr>
          <p:cNvPr id="220" name="Google Shape;220;p20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1087102" y="1436646"/>
            <a:ext cx="3893200" cy="21752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" name="Google Shape;225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021" y="25275"/>
            <a:ext cx="1042079" cy="387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6" name="Google Shape;226;p2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145638" y="69159"/>
            <a:ext cx="998364" cy="151483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" name="Google Shape;227;p2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145638" y="251845"/>
            <a:ext cx="998348" cy="151478"/>
          </a:xfrm>
          <a:prstGeom prst="rect">
            <a:avLst/>
          </a:prstGeom>
          <a:noFill/>
          <a:ln>
            <a:noFill/>
          </a:ln>
        </p:spPr>
      </p:pic>
      <p:pic>
        <p:nvPicPr>
          <p:cNvPr id="228" name="Google Shape;228;p2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950541" y="40439"/>
            <a:ext cx="287921" cy="380813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Google Shape;229;p2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076577" y="40562"/>
            <a:ext cx="388124" cy="3876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Google Shape;230;p2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488685" y="0"/>
            <a:ext cx="451441" cy="438254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" name="Google Shape;231;p21"/>
          <p:cNvPicPr preferRelativeResize="0"/>
          <p:nvPr/>
        </p:nvPicPr>
        <p:blipFill rotWithShape="1">
          <a:blip r:embed="rId9">
            <a:alphaModFix/>
          </a:blip>
          <a:srcRect b="19648" l="6024" r="7909" t="14462"/>
          <a:stretch/>
        </p:blipFill>
        <p:spPr>
          <a:xfrm>
            <a:off x="7238459" y="11719"/>
            <a:ext cx="894878" cy="438257"/>
          </a:xfrm>
          <a:prstGeom prst="rect">
            <a:avLst/>
          </a:prstGeom>
          <a:noFill/>
          <a:ln>
            <a:noFill/>
          </a:ln>
        </p:spPr>
      </p:pic>
      <p:sp>
        <p:nvSpPr>
          <p:cNvPr id="232" name="Google Shape;232;p21"/>
          <p:cNvSpPr txBox="1"/>
          <p:nvPr/>
        </p:nvSpPr>
        <p:spPr>
          <a:xfrm>
            <a:off x="85275" y="1264671"/>
            <a:ext cx="8549400" cy="538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073763"/>
                </a:solidFill>
                <a:latin typeface="EB Garamond"/>
                <a:ea typeface="EB Garamond"/>
                <a:cs typeface="EB Garamond"/>
                <a:sym typeface="EB Garamond"/>
              </a:rPr>
              <a:t>For each detected contrail feature, we report the </a:t>
            </a:r>
            <a:r>
              <a:rPr b="1" lang="es">
                <a:solidFill>
                  <a:srgbClr val="073763"/>
                </a:solidFill>
                <a:latin typeface="EB Garamond"/>
                <a:ea typeface="EB Garamond"/>
                <a:cs typeface="EB Garamond"/>
                <a:sym typeface="EB Garamond"/>
              </a:rPr>
              <a:t>contrail properties as the MEDIAN</a:t>
            </a:r>
            <a:r>
              <a:rPr lang="es">
                <a:solidFill>
                  <a:srgbClr val="073763"/>
                </a:solidFill>
                <a:latin typeface="EB Garamond"/>
                <a:ea typeface="EB Garamond"/>
                <a:cs typeface="EB Garamond"/>
                <a:sym typeface="EB Garamond"/>
              </a:rPr>
              <a:t> of the values provided by OCA across all constituent pixels.</a:t>
            </a:r>
            <a:endParaRPr>
              <a:solidFill>
                <a:srgbClr val="073763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pic>
        <p:nvPicPr>
          <p:cNvPr id="233" name="Google Shape;233;p21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0550" y="1890746"/>
            <a:ext cx="2626793" cy="2160034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Google Shape;234;p21"/>
          <p:cNvPicPr preferRelativeResize="0"/>
          <p:nvPr/>
        </p:nvPicPr>
        <p:blipFill rotWithShape="1">
          <a:blip r:embed="rId11">
            <a:alphaModFix/>
          </a:blip>
          <a:srcRect b="0" l="2028" r="0" t="6156"/>
          <a:stretch/>
        </p:blipFill>
        <p:spPr>
          <a:xfrm>
            <a:off x="6000550" y="2372496"/>
            <a:ext cx="3143426" cy="2688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" name="Google Shape;235;p21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2912808" y="1890746"/>
            <a:ext cx="3013410" cy="2200875"/>
          </a:xfrm>
          <a:prstGeom prst="rect">
            <a:avLst/>
          </a:prstGeom>
          <a:noFill/>
          <a:ln>
            <a:noFill/>
          </a:ln>
        </p:spPr>
      </p:pic>
      <p:sp>
        <p:nvSpPr>
          <p:cNvPr id="236" name="Google Shape;236;p21"/>
          <p:cNvSpPr/>
          <p:nvPr/>
        </p:nvSpPr>
        <p:spPr>
          <a:xfrm rot="1670073">
            <a:off x="7758953" y="3127235"/>
            <a:ext cx="242226" cy="1364181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07376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7" name="Google Shape;237;p21"/>
          <p:cNvSpPr txBox="1"/>
          <p:nvPr/>
        </p:nvSpPr>
        <p:spPr>
          <a:xfrm>
            <a:off x="6999413" y="4315905"/>
            <a:ext cx="998400" cy="32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300">
                <a:solidFill>
                  <a:srgbClr val="073763"/>
                </a:solidFill>
                <a:latin typeface="EB Garamond"/>
                <a:ea typeface="EB Garamond"/>
                <a:cs typeface="EB Garamond"/>
                <a:sym typeface="EB Garamond"/>
              </a:rPr>
              <a:t>Contrail 1</a:t>
            </a:r>
            <a:endParaRPr b="1" sz="1300">
              <a:solidFill>
                <a:srgbClr val="073763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cxnSp>
        <p:nvCxnSpPr>
          <p:cNvPr id="238" name="Google Shape;238;p21"/>
          <p:cNvCxnSpPr>
            <a:stCxn id="236" idx="1"/>
            <a:endCxn id="239" idx="3"/>
          </p:cNvCxnSpPr>
          <p:nvPr/>
        </p:nvCxnSpPr>
        <p:spPr>
          <a:xfrm flipH="1">
            <a:off x="4892366" y="3752775"/>
            <a:ext cx="2880600" cy="968100"/>
          </a:xfrm>
          <a:prstGeom prst="straightConnector1">
            <a:avLst/>
          </a:prstGeom>
          <a:noFill/>
          <a:ln cap="flat" cmpd="sng" w="19050">
            <a:solidFill>
              <a:srgbClr val="073763"/>
            </a:solidFill>
            <a:prstDash val="solid"/>
            <a:round/>
            <a:headEnd len="med" w="med" type="none"/>
            <a:tailEnd len="med" w="med" type="triangle"/>
          </a:ln>
        </p:spPr>
      </p:cxnSp>
      <p:pic>
        <p:nvPicPr>
          <p:cNvPr id="239" name="Google Shape;239;p21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591725" y="4579821"/>
            <a:ext cx="4300601" cy="282175"/>
          </a:xfrm>
          <a:prstGeom prst="rect">
            <a:avLst/>
          </a:prstGeom>
          <a:noFill/>
          <a:ln cap="flat" cmpd="sng" w="9525">
            <a:solidFill>
              <a:srgbClr val="073763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240" name="Google Shape;240;p21"/>
          <p:cNvSpPr/>
          <p:nvPr/>
        </p:nvSpPr>
        <p:spPr>
          <a:xfrm>
            <a:off x="4708050" y="2765221"/>
            <a:ext cx="489000" cy="538500"/>
          </a:xfrm>
          <a:prstGeom prst="rect">
            <a:avLst/>
          </a:prstGeom>
          <a:noFill/>
          <a:ln cap="flat" cmpd="sng" w="9525">
            <a:solidFill>
              <a:srgbClr val="07376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1" name="Google Shape;241;p21"/>
          <p:cNvSpPr txBox="1"/>
          <p:nvPr/>
        </p:nvSpPr>
        <p:spPr>
          <a:xfrm>
            <a:off x="2870350" y="1757446"/>
            <a:ext cx="42681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242" name="Google Shape;242;p21"/>
          <p:cNvSpPr txBox="1"/>
          <p:nvPr>
            <p:ph type="ctrTitle"/>
          </p:nvPr>
        </p:nvSpPr>
        <p:spPr>
          <a:xfrm>
            <a:off x="19525" y="444054"/>
            <a:ext cx="8885100" cy="679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891"/>
              <a:buNone/>
            </a:pPr>
            <a:r>
              <a:rPr lang="es" sz="3072">
                <a:solidFill>
                  <a:srgbClr val="073763"/>
                </a:solidFill>
                <a:latin typeface="EB Garamond"/>
                <a:ea typeface="EB Garamond"/>
                <a:cs typeface="EB Garamond"/>
                <a:sym typeface="EB Garamond"/>
              </a:rPr>
              <a:t>Discussion and Open Problems - Cloud </a:t>
            </a:r>
            <a:r>
              <a:rPr lang="es" sz="3072">
                <a:solidFill>
                  <a:srgbClr val="073763"/>
                </a:solidFill>
                <a:latin typeface="EB Garamond"/>
                <a:ea typeface="EB Garamond"/>
                <a:cs typeface="EB Garamond"/>
                <a:sym typeface="EB Garamond"/>
              </a:rPr>
              <a:t>Microphysics</a:t>
            </a:r>
            <a:endParaRPr sz="3072">
              <a:solidFill>
                <a:srgbClr val="073763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A696D651A62B14DA21B95C243BB2A8E" ma:contentTypeVersion="16" ma:contentTypeDescription="Create a new document." ma:contentTypeScope="" ma:versionID="ac5ebec9505797d2d927dc060971ebfd">
  <xsd:schema xmlns:xsd="http://www.w3.org/2001/XMLSchema" xmlns:xs="http://www.w3.org/2001/XMLSchema" xmlns:p="http://schemas.microsoft.com/office/2006/metadata/properties" xmlns:ns2="74f85030-d7d8-4113-8c11-31a792603f92" xmlns:ns3="28b8a96b-cc5d-4da7-87eb-90aa23126c95" targetNamespace="http://schemas.microsoft.com/office/2006/metadata/properties" ma:root="true" ma:fieldsID="e6a9d133044c5aa1362f6722a1a64744" ns2:_="" ns3:_="">
    <xsd:import namespace="74f85030-d7d8-4113-8c11-31a792603f92"/>
    <xsd:import namespace="28b8a96b-cc5d-4da7-87eb-90aa23126c95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SearchProperties" minOccurs="0"/>
                <xsd:element ref="ns3:lcf76f155ced4ddcb4097134ff3c332f" minOccurs="0"/>
                <xsd:element ref="ns2:TaxCatchAll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LengthInSeconds" minOccurs="0"/>
                <xsd:element ref="ns3:MediaServiceObjectDetectorVersions" minOccurs="0"/>
                <xsd:element ref="ns3:MediaServiceLocation" minOccurs="0"/>
                <xsd:element ref="ns3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4f85030-d7d8-4113-8c11-31a792603f92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5" nillable="true" ma:displayName="Taxonomy Catch All Column" ma:hidden="true" ma:list="{245445c9-76ae-43e5-a178-2fa5a4aba7bd}" ma:internalName="TaxCatchAll" ma:showField="CatchAllData" ma:web="74f85030-d7d8-4113-8c11-31a792603f9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8b8a96b-cc5d-4da7-87eb-90aa23126c9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lcf76f155ced4ddcb4097134ff3c332f" ma:index="14" nillable="true" ma:taxonomy="true" ma:internalName="lcf76f155ced4ddcb4097134ff3c332f" ma:taxonomyFieldName="MediaServiceImageTags" ma:displayName="Image Tags" ma:readOnly="false" ma:fieldId="{5cf76f15-5ced-4ddc-b409-7134ff3c332f}" ma:taxonomyMulti="true" ma:sspId="93861162-3ace-47f9-b063-cd36ef98957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9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Location" ma:index="22" nillable="true" ma:displayName="Location" ma:indexed="true" ma:internalName="MediaServiceLocation" ma:readOnly="true">
      <xsd:simpleType>
        <xsd:restriction base="dms:Text"/>
      </xsd:simpleType>
    </xsd:element>
    <xsd:element name="MediaServiceBillingMetadata" ma:index="23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74f85030-d7d8-4113-8c11-31a792603f92" xsi:nil="true"/>
    <lcf76f155ced4ddcb4097134ff3c332f xmlns="28b8a96b-cc5d-4da7-87eb-90aa23126c95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436EBAF7-BDEE-4BB9-9690-8D9DFAEC2720}"/>
</file>

<file path=customXml/itemProps2.xml><?xml version="1.0" encoding="utf-8"?>
<ds:datastoreItem xmlns:ds="http://schemas.openxmlformats.org/officeDocument/2006/customXml" ds:itemID="{07145F59-D513-4663-99EE-1C98992CB6AE}"/>
</file>

<file path=customXml/itemProps3.xml><?xml version="1.0" encoding="utf-8"?>
<ds:datastoreItem xmlns:ds="http://schemas.openxmlformats.org/officeDocument/2006/customXml" ds:itemID="{89ADC0EA-D876-4395-824E-746D778E224B}"/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0x0101006A696D651A62B14DA21B95C243BB2A8E</vt:lpwstr>
  </property>
  <property fmtid="{D5CDD505-2E9C-101B-9397-08002B2CF9AE}" pid="3" name="MediaServiceImageTags">
    <vt:lpwstr/>
  </property>
</Properties>
</file>