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y="5143500" cx="9144000"/>
  <p:notesSz cx="6858000" cy="9144000"/>
  <p:embeddedFontLst>
    <p:embeddedFont>
      <p:font typeface="Google Sans SemiBold"/>
      <p:regular r:id="rId20"/>
      <p:bold r:id="rId21"/>
      <p:italic r:id="rId22"/>
      <p:boldItalic r:id="rId23"/>
    </p:embeddedFont>
    <p:embeddedFont>
      <p:font typeface="Roboto"/>
      <p:regular r:id="rId24"/>
      <p:bold r:id="rId25"/>
      <p:italic r:id="rId26"/>
      <p:boldItalic r:id="rId27"/>
    </p:embeddedFont>
    <p:embeddedFont>
      <p:font typeface="Google Sans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81BAE7F-2B4E-4531-A033-B8DBCEC2FEAB}">
  <a:tblStyle styleId="{A81BAE7F-2B4E-4531-A033-B8DBCEC2FE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Roboto-italic.fntdata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1" Type="http://schemas.openxmlformats.org/officeDocument/2006/relationships/font" Target="fonts/GoogleSansSemiBold-bold.fntdata"/><Relationship Id="rId3" Type="http://schemas.openxmlformats.org/officeDocument/2006/relationships/presProps" Target="presProps.xml"/><Relationship Id="rId34" Type="http://schemas.openxmlformats.org/officeDocument/2006/relationships/customXml" Target="../customXml/item3.xml"/><Relationship Id="rId25" Type="http://schemas.openxmlformats.org/officeDocument/2006/relationships/font" Target="fonts/Roboto-bold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customXml" Target="../customXml/item2.xml"/><Relationship Id="rId20" Type="http://schemas.openxmlformats.org/officeDocument/2006/relationships/font" Target="fonts/GoogleSansSemiBold-regular.fntdata"/><Relationship Id="rId2" Type="http://schemas.openxmlformats.org/officeDocument/2006/relationships/viewProps" Target="viewProps.xml"/><Relationship Id="rId29" Type="http://schemas.openxmlformats.org/officeDocument/2006/relationships/font" Target="fonts/GoogleSans-bold.fntdata"/><Relationship Id="rId16" Type="http://schemas.openxmlformats.org/officeDocument/2006/relationships/slide" Target="slides/slide10.xml"/><Relationship Id="rId24" Type="http://schemas.openxmlformats.org/officeDocument/2006/relationships/font" Target="fonts/Roboto-regular.fntdata"/><Relationship Id="rId1" Type="http://schemas.openxmlformats.org/officeDocument/2006/relationships/theme" Target="theme/theme1.xml"/><Relationship Id="rId6" Type="http://schemas.openxmlformats.org/officeDocument/2006/relationships/notesMaster" Target="notesMasters/notesMaster1.xml"/><Relationship Id="rId11" Type="http://schemas.openxmlformats.org/officeDocument/2006/relationships/slide" Target="slides/slide5.xml"/><Relationship Id="rId32" Type="http://schemas.openxmlformats.org/officeDocument/2006/relationships/customXml" Target="../customXml/item1.xml"/><Relationship Id="rId23" Type="http://schemas.openxmlformats.org/officeDocument/2006/relationships/font" Target="fonts/GoogleSansSemiBold-boldItalic.fntdata"/><Relationship Id="rId28" Type="http://schemas.openxmlformats.org/officeDocument/2006/relationships/font" Target="fonts/GoogleSans-regular.fnt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31" Type="http://schemas.openxmlformats.org/officeDocument/2006/relationships/font" Target="fonts/GoogleSans-boldItalic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22" Type="http://schemas.openxmlformats.org/officeDocument/2006/relationships/font" Target="fonts/GoogleSansSemiBold-italic.fntdata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7" Type="http://schemas.openxmlformats.org/officeDocument/2006/relationships/font" Target="fonts/Roboto-boldItalic.fntdata"/><Relationship Id="rId30" Type="http://schemas.openxmlformats.org/officeDocument/2006/relationships/font" Target="fonts/GoogleSans-italic.fntdata"/><Relationship Id="rId14" Type="http://schemas.openxmlformats.org/officeDocument/2006/relationships/slide" Target="slides/slide8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7afb22b41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7afb22b41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Image generated by Google Gemini by Googler while working at Google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7afb22b41a_0_8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7afb22b41a_0_8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Image generated by Google Gemini by Googler while working at Google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Now, applying this validated model to the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</a:t>
            </a:r>
            <a:r>
              <a:rPr i="1" lang="en">
                <a:solidFill>
                  <a:schemeClr val="dk1"/>
                </a:solidFill>
              </a:rPr>
              <a:t>real</a:t>
            </a:r>
            <a:r>
              <a:rPr lang="en">
                <a:solidFill>
                  <a:schemeClr val="dk1"/>
                </a:solidFill>
              </a:rPr>
              <a:t> data over the Americas: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We see a clear warming signal (a negative, or heat-trapping, change in OLR) that grows as we include older and older contrails.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The forcing does </a:t>
            </a:r>
            <a:r>
              <a:rPr b="1" lang="en">
                <a:solidFill>
                  <a:schemeClr val="dk1"/>
                </a:solidFill>
              </a:rPr>
              <a:t>not</a:t>
            </a:r>
            <a:r>
              <a:rPr lang="en">
                <a:solidFill>
                  <a:schemeClr val="dk1"/>
                </a:solidFill>
              </a:rPr>
              <a:t> level off. This strongly suggests contrail warming persists for at least 12 hours, and possibly longer.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Our central estimate for the total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</a:t>
            </a:r>
            <a:r>
              <a:rPr b="1" lang="en">
                <a:solidFill>
                  <a:schemeClr val="dk1"/>
                </a:solidFill>
              </a:rPr>
              <a:t>"observational Radiative Forcing, 12 hours" (oRF12​)</a:t>
            </a:r>
            <a:r>
              <a:rPr lang="en">
                <a:solidFill>
                  <a:schemeClr val="dk1"/>
                </a:solidFill>
              </a:rPr>
              <a:t> is </a:t>
            </a:r>
            <a:r>
              <a:rPr b="1" lang="en">
                <a:solidFill>
                  <a:schemeClr val="dk1"/>
                </a:solidFill>
              </a:rPr>
              <a:t>46.9 Gigajoules per flight kilometer</a:t>
            </a:r>
            <a:r>
              <a:rPr lang="en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This provides the first large-scale, satellite-observation-based estimate of long-lived contrail forcing.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7bc65959d4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7bc65959d4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Image generated by Google Gemini by Googler while working at Google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7bc65959d4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7bc65959d4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Image generated by Google Gemini by Googler while working at Google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7afb22b41a_0_8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7afb22b41a_0_8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Image generated by Google Gemini by Googler while working at Google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7d583bd75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7d583bd75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Image generated by Google Gemini by Googler while working at Google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7afb22b41a_0_8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7afb22b41a_0_8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Image generated by Google Gemini by Googler while working at Google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To measure long-lived effects, we advect every flight path forward in time for 12 hours using ERA5 winds.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We also model growing wind </a:t>
            </a:r>
            <a:r>
              <a:rPr i="1" lang="en">
                <a:solidFill>
                  <a:schemeClr val="dk1"/>
                </a:solidFill>
              </a:rPr>
              <a:t>uncertainty</a:t>
            </a:r>
            <a:r>
              <a:rPr lang="en">
                <a:solidFill>
                  <a:schemeClr val="dk1"/>
                </a:solidFill>
              </a:rPr>
              <a:t> (informed by Figure 3, which shows error growing at 12.4 km/h). This realistically "spreads" the trace density as it ages.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You can see the "treatment" variable spreading from 1 hour (</a:t>
            </a:r>
            <a:r>
              <a:rPr b="1" lang="en">
                <a:solidFill>
                  <a:schemeClr val="dk1"/>
                </a:solidFill>
              </a:rPr>
              <a:t>a</a:t>
            </a:r>
            <a:r>
              <a:rPr lang="en">
                <a:solidFill>
                  <a:schemeClr val="dk1"/>
                </a:solidFill>
              </a:rPr>
              <a:t>) to 6 hours (</a:t>
            </a:r>
            <a:r>
              <a:rPr b="1" lang="en">
                <a:solidFill>
                  <a:schemeClr val="dk1"/>
                </a:solidFill>
              </a:rPr>
              <a:t>b</a:t>
            </a:r>
            <a:r>
              <a:rPr lang="en">
                <a:solidFill>
                  <a:schemeClr val="dk1"/>
                </a:solidFill>
              </a:rPr>
              <a:t>) and 12 hours (</a:t>
            </a:r>
            <a:r>
              <a:rPr b="1" lang="en">
                <a:solidFill>
                  <a:schemeClr val="dk1"/>
                </a:solidFill>
              </a:rPr>
              <a:t>c</a:t>
            </a:r>
            <a:r>
              <a:rPr lang="en">
                <a:solidFill>
                  <a:schemeClr val="dk1"/>
                </a:solidFill>
              </a:rPr>
              <a:t>).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This 12-hour cumulative map (AH=11​) is the full "treatment" variable we use in our model.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7afb22b41a_0_7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7afb22b41a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Image generated by Google Gemini by Googler while working at Google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7afb22b41a_0_8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7afb22b41a_0_8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Image generated by Google Gemini by Googler while working at Google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7afb22b41a_0_8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7afb22b41a_0_8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Image generated by Google Gemini by Googler while working at Google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7afb22b41a_0_8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7afb22b41a_0_8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Image generated by Google Gemini by Googler while working at Google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Our synthetic tests showed that simply sampling more </a:t>
            </a:r>
            <a:r>
              <a:rPr i="1" lang="en">
                <a:solidFill>
                  <a:schemeClr val="dk1"/>
                </a:solidFill>
              </a:rPr>
              <a:t>pixels</a:t>
            </a:r>
            <a:r>
              <a:rPr lang="en">
                <a:solidFill>
                  <a:schemeClr val="dk1"/>
                </a:solidFill>
              </a:rPr>
              <a:t> is not enough. Adjacent pixels are not independent observations.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Accurate, low-error estimates are only achieved by sampling from many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</a:t>
            </a:r>
            <a:r>
              <a:rPr i="1" lang="en">
                <a:solidFill>
                  <a:schemeClr val="dk1"/>
                </a:solidFill>
              </a:rPr>
              <a:t>independent days</a:t>
            </a:r>
            <a:r>
              <a:rPr lang="en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You can see the error stays high for 1 or 5 days (blue/orange lines), but sampling from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</a:t>
            </a:r>
            <a:r>
              <a:rPr b="1" lang="en">
                <a:solidFill>
                  <a:schemeClr val="dk1"/>
                </a:solidFill>
              </a:rPr>
              <a:t>36 days</a:t>
            </a:r>
            <a:r>
              <a:rPr lang="en">
                <a:solidFill>
                  <a:schemeClr val="dk1"/>
                </a:solidFill>
              </a:rPr>
              <a:t> (red line) dramatically reduces the error and converges on the right answer.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This confirms our study design of sampling from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</a:t>
            </a:r>
            <a:r>
              <a:rPr b="1" lang="en">
                <a:solidFill>
                  <a:schemeClr val="dk1"/>
                </a:solidFill>
              </a:rPr>
              <a:t>183 separate days</a:t>
            </a:r>
            <a:r>
              <a:rPr lang="en">
                <a:solidFill>
                  <a:schemeClr val="dk1"/>
                </a:solidFill>
              </a:rPr>
              <a:t> is robust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7afb22b41a_0_8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7afb22b41a_0_8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Image generated by Google Gemini by Googler while working at Google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The model is accurate. The orange line is the known "Ground Truth" forcing we injected, and the blue line is what our causal model </a:t>
            </a:r>
            <a:r>
              <a:rPr i="1" lang="en">
                <a:solidFill>
                  <a:schemeClr val="dk1"/>
                </a:solidFill>
              </a:rPr>
              <a:t>estimated</a:t>
            </a:r>
            <a:r>
              <a:rPr lang="en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It recovers the truth in a simple "Linear Overlap" test (</a:t>
            </a:r>
            <a:r>
              <a:rPr b="1" lang="en">
                <a:solidFill>
                  <a:schemeClr val="dk1"/>
                </a:solidFill>
              </a:rPr>
              <a:t>a</a:t>
            </a:r>
            <a:r>
              <a:rPr lang="en">
                <a:solidFill>
                  <a:schemeClr val="dk1"/>
                </a:solidFill>
              </a:rPr>
              <a:t>) and a more realistic "Sublinear Overlap" test (</a:t>
            </a:r>
            <a:r>
              <a:rPr b="1" lang="en">
                <a:solidFill>
                  <a:schemeClr val="dk1"/>
                </a:solidFill>
              </a:rPr>
              <a:t>b</a:t>
            </a:r>
            <a:r>
              <a:rPr lang="en">
                <a:solidFill>
                  <a:schemeClr val="dk1"/>
                </a:solidFill>
              </a:rPr>
              <a:t>).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It's robust to measurement bias (</a:t>
            </a:r>
            <a:r>
              <a:rPr b="1" lang="en">
                <a:solidFill>
                  <a:schemeClr val="dk1"/>
                </a:solidFill>
              </a:rPr>
              <a:t>c</a:t>
            </a:r>
            <a:r>
              <a:rPr lang="en">
                <a:solidFill>
                  <a:schemeClr val="dk1"/>
                </a:solidFill>
              </a:rPr>
              <a:t>).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Most importantly: In the </a:t>
            </a:r>
            <a:r>
              <a:rPr b="1" lang="en">
                <a:solidFill>
                  <a:schemeClr val="dk1"/>
                </a:solidFill>
              </a:rPr>
              <a:t>"Null" Test (d)</a:t>
            </a:r>
            <a:r>
              <a:rPr lang="en">
                <a:solidFill>
                  <a:schemeClr val="dk1"/>
                </a:solidFill>
              </a:rPr>
              <a:t>, where we gave the model flight paths but </a:t>
            </a:r>
            <a:r>
              <a:rPr i="1" lang="en">
                <a:solidFill>
                  <a:schemeClr val="dk1"/>
                </a:solidFill>
              </a:rPr>
              <a:t>zero</a:t>
            </a:r>
            <a:r>
              <a:rPr lang="en">
                <a:solidFill>
                  <a:schemeClr val="dk1"/>
                </a:solidFill>
              </a:rPr>
              <a:t> synthetic contrails, it correctly and confidently found </a:t>
            </a:r>
            <a:r>
              <a:rPr b="1" lang="en">
                <a:solidFill>
                  <a:schemeClr val="dk1"/>
                </a:solidFill>
              </a:rPr>
              <a:t>zero forcing</a:t>
            </a:r>
            <a:r>
              <a:rPr lang="en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gives us confidence to apply this model to the real world.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7faec0e74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7faec0e74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Body 1">
  <p:cSld name="TITLE_1_2_1_1_1_1_1_1_1_1_1"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3" y="546172"/>
            <a:ext cx="1940700" cy="4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Google Sans SemiBold"/>
              <a:buNone/>
              <a:defRPr sz="1300">
                <a:latin typeface="Google Sans SemiBold"/>
                <a:ea typeface="Google Sans SemiBold"/>
                <a:cs typeface="Google Sans SemiBold"/>
                <a:sym typeface="Google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Google Sans SemiBold"/>
              <a:buNone/>
              <a:defRPr sz="1300">
                <a:latin typeface="Google Sans SemiBold"/>
                <a:ea typeface="Google Sans SemiBold"/>
                <a:cs typeface="Google Sans SemiBold"/>
                <a:sym typeface="Google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Google Sans SemiBold"/>
              <a:buNone/>
              <a:defRPr sz="1300">
                <a:latin typeface="Google Sans SemiBold"/>
                <a:ea typeface="Google Sans SemiBold"/>
                <a:cs typeface="Google Sans SemiBold"/>
                <a:sym typeface="Google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Google Sans SemiBold"/>
              <a:buNone/>
              <a:defRPr sz="1300">
                <a:latin typeface="Google Sans SemiBold"/>
                <a:ea typeface="Google Sans SemiBold"/>
                <a:cs typeface="Google Sans SemiBold"/>
                <a:sym typeface="Google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Google Sans SemiBold"/>
              <a:buNone/>
              <a:defRPr sz="1300">
                <a:latin typeface="Google Sans SemiBold"/>
                <a:ea typeface="Google Sans SemiBold"/>
                <a:cs typeface="Google Sans SemiBold"/>
                <a:sym typeface="Google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Google Sans SemiBold"/>
              <a:buNone/>
              <a:defRPr sz="1300">
                <a:latin typeface="Google Sans SemiBold"/>
                <a:ea typeface="Google Sans SemiBold"/>
                <a:cs typeface="Google Sans SemiBold"/>
                <a:sym typeface="Google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Google Sans SemiBold"/>
              <a:buNone/>
              <a:defRPr sz="1300">
                <a:latin typeface="Google Sans SemiBold"/>
                <a:ea typeface="Google Sans SemiBold"/>
                <a:cs typeface="Google Sans SemiBold"/>
                <a:sym typeface="Google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Google Sans SemiBold"/>
              <a:buNone/>
              <a:defRPr sz="1300">
                <a:latin typeface="Google Sans SemiBold"/>
                <a:ea typeface="Google Sans SemiBold"/>
                <a:cs typeface="Google Sans SemiBold"/>
                <a:sym typeface="Google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Google Sans SemiBold"/>
              <a:buNone/>
              <a:defRPr sz="1300">
                <a:latin typeface="Google Sans SemiBold"/>
                <a:ea typeface="Google Sans SemiBold"/>
                <a:cs typeface="Google Sans SemiBold"/>
                <a:sym typeface="Google Sans SemiBold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3" y="1143000"/>
            <a:ext cx="1940700" cy="325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17500" lvl="1" marL="9144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pic>
        <p:nvPicPr>
          <p:cNvPr id="53" name="Google Shape;53;p13"/>
          <p:cNvPicPr preferRelativeResize="0"/>
          <p:nvPr/>
        </p:nvPicPr>
        <p:blipFill rotWithShape="1">
          <a:blip r:embed="rId2">
            <a:alphaModFix/>
          </a:blip>
          <a:srcRect b="0" l="0" r="0" t="-10"/>
          <a:stretch/>
        </p:blipFill>
        <p:spPr>
          <a:xfrm>
            <a:off x="430766" y="266875"/>
            <a:ext cx="751657" cy="117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hyperlink" Target="http://flightaware.com" TargetMode="External"/><Relationship Id="rId5" Type="http://schemas.openxmlformats.org/officeDocument/2006/relationships/hyperlink" Target="http://aireon.com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type="title"/>
          </p:nvPr>
        </p:nvSpPr>
        <p:spPr>
          <a:xfrm>
            <a:off x="457197" y="683550"/>
            <a:ext cx="8266800" cy="114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Observing long-lived longwave contrail forcing</a:t>
            </a:r>
            <a:endParaRPr sz="4100">
              <a:solidFill>
                <a:schemeClr val="dk1"/>
              </a:solidFill>
            </a:endParaRPr>
          </a:p>
        </p:txBody>
      </p:sp>
      <p:sp>
        <p:nvSpPr>
          <p:cNvPr id="59" name="Google Shape;59;p14"/>
          <p:cNvSpPr txBox="1"/>
          <p:nvPr/>
        </p:nvSpPr>
        <p:spPr>
          <a:xfrm>
            <a:off x="7563834" y="3134694"/>
            <a:ext cx="50670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57150" lIns="57150" spcFirstLastPara="1" rIns="57150" wrap="square" tIns="571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900"/>
              <a:t>1 </a:t>
            </a:r>
            <a:r>
              <a:rPr lang="en" sz="900"/>
              <a:t>asonabend@google.com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900"/>
              <a:t>2</a:t>
            </a:r>
            <a:r>
              <a:rPr lang="en" sz="900"/>
              <a:t> mccloskey@google.com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t/>
            </a:r>
            <a:endParaRPr sz="700">
              <a:solidFill>
                <a:srgbClr val="1155CC"/>
              </a:solidFill>
              <a:highlight>
                <a:srgbClr val="FFFFFF"/>
              </a:highlight>
            </a:endParaRPr>
          </a:p>
        </p:txBody>
      </p:sp>
      <p:sp>
        <p:nvSpPr>
          <p:cNvPr id="60" name="Google Shape;60;p14"/>
          <p:cNvSpPr txBox="1"/>
          <p:nvPr/>
        </p:nvSpPr>
        <p:spPr>
          <a:xfrm>
            <a:off x="214675" y="4211225"/>
            <a:ext cx="634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Aaron Sonabend-W</a:t>
            </a:r>
            <a:r>
              <a:rPr baseline="30000" lang="en" sz="1800">
                <a:solidFill>
                  <a:schemeClr val="dk2"/>
                </a:solidFill>
              </a:rPr>
              <a:t>1</a:t>
            </a:r>
            <a:r>
              <a:rPr lang="en" sz="1800">
                <a:solidFill>
                  <a:schemeClr val="dk2"/>
                </a:solidFill>
              </a:rPr>
              <a:t>, Scott Geraedts, Nita Goyal, Joe Yue-Hei Ng, Christopher Van Arsdale, &amp; Kevin McCloskey</a:t>
            </a:r>
            <a:r>
              <a:rPr baseline="30000" lang="en" sz="1800">
                <a:solidFill>
                  <a:schemeClr val="dk2"/>
                </a:solidFill>
              </a:rPr>
              <a:t>2</a:t>
            </a:r>
            <a:endParaRPr baseline="30000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866" y="1279116"/>
            <a:ext cx="5684149" cy="332060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3"/>
          <p:cNvSpPr txBox="1"/>
          <p:nvPr>
            <p:ph type="title"/>
          </p:nvPr>
        </p:nvSpPr>
        <p:spPr>
          <a:xfrm>
            <a:off x="457197" y="522385"/>
            <a:ext cx="8266800" cy="114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Observed longwave forcing</a:t>
            </a:r>
            <a:endParaRPr sz="4100">
              <a:solidFill>
                <a:schemeClr val="dk1"/>
              </a:solidFill>
            </a:endParaRPr>
          </a:p>
        </p:txBody>
      </p:sp>
      <p:grpSp>
        <p:nvGrpSpPr>
          <p:cNvPr id="140" name="Google Shape;140;p23"/>
          <p:cNvGrpSpPr/>
          <p:nvPr/>
        </p:nvGrpSpPr>
        <p:grpSpPr>
          <a:xfrm>
            <a:off x="6102185" y="3219811"/>
            <a:ext cx="2105732" cy="1089451"/>
            <a:chOff x="6735859" y="3594773"/>
            <a:chExt cx="2340743" cy="1211039"/>
          </a:xfrm>
        </p:grpSpPr>
        <p:cxnSp>
          <p:nvCxnSpPr>
            <p:cNvPr id="141" name="Google Shape;141;p23"/>
            <p:cNvCxnSpPr/>
            <p:nvPr/>
          </p:nvCxnSpPr>
          <p:spPr>
            <a:xfrm>
              <a:off x="6743484" y="4368695"/>
              <a:ext cx="977700" cy="2100"/>
            </a:xfrm>
            <a:prstGeom prst="straightConnector1">
              <a:avLst/>
            </a:prstGeom>
            <a:noFill/>
            <a:ln cap="flat" cmpd="sng" w="8575">
              <a:solidFill>
                <a:srgbClr val="8E7CC3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42" name="Google Shape;142;p23"/>
            <p:cNvSpPr txBox="1"/>
            <p:nvPr/>
          </p:nvSpPr>
          <p:spPr>
            <a:xfrm>
              <a:off x="7662101" y="4159313"/>
              <a:ext cx="14145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2250" lIns="82250" spcFirstLastPara="1" rIns="82250" wrap="square" tIns="8225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49">
                  <a:solidFill>
                    <a:srgbClr val="8E7CC3"/>
                  </a:solidFill>
                </a:rPr>
                <a:t>60.7 </a:t>
              </a:r>
              <a:r>
                <a:rPr lang="en" sz="1349">
                  <a:solidFill>
                    <a:srgbClr val="8E7CC3"/>
                  </a:solidFill>
                </a:rPr>
                <a:t>GJ/km</a:t>
              </a:r>
              <a:endParaRPr sz="1349">
                <a:solidFill>
                  <a:srgbClr val="8E7CC3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49">
                  <a:solidFill>
                    <a:srgbClr val="8E7CC3"/>
                  </a:solidFill>
                </a:rPr>
                <a:t>(CoCiP)</a:t>
              </a:r>
              <a:endParaRPr sz="1349">
                <a:solidFill>
                  <a:srgbClr val="8E7CC3"/>
                </a:solidFill>
              </a:endParaRPr>
            </a:p>
          </p:txBody>
        </p:sp>
        <p:cxnSp>
          <p:nvCxnSpPr>
            <p:cNvPr id="143" name="Google Shape;143;p23"/>
            <p:cNvCxnSpPr/>
            <p:nvPr/>
          </p:nvCxnSpPr>
          <p:spPr>
            <a:xfrm>
              <a:off x="6735859" y="3803650"/>
              <a:ext cx="977100" cy="0"/>
            </a:xfrm>
            <a:prstGeom prst="straightConnector1">
              <a:avLst/>
            </a:prstGeom>
            <a:noFill/>
            <a:ln cap="flat" cmpd="sng" w="8575">
              <a:solidFill>
                <a:srgbClr val="4A86E8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44" name="Google Shape;144;p23"/>
            <p:cNvSpPr txBox="1"/>
            <p:nvPr/>
          </p:nvSpPr>
          <p:spPr>
            <a:xfrm>
              <a:off x="7654898" y="3594773"/>
              <a:ext cx="14076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2250" lIns="82250" spcFirstLastPara="1" rIns="82250" wrap="square" tIns="8225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49">
                  <a:solidFill>
                    <a:srgbClr val="4A86E8"/>
                  </a:solidFill>
                </a:rPr>
                <a:t>46.7</a:t>
              </a:r>
              <a:r>
                <a:rPr lang="en" sz="1349">
                  <a:solidFill>
                    <a:srgbClr val="4A86E8"/>
                  </a:solidFill>
                </a:rPr>
                <a:t> GJ/km</a:t>
              </a:r>
              <a:endParaRPr sz="1349">
                <a:solidFill>
                  <a:srgbClr val="4A86E8"/>
                </a:solidFill>
              </a:endParaRPr>
            </a:p>
          </p:txBody>
        </p:sp>
      </p:grpSp>
      <p:sp>
        <p:nvSpPr>
          <p:cNvPr id="145" name="Google Shape;145;p23"/>
          <p:cNvSpPr txBox="1"/>
          <p:nvPr/>
        </p:nvSpPr>
        <p:spPr>
          <a:xfrm>
            <a:off x="750725" y="4648108"/>
            <a:ext cx="7432800" cy="4311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Google Sans"/>
                <a:ea typeface="Google Sans"/>
                <a:cs typeface="Google Sans"/>
                <a:sym typeface="Google Sans"/>
              </a:rPr>
              <a:t>We find a persistent warming signal that does not level off at 12 full hours.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type="title"/>
          </p:nvPr>
        </p:nvSpPr>
        <p:spPr>
          <a:xfrm>
            <a:off x="457197" y="683550"/>
            <a:ext cx="8266800" cy="114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Application: MRV evaluation</a:t>
            </a:r>
            <a:endParaRPr sz="4100">
              <a:solidFill>
                <a:schemeClr val="dk1"/>
              </a:solidFill>
            </a:endParaRPr>
          </a:p>
        </p:txBody>
      </p:sp>
      <p:sp>
        <p:nvSpPr>
          <p:cNvPr id="151" name="Google Shape;151;p24"/>
          <p:cNvSpPr txBox="1"/>
          <p:nvPr/>
        </p:nvSpPr>
        <p:spPr>
          <a:xfrm>
            <a:off x="538625" y="1388300"/>
            <a:ext cx="3831000" cy="34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An MRV system computes the contrail warming of every flight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Lots of different choices when making an MRV system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>
                <a:solidFill>
                  <a:schemeClr val="dk2"/>
                </a:solidFill>
              </a:rPr>
              <a:t>Simulation-based (e.g. CoCiP, aCCF)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>
                <a:solidFill>
                  <a:schemeClr val="dk2"/>
                </a:solidFill>
              </a:rPr>
              <a:t>Weather inputs to the simulation (ERA5, ERA5 adjusted, DWD)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>
                <a:solidFill>
                  <a:schemeClr val="dk2"/>
                </a:solidFill>
              </a:rPr>
              <a:t>Satellite-observation based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Different systems maybe don’t agree with each other! How to decide which one to use?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(Even a non-optimal MRV system likely still has a </a:t>
            </a:r>
            <a:r>
              <a:rPr lang="en">
                <a:solidFill>
                  <a:schemeClr val="dk2"/>
                </a:solidFill>
              </a:rPr>
              <a:t>positive</a:t>
            </a:r>
            <a:r>
              <a:rPr lang="en">
                <a:solidFill>
                  <a:schemeClr val="dk2"/>
                </a:solidFill>
              </a:rPr>
              <a:t> climate impact. But a better MRV system means more contrail forcing </a:t>
            </a:r>
            <a:r>
              <a:rPr lang="en">
                <a:solidFill>
                  <a:schemeClr val="dk2"/>
                </a:solidFill>
              </a:rPr>
              <a:t>avoided</a:t>
            </a:r>
            <a:r>
              <a:rPr lang="en">
                <a:solidFill>
                  <a:schemeClr val="dk2"/>
                </a:solidFill>
              </a:rPr>
              <a:t> for less fuel)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52" name="Google Shape;152;p24"/>
          <p:cNvSpPr/>
          <p:nvPr/>
        </p:nvSpPr>
        <p:spPr>
          <a:xfrm>
            <a:off x="4465800" y="1979050"/>
            <a:ext cx="3057300" cy="2698200"/>
          </a:xfrm>
          <a:prstGeom prst="ellipse">
            <a:avLst/>
          </a:prstGeom>
          <a:solidFill>
            <a:srgbClr val="2786FD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p24"/>
          <p:cNvSpPr/>
          <p:nvPr/>
        </p:nvSpPr>
        <p:spPr>
          <a:xfrm>
            <a:off x="6007275" y="1948175"/>
            <a:ext cx="2949600" cy="2698200"/>
          </a:xfrm>
          <a:prstGeom prst="ellipse">
            <a:avLst/>
          </a:prstGeom>
          <a:solidFill>
            <a:srgbClr val="EAE699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" name="Google Shape;154;p24"/>
          <p:cNvSpPr txBox="1"/>
          <p:nvPr/>
        </p:nvSpPr>
        <p:spPr>
          <a:xfrm>
            <a:off x="4738875" y="3149700"/>
            <a:ext cx="12684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rPr>
              <a:t>Flights CoCiP says are warming</a:t>
            </a:r>
            <a:endParaRPr b="1" sz="900">
              <a:solidFill>
                <a:srgbClr val="80868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5" name="Google Shape;155;p24"/>
          <p:cNvSpPr txBox="1"/>
          <p:nvPr/>
        </p:nvSpPr>
        <p:spPr>
          <a:xfrm>
            <a:off x="7581950" y="3128675"/>
            <a:ext cx="12684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rPr>
              <a:t>Flights satellite says are warming</a:t>
            </a:r>
            <a:endParaRPr b="1" sz="900">
              <a:solidFill>
                <a:srgbClr val="80868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" name="Google Shape;156;p24"/>
          <p:cNvSpPr txBox="1"/>
          <p:nvPr/>
        </p:nvSpPr>
        <p:spPr>
          <a:xfrm>
            <a:off x="6104100" y="3128675"/>
            <a:ext cx="12684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rPr>
              <a:t>Flights both say are warming</a:t>
            </a:r>
            <a:endParaRPr b="1" sz="900">
              <a:solidFill>
                <a:srgbClr val="80868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/>
          <p:nvPr>
            <p:ph type="title"/>
          </p:nvPr>
        </p:nvSpPr>
        <p:spPr>
          <a:xfrm>
            <a:off x="457197" y="683550"/>
            <a:ext cx="8266800" cy="114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ContrailBench for MRV</a:t>
            </a:r>
            <a:endParaRPr sz="4100">
              <a:solidFill>
                <a:schemeClr val="dk1"/>
              </a:solidFill>
            </a:endParaRPr>
          </a:p>
        </p:txBody>
      </p:sp>
      <p:graphicFrame>
        <p:nvGraphicFramePr>
          <p:cNvPr id="162" name="Google Shape;162;p25"/>
          <p:cNvGraphicFramePr/>
          <p:nvPr/>
        </p:nvGraphicFramePr>
        <p:xfrm>
          <a:off x="992125" y="13909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{A81BAE7F-2B4E-4531-A033-B8DBCEC2FEAB}</a:tableStyleId>
              </a:tblPr>
              <a:tblGrid>
                <a:gridCol w="1355475"/>
                <a:gridCol w="791375"/>
                <a:gridCol w="1067325"/>
                <a:gridCol w="1067325"/>
                <a:gridCol w="1067325"/>
                <a:gridCol w="1067325"/>
                <a:gridCol w="1067325"/>
              </a:tblGrid>
              <a:tr h="820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CociP (ERA5 nominal)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CoCiP (corrected)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CoCiP(ANN)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aCCF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Satellite-based detection (Coatsac)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/>
                        <a:t>Your model/weather here</a:t>
                      </a:r>
                      <a:endParaRPr i="1" sz="1100"/>
                    </a:p>
                  </a:txBody>
                  <a:tcPr marT="63500" marB="63500" marR="63500" marL="63500"/>
                </a:tc>
              </a:tr>
              <a:tr h="392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GVCCS cameras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#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#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#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#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#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…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344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GMN cameras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#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#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#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#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#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…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344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Lidar (Meijer et al.)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#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#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#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#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#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…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470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Observed forcing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#</a:t>
                      </a:r>
                      <a:endParaRPr b="1" sz="1100" strike="sngStrike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#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#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#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#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…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470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/>
                        <a:t>Your benchmark here</a:t>
                      </a:r>
                      <a:endParaRPr i="1"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…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…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…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…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…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…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/>
          <p:nvPr>
            <p:ph type="title"/>
          </p:nvPr>
        </p:nvSpPr>
        <p:spPr>
          <a:xfrm>
            <a:off x="457197" y="683550"/>
            <a:ext cx="8266800" cy="114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Questions</a:t>
            </a:r>
            <a:endParaRPr sz="4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483422" y="288375"/>
            <a:ext cx="8266800" cy="114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Tracking contrails is hard</a:t>
            </a:r>
            <a:endParaRPr sz="4100">
              <a:solidFill>
                <a:schemeClr val="dk1"/>
              </a:solidFill>
            </a:endParaRPr>
          </a:p>
        </p:txBody>
      </p:sp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427" y="0"/>
            <a:ext cx="771527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646650" y="4185025"/>
            <a:ext cx="7956900" cy="6771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Google Sans"/>
                <a:ea typeface="Google Sans"/>
                <a:cs typeface="Google Sans"/>
                <a:sym typeface="Google Sans"/>
              </a:rPr>
              <a:t>M</a:t>
            </a:r>
            <a:r>
              <a:rPr lang="en" sz="1600">
                <a:latin typeface="Google Sans"/>
                <a:ea typeface="Google Sans"/>
                <a:cs typeface="Google Sans"/>
                <a:sym typeface="Google Sans"/>
              </a:rPr>
              <a:t>easure warming over the entire contrail lifespan is challenging as they become indistinguishable from natural clouds after a few hours.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457197" y="683550"/>
            <a:ext cx="8266800" cy="114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Flights are a good proxy for contrails</a:t>
            </a:r>
            <a:endParaRPr baseline="30000" sz="4100">
              <a:solidFill>
                <a:schemeClr val="dk1"/>
              </a:solidFill>
            </a:endParaRPr>
          </a:p>
        </p:txBody>
      </p:sp>
      <p:pic>
        <p:nvPicPr>
          <p:cNvPr id="73" name="Google Shape;73;p16" title="fig0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750" y="1336476"/>
            <a:ext cx="7472523" cy="27849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/>
          <p:nvPr/>
        </p:nvSpPr>
        <p:spPr>
          <a:xfrm>
            <a:off x="7710900" y="4804800"/>
            <a:ext cx="1433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/>
              <a:t>Flightpaths are licensed from </a:t>
            </a:r>
            <a:endParaRPr sz="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u="sng">
                <a:solidFill>
                  <a:schemeClr val="hlink"/>
                </a:solidFill>
                <a:hlinkClick r:id="rId4"/>
              </a:rPr>
              <a:t>http://flightaware.com</a:t>
            </a:r>
            <a:r>
              <a:rPr lang="en" sz="500"/>
              <a:t> and </a:t>
            </a:r>
            <a:r>
              <a:rPr lang="en" sz="500" u="sng">
                <a:solidFill>
                  <a:schemeClr val="hlink"/>
                </a:solidFill>
                <a:hlinkClick r:id="rId5"/>
              </a:rPr>
              <a:t>http://aireon.com</a:t>
            </a:r>
            <a:r>
              <a:rPr lang="en" sz="500"/>
              <a:t> </a:t>
            </a:r>
            <a:endParaRPr sz="500"/>
          </a:p>
        </p:txBody>
      </p:sp>
      <p:sp>
        <p:nvSpPr>
          <p:cNvPr id="75" name="Google Shape;75;p16"/>
          <p:cNvSpPr txBox="1"/>
          <p:nvPr/>
        </p:nvSpPr>
        <p:spPr>
          <a:xfrm>
            <a:off x="2268050" y="4040450"/>
            <a:ext cx="653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oogle Sans SemiBold"/>
                <a:ea typeface="Google Sans SemiBold"/>
                <a:cs typeface="Google Sans SemiBold"/>
                <a:sym typeface="Google Sans SemiBold"/>
              </a:rPr>
              <a:t>Advected trace density (km/km</a:t>
            </a:r>
            <a:r>
              <a:rPr baseline="30000" lang="en" sz="1500">
                <a:solidFill>
                  <a:schemeClr val="dk1"/>
                </a:solidFill>
                <a:latin typeface="Google Sans SemiBold"/>
                <a:ea typeface="Google Sans SemiBold"/>
                <a:cs typeface="Google Sans SemiBold"/>
                <a:sym typeface="Google Sans SemiBold"/>
              </a:rPr>
              <a:t>2</a:t>
            </a:r>
            <a:r>
              <a:rPr lang="en" sz="1500">
                <a:solidFill>
                  <a:schemeClr val="dk1"/>
                </a:solidFill>
                <a:latin typeface="Google Sans SemiBold"/>
                <a:ea typeface="Google Sans SemiBold"/>
                <a:cs typeface="Google Sans SemiBold"/>
                <a:sym typeface="Google Sans SemiBold"/>
              </a:rPr>
              <a:t>)</a:t>
            </a:r>
            <a:endParaRPr sz="1500">
              <a:solidFill>
                <a:schemeClr val="dk1"/>
              </a:solidFill>
              <a:latin typeface="Google Sans SemiBold"/>
              <a:ea typeface="Google Sans SemiBold"/>
              <a:cs typeface="Google Sans SemiBold"/>
              <a:sym typeface="Google Sans SemiBold"/>
            </a:endParaRPr>
          </a:p>
        </p:txBody>
      </p:sp>
      <p:sp>
        <p:nvSpPr>
          <p:cNvPr id="76" name="Google Shape;76;p16"/>
          <p:cNvSpPr txBox="1"/>
          <p:nvPr/>
        </p:nvSpPr>
        <p:spPr>
          <a:xfrm>
            <a:off x="830169" y="4409747"/>
            <a:ext cx="6908400" cy="6771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Google Sans"/>
                <a:ea typeface="Google Sans"/>
                <a:cs typeface="Google Sans"/>
                <a:sym typeface="Google Sans"/>
              </a:rPr>
              <a:t>To measure long-lived effects, we advect every flight path forward in time for 12 hours using ERA5 winds.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457197" y="683550"/>
            <a:ext cx="8266800" cy="114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ERA5 residual</a:t>
            </a:r>
            <a:endParaRPr sz="4100">
              <a:solidFill>
                <a:schemeClr val="dk1"/>
              </a:solidFill>
            </a:endParaRPr>
          </a:p>
        </p:txBody>
      </p:sp>
      <p:pic>
        <p:nvPicPr>
          <p:cNvPr id="82" name="Google Shape;82;p17" title="fig01.png"/>
          <p:cNvPicPr preferRelativeResize="0"/>
          <p:nvPr/>
        </p:nvPicPr>
        <p:blipFill rotWithShape="1">
          <a:blip r:embed="rId3">
            <a:alphaModFix/>
          </a:blip>
          <a:srcRect b="59615" l="0" r="52471" t="10174"/>
          <a:stretch/>
        </p:blipFill>
        <p:spPr>
          <a:xfrm>
            <a:off x="2453912" y="1306025"/>
            <a:ext cx="3774449" cy="10988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/>
        </p:nvSpPr>
        <p:spPr>
          <a:xfrm>
            <a:off x="2609938" y="2343050"/>
            <a:ext cx="3550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r>
              <a:rPr lang="en"/>
              <a:t>ontrail outbreak scene at 2019-07-18 14:20 UTC, southwestern United States</a:t>
            </a:r>
            <a:endParaRPr/>
          </a:p>
        </p:txBody>
      </p:sp>
      <p:pic>
        <p:nvPicPr>
          <p:cNvPr id="84" name="Google Shape;84;p17" title="fig01.png"/>
          <p:cNvPicPr preferRelativeResize="0"/>
          <p:nvPr/>
        </p:nvPicPr>
        <p:blipFill rotWithShape="1">
          <a:blip r:embed="rId3">
            <a:alphaModFix/>
          </a:blip>
          <a:srcRect b="49197" l="49592" r="6616" t="0"/>
          <a:stretch/>
        </p:blipFill>
        <p:spPr>
          <a:xfrm>
            <a:off x="131799" y="3123025"/>
            <a:ext cx="2459725" cy="130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 title="fig01.png"/>
          <p:cNvPicPr preferRelativeResize="0"/>
          <p:nvPr/>
        </p:nvPicPr>
        <p:blipFill rotWithShape="1">
          <a:blip r:embed="rId3">
            <a:alphaModFix/>
          </a:blip>
          <a:srcRect b="0" l="0" r="55869" t="49199"/>
          <a:stretch/>
        </p:blipFill>
        <p:spPr>
          <a:xfrm>
            <a:off x="3023521" y="3081775"/>
            <a:ext cx="2635223" cy="138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 title="fig01.png"/>
          <p:cNvPicPr preferRelativeResize="0"/>
          <p:nvPr/>
        </p:nvPicPr>
        <p:blipFill rotWithShape="1">
          <a:blip r:embed="rId3">
            <a:alphaModFix/>
          </a:blip>
          <a:srcRect b="0" l="49593" r="7390" t="49199"/>
          <a:stretch/>
        </p:blipFill>
        <p:spPr>
          <a:xfrm>
            <a:off x="6263300" y="3010775"/>
            <a:ext cx="2831273" cy="153142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/>
        </p:nvSpPr>
        <p:spPr>
          <a:xfrm>
            <a:off x="2635214" y="3317752"/>
            <a:ext cx="699000" cy="5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accent1"/>
                </a:solidFill>
              </a:rPr>
              <a:t>-</a:t>
            </a:r>
            <a:endParaRPr sz="4400">
              <a:solidFill>
                <a:schemeClr val="accent1"/>
              </a:solidFill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5615039" y="3400252"/>
            <a:ext cx="699000" cy="5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accent1"/>
                </a:solidFill>
              </a:rPr>
              <a:t>=</a:t>
            </a:r>
            <a:endParaRPr sz="4400">
              <a:solidFill>
                <a:schemeClr val="accent1"/>
              </a:solidFill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92300" y="4409750"/>
            <a:ext cx="8904300" cy="6771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Google Sans"/>
                <a:ea typeface="Google Sans"/>
                <a:cs typeface="Google Sans"/>
                <a:sym typeface="Google Sans"/>
              </a:rPr>
              <a:t>ERA5 doesn’t assimilate contrails, it’s what the atmosphere would look like without them.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Google Sans"/>
                <a:ea typeface="Google Sans"/>
                <a:cs typeface="Google Sans"/>
                <a:sym typeface="Google Sans"/>
              </a:rPr>
              <a:t>Both young and aged contrails are visible in the residuals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457200" y="683550"/>
            <a:ext cx="8266800" cy="69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Causal inference regression</a:t>
            </a:r>
            <a:endParaRPr sz="4100">
              <a:solidFill>
                <a:schemeClr val="dk1"/>
              </a:solidFill>
            </a:endParaRPr>
          </a:p>
        </p:txBody>
      </p:sp>
      <p:pic>
        <p:nvPicPr>
          <p:cNvPr id="95" name="Google Shape;95;p18" title="fig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8425" y="1336046"/>
            <a:ext cx="5988168" cy="301455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92300" y="4409750"/>
            <a:ext cx="8904300" cy="6771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Google Sans"/>
                <a:ea typeface="Google Sans"/>
                <a:cs typeface="Google Sans"/>
                <a:sym typeface="Google Sans"/>
              </a:rPr>
              <a:t>There are other sources of difference between </a:t>
            </a:r>
            <a:r>
              <a:rPr lang="en" sz="1600">
                <a:latin typeface="Google Sans"/>
                <a:ea typeface="Google Sans"/>
                <a:cs typeface="Google Sans"/>
                <a:sym typeface="Google Sans"/>
              </a:rPr>
              <a:t>ERA5 &amp; COIN: we use causal inference to link flight paths to OLR, while controlling for the weather that causes both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457197" y="683550"/>
            <a:ext cx="8266800" cy="114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Synthetic groundtruth testbed</a:t>
            </a:r>
            <a:endParaRPr sz="4100">
              <a:solidFill>
                <a:schemeClr val="dk1"/>
              </a:solidFill>
            </a:endParaRPr>
          </a:p>
        </p:txBody>
      </p:sp>
      <p:pic>
        <p:nvPicPr>
          <p:cNvPr id="102" name="Google Shape;102;p19" title="fig0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875" y="1563111"/>
            <a:ext cx="8839199" cy="1497753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/>
        </p:nvSpPr>
        <p:spPr>
          <a:xfrm>
            <a:off x="2722589" y="1736777"/>
            <a:ext cx="699000" cy="5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accent1"/>
                </a:solidFill>
              </a:rPr>
              <a:t>+</a:t>
            </a:r>
            <a:endParaRPr sz="4400">
              <a:solidFill>
                <a:schemeClr val="accent1"/>
              </a:solidFill>
            </a:endParaRPr>
          </a:p>
        </p:txBody>
      </p:sp>
      <p:sp>
        <p:nvSpPr>
          <p:cNvPr id="104" name="Google Shape;104;p19"/>
          <p:cNvSpPr txBox="1"/>
          <p:nvPr/>
        </p:nvSpPr>
        <p:spPr>
          <a:xfrm>
            <a:off x="5784914" y="1780477"/>
            <a:ext cx="699000" cy="5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accent1"/>
                </a:solidFill>
              </a:rPr>
              <a:t>=</a:t>
            </a:r>
            <a:endParaRPr sz="4400">
              <a:solidFill>
                <a:schemeClr val="accent1"/>
              </a:solidFill>
            </a:endParaRPr>
          </a:p>
        </p:txBody>
      </p:sp>
      <p:sp>
        <p:nvSpPr>
          <p:cNvPr id="105" name="Google Shape;105;p19"/>
          <p:cNvSpPr txBox="1"/>
          <p:nvPr/>
        </p:nvSpPr>
        <p:spPr>
          <a:xfrm>
            <a:off x="275800" y="310455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R</a:t>
            </a:r>
            <a:r>
              <a:rPr lang="en" sz="1100">
                <a:solidFill>
                  <a:schemeClr val="dk1"/>
                </a:solidFill>
              </a:rPr>
              <a:t>eal satellite data from the Southern Hemisphere: </a:t>
            </a:r>
            <a:r>
              <a:rPr b="1" lang="en" sz="1100">
                <a:solidFill>
                  <a:schemeClr val="dk1"/>
                </a:solidFill>
              </a:rPr>
              <a:t>uncorrelated</a:t>
            </a:r>
            <a:r>
              <a:rPr lang="en" sz="1100">
                <a:solidFill>
                  <a:schemeClr val="dk1"/>
                </a:solidFill>
              </a:rPr>
              <a:t> air traffic</a:t>
            </a:r>
            <a:endParaRPr/>
          </a:p>
        </p:txBody>
      </p:sp>
      <p:sp>
        <p:nvSpPr>
          <p:cNvPr id="106" name="Google Shape;106;p19"/>
          <p:cNvSpPr txBox="1"/>
          <p:nvPr/>
        </p:nvSpPr>
        <p:spPr>
          <a:xfrm>
            <a:off x="3002225" y="3104550"/>
            <a:ext cx="3326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Project </a:t>
            </a:r>
            <a:r>
              <a:rPr lang="en" sz="1100">
                <a:solidFill>
                  <a:schemeClr val="dk1"/>
                </a:solidFill>
              </a:rPr>
              <a:t>US flight tracks on Southern Hem., CoCiP generates </a:t>
            </a:r>
            <a:r>
              <a:rPr i="1" lang="en" sz="1100">
                <a:solidFill>
                  <a:schemeClr val="dk1"/>
                </a:solidFill>
              </a:rPr>
              <a:t>synthetic contrails</a:t>
            </a:r>
            <a:r>
              <a:rPr lang="en" sz="1100">
                <a:solidFill>
                  <a:schemeClr val="dk1"/>
                </a:solidFill>
              </a:rPr>
              <a:t> with </a:t>
            </a:r>
            <a:r>
              <a:rPr b="1" lang="en" sz="1100">
                <a:solidFill>
                  <a:schemeClr val="dk1"/>
                </a:solidFill>
              </a:rPr>
              <a:t>known OLR</a:t>
            </a:r>
            <a:endParaRPr b="1"/>
          </a:p>
        </p:txBody>
      </p:sp>
      <p:sp>
        <p:nvSpPr>
          <p:cNvPr id="107" name="Google Shape;107;p19"/>
          <p:cNvSpPr txBox="1"/>
          <p:nvPr/>
        </p:nvSpPr>
        <p:spPr>
          <a:xfrm>
            <a:off x="6518950" y="310455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Add</a:t>
            </a:r>
            <a:r>
              <a:rPr lang="en" sz="1100">
                <a:solidFill>
                  <a:schemeClr val="dk1"/>
                </a:solidFill>
              </a:rPr>
              <a:t> known OLR to the real satellite data makes our final "Synthetic OLR" scenes</a:t>
            </a:r>
            <a:endParaRPr/>
          </a:p>
        </p:txBody>
      </p:sp>
      <p:sp>
        <p:nvSpPr>
          <p:cNvPr id="108" name="Google Shape;108;p19"/>
          <p:cNvSpPr txBox="1"/>
          <p:nvPr/>
        </p:nvSpPr>
        <p:spPr>
          <a:xfrm>
            <a:off x="843075" y="4369250"/>
            <a:ext cx="7432800" cy="6771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Google Sans"/>
                <a:ea typeface="Google Sans"/>
                <a:cs typeface="Google Sans"/>
                <a:sym typeface="Google Sans"/>
              </a:rPr>
              <a:t>A working </a:t>
            </a:r>
            <a:r>
              <a:rPr lang="en" sz="1600">
                <a:latin typeface="Google Sans"/>
                <a:ea typeface="Google Sans"/>
                <a:cs typeface="Google Sans"/>
                <a:sym typeface="Google Sans"/>
              </a:rPr>
              <a:t>causal model should recover the "ground truth" warming we injected from (b) </a:t>
            </a:r>
            <a:r>
              <a:rPr lang="en" sz="16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only using the "Synthetic OLR" scenes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title"/>
          </p:nvPr>
        </p:nvSpPr>
        <p:spPr>
          <a:xfrm>
            <a:off x="457197" y="683550"/>
            <a:ext cx="8266800" cy="114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Sample size: independence matters</a:t>
            </a:r>
            <a:endParaRPr sz="4100">
              <a:solidFill>
                <a:schemeClr val="dk1"/>
              </a:solidFill>
            </a:endParaRPr>
          </a:p>
        </p:txBody>
      </p:sp>
      <p:pic>
        <p:nvPicPr>
          <p:cNvPr id="114" name="Google Shape;114;p20" title="fig0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8850" y="1338600"/>
            <a:ext cx="5902295" cy="301455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0"/>
          <p:cNvSpPr txBox="1"/>
          <p:nvPr/>
        </p:nvSpPr>
        <p:spPr>
          <a:xfrm>
            <a:off x="1704000" y="4422700"/>
            <a:ext cx="6461400" cy="6771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Google Sans"/>
                <a:ea typeface="Google Sans"/>
                <a:cs typeface="Google Sans"/>
                <a:sym typeface="Google Sans"/>
              </a:rPr>
              <a:t>Accurate estimates require sampling from many different weather patterns (days), not just more pixels.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title"/>
          </p:nvPr>
        </p:nvSpPr>
        <p:spPr>
          <a:xfrm>
            <a:off x="1307372" y="217032"/>
            <a:ext cx="8266800" cy="114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Synthetic testbed results</a:t>
            </a:r>
            <a:endParaRPr sz="3600">
              <a:solidFill>
                <a:schemeClr val="dk1"/>
              </a:solidFill>
            </a:endParaRPr>
          </a:p>
        </p:txBody>
      </p:sp>
      <p:pic>
        <p:nvPicPr>
          <p:cNvPr id="121" name="Google Shape;121;p21" title="fig08.png"/>
          <p:cNvPicPr preferRelativeResize="0"/>
          <p:nvPr/>
        </p:nvPicPr>
        <p:blipFill rotWithShape="1">
          <a:blip r:embed="rId3">
            <a:alphaModFix/>
          </a:blip>
          <a:srcRect b="0" l="0" r="0" t="53236"/>
          <a:stretch/>
        </p:blipFill>
        <p:spPr>
          <a:xfrm>
            <a:off x="1404863" y="2694725"/>
            <a:ext cx="5563307" cy="191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 title="fig08.png"/>
          <p:cNvPicPr preferRelativeResize="0"/>
          <p:nvPr/>
        </p:nvPicPr>
        <p:blipFill rotWithShape="1">
          <a:blip r:embed="rId3">
            <a:alphaModFix/>
          </a:blip>
          <a:srcRect b="54818" l="0" r="0" t="0"/>
          <a:stretch/>
        </p:blipFill>
        <p:spPr>
          <a:xfrm>
            <a:off x="1307375" y="776050"/>
            <a:ext cx="5758276" cy="191867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 txBox="1"/>
          <p:nvPr/>
        </p:nvSpPr>
        <p:spPr>
          <a:xfrm>
            <a:off x="855600" y="4561778"/>
            <a:ext cx="7432800" cy="6771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Google Sans"/>
                <a:ea typeface="Google Sans"/>
                <a:cs typeface="Google Sans"/>
                <a:sym typeface="Google Sans"/>
              </a:rPr>
              <a:t>The model can recover the true effect in complex, noisy data: we can apply it to the real world data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9525" y="803700"/>
            <a:ext cx="2790399" cy="16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9925" y="803700"/>
            <a:ext cx="2744307" cy="164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03751" y="2694725"/>
            <a:ext cx="2744299" cy="1657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48050" y="2694725"/>
            <a:ext cx="2744299" cy="1701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>
            <p:ph type="title"/>
          </p:nvPr>
        </p:nvSpPr>
        <p:spPr>
          <a:xfrm>
            <a:off x="1663900" y="423050"/>
            <a:ext cx="5235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Real Data Analysis Region</a:t>
            </a:r>
            <a:endParaRPr/>
          </a:p>
        </p:txBody>
      </p:sp>
      <p:pic>
        <p:nvPicPr>
          <p:cNvPr id="133" name="Google Shape;13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476" y="1120400"/>
            <a:ext cx="4861926" cy="3867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696D651A62B14DA21B95C243BB2A8E" ma:contentTypeVersion="16" ma:contentTypeDescription="Create a new document." ma:contentTypeScope="" ma:versionID="ac5ebec9505797d2d927dc060971ebfd">
  <xsd:schema xmlns:xsd="http://www.w3.org/2001/XMLSchema" xmlns:xs="http://www.w3.org/2001/XMLSchema" xmlns:p="http://schemas.microsoft.com/office/2006/metadata/properties" xmlns:ns2="74f85030-d7d8-4113-8c11-31a792603f92" xmlns:ns3="28b8a96b-cc5d-4da7-87eb-90aa23126c95" targetNamespace="http://schemas.microsoft.com/office/2006/metadata/properties" ma:root="true" ma:fieldsID="e6a9d133044c5aa1362f6722a1a64744" ns2:_="" ns3:_="">
    <xsd:import namespace="74f85030-d7d8-4113-8c11-31a792603f92"/>
    <xsd:import namespace="28b8a96b-cc5d-4da7-87eb-90aa23126c9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f85030-d7d8-4113-8c11-31a792603f9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245445c9-76ae-43e5-a178-2fa5a4aba7bd}" ma:internalName="TaxCatchAll" ma:showField="CatchAllData" ma:web="74f85030-d7d8-4113-8c11-31a792603f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b8a96b-cc5d-4da7-87eb-90aa23126c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3861162-3ace-47f9-b063-cd36ef9895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f85030-d7d8-4113-8c11-31a792603f92" xsi:nil="true"/>
    <lcf76f155ced4ddcb4097134ff3c332f xmlns="28b8a96b-cc5d-4da7-87eb-90aa23126c9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F9DD6B3-67F1-412F-B810-5E782FB5A0D6}"/>
</file>

<file path=customXml/itemProps2.xml><?xml version="1.0" encoding="utf-8"?>
<ds:datastoreItem xmlns:ds="http://schemas.openxmlformats.org/officeDocument/2006/customXml" ds:itemID="{A3655A3E-6352-4DF6-A4CB-B8B1136E7597}"/>
</file>

<file path=customXml/itemProps3.xml><?xml version="1.0" encoding="utf-8"?>
<ds:datastoreItem xmlns:ds="http://schemas.openxmlformats.org/officeDocument/2006/customXml" ds:itemID="{0862B04B-3DC2-415E-B522-98C052FAEAA2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0x0101006A696D651A62B14DA21B95C243BB2A8E</vt:lpwstr>
  </property>
  <property fmtid="{D5CDD505-2E9C-101B-9397-08002B2CF9AE}" pid="3" name="MediaServiceImageTags">
    <vt:lpwstr/>
  </property>
</Properties>
</file>