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5880" r:id="rId3"/>
    <p:sldId id="6045" r:id="rId4"/>
    <p:sldId id="6046" r:id="rId5"/>
    <p:sldId id="6048" r:id="rId6"/>
    <p:sldId id="6050" r:id="rId7"/>
    <p:sldId id="6051" r:id="rId8"/>
    <p:sldId id="6052" r:id="rId9"/>
    <p:sldId id="6053" r:id="rId10"/>
    <p:sldId id="6068" r:id="rId11"/>
    <p:sldId id="6067" r:id="rId12"/>
    <p:sldId id="6054" r:id="rId13"/>
    <p:sldId id="6055" r:id="rId14"/>
    <p:sldId id="6056" r:id="rId15"/>
    <p:sldId id="6058" r:id="rId16"/>
    <p:sldId id="6071" r:id="rId17"/>
    <p:sldId id="6062" r:id="rId18"/>
    <p:sldId id="60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mann, Ulrich" initials="SU" lastIdx="2" clrIdx="0">
    <p:extLst>
      <p:ext uri="{19B8F6BF-5375-455C-9EA6-DF929625EA0E}">
        <p15:presenceInfo xmlns:p15="http://schemas.microsoft.com/office/powerpoint/2012/main" userId="S-1-5-21-1156737867-681972312-1097073633-6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A3523-E6B0-4B32-BC8B-9527619A5E2E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4E8E0-A287-440F-A77E-812F9DD918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2E9B9-810E-4D4C-BECA-C433566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3FA76C-110B-4961-A881-06D70C954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056282-2EFD-4947-B099-1EEA2260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556CA1-BC55-42FB-ACDE-3995B8A2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E1DDE-6D16-4FF9-8B2D-C4F8EAE6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DFC6B-C016-494E-9880-AA48C24B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6B1485-B637-4271-82D4-36BE76D9A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E75373-8839-44F6-A2A3-97CBBEC4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AB50BF-DD2B-4B0A-AFC6-3512E1FC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293B5-7FFB-4331-AE90-71995388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1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59F6F8-FA0E-40BA-BB95-502218A59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D08E7B-61F3-44A7-885F-0A1734B9F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920676-F7A7-45D1-953A-3805EFB5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6AB6E-9051-4752-B850-2FDD27ED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21AD61-75A2-4BE5-8EFB-AEA13A37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3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65D7-774D-40A8-A475-AE0F6094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AC038A-49DC-4E17-83A5-237B372DD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2809DB-E485-47AC-B764-D3766329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34A9A4-5865-4EB0-9920-C9E55A17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EB1069-A679-4FD1-A99A-E8A8BB2E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58B55-45E0-4FF2-96E5-D7EFA3E9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5C9B70-F73F-4F5E-B78A-463015A18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C9DDD0-2C35-4560-83F2-141E0FDE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FD6DEF-0256-4A7C-907F-61E0EBB2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DB3B0B-9EB0-4F48-83A2-4C743E64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5FDE1-9F9D-4057-BA2E-0FC2703D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A4C2F-31F5-4D95-B28B-3A7EE4F9F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81BE5B-FF6A-4339-8FCB-CF70E1962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F30D1-9998-4307-930B-CC8DB32F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FA4191-370A-4CA6-8D40-20DA6DA3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943788-548E-4144-BDD2-89FF2214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4E16D-6B96-4A1B-903B-2CBA63B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18054D-AB2B-48FE-AAC5-36D839097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61D598-7A22-4C3B-9CD3-EE0AF8C8B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98EF55-5D66-4DB0-A4F0-52DA9253F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413B1E-C10B-4985-9FCB-959ED322B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367E43F-27C3-4654-AD1E-E67065C4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81A3D7-38D4-4C51-9C11-A0DCFBDB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ECC4F1-5EAE-454E-8B52-A7EF8654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5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7A276-D6EF-448A-9D2A-4F195866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0DA3C7-B57D-459D-801C-F5B88CF7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B63376-BCDD-46B7-9648-2E4B0FAD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9C5D03-0D9E-48BC-A160-041DB351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4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1B1020-C09E-41F6-8D97-90D3C0BA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6B9AA3-A5ED-4424-8E86-ABB3B617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8FE5D9-84E9-49F8-80B4-4F556DD1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48ED7-9099-41CC-9F5A-A91381E5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8DD43-EB1A-4735-95AD-EA5E2542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44D564-EE57-4A37-B4BF-08B058A0A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936589-F6C5-44AA-A219-70527BBC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67D453-C34C-45F1-B6E1-F7C51D81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D461ED-9D92-4F98-B00B-B4626983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D2B51-DA29-44A3-8E1E-2A670FA4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F56ED3-2F26-48AD-B2B5-382E05806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2B6E05-EAE2-47DD-AA67-C613A4402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7C4E11-0175-4CF1-B020-469EEDC7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532B37-4422-4495-A8C2-97D1D790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94099B-0328-4AF4-8972-10A98253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9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6F38E4-5F8D-4C32-B2B6-AC9ED43B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D929C5-15AB-48DB-B072-05312EA9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0D4C8F-00A4-4A7C-9487-53F43619F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82E0A-7106-47FA-8ED7-26BCB24AA77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897722-CDF5-48DD-9CD5-984D35F61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4E567D-2715-4E64-952D-B4917DC25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D99F-D5AB-401F-B15B-800130A064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5194/egusphere-2025-4512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1A8E1D3-5488-DB89-8DAD-EE540A97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567" y="436358"/>
            <a:ext cx="1763759" cy="171449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517ACBE-992F-502F-DC65-EB47580D8212}"/>
              </a:ext>
            </a:extLst>
          </p:cNvPr>
          <p:cNvSpPr/>
          <p:nvPr/>
        </p:nvSpPr>
        <p:spPr>
          <a:xfrm rot="-1800000">
            <a:off x="10337873" y="1008442"/>
            <a:ext cx="828136" cy="163902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5325D-BED6-4CFC-8974-42F911F6A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72" y="2028030"/>
            <a:ext cx="9144000" cy="1174523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Contrail-weather interactions, based on a coupled ICON-CoCiP study</a:t>
            </a:r>
            <a:endParaRPr lang="en-US" sz="36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A6C8C2-FD1F-4601-AFEE-B91F349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778" y="3243944"/>
            <a:ext cx="10955548" cy="2818826"/>
          </a:xfrm>
        </p:spPr>
        <p:txBody>
          <a:bodyPr>
            <a:normAutofit/>
          </a:bodyPr>
          <a:lstStyle/>
          <a:p>
            <a:r>
              <a:rPr lang="en-US" dirty="0"/>
              <a:t>Ulrich Schumann and Axel Seifert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Contrail forecasts typically neglect feedbacks with the atmosphere.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We investigate the feedbacks effects using a two-way coupling of the CoCiP contrail model with the global NWP-model ICON, which includes two-moment cloud ice microphysics for improved humidity representation. </a:t>
            </a:r>
          </a:p>
          <a:p>
            <a:endParaRPr lang="en-US" sz="29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D3455F-DFA8-4FB8-A176-D184ACFC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75" y="280543"/>
            <a:ext cx="1791072" cy="1821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51EA4D-3350-4F8A-9EAE-FB5F42531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955" y="5641321"/>
            <a:ext cx="2905125" cy="8286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E8F27D-F58C-400C-8F45-E7B252156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17" y="5641321"/>
            <a:ext cx="943879" cy="779543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A4F7E28-A39C-9B80-5BFF-2781E6BDF545}"/>
              </a:ext>
            </a:extLst>
          </p:cNvPr>
          <p:cNvCxnSpPr>
            <a:cxnSpLocks/>
          </p:cNvCxnSpPr>
          <p:nvPr/>
        </p:nvCxnSpPr>
        <p:spPr>
          <a:xfrm flipV="1">
            <a:off x="10418198" y="863039"/>
            <a:ext cx="692336" cy="42208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A645248-C06C-8028-C850-0A23044E0F83}"/>
              </a:ext>
            </a:extLst>
          </p:cNvPr>
          <p:cNvSpPr txBox="1"/>
          <p:nvPr/>
        </p:nvSpPr>
        <p:spPr>
          <a:xfrm>
            <a:off x="6653122" y="5349180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Segoe UI" panose="020B0502040204020203" pitchFamily="34" charset="0"/>
                <a:hlinkClick r:id="rId6"/>
              </a:rPr>
              <a:t>https://doi.org/10.5194/egusphere-2025-4512</a:t>
            </a:r>
            <a:endParaRPr lang="de-DE" sz="1800" dirty="0">
              <a:latin typeface="Segoe UI" panose="020B0502040204020203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25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CC6E552-78EC-3C7E-C6E8-57B8D7DFD795}"/>
              </a:ext>
            </a:extLst>
          </p:cNvPr>
          <p:cNvSpPr txBox="1">
            <a:spLocks/>
          </p:cNvSpPr>
          <p:nvPr/>
        </p:nvSpPr>
        <p:spPr>
          <a:xfrm>
            <a:off x="301268" y="-1492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Same for precipitation change in 2-way due to contrails </a:t>
            </a:r>
          </a:p>
          <a:p>
            <a:r>
              <a:rPr lang="en-US" sz="2800" dirty="0">
                <a:latin typeface="+mn-lt"/>
              </a:rPr>
              <a:t>on average over 2</a:t>
            </a:r>
            <a:r>
              <a:rPr lang="en-US" sz="2800" baseline="30000" dirty="0">
                <a:latin typeface="+mn-lt"/>
              </a:rPr>
              <a:t>nd</a:t>
            </a:r>
            <a:r>
              <a:rPr lang="en-US" sz="2800" dirty="0">
                <a:latin typeface="+mn-lt"/>
              </a:rPr>
              <a:t> day of forecast of 25 June 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99DB81C-887E-29E7-FC6F-594BEE88E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8" y="928800"/>
            <a:ext cx="8290560" cy="55702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024584F-B4CE-A923-7DD9-AFA88B91EC94}"/>
              </a:ext>
            </a:extLst>
          </p:cNvPr>
          <p:cNvSpPr txBox="1"/>
          <p:nvPr/>
        </p:nvSpPr>
        <p:spPr>
          <a:xfrm>
            <a:off x="8499895" y="3191775"/>
            <a:ext cx="3692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-&gt; In two-way coupling: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see maxima over USA and Europe, 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but also noise</a:t>
            </a:r>
            <a:r>
              <a:rPr lang="en-US" sz="2400" dirty="0">
                <a:solidFill>
                  <a:srgbClr val="FF0000"/>
                </a:solidFill>
              </a:rPr>
              <a:t>, in particular </a:t>
            </a:r>
            <a:r>
              <a:rPr lang="en-US" sz="2400" u="sng" dirty="0">
                <a:solidFill>
                  <a:srgbClr val="FF0000"/>
                </a:solidFill>
              </a:rPr>
              <a:t>in domains with deep convection</a:t>
            </a:r>
          </a:p>
        </p:txBody>
      </p:sp>
    </p:spTree>
    <p:extLst>
      <p:ext uri="{BB962C8B-B14F-4D97-AF65-F5344CB8AC3E}">
        <p14:creationId xmlns:p14="http://schemas.microsoft.com/office/powerpoint/2010/main" val="420214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E40752-88A5-0679-FEDB-43E9EE0C7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6" y="801051"/>
            <a:ext cx="4194048" cy="28178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7C9B178-4A84-C68E-FDDC-2A6FF9D71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5" y="3768362"/>
            <a:ext cx="4194048" cy="28178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311EA94-8943-2836-F82A-C1530B898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1051"/>
            <a:ext cx="4194048" cy="28178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64AF0D-C7C6-DD86-3961-EBBED520B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68362"/>
            <a:ext cx="4194048" cy="281787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CC6E552-78EC-3C7E-C6E8-57B8D7DFD795}"/>
              </a:ext>
            </a:extLst>
          </p:cNvPr>
          <p:cNvSpPr txBox="1">
            <a:spLocks/>
          </p:cNvSpPr>
          <p:nvPr/>
        </p:nvSpPr>
        <p:spPr>
          <a:xfrm>
            <a:off x="301267" y="-149288"/>
            <a:ext cx="117927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Surface Temperature and Precipitation changes </a:t>
            </a:r>
          </a:p>
          <a:p>
            <a:r>
              <a:rPr lang="en-US" sz="2800" b="1" dirty="0">
                <a:latin typeface="+mn-lt"/>
              </a:rPr>
              <a:t>from contrails (left) and random disturbances (right)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0F5155-574B-555D-237F-B0425D84DE62}"/>
              </a:ext>
            </a:extLst>
          </p:cNvPr>
          <p:cNvSpPr txBox="1"/>
          <p:nvPr/>
        </p:nvSpPr>
        <p:spPr>
          <a:xfrm>
            <a:off x="10559143" y="3768362"/>
            <a:ext cx="1306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Contrails change weather similar to noise</a:t>
            </a:r>
          </a:p>
        </p:txBody>
      </p:sp>
    </p:spTree>
    <p:extLst>
      <p:ext uri="{BB962C8B-B14F-4D97-AF65-F5344CB8AC3E}">
        <p14:creationId xmlns:p14="http://schemas.microsoft.com/office/powerpoint/2010/main" val="104575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C2E944-7591-327C-3C65-5601219D6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7" y="1073627"/>
            <a:ext cx="4194048" cy="281787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70B81F5-37E0-F485-FE6E-CE07E4122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7" y="3891503"/>
            <a:ext cx="4194048" cy="28178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3F70CB-318E-91F6-88AE-5CA37B432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09" y="1073627"/>
            <a:ext cx="4194048" cy="28178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119DC8-AAC7-3B38-AAE0-8F29F99495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09" y="3891503"/>
            <a:ext cx="4194048" cy="28178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F3CD7A-7DF3-12B8-84F2-C139B177EEBC}"/>
              </a:ext>
            </a:extLst>
          </p:cNvPr>
          <p:cNvSpPr txBox="1"/>
          <p:nvPr/>
        </p:nvSpPr>
        <p:spPr>
          <a:xfrm>
            <a:off x="217715" y="119520"/>
            <a:ext cx="11974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Same regionally: Surface Temperature and Precipitation changes </a:t>
            </a:r>
          </a:p>
          <a:p>
            <a:r>
              <a:rPr lang="en-US" sz="2800" b="1" dirty="0"/>
              <a:t>due to contrails (left) and due to random disturbances (right)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9DF963-7006-5638-E4F9-F9F5BE58AD14}"/>
              </a:ext>
            </a:extLst>
          </p:cNvPr>
          <p:cNvSpPr txBox="1"/>
          <p:nvPr/>
        </p:nvSpPr>
        <p:spPr>
          <a:xfrm>
            <a:off x="9389035" y="1884121"/>
            <a:ext cx="22424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Contrails shift temperature and rainbands, similar to noise,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mainly when the weather is convectively unstable </a:t>
            </a:r>
          </a:p>
        </p:txBody>
      </p:sp>
    </p:spTree>
    <p:extLst>
      <p:ext uri="{BB962C8B-B14F-4D97-AF65-F5344CB8AC3E}">
        <p14:creationId xmlns:p14="http://schemas.microsoft.com/office/powerpoint/2010/main" val="276234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8F059B-0EA1-FAC8-E10B-F10A877C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5" y="836173"/>
            <a:ext cx="6834026" cy="584930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058BF7F-FFCF-7FD9-4A16-E1C2A6A04E8F}"/>
              </a:ext>
            </a:extLst>
          </p:cNvPr>
          <p:cNvSpPr txBox="1"/>
          <p:nvPr/>
        </p:nvSpPr>
        <p:spPr>
          <a:xfrm>
            <a:off x="7258050" y="609600"/>
            <a:ext cx="493395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dirty="0">
              <a:effectLst/>
              <a:ea typeface="Times New Roman" panose="02020603050405020304" pitchFamily="18" charset="0"/>
            </a:endParaRPr>
          </a:p>
          <a:p>
            <a:endParaRPr lang="en-GB" b="1" dirty="0">
              <a:effectLst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ea typeface="Times New Roman" panose="02020603050405020304" pitchFamily="18" charset="0"/>
              </a:rPr>
              <a:t>Errors bars: rms values from the 4 simulations.</a:t>
            </a:r>
          </a:p>
          <a:p>
            <a:endParaRPr lang="en-GB" sz="20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effectLst/>
                <a:ea typeface="Times New Roman" panose="02020603050405020304" pitchFamily="18" charset="0"/>
              </a:rPr>
              <a:t>Top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:  RF as computed with CoCiP. </a:t>
            </a:r>
            <a:endParaRPr lang="en-GB" sz="20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effectLst/>
                <a:ea typeface="Times New Roman" panose="02020603050405020304" pitchFamily="18" charset="0"/>
              </a:rPr>
              <a:t>Middle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: RF from differences between ICON runs with and without contrail feedback. </a:t>
            </a:r>
            <a:r>
              <a:rPr lang="en-GB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(larger than from CoCiP)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>
                <a:effectLst/>
                <a:ea typeface="Times New Roman" panose="02020603050405020304" pitchFamily="18" charset="0"/>
              </a:rPr>
              <a:t>Bottom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: the same for the surface fluxes. </a:t>
            </a:r>
          </a:p>
          <a:p>
            <a:endParaRPr lang="en-GB" sz="2000" dirty="0">
              <a:ea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We see increasing oscillations after about 3 to 5 days caused by noise amplified nonlinearly</a:t>
            </a:r>
            <a:endParaRPr lang="en-GB" sz="2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293E41-3EBB-5D40-086E-89D57C666153}"/>
              </a:ext>
            </a:extLst>
          </p:cNvPr>
          <p:cNvSpPr txBox="1"/>
          <p:nvPr/>
        </p:nvSpPr>
        <p:spPr>
          <a:xfrm>
            <a:off x="217715" y="119520"/>
            <a:ext cx="11974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Times New Roman" panose="02020603050405020304" pitchFamily="18" charset="0"/>
              </a:rPr>
              <a:t>Daily mean RF values (average over </a:t>
            </a:r>
            <a:r>
              <a:rPr lang="en-GB" sz="2800" b="1" dirty="0">
                <a:ea typeface="Times New Roman" panose="02020603050405020304" pitchFamily="18" charset="0"/>
              </a:rPr>
              <a:t>4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days in 2021) versus forecast time. </a:t>
            </a:r>
          </a:p>
        </p:txBody>
      </p:sp>
    </p:spTree>
    <p:extLst>
      <p:ext uri="{BB962C8B-B14F-4D97-AF65-F5344CB8AC3E}">
        <p14:creationId xmlns:p14="http://schemas.microsoft.com/office/powerpoint/2010/main" val="359266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D7AFECD-9781-B3BF-926A-4F49EFE8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7" y="683602"/>
            <a:ext cx="6870206" cy="49469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22B45FC-5BD1-7C26-2CBE-EAE5196A5850}"/>
              </a:ext>
            </a:extLst>
          </p:cNvPr>
          <p:cNvSpPr txBox="1"/>
          <p:nvPr/>
        </p:nvSpPr>
        <p:spPr>
          <a:xfrm>
            <a:off x="5873749" y="337779"/>
            <a:ext cx="6151474" cy="692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Daily and global mean profiles of temperature profiles for 5 subsequent days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ea typeface="Calibri" panose="020F0502020204030204" pitchFamily="34" charset="0"/>
              </a:rPr>
              <a:t>Blue: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global mean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temperature change from contrail feedback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Red: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same  weighted with the annual mean air traffic fuel consumption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Contrails heat the upper troposphere in the first 5 days.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Later: random noise stronger than contrail effects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de-DE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A57DFF-0268-CE8A-F5A1-CBDACAE05C35}"/>
              </a:ext>
            </a:extLst>
          </p:cNvPr>
          <p:cNvSpPr txBox="1"/>
          <p:nvPr/>
        </p:nvSpPr>
        <p:spPr>
          <a:xfrm>
            <a:off x="3510951" y="4425352"/>
            <a:ext cx="89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Mean 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8E0C2D-86A7-64BE-3634-7F30BA217364}"/>
              </a:ext>
            </a:extLst>
          </p:cNvPr>
          <p:cNvSpPr txBox="1"/>
          <p:nvPr/>
        </p:nvSpPr>
        <p:spPr>
          <a:xfrm>
            <a:off x="4318957" y="3429000"/>
            <a:ext cx="106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Mean </a:t>
            </a:r>
            <a:r>
              <a:rPr lang="el-GR" dirty="0"/>
              <a:t>Δ</a:t>
            </a:r>
            <a:r>
              <a:rPr lang="de-DE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7569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25C98-4042-4431-198A-5BECFBA4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75" y="8234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Contrail impact on weather predictability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D931D0-3B7C-E838-AD42-5ACFDED5E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2" y="1467555"/>
            <a:ext cx="5660148" cy="42672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D3AC53E-84A9-C653-D2D4-D398FC8ED36D}"/>
              </a:ext>
            </a:extLst>
          </p:cNvPr>
          <p:cNvSpPr txBox="1"/>
          <p:nvPr/>
        </p:nvSpPr>
        <p:spPr>
          <a:xfrm>
            <a:off x="6329523" y="1357577"/>
            <a:ext cx="560368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Times New Roman" panose="02020603050405020304" pitchFamily="18" charset="0"/>
              </a:rPr>
              <a:t>Spectra of kinetic energy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of </a:t>
            </a:r>
          </a:p>
          <a:p>
            <a:r>
              <a:rPr lang="en-US" sz="1800" b="1" dirty="0">
                <a:effectLst/>
                <a:ea typeface="Times New Roman" panose="02020603050405020304" pitchFamily="18" charset="0"/>
              </a:rPr>
              <a:t>horizontal velocities (KE) and vertical velocity (</a:t>
            </a:r>
            <a:r>
              <a:rPr lang="en-US" sz="1800" b="1" dirty="0" err="1">
                <a:effectLst/>
                <a:ea typeface="Times New Roman" panose="02020603050405020304" pitchFamily="18" charset="0"/>
              </a:rPr>
              <a:t>KEw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from ICON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and  of </a:t>
            </a:r>
          </a:p>
          <a:p>
            <a:r>
              <a:rPr lang="en-US" sz="1800" b="1" dirty="0">
                <a:effectLst/>
                <a:ea typeface="Times New Roman" panose="02020603050405020304" pitchFamily="18" charset="0"/>
              </a:rPr>
              <a:t>the velocity differences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(DKE and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DKEw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) between  ICON-CoCiP 1-way and 2-way runs,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for the ten-day forecasts of 25 June 2021. </a:t>
            </a: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Predictability gets lost due do contrail disturbances quickest for vertical velocity </a:t>
            </a:r>
            <a:r>
              <a:rPr lang="en-US" sz="24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and short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wavelengths</a:t>
            </a:r>
          </a:p>
        </p:txBody>
      </p:sp>
    </p:spTree>
    <p:extLst>
      <p:ext uri="{BB962C8B-B14F-4D97-AF65-F5344CB8AC3E}">
        <p14:creationId xmlns:p14="http://schemas.microsoft.com/office/powerpoint/2010/main" val="86948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25C98-4042-4431-198A-5BECFBA4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75" y="8234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Contrail impact on weather predictability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3AC53E-84A9-C653-D2D4-D398FC8ED36D}"/>
              </a:ext>
            </a:extLst>
          </p:cNvPr>
          <p:cNvSpPr txBox="1"/>
          <p:nvPr/>
        </p:nvSpPr>
        <p:spPr>
          <a:xfrm>
            <a:off x="6329523" y="1357577"/>
            <a:ext cx="560368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Times New Roman" panose="02020603050405020304" pitchFamily="18" charset="0"/>
              </a:rPr>
              <a:t>Spectra of kinetic energy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of </a:t>
            </a:r>
          </a:p>
          <a:p>
            <a:r>
              <a:rPr lang="en-US" sz="1800" b="1" dirty="0">
                <a:effectLst/>
                <a:ea typeface="Times New Roman" panose="02020603050405020304" pitchFamily="18" charset="0"/>
              </a:rPr>
              <a:t>horizontal velocities (KE) and vertical velocity (</a:t>
            </a:r>
            <a:r>
              <a:rPr lang="en-US" sz="1800" b="1" dirty="0" err="1">
                <a:effectLst/>
                <a:ea typeface="Times New Roman" panose="02020603050405020304" pitchFamily="18" charset="0"/>
              </a:rPr>
              <a:t>KEw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from ICON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and  of </a:t>
            </a:r>
          </a:p>
          <a:p>
            <a:r>
              <a:rPr lang="en-US" sz="1800" b="1" dirty="0">
                <a:effectLst/>
                <a:ea typeface="Times New Roman" panose="02020603050405020304" pitchFamily="18" charset="0"/>
              </a:rPr>
              <a:t>the velocity differences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(DKE and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DKEw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) between  ICON-CoCiP 1-way and 2-way runs,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for the ten-day forecasts of 25 June 2021. </a:t>
            </a: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Predictability gets lost due do contrail disturbances quickest for vertical velocity and short wavelengths</a:t>
            </a:r>
          </a:p>
          <a:p>
            <a:endParaRPr lang="en-US" sz="2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Very similar to the loss of predictability due to small noise in the initial conditions</a:t>
            </a:r>
          </a:p>
          <a:p>
            <a:endParaRPr lang="en-US" sz="2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C08AE0-9AF6-874B-7980-D8818B8BF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52" y="1198800"/>
            <a:ext cx="5660148" cy="4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0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9DD4A-6AEC-35F6-4BA9-310F4E86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Conclusions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F43781-11DD-6F54-1723-E9AC00B07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238"/>
            <a:ext cx="10979989" cy="419208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11200" dirty="0"/>
              <a:t>ICON-CoCiP coupling works with reasonable results</a:t>
            </a:r>
          </a:p>
          <a:p>
            <a:pPr>
              <a:lnSpc>
                <a:spcPct val="170000"/>
              </a:lnSpc>
            </a:pPr>
            <a:r>
              <a:rPr lang="en-US" sz="11200" dirty="0"/>
              <a:t>Contrails are predictable - but only for a finite time</a:t>
            </a:r>
          </a:p>
          <a:p>
            <a:pPr>
              <a:lnSpc>
                <a:spcPct val="170000"/>
              </a:lnSpc>
            </a:pPr>
            <a:r>
              <a:rPr lang="en-US" sz="11200" dirty="0"/>
              <a:t>Surface warming expected after 5 days is hidden by random response to small disturbances</a:t>
            </a:r>
          </a:p>
          <a:p>
            <a:pPr>
              <a:lnSpc>
                <a:spcPct val="170000"/>
              </a:lnSpc>
            </a:pPr>
            <a:r>
              <a:rPr lang="en-US" sz="11200" dirty="0"/>
              <a:t>Assessment of surface warming requires ensemble predictions over more than 10 days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172F26-C454-6B71-5BCD-6578AB54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955" y="5641321"/>
            <a:ext cx="2905125" cy="8286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9C4BDD-BB0D-B3CE-D928-C814D5586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17" y="5641321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5FBCE-033A-C46E-CA49-D7FDDDA1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/>
                <a:latin typeface="+mn-lt"/>
                <a:ea typeface="SimSun" panose="02010600030101010101" pitchFamily="2" charset="-122"/>
              </a:rPr>
              <a:t>Acknowledgments</a:t>
            </a:r>
            <a:br>
              <a:rPr lang="de-DE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3BE553-A700-95F2-DFE1-C0FF4FDA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543"/>
            <a:ext cx="5257800" cy="4990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authors thank everyone who made this work possible,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especially Moritz Hanke, who wrote essential parts of the ICON-CoCiP coupling using YAC.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Further we thank Robin Hogan (ecRad),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Tobias Göcke (DWD computing access),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Carmen Köhler (ice microphysics modelling),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Daniel Reinert (ICON infrastructure),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Mahnoosh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Haghighatnasab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(YAC),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Linda Schlemmer (DWD-DLR cooperation),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Günther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Zängl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(ICON damping parameters),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Florian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Prill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(ICON grid details),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Mareike Burba (radiation modeling in ICON), </a:t>
            </a:r>
          </a:p>
          <a:p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D41673E-F1BE-6DC6-FF1B-80971EEBE826}"/>
              </a:ext>
            </a:extLst>
          </p:cNvPr>
          <p:cNvSpPr txBox="1">
            <a:spLocks/>
          </p:cNvSpPr>
          <p:nvPr/>
        </p:nvSpPr>
        <p:spPr>
          <a:xfrm>
            <a:off x="6836229" y="1712460"/>
            <a:ext cx="5170714" cy="458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Roger Teoh (GAIA),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Markus Rapp (DLR-DWD cooperation),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Christiane Voigt (DLR support),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Almut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 Gassmann (ICON performance),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Tobias Selz (butterfly effect),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Andreas Dörnbrack (energy spectra),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Winfried Beer (computing support),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Dennis Piontek (computing at DWD and, very valuable, internal review of the manuscript),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and Robert Sausen (35 years of intense cooperation) who died far too early in January 2025.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6267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4AA7F-A726-4FAB-BC5F-41F16EF5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73" y="521509"/>
            <a:ext cx="11103198" cy="165313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ICON-CoCiP in 2-way coupling</a:t>
            </a:r>
            <a:br>
              <a:rPr lang="en-US" sz="2400" dirty="0"/>
            </a:br>
            <a:r>
              <a:rPr lang="en-US" sz="2400" dirty="0"/>
              <a:t>ICON on multiple processors, CoCiP on 1 processor,</a:t>
            </a:r>
            <a:br>
              <a:rPr lang="en-US" sz="2400" dirty="0"/>
            </a:br>
            <a:r>
              <a:rPr lang="en-US" sz="2400" dirty="0"/>
              <a:t>YAC-coupler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4E00D6-9ACA-4F25-A7DD-23D53AC66719}"/>
              </a:ext>
            </a:extLst>
          </p:cNvPr>
          <p:cNvSpPr txBox="1"/>
          <p:nvPr/>
        </p:nvSpPr>
        <p:spPr>
          <a:xfrm>
            <a:off x="475129" y="2317975"/>
            <a:ext cx="4109343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ICON</a:t>
            </a:r>
          </a:p>
          <a:p>
            <a:r>
              <a:rPr lang="en-US" dirty="0"/>
              <a:t>Integrates atmospheric dynamics</a:t>
            </a:r>
          </a:p>
          <a:p>
            <a:r>
              <a:rPr lang="en-US" dirty="0"/>
              <a:t>on global icosahedral (triangular) grids</a:t>
            </a:r>
          </a:p>
          <a:p>
            <a:r>
              <a:rPr lang="en-US" dirty="0"/>
              <a:t>with 2-moment ice microphysics</a:t>
            </a:r>
          </a:p>
          <a:p>
            <a:r>
              <a:rPr lang="en-US" dirty="0"/>
              <a:t>including contrail-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T,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q</a:t>
            </a:r>
            <a:r>
              <a:rPr lang="en-US" baseline="-25000" dirty="0"/>
              <a:t>v</a:t>
            </a:r>
            <a:r>
              <a:rPr lang="en-US" dirty="0"/>
              <a:t>  changes.</a:t>
            </a:r>
          </a:p>
          <a:p>
            <a:r>
              <a:rPr lang="en-US" dirty="0"/>
              <a:t>Computes radiation using a</a:t>
            </a:r>
          </a:p>
          <a:p>
            <a:r>
              <a:rPr lang="en-US" dirty="0"/>
              <a:t>radiation model (ecRad) accounting  for contrail cover, ice water content, and number and size of contrail ice particles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BB5E99-0E8F-475C-AA06-28B3C842D401}"/>
              </a:ext>
            </a:extLst>
          </p:cNvPr>
          <p:cNvSpPr txBox="1"/>
          <p:nvPr/>
        </p:nvSpPr>
        <p:spPr>
          <a:xfrm>
            <a:off x="8054794" y="2312898"/>
            <a:ext cx="3841032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CoCiP initiates contrail segments  along traffic (GAIA) in flight segments versus time, height, longitude and latitude when SAC fulfilled.</a:t>
            </a:r>
          </a:p>
          <a:p>
            <a:r>
              <a:rPr lang="en-US" dirty="0"/>
              <a:t>Integrates contrail properties</a:t>
            </a:r>
          </a:p>
          <a:p>
            <a:r>
              <a:rPr lang="en-US" dirty="0"/>
              <a:t>with nearest-neighbor or  triangular interpolation in ICON data. </a:t>
            </a:r>
          </a:p>
          <a:p>
            <a:r>
              <a:rPr lang="en-US" dirty="0"/>
              <a:t>Performs several Runge-</a:t>
            </a:r>
            <a:r>
              <a:rPr lang="en-US" dirty="0" err="1"/>
              <a:t>Kutta</a:t>
            </a:r>
            <a:r>
              <a:rPr lang="en-US" dirty="0"/>
              <a:t> time steps per ICON time step 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4E1C335-53AE-44F2-B338-7807EE659094}"/>
              </a:ext>
            </a:extLst>
          </p:cNvPr>
          <p:cNvSpPr/>
          <p:nvPr/>
        </p:nvSpPr>
        <p:spPr>
          <a:xfrm>
            <a:off x="4620378" y="2260488"/>
            <a:ext cx="3361765" cy="35858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282EF3-9338-4ACA-B51A-F3D2CF007079}"/>
              </a:ext>
            </a:extLst>
          </p:cNvPr>
          <p:cNvSpPr txBox="1"/>
          <p:nvPr/>
        </p:nvSpPr>
        <p:spPr>
          <a:xfrm>
            <a:off x="4723507" y="2544107"/>
            <a:ext cx="3146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Contrail integration: </a:t>
            </a:r>
          </a:p>
          <a:p>
            <a:r>
              <a:rPr lang="en-US" dirty="0"/>
              <a:t>p, T, q</a:t>
            </a:r>
            <a:r>
              <a:rPr lang="en-US" baseline="-25000" dirty="0"/>
              <a:t>v</a:t>
            </a:r>
            <a:r>
              <a:rPr lang="en-US" dirty="0"/>
              <a:t>, q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q</a:t>
            </a:r>
            <a:r>
              <a:rPr lang="en-US" baseline="-25000" dirty="0" err="1"/>
              <a:t>s</a:t>
            </a:r>
            <a:r>
              <a:rPr lang="en-US" dirty="0"/>
              <a:t>, u, v, w, GP, TACI</a:t>
            </a:r>
          </a:p>
          <a:p>
            <a:r>
              <a:rPr lang="en-US" dirty="0"/>
              <a:t>and for diagnostics: </a:t>
            </a:r>
          </a:p>
          <a:p>
            <a:r>
              <a:rPr lang="en-US" dirty="0"/>
              <a:t>TOA-rad, SRF-rad, T</a:t>
            </a:r>
            <a:r>
              <a:rPr lang="en-US" baseline="-25000" dirty="0"/>
              <a:t>2m</a:t>
            </a:r>
            <a:r>
              <a:rPr lang="en-US" dirty="0"/>
              <a:t>, </a:t>
            </a:r>
            <a:r>
              <a:rPr lang="en-US" dirty="0" err="1"/>
              <a:t>Prec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E6BC49-A0D3-4BF7-8548-C9441DC22E18}"/>
              </a:ext>
            </a:extLst>
          </p:cNvPr>
          <p:cNvSpPr txBox="1"/>
          <p:nvPr/>
        </p:nvSpPr>
        <p:spPr>
          <a:xfrm>
            <a:off x="4751226" y="4058141"/>
            <a:ext cx="3146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For ICON dynamics: </a:t>
            </a:r>
            <a:r>
              <a:rPr lang="en-US" dirty="0"/>
              <a:t>T,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q</a:t>
            </a:r>
            <a:r>
              <a:rPr lang="en-US" baseline="-25000" dirty="0"/>
              <a:t>v</a:t>
            </a:r>
          </a:p>
          <a:p>
            <a:r>
              <a:rPr lang="en-US" dirty="0"/>
              <a:t>For radiation: N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eff</a:t>
            </a:r>
            <a:r>
              <a:rPr lang="en-US" dirty="0"/>
              <a:t>, cover, IWC of contrails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552DCF3B-02E2-4B4A-8689-CFDDF593FF4A}"/>
              </a:ext>
            </a:extLst>
          </p:cNvPr>
          <p:cNvSpPr/>
          <p:nvPr/>
        </p:nvSpPr>
        <p:spPr>
          <a:xfrm flipH="1">
            <a:off x="4792903" y="3706769"/>
            <a:ext cx="3173505" cy="35858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47F0AF9-72FB-499A-BE7C-E06AC0B9B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2" y="406425"/>
            <a:ext cx="1791072" cy="182195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D4615D0-38B0-4988-9BB6-D894468F6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67" y="436358"/>
            <a:ext cx="1763759" cy="1714492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A2F5BEF-F613-9A9A-63F5-0E16CB4567DE}"/>
              </a:ext>
            </a:extLst>
          </p:cNvPr>
          <p:cNvSpPr/>
          <p:nvPr/>
        </p:nvSpPr>
        <p:spPr>
          <a:xfrm rot="-1800000">
            <a:off x="10337873" y="1008442"/>
            <a:ext cx="828136" cy="163902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4D5E31E-1657-A5FA-41F2-DC92BA60241C}"/>
              </a:ext>
            </a:extLst>
          </p:cNvPr>
          <p:cNvCxnSpPr>
            <a:cxnSpLocks/>
          </p:cNvCxnSpPr>
          <p:nvPr/>
        </p:nvCxnSpPr>
        <p:spPr>
          <a:xfrm flipV="1">
            <a:off x="10418198" y="863039"/>
            <a:ext cx="692336" cy="42208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FE20667-B613-9D2F-0529-C9F0EFA8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955" y="5641321"/>
            <a:ext cx="2905125" cy="8286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3BF512D-5F9D-F464-5F18-6E9D84694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17" y="5641321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9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2AE9D1B-6503-0654-6A6D-CFED288E4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7" y="290407"/>
            <a:ext cx="4839236" cy="2819400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B1205B4-0EDB-C9A8-B379-5D26AF678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54855" y="290407"/>
            <a:ext cx="4883627" cy="62024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AF6B41-3AFD-F739-AD64-46A0428A1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3" y="2751003"/>
            <a:ext cx="5347525" cy="358389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1CAEC5C-248E-3309-92CC-698869FDFCD6}"/>
              </a:ext>
            </a:extLst>
          </p:cNvPr>
          <p:cNvSpPr txBox="1"/>
          <p:nvPr/>
        </p:nvSpPr>
        <p:spPr>
          <a:xfrm>
            <a:off x="207184" y="64046"/>
            <a:ext cx="1191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ICON-CoCiP 2-way model results compared with measurements by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RS41 Vaisala </a:t>
            </a:r>
            <a:r>
              <a:rPr lang="en-US" sz="2400" b="1" dirty="0"/>
              <a:t>radiosondes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712623-0532-A1EC-C520-B7899CFE3D29}"/>
              </a:ext>
            </a:extLst>
          </p:cNvPr>
          <p:cNvSpPr txBox="1"/>
          <p:nvPr/>
        </p:nvSpPr>
        <p:spPr>
          <a:xfrm>
            <a:off x="10362465" y="752072"/>
            <a:ext cx="17555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Black: all data between 120 and 500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Red: only those satisfying the SAC for kerosene and η=0.</a:t>
            </a:r>
          </a:p>
          <a:p>
            <a:endParaRPr lang="en-US" dirty="0"/>
          </a:p>
          <a:p>
            <a:r>
              <a:rPr lang="en-US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-&gt; ICON’s new   </a:t>
            </a:r>
            <a:r>
              <a:rPr lang="en-US" sz="18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new</a:t>
            </a:r>
            <a:r>
              <a:rPr lang="en-US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2-moment cloud ice microphysics scheme enables skillful predictions of ice supersaturation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06AC67-6EEF-F25D-982B-8B5A2B87C444}"/>
              </a:ext>
            </a:extLst>
          </p:cNvPr>
          <p:cNvSpPr txBox="1"/>
          <p:nvPr/>
        </p:nvSpPr>
        <p:spPr>
          <a:xfrm>
            <a:off x="267418" y="6305621"/>
            <a:ext cx="582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study for large model-observation </a:t>
            </a:r>
            <a:r>
              <a:rPr lang="en-US" dirty="0" err="1"/>
              <a:t>Rhi</a:t>
            </a:r>
            <a:r>
              <a:rPr lang="en-US" dirty="0"/>
              <a:t>-difference</a:t>
            </a:r>
          </a:p>
        </p:txBody>
      </p:sp>
    </p:spTree>
    <p:extLst>
      <p:ext uri="{BB962C8B-B14F-4D97-AF65-F5344CB8AC3E}">
        <p14:creationId xmlns:p14="http://schemas.microsoft.com/office/powerpoint/2010/main" val="115851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25C98-4042-4431-198A-5BECFBA4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2516FDC-0073-4D76-49BC-7D3CDFED3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85" y="365125"/>
            <a:ext cx="6577426" cy="612775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E6196E-7F54-8BB2-175E-F9821B68E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5" y="365125"/>
            <a:ext cx="5134888" cy="299165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FF2A3E-8D59-B9DC-639F-5DDA983938AE}"/>
              </a:ext>
            </a:extLst>
          </p:cNvPr>
          <p:cNvSpPr txBox="1"/>
          <p:nvPr/>
        </p:nvSpPr>
        <p:spPr>
          <a:xfrm>
            <a:off x="688329" y="317211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ea typeface="Times New Roman" panose="02020603050405020304" pitchFamily="18" charset="0"/>
              </a:rPr>
              <a:t>RS41 Vaisala radiosonde sensors 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1694B95-7C5D-5C56-8840-014AFABADDC5}"/>
              </a:ext>
            </a:extLst>
          </p:cNvPr>
          <p:cNvSpPr txBox="1"/>
          <p:nvPr/>
        </p:nvSpPr>
        <p:spPr>
          <a:xfrm>
            <a:off x="408536" y="4515032"/>
            <a:ext cx="48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dirty="0">
                <a:solidFill>
                  <a:srgbClr val="FF0000"/>
                </a:solidFill>
              </a:rPr>
              <a:t>ICON provides </a:t>
            </a:r>
            <a:r>
              <a:rPr lang="en-US" sz="2400" dirty="0" err="1">
                <a:solidFill>
                  <a:srgbClr val="FF0000"/>
                </a:solidFill>
              </a:rPr>
              <a:t>Rhi</a:t>
            </a:r>
            <a:r>
              <a:rPr lang="en-US" sz="2400" dirty="0">
                <a:solidFill>
                  <a:srgbClr val="FF0000"/>
                </a:solidFill>
              </a:rPr>
              <a:t> forecasts useful  for contrail predictions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dirty="0">
                <a:solidFill>
                  <a:srgbClr val="FF0000"/>
                </a:solidFill>
              </a:rPr>
              <a:t>Better than IFS  (also with Teoh-correction)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1C4F0B0-4509-940E-D6C9-C0B995F273A7}"/>
              </a:ext>
            </a:extLst>
          </p:cNvPr>
          <p:cNvSpPr txBox="1"/>
          <p:nvPr/>
        </p:nvSpPr>
        <p:spPr>
          <a:xfrm>
            <a:off x="207184" y="64046"/>
            <a:ext cx="1191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ICON-CoCiP 2-way model results compared with measurements by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RS41 Vaisala </a:t>
            </a:r>
            <a:r>
              <a:rPr lang="en-US" sz="2400" b="1" dirty="0"/>
              <a:t>radiosondes</a:t>
            </a:r>
          </a:p>
        </p:txBody>
      </p:sp>
    </p:spTree>
    <p:extLst>
      <p:ext uri="{BB962C8B-B14F-4D97-AF65-F5344CB8AC3E}">
        <p14:creationId xmlns:p14="http://schemas.microsoft.com/office/powerpoint/2010/main" val="225407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25C98-4042-4431-198A-5BECFBA4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867" y="355225"/>
            <a:ext cx="3879231" cy="545774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How Energy Forcing -effective are contrails in other cirrus?</a:t>
            </a:r>
            <a:br>
              <a:rPr lang="en-US" sz="2800" b="1" dirty="0">
                <a:latin typeface="+mn-lt"/>
              </a:rPr>
            </a:br>
            <a:br>
              <a:rPr lang="en-US" sz="2800" b="1" dirty="0"/>
            </a:br>
            <a:r>
              <a:rPr lang="en-US" sz="2800" dirty="0">
                <a:latin typeface="+mn-lt"/>
              </a:rPr>
              <a:t>Occurrence frequency of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contrail effective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cross-section  EA’ =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EA’ = EA × exp(-0.2 </a:t>
            </a:r>
            <a:r>
              <a:rPr lang="el-GR" sz="2800" dirty="0">
                <a:latin typeface="+mn-lt"/>
              </a:rPr>
              <a:t>τ</a:t>
            </a:r>
            <a:r>
              <a:rPr lang="de-DE" sz="2800" baseline="-25000" dirty="0" err="1">
                <a:latin typeface="+mn-lt"/>
              </a:rPr>
              <a:t>cirrus</a:t>
            </a:r>
            <a:r>
              <a:rPr lang="de-DE" sz="2800" dirty="0">
                <a:latin typeface="+mn-lt"/>
              </a:rPr>
              <a:t>)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  <a:latin typeface="+mn-lt"/>
              </a:rPr>
              <a:t>-&gt; Contrails are forcing energy effectively also when forming  inside and below thin cirrus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66A0F6-7B5D-441E-64D1-A89D21D59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3" y="3429000"/>
            <a:ext cx="3643873" cy="32584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4F0F54-FB95-21A9-9969-0E2532CE7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44" y="3464007"/>
            <a:ext cx="3643874" cy="325332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4E34B3-DA6E-7623-69EF-BBBEC5BD1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12" y="140673"/>
            <a:ext cx="3680449" cy="32883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DF239B-397F-4485-A1A6-D376BC902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3" y="50824"/>
            <a:ext cx="3643873" cy="327972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2F6954E-3D8C-BF84-F763-359455563246}"/>
              </a:ext>
            </a:extLst>
          </p:cNvPr>
          <p:cNvSpPr txBox="1"/>
          <p:nvPr/>
        </p:nvSpPr>
        <p:spPr>
          <a:xfrm>
            <a:off x="1774680" y="-14107"/>
            <a:ext cx="336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contrail formation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40EE7AC-9FF6-35EC-509F-761EFC865579}"/>
              </a:ext>
            </a:extLst>
          </p:cNvPr>
          <p:cNvSpPr txBox="1"/>
          <p:nvPr/>
        </p:nvSpPr>
        <p:spPr>
          <a:xfrm>
            <a:off x="5668632" y="0"/>
            <a:ext cx="291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 to d): Ageing contrail</a:t>
            </a:r>
          </a:p>
        </p:txBody>
      </p:sp>
    </p:spTree>
    <p:extLst>
      <p:ext uri="{BB962C8B-B14F-4D97-AF65-F5344CB8AC3E}">
        <p14:creationId xmlns:p14="http://schemas.microsoft.com/office/powerpoint/2010/main" val="94325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25C98-4042-4431-198A-5BECFBA4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6F23031-A09B-E645-BEAE-D0641AE18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7722" y="748172"/>
            <a:ext cx="5691288" cy="382383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480E2D7-83C2-6BB9-C8BE-0370D6FCD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6" y="682613"/>
            <a:ext cx="5800314" cy="38970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C592307-DCC0-B039-C8B2-A44CDB0CA727}"/>
              </a:ext>
            </a:extLst>
          </p:cNvPr>
          <p:cNvSpPr txBox="1"/>
          <p:nvPr/>
        </p:nvSpPr>
        <p:spPr>
          <a:xfrm>
            <a:off x="359229" y="4674191"/>
            <a:ext cx="5691288" cy="2011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Aviation fuel burn above 5.5 km height within 48 h since 0 UTC 25 June 2021, in kg/m</a:t>
            </a:r>
            <a:r>
              <a:rPr lang="en-US" sz="2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color coded in logarithmic scales. </a:t>
            </a:r>
            <a:r>
              <a:rPr lang="en-US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Maximum over USA and Europe.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Data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are based on GAIA (Teoh et al., 2024a).</a:t>
            </a:r>
            <a:endParaRPr lang="de-DE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7258F69-A440-689C-559A-5E848A7E3971}"/>
              </a:ext>
            </a:extLst>
          </p:cNvPr>
          <p:cNvSpPr txBox="1"/>
          <p:nvPr/>
        </p:nvSpPr>
        <p:spPr>
          <a:xfrm>
            <a:off x="6347722" y="4604252"/>
            <a:ext cx="5170714" cy="2011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24-h mean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RHi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field at 11 km above mean sea level for this day from ICON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</a:rPr>
              <a:t>Ice supersaturated domains are often sharply  bounded</a:t>
            </a:r>
            <a:endParaRPr lang="de-DE" sz="20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1F815F-93EF-A133-7FB2-00C56D971D29}"/>
              </a:ext>
            </a:extLst>
          </p:cNvPr>
          <p:cNvSpPr txBox="1"/>
          <p:nvPr/>
        </p:nvSpPr>
        <p:spPr>
          <a:xfrm>
            <a:off x="359229" y="150170"/>
            <a:ext cx="57367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Case study for 25 June: Traffic from GAIA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7F2DBF3-CC11-107A-04D6-ED2F059AA71D}"/>
              </a:ext>
            </a:extLst>
          </p:cNvPr>
          <p:cNvSpPr txBox="1"/>
          <p:nvPr/>
        </p:nvSpPr>
        <p:spPr>
          <a:xfrm>
            <a:off x="6284179" y="150169"/>
            <a:ext cx="59078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Relative humidity over ice (</a:t>
            </a:r>
            <a:r>
              <a:rPr lang="en-US" sz="2500" b="1" dirty="0" err="1"/>
              <a:t>RHi</a:t>
            </a:r>
            <a:r>
              <a:rPr lang="en-US" sz="2500" b="1" dirty="0"/>
              <a:t>) from ICON</a:t>
            </a:r>
          </a:p>
        </p:txBody>
      </p:sp>
    </p:spTree>
    <p:extLst>
      <p:ext uri="{BB962C8B-B14F-4D97-AF65-F5344CB8AC3E}">
        <p14:creationId xmlns:p14="http://schemas.microsoft.com/office/powerpoint/2010/main" val="34551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600BBAD-DCD5-30EB-C111-64817DB1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593" y="783059"/>
            <a:ext cx="3901440" cy="26212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B25C98-4042-4431-198A-5BECFBA4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68" y="-14928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Optical thickness of contrails in 1-way (left) and 2-way (right)coupling </a:t>
            </a:r>
            <a:r>
              <a:rPr lang="en-US" sz="2800" b="1" dirty="0">
                <a:solidFill>
                  <a:srgbClr val="FF0000"/>
                </a:solidFill>
              </a:rPr>
              <a:t>-&gt; small difference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98CB35-C0F2-B945-5FA8-A1B2295C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16" y="765174"/>
            <a:ext cx="3901440" cy="26212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3708A3-6CBF-35D2-0313-03B30768E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645" y="3795595"/>
            <a:ext cx="3901440" cy="26212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CC12931-C241-BC53-B961-AA26EAFD1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99" y="3794968"/>
            <a:ext cx="3901440" cy="262128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8C866D8-C154-3BF9-ADCE-2D20404FF785}"/>
              </a:ext>
            </a:extLst>
          </p:cNvPr>
          <p:cNvSpPr txBox="1">
            <a:spLocks/>
          </p:cNvSpPr>
          <p:nvPr/>
        </p:nvSpPr>
        <p:spPr>
          <a:xfrm>
            <a:off x="453668" y="30075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Difference (2-way – 1-way) of Optical thicknesses in two color </a:t>
            </a:r>
            <a:r>
              <a:rPr lang="en-US" sz="2800" b="1" dirty="0" err="1"/>
              <a:t>scalings</a:t>
            </a:r>
            <a:endParaRPr lang="en-US" sz="2800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F537DF3-39A2-C84A-604C-7886A8DA3F7F}"/>
              </a:ext>
            </a:extLst>
          </p:cNvPr>
          <p:cNvSpPr txBox="1">
            <a:spLocks/>
          </p:cNvSpPr>
          <p:nvPr/>
        </p:nvSpPr>
        <p:spPr>
          <a:xfrm>
            <a:off x="301268" y="4829438"/>
            <a:ext cx="2180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</a:rPr>
              <a:t>We see low amplitude Noise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5A1286D-5B42-5E90-3BF5-36C8B73C44AB}"/>
              </a:ext>
            </a:extLst>
          </p:cNvPr>
          <p:cNvSpPr txBox="1"/>
          <p:nvPr/>
        </p:nvSpPr>
        <p:spPr>
          <a:xfrm>
            <a:off x="2173856" y="3006892"/>
            <a:ext cx="828136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1-way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766938-EA48-6C03-FFAB-8CB253CF6DE9}"/>
              </a:ext>
            </a:extLst>
          </p:cNvPr>
          <p:cNvSpPr txBox="1"/>
          <p:nvPr/>
        </p:nvSpPr>
        <p:spPr>
          <a:xfrm>
            <a:off x="6803365" y="2948491"/>
            <a:ext cx="828136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2-way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A41EED3-E943-44E3-8820-C86D3A2AB92B}"/>
              </a:ext>
            </a:extLst>
          </p:cNvPr>
          <p:cNvSpPr txBox="1"/>
          <p:nvPr/>
        </p:nvSpPr>
        <p:spPr>
          <a:xfrm>
            <a:off x="1953600" y="6011860"/>
            <a:ext cx="143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0782C5D-781D-B49F-DB3D-71B1E7BD55D8}"/>
              </a:ext>
            </a:extLst>
          </p:cNvPr>
          <p:cNvSpPr txBox="1"/>
          <p:nvPr/>
        </p:nvSpPr>
        <p:spPr>
          <a:xfrm>
            <a:off x="6444813" y="6029664"/>
            <a:ext cx="143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169904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43B0FA-F0C4-A5ED-89A6-4F28350CB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85" y="916303"/>
            <a:ext cx="4404109" cy="29590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8AB2A2F-B1F8-777C-2C1D-8AA45B9F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85" y="3898989"/>
            <a:ext cx="4404109" cy="295901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ADEF9BA-A14F-AA46-43BE-681DFA96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68" y="-14928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Daily mean Radiative Forcing from contrails in 1-way and 2-way  coupling (here for 25 June 2021)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38DDE1F-AEF1-6003-1CFB-687CBC7D8129}"/>
              </a:ext>
            </a:extLst>
          </p:cNvPr>
          <p:cNvSpPr txBox="1"/>
          <p:nvPr/>
        </p:nvSpPr>
        <p:spPr>
          <a:xfrm>
            <a:off x="6728604" y="4183812"/>
            <a:ext cx="4201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-&gt; In two-way coupling: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see maxima over USA and Europe, as expected, 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but also noise</a:t>
            </a:r>
            <a:r>
              <a:rPr lang="en-US" sz="2400" dirty="0">
                <a:solidFill>
                  <a:srgbClr val="FF0000"/>
                </a:solidFill>
              </a:rPr>
              <a:t>, in particular </a:t>
            </a:r>
            <a:r>
              <a:rPr lang="en-US" sz="2400" u="sng" dirty="0">
                <a:solidFill>
                  <a:srgbClr val="FF0000"/>
                </a:solidFill>
              </a:rPr>
              <a:t>in domains with deep convection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6667DD-8CE9-82EF-4523-B6EE446D88B5}"/>
              </a:ext>
            </a:extLst>
          </p:cNvPr>
          <p:cNvSpPr txBox="1"/>
          <p:nvPr/>
        </p:nvSpPr>
        <p:spPr>
          <a:xfrm>
            <a:off x="6615804" y="1505593"/>
            <a:ext cx="4201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-&gt; In 1-way coupling: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see maxima over USA and Europe in domains with high </a:t>
            </a:r>
            <a:r>
              <a:rPr lang="en-US" sz="2400" dirty="0" err="1">
                <a:solidFill>
                  <a:srgbClr val="FF0000"/>
                </a:solidFill>
              </a:rPr>
              <a:t>Rhi</a:t>
            </a:r>
            <a:r>
              <a:rPr lang="en-US" sz="2400" dirty="0">
                <a:solidFill>
                  <a:srgbClr val="FF0000"/>
                </a:solidFill>
              </a:rPr>
              <a:t> this day, as expected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37E895-8067-42FC-F757-419585AB3CD2}"/>
              </a:ext>
            </a:extLst>
          </p:cNvPr>
          <p:cNvSpPr txBox="1"/>
          <p:nvPr/>
        </p:nvSpPr>
        <p:spPr>
          <a:xfrm>
            <a:off x="189781" y="1362974"/>
            <a:ext cx="828136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1-way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4DBED2-D484-28CB-98BC-DF344736C662}"/>
              </a:ext>
            </a:extLst>
          </p:cNvPr>
          <p:cNvSpPr txBox="1"/>
          <p:nvPr/>
        </p:nvSpPr>
        <p:spPr>
          <a:xfrm>
            <a:off x="342181" y="4183812"/>
            <a:ext cx="8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2-way</a:t>
            </a:r>
          </a:p>
        </p:txBody>
      </p:sp>
    </p:spTree>
    <p:extLst>
      <p:ext uri="{BB962C8B-B14F-4D97-AF65-F5344CB8AC3E}">
        <p14:creationId xmlns:p14="http://schemas.microsoft.com/office/powerpoint/2010/main" val="358996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E40752-88A5-0679-FEDB-43E9EE0C7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5" y="877858"/>
            <a:ext cx="8274587" cy="555948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CC6E552-78EC-3C7E-C6E8-57B8D7DFD795}"/>
              </a:ext>
            </a:extLst>
          </p:cNvPr>
          <p:cNvSpPr txBox="1">
            <a:spLocks/>
          </p:cNvSpPr>
          <p:nvPr/>
        </p:nvSpPr>
        <p:spPr>
          <a:xfrm>
            <a:off x="301268" y="-1492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2-way surface temperature change due to contrails </a:t>
            </a:r>
          </a:p>
          <a:p>
            <a:r>
              <a:rPr lang="en-US" sz="2800" dirty="0">
                <a:latin typeface="+mn-lt"/>
              </a:rPr>
              <a:t>on average over 2</a:t>
            </a:r>
            <a:r>
              <a:rPr lang="en-US" sz="2800" baseline="30000" dirty="0">
                <a:latin typeface="+mn-lt"/>
              </a:rPr>
              <a:t>nd</a:t>
            </a:r>
            <a:r>
              <a:rPr lang="en-US" sz="2800" dirty="0">
                <a:latin typeface="+mn-lt"/>
              </a:rPr>
              <a:t> day of forecast starting 00 UTC 25 June 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0BCE06B-2A1B-2503-0FEC-28766D3004E3}"/>
              </a:ext>
            </a:extLst>
          </p:cNvPr>
          <p:cNvSpPr txBox="1"/>
          <p:nvPr/>
        </p:nvSpPr>
        <p:spPr>
          <a:xfrm>
            <a:off x="8468072" y="3079632"/>
            <a:ext cx="3692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-&gt; In two-way coupling: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see maxima and minima over USA and Europe, 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but also noise</a:t>
            </a:r>
            <a:r>
              <a:rPr lang="en-US" sz="2400" dirty="0">
                <a:solidFill>
                  <a:srgbClr val="FF0000"/>
                </a:solidFill>
              </a:rPr>
              <a:t>, in particular </a:t>
            </a:r>
            <a:r>
              <a:rPr lang="en-US" sz="2400" u="sng" dirty="0">
                <a:solidFill>
                  <a:srgbClr val="FF0000"/>
                </a:solidFill>
              </a:rPr>
              <a:t>in domains with deep convection</a:t>
            </a:r>
          </a:p>
        </p:txBody>
      </p:sp>
    </p:spTree>
    <p:extLst>
      <p:ext uri="{BB962C8B-B14F-4D97-AF65-F5344CB8AC3E}">
        <p14:creationId xmlns:p14="http://schemas.microsoft.com/office/powerpoint/2010/main" val="108733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96D651A62B14DA21B95C243BB2A8E" ma:contentTypeVersion="16" ma:contentTypeDescription="Create a new document." ma:contentTypeScope="" ma:versionID="ac5ebec9505797d2d927dc060971ebfd">
  <xsd:schema xmlns:xsd="http://www.w3.org/2001/XMLSchema" xmlns:xs="http://www.w3.org/2001/XMLSchema" xmlns:p="http://schemas.microsoft.com/office/2006/metadata/properties" xmlns:ns2="74f85030-d7d8-4113-8c11-31a792603f92" xmlns:ns3="28b8a96b-cc5d-4da7-87eb-90aa23126c95" targetNamespace="http://schemas.microsoft.com/office/2006/metadata/properties" ma:root="true" ma:fieldsID="e6a9d133044c5aa1362f6722a1a64744" ns2:_="" ns3:_="">
    <xsd:import namespace="74f85030-d7d8-4113-8c11-31a792603f92"/>
    <xsd:import namespace="28b8a96b-cc5d-4da7-87eb-90aa23126c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5030-d7d8-4113-8c11-31a792603f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45445c9-76ae-43e5-a178-2fa5a4aba7bd}" ma:internalName="TaxCatchAll" ma:showField="CatchAllData" ma:web="74f85030-d7d8-4113-8c11-31a792603f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8a96b-cc5d-4da7-87eb-90aa23126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3861162-3ace-47f9-b063-cd36ef989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85030-d7d8-4113-8c11-31a792603f92" xsi:nil="true"/>
    <lcf76f155ced4ddcb4097134ff3c332f xmlns="28b8a96b-cc5d-4da7-87eb-90aa23126c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DC9987-6B0B-461A-BA17-5D3C9B9C6359}"/>
</file>

<file path=customXml/itemProps2.xml><?xml version="1.0" encoding="utf-8"?>
<ds:datastoreItem xmlns:ds="http://schemas.openxmlformats.org/officeDocument/2006/customXml" ds:itemID="{1C0F006F-EC7A-4D8B-8804-0E47FD39630C}"/>
</file>

<file path=customXml/itemProps3.xml><?xml version="1.0" encoding="utf-8"?>
<ds:datastoreItem xmlns:ds="http://schemas.openxmlformats.org/officeDocument/2006/customXml" ds:itemID="{A00310CE-B9F6-4FEF-9AC0-8A4ABCEB15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Breitbild</PresentationFormat>
  <Paragraphs>139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Segoe UI</vt:lpstr>
      <vt:lpstr>Symbol</vt:lpstr>
      <vt:lpstr>Times New Roman</vt:lpstr>
      <vt:lpstr>Wingdings</vt:lpstr>
      <vt:lpstr>Office</vt:lpstr>
      <vt:lpstr>Contrail-weather interactions, based on a coupled ICON-CoCiP study</vt:lpstr>
      <vt:lpstr>ICON-CoCiP in 2-way coupling ICON on multiple processors, CoCiP on 1 processor, YAC-coupler</vt:lpstr>
      <vt:lpstr>PowerPoint-Präsentation</vt:lpstr>
      <vt:lpstr>PowerPoint-Präsentation</vt:lpstr>
      <vt:lpstr>How Energy Forcing -effective are contrails in other cirrus?  Occurrence frequency of contrail effective  cross-section  EA’ =  EA’ = EA × exp(-0.2 τcirrus)   -&gt; Contrails are forcing energy effectively also when forming  inside and below thin cirrus</vt:lpstr>
      <vt:lpstr>PowerPoint-Präsentation</vt:lpstr>
      <vt:lpstr>Optical thickness of contrails in 1-way (left) and 2-way (right)coupling -&gt; small difference</vt:lpstr>
      <vt:lpstr>Daily mean Radiative Forcing from contrails in 1-way and 2-way  coupling (here for 25 June 2021)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Contrail impact on weather predictability</vt:lpstr>
      <vt:lpstr>Contrail impact on weather predictability</vt:lpstr>
      <vt:lpstr>Conclusions</vt:lpstr>
      <vt:lpstr>Acknowledgments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Schumann, Ulrich</dc:creator>
  <cp:lastModifiedBy>Schumann, Ulrich</cp:lastModifiedBy>
  <cp:revision>207</cp:revision>
  <cp:lastPrinted>2025-02-25T22:48:02Z</cp:lastPrinted>
  <dcterms:created xsi:type="dcterms:W3CDTF">2025-02-14T13:46:24Z</dcterms:created>
  <dcterms:modified xsi:type="dcterms:W3CDTF">2025-09-27T11:17:44Z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0x0101006A696D651A62B14DA21B95C243BB2A8E</vt:lpwstr>
  </property>
</Properties>
</file>