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3.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451" r:id="rId3"/>
    <p:sldId id="452" r:id="rId4"/>
    <p:sldId id="453" r:id="rId5"/>
    <p:sldId id="454" r:id="rId6"/>
    <p:sldId id="455" r:id="rId7"/>
    <p:sldId id="373" r:id="rId8"/>
    <p:sldId id="381" r:id="rId9"/>
    <p:sldId id="445" r:id="rId10"/>
    <p:sldId id="448" r:id="rId11"/>
    <p:sldId id="384" r:id="rId12"/>
    <p:sldId id="444" r:id="rId13"/>
    <p:sldId id="446" r:id="rId14"/>
    <p:sldId id="280" r:id="rId15"/>
    <p:sldId id="449" r:id="rId16"/>
    <p:sldId id="450" r:id="rId17"/>
  </p:sldIdLst>
  <p:sldSz cx="12192000" cy="6858000"/>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1F0"/>
    <a:srgbClr val="FFBBBB"/>
    <a:srgbClr val="B3CEF5"/>
    <a:srgbClr val="2828D4"/>
    <a:srgbClr val="E68900"/>
    <a:srgbClr val="FBF7DC"/>
    <a:srgbClr val="F8F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54822-D403-444F-BEDD-2F86A164EFCD}" v="66" dt="2025-09-17T07:39:59.42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73161"/>
  </p:normalViewPr>
  <p:slideViewPr>
    <p:cSldViewPr snapToGrid="0">
      <p:cViewPr>
        <p:scale>
          <a:sx n="70" d="100"/>
          <a:sy n="70" d="100"/>
        </p:scale>
        <p:origin x="872" y="368"/>
      </p:cViewPr>
      <p:guideLst>
        <p:guide orient="horz" pos="2160"/>
        <p:guide pos="3840"/>
      </p:guideLst>
    </p:cSldViewPr>
  </p:slideViewPr>
  <p:notesTextViewPr>
    <p:cViewPr>
      <p:scale>
        <a:sx n="135" d="100"/>
        <a:sy n="13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D2A8-8F95-47C2-ABE1-A779F5A43C98}" type="datetimeFigureOut">
              <a:rPr lang="en-US" smtClean="0"/>
              <a:t>9/16/25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Thank you to the session </a:t>
            </a:r>
            <a:r>
              <a:rPr lang="en-US" err="1"/>
              <a:t>organisers</a:t>
            </a:r>
            <a:r>
              <a:rPr lang="en-US"/>
              <a:t> for providing us with the opportunity to talk about our research.</a:t>
            </a:r>
          </a:p>
          <a:p>
            <a:endParaRPr lang="en-US"/>
          </a:p>
          <a:p>
            <a:r>
              <a:rPr lang="en-US"/>
              <a:t>Today, I’m going to present the latest updates made to the contrail simulation workflow, mainly on incorporating the potential activation of </a:t>
            </a:r>
            <a:r>
              <a:rPr lang="en-US" err="1"/>
              <a:t>vPM</a:t>
            </a:r>
            <a:r>
              <a:rPr lang="en-US"/>
              <a:t> to form contrail ice crystals. </a:t>
            </a:r>
          </a:p>
          <a:p>
            <a:endParaRPr lang="en-US"/>
          </a:p>
          <a:p>
            <a:r>
              <a:rPr lang="en-MY"/>
              <a:t>Before I begin, I would like to highlight that this research is done in collaboration with my colleagues at Imperial College, Breakthrough Energy, the German Aerospace </a:t>
            </a:r>
            <a:r>
              <a:rPr lang="en-MY" err="1"/>
              <a:t>Center</a:t>
            </a:r>
            <a:r>
              <a:rPr lang="en-MY"/>
              <a:t>, and GE Aerospace.</a:t>
            </a:r>
          </a:p>
        </p:txBody>
      </p:sp>
      <p:sp>
        <p:nvSpPr>
          <p:cNvPr id="4" name="Slide Number Placeholder 3"/>
          <p:cNvSpPr>
            <a:spLocks noGrp="1"/>
          </p:cNvSpPr>
          <p:nvPr>
            <p:ph type="sldNum" sz="quarter" idx="5"/>
          </p:nvPr>
        </p:nvSpPr>
        <p:spPr/>
        <p:txBody>
          <a:bodyPr/>
          <a:lstStyle/>
          <a:p>
            <a:fld id="{877663E2-27CE-4C79-91D3-7F5C4262D57F}" type="slidenum">
              <a:rPr lang="en-US" smtClean="0"/>
              <a:t>1</a:t>
            </a:fld>
            <a:endParaRPr lang="en-US"/>
          </a:p>
        </p:txBody>
      </p:sp>
    </p:spTree>
    <p:extLst>
      <p:ext uri="{BB962C8B-B14F-4D97-AF65-F5344CB8AC3E}">
        <p14:creationId xmlns:p14="http://schemas.microsoft.com/office/powerpoint/2010/main" val="897562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063FD-F1A3-45A6-7189-854C0EA72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CDED0-0265-9F21-BC61-937D08913AF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07D73C-7EFC-A2F5-D272-3B2F08168D2E}"/>
              </a:ext>
            </a:extLst>
          </p:cNvPr>
          <p:cNvSpPr>
            <a:spLocks noGrp="1"/>
          </p:cNvSpPr>
          <p:nvPr>
            <p:ph type="body" idx="1"/>
          </p:nvPr>
        </p:nvSpPr>
        <p:spPr/>
        <p:txBody>
          <a:bodyPr/>
          <a:lstStyle/>
          <a:p>
            <a:pPr marL="28799" marR="0" lvl="3" indent="0" algn="l" defTabSz="914353" rtl="0" eaLnBrk="1" fontAlgn="auto" latinLnBrk="0" hangingPunct="1">
              <a:lnSpc>
                <a:spcPct val="100000"/>
              </a:lnSpc>
              <a:spcBef>
                <a:spcPts val="0"/>
              </a:spcBef>
              <a:spcAft>
                <a:spcPts val="600"/>
              </a:spcAft>
              <a:buClrTx/>
              <a:buSzTx/>
              <a:buFont typeface="Courier New" panose="02070309020205020404" pitchFamily="49" charset="0"/>
              <a:buNone/>
              <a:tabLst/>
              <a:defRPr/>
            </a:pPr>
            <a:r>
              <a:rPr lang="en-GB" sz="1200" baseline="30000" dirty="0"/>
              <a:t>Arctic, Siberia and the North Atlantic </a:t>
            </a:r>
          </a:p>
          <a:p>
            <a:pPr marL="28799" marR="0" lvl="3" indent="0" algn="l" defTabSz="914353" rtl="0" eaLnBrk="1" fontAlgn="auto" latinLnBrk="0" hangingPunct="1">
              <a:lnSpc>
                <a:spcPct val="100000"/>
              </a:lnSpc>
              <a:spcBef>
                <a:spcPts val="0"/>
              </a:spcBef>
              <a:spcAft>
                <a:spcPts val="600"/>
              </a:spcAft>
              <a:buClrTx/>
              <a:buSzTx/>
              <a:buFont typeface="Courier New" panose="02070309020205020404" pitchFamily="49" charset="0"/>
              <a:buNone/>
              <a:tabLst/>
              <a:defRPr/>
            </a:pPr>
            <a:endParaRPr lang="en-GB" sz="1200" baseline="30000" dirty="0"/>
          </a:p>
          <a:p>
            <a:pPr marL="28799" marR="0" lvl="3" indent="0" algn="l" defTabSz="914353" rtl="0" eaLnBrk="1" fontAlgn="auto" latinLnBrk="0" hangingPunct="1">
              <a:lnSpc>
                <a:spcPct val="100000"/>
              </a:lnSpc>
              <a:spcBef>
                <a:spcPts val="0"/>
              </a:spcBef>
              <a:spcAft>
                <a:spcPts val="600"/>
              </a:spcAft>
              <a:buClrTx/>
              <a:buSzTx/>
              <a:buFont typeface="Courier New" panose="02070309020205020404" pitchFamily="49" charset="0"/>
              <a:buNone/>
              <a:tabLst/>
              <a:defRPr/>
            </a:pPr>
            <a:endParaRPr lang="en-GB" sz="1200" baseline="30000" dirty="0"/>
          </a:p>
          <a:p>
            <a:pPr marL="28799" marR="0" lvl="3" indent="0" algn="l" defTabSz="914353" rtl="0" eaLnBrk="1" fontAlgn="auto" latinLnBrk="0" hangingPunct="1">
              <a:lnSpc>
                <a:spcPct val="100000"/>
              </a:lnSpc>
              <a:spcBef>
                <a:spcPts val="0"/>
              </a:spcBef>
              <a:spcAft>
                <a:spcPts val="600"/>
              </a:spcAft>
              <a:buClrTx/>
              <a:buSzTx/>
              <a:buFont typeface="Courier New" panose="02070309020205020404" pitchFamily="49" charset="0"/>
              <a:buNone/>
              <a:tabLst/>
              <a:defRPr/>
            </a:pPr>
            <a:r>
              <a:rPr lang="en-GB" sz="1200" baseline="30000" dirty="0"/>
              <a:t>The US, Europe, and East Asia have a higher </a:t>
            </a:r>
            <a:r>
              <a:rPr lang="en-GB" sz="1200" baseline="30000" dirty="0" err="1"/>
              <a:t>nvPM</a:t>
            </a:r>
            <a:r>
              <a:rPr lang="en-GB" sz="1200" baseline="30000" dirty="0"/>
              <a:t> number emissions index relative to the global mean due to a higher prevalence of narrowbody aircraft, and that can suppress </a:t>
            </a:r>
            <a:r>
              <a:rPr lang="en-GB" sz="1200" baseline="30000" dirty="0" err="1"/>
              <a:t>vPM</a:t>
            </a:r>
            <a:r>
              <a:rPr lang="en-GB" sz="1200" baseline="30000" dirty="0"/>
              <a:t> activation. </a:t>
            </a:r>
          </a:p>
        </p:txBody>
      </p:sp>
      <p:sp>
        <p:nvSpPr>
          <p:cNvPr id="4" name="Slide Number Placeholder 3">
            <a:extLst>
              <a:ext uri="{FF2B5EF4-FFF2-40B4-BE49-F238E27FC236}">
                <a16:creationId xmlns:a16="http://schemas.microsoft.com/office/drawing/2014/main" id="{65FCF555-6882-3765-5033-EACA31656C57}"/>
              </a:ext>
            </a:extLst>
          </p:cNvPr>
          <p:cNvSpPr>
            <a:spLocks noGrp="1"/>
          </p:cNvSpPr>
          <p:nvPr>
            <p:ph type="sldNum" sz="quarter" idx="5"/>
          </p:nvPr>
        </p:nvSpPr>
        <p:spPr/>
        <p:txBody>
          <a:bodyPr/>
          <a:lstStyle/>
          <a:p>
            <a:fld id="{877663E2-27CE-4C79-91D3-7F5C4262D57F}" type="slidenum">
              <a:rPr lang="en-US" smtClean="0"/>
              <a:t>10</a:t>
            </a:fld>
            <a:endParaRPr lang="en-US"/>
          </a:p>
        </p:txBody>
      </p:sp>
    </p:spTree>
    <p:extLst>
      <p:ext uri="{BB962C8B-B14F-4D97-AF65-F5344CB8AC3E}">
        <p14:creationId xmlns:p14="http://schemas.microsoft.com/office/powerpoint/2010/main" val="127377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8154-D93B-ACA7-B712-706E9D20D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5C939-9DB0-75FB-B87D-31AFD06D3C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25871A-F8EB-E379-D291-CB03804EB75E}"/>
              </a:ext>
            </a:extLst>
          </p:cNvPr>
          <p:cNvSpPr>
            <a:spLocks noGrp="1"/>
          </p:cNvSpPr>
          <p:nvPr>
            <p:ph type="body" idx="1"/>
          </p:nvPr>
        </p:nvSpPr>
        <p:spPr/>
        <p:txBody>
          <a:bodyPr/>
          <a:lstStyle/>
          <a:p>
            <a:pPr marL="342900" indent="-342900">
              <a:spcAft>
                <a:spcPts val="1200"/>
              </a:spcAft>
              <a:buFont typeface="Arial" panose="020B0604020202020204" pitchFamily="34" charset="0"/>
              <a:buChar char="•"/>
            </a:pPr>
            <a:r>
              <a:rPr lang="en-GB" err="1"/>
              <a:t>EF</a:t>
            </a:r>
            <a:r>
              <a:rPr lang="en-GB" baseline="-25000" err="1"/>
              <a:t>contrail</a:t>
            </a:r>
            <a:r>
              <a:rPr lang="en-GB"/>
              <a:t> from lean-burn engines tends to be lower than rich-burn engines at warmer temperatures (</a:t>
            </a:r>
            <a:r>
              <a:rPr lang="en-GB" err="1"/>
              <a:t>d</a:t>
            </a:r>
            <a:r>
              <a:rPr lang="en-GB" i="1" err="1"/>
              <a:t>T</a:t>
            </a:r>
            <a:r>
              <a:rPr lang="en-GB" baseline="-25000" err="1"/>
              <a:t>SAC</a:t>
            </a:r>
            <a:r>
              <a:rPr lang="en-GB"/>
              <a:t> &gt; -5 K), but higher at very cold conditions (</a:t>
            </a:r>
            <a:r>
              <a:rPr lang="en-GB" err="1"/>
              <a:t>d</a:t>
            </a:r>
            <a:r>
              <a:rPr lang="en-GB" i="1" err="1"/>
              <a:t>T</a:t>
            </a:r>
            <a:r>
              <a:rPr lang="en-GB" baseline="-25000" err="1"/>
              <a:t>SAC</a:t>
            </a:r>
            <a:r>
              <a:rPr lang="en-GB"/>
              <a:t> &lt; -15 K).</a:t>
            </a:r>
          </a:p>
        </p:txBody>
      </p:sp>
      <p:sp>
        <p:nvSpPr>
          <p:cNvPr id="4" name="Slide Number Placeholder 3">
            <a:extLst>
              <a:ext uri="{FF2B5EF4-FFF2-40B4-BE49-F238E27FC236}">
                <a16:creationId xmlns:a16="http://schemas.microsoft.com/office/drawing/2014/main" id="{60EF9EDA-4C43-C500-E68F-0D9B4251A662}"/>
              </a:ext>
            </a:extLst>
          </p:cNvPr>
          <p:cNvSpPr>
            <a:spLocks noGrp="1"/>
          </p:cNvSpPr>
          <p:nvPr>
            <p:ph type="sldNum" sz="quarter" idx="5"/>
          </p:nvPr>
        </p:nvSpPr>
        <p:spPr/>
        <p:txBody>
          <a:bodyPr/>
          <a:lstStyle/>
          <a:p>
            <a:fld id="{877663E2-27CE-4C79-91D3-7F5C4262D57F}" type="slidenum">
              <a:rPr lang="en-US" smtClean="0"/>
              <a:t>11</a:t>
            </a:fld>
            <a:endParaRPr lang="en-US"/>
          </a:p>
        </p:txBody>
      </p:sp>
    </p:spTree>
    <p:extLst>
      <p:ext uri="{BB962C8B-B14F-4D97-AF65-F5344CB8AC3E}">
        <p14:creationId xmlns:p14="http://schemas.microsoft.com/office/powerpoint/2010/main" val="212180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5DA4D-30B1-6E6A-3B20-47042AD7D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88A15-AB13-10F2-D9B8-38ADFE58AD74}"/>
              </a:ext>
            </a:extLst>
          </p:cNvPr>
          <p:cNvSpPr>
            <a:spLocks noGrp="1" noRot="1" noChangeAspect="1"/>
          </p:cNvSpPr>
          <p:nvPr>
            <p:ph type="sldImg"/>
          </p:nvPr>
        </p:nvSpPr>
        <p:spPr/>
        <p:txBody>
          <a:bodyPr/>
          <a:lstStyle/>
          <a:p>
            <a:endParaRPr lang="en-US"/>
          </a:p>
        </p:txBody>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BBE750A8-501E-C6E2-121D-9FDAE7496792}"/>
                  </a:ext>
                </a:extLst>
              </p:cNvPr>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GB" sz="1200" b="1" dirty="0">
                    <a:solidFill>
                      <a:srgbClr val="C00000"/>
                    </a:solidFill>
                  </a:rPr>
                  <a:t>No </a:t>
                </a:r>
                <a:r>
                  <a:rPr lang="en-GB" sz="1200" b="1" dirty="0" err="1">
                    <a:solidFill>
                      <a:srgbClr val="C00000"/>
                    </a:solidFill>
                  </a:rPr>
                  <a:t>vPM</a:t>
                </a:r>
                <a:r>
                  <a:rPr lang="en-GB" sz="1200" b="1" dirty="0">
                    <a:solidFill>
                      <a:srgbClr val="C00000"/>
                    </a:solidFill>
                  </a:rPr>
                  <a:t> activation: </a:t>
                </a:r>
                <a:r>
                  <a:rPr lang="en-GB" sz="1200" dirty="0">
                    <a:solidFill>
                      <a:srgbClr val="C00000"/>
                    </a:solidFill>
                  </a:rPr>
                  <a:t>	  </a:t>
                </a:r>
                <a14:m>
                  <m:oMath xmlns:m="http://schemas.openxmlformats.org/officeDocument/2006/math">
                    <m:sSub>
                      <m:sSubPr>
                        <m:ctrlPr>
                          <a:rPr lang="en-US" sz="1200" b="0" i="1" smtClean="0">
                            <a:solidFill>
                              <a:srgbClr val="C00000"/>
                            </a:solidFill>
                            <a:latin typeface="Cambria Math" panose="02040503050406030204" pitchFamily="18" charset="0"/>
                          </a:rPr>
                        </m:ctrlPr>
                      </m:sSubPr>
                      <m:e>
                        <m:r>
                          <m:rPr>
                            <m:sty m:val="p"/>
                          </m:rPr>
                          <a:rPr lang="en-US" sz="1200" b="0" i="0" smtClean="0">
                            <a:solidFill>
                              <a:srgbClr val="C00000"/>
                            </a:solidFill>
                            <a:latin typeface="Cambria Math" panose="02040503050406030204" pitchFamily="18" charset="0"/>
                          </a:rPr>
                          <m:t>AEI</m:t>
                        </m:r>
                      </m:e>
                      <m:sub>
                        <m:r>
                          <m:rPr>
                            <m:sty m:val="p"/>
                          </m:rPr>
                          <a:rPr lang="en-US" sz="1200" b="0" i="0" smtClean="0">
                            <a:solidFill>
                              <a:srgbClr val="C00000"/>
                            </a:solidFill>
                            <a:latin typeface="Cambria Math" panose="02040503050406030204" pitchFamily="18" charset="0"/>
                          </a:rPr>
                          <m:t>contrail</m:t>
                        </m:r>
                      </m:sub>
                    </m:sSub>
                    <m:r>
                      <a:rPr lang="en-US" sz="1200" b="0" i="1" smtClean="0">
                        <a:solidFill>
                          <a:srgbClr val="C00000"/>
                        </a:solidFill>
                        <a:latin typeface="Cambria Math" panose="02040503050406030204" pitchFamily="18" charset="0"/>
                      </a:rPr>
                      <m:t>=</m:t>
                    </m:r>
                    <m:r>
                      <m:rPr>
                        <m:sty m:val="p"/>
                      </m:rPr>
                      <a:rPr lang="en-US" sz="1200" b="0" i="0" smtClean="0">
                        <a:solidFill>
                          <a:srgbClr val="C00000"/>
                        </a:solidFill>
                        <a:latin typeface="Cambria Math" panose="02040503050406030204" pitchFamily="18" charset="0"/>
                      </a:rPr>
                      <m:t>max</m:t>
                    </m:r>
                    <m:d>
                      <m:dPr>
                        <m:ctrlPr>
                          <a:rPr lang="en-US" sz="1200" b="0" i="1" smtClean="0">
                            <a:solidFill>
                              <a:srgbClr val="C00000"/>
                            </a:solidFill>
                            <a:latin typeface="Cambria Math" panose="02040503050406030204" pitchFamily="18" charset="0"/>
                          </a:rPr>
                        </m:ctrlPr>
                      </m:dPr>
                      <m:e>
                        <m:r>
                          <m:rPr>
                            <m:sty m:val="p"/>
                          </m:rPr>
                          <a:rPr lang="en-US" sz="1200" b="0" i="0" smtClean="0">
                            <a:solidFill>
                              <a:srgbClr val="C00000"/>
                            </a:solidFill>
                            <a:latin typeface="Cambria Math" panose="02040503050406030204" pitchFamily="18" charset="0"/>
                          </a:rPr>
                          <m:t>nvPM</m:t>
                        </m:r>
                        <m:r>
                          <a:rPr lang="en-US" sz="1200" b="0" i="0" smtClean="0">
                            <a:solidFill>
                              <a:srgbClr val="C00000"/>
                            </a:solidFill>
                            <a:latin typeface="Cambria Math" panose="02040503050406030204" pitchFamily="18" charset="0"/>
                          </a:rPr>
                          <m:t> </m:t>
                        </m:r>
                        <m:sSub>
                          <m:sSubPr>
                            <m:ctrlPr>
                              <a:rPr lang="en-US" sz="1200" b="0" i="1" smtClean="0">
                                <a:solidFill>
                                  <a:srgbClr val="C00000"/>
                                </a:solidFill>
                                <a:latin typeface="Cambria Math" panose="02040503050406030204" pitchFamily="18" charset="0"/>
                              </a:rPr>
                            </m:ctrlPr>
                          </m:sSubPr>
                          <m:e>
                            <m:r>
                              <m:rPr>
                                <m:sty m:val="p"/>
                              </m:rPr>
                              <a:rPr lang="en-US" sz="1200" b="0" i="0" smtClean="0">
                                <a:solidFill>
                                  <a:srgbClr val="C00000"/>
                                </a:solidFill>
                                <a:latin typeface="Cambria Math" panose="02040503050406030204" pitchFamily="18" charset="0"/>
                              </a:rPr>
                              <m:t>EI</m:t>
                            </m:r>
                          </m:e>
                          <m:sub>
                            <m:r>
                              <m:rPr>
                                <m:sty m:val="p"/>
                              </m:rPr>
                              <a:rPr lang="en-US" sz="1200" b="0" i="0" smtClean="0">
                                <a:solidFill>
                                  <a:srgbClr val="C00000"/>
                                </a:solidFill>
                                <a:latin typeface="Cambria Math" panose="02040503050406030204" pitchFamily="18" charset="0"/>
                              </a:rPr>
                              <m:t>n</m:t>
                            </m:r>
                          </m:sub>
                        </m:sSub>
                        <m:r>
                          <a:rPr lang="en-US" sz="1200" b="0" i="0" smtClean="0">
                            <a:solidFill>
                              <a:srgbClr val="C00000"/>
                            </a:solidFill>
                            <a:latin typeface="Cambria Math" panose="02040503050406030204" pitchFamily="18" charset="0"/>
                          </a:rPr>
                          <m:t>,  </m:t>
                        </m:r>
                        <m:sSup>
                          <m:sSupPr>
                            <m:ctrlPr>
                              <a:rPr lang="en-US" sz="1200" b="0" i="1" smtClean="0">
                                <a:solidFill>
                                  <a:srgbClr val="C00000"/>
                                </a:solidFill>
                                <a:latin typeface="Cambria Math" panose="02040503050406030204" pitchFamily="18" charset="0"/>
                              </a:rPr>
                            </m:ctrlPr>
                          </m:sSupPr>
                          <m:e>
                            <m:r>
                              <a:rPr lang="en-US" sz="1200" b="0" i="0" smtClean="0">
                                <a:solidFill>
                                  <a:srgbClr val="C00000"/>
                                </a:solidFill>
                                <a:latin typeface="Cambria Math" panose="02040503050406030204" pitchFamily="18" charset="0"/>
                              </a:rPr>
                              <m:t>10</m:t>
                            </m:r>
                          </m:e>
                          <m:sup>
                            <m:r>
                              <a:rPr lang="en-US" sz="1200" b="0" i="1" smtClean="0">
                                <a:solidFill>
                                  <a:srgbClr val="C00000"/>
                                </a:solidFill>
                                <a:latin typeface="Cambria Math" panose="02040503050406030204" pitchFamily="18" charset="0"/>
                              </a:rPr>
                              <m:t>13</m:t>
                            </m:r>
                          </m:sup>
                        </m:sSup>
                      </m:e>
                    </m:d>
                    <m:r>
                      <a:rPr lang="en-US" sz="1200" b="0" i="1" smtClean="0">
                        <a:solidFill>
                          <a:srgbClr val="C00000"/>
                        </a:solidFill>
                        <a:latin typeface="Cambria Math" panose="02040503050406030204" pitchFamily="18" charset="0"/>
                      </a:rPr>
                      <m:t>×</m:t>
                    </m:r>
                    <m:sSub>
                      <m:sSubPr>
                        <m:ctrlPr>
                          <a:rPr lang="en-US" sz="1200" b="0" i="1" smtClean="0">
                            <a:solidFill>
                              <a:srgbClr val="C00000"/>
                            </a:solidFill>
                            <a:latin typeface="Cambria Math" panose="02040503050406030204" pitchFamily="18" charset="0"/>
                          </a:rPr>
                        </m:ctrlPr>
                      </m:sSubPr>
                      <m:e>
                        <m:r>
                          <a:rPr lang="en-US" sz="1200" b="0" i="1" smtClean="0">
                            <a:solidFill>
                              <a:srgbClr val="C00000"/>
                            </a:solidFill>
                            <a:latin typeface="Cambria Math" panose="02040503050406030204" pitchFamily="18" charset="0"/>
                          </a:rPr>
                          <m:t>𝑓</m:t>
                        </m:r>
                      </m:e>
                      <m:sub>
                        <m:r>
                          <m:rPr>
                            <m:sty m:val="p"/>
                          </m:rPr>
                          <a:rPr lang="en-US" sz="1200" b="0" i="0" smtClean="0">
                            <a:solidFill>
                              <a:srgbClr val="C00000"/>
                            </a:solidFill>
                            <a:latin typeface="Cambria Math" panose="02040503050406030204" pitchFamily="18" charset="0"/>
                          </a:rPr>
                          <m:t>activation</m:t>
                        </m:r>
                      </m:sub>
                    </m:sSub>
                  </m:oMath>
                </a14:m>
                <a:endParaRPr lang="en-GB" sz="1200" dirty="0">
                  <a:solidFill>
                    <a:srgbClr val="C00000"/>
                  </a:solidFill>
                </a:endParaRPr>
              </a:p>
              <a:p>
                <a:endParaRPr lang="en-MY" dirty="0"/>
              </a:p>
            </p:txBody>
          </p:sp>
        </mc:Choice>
        <mc:Fallback xmlns="">
          <p:sp>
            <p:nvSpPr>
              <p:cNvPr id="3" name="Notes Placeholder 2">
                <a:extLst>
                  <a:ext uri="{FF2B5EF4-FFF2-40B4-BE49-F238E27FC236}">
                    <a16:creationId xmlns:a16="http://schemas.microsoft.com/office/drawing/2014/main" id="{BBE750A8-501E-C6E2-121D-9FDAE7496792}"/>
                  </a:ext>
                </a:extLst>
              </p:cNvPr>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GB" sz="1200" b="1">
                    <a:solidFill>
                      <a:srgbClr val="C00000"/>
                    </a:solidFill>
                  </a:rPr>
                  <a:t>No </a:t>
                </a:r>
                <a:r>
                  <a:rPr lang="en-GB" sz="1200" b="1" err="1">
                    <a:solidFill>
                      <a:srgbClr val="C00000"/>
                    </a:solidFill>
                  </a:rPr>
                  <a:t>vPM</a:t>
                </a:r>
                <a:r>
                  <a:rPr lang="en-GB" sz="1200" b="1">
                    <a:solidFill>
                      <a:srgbClr val="C00000"/>
                    </a:solidFill>
                  </a:rPr>
                  <a:t> activation: </a:t>
                </a:r>
                <a:r>
                  <a:rPr lang="en-GB" sz="1200">
                    <a:solidFill>
                      <a:srgbClr val="C00000"/>
                    </a:solidFill>
                  </a:rPr>
                  <a:t>	  </a:t>
                </a:r>
                <a:r>
                  <a:rPr lang="en-US" sz="1200" b="0" i="0">
                    <a:solidFill>
                      <a:srgbClr val="C00000"/>
                    </a:solidFill>
                    <a:latin typeface="Cambria Math" panose="02040503050406030204" pitchFamily="18" charset="0"/>
                  </a:rPr>
                  <a:t>AEI_contrail=max(nvPM EI_n,  10^13 )×𝑓_activation</a:t>
                </a:r>
                <a:endParaRPr lang="en-GB" sz="1200">
                  <a:solidFill>
                    <a:srgbClr val="C00000"/>
                  </a:solidFill>
                </a:endParaRPr>
              </a:p>
              <a:p>
                <a:endParaRPr lang="en-MY"/>
              </a:p>
            </p:txBody>
          </p:sp>
        </mc:Fallback>
      </mc:AlternateContent>
      <p:sp>
        <p:nvSpPr>
          <p:cNvPr id="4" name="Slide Number Placeholder 3">
            <a:extLst>
              <a:ext uri="{FF2B5EF4-FFF2-40B4-BE49-F238E27FC236}">
                <a16:creationId xmlns:a16="http://schemas.microsoft.com/office/drawing/2014/main" id="{A7522D4F-598F-EAD6-7C15-947B99166DCD}"/>
              </a:ext>
            </a:extLst>
          </p:cNvPr>
          <p:cNvSpPr>
            <a:spLocks noGrp="1"/>
          </p:cNvSpPr>
          <p:nvPr>
            <p:ph type="sldNum" sz="quarter" idx="5"/>
          </p:nvPr>
        </p:nvSpPr>
        <p:spPr/>
        <p:txBody>
          <a:bodyPr/>
          <a:lstStyle/>
          <a:p>
            <a:fld id="{877663E2-27CE-4C79-91D3-7F5C4262D57F}" type="slidenum">
              <a:rPr lang="en-US" smtClean="0"/>
              <a:t>12</a:t>
            </a:fld>
            <a:endParaRPr lang="en-US"/>
          </a:p>
        </p:txBody>
      </p:sp>
    </p:spTree>
    <p:extLst>
      <p:ext uri="{BB962C8B-B14F-4D97-AF65-F5344CB8AC3E}">
        <p14:creationId xmlns:p14="http://schemas.microsoft.com/office/powerpoint/2010/main" val="2580652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77663E2-27CE-4C79-91D3-7F5C4262D57F}" type="slidenum">
              <a:rPr lang="en-US" smtClean="0"/>
              <a:t>13</a:t>
            </a:fld>
            <a:endParaRPr lang="en-US"/>
          </a:p>
        </p:txBody>
      </p:sp>
    </p:spTree>
    <p:extLst>
      <p:ext uri="{BB962C8B-B14F-4D97-AF65-F5344CB8AC3E}">
        <p14:creationId xmlns:p14="http://schemas.microsoft.com/office/powerpoint/2010/main" val="368030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7663E2-27CE-4C79-91D3-7F5C4262D57F}" type="slidenum">
              <a:rPr lang="en-US" smtClean="0"/>
              <a:t>14</a:t>
            </a:fld>
            <a:endParaRPr lang="en-US"/>
          </a:p>
        </p:txBody>
      </p:sp>
    </p:spTree>
    <p:extLst>
      <p:ext uri="{BB962C8B-B14F-4D97-AF65-F5344CB8AC3E}">
        <p14:creationId xmlns:p14="http://schemas.microsoft.com/office/powerpoint/2010/main" val="3259093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65C91-B9F0-2E84-FB7E-F3210F598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BB1AA-2674-73D6-E7EC-43183CA7FBE5}"/>
              </a:ext>
            </a:extLst>
          </p:cNvPr>
          <p:cNvSpPr>
            <a:spLocks noGrp="1" noRot="1" noChangeAspect="1"/>
          </p:cNvSpPr>
          <p:nvPr>
            <p:ph type="sldImg"/>
          </p:nvPr>
        </p:nvSpPr>
        <p:spPr/>
        <p:txBody>
          <a:bodyPr/>
          <a:lstStyle/>
          <a:p>
            <a:endParaRPr lang="en-US"/>
          </a:p>
        </p:txBody>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D8A2DDA3-632E-57FB-A7CC-8E63CD1BB7AF}"/>
                  </a:ext>
                </a:extLst>
              </p:cNvPr>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GB" sz="1200" b="1" dirty="0">
                    <a:solidFill>
                      <a:srgbClr val="C00000"/>
                    </a:solidFill>
                  </a:rPr>
                  <a:t>No </a:t>
                </a:r>
                <a:r>
                  <a:rPr lang="en-GB" sz="1200" b="1" dirty="0" err="1">
                    <a:solidFill>
                      <a:srgbClr val="C00000"/>
                    </a:solidFill>
                  </a:rPr>
                  <a:t>vPM</a:t>
                </a:r>
                <a:r>
                  <a:rPr lang="en-GB" sz="1200" b="1" dirty="0">
                    <a:solidFill>
                      <a:srgbClr val="C00000"/>
                    </a:solidFill>
                  </a:rPr>
                  <a:t> activation: </a:t>
                </a:r>
                <a:r>
                  <a:rPr lang="en-GB" sz="1200" dirty="0">
                    <a:solidFill>
                      <a:srgbClr val="C00000"/>
                    </a:solidFill>
                  </a:rPr>
                  <a:t>	  </a:t>
                </a:r>
                <a14:m>
                  <m:oMath xmlns:m="http://schemas.openxmlformats.org/officeDocument/2006/math">
                    <m:sSub>
                      <m:sSubPr>
                        <m:ctrlPr>
                          <a:rPr lang="en-US" sz="1200" b="0" i="1" smtClean="0">
                            <a:solidFill>
                              <a:srgbClr val="C00000"/>
                            </a:solidFill>
                            <a:latin typeface="Cambria Math" panose="02040503050406030204" pitchFamily="18" charset="0"/>
                          </a:rPr>
                        </m:ctrlPr>
                      </m:sSubPr>
                      <m:e>
                        <m:r>
                          <m:rPr>
                            <m:sty m:val="p"/>
                          </m:rPr>
                          <a:rPr lang="en-US" sz="1200" b="0" i="0" smtClean="0">
                            <a:solidFill>
                              <a:srgbClr val="C00000"/>
                            </a:solidFill>
                            <a:latin typeface="Cambria Math" panose="02040503050406030204" pitchFamily="18" charset="0"/>
                          </a:rPr>
                          <m:t>AEI</m:t>
                        </m:r>
                      </m:e>
                      <m:sub>
                        <m:r>
                          <m:rPr>
                            <m:sty m:val="p"/>
                          </m:rPr>
                          <a:rPr lang="en-US" sz="1200" b="0" i="0" smtClean="0">
                            <a:solidFill>
                              <a:srgbClr val="C00000"/>
                            </a:solidFill>
                            <a:latin typeface="Cambria Math" panose="02040503050406030204" pitchFamily="18" charset="0"/>
                          </a:rPr>
                          <m:t>contrail</m:t>
                        </m:r>
                      </m:sub>
                    </m:sSub>
                    <m:r>
                      <a:rPr lang="en-US" sz="1200" b="0" i="1" smtClean="0">
                        <a:solidFill>
                          <a:srgbClr val="C00000"/>
                        </a:solidFill>
                        <a:latin typeface="Cambria Math" panose="02040503050406030204" pitchFamily="18" charset="0"/>
                      </a:rPr>
                      <m:t>=</m:t>
                    </m:r>
                    <m:r>
                      <m:rPr>
                        <m:sty m:val="p"/>
                      </m:rPr>
                      <a:rPr lang="en-US" sz="1200" b="0" i="0" smtClean="0">
                        <a:solidFill>
                          <a:srgbClr val="C00000"/>
                        </a:solidFill>
                        <a:latin typeface="Cambria Math" panose="02040503050406030204" pitchFamily="18" charset="0"/>
                      </a:rPr>
                      <m:t>max</m:t>
                    </m:r>
                    <m:d>
                      <m:dPr>
                        <m:ctrlPr>
                          <a:rPr lang="en-US" sz="1200" b="0" i="1" smtClean="0">
                            <a:solidFill>
                              <a:srgbClr val="C00000"/>
                            </a:solidFill>
                            <a:latin typeface="Cambria Math" panose="02040503050406030204" pitchFamily="18" charset="0"/>
                          </a:rPr>
                        </m:ctrlPr>
                      </m:dPr>
                      <m:e>
                        <m:r>
                          <m:rPr>
                            <m:sty m:val="p"/>
                          </m:rPr>
                          <a:rPr lang="en-US" sz="1200" b="0" i="0" smtClean="0">
                            <a:solidFill>
                              <a:srgbClr val="C00000"/>
                            </a:solidFill>
                            <a:latin typeface="Cambria Math" panose="02040503050406030204" pitchFamily="18" charset="0"/>
                          </a:rPr>
                          <m:t>nvPM</m:t>
                        </m:r>
                        <m:r>
                          <a:rPr lang="en-US" sz="1200" b="0" i="0" smtClean="0">
                            <a:solidFill>
                              <a:srgbClr val="C00000"/>
                            </a:solidFill>
                            <a:latin typeface="Cambria Math" panose="02040503050406030204" pitchFamily="18" charset="0"/>
                          </a:rPr>
                          <m:t> </m:t>
                        </m:r>
                        <m:sSub>
                          <m:sSubPr>
                            <m:ctrlPr>
                              <a:rPr lang="en-US" sz="1200" b="0" i="1" smtClean="0">
                                <a:solidFill>
                                  <a:srgbClr val="C00000"/>
                                </a:solidFill>
                                <a:latin typeface="Cambria Math" panose="02040503050406030204" pitchFamily="18" charset="0"/>
                              </a:rPr>
                            </m:ctrlPr>
                          </m:sSubPr>
                          <m:e>
                            <m:r>
                              <m:rPr>
                                <m:sty m:val="p"/>
                              </m:rPr>
                              <a:rPr lang="en-US" sz="1200" b="0" i="0" smtClean="0">
                                <a:solidFill>
                                  <a:srgbClr val="C00000"/>
                                </a:solidFill>
                                <a:latin typeface="Cambria Math" panose="02040503050406030204" pitchFamily="18" charset="0"/>
                              </a:rPr>
                              <m:t>EI</m:t>
                            </m:r>
                          </m:e>
                          <m:sub>
                            <m:r>
                              <m:rPr>
                                <m:sty m:val="p"/>
                              </m:rPr>
                              <a:rPr lang="en-US" sz="1200" b="0" i="0" smtClean="0">
                                <a:solidFill>
                                  <a:srgbClr val="C00000"/>
                                </a:solidFill>
                                <a:latin typeface="Cambria Math" panose="02040503050406030204" pitchFamily="18" charset="0"/>
                              </a:rPr>
                              <m:t>n</m:t>
                            </m:r>
                          </m:sub>
                        </m:sSub>
                        <m:r>
                          <a:rPr lang="en-US" sz="1200" b="0" i="0" smtClean="0">
                            <a:solidFill>
                              <a:srgbClr val="C00000"/>
                            </a:solidFill>
                            <a:latin typeface="Cambria Math" panose="02040503050406030204" pitchFamily="18" charset="0"/>
                          </a:rPr>
                          <m:t>,  </m:t>
                        </m:r>
                        <m:sSup>
                          <m:sSupPr>
                            <m:ctrlPr>
                              <a:rPr lang="en-US" sz="1200" b="0" i="1" smtClean="0">
                                <a:solidFill>
                                  <a:srgbClr val="C00000"/>
                                </a:solidFill>
                                <a:latin typeface="Cambria Math" panose="02040503050406030204" pitchFamily="18" charset="0"/>
                              </a:rPr>
                            </m:ctrlPr>
                          </m:sSupPr>
                          <m:e>
                            <m:r>
                              <a:rPr lang="en-US" sz="1200" b="0" i="0" smtClean="0">
                                <a:solidFill>
                                  <a:srgbClr val="C00000"/>
                                </a:solidFill>
                                <a:latin typeface="Cambria Math" panose="02040503050406030204" pitchFamily="18" charset="0"/>
                              </a:rPr>
                              <m:t>10</m:t>
                            </m:r>
                          </m:e>
                          <m:sup>
                            <m:r>
                              <a:rPr lang="en-US" sz="1200" b="0" i="1" smtClean="0">
                                <a:solidFill>
                                  <a:srgbClr val="C00000"/>
                                </a:solidFill>
                                <a:latin typeface="Cambria Math" panose="02040503050406030204" pitchFamily="18" charset="0"/>
                              </a:rPr>
                              <m:t>13</m:t>
                            </m:r>
                          </m:sup>
                        </m:sSup>
                      </m:e>
                    </m:d>
                    <m:r>
                      <a:rPr lang="en-US" sz="1200" b="0" i="1" smtClean="0">
                        <a:solidFill>
                          <a:srgbClr val="C00000"/>
                        </a:solidFill>
                        <a:latin typeface="Cambria Math" panose="02040503050406030204" pitchFamily="18" charset="0"/>
                      </a:rPr>
                      <m:t>×</m:t>
                    </m:r>
                    <m:sSub>
                      <m:sSubPr>
                        <m:ctrlPr>
                          <a:rPr lang="en-US" sz="1200" b="0" i="1" smtClean="0">
                            <a:solidFill>
                              <a:srgbClr val="C00000"/>
                            </a:solidFill>
                            <a:latin typeface="Cambria Math" panose="02040503050406030204" pitchFamily="18" charset="0"/>
                          </a:rPr>
                        </m:ctrlPr>
                      </m:sSubPr>
                      <m:e>
                        <m:r>
                          <a:rPr lang="en-US" sz="1200" b="0" i="1" smtClean="0">
                            <a:solidFill>
                              <a:srgbClr val="C00000"/>
                            </a:solidFill>
                            <a:latin typeface="Cambria Math" panose="02040503050406030204" pitchFamily="18" charset="0"/>
                          </a:rPr>
                          <m:t>𝑓</m:t>
                        </m:r>
                      </m:e>
                      <m:sub>
                        <m:r>
                          <m:rPr>
                            <m:sty m:val="p"/>
                          </m:rPr>
                          <a:rPr lang="en-US" sz="1200" b="0" i="0" smtClean="0">
                            <a:solidFill>
                              <a:srgbClr val="C00000"/>
                            </a:solidFill>
                            <a:latin typeface="Cambria Math" panose="02040503050406030204" pitchFamily="18" charset="0"/>
                          </a:rPr>
                          <m:t>activation</m:t>
                        </m:r>
                      </m:sub>
                    </m:sSub>
                  </m:oMath>
                </a14:m>
                <a:endParaRPr lang="en-GB" sz="1200" dirty="0">
                  <a:solidFill>
                    <a:srgbClr val="C00000"/>
                  </a:solidFill>
                </a:endParaRPr>
              </a:p>
              <a:p>
                <a:endParaRPr lang="en-MY" dirty="0"/>
              </a:p>
            </p:txBody>
          </p:sp>
        </mc:Choice>
        <mc:Fallback xmlns="">
          <p:sp>
            <p:nvSpPr>
              <p:cNvPr id="3" name="Notes Placeholder 2">
                <a:extLst>
                  <a:ext uri="{FF2B5EF4-FFF2-40B4-BE49-F238E27FC236}">
                    <a16:creationId xmlns:a16="http://schemas.microsoft.com/office/drawing/2014/main" id="{BBE750A8-501E-C6E2-121D-9FDAE7496792}"/>
                  </a:ext>
                </a:extLst>
              </p:cNvPr>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GB" sz="1200" b="1">
                    <a:solidFill>
                      <a:srgbClr val="C00000"/>
                    </a:solidFill>
                  </a:rPr>
                  <a:t>No </a:t>
                </a:r>
                <a:r>
                  <a:rPr lang="en-GB" sz="1200" b="1" err="1">
                    <a:solidFill>
                      <a:srgbClr val="C00000"/>
                    </a:solidFill>
                  </a:rPr>
                  <a:t>vPM</a:t>
                </a:r>
                <a:r>
                  <a:rPr lang="en-GB" sz="1200" b="1">
                    <a:solidFill>
                      <a:srgbClr val="C00000"/>
                    </a:solidFill>
                  </a:rPr>
                  <a:t> activation: </a:t>
                </a:r>
                <a:r>
                  <a:rPr lang="en-GB" sz="1200">
                    <a:solidFill>
                      <a:srgbClr val="C00000"/>
                    </a:solidFill>
                  </a:rPr>
                  <a:t>	  </a:t>
                </a:r>
                <a:r>
                  <a:rPr lang="en-US" sz="1200" b="0" i="0">
                    <a:solidFill>
                      <a:srgbClr val="C00000"/>
                    </a:solidFill>
                    <a:latin typeface="Cambria Math" panose="02040503050406030204" pitchFamily="18" charset="0"/>
                  </a:rPr>
                  <a:t>AEI_contrail=max(nvPM EI_n,  10^13 )×𝑓_activation</a:t>
                </a:r>
                <a:endParaRPr lang="en-GB" sz="1200">
                  <a:solidFill>
                    <a:srgbClr val="C00000"/>
                  </a:solidFill>
                </a:endParaRPr>
              </a:p>
              <a:p>
                <a:endParaRPr lang="en-MY"/>
              </a:p>
            </p:txBody>
          </p:sp>
        </mc:Fallback>
      </mc:AlternateContent>
      <p:sp>
        <p:nvSpPr>
          <p:cNvPr id="4" name="Slide Number Placeholder 3">
            <a:extLst>
              <a:ext uri="{FF2B5EF4-FFF2-40B4-BE49-F238E27FC236}">
                <a16:creationId xmlns:a16="http://schemas.microsoft.com/office/drawing/2014/main" id="{D77723DF-B346-E0A0-79DB-55CF6FE9C02F}"/>
              </a:ext>
            </a:extLst>
          </p:cNvPr>
          <p:cNvSpPr>
            <a:spLocks noGrp="1"/>
          </p:cNvSpPr>
          <p:nvPr>
            <p:ph type="sldNum" sz="quarter" idx="5"/>
          </p:nvPr>
        </p:nvSpPr>
        <p:spPr/>
        <p:txBody>
          <a:bodyPr/>
          <a:lstStyle/>
          <a:p>
            <a:fld id="{877663E2-27CE-4C79-91D3-7F5C4262D57F}" type="slidenum">
              <a:rPr lang="en-US" smtClean="0"/>
              <a:t>15</a:t>
            </a:fld>
            <a:endParaRPr lang="en-US"/>
          </a:p>
        </p:txBody>
      </p:sp>
    </p:spTree>
    <p:extLst>
      <p:ext uri="{BB962C8B-B14F-4D97-AF65-F5344CB8AC3E}">
        <p14:creationId xmlns:p14="http://schemas.microsoft.com/office/powerpoint/2010/main" val="3649445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5A8EF-2474-287D-5A23-398B254BE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827E4-3782-E93B-A29A-8F7CF105EF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15D70D1-61E6-A6CB-2EE6-3F0E57294C32}"/>
              </a:ext>
            </a:extLst>
          </p:cNvPr>
          <p:cNvSpPr>
            <a:spLocks noGrp="1"/>
          </p:cNvSpPr>
          <p:nvPr>
            <p:ph type="body" idx="1"/>
          </p:nvPr>
        </p:nvSpPr>
        <p:spPr/>
        <p:txBody>
          <a:bodyPr/>
          <a:lstStyle/>
          <a:p>
            <a:pPr marL="28799" marR="0" lvl="3" indent="0" algn="l" defTabSz="914353" rtl="0" eaLnBrk="1" fontAlgn="auto" latinLnBrk="0" hangingPunct="1">
              <a:lnSpc>
                <a:spcPct val="100000"/>
              </a:lnSpc>
              <a:spcBef>
                <a:spcPts val="0"/>
              </a:spcBef>
              <a:spcAft>
                <a:spcPts val="600"/>
              </a:spcAft>
              <a:buClrTx/>
              <a:buSzTx/>
              <a:buFont typeface="Courier New" panose="02070309020205020404" pitchFamily="49" charset="0"/>
              <a:buNone/>
              <a:tabLst/>
              <a:defRPr/>
            </a:pPr>
            <a:r>
              <a:rPr lang="en-GB" sz="1200" baseline="30000" dirty="0"/>
              <a:t>Contour isolines</a:t>
            </a:r>
          </a:p>
          <a:p>
            <a:pPr marL="28799" marR="0" lvl="3" indent="0" algn="l" defTabSz="914353" rtl="0" eaLnBrk="1" fontAlgn="auto" latinLnBrk="0" hangingPunct="1">
              <a:lnSpc>
                <a:spcPct val="100000"/>
              </a:lnSpc>
              <a:spcBef>
                <a:spcPts val="0"/>
              </a:spcBef>
              <a:spcAft>
                <a:spcPts val="600"/>
              </a:spcAft>
              <a:buClrTx/>
              <a:buSzTx/>
              <a:buFont typeface="Courier New" panose="02070309020205020404" pitchFamily="49" charset="0"/>
              <a:buNone/>
              <a:tabLst/>
              <a:defRPr/>
            </a:pPr>
            <a:endParaRPr lang="en-GB" sz="1200" baseline="30000" dirty="0"/>
          </a:p>
          <a:p>
            <a:pPr marL="28799" marR="0" lvl="3" indent="0" algn="l" defTabSz="914353" rtl="0" eaLnBrk="1" fontAlgn="auto" latinLnBrk="0" hangingPunct="1">
              <a:lnSpc>
                <a:spcPct val="100000"/>
              </a:lnSpc>
              <a:spcBef>
                <a:spcPts val="0"/>
              </a:spcBef>
              <a:spcAft>
                <a:spcPts val="600"/>
              </a:spcAft>
              <a:buClrTx/>
              <a:buSzTx/>
              <a:buFont typeface="Courier New" panose="02070309020205020404" pitchFamily="49" charset="0"/>
              <a:buNone/>
              <a:tabLst/>
              <a:defRPr/>
            </a:pPr>
            <a:r>
              <a:rPr lang="en-GB" sz="1200" baseline="30000" dirty="0"/>
              <a:t>The US, Europe, and East Asia have a higher relative </a:t>
            </a:r>
            <a:r>
              <a:rPr lang="en-GB" sz="1200" baseline="30000" dirty="0" err="1"/>
              <a:t>nvPM</a:t>
            </a:r>
            <a:r>
              <a:rPr lang="en-GB" sz="1200" baseline="30000" dirty="0"/>
              <a:t> number emissions index relative to the global mean due to a higher prevalence of narrowbody aircraft, and that can suppress </a:t>
            </a:r>
            <a:r>
              <a:rPr lang="en-GB" sz="1200" baseline="30000" dirty="0" err="1"/>
              <a:t>vPM</a:t>
            </a:r>
            <a:r>
              <a:rPr lang="en-GB" sz="1200" baseline="30000" dirty="0"/>
              <a:t> activation. </a:t>
            </a:r>
          </a:p>
        </p:txBody>
      </p:sp>
      <p:sp>
        <p:nvSpPr>
          <p:cNvPr id="4" name="Slide Number Placeholder 3">
            <a:extLst>
              <a:ext uri="{FF2B5EF4-FFF2-40B4-BE49-F238E27FC236}">
                <a16:creationId xmlns:a16="http://schemas.microsoft.com/office/drawing/2014/main" id="{5969FC13-F685-2D89-F693-CE88661B20B5}"/>
              </a:ext>
            </a:extLst>
          </p:cNvPr>
          <p:cNvSpPr>
            <a:spLocks noGrp="1"/>
          </p:cNvSpPr>
          <p:nvPr>
            <p:ph type="sldNum" sz="quarter" idx="5"/>
          </p:nvPr>
        </p:nvSpPr>
        <p:spPr/>
        <p:txBody>
          <a:bodyPr/>
          <a:lstStyle/>
          <a:p>
            <a:fld id="{877663E2-27CE-4C79-91D3-7F5C4262D57F}" type="slidenum">
              <a:rPr lang="en-US" smtClean="0"/>
              <a:t>16</a:t>
            </a:fld>
            <a:endParaRPr lang="en-US"/>
          </a:p>
        </p:txBody>
      </p:sp>
    </p:spTree>
    <p:extLst>
      <p:ext uri="{BB962C8B-B14F-4D97-AF65-F5344CB8AC3E}">
        <p14:creationId xmlns:p14="http://schemas.microsoft.com/office/powerpoint/2010/main" val="400367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 Comment that we may have seen this previously, but this is for clarity *</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Contrail formation takes place in a number of discrete stages </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(1) At the engine exit plane, we have emission of solid </a:t>
            </a:r>
            <a:r>
              <a:rPr lang="en-GB" sz="1200" b="0" dirty="0" err="1"/>
              <a:t>nvPM</a:t>
            </a:r>
            <a:r>
              <a:rPr lang="en-GB" sz="1200" b="0" dirty="0"/>
              <a:t> and gaseous vPM.</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(2) Later downstream, some of this vPM can either nucleate new particles or condense on pre-existing particles i.e., </a:t>
            </a:r>
            <a:r>
              <a:rPr lang="en-GB" sz="1200" b="0" dirty="0" err="1"/>
              <a:t>nvPM</a:t>
            </a:r>
            <a:r>
              <a:rPr lang="en-GB" sz="1200" b="0" dirty="0"/>
              <a:t>.</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(3) As the engine continues to cool, if the plume becomes supersaturated with respect to water, some of these particles may ”activate” to form water droplets</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(4) These subsequently freeze to form ice crystals</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(5) the above stages take place approximately 1 s behind the aircraft, following this, the ice crystal evolution depends on local ambient conditions, which dictate the eventual rate of sublimation</a:t>
            </a:r>
          </a:p>
        </p:txBody>
      </p:sp>
      <p:sp>
        <p:nvSpPr>
          <p:cNvPr id="4" name="Slide Number Placeholder 3"/>
          <p:cNvSpPr>
            <a:spLocks noGrp="1"/>
          </p:cNvSpPr>
          <p:nvPr>
            <p:ph type="sldNum" sz="quarter" idx="5"/>
          </p:nvPr>
        </p:nvSpPr>
        <p:spPr/>
        <p:txBody>
          <a:bodyPr/>
          <a:lstStyle/>
          <a:p>
            <a:fld id="{877663E2-27CE-4C79-91D3-7F5C4262D57F}" type="slidenum">
              <a:rPr lang="en-US" smtClean="0"/>
              <a:t>2</a:t>
            </a:fld>
            <a:endParaRPr lang="en-US"/>
          </a:p>
        </p:txBody>
      </p:sp>
    </p:spTree>
    <p:extLst>
      <p:ext uri="{BB962C8B-B14F-4D97-AF65-F5344CB8AC3E}">
        <p14:creationId xmlns:p14="http://schemas.microsoft.com/office/powerpoint/2010/main" val="65244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CBD75-EBD4-169A-EFB4-A3A75ED20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E2713-A9C7-795D-EE0F-04F7655BF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82132-C55A-84E5-8196-6C5F5ACC6E0C}"/>
              </a:ext>
            </a:extLst>
          </p:cNvPr>
          <p:cNvSpPr>
            <a:spLocks noGrp="1"/>
          </p:cNvSpPr>
          <p:nvPr>
            <p:ph type="body" idx="1"/>
          </p:nvPr>
        </p:nvSpPr>
        <p:spPr/>
        <p:txBody>
          <a:bodyPr/>
          <a:lstStyle/>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Now I’m going to discuss the relationship between contrail ice crystals and emissions in slightly more detail using the so-called “Kärcher-curve” after some modelling work performed in 2009 (with </a:t>
            </a:r>
            <a:r>
              <a:rPr lang="en-GB" sz="1200" b="0" dirty="0" err="1"/>
              <a:t>Fangqun</a:t>
            </a:r>
            <a:r>
              <a:rPr lang="en-GB" sz="1200" b="0" dirty="0"/>
              <a:t> and other coauthors)</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Most in-service aircraft operate in the soot-rich regime, releasing approximately 10^15 particles per kg of fuel burned (as an emission index). </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Under these conditions, model and experimental studies show that the number of ice crystals (or their apparent emission index at cruise) scales linearly with the number of soot particles (or it’s emission index at cruise)</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Therefore, nearly all modelling studies (at least those used to inform IPCC estimates) assume that these two quantities are equivalent.</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These (and other) models also show that climate impact (ERF) is dependent on the initial contrail ice crystal number (scaling numbers are from (Bier and Burkhardt 2022; Lottermoser and </a:t>
            </a:r>
            <a:r>
              <a:rPr lang="en-GB" sz="1200" b="0" dirty="0" err="1"/>
              <a:t>Unterstrasser</a:t>
            </a:r>
            <a:r>
              <a:rPr lang="en-GB" sz="1200" b="0" dirty="0"/>
              <a:t> 2025; Rubin-</a:t>
            </a:r>
            <a:r>
              <a:rPr lang="en-GB" sz="1200" b="0" dirty="0" err="1"/>
              <a:t>Zuzic</a:t>
            </a:r>
            <a:r>
              <a:rPr lang="en-GB" sz="1200" b="0" dirty="0"/>
              <a:t> et al. 2025). </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Therefore, it is critical that the apparent emission index of ice crystals is estimated appropriately.</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0" marR="0" lvl="0" indent="0" algn="l" defTabSz="91435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200" b="0" dirty="0"/>
          </a:p>
        </p:txBody>
      </p:sp>
      <p:sp>
        <p:nvSpPr>
          <p:cNvPr id="4" name="Slide Number Placeholder 3">
            <a:extLst>
              <a:ext uri="{FF2B5EF4-FFF2-40B4-BE49-F238E27FC236}">
                <a16:creationId xmlns:a16="http://schemas.microsoft.com/office/drawing/2014/main" id="{6ABD1A15-9427-E6C5-A8D7-11012CFCC6D1}"/>
              </a:ext>
            </a:extLst>
          </p:cNvPr>
          <p:cNvSpPr>
            <a:spLocks noGrp="1"/>
          </p:cNvSpPr>
          <p:nvPr>
            <p:ph type="sldNum" sz="quarter" idx="5"/>
          </p:nvPr>
        </p:nvSpPr>
        <p:spPr/>
        <p:txBody>
          <a:bodyPr/>
          <a:lstStyle/>
          <a:p>
            <a:fld id="{877663E2-27CE-4C79-91D3-7F5C4262D57F}" type="slidenum">
              <a:rPr lang="en-US" smtClean="0"/>
              <a:t>3</a:t>
            </a:fld>
            <a:endParaRPr lang="en-US"/>
          </a:p>
        </p:txBody>
      </p:sp>
    </p:spTree>
    <p:extLst>
      <p:ext uri="{BB962C8B-B14F-4D97-AF65-F5344CB8AC3E}">
        <p14:creationId xmlns:p14="http://schemas.microsoft.com/office/powerpoint/2010/main" val="29044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23ABF-C0E8-B895-73A1-9497FB794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81E44-D5E3-1DF3-4C27-350C5E37D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00F92-A580-B24D-D1F5-C920483A99FD}"/>
              </a:ext>
            </a:extLst>
          </p:cNvPr>
          <p:cNvSpPr>
            <a:spLocks noGrp="1"/>
          </p:cNvSpPr>
          <p:nvPr>
            <p:ph type="body" idx="1"/>
          </p:nvPr>
        </p:nvSpPr>
        <p:spPr/>
        <p:txBody>
          <a:bodyPr/>
          <a:lstStyle/>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However, the industry is projecting lower emission index of soot particles. </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MY" dirty="0"/>
              <a:t>This is because of both (a) short-term “” and (b) long-term influences. </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This takes us from the soot-rich regime into the soot-poor regime (so the diagram on the right hand side shows some model simulations for ice crystal emission indices when we bring the emission index of soot particles below the current 10^15 kg^-1 level).</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In this so-called soot-poor regime, we have reduced numbers of soot particles in the exhaust, which can enable vPM particles to activate and later freeze to form contrail ice crystals. </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Therefore, under these conditions, we do not see a linear decrease as anticipated if soot were the only particle of interest. Rather, the apparent emission index of contrail ice crystals can be enhanced by several orders of magnitude. </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As I mentioned this increase in apparent ice emission indices can then impact the contrail radiative forcing… however, this feature is not currently incorporated in global model simulations.</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MY"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MY" dirty="0"/>
              <a:t>Therefore, we need a simple framework to introduce this effect in global-scale simulations. </a:t>
            </a:r>
          </a:p>
        </p:txBody>
      </p:sp>
      <p:sp>
        <p:nvSpPr>
          <p:cNvPr id="4" name="Slide Number Placeholder 3">
            <a:extLst>
              <a:ext uri="{FF2B5EF4-FFF2-40B4-BE49-F238E27FC236}">
                <a16:creationId xmlns:a16="http://schemas.microsoft.com/office/drawing/2014/main" id="{FD3C1A88-277D-16A9-5CB7-56FA2F76AC32}"/>
              </a:ext>
            </a:extLst>
          </p:cNvPr>
          <p:cNvSpPr>
            <a:spLocks noGrp="1"/>
          </p:cNvSpPr>
          <p:nvPr>
            <p:ph type="sldNum" sz="quarter" idx="5"/>
          </p:nvPr>
        </p:nvSpPr>
        <p:spPr/>
        <p:txBody>
          <a:bodyPr/>
          <a:lstStyle/>
          <a:p>
            <a:fld id="{877663E2-27CE-4C79-91D3-7F5C4262D57F}" type="slidenum">
              <a:rPr lang="en-US" smtClean="0"/>
              <a:t>4</a:t>
            </a:fld>
            <a:endParaRPr lang="en-US"/>
          </a:p>
        </p:txBody>
      </p:sp>
    </p:spTree>
    <p:extLst>
      <p:ext uri="{BB962C8B-B14F-4D97-AF65-F5344CB8AC3E}">
        <p14:creationId xmlns:p14="http://schemas.microsoft.com/office/powerpoint/2010/main" val="95788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DAD38-87F2-8670-4E6B-384F3A0D8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91C3F-57AD-21A6-0D71-41A311922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A4B0F-16EA-122B-700B-DE3AB3D4B3B7}"/>
              </a:ext>
            </a:extLst>
          </p:cNvPr>
          <p:cNvSpPr>
            <a:spLocks noGrp="1"/>
          </p:cNvSpPr>
          <p:nvPr>
            <p:ph type="body" idx="1"/>
          </p:nvPr>
        </p:nvSpPr>
        <p:spPr/>
        <p:txBody>
          <a:bodyPr/>
          <a:lstStyle/>
          <a:p>
            <a:pPr marL="171450" indent="-171450">
              <a:spcAft>
                <a:spcPts val="300"/>
              </a:spcAft>
              <a:buFont typeface="Arial" panose="020B0604020202020204" pitchFamily="34" charset="0"/>
              <a:buChar char="•"/>
            </a:pPr>
            <a:r>
              <a:rPr lang="en-US" sz="1200" b="0" i="0" dirty="0">
                <a:latin typeface="Cambria Math" panose="02040503050406030204" pitchFamily="18" charset="0"/>
                <a:ea typeface="Cambria Math" panose="02040503050406030204" pitchFamily="18" charset="0"/>
                <a:cs typeface="Arial" panose="020B0604020202020204" pitchFamily="34" charset="0"/>
              </a:rPr>
              <a:t>We decided to use the minimal microphysical framework proposed by Bernd Kärcher and coauthors in 2015. In this framework:</a:t>
            </a:r>
          </a:p>
          <a:p>
            <a:pPr marL="171450" indent="-171450">
              <a:spcAft>
                <a:spcPts val="300"/>
              </a:spcAft>
              <a:buFont typeface="Arial" panose="020B0604020202020204" pitchFamily="34" charset="0"/>
              <a:buChar char="•"/>
            </a:pPr>
            <a:endParaRPr lang="en-US" sz="1200" b="0" i="0" dirty="0">
              <a:latin typeface="Cambria Math" panose="02040503050406030204" pitchFamily="18" charset="0"/>
              <a:ea typeface="Cambria Math" panose="02040503050406030204" pitchFamily="18" charset="0"/>
              <a:cs typeface="Arial" panose="020B0604020202020204" pitchFamily="34" charset="0"/>
            </a:endParaRPr>
          </a:p>
          <a:p>
            <a:pPr marL="171450" lvl="0" indent="-171450">
              <a:spcAft>
                <a:spcPts val="300"/>
              </a:spcAft>
              <a:buFont typeface="Arial" panose="020B0604020202020204" pitchFamily="34" charset="0"/>
              <a:buChar char="•"/>
            </a:pPr>
            <a:r>
              <a:rPr lang="en-US" sz="1200" b="0" i="0" dirty="0">
                <a:latin typeface="Cambria Math" panose="02040503050406030204" pitchFamily="18" charset="0"/>
                <a:ea typeface="Cambria Math" panose="02040503050406030204" pitchFamily="18" charset="0"/>
                <a:cs typeface="Arial" panose="020B0604020202020204" pitchFamily="34" charset="0"/>
              </a:rPr>
              <a:t>Firstly, we define plume particle properties.</a:t>
            </a:r>
          </a:p>
          <a:p>
            <a:pPr marL="171450" lvl="0" indent="-171450">
              <a:spcAft>
                <a:spcPts val="300"/>
              </a:spcAft>
              <a:buFont typeface="Arial" panose="020B0604020202020204" pitchFamily="34" charset="0"/>
              <a:buChar char="•"/>
            </a:pPr>
            <a:r>
              <a:rPr lang="en-US" sz="1200" b="0" i="0" dirty="0">
                <a:latin typeface="Cambria Math" panose="02040503050406030204" pitchFamily="18" charset="0"/>
                <a:ea typeface="Cambria Math" panose="02040503050406030204" pitchFamily="18" charset="0"/>
                <a:cs typeface="Arial" panose="020B0604020202020204" pitchFamily="34" charset="0"/>
              </a:rPr>
              <a:t>Secondly, we define plume dilution (which tells us about how quickly the supersaturation – or the relative humidity) increases with time or temperature</a:t>
            </a:r>
          </a:p>
          <a:p>
            <a:pPr marL="628627" lvl="1" indent="-171450">
              <a:spcAft>
                <a:spcPts val="300"/>
              </a:spcAft>
              <a:buFont typeface="Arial" panose="020B0604020202020204" pitchFamily="34" charset="0"/>
              <a:buChar char="•"/>
            </a:pPr>
            <a:endParaRPr lang="en-US" sz="1200" b="0" i="0" dirty="0">
              <a:latin typeface="Cambria Math" panose="02040503050406030204" pitchFamily="18" charset="0"/>
              <a:ea typeface="Cambria Math" panose="02040503050406030204" pitchFamily="18" charset="0"/>
              <a:cs typeface="Arial" panose="020B0604020202020204" pitchFamily="34" charset="0"/>
            </a:endParaRPr>
          </a:p>
          <a:p>
            <a:pPr marL="628627" lvl="1" indent="-171450">
              <a:spcAft>
                <a:spcPts val="300"/>
              </a:spcAft>
              <a:buFont typeface="Arial" panose="020B0604020202020204" pitchFamily="34" charset="0"/>
              <a:buChar char="•"/>
            </a:pPr>
            <a:r>
              <a:rPr lang="en-US" sz="1200" b="0" i="0" dirty="0">
                <a:latin typeface="Cambria Math" panose="02040503050406030204" pitchFamily="18" charset="0"/>
                <a:ea typeface="Cambria Math" panose="02040503050406030204" pitchFamily="18" charset="0"/>
                <a:cs typeface="Arial" panose="020B0604020202020204" pitchFamily="34" charset="0"/>
              </a:rPr>
              <a:t>So, the plume dilution tends to increase the plume supersaturation, which increases proportion of particles able to activate. </a:t>
            </a:r>
          </a:p>
          <a:p>
            <a:pPr marL="171450" indent="-171450">
              <a:spcAft>
                <a:spcPts val="300"/>
              </a:spcAft>
              <a:buFont typeface="Arial" panose="020B0604020202020204" pitchFamily="34" charset="0"/>
              <a:buChar char="•"/>
            </a:pPr>
            <a:endParaRPr lang="en-US" sz="1200" b="0" i="0" dirty="0">
              <a:latin typeface="Cambria Math" panose="02040503050406030204" pitchFamily="18" charset="0"/>
              <a:ea typeface="Cambria Math" panose="02040503050406030204" pitchFamily="18" charset="0"/>
              <a:cs typeface="Arial" panose="020B0604020202020204" pitchFamily="34" charset="0"/>
            </a:endParaRPr>
          </a:p>
          <a:p>
            <a:pPr marL="628627" lvl="1" indent="-171450">
              <a:spcAft>
                <a:spcPts val="300"/>
              </a:spcAft>
              <a:buFont typeface="Arial" panose="020B0604020202020204" pitchFamily="34" charset="0"/>
              <a:buChar char="•"/>
            </a:pPr>
            <a:r>
              <a:rPr lang="en-US" sz="1200" b="0" i="0" dirty="0">
                <a:latin typeface="Cambria Math" panose="02040503050406030204" pitchFamily="18" charset="0"/>
                <a:ea typeface="Cambria Math" panose="02040503050406030204" pitchFamily="18" charset="0"/>
                <a:cs typeface="Arial" panose="020B0604020202020204" pitchFamily="34" charset="0"/>
              </a:rPr>
              <a:t>However, this activation and subsequent droplet growth reduces the available plume supersaturation. </a:t>
            </a:r>
          </a:p>
          <a:p>
            <a:pPr marL="628627" lvl="1" indent="-171450">
              <a:spcAft>
                <a:spcPts val="300"/>
              </a:spcAft>
              <a:buFont typeface="Arial" panose="020B0604020202020204" pitchFamily="34" charset="0"/>
              <a:buChar char="•"/>
            </a:pPr>
            <a:endParaRPr lang="en-US" sz="1200" b="0" i="0" dirty="0">
              <a:latin typeface="Cambria Math" panose="02040503050406030204" pitchFamily="18" charset="0"/>
              <a:ea typeface="Cambria Math" panose="02040503050406030204" pitchFamily="18" charset="0"/>
              <a:cs typeface="Arial" panose="020B0604020202020204" pitchFamily="34" charset="0"/>
            </a:endParaRPr>
          </a:p>
          <a:p>
            <a:pPr marL="628627" lvl="1" indent="-171450">
              <a:spcAft>
                <a:spcPts val="300"/>
              </a:spcAft>
              <a:buFont typeface="Arial" panose="020B0604020202020204" pitchFamily="34" charset="0"/>
              <a:buChar char="•"/>
            </a:pPr>
            <a:r>
              <a:rPr lang="en-US" sz="1200" b="0" i="0" dirty="0">
                <a:latin typeface="Cambria Math" panose="02040503050406030204" pitchFamily="18" charset="0"/>
                <a:ea typeface="Cambria Math" panose="02040503050406030204" pitchFamily="18" charset="0"/>
                <a:cs typeface="Arial" panose="020B0604020202020204" pitchFamily="34" charset="0"/>
              </a:rPr>
              <a:t>Therefore, we have two competing processes</a:t>
            </a:r>
          </a:p>
          <a:p>
            <a:pPr marL="628627" lvl="1" indent="-171450">
              <a:spcAft>
                <a:spcPts val="300"/>
              </a:spcAft>
              <a:buFont typeface="Arial" panose="020B0604020202020204" pitchFamily="34" charset="0"/>
              <a:buChar char="•"/>
            </a:pPr>
            <a:endParaRPr lang="en-US" sz="1200" b="0" i="0" dirty="0">
              <a:latin typeface="Cambria Math" panose="02040503050406030204" pitchFamily="18" charset="0"/>
              <a:ea typeface="Cambria Math" panose="02040503050406030204" pitchFamily="18" charset="0"/>
              <a:cs typeface="Arial" panose="020B0604020202020204" pitchFamily="34" charset="0"/>
            </a:endParaRPr>
          </a:p>
          <a:p>
            <a:pPr marL="171450" lvl="0" indent="-171450">
              <a:spcAft>
                <a:spcPts val="300"/>
              </a:spcAft>
              <a:buFont typeface="Arial" panose="020B0604020202020204" pitchFamily="34" charset="0"/>
              <a:buChar char="•"/>
            </a:pPr>
            <a:r>
              <a:rPr lang="en-US" sz="1200" b="0" i="0" dirty="0">
                <a:latin typeface="Cambria Math" panose="02040503050406030204" pitchFamily="18" charset="0"/>
                <a:ea typeface="Cambria Math" panose="02040503050406030204" pitchFamily="18" charset="0"/>
                <a:cs typeface="Arial" panose="020B0604020202020204" pitchFamily="34" charset="0"/>
              </a:rPr>
              <a:t>We can reframe this by considering the number of droplets required to quench the plume at a given point (this is the black curve, denoted the relaxation requirement)</a:t>
            </a:r>
          </a:p>
          <a:p>
            <a:pPr marL="171450" indent="-171450">
              <a:spcAft>
                <a:spcPts val="300"/>
              </a:spcAft>
              <a:buFont typeface="Arial" panose="020B0604020202020204" pitchFamily="34" charset="0"/>
              <a:buChar char="•"/>
            </a:pPr>
            <a:endParaRPr lang="en-US" sz="1200" b="0" i="0" dirty="0">
              <a:latin typeface="Cambria Math" panose="02040503050406030204" pitchFamily="18" charset="0"/>
              <a:ea typeface="Cambria Math" panose="02040503050406030204" pitchFamily="18" charset="0"/>
              <a:cs typeface="Arial" panose="020B0604020202020204" pitchFamily="34" charset="0"/>
            </a:endParaRPr>
          </a:p>
          <a:p>
            <a:pPr marL="171450" indent="-171450">
              <a:spcAft>
                <a:spcPts val="300"/>
              </a:spcAft>
              <a:buFont typeface="Arial" panose="020B0604020202020204" pitchFamily="34" charset="0"/>
              <a:buChar char="•"/>
            </a:pPr>
            <a:r>
              <a:rPr lang="en-US" sz="1200" b="0" i="0" dirty="0">
                <a:latin typeface="Cambria Math" panose="02040503050406030204" pitchFamily="18" charset="0"/>
                <a:ea typeface="Cambria Math" panose="02040503050406030204" pitchFamily="18" charset="0"/>
                <a:cs typeface="Arial" panose="020B0604020202020204" pitchFamily="34" charset="0"/>
              </a:rPr>
              <a:t>When the number of activated particles (now water droplets) (blue curve) is equal to this number required for relaxation, this gives us an estimate for the total number concentration of water droplets (and hence contrail ice crystals). </a:t>
            </a:r>
          </a:p>
          <a:p>
            <a:pPr marL="171450" indent="-171450">
              <a:spcAft>
                <a:spcPts val="300"/>
              </a:spcAft>
              <a:buFont typeface="Arial" panose="020B0604020202020204" pitchFamily="34" charset="0"/>
              <a:buChar char="•"/>
            </a:pPr>
            <a:endParaRPr lang="en-US" sz="1200" b="0" i="0" dirty="0">
              <a:latin typeface="Cambria Math" panose="02040503050406030204" pitchFamily="18" charset="0"/>
              <a:ea typeface="Cambria Math" panose="02040503050406030204" pitchFamily="18" charset="0"/>
              <a:cs typeface="Arial" panose="020B0604020202020204" pitchFamily="34" charset="0"/>
            </a:endParaRPr>
          </a:p>
          <a:p>
            <a:pPr marL="171450" indent="-171450">
              <a:spcAft>
                <a:spcPts val="300"/>
              </a:spcAft>
              <a:buFont typeface="Arial" panose="020B0604020202020204" pitchFamily="34" charset="0"/>
              <a:buChar char="•"/>
            </a:pPr>
            <a:r>
              <a:rPr lang="en-US" sz="1200" b="0" i="0" dirty="0">
                <a:latin typeface="Cambria Math" panose="02040503050406030204" pitchFamily="18" charset="0"/>
                <a:ea typeface="Cambria Math" panose="02040503050406030204" pitchFamily="18" charset="0"/>
                <a:cs typeface="Arial" panose="020B0604020202020204" pitchFamily="34" charset="0"/>
              </a:rPr>
              <a:t>Therefore, for a given set of plume particle properties and plume dilution conditions, we have a way of estimating contrail ice crystal numbers (which can be converted to apparent emission indices).</a:t>
            </a:r>
          </a:p>
        </p:txBody>
      </p:sp>
      <p:sp>
        <p:nvSpPr>
          <p:cNvPr id="4" name="Slide Number Placeholder 3">
            <a:extLst>
              <a:ext uri="{FF2B5EF4-FFF2-40B4-BE49-F238E27FC236}">
                <a16:creationId xmlns:a16="http://schemas.microsoft.com/office/drawing/2014/main" id="{C29416F3-EAE6-2459-D2DF-6EC4C3CE63B7}"/>
              </a:ext>
            </a:extLst>
          </p:cNvPr>
          <p:cNvSpPr>
            <a:spLocks noGrp="1"/>
          </p:cNvSpPr>
          <p:nvPr>
            <p:ph type="sldNum" sz="quarter" idx="5"/>
          </p:nvPr>
        </p:nvSpPr>
        <p:spPr/>
        <p:txBody>
          <a:bodyPr/>
          <a:lstStyle/>
          <a:p>
            <a:fld id="{877663E2-27CE-4C79-91D3-7F5C4262D57F}" type="slidenum">
              <a:rPr lang="en-US" smtClean="0"/>
              <a:t>5</a:t>
            </a:fld>
            <a:endParaRPr lang="en-US"/>
          </a:p>
        </p:txBody>
      </p:sp>
    </p:spTree>
    <p:extLst>
      <p:ext uri="{BB962C8B-B14F-4D97-AF65-F5344CB8AC3E}">
        <p14:creationId xmlns:p14="http://schemas.microsoft.com/office/powerpoint/2010/main" val="224794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41A25-5EC5-BCEF-8399-9421355C5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CDCA0-7B45-A6CF-B14B-B74F6A635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226F-344B-67E8-ED0C-28FE17790799}"/>
              </a:ext>
            </a:extLst>
          </p:cNvPr>
          <p:cNvSpPr>
            <a:spLocks noGrp="1"/>
          </p:cNvSpPr>
          <p:nvPr>
            <p:ph type="body" idx="1"/>
          </p:nvPr>
        </p:nvSpPr>
        <p:spPr/>
        <p:txBody>
          <a:bodyPr/>
          <a:lstStyle/>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There were several extensions that were necessary to make this “K15” model apt for treating vPM</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Firstly, we needed to introduce vPM as a particle type. This is prescribed at the timescale of activation in the exhaust and diluted appropriately. We do not consider any complex chemistry or size evolution. </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Next, we introduced several numerical solutions to analytic approximations, which would otherwise have underestimated the impact of vPM.</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Finally, we verified the extended microphysical framework with a more sophisticated parcel model (pyrcel), which demonstrated good agreement.</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I then handed this model over to Roger and the team at Breakthrough who introduced it into </a:t>
            </a:r>
            <a:r>
              <a:rPr lang="en-GB" sz="1200" b="0" dirty="0" err="1"/>
              <a:t>pycontrails</a:t>
            </a:r>
            <a:r>
              <a:rPr lang="en-GB" sz="1200" b="0" dirty="0"/>
              <a:t>. </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So, I’ll hand over to Roger to outline the next steps of this work.</a:t>
            </a:r>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dirty="0">
                <a:solidFill>
                  <a:schemeClr val="tx1"/>
                </a:solidFill>
                <a:latin typeface="+mn-lt"/>
                <a:ea typeface="+mn-ea"/>
                <a:cs typeface="Arial" panose="020B0604020202020204" pitchFamily="34" charset="0"/>
              </a:rPr>
              <a:t>So we will now integrate the extended K15 model into the contrail simulation workflow. </a:t>
            </a: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b="0" dirty="0"/>
          </a:p>
          <a:p>
            <a:pPr marL="171450" marR="0" lvl="0" indent="-171450" algn="l" defTabSz="91435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0" dirty="0"/>
              <a:t>(timi7:07, 6:30)</a:t>
            </a:r>
          </a:p>
        </p:txBody>
      </p:sp>
      <p:sp>
        <p:nvSpPr>
          <p:cNvPr id="4" name="Slide Number Placeholder 3">
            <a:extLst>
              <a:ext uri="{FF2B5EF4-FFF2-40B4-BE49-F238E27FC236}">
                <a16:creationId xmlns:a16="http://schemas.microsoft.com/office/drawing/2014/main" id="{6CAAE59F-0D68-0CCA-30B1-B52735DDB0B1}"/>
              </a:ext>
            </a:extLst>
          </p:cNvPr>
          <p:cNvSpPr>
            <a:spLocks noGrp="1"/>
          </p:cNvSpPr>
          <p:nvPr>
            <p:ph type="sldNum" sz="quarter" idx="5"/>
          </p:nvPr>
        </p:nvSpPr>
        <p:spPr/>
        <p:txBody>
          <a:bodyPr/>
          <a:lstStyle/>
          <a:p>
            <a:fld id="{877663E2-27CE-4C79-91D3-7F5C4262D57F}" type="slidenum">
              <a:rPr lang="en-US" smtClean="0"/>
              <a:t>6</a:t>
            </a:fld>
            <a:endParaRPr lang="en-US"/>
          </a:p>
        </p:txBody>
      </p:sp>
    </p:spTree>
    <p:extLst>
      <p:ext uri="{BB962C8B-B14F-4D97-AF65-F5344CB8AC3E}">
        <p14:creationId xmlns:p14="http://schemas.microsoft.com/office/powerpoint/2010/main" val="296390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25A3B-E685-601C-0B15-602BD044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43333-A929-DF9C-BD78-D2D3FBB0FE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43BF72A-55DB-817B-9D5D-C0BB2514E69C}"/>
              </a:ext>
            </a:extLst>
          </p:cNvPr>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Arial" panose="020B0604020202020204" pitchFamily="34" charset="0"/>
              </a:rPr>
              <a:t>Thank you, Joel. </a:t>
            </a:r>
          </a:p>
          <a:p>
            <a:pPr marL="0" marR="0" lvl="0" indent="0" algn="l" defTabSz="914353"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Arial" panose="020B0604020202020204" pitchFamily="34" charset="0"/>
            </a:endParaRP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Unlike soot, </a:t>
            </a:r>
            <a:r>
              <a:rPr lang="en-US" dirty="0" err="1"/>
              <a:t>vPM</a:t>
            </a:r>
            <a:r>
              <a:rPr lang="en-US" dirty="0"/>
              <a:t> properties are dynamic and evolves over time. So, we need to assume the </a:t>
            </a:r>
            <a:r>
              <a:rPr lang="en-US" dirty="0" err="1"/>
              <a:t>vPM</a:t>
            </a:r>
            <a:r>
              <a:rPr lang="en-US" dirty="0"/>
              <a:t> properties when the plume age is around 0.1 s, which corresponds to the time of contrail formation. </a:t>
            </a:r>
          </a:p>
          <a:p>
            <a:pPr marL="0" marR="0" lvl="0" indent="0" algn="l" defTabSz="914353"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To account for the significant uncertainties in these </a:t>
            </a:r>
            <a:r>
              <a:rPr lang="en-US" dirty="0" err="1"/>
              <a:t>vPM</a:t>
            </a:r>
            <a:r>
              <a:rPr lang="en-US" dirty="0"/>
              <a:t> properties, we run the global contrail simulation with three different scenarios that represents low, nominal, and high </a:t>
            </a:r>
            <a:r>
              <a:rPr lang="en-US" dirty="0" err="1"/>
              <a:t>vPM</a:t>
            </a:r>
            <a:r>
              <a:rPr lang="en-US" dirty="0"/>
              <a:t> activation. [Informed by?]</a:t>
            </a:r>
          </a:p>
          <a:p>
            <a:pPr marL="0" marR="0" lvl="0" indent="0" algn="l" defTabSz="914353"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Here are some examples showing the </a:t>
            </a:r>
            <a:r>
              <a:rPr lang="en-US" dirty="0" err="1"/>
              <a:t>behaviour</a:t>
            </a:r>
            <a:r>
              <a:rPr lang="en-US" dirty="0"/>
              <a:t> of the extended K15 model for the low, nominal, and high </a:t>
            </a:r>
            <a:r>
              <a:rPr lang="en-US" dirty="0" err="1"/>
              <a:t>vPM</a:t>
            </a:r>
            <a:r>
              <a:rPr lang="en-US" dirty="0"/>
              <a:t> scenarios. Describe x-axis, y-axis, and shaded region (range of </a:t>
            </a:r>
            <a:r>
              <a:rPr lang="en-US" dirty="0" err="1"/>
              <a:t>nvPM</a:t>
            </a:r>
            <a:r>
              <a:rPr lang="en-US" dirty="0"/>
              <a:t> from conventional engines). </a:t>
            </a:r>
          </a:p>
          <a:p>
            <a:pPr marL="0" marR="0" lvl="0" indent="0" algn="l" defTabSz="914353"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In summary, the extent of </a:t>
            </a:r>
            <a:r>
              <a:rPr lang="en-US" dirty="0" err="1"/>
              <a:t>vPM</a:t>
            </a:r>
            <a:r>
              <a:rPr lang="en-US" dirty="0"/>
              <a:t> activation depends on the: (</a:t>
            </a:r>
            <a:r>
              <a:rPr lang="en-US" dirty="0" err="1"/>
              <a:t>i</a:t>
            </a:r>
            <a:r>
              <a:rPr lang="en-US" dirty="0"/>
              <a:t>) assumed </a:t>
            </a:r>
            <a:r>
              <a:rPr lang="en-US" dirty="0" err="1"/>
              <a:t>vPM</a:t>
            </a:r>
            <a:r>
              <a:rPr lang="en-US" dirty="0"/>
              <a:t> properties; (ii) temperature; and (iii) </a:t>
            </a:r>
            <a:r>
              <a:rPr lang="en-US" dirty="0" err="1"/>
              <a:t>nvPM</a:t>
            </a:r>
            <a:r>
              <a:rPr lang="en-US" dirty="0"/>
              <a:t> </a:t>
            </a:r>
            <a:r>
              <a:rPr lang="en-US" dirty="0" err="1"/>
              <a:t>EIn</a:t>
            </a:r>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Arial" panose="020B0604020202020204" pitchFamily="34" charset="0"/>
            </a:endParaRPr>
          </a:p>
          <a:p>
            <a:pPr marL="0" marR="0" lvl="0" indent="0" algn="l" defTabSz="914353" rtl="0" eaLnBrk="1" fontAlgn="auto" latinLnBrk="0" hangingPunct="1">
              <a:lnSpc>
                <a:spcPct val="100000"/>
              </a:lnSpc>
              <a:spcBef>
                <a:spcPts val="0"/>
              </a:spcBef>
              <a:spcAft>
                <a:spcPts val="0"/>
              </a:spcAft>
              <a:buClrTx/>
              <a:buSzTx/>
              <a:buFontTx/>
              <a:buNone/>
              <a:tabLst/>
              <a:defRPr/>
            </a:pPr>
            <a:endParaRPr lang="en-MY" dirty="0"/>
          </a:p>
        </p:txBody>
      </p:sp>
      <p:sp>
        <p:nvSpPr>
          <p:cNvPr id="4" name="Slide Number Placeholder 3">
            <a:extLst>
              <a:ext uri="{FF2B5EF4-FFF2-40B4-BE49-F238E27FC236}">
                <a16:creationId xmlns:a16="http://schemas.microsoft.com/office/drawing/2014/main" id="{AB760154-9347-4633-1115-621D6B881504}"/>
              </a:ext>
            </a:extLst>
          </p:cNvPr>
          <p:cNvSpPr>
            <a:spLocks noGrp="1"/>
          </p:cNvSpPr>
          <p:nvPr>
            <p:ph type="sldNum" sz="quarter" idx="5"/>
          </p:nvPr>
        </p:nvSpPr>
        <p:spPr/>
        <p:txBody>
          <a:bodyPr/>
          <a:lstStyle/>
          <a:p>
            <a:fld id="{877663E2-27CE-4C79-91D3-7F5C4262D57F}" type="slidenum">
              <a:rPr lang="en-US" smtClean="0"/>
              <a:t>7</a:t>
            </a:fld>
            <a:endParaRPr lang="en-US"/>
          </a:p>
        </p:txBody>
      </p:sp>
    </p:spTree>
    <p:extLst>
      <p:ext uri="{BB962C8B-B14F-4D97-AF65-F5344CB8AC3E}">
        <p14:creationId xmlns:p14="http://schemas.microsoft.com/office/powerpoint/2010/main" val="523764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DB5C0-54B2-5F16-1EFE-A48FBE9B4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27552-32C7-1417-ED07-AE7D33F131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48F0194-ADA4-3B66-B8A1-BD08CB43F315}"/>
              </a:ext>
            </a:extLst>
          </p:cNvPr>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We compared the simulated contrail ice crystal numbers with the contrail measurements from the Boeing </a:t>
            </a:r>
            <a:r>
              <a:rPr lang="en-US" dirty="0" err="1"/>
              <a:t>ecoDemonstrator</a:t>
            </a:r>
            <a:r>
              <a:rPr lang="en-US" dirty="0"/>
              <a:t> and VOLCAN campaigns. </a:t>
            </a:r>
          </a:p>
          <a:p>
            <a:pPr marL="0" marR="0" lvl="0" indent="0" algn="l" defTabSz="914353"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Here, you see that the extended K15 model tend to overestimate the contrail ice crystal numbers, because it simulates the number of contrail ice crystals at a plume age of 0.1 s.</a:t>
            </a:r>
          </a:p>
          <a:p>
            <a:pPr marL="0" marR="0" lvl="0" indent="0" algn="l" defTabSz="914353"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However, measurements were made at plume ages of 20 to 120 s, and there is a much better agreement between the measured and simulated ice crystals numbers after we partially account for ice crystal losses in the wake vortex downwash. </a:t>
            </a:r>
          </a:p>
        </p:txBody>
      </p:sp>
      <p:sp>
        <p:nvSpPr>
          <p:cNvPr id="4" name="Slide Number Placeholder 3">
            <a:extLst>
              <a:ext uri="{FF2B5EF4-FFF2-40B4-BE49-F238E27FC236}">
                <a16:creationId xmlns:a16="http://schemas.microsoft.com/office/drawing/2014/main" id="{8FF662DA-1D9D-FBB5-FE43-549F291E1E40}"/>
              </a:ext>
            </a:extLst>
          </p:cNvPr>
          <p:cNvSpPr>
            <a:spLocks noGrp="1"/>
          </p:cNvSpPr>
          <p:nvPr>
            <p:ph type="sldNum" sz="quarter" idx="5"/>
          </p:nvPr>
        </p:nvSpPr>
        <p:spPr/>
        <p:txBody>
          <a:bodyPr/>
          <a:lstStyle/>
          <a:p>
            <a:fld id="{877663E2-27CE-4C79-91D3-7F5C4262D57F}" type="slidenum">
              <a:rPr lang="en-US" smtClean="0"/>
              <a:t>8</a:t>
            </a:fld>
            <a:endParaRPr lang="en-US"/>
          </a:p>
        </p:txBody>
      </p:sp>
    </p:spTree>
    <p:extLst>
      <p:ext uri="{BB962C8B-B14F-4D97-AF65-F5344CB8AC3E}">
        <p14:creationId xmlns:p14="http://schemas.microsoft.com/office/powerpoint/2010/main" val="855997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9FC9D-BE6E-D635-3CE9-7673292C0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37F89-DEDD-795A-FDF4-BEE0B43AE0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2E90FD4-B422-D04F-A729-268E4EF64338}"/>
              </a:ext>
            </a:extLst>
          </p:cNvPr>
          <p:cNvSpPr>
            <a:spLocks noGrp="1"/>
          </p:cNvSpPr>
          <p:nvPr>
            <p:ph type="body" idx="1"/>
          </p:nvPr>
        </p:nvSpPr>
        <p:spPr/>
        <p:txBody>
          <a:bodyPr/>
          <a:lstStyle/>
          <a:p>
            <a:pPr marL="28799" marR="0" lvl="3" indent="0" algn="l" defTabSz="914353" rtl="0" eaLnBrk="1" fontAlgn="auto" latinLnBrk="0" hangingPunct="1">
              <a:lnSpc>
                <a:spcPct val="100000"/>
              </a:lnSpc>
              <a:spcBef>
                <a:spcPts val="0"/>
              </a:spcBef>
              <a:spcAft>
                <a:spcPts val="600"/>
              </a:spcAft>
              <a:buClrTx/>
              <a:buSzTx/>
              <a:buFont typeface="Courier New" panose="02070309020205020404" pitchFamily="49" charset="0"/>
              <a:buNone/>
              <a:tabLst/>
              <a:defRPr/>
            </a:pPr>
            <a:endParaRPr lang="en-GB" sz="1200" baseline="30000"/>
          </a:p>
        </p:txBody>
      </p:sp>
      <p:sp>
        <p:nvSpPr>
          <p:cNvPr id="4" name="Slide Number Placeholder 3">
            <a:extLst>
              <a:ext uri="{FF2B5EF4-FFF2-40B4-BE49-F238E27FC236}">
                <a16:creationId xmlns:a16="http://schemas.microsoft.com/office/drawing/2014/main" id="{7223FBFD-052D-51F4-DD61-931FCFD7319C}"/>
              </a:ext>
            </a:extLst>
          </p:cNvPr>
          <p:cNvSpPr>
            <a:spLocks noGrp="1"/>
          </p:cNvSpPr>
          <p:nvPr>
            <p:ph type="sldNum" sz="quarter" idx="5"/>
          </p:nvPr>
        </p:nvSpPr>
        <p:spPr/>
        <p:txBody>
          <a:bodyPr/>
          <a:lstStyle/>
          <a:p>
            <a:fld id="{877663E2-27CE-4C79-91D3-7F5C4262D57F}" type="slidenum">
              <a:rPr lang="en-US" smtClean="0"/>
              <a:t>9</a:t>
            </a:fld>
            <a:endParaRPr lang="en-US"/>
          </a:p>
        </p:txBody>
      </p:sp>
    </p:spTree>
    <p:extLst>
      <p:ext uri="{BB962C8B-B14F-4D97-AF65-F5344CB8AC3E}">
        <p14:creationId xmlns:p14="http://schemas.microsoft.com/office/powerpoint/2010/main" val="254465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1725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defRPr>
            </a:lvl2pPr>
            <a:lvl3pPr>
              <a:defRPr sz="2200">
                <a:solidFill>
                  <a:schemeClr val="accent1"/>
                </a:solidFill>
                <a:latin typeface="Inter Medium" panose="02000503000000020004" pitchFamily="2" charset="0"/>
                <a:ea typeface="Inter Medium" panose="02000503000000020004" pitchFamily="2" charset="0"/>
              </a:defRPr>
            </a:lvl3pPr>
            <a:lvl4pPr>
              <a:defRPr sz="2200">
                <a:solidFill>
                  <a:schemeClr val="accent1"/>
                </a:solidFill>
                <a:latin typeface="Inter Medium" panose="02000503000000020004" pitchFamily="2" charset="0"/>
                <a:ea typeface="Inter Medium" panose="02000503000000020004" pitchFamily="2" charset="0"/>
              </a:defRPr>
            </a:lvl4pPr>
            <a:lvl5pPr>
              <a:defRPr sz="2200">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24330333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16/09/2025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16/09/2025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184638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16/09/2025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6852610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16/09/2025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16/09/2025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0201959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16/09/2025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18074776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16/09/2025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8847560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16/09/2025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686636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16/09/2025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5362480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16/09/2025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0370667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moke">
    <p:bg>
      <p:bgPr>
        <a:solidFill>
          <a:schemeClr val="bg2"/>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1725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defRPr>
            </a:lvl2pPr>
            <a:lvl3pPr>
              <a:defRPr sz="2200">
                <a:solidFill>
                  <a:schemeClr val="accent1"/>
                </a:solidFill>
                <a:latin typeface="Inter Medium" panose="02000503000000020004" pitchFamily="2" charset="0"/>
                <a:ea typeface="Inter Medium" panose="02000503000000020004" pitchFamily="2" charset="0"/>
              </a:defRPr>
            </a:lvl3pPr>
            <a:lvl4pPr>
              <a:defRPr sz="2200">
                <a:solidFill>
                  <a:schemeClr val="accent1"/>
                </a:solidFill>
                <a:latin typeface="Inter Medium" panose="02000503000000020004" pitchFamily="2" charset="0"/>
                <a:ea typeface="Inter Medium" panose="02000503000000020004" pitchFamily="2" charset="0"/>
              </a:defRPr>
            </a:lvl4pPr>
            <a:lvl5pPr>
              <a:defRPr sz="2200">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249726487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Images and Captions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16/09/2025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1609803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mages and Captions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16/09/2025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8142315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16/09/2025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0393448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16/09/2025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2447539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ex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16/09/2025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5180192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ext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5"/>
            <a:ext cx="9984000" cy="5934075"/>
          </a:xfrm>
        </p:spPr>
        <p:txBody>
          <a:bodyPr/>
          <a:lstStyle>
            <a:lvl1pPr>
              <a:defRPr sz="480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fld id="{D0260EA2-BCA4-4E5F-88A6-D6BBBCD1B4A4}" type="datetime1">
              <a:rPr lang="en-GB" smtClean="0"/>
              <a:t>16/09/2025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a:solidFill>
                  <a:schemeClr val="bg1"/>
                </a:solidFill>
                <a:latin typeface="+mj-lt"/>
              </a:rPr>
              <a:t>Imperial College London</a:t>
            </a:r>
          </a:p>
        </p:txBody>
      </p:sp>
    </p:spTree>
    <p:extLst>
      <p:ext uri="{BB962C8B-B14F-4D97-AF65-F5344CB8AC3E}">
        <p14:creationId xmlns:p14="http://schemas.microsoft.com/office/powerpoint/2010/main" val="14677495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16/09/2025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6736960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Smoke">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16/09/2025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9492578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Khaki">
    <p:bg>
      <p:bgPr>
        <a:solidFill>
          <a:srgbClr val="FBF7DC"/>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16/09/2025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88680361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fld id="{8F767CF8-963D-4416-84B9-8E4A446F0782}" type="datetime1">
              <a:rPr lang="en-GB" smtClean="0"/>
              <a:t>16/09/2025</a:t>
            </a:fld>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6739952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Khaki">
    <p:bg>
      <p:bgPr>
        <a:solidFill>
          <a:srgbClr val="FBF7DC"/>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1725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defRPr>
            </a:lvl2pPr>
            <a:lvl3pPr>
              <a:defRPr sz="2200">
                <a:solidFill>
                  <a:schemeClr val="accent1"/>
                </a:solidFill>
                <a:latin typeface="Inter Medium" panose="02000503000000020004" pitchFamily="2" charset="0"/>
                <a:ea typeface="Inter Medium" panose="02000503000000020004" pitchFamily="2" charset="0"/>
              </a:defRPr>
            </a:lvl3pPr>
            <a:lvl4pPr>
              <a:defRPr sz="2200">
                <a:solidFill>
                  <a:schemeClr val="accent1"/>
                </a:solidFill>
                <a:latin typeface="Inter Medium" panose="02000503000000020004" pitchFamily="2" charset="0"/>
                <a:ea typeface="Inter Medium" panose="02000503000000020004" pitchFamily="2" charset="0"/>
              </a:defRPr>
            </a:lvl4pPr>
            <a:lvl5pPr>
              <a:defRPr sz="2200">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6066897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a:t>Click an icon to add content</a:t>
            </a:r>
          </a:p>
        </p:txBody>
      </p:sp>
    </p:spTree>
    <p:extLst>
      <p:ext uri="{BB962C8B-B14F-4D97-AF65-F5344CB8AC3E}">
        <p14:creationId xmlns:p14="http://schemas.microsoft.com/office/powerpoint/2010/main" val="29396358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a:t>Click an icon to add content</a:t>
            </a:r>
          </a:p>
        </p:txBody>
      </p:sp>
    </p:spTree>
    <p:extLst>
      <p:ext uri="{BB962C8B-B14F-4D97-AF65-F5344CB8AC3E}">
        <p14:creationId xmlns:p14="http://schemas.microsoft.com/office/powerpoint/2010/main" val="220639597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Conten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a:t>Click an icon to add content</a:t>
            </a:r>
          </a:p>
        </p:txBody>
      </p:sp>
    </p:spTree>
    <p:extLst>
      <p:ext uri="{BB962C8B-B14F-4D97-AF65-F5344CB8AC3E}">
        <p14:creationId xmlns:p14="http://schemas.microsoft.com/office/powerpoint/2010/main" val="27733222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46506536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Four Images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2935690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Four Images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8632261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007049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Nine Images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18878468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Nine Images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04135415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a:t>Click an icon to add content</a:t>
            </a:r>
          </a:p>
        </p:txBody>
      </p:sp>
    </p:spTree>
    <p:extLst>
      <p:ext uri="{BB962C8B-B14F-4D97-AF65-F5344CB8AC3E}">
        <p14:creationId xmlns:p14="http://schemas.microsoft.com/office/powerpoint/2010/main" val="13395530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89336"/>
            <a:ext cx="5579198" cy="740845"/>
          </a:xfrm>
        </p:spPr>
        <p:txBody>
          <a:bodyPr anchor="b"/>
          <a:lstStyle>
            <a:lvl1pPr>
              <a:defRPr sz="2200">
                <a:solidFill>
                  <a:schemeClr val="bg1"/>
                </a:solidFill>
                <a:latin typeface="Imperial Sans Text Medium" panose="020B0603020202020204" pitchFamily="34" charset="0"/>
                <a:ea typeface="Inter Medium" panose="02000503000000020004" pitchFamily="2" charset="0"/>
              </a:defRPr>
            </a:lvl1pPr>
            <a:lvl2pPr>
              <a:defRPr sz="2200">
                <a:solidFill>
                  <a:schemeClr val="bg1"/>
                </a:solidFill>
              </a:defRPr>
            </a:lvl2pPr>
            <a:lvl3pPr>
              <a:defRPr sz="2200">
                <a:solidFill>
                  <a:schemeClr val="bg1"/>
                </a:solidFill>
                <a:latin typeface="Inter Medium" panose="02000503000000020004" pitchFamily="2" charset="0"/>
                <a:ea typeface="Inter Medium" panose="02000503000000020004" pitchFamily="2" charset="0"/>
              </a:defRPr>
            </a:lvl3pPr>
            <a:lvl4pPr>
              <a:defRPr sz="2200">
                <a:solidFill>
                  <a:schemeClr val="bg1"/>
                </a:solidFill>
                <a:latin typeface="Inter Medium" panose="02000503000000020004" pitchFamily="2" charset="0"/>
                <a:ea typeface="Inter Medium" panose="02000503000000020004" pitchFamily="2" charset="0"/>
              </a:defRPr>
            </a:lvl4pPr>
            <a:lvl5pPr>
              <a:defRPr sz="2200">
                <a:solidFill>
                  <a:schemeClr val="bg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userDrawn="1"/>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Conten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a:t>Click an icon to add content</a:t>
            </a:r>
          </a:p>
        </p:txBody>
      </p:sp>
    </p:spTree>
    <p:extLst>
      <p:ext uri="{BB962C8B-B14F-4D97-AF65-F5344CB8AC3E}">
        <p14:creationId xmlns:p14="http://schemas.microsoft.com/office/powerpoint/2010/main" val="364018343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Conten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a:t>Click an icon to add content</a:t>
            </a:r>
          </a:p>
        </p:txBody>
      </p:sp>
    </p:spTree>
    <p:extLst>
      <p:ext uri="{BB962C8B-B14F-4D97-AF65-F5344CB8AC3E}">
        <p14:creationId xmlns:p14="http://schemas.microsoft.com/office/powerpoint/2010/main" val="297450929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a:t>Click an icon to add content</a:t>
            </a:r>
          </a:p>
        </p:txBody>
      </p:sp>
    </p:spTree>
    <p:extLst>
      <p:ext uri="{BB962C8B-B14F-4D97-AF65-F5344CB8AC3E}">
        <p14:creationId xmlns:p14="http://schemas.microsoft.com/office/powerpoint/2010/main" val="78587760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Tex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a:t>Click an icon to add content</a:t>
            </a:r>
          </a:p>
        </p:txBody>
      </p:sp>
    </p:spTree>
    <p:extLst>
      <p:ext uri="{BB962C8B-B14F-4D97-AF65-F5344CB8AC3E}">
        <p14:creationId xmlns:p14="http://schemas.microsoft.com/office/powerpoint/2010/main" val="424084216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Tex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16/09/2025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a:t>Click an icon to add content</a:t>
            </a:r>
          </a:p>
        </p:txBody>
      </p:sp>
    </p:spTree>
    <p:extLst>
      <p:ext uri="{BB962C8B-B14F-4D97-AF65-F5344CB8AC3E}">
        <p14:creationId xmlns:p14="http://schemas.microsoft.com/office/powerpoint/2010/main" val="378277818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16/09/2025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a:t>Image caption goes here</a:t>
            </a:r>
          </a:p>
        </p:txBody>
      </p:sp>
    </p:spTree>
    <p:extLst>
      <p:ext uri="{BB962C8B-B14F-4D97-AF65-F5344CB8AC3E}">
        <p14:creationId xmlns:p14="http://schemas.microsoft.com/office/powerpoint/2010/main" val="330675283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Image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16/09/2025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a:t>Image caption goes here</a:t>
            </a:r>
          </a:p>
        </p:txBody>
      </p:sp>
    </p:spTree>
    <p:extLst>
      <p:ext uri="{BB962C8B-B14F-4D97-AF65-F5344CB8AC3E}">
        <p14:creationId xmlns:p14="http://schemas.microsoft.com/office/powerpoint/2010/main" val="311599155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Image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16/09/2025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a:t>Image caption goes here</a:t>
            </a:r>
          </a:p>
        </p:txBody>
      </p:sp>
    </p:spTree>
    <p:extLst>
      <p:ext uri="{BB962C8B-B14F-4D97-AF65-F5344CB8AC3E}">
        <p14:creationId xmlns:p14="http://schemas.microsoft.com/office/powerpoint/2010/main" val="285968501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1" y="3"/>
            <a:ext cx="12193489" cy="6857999"/>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96043340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489990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userDrawn="1"/>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25" name="Text Placeholder 17">
            <a:extLst>
              <a:ext uri="{FF2B5EF4-FFF2-40B4-BE49-F238E27FC236}">
                <a16:creationId xmlns:a16="http://schemas.microsoft.com/office/drawing/2014/main" id="{1DF2DBC8-2D33-BD84-A330-691C8B97975A}"/>
              </a:ext>
            </a:extLst>
          </p:cNvPr>
          <p:cNvSpPr>
            <a:spLocks noGrp="1"/>
          </p:cNvSpPr>
          <p:nvPr>
            <p:ph type="body" sz="quarter" idx="10"/>
          </p:nvPr>
        </p:nvSpPr>
        <p:spPr>
          <a:xfrm>
            <a:off x="330271" y="5789336"/>
            <a:ext cx="5579198" cy="740845"/>
          </a:xfrm>
        </p:spPr>
        <p:txBody>
          <a:bodyPr anchor="b"/>
          <a:lstStyle>
            <a:lvl1pPr>
              <a:defRPr sz="2200">
                <a:solidFill>
                  <a:schemeClr val="bg1"/>
                </a:solidFill>
                <a:latin typeface="Imperial Sans Text Medium" panose="020B0603020202020204" pitchFamily="34" charset="0"/>
                <a:ea typeface="Inter Medium" panose="02000503000000020004" pitchFamily="2" charset="0"/>
              </a:defRPr>
            </a:lvl1pPr>
            <a:lvl2pPr>
              <a:defRPr sz="2200">
                <a:solidFill>
                  <a:schemeClr val="bg1"/>
                </a:solidFill>
              </a:defRPr>
            </a:lvl2pPr>
            <a:lvl3pPr>
              <a:defRPr sz="2200">
                <a:solidFill>
                  <a:schemeClr val="bg1"/>
                </a:solidFill>
                <a:latin typeface="Inter Medium" panose="02000503000000020004" pitchFamily="2" charset="0"/>
                <a:ea typeface="Inter Medium" panose="02000503000000020004" pitchFamily="2" charset="0"/>
              </a:defRPr>
            </a:lvl3pPr>
            <a:lvl4pPr>
              <a:defRPr sz="2200">
                <a:solidFill>
                  <a:schemeClr val="bg1"/>
                </a:solidFill>
                <a:latin typeface="Inter Medium" panose="02000503000000020004" pitchFamily="2" charset="0"/>
                <a:ea typeface="Inter Medium" panose="02000503000000020004" pitchFamily="2" charset="0"/>
              </a:defRPr>
            </a:lvl4pPr>
            <a:lvl5pPr>
              <a:defRPr sz="2200">
                <a:solidFill>
                  <a:schemeClr val="bg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407999913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Smoke">
    <p:bg>
      <p:bgPr>
        <a:solidFill>
          <a:schemeClr val="bg2"/>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65854826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Khaki">
    <p:bg>
      <p:bgPr>
        <a:solidFill>
          <a:srgbClr val="FBF7DC"/>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5010597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Image">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1612589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accent1"/>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90130"/>
            <a:ext cx="5606484" cy="740845"/>
          </a:xfrm>
        </p:spPr>
        <p:txBody>
          <a:bodyPr anchor="b"/>
          <a:lstStyle>
            <a:lvl1pPr>
              <a:defRPr>
                <a:solidFill>
                  <a:schemeClr val="accent1"/>
                </a:solidFill>
                <a:latin typeface="Imperial Sans Text Medium" panose="020B0603020202020204" pitchFamily="34" charset="0"/>
                <a:ea typeface="Inter Medium" panose="02000503000000020004" pitchFamily="2" charset="0"/>
              </a:defRPr>
            </a:lvl1pPr>
            <a:lvl2pPr>
              <a:defRPr>
                <a:solidFill>
                  <a:schemeClr val="accent1"/>
                </a:solidFill>
              </a:defRPr>
            </a:lvl2pPr>
            <a:lvl3pPr>
              <a:defRPr>
                <a:solidFill>
                  <a:schemeClr val="accent1"/>
                </a:solidFill>
                <a:latin typeface="Inter Medium" panose="02000503000000020004" pitchFamily="2" charset="0"/>
                <a:ea typeface="Inter Medium" panose="02000503000000020004" pitchFamily="2" charset="0"/>
              </a:defRPr>
            </a:lvl3pPr>
            <a:lvl4pPr>
              <a:defRPr>
                <a:solidFill>
                  <a:schemeClr val="accent1"/>
                </a:solidFill>
                <a:latin typeface="Inter Medium" panose="02000503000000020004" pitchFamily="2" charset="0"/>
                <a:ea typeface="Inter Medium" panose="02000503000000020004" pitchFamily="2" charset="0"/>
              </a:defRPr>
            </a:lvl4pPr>
            <a:lvl5pPr>
              <a:defRPr>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76181910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Slide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accent1"/>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90130"/>
            <a:ext cx="5606484" cy="740845"/>
          </a:xfrm>
        </p:spPr>
        <p:txBody>
          <a:bodyPr anchor="b"/>
          <a:lstStyle>
            <a:lvl1pPr>
              <a:defRPr>
                <a:solidFill>
                  <a:schemeClr val="accent1"/>
                </a:solidFill>
                <a:latin typeface="Imperial Sans Text Medium" panose="020B0603020202020204" pitchFamily="34" charset="0"/>
                <a:ea typeface="Inter Medium" panose="02000503000000020004" pitchFamily="2" charset="0"/>
              </a:defRPr>
            </a:lvl1pPr>
            <a:lvl2pPr>
              <a:defRPr>
                <a:solidFill>
                  <a:schemeClr val="accent1"/>
                </a:solidFill>
              </a:defRPr>
            </a:lvl2pPr>
            <a:lvl3pPr>
              <a:defRPr>
                <a:solidFill>
                  <a:schemeClr val="accent1"/>
                </a:solidFill>
                <a:latin typeface="Inter Medium" panose="02000503000000020004" pitchFamily="2" charset="0"/>
                <a:ea typeface="Inter Medium" panose="02000503000000020004" pitchFamily="2" charset="0"/>
              </a:defRPr>
            </a:lvl3pPr>
            <a:lvl4pPr>
              <a:defRPr>
                <a:solidFill>
                  <a:schemeClr val="accent1"/>
                </a:solidFill>
                <a:latin typeface="Inter Medium" panose="02000503000000020004" pitchFamily="2" charset="0"/>
                <a:ea typeface="Inter Medium" panose="02000503000000020004" pitchFamily="2" charset="0"/>
              </a:defRPr>
            </a:lvl4pPr>
            <a:lvl5pPr>
              <a:defRPr>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40818450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accent1"/>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90130"/>
            <a:ext cx="5606484" cy="740845"/>
          </a:xfrm>
        </p:spPr>
        <p:txBody>
          <a:bodyPr anchor="b"/>
          <a:lstStyle>
            <a:lvl1pPr>
              <a:defRPr>
                <a:solidFill>
                  <a:schemeClr val="accent1"/>
                </a:solidFill>
                <a:latin typeface="Imperial Sans Text Medium" panose="020B0603020202020204" pitchFamily="34" charset="0"/>
                <a:ea typeface="Inter Medium" panose="02000503000000020004" pitchFamily="2" charset="0"/>
              </a:defRPr>
            </a:lvl1pPr>
            <a:lvl2pPr>
              <a:defRPr>
                <a:solidFill>
                  <a:schemeClr val="accent1"/>
                </a:solidFill>
              </a:defRPr>
            </a:lvl2pPr>
            <a:lvl3pPr>
              <a:defRPr>
                <a:solidFill>
                  <a:schemeClr val="accent1"/>
                </a:solidFill>
                <a:latin typeface="Inter Medium" panose="02000503000000020004" pitchFamily="2" charset="0"/>
                <a:ea typeface="Inter Medium" panose="02000503000000020004" pitchFamily="2" charset="0"/>
              </a:defRPr>
            </a:lvl3pPr>
            <a:lvl4pPr>
              <a:defRPr>
                <a:solidFill>
                  <a:schemeClr val="accent1"/>
                </a:solidFill>
                <a:latin typeface="Inter Medium" panose="02000503000000020004" pitchFamily="2" charset="0"/>
                <a:ea typeface="Inter Medium" panose="02000503000000020004" pitchFamily="2" charset="0"/>
              </a:defRPr>
            </a:lvl4pPr>
            <a:lvl5pPr>
              <a:defRPr>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59517005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bg1"/>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878288"/>
            <a:ext cx="5606484" cy="652688"/>
          </a:xfrm>
        </p:spPr>
        <p:txBody>
          <a:bodyPr anchor="b"/>
          <a:lstStyle>
            <a:lvl1pPr>
              <a:defRPr>
                <a:solidFill>
                  <a:schemeClr val="bg1"/>
                </a:solidFill>
                <a:latin typeface="Imperial Sans Text Medium" panose="020B0603020202020204" pitchFamily="34" charset="0"/>
                <a:ea typeface="Inter Medium" panose="02000503000000020004" pitchFamily="2" charset="0"/>
              </a:defRPr>
            </a:lvl1pPr>
            <a:lvl2pPr>
              <a:defRPr>
                <a:solidFill>
                  <a:schemeClr val="bg1"/>
                </a:solidFill>
              </a:defRPr>
            </a:lvl2pPr>
            <a:lvl3pPr>
              <a:defRPr>
                <a:solidFill>
                  <a:schemeClr val="bg1"/>
                </a:solidFill>
                <a:latin typeface="Inter Medium" panose="02000503000000020004" pitchFamily="2" charset="0"/>
                <a:ea typeface="Inter Medium" panose="02000503000000020004" pitchFamily="2" charset="0"/>
              </a:defRPr>
            </a:lvl3pPr>
            <a:lvl4pPr>
              <a:defRPr>
                <a:solidFill>
                  <a:schemeClr val="bg1"/>
                </a:solidFill>
                <a:latin typeface="Inter Medium" panose="02000503000000020004" pitchFamily="2" charset="0"/>
                <a:ea typeface="Inter Medium" panose="02000503000000020004" pitchFamily="2" charset="0"/>
              </a:defRPr>
            </a:lvl4pPr>
            <a:lvl5pPr>
              <a:defRPr>
                <a:solidFill>
                  <a:schemeClr val="bg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userDrawn="1"/>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0009268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16/09/2025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16/09/2025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4370150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16/09/2025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08481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16/09/2025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5890986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16/09/2025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moke">
    <p:bg>
      <p:bgPr>
        <a:solidFill>
          <a:schemeClr val="bg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16/09/2025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375716822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Khaki">
    <p:bg>
      <p:bgPr>
        <a:solidFill>
          <a:srgbClr val="FBF7D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16/09/2025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41881129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16/09/2025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2202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16/09/2025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8320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238870"/>
            <a:ext cx="5163243" cy="3190130"/>
          </a:xfrm>
        </p:spPr>
        <p:txBody>
          <a:bodyPr/>
          <a:lstStyle>
            <a:lvl1pPr>
              <a:defRPr sz="640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fld id="{5BC1F6A7-374C-4280-8BF8-E271DB34471F}" type="datetime1">
              <a:rPr lang="en-GB" smtClean="0"/>
              <a:t>16/09/2025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819"/>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F9C35426-417C-E41E-5A03-5974D3C79A0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a:solidFill>
                  <a:schemeClr val="bg1"/>
                </a:solidFill>
                <a:latin typeface="+mj-lt"/>
              </a:rPr>
              <a:t>Imperial College London</a:t>
            </a:r>
          </a:p>
        </p:txBody>
      </p:sp>
    </p:spTree>
    <p:extLst>
      <p:ext uri="{BB962C8B-B14F-4D97-AF65-F5344CB8AC3E}">
        <p14:creationId xmlns:p14="http://schemas.microsoft.com/office/powerpoint/2010/main" val="751618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325800" y="252000"/>
            <a:ext cx="11540763" cy="378044"/>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326232" y="1394619"/>
            <a:ext cx="11541025" cy="48664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10641349" y="6393702"/>
            <a:ext cx="1233647" cy="137270"/>
          </a:xfrm>
          <a:prstGeom prst="rect">
            <a:avLst/>
          </a:prstGeom>
        </p:spPr>
        <p:txBody>
          <a:bodyPr vert="horz" lIns="0" tIns="0" rIns="0" bIns="0" rtlCol="0" anchor="b">
            <a:noAutofit/>
          </a:bodyPr>
          <a:lstStyle>
            <a:lvl1pPr algn="r">
              <a:defRPr sz="850">
                <a:solidFill>
                  <a:schemeClr val="accent1"/>
                </a:solidFill>
              </a:defRPr>
            </a:lvl1pPr>
          </a:lstStyle>
          <a:p>
            <a:fld id="{3DFEA115-3A6C-4C37-A1B0-9FEFABB23AD1}" type="datetime1">
              <a:rPr lang="en-GB" smtClean="0"/>
              <a:t>16/09/2025</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965261" y="6393702"/>
            <a:ext cx="3423452" cy="137272"/>
          </a:xfrm>
          <a:prstGeom prst="rect">
            <a:avLst/>
          </a:prstGeom>
        </p:spPr>
        <p:txBody>
          <a:bodyPr vert="horz" lIns="0" tIns="0" rIns="0" bIns="0" rtlCol="0" anchor="b">
            <a:noAutofit/>
          </a:bodyPr>
          <a:lstStyle>
            <a:lvl1pPr algn="l">
              <a:defRPr sz="850">
                <a:solidFill>
                  <a:schemeClr val="accent1"/>
                </a:solidFill>
              </a:defRPr>
            </a:lvl1pPr>
          </a:lstStyle>
          <a:p>
            <a:r>
              <a:rPr lang="en-GB"/>
              <a:t>Edit this text via Insert &gt; Header and Footer</a:t>
            </a:r>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5936755" y="6393702"/>
            <a:ext cx="318491" cy="137272"/>
          </a:xfrm>
          <a:prstGeom prst="rect">
            <a:avLst/>
          </a:prstGeom>
        </p:spPr>
        <p:txBody>
          <a:bodyPr vert="horz" lIns="0" tIns="0" rIns="0" bIns="0" rtlCol="0" anchor="b">
            <a:noAutofit/>
          </a:bodyPr>
          <a:lstStyle>
            <a:lvl1pPr algn="ctr">
              <a:defRPr sz="85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a:solidFill>
                  <a:schemeClr val="accent1"/>
                </a:solidFill>
                <a:latin typeface="+mj-lt"/>
              </a:rPr>
              <a:t>Imperial College London</a:t>
            </a:r>
          </a:p>
        </p:txBody>
      </p:sp>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80" r:id="rId3"/>
    <p:sldLayoutId id="2147483649" r:id="rId4"/>
    <p:sldLayoutId id="2147483657" r:id="rId5"/>
    <p:sldLayoutId id="2147483658" r:id="rId6"/>
    <p:sldLayoutId id="2147483681" r:id="rId7"/>
    <p:sldLayoutId id="2147483682" r:id="rId8"/>
    <p:sldLayoutId id="2147483675" r:id="rId9"/>
    <p:sldLayoutId id="2147483650" r:id="rId10"/>
    <p:sldLayoutId id="2147483683" r:id="rId11"/>
    <p:sldLayoutId id="2147483684" r:id="rId12"/>
    <p:sldLayoutId id="2147483652" r:id="rId13"/>
    <p:sldLayoutId id="2147483685" r:id="rId14"/>
    <p:sldLayoutId id="2147483686" r:id="rId15"/>
    <p:sldLayoutId id="2147483659" r:id="rId16"/>
    <p:sldLayoutId id="2147483687" r:id="rId17"/>
    <p:sldLayoutId id="2147483688" r:id="rId18"/>
    <p:sldLayoutId id="2147483660" r:id="rId19"/>
    <p:sldLayoutId id="2147483689" r:id="rId20"/>
    <p:sldLayoutId id="2147483690" r:id="rId21"/>
    <p:sldLayoutId id="2147483677" r:id="rId22"/>
    <p:sldLayoutId id="2147483691" r:id="rId23"/>
    <p:sldLayoutId id="2147483692" r:id="rId24"/>
    <p:sldLayoutId id="2147483676" r:id="rId25"/>
    <p:sldLayoutId id="2147483667" r:id="rId26"/>
    <p:sldLayoutId id="2147483693" r:id="rId27"/>
    <p:sldLayoutId id="2147483694" r:id="rId28"/>
    <p:sldLayoutId id="2147483666" r:id="rId29"/>
    <p:sldLayoutId id="2147483661" r:id="rId30"/>
    <p:sldLayoutId id="2147483695" r:id="rId31"/>
    <p:sldLayoutId id="2147483696" r:id="rId32"/>
    <p:sldLayoutId id="2147483669" r:id="rId33"/>
    <p:sldLayoutId id="2147483697" r:id="rId34"/>
    <p:sldLayoutId id="2147483698" r:id="rId35"/>
    <p:sldLayoutId id="2147483678" r:id="rId36"/>
    <p:sldLayoutId id="2147483699" r:id="rId37"/>
    <p:sldLayoutId id="2147483700" r:id="rId38"/>
    <p:sldLayoutId id="2147483662" r:id="rId39"/>
    <p:sldLayoutId id="2147483701" r:id="rId40"/>
    <p:sldLayoutId id="2147483702" r:id="rId41"/>
    <p:sldLayoutId id="2147483663" r:id="rId42"/>
    <p:sldLayoutId id="2147483703" r:id="rId43"/>
    <p:sldLayoutId id="2147483704" r:id="rId44"/>
    <p:sldLayoutId id="2147483664" r:id="rId45"/>
    <p:sldLayoutId id="2147483705" r:id="rId46"/>
    <p:sldLayoutId id="2147483706" r:id="rId47"/>
    <p:sldLayoutId id="2147483665" r:id="rId48"/>
    <p:sldLayoutId id="2147483671" r:id="rId49"/>
    <p:sldLayoutId id="2147483707" r:id="rId50"/>
    <p:sldLayoutId id="2147483708" r:id="rId51"/>
    <p:sldLayoutId id="2147483670" r:id="rId52"/>
    <p:sldLayoutId id="2147483672" r:id="rId53"/>
    <p:sldLayoutId id="2147483674" r:id="rId54"/>
    <p:sldLayoutId id="2147483709" r:id="rId55"/>
    <p:sldLayoutId id="2147483710" r:id="rId56"/>
    <p:sldLayoutId id="2147483673" r:id="rId57"/>
    <p:sldLayoutId id="2147483654" r:id="rId58"/>
    <p:sldLayoutId id="2147483711" r:id="rId59"/>
    <p:sldLayoutId id="2147483712" r:id="rId60"/>
    <p:sldLayoutId id="2147483655" r:id="rId61"/>
    <p:sldLayoutId id="2147483713" r:id="rId62"/>
    <p:sldLayoutId id="2147483714" r:id="rId63"/>
  </p:sldLayoutIdLst>
  <p:transition>
    <p:fade/>
  </p:transition>
  <p:hf hdr="0"/>
  <p:txStyles>
    <p:title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p:titleStyle>
    <p:body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765" rtl="0" eaLnBrk="1" latinLnBrk="0" hangingPunct="1">
        <a:defRPr sz="1600" kern="1200">
          <a:solidFill>
            <a:schemeClr val="tx1"/>
          </a:solidFill>
          <a:latin typeface="+mn-lt"/>
          <a:ea typeface="+mn-ea"/>
          <a:cs typeface="+mn-cs"/>
        </a:defRPr>
      </a:lvl1pPr>
      <a:lvl2pPr marL="342882" algn="l" defTabSz="685765" rtl="0" eaLnBrk="1" latinLnBrk="0" hangingPunct="1">
        <a:defRPr sz="1600" kern="1200">
          <a:solidFill>
            <a:schemeClr val="tx1"/>
          </a:solidFill>
          <a:latin typeface="+mn-lt"/>
          <a:ea typeface="+mn-ea"/>
          <a:cs typeface="+mn-cs"/>
        </a:defRPr>
      </a:lvl2pPr>
      <a:lvl3pPr marL="685765" algn="l" defTabSz="685765" rtl="0" eaLnBrk="1" latinLnBrk="0" hangingPunct="1">
        <a:defRPr sz="1600" kern="1200">
          <a:solidFill>
            <a:schemeClr val="tx1"/>
          </a:solidFill>
          <a:latin typeface="+mn-lt"/>
          <a:ea typeface="+mn-ea"/>
          <a:cs typeface="+mn-cs"/>
        </a:defRPr>
      </a:lvl3pPr>
      <a:lvl4pPr marL="1028647" algn="l" defTabSz="685765" rtl="0" eaLnBrk="1" latinLnBrk="0" hangingPunct="1">
        <a:defRPr sz="1600" kern="1200">
          <a:solidFill>
            <a:schemeClr val="tx1"/>
          </a:solidFill>
          <a:latin typeface="+mn-lt"/>
          <a:ea typeface="+mn-ea"/>
          <a:cs typeface="+mn-cs"/>
        </a:defRPr>
      </a:lvl4pPr>
      <a:lvl5pPr marL="1371530" algn="l" defTabSz="685765" rtl="0" eaLnBrk="1" latinLnBrk="0" hangingPunct="1">
        <a:defRPr sz="1600" kern="1200">
          <a:solidFill>
            <a:schemeClr val="tx1"/>
          </a:solidFill>
          <a:latin typeface="+mn-lt"/>
          <a:ea typeface="+mn-ea"/>
          <a:cs typeface="+mn-cs"/>
        </a:defRPr>
      </a:lvl5pPr>
      <a:lvl6pPr marL="1714412" algn="l" defTabSz="685765" rtl="0" eaLnBrk="1" latinLnBrk="0" hangingPunct="1">
        <a:defRPr sz="1600" kern="1200">
          <a:solidFill>
            <a:schemeClr val="tx1"/>
          </a:solidFill>
          <a:latin typeface="+mn-lt"/>
          <a:ea typeface="+mn-ea"/>
          <a:cs typeface="+mn-cs"/>
        </a:defRPr>
      </a:lvl6pPr>
      <a:lvl7pPr marL="2057295" algn="l" defTabSz="685765" rtl="0" eaLnBrk="1" latinLnBrk="0" hangingPunct="1">
        <a:defRPr sz="1600" kern="1200">
          <a:solidFill>
            <a:schemeClr val="tx1"/>
          </a:solidFill>
          <a:latin typeface="+mn-lt"/>
          <a:ea typeface="+mn-ea"/>
          <a:cs typeface="+mn-cs"/>
        </a:defRPr>
      </a:lvl7pPr>
      <a:lvl8pPr marL="2400177" algn="l" defTabSz="685765" rtl="0" eaLnBrk="1" latinLnBrk="0" hangingPunct="1">
        <a:defRPr sz="1600" kern="1200">
          <a:solidFill>
            <a:schemeClr val="tx1"/>
          </a:solidFill>
          <a:latin typeface="+mn-lt"/>
          <a:ea typeface="+mn-ea"/>
          <a:cs typeface="+mn-cs"/>
        </a:defRPr>
      </a:lvl8pPr>
      <a:lvl9pPr marL="2743060" algn="l" defTabSz="685765"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06" userDrawn="1">
          <p15:clr>
            <a:srgbClr val="F26B43"/>
          </p15:clr>
        </p15:guide>
        <p15:guide id="4" pos="7475" userDrawn="1">
          <p15:clr>
            <a:srgbClr val="F26B43"/>
          </p15:clr>
        </p15:guide>
        <p15:guide id="5" orient="horz" pos="207" userDrawn="1">
          <p15:clr>
            <a:srgbClr val="F26B43"/>
          </p15:clr>
        </p15:guide>
        <p15:guide id="6" orient="horz" pos="4114" userDrawn="1">
          <p15:clr>
            <a:srgbClr val="F26B43"/>
          </p15:clr>
        </p15:guide>
        <p15:guide id="7" orient="horz" pos="3944" userDrawn="1">
          <p15:clr>
            <a:srgbClr val="F26B43"/>
          </p15:clr>
        </p15:guide>
        <p15:guide id="8" orient="horz" pos="879" userDrawn="1">
          <p15:clr>
            <a:srgbClr val="F26B43"/>
          </p15:clr>
        </p15:guide>
        <p15:guide id="9" pos="3723" userDrawn="1">
          <p15:clr>
            <a:srgbClr val="F26B43"/>
          </p15:clr>
        </p15:guide>
        <p15:guide id="10" pos="39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2.png"/><Relationship Id="rId4" Type="http://schemas.openxmlformats.org/officeDocument/2006/relationships/image" Target="../media/image18.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mailto:roger.teoh15@imperial.ac.uk" TargetMode="External"/><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4.xml"/><Relationship Id="rId6" Type="http://schemas.openxmlformats.org/officeDocument/2006/relationships/image" Target="../media/image25.png"/><Relationship Id="rId5" Type="http://schemas.openxmlformats.org/officeDocument/2006/relationships/hyperlink" Target="mailto:m.stettler@imperial.ac.uk" TargetMode="External"/><Relationship Id="rId4" Type="http://schemas.openxmlformats.org/officeDocument/2006/relationships/hyperlink" Target="mailto:j.ponsonby21@imperial.ac.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0.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18.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boeing.com/features/2023/12/737-10-dc-8-team-up-to-test-sustainable-fuel"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hyperlink" Target="https://doi.org/10.21203/rs.3.rs-6559440/v1" TargetMode="External"/><Relationship Id="rId5" Type="http://schemas.openxmlformats.org/officeDocument/2006/relationships/hyperlink" Target="https://doi.org/10.5194/acp-25-7903-2025"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C6C70-3B0C-690C-2FF8-30ECEE796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B5E60-AD83-A7CE-4AC3-0AF557FD3A25}"/>
              </a:ext>
            </a:extLst>
          </p:cNvPr>
          <p:cNvSpPr>
            <a:spLocks noGrp="1"/>
          </p:cNvSpPr>
          <p:nvPr>
            <p:ph type="ctrTitle"/>
          </p:nvPr>
        </p:nvSpPr>
        <p:spPr>
          <a:xfrm>
            <a:off x="317499" y="1115849"/>
            <a:ext cx="11247873" cy="1899494"/>
          </a:xfrm>
        </p:spPr>
        <p:txBody>
          <a:bodyPr anchor="ctr"/>
          <a:lstStyle/>
          <a:p>
            <a:pPr>
              <a:spcAft>
                <a:spcPts val="1800"/>
              </a:spcAft>
            </a:pPr>
            <a:r>
              <a:rPr lang="en-GB" sz="4000"/>
              <a:t>Integrating a </a:t>
            </a:r>
            <a:r>
              <a:rPr lang="en-GB" sz="4000" err="1"/>
              <a:t>vPM</a:t>
            </a:r>
            <a:r>
              <a:rPr lang="en-GB" sz="4000"/>
              <a:t> activation model into global contrail simulations</a:t>
            </a:r>
          </a:p>
        </p:txBody>
      </p:sp>
      <p:sp>
        <p:nvSpPr>
          <p:cNvPr id="6" name="Text Placeholder 5">
            <a:extLst>
              <a:ext uri="{FF2B5EF4-FFF2-40B4-BE49-F238E27FC236}">
                <a16:creationId xmlns:a16="http://schemas.microsoft.com/office/drawing/2014/main" id="{D8590196-1683-86F1-9CB4-80E5FB8111EC}"/>
              </a:ext>
            </a:extLst>
          </p:cNvPr>
          <p:cNvSpPr>
            <a:spLocks noGrp="1"/>
          </p:cNvSpPr>
          <p:nvPr>
            <p:ph type="body" sz="quarter" idx="10"/>
          </p:nvPr>
        </p:nvSpPr>
        <p:spPr>
          <a:xfrm>
            <a:off x="317499" y="3076348"/>
            <a:ext cx="11346544" cy="2551199"/>
          </a:xfrm>
        </p:spPr>
        <p:txBody>
          <a:bodyPr/>
          <a:lstStyle/>
          <a:p>
            <a:pPr>
              <a:spcAft>
                <a:spcPts val="1800"/>
              </a:spcAft>
            </a:pPr>
            <a:r>
              <a:rPr lang="en-US" sz="2000" b="1" u="sng">
                <a:solidFill>
                  <a:schemeClr val="tx1"/>
                </a:solidFill>
              </a:rPr>
              <a:t>Roger Teoh</a:t>
            </a:r>
            <a:r>
              <a:rPr lang="en-US" sz="2000" b="1" baseline="30000">
                <a:solidFill>
                  <a:schemeClr val="tx1"/>
                </a:solidFill>
              </a:rPr>
              <a:t>1</a:t>
            </a:r>
            <a:r>
              <a:rPr lang="en-US" sz="2000" b="1">
                <a:solidFill>
                  <a:schemeClr val="tx1"/>
                </a:solidFill>
              </a:rPr>
              <a:t>, </a:t>
            </a:r>
            <a:r>
              <a:rPr lang="en-US" sz="2000" b="1" u="sng">
                <a:solidFill>
                  <a:schemeClr val="tx1"/>
                </a:solidFill>
              </a:rPr>
              <a:t>Joel Ponsonby</a:t>
            </a:r>
            <a:r>
              <a:rPr lang="en-US" sz="2000" b="1" baseline="30000">
                <a:solidFill>
                  <a:schemeClr val="tx1"/>
                </a:solidFill>
              </a:rPr>
              <a:t>1</a:t>
            </a:r>
            <a:r>
              <a:rPr lang="en-US" sz="2000" b="1">
                <a:solidFill>
                  <a:schemeClr val="tx1"/>
                </a:solidFill>
              </a:rPr>
              <a:t>, Zebediah Engberg</a:t>
            </a:r>
            <a:r>
              <a:rPr lang="en-US" sz="2000" b="1" baseline="30000">
                <a:solidFill>
                  <a:schemeClr val="tx1"/>
                </a:solidFill>
              </a:rPr>
              <a:t>2</a:t>
            </a:r>
            <a:r>
              <a:rPr lang="en-US" sz="2000" b="1">
                <a:solidFill>
                  <a:schemeClr val="tx1"/>
                </a:solidFill>
              </a:rPr>
              <a:t>, Christiane Voigt</a:t>
            </a:r>
            <a:r>
              <a:rPr lang="en-US" sz="2000" b="1" baseline="30000">
                <a:solidFill>
                  <a:schemeClr val="tx1"/>
                </a:solidFill>
              </a:rPr>
              <a:t>3,4</a:t>
            </a:r>
            <a:r>
              <a:rPr lang="en-US" sz="2000" b="1">
                <a:solidFill>
                  <a:schemeClr val="tx1"/>
                </a:solidFill>
              </a:rPr>
              <a:t>, George Dalakos</a:t>
            </a:r>
            <a:r>
              <a:rPr lang="en-US" sz="2000" b="1" baseline="30000">
                <a:solidFill>
                  <a:schemeClr val="tx1"/>
                </a:solidFill>
              </a:rPr>
              <a:t>5</a:t>
            </a:r>
            <a:r>
              <a:rPr lang="en-US" sz="2000" b="1">
                <a:solidFill>
                  <a:schemeClr val="tx1"/>
                </a:solidFill>
              </a:rPr>
              <a:t>, Daniel Prada</a:t>
            </a:r>
            <a:r>
              <a:rPr lang="en-US" sz="2000" b="1" baseline="30000">
                <a:solidFill>
                  <a:schemeClr val="tx1"/>
                </a:solidFill>
              </a:rPr>
              <a:t>6</a:t>
            </a:r>
            <a:r>
              <a:rPr lang="en-US" sz="2000" b="1">
                <a:solidFill>
                  <a:schemeClr val="tx1"/>
                </a:solidFill>
              </a:rPr>
              <a:t>, Raphael Satoru Märkl</a:t>
            </a:r>
            <a:r>
              <a:rPr lang="en-US" sz="2000" b="1" baseline="30000">
                <a:solidFill>
                  <a:schemeClr val="tx1"/>
                </a:solidFill>
              </a:rPr>
              <a:t>3,4</a:t>
            </a:r>
            <a:r>
              <a:rPr lang="en-US" sz="2000" b="1">
                <a:solidFill>
                  <a:schemeClr val="tx1"/>
                </a:solidFill>
              </a:rPr>
              <a:t>, Ulrich Schumann</a:t>
            </a:r>
            <a:r>
              <a:rPr lang="en-US" sz="2000" b="1" baseline="30000">
                <a:solidFill>
                  <a:schemeClr val="tx1"/>
                </a:solidFill>
              </a:rPr>
              <a:t>3</a:t>
            </a:r>
            <a:r>
              <a:rPr lang="en-US" sz="2000" b="1">
                <a:solidFill>
                  <a:schemeClr val="tx1"/>
                </a:solidFill>
              </a:rPr>
              <a:t>, Thomas Dean</a:t>
            </a:r>
            <a:r>
              <a:rPr lang="en-US" sz="2000" b="1" baseline="30000">
                <a:solidFill>
                  <a:schemeClr val="tx1"/>
                </a:solidFill>
              </a:rPr>
              <a:t>2</a:t>
            </a:r>
            <a:r>
              <a:rPr lang="en-US" sz="2000" b="1">
                <a:solidFill>
                  <a:schemeClr val="tx1"/>
                </a:solidFill>
              </a:rPr>
              <a:t> and Marc E.J. Stettler</a:t>
            </a:r>
            <a:r>
              <a:rPr lang="en-US" sz="2000" b="1" baseline="30000">
                <a:solidFill>
                  <a:schemeClr val="tx1"/>
                </a:solidFill>
              </a:rPr>
              <a:t>1</a:t>
            </a:r>
          </a:p>
          <a:p>
            <a:pPr>
              <a:spcAft>
                <a:spcPts val="300"/>
              </a:spcAft>
            </a:pPr>
            <a:r>
              <a:rPr lang="en-US" sz="1500" baseline="30000">
                <a:solidFill>
                  <a:schemeClr val="tx1"/>
                </a:solidFill>
              </a:rPr>
              <a:t>1</a:t>
            </a:r>
            <a:r>
              <a:rPr lang="en-US" sz="1500">
                <a:solidFill>
                  <a:schemeClr val="tx1"/>
                </a:solidFill>
              </a:rPr>
              <a:t>: Department of Civil and Environmental Engineering, Imperial College London, London, SW7 2AZ, United Kingdom</a:t>
            </a:r>
          </a:p>
          <a:p>
            <a:pPr>
              <a:spcAft>
                <a:spcPts val="300"/>
              </a:spcAft>
            </a:pPr>
            <a:r>
              <a:rPr lang="en-US" sz="1500" baseline="30000">
                <a:solidFill>
                  <a:schemeClr val="tx1"/>
                </a:solidFill>
              </a:rPr>
              <a:t>2</a:t>
            </a:r>
            <a:r>
              <a:rPr lang="en-US" sz="1500">
                <a:solidFill>
                  <a:schemeClr val="tx1"/>
                </a:solidFill>
              </a:rPr>
              <a:t>: Breakthrough Energy, 4110 Carillon Point, Kirkland, WA 98033, United States </a:t>
            </a:r>
          </a:p>
          <a:p>
            <a:pPr>
              <a:spcAft>
                <a:spcPts val="300"/>
              </a:spcAft>
            </a:pPr>
            <a:r>
              <a:rPr lang="en-US" sz="1500" baseline="30000">
                <a:solidFill>
                  <a:schemeClr val="tx1"/>
                </a:solidFill>
              </a:rPr>
              <a:t>3</a:t>
            </a:r>
            <a:r>
              <a:rPr lang="en-US" sz="1500">
                <a:solidFill>
                  <a:schemeClr val="tx1"/>
                </a:solidFill>
              </a:rPr>
              <a:t>: Institute of Atmospheric Physics, </a:t>
            </a:r>
            <a:r>
              <a:rPr lang="en-US" sz="1500" err="1">
                <a:solidFill>
                  <a:schemeClr val="tx1"/>
                </a:solidFill>
              </a:rPr>
              <a:t>Deutsches</a:t>
            </a:r>
            <a:r>
              <a:rPr lang="en-US" sz="1500">
                <a:solidFill>
                  <a:schemeClr val="tx1"/>
                </a:solidFill>
              </a:rPr>
              <a:t> Zentrum für Luft- und </a:t>
            </a:r>
            <a:r>
              <a:rPr lang="en-US" sz="1500" err="1">
                <a:solidFill>
                  <a:schemeClr val="tx1"/>
                </a:solidFill>
              </a:rPr>
              <a:t>Raumfahrt</a:t>
            </a:r>
            <a:r>
              <a:rPr lang="en-US" sz="1500">
                <a:solidFill>
                  <a:schemeClr val="tx1"/>
                </a:solidFill>
              </a:rPr>
              <a:t>, 82234 </a:t>
            </a:r>
            <a:r>
              <a:rPr lang="en-US" sz="1500" err="1">
                <a:solidFill>
                  <a:schemeClr val="tx1"/>
                </a:solidFill>
              </a:rPr>
              <a:t>Oberpfaffenhofen</a:t>
            </a:r>
            <a:r>
              <a:rPr lang="en-US" sz="1500">
                <a:solidFill>
                  <a:schemeClr val="tx1"/>
                </a:solidFill>
              </a:rPr>
              <a:t>, Germany</a:t>
            </a:r>
          </a:p>
          <a:p>
            <a:pPr>
              <a:spcAft>
                <a:spcPts val="300"/>
              </a:spcAft>
            </a:pPr>
            <a:r>
              <a:rPr lang="en-US" sz="1500" baseline="30000">
                <a:solidFill>
                  <a:schemeClr val="tx1"/>
                </a:solidFill>
              </a:rPr>
              <a:t>4</a:t>
            </a:r>
            <a:r>
              <a:rPr lang="en-US" sz="1500">
                <a:solidFill>
                  <a:schemeClr val="tx1"/>
                </a:solidFill>
              </a:rPr>
              <a:t>: Institute of Atmospheric Physics, University Mainz, 55099 Mainz, Germany</a:t>
            </a:r>
          </a:p>
          <a:p>
            <a:pPr>
              <a:spcAft>
                <a:spcPts val="300"/>
              </a:spcAft>
            </a:pPr>
            <a:r>
              <a:rPr lang="en-US" sz="1500" baseline="30000">
                <a:solidFill>
                  <a:schemeClr val="tx1"/>
                </a:solidFill>
              </a:rPr>
              <a:t>5</a:t>
            </a:r>
            <a:r>
              <a:rPr lang="en-US" sz="1500">
                <a:solidFill>
                  <a:schemeClr val="tx1"/>
                </a:solidFill>
              </a:rPr>
              <a:t>: GE Aerospace, Niskayuna, NY 12309, United States</a:t>
            </a:r>
          </a:p>
          <a:p>
            <a:pPr>
              <a:spcAft>
                <a:spcPts val="300"/>
              </a:spcAft>
            </a:pPr>
            <a:r>
              <a:rPr lang="en-US" sz="1500" baseline="30000">
                <a:solidFill>
                  <a:schemeClr val="tx1"/>
                </a:solidFill>
              </a:rPr>
              <a:t>6</a:t>
            </a:r>
            <a:r>
              <a:rPr lang="en-US" sz="1500">
                <a:solidFill>
                  <a:schemeClr val="tx1"/>
                </a:solidFill>
              </a:rPr>
              <a:t>: GE Aerospace, Schenectady, NY 12308, United States</a:t>
            </a:r>
          </a:p>
        </p:txBody>
      </p:sp>
      <p:sp>
        <p:nvSpPr>
          <p:cNvPr id="7" name="Text Placeholder 5">
            <a:extLst>
              <a:ext uri="{FF2B5EF4-FFF2-40B4-BE49-F238E27FC236}">
                <a16:creationId xmlns:a16="http://schemas.microsoft.com/office/drawing/2014/main" id="{DE9C4334-3290-5F5C-602A-F4562E9D2061}"/>
              </a:ext>
            </a:extLst>
          </p:cNvPr>
          <p:cNvSpPr txBox="1">
            <a:spLocks/>
          </p:cNvSpPr>
          <p:nvPr/>
        </p:nvSpPr>
        <p:spPr>
          <a:xfrm>
            <a:off x="317499" y="5799593"/>
            <a:ext cx="6413238" cy="838537"/>
          </a:xfrm>
          <a:prstGeom prst="rect">
            <a:avLst/>
          </a:prstGeom>
        </p:spPr>
        <p:txBody>
          <a:bodyPr vert="horz" lIns="0" tIns="0" rIns="0" bIns="0" rtlCol="0" anchor="b">
            <a:noAutofit/>
          </a:bodyPr>
          <a:lstStyle>
            <a:lvl1pPr marL="0" indent="0" algn="l" defTabSz="685765" rtl="0" eaLnBrk="1" latinLnBrk="0" hangingPunct="1">
              <a:lnSpc>
                <a:spcPct val="105000"/>
              </a:lnSpc>
              <a:spcBef>
                <a:spcPts val="0"/>
              </a:spcBef>
              <a:buFont typeface="Arial" panose="020B0604020202020204" pitchFamily="34" charset="0"/>
              <a:buNone/>
              <a:defRPr sz="2200" kern="1200">
                <a:solidFill>
                  <a:schemeClr val="accent1"/>
                </a:solidFill>
                <a:latin typeface="Imperial Sans Text Medium" panose="020B0603020202020204" pitchFamily="34" charset="0"/>
                <a:ea typeface="Inter Medium" panose="02000503000000020004" pitchFamily="2" charset="0"/>
                <a:cs typeface="+mn-cs"/>
              </a:defRPr>
            </a:lvl1pPr>
            <a:lvl2pPr marL="0" indent="0" algn="l" defTabSz="685765" rtl="0" eaLnBrk="1" latinLnBrk="0" hangingPunct="1">
              <a:lnSpc>
                <a:spcPct val="105000"/>
              </a:lnSpc>
              <a:spcBef>
                <a:spcPts val="0"/>
              </a:spcBef>
              <a:buFont typeface="Arial" panose="020B0604020202020204" pitchFamily="34" charset="0"/>
              <a:buNone/>
              <a:defRPr sz="2200" b="0" kern="1200">
                <a:solidFill>
                  <a:schemeClr val="accent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200" kern="1200">
                <a:solidFill>
                  <a:schemeClr val="accent1"/>
                </a:solidFill>
                <a:latin typeface="Inter Medium" panose="02000503000000020004" pitchFamily="2" charset="0"/>
                <a:ea typeface="Inter Medium" panose="02000503000000020004" pitchFamily="2" charset="0"/>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200" kern="1200">
                <a:solidFill>
                  <a:schemeClr val="accent1"/>
                </a:solidFill>
                <a:latin typeface="Inter Medium" panose="02000503000000020004" pitchFamily="2" charset="0"/>
                <a:ea typeface="Inter Medium" panose="02000503000000020004" pitchFamily="2" charset="0"/>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200" kern="1200">
                <a:solidFill>
                  <a:schemeClr val="accent1"/>
                </a:solidFill>
                <a:latin typeface="Inter Medium" panose="02000503000000020004" pitchFamily="2" charset="0"/>
                <a:ea typeface="Inter Medium" panose="02000503000000020004" pitchFamily="2" charset="0"/>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spcAft>
                <a:spcPts val="600"/>
              </a:spcAft>
            </a:pPr>
            <a:r>
              <a:rPr lang="en-US" sz="2000">
                <a:solidFill>
                  <a:schemeClr val="tx1"/>
                </a:solidFill>
              </a:rPr>
              <a:t>Third Annual Aircraft Contrail Analysis Workshop</a:t>
            </a:r>
          </a:p>
          <a:p>
            <a:pPr>
              <a:spcAft>
                <a:spcPts val="600"/>
              </a:spcAft>
            </a:pPr>
            <a:r>
              <a:rPr lang="en-US" sz="2000">
                <a:solidFill>
                  <a:schemeClr val="tx1"/>
                </a:solidFill>
              </a:rPr>
              <a:t>17</a:t>
            </a:r>
            <a:r>
              <a:rPr lang="en-US" sz="2000" baseline="30000">
                <a:solidFill>
                  <a:schemeClr val="tx1"/>
                </a:solidFill>
              </a:rPr>
              <a:t>th</a:t>
            </a:r>
            <a:r>
              <a:rPr lang="en-US" sz="2000">
                <a:solidFill>
                  <a:schemeClr val="tx1"/>
                </a:solidFill>
              </a:rPr>
              <a:t> September 2025 </a:t>
            </a:r>
          </a:p>
        </p:txBody>
      </p:sp>
      <p:pic>
        <p:nvPicPr>
          <p:cNvPr id="10" name="Picture 9">
            <a:extLst>
              <a:ext uri="{FF2B5EF4-FFF2-40B4-BE49-F238E27FC236}">
                <a16:creationId xmlns:a16="http://schemas.microsoft.com/office/drawing/2014/main" id="{8604C473-3EC6-D909-86FE-2603CD9B928E}"/>
              </a:ext>
            </a:extLst>
          </p:cNvPr>
          <p:cNvPicPr>
            <a:picLocks noChangeAspect="1"/>
          </p:cNvPicPr>
          <p:nvPr/>
        </p:nvPicPr>
        <p:blipFill>
          <a:blip r:embed="rId3"/>
          <a:stretch>
            <a:fillRect/>
          </a:stretch>
        </p:blipFill>
        <p:spPr>
          <a:xfrm flipH="1">
            <a:off x="7981121" y="5886555"/>
            <a:ext cx="4210877" cy="751575"/>
          </a:xfrm>
          <a:prstGeom prst="rect">
            <a:avLst/>
          </a:prstGeom>
        </p:spPr>
      </p:pic>
      <p:pic>
        <p:nvPicPr>
          <p:cNvPr id="3" name="Picture 2" descr="A black and grey text&#10;&#10;Description automatically generated">
            <a:extLst>
              <a:ext uri="{FF2B5EF4-FFF2-40B4-BE49-F238E27FC236}">
                <a16:creationId xmlns:a16="http://schemas.microsoft.com/office/drawing/2014/main" id="{382439AC-37B9-DC1D-DBB4-60A3478D91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2239" y="112060"/>
            <a:ext cx="2516019" cy="820270"/>
          </a:xfrm>
          <a:prstGeom prst="rect">
            <a:avLst/>
          </a:prstGeom>
        </p:spPr>
      </p:pic>
    </p:spTree>
    <p:extLst>
      <p:ext uri="{BB962C8B-B14F-4D97-AF65-F5344CB8AC3E}">
        <p14:creationId xmlns:p14="http://schemas.microsoft.com/office/powerpoint/2010/main" val="26682668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C0CEE-FACC-6933-80A2-B0FA671A0A46}"/>
            </a:ext>
          </a:extLst>
        </p:cNvPr>
        <p:cNvGrpSpPr/>
        <p:nvPr/>
      </p:nvGrpSpPr>
      <p:grpSpPr>
        <a:xfrm>
          <a:off x="0" y="0"/>
          <a:ext cx="0" cy="0"/>
          <a:chOff x="0" y="0"/>
          <a:chExt cx="0" cy="0"/>
        </a:xfrm>
      </p:grpSpPr>
      <p:pic>
        <p:nvPicPr>
          <p:cNvPr id="10" name="Picture 9" descr="A map of the world&#10;&#10;AI-generated content may be incorrect.">
            <a:extLst>
              <a:ext uri="{FF2B5EF4-FFF2-40B4-BE49-F238E27FC236}">
                <a16:creationId xmlns:a16="http://schemas.microsoft.com/office/drawing/2014/main" id="{21B8AE81-AA5A-04DE-A6A0-FB5FFBD959EA}"/>
              </a:ext>
            </a:extLst>
          </p:cNvPr>
          <p:cNvPicPr>
            <a:picLocks noChangeAspect="1"/>
          </p:cNvPicPr>
          <p:nvPr/>
        </p:nvPicPr>
        <p:blipFill>
          <a:blip r:embed="rId3">
            <a:extLst>
              <a:ext uri="{28A0092B-C50C-407E-A947-70E740481C1C}">
                <a14:useLocalDpi xmlns:a14="http://schemas.microsoft.com/office/drawing/2010/main" val="0"/>
              </a:ext>
            </a:extLst>
          </a:blip>
          <a:srcRect l="7634" t="7984" r="8652" b="7783"/>
          <a:stretch>
            <a:fillRect/>
          </a:stretch>
        </p:blipFill>
        <p:spPr>
          <a:xfrm>
            <a:off x="6491689" y="3978765"/>
            <a:ext cx="5425059" cy="2458887"/>
          </a:xfrm>
          <a:prstGeom prst="rect">
            <a:avLst/>
          </a:prstGeom>
        </p:spPr>
      </p:pic>
      <p:sp>
        <p:nvSpPr>
          <p:cNvPr id="2" name="Title 1">
            <a:extLst>
              <a:ext uri="{FF2B5EF4-FFF2-40B4-BE49-F238E27FC236}">
                <a16:creationId xmlns:a16="http://schemas.microsoft.com/office/drawing/2014/main" id="{B80E9925-E522-664C-1C1C-891EB1831297}"/>
              </a:ext>
            </a:extLst>
          </p:cNvPr>
          <p:cNvSpPr>
            <a:spLocks noGrp="1"/>
          </p:cNvSpPr>
          <p:nvPr>
            <p:ph type="title"/>
          </p:nvPr>
        </p:nvSpPr>
        <p:spPr>
          <a:xfrm>
            <a:off x="318294" y="327820"/>
            <a:ext cx="11209274" cy="548874"/>
          </a:xfrm>
        </p:spPr>
        <p:txBody>
          <a:bodyPr/>
          <a:lstStyle/>
          <a:p>
            <a:r>
              <a:rPr lang="en-US" sz="3600" err="1"/>
              <a:t>vPM</a:t>
            </a:r>
            <a:r>
              <a:rPr lang="en-US" sz="3600"/>
              <a:t> activation is sensitive to temperature and </a:t>
            </a:r>
            <a:r>
              <a:rPr lang="en-US" sz="3600" err="1"/>
              <a:t>nvPM</a:t>
            </a:r>
            <a:r>
              <a:rPr lang="en-US" sz="3600"/>
              <a:t> </a:t>
            </a:r>
            <a:r>
              <a:rPr lang="en-US" sz="3600" err="1"/>
              <a:t>EI</a:t>
            </a:r>
            <a:r>
              <a:rPr lang="en-US" sz="3600" baseline="-25000" err="1"/>
              <a:t>n</a:t>
            </a:r>
            <a:endParaRPr lang="en-US" sz="3600" baseline="-25000"/>
          </a:p>
        </p:txBody>
      </p:sp>
      <p:sp>
        <p:nvSpPr>
          <p:cNvPr id="5" name="Slide Number Placeholder 4">
            <a:extLst>
              <a:ext uri="{FF2B5EF4-FFF2-40B4-BE49-F238E27FC236}">
                <a16:creationId xmlns:a16="http://schemas.microsoft.com/office/drawing/2014/main" id="{6C9870E1-4E06-1CE3-43A9-943DC2626039}"/>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10</a:t>
            </a:fld>
            <a:endParaRPr lang="en-GB"/>
          </a:p>
        </p:txBody>
      </p:sp>
      <p:sp>
        <p:nvSpPr>
          <p:cNvPr id="18" name="TextBox 17">
            <a:extLst>
              <a:ext uri="{FF2B5EF4-FFF2-40B4-BE49-F238E27FC236}">
                <a16:creationId xmlns:a16="http://schemas.microsoft.com/office/drawing/2014/main" id="{2D97393C-CD1E-289A-059F-7DCF40E7926D}"/>
              </a:ext>
            </a:extLst>
          </p:cNvPr>
          <p:cNvSpPr txBox="1"/>
          <p:nvPr/>
        </p:nvSpPr>
        <p:spPr>
          <a:xfrm>
            <a:off x="187066" y="6415472"/>
            <a:ext cx="1241464" cy="239486"/>
          </a:xfrm>
          <a:prstGeom prst="rect">
            <a:avLst/>
          </a:prstGeom>
          <a:solidFill>
            <a:schemeClr val="bg1"/>
          </a:solidFill>
        </p:spPr>
        <p:txBody>
          <a:bodyPr wrap="square" lIns="0" tIns="0" rIns="0" bIns="0" rtlCol="0">
            <a:noAutofit/>
          </a:bodyPr>
          <a:lstStyle/>
          <a:p>
            <a:pPr algn="l">
              <a:lnSpc>
                <a:spcPct val="105000"/>
              </a:lnSpc>
            </a:pPr>
            <a:endParaRPr lang="en-MY" sz="1600">
              <a:solidFill>
                <a:schemeClr val="tx1"/>
              </a:solidFill>
            </a:endParaRPr>
          </a:p>
        </p:txBody>
      </p:sp>
      <p:pic>
        <p:nvPicPr>
          <p:cNvPr id="3" name="Picture 2" descr="A screenshot of a map of the world&#10;&#10;AI-generated content may be incorrect.">
            <a:extLst>
              <a:ext uri="{FF2B5EF4-FFF2-40B4-BE49-F238E27FC236}">
                <a16:creationId xmlns:a16="http://schemas.microsoft.com/office/drawing/2014/main" id="{B7C00712-FBF0-2AB1-18F0-3528DC788C0C}"/>
              </a:ext>
            </a:extLst>
          </p:cNvPr>
          <p:cNvPicPr>
            <a:picLocks noChangeAspect="1"/>
          </p:cNvPicPr>
          <p:nvPr/>
        </p:nvPicPr>
        <p:blipFill>
          <a:blip r:embed="rId4">
            <a:extLst>
              <a:ext uri="{28A0092B-C50C-407E-A947-70E740481C1C}">
                <a14:useLocalDpi xmlns:a14="http://schemas.microsoft.com/office/drawing/2010/main" val="0"/>
              </a:ext>
            </a:extLst>
          </a:blip>
          <a:srcRect l="10258" t="53549" r="14796" b="7534"/>
          <a:stretch>
            <a:fillRect/>
          </a:stretch>
        </p:blipFill>
        <p:spPr>
          <a:xfrm>
            <a:off x="3674834" y="1310149"/>
            <a:ext cx="4219929" cy="2118851"/>
          </a:xfrm>
          <a:prstGeom prst="rect">
            <a:avLst/>
          </a:prstGeom>
        </p:spPr>
      </p:pic>
      <p:pic>
        <p:nvPicPr>
          <p:cNvPr id="6" name="Picture 5" descr="A screenshot of a map of the world&#10;&#10;AI-generated content may be incorrect.">
            <a:extLst>
              <a:ext uri="{FF2B5EF4-FFF2-40B4-BE49-F238E27FC236}">
                <a16:creationId xmlns:a16="http://schemas.microsoft.com/office/drawing/2014/main" id="{48760DAC-50F4-E47E-21F2-F38FE44FEEB4}"/>
              </a:ext>
            </a:extLst>
          </p:cNvPr>
          <p:cNvPicPr>
            <a:picLocks noChangeAspect="1"/>
          </p:cNvPicPr>
          <p:nvPr/>
        </p:nvPicPr>
        <p:blipFill>
          <a:blip r:embed="rId4">
            <a:extLst>
              <a:ext uri="{28A0092B-C50C-407E-A947-70E740481C1C}">
                <a14:useLocalDpi xmlns:a14="http://schemas.microsoft.com/office/drawing/2010/main" val="0"/>
              </a:ext>
            </a:extLst>
          </a:blip>
          <a:srcRect l="88094" t="53549" r="4479" b="7534"/>
          <a:stretch>
            <a:fillRect/>
          </a:stretch>
        </p:blipFill>
        <p:spPr>
          <a:xfrm>
            <a:off x="7899733" y="1310147"/>
            <a:ext cx="418203" cy="2118852"/>
          </a:xfrm>
          <a:prstGeom prst="rect">
            <a:avLst/>
          </a:prstGeo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7DF106B-6D20-D2CC-BC86-0E15DBF94B8A}"/>
                  </a:ext>
                </a:extLst>
              </p:cNvPr>
              <p:cNvSpPr txBox="1">
                <a:spLocks/>
              </p:cNvSpPr>
              <p:nvPr/>
            </p:nvSpPr>
            <p:spPr>
              <a:xfrm>
                <a:off x="3570594" y="843031"/>
                <a:ext cx="4428408" cy="461441"/>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lgn="ctr">
                  <a:spcAft>
                    <a:spcPts val="1200"/>
                  </a:spcAft>
                </a:pPr>
                <a:r>
                  <a:rPr lang="en-GB" sz="1700" b="1">
                    <a:solidFill>
                      <a:schemeClr val="tx1"/>
                    </a:solidFill>
                  </a:rPr>
                  <a:t>Relative change in contrail net RF = </a:t>
                </a:r>
                <a14:m>
                  <m:oMath xmlns:m="http://schemas.openxmlformats.org/officeDocument/2006/math">
                    <m:f>
                      <m:fPr>
                        <m:ctrlPr>
                          <a:rPr lang="en-US" sz="1700" b="1" i="1" smtClean="0">
                            <a:solidFill>
                              <a:schemeClr val="tx1"/>
                            </a:solidFill>
                            <a:latin typeface="Cambria Math" panose="02040503050406030204" pitchFamily="18" charset="0"/>
                          </a:rPr>
                        </m:ctrlPr>
                      </m:fPr>
                      <m:num>
                        <m:r>
                          <a:rPr lang="en-US" sz="1700" b="1" i="0" smtClean="0">
                            <a:solidFill>
                              <a:schemeClr val="tx1"/>
                            </a:solidFill>
                            <a:latin typeface="Cambria Math" panose="02040503050406030204" pitchFamily="18" charset="0"/>
                          </a:rPr>
                          <m:t>𝐍𝐨𝐦𝐢𝐧𝐚𝐥</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𝐯𝐏𝐌</m:t>
                        </m:r>
                      </m:num>
                      <m:den>
                        <m:r>
                          <a:rPr lang="en-US" sz="1700" b="1" i="0" smtClean="0">
                            <a:solidFill>
                              <a:schemeClr val="tx1"/>
                            </a:solidFill>
                            <a:latin typeface="Cambria Math" panose="02040503050406030204" pitchFamily="18" charset="0"/>
                          </a:rPr>
                          <m:t>𝐍𝐨</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𝐯𝐏𝐌</m:t>
                        </m:r>
                      </m:den>
                    </m:f>
                  </m:oMath>
                </a14:m>
                <a:endParaRPr lang="en-GB" sz="1700" b="1">
                  <a:solidFill>
                    <a:schemeClr val="tx1"/>
                  </a:solidFill>
                </a:endParaRPr>
              </a:p>
            </p:txBody>
          </p:sp>
        </mc:Choice>
        <mc:Fallback xmlns="">
          <p:sp>
            <p:nvSpPr>
              <p:cNvPr id="7" name="Content Placeholder 2">
                <a:extLst>
                  <a:ext uri="{FF2B5EF4-FFF2-40B4-BE49-F238E27FC236}">
                    <a16:creationId xmlns:a16="http://schemas.microsoft.com/office/drawing/2014/main" id="{17DF106B-6D20-D2CC-BC86-0E15DBF94B8A}"/>
                  </a:ext>
                </a:extLst>
              </p:cNvPr>
              <p:cNvSpPr txBox="1">
                <a:spLocks noRot="1" noChangeAspect="1" noMove="1" noResize="1" noEditPoints="1" noAdjustHandles="1" noChangeArrowheads="1" noChangeShapeType="1" noTextEdit="1"/>
              </p:cNvSpPr>
              <p:nvPr/>
            </p:nvSpPr>
            <p:spPr>
              <a:xfrm>
                <a:off x="3570594" y="843031"/>
                <a:ext cx="4428408" cy="461441"/>
              </a:xfrm>
              <a:prstGeom prst="rect">
                <a:avLst/>
              </a:prstGeom>
              <a:blipFill>
                <a:blip r:embed="rId6"/>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23088EFF-7523-16C5-2423-CE76C8271F13}"/>
                  </a:ext>
                </a:extLst>
              </p:cNvPr>
              <p:cNvSpPr txBox="1">
                <a:spLocks/>
              </p:cNvSpPr>
              <p:nvPr/>
            </p:nvSpPr>
            <p:spPr>
              <a:xfrm>
                <a:off x="6648890" y="3514838"/>
                <a:ext cx="4750787" cy="467999"/>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lgn="ctr">
                  <a:spcAft>
                    <a:spcPts val="1200"/>
                  </a:spcAft>
                </a:pPr>
                <a:r>
                  <a:rPr lang="en-GB" sz="1700" b="1">
                    <a:solidFill>
                      <a:schemeClr val="tx1"/>
                    </a:solidFill>
                  </a:rPr>
                  <a:t>Relative nvPM = </a:t>
                </a:r>
                <a14:m>
                  <m:oMath xmlns:m="http://schemas.openxmlformats.org/officeDocument/2006/math">
                    <m:f>
                      <m:fPr>
                        <m:ctrlPr>
                          <a:rPr lang="en-US" sz="1700" b="1" i="1" smtClean="0">
                            <a:solidFill>
                              <a:schemeClr val="tx1"/>
                            </a:solidFill>
                            <a:latin typeface="Cambria Math" panose="02040503050406030204" pitchFamily="18" charset="0"/>
                          </a:rPr>
                        </m:ctrlPr>
                      </m:fPr>
                      <m:num>
                        <m:r>
                          <a:rPr lang="en-US" sz="1700" b="1" i="0" smtClean="0">
                            <a:solidFill>
                              <a:schemeClr val="tx1"/>
                            </a:solidFill>
                            <a:latin typeface="Cambria Math" panose="02040503050406030204" pitchFamily="18" charset="0"/>
                          </a:rPr>
                          <m:t>𝐋𝐨𝐜𝐚𝐥</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𝐦𝐞𝐚𝐧</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𝐧𝐯𝐏𝐌</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𝐄</m:t>
                        </m:r>
                        <m:sSub>
                          <m:sSubPr>
                            <m:ctrlPr>
                              <a:rPr lang="en-US" sz="1700" b="1" i="1" smtClean="0">
                                <a:solidFill>
                                  <a:schemeClr val="tx1"/>
                                </a:solidFill>
                                <a:latin typeface="Cambria Math" panose="02040503050406030204" pitchFamily="18" charset="0"/>
                              </a:rPr>
                            </m:ctrlPr>
                          </m:sSubPr>
                          <m:e>
                            <m:r>
                              <a:rPr lang="en-US" sz="1700" b="1" i="0" smtClean="0">
                                <a:solidFill>
                                  <a:schemeClr val="tx1"/>
                                </a:solidFill>
                                <a:latin typeface="Cambria Math" panose="02040503050406030204" pitchFamily="18" charset="0"/>
                              </a:rPr>
                              <m:t>𝐈</m:t>
                            </m:r>
                          </m:e>
                          <m:sub>
                            <m:r>
                              <a:rPr lang="en-US" sz="1700" b="1" i="0" smtClean="0">
                                <a:solidFill>
                                  <a:schemeClr val="tx1"/>
                                </a:solidFill>
                                <a:latin typeface="Cambria Math" panose="02040503050406030204" pitchFamily="18" charset="0"/>
                              </a:rPr>
                              <m:t>𝐧</m:t>
                            </m:r>
                          </m:sub>
                        </m:sSub>
                      </m:num>
                      <m:den>
                        <m:r>
                          <a:rPr lang="en-US" sz="1700" b="1" i="0" smtClean="0">
                            <a:latin typeface="Cambria Math" panose="02040503050406030204" pitchFamily="18" charset="0"/>
                          </a:rPr>
                          <m:t>𝐆𝐥𝐨𝐛𝐚𝐥</m:t>
                        </m:r>
                        <m:r>
                          <a:rPr lang="en-US" sz="1700" b="1">
                            <a:latin typeface="Cambria Math" panose="02040503050406030204" pitchFamily="18" charset="0"/>
                          </a:rPr>
                          <m:t> </m:t>
                        </m:r>
                        <m:r>
                          <a:rPr lang="en-US" sz="1700" b="1">
                            <a:latin typeface="Cambria Math" panose="02040503050406030204" pitchFamily="18" charset="0"/>
                          </a:rPr>
                          <m:t>𝐦𝐞𝐚𝐧</m:t>
                        </m:r>
                        <m:r>
                          <a:rPr lang="en-US" sz="1700" b="1">
                            <a:latin typeface="Cambria Math" panose="02040503050406030204" pitchFamily="18" charset="0"/>
                          </a:rPr>
                          <m:t> </m:t>
                        </m:r>
                        <m:r>
                          <a:rPr lang="en-US" sz="1700" b="1">
                            <a:latin typeface="Cambria Math" panose="02040503050406030204" pitchFamily="18" charset="0"/>
                          </a:rPr>
                          <m:t>𝐧𝐯𝐏𝐌</m:t>
                        </m:r>
                        <m:r>
                          <a:rPr lang="en-US" sz="1700" b="1">
                            <a:latin typeface="Cambria Math" panose="02040503050406030204" pitchFamily="18" charset="0"/>
                          </a:rPr>
                          <m:t> </m:t>
                        </m:r>
                        <m:r>
                          <a:rPr lang="en-US" sz="1700" b="1">
                            <a:latin typeface="Cambria Math" panose="02040503050406030204" pitchFamily="18" charset="0"/>
                          </a:rPr>
                          <m:t>𝐄</m:t>
                        </m:r>
                        <m:sSub>
                          <m:sSubPr>
                            <m:ctrlPr>
                              <a:rPr lang="en-US" sz="1700" b="1" i="1">
                                <a:latin typeface="Cambria Math" panose="02040503050406030204" pitchFamily="18" charset="0"/>
                              </a:rPr>
                            </m:ctrlPr>
                          </m:sSubPr>
                          <m:e>
                            <m:r>
                              <a:rPr lang="en-US" sz="1700" b="1">
                                <a:latin typeface="Cambria Math" panose="02040503050406030204" pitchFamily="18" charset="0"/>
                              </a:rPr>
                              <m:t>𝐈</m:t>
                            </m:r>
                          </m:e>
                          <m:sub>
                            <m:r>
                              <a:rPr lang="en-US" sz="1700" b="1">
                                <a:latin typeface="Cambria Math" panose="02040503050406030204" pitchFamily="18" charset="0"/>
                              </a:rPr>
                              <m:t>𝐧</m:t>
                            </m:r>
                          </m:sub>
                        </m:sSub>
                        <m:r>
                          <a:rPr lang="en-US" sz="1700" b="1" i="1" smtClean="0">
                            <a:latin typeface="Cambria Math" panose="02040503050406030204" pitchFamily="18" charset="0"/>
                          </a:rPr>
                          <m:t>(</m:t>
                        </m:r>
                        <m:r>
                          <a:rPr lang="en-US" sz="1700" b="1" i="1" smtClean="0">
                            <a:latin typeface="Cambria Math" panose="02040503050406030204" pitchFamily="18" charset="0"/>
                          </a:rPr>
                          <m:t>𝟏</m:t>
                        </m:r>
                        <m:r>
                          <a:rPr lang="en-US" sz="1700" b="1" i="1" smtClean="0">
                            <a:latin typeface="Cambria Math" panose="02040503050406030204" pitchFamily="18" charset="0"/>
                          </a:rPr>
                          <m:t>.</m:t>
                        </m:r>
                        <m:r>
                          <a:rPr lang="en-US" sz="1700" b="1" i="1" smtClean="0">
                            <a:latin typeface="Cambria Math" panose="02040503050406030204" pitchFamily="18" charset="0"/>
                          </a:rPr>
                          <m:t>𝟎𝟐</m:t>
                        </m:r>
                        <m:r>
                          <a:rPr lang="en-US" sz="1700" b="1" i="1" smtClean="0">
                            <a:latin typeface="Cambria Math" panose="02040503050406030204" pitchFamily="18" charset="0"/>
                          </a:rPr>
                          <m:t>×</m:t>
                        </m:r>
                        <m:r>
                          <a:rPr lang="en-US" sz="1700" b="1" i="1" smtClean="0">
                            <a:latin typeface="Cambria Math" panose="02040503050406030204" pitchFamily="18" charset="0"/>
                          </a:rPr>
                          <m:t>𝟏</m:t>
                        </m:r>
                        <m:sSup>
                          <m:sSupPr>
                            <m:ctrlPr>
                              <a:rPr lang="en-US" sz="1700" b="1" i="1" smtClean="0">
                                <a:latin typeface="Cambria Math" panose="02040503050406030204" pitchFamily="18" charset="0"/>
                              </a:rPr>
                            </m:ctrlPr>
                          </m:sSupPr>
                          <m:e>
                            <m:r>
                              <a:rPr lang="en-US" sz="1700" b="1" i="1" smtClean="0">
                                <a:latin typeface="Cambria Math" panose="02040503050406030204" pitchFamily="18" charset="0"/>
                              </a:rPr>
                              <m:t>𝟎</m:t>
                            </m:r>
                          </m:e>
                          <m:sup>
                            <m:r>
                              <a:rPr lang="en-US" sz="1700" b="1" i="1" smtClean="0">
                                <a:latin typeface="Cambria Math" panose="02040503050406030204" pitchFamily="18" charset="0"/>
                              </a:rPr>
                              <m:t>𝟏𝟓</m:t>
                            </m:r>
                          </m:sup>
                        </m:sSup>
                        <m:r>
                          <a:rPr lang="en-US" sz="1700" b="1" i="1" smtClean="0">
                            <a:latin typeface="Cambria Math" panose="02040503050406030204" pitchFamily="18" charset="0"/>
                          </a:rPr>
                          <m:t> </m:t>
                        </m:r>
                        <m:r>
                          <a:rPr lang="en-US" sz="1700" b="1" i="0" smtClean="0">
                            <a:latin typeface="Cambria Math" panose="02040503050406030204" pitchFamily="18" charset="0"/>
                          </a:rPr>
                          <m:t>𝐤</m:t>
                        </m:r>
                        <m:sSup>
                          <m:sSupPr>
                            <m:ctrlPr>
                              <a:rPr lang="en-US" sz="1700" b="1" i="1" smtClean="0">
                                <a:latin typeface="Cambria Math" panose="02040503050406030204" pitchFamily="18" charset="0"/>
                              </a:rPr>
                            </m:ctrlPr>
                          </m:sSupPr>
                          <m:e>
                            <m:r>
                              <a:rPr lang="en-US" sz="1700" b="1" i="0" smtClean="0">
                                <a:latin typeface="Cambria Math" panose="02040503050406030204" pitchFamily="18" charset="0"/>
                              </a:rPr>
                              <m:t>𝐠</m:t>
                            </m:r>
                          </m:e>
                          <m:sup>
                            <m:r>
                              <a:rPr lang="en-US" sz="1700" b="1" i="1" smtClean="0">
                                <a:latin typeface="Cambria Math" panose="02040503050406030204" pitchFamily="18" charset="0"/>
                              </a:rPr>
                              <m:t>−</m:t>
                            </m:r>
                            <m:r>
                              <a:rPr lang="en-US" sz="1700" b="1" i="1" smtClean="0">
                                <a:latin typeface="Cambria Math" panose="02040503050406030204" pitchFamily="18" charset="0"/>
                              </a:rPr>
                              <m:t>𝟏</m:t>
                            </m:r>
                          </m:sup>
                        </m:sSup>
                        <m:r>
                          <a:rPr lang="en-US" sz="1700" b="1" i="1" smtClean="0">
                            <a:latin typeface="Cambria Math" panose="02040503050406030204" pitchFamily="18" charset="0"/>
                          </a:rPr>
                          <m:t>)</m:t>
                        </m:r>
                      </m:den>
                    </m:f>
                  </m:oMath>
                </a14:m>
                <a:endParaRPr lang="en-GB" sz="1700" b="1">
                  <a:solidFill>
                    <a:schemeClr val="tx1"/>
                  </a:solidFill>
                </a:endParaRPr>
              </a:p>
            </p:txBody>
          </p:sp>
        </mc:Choice>
        <mc:Fallback xmlns="">
          <p:sp>
            <p:nvSpPr>
              <p:cNvPr id="12" name="Content Placeholder 2">
                <a:extLst>
                  <a:ext uri="{FF2B5EF4-FFF2-40B4-BE49-F238E27FC236}">
                    <a16:creationId xmlns:a16="http://schemas.microsoft.com/office/drawing/2014/main" id="{23088EFF-7523-16C5-2423-CE76C8271F13}"/>
                  </a:ext>
                </a:extLst>
              </p:cNvPr>
              <p:cNvSpPr txBox="1">
                <a:spLocks noRot="1" noChangeAspect="1" noMove="1" noResize="1" noEditPoints="1" noAdjustHandles="1" noChangeArrowheads="1" noChangeShapeType="1" noTextEdit="1"/>
              </p:cNvSpPr>
              <p:nvPr/>
            </p:nvSpPr>
            <p:spPr>
              <a:xfrm>
                <a:off x="6648890" y="3514838"/>
                <a:ext cx="4750787" cy="467999"/>
              </a:xfrm>
              <a:prstGeom prst="rect">
                <a:avLst/>
              </a:prstGeom>
              <a:blipFill>
                <a:blip r:embed="rId8"/>
                <a:stretch>
                  <a:fillRect b="-13158"/>
                </a:stretch>
              </a:blipFill>
            </p:spPr>
            <p:txBody>
              <a:bodyPr/>
              <a:lstStyle/>
              <a:p>
                <a:r>
                  <a:rPr lang="en-US">
                    <a:noFill/>
                  </a:rPr>
                  <a:t> </a:t>
                </a:r>
              </a:p>
            </p:txBody>
          </p:sp>
        </mc:Fallback>
      </mc:AlternateContent>
      <p:sp>
        <p:nvSpPr>
          <p:cNvPr id="14" name="Arrow: Right 13">
            <a:extLst>
              <a:ext uri="{FF2B5EF4-FFF2-40B4-BE49-F238E27FC236}">
                <a16:creationId xmlns:a16="http://schemas.microsoft.com/office/drawing/2014/main" id="{B230FC08-9B14-7A80-3385-0059ADF9EA5B}"/>
              </a:ext>
            </a:extLst>
          </p:cNvPr>
          <p:cNvSpPr/>
          <p:nvPr/>
        </p:nvSpPr>
        <p:spPr>
          <a:xfrm rot="19488081">
            <a:off x="2928055" y="2878028"/>
            <a:ext cx="584248" cy="3756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a:solidFill>
                <a:schemeClr val="bg1"/>
              </a:solidFill>
            </a:endParaRPr>
          </a:p>
        </p:txBody>
      </p:sp>
      <p:sp>
        <p:nvSpPr>
          <p:cNvPr id="16" name="Content Placeholder 2">
            <a:extLst>
              <a:ext uri="{FF2B5EF4-FFF2-40B4-BE49-F238E27FC236}">
                <a16:creationId xmlns:a16="http://schemas.microsoft.com/office/drawing/2014/main" id="{09DADAA0-DCC4-A0FA-DD63-F410987421C9}"/>
              </a:ext>
            </a:extLst>
          </p:cNvPr>
          <p:cNvSpPr txBox="1">
            <a:spLocks/>
          </p:cNvSpPr>
          <p:nvPr/>
        </p:nvSpPr>
        <p:spPr>
          <a:xfrm>
            <a:off x="936539" y="2560921"/>
            <a:ext cx="2153363" cy="756571"/>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457200">
              <a:spcAft>
                <a:spcPts val="300"/>
              </a:spcAft>
              <a:buFont typeface="+mj-lt"/>
              <a:buAutoNum type="arabicPeriod"/>
            </a:pPr>
            <a:r>
              <a:rPr lang="en-GB" sz="2200" dirty="0">
                <a:solidFill>
                  <a:srgbClr val="0000CD"/>
                </a:solidFill>
              </a:rPr>
              <a:t>Temperature effect</a:t>
            </a:r>
          </a:p>
        </p:txBody>
      </p:sp>
      <p:sp>
        <p:nvSpPr>
          <p:cNvPr id="20" name="Content Placeholder 2">
            <a:extLst>
              <a:ext uri="{FF2B5EF4-FFF2-40B4-BE49-F238E27FC236}">
                <a16:creationId xmlns:a16="http://schemas.microsoft.com/office/drawing/2014/main" id="{B378E582-3F5F-63EF-E63D-E617FFE6B0EE}"/>
              </a:ext>
            </a:extLst>
          </p:cNvPr>
          <p:cNvSpPr txBox="1">
            <a:spLocks/>
          </p:cNvSpPr>
          <p:nvPr/>
        </p:nvSpPr>
        <p:spPr>
          <a:xfrm>
            <a:off x="9160063" y="2604253"/>
            <a:ext cx="1626904" cy="699774"/>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457200">
              <a:spcAft>
                <a:spcPts val="300"/>
              </a:spcAft>
              <a:buFont typeface="+mj-lt"/>
              <a:buAutoNum type="arabicPeriod" startAt="2"/>
            </a:pPr>
            <a:r>
              <a:rPr lang="en-GB" sz="2200">
                <a:solidFill>
                  <a:srgbClr val="0000CD"/>
                </a:solidFill>
              </a:rPr>
              <a:t>nvPM effect</a:t>
            </a:r>
          </a:p>
        </p:txBody>
      </p:sp>
      <p:sp>
        <p:nvSpPr>
          <p:cNvPr id="21" name="Arrow: Right 20">
            <a:extLst>
              <a:ext uri="{FF2B5EF4-FFF2-40B4-BE49-F238E27FC236}">
                <a16:creationId xmlns:a16="http://schemas.microsoft.com/office/drawing/2014/main" id="{269F45DD-EF64-528B-C371-90F0BAC02D37}"/>
              </a:ext>
            </a:extLst>
          </p:cNvPr>
          <p:cNvSpPr/>
          <p:nvPr/>
        </p:nvSpPr>
        <p:spPr>
          <a:xfrm rot="13460950">
            <a:off x="8527755" y="2908355"/>
            <a:ext cx="584248" cy="3756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a:solidFill>
                <a:schemeClr val="bg1"/>
              </a:solidFill>
            </a:endParaRPr>
          </a:p>
        </p:txBody>
      </p:sp>
      <p:pic>
        <p:nvPicPr>
          <p:cNvPr id="9" name="Picture 8" descr="A map of the world&#10;&#10;AI-generated content may be incorrect.">
            <a:extLst>
              <a:ext uri="{FF2B5EF4-FFF2-40B4-BE49-F238E27FC236}">
                <a16:creationId xmlns:a16="http://schemas.microsoft.com/office/drawing/2014/main" id="{75BFC532-2579-E99D-2DDF-AA515B0DEAE9}"/>
              </a:ext>
            </a:extLst>
          </p:cNvPr>
          <p:cNvPicPr>
            <a:picLocks noChangeAspect="1"/>
          </p:cNvPicPr>
          <p:nvPr/>
        </p:nvPicPr>
        <p:blipFill>
          <a:blip r:embed="rId9">
            <a:extLst>
              <a:ext uri="{28A0092B-C50C-407E-A947-70E740481C1C}">
                <a14:useLocalDpi xmlns:a14="http://schemas.microsoft.com/office/drawing/2010/main" val="0"/>
              </a:ext>
            </a:extLst>
          </a:blip>
          <a:srcRect l="1689" t="2686" r="1057" b="5143"/>
          <a:stretch>
            <a:fillRect/>
          </a:stretch>
        </p:blipFill>
        <p:spPr>
          <a:xfrm>
            <a:off x="474133" y="3563602"/>
            <a:ext cx="5425059" cy="3091356"/>
          </a:xfrm>
          <a:prstGeom prst="rect">
            <a:avLst/>
          </a:prstGeom>
        </p:spPr>
      </p:pic>
    </p:spTree>
    <p:extLst>
      <p:ext uri="{BB962C8B-B14F-4D97-AF65-F5344CB8AC3E}">
        <p14:creationId xmlns:p14="http://schemas.microsoft.com/office/powerpoint/2010/main" val="2068111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6" grpId="0"/>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3905C-BD9E-F22E-4175-FA6935E17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AFB00-170B-6A85-23E3-A162E27612F0}"/>
              </a:ext>
            </a:extLst>
          </p:cNvPr>
          <p:cNvSpPr>
            <a:spLocks noGrp="1"/>
          </p:cNvSpPr>
          <p:nvPr>
            <p:ph type="title"/>
          </p:nvPr>
        </p:nvSpPr>
        <p:spPr>
          <a:xfrm>
            <a:off x="318294" y="327820"/>
            <a:ext cx="10716851" cy="548874"/>
          </a:xfrm>
        </p:spPr>
        <p:txBody>
          <a:bodyPr/>
          <a:lstStyle/>
          <a:p>
            <a:r>
              <a:rPr lang="en-US" sz="3800" dirty="0"/>
              <a:t>Contrail climate forcing: rich vs. lean-burn engines</a:t>
            </a:r>
          </a:p>
        </p:txBody>
      </p:sp>
      <p:sp>
        <p:nvSpPr>
          <p:cNvPr id="5" name="Slide Number Placeholder 4">
            <a:extLst>
              <a:ext uri="{FF2B5EF4-FFF2-40B4-BE49-F238E27FC236}">
                <a16:creationId xmlns:a16="http://schemas.microsoft.com/office/drawing/2014/main" id="{5B07BD37-598D-86D8-B2A0-F3FE60939249}"/>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11</a:t>
            </a:fld>
            <a:endParaRPr lang="en-GB"/>
          </a:p>
        </p:txBody>
      </p:sp>
      <p:sp>
        <p:nvSpPr>
          <p:cNvPr id="10" name="TextBox 9">
            <a:extLst>
              <a:ext uri="{FF2B5EF4-FFF2-40B4-BE49-F238E27FC236}">
                <a16:creationId xmlns:a16="http://schemas.microsoft.com/office/drawing/2014/main" id="{A805F7E5-1CE7-67C5-6F4A-D23D8F27C761}"/>
              </a:ext>
            </a:extLst>
          </p:cNvPr>
          <p:cNvSpPr txBox="1"/>
          <p:nvPr/>
        </p:nvSpPr>
        <p:spPr>
          <a:xfrm>
            <a:off x="187066" y="6415472"/>
            <a:ext cx="1241464" cy="239486"/>
          </a:xfrm>
          <a:prstGeom prst="rect">
            <a:avLst/>
          </a:prstGeom>
          <a:solidFill>
            <a:schemeClr val="bg1"/>
          </a:solidFill>
        </p:spPr>
        <p:txBody>
          <a:bodyPr wrap="square" lIns="0" tIns="0" rIns="0" bIns="0" rtlCol="0">
            <a:noAutofit/>
          </a:bodyPr>
          <a:lstStyle/>
          <a:p>
            <a:pPr algn="l">
              <a:lnSpc>
                <a:spcPct val="105000"/>
              </a:lnSpc>
            </a:pPr>
            <a:endParaRPr lang="en-MY" sz="1600">
              <a:solidFill>
                <a:schemeClr val="tx1"/>
              </a:solidFill>
            </a:endParaRPr>
          </a:p>
        </p:txBody>
      </p:sp>
      <p:pic>
        <p:nvPicPr>
          <p:cNvPr id="6" name="Picture 5" descr="A graph of a number of numbers&#10;&#10;AI-generated content may be incorrect.">
            <a:extLst>
              <a:ext uri="{FF2B5EF4-FFF2-40B4-BE49-F238E27FC236}">
                <a16:creationId xmlns:a16="http://schemas.microsoft.com/office/drawing/2014/main" id="{EAF2DF32-99C0-913A-03AB-93A958BCE7C3}"/>
              </a:ext>
            </a:extLst>
          </p:cNvPr>
          <p:cNvPicPr>
            <a:picLocks noChangeAspect="1"/>
          </p:cNvPicPr>
          <p:nvPr/>
        </p:nvPicPr>
        <p:blipFill>
          <a:blip r:embed="rId3">
            <a:extLst>
              <a:ext uri="{28A0092B-C50C-407E-A947-70E740481C1C}">
                <a14:useLocalDpi xmlns:a14="http://schemas.microsoft.com/office/drawing/2010/main" val="0"/>
              </a:ext>
            </a:extLst>
          </a:blip>
          <a:srcRect l="2308" r="1228" b="4389"/>
          <a:stretch>
            <a:fillRect/>
          </a:stretch>
        </p:blipFill>
        <p:spPr>
          <a:xfrm>
            <a:off x="344449" y="1050338"/>
            <a:ext cx="9056639" cy="4488238"/>
          </a:xfrm>
          <a:prstGeom prst="rect">
            <a:avLst/>
          </a:prstGeom>
        </p:spPr>
      </p:pic>
      <p:sp>
        <p:nvSpPr>
          <p:cNvPr id="7" name="TextBox 6">
            <a:extLst>
              <a:ext uri="{FF2B5EF4-FFF2-40B4-BE49-F238E27FC236}">
                <a16:creationId xmlns:a16="http://schemas.microsoft.com/office/drawing/2014/main" id="{C59EFA61-D2C5-6F1A-1AA0-8DAAB9EE3E9C}"/>
              </a:ext>
            </a:extLst>
          </p:cNvPr>
          <p:cNvSpPr txBox="1"/>
          <p:nvPr/>
        </p:nvSpPr>
        <p:spPr>
          <a:xfrm>
            <a:off x="9556963" y="2719436"/>
            <a:ext cx="2223047" cy="1384995"/>
          </a:xfrm>
          <a:prstGeom prst="rect">
            <a:avLst/>
          </a:prstGeom>
          <a:solidFill>
            <a:schemeClr val="accent3">
              <a:lumMod val="20000"/>
              <a:lumOff val="80000"/>
            </a:schemeClr>
          </a:solidFill>
        </p:spPr>
        <p:txBody>
          <a:bodyPr wrap="square" rtlCol="0">
            <a:spAutoFit/>
          </a:bodyPr>
          <a:lstStyle/>
          <a:p>
            <a:pPr>
              <a:spcAft>
                <a:spcPts val="600"/>
              </a:spcAft>
            </a:pPr>
            <a:r>
              <a:rPr lang="en-US" sz="1400" b="1">
                <a:latin typeface="Arial" panose="020B0604020202020204" pitchFamily="34" charset="0"/>
                <a:cs typeface="Arial" panose="020B0604020202020204" pitchFamily="34" charset="0"/>
              </a:rPr>
              <a:t>Lean burn engines:</a:t>
            </a:r>
          </a:p>
          <a:p>
            <a:pPr marL="285750" indent="-285750">
              <a:spcAft>
                <a:spcPts val="600"/>
              </a:spcAft>
              <a:buFont typeface="Arial" panose="020B0604020202020204" pitchFamily="34" charset="0"/>
              <a:buChar char="•"/>
            </a:pPr>
            <a:r>
              <a:rPr lang="en-US" sz="1200">
                <a:latin typeface="Arial" panose="020B0604020202020204" pitchFamily="34" charset="0"/>
                <a:cs typeface="Arial" panose="020B0604020202020204" pitchFamily="34" charset="0"/>
              </a:rPr>
              <a:t>A19N, A20N, A21N, B38M, B39M </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(CFM LEAP)</a:t>
            </a:r>
          </a:p>
          <a:p>
            <a:pPr marL="285750" indent="-285750">
              <a:spcAft>
                <a:spcPts val="600"/>
              </a:spcAft>
              <a:buFont typeface="Arial" panose="020B0604020202020204" pitchFamily="34" charset="0"/>
              <a:buChar char="•"/>
            </a:pPr>
            <a:r>
              <a:rPr lang="en-US" sz="1200">
                <a:latin typeface="Arial" panose="020B0604020202020204" pitchFamily="34" charset="0"/>
                <a:cs typeface="Arial" panose="020B0604020202020204" pitchFamily="34" charset="0"/>
              </a:rPr>
              <a:t>B748, B788, B789, B78X (</a:t>
            </a:r>
            <a:r>
              <a:rPr lang="en-US" sz="1200" err="1">
                <a:latin typeface="Arial" panose="020B0604020202020204" pitchFamily="34" charset="0"/>
                <a:cs typeface="Arial" panose="020B0604020202020204" pitchFamily="34" charset="0"/>
              </a:rPr>
              <a:t>GEnx</a:t>
            </a:r>
            <a:r>
              <a:rPr lang="en-US" sz="120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BC06F7E8-B643-DDE7-8FAF-27FD1A5E2187}"/>
              </a:ext>
            </a:extLst>
          </p:cNvPr>
          <p:cNvSpPr txBox="1"/>
          <p:nvPr/>
        </p:nvSpPr>
        <p:spPr>
          <a:xfrm>
            <a:off x="9556963" y="1313965"/>
            <a:ext cx="2223047" cy="1200329"/>
          </a:xfrm>
          <a:prstGeom prst="rect">
            <a:avLst/>
          </a:prstGeom>
          <a:solidFill>
            <a:schemeClr val="accent5">
              <a:lumMod val="20000"/>
              <a:lumOff val="80000"/>
            </a:schemeClr>
          </a:solidFill>
        </p:spPr>
        <p:txBody>
          <a:bodyPr wrap="square" rtlCol="0">
            <a:spAutoFit/>
          </a:bodyPr>
          <a:lstStyle/>
          <a:p>
            <a:pPr>
              <a:spcAft>
                <a:spcPts val="600"/>
              </a:spcAft>
            </a:pPr>
            <a:r>
              <a:rPr lang="en-US" sz="1400" b="1" dirty="0">
                <a:latin typeface="Arial" panose="020B0604020202020204" pitchFamily="34" charset="0"/>
                <a:cs typeface="Arial" panose="020B0604020202020204" pitchFamily="34" charset="0"/>
              </a:rPr>
              <a:t>Rich burn engines:</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A19N, A20N, A21N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(Pratt &amp; Whitney GTF)</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B788, B789 and B78X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(Rolls Royce Trent)</a:t>
            </a:r>
          </a:p>
        </p:txBody>
      </p:sp>
      <p:sp>
        <p:nvSpPr>
          <p:cNvPr id="12" name="Content Placeholder 2">
            <a:extLst>
              <a:ext uri="{FF2B5EF4-FFF2-40B4-BE49-F238E27FC236}">
                <a16:creationId xmlns:a16="http://schemas.microsoft.com/office/drawing/2014/main" id="{2FFDC37C-9877-26FA-793C-227691C4DCBC}"/>
              </a:ext>
            </a:extLst>
          </p:cNvPr>
          <p:cNvSpPr txBox="1">
            <a:spLocks/>
          </p:cNvSpPr>
          <p:nvPr/>
        </p:nvSpPr>
        <p:spPr>
          <a:xfrm>
            <a:off x="344449" y="5774006"/>
            <a:ext cx="11503102" cy="834495"/>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Aft>
                <a:spcPts val="1800"/>
              </a:spcAft>
              <a:buFont typeface="Arial" panose="020B0604020202020204" pitchFamily="34" charset="0"/>
              <a:buChar char="•"/>
            </a:pPr>
            <a:r>
              <a:rPr lang="en-US" sz="2300" dirty="0"/>
              <a:t>Annual mean EF</a:t>
            </a:r>
            <a:r>
              <a:rPr lang="en-US" sz="2300" baseline="-25000" dirty="0"/>
              <a:t>contrail</a:t>
            </a:r>
            <a:r>
              <a:rPr lang="en-US" sz="2300" dirty="0"/>
              <a:t> per contrail length from </a:t>
            </a:r>
            <a:r>
              <a:rPr lang="en-US" sz="2300" dirty="0">
                <a:solidFill>
                  <a:srgbClr val="0000CD"/>
                </a:solidFill>
              </a:rPr>
              <a:t>lean-burn engines </a:t>
            </a:r>
            <a:r>
              <a:rPr lang="en-US" sz="2300" dirty="0"/>
              <a:t>may be 9.5 [23, 5.6] % lower than those from </a:t>
            </a:r>
            <a:r>
              <a:rPr lang="en-US" sz="2300" dirty="0">
                <a:solidFill>
                  <a:srgbClr val="C00000"/>
                </a:solidFill>
              </a:rPr>
              <a:t>rich burn engines</a:t>
            </a:r>
          </a:p>
        </p:txBody>
      </p:sp>
      <p:sp>
        <p:nvSpPr>
          <p:cNvPr id="3" name="TextBox 2">
            <a:extLst>
              <a:ext uri="{FF2B5EF4-FFF2-40B4-BE49-F238E27FC236}">
                <a16:creationId xmlns:a16="http://schemas.microsoft.com/office/drawing/2014/main" id="{90DBD48C-221D-190C-34B9-0C068252DFAF}"/>
              </a:ext>
            </a:extLst>
          </p:cNvPr>
          <p:cNvSpPr txBox="1"/>
          <p:nvPr/>
        </p:nvSpPr>
        <p:spPr>
          <a:xfrm>
            <a:off x="9556963" y="4309573"/>
            <a:ext cx="2223047" cy="1077218"/>
          </a:xfrm>
          <a:prstGeom prst="rect">
            <a:avLst/>
          </a:prstGeom>
          <a:noFill/>
        </p:spPr>
        <p:txBody>
          <a:bodyPr wrap="square" lIns="91440" tIns="45720" rIns="91440" bIns="45720" rtlCol="0" anchor="t">
            <a:spAutoFit/>
          </a:bodyPr>
          <a:lstStyle/>
          <a:p>
            <a:pPr>
              <a:spcAft>
                <a:spcPts val="400"/>
              </a:spcAft>
            </a:pPr>
            <a:r>
              <a:rPr lang="en-US" sz="1600" b="0" i="0" dirty="0">
                <a:solidFill>
                  <a:srgbClr val="0000CD"/>
                </a:solidFill>
                <a:effectLst/>
                <a:latin typeface="+mj-lt"/>
              </a:rPr>
              <a:t>*:Error bars indicate the 5</a:t>
            </a:r>
            <a:r>
              <a:rPr lang="en-US" sz="1600" b="0" i="0" baseline="30000" dirty="0">
                <a:solidFill>
                  <a:srgbClr val="0000CD"/>
                </a:solidFill>
                <a:effectLst/>
                <a:latin typeface="+mj-lt"/>
              </a:rPr>
              <a:t>th</a:t>
            </a:r>
            <a:r>
              <a:rPr lang="en-US" sz="1600" b="0" i="0" dirty="0">
                <a:solidFill>
                  <a:srgbClr val="0000CD"/>
                </a:solidFill>
                <a:effectLst/>
                <a:latin typeface="+mj-lt"/>
              </a:rPr>
              <a:t> and 95</a:t>
            </a:r>
            <a:r>
              <a:rPr lang="en-US" sz="1600" b="0" i="0" baseline="30000" dirty="0">
                <a:solidFill>
                  <a:srgbClr val="0000CD"/>
                </a:solidFill>
                <a:effectLst/>
                <a:latin typeface="+mj-lt"/>
              </a:rPr>
              <a:t>th</a:t>
            </a:r>
            <a:r>
              <a:rPr lang="en-US" sz="1600" b="0" i="0" dirty="0">
                <a:solidFill>
                  <a:srgbClr val="0000CD"/>
                </a:solidFill>
                <a:effectLst/>
                <a:latin typeface="+mj-lt"/>
              </a:rPr>
              <a:t> percentile, and boxes represent the interquartile range.</a:t>
            </a:r>
            <a:endParaRPr lang="en-US" sz="1600" b="0" i="0" u="sng" dirty="0">
              <a:solidFill>
                <a:srgbClr val="0000CD"/>
              </a:solidFill>
              <a:effectLst/>
              <a:latin typeface="+mj-lt"/>
            </a:endParaRPr>
          </a:p>
        </p:txBody>
      </p:sp>
    </p:spTree>
    <p:extLst>
      <p:ext uri="{BB962C8B-B14F-4D97-AF65-F5344CB8AC3E}">
        <p14:creationId xmlns:p14="http://schemas.microsoft.com/office/powerpoint/2010/main" val="4098504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66E55-B9CE-9BD2-4994-3D6B7F8BE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D900E-B9EF-DCDC-0CBE-7BB48B2D8603}"/>
              </a:ext>
            </a:extLst>
          </p:cNvPr>
          <p:cNvSpPr>
            <a:spLocks noGrp="1"/>
          </p:cNvSpPr>
          <p:nvPr>
            <p:ph type="title"/>
          </p:nvPr>
        </p:nvSpPr>
        <p:spPr>
          <a:xfrm>
            <a:off x="318294" y="327820"/>
            <a:ext cx="10716851" cy="548874"/>
          </a:xfrm>
        </p:spPr>
        <p:txBody>
          <a:bodyPr/>
          <a:lstStyle/>
          <a:p>
            <a:r>
              <a:rPr lang="en-US" sz="3600" err="1"/>
              <a:t>vPM</a:t>
            </a:r>
            <a:r>
              <a:rPr lang="en-US" sz="3600"/>
              <a:t> activation is critical for lean-burn contrail modelling</a:t>
            </a:r>
          </a:p>
        </p:txBody>
      </p:sp>
      <p:sp>
        <p:nvSpPr>
          <p:cNvPr id="5" name="Slide Number Placeholder 4">
            <a:extLst>
              <a:ext uri="{FF2B5EF4-FFF2-40B4-BE49-F238E27FC236}">
                <a16:creationId xmlns:a16="http://schemas.microsoft.com/office/drawing/2014/main" id="{67C54D0A-39D0-65C2-CCE2-F2E242AB169B}"/>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12</a:t>
            </a:fld>
            <a:endParaRPr lang="en-GB"/>
          </a:p>
        </p:txBody>
      </p:sp>
      <p:sp>
        <p:nvSpPr>
          <p:cNvPr id="10" name="TextBox 9">
            <a:extLst>
              <a:ext uri="{FF2B5EF4-FFF2-40B4-BE49-F238E27FC236}">
                <a16:creationId xmlns:a16="http://schemas.microsoft.com/office/drawing/2014/main" id="{7C10D5D5-A798-0ABE-1258-42FEC0CB651F}"/>
              </a:ext>
            </a:extLst>
          </p:cNvPr>
          <p:cNvSpPr txBox="1"/>
          <p:nvPr/>
        </p:nvSpPr>
        <p:spPr>
          <a:xfrm>
            <a:off x="187066" y="6415472"/>
            <a:ext cx="1241464" cy="239486"/>
          </a:xfrm>
          <a:prstGeom prst="rect">
            <a:avLst/>
          </a:prstGeom>
          <a:solidFill>
            <a:schemeClr val="bg1"/>
          </a:solidFill>
        </p:spPr>
        <p:txBody>
          <a:bodyPr wrap="square" lIns="0" tIns="0" rIns="0" bIns="0" rtlCol="0">
            <a:noAutofit/>
          </a:bodyPr>
          <a:lstStyle/>
          <a:p>
            <a:pPr algn="l">
              <a:lnSpc>
                <a:spcPct val="105000"/>
              </a:lnSpc>
            </a:pPr>
            <a:endParaRPr lang="en-MY" sz="1600">
              <a:solidFill>
                <a:schemeClr val="tx1"/>
              </a:solidFill>
            </a:endParaRPr>
          </a:p>
        </p:txBody>
      </p:sp>
      <p:pic>
        <p:nvPicPr>
          <p:cNvPr id="17" name="Picture 16" descr="A comparison of a graph&#10;&#10;AI-generated content may be incorrect.">
            <a:extLst>
              <a:ext uri="{FF2B5EF4-FFF2-40B4-BE49-F238E27FC236}">
                <a16:creationId xmlns:a16="http://schemas.microsoft.com/office/drawing/2014/main" id="{4A68FC84-0311-097E-9EB6-1523A0BBD6F1}"/>
              </a:ext>
            </a:extLst>
          </p:cNvPr>
          <p:cNvPicPr>
            <a:picLocks noChangeAspect="1"/>
          </p:cNvPicPr>
          <p:nvPr/>
        </p:nvPicPr>
        <p:blipFill>
          <a:blip r:embed="rId3">
            <a:extLst>
              <a:ext uri="{28A0092B-C50C-407E-A947-70E740481C1C}">
                <a14:useLocalDpi xmlns:a14="http://schemas.microsoft.com/office/drawing/2010/main" val="0"/>
              </a:ext>
            </a:extLst>
          </a:blip>
          <a:srcRect l="2334" t="3639" r="855" b="5013"/>
          <a:stretch>
            <a:fillRect/>
          </a:stretch>
        </p:blipFill>
        <p:spPr>
          <a:xfrm>
            <a:off x="1476958" y="1098098"/>
            <a:ext cx="9238084" cy="4358437"/>
          </a:xfrm>
          <a:prstGeom prst="rect">
            <a:avLst/>
          </a:prstGeom>
        </p:spPr>
      </p:pic>
      <p:sp>
        <p:nvSpPr>
          <p:cNvPr id="25" name="Oval 24">
            <a:extLst>
              <a:ext uri="{FF2B5EF4-FFF2-40B4-BE49-F238E27FC236}">
                <a16:creationId xmlns:a16="http://schemas.microsoft.com/office/drawing/2014/main" id="{9BC60C13-69E2-239E-C482-7ED7804A83B0}"/>
              </a:ext>
            </a:extLst>
          </p:cNvPr>
          <p:cNvSpPr/>
          <p:nvPr/>
        </p:nvSpPr>
        <p:spPr>
          <a:xfrm>
            <a:off x="2487854" y="3699215"/>
            <a:ext cx="1186681" cy="6234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a:solidFill>
                <a:schemeClr val="bg1"/>
              </a:solidFill>
            </a:endParaRPr>
          </a:p>
        </p:txBody>
      </p:sp>
      <p:sp>
        <p:nvSpPr>
          <p:cNvPr id="12" name="Content Placeholder 2">
            <a:extLst>
              <a:ext uri="{FF2B5EF4-FFF2-40B4-BE49-F238E27FC236}">
                <a16:creationId xmlns:a16="http://schemas.microsoft.com/office/drawing/2014/main" id="{D165F030-B677-A893-5B9D-32F28F53843F}"/>
              </a:ext>
            </a:extLst>
          </p:cNvPr>
          <p:cNvSpPr txBox="1">
            <a:spLocks/>
          </p:cNvSpPr>
          <p:nvPr/>
        </p:nvSpPr>
        <p:spPr>
          <a:xfrm>
            <a:off x="442984" y="5677939"/>
            <a:ext cx="11018188" cy="829926"/>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Aft>
                <a:spcPts val="1800"/>
              </a:spcAft>
              <a:buFont typeface="Arial" panose="020B0604020202020204" pitchFamily="34" charset="0"/>
              <a:buChar char="•"/>
            </a:pPr>
            <a:r>
              <a:rPr lang="en-US" sz="2300" dirty="0">
                <a:solidFill>
                  <a:srgbClr val="C00000"/>
                </a:solidFill>
              </a:rPr>
              <a:t>Neglecting </a:t>
            </a:r>
            <a:r>
              <a:rPr lang="en-US" sz="2300" dirty="0" err="1">
                <a:solidFill>
                  <a:srgbClr val="C00000"/>
                </a:solidFill>
              </a:rPr>
              <a:t>vPM</a:t>
            </a:r>
            <a:r>
              <a:rPr lang="en-US" sz="2300" dirty="0">
                <a:solidFill>
                  <a:srgbClr val="C00000"/>
                </a:solidFill>
              </a:rPr>
              <a:t> activation may underestimate the EF</a:t>
            </a:r>
            <a:r>
              <a:rPr lang="en-US" sz="2300" baseline="-25000" dirty="0">
                <a:solidFill>
                  <a:srgbClr val="C00000"/>
                </a:solidFill>
              </a:rPr>
              <a:t>contrail</a:t>
            </a:r>
            <a:r>
              <a:rPr lang="en-US" sz="2300" dirty="0">
                <a:solidFill>
                  <a:srgbClr val="C00000"/>
                </a:solidFill>
              </a:rPr>
              <a:t> from lean-burn engines by a factor of 33 [22, 42].</a:t>
            </a:r>
            <a:endParaRPr lang="en-GB" sz="2300" dirty="0">
              <a:solidFill>
                <a:srgbClr val="C00000"/>
              </a:solidFill>
            </a:endParaRPr>
          </a:p>
        </p:txBody>
      </p:sp>
      <p:cxnSp>
        <p:nvCxnSpPr>
          <p:cNvPr id="4" name="Straight Arrow Connector 3">
            <a:extLst>
              <a:ext uri="{FF2B5EF4-FFF2-40B4-BE49-F238E27FC236}">
                <a16:creationId xmlns:a16="http://schemas.microsoft.com/office/drawing/2014/main" id="{46E61089-57FF-DB50-A8ED-342D50EA2467}"/>
              </a:ext>
            </a:extLst>
          </p:cNvPr>
          <p:cNvCxnSpPr>
            <a:stCxn id="25" idx="4"/>
          </p:cNvCxnSpPr>
          <p:nvPr/>
        </p:nvCxnSpPr>
        <p:spPr>
          <a:xfrm flipH="1">
            <a:off x="2487854" y="4322669"/>
            <a:ext cx="593341" cy="1299198"/>
          </a:xfrm>
          <a:prstGeom prst="straightConnector1">
            <a:avLst/>
          </a:prstGeom>
          <a:ln w="38100">
            <a:solidFill>
              <a:srgbClr val="C0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3100521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BF8EA-E3F4-90A8-1E05-5997B2DFF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02089-BC17-86BD-E694-9268B7663B38}"/>
              </a:ext>
            </a:extLst>
          </p:cNvPr>
          <p:cNvSpPr>
            <a:spLocks noGrp="1"/>
          </p:cNvSpPr>
          <p:nvPr>
            <p:ph type="title"/>
          </p:nvPr>
        </p:nvSpPr>
        <p:spPr>
          <a:xfrm>
            <a:off x="318294" y="327820"/>
            <a:ext cx="10736699" cy="548874"/>
          </a:xfrm>
        </p:spPr>
        <p:txBody>
          <a:bodyPr/>
          <a:lstStyle/>
          <a:p>
            <a:r>
              <a:rPr lang="en-US" sz="4000"/>
              <a:t>Summary</a:t>
            </a:r>
          </a:p>
        </p:txBody>
      </p:sp>
      <p:sp>
        <p:nvSpPr>
          <p:cNvPr id="5" name="Slide Number Placeholder 4">
            <a:extLst>
              <a:ext uri="{FF2B5EF4-FFF2-40B4-BE49-F238E27FC236}">
                <a16:creationId xmlns:a16="http://schemas.microsoft.com/office/drawing/2014/main" id="{FA9A288A-F93B-582F-DD5D-EEEA73206CBA}"/>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13</a:t>
            </a:fld>
            <a:endParaRPr lang="en-GB"/>
          </a:p>
        </p:txBody>
      </p:sp>
      <p:sp>
        <p:nvSpPr>
          <p:cNvPr id="12" name="Content Placeholder 2">
            <a:extLst>
              <a:ext uri="{FF2B5EF4-FFF2-40B4-BE49-F238E27FC236}">
                <a16:creationId xmlns:a16="http://schemas.microsoft.com/office/drawing/2014/main" id="{1E03FC9D-60B0-BFE3-D30A-760039DE2814}"/>
              </a:ext>
            </a:extLst>
          </p:cNvPr>
          <p:cNvSpPr txBox="1">
            <a:spLocks/>
          </p:cNvSpPr>
          <p:nvPr/>
        </p:nvSpPr>
        <p:spPr>
          <a:xfrm>
            <a:off x="318291" y="5174876"/>
            <a:ext cx="7247277" cy="812830"/>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457200">
              <a:spcAft>
                <a:spcPts val="2400"/>
              </a:spcAft>
              <a:buFont typeface="Arial" panose="020B0604020202020204" pitchFamily="34" charset="0"/>
              <a:buChar char="•"/>
            </a:pPr>
            <a:r>
              <a:rPr lang="en-GB" sz="2200" dirty="0"/>
              <a:t>Annual </a:t>
            </a:r>
            <a:r>
              <a:rPr lang="en-GB" sz="2200" dirty="0" err="1"/>
              <a:t>EF</a:t>
            </a:r>
            <a:r>
              <a:rPr lang="en-GB" sz="2200" baseline="-25000" dirty="0" err="1"/>
              <a:t>contrail</a:t>
            </a:r>
            <a:r>
              <a:rPr lang="en-GB" sz="2200" dirty="0"/>
              <a:t> from lean-burn engines may be underestimated by 33 [22, 42]-fold if </a:t>
            </a:r>
            <a:r>
              <a:rPr lang="en-GB" sz="2200" dirty="0" err="1"/>
              <a:t>vPM</a:t>
            </a:r>
            <a:r>
              <a:rPr lang="en-GB" sz="2200" dirty="0"/>
              <a:t> is excluded.</a:t>
            </a:r>
          </a:p>
        </p:txBody>
      </p:sp>
      <p:sp>
        <p:nvSpPr>
          <p:cNvPr id="4" name="Content Placeholder 2">
            <a:extLst>
              <a:ext uri="{FF2B5EF4-FFF2-40B4-BE49-F238E27FC236}">
                <a16:creationId xmlns:a16="http://schemas.microsoft.com/office/drawing/2014/main" id="{7354C92C-943E-CD22-B454-C173ABD54691}"/>
              </a:ext>
            </a:extLst>
          </p:cNvPr>
          <p:cNvSpPr txBox="1">
            <a:spLocks/>
          </p:cNvSpPr>
          <p:nvPr/>
        </p:nvSpPr>
        <p:spPr>
          <a:xfrm>
            <a:off x="318291" y="1356649"/>
            <a:ext cx="7750886" cy="812830"/>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457200">
              <a:spcAft>
                <a:spcPts val="600"/>
              </a:spcAft>
              <a:buFont typeface="Arial" panose="020B0604020202020204" pitchFamily="34" charset="0"/>
              <a:buChar char="•"/>
            </a:pPr>
            <a:r>
              <a:rPr lang="en-GB" sz="2200" dirty="0"/>
              <a:t>Developed a contrail parcel model using </a:t>
            </a:r>
            <a:r>
              <a:rPr lang="en-GB" sz="2200" dirty="0" err="1"/>
              <a:t>Kärcher</a:t>
            </a:r>
            <a:r>
              <a:rPr lang="en-GB" sz="2200" dirty="0"/>
              <a:t> et al., 2015 that incorporates </a:t>
            </a:r>
            <a:r>
              <a:rPr lang="en-GB" sz="2200" dirty="0" err="1"/>
              <a:t>vPM</a:t>
            </a:r>
            <a:r>
              <a:rPr lang="en-GB" sz="2200" dirty="0"/>
              <a:t>, and integrated into </a:t>
            </a:r>
            <a:r>
              <a:rPr lang="en-GB" sz="2200" dirty="0" err="1"/>
              <a:t>CoCiP</a:t>
            </a:r>
            <a:r>
              <a:rPr lang="en-GB" sz="2200" dirty="0"/>
              <a:t> </a:t>
            </a:r>
            <a:r>
              <a:rPr lang="en-GB" sz="2200" dirty="0">
                <a:solidFill>
                  <a:schemeClr val="bg1">
                    <a:lumMod val="75000"/>
                  </a:schemeClr>
                </a:solidFill>
              </a:rPr>
              <a:t>[1]</a:t>
            </a:r>
            <a:endParaRPr lang="en-GB" sz="2200" dirty="0"/>
          </a:p>
          <a:p>
            <a:pPr marL="457200" indent="-457200">
              <a:spcAft>
                <a:spcPts val="600"/>
              </a:spcAft>
              <a:buFont typeface="Arial" panose="020B0604020202020204" pitchFamily="34" charset="0"/>
              <a:buChar char="•"/>
            </a:pPr>
            <a:endParaRPr lang="en-GB" sz="2200" dirty="0">
              <a:solidFill>
                <a:schemeClr val="bg1">
                  <a:lumMod val="75000"/>
                </a:schemeClr>
              </a:solidFill>
            </a:endParaRPr>
          </a:p>
        </p:txBody>
      </p:sp>
      <p:sp>
        <p:nvSpPr>
          <p:cNvPr id="8" name="Content Placeholder 2">
            <a:extLst>
              <a:ext uri="{FF2B5EF4-FFF2-40B4-BE49-F238E27FC236}">
                <a16:creationId xmlns:a16="http://schemas.microsoft.com/office/drawing/2014/main" id="{0C1E04A3-C2D5-63AC-03C8-2BAF3077974C}"/>
              </a:ext>
            </a:extLst>
          </p:cNvPr>
          <p:cNvSpPr txBox="1">
            <a:spLocks/>
          </p:cNvSpPr>
          <p:nvPr/>
        </p:nvSpPr>
        <p:spPr>
          <a:xfrm>
            <a:off x="318291" y="3984306"/>
            <a:ext cx="7211638" cy="812830"/>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457200">
              <a:spcAft>
                <a:spcPts val="2400"/>
              </a:spcAft>
              <a:buFont typeface="Arial" panose="020B0604020202020204" pitchFamily="34" charset="0"/>
              <a:buChar char="•"/>
            </a:pPr>
            <a:r>
              <a:rPr lang="en-US" sz="2200" dirty="0"/>
              <a:t>After including </a:t>
            </a:r>
            <a:r>
              <a:rPr lang="en-US" sz="2200" dirty="0" err="1"/>
              <a:t>vPM</a:t>
            </a:r>
            <a:r>
              <a:rPr lang="en-US" sz="2200" dirty="0"/>
              <a:t> activation, 2019 global contrail net RF may rise by 65 [21, 110] % to </a:t>
            </a:r>
            <a:r>
              <a:rPr lang="en-US" sz="2200" dirty="0">
                <a:solidFill>
                  <a:srgbClr val="0000CD"/>
                </a:solidFill>
              </a:rPr>
              <a:t>79.8 [58.8, 102] </a:t>
            </a:r>
            <a:r>
              <a:rPr lang="en-US" sz="2200" dirty="0" err="1">
                <a:solidFill>
                  <a:srgbClr val="0000CD"/>
                </a:solidFill>
              </a:rPr>
              <a:t>mW</a:t>
            </a:r>
            <a:r>
              <a:rPr lang="en-US" sz="2200" dirty="0">
                <a:solidFill>
                  <a:srgbClr val="0000CD"/>
                </a:solidFill>
              </a:rPr>
              <a:t> m</a:t>
            </a:r>
            <a:r>
              <a:rPr lang="en-US" sz="2200" baseline="30000" dirty="0">
                <a:solidFill>
                  <a:srgbClr val="0000CD"/>
                </a:solidFill>
              </a:rPr>
              <a:t>-2</a:t>
            </a:r>
            <a:r>
              <a:rPr lang="en-US" sz="2200" dirty="0"/>
              <a:t>.</a:t>
            </a:r>
          </a:p>
        </p:txBody>
      </p:sp>
      <p:pic>
        <p:nvPicPr>
          <p:cNvPr id="6" name="Picture 5" descr="A screenshot of a map of the world&#10;&#10;AI-generated content may be incorrect.">
            <a:extLst>
              <a:ext uri="{FF2B5EF4-FFF2-40B4-BE49-F238E27FC236}">
                <a16:creationId xmlns:a16="http://schemas.microsoft.com/office/drawing/2014/main" id="{D3887B83-A559-332A-F1AA-6E2BC1ADD0D7}"/>
              </a:ext>
            </a:extLst>
          </p:cNvPr>
          <p:cNvPicPr>
            <a:picLocks noChangeAspect="1"/>
          </p:cNvPicPr>
          <p:nvPr/>
        </p:nvPicPr>
        <p:blipFill>
          <a:blip r:embed="rId3">
            <a:extLst>
              <a:ext uri="{28A0092B-C50C-407E-A947-70E740481C1C}">
                <a14:useLocalDpi xmlns:a14="http://schemas.microsoft.com/office/drawing/2010/main" val="0"/>
              </a:ext>
            </a:extLst>
          </a:blip>
          <a:srcRect l="10258" t="53342" r="4705" b="6717"/>
          <a:stretch>
            <a:fillRect/>
          </a:stretch>
        </p:blipFill>
        <p:spPr>
          <a:xfrm>
            <a:off x="7786808" y="3939386"/>
            <a:ext cx="4194132" cy="1904884"/>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90470CAF-F505-6D4D-05D4-8225ABC21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652" y="6573020"/>
            <a:ext cx="1192044" cy="161086"/>
          </a:xfrm>
          <a:prstGeom prst="rect">
            <a:avLst/>
          </a:prstGeom>
        </p:spPr>
      </p:pic>
      <p:sp>
        <p:nvSpPr>
          <p:cNvPr id="13" name="Content Placeholder 2">
            <a:extLst>
              <a:ext uri="{FF2B5EF4-FFF2-40B4-BE49-F238E27FC236}">
                <a16:creationId xmlns:a16="http://schemas.microsoft.com/office/drawing/2014/main" id="{50772554-31C9-2770-C9E3-13799B3665C8}"/>
              </a:ext>
            </a:extLst>
          </p:cNvPr>
          <p:cNvSpPr txBox="1">
            <a:spLocks/>
          </p:cNvSpPr>
          <p:nvPr/>
        </p:nvSpPr>
        <p:spPr>
          <a:xfrm>
            <a:off x="282652" y="2442664"/>
            <a:ext cx="7247277" cy="1124959"/>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457200">
              <a:spcAft>
                <a:spcPts val="600"/>
              </a:spcAft>
              <a:buFont typeface="Arial" panose="020B0604020202020204" pitchFamily="34" charset="0"/>
              <a:buChar char="•"/>
            </a:pPr>
            <a:r>
              <a:rPr lang="en-GB" sz="2200" dirty="0"/>
              <a:t>Assumed </a:t>
            </a:r>
            <a:r>
              <a:rPr lang="en-GB" sz="2200" dirty="0" err="1"/>
              <a:t>vPM</a:t>
            </a:r>
            <a:r>
              <a:rPr lang="en-GB" sz="2200" dirty="0"/>
              <a:t> properties – which strongly influences the simulated </a:t>
            </a:r>
            <a:r>
              <a:rPr lang="en-GB" sz="2200" dirty="0" err="1"/>
              <a:t>AEI</a:t>
            </a:r>
            <a:r>
              <a:rPr lang="en-GB" sz="2200" baseline="-25000" dirty="0" err="1"/>
              <a:t>contrail</a:t>
            </a:r>
            <a:r>
              <a:rPr lang="en-GB" sz="2200" dirty="0"/>
              <a:t> – informed by contrail measurements from lean-burn engines.</a:t>
            </a:r>
          </a:p>
        </p:txBody>
      </p:sp>
      <p:sp>
        <p:nvSpPr>
          <p:cNvPr id="14" name="TextBox 13">
            <a:extLst>
              <a:ext uri="{FF2B5EF4-FFF2-40B4-BE49-F238E27FC236}">
                <a16:creationId xmlns:a16="http://schemas.microsoft.com/office/drawing/2014/main" id="{5C8D199A-6F50-FED9-3F2A-6FE9CB3DFC7C}"/>
              </a:ext>
            </a:extLst>
          </p:cNvPr>
          <p:cNvSpPr txBox="1"/>
          <p:nvPr/>
        </p:nvSpPr>
        <p:spPr>
          <a:xfrm>
            <a:off x="1884457" y="6299834"/>
            <a:ext cx="9768210" cy="492443"/>
          </a:xfrm>
          <a:prstGeom prst="rect">
            <a:avLst/>
          </a:prstGeom>
          <a:noFill/>
        </p:spPr>
        <p:txBody>
          <a:bodyPr wrap="square">
            <a:spAutoFit/>
          </a:bodyPr>
          <a:lstStyle/>
          <a:p>
            <a:pPr>
              <a:spcAft>
                <a:spcPts val="600"/>
              </a:spcAft>
            </a:pPr>
            <a:r>
              <a:rPr lang="en-US" sz="1050" b="0" i="0">
                <a:solidFill>
                  <a:srgbClr val="222222"/>
                </a:solidFill>
                <a:effectLst/>
                <a:latin typeface="+mj-lt"/>
              </a:rPr>
              <a:t>Ponsonby et al. (2025) An updated microphysical model for particle activation in contrails: the role of volatile plume particles. </a:t>
            </a:r>
            <a:r>
              <a:rPr lang="en-US" sz="1050" b="0" i="0" u="sng">
                <a:solidFill>
                  <a:srgbClr val="0000CD"/>
                </a:solidFill>
                <a:effectLst/>
                <a:latin typeface="+mj-lt"/>
              </a:rPr>
              <a:t>https://</a:t>
            </a:r>
            <a:r>
              <a:rPr lang="en-US" sz="1050" b="0" i="0" u="sng" err="1">
                <a:solidFill>
                  <a:srgbClr val="0000CD"/>
                </a:solidFill>
                <a:effectLst/>
                <a:latin typeface="+mj-lt"/>
              </a:rPr>
              <a:t>doi.org</a:t>
            </a:r>
            <a:r>
              <a:rPr lang="en-US" sz="1050" b="0" i="0" u="sng">
                <a:solidFill>
                  <a:srgbClr val="0000CD"/>
                </a:solidFill>
                <a:effectLst/>
                <a:latin typeface="+mj-lt"/>
              </a:rPr>
              <a:t>/10.5194/egusphere-2025-1717 </a:t>
            </a:r>
            <a:r>
              <a:rPr lang="en-US" sz="1050" b="0" i="0">
                <a:solidFill>
                  <a:srgbClr val="222222"/>
                </a:solidFill>
                <a:effectLst/>
                <a:latin typeface="+mj-lt"/>
              </a:rPr>
              <a:t> </a:t>
            </a:r>
          </a:p>
          <a:p>
            <a:pPr>
              <a:spcAft>
                <a:spcPts val="600"/>
              </a:spcAft>
            </a:pPr>
            <a:r>
              <a:rPr lang="en-US" sz="1050">
                <a:highlight>
                  <a:srgbClr val="FFFFFF"/>
                </a:highlight>
                <a:cs typeface="Arial" panose="020B0604020202020204" pitchFamily="34" charset="0"/>
              </a:rPr>
              <a:t>Teoh et al. (2025) Impact of Volatile Particulate Matter on Global Contrail Radiative Forcing and Mitigation Assessments [In preparation]</a:t>
            </a:r>
            <a:endParaRPr lang="en-US" sz="1050"/>
          </a:p>
        </p:txBody>
      </p:sp>
      <p:pic>
        <p:nvPicPr>
          <p:cNvPr id="15" name="Picture 14" descr="A comparison of a graph&#10;&#10;AI-generated content may be incorrect.">
            <a:extLst>
              <a:ext uri="{FF2B5EF4-FFF2-40B4-BE49-F238E27FC236}">
                <a16:creationId xmlns:a16="http://schemas.microsoft.com/office/drawing/2014/main" id="{043698BD-D55A-E08B-A2AA-A33964F6318C}"/>
              </a:ext>
            </a:extLst>
          </p:cNvPr>
          <p:cNvPicPr>
            <a:picLocks noChangeAspect="1"/>
          </p:cNvPicPr>
          <p:nvPr/>
        </p:nvPicPr>
        <p:blipFill>
          <a:blip r:embed="rId5">
            <a:extLst>
              <a:ext uri="{28A0092B-C50C-407E-A947-70E740481C1C}">
                <a14:useLocalDpi xmlns:a14="http://schemas.microsoft.com/office/drawing/2010/main" val="0"/>
              </a:ext>
            </a:extLst>
          </a:blip>
          <a:srcRect l="50803" t="9424" r="1470" b="5491"/>
          <a:stretch>
            <a:fillRect/>
          </a:stretch>
        </p:blipFill>
        <p:spPr>
          <a:xfrm>
            <a:off x="8173168" y="525682"/>
            <a:ext cx="3479499" cy="3101576"/>
          </a:xfrm>
          <a:prstGeom prst="rect">
            <a:avLst/>
          </a:prstGeom>
        </p:spPr>
      </p:pic>
    </p:spTree>
    <p:extLst>
      <p:ext uri="{BB962C8B-B14F-4D97-AF65-F5344CB8AC3E}">
        <p14:creationId xmlns:p14="http://schemas.microsoft.com/office/powerpoint/2010/main" val="588359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33FD5-8F84-09E1-F53E-FFAB74652F6C}"/>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C1DB2D8-D050-0C3F-82BB-F8382A17190D}"/>
              </a:ext>
            </a:extLst>
          </p:cNvPr>
          <p:cNvSpPr txBox="1">
            <a:spLocks/>
          </p:cNvSpPr>
          <p:nvPr/>
        </p:nvSpPr>
        <p:spPr>
          <a:xfrm>
            <a:off x="966633" y="5380422"/>
            <a:ext cx="4961201" cy="1256873"/>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spcAft>
                <a:spcPts val="600"/>
              </a:spcAft>
            </a:pPr>
            <a:r>
              <a:rPr lang="en-GB" b="1"/>
              <a:t>Contacts</a:t>
            </a:r>
          </a:p>
          <a:p>
            <a:pPr marL="504891" lvl="2" indent="-342900">
              <a:spcAft>
                <a:spcPts val="600"/>
              </a:spcAft>
            </a:pPr>
            <a:r>
              <a:rPr lang="en-GB" sz="1800">
                <a:solidFill>
                  <a:schemeClr val="accent1"/>
                </a:solidFill>
                <a:hlinkClick r:id="rId3">
                  <a:extLst>
                    <a:ext uri="{A12FA001-AC4F-418D-AE19-62706E023703}">
                      <ahyp:hlinkClr xmlns:ahyp="http://schemas.microsoft.com/office/drawing/2018/hyperlinkcolor" val="tx"/>
                    </a:ext>
                  </a:extLst>
                </a:hlinkClick>
              </a:rPr>
              <a:t>roger.teoh15@imperial.ac.uk</a:t>
            </a:r>
            <a:endParaRPr lang="en-GB" sz="1800">
              <a:solidFill>
                <a:schemeClr val="accent1"/>
              </a:solidFill>
            </a:endParaRPr>
          </a:p>
          <a:p>
            <a:pPr marL="504891" lvl="2" indent="-342900">
              <a:spcAft>
                <a:spcPts val="600"/>
              </a:spcAft>
            </a:pPr>
            <a:r>
              <a:rPr lang="en-GB" sz="1800">
                <a:solidFill>
                  <a:schemeClr val="accent1"/>
                </a:solidFill>
                <a:hlinkClick r:id="rId4">
                  <a:extLst>
                    <a:ext uri="{A12FA001-AC4F-418D-AE19-62706E023703}">
                      <ahyp:hlinkClr xmlns:ahyp="http://schemas.microsoft.com/office/drawing/2018/hyperlinkcolor" val="tx"/>
                    </a:ext>
                  </a:extLst>
                </a:hlinkClick>
              </a:rPr>
              <a:t>j.ponsonby21@imperial.ac.uk</a:t>
            </a:r>
            <a:endParaRPr lang="en-GB" sz="1800">
              <a:solidFill>
                <a:schemeClr val="accent1"/>
              </a:solidFill>
            </a:endParaRPr>
          </a:p>
        </p:txBody>
      </p:sp>
      <p:sp>
        <p:nvSpPr>
          <p:cNvPr id="3" name="Content Placeholder 2">
            <a:extLst>
              <a:ext uri="{FF2B5EF4-FFF2-40B4-BE49-F238E27FC236}">
                <a16:creationId xmlns:a16="http://schemas.microsoft.com/office/drawing/2014/main" id="{3353D811-9996-086A-60EA-F09CC9A72D23}"/>
              </a:ext>
            </a:extLst>
          </p:cNvPr>
          <p:cNvSpPr txBox="1">
            <a:spLocks/>
          </p:cNvSpPr>
          <p:nvPr/>
        </p:nvSpPr>
        <p:spPr>
          <a:xfrm>
            <a:off x="6256739" y="1193569"/>
            <a:ext cx="5791519" cy="475164"/>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spcAft>
                <a:spcPts val="600"/>
              </a:spcAft>
            </a:pPr>
            <a:r>
              <a:rPr lang="en-GB" sz="2400" b="1"/>
              <a:t>Integration into </a:t>
            </a:r>
            <a:r>
              <a:rPr lang="en-GB" sz="2400" b="1" err="1"/>
              <a:t>pycontrails</a:t>
            </a:r>
            <a:r>
              <a:rPr lang="en-GB" sz="2400" b="1"/>
              <a:t> workflow:</a:t>
            </a:r>
            <a:endParaRPr lang="en-GB">
              <a:solidFill>
                <a:schemeClr val="accent1"/>
              </a:solidFill>
            </a:endParaRPr>
          </a:p>
        </p:txBody>
      </p:sp>
      <p:sp>
        <p:nvSpPr>
          <p:cNvPr id="14" name="Content Placeholder 2">
            <a:extLst>
              <a:ext uri="{FF2B5EF4-FFF2-40B4-BE49-F238E27FC236}">
                <a16:creationId xmlns:a16="http://schemas.microsoft.com/office/drawing/2014/main" id="{355BEEA5-D82C-FECE-5308-B72CBDF20068}"/>
              </a:ext>
            </a:extLst>
          </p:cNvPr>
          <p:cNvSpPr txBox="1">
            <a:spLocks/>
          </p:cNvSpPr>
          <p:nvPr/>
        </p:nvSpPr>
        <p:spPr>
          <a:xfrm>
            <a:off x="304481" y="1193569"/>
            <a:ext cx="4610419" cy="475164"/>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spcAft>
                <a:spcPts val="600"/>
              </a:spcAft>
            </a:pPr>
            <a:r>
              <a:rPr lang="en-GB" sz="2400" b="1"/>
              <a:t>Extended K15 model source code:</a:t>
            </a:r>
            <a:endParaRPr lang="en-GB">
              <a:solidFill>
                <a:schemeClr val="accent1"/>
              </a:solidFill>
            </a:endParaRPr>
          </a:p>
        </p:txBody>
      </p:sp>
      <p:sp>
        <p:nvSpPr>
          <p:cNvPr id="15" name="Content Placeholder 2">
            <a:extLst>
              <a:ext uri="{FF2B5EF4-FFF2-40B4-BE49-F238E27FC236}">
                <a16:creationId xmlns:a16="http://schemas.microsoft.com/office/drawing/2014/main" id="{B8EA65DB-2E78-0C82-A097-871DB60213A6}"/>
              </a:ext>
            </a:extLst>
          </p:cNvPr>
          <p:cNvSpPr txBox="1">
            <a:spLocks/>
          </p:cNvSpPr>
          <p:nvPr/>
        </p:nvSpPr>
        <p:spPr>
          <a:xfrm>
            <a:off x="5351535" y="5771275"/>
            <a:ext cx="4961201" cy="866020"/>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504891" lvl="2" indent="-342900">
              <a:spcAft>
                <a:spcPts val="600"/>
              </a:spcAft>
            </a:pPr>
            <a:r>
              <a:rPr lang="en-GB" sz="1800">
                <a:solidFill>
                  <a:schemeClr val="accent1"/>
                </a:solidFill>
                <a:hlinkClick r:id="rId4">
                  <a:extLst>
                    <a:ext uri="{A12FA001-AC4F-418D-AE19-62706E023703}">
                      <ahyp:hlinkClr xmlns:ahyp="http://schemas.microsoft.com/office/drawing/2018/hyperlinkcolor" val="tx"/>
                    </a:ext>
                  </a:extLst>
                </a:hlinkClick>
              </a:rPr>
              <a:t>zeb.engberg@breakthroughenergy.org</a:t>
            </a:r>
            <a:endParaRPr lang="en-GB" sz="1800">
              <a:solidFill>
                <a:schemeClr val="accent1"/>
              </a:solidFill>
            </a:endParaRPr>
          </a:p>
          <a:p>
            <a:pPr marL="504891" lvl="2" indent="-342900">
              <a:spcAft>
                <a:spcPts val="600"/>
              </a:spcAft>
            </a:pPr>
            <a:r>
              <a:rPr lang="en-GB" sz="1800">
                <a:solidFill>
                  <a:srgbClr val="000080"/>
                </a:solidFill>
                <a:hlinkClick r:id="rId5">
                  <a:extLst>
                    <a:ext uri="{A12FA001-AC4F-418D-AE19-62706E023703}">
                      <ahyp:hlinkClr xmlns:ahyp="http://schemas.microsoft.com/office/drawing/2018/hyperlinkcolor" val="tx"/>
                    </a:ext>
                  </a:extLst>
                </a:hlinkClick>
              </a:rPr>
              <a:t>m</a:t>
            </a:r>
            <a:r>
              <a:rPr lang="en-GB" sz="1800">
                <a:solidFill>
                  <a:schemeClr val="accent1"/>
                </a:solidFill>
                <a:hlinkClick r:id="rId5">
                  <a:extLst>
                    <a:ext uri="{A12FA001-AC4F-418D-AE19-62706E023703}">
                      <ahyp:hlinkClr xmlns:ahyp="http://schemas.microsoft.com/office/drawing/2018/hyperlinkcolor" val="tx"/>
                    </a:ext>
                  </a:extLst>
                </a:hlinkClick>
              </a:rPr>
              <a:t>.stettler@imperial.ac.uk</a:t>
            </a:r>
            <a:endParaRPr lang="en-GB" sz="1800">
              <a:solidFill>
                <a:schemeClr val="accent1"/>
              </a:solidFill>
            </a:endParaRPr>
          </a:p>
        </p:txBody>
      </p:sp>
      <p:pic>
        <p:nvPicPr>
          <p:cNvPr id="5" name="Picture 4" descr="A qr code on a white background&#10;&#10;AI-generated content may be incorrect.">
            <a:extLst>
              <a:ext uri="{FF2B5EF4-FFF2-40B4-BE49-F238E27FC236}">
                <a16:creationId xmlns:a16="http://schemas.microsoft.com/office/drawing/2014/main" id="{E7E44B77-F2B3-64A5-8494-C647CD0C726F}"/>
              </a:ext>
            </a:extLst>
          </p:cNvPr>
          <p:cNvPicPr>
            <a:picLocks noChangeAspect="1"/>
          </p:cNvPicPr>
          <p:nvPr/>
        </p:nvPicPr>
        <p:blipFill>
          <a:blip r:embed="rId6">
            <a:extLst>
              <a:ext uri="{28A0092B-C50C-407E-A947-70E740481C1C}">
                <a14:useLocalDpi xmlns:a14="http://schemas.microsoft.com/office/drawing/2010/main" val="0"/>
              </a:ext>
            </a:extLst>
          </a:blip>
          <a:srcRect l="9231" t="9970" r="9415" b="8431"/>
          <a:stretch>
            <a:fillRect/>
          </a:stretch>
        </p:blipFill>
        <p:spPr>
          <a:xfrm>
            <a:off x="881368" y="1723488"/>
            <a:ext cx="3456643" cy="3467101"/>
          </a:xfrm>
          <a:prstGeom prst="rect">
            <a:avLst/>
          </a:prstGeom>
        </p:spPr>
      </p:pic>
      <p:pic>
        <p:nvPicPr>
          <p:cNvPr id="7" name="Picture 6" descr="A qr code on a white background&#10;&#10;AI-generated content may be incorrect.">
            <a:extLst>
              <a:ext uri="{FF2B5EF4-FFF2-40B4-BE49-F238E27FC236}">
                <a16:creationId xmlns:a16="http://schemas.microsoft.com/office/drawing/2014/main" id="{4BCFC00D-4589-F6C6-7FE6-18CB32EEA19B}"/>
              </a:ext>
            </a:extLst>
          </p:cNvPr>
          <p:cNvPicPr>
            <a:picLocks noChangeAspect="1"/>
          </p:cNvPicPr>
          <p:nvPr/>
        </p:nvPicPr>
        <p:blipFill>
          <a:blip r:embed="rId7">
            <a:extLst>
              <a:ext uri="{28A0092B-C50C-407E-A947-70E740481C1C}">
                <a14:useLocalDpi xmlns:a14="http://schemas.microsoft.com/office/drawing/2010/main" val="0"/>
              </a:ext>
            </a:extLst>
          </a:blip>
          <a:srcRect l="6190" t="6952" r="6572" b="6190"/>
          <a:stretch>
            <a:fillRect/>
          </a:stretch>
        </p:blipFill>
        <p:spPr>
          <a:xfrm>
            <a:off x="7026727" y="1791027"/>
            <a:ext cx="3340173" cy="3325586"/>
          </a:xfrm>
          <a:prstGeom prst="rect">
            <a:avLst/>
          </a:prstGeom>
        </p:spPr>
      </p:pic>
    </p:spTree>
    <p:extLst>
      <p:ext uri="{BB962C8B-B14F-4D97-AF65-F5344CB8AC3E}">
        <p14:creationId xmlns:p14="http://schemas.microsoft.com/office/powerpoint/2010/main" val="8435435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E3211-31E3-36BF-C9E5-2EF200038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910D8-F924-9BAA-B224-559D2CA7B859}"/>
              </a:ext>
            </a:extLst>
          </p:cNvPr>
          <p:cNvSpPr>
            <a:spLocks noGrp="1"/>
          </p:cNvSpPr>
          <p:nvPr>
            <p:ph type="title"/>
          </p:nvPr>
        </p:nvSpPr>
        <p:spPr>
          <a:xfrm>
            <a:off x="318294" y="327820"/>
            <a:ext cx="10716851" cy="548874"/>
          </a:xfrm>
        </p:spPr>
        <p:txBody>
          <a:bodyPr/>
          <a:lstStyle/>
          <a:p>
            <a:r>
              <a:rPr lang="en-US" sz="3600" err="1"/>
              <a:t>vPM</a:t>
            </a:r>
            <a:r>
              <a:rPr lang="en-US" sz="3600"/>
              <a:t> activation is critical for lean-burn contrail modelling</a:t>
            </a:r>
          </a:p>
        </p:txBody>
      </p:sp>
      <p:sp>
        <p:nvSpPr>
          <p:cNvPr id="5" name="Slide Number Placeholder 4">
            <a:extLst>
              <a:ext uri="{FF2B5EF4-FFF2-40B4-BE49-F238E27FC236}">
                <a16:creationId xmlns:a16="http://schemas.microsoft.com/office/drawing/2014/main" id="{3742A7CC-8049-41D8-B29F-ED2264ECC353}"/>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15</a:t>
            </a:fld>
            <a:endParaRPr lang="en-GB"/>
          </a:p>
        </p:txBody>
      </p:sp>
      <p:sp>
        <p:nvSpPr>
          <p:cNvPr id="10" name="TextBox 9">
            <a:extLst>
              <a:ext uri="{FF2B5EF4-FFF2-40B4-BE49-F238E27FC236}">
                <a16:creationId xmlns:a16="http://schemas.microsoft.com/office/drawing/2014/main" id="{171E2858-1D08-132F-FEC9-C9D517502C7C}"/>
              </a:ext>
            </a:extLst>
          </p:cNvPr>
          <p:cNvSpPr txBox="1"/>
          <p:nvPr/>
        </p:nvSpPr>
        <p:spPr>
          <a:xfrm>
            <a:off x="187066" y="6415472"/>
            <a:ext cx="1241464" cy="239486"/>
          </a:xfrm>
          <a:prstGeom prst="rect">
            <a:avLst/>
          </a:prstGeom>
          <a:solidFill>
            <a:schemeClr val="bg1"/>
          </a:solidFill>
        </p:spPr>
        <p:txBody>
          <a:bodyPr wrap="square" lIns="0" tIns="0" rIns="0" bIns="0" rtlCol="0">
            <a:noAutofit/>
          </a:bodyPr>
          <a:lstStyle/>
          <a:p>
            <a:pPr algn="l">
              <a:lnSpc>
                <a:spcPct val="105000"/>
              </a:lnSpc>
            </a:pPr>
            <a:endParaRPr lang="en-MY" sz="1600">
              <a:solidFill>
                <a:schemeClr val="tx1"/>
              </a:solidFill>
            </a:endParaRPr>
          </a:p>
        </p:txBody>
      </p:sp>
      <p:pic>
        <p:nvPicPr>
          <p:cNvPr id="17" name="Picture 16" descr="A comparison of a graph&#10;&#10;AI-generated content may be incorrect.">
            <a:extLst>
              <a:ext uri="{FF2B5EF4-FFF2-40B4-BE49-F238E27FC236}">
                <a16:creationId xmlns:a16="http://schemas.microsoft.com/office/drawing/2014/main" id="{C1173DB1-6273-0138-91BF-5F01DB448FBC}"/>
              </a:ext>
            </a:extLst>
          </p:cNvPr>
          <p:cNvPicPr>
            <a:picLocks noChangeAspect="1"/>
          </p:cNvPicPr>
          <p:nvPr/>
        </p:nvPicPr>
        <p:blipFill>
          <a:blip r:embed="rId3">
            <a:extLst>
              <a:ext uri="{28A0092B-C50C-407E-A947-70E740481C1C}">
                <a14:useLocalDpi xmlns:a14="http://schemas.microsoft.com/office/drawing/2010/main" val="0"/>
              </a:ext>
            </a:extLst>
          </a:blip>
          <a:srcRect l="2334" t="3639" r="58869" b="5013"/>
          <a:stretch>
            <a:fillRect/>
          </a:stretch>
        </p:blipFill>
        <p:spPr>
          <a:xfrm>
            <a:off x="187066" y="1540054"/>
            <a:ext cx="3012687" cy="3546730"/>
          </a:xfrm>
          <a:prstGeom prst="rect">
            <a:avLst/>
          </a:prstGeom>
        </p:spPr>
      </p:pic>
      <p:pic>
        <p:nvPicPr>
          <p:cNvPr id="18" name="Picture 17" descr="A comparison of a graph&#10;&#10;AI-generated content may be incorrect.">
            <a:extLst>
              <a:ext uri="{FF2B5EF4-FFF2-40B4-BE49-F238E27FC236}">
                <a16:creationId xmlns:a16="http://schemas.microsoft.com/office/drawing/2014/main" id="{22BBB921-26E6-781B-0FE7-29DCCC712F6E}"/>
              </a:ext>
            </a:extLst>
          </p:cNvPr>
          <p:cNvPicPr>
            <a:picLocks noChangeAspect="1"/>
          </p:cNvPicPr>
          <p:nvPr/>
        </p:nvPicPr>
        <p:blipFill>
          <a:blip r:embed="rId3">
            <a:extLst>
              <a:ext uri="{28A0092B-C50C-407E-A947-70E740481C1C}">
                <a14:useLocalDpi xmlns:a14="http://schemas.microsoft.com/office/drawing/2010/main" val="0"/>
              </a:ext>
            </a:extLst>
          </a:blip>
          <a:srcRect l="50993" t="3639" r="2071" b="5013"/>
          <a:stretch>
            <a:fillRect/>
          </a:stretch>
        </p:blipFill>
        <p:spPr>
          <a:xfrm>
            <a:off x="3252384" y="1540054"/>
            <a:ext cx="3644788" cy="3546730"/>
          </a:xfrm>
          <a:prstGeom prst="rect">
            <a:avLst/>
          </a:prstGeom>
        </p:spPr>
      </p:pic>
      <p:pic>
        <p:nvPicPr>
          <p:cNvPr id="20" name="Picture 19" descr="A diagram of a number of particles&#10;&#10;AI-generated content may be incorrect.">
            <a:extLst>
              <a:ext uri="{FF2B5EF4-FFF2-40B4-BE49-F238E27FC236}">
                <a16:creationId xmlns:a16="http://schemas.microsoft.com/office/drawing/2014/main" id="{CAF725EE-D50B-8B31-79F7-D8497EC5EBFD}"/>
              </a:ext>
            </a:extLst>
          </p:cNvPr>
          <p:cNvPicPr>
            <a:picLocks noChangeAspect="1"/>
          </p:cNvPicPr>
          <p:nvPr/>
        </p:nvPicPr>
        <p:blipFill>
          <a:blip r:embed="rId4">
            <a:extLst>
              <a:ext uri="{28A0092B-C50C-407E-A947-70E740481C1C}">
                <a14:useLocalDpi xmlns:a14="http://schemas.microsoft.com/office/drawing/2010/main" val="0"/>
              </a:ext>
            </a:extLst>
          </a:blip>
          <a:srcRect l="3217" r="2828" b="5729"/>
          <a:stretch>
            <a:fillRect/>
          </a:stretch>
        </p:blipFill>
        <p:spPr>
          <a:xfrm>
            <a:off x="7621440" y="1540055"/>
            <a:ext cx="4194080" cy="3503332"/>
          </a:xfrm>
          <a:prstGeom prst="rect">
            <a:avLst/>
          </a:prstGeom>
        </p:spPr>
      </p:pic>
      <p:sp>
        <p:nvSpPr>
          <p:cNvPr id="21" name="Content Placeholder 2">
            <a:extLst>
              <a:ext uri="{FF2B5EF4-FFF2-40B4-BE49-F238E27FC236}">
                <a16:creationId xmlns:a16="http://schemas.microsoft.com/office/drawing/2014/main" id="{9C87E2C6-8F22-E559-FA99-DC2BD1BE60E5}"/>
              </a:ext>
            </a:extLst>
          </p:cNvPr>
          <p:cNvSpPr txBox="1">
            <a:spLocks/>
          </p:cNvSpPr>
          <p:nvPr/>
        </p:nvSpPr>
        <p:spPr>
          <a:xfrm>
            <a:off x="2273000" y="1007841"/>
            <a:ext cx="1853506" cy="458906"/>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lgn="ctr">
              <a:spcAft>
                <a:spcPts val="1800"/>
              </a:spcAft>
            </a:pPr>
            <a:r>
              <a:rPr lang="en-GB" sz="2400" b="1" err="1">
                <a:solidFill>
                  <a:srgbClr val="0000CD"/>
                </a:solidFill>
              </a:rPr>
              <a:t>AEI</a:t>
            </a:r>
            <a:r>
              <a:rPr lang="en-GB" sz="2400" b="1" baseline="-25000" err="1">
                <a:solidFill>
                  <a:srgbClr val="0000CD"/>
                </a:solidFill>
              </a:rPr>
              <a:t>contrail</a:t>
            </a:r>
            <a:endParaRPr lang="en-GB" sz="2400" b="1" baseline="-25000">
              <a:solidFill>
                <a:srgbClr val="0000CD"/>
              </a:solidFill>
            </a:endParaRPr>
          </a:p>
        </p:txBody>
      </p:sp>
      <p:sp>
        <p:nvSpPr>
          <p:cNvPr id="22" name="Content Placeholder 2">
            <a:extLst>
              <a:ext uri="{FF2B5EF4-FFF2-40B4-BE49-F238E27FC236}">
                <a16:creationId xmlns:a16="http://schemas.microsoft.com/office/drawing/2014/main" id="{FF5C56CE-3D7C-AFBD-36DA-2A3A9FFFC489}"/>
              </a:ext>
            </a:extLst>
          </p:cNvPr>
          <p:cNvSpPr txBox="1">
            <a:spLocks/>
          </p:cNvSpPr>
          <p:nvPr/>
        </p:nvSpPr>
        <p:spPr>
          <a:xfrm>
            <a:off x="7883993" y="1007841"/>
            <a:ext cx="3668974" cy="458906"/>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lgn="ctr">
              <a:spcAft>
                <a:spcPts val="1800"/>
              </a:spcAft>
            </a:pPr>
            <a:r>
              <a:rPr lang="en-GB" sz="2400" b="1" dirty="0" err="1">
                <a:solidFill>
                  <a:srgbClr val="0000CD"/>
                </a:solidFill>
              </a:rPr>
              <a:t>EF</a:t>
            </a:r>
            <a:r>
              <a:rPr lang="en-GB" sz="2400" b="1" baseline="-25000" dirty="0" err="1">
                <a:solidFill>
                  <a:srgbClr val="0000CD"/>
                </a:solidFill>
              </a:rPr>
              <a:t>contrail</a:t>
            </a:r>
            <a:r>
              <a:rPr lang="en-GB" sz="2400" b="1" dirty="0">
                <a:solidFill>
                  <a:srgbClr val="0000CD"/>
                </a:solidFill>
              </a:rPr>
              <a:t>: lean-burn engines</a:t>
            </a:r>
          </a:p>
        </p:txBody>
      </p:sp>
      <p:sp>
        <p:nvSpPr>
          <p:cNvPr id="23" name="Arrow: Right 22">
            <a:extLst>
              <a:ext uri="{FF2B5EF4-FFF2-40B4-BE49-F238E27FC236}">
                <a16:creationId xmlns:a16="http://schemas.microsoft.com/office/drawing/2014/main" id="{6DADE543-7F4D-15CD-4294-A929DA0B560E}"/>
              </a:ext>
            </a:extLst>
          </p:cNvPr>
          <p:cNvSpPr/>
          <p:nvPr/>
        </p:nvSpPr>
        <p:spPr>
          <a:xfrm>
            <a:off x="7059281" y="2895378"/>
            <a:ext cx="472786" cy="37407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a:solidFill>
                <a:schemeClr val="bg1"/>
              </a:solidFill>
            </a:endParaRPr>
          </a:p>
        </p:txBody>
      </p:sp>
      <p:sp>
        <p:nvSpPr>
          <p:cNvPr id="25" name="Oval 24">
            <a:extLst>
              <a:ext uri="{FF2B5EF4-FFF2-40B4-BE49-F238E27FC236}">
                <a16:creationId xmlns:a16="http://schemas.microsoft.com/office/drawing/2014/main" id="{3657D87E-9B4C-77E1-B95B-5CCE8521B78D}"/>
              </a:ext>
            </a:extLst>
          </p:cNvPr>
          <p:cNvSpPr/>
          <p:nvPr/>
        </p:nvSpPr>
        <p:spPr>
          <a:xfrm>
            <a:off x="929986" y="3580683"/>
            <a:ext cx="1059873" cy="62345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a:solidFill>
                <a:schemeClr val="bg1"/>
              </a:solidFill>
            </a:endParaRPr>
          </a:p>
        </p:txBody>
      </p:sp>
      <p:sp>
        <p:nvSpPr>
          <p:cNvPr id="12" name="Content Placeholder 2">
            <a:extLst>
              <a:ext uri="{FF2B5EF4-FFF2-40B4-BE49-F238E27FC236}">
                <a16:creationId xmlns:a16="http://schemas.microsoft.com/office/drawing/2014/main" id="{90E73026-56AD-2AED-2F7D-DBE7177E54C4}"/>
              </a:ext>
            </a:extLst>
          </p:cNvPr>
          <p:cNvSpPr txBox="1">
            <a:spLocks/>
          </p:cNvSpPr>
          <p:nvPr/>
        </p:nvSpPr>
        <p:spPr>
          <a:xfrm>
            <a:off x="442984" y="5477606"/>
            <a:ext cx="11018188" cy="829926"/>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Aft>
                <a:spcPts val="1800"/>
              </a:spcAft>
              <a:buFont typeface="Arial" panose="020B0604020202020204" pitchFamily="34" charset="0"/>
              <a:buChar char="•"/>
            </a:pPr>
            <a:r>
              <a:rPr lang="en-US" sz="2300" dirty="0"/>
              <a:t>Neglecting </a:t>
            </a:r>
            <a:r>
              <a:rPr lang="en-US" sz="2300" dirty="0" err="1"/>
              <a:t>vPM</a:t>
            </a:r>
            <a:r>
              <a:rPr lang="en-US" sz="2300" dirty="0"/>
              <a:t> activation may underestimate the annual contrail climate forcing from lean-burn engines by a factor of 33 [22, 42]. </a:t>
            </a:r>
            <a:endParaRPr lang="en-GB" sz="2300" dirty="0"/>
          </a:p>
        </p:txBody>
      </p:sp>
    </p:spTree>
    <p:extLst>
      <p:ext uri="{BB962C8B-B14F-4D97-AF65-F5344CB8AC3E}">
        <p14:creationId xmlns:p14="http://schemas.microsoft.com/office/powerpoint/2010/main" val="2225553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5"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B2AD9-8308-6482-392E-ACB6E3389D9C}"/>
            </a:ext>
          </a:extLst>
        </p:cNvPr>
        <p:cNvGrpSpPr/>
        <p:nvPr/>
      </p:nvGrpSpPr>
      <p:grpSpPr>
        <a:xfrm>
          <a:off x="0" y="0"/>
          <a:ext cx="0" cy="0"/>
          <a:chOff x="0" y="0"/>
          <a:chExt cx="0" cy="0"/>
        </a:xfrm>
      </p:grpSpPr>
      <p:pic>
        <p:nvPicPr>
          <p:cNvPr id="10" name="Picture 9" descr="A map of the world&#10;&#10;AI-generated content may be incorrect.">
            <a:extLst>
              <a:ext uri="{FF2B5EF4-FFF2-40B4-BE49-F238E27FC236}">
                <a16:creationId xmlns:a16="http://schemas.microsoft.com/office/drawing/2014/main" id="{FBD00A39-6AA5-2048-C833-4F6065DD8B47}"/>
              </a:ext>
            </a:extLst>
          </p:cNvPr>
          <p:cNvPicPr>
            <a:picLocks noChangeAspect="1"/>
          </p:cNvPicPr>
          <p:nvPr/>
        </p:nvPicPr>
        <p:blipFill>
          <a:blip r:embed="rId3">
            <a:extLst>
              <a:ext uri="{28A0092B-C50C-407E-A947-70E740481C1C}">
                <a14:useLocalDpi xmlns:a14="http://schemas.microsoft.com/office/drawing/2010/main" val="0"/>
              </a:ext>
            </a:extLst>
          </a:blip>
          <a:srcRect l="7634" t="7984" r="8652" b="7783"/>
          <a:stretch>
            <a:fillRect/>
          </a:stretch>
        </p:blipFill>
        <p:spPr>
          <a:xfrm>
            <a:off x="6491689" y="3978765"/>
            <a:ext cx="5425059" cy="2458887"/>
          </a:xfrm>
          <a:prstGeom prst="rect">
            <a:avLst/>
          </a:prstGeom>
        </p:spPr>
      </p:pic>
      <p:sp>
        <p:nvSpPr>
          <p:cNvPr id="2" name="Title 1">
            <a:extLst>
              <a:ext uri="{FF2B5EF4-FFF2-40B4-BE49-F238E27FC236}">
                <a16:creationId xmlns:a16="http://schemas.microsoft.com/office/drawing/2014/main" id="{0238CE98-C837-4351-B7BD-CBC445AE293B}"/>
              </a:ext>
            </a:extLst>
          </p:cNvPr>
          <p:cNvSpPr>
            <a:spLocks noGrp="1"/>
          </p:cNvSpPr>
          <p:nvPr>
            <p:ph type="title"/>
          </p:nvPr>
        </p:nvSpPr>
        <p:spPr>
          <a:xfrm>
            <a:off x="318294" y="327820"/>
            <a:ext cx="11209274" cy="548874"/>
          </a:xfrm>
        </p:spPr>
        <p:txBody>
          <a:bodyPr/>
          <a:lstStyle/>
          <a:p>
            <a:r>
              <a:rPr lang="en-US" sz="3600" err="1"/>
              <a:t>vPM</a:t>
            </a:r>
            <a:r>
              <a:rPr lang="en-US" sz="3600"/>
              <a:t> activation is sensitive to temperature and </a:t>
            </a:r>
            <a:r>
              <a:rPr lang="en-US" sz="3600" err="1"/>
              <a:t>nvPM</a:t>
            </a:r>
            <a:r>
              <a:rPr lang="en-US" sz="3600"/>
              <a:t> </a:t>
            </a:r>
            <a:r>
              <a:rPr lang="en-US" sz="3600" err="1"/>
              <a:t>EI</a:t>
            </a:r>
            <a:r>
              <a:rPr lang="en-US" sz="3600" baseline="-25000" err="1"/>
              <a:t>n</a:t>
            </a:r>
            <a:endParaRPr lang="en-US" sz="3600" baseline="-25000"/>
          </a:p>
        </p:txBody>
      </p:sp>
      <p:sp>
        <p:nvSpPr>
          <p:cNvPr id="5" name="Slide Number Placeholder 4">
            <a:extLst>
              <a:ext uri="{FF2B5EF4-FFF2-40B4-BE49-F238E27FC236}">
                <a16:creationId xmlns:a16="http://schemas.microsoft.com/office/drawing/2014/main" id="{1CC17AD6-B91F-155D-ECB6-7AB199528715}"/>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16</a:t>
            </a:fld>
            <a:endParaRPr lang="en-GB"/>
          </a:p>
        </p:txBody>
      </p:sp>
      <p:sp>
        <p:nvSpPr>
          <p:cNvPr id="18" name="TextBox 17">
            <a:extLst>
              <a:ext uri="{FF2B5EF4-FFF2-40B4-BE49-F238E27FC236}">
                <a16:creationId xmlns:a16="http://schemas.microsoft.com/office/drawing/2014/main" id="{BEB24375-5944-FC4D-719B-508810267691}"/>
              </a:ext>
            </a:extLst>
          </p:cNvPr>
          <p:cNvSpPr txBox="1"/>
          <p:nvPr/>
        </p:nvSpPr>
        <p:spPr>
          <a:xfrm>
            <a:off x="187066" y="6415472"/>
            <a:ext cx="1241464" cy="239486"/>
          </a:xfrm>
          <a:prstGeom prst="rect">
            <a:avLst/>
          </a:prstGeom>
          <a:solidFill>
            <a:schemeClr val="bg1"/>
          </a:solidFill>
        </p:spPr>
        <p:txBody>
          <a:bodyPr wrap="square" lIns="0" tIns="0" rIns="0" bIns="0" rtlCol="0">
            <a:noAutofit/>
          </a:bodyPr>
          <a:lstStyle/>
          <a:p>
            <a:pPr algn="l">
              <a:lnSpc>
                <a:spcPct val="105000"/>
              </a:lnSpc>
            </a:pPr>
            <a:endParaRPr lang="en-MY" sz="1600">
              <a:solidFill>
                <a:schemeClr val="tx1"/>
              </a:solidFill>
            </a:endParaRPr>
          </a:p>
        </p:txBody>
      </p:sp>
      <p:pic>
        <p:nvPicPr>
          <p:cNvPr id="17" name="Picture 16" descr="A diagram of a heat wave&#10;&#10;AI-generated content may be incorrect.">
            <a:extLst>
              <a:ext uri="{FF2B5EF4-FFF2-40B4-BE49-F238E27FC236}">
                <a16:creationId xmlns:a16="http://schemas.microsoft.com/office/drawing/2014/main" id="{496A42F2-F492-8F26-895C-D554906C8D8F}"/>
              </a:ext>
            </a:extLst>
          </p:cNvPr>
          <p:cNvPicPr>
            <a:picLocks noChangeAspect="1"/>
          </p:cNvPicPr>
          <p:nvPr/>
        </p:nvPicPr>
        <p:blipFill>
          <a:blip r:embed="rId4">
            <a:extLst>
              <a:ext uri="{28A0092B-C50C-407E-A947-70E740481C1C}">
                <a14:useLocalDpi xmlns:a14="http://schemas.microsoft.com/office/drawing/2010/main" val="0"/>
              </a:ext>
            </a:extLst>
          </a:blip>
          <a:srcRect l="1633" t="9673" r="8659" b="4140"/>
          <a:stretch>
            <a:fillRect/>
          </a:stretch>
        </p:blipFill>
        <p:spPr>
          <a:xfrm>
            <a:off x="479277" y="3990114"/>
            <a:ext cx="5276319" cy="2813415"/>
          </a:xfrm>
          <a:prstGeom prst="rect">
            <a:avLst/>
          </a:prstGeom>
        </p:spPr>
      </p:pic>
      <p:pic>
        <p:nvPicPr>
          <p:cNvPr id="3" name="Picture 2" descr="A screenshot of a map of the world&#10;&#10;AI-generated content may be incorrect.">
            <a:extLst>
              <a:ext uri="{FF2B5EF4-FFF2-40B4-BE49-F238E27FC236}">
                <a16:creationId xmlns:a16="http://schemas.microsoft.com/office/drawing/2014/main" id="{9FB2817F-01A3-1A66-95F3-3BC71332C2CA}"/>
              </a:ext>
            </a:extLst>
          </p:cNvPr>
          <p:cNvPicPr>
            <a:picLocks noChangeAspect="1"/>
          </p:cNvPicPr>
          <p:nvPr/>
        </p:nvPicPr>
        <p:blipFill>
          <a:blip r:embed="rId5">
            <a:extLst>
              <a:ext uri="{28A0092B-C50C-407E-A947-70E740481C1C}">
                <a14:useLocalDpi xmlns:a14="http://schemas.microsoft.com/office/drawing/2010/main" val="0"/>
              </a:ext>
            </a:extLst>
          </a:blip>
          <a:srcRect l="10258" t="53549" r="14796" b="7534"/>
          <a:stretch>
            <a:fillRect/>
          </a:stretch>
        </p:blipFill>
        <p:spPr>
          <a:xfrm>
            <a:off x="3674834" y="1310149"/>
            <a:ext cx="4219929" cy="2118851"/>
          </a:xfrm>
          <a:prstGeom prst="rect">
            <a:avLst/>
          </a:prstGeom>
        </p:spPr>
      </p:pic>
      <p:pic>
        <p:nvPicPr>
          <p:cNvPr id="6" name="Picture 5" descr="A screenshot of a map of the world&#10;&#10;AI-generated content may be incorrect.">
            <a:extLst>
              <a:ext uri="{FF2B5EF4-FFF2-40B4-BE49-F238E27FC236}">
                <a16:creationId xmlns:a16="http://schemas.microsoft.com/office/drawing/2014/main" id="{5F5233D4-A53E-B4F7-1894-6F8C98D7CE07}"/>
              </a:ext>
            </a:extLst>
          </p:cNvPr>
          <p:cNvPicPr>
            <a:picLocks noChangeAspect="1"/>
          </p:cNvPicPr>
          <p:nvPr/>
        </p:nvPicPr>
        <p:blipFill>
          <a:blip r:embed="rId5">
            <a:extLst>
              <a:ext uri="{28A0092B-C50C-407E-A947-70E740481C1C}">
                <a14:useLocalDpi xmlns:a14="http://schemas.microsoft.com/office/drawing/2010/main" val="0"/>
              </a:ext>
            </a:extLst>
          </a:blip>
          <a:srcRect l="88094" t="53549" r="4479" b="7534"/>
          <a:stretch>
            <a:fillRect/>
          </a:stretch>
        </p:blipFill>
        <p:spPr>
          <a:xfrm>
            <a:off x="7899733" y="1310147"/>
            <a:ext cx="418203" cy="2118852"/>
          </a:xfrm>
          <a:prstGeom prst="rect">
            <a:avLst/>
          </a:prstGeo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80E5901B-390D-6290-2DE4-CFBDFD1277C7}"/>
                  </a:ext>
                </a:extLst>
              </p:cNvPr>
              <p:cNvSpPr txBox="1">
                <a:spLocks/>
              </p:cNvSpPr>
              <p:nvPr/>
            </p:nvSpPr>
            <p:spPr>
              <a:xfrm>
                <a:off x="3570594" y="843031"/>
                <a:ext cx="4428408" cy="461441"/>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lgn="ctr">
                  <a:spcAft>
                    <a:spcPts val="1200"/>
                  </a:spcAft>
                </a:pPr>
                <a:r>
                  <a:rPr lang="en-GB" sz="1700" b="1">
                    <a:solidFill>
                      <a:schemeClr val="tx1"/>
                    </a:solidFill>
                  </a:rPr>
                  <a:t>Relative change in contrail net RF = </a:t>
                </a:r>
                <a14:m>
                  <m:oMath xmlns:m="http://schemas.openxmlformats.org/officeDocument/2006/math">
                    <m:f>
                      <m:fPr>
                        <m:ctrlPr>
                          <a:rPr lang="en-US" sz="1700" b="1" i="1" smtClean="0">
                            <a:solidFill>
                              <a:schemeClr val="tx1"/>
                            </a:solidFill>
                            <a:latin typeface="Cambria Math" panose="02040503050406030204" pitchFamily="18" charset="0"/>
                          </a:rPr>
                        </m:ctrlPr>
                      </m:fPr>
                      <m:num>
                        <m:r>
                          <a:rPr lang="en-US" sz="1700" b="1" i="0" smtClean="0">
                            <a:solidFill>
                              <a:schemeClr val="tx1"/>
                            </a:solidFill>
                            <a:latin typeface="Cambria Math" panose="02040503050406030204" pitchFamily="18" charset="0"/>
                          </a:rPr>
                          <m:t>𝐍𝐨𝐦𝐢𝐧𝐚𝐥</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𝐯𝐏𝐌</m:t>
                        </m:r>
                      </m:num>
                      <m:den>
                        <m:r>
                          <a:rPr lang="en-US" sz="1700" b="1" i="0" smtClean="0">
                            <a:solidFill>
                              <a:schemeClr val="tx1"/>
                            </a:solidFill>
                            <a:latin typeface="Cambria Math" panose="02040503050406030204" pitchFamily="18" charset="0"/>
                          </a:rPr>
                          <m:t>𝐍𝐨</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𝐯𝐏𝐌</m:t>
                        </m:r>
                      </m:den>
                    </m:f>
                  </m:oMath>
                </a14:m>
                <a:endParaRPr lang="en-GB" sz="1700" b="1">
                  <a:solidFill>
                    <a:schemeClr val="tx1"/>
                  </a:solidFill>
                </a:endParaRPr>
              </a:p>
            </p:txBody>
          </p:sp>
        </mc:Choice>
        <mc:Fallback xmlns="">
          <p:sp>
            <p:nvSpPr>
              <p:cNvPr id="7" name="Content Placeholder 2">
                <a:extLst>
                  <a:ext uri="{FF2B5EF4-FFF2-40B4-BE49-F238E27FC236}">
                    <a16:creationId xmlns:a16="http://schemas.microsoft.com/office/drawing/2014/main" id="{17DF106B-6D20-D2CC-BC86-0E15DBF94B8A}"/>
                  </a:ext>
                </a:extLst>
              </p:cNvPr>
              <p:cNvSpPr txBox="1">
                <a:spLocks noRot="1" noChangeAspect="1" noMove="1" noResize="1" noEditPoints="1" noAdjustHandles="1" noChangeArrowheads="1" noChangeShapeType="1" noTextEdit="1"/>
              </p:cNvSpPr>
              <p:nvPr/>
            </p:nvSpPr>
            <p:spPr>
              <a:xfrm>
                <a:off x="3570594" y="843031"/>
                <a:ext cx="4428408" cy="461441"/>
              </a:xfrm>
              <a:prstGeom prst="rect">
                <a:avLst/>
              </a:prstGeom>
              <a:blipFill>
                <a:blip r:embed="rId6"/>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4C44CD3-123F-3274-52F3-924684176ECD}"/>
                  </a:ext>
                </a:extLst>
              </p:cNvPr>
              <p:cNvSpPr txBox="1">
                <a:spLocks/>
              </p:cNvSpPr>
              <p:nvPr/>
            </p:nvSpPr>
            <p:spPr>
              <a:xfrm>
                <a:off x="1174441" y="3514838"/>
                <a:ext cx="4036345" cy="463927"/>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lgn="ctr">
                  <a:spcAft>
                    <a:spcPts val="1200"/>
                  </a:spcAft>
                </a:pPr>
                <a:r>
                  <a:rPr lang="en-GB" sz="1700" b="1" dirty="0">
                    <a:solidFill>
                      <a:schemeClr val="tx1"/>
                    </a:solidFill>
                  </a:rPr>
                  <a:t>Relative change in </a:t>
                </a:r>
                <a:r>
                  <a:rPr lang="en-GB" sz="1700" b="1" dirty="0" err="1">
                    <a:solidFill>
                      <a:schemeClr val="tx1"/>
                    </a:solidFill>
                  </a:rPr>
                  <a:t>EF</a:t>
                </a:r>
                <a:r>
                  <a:rPr lang="en-GB" sz="1700" b="1" baseline="-25000" dirty="0" err="1">
                    <a:solidFill>
                      <a:schemeClr val="tx1"/>
                    </a:solidFill>
                  </a:rPr>
                  <a:t>contrail</a:t>
                </a:r>
                <a:r>
                  <a:rPr lang="en-GB" sz="1700" b="1" dirty="0">
                    <a:solidFill>
                      <a:schemeClr val="tx1"/>
                    </a:solidFill>
                  </a:rPr>
                  <a:t> = </a:t>
                </a:r>
                <a14:m>
                  <m:oMath xmlns:m="http://schemas.openxmlformats.org/officeDocument/2006/math">
                    <m:f>
                      <m:fPr>
                        <m:ctrlPr>
                          <a:rPr lang="en-US" sz="1700" b="1" i="1" smtClean="0">
                            <a:solidFill>
                              <a:schemeClr val="tx1"/>
                            </a:solidFill>
                            <a:latin typeface="Cambria Math" panose="02040503050406030204" pitchFamily="18" charset="0"/>
                          </a:rPr>
                        </m:ctrlPr>
                      </m:fPr>
                      <m:num>
                        <m:r>
                          <a:rPr lang="en-US" sz="1700" b="1" i="0" smtClean="0">
                            <a:solidFill>
                              <a:schemeClr val="tx1"/>
                            </a:solidFill>
                            <a:latin typeface="Cambria Math" panose="02040503050406030204" pitchFamily="18" charset="0"/>
                          </a:rPr>
                          <m:t>𝐍𝐨𝐦𝐢𝐧𝐚𝐥</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𝐯𝐏𝐌</m:t>
                        </m:r>
                      </m:num>
                      <m:den>
                        <m:r>
                          <a:rPr lang="en-US" sz="1700" b="1" i="0" smtClean="0">
                            <a:solidFill>
                              <a:schemeClr val="tx1"/>
                            </a:solidFill>
                            <a:latin typeface="Cambria Math" panose="02040503050406030204" pitchFamily="18" charset="0"/>
                          </a:rPr>
                          <m:t>𝐍𝐨</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𝐯𝐏𝐌</m:t>
                        </m:r>
                      </m:den>
                    </m:f>
                  </m:oMath>
                </a14:m>
                <a:endParaRPr lang="en-GB" sz="1700" b="1" dirty="0">
                  <a:solidFill>
                    <a:schemeClr val="tx1"/>
                  </a:solidFill>
                </a:endParaRPr>
              </a:p>
            </p:txBody>
          </p:sp>
        </mc:Choice>
        <mc:Fallback xmlns="">
          <p:sp>
            <p:nvSpPr>
              <p:cNvPr id="8" name="Content Placeholder 2">
                <a:extLst>
                  <a:ext uri="{FF2B5EF4-FFF2-40B4-BE49-F238E27FC236}">
                    <a16:creationId xmlns:a16="http://schemas.microsoft.com/office/drawing/2014/main" id="{5C0C1096-5355-9AF2-D64A-081C7DDE2338}"/>
                  </a:ext>
                </a:extLst>
              </p:cNvPr>
              <p:cNvSpPr txBox="1">
                <a:spLocks noRot="1" noChangeAspect="1" noMove="1" noResize="1" noEditPoints="1" noAdjustHandles="1" noChangeArrowheads="1" noChangeShapeType="1" noTextEdit="1"/>
              </p:cNvSpPr>
              <p:nvPr/>
            </p:nvSpPr>
            <p:spPr>
              <a:xfrm>
                <a:off x="1174441" y="3514838"/>
                <a:ext cx="4036345" cy="463927"/>
              </a:xfrm>
              <a:prstGeom prst="rect">
                <a:avLst/>
              </a:prstGeom>
              <a:blipFill>
                <a:blip r:embed="rId7"/>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0172FF84-E43E-C55A-8AE6-9601DFF019E9}"/>
                  </a:ext>
                </a:extLst>
              </p:cNvPr>
              <p:cNvSpPr txBox="1">
                <a:spLocks/>
              </p:cNvSpPr>
              <p:nvPr/>
            </p:nvSpPr>
            <p:spPr>
              <a:xfrm>
                <a:off x="6648890" y="3514838"/>
                <a:ext cx="4750787" cy="467999"/>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lgn="ctr">
                  <a:spcAft>
                    <a:spcPts val="1200"/>
                  </a:spcAft>
                </a:pPr>
                <a:r>
                  <a:rPr lang="en-GB" sz="1700" b="1">
                    <a:solidFill>
                      <a:schemeClr val="tx1"/>
                    </a:solidFill>
                  </a:rPr>
                  <a:t>Relative nvPM = </a:t>
                </a:r>
                <a14:m>
                  <m:oMath xmlns:m="http://schemas.openxmlformats.org/officeDocument/2006/math">
                    <m:f>
                      <m:fPr>
                        <m:ctrlPr>
                          <a:rPr lang="en-US" sz="1700" b="1" i="1" smtClean="0">
                            <a:solidFill>
                              <a:schemeClr val="tx1"/>
                            </a:solidFill>
                            <a:latin typeface="Cambria Math" panose="02040503050406030204" pitchFamily="18" charset="0"/>
                          </a:rPr>
                        </m:ctrlPr>
                      </m:fPr>
                      <m:num>
                        <m:r>
                          <a:rPr lang="en-US" sz="1700" b="1" i="0" smtClean="0">
                            <a:solidFill>
                              <a:schemeClr val="tx1"/>
                            </a:solidFill>
                            <a:latin typeface="Cambria Math" panose="02040503050406030204" pitchFamily="18" charset="0"/>
                          </a:rPr>
                          <m:t>𝐋𝐨𝐜𝐚𝐥</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𝐦𝐞𝐚𝐧</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𝐧𝐯𝐏𝐌</m:t>
                        </m:r>
                        <m:r>
                          <a:rPr lang="en-US" sz="1700" b="1" i="0" smtClean="0">
                            <a:solidFill>
                              <a:schemeClr val="tx1"/>
                            </a:solidFill>
                            <a:latin typeface="Cambria Math" panose="02040503050406030204" pitchFamily="18" charset="0"/>
                          </a:rPr>
                          <m:t> </m:t>
                        </m:r>
                        <m:r>
                          <a:rPr lang="en-US" sz="1700" b="1" i="0" smtClean="0">
                            <a:solidFill>
                              <a:schemeClr val="tx1"/>
                            </a:solidFill>
                            <a:latin typeface="Cambria Math" panose="02040503050406030204" pitchFamily="18" charset="0"/>
                          </a:rPr>
                          <m:t>𝐄</m:t>
                        </m:r>
                        <m:sSub>
                          <m:sSubPr>
                            <m:ctrlPr>
                              <a:rPr lang="en-US" sz="1700" b="1" i="1" smtClean="0">
                                <a:solidFill>
                                  <a:schemeClr val="tx1"/>
                                </a:solidFill>
                                <a:latin typeface="Cambria Math" panose="02040503050406030204" pitchFamily="18" charset="0"/>
                              </a:rPr>
                            </m:ctrlPr>
                          </m:sSubPr>
                          <m:e>
                            <m:r>
                              <a:rPr lang="en-US" sz="1700" b="1" i="0" smtClean="0">
                                <a:solidFill>
                                  <a:schemeClr val="tx1"/>
                                </a:solidFill>
                                <a:latin typeface="Cambria Math" panose="02040503050406030204" pitchFamily="18" charset="0"/>
                              </a:rPr>
                              <m:t>𝐈</m:t>
                            </m:r>
                          </m:e>
                          <m:sub>
                            <m:r>
                              <a:rPr lang="en-US" sz="1700" b="1" i="0" smtClean="0">
                                <a:solidFill>
                                  <a:schemeClr val="tx1"/>
                                </a:solidFill>
                                <a:latin typeface="Cambria Math" panose="02040503050406030204" pitchFamily="18" charset="0"/>
                              </a:rPr>
                              <m:t>𝐧</m:t>
                            </m:r>
                          </m:sub>
                        </m:sSub>
                      </m:num>
                      <m:den>
                        <m:r>
                          <a:rPr lang="en-US" sz="1700" b="1" i="0" smtClean="0">
                            <a:latin typeface="Cambria Math" panose="02040503050406030204" pitchFamily="18" charset="0"/>
                          </a:rPr>
                          <m:t>𝐆𝐥𝐨𝐛𝐚𝐥</m:t>
                        </m:r>
                        <m:r>
                          <a:rPr lang="en-US" sz="1700" b="1">
                            <a:latin typeface="Cambria Math" panose="02040503050406030204" pitchFamily="18" charset="0"/>
                          </a:rPr>
                          <m:t> </m:t>
                        </m:r>
                        <m:r>
                          <a:rPr lang="en-US" sz="1700" b="1">
                            <a:latin typeface="Cambria Math" panose="02040503050406030204" pitchFamily="18" charset="0"/>
                          </a:rPr>
                          <m:t>𝐦𝐞𝐚𝐧</m:t>
                        </m:r>
                        <m:r>
                          <a:rPr lang="en-US" sz="1700" b="1">
                            <a:latin typeface="Cambria Math" panose="02040503050406030204" pitchFamily="18" charset="0"/>
                          </a:rPr>
                          <m:t> </m:t>
                        </m:r>
                        <m:r>
                          <a:rPr lang="en-US" sz="1700" b="1">
                            <a:latin typeface="Cambria Math" panose="02040503050406030204" pitchFamily="18" charset="0"/>
                          </a:rPr>
                          <m:t>𝐧𝐯𝐏𝐌</m:t>
                        </m:r>
                        <m:r>
                          <a:rPr lang="en-US" sz="1700" b="1">
                            <a:latin typeface="Cambria Math" panose="02040503050406030204" pitchFamily="18" charset="0"/>
                          </a:rPr>
                          <m:t> </m:t>
                        </m:r>
                        <m:r>
                          <a:rPr lang="en-US" sz="1700" b="1">
                            <a:latin typeface="Cambria Math" panose="02040503050406030204" pitchFamily="18" charset="0"/>
                          </a:rPr>
                          <m:t>𝐄</m:t>
                        </m:r>
                        <m:sSub>
                          <m:sSubPr>
                            <m:ctrlPr>
                              <a:rPr lang="en-US" sz="1700" b="1" i="1">
                                <a:latin typeface="Cambria Math" panose="02040503050406030204" pitchFamily="18" charset="0"/>
                              </a:rPr>
                            </m:ctrlPr>
                          </m:sSubPr>
                          <m:e>
                            <m:r>
                              <a:rPr lang="en-US" sz="1700" b="1">
                                <a:latin typeface="Cambria Math" panose="02040503050406030204" pitchFamily="18" charset="0"/>
                              </a:rPr>
                              <m:t>𝐈</m:t>
                            </m:r>
                          </m:e>
                          <m:sub>
                            <m:r>
                              <a:rPr lang="en-US" sz="1700" b="1">
                                <a:latin typeface="Cambria Math" panose="02040503050406030204" pitchFamily="18" charset="0"/>
                              </a:rPr>
                              <m:t>𝐧</m:t>
                            </m:r>
                          </m:sub>
                        </m:sSub>
                        <m:r>
                          <a:rPr lang="en-US" sz="1700" b="1" i="1" smtClean="0">
                            <a:latin typeface="Cambria Math" panose="02040503050406030204" pitchFamily="18" charset="0"/>
                          </a:rPr>
                          <m:t>(</m:t>
                        </m:r>
                        <m:r>
                          <a:rPr lang="en-US" sz="1700" b="1" i="1" smtClean="0">
                            <a:latin typeface="Cambria Math" panose="02040503050406030204" pitchFamily="18" charset="0"/>
                          </a:rPr>
                          <m:t>𝟏</m:t>
                        </m:r>
                        <m:r>
                          <a:rPr lang="en-US" sz="1700" b="1" i="1" smtClean="0">
                            <a:latin typeface="Cambria Math" panose="02040503050406030204" pitchFamily="18" charset="0"/>
                          </a:rPr>
                          <m:t>.</m:t>
                        </m:r>
                        <m:r>
                          <a:rPr lang="en-US" sz="1700" b="1" i="1" smtClean="0">
                            <a:latin typeface="Cambria Math" panose="02040503050406030204" pitchFamily="18" charset="0"/>
                          </a:rPr>
                          <m:t>𝟎𝟐</m:t>
                        </m:r>
                        <m:r>
                          <a:rPr lang="en-US" sz="1700" b="1" i="1" smtClean="0">
                            <a:latin typeface="Cambria Math" panose="02040503050406030204" pitchFamily="18" charset="0"/>
                          </a:rPr>
                          <m:t>×</m:t>
                        </m:r>
                        <m:r>
                          <a:rPr lang="en-US" sz="1700" b="1" i="1" smtClean="0">
                            <a:latin typeface="Cambria Math" panose="02040503050406030204" pitchFamily="18" charset="0"/>
                          </a:rPr>
                          <m:t>𝟏</m:t>
                        </m:r>
                        <m:sSup>
                          <m:sSupPr>
                            <m:ctrlPr>
                              <a:rPr lang="en-US" sz="1700" b="1" i="1" smtClean="0">
                                <a:latin typeface="Cambria Math" panose="02040503050406030204" pitchFamily="18" charset="0"/>
                              </a:rPr>
                            </m:ctrlPr>
                          </m:sSupPr>
                          <m:e>
                            <m:r>
                              <a:rPr lang="en-US" sz="1700" b="1" i="1" smtClean="0">
                                <a:latin typeface="Cambria Math" panose="02040503050406030204" pitchFamily="18" charset="0"/>
                              </a:rPr>
                              <m:t>𝟎</m:t>
                            </m:r>
                          </m:e>
                          <m:sup>
                            <m:r>
                              <a:rPr lang="en-US" sz="1700" b="1" i="1" smtClean="0">
                                <a:latin typeface="Cambria Math" panose="02040503050406030204" pitchFamily="18" charset="0"/>
                              </a:rPr>
                              <m:t>𝟏𝟓</m:t>
                            </m:r>
                          </m:sup>
                        </m:sSup>
                        <m:r>
                          <a:rPr lang="en-US" sz="1700" b="1" i="1" smtClean="0">
                            <a:latin typeface="Cambria Math" panose="02040503050406030204" pitchFamily="18" charset="0"/>
                          </a:rPr>
                          <m:t> </m:t>
                        </m:r>
                        <m:r>
                          <a:rPr lang="en-US" sz="1700" b="1" i="0" smtClean="0">
                            <a:latin typeface="Cambria Math" panose="02040503050406030204" pitchFamily="18" charset="0"/>
                          </a:rPr>
                          <m:t>𝐤</m:t>
                        </m:r>
                        <m:sSup>
                          <m:sSupPr>
                            <m:ctrlPr>
                              <a:rPr lang="en-US" sz="1700" b="1" i="1" smtClean="0">
                                <a:latin typeface="Cambria Math" panose="02040503050406030204" pitchFamily="18" charset="0"/>
                              </a:rPr>
                            </m:ctrlPr>
                          </m:sSupPr>
                          <m:e>
                            <m:r>
                              <a:rPr lang="en-US" sz="1700" b="1" i="0" smtClean="0">
                                <a:latin typeface="Cambria Math" panose="02040503050406030204" pitchFamily="18" charset="0"/>
                              </a:rPr>
                              <m:t>𝐠</m:t>
                            </m:r>
                          </m:e>
                          <m:sup>
                            <m:r>
                              <a:rPr lang="en-US" sz="1700" b="1" i="1" smtClean="0">
                                <a:latin typeface="Cambria Math" panose="02040503050406030204" pitchFamily="18" charset="0"/>
                              </a:rPr>
                              <m:t>−</m:t>
                            </m:r>
                            <m:r>
                              <a:rPr lang="en-US" sz="1700" b="1" i="1" smtClean="0">
                                <a:latin typeface="Cambria Math" panose="02040503050406030204" pitchFamily="18" charset="0"/>
                              </a:rPr>
                              <m:t>𝟏</m:t>
                            </m:r>
                          </m:sup>
                        </m:sSup>
                        <m:r>
                          <a:rPr lang="en-US" sz="1700" b="1" i="1" smtClean="0">
                            <a:latin typeface="Cambria Math" panose="02040503050406030204" pitchFamily="18" charset="0"/>
                          </a:rPr>
                          <m:t>)</m:t>
                        </m:r>
                      </m:den>
                    </m:f>
                  </m:oMath>
                </a14:m>
                <a:endParaRPr lang="en-GB" sz="1700" b="1">
                  <a:solidFill>
                    <a:schemeClr val="tx1"/>
                  </a:solidFill>
                </a:endParaRPr>
              </a:p>
            </p:txBody>
          </p:sp>
        </mc:Choice>
        <mc:Fallback xmlns="">
          <p:sp>
            <p:nvSpPr>
              <p:cNvPr id="12" name="Content Placeholder 2">
                <a:extLst>
                  <a:ext uri="{FF2B5EF4-FFF2-40B4-BE49-F238E27FC236}">
                    <a16:creationId xmlns:a16="http://schemas.microsoft.com/office/drawing/2014/main" id="{23088EFF-7523-16C5-2423-CE76C8271F13}"/>
                  </a:ext>
                </a:extLst>
              </p:cNvPr>
              <p:cNvSpPr txBox="1">
                <a:spLocks noRot="1" noChangeAspect="1" noMove="1" noResize="1" noEditPoints="1" noAdjustHandles="1" noChangeArrowheads="1" noChangeShapeType="1" noTextEdit="1"/>
              </p:cNvSpPr>
              <p:nvPr/>
            </p:nvSpPr>
            <p:spPr>
              <a:xfrm>
                <a:off x="6648890" y="3514838"/>
                <a:ext cx="4750787" cy="467999"/>
              </a:xfrm>
              <a:prstGeom prst="rect">
                <a:avLst/>
              </a:prstGeom>
              <a:blipFill>
                <a:blip r:embed="rId8"/>
                <a:stretch>
                  <a:fillRect b="-13158"/>
                </a:stretch>
              </a:blipFill>
            </p:spPr>
            <p:txBody>
              <a:bodyPr/>
              <a:lstStyle/>
              <a:p>
                <a:r>
                  <a:rPr lang="en-US">
                    <a:noFill/>
                  </a:rPr>
                  <a:t> </a:t>
                </a:r>
              </a:p>
            </p:txBody>
          </p:sp>
        </mc:Fallback>
      </mc:AlternateContent>
      <p:sp>
        <p:nvSpPr>
          <p:cNvPr id="14" name="Arrow: Right 13">
            <a:extLst>
              <a:ext uri="{FF2B5EF4-FFF2-40B4-BE49-F238E27FC236}">
                <a16:creationId xmlns:a16="http://schemas.microsoft.com/office/drawing/2014/main" id="{3C25079D-9F99-BCE6-7762-D0A0337FF1EC}"/>
              </a:ext>
            </a:extLst>
          </p:cNvPr>
          <p:cNvSpPr/>
          <p:nvPr/>
        </p:nvSpPr>
        <p:spPr>
          <a:xfrm rot="19488081">
            <a:off x="2928055" y="2878028"/>
            <a:ext cx="584248" cy="3756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a:solidFill>
                <a:schemeClr val="bg1"/>
              </a:solidFill>
            </a:endParaRPr>
          </a:p>
        </p:txBody>
      </p:sp>
      <p:sp>
        <p:nvSpPr>
          <p:cNvPr id="16" name="Content Placeholder 2">
            <a:extLst>
              <a:ext uri="{FF2B5EF4-FFF2-40B4-BE49-F238E27FC236}">
                <a16:creationId xmlns:a16="http://schemas.microsoft.com/office/drawing/2014/main" id="{13F4FF2C-199B-A70C-4028-5E6075E26B60}"/>
              </a:ext>
            </a:extLst>
          </p:cNvPr>
          <p:cNvSpPr txBox="1">
            <a:spLocks/>
          </p:cNvSpPr>
          <p:nvPr/>
        </p:nvSpPr>
        <p:spPr>
          <a:xfrm>
            <a:off x="936539" y="2560921"/>
            <a:ext cx="2153363" cy="756571"/>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457200">
              <a:spcAft>
                <a:spcPts val="300"/>
              </a:spcAft>
              <a:buFont typeface="+mj-lt"/>
              <a:buAutoNum type="arabicPeriod"/>
            </a:pPr>
            <a:r>
              <a:rPr lang="en-GB" sz="2200">
                <a:solidFill>
                  <a:srgbClr val="0000CD"/>
                </a:solidFill>
              </a:rPr>
              <a:t>Temperature effect</a:t>
            </a:r>
          </a:p>
        </p:txBody>
      </p:sp>
      <p:sp>
        <p:nvSpPr>
          <p:cNvPr id="20" name="Content Placeholder 2">
            <a:extLst>
              <a:ext uri="{FF2B5EF4-FFF2-40B4-BE49-F238E27FC236}">
                <a16:creationId xmlns:a16="http://schemas.microsoft.com/office/drawing/2014/main" id="{86C837B2-2AEB-C729-9B11-78711A64B4CE}"/>
              </a:ext>
            </a:extLst>
          </p:cNvPr>
          <p:cNvSpPr txBox="1">
            <a:spLocks/>
          </p:cNvSpPr>
          <p:nvPr/>
        </p:nvSpPr>
        <p:spPr>
          <a:xfrm>
            <a:off x="9160063" y="2604253"/>
            <a:ext cx="1626904" cy="699774"/>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457200">
              <a:spcAft>
                <a:spcPts val="300"/>
              </a:spcAft>
              <a:buFont typeface="+mj-lt"/>
              <a:buAutoNum type="arabicPeriod" startAt="2"/>
            </a:pPr>
            <a:r>
              <a:rPr lang="en-GB" sz="2200">
                <a:solidFill>
                  <a:srgbClr val="0000CD"/>
                </a:solidFill>
              </a:rPr>
              <a:t>nvPM effect</a:t>
            </a:r>
          </a:p>
        </p:txBody>
      </p:sp>
      <p:sp>
        <p:nvSpPr>
          <p:cNvPr id="21" name="Arrow: Right 20">
            <a:extLst>
              <a:ext uri="{FF2B5EF4-FFF2-40B4-BE49-F238E27FC236}">
                <a16:creationId xmlns:a16="http://schemas.microsoft.com/office/drawing/2014/main" id="{169BCEA7-8C5E-19DB-0C04-320286BCB02F}"/>
              </a:ext>
            </a:extLst>
          </p:cNvPr>
          <p:cNvSpPr/>
          <p:nvPr/>
        </p:nvSpPr>
        <p:spPr>
          <a:xfrm rot="13460950">
            <a:off x="8527755" y="2908355"/>
            <a:ext cx="584248" cy="3756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a:solidFill>
                <a:schemeClr val="bg1"/>
              </a:solidFill>
            </a:endParaRPr>
          </a:p>
        </p:txBody>
      </p:sp>
    </p:spTree>
    <p:extLst>
      <p:ext uri="{BB962C8B-B14F-4D97-AF65-F5344CB8AC3E}">
        <p14:creationId xmlns:p14="http://schemas.microsoft.com/office/powerpoint/2010/main" val="2861964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animBg="1"/>
      <p:bldP spid="16" grpId="0"/>
      <p:bldP spid="20"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BF8EA-E3F4-90A8-1E05-5997B2DFF22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9A288A-F93B-582F-DD5D-EEEA73206CBA}"/>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2</a:t>
            </a:fld>
            <a:endParaRPr lang="en-GB"/>
          </a:p>
        </p:txBody>
      </p:sp>
      <p:sp>
        <p:nvSpPr>
          <p:cNvPr id="70" name="Title 69">
            <a:extLst>
              <a:ext uri="{FF2B5EF4-FFF2-40B4-BE49-F238E27FC236}">
                <a16:creationId xmlns:a16="http://schemas.microsoft.com/office/drawing/2014/main" id="{FEAA9940-885B-7735-D765-AC59857224F5}"/>
              </a:ext>
            </a:extLst>
          </p:cNvPr>
          <p:cNvSpPr>
            <a:spLocks noGrp="1"/>
          </p:cNvSpPr>
          <p:nvPr>
            <p:ph type="title"/>
          </p:nvPr>
        </p:nvSpPr>
        <p:spPr>
          <a:xfrm>
            <a:off x="318492" y="327819"/>
            <a:ext cx="9984000" cy="544205"/>
          </a:xfrm>
        </p:spPr>
        <p:txBody>
          <a:bodyPr/>
          <a:lstStyle/>
          <a:p>
            <a:r>
              <a:rPr lang="en-US" sz="3600"/>
              <a:t>Contrail formation pathway</a:t>
            </a:r>
            <a:endParaRPr lang="en-US"/>
          </a:p>
        </p:txBody>
      </p:sp>
      <p:sp>
        <p:nvSpPr>
          <p:cNvPr id="276" name="Freeform 275">
            <a:extLst>
              <a:ext uri="{FF2B5EF4-FFF2-40B4-BE49-F238E27FC236}">
                <a16:creationId xmlns:a16="http://schemas.microsoft.com/office/drawing/2014/main" id="{8398EEEC-95A1-9F44-038F-F9F2F4058FE6}"/>
              </a:ext>
            </a:extLst>
          </p:cNvPr>
          <p:cNvSpPr/>
          <p:nvPr/>
        </p:nvSpPr>
        <p:spPr>
          <a:xfrm>
            <a:off x="1755422" y="2187113"/>
            <a:ext cx="8844688" cy="191795"/>
          </a:xfrm>
          <a:custGeom>
            <a:avLst/>
            <a:gdLst>
              <a:gd name="connsiteX0" fmla="*/ 688527 w 1274418"/>
              <a:gd name="connsiteY0" fmla="*/ 0 h 304463"/>
              <a:gd name="connsiteX1" fmla="*/ 814946 w 1274418"/>
              <a:gd name="connsiteY1" fmla="*/ 9438 h 304463"/>
              <a:gd name="connsiteX2" fmla="*/ 869925 w 1274418"/>
              <a:gd name="connsiteY2" fmla="*/ 5333 h 304463"/>
              <a:gd name="connsiteX3" fmla="*/ 1274418 w 1274418"/>
              <a:gd name="connsiteY3" fmla="*/ 154898 h 304463"/>
              <a:gd name="connsiteX4" fmla="*/ 869925 w 1274418"/>
              <a:gd name="connsiteY4" fmla="*/ 304463 h 304463"/>
              <a:gd name="connsiteX5" fmla="*/ 743506 w 1274418"/>
              <a:gd name="connsiteY5" fmla="*/ 295026 h 304463"/>
              <a:gd name="connsiteX6" fmla="*/ 688527 w 1274418"/>
              <a:gd name="connsiteY6" fmla="*/ 299130 h 304463"/>
              <a:gd name="connsiteX7" fmla="*/ 531080 w 1274418"/>
              <a:gd name="connsiteY7" fmla="*/ 287377 h 304463"/>
              <a:gd name="connsiteX8" fmla="*/ 420562 w 1274418"/>
              <a:gd name="connsiteY8" fmla="*/ 259824 h 304463"/>
              <a:gd name="connsiteX9" fmla="*/ 342221 w 1274418"/>
              <a:gd name="connsiteY9" fmla="*/ 268429 h 304463"/>
              <a:gd name="connsiteX10" fmla="*/ 172809 w 1274418"/>
              <a:gd name="connsiteY10" fmla="*/ 230252 h 304463"/>
              <a:gd name="connsiteX11" fmla="*/ 155941 w 1274418"/>
              <a:gd name="connsiteY11" fmla="*/ 216641 h 304463"/>
              <a:gd name="connsiteX12" fmla="*/ 142912 w 1274418"/>
              <a:gd name="connsiteY12" fmla="*/ 224665 h 304463"/>
              <a:gd name="connsiteX13" fmla="*/ 102870 w 1274418"/>
              <a:gd name="connsiteY13" fmla="*/ 232049 h 304463"/>
              <a:gd name="connsiteX14" fmla="*/ 0 w 1274418"/>
              <a:gd name="connsiteY14" fmla="*/ 138086 h 304463"/>
              <a:gd name="connsiteX15" fmla="*/ 102870 w 1274418"/>
              <a:gd name="connsiteY15" fmla="*/ 44123 h 304463"/>
              <a:gd name="connsiteX16" fmla="*/ 142912 w 1274418"/>
              <a:gd name="connsiteY16" fmla="*/ 51507 h 304463"/>
              <a:gd name="connsiteX17" fmla="*/ 155939 w 1274418"/>
              <a:gd name="connsiteY17" fmla="*/ 59530 h 304463"/>
              <a:gd name="connsiteX18" fmla="*/ 172809 w 1274418"/>
              <a:gd name="connsiteY18" fmla="*/ 45918 h 304463"/>
              <a:gd name="connsiteX19" fmla="*/ 342221 w 1274418"/>
              <a:gd name="connsiteY19" fmla="*/ 7741 h 304463"/>
              <a:gd name="connsiteX20" fmla="*/ 435478 w 1274418"/>
              <a:gd name="connsiteY20" fmla="*/ 17984 h 304463"/>
              <a:gd name="connsiteX21" fmla="*/ 464050 w 1274418"/>
              <a:gd name="connsiteY21" fmla="*/ 28465 h 304463"/>
              <a:gd name="connsiteX22" fmla="*/ 531080 w 1274418"/>
              <a:gd name="connsiteY22" fmla="*/ 11754 h 304463"/>
              <a:gd name="connsiteX23" fmla="*/ 688527 w 1274418"/>
              <a:gd name="connsiteY23" fmla="*/ 0 h 30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4418" h="304463">
                <a:moveTo>
                  <a:pt x="688527" y="0"/>
                </a:moveTo>
                <a:lnTo>
                  <a:pt x="814946" y="9438"/>
                </a:lnTo>
                <a:lnTo>
                  <a:pt x="869925" y="5333"/>
                </a:lnTo>
                <a:cubicBezTo>
                  <a:pt x="1093320" y="5333"/>
                  <a:pt x="1274418" y="72296"/>
                  <a:pt x="1274418" y="154898"/>
                </a:cubicBezTo>
                <a:cubicBezTo>
                  <a:pt x="1274418" y="237500"/>
                  <a:pt x="1093320" y="304463"/>
                  <a:pt x="869925" y="304463"/>
                </a:cubicBezTo>
                <a:lnTo>
                  <a:pt x="743506" y="295026"/>
                </a:lnTo>
                <a:lnTo>
                  <a:pt x="688527" y="299130"/>
                </a:lnTo>
                <a:cubicBezTo>
                  <a:pt x="632678" y="299130"/>
                  <a:pt x="579473" y="294945"/>
                  <a:pt x="531080" y="287377"/>
                </a:cubicBezTo>
                <a:lnTo>
                  <a:pt x="420562" y="259824"/>
                </a:lnTo>
                <a:lnTo>
                  <a:pt x="342221" y="268429"/>
                </a:lnTo>
                <a:cubicBezTo>
                  <a:pt x="276061" y="268429"/>
                  <a:pt x="216165" y="253840"/>
                  <a:pt x="172809" y="230252"/>
                </a:cubicBezTo>
                <a:lnTo>
                  <a:pt x="155941" y="216641"/>
                </a:lnTo>
                <a:lnTo>
                  <a:pt x="142912" y="224665"/>
                </a:lnTo>
                <a:cubicBezTo>
                  <a:pt x="130605" y="229420"/>
                  <a:pt x="117073" y="232049"/>
                  <a:pt x="102870" y="232049"/>
                </a:cubicBezTo>
                <a:cubicBezTo>
                  <a:pt x="46056" y="232049"/>
                  <a:pt x="0" y="189980"/>
                  <a:pt x="0" y="138086"/>
                </a:cubicBezTo>
                <a:cubicBezTo>
                  <a:pt x="0" y="86192"/>
                  <a:pt x="46056" y="44123"/>
                  <a:pt x="102870" y="44123"/>
                </a:cubicBezTo>
                <a:cubicBezTo>
                  <a:pt x="117073" y="44123"/>
                  <a:pt x="130605" y="46753"/>
                  <a:pt x="142912" y="51507"/>
                </a:cubicBezTo>
                <a:lnTo>
                  <a:pt x="155939" y="59530"/>
                </a:lnTo>
                <a:lnTo>
                  <a:pt x="172809" y="45918"/>
                </a:lnTo>
                <a:cubicBezTo>
                  <a:pt x="216165" y="22331"/>
                  <a:pt x="276061" y="7741"/>
                  <a:pt x="342221" y="7741"/>
                </a:cubicBezTo>
                <a:cubicBezTo>
                  <a:pt x="375301" y="7741"/>
                  <a:pt x="406815" y="11389"/>
                  <a:pt x="435478" y="17984"/>
                </a:cubicBezTo>
                <a:lnTo>
                  <a:pt x="464050" y="28465"/>
                </a:lnTo>
                <a:lnTo>
                  <a:pt x="531080" y="11754"/>
                </a:lnTo>
                <a:cubicBezTo>
                  <a:pt x="579473" y="4185"/>
                  <a:pt x="632678" y="0"/>
                  <a:pt x="688527" y="0"/>
                </a:cubicBezTo>
                <a:close/>
              </a:path>
            </a:pathLst>
          </a:custGeom>
          <a:solidFill>
            <a:schemeClr val="bg1">
              <a:lumMod val="8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200"/>
          </a:p>
        </p:txBody>
      </p:sp>
      <p:pic>
        <p:nvPicPr>
          <p:cNvPr id="283" name="Graphic 282" descr="Take Off with solid fill">
            <a:extLst>
              <a:ext uri="{FF2B5EF4-FFF2-40B4-BE49-F238E27FC236}">
                <a16:creationId xmlns:a16="http://schemas.microsoft.com/office/drawing/2014/main" id="{80F2A3E6-6EA1-0C46-1F84-00F69249B9F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0935"/>
          <a:stretch/>
        </p:blipFill>
        <p:spPr>
          <a:xfrm rot="20735053" flipH="1">
            <a:off x="1017036" y="1958636"/>
            <a:ext cx="745115" cy="594056"/>
          </a:xfrm>
          <a:prstGeom prst="rect">
            <a:avLst/>
          </a:prstGeom>
        </p:spPr>
      </p:pic>
      <p:cxnSp>
        <p:nvCxnSpPr>
          <p:cNvPr id="284" name="Straight Connector 283">
            <a:extLst>
              <a:ext uri="{FF2B5EF4-FFF2-40B4-BE49-F238E27FC236}">
                <a16:creationId xmlns:a16="http://schemas.microsoft.com/office/drawing/2014/main" id="{0A78032A-FABA-E1D5-92C0-C718EE2A3680}"/>
              </a:ext>
            </a:extLst>
          </p:cNvPr>
          <p:cNvCxnSpPr>
            <a:cxnSpLocks/>
          </p:cNvCxnSpPr>
          <p:nvPr/>
        </p:nvCxnSpPr>
        <p:spPr>
          <a:xfrm>
            <a:off x="1461994" y="2418915"/>
            <a:ext cx="0" cy="10100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1A3C76E6-2536-BA94-1A07-7E356D58AB08}"/>
              </a:ext>
            </a:extLst>
          </p:cNvPr>
          <p:cNvCxnSpPr>
            <a:cxnSpLocks/>
          </p:cNvCxnSpPr>
          <p:nvPr/>
        </p:nvCxnSpPr>
        <p:spPr>
          <a:xfrm>
            <a:off x="1833872" y="2391143"/>
            <a:ext cx="56899" cy="1392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3FB2B707-5076-3651-03D1-9926113BA557}"/>
              </a:ext>
            </a:extLst>
          </p:cNvPr>
          <p:cNvCxnSpPr>
            <a:cxnSpLocks/>
          </p:cNvCxnSpPr>
          <p:nvPr/>
        </p:nvCxnSpPr>
        <p:spPr>
          <a:xfrm>
            <a:off x="1378234" y="1927015"/>
            <a:ext cx="432851"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9DC5D4CC-A2B4-B8AE-ECC5-174C8CE26D13}"/>
              </a:ext>
            </a:extLst>
          </p:cNvPr>
          <p:cNvSpPr txBox="1"/>
          <p:nvPr/>
        </p:nvSpPr>
        <p:spPr>
          <a:xfrm>
            <a:off x="318492" y="1352102"/>
            <a:ext cx="2464903" cy="473336"/>
          </a:xfrm>
          <a:prstGeom prst="rect">
            <a:avLst/>
          </a:prstGeom>
          <a:noFill/>
        </p:spPr>
        <p:txBody>
          <a:bodyPr wrap="square">
            <a:spAutoFit/>
          </a:bodyPr>
          <a:lstStyle/>
          <a:p>
            <a:r>
              <a:rPr lang="en-GB" sz="2200" dirty="0">
                <a:latin typeface="Arial" panose="020B0604020202020204" pitchFamily="34" charset="0"/>
                <a:cs typeface="Arial" panose="020B0604020202020204" pitchFamily="34" charset="0"/>
              </a:rPr>
              <a:t>jet regime (1 s)</a:t>
            </a:r>
            <a:endParaRPr lang="en-US" sz="2200" baseline="30000" dirty="0">
              <a:latin typeface="Arial" panose="020B0604020202020204" pitchFamily="34" charset="0"/>
              <a:cs typeface="Arial" panose="020B0604020202020204" pitchFamily="34" charset="0"/>
            </a:endParaRPr>
          </a:p>
        </p:txBody>
      </p:sp>
      <p:cxnSp>
        <p:nvCxnSpPr>
          <p:cNvPr id="288" name="Straight Arrow Connector 287">
            <a:extLst>
              <a:ext uri="{FF2B5EF4-FFF2-40B4-BE49-F238E27FC236}">
                <a16:creationId xmlns:a16="http://schemas.microsoft.com/office/drawing/2014/main" id="{A51AC5A3-6229-A71F-9A57-C2670E32231F}"/>
              </a:ext>
            </a:extLst>
          </p:cNvPr>
          <p:cNvCxnSpPr>
            <a:cxnSpLocks/>
          </p:cNvCxnSpPr>
          <p:nvPr/>
        </p:nvCxnSpPr>
        <p:spPr>
          <a:xfrm flipV="1">
            <a:off x="1855948" y="1921908"/>
            <a:ext cx="8837888"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id="{2208DCC0-721D-E715-5E0E-9E8C605B90D8}"/>
              </a:ext>
            </a:extLst>
          </p:cNvPr>
          <p:cNvSpPr txBox="1"/>
          <p:nvPr/>
        </p:nvSpPr>
        <p:spPr>
          <a:xfrm>
            <a:off x="4979334" y="1410251"/>
            <a:ext cx="4663905" cy="430887"/>
          </a:xfrm>
          <a:prstGeom prst="rect">
            <a:avLst/>
          </a:prstGeom>
          <a:noFill/>
        </p:spPr>
        <p:txBody>
          <a:bodyPr wrap="square">
            <a:spAutoFit/>
          </a:bodyPr>
          <a:lstStyle/>
          <a:p>
            <a:r>
              <a:rPr lang="en-GB" sz="2200" dirty="0">
                <a:latin typeface="Arial" panose="020B0604020202020204" pitchFamily="34" charset="0"/>
                <a:cs typeface="Arial" panose="020B0604020202020204" pitchFamily="34" charset="0"/>
              </a:rPr>
              <a:t>vortex regime (&lt; 5 min)</a:t>
            </a:r>
            <a:endParaRPr lang="en-US" sz="2200" baseline="30000" dirty="0">
              <a:latin typeface="Arial" panose="020B0604020202020204" pitchFamily="34" charset="0"/>
              <a:cs typeface="Arial" panose="020B0604020202020204" pitchFamily="34" charset="0"/>
            </a:endParaRPr>
          </a:p>
        </p:txBody>
      </p:sp>
      <p:cxnSp>
        <p:nvCxnSpPr>
          <p:cNvPr id="290" name="Straight Connector 289">
            <a:extLst>
              <a:ext uri="{FF2B5EF4-FFF2-40B4-BE49-F238E27FC236}">
                <a16:creationId xmlns:a16="http://schemas.microsoft.com/office/drawing/2014/main" id="{CB64CC26-E0C3-CDBF-4FB5-0636385A5D79}"/>
              </a:ext>
            </a:extLst>
          </p:cNvPr>
          <p:cNvCxnSpPr>
            <a:cxnSpLocks/>
          </p:cNvCxnSpPr>
          <p:nvPr/>
        </p:nvCxnSpPr>
        <p:spPr>
          <a:xfrm>
            <a:off x="1887624" y="2526622"/>
            <a:ext cx="6260333" cy="90237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81" name="Group 280">
            <a:extLst>
              <a:ext uri="{FF2B5EF4-FFF2-40B4-BE49-F238E27FC236}">
                <a16:creationId xmlns:a16="http://schemas.microsoft.com/office/drawing/2014/main" id="{0E6C4FBE-7357-5948-76A4-AB55F8E5C40A}"/>
              </a:ext>
            </a:extLst>
          </p:cNvPr>
          <p:cNvGrpSpPr>
            <a:grpSpLocks noChangeAspect="1"/>
          </p:cNvGrpSpPr>
          <p:nvPr/>
        </p:nvGrpSpPr>
        <p:grpSpPr>
          <a:xfrm>
            <a:off x="7676131" y="3815786"/>
            <a:ext cx="861404" cy="812248"/>
            <a:chOff x="6475039" y="3477170"/>
            <a:chExt cx="971965" cy="916501"/>
          </a:xfrm>
        </p:grpSpPr>
        <p:grpSp>
          <p:nvGrpSpPr>
            <p:cNvPr id="506" name="Group 505">
              <a:extLst>
                <a:ext uri="{FF2B5EF4-FFF2-40B4-BE49-F238E27FC236}">
                  <a16:creationId xmlns:a16="http://schemas.microsoft.com/office/drawing/2014/main" id="{02C53D93-8F41-6418-B0FC-0BAF4E9045E0}"/>
                </a:ext>
              </a:extLst>
            </p:cNvPr>
            <p:cNvGrpSpPr>
              <a:grpSpLocks noChangeAspect="1"/>
            </p:cNvGrpSpPr>
            <p:nvPr/>
          </p:nvGrpSpPr>
          <p:grpSpPr>
            <a:xfrm rot="10800000" flipV="1">
              <a:off x="6475039" y="3477170"/>
              <a:ext cx="971965" cy="916501"/>
              <a:chOff x="25549055" y="12760203"/>
              <a:chExt cx="3240009" cy="2880597"/>
            </a:xfrm>
          </p:grpSpPr>
          <p:sp>
            <p:nvSpPr>
              <p:cNvPr id="534" name="Preparation 533">
                <a:extLst>
                  <a:ext uri="{FF2B5EF4-FFF2-40B4-BE49-F238E27FC236}">
                    <a16:creationId xmlns:a16="http://schemas.microsoft.com/office/drawing/2014/main" id="{3928EF75-CD92-7948-0BF0-3E75E7B6EF70}"/>
                  </a:ext>
                </a:extLst>
              </p:cNvPr>
              <p:cNvSpPr/>
              <p:nvPr/>
            </p:nvSpPr>
            <p:spPr>
              <a:xfrm rot="10800000">
                <a:off x="25549064" y="12760203"/>
                <a:ext cx="3240000" cy="2865349"/>
              </a:xfrm>
              <a:prstGeom prst="flowChartPreparati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US" sz="2200" b="1">
                  <a:solidFill>
                    <a:schemeClr val="bg1"/>
                  </a:solidFill>
                  <a:latin typeface="Arial" panose="020B0604020202020204" pitchFamily="34" charset="0"/>
                  <a:cs typeface="Arial" panose="020B0604020202020204" pitchFamily="34" charset="0"/>
                </a:endParaRPr>
              </a:p>
            </p:txBody>
          </p:sp>
          <p:grpSp>
            <p:nvGrpSpPr>
              <p:cNvPr id="535" name="Group 534">
                <a:extLst>
                  <a:ext uri="{FF2B5EF4-FFF2-40B4-BE49-F238E27FC236}">
                    <a16:creationId xmlns:a16="http://schemas.microsoft.com/office/drawing/2014/main" id="{60FD4719-7D4B-B509-B96E-CD605C80ADB5}"/>
                  </a:ext>
                </a:extLst>
              </p:cNvPr>
              <p:cNvGrpSpPr/>
              <p:nvPr/>
            </p:nvGrpSpPr>
            <p:grpSpPr>
              <a:xfrm>
                <a:off x="25549055" y="12760800"/>
                <a:ext cx="3239997" cy="2880000"/>
                <a:chOff x="35100625" y="7733681"/>
                <a:chExt cx="3239997" cy="2880000"/>
              </a:xfrm>
            </p:grpSpPr>
            <p:cxnSp>
              <p:nvCxnSpPr>
                <p:cNvPr id="536" name="Straight Connector 535">
                  <a:extLst>
                    <a:ext uri="{FF2B5EF4-FFF2-40B4-BE49-F238E27FC236}">
                      <a16:creationId xmlns:a16="http://schemas.microsoft.com/office/drawing/2014/main" id="{3E9DF618-1716-2743-7499-DA4D06AAF40C}"/>
                    </a:ext>
                  </a:extLst>
                </p:cNvPr>
                <p:cNvCxnSpPr>
                  <a:cxnSpLocks/>
                </p:cNvCxnSpPr>
                <p:nvPr/>
              </p:nvCxnSpPr>
              <p:spPr>
                <a:xfrm flipV="1">
                  <a:off x="37088567" y="7733681"/>
                  <a:ext cx="611650" cy="885570"/>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BAF99A58-E663-9630-33E8-B76AD5D70672}"/>
                    </a:ext>
                  </a:extLst>
                </p:cNvPr>
                <p:cNvCxnSpPr>
                  <a:cxnSpLocks/>
                </p:cNvCxnSpPr>
                <p:nvPr/>
              </p:nvCxnSpPr>
              <p:spPr>
                <a:xfrm flipV="1">
                  <a:off x="35747029" y="9725700"/>
                  <a:ext cx="611650" cy="885570"/>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8D48EA2F-37E8-1044-A57C-2409CCFBDFE3}"/>
                    </a:ext>
                  </a:extLst>
                </p:cNvPr>
                <p:cNvCxnSpPr>
                  <a:cxnSpLocks/>
                </p:cNvCxnSpPr>
                <p:nvPr/>
              </p:nvCxnSpPr>
              <p:spPr>
                <a:xfrm flipH="1" flipV="1">
                  <a:off x="37116889" y="9740594"/>
                  <a:ext cx="583328" cy="873087"/>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2AC4B257-1A6A-2BB3-5078-8B00DC68965A}"/>
                    </a:ext>
                  </a:extLst>
                </p:cNvPr>
                <p:cNvCxnSpPr>
                  <a:cxnSpLocks/>
                </p:cNvCxnSpPr>
                <p:nvPr/>
              </p:nvCxnSpPr>
              <p:spPr>
                <a:xfrm flipH="1" flipV="1">
                  <a:off x="35768817" y="7743729"/>
                  <a:ext cx="583328" cy="873087"/>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5A052579-A152-BF31-9ED7-04F612A43249}"/>
                    </a:ext>
                  </a:extLst>
                </p:cNvPr>
                <p:cNvCxnSpPr>
                  <a:cxnSpLocks/>
                  <a:stCxn id="543" idx="3"/>
                </p:cNvCxnSpPr>
                <p:nvPr/>
              </p:nvCxnSpPr>
              <p:spPr>
                <a:xfrm flipH="1">
                  <a:off x="35131681" y="9183056"/>
                  <a:ext cx="974142" cy="2592"/>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7E8FF37E-C201-25A0-777C-9F825533ED87}"/>
                    </a:ext>
                  </a:extLst>
                </p:cNvPr>
                <p:cNvCxnSpPr>
                  <a:cxnSpLocks/>
                </p:cNvCxnSpPr>
                <p:nvPr/>
              </p:nvCxnSpPr>
              <p:spPr>
                <a:xfrm flipH="1">
                  <a:off x="37363213" y="9179513"/>
                  <a:ext cx="974142" cy="2592"/>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2" name="Preparation 541">
                  <a:extLst>
                    <a:ext uri="{FF2B5EF4-FFF2-40B4-BE49-F238E27FC236}">
                      <a16:creationId xmlns:a16="http://schemas.microsoft.com/office/drawing/2014/main" id="{1048641B-5135-8EFB-809C-87CC89A38256}"/>
                    </a:ext>
                  </a:extLst>
                </p:cNvPr>
                <p:cNvSpPr/>
                <p:nvPr/>
              </p:nvSpPr>
              <p:spPr>
                <a:xfrm rot="10800000">
                  <a:off x="35100625" y="7739257"/>
                  <a:ext cx="3239997" cy="2865352"/>
                </a:xfrm>
                <a:prstGeom prst="flowChartPreparation">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US" sz="2200" b="1">
                    <a:solidFill>
                      <a:schemeClr val="bg1"/>
                    </a:solidFill>
                    <a:latin typeface="Arial" panose="020B0604020202020204" pitchFamily="34" charset="0"/>
                    <a:cs typeface="Arial" panose="020B0604020202020204" pitchFamily="34" charset="0"/>
                  </a:endParaRPr>
                </a:p>
              </p:txBody>
            </p:sp>
            <p:sp>
              <p:nvSpPr>
                <p:cNvPr id="543" name="Preparation 542">
                  <a:extLst>
                    <a:ext uri="{FF2B5EF4-FFF2-40B4-BE49-F238E27FC236}">
                      <a16:creationId xmlns:a16="http://schemas.microsoft.com/office/drawing/2014/main" id="{BE88726C-5E1A-EC01-D212-A5E3D9CE21FA}"/>
                    </a:ext>
                  </a:extLst>
                </p:cNvPr>
                <p:cNvSpPr/>
                <p:nvPr/>
              </p:nvSpPr>
              <p:spPr>
                <a:xfrm rot="10800000">
                  <a:off x="36105823" y="8619251"/>
                  <a:ext cx="1257390" cy="1127609"/>
                </a:xfrm>
                <a:prstGeom prst="flowChartPreparation">
                  <a:avLst/>
                </a:prstGeom>
                <a:solidFill>
                  <a:srgbClr val="F9F9F9">
                    <a:alpha val="50000"/>
                  </a:srgb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US" sz="2200" b="1">
                    <a:solidFill>
                      <a:schemeClr val="bg1"/>
                    </a:solidFill>
                    <a:latin typeface="Arial" panose="020B0604020202020204" pitchFamily="34" charset="0"/>
                    <a:cs typeface="Arial" panose="020B0604020202020204" pitchFamily="34" charset="0"/>
                  </a:endParaRPr>
                </a:p>
              </p:txBody>
            </p:sp>
          </p:grpSp>
        </p:grpSp>
        <p:grpSp>
          <p:nvGrpSpPr>
            <p:cNvPr id="507" name="Group 506">
              <a:extLst>
                <a:ext uri="{FF2B5EF4-FFF2-40B4-BE49-F238E27FC236}">
                  <a16:creationId xmlns:a16="http://schemas.microsoft.com/office/drawing/2014/main" id="{6DE5CA73-FB45-9F58-DFCD-545BE80EA1B9}"/>
                </a:ext>
              </a:extLst>
            </p:cNvPr>
            <p:cNvGrpSpPr>
              <a:grpSpLocks noChangeAspect="1"/>
            </p:cNvGrpSpPr>
            <p:nvPr/>
          </p:nvGrpSpPr>
          <p:grpSpPr>
            <a:xfrm>
              <a:off x="6875223" y="3845687"/>
              <a:ext cx="171593" cy="174615"/>
              <a:chOff x="422837" y="749005"/>
              <a:chExt cx="754186" cy="767468"/>
            </a:xfrm>
            <a:effectLst>
              <a:glow>
                <a:schemeClr val="accent5">
                  <a:alpha val="67486"/>
                </a:schemeClr>
              </a:glow>
            </a:effectLst>
          </p:grpSpPr>
          <p:sp>
            <p:nvSpPr>
              <p:cNvPr id="508" name="Oval 507">
                <a:extLst>
                  <a:ext uri="{FF2B5EF4-FFF2-40B4-BE49-F238E27FC236}">
                    <a16:creationId xmlns:a16="http://schemas.microsoft.com/office/drawing/2014/main" id="{2B535091-4A13-B52D-51A3-9AF45773CD88}"/>
                  </a:ext>
                </a:extLst>
              </p:cNvPr>
              <p:cNvSpPr>
                <a:spLocks/>
              </p:cNvSpPr>
              <p:nvPr/>
            </p:nvSpPr>
            <p:spPr>
              <a:xfrm rot="10800000" flipV="1">
                <a:off x="836943" y="105273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09" name="Oval 508">
                <a:extLst>
                  <a:ext uri="{FF2B5EF4-FFF2-40B4-BE49-F238E27FC236}">
                    <a16:creationId xmlns:a16="http://schemas.microsoft.com/office/drawing/2014/main" id="{1FDADCE2-3B07-DC41-A26B-2E916A332AC7}"/>
                  </a:ext>
                </a:extLst>
              </p:cNvPr>
              <p:cNvSpPr>
                <a:spLocks/>
              </p:cNvSpPr>
              <p:nvPr/>
            </p:nvSpPr>
            <p:spPr>
              <a:xfrm rot="10800000" flipV="1">
                <a:off x="557611" y="765661"/>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10" name="Oval 509">
                <a:extLst>
                  <a:ext uri="{FF2B5EF4-FFF2-40B4-BE49-F238E27FC236}">
                    <a16:creationId xmlns:a16="http://schemas.microsoft.com/office/drawing/2014/main" id="{C33B23BB-B2F5-A394-92AE-702FE122F3BB}"/>
                  </a:ext>
                </a:extLst>
              </p:cNvPr>
              <p:cNvSpPr>
                <a:spLocks/>
              </p:cNvSpPr>
              <p:nvPr/>
            </p:nvSpPr>
            <p:spPr>
              <a:xfrm rot="10800000" flipV="1">
                <a:off x="456095" y="74900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11" name="Oval 510">
                <a:extLst>
                  <a:ext uri="{FF2B5EF4-FFF2-40B4-BE49-F238E27FC236}">
                    <a16:creationId xmlns:a16="http://schemas.microsoft.com/office/drawing/2014/main" id="{2CC38496-2B37-8505-E736-A192B703665B}"/>
                  </a:ext>
                </a:extLst>
              </p:cNvPr>
              <p:cNvSpPr>
                <a:spLocks/>
              </p:cNvSpPr>
              <p:nvPr/>
            </p:nvSpPr>
            <p:spPr>
              <a:xfrm rot="10800000" flipV="1">
                <a:off x="422837" y="8570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12" name="Oval 511">
                <a:extLst>
                  <a:ext uri="{FF2B5EF4-FFF2-40B4-BE49-F238E27FC236}">
                    <a16:creationId xmlns:a16="http://schemas.microsoft.com/office/drawing/2014/main" id="{6F35C942-6EBC-B28A-0830-00969A2C3927}"/>
                  </a:ext>
                </a:extLst>
              </p:cNvPr>
              <p:cNvSpPr>
                <a:spLocks/>
              </p:cNvSpPr>
              <p:nvPr/>
            </p:nvSpPr>
            <p:spPr>
              <a:xfrm rot="10800000" flipV="1">
                <a:off x="530837" y="91141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13" name="Oval 512">
                <a:extLst>
                  <a:ext uri="{FF2B5EF4-FFF2-40B4-BE49-F238E27FC236}">
                    <a16:creationId xmlns:a16="http://schemas.microsoft.com/office/drawing/2014/main" id="{4C955DEE-3167-51C6-EDF2-FD4D414DFA65}"/>
                  </a:ext>
                </a:extLst>
              </p:cNvPr>
              <p:cNvSpPr>
                <a:spLocks/>
              </p:cNvSpPr>
              <p:nvPr/>
            </p:nvSpPr>
            <p:spPr>
              <a:xfrm rot="10800000" flipV="1">
                <a:off x="575237" y="10094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14" name="Oval 513">
                <a:extLst>
                  <a:ext uri="{FF2B5EF4-FFF2-40B4-BE49-F238E27FC236}">
                    <a16:creationId xmlns:a16="http://schemas.microsoft.com/office/drawing/2014/main" id="{B7876DCA-E27F-E590-828D-9AEECD484833}"/>
                  </a:ext>
                </a:extLst>
              </p:cNvPr>
              <p:cNvSpPr>
                <a:spLocks/>
              </p:cNvSpPr>
              <p:nvPr/>
            </p:nvSpPr>
            <p:spPr>
              <a:xfrm rot="10800000" flipV="1">
                <a:off x="622949" y="856112"/>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15" name="Oval 514">
                <a:extLst>
                  <a:ext uri="{FF2B5EF4-FFF2-40B4-BE49-F238E27FC236}">
                    <a16:creationId xmlns:a16="http://schemas.microsoft.com/office/drawing/2014/main" id="{CC2F00ED-704B-ACF6-0F6D-57191D2C9DD6}"/>
                  </a:ext>
                </a:extLst>
              </p:cNvPr>
              <p:cNvSpPr>
                <a:spLocks/>
              </p:cNvSpPr>
              <p:nvPr/>
            </p:nvSpPr>
            <p:spPr>
              <a:xfrm rot="10800000" flipV="1">
                <a:off x="735802" y="844354"/>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16" name="Oval 515">
                <a:extLst>
                  <a:ext uri="{FF2B5EF4-FFF2-40B4-BE49-F238E27FC236}">
                    <a16:creationId xmlns:a16="http://schemas.microsoft.com/office/drawing/2014/main" id="{15A57AD1-D1C0-0BE6-50A3-C65287BE17E8}"/>
                  </a:ext>
                </a:extLst>
              </p:cNvPr>
              <p:cNvSpPr>
                <a:spLocks/>
              </p:cNvSpPr>
              <p:nvPr/>
            </p:nvSpPr>
            <p:spPr>
              <a:xfrm rot="10800000" flipV="1">
                <a:off x="788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17" name="Oval 516">
                <a:extLst>
                  <a:ext uri="{FF2B5EF4-FFF2-40B4-BE49-F238E27FC236}">
                    <a16:creationId xmlns:a16="http://schemas.microsoft.com/office/drawing/2014/main" id="{38A48938-B11C-E9A5-F06B-B720ECAC3647}"/>
                  </a:ext>
                </a:extLst>
              </p:cNvPr>
              <p:cNvSpPr>
                <a:spLocks/>
              </p:cNvSpPr>
              <p:nvPr/>
            </p:nvSpPr>
            <p:spPr>
              <a:xfrm rot="10800000" flipV="1">
                <a:off x="896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18" name="Oval 517">
                <a:extLst>
                  <a:ext uri="{FF2B5EF4-FFF2-40B4-BE49-F238E27FC236}">
                    <a16:creationId xmlns:a16="http://schemas.microsoft.com/office/drawing/2014/main" id="{3246914C-9FE2-1A33-EA95-BB4A82C8F603}"/>
                  </a:ext>
                </a:extLst>
              </p:cNvPr>
              <p:cNvSpPr>
                <a:spLocks/>
              </p:cNvSpPr>
              <p:nvPr/>
            </p:nvSpPr>
            <p:spPr>
              <a:xfrm rot="10800000" flipV="1">
                <a:off x="468377" y="1064711"/>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19" name="Oval 518">
                <a:extLst>
                  <a:ext uri="{FF2B5EF4-FFF2-40B4-BE49-F238E27FC236}">
                    <a16:creationId xmlns:a16="http://schemas.microsoft.com/office/drawing/2014/main" id="{0BAF945C-7F63-7DF1-9B82-979D13906A1C}"/>
                  </a:ext>
                </a:extLst>
              </p:cNvPr>
              <p:cNvSpPr>
                <a:spLocks/>
              </p:cNvSpPr>
              <p:nvPr/>
            </p:nvSpPr>
            <p:spPr>
              <a:xfrm rot="10800000" flipV="1">
                <a:off x="993425" y="891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20" name="Oval 519">
                <a:extLst>
                  <a:ext uri="{FF2B5EF4-FFF2-40B4-BE49-F238E27FC236}">
                    <a16:creationId xmlns:a16="http://schemas.microsoft.com/office/drawing/2014/main" id="{7D8673AD-3F7F-1DBE-E5A5-B873CBAA9DF9}"/>
                  </a:ext>
                </a:extLst>
              </p:cNvPr>
              <p:cNvSpPr>
                <a:spLocks/>
              </p:cNvSpPr>
              <p:nvPr/>
            </p:nvSpPr>
            <p:spPr>
              <a:xfrm rot="10800000" flipV="1">
                <a:off x="619637" y="1101887"/>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21" name="Oval 520">
                <a:extLst>
                  <a:ext uri="{FF2B5EF4-FFF2-40B4-BE49-F238E27FC236}">
                    <a16:creationId xmlns:a16="http://schemas.microsoft.com/office/drawing/2014/main" id="{40CB47B9-9157-1091-C4E5-D76E7F4C7102}"/>
                  </a:ext>
                </a:extLst>
              </p:cNvPr>
              <p:cNvSpPr>
                <a:spLocks/>
              </p:cNvSpPr>
              <p:nvPr/>
            </p:nvSpPr>
            <p:spPr>
              <a:xfrm rot="10800000" flipV="1">
                <a:off x="723424" y="107004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22" name="Oval 521">
                <a:extLst>
                  <a:ext uri="{FF2B5EF4-FFF2-40B4-BE49-F238E27FC236}">
                    <a16:creationId xmlns:a16="http://schemas.microsoft.com/office/drawing/2014/main" id="{17EFFC45-92DE-2A3C-1BC8-3D43DD71FE6B}"/>
                  </a:ext>
                </a:extLst>
              </p:cNvPr>
              <p:cNvSpPr>
                <a:spLocks/>
              </p:cNvSpPr>
              <p:nvPr/>
            </p:nvSpPr>
            <p:spPr>
              <a:xfrm rot="10800000" flipV="1">
                <a:off x="629237" y="1216699"/>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23" name="Oval 522">
                <a:extLst>
                  <a:ext uri="{FF2B5EF4-FFF2-40B4-BE49-F238E27FC236}">
                    <a16:creationId xmlns:a16="http://schemas.microsoft.com/office/drawing/2014/main" id="{AD5EF7DC-C444-5EB1-E72E-667FF3ED23CF}"/>
                  </a:ext>
                </a:extLst>
              </p:cNvPr>
              <p:cNvSpPr>
                <a:spLocks/>
              </p:cNvSpPr>
              <p:nvPr/>
            </p:nvSpPr>
            <p:spPr>
              <a:xfrm rot="10800000" flipV="1">
                <a:off x="1069023" y="965913"/>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24" name="Oval 523">
                <a:extLst>
                  <a:ext uri="{FF2B5EF4-FFF2-40B4-BE49-F238E27FC236}">
                    <a16:creationId xmlns:a16="http://schemas.microsoft.com/office/drawing/2014/main" id="{7E5C2FCB-A6F5-5F1B-1FC4-CDBDAA6B5302}"/>
                  </a:ext>
                </a:extLst>
              </p:cNvPr>
              <p:cNvSpPr>
                <a:spLocks/>
              </p:cNvSpPr>
              <p:nvPr/>
            </p:nvSpPr>
            <p:spPr>
              <a:xfrm rot="10800000" flipV="1">
                <a:off x="1025047" y="10634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25" name="Oval 524">
                <a:extLst>
                  <a:ext uri="{FF2B5EF4-FFF2-40B4-BE49-F238E27FC236}">
                    <a16:creationId xmlns:a16="http://schemas.microsoft.com/office/drawing/2014/main" id="{E7D2F37D-85DF-45DE-F8B7-29961ABD4612}"/>
                  </a:ext>
                </a:extLst>
              </p:cNvPr>
              <p:cNvSpPr>
                <a:spLocks/>
              </p:cNvSpPr>
              <p:nvPr/>
            </p:nvSpPr>
            <p:spPr>
              <a:xfrm rot="10800000" flipV="1">
                <a:off x="782778" y="1274523"/>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26" name="Oval 525">
                <a:extLst>
                  <a:ext uri="{FF2B5EF4-FFF2-40B4-BE49-F238E27FC236}">
                    <a16:creationId xmlns:a16="http://schemas.microsoft.com/office/drawing/2014/main" id="{F7D768B4-8D0D-0553-67E9-3712FABDF5EE}"/>
                  </a:ext>
                </a:extLst>
              </p:cNvPr>
              <p:cNvSpPr>
                <a:spLocks/>
              </p:cNvSpPr>
              <p:nvPr/>
            </p:nvSpPr>
            <p:spPr>
              <a:xfrm rot="10800000" flipV="1">
                <a:off x="835976" y="841364"/>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27" name="Oval 526">
                <a:extLst>
                  <a:ext uri="{FF2B5EF4-FFF2-40B4-BE49-F238E27FC236}">
                    <a16:creationId xmlns:a16="http://schemas.microsoft.com/office/drawing/2014/main" id="{5A37A6A0-AE2B-2295-D89F-1AB6CBCA2918}"/>
                  </a:ext>
                </a:extLst>
              </p:cNvPr>
              <p:cNvSpPr>
                <a:spLocks/>
              </p:cNvSpPr>
              <p:nvPr/>
            </p:nvSpPr>
            <p:spPr>
              <a:xfrm rot="10800000" flipV="1">
                <a:off x="786598" y="1169749"/>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28" name="Oval 527">
                <a:extLst>
                  <a:ext uri="{FF2B5EF4-FFF2-40B4-BE49-F238E27FC236}">
                    <a16:creationId xmlns:a16="http://schemas.microsoft.com/office/drawing/2014/main" id="{9F919C29-27E7-C75F-DA54-BC0B12943265}"/>
                  </a:ext>
                </a:extLst>
              </p:cNvPr>
              <p:cNvSpPr>
                <a:spLocks/>
              </p:cNvSpPr>
              <p:nvPr/>
            </p:nvSpPr>
            <p:spPr>
              <a:xfrm rot="10800000" flipV="1">
                <a:off x="575236" y="1312401"/>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29" name="Oval 528">
                <a:extLst>
                  <a:ext uri="{FF2B5EF4-FFF2-40B4-BE49-F238E27FC236}">
                    <a16:creationId xmlns:a16="http://schemas.microsoft.com/office/drawing/2014/main" id="{86047F30-47E2-5433-5119-A71107511212}"/>
                  </a:ext>
                </a:extLst>
              </p:cNvPr>
              <p:cNvSpPr>
                <a:spLocks/>
              </p:cNvSpPr>
              <p:nvPr/>
            </p:nvSpPr>
            <p:spPr>
              <a:xfrm rot="10800000" flipV="1">
                <a:off x="680045" y="1312382"/>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30" name="Oval 529">
                <a:extLst>
                  <a:ext uri="{FF2B5EF4-FFF2-40B4-BE49-F238E27FC236}">
                    <a16:creationId xmlns:a16="http://schemas.microsoft.com/office/drawing/2014/main" id="{83AC398E-99A3-BB65-A3A4-5D2A9C5FA435}"/>
                  </a:ext>
                </a:extLst>
              </p:cNvPr>
              <p:cNvSpPr>
                <a:spLocks/>
              </p:cNvSpPr>
              <p:nvPr/>
            </p:nvSpPr>
            <p:spPr>
              <a:xfrm rot="10800000" flipV="1">
                <a:off x="618201" y="1408473"/>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31" name="Oval 530">
                <a:extLst>
                  <a:ext uri="{FF2B5EF4-FFF2-40B4-BE49-F238E27FC236}">
                    <a16:creationId xmlns:a16="http://schemas.microsoft.com/office/drawing/2014/main" id="{6414B375-E862-4FBF-2509-801C6EC93D0C}"/>
                  </a:ext>
                </a:extLst>
              </p:cNvPr>
              <p:cNvSpPr>
                <a:spLocks/>
              </p:cNvSpPr>
              <p:nvPr/>
            </p:nvSpPr>
            <p:spPr>
              <a:xfrm rot="10800000" flipV="1">
                <a:off x="990168" y="1214553"/>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32" name="Oval 531">
                <a:extLst>
                  <a:ext uri="{FF2B5EF4-FFF2-40B4-BE49-F238E27FC236}">
                    <a16:creationId xmlns:a16="http://schemas.microsoft.com/office/drawing/2014/main" id="{59448B03-6A18-D5F3-A0F6-8A5E820EDEC6}"/>
                  </a:ext>
                </a:extLst>
              </p:cNvPr>
              <p:cNvSpPr>
                <a:spLocks/>
              </p:cNvSpPr>
              <p:nvPr/>
            </p:nvSpPr>
            <p:spPr>
              <a:xfrm rot="10800000" flipV="1">
                <a:off x="894598" y="1287434"/>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33" name="Oval 532">
                <a:extLst>
                  <a:ext uri="{FF2B5EF4-FFF2-40B4-BE49-F238E27FC236}">
                    <a16:creationId xmlns:a16="http://schemas.microsoft.com/office/drawing/2014/main" id="{608599FC-890C-F3F0-5CA9-6FED8AA15A6F}"/>
                  </a:ext>
                </a:extLst>
              </p:cNvPr>
              <p:cNvSpPr>
                <a:spLocks/>
              </p:cNvSpPr>
              <p:nvPr/>
            </p:nvSpPr>
            <p:spPr>
              <a:xfrm rot="10800000" flipV="1">
                <a:off x="926995" y="112404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grpSp>
      </p:grpSp>
      <p:sp>
        <p:nvSpPr>
          <p:cNvPr id="295" name="TextBox 294">
            <a:extLst>
              <a:ext uri="{FF2B5EF4-FFF2-40B4-BE49-F238E27FC236}">
                <a16:creationId xmlns:a16="http://schemas.microsoft.com/office/drawing/2014/main" id="{0AA4F421-19DC-9EA4-8585-C6EA14182065}"/>
              </a:ext>
            </a:extLst>
          </p:cNvPr>
          <p:cNvSpPr txBox="1"/>
          <p:nvPr/>
        </p:nvSpPr>
        <p:spPr>
          <a:xfrm>
            <a:off x="7050920" y="5213393"/>
            <a:ext cx="2732224" cy="769441"/>
          </a:xfrm>
          <a:prstGeom prst="rect">
            <a:avLst/>
          </a:prstGeom>
          <a:noFill/>
        </p:spPr>
        <p:txBody>
          <a:bodyPr wrap="square">
            <a:spAutoFit/>
          </a:bodyPr>
          <a:lstStyle/>
          <a:p>
            <a:r>
              <a:rPr lang="en-GB" sz="2200" b="1" dirty="0">
                <a:latin typeface="Arial" panose="020B0604020202020204" pitchFamily="34" charset="0"/>
                <a:cs typeface="Arial" panose="020B0604020202020204" pitchFamily="34" charset="0"/>
              </a:rPr>
              <a:t>Ice nucleation</a:t>
            </a:r>
          </a:p>
          <a:p>
            <a:r>
              <a:rPr lang="en-GB" sz="2200" dirty="0">
                <a:latin typeface="Arial" panose="020B0604020202020204" pitchFamily="34" charset="0"/>
                <a:cs typeface="Arial" panose="020B0604020202020204" pitchFamily="34" charset="0"/>
              </a:rPr>
              <a:t>to form ice crystals</a:t>
            </a:r>
          </a:p>
        </p:txBody>
      </p:sp>
      <p:grpSp>
        <p:nvGrpSpPr>
          <p:cNvPr id="4" name="Group 3">
            <a:extLst>
              <a:ext uri="{FF2B5EF4-FFF2-40B4-BE49-F238E27FC236}">
                <a16:creationId xmlns:a16="http://schemas.microsoft.com/office/drawing/2014/main" id="{D67A2765-71C4-9DAA-FD66-66ED12743CB4}"/>
              </a:ext>
            </a:extLst>
          </p:cNvPr>
          <p:cNvGrpSpPr/>
          <p:nvPr/>
        </p:nvGrpSpPr>
        <p:grpSpPr>
          <a:xfrm>
            <a:off x="2477188" y="3824588"/>
            <a:ext cx="2305480" cy="2149833"/>
            <a:chOff x="2477188" y="3824588"/>
            <a:chExt cx="2305480" cy="2149833"/>
          </a:xfrm>
        </p:grpSpPr>
        <p:sp>
          <p:nvSpPr>
            <p:cNvPr id="293" name="TextBox 292">
              <a:extLst>
                <a:ext uri="{FF2B5EF4-FFF2-40B4-BE49-F238E27FC236}">
                  <a16:creationId xmlns:a16="http://schemas.microsoft.com/office/drawing/2014/main" id="{08FC29AB-8833-C8C5-F055-E235E8865946}"/>
                </a:ext>
              </a:extLst>
            </p:cNvPr>
            <p:cNvSpPr txBox="1"/>
            <p:nvPr/>
          </p:nvSpPr>
          <p:spPr>
            <a:xfrm>
              <a:off x="2477188" y="5204980"/>
              <a:ext cx="2305480" cy="769441"/>
            </a:xfrm>
            <a:prstGeom prst="rect">
              <a:avLst/>
            </a:prstGeom>
            <a:noFill/>
          </p:spPr>
          <p:txBody>
            <a:bodyPr wrap="square">
              <a:spAutoFit/>
            </a:bodyPr>
            <a:lstStyle/>
            <a:p>
              <a:r>
                <a:rPr lang="en-GB" sz="2200" b="1" dirty="0">
                  <a:latin typeface="Arial" panose="020B0604020202020204" pitchFamily="34" charset="0"/>
                  <a:cs typeface="Arial" panose="020B0604020202020204" pitchFamily="34" charset="0"/>
                </a:rPr>
                <a:t>Nucleation</a:t>
              </a:r>
              <a:r>
                <a:rPr lang="en-GB" sz="2200" b="1" i="1" dirty="0">
                  <a:latin typeface="Arial" panose="020B0604020202020204" pitchFamily="34" charset="0"/>
                  <a:cs typeface="Arial" panose="020B0604020202020204" pitchFamily="34" charset="0"/>
                </a:rPr>
                <a:t> </a:t>
              </a:r>
            </a:p>
            <a:p>
              <a:r>
                <a:rPr lang="en-GB" sz="2200" dirty="0">
                  <a:latin typeface="Arial" panose="020B0604020202020204" pitchFamily="34" charset="0"/>
                  <a:cs typeface="Arial" panose="020B0604020202020204" pitchFamily="34" charset="0"/>
                </a:rPr>
                <a:t>of vPM</a:t>
              </a:r>
              <a:endParaRPr lang="en-GB" sz="2200" i="1" dirty="0">
                <a:latin typeface="Arial" panose="020B0604020202020204" pitchFamily="34" charset="0"/>
                <a:cs typeface="Arial" panose="020B0604020202020204" pitchFamily="34" charset="0"/>
              </a:endParaRPr>
            </a:p>
          </p:txBody>
        </p:sp>
        <p:grpSp>
          <p:nvGrpSpPr>
            <p:cNvPr id="296" name="Group 295">
              <a:extLst>
                <a:ext uri="{FF2B5EF4-FFF2-40B4-BE49-F238E27FC236}">
                  <a16:creationId xmlns:a16="http://schemas.microsoft.com/office/drawing/2014/main" id="{62AD1093-1F65-F663-31D8-598CE0B74427}"/>
                </a:ext>
              </a:extLst>
            </p:cNvPr>
            <p:cNvGrpSpPr/>
            <p:nvPr/>
          </p:nvGrpSpPr>
          <p:grpSpPr>
            <a:xfrm>
              <a:off x="2838315" y="3824588"/>
              <a:ext cx="966260" cy="661043"/>
              <a:chOff x="3477001" y="5094007"/>
              <a:chExt cx="879606" cy="601761"/>
            </a:xfrm>
          </p:grpSpPr>
          <p:sp>
            <p:nvSpPr>
              <p:cNvPr id="481" name="Oval 480">
                <a:extLst>
                  <a:ext uri="{FF2B5EF4-FFF2-40B4-BE49-F238E27FC236}">
                    <a16:creationId xmlns:a16="http://schemas.microsoft.com/office/drawing/2014/main" id="{733F4E04-3044-05FE-3402-D3B7DB1965C7}"/>
                  </a:ext>
                </a:extLst>
              </p:cNvPr>
              <p:cNvSpPr>
                <a:spLocks noChangeAspect="1"/>
              </p:cNvSpPr>
              <p:nvPr/>
            </p:nvSpPr>
            <p:spPr>
              <a:xfrm>
                <a:off x="3730237" y="5371580"/>
                <a:ext cx="77006" cy="77006"/>
              </a:xfrm>
              <a:prstGeom prst="ellipse">
                <a:avLst/>
              </a:prstGeom>
              <a:solidFill>
                <a:srgbClr val="F2BA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482" name="Group 481">
                <a:extLst>
                  <a:ext uri="{FF2B5EF4-FFF2-40B4-BE49-F238E27FC236}">
                    <a16:creationId xmlns:a16="http://schemas.microsoft.com/office/drawing/2014/main" id="{8C1A9DBF-A535-B1CA-DBBF-0A1FD1097013}"/>
                  </a:ext>
                </a:extLst>
              </p:cNvPr>
              <p:cNvGrpSpPr/>
              <p:nvPr/>
            </p:nvGrpSpPr>
            <p:grpSpPr>
              <a:xfrm>
                <a:off x="3477001" y="5094007"/>
                <a:ext cx="879606" cy="601761"/>
                <a:chOff x="3477001" y="5094007"/>
                <a:chExt cx="879606" cy="601761"/>
              </a:xfrm>
            </p:grpSpPr>
            <p:sp>
              <p:nvSpPr>
                <p:cNvPr id="483" name="Oval 482">
                  <a:extLst>
                    <a:ext uri="{FF2B5EF4-FFF2-40B4-BE49-F238E27FC236}">
                      <a16:creationId xmlns:a16="http://schemas.microsoft.com/office/drawing/2014/main" id="{A6A04007-C10F-3690-8E2D-AAE610BCFB18}"/>
                    </a:ext>
                  </a:extLst>
                </p:cNvPr>
                <p:cNvSpPr>
                  <a:spLocks noChangeAspect="1"/>
                </p:cNvSpPr>
                <p:nvPr/>
              </p:nvSpPr>
              <p:spPr>
                <a:xfrm>
                  <a:off x="3751995" y="5609235"/>
                  <a:ext cx="86533" cy="86533"/>
                </a:xfrm>
                <a:prstGeom prst="ellipse">
                  <a:avLst/>
                </a:prstGeom>
                <a:solidFill>
                  <a:srgbClr val="F2BA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84" name="Oval 483">
                  <a:extLst>
                    <a:ext uri="{FF2B5EF4-FFF2-40B4-BE49-F238E27FC236}">
                      <a16:creationId xmlns:a16="http://schemas.microsoft.com/office/drawing/2014/main" id="{74D2C2E1-E660-F2D4-EDAA-E06EEBFEAD24}"/>
                    </a:ext>
                  </a:extLst>
                </p:cNvPr>
                <p:cNvSpPr>
                  <a:spLocks noChangeAspect="1"/>
                </p:cNvSpPr>
                <p:nvPr/>
              </p:nvSpPr>
              <p:spPr>
                <a:xfrm>
                  <a:off x="3485815" y="5201700"/>
                  <a:ext cx="77006" cy="77006"/>
                </a:xfrm>
                <a:prstGeom prst="ellipse">
                  <a:avLst/>
                </a:prstGeom>
                <a:solidFill>
                  <a:srgbClr val="F2BA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85" name="Oval 484">
                  <a:extLst>
                    <a:ext uri="{FF2B5EF4-FFF2-40B4-BE49-F238E27FC236}">
                      <a16:creationId xmlns:a16="http://schemas.microsoft.com/office/drawing/2014/main" id="{89DCFBDE-F609-5433-04F9-6E0390BBC0A4}"/>
                    </a:ext>
                  </a:extLst>
                </p:cNvPr>
                <p:cNvSpPr>
                  <a:spLocks noChangeAspect="1"/>
                </p:cNvSpPr>
                <p:nvPr/>
              </p:nvSpPr>
              <p:spPr>
                <a:xfrm>
                  <a:off x="3642614" y="5301126"/>
                  <a:ext cx="63115" cy="63115"/>
                </a:xfrm>
                <a:prstGeom prst="ellipse">
                  <a:avLst/>
                </a:prstGeom>
                <a:solidFill>
                  <a:srgbClr val="F2BA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86" name="Oval 485">
                  <a:extLst>
                    <a:ext uri="{FF2B5EF4-FFF2-40B4-BE49-F238E27FC236}">
                      <a16:creationId xmlns:a16="http://schemas.microsoft.com/office/drawing/2014/main" id="{C75C100E-8015-D3E7-6A76-093F1515C24F}"/>
                    </a:ext>
                  </a:extLst>
                </p:cNvPr>
                <p:cNvSpPr>
                  <a:spLocks noChangeAspect="1"/>
                </p:cNvSpPr>
                <p:nvPr/>
              </p:nvSpPr>
              <p:spPr>
                <a:xfrm>
                  <a:off x="3531147" y="5586375"/>
                  <a:ext cx="45719" cy="45719"/>
                </a:xfrm>
                <a:prstGeom prst="ellipse">
                  <a:avLst/>
                </a:prstGeom>
                <a:solidFill>
                  <a:srgbClr val="F2BA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87" name="Oval 486">
                  <a:extLst>
                    <a:ext uri="{FF2B5EF4-FFF2-40B4-BE49-F238E27FC236}">
                      <a16:creationId xmlns:a16="http://schemas.microsoft.com/office/drawing/2014/main" id="{02081C42-862B-A600-6894-714C64897D8E}"/>
                    </a:ext>
                  </a:extLst>
                </p:cNvPr>
                <p:cNvSpPr>
                  <a:spLocks noChangeAspect="1"/>
                </p:cNvSpPr>
                <p:nvPr/>
              </p:nvSpPr>
              <p:spPr>
                <a:xfrm>
                  <a:off x="3635668" y="5469064"/>
                  <a:ext cx="77006" cy="77006"/>
                </a:xfrm>
                <a:prstGeom prst="ellipse">
                  <a:avLst/>
                </a:prstGeom>
                <a:solidFill>
                  <a:srgbClr val="F2BA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88" name="Oval 487">
                  <a:extLst>
                    <a:ext uri="{FF2B5EF4-FFF2-40B4-BE49-F238E27FC236}">
                      <a16:creationId xmlns:a16="http://schemas.microsoft.com/office/drawing/2014/main" id="{E157E025-FE8A-C9B6-F59A-F84B18D281B8}"/>
                    </a:ext>
                  </a:extLst>
                </p:cNvPr>
                <p:cNvSpPr>
                  <a:spLocks noChangeAspect="1"/>
                </p:cNvSpPr>
                <p:nvPr/>
              </p:nvSpPr>
              <p:spPr>
                <a:xfrm>
                  <a:off x="3637376" y="5094007"/>
                  <a:ext cx="77006" cy="77006"/>
                </a:xfrm>
                <a:prstGeom prst="ellipse">
                  <a:avLst/>
                </a:prstGeom>
                <a:solidFill>
                  <a:srgbClr val="F2BA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89" name="Oval 488">
                  <a:extLst>
                    <a:ext uri="{FF2B5EF4-FFF2-40B4-BE49-F238E27FC236}">
                      <a16:creationId xmlns:a16="http://schemas.microsoft.com/office/drawing/2014/main" id="{85C08CFC-7A90-7264-669D-9FF983A6C19A}"/>
                    </a:ext>
                  </a:extLst>
                </p:cNvPr>
                <p:cNvSpPr>
                  <a:spLocks noChangeAspect="1"/>
                </p:cNvSpPr>
                <p:nvPr/>
              </p:nvSpPr>
              <p:spPr>
                <a:xfrm>
                  <a:off x="3477001" y="5390187"/>
                  <a:ext cx="77006" cy="77006"/>
                </a:xfrm>
                <a:prstGeom prst="ellipse">
                  <a:avLst/>
                </a:prstGeom>
                <a:solidFill>
                  <a:srgbClr val="F2BA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490" name="Group 489">
                  <a:extLst>
                    <a:ext uri="{FF2B5EF4-FFF2-40B4-BE49-F238E27FC236}">
                      <a16:creationId xmlns:a16="http://schemas.microsoft.com/office/drawing/2014/main" id="{63CBEBC5-0BBE-471E-799D-A245264B965C}"/>
                    </a:ext>
                  </a:extLst>
                </p:cNvPr>
                <p:cNvGrpSpPr/>
                <p:nvPr/>
              </p:nvGrpSpPr>
              <p:grpSpPr>
                <a:xfrm>
                  <a:off x="3774983" y="5113508"/>
                  <a:ext cx="581624" cy="575694"/>
                  <a:chOff x="422837" y="749005"/>
                  <a:chExt cx="581624" cy="575694"/>
                </a:xfrm>
              </p:grpSpPr>
              <p:sp>
                <p:nvSpPr>
                  <p:cNvPr id="491" name="Oval 490">
                    <a:extLst>
                      <a:ext uri="{FF2B5EF4-FFF2-40B4-BE49-F238E27FC236}">
                        <a16:creationId xmlns:a16="http://schemas.microsoft.com/office/drawing/2014/main" id="{F578A12D-BD1B-4246-5B35-B1983D1ECE2E}"/>
                      </a:ext>
                    </a:extLst>
                  </p:cNvPr>
                  <p:cNvSpPr/>
                  <p:nvPr/>
                </p:nvSpPr>
                <p:spPr>
                  <a:xfrm rot="13603419" flipH="1">
                    <a:off x="717509" y="992617"/>
                    <a:ext cx="141988" cy="174198"/>
                  </a:xfrm>
                  <a:prstGeom prst="ellipse">
                    <a:avLst/>
                  </a:prstGeom>
                  <a:solidFill>
                    <a:srgbClr val="F1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492" name="Oval 491">
                    <a:extLst>
                      <a:ext uri="{FF2B5EF4-FFF2-40B4-BE49-F238E27FC236}">
                        <a16:creationId xmlns:a16="http://schemas.microsoft.com/office/drawing/2014/main" id="{AD8F2DB4-FE0E-A188-B4A3-A1E6B345C0BE}"/>
                      </a:ext>
                    </a:extLst>
                  </p:cNvPr>
                  <p:cNvSpPr/>
                  <p:nvPr/>
                </p:nvSpPr>
                <p:spPr>
                  <a:xfrm rot="976252">
                    <a:off x="506430" y="1093777"/>
                    <a:ext cx="222949" cy="124728"/>
                  </a:xfrm>
                  <a:prstGeom prst="ellipse">
                    <a:avLst/>
                  </a:prstGeom>
                  <a:solidFill>
                    <a:srgbClr val="F1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493" name="Oval 492">
                    <a:extLst>
                      <a:ext uri="{FF2B5EF4-FFF2-40B4-BE49-F238E27FC236}">
                        <a16:creationId xmlns:a16="http://schemas.microsoft.com/office/drawing/2014/main" id="{DE23B101-BE49-453B-1983-8E3E86114598}"/>
                      </a:ext>
                    </a:extLst>
                  </p:cNvPr>
                  <p:cNvSpPr>
                    <a:spLocks/>
                  </p:cNvSpPr>
                  <p:nvPr/>
                </p:nvSpPr>
                <p:spPr>
                  <a:xfrm rot="10800000" flipV="1">
                    <a:off x="836943" y="105273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94" name="Oval 493">
                    <a:extLst>
                      <a:ext uri="{FF2B5EF4-FFF2-40B4-BE49-F238E27FC236}">
                        <a16:creationId xmlns:a16="http://schemas.microsoft.com/office/drawing/2014/main" id="{88A96417-D654-243E-64D5-AE27F9944D92}"/>
                      </a:ext>
                    </a:extLst>
                  </p:cNvPr>
                  <p:cNvSpPr>
                    <a:spLocks/>
                  </p:cNvSpPr>
                  <p:nvPr/>
                </p:nvSpPr>
                <p:spPr>
                  <a:xfrm rot="10800000" flipV="1">
                    <a:off x="456095" y="74900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95" name="Oval 494">
                    <a:extLst>
                      <a:ext uri="{FF2B5EF4-FFF2-40B4-BE49-F238E27FC236}">
                        <a16:creationId xmlns:a16="http://schemas.microsoft.com/office/drawing/2014/main" id="{29577691-2713-DF13-2504-7ADB43872FD0}"/>
                      </a:ext>
                    </a:extLst>
                  </p:cNvPr>
                  <p:cNvSpPr>
                    <a:spLocks/>
                  </p:cNvSpPr>
                  <p:nvPr/>
                </p:nvSpPr>
                <p:spPr>
                  <a:xfrm rot="10800000" flipV="1">
                    <a:off x="422837" y="8570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96" name="Oval 495">
                    <a:extLst>
                      <a:ext uri="{FF2B5EF4-FFF2-40B4-BE49-F238E27FC236}">
                        <a16:creationId xmlns:a16="http://schemas.microsoft.com/office/drawing/2014/main" id="{71DE3C1C-9606-9F41-4142-196D9162E586}"/>
                      </a:ext>
                    </a:extLst>
                  </p:cNvPr>
                  <p:cNvSpPr>
                    <a:spLocks/>
                  </p:cNvSpPr>
                  <p:nvPr/>
                </p:nvSpPr>
                <p:spPr>
                  <a:xfrm rot="10800000" flipV="1">
                    <a:off x="530837" y="91141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97" name="Oval 496">
                    <a:extLst>
                      <a:ext uri="{FF2B5EF4-FFF2-40B4-BE49-F238E27FC236}">
                        <a16:creationId xmlns:a16="http://schemas.microsoft.com/office/drawing/2014/main" id="{154DFD37-3155-401C-2356-989A9401D1D4}"/>
                      </a:ext>
                    </a:extLst>
                  </p:cNvPr>
                  <p:cNvSpPr>
                    <a:spLocks/>
                  </p:cNvSpPr>
                  <p:nvPr/>
                </p:nvSpPr>
                <p:spPr>
                  <a:xfrm rot="10800000" flipV="1">
                    <a:off x="575237" y="10094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98" name="Oval 497">
                    <a:extLst>
                      <a:ext uri="{FF2B5EF4-FFF2-40B4-BE49-F238E27FC236}">
                        <a16:creationId xmlns:a16="http://schemas.microsoft.com/office/drawing/2014/main" id="{8CAF67D1-2445-4B47-D936-252F4866DD88}"/>
                      </a:ext>
                    </a:extLst>
                  </p:cNvPr>
                  <p:cNvSpPr>
                    <a:spLocks/>
                  </p:cNvSpPr>
                  <p:nvPr/>
                </p:nvSpPr>
                <p:spPr>
                  <a:xfrm rot="10800000" flipV="1">
                    <a:off x="622949" y="856112"/>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99" name="Oval 498">
                    <a:extLst>
                      <a:ext uri="{FF2B5EF4-FFF2-40B4-BE49-F238E27FC236}">
                        <a16:creationId xmlns:a16="http://schemas.microsoft.com/office/drawing/2014/main" id="{2DAAA2F4-0C0D-3B64-ABD6-50DAC998A689}"/>
                      </a:ext>
                    </a:extLst>
                  </p:cNvPr>
                  <p:cNvSpPr>
                    <a:spLocks/>
                  </p:cNvSpPr>
                  <p:nvPr/>
                </p:nvSpPr>
                <p:spPr>
                  <a:xfrm rot="10800000" flipV="1">
                    <a:off x="735802" y="844354"/>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00" name="Oval 499">
                    <a:extLst>
                      <a:ext uri="{FF2B5EF4-FFF2-40B4-BE49-F238E27FC236}">
                        <a16:creationId xmlns:a16="http://schemas.microsoft.com/office/drawing/2014/main" id="{9534BA9C-6538-0310-CFD8-67060903EF53}"/>
                      </a:ext>
                    </a:extLst>
                  </p:cNvPr>
                  <p:cNvSpPr>
                    <a:spLocks/>
                  </p:cNvSpPr>
                  <p:nvPr/>
                </p:nvSpPr>
                <p:spPr>
                  <a:xfrm rot="10800000" flipV="1">
                    <a:off x="788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01" name="Oval 500">
                    <a:extLst>
                      <a:ext uri="{FF2B5EF4-FFF2-40B4-BE49-F238E27FC236}">
                        <a16:creationId xmlns:a16="http://schemas.microsoft.com/office/drawing/2014/main" id="{7EDF46E5-7248-A256-77C6-815B98B39CD9}"/>
                      </a:ext>
                    </a:extLst>
                  </p:cNvPr>
                  <p:cNvSpPr>
                    <a:spLocks/>
                  </p:cNvSpPr>
                  <p:nvPr/>
                </p:nvSpPr>
                <p:spPr>
                  <a:xfrm rot="10800000" flipV="1">
                    <a:off x="896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02" name="Oval 501">
                    <a:extLst>
                      <a:ext uri="{FF2B5EF4-FFF2-40B4-BE49-F238E27FC236}">
                        <a16:creationId xmlns:a16="http://schemas.microsoft.com/office/drawing/2014/main" id="{41F1F09F-3FBF-C494-E6F9-F7FB8332EE8A}"/>
                      </a:ext>
                    </a:extLst>
                  </p:cNvPr>
                  <p:cNvSpPr>
                    <a:spLocks/>
                  </p:cNvSpPr>
                  <p:nvPr/>
                </p:nvSpPr>
                <p:spPr>
                  <a:xfrm rot="10800000" flipV="1">
                    <a:off x="468377" y="1064711"/>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03" name="Oval 502">
                    <a:extLst>
                      <a:ext uri="{FF2B5EF4-FFF2-40B4-BE49-F238E27FC236}">
                        <a16:creationId xmlns:a16="http://schemas.microsoft.com/office/drawing/2014/main" id="{CD94DD79-67C5-CA2E-3EB6-EA6B7F30E5F5}"/>
                      </a:ext>
                    </a:extLst>
                  </p:cNvPr>
                  <p:cNvSpPr>
                    <a:spLocks/>
                  </p:cNvSpPr>
                  <p:nvPr/>
                </p:nvSpPr>
                <p:spPr>
                  <a:xfrm rot="10800000" flipV="1">
                    <a:off x="619637" y="1101887"/>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04" name="Oval 503">
                    <a:extLst>
                      <a:ext uri="{FF2B5EF4-FFF2-40B4-BE49-F238E27FC236}">
                        <a16:creationId xmlns:a16="http://schemas.microsoft.com/office/drawing/2014/main" id="{08A96021-F35C-50A0-4D53-36F04D88AD7D}"/>
                      </a:ext>
                    </a:extLst>
                  </p:cNvPr>
                  <p:cNvSpPr>
                    <a:spLocks/>
                  </p:cNvSpPr>
                  <p:nvPr/>
                </p:nvSpPr>
                <p:spPr>
                  <a:xfrm rot="10800000" flipV="1">
                    <a:off x="723424" y="107004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05" name="Oval 504">
                    <a:extLst>
                      <a:ext uri="{FF2B5EF4-FFF2-40B4-BE49-F238E27FC236}">
                        <a16:creationId xmlns:a16="http://schemas.microsoft.com/office/drawing/2014/main" id="{57DE2551-418B-4695-93B6-DBF59CF88489}"/>
                      </a:ext>
                    </a:extLst>
                  </p:cNvPr>
                  <p:cNvSpPr>
                    <a:spLocks/>
                  </p:cNvSpPr>
                  <p:nvPr/>
                </p:nvSpPr>
                <p:spPr>
                  <a:xfrm rot="10800000" flipV="1">
                    <a:off x="629237" y="1216699"/>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grpSp>
          </p:grpSp>
        </p:grpSp>
      </p:grpSp>
      <p:sp>
        <p:nvSpPr>
          <p:cNvPr id="297" name="Oval 296">
            <a:extLst>
              <a:ext uri="{FF2B5EF4-FFF2-40B4-BE49-F238E27FC236}">
                <a16:creationId xmlns:a16="http://schemas.microsoft.com/office/drawing/2014/main" id="{C95A56B3-356D-010D-FAD1-28115F438D39}"/>
              </a:ext>
            </a:extLst>
          </p:cNvPr>
          <p:cNvSpPr>
            <a:spLocks noChangeAspect="1"/>
          </p:cNvSpPr>
          <p:nvPr/>
        </p:nvSpPr>
        <p:spPr>
          <a:xfrm>
            <a:off x="5236890" y="3857373"/>
            <a:ext cx="95058" cy="95058"/>
          </a:xfrm>
          <a:prstGeom prst="ellipse">
            <a:avLst/>
          </a:prstGeom>
          <a:solidFill>
            <a:srgbClr val="F2BA31"/>
          </a:solidFill>
          <a:ln>
            <a:solidFill>
              <a:schemeClr val="tx1"/>
            </a:solidFill>
          </a:ln>
          <a:effectLst>
            <a:glow>
              <a:schemeClr val="accent5">
                <a:alpha val="71939"/>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98" name="Oval 297">
            <a:extLst>
              <a:ext uri="{FF2B5EF4-FFF2-40B4-BE49-F238E27FC236}">
                <a16:creationId xmlns:a16="http://schemas.microsoft.com/office/drawing/2014/main" id="{CFDA20C6-EB26-D119-77B3-44D5EA991D45}"/>
              </a:ext>
            </a:extLst>
          </p:cNvPr>
          <p:cNvSpPr>
            <a:spLocks noChangeAspect="1"/>
          </p:cNvSpPr>
          <p:nvPr/>
        </p:nvSpPr>
        <p:spPr>
          <a:xfrm>
            <a:off x="5297058" y="4238423"/>
            <a:ext cx="84592" cy="84592"/>
          </a:xfrm>
          <a:prstGeom prst="ellipse">
            <a:avLst/>
          </a:prstGeom>
          <a:solidFill>
            <a:srgbClr val="F2BA31"/>
          </a:solidFill>
          <a:ln>
            <a:solidFill>
              <a:schemeClr val="tx1"/>
            </a:solidFill>
          </a:ln>
          <a:effectLst>
            <a:glow>
              <a:schemeClr val="accent5">
                <a:alpha val="71939"/>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99" name="Oval 298">
            <a:extLst>
              <a:ext uri="{FF2B5EF4-FFF2-40B4-BE49-F238E27FC236}">
                <a16:creationId xmlns:a16="http://schemas.microsoft.com/office/drawing/2014/main" id="{9E5A4E24-49DD-29A1-0FFF-8F7BB889AE45}"/>
              </a:ext>
            </a:extLst>
          </p:cNvPr>
          <p:cNvSpPr>
            <a:spLocks noChangeAspect="1"/>
          </p:cNvSpPr>
          <p:nvPr/>
        </p:nvSpPr>
        <p:spPr>
          <a:xfrm>
            <a:off x="5427923" y="3892330"/>
            <a:ext cx="69333" cy="69333"/>
          </a:xfrm>
          <a:prstGeom prst="ellipse">
            <a:avLst/>
          </a:prstGeom>
          <a:solidFill>
            <a:srgbClr val="F2BA31"/>
          </a:solidFill>
          <a:ln>
            <a:solidFill>
              <a:schemeClr val="tx1"/>
            </a:solidFill>
          </a:ln>
          <a:effectLst>
            <a:glow>
              <a:schemeClr val="accent5">
                <a:alpha val="71939"/>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00" name="Oval 299">
            <a:extLst>
              <a:ext uri="{FF2B5EF4-FFF2-40B4-BE49-F238E27FC236}">
                <a16:creationId xmlns:a16="http://schemas.microsoft.com/office/drawing/2014/main" id="{E6CDC350-77BE-3F1A-59A5-559BFEC0C299}"/>
              </a:ext>
            </a:extLst>
          </p:cNvPr>
          <p:cNvSpPr>
            <a:spLocks noChangeAspect="1"/>
          </p:cNvSpPr>
          <p:nvPr/>
        </p:nvSpPr>
        <p:spPr>
          <a:xfrm>
            <a:off x="5302009" y="4434316"/>
            <a:ext cx="50223" cy="50223"/>
          </a:xfrm>
          <a:prstGeom prst="ellipse">
            <a:avLst/>
          </a:prstGeom>
          <a:solidFill>
            <a:srgbClr val="F2BA31"/>
          </a:solidFill>
          <a:ln>
            <a:solidFill>
              <a:schemeClr val="tx1"/>
            </a:solidFill>
          </a:ln>
          <a:effectLst>
            <a:glow>
              <a:schemeClr val="accent5">
                <a:alpha val="71939"/>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01" name="Oval 300">
            <a:extLst>
              <a:ext uri="{FF2B5EF4-FFF2-40B4-BE49-F238E27FC236}">
                <a16:creationId xmlns:a16="http://schemas.microsoft.com/office/drawing/2014/main" id="{8CA8E98D-FCC6-70C9-0E3F-6C908A7BD141}"/>
              </a:ext>
            </a:extLst>
          </p:cNvPr>
          <p:cNvSpPr>
            <a:spLocks noChangeAspect="1"/>
          </p:cNvSpPr>
          <p:nvPr/>
        </p:nvSpPr>
        <p:spPr>
          <a:xfrm>
            <a:off x="5097370" y="4169023"/>
            <a:ext cx="84592" cy="84592"/>
          </a:xfrm>
          <a:prstGeom prst="ellipse">
            <a:avLst/>
          </a:prstGeom>
          <a:solidFill>
            <a:srgbClr val="F2BA31"/>
          </a:solidFill>
          <a:ln>
            <a:solidFill>
              <a:schemeClr val="tx1"/>
            </a:solidFill>
          </a:ln>
          <a:effectLst>
            <a:glow>
              <a:schemeClr val="accent5">
                <a:alpha val="71939"/>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02" name="Oval 301">
            <a:extLst>
              <a:ext uri="{FF2B5EF4-FFF2-40B4-BE49-F238E27FC236}">
                <a16:creationId xmlns:a16="http://schemas.microsoft.com/office/drawing/2014/main" id="{D3241B9B-9561-7296-11B1-0981055F1375}"/>
              </a:ext>
            </a:extLst>
          </p:cNvPr>
          <p:cNvSpPr>
            <a:spLocks noChangeAspect="1"/>
          </p:cNvSpPr>
          <p:nvPr/>
        </p:nvSpPr>
        <p:spPr>
          <a:xfrm>
            <a:off x="5277265" y="4042531"/>
            <a:ext cx="84592" cy="84592"/>
          </a:xfrm>
          <a:prstGeom prst="ellipse">
            <a:avLst/>
          </a:prstGeom>
          <a:solidFill>
            <a:srgbClr val="F2BA31"/>
          </a:solidFill>
          <a:ln>
            <a:solidFill>
              <a:schemeClr val="tx1"/>
            </a:solidFill>
          </a:ln>
          <a:effectLst>
            <a:glow>
              <a:schemeClr val="accent5">
                <a:alpha val="71939"/>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03" name="Oval 302">
            <a:extLst>
              <a:ext uri="{FF2B5EF4-FFF2-40B4-BE49-F238E27FC236}">
                <a16:creationId xmlns:a16="http://schemas.microsoft.com/office/drawing/2014/main" id="{8436BD30-E607-601D-458E-697ECAC40056}"/>
              </a:ext>
            </a:extLst>
          </p:cNvPr>
          <p:cNvSpPr>
            <a:spLocks noChangeAspect="1"/>
          </p:cNvSpPr>
          <p:nvPr/>
        </p:nvSpPr>
        <p:spPr>
          <a:xfrm>
            <a:off x="5566067" y="4397868"/>
            <a:ext cx="84592" cy="84592"/>
          </a:xfrm>
          <a:prstGeom prst="ellipse">
            <a:avLst/>
          </a:prstGeom>
          <a:solidFill>
            <a:srgbClr val="F2BA31"/>
          </a:solidFill>
          <a:ln>
            <a:solidFill>
              <a:schemeClr val="tx1"/>
            </a:solidFill>
          </a:ln>
          <a:effectLst>
            <a:glow>
              <a:schemeClr val="accent5">
                <a:alpha val="71939"/>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04" name="Oval 303">
            <a:extLst>
              <a:ext uri="{FF2B5EF4-FFF2-40B4-BE49-F238E27FC236}">
                <a16:creationId xmlns:a16="http://schemas.microsoft.com/office/drawing/2014/main" id="{D5256367-9BA5-F32E-BF48-271B210BEF01}"/>
              </a:ext>
            </a:extLst>
          </p:cNvPr>
          <p:cNvSpPr>
            <a:spLocks noChangeAspect="1"/>
          </p:cNvSpPr>
          <p:nvPr/>
        </p:nvSpPr>
        <p:spPr>
          <a:xfrm>
            <a:off x="5462590" y="4126726"/>
            <a:ext cx="84592" cy="84592"/>
          </a:xfrm>
          <a:prstGeom prst="ellipse">
            <a:avLst/>
          </a:prstGeom>
          <a:solidFill>
            <a:srgbClr val="F2BA31"/>
          </a:solidFill>
          <a:ln>
            <a:solidFill>
              <a:schemeClr val="tx1"/>
            </a:solidFill>
          </a:ln>
          <a:effectLst>
            <a:glow>
              <a:schemeClr val="accent5">
                <a:alpha val="71939"/>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6" name="Group 5">
            <a:extLst>
              <a:ext uri="{FF2B5EF4-FFF2-40B4-BE49-F238E27FC236}">
                <a16:creationId xmlns:a16="http://schemas.microsoft.com/office/drawing/2014/main" id="{B673BBF9-D63F-7CE3-2719-BB1C7D1837CE}"/>
              </a:ext>
            </a:extLst>
          </p:cNvPr>
          <p:cNvGrpSpPr/>
          <p:nvPr/>
        </p:nvGrpSpPr>
        <p:grpSpPr>
          <a:xfrm>
            <a:off x="4692714" y="3834265"/>
            <a:ext cx="2069271" cy="2488008"/>
            <a:chOff x="4692714" y="3834265"/>
            <a:chExt cx="2069271" cy="2488008"/>
          </a:xfrm>
        </p:grpSpPr>
        <p:sp>
          <p:nvSpPr>
            <p:cNvPr id="294" name="TextBox 293">
              <a:extLst>
                <a:ext uri="{FF2B5EF4-FFF2-40B4-BE49-F238E27FC236}">
                  <a16:creationId xmlns:a16="http://schemas.microsoft.com/office/drawing/2014/main" id="{DC545E5F-F956-AB7F-6B35-807AA67A4DFF}"/>
                </a:ext>
              </a:extLst>
            </p:cNvPr>
            <p:cNvSpPr txBox="1"/>
            <p:nvPr/>
          </p:nvSpPr>
          <p:spPr>
            <a:xfrm>
              <a:off x="4692714" y="5214277"/>
              <a:ext cx="2069271" cy="1107996"/>
            </a:xfrm>
            <a:prstGeom prst="rect">
              <a:avLst/>
            </a:prstGeom>
            <a:noFill/>
          </p:spPr>
          <p:txBody>
            <a:bodyPr wrap="square">
              <a:spAutoFit/>
            </a:bodyPr>
            <a:lstStyle/>
            <a:p>
              <a:r>
                <a:rPr lang="en-GB" sz="2200" b="1" dirty="0">
                  <a:latin typeface="Arial" panose="020B0604020202020204" pitchFamily="34" charset="0"/>
                  <a:cs typeface="Arial" panose="020B0604020202020204" pitchFamily="34" charset="0"/>
                </a:rPr>
                <a:t>Activation </a:t>
              </a:r>
            </a:p>
            <a:p>
              <a:r>
                <a:rPr lang="en-GB" sz="2200" dirty="0">
                  <a:latin typeface="Arial" panose="020B0604020202020204" pitchFamily="34" charset="0"/>
                  <a:cs typeface="Arial" panose="020B0604020202020204" pitchFamily="34" charset="0"/>
                </a:rPr>
                <a:t>of particles to form droplets </a:t>
              </a:r>
            </a:p>
          </p:txBody>
        </p:sp>
        <p:grpSp>
          <p:nvGrpSpPr>
            <p:cNvPr id="305" name="Group 304">
              <a:extLst>
                <a:ext uri="{FF2B5EF4-FFF2-40B4-BE49-F238E27FC236}">
                  <a16:creationId xmlns:a16="http://schemas.microsoft.com/office/drawing/2014/main" id="{A610A2A4-3EDE-8C83-9899-2D807FCE3DCA}"/>
                </a:ext>
              </a:extLst>
            </p:cNvPr>
            <p:cNvGrpSpPr/>
            <p:nvPr/>
          </p:nvGrpSpPr>
          <p:grpSpPr>
            <a:xfrm>
              <a:off x="5602975" y="3834265"/>
              <a:ext cx="638922" cy="632408"/>
              <a:chOff x="422837" y="749005"/>
              <a:chExt cx="581624" cy="575694"/>
            </a:xfrm>
            <a:effectLst>
              <a:glow rad="50800">
                <a:srgbClr val="0070C0">
                  <a:alpha val="67000"/>
                </a:srgbClr>
              </a:glow>
            </a:effectLst>
          </p:grpSpPr>
          <p:sp>
            <p:nvSpPr>
              <p:cNvPr id="468" name="Oval 467">
                <a:extLst>
                  <a:ext uri="{FF2B5EF4-FFF2-40B4-BE49-F238E27FC236}">
                    <a16:creationId xmlns:a16="http://schemas.microsoft.com/office/drawing/2014/main" id="{9A2671D4-57B0-B3FF-4D15-1FA82638AF67}"/>
                  </a:ext>
                </a:extLst>
              </p:cNvPr>
              <p:cNvSpPr>
                <a:spLocks/>
              </p:cNvSpPr>
              <p:nvPr/>
            </p:nvSpPr>
            <p:spPr>
              <a:xfrm rot="10800000" flipV="1">
                <a:off x="836943" y="105273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69" name="Oval 468">
                <a:extLst>
                  <a:ext uri="{FF2B5EF4-FFF2-40B4-BE49-F238E27FC236}">
                    <a16:creationId xmlns:a16="http://schemas.microsoft.com/office/drawing/2014/main" id="{848DEB2B-3E18-69E2-EE11-79602CAA4E1D}"/>
                  </a:ext>
                </a:extLst>
              </p:cNvPr>
              <p:cNvSpPr>
                <a:spLocks/>
              </p:cNvSpPr>
              <p:nvPr/>
            </p:nvSpPr>
            <p:spPr>
              <a:xfrm rot="10800000" flipV="1">
                <a:off x="456095" y="74900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70" name="Oval 469">
                <a:extLst>
                  <a:ext uri="{FF2B5EF4-FFF2-40B4-BE49-F238E27FC236}">
                    <a16:creationId xmlns:a16="http://schemas.microsoft.com/office/drawing/2014/main" id="{CB036D12-F714-9DDC-70B3-805E36BFCEBB}"/>
                  </a:ext>
                </a:extLst>
              </p:cNvPr>
              <p:cNvSpPr>
                <a:spLocks/>
              </p:cNvSpPr>
              <p:nvPr/>
            </p:nvSpPr>
            <p:spPr>
              <a:xfrm rot="10800000" flipV="1">
                <a:off x="422837" y="8570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71" name="Oval 470">
                <a:extLst>
                  <a:ext uri="{FF2B5EF4-FFF2-40B4-BE49-F238E27FC236}">
                    <a16:creationId xmlns:a16="http://schemas.microsoft.com/office/drawing/2014/main" id="{5BD2D8DF-9D56-3E6D-ED9B-3681FB0B0B94}"/>
                  </a:ext>
                </a:extLst>
              </p:cNvPr>
              <p:cNvSpPr>
                <a:spLocks/>
              </p:cNvSpPr>
              <p:nvPr/>
            </p:nvSpPr>
            <p:spPr>
              <a:xfrm rot="10800000" flipV="1">
                <a:off x="530837" y="91141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72" name="Oval 471">
                <a:extLst>
                  <a:ext uri="{FF2B5EF4-FFF2-40B4-BE49-F238E27FC236}">
                    <a16:creationId xmlns:a16="http://schemas.microsoft.com/office/drawing/2014/main" id="{423D4047-D0DE-414C-1559-CA705D40DFA5}"/>
                  </a:ext>
                </a:extLst>
              </p:cNvPr>
              <p:cNvSpPr>
                <a:spLocks/>
              </p:cNvSpPr>
              <p:nvPr/>
            </p:nvSpPr>
            <p:spPr>
              <a:xfrm rot="10800000" flipV="1">
                <a:off x="575237" y="10094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73" name="Oval 472">
                <a:extLst>
                  <a:ext uri="{FF2B5EF4-FFF2-40B4-BE49-F238E27FC236}">
                    <a16:creationId xmlns:a16="http://schemas.microsoft.com/office/drawing/2014/main" id="{1BF63582-7C35-BCB5-AFB7-F61932490581}"/>
                  </a:ext>
                </a:extLst>
              </p:cNvPr>
              <p:cNvSpPr>
                <a:spLocks/>
              </p:cNvSpPr>
              <p:nvPr/>
            </p:nvSpPr>
            <p:spPr>
              <a:xfrm rot="10800000" flipV="1">
                <a:off x="622949" y="856112"/>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74" name="Oval 473">
                <a:extLst>
                  <a:ext uri="{FF2B5EF4-FFF2-40B4-BE49-F238E27FC236}">
                    <a16:creationId xmlns:a16="http://schemas.microsoft.com/office/drawing/2014/main" id="{21C3F81A-7A49-8C7C-C90D-934D519770FE}"/>
                  </a:ext>
                </a:extLst>
              </p:cNvPr>
              <p:cNvSpPr>
                <a:spLocks/>
              </p:cNvSpPr>
              <p:nvPr/>
            </p:nvSpPr>
            <p:spPr>
              <a:xfrm rot="10800000" flipV="1">
                <a:off x="735802" y="844354"/>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75" name="Oval 474">
                <a:extLst>
                  <a:ext uri="{FF2B5EF4-FFF2-40B4-BE49-F238E27FC236}">
                    <a16:creationId xmlns:a16="http://schemas.microsoft.com/office/drawing/2014/main" id="{044F9BF0-B5BB-903B-CED4-6583A774F39D}"/>
                  </a:ext>
                </a:extLst>
              </p:cNvPr>
              <p:cNvSpPr>
                <a:spLocks/>
              </p:cNvSpPr>
              <p:nvPr/>
            </p:nvSpPr>
            <p:spPr>
              <a:xfrm rot="10800000" flipV="1">
                <a:off x="788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76" name="Oval 475">
                <a:extLst>
                  <a:ext uri="{FF2B5EF4-FFF2-40B4-BE49-F238E27FC236}">
                    <a16:creationId xmlns:a16="http://schemas.microsoft.com/office/drawing/2014/main" id="{36F1B2A2-E0B0-1A6D-DA75-45D42489CFA2}"/>
                  </a:ext>
                </a:extLst>
              </p:cNvPr>
              <p:cNvSpPr>
                <a:spLocks/>
              </p:cNvSpPr>
              <p:nvPr/>
            </p:nvSpPr>
            <p:spPr>
              <a:xfrm rot="10800000" flipV="1">
                <a:off x="896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77" name="Oval 476">
                <a:extLst>
                  <a:ext uri="{FF2B5EF4-FFF2-40B4-BE49-F238E27FC236}">
                    <a16:creationId xmlns:a16="http://schemas.microsoft.com/office/drawing/2014/main" id="{0C7807E1-AD2E-0673-3B90-6B2A1C1961F0}"/>
                  </a:ext>
                </a:extLst>
              </p:cNvPr>
              <p:cNvSpPr>
                <a:spLocks/>
              </p:cNvSpPr>
              <p:nvPr/>
            </p:nvSpPr>
            <p:spPr>
              <a:xfrm rot="10800000" flipV="1">
                <a:off x="468377" y="1064711"/>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78" name="Oval 477">
                <a:extLst>
                  <a:ext uri="{FF2B5EF4-FFF2-40B4-BE49-F238E27FC236}">
                    <a16:creationId xmlns:a16="http://schemas.microsoft.com/office/drawing/2014/main" id="{FE2D708F-BD9B-668F-9E70-5092EB5EB3F0}"/>
                  </a:ext>
                </a:extLst>
              </p:cNvPr>
              <p:cNvSpPr>
                <a:spLocks/>
              </p:cNvSpPr>
              <p:nvPr/>
            </p:nvSpPr>
            <p:spPr>
              <a:xfrm rot="10800000" flipV="1">
                <a:off x="619637" y="1101887"/>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79" name="Oval 478">
                <a:extLst>
                  <a:ext uri="{FF2B5EF4-FFF2-40B4-BE49-F238E27FC236}">
                    <a16:creationId xmlns:a16="http://schemas.microsoft.com/office/drawing/2014/main" id="{2621B932-2C71-918D-0B75-3C54D03AE052}"/>
                  </a:ext>
                </a:extLst>
              </p:cNvPr>
              <p:cNvSpPr>
                <a:spLocks/>
              </p:cNvSpPr>
              <p:nvPr/>
            </p:nvSpPr>
            <p:spPr>
              <a:xfrm rot="10800000" flipV="1">
                <a:off x="723424" y="107004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80" name="Oval 479">
                <a:extLst>
                  <a:ext uri="{FF2B5EF4-FFF2-40B4-BE49-F238E27FC236}">
                    <a16:creationId xmlns:a16="http://schemas.microsoft.com/office/drawing/2014/main" id="{ECBFAAD7-2011-7664-2F58-C4F74505C3F8}"/>
                  </a:ext>
                </a:extLst>
              </p:cNvPr>
              <p:cNvSpPr>
                <a:spLocks/>
              </p:cNvSpPr>
              <p:nvPr/>
            </p:nvSpPr>
            <p:spPr>
              <a:xfrm rot="10800000" flipV="1">
                <a:off x="629237" y="1216699"/>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A359AC00-760A-6C5A-A2DE-812A02789681}"/>
              </a:ext>
            </a:extLst>
          </p:cNvPr>
          <p:cNvGrpSpPr/>
          <p:nvPr/>
        </p:nvGrpSpPr>
        <p:grpSpPr>
          <a:xfrm>
            <a:off x="595889" y="3924859"/>
            <a:ext cx="2157081" cy="2052567"/>
            <a:chOff x="595889" y="3924859"/>
            <a:chExt cx="2157081" cy="2052567"/>
          </a:xfrm>
        </p:grpSpPr>
        <p:sp>
          <p:nvSpPr>
            <p:cNvPr id="292" name="TextBox 291">
              <a:extLst>
                <a:ext uri="{FF2B5EF4-FFF2-40B4-BE49-F238E27FC236}">
                  <a16:creationId xmlns:a16="http://schemas.microsoft.com/office/drawing/2014/main" id="{88900CD0-0A03-A2E8-4B86-0B9DDD4BB585}"/>
                </a:ext>
              </a:extLst>
            </p:cNvPr>
            <p:cNvSpPr txBox="1"/>
            <p:nvPr/>
          </p:nvSpPr>
          <p:spPr>
            <a:xfrm>
              <a:off x="595889" y="5207985"/>
              <a:ext cx="2157081" cy="769441"/>
            </a:xfrm>
            <a:prstGeom prst="rect">
              <a:avLst/>
            </a:prstGeom>
            <a:noFill/>
          </p:spPr>
          <p:txBody>
            <a:bodyPr wrap="square">
              <a:spAutoFit/>
            </a:bodyPr>
            <a:lstStyle/>
            <a:p>
              <a:r>
                <a:rPr lang="en-GB" sz="2200" b="1" dirty="0">
                  <a:latin typeface="Arial" panose="020B0604020202020204" pitchFamily="34" charset="0"/>
                  <a:cs typeface="Arial" panose="020B0604020202020204" pitchFamily="34" charset="0"/>
                </a:rPr>
                <a:t>Emission </a:t>
              </a:r>
            </a:p>
            <a:p>
              <a:r>
                <a:rPr lang="en-GB" sz="2200" dirty="0">
                  <a:latin typeface="Arial" panose="020B0604020202020204" pitchFamily="34" charset="0"/>
                  <a:cs typeface="Arial" panose="020B0604020202020204" pitchFamily="34" charset="0"/>
                </a:rPr>
                <a:t>of </a:t>
              </a:r>
              <a:r>
                <a:rPr lang="en-GB" sz="2200" dirty="0" err="1">
                  <a:latin typeface="Arial" panose="020B0604020202020204" pitchFamily="34" charset="0"/>
                  <a:cs typeface="Arial" panose="020B0604020202020204" pitchFamily="34" charset="0"/>
                </a:rPr>
                <a:t>nvPM</a:t>
              </a:r>
              <a:endParaRPr lang="en-US" sz="2200" dirty="0">
                <a:latin typeface="Arial" panose="020B0604020202020204" pitchFamily="34" charset="0"/>
                <a:cs typeface="Arial" panose="020B0604020202020204" pitchFamily="34" charset="0"/>
              </a:endParaRPr>
            </a:p>
          </p:txBody>
        </p:sp>
        <p:grpSp>
          <p:nvGrpSpPr>
            <p:cNvPr id="308" name="Group 307">
              <a:extLst>
                <a:ext uri="{FF2B5EF4-FFF2-40B4-BE49-F238E27FC236}">
                  <a16:creationId xmlns:a16="http://schemas.microsoft.com/office/drawing/2014/main" id="{773C8478-531D-80F9-B1EE-3066D15031BA}"/>
                </a:ext>
              </a:extLst>
            </p:cNvPr>
            <p:cNvGrpSpPr/>
            <p:nvPr/>
          </p:nvGrpSpPr>
          <p:grpSpPr>
            <a:xfrm>
              <a:off x="1213468" y="3924859"/>
              <a:ext cx="638922" cy="632408"/>
              <a:chOff x="422837" y="749005"/>
              <a:chExt cx="581624" cy="575694"/>
            </a:xfrm>
          </p:grpSpPr>
          <p:sp>
            <p:nvSpPr>
              <p:cNvPr id="309" name="Oval 308">
                <a:extLst>
                  <a:ext uri="{FF2B5EF4-FFF2-40B4-BE49-F238E27FC236}">
                    <a16:creationId xmlns:a16="http://schemas.microsoft.com/office/drawing/2014/main" id="{AB457FC6-29C5-89E6-8632-F4980726A3A8}"/>
                  </a:ext>
                </a:extLst>
              </p:cNvPr>
              <p:cNvSpPr>
                <a:spLocks/>
              </p:cNvSpPr>
              <p:nvPr/>
            </p:nvSpPr>
            <p:spPr>
              <a:xfrm rot="10800000" flipV="1">
                <a:off x="836943" y="105273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10" name="Oval 309">
                <a:extLst>
                  <a:ext uri="{FF2B5EF4-FFF2-40B4-BE49-F238E27FC236}">
                    <a16:creationId xmlns:a16="http://schemas.microsoft.com/office/drawing/2014/main" id="{05BAD0B1-A4AB-7800-DBC9-2E36C744AD58}"/>
                  </a:ext>
                </a:extLst>
              </p:cNvPr>
              <p:cNvSpPr>
                <a:spLocks/>
              </p:cNvSpPr>
              <p:nvPr/>
            </p:nvSpPr>
            <p:spPr>
              <a:xfrm rot="10800000" flipV="1">
                <a:off x="456095" y="74900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11" name="Oval 310">
                <a:extLst>
                  <a:ext uri="{FF2B5EF4-FFF2-40B4-BE49-F238E27FC236}">
                    <a16:creationId xmlns:a16="http://schemas.microsoft.com/office/drawing/2014/main" id="{1CA519F4-680F-AAEE-87F5-B135B92F5FF6}"/>
                  </a:ext>
                </a:extLst>
              </p:cNvPr>
              <p:cNvSpPr>
                <a:spLocks/>
              </p:cNvSpPr>
              <p:nvPr/>
            </p:nvSpPr>
            <p:spPr>
              <a:xfrm rot="10800000" flipV="1">
                <a:off x="422837" y="8570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12" name="Oval 311">
                <a:extLst>
                  <a:ext uri="{FF2B5EF4-FFF2-40B4-BE49-F238E27FC236}">
                    <a16:creationId xmlns:a16="http://schemas.microsoft.com/office/drawing/2014/main" id="{E780E51E-6AFD-2EC7-DB30-9200D0F6C1C7}"/>
                  </a:ext>
                </a:extLst>
              </p:cNvPr>
              <p:cNvSpPr>
                <a:spLocks/>
              </p:cNvSpPr>
              <p:nvPr/>
            </p:nvSpPr>
            <p:spPr>
              <a:xfrm rot="10800000" flipV="1">
                <a:off x="530837" y="91141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13" name="Oval 312">
                <a:extLst>
                  <a:ext uri="{FF2B5EF4-FFF2-40B4-BE49-F238E27FC236}">
                    <a16:creationId xmlns:a16="http://schemas.microsoft.com/office/drawing/2014/main" id="{4E23029B-418B-D3AB-4782-170C22CEF46E}"/>
                  </a:ext>
                </a:extLst>
              </p:cNvPr>
              <p:cNvSpPr>
                <a:spLocks/>
              </p:cNvSpPr>
              <p:nvPr/>
            </p:nvSpPr>
            <p:spPr>
              <a:xfrm rot="10800000" flipV="1">
                <a:off x="575237" y="10094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14" name="Oval 313">
                <a:extLst>
                  <a:ext uri="{FF2B5EF4-FFF2-40B4-BE49-F238E27FC236}">
                    <a16:creationId xmlns:a16="http://schemas.microsoft.com/office/drawing/2014/main" id="{B5CE389D-98A1-9BCC-5D3A-F1E9AE9B1FDE}"/>
                  </a:ext>
                </a:extLst>
              </p:cNvPr>
              <p:cNvSpPr>
                <a:spLocks/>
              </p:cNvSpPr>
              <p:nvPr/>
            </p:nvSpPr>
            <p:spPr>
              <a:xfrm rot="10800000" flipV="1">
                <a:off x="622949" y="856112"/>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15" name="Oval 314">
                <a:extLst>
                  <a:ext uri="{FF2B5EF4-FFF2-40B4-BE49-F238E27FC236}">
                    <a16:creationId xmlns:a16="http://schemas.microsoft.com/office/drawing/2014/main" id="{F24D4EF8-E692-0FCB-B714-D07D66B720D8}"/>
                  </a:ext>
                </a:extLst>
              </p:cNvPr>
              <p:cNvSpPr>
                <a:spLocks/>
              </p:cNvSpPr>
              <p:nvPr/>
            </p:nvSpPr>
            <p:spPr>
              <a:xfrm rot="10800000" flipV="1">
                <a:off x="735802" y="844354"/>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16" name="Oval 315">
                <a:extLst>
                  <a:ext uri="{FF2B5EF4-FFF2-40B4-BE49-F238E27FC236}">
                    <a16:creationId xmlns:a16="http://schemas.microsoft.com/office/drawing/2014/main" id="{7C4AAEBB-66F5-A007-83D2-19F28F60AC58}"/>
                  </a:ext>
                </a:extLst>
              </p:cNvPr>
              <p:cNvSpPr>
                <a:spLocks/>
              </p:cNvSpPr>
              <p:nvPr/>
            </p:nvSpPr>
            <p:spPr>
              <a:xfrm rot="10800000" flipV="1">
                <a:off x="788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17" name="Oval 316">
                <a:extLst>
                  <a:ext uri="{FF2B5EF4-FFF2-40B4-BE49-F238E27FC236}">
                    <a16:creationId xmlns:a16="http://schemas.microsoft.com/office/drawing/2014/main" id="{DD039541-3818-B6E4-FF2C-BC1687768D5E}"/>
                  </a:ext>
                </a:extLst>
              </p:cNvPr>
              <p:cNvSpPr>
                <a:spLocks/>
              </p:cNvSpPr>
              <p:nvPr/>
            </p:nvSpPr>
            <p:spPr>
              <a:xfrm rot="10800000" flipV="1">
                <a:off x="896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18" name="Oval 317">
                <a:extLst>
                  <a:ext uri="{FF2B5EF4-FFF2-40B4-BE49-F238E27FC236}">
                    <a16:creationId xmlns:a16="http://schemas.microsoft.com/office/drawing/2014/main" id="{FB399F77-058D-E62E-979F-D91F5A5F9063}"/>
                  </a:ext>
                </a:extLst>
              </p:cNvPr>
              <p:cNvSpPr>
                <a:spLocks/>
              </p:cNvSpPr>
              <p:nvPr/>
            </p:nvSpPr>
            <p:spPr>
              <a:xfrm rot="10800000" flipV="1">
                <a:off x="468377" y="1064711"/>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19" name="Oval 318">
                <a:extLst>
                  <a:ext uri="{FF2B5EF4-FFF2-40B4-BE49-F238E27FC236}">
                    <a16:creationId xmlns:a16="http://schemas.microsoft.com/office/drawing/2014/main" id="{6BB2DD73-410D-7073-BCC3-C1ECBC989E21}"/>
                  </a:ext>
                </a:extLst>
              </p:cNvPr>
              <p:cNvSpPr>
                <a:spLocks/>
              </p:cNvSpPr>
              <p:nvPr/>
            </p:nvSpPr>
            <p:spPr>
              <a:xfrm rot="10800000" flipV="1">
                <a:off x="619637" y="1101887"/>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20" name="Oval 319">
                <a:extLst>
                  <a:ext uri="{FF2B5EF4-FFF2-40B4-BE49-F238E27FC236}">
                    <a16:creationId xmlns:a16="http://schemas.microsoft.com/office/drawing/2014/main" id="{171BB4C4-F13E-AD3D-00BD-EDEC509A66B8}"/>
                  </a:ext>
                </a:extLst>
              </p:cNvPr>
              <p:cNvSpPr>
                <a:spLocks/>
              </p:cNvSpPr>
              <p:nvPr/>
            </p:nvSpPr>
            <p:spPr>
              <a:xfrm rot="10800000" flipV="1">
                <a:off x="723424" y="107004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321" name="Oval 320">
                <a:extLst>
                  <a:ext uri="{FF2B5EF4-FFF2-40B4-BE49-F238E27FC236}">
                    <a16:creationId xmlns:a16="http://schemas.microsoft.com/office/drawing/2014/main" id="{28375BCE-8C94-EAD9-7034-3CE96A3B6CFF}"/>
                  </a:ext>
                </a:extLst>
              </p:cNvPr>
              <p:cNvSpPr>
                <a:spLocks/>
              </p:cNvSpPr>
              <p:nvPr/>
            </p:nvSpPr>
            <p:spPr>
              <a:xfrm rot="10800000" flipV="1">
                <a:off x="629237" y="1216699"/>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grpSp>
      </p:grpSp>
      <p:sp>
        <p:nvSpPr>
          <p:cNvPr id="107" name="Preparation 106">
            <a:extLst>
              <a:ext uri="{FF2B5EF4-FFF2-40B4-BE49-F238E27FC236}">
                <a16:creationId xmlns:a16="http://schemas.microsoft.com/office/drawing/2014/main" id="{6245064D-0932-04F8-3D37-4260C653269B}"/>
              </a:ext>
            </a:extLst>
          </p:cNvPr>
          <p:cNvSpPr/>
          <p:nvPr/>
        </p:nvSpPr>
        <p:spPr>
          <a:xfrm flipV="1">
            <a:off x="10003862" y="3882306"/>
            <a:ext cx="861402" cy="807948"/>
          </a:xfrm>
          <a:prstGeom prst="flowChartPreparation">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US" sz="2200" b="1" dirty="0">
              <a:solidFill>
                <a:schemeClr val="bg1"/>
              </a:solidFill>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669B9F41-DD5A-0E4F-C959-3D8630A86F42}"/>
              </a:ext>
            </a:extLst>
          </p:cNvPr>
          <p:cNvGrpSpPr>
            <a:grpSpLocks noChangeAspect="1"/>
          </p:cNvGrpSpPr>
          <p:nvPr/>
        </p:nvGrpSpPr>
        <p:grpSpPr>
          <a:xfrm rot="10800000" flipV="1">
            <a:off x="10249631" y="4109870"/>
            <a:ext cx="385105" cy="363129"/>
            <a:chOff x="25549055" y="12760203"/>
            <a:chExt cx="3240009" cy="2880597"/>
          </a:xfrm>
        </p:grpSpPr>
        <p:sp>
          <p:nvSpPr>
            <p:cNvPr id="64" name="Preparation 63">
              <a:extLst>
                <a:ext uri="{FF2B5EF4-FFF2-40B4-BE49-F238E27FC236}">
                  <a16:creationId xmlns:a16="http://schemas.microsoft.com/office/drawing/2014/main" id="{324CD894-2238-BEBB-7BB0-84F62639A358}"/>
                </a:ext>
              </a:extLst>
            </p:cNvPr>
            <p:cNvSpPr/>
            <p:nvPr/>
          </p:nvSpPr>
          <p:spPr>
            <a:xfrm rot="10800000">
              <a:off x="25549064" y="12760203"/>
              <a:ext cx="3240000" cy="2865349"/>
            </a:xfrm>
            <a:prstGeom prst="flowChartPreparati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US" sz="2200" b="1">
                <a:solidFill>
                  <a:schemeClr val="bg1"/>
                </a:solidFill>
                <a:latin typeface="Arial" panose="020B0604020202020204" pitchFamily="34" charset="0"/>
                <a:cs typeface="Arial" panose="020B0604020202020204" pitchFamily="34" charset="0"/>
              </a:endParaRPr>
            </a:p>
          </p:txBody>
        </p:sp>
        <p:grpSp>
          <p:nvGrpSpPr>
            <p:cNvPr id="65" name="Group 64">
              <a:extLst>
                <a:ext uri="{FF2B5EF4-FFF2-40B4-BE49-F238E27FC236}">
                  <a16:creationId xmlns:a16="http://schemas.microsoft.com/office/drawing/2014/main" id="{7D76AE4A-524C-7D80-DBD8-C787DD8665AB}"/>
                </a:ext>
              </a:extLst>
            </p:cNvPr>
            <p:cNvGrpSpPr/>
            <p:nvPr/>
          </p:nvGrpSpPr>
          <p:grpSpPr>
            <a:xfrm>
              <a:off x="25549055" y="12760800"/>
              <a:ext cx="3239997" cy="2880000"/>
              <a:chOff x="35100625" y="7733681"/>
              <a:chExt cx="3239997" cy="2880000"/>
            </a:xfrm>
          </p:grpSpPr>
          <p:cxnSp>
            <p:nvCxnSpPr>
              <p:cNvPr id="66" name="Straight Connector 65">
                <a:extLst>
                  <a:ext uri="{FF2B5EF4-FFF2-40B4-BE49-F238E27FC236}">
                    <a16:creationId xmlns:a16="http://schemas.microsoft.com/office/drawing/2014/main" id="{37D3A5CD-C037-4A69-023A-2F26F4A7E55C}"/>
                  </a:ext>
                </a:extLst>
              </p:cNvPr>
              <p:cNvCxnSpPr>
                <a:cxnSpLocks/>
              </p:cNvCxnSpPr>
              <p:nvPr/>
            </p:nvCxnSpPr>
            <p:spPr>
              <a:xfrm flipV="1">
                <a:off x="37088567" y="7733681"/>
                <a:ext cx="611650" cy="885570"/>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ADE7948-A450-B444-79AE-165AC4A187D9}"/>
                  </a:ext>
                </a:extLst>
              </p:cNvPr>
              <p:cNvCxnSpPr>
                <a:cxnSpLocks/>
              </p:cNvCxnSpPr>
              <p:nvPr/>
            </p:nvCxnSpPr>
            <p:spPr>
              <a:xfrm flipV="1">
                <a:off x="35747029" y="9725700"/>
                <a:ext cx="611650" cy="885570"/>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40A83C6-FAAA-6645-6C53-B4BC46BD7C9F}"/>
                  </a:ext>
                </a:extLst>
              </p:cNvPr>
              <p:cNvCxnSpPr>
                <a:cxnSpLocks/>
              </p:cNvCxnSpPr>
              <p:nvPr/>
            </p:nvCxnSpPr>
            <p:spPr>
              <a:xfrm flipH="1" flipV="1">
                <a:off x="37116889" y="9740594"/>
                <a:ext cx="583328" cy="873087"/>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51D7172-A56D-0D4E-0B9B-CBDEFF955AA8}"/>
                  </a:ext>
                </a:extLst>
              </p:cNvPr>
              <p:cNvCxnSpPr>
                <a:cxnSpLocks/>
              </p:cNvCxnSpPr>
              <p:nvPr/>
            </p:nvCxnSpPr>
            <p:spPr>
              <a:xfrm flipH="1" flipV="1">
                <a:off x="35768817" y="7743729"/>
                <a:ext cx="583328" cy="873087"/>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9CECA56-1403-7C73-C3AB-B1773CA251C2}"/>
                  </a:ext>
                </a:extLst>
              </p:cNvPr>
              <p:cNvCxnSpPr>
                <a:cxnSpLocks/>
                <a:stCxn id="74" idx="3"/>
              </p:cNvCxnSpPr>
              <p:nvPr/>
            </p:nvCxnSpPr>
            <p:spPr>
              <a:xfrm flipH="1">
                <a:off x="35131681" y="9183056"/>
                <a:ext cx="974142" cy="2592"/>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87BB814-3540-9F4D-20EF-FEA51A82A3EE}"/>
                  </a:ext>
                </a:extLst>
              </p:cNvPr>
              <p:cNvCxnSpPr>
                <a:cxnSpLocks/>
              </p:cNvCxnSpPr>
              <p:nvPr/>
            </p:nvCxnSpPr>
            <p:spPr>
              <a:xfrm flipH="1">
                <a:off x="37363213" y="9179513"/>
                <a:ext cx="974142" cy="2592"/>
              </a:xfrm>
              <a:prstGeom prst="line">
                <a:avLst/>
              </a:prstGeom>
              <a:solidFill>
                <a:srgbClr val="F9F9F9">
                  <a:alpha val="50000"/>
                </a:srgbClr>
              </a:solid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Preparation 72">
                <a:extLst>
                  <a:ext uri="{FF2B5EF4-FFF2-40B4-BE49-F238E27FC236}">
                    <a16:creationId xmlns:a16="http://schemas.microsoft.com/office/drawing/2014/main" id="{7A52E9DE-7B3B-A995-0475-BA1171324C8C}"/>
                  </a:ext>
                </a:extLst>
              </p:cNvPr>
              <p:cNvSpPr/>
              <p:nvPr/>
            </p:nvSpPr>
            <p:spPr>
              <a:xfrm rot="10800000">
                <a:off x="35100625" y="7739257"/>
                <a:ext cx="3239997" cy="2865352"/>
              </a:xfrm>
              <a:prstGeom prst="flowChartPreparation">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US" sz="2200" b="1">
                  <a:solidFill>
                    <a:schemeClr val="bg1"/>
                  </a:solidFill>
                  <a:latin typeface="Arial" panose="020B0604020202020204" pitchFamily="34" charset="0"/>
                  <a:cs typeface="Arial" panose="020B0604020202020204" pitchFamily="34" charset="0"/>
                </a:endParaRPr>
              </a:p>
            </p:txBody>
          </p:sp>
          <p:sp>
            <p:nvSpPr>
              <p:cNvPr id="74" name="Preparation 73">
                <a:extLst>
                  <a:ext uri="{FF2B5EF4-FFF2-40B4-BE49-F238E27FC236}">
                    <a16:creationId xmlns:a16="http://schemas.microsoft.com/office/drawing/2014/main" id="{6F2B7E0F-4F17-B080-B837-6FD0AA03ED6F}"/>
                  </a:ext>
                </a:extLst>
              </p:cNvPr>
              <p:cNvSpPr/>
              <p:nvPr/>
            </p:nvSpPr>
            <p:spPr>
              <a:xfrm rot="10800000">
                <a:off x="36105821" y="8619248"/>
                <a:ext cx="1257394" cy="1127610"/>
              </a:xfrm>
              <a:prstGeom prst="flowChartPreparation">
                <a:avLst/>
              </a:prstGeom>
              <a:solidFill>
                <a:srgbClr val="F9F9F9">
                  <a:alpha val="50000"/>
                </a:srgb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US" sz="2200" b="1">
                  <a:solidFill>
                    <a:schemeClr val="bg1"/>
                  </a:solidFill>
                  <a:latin typeface="Arial" panose="020B0604020202020204" pitchFamily="34" charset="0"/>
                  <a:cs typeface="Arial" panose="020B0604020202020204" pitchFamily="34" charset="0"/>
                </a:endParaRPr>
              </a:p>
            </p:txBody>
          </p:sp>
        </p:grpSp>
      </p:grpSp>
      <p:grpSp>
        <p:nvGrpSpPr>
          <p:cNvPr id="80" name="Group 79">
            <a:extLst>
              <a:ext uri="{FF2B5EF4-FFF2-40B4-BE49-F238E27FC236}">
                <a16:creationId xmlns:a16="http://schemas.microsoft.com/office/drawing/2014/main" id="{5000FEB2-6ED8-D265-0FBD-610703A47F0E}"/>
              </a:ext>
            </a:extLst>
          </p:cNvPr>
          <p:cNvGrpSpPr>
            <a:grpSpLocks noChangeAspect="1"/>
          </p:cNvGrpSpPr>
          <p:nvPr/>
        </p:nvGrpSpPr>
        <p:grpSpPr>
          <a:xfrm>
            <a:off x="10373207" y="4211856"/>
            <a:ext cx="152074" cy="154752"/>
            <a:chOff x="422837" y="749005"/>
            <a:chExt cx="754186" cy="767468"/>
          </a:xfrm>
          <a:effectLst>
            <a:glow>
              <a:schemeClr val="accent5">
                <a:alpha val="67486"/>
              </a:schemeClr>
            </a:glow>
          </a:effectLst>
        </p:grpSpPr>
        <p:sp>
          <p:nvSpPr>
            <p:cNvPr id="81" name="Oval 80">
              <a:extLst>
                <a:ext uri="{FF2B5EF4-FFF2-40B4-BE49-F238E27FC236}">
                  <a16:creationId xmlns:a16="http://schemas.microsoft.com/office/drawing/2014/main" id="{CBF1420E-D031-4471-4741-B9805C6F139F}"/>
                </a:ext>
              </a:extLst>
            </p:cNvPr>
            <p:cNvSpPr>
              <a:spLocks/>
            </p:cNvSpPr>
            <p:nvPr/>
          </p:nvSpPr>
          <p:spPr>
            <a:xfrm rot="10800000" flipV="1">
              <a:off x="836943" y="105273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82" name="Oval 81">
              <a:extLst>
                <a:ext uri="{FF2B5EF4-FFF2-40B4-BE49-F238E27FC236}">
                  <a16:creationId xmlns:a16="http://schemas.microsoft.com/office/drawing/2014/main" id="{D2B1444B-C7E0-62CD-1FC2-AFDBB6CB68D5}"/>
                </a:ext>
              </a:extLst>
            </p:cNvPr>
            <p:cNvSpPr>
              <a:spLocks/>
            </p:cNvSpPr>
            <p:nvPr/>
          </p:nvSpPr>
          <p:spPr>
            <a:xfrm rot="10800000" flipV="1">
              <a:off x="557611" y="765661"/>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A862AA15-DA1C-35AD-033C-E44B06F25F09}"/>
                </a:ext>
              </a:extLst>
            </p:cNvPr>
            <p:cNvSpPr>
              <a:spLocks/>
            </p:cNvSpPr>
            <p:nvPr/>
          </p:nvSpPr>
          <p:spPr>
            <a:xfrm rot="10800000" flipV="1">
              <a:off x="456095" y="74900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84" name="Oval 83">
              <a:extLst>
                <a:ext uri="{FF2B5EF4-FFF2-40B4-BE49-F238E27FC236}">
                  <a16:creationId xmlns:a16="http://schemas.microsoft.com/office/drawing/2014/main" id="{3218A8FC-903C-3DF6-39E2-ABA1D4BEBE90}"/>
                </a:ext>
              </a:extLst>
            </p:cNvPr>
            <p:cNvSpPr>
              <a:spLocks/>
            </p:cNvSpPr>
            <p:nvPr/>
          </p:nvSpPr>
          <p:spPr>
            <a:xfrm rot="10800000" flipV="1">
              <a:off x="422837" y="8570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85" name="Oval 84">
              <a:extLst>
                <a:ext uri="{FF2B5EF4-FFF2-40B4-BE49-F238E27FC236}">
                  <a16:creationId xmlns:a16="http://schemas.microsoft.com/office/drawing/2014/main" id="{B47AA5CA-51E9-3BF8-F180-512C66E5CBF4}"/>
                </a:ext>
              </a:extLst>
            </p:cNvPr>
            <p:cNvSpPr>
              <a:spLocks/>
            </p:cNvSpPr>
            <p:nvPr/>
          </p:nvSpPr>
          <p:spPr>
            <a:xfrm rot="10800000" flipV="1">
              <a:off x="530837" y="91141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86" name="Oval 85">
              <a:extLst>
                <a:ext uri="{FF2B5EF4-FFF2-40B4-BE49-F238E27FC236}">
                  <a16:creationId xmlns:a16="http://schemas.microsoft.com/office/drawing/2014/main" id="{B2CB0AD7-0765-1DEA-F110-378D298CEF80}"/>
                </a:ext>
              </a:extLst>
            </p:cNvPr>
            <p:cNvSpPr>
              <a:spLocks/>
            </p:cNvSpPr>
            <p:nvPr/>
          </p:nvSpPr>
          <p:spPr>
            <a:xfrm rot="10800000" flipV="1">
              <a:off x="575237" y="10094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87" name="Oval 86">
              <a:extLst>
                <a:ext uri="{FF2B5EF4-FFF2-40B4-BE49-F238E27FC236}">
                  <a16:creationId xmlns:a16="http://schemas.microsoft.com/office/drawing/2014/main" id="{66BFE575-3371-8716-0E19-67C804A4B1C0}"/>
                </a:ext>
              </a:extLst>
            </p:cNvPr>
            <p:cNvSpPr>
              <a:spLocks/>
            </p:cNvSpPr>
            <p:nvPr/>
          </p:nvSpPr>
          <p:spPr>
            <a:xfrm rot="10800000" flipV="1">
              <a:off x="622949" y="856112"/>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88" name="Oval 87">
              <a:extLst>
                <a:ext uri="{FF2B5EF4-FFF2-40B4-BE49-F238E27FC236}">
                  <a16:creationId xmlns:a16="http://schemas.microsoft.com/office/drawing/2014/main" id="{9DCC395C-3832-3B90-E3F4-9FBBE95E18AB}"/>
                </a:ext>
              </a:extLst>
            </p:cNvPr>
            <p:cNvSpPr>
              <a:spLocks/>
            </p:cNvSpPr>
            <p:nvPr/>
          </p:nvSpPr>
          <p:spPr>
            <a:xfrm rot="10800000" flipV="1">
              <a:off x="735802" y="844354"/>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89" name="Oval 88">
              <a:extLst>
                <a:ext uri="{FF2B5EF4-FFF2-40B4-BE49-F238E27FC236}">
                  <a16:creationId xmlns:a16="http://schemas.microsoft.com/office/drawing/2014/main" id="{E5FD86A8-18AA-1E51-1435-3A48DB91293D}"/>
                </a:ext>
              </a:extLst>
            </p:cNvPr>
            <p:cNvSpPr>
              <a:spLocks/>
            </p:cNvSpPr>
            <p:nvPr/>
          </p:nvSpPr>
          <p:spPr>
            <a:xfrm rot="10800000" flipV="1">
              <a:off x="788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90" name="Oval 89">
              <a:extLst>
                <a:ext uri="{FF2B5EF4-FFF2-40B4-BE49-F238E27FC236}">
                  <a16:creationId xmlns:a16="http://schemas.microsoft.com/office/drawing/2014/main" id="{7BC73C86-6A01-9BFD-50D5-10F60CA744B8}"/>
                </a:ext>
              </a:extLst>
            </p:cNvPr>
            <p:cNvSpPr>
              <a:spLocks/>
            </p:cNvSpPr>
            <p:nvPr/>
          </p:nvSpPr>
          <p:spPr>
            <a:xfrm rot="10800000" flipV="1">
              <a:off x="896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91" name="Oval 90">
              <a:extLst>
                <a:ext uri="{FF2B5EF4-FFF2-40B4-BE49-F238E27FC236}">
                  <a16:creationId xmlns:a16="http://schemas.microsoft.com/office/drawing/2014/main" id="{EBD27A56-BEAE-504C-5A41-514E27BF7D52}"/>
                </a:ext>
              </a:extLst>
            </p:cNvPr>
            <p:cNvSpPr>
              <a:spLocks/>
            </p:cNvSpPr>
            <p:nvPr/>
          </p:nvSpPr>
          <p:spPr>
            <a:xfrm rot="10800000" flipV="1">
              <a:off x="468377" y="1064711"/>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92" name="Oval 91">
              <a:extLst>
                <a:ext uri="{FF2B5EF4-FFF2-40B4-BE49-F238E27FC236}">
                  <a16:creationId xmlns:a16="http://schemas.microsoft.com/office/drawing/2014/main" id="{B0004E89-4ACC-B10F-0950-639887445D5D}"/>
                </a:ext>
              </a:extLst>
            </p:cNvPr>
            <p:cNvSpPr>
              <a:spLocks/>
            </p:cNvSpPr>
            <p:nvPr/>
          </p:nvSpPr>
          <p:spPr>
            <a:xfrm rot="10800000" flipV="1">
              <a:off x="993425" y="891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93" name="Oval 92">
              <a:extLst>
                <a:ext uri="{FF2B5EF4-FFF2-40B4-BE49-F238E27FC236}">
                  <a16:creationId xmlns:a16="http://schemas.microsoft.com/office/drawing/2014/main" id="{3EE7B0A3-30EE-617C-EF93-F4FAC4DAA65C}"/>
                </a:ext>
              </a:extLst>
            </p:cNvPr>
            <p:cNvSpPr>
              <a:spLocks/>
            </p:cNvSpPr>
            <p:nvPr/>
          </p:nvSpPr>
          <p:spPr>
            <a:xfrm rot="10800000" flipV="1">
              <a:off x="619637" y="1101887"/>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94" name="Oval 93">
              <a:extLst>
                <a:ext uri="{FF2B5EF4-FFF2-40B4-BE49-F238E27FC236}">
                  <a16:creationId xmlns:a16="http://schemas.microsoft.com/office/drawing/2014/main" id="{A8BA6126-4E48-E54B-BA1D-67CB0046372E}"/>
                </a:ext>
              </a:extLst>
            </p:cNvPr>
            <p:cNvSpPr>
              <a:spLocks/>
            </p:cNvSpPr>
            <p:nvPr/>
          </p:nvSpPr>
          <p:spPr>
            <a:xfrm rot="10800000" flipV="1">
              <a:off x="723424" y="107004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95" name="Oval 94">
              <a:extLst>
                <a:ext uri="{FF2B5EF4-FFF2-40B4-BE49-F238E27FC236}">
                  <a16:creationId xmlns:a16="http://schemas.microsoft.com/office/drawing/2014/main" id="{947BA8EC-87AB-731A-8152-65257F7261AB}"/>
                </a:ext>
              </a:extLst>
            </p:cNvPr>
            <p:cNvSpPr>
              <a:spLocks/>
            </p:cNvSpPr>
            <p:nvPr/>
          </p:nvSpPr>
          <p:spPr>
            <a:xfrm rot="10800000" flipV="1">
              <a:off x="629237" y="1216699"/>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96" name="Oval 95">
              <a:extLst>
                <a:ext uri="{FF2B5EF4-FFF2-40B4-BE49-F238E27FC236}">
                  <a16:creationId xmlns:a16="http://schemas.microsoft.com/office/drawing/2014/main" id="{59D00E3B-19A4-FF20-E37B-29C523652C05}"/>
                </a:ext>
              </a:extLst>
            </p:cNvPr>
            <p:cNvSpPr>
              <a:spLocks/>
            </p:cNvSpPr>
            <p:nvPr/>
          </p:nvSpPr>
          <p:spPr>
            <a:xfrm rot="10800000" flipV="1">
              <a:off x="1069023" y="965913"/>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97" name="Oval 96">
              <a:extLst>
                <a:ext uri="{FF2B5EF4-FFF2-40B4-BE49-F238E27FC236}">
                  <a16:creationId xmlns:a16="http://schemas.microsoft.com/office/drawing/2014/main" id="{1630F6B1-5991-EE04-5985-B01E4E37B31E}"/>
                </a:ext>
              </a:extLst>
            </p:cNvPr>
            <p:cNvSpPr>
              <a:spLocks/>
            </p:cNvSpPr>
            <p:nvPr/>
          </p:nvSpPr>
          <p:spPr>
            <a:xfrm rot="10800000" flipV="1">
              <a:off x="1025047" y="10634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98" name="Oval 97">
              <a:extLst>
                <a:ext uri="{FF2B5EF4-FFF2-40B4-BE49-F238E27FC236}">
                  <a16:creationId xmlns:a16="http://schemas.microsoft.com/office/drawing/2014/main" id="{60C007FC-9D73-83E5-75D8-625D7D0B6E2F}"/>
                </a:ext>
              </a:extLst>
            </p:cNvPr>
            <p:cNvSpPr>
              <a:spLocks/>
            </p:cNvSpPr>
            <p:nvPr/>
          </p:nvSpPr>
          <p:spPr>
            <a:xfrm rot="10800000" flipV="1">
              <a:off x="782778" y="1274523"/>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99" name="Oval 98">
              <a:extLst>
                <a:ext uri="{FF2B5EF4-FFF2-40B4-BE49-F238E27FC236}">
                  <a16:creationId xmlns:a16="http://schemas.microsoft.com/office/drawing/2014/main" id="{63BB1429-9CD0-014F-E948-5F4BD21EBE2A}"/>
                </a:ext>
              </a:extLst>
            </p:cNvPr>
            <p:cNvSpPr>
              <a:spLocks/>
            </p:cNvSpPr>
            <p:nvPr/>
          </p:nvSpPr>
          <p:spPr>
            <a:xfrm rot="10800000" flipV="1">
              <a:off x="835976" y="841364"/>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100" name="Oval 99">
              <a:extLst>
                <a:ext uri="{FF2B5EF4-FFF2-40B4-BE49-F238E27FC236}">
                  <a16:creationId xmlns:a16="http://schemas.microsoft.com/office/drawing/2014/main" id="{C071488E-526E-2A10-ED59-D964C270ADC5}"/>
                </a:ext>
              </a:extLst>
            </p:cNvPr>
            <p:cNvSpPr>
              <a:spLocks/>
            </p:cNvSpPr>
            <p:nvPr/>
          </p:nvSpPr>
          <p:spPr>
            <a:xfrm rot="10800000" flipV="1">
              <a:off x="786598" y="1169749"/>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101" name="Oval 100">
              <a:extLst>
                <a:ext uri="{FF2B5EF4-FFF2-40B4-BE49-F238E27FC236}">
                  <a16:creationId xmlns:a16="http://schemas.microsoft.com/office/drawing/2014/main" id="{CD19F334-2F04-FDE4-912C-332CF998E35C}"/>
                </a:ext>
              </a:extLst>
            </p:cNvPr>
            <p:cNvSpPr>
              <a:spLocks/>
            </p:cNvSpPr>
            <p:nvPr/>
          </p:nvSpPr>
          <p:spPr>
            <a:xfrm rot="10800000" flipV="1">
              <a:off x="575236" y="1312401"/>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102" name="Oval 101">
              <a:extLst>
                <a:ext uri="{FF2B5EF4-FFF2-40B4-BE49-F238E27FC236}">
                  <a16:creationId xmlns:a16="http://schemas.microsoft.com/office/drawing/2014/main" id="{5F9310AC-099D-A3C2-BF1F-734F38D130A7}"/>
                </a:ext>
              </a:extLst>
            </p:cNvPr>
            <p:cNvSpPr>
              <a:spLocks/>
            </p:cNvSpPr>
            <p:nvPr/>
          </p:nvSpPr>
          <p:spPr>
            <a:xfrm rot="10800000" flipV="1">
              <a:off x="680045" y="1312382"/>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103" name="Oval 102">
              <a:extLst>
                <a:ext uri="{FF2B5EF4-FFF2-40B4-BE49-F238E27FC236}">
                  <a16:creationId xmlns:a16="http://schemas.microsoft.com/office/drawing/2014/main" id="{63D7341F-3FFA-A362-AEAF-9D22CE79556C}"/>
                </a:ext>
              </a:extLst>
            </p:cNvPr>
            <p:cNvSpPr>
              <a:spLocks/>
            </p:cNvSpPr>
            <p:nvPr/>
          </p:nvSpPr>
          <p:spPr>
            <a:xfrm rot="10800000" flipV="1">
              <a:off x="618201" y="1408473"/>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104" name="Oval 103">
              <a:extLst>
                <a:ext uri="{FF2B5EF4-FFF2-40B4-BE49-F238E27FC236}">
                  <a16:creationId xmlns:a16="http://schemas.microsoft.com/office/drawing/2014/main" id="{ABECEB57-B728-C2BA-7C07-28C205AAC894}"/>
                </a:ext>
              </a:extLst>
            </p:cNvPr>
            <p:cNvSpPr>
              <a:spLocks/>
            </p:cNvSpPr>
            <p:nvPr/>
          </p:nvSpPr>
          <p:spPr>
            <a:xfrm rot="10800000" flipV="1">
              <a:off x="990168" y="1214553"/>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105" name="Oval 104">
              <a:extLst>
                <a:ext uri="{FF2B5EF4-FFF2-40B4-BE49-F238E27FC236}">
                  <a16:creationId xmlns:a16="http://schemas.microsoft.com/office/drawing/2014/main" id="{96D4C79E-F13D-9DF3-7412-080EEEE11CC9}"/>
                </a:ext>
              </a:extLst>
            </p:cNvPr>
            <p:cNvSpPr>
              <a:spLocks/>
            </p:cNvSpPr>
            <p:nvPr/>
          </p:nvSpPr>
          <p:spPr>
            <a:xfrm rot="10800000" flipV="1">
              <a:off x="894598" y="1287434"/>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106" name="Oval 105">
              <a:extLst>
                <a:ext uri="{FF2B5EF4-FFF2-40B4-BE49-F238E27FC236}">
                  <a16:creationId xmlns:a16="http://schemas.microsoft.com/office/drawing/2014/main" id="{BC6EAD66-9901-2C25-CF9F-3269ECE99E7F}"/>
                </a:ext>
              </a:extLst>
            </p:cNvPr>
            <p:cNvSpPr>
              <a:spLocks/>
            </p:cNvSpPr>
            <p:nvPr/>
          </p:nvSpPr>
          <p:spPr>
            <a:xfrm rot="10800000" flipV="1">
              <a:off x="926995" y="112404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grpSp>
      <p:cxnSp>
        <p:nvCxnSpPr>
          <p:cNvPr id="118" name="Straight Arrow Connector 117">
            <a:extLst>
              <a:ext uri="{FF2B5EF4-FFF2-40B4-BE49-F238E27FC236}">
                <a16:creationId xmlns:a16="http://schemas.microsoft.com/office/drawing/2014/main" id="{F0BF9BD6-FEB8-1F03-F600-37D5F17214A5}"/>
              </a:ext>
            </a:extLst>
          </p:cNvPr>
          <p:cNvCxnSpPr>
            <a:cxnSpLocks/>
          </p:cNvCxnSpPr>
          <p:nvPr/>
        </p:nvCxnSpPr>
        <p:spPr>
          <a:xfrm flipH="1">
            <a:off x="10575633" y="3890693"/>
            <a:ext cx="118203" cy="1799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127B1FC-FFED-4B19-5A72-59E6F1ECAF1D}"/>
              </a:ext>
            </a:extLst>
          </p:cNvPr>
          <p:cNvCxnSpPr>
            <a:cxnSpLocks/>
          </p:cNvCxnSpPr>
          <p:nvPr/>
        </p:nvCxnSpPr>
        <p:spPr>
          <a:xfrm flipV="1">
            <a:off x="10167066" y="4510329"/>
            <a:ext cx="125598" cy="1832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599CE20-E5D1-C9E5-E10B-F3BF9A1600FF}"/>
              </a:ext>
            </a:extLst>
          </p:cNvPr>
          <p:cNvSpPr txBox="1"/>
          <p:nvPr/>
        </p:nvSpPr>
        <p:spPr>
          <a:xfrm>
            <a:off x="9814673" y="5204980"/>
            <a:ext cx="2412266" cy="430887"/>
          </a:xfrm>
          <a:prstGeom prst="rect">
            <a:avLst/>
          </a:prstGeom>
          <a:noFill/>
        </p:spPr>
        <p:txBody>
          <a:bodyPr wrap="square">
            <a:spAutoFit/>
          </a:bodyPr>
          <a:lstStyle/>
          <a:p>
            <a:r>
              <a:rPr lang="en-GB" sz="2200" b="1" dirty="0">
                <a:latin typeface="Arial" panose="020B0604020202020204" pitchFamily="34" charset="0"/>
                <a:cs typeface="Arial" panose="020B0604020202020204" pitchFamily="34" charset="0"/>
              </a:rPr>
              <a:t>Sublimation </a:t>
            </a:r>
          </a:p>
        </p:txBody>
      </p:sp>
    </p:spTree>
    <p:extLst>
      <p:ext uri="{BB962C8B-B14F-4D97-AF65-F5344CB8AC3E}">
        <p14:creationId xmlns:p14="http://schemas.microsoft.com/office/powerpoint/2010/main" val="15482499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FAAC3-DB16-A96F-D4D0-39FEDCE8690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A2FB11-34C0-ED1B-90BB-7AD00081B385}"/>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3</a:t>
            </a:fld>
            <a:endParaRPr lang="en-GB"/>
          </a:p>
        </p:txBody>
      </p:sp>
      <p:sp>
        <p:nvSpPr>
          <p:cNvPr id="70" name="Title 69">
            <a:extLst>
              <a:ext uri="{FF2B5EF4-FFF2-40B4-BE49-F238E27FC236}">
                <a16:creationId xmlns:a16="http://schemas.microsoft.com/office/drawing/2014/main" id="{852FA1B7-7CF8-E55B-1720-45A41AF2016D}"/>
              </a:ext>
            </a:extLst>
          </p:cNvPr>
          <p:cNvSpPr>
            <a:spLocks noGrp="1"/>
          </p:cNvSpPr>
          <p:nvPr>
            <p:ph type="title"/>
          </p:nvPr>
        </p:nvSpPr>
        <p:spPr>
          <a:xfrm>
            <a:off x="318492" y="327819"/>
            <a:ext cx="9984000" cy="544205"/>
          </a:xfrm>
        </p:spPr>
        <p:txBody>
          <a:bodyPr/>
          <a:lstStyle/>
          <a:p>
            <a:r>
              <a:rPr lang="en-US" sz="3600"/>
              <a:t>The “Kärcher-curve” (soot-rich)</a:t>
            </a:r>
            <a:endParaRPr lang="en-US"/>
          </a:p>
        </p:txBody>
      </p:sp>
      <p:sp>
        <p:nvSpPr>
          <p:cNvPr id="3" name="Content Placeholder 2">
            <a:extLst>
              <a:ext uri="{FF2B5EF4-FFF2-40B4-BE49-F238E27FC236}">
                <a16:creationId xmlns:a16="http://schemas.microsoft.com/office/drawing/2014/main" id="{6590FE18-FB3B-BB5E-FA59-35A25AC132A3}"/>
              </a:ext>
            </a:extLst>
          </p:cNvPr>
          <p:cNvSpPr txBox="1">
            <a:spLocks/>
          </p:cNvSpPr>
          <p:nvPr/>
        </p:nvSpPr>
        <p:spPr>
          <a:xfrm>
            <a:off x="5149152" y="4076995"/>
            <a:ext cx="5777508" cy="843117"/>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Aft>
                <a:spcPts val="600"/>
              </a:spcAft>
              <a:buFont typeface="Arial" panose="020B0604020202020204" pitchFamily="34" charset="0"/>
              <a:buChar char="•"/>
            </a:pPr>
            <a:endParaRPr lang="en-GB" sz="2200" baseline="-25000"/>
          </a:p>
        </p:txBody>
      </p:sp>
      <p:sp>
        <p:nvSpPr>
          <p:cNvPr id="9" name="TextBox 8">
            <a:extLst>
              <a:ext uri="{FF2B5EF4-FFF2-40B4-BE49-F238E27FC236}">
                <a16:creationId xmlns:a16="http://schemas.microsoft.com/office/drawing/2014/main" id="{ED5E9ABB-D986-EA76-0657-9B4D5111901A}"/>
              </a:ext>
            </a:extLst>
          </p:cNvPr>
          <p:cNvSpPr txBox="1"/>
          <p:nvPr/>
        </p:nvSpPr>
        <p:spPr>
          <a:xfrm>
            <a:off x="7734300" y="4775200"/>
            <a:ext cx="0" cy="0"/>
          </a:xfrm>
          <a:prstGeom prst="rect">
            <a:avLst/>
          </a:prstGeom>
          <a:noFill/>
        </p:spPr>
        <p:txBody>
          <a:bodyPr wrap="none" lIns="0" tIns="0" rIns="0" bIns="0" rtlCol="0">
            <a:noAutofit/>
          </a:bodyPr>
          <a:lstStyle/>
          <a:p>
            <a:pPr algn="l">
              <a:lnSpc>
                <a:spcPct val="105000"/>
              </a:lnSpc>
            </a:pPr>
            <a:endParaRPr lang="en-US" sz="1600">
              <a:solidFill>
                <a:schemeClr val="tx1"/>
              </a:solidFill>
            </a:endParaRPr>
          </a:p>
        </p:txBody>
      </p:sp>
      <p:sp>
        <p:nvSpPr>
          <p:cNvPr id="6" name="Content Placeholder 2">
            <a:extLst>
              <a:ext uri="{FF2B5EF4-FFF2-40B4-BE49-F238E27FC236}">
                <a16:creationId xmlns:a16="http://schemas.microsoft.com/office/drawing/2014/main" id="{4F178B62-A1D7-980D-37DB-0EEBEFFAC14F}"/>
              </a:ext>
            </a:extLst>
          </p:cNvPr>
          <p:cNvSpPr txBox="1">
            <a:spLocks/>
          </p:cNvSpPr>
          <p:nvPr/>
        </p:nvSpPr>
        <p:spPr>
          <a:xfrm>
            <a:off x="391234" y="1105309"/>
            <a:ext cx="6318948" cy="4524566"/>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Aft>
                <a:spcPts val="1800"/>
              </a:spcAft>
              <a:buFont typeface="Arial" panose="020B0604020202020204" pitchFamily="34" charset="0"/>
              <a:buChar char="•"/>
            </a:pPr>
            <a:r>
              <a:rPr lang="en-GB" sz="2200" dirty="0"/>
              <a:t>Most aircraft operate in the soot-rich regime</a:t>
            </a:r>
          </a:p>
          <a:p>
            <a:pPr marL="342900" indent="-342900">
              <a:spcAft>
                <a:spcPts val="1800"/>
              </a:spcAft>
              <a:buFont typeface="Arial" panose="020B0604020202020204" pitchFamily="34" charset="0"/>
              <a:buChar char="•"/>
            </a:pPr>
            <a:r>
              <a:rPr lang="en-GB" sz="2200" dirty="0"/>
              <a:t>Most existing global contrail simulations assume that the initial </a:t>
            </a:r>
            <a:r>
              <a:rPr lang="en-GB" sz="2200" dirty="0" err="1"/>
              <a:t>AEI</a:t>
            </a:r>
            <a:r>
              <a:rPr lang="en-GB" sz="2200" baseline="-25000" dirty="0" err="1"/>
              <a:t>contrail</a:t>
            </a:r>
            <a:r>
              <a:rPr lang="en-GB" sz="2200" dirty="0"/>
              <a:t> ≈ EI</a:t>
            </a:r>
            <a:r>
              <a:rPr lang="en-GB" sz="2200" baseline="-25000" dirty="0"/>
              <a:t>nvPM</a:t>
            </a:r>
          </a:p>
          <a:p>
            <a:pPr marL="342900" indent="-342900">
              <a:spcAft>
                <a:spcPts val="1800"/>
              </a:spcAft>
              <a:buFont typeface="Arial" panose="020B0604020202020204" pitchFamily="34" charset="0"/>
              <a:buChar char="•"/>
            </a:pPr>
            <a:endParaRPr lang="en-GB" sz="2200" dirty="0"/>
          </a:p>
          <a:p>
            <a:pPr marL="342900" indent="-342900">
              <a:spcAft>
                <a:spcPts val="1800"/>
              </a:spcAft>
              <a:buFont typeface="Arial" panose="020B0604020202020204" pitchFamily="34" charset="0"/>
              <a:buChar char="•"/>
            </a:pPr>
            <a:endParaRPr lang="en-GB" sz="2200" dirty="0"/>
          </a:p>
          <a:p>
            <a:pPr marL="342900" indent="-342900">
              <a:spcAft>
                <a:spcPts val="1800"/>
              </a:spcAft>
              <a:buFont typeface="Arial" panose="020B0604020202020204" pitchFamily="34" charset="0"/>
              <a:buChar char="•"/>
            </a:pPr>
            <a:endParaRPr lang="en-GB" sz="2200" dirty="0"/>
          </a:p>
          <a:p>
            <a:pPr>
              <a:spcAft>
                <a:spcPts val="1800"/>
              </a:spcAft>
            </a:pPr>
            <a:endParaRPr lang="en-GB" sz="2200" dirty="0"/>
          </a:p>
          <a:p>
            <a:pPr marL="342900" indent="-342900">
              <a:spcAft>
                <a:spcPts val="1800"/>
              </a:spcAft>
              <a:buFont typeface="Arial" panose="020B0604020202020204" pitchFamily="34" charset="0"/>
              <a:buChar char="•"/>
            </a:pPr>
            <a:r>
              <a:rPr lang="en-GB" sz="2200" dirty="0"/>
              <a:t>Contrail properties and climate forcing strongly influenced by the initial </a:t>
            </a:r>
            <a:r>
              <a:rPr lang="en-GB" sz="2200" dirty="0" err="1"/>
              <a:t>AEI</a:t>
            </a:r>
            <a:r>
              <a:rPr lang="en-GB" sz="2200" baseline="-25000" dirty="0" err="1"/>
              <a:t>contrail</a:t>
            </a:r>
            <a:endParaRPr lang="en-GB" sz="2200" baseline="-25000" dirty="0"/>
          </a:p>
          <a:p>
            <a:pPr>
              <a:spcAft>
                <a:spcPts val="1800"/>
              </a:spcAft>
            </a:pPr>
            <a:endParaRPr lang="en-GB" sz="2200" dirty="0"/>
          </a:p>
          <a:p>
            <a:pPr>
              <a:spcAft>
                <a:spcPts val="1800"/>
              </a:spcAft>
            </a:pPr>
            <a:endParaRPr lang="en-GB" sz="2200" dirty="0"/>
          </a:p>
        </p:txBody>
      </p:sp>
      <p:grpSp>
        <p:nvGrpSpPr>
          <p:cNvPr id="7" name="Group 6">
            <a:extLst>
              <a:ext uri="{FF2B5EF4-FFF2-40B4-BE49-F238E27FC236}">
                <a16:creationId xmlns:a16="http://schemas.microsoft.com/office/drawing/2014/main" id="{5EF56CD3-6CF6-5F18-4DD7-FF92688AE148}"/>
              </a:ext>
            </a:extLst>
          </p:cNvPr>
          <p:cNvGrpSpPr>
            <a:grpSpLocks noChangeAspect="1"/>
          </p:cNvGrpSpPr>
          <p:nvPr/>
        </p:nvGrpSpPr>
        <p:grpSpPr>
          <a:xfrm>
            <a:off x="736910" y="3000378"/>
            <a:ext cx="5260907" cy="1418411"/>
            <a:chOff x="5755987" y="5149332"/>
            <a:chExt cx="5663131" cy="1605442"/>
          </a:xfrm>
        </p:grpSpPr>
        <p:sp>
          <p:nvSpPr>
            <p:cNvPr id="10" name="Freeform 9">
              <a:extLst>
                <a:ext uri="{FF2B5EF4-FFF2-40B4-BE49-F238E27FC236}">
                  <a16:creationId xmlns:a16="http://schemas.microsoft.com/office/drawing/2014/main" id="{4D9FDEBC-8952-139D-6259-E271E78D4CAF}"/>
                </a:ext>
              </a:extLst>
            </p:cNvPr>
            <p:cNvSpPr/>
            <p:nvPr/>
          </p:nvSpPr>
          <p:spPr>
            <a:xfrm>
              <a:off x="6300380" y="5837799"/>
              <a:ext cx="2284518" cy="171692"/>
            </a:xfrm>
            <a:custGeom>
              <a:avLst/>
              <a:gdLst>
                <a:gd name="connsiteX0" fmla="*/ 688527 w 1274418"/>
                <a:gd name="connsiteY0" fmla="*/ 0 h 304463"/>
                <a:gd name="connsiteX1" fmla="*/ 814946 w 1274418"/>
                <a:gd name="connsiteY1" fmla="*/ 9438 h 304463"/>
                <a:gd name="connsiteX2" fmla="*/ 869925 w 1274418"/>
                <a:gd name="connsiteY2" fmla="*/ 5333 h 304463"/>
                <a:gd name="connsiteX3" fmla="*/ 1274418 w 1274418"/>
                <a:gd name="connsiteY3" fmla="*/ 154898 h 304463"/>
                <a:gd name="connsiteX4" fmla="*/ 869925 w 1274418"/>
                <a:gd name="connsiteY4" fmla="*/ 304463 h 304463"/>
                <a:gd name="connsiteX5" fmla="*/ 743506 w 1274418"/>
                <a:gd name="connsiteY5" fmla="*/ 295026 h 304463"/>
                <a:gd name="connsiteX6" fmla="*/ 688527 w 1274418"/>
                <a:gd name="connsiteY6" fmla="*/ 299130 h 304463"/>
                <a:gd name="connsiteX7" fmla="*/ 531080 w 1274418"/>
                <a:gd name="connsiteY7" fmla="*/ 287377 h 304463"/>
                <a:gd name="connsiteX8" fmla="*/ 420562 w 1274418"/>
                <a:gd name="connsiteY8" fmla="*/ 259824 h 304463"/>
                <a:gd name="connsiteX9" fmla="*/ 342221 w 1274418"/>
                <a:gd name="connsiteY9" fmla="*/ 268429 h 304463"/>
                <a:gd name="connsiteX10" fmla="*/ 172809 w 1274418"/>
                <a:gd name="connsiteY10" fmla="*/ 230252 h 304463"/>
                <a:gd name="connsiteX11" fmla="*/ 155941 w 1274418"/>
                <a:gd name="connsiteY11" fmla="*/ 216641 h 304463"/>
                <a:gd name="connsiteX12" fmla="*/ 142912 w 1274418"/>
                <a:gd name="connsiteY12" fmla="*/ 224665 h 304463"/>
                <a:gd name="connsiteX13" fmla="*/ 102870 w 1274418"/>
                <a:gd name="connsiteY13" fmla="*/ 232049 h 304463"/>
                <a:gd name="connsiteX14" fmla="*/ 0 w 1274418"/>
                <a:gd name="connsiteY14" fmla="*/ 138086 h 304463"/>
                <a:gd name="connsiteX15" fmla="*/ 102870 w 1274418"/>
                <a:gd name="connsiteY15" fmla="*/ 44123 h 304463"/>
                <a:gd name="connsiteX16" fmla="*/ 142912 w 1274418"/>
                <a:gd name="connsiteY16" fmla="*/ 51507 h 304463"/>
                <a:gd name="connsiteX17" fmla="*/ 155939 w 1274418"/>
                <a:gd name="connsiteY17" fmla="*/ 59530 h 304463"/>
                <a:gd name="connsiteX18" fmla="*/ 172809 w 1274418"/>
                <a:gd name="connsiteY18" fmla="*/ 45918 h 304463"/>
                <a:gd name="connsiteX19" fmla="*/ 342221 w 1274418"/>
                <a:gd name="connsiteY19" fmla="*/ 7741 h 304463"/>
                <a:gd name="connsiteX20" fmla="*/ 435478 w 1274418"/>
                <a:gd name="connsiteY20" fmla="*/ 17984 h 304463"/>
                <a:gd name="connsiteX21" fmla="*/ 464050 w 1274418"/>
                <a:gd name="connsiteY21" fmla="*/ 28465 h 304463"/>
                <a:gd name="connsiteX22" fmla="*/ 531080 w 1274418"/>
                <a:gd name="connsiteY22" fmla="*/ 11754 h 304463"/>
                <a:gd name="connsiteX23" fmla="*/ 688527 w 1274418"/>
                <a:gd name="connsiteY23" fmla="*/ 0 h 30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4418" h="304463">
                  <a:moveTo>
                    <a:pt x="688527" y="0"/>
                  </a:moveTo>
                  <a:lnTo>
                    <a:pt x="814946" y="9438"/>
                  </a:lnTo>
                  <a:lnTo>
                    <a:pt x="869925" y="5333"/>
                  </a:lnTo>
                  <a:cubicBezTo>
                    <a:pt x="1093320" y="5333"/>
                    <a:pt x="1274418" y="72296"/>
                    <a:pt x="1274418" y="154898"/>
                  </a:cubicBezTo>
                  <a:cubicBezTo>
                    <a:pt x="1274418" y="237500"/>
                    <a:pt x="1093320" y="304463"/>
                    <a:pt x="869925" y="304463"/>
                  </a:cubicBezTo>
                  <a:lnTo>
                    <a:pt x="743506" y="295026"/>
                  </a:lnTo>
                  <a:lnTo>
                    <a:pt x="688527" y="299130"/>
                  </a:lnTo>
                  <a:cubicBezTo>
                    <a:pt x="632678" y="299130"/>
                    <a:pt x="579473" y="294945"/>
                    <a:pt x="531080" y="287377"/>
                  </a:cubicBezTo>
                  <a:lnTo>
                    <a:pt x="420562" y="259824"/>
                  </a:lnTo>
                  <a:lnTo>
                    <a:pt x="342221" y="268429"/>
                  </a:lnTo>
                  <a:cubicBezTo>
                    <a:pt x="276061" y="268429"/>
                    <a:pt x="216165" y="253840"/>
                    <a:pt x="172809" y="230252"/>
                  </a:cubicBezTo>
                  <a:lnTo>
                    <a:pt x="155941" y="216641"/>
                  </a:lnTo>
                  <a:lnTo>
                    <a:pt x="142912" y="224665"/>
                  </a:lnTo>
                  <a:cubicBezTo>
                    <a:pt x="130605" y="229420"/>
                    <a:pt x="117073" y="232049"/>
                    <a:pt x="102870" y="232049"/>
                  </a:cubicBezTo>
                  <a:cubicBezTo>
                    <a:pt x="46056" y="232049"/>
                    <a:pt x="0" y="189980"/>
                    <a:pt x="0" y="138086"/>
                  </a:cubicBezTo>
                  <a:cubicBezTo>
                    <a:pt x="0" y="86192"/>
                    <a:pt x="46056" y="44123"/>
                    <a:pt x="102870" y="44123"/>
                  </a:cubicBezTo>
                  <a:cubicBezTo>
                    <a:pt x="117073" y="44123"/>
                    <a:pt x="130605" y="46753"/>
                    <a:pt x="142912" y="51507"/>
                  </a:cubicBezTo>
                  <a:lnTo>
                    <a:pt x="155939" y="59530"/>
                  </a:lnTo>
                  <a:lnTo>
                    <a:pt x="172809" y="45918"/>
                  </a:lnTo>
                  <a:cubicBezTo>
                    <a:pt x="216165" y="22331"/>
                    <a:pt x="276061" y="7741"/>
                    <a:pt x="342221" y="7741"/>
                  </a:cubicBezTo>
                  <a:cubicBezTo>
                    <a:pt x="375301" y="7741"/>
                    <a:pt x="406815" y="11389"/>
                    <a:pt x="435478" y="17984"/>
                  </a:cubicBezTo>
                  <a:lnTo>
                    <a:pt x="464050" y="28465"/>
                  </a:lnTo>
                  <a:lnTo>
                    <a:pt x="531080" y="11754"/>
                  </a:lnTo>
                  <a:cubicBezTo>
                    <a:pt x="579473" y="4185"/>
                    <a:pt x="632678" y="0"/>
                    <a:pt x="688527" y="0"/>
                  </a:cubicBezTo>
                  <a:close/>
                </a:path>
              </a:pathLst>
            </a:custGeom>
            <a:solidFill>
              <a:schemeClr val="bg1">
                <a:lumMod val="75000"/>
                <a:alpha val="6818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200"/>
            </a:p>
          </p:txBody>
        </p:sp>
        <p:pic>
          <p:nvPicPr>
            <p:cNvPr id="11" name="Graphic 10" descr="Take Off with solid fill">
              <a:extLst>
                <a:ext uri="{FF2B5EF4-FFF2-40B4-BE49-F238E27FC236}">
                  <a16:creationId xmlns:a16="http://schemas.microsoft.com/office/drawing/2014/main" id="{8591C4E9-3474-969F-E984-7006470F76C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0935"/>
            <a:stretch/>
          </p:blipFill>
          <p:spPr>
            <a:xfrm rot="20735053" flipH="1">
              <a:off x="5755987" y="5555346"/>
              <a:ext cx="775876" cy="618581"/>
            </a:xfrm>
            <a:prstGeom prst="rect">
              <a:avLst/>
            </a:prstGeom>
          </p:spPr>
        </p:pic>
        <p:grpSp>
          <p:nvGrpSpPr>
            <p:cNvPr id="12" name="Group 11">
              <a:extLst>
                <a:ext uri="{FF2B5EF4-FFF2-40B4-BE49-F238E27FC236}">
                  <a16:creationId xmlns:a16="http://schemas.microsoft.com/office/drawing/2014/main" id="{F2CA521C-BC52-415D-9D1A-CF423FC39DEA}"/>
                </a:ext>
              </a:extLst>
            </p:cNvPr>
            <p:cNvGrpSpPr/>
            <p:nvPr/>
          </p:nvGrpSpPr>
          <p:grpSpPr>
            <a:xfrm>
              <a:off x="8514026" y="5149332"/>
              <a:ext cx="2905092" cy="1605442"/>
              <a:chOff x="4816502" y="1145121"/>
              <a:chExt cx="2905092" cy="1605442"/>
            </a:xfrm>
          </p:grpSpPr>
          <p:cxnSp>
            <p:nvCxnSpPr>
              <p:cNvPr id="13" name="Straight Connector 12">
                <a:extLst>
                  <a:ext uri="{FF2B5EF4-FFF2-40B4-BE49-F238E27FC236}">
                    <a16:creationId xmlns:a16="http://schemas.microsoft.com/office/drawing/2014/main" id="{83E7A539-8F07-9CA3-15AD-D9CE79F1F39F}"/>
                  </a:ext>
                </a:extLst>
              </p:cNvPr>
              <p:cNvCxnSpPr>
                <a:cxnSpLocks/>
              </p:cNvCxnSpPr>
              <p:nvPr/>
            </p:nvCxnSpPr>
            <p:spPr>
              <a:xfrm>
                <a:off x="5306260" y="1917747"/>
                <a:ext cx="1683785" cy="0"/>
              </a:xfrm>
              <a:prstGeom prst="line">
                <a:avLst/>
              </a:prstGeom>
              <a:ln w="12700">
                <a:solidFill>
                  <a:schemeClr val="tx1">
                    <a:alpha val="674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Down Arrow 13">
                <a:extLst>
                  <a:ext uri="{FF2B5EF4-FFF2-40B4-BE49-F238E27FC236}">
                    <a16:creationId xmlns:a16="http://schemas.microsoft.com/office/drawing/2014/main" id="{3959F0F9-A38F-D856-427A-3034EABE6E4B}"/>
                  </a:ext>
                </a:extLst>
              </p:cNvPr>
              <p:cNvSpPr/>
              <p:nvPr/>
            </p:nvSpPr>
            <p:spPr>
              <a:xfrm>
                <a:off x="5132125" y="1558017"/>
                <a:ext cx="310645" cy="704102"/>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15" name="Group 14">
                <a:extLst>
                  <a:ext uri="{FF2B5EF4-FFF2-40B4-BE49-F238E27FC236}">
                    <a16:creationId xmlns:a16="http://schemas.microsoft.com/office/drawing/2014/main" id="{DF03D999-A9F7-F3C9-3544-953972F829AA}"/>
                  </a:ext>
                </a:extLst>
              </p:cNvPr>
              <p:cNvGrpSpPr>
                <a:grpSpLocks noChangeAspect="1"/>
              </p:cNvGrpSpPr>
              <p:nvPr/>
            </p:nvGrpSpPr>
            <p:grpSpPr>
              <a:xfrm rot="20100283">
                <a:off x="5150034" y="1805003"/>
                <a:ext cx="296466" cy="244843"/>
                <a:chOff x="422837" y="844354"/>
                <a:chExt cx="581624" cy="480345"/>
              </a:xfrm>
            </p:grpSpPr>
            <p:sp>
              <p:nvSpPr>
                <p:cNvPr id="39" name="Oval 38">
                  <a:extLst>
                    <a:ext uri="{FF2B5EF4-FFF2-40B4-BE49-F238E27FC236}">
                      <a16:creationId xmlns:a16="http://schemas.microsoft.com/office/drawing/2014/main" id="{58CC963C-11FC-2296-0C96-A93BAC0F1797}"/>
                    </a:ext>
                  </a:extLst>
                </p:cNvPr>
                <p:cNvSpPr>
                  <a:spLocks/>
                </p:cNvSpPr>
                <p:nvPr/>
              </p:nvSpPr>
              <p:spPr>
                <a:xfrm rot="10800000" flipV="1">
                  <a:off x="836943" y="1052736"/>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E11B5A43-8CE6-1F0B-C697-86EF0A41F6D8}"/>
                    </a:ext>
                  </a:extLst>
                </p:cNvPr>
                <p:cNvSpPr>
                  <a:spLocks/>
                </p:cNvSpPr>
                <p:nvPr/>
              </p:nvSpPr>
              <p:spPr>
                <a:xfrm rot="10800000" flipV="1">
                  <a:off x="422837" y="857006"/>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E5E5F699-B99E-A8DB-95F6-3036C8020524}"/>
                    </a:ext>
                  </a:extLst>
                </p:cNvPr>
                <p:cNvSpPr>
                  <a:spLocks/>
                </p:cNvSpPr>
                <p:nvPr/>
              </p:nvSpPr>
              <p:spPr>
                <a:xfrm rot="10800000" flipV="1">
                  <a:off x="530837" y="911416"/>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A637D036-097B-0A4A-5684-ED1E18912ABE}"/>
                    </a:ext>
                  </a:extLst>
                </p:cNvPr>
                <p:cNvSpPr>
                  <a:spLocks/>
                </p:cNvSpPr>
                <p:nvPr/>
              </p:nvSpPr>
              <p:spPr>
                <a:xfrm rot="10800000" flipV="1">
                  <a:off x="575237" y="1009406"/>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5013FEAB-0482-927C-57AE-BA9D2BEA02DA}"/>
                    </a:ext>
                  </a:extLst>
                </p:cNvPr>
                <p:cNvSpPr>
                  <a:spLocks/>
                </p:cNvSpPr>
                <p:nvPr/>
              </p:nvSpPr>
              <p:spPr>
                <a:xfrm rot="10800000" flipV="1">
                  <a:off x="622949" y="856112"/>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072FB636-0932-5C80-AB56-4C3FC20E4139}"/>
                    </a:ext>
                  </a:extLst>
                </p:cNvPr>
                <p:cNvSpPr>
                  <a:spLocks/>
                </p:cNvSpPr>
                <p:nvPr/>
              </p:nvSpPr>
              <p:spPr>
                <a:xfrm rot="10800000" flipV="1">
                  <a:off x="735802" y="844354"/>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A9DF0AE7-9304-6374-A9FE-C75128CC933D}"/>
                    </a:ext>
                  </a:extLst>
                </p:cNvPr>
                <p:cNvSpPr>
                  <a:spLocks/>
                </p:cNvSpPr>
                <p:nvPr/>
              </p:nvSpPr>
              <p:spPr>
                <a:xfrm rot="10800000" flipV="1">
                  <a:off x="788461" y="945555"/>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C2A5A579-504C-0097-228F-08FAA5250151}"/>
                    </a:ext>
                  </a:extLst>
                </p:cNvPr>
                <p:cNvSpPr>
                  <a:spLocks/>
                </p:cNvSpPr>
                <p:nvPr/>
              </p:nvSpPr>
              <p:spPr>
                <a:xfrm rot="10800000" flipV="1">
                  <a:off x="896461" y="945555"/>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91092C54-1C02-1ACA-AA58-AEAC30D8BD1F}"/>
                    </a:ext>
                  </a:extLst>
                </p:cNvPr>
                <p:cNvSpPr>
                  <a:spLocks/>
                </p:cNvSpPr>
                <p:nvPr/>
              </p:nvSpPr>
              <p:spPr>
                <a:xfrm rot="10800000" flipV="1">
                  <a:off x="468377" y="1064711"/>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AE991B56-0D99-1FC8-B21B-F8ED86C840A0}"/>
                    </a:ext>
                  </a:extLst>
                </p:cNvPr>
                <p:cNvSpPr>
                  <a:spLocks/>
                </p:cNvSpPr>
                <p:nvPr/>
              </p:nvSpPr>
              <p:spPr>
                <a:xfrm rot="10800000" flipV="1">
                  <a:off x="619637" y="1101887"/>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B46C0805-67C2-8FC0-9E6F-8D8EB5345E5E}"/>
                    </a:ext>
                  </a:extLst>
                </p:cNvPr>
                <p:cNvSpPr>
                  <a:spLocks/>
                </p:cNvSpPr>
                <p:nvPr/>
              </p:nvSpPr>
              <p:spPr>
                <a:xfrm rot="10800000" flipV="1">
                  <a:off x="723424" y="1070045"/>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C54C052A-795A-F5AF-AC65-200D807E33E3}"/>
                    </a:ext>
                  </a:extLst>
                </p:cNvPr>
                <p:cNvSpPr>
                  <a:spLocks/>
                </p:cNvSpPr>
                <p:nvPr/>
              </p:nvSpPr>
              <p:spPr>
                <a:xfrm rot="10800000" flipV="1">
                  <a:off x="629237" y="1216699"/>
                  <a:ext cx="108000" cy="108000"/>
                </a:xfrm>
                <a:prstGeom prst="ellipse">
                  <a:avLst/>
                </a:prstGeom>
                <a:solidFill>
                  <a:srgbClr val="E7E6E6"/>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88CA06FB-D810-6780-BC5A-7F987DF93819}"/>
                  </a:ext>
                </a:extLst>
              </p:cNvPr>
              <p:cNvSpPr txBox="1"/>
              <p:nvPr/>
            </p:nvSpPr>
            <p:spPr>
              <a:xfrm>
                <a:off x="4932153" y="2241894"/>
                <a:ext cx="1246608" cy="487704"/>
              </a:xfrm>
              <a:prstGeom prst="rect">
                <a:avLst/>
              </a:prstGeom>
              <a:noFill/>
            </p:spPr>
            <p:txBody>
              <a:bodyPr wrap="square">
                <a:spAutoFit/>
              </a:bodyPr>
              <a:lstStyle/>
              <a:p>
                <a:r>
                  <a:rPr lang="en-GB" sz="2200" dirty="0">
                    <a:solidFill>
                      <a:srgbClr val="1E19D1"/>
                    </a:solidFill>
                    <a:latin typeface="Arial" panose="020B0604020202020204" pitchFamily="34" charset="0"/>
                    <a:cs typeface="Arial" panose="020B0604020202020204" pitchFamily="34" charset="0"/>
                  </a:rPr>
                  <a:t>-90%</a:t>
                </a:r>
                <a:endParaRPr lang="en-US" sz="2200" dirty="0">
                  <a:solidFill>
                    <a:srgbClr val="1E19D1"/>
                  </a:solidFill>
                </a:endParaRPr>
              </a:p>
            </p:txBody>
          </p:sp>
          <p:grpSp>
            <p:nvGrpSpPr>
              <p:cNvPr id="17" name="Group 16">
                <a:extLst>
                  <a:ext uri="{FF2B5EF4-FFF2-40B4-BE49-F238E27FC236}">
                    <a16:creationId xmlns:a16="http://schemas.microsoft.com/office/drawing/2014/main" id="{97B25202-7975-F3B1-E68E-75A25FC5A8C1}"/>
                  </a:ext>
                </a:extLst>
              </p:cNvPr>
              <p:cNvGrpSpPr/>
              <p:nvPr/>
            </p:nvGrpSpPr>
            <p:grpSpPr>
              <a:xfrm>
                <a:off x="5848949" y="1702781"/>
                <a:ext cx="462202" cy="433520"/>
                <a:chOff x="7010419" y="1571703"/>
                <a:chExt cx="462202" cy="433520"/>
              </a:xfrm>
            </p:grpSpPr>
            <p:sp>
              <p:nvSpPr>
                <p:cNvPr id="25" name="Preparation 24">
                  <a:extLst>
                    <a:ext uri="{FF2B5EF4-FFF2-40B4-BE49-F238E27FC236}">
                      <a16:creationId xmlns:a16="http://schemas.microsoft.com/office/drawing/2014/main" id="{025D082C-4324-20AD-167F-862F3A23D243}"/>
                    </a:ext>
                  </a:extLst>
                </p:cNvPr>
                <p:cNvSpPr>
                  <a:spLocks noChangeAspect="1"/>
                </p:cNvSpPr>
                <p:nvPr/>
              </p:nvSpPr>
              <p:spPr>
                <a:xfrm flipV="1">
                  <a:off x="7010419" y="1571703"/>
                  <a:ext cx="462202" cy="433520"/>
                </a:xfrm>
                <a:prstGeom prst="flowChartPreparation">
                  <a:avLst/>
                </a:prstGeom>
                <a:solidFill>
                  <a:schemeClr val="bg1"/>
                </a:solidFill>
                <a:ln w="19050">
                  <a:solidFill>
                    <a:schemeClr val="tx1">
                      <a:alpha val="674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en-US" sz="2200" b="1">
                    <a:solidFill>
                      <a:schemeClr val="bg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AE6D7E9B-9A02-0D23-0AED-63B9062BA03B}"/>
                    </a:ext>
                  </a:extLst>
                </p:cNvPr>
                <p:cNvGrpSpPr>
                  <a:grpSpLocks noChangeAspect="1"/>
                </p:cNvGrpSpPr>
                <p:nvPr/>
              </p:nvGrpSpPr>
              <p:grpSpPr>
                <a:xfrm rot="20100283">
                  <a:off x="7105308" y="1666041"/>
                  <a:ext cx="296466" cy="244843"/>
                  <a:chOff x="422837" y="844354"/>
                  <a:chExt cx="581624" cy="480345"/>
                </a:xfrm>
              </p:grpSpPr>
              <p:sp>
                <p:nvSpPr>
                  <p:cNvPr id="27" name="Oval 26">
                    <a:extLst>
                      <a:ext uri="{FF2B5EF4-FFF2-40B4-BE49-F238E27FC236}">
                        <a16:creationId xmlns:a16="http://schemas.microsoft.com/office/drawing/2014/main" id="{D242A575-9398-6EC5-57BD-F8D03A86DF23}"/>
                      </a:ext>
                    </a:extLst>
                  </p:cNvPr>
                  <p:cNvSpPr>
                    <a:spLocks/>
                  </p:cNvSpPr>
                  <p:nvPr/>
                </p:nvSpPr>
                <p:spPr>
                  <a:xfrm rot="10800000" flipV="1">
                    <a:off x="836943" y="1052736"/>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3CC481B6-37C6-0A5D-B7ED-54E96359BF83}"/>
                      </a:ext>
                    </a:extLst>
                  </p:cNvPr>
                  <p:cNvSpPr>
                    <a:spLocks/>
                  </p:cNvSpPr>
                  <p:nvPr/>
                </p:nvSpPr>
                <p:spPr>
                  <a:xfrm rot="10800000" flipV="1">
                    <a:off x="422837" y="857006"/>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F8456DA8-6902-6A6B-63C5-1304D8A84D9C}"/>
                      </a:ext>
                    </a:extLst>
                  </p:cNvPr>
                  <p:cNvSpPr>
                    <a:spLocks/>
                  </p:cNvSpPr>
                  <p:nvPr/>
                </p:nvSpPr>
                <p:spPr>
                  <a:xfrm rot="10800000" flipV="1">
                    <a:off x="530837" y="911416"/>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58B5384D-9281-493B-4E86-26CCFF2B3256}"/>
                      </a:ext>
                    </a:extLst>
                  </p:cNvPr>
                  <p:cNvSpPr>
                    <a:spLocks/>
                  </p:cNvSpPr>
                  <p:nvPr/>
                </p:nvSpPr>
                <p:spPr>
                  <a:xfrm rot="10800000" flipV="1">
                    <a:off x="575237" y="1009406"/>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2017A442-5E1E-88CA-CA31-C99C924FC93A}"/>
                      </a:ext>
                    </a:extLst>
                  </p:cNvPr>
                  <p:cNvSpPr>
                    <a:spLocks/>
                  </p:cNvSpPr>
                  <p:nvPr/>
                </p:nvSpPr>
                <p:spPr>
                  <a:xfrm rot="10800000" flipV="1">
                    <a:off x="622949" y="856112"/>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0F564E1F-D86C-2B50-8783-802D4FB2E73E}"/>
                      </a:ext>
                    </a:extLst>
                  </p:cNvPr>
                  <p:cNvSpPr>
                    <a:spLocks/>
                  </p:cNvSpPr>
                  <p:nvPr/>
                </p:nvSpPr>
                <p:spPr>
                  <a:xfrm rot="10800000" flipV="1">
                    <a:off x="735802" y="844354"/>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DE4F0578-46B0-C743-9979-536F5B87EC13}"/>
                      </a:ext>
                    </a:extLst>
                  </p:cNvPr>
                  <p:cNvSpPr>
                    <a:spLocks/>
                  </p:cNvSpPr>
                  <p:nvPr/>
                </p:nvSpPr>
                <p:spPr>
                  <a:xfrm rot="10800000" flipV="1">
                    <a:off x="788461" y="945555"/>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60C4BE48-C194-0906-3645-345E347EC2BB}"/>
                      </a:ext>
                    </a:extLst>
                  </p:cNvPr>
                  <p:cNvSpPr>
                    <a:spLocks/>
                  </p:cNvSpPr>
                  <p:nvPr/>
                </p:nvSpPr>
                <p:spPr>
                  <a:xfrm rot="10800000" flipV="1">
                    <a:off x="896461" y="945555"/>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B3822780-B5EE-ED5C-89EC-DFFADD8E2649}"/>
                      </a:ext>
                    </a:extLst>
                  </p:cNvPr>
                  <p:cNvSpPr>
                    <a:spLocks/>
                  </p:cNvSpPr>
                  <p:nvPr/>
                </p:nvSpPr>
                <p:spPr>
                  <a:xfrm rot="10800000" flipV="1">
                    <a:off x="468377" y="1064711"/>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0E836E71-4DA4-C8A7-EA7B-BBCD18FA0564}"/>
                      </a:ext>
                    </a:extLst>
                  </p:cNvPr>
                  <p:cNvSpPr>
                    <a:spLocks/>
                  </p:cNvSpPr>
                  <p:nvPr/>
                </p:nvSpPr>
                <p:spPr>
                  <a:xfrm rot="10800000" flipV="1">
                    <a:off x="619637" y="1101887"/>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6FF6DF51-2D44-A92D-1360-6C0047E6F119}"/>
                      </a:ext>
                    </a:extLst>
                  </p:cNvPr>
                  <p:cNvSpPr>
                    <a:spLocks/>
                  </p:cNvSpPr>
                  <p:nvPr/>
                </p:nvSpPr>
                <p:spPr>
                  <a:xfrm rot="10800000" flipV="1">
                    <a:off x="723424" y="1070045"/>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C307B2E0-B852-44E9-5602-0643B163B698}"/>
                      </a:ext>
                    </a:extLst>
                  </p:cNvPr>
                  <p:cNvSpPr>
                    <a:spLocks/>
                  </p:cNvSpPr>
                  <p:nvPr/>
                </p:nvSpPr>
                <p:spPr>
                  <a:xfrm rot="10800000" flipV="1">
                    <a:off x="629237" y="1216699"/>
                    <a:ext cx="108000" cy="108000"/>
                  </a:xfrm>
                  <a:prstGeom prst="ellipse">
                    <a:avLst/>
                  </a:prstGeom>
                  <a:solidFill>
                    <a:srgbClr val="E7E6E6"/>
                  </a:solidFill>
                  <a:ln w="19050" cap="flat" cmpd="sng" algn="ctr">
                    <a:solidFill>
                      <a:schemeClr val="tx1">
                        <a:alpha val="674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sp>
            <p:nvSpPr>
              <p:cNvPr id="18" name="Down Arrow 17">
                <a:extLst>
                  <a:ext uri="{FF2B5EF4-FFF2-40B4-BE49-F238E27FC236}">
                    <a16:creationId xmlns:a16="http://schemas.microsoft.com/office/drawing/2014/main" id="{FDD6CA50-6D2B-8862-4519-1A430B4EF847}"/>
                  </a:ext>
                </a:extLst>
              </p:cNvPr>
              <p:cNvSpPr/>
              <p:nvPr/>
            </p:nvSpPr>
            <p:spPr>
              <a:xfrm>
                <a:off x="6824322" y="1558016"/>
                <a:ext cx="248927" cy="704103"/>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9" name="TextBox 18">
                <a:extLst>
                  <a:ext uri="{FF2B5EF4-FFF2-40B4-BE49-F238E27FC236}">
                    <a16:creationId xmlns:a16="http://schemas.microsoft.com/office/drawing/2014/main" id="{86563A99-CD6B-1FB7-D0E7-51C54B50CB1A}"/>
                  </a:ext>
                </a:extLst>
              </p:cNvPr>
              <p:cNvSpPr txBox="1"/>
              <p:nvPr/>
            </p:nvSpPr>
            <p:spPr>
              <a:xfrm>
                <a:off x="6588813" y="2262859"/>
                <a:ext cx="1132781" cy="487704"/>
              </a:xfrm>
              <a:prstGeom prst="rect">
                <a:avLst/>
              </a:prstGeom>
              <a:noFill/>
            </p:spPr>
            <p:txBody>
              <a:bodyPr wrap="square">
                <a:spAutoFit/>
              </a:bodyPr>
              <a:lstStyle/>
              <a:p>
                <a:r>
                  <a:rPr lang="en-GB" sz="2200" dirty="0">
                    <a:solidFill>
                      <a:srgbClr val="1E19D1"/>
                    </a:solidFill>
                    <a:latin typeface="Arial" panose="020B0604020202020204" pitchFamily="34" charset="0"/>
                    <a:cs typeface="Arial" panose="020B0604020202020204" pitchFamily="34" charset="0"/>
                  </a:rPr>
                  <a:t>-60%</a:t>
                </a:r>
                <a:endParaRPr lang="en-US" sz="2200" dirty="0">
                  <a:solidFill>
                    <a:srgbClr val="1E19D1"/>
                  </a:solidFill>
                </a:endParaRPr>
              </a:p>
            </p:txBody>
          </p:sp>
          <p:grpSp>
            <p:nvGrpSpPr>
              <p:cNvPr id="20" name="Group 19">
                <a:extLst>
                  <a:ext uri="{FF2B5EF4-FFF2-40B4-BE49-F238E27FC236}">
                    <a16:creationId xmlns:a16="http://schemas.microsoft.com/office/drawing/2014/main" id="{CD18CDE8-89B5-3CAB-E3A8-0D9BE9C98DE5}"/>
                  </a:ext>
                </a:extLst>
              </p:cNvPr>
              <p:cNvGrpSpPr/>
              <p:nvPr/>
            </p:nvGrpSpPr>
            <p:grpSpPr>
              <a:xfrm>
                <a:off x="6693184" y="1588452"/>
                <a:ext cx="529209" cy="529209"/>
                <a:chOff x="7518074" y="1842577"/>
                <a:chExt cx="529209" cy="529209"/>
              </a:xfrm>
            </p:grpSpPr>
            <p:sp>
              <p:nvSpPr>
                <p:cNvPr id="23" name="Oval 22">
                  <a:extLst>
                    <a:ext uri="{FF2B5EF4-FFF2-40B4-BE49-F238E27FC236}">
                      <a16:creationId xmlns:a16="http://schemas.microsoft.com/office/drawing/2014/main" id="{E18D63DD-7EE8-9A4E-B4D2-595A7D168E66}"/>
                    </a:ext>
                  </a:extLst>
                </p:cNvPr>
                <p:cNvSpPr>
                  <a:spLocks noChangeAspect="1"/>
                </p:cNvSpPr>
                <p:nvPr/>
              </p:nvSpPr>
              <p:spPr>
                <a:xfrm>
                  <a:off x="7549901" y="1871946"/>
                  <a:ext cx="466042" cy="468000"/>
                </a:xfrm>
                <a:prstGeom prst="ellips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pic>
              <p:nvPicPr>
                <p:cNvPr id="24" name="Graphic 23" descr="Earth globe: Americas with solid fill">
                  <a:extLst>
                    <a:ext uri="{FF2B5EF4-FFF2-40B4-BE49-F238E27FC236}">
                      <a16:creationId xmlns:a16="http://schemas.microsoft.com/office/drawing/2014/main" id="{0261F2F8-17CB-C2B6-9273-3E873372E4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8074" y="1842577"/>
                  <a:ext cx="529209" cy="529209"/>
                </a:xfrm>
                <a:prstGeom prst="rect">
                  <a:avLst/>
                </a:prstGeom>
              </p:spPr>
            </p:pic>
          </p:grpSp>
          <p:sp>
            <p:nvSpPr>
              <p:cNvPr id="21" name="TextBox 20">
                <a:extLst>
                  <a:ext uri="{FF2B5EF4-FFF2-40B4-BE49-F238E27FC236}">
                    <a16:creationId xmlns:a16="http://schemas.microsoft.com/office/drawing/2014/main" id="{C2AF1BEB-4FC6-6E14-BA93-1CE55622230D}"/>
                  </a:ext>
                </a:extLst>
              </p:cNvPr>
              <p:cNvSpPr txBox="1"/>
              <p:nvPr/>
            </p:nvSpPr>
            <p:spPr>
              <a:xfrm>
                <a:off x="4816502" y="1145121"/>
                <a:ext cx="1315093" cy="430887"/>
              </a:xfrm>
              <a:prstGeom prst="rect">
                <a:avLst/>
              </a:prstGeom>
              <a:noFill/>
            </p:spPr>
            <p:txBody>
              <a:bodyPr wrap="square">
                <a:spAutoFit/>
              </a:bodyPr>
              <a:lstStyle/>
              <a:p>
                <a:r>
                  <a:rPr lang="en-GB" sz="2200">
                    <a:latin typeface="Arial" panose="020B0604020202020204" pitchFamily="34" charset="0"/>
                    <a:cs typeface="Arial" panose="020B0604020202020204" pitchFamily="34" charset="0"/>
                  </a:rPr>
                  <a:t>nvPM</a:t>
                </a:r>
                <a:endParaRPr lang="en-US" sz="2200"/>
              </a:p>
            </p:txBody>
          </p:sp>
          <p:sp>
            <p:nvSpPr>
              <p:cNvPr id="22" name="TextBox 21">
                <a:extLst>
                  <a:ext uri="{FF2B5EF4-FFF2-40B4-BE49-F238E27FC236}">
                    <a16:creationId xmlns:a16="http://schemas.microsoft.com/office/drawing/2014/main" id="{15F9E35E-7CE6-0AC4-0CAD-0096DBF1F92C}"/>
                  </a:ext>
                </a:extLst>
              </p:cNvPr>
              <p:cNvSpPr txBox="1"/>
              <p:nvPr/>
            </p:nvSpPr>
            <p:spPr>
              <a:xfrm>
                <a:off x="6567958" y="1168268"/>
                <a:ext cx="1111581" cy="487704"/>
              </a:xfrm>
              <a:prstGeom prst="rect">
                <a:avLst/>
              </a:prstGeom>
              <a:noFill/>
            </p:spPr>
            <p:txBody>
              <a:bodyPr wrap="square">
                <a:spAutoFit/>
              </a:bodyPr>
              <a:lstStyle/>
              <a:p>
                <a:r>
                  <a:rPr lang="en-GB" sz="2200">
                    <a:latin typeface="Arial" panose="020B0604020202020204" pitchFamily="34" charset="0"/>
                    <a:cs typeface="Arial" panose="020B0604020202020204" pitchFamily="34" charset="0"/>
                  </a:rPr>
                  <a:t>ERF</a:t>
                </a:r>
                <a:endParaRPr lang="en-US" sz="2200"/>
              </a:p>
            </p:txBody>
          </p:sp>
        </p:grpSp>
      </p:grpSp>
      <p:sp>
        <p:nvSpPr>
          <p:cNvPr id="52" name="TextBox 51">
            <a:extLst>
              <a:ext uri="{FF2B5EF4-FFF2-40B4-BE49-F238E27FC236}">
                <a16:creationId xmlns:a16="http://schemas.microsoft.com/office/drawing/2014/main" id="{A75248D4-40E7-F186-F3BB-C2DB2DED15F9}"/>
              </a:ext>
            </a:extLst>
          </p:cNvPr>
          <p:cNvSpPr txBox="1"/>
          <p:nvPr/>
        </p:nvSpPr>
        <p:spPr>
          <a:xfrm>
            <a:off x="318492" y="6022385"/>
            <a:ext cx="11358650" cy="253916"/>
          </a:xfrm>
          <a:prstGeom prst="rect">
            <a:avLst/>
          </a:prstGeom>
          <a:noFill/>
        </p:spPr>
        <p:txBody>
          <a:bodyPr wrap="square" lIns="91440" tIns="45720" rIns="91440" bIns="45720" anchor="t">
            <a:spAutoFit/>
          </a:bodyPr>
          <a:lstStyle/>
          <a:p>
            <a:r>
              <a:rPr lang="en-GB" sz="1050">
                <a:solidFill>
                  <a:schemeClr val="bg1">
                    <a:lumMod val="75000"/>
                  </a:schemeClr>
                </a:solidFill>
                <a:latin typeface="Imperial Sans Display" panose="020B0503020202020204" pitchFamily="34" charset="77"/>
                <a:cs typeface="Arial"/>
              </a:rPr>
              <a:t>[Figure] F Yu et al., (2024). Revisiting Contrail Ice Formation: Impact of Primary Soot Particle Sizes and Contribution of Volatile Particles, DOI: https://</a:t>
            </a:r>
            <a:r>
              <a:rPr lang="en-GB" sz="1050" err="1">
                <a:solidFill>
                  <a:schemeClr val="bg1">
                    <a:lumMod val="75000"/>
                  </a:schemeClr>
                </a:solidFill>
                <a:latin typeface="Imperial Sans Display" panose="020B0503020202020204" pitchFamily="34" charset="77"/>
                <a:cs typeface="Arial"/>
              </a:rPr>
              <a:t>doi.org</a:t>
            </a:r>
            <a:r>
              <a:rPr lang="en-GB" sz="1050">
                <a:solidFill>
                  <a:schemeClr val="bg1">
                    <a:lumMod val="75000"/>
                  </a:schemeClr>
                </a:solidFill>
                <a:latin typeface="Imperial Sans Display" panose="020B0503020202020204" pitchFamily="34" charset="77"/>
                <a:cs typeface="Arial"/>
              </a:rPr>
              <a:t>/10.1021/acs.est.4c04340.</a:t>
            </a:r>
            <a:endParaRPr lang="en-GB" sz="1050">
              <a:solidFill>
                <a:schemeClr val="bg1">
                  <a:lumMod val="75000"/>
                </a:schemeClr>
              </a:solidFill>
              <a:effectLst/>
              <a:latin typeface="Imperial Sans Display" panose="020B0503020202020204" pitchFamily="34" charset="77"/>
              <a:cs typeface="Arial"/>
            </a:endParaRPr>
          </a:p>
        </p:txBody>
      </p:sp>
      <p:pic>
        <p:nvPicPr>
          <p:cNvPr id="54" name="Picture 53" descr="A graph with a line&#10;&#10;AI-generated content may be incorrect.">
            <a:extLst>
              <a:ext uri="{FF2B5EF4-FFF2-40B4-BE49-F238E27FC236}">
                <a16:creationId xmlns:a16="http://schemas.microsoft.com/office/drawing/2014/main" id="{D0420003-7546-FA61-8827-55001BA0C0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8949" y="1281491"/>
            <a:ext cx="4579875" cy="4471200"/>
          </a:xfrm>
          <a:prstGeom prst="rect">
            <a:avLst/>
          </a:prstGeom>
        </p:spPr>
      </p:pic>
    </p:spTree>
    <p:extLst>
      <p:ext uri="{BB962C8B-B14F-4D97-AF65-F5344CB8AC3E}">
        <p14:creationId xmlns:p14="http://schemas.microsoft.com/office/powerpoint/2010/main" val="1221421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D0F0B-6AF1-D451-7A3B-B543428FB14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0857C1-7EF4-B3E0-464E-10F7373D6319}"/>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4</a:t>
            </a:fld>
            <a:endParaRPr lang="en-GB"/>
          </a:p>
        </p:txBody>
      </p:sp>
      <p:sp>
        <p:nvSpPr>
          <p:cNvPr id="70" name="Title 69">
            <a:extLst>
              <a:ext uri="{FF2B5EF4-FFF2-40B4-BE49-F238E27FC236}">
                <a16:creationId xmlns:a16="http://schemas.microsoft.com/office/drawing/2014/main" id="{87818C0D-6830-5F2F-2D81-8B1B37A30336}"/>
              </a:ext>
            </a:extLst>
          </p:cNvPr>
          <p:cNvSpPr>
            <a:spLocks noGrp="1"/>
          </p:cNvSpPr>
          <p:nvPr>
            <p:ph type="title"/>
          </p:nvPr>
        </p:nvSpPr>
        <p:spPr>
          <a:xfrm>
            <a:off x="504867" y="346005"/>
            <a:ext cx="11182265" cy="544205"/>
          </a:xfrm>
        </p:spPr>
        <p:txBody>
          <a:bodyPr/>
          <a:lstStyle/>
          <a:p>
            <a:r>
              <a:rPr lang="en-US" sz="3600"/>
              <a:t>The “Kärcher-curve” (soot-poor)</a:t>
            </a:r>
            <a:endParaRPr lang="en-MY" sz="3600"/>
          </a:p>
        </p:txBody>
      </p:sp>
      <p:grpSp>
        <p:nvGrpSpPr>
          <p:cNvPr id="4" name="Group 3">
            <a:extLst>
              <a:ext uri="{FF2B5EF4-FFF2-40B4-BE49-F238E27FC236}">
                <a16:creationId xmlns:a16="http://schemas.microsoft.com/office/drawing/2014/main" id="{8B27BA3D-8BFB-F49E-C6EC-375B97FEA3E5}"/>
              </a:ext>
            </a:extLst>
          </p:cNvPr>
          <p:cNvGrpSpPr/>
          <p:nvPr/>
        </p:nvGrpSpPr>
        <p:grpSpPr>
          <a:xfrm>
            <a:off x="318492" y="1232510"/>
            <a:ext cx="6235700" cy="4392979"/>
            <a:chOff x="5451432" y="1207762"/>
            <a:chExt cx="6235700" cy="4392979"/>
          </a:xfrm>
        </p:grpSpPr>
        <p:sp>
          <p:nvSpPr>
            <p:cNvPr id="9" name="Content Placeholder 2">
              <a:extLst>
                <a:ext uri="{FF2B5EF4-FFF2-40B4-BE49-F238E27FC236}">
                  <a16:creationId xmlns:a16="http://schemas.microsoft.com/office/drawing/2014/main" id="{861F6E0C-7F8D-1632-8E41-113DDD7B39DF}"/>
                </a:ext>
              </a:extLst>
            </p:cNvPr>
            <p:cNvSpPr txBox="1">
              <a:spLocks/>
            </p:cNvSpPr>
            <p:nvPr/>
          </p:nvSpPr>
          <p:spPr>
            <a:xfrm>
              <a:off x="5451432" y="1207762"/>
              <a:ext cx="6235700" cy="4392979"/>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Aft>
                  <a:spcPts val="1500"/>
                </a:spcAft>
                <a:buFont typeface="Arial" panose="020B0604020202020204" pitchFamily="34" charset="0"/>
                <a:buChar char="•"/>
              </a:pPr>
              <a:r>
                <a:rPr lang="en-GB" sz="2200" b="1" dirty="0"/>
                <a:t>Short-term</a:t>
              </a:r>
              <a:r>
                <a:rPr lang="en-GB" sz="2200" dirty="0"/>
                <a:t>: adoption of sustainable aviation fuels (SAF) and lean-burn engines</a:t>
              </a:r>
            </a:p>
            <a:p>
              <a:pPr marL="342900" indent="-342900">
                <a:spcAft>
                  <a:spcPts val="1500"/>
                </a:spcAft>
                <a:buFont typeface="Arial" panose="020B0604020202020204" pitchFamily="34" charset="0"/>
                <a:buChar char="•"/>
              </a:pPr>
              <a:endParaRPr lang="en-GB" sz="2200" dirty="0"/>
            </a:p>
            <a:p>
              <a:pPr marL="342900" indent="-342900">
                <a:spcAft>
                  <a:spcPts val="1500"/>
                </a:spcAft>
                <a:buFont typeface="Arial" panose="020B0604020202020204" pitchFamily="34" charset="0"/>
                <a:buChar char="•"/>
              </a:pPr>
              <a:endParaRPr lang="en-GB" sz="2200" dirty="0"/>
            </a:p>
            <a:p>
              <a:pPr marL="342900" indent="-342900">
                <a:spcAft>
                  <a:spcPts val="1500"/>
                </a:spcAft>
                <a:buFont typeface="Arial" panose="020B0604020202020204" pitchFamily="34" charset="0"/>
                <a:buChar char="•"/>
              </a:pPr>
              <a:endParaRPr lang="en-GB" sz="2200" dirty="0"/>
            </a:p>
            <a:p>
              <a:pPr marL="342900" indent="-342900">
                <a:spcAft>
                  <a:spcPts val="1500"/>
                </a:spcAft>
                <a:buFont typeface="Arial" panose="020B0604020202020204" pitchFamily="34" charset="0"/>
                <a:buChar char="•"/>
              </a:pPr>
              <a:endParaRPr lang="en-GB" sz="2200" dirty="0"/>
            </a:p>
            <a:p>
              <a:pPr>
                <a:spcAft>
                  <a:spcPts val="1500"/>
                </a:spcAft>
              </a:pPr>
              <a:endParaRPr lang="en-GB" sz="2200" dirty="0"/>
            </a:p>
            <a:p>
              <a:pPr marL="342900" indent="-342900">
                <a:spcAft>
                  <a:spcPts val="1500"/>
                </a:spcAft>
                <a:buFont typeface="Arial" panose="020B0604020202020204" pitchFamily="34" charset="0"/>
                <a:buChar char="•"/>
              </a:pPr>
              <a:r>
                <a:rPr lang="en-GB" sz="2200" b="1" dirty="0"/>
                <a:t>Long-term</a:t>
              </a:r>
              <a:r>
                <a:rPr lang="en-GB" sz="2200" dirty="0"/>
                <a:t>: development of electric/hydrogen aircraft</a:t>
              </a:r>
            </a:p>
          </p:txBody>
        </p:sp>
        <p:pic>
          <p:nvPicPr>
            <p:cNvPr id="10" name="Picture 9" descr="A graph with a red line&#10;&#10;AI-generated content may be incorrect.">
              <a:extLst>
                <a:ext uri="{FF2B5EF4-FFF2-40B4-BE49-F238E27FC236}">
                  <a16:creationId xmlns:a16="http://schemas.microsoft.com/office/drawing/2014/main" id="{85DE811F-5056-A8B9-2FA4-57EB68F86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162" y="2118360"/>
              <a:ext cx="5242560" cy="2621280"/>
            </a:xfrm>
            <a:prstGeom prst="rect">
              <a:avLst/>
            </a:prstGeom>
          </p:spPr>
        </p:pic>
      </p:grpSp>
      <p:grpSp>
        <p:nvGrpSpPr>
          <p:cNvPr id="3" name="Group 2">
            <a:extLst>
              <a:ext uri="{FF2B5EF4-FFF2-40B4-BE49-F238E27FC236}">
                <a16:creationId xmlns:a16="http://schemas.microsoft.com/office/drawing/2014/main" id="{D9D3318C-D62C-4B31-90CC-3F10F24ED596}"/>
              </a:ext>
            </a:extLst>
          </p:cNvPr>
          <p:cNvGrpSpPr/>
          <p:nvPr/>
        </p:nvGrpSpPr>
        <p:grpSpPr>
          <a:xfrm>
            <a:off x="6722635" y="1217340"/>
            <a:ext cx="4581530" cy="4472816"/>
            <a:chOff x="318492" y="1424316"/>
            <a:chExt cx="4581530" cy="4472816"/>
          </a:xfrm>
        </p:grpSpPr>
        <p:pic>
          <p:nvPicPr>
            <p:cNvPr id="7" name="Picture 6" descr="A graph with a line&#10;&#10;AI-generated content may be incorrect.">
              <a:extLst>
                <a:ext uri="{FF2B5EF4-FFF2-40B4-BE49-F238E27FC236}">
                  <a16:creationId xmlns:a16="http://schemas.microsoft.com/office/drawing/2014/main" id="{ADDEFE64-89B2-6B11-DB9E-61C71E3A2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92" y="1424316"/>
              <a:ext cx="4581530" cy="4472816"/>
            </a:xfrm>
            <a:prstGeom prst="rect">
              <a:avLst/>
            </a:prstGeom>
          </p:spPr>
        </p:pic>
        <p:cxnSp>
          <p:nvCxnSpPr>
            <p:cNvPr id="14" name="Straight Arrow Connector 13">
              <a:extLst>
                <a:ext uri="{FF2B5EF4-FFF2-40B4-BE49-F238E27FC236}">
                  <a16:creationId xmlns:a16="http://schemas.microsoft.com/office/drawing/2014/main" id="{DAF57802-6AFB-CE82-D938-2A7E86212F51}"/>
                </a:ext>
              </a:extLst>
            </p:cNvPr>
            <p:cNvCxnSpPr>
              <a:cxnSpLocks/>
            </p:cNvCxnSpPr>
            <p:nvPr/>
          </p:nvCxnSpPr>
          <p:spPr>
            <a:xfrm flipV="1">
              <a:off x="2042160" y="2519679"/>
              <a:ext cx="0" cy="494714"/>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5393FAF-FC8B-C1A0-0450-7C7FB7CB2133}"/>
                </a:ext>
              </a:extLst>
            </p:cNvPr>
            <p:cNvSpPr txBox="1"/>
            <p:nvPr/>
          </p:nvSpPr>
          <p:spPr>
            <a:xfrm>
              <a:off x="1483360" y="3014393"/>
              <a:ext cx="1966068" cy="646331"/>
            </a:xfrm>
            <a:prstGeom prst="rect">
              <a:avLst/>
            </a:prstGeom>
            <a:noFill/>
          </p:spPr>
          <p:txBody>
            <a:bodyPr wrap="square">
              <a:spAutoFit/>
            </a:bodyPr>
            <a:lstStyle/>
            <a:p>
              <a:pPr algn="ctr"/>
              <a:r>
                <a:rPr lang="en-GB" dirty="0"/>
                <a:t>u</a:t>
              </a:r>
              <a:r>
                <a:rPr lang="en-GB" sz="1800" dirty="0"/>
                <a:t>nderestimated</a:t>
              </a:r>
            </a:p>
            <a:p>
              <a:pPr algn="ctr"/>
              <a:r>
                <a:rPr lang="en-GB" dirty="0"/>
                <a:t>AEI</a:t>
              </a:r>
              <a:r>
                <a:rPr lang="en-GB" baseline="-25000" dirty="0"/>
                <a:t>ice</a:t>
              </a:r>
              <a:endParaRPr lang="en-US" dirty="0"/>
            </a:p>
          </p:txBody>
        </p:sp>
        <p:cxnSp>
          <p:nvCxnSpPr>
            <p:cNvPr id="19" name="Straight Connector 18">
              <a:extLst>
                <a:ext uri="{FF2B5EF4-FFF2-40B4-BE49-F238E27FC236}">
                  <a16:creationId xmlns:a16="http://schemas.microsoft.com/office/drawing/2014/main" id="{C35A1179-3E45-8203-5043-E934FB5F8312}"/>
                </a:ext>
              </a:extLst>
            </p:cNvPr>
            <p:cNvCxnSpPr>
              <a:cxnSpLocks/>
            </p:cNvCxnSpPr>
            <p:nvPr/>
          </p:nvCxnSpPr>
          <p:spPr>
            <a:xfrm>
              <a:off x="2042160" y="3337558"/>
              <a:ext cx="0" cy="10515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159BC27F-EFD7-398A-8A31-7FE665A59B95}"/>
              </a:ext>
            </a:extLst>
          </p:cNvPr>
          <p:cNvSpPr txBox="1"/>
          <p:nvPr/>
        </p:nvSpPr>
        <p:spPr>
          <a:xfrm>
            <a:off x="318492" y="6022385"/>
            <a:ext cx="11358650" cy="253916"/>
          </a:xfrm>
          <a:prstGeom prst="rect">
            <a:avLst/>
          </a:prstGeom>
          <a:noFill/>
        </p:spPr>
        <p:txBody>
          <a:bodyPr wrap="square" lIns="91440" tIns="45720" rIns="91440" bIns="45720" anchor="t">
            <a:spAutoFit/>
          </a:bodyPr>
          <a:lstStyle/>
          <a:p>
            <a:r>
              <a:rPr lang="en-GB" sz="1050" dirty="0">
                <a:solidFill>
                  <a:schemeClr val="bg1">
                    <a:lumMod val="75000"/>
                  </a:schemeClr>
                </a:solidFill>
                <a:latin typeface="Imperial Sans Display" panose="020B0503020202020204" pitchFamily="34" charset="77"/>
                <a:cs typeface="Arial"/>
              </a:rPr>
              <a:t>[Figure] F Yu et al., (2024). Revisiting Contrail Ice Formation: Impact of Primary Soot Particle Sizes and Contribution of Volatile Particles, DOI: https://</a:t>
            </a:r>
            <a:r>
              <a:rPr lang="en-GB" sz="1050" dirty="0" err="1">
                <a:solidFill>
                  <a:schemeClr val="bg1">
                    <a:lumMod val="75000"/>
                  </a:schemeClr>
                </a:solidFill>
                <a:latin typeface="Imperial Sans Display" panose="020B0503020202020204" pitchFamily="34" charset="77"/>
                <a:cs typeface="Arial"/>
              </a:rPr>
              <a:t>doi.org</a:t>
            </a:r>
            <a:r>
              <a:rPr lang="en-GB" sz="1050" dirty="0">
                <a:solidFill>
                  <a:schemeClr val="bg1">
                    <a:lumMod val="75000"/>
                  </a:schemeClr>
                </a:solidFill>
                <a:latin typeface="Imperial Sans Display" panose="020B0503020202020204" pitchFamily="34" charset="77"/>
                <a:cs typeface="Arial"/>
              </a:rPr>
              <a:t>/10.1021/acs.est.4c04340.</a:t>
            </a:r>
            <a:endParaRPr lang="en-GB" sz="1050" dirty="0">
              <a:solidFill>
                <a:schemeClr val="bg1">
                  <a:lumMod val="75000"/>
                </a:schemeClr>
              </a:solidFill>
              <a:effectLst/>
              <a:latin typeface="Imperial Sans Display" panose="020B0503020202020204" pitchFamily="34" charset="77"/>
              <a:cs typeface="Arial"/>
            </a:endParaRPr>
          </a:p>
        </p:txBody>
      </p:sp>
    </p:spTree>
    <p:extLst>
      <p:ext uri="{BB962C8B-B14F-4D97-AF65-F5344CB8AC3E}">
        <p14:creationId xmlns:p14="http://schemas.microsoft.com/office/powerpoint/2010/main" val="3403901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893F-1114-708C-0443-F802A5135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DA22B-E642-C19A-1EEB-039A366EC502}"/>
              </a:ext>
            </a:extLst>
          </p:cNvPr>
          <p:cNvSpPr>
            <a:spLocks noGrp="1"/>
          </p:cNvSpPr>
          <p:nvPr>
            <p:ph type="title"/>
          </p:nvPr>
        </p:nvSpPr>
        <p:spPr>
          <a:xfrm>
            <a:off x="318294" y="327820"/>
            <a:ext cx="10846235" cy="548874"/>
          </a:xfrm>
        </p:spPr>
        <p:txBody>
          <a:bodyPr/>
          <a:lstStyle/>
          <a:p>
            <a:r>
              <a:rPr lang="en-US" sz="4000" dirty="0"/>
              <a:t>Original K15 model</a:t>
            </a:r>
          </a:p>
        </p:txBody>
      </p:sp>
      <p:sp>
        <p:nvSpPr>
          <p:cNvPr id="5" name="Slide Number Placeholder 4">
            <a:extLst>
              <a:ext uri="{FF2B5EF4-FFF2-40B4-BE49-F238E27FC236}">
                <a16:creationId xmlns:a16="http://schemas.microsoft.com/office/drawing/2014/main" id="{9ACD5491-25AB-B87F-0890-3B97A823615A}"/>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5</a:t>
            </a:fld>
            <a:endParaRPr lang="en-GB"/>
          </a:p>
        </p:txBody>
      </p:sp>
      <p:sp>
        <p:nvSpPr>
          <p:cNvPr id="3" name="TextBox 2">
            <a:extLst>
              <a:ext uri="{FF2B5EF4-FFF2-40B4-BE49-F238E27FC236}">
                <a16:creationId xmlns:a16="http://schemas.microsoft.com/office/drawing/2014/main" id="{92FD24D8-281F-3DDE-A35A-2BEB76FA9FA8}"/>
              </a:ext>
            </a:extLst>
          </p:cNvPr>
          <p:cNvSpPr txBox="1"/>
          <p:nvPr/>
        </p:nvSpPr>
        <p:spPr>
          <a:xfrm>
            <a:off x="246492" y="6324735"/>
            <a:ext cx="2357860" cy="239486"/>
          </a:xfrm>
          <a:prstGeom prst="rect">
            <a:avLst/>
          </a:prstGeom>
          <a:solidFill>
            <a:schemeClr val="bg1"/>
          </a:solidFill>
        </p:spPr>
        <p:txBody>
          <a:bodyPr wrap="square" lIns="0" tIns="0" rIns="0" bIns="0" rtlCol="0">
            <a:noAutofit/>
          </a:bodyPr>
          <a:lstStyle/>
          <a:p>
            <a:pPr algn="l">
              <a:lnSpc>
                <a:spcPct val="105000"/>
              </a:lnSpc>
            </a:pPr>
            <a:endParaRPr lang="en-MY" sz="1600">
              <a:solidFill>
                <a:schemeClr val="tx1"/>
              </a:solidFill>
            </a:endParaRPr>
          </a:p>
        </p:txBody>
      </p:sp>
      <p:sp>
        <p:nvSpPr>
          <p:cNvPr id="6" name="TextBox 5">
            <a:extLst>
              <a:ext uri="{FF2B5EF4-FFF2-40B4-BE49-F238E27FC236}">
                <a16:creationId xmlns:a16="http://schemas.microsoft.com/office/drawing/2014/main" id="{42D90C70-AC94-4D6E-2413-BD4E7150DFBE}"/>
              </a:ext>
            </a:extLst>
          </p:cNvPr>
          <p:cNvSpPr txBox="1"/>
          <p:nvPr/>
        </p:nvSpPr>
        <p:spPr>
          <a:xfrm>
            <a:off x="474048" y="1379135"/>
            <a:ext cx="3500737" cy="1310118"/>
          </a:xfrm>
          <a:prstGeom prst="rect">
            <a:avLst/>
          </a:prstGeom>
          <a:noFill/>
        </p:spPr>
        <p:txBody>
          <a:bodyPr wrap="square" lIns="0" tIns="0" rIns="0" bIns="0" rtlCol="0" anchor="t">
            <a:noAutofit/>
          </a:bodyPr>
          <a:lstStyle/>
          <a:p>
            <a:pPr>
              <a:lnSpc>
                <a:spcPct val="105000"/>
              </a:lnSpc>
            </a:pPr>
            <a:r>
              <a:rPr lang="en-US" b="1" dirty="0"/>
              <a:t>Define</a:t>
            </a:r>
            <a:r>
              <a:rPr lang="en-US" dirty="0"/>
              <a:t> plume particle properties</a:t>
            </a:r>
          </a:p>
        </p:txBody>
      </p:sp>
      <p:grpSp>
        <p:nvGrpSpPr>
          <p:cNvPr id="36" name="Group 35">
            <a:extLst>
              <a:ext uri="{FF2B5EF4-FFF2-40B4-BE49-F238E27FC236}">
                <a16:creationId xmlns:a16="http://schemas.microsoft.com/office/drawing/2014/main" id="{557557D4-F9C8-E609-E1C0-D4925076CFA6}"/>
              </a:ext>
            </a:extLst>
          </p:cNvPr>
          <p:cNvGrpSpPr/>
          <p:nvPr/>
        </p:nvGrpSpPr>
        <p:grpSpPr>
          <a:xfrm>
            <a:off x="2388165" y="1984602"/>
            <a:ext cx="638922" cy="632408"/>
            <a:chOff x="422837" y="749005"/>
            <a:chExt cx="581624" cy="575694"/>
          </a:xfrm>
        </p:grpSpPr>
        <p:sp>
          <p:nvSpPr>
            <p:cNvPr id="37" name="Oval 36">
              <a:extLst>
                <a:ext uri="{FF2B5EF4-FFF2-40B4-BE49-F238E27FC236}">
                  <a16:creationId xmlns:a16="http://schemas.microsoft.com/office/drawing/2014/main" id="{77FEAB4D-5691-D30D-2D4D-78B84AD64CC8}"/>
                </a:ext>
              </a:extLst>
            </p:cNvPr>
            <p:cNvSpPr/>
            <p:nvPr/>
          </p:nvSpPr>
          <p:spPr>
            <a:xfrm rot="13603419" flipH="1">
              <a:off x="717509" y="992617"/>
              <a:ext cx="141988" cy="174198"/>
            </a:xfrm>
            <a:prstGeom prst="ellipse">
              <a:avLst/>
            </a:prstGeom>
            <a:solidFill>
              <a:srgbClr val="F1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41003E32-B5E1-8D72-5AEB-E1EDBDD491D7}"/>
                </a:ext>
              </a:extLst>
            </p:cNvPr>
            <p:cNvSpPr/>
            <p:nvPr/>
          </p:nvSpPr>
          <p:spPr>
            <a:xfrm rot="976252">
              <a:off x="506430" y="1093777"/>
              <a:ext cx="222949" cy="124728"/>
            </a:xfrm>
            <a:prstGeom prst="ellipse">
              <a:avLst/>
            </a:prstGeom>
            <a:solidFill>
              <a:srgbClr val="F1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8C9B88D0-63A1-EFB4-B6BE-483D23B387CD}"/>
                </a:ext>
              </a:extLst>
            </p:cNvPr>
            <p:cNvSpPr>
              <a:spLocks/>
            </p:cNvSpPr>
            <p:nvPr/>
          </p:nvSpPr>
          <p:spPr>
            <a:xfrm rot="10800000" flipV="1">
              <a:off x="836943" y="105273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E60EA6E1-C507-27D3-5672-738065785F12}"/>
                </a:ext>
              </a:extLst>
            </p:cNvPr>
            <p:cNvSpPr>
              <a:spLocks/>
            </p:cNvSpPr>
            <p:nvPr/>
          </p:nvSpPr>
          <p:spPr>
            <a:xfrm rot="10800000" flipV="1">
              <a:off x="456095" y="74900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2053084D-1585-B5FA-4642-DE36EBA2FFC9}"/>
                </a:ext>
              </a:extLst>
            </p:cNvPr>
            <p:cNvSpPr>
              <a:spLocks/>
            </p:cNvSpPr>
            <p:nvPr/>
          </p:nvSpPr>
          <p:spPr>
            <a:xfrm rot="10800000" flipV="1">
              <a:off x="422837" y="8570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EDA85755-244F-5BA1-1F51-B415EC0BC3A1}"/>
                </a:ext>
              </a:extLst>
            </p:cNvPr>
            <p:cNvSpPr>
              <a:spLocks/>
            </p:cNvSpPr>
            <p:nvPr/>
          </p:nvSpPr>
          <p:spPr>
            <a:xfrm rot="10800000" flipV="1">
              <a:off x="530837" y="91141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A00ADEE7-368B-B8AB-EC04-69CE64A4B19E}"/>
                </a:ext>
              </a:extLst>
            </p:cNvPr>
            <p:cNvSpPr>
              <a:spLocks/>
            </p:cNvSpPr>
            <p:nvPr/>
          </p:nvSpPr>
          <p:spPr>
            <a:xfrm rot="10800000" flipV="1">
              <a:off x="575237" y="1009406"/>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F42A41B9-86E2-5F5F-53EE-69700EAF5432}"/>
                </a:ext>
              </a:extLst>
            </p:cNvPr>
            <p:cNvSpPr>
              <a:spLocks/>
            </p:cNvSpPr>
            <p:nvPr/>
          </p:nvSpPr>
          <p:spPr>
            <a:xfrm rot="10800000" flipV="1">
              <a:off x="622949" y="856112"/>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186F86B2-63C3-8C95-5418-9D3ED08FC793}"/>
                </a:ext>
              </a:extLst>
            </p:cNvPr>
            <p:cNvSpPr>
              <a:spLocks/>
            </p:cNvSpPr>
            <p:nvPr/>
          </p:nvSpPr>
          <p:spPr>
            <a:xfrm rot="10800000" flipV="1">
              <a:off x="735802" y="844354"/>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CF53A51F-1BF2-5253-3E07-E6E0AE0966F2}"/>
                </a:ext>
              </a:extLst>
            </p:cNvPr>
            <p:cNvSpPr>
              <a:spLocks/>
            </p:cNvSpPr>
            <p:nvPr/>
          </p:nvSpPr>
          <p:spPr>
            <a:xfrm rot="10800000" flipV="1">
              <a:off x="788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BF14741D-63A4-F149-ADB9-38B136942F74}"/>
                </a:ext>
              </a:extLst>
            </p:cNvPr>
            <p:cNvSpPr>
              <a:spLocks/>
            </p:cNvSpPr>
            <p:nvPr/>
          </p:nvSpPr>
          <p:spPr>
            <a:xfrm rot="10800000" flipV="1">
              <a:off x="896461" y="94555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9ECFBA57-0265-F32A-D249-835945CF23B6}"/>
                </a:ext>
              </a:extLst>
            </p:cNvPr>
            <p:cNvSpPr>
              <a:spLocks/>
            </p:cNvSpPr>
            <p:nvPr/>
          </p:nvSpPr>
          <p:spPr>
            <a:xfrm rot="10800000" flipV="1">
              <a:off x="468377" y="1064711"/>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1D2837CB-D936-1AE1-ECF0-CB1BAA7D8E97}"/>
                </a:ext>
              </a:extLst>
            </p:cNvPr>
            <p:cNvSpPr>
              <a:spLocks/>
            </p:cNvSpPr>
            <p:nvPr/>
          </p:nvSpPr>
          <p:spPr>
            <a:xfrm rot="10800000" flipV="1">
              <a:off x="619637" y="1101887"/>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BC85E36F-37CC-7BDC-D511-8AB09BFE1882}"/>
                </a:ext>
              </a:extLst>
            </p:cNvPr>
            <p:cNvSpPr>
              <a:spLocks/>
            </p:cNvSpPr>
            <p:nvPr/>
          </p:nvSpPr>
          <p:spPr>
            <a:xfrm rot="10800000" flipV="1">
              <a:off x="723424" y="1070045"/>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75533580-9FCC-4762-7A69-EC29AC245496}"/>
                </a:ext>
              </a:extLst>
            </p:cNvPr>
            <p:cNvSpPr>
              <a:spLocks/>
            </p:cNvSpPr>
            <p:nvPr/>
          </p:nvSpPr>
          <p:spPr>
            <a:xfrm rot="10800000" flipV="1">
              <a:off x="629237" y="1216699"/>
              <a:ext cx="108000" cy="10800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grpSp>
      <p:sp>
        <p:nvSpPr>
          <p:cNvPr id="55" name="TextBox 54">
            <a:extLst>
              <a:ext uri="{FF2B5EF4-FFF2-40B4-BE49-F238E27FC236}">
                <a16:creationId xmlns:a16="http://schemas.microsoft.com/office/drawing/2014/main" id="{FD4DC02A-35E7-418F-8CE0-44E4F75A546F}"/>
              </a:ext>
            </a:extLst>
          </p:cNvPr>
          <p:cNvSpPr txBox="1"/>
          <p:nvPr/>
        </p:nvSpPr>
        <p:spPr>
          <a:xfrm>
            <a:off x="398088" y="1902967"/>
            <a:ext cx="1544099" cy="923330"/>
          </a:xfrm>
          <a:prstGeom prst="rect">
            <a:avLst/>
          </a:prstGeom>
          <a:noFill/>
        </p:spPr>
        <p:txBody>
          <a:bodyPr wrap="square">
            <a:spAutoFit/>
          </a:bodyPr>
          <a:lstStyle/>
          <a:p>
            <a:pPr marL="457200" indent="-457200">
              <a:buFont typeface="+mj-lt"/>
              <a:buAutoNum type="arabicPeriod"/>
            </a:pPr>
            <a:r>
              <a:rPr lang="en-US" dirty="0" err="1"/>
              <a:t>nvPM</a:t>
            </a:r>
            <a:endParaRPr lang="en-US" dirty="0"/>
          </a:p>
          <a:p>
            <a:pPr marL="457200" indent="-457200">
              <a:buFont typeface="+mj-lt"/>
              <a:buAutoNum type="arabicPeriod"/>
            </a:pPr>
            <a:r>
              <a:rPr lang="en-US" dirty="0"/>
              <a:t>ambient</a:t>
            </a:r>
          </a:p>
          <a:p>
            <a:endParaRPr lang="en-US" dirty="0"/>
          </a:p>
        </p:txBody>
      </p:sp>
      <p:grpSp>
        <p:nvGrpSpPr>
          <p:cNvPr id="9" name="Group 8">
            <a:extLst>
              <a:ext uri="{FF2B5EF4-FFF2-40B4-BE49-F238E27FC236}">
                <a16:creationId xmlns:a16="http://schemas.microsoft.com/office/drawing/2014/main" id="{8F44F8D8-55D6-0548-8C2C-83C1AB1FC211}"/>
              </a:ext>
            </a:extLst>
          </p:cNvPr>
          <p:cNvGrpSpPr/>
          <p:nvPr/>
        </p:nvGrpSpPr>
        <p:grpSpPr>
          <a:xfrm>
            <a:off x="3828869" y="1043842"/>
            <a:ext cx="7764584" cy="2374679"/>
            <a:chOff x="3828869" y="1043842"/>
            <a:chExt cx="7764584" cy="2374679"/>
          </a:xfrm>
        </p:grpSpPr>
        <p:sp>
          <p:nvSpPr>
            <p:cNvPr id="71" name="TextBox 70">
              <a:extLst>
                <a:ext uri="{FF2B5EF4-FFF2-40B4-BE49-F238E27FC236}">
                  <a16:creationId xmlns:a16="http://schemas.microsoft.com/office/drawing/2014/main" id="{269782FC-916A-51CF-9FB9-9090A1C5E9DF}"/>
                </a:ext>
              </a:extLst>
            </p:cNvPr>
            <p:cNvSpPr txBox="1"/>
            <p:nvPr/>
          </p:nvSpPr>
          <p:spPr>
            <a:xfrm>
              <a:off x="9317991" y="1043842"/>
              <a:ext cx="2275462" cy="923330"/>
            </a:xfrm>
            <a:prstGeom prst="rect">
              <a:avLst/>
            </a:prstGeom>
            <a:noFill/>
          </p:spPr>
          <p:txBody>
            <a:bodyPr wrap="square" rtlCol="0">
              <a:spAutoFit/>
            </a:bodyPr>
            <a:lstStyle/>
            <a:p>
              <a:pPr>
                <a:spcAft>
                  <a:spcPts val="1800"/>
                </a:spcAft>
              </a:pPr>
              <a:r>
                <a:rPr lang="en-GB" dirty="0">
                  <a:cs typeface="Arial" panose="020B0604020202020204" pitchFamily="34" charset="0"/>
                </a:rPr>
                <a:t>Plume cooling </a:t>
              </a:r>
              <a:r>
                <a:rPr lang="en-GB" b="1" dirty="0">
                  <a:cs typeface="Arial" panose="020B0604020202020204" pitchFamily="34" charset="0"/>
                </a:rPr>
                <a:t>increases</a:t>
              </a:r>
              <a:r>
                <a:rPr lang="en-GB" dirty="0">
                  <a:cs typeface="Arial" panose="020B0604020202020204" pitchFamily="34" charset="0"/>
                </a:rPr>
                <a:t> plume supersaturation</a:t>
              </a:r>
            </a:p>
          </p:txBody>
        </p:sp>
        <p:cxnSp>
          <p:nvCxnSpPr>
            <p:cNvPr id="91" name="Straight Arrow Connector 90">
              <a:extLst>
                <a:ext uri="{FF2B5EF4-FFF2-40B4-BE49-F238E27FC236}">
                  <a16:creationId xmlns:a16="http://schemas.microsoft.com/office/drawing/2014/main" id="{223CFB15-1395-B35A-72A8-B7C70E57E067}"/>
                </a:ext>
              </a:extLst>
            </p:cNvPr>
            <p:cNvCxnSpPr>
              <a:cxnSpLocks/>
            </p:cNvCxnSpPr>
            <p:nvPr/>
          </p:nvCxnSpPr>
          <p:spPr>
            <a:xfrm>
              <a:off x="3828869" y="2165901"/>
              <a:ext cx="698815" cy="0"/>
            </a:xfrm>
            <a:prstGeom prst="straightConnector1">
              <a:avLst/>
            </a:prstGeom>
            <a:ln>
              <a:solidFill>
                <a:schemeClr val="tx1"/>
              </a:solidFill>
              <a:tailEnd type="triangle" w="lg" len="lg"/>
            </a:ln>
          </p:spPr>
          <p:style>
            <a:lnRef idx="3">
              <a:schemeClr val="accent2"/>
            </a:lnRef>
            <a:fillRef idx="0">
              <a:schemeClr val="accent2"/>
            </a:fillRef>
            <a:effectRef idx="2">
              <a:schemeClr val="accent2"/>
            </a:effectRef>
            <a:fontRef idx="minor">
              <a:schemeClr val="tx1"/>
            </a:fontRef>
          </p:style>
        </p:cxnSp>
        <p:pic>
          <p:nvPicPr>
            <p:cNvPr id="70" name="Picture 69" descr="A graph of a temperature&#10;&#10;AI-generated content may be incorrect.">
              <a:extLst>
                <a:ext uri="{FF2B5EF4-FFF2-40B4-BE49-F238E27FC236}">
                  <a16:creationId xmlns:a16="http://schemas.microsoft.com/office/drawing/2014/main" id="{A8B42BF7-FB65-2161-6E87-2A615D254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197" y="1169829"/>
              <a:ext cx="4497383" cy="2248692"/>
            </a:xfrm>
            <a:prstGeom prst="rect">
              <a:avLst/>
            </a:prstGeom>
          </p:spPr>
        </p:pic>
        <p:sp>
          <p:nvSpPr>
            <p:cNvPr id="57" name="TextBox 56">
              <a:extLst>
                <a:ext uri="{FF2B5EF4-FFF2-40B4-BE49-F238E27FC236}">
                  <a16:creationId xmlns:a16="http://schemas.microsoft.com/office/drawing/2014/main" id="{819C0A6D-5B92-1DF5-0D00-D8914ECD025D}"/>
                </a:ext>
              </a:extLst>
            </p:cNvPr>
            <p:cNvSpPr txBox="1"/>
            <p:nvPr/>
          </p:nvSpPr>
          <p:spPr>
            <a:xfrm>
              <a:off x="5710321" y="1309048"/>
              <a:ext cx="2750323" cy="369332"/>
            </a:xfrm>
            <a:prstGeom prst="rect">
              <a:avLst/>
            </a:prstGeom>
            <a:noFill/>
          </p:spPr>
          <p:txBody>
            <a:bodyPr wrap="square" lIns="0" tIns="0" rIns="0" bIns="0" rtlCol="0" anchor="t">
              <a:noAutofit/>
            </a:bodyPr>
            <a:lstStyle/>
            <a:p>
              <a:pPr>
                <a:lnSpc>
                  <a:spcPct val="105000"/>
                </a:lnSpc>
              </a:pPr>
              <a:r>
                <a:rPr lang="en-US" b="1"/>
                <a:t>Define</a:t>
              </a:r>
              <a:r>
                <a:rPr lang="en-US"/>
                <a:t> plume dilution </a:t>
              </a:r>
            </a:p>
          </p:txBody>
        </p:sp>
      </p:grpSp>
      <p:grpSp>
        <p:nvGrpSpPr>
          <p:cNvPr id="11" name="Group 10">
            <a:extLst>
              <a:ext uri="{FF2B5EF4-FFF2-40B4-BE49-F238E27FC236}">
                <a16:creationId xmlns:a16="http://schemas.microsoft.com/office/drawing/2014/main" id="{8491F71C-4661-2870-BA95-E201E11177D8}"/>
              </a:ext>
            </a:extLst>
          </p:cNvPr>
          <p:cNvGrpSpPr/>
          <p:nvPr/>
        </p:nvGrpSpPr>
        <p:grpSpPr>
          <a:xfrm>
            <a:off x="478247" y="3371066"/>
            <a:ext cx="8408348" cy="2917830"/>
            <a:chOff x="478247" y="3371066"/>
            <a:chExt cx="8408348" cy="2917830"/>
          </a:xfrm>
        </p:grpSpPr>
        <p:cxnSp>
          <p:nvCxnSpPr>
            <p:cNvPr id="84" name="Straight Arrow Connector 83">
              <a:extLst>
                <a:ext uri="{FF2B5EF4-FFF2-40B4-BE49-F238E27FC236}">
                  <a16:creationId xmlns:a16="http://schemas.microsoft.com/office/drawing/2014/main" id="{C5C613BD-184C-F3AB-EF0B-884301A7FF41}"/>
                </a:ext>
              </a:extLst>
            </p:cNvPr>
            <p:cNvCxnSpPr>
              <a:cxnSpLocks/>
            </p:cNvCxnSpPr>
            <p:nvPr/>
          </p:nvCxnSpPr>
          <p:spPr>
            <a:xfrm flipH="1">
              <a:off x="8295373" y="4801289"/>
              <a:ext cx="591222" cy="0"/>
            </a:xfrm>
            <a:prstGeom prst="straightConnector1">
              <a:avLst/>
            </a:prstGeom>
            <a:ln>
              <a:solidFill>
                <a:schemeClr val="tx1"/>
              </a:solidFill>
              <a:tailEnd type="triangle" w="lg" len="lg"/>
            </a:ln>
          </p:spPr>
          <p:style>
            <a:lnRef idx="3">
              <a:schemeClr val="accent2"/>
            </a:lnRef>
            <a:fillRef idx="0">
              <a:schemeClr val="accent2"/>
            </a:fillRef>
            <a:effectRef idx="2">
              <a:schemeClr val="accent2"/>
            </a:effectRef>
            <a:fontRef idx="minor">
              <a:schemeClr val="tx1"/>
            </a:fontRef>
          </p:style>
        </p:cxnSp>
        <p:grpSp>
          <p:nvGrpSpPr>
            <p:cNvPr id="123" name="Group 122">
              <a:extLst>
                <a:ext uri="{FF2B5EF4-FFF2-40B4-BE49-F238E27FC236}">
                  <a16:creationId xmlns:a16="http://schemas.microsoft.com/office/drawing/2014/main" id="{EAE8A2DA-F02A-F69D-0283-F13CA0108917}"/>
                </a:ext>
              </a:extLst>
            </p:cNvPr>
            <p:cNvGrpSpPr/>
            <p:nvPr/>
          </p:nvGrpSpPr>
          <p:grpSpPr>
            <a:xfrm>
              <a:off x="4508229" y="3609109"/>
              <a:ext cx="3621773" cy="2679787"/>
              <a:chOff x="4224285" y="3626766"/>
              <a:chExt cx="3621773" cy="2679787"/>
            </a:xfrm>
          </p:grpSpPr>
          <p:pic>
            <p:nvPicPr>
              <p:cNvPr id="97" name="Picture 96" descr="A graph of a function&#10;&#10;AI-generated content may be incorrect.">
                <a:extLst>
                  <a:ext uri="{FF2B5EF4-FFF2-40B4-BE49-F238E27FC236}">
                    <a16:creationId xmlns:a16="http://schemas.microsoft.com/office/drawing/2014/main" id="{6497854A-11AA-5579-C509-0E36089F8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285" y="3626766"/>
                <a:ext cx="3621773" cy="2679787"/>
              </a:xfrm>
              <a:prstGeom prst="rect">
                <a:avLst/>
              </a:prstGeom>
            </p:spPr>
          </p:pic>
          <p:grpSp>
            <p:nvGrpSpPr>
              <p:cNvPr id="117" name="Group 116">
                <a:extLst>
                  <a:ext uri="{FF2B5EF4-FFF2-40B4-BE49-F238E27FC236}">
                    <a16:creationId xmlns:a16="http://schemas.microsoft.com/office/drawing/2014/main" id="{AC05CF2D-A248-406D-4F89-255D2A82A7C8}"/>
                  </a:ext>
                </a:extLst>
              </p:cNvPr>
              <p:cNvGrpSpPr/>
              <p:nvPr/>
            </p:nvGrpSpPr>
            <p:grpSpPr>
              <a:xfrm>
                <a:off x="5123735" y="4504995"/>
                <a:ext cx="2064143" cy="212460"/>
                <a:chOff x="4372766" y="4497736"/>
                <a:chExt cx="2064143" cy="212460"/>
              </a:xfrm>
            </p:grpSpPr>
            <p:sp>
              <p:nvSpPr>
                <p:cNvPr id="104" name="Oval 103">
                  <a:extLst>
                    <a:ext uri="{FF2B5EF4-FFF2-40B4-BE49-F238E27FC236}">
                      <a16:creationId xmlns:a16="http://schemas.microsoft.com/office/drawing/2014/main" id="{1D6DBBE8-ED8D-6350-22AA-015812E0417A}"/>
                    </a:ext>
                  </a:extLst>
                </p:cNvPr>
                <p:cNvSpPr/>
                <p:nvPr/>
              </p:nvSpPr>
              <p:spPr>
                <a:xfrm>
                  <a:off x="6230749" y="4497736"/>
                  <a:ext cx="206160" cy="212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cxnSp>
              <p:nvCxnSpPr>
                <p:cNvPr id="114" name="Straight Connector 113">
                  <a:extLst>
                    <a:ext uri="{FF2B5EF4-FFF2-40B4-BE49-F238E27FC236}">
                      <a16:creationId xmlns:a16="http://schemas.microsoft.com/office/drawing/2014/main" id="{F4ACD871-F5B2-02B6-FF81-F040968C741E}"/>
                    </a:ext>
                  </a:extLst>
                </p:cNvPr>
                <p:cNvCxnSpPr>
                  <a:cxnSpLocks/>
                </p:cNvCxnSpPr>
                <p:nvPr/>
              </p:nvCxnSpPr>
              <p:spPr>
                <a:xfrm flipH="1" flipV="1">
                  <a:off x="4372766" y="4603966"/>
                  <a:ext cx="184714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19" name="Group 118">
              <a:extLst>
                <a:ext uri="{FF2B5EF4-FFF2-40B4-BE49-F238E27FC236}">
                  <a16:creationId xmlns:a16="http://schemas.microsoft.com/office/drawing/2014/main" id="{499741ED-35D3-EB5B-B25A-CDFB565809FD}"/>
                </a:ext>
              </a:extLst>
            </p:cNvPr>
            <p:cNvGrpSpPr/>
            <p:nvPr/>
          </p:nvGrpSpPr>
          <p:grpSpPr>
            <a:xfrm>
              <a:off x="478247" y="3371066"/>
              <a:ext cx="3807571" cy="2443997"/>
              <a:chOff x="403399" y="3619779"/>
              <a:chExt cx="3187751" cy="2443997"/>
            </a:xfrm>
          </p:grpSpPr>
          <p:sp>
            <p:nvSpPr>
              <p:cNvPr id="93" name="TextBox 92">
                <a:extLst>
                  <a:ext uri="{FF2B5EF4-FFF2-40B4-BE49-F238E27FC236}">
                    <a16:creationId xmlns:a16="http://schemas.microsoft.com/office/drawing/2014/main" id="{AE97D0F3-9E40-BF37-1BCD-11049879C247}"/>
                  </a:ext>
                </a:extLst>
              </p:cNvPr>
              <p:cNvSpPr txBox="1"/>
              <p:nvPr/>
            </p:nvSpPr>
            <p:spPr>
              <a:xfrm>
                <a:off x="403399" y="3619779"/>
                <a:ext cx="3187751" cy="2443997"/>
              </a:xfrm>
              <a:prstGeom prst="rect">
                <a:avLst/>
              </a:prstGeom>
              <a:noFill/>
            </p:spPr>
            <p:txBody>
              <a:bodyPr wrap="square" lIns="0" tIns="0" rIns="0" bIns="0" rtlCol="0" anchor="t">
                <a:noAutofit/>
              </a:bodyPr>
              <a:lstStyle/>
              <a:p>
                <a:pPr>
                  <a:lnSpc>
                    <a:spcPct val="105000"/>
                  </a:lnSpc>
                </a:pPr>
                <a:r>
                  <a:rPr lang="en-US" b="1" dirty="0"/>
                  <a:t>Evaluate </a:t>
                </a:r>
                <a:r>
                  <a:rPr lang="en-US" dirty="0"/>
                  <a:t>contrail ice crystal number concentration (     ) </a:t>
                </a:r>
                <a:r>
                  <a:rPr lang="en-US" dirty="0">
                    <a:solidFill>
                      <a:schemeClr val="bg1">
                        <a:lumMod val="75000"/>
                      </a:schemeClr>
                    </a:solidFill>
                    <a:latin typeface="Imperial Sans Display" panose="020B0503020202020204" pitchFamily="34" charset="77"/>
                  </a:rPr>
                  <a:t>* </a:t>
                </a:r>
                <a:endParaRPr lang="en-US" dirty="0"/>
              </a:p>
              <a:p>
                <a:pPr>
                  <a:lnSpc>
                    <a:spcPct val="105000"/>
                  </a:lnSpc>
                </a:pPr>
                <a:endParaRPr lang="en-US" dirty="0"/>
              </a:p>
              <a:p>
                <a:pPr marL="285750" indent="-285750">
                  <a:lnSpc>
                    <a:spcPct val="105000"/>
                  </a:lnSpc>
                  <a:buFont typeface="Arial" panose="020B0604020202020204" pitchFamily="34" charset="0"/>
                  <a:buChar char="•"/>
                </a:pPr>
                <a:r>
                  <a:rPr lang="en-MY" dirty="0"/>
                  <a:t>More particles activated as plume supersaturation increases</a:t>
                </a:r>
              </a:p>
              <a:p>
                <a:pPr marL="285750" indent="-285750">
                  <a:lnSpc>
                    <a:spcPct val="105000"/>
                  </a:lnSpc>
                  <a:buFont typeface="Arial" panose="020B0604020202020204" pitchFamily="34" charset="0"/>
                  <a:buChar char="•"/>
                </a:pPr>
                <a:endParaRPr lang="en-MY" dirty="0"/>
              </a:p>
              <a:p>
                <a:pPr marL="285750" indent="-285750">
                  <a:lnSpc>
                    <a:spcPct val="105000"/>
                  </a:lnSpc>
                  <a:buFont typeface="Arial" panose="020B0604020202020204" pitchFamily="34" charset="0"/>
                  <a:buChar char="•"/>
                </a:pPr>
                <a:r>
                  <a:rPr lang="en-MY" dirty="0"/>
                  <a:t>Growing droplets “quench” the plume at a threshold concentration (the relaxation requirement)</a:t>
                </a:r>
              </a:p>
            </p:txBody>
          </p:sp>
          <p:sp>
            <p:nvSpPr>
              <p:cNvPr id="118" name="Oval 117">
                <a:extLst>
                  <a:ext uri="{FF2B5EF4-FFF2-40B4-BE49-F238E27FC236}">
                    <a16:creationId xmlns:a16="http://schemas.microsoft.com/office/drawing/2014/main" id="{A35A9BC9-40DA-567C-C053-810CB9ADB4AA}"/>
                  </a:ext>
                </a:extLst>
              </p:cNvPr>
              <p:cNvSpPr/>
              <p:nvPr/>
            </p:nvSpPr>
            <p:spPr>
              <a:xfrm>
                <a:off x="1685941" y="3943510"/>
                <a:ext cx="182363" cy="212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grpSp>
      </p:grpSp>
      <p:sp>
        <p:nvSpPr>
          <p:cNvPr id="133" name="TextBox 132">
            <a:extLst>
              <a:ext uri="{FF2B5EF4-FFF2-40B4-BE49-F238E27FC236}">
                <a16:creationId xmlns:a16="http://schemas.microsoft.com/office/drawing/2014/main" id="{D56D9AA3-206C-C0F2-E170-CD0AACC8BF9E}"/>
              </a:ext>
            </a:extLst>
          </p:cNvPr>
          <p:cNvSpPr txBox="1"/>
          <p:nvPr/>
        </p:nvSpPr>
        <p:spPr>
          <a:xfrm>
            <a:off x="246492" y="6359832"/>
            <a:ext cx="7913411" cy="246221"/>
          </a:xfrm>
          <a:prstGeom prst="rect">
            <a:avLst/>
          </a:prstGeom>
          <a:noFill/>
        </p:spPr>
        <p:txBody>
          <a:bodyPr wrap="square">
            <a:spAutoFit/>
          </a:bodyPr>
          <a:lstStyle/>
          <a:p>
            <a:pPr>
              <a:spcAft>
                <a:spcPts val="600"/>
              </a:spcAft>
            </a:pPr>
            <a:r>
              <a:rPr lang="en-US" sz="1000" i="0" dirty="0">
                <a:solidFill>
                  <a:schemeClr val="bg1">
                    <a:lumMod val="75000"/>
                  </a:schemeClr>
                </a:solidFill>
                <a:effectLst/>
                <a:latin typeface="Imperial Sans Display" panose="020B0503020202020204" pitchFamily="34" charset="77"/>
              </a:rPr>
              <a:t>* Kärcher et al. </a:t>
            </a:r>
            <a:r>
              <a:rPr lang="en-US" sz="1000" dirty="0">
                <a:solidFill>
                  <a:schemeClr val="bg1">
                    <a:lumMod val="75000"/>
                  </a:schemeClr>
                </a:solidFill>
                <a:latin typeface="Imperial Sans Display" panose="020B0503020202020204" pitchFamily="34" charset="77"/>
              </a:rPr>
              <a:t>(</a:t>
            </a:r>
            <a:r>
              <a:rPr lang="en-US" sz="1000" i="0" dirty="0">
                <a:solidFill>
                  <a:schemeClr val="bg1">
                    <a:lumMod val="75000"/>
                  </a:schemeClr>
                </a:solidFill>
                <a:effectLst/>
                <a:latin typeface="Imperial Sans Display" panose="020B0503020202020204" pitchFamily="34" charset="77"/>
              </a:rPr>
              <a:t>2015) The microphysical pathway to contrail formation, DOI: https://</a:t>
            </a:r>
            <a:r>
              <a:rPr lang="en-US" sz="1000" i="0" dirty="0" err="1">
                <a:solidFill>
                  <a:schemeClr val="bg1">
                    <a:lumMod val="75000"/>
                  </a:schemeClr>
                </a:solidFill>
                <a:effectLst/>
                <a:latin typeface="Imperial Sans Display" panose="020B0503020202020204" pitchFamily="34" charset="77"/>
              </a:rPr>
              <a:t>doi.org</a:t>
            </a:r>
            <a:r>
              <a:rPr lang="en-US" sz="1000" i="0" dirty="0">
                <a:solidFill>
                  <a:schemeClr val="bg1">
                    <a:lumMod val="75000"/>
                  </a:schemeClr>
                </a:solidFill>
                <a:effectLst/>
                <a:latin typeface="Imperial Sans Display" panose="020B0503020202020204" pitchFamily="34" charset="77"/>
              </a:rPr>
              <a:t>/10.1002/2015JD023491 </a:t>
            </a:r>
          </a:p>
        </p:txBody>
      </p:sp>
      <p:grpSp>
        <p:nvGrpSpPr>
          <p:cNvPr id="12" name="Group 11">
            <a:extLst>
              <a:ext uri="{FF2B5EF4-FFF2-40B4-BE49-F238E27FC236}">
                <a16:creationId xmlns:a16="http://schemas.microsoft.com/office/drawing/2014/main" id="{845F27A4-2B49-991C-403A-B09674F45406}"/>
              </a:ext>
            </a:extLst>
          </p:cNvPr>
          <p:cNvGrpSpPr/>
          <p:nvPr/>
        </p:nvGrpSpPr>
        <p:grpSpPr>
          <a:xfrm>
            <a:off x="9030744" y="2063973"/>
            <a:ext cx="3472446" cy="3847538"/>
            <a:chOff x="9030744" y="2063973"/>
            <a:chExt cx="3472446" cy="3847538"/>
          </a:xfrm>
        </p:grpSpPr>
        <p:grpSp>
          <p:nvGrpSpPr>
            <p:cNvPr id="10" name="Group 9">
              <a:extLst>
                <a:ext uri="{FF2B5EF4-FFF2-40B4-BE49-F238E27FC236}">
                  <a16:creationId xmlns:a16="http://schemas.microsoft.com/office/drawing/2014/main" id="{905DB773-FD29-99D9-9918-B28C0EA57347}"/>
                </a:ext>
              </a:extLst>
            </p:cNvPr>
            <p:cNvGrpSpPr/>
            <p:nvPr/>
          </p:nvGrpSpPr>
          <p:grpSpPr>
            <a:xfrm>
              <a:off x="9030744" y="3135508"/>
              <a:ext cx="3472446" cy="2776003"/>
              <a:chOff x="9030744" y="3135508"/>
              <a:chExt cx="3472446" cy="2776003"/>
            </a:xfrm>
          </p:grpSpPr>
          <p:pic>
            <p:nvPicPr>
              <p:cNvPr id="129" name="Picture 128" descr="A screen shot of a computer&#10;&#10;AI-generated content may be incorrect.">
                <a:extLst>
                  <a:ext uri="{FF2B5EF4-FFF2-40B4-BE49-F238E27FC236}">
                    <a16:creationId xmlns:a16="http://schemas.microsoft.com/office/drawing/2014/main" id="{321D0B84-2ACC-31F0-4B8F-0568DF328C08}"/>
                  </a:ext>
                </a:extLst>
              </p:cNvPr>
              <p:cNvPicPr>
                <a:picLocks noChangeAspect="1"/>
              </p:cNvPicPr>
              <p:nvPr/>
            </p:nvPicPr>
            <p:blipFill>
              <a:blip r:embed="rId5">
                <a:extLst>
                  <a:ext uri="{28A0092B-C50C-407E-A947-70E740481C1C}">
                    <a14:useLocalDpi xmlns:a14="http://schemas.microsoft.com/office/drawing/2010/main" val="0"/>
                  </a:ext>
                </a:extLst>
              </a:blip>
              <a:srcRect l="41214" t="71007"/>
              <a:stretch>
                <a:fillRect/>
              </a:stretch>
            </p:blipFill>
            <p:spPr>
              <a:xfrm>
                <a:off x="9030744" y="3662819"/>
                <a:ext cx="3472446" cy="2248692"/>
              </a:xfrm>
              <a:prstGeom prst="rect">
                <a:avLst/>
              </a:prstGeom>
            </p:spPr>
          </p:pic>
          <p:sp>
            <p:nvSpPr>
              <p:cNvPr id="92" name="TextBox 91">
                <a:extLst>
                  <a:ext uri="{FF2B5EF4-FFF2-40B4-BE49-F238E27FC236}">
                    <a16:creationId xmlns:a16="http://schemas.microsoft.com/office/drawing/2014/main" id="{A55B2C97-9194-2411-015E-BA4AA030287B}"/>
                  </a:ext>
                </a:extLst>
              </p:cNvPr>
              <p:cNvSpPr txBox="1"/>
              <p:nvPr/>
            </p:nvSpPr>
            <p:spPr>
              <a:xfrm>
                <a:off x="10711713" y="4277082"/>
                <a:ext cx="1109683" cy="923330"/>
              </a:xfrm>
              <a:prstGeom prst="rect">
                <a:avLst/>
              </a:prstGeom>
              <a:noFill/>
            </p:spPr>
            <p:txBody>
              <a:bodyPr wrap="square">
                <a:spAutoFit/>
              </a:bodyPr>
              <a:lstStyle/>
              <a:p>
                <a:r>
                  <a:rPr lang="en-GB" dirty="0">
                    <a:solidFill>
                      <a:srgbClr val="A5D1F0"/>
                    </a:solidFill>
                    <a:cs typeface="Arial" panose="020B0604020202020204" pitchFamily="34" charset="0"/>
                  </a:rPr>
                  <a:t>Particles able to activate</a:t>
                </a:r>
                <a:endParaRPr lang="en-US" dirty="0">
                  <a:solidFill>
                    <a:srgbClr val="A5D1F0"/>
                  </a:solidFill>
                </a:endParaRPr>
              </a:p>
            </p:txBody>
          </p:sp>
          <p:cxnSp>
            <p:nvCxnSpPr>
              <p:cNvPr id="130" name="Straight Arrow Connector 129">
                <a:extLst>
                  <a:ext uri="{FF2B5EF4-FFF2-40B4-BE49-F238E27FC236}">
                    <a16:creationId xmlns:a16="http://schemas.microsoft.com/office/drawing/2014/main" id="{751C7068-EF9C-E3C1-CC57-231B0AA92754}"/>
                  </a:ext>
                </a:extLst>
              </p:cNvPr>
              <p:cNvCxnSpPr>
                <a:cxnSpLocks/>
              </p:cNvCxnSpPr>
              <p:nvPr/>
            </p:nvCxnSpPr>
            <p:spPr>
              <a:xfrm>
                <a:off x="10321022" y="3135508"/>
                <a:ext cx="0" cy="595046"/>
              </a:xfrm>
              <a:prstGeom prst="straightConnector1">
                <a:avLst/>
              </a:prstGeom>
              <a:ln>
                <a:solidFill>
                  <a:schemeClr val="tx1"/>
                </a:solidFill>
                <a:tailEnd type="triangle" w="lg" len="lg"/>
              </a:ln>
            </p:spPr>
            <p:style>
              <a:lnRef idx="3">
                <a:schemeClr val="accent2"/>
              </a:lnRef>
              <a:fillRef idx="0">
                <a:schemeClr val="accent2"/>
              </a:fillRef>
              <a:effectRef idx="2">
                <a:schemeClr val="accent2"/>
              </a:effectRef>
              <a:fontRef idx="minor">
                <a:schemeClr val="tx1"/>
              </a:fontRef>
            </p:style>
          </p:cxnSp>
        </p:grpSp>
        <p:sp>
          <p:nvSpPr>
            <p:cNvPr id="8" name="TextBox 7">
              <a:extLst>
                <a:ext uri="{FF2B5EF4-FFF2-40B4-BE49-F238E27FC236}">
                  <a16:creationId xmlns:a16="http://schemas.microsoft.com/office/drawing/2014/main" id="{E3CC7E43-3A14-73F3-7CB3-288135DE5C0C}"/>
                </a:ext>
              </a:extLst>
            </p:cNvPr>
            <p:cNvSpPr txBox="1"/>
            <p:nvPr/>
          </p:nvSpPr>
          <p:spPr>
            <a:xfrm>
              <a:off x="9317991" y="2063973"/>
              <a:ext cx="2187243" cy="923330"/>
            </a:xfrm>
            <a:prstGeom prst="rect">
              <a:avLst/>
            </a:prstGeom>
            <a:noFill/>
          </p:spPr>
          <p:txBody>
            <a:bodyPr wrap="square">
              <a:spAutoFit/>
            </a:bodyPr>
            <a:lstStyle/>
            <a:p>
              <a:pPr>
                <a:spcAft>
                  <a:spcPts val="1800"/>
                </a:spcAft>
              </a:pPr>
              <a:r>
                <a:rPr lang="en-GB" dirty="0">
                  <a:cs typeface="Arial" panose="020B0604020202020204" pitchFamily="34" charset="0"/>
                </a:rPr>
                <a:t>Particle activation </a:t>
              </a:r>
              <a:r>
                <a:rPr lang="en-GB" b="1" dirty="0">
                  <a:cs typeface="Arial" panose="020B0604020202020204" pitchFamily="34" charset="0"/>
                </a:rPr>
                <a:t>reduces</a:t>
              </a:r>
              <a:r>
                <a:rPr lang="en-GB" dirty="0">
                  <a:cs typeface="Arial" panose="020B0604020202020204" pitchFamily="34" charset="0"/>
                </a:rPr>
                <a:t> plume supersaturation</a:t>
              </a:r>
            </a:p>
          </p:txBody>
        </p:sp>
      </p:grpSp>
    </p:spTree>
    <p:extLst>
      <p:ext uri="{BB962C8B-B14F-4D97-AF65-F5344CB8AC3E}">
        <p14:creationId xmlns:p14="http://schemas.microsoft.com/office/powerpoint/2010/main" val="2972222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93BEB-A586-8C58-DD5D-EE0C3A72C59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4959A3-7F1F-48CB-1BB9-B28DA2BB0EAD}"/>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6</a:t>
            </a:fld>
            <a:endParaRPr lang="en-GB"/>
          </a:p>
        </p:txBody>
      </p:sp>
      <p:sp>
        <p:nvSpPr>
          <p:cNvPr id="70" name="Title 69">
            <a:extLst>
              <a:ext uri="{FF2B5EF4-FFF2-40B4-BE49-F238E27FC236}">
                <a16:creationId xmlns:a16="http://schemas.microsoft.com/office/drawing/2014/main" id="{80D2F781-B509-DEDA-D2D4-EAD832F6E3E5}"/>
              </a:ext>
            </a:extLst>
          </p:cNvPr>
          <p:cNvSpPr>
            <a:spLocks noGrp="1"/>
          </p:cNvSpPr>
          <p:nvPr>
            <p:ph type="title"/>
          </p:nvPr>
        </p:nvSpPr>
        <p:spPr>
          <a:xfrm>
            <a:off x="318492" y="327819"/>
            <a:ext cx="9984000" cy="544205"/>
          </a:xfrm>
        </p:spPr>
        <p:txBody>
          <a:bodyPr/>
          <a:lstStyle/>
          <a:p>
            <a:r>
              <a:rPr lang="en-US" sz="3600" dirty="0"/>
              <a:t>Extending the K15 model to include vPM</a:t>
            </a:r>
            <a:endParaRPr lang="en-US" dirty="0"/>
          </a:p>
        </p:txBody>
      </p:sp>
      <p:sp>
        <p:nvSpPr>
          <p:cNvPr id="9" name="TextBox 8">
            <a:extLst>
              <a:ext uri="{FF2B5EF4-FFF2-40B4-BE49-F238E27FC236}">
                <a16:creationId xmlns:a16="http://schemas.microsoft.com/office/drawing/2014/main" id="{362FF78A-A53A-8EEC-F43B-B47015E1D0A8}"/>
              </a:ext>
            </a:extLst>
          </p:cNvPr>
          <p:cNvSpPr txBox="1"/>
          <p:nvPr/>
        </p:nvSpPr>
        <p:spPr>
          <a:xfrm>
            <a:off x="318491" y="5820101"/>
            <a:ext cx="10333797" cy="738664"/>
          </a:xfrm>
          <a:prstGeom prst="rect">
            <a:avLst/>
          </a:prstGeom>
          <a:noFill/>
        </p:spPr>
        <p:txBody>
          <a:bodyPr wrap="square" lIns="91440" tIns="45720" rIns="91440" bIns="45720" anchor="t">
            <a:spAutoFit/>
          </a:bodyPr>
          <a:lstStyle/>
          <a:p>
            <a:r>
              <a:rPr lang="en-GB" sz="1050" dirty="0">
                <a:solidFill>
                  <a:schemeClr val="bg1">
                    <a:lumMod val="75000"/>
                  </a:schemeClr>
                </a:solidFill>
                <a:effectLst/>
                <a:latin typeface="Imperial Sans Display" panose="020B0503020202020204" pitchFamily="34" charset="77"/>
                <a:cs typeface="Arial"/>
              </a:rPr>
              <a:t>[</a:t>
            </a:r>
            <a:r>
              <a:rPr lang="en-GB" sz="1050" dirty="0">
                <a:solidFill>
                  <a:schemeClr val="bg1">
                    <a:lumMod val="75000"/>
                  </a:schemeClr>
                </a:solidFill>
                <a:latin typeface="Imperial Sans Display" panose="020B0503020202020204" pitchFamily="34" charset="77"/>
                <a:cs typeface="Arial"/>
              </a:rPr>
              <a:t>Figure</a:t>
            </a:r>
            <a:r>
              <a:rPr lang="en-GB" sz="1050" dirty="0">
                <a:solidFill>
                  <a:schemeClr val="bg1">
                    <a:lumMod val="75000"/>
                  </a:schemeClr>
                </a:solidFill>
                <a:effectLst/>
                <a:latin typeface="Imperial Sans Display" panose="020B0503020202020204" pitchFamily="34" charset="77"/>
                <a:cs typeface="Arial"/>
              </a:rPr>
              <a:t>] Ponsonby </a:t>
            </a:r>
            <a:r>
              <a:rPr lang="en-GB" sz="1050" dirty="0">
                <a:solidFill>
                  <a:schemeClr val="bg1">
                    <a:lumMod val="75000"/>
                  </a:schemeClr>
                </a:solidFill>
                <a:latin typeface="Imperial Sans Display" panose="020B0503020202020204" pitchFamily="34" charset="77"/>
                <a:cs typeface="Arial"/>
              </a:rPr>
              <a:t>et al., (2025) [accepted] An updated microphysical model for particle activation in contrails: the role of volatile plume particles, DOI: 10.5194/egusphere-2025-1717</a:t>
            </a:r>
          </a:p>
          <a:p>
            <a:r>
              <a:rPr lang="en-GB" sz="1050" dirty="0">
                <a:solidFill>
                  <a:schemeClr val="bg1">
                    <a:lumMod val="75000"/>
                  </a:schemeClr>
                </a:solidFill>
                <a:latin typeface="Imperial Sans Display" panose="020B0503020202020204" pitchFamily="34" charset="77"/>
                <a:cs typeface="Arial"/>
              </a:rPr>
              <a:t>* Rothenberg and Wang et al., (2016) Metamodeling of Droplet Activation for Global Climate Models, DOI:  10.1175/JAS-D-15-0223.</a:t>
            </a:r>
          </a:p>
          <a:p>
            <a:endParaRPr lang="en-GB" sz="1050" dirty="0">
              <a:solidFill>
                <a:schemeClr val="bg1">
                  <a:lumMod val="75000"/>
                </a:schemeClr>
              </a:solidFill>
              <a:latin typeface="Imperial Sans Display" panose="020B0503020202020204" pitchFamily="34" charset="77"/>
              <a:cs typeface="Arial"/>
            </a:endParaRPr>
          </a:p>
          <a:p>
            <a:r>
              <a:rPr lang="en-GB" sz="1050" dirty="0">
                <a:solidFill>
                  <a:schemeClr val="bg1">
                    <a:lumMod val="75000"/>
                  </a:schemeClr>
                </a:solidFill>
                <a:latin typeface="Imperial Sans Display" panose="020B0503020202020204" pitchFamily="34" charset="77"/>
                <a:cs typeface="Arial"/>
              </a:rPr>
              <a:t> </a:t>
            </a:r>
            <a:endParaRPr lang="en-GB" sz="1050" dirty="0">
              <a:solidFill>
                <a:schemeClr val="bg1">
                  <a:lumMod val="75000"/>
                </a:schemeClr>
              </a:solidFill>
              <a:effectLst/>
              <a:latin typeface="Imperial Sans Display" panose="020B0503020202020204" pitchFamily="34" charset="77"/>
              <a:cs typeface="Arial"/>
            </a:endParaRPr>
          </a:p>
        </p:txBody>
      </p:sp>
      <p:sp>
        <p:nvSpPr>
          <p:cNvPr id="6" name="TextBox 5">
            <a:extLst>
              <a:ext uri="{FF2B5EF4-FFF2-40B4-BE49-F238E27FC236}">
                <a16:creationId xmlns:a16="http://schemas.microsoft.com/office/drawing/2014/main" id="{B23ED540-2E91-65B9-D71A-B4E0E56FD160}"/>
              </a:ext>
            </a:extLst>
          </p:cNvPr>
          <p:cNvSpPr txBox="1"/>
          <p:nvPr/>
        </p:nvSpPr>
        <p:spPr>
          <a:xfrm>
            <a:off x="468366" y="1167133"/>
            <a:ext cx="3981086" cy="4546397"/>
          </a:xfrm>
          <a:prstGeom prst="rect">
            <a:avLst/>
          </a:prstGeom>
          <a:noFill/>
        </p:spPr>
        <p:txBody>
          <a:bodyPr wrap="square" lIns="0" tIns="0" rIns="0" bIns="0" rtlCol="0" anchor="t">
            <a:noAutofit/>
          </a:bodyPr>
          <a:lstStyle/>
          <a:p>
            <a:pPr marL="457200" indent="-457200">
              <a:lnSpc>
                <a:spcPct val="105000"/>
              </a:lnSpc>
              <a:buFont typeface="+mj-lt"/>
              <a:buAutoNum type="arabicPeriod"/>
            </a:pPr>
            <a:r>
              <a:rPr lang="en-MY" sz="2200" dirty="0"/>
              <a:t>Introduced vPM as an </a:t>
            </a:r>
            <a:r>
              <a:rPr lang="en-MY" sz="2200" b="1" dirty="0"/>
              <a:t>additional particle type </a:t>
            </a:r>
          </a:p>
          <a:p>
            <a:pPr marL="457200" indent="-457200">
              <a:lnSpc>
                <a:spcPct val="105000"/>
              </a:lnSpc>
              <a:buFont typeface="+mj-lt"/>
              <a:buAutoNum type="arabicPeriod"/>
            </a:pPr>
            <a:endParaRPr lang="en-MY" sz="2200" dirty="0"/>
          </a:p>
          <a:p>
            <a:pPr marL="457200" indent="-457200">
              <a:lnSpc>
                <a:spcPct val="105000"/>
              </a:lnSpc>
              <a:buFont typeface="+mj-lt"/>
              <a:buAutoNum type="arabicPeriod"/>
            </a:pPr>
            <a:r>
              <a:rPr lang="en-MY" sz="2200" dirty="0"/>
              <a:t>Estimated activated particle concentrations </a:t>
            </a:r>
            <a:r>
              <a:rPr lang="en-MY" sz="2200" b="1" dirty="0"/>
              <a:t>numerically</a:t>
            </a:r>
            <a:r>
              <a:rPr lang="en-MY" sz="2200" dirty="0"/>
              <a:t> using </a:t>
            </a:r>
            <a:r>
              <a:rPr lang="el-GR" sz="2200" dirty="0"/>
              <a:t>κ-</a:t>
            </a:r>
            <a:r>
              <a:rPr lang="en-MY" sz="2200" dirty="0"/>
              <a:t>Köhler theory</a:t>
            </a:r>
          </a:p>
          <a:p>
            <a:pPr marL="457200" indent="-457200">
              <a:lnSpc>
                <a:spcPct val="105000"/>
              </a:lnSpc>
              <a:buFont typeface="+mj-lt"/>
              <a:buAutoNum type="arabicPeriod"/>
            </a:pPr>
            <a:endParaRPr lang="en-MY" sz="2200" dirty="0"/>
          </a:p>
          <a:p>
            <a:pPr marL="457200" indent="-457200">
              <a:lnSpc>
                <a:spcPct val="105000"/>
              </a:lnSpc>
              <a:buFont typeface="+mj-lt"/>
              <a:buAutoNum type="arabicPeriod"/>
            </a:pPr>
            <a:r>
              <a:rPr lang="en-MY" sz="2200" dirty="0"/>
              <a:t>Added </a:t>
            </a:r>
            <a:r>
              <a:rPr lang="en-MY" sz="2200" b="1" dirty="0"/>
              <a:t>updated description </a:t>
            </a:r>
            <a:r>
              <a:rPr lang="en-MY" sz="2200" dirty="0"/>
              <a:t>for droplet growth</a:t>
            </a:r>
          </a:p>
          <a:p>
            <a:pPr marL="457200" indent="-457200">
              <a:lnSpc>
                <a:spcPct val="105000"/>
              </a:lnSpc>
              <a:buFont typeface="+mj-lt"/>
              <a:buAutoNum type="arabicPeriod"/>
            </a:pPr>
            <a:endParaRPr lang="en-MY" sz="2200" b="1" dirty="0"/>
          </a:p>
          <a:p>
            <a:pPr marL="457200" indent="-457200">
              <a:lnSpc>
                <a:spcPct val="105000"/>
              </a:lnSpc>
              <a:buFont typeface="+mj-lt"/>
              <a:buAutoNum type="arabicPeriod"/>
            </a:pPr>
            <a:r>
              <a:rPr lang="en-MY" sz="2200" dirty="0"/>
              <a:t>Verified using sophisticated parcel model (pyrcel)</a:t>
            </a:r>
            <a:r>
              <a:rPr lang="en-MY" sz="2200" dirty="0">
                <a:solidFill>
                  <a:schemeClr val="bg1">
                    <a:lumMod val="75000"/>
                  </a:schemeClr>
                </a:solidFill>
              </a:rPr>
              <a:t>*</a:t>
            </a:r>
          </a:p>
          <a:p>
            <a:pPr marL="285750" indent="-285750">
              <a:lnSpc>
                <a:spcPct val="105000"/>
              </a:lnSpc>
              <a:buFont typeface="Arial" panose="020B0604020202020204" pitchFamily="34" charset="0"/>
              <a:buChar char="•"/>
            </a:pPr>
            <a:endParaRPr lang="en-MY" sz="1700" dirty="0"/>
          </a:p>
          <a:p>
            <a:pPr marL="285750" indent="-285750">
              <a:lnSpc>
                <a:spcPct val="105000"/>
              </a:lnSpc>
              <a:buFont typeface="Arial" panose="020B0604020202020204" pitchFamily="34" charset="0"/>
              <a:buChar char="•"/>
            </a:pPr>
            <a:endParaRPr lang="en-MY" sz="1700" dirty="0"/>
          </a:p>
          <a:p>
            <a:pPr marL="285750" indent="-285750">
              <a:lnSpc>
                <a:spcPct val="105000"/>
              </a:lnSpc>
              <a:buFont typeface="Arial" panose="020B0604020202020204" pitchFamily="34" charset="0"/>
              <a:buChar char="•"/>
            </a:pPr>
            <a:endParaRPr lang="en-MY" sz="1700" dirty="0"/>
          </a:p>
          <a:p>
            <a:pPr marL="285750" indent="-285750">
              <a:lnSpc>
                <a:spcPct val="105000"/>
              </a:lnSpc>
              <a:buFont typeface="Arial" panose="020B0604020202020204" pitchFamily="34" charset="0"/>
              <a:buChar char="•"/>
            </a:pPr>
            <a:endParaRPr lang="en-MY" sz="1700" dirty="0"/>
          </a:p>
          <a:p>
            <a:pPr marL="285750" indent="-285750">
              <a:lnSpc>
                <a:spcPct val="105000"/>
              </a:lnSpc>
              <a:buFont typeface="Arial" panose="020B0604020202020204" pitchFamily="34" charset="0"/>
              <a:buChar char="•"/>
            </a:pPr>
            <a:endParaRPr lang="en-MY" sz="1700" dirty="0"/>
          </a:p>
          <a:p>
            <a:pPr marL="285750" indent="-285750">
              <a:lnSpc>
                <a:spcPct val="105000"/>
              </a:lnSpc>
              <a:buFont typeface="Arial" panose="020B0604020202020204" pitchFamily="34" charset="0"/>
              <a:buChar char="•"/>
            </a:pPr>
            <a:endParaRPr lang="en-MY" sz="1700" dirty="0"/>
          </a:p>
        </p:txBody>
      </p:sp>
      <p:sp>
        <p:nvSpPr>
          <p:cNvPr id="7" name="TextBox 6">
            <a:extLst>
              <a:ext uri="{FF2B5EF4-FFF2-40B4-BE49-F238E27FC236}">
                <a16:creationId xmlns:a16="http://schemas.microsoft.com/office/drawing/2014/main" id="{1D7214F5-849F-6BCC-8BC9-830234D17B60}"/>
              </a:ext>
            </a:extLst>
          </p:cNvPr>
          <p:cNvSpPr txBox="1"/>
          <p:nvPr/>
        </p:nvSpPr>
        <p:spPr>
          <a:xfrm>
            <a:off x="339365" y="4590854"/>
            <a:ext cx="0" cy="0"/>
          </a:xfrm>
          <a:prstGeom prst="rect">
            <a:avLst/>
          </a:prstGeom>
          <a:noFill/>
        </p:spPr>
        <p:txBody>
          <a:bodyPr wrap="none" lIns="0" tIns="0" rIns="0" bIns="0" rtlCol="0">
            <a:noAutofit/>
          </a:bodyPr>
          <a:lstStyle/>
          <a:p>
            <a:pPr algn="l">
              <a:lnSpc>
                <a:spcPct val="105000"/>
              </a:lnSpc>
            </a:pPr>
            <a:endParaRPr lang="en-US" sz="1600">
              <a:solidFill>
                <a:schemeClr val="tx1"/>
              </a:solidFill>
            </a:endParaRPr>
          </a:p>
        </p:txBody>
      </p:sp>
      <p:sp>
        <p:nvSpPr>
          <p:cNvPr id="12" name="TextBox 11">
            <a:extLst>
              <a:ext uri="{FF2B5EF4-FFF2-40B4-BE49-F238E27FC236}">
                <a16:creationId xmlns:a16="http://schemas.microsoft.com/office/drawing/2014/main" id="{4A0A6FE2-BED9-A5A2-4AB9-B9C73DE7B872}"/>
              </a:ext>
            </a:extLst>
          </p:cNvPr>
          <p:cNvSpPr txBox="1"/>
          <p:nvPr/>
        </p:nvSpPr>
        <p:spPr>
          <a:xfrm>
            <a:off x="9494853" y="1008742"/>
            <a:ext cx="1787759" cy="369332"/>
          </a:xfrm>
          <a:prstGeom prst="rect">
            <a:avLst/>
          </a:prstGeom>
          <a:noFill/>
        </p:spPr>
        <p:txBody>
          <a:bodyPr wrap="square" lIns="0" tIns="0" rIns="0" bIns="0" rtlCol="0" anchor="t">
            <a:noAutofit/>
          </a:bodyPr>
          <a:lstStyle/>
          <a:p>
            <a:pPr>
              <a:lnSpc>
                <a:spcPct val="105000"/>
              </a:lnSpc>
            </a:pPr>
            <a:r>
              <a:rPr lang="en-US" b="1" dirty="0"/>
              <a:t>including </a:t>
            </a:r>
            <a:r>
              <a:rPr lang="en-US" dirty="0"/>
              <a:t>vPM</a:t>
            </a:r>
          </a:p>
        </p:txBody>
      </p:sp>
      <p:sp>
        <p:nvSpPr>
          <p:cNvPr id="13" name="TextBox 12">
            <a:extLst>
              <a:ext uri="{FF2B5EF4-FFF2-40B4-BE49-F238E27FC236}">
                <a16:creationId xmlns:a16="http://schemas.microsoft.com/office/drawing/2014/main" id="{A2B55E05-B0AD-0A8F-91C6-B3195E005726}"/>
              </a:ext>
            </a:extLst>
          </p:cNvPr>
          <p:cNvSpPr txBox="1"/>
          <p:nvPr/>
        </p:nvSpPr>
        <p:spPr>
          <a:xfrm>
            <a:off x="6096000" y="992568"/>
            <a:ext cx="2750323" cy="369332"/>
          </a:xfrm>
          <a:prstGeom prst="rect">
            <a:avLst/>
          </a:prstGeom>
          <a:noFill/>
        </p:spPr>
        <p:txBody>
          <a:bodyPr wrap="square" lIns="0" tIns="0" rIns="0" bIns="0" rtlCol="0" anchor="t">
            <a:noAutofit/>
          </a:bodyPr>
          <a:lstStyle/>
          <a:p>
            <a:pPr>
              <a:lnSpc>
                <a:spcPct val="105000"/>
              </a:lnSpc>
            </a:pPr>
            <a:r>
              <a:rPr lang="en-US" b="1" dirty="0"/>
              <a:t>omitting </a:t>
            </a:r>
            <a:r>
              <a:rPr lang="en-US" dirty="0"/>
              <a:t>vPM</a:t>
            </a:r>
          </a:p>
        </p:txBody>
      </p:sp>
      <p:pic>
        <p:nvPicPr>
          <p:cNvPr id="8" name="Picture 7" descr="A comparison of a graph&#10;&#10;AI-generated content may be incorrect.">
            <a:extLst>
              <a:ext uri="{FF2B5EF4-FFF2-40B4-BE49-F238E27FC236}">
                <a16:creationId xmlns:a16="http://schemas.microsoft.com/office/drawing/2014/main" id="{AA8015F8-11EA-1C3C-A0C3-8FDEF341E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684" y="1303270"/>
            <a:ext cx="6839886" cy="4559924"/>
          </a:xfrm>
          <a:prstGeom prst="rect">
            <a:avLst/>
          </a:prstGeom>
        </p:spPr>
      </p:pic>
    </p:spTree>
    <p:extLst>
      <p:ext uri="{BB962C8B-B14F-4D97-AF65-F5344CB8AC3E}">
        <p14:creationId xmlns:p14="http://schemas.microsoft.com/office/powerpoint/2010/main" val="22855689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9DC05-6734-D86A-566D-20C6C979D20F}"/>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E915BFE7-CA48-9675-0B65-683F061280E5}"/>
              </a:ext>
            </a:extLst>
          </p:cNvPr>
          <p:cNvSpPr txBox="1"/>
          <p:nvPr/>
        </p:nvSpPr>
        <p:spPr>
          <a:xfrm>
            <a:off x="270387" y="6366387"/>
            <a:ext cx="1278194" cy="211394"/>
          </a:xfrm>
          <a:prstGeom prst="rect">
            <a:avLst/>
          </a:prstGeom>
          <a:solidFill>
            <a:schemeClr val="bg1"/>
          </a:solidFill>
        </p:spPr>
        <p:txBody>
          <a:bodyPr wrap="square" lIns="0" tIns="0" rIns="0" bIns="0" rtlCol="0">
            <a:noAutofit/>
          </a:bodyPr>
          <a:lstStyle/>
          <a:p>
            <a:pPr algn="l">
              <a:lnSpc>
                <a:spcPct val="105000"/>
              </a:lnSpc>
            </a:pPr>
            <a:endParaRPr lang="en-MY" sz="1600">
              <a:solidFill>
                <a:schemeClr val="tx1"/>
              </a:solidFill>
            </a:endParaRPr>
          </a:p>
        </p:txBody>
      </p:sp>
      <p:sp>
        <p:nvSpPr>
          <p:cNvPr id="2" name="Title 1">
            <a:extLst>
              <a:ext uri="{FF2B5EF4-FFF2-40B4-BE49-F238E27FC236}">
                <a16:creationId xmlns:a16="http://schemas.microsoft.com/office/drawing/2014/main" id="{2E62F52C-A5C4-9055-A864-4ED1A3967A72}"/>
              </a:ext>
            </a:extLst>
          </p:cNvPr>
          <p:cNvSpPr>
            <a:spLocks noGrp="1"/>
          </p:cNvSpPr>
          <p:nvPr>
            <p:ph type="title"/>
          </p:nvPr>
        </p:nvSpPr>
        <p:spPr>
          <a:xfrm>
            <a:off x="318294" y="327820"/>
            <a:ext cx="10164649" cy="548874"/>
          </a:xfrm>
        </p:spPr>
        <p:txBody>
          <a:bodyPr/>
          <a:lstStyle/>
          <a:p>
            <a:r>
              <a:rPr lang="en-US" sz="4000"/>
              <a:t>Extended K15 model: Assumed vPM properties</a:t>
            </a:r>
          </a:p>
        </p:txBody>
      </p:sp>
      <p:sp>
        <p:nvSpPr>
          <p:cNvPr id="5" name="Slide Number Placeholder 4">
            <a:extLst>
              <a:ext uri="{FF2B5EF4-FFF2-40B4-BE49-F238E27FC236}">
                <a16:creationId xmlns:a16="http://schemas.microsoft.com/office/drawing/2014/main" id="{9102E481-ACB2-A2E2-D078-A77E71B27A88}"/>
              </a:ext>
            </a:extLst>
          </p:cNvPr>
          <p:cNvSpPr>
            <a:spLocks noGrp="1"/>
          </p:cNvSpPr>
          <p:nvPr>
            <p:ph type="sldNum" sz="quarter" idx="12"/>
          </p:nvPr>
        </p:nvSpPr>
        <p:spPr>
          <a:xfrm>
            <a:off x="11821396" y="6654958"/>
            <a:ext cx="319088" cy="137319"/>
          </a:xfrm>
        </p:spPr>
        <p:txBody>
          <a:bodyPr/>
          <a:lstStyle/>
          <a:p>
            <a:fld id="{CBA53E11-492D-48B3-9F9B-09541CA2A39A}" type="slidenum">
              <a:rPr lang="en-GB" smtClean="0"/>
              <a:pPr/>
              <a:t>7</a:t>
            </a:fld>
            <a:endParaRPr lang="en-GB"/>
          </a:p>
        </p:txBody>
      </p:sp>
      <p:pic>
        <p:nvPicPr>
          <p:cNvPr id="11" name="Picture 10" descr="A graph of different colors&#10;&#10;AI-generated content may be incorrect.">
            <a:extLst>
              <a:ext uri="{FF2B5EF4-FFF2-40B4-BE49-F238E27FC236}">
                <a16:creationId xmlns:a16="http://schemas.microsoft.com/office/drawing/2014/main" id="{3367C91B-36D5-C9AE-53F2-E8CB8C05A77E}"/>
              </a:ext>
            </a:extLst>
          </p:cNvPr>
          <p:cNvPicPr>
            <a:picLocks noChangeAspect="1"/>
          </p:cNvPicPr>
          <p:nvPr/>
        </p:nvPicPr>
        <p:blipFill>
          <a:blip r:embed="rId3">
            <a:extLst>
              <a:ext uri="{28A0092B-C50C-407E-A947-70E740481C1C}">
                <a14:useLocalDpi xmlns:a14="http://schemas.microsoft.com/office/drawing/2010/main" val="0"/>
              </a:ext>
            </a:extLst>
          </a:blip>
          <a:srcRect l="2017" t="1781" b="56956"/>
          <a:stretch>
            <a:fillRect/>
          </a:stretch>
        </p:blipFill>
        <p:spPr>
          <a:xfrm>
            <a:off x="270386" y="2739988"/>
            <a:ext cx="9269209" cy="2930651"/>
          </a:xfrm>
          <a:prstGeom prst="rect">
            <a:avLst/>
          </a:prstGeom>
        </p:spPr>
      </p:pic>
      <p:pic>
        <p:nvPicPr>
          <p:cNvPr id="13" name="Picture 12" descr="A graph of different colors&#10;&#10;AI-generated content may be incorrect.">
            <a:extLst>
              <a:ext uri="{FF2B5EF4-FFF2-40B4-BE49-F238E27FC236}">
                <a16:creationId xmlns:a16="http://schemas.microsoft.com/office/drawing/2014/main" id="{BAC7E532-21F7-131A-4E38-184515936B59}"/>
              </a:ext>
            </a:extLst>
          </p:cNvPr>
          <p:cNvPicPr>
            <a:picLocks noChangeAspect="1"/>
          </p:cNvPicPr>
          <p:nvPr/>
        </p:nvPicPr>
        <p:blipFill>
          <a:blip r:embed="rId3">
            <a:extLst>
              <a:ext uri="{28A0092B-C50C-407E-A947-70E740481C1C}">
                <a14:useLocalDpi xmlns:a14="http://schemas.microsoft.com/office/drawing/2010/main" val="0"/>
              </a:ext>
            </a:extLst>
          </a:blip>
          <a:srcRect l="2017" t="87665"/>
          <a:stretch>
            <a:fillRect/>
          </a:stretch>
        </p:blipFill>
        <p:spPr>
          <a:xfrm>
            <a:off x="270387" y="5701737"/>
            <a:ext cx="9269206" cy="876044"/>
          </a:xfrm>
          <a:prstGeom prst="rect">
            <a:avLst/>
          </a:prstGeom>
        </p:spPr>
      </p:pic>
      <p:graphicFrame>
        <p:nvGraphicFramePr>
          <p:cNvPr id="14" name="Table 13">
            <a:extLst>
              <a:ext uri="{FF2B5EF4-FFF2-40B4-BE49-F238E27FC236}">
                <a16:creationId xmlns:a16="http://schemas.microsoft.com/office/drawing/2014/main" id="{8838A949-9556-51E8-C94F-9DB7A98723CA}"/>
              </a:ext>
            </a:extLst>
          </p:cNvPr>
          <p:cNvGraphicFramePr>
            <a:graphicFrameLocks noGrp="1"/>
          </p:cNvGraphicFramePr>
          <p:nvPr>
            <p:extLst>
              <p:ext uri="{D42A27DB-BD31-4B8C-83A1-F6EECF244321}">
                <p14:modId xmlns:p14="http://schemas.microsoft.com/office/powerpoint/2010/main" val="2451909575"/>
              </p:ext>
            </p:extLst>
          </p:nvPr>
        </p:nvGraphicFramePr>
        <p:xfrm>
          <a:off x="1013675" y="1018956"/>
          <a:ext cx="10164650" cy="1578770"/>
        </p:xfrm>
        <a:graphic>
          <a:graphicData uri="http://schemas.openxmlformats.org/drawingml/2006/table">
            <a:tbl>
              <a:tblPr firstRow="1" bandRow="1">
                <a:tableStyleId>{69012ECD-51FC-41F1-AA8D-1B2483CD663E}</a:tableStyleId>
              </a:tblPr>
              <a:tblGrid>
                <a:gridCol w="2159939">
                  <a:extLst>
                    <a:ext uri="{9D8B030D-6E8A-4147-A177-3AD203B41FA5}">
                      <a16:colId xmlns:a16="http://schemas.microsoft.com/office/drawing/2014/main" val="3515025894"/>
                    </a:ext>
                  </a:extLst>
                </a:gridCol>
                <a:gridCol w="1293668">
                  <a:extLst>
                    <a:ext uri="{9D8B030D-6E8A-4147-A177-3AD203B41FA5}">
                      <a16:colId xmlns:a16="http://schemas.microsoft.com/office/drawing/2014/main" val="596766291"/>
                    </a:ext>
                  </a:extLst>
                </a:gridCol>
                <a:gridCol w="1496291">
                  <a:extLst>
                    <a:ext uri="{9D8B030D-6E8A-4147-A177-3AD203B41FA5}">
                      <a16:colId xmlns:a16="http://schemas.microsoft.com/office/drawing/2014/main" val="1754536136"/>
                    </a:ext>
                  </a:extLst>
                </a:gridCol>
                <a:gridCol w="966354">
                  <a:extLst>
                    <a:ext uri="{9D8B030D-6E8A-4147-A177-3AD203B41FA5}">
                      <a16:colId xmlns:a16="http://schemas.microsoft.com/office/drawing/2014/main" val="84284132"/>
                    </a:ext>
                  </a:extLst>
                </a:gridCol>
                <a:gridCol w="722169">
                  <a:extLst>
                    <a:ext uri="{9D8B030D-6E8A-4147-A177-3AD203B41FA5}">
                      <a16:colId xmlns:a16="http://schemas.microsoft.com/office/drawing/2014/main" val="3487193347"/>
                    </a:ext>
                  </a:extLst>
                </a:gridCol>
                <a:gridCol w="3526229">
                  <a:extLst>
                    <a:ext uri="{9D8B030D-6E8A-4147-A177-3AD203B41FA5}">
                      <a16:colId xmlns:a16="http://schemas.microsoft.com/office/drawing/2014/main" val="3480591948"/>
                    </a:ext>
                  </a:extLst>
                </a:gridCol>
              </a:tblGrid>
              <a:tr h="377331">
                <a:tc>
                  <a:txBody>
                    <a:bodyPr/>
                    <a:lstStyle/>
                    <a:p>
                      <a:pPr algn="ctr">
                        <a:spcBef>
                          <a:spcPts val="300"/>
                        </a:spcBef>
                        <a:spcAft>
                          <a:spcPts val="300"/>
                        </a:spcAft>
                      </a:pPr>
                      <a:r>
                        <a:rPr lang="en-US" sz="1500"/>
                        <a:t>Scenarios: Jet A-1</a:t>
                      </a:r>
                      <a:endParaRPr lang="en-MY" sz="1500">
                        <a:latin typeface="Arial" panose="020B0604020202020204" pitchFamily="34" charset="0"/>
                        <a:cs typeface="Arial" panose="020B0604020202020204" pitchFamily="34" charset="0"/>
                      </a:endParaRPr>
                    </a:p>
                  </a:txBody>
                  <a:tcPr anchor="ctr"/>
                </a:tc>
                <a:tc>
                  <a:txBody>
                    <a:bodyPr/>
                    <a:lstStyle/>
                    <a:p>
                      <a:pPr algn="ctr">
                        <a:spcBef>
                          <a:spcPts val="300"/>
                        </a:spcBef>
                        <a:spcAft>
                          <a:spcPts val="300"/>
                        </a:spcAft>
                      </a:pPr>
                      <a:r>
                        <a:rPr lang="en-US" sz="1500" err="1"/>
                        <a:t>vPM</a:t>
                      </a:r>
                      <a:r>
                        <a:rPr lang="en-US" sz="1500"/>
                        <a:t> EI</a:t>
                      </a:r>
                      <a:r>
                        <a:rPr lang="en-US" sz="1500" baseline="-25000"/>
                        <a:t>n</a:t>
                      </a:r>
                      <a:r>
                        <a:rPr lang="en-US" sz="1500"/>
                        <a:t> (kg</a:t>
                      </a:r>
                      <a:r>
                        <a:rPr lang="en-US" sz="1500" baseline="30000"/>
                        <a:t>-1</a:t>
                      </a:r>
                      <a:r>
                        <a:rPr lang="en-US" sz="1500"/>
                        <a:t>)</a:t>
                      </a:r>
                      <a:endParaRPr lang="en-MY" sz="1500">
                        <a:latin typeface="Arial" panose="020B0604020202020204" pitchFamily="34" charset="0"/>
                        <a:cs typeface="Arial" panose="020B0604020202020204" pitchFamily="34" charset="0"/>
                      </a:endParaRPr>
                    </a:p>
                  </a:txBody>
                  <a:tcPr anchor="ctr"/>
                </a:tc>
                <a:tc>
                  <a:txBody>
                    <a:bodyPr/>
                    <a:lstStyle/>
                    <a:p>
                      <a:pPr algn="ctr">
                        <a:spcBef>
                          <a:spcPts val="300"/>
                        </a:spcBef>
                        <a:spcAft>
                          <a:spcPts val="300"/>
                        </a:spcAft>
                      </a:pPr>
                      <a:r>
                        <a:rPr lang="en-US" sz="1500" err="1"/>
                        <a:t>vPM</a:t>
                      </a:r>
                      <a:r>
                        <a:rPr lang="en-US" sz="1500"/>
                        <a:t> GMD (nm)</a:t>
                      </a:r>
                      <a:endParaRPr lang="en-MY" sz="1500">
                        <a:latin typeface="Arial" panose="020B0604020202020204" pitchFamily="34" charset="0"/>
                        <a:cs typeface="Arial" panose="020B0604020202020204" pitchFamily="34" charset="0"/>
                      </a:endParaRPr>
                    </a:p>
                  </a:txBody>
                  <a:tcPr anchor="ctr"/>
                </a:tc>
                <a:tc>
                  <a:txBody>
                    <a:bodyPr/>
                    <a:lstStyle/>
                    <a:p>
                      <a:pPr algn="ctr">
                        <a:spcBef>
                          <a:spcPts val="300"/>
                        </a:spcBef>
                        <a:spcAft>
                          <a:spcPts val="300"/>
                        </a:spcAft>
                      </a:pPr>
                      <a:r>
                        <a:rPr lang="en-US" sz="1500" err="1"/>
                        <a:t>vPM</a:t>
                      </a:r>
                      <a:r>
                        <a:rPr lang="en-US" sz="1500"/>
                        <a:t> GSD</a:t>
                      </a:r>
                      <a:endParaRPr lang="en-MY" sz="1500">
                        <a:latin typeface="Arial" panose="020B0604020202020204" pitchFamily="34" charset="0"/>
                        <a:cs typeface="Arial" panose="020B0604020202020204" pitchFamily="34" charset="0"/>
                      </a:endParaRPr>
                    </a:p>
                  </a:txBody>
                  <a:tcPr anchor="ctr"/>
                </a:tc>
                <a:tc>
                  <a:txBody>
                    <a:bodyPr/>
                    <a:lstStyle/>
                    <a:p>
                      <a:pPr algn="ctr">
                        <a:spcBef>
                          <a:spcPts val="300"/>
                        </a:spcBef>
                        <a:spcAft>
                          <a:spcPts val="300"/>
                        </a:spcAft>
                      </a:pPr>
                      <a:r>
                        <a:rPr lang="en-US" sz="1500" err="1"/>
                        <a:t>vPM</a:t>
                      </a:r>
                      <a:r>
                        <a:rPr lang="en-US" sz="1500"/>
                        <a:t> </a:t>
                      </a:r>
                      <a:r>
                        <a:rPr lang="el-GR" sz="1500"/>
                        <a:t>κ</a:t>
                      </a:r>
                      <a:endParaRPr lang="en-MY" sz="1500" i="0">
                        <a:latin typeface="Arial" panose="020B0604020202020204" pitchFamily="34" charset="0"/>
                        <a:cs typeface="Arial" panose="020B0604020202020204" pitchFamily="34" charset="0"/>
                      </a:endParaRPr>
                    </a:p>
                  </a:txBody>
                  <a:tcPr anchor="ctr"/>
                </a:tc>
                <a:tc>
                  <a:txBody>
                    <a:bodyPr/>
                    <a:lstStyle/>
                    <a:p>
                      <a:pPr algn="ctr">
                        <a:spcBef>
                          <a:spcPts val="300"/>
                        </a:spcBef>
                        <a:spcAft>
                          <a:spcPts val="300"/>
                        </a:spcAft>
                      </a:pPr>
                      <a:r>
                        <a:rPr lang="en-US" sz="1500" dirty="0"/>
                        <a:t>Reference dataset</a:t>
                      </a:r>
                      <a:endParaRPr lang="en-MY" sz="15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06171170"/>
                  </a:ext>
                </a:extLst>
              </a:tr>
              <a:tr h="377331">
                <a:tc>
                  <a:txBody>
                    <a:bodyPr/>
                    <a:lstStyle/>
                    <a:p>
                      <a:pPr algn="l">
                        <a:spcBef>
                          <a:spcPts val="300"/>
                        </a:spcBef>
                        <a:spcAft>
                          <a:spcPts val="300"/>
                        </a:spcAft>
                      </a:pPr>
                      <a:r>
                        <a:rPr lang="en-US" sz="1500">
                          <a:solidFill>
                            <a:schemeClr val="tx1"/>
                          </a:solidFill>
                          <a:latin typeface="+mj-lt"/>
                        </a:rPr>
                        <a:t>Low </a:t>
                      </a:r>
                      <a:r>
                        <a:rPr lang="en-US" sz="1500" err="1">
                          <a:solidFill>
                            <a:schemeClr val="tx1"/>
                          </a:solidFill>
                          <a:latin typeface="+mj-lt"/>
                        </a:rPr>
                        <a:t>vPM</a:t>
                      </a:r>
                      <a:r>
                        <a:rPr lang="en-US" sz="1500">
                          <a:solidFill>
                            <a:schemeClr val="tx1"/>
                          </a:solidFill>
                          <a:latin typeface="+mj-lt"/>
                        </a:rPr>
                        <a:t> activation</a:t>
                      </a:r>
                      <a:endParaRPr lang="en-MY" sz="1500">
                        <a:solidFill>
                          <a:schemeClr val="tx1"/>
                        </a:solidFill>
                        <a:latin typeface="+mj-lt"/>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500">
                          <a:solidFill>
                            <a:schemeClr val="tx1"/>
                          </a:solidFill>
                          <a:latin typeface="+mj-lt"/>
                        </a:rPr>
                        <a:t>2.0 ×10</a:t>
                      </a:r>
                      <a:r>
                        <a:rPr lang="en-US" sz="1500" baseline="30000">
                          <a:solidFill>
                            <a:schemeClr val="tx1"/>
                          </a:solidFill>
                          <a:latin typeface="+mj-lt"/>
                        </a:rPr>
                        <a:t>17</a:t>
                      </a:r>
                      <a:endParaRPr lang="en-MY" sz="1500" baseline="30000">
                        <a:solidFill>
                          <a:schemeClr val="tx1"/>
                        </a:solidFill>
                        <a:latin typeface="+mj-lt"/>
                        <a:cs typeface="Arial" panose="020B0604020202020204" pitchFamily="34" charset="0"/>
                      </a:endParaRPr>
                    </a:p>
                  </a:txBody>
                  <a:tcPr anchor="ctr"/>
                </a:tc>
                <a:tc>
                  <a:txBody>
                    <a:bodyPr/>
                    <a:lstStyle/>
                    <a:p>
                      <a:pPr algn="ctr">
                        <a:spcBef>
                          <a:spcPts val="300"/>
                        </a:spcBef>
                        <a:spcAft>
                          <a:spcPts val="300"/>
                        </a:spcAft>
                      </a:pPr>
                      <a:r>
                        <a:rPr lang="en-US" sz="1500">
                          <a:solidFill>
                            <a:schemeClr val="tx1"/>
                          </a:solidFill>
                          <a:latin typeface="+mj-lt"/>
                        </a:rPr>
                        <a:t>1.80</a:t>
                      </a:r>
                      <a:endParaRPr lang="en-MY" sz="1500">
                        <a:solidFill>
                          <a:schemeClr val="tx1"/>
                        </a:solidFill>
                        <a:latin typeface="+mj-lt"/>
                        <a:cs typeface="Arial" panose="020B0604020202020204" pitchFamily="34" charset="0"/>
                      </a:endParaRPr>
                    </a:p>
                  </a:txBody>
                  <a:tcPr anchor="ctr"/>
                </a:tc>
                <a:tc>
                  <a:txBody>
                    <a:bodyPr/>
                    <a:lstStyle/>
                    <a:p>
                      <a:pPr algn="ctr">
                        <a:spcBef>
                          <a:spcPts val="300"/>
                        </a:spcBef>
                        <a:spcAft>
                          <a:spcPts val="300"/>
                        </a:spcAft>
                      </a:pPr>
                      <a:r>
                        <a:rPr lang="en-US" sz="1500">
                          <a:solidFill>
                            <a:schemeClr val="tx1"/>
                          </a:solidFill>
                          <a:latin typeface="+mj-lt"/>
                        </a:rPr>
                        <a:t>1.50</a:t>
                      </a:r>
                      <a:endParaRPr lang="en-MY" sz="1500">
                        <a:solidFill>
                          <a:schemeClr val="tx1"/>
                        </a:solidFill>
                        <a:latin typeface="+mj-lt"/>
                        <a:cs typeface="Arial" panose="020B0604020202020204" pitchFamily="34" charset="0"/>
                      </a:endParaRPr>
                    </a:p>
                  </a:txBody>
                  <a:tcPr anchor="ctr"/>
                </a:tc>
                <a:tc>
                  <a:txBody>
                    <a:bodyPr/>
                    <a:lstStyle/>
                    <a:p>
                      <a:pPr algn="ctr">
                        <a:spcBef>
                          <a:spcPts val="300"/>
                        </a:spcBef>
                        <a:spcAft>
                          <a:spcPts val="300"/>
                        </a:spcAft>
                      </a:pPr>
                      <a:r>
                        <a:rPr lang="en-US" sz="1500">
                          <a:solidFill>
                            <a:schemeClr val="tx1"/>
                          </a:solidFill>
                          <a:latin typeface="+mj-lt"/>
                        </a:rPr>
                        <a:t>0.20</a:t>
                      </a:r>
                      <a:endParaRPr lang="en-MY" sz="1500">
                        <a:solidFill>
                          <a:schemeClr val="tx1"/>
                        </a:solidFill>
                        <a:latin typeface="+mj-lt"/>
                        <a:cs typeface="Arial" panose="020B0604020202020204" pitchFamily="34" charset="0"/>
                      </a:endParaRPr>
                    </a:p>
                  </a:txBody>
                  <a:tcPr anchor="ctr"/>
                </a:tc>
                <a:tc>
                  <a:txBody>
                    <a:bodyPr/>
                    <a:lstStyle/>
                    <a:p>
                      <a:pPr marL="0" indent="0" algn="l">
                        <a:spcBef>
                          <a:spcPts val="300"/>
                        </a:spcBef>
                        <a:spcAft>
                          <a:spcPts val="300"/>
                        </a:spcAft>
                        <a:buFont typeface="Arial" panose="020B0604020202020204" pitchFamily="34" charset="0"/>
                        <a:buNone/>
                      </a:pPr>
                      <a:r>
                        <a:rPr lang="en-US" sz="1500">
                          <a:solidFill>
                            <a:schemeClr val="tx1"/>
                          </a:solidFill>
                          <a:latin typeface="+mj-lt"/>
                          <a:cs typeface="Arial" panose="020B0604020202020204" pitchFamily="34" charset="0"/>
                        </a:rPr>
                        <a:t>Boeing </a:t>
                      </a:r>
                      <a:r>
                        <a:rPr lang="en-US" sz="1500" err="1">
                          <a:solidFill>
                            <a:schemeClr val="tx1"/>
                          </a:solidFill>
                          <a:latin typeface="+mj-lt"/>
                          <a:cs typeface="Arial" panose="020B0604020202020204" pitchFamily="34" charset="0"/>
                        </a:rPr>
                        <a:t>ecoDemonstrator</a:t>
                      </a:r>
                      <a:r>
                        <a:rPr lang="en-US" sz="1500">
                          <a:solidFill>
                            <a:schemeClr val="tx1"/>
                          </a:solidFill>
                          <a:latin typeface="+mj-lt"/>
                          <a:cs typeface="Arial" panose="020B0604020202020204" pitchFamily="34" charset="0"/>
                        </a:rPr>
                        <a:t> dataset</a:t>
                      </a:r>
                    </a:p>
                  </a:txBody>
                  <a:tcPr anchor="ctr"/>
                </a:tc>
                <a:extLst>
                  <a:ext uri="{0D108BD9-81ED-4DB2-BD59-A6C34878D82A}">
                    <a16:rowId xmlns:a16="http://schemas.microsoft.com/office/drawing/2014/main" val="1888028290"/>
                  </a:ext>
                </a:extLst>
              </a:tr>
              <a:tr h="377331">
                <a:tc>
                  <a:txBody>
                    <a:bodyPr/>
                    <a:lstStyle/>
                    <a:p>
                      <a:pPr algn="l">
                        <a:spcBef>
                          <a:spcPts val="300"/>
                        </a:spcBef>
                        <a:spcAft>
                          <a:spcPts val="300"/>
                        </a:spcAft>
                      </a:pPr>
                      <a:r>
                        <a:rPr lang="en-US" sz="1500">
                          <a:solidFill>
                            <a:schemeClr val="tx1"/>
                          </a:solidFill>
                          <a:latin typeface="+mj-lt"/>
                        </a:rPr>
                        <a:t>Nominal vPM activation</a:t>
                      </a:r>
                      <a:endParaRPr lang="en-MY" sz="1500">
                        <a:solidFill>
                          <a:schemeClr val="tx1"/>
                        </a:solidFill>
                        <a:latin typeface="+mj-lt"/>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500" b="0" i="0" u="none" strike="noStrike" kern="1200" cap="none" spc="0" normalizeH="0" baseline="0" noProof="0">
                          <a:ln>
                            <a:noFill/>
                          </a:ln>
                          <a:solidFill>
                            <a:schemeClr val="tx1"/>
                          </a:solidFill>
                          <a:effectLst/>
                          <a:uLnTx/>
                          <a:uFillTx/>
                          <a:latin typeface="+mj-lt"/>
                          <a:ea typeface="+mn-ea"/>
                          <a:cs typeface="+mn-cs"/>
                        </a:rPr>
                        <a:t>3.0 ×10</a:t>
                      </a:r>
                      <a:r>
                        <a:rPr kumimoji="0" lang="en-US" sz="1500" b="0" i="0" u="none" strike="noStrike" kern="1200" cap="none" spc="0" normalizeH="0" baseline="30000" noProof="0">
                          <a:ln>
                            <a:noFill/>
                          </a:ln>
                          <a:solidFill>
                            <a:schemeClr val="tx1"/>
                          </a:solidFill>
                          <a:effectLst/>
                          <a:uLnTx/>
                          <a:uFillTx/>
                          <a:latin typeface="+mj-lt"/>
                          <a:ea typeface="+mn-ea"/>
                          <a:cs typeface="+mn-cs"/>
                        </a:rPr>
                        <a:t>17</a:t>
                      </a:r>
                      <a:endParaRPr kumimoji="0" lang="en-MY" sz="1500" b="0" i="0" u="none" strike="noStrike" kern="1200" cap="none" spc="0" normalizeH="0" baseline="30000" noProof="0">
                        <a:ln>
                          <a:noFill/>
                        </a:ln>
                        <a:solidFill>
                          <a:schemeClr val="tx1"/>
                        </a:solidFill>
                        <a:effectLst/>
                        <a:uLnTx/>
                        <a:uFillTx/>
                        <a:latin typeface="+mj-lt"/>
                        <a:ea typeface="+mn-ea"/>
                        <a:cs typeface="Arial" panose="020B0604020202020204" pitchFamily="34" charset="0"/>
                      </a:endParaRPr>
                    </a:p>
                  </a:txBody>
                  <a:tcPr anchor="ctr">
                    <a:noFill/>
                  </a:tcPr>
                </a:tc>
                <a:tc>
                  <a:txBody>
                    <a:bodyPr/>
                    <a:lstStyle/>
                    <a:p>
                      <a:pPr marL="0" indent="0" algn="ctr">
                        <a:spcBef>
                          <a:spcPts val="300"/>
                        </a:spcBef>
                        <a:spcAft>
                          <a:spcPts val="300"/>
                        </a:spcAft>
                        <a:buNone/>
                      </a:pPr>
                      <a:r>
                        <a:rPr lang="en-US" sz="1500">
                          <a:solidFill>
                            <a:schemeClr val="tx1"/>
                          </a:solidFill>
                          <a:latin typeface="+mj-lt"/>
                        </a:rPr>
                        <a:t>2.10</a:t>
                      </a:r>
                      <a:endParaRPr lang="en-MY" sz="1500">
                        <a:solidFill>
                          <a:schemeClr val="tx1"/>
                        </a:solidFill>
                        <a:latin typeface="+mj-lt"/>
                        <a:cs typeface="Arial" panose="020B0604020202020204" pitchFamily="34" charset="0"/>
                      </a:endParaRPr>
                    </a:p>
                  </a:txBody>
                  <a:tcPr anchor="ctr">
                    <a:noFill/>
                  </a:tcPr>
                </a:tc>
                <a:tc>
                  <a:txBody>
                    <a:bodyPr/>
                    <a:lstStyle/>
                    <a:p>
                      <a:pPr algn="ctr">
                        <a:spcBef>
                          <a:spcPts val="300"/>
                        </a:spcBef>
                        <a:spcAft>
                          <a:spcPts val="300"/>
                        </a:spcAft>
                      </a:pPr>
                      <a:r>
                        <a:rPr lang="en-US" sz="1500">
                          <a:solidFill>
                            <a:schemeClr val="tx1"/>
                          </a:solidFill>
                          <a:latin typeface="+mj-lt"/>
                        </a:rPr>
                        <a:t>1.45</a:t>
                      </a:r>
                      <a:endParaRPr lang="en-MY" sz="1500">
                        <a:solidFill>
                          <a:schemeClr val="tx1"/>
                        </a:solidFill>
                        <a:latin typeface="+mj-lt"/>
                        <a:cs typeface="Arial" panose="020B0604020202020204" pitchFamily="34" charset="0"/>
                      </a:endParaRPr>
                    </a:p>
                  </a:txBody>
                  <a:tcPr anchor="ctr">
                    <a:noFill/>
                  </a:tcPr>
                </a:tc>
                <a:tc>
                  <a:txBody>
                    <a:bodyPr/>
                    <a:lstStyle/>
                    <a:p>
                      <a:pPr algn="ctr">
                        <a:spcBef>
                          <a:spcPts val="300"/>
                        </a:spcBef>
                        <a:spcAft>
                          <a:spcPts val="300"/>
                        </a:spcAft>
                      </a:pPr>
                      <a:r>
                        <a:rPr lang="en-US" sz="1500">
                          <a:solidFill>
                            <a:schemeClr val="tx1"/>
                          </a:solidFill>
                          <a:latin typeface="+mj-lt"/>
                        </a:rPr>
                        <a:t>0.30</a:t>
                      </a:r>
                      <a:endParaRPr lang="en-MY" sz="1500">
                        <a:solidFill>
                          <a:schemeClr val="tx1"/>
                        </a:solidFill>
                        <a:latin typeface="+mj-lt"/>
                        <a:cs typeface="Arial" panose="020B0604020202020204" pitchFamily="34" charset="0"/>
                      </a:endParaRPr>
                    </a:p>
                  </a:txBody>
                  <a:tcPr anchor="ctr">
                    <a:noFill/>
                  </a:tcPr>
                </a:tc>
                <a:tc>
                  <a:txBody>
                    <a:bodyPr/>
                    <a:lstStyle/>
                    <a:p>
                      <a:pPr marL="0" indent="0" algn="l">
                        <a:spcBef>
                          <a:spcPts val="300"/>
                        </a:spcBef>
                        <a:spcAft>
                          <a:spcPts val="300"/>
                        </a:spcAft>
                        <a:buFont typeface="Arial" panose="020B0604020202020204" pitchFamily="34" charset="0"/>
                        <a:buNone/>
                      </a:pPr>
                      <a:r>
                        <a:rPr lang="en-US" sz="1500" kern="1200">
                          <a:solidFill>
                            <a:schemeClr val="tx1"/>
                          </a:solidFill>
                          <a:latin typeface="+mn-lt"/>
                          <a:ea typeface="+mn-ea"/>
                          <a:cs typeface="Arial" panose="020B0604020202020204" pitchFamily="34" charset="0"/>
                        </a:rPr>
                        <a:t>Best fit to both </a:t>
                      </a:r>
                      <a:r>
                        <a:rPr lang="en-US" sz="1500" kern="1200" err="1">
                          <a:solidFill>
                            <a:schemeClr val="tx1"/>
                          </a:solidFill>
                          <a:latin typeface="+mn-lt"/>
                          <a:ea typeface="+mn-ea"/>
                          <a:cs typeface="Arial" panose="020B0604020202020204" pitchFamily="34" charset="0"/>
                        </a:rPr>
                        <a:t>ecoD</a:t>
                      </a:r>
                      <a:r>
                        <a:rPr lang="en-US" sz="1500" kern="1200">
                          <a:solidFill>
                            <a:schemeClr val="tx1"/>
                          </a:solidFill>
                          <a:latin typeface="+mn-lt"/>
                          <a:ea typeface="+mn-ea"/>
                          <a:cs typeface="Arial" panose="020B0604020202020204" pitchFamily="34" charset="0"/>
                        </a:rPr>
                        <a:t> and VOLCAN datasets</a:t>
                      </a:r>
                    </a:p>
                  </a:txBody>
                  <a:tcPr anchor="ctr">
                    <a:noFill/>
                  </a:tcPr>
                </a:tc>
                <a:extLst>
                  <a:ext uri="{0D108BD9-81ED-4DB2-BD59-A6C34878D82A}">
                    <a16:rowId xmlns:a16="http://schemas.microsoft.com/office/drawing/2014/main" val="3623289350"/>
                  </a:ext>
                </a:extLst>
              </a:tr>
              <a:tr h="446777">
                <a:tc>
                  <a:txBody>
                    <a:bodyPr/>
                    <a:lstStyle/>
                    <a:p>
                      <a:pPr algn="l">
                        <a:spcBef>
                          <a:spcPts val="300"/>
                        </a:spcBef>
                        <a:spcAft>
                          <a:spcPts val="300"/>
                        </a:spcAft>
                      </a:pPr>
                      <a:r>
                        <a:rPr lang="en-US" sz="1500">
                          <a:solidFill>
                            <a:schemeClr val="tx1"/>
                          </a:solidFill>
                          <a:latin typeface="+mj-lt"/>
                        </a:rPr>
                        <a:t>High </a:t>
                      </a:r>
                      <a:r>
                        <a:rPr lang="en-US" sz="1500" err="1">
                          <a:solidFill>
                            <a:schemeClr val="tx1"/>
                          </a:solidFill>
                          <a:latin typeface="+mj-lt"/>
                        </a:rPr>
                        <a:t>vPM</a:t>
                      </a:r>
                      <a:r>
                        <a:rPr lang="en-US" sz="1500">
                          <a:solidFill>
                            <a:schemeClr val="tx1"/>
                          </a:solidFill>
                          <a:latin typeface="+mj-lt"/>
                        </a:rPr>
                        <a:t> activation</a:t>
                      </a:r>
                      <a:endParaRPr lang="en-MY" sz="1500">
                        <a:solidFill>
                          <a:schemeClr val="tx1"/>
                        </a:solidFill>
                        <a:latin typeface="+mj-lt"/>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500" b="0" i="0" u="none" strike="noStrike" kern="1200" cap="none" spc="0" normalizeH="0" baseline="0" noProof="0">
                          <a:ln>
                            <a:noFill/>
                          </a:ln>
                          <a:solidFill>
                            <a:schemeClr val="tx1"/>
                          </a:solidFill>
                          <a:effectLst/>
                          <a:uLnTx/>
                          <a:uFillTx/>
                          <a:latin typeface="+mj-lt"/>
                          <a:ea typeface="+mn-ea"/>
                          <a:cs typeface="+mn-cs"/>
                        </a:rPr>
                        <a:t>4.0 ×10</a:t>
                      </a:r>
                      <a:r>
                        <a:rPr kumimoji="0" lang="en-US" sz="1500" b="0" i="0" u="none" strike="noStrike" kern="1200" cap="none" spc="0" normalizeH="0" baseline="30000" noProof="0">
                          <a:ln>
                            <a:noFill/>
                          </a:ln>
                          <a:solidFill>
                            <a:schemeClr val="tx1"/>
                          </a:solidFill>
                          <a:effectLst/>
                          <a:uLnTx/>
                          <a:uFillTx/>
                          <a:latin typeface="+mj-lt"/>
                          <a:ea typeface="+mn-ea"/>
                          <a:cs typeface="+mn-cs"/>
                        </a:rPr>
                        <a:t>17</a:t>
                      </a:r>
                      <a:endParaRPr kumimoji="0" lang="en-MY" sz="1500" b="0" i="0" u="none" strike="noStrike" kern="1200" cap="none" spc="0" normalizeH="0" baseline="30000" noProof="0">
                        <a:ln>
                          <a:noFill/>
                        </a:ln>
                        <a:solidFill>
                          <a:schemeClr val="tx1"/>
                        </a:solidFill>
                        <a:effectLst/>
                        <a:uLnTx/>
                        <a:uFillTx/>
                        <a:latin typeface="+mj-lt"/>
                        <a:ea typeface="+mn-ea"/>
                        <a:cs typeface="Arial" panose="020B0604020202020204" pitchFamily="34" charset="0"/>
                      </a:endParaRPr>
                    </a:p>
                  </a:txBody>
                  <a:tcPr anchor="ctr"/>
                </a:tc>
                <a:tc>
                  <a:txBody>
                    <a:bodyPr/>
                    <a:lstStyle/>
                    <a:p>
                      <a:pPr algn="ctr">
                        <a:spcBef>
                          <a:spcPts val="300"/>
                        </a:spcBef>
                        <a:spcAft>
                          <a:spcPts val="300"/>
                        </a:spcAft>
                      </a:pPr>
                      <a:r>
                        <a:rPr lang="en-US" sz="1500">
                          <a:solidFill>
                            <a:schemeClr val="tx1"/>
                          </a:solidFill>
                          <a:latin typeface="+mj-lt"/>
                        </a:rPr>
                        <a:t>2.40</a:t>
                      </a:r>
                      <a:endParaRPr lang="en-MY" sz="1500">
                        <a:solidFill>
                          <a:schemeClr val="tx1"/>
                        </a:solidFill>
                        <a:latin typeface="+mj-lt"/>
                        <a:cs typeface="Arial" panose="020B0604020202020204" pitchFamily="34" charset="0"/>
                      </a:endParaRPr>
                    </a:p>
                  </a:txBody>
                  <a:tcPr anchor="ctr"/>
                </a:tc>
                <a:tc>
                  <a:txBody>
                    <a:bodyPr/>
                    <a:lstStyle/>
                    <a:p>
                      <a:pPr algn="ctr">
                        <a:spcBef>
                          <a:spcPts val="300"/>
                        </a:spcBef>
                        <a:spcAft>
                          <a:spcPts val="300"/>
                        </a:spcAft>
                      </a:pPr>
                      <a:r>
                        <a:rPr lang="en-US" sz="1500">
                          <a:solidFill>
                            <a:schemeClr val="tx1"/>
                          </a:solidFill>
                          <a:latin typeface="+mj-lt"/>
                        </a:rPr>
                        <a:t>1.40</a:t>
                      </a:r>
                      <a:endParaRPr lang="en-MY" sz="1500">
                        <a:solidFill>
                          <a:schemeClr val="tx1"/>
                        </a:solidFill>
                        <a:latin typeface="+mj-lt"/>
                        <a:cs typeface="Arial" panose="020B0604020202020204" pitchFamily="34" charset="0"/>
                      </a:endParaRPr>
                    </a:p>
                  </a:txBody>
                  <a:tcPr anchor="ctr"/>
                </a:tc>
                <a:tc>
                  <a:txBody>
                    <a:bodyPr/>
                    <a:lstStyle/>
                    <a:p>
                      <a:pPr algn="ctr">
                        <a:spcBef>
                          <a:spcPts val="300"/>
                        </a:spcBef>
                        <a:spcAft>
                          <a:spcPts val="300"/>
                        </a:spcAft>
                      </a:pPr>
                      <a:r>
                        <a:rPr lang="en-US" sz="1500">
                          <a:solidFill>
                            <a:schemeClr val="tx1"/>
                          </a:solidFill>
                          <a:latin typeface="+mj-lt"/>
                        </a:rPr>
                        <a:t>0.40</a:t>
                      </a:r>
                      <a:endParaRPr lang="en-MY" sz="1500">
                        <a:solidFill>
                          <a:schemeClr val="tx1"/>
                        </a:solidFill>
                        <a:latin typeface="+mj-lt"/>
                        <a:cs typeface="Arial" panose="020B0604020202020204" pitchFamily="34" charset="0"/>
                      </a:endParaRPr>
                    </a:p>
                  </a:txBody>
                  <a:tcPr anchor="ctr"/>
                </a:tc>
                <a:tc>
                  <a:txBody>
                    <a:bodyPr/>
                    <a:lstStyle/>
                    <a:p>
                      <a:pPr marL="0" indent="0" algn="l">
                        <a:spcBef>
                          <a:spcPts val="300"/>
                        </a:spcBef>
                        <a:spcAft>
                          <a:spcPts val="300"/>
                        </a:spcAft>
                        <a:buFont typeface="Arial" panose="020B0604020202020204" pitchFamily="34" charset="0"/>
                        <a:buNone/>
                      </a:pPr>
                      <a:r>
                        <a:rPr lang="en-US" sz="1500" kern="1200" dirty="0">
                          <a:solidFill>
                            <a:schemeClr val="tx1"/>
                          </a:solidFill>
                          <a:latin typeface="+mn-lt"/>
                          <a:ea typeface="+mn-ea"/>
                          <a:cs typeface="Arial" panose="020B0604020202020204" pitchFamily="34" charset="0"/>
                        </a:rPr>
                        <a:t>NEOFUELS/VOLCAN dataset</a:t>
                      </a:r>
                    </a:p>
                  </a:txBody>
                  <a:tcPr anchor="ctr"/>
                </a:tc>
                <a:extLst>
                  <a:ext uri="{0D108BD9-81ED-4DB2-BD59-A6C34878D82A}">
                    <a16:rowId xmlns:a16="http://schemas.microsoft.com/office/drawing/2014/main" val="1031802993"/>
                  </a:ext>
                </a:extLst>
              </a:tr>
            </a:tbl>
          </a:graphicData>
        </a:graphic>
      </p:graphicFrame>
      <p:sp>
        <p:nvSpPr>
          <p:cNvPr id="3" name="Content Placeholder 2">
            <a:extLst>
              <a:ext uri="{FF2B5EF4-FFF2-40B4-BE49-F238E27FC236}">
                <a16:creationId xmlns:a16="http://schemas.microsoft.com/office/drawing/2014/main" id="{3A8D1160-E579-68D7-2BB0-29CFB3832D90}"/>
              </a:ext>
            </a:extLst>
          </p:cNvPr>
          <p:cNvSpPr txBox="1">
            <a:spLocks/>
          </p:cNvSpPr>
          <p:nvPr/>
        </p:nvSpPr>
        <p:spPr>
          <a:xfrm>
            <a:off x="9560482" y="3283560"/>
            <a:ext cx="2260914" cy="2418177"/>
          </a:xfrm>
          <a:prstGeom prst="rect">
            <a:avLst/>
          </a:prstGeom>
          <a:ln>
            <a:solidFill>
              <a:srgbClr val="0000CD"/>
            </a:solidFill>
          </a:ln>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spcAft>
                <a:spcPts val="900"/>
              </a:spcAft>
            </a:pPr>
            <a:r>
              <a:rPr lang="en-GB" sz="2100" dirty="0" err="1">
                <a:solidFill>
                  <a:srgbClr val="0000CD"/>
                </a:solidFill>
              </a:rPr>
              <a:t>vPM</a:t>
            </a:r>
            <a:r>
              <a:rPr lang="en-GB" sz="2100" dirty="0">
                <a:solidFill>
                  <a:srgbClr val="0000CD"/>
                </a:solidFill>
              </a:rPr>
              <a:t> activation depends on:</a:t>
            </a:r>
          </a:p>
          <a:p>
            <a:pPr marL="514350" indent="-514350">
              <a:spcAft>
                <a:spcPts val="900"/>
              </a:spcAft>
              <a:buFont typeface="+mj-lt"/>
              <a:buAutoNum type="romanLcPeriod"/>
            </a:pPr>
            <a:r>
              <a:rPr lang="en-GB" dirty="0">
                <a:solidFill>
                  <a:srgbClr val="0000CD"/>
                </a:solidFill>
              </a:rPr>
              <a:t>Assumed </a:t>
            </a:r>
            <a:r>
              <a:rPr lang="en-GB" dirty="0" err="1">
                <a:solidFill>
                  <a:srgbClr val="0000CD"/>
                </a:solidFill>
              </a:rPr>
              <a:t>vPM</a:t>
            </a:r>
            <a:r>
              <a:rPr lang="en-GB" dirty="0">
                <a:solidFill>
                  <a:srgbClr val="0000CD"/>
                </a:solidFill>
              </a:rPr>
              <a:t> properties, </a:t>
            </a:r>
          </a:p>
          <a:p>
            <a:pPr marL="514350" indent="-514350">
              <a:spcAft>
                <a:spcPts val="900"/>
              </a:spcAft>
              <a:buFont typeface="+mj-lt"/>
              <a:buAutoNum type="romanLcPeriod"/>
            </a:pPr>
            <a:r>
              <a:rPr lang="en-GB" dirty="0">
                <a:solidFill>
                  <a:srgbClr val="0000CD"/>
                </a:solidFill>
              </a:rPr>
              <a:t>Temperature, </a:t>
            </a:r>
          </a:p>
          <a:p>
            <a:pPr marL="514350" indent="-514350">
              <a:spcAft>
                <a:spcPts val="900"/>
              </a:spcAft>
              <a:buFont typeface="+mj-lt"/>
              <a:buAutoNum type="romanLcPeriod"/>
            </a:pPr>
            <a:r>
              <a:rPr lang="en-GB" dirty="0" err="1">
                <a:solidFill>
                  <a:srgbClr val="0000CD"/>
                </a:solidFill>
              </a:rPr>
              <a:t>nvPM</a:t>
            </a:r>
            <a:r>
              <a:rPr lang="en-GB" dirty="0">
                <a:solidFill>
                  <a:srgbClr val="0000CD"/>
                </a:solidFill>
              </a:rPr>
              <a:t> </a:t>
            </a:r>
            <a:r>
              <a:rPr lang="en-GB" dirty="0" err="1">
                <a:solidFill>
                  <a:srgbClr val="0000CD"/>
                </a:solidFill>
              </a:rPr>
              <a:t>EI</a:t>
            </a:r>
            <a:r>
              <a:rPr lang="en-GB" baseline="-25000" dirty="0" err="1">
                <a:solidFill>
                  <a:srgbClr val="0000CD"/>
                </a:solidFill>
              </a:rPr>
              <a:t>n</a:t>
            </a:r>
            <a:endParaRPr lang="en-GB" baseline="-25000" dirty="0">
              <a:solidFill>
                <a:srgbClr val="0000CD"/>
              </a:solidFill>
            </a:endParaRPr>
          </a:p>
        </p:txBody>
      </p:sp>
    </p:spTree>
    <p:extLst>
      <p:ext uri="{BB962C8B-B14F-4D97-AF65-F5344CB8AC3E}">
        <p14:creationId xmlns:p14="http://schemas.microsoft.com/office/powerpoint/2010/main" val="2235504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78EF9-3C8F-523D-643D-D17A2D3DBA82}"/>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280E3839-D646-0E99-C73C-502467B684BD}"/>
              </a:ext>
            </a:extLst>
          </p:cNvPr>
          <p:cNvPicPr>
            <a:picLocks noChangeAspect="1"/>
          </p:cNvPicPr>
          <p:nvPr/>
        </p:nvPicPr>
        <p:blipFill>
          <a:blip r:embed="rId3"/>
          <a:srcRect l="2030" t="9415"/>
          <a:stretch>
            <a:fillRect/>
          </a:stretch>
        </p:blipFill>
        <p:spPr>
          <a:xfrm>
            <a:off x="375558" y="984255"/>
            <a:ext cx="6656614" cy="1489402"/>
          </a:xfrm>
          <a:prstGeom prst="rect">
            <a:avLst/>
          </a:prstGeom>
        </p:spPr>
      </p:pic>
      <p:sp>
        <p:nvSpPr>
          <p:cNvPr id="2" name="Title 1">
            <a:extLst>
              <a:ext uri="{FF2B5EF4-FFF2-40B4-BE49-F238E27FC236}">
                <a16:creationId xmlns:a16="http://schemas.microsoft.com/office/drawing/2014/main" id="{A824797C-8A33-EC3A-6E1C-F6F56EA2C0B5}"/>
              </a:ext>
            </a:extLst>
          </p:cNvPr>
          <p:cNvSpPr>
            <a:spLocks noGrp="1"/>
          </p:cNvSpPr>
          <p:nvPr>
            <p:ph type="title"/>
          </p:nvPr>
        </p:nvSpPr>
        <p:spPr>
          <a:xfrm>
            <a:off x="318294" y="327820"/>
            <a:ext cx="10448029" cy="548874"/>
          </a:xfrm>
        </p:spPr>
        <p:txBody>
          <a:bodyPr/>
          <a:lstStyle/>
          <a:p>
            <a:r>
              <a:rPr lang="en-US" sz="4000" dirty="0"/>
              <a:t>Comparing measured and simulated AEI</a:t>
            </a:r>
            <a:r>
              <a:rPr lang="en-US" sz="4000" baseline="-25000" dirty="0"/>
              <a:t>contrail</a:t>
            </a:r>
          </a:p>
        </p:txBody>
      </p:sp>
      <p:sp>
        <p:nvSpPr>
          <p:cNvPr id="22" name="TextBox 21">
            <a:extLst>
              <a:ext uri="{FF2B5EF4-FFF2-40B4-BE49-F238E27FC236}">
                <a16:creationId xmlns:a16="http://schemas.microsoft.com/office/drawing/2014/main" id="{7495FC96-601B-04E8-7A62-FE4AF5E2F096}"/>
              </a:ext>
            </a:extLst>
          </p:cNvPr>
          <p:cNvSpPr txBox="1"/>
          <p:nvPr/>
        </p:nvSpPr>
        <p:spPr>
          <a:xfrm>
            <a:off x="187066" y="6415472"/>
            <a:ext cx="1241464" cy="239486"/>
          </a:xfrm>
          <a:prstGeom prst="rect">
            <a:avLst/>
          </a:prstGeom>
          <a:solidFill>
            <a:schemeClr val="bg1"/>
          </a:solidFill>
        </p:spPr>
        <p:txBody>
          <a:bodyPr wrap="square" lIns="0" tIns="0" rIns="0" bIns="0" rtlCol="0">
            <a:noAutofit/>
          </a:bodyPr>
          <a:lstStyle/>
          <a:p>
            <a:pPr algn="l">
              <a:lnSpc>
                <a:spcPct val="105000"/>
              </a:lnSpc>
            </a:pPr>
            <a:endParaRPr lang="en-MY" sz="1600">
              <a:solidFill>
                <a:schemeClr val="tx1"/>
              </a:solidFill>
            </a:endParaRPr>
          </a:p>
        </p:txBody>
      </p:sp>
      <p:sp>
        <p:nvSpPr>
          <p:cNvPr id="6" name="Content Placeholder 2">
            <a:extLst>
              <a:ext uri="{FF2B5EF4-FFF2-40B4-BE49-F238E27FC236}">
                <a16:creationId xmlns:a16="http://schemas.microsoft.com/office/drawing/2014/main" id="{609413B9-2CCA-0F97-3788-AC387ED3F5BB}"/>
              </a:ext>
            </a:extLst>
          </p:cNvPr>
          <p:cNvSpPr txBox="1">
            <a:spLocks/>
          </p:cNvSpPr>
          <p:nvPr/>
        </p:nvSpPr>
        <p:spPr>
          <a:xfrm>
            <a:off x="8717188" y="3429000"/>
            <a:ext cx="3053627" cy="2080023"/>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Aft>
                <a:spcPts val="1800"/>
              </a:spcAft>
              <a:buFont typeface="Arial" panose="020B0604020202020204" pitchFamily="34" charset="0"/>
              <a:buChar char="•"/>
            </a:pPr>
            <a:r>
              <a:rPr lang="en-GB" sz="2100" dirty="0"/>
              <a:t>Simulated </a:t>
            </a:r>
            <a:r>
              <a:rPr lang="en-GB" sz="2100" dirty="0" err="1"/>
              <a:t>AEI</a:t>
            </a:r>
            <a:r>
              <a:rPr lang="en-GB" sz="2100" baseline="-25000" dirty="0" err="1"/>
              <a:t>contrail</a:t>
            </a:r>
            <a:r>
              <a:rPr lang="en-GB" sz="2100" dirty="0"/>
              <a:t> shows improved agreement with measurements when it partially accounts for ice crystal losses* </a:t>
            </a:r>
          </a:p>
        </p:txBody>
      </p:sp>
      <p:sp>
        <p:nvSpPr>
          <p:cNvPr id="11" name="TextBox 10">
            <a:extLst>
              <a:ext uri="{FF2B5EF4-FFF2-40B4-BE49-F238E27FC236}">
                <a16:creationId xmlns:a16="http://schemas.microsoft.com/office/drawing/2014/main" id="{01A3ADA6-B28E-E751-8082-BB8766A9AAAC}"/>
              </a:ext>
            </a:extLst>
          </p:cNvPr>
          <p:cNvSpPr txBox="1"/>
          <p:nvPr/>
        </p:nvSpPr>
        <p:spPr>
          <a:xfrm>
            <a:off x="1560532" y="2497661"/>
            <a:ext cx="408630" cy="321926"/>
          </a:xfrm>
          <a:prstGeom prst="rect">
            <a:avLst/>
          </a:prstGeom>
          <a:solidFill>
            <a:schemeClr val="bg1"/>
          </a:solidFill>
        </p:spPr>
        <p:txBody>
          <a:bodyPr wrap="square" lIns="0" tIns="0" rIns="0" bIns="0" rtlCol="0" anchor="ctr">
            <a:noAutofit/>
          </a:bodyPr>
          <a:lstStyle/>
          <a:p>
            <a:pPr algn="ctr">
              <a:lnSpc>
                <a:spcPct val="105000"/>
              </a:lnSpc>
            </a:pPr>
            <a:r>
              <a:rPr lang="en-US" sz="2000" b="1" dirty="0">
                <a:solidFill>
                  <a:schemeClr val="accent4"/>
                </a:solidFill>
              </a:rPr>
              <a:t>(a)</a:t>
            </a:r>
            <a:endParaRPr lang="en-MY" sz="2000" dirty="0">
              <a:solidFill>
                <a:schemeClr val="accent4"/>
              </a:solidFill>
            </a:endParaRPr>
          </a:p>
        </p:txBody>
      </p:sp>
      <p:sp>
        <p:nvSpPr>
          <p:cNvPr id="12" name="TextBox 11">
            <a:extLst>
              <a:ext uri="{FF2B5EF4-FFF2-40B4-BE49-F238E27FC236}">
                <a16:creationId xmlns:a16="http://schemas.microsoft.com/office/drawing/2014/main" id="{884B81F8-FFEE-8B4F-3662-741F9C76280B}"/>
              </a:ext>
            </a:extLst>
          </p:cNvPr>
          <p:cNvSpPr txBox="1"/>
          <p:nvPr/>
        </p:nvSpPr>
        <p:spPr>
          <a:xfrm>
            <a:off x="5936491" y="2497661"/>
            <a:ext cx="408628" cy="321926"/>
          </a:xfrm>
          <a:prstGeom prst="rect">
            <a:avLst/>
          </a:prstGeom>
          <a:solidFill>
            <a:schemeClr val="bg1"/>
          </a:solidFill>
        </p:spPr>
        <p:txBody>
          <a:bodyPr wrap="square" lIns="0" tIns="0" rIns="0" bIns="0" rtlCol="0" anchor="ctr">
            <a:noAutofit/>
          </a:bodyPr>
          <a:lstStyle/>
          <a:p>
            <a:pPr algn="ctr">
              <a:lnSpc>
                <a:spcPct val="105000"/>
              </a:lnSpc>
            </a:pPr>
            <a:r>
              <a:rPr lang="en-US" sz="2000" b="1" dirty="0">
                <a:solidFill>
                  <a:schemeClr val="accent6">
                    <a:lumMod val="90000"/>
                    <a:lumOff val="10000"/>
                  </a:schemeClr>
                </a:solidFill>
              </a:rPr>
              <a:t>(b)</a:t>
            </a:r>
            <a:endParaRPr lang="en-MY" sz="2000" dirty="0">
              <a:solidFill>
                <a:schemeClr val="accent6">
                  <a:lumMod val="90000"/>
                  <a:lumOff val="10000"/>
                </a:schemeClr>
              </a:solidFill>
            </a:endParaRPr>
          </a:p>
        </p:txBody>
      </p:sp>
      <p:pic>
        <p:nvPicPr>
          <p:cNvPr id="26" name="Picture 25" descr="A diagram of different types of temperature&#10;&#10;AI-generated content may be incorrect.">
            <a:extLst>
              <a:ext uri="{FF2B5EF4-FFF2-40B4-BE49-F238E27FC236}">
                <a16:creationId xmlns:a16="http://schemas.microsoft.com/office/drawing/2014/main" id="{F38412F6-653E-8D63-AAAA-B0D68A1CBEFB}"/>
              </a:ext>
            </a:extLst>
          </p:cNvPr>
          <p:cNvPicPr>
            <a:picLocks noChangeAspect="1"/>
          </p:cNvPicPr>
          <p:nvPr/>
        </p:nvPicPr>
        <p:blipFill>
          <a:blip r:embed="rId4">
            <a:extLst>
              <a:ext uri="{28A0092B-C50C-407E-A947-70E740481C1C}">
                <a14:useLocalDpi xmlns:a14="http://schemas.microsoft.com/office/drawing/2010/main" val="0"/>
              </a:ext>
            </a:extLst>
          </a:blip>
          <a:srcRect l="3042" t="3720" r="48659" b="6449"/>
          <a:stretch>
            <a:fillRect/>
          </a:stretch>
        </p:blipFill>
        <p:spPr>
          <a:xfrm>
            <a:off x="187065" y="2917871"/>
            <a:ext cx="3821851" cy="3554142"/>
          </a:xfrm>
          <a:prstGeom prst="rect">
            <a:avLst/>
          </a:prstGeom>
          <a:ln>
            <a:noFill/>
          </a:ln>
        </p:spPr>
      </p:pic>
      <p:pic>
        <p:nvPicPr>
          <p:cNvPr id="27" name="Picture 26" descr="A diagram of different types of temperature&#10;&#10;AI-generated content may be incorrect.">
            <a:extLst>
              <a:ext uri="{FF2B5EF4-FFF2-40B4-BE49-F238E27FC236}">
                <a16:creationId xmlns:a16="http://schemas.microsoft.com/office/drawing/2014/main" id="{44F24AA1-6033-7936-EDDC-E8539AEC95E2}"/>
              </a:ext>
            </a:extLst>
          </p:cNvPr>
          <p:cNvPicPr>
            <a:picLocks noChangeAspect="1"/>
          </p:cNvPicPr>
          <p:nvPr/>
        </p:nvPicPr>
        <p:blipFill>
          <a:blip r:embed="rId4">
            <a:extLst>
              <a:ext uri="{28A0092B-C50C-407E-A947-70E740481C1C}">
                <a14:useLocalDpi xmlns:a14="http://schemas.microsoft.com/office/drawing/2010/main" val="0"/>
              </a:ext>
            </a:extLst>
          </a:blip>
          <a:srcRect l="51702" t="3720" b="6449"/>
          <a:stretch>
            <a:fillRect/>
          </a:stretch>
        </p:blipFill>
        <p:spPr>
          <a:xfrm>
            <a:off x="4497718" y="2917871"/>
            <a:ext cx="3821851" cy="3554142"/>
          </a:xfrm>
          <a:prstGeom prst="rect">
            <a:avLst/>
          </a:prstGeom>
          <a:ln>
            <a:noFill/>
          </a:ln>
        </p:spPr>
      </p:pic>
      <p:cxnSp>
        <p:nvCxnSpPr>
          <p:cNvPr id="37" name="Straight Arrow Connector 36">
            <a:extLst>
              <a:ext uri="{FF2B5EF4-FFF2-40B4-BE49-F238E27FC236}">
                <a16:creationId xmlns:a16="http://schemas.microsoft.com/office/drawing/2014/main" id="{313E8BE2-F0FA-8897-65E8-4BE2E5F351E6}"/>
              </a:ext>
            </a:extLst>
          </p:cNvPr>
          <p:cNvCxnSpPr>
            <a:cxnSpLocks/>
          </p:cNvCxnSpPr>
          <p:nvPr/>
        </p:nvCxnSpPr>
        <p:spPr>
          <a:xfrm>
            <a:off x="1436914" y="984255"/>
            <a:ext cx="0" cy="187247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030624A-C7D9-D0B8-11F8-608780EAF9EA}"/>
              </a:ext>
            </a:extLst>
          </p:cNvPr>
          <p:cNvCxnSpPr>
            <a:cxnSpLocks/>
          </p:cNvCxnSpPr>
          <p:nvPr/>
        </p:nvCxnSpPr>
        <p:spPr>
          <a:xfrm>
            <a:off x="6460672" y="984255"/>
            <a:ext cx="0" cy="1872472"/>
          </a:xfrm>
          <a:prstGeom prst="straightConnector1">
            <a:avLst/>
          </a:prstGeom>
          <a:ln w="28575">
            <a:solidFill>
              <a:schemeClr val="accent6">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A5AD254-7D07-CA7C-EB58-17E8417D79B0}"/>
              </a:ext>
            </a:extLst>
          </p:cNvPr>
          <p:cNvSpPr>
            <a:spLocks noGrp="1"/>
          </p:cNvSpPr>
          <p:nvPr>
            <p:ph type="sldNum" sz="quarter" idx="12"/>
          </p:nvPr>
        </p:nvSpPr>
        <p:spPr>
          <a:xfrm>
            <a:off x="11770815" y="6624815"/>
            <a:ext cx="234115" cy="124352"/>
          </a:xfrm>
        </p:spPr>
        <p:txBody>
          <a:bodyPr/>
          <a:lstStyle/>
          <a:p>
            <a:fld id="{CBA53E11-492D-48B3-9F9B-09541CA2A39A}" type="slidenum">
              <a:rPr lang="en-GB" smtClean="0"/>
              <a:pPr/>
              <a:t>8</a:t>
            </a:fld>
            <a:endParaRPr lang="en-GB"/>
          </a:p>
        </p:txBody>
      </p:sp>
      <p:sp>
        <p:nvSpPr>
          <p:cNvPr id="44" name="Content Placeholder 2">
            <a:extLst>
              <a:ext uri="{FF2B5EF4-FFF2-40B4-BE49-F238E27FC236}">
                <a16:creationId xmlns:a16="http://schemas.microsoft.com/office/drawing/2014/main" id="{CD2DE92A-BCAD-7D06-B21C-0C0BD5AD5ACE}"/>
              </a:ext>
            </a:extLst>
          </p:cNvPr>
          <p:cNvSpPr txBox="1">
            <a:spLocks/>
          </p:cNvSpPr>
          <p:nvPr/>
        </p:nvSpPr>
        <p:spPr>
          <a:xfrm>
            <a:off x="7236537" y="1024201"/>
            <a:ext cx="4615026" cy="713112"/>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Aft>
                <a:spcPts val="1800"/>
              </a:spcAft>
              <a:buFont typeface="+mj-lt"/>
              <a:buAutoNum type="alphaLcParenR"/>
            </a:pPr>
            <a:r>
              <a:rPr lang="en-GB" sz="1800">
                <a:solidFill>
                  <a:srgbClr val="C00000"/>
                </a:solidFill>
                <a:latin typeface="+mj-lt"/>
              </a:rPr>
              <a:t>Extended K15 model simulates </a:t>
            </a:r>
            <a:r>
              <a:rPr lang="en-GB" sz="1800" err="1">
                <a:solidFill>
                  <a:srgbClr val="C00000"/>
                </a:solidFill>
                <a:latin typeface="+mj-lt"/>
              </a:rPr>
              <a:t>AEI</a:t>
            </a:r>
            <a:r>
              <a:rPr lang="en-GB" sz="1800" baseline="-25000" err="1">
                <a:solidFill>
                  <a:srgbClr val="C00000"/>
                </a:solidFill>
                <a:latin typeface="+mj-lt"/>
              </a:rPr>
              <a:t>contrail</a:t>
            </a:r>
            <a:r>
              <a:rPr lang="en-GB" sz="1800">
                <a:solidFill>
                  <a:srgbClr val="C00000"/>
                </a:solidFill>
                <a:latin typeface="+mj-lt"/>
              </a:rPr>
              <a:t> at </a:t>
            </a:r>
            <a:r>
              <a:rPr lang="en-GB" sz="1800" b="1" i="1" err="1">
                <a:solidFill>
                  <a:srgbClr val="C00000"/>
                </a:solidFill>
                <a:latin typeface="+mj-lt"/>
              </a:rPr>
              <a:t>t</a:t>
            </a:r>
            <a:r>
              <a:rPr lang="en-GB" sz="1800" b="1" baseline="-25000" err="1">
                <a:solidFill>
                  <a:srgbClr val="C00000"/>
                </a:solidFill>
                <a:latin typeface="+mj-lt"/>
              </a:rPr>
              <a:t>plume</a:t>
            </a:r>
            <a:r>
              <a:rPr lang="en-GB" sz="1800" b="1">
                <a:solidFill>
                  <a:srgbClr val="C00000"/>
                </a:solidFill>
                <a:latin typeface="+mj-lt"/>
              </a:rPr>
              <a:t> </a:t>
            </a:r>
            <a:r>
              <a:rPr lang="en-GB" sz="1800" b="1">
                <a:solidFill>
                  <a:srgbClr val="C00000"/>
                </a:solidFill>
                <a:latin typeface="+mj-lt"/>
                <a:cs typeface="Arial" panose="020B0604020202020204" pitchFamily="34" charset="0"/>
              </a:rPr>
              <a:t>≈ </a:t>
            </a:r>
            <a:r>
              <a:rPr lang="en-GB" sz="1800" b="1">
                <a:solidFill>
                  <a:srgbClr val="C00000"/>
                </a:solidFill>
                <a:latin typeface="+mj-lt"/>
              </a:rPr>
              <a:t>0.1 s</a:t>
            </a:r>
          </a:p>
        </p:txBody>
      </p:sp>
      <p:sp>
        <p:nvSpPr>
          <p:cNvPr id="45" name="Content Placeholder 2">
            <a:extLst>
              <a:ext uri="{FF2B5EF4-FFF2-40B4-BE49-F238E27FC236}">
                <a16:creationId xmlns:a16="http://schemas.microsoft.com/office/drawing/2014/main" id="{40DEB1F9-A34D-1D42-D196-C47E54D65ACC}"/>
              </a:ext>
            </a:extLst>
          </p:cNvPr>
          <p:cNvSpPr txBox="1">
            <a:spLocks/>
          </p:cNvSpPr>
          <p:nvPr/>
        </p:nvSpPr>
        <p:spPr>
          <a:xfrm>
            <a:off x="7236537" y="1863334"/>
            <a:ext cx="4615026" cy="956253"/>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Aft>
                <a:spcPts val="1800"/>
              </a:spcAft>
              <a:buFont typeface="+mj-lt"/>
              <a:buAutoNum type="alphaLcParenR" startAt="2"/>
            </a:pPr>
            <a:r>
              <a:rPr lang="en-GB" sz="1800" dirty="0" err="1">
                <a:solidFill>
                  <a:srgbClr val="006400"/>
                </a:solidFill>
                <a:latin typeface="+mj-lt"/>
              </a:rPr>
              <a:t>AEI</a:t>
            </a:r>
            <a:r>
              <a:rPr lang="en-GB" sz="1800" baseline="-25000" dirty="0" err="1">
                <a:solidFill>
                  <a:srgbClr val="006400"/>
                </a:solidFill>
                <a:latin typeface="+mj-lt"/>
              </a:rPr>
              <a:t>contrail</a:t>
            </a:r>
            <a:r>
              <a:rPr lang="en-GB" sz="1800" dirty="0">
                <a:solidFill>
                  <a:srgbClr val="006400"/>
                </a:solidFill>
                <a:latin typeface="+mj-lt"/>
              </a:rPr>
              <a:t> measured at </a:t>
            </a:r>
            <a:r>
              <a:rPr lang="en-GB" sz="1800" b="1" i="1" dirty="0" err="1">
                <a:solidFill>
                  <a:srgbClr val="006400"/>
                </a:solidFill>
                <a:latin typeface="+mj-lt"/>
              </a:rPr>
              <a:t>t</a:t>
            </a:r>
            <a:r>
              <a:rPr lang="en-GB" sz="1800" b="1" baseline="-25000" dirty="0" err="1">
                <a:solidFill>
                  <a:srgbClr val="006400"/>
                </a:solidFill>
                <a:latin typeface="+mj-lt"/>
              </a:rPr>
              <a:t>plume</a:t>
            </a:r>
            <a:r>
              <a:rPr lang="en-GB" sz="1800" b="1" dirty="0">
                <a:solidFill>
                  <a:srgbClr val="006400"/>
                </a:solidFill>
                <a:latin typeface="+mj-lt"/>
              </a:rPr>
              <a:t> </a:t>
            </a:r>
            <a:r>
              <a:rPr lang="en-GB" sz="1800" b="1" dirty="0">
                <a:solidFill>
                  <a:srgbClr val="006400"/>
                </a:solidFill>
                <a:latin typeface="+mj-lt"/>
                <a:cs typeface="Arial" panose="020B0604020202020204" pitchFamily="34" charset="0"/>
              </a:rPr>
              <a:t>≈ </a:t>
            </a:r>
            <a:r>
              <a:rPr lang="en-GB" sz="1800" b="1" dirty="0">
                <a:solidFill>
                  <a:srgbClr val="006400"/>
                </a:solidFill>
                <a:latin typeface="+mj-lt"/>
              </a:rPr>
              <a:t>20 – 120 s</a:t>
            </a:r>
            <a:r>
              <a:rPr lang="en-GB" sz="1800" dirty="0">
                <a:solidFill>
                  <a:srgbClr val="006400"/>
                </a:solidFill>
                <a:latin typeface="+mj-lt"/>
              </a:rPr>
              <a:t>, which may be affected by ice crystal losses in the wake vortex downwash</a:t>
            </a:r>
          </a:p>
        </p:txBody>
      </p:sp>
      <p:sp>
        <p:nvSpPr>
          <p:cNvPr id="29" name="TextBox 28">
            <a:extLst>
              <a:ext uri="{FF2B5EF4-FFF2-40B4-BE49-F238E27FC236}">
                <a16:creationId xmlns:a16="http://schemas.microsoft.com/office/drawing/2014/main" id="{E4F3DA9C-6B55-904C-35E8-0F9D90158689}"/>
              </a:ext>
            </a:extLst>
          </p:cNvPr>
          <p:cNvSpPr txBox="1"/>
          <p:nvPr/>
        </p:nvSpPr>
        <p:spPr>
          <a:xfrm>
            <a:off x="8806082" y="5546186"/>
            <a:ext cx="2875837" cy="512961"/>
          </a:xfrm>
          <a:prstGeom prst="rect">
            <a:avLst/>
          </a:prstGeom>
          <a:noFill/>
        </p:spPr>
        <p:txBody>
          <a:bodyPr wrap="square" lIns="91440" tIns="45720" rIns="91440" bIns="45720" rtlCol="0" anchor="t">
            <a:spAutoFit/>
          </a:bodyPr>
          <a:lstStyle/>
          <a:p>
            <a:pPr>
              <a:spcAft>
                <a:spcPts val="400"/>
              </a:spcAft>
            </a:pPr>
            <a:r>
              <a:rPr lang="en-US" sz="1200" b="0" i="0" dirty="0">
                <a:solidFill>
                  <a:srgbClr val="222222"/>
                </a:solidFill>
                <a:effectLst/>
                <a:latin typeface="+mj-lt"/>
              </a:rPr>
              <a:t>*: </a:t>
            </a:r>
            <a:r>
              <a:rPr lang="en-US" sz="1200" b="0" i="0" dirty="0" err="1">
                <a:solidFill>
                  <a:srgbClr val="222222"/>
                </a:solidFill>
                <a:effectLst/>
                <a:latin typeface="+mj-lt"/>
              </a:rPr>
              <a:t>Lottermoser</a:t>
            </a:r>
            <a:r>
              <a:rPr lang="en-US" sz="1200" dirty="0">
                <a:solidFill>
                  <a:srgbClr val="222222"/>
                </a:solidFill>
                <a:latin typeface="+mj-lt"/>
              </a:rPr>
              <a:t> &amp; </a:t>
            </a:r>
            <a:r>
              <a:rPr lang="en-US" sz="1200" b="0" i="0" dirty="0" err="1">
                <a:solidFill>
                  <a:srgbClr val="222222"/>
                </a:solidFill>
                <a:effectLst/>
                <a:latin typeface="+mj-lt"/>
              </a:rPr>
              <a:t>Unterstraßer</a:t>
            </a:r>
            <a:r>
              <a:rPr lang="en-US" sz="1200" b="0" i="0" dirty="0">
                <a:solidFill>
                  <a:srgbClr val="222222"/>
                </a:solidFill>
                <a:effectLst/>
                <a:latin typeface="+mj-lt"/>
              </a:rPr>
              <a:t> (2025): </a:t>
            </a:r>
          </a:p>
          <a:p>
            <a:pPr>
              <a:spcAft>
                <a:spcPts val="400"/>
              </a:spcAft>
            </a:pPr>
            <a:r>
              <a:rPr lang="en-US" sz="1200" b="0" i="0" dirty="0">
                <a:solidFill>
                  <a:srgbClr val="222222"/>
                </a:solidFill>
                <a:effectLst/>
                <a:latin typeface="+mj-lt"/>
                <a:hlinkClick r:id="rId5"/>
              </a:rPr>
              <a:t>https://</a:t>
            </a:r>
            <a:r>
              <a:rPr lang="en-US" sz="1200" b="0" i="0" u="sng" dirty="0">
                <a:solidFill>
                  <a:srgbClr val="0000CD"/>
                </a:solidFill>
                <a:effectLst/>
                <a:latin typeface="+mj-lt"/>
                <a:hlinkClick r:id="rId5"/>
              </a:rPr>
              <a:t>doi.org/10.5194/acp-25-7903-2025</a:t>
            </a:r>
            <a:r>
              <a:rPr lang="en-US" sz="1200" u="sng" dirty="0">
                <a:solidFill>
                  <a:srgbClr val="0000CD"/>
                </a:solidFill>
                <a:latin typeface="+mj-lt"/>
              </a:rPr>
              <a:t> </a:t>
            </a:r>
            <a:endParaRPr lang="en-US" sz="1200" b="0" i="0" u="sng" dirty="0">
              <a:solidFill>
                <a:srgbClr val="0000CD"/>
              </a:solidFill>
              <a:effectLst/>
              <a:latin typeface="+mj-lt"/>
            </a:endParaRPr>
          </a:p>
        </p:txBody>
      </p:sp>
      <p:sp>
        <p:nvSpPr>
          <p:cNvPr id="8" name="TextBox 7">
            <a:extLst>
              <a:ext uri="{FF2B5EF4-FFF2-40B4-BE49-F238E27FC236}">
                <a16:creationId xmlns:a16="http://schemas.microsoft.com/office/drawing/2014/main" id="{8A8B0CEA-9A59-636A-B9E4-039206850B28}"/>
              </a:ext>
            </a:extLst>
          </p:cNvPr>
          <p:cNvSpPr txBox="1"/>
          <p:nvPr/>
        </p:nvSpPr>
        <p:spPr>
          <a:xfrm>
            <a:off x="281224" y="6509176"/>
            <a:ext cx="11489591" cy="276999"/>
          </a:xfrm>
          <a:prstGeom prst="rect">
            <a:avLst/>
          </a:prstGeom>
          <a:noFill/>
        </p:spPr>
        <p:txBody>
          <a:bodyPr wrap="square">
            <a:spAutoFit/>
          </a:bodyPr>
          <a:lstStyle/>
          <a:p>
            <a:r>
              <a:rPr lang="en-GB" sz="1200" b="1" i="0" u="none" strike="noStrike" dirty="0">
                <a:solidFill>
                  <a:srgbClr val="212121"/>
                </a:solidFill>
                <a:effectLst/>
                <a:latin typeface="+mj-lt"/>
              </a:rPr>
              <a:t>VOLCAN: </a:t>
            </a:r>
            <a:r>
              <a:rPr lang="en-GB" sz="1200" b="0" i="0" u="none" strike="noStrike" dirty="0">
                <a:solidFill>
                  <a:srgbClr val="212121"/>
                </a:solidFill>
                <a:effectLst/>
                <a:latin typeface="+mj-lt"/>
              </a:rPr>
              <a:t>Voigt et al. (2025): </a:t>
            </a:r>
            <a:r>
              <a:rPr lang="en-GB" sz="1200" b="0" i="0" u="sng" dirty="0">
                <a:solidFill>
                  <a:srgbClr val="96607D"/>
                </a:solidFill>
                <a:effectLst/>
                <a:latin typeface="+mj-lt"/>
                <a:hlinkClick r:id="rId6" tooltip="https://doi.org/10.21203/rs.3.rs-6559440/v1"/>
              </a:rPr>
              <a:t>https://doi.org/10.21203/rs.3.rs-6559440/v1</a:t>
            </a:r>
            <a:r>
              <a:rPr lang="en-US" sz="1200" dirty="0">
                <a:solidFill>
                  <a:srgbClr val="222222"/>
                </a:solidFill>
              </a:rPr>
              <a:t>  ; </a:t>
            </a:r>
            <a:r>
              <a:rPr lang="en-US" sz="1200" b="1" dirty="0">
                <a:solidFill>
                  <a:srgbClr val="222222"/>
                </a:solidFill>
              </a:rPr>
              <a:t>Boeing </a:t>
            </a:r>
            <a:r>
              <a:rPr lang="en-US" sz="1200" b="1" dirty="0" err="1">
                <a:solidFill>
                  <a:srgbClr val="222222"/>
                </a:solidFill>
              </a:rPr>
              <a:t>ecoD</a:t>
            </a:r>
            <a:r>
              <a:rPr lang="en-US" sz="1200" dirty="0">
                <a:solidFill>
                  <a:srgbClr val="222222"/>
                </a:solidFill>
              </a:rPr>
              <a:t>: </a:t>
            </a:r>
            <a:r>
              <a:rPr lang="en-US" sz="1200" dirty="0">
                <a:solidFill>
                  <a:srgbClr val="222222"/>
                </a:solidFill>
                <a:hlinkClick r:id="rId7"/>
              </a:rPr>
              <a:t>https://www.boeing.com/features/2023/12/737-10-dc-8-team-up-to-test-sustainable-fuel</a:t>
            </a:r>
            <a:r>
              <a:rPr lang="en-US" sz="1200" dirty="0">
                <a:solidFill>
                  <a:srgbClr val="222222"/>
                </a:solidFill>
              </a:rPr>
              <a:t> </a:t>
            </a:r>
            <a:endParaRPr lang="en-US" sz="1200" dirty="0">
              <a:latin typeface="+mj-lt"/>
            </a:endParaRPr>
          </a:p>
        </p:txBody>
      </p:sp>
    </p:spTree>
    <p:extLst>
      <p:ext uri="{BB962C8B-B14F-4D97-AF65-F5344CB8AC3E}">
        <p14:creationId xmlns:p14="http://schemas.microsoft.com/office/powerpoint/2010/main" val="3642286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44" grpId="0"/>
      <p:bldP spid="45" grpId="0"/>
      <p:bldP spid="29"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6CA2-8A6E-6170-115C-BAC27D565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EBCDE-C603-4231-8B92-E0E8F2981EC8}"/>
              </a:ext>
            </a:extLst>
          </p:cNvPr>
          <p:cNvSpPr>
            <a:spLocks noGrp="1"/>
          </p:cNvSpPr>
          <p:nvPr>
            <p:ph type="title"/>
          </p:nvPr>
        </p:nvSpPr>
        <p:spPr>
          <a:xfrm>
            <a:off x="318294" y="327820"/>
            <a:ext cx="11209274" cy="548874"/>
          </a:xfrm>
        </p:spPr>
        <p:txBody>
          <a:bodyPr/>
          <a:lstStyle/>
          <a:p>
            <a:r>
              <a:rPr lang="en-US" sz="3600"/>
              <a:t>Change in global contrail net RF due to </a:t>
            </a:r>
            <a:r>
              <a:rPr lang="en-US" sz="3600" err="1"/>
              <a:t>vPM</a:t>
            </a:r>
            <a:r>
              <a:rPr lang="en-US" sz="3600"/>
              <a:t> activation</a:t>
            </a:r>
            <a:endParaRPr lang="en-US" sz="3600" baseline="-25000"/>
          </a:p>
        </p:txBody>
      </p:sp>
      <p:sp>
        <p:nvSpPr>
          <p:cNvPr id="5" name="Slide Number Placeholder 4">
            <a:extLst>
              <a:ext uri="{FF2B5EF4-FFF2-40B4-BE49-F238E27FC236}">
                <a16:creationId xmlns:a16="http://schemas.microsoft.com/office/drawing/2014/main" id="{9B71C0C5-2B4B-C6EF-A2DB-76BDBB20DB87}"/>
              </a:ext>
            </a:extLst>
          </p:cNvPr>
          <p:cNvSpPr>
            <a:spLocks noGrp="1"/>
          </p:cNvSpPr>
          <p:nvPr>
            <p:ph type="sldNum" sz="quarter" idx="12"/>
          </p:nvPr>
        </p:nvSpPr>
        <p:spPr>
          <a:xfrm>
            <a:off x="158750" y="6654958"/>
            <a:ext cx="319088" cy="137319"/>
          </a:xfrm>
        </p:spPr>
        <p:txBody>
          <a:bodyPr/>
          <a:lstStyle/>
          <a:p>
            <a:fld id="{CBA53E11-492D-48B3-9F9B-09541CA2A39A}" type="slidenum">
              <a:rPr lang="en-GB" smtClean="0"/>
              <a:pPr/>
              <a:t>9</a:t>
            </a:fld>
            <a:endParaRPr lang="en-GB"/>
          </a:p>
        </p:txBody>
      </p:sp>
      <p:sp>
        <p:nvSpPr>
          <p:cNvPr id="18" name="TextBox 17">
            <a:extLst>
              <a:ext uri="{FF2B5EF4-FFF2-40B4-BE49-F238E27FC236}">
                <a16:creationId xmlns:a16="http://schemas.microsoft.com/office/drawing/2014/main" id="{31F82518-D4A0-3C58-ED97-2CF31FDD41AF}"/>
              </a:ext>
            </a:extLst>
          </p:cNvPr>
          <p:cNvSpPr txBox="1"/>
          <p:nvPr/>
        </p:nvSpPr>
        <p:spPr>
          <a:xfrm>
            <a:off x="187066" y="6201103"/>
            <a:ext cx="1589182" cy="453855"/>
          </a:xfrm>
          <a:prstGeom prst="rect">
            <a:avLst/>
          </a:prstGeom>
          <a:solidFill>
            <a:schemeClr val="bg1"/>
          </a:solidFill>
        </p:spPr>
        <p:txBody>
          <a:bodyPr wrap="square" lIns="0" tIns="0" rIns="0" bIns="0" rtlCol="0">
            <a:noAutofit/>
          </a:bodyPr>
          <a:lstStyle/>
          <a:p>
            <a:pPr algn="l">
              <a:lnSpc>
                <a:spcPct val="105000"/>
              </a:lnSpc>
            </a:pPr>
            <a:endParaRPr lang="en-MY" sz="1600">
              <a:solidFill>
                <a:schemeClr val="tx1"/>
              </a:solidFill>
            </a:endParaRPr>
          </a:p>
        </p:txBody>
      </p:sp>
      <p:pic>
        <p:nvPicPr>
          <p:cNvPr id="13" name="Picture 12" descr="A screenshot of a map of the world&#10;&#10;AI-generated content may be incorrect.">
            <a:extLst>
              <a:ext uri="{FF2B5EF4-FFF2-40B4-BE49-F238E27FC236}">
                <a16:creationId xmlns:a16="http://schemas.microsoft.com/office/drawing/2014/main" id="{B88BAC11-EC8A-FE23-1160-3F607A521EA7}"/>
              </a:ext>
            </a:extLst>
          </p:cNvPr>
          <p:cNvPicPr>
            <a:picLocks noChangeAspect="1"/>
          </p:cNvPicPr>
          <p:nvPr/>
        </p:nvPicPr>
        <p:blipFill>
          <a:blip r:embed="rId3">
            <a:extLst>
              <a:ext uri="{28A0092B-C50C-407E-A947-70E740481C1C}">
                <a14:useLocalDpi xmlns:a14="http://schemas.microsoft.com/office/drawing/2010/main" val="0"/>
              </a:ext>
            </a:extLst>
          </a:blip>
          <a:srcRect l="10258" t="8006" r="14796" b="52464"/>
          <a:stretch>
            <a:fillRect/>
          </a:stretch>
        </p:blipFill>
        <p:spPr>
          <a:xfrm>
            <a:off x="318294" y="1148312"/>
            <a:ext cx="5580869" cy="2846391"/>
          </a:xfrm>
          <a:prstGeom prst="rect">
            <a:avLst/>
          </a:prstGeom>
        </p:spPr>
      </p:pic>
      <p:pic>
        <p:nvPicPr>
          <p:cNvPr id="14" name="Picture 13" descr="A screenshot of a map of the world&#10;&#10;AI-generated content may be incorrect.">
            <a:extLst>
              <a:ext uri="{FF2B5EF4-FFF2-40B4-BE49-F238E27FC236}">
                <a16:creationId xmlns:a16="http://schemas.microsoft.com/office/drawing/2014/main" id="{58AFD3A1-D3EB-7424-EBE9-DB94BF8919E2}"/>
              </a:ext>
            </a:extLst>
          </p:cNvPr>
          <p:cNvPicPr>
            <a:picLocks noChangeAspect="1"/>
          </p:cNvPicPr>
          <p:nvPr/>
        </p:nvPicPr>
        <p:blipFill>
          <a:blip r:embed="rId3">
            <a:extLst>
              <a:ext uri="{28A0092B-C50C-407E-A947-70E740481C1C}">
                <a14:useLocalDpi xmlns:a14="http://schemas.microsoft.com/office/drawing/2010/main" val="0"/>
              </a:ext>
            </a:extLst>
          </a:blip>
          <a:srcRect l="10258" t="53549" r="14796" b="7534"/>
          <a:stretch>
            <a:fillRect/>
          </a:stretch>
        </p:blipFill>
        <p:spPr>
          <a:xfrm>
            <a:off x="6150430" y="3994706"/>
            <a:ext cx="5431568" cy="2727223"/>
          </a:xfrm>
          <a:prstGeom prst="rect">
            <a:avLst/>
          </a:prstGeom>
        </p:spPr>
      </p:pic>
      <p:pic>
        <p:nvPicPr>
          <p:cNvPr id="15" name="Picture 14" descr="A screenshot of a map of the world&#10;&#10;AI-generated content may be incorrect.">
            <a:extLst>
              <a:ext uri="{FF2B5EF4-FFF2-40B4-BE49-F238E27FC236}">
                <a16:creationId xmlns:a16="http://schemas.microsoft.com/office/drawing/2014/main" id="{F09B5768-E38A-152B-A185-245CD9B5375C}"/>
              </a:ext>
            </a:extLst>
          </p:cNvPr>
          <p:cNvPicPr>
            <a:picLocks noChangeAspect="1"/>
          </p:cNvPicPr>
          <p:nvPr/>
        </p:nvPicPr>
        <p:blipFill>
          <a:blip r:embed="rId3">
            <a:extLst>
              <a:ext uri="{28A0092B-C50C-407E-A947-70E740481C1C}">
                <a14:useLocalDpi xmlns:a14="http://schemas.microsoft.com/office/drawing/2010/main" val="0"/>
              </a:ext>
            </a:extLst>
          </a:blip>
          <a:srcRect l="88418" t="8006" r="1285" b="52464"/>
          <a:stretch>
            <a:fillRect/>
          </a:stretch>
        </p:blipFill>
        <p:spPr>
          <a:xfrm>
            <a:off x="5870376" y="1148311"/>
            <a:ext cx="766792" cy="2846391"/>
          </a:xfrm>
          <a:prstGeom prst="rect">
            <a:avLst/>
          </a:prstGeom>
        </p:spPr>
      </p:pic>
      <p:pic>
        <p:nvPicPr>
          <p:cNvPr id="19" name="Picture 18" descr="A screenshot of a map of the world&#10;&#10;AI-generated content may be incorrect.">
            <a:extLst>
              <a:ext uri="{FF2B5EF4-FFF2-40B4-BE49-F238E27FC236}">
                <a16:creationId xmlns:a16="http://schemas.microsoft.com/office/drawing/2014/main" id="{575456DD-F8AF-7FFE-66AF-F8F6F5849E34}"/>
              </a:ext>
            </a:extLst>
          </p:cNvPr>
          <p:cNvPicPr>
            <a:picLocks noChangeAspect="1"/>
          </p:cNvPicPr>
          <p:nvPr/>
        </p:nvPicPr>
        <p:blipFill>
          <a:blip r:embed="rId3">
            <a:extLst>
              <a:ext uri="{28A0092B-C50C-407E-A947-70E740481C1C}">
                <a14:useLocalDpi xmlns:a14="http://schemas.microsoft.com/office/drawing/2010/main" val="0"/>
              </a:ext>
            </a:extLst>
          </a:blip>
          <a:srcRect l="88094" t="53549" r="4479" b="7534"/>
          <a:stretch>
            <a:fillRect/>
          </a:stretch>
        </p:blipFill>
        <p:spPr>
          <a:xfrm>
            <a:off x="11555346" y="3994703"/>
            <a:ext cx="538279" cy="2727225"/>
          </a:xfrm>
          <a:prstGeom prst="rect">
            <a:avLst/>
          </a:prstGeom>
        </p:spPr>
      </p:pic>
      <p:sp>
        <p:nvSpPr>
          <p:cNvPr id="21" name="Content Placeholder 2">
            <a:extLst>
              <a:ext uri="{FF2B5EF4-FFF2-40B4-BE49-F238E27FC236}">
                <a16:creationId xmlns:a16="http://schemas.microsoft.com/office/drawing/2014/main" id="{CC6EC78D-369B-BE19-EB34-25F88AD2BBD2}"/>
              </a:ext>
            </a:extLst>
          </p:cNvPr>
          <p:cNvSpPr txBox="1">
            <a:spLocks/>
          </p:cNvSpPr>
          <p:nvPr/>
        </p:nvSpPr>
        <p:spPr>
          <a:xfrm>
            <a:off x="7063122" y="1567658"/>
            <a:ext cx="4290678" cy="1382371"/>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Aft>
                <a:spcPts val="900"/>
              </a:spcAft>
              <a:buFont typeface="Arial" panose="020B0604020202020204" pitchFamily="34" charset="0"/>
              <a:buChar char="•"/>
            </a:pPr>
            <a:r>
              <a:rPr lang="en-GB" sz="2400"/>
              <a:t>2019 annual mean contrail net RF with vPM activation: </a:t>
            </a:r>
          </a:p>
          <a:p>
            <a:pPr marL="323984" lvl="4" indent="0">
              <a:spcAft>
                <a:spcPts val="900"/>
              </a:spcAft>
              <a:buNone/>
            </a:pPr>
            <a:r>
              <a:rPr lang="en-GB" sz="2400">
                <a:solidFill>
                  <a:srgbClr val="0000CD"/>
                </a:solidFill>
              </a:rPr>
              <a:t>79.8 [58.8, 102] </a:t>
            </a:r>
            <a:r>
              <a:rPr lang="en-GB" sz="2400" err="1">
                <a:solidFill>
                  <a:srgbClr val="0000CD"/>
                </a:solidFill>
              </a:rPr>
              <a:t>mW</a:t>
            </a:r>
            <a:r>
              <a:rPr lang="en-GB" sz="2400">
                <a:solidFill>
                  <a:srgbClr val="0000CD"/>
                </a:solidFill>
              </a:rPr>
              <a:t> m</a:t>
            </a:r>
            <a:r>
              <a:rPr lang="en-GB" sz="2400" baseline="30000">
                <a:solidFill>
                  <a:srgbClr val="0000CD"/>
                </a:solidFill>
              </a:rPr>
              <a:t>-2</a:t>
            </a:r>
            <a:r>
              <a:rPr lang="en-GB" sz="2400">
                <a:solidFill>
                  <a:srgbClr val="0000CD"/>
                </a:solidFill>
              </a:rPr>
              <a:t> </a:t>
            </a:r>
          </a:p>
        </p:txBody>
      </p:sp>
      <mc:AlternateContent xmlns:mc="http://schemas.openxmlformats.org/markup-compatibility/2006" xmlns:a14="http://schemas.microsoft.com/office/drawing/2010/main">
        <mc:Choice Requires="a14">
          <p:sp>
            <p:nvSpPr>
              <p:cNvPr id="23" name="Content Placeholder 2">
                <a:extLst>
                  <a:ext uri="{FF2B5EF4-FFF2-40B4-BE49-F238E27FC236}">
                    <a16:creationId xmlns:a16="http://schemas.microsoft.com/office/drawing/2014/main" id="{84E346E4-8E06-0FD9-A6C6-4275245331E5}"/>
                  </a:ext>
                </a:extLst>
              </p:cNvPr>
              <p:cNvSpPr txBox="1">
                <a:spLocks/>
              </p:cNvSpPr>
              <p:nvPr/>
            </p:nvSpPr>
            <p:spPr>
              <a:xfrm>
                <a:off x="6641459" y="3473817"/>
                <a:ext cx="4750787" cy="548875"/>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lgn="ctr">
                  <a:spcAft>
                    <a:spcPts val="1200"/>
                  </a:spcAft>
                </a:pPr>
                <a:r>
                  <a:rPr lang="en-GB" sz="1800" b="1">
                    <a:solidFill>
                      <a:schemeClr val="tx1"/>
                    </a:solidFill>
                  </a:rPr>
                  <a:t>Relative change in contrail net RF = </a:t>
                </a:r>
                <a14:m>
                  <m:oMath xmlns:m="http://schemas.openxmlformats.org/officeDocument/2006/math">
                    <m:f>
                      <m:fPr>
                        <m:ctrlPr>
                          <a:rPr lang="en-US" sz="1800" b="1" i="1" smtClean="0">
                            <a:solidFill>
                              <a:schemeClr val="tx1"/>
                            </a:solidFill>
                            <a:latin typeface="Cambria Math" panose="02040503050406030204" pitchFamily="18" charset="0"/>
                          </a:rPr>
                        </m:ctrlPr>
                      </m:fPr>
                      <m:num>
                        <m:r>
                          <a:rPr lang="en-US" sz="1800" b="1" i="0" smtClean="0">
                            <a:solidFill>
                              <a:schemeClr val="tx1"/>
                            </a:solidFill>
                            <a:latin typeface="Cambria Math" panose="02040503050406030204" pitchFamily="18" charset="0"/>
                          </a:rPr>
                          <m:t>𝐍𝐨𝐦𝐢𝐧𝐚𝐥</m:t>
                        </m:r>
                        <m:r>
                          <a:rPr lang="en-US" sz="1800" b="1" i="0" smtClean="0">
                            <a:solidFill>
                              <a:schemeClr val="tx1"/>
                            </a:solidFill>
                            <a:latin typeface="Cambria Math" panose="02040503050406030204" pitchFamily="18" charset="0"/>
                          </a:rPr>
                          <m:t> </m:t>
                        </m:r>
                        <m:r>
                          <a:rPr lang="en-US" sz="1800" b="1" i="0" smtClean="0">
                            <a:solidFill>
                              <a:schemeClr val="tx1"/>
                            </a:solidFill>
                            <a:latin typeface="Cambria Math" panose="02040503050406030204" pitchFamily="18" charset="0"/>
                          </a:rPr>
                          <m:t>𝐯𝐏𝐌</m:t>
                        </m:r>
                      </m:num>
                      <m:den>
                        <m:r>
                          <a:rPr lang="en-US" sz="1800" b="1" i="0" smtClean="0">
                            <a:solidFill>
                              <a:schemeClr val="tx1"/>
                            </a:solidFill>
                            <a:latin typeface="Cambria Math" panose="02040503050406030204" pitchFamily="18" charset="0"/>
                          </a:rPr>
                          <m:t>𝐍𝐨</m:t>
                        </m:r>
                        <m:r>
                          <a:rPr lang="en-US" sz="1800" b="1" i="0" smtClean="0">
                            <a:solidFill>
                              <a:schemeClr val="tx1"/>
                            </a:solidFill>
                            <a:latin typeface="Cambria Math" panose="02040503050406030204" pitchFamily="18" charset="0"/>
                          </a:rPr>
                          <m:t> </m:t>
                        </m:r>
                        <m:r>
                          <a:rPr lang="en-US" sz="1800" b="1" i="0" smtClean="0">
                            <a:solidFill>
                              <a:schemeClr val="tx1"/>
                            </a:solidFill>
                            <a:latin typeface="Cambria Math" panose="02040503050406030204" pitchFamily="18" charset="0"/>
                          </a:rPr>
                          <m:t>𝐯𝐏𝐌</m:t>
                        </m:r>
                      </m:den>
                    </m:f>
                  </m:oMath>
                </a14:m>
                <a:endParaRPr lang="en-GB" sz="1800" b="1">
                  <a:solidFill>
                    <a:schemeClr val="tx1"/>
                  </a:solidFill>
                </a:endParaRPr>
              </a:p>
            </p:txBody>
          </p:sp>
        </mc:Choice>
        <mc:Fallback xmlns="">
          <p:sp>
            <p:nvSpPr>
              <p:cNvPr id="23" name="Content Placeholder 2">
                <a:extLst>
                  <a:ext uri="{FF2B5EF4-FFF2-40B4-BE49-F238E27FC236}">
                    <a16:creationId xmlns:a16="http://schemas.microsoft.com/office/drawing/2014/main" id="{84E346E4-8E06-0FD9-A6C6-4275245331E5}"/>
                  </a:ext>
                </a:extLst>
              </p:cNvPr>
              <p:cNvSpPr txBox="1">
                <a:spLocks noRot="1" noChangeAspect="1" noMove="1" noResize="1" noEditPoints="1" noAdjustHandles="1" noChangeArrowheads="1" noChangeShapeType="1" noTextEdit="1"/>
              </p:cNvSpPr>
              <p:nvPr/>
            </p:nvSpPr>
            <p:spPr>
              <a:xfrm>
                <a:off x="6641459" y="3473817"/>
                <a:ext cx="4750787" cy="548875"/>
              </a:xfrm>
              <a:prstGeom prst="rect">
                <a:avLst/>
              </a:prstGeom>
              <a:blipFill>
                <a:blip r:embed="rId4"/>
                <a:stretch>
                  <a:fillRect b="-4444"/>
                </a:stretch>
              </a:blipFill>
            </p:spPr>
            <p:txBody>
              <a:bodyPr/>
              <a:lstStyle/>
              <a:p>
                <a:r>
                  <a:rPr lang="en-US">
                    <a:noFill/>
                  </a:rPr>
                  <a:t> </a:t>
                </a:r>
              </a:p>
            </p:txBody>
          </p:sp>
        </mc:Fallback>
      </mc:AlternateContent>
      <p:sp>
        <p:nvSpPr>
          <p:cNvPr id="24" name="Content Placeholder 2">
            <a:extLst>
              <a:ext uri="{FF2B5EF4-FFF2-40B4-BE49-F238E27FC236}">
                <a16:creationId xmlns:a16="http://schemas.microsoft.com/office/drawing/2014/main" id="{0A69CC24-44C5-1E6A-458D-08E4C91AA518}"/>
              </a:ext>
            </a:extLst>
          </p:cNvPr>
          <p:cNvSpPr txBox="1">
            <a:spLocks/>
          </p:cNvSpPr>
          <p:nvPr/>
        </p:nvSpPr>
        <p:spPr>
          <a:xfrm>
            <a:off x="577346" y="4782838"/>
            <a:ext cx="4663316" cy="1312377"/>
          </a:xfrm>
          <a:prstGeom prst="rect">
            <a:avLst/>
          </a:prstGeom>
        </p:spPr>
        <p:txBody>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Aft>
                <a:spcPts val="1200"/>
              </a:spcAft>
              <a:buFont typeface="Arial" panose="020B0604020202020204" pitchFamily="34" charset="0"/>
              <a:buChar char="•"/>
            </a:pPr>
            <a:r>
              <a:rPr lang="en-GB" sz="2400"/>
              <a:t>vPM activation increases global contrail net RF by </a:t>
            </a:r>
            <a:r>
              <a:rPr lang="en-GB" sz="2400">
                <a:solidFill>
                  <a:srgbClr val="0000CD"/>
                </a:solidFill>
              </a:rPr>
              <a:t>65 [21, 110] %</a:t>
            </a:r>
            <a:r>
              <a:rPr lang="en-GB" sz="2400"/>
              <a:t> vs. no-vPM simulation.</a:t>
            </a:r>
          </a:p>
        </p:txBody>
      </p:sp>
      <p:sp>
        <p:nvSpPr>
          <p:cNvPr id="27" name="Content Placeholder 2">
            <a:extLst>
              <a:ext uri="{FF2B5EF4-FFF2-40B4-BE49-F238E27FC236}">
                <a16:creationId xmlns:a16="http://schemas.microsoft.com/office/drawing/2014/main" id="{6ECEF346-5AC4-992C-1FD4-DCB57935C0B2}"/>
              </a:ext>
            </a:extLst>
          </p:cNvPr>
          <p:cNvSpPr txBox="1">
            <a:spLocks/>
          </p:cNvSpPr>
          <p:nvPr/>
        </p:nvSpPr>
        <p:spPr>
          <a:xfrm>
            <a:off x="575597" y="849084"/>
            <a:ext cx="5059249" cy="353267"/>
          </a:xfrm>
          <a:prstGeom prst="rect">
            <a:avLst/>
          </a:prstGeom>
        </p:spPr>
        <p:txBody>
          <a:bodyPr anchor="ct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lgn="ctr">
              <a:spcAft>
                <a:spcPts val="1200"/>
              </a:spcAft>
            </a:pPr>
            <a:r>
              <a:rPr lang="en-US" sz="1800" b="1"/>
              <a:t>2019 annual mean contrail net RF (nominal vPM)</a:t>
            </a:r>
            <a:endParaRPr lang="en-GB" sz="1800" b="1"/>
          </a:p>
        </p:txBody>
      </p:sp>
    </p:spTree>
    <p:extLst>
      <p:ext uri="{BB962C8B-B14F-4D97-AF65-F5344CB8AC3E}">
        <p14:creationId xmlns:p14="http://schemas.microsoft.com/office/powerpoint/2010/main" val="3872710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theme/theme1.xml><?xml version="1.0" encoding="utf-8"?>
<a:theme xmlns:a="http://schemas.openxmlformats.org/drawingml/2006/main" name="ICL PPT Theme">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Sans font theme">
      <a:majorFont>
        <a:latin typeface="Imperial Sans Text Semibold"/>
        <a:ea typeface=""/>
        <a:cs typeface=""/>
      </a:majorFont>
      <a:minorFont>
        <a:latin typeface="Imperial Sans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ICL_PowerPoint 16_9 template.potx" id="{FC6A7385-02D5-45C5-BC81-F9BF7D36211D}" vid="{B7F9A338-07DC-4150-84C9-0DA5C0584E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696D651A62B14DA21B95C243BB2A8E" ma:contentTypeVersion="16" ma:contentTypeDescription="Create a new document." ma:contentTypeScope="" ma:versionID="ac5ebec9505797d2d927dc060971ebfd">
  <xsd:schema xmlns:xsd="http://www.w3.org/2001/XMLSchema" xmlns:xs="http://www.w3.org/2001/XMLSchema" xmlns:p="http://schemas.microsoft.com/office/2006/metadata/properties" xmlns:ns2="74f85030-d7d8-4113-8c11-31a792603f92" xmlns:ns3="28b8a96b-cc5d-4da7-87eb-90aa23126c95" targetNamespace="http://schemas.microsoft.com/office/2006/metadata/properties" ma:root="true" ma:fieldsID="e6a9d133044c5aa1362f6722a1a64744" ns2:_="" ns3:_="">
    <xsd:import namespace="74f85030-d7d8-4113-8c11-31a792603f92"/>
    <xsd:import namespace="28b8a96b-cc5d-4da7-87eb-90aa23126c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f85030-d7d8-4113-8c11-31a792603f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45445c9-76ae-43e5-a178-2fa5a4aba7bd}" ma:internalName="TaxCatchAll" ma:showField="CatchAllData" ma:web="74f85030-d7d8-4113-8c11-31a792603f9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b8a96b-cc5d-4da7-87eb-90aa23126c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3861162-3ace-47f9-b063-cd36ef98957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85030-d7d8-4113-8c11-31a792603f92" xsi:nil="true"/>
    <lcf76f155ced4ddcb4097134ff3c332f xmlns="28b8a96b-cc5d-4da7-87eb-90aa23126c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D3C982-68B8-49B9-9FBF-6E510F1FA406}"/>
</file>

<file path=customXml/itemProps2.xml><?xml version="1.0" encoding="utf-8"?>
<ds:datastoreItem xmlns:ds="http://schemas.openxmlformats.org/officeDocument/2006/customXml" ds:itemID="{2963C36B-736A-4BC7-8658-DFE77298C5D3}"/>
</file>

<file path=customXml/itemProps3.xml><?xml version="1.0" encoding="utf-8"?>
<ds:datastoreItem xmlns:ds="http://schemas.openxmlformats.org/officeDocument/2006/customXml" ds:itemID="{6681C68D-31D1-48BD-BDE8-D57D0F98DEB1}"/>
</file>

<file path=docProps/app.xml><?xml version="1.0" encoding="utf-8"?>
<Properties xmlns="http://schemas.openxmlformats.org/officeDocument/2006/extended-properties" xmlns:vt="http://schemas.openxmlformats.org/officeDocument/2006/docPropsVTypes">
  <Template>2024.05.09 - CoCiP grid - Draft 1</Template>
  <TotalTime>1628</TotalTime>
  <Words>2605</Words>
  <Application>Microsoft Macintosh PowerPoint</Application>
  <PresentationFormat>Widescreen</PresentationFormat>
  <Paragraphs>284</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Cambria Math</vt:lpstr>
      <vt:lpstr>Courier New</vt:lpstr>
      <vt:lpstr>Imperial Sans Display</vt:lpstr>
      <vt:lpstr>Imperial Sans Text</vt:lpstr>
      <vt:lpstr>Imperial Sans Text Medium</vt:lpstr>
      <vt:lpstr>Imperial Sans Text Semibold</vt:lpstr>
      <vt:lpstr>Inter Medium</vt:lpstr>
      <vt:lpstr>ICL PPT Theme</vt:lpstr>
      <vt:lpstr>Integrating a vPM activation model into global contrail simulations</vt:lpstr>
      <vt:lpstr>Contrail formation pathway</vt:lpstr>
      <vt:lpstr>The “Kärcher-curve” (soot-rich)</vt:lpstr>
      <vt:lpstr>The “Kärcher-curve” (soot-poor)</vt:lpstr>
      <vt:lpstr>Original K15 model</vt:lpstr>
      <vt:lpstr>Extending the K15 model to include vPM</vt:lpstr>
      <vt:lpstr>Extended K15 model: Assumed vPM properties</vt:lpstr>
      <vt:lpstr>Comparing measured and simulated AEIcontrail</vt:lpstr>
      <vt:lpstr>Change in global contrail net RF due to vPM activation</vt:lpstr>
      <vt:lpstr>vPM activation is sensitive to temperature and nvPM EIn</vt:lpstr>
      <vt:lpstr>Contrail climate forcing: rich vs. lean-burn engines</vt:lpstr>
      <vt:lpstr>vPM activation is critical for lean-burn contrail modelling</vt:lpstr>
      <vt:lpstr>Summary</vt:lpstr>
      <vt:lpstr>PowerPoint Presentation</vt:lpstr>
      <vt:lpstr>vPM activation is critical for lean-burn contrail modelling</vt:lpstr>
      <vt:lpstr>vPM activation is sensitive to temperature and nvPM 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Roger Teoh</dc:creator>
  <cp:lastModifiedBy>Teoh, Roger H S</cp:lastModifiedBy>
  <cp:revision>2</cp:revision>
  <dcterms:created xsi:type="dcterms:W3CDTF">2024-05-09T02:27:19Z</dcterms:created>
  <dcterms:modified xsi:type="dcterms:W3CDTF">2025-09-17T12:34:00Z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0x0101006A696D651A62B14DA21B95C243BB2A8E</vt:lpwstr>
  </property>
  <property fmtid="{D5CDD505-2E9C-101B-9397-08002B2CF9AE}" pid="3" name="MediaServiceImageTags">
    <vt:lpwstr/>
  </property>
</Properties>
</file>