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3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notesMasterIdLst>
    <p:notesMasterId r:id="rId38"/>
  </p:notesMasterIdLst>
  <p:handoutMasterIdLst>
    <p:handoutMasterId r:id="rId39"/>
  </p:handoutMasterIdLst>
  <p:sldIdLst>
    <p:sldId id="256" r:id="rId5"/>
    <p:sldId id="281" r:id="rId6"/>
    <p:sldId id="414" r:id="rId7"/>
    <p:sldId id="415" r:id="rId8"/>
    <p:sldId id="368" r:id="rId9"/>
    <p:sldId id="369" r:id="rId10"/>
    <p:sldId id="411" r:id="rId11"/>
    <p:sldId id="412" r:id="rId12"/>
    <p:sldId id="353" r:id="rId13"/>
    <p:sldId id="402" r:id="rId14"/>
    <p:sldId id="399" r:id="rId15"/>
    <p:sldId id="397" r:id="rId16"/>
    <p:sldId id="398" r:id="rId17"/>
    <p:sldId id="413" r:id="rId18"/>
    <p:sldId id="403" r:id="rId19"/>
    <p:sldId id="400" r:id="rId20"/>
    <p:sldId id="416" r:id="rId21"/>
    <p:sldId id="417" r:id="rId22"/>
    <p:sldId id="396" r:id="rId23"/>
    <p:sldId id="395" r:id="rId24"/>
    <p:sldId id="307" r:id="rId25"/>
    <p:sldId id="308" r:id="rId26"/>
    <p:sldId id="357" r:id="rId27"/>
    <p:sldId id="377" r:id="rId28"/>
    <p:sldId id="418" r:id="rId29"/>
    <p:sldId id="419" r:id="rId30"/>
    <p:sldId id="420" r:id="rId31"/>
    <p:sldId id="421" r:id="rId32"/>
    <p:sldId id="422" r:id="rId33"/>
    <p:sldId id="423" r:id="rId34"/>
    <p:sldId id="424" r:id="rId35"/>
    <p:sldId id="425" r:id="rId36"/>
    <p:sldId id="426" r:id="rId3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6B06C1E-6F89-0FD8-1F51-31609A8FF59C}" name="Ryan Reynolds" initials="RR" userId="S::rreynolds@spp.org::e40cac34-092e-45ba-b6c6-0f1f9d38d00a" providerId="AD"/>
  <p188:author id="{D1FD8460-D48E-8DEE-8BFE-7F153C997F79}" name="Krishada Watson" initials="KW" userId="S::kwatson@spp.org::4834f92c-8a3f-4eab-bf3b-974539264d76" providerId="AD"/>
  <p188:author id="{38ADC4C0-8237-87F6-F023-36C2E64AD1C7}" name="Kirk Hall" initials="KH" userId="S::khall@spp.org::26ef71d5-0ce3-4cf6-af76-76b2dc57580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525"/>
    <a:srgbClr val="427C5A"/>
    <a:srgbClr val="1A5898"/>
    <a:srgbClr val="FBAB18"/>
    <a:srgbClr val="1FBF92"/>
    <a:srgbClr val="2399BB"/>
    <a:srgbClr val="FFE89A"/>
    <a:srgbClr val="AB0D24"/>
    <a:srgbClr val="C10F28"/>
    <a:srgbClr val="D911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pnasa\planning\SPP%20Expansion%20Planning\2026\2026%20ITP\7%20Resource%20Plan\Phase%202\1%20Master\Final%20Presentation%20Charts%20V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cpnasa\planning\SPP%20Expansion%20Planning\2026\2026%20ITP\7%20Resource%20Plan\Phase%202\1%20Master\Final%20Presentation%20Charts%20V2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pnasa\planning\SPP%20Expansion%20Planning\2026\2026%20ITP\7%20Resource%20Plan\Phase%202\1%20Master\Final%20Presentation%20Charts%20V2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cpnasa\planning\SPP%20Expansion%20Planning\2026\2026%20ITP\7%20Resource%20Plan\Phase%202\1%20Master\Final%20Presentation%20Charts%20V2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cpnasa\planning\SPP%20Expansion%20Planning\2026\2026%20ITP\7%20Resource%20Plan\Phase%202\1%20Master\Final%20Presentation%20Charts%20V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cpnasa\planning\SPP%20Expansion%20Planning\2026\2026%20ITP\7%20Resource%20Plan\Phase%202\1%20Master\Final%20Presentation%20Charts%20V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cpnasa\planning\SPP%20Expansion%20Planning\2026\2026%20ITP\7%20Resource%20Plan\Phase%202\1%20Master\Final%20Presentation%20Charts%20V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cpnasa\planning\SPP%20Expansion%20Planning\2026\2026%20ITP\7%20Resource%20Plan\Phase%202\1%20Master\Final%20Presentation%20Charts%20V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cpnasa\planning\SPP%20Expansion%20Planning\2026\2026%20ITP\7%20Resource%20Plan\Phase%202\1%20Master\Final%20Presentation%20Charts%20V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cpnasa\planning\SPP%20Expansion%20Planning\2026\2026%20ITP\7%20Resource%20Plan\Phase%202\1%20Master\Final%20Presentation%20Charts%20V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cpnasa\planning\SPP%20Expansion%20Planning\2026\2026%20ITP\7%20Resource%20Plan\Phase%202\1%20Master\Final%20Presentation%20Charts%20V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cpnasa\planning\SPP%20Expansion%20Planning\2026\2026%20ITP\7%20Resource%20Plan\Phase%202\1%20Master\Final%20Presentation%20Charts%20V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'IRP VS Shortfall'!$A$3</c:f>
              <c:strCache>
                <c:ptCount val="1"/>
                <c:pt idx="0">
                  <c:v>IRP 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'IRP VS Shortfall'!$B$2:$G$2</c:f>
              <c:strCache>
                <c:ptCount val="6"/>
                <c:pt idx="0">
                  <c:v>F1Y5</c:v>
                </c:pt>
                <c:pt idx="1">
                  <c:v>F1Y10</c:v>
                </c:pt>
                <c:pt idx="2">
                  <c:v>F1Y20</c:v>
                </c:pt>
                <c:pt idx="3">
                  <c:v>F2Y5</c:v>
                </c:pt>
                <c:pt idx="4">
                  <c:v>F2Y10</c:v>
                </c:pt>
                <c:pt idx="5">
                  <c:v>F2Y20</c:v>
                </c:pt>
              </c:strCache>
            </c:strRef>
          </c:cat>
          <c:val>
            <c:numRef>
              <c:f>'IRP VS Shortfall'!$B$3:$G$3</c:f>
              <c:numCache>
                <c:formatCode>General</c:formatCode>
                <c:ptCount val="6"/>
                <c:pt idx="0">
                  <c:v>16.482100000000003</c:v>
                </c:pt>
                <c:pt idx="1">
                  <c:v>21.486459999999997</c:v>
                </c:pt>
                <c:pt idx="2">
                  <c:v>27.121824999999998</c:v>
                </c:pt>
                <c:pt idx="3">
                  <c:v>16.482100000000003</c:v>
                </c:pt>
                <c:pt idx="4">
                  <c:v>21.486459999999997</c:v>
                </c:pt>
                <c:pt idx="5">
                  <c:v>27.121824999999998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AC-4659-B5D8-776EB7A23934}"/>
            </c:ext>
          </c:extLst>
        </c:ser>
        <c:ser>
          <c:idx val="1"/>
          <c:order val="1"/>
          <c:tx>
            <c:strRef>
              <c:f>'IRP VS Shortfall'!$A$4</c:f>
              <c:strCache>
                <c:ptCount val="1"/>
                <c:pt idx="0">
                  <c:v>Shortfall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'IRP VS Shortfall'!$B$2:$G$2</c:f>
              <c:strCache>
                <c:ptCount val="6"/>
                <c:pt idx="0">
                  <c:v>F1Y5</c:v>
                </c:pt>
                <c:pt idx="1">
                  <c:v>F1Y10</c:v>
                </c:pt>
                <c:pt idx="2">
                  <c:v>F1Y20</c:v>
                </c:pt>
                <c:pt idx="3">
                  <c:v>F2Y5</c:v>
                </c:pt>
                <c:pt idx="4">
                  <c:v>F2Y10</c:v>
                </c:pt>
                <c:pt idx="5">
                  <c:v>F2Y20</c:v>
                </c:pt>
              </c:strCache>
            </c:strRef>
          </c:cat>
          <c:val>
            <c:numRef>
              <c:f>'IRP VS Shortfall'!$B$4:$G$4</c:f>
              <c:numCache>
                <c:formatCode>General</c:formatCode>
                <c:ptCount val="6"/>
                <c:pt idx="0">
                  <c:v>14.874600000000001</c:v>
                </c:pt>
                <c:pt idx="1">
                  <c:v>21.173199999999998</c:v>
                </c:pt>
                <c:pt idx="2">
                  <c:v>33.7027</c:v>
                </c:pt>
                <c:pt idx="3">
                  <c:v>16.889300000000002</c:v>
                </c:pt>
                <c:pt idx="4">
                  <c:v>24.413200000000003</c:v>
                </c:pt>
                <c:pt idx="5">
                  <c:v>52.164300000000004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AC-4659-B5D8-776EB7A2393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443303663"/>
        <c:axId val="1443313263"/>
      </c:barChart>
      <c:catAx>
        <c:axId val="144330366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Future/Year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3313263"/>
        <c:crosses val="autoZero"/>
        <c:auto val="1"/>
        <c:lblAlgn val="ctr"/>
        <c:lblOffset val="100"/>
        <c:noMultiLvlLbl val="0"/>
      </c:catAx>
      <c:valAx>
        <c:axId val="14433132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Capacity (GW)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3303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Shortfall!$V$3</c:f>
              <c:strCache>
                <c:ptCount val="1"/>
                <c:pt idx="0">
                  <c:v>F1Y5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Shortfall!$U$4:$U$20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Shortfall!$V$4:$V$20</c:f>
              <c:numCache>
                <c:formatCode>_(* #,##0.0_);_(* \(#,##0.0\);_(* "-"??_);_(@_)</c:formatCode>
                <c:ptCount val="17"/>
                <c:pt idx="0">
                  <c:v>0.48390000000000005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5.4100000000000002E-2</c:v>
                </c:pt>
                <c:pt idx="6">
                  <c:v>0</c:v>
                </c:pt>
                <c:pt idx="7">
                  <c:v>0</c:v>
                </c:pt>
                <c:pt idx="8">
                  <c:v>0.52060000000000006</c:v>
                </c:pt>
                <c:pt idx="9">
                  <c:v>0</c:v>
                </c:pt>
                <c:pt idx="10">
                  <c:v>0</c:v>
                </c:pt>
                <c:pt idx="11">
                  <c:v>2.3017000000000003</c:v>
                </c:pt>
                <c:pt idx="12">
                  <c:v>0</c:v>
                </c:pt>
                <c:pt idx="13">
                  <c:v>0</c:v>
                </c:pt>
                <c:pt idx="14">
                  <c:v>2.6332000000000004</c:v>
                </c:pt>
                <c:pt idx="15">
                  <c:v>0</c:v>
                </c:pt>
                <c:pt idx="16">
                  <c:v>2.6700000000000002E-2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14-4C28-B77A-90682173774F}"/>
            </c:ext>
          </c:extLst>
        </c:ser>
        <c:ser>
          <c:idx val="1"/>
          <c:order val="1"/>
          <c:tx>
            <c:strRef>
              <c:f>Shortfall!$W$3</c:f>
              <c:strCache>
                <c:ptCount val="1"/>
                <c:pt idx="0">
                  <c:v>F1Y10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Shortfall!$U$4:$U$20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Shortfall!$W$4:$W$20</c:f>
              <c:numCache>
                <c:formatCode>_(* #,##0.0_);_(* \(#,##0.0\);_(* "-"??_);_(@_)</c:formatCode>
                <c:ptCount val="17"/>
                <c:pt idx="0">
                  <c:v>0.44580000000000003</c:v>
                </c:pt>
                <c:pt idx="1">
                  <c:v>0</c:v>
                </c:pt>
                <c:pt idx="2">
                  <c:v>1.3300000000000001E-2</c:v>
                </c:pt>
                <c:pt idx="3">
                  <c:v>0.2848</c:v>
                </c:pt>
                <c:pt idx="4">
                  <c:v>0</c:v>
                </c:pt>
                <c:pt idx="5">
                  <c:v>0.104</c:v>
                </c:pt>
                <c:pt idx="6">
                  <c:v>7.5700000000000003E-2</c:v>
                </c:pt>
                <c:pt idx="7">
                  <c:v>0</c:v>
                </c:pt>
                <c:pt idx="8">
                  <c:v>1.8186000000000002</c:v>
                </c:pt>
                <c:pt idx="9">
                  <c:v>0.21520000000000003</c:v>
                </c:pt>
                <c:pt idx="10">
                  <c:v>4.9800000000000004E-2</c:v>
                </c:pt>
                <c:pt idx="11">
                  <c:v>5.9508000000000001</c:v>
                </c:pt>
                <c:pt idx="12">
                  <c:v>0</c:v>
                </c:pt>
                <c:pt idx="13">
                  <c:v>0</c:v>
                </c:pt>
                <c:pt idx="14">
                  <c:v>4.43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14-4C28-B77A-90682173774F}"/>
            </c:ext>
          </c:extLst>
        </c:ser>
        <c:ser>
          <c:idx val="2"/>
          <c:order val="2"/>
          <c:tx>
            <c:strRef>
              <c:f>Shortfall!$X$3</c:f>
              <c:strCache>
                <c:ptCount val="1"/>
                <c:pt idx="0">
                  <c:v>F1Y20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Shortfall!$U$4:$U$20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Shortfall!$X$4:$X$20</c:f>
              <c:numCache>
                <c:formatCode>_(* #,##0.0_);_(* \(#,##0.0\);_(* "-"??_);_(@_)</c:formatCode>
                <c:ptCount val="17"/>
                <c:pt idx="0">
                  <c:v>3.1983999999999999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0.82650000000000001</c:v>
                </c:pt>
                <c:pt idx="5">
                  <c:v>0.43580000000000002</c:v>
                </c:pt>
                <c:pt idx="6">
                  <c:v>0</c:v>
                </c:pt>
                <c:pt idx="7">
                  <c:v>0.50980000000000003</c:v>
                </c:pt>
                <c:pt idx="8">
                  <c:v>6.1709000000000005</c:v>
                </c:pt>
                <c:pt idx="9">
                  <c:v>0.73450000000000004</c:v>
                </c:pt>
                <c:pt idx="10">
                  <c:v>0</c:v>
                </c:pt>
                <c:pt idx="11">
                  <c:v>7.672200000000001</c:v>
                </c:pt>
                <c:pt idx="12">
                  <c:v>0</c:v>
                </c:pt>
                <c:pt idx="13">
                  <c:v>0</c:v>
                </c:pt>
                <c:pt idx="14">
                  <c:v>8.1442999999999994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14-4C28-B77A-90682173774F}"/>
            </c:ext>
          </c:extLst>
        </c:ser>
        <c:ser>
          <c:idx val="3"/>
          <c:order val="3"/>
          <c:tx>
            <c:strRef>
              <c:f>Shortfall!$Y$3</c:f>
              <c:strCache>
                <c:ptCount val="1"/>
                <c:pt idx="0">
                  <c:v>F2Y5</c:v>
                </c:pt>
              </c:strCache>
            </c:strRef>
          </c:tx>
          <c:spPr>
            <a:solidFill>
              <a:srgbClr val="1A5898"/>
            </a:solidFill>
            <a:ln>
              <a:noFill/>
            </a:ln>
            <a:effectLst/>
          </c:spPr>
          <c:invertIfNegative val="0"/>
          <c:cat>
            <c:strRef>
              <c:f>Shortfall!$U$4:$U$20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Shortfall!$Y$4:$Y$20</c:f>
              <c:numCache>
                <c:formatCode>_(* #,##0.0_);_(* \(#,##0.0\);_(* "-"??_);_(@_)</c:formatCode>
                <c:ptCount val="17"/>
                <c:pt idx="0">
                  <c:v>1.2964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7.22E-2</c:v>
                </c:pt>
                <c:pt idx="6">
                  <c:v>0</c:v>
                </c:pt>
                <c:pt idx="7">
                  <c:v>0</c:v>
                </c:pt>
                <c:pt idx="8">
                  <c:v>0.96220000000000006</c:v>
                </c:pt>
                <c:pt idx="9">
                  <c:v>0</c:v>
                </c:pt>
                <c:pt idx="10">
                  <c:v>0</c:v>
                </c:pt>
                <c:pt idx="11">
                  <c:v>2.4601000000000002</c:v>
                </c:pt>
                <c:pt idx="12">
                  <c:v>0</c:v>
                </c:pt>
                <c:pt idx="13">
                  <c:v>0</c:v>
                </c:pt>
                <c:pt idx="14">
                  <c:v>4.5708000000000002</c:v>
                </c:pt>
                <c:pt idx="15">
                  <c:v>0</c:v>
                </c:pt>
                <c:pt idx="16">
                  <c:v>7.2400000000000006E-2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A14-4C28-B77A-90682173774F}"/>
            </c:ext>
          </c:extLst>
        </c:ser>
        <c:ser>
          <c:idx val="4"/>
          <c:order val="4"/>
          <c:tx>
            <c:strRef>
              <c:f>Shortfall!$Z$3</c:f>
              <c:strCache>
                <c:ptCount val="1"/>
                <c:pt idx="0">
                  <c:v>F2Y10</c:v>
                </c:pt>
              </c:strCache>
            </c:strRef>
          </c:tx>
          <c:spPr>
            <a:solidFill>
              <a:srgbClr val="427C5A"/>
            </a:solidFill>
            <a:ln>
              <a:noFill/>
            </a:ln>
            <a:effectLst/>
          </c:spPr>
          <c:invertIfNegative val="0"/>
          <c:cat>
            <c:strRef>
              <c:f>Shortfall!$U$4:$U$20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Shortfall!$Z$4:$Z$20</c:f>
              <c:numCache>
                <c:formatCode>_(* #,##0.0_);_(* \(#,##0.0\);_(* "-"??_);_(@_)</c:formatCode>
                <c:ptCount val="17"/>
                <c:pt idx="0">
                  <c:v>3.1059000000000001</c:v>
                </c:pt>
                <c:pt idx="1">
                  <c:v>3.1100000000000003E-2</c:v>
                </c:pt>
                <c:pt idx="2">
                  <c:v>0.14380000000000001</c:v>
                </c:pt>
                <c:pt idx="3">
                  <c:v>0.26180000000000003</c:v>
                </c:pt>
                <c:pt idx="4">
                  <c:v>0.18790000000000001</c:v>
                </c:pt>
                <c:pt idx="5">
                  <c:v>0.16920000000000002</c:v>
                </c:pt>
                <c:pt idx="6">
                  <c:v>8.2600000000000007E-2</c:v>
                </c:pt>
                <c:pt idx="7">
                  <c:v>0</c:v>
                </c:pt>
                <c:pt idx="8">
                  <c:v>2.8749000000000002</c:v>
                </c:pt>
                <c:pt idx="9">
                  <c:v>0.44010000000000005</c:v>
                </c:pt>
                <c:pt idx="10">
                  <c:v>0.08</c:v>
                </c:pt>
                <c:pt idx="11">
                  <c:v>6.390200000000001</c:v>
                </c:pt>
                <c:pt idx="12">
                  <c:v>0</c:v>
                </c:pt>
                <c:pt idx="13">
                  <c:v>0</c:v>
                </c:pt>
                <c:pt idx="14">
                  <c:v>7.8646000000000003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14-4C28-B77A-90682173774F}"/>
            </c:ext>
          </c:extLst>
        </c:ser>
        <c:ser>
          <c:idx val="5"/>
          <c:order val="5"/>
          <c:tx>
            <c:strRef>
              <c:f>Shortfall!$AA$3</c:f>
              <c:strCache>
                <c:ptCount val="1"/>
                <c:pt idx="0">
                  <c:v>F2Y20</c:v>
                </c:pt>
              </c:strCache>
            </c:strRef>
          </c:tx>
          <c:spPr>
            <a:solidFill>
              <a:srgbClr val="FF7525"/>
            </a:solidFill>
            <a:ln>
              <a:noFill/>
            </a:ln>
            <a:effectLst/>
          </c:spPr>
          <c:invertIfNegative val="0"/>
          <c:cat>
            <c:strRef>
              <c:f>Shortfall!$U$4:$U$20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Shortfall!$AA$4:$AA$20</c:f>
              <c:numCache>
                <c:formatCode>_(* #,##0.0_);_(* \(#,##0.0\);_(* "-"??_);_(@_)</c:formatCode>
                <c:ptCount val="17"/>
                <c:pt idx="0">
                  <c:v>7.7376000000000005</c:v>
                </c:pt>
                <c:pt idx="1">
                  <c:v>0.28440000000000004</c:v>
                </c:pt>
                <c:pt idx="2">
                  <c:v>0.38720000000000004</c:v>
                </c:pt>
                <c:pt idx="3">
                  <c:v>0.20270000000000002</c:v>
                </c:pt>
                <c:pt idx="4">
                  <c:v>1.9426000000000001</c:v>
                </c:pt>
                <c:pt idx="5">
                  <c:v>0.65640000000000009</c:v>
                </c:pt>
                <c:pt idx="6">
                  <c:v>0.12160000000000001</c:v>
                </c:pt>
                <c:pt idx="7">
                  <c:v>1.4497</c:v>
                </c:pt>
                <c:pt idx="8">
                  <c:v>8.9049999999999994</c:v>
                </c:pt>
                <c:pt idx="9">
                  <c:v>1.4916</c:v>
                </c:pt>
                <c:pt idx="10">
                  <c:v>0.20370000000000002</c:v>
                </c:pt>
                <c:pt idx="11">
                  <c:v>8.9646000000000008</c:v>
                </c:pt>
                <c:pt idx="12">
                  <c:v>0.33440000000000003</c:v>
                </c:pt>
                <c:pt idx="13">
                  <c:v>0</c:v>
                </c:pt>
                <c:pt idx="14">
                  <c:v>14.365400000000001</c:v>
                </c:pt>
                <c:pt idx="15">
                  <c:v>0.91670000000000007</c:v>
                </c:pt>
                <c:pt idx="16">
                  <c:v>0.52600000000000002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A14-4C28-B77A-9068217377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588495"/>
        <c:axId val="108590895"/>
      </c:barChart>
      <c:catAx>
        <c:axId val="10858849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Area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590895"/>
        <c:crosses val="autoZero"/>
        <c:auto val="1"/>
        <c:lblAlgn val="ctr"/>
        <c:lblOffset val="100"/>
        <c:noMultiLvlLbl val="0"/>
      </c:catAx>
      <c:valAx>
        <c:axId val="1085908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Winter Capacity</a:t>
                </a:r>
                <a:r>
                  <a:rPr lang="en-US" baseline="0" dirty="0"/>
                  <a:t> Shortfall (GW)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* #,##0.0_);_(* \(#,##0.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5884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'Conventional Allocations'!$I$76</c:f>
              <c:strCache>
                <c:ptCount val="1"/>
                <c:pt idx="0">
                  <c:v>F1Y5</c:v>
                </c:pt>
              </c:strCache>
            </c:strRef>
          </c:tx>
          <c:spPr>
            <a:solidFill>
              <a:srgbClr val="2399BB"/>
            </a:solidFill>
            <a:ln>
              <a:noFill/>
            </a:ln>
            <a:effectLst/>
          </c:spPr>
          <c:invertIfNegative val="0"/>
          <c:cat>
            <c:strRef>
              <c:f>'Conventional Allocations'!$H$77:$H$93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'Conventional Allocations'!$I$77:$I$93</c:f>
              <c:numCache>
                <c:formatCode>_(* #,##0.000_);_(* \(#,##0.000\);_(* "-"??_);_(@_)</c:formatCode>
                <c:ptCount val="17"/>
                <c:pt idx="0">
                  <c:v>1.8912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0.30280000000000001</c:v>
                </c:pt>
                <c:pt idx="5">
                  <c:v>0.10360000000000001</c:v>
                </c:pt>
                <c:pt idx="6">
                  <c:v>0</c:v>
                </c:pt>
                <c:pt idx="7">
                  <c:v>0</c:v>
                </c:pt>
                <c:pt idx="8">
                  <c:v>2.4824000000000002</c:v>
                </c:pt>
                <c:pt idx="9">
                  <c:v>0</c:v>
                </c:pt>
                <c:pt idx="10">
                  <c:v>0</c:v>
                </c:pt>
                <c:pt idx="11">
                  <c:v>6.6661000000000001</c:v>
                </c:pt>
                <c:pt idx="12">
                  <c:v>0</c:v>
                </c:pt>
                <c:pt idx="13">
                  <c:v>0</c:v>
                </c:pt>
                <c:pt idx="14">
                  <c:v>3.0739000000000001</c:v>
                </c:pt>
                <c:pt idx="15">
                  <c:v>0.35460000000000003</c:v>
                </c:pt>
                <c:pt idx="16">
                  <c:v>2.6700000000000002E-2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67-490D-9AAF-4FB1C45CDF71}"/>
            </c:ext>
          </c:extLst>
        </c:ser>
        <c:ser>
          <c:idx val="1"/>
          <c:order val="1"/>
          <c:tx>
            <c:strRef>
              <c:f>'Conventional Allocations'!$J$76</c:f>
              <c:strCache>
                <c:ptCount val="1"/>
                <c:pt idx="0">
                  <c:v>F1Y10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rgbClr val="1FBF92"/>
              </a:solidFill>
            </a:ln>
            <a:effectLst/>
          </c:spPr>
          <c:invertIfNegative val="0"/>
          <c:cat>
            <c:strRef>
              <c:f>'Conventional Allocations'!$H$77:$H$93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'Conventional Allocations'!$J$77:$J$93</c:f>
              <c:numCache>
                <c:formatCode>_(* #,##0.000_);_(* \(#,##0.000\);_(* "-"??_);_(@_)</c:formatCode>
                <c:ptCount val="17"/>
                <c:pt idx="0">
                  <c:v>1.6799000000000002</c:v>
                </c:pt>
                <c:pt idx="1">
                  <c:v>0</c:v>
                </c:pt>
                <c:pt idx="2">
                  <c:v>0.1943</c:v>
                </c:pt>
                <c:pt idx="3">
                  <c:v>0.32450000000000001</c:v>
                </c:pt>
                <c:pt idx="4">
                  <c:v>0.23400000000000001</c:v>
                </c:pt>
                <c:pt idx="5">
                  <c:v>0.13600000000000001</c:v>
                </c:pt>
                <c:pt idx="6">
                  <c:v>0.12690000000000001</c:v>
                </c:pt>
                <c:pt idx="7">
                  <c:v>0</c:v>
                </c:pt>
                <c:pt idx="8">
                  <c:v>3.6734</c:v>
                </c:pt>
                <c:pt idx="9">
                  <c:v>0.65580000000000005</c:v>
                </c:pt>
                <c:pt idx="10">
                  <c:v>0.26200000000000001</c:v>
                </c:pt>
                <c:pt idx="11">
                  <c:v>9.7818000000000005</c:v>
                </c:pt>
                <c:pt idx="12">
                  <c:v>0</c:v>
                </c:pt>
                <c:pt idx="13">
                  <c:v>0</c:v>
                </c:pt>
                <c:pt idx="14">
                  <c:v>4.43</c:v>
                </c:pt>
                <c:pt idx="15">
                  <c:v>0.23670000000000002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67-490D-9AAF-4FB1C45CDF71}"/>
            </c:ext>
          </c:extLst>
        </c:ser>
        <c:ser>
          <c:idx val="2"/>
          <c:order val="2"/>
          <c:tx>
            <c:strRef>
              <c:f>'Conventional Allocations'!$K$76</c:f>
              <c:strCache>
                <c:ptCount val="1"/>
                <c:pt idx="0">
                  <c:v>F1Y20</c:v>
                </c:pt>
              </c:strCache>
            </c:strRef>
          </c:tx>
          <c:spPr>
            <a:solidFill>
              <a:srgbClr val="FBAB18"/>
            </a:solidFill>
            <a:ln>
              <a:noFill/>
            </a:ln>
            <a:effectLst/>
          </c:spPr>
          <c:invertIfNegative val="0"/>
          <c:cat>
            <c:strRef>
              <c:f>'Conventional Allocations'!$H$77:$H$93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'Conventional Allocations'!$K$77:$K$93</c:f>
              <c:numCache>
                <c:formatCode>_(* #,##0.000_);_(* \(#,##0.000\);_(* "-"??_);_(@_)</c:formatCode>
                <c:ptCount val="17"/>
                <c:pt idx="0">
                  <c:v>4.29</c:v>
                </c:pt>
                <c:pt idx="1">
                  <c:v>5.9499999999999997E-2</c:v>
                </c:pt>
                <c:pt idx="2">
                  <c:v>0.20349999999999999</c:v>
                </c:pt>
                <c:pt idx="3">
                  <c:v>0</c:v>
                </c:pt>
                <c:pt idx="4">
                  <c:v>1.3146000000000002</c:v>
                </c:pt>
                <c:pt idx="5">
                  <c:v>0.44740000000000002</c:v>
                </c:pt>
                <c:pt idx="6">
                  <c:v>0</c:v>
                </c:pt>
                <c:pt idx="7">
                  <c:v>1.0441</c:v>
                </c:pt>
                <c:pt idx="8">
                  <c:v>7.6812000000000005</c:v>
                </c:pt>
                <c:pt idx="9">
                  <c:v>1.1591000000000002</c:v>
                </c:pt>
                <c:pt idx="10">
                  <c:v>0</c:v>
                </c:pt>
                <c:pt idx="11">
                  <c:v>10.1875</c:v>
                </c:pt>
                <c:pt idx="12">
                  <c:v>0</c:v>
                </c:pt>
                <c:pt idx="13">
                  <c:v>0</c:v>
                </c:pt>
                <c:pt idx="14">
                  <c:v>8.1442999999999994</c:v>
                </c:pt>
                <c:pt idx="15">
                  <c:v>1.3009999999999999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67-490D-9AAF-4FB1C45CDF71}"/>
            </c:ext>
          </c:extLst>
        </c:ser>
        <c:ser>
          <c:idx val="3"/>
          <c:order val="3"/>
          <c:tx>
            <c:strRef>
              <c:f>'Conventional Allocations'!$L$76</c:f>
              <c:strCache>
                <c:ptCount val="1"/>
                <c:pt idx="0">
                  <c:v>F2Y5</c:v>
                </c:pt>
              </c:strCache>
            </c:strRef>
          </c:tx>
          <c:spPr>
            <a:solidFill>
              <a:srgbClr val="1A5898"/>
            </a:solidFill>
            <a:ln>
              <a:noFill/>
            </a:ln>
            <a:effectLst/>
          </c:spPr>
          <c:invertIfNegative val="0"/>
          <c:cat>
            <c:strRef>
              <c:f>'Conventional Allocations'!$H$77:$H$93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'Conventional Allocations'!$L$77:$L$93</c:f>
              <c:numCache>
                <c:formatCode>_(* #,##0.000_);_(* \(#,##0.000\);_(* "-"??_);_(@_)</c:formatCode>
                <c:ptCount val="17"/>
                <c:pt idx="0">
                  <c:v>2.6448</c:v>
                </c:pt>
                <c:pt idx="1">
                  <c:v>4.7600000000000003E-2</c:v>
                </c:pt>
                <c:pt idx="2">
                  <c:v>0</c:v>
                </c:pt>
                <c:pt idx="3">
                  <c:v>0</c:v>
                </c:pt>
                <c:pt idx="4">
                  <c:v>0.52749999999999997</c:v>
                </c:pt>
                <c:pt idx="5">
                  <c:v>0.10660000000000001</c:v>
                </c:pt>
                <c:pt idx="6">
                  <c:v>0</c:v>
                </c:pt>
                <c:pt idx="7">
                  <c:v>0</c:v>
                </c:pt>
                <c:pt idx="8">
                  <c:v>2.7416000000000005</c:v>
                </c:pt>
                <c:pt idx="9">
                  <c:v>5.6500000000000002E-2</c:v>
                </c:pt>
                <c:pt idx="10">
                  <c:v>0</c:v>
                </c:pt>
                <c:pt idx="11">
                  <c:v>5.6064000000000007</c:v>
                </c:pt>
                <c:pt idx="12">
                  <c:v>0</c:v>
                </c:pt>
                <c:pt idx="13">
                  <c:v>0</c:v>
                </c:pt>
                <c:pt idx="14">
                  <c:v>4.6678000000000006</c:v>
                </c:pt>
                <c:pt idx="15">
                  <c:v>0.44480000000000003</c:v>
                </c:pt>
                <c:pt idx="16">
                  <c:v>7.2400000000000006E-2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67-490D-9AAF-4FB1C45CDF71}"/>
            </c:ext>
          </c:extLst>
        </c:ser>
        <c:ser>
          <c:idx val="4"/>
          <c:order val="4"/>
          <c:tx>
            <c:strRef>
              <c:f>'Conventional Allocations'!$M$76</c:f>
              <c:strCache>
                <c:ptCount val="1"/>
                <c:pt idx="0">
                  <c:v>F2Y10</c:v>
                </c:pt>
              </c:strCache>
            </c:strRef>
          </c:tx>
          <c:spPr>
            <a:solidFill>
              <a:srgbClr val="427C5A"/>
            </a:solidFill>
            <a:ln>
              <a:noFill/>
            </a:ln>
            <a:effectLst/>
          </c:spPr>
          <c:invertIfNegative val="0"/>
          <c:cat>
            <c:strRef>
              <c:f>'Conventional Allocations'!$H$77:$H$93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'Conventional Allocations'!$M$77:$M$93</c:f>
              <c:numCache>
                <c:formatCode>_(* #,##0.000_);_(* \(#,##0.000\);_(* "-"??_);_(@_)</c:formatCode>
                <c:ptCount val="17"/>
                <c:pt idx="0">
                  <c:v>3.9649000000000001</c:v>
                </c:pt>
                <c:pt idx="1">
                  <c:v>9.0200000000000002E-2</c:v>
                </c:pt>
                <c:pt idx="2">
                  <c:v>0.27190000000000003</c:v>
                </c:pt>
                <c:pt idx="3">
                  <c:v>0.26180000000000003</c:v>
                </c:pt>
                <c:pt idx="4">
                  <c:v>0.74850000000000005</c:v>
                </c:pt>
                <c:pt idx="5">
                  <c:v>0.16920000000000002</c:v>
                </c:pt>
                <c:pt idx="6">
                  <c:v>0.1096</c:v>
                </c:pt>
                <c:pt idx="7">
                  <c:v>0</c:v>
                </c:pt>
                <c:pt idx="8">
                  <c:v>3.9218999999999999</c:v>
                </c:pt>
                <c:pt idx="9">
                  <c:v>0.72620000000000007</c:v>
                </c:pt>
                <c:pt idx="10">
                  <c:v>0.221</c:v>
                </c:pt>
                <c:pt idx="11">
                  <c:v>7.8157000000000005</c:v>
                </c:pt>
                <c:pt idx="12">
                  <c:v>4.65E-2</c:v>
                </c:pt>
                <c:pt idx="13">
                  <c:v>0</c:v>
                </c:pt>
                <c:pt idx="14">
                  <c:v>7.8646000000000003</c:v>
                </c:pt>
                <c:pt idx="15">
                  <c:v>0.57989999999999997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F67-490D-9AAF-4FB1C45CDF71}"/>
            </c:ext>
          </c:extLst>
        </c:ser>
        <c:ser>
          <c:idx val="5"/>
          <c:order val="5"/>
          <c:tx>
            <c:strRef>
              <c:f>'Conventional Allocations'!$N$76</c:f>
              <c:strCache>
                <c:ptCount val="1"/>
                <c:pt idx="0">
                  <c:v>F2Y20</c:v>
                </c:pt>
              </c:strCache>
            </c:strRef>
          </c:tx>
          <c:spPr>
            <a:solidFill>
              <a:srgbClr val="FF7525"/>
            </a:solidFill>
            <a:ln>
              <a:noFill/>
            </a:ln>
            <a:effectLst/>
          </c:spPr>
          <c:invertIfNegative val="0"/>
          <c:cat>
            <c:strRef>
              <c:f>'Conventional Allocations'!$H$77:$H$93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'Conventional Allocations'!$N$77:$N$93</c:f>
              <c:numCache>
                <c:formatCode>_(* #,##0.000_);_(* \(#,##0.000\);_(* "-"??_);_(@_)</c:formatCode>
                <c:ptCount val="17"/>
                <c:pt idx="0">
                  <c:v>8.1768000000000001</c:v>
                </c:pt>
                <c:pt idx="1">
                  <c:v>0.4113</c:v>
                </c:pt>
                <c:pt idx="2">
                  <c:v>0.66770000000000007</c:v>
                </c:pt>
                <c:pt idx="3">
                  <c:v>0.2162</c:v>
                </c:pt>
                <c:pt idx="4">
                  <c:v>2.5662000000000003</c:v>
                </c:pt>
                <c:pt idx="5">
                  <c:v>0.65640000000000009</c:v>
                </c:pt>
                <c:pt idx="6">
                  <c:v>0.15860000000000002</c:v>
                </c:pt>
                <c:pt idx="7">
                  <c:v>2.1505000000000001</c:v>
                </c:pt>
                <c:pt idx="8">
                  <c:v>10.202900000000001</c:v>
                </c:pt>
                <c:pt idx="9">
                  <c:v>1.9359000000000002</c:v>
                </c:pt>
                <c:pt idx="10">
                  <c:v>0.28179999999999999</c:v>
                </c:pt>
                <c:pt idx="11">
                  <c:v>10.771400000000002</c:v>
                </c:pt>
                <c:pt idx="12">
                  <c:v>0.4123</c:v>
                </c:pt>
                <c:pt idx="13">
                  <c:v>0</c:v>
                </c:pt>
                <c:pt idx="14">
                  <c:v>14.365400000000001</c:v>
                </c:pt>
                <c:pt idx="15">
                  <c:v>2.7404999999999999</c:v>
                </c:pt>
                <c:pt idx="16">
                  <c:v>0.52600000000000002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F67-490D-9AAF-4FB1C45CDF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71523263"/>
        <c:axId val="1371515583"/>
      </c:barChart>
      <c:catAx>
        <c:axId val="1371523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1515583"/>
        <c:crosses val="autoZero"/>
        <c:auto val="1"/>
        <c:lblAlgn val="ctr"/>
        <c:lblOffset val="100"/>
        <c:noMultiLvlLbl val="0"/>
      </c:catAx>
      <c:valAx>
        <c:axId val="1371515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0_);_(* \(#,##0.0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1523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'Conventional Allocations'!$H$37</c:f>
              <c:strCache>
                <c:ptCount val="1"/>
                <c:pt idx="0">
                  <c:v>CT Total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'Conventional Allocations'!$I$36:$N$36</c:f>
              <c:strCache>
                <c:ptCount val="6"/>
                <c:pt idx="0">
                  <c:v>F1Y5</c:v>
                </c:pt>
                <c:pt idx="1">
                  <c:v>F1Y10</c:v>
                </c:pt>
                <c:pt idx="2">
                  <c:v>F1Y20</c:v>
                </c:pt>
                <c:pt idx="3">
                  <c:v>F2Y5</c:v>
                </c:pt>
                <c:pt idx="4">
                  <c:v>F2Y10</c:v>
                </c:pt>
                <c:pt idx="5">
                  <c:v>F2Y20</c:v>
                </c:pt>
              </c:strCache>
            </c:strRef>
          </c:cat>
          <c:val>
            <c:numRef>
              <c:f>'Conventional Allocations'!$I$37:$N$37</c:f>
              <c:numCache>
                <c:formatCode>General</c:formatCode>
                <c:ptCount val="6"/>
                <c:pt idx="0">
                  <c:v>37.5</c:v>
                </c:pt>
                <c:pt idx="1">
                  <c:v>53.6</c:v>
                </c:pt>
                <c:pt idx="2">
                  <c:v>82.9</c:v>
                </c:pt>
                <c:pt idx="3">
                  <c:v>42.9</c:v>
                </c:pt>
                <c:pt idx="4">
                  <c:v>65.399999999999991</c:v>
                </c:pt>
                <c:pt idx="5">
                  <c:v>129.5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7-4E06-ACEA-56772B40D12E}"/>
            </c:ext>
          </c:extLst>
        </c:ser>
        <c:ser>
          <c:idx val="1"/>
          <c:order val="1"/>
          <c:tx>
            <c:strRef>
              <c:f>'Conventional Allocations'!$H$38</c:f>
              <c:strCache>
                <c:ptCount val="1"/>
                <c:pt idx="0">
                  <c:v>CC Total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'Conventional Allocations'!$I$36:$N$36</c:f>
              <c:strCache>
                <c:ptCount val="6"/>
                <c:pt idx="0">
                  <c:v>F1Y5</c:v>
                </c:pt>
                <c:pt idx="1">
                  <c:v>F1Y10</c:v>
                </c:pt>
                <c:pt idx="2">
                  <c:v>F1Y20</c:v>
                </c:pt>
                <c:pt idx="3">
                  <c:v>F2Y5</c:v>
                </c:pt>
                <c:pt idx="4">
                  <c:v>F2Y10</c:v>
                </c:pt>
                <c:pt idx="5">
                  <c:v>F2Y20</c:v>
                </c:pt>
              </c:strCache>
            </c:strRef>
          </c:cat>
          <c:val>
            <c:numRef>
              <c:f>'Conventional Allocations'!$I$38:$N$38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F7-4E06-ACEA-56772B40D1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20191823"/>
        <c:axId val="1420191343"/>
      </c:barChart>
      <c:catAx>
        <c:axId val="142019182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Future/Year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0191343"/>
        <c:crosses val="autoZero"/>
        <c:auto val="1"/>
        <c:lblAlgn val="ctr"/>
        <c:lblOffset val="100"/>
        <c:noMultiLvlLbl val="0"/>
      </c:catAx>
      <c:valAx>
        <c:axId val="1420191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Conventional Units Allocated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01918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'Accred. Capacity VS Load Obli.'!$B$13</c:f>
              <c:strCache>
                <c:ptCount val="1"/>
                <c:pt idx="0">
                  <c:v>Existing Conventional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'Accred. Capacity VS Load Obli.'!$A$14:$A$19</c:f>
              <c:strCache>
                <c:ptCount val="6"/>
                <c:pt idx="0">
                  <c:v>F1Y5</c:v>
                </c:pt>
                <c:pt idx="1">
                  <c:v>F1Y10</c:v>
                </c:pt>
                <c:pt idx="2">
                  <c:v>F1Y20</c:v>
                </c:pt>
                <c:pt idx="3">
                  <c:v>F2Y5</c:v>
                </c:pt>
                <c:pt idx="4">
                  <c:v>F2Y10</c:v>
                </c:pt>
                <c:pt idx="5">
                  <c:v>F2Y20</c:v>
                </c:pt>
              </c:strCache>
            </c:strRef>
          </c:cat>
          <c:val>
            <c:numRef>
              <c:f>'Accred. Capacity VS Load Obli.'!$B$14:$B$19</c:f>
              <c:numCache>
                <c:formatCode>General</c:formatCode>
                <c:ptCount val="6"/>
                <c:pt idx="0">
                  <c:v>60.939973386303265</c:v>
                </c:pt>
                <c:pt idx="1">
                  <c:v>54.127026786303261</c:v>
                </c:pt>
                <c:pt idx="2">
                  <c:v>38.191725213772393</c:v>
                </c:pt>
                <c:pt idx="3">
                  <c:v>60.939973386303265</c:v>
                </c:pt>
                <c:pt idx="4">
                  <c:v>54.127026786303261</c:v>
                </c:pt>
                <c:pt idx="5">
                  <c:v>38.191725213772393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5E-40A2-A4D3-D102CC62CFE3}"/>
            </c:ext>
          </c:extLst>
        </c:ser>
        <c:ser>
          <c:idx val="1"/>
          <c:order val="1"/>
          <c:tx>
            <c:strRef>
              <c:f>'Accred. Capacity VS Load Obli.'!$C$13</c:f>
              <c:strCache>
                <c:ptCount val="1"/>
                <c:pt idx="0">
                  <c:v>Existing Renewable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'Accred. Capacity VS Load Obli.'!$A$14:$A$19</c:f>
              <c:strCache>
                <c:ptCount val="6"/>
                <c:pt idx="0">
                  <c:v>F1Y5</c:v>
                </c:pt>
                <c:pt idx="1">
                  <c:v>F1Y10</c:v>
                </c:pt>
                <c:pt idx="2">
                  <c:v>F1Y20</c:v>
                </c:pt>
                <c:pt idx="3">
                  <c:v>F2Y5</c:v>
                </c:pt>
                <c:pt idx="4">
                  <c:v>F2Y10</c:v>
                </c:pt>
                <c:pt idx="5">
                  <c:v>F2Y20</c:v>
                </c:pt>
              </c:strCache>
            </c:strRef>
          </c:cat>
          <c:val>
            <c:numRef>
              <c:f>'Accred. Capacity VS Load Obli.'!$C$14:$C$19</c:f>
              <c:numCache>
                <c:formatCode>General</c:formatCode>
                <c:ptCount val="6"/>
                <c:pt idx="0">
                  <c:v>3.4829240152518723</c:v>
                </c:pt>
                <c:pt idx="1">
                  <c:v>3.0852362402324971</c:v>
                </c:pt>
                <c:pt idx="2">
                  <c:v>2.9052570286512758</c:v>
                </c:pt>
                <c:pt idx="3">
                  <c:v>3.4829240152518723</c:v>
                </c:pt>
                <c:pt idx="4">
                  <c:v>3.0852362402324971</c:v>
                </c:pt>
                <c:pt idx="5">
                  <c:v>2.9052570286512758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5E-40A2-A4D3-D102CC62CFE3}"/>
            </c:ext>
          </c:extLst>
        </c:ser>
        <c:ser>
          <c:idx val="2"/>
          <c:order val="2"/>
          <c:tx>
            <c:strRef>
              <c:f>'Accred. Capacity VS Load Obli.'!$D$13</c:f>
              <c:strCache>
                <c:ptCount val="1"/>
                <c:pt idx="0">
                  <c:v>Existing DC Ties &amp; PPAs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'Accred. Capacity VS Load Obli.'!$A$14:$A$19</c:f>
              <c:strCache>
                <c:ptCount val="6"/>
                <c:pt idx="0">
                  <c:v>F1Y5</c:v>
                </c:pt>
                <c:pt idx="1">
                  <c:v>F1Y10</c:v>
                </c:pt>
                <c:pt idx="2">
                  <c:v>F1Y20</c:v>
                </c:pt>
                <c:pt idx="3">
                  <c:v>F2Y5</c:v>
                </c:pt>
                <c:pt idx="4">
                  <c:v>F2Y10</c:v>
                </c:pt>
                <c:pt idx="5">
                  <c:v>F2Y20</c:v>
                </c:pt>
              </c:strCache>
            </c:strRef>
          </c:cat>
          <c:val>
            <c:numRef>
              <c:f>'Accred. Capacity VS Load Obli.'!$D$14:$D$19</c:f>
              <c:numCache>
                <c:formatCode>General</c:formatCode>
                <c:ptCount val="6"/>
                <c:pt idx="0">
                  <c:v>0.14136720000000014</c:v>
                </c:pt>
                <c:pt idx="1">
                  <c:v>0.14136720000000014</c:v>
                </c:pt>
                <c:pt idx="2">
                  <c:v>0.23036720000000013</c:v>
                </c:pt>
                <c:pt idx="3">
                  <c:v>0.14136720000000014</c:v>
                </c:pt>
                <c:pt idx="4">
                  <c:v>0.14136720000000014</c:v>
                </c:pt>
                <c:pt idx="5">
                  <c:v>0.23036720000000013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15E-40A2-A4D3-D102CC62CFE3}"/>
            </c:ext>
          </c:extLst>
        </c:ser>
        <c:ser>
          <c:idx val="3"/>
          <c:order val="3"/>
          <c:tx>
            <c:strRef>
              <c:f>'Accred. Capacity VS Load Obli.'!$E$13</c:f>
              <c:strCache>
                <c:ptCount val="1"/>
                <c:pt idx="0">
                  <c:v>Requested Conventional</c:v>
                </c:pt>
              </c:strCache>
            </c:strRef>
          </c:tx>
          <c:spPr>
            <a:solidFill>
              <a:srgbClr val="1A5898"/>
            </a:solidFill>
            <a:ln>
              <a:noFill/>
            </a:ln>
            <a:effectLst/>
          </c:spPr>
          <c:invertIfNegative val="0"/>
          <c:cat>
            <c:strRef>
              <c:f>'Accred. Capacity VS Load Obli.'!$A$14:$A$19</c:f>
              <c:strCache>
                <c:ptCount val="6"/>
                <c:pt idx="0">
                  <c:v>F1Y5</c:v>
                </c:pt>
                <c:pt idx="1">
                  <c:v>F1Y10</c:v>
                </c:pt>
                <c:pt idx="2">
                  <c:v>F1Y20</c:v>
                </c:pt>
                <c:pt idx="3">
                  <c:v>F2Y5</c:v>
                </c:pt>
                <c:pt idx="4">
                  <c:v>F2Y10</c:v>
                </c:pt>
                <c:pt idx="5">
                  <c:v>F2Y20</c:v>
                </c:pt>
              </c:strCache>
            </c:strRef>
          </c:cat>
          <c:val>
            <c:numRef>
              <c:f>'Accred. Capacity VS Load Obli.'!$E$14:$E$19</c:f>
              <c:numCache>
                <c:formatCode>General</c:formatCode>
                <c:ptCount val="6"/>
                <c:pt idx="0">
                  <c:v>12.063000000000001</c:v>
                </c:pt>
                <c:pt idx="1">
                  <c:v>15.821</c:v>
                </c:pt>
                <c:pt idx="2">
                  <c:v>21.949000000000002</c:v>
                </c:pt>
                <c:pt idx="3">
                  <c:v>12.063000000000001</c:v>
                </c:pt>
                <c:pt idx="4">
                  <c:v>15.821</c:v>
                </c:pt>
                <c:pt idx="5">
                  <c:v>21.949000000000002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15E-40A2-A4D3-D102CC62CFE3}"/>
            </c:ext>
          </c:extLst>
        </c:ser>
        <c:ser>
          <c:idx val="4"/>
          <c:order val="4"/>
          <c:tx>
            <c:strRef>
              <c:f>'Accred. Capacity VS Load Obli.'!$F$13</c:f>
              <c:strCache>
                <c:ptCount val="1"/>
                <c:pt idx="0">
                  <c:v>Requested Renewable</c:v>
                </c:pt>
              </c:strCache>
            </c:strRef>
          </c:tx>
          <c:spPr>
            <a:solidFill>
              <a:srgbClr val="427C5A"/>
            </a:solidFill>
            <a:ln>
              <a:noFill/>
            </a:ln>
            <a:effectLst/>
          </c:spPr>
          <c:invertIfNegative val="0"/>
          <c:cat>
            <c:strRef>
              <c:f>'Accred. Capacity VS Load Obli.'!$A$14:$A$19</c:f>
              <c:strCache>
                <c:ptCount val="6"/>
                <c:pt idx="0">
                  <c:v>F1Y5</c:v>
                </c:pt>
                <c:pt idx="1">
                  <c:v>F1Y10</c:v>
                </c:pt>
                <c:pt idx="2">
                  <c:v>F1Y20</c:v>
                </c:pt>
                <c:pt idx="3">
                  <c:v>F2Y5</c:v>
                </c:pt>
                <c:pt idx="4">
                  <c:v>F2Y10</c:v>
                </c:pt>
                <c:pt idx="5">
                  <c:v>F2Y20</c:v>
                </c:pt>
              </c:strCache>
            </c:strRef>
          </c:cat>
          <c:val>
            <c:numRef>
              <c:f>'Accred. Capacity VS Load Obli.'!$F$14:$F$19</c:f>
              <c:numCache>
                <c:formatCode>General</c:formatCode>
                <c:ptCount val="6"/>
                <c:pt idx="0">
                  <c:v>9.5955801652823851</c:v>
                </c:pt>
                <c:pt idx="1">
                  <c:v>14.704390248998019</c:v>
                </c:pt>
                <c:pt idx="2">
                  <c:v>24.488811403679659</c:v>
                </c:pt>
                <c:pt idx="3">
                  <c:v>15.29001670079403</c:v>
                </c:pt>
                <c:pt idx="4">
                  <c:v>27.046394838048862</c:v>
                </c:pt>
                <c:pt idx="5">
                  <c:v>30.249178587282245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15E-40A2-A4D3-D102CC62CFE3}"/>
            </c:ext>
          </c:extLst>
        </c:ser>
        <c:ser>
          <c:idx val="7"/>
          <c:order val="5"/>
          <c:tx>
            <c:strRef>
              <c:f>'Accred. Capacity VS Load Obli.'!$H$13</c:f>
              <c:strCache>
                <c:ptCount val="1"/>
                <c:pt idx="0">
                  <c:v>Policy Additions</c:v>
                </c:pt>
              </c:strCache>
            </c:strRef>
          </c:tx>
          <c:spPr>
            <a:solidFill>
              <a:srgbClr val="FF7525"/>
            </a:solidFill>
            <a:ln>
              <a:noFill/>
            </a:ln>
            <a:effectLst/>
          </c:spPr>
          <c:invertIfNegative val="0"/>
          <c:val>
            <c:numRef>
              <c:f>'Accred. Capacity VS Load Obli.'!$H$14:$H$19</c:f>
              <c:numCache>
                <c:formatCode>General</c:formatCode>
                <c:ptCount val="6"/>
                <c:pt idx="0">
                  <c:v>0.73480549999999989</c:v>
                </c:pt>
                <c:pt idx="1">
                  <c:v>1.3042926000000001</c:v>
                </c:pt>
                <c:pt idx="2">
                  <c:v>1.0869105000000001</c:v>
                </c:pt>
                <c:pt idx="3">
                  <c:v>0.75481770000000004</c:v>
                </c:pt>
                <c:pt idx="4">
                  <c:v>1.3680498000000003</c:v>
                </c:pt>
                <c:pt idx="5">
                  <c:v>1.1400415000000002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15E-40A2-A4D3-D102CC62CFE3}"/>
            </c:ext>
          </c:extLst>
        </c:ser>
        <c:ser>
          <c:idx val="5"/>
          <c:order val="6"/>
          <c:tx>
            <c:strRef>
              <c:f>'Accred. Capacity VS Load Obli.'!$G$13</c:f>
              <c:strCache>
                <c:ptCount val="1"/>
                <c:pt idx="0">
                  <c:v>Summer Shortfall Additions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'Accred. Capacity VS Load Obli.'!$A$14:$A$19</c:f>
              <c:strCache>
                <c:ptCount val="6"/>
                <c:pt idx="0">
                  <c:v>F1Y5</c:v>
                </c:pt>
                <c:pt idx="1">
                  <c:v>F1Y10</c:v>
                </c:pt>
                <c:pt idx="2">
                  <c:v>F1Y20</c:v>
                </c:pt>
                <c:pt idx="3">
                  <c:v>F2Y5</c:v>
                </c:pt>
                <c:pt idx="4">
                  <c:v>F2Y10</c:v>
                </c:pt>
                <c:pt idx="5">
                  <c:v>F2Y20</c:v>
                </c:pt>
              </c:strCache>
            </c:strRef>
          </c:cat>
          <c:val>
            <c:numRef>
              <c:f>'Accred. Capacity VS Load Obli.'!$G$14:$G$19</c:f>
              <c:numCache>
                <c:formatCode>General</c:formatCode>
                <c:ptCount val="6"/>
                <c:pt idx="0">
                  <c:v>14.874600000000001</c:v>
                </c:pt>
                <c:pt idx="1">
                  <c:v>21.173200000000005</c:v>
                </c:pt>
                <c:pt idx="2">
                  <c:v>33.7027</c:v>
                </c:pt>
                <c:pt idx="3">
                  <c:v>16.889299999999999</c:v>
                </c:pt>
                <c:pt idx="4">
                  <c:v>24.4132</c:v>
                </c:pt>
                <c:pt idx="5">
                  <c:v>52.164300000000011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15E-40A2-A4D3-D102CC62CF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37167343"/>
        <c:axId val="1737168783"/>
      </c:barChart>
      <c:lineChart>
        <c:grouping val="standard"/>
        <c:varyColors val="0"/>
        <c:ser>
          <c:idx val="6"/>
          <c:order val="7"/>
          <c:tx>
            <c:strRef>
              <c:f>'Accred. Capacity VS Load Obli.'!$I$13</c:f>
              <c:strCache>
                <c:ptCount val="1"/>
                <c:pt idx="0">
                  <c:v>Load Obligation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'Accred. Capacity VS Load Obli.'!$A$14:$A$19</c:f>
              <c:strCache>
                <c:ptCount val="6"/>
                <c:pt idx="0">
                  <c:v>F1Y5</c:v>
                </c:pt>
                <c:pt idx="1">
                  <c:v>F1Y10</c:v>
                </c:pt>
                <c:pt idx="2">
                  <c:v>F1Y20</c:v>
                </c:pt>
                <c:pt idx="3">
                  <c:v>F2Y5</c:v>
                </c:pt>
                <c:pt idx="4">
                  <c:v>F2Y10</c:v>
                </c:pt>
                <c:pt idx="5">
                  <c:v>F2Y20</c:v>
                </c:pt>
              </c:strCache>
            </c:strRef>
          </c:cat>
          <c:val>
            <c:numRef>
              <c:f>'Accred. Capacity VS Load Obli.'!$I$14:$I$19</c:f>
              <c:numCache>
                <c:formatCode>General</c:formatCode>
                <c:ptCount val="6"/>
                <c:pt idx="0">
                  <c:v>85.846294385805891</c:v>
                </c:pt>
                <c:pt idx="1">
                  <c:v>92.378385503756448</c:v>
                </c:pt>
                <c:pt idx="2">
                  <c:v>104.9193951336925</c:v>
                </c:pt>
                <c:pt idx="3">
                  <c:v>92.993030290915414</c:v>
                </c:pt>
                <c:pt idx="4">
                  <c:v>106.90668874569728</c:v>
                </c:pt>
                <c:pt idx="5">
                  <c:v>138.74627000585232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15E-40A2-A4D3-D102CC62CF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7167343"/>
        <c:axId val="1737168783"/>
      </c:lineChart>
      <c:catAx>
        <c:axId val="173716734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Future/Year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7168783"/>
        <c:crosses val="autoZero"/>
        <c:auto val="1"/>
        <c:lblAlgn val="ctr"/>
        <c:lblOffset val="100"/>
        <c:noMultiLvlLbl val="0"/>
      </c:catAx>
      <c:valAx>
        <c:axId val="17371687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Accredited</a:t>
                </a:r>
                <a:r>
                  <a:rPr lang="en-US" baseline="0" dirty="0"/>
                  <a:t> Capacity VS Load Obligation (GW)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71673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Shortfall!$C$3</c:f>
              <c:strCache>
                <c:ptCount val="1"/>
                <c:pt idx="0">
                  <c:v>F1Y5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Shortfall!$B$4:$B$20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Shortfall!$C$4:$C$20</c:f>
              <c:numCache>
                <c:formatCode>_(* #,##0.0_);_(* \(#,##0.0\);_(* "-"??_);_(@_)</c:formatCode>
                <c:ptCount val="17"/>
                <c:pt idx="0">
                  <c:v>1.8912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0.30280000000000001</c:v>
                </c:pt>
                <c:pt idx="5">
                  <c:v>0.10360000000000001</c:v>
                </c:pt>
                <c:pt idx="6">
                  <c:v>0</c:v>
                </c:pt>
                <c:pt idx="7">
                  <c:v>0</c:v>
                </c:pt>
                <c:pt idx="8">
                  <c:v>2.4824000000000002</c:v>
                </c:pt>
                <c:pt idx="9">
                  <c:v>0</c:v>
                </c:pt>
                <c:pt idx="10">
                  <c:v>0</c:v>
                </c:pt>
                <c:pt idx="11">
                  <c:v>6.6661000000000001</c:v>
                </c:pt>
                <c:pt idx="12">
                  <c:v>0</c:v>
                </c:pt>
                <c:pt idx="13">
                  <c:v>0</c:v>
                </c:pt>
                <c:pt idx="14">
                  <c:v>3.0739000000000001</c:v>
                </c:pt>
                <c:pt idx="15">
                  <c:v>0.35460000000000003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0D-47D0-8FED-D42B88589817}"/>
            </c:ext>
          </c:extLst>
        </c:ser>
        <c:ser>
          <c:idx val="1"/>
          <c:order val="1"/>
          <c:tx>
            <c:strRef>
              <c:f>Shortfall!$D$3</c:f>
              <c:strCache>
                <c:ptCount val="1"/>
                <c:pt idx="0">
                  <c:v>F1Y10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Shortfall!$B$4:$B$20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Shortfall!$D$4:$D$20</c:f>
              <c:numCache>
                <c:formatCode>_(* #,##0.0_);_(* \(#,##0.0\);_(* "-"??_);_(@_)</c:formatCode>
                <c:ptCount val="17"/>
                <c:pt idx="0">
                  <c:v>1.6799000000000002</c:v>
                </c:pt>
                <c:pt idx="1">
                  <c:v>0</c:v>
                </c:pt>
                <c:pt idx="2">
                  <c:v>0.1943</c:v>
                </c:pt>
                <c:pt idx="3">
                  <c:v>0.32450000000000001</c:v>
                </c:pt>
                <c:pt idx="4">
                  <c:v>0.23400000000000001</c:v>
                </c:pt>
                <c:pt idx="5">
                  <c:v>0.13600000000000001</c:v>
                </c:pt>
                <c:pt idx="6">
                  <c:v>0.12690000000000001</c:v>
                </c:pt>
                <c:pt idx="7">
                  <c:v>0</c:v>
                </c:pt>
                <c:pt idx="8">
                  <c:v>3.6734</c:v>
                </c:pt>
                <c:pt idx="9">
                  <c:v>0.65580000000000005</c:v>
                </c:pt>
                <c:pt idx="10">
                  <c:v>0.26200000000000001</c:v>
                </c:pt>
                <c:pt idx="11">
                  <c:v>9.7818000000000005</c:v>
                </c:pt>
                <c:pt idx="12">
                  <c:v>0</c:v>
                </c:pt>
                <c:pt idx="13">
                  <c:v>0</c:v>
                </c:pt>
                <c:pt idx="14">
                  <c:v>3.8679000000000001</c:v>
                </c:pt>
                <c:pt idx="15">
                  <c:v>0.23670000000000002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0D-47D0-8FED-D42B88589817}"/>
            </c:ext>
          </c:extLst>
        </c:ser>
        <c:ser>
          <c:idx val="2"/>
          <c:order val="2"/>
          <c:tx>
            <c:strRef>
              <c:f>Shortfall!$E$3</c:f>
              <c:strCache>
                <c:ptCount val="1"/>
                <c:pt idx="0">
                  <c:v>F1Y20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Shortfall!$B$4:$B$20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Shortfall!$E$4:$E$20</c:f>
              <c:numCache>
                <c:formatCode>_(* #,##0.0_);_(* \(#,##0.0\);_(* "-"??_);_(@_)</c:formatCode>
                <c:ptCount val="17"/>
                <c:pt idx="0">
                  <c:v>4.29</c:v>
                </c:pt>
                <c:pt idx="1">
                  <c:v>5.9499999999999997E-2</c:v>
                </c:pt>
                <c:pt idx="2">
                  <c:v>0.20349999999999999</c:v>
                </c:pt>
                <c:pt idx="3">
                  <c:v>0</c:v>
                </c:pt>
                <c:pt idx="4">
                  <c:v>1.3146000000000002</c:v>
                </c:pt>
                <c:pt idx="5">
                  <c:v>0.44740000000000002</c:v>
                </c:pt>
                <c:pt idx="6">
                  <c:v>0</c:v>
                </c:pt>
                <c:pt idx="7">
                  <c:v>1.0441</c:v>
                </c:pt>
                <c:pt idx="8">
                  <c:v>7.6812000000000005</c:v>
                </c:pt>
                <c:pt idx="9">
                  <c:v>1.1591000000000002</c:v>
                </c:pt>
                <c:pt idx="10">
                  <c:v>0</c:v>
                </c:pt>
                <c:pt idx="11">
                  <c:v>10.1875</c:v>
                </c:pt>
                <c:pt idx="12">
                  <c:v>0</c:v>
                </c:pt>
                <c:pt idx="13">
                  <c:v>0</c:v>
                </c:pt>
                <c:pt idx="14">
                  <c:v>6.0148000000000001</c:v>
                </c:pt>
                <c:pt idx="15">
                  <c:v>1.3009999999999999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0D-47D0-8FED-D42B88589817}"/>
            </c:ext>
          </c:extLst>
        </c:ser>
        <c:ser>
          <c:idx val="3"/>
          <c:order val="3"/>
          <c:tx>
            <c:strRef>
              <c:f>Shortfall!$F$3</c:f>
              <c:strCache>
                <c:ptCount val="1"/>
                <c:pt idx="0">
                  <c:v>F2Y5</c:v>
                </c:pt>
              </c:strCache>
            </c:strRef>
          </c:tx>
          <c:spPr>
            <a:solidFill>
              <a:srgbClr val="1A5898"/>
            </a:solidFill>
            <a:ln>
              <a:noFill/>
            </a:ln>
            <a:effectLst/>
          </c:spPr>
          <c:invertIfNegative val="0"/>
          <c:cat>
            <c:strRef>
              <c:f>Shortfall!$B$4:$B$20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Shortfall!$F$4:$F$20</c:f>
              <c:numCache>
                <c:formatCode>_(* #,##0.0_);_(* \(#,##0.0\);_(* "-"??_);_(@_)</c:formatCode>
                <c:ptCount val="17"/>
                <c:pt idx="0">
                  <c:v>2.6448</c:v>
                </c:pt>
                <c:pt idx="1">
                  <c:v>4.7600000000000003E-2</c:v>
                </c:pt>
                <c:pt idx="2">
                  <c:v>0</c:v>
                </c:pt>
                <c:pt idx="3">
                  <c:v>0</c:v>
                </c:pt>
                <c:pt idx="4">
                  <c:v>0.52749999999999997</c:v>
                </c:pt>
                <c:pt idx="5">
                  <c:v>0.10660000000000001</c:v>
                </c:pt>
                <c:pt idx="6">
                  <c:v>0</c:v>
                </c:pt>
                <c:pt idx="7">
                  <c:v>0</c:v>
                </c:pt>
                <c:pt idx="8">
                  <c:v>2.7416000000000005</c:v>
                </c:pt>
                <c:pt idx="9">
                  <c:v>5.6500000000000002E-2</c:v>
                </c:pt>
                <c:pt idx="10">
                  <c:v>0</c:v>
                </c:pt>
                <c:pt idx="11">
                  <c:v>5.6064000000000007</c:v>
                </c:pt>
                <c:pt idx="12">
                  <c:v>0</c:v>
                </c:pt>
                <c:pt idx="13">
                  <c:v>0</c:v>
                </c:pt>
                <c:pt idx="14">
                  <c:v>4.6678000000000006</c:v>
                </c:pt>
                <c:pt idx="15">
                  <c:v>0.44480000000000003</c:v>
                </c:pt>
                <c:pt idx="16">
                  <c:v>4.5700000000000005E-2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20D-47D0-8FED-D42B88589817}"/>
            </c:ext>
          </c:extLst>
        </c:ser>
        <c:ser>
          <c:idx val="4"/>
          <c:order val="4"/>
          <c:tx>
            <c:strRef>
              <c:f>Shortfall!$G$3</c:f>
              <c:strCache>
                <c:ptCount val="1"/>
                <c:pt idx="0">
                  <c:v>F2Y10</c:v>
                </c:pt>
              </c:strCache>
            </c:strRef>
          </c:tx>
          <c:spPr>
            <a:solidFill>
              <a:srgbClr val="427C5A"/>
            </a:solidFill>
            <a:ln>
              <a:noFill/>
            </a:ln>
            <a:effectLst/>
          </c:spPr>
          <c:invertIfNegative val="0"/>
          <c:cat>
            <c:strRef>
              <c:f>Shortfall!$B$4:$B$20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Shortfall!$G$4:$G$20</c:f>
              <c:numCache>
                <c:formatCode>_(* #,##0.0_);_(* \(#,##0.0\);_(* "-"??_);_(@_)</c:formatCode>
                <c:ptCount val="17"/>
                <c:pt idx="0">
                  <c:v>3.9649000000000001</c:v>
                </c:pt>
                <c:pt idx="1">
                  <c:v>9.0200000000000002E-2</c:v>
                </c:pt>
                <c:pt idx="2">
                  <c:v>0.27190000000000003</c:v>
                </c:pt>
                <c:pt idx="3">
                  <c:v>0.25410000000000005</c:v>
                </c:pt>
                <c:pt idx="4">
                  <c:v>0.74850000000000005</c:v>
                </c:pt>
                <c:pt idx="5">
                  <c:v>0.16450000000000001</c:v>
                </c:pt>
                <c:pt idx="6">
                  <c:v>0.1096</c:v>
                </c:pt>
                <c:pt idx="7">
                  <c:v>0</c:v>
                </c:pt>
                <c:pt idx="8">
                  <c:v>3.9218999999999999</c:v>
                </c:pt>
                <c:pt idx="9">
                  <c:v>0.72620000000000007</c:v>
                </c:pt>
                <c:pt idx="10">
                  <c:v>0.221</c:v>
                </c:pt>
                <c:pt idx="11">
                  <c:v>7.8157000000000005</c:v>
                </c:pt>
                <c:pt idx="12">
                  <c:v>4.65E-2</c:v>
                </c:pt>
                <c:pt idx="13">
                  <c:v>0</c:v>
                </c:pt>
                <c:pt idx="14">
                  <c:v>5.4983000000000004</c:v>
                </c:pt>
                <c:pt idx="15">
                  <c:v>0.57989999999999997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20D-47D0-8FED-D42B88589817}"/>
            </c:ext>
          </c:extLst>
        </c:ser>
        <c:ser>
          <c:idx val="5"/>
          <c:order val="5"/>
          <c:tx>
            <c:strRef>
              <c:f>Shortfall!$H$3</c:f>
              <c:strCache>
                <c:ptCount val="1"/>
                <c:pt idx="0">
                  <c:v>F2Y20</c:v>
                </c:pt>
              </c:strCache>
            </c:strRef>
          </c:tx>
          <c:spPr>
            <a:solidFill>
              <a:srgbClr val="FF7525"/>
            </a:solidFill>
            <a:ln>
              <a:noFill/>
            </a:ln>
            <a:effectLst/>
          </c:spPr>
          <c:invertIfNegative val="0"/>
          <c:cat>
            <c:strRef>
              <c:f>Shortfall!$B$4:$B$20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Shortfall!$H$4:$H$20</c:f>
              <c:numCache>
                <c:formatCode>_(* #,##0.0_);_(* \(#,##0.0\);_(* "-"??_);_(@_)</c:formatCode>
                <c:ptCount val="17"/>
                <c:pt idx="0">
                  <c:v>8.1768000000000001</c:v>
                </c:pt>
                <c:pt idx="1">
                  <c:v>0.4113</c:v>
                </c:pt>
                <c:pt idx="2">
                  <c:v>0.66770000000000007</c:v>
                </c:pt>
                <c:pt idx="3">
                  <c:v>0.2162</c:v>
                </c:pt>
                <c:pt idx="4">
                  <c:v>2.5662000000000003</c:v>
                </c:pt>
                <c:pt idx="5">
                  <c:v>0.64460000000000006</c:v>
                </c:pt>
                <c:pt idx="6">
                  <c:v>0.15860000000000002</c:v>
                </c:pt>
                <c:pt idx="7">
                  <c:v>2.1505000000000001</c:v>
                </c:pt>
                <c:pt idx="8">
                  <c:v>10.202900000000001</c:v>
                </c:pt>
                <c:pt idx="9">
                  <c:v>1.9359000000000002</c:v>
                </c:pt>
                <c:pt idx="10">
                  <c:v>0.28179999999999999</c:v>
                </c:pt>
                <c:pt idx="11">
                  <c:v>10.771400000000002</c:v>
                </c:pt>
                <c:pt idx="12">
                  <c:v>0.4123</c:v>
                </c:pt>
                <c:pt idx="13">
                  <c:v>0</c:v>
                </c:pt>
                <c:pt idx="14">
                  <c:v>10.318100000000001</c:v>
                </c:pt>
                <c:pt idx="15">
                  <c:v>2.7404999999999999</c:v>
                </c:pt>
                <c:pt idx="16">
                  <c:v>0.50949999999999995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20D-47D0-8FED-D42B885898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80340287"/>
        <c:axId val="1580340767"/>
      </c:barChart>
      <c:catAx>
        <c:axId val="158034028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Area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0340767"/>
        <c:crosses val="autoZero"/>
        <c:auto val="1"/>
        <c:lblAlgn val="ctr"/>
        <c:lblOffset val="100"/>
        <c:noMultiLvlLbl val="0"/>
      </c:catAx>
      <c:valAx>
        <c:axId val="1580340767"/>
        <c:scaling>
          <c:orientation val="minMax"/>
          <c:max val="1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Summer</a:t>
                </a:r>
                <a:r>
                  <a:rPr lang="en-US" baseline="0" dirty="0"/>
                  <a:t> Capacity Shortfall (GW)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* #,##0.0_);_(* \(#,##0.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03402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Shortfall!$V$3</c:f>
              <c:strCache>
                <c:ptCount val="1"/>
                <c:pt idx="0">
                  <c:v>F1Y5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Shortfall!$U$4:$U$20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Shortfall!$V$4:$V$20</c:f>
              <c:numCache>
                <c:formatCode>_(* #,##0.0_);_(* \(#,##0.0\);_(* "-"??_);_(@_)</c:formatCode>
                <c:ptCount val="17"/>
                <c:pt idx="0">
                  <c:v>0.48390000000000005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5.4100000000000002E-2</c:v>
                </c:pt>
                <c:pt idx="6">
                  <c:v>0</c:v>
                </c:pt>
                <c:pt idx="7">
                  <c:v>0</c:v>
                </c:pt>
                <c:pt idx="8">
                  <c:v>0.52060000000000006</c:v>
                </c:pt>
                <c:pt idx="9">
                  <c:v>0</c:v>
                </c:pt>
                <c:pt idx="10">
                  <c:v>0</c:v>
                </c:pt>
                <c:pt idx="11">
                  <c:v>2.3017000000000003</c:v>
                </c:pt>
                <c:pt idx="12">
                  <c:v>0</c:v>
                </c:pt>
                <c:pt idx="13">
                  <c:v>0</c:v>
                </c:pt>
                <c:pt idx="14">
                  <c:v>2.6332000000000004</c:v>
                </c:pt>
                <c:pt idx="15">
                  <c:v>0</c:v>
                </c:pt>
                <c:pt idx="16">
                  <c:v>2.6700000000000002E-2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14-4C28-B77A-90682173774F}"/>
            </c:ext>
          </c:extLst>
        </c:ser>
        <c:ser>
          <c:idx val="1"/>
          <c:order val="1"/>
          <c:tx>
            <c:strRef>
              <c:f>Shortfall!$W$3</c:f>
              <c:strCache>
                <c:ptCount val="1"/>
                <c:pt idx="0">
                  <c:v>F1Y10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Shortfall!$U$4:$U$20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Shortfall!$W$4:$W$20</c:f>
              <c:numCache>
                <c:formatCode>_(* #,##0.0_);_(* \(#,##0.0\);_(* "-"??_);_(@_)</c:formatCode>
                <c:ptCount val="17"/>
                <c:pt idx="0">
                  <c:v>0.44580000000000003</c:v>
                </c:pt>
                <c:pt idx="1">
                  <c:v>0</c:v>
                </c:pt>
                <c:pt idx="2">
                  <c:v>1.3300000000000001E-2</c:v>
                </c:pt>
                <c:pt idx="3">
                  <c:v>0.2848</c:v>
                </c:pt>
                <c:pt idx="4">
                  <c:v>0</c:v>
                </c:pt>
                <c:pt idx="5">
                  <c:v>0.104</c:v>
                </c:pt>
                <c:pt idx="6">
                  <c:v>7.5700000000000003E-2</c:v>
                </c:pt>
                <c:pt idx="7">
                  <c:v>0</c:v>
                </c:pt>
                <c:pt idx="8">
                  <c:v>1.8186000000000002</c:v>
                </c:pt>
                <c:pt idx="9">
                  <c:v>0.21520000000000003</c:v>
                </c:pt>
                <c:pt idx="10">
                  <c:v>4.9800000000000004E-2</c:v>
                </c:pt>
                <c:pt idx="11">
                  <c:v>5.9508000000000001</c:v>
                </c:pt>
                <c:pt idx="12">
                  <c:v>0</c:v>
                </c:pt>
                <c:pt idx="13">
                  <c:v>0</c:v>
                </c:pt>
                <c:pt idx="14">
                  <c:v>4.43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14-4C28-B77A-90682173774F}"/>
            </c:ext>
          </c:extLst>
        </c:ser>
        <c:ser>
          <c:idx val="2"/>
          <c:order val="2"/>
          <c:tx>
            <c:strRef>
              <c:f>Shortfall!$X$3</c:f>
              <c:strCache>
                <c:ptCount val="1"/>
                <c:pt idx="0">
                  <c:v>F1Y20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Shortfall!$U$4:$U$20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Shortfall!$X$4:$X$20</c:f>
              <c:numCache>
                <c:formatCode>_(* #,##0.0_);_(* \(#,##0.0\);_(* "-"??_);_(@_)</c:formatCode>
                <c:ptCount val="17"/>
                <c:pt idx="0">
                  <c:v>3.1983999999999999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0.82650000000000001</c:v>
                </c:pt>
                <c:pt idx="5">
                  <c:v>0.43580000000000002</c:v>
                </c:pt>
                <c:pt idx="6">
                  <c:v>0</c:v>
                </c:pt>
                <c:pt idx="7">
                  <c:v>0.50980000000000003</c:v>
                </c:pt>
                <c:pt idx="8">
                  <c:v>6.1709000000000005</c:v>
                </c:pt>
                <c:pt idx="9">
                  <c:v>0.73450000000000004</c:v>
                </c:pt>
                <c:pt idx="10">
                  <c:v>0</c:v>
                </c:pt>
                <c:pt idx="11">
                  <c:v>7.672200000000001</c:v>
                </c:pt>
                <c:pt idx="12">
                  <c:v>0</c:v>
                </c:pt>
                <c:pt idx="13">
                  <c:v>0</c:v>
                </c:pt>
                <c:pt idx="14">
                  <c:v>8.1442999999999994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14-4C28-B77A-90682173774F}"/>
            </c:ext>
          </c:extLst>
        </c:ser>
        <c:ser>
          <c:idx val="3"/>
          <c:order val="3"/>
          <c:tx>
            <c:strRef>
              <c:f>Shortfall!$Y$3</c:f>
              <c:strCache>
                <c:ptCount val="1"/>
                <c:pt idx="0">
                  <c:v>F2Y5</c:v>
                </c:pt>
              </c:strCache>
            </c:strRef>
          </c:tx>
          <c:spPr>
            <a:solidFill>
              <a:srgbClr val="1A5898"/>
            </a:solidFill>
            <a:ln>
              <a:noFill/>
            </a:ln>
            <a:effectLst/>
          </c:spPr>
          <c:invertIfNegative val="0"/>
          <c:cat>
            <c:strRef>
              <c:f>Shortfall!$U$4:$U$20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Shortfall!$Y$4:$Y$20</c:f>
              <c:numCache>
                <c:formatCode>_(* #,##0.0_);_(* \(#,##0.0\);_(* "-"??_);_(@_)</c:formatCode>
                <c:ptCount val="17"/>
                <c:pt idx="0">
                  <c:v>1.2964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7.22E-2</c:v>
                </c:pt>
                <c:pt idx="6">
                  <c:v>0</c:v>
                </c:pt>
                <c:pt idx="7">
                  <c:v>0</c:v>
                </c:pt>
                <c:pt idx="8">
                  <c:v>0.96220000000000006</c:v>
                </c:pt>
                <c:pt idx="9">
                  <c:v>0</c:v>
                </c:pt>
                <c:pt idx="10">
                  <c:v>0</c:v>
                </c:pt>
                <c:pt idx="11">
                  <c:v>2.4601000000000002</c:v>
                </c:pt>
                <c:pt idx="12">
                  <c:v>0</c:v>
                </c:pt>
                <c:pt idx="13">
                  <c:v>0</c:v>
                </c:pt>
                <c:pt idx="14">
                  <c:v>4.5708000000000002</c:v>
                </c:pt>
                <c:pt idx="15">
                  <c:v>0</c:v>
                </c:pt>
                <c:pt idx="16">
                  <c:v>7.2400000000000006E-2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A14-4C28-B77A-90682173774F}"/>
            </c:ext>
          </c:extLst>
        </c:ser>
        <c:ser>
          <c:idx val="4"/>
          <c:order val="4"/>
          <c:tx>
            <c:strRef>
              <c:f>Shortfall!$Z$3</c:f>
              <c:strCache>
                <c:ptCount val="1"/>
                <c:pt idx="0">
                  <c:v>F2Y10</c:v>
                </c:pt>
              </c:strCache>
            </c:strRef>
          </c:tx>
          <c:spPr>
            <a:solidFill>
              <a:srgbClr val="427C5A"/>
            </a:solidFill>
            <a:ln>
              <a:noFill/>
            </a:ln>
            <a:effectLst/>
          </c:spPr>
          <c:invertIfNegative val="0"/>
          <c:cat>
            <c:strRef>
              <c:f>Shortfall!$U$4:$U$20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Shortfall!$Z$4:$Z$20</c:f>
              <c:numCache>
                <c:formatCode>_(* #,##0.0_);_(* \(#,##0.0\);_(* "-"??_);_(@_)</c:formatCode>
                <c:ptCount val="17"/>
                <c:pt idx="0">
                  <c:v>3.1059000000000001</c:v>
                </c:pt>
                <c:pt idx="1">
                  <c:v>3.1100000000000003E-2</c:v>
                </c:pt>
                <c:pt idx="2">
                  <c:v>0.14380000000000001</c:v>
                </c:pt>
                <c:pt idx="3">
                  <c:v>0.26180000000000003</c:v>
                </c:pt>
                <c:pt idx="4">
                  <c:v>0.18790000000000001</c:v>
                </c:pt>
                <c:pt idx="5">
                  <c:v>0.16920000000000002</c:v>
                </c:pt>
                <c:pt idx="6">
                  <c:v>8.2600000000000007E-2</c:v>
                </c:pt>
                <c:pt idx="7">
                  <c:v>0</c:v>
                </c:pt>
                <c:pt idx="8">
                  <c:v>2.8749000000000002</c:v>
                </c:pt>
                <c:pt idx="9">
                  <c:v>0.44010000000000005</c:v>
                </c:pt>
                <c:pt idx="10">
                  <c:v>0.08</c:v>
                </c:pt>
                <c:pt idx="11">
                  <c:v>6.390200000000001</c:v>
                </c:pt>
                <c:pt idx="12">
                  <c:v>0</c:v>
                </c:pt>
                <c:pt idx="13">
                  <c:v>0</c:v>
                </c:pt>
                <c:pt idx="14">
                  <c:v>7.8646000000000003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14-4C28-B77A-90682173774F}"/>
            </c:ext>
          </c:extLst>
        </c:ser>
        <c:ser>
          <c:idx val="5"/>
          <c:order val="5"/>
          <c:tx>
            <c:strRef>
              <c:f>Shortfall!$AA$3</c:f>
              <c:strCache>
                <c:ptCount val="1"/>
                <c:pt idx="0">
                  <c:v>F2Y20</c:v>
                </c:pt>
              </c:strCache>
            </c:strRef>
          </c:tx>
          <c:spPr>
            <a:solidFill>
              <a:srgbClr val="FF7525"/>
            </a:solidFill>
            <a:ln>
              <a:noFill/>
            </a:ln>
            <a:effectLst/>
          </c:spPr>
          <c:invertIfNegative val="0"/>
          <c:cat>
            <c:strRef>
              <c:f>Shortfall!$U$4:$U$20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Shortfall!$AA$4:$AA$20</c:f>
              <c:numCache>
                <c:formatCode>_(* #,##0.0_);_(* \(#,##0.0\);_(* "-"??_);_(@_)</c:formatCode>
                <c:ptCount val="17"/>
                <c:pt idx="0">
                  <c:v>7.7376000000000005</c:v>
                </c:pt>
                <c:pt idx="1">
                  <c:v>0.28440000000000004</c:v>
                </c:pt>
                <c:pt idx="2">
                  <c:v>0.38720000000000004</c:v>
                </c:pt>
                <c:pt idx="3">
                  <c:v>0.20270000000000002</c:v>
                </c:pt>
                <c:pt idx="4">
                  <c:v>1.9426000000000001</c:v>
                </c:pt>
                <c:pt idx="5">
                  <c:v>0.65640000000000009</c:v>
                </c:pt>
                <c:pt idx="6">
                  <c:v>0.12160000000000001</c:v>
                </c:pt>
                <c:pt idx="7">
                  <c:v>1.4497</c:v>
                </c:pt>
                <c:pt idx="8">
                  <c:v>8.9049999999999994</c:v>
                </c:pt>
                <c:pt idx="9">
                  <c:v>1.4916</c:v>
                </c:pt>
                <c:pt idx="10">
                  <c:v>0.20370000000000002</c:v>
                </c:pt>
                <c:pt idx="11">
                  <c:v>8.9646000000000008</c:v>
                </c:pt>
                <c:pt idx="12">
                  <c:v>0.33440000000000003</c:v>
                </c:pt>
                <c:pt idx="13">
                  <c:v>0</c:v>
                </c:pt>
                <c:pt idx="14">
                  <c:v>14.365400000000001</c:v>
                </c:pt>
                <c:pt idx="15">
                  <c:v>0.91670000000000007</c:v>
                </c:pt>
                <c:pt idx="16">
                  <c:v>0.52600000000000002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A14-4C28-B77A-9068217377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588495"/>
        <c:axId val="108590895"/>
      </c:barChart>
      <c:catAx>
        <c:axId val="10858849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Area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590895"/>
        <c:crosses val="autoZero"/>
        <c:auto val="1"/>
        <c:lblAlgn val="ctr"/>
        <c:lblOffset val="100"/>
        <c:noMultiLvlLbl val="0"/>
      </c:catAx>
      <c:valAx>
        <c:axId val="1085908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Winter Capacity</a:t>
                </a:r>
                <a:r>
                  <a:rPr lang="en-US" baseline="0" dirty="0"/>
                  <a:t> Shortfall (GW)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* #,##0.0_);_(* \(#,##0.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5884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'Conventional Allocations'!$I$76</c:f>
              <c:strCache>
                <c:ptCount val="1"/>
                <c:pt idx="0">
                  <c:v>F1Y5</c:v>
                </c:pt>
              </c:strCache>
            </c:strRef>
          </c:tx>
          <c:spPr>
            <a:solidFill>
              <a:srgbClr val="2399BB"/>
            </a:solidFill>
            <a:ln>
              <a:noFill/>
            </a:ln>
            <a:effectLst/>
          </c:spPr>
          <c:invertIfNegative val="0"/>
          <c:cat>
            <c:strRef>
              <c:f>'Conventional Allocations'!$H$77:$H$93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'Conventional Allocations'!$I$77:$I$93</c:f>
              <c:numCache>
                <c:formatCode>_(* #,##0.000_);_(* \(#,##0.000\);_(* "-"??_);_(@_)</c:formatCode>
                <c:ptCount val="17"/>
                <c:pt idx="0">
                  <c:v>1.8912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0.30280000000000001</c:v>
                </c:pt>
                <c:pt idx="5">
                  <c:v>0.10360000000000001</c:v>
                </c:pt>
                <c:pt idx="6">
                  <c:v>0</c:v>
                </c:pt>
                <c:pt idx="7">
                  <c:v>0</c:v>
                </c:pt>
                <c:pt idx="8">
                  <c:v>2.4824000000000002</c:v>
                </c:pt>
                <c:pt idx="9">
                  <c:v>0</c:v>
                </c:pt>
                <c:pt idx="10">
                  <c:v>0</c:v>
                </c:pt>
                <c:pt idx="11">
                  <c:v>6.6661000000000001</c:v>
                </c:pt>
                <c:pt idx="12">
                  <c:v>0</c:v>
                </c:pt>
                <c:pt idx="13">
                  <c:v>0</c:v>
                </c:pt>
                <c:pt idx="14">
                  <c:v>3.0739000000000001</c:v>
                </c:pt>
                <c:pt idx="15">
                  <c:v>0.35460000000000003</c:v>
                </c:pt>
                <c:pt idx="16">
                  <c:v>2.6700000000000002E-2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67-490D-9AAF-4FB1C45CDF71}"/>
            </c:ext>
          </c:extLst>
        </c:ser>
        <c:ser>
          <c:idx val="1"/>
          <c:order val="1"/>
          <c:tx>
            <c:strRef>
              <c:f>'Conventional Allocations'!$J$76</c:f>
              <c:strCache>
                <c:ptCount val="1"/>
                <c:pt idx="0">
                  <c:v>F1Y10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rgbClr val="1FBF92"/>
              </a:solidFill>
            </a:ln>
            <a:effectLst/>
          </c:spPr>
          <c:invertIfNegative val="0"/>
          <c:cat>
            <c:strRef>
              <c:f>'Conventional Allocations'!$H$77:$H$93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'Conventional Allocations'!$J$77:$J$93</c:f>
              <c:numCache>
                <c:formatCode>_(* #,##0.000_);_(* \(#,##0.000\);_(* "-"??_);_(@_)</c:formatCode>
                <c:ptCount val="17"/>
                <c:pt idx="0">
                  <c:v>1.6799000000000002</c:v>
                </c:pt>
                <c:pt idx="1">
                  <c:v>0</c:v>
                </c:pt>
                <c:pt idx="2">
                  <c:v>0.1943</c:v>
                </c:pt>
                <c:pt idx="3">
                  <c:v>0.32450000000000001</c:v>
                </c:pt>
                <c:pt idx="4">
                  <c:v>0.23400000000000001</c:v>
                </c:pt>
                <c:pt idx="5">
                  <c:v>0.13600000000000001</c:v>
                </c:pt>
                <c:pt idx="6">
                  <c:v>0.12690000000000001</c:v>
                </c:pt>
                <c:pt idx="7">
                  <c:v>0</c:v>
                </c:pt>
                <c:pt idx="8">
                  <c:v>3.6734</c:v>
                </c:pt>
                <c:pt idx="9">
                  <c:v>0.65580000000000005</c:v>
                </c:pt>
                <c:pt idx="10">
                  <c:v>0.26200000000000001</c:v>
                </c:pt>
                <c:pt idx="11">
                  <c:v>9.7818000000000005</c:v>
                </c:pt>
                <c:pt idx="12">
                  <c:v>0</c:v>
                </c:pt>
                <c:pt idx="13">
                  <c:v>0</c:v>
                </c:pt>
                <c:pt idx="14">
                  <c:v>4.43</c:v>
                </c:pt>
                <c:pt idx="15">
                  <c:v>0.23670000000000002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67-490D-9AAF-4FB1C45CDF71}"/>
            </c:ext>
          </c:extLst>
        </c:ser>
        <c:ser>
          <c:idx val="2"/>
          <c:order val="2"/>
          <c:tx>
            <c:strRef>
              <c:f>'Conventional Allocations'!$K$76</c:f>
              <c:strCache>
                <c:ptCount val="1"/>
                <c:pt idx="0">
                  <c:v>F1Y20</c:v>
                </c:pt>
              </c:strCache>
            </c:strRef>
          </c:tx>
          <c:spPr>
            <a:solidFill>
              <a:srgbClr val="FBAB18"/>
            </a:solidFill>
            <a:ln>
              <a:noFill/>
            </a:ln>
            <a:effectLst/>
          </c:spPr>
          <c:invertIfNegative val="0"/>
          <c:cat>
            <c:strRef>
              <c:f>'Conventional Allocations'!$H$77:$H$93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'Conventional Allocations'!$K$77:$K$93</c:f>
              <c:numCache>
                <c:formatCode>_(* #,##0.000_);_(* \(#,##0.000\);_(* "-"??_);_(@_)</c:formatCode>
                <c:ptCount val="17"/>
                <c:pt idx="0">
                  <c:v>4.29</c:v>
                </c:pt>
                <c:pt idx="1">
                  <c:v>5.9499999999999997E-2</c:v>
                </c:pt>
                <c:pt idx="2">
                  <c:v>0.20349999999999999</c:v>
                </c:pt>
                <c:pt idx="3">
                  <c:v>0</c:v>
                </c:pt>
                <c:pt idx="4">
                  <c:v>1.3146000000000002</c:v>
                </c:pt>
                <c:pt idx="5">
                  <c:v>0.44740000000000002</c:v>
                </c:pt>
                <c:pt idx="6">
                  <c:v>0</c:v>
                </c:pt>
                <c:pt idx="7">
                  <c:v>1.0441</c:v>
                </c:pt>
                <c:pt idx="8">
                  <c:v>7.6812000000000005</c:v>
                </c:pt>
                <c:pt idx="9">
                  <c:v>1.1591000000000002</c:v>
                </c:pt>
                <c:pt idx="10">
                  <c:v>0</c:v>
                </c:pt>
                <c:pt idx="11">
                  <c:v>10.1875</c:v>
                </c:pt>
                <c:pt idx="12">
                  <c:v>0</c:v>
                </c:pt>
                <c:pt idx="13">
                  <c:v>0</c:v>
                </c:pt>
                <c:pt idx="14">
                  <c:v>8.1442999999999994</c:v>
                </c:pt>
                <c:pt idx="15">
                  <c:v>1.3009999999999999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67-490D-9AAF-4FB1C45CDF71}"/>
            </c:ext>
          </c:extLst>
        </c:ser>
        <c:ser>
          <c:idx val="3"/>
          <c:order val="3"/>
          <c:tx>
            <c:strRef>
              <c:f>'Conventional Allocations'!$L$76</c:f>
              <c:strCache>
                <c:ptCount val="1"/>
                <c:pt idx="0">
                  <c:v>F2Y5</c:v>
                </c:pt>
              </c:strCache>
            </c:strRef>
          </c:tx>
          <c:spPr>
            <a:solidFill>
              <a:srgbClr val="1A5898"/>
            </a:solidFill>
            <a:ln>
              <a:noFill/>
            </a:ln>
            <a:effectLst/>
          </c:spPr>
          <c:invertIfNegative val="0"/>
          <c:cat>
            <c:strRef>
              <c:f>'Conventional Allocations'!$H$77:$H$93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'Conventional Allocations'!$L$77:$L$93</c:f>
              <c:numCache>
                <c:formatCode>_(* #,##0.000_);_(* \(#,##0.000\);_(* "-"??_);_(@_)</c:formatCode>
                <c:ptCount val="17"/>
                <c:pt idx="0">
                  <c:v>2.6448</c:v>
                </c:pt>
                <c:pt idx="1">
                  <c:v>4.7600000000000003E-2</c:v>
                </c:pt>
                <c:pt idx="2">
                  <c:v>0</c:v>
                </c:pt>
                <c:pt idx="3">
                  <c:v>0</c:v>
                </c:pt>
                <c:pt idx="4">
                  <c:v>0.52749999999999997</c:v>
                </c:pt>
                <c:pt idx="5">
                  <c:v>0.10660000000000001</c:v>
                </c:pt>
                <c:pt idx="6">
                  <c:v>0</c:v>
                </c:pt>
                <c:pt idx="7">
                  <c:v>0</c:v>
                </c:pt>
                <c:pt idx="8">
                  <c:v>2.7416000000000005</c:v>
                </c:pt>
                <c:pt idx="9">
                  <c:v>5.6500000000000002E-2</c:v>
                </c:pt>
                <c:pt idx="10">
                  <c:v>0</c:v>
                </c:pt>
                <c:pt idx="11">
                  <c:v>5.6064000000000007</c:v>
                </c:pt>
                <c:pt idx="12">
                  <c:v>0</c:v>
                </c:pt>
                <c:pt idx="13">
                  <c:v>0</c:v>
                </c:pt>
                <c:pt idx="14">
                  <c:v>4.6678000000000006</c:v>
                </c:pt>
                <c:pt idx="15">
                  <c:v>0.44480000000000003</c:v>
                </c:pt>
                <c:pt idx="16">
                  <c:v>7.2400000000000006E-2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67-490D-9AAF-4FB1C45CDF71}"/>
            </c:ext>
          </c:extLst>
        </c:ser>
        <c:ser>
          <c:idx val="4"/>
          <c:order val="4"/>
          <c:tx>
            <c:strRef>
              <c:f>'Conventional Allocations'!$M$76</c:f>
              <c:strCache>
                <c:ptCount val="1"/>
                <c:pt idx="0">
                  <c:v>F2Y10</c:v>
                </c:pt>
              </c:strCache>
            </c:strRef>
          </c:tx>
          <c:spPr>
            <a:solidFill>
              <a:srgbClr val="427C5A"/>
            </a:solidFill>
            <a:ln>
              <a:noFill/>
            </a:ln>
            <a:effectLst/>
          </c:spPr>
          <c:invertIfNegative val="0"/>
          <c:cat>
            <c:strRef>
              <c:f>'Conventional Allocations'!$H$77:$H$93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'Conventional Allocations'!$M$77:$M$93</c:f>
              <c:numCache>
                <c:formatCode>_(* #,##0.000_);_(* \(#,##0.000\);_(* "-"??_);_(@_)</c:formatCode>
                <c:ptCount val="17"/>
                <c:pt idx="0">
                  <c:v>3.9649000000000001</c:v>
                </c:pt>
                <c:pt idx="1">
                  <c:v>9.0200000000000002E-2</c:v>
                </c:pt>
                <c:pt idx="2">
                  <c:v>0.27190000000000003</c:v>
                </c:pt>
                <c:pt idx="3">
                  <c:v>0.26180000000000003</c:v>
                </c:pt>
                <c:pt idx="4">
                  <c:v>0.74850000000000005</c:v>
                </c:pt>
                <c:pt idx="5">
                  <c:v>0.16920000000000002</c:v>
                </c:pt>
                <c:pt idx="6">
                  <c:v>0.1096</c:v>
                </c:pt>
                <c:pt idx="7">
                  <c:v>0</c:v>
                </c:pt>
                <c:pt idx="8">
                  <c:v>3.9218999999999999</c:v>
                </c:pt>
                <c:pt idx="9">
                  <c:v>0.72620000000000007</c:v>
                </c:pt>
                <c:pt idx="10">
                  <c:v>0.221</c:v>
                </c:pt>
                <c:pt idx="11">
                  <c:v>7.8157000000000005</c:v>
                </c:pt>
                <c:pt idx="12">
                  <c:v>4.65E-2</c:v>
                </c:pt>
                <c:pt idx="13">
                  <c:v>0</c:v>
                </c:pt>
                <c:pt idx="14">
                  <c:v>7.8646000000000003</c:v>
                </c:pt>
                <c:pt idx="15">
                  <c:v>0.57989999999999997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F67-490D-9AAF-4FB1C45CDF71}"/>
            </c:ext>
          </c:extLst>
        </c:ser>
        <c:ser>
          <c:idx val="5"/>
          <c:order val="5"/>
          <c:tx>
            <c:strRef>
              <c:f>'Conventional Allocations'!$N$76</c:f>
              <c:strCache>
                <c:ptCount val="1"/>
                <c:pt idx="0">
                  <c:v>F2Y20</c:v>
                </c:pt>
              </c:strCache>
            </c:strRef>
          </c:tx>
          <c:spPr>
            <a:solidFill>
              <a:srgbClr val="FF7525"/>
            </a:solidFill>
            <a:ln>
              <a:noFill/>
            </a:ln>
            <a:effectLst/>
          </c:spPr>
          <c:invertIfNegative val="0"/>
          <c:cat>
            <c:strRef>
              <c:f>'Conventional Allocations'!$H$77:$H$93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'Conventional Allocations'!$N$77:$N$93</c:f>
              <c:numCache>
                <c:formatCode>_(* #,##0.000_);_(* \(#,##0.000\);_(* "-"??_);_(@_)</c:formatCode>
                <c:ptCount val="17"/>
                <c:pt idx="0">
                  <c:v>8.1768000000000001</c:v>
                </c:pt>
                <c:pt idx="1">
                  <c:v>0.4113</c:v>
                </c:pt>
                <c:pt idx="2">
                  <c:v>0.66770000000000007</c:v>
                </c:pt>
                <c:pt idx="3">
                  <c:v>0.2162</c:v>
                </c:pt>
                <c:pt idx="4">
                  <c:v>2.5662000000000003</c:v>
                </c:pt>
                <c:pt idx="5">
                  <c:v>0.65640000000000009</c:v>
                </c:pt>
                <c:pt idx="6">
                  <c:v>0.15860000000000002</c:v>
                </c:pt>
                <c:pt idx="7">
                  <c:v>2.1505000000000001</c:v>
                </c:pt>
                <c:pt idx="8">
                  <c:v>10.202900000000001</c:v>
                </c:pt>
                <c:pt idx="9">
                  <c:v>1.9359000000000002</c:v>
                </c:pt>
                <c:pt idx="10">
                  <c:v>0.28179999999999999</c:v>
                </c:pt>
                <c:pt idx="11">
                  <c:v>10.771400000000002</c:v>
                </c:pt>
                <c:pt idx="12">
                  <c:v>0.4123</c:v>
                </c:pt>
                <c:pt idx="13">
                  <c:v>0</c:v>
                </c:pt>
                <c:pt idx="14">
                  <c:v>14.365400000000001</c:v>
                </c:pt>
                <c:pt idx="15">
                  <c:v>2.7404999999999999</c:v>
                </c:pt>
                <c:pt idx="16">
                  <c:v>0.52600000000000002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F67-490D-9AAF-4FB1C45CDF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71523263"/>
        <c:axId val="1371515583"/>
      </c:barChart>
      <c:catAx>
        <c:axId val="137152326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Area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1515583"/>
        <c:crosses val="autoZero"/>
        <c:auto val="1"/>
        <c:lblAlgn val="ctr"/>
        <c:lblOffset val="100"/>
        <c:noMultiLvlLbl val="0"/>
      </c:catAx>
      <c:valAx>
        <c:axId val="1371515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Total Shortfall (GW)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1523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'Conventional Allocations'!$H$37</c:f>
              <c:strCache>
                <c:ptCount val="1"/>
                <c:pt idx="0">
                  <c:v>CT Total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'Conventional Allocations'!$I$36:$N$36</c:f>
              <c:strCache>
                <c:ptCount val="6"/>
                <c:pt idx="0">
                  <c:v>F1Y5</c:v>
                </c:pt>
                <c:pt idx="1">
                  <c:v>F1Y10</c:v>
                </c:pt>
                <c:pt idx="2">
                  <c:v>F1Y20</c:v>
                </c:pt>
                <c:pt idx="3">
                  <c:v>F2Y5</c:v>
                </c:pt>
                <c:pt idx="4">
                  <c:v>F2Y10</c:v>
                </c:pt>
                <c:pt idx="5">
                  <c:v>F2Y20</c:v>
                </c:pt>
              </c:strCache>
            </c:strRef>
          </c:cat>
          <c:val>
            <c:numRef>
              <c:f>'Conventional Allocations'!$I$37:$N$37</c:f>
              <c:numCache>
                <c:formatCode>General</c:formatCode>
                <c:ptCount val="6"/>
                <c:pt idx="0">
                  <c:v>37.5</c:v>
                </c:pt>
                <c:pt idx="1">
                  <c:v>53.6</c:v>
                </c:pt>
                <c:pt idx="2">
                  <c:v>76.900000000000006</c:v>
                </c:pt>
                <c:pt idx="3">
                  <c:v>42.9</c:v>
                </c:pt>
                <c:pt idx="4">
                  <c:v>65.399999999999991</c:v>
                </c:pt>
                <c:pt idx="5">
                  <c:v>118.5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7-4E06-ACEA-56772B40D12E}"/>
            </c:ext>
          </c:extLst>
        </c:ser>
        <c:ser>
          <c:idx val="1"/>
          <c:order val="1"/>
          <c:tx>
            <c:strRef>
              <c:f>'Conventional Allocations'!$H$38</c:f>
              <c:strCache>
                <c:ptCount val="1"/>
                <c:pt idx="0">
                  <c:v>CC Total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AF7-4E06-ACEA-56772B40D12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AF7-4E06-ACEA-56772B40D12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6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EA7-499F-96C3-AC63834AB9F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F7-4E06-ACEA-56772B40D12E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F7-4E06-ACEA-56772B40D12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11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EA7-499F-96C3-AC63834AB9F9}"/>
                </c:ext>
              </c:extLst>
            </c:dLbl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'Conventional Allocations'!$I$36:$N$36</c:f>
              <c:strCache>
                <c:ptCount val="6"/>
                <c:pt idx="0">
                  <c:v>F1Y5</c:v>
                </c:pt>
                <c:pt idx="1">
                  <c:v>F1Y10</c:v>
                </c:pt>
                <c:pt idx="2">
                  <c:v>F1Y20</c:v>
                </c:pt>
                <c:pt idx="3">
                  <c:v>F2Y5</c:v>
                </c:pt>
                <c:pt idx="4">
                  <c:v>F2Y10</c:v>
                </c:pt>
                <c:pt idx="5">
                  <c:v>F2Y20</c:v>
                </c:pt>
              </c:strCache>
            </c:strRef>
          </c:cat>
          <c:val>
            <c:numRef>
              <c:f>'Conventional Allocations'!$I$38:$N$38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0</c:v>
                </c:pt>
                <c:pt idx="4">
                  <c:v>0</c:v>
                </c:pt>
                <c:pt idx="5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F7-4E06-ACEA-56772B40D12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420191823"/>
        <c:axId val="1420191343"/>
      </c:barChart>
      <c:catAx>
        <c:axId val="142019182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Future/Year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0191343"/>
        <c:crosses val="autoZero"/>
        <c:auto val="1"/>
        <c:lblAlgn val="ctr"/>
        <c:lblOffset val="100"/>
        <c:noMultiLvlLbl val="0"/>
      </c:catAx>
      <c:valAx>
        <c:axId val="1420191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Conventional Units Allocated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01918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'IRP VS Shortfall'!$A$3</c:f>
              <c:strCache>
                <c:ptCount val="1"/>
                <c:pt idx="0">
                  <c:v>IRP 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'IRP VS Shortfall'!$B$2:$G$2</c:f>
              <c:strCache>
                <c:ptCount val="6"/>
                <c:pt idx="0">
                  <c:v>F1Y5</c:v>
                </c:pt>
                <c:pt idx="1">
                  <c:v>F1Y10</c:v>
                </c:pt>
                <c:pt idx="2">
                  <c:v>F1Y20</c:v>
                </c:pt>
                <c:pt idx="3">
                  <c:v>F2Y5</c:v>
                </c:pt>
                <c:pt idx="4">
                  <c:v>F2Y10</c:v>
                </c:pt>
                <c:pt idx="5">
                  <c:v>F2Y20</c:v>
                </c:pt>
              </c:strCache>
            </c:strRef>
          </c:cat>
          <c:val>
            <c:numRef>
              <c:f>'IRP VS Shortfall'!$B$3:$G$3</c:f>
              <c:numCache>
                <c:formatCode>General</c:formatCode>
                <c:ptCount val="6"/>
                <c:pt idx="0">
                  <c:v>16.482100000000003</c:v>
                </c:pt>
                <c:pt idx="1">
                  <c:v>21.486459999999997</c:v>
                </c:pt>
                <c:pt idx="2">
                  <c:v>27.121824999999998</c:v>
                </c:pt>
                <c:pt idx="3">
                  <c:v>16.482100000000003</c:v>
                </c:pt>
                <c:pt idx="4">
                  <c:v>21.486459999999997</c:v>
                </c:pt>
                <c:pt idx="5">
                  <c:v>27.121824999999998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AC-4659-B5D8-776EB7A23934}"/>
            </c:ext>
          </c:extLst>
        </c:ser>
        <c:ser>
          <c:idx val="1"/>
          <c:order val="1"/>
          <c:tx>
            <c:strRef>
              <c:f>'IRP VS Shortfall'!$A$4</c:f>
              <c:strCache>
                <c:ptCount val="1"/>
                <c:pt idx="0">
                  <c:v>Shortfall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'IRP VS Shortfall'!$B$2:$G$2</c:f>
              <c:strCache>
                <c:ptCount val="6"/>
                <c:pt idx="0">
                  <c:v>F1Y5</c:v>
                </c:pt>
                <c:pt idx="1">
                  <c:v>F1Y10</c:v>
                </c:pt>
                <c:pt idx="2">
                  <c:v>F1Y20</c:v>
                </c:pt>
                <c:pt idx="3">
                  <c:v>F2Y5</c:v>
                </c:pt>
                <c:pt idx="4">
                  <c:v>F2Y10</c:v>
                </c:pt>
                <c:pt idx="5">
                  <c:v>F2Y20</c:v>
                </c:pt>
              </c:strCache>
            </c:strRef>
          </c:cat>
          <c:val>
            <c:numRef>
              <c:f>'IRP VS Shortfall'!$B$4:$G$4</c:f>
              <c:numCache>
                <c:formatCode>General</c:formatCode>
                <c:ptCount val="6"/>
                <c:pt idx="0">
                  <c:v>14.874600000000001</c:v>
                </c:pt>
                <c:pt idx="1">
                  <c:v>21.173199999999998</c:v>
                </c:pt>
                <c:pt idx="2">
                  <c:v>33.7027</c:v>
                </c:pt>
                <c:pt idx="3">
                  <c:v>16.889300000000002</c:v>
                </c:pt>
                <c:pt idx="4">
                  <c:v>24.413200000000003</c:v>
                </c:pt>
                <c:pt idx="5">
                  <c:v>52.164300000000004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AC-4659-B5D8-776EB7A239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43303663"/>
        <c:axId val="1443313263"/>
      </c:barChart>
      <c:catAx>
        <c:axId val="1443303663"/>
        <c:scaling>
          <c:orientation val="minMax"/>
        </c:scaling>
        <c:delete val="0"/>
        <c:axPos val="b"/>
        <c:title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3313263"/>
        <c:crosses val="autoZero"/>
        <c:auto val="1"/>
        <c:lblAlgn val="ctr"/>
        <c:lblOffset val="100"/>
        <c:noMultiLvlLbl val="0"/>
      </c:catAx>
      <c:valAx>
        <c:axId val="14433132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3303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'Accred. Capacity VS Load Obli.'!$B$13</c:f>
              <c:strCache>
                <c:ptCount val="1"/>
                <c:pt idx="0">
                  <c:v>Existing Conventional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'Accred. Capacity VS Load Obli.'!$A$14:$A$19</c:f>
              <c:strCache>
                <c:ptCount val="6"/>
                <c:pt idx="0">
                  <c:v>F1Y5</c:v>
                </c:pt>
                <c:pt idx="1">
                  <c:v>F1Y10</c:v>
                </c:pt>
                <c:pt idx="2">
                  <c:v>F1Y20</c:v>
                </c:pt>
                <c:pt idx="3">
                  <c:v>F2Y5</c:v>
                </c:pt>
                <c:pt idx="4">
                  <c:v>F2Y10</c:v>
                </c:pt>
                <c:pt idx="5">
                  <c:v>F2Y20</c:v>
                </c:pt>
              </c:strCache>
            </c:strRef>
          </c:cat>
          <c:val>
            <c:numRef>
              <c:f>'Accred. Capacity VS Load Obli.'!$B$14:$B$19</c:f>
              <c:numCache>
                <c:formatCode>General</c:formatCode>
                <c:ptCount val="6"/>
                <c:pt idx="0">
                  <c:v>60.939973386303265</c:v>
                </c:pt>
                <c:pt idx="1">
                  <c:v>54.127026786303261</c:v>
                </c:pt>
                <c:pt idx="2">
                  <c:v>38.191725213772393</c:v>
                </c:pt>
                <c:pt idx="3">
                  <c:v>60.939973386303265</c:v>
                </c:pt>
                <c:pt idx="4">
                  <c:v>54.127026786303261</c:v>
                </c:pt>
                <c:pt idx="5">
                  <c:v>38.191725213772393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5E-40A2-A4D3-D102CC62CFE3}"/>
            </c:ext>
          </c:extLst>
        </c:ser>
        <c:ser>
          <c:idx val="1"/>
          <c:order val="1"/>
          <c:tx>
            <c:strRef>
              <c:f>'Accred. Capacity VS Load Obli.'!$C$13</c:f>
              <c:strCache>
                <c:ptCount val="1"/>
                <c:pt idx="0">
                  <c:v>Existing Renewable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'Accred. Capacity VS Load Obli.'!$A$14:$A$19</c:f>
              <c:strCache>
                <c:ptCount val="6"/>
                <c:pt idx="0">
                  <c:v>F1Y5</c:v>
                </c:pt>
                <c:pt idx="1">
                  <c:v>F1Y10</c:v>
                </c:pt>
                <c:pt idx="2">
                  <c:v>F1Y20</c:v>
                </c:pt>
                <c:pt idx="3">
                  <c:v>F2Y5</c:v>
                </c:pt>
                <c:pt idx="4">
                  <c:v>F2Y10</c:v>
                </c:pt>
                <c:pt idx="5">
                  <c:v>F2Y20</c:v>
                </c:pt>
              </c:strCache>
            </c:strRef>
          </c:cat>
          <c:val>
            <c:numRef>
              <c:f>'Accred. Capacity VS Load Obli.'!$C$14:$C$19</c:f>
              <c:numCache>
                <c:formatCode>General</c:formatCode>
                <c:ptCount val="6"/>
                <c:pt idx="0">
                  <c:v>3.4829240152518723</c:v>
                </c:pt>
                <c:pt idx="1">
                  <c:v>3.0852362402324971</c:v>
                </c:pt>
                <c:pt idx="2">
                  <c:v>2.9052570286512758</c:v>
                </c:pt>
                <c:pt idx="3">
                  <c:v>3.4829240152518723</c:v>
                </c:pt>
                <c:pt idx="4">
                  <c:v>3.0852362402324971</c:v>
                </c:pt>
                <c:pt idx="5">
                  <c:v>2.9052570286512758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5E-40A2-A4D3-D102CC62CFE3}"/>
            </c:ext>
          </c:extLst>
        </c:ser>
        <c:ser>
          <c:idx val="2"/>
          <c:order val="2"/>
          <c:tx>
            <c:strRef>
              <c:f>'Accred. Capacity VS Load Obli.'!$D$13</c:f>
              <c:strCache>
                <c:ptCount val="1"/>
                <c:pt idx="0">
                  <c:v>Existing DC Ties &amp; PPAs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'Accred. Capacity VS Load Obli.'!$A$14:$A$19</c:f>
              <c:strCache>
                <c:ptCount val="6"/>
                <c:pt idx="0">
                  <c:v>F1Y5</c:v>
                </c:pt>
                <c:pt idx="1">
                  <c:v>F1Y10</c:v>
                </c:pt>
                <c:pt idx="2">
                  <c:v>F1Y20</c:v>
                </c:pt>
                <c:pt idx="3">
                  <c:v>F2Y5</c:v>
                </c:pt>
                <c:pt idx="4">
                  <c:v>F2Y10</c:v>
                </c:pt>
                <c:pt idx="5">
                  <c:v>F2Y20</c:v>
                </c:pt>
              </c:strCache>
            </c:strRef>
          </c:cat>
          <c:val>
            <c:numRef>
              <c:f>'Accred. Capacity VS Load Obli.'!$D$14:$D$19</c:f>
              <c:numCache>
                <c:formatCode>General</c:formatCode>
                <c:ptCount val="6"/>
                <c:pt idx="0">
                  <c:v>0.14136720000000014</c:v>
                </c:pt>
                <c:pt idx="1">
                  <c:v>0.14136720000000014</c:v>
                </c:pt>
                <c:pt idx="2">
                  <c:v>0.23036720000000013</c:v>
                </c:pt>
                <c:pt idx="3">
                  <c:v>0.14136720000000014</c:v>
                </c:pt>
                <c:pt idx="4">
                  <c:v>0.14136720000000014</c:v>
                </c:pt>
                <c:pt idx="5">
                  <c:v>0.23036720000000013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15E-40A2-A4D3-D102CC62CFE3}"/>
            </c:ext>
          </c:extLst>
        </c:ser>
        <c:ser>
          <c:idx val="3"/>
          <c:order val="3"/>
          <c:tx>
            <c:strRef>
              <c:f>'Accred. Capacity VS Load Obli.'!$E$13</c:f>
              <c:strCache>
                <c:ptCount val="1"/>
                <c:pt idx="0">
                  <c:v>Requested Conventional</c:v>
                </c:pt>
              </c:strCache>
            </c:strRef>
          </c:tx>
          <c:spPr>
            <a:solidFill>
              <a:srgbClr val="1A5898"/>
            </a:solidFill>
            <a:ln>
              <a:noFill/>
            </a:ln>
            <a:effectLst/>
          </c:spPr>
          <c:invertIfNegative val="0"/>
          <c:cat>
            <c:strRef>
              <c:f>'Accred. Capacity VS Load Obli.'!$A$14:$A$19</c:f>
              <c:strCache>
                <c:ptCount val="6"/>
                <c:pt idx="0">
                  <c:v>F1Y5</c:v>
                </c:pt>
                <c:pt idx="1">
                  <c:v>F1Y10</c:v>
                </c:pt>
                <c:pt idx="2">
                  <c:v>F1Y20</c:v>
                </c:pt>
                <c:pt idx="3">
                  <c:v>F2Y5</c:v>
                </c:pt>
                <c:pt idx="4">
                  <c:v>F2Y10</c:v>
                </c:pt>
                <c:pt idx="5">
                  <c:v>F2Y20</c:v>
                </c:pt>
              </c:strCache>
            </c:strRef>
          </c:cat>
          <c:val>
            <c:numRef>
              <c:f>'Accred. Capacity VS Load Obli.'!$E$14:$E$19</c:f>
              <c:numCache>
                <c:formatCode>General</c:formatCode>
                <c:ptCount val="6"/>
                <c:pt idx="0">
                  <c:v>12.063000000000001</c:v>
                </c:pt>
                <c:pt idx="1">
                  <c:v>15.821</c:v>
                </c:pt>
                <c:pt idx="2">
                  <c:v>21.949000000000002</c:v>
                </c:pt>
                <c:pt idx="3">
                  <c:v>12.063000000000001</c:v>
                </c:pt>
                <c:pt idx="4">
                  <c:v>15.821</c:v>
                </c:pt>
                <c:pt idx="5">
                  <c:v>21.949000000000002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15E-40A2-A4D3-D102CC62CFE3}"/>
            </c:ext>
          </c:extLst>
        </c:ser>
        <c:ser>
          <c:idx val="4"/>
          <c:order val="4"/>
          <c:tx>
            <c:strRef>
              <c:f>'Accred. Capacity VS Load Obli.'!$F$13</c:f>
              <c:strCache>
                <c:ptCount val="1"/>
                <c:pt idx="0">
                  <c:v>Requested Renewable</c:v>
                </c:pt>
              </c:strCache>
            </c:strRef>
          </c:tx>
          <c:spPr>
            <a:solidFill>
              <a:srgbClr val="427C5A"/>
            </a:solidFill>
            <a:ln>
              <a:noFill/>
            </a:ln>
            <a:effectLst/>
          </c:spPr>
          <c:invertIfNegative val="0"/>
          <c:cat>
            <c:strRef>
              <c:f>'Accred. Capacity VS Load Obli.'!$A$14:$A$19</c:f>
              <c:strCache>
                <c:ptCount val="6"/>
                <c:pt idx="0">
                  <c:v>F1Y5</c:v>
                </c:pt>
                <c:pt idx="1">
                  <c:v>F1Y10</c:v>
                </c:pt>
                <c:pt idx="2">
                  <c:v>F1Y20</c:v>
                </c:pt>
                <c:pt idx="3">
                  <c:v>F2Y5</c:v>
                </c:pt>
                <c:pt idx="4">
                  <c:v>F2Y10</c:v>
                </c:pt>
                <c:pt idx="5">
                  <c:v>F2Y20</c:v>
                </c:pt>
              </c:strCache>
            </c:strRef>
          </c:cat>
          <c:val>
            <c:numRef>
              <c:f>'Accred. Capacity VS Load Obli.'!$F$14:$F$19</c:f>
              <c:numCache>
                <c:formatCode>General</c:formatCode>
                <c:ptCount val="6"/>
                <c:pt idx="0">
                  <c:v>9.5955801652823851</c:v>
                </c:pt>
                <c:pt idx="1">
                  <c:v>14.704390248998019</c:v>
                </c:pt>
                <c:pt idx="2">
                  <c:v>24.488811403679659</c:v>
                </c:pt>
                <c:pt idx="3">
                  <c:v>15.29001670079403</c:v>
                </c:pt>
                <c:pt idx="4">
                  <c:v>27.046394838048862</c:v>
                </c:pt>
                <c:pt idx="5">
                  <c:v>30.249178587282245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15E-40A2-A4D3-D102CC62CFE3}"/>
            </c:ext>
          </c:extLst>
        </c:ser>
        <c:ser>
          <c:idx val="7"/>
          <c:order val="5"/>
          <c:tx>
            <c:strRef>
              <c:f>'Accred. Capacity VS Load Obli.'!$H$13</c:f>
              <c:strCache>
                <c:ptCount val="1"/>
                <c:pt idx="0">
                  <c:v>Policy Additions</c:v>
                </c:pt>
              </c:strCache>
            </c:strRef>
          </c:tx>
          <c:spPr>
            <a:solidFill>
              <a:srgbClr val="FF7525"/>
            </a:solidFill>
            <a:ln>
              <a:noFill/>
            </a:ln>
            <a:effectLst/>
          </c:spPr>
          <c:invertIfNegative val="0"/>
          <c:val>
            <c:numRef>
              <c:f>'Accred. Capacity VS Load Obli.'!$H$14:$H$19</c:f>
              <c:numCache>
                <c:formatCode>General</c:formatCode>
                <c:ptCount val="6"/>
                <c:pt idx="0">
                  <c:v>0.73480549999999989</c:v>
                </c:pt>
                <c:pt idx="1">
                  <c:v>1.3042926000000001</c:v>
                </c:pt>
                <c:pt idx="2">
                  <c:v>1.0869105000000001</c:v>
                </c:pt>
                <c:pt idx="3">
                  <c:v>0.75481770000000004</c:v>
                </c:pt>
                <c:pt idx="4">
                  <c:v>1.3680498000000003</c:v>
                </c:pt>
                <c:pt idx="5">
                  <c:v>1.1400415000000002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15E-40A2-A4D3-D102CC62CFE3}"/>
            </c:ext>
          </c:extLst>
        </c:ser>
        <c:ser>
          <c:idx val="5"/>
          <c:order val="6"/>
          <c:tx>
            <c:strRef>
              <c:f>'Accred. Capacity VS Load Obli.'!$G$13</c:f>
              <c:strCache>
                <c:ptCount val="1"/>
                <c:pt idx="0">
                  <c:v>Summer Shortfall Additions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'Accred. Capacity VS Load Obli.'!$A$14:$A$19</c:f>
              <c:strCache>
                <c:ptCount val="6"/>
                <c:pt idx="0">
                  <c:v>F1Y5</c:v>
                </c:pt>
                <c:pt idx="1">
                  <c:v>F1Y10</c:v>
                </c:pt>
                <c:pt idx="2">
                  <c:v>F1Y20</c:v>
                </c:pt>
                <c:pt idx="3">
                  <c:v>F2Y5</c:v>
                </c:pt>
                <c:pt idx="4">
                  <c:v>F2Y10</c:v>
                </c:pt>
                <c:pt idx="5">
                  <c:v>F2Y20</c:v>
                </c:pt>
              </c:strCache>
            </c:strRef>
          </c:cat>
          <c:val>
            <c:numRef>
              <c:f>'Accred. Capacity VS Load Obli.'!$G$14:$G$19</c:f>
              <c:numCache>
                <c:formatCode>General</c:formatCode>
                <c:ptCount val="6"/>
                <c:pt idx="0">
                  <c:v>14.874600000000001</c:v>
                </c:pt>
                <c:pt idx="1">
                  <c:v>21.173200000000005</c:v>
                </c:pt>
                <c:pt idx="2">
                  <c:v>33.7027</c:v>
                </c:pt>
                <c:pt idx="3">
                  <c:v>16.889299999999999</c:v>
                </c:pt>
                <c:pt idx="4">
                  <c:v>24.4132</c:v>
                </c:pt>
                <c:pt idx="5">
                  <c:v>52.164300000000011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15E-40A2-A4D3-D102CC62CF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37167343"/>
        <c:axId val="1737168783"/>
      </c:barChart>
      <c:lineChart>
        <c:grouping val="standard"/>
        <c:varyColors val="0"/>
        <c:ser>
          <c:idx val="6"/>
          <c:order val="7"/>
          <c:tx>
            <c:strRef>
              <c:f>'Accred. Capacity VS Load Obli.'!$I$13</c:f>
              <c:strCache>
                <c:ptCount val="1"/>
                <c:pt idx="0">
                  <c:v>Load Obligation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'Accred. Capacity VS Load Obli.'!$A$14:$A$19</c:f>
              <c:strCache>
                <c:ptCount val="6"/>
                <c:pt idx="0">
                  <c:v>F1Y5</c:v>
                </c:pt>
                <c:pt idx="1">
                  <c:v>F1Y10</c:v>
                </c:pt>
                <c:pt idx="2">
                  <c:v>F1Y20</c:v>
                </c:pt>
                <c:pt idx="3">
                  <c:v>F2Y5</c:v>
                </c:pt>
                <c:pt idx="4">
                  <c:v>F2Y10</c:v>
                </c:pt>
                <c:pt idx="5">
                  <c:v>F2Y20</c:v>
                </c:pt>
              </c:strCache>
            </c:strRef>
          </c:cat>
          <c:val>
            <c:numRef>
              <c:f>'Accred. Capacity VS Load Obli.'!$I$14:$I$19</c:f>
              <c:numCache>
                <c:formatCode>General</c:formatCode>
                <c:ptCount val="6"/>
                <c:pt idx="0">
                  <c:v>85.846294385805891</c:v>
                </c:pt>
                <c:pt idx="1">
                  <c:v>92.378385503756448</c:v>
                </c:pt>
                <c:pt idx="2">
                  <c:v>104.9193951336925</c:v>
                </c:pt>
                <c:pt idx="3">
                  <c:v>92.993030290915414</c:v>
                </c:pt>
                <c:pt idx="4">
                  <c:v>106.90668874569728</c:v>
                </c:pt>
                <c:pt idx="5">
                  <c:v>138.74627000585232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15E-40A2-A4D3-D102CC62CF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7167343"/>
        <c:axId val="1737168783"/>
      </c:lineChart>
      <c:catAx>
        <c:axId val="173716734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Future/Year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7168783"/>
        <c:crosses val="autoZero"/>
        <c:auto val="1"/>
        <c:lblAlgn val="ctr"/>
        <c:lblOffset val="100"/>
        <c:noMultiLvlLbl val="0"/>
      </c:catAx>
      <c:valAx>
        <c:axId val="17371687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Accredited</a:t>
                </a:r>
                <a:r>
                  <a:rPr lang="en-US" baseline="0"/>
                  <a:t> Capacity VS Load Obligation (MW)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71673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Shortfall!$C$3</c:f>
              <c:strCache>
                <c:ptCount val="1"/>
                <c:pt idx="0">
                  <c:v>F1Y5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Shortfall!$B$4:$B$20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Shortfall!$C$4:$C$20</c:f>
              <c:numCache>
                <c:formatCode>_(* #,##0.0_);_(* \(#,##0.0\);_(* "-"??_);_(@_)</c:formatCode>
                <c:ptCount val="17"/>
                <c:pt idx="0">
                  <c:v>1.8912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0.30280000000000001</c:v>
                </c:pt>
                <c:pt idx="5">
                  <c:v>0.10360000000000001</c:v>
                </c:pt>
                <c:pt idx="6">
                  <c:v>0</c:v>
                </c:pt>
                <c:pt idx="7">
                  <c:v>0</c:v>
                </c:pt>
                <c:pt idx="8">
                  <c:v>2.4824000000000002</c:v>
                </c:pt>
                <c:pt idx="9">
                  <c:v>0</c:v>
                </c:pt>
                <c:pt idx="10">
                  <c:v>0</c:v>
                </c:pt>
                <c:pt idx="11">
                  <c:v>6.6661000000000001</c:v>
                </c:pt>
                <c:pt idx="12">
                  <c:v>0</c:v>
                </c:pt>
                <c:pt idx="13">
                  <c:v>0</c:v>
                </c:pt>
                <c:pt idx="14">
                  <c:v>3.0739000000000001</c:v>
                </c:pt>
                <c:pt idx="15">
                  <c:v>0.35460000000000003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0D-47D0-8FED-D42B88589817}"/>
            </c:ext>
          </c:extLst>
        </c:ser>
        <c:ser>
          <c:idx val="1"/>
          <c:order val="1"/>
          <c:tx>
            <c:strRef>
              <c:f>Shortfall!$D$3</c:f>
              <c:strCache>
                <c:ptCount val="1"/>
                <c:pt idx="0">
                  <c:v>F1Y10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Shortfall!$B$4:$B$20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Shortfall!$D$4:$D$20</c:f>
              <c:numCache>
                <c:formatCode>_(* #,##0.0_);_(* \(#,##0.0\);_(* "-"??_);_(@_)</c:formatCode>
                <c:ptCount val="17"/>
                <c:pt idx="0">
                  <c:v>1.6799000000000002</c:v>
                </c:pt>
                <c:pt idx="1">
                  <c:v>0</c:v>
                </c:pt>
                <c:pt idx="2">
                  <c:v>0.1943</c:v>
                </c:pt>
                <c:pt idx="3">
                  <c:v>0.32450000000000001</c:v>
                </c:pt>
                <c:pt idx="4">
                  <c:v>0.23400000000000001</c:v>
                </c:pt>
                <c:pt idx="5">
                  <c:v>0.13600000000000001</c:v>
                </c:pt>
                <c:pt idx="6">
                  <c:v>0.12690000000000001</c:v>
                </c:pt>
                <c:pt idx="7">
                  <c:v>0</c:v>
                </c:pt>
                <c:pt idx="8">
                  <c:v>3.6734</c:v>
                </c:pt>
                <c:pt idx="9">
                  <c:v>0.65580000000000005</c:v>
                </c:pt>
                <c:pt idx="10">
                  <c:v>0.26200000000000001</c:v>
                </c:pt>
                <c:pt idx="11">
                  <c:v>9.7818000000000005</c:v>
                </c:pt>
                <c:pt idx="12">
                  <c:v>0</c:v>
                </c:pt>
                <c:pt idx="13">
                  <c:v>0</c:v>
                </c:pt>
                <c:pt idx="14">
                  <c:v>3.8679000000000001</c:v>
                </c:pt>
                <c:pt idx="15">
                  <c:v>0.23670000000000002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0D-47D0-8FED-D42B88589817}"/>
            </c:ext>
          </c:extLst>
        </c:ser>
        <c:ser>
          <c:idx val="2"/>
          <c:order val="2"/>
          <c:tx>
            <c:strRef>
              <c:f>Shortfall!$E$3</c:f>
              <c:strCache>
                <c:ptCount val="1"/>
                <c:pt idx="0">
                  <c:v>F1Y20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Shortfall!$B$4:$B$20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Shortfall!$E$4:$E$20</c:f>
              <c:numCache>
                <c:formatCode>_(* #,##0.0_);_(* \(#,##0.0\);_(* "-"??_);_(@_)</c:formatCode>
                <c:ptCount val="17"/>
                <c:pt idx="0">
                  <c:v>4.29</c:v>
                </c:pt>
                <c:pt idx="1">
                  <c:v>5.9499999999999997E-2</c:v>
                </c:pt>
                <c:pt idx="2">
                  <c:v>0.20349999999999999</c:v>
                </c:pt>
                <c:pt idx="3">
                  <c:v>0</c:v>
                </c:pt>
                <c:pt idx="4">
                  <c:v>1.3146000000000002</c:v>
                </c:pt>
                <c:pt idx="5">
                  <c:v>0.44740000000000002</c:v>
                </c:pt>
                <c:pt idx="6">
                  <c:v>0</c:v>
                </c:pt>
                <c:pt idx="7">
                  <c:v>1.0441</c:v>
                </c:pt>
                <c:pt idx="8">
                  <c:v>7.6812000000000005</c:v>
                </c:pt>
                <c:pt idx="9">
                  <c:v>1.1591000000000002</c:v>
                </c:pt>
                <c:pt idx="10">
                  <c:v>0</c:v>
                </c:pt>
                <c:pt idx="11">
                  <c:v>10.1875</c:v>
                </c:pt>
                <c:pt idx="12">
                  <c:v>0</c:v>
                </c:pt>
                <c:pt idx="13">
                  <c:v>0</c:v>
                </c:pt>
                <c:pt idx="14">
                  <c:v>6.0148000000000001</c:v>
                </c:pt>
                <c:pt idx="15">
                  <c:v>1.3009999999999999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0D-47D0-8FED-D42B88589817}"/>
            </c:ext>
          </c:extLst>
        </c:ser>
        <c:ser>
          <c:idx val="3"/>
          <c:order val="3"/>
          <c:tx>
            <c:strRef>
              <c:f>Shortfall!$F$3</c:f>
              <c:strCache>
                <c:ptCount val="1"/>
                <c:pt idx="0">
                  <c:v>F2Y5</c:v>
                </c:pt>
              </c:strCache>
            </c:strRef>
          </c:tx>
          <c:spPr>
            <a:solidFill>
              <a:srgbClr val="1A5898"/>
            </a:solidFill>
            <a:ln>
              <a:noFill/>
            </a:ln>
            <a:effectLst/>
          </c:spPr>
          <c:invertIfNegative val="0"/>
          <c:cat>
            <c:strRef>
              <c:f>Shortfall!$B$4:$B$20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Shortfall!$F$4:$F$20</c:f>
              <c:numCache>
                <c:formatCode>_(* #,##0.0_);_(* \(#,##0.0\);_(* "-"??_);_(@_)</c:formatCode>
                <c:ptCount val="17"/>
                <c:pt idx="0">
                  <c:v>2.6448</c:v>
                </c:pt>
                <c:pt idx="1">
                  <c:v>4.7600000000000003E-2</c:v>
                </c:pt>
                <c:pt idx="2">
                  <c:v>0</c:v>
                </c:pt>
                <c:pt idx="3">
                  <c:v>0</c:v>
                </c:pt>
                <c:pt idx="4">
                  <c:v>0.52749999999999997</c:v>
                </c:pt>
                <c:pt idx="5">
                  <c:v>0.10660000000000001</c:v>
                </c:pt>
                <c:pt idx="6">
                  <c:v>0</c:v>
                </c:pt>
                <c:pt idx="7">
                  <c:v>0</c:v>
                </c:pt>
                <c:pt idx="8">
                  <c:v>2.7416000000000005</c:v>
                </c:pt>
                <c:pt idx="9">
                  <c:v>5.6500000000000002E-2</c:v>
                </c:pt>
                <c:pt idx="10">
                  <c:v>0</c:v>
                </c:pt>
                <c:pt idx="11">
                  <c:v>5.6064000000000007</c:v>
                </c:pt>
                <c:pt idx="12">
                  <c:v>0</c:v>
                </c:pt>
                <c:pt idx="13">
                  <c:v>0</c:v>
                </c:pt>
                <c:pt idx="14">
                  <c:v>4.6678000000000006</c:v>
                </c:pt>
                <c:pt idx="15">
                  <c:v>0.44480000000000003</c:v>
                </c:pt>
                <c:pt idx="16">
                  <c:v>4.5700000000000005E-2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20D-47D0-8FED-D42B88589817}"/>
            </c:ext>
          </c:extLst>
        </c:ser>
        <c:ser>
          <c:idx val="4"/>
          <c:order val="4"/>
          <c:tx>
            <c:strRef>
              <c:f>Shortfall!$G$3</c:f>
              <c:strCache>
                <c:ptCount val="1"/>
                <c:pt idx="0">
                  <c:v>F2Y10</c:v>
                </c:pt>
              </c:strCache>
            </c:strRef>
          </c:tx>
          <c:spPr>
            <a:solidFill>
              <a:srgbClr val="427C5A"/>
            </a:solidFill>
            <a:ln>
              <a:noFill/>
            </a:ln>
            <a:effectLst/>
          </c:spPr>
          <c:invertIfNegative val="0"/>
          <c:cat>
            <c:strRef>
              <c:f>Shortfall!$B$4:$B$20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Shortfall!$G$4:$G$20</c:f>
              <c:numCache>
                <c:formatCode>_(* #,##0.0_);_(* \(#,##0.0\);_(* "-"??_);_(@_)</c:formatCode>
                <c:ptCount val="17"/>
                <c:pt idx="0">
                  <c:v>3.9649000000000001</c:v>
                </c:pt>
                <c:pt idx="1">
                  <c:v>9.0200000000000002E-2</c:v>
                </c:pt>
                <c:pt idx="2">
                  <c:v>0.27190000000000003</c:v>
                </c:pt>
                <c:pt idx="3">
                  <c:v>0.25410000000000005</c:v>
                </c:pt>
                <c:pt idx="4">
                  <c:v>0.74850000000000005</c:v>
                </c:pt>
                <c:pt idx="5">
                  <c:v>0.16450000000000001</c:v>
                </c:pt>
                <c:pt idx="6">
                  <c:v>0.1096</c:v>
                </c:pt>
                <c:pt idx="7">
                  <c:v>0</c:v>
                </c:pt>
                <c:pt idx="8">
                  <c:v>3.9218999999999999</c:v>
                </c:pt>
                <c:pt idx="9">
                  <c:v>0.72620000000000007</c:v>
                </c:pt>
                <c:pt idx="10">
                  <c:v>0.221</c:v>
                </c:pt>
                <c:pt idx="11">
                  <c:v>7.8157000000000005</c:v>
                </c:pt>
                <c:pt idx="12">
                  <c:v>4.65E-2</c:v>
                </c:pt>
                <c:pt idx="13">
                  <c:v>0</c:v>
                </c:pt>
                <c:pt idx="14">
                  <c:v>5.4983000000000004</c:v>
                </c:pt>
                <c:pt idx="15">
                  <c:v>0.57989999999999997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20D-47D0-8FED-D42B88589817}"/>
            </c:ext>
          </c:extLst>
        </c:ser>
        <c:ser>
          <c:idx val="5"/>
          <c:order val="5"/>
          <c:tx>
            <c:strRef>
              <c:f>Shortfall!$H$3</c:f>
              <c:strCache>
                <c:ptCount val="1"/>
                <c:pt idx="0">
                  <c:v>F2Y20</c:v>
                </c:pt>
              </c:strCache>
            </c:strRef>
          </c:tx>
          <c:spPr>
            <a:solidFill>
              <a:srgbClr val="FF7525"/>
            </a:solidFill>
            <a:ln>
              <a:noFill/>
            </a:ln>
            <a:effectLst/>
          </c:spPr>
          <c:invertIfNegative val="0"/>
          <c:cat>
            <c:strRef>
              <c:f>Shortfall!$B$4:$B$20</c:f>
              <c:strCache>
                <c:ptCount val="17"/>
                <c:pt idx="0">
                  <c:v>AEPW</c:v>
                </c:pt>
                <c:pt idx="1">
                  <c:v>EMDE</c:v>
                </c:pt>
                <c:pt idx="2">
                  <c:v>GMO</c:v>
                </c:pt>
                <c:pt idx="3">
                  <c:v>GRDA</c:v>
                </c:pt>
                <c:pt idx="4">
                  <c:v>KCPL</c:v>
                </c:pt>
                <c:pt idx="5">
                  <c:v>LES</c:v>
                </c:pt>
                <c:pt idx="6">
                  <c:v>MIDW</c:v>
                </c:pt>
                <c:pt idx="7">
                  <c:v>NPPD</c:v>
                </c:pt>
                <c:pt idx="8">
                  <c:v>OKGE</c:v>
                </c:pt>
                <c:pt idx="9">
                  <c:v>OPPD</c:v>
                </c:pt>
                <c:pt idx="10">
                  <c:v>SPRM</c:v>
                </c:pt>
                <c:pt idx="11">
                  <c:v>SPS</c:v>
                </c:pt>
                <c:pt idx="12">
                  <c:v>SUNC</c:v>
                </c:pt>
                <c:pt idx="13">
                  <c:v>SWPA</c:v>
                </c:pt>
                <c:pt idx="14">
                  <c:v>UMZ</c:v>
                </c:pt>
                <c:pt idx="15">
                  <c:v>WERE</c:v>
                </c:pt>
                <c:pt idx="16">
                  <c:v>WFEC</c:v>
                </c:pt>
              </c:strCache>
            </c:strRef>
          </c:cat>
          <c:val>
            <c:numRef>
              <c:f>Shortfall!$H$4:$H$20</c:f>
              <c:numCache>
                <c:formatCode>_(* #,##0.0_);_(* \(#,##0.0\);_(* "-"??_);_(@_)</c:formatCode>
                <c:ptCount val="17"/>
                <c:pt idx="0">
                  <c:v>8.1768000000000001</c:v>
                </c:pt>
                <c:pt idx="1">
                  <c:v>0.4113</c:v>
                </c:pt>
                <c:pt idx="2">
                  <c:v>0.66770000000000007</c:v>
                </c:pt>
                <c:pt idx="3">
                  <c:v>0.2162</c:v>
                </c:pt>
                <c:pt idx="4">
                  <c:v>2.5662000000000003</c:v>
                </c:pt>
                <c:pt idx="5">
                  <c:v>0.64460000000000006</c:v>
                </c:pt>
                <c:pt idx="6">
                  <c:v>0.15860000000000002</c:v>
                </c:pt>
                <c:pt idx="7">
                  <c:v>2.1505000000000001</c:v>
                </c:pt>
                <c:pt idx="8">
                  <c:v>10.202900000000001</c:v>
                </c:pt>
                <c:pt idx="9">
                  <c:v>1.9359000000000002</c:v>
                </c:pt>
                <c:pt idx="10">
                  <c:v>0.28179999999999999</c:v>
                </c:pt>
                <c:pt idx="11">
                  <c:v>10.771400000000002</c:v>
                </c:pt>
                <c:pt idx="12">
                  <c:v>0.4123</c:v>
                </c:pt>
                <c:pt idx="13">
                  <c:v>0</c:v>
                </c:pt>
                <c:pt idx="14">
                  <c:v>10.318100000000001</c:v>
                </c:pt>
                <c:pt idx="15">
                  <c:v>2.7404999999999999</c:v>
                </c:pt>
                <c:pt idx="16">
                  <c:v>0.50949999999999995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20D-47D0-8FED-D42B885898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80340287"/>
        <c:axId val="1580340767"/>
      </c:barChart>
      <c:catAx>
        <c:axId val="158034028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Area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0340767"/>
        <c:crosses val="autoZero"/>
        <c:auto val="1"/>
        <c:lblAlgn val="ctr"/>
        <c:lblOffset val="100"/>
        <c:noMultiLvlLbl val="0"/>
      </c:catAx>
      <c:valAx>
        <c:axId val="15803407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Summer</a:t>
                </a:r>
                <a:r>
                  <a:rPr lang="en-US" baseline="0" dirty="0"/>
                  <a:t> Capacity Shortfall (GW)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* #,##0.0_);_(* \(#,##0.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03402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B16996-73B4-47CD-AC1F-E24ED489B733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7AE0A73-6A87-4104-AA85-73ED3AE07E49}">
      <dgm:prSet phldrT="[Text]" phldr="0"/>
      <dgm:spPr/>
      <dgm:t>
        <a:bodyPr/>
        <a:lstStyle/>
        <a:p>
          <a:pPr algn="l"/>
          <a:r>
            <a:rPr lang="en-US">
              <a:latin typeface="Segoe UI"/>
              <a:cs typeface="Segoe UI"/>
            </a:rPr>
            <a:t>Next Steps</a:t>
          </a:r>
          <a:endParaRPr lang="en-US"/>
        </a:p>
      </dgm:t>
    </dgm:pt>
    <dgm:pt modelId="{2654D7D6-D10D-4F63-A8AB-D2B37878AD33}" type="parTrans" cxnId="{FD7EB3AA-6AC5-474F-8F78-8DECEFEED717}">
      <dgm:prSet/>
      <dgm:spPr/>
      <dgm:t>
        <a:bodyPr/>
        <a:lstStyle/>
        <a:p>
          <a:endParaRPr lang="en-US"/>
        </a:p>
      </dgm:t>
    </dgm:pt>
    <dgm:pt modelId="{32F8F398-36BE-474C-AA94-AAE7AF06CEDB}" type="sibTrans" cxnId="{FD7EB3AA-6AC5-474F-8F78-8DECEFEED717}">
      <dgm:prSet/>
      <dgm:spPr/>
      <dgm:t>
        <a:bodyPr/>
        <a:lstStyle/>
        <a:p>
          <a:endParaRPr lang="en-US"/>
        </a:p>
      </dgm:t>
    </dgm:pt>
    <dgm:pt modelId="{3A2759A3-CE32-4E63-BC0F-B33CB6DCBEC0}">
      <dgm:prSet phldr="0"/>
      <dgm:spPr/>
      <dgm:t>
        <a:bodyPr/>
        <a:lstStyle/>
        <a:p>
          <a:pPr algn="l" rtl="0"/>
          <a:r>
            <a:rPr lang="en-US">
              <a:latin typeface="Segoe UI"/>
              <a:cs typeface="Segoe UI"/>
            </a:rPr>
            <a:t>Review Resource Plan Phase II</a:t>
          </a:r>
        </a:p>
      </dgm:t>
    </dgm:pt>
    <dgm:pt modelId="{F1FDB689-52E6-4D97-BCD9-8832D1B9B571}" type="parTrans" cxnId="{B3058107-B07E-4EEF-8F9E-FBC2E2A12B1D}">
      <dgm:prSet/>
      <dgm:spPr/>
      <dgm:t>
        <a:bodyPr/>
        <a:lstStyle/>
        <a:p>
          <a:endParaRPr lang="en-US"/>
        </a:p>
      </dgm:t>
    </dgm:pt>
    <dgm:pt modelId="{FAB069D0-A0E0-4233-A2E3-94CE49083204}" type="sibTrans" cxnId="{B3058107-B07E-4EEF-8F9E-FBC2E2A12B1D}">
      <dgm:prSet/>
      <dgm:spPr/>
      <dgm:t>
        <a:bodyPr/>
        <a:lstStyle/>
        <a:p>
          <a:endParaRPr lang="en-US"/>
        </a:p>
      </dgm:t>
    </dgm:pt>
    <dgm:pt modelId="{0FB76435-5047-4F69-BB41-A535EFEB3849}">
      <dgm:prSet phldr="0"/>
      <dgm:spPr/>
      <dgm:t>
        <a:bodyPr/>
        <a:lstStyle/>
        <a:p>
          <a:pPr algn="l"/>
          <a:r>
            <a:rPr lang="en-US" dirty="0">
              <a:latin typeface="Segoe UI Light"/>
              <a:cs typeface="Segoe UI Light"/>
            </a:rPr>
            <a:t>Milestone Overview</a:t>
          </a:r>
        </a:p>
      </dgm:t>
    </dgm:pt>
    <dgm:pt modelId="{50DDCB63-B38C-4657-89F9-7AF27941FBE2}" type="parTrans" cxnId="{82144948-57FF-4A8E-AE87-52BBBC043018}">
      <dgm:prSet/>
      <dgm:spPr/>
      <dgm:t>
        <a:bodyPr/>
        <a:lstStyle/>
        <a:p>
          <a:endParaRPr lang="en-US"/>
        </a:p>
      </dgm:t>
    </dgm:pt>
    <dgm:pt modelId="{907CF7B1-9192-4EA5-817E-11579AF4695E}" type="sibTrans" cxnId="{82144948-57FF-4A8E-AE87-52BBBC043018}">
      <dgm:prSet/>
      <dgm:spPr/>
      <dgm:t>
        <a:bodyPr/>
        <a:lstStyle/>
        <a:p>
          <a:endParaRPr lang="en-US"/>
        </a:p>
      </dgm:t>
    </dgm:pt>
    <dgm:pt modelId="{BC2EDDE4-5740-4002-AAC5-20C56D325FA9}">
      <dgm:prSet phldr="0"/>
      <dgm:spPr/>
      <dgm:t>
        <a:bodyPr/>
        <a:lstStyle/>
        <a:p>
          <a:pPr algn="l"/>
          <a:r>
            <a:rPr lang="en-US" dirty="0">
              <a:latin typeface="Segoe UI Light"/>
              <a:cs typeface="Segoe UI Light"/>
            </a:rPr>
            <a:t>Conventional Additions</a:t>
          </a:r>
        </a:p>
      </dgm:t>
    </dgm:pt>
    <dgm:pt modelId="{B5F4825E-4F31-42D4-A6DE-DE009C08B94C}" type="parTrans" cxnId="{1D42ADBD-FB8B-4C5A-A6EB-9806656AB0BB}">
      <dgm:prSet/>
      <dgm:spPr/>
      <dgm:t>
        <a:bodyPr/>
        <a:lstStyle/>
        <a:p>
          <a:endParaRPr lang="en-US"/>
        </a:p>
      </dgm:t>
    </dgm:pt>
    <dgm:pt modelId="{33E5BA3F-6976-466E-9696-9F6EA1B336F8}" type="sibTrans" cxnId="{1D42ADBD-FB8B-4C5A-A6EB-9806656AB0BB}">
      <dgm:prSet/>
      <dgm:spPr/>
      <dgm:t>
        <a:bodyPr/>
        <a:lstStyle/>
        <a:p>
          <a:endParaRPr lang="en-US"/>
        </a:p>
      </dgm:t>
    </dgm:pt>
    <dgm:pt modelId="{35FD6D12-2E34-453B-9FE8-B75BF38435CD}">
      <dgm:prSet phldr="0"/>
      <dgm:spPr/>
      <dgm:t>
        <a:bodyPr/>
        <a:lstStyle/>
        <a:p>
          <a:pPr algn="l"/>
          <a:r>
            <a:rPr lang="en-US">
              <a:latin typeface="Segoe UI"/>
              <a:cs typeface="Segoe UI"/>
            </a:rPr>
            <a:t>Recommendation</a:t>
          </a:r>
        </a:p>
      </dgm:t>
    </dgm:pt>
    <dgm:pt modelId="{0257B1D3-6EAB-4196-AF73-7BE948218DDF}" type="parTrans" cxnId="{3D10F588-EC19-4EEB-8B3A-398F0BCA7CD0}">
      <dgm:prSet/>
      <dgm:spPr/>
      <dgm:t>
        <a:bodyPr/>
        <a:lstStyle/>
        <a:p>
          <a:endParaRPr lang="en-US"/>
        </a:p>
      </dgm:t>
    </dgm:pt>
    <dgm:pt modelId="{9AA01F5F-3EB5-40EF-B952-F543D453B43D}" type="sibTrans" cxnId="{3D10F588-EC19-4EEB-8B3A-398F0BCA7CD0}">
      <dgm:prSet/>
      <dgm:spPr/>
      <dgm:t>
        <a:bodyPr/>
        <a:lstStyle/>
        <a:p>
          <a:endParaRPr lang="en-US"/>
        </a:p>
      </dgm:t>
    </dgm:pt>
    <dgm:pt modelId="{0A635813-32A7-4B5F-86CA-F7948FBDF4C0}">
      <dgm:prSet phldr="0"/>
      <dgm:spPr/>
      <dgm:t>
        <a:bodyPr/>
        <a:lstStyle/>
        <a:p>
          <a:pPr algn="l"/>
          <a:r>
            <a:rPr lang="en-US" dirty="0">
              <a:latin typeface="Segoe UI Light"/>
              <a:cs typeface="Segoe UI Light"/>
            </a:rPr>
            <a:t>Updates</a:t>
          </a:r>
        </a:p>
      </dgm:t>
    </dgm:pt>
    <dgm:pt modelId="{AB1B8101-3001-40A5-8712-E36E81D6F00D}" type="parTrans" cxnId="{02281013-4CE9-4BF2-B573-D79A9ED847FB}">
      <dgm:prSet/>
      <dgm:spPr/>
      <dgm:t>
        <a:bodyPr/>
        <a:lstStyle/>
        <a:p>
          <a:endParaRPr lang="en-US"/>
        </a:p>
      </dgm:t>
    </dgm:pt>
    <dgm:pt modelId="{04E003CF-46BF-4081-B637-981F5607F91B}" type="sibTrans" cxnId="{02281013-4CE9-4BF2-B573-D79A9ED847FB}">
      <dgm:prSet/>
      <dgm:spPr/>
      <dgm:t>
        <a:bodyPr/>
        <a:lstStyle/>
        <a:p>
          <a:endParaRPr lang="en-US"/>
        </a:p>
      </dgm:t>
    </dgm:pt>
    <dgm:pt modelId="{8F9ED934-D03C-473B-B405-2DE8865305F4}">
      <dgm:prSet phldr="0"/>
      <dgm:spPr/>
      <dgm:t>
        <a:bodyPr/>
        <a:lstStyle/>
        <a:p>
          <a:pPr algn="l"/>
          <a:r>
            <a:rPr lang="en-US">
              <a:latin typeface="Segoe UI Light"/>
              <a:cs typeface="Segoe UI Light"/>
            </a:rPr>
            <a:t>Additional </a:t>
          </a:r>
          <a:r>
            <a:rPr lang="en-US" dirty="0">
              <a:latin typeface="Segoe UI Light"/>
              <a:cs typeface="Segoe UI Light"/>
            </a:rPr>
            <a:t>IRPs</a:t>
          </a:r>
        </a:p>
      </dgm:t>
    </dgm:pt>
    <dgm:pt modelId="{67F8893A-D325-40BE-BF87-E2A44FD3925F}" type="parTrans" cxnId="{ABA4E050-8946-419B-9497-EAF304999689}">
      <dgm:prSet/>
      <dgm:spPr/>
      <dgm:t>
        <a:bodyPr/>
        <a:lstStyle/>
        <a:p>
          <a:endParaRPr lang="en-US"/>
        </a:p>
      </dgm:t>
    </dgm:pt>
    <dgm:pt modelId="{299F535E-F048-4E37-8753-9B0CF93A42A5}" type="sibTrans" cxnId="{ABA4E050-8946-419B-9497-EAF304999689}">
      <dgm:prSet/>
      <dgm:spPr/>
      <dgm:t>
        <a:bodyPr/>
        <a:lstStyle/>
        <a:p>
          <a:endParaRPr lang="en-US"/>
        </a:p>
      </dgm:t>
    </dgm:pt>
    <dgm:pt modelId="{ABDF2292-AEA5-4DE6-B7EC-8CB618A51416}">
      <dgm:prSet phldr="0"/>
      <dgm:spPr/>
      <dgm:t>
        <a:bodyPr/>
        <a:lstStyle/>
        <a:p>
          <a:pPr algn="l"/>
          <a:r>
            <a:rPr lang="en-US" dirty="0">
              <a:latin typeface="Segoe UI Light"/>
              <a:cs typeface="Segoe UI Light"/>
            </a:rPr>
            <a:t>Final Shortfall Results</a:t>
          </a:r>
        </a:p>
      </dgm:t>
    </dgm:pt>
    <dgm:pt modelId="{8F39D936-3368-4E07-B51F-A3F40C8CE198}" type="parTrans" cxnId="{4C2838D6-EF0D-46A0-8687-34C7D7F5DB59}">
      <dgm:prSet/>
      <dgm:spPr/>
    </dgm:pt>
    <dgm:pt modelId="{9B3B48DA-D3F3-428D-A184-88A00AB4F8E2}" type="sibTrans" cxnId="{4C2838D6-EF0D-46A0-8687-34C7D7F5DB59}">
      <dgm:prSet/>
      <dgm:spPr/>
    </dgm:pt>
    <dgm:pt modelId="{A6B5E5CC-88BD-4D4F-B08A-AA01CA8B7DEB}" type="pres">
      <dgm:prSet presAssocID="{21B16996-73B4-47CD-AC1F-E24ED489B733}" presName="linear" presStyleCnt="0">
        <dgm:presLayoutVars>
          <dgm:animLvl val="lvl"/>
          <dgm:resizeHandles val="exact"/>
        </dgm:presLayoutVars>
      </dgm:prSet>
      <dgm:spPr/>
    </dgm:pt>
    <dgm:pt modelId="{76C75D86-91E0-42E1-A895-745352DA3200}" type="pres">
      <dgm:prSet presAssocID="{3A2759A3-CE32-4E63-BC0F-B33CB6DCBEC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E83DCEA-77AE-4523-801E-9C75116826B3}" type="pres">
      <dgm:prSet presAssocID="{3A2759A3-CE32-4E63-BC0F-B33CB6DCBEC0}" presName="childText" presStyleLbl="revTx" presStyleIdx="0" presStyleCnt="1">
        <dgm:presLayoutVars>
          <dgm:bulletEnabled val="1"/>
        </dgm:presLayoutVars>
      </dgm:prSet>
      <dgm:spPr/>
    </dgm:pt>
    <dgm:pt modelId="{F9EFB2EF-5DD0-435E-83AB-32FAB97A85B6}" type="pres">
      <dgm:prSet presAssocID="{35FD6D12-2E34-453B-9FE8-B75BF38435C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FB17F44-E382-4E90-8C04-0592F87B3921}" type="pres">
      <dgm:prSet presAssocID="{9AA01F5F-3EB5-40EF-B952-F543D453B43D}" presName="spacer" presStyleCnt="0"/>
      <dgm:spPr/>
    </dgm:pt>
    <dgm:pt modelId="{CF3C56DB-8490-430B-80AC-345926D3B885}" type="pres">
      <dgm:prSet presAssocID="{27AE0A73-6A87-4104-AA85-73ED3AE07E4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3058107-B07E-4EEF-8F9E-FBC2E2A12B1D}" srcId="{21B16996-73B4-47CD-AC1F-E24ED489B733}" destId="{3A2759A3-CE32-4E63-BC0F-B33CB6DCBEC0}" srcOrd="0" destOrd="0" parTransId="{F1FDB689-52E6-4D97-BCD9-8832D1B9B571}" sibTransId="{FAB069D0-A0E0-4233-A2E3-94CE49083204}"/>
    <dgm:cxn modelId="{02281013-4CE9-4BF2-B573-D79A9ED847FB}" srcId="{3A2759A3-CE32-4E63-BC0F-B33CB6DCBEC0}" destId="{0A635813-32A7-4B5F-86CA-F7948FBDF4C0}" srcOrd="2" destOrd="0" parTransId="{AB1B8101-3001-40A5-8712-E36E81D6F00D}" sibTransId="{04E003CF-46BF-4081-B637-981F5607F91B}"/>
    <dgm:cxn modelId="{82144948-57FF-4A8E-AE87-52BBBC043018}" srcId="{3A2759A3-CE32-4E63-BC0F-B33CB6DCBEC0}" destId="{0FB76435-5047-4F69-BB41-A535EFEB3849}" srcOrd="0" destOrd="0" parTransId="{50DDCB63-B38C-4657-89F9-7AF27941FBE2}" sibTransId="{907CF7B1-9192-4EA5-817E-11579AF4695E}"/>
    <dgm:cxn modelId="{ABA4E050-8946-419B-9497-EAF304999689}" srcId="{3A2759A3-CE32-4E63-BC0F-B33CB6DCBEC0}" destId="{8F9ED934-D03C-473B-B405-2DE8865305F4}" srcOrd="1" destOrd="0" parTransId="{67F8893A-D325-40BE-BF87-E2A44FD3925F}" sibTransId="{299F535E-F048-4E37-8753-9B0CF93A42A5}"/>
    <dgm:cxn modelId="{F57F9986-8B80-47FD-9422-9A62DEA08B2B}" type="presOf" srcId="{0FB76435-5047-4F69-BB41-A535EFEB3849}" destId="{BE83DCEA-77AE-4523-801E-9C75116826B3}" srcOrd="0" destOrd="0" presId="urn:microsoft.com/office/officeart/2005/8/layout/vList2"/>
    <dgm:cxn modelId="{3D10F588-EC19-4EEB-8B3A-398F0BCA7CD0}" srcId="{21B16996-73B4-47CD-AC1F-E24ED489B733}" destId="{35FD6D12-2E34-453B-9FE8-B75BF38435CD}" srcOrd="1" destOrd="0" parTransId="{0257B1D3-6EAB-4196-AF73-7BE948218DDF}" sibTransId="{9AA01F5F-3EB5-40EF-B952-F543D453B43D}"/>
    <dgm:cxn modelId="{3831818C-9A7E-40F3-BF0C-6852D7D26132}" type="presOf" srcId="{3A2759A3-CE32-4E63-BC0F-B33CB6DCBEC0}" destId="{76C75D86-91E0-42E1-A895-745352DA3200}" srcOrd="0" destOrd="0" presId="urn:microsoft.com/office/officeart/2005/8/layout/vList2"/>
    <dgm:cxn modelId="{B56A399D-DD7E-4F6D-8463-04C1592B2729}" type="presOf" srcId="{35FD6D12-2E34-453B-9FE8-B75BF38435CD}" destId="{F9EFB2EF-5DD0-435E-83AB-32FAB97A85B6}" srcOrd="0" destOrd="0" presId="urn:microsoft.com/office/officeart/2005/8/layout/vList2"/>
    <dgm:cxn modelId="{FD7EB3AA-6AC5-474F-8F78-8DECEFEED717}" srcId="{21B16996-73B4-47CD-AC1F-E24ED489B733}" destId="{27AE0A73-6A87-4104-AA85-73ED3AE07E49}" srcOrd="2" destOrd="0" parTransId="{2654D7D6-D10D-4F63-A8AB-D2B37878AD33}" sibTransId="{32F8F398-36BE-474C-AA94-AAE7AF06CEDB}"/>
    <dgm:cxn modelId="{BE2938AE-C022-4E86-BC7E-BAE1CCFF9FE3}" type="presOf" srcId="{ABDF2292-AEA5-4DE6-B7EC-8CB618A51416}" destId="{BE83DCEA-77AE-4523-801E-9C75116826B3}" srcOrd="0" destOrd="3" presId="urn:microsoft.com/office/officeart/2005/8/layout/vList2"/>
    <dgm:cxn modelId="{C2E7E1B2-FD5A-4BC1-80EF-714143165043}" type="presOf" srcId="{21B16996-73B4-47CD-AC1F-E24ED489B733}" destId="{A6B5E5CC-88BD-4D4F-B08A-AA01CA8B7DEB}" srcOrd="0" destOrd="0" presId="urn:microsoft.com/office/officeart/2005/8/layout/vList2"/>
    <dgm:cxn modelId="{F09CB2B9-623B-41E6-AA20-8BB697D6D63D}" type="presOf" srcId="{BC2EDDE4-5740-4002-AAC5-20C56D325FA9}" destId="{BE83DCEA-77AE-4523-801E-9C75116826B3}" srcOrd="0" destOrd="4" presId="urn:microsoft.com/office/officeart/2005/8/layout/vList2"/>
    <dgm:cxn modelId="{1D42ADBD-FB8B-4C5A-A6EB-9806656AB0BB}" srcId="{3A2759A3-CE32-4E63-BC0F-B33CB6DCBEC0}" destId="{BC2EDDE4-5740-4002-AAC5-20C56D325FA9}" srcOrd="4" destOrd="0" parTransId="{B5F4825E-4F31-42D4-A6DE-DE009C08B94C}" sibTransId="{33E5BA3F-6976-466E-9696-9F6EA1B336F8}"/>
    <dgm:cxn modelId="{110774C5-1DEC-4ED7-B0A2-354CA094CA6C}" type="presOf" srcId="{0A635813-32A7-4B5F-86CA-F7948FBDF4C0}" destId="{BE83DCEA-77AE-4523-801E-9C75116826B3}" srcOrd="0" destOrd="2" presId="urn:microsoft.com/office/officeart/2005/8/layout/vList2"/>
    <dgm:cxn modelId="{4C2838D6-EF0D-46A0-8687-34C7D7F5DB59}" srcId="{3A2759A3-CE32-4E63-BC0F-B33CB6DCBEC0}" destId="{ABDF2292-AEA5-4DE6-B7EC-8CB618A51416}" srcOrd="3" destOrd="0" parTransId="{8F39D936-3368-4E07-B51F-A3F40C8CE198}" sibTransId="{9B3B48DA-D3F3-428D-A184-88A00AB4F8E2}"/>
    <dgm:cxn modelId="{A4EA30FC-5502-4AFF-A0B5-829AC62EABDE}" type="presOf" srcId="{27AE0A73-6A87-4104-AA85-73ED3AE07E49}" destId="{CF3C56DB-8490-430B-80AC-345926D3B885}" srcOrd="0" destOrd="0" presId="urn:microsoft.com/office/officeart/2005/8/layout/vList2"/>
    <dgm:cxn modelId="{3D708EFE-09F8-4199-88B1-4E20F712CA9B}" type="presOf" srcId="{8F9ED934-D03C-473B-B405-2DE8865305F4}" destId="{BE83DCEA-77AE-4523-801E-9C75116826B3}" srcOrd="0" destOrd="1" presId="urn:microsoft.com/office/officeart/2005/8/layout/vList2"/>
    <dgm:cxn modelId="{ADC41A18-FA84-4F2C-A67E-06FAC33D6578}" type="presParOf" srcId="{A6B5E5CC-88BD-4D4F-B08A-AA01CA8B7DEB}" destId="{76C75D86-91E0-42E1-A895-745352DA3200}" srcOrd="0" destOrd="0" presId="urn:microsoft.com/office/officeart/2005/8/layout/vList2"/>
    <dgm:cxn modelId="{AE953DE9-8F8B-4EB8-8F4A-C30D047A2053}" type="presParOf" srcId="{A6B5E5CC-88BD-4D4F-B08A-AA01CA8B7DEB}" destId="{BE83DCEA-77AE-4523-801E-9C75116826B3}" srcOrd="1" destOrd="0" presId="urn:microsoft.com/office/officeart/2005/8/layout/vList2"/>
    <dgm:cxn modelId="{A81442FB-4434-4CD3-939D-B2C73993AA8E}" type="presParOf" srcId="{A6B5E5CC-88BD-4D4F-B08A-AA01CA8B7DEB}" destId="{F9EFB2EF-5DD0-435E-83AB-32FAB97A85B6}" srcOrd="2" destOrd="0" presId="urn:microsoft.com/office/officeart/2005/8/layout/vList2"/>
    <dgm:cxn modelId="{003F45EA-5538-444F-999E-2C97C1F16B77}" type="presParOf" srcId="{A6B5E5CC-88BD-4D4F-B08A-AA01CA8B7DEB}" destId="{BFB17F44-E382-4E90-8C04-0592F87B3921}" srcOrd="3" destOrd="0" presId="urn:microsoft.com/office/officeart/2005/8/layout/vList2"/>
    <dgm:cxn modelId="{3945BA0B-60B7-46E5-8ED5-6A1326B3C596}" type="presParOf" srcId="{A6B5E5CC-88BD-4D4F-B08A-AA01CA8B7DEB}" destId="{CF3C56DB-8490-430B-80AC-345926D3B88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13AA8F-DED8-465C-B50D-BB2E945D8737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CE43512-8054-4ECA-948D-1494E49D417A}">
      <dgm:prSet phldr="0"/>
      <dgm:spPr/>
      <dgm:t>
        <a:bodyPr/>
        <a:lstStyle/>
        <a:p>
          <a:pPr algn="l" rtl="0"/>
          <a:r>
            <a:rPr lang="en-US" dirty="0">
              <a:latin typeface="Segoe UI"/>
              <a:cs typeface="Segoe UI"/>
            </a:rPr>
            <a:t>Resource Plan</a:t>
          </a:r>
        </a:p>
      </dgm:t>
    </dgm:pt>
    <dgm:pt modelId="{253E1253-5D07-4EA7-840C-73119357D694}" type="parTrans" cxnId="{51594FA3-7731-4284-BE1C-131D8917F99C}">
      <dgm:prSet/>
      <dgm:spPr/>
      <dgm:t>
        <a:bodyPr/>
        <a:lstStyle/>
        <a:p>
          <a:endParaRPr lang="en-US"/>
        </a:p>
      </dgm:t>
    </dgm:pt>
    <dgm:pt modelId="{32464A2C-8D35-4321-93A4-94A15414D719}" type="sibTrans" cxnId="{51594FA3-7731-4284-BE1C-131D8917F99C}">
      <dgm:prSet/>
      <dgm:spPr/>
      <dgm:t>
        <a:bodyPr/>
        <a:lstStyle/>
        <a:p>
          <a:endParaRPr lang="en-US"/>
        </a:p>
      </dgm:t>
    </dgm:pt>
    <dgm:pt modelId="{588344C7-AD7D-4C63-BD1C-0E244D9096D8}">
      <dgm:prSet phldr="0"/>
      <dgm:spPr/>
      <dgm:t>
        <a:bodyPr/>
        <a:lstStyle/>
        <a:p>
          <a:pPr algn="l"/>
          <a:r>
            <a:rPr lang="en-US" dirty="0"/>
            <a:t>Determine the new (conventional and renewable) resource additions required in years 5, 10, and 20 for each future in the Market Economic Model</a:t>
          </a:r>
          <a:endParaRPr lang="en-US" dirty="0">
            <a:latin typeface="Segoe UI"/>
            <a:cs typeface="Segoe UI"/>
          </a:endParaRPr>
        </a:p>
      </dgm:t>
    </dgm:pt>
    <dgm:pt modelId="{14CB0F08-510B-45AC-9CE2-11AC5E89ADC3}" type="parTrans" cxnId="{3E03AE60-FDC2-4118-BD26-2D2CBDB108CD}">
      <dgm:prSet/>
      <dgm:spPr/>
      <dgm:t>
        <a:bodyPr/>
        <a:lstStyle/>
        <a:p>
          <a:endParaRPr lang="en-US"/>
        </a:p>
      </dgm:t>
    </dgm:pt>
    <dgm:pt modelId="{642A3803-5D0B-4E51-A7EC-7BF8611EB3ED}" type="sibTrans" cxnId="{3E03AE60-FDC2-4118-BD26-2D2CBDB108CD}">
      <dgm:prSet/>
      <dgm:spPr/>
      <dgm:t>
        <a:bodyPr/>
        <a:lstStyle/>
        <a:p>
          <a:endParaRPr lang="en-US"/>
        </a:p>
      </dgm:t>
    </dgm:pt>
    <dgm:pt modelId="{E1DF814A-3F55-48EF-AE48-8E3F916ED6D9}">
      <dgm:prSet phldr="0"/>
      <dgm:spPr/>
      <dgm:t>
        <a:bodyPr/>
        <a:lstStyle/>
        <a:p>
          <a:pPr algn="l"/>
          <a:r>
            <a:rPr lang="en-US" dirty="0">
              <a:latin typeface="Segoe UI"/>
              <a:cs typeface="Segoe UI"/>
            </a:rPr>
            <a:t>Resource Plan - Phase II (Conventional Resource Plan)</a:t>
          </a:r>
        </a:p>
      </dgm:t>
    </dgm:pt>
    <dgm:pt modelId="{73BC18B7-F268-486A-A0CF-D673870B8AA2}" type="parTrans" cxnId="{2CC67A93-5147-4C83-A72D-A216E37A091D}">
      <dgm:prSet/>
      <dgm:spPr/>
      <dgm:t>
        <a:bodyPr/>
        <a:lstStyle/>
        <a:p>
          <a:endParaRPr lang="en-US"/>
        </a:p>
      </dgm:t>
    </dgm:pt>
    <dgm:pt modelId="{BF17B9A7-22B3-4AD3-93B5-0BFB0C60BD14}" type="sibTrans" cxnId="{2CC67A93-5147-4C83-A72D-A216E37A091D}">
      <dgm:prSet/>
      <dgm:spPr/>
      <dgm:t>
        <a:bodyPr/>
        <a:lstStyle/>
        <a:p>
          <a:endParaRPr lang="en-US"/>
        </a:p>
      </dgm:t>
    </dgm:pt>
    <dgm:pt modelId="{FC3983CC-8E52-4919-A5FE-822FA8C7ACC9}">
      <dgm:prSet phldr="0"/>
      <dgm:spPr/>
      <dgm:t>
        <a:bodyPr/>
        <a:lstStyle/>
        <a:p>
          <a:pPr algn="l"/>
          <a:r>
            <a:rPr lang="en-US" dirty="0">
              <a:latin typeface="Segoe UI"/>
              <a:cs typeface="Segoe UI"/>
            </a:rPr>
            <a:t>Compute each pricing zone’s resource shortfall based on the SPP Planning Reserve Margin (PRM) to ensure resource adequacy</a:t>
          </a:r>
        </a:p>
      </dgm:t>
    </dgm:pt>
    <dgm:pt modelId="{5C215A56-77F8-4AAF-B527-4E96C4CE4A69}" type="parTrans" cxnId="{758B6B97-EBF2-4D47-843C-08E34F93489C}">
      <dgm:prSet/>
      <dgm:spPr/>
      <dgm:t>
        <a:bodyPr/>
        <a:lstStyle/>
        <a:p>
          <a:endParaRPr lang="en-US"/>
        </a:p>
      </dgm:t>
    </dgm:pt>
    <dgm:pt modelId="{1CCAF592-2654-4C06-8701-9599C65C66DE}" type="sibTrans" cxnId="{758B6B97-EBF2-4D47-843C-08E34F93489C}">
      <dgm:prSet/>
      <dgm:spPr/>
      <dgm:t>
        <a:bodyPr/>
        <a:lstStyle/>
        <a:p>
          <a:endParaRPr lang="en-US"/>
        </a:p>
      </dgm:t>
    </dgm:pt>
    <dgm:pt modelId="{DCED443C-50E7-4359-99A1-D82007C1D854}" type="pres">
      <dgm:prSet presAssocID="{A013AA8F-DED8-465C-B50D-BB2E945D8737}" presName="linear" presStyleCnt="0">
        <dgm:presLayoutVars>
          <dgm:dir/>
          <dgm:animLvl val="lvl"/>
          <dgm:resizeHandles val="exact"/>
        </dgm:presLayoutVars>
      </dgm:prSet>
      <dgm:spPr/>
    </dgm:pt>
    <dgm:pt modelId="{B2376D19-96CE-42C4-B3F1-89DCF09167A7}" type="pres">
      <dgm:prSet presAssocID="{6CE43512-8054-4ECA-948D-1494E49D417A}" presName="parentLin" presStyleCnt="0"/>
      <dgm:spPr/>
    </dgm:pt>
    <dgm:pt modelId="{FFBF3C45-FBD1-4C07-873C-F3DDD59779A3}" type="pres">
      <dgm:prSet presAssocID="{6CE43512-8054-4ECA-948D-1494E49D417A}" presName="parentLeftMargin" presStyleLbl="node1" presStyleIdx="0" presStyleCnt="2"/>
      <dgm:spPr/>
    </dgm:pt>
    <dgm:pt modelId="{3955C3DF-3FF2-452A-BCB0-79CC470CE60E}" type="pres">
      <dgm:prSet presAssocID="{6CE43512-8054-4ECA-948D-1494E49D417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94C3FE8-335A-4538-B110-4284BBB53D71}" type="pres">
      <dgm:prSet presAssocID="{6CE43512-8054-4ECA-948D-1494E49D417A}" presName="negativeSpace" presStyleCnt="0"/>
      <dgm:spPr/>
    </dgm:pt>
    <dgm:pt modelId="{370A5BB4-B4C2-4B3E-9385-BEDF55D7D0DC}" type="pres">
      <dgm:prSet presAssocID="{6CE43512-8054-4ECA-948D-1494E49D417A}" presName="childText" presStyleLbl="conFgAcc1" presStyleIdx="0" presStyleCnt="2">
        <dgm:presLayoutVars>
          <dgm:bulletEnabled val="1"/>
        </dgm:presLayoutVars>
      </dgm:prSet>
      <dgm:spPr/>
    </dgm:pt>
    <dgm:pt modelId="{24DA9724-BFFA-4D18-AED7-A1CD0BD93251}" type="pres">
      <dgm:prSet presAssocID="{32464A2C-8D35-4321-93A4-94A15414D719}" presName="spaceBetweenRectangles" presStyleCnt="0"/>
      <dgm:spPr/>
    </dgm:pt>
    <dgm:pt modelId="{76B7EF30-4801-4869-8DE2-3163B849A7CF}" type="pres">
      <dgm:prSet presAssocID="{E1DF814A-3F55-48EF-AE48-8E3F916ED6D9}" presName="parentLin" presStyleCnt="0"/>
      <dgm:spPr/>
    </dgm:pt>
    <dgm:pt modelId="{25119D7B-CB89-475E-9533-33F99E5848CC}" type="pres">
      <dgm:prSet presAssocID="{E1DF814A-3F55-48EF-AE48-8E3F916ED6D9}" presName="parentLeftMargin" presStyleLbl="node1" presStyleIdx="0" presStyleCnt="2"/>
      <dgm:spPr/>
    </dgm:pt>
    <dgm:pt modelId="{7A03301A-19C8-4E8B-BD96-A981586B3296}" type="pres">
      <dgm:prSet presAssocID="{E1DF814A-3F55-48EF-AE48-8E3F916ED6D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92C00726-D3D1-46C8-A2F0-90A4E006EE3F}" type="pres">
      <dgm:prSet presAssocID="{E1DF814A-3F55-48EF-AE48-8E3F916ED6D9}" presName="negativeSpace" presStyleCnt="0"/>
      <dgm:spPr/>
    </dgm:pt>
    <dgm:pt modelId="{E46A7BD3-8CB7-45B8-BEAF-69C4C4237639}" type="pres">
      <dgm:prSet presAssocID="{E1DF814A-3F55-48EF-AE48-8E3F916ED6D9}" presName="childText" presStyleLbl="conFgAcc1" presStyleIdx="1" presStyleCnt="2" custLinFactNeighborX="-1224" custLinFactNeighborY="-18178">
        <dgm:presLayoutVars>
          <dgm:bulletEnabled val="1"/>
        </dgm:presLayoutVars>
      </dgm:prSet>
      <dgm:spPr/>
    </dgm:pt>
  </dgm:ptLst>
  <dgm:cxnLst>
    <dgm:cxn modelId="{0937D312-D0CA-4FBF-A7D4-A8F122ABED93}" type="presOf" srcId="{6CE43512-8054-4ECA-948D-1494E49D417A}" destId="{FFBF3C45-FBD1-4C07-873C-F3DDD59779A3}" srcOrd="0" destOrd="0" presId="urn:microsoft.com/office/officeart/2005/8/layout/list1"/>
    <dgm:cxn modelId="{8AE1851C-F5DC-4E90-A408-0329EEE247C0}" type="presOf" srcId="{588344C7-AD7D-4C63-BD1C-0E244D9096D8}" destId="{370A5BB4-B4C2-4B3E-9385-BEDF55D7D0DC}" srcOrd="0" destOrd="0" presId="urn:microsoft.com/office/officeart/2005/8/layout/list1"/>
    <dgm:cxn modelId="{3E03AE60-FDC2-4118-BD26-2D2CBDB108CD}" srcId="{6CE43512-8054-4ECA-948D-1494E49D417A}" destId="{588344C7-AD7D-4C63-BD1C-0E244D9096D8}" srcOrd="0" destOrd="0" parTransId="{14CB0F08-510B-45AC-9CE2-11AC5E89ADC3}" sibTransId="{642A3803-5D0B-4E51-A7EC-7BF8611EB3ED}"/>
    <dgm:cxn modelId="{F835DD74-0ACB-43BF-AF18-438E402413BC}" type="presOf" srcId="{6CE43512-8054-4ECA-948D-1494E49D417A}" destId="{3955C3DF-3FF2-452A-BCB0-79CC470CE60E}" srcOrd="1" destOrd="0" presId="urn:microsoft.com/office/officeart/2005/8/layout/list1"/>
    <dgm:cxn modelId="{2CC67A93-5147-4C83-A72D-A216E37A091D}" srcId="{A013AA8F-DED8-465C-B50D-BB2E945D8737}" destId="{E1DF814A-3F55-48EF-AE48-8E3F916ED6D9}" srcOrd="1" destOrd="0" parTransId="{73BC18B7-F268-486A-A0CF-D673870B8AA2}" sibTransId="{BF17B9A7-22B3-4AD3-93B5-0BFB0C60BD14}"/>
    <dgm:cxn modelId="{EE6FBE95-46C0-4B78-B35D-9BF6831500DB}" type="presOf" srcId="{A013AA8F-DED8-465C-B50D-BB2E945D8737}" destId="{DCED443C-50E7-4359-99A1-D82007C1D854}" srcOrd="0" destOrd="0" presId="urn:microsoft.com/office/officeart/2005/8/layout/list1"/>
    <dgm:cxn modelId="{758B6B97-EBF2-4D47-843C-08E34F93489C}" srcId="{E1DF814A-3F55-48EF-AE48-8E3F916ED6D9}" destId="{FC3983CC-8E52-4919-A5FE-822FA8C7ACC9}" srcOrd="0" destOrd="0" parTransId="{5C215A56-77F8-4AAF-B527-4E96C4CE4A69}" sibTransId="{1CCAF592-2654-4C06-8701-9599C65C66DE}"/>
    <dgm:cxn modelId="{51594FA3-7731-4284-BE1C-131D8917F99C}" srcId="{A013AA8F-DED8-465C-B50D-BB2E945D8737}" destId="{6CE43512-8054-4ECA-948D-1494E49D417A}" srcOrd="0" destOrd="0" parTransId="{253E1253-5D07-4EA7-840C-73119357D694}" sibTransId="{32464A2C-8D35-4321-93A4-94A15414D719}"/>
    <dgm:cxn modelId="{37777BB9-DDD9-4586-97B2-2E4C5FB45767}" type="presOf" srcId="{FC3983CC-8E52-4919-A5FE-822FA8C7ACC9}" destId="{E46A7BD3-8CB7-45B8-BEAF-69C4C4237639}" srcOrd="0" destOrd="0" presId="urn:microsoft.com/office/officeart/2005/8/layout/list1"/>
    <dgm:cxn modelId="{574552BB-41A5-45AF-93F2-46AFC11CEB2B}" type="presOf" srcId="{E1DF814A-3F55-48EF-AE48-8E3F916ED6D9}" destId="{25119D7B-CB89-475E-9533-33F99E5848CC}" srcOrd="0" destOrd="0" presId="urn:microsoft.com/office/officeart/2005/8/layout/list1"/>
    <dgm:cxn modelId="{890610E9-DAE2-4BDD-80CC-7A872F2944B8}" type="presOf" srcId="{E1DF814A-3F55-48EF-AE48-8E3F916ED6D9}" destId="{7A03301A-19C8-4E8B-BD96-A981586B3296}" srcOrd="1" destOrd="0" presId="urn:microsoft.com/office/officeart/2005/8/layout/list1"/>
    <dgm:cxn modelId="{6CA917C3-D9A7-49CD-93D5-D70DDD9E08F0}" type="presParOf" srcId="{DCED443C-50E7-4359-99A1-D82007C1D854}" destId="{B2376D19-96CE-42C4-B3F1-89DCF09167A7}" srcOrd="0" destOrd="0" presId="urn:microsoft.com/office/officeart/2005/8/layout/list1"/>
    <dgm:cxn modelId="{CE6F5D3B-7758-4F55-96C8-A5FB6C0B422A}" type="presParOf" srcId="{B2376D19-96CE-42C4-B3F1-89DCF09167A7}" destId="{FFBF3C45-FBD1-4C07-873C-F3DDD59779A3}" srcOrd="0" destOrd="0" presId="urn:microsoft.com/office/officeart/2005/8/layout/list1"/>
    <dgm:cxn modelId="{E4A997B7-17E5-4A2F-80F1-E4A4A193F0DA}" type="presParOf" srcId="{B2376D19-96CE-42C4-B3F1-89DCF09167A7}" destId="{3955C3DF-3FF2-452A-BCB0-79CC470CE60E}" srcOrd="1" destOrd="0" presId="urn:microsoft.com/office/officeart/2005/8/layout/list1"/>
    <dgm:cxn modelId="{725E941E-754C-4A53-B044-14AA75543312}" type="presParOf" srcId="{DCED443C-50E7-4359-99A1-D82007C1D854}" destId="{094C3FE8-335A-4538-B110-4284BBB53D71}" srcOrd="1" destOrd="0" presId="urn:microsoft.com/office/officeart/2005/8/layout/list1"/>
    <dgm:cxn modelId="{488E316B-D619-4D2F-A535-C4DDC498F716}" type="presParOf" srcId="{DCED443C-50E7-4359-99A1-D82007C1D854}" destId="{370A5BB4-B4C2-4B3E-9385-BEDF55D7D0DC}" srcOrd="2" destOrd="0" presId="urn:microsoft.com/office/officeart/2005/8/layout/list1"/>
    <dgm:cxn modelId="{E2E51757-4192-4664-82C5-540D60C939F9}" type="presParOf" srcId="{DCED443C-50E7-4359-99A1-D82007C1D854}" destId="{24DA9724-BFFA-4D18-AED7-A1CD0BD93251}" srcOrd="3" destOrd="0" presId="urn:microsoft.com/office/officeart/2005/8/layout/list1"/>
    <dgm:cxn modelId="{4C0E46BC-7987-480B-BE6D-79B4031BD397}" type="presParOf" srcId="{DCED443C-50E7-4359-99A1-D82007C1D854}" destId="{76B7EF30-4801-4869-8DE2-3163B849A7CF}" srcOrd="4" destOrd="0" presId="urn:microsoft.com/office/officeart/2005/8/layout/list1"/>
    <dgm:cxn modelId="{465B22CA-96A4-4F28-9A5F-B41C02DF0ECE}" type="presParOf" srcId="{76B7EF30-4801-4869-8DE2-3163B849A7CF}" destId="{25119D7B-CB89-475E-9533-33F99E5848CC}" srcOrd="0" destOrd="0" presId="urn:microsoft.com/office/officeart/2005/8/layout/list1"/>
    <dgm:cxn modelId="{1FBBB91B-197B-416B-B3C6-6488CEF4CEEA}" type="presParOf" srcId="{76B7EF30-4801-4869-8DE2-3163B849A7CF}" destId="{7A03301A-19C8-4E8B-BD96-A981586B3296}" srcOrd="1" destOrd="0" presId="urn:microsoft.com/office/officeart/2005/8/layout/list1"/>
    <dgm:cxn modelId="{E6D68C40-8D05-402A-9EA8-07039E646775}" type="presParOf" srcId="{DCED443C-50E7-4359-99A1-D82007C1D854}" destId="{92C00726-D3D1-46C8-A2F0-90A4E006EE3F}" srcOrd="5" destOrd="0" presId="urn:microsoft.com/office/officeart/2005/8/layout/list1"/>
    <dgm:cxn modelId="{541F84BC-7366-4FAD-A1F2-F55D3F62D96E}" type="presParOf" srcId="{DCED443C-50E7-4359-99A1-D82007C1D854}" destId="{E46A7BD3-8CB7-45B8-BEAF-69C4C423763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13AA8F-DED8-465C-B50D-BB2E945D8737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DB599DD-ADFB-4E21-98BF-F331EDE969EF}">
      <dgm:prSet phldrT="[Text]" phldr="0"/>
      <dgm:spPr/>
      <dgm:t>
        <a:bodyPr/>
        <a:lstStyle/>
        <a:p>
          <a:pPr algn="l"/>
          <a:r>
            <a:rPr lang="en-US">
              <a:latin typeface="Segoe UI"/>
              <a:cs typeface="Segoe UI"/>
            </a:rPr>
            <a:t>Final RP2 values will be pending SPS additions</a:t>
          </a:r>
          <a:endParaRPr lang="en-US"/>
        </a:p>
      </dgm:t>
    </dgm:pt>
    <dgm:pt modelId="{E00CBB47-5770-4099-B4F4-88E8FE63F277}" type="parTrans" cxnId="{74380A9A-E8C9-4A6F-8B52-A546EDC82983}">
      <dgm:prSet/>
      <dgm:spPr/>
      <dgm:t>
        <a:bodyPr/>
        <a:lstStyle/>
        <a:p>
          <a:endParaRPr lang="en-US"/>
        </a:p>
      </dgm:t>
    </dgm:pt>
    <dgm:pt modelId="{C7E0A784-37E6-4694-8CFF-058C6B35758C}" type="sibTrans" cxnId="{74380A9A-E8C9-4A6F-8B52-A546EDC82983}">
      <dgm:prSet/>
      <dgm:spPr/>
      <dgm:t>
        <a:bodyPr/>
        <a:lstStyle/>
        <a:p>
          <a:endParaRPr lang="en-US"/>
        </a:p>
      </dgm:t>
    </dgm:pt>
    <dgm:pt modelId="{6CE43512-8054-4ECA-948D-1494E49D417A}">
      <dgm:prSet phldr="0"/>
      <dgm:spPr/>
      <dgm:t>
        <a:bodyPr/>
        <a:lstStyle/>
        <a:p>
          <a:pPr algn="l" rtl="0"/>
          <a:r>
            <a:rPr lang="en-US">
              <a:latin typeface="Segoe UI"/>
              <a:cs typeface="Segoe UI"/>
            </a:rPr>
            <a:t>Second IRP Window (4/16-4/25)</a:t>
          </a:r>
        </a:p>
      </dgm:t>
    </dgm:pt>
    <dgm:pt modelId="{253E1253-5D07-4EA7-840C-73119357D694}" type="parTrans" cxnId="{51594FA3-7731-4284-BE1C-131D8917F99C}">
      <dgm:prSet/>
      <dgm:spPr/>
    </dgm:pt>
    <dgm:pt modelId="{32464A2C-8D35-4321-93A4-94A15414D719}" type="sibTrans" cxnId="{51594FA3-7731-4284-BE1C-131D8917F99C}">
      <dgm:prSet/>
      <dgm:spPr/>
    </dgm:pt>
    <dgm:pt modelId="{CF2135F2-F3ED-40E4-BCF4-08656E53F0AB}">
      <dgm:prSet phldr="0"/>
      <dgm:spPr/>
      <dgm:t>
        <a:bodyPr/>
        <a:lstStyle/>
        <a:p>
          <a:pPr algn="l"/>
          <a:r>
            <a:rPr lang="en-US">
              <a:latin typeface="Segoe UI"/>
              <a:cs typeface="Segoe UI"/>
            </a:rPr>
            <a:t>To address large quantities of shortfall</a:t>
          </a:r>
        </a:p>
      </dgm:t>
    </dgm:pt>
    <dgm:pt modelId="{B566011D-2816-4D44-B844-AF275237C3BC}" type="parTrans" cxnId="{073A1E0B-9571-4534-B4D2-E7DE2BBB32B3}">
      <dgm:prSet/>
      <dgm:spPr/>
    </dgm:pt>
    <dgm:pt modelId="{C44707A7-C27C-446F-94D9-8F16FAEE3C4E}" type="sibTrans" cxnId="{073A1E0B-9571-4534-B4D2-E7DE2BBB32B3}">
      <dgm:prSet/>
      <dgm:spPr/>
    </dgm:pt>
    <dgm:pt modelId="{DCED443C-50E7-4359-99A1-D82007C1D854}" type="pres">
      <dgm:prSet presAssocID="{A013AA8F-DED8-465C-B50D-BB2E945D8737}" presName="linear" presStyleCnt="0">
        <dgm:presLayoutVars>
          <dgm:dir/>
          <dgm:animLvl val="lvl"/>
          <dgm:resizeHandles val="exact"/>
        </dgm:presLayoutVars>
      </dgm:prSet>
      <dgm:spPr/>
    </dgm:pt>
    <dgm:pt modelId="{B2376D19-96CE-42C4-B3F1-89DCF09167A7}" type="pres">
      <dgm:prSet presAssocID="{6CE43512-8054-4ECA-948D-1494E49D417A}" presName="parentLin" presStyleCnt="0"/>
      <dgm:spPr/>
    </dgm:pt>
    <dgm:pt modelId="{FFBF3C45-FBD1-4C07-873C-F3DDD59779A3}" type="pres">
      <dgm:prSet presAssocID="{6CE43512-8054-4ECA-948D-1494E49D417A}" presName="parentLeftMargin" presStyleLbl="node1" presStyleIdx="0" presStyleCnt="2"/>
      <dgm:spPr/>
    </dgm:pt>
    <dgm:pt modelId="{3955C3DF-3FF2-452A-BCB0-79CC470CE60E}" type="pres">
      <dgm:prSet presAssocID="{6CE43512-8054-4ECA-948D-1494E49D417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94C3FE8-335A-4538-B110-4284BBB53D71}" type="pres">
      <dgm:prSet presAssocID="{6CE43512-8054-4ECA-948D-1494E49D417A}" presName="negativeSpace" presStyleCnt="0"/>
      <dgm:spPr/>
    </dgm:pt>
    <dgm:pt modelId="{370A5BB4-B4C2-4B3E-9385-BEDF55D7D0DC}" type="pres">
      <dgm:prSet presAssocID="{6CE43512-8054-4ECA-948D-1494E49D417A}" presName="childText" presStyleLbl="conFgAcc1" presStyleIdx="0" presStyleCnt="2">
        <dgm:presLayoutVars>
          <dgm:bulletEnabled val="1"/>
        </dgm:presLayoutVars>
      </dgm:prSet>
      <dgm:spPr/>
    </dgm:pt>
    <dgm:pt modelId="{6E70BA2E-4BC9-4771-B958-A48AD1132DB7}" type="pres">
      <dgm:prSet presAssocID="{32464A2C-8D35-4321-93A4-94A15414D719}" presName="spaceBetweenRectangles" presStyleCnt="0"/>
      <dgm:spPr/>
    </dgm:pt>
    <dgm:pt modelId="{5A165288-706A-4C29-A28A-A622057E9096}" type="pres">
      <dgm:prSet presAssocID="{6DB599DD-ADFB-4E21-98BF-F331EDE969EF}" presName="parentLin" presStyleCnt="0"/>
      <dgm:spPr/>
    </dgm:pt>
    <dgm:pt modelId="{2831AB5C-7D2D-4B66-AD7F-C8462CFD7760}" type="pres">
      <dgm:prSet presAssocID="{6DB599DD-ADFB-4E21-98BF-F331EDE969EF}" presName="parentLeftMargin" presStyleLbl="node1" presStyleIdx="0" presStyleCnt="2"/>
      <dgm:spPr/>
    </dgm:pt>
    <dgm:pt modelId="{D2F61FB4-8ABF-4630-8EB0-5B3B3B18CD02}" type="pres">
      <dgm:prSet presAssocID="{6DB599DD-ADFB-4E21-98BF-F331EDE969E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500530C-6E10-4EAC-AF0D-28BA4714BC76}" type="pres">
      <dgm:prSet presAssocID="{6DB599DD-ADFB-4E21-98BF-F331EDE969EF}" presName="negativeSpace" presStyleCnt="0"/>
      <dgm:spPr/>
    </dgm:pt>
    <dgm:pt modelId="{C9426F56-CC0A-40F4-84EB-C5FD307A594E}" type="pres">
      <dgm:prSet presAssocID="{6DB599DD-ADFB-4E21-98BF-F331EDE969EF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073A1E0B-9571-4534-B4D2-E7DE2BBB32B3}" srcId="{6CE43512-8054-4ECA-948D-1494E49D417A}" destId="{CF2135F2-F3ED-40E4-BCF4-08656E53F0AB}" srcOrd="0" destOrd="0" parTransId="{B566011D-2816-4D44-B844-AF275237C3BC}" sibTransId="{C44707A7-C27C-446F-94D9-8F16FAEE3C4E}"/>
    <dgm:cxn modelId="{0937D312-D0CA-4FBF-A7D4-A8F122ABED93}" type="presOf" srcId="{6CE43512-8054-4ECA-948D-1494E49D417A}" destId="{FFBF3C45-FBD1-4C07-873C-F3DDD59779A3}" srcOrd="0" destOrd="0" presId="urn:microsoft.com/office/officeart/2005/8/layout/list1"/>
    <dgm:cxn modelId="{8FD4822C-5856-46D2-BCFB-6136BB5EF1A6}" type="presOf" srcId="{6DB599DD-ADFB-4E21-98BF-F331EDE969EF}" destId="{2831AB5C-7D2D-4B66-AD7F-C8462CFD7760}" srcOrd="0" destOrd="0" presId="urn:microsoft.com/office/officeart/2005/8/layout/list1"/>
    <dgm:cxn modelId="{86C83B3F-B8D7-46D9-AF33-FD69FA207321}" type="presOf" srcId="{6DB599DD-ADFB-4E21-98BF-F331EDE969EF}" destId="{D2F61FB4-8ABF-4630-8EB0-5B3B3B18CD02}" srcOrd="1" destOrd="0" presId="urn:microsoft.com/office/officeart/2005/8/layout/list1"/>
    <dgm:cxn modelId="{F835DD74-0ACB-43BF-AF18-438E402413BC}" type="presOf" srcId="{6CE43512-8054-4ECA-948D-1494E49D417A}" destId="{3955C3DF-3FF2-452A-BCB0-79CC470CE60E}" srcOrd="1" destOrd="0" presId="urn:microsoft.com/office/officeart/2005/8/layout/list1"/>
    <dgm:cxn modelId="{EE6FBE95-46C0-4B78-B35D-9BF6831500DB}" type="presOf" srcId="{A013AA8F-DED8-465C-B50D-BB2E945D8737}" destId="{DCED443C-50E7-4359-99A1-D82007C1D854}" srcOrd="0" destOrd="0" presId="urn:microsoft.com/office/officeart/2005/8/layout/list1"/>
    <dgm:cxn modelId="{74380A9A-E8C9-4A6F-8B52-A546EDC82983}" srcId="{A013AA8F-DED8-465C-B50D-BB2E945D8737}" destId="{6DB599DD-ADFB-4E21-98BF-F331EDE969EF}" srcOrd="1" destOrd="0" parTransId="{E00CBB47-5770-4099-B4F4-88E8FE63F277}" sibTransId="{C7E0A784-37E6-4694-8CFF-058C6B35758C}"/>
    <dgm:cxn modelId="{51594FA3-7731-4284-BE1C-131D8917F99C}" srcId="{A013AA8F-DED8-465C-B50D-BB2E945D8737}" destId="{6CE43512-8054-4ECA-948D-1494E49D417A}" srcOrd="0" destOrd="0" parTransId="{253E1253-5D07-4EA7-840C-73119357D694}" sibTransId="{32464A2C-8D35-4321-93A4-94A15414D719}"/>
    <dgm:cxn modelId="{DA1D37FD-3C84-41F1-BCC9-C9B0BFFDCB47}" type="presOf" srcId="{CF2135F2-F3ED-40E4-BCF4-08656E53F0AB}" destId="{370A5BB4-B4C2-4B3E-9385-BEDF55D7D0DC}" srcOrd="0" destOrd="0" presId="urn:microsoft.com/office/officeart/2005/8/layout/list1"/>
    <dgm:cxn modelId="{6CA917C3-D9A7-49CD-93D5-D70DDD9E08F0}" type="presParOf" srcId="{DCED443C-50E7-4359-99A1-D82007C1D854}" destId="{B2376D19-96CE-42C4-B3F1-89DCF09167A7}" srcOrd="0" destOrd="0" presId="urn:microsoft.com/office/officeart/2005/8/layout/list1"/>
    <dgm:cxn modelId="{CE6F5D3B-7758-4F55-96C8-A5FB6C0B422A}" type="presParOf" srcId="{B2376D19-96CE-42C4-B3F1-89DCF09167A7}" destId="{FFBF3C45-FBD1-4C07-873C-F3DDD59779A3}" srcOrd="0" destOrd="0" presId="urn:microsoft.com/office/officeart/2005/8/layout/list1"/>
    <dgm:cxn modelId="{E4A997B7-17E5-4A2F-80F1-E4A4A193F0DA}" type="presParOf" srcId="{B2376D19-96CE-42C4-B3F1-89DCF09167A7}" destId="{3955C3DF-3FF2-452A-BCB0-79CC470CE60E}" srcOrd="1" destOrd="0" presId="urn:microsoft.com/office/officeart/2005/8/layout/list1"/>
    <dgm:cxn modelId="{725E941E-754C-4A53-B044-14AA75543312}" type="presParOf" srcId="{DCED443C-50E7-4359-99A1-D82007C1D854}" destId="{094C3FE8-335A-4538-B110-4284BBB53D71}" srcOrd="1" destOrd="0" presId="urn:microsoft.com/office/officeart/2005/8/layout/list1"/>
    <dgm:cxn modelId="{488E316B-D619-4D2F-A535-C4DDC498F716}" type="presParOf" srcId="{DCED443C-50E7-4359-99A1-D82007C1D854}" destId="{370A5BB4-B4C2-4B3E-9385-BEDF55D7D0DC}" srcOrd="2" destOrd="0" presId="urn:microsoft.com/office/officeart/2005/8/layout/list1"/>
    <dgm:cxn modelId="{6FA7A9F6-17C1-46E2-85B0-6F78A6ACA7AC}" type="presParOf" srcId="{DCED443C-50E7-4359-99A1-D82007C1D854}" destId="{6E70BA2E-4BC9-4771-B958-A48AD1132DB7}" srcOrd="3" destOrd="0" presId="urn:microsoft.com/office/officeart/2005/8/layout/list1"/>
    <dgm:cxn modelId="{27154A0D-57F7-4784-BF6B-07586ABB6B8F}" type="presParOf" srcId="{DCED443C-50E7-4359-99A1-D82007C1D854}" destId="{5A165288-706A-4C29-A28A-A622057E9096}" srcOrd="4" destOrd="0" presId="urn:microsoft.com/office/officeart/2005/8/layout/list1"/>
    <dgm:cxn modelId="{E228C950-89DB-4FD9-9AAE-D7D248BA8137}" type="presParOf" srcId="{5A165288-706A-4C29-A28A-A622057E9096}" destId="{2831AB5C-7D2D-4B66-AD7F-C8462CFD7760}" srcOrd="0" destOrd="0" presId="urn:microsoft.com/office/officeart/2005/8/layout/list1"/>
    <dgm:cxn modelId="{33C75838-3F5D-43BE-8116-113337C15ED8}" type="presParOf" srcId="{5A165288-706A-4C29-A28A-A622057E9096}" destId="{D2F61FB4-8ABF-4630-8EB0-5B3B3B18CD02}" srcOrd="1" destOrd="0" presId="urn:microsoft.com/office/officeart/2005/8/layout/list1"/>
    <dgm:cxn modelId="{0992948D-0942-4BB3-BDBF-F67B9CFE76C1}" type="presParOf" srcId="{DCED443C-50E7-4359-99A1-D82007C1D854}" destId="{E500530C-6E10-4EAC-AF0D-28BA4714BC76}" srcOrd="5" destOrd="0" presId="urn:microsoft.com/office/officeart/2005/8/layout/list1"/>
    <dgm:cxn modelId="{0121423D-A8C0-4BFF-A273-1272CB89C800}" type="presParOf" srcId="{DCED443C-50E7-4359-99A1-D82007C1D854}" destId="{C9426F56-CC0A-40F4-84EB-C5FD307A594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A232368-705D-420E-87CA-54E834A7A49E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18BB34C-D4F9-4F15-A742-26E520D46376}">
      <dgm:prSet phldrT="[Text]" custT="1"/>
      <dgm:spPr/>
      <dgm:t>
        <a:bodyPr/>
        <a:lstStyle/>
        <a:p>
          <a:r>
            <a:rPr lang="en-US" sz="3500" b="1" dirty="0"/>
            <a:t>Gen Review</a:t>
          </a:r>
        </a:p>
      </dgm:t>
    </dgm:pt>
    <dgm:pt modelId="{B7E8D003-961D-4B23-A4EA-D7A7155C6336}" type="parTrans" cxnId="{AD8D5AD7-99C0-495A-A84D-63870FF28541}">
      <dgm:prSet/>
      <dgm:spPr/>
      <dgm:t>
        <a:bodyPr/>
        <a:lstStyle/>
        <a:p>
          <a:endParaRPr lang="en-US"/>
        </a:p>
      </dgm:t>
    </dgm:pt>
    <dgm:pt modelId="{02AF7AFE-E1C4-46ED-910E-A3D9C55569EB}" type="sibTrans" cxnId="{AD8D5AD7-99C0-495A-A84D-63870FF28541}">
      <dgm:prSet/>
      <dgm:spPr/>
      <dgm:t>
        <a:bodyPr/>
        <a:lstStyle/>
        <a:p>
          <a:endParaRPr lang="en-US"/>
        </a:p>
      </dgm:t>
    </dgm:pt>
    <dgm:pt modelId="{65F6B0F0-9717-4ABC-AE17-139CBA764B03}">
      <dgm:prSet phldrT="[Text]" custT="1"/>
      <dgm:spPr/>
      <dgm:t>
        <a:bodyPr/>
        <a:lstStyle/>
        <a:p>
          <a:r>
            <a:rPr lang="en-US" sz="2400" dirty="0"/>
            <a:t>Generator Max Capacity</a:t>
          </a:r>
        </a:p>
      </dgm:t>
    </dgm:pt>
    <dgm:pt modelId="{1FDB6024-61C8-441C-BFBB-24AAB725CF51}" type="parTrans" cxnId="{65995ED5-C7EA-46CD-9D6D-508793675571}">
      <dgm:prSet/>
      <dgm:spPr/>
      <dgm:t>
        <a:bodyPr/>
        <a:lstStyle/>
        <a:p>
          <a:endParaRPr lang="en-US"/>
        </a:p>
      </dgm:t>
    </dgm:pt>
    <dgm:pt modelId="{FAC810B3-CC4C-4B81-A020-A7636F9325A0}" type="sibTrans" cxnId="{65995ED5-C7EA-46CD-9D6D-508793675571}">
      <dgm:prSet/>
      <dgm:spPr/>
      <dgm:t>
        <a:bodyPr/>
        <a:lstStyle/>
        <a:p>
          <a:endParaRPr lang="en-US"/>
        </a:p>
      </dgm:t>
    </dgm:pt>
    <dgm:pt modelId="{8728D272-7C3E-45CB-B6C6-DDF82D90916C}">
      <dgm:prSet phldrT="[Text]" custT="1"/>
      <dgm:spPr/>
      <dgm:t>
        <a:bodyPr/>
        <a:lstStyle/>
        <a:p>
          <a:r>
            <a:rPr lang="en-US" sz="2400" dirty="0"/>
            <a:t>Generator Retirement dates</a:t>
          </a:r>
        </a:p>
      </dgm:t>
    </dgm:pt>
    <dgm:pt modelId="{B258AB04-78D5-41BE-A11B-254EA490E2DF}" type="parTrans" cxnId="{4C62C5F6-9563-4C19-AD86-F859F34E712B}">
      <dgm:prSet/>
      <dgm:spPr/>
      <dgm:t>
        <a:bodyPr/>
        <a:lstStyle/>
        <a:p>
          <a:endParaRPr lang="en-US"/>
        </a:p>
      </dgm:t>
    </dgm:pt>
    <dgm:pt modelId="{D20B8201-8E9B-4B45-B3A2-C9DEC4C56A1A}" type="sibTrans" cxnId="{4C62C5F6-9563-4C19-AD86-F859F34E712B}">
      <dgm:prSet/>
      <dgm:spPr/>
      <dgm:t>
        <a:bodyPr/>
        <a:lstStyle/>
        <a:p>
          <a:endParaRPr lang="en-US"/>
        </a:p>
      </dgm:t>
    </dgm:pt>
    <dgm:pt modelId="{14892614-C00F-45BF-A349-17EF24451775}">
      <dgm:prSet phldrT="[Text]" custT="1"/>
      <dgm:spPr/>
      <dgm:t>
        <a:bodyPr/>
        <a:lstStyle/>
        <a:p>
          <a:r>
            <a:rPr lang="en-US" sz="3500" b="1" dirty="0"/>
            <a:t>Load Review</a:t>
          </a:r>
        </a:p>
      </dgm:t>
    </dgm:pt>
    <dgm:pt modelId="{3A9580E1-365C-49C9-B8A7-CFF72F960B5D}" type="parTrans" cxnId="{AF4CC2D1-110F-4EF4-A4C4-AE30C00BF71C}">
      <dgm:prSet/>
      <dgm:spPr/>
      <dgm:t>
        <a:bodyPr/>
        <a:lstStyle/>
        <a:p>
          <a:endParaRPr lang="en-US"/>
        </a:p>
      </dgm:t>
    </dgm:pt>
    <dgm:pt modelId="{D597F9CA-186B-4BDB-9FC3-71D10852F498}" type="sibTrans" cxnId="{AF4CC2D1-110F-4EF4-A4C4-AE30C00BF71C}">
      <dgm:prSet/>
      <dgm:spPr/>
      <dgm:t>
        <a:bodyPr/>
        <a:lstStyle/>
        <a:p>
          <a:endParaRPr lang="en-US"/>
        </a:p>
      </dgm:t>
    </dgm:pt>
    <dgm:pt modelId="{FB0CFC0F-E4FF-4642-AB94-EE0EE662DB6E}">
      <dgm:prSet phldrT="[Text]" custT="1"/>
      <dgm:spPr/>
      <dgm:t>
        <a:bodyPr/>
        <a:lstStyle/>
        <a:p>
          <a:r>
            <a:rPr lang="en-US" sz="2400" dirty="0"/>
            <a:t>Inclusion of scope mentioned additions to F1 and F2 Peak Loads </a:t>
          </a:r>
        </a:p>
      </dgm:t>
    </dgm:pt>
    <dgm:pt modelId="{437F015D-4C2C-4C0E-8384-772EEA333651}" type="parTrans" cxnId="{DBBDE046-09AC-4BD6-8614-C7E03C09C3EF}">
      <dgm:prSet/>
      <dgm:spPr/>
      <dgm:t>
        <a:bodyPr/>
        <a:lstStyle/>
        <a:p>
          <a:endParaRPr lang="en-US"/>
        </a:p>
      </dgm:t>
    </dgm:pt>
    <dgm:pt modelId="{2C92D554-3DE0-4E83-8746-F48D0E6DEA11}" type="sibTrans" cxnId="{DBBDE046-09AC-4BD6-8614-C7E03C09C3EF}">
      <dgm:prSet/>
      <dgm:spPr/>
      <dgm:t>
        <a:bodyPr/>
        <a:lstStyle/>
        <a:p>
          <a:endParaRPr lang="en-US"/>
        </a:p>
      </dgm:t>
    </dgm:pt>
    <dgm:pt modelId="{58BC0734-EB5D-4D6C-95A0-BB7D3819789F}">
      <dgm:prSet phldrT="[Text]" custT="1"/>
      <dgm:spPr/>
      <dgm:t>
        <a:bodyPr/>
        <a:lstStyle/>
        <a:p>
          <a:r>
            <a:rPr lang="en-US" sz="2400" dirty="0"/>
            <a:t>Resource Planning Load adjustments</a:t>
          </a:r>
        </a:p>
      </dgm:t>
    </dgm:pt>
    <dgm:pt modelId="{AB745143-A4ED-429B-8464-383305D1A750}" type="parTrans" cxnId="{19BF9071-E76E-428F-A6AB-1EFB79F02B0A}">
      <dgm:prSet/>
      <dgm:spPr/>
      <dgm:t>
        <a:bodyPr/>
        <a:lstStyle/>
        <a:p>
          <a:endParaRPr lang="en-US"/>
        </a:p>
      </dgm:t>
    </dgm:pt>
    <dgm:pt modelId="{9C620329-19A2-4BBD-8FFA-1641FF5B236F}" type="sibTrans" cxnId="{19BF9071-E76E-428F-A6AB-1EFB79F02B0A}">
      <dgm:prSet/>
      <dgm:spPr/>
      <dgm:t>
        <a:bodyPr/>
        <a:lstStyle/>
        <a:p>
          <a:endParaRPr lang="en-US"/>
        </a:p>
      </dgm:t>
    </dgm:pt>
    <dgm:pt modelId="{D8617470-7DCD-4A4C-8E5E-4F112137DF09}">
      <dgm:prSet phldrT="[Text]" custT="1"/>
      <dgm:spPr/>
      <dgm:t>
        <a:bodyPr/>
        <a:lstStyle/>
        <a:p>
          <a:r>
            <a:rPr lang="en-US" sz="3500" b="1" dirty="0"/>
            <a:t>Other Updates</a:t>
          </a:r>
        </a:p>
      </dgm:t>
    </dgm:pt>
    <dgm:pt modelId="{05CDA6FA-67D1-4DFF-8CFE-E9666CA25F20}" type="parTrans" cxnId="{3DDE43F6-76E1-4695-A563-D620A6832BC2}">
      <dgm:prSet/>
      <dgm:spPr/>
      <dgm:t>
        <a:bodyPr/>
        <a:lstStyle/>
        <a:p>
          <a:endParaRPr lang="en-US"/>
        </a:p>
      </dgm:t>
    </dgm:pt>
    <dgm:pt modelId="{735E2D8C-7A77-472B-AE10-975D191B860B}" type="sibTrans" cxnId="{3DDE43F6-76E1-4695-A563-D620A6832BC2}">
      <dgm:prSet/>
      <dgm:spPr/>
      <dgm:t>
        <a:bodyPr/>
        <a:lstStyle/>
        <a:p>
          <a:endParaRPr lang="en-US"/>
        </a:p>
      </dgm:t>
    </dgm:pt>
    <dgm:pt modelId="{DA3EA08D-F465-4175-AFF4-62A98B5472BA}">
      <dgm:prSet phldrT="[Text]" custT="1"/>
      <dgm:spPr/>
      <dgm:t>
        <a:bodyPr/>
        <a:lstStyle/>
        <a:p>
          <a:r>
            <a:rPr lang="en-US" sz="2400" dirty="0"/>
            <a:t>IRP Updates</a:t>
          </a:r>
        </a:p>
      </dgm:t>
    </dgm:pt>
    <dgm:pt modelId="{B8089CAC-7EB0-47DA-BA67-0DC9748B4E16}" type="parTrans" cxnId="{DB4EA3BD-DD01-4EF9-B668-C9912ADBABD7}">
      <dgm:prSet/>
      <dgm:spPr/>
      <dgm:t>
        <a:bodyPr/>
        <a:lstStyle/>
        <a:p>
          <a:endParaRPr lang="en-US"/>
        </a:p>
      </dgm:t>
    </dgm:pt>
    <dgm:pt modelId="{F82B2157-74EA-4BAF-A744-0D258B6AD4BA}" type="sibTrans" cxnId="{DB4EA3BD-DD01-4EF9-B668-C9912ADBABD7}">
      <dgm:prSet/>
      <dgm:spPr/>
      <dgm:t>
        <a:bodyPr/>
        <a:lstStyle/>
        <a:p>
          <a:endParaRPr lang="en-US"/>
        </a:p>
      </dgm:t>
    </dgm:pt>
    <dgm:pt modelId="{6B78D513-8841-42E5-AABD-491FD8C18BB5}">
      <dgm:prSet phldrT="[Text]" custT="1"/>
      <dgm:spPr/>
      <dgm:t>
        <a:bodyPr/>
        <a:lstStyle/>
        <a:p>
          <a:r>
            <a:rPr lang="en-US" sz="2400" dirty="0"/>
            <a:t>Missing Generators</a:t>
          </a:r>
        </a:p>
      </dgm:t>
    </dgm:pt>
    <dgm:pt modelId="{D853F322-7235-4A3B-8B26-48D18559C3F4}" type="parTrans" cxnId="{C4650D56-FC7F-4234-B9D0-0338A805C795}">
      <dgm:prSet/>
      <dgm:spPr/>
      <dgm:t>
        <a:bodyPr/>
        <a:lstStyle/>
        <a:p>
          <a:endParaRPr lang="en-US"/>
        </a:p>
      </dgm:t>
    </dgm:pt>
    <dgm:pt modelId="{7D49196F-8872-440D-BF96-84BE70AB0DB2}" type="sibTrans" cxnId="{C4650D56-FC7F-4234-B9D0-0338A805C795}">
      <dgm:prSet/>
      <dgm:spPr/>
      <dgm:t>
        <a:bodyPr/>
        <a:lstStyle/>
        <a:p>
          <a:endParaRPr lang="en-US"/>
        </a:p>
      </dgm:t>
    </dgm:pt>
    <dgm:pt modelId="{C396ACA9-051D-4691-9AAD-D3452FBE7680}">
      <dgm:prSet phldrT="[Text]" custT="1"/>
      <dgm:spPr/>
      <dgm:t>
        <a:bodyPr/>
        <a:lstStyle/>
        <a:p>
          <a:r>
            <a:rPr lang="en-US" sz="2400" dirty="0"/>
            <a:t>Waivers for </a:t>
          </a:r>
          <a:r>
            <a:rPr lang="en-US" sz="2400" dirty="0" err="1"/>
            <a:t>Conventionals</a:t>
          </a:r>
          <a:endParaRPr lang="en-US" sz="2400" dirty="0"/>
        </a:p>
      </dgm:t>
    </dgm:pt>
    <dgm:pt modelId="{C9CB9C46-A293-48D9-A2AE-80DF328E64FC}" type="parTrans" cxnId="{2F4FF6A0-B0F2-4143-85E7-048EBF6F0BA6}">
      <dgm:prSet/>
      <dgm:spPr/>
      <dgm:t>
        <a:bodyPr/>
        <a:lstStyle/>
        <a:p>
          <a:endParaRPr lang="en-US"/>
        </a:p>
      </dgm:t>
    </dgm:pt>
    <dgm:pt modelId="{4D6C8DF1-959A-424F-90AE-E03893CBF71F}" type="sibTrans" cxnId="{2F4FF6A0-B0F2-4143-85E7-048EBF6F0BA6}">
      <dgm:prSet/>
      <dgm:spPr/>
      <dgm:t>
        <a:bodyPr/>
        <a:lstStyle/>
        <a:p>
          <a:endParaRPr lang="en-US"/>
        </a:p>
      </dgm:t>
    </dgm:pt>
    <dgm:pt modelId="{55F869CE-CE2B-4E51-B4DD-5E8277DE9A72}">
      <dgm:prSet phldrT="[Text]" custT="1"/>
      <dgm:spPr/>
      <dgm:t>
        <a:bodyPr/>
        <a:lstStyle/>
        <a:p>
          <a:r>
            <a:rPr lang="en-US" sz="2400" dirty="0"/>
            <a:t>Adjustments to formulas within the RP2 workbooks</a:t>
          </a:r>
        </a:p>
      </dgm:t>
    </dgm:pt>
    <dgm:pt modelId="{F4819DFA-1FFB-41B7-BC3D-98D74E2A58D4}" type="parTrans" cxnId="{D1BEA7B5-E7BE-477F-887B-F71A391A30A6}">
      <dgm:prSet/>
      <dgm:spPr/>
      <dgm:t>
        <a:bodyPr/>
        <a:lstStyle/>
        <a:p>
          <a:endParaRPr lang="en-US"/>
        </a:p>
      </dgm:t>
    </dgm:pt>
    <dgm:pt modelId="{F08B6505-1C22-4885-94B8-7A0A3C018083}" type="sibTrans" cxnId="{D1BEA7B5-E7BE-477F-887B-F71A391A30A6}">
      <dgm:prSet/>
      <dgm:spPr/>
      <dgm:t>
        <a:bodyPr/>
        <a:lstStyle/>
        <a:p>
          <a:endParaRPr lang="en-US"/>
        </a:p>
      </dgm:t>
    </dgm:pt>
    <dgm:pt modelId="{3CEDA803-8D20-4284-81AE-EDEE4EA563E2}" type="pres">
      <dgm:prSet presAssocID="{7A232368-705D-420E-87CA-54E834A7A49E}" presName="Name0" presStyleCnt="0">
        <dgm:presLayoutVars>
          <dgm:dir/>
          <dgm:animLvl val="lvl"/>
          <dgm:resizeHandles val="exact"/>
        </dgm:presLayoutVars>
      </dgm:prSet>
      <dgm:spPr/>
    </dgm:pt>
    <dgm:pt modelId="{71BE5F9C-5D44-4103-97CE-B9A960C3C8F9}" type="pres">
      <dgm:prSet presAssocID="{418BB34C-D4F9-4F15-A742-26E520D46376}" presName="composite" presStyleCnt="0"/>
      <dgm:spPr/>
    </dgm:pt>
    <dgm:pt modelId="{267A9D05-6A75-4E93-A657-63E9DE76F259}" type="pres">
      <dgm:prSet presAssocID="{418BB34C-D4F9-4F15-A742-26E520D4637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292EDC4-98CA-4130-9769-DACFA32B4F4C}" type="pres">
      <dgm:prSet presAssocID="{418BB34C-D4F9-4F15-A742-26E520D46376}" presName="desTx" presStyleLbl="alignAccFollowNode1" presStyleIdx="0" presStyleCnt="3">
        <dgm:presLayoutVars>
          <dgm:bulletEnabled val="1"/>
        </dgm:presLayoutVars>
      </dgm:prSet>
      <dgm:spPr/>
    </dgm:pt>
    <dgm:pt modelId="{996BF3F9-BAF1-4818-AB72-04E654A7DE5E}" type="pres">
      <dgm:prSet presAssocID="{02AF7AFE-E1C4-46ED-910E-A3D9C55569EB}" presName="space" presStyleCnt="0"/>
      <dgm:spPr/>
    </dgm:pt>
    <dgm:pt modelId="{F5C87197-88DF-46E8-A48A-CB6D79404C27}" type="pres">
      <dgm:prSet presAssocID="{14892614-C00F-45BF-A349-17EF24451775}" presName="composite" presStyleCnt="0"/>
      <dgm:spPr/>
    </dgm:pt>
    <dgm:pt modelId="{CA3467D3-A63E-4DDC-B7A5-50EF6E56D0B4}" type="pres">
      <dgm:prSet presAssocID="{14892614-C00F-45BF-A349-17EF2445177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3837EB15-4AF4-4F0B-935C-F325282DDAB0}" type="pres">
      <dgm:prSet presAssocID="{14892614-C00F-45BF-A349-17EF24451775}" presName="desTx" presStyleLbl="alignAccFollowNode1" presStyleIdx="1" presStyleCnt="3">
        <dgm:presLayoutVars>
          <dgm:bulletEnabled val="1"/>
        </dgm:presLayoutVars>
      </dgm:prSet>
      <dgm:spPr/>
    </dgm:pt>
    <dgm:pt modelId="{ADA0B0DB-E625-42B8-BAA1-76A794538570}" type="pres">
      <dgm:prSet presAssocID="{D597F9CA-186B-4BDB-9FC3-71D10852F498}" presName="space" presStyleCnt="0"/>
      <dgm:spPr/>
    </dgm:pt>
    <dgm:pt modelId="{3FD4D63E-674E-4287-88C9-BE43BB1CDA50}" type="pres">
      <dgm:prSet presAssocID="{D8617470-7DCD-4A4C-8E5E-4F112137DF09}" presName="composite" presStyleCnt="0"/>
      <dgm:spPr/>
    </dgm:pt>
    <dgm:pt modelId="{724C1088-C96C-4899-A34F-BDB7A32076A9}" type="pres">
      <dgm:prSet presAssocID="{D8617470-7DCD-4A4C-8E5E-4F112137DF0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75391891-183E-4F62-B081-9150D3A499E6}" type="pres">
      <dgm:prSet presAssocID="{D8617470-7DCD-4A4C-8E5E-4F112137DF09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9967081C-E5E2-46A8-AAD0-BD7EC16098EA}" type="presOf" srcId="{DA3EA08D-F465-4175-AFF4-62A98B5472BA}" destId="{75391891-183E-4F62-B081-9150D3A499E6}" srcOrd="0" destOrd="0" presId="urn:microsoft.com/office/officeart/2005/8/layout/hList1"/>
    <dgm:cxn modelId="{8BADEC2C-9BD7-4C99-8B93-1FBA8798B8D0}" type="presOf" srcId="{C396ACA9-051D-4691-9AAD-D3452FBE7680}" destId="{75391891-183E-4F62-B081-9150D3A499E6}" srcOrd="0" destOrd="1" presId="urn:microsoft.com/office/officeart/2005/8/layout/hList1"/>
    <dgm:cxn modelId="{16B79A32-738D-4D39-889B-85908107EA96}" type="presOf" srcId="{55F869CE-CE2B-4E51-B4DD-5E8277DE9A72}" destId="{75391891-183E-4F62-B081-9150D3A499E6}" srcOrd="0" destOrd="2" presId="urn:microsoft.com/office/officeart/2005/8/layout/hList1"/>
    <dgm:cxn modelId="{34B12737-60BB-4D8F-9760-6C8CE6F07524}" type="presOf" srcId="{6B78D513-8841-42E5-AABD-491FD8C18BB5}" destId="{F292EDC4-98CA-4130-9769-DACFA32B4F4C}" srcOrd="0" destOrd="2" presId="urn:microsoft.com/office/officeart/2005/8/layout/hList1"/>
    <dgm:cxn modelId="{DBBDE046-09AC-4BD6-8614-C7E03C09C3EF}" srcId="{14892614-C00F-45BF-A349-17EF24451775}" destId="{FB0CFC0F-E4FF-4642-AB94-EE0EE662DB6E}" srcOrd="0" destOrd="0" parTransId="{437F015D-4C2C-4C0E-8384-772EEA333651}" sibTransId="{2C92D554-3DE0-4E83-8746-F48D0E6DEA11}"/>
    <dgm:cxn modelId="{347C8247-6C22-4896-984B-F8AB893660DA}" type="presOf" srcId="{58BC0734-EB5D-4D6C-95A0-BB7D3819789F}" destId="{3837EB15-4AF4-4F0B-935C-F325282DDAB0}" srcOrd="0" destOrd="1" presId="urn:microsoft.com/office/officeart/2005/8/layout/hList1"/>
    <dgm:cxn modelId="{19BF9071-E76E-428F-A6AB-1EFB79F02B0A}" srcId="{14892614-C00F-45BF-A349-17EF24451775}" destId="{58BC0734-EB5D-4D6C-95A0-BB7D3819789F}" srcOrd="1" destOrd="0" parTransId="{AB745143-A4ED-429B-8464-383305D1A750}" sibTransId="{9C620329-19A2-4BBD-8FFA-1641FF5B236F}"/>
    <dgm:cxn modelId="{C4650D56-FC7F-4234-B9D0-0338A805C795}" srcId="{418BB34C-D4F9-4F15-A742-26E520D46376}" destId="{6B78D513-8841-42E5-AABD-491FD8C18BB5}" srcOrd="2" destOrd="0" parTransId="{D853F322-7235-4A3B-8B26-48D18559C3F4}" sibTransId="{7D49196F-8872-440D-BF96-84BE70AB0DB2}"/>
    <dgm:cxn modelId="{8A927385-6F3D-4BA7-9C5D-99289A82442D}" type="presOf" srcId="{7A232368-705D-420E-87CA-54E834A7A49E}" destId="{3CEDA803-8D20-4284-81AE-EDEE4EA563E2}" srcOrd="0" destOrd="0" presId="urn:microsoft.com/office/officeart/2005/8/layout/hList1"/>
    <dgm:cxn modelId="{7AFEB987-2F9B-4428-8874-BA0199345D13}" type="presOf" srcId="{14892614-C00F-45BF-A349-17EF24451775}" destId="{CA3467D3-A63E-4DDC-B7A5-50EF6E56D0B4}" srcOrd="0" destOrd="0" presId="urn:microsoft.com/office/officeart/2005/8/layout/hList1"/>
    <dgm:cxn modelId="{2F4FF6A0-B0F2-4143-85E7-048EBF6F0BA6}" srcId="{D8617470-7DCD-4A4C-8E5E-4F112137DF09}" destId="{C396ACA9-051D-4691-9AAD-D3452FBE7680}" srcOrd="1" destOrd="0" parTransId="{C9CB9C46-A293-48D9-A2AE-80DF328E64FC}" sibTransId="{4D6C8DF1-959A-424F-90AE-E03893CBF71F}"/>
    <dgm:cxn modelId="{BEFCFFA9-3214-400C-9C08-1F24C3D85489}" type="presOf" srcId="{FB0CFC0F-E4FF-4642-AB94-EE0EE662DB6E}" destId="{3837EB15-4AF4-4F0B-935C-F325282DDAB0}" srcOrd="0" destOrd="0" presId="urn:microsoft.com/office/officeart/2005/8/layout/hList1"/>
    <dgm:cxn modelId="{D5B4C7B1-52A8-473E-8D83-8FEE8330ED0E}" type="presOf" srcId="{8728D272-7C3E-45CB-B6C6-DDF82D90916C}" destId="{F292EDC4-98CA-4130-9769-DACFA32B4F4C}" srcOrd="0" destOrd="1" presId="urn:microsoft.com/office/officeart/2005/8/layout/hList1"/>
    <dgm:cxn modelId="{B090A2B4-8BF9-4425-B1C1-3E27B82811F5}" type="presOf" srcId="{D8617470-7DCD-4A4C-8E5E-4F112137DF09}" destId="{724C1088-C96C-4899-A34F-BDB7A32076A9}" srcOrd="0" destOrd="0" presId="urn:microsoft.com/office/officeart/2005/8/layout/hList1"/>
    <dgm:cxn modelId="{D1BEA7B5-E7BE-477F-887B-F71A391A30A6}" srcId="{D8617470-7DCD-4A4C-8E5E-4F112137DF09}" destId="{55F869CE-CE2B-4E51-B4DD-5E8277DE9A72}" srcOrd="2" destOrd="0" parTransId="{F4819DFA-1FFB-41B7-BC3D-98D74E2A58D4}" sibTransId="{F08B6505-1C22-4885-94B8-7A0A3C018083}"/>
    <dgm:cxn modelId="{DB4EA3BD-DD01-4EF9-B668-C9912ADBABD7}" srcId="{D8617470-7DCD-4A4C-8E5E-4F112137DF09}" destId="{DA3EA08D-F465-4175-AFF4-62A98B5472BA}" srcOrd="0" destOrd="0" parTransId="{B8089CAC-7EB0-47DA-BA67-0DC9748B4E16}" sibTransId="{F82B2157-74EA-4BAF-A744-0D258B6AD4BA}"/>
    <dgm:cxn modelId="{2C6346CA-7F4C-4330-9904-64D5801AE347}" type="presOf" srcId="{418BB34C-D4F9-4F15-A742-26E520D46376}" destId="{267A9D05-6A75-4E93-A657-63E9DE76F259}" srcOrd="0" destOrd="0" presId="urn:microsoft.com/office/officeart/2005/8/layout/hList1"/>
    <dgm:cxn modelId="{AF4CC2D1-110F-4EF4-A4C4-AE30C00BF71C}" srcId="{7A232368-705D-420E-87CA-54E834A7A49E}" destId="{14892614-C00F-45BF-A349-17EF24451775}" srcOrd="1" destOrd="0" parTransId="{3A9580E1-365C-49C9-B8A7-CFF72F960B5D}" sibTransId="{D597F9CA-186B-4BDB-9FC3-71D10852F498}"/>
    <dgm:cxn modelId="{65995ED5-C7EA-46CD-9D6D-508793675571}" srcId="{418BB34C-D4F9-4F15-A742-26E520D46376}" destId="{65F6B0F0-9717-4ABC-AE17-139CBA764B03}" srcOrd="0" destOrd="0" parTransId="{1FDB6024-61C8-441C-BFBB-24AAB725CF51}" sibTransId="{FAC810B3-CC4C-4B81-A020-A7636F9325A0}"/>
    <dgm:cxn modelId="{AD8D5AD7-99C0-495A-A84D-63870FF28541}" srcId="{7A232368-705D-420E-87CA-54E834A7A49E}" destId="{418BB34C-D4F9-4F15-A742-26E520D46376}" srcOrd="0" destOrd="0" parTransId="{B7E8D003-961D-4B23-A4EA-D7A7155C6336}" sibTransId="{02AF7AFE-E1C4-46ED-910E-A3D9C55569EB}"/>
    <dgm:cxn modelId="{4A813BE5-64A5-4181-90C9-2A25041D28D8}" type="presOf" srcId="{65F6B0F0-9717-4ABC-AE17-139CBA764B03}" destId="{F292EDC4-98CA-4130-9769-DACFA32B4F4C}" srcOrd="0" destOrd="0" presId="urn:microsoft.com/office/officeart/2005/8/layout/hList1"/>
    <dgm:cxn modelId="{3DDE43F6-76E1-4695-A563-D620A6832BC2}" srcId="{7A232368-705D-420E-87CA-54E834A7A49E}" destId="{D8617470-7DCD-4A4C-8E5E-4F112137DF09}" srcOrd="2" destOrd="0" parTransId="{05CDA6FA-67D1-4DFF-8CFE-E9666CA25F20}" sibTransId="{735E2D8C-7A77-472B-AE10-975D191B860B}"/>
    <dgm:cxn modelId="{4C62C5F6-9563-4C19-AD86-F859F34E712B}" srcId="{418BB34C-D4F9-4F15-A742-26E520D46376}" destId="{8728D272-7C3E-45CB-B6C6-DDF82D90916C}" srcOrd="1" destOrd="0" parTransId="{B258AB04-78D5-41BE-A11B-254EA490E2DF}" sibTransId="{D20B8201-8E9B-4B45-B3A2-C9DEC4C56A1A}"/>
    <dgm:cxn modelId="{17457140-73CC-4E16-9146-611658F062DD}" type="presParOf" srcId="{3CEDA803-8D20-4284-81AE-EDEE4EA563E2}" destId="{71BE5F9C-5D44-4103-97CE-B9A960C3C8F9}" srcOrd="0" destOrd="0" presId="urn:microsoft.com/office/officeart/2005/8/layout/hList1"/>
    <dgm:cxn modelId="{6995567A-0C47-4769-9044-7A3EE93623C4}" type="presParOf" srcId="{71BE5F9C-5D44-4103-97CE-B9A960C3C8F9}" destId="{267A9D05-6A75-4E93-A657-63E9DE76F259}" srcOrd="0" destOrd="0" presId="urn:microsoft.com/office/officeart/2005/8/layout/hList1"/>
    <dgm:cxn modelId="{26FEC35B-A852-4CFC-A348-62580BA18D13}" type="presParOf" srcId="{71BE5F9C-5D44-4103-97CE-B9A960C3C8F9}" destId="{F292EDC4-98CA-4130-9769-DACFA32B4F4C}" srcOrd="1" destOrd="0" presId="urn:microsoft.com/office/officeart/2005/8/layout/hList1"/>
    <dgm:cxn modelId="{BDDD2704-C17A-47A8-AA5B-9459FB9F80F9}" type="presParOf" srcId="{3CEDA803-8D20-4284-81AE-EDEE4EA563E2}" destId="{996BF3F9-BAF1-4818-AB72-04E654A7DE5E}" srcOrd="1" destOrd="0" presId="urn:microsoft.com/office/officeart/2005/8/layout/hList1"/>
    <dgm:cxn modelId="{84B4332B-4217-46CF-AC07-D4F2C6A42812}" type="presParOf" srcId="{3CEDA803-8D20-4284-81AE-EDEE4EA563E2}" destId="{F5C87197-88DF-46E8-A48A-CB6D79404C27}" srcOrd="2" destOrd="0" presId="urn:microsoft.com/office/officeart/2005/8/layout/hList1"/>
    <dgm:cxn modelId="{5C56E141-A984-4B7C-B733-7F6C37BE1F4C}" type="presParOf" srcId="{F5C87197-88DF-46E8-A48A-CB6D79404C27}" destId="{CA3467D3-A63E-4DDC-B7A5-50EF6E56D0B4}" srcOrd="0" destOrd="0" presId="urn:microsoft.com/office/officeart/2005/8/layout/hList1"/>
    <dgm:cxn modelId="{432A1FB1-AEFD-4A95-A266-922092BA9271}" type="presParOf" srcId="{F5C87197-88DF-46E8-A48A-CB6D79404C27}" destId="{3837EB15-4AF4-4F0B-935C-F325282DDAB0}" srcOrd="1" destOrd="0" presId="urn:microsoft.com/office/officeart/2005/8/layout/hList1"/>
    <dgm:cxn modelId="{8AD47EEA-B0A0-4B7A-B65D-83ECC34CA0B8}" type="presParOf" srcId="{3CEDA803-8D20-4284-81AE-EDEE4EA563E2}" destId="{ADA0B0DB-E625-42B8-BAA1-76A794538570}" srcOrd="3" destOrd="0" presId="urn:microsoft.com/office/officeart/2005/8/layout/hList1"/>
    <dgm:cxn modelId="{E6990323-3B51-4E27-A4D9-80B92B746482}" type="presParOf" srcId="{3CEDA803-8D20-4284-81AE-EDEE4EA563E2}" destId="{3FD4D63E-674E-4287-88C9-BE43BB1CDA50}" srcOrd="4" destOrd="0" presId="urn:microsoft.com/office/officeart/2005/8/layout/hList1"/>
    <dgm:cxn modelId="{A0BB6396-3C37-4A96-9A78-86805FF80689}" type="presParOf" srcId="{3FD4D63E-674E-4287-88C9-BE43BB1CDA50}" destId="{724C1088-C96C-4899-A34F-BDB7A32076A9}" srcOrd="0" destOrd="0" presId="urn:microsoft.com/office/officeart/2005/8/layout/hList1"/>
    <dgm:cxn modelId="{99447BFF-A48F-49BE-BA1A-708F26457419}" type="presParOf" srcId="{3FD4D63E-674E-4287-88C9-BE43BB1CDA50}" destId="{75391891-183E-4F62-B081-9150D3A499E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075CC5C-6472-4DE9-928B-F76494079846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F6C437ED-A3E4-40A9-BFDD-28EB18A0E4AF}">
      <dgm:prSet phldr="0"/>
      <dgm:spPr/>
      <dgm:t>
        <a:bodyPr/>
        <a:lstStyle/>
        <a:p>
          <a:pPr algn="l"/>
          <a:r>
            <a:rPr lang="en-US">
              <a:latin typeface="Segoe UI"/>
              <a:cs typeface="Segoe UI"/>
            </a:rPr>
            <a:t>Handoff to Siting</a:t>
          </a:r>
          <a:endParaRPr lang="en-US"/>
        </a:p>
      </dgm:t>
    </dgm:pt>
    <dgm:pt modelId="{9164A448-104D-4259-9C74-10C8739E19D4}" type="parTrans" cxnId="{BE385D94-453D-4F27-A516-8C7E9D1A4EA7}">
      <dgm:prSet/>
      <dgm:spPr/>
    </dgm:pt>
    <dgm:pt modelId="{F1B1BD47-F40C-495D-A921-054F480EAC2E}" type="sibTrans" cxnId="{BE385D94-453D-4F27-A516-8C7E9D1A4EA7}">
      <dgm:prSet/>
      <dgm:spPr/>
    </dgm:pt>
    <dgm:pt modelId="{561CF96B-FF06-43C3-A10F-0A38FDA2F756}">
      <dgm:prSet phldr="0"/>
      <dgm:spPr/>
      <dgm:t>
        <a:bodyPr/>
        <a:lstStyle/>
        <a:p>
          <a:pPr algn="l"/>
          <a:r>
            <a:rPr lang="en-US">
              <a:latin typeface="Segoe UI"/>
              <a:cs typeface="Segoe UI"/>
            </a:rPr>
            <a:t>Handoff to MEM</a:t>
          </a:r>
        </a:p>
      </dgm:t>
    </dgm:pt>
    <dgm:pt modelId="{DADE4BBF-04BA-4209-A755-680404D8459D}" type="parTrans" cxnId="{1752E3D0-FE3B-43D8-997E-35E3BDA9CC92}">
      <dgm:prSet/>
      <dgm:spPr/>
    </dgm:pt>
    <dgm:pt modelId="{940F2A92-F40B-4A5B-B3C0-8BF664CA79F0}" type="sibTrans" cxnId="{1752E3D0-FE3B-43D8-997E-35E3BDA9CC92}">
      <dgm:prSet/>
      <dgm:spPr/>
    </dgm:pt>
    <dgm:pt modelId="{97B06B5A-0998-4DD5-A612-34F034BF3F2F}">
      <dgm:prSet phldr="0"/>
      <dgm:spPr/>
      <dgm:t>
        <a:bodyPr/>
        <a:lstStyle/>
        <a:p>
          <a:pPr algn="l" rtl="0"/>
          <a:r>
            <a:rPr lang="en-US">
              <a:latin typeface="Segoe UI"/>
              <a:cs typeface="Segoe UI"/>
            </a:rPr>
            <a:t>Finalize RP2</a:t>
          </a:r>
        </a:p>
      </dgm:t>
    </dgm:pt>
    <dgm:pt modelId="{07B0AD03-85DC-476E-8D9A-ACB696D5A8B1}" type="parTrans" cxnId="{AE9BA350-C5C6-48B4-9955-F19DBE5C4B1C}">
      <dgm:prSet/>
      <dgm:spPr/>
    </dgm:pt>
    <dgm:pt modelId="{64F97CAC-A942-4E45-B34E-A13551DE35F8}" type="sibTrans" cxnId="{AE9BA350-C5C6-48B4-9955-F19DBE5C4B1C}">
      <dgm:prSet/>
      <dgm:spPr/>
    </dgm:pt>
    <dgm:pt modelId="{BDAAEA86-6832-4CC4-9A9D-AC7D44CF8DBB}" type="pres">
      <dgm:prSet presAssocID="{6075CC5C-6472-4DE9-928B-F76494079846}" presName="CompostProcess" presStyleCnt="0">
        <dgm:presLayoutVars>
          <dgm:dir/>
          <dgm:resizeHandles val="exact"/>
        </dgm:presLayoutVars>
      </dgm:prSet>
      <dgm:spPr/>
    </dgm:pt>
    <dgm:pt modelId="{CBC1AB1C-5173-4CFA-8015-9372FEBA8BE6}" type="pres">
      <dgm:prSet presAssocID="{6075CC5C-6472-4DE9-928B-F76494079846}" presName="arrow" presStyleLbl="bgShp" presStyleIdx="0" presStyleCnt="1"/>
      <dgm:spPr/>
    </dgm:pt>
    <dgm:pt modelId="{06D7858F-2A51-468C-9492-1B8D1B5DDCA9}" type="pres">
      <dgm:prSet presAssocID="{6075CC5C-6472-4DE9-928B-F76494079846}" presName="linearProcess" presStyleCnt="0"/>
      <dgm:spPr/>
    </dgm:pt>
    <dgm:pt modelId="{B5386481-0DCB-4DC7-BCDB-7D32625B369D}" type="pres">
      <dgm:prSet presAssocID="{97B06B5A-0998-4DD5-A612-34F034BF3F2F}" presName="textNode" presStyleLbl="node1" presStyleIdx="0" presStyleCnt="3">
        <dgm:presLayoutVars>
          <dgm:bulletEnabled val="1"/>
        </dgm:presLayoutVars>
      </dgm:prSet>
      <dgm:spPr/>
    </dgm:pt>
    <dgm:pt modelId="{DFD8B1D3-22DB-4315-9334-40BB4B1D18D1}" type="pres">
      <dgm:prSet presAssocID="{64F97CAC-A942-4E45-B34E-A13551DE35F8}" presName="sibTrans" presStyleCnt="0"/>
      <dgm:spPr/>
    </dgm:pt>
    <dgm:pt modelId="{C0FE2607-DA59-4418-88E9-C64192B3CD65}" type="pres">
      <dgm:prSet presAssocID="{F6C437ED-A3E4-40A9-BFDD-28EB18A0E4AF}" presName="textNode" presStyleLbl="node1" presStyleIdx="1" presStyleCnt="3">
        <dgm:presLayoutVars>
          <dgm:bulletEnabled val="1"/>
        </dgm:presLayoutVars>
      </dgm:prSet>
      <dgm:spPr/>
    </dgm:pt>
    <dgm:pt modelId="{F1E97F8E-4180-4B58-BE9D-2C77EE501349}" type="pres">
      <dgm:prSet presAssocID="{F1B1BD47-F40C-495D-A921-054F480EAC2E}" presName="sibTrans" presStyleCnt="0"/>
      <dgm:spPr/>
    </dgm:pt>
    <dgm:pt modelId="{B7DBF2E7-5F04-4491-B256-BB38C75BF0BE}" type="pres">
      <dgm:prSet presAssocID="{561CF96B-FF06-43C3-A10F-0A38FDA2F756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AE9BA350-C5C6-48B4-9955-F19DBE5C4B1C}" srcId="{6075CC5C-6472-4DE9-928B-F76494079846}" destId="{97B06B5A-0998-4DD5-A612-34F034BF3F2F}" srcOrd="0" destOrd="0" parTransId="{07B0AD03-85DC-476E-8D9A-ACB696D5A8B1}" sibTransId="{64F97CAC-A942-4E45-B34E-A13551DE35F8}"/>
    <dgm:cxn modelId="{DC690B8E-AC10-40BF-8DE9-CBA7304CA384}" type="presOf" srcId="{F6C437ED-A3E4-40A9-BFDD-28EB18A0E4AF}" destId="{C0FE2607-DA59-4418-88E9-C64192B3CD65}" srcOrd="0" destOrd="0" presId="urn:microsoft.com/office/officeart/2005/8/layout/hProcess9"/>
    <dgm:cxn modelId="{BC2C0C90-7A00-4EBF-84F4-6E8A465C44FE}" type="presOf" srcId="{561CF96B-FF06-43C3-A10F-0A38FDA2F756}" destId="{B7DBF2E7-5F04-4491-B256-BB38C75BF0BE}" srcOrd="0" destOrd="0" presId="urn:microsoft.com/office/officeart/2005/8/layout/hProcess9"/>
    <dgm:cxn modelId="{BE385D94-453D-4F27-A516-8C7E9D1A4EA7}" srcId="{6075CC5C-6472-4DE9-928B-F76494079846}" destId="{F6C437ED-A3E4-40A9-BFDD-28EB18A0E4AF}" srcOrd="1" destOrd="0" parTransId="{9164A448-104D-4259-9C74-10C8739E19D4}" sibTransId="{F1B1BD47-F40C-495D-A921-054F480EAC2E}"/>
    <dgm:cxn modelId="{1752E3D0-FE3B-43D8-997E-35E3BDA9CC92}" srcId="{6075CC5C-6472-4DE9-928B-F76494079846}" destId="{561CF96B-FF06-43C3-A10F-0A38FDA2F756}" srcOrd="2" destOrd="0" parTransId="{DADE4BBF-04BA-4209-A755-680404D8459D}" sibTransId="{940F2A92-F40B-4A5B-B3C0-8BF664CA79F0}"/>
    <dgm:cxn modelId="{16CDCDDE-EEAF-4A73-93C5-D934A28DF71E}" type="presOf" srcId="{6075CC5C-6472-4DE9-928B-F76494079846}" destId="{BDAAEA86-6832-4CC4-9A9D-AC7D44CF8DBB}" srcOrd="0" destOrd="0" presId="urn:microsoft.com/office/officeart/2005/8/layout/hProcess9"/>
    <dgm:cxn modelId="{9DC88EE1-B02A-4AFF-9E43-8457E70019B4}" type="presOf" srcId="{97B06B5A-0998-4DD5-A612-34F034BF3F2F}" destId="{B5386481-0DCB-4DC7-BCDB-7D32625B369D}" srcOrd="0" destOrd="0" presId="urn:microsoft.com/office/officeart/2005/8/layout/hProcess9"/>
    <dgm:cxn modelId="{702AAFD2-F113-46F2-A54B-037A643F8467}" type="presParOf" srcId="{BDAAEA86-6832-4CC4-9A9D-AC7D44CF8DBB}" destId="{CBC1AB1C-5173-4CFA-8015-9372FEBA8BE6}" srcOrd="0" destOrd="0" presId="urn:microsoft.com/office/officeart/2005/8/layout/hProcess9"/>
    <dgm:cxn modelId="{42FC15CC-A1A8-4293-B77F-291378D1DDEF}" type="presParOf" srcId="{BDAAEA86-6832-4CC4-9A9D-AC7D44CF8DBB}" destId="{06D7858F-2A51-468C-9492-1B8D1B5DDCA9}" srcOrd="1" destOrd="0" presId="urn:microsoft.com/office/officeart/2005/8/layout/hProcess9"/>
    <dgm:cxn modelId="{2765FB2A-6C9C-4301-A967-54A010BB40D2}" type="presParOf" srcId="{06D7858F-2A51-468C-9492-1B8D1B5DDCA9}" destId="{B5386481-0DCB-4DC7-BCDB-7D32625B369D}" srcOrd="0" destOrd="0" presId="urn:microsoft.com/office/officeart/2005/8/layout/hProcess9"/>
    <dgm:cxn modelId="{78710B8F-8402-4CAD-869C-DA2FF89FD036}" type="presParOf" srcId="{06D7858F-2A51-468C-9492-1B8D1B5DDCA9}" destId="{DFD8B1D3-22DB-4315-9334-40BB4B1D18D1}" srcOrd="1" destOrd="0" presId="urn:microsoft.com/office/officeart/2005/8/layout/hProcess9"/>
    <dgm:cxn modelId="{61006DE1-D0F0-4C55-B3A5-4C6C283D27E2}" type="presParOf" srcId="{06D7858F-2A51-468C-9492-1B8D1B5DDCA9}" destId="{C0FE2607-DA59-4418-88E9-C64192B3CD65}" srcOrd="2" destOrd="0" presId="urn:microsoft.com/office/officeart/2005/8/layout/hProcess9"/>
    <dgm:cxn modelId="{8FFF38FE-1FF2-494A-BDAE-6EEB442AFDF0}" type="presParOf" srcId="{06D7858F-2A51-468C-9492-1B8D1B5DDCA9}" destId="{F1E97F8E-4180-4B58-BE9D-2C77EE501349}" srcOrd="3" destOrd="0" presId="urn:microsoft.com/office/officeart/2005/8/layout/hProcess9"/>
    <dgm:cxn modelId="{03F238CA-0067-4DC1-A864-07CCE489AA42}" type="presParOf" srcId="{06D7858F-2A51-468C-9492-1B8D1B5DDCA9}" destId="{B7DBF2E7-5F04-4491-B256-BB38C75BF0B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C75D86-91E0-42E1-A895-745352DA3200}">
      <dsp:nvSpPr>
        <dsp:cNvPr id="0" name=""/>
        <dsp:cNvSpPr/>
      </dsp:nvSpPr>
      <dsp:spPr>
        <a:xfrm>
          <a:off x="0" y="36194"/>
          <a:ext cx="8723924" cy="7464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>
              <a:latin typeface="Segoe UI"/>
              <a:cs typeface="Segoe UI"/>
            </a:rPr>
            <a:t>Review Resource Plan Phase II</a:t>
          </a:r>
        </a:p>
      </dsp:txBody>
      <dsp:txXfrm>
        <a:off x="36439" y="72633"/>
        <a:ext cx="8651046" cy="673582"/>
      </dsp:txXfrm>
    </dsp:sp>
    <dsp:sp modelId="{BE83DCEA-77AE-4523-801E-9C75116826B3}">
      <dsp:nvSpPr>
        <dsp:cNvPr id="0" name=""/>
        <dsp:cNvSpPr/>
      </dsp:nvSpPr>
      <dsp:spPr>
        <a:xfrm>
          <a:off x="0" y="782654"/>
          <a:ext cx="8723924" cy="21610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985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>
              <a:latin typeface="Segoe UI Light"/>
              <a:cs typeface="Segoe UI Light"/>
            </a:rPr>
            <a:t>Milestone Overview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>
              <a:latin typeface="Segoe UI Light"/>
              <a:cs typeface="Segoe UI Light"/>
            </a:rPr>
            <a:t>Additional </a:t>
          </a:r>
          <a:r>
            <a:rPr lang="en-US" sz="2300" kern="1200" dirty="0">
              <a:latin typeface="Segoe UI Light"/>
              <a:cs typeface="Segoe UI Light"/>
            </a:rPr>
            <a:t>IRPs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>
              <a:latin typeface="Segoe UI Light"/>
              <a:cs typeface="Segoe UI Light"/>
            </a:rPr>
            <a:t>Updates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>
              <a:latin typeface="Segoe UI Light"/>
              <a:cs typeface="Segoe UI Light"/>
            </a:rPr>
            <a:t>Final Shortfall Results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>
              <a:latin typeface="Segoe UI Light"/>
              <a:cs typeface="Segoe UI Light"/>
            </a:rPr>
            <a:t>Conventional Additions</a:t>
          </a:r>
        </a:p>
      </dsp:txBody>
      <dsp:txXfrm>
        <a:off x="0" y="782654"/>
        <a:ext cx="8723924" cy="2161079"/>
      </dsp:txXfrm>
    </dsp:sp>
    <dsp:sp modelId="{F9EFB2EF-5DD0-435E-83AB-32FAB97A85B6}">
      <dsp:nvSpPr>
        <dsp:cNvPr id="0" name=""/>
        <dsp:cNvSpPr/>
      </dsp:nvSpPr>
      <dsp:spPr>
        <a:xfrm>
          <a:off x="0" y="2943734"/>
          <a:ext cx="8723924" cy="7464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>
              <a:latin typeface="Segoe UI"/>
              <a:cs typeface="Segoe UI"/>
            </a:rPr>
            <a:t>Recommendation</a:t>
          </a:r>
        </a:p>
      </dsp:txBody>
      <dsp:txXfrm>
        <a:off x="36439" y="2980173"/>
        <a:ext cx="8651046" cy="673582"/>
      </dsp:txXfrm>
    </dsp:sp>
    <dsp:sp modelId="{CF3C56DB-8490-430B-80AC-345926D3B885}">
      <dsp:nvSpPr>
        <dsp:cNvPr id="0" name=""/>
        <dsp:cNvSpPr/>
      </dsp:nvSpPr>
      <dsp:spPr>
        <a:xfrm>
          <a:off x="0" y="3773714"/>
          <a:ext cx="8723924" cy="7464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>
              <a:latin typeface="Segoe UI"/>
              <a:cs typeface="Segoe UI"/>
            </a:rPr>
            <a:t>Next Steps</a:t>
          </a:r>
          <a:endParaRPr lang="en-US" sz="2900" kern="1200"/>
        </a:p>
      </dsp:txBody>
      <dsp:txXfrm>
        <a:off x="36439" y="3810153"/>
        <a:ext cx="8651046" cy="6735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A5BB4-B4C2-4B3E-9385-BEDF55D7D0DC}">
      <dsp:nvSpPr>
        <dsp:cNvPr id="0" name=""/>
        <dsp:cNvSpPr/>
      </dsp:nvSpPr>
      <dsp:spPr>
        <a:xfrm>
          <a:off x="0" y="1177470"/>
          <a:ext cx="11224541" cy="1776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1149" tIns="499872" rIns="87114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Determine the new (conventional and renewable) resource additions required in years 5, 10, and 20 for each future in the Market Economic Model</a:t>
          </a:r>
          <a:endParaRPr lang="en-US" sz="2400" kern="1200" dirty="0">
            <a:latin typeface="Segoe UI"/>
            <a:cs typeface="Segoe UI"/>
          </a:endParaRPr>
        </a:p>
      </dsp:txBody>
      <dsp:txXfrm>
        <a:off x="0" y="1177470"/>
        <a:ext cx="11224541" cy="1776600"/>
      </dsp:txXfrm>
    </dsp:sp>
    <dsp:sp modelId="{3955C3DF-3FF2-452A-BCB0-79CC470CE60E}">
      <dsp:nvSpPr>
        <dsp:cNvPr id="0" name=""/>
        <dsp:cNvSpPr/>
      </dsp:nvSpPr>
      <dsp:spPr>
        <a:xfrm>
          <a:off x="561227" y="823230"/>
          <a:ext cx="7857178" cy="7084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983" tIns="0" rIns="296983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Segoe UI"/>
              <a:cs typeface="Segoe UI"/>
            </a:rPr>
            <a:t>Resource Plan</a:t>
          </a:r>
        </a:p>
      </dsp:txBody>
      <dsp:txXfrm>
        <a:off x="595812" y="857815"/>
        <a:ext cx="7788008" cy="639310"/>
      </dsp:txXfrm>
    </dsp:sp>
    <dsp:sp modelId="{E46A7BD3-8CB7-45B8-BEAF-69C4C4237639}">
      <dsp:nvSpPr>
        <dsp:cNvPr id="0" name=""/>
        <dsp:cNvSpPr/>
      </dsp:nvSpPr>
      <dsp:spPr>
        <a:xfrm>
          <a:off x="0" y="3373517"/>
          <a:ext cx="11224541" cy="143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1149" tIns="499872" rIns="87114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Segoe UI"/>
              <a:cs typeface="Segoe UI"/>
            </a:rPr>
            <a:t>Compute each pricing zone’s resource shortfall based on the SPP Planning Reserve Margin (PRM) to ensure resource adequacy</a:t>
          </a:r>
        </a:p>
      </dsp:txBody>
      <dsp:txXfrm>
        <a:off x="0" y="3373517"/>
        <a:ext cx="11224541" cy="1436400"/>
      </dsp:txXfrm>
    </dsp:sp>
    <dsp:sp modelId="{7A03301A-19C8-4E8B-BD96-A981586B3296}">
      <dsp:nvSpPr>
        <dsp:cNvPr id="0" name=""/>
        <dsp:cNvSpPr/>
      </dsp:nvSpPr>
      <dsp:spPr>
        <a:xfrm>
          <a:off x="561227" y="3083671"/>
          <a:ext cx="7857178" cy="7084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983" tIns="0" rIns="29698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Segoe UI"/>
              <a:cs typeface="Segoe UI"/>
            </a:rPr>
            <a:t>Resource Plan - Phase II (Conventional Resource Plan)</a:t>
          </a:r>
        </a:p>
      </dsp:txBody>
      <dsp:txXfrm>
        <a:off x="595812" y="3118256"/>
        <a:ext cx="7788008" cy="639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A5BB4-B4C2-4B3E-9385-BEDF55D7D0DC}">
      <dsp:nvSpPr>
        <dsp:cNvPr id="0" name=""/>
        <dsp:cNvSpPr/>
      </dsp:nvSpPr>
      <dsp:spPr>
        <a:xfrm>
          <a:off x="0" y="953739"/>
          <a:ext cx="10130690" cy="1082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6254" tIns="520700" rIns="786254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>
              <a:latin typeface="Segoe UI"/>
              <a:cs typeface="Segoe UI"/>
            </a:rPr>
            <a:t>To address large quantities of shortfall</a:t>
          </a:r>
        </a:p>
      </dsp:txBody>
      <dsp:txXfrm>
        <a:off x="0" y="953739"/>
        <a:ext cx="10130690" cy="1082812"/>
      </dsp:txXfrm>
    </dsp:sp>
    <dsp:sp modelId="{3955C3DF-3FF2-452A-BCB0-79CC470CE60E}">
      <dsp:nvSpPr>
        <dsp:cNvPr id="0" name=""/>
        <dsp:cNvSpPr/>
      </dsp:nvSpPr>
      <dsp:spPr>
        <a:xfrm>
          <a:off x="506534" y="584739"/>
          <a:ext cx="7091483" cy="738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041" tIns="0" rIns="268041" bIns="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latin typeface="Segoe UI"/>
              <a:cs typeface="Segoe UI"/>
            </a:rPr>
            <a:t>Second IRP Window (4/16-4/25)</a:t>
          </a:r>
        </a:p>
      </dsp:txBody>
      <dsp:txXfrm>
        <a:off x="542560" y="620765"/>
        <a:ext cx="7019431" cy="665948"/>
      </dsp:txXfrm>
    </dsp:sp>
    <dsp:sp modelId="{C9426F56-CC0A-40F4-84EB-C5FD307A594E}">
      <dsp:nvSpPr>
        <dsp:cNvPr id="0" name=""/>
        <dsp:cNvSpPr/>
      </dsp:nvSpPr>
      <dsp:spPr>
        <a:xfrm>
          <a:off x="0" y="2540552"/>
          <a:ext cx="1013069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F61FB4-8ABF-4630-8EB0-5B3B3B18CD02}">
      <dsp:nvSpPr>
        <dsp:cNvPr id="0" name=""/>
        <dsp:cNvSpPr/>
      </dsp:nvSpPr>
      <dsp:spPr>
        <a:xfrm>
          <a:off x="506534" y="2171552"/>
          <a:ext cx="7091483" cy="7380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041" tIns="0" rIns="268041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latin typeface="Segoe UI"/>
              <a:cs typeface="Segoe UI"/>
            </a:rPr>
            <a:t>Final RP2 values will be pending SPS additions</a:t>
          </a:r>
          <a:endParaRPr lang="en-US" sz="2500" kern="1200"/>
        </a:p>
      </dsp:txBody>
      <dsp:txXfrm>
        <a:off x="542560" y="2207578"/>
        <a:ext cx="7019431" cy="6659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A9D05-6A75-4E93-A657-63E9DE76F259}">
      <dsp:nvSpPr>
        <dsp:cNvPr id="0" name=""/>
        <dsp:cNvSpPr/>
      </dsp:nvSpPr>
      <dsp:spPr>
        <a:xfrm>
          <a:off x="3667" y="591981"/>
          <a:ext cx="3575446" cy="14301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142240" rIns="248920" bIns="14224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1" kern="1200" dirty="0"/>
            <a:t>Gen Review</a:t>
          </a:r>
        </a:p>
      </dsp:txBody>
      <dsp:txXfrm>
        <a:off x="3667" y="591981"/>
        <a:ext cx="3575446" cy="1430178"/>
      </dsp:txXfrm>
    </dsp:sp>
    <dsp:sp modelId="{F292EDC4-98CA-4130-9769-DACFA32B4F4C}">
      <dsp:nvSpPr>
        <dsp:cNvPr id="0" name=""/>
        <dsp:cNvSpPr/>
      </dsp:nvSpPr>
      <dsp:spPr>
        <a:xfrm>
          <a:off x="3667" y="2022160"/>
          <a:ext cx="3575446" cy="28548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Generator Max Capacity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Generator Retirement dates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Missing Generators</a:t>
          </a:r>
        </a:p>
      </dsp:txBody>
      <dsp:txXfrm>
        <a:off x="3667" y="2022160"/>
        <a:ext cx="3575446" cy="2854800"/>
      </dsp:txXfrm>
    </dsp:sp>
    <dsp:sp modelId="{CA3467D3-A63E-4DDC-B7A5-50EF6E56D0B4}">
      <dsp:nvSpPr>
        <dsp:cNvPr id="0" name=""/>
        <dsp:cNvSpPr/>
      </dsp:nvSpPr>
      <dsp:spPr>
        <a:xfrm>
          <a:off x="4079676" y="591981"/>
          <a:ext cx="3575446" cy="14301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142240" rIns="248920" bIns="14224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1" kern="1200" dirty="0"/>
            <a:t>Load Review</a:t>
          </a:r>
        </a:p>
      </dsp:txBody>
      <dsp:txXfrm>
        <a:off x="4079676" y="591981"/>
        <a:ext cx="3575446" cy="1430178"/>
      </dsp:txXfrm>
    </dsp:sp>
    <dsp:sp modelId="{3837EB15-4AF4-4F0B-935C-F325282DDAB0}">
      <dsp:nvSpPr>
        <dsp:cNvPr id="0" name=""/>
        <dsp:cNvSpPr/>
      </dsp:nvSpPr>
      <dsp:spPr>
        <a:xfrm>
          <a:off x="4079676" y="2022160"/>
          <a:ext cx="3575446" cy="285480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Inclusion of scope mentioned additions to F1 and F2 Peak Loads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Resource Planning Load adjustments</a:t>
          </a:r>
        </a:p>
      </dsp:txBody>
      <dsp:txXfrm>
        <a:off x="4079676" y="2022160"/>
        <a:ext cx="3575446" cy="2854800"/>
      </dsp:txXfrm>
    </dsp:sp>
    <dsp:sp modelId="{724C1088-C96C-4899-A34F-BDB7A32076A9}">
      <dsp:nvSpPr>
        <dsp:cNvPr id="0" name=""/>
        <dsp:cNvSpPr/>
      </dsp:nvSpPr>
      <dsp:spPr>
        <a:xfrm>
          <a:off x="8155686" y="591981"/>
          <a:ext cx="3575446" cy="14301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142240" rIns="248920" bIns="14224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1" kern="1200" dirty="0"/>
            <a:t>Other Updates</a:t>
          </a:r>
        </a:p>
      </dsp:txBody>
      <dsp:txXfrm>
        <a:off x="8155686" y="591981"/>
        <a:ext cx="3575446" cy="1430178"/>
      </dsp:txXfrm>
    </dsp:sp>
    <dsp:sp modelId="{75391891-183E-4F62-B081-9150D3A499E6}">
      <dsp:nvSpPr>
        <dsp:cNvPr id="0" name=""/>
        <dsp:cNvSpPr/>
      </dsp:nvSpPr>
      <dsp:spPr>
        <a:xfrm>
          <a:off x="8155686" y="2022160"/>
          <a:ext cx="3575446" cy="285480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IRP Updates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Waivers for </a:t>
          </a:r>
          <a:r>
            <a:rPr lang="en-US" sz="2400" kern="1200" dirty="0" err="1"/>
            <a:t>Conventionals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Adjustments to formulas within the RP2 workbooks</a:t>
          </a:r>
        </a:p>
      </dsp:txBody>
      <dsp:txXfrm>
        <a:off x="8155686" y="2022160"/>
        <a:ext cx="3575446" cy="28548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C1AB1C-5173-4CFA-8015-9372FEBA8BE6}">
      <dsp:nvSpPr>
        <dsp:cNvPr id="0" name=""/>
        <dsp:cNvSpPr/>
      </dsp:nvSpPr>
      <dsp:spPr>
        <a:xfrm>
          <a:off x="718771" y="0"/>
          <a:ext cx="8146072" cy="4741984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386481-0DCB-4DC7-BCDB-7D32625B369D}">
      <dsp:nvSpPr>
        <dsp:cNvPr id="0" name=""/>
        <dsp:cNvSpPr/>
      </dsp:nvSpPr>
      <dsp:spPr>
        <a:xfrm>
          <a:off x="269305" y="1422595"/>
          <a:ext cx="2875084" cy="189679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>
              <a:latin typeface="Segoe UI"/>
              <a:cs typeface="Segoe UI"/>
            </a:rPr>
            <a:t>Finalize RP2</a:t>
          </a:r>
        </a:p>
      </dsp:txBody>
      <dsp:txXfrm>
        <a:off x="361899" y="1515189"/>
        <a:ext cx="2689896" cy="1711605"/>
      </dsp:txXfrm>
    </dsp:sp>
    <dsp:sp modelId="{C0FE2607-DA59-4418-88E9-C64192B3CD65}">
      <dsp:nvSpPr>
        <dsp:cNvPr id="0" name=""/>
        <dsp:cNvSpPr/>
      </dsp:nvSpPr>
      <dsp:spPr>
        <a:xfrm>
          <a:off x="3354265" y="1422595"/>
          <a:ext cx="2875084" cy="189679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>
              <a:latin typeface="Segoe UI"/>
              <a:cs typeface="Segoe UI"/>
            </a:rPr>
            <a:t>Handoff to Siting</a:t>
          </a:r>
          <a:endParaRPr lang="en-US" sz="4500" kern="1200"/>
        </a:p>
      </dsp:txBody>
      <dsp:txXfrm>
        <a:off x="3446859" y="1515189"/>
        <a:ext cx="2689896" cy="1711605"/>
      </dsp:txXfrm>
    </dsp:sp>
    <dsp:sp modelId="{B7DBF2E7-5F04-4491-B256-BB38C75BF0BE}">
      <dsp:nvSpPr>
        <dsp:cNvPr id="0" name=""/>
        <dsp:cNvSpPr/>
      </dsp:nvSpPr>
      <dsp:spPr>
        <a:xfrm>
          <a:off x="6439225" y="1422595"/>
          <a:ext cx="2875084" cy="189679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>
              <a:latin typeface="Segoe UI"/>
              <a:cs typeface="Segoe UI"/>
            </a:rPr>
            <a:t>Handoff to MEM</a:t>
          </a:r>
        </a:p>
      </dsp:txBody>
      <dsp:txXfrm>
        <a:off x="6531819" y="1515189"/>
        <a:ext cx="2689896" cy="17116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EF35AF5-4935-4BB8-8F34-D7DDDE5CEAC5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C418DCC-7D75-4CEA-9450-03C0852D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55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31CA914-5900-4E26-9B8A-24335DD36EB1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61673A0-9730-427B-BB97-18C0C2888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75" y="1200150"/>
            <a:ext cx="5759450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06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673A0-9730-427B-BB97-18C0C28887E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01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BF09A4-19A2-557E-B6D8-B7AB476FC0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2A60AA3-110F-B92F-AAF8-3BA585AD45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5E9A7F8-FF05-8F3D-B046-3F3C6B9E62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F1B998-3FB1-3B0E-66C1-6E9FC12CAE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673A0-9730-427B-BB97-18C0C28887E4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386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Slide (OPTIONAL)">
    <p:bg>
      <p:bgPr>
        <a:solidFill>
          <a:srgbClr val="CF10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5694" cy="6858001"/>
          </a:xfrm>
          <a:prstGeom prst="rect">
            <a:avLst/>
          </a:prstGeom>
        </p:spPr>
      </p:pic>
      <p:sp>
        <p:nvSpPr>
          <p:cNvPr id="13" name="Freeform 12"/>
          <p:cNvSpPr/>
          <p:nvPr userDrawn="1"/>
        </p:nvSpPr>
        <p:spPr bwMode="gray">
          <a:xfrm>
            <a:off x="0" y="0"/>
            <a:ext cx="8239328" cy="6858000"/>
          </a:xfrm>
          <a:custGeom>
            <a:avLst/>
            <a:gdLst>
              <a:gd name="connsiteX0" fmla="*/ 1412263 w 8239328"/>
              <a:gd name="connsiteY0" fmla="*/ 0 h 6858000"/>
              <a:gd name="connsiteX1" fmla="*/ 6611273 w 8239328"/>
              <a:gd name="connsiteY1" fmla="*/ 0 h 6858000"/>
              <a:gd name="connsiteX2" fmla="*/ 6700889 w 8239328"/>
              <a:gd name="connsiteY2" fmla="*/ 70424 h 6858000"/>
              <a:gd name="connsiteX3" fmla="*/ 8239328 w 8239328"/>
              <a:gd name="connsiteY3" fmla="*/ 3332615 h 6858000"/>
              <a:gd name="connsiteX4" fmla="*/ 6375437 w 8239328"/>
              <a:gd name="connsiteY4" fmla="*/ 6838174 h 6858000"/>
              <a:gd name="connsiteX5" fmla="*/ 6344512 w 8239328"/>
              <a:gd name="connsiteY5" fmla="*/ 6858000 h 6858000"/>
              <a:gd name="connsiteX6" fmla="*/ 1679024 w 8239328"/>
              <a:gd name="connsiteY6" fmla="*/ 6858000 h 6858000"/>
              <a:gd name="connsiteX7" fmla="*/ 1648099 w 8239328"/>
              <a:gd name="connsiteY7" fmla="*/ 6838174 h 6858000"/>
              <a:gd name="connsiteX8" fmla="*/ 40735 w 8239328"/>
              <a:gd name="connsiteY8" fmla="*/ 4786192 h 6858000"/>
              <a:gd name="connsiteX9" fmla="*/ 0 w 8239328"/>
              <a:gd name="connsiteY9" fmla="*/ 4665803 h 6858000"/>
              <a:gd name="connsiteX10" fmla="*/ 0 w 8239328"/>
              <a:gd name="connsiteY10" fmla="*/ 1999427 h 6858000"/>
              <a:gd name="connsiteX11" fmla="*/ 40735 w 8239328"/>
              <a:gd name="connsiteY11" fmla="*/ 1879038 h 6858000"/>
              <a:gd name="connsiteX12" fmla="*/ 1322647 w 8239328"/>
              <a:gd name="connsiteY12" fmla="*/ 7042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239328" h="6858000">
                <a:moveTo>
                  <a:pt x="1412263" y="0"/>
                </a:moveTo>
                <a:lnTo>
                  <a:pt x="6611273" y="0"/>
                </a:lnTo>
                <a:lnTo>
                  <a:pt x="6700889" y="70424"/>
                </a:lnTo>
                <a:cubicBezTo>
                  <a:pt x="7640452" y="845821"/>
                  <a:pt x="8239328" y="2019281"/>
                  <a:pt x="8239328" y="3332615"/>
                </a:cubicBezTo>
                <a:cubicBezTo>
                  <a:pt x="8239328" y="4791876"/>
                  <a:pt x="7499975" y="6078451"/>
                  <a:pt x="6375437" y="6838174"/>
                </a:cubicBezTo>
                <a:lnTo>
                  <a:pt x="6344512" y="6858000"/>
                </a:lnTo>
                <a:lnTo>
                  <a:pt x="1679024" y="6858000"/>
                </a:lnTo>
                <a:lnTo>
                  <a:pt x="1648099" y="6838174"/>
                </a:lnTo>
                <a:cubicBezTo>
                  <a:pt x="917149" y="6344354"/>
                  <a:pt x="348940" y="5627939"/>
                  <a:pt x="40735" y="4786192"/>
                </a:cubicBezTo>
                <a:lnTo>
                  <a:pt x="0" y="4665803"/>
                </a:lnTo>
                <a:lnTo>
                  <a:pt x="0" y="1999427"/>
                </a:lnTo>
                <a:lnTo>
                  <a:pt x="40735" y="1879038"/>
                </a:lnTo>
                <a:cubicBezTo>
                  <a:pt x="301524" y="1166791"/>
                  <a:pt x="748470" y="544278"/>
                  <a:pt x="1322647" y="70424"/>
                </a:cubicBezTo>
                <a:close/>
              </a:path>
            </a:pathLst>
          </a:custGeom>
          <a:solidFill>
            <a:srgbClr val="CF102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1064406" y="1136821"/>
            <a:ext cx="10069032" cy="2965621"/>
          </a:xfrm>
        </p:spPr>
        <p:txBody>
          <a:bodyPr anchor="b">
            <a:normAutofit/>
          </a:bodyPr>
          <a:lstStyle>
            <a:lvl1pPr algn="l">
              <a:lnSpc>
                <a:spcPct val="75000"/>
              </a:lnSpc>
              <a:defRPr sz="540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1064405" y="4102442"/>
            <a:ext cx="7174923" cy="1757251"/>
          </a:xfrm>
        </p:spPr>
        <p:txBody>
          <a:bodyPr>
            <a:normAutofit/>
          </a:bodyPr>
          <a:lstStyle>
            <a:lvl1pPr marL="0" indent="0" algn="l">
              <a:buNone/>
              <a:defRPr sz="3200" cap="all" baseline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397" y="455492"/>
            <a:ext cx="3347210" cy="1154786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 bwMode="white">
          <a:xfrm>
            <a:off x="4211237" y="6390804"/>
            <a:ext cx="18338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err="1">
                <a:latin typeface="Segoe UI Semilight" panose="020B0402040204020203" pitchFamily="34" charset="0"/>
                <a:cs typeface="Segoe UI Semilight" panose="020B0402040204020203" pitchFamily="34" charset="0"/>
              </a:rPr>
              <a:t>SouthwestPowerPool</a:t>
            </a:r>
            <a:endParaRPr lang="en-US" sz="120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 bwMode="white">
          <a:xfrm>
            <a:off x="6380514" y="6376351"/>
            <a:ext cx="9799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err="1">
                <a:latin typeface="Segoe UI Semilight" panose="020B0402040204020203" pitchFamily="34" charset="0"/>
                <a:cs typeface="Segoe UI Semilight" panose="020B0402040204020203" pitchFamily="34" charset="0"/>
              </a:rPr>
              <a:t>SPPorg</a:t>
            </a:r>
            <a:endParaRPr lang="en-US" sz="120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 bwMode="white">
          <a:xfrm>
            <a:off x="7585616" y="6376351"/>
            <a:ext cx="1929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t>southwest-power-pool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27962" y="6394208"/>
            <a:ext cx="269235" cy="26923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75298" y="6380816"/>
            <a:ext cx="297489" cy="29748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4547" y="6366090"/>
            <a:ext cx="307777" cy="307777"/>
          </a:xfrm>
          <a:prstGeom prst="rect">
            <a:avLst/>
          </a:prstGeom>
        </p:spPr>
      </p:pic>
      <p:sp>
        <p:nvSpPr>
          <p:cNvPr id="21" name="Rectangle 1"/>
          <p:cNvSpPr>
            <a:spLocks noChangeArrowheads="1"/>
          </p:cNvSpPr>
          <p:nvPr userDrawn="1"/>
        </p:nvSpPr>
        <p:spPr bwMode="white">
          <a:xfrm>
            <a:off x="1268698" y="6260078"/>
            <a:ext cx="2528984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900" b="0" i="1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1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Working together to responsibly and economically keep the lights on today and in the future.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7448435" y="401439"/>
            <a:ext cx="43920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120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2026 ITP &amp;</a:t>
            </a:r>
            <a:r>
              <a:rPr lang="en-US" sz="280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 CPP Transition Assessment</a:t>
            </a:r>
          </a:p>
        </p:txBody>
      </p:sp>
    </p:spTree>
    <p:extLst>
      <p:ext uri="{BB962C8B-B14F-4D97-AF65-F5344CB8AC3E}">
        <p14:creationId xmlns:p14="http://schemas.microsoft.com/office/powerpoint/2010/main" val="25550153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Page Graphic with Bod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47EF-2ACA-4A53-9CA3-46A7C8033480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 bwMode="gray">
          <a:xfrm>
            <a:off x="11680382" y="6329793"/>
            <a:ext cx="365125" cy="365125"/>
          </a:xfrm>
          <a:prstGeom prst="rect">
            <a:avLst/>
          </a:prstGeom>
        </p:spPr>
        <p:txBody>
          <a:bodyPr vert="horz" lIns="27432" tIns="45720" rIns="27432" bIns="45720" rtlCol="0" anchor="b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400" kern="1200">
                <a:solidFill>
                  <a:schemeClr val="tx2">
                    <a:lumMod val="60000"/>
                    <a:lumOff val="40000"/>
                  </a:schemeClr>
                </a:solidFill>
                <a:latin typeface="Segoe UI Semilight" panose="020B04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37158" y="1446686"/>
            <a:ext cx="10058401" cy="4850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0941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844" y="564204"/>
            <a:ext cx="4159182" cy="1214354"/>
          </a:xfrm>
        </p:spPr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7" y="564204"/>
            <a:ext cx="6392727" cy="5729591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844" y="1848113"/>
            <a:ext cx="4159181" cy="4445683"/>
          </a:xfrm>
        </p:spPr>
        <p:txBody>
          <a:bodyPr>
            <a:normAutofit/>
          </a:bodyPr>
          <a:lstStyle>
            <a:lvl1pPr marL="0" indent="0">
              <a:buNone/>
              <a:defRPr sz="2400" cap="none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47EF-2ACA-4A53-9CA3-46A7C8033480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719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843" y="554478"/>
            <a:ext cx="4688205" cy="1193936"/>
          </a:xfrm>
        </p:spPr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66119" y="554477"/>
            <a:ext cx="5825665" cy="5586831"/>
          </a:xfrm>
          <a:ln w="76200">
            <a:solidFill>
              <a:schemeClr val="bg1">
                <a:lumMod val="95000"/>
              </a:schemeClr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844" y="1828800"/>
            <a:ext cx="4688205" cy="44455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47EF-2ACA-4A53-9CA3-46A7C8033480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475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Info (OPTIONAL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63055" y="564204"/>
            <a:ext cx="5566322" cy="2733473"/>
          </a:xfrm>
        </p:spPr>
        <p:txBody>
          <a:bodyPr anchor="b">
            <a:normAutofit/>
          </a:bodyPr>
          <a:lstStyle>
            <a:lvl1pPr algn="l">
              <a:lnSpc>
                <a:spcPct val="75000"/>
              </a:lnSpc>
              <a:defRPr sz="3600" baseline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63055" y="3297677"/>
            <a:ext cx="5566322" cy="3032117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cap="none" baseline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622164" y="729338"/>
            <a:ext cx="4864235" cy="4919662"/>
          </a:xfrm>
          <a:prstGeom prst="rect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1" name="Oval 20"/>
          <p:cNvSpPr/>
          <p:nvPr userDrawn="1"/>
        </p:nvSpPr>
        <p:spPr bwMode="ltGray">
          <a:xfrm>
            <a:off x="11680382" y="6363350"/>
            <a:ext cx="348347" cy="35587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lide Number Placeholder 5"/>
          <p:cNvSpPr txBox="1">
            <a:spLocks/>
          </p:cNvSpPr>
          <p:nvPr userDrawn="1"/>
        </p:nvSpPr>
        <p:spPr bwMode="invGray">
          <a:xfrm>
            <a:off x="11680382" y="6329793"/>
            <a:ext cx="365125" cy="365125"/>
          </a:xfrm>
          <a:prstGeom prst="rect">
            <a:avLst/>
          </a:prstGeom>
        </p:spPr>
        <p:txBody>
          <a:bodyPr vert="horz" lIns="27432" tIns="45720" rIns="27432" bIns="45720" rtlCol="0" anchor="b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400" kern="1200">
                <a:solidFill>
                  <a:schemeClr val="tx2">
                    <a:lumMod val="60000"/>
                    <a:lumOff val="40000"/>
                  </a:schemeClr>
                </a:solidFill>
                <a:latin typeface="Segoe UI Semilight" panose="020B04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F08F63-ED02-406C-9432-F3661D040FC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5559" y="6371739"/>
            <a:ext cx="600933" cy="30645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EA46AC0-F00D-7B9D-05B7-EC87AEFA5482}"/>
              </a:ext>
            </a:extLst>
          </p:cNvPr>
          <p:cNvSpPr txBox="1"/>
          <p:nvPr userDrawn="1"/>
        </p:nvSpPr>
        <p:spPr>
          <a:xfrm>
            <a:off x="612395" y="6424536"/>
            <a:ext cx="4698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kern="120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2026 ITP &amp;</a:t>
            </a:r>
            <a:r>
              <a:rPr lang="en-US" sz="160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 CPP Transition Assessment</a:t>
            </a:r>
          </a:p>
        </p:txBody>
      </p:sp>
    </p:spTree>
    <p:extLst>
      <p:ext uri="{BB962C8B-B14F-4D97-AF65-F5344CB8AC3E}">
        <p14:creationId xmlns:p14="http://schemas.microsoft.com/office/powerpoint/2010/main" val="3375024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REQUIRED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23"/>
          <p:cNvSpPr/>
          <p:nvPr userDrawn="1"/>
        </p:nvSpPr>
        <p:spPr bwMode="ltGray">
          <a:xfrm>
            <a:off x="0" y="0"/>
            <a:ext cx="8239328" cy="6858000"/>
          </a:xfrm>
          <a:custGeom>
            <a:avLst/>
            <a:gdLst>
              <a:gd name="connsiteX0" fmla="*/ 1412263 w 8239328"/>
              <a:gd name="connsiteY0" fmla="*/ 0 h 6858000"/>
              <a:gd name="connsiteX1" fmla="*/ 6611273 w 8239328"/>
              <a:gd name="connsiteY1" fmla="*/ 0 h 6858000"/>
              <a:gd name="connsiteX2" fmla="*/ 6700889 w 8239328"/>
              <a:gd name="connsiteY2" fmla="*/ 70424 h 6858000"/>
              <a:gd name="connsiteX3" fmla="*/ 8239328 w 8239328"/>
              <a:gd name="connsiteY3" fmla="*/ 3332615 h 6858000"/>
              <a:gd name="connsiteX4" fmla="*/ 6375437 w 8239328"/>
              <a:gd name="connsiteY4" fmla="*/ 6838174 h 6858000"/>
              <a:gd name="connsiteX5" fmla="*/ 6344512 w 8239328"/>
              <a:gd name="connsiteY5" fmla="*/ 6858000 h 6858000"/>
              <a:gd name="connsiteX6" fmla="*/ 1679024 w 8239328"/>
              <a:gd name="connsiteY6" fmla="*/ 6858000 h 6858000"/>
              <a:gd name="connsiteX7" fmla="*/ 1648099 w 8239328"/>
              <a:gd name="connsiteY7" fmla="*/ 6838174 h 6858000"/>
              <a:gd name="connsiteX8" fmla="*/ 40735 w 8239328"/>
              <a:gd name="connsiteY8" fmla="*/ 4786192 h 6858000"/>
              <a:gd name="connsiteX9" fmla="*/ 0 w 8239328"/>
              <a:gd name="connsiteY9" fmla="*/ 4665803 h 6858000"/>
              <a:gd name="connsiteX10" fmla="*/ 0 w 8239328"/>
              <a:gd name="connsiteY10" fmla="*/ 1999427 h 6858000"/>
              <a:gd name="connsiteX11" fmla="*/ 40735 w 8239328"/>
              <a:gd name="connsiteY11" fmla="*/ 1879038 h 6858000"/>
              <a:gd name="connsiteX12" fmla="*/ 1322647 w 8239328"/>
              <a:gd name="connsiteY12" fmla="*/ 7042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239328" h="6858000">
                <a:moveTo>
                  <a:pt x="1412263" y="0"/>
                </a:moveTo>
                <a:lnTo>
                  <a:pt x="6611273" y="0"/>
                </a:lnTo>
                <a:lnTo>
                  <a:pt x="6700889" y="70424"/>
                </a:lnTo>
                <a:cubicBezTo>
                  <a:pt x="7640452" y="845821"/>
                  <a:pt x="8239328" y="2019281"/>
                  <a:pt x="8239328" y="3332615"/>
                </a:cubicBezTo>
                <a:cubicBezTo>
                  <a:pt x="8239328" y="4791876"/>
                  <a:pt x="7499975" y="6078451"/>
                  <a:pt x="6375437" y="6838174"/>
                </a:cubicBezTo>
                <a:lnTo>
                  <a:pt x="6344512" y="6858000"/>
                </a:lnTo>
                <a:lnTo>
                  <a:pt x="1679024" y="6858000"/>
                </a:lnTo>
                <a:lnTo>
                  <a:pt x="1648099" y="6838174"/>
                </a:lnTo>
                <a:cubicBezTo>
                  <a:pt x="917149" y="6344354"/>
                  <a:pt x="348940" y="5627939"/>
                  <a:pt x="40735" y="4786192"/>
                </a:cubicBezTo>
                <a:lnTo>
                  <a:pt x="0" y="4665803"/>
                </a:lnTo>
                <a:lnTo>
                  <a:pt x="0" y="1999427"/>
                </a:lnTo>
                <a:lnTo>
                  <a:pt x="40735" y="1879038"/>
                </a:lnTo>
                <a:cubicBezTo>
                  <a:pt x="301524" y="1166791"/>
                  <a:pt x="748470" y="544278"/>
                  <a:pt x="1322647" y="70424"/>
                </a:cubicBezTo>
                <a:close/>
              </a:path>
            </a:pathLst>
          </a:custGeom>
          <a:solidFill>
            <a:srgbClr val="CF10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3790" y="1128409"/>
            <a:ext cx="10050012" cy="2943753"/>
          </a:xfrm>
        </p:spPr>
        <p:txBody>
          <a:bodyPr anchor="b">
            <a:normAutofit/>
          </a:bodyPr>
          <a:lstStyle>
            <a:lvl1pPr algn="l">
              <a:lnSpc>
                <a:spcPct val="75000"/>
              </a:lnSpc>
              <a:defRPr sz="5400" baseline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790" y="4124527"/>
            <a:ext cx="10050013" cy="1672577"/>
          </a:xfrm>
        </p:spPr>
        <p:txBody>
          <a:bodyPr>
            <a:normAutofit/>
          </a:bodyPr>
          <a:lstStyle>
            <a:lvl1pPr marL="0" indent="0" algn="l">
              <a:buNone/>
              <a:defRPr sz="3200" cap="all" baseline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397" y="455492"/>
            <a:ext cx="3347210" cy="1154786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 bwMode="invGray">
          <a:xfrm>
            <a:off x="4211237" y="6390804"/>
            <a:ext cx="18338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err="1">
                <a:latin typeface="Segoe UI Semilight" panose="020B0402040204020203" pitchFamily="34" charset="0"/>
                <a:cs typeface="Segoe UI Semilight" panose="020B0402040204020203" pitchFamily="34" charset="0"/>
              </a:rPr>
              <a:t>SouthwestPowerPool</a:t>
            </a:r>
            <a:endParaRPr lang="en-US" sz="120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8" name="TextBox 17"/>
          <p:cNvSpPr txBox="1"/>
          <p:nvPr userDrawn="1"/>
        </p:nvSpPr>
        <p:spPr bwMode="invGray">
          <a:xfrm>
            <a:off x="6380514" y="6376351"/>
            <a:ext cx="9799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err="1">
                <a:latin typeface="Segoe UI Semilight" panose="020B0402040204020203" pitchFamily="34" charset="0"/>
                <a:cs typeface="Segoe UI Semilight" panose="020B0402040204020203" pitchFamily="34" charset="0"/>
              </a:rPr>
              <a:t>SPPorg</a:t>
            </a:r>
            <a:endParaRPr lang="en-US" sz="120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 bwMode="invGray">
          <a:xfrm>
            <a:off x="7585616" y="6376351"/>
            <a:ext cx="1929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t>southwest-power-pool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invGray">
          <a:xfrm>
            <a:off x="3927962" y="6394208"/>
            <a:ext cx="269235" cy="26923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invGray">
          <a:xfrm>
            <a:off x="6075298" y="6380816"/>
            <a:ext cx="297489" cy="29748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invGray">
          <a:xfrm>
            <a:off x="7294547" y="6366090"/>
            <a:ext cx="307777" cy="307777"/>
          </a:xfrm>
          <a:prstGeom prst="rect">
            <a:avLst/>
          </a:prstGeom>
        </p:spPr>
      </p:pic>
      <p:sp>
        <p:nvSpPr>
          <p:cNvPr id="26" name="Rectangle 1"/>
          <p:cNvSpPr>
            <a:spLocks noChangeArrowheads="1"/>
          </p:cNvSpPr>
          <p:nvPr userDrawn="1"/>
        </p:nvSpPr>
        <p:spPr bwMode="invGray">
          <a:xfrm>
            <a:off x="1268698" y="6260078"/>
            <a:ext cx="2528984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900" b="0" i="1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1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Working together to responsibly and economically keep the lights on today and in the future.</a:t>
            </a:r>
          </a:p>
        </p:txBody>
      </p:sp>
      <p:sp>
        <p:nvSpPr>
          <p:cNvPr id="21" name="Oval 20"/>
          <p:cNvSpPr/>
          <p:nvPr userDrawn="1"/>
        </p:nvSpPr>
        <p:spPr bwMode="ltGray">
          <a:xfrm>
            <a:off x="11680382" y="6363350"/>
            <a:ext cx="348347" cy="35587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lide Number Placeholder 5"/>
          <p:cNvSpPr txBox="1">
            <a:spLocks/>
          </p:cNvSpPr>
          <p:nvPr userDrawn="1"/>
        </p:nvSpPr>
        <p:spPr bwMode="invGray">
          <a:xfrm>
            <a:off x="11680382" y="6329793"/>
            <a:ext cx="365125" cy="365125"/>
          </a:xfrm>
          <a:prstGeom prst="rect">
            <a:avLst/>
          </a:prstGeom>
        </p:spPr>
        <p:txBody>
          <a:bodyPr vert="horz" lIns="27432" tIns="45720" rIns="27432" bIns="45720" rtlCol="0" anchor="b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400" kern="1200">
                <a:solidFill>
                  <a:schemeClr val="tx2">
                    <a:lumMod val="60000"/>
                    <a:lumOff val="40000"/>
                  </a:schemeClr>
                </a:solidFill>
                <a:latin typeface="Segoe UI Semilight" panose="020B04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F08F63-ED02-406C-9432-F3661D040F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954A2B-68E7-581E-9CE9-9379C6ED22B6}"/>
              </a:ext>
            </a:extLst>
          </p:cNvPr>
          <p:cNvSpPr txBox="1"/>
          <p:nvPr userDrawn="1"/>
        </p:nvSpPr>
        <p:spPr>
          <a:xfrm>
            <a:off x="7448435" y="401439"/>
            <a:ext cx="43920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120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2026 ITP &amp;</a:t>
            </a:r>
            <a:r>
              <a:rPr lang="en-US" sz="280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 CPP Transition Assessment</a:t>
            </a:r>
          </a:p>
        </p:txBody>
      </p:sp>
    </p:spTree>
    <p:extLst>
      <p:ext uri="{BB962C8B-B14F-4D97-AF65-F5344CB8AC3E}">
        <p14:creationId xmlns:p14="http://schemas.microsoft.com/office/powerpoint/2010/main" val="39264738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Header (OPTIONAL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23"/>
          <p:cNvSpPr/>
          <p:nvPr userDrawn="1"/>
        </p:nvSpPr>
        <p:spPr bwMode="ltGray">
          <a:xfrm>
            <a:off x="0" y="0"/>
            <a:ext cx="8239328" cy="6858000"/>
          </a:xfrm>
          <a:custGeom>
            <a:avLst/>
            <a:gdLst>
              <a:gd name="connsiteX0" fmla="*/ 1412263 w 8239328"/>
              <a:gd name="connsiteY0" fmla="*/ 0 h 6858000"/>
              <a:gd name="connsiteX1" fmla="*/ 6611273 w 8239328"/>
              <a:gd name="connsiteY1" fmla="*/ 0 h 6858000"/>
              <a:gd name="connsiteX2" fmla="*/ 6700889 w 8239328"/>
              <a:gd name="connsiteY2" fmla="*/ 70424 h 6858000"/>
              <a:gd name="connsiteX3" fmla="*/ 8239328 w 8239328"/>
              <a:gd name="connsiteY3" fmla="*/ 3332615 h 6858000"/>
              <a:gd name="connsiteX4" fmla="*/ 6375437 w 8239328"/>
              <a:gd name="connsiteY4" fmla="*/ 6838174 h 6858000"/>
              <a:gd name="connsiteX5" fmla="*/ 6344512 w 8239328"/>
              <a:gd name="connsiteY5" fmla="*/ 6858000 h 6858000"/>
              <a:gd name="connsiteX6" fmla="*/ 1679024 w 8239328"/>
              <a:gd name="connsiteY6" fmla="*/ 6858000 h 6858000"/>
              <a:gd name="connsiteX7" fmla="*/ 1648099 w 8239328"/>
              <a:gd name="connsiteY7" fmla="*/ 6838174 h 6858000"/>
              <a:gd name="connsiteX8" fmla="*/ 40735 w 8239328"/>
              <a:gd name="connsiteY8" fmla="*/ 4786192 h 6858000"/>
              <a:gd name="connsiteX9" fmla="*/ 0 w 8239328"/>
              <a:gd name="connsiteY9" fmla="*/ 4665803 h 6858000"/>
              <a:gd name="connsiteX10" fmla="*/ 0 w 8239328"/>
              <a:gd name="connsiteY10" fmla="*/ 1999427 h 6858000"/>
              <a:gd name="connsiteX11" fmla="*/ 40735 w 8239328"/>
              <a:gd name="connsiteY11" fmla="*/ 1879038 h 6858000"/>
              <a:gd name="connsiteX12" fmla="*/ 1322647 w 8239328"/>
              <a:gd name="connsiteY12" fmla="*/ 7042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239328" h="6858000">
                <a:moveTo>
                  <a:pt x="1412263" y="0"/>
                </a:moveTo>
                <a:lnTo>
                  <a:pt x="6611273" y="0"/>
                </a:lnTo>
                <a:lnTo>
                  <a:pt x="6700889" y="70424"/>
                </a:lnTo>
                <a:cubicBezTo>
                  <a:pt x="7640452" y="845821"/>
                  <a:pt x="8239328" y="2019281"/>
                  <a:pt x="8239328" y="3332615"/>
                </a:cubicBezTo>
                <a:cubicBezTo>
                  <a:pt x="8239328" y="4791876"/>
                  <a:pt x="7499975" y="6078451"/>
                  <a:pt x="6375437" y="6838174"/>
                </a:cubicBezTo>
                <a:lnTo>
                  <a:pt x="6344512" y="6858000"/>
                </a:lnTo>
                <a:lnTo>
                  <a:pt x="1679024" y="6858000"/>
                </a:lnTo>
                <a:lnTo>
                  <a:pt x="1648099" y="6838174"/>
                </a:lnTo>
                <a:cubicBezTo>
                  <a:pt x="917149" y="6344354"/>
                  <a:pt x="348940" y="5627939"/>
                  <a:pt x="40735" y="4786192"/>
                </a:cubicBezTo>
                <a:lnTo>
                  <a:pt x="0" y="4665803"/>
                </a:lnTo>
                <a:lnTo>
                  <a:pt x="0" y="1999427"/>
                </a:lnTo>
                <a:lnTo>
                  <a:pt x="40735" y="1879038"/>
                </a:lnTo>
                <a:cubicBezTo>
                  <a:pt x="301524" y="1166791"/>
                  <a:pt x="748470" y="544278"/>
                  <a:pt x="1322647" y="70424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3791" y="1171692"/>
            <a:ext cx="10050012" cy="2913747"/>
          </a:xfrm>
        </p:spPr>
        <p:txBody>
          <a:bodyPr anchor="b">
            <a:normAutofit/>
          </a:bodyPr>
          <a:lstStyle>
            <a:lvl1pPr algn="l">
              <a:lnSpc>
                <a:spcPct val="75000"/>
              </a:lnSpc>
              <a:defRPr sz="5400" baseline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790" y="4124528"/>
            <a:ext cx="10050013" cy="1796213"/>
          </a:xfrm>
        </p:spPr>
        <p:txBody>
          <a:bodyPr>
            <a:normAutofit/>
          </a:bodyPr>
          <a:lstStyle>
            <a:lvl1pPr marL="0" indent="0" algn="l">
              <a:buNone/>
              <a:defRPr sz="3200" cap="all" baseline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" name="Oval 20"/>
          <p:cNvSpPr/>
          <p:nvPr userDrawn="1"/>
        </p:nvSpPr>
        <p:spPr bwMode="ltGray">
          <a:xfrm>
            <a:off x="11680382" y="6363350"/>
            <a:ext cx="348347" cy="35587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lide Number Placeholder 5"/>
          <p:cNvSpPr txBox="1">
            <a:spLocks/>
          </p:cNvSpPr>
          <p:nvPr userDrawn="1"/>
        </p:nvSpPr>
        <p:spPr bwMode="invGray">
          <a:xfrm>
            <a:off x="11680382" y="6329793"/>
            <a:ext cx="365125" cy="365125"/>
          </a:xfrm>
          <a:prstGeom prst="rect">
            <a:avLst/>
          </a:prstGeom>
        </p:spPr>
        <p:txBody>
          <a:bodyPr vert="horz" lIns="27432" tIns="45720" rIns="27432" bIns="45720" rtlCol="0" anchor="b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400" kern="1200">
                <a:solidFill>
                  <a:schemeClr val="tx2">
                    <a:lumMod val="60000"/>
                    <a:lumOff val="40000"/>
                  </a:schemeClr>
                </a:solidFill>
                <a:latin typeface="Segoe UI Semilight" panose="020B04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F08F63-ED02-406C-9432-F3661D040FC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5559" y="6371739"/>
            <a:ext cx="600933" cy="30645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5BB7C01-0FD5-D8CA-F38C-785BB3807109}"/>
              </a:ext>
            </a:extLst>
          </p:cNvPr>
          <p:cNvSpPr txBox="1"/>
          <p:nvPr userDrawn="1"/>
        </p:nvSpPr>
        <p:spPr>
          <a:xfrm>
            <a:off x="7448435" y="401439"/>
            <a:ext cx="43920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120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2026 ITP &amp;</a:t>
            </a:r>
            <a:r>
              <a:rPr lang="en-US" sz="280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 CPP Transition Assessment</a:t>
            </a:r>
          </a:p>
        </p:txBody>
      </p:sp>
    </p:spTree>
    <p:extLst>
      <p:ext uri="{BB962C8B-B14F-4D97-AF65-F5344CB8AC3E}">
        <p14:creationId xmlns:p14="http://schemas.microsoft.com/office/powerpoint/2010/main" val="21625209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Content (DEFAUL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859" y="474658"/>
            <a:ext cx="10942151" cy="62078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990" y="1369624"/>
            <a:ext cx="10662020" cy="4839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47EF-2ACA-4A53-9CA3-46A7C8033480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9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58" y="501449"/>
            <a:ext cx="10942151" cy="60400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3790" y="1468073"/>
            <a:ext cx="4946010" cy="4774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68073"/>
            <a:ext cx="4965970" cy="4774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47EF-2ACA-4A53-9CA3-46A7C8033480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3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47EF-2ACA-4A53-9CA3-46A7C8033480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090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 with No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7158" y="570452"/>
            <a:ext cx="10058401" cy="58774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47EF-2ACA-4A53-9CA3-46A7C8033480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96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47EF-2ACA-4A53-9CA3-46A7C8033480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13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Pag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47EF-2ACA-4A53-9CA3-46A7C8033480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 bwMode="gray">
          <a:xfrm>
            <a:off x="11680382" y="6329793"/>
            <a:ext cx="365125" cy="365125"/>
          </a:xfrm>
          <a:prstGeom prst="rect">
            <a:avLst/>
          </a:prstGeom>
        </p:spPr>
        <p:txBody>
          <a:bodyPr vert="horz" lIns="27432" tIns="45720" rIns="27432" bIns="45720" rtlCol="0" anchor="b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400" kern="1200">
                <a:solidFill>
                  <a:schemeClr val="tx2">
                    <a:lumMod val="60000"/>
                    <a:lumOff val="40000"/>
                  </a:schemeClr>
                </a:solidFill>
                <a:latin typeface="Segoe UI Semilight" panose="020B04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4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2395" y="570452"/>
            <a:ext cx="10942151" cy="6207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7158" y="1387823"/>
            <a:ext cx="10329257" cy="4840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66119" y="6363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B47EF-2ACA-4A53-9CA3-46A7C8033480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790" y="6363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Oval 8"/>
          <p:cNvSpPr/>
          <p:nvPr userDrawn="1"/>
        </p:nvSpPr>
        <p:spPr bwMode="gray">
          <a:xfrm>
            <a:off x="11680382" y="6363350"/>
            <a:ext cx="348347" cy="355870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 bwMode="gray">
          <a:xfrm>
            <a:off x="11680382" y="6329793"/>
            <a:ext cx="365125" cy="365125"/>
          </a:xfrm>
          <a:prstGeom prst="rect">
            <a:avLst/>
          </a:prstGeom>
        </p:spPr>
        <p:txBody>
          <a:bodyPr vert="horz" lIns="27432" tIns="45720" rIns="27432" bIns="45720" rtlCol="0" anchor="b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400" kern="1200">
                <a:solidFill>
                  <a:schemeClr val="tx2">
                    <a:lumMod val="60000"/>
                    <a:lumOff val="40000"/>
                  </a:schemeClr>
                </a:solidFill>
                <a:latin typeface="Segoe UI Semilight" panose="020B04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F08F63-ED02-406C-9432-F3661D040FC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5559" y="6371739"/>
            <a:ext cx="600933" cy="30645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B9DFC47-D1DC-9F17-29E4-7B1BC87827D4}"/>
              </a:ext>
            </a:extLst>
          </p:cNvPr>
          <p:cNvSpPr txBox="1"/>
          <p:nvPr userDrawn="1"/>
        </p:nvSpPr>
        <p:spPr>
          <a:xfrm>
            <a:off x="612395" y="6424536"/>
            <a:ext cx="4698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kern="120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2026 ITP &amp;</a:t>
            </a:r>
            <a:r>
              <a:rPr lang="en-US" sz="160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 CPP Transition Assessment</a:t>
            </a:r>
          </a:p>
        </p:txBody>
      </p:sp>
    </p:spTree>
    <p:extLst>
      <p:ext uri="{BB962C8B-B14F-4D97-AF65-F5344CB8AC3E}">
        <p14:creationId xmlns:p14="http://schemas.microsoft.com/office/powerpoint/2010/main" val="2373968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5" r:id="rId2"/>
    <p:sldLayoutId id="2147483746" r:id="rId3"/>
    <p:sldLayoutId id="2147483734" r:id="rId4"/>
    <p:sldLayoutId id="2147483736" r:id="rId5"/>
    <p:sldLayoutId id="2147483738" r:id="rId6"/>
    <p:sldLayoutId id="2147483753" r:id="rId7"/>
    <p:sldLayoutId id="2147483739" r:id="rId8"/>
    <p:sldLayoutId id="2147483754" r:id="rId9"/>
    <p:sldLayoutId id="2147483755" r:id="rId10"/>
    <p:sldLayoutId id="2147483740" r:id="rId11"/>
    <p:sldLayoutId id="2147483741" r:id="rId12"/>
    <p:sldLayoutId id="2147483747" r:id="rId13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sz="3200" kern="1200" cap="all" baseline="0">
          <a:solidFill>
            <a:srgbClr val="2A363B"/>
          </a:solidFill>
          <a:latin typeface="Segoe UI Black" panose="020B0A02040204020203" pitchFamily="34" charset="0"/>
          <a:ea typeface="Segoe UI Black" panose="020B0A02040204020203" pitchFamily="34" charset="0"/>
          <a:cs typeface="Segoe UI Black" panose="020B0A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200"/>
        </a:spcBef>
        <a:spcAft>
          <a:spcPts val="600"/>
        </a:spcAft>
        <a:buClr>
          <a:schemeClr val="tx1">
            <a:lumMod val="65000"/>
            <a:lumOff val="3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511175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200"/>
        </a:spcAft>
        <a:buClr>
          <a:schemeClr val="tx1">
            <a:lumMod val="65000"/>
            <a:lumOff val="3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2pPr>
      <a:lvl3pPr marL="796925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200"/>
        </a:spcAft>
        <a:buClr>
          <a:schemeClr val="tx1">
            <a:lumMod val="65000"/>
            <a:lumOff val="3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3pPr>
      <a:lvl4pPr marL="1082675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200"/>
        </a:spcAft>
        <a:buClr>
          <a:schemeClr val="tx1">
            <a:lumMod val="65000"/>
            <a:lumOff val="3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4pPr>
      <a:lvl5pPr marL="1376363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200"/>
        </a:spcAft>
        <a:buClr>
          <a:schemeClr val="tx1">
            <a:lumMod val="65000"/>
            <a:lumOff val="3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mailto:rreynolds@spp.org" TargetMode="Externa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Segoe UI Black"/>
                <a:ea typeface="Segoe UI Black"/>
              </a:rPr>
              <a:t>2026 ITP Resource Plan Phase 2 – Final Shortfall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>
                <a:latin typeface="Segoe UI Light"/>
                <a:cs typeface="Segoe UI Light"/>
              </a:rPr>
              <a:t>May 29, 2025</a:t>
            </a:r>
          </a:p>
          <a:p>
            <a:r>
              <a:rPr lang="en-US">
                <a:latin typeface="Segoe UI Light"/>
                <a:cs typeface="Segoe UI Light"/>
              </a:rPr>
              <a:t>ESWG</a:t>
            </a:r>
          </a:p>
          <a:p>
            <a:r>
              <a:rPr lang="en-US">
                <a:latin typeface="Segoe UI Light"/>
                <a:cs typeface="Segoe UI Light"/>
              </a:rPr>
              <a:t>Ryan Reynolds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845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53E09E-143C-77F4-9DDD-A55AFEFB31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AA2C6B4-BC9C-EAF2-5B26-2EDF95CB94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473328"/>
              </p:ext>
            </p:extLst>
          </p:nvPr>
        </p:nvGraphicFramePr>
        <p:xfrm>
          <a:off x="484859" y="1095444"/>
          <a:ext cx="11186441" cy="5287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1712BB8A-4962-4BFB-D6D4-D30288F9B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IRP vs Shortfall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9E16651-331C-6EDF-C6EB-8F00140695DF}"/>
              </a:ext>
            </a:extLst>
          </p:cNvPr>
          <p:cNvSpPr/>
          <p:nvPr/>
        </p:nvSpPr>
        <p:spPr>
          <a:xfrm>
            <a:off x="5955934" y="1409700"/>
            <a:ext cx="3861166" cy="1061967"/>
          </a:xfrm>
          <a:prstGeom prst="round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Total shortfall equates to about 165 CTs in F1 and 220 in F2</a:t>
            </a:r>
          </a:p>
        </p:txBody>
      </p:sp>
    </p:spTree>
    <p:extLst>
      <p:ext uri="{BB962C8B-B14F-4D97-AF65-F5344CB8AC3E}">
        <p14:creationId xmlns:p14="http://schemas.microsoft.com/office/powerpoint/2010/main" val="2858701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55C8CE-C203-5F5E-8008-016163444B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FFD3092-B6CE-A6FD-165C-8FFB8B2DDC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2025629"/>
              </p:ext>
            </p:extLst>
          </p:nvPr>
        </p:nvGraphicFramePr>
        <p:xfrm>
          <a:off x="484859" y="1095443"/>
          <a:ext cx="11222282" cy="5287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6C59DDD-7604-639B-FEBA-DFA94E7A4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Segoe UI Black"/>
                <a:ea typeface="Segoe UI Black"/>
              </a:rPr>
              <a:t>Accredited Capacity vs Load Obligation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979810D-5318-71FB-804A-D1072FC4E037}"/>
              </a:ext>
            </a:extLst>
          </p:cNvPr>
          <p:cNvSpPr/>
          <p:nvPr/>
        </p:nvSpPr>
        <p:spPr>
          <a:xfrm>
            <a:off x="5856733" y="1087904"/>
            <a:ext cx="2706623" cy="1256647"/>
          </a:xfrm>
          <a:prstGeom prst="round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Shortfall meets PRM over Load Obligation by 16% for summer and 36% for winter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AE89929-F2EB-93FC-DCF3-9580DD760068}"/>
              </a:ext>
            </a:extLst>
          </p:cNvPr>
          <p:cNvSpPr/>
          <p:nvPr/>
        </p:nvSpPr>
        <p:spPr>
          <a:xfrm>
            <a:off x="10030968" y="118042"/>
            <a:ext cx="2048256" cy="531182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Updated Slide</a:t>
            </a:r>
          </a:p>
        </p:txBody>
      </p:sp>
    </p:spTree>
    <p:extLst>
      <p:ext uri="{BB962C8B-B14F-4D97-AF65-F5344CB8AC3E}">
        <p14:creationId xmlns:p14="http://schemas.microsoft.com/office/powerpoint/2010/main" val="482158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811F1-27F4-3B7F-EDEA-B1C55E00D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Summer Shortfall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F3845F0-A198-2FA1-56B6-A22E1BF599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3872795"/>
              </p:ext>
            </p:extLst>
          </p:nvPr>
        </p:nvGraphicFramePr>
        <p:xfrm>
          <a:off x="484858" y="1095444"/>
          <a:ext cx="11161041" cy="5287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3556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927DDF-F1FD-A018-0C81-8E8B147E70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FDBF1-96E2-F586-82BF-EA2EE8004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Winter Shortfall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6F6E154-859B-6F77-A20C-56DEFEEF63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0203279"/>
              </p:ext>
            </p:extLst>
          </p:nvPr>
        </p:nvGraphicFramePr>
        <p:xfrm>
          <a:off x="484858" y="1095444"/>
          <a:ext cx="11173741" cy="5287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0C1D4B0-936E-1569-FAC5-AC36D9C14AB2}"/>
              </a:ext>
            </a:extLst>
          </p:cNvPr>
          <p:cNvSpPr/>
          <p:nvPr/>
        </p:nvSpPr>
        <p:spPr>
          <a:xfrm>
            <a:off x="5856733" y="1460500"/>
            <a:ext cx="2706623" cy="884051"/>
          </a:xfrm>
          <a:prstGeom prst="round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Higher shortfall seen in winter peaking areas</a:t>
            </a:r>
          </a:p>
        </p:txBody>
      </p:sp>
    </p:spTree>
    <p:extLst>
      <p:ext uri="{BB962C8B-B14F-4D97-AF65-F5344CB8AC3E}">
        <p14:creationId xmlns:p14="http://schemas.microsoft.com/office/powerpoint/2010/main" val="2353701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A1D2C9-E0A4-BD54-096D-C8EA1C2D30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14EAE-629E-E085-FC2E-25C048975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Shortfall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C7049B4-2CDC-340A-5A00-F64CB27D4C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3361304"/>
              </p:ext>
            </p:extLst>
          </p:nvPr>
        </p:nvGraphicFramePr>
        <p:xfrm>
          <a:off x="484860" y="1095444"/>
          <a:ext cx="11148340" cy="5287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A64120B-BE25-ECEA-F203-89CADE05DBC7}"/>
              </a:ext>
            </a:extLst>
          </p:cNvPr>
          <p:cNvSpPr/>
          <p:nvPr/>
        </p:nvSpPr>
        <p:spPr>
          <a:xfrm>
            <a:off x="5856733" y="1087904"/>
            <a:ext cx="2706623" cy="1256647"/>
          </a:xfrm>
          <a:prstGeom prst="round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Highest shortfall of the two seasons by area</a:t>
            </a:r>
          </a:p>
        </p:txBody>
      </p:sp>
    </p:spTree>
    <p:extLst>
      <p:ext uri="{BB962C8B-B14F-4D97-AF65-F5344CB8AC3E}">
        <p14:creationId xmlns:p14="http://schemas.microsoft.com/office/powerpoint/2010/main" val="768188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B9895A-B01D-9667-09D0-45596D9BB1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D0FF9-857D-448D-9A1D-0D34A8A29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Conventional Additions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BF9A4C5-0EF4-0F1A-7B22-14232866FF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0239438"/>
              </p:ext>
            </p:extLst>
          </p:nvPr>
        </p:nvGraphicFramePr>
        <p:xfrm>
          <a:off x="484859" y="1095443"/>
          <a:ext cx="10942150" cy="52139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81E2A83-751F-D552-9957-1F0FE5ACF07E}"/>
              </a:ext>
            </a:extLst>
          </p:cNvPr>
          <p:cNvSpPr/>
          <p:nvPr/>
        </p:nvSpPr>
        <p:spPr>
          <a:xfrm>
            <a:off x="7023100" y="1312426"/>
            <a:ext cx="1667256" cy="1256647"/>
          </a:xfrm>
          <a:prstGeom prst="round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Very few CCs requested over CTs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8BDFABB-64C0-611D-66C5-76277F40AE7E}"/>
              </a:ext>
            </a:extLst>
          </p:cNvPr>
          <p:cNvSpPr/>
          <p:nvPr/>
        </p:nvSpPr>
        <p:spPr>
          <a:xfrm>
            <a:off x="10030968" y="118042"/>
            <a:ext cx="2048256" cy="531182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Updated Slide</a:t>
            </a:r>
          </a:p>
        </p:txBody>
      </p:sp>
    </p:spTree>
    <p:extLst>
      <p:ext uri="{BB962C8B-B14F-4D97-AF65-F5344CB8AC3E}">
        <p14:creationId xmlns:p14="http://schemas.microsoft.com/office/powerpoint/2010/main" val="877193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5E9ED7-A21A-7AAE-2FE9-BDA91036E1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5D34E-861B-2786-D7C1-6E16AB3FE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Conventional Allocation Breakdown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32088BB-5D0B-A4BC-DFC8-A9BF57AF18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011599"/>
              </p:ext>
            </p:extLst>
          </p:nvPr>
        </p:nvGraphicFramePr>
        <p:xfrm>
          <a:off x="484859" y="915048"/>
          <a:ext cx="11439288" cy="5372100"/>
        </p:xfrm>
        <a:graphic>
          <a:graphicData uri="http://schemas.openxmlformats.org/drawingml/2006/table">
            <a:tbl>
              <a:tblPr firstRow="1" firstCol="1" lastRow="1" bandRow="1">
                <a:tableStyleId>{21E4AEA4-8DFA-4A89-87EB-49C32662AFE0}</a:tableStyleId>
              </a:tblPr>
              <a:tblGrid>
                <a:gridCol w="1634184">
                  <a:extLst>
                    <a:ext uri="{9D8B030D-6E8A-4147-A177-3AD203B41FA5}">
                      <a16:colId xmlns:a16="http://schemas.microsoft.com/office/drawing/2014/main" val="141888410"/>
                    </a:ext>
                  </a:extLst>
                </a:gridCol>
                <a:gridCol w="1634184">
                  <a:extLst>
                    <a:ext uri="{9D8B030D-6E8A-4147-A177-3AD203B41FA5}">
                      <a16:colId xmlns:a16="http://schemas.microsoft.com/office/drawing/2014/main" val="3373077006"/>
                    </a:ext>
                  </a:extLst>
                </a:gridCol>
                <a:gridCol w="1634184">
                  <a:extLst>
                    <a:ext uri="{9D8B030D-6E8A-4147-A177-3AD203B41FA5}">
                      <a16:colId xmlns:a16="http://schemas.microsoft.com/office/drawing/2014/main" val="1747885202"/>
                    </a:ext>
                  </a:extLst>
                </a:gridCol>
                <a:gridCol w="1634184">
                  <a:extLst>
                    <a:ext uri="{9D8B030D-6E8A-4147-A177-3AD203B41FA5}">
                      <a16:colId xmlns:a16="http://schemas.microsoft.com/office/drawing/2014/main" val="1630071065"/>
                    </a:ext>
                  </a:extLst>
                </a:gridCol>
                <a:gridCol w="1634184">
                  <a:extLst>
                    <a:ext uri="{9D8B030D-6E8A-4147-A177-3AD203B41FA5}">
                      <a16:colId xmlns:a16="http://schemas.microsoft.com/office/drawing/2014/main" val="2503360168"/>
                    </a:ext>
                  </a:extLst>
                </a:gridCol>
                <a:gridCol w="1522694">
                  <a:extLst>
                    <a:ext uri="{9D8B030D-6E8A-4147-A177-3AD203B41FA5}">
                      <a16:colId xmlns:a16="http://schemas.microsoft.com/office/drawing/2014/main" val="1916374623"/>
                    </a:ext>
                  </a:extLst>
                </a:gridCol>
                <a:gridCol w="1745674">
                  <a:extLst>
                    <a:ext uri="{9D8B030D-6E8A-4147-A177-3AD203B41FA5}">
                      <a16:colId xmlns:a16="http://schemas.microsoft.com/office/drawing/2014/main" val="102832644"/>
                    </a:ext>
                  </a:extLst>
                </a:gridCol>
              </a:tblGrid>
              <a:tr h="16225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700" b="1" u="none" strike="noStrike" dirty="0">
                          <a:effectLst/>
                        </a:rPr>
                        <a:t>Conventional Units 100% Owned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401339"/>
                  </a:ext>
                </a:extLst>
              </a:tr>
              <a:tr h="162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 dirty="0">
                          <a:effectLst/>
                        </a:rPr>
                        <a:t>Pricing Zone</a:t>
                      </a:r>
                      <a:endParaRPr lang="en-US" sz="17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u="none" strike="noStrike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F1Y5</a:t>
                      </a:r>
                      <a:endParaRPr lang="en-US" sz="17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u="none" strike="noStrike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F1Y10</a:t>
                      </a:r>
                      <a:endParaRPr lang="en-US" sz="17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u="none" strike="noStrike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F1Y20</a:t>
                      </a:r>
                      <a:endParaRPr lang="en-US" sz="17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u="none" strike="noStrike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F2Y5</a:t>
                      </a:r>
                      <a:endParaRPr lang="en-US" sz="17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u="none" strike="noStrike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F2Y10</a:t>
                      </a:r>
                      <a:endParaRPr lang="en-US" sz="17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u="none" strike="noStrike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F2Y20</a:t>
                      </a:r>
                      <a:endParaRPr lang="en-US" sz="17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273231"/>
                  </a:ext>
                </a:extLst>
              </a:tr>
              <a:tr h="162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AEPW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5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4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10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6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9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19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89738754"/>
                  </a:ext>
                </a:extLst>
              </a:tr>
              <a:tr h="162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EMDE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-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1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5323435"/>
                  </a:ext>
                </a:extLst>
              </a:tr>
              <a:tr h="162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GMO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-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-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-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1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63171696"/>
                  </a:ext>
                </a:extLst>
              </a:tr>
              <a:tr h="162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GRDA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1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-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40564546"/>
                  </a:ext>
                </a:extLst>
              </a:tr>
              <a:tr h="162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KCPL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1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2(CCs)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1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1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4(CCs)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42754933"/>
                  </a:ext>
                </a:extLst>
              </a:tr>
              <a:tr h="162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LES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1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1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2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21589368"/>
                  </a:ext>
                </a:extLst>
              </a:tr>
              <a:tr h="162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MIDW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-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7518164"/>
                  </a:ext>
                </a:extLst>
              </a:tr>
              <a:tr h="162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NPPD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2(CCs)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-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3(CCs) 1(CT)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52052498"/>
                  </a:ext>
                </a:extLst>
              </a:tr>
              <a:tr h="162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OKGE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6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8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18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6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9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24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2121038"/>
                  </a:ext>
                </a:extLst>
              </a:tr>
              <a:tr h="162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OPPD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1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2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-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1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4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922521"/>
                  </a:ext>
                </a:extLst>
              </a:tr>
              <a:tr h="162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SPRM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1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-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1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1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3786405"/>
                  </a:ext>
                </a:extLst>
              </a:tr>
              <a:tr h="162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SPS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16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24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24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13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18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25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3106151"/>
                  </a:ext>
                </a:extLst>
              </a:tr>
              <a:tr h="162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SUNC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-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1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16321664"/>
                  </a:ext>
                </a:extLst>
              </a:tr>
              <a:tr h="162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SWPA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-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-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7206224"/>
                  </a:ext>
                </a:extLst>
              </a:tr>
              <a:tr h="162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UMZ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8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11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19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11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19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34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67208090"/>
                  </a:ext>
                </a:extLst>
              </a:tr>
              <a:tr h="162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WERE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1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2(CCs)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1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1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4(CCs)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2018209"/>
                  </a:ext>
                </a:extLst>
              </a:tr>
              <a:tr h="162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WFEC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1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28528061"/>
                  </a:ext>
                </a:extLst>
              </a:tr>
              <a:tr h="2601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Total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36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48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74(CTs) 6(CCs)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39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59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113(CTs) 11(CCs)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0687738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2C2EAC6-1274-F6AF-7F84-D8D86C535C5B}"/>
              </a:ext>
            </a:extLst>
          </p:cNvPr>
          <p:cNvSpPr/>
          <p:nvPr/>
        </p:nvSpPr>
        <p:spPr>
          <a:xfrm>
            <a:off x="10030968" y="118042"/>
            <a:ext cx="2048256" cy="531182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Updated Slide</a:t>
            </a:r>
          </a:p>
        </p:txBody>
      </p:sp>
    </p:spTree>
    <p:extLst>
      <p:ext uri="{BB962C8B-B14F-4D97-AF65-F5344CB8AC3E}">
        <p14:creationId xmlns:p14="http://schemas.microsoft.com/office/powerpoint/2010/main" val="4116897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AAAEC3-3B44-2304-E1C4-6EC36BF943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180A5-8D0E-1A31-FDA9-04AF25192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Conventional Allocation Breakdown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1982628-BC69-1094-C5FF-0EB1560D08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971570"/>
              </p:ext>
            </p:extLst>
          </p:nvPr>
        </p:nvGraphicFramePr>
        <p:xfrm>
          <a:off x="368300" y="1095443"/>
          <a:ext cx="11455399" cy="520477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006310">
                  <a:extLst>
                    <a:ext uri="{9D8B030D-6E8A-4147-A177-3AD203B41FA5}">
                      <a16:colId xmlns:a16="http://schemas.microsoft.com/office/drawing/2014/main" val="4188431776"/>
                    </a:ext>
                  </a:extLst>
                </a:gridCol>
                <a:gridCol w="1609890">
                  <a:extLst>
                    <a:ext uri="{9D8B030D-6E8A-4147-A177-3AD203B41FA5}">
                      <a16:colId xmlns:a16="http://schemas.microsoft.com/office/drawing/2014/main" val="1553949220"/>
                    </a:ext>
                  </a:extLst>
                </a:gridCol>
                <a:gridCol w="1257407">
                  <a:extLst>
                    <a:ext uri="{9D8B030D-6E8A-4147-A177-3AD203B41FA5}">
                      <a16:colId xmlns:a16="http://schemas.microsoft.com/office/drawing/2014/main" val="2967647497"/>
                    </a:ext>
                  </a:extLst>
                </a:gridCol>
                <a:gridCol w="964955">
                  <a:extLst>
                    <a:ext uri="{9D8B030D-6E8A-4147-A177-3AD203B41FA5}">
                      <a16:colId xmlns:a16="http://schemas.microsoft.com/office/drawing/2014/main" val="490815879"/>
                    </a:ext>
                  </a:extLst>
                </a:gridCol>
                <a:gridCol w="1419863">
                  <a:extLst>
                    <a:ext uri="{9D8B030D-6E8A-4147-A177-3AD203B41FA5}">
                      <a16:colId xmlns:a16="http://schemas.microsoft.com/office/drawing/2014/main" val="3262161987"/>
                    </a:ext>
                  </a:extLst>
                </a:gridCol>
                <a:gridCol w="1612854">
                  <a:extLst>
                    <a:ext uri="{9D8B030D-6E8A-4147-A177-3AD203B41FA5}">
                      <a16:colId xmlns:a16="http://schemas.microsoft.com/office/drawing/2014/main" val="1725331336"/>
                    </a:ext>
                  </a:extLst>
                </a:gridCol>
                <a:gridCol w="799534">
                  <a:extLst>
                    <a:ext uri="{9D8B030D-6E8A-4147-A177-3AD203B41FA5}">
                      <a16:colId xmlns:a16="http://schemas.microsoft.com/office/drawing/2014/main" val="3480895853"/>
                    </a:ext>
                  </a:extLst>
                </a:gridCol>
                <a:gridCol w="992526">
                  <a:extLst>
                    <a:ext uri="{9D8B030D-6E8A-4147-A177-3AD203B41FA5}">
                      <a16:colId xmlns:a16="http://schemas.microsoft.com/office/drawing/2014/main" val="361678276"/>
                    </a:ext>
                  </a:extLst>
                </a:gridCol>
                <a:gridCol w="799534">
                  <a:extLst>
                    <a:ext uri="{9D8B030D-6E8A-4147-A177-3AD203B41FA5}">
                      <a16:colId xmlns:a16="http://schemas.microsoft.com/office/drawing/2014/main" val="2892438628"/>
                    </a:ext>
                  </a:extLst>
                </a:gridCol>
                <a:gridCol w="992526">
                  <a:extLst>
                    <a:ext uri="{9D8B030D-6E8A-4147-A177-3AD203B41FA5}">
                      <a16:colId xmlns:a16="http://schemas.microsoft.com/office/drawing/2014/main" val="1895859073"/>
                    </a:ext>
                  </a:extLst>
                </a:gridCol>
              </a:tblGrid>
              <a:tr h="524830">
                <a:tc gridSpan="10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 dirty="0">
                          <a:solidFill>
                            <a:schemeClr val="lt1"/>
                          </a:solidFill>
                          <a:effectLst/>
                        </a:rPr>
                        <a:t>F1 Shared Conventional Allocations</a:t>
                      </a:r>
                      <a:endParaRPr lang="en-US" sz="17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188354"/>
                  </a:ext>
                </a:extLst>
              </a:tr>
              <a:tr h="709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Unit Name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 dirty="0">
                          <a:solidFill>
                            <a:schemeClr val="lt1"/>
                          </a:solidFill>
                          <a:effectLst/>
                        </a:rPr>
                        <a:t>Conventional Type</a:t>
                      </a:r>
                      <a:endParaRPr lang="en-US" sz="17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 dirty="0">
                          <a:solidFill>
                            <a:schemeClr val="lt1"/>
                          </a:solidFill>
                          <a:effectLst/>
                        </a:rPr>
                        <a:t>Future/Year</a:t>
                      </a:r>
                      <a:endParaRPr lang="en-US" sz="17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 dirty="0">
                          <a:solidFill>
                            <a:schemeClr val="lt1"/>
                          </a:solidFill>
                          <a:effectLst/>
                        </a:rPr>
                        <a:t>Size (MW)</a:t>
                      </a:r>
                      <a:endParaRPr lang="en-US" sz="17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 dirty="0">
                          <a:solidFill>
                            <a:schemeClr val="lt1"/>
                          </a:solidFill>
                          <a:effectLst/>
                        </a:rPr>
                        <a:t>Majority Owner</a:t>
                      </a:r>
                      <a:endParaRPr lang="en-US" sz="17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Majority Owner %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Owner 2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Owner 2 %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 dirty="0">
                          <a:solidFill>
                            <a:schemeClr val="lt1"/>
                          </a:solidFill>
                          <a:effectLst/>
                        </a:rPr>
                        <a:t>Owner 3</a:t>
                      </a:r>
                      <a:endParaRPr lang="en-US" sz="17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 dirty="0">
                          <a:solidFill>
                            <a:schemeClr val="lt1"/>
                          </a:solidFill>
                          <a:effectLst/>
                        </a:rPr>
                        <a:t>Owner 3 %</a:t>
                      </a:r>
                      <a:endParaRPr lang="en-US" sz="17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405687"/>
                  </a:ext>
                </a:extLst>
              </a:tr>
              <a:tr h="36098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CT#01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CT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F1Y5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419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UMZ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8275997"/>
                  </a:ext>
                </a:extLst>
              </a:tr>
              <a:tr h="36098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CT#02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CT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F1Y5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419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LES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1754058"/>
                  </a:ext>
                </a:extLst>
              </a:tr>
              <a:tr h="36098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CT#03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CT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F1Y5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419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OKGE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90%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WFEC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10%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73894243"/>
                  </a:ext>
                </a:extLst>
              </a:tr>
              <a:tr h="36098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CT#04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CT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F1Y10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419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WERE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MIDW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40%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24173589"/>
                  </a:ext>
                </a:extLst>
              </a:tr>
              <a:tr h="36098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CT#05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CT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F1Y10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419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OPPD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UMZ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30%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LES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10%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42820502"/>
                  </a:ext>
                </a:extLst>
              </a:tr>
              <a:tr h="36098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CT#06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CT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F1Y10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419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SPS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525521"/>
                  </a:ext>
                </a:extLst>
              </a:tr>
              <a:tr h="36098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CT#07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CT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F1Y10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419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GMO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KCPL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40%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3629339"/>
                  </a:ext>
                </a:extLst>
              </a:tr>
              <a:tr h="36098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CT#08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CT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F1Y10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419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GRDA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78357002"/>
                  </a:ext>
                </a:extLst>
              </a:tr>
              <a:tr h="36098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CT#09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CT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F1Y20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419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OKGE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EMDE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40%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0266670"/>
                  </a:ext>
                </a:extLst>
              </a:tr>
              <a:tr h="36098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CT#10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CT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F1Y20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419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OPPD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90%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LES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10%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64916620"/>
                  </a:ext>
                </a:extLst>
              </a:tr>
              <a:tr h="36098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CT#11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CT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F1Y20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419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GMO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KCPL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40%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00303663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AB0AB7E-FEC6-873C-EF25-6E42290C7691}"/>
              </a:ext>
            </a:extLst>
          </p:cNvPr>
          <p:cNvSpPr/>
          <p:nvPr/>
        </p:nvSpPr>
        <p:spPr>
          <a:xfrm>
            <a:off x="9768558" y="227225"/>
            <a:ext cx="2171700" cy="1100574"/>
          </a:xfrm>
          <a:prstGeom prst="round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Ownership share determined by geographical area</a:t>
            </a:r>
          </a:p>
        </p:txBody>
      </p:sp>
    </p:spTree>
    <p:extLst>
      <p:ext uri="{BB962C8B-B14F-4D97-AF65-F5344CB8AC3E}">
        <p14:creationId xmlns:p14="http://schemas.microsoft.com/office/powerpoint/2010/main" val="30159644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6E6E10-AABD-0A37-32CC-0665DC3EF6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7B81F-4C06-EA0A-81F9-3BDE7D12B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Conventional Allocation Breakdown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B0EFC1F-FE27-12CC-1ADC-4782B0309E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021192"/>
              </p:ext>
            </p:extLst>
          </p:nvPr>
        </p:nvGraphicFramePr>
        <p:xfrm>
          <a:off x="484859" y="952501"/>
          <a:ext cx="11222280" cy="5430831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985831">
                  <a:extLst>
                    <a:ext uri="{9D8B030D-6E8A-4147-A177-3AD203B41FA5}">
                      <a16:colId xmlns:a16="http://schemas.microsoft.com/office/drawing/2014/main" val="421211310"/>
                    </a:ext>
                  </a:extLst>
                </a:gridCol>
                <a:gridCol w="1715078">
                  <a:extLst>
                    <a:ext uri="{9D8B030D-6E8A-4147-A177-3AD203B41FA5}">
                      <a16:colId xmlns:a16="http://schemas.microsoft.com/office/drawing/2014/main" val="3818214726"/>
                    </a:ext>
                  </a:extLst>
                </a:gridCol>
                <a:gridCol w="1093869">
                  <a:extLst>
                    <a:ext uri="{9D8B030D-6E8A-4147-A177-3AD203B41FA5}">
                      <a16:colId xmlns:a16="http://schemas.microsoft.com/office/drawing/2014/main" val="845121255"/>
                    </a:ext>
                  </a:extLst>
                </a:gridCol>
                <a:gridCol w="945318">
                  <a:extLst>
                    <a:ext uri="{9D8B030D-6E8A-4147-A177-3AD203B41FA5}">
                      <a16:colId xmlns:a16="http://schemas.microsoft.com/office/drawing/2014/main" val="3406384430"/>
                    </a:ext>
                  </a:extLst>
                </a:gridCol>
                <a:gridCol w="1390970">
                  <a:extLst>
                    <a:ext uri="{9D8B030D-6E8A-4147-A177-3AD203B41FA5}">
                      <a16:colId xmlns:a16="http://schemas.microsoft.com/office/drawing/2014/main" val="2522419959"/>
                    </a:ext>
                  </a:extLst>
                </a:gridCol>
                <a:gridCol w="1580032">
                  <a:extLst>
                    <a:ext uri="{9D8B030D-6E8A-4147-A177-3AD203B41FA5}">
                      <a16:colId xmlns:a16="http://schemas.microsoft.com/office/drawing/2014/main" val="2243266838"/>
                    </a:ext>
                  </a:extLst>
                </a:gridCol>
                <a:gridCol w="783263">
                  <a:extLst>
                    <a:ext uri="{9D8B030D-6E8A-4147-A177-3AD203B41FA5}">
                      <a16:colId xmlns:a16="http://schemas.microsoft.com/office/drawing/2014/main" val="2603217767"/>
                    </a:ext>
                  </a:extLst>
                </a:gridCol>
                <a:gridCol w="972328">
                  <a:extLst>
                    <a:ext uri="{9D8B030D-6E8A-4147-A177-3AD203B41FA5}">
                      <a16:colId xmlns:a16="http://schemas.microsoft.com/office/drawing/2014/main" val="3832568235"/>
                    </a:ext>
                  </a:extLst>
                </a:gridCol>
                <a:gridCol w="783263">
                  <a:extLst>
                    <a:ext uri="{9D8B030D-6E8A-4147-A177-3AD203B41FA5}">
                      <a16:colId xmlns:a16="http://schemas.microsoft.com/office/drawing/2014/main" val="1456350454"/>
                    </a:ext>
                  </a:extLst>
                </a:gridCol>
                <a:gridCol w="972328">
                  <a:extLst>
                    <a:ext uri="{9D8B030D-6E8A-4147-A177-3AD203B41FA5}">
                      <a16:colId xmlns:a16="http://schemas.microsoft.com/office/drawing/2014/main" val="3619439812"/>
                    </a:ext>
                  </a:extLst>
                </a:gridCol>
              </a:tblGrid>
              <a:tr h="258611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F2 Shared Conventional Allocations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437757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Unit Name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Conventional Type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Future/Year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Size (MW)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Majority Owner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Majority Owner %</a:t>
                      </a:r>
                      <a:endParaRPr lang="en-US" sz="14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Owner 2</a:t>
                      </a:r>
                      <a:endParaRPr lang="en-US" sz="14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Owner 2 %</a:t>
                      </a:r>
                      <a:endParaRPr lang="en-US" sz="14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Owner 3</a:t>
                      </a:r>
                      <a:endParaRPr lang="en-US" sz="14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Owner 3 %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885537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F2Y5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419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OKGE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60%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WFEC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40%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52647908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CT#02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SPS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80%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AEPW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3349020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CT#03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EMDE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AEPW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2404036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CT#04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OPPD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80%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UMZ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4721839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CT#05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KCPL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WERE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35435619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CT#06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419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AEPW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70%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SPS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30%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9369621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GRDA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80%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EMDE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1345837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CT#08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OKGE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WERE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30%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10%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0148867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CT#09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MIDW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70%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SUNC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30%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41329015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KCPL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LES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19153539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GMO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70%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OPPD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30%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33816534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SPS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80%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WFEC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9827598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GRDA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AEPW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83215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OPPD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UMZ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9572655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GMO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OPPD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30%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KCPL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5514452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LES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100%</a:t>
                      </a:r>
                      <a:endParaRPr lang="en-US" sz="1400" b="0" i="0" u="none" strike="noStrike">
                        <a:solidFill>
                          <a:srgbClr val="9C0006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545594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WERE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OKGE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40%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07215127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SPRM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100%</a:t>
                      </a:r>
                      <a:endParaRPr lang="en-US" sz="1400" b="0" i="0" u="none" strike="noStrike">
                        <a:solidFill>
                          <a:srgbClr val="9C0006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7455616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NPPD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100%</a:t>
                      </a:r>
                      <a:endParaRPr lang="en-US" sz="1400" b="0" i="0" u="none" strike="noStrike">
                        <a:solidFill>
                          <a:srgbClr val="9C0006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93791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562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37451E-DFE0-1763-5E6E-B10B72271E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13C5A-C27D-7C50-896F-4A0217190E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Segoe UI Black"/>
                <a:ea typeface="Segoe UI Black"/>
              </a:rPr>
              <a:t>Recommendation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D5C0B3-82E6-3D29-C4A6-6316D309F6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71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>
                <a:latin typeface="Segoe UI Black"/>
                <a:ea typeface="Segoe UI Black"/>
              </a:rPr>
              <a:t>OBJECTIVE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/>
          </a:p>
          <a:p>
            <a:endParaRPr lang="en-US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B04B457-CA1E-D85F-F852-7A3DA21A9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3259614"/>
              </p:ext>
            </p:extLst>
          </p:nvPr>
        </p:nvGraphicFramePr>
        <p:xfrm>
          <a:off x="1592385" y="1365738"/>
          <a:ext cx="8723924" cy="4556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08808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A1786A-0247-0B2B-F191-14124BA50F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7B907-C04F-677A-ABC4-4DE818F3F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UI Black"/>
                <a:ea typeface="Segoe UI Black"/>
              </a:rPr>
              <a:t>Recommendation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E01061F-9B22-7BFB-D82B-FDE9174AA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Staff recommends ESWG approve the Resource Plan - Phase 2 results for use in the 2026 ITP/CPP Transition Assessment Siting milestone, including the updates mentioned during the ESWG meeting on 5/29/25.</a:t>
            </a:r>
          </a:p>
        </p:txBody>
      </p:sp>
    </p:spTree>
    <p:extLst>
      <p:ext uri="{BB962C8B-B14F-4D97-AF65-F5344CB8AC3E}">
        <p14:creationId xmlns:p14="http://schemas.microsoft.com/office/powerpoint/2010/main" val="27516984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Next Steps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9325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Steps</a:t>
            </a:r>
          </a:p>
        </p:txBody>
      </p:sp>
      <p:graphicFrame>
        <p:nvGraphicFramePr>
          <p:cNvPr id="29" name="Diagram 28">
            <a:extLst>
              <a:ext uri="{FF2B5EF4-FFF2-40B4-BE49-F238E27FC236}">
                <a16:creationId xmlns:a16="http://schemas.microsoft.com/office/drawing/2014/main" id="{9DFC120D-C470-6515-3D2A-5BCB0DAAFB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1220270"/>
              </p:ext>
            </p:extLst>
          </p:nvPr>
        </p:nvGraphicFramePr>
        <p:xfrm>
          <a:off x="1162538" y="1092200"/>
          <a:ext cx="9583615" cy="4741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60977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Segoe UI Black"/>
                <a:ea typeface="Segoe UI Black"/>
              </a:rPr>
              <a:t>Ryan Reynolds</a:t>
            </a:r>
            <a:endParaRPr lang="en-US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Segoe UI Light"/>
                <a:cs typeface="Segoe UI Light"/>
              </a:rPr>
              <a:t>Engineer I, Transmission Planning</a:t>
            </a:r>
          </a:p>
          <a:p>
            <a:r>
              <a:rPr lang="en-US">
                <a:latin typeface="Segoe UI Light"/>
                <a:cs typeface="Segoe UI Light"/>
              </a:rPr>
              <a:t>Please feel free to contact me at </a:t>
            </a:r>
          </a:p>
          <a:p>
            <a:r>
              <a:rPr lang="en-US">
                <a:latin typeface="Segoe UI Light"/>
                <a:cs typeface="Segoe UI Light"/>
              </a:rPr>
              <a:t>Email: </a:t>
            </a:r>
            <a:r>
              <a:rPr lang="en-US">
                <a:latin typeface="Segoe UI Light"/>
                <a:cs typeface="Segoe UI Light"/>
                <a:hlinkClick r:id="rId2"/>
              </a:rPr>
              <a:t>rreynolds@spp.org</a:t>
            </a:r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17F5C9C3-E503-EBBE-9879-DFBC7C959C05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/>
          <a:srcRect l="565" r="565"/>
          <a:stretch/>
        </p:blipFill>
        <p:spPr/>
      </p:pic>
    </p:spTree>
    <p:extLst>
      <p:ext uri="{BB962C8B-B14F-4D97-AF65-F5344CB8AC3E}">
        <p14:creationId xmlns:p14="http://schemas.microsoft.com/office/powerpoint/2010/main" val="5706449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F5C87-A63D-C9F4-D2FB-2C6588AD5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Segoe UI Black"/>
                <a:ea typeface="Segoe UI Black"/>
              </a:rPr>
              <a:t>Appendix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D9670A-9C1A-4E4B-C097-68D29F5EC9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8051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CEE46-C278-1D50-87DF-490319CB3D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45B96AB-9DAF-88DD-196E-3155BEE9AD61}"/>
              </a:ext>
            </a:extLst>
          </p:cNvPr>
          <p:cNvGraphicFramePr>
            <a:graphicFrameLocks/>
          </p:cNvGraphicFramePr>
          <p:nvPr/>
        </p:nvGraphicFramePr>
        <p:xfrm>
          <a:off x="484859" y="1095444"/>
          <a:ext cx="11186441" cy="5287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D9F9481-C8F9-B237-0260-648EB83BC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IRP vs Shortfall</a:t>
            </a:r>
          </a:p>
        </p:txBody>
      </p:sp>
    </p:spTree>
    <p:extLst>
      <p:ext uri="{BB962C8B-B14F-4D97-AF65-F5344CB8AC3E}">
        <p14:creationId xmlns:p14="http://schemas.microsoft.com/office/powerpoint/2010/main" val="24534912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4A0908-702A-B364-1088-28984CAE33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80EB83F-96AA-5CB3-CEF6-94BA58C473C2}"/>
              </a:ext>
            </a:extLst>
          </p:cNvPr>
          <p:cNvGraphicFramePr>
            <a:graphicFrameLocks/>
          </p:cNvGraphicFramePr>
          <p:nvPr/>
        </p:nvGraphicFramePr>
        <p:xfrm>
          <a:off x="484859" y="1095443"/>
          <a:ext cx="11222282" cy="5287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E946EB4-8483-B575-8B9C-7C0D24F43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Segoe UI Black"/>
                <a:ea typeface="Segoe UI Black"/>
              </a:rPr>
              <a:t>Accredited Capacity vs Load Obligation</a:t>
            </a:r>
          </a:p>
        </p:txBody>
      </p:sp>
    </p:spTree>
    <p:extLst>
      <p:ext uri="{BB962C8B-B14F-4D97-AF65-F5344CB8AC3E}">
        <p14:creationId xmlns:p14="http://schemas.microsoft.com/office/powerpoint/2010/main" val="37673809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D290DD-85BA-3161-B456-6EF6145748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1D12B-4EB4-C549-3FFC-6CE11FAD3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Summer Shortfall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F573813-0F7E-055E-305D-725377F3EFD1}"/>
              </a:ext>
            </a:extLst>
          </p:cNvPr>
          <p:cNvGraphicFramePr>
            <a:graphicFrameLocks/>
          </p:cNvGraphicFramePr>
          <p:nvPr/>
        </p:nvGraphicFramePr>
        <p:xfrm>
          <a:off x="484858" y="1095444"/>
          <a:ext cx="11161041" cy="5287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17589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8D739F-0CD3-0A41-73A5-EA09DC5CA9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3ADA6-49E5-E4D5-E5BE-4D12FF5C4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Winter Shortfall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D2846AC-38E0-E1B8-81F8-7CC0787B5405}"/>
              </a:ext>
            </a:extLst>
          </p:cNvPr>
          <p:cNvGraphicFramePr>
            <a:graphicFrameLocks/>
          </p:cNvGraphicFramePr>
          <p:nvPr/>
        </p:nvGraphicFramePr>
        <p:xfrm>
          <a:off x="484858" y="1095444"/>
          <a:ext cx="11173741" cy="5287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098633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340AC8-4EB9-D9B4-3AD1-D80B574BD2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FAC2B-2849-B2AC-7797-785590908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Shortfall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0D29590-20A3-7D0E-74EE-999453F34228}"/>
              </a:ext>
            </a:extLst>
          </p:cNvPr>
          <p:cNvGraphicFramePr>
            <a:graphicFrameLocks/>
          </p:cNvGraphicFramePr>
          <p:nvPr/>
        </p:nvGraphicFramePr>
        <p:xfrm>
          <a:off x="484860" y="1095444"/>
          <a:ext cx="11148340" cy="5287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3035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E860FF-6907-665B-A5FA-9556D6359D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2B4CC-D6D8-DF44-4D19-549FE2F85E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Segoe UI Black"/>
                <a:ea typeface="Segoe UI Black"/>
              </a:rPr>
              <a:t>Milestone Overview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118396-B8AC-F66C-E356-51DF7B9E32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0707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4DD927-A917-D8EA-6161-8C1B482EDA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BD3DB-5C9F-E9D0-2BBE-0168EB5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Conventional Allocations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6B53DEA-77D7-E5AD-A4A6-FB0C1EA2005A}"/>
              </a:ext>
            </a:extLst>
          </p:cNvPr>
          <p:cNvGraphicFramePr>
            <a:graphicFrameLocks/>
          </p:cNvGraphicFramePr>
          <p:nvPr/>
        </p:nvGraphicFramePr>
        <p:xfrm>
          <a:off x="484859" y="1095443"/>
          <a:ext cx="10942150" cy="52139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76582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758F02-C902-7A7A-0115-A797A56643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88E93-44F9-5EBF-DFA3-E1D7E3FBE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Conventional Allocation Breakdown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77B9D35-5EB4-929E-CB14-8CCBA6F2B2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373776"/>
              </p:ext>
            </p:extLst>
          </p:nvPr>
        </p:nvGraphicFramePr>
        <p:xfrm>
          <a:off x="624926" y="942757"/>
          <a:ext cx="10942148" cy="5372100"/>
        </p:xfrm>
        <a:graphic>
          <a:graphicData uri="http://schemas.openxmlformats.org/drawingml/2006/table">
            <a:tbl>
              <a:tblPr firstRow="1" firstCol="1" lastRow="1" bandRow="1">
                <a:tableStyleId>{21E4AEA4-8DFA-4A89-87EB-49C32662AFE0}</a:tableStyleId>
              </a:tblPr>
              <a:tblGrid>
                <a:gridCol w="1563164">
                  <a:extLst>
                    <a:ext uri="{9D8B030D-6E8A-4147-A177-3AD203B41FA5}">
                      <a16:colId xmlns:a16="http://schemas.microsoft.com/office/drawing/2014/main" val="141888410"/>
                    </a:ext>
                  </a:extLst>
                </a:gridCol>
                <a:gridCol w="1563164">
                  <a:extLst>
                    <a:ext uri="{9D8B030D-6E8A-4147-A177-3AD203B41FA5}">
                      <a16:colId xmlns:a16="http://schemas.microsoft.com/office/drawing/2014/main" val="3373077006"/>
                    </a:ext>
                  </a:extLst>
                </a:gridCol>
                <a:gridCol w="1563164">
                  <a:extLst>
                    <a:ext uri="{9D8B030D-6E8A-4147-A177-3AD203B41FA5}">
                      <a16:colId xmlns:a16="http://schemas.microsoft.com/office/drawing/2014/main" val="1747885202"/>
                    </a:ext>
                  </a:extLst>
                </a:gridCol>
                <a:gridCol w="1563164">
                  <a:extLst>
                    <a:ext uri="{9D8B030D-6E8A-4147-A177-3AD203B41FA5}">
                      <a16:colId xmlns:a16="http://schemas.microsoft.com/office/drawing/2014/main" val="1630071065"/>
                    </a:ext>
                  </a:extLst>
                </a:gridCol>
                <a:gridCol w="1563164">
                  <a:extLst>
                    <a:ext uri="{9D8B030D-6E8A-4147-A177-3AD203B41FA5}">
                      <a16:colId xmlns:a16="http://schemas.microsoft.com/office/drawing/2014/main" val="2503360168"/>
                    </a:ext>
                  </a:extLst>
                </a:gridCol>
                <a:gridCol w="1563164">
                  <a:extLst>
                    <a:ext uri="{9D8B030D-6E8A-4147-A177-3AD203B41FA5}">
                      <a16:colId xmlns:a16="http://schemas.microsoft.com/office/drawing/2014/main" val="1916374623"/>
                    </a:ext>
                  </a:extLst>
                </a:gridCol>
                <a:gridCol w="1563164">
                  <a:extLst>
                    <a:ext uri="{9D8B030D-6E8A-4147-A177-3AD203B41FA5}">
                      <a16:colId xmlns:a16="http://schemas.microsoft.com/office/drawing/2014/main" val="102832644"/>
                    </a:ext>
                  </a:extLst>
                </a:gridCol>
              </a:tblGrid>
              <a:tr h="9891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700" b="1" u="none" strike="noStrike" dirty="0">
                          <a:effectLst/>
                        </a:rPr>
                        <a:t>Conventional Units 100% Owned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401339"/>
                  </a:ext>
                </a:extLst>
              </a:tr>
              <a:tr h="989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 dirty="0">
                          <a:effectLst/>
                        </a:rPr>
                        <a:t>Pricing Zone</a:t>
                      </a:r>
                      <a:endParaRPr lang="en-US" sz="17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F1Y5</a:t>
                      </a:r>
                      <a:endParaRPr lang="en-US" sz="17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F1Y10</a:t>
                      </a:r>
                      <a:endParaRPr lang="en-US" sz="17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F1Y20</a:t>
                      </a:r>
                      <a:endParaRPr lang="en-US" sz="17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F2Y5</a:t>
                      </a:r>
                      <a:endParaRPr lang="en-US" sz="17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F2Y10</a:t>
                      </a:r>
                      <a:endParaRPr lang="en-US" sz="17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F2Y20</a:t>
                      </a:r>
                      <a:endParaRPr lang="en-US" sz="17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273231"/>
                  </a:ext>
                </a:extLst>
              </a:tr>
              <a:tr h="989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AEPW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5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4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10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6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9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19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89738754"/>
                  </a:ext>
                </a:extLst>
              </a:tr>
              <a:tr h="989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EMDE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-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1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5323435"/>
                  </a:ext>
                </a:extLst>
              </a:tr>
              <a:tr h="989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GMO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-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-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-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1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63171696"/>
                  </a:ext>
                </a:extLst>
              </a:tr>
              <a:tr h="989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GRDA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1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-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40564546"/>
                  </a:ext>
                </a:extLst>
              </a:tr>
              <a:tr h="989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KCPL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1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2(CCs)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1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1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4(CCs)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42754933"/>
                  </a:ext>
                </a:extLst>
              </a:tr>
              <a:tr h="989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LES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1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1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1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2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21589368"/>
                  </a:ext>
                </a:extLst>
              </a:tr>
              <a:tr h="989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MIDW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-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7518164"/>
                  </a:ext>
                </a:extLst>
              </a:tr>
              <a:tr h="989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NPPD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2(CCs)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-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3(CCs) 1(CT)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52052498"/>
                  </a:ext>
                </a:extLst>
              </a:tr>
              <a:tr h="989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OKGE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6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8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18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6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9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24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2121038"/>
                  </a:ext>
                </a:extLst>
              </a:tr>
              <a:tr h="989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OPPD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1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2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-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1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4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922521"/>
                  </a:ext>
                </a:extLst>
              </a:tr>
              <a:tr h="989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SPRM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1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-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1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1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3786405"/>
                  </a:ext>
                </a:extLst>
              </a:tr>
              <a:tr h="989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SPS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16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24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24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13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18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25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3106151"/>
                  </a:ext>
                </a:extLst>
              </a:tr>
              <a:tr h="989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SUNC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-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1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16321664"/>
                  </a:ext>
                </a:extLst>
              </a:tr>
              <a:tr h="989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SWPA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-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- 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7206224"/>
                  </a:ext>
                </a:extLst>
              </a:tr>
              <a:tr h="989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UMZ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8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11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19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11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19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34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67208090"/>
                  </a:ext>
                </a:extLst>
              </a:tr>
              <a:tr h="989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WERE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 1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2(CCs)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1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1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4(CCs)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2018209"/>
                  </a:ext>
                </a:extLst>
              </a:tr>
              <a:tr h="989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WFEC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               -   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                1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28528061"/>
                  </a:ext>
                </a:extLst>
              </a:tr>
              <a:tr h="989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Total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36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48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80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39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>
                          <a:effectLst/>
                        </a:rPr>
                        <a:t>59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123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0687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33248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972CDC-FA04-BB9E-893D-CCBC89F791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21326-0763-3DEF-D26F-6A5098954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Conventional Allocation Breakdown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2545D88-D98F-0994-7588-8154DFAAC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742673"/>
              </p:ext>
            </p:extLst>
          </p:nvPr>
        </p:nvGraphicFramePr>
        <p:xfrm>
          <a:off x="368300" y="1095443"/>
          <a:ext cx="11455399" cy="519562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006310">
                  <a:extLst>
                    <a:ext uri="{9D8B030D-6E8A-4147-A177-3AD203B41FA5}">
                      <a16:colId xmlns:a16="http://schemas.microsoft.com/office/drawing/2014/main" val="4188431776"/>
                    </a:ext>
                  </a:extLst>
                </a:gridCol>
                <a:gridCol w="1609890">
                  <a:extLst>
                    <a:ext uri="{9D8B030D-6E8A-4147-A177-3AD203B41FA5}">
                      <a16:colId xmlns:a16="http://schemas.microsoft.com/office/drawing/2014/main" val="1553949220"/>
                    </a:ext>
                  </a:extLst>
                </a:gridCol>
                <a:gridCol w="1257407">
                  <a:extLst>
                    <a:ext uri="{9D8B030D-6E8A-4147-A177-3AD203B41FA5}">
                      <a16:colId xmlns:a16="http://schemas.microsoft.com/office/drawing/2014/main" val="2967647497"/>
                    </a:ext>
                  </a:extLst>
                </a:gridCol>
                <a:gridCol w="964955">
                  <a:extLst>
                    <a:ext uri="{9D8B030D-6E8A-4147-A177-3AD203B41FA5}">
                      <a16:colId xmlns:a16="http://schemas.microsoft.com/office/drawing/2014/main" val="490815879"/>
                    </a:ext>
                  </a:extLst>
                </a:gridCol>
                <a:gridCol w="1419863">
                  <a:extLst>
                    <a:ext uri="{9D8B030D-6E8A-4147-A177-3AD203B41FA5}">
                      <a16:colId xmlns:a16="http://schemas.microsoft.com/office/drawing/2014/main" val="3262161987"/>
                    </a:ext>
                  </a:extLst>
                </a:gridCol>
                <a:gridCol w="1612854">
                  <a:extLst>
                    <a:ext uri="{9D8B030D-6E8A-4147-A177-3AD203B41FA5}">
                      <a16:colId xmlns:a16="http://schemas.microsoft.com/office/drawing/2014/main" val="1725331336"/>
                    </a:ext>
                  </a:extLst>
                </a:gridCol>
                <a:gridCol w="799534">
                  <a:extLst>
                    <a:ext uri="{9D8B030D-6E8A-4147-A177-3AD203B41FA5}">
                      <a16:colId xmlns:a16="http://schemas.microsoft.com/office/drawing/2014/main" val="3480895853"/>
                    </a:ext>
                  </a:extLst>
                </a:gridCol>
                <a:gridCol w="992526">
                  <a:extLst>
                    <a:ext uri="{9D8B030D-6E8A-4147-A177-3AD203B41FA5}">
                      <a16:colId xmlns:a16="http://schemas.microsoft.com/office/drawing/2014/main" val="361678276"/>
                    </a:ext>
                  </a:extLst>
                </a:gridCol>
                <a:gridCol w="799534">
                  <a:extLst>
                    <a:ext uri="{9D8B030D-6E8A-4147-A177-3AD203B41FA5}">
                      <a16:colId xmlns:a16="http://schemas.microsoft.com/office/drawing/2014/main" val="2892438628"/>
                    </a:ext>
                  </a:extLst>
                </a:gridCol>
                <a:gridCol w="992526">
                  <a:extLst>
                    <a:ext uri="{9D8B030D-6E8A-4147-A177-3AD203B41FA5}">
                      <a16:colId xmlns:a16="http://schemas.microsoft.com/office/drawing/2014/main" val="1895859073"/>
                    </a:ext>
                  </a:extLst>
                </a:gridCol>
              </a:tblGrid>
              <a:tr h="523908">
                <a:tc gridSpan="10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 dirty="0">
                          <a:solidFill>
                            <a:schemeClr val="lt1"/>
                          </a:solidFill>
                          <a:effectLst/>
                        </a:rPr>
                        <a:t>F1 Shared Conventional Allocations</a:t>
                      </a:r>
                      <a:endParaRPr lang="en-US" sz="17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188354"/>
                  </a:ext>
                </a:extLst>
              </a:tr>
              <a:tr h="70791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Unit Name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 dirty="0">
                          <a:solidFill>
                            <a:schemeClr val="lt1"/>
                          </a:solidFill>
                          <a:effectLst/>
                        </a:rPr>
                        <a:t>Conventional Type</a:t>
                      </a:r>
                      <a:endParaRPr lang="en-US" sz="17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 dirty="0">
                          <a:solidFill>
                            <a:schemeClr val="lt1"/>
                          </a:solidFill>
                          <a:effectLst/>
                        </a:rPr>
                        <a:t>Future/Year</a:t>
                      </a:r>
                      <a:endParaRPr lang="en-US" sz="17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 dirty="0">
                          <a:solidFill>
                            <a:schemeClr val="lt1"/>
                          </a:solidFill>
                          <a:effectLst/>
                        </a:rPr>
                        <a:t>Size (MW)</a:t>
                      </a:r>
                      <a:endParaRPr lang="en-US" sz="17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 dirty="0">
                          <a:solidFill>
                            <a:schemeClr val="lt1"/>
                          </a:solidFill>
                          <a:effectLst/>
                        </a:rPr>
                        <a:t>Majority Owner</a:t>
                      </a:r>
                      <a:endParaRPr lang="en-US" sz="17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Majority Owner %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Owner 2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Owner 2 %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 dirty="0">
                          <a:solidFill>
                            <a:schemeClr val="lt1"/>
                          </a:solidFill>
                          <a:effectLst/>
                        </a:rPr>
                        <a:t>Owner 3</a:t>
                      </a:r>
                      <a:endParaRPr lang="en-US" sz="17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 dirty="0">
                          <a:solidFill>
                            <a:schemeClr val="lt1"/>
                          </a:solidFill>
                          <a:effectLst/>
                        </a:rPr>
                        <a:t>Owner 3 %</a:t>
                      </a:r>
                      <a:endParaRPr lang="en-US" sz="17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405687"/>
                  </a:ext>
                </a:extLst>
              </a:tr>
              <a:tr h="36034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CT#01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CT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F1Y5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419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UMZ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8275997"/>
                  </a:ext>
                </a:extLst>
              </a:tr>
              <a:tr h="36034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CT#02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CT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F1Y5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419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LES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1754058"/>
                  </a:ext>
                </a:extLst>
              </a:tr>
              <a:tr h="36034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CT#03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CT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F1Y5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419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OKGE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90%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WFEC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10%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73894243"/>
                  </a:ext>
                </a:extLst>
              </a:tr>
              <a:tr h="36034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CT#04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CT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F1Y10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419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WERE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MIDW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40%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24173589"/>
                  </a:ext>
                </a:extLst>
              </a:tr>
              <a:tr h="36034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CT#05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CT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F1Y10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419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OPPD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UMZ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30%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LES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10%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42820502"/>
                  </a:ext>
                </a:extLst>
              </a:tr>
              <a:tr h="36034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CT#06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CT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F1Y10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419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SPS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525521"/>
                  </a:ext>
                </a:extLst>
              </a:tr>
              <a:tr h="36034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CT#07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CT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F1Y10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419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GMO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KCPL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40%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3629339"/>
                  </a:ext>
                </a:extLst>
              </a:tr>
              <a:tr h="36034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CT#08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CT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F1Y10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419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GRDA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78357002"/>
                  </a:ext>
                </a:extLst>
              </a:tr>
              <a:tr h="36034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CT#09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CT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F1Y20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419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OKGE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EMDE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40%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0266670"/>
                  </a:ext>
                </a:extLst>
              </a:tr>
              <a:tr h="36034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CT#10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CT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F1Y20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419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OPPD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90%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LES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10%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64916620"/>
                  </a:ext>
                </a:extLst>
              </a:tr>
              <a:tr h="36034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1" u="none" strike="noStrike" kern="1200">
                          <a:solidFill>
                            <a:schemeClr val="lt1"/>
                          </a:solidFill>
                          <a:effectLst/>
                        </a:rPr>
                        <a:t>CT#11</a:t>
                      </a:r>
                      <a:endParaRPr lang="en-US" sz="1700" b="1" u="none" strike="noStrike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CT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F1Y20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419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GMO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KCPL</a:t>
                      </a:r>
                      <a:endParaRPr lang="en-US" sz="1700" b="0" u="none" strike="noStrike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40%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7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700" b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00303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14738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073591-1DCD-9FAC-66B4-A5244051FA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98E0D-14FA-84A0-D7D7-0DA51E9AB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Conventional Allocation Breakdown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509D3C7-8A4C-898E-1E90-3B8F5BA6FF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871393"/>
              </p:ext>
            </p:extLst>
          </p:nvPr>
        </p:nvGraphicFramePr>
        <p:xfrm>
          <a:off x="484859" y="952501"/>
          <a:ext cx="11222280" cy="5430831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985831">
                  <a:extLst>
                    <a:ext uri="{9D8B030D-6E8A-4147-A177-3AD203B41FA5}">
                      <a16:colId xmlns:a16="http://schemas.microsoft.com/office/drawing/2014/main" val="421211310"/>
                    </a:ext>
                  </a:extLst>
                </a:gridCol>
                <a:gridCol w="1715078">
                  <a:extLst>
                    <a:ext uri="{9D8B030D-6E8A-4147-A177-3AD203B41FA5}">
                      <a16:colId xmlns:a16="http://schemas.microsoft.com/office/drawing/2014/main" val="3818214726"/>
                    </a:ext>
                  </a:extLst>
                </a:gridCol>
                <a:gridCol w="1093869">
                  <a:extLst>
                    <a:ext uri="{9D8B030D-6E8A-4147-A177-3AD203B41FA5}">
                      <a16:colId xmlns:a16="http://schemas.microsoft.com/office/drawing/2014/main" val="845121255"/>
                    </a:ext>
                  </a:extLst>
                </a:gridCol>
                <a:gridCol w="945318">
                  <a:extLst>
                    <a:ext uri="{9D8B030D-6E8A-4147-A177-3AD203B41FA5}">
                      <a16:colId xmlns:a16="http://schemas.microsoft.com/office/drawing/2014/main" val="3406384430"/>
                    </a:ext>
                  </a:extLst>
                </a:gridCol>
                <a:gridCol w="1390970">
                  <a:extLst>
                    <a:ext uri="{9D8B030D-6E8A-4147-A177-3AD203B41FA5}">
                      <a16:colId xmlns:a16="http://schemas.microsoft.com/office/drawing/2014/main" val="2522419959"/>
                    </a:ext>
                  </a:extLst>
                </a:gridCol>
                <a:gridCol w="1580032">
                  <a:extLst>
                    <a:ext uri="{9D8B030D-6E8A-4147-A177-3AD203B41FA5}">
                      <a16:colId xmlns:a16="http://schemas.microsoft.com/office/drawing/2014/main" val="2243266838"/>
                    </a:ext>
                  </a:extLst>
                </a:gridCol>
                <a:gridCol w="783263">
                  <a:extLst>
                    <a:ext uri="{9D8B030D-6E8A-4147-A177-3AD203B41FA5}">
                      <a16:colId xmlns:a16="http://schemas.microsoft.com/office/drawing/2014/main" val="2603217767"/>
                    </a:ext>
                  </a:extLst>
                </a:gridCol>
                <a:gridCol w="972328">
                  <a:extLst>
                    <a:ext uri="{9D8B030D-6E8A-4147-A177-3AD203B41FA5}">
                      <a16:colId xmlns:a16="http://schemas.microsoft.com/office/drawing/2014/main" val="3832568235"/>
                    </a:ext>
                  </a:extLst>
                </a:gridCol>
                <a:gridCol w="783263">
                  <a:extLst>
                    <a:ext uri="{9D8B030D-6E8A-4147-A177-3AD203B41FA5}">
                      <a16:colId xmlns:a16="http://schemas.microsoft.com/office/drawing/2014/main" val="1456350454"/>
                    </a:ext>
                  </a:extLst>
                </a:gridCol>
                <a:gridCol w="972328">
                  <a:extLst>
                    <a:ext uri="{9D8B030D-6E8A-4147-A177-3AD203B41FA5}">
                      <a16:colId xmlns:a16="http://schemas.microsoft.com/office/drawing/2014/main" val="3619439812"/>
                    </a:ext>
                  </a:extLst>
                </a:gridCol>
              </a:tblGrid>
              <a:tr h="258611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F2 Shared Conventional Allocations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437757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Unit Name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Conventional Type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Future/Year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Size (MW)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Majority Owner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Majority Owner %</a:t>
                      </a:r>
                      <a:endParaRPr lang="en-US" sz="14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Owner 2</a:t>
                      </a:r>
                      <a:endParaRPr lang="en-US" sz="14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Owner 2 %</a:t>
                      </a:r>
                      <a:endParaRPr lang="en-US" sz="14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Owner 3</a:t>
                      </a:r>
                      <a:endParaRPr lang="en-US" sz="1400" b="1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Owner 3 %</a:t>
                      </a:r>
                      <a:endParaRPr lang="en-US" sz="1400" b="1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885537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F2Y5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419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OKGE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60%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WFEC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40%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52647908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CT#02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SPS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80%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AEPW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3349020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CT#03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EMDE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AEPW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2404036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CT#04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OPPD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80%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UMZ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4721839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CT#05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KCPL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WERE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35435619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CT#06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419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AEPW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70%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SPS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30%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9369621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GRDA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80%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EMDE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1345837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CT#08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OKGE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SUNC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0148867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CT#09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MIDW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70%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WERE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30%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41329015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KCPL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LES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19153539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GMO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70%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OPPD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30%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33816534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SPS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80%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WFEC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9827598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GRDA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AEPW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83215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OPPD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UMZ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9572655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GMO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OPPD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30%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KCPL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5514452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LES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100%</a:t>
                      </a:r>
                      <a:endParaRPr lang="en-US" sz="1400" b="0" i="0" u="none" strike="noStrike">
                        <a:solidFill>
                          <a:srgbClr val="9C0006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545594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WERE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OKGE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40%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07215127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SPRM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100%</a:t>
                      </a:r>
                      <a:endParaRPr lang="en-US" sz="1400" b="0" i="0" u="none" strike="noStrike">
                        <a:solidFill>
                          <a:srgbClr val="9C0006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7455616"/>
                  </a:ext>
                </a:extLst>
              </a:tr>
              <a:tr h="25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CT#19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F2Y20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NPPD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100%</a:t>
                      </a:r>
                      <a:endParaRPr lang="en-US" sz="1400" b="0" i="0" u="none" strike="noStrike">
                        <a:solidFill>
                          <a:srgbClr val="9C0006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93791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6890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7B1EFA-A5AB-F450-51FF-E93C0430A0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00861-275E-7194-AF92-EE99C6AFA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UI Black"/>
                <a:ea typeface="Segoe UI Black"/>
              </a:rPr>
              <a:t>Milestone Overview</a:t>
            </a: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7CEBB77-E3AD-AFF8-4279-B1C9D64375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6485351"/>
              </p:ext>
            </p:extLst>
          </p:nvPr>
        </p:nvGraphicFramePr>
        <p:xfrm>
          <a:off x="484859" y="685800"/>
          <a:ext cx="11224541" cy="5697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280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2AF1F-4E8B-D23E-2619-43BA710B2D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Segoe UI Black"/>
                <a:ea typeface="Segoe UI Black"/>
              </a:rPr>
              <a:t>Additional IRPs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B6972D-74B4-9D97-7BD9-FD2776F8DF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71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61B08-0B88-EF8F-13F2-7949FFA12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Segoe UI Black"/>
                <a:ea typeface="Segoe UI Black"/>
              </a:rPr>
              <a:t>Additional IRPS</a:t>
            </a:r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1B415E9-6E75-1DC9-1CEC-F379E6B9D1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9023835"/>
              </p:ext>
            </p:extLst>
          </p:nvPr>
        </p:nvGraphicFramePr>
        <p:xfrm>
          <a:off x="889000" y="1092200"/>
          <a:ext cx="10130691" cy="3755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1033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3DF52C-C6CE-00BF-149D-DBF67F639A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09A34-A788-3621-576E-2EC9AE1097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Segoe UI Black"/>
                <a:ea typeface="Segoe UI Black"/>
              </a:rPr>
              <a:t>Updates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02BB96-0A73-AFEC-63B1-035A781619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52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8905A2-FCC2-46DA-C1D9-69E49B7CDF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6370E-9E02-695A-23D7-18F6C0484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UI Black"/>
                <a:ea typeface="Segoe UI Black"/>
              </a:rPr>
              <a:t>Updates</a:t>
            </a:r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A56D11E-34F6-22F0-7AA6-E53B5E87D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8319448"/>
              </p:ext>
            </p:extLst>
          </p:nvPr>
        </p:nvGraphicFramePr>
        <p:xfrm>
          <a:off x="254000" y="914401"/>
          <a:ext cx="11734800" cy="5468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4930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FDD36-500C-9C8C-9981-56AC292F91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Segoe UI Black"/>
                <a:ea typeface="Segoe UI Black"/>
              </a:rPr>
              <a:t>Final Shortfall Results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6E8D93-7B7B-7E2A-051F-06E2FD33EA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0713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PP Official Branding">
      <a:dk1>
        <a:srgbClr val="2A363B"/>
      </a:dk1>
      <a:lt1>
        <a:sysClr val="window" lastClr="FFFFFF"/>
      </a:lt1>
      <a:dk2>
        <a:srgbClr val="5A6770"/>
      </a:dk2>
      <a:lt2>
        <a:srgbClr val="E7E6E6"/>
      </a:lt2>
      <a:accent1>
        <a:srgbClr val="C7202F"/>
      </a:accent1>
      <a:accent2>
        <a:srgbClr val="2399BB"/>
      </a:accent2>
      <a:accent3>
        <a:srgbClr val="1FBF92"/>
      </a:accent3>
      <a:accent4>
        <a:srgbClr val="FBAB18"/>
      </a:accent4>
      <a:accent5>
        <a:srgbClr val="A142C0"/>
      </a:accent5>
      <a:accent6>
        <a:srgbClr val="A67777"/>
      </a:accent6>
      <a:hlink>
        <a:srgbClr val="2399BB"/>
      </a:hlink>
      <a:folHlink>
        <a:srgbClr val="FBAB18"/>
      </a:folHlink>
    </a:clrScheme>
    <a:fontScheme name="SPP Branding Font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39A727A-BCDF-42C3-ABFB-2888D9974785}" vid="{11D831FF-3162-407E-83A8-00AFA9B9F8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4b603dc-a026-472b-ae89-72298250c49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38F3D8DC170744A42C2BD60590C5F1" ma:contentTypeVersion="13" ma:contentTypeDescription="Create a new document." ma:contentTypeScope="" ma:versionID="01e9ddad0fc776433f5324a9d96a6439">
  <xsd:schema xmlns:xsd="http://www.w3.org/2001/XMLSchema" xmlns:xs="http://www.w3.org/2001/XMLSchema" xmlns:p="http://schemas.microsoft.com/office/2006/metadata/properties" xmlns:ns3="44b603dc-a026-472b-ae89-72298250c49a" xmlns:ns4="ad955dea-d902-4e94-8f4f-23ca5d8e0b29" targetNamespace="http://schemas.microsoft.com/office/2006/metadata/properties" ma:root="true" ma:fieldsID="51b52d50fe54f7896ab5a913c198cd78" ns3:_="" ns4:_="">
    <xsd:import namespace="44b603dc-a026-472b-ae89-72298250c49a"/>
    <xsd:import namespace="ad955dea-d902-4e94-8f4f-23ca5d8e0b2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b603dc-a026-472b-ae89-72298250c4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7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55dea-d902-4e94-8f4f-23ca5d8e0b2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4E6293-17A8-4237-A58B-F53B81293A0E}">
  <ds:schemaRefs>
    <ds:schemaRef ds:uri="http://schemas.microsoft.com/office/infopath/2007/PartnerControls"/>
    <ds:schemaRef ds:uri="ad955dea-d902-4e94-8f4f-23ca5d8e0b29"/>
    <ds:schemaRef ds:uri="44b603dc-a026-472b-ae89-72298250c49a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BE09519-D771-42AF-B653-EC7B5619B311}">
  <ds:schemaRefs>
    <ds:schemaRef ds:uri="44b603dc-a026-472b-ae89-72298250c49a"/>
    <ds:schemaRef ds:uri="ad955dea-d902-4e94-8f4f-23ca5d8e0b2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27E3482-2596-4344-B035-6DF745845E41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e9692091-66b8-45b5-9087-387cbcef98ca}" enabled="1" method="Privileged" siteId="{3230926a-71b7-4370-a137-197badc066a2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2026 ITP-CPP Transition Assessments_WIDESCREEN - USE THIS ONE!!!</Template>
  <TotalTime>786</TotalTime>
  <Words>1847</Words>
  <Application>Microsoft Office PowerPoint</Application>
  <PresentationFormat>Widescreen</PresentationFormat>
  <Paragraphs>935</Paragraphs>
  <Slides>33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Aptos Narrow</vt:lpstr>
      <vt:lpstr>Arial</vt:lpstr>
      <vt:lpstr>Calibri</vt:lpstr>
      <vt:lpstr>Segoe UI</vt:lpstr>
      <vt:lpstr>Segoe UI Black</vt:lpstr>
      <vt:lpstr>Segoe UI Light</vt:lpstr>
      <vt:lpstr>Segoe UI Semilight</vt:lpstr>
      <vt:lpstr>Custom Design</vt:lpstr>
      <vt:lpstr>2026 ITP Resource Plan Phase 2 – Final Shortfall</vt:lpstr>
      <vt:lpstr>OBJECTIVE</vt:lpstr>
      <vt:lpstr>Milestone Overview</vt:lpstr>
      <vt:lpstr>Milestone Overview</vt:lpstr>
      <vt:lpstr>Additional IRPs</vt:lpstr>
      <vt:lpstr>Additional IRPS</vt:lpstr>
      <vt:lpstr>Updates</vt:lpstr>
      <vt:lpstr>Updates</vt:lpstr>
      <vt:lpstr>Final Shortfall Results</vt:lpstr>
      <vt:lpstr>IRP vs Shortfall</vt:lpstr>
      <vt:lpstr>Accredited Capacity vs Load Obligation</vt:lpstr>
      <vt:lpstr>Summer Shortfall</vt:lpstr>
      <vt:lpstr>Winter Shortfall</vt:lpstr>
      <vt:lpstr>Total Shortfall</vt:lpstr>
      <vt:lpstr>TOTAL Conventional Additions</vt:lpstr>
      <vt:lpstr>Conventional Allocation Breakdown</vt:lpstr>
      <vt:lpstr>Conventional Allocation Breakdown</vt:lpstr>
      <vt:lpstr>Conventional Allocation Breakdown</vt:lpstr>
      <vt:lpstr>Recommendation</vt:lpstr>
      <vt:lpstr>Recommendation</vt:lpstr>
      <vt:lpstr>Next Steps </vt:lpstr>
      <vt:lpstr>Next Steps</vt:lpstr>
      <vt:lpstr>Ryan Reynolds</vt:lpstr>
      <vt:lpstr>Appendix</vt:lpstr>
      <vt:lpstr>IRP vs Shortfall</vt:lpstr>
      <vt:lpstr>Accredited Capacity vs Load Obligation</vt:lpstr>
      <vt:lpstr>Summer Shortfall</vt:lpstr>
      <vt:lpstr>Winter Shortfall</vt:lpstr>
      <vt:lpstr>Total Shortfall</vt:lpstr>
      <vt:lpstr>TOTAL Conventional Allocations</vt:lpstr>
      <vt:lpstr>Conventional Allocation Breakdown</vt:lpstr>
      <vt:lpstr>Conventional Allocation Breakdown</vt:lpstr>
      <vt:lpstr>Conventional Allocation Breakdown</vt:lpstr>
    </vt:vector>
  </TitlesOfParts>
  <Company>Southwest Power Pool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Krishada Watson</dc:creator>
  <cp:lastModifiedBy>Susanna Padilla</cp:lastModifiedBy>
  <cp:revision>5</cp:revision>
  <dcterms:created xsi:type="dcterms:W3CDTF">2025-01-29T15:34:36Z</dcterms:created>
  <dcterms:modified xsi:type="dcterms:W3CDTF">2025-05-29T15:03:10Z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0x010100AD38F3D8DC170744A42C2BD60590C5F1</vt:lpwstr>
  </property>
</Properties>
</file>