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8" r:id="rId2"/>
  </p:sldMasterIdLst>
  <p:notesMasterIdLst>
    <p:notesMasterId r:id="rId25"/>
  </p:notesMasterIdLst>
  <p:handoutMasterIdLst>
    <p:handoutMasterId r:id="rId26"/>
  </p:handoutMasterIdLst>
  <p:sldIdLst>
    <p:sldId id="274" r:id="rId3"/>
    <p:sldId id="604" r:id="rId4"/>
    <p:sldId id="605" r:id="rId5"/>
    <p:sldId id="619" r:id="rId6"/>
    <p:sldId id="620" r:id="rId7"/>
    <p:sldId id="599" r:id="rId8"/>
    <p:sldId id="267" r:id="rId9"/>
    <p:sldId id="618" r:id="rId10"/>
    <p:sldId id="581" r:id="rId11"/>
    <p:sldId id="595" r:id="rId12"/>
    <p:sldId id="582" r:id="rId13"/>
    <p:sldId id="601" r:id="rId14"/>
    <p:sldId id="600" r:id="rId15"/>
    <p:sldId id="271" r:id="rId16"/>
    <p:sldId id="603" r:id="rId17"/>
    <p:sldId id="614" r:id="rId18"/>
    <p:sldId id="617" r:id="rId19"/>
    <p:sldId id="616" r:id="rId20"/>
    <p:sldId id="584" r:id="rId21"/>
    <p:sldId id="501" r:id="rId22"/>
    <p:sldId id="502" r:id="rId23"/>
    <p:sldId id="50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67087B-7BF6-185F-609A-50DFA5810CAD}" name="Aaron Shipley" initials="AS" userId="S::ashipley@spp.org::028b3661-bddb-44d8-8c4e-2ffea097b3ed" providerId="AD"/>
  <p188:author id="{57BA029C-D05B-69E1-4DCF-8C4513C42D2D}" name="Jon George" initials="JG" userId="S::jgeorge@misoenergy.org::393b4080-b1fe-48a6-84cb-8f3af544809e" providerId="AD"/>
  <p188:author id="{8730679D-B0B2-8A89-688D-BC21B6309477}" name="Ashleigh Moore" initials="AM" userId="S::AMoore@misoenergy.org::6c8c511d-de6a-4206-a943-e47a0e53756f" providerId="AD"/>
  <p188:author id="{4EC419AC-F181-AF4B-7F15-0428D9CB5966}" name="Spencer Magby" initials="SM" userId="S::smagby_spp.org#ext#@burnsmcd.onmicrosoft.com::6cbc3d94-31b7-4c04-97f0-999379534b84" providerId="AD"/>
  <p188:author id="{393691C7-1EB9-4BD5-3C34-C4D3D64FD6A8}" name="Clint Savoy" initials="CS" userId="S::csavoy@spp.org::7e659e64-210b-4389-a146-8524ba9f0590" providerId="AD"/>
  <p188:author id="{257325FE-D28A-E04E-2B57-64B1FCE88282}" name="Joseph Wax" initials="JW" userId="S::jwax_misoenergy.org#ext#@burnsmcd.onmicrosoft.com::0676e690-73d6-4e88-9aeb-6e6e96fc5398" providerId="AD"/>
  <p188:author id="{C5499CFE-3B26-F691-E1E6-D2CF0FB49A91}" name="Jill Ponder" initials="JP" userId="S::jponder@spp.org::1976cb27-f113-4a5c-a1a0-c046690a22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D24"/>
    <a:srgbClr val="C10F28"/>
    <a:srgbClr val="D9112E"/>
    <a:srgbClr val="ED1332"/>
    <a:srgbClr val="CF102D"/>
    <a:srgbClr val="CA102B"/>
    <a:srgbClr val="2A363B"/>
    <a:srgbClr val="ED1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7B261-A81C-4031-B562-D3B782A55092}" v="5" dt="2025-04-23T20:25:17.985"/>
    <p1510:client id="{5452CE19-901C-42F8-A8E6-6F5966A104FA}" v="989" dt="2025-04-23T18:40:35.894"/>
    <p1510:client id="{8967153D-FDA8-BCA1-1FF3-7D288C35538E}" v="65" dt="2025-04-23T19:55:42.990"/>
    <p1510:client id="{B03C0702-0166-46A7-5081-B854AE15ECC4}" v="47" dt="2025-04-23T14:54:57.428"/>
    <p1510:client id="{F3DA22B5-F5BE-ED83-6FEA-989AC07BC44C}" v="832" dt="2025-04-23T02:30:32.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3A897-E0C3-4B71-B5F2-62EAD00F8B5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0FB40ED-C3DE-40EE-A157-95FD1A6AC53F}">
      <dgm:prSet/>
      <dgm:spPr/>
      <dgm:t>
        <a:bodyPr/>
        <a:lstStyle/>
        <a:p>
          <a:r>
            <a:rPr lang="en-US"/>
            <a:t>Overview of the 2024 CSP Study</a:t>
          </a:r>
        </a:p>
      </dgm:t>
    </dgm:pt>
    <dgm:pt modelId="{A1218455-2E9C-458E-8092-830AC6234912}" type="parTrans" cxnId="{8220D7DE-8D73-498A-88CF-0DF8488ABE85}">
      <dgm:prSet/>
      <dgm:spPr/>
      <dgm:t>
        <a:bodyPr/>
        <a:lstStyle/>
        <a:p>
          <a:endParaRPr lang="en-US"/>
        </a:p>
      </dgm:t>
    </dgm:pt>
    <dgm:pt modelId="{15D19456-BF49-4965-A2A4-0A1EC942FCF3}" type="sibTrans" cxnId="{8220D7DE-8D73-498A-88CF-0DF8488ABE85}">
      <dgm:prSet/>
      <dgm:spPr/>
      <dgm:t>
        <a:bodyPr/>
        <a:lstStyle/>
        <a:p>
          <a:endParaRPr lang="en-US"/>
        </a:p>
      </dgm:t>
    </dgm:pt>
    <dgm:pt modelId="{410B7BBF-4DFA-496D-A569-265FF6110EE5}">
      <dgm:prSet/>
      <dgm:spPr/>
      <dgm:t>
        <a:bodyPr/>
        <a:lstStyle/>
        <a:p>
          <a:r>
            <a:rPr lang="en-US"/>
            <a:t>MISO-SPP JOA Waiver Filing Update</a:t>
          </a:r>
        </a:p>
      </dgm:t>
    </dgm:pt>
    <dgm:pt modelId="{ECEE3CCE-7DE3-4DC2-91B9-C6BBC76B4D70}" type="parTrans" cxnId="{2EF1CEA8-B74D-41CE-A505-4874A368360D}">
      <dgm:prSet/>
      <dgm:spPr/>
      <dgm:t>
        <a:bodyPr/>
        <a:lstStyle/>
        <a:p>
          <a:endParaRPr lang="en-US"/>
        </a:p>
      </dgm:t>
    </dgm:pt>
    <dgm:pt modelId="{47A43D78-B0E3-43D7-8863-20961BA2CE72}" type="sibTrans" cxnId="{2EF1CEA8-B74D-41CE-A505-4874A368360D}">
      <dgm:prSet/>
      <dgm:spPr/>
      <dgm:t>
        <a:bodyPr/>
        <a:lstStyle/>
        <a:p>
          <a:endParaRPr lang="en-US"/>
        </a:p>
      </dgm:t>
    </dgm:pt>
    <dgm:pt modelId="{BFC7CA2F-BC59-4B73-A716-81D055725BA8}">
      <dgm:prSet/>
      <dgm:spPr/>
      <dgm:t>
        <a:bodyPr/>
        <a:lstStyle/>
        <a:p>
          <a:r>
            <a:rPr lang="en-US"/>
            <a:t>CSP Blended Model Development</a:t>
          </a:r>
        </a:p>
      </dgm:t>
    </dgm:pt>
    <dgm:pt modelId="{045C5FFA-F36D-4CB2-B9E4-774AB0B73E55}" type="parTrans" cxnId="{63347F68-520A-46EF-9CE9-655E563474B6}">
      <dgm:prSet/>
      <dgm:spPr/>
      <dgm:t>
        <a:bodyPr/>
        <a:lstStyle/>
        <a:p>
          <a:endParaRPr lang="en-US"/>
        </a:p>
      </dgm:t>
    </dgm:pt>
    <dgm:pt modelId="{0BC3C41A-6075-48F2-92F4-94771F15E66E}" type="sibTrans" cxnId="{63347F68-520A-46EF-9CE9-655E563474B6}">
      <dgm:prSet/>
      <dgm:spPr/>
      <dgm:t>
        <a:bodyPr/>
        <a:lstStyle/>
        <a:p>
          <a:endParaRPr lang="en-US"/>
        </a:p>
      </dgm:t>
    </dgm:pt>
    <dgm:pt modelId="{D1C48C18-DA12-4351-AAC8-989BE7AD2432}">
      <dgm:prSet/>
      <dgm:spPr/>
      <dgm:t>
        <a:bodyPr/>
        <a:lstStyle/>
        <a:p>
          <a:r>
            <a:rPr lang="en-US"/>
            <a:t>Economic </a:t>
          </a:r>
        </a:p>
      </dgm:t>
    </dgm:pt>
    <dgm:pt modelId="{57F1C8D6-DAB2-4037-A6D6-6A7777F42C74}" type="parTrans" cxnId="{C5CF5F9F-22E0-4125-BE29-1E2975F6AC2E}">
      <dgm:prSet/>
      <dgm:spPr/>
      <dgm:t>
        <a:bodyPr/>
        <a:lstStyle/>
        <a:p>
          <a:endParaRPr lang="en-US"/>
        </a:p>
      </dgm:t>
    </dgm:pt>
    <dgm:pt modelId="{6A736790-4742-4B40-95CB-503816D737FC}" type="sibTrans" cxnId="{C5CF5F9F-22E0-4125-BE29-1E2975F6AC2E}">
      <dgm:prSet/>
      <dgm:spPr/>
      <dgm:t>
        <a:bodyPr/>
        <a:lstStyle/>
        <a:p>
          <a:endParaRPr lang="en-US"/>
        </a:p>
      </dgm:t>
    </dgm:pt>
    <dgm:pt modelId="{51BE4E72-BA61-434D-BD18-F9DB68B510EF}">
      <dgm:prSet/>
      <dgm:spPr/>
      <dgm:t>
        <a:bodyPr/>
        <a:lstStyle/>
        <a:p>
          <a:r>
            <a:rPr lang="en-US"/>
            <a:t>Reliability</a:t>
          </a:r>
        </a:p>
      </dgm:t>
    </dgm:pt>
    <dgm:pt modelId="{ADEA35F0-A9ED-4C29-93AD-0D2943D1F424}" type="parTrans" cxnId="{2CD6E95A-2DCF-479D-B851-39E6193A0C80}">
      <dgm:prSet/>
      <dgm:spPr/>
      <dgm:t>
        <a:bodyPr/>
        <a:lstStyle/>
        <a:p>
          <a:endParaRPr lang="en-US"/>
        </a:p>
      </dgm:t>
    </dgm:pt>
    <dgm:pt modelId="{C78542DC-07D3-4C39-82F2-C21F7891B001}" type="sibTrans" cxnId="{2CD6E95A-2DCF-479D-B851-39E6193A0C80}">
      <dgm:prSet/>
      <dgm:spPr/>
      <dgm:t>
        <a:bodyPr/>
        <a:lstStyle/>
        <a:p>
          <a:endParaRPr lang="en-US"/>
        </a:p>
      </dgm:t>
    </dgm:pt>
    <dgm:pt modelId="{79A9FD6E-EF55-4BDA-BCAA-FA18B86DD39A}">
      <dgm:prSet/>
      <dgm:spPr/>
      <dgm:t>
        <a:bodyPr/>
        <a:lstStyle/>
        <a:p>
          <a:r>
            <a:rPr lang="en-US"/>
            <a:t>Transfer Capacity Scenarios</a:t>
          </a:r>
        </a:p>
      </dgm:t>
    </dgm:pt>
    <dgm:pt modelId="{C4E39B6F-1930-474B-868C-D25754E5E65D}" type="parTrans" cxnId="{C87A80A6-F059-46E4-9080-AB9B18163BF7}">
      <dgm:prSet/>
      <dgm:spPr/>
      <dgm:t>
        <a:bodyPr/>
        <a:lstStyle/>
        <a:p>
          <a:endParaRPr lang="en-US"/>
        </a:p>
      </dgm:t>
    </dgm:pt>
    <dgm:pt modelId="{27223EAE-F174-4444-AC64-05FC93EDA324}" type="sibTrans" cxnId="{C87A80A6-F059-46E4-9080-AB9B18163BF7}">
      <dgm:prSet/>
      <dgm:spPr/>
      <dgm:t>
        <a:bodyPr/>
        <a:lstStyle/>
        <a:p>
          <a:endParaRPr lang="en-US"/>
        </a:p>
      </dgm:t>
    </dgm:pt>
    <dgm:pt modelId="{8A665A5B-F847-4443-BED7-24D4C51C796D}">
      <dgm:prSet/>
      <dgm:spPr/>
      <dgm:t>
        <a:bodyPr/>
        <a:lstStyle/>
        <a:p>
          <a:r>
            <a:rPr lang="en-US"/>
            <a:t>Interregional Triple Hurdle</a:t>
          </a:r>
        </a:p>
      </dgm:t>
    </dgm:pt>
    <dgm:pt modelId="{FCAB5B74-D4C4-48B9-A0A5-08FC2CD5E1F4}" type="parTrans" cxnId="{AD105927-A4C5-46A2-879D-FF8A610B4870}">
      <dgm:prSet/>
      <dgm:spPr/>
      <dgm:t>
        <a:bodyPr/>
        <a:lstStyle/>
        <a:p>
          <a:endParaRPr lang="en-US"/>
        </a:p>
      </dgm:t>
    </dgm:pt>
    <dgm:pt modelId="{FD7D031E-497E-4801-8897-2EB9C83D35CB}" type="sibTrans" cxnId="{AD105927-A4C5-46A2-879D-FF8A610B4870}">
      <dgm:prSet/>
      <dgm:spPr/>
      <dgm:t>
        <a:bodyPr/>
        <a:lstStyle/>
        <a:p>
          <a:endParaRPr lang="en-US"/>
        </a:p>
      </dgm:t>
    </dgm:pt>
    <dgm:pt modelId="{63370362-07D6-4CFC-9928-F1C01F7AC5E4}">
      <dgm:prSet/>
      <dgm:spPr/>
      <dgm:t>
        <a:bodyPr/>
        <a:lstStyle/>
        <a:p>
          <a:r>
            <a:rPr lang="en-US"/>
            <a:t>2024 CSP Study Timeline</a:t>
          </a:r>
        </a:p>
      </dgm:t>
    </dgm:pt>
    <dgm:pt modelId="{630E8404-AA5B-4E69-99D8-59B138A90265}" type="parTrans" cxnId="{F565BDDA-28FB-40AB-A196-16CB10D3A9B7}">
      <dgm:prSet/>
      <dgm:spPr/>
      <dgm:t>
        <a:bodyPr/>
        <a:lstStyle/>
        <a:p>
          <a:endParaRPr lang="en-US"/>
        </a:p>
      </dgm:t>
    </dgm:pt>
    <dgm:pt modelId="{EB31A538-18B1-46A4-B19A-786861FBAED6}" type="sibTrans" cxnId="{F565BDDA-28FB-40AB-A196-16CB10D3A9B7}">
      <dgm:prSet/>
      <dgm:spPr/>
      <dgm:t>
        <a:bodyPr/>
        <a:lstStyle/>
        <a:p>
          <a:endParaRPr lang="en-US"/>
        </a:p>
      </dgm:t>
    </dgm:pt>
    <dgm:pt modelId="{FCB8694E-D8C4-4340-99B4-01B6CF57B361}">
      <dgm:prSet/>
      <dgm:spPr/>
      <dgm:t>
        <a:bodyPr/>
        <a:lstStyle/>
        <a:p>
          <a:r>
            <a:rPr lang="en-US"/>
            <a:t>Request for Stakeholder Feedback</a:t>
          </a:r>
        </a:p>
      </dgm:t>
    </dgm:pt>
    <dgm:pt modelId="{8DEE0960-6582-4F9B-8DB4-1F1F781E20FA}" type="parTrans" cxnId="{9A389D5B-6843-45E0-82F3-5E8D1245A980}">
      <dgm:prSet/>
      <dgm:spPr/>
      <dgm:t>
        <a:bodyPr/>
        <a:lstStyle/>
        <a:p>
          <a:endParaRPr lang="en-US"/>
        </a:p>
      </dgm:t>
    </dgm:pt>
    <dgm:pt modelId="{35A57409-50A8-43F5-9C67-BD025BEB7F4F}" type="sibTrans" cxnId="{9A389D5B-6843-45E0-82F3-5E8D1245A980}">
      <dgm:prSet/>
      <dgm:spPr/>
      <dgm:t>
        <a:bodyPr/>
        <a:lstStyle/>
        <a:p>
          <a:endParaRPr lang="en-US"/>
        </a:p>
      </dgm:t>
    </dgm:pt>
    <dgm:pt modelId="{462A9EA1-5913-4F24-858B-42901C2E7213}" type="pres">
      <dgm:prSet presAssocID="{81D3A897-E0C3-4B71-B5F2-62EAD00F8B5C}" presName="linear" presStyleCnt="0">
        <dgm:presLayoutVars>
          <dgm:animLvl val="lvl"/>
          <dgm:resizeHandles val="exact"/>
        </dgm:presLayoutVars>
      </dgm:prSet>
      <dgm:spPr/>
    </dgm:pt>
    <dgm:pt modelId="{7EC30795-8BCB-4F7D-A160-24EFA25C2B4D}" type="pres">
      <dgm:prSet presAssocID="{70FB40ED-C3DE-40EE-A157-95FD1A6AC53F}" presName="parentText" presStyleLbl="node1" presStyleIdx="0" presStyleCnt="6">
        <dgm:presLayoutVars>
          <dgm:chMax val="0"/>
          <dgm:bulletEnabled val="1"/>
        </dgm:presLayoutVars>
      </dgm:prSet>
      <dgm:spPr/>
    </dgm:pt>
    <dgm:pt modelId="{A3A1AD3F-DD36-43F3-8073-CAD43E1E1C4A}" type="pres">
      <dgm:prSet presAssocID="{15D19456-BF49-4965-A2A4-0A1EC942FCF3}" presName="spacer" presStyleCnt="0"/>
      <dgm:spPr/>
    </dgm:pt>
    <dgm:pt modelId="{1EEB478D-ADBA-4D35-930F-164A7A61BF1D}" type="pres">
      <dgm:prSet presAssocID="{410B7BBF-4DFA-496D-A569-265FF6110EE5}" presName="parentText" presStyleLbl="node1" presStyleIdx="1" presStyleCnt="6">
        <dgm:presLayoutVars>
          <dgm:chMax val="0"/>
          <dgm:bulletEnabled val="1"/>
        </dgm:presLayoutVars>
      </dgm:prSet>
      <dgm:spPr/>
    </dgm:pt>
    <dgm:pt modelId="{58BEE0CA-EE26-41A2-A387-217C3DF6BE7C}" type="pres">
      <dgm:prSet presAssocID="{47A43D78-B0E3-43D7-8863-20961BA2CE72}" presName="spacer" presStyleCnt="0"/>
      <dgm:spPr/>
    </dgm:pt>
    <dgm:pt modelId="{D24AB743-A31E-4F4F-94FF-74BBF652EC7D}" type="pres">
      <dgm:prSet presAssocID="{BFC7CA2F-BC59-4B73-A716-81D055725BA8}" presName="parentText" presStyleLbl="node1" presStyleIdx="2" presStyleCnt="6">
        <dgm:presLayoutVars>
          <dgm:chMax val="0"/>
          <dgm:bulletEnabled val="1"/>
        </dgm:presLayoutVars>
      </dgm:prSet>
      <dgm:spPr/>
    </dgm:pt>
    <dgm:pt modelId="{93D523A9-8C01-475F-BEDA-24792ED90C8C}" type="pres">
      <dgm:prSet presAssocID="{BFC7CA2F-BC59-4B73-A716-81D055725BA8}" presName="childText" presStyleLbl="revTx" presStyleIdx="0" presStyleCnt="1">
        <dgm:presLayoutVars>
          <dgm:bulletEnabled val="1"/>
        </dgm:presLayoutVars>
      </dgm:prSet>
      <dgm:spPr/>
    </dgm:pt>
    <dgm:pt modelId="{A097575D-DBAE-4DAE-9ED3-2233DE43DF37}" type="pres">
      <dgm:prSet presAssocID="{8A665A5B-F847-4443-BED7-24D4C51C796D}" presName="parentText" presStyleLbl="node1" presStyleIdx="3" presStyleCnt="6">
        <dgm:presLayoutVars>
          <dgm:chMax val="0"/>
          <dgm:bulletEnabled val="1"/>
        </dgm:presLayoutVars>
      </dgm:prSet>
      <dgm:spPr/>
    </dgm:pt>
    <dgm:pt modelId="{42A6EB1D-033E-43F2-8605-F0B64EC6EC4E}" type="pres">
      <dgm:prSet presAssocID="{FD7D031E-497E-4801-8897-2EB9C83D35CB}" presName="spacer" presStyleCnt="0"/>
      <dgm:spPr/>
    </dgm:pt>
    <dgm:pt modelId="{08F4EC3E-EA4A-4721-B6D8-F70F2F1CCF48}" type="pres">
      <dgm:prSet presAssocID="{63370362-07D6-4CFC-9928-F1C01F7AC5E4}" presName="parentText" presStyleLbl="node1" presStyleIdx="4" presStyleCnt="6">
        <dgm:presLayoutVars>
          <dgm:chMax val="0"/>
          <dgm:bulletEnabled val="1"/>
        </dgm:presLayoutVars>
      </dgm:prSet>
      <dgm:spPr/>
    </dgm:pt>
    <dgm:pt modelId="{A35FAD25-1CA6-4F47-BAEE-F268A3248037}" type="pres">
      <dgm:prSet presAssocID="{EB31A538-18B1-46A4-B19A-786861FBAED6}" presName="spacer" presStyleCnt="0"/>
      <dgm:spPr/>
    </dgm:pt>
    <dgm:pt modelId="{D2E8AD3D-4E39-4CB4-83D2-1AB9DAF0778D}" type="pres">
      <dgm:prSet presAssocID="{FCB8694E-D8C4-4340-99B4-01B6CF57B361}" presName="parentText" presStyleLbl="node1" presStyleIdx="5" presStyleCnt="6">
        <dgm:presLayoutVars>
          <dgm:chMax val="0"/>
          <dgm:bulletEnabled val="1"/>
        </dgm:presLayoutVars>
      </dgm:prSet>
      <dgm:spPr/>
    </dgm:pt>
  </dgm:ptLst>
  <dgm:cxnLst>
    <dgm:cxn modelId="{A3D48711-CD91-4E54-8CE3-DA856676202A}" type="presOf" srcId="{79A9FD6E-EF55-4BDA-BCAA-FA18B86DD39A}" destId="{93D523A9-8C01-475F-BEDA-24792ED90C8C}" srcOrd="0" destOrd="2" presId="urn:microsoft.com/office/officeart/2005/8/layout/vList2"/>
    <dgm:cxn modelId="{3C9CC514-DCD9-4E2A-AEC4-AA4406D3693C}" type="presOf" srcId="{70FB40ED-C3DE-40EE-A157-95FD1A6AC53F}" destId="{7EC30795-8BCB-4F7D-A160-24EFA25C2B4D}" srcOrd="0" destOrd="0" presId="urn:microsoft.com/office/officeart/2005/8/layout/vList2"/>
    <dgm:cxn modelId="{2C3C4824-2E38-40C8-B329-E366705D13FE}" type="presOf" srcId="{8A665A5B-F847-4443-BED7-24D4C51C796D}" destId="{A097575D-DBAE-4DAE-9ED3-2233DE43DF37}" srcOrd="0" destOrd="0" presId="urn:microsoft.com/office/officeart/2005/8/layout/vList2"/>
    <dgm:cxn modelId="{AD105927-A4C5-46A2-879D-FF8A610B4870}" srcId="{81D3A897-E0C3-4B71-B5F2-62EAD00F8B5C}" destId="{8A665A5B-F847-4443-BED7-24D4C51C796D}" srcOrd="3" destOrd="0" parTransId="{FCAB5B74-D4C4-48B9-A0A5-08FC2CD5E1F4}" sibTransId="{FD7D031E-497E-4801-8897-2EB9C83D35CB}"/>
    <dgm:cxn modelId="{CFA5033C-73EA-44E1-B367-61AF1DE3E186}" type="presOf" srcId="{81D3A897-E0C3-4B71-B5F2-62EAD00F8B5C}" destId="{462A9EA1-5913-4F24-858B-42901C2E7213}" srcOrd="0" destOrd="0" presId="urn:microsoft.com/office/officeart/2005/8/layout/vList2"/>
    <dgm:cxn modelId="{9A389D5B-6843-45E0-82F3-5E8D1245A980}" srcId="{81D3A897-E0C3-4B71-B5F2-62EAD00F8B5C}" destId="{FCB8694E-D8C4-4340-99B4-01B6CF57B361}" srcOrd="5" destOrd="0" parTransId="{8DEE0960-6582-4F9B-8DB4-1F1F781E20FA}" sibTransId="{35A57409-50A8-43F5-9C67-BD025BEB7F4F}"/>
    <dgm:cxn modelId="{C13AE15B-0F56-4E75-BDF8-A49C3AE2CB32}" type="presOf" srcId="{D1C48C18-DA12-4351-AAC8-989BE7AD2432}" destId="{93D523A9-8C01-475F-BEDA-24792ED90C8C}" srcOrd="0" destOrd="0" presId="urn:microsoft.com/office/officeart/2005/8/layout/vList2"/>
    <dgm:cxn modelId="{63347F68-520A-46EF-9CE9-655E563474B6}" srcId="{81D3A897-E0C3-4B71-B5F2-62EAD00F8B5C}" destId="{BFC7CA2F-BC59-4B73-A716-81D055725BA8}" srcOrd="2" destOrd="0" parTransId="{045C5FFA-F36D-4CB2-B9E4-774AB0B73E55}" sibTransId="{0BC3C41A-6075-48F2-92F4-94771F15E66E}"/>
    <dgm:cxn modelId="{CE6C9A77-14A7-4EFA-8516-4D8BCACA4939}" type="presOf" srcId="{63370362-07D6-4CFC-9928-F1C01F7AC5E4}" destId="{08F4EC3E-EA4A-4721-B6D8-F70F2F1CCF48}" srcOrd="0" destOrd="0" presId="urn:microsoft.com/office/officeart/2005/8/layout/vList2"/>
    <dgm:cxn modelId="{2CD6E95A-2DCF-479D-B851-39E6193A0C80}" srcId="{BFC7CA2F-BC59-4B73-A716-81D055725BA8}" destId="{51BE4E72-BA61-434D-BD18-F9DB68B510EF}" srcOrd="1" destOrd="0" parTransId="{ADEA35F0-A9ED-4C29-93AD-0D2943D1F424}" sibTransId="{C78542DC-07D3-4C39-82F2-C21F7891B001}"/>
    <dgm:cxn modelId="{C5CF5F9F-22E0-4125-BE29-1E2975F6AC2E}" srcId="{BFC7CA2F-BC59-4B73-A716-81D055725BA8}" destId="{D1C48C18-DA12-4351-AAC8-989BE7AD2432}" srcOrd="0" destOrd="0" parTransId="{57F1C8D6-DAB2-4037-A6D6-6A7777F42C74}" sibTransId="{6A736790-4742-4B40-95CB-503816D737FC}"/>
    <dgm:cxn modelId="{C87A80A6-F059-46E4-9080-AB9B18163BF7}" srcId="{BFC7CA2F-BC59-4B73-A716-81D055725BA8}" destId="{79A9FD6E-EF55-4BDA-BCAA-FA18B86DD39A}" srcOrd="2" destOrd="0" parTransId="{C4E39B6F-1930-474B-868C-D25754E5E65D}" sibTransId="{27223EAE-F174-4444-AC64-05FC93EDA324}"/>
    <dgm:cxn modelId="{2EF1CEA8-B74D-41CE-A505-4874A368360D}" srcId="{81D3A897-E0C3-4B71-B5F2-62EAD00F8B5C}" destId="{410B7BBF-4DFA-496D-A569-265FF6110EE5}" srcOrd="1" destOrd="0" parTransId="{ECEE3CCE-7DE3-4DC2-91B9-C6BBC76B4D70}" sibTransId="{47A43D78-B0E3-43D7-8863-20961BA2CE72}"/>
    <dgm:cxn modelId="{FE9480B3-6EF5-4786-8CA0-BC149997C783}" type="presOf" srcId="{51BE4E72-BA61-434D-BD18-F9DB68B510EF}" destId="{93D523A9-8C01-475F-BEDA-24792ED90C8C}" srcOrd="0" destOrd="1" presId="urn:microsoft.com/office/officeart/2005/8/layout/vList2"/>
    <dgm:cxn modelId="{488A4BBE-8E77-403C-A814-D36F711AA121}" type="presOf" srcId="{410B7BBF-4DFA-496D-A569-265FF6110EE5}" destId="{1EEB478D-ADBA-4D35-930F-164A7A61BF1D}" srcOrd="0" destOrd="0" presId="urn:microsoft.com/office/officeart/2005/8/layout/vList2"/>
    <dgm:cxn modelId="{79D409D4-35A9-4E6E-842C-F061CE9CC46E}" type="presOf" srcId="{BFC7CA2F-BC59-4B73-A716-81D055725BA8}" destId="{D24AB743-A31E-4F4F-94FF-74BBF652EC7D}" srcOrd="0" destOrd="0" presId="urn:microsoft.com/office/officeart/2005/8/layout/vList2"/>
    <dgm:cxn modelId="{F565BDDA-28FB-40AB-A196-16CB10D3A9B7}" srcId="{81D3A897-E0C3-4B71-B5F2-62EAD00F8B5C}" destId="{63370362-07D6-4CFC-9928-F1C01F7AC5E4}" srcOrd="4" destOrd="0" parTransId="{630E8404-AA5B-4E69-99D8-59B138A90265}" sibTransId="{EB31A538-18B1-46A4-B19A-786861FBAED6}"/>
    <dgm:cxn modelId="{8220D7DE-8D73-498A-88CF-0DF8488ABE85}" srcId="{81D3A897-E0C3-4B71-B5F2-62EAD00F8B5C}" destId="{70FB40ED-C3DE-40EE-A157-95FD1A6AC53F}" srcOrd="0" destOrd="0" parTransId="{A1218455-2E9C-458E-8092-830AC6234912}" sibTransId="{15D19456-BF49-4965-A2A4-0A1EC942FCF3}"/>
    <dgm:cxn modelId="{967B76E1-5F27-4957-BD68-91A792B64A15}" type="presOf" srcId="{FCB8694E-D8C4-4340-99B4-01B6CF57B361}" destId="{D2E8AD3D-4E39-4CB4-83D2-1AB9DAF0778D}" srcOrd="0" destOrd="0" presId="urn:microsoft.com/office/officeart/2005/8/layout/vList2"/>
    <dgm:cxn modelId="{82D72C9C-96DE-4E37-883C-56A66A790268}" type="presParOf" srcId="{462A9EA1-5913-4F24-858B-42901C2E7213}" destId="{7EC30795-8BCB-4F7D-A160-24EFA25C2B4D}" srcOrd="0" destOrd="0" presId="urn:microsoft.com/office/officeart/2005/8/layout/vList2"/>
    <dgm:cxn modelId="{2F8EF64C-CCA6-45C1-821A-5BF657284377}" type="presParOf" srcId="{462A9EA1-5913-4F24-858B-42901C2E7213}" destId="{A3A1AD3F-DD36-43F3-8073-CAD43E1E1C4A}" srcOrd="1" destOrd="0" presId="urn:microsoft.com/office/officeart/2005/8/layout/vList2"/>
    <dgm:cxn modelId="{AA771113-21CA-4D34-AC9C-67AFC8FDFC62}" type="presParOf" srcId="{462A9EA1-5913-4F24-858B-42901C2E7213}" destId="{1EEB478D-ADBA-4D35-930F-164A7A61BF1D}" srcOrd="2" destOrd="0" presId="urn:microsoft.com/office/officeart/2005/8/layout/vList2"/>
    <dgm:cxn modelId="{2F881A1E-BC3C-4FDF-AA47-C9FE29CE87F5}" type="presParOf" srcId="{462A9EA1-5913-4F24-858B-42901C2E7213}" destId="{58BEE0CA-EE26-41A2-A387-217C3DF6BE7C}" srcOrd="3" destOrd="0" presId="urn:microsoft.com/office/officeart/2005/8/layout/vList2"/>
    <dgm:cxn modelId="{36DA730E-D769-4057-8621-51E26A27103F}" type="presParOf" srcId="{462A9EA1-5913-4F24-858B-42901C2E7213}" destId="{D24AB743-A31E-4F4F-94FF-74BBF652EC7D}" srcOrd="4" destOrd="0" presId="urn:microsoft.com/office/officeart/2005/8/layout/vList2"/>
    <dgm:cxn modelId="{FB6D238C-AFE0-4E27-AF6A-D64A3AE4D4EE}" type="presParOf" srcId="{462A9EA1-5913-4F24-858B-42901C2E7213}" destId="{93D523A9-8C01-475F-BEDA-24792ED90C8C}" srcOrd="5" destOrd="0" presId="urn:microsoft.com/office/officeart/2005/8/layout/vList2"/>
    <dgm:cxn modelId="{674FEE1A-C570-41BD-9C29-21775D350AFA}" type="presParOf" srcId="{462A9EA1-5913-4F24-858B-42901C2E7213}" destId="{A097575D-DBAE-4DAE-9ED3-2233DE43DF37}" srcOrd="6" destOrd="0" presId="urn:microsoft.com/office/officeart/2005/8/layout/vList2"/>
    <dgm:cxn modelId="{F800C112-E9C8-4DE7-8EE0-D031E0D033FD}" type="presParOf" srcId="{462A9EA1-5913-4F24-858B-42901C2E7213}" destId="{42A6EB1D-033E-43F2-8605-F0B64EC6EC4E}" srcOrd="7" destOrd="0" presId="urn:microsoft.com/office/officeart/2005/8/layout/vList2"/>
    <dgm:cxn modelId="{AFAECC41-FA1B-4E81-A540-1D87B1982C2F}" type="presParOf" srcId="{462A9EA1-5913-4F24-858B-42901C2E7213}" destId="{08F4EC3E-EA4A-4721-B6D8-F70F2F1CCF48}" srcOrd="8" destOrd="0" presId="urn:microsoft.com/office/officeart/2005/8/layout/vList2"/>
    <dgm:cxn modelId="{0E478089-4E0A-4CFF-99E5-95FF7F8442D6}" type="presParOf" srcId="{462A9EA1-5913-4F24-858B-42901C2E7213}" destId="{A35FAD25-1CA6-4F47-BAEE-F268A3248037}" srcOrd="9" destOrd="0" presId="urn:microsoft.com/office/officeart/2005/8/layout/vList2"/>
    <dgm:cxn modelId="{BCF11926-32BF-4767-A245-75ECE53ED0D3}" type="presParOf" srcId="{462A9EA1-5913-4F24-858B-42901C2E7213}" destId="{D2E8AD3D-4E39-4CB4-83D2-1AB9DAF0778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C48E1-452D-4074-8665-189C3EBE8E48}"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en-US"/>
        </a:p>
      </dgm:t>
    </dgm:pt>
    <dgm:pt modelId="{8611B758-88FF-403C-9B01-9AE3D7E950A0}">
      <dgm:prSet/>
      <dgm:spPr/>
      <dgm:t>
        <a:bodyPr/>
        <a:lstStyle/>
        <a:p>
          <a:r>
            <a:rPr lang="en-US" dirty="0"/>
            <a:t>Received feedback from 5 entities regarding modeling and transfer scenarios</a:t>
          </a:r>
        </a:p>
      </dgm:t>
    </dgm:pt>
    <dgm:pt modelId="{73433444-8C08-4A0C-953D-B45D415B5C36}" type="parTrans" cxnId="{51FB7902-35E5-476D-999F-74B6FCFB7C87}">
      <dgm:prSet/>
      <dgm:spPr/>
      <dgm:t>
        <a:bodyPr/>
        <a:lstStyle/>
        <a:p>
          <a:endParaRPr lang="en-US"/>
        </a:p>
      </dgm:t>
    </dgm:pt>
    <dgm:pt modelId="{D6A96BD2-E34A-4622-8616-9FA8D9B83088}" type="sibTrans" cxnId="{51FB7902-35E5-476D-999F-74B6FCFB7C87}">
      <dgm:prSet/>
      <dgm:spPr/>
      <dgm:t>
        <a:bodyPr/>
        <a:lstStyle/>
        <a:p>
          <a:endParaRPr lang="en-US"/>
        </a:p>
      </dgm:t>
    </dgm:pt>
    <dgm:pt modelId="{0FD6B183-CEE0-4444-A50B-DC7C015CDA7E}">
      <dgm:prSet/>
      <dgm:spPr/>
      <dgm:t>
        <a:bodyPr/>
        <a:lstStyle/>
        <a:p>
          <a:r>
            <a:rPr lang="en-US" dirty="0"/>
            <a:t>SPP &amp; MISO are coordinating on responses, additional questions, and implementation</a:t>
          </a:r>
        </a:p>
      </dgm:t>
    </dgm:pt>
    <dgm:pt modelId="{2011AC15-36C9-4C90-82D1-CA0C650333F0}" type="parTrans" cxnId="{3EBB4D64-5BE0-4C43-A536-FC6FA5EB2F66}">
      <dgm:prSet/>
      <dgm:spPr/>
      <dgm:t>
        <a:bodyPr/>
        <a:lstStyle/>
        <a:p>
          <a:endParaRPr lang="en-US"/>
        </a:p>
      </dgm:t>
    </dgm:pt>
    <dgm:pt modelId="{0B36F71C-B45D-4ADA-BFCB-086263608201}" type="sibTrans" cxnId="{3EBB4D64-5BE0-4C43-A536-FC6FA5EB2F66}">
      <dgm:prSet/>
      <dgm:spPr/>
      <dgm:t>
        <a:bodyPr/>
        <a:lstStyle/>
        <a:p>
          <a:endParaRPr lang="en-US"/>
        </a:p>
      </dgm:t>
    </dgm:pt>
    <dgm:pt modelId="{E3DEDF83-C870-4BFE-A791-0273F986A459}">
      <dgm:prSet/>
      <dgm:spPr/>
      <dgm:t>
        <a:bodyPr/>
        <a:lstStyle/>
        <a:p>
          <a:r>
            <a:rPr lang="en-US"/>
            <a:t>Aiming for second week of June for updated model posting</a:t>
          </a:r>
        </a:p>
      </dgm:t>
    </dgm:pt>
    <dgm:pt modelId="{9F475439-8EDA-4732-AD00-D58CC8AE7AB2}" type="parTrans" cxnId="{3A97FA54-A710-46C5-B694-59DAE92FB387}">
      <dgm:prSet/>
      <dgm:spPr/>
      <dgm:t>
        <a:bodyPr/>
        <a:lstStyle/>
        <a:p>
          <a:endParaRPr lang="en-US"/>
        </a:p>
      </dgm:t>
    </dgm:pt>
    <dgm:pt modelId="{741B98C1-3DC6-431B-8900-3D19B580CB70}" type="sibTrans" cxnId="{3A97FA54-A710-46C5-B694-59DAE92FB387}">
      <dgm:prSet/>
      <dgm:spPr/>
      <dgm:t>
        <a:bodyPr/>
        <a:lstStyle/>
        <a:p>
          <a:endParaRPr lang="en-US"/>
        </a:p>
      </dgm:t>
    </dgm:pt>
    <dgm:pt modelId="{806FFCA2-BB30-4629-A7FE-49A08A09C3A3}">
      <dgm:prSet/>
      <dgm:spPr/>
      <dgm:t>
        <a:bodyPr/>
        <a:lstStyle/>
        <a:p>
          <a:r>
            <a:rPr lang="en-US"/>
            <a:t>Includes models only </a:t>
          </a:r>
        </a:p>
      </dgm:t>
    </dgm:pt>
    <dgm:pt modelId="{BE389555-A379-4449-8C3D-F3138B8915E5}" type="parTrans" cxnId="{4C9A9C3D-D4D7-4EE5-AA52-315BF820444E}">
      <dgm:prSet/>
      <dgm:spPr/>
      <dgm:t>
        <a:bodyPr/>
        <a:lstStyle/>
        <a:p>
          <a:endParaRPr lang="en-US"/>
        </a:p>
      </dgm:t>
    </dgm:pt>
    <dgm:pt modelId="{E549A371-BF6B-494D-A221-C2B671020150}" type="sibTrans" cxnId="{4C9A9C3D-D4D7-4EE5-AA52-315BF820444E}">
      <dgm:prSet/>
      <dgm:spPr/>
      <dgm:t>
        <a:bodyPr/>
        <a:lstStyle/>
        <a:p>
          <a:endParaRPr lang="en-US"/>
        </a:p>
      </dgm:t>
    </dgm:pt>
    <dgm:pt modelId="{314E861A-5959-4567-89F8-96E7AD733833}" type="pres">
      <dgm:prSet presAssocID="{139C48E1-452D-4074-8665-189C3EBE8E48}" presName="outerComposite" presStyleCnt="0">
        <dgm:presLayoutVars>
          <dgm:chMax val="5"/>
          <dgm:dir/>
          <dgm:resizeHandles val="exact"/>
        </dgm:presLayoutVars>
      </dgm:prSet>
      <dgm:spPr/>
    </dgm:pt>
    <dgm:pt modelId="{FE2168BF-C952-470D-8A9A-D3DAD7EB2182}" type="pres">
      <dgm:prSet presAssocID="{139C48E1-452D-4074-8665-189C3EBE8E48}" presName="dummyMaxCanvas" presStyleCnt="0">
        <dgm:presLayoutVars/>
      </dgm:prSet>
      <dgm:spPr/>
    </dgm:pt>
    <dgm:pt modelId="{A922FF6D-50BC-4E66-BB7B-EF68DFA86857}" type="pres">
      <dgm:prSet presAssocID="{139C48E1-452D-4074-8665-189C3EBE8E48}" presName="ThreeNodes_1" presStyleLbl="node1" presStyleIdx="0" presStyleCnt="3">
        <dgm:presLayoutVars>
          <dgm:bulletEnabled val="1"/>
        </dgm:presLayoutVars>
      </dgm:prSet>
      <dgm:spPr/>
    </dgm:pt>
    <dgm:pt modelId="{4D85BABF-8743-4601-813F-3E1244399216}" type="pres">
      <dgm:prSet presAssocID="{139C48E1-452D-4074-8665-189C3EBE8E48}" presName="ThreeNodes_2" presStyleLbl="node1" presStyleIdx="1" presStyleCnt="3">
        <dgm:presLayoutVars>
          <dgm:bulletEnabled val="1"/>
        </dgm:presLayoutVars>
      </dgm:prSet>
      <dgm:spPr/>
    </dgm:pt>
    <dgm:pt modelId="{443BA5BE-46F5-4B75-91C9-8B8238B2A7AB}" type="pres">
      <dgm:prSet presAssocID="{139C48E1-452D-4074-8665-189C3EBE8E48}" presName="ThreeNodes_3" presStyleLbl="node1" presStyleIdx="2" presStyleCnt="3">
        <dgm:presLayoutVars>
          <dgm:bulletEnabled val="1"/>
        </dgm:presLayoutVars>
      </dgm:prSet>
      <dgm:spPr/>
    </dgm:pt>
    <dgm:pt modelId="{8D1A7891-449A-493E-B436-FE43D4E5ED5C}" type="pres">
      <dgm:prSet presAssocID="{139C48E1-452D-4074-8665-189C3EBE8E48}" presName="ThreeConn_1-2" presStyleLbl="fgAccFollowNode1" presStyleIdx="0" presStyleCnt="2">
        <dgm:presLayoutVars>
          <dgm:bulletEnabled val="1"/>
        </dgm:presLayoutVars>
      </dgm:prSet>
      <dgm:spPr/>
    </dgm:pt>
    <dgm:pt modelId="{6E4CD459-1E5F-4120-92F0-82CD2A54464F}" type="pres">
      <dgm:prSet presAssocID="{139C48E1-452D-4074-8665-189C3EBE8E48}" presName="ThreeConn_2-3" presStyleLbl="fgAccFollowNode1" presStyleIdx="1" presStyleCnt="2">
        <dgm:presLayoutVars>
          <dgm:bulletEnabled val="1"/>
        </dgm:presLayoutVars>
      </dgm:prSet>
      <dgm:spPr/>
    </dgm:pt>
    <dgm:pt modelId="{42819744-147E-47BC-B4D6-37852DB0DFE3}" type="pres">
      <dgm:prSet presAssocID="{139C48E1-452D-4074-8665-189C3EBE8E48}" presName="ThreeNodes_1_text" presStyleLbl="node1" presStyleIdx="2" presStyleCnt="3">
        <dgm:presLayoutVars>
          <dgm:bulletEnabled val="1"/>
        </dgm:presLayoutVars>
      </dgm:prSet>
      <dgm:spPr/>
    </dgm:pt>
    <dgm:pt modelId="{DC6C463C-D404-4B09-A6BD-C88272EB8430}" type="pres">
      <dgm:prSet presAssocID="{139C48E1-452D-4074-8665-189C3EBE8E48}" presName="ThreeNodes_2_text" presStyleLbl="node1" presStyleIdx="2" presStyleCnt="3">
        <dgm:presLayoutVars>
          <dgm:bulletEnabled val="1"/>
        </dgm:presLayoutVars>
      </dgm:prSet>
      <dgm:spPr/>
    </dgm:pt>
    <dgm:pt modelId="{8000EA32-0DEC-419D-A628-DFD08F79481B}" type="pres">
      <dgm:prSet presAssocID="{139C48E1-452D-4074-8665-189C3EBE8E48}" presName="ThreeNodes_3_text" presStyleLbl="node1" presStyleIdx="2" presStyleCnt="3">
        <dgm:presLayoutVars>
          <dgm:bulletEnabled val="1"/>
        </dgm:presLayoutVars>
      </dgm:prSet>
      <dgm:spPr/>
    </dgm:pt>
  </dgm:ptLst>
  <dgm:cxnLst>
    <dgm:cxn modelId="{51FB7902-35E5-476D-999F-74B6FCFB7C87}" srcId="{139C48E1-452D-4074-8665-189C3EBE8E48}" destId="{8611B758-88FF-403C-9B01-9AE3D7E950A0}" srcOrd="0" destOrd="0" parTransId="{73433444-8C08-4A0C-953D-B45D415B5C36}" sibTransId="{D6A96BD2-E34A-4622-8616-9FA8D9B83088}"/>
    <dgm:cxn modelId="{6E62BC02-D4B5-4AB4-A96A-5E744FF72961}" type="presOf" srcId="{8611B758-88FF-403C-9B01-9AE3D7E950A0}" destId="{A922FF6D-50BC-4E66-BB7B-EF68DFA86857}" srcOrd="0" destOrd="0" presId="urn:microsoft.com/office/officeart/2005/8/layout/vProcess5"/>
    <dgm:cxn modelId="{752CB32B-2488-44DC-8F76-9A3A96CDD62B}" type="presOf" srcId="{8611B758-88FF-403C-9B01-9AE3D7E950A0}" destId="{42819744-147E-47BC-B4D6-37852DB0DFE3}" srcOrd="1" destOrd="0" presId="urn:microsoft.com/office/officeart/2005/8/layout/vProcess5"/>
    <dgm:cxn modelId="{D1B6F031-0559-4C3C-B89E-D1458067B976}" type="presOf" srcId="{0B36F71C-B45D-4ADA-BFCB-086263608201}" destId="{6E4CD459-1E5F-4120-92F0-82CD2A54464F}" srcOrd="0" destOrd="0" presId="urn:microsoft.com/office/officeart/2005/8/layout/vProcess5"/>
    <dgm:cxn modelId="{A6531237-21B0-4867-9C9F-02BAC221AC1E}" type="presOf" srcId="{E3DEDF83-C870-4BFE-A791-0273F986A459}" destId="{443BA5BE-46F5-4B75-91C9-8B8238B2A7AB}" srcOrd="0" destOrd="0" presId="urn:microsoft.com/office/officeart/2005/8/layout/vProcess5"/>
    <dgm:cxn modelId="{4C9A9C3D-D4D7-4EE5-AA52-315BF820444E}" srcId="{E3DEDF83-C870-4BFE-A791-0273F986A459}" destId="{806FFCA2-BB30-4629-A7FE-49A08A09C3A3}" srcOrd="0" destOrd="0" parTransId="{BE389555-A379-4449-8C3D-F3138B8915E5}" sibTransId="{E549A371-BF6B-494D-A221-C2B671020150}"/>
    <dgm:cxn modelId="{3EBB4D64-5BE0-4C43-A536-FC6FA5EB2F66}" srcId="{139C48E1-452D-4074-8665-189C3EBE8E48}" destId="{0FD6B183-CEE0-4444-A50B-DC7C015CDA7E}" srcOrd="1" destOrd="0" parTransId="{2011AC15-36C9-4C90-82D1-CA0C650333F0}" sibTransId="{0B36F71C-B45D-4ADA-BFCB-086263608201}"/>
    <dgm:cxn modelId="{3A97FA54-A710-46C5-B694-59DAE92FB387}" srcId="{139C48E1-452D-4074-8665-189C3EBE8E48}" destId="{E3DEDF83-C870-4BFE-A791-0273F986A459}" srcOrd="2" destOrd="0" parTransId="{9F475439-8EDA-4732-AD00-D58CC8AE7AB2}" sibTransId="{741B98C1-3DC6-431B-8900-3D19B580CB70}"/>
    <dgm:cxn modelId="{07C83E7D-AB67-44A5-8908-DAE5B1E70FC7}" type="presOf" srcId="{E3DEDF83-C870-4BFE-A791-0273F986A459}" destId="{8000EA32-0DEC-419D-A628-DFD08F79481B}" srcOrd="1" destOrd="0" presId="urn:microsoft.com/office/officeart/2005/8/layout/vProcess5"/>
    <dgm:cxn modelId="{B5E312B4-0364-4161-8E22-5EE817FA259A}" type="presOf" srcId="{0FD6B183-CEE0-4444-A50B-DC7C015CDA7E}" destId="{4D85BABF-8743-4601-813F-3E1244399216}" srcOrd="0" destOrd="0" presId="urn:microsoft.com/office/officeart/2005/8/layout/vProcess5"/>
    <dgm:cxn modelId="{88FC2CCB-0736-4D90-BAB6-7761DE372AB8}" type="presOf" srcId="{139C48E1-452D-4074-8665-189C3EBE8E48}" destId="{314E861A-5959-4567-89F8-96E7AD733833}" srcOrd="0" destOrd="0" presId="urn:microsoft.com/office/officeart/2005/8/layout/vProcess5"/>
    <dgm:cxn modelId="{451702D6-821B-4041-8C23-AF489B5C7C1B}" type="presOf" srcId="{0FD6B183-CEE0-4444-A50B-DC7C015CDA7E}" destId="{DC6C463C-D404-4B09-A6BD-C88272EB8430}" srcOrd="1" destOrd="0" presId="urn:microsoft.com/office/officeart/2005/8/layout/vProcess5"/>
    <dgm:cxn modelId="{A24666D7-3E15-4BB4-8BC1-D1C3850FB1B6}" type="presOf" srcId="{806FFCA2-BB30-4629-A7FE-49A08A09C3A3}" destId="{443BA5BE-46F5-4B75-91C9-8B8238B2A7AB}" srcOrd="0" destOrd="1" presId="urn:microsoft.com/office/officeart/2005/8/layout/vProcess5"/>
    <dgm:cxn modelId="{A3C561EE-1940-499D-9FD0-D0B0ECA46476}" type="presOf" srcId="{D6A96BD2-E34A-4622-8616-9FA8D9B83088}" destId="{8D1A7891-449A-493E-B436-FE43D4E5ED5C}" srcOrd="0" destOrd="0" presId="urn:microsoft.com/office/officeart/2005/8/layout/vProcess5"/>
    <dgm:cxn modelId="{CF94A4F7-2E5C-448E-A484-1D8A65D59E77}" type="presOf" srcId="{806FFCA2-BB30-4629-A7FE-49A08A09C3A3}" destId="{8000EA32-0DEC-419D-A628-DFD08F79481B}" srcOrd="1" destOrd="1" presId="urn:microsoft.com/office/officeart/2005/8/layout/vProcess5"/>
    <dgm:cxn modelId="{F276F452-D0DA-451C-8A70-69D8119591CA}" type="presParOf" srcId="{314E861A-5959-4567-89F8-96E7AD733833}" destId="{FE2168BF-C952-470D-8A9A-D3DAD7EB2182}" srcOrd="0" destOrd="0" presId="urn:microsoft.com/office/officeart/2005/8/layout/vProcess5"/>
    <dgm:cxn modelId="{F2D5756E-2FF8-4E09-9EFD-8F0D59FC8FB4}" type="presParOf" srcId="{314E861A-5959-4567-89F8-96E7AD733833}" destId="{A922FF6D-50BC-4E66-BB7B-EF68DFA86857}" srcOrd="1" destOrd="0" presId="urn:microsoft.com/office/officeart/2005/8/layout/vProcess5"/>
    <dgm:cxn modelId="{F6EA4A52-C8CA-4D62-8BCE-174F8ED6CE8F}" type="presParOf" srcId="{314E861A-5959-4567-89F8-96E7AD733833}" destId="{4D85BABF-8743-4601-813F-3E1244399216}" srcOrd="2" destOrd="0" presId="urn:microsoft.com/office/officeart/2005/8/layout/vProcess5"/>
    <dgm:cxn modelId="{831C5DC1-96F8-4A56-A303-AA50082F9615}" type="presParOf" srcId="{314E861A-5959-4567-89F8-96E7AD733833}" destId="{443BA5BE-46F5-4B75-91C9-8B8238B2A7AB}" srcOrd="3" destOrd="0" presId="urn:microsoft.com/office/officeart/2005/8/layout/vProcess5"/>
    <dgm:cxn modelId="{4B37DAC9-3390-4D5A-8B03-2A87032D8153}" type="presParOf" srcId="{314E861A-5959-4567-89F8-96E7AD733833}" destId="{8D1A7891-449A-493E-B436-FE43D4E5ED5C}" srcOrd="4" destOrd="0" presId="urn:microsoft.com/office/officeart/2005/8/layout/vProcess5"/>
    <dgm:cxn modelId="{0DE6013C-4FD1-4ACC-8FCB-9E3D0D82AAA8}" type="presParOf" srcId="{314E861A-5959-4567-89F8-96E7AD733833}" destId="{6E4CD459-1E5F-4120-92F0-82CD2A54464F}" srcOrd="5" destOrd="0" presId="urn:microsoft.com/office/officeart/2005/8/layout/vProcess5"/>
    <dgm:cxn modelId="{7D164D8E-4344-4528-A95D-3AB583E2CA59}" type="presParOf" srcId="{314E861A-5959-4567-89F8-96E7AD733833}" destId="{42819744-147E-47BC-B4D6-37852DB0DFE3}" srcOrd="6" destOrd="0" presId="urn:microsoft.com/office/officeart/2005/8/layout/vProcess5"/>
    <dgm:cxn modelId="{CC5E6C51-EDDE-445B-B5AF-143ED0D0D6D0}" type="presParOf" srcId="{314E861A-5959-4567-89F8-96E7AD733833}" destId="{DC6C463C-D404-4B09-A6BD-C88272EB8430}" srcOrd="7" destOrd="0" presId="urn:microsoft.com/office/officeart/2005/8/layout/vProcess5"/>
    <dgm:cxn modelId="{8419C703-875A-4102-A05F-AAC0456B471A}" type="presParOf" srcId="{314E861A-5959-4567-89F8-96E7AD733833}" destId="{8000EA32-0DEC-419D-A628-DFD08F79481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8C275-8BB4-4FB1-A202-1AA099E838A5}"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55C5C51F-CDB3-4748-BE41-7DBD5C8FF574}">
      <dgm:prSet/>
      <dgm:spPr/>
      <dgm:t>
        <a:bodyPr/>
        <a:lstStyle/>
        <a:p>
          <a:pPr>
            <a:lnSpc>
              <a:spcPct val="100000"/>
            </a:lnSpc>
          </a:pPr>
          <a:r>
            <a:rPr lang="en-US" dirty="0"/>
            <a:t>Develop input &amp; event files for reliability and economic analysis</a:t>
          </a:r>
        </a:p>
      </dgm:t>
    </dgm:pt>
    <dgm:pt modelId="{86C110DF-4C3E-420C-8458-0F0A1641460F}" type="parTrans" cxnId="{01E5414C-94F5-4528-8043-A62393D5C27D}">
      <dgm:prSet/>
      <dgm:spPr/>
      <dgm:t>
        <a:bodyPr/>
        <a:lstStyle/>
        <a:p>
          <a:endParaRPr lang="en-US"/>
        </a:p>
      </dgm:t>
    </dgm:pt>
    <dgm:pt modelId="{6892F376-DDD6-4E7B-8825-38409281ED03}" type="sibTrans" cxnId="{01E5414C-94F5-4528-8043-A62393D5C27D}">
      <dgm:prSet/>
      <dgm:spPr/>
      <dgm:t>
        <a:bodyPr/>
        <a:lstStyle/>
        <a:p>
          <a:endParaRPr lang="en-US"/>
        </a:p>
      </dgm:t>
    </dgm:pt>
    <dgm:pt modelId="{CBB53C1D-F9AD-4F4D-8E5A-AE02BF4E66B8}">
      <dgm:prSet/>
      <dgm:spPr/>
      <dgm:t>
        <a:bodyPr/>
        <a:lstStyle/>
        <a:p>
          <a:pPr>
            <a:lnSpc>
              <a:spcPct val="100000"/>
            </a:lnSpc>
          </a:pPr>
          <a:r>
            <a:rPr lang="en-US" dirty="0"/>
            <a:t>Files will be blended files that represent the blended model topology</a:t>
          </a:r>
        </a:p>
      </dgm:t>
    </dgm:pt>
    <dgm:pt modelId="{406DA3A8-2390-4678-829F-20D5337C77EF}" type="parTrans" cxnId="{814CB655-0E6F-461C-B45A-3C0491416B46}">
      <dgm:prSet/>
      <dgm:spPr/>
      <dgm:t>
        <a:bodyPr/>
        <a:lstStyle/>
        <a:p>
          <a:endParaRPr lang="en-US"/>
        </a:p>
      </dgm:t>
    </dgm:pt>
    <dgm:pt modelId="{D4A38BF2-2C92-436A-A6ED-FF6CEB6641D1}" type="sibTrans" cxnId="{814CB655-0E6F-461C-B45A-3C0491416B46}">
      <dgm:prSet/>
      <dgm:spPr/>
      <dgm:t>
        <a:bodyPr/>
        <a:lstStyle/>
        <a:p>
          <a:endParaRPr lang="en-US"/>
        </a:p>
      </dgm:t>
    </dgm:pt>
    <dgm:pt modelId="{07943E7F-123F-4995-BC3B-75E14E112E80}">
      <dgm:prSet/>
      <dgm:spPr/>
      <dgm:t>
        <a:bodyPr/>
        <a:lstStyle/>
        <a:p>
          <a:pPr>
            <a:lnSpc>
              <a:spcPct val="100000"/>
            </a:lnSpc>
          </a:pPr>
          <a:r>
            <a:rPr lang="en-US" dirty="0"/>
            <a:t>Simulate and obtain initial results to prepare for study analysis</a:t>
          </a:r>
        </a:p>
      </dgm:t>
    </dgm:pt>
    <dgm:pt modelId="{AAA77C6C-92F2-49EF-95CE-EAE1DE4D4059}" type="parTrans" cxnId="{54850737-F35C-4967-8EEF-D645A191C8DA}">
      <dgm:prSet/>
      <dgm:spPr/>
      <dgm:t>
        <a:bodyPr/>
        <a:lstStyle/>
        <a:p>
          <a:endParaRPr lang="en-US"/>
        </a:p>
      </dgm:t>
    </dgm:pt>
    <dgm:pt modelId="{B558F9F2-2F93-469F-BD69-E7DECF1D01F3}" type="sibTrans" cxnId="{54850737-F35C-4967-8EEF-D645A191C8DA}">
      <dgm:prSet/>
      <dgm:spPr/>
      <dgm:t>
        <a:bodyPr/>
        <a:lstStyle/>
        <a:p>
          <a:endParaRPr lang="en-US"/>
        </a:p>
      </dgm:t>
    </dgm:pt>
    <dgm:pt modelId="{F02CA218-FDB9-494B-8E20-68453E6E574E}" type="pres">
      <dgm:prSet presAssocID="{4888C275-8BB4-4FB1-A202-1AA099E838A5}" presName="root" presStyleCnt="0">
        <dgm:presLayoutVars>
          <dgm:dir/>
          <dgm:resizeHandles val="exact"/>
        </dgm:presLayoutVars>
      </dgm:prSet>
      <dgm:spPr/>
    </dgm:pt>
    <dgm:pt modelId="{88F94D99-23B0-47C1-B434-043C138DD394}" type="pres">
      <dgm:prSet presAssocID="{55C5C51F-CDB3-4748-BE41-7DBD5C8FF574}" presName="compNode" presStyleCnt="0"/>
      <dgm:spPr/>
    </dgm:pt>
    <dgm:pt modelId="{61331DA6-AB89-44C0-84E2-CD3141D55AA4}" type="pres">
      <dgm:prSet presAssocID="{55C5C51F-CDB3-4748-BE41-7DBD5C8FF574}" presName="bgRect" presStyleLbl="bgShp" presStyleIdx="0" presStyleCnt="3"/>
      <dgm:spPr/>
    </dgm:pt>
    <dgm:pt modelId="{0B9ED4EC-595A-4272-8F3C-7B5DC21374B6}" type="pres">
      <dgm:prSet presAssocID="{55C5C51F-CDB3-4748-BE41-7DBD5C8FF5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38ED5016-7D19-483A-89B0-A921668C96E0}" type="pres">
      <dgm:prSet presAssocID="{55C5C51F-CDB3-4748-BE41-7DBD5C8FF574}" presName="spaceRect" presStyleCnt="0"/>
      <dgm:spPr/>
    </dgm:pt>
    <dgm:pt modelId="{0DDA4ECD-88BF-4CCE-90D2-EE47E88883E8}" type="pres">
      <dgm:prSet presAssocID="{55C5C51F-CDB3-4748-BE41-7DBD5C8FF574}" presName="parTx" presStyleLbl="revTx" presStyleIdx="0" presStyleCnt="3">
        <dgm:presLayoutVars>
          <dgm:chMax val="0"/>
          <dgm:chPref val="0"/>
        </dgm:presLayoutVars>
      </dgm:prSet>
      <dgm:spPr/>
    </dgm:pt>
    <dgm:pt modelId="{C32ECA1A-4E85-4168-9D8F-75EDE7448A5C}" type="pres">
      <dgm:prSet presAssocID="{6892F376-DDD6-4E7B-8825-38409281ED03}" presName="sibTrans" presStyleCnt="0"/>
      <dgm:spPr/>
    </dgm:pt>
    <dgm:pt modelId="{9D021259-8A83-482A-A241-0C74F328FB05}" type="pres">
      <dgm:prSet presAssocID="{CBB53C1D-F9AD-4F4D-8E5A-AE02BF4E66B8}" presName="compNode" presStyleCnt="0"/>
      <dgm:spPr/>
    </dgm:pt>
    <dgm:pt modelId="{D59E5378-A268-4575-A868-5A995DE2A612}" type="pres">
      <dgm:prSet presAssocID="{CBB53C1D-F9AD-4F4D-8E5A-AE02BF4E66B8}" presName="bgRect" presStyleLbl="bgShp" presStyleIdx="1" presStyleCnt="3"/>
      <dgm:spPr/>
    </dgm:pt>
    <dgm:pt modelId="{68F752D4-81E2-4C25-A363-A7BD23F08AC2}" type="pres">
      <dgm:prSet presAssocID="{CBB53C1D-F9AD-4F4D-8E5A-AE02BF4E66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4CA6A63B-1286-4AB7-B1DF-195B39083C8C}" type="pres">
      <dgm:prSet presAssocID="{CBB53C1D-F9AD-4F4D-8E5A-AE02BF4E66B8}" presName="spaceRect" presStyleCnt="0"/>
      <dgm:spPr/>
    </dgm:pt>
    <dgm:pt modelId="{13EB6B09-5308-4B86-AD2A-E6C2A8B822BC}" type="pres">
      <dgm:prSet presAssocID="{CBB53C1D-F9AD-4F4D-8E5A-AE02BF4E66B8}" presName="parTx" presStyleLbl="revTx" presStyleIdx="1" presStyleCnt="3">
        <dgm:presLayoutVars>
          <dgm:chMax val="0"/>
          <dgm:chPref val="0"/>
        </dgm:presLayoutVars>
      </dgm:prSet>
      <dgm:spPr/>
    </dgm:pt>
    <dgm:pt modelId="{7AB4B4F9-401D-46A9-809C-40187FE8DA56}" type="pres">
      <dgm:prSet presAssocID="{D4A38BF2-2C92-436A-A6ED-FF6CEB6641D1}" presName="sibTrans" presStyleCnt="0"/>
      <dgm:spPr/>
    </dgm:pt>
    <dgm:pt modelId="{58546BEC-0C41-4A85-B8C1-1BE93ACD1CEE}" type="pres">
      <dgm:prSet presAssocID="{07943E7F-123F-4995-BC3B-75E14E112E80}" presName="compNode" presStyleCnt="0"/>
      <dgm:spPr/>
    </dgm:pt>
    <dgm:pt modelId="{F9EF5B46-DDC4-47F4-BBD7-1CC41EFF44C6}" type="pres">
      <dgm:prSet presAssocID="{07943E7F-123F-4995-BC3B-75E14E112E80}" presName="bgRect" presStyleLbl="bgShp" presStyleIdx="2" presStyleCnt="3"/>
      <dgm:spPr/>
    </dgm:pt>
    <dgm:pt modelId="{A738D116-0D82-4D66-95FA-06475BDC33C5}" type="pres">
      <dgm:prSet presAssocID="{07943E7F-123F-4995-BC3B-75E14E112E8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lectric Tower with solid fill"/>
        </a:ext>
      </dgm:extLst>
    </dgm:pt>
    <dgm:pt modelId="{C3888848-D557-4041-A0D1-90E54CA8C003}" type="pres">
      <dgm:prSet presAssocID="{07943E7F-123F-4995-BC3B-75E14E112E80}" presName="spaceRect" presStyleCnt="0"/>
      <dgm:spPr/>
    </dgm:pt>
    <dgm:pt modelId="{967C7A47-73A6-4C61-8ED5-B756C62BE1EF}" type="pres">
      <dgm:prSet presAssocID="{07943E7F-123F-4995-BC3B-75E14E112E80}" presName="parTx" presStyleLbl="revTx" presStyleIdx="2" presStyleCnt="3">
        <dgm:presLayoutVars>
          <dgm:chMax val="0"/>
          <dgm:chPref val="0"/>
        </dgm:presLayoutVars>
      </dgm:prSet>
      <dgm:spPr/>
    </dgm:pt>
  </dgm:ptLst>
  <dgm:cxnLst>
    <dgm:cxn modelId="{33BEE004-1D4C-46BC-955B-0D0B969C8577}" type="presOf" srcId="{07943E7F-123F-4995-BC3B-75E14E112E80}" destId="{967C7A47-73A6-4C61-8ED5-B756C62BE1EF}" srcOrd="0" destOrd="0" presId="urn:microsoft.com/office/officeart/2018/2/layout/IconVerticalSolidList"/>
    <dgm:cxn modelId="{54850737-F35C-4967-8EEF-D645A191C8DA}" srcId="{4888C275-8BB4-4FB1-A202-1AA099E838A5}" destId="{07943E7F-123F-4995-BC3B-75E14E112E80}" srcOrd="2" destOrd="0" parTransId="{AAA77C6C-92F2-49EF-95CE-EAE1DE4D4059}" sibTransId="{B558F9F2-2F93-469F-BD69-E7DECF1D01F3}"/>
    <dgm:cxn modelId="{28CA5439-5FDB-440D-B3EB-0BB2D7426519}" type="presOf" srcId="{55C5C51F-CDB3-4748-BE41-7DBD5C8FF574}" destId="{0DDA4ECD-88BF-4CCE-90D2-EE47E88883E8}" srcOrd="0" destOrd="0" presId="urn:microsoft.com/office/officeart/2018/2/layout/IconVerticalSolidList"/>
    <dgm:cxn modelId="{01E5414C-94F5-4528-8043-A62393D5C27D}" srcId="{4888C275-8BB4-4FB1-A202-1AA099E838A5}" destId="{55C5C51F-CDB3-4748-BE41-7DBD5C8FF574}" srcOrd="0" destOrd="0" parTransId="{86C110DF-4C3E-420C-8458-0F0A1641460F}" sibTransId="{6892F376-DDD6-4E7B-8825-38409281ED03}"/>
    <dgm:cxn modelId="{814CB655-0E6F-461C-B45A-3C0491416B46}" srcId="{4888C275-8BB4-4FB1-A202-1AA099E838A5}" destId="{CBB53C1D-F9AD-4F4D-8E5A-AE02BF4E66B8}" srcOrd="1" destOrd="0" parTransId="{406DA3A8-2390-4678-829F-20D5337C77EF}" sibTransId="{D4A38BF2-2C92-436A-A6ED-FF6CEB6641D1}"/>
    <dgm:cxn modelId="{DA66EE76-B74E-4CB7-BDCD-E481CF0ECE09}" type="presOf" srcId="{CBB53C1D-F9AD-4F4D-8E5A-AE02BF4E66B8}" destId="{13EB6B09-5308-4B86-AD2A-E6C2A8B822BC}" srcOrd="0" destOrd="0" presId="urn:microsoft.com/office/officeart/2018/2/layout/IconVerticalSolidList"/>
    <dgm:cxn modelId="{FD4173D8-84D3-43AE-89D5-F5F7BA467523}" type="presOf" srcId="{4888C275-8BB4-4FB1-A202-1AA099E838A5}" destId="{F02CA218-FDB9-494B-8E20-68453E6E574E}" srcOrd="0" destOrd="0" presId="urn:microsoft.com/office/officeart/2018/2/layout/IconVerticalSolidList"/>
    <dgm:cxn modelId="{15DEC8F8-13A9-42B8-8D87-DF5D7BE7BD11}" type="presParOf" srcId="{F02CA218-FDB9-494B-8E20-68453E6E574E}" destId="{88F94D99-23B0-47C1-B434-043C138DD394}" srcOrd="0" destOrd="0" presId="urn:microsoft.com/office/officeart/2018/2/layout/IconVerticalSolidList"/>
    <dgm:cxn modelId="{947C036F-B95C-4903-B0F6-8ED6DD728A9D}" type="presParOf" srcId="{88F94D99-23B0-47C1-B434-043C138DD394}" destId="{61331DA6-AB89-44C0-84E2-CD3141D55AA4}" srcOrd="0" destOrd="0" presId="urn:microsoft.com/office/officeart/2018/2/layout/IconVerticalSolidList"/>
    <dgm:cxn modelId="{4CDDA533-6B16-49EE-A53F-F09B3AA017E4}" type="presParOf" srcId="{88F94D99-23B0-47C1-B434-043C138DD394}" destId="{0B9ED4EC-595A-4272-8F3C-7B5DC21374B6}" srcOrd="1" destOrd="0" presId="urn:microsoft.com/office/officeart/2018/2/layout/IconVerticalSolidList"/>
    <dgm:cxn modelId="{4205AEAD-F5FC-48FF-AA26-88B9998FFBB4}" type="presParOf" srcId="{88F94D99-23B0-47C1-B434-043C138DD394}" destId="{38ED5016-7D19-483A-89B0-A921668C96E0}" srcOrd="2" destOrd="0" presId="urn:microsoft.com/office/officeart/2018/2/layout/IconVerticalSolidList"/>
    <dgm:cxn modelId="{DE8EBE7B-AC12-4686-9FCC-01D2A1874132}" type="presParOf" srcId="{88F94D99-23B0-47C1-B434-043C138DD394}" destId="{0DDA4ECD-88BF-4CCE-90D2-EE47E88883E8}" srcOrd="3" destOrd="0" presId="urn:microsoft.com/office/officeart/2018/2/layout/IconVerticalSolidList"/>
    <dgm:cxn modelId="{2C62F425-0F80-41CD-B452-60BC60C4423B}" type="presParOf" srcId="{F02CA218-FDB9-494B-8E20-68453E6E574E}" destId="{C32ECA1A-4E85-4168-9D8F-75EDE7448A5C}" srcOrd="1" destOrd="0" presId="urn:microsoft.com/office/officeart/2018/2/layout/IconVerticalSolidList"/>
    <dgm:cxn modelId="{71D82416-2B63-4E79-AB7D-3F6E2E8AB373}" type="presParOf" srcId="{F02CA218-FDB9-494B-8E20-68453E6E574E}" destId="{9D021259-8A83-482A-A241-0C74F328FB05}" srcOrd="2" destOrd="0" presId="urn:microsoft.com/office/officeart/2018/2/layout/IconVerticalSolidList"/>
    <dgm:cxn modelId="{16BC093E-4BA7-4227-A247-F7C5A091C4A3}" type="presParOf" srcId="{9D021259-8A83-482A-A241-0C74F328FB05}" destId="{D59E5378-A268-4575-A868-5A995DE2A612}" srcOrd="0" destOrd="0" presId="urn:microsoft.com/office/officeart/2018/2/layout/IconVerticalSolidList"/>
    <dgm:cxn modelId="{537916E4-2ACB-4541-85EA-5D68C8031110}" type="presParOf" srcId="{9D021259-8A83-482A-A241-0C74F328FB05}" destId="{68F752D4-81E2-4C25-A363-A7BD23F08AC2}" srcOrd="1" destOrd="0" presId="urn:microsoft.com/office/officeart/2018/2/layout/IconVerticalSolidList"/>
    <dgm:cxn modelId="{36DC351D-A79D-4CEC-BDDF-E69750F2934C}" type="presParOf" srcId="{9D021259-8A83-482A-A241-0C74F328FB05}" destId="{4CA6A63B-1286-4AB7-B1DF-195B39083C8C}" srcOrd="2" destOrd="0" presId="urn:microsoft.com/office/officeart/2018/2/layout/IconVerticalSolidList"/>
    <dgm:cxn modelId="{33F9D0DC-489D-4864-9E60-589E31D4CB99}" type="presParOf" srcId="{9D021259-8A83-482A-A241-0C74F328FB05}" destId="{13EB6B09-5308-4B86-AD2A-E6C2A8B822BC}" srcOrd="3" destOrd="0" presId="urn:microsoft.com/office/officeart/2018/2/layout/IconVerticalSolidList"/>
    <dgm:cxn modelId="{7E9D3D90-5160-4F97-998D-7634B92039B8}" type="presParOf" srcId="{F02CA218-FDB9-494B-8E20-68453E6E574E}" destId="{7AB4B4F9-401D-46A9-809C-40187FE8DA56}" srcOrd="3" destOrd="0" presId="urn:microsoft.com/office/officeart/2018/2/layout/IconVerticalSolidList"/>
    <dgm:cxn modelId="{B1A9CF08-27CE-458D-A389-1B0D311C9B0E}" type="presParOf" srcId="{F02CA218-FDB9-494B-8E20-68453E6E574E}" destId="{58546BEC-0C41-4A85-B8C1-1BE93ACD1CEE}" srcOrd="4" destOrd="0" presId="urn:microsoft.com/office/officeart/2018/2/layout/IconVerticalSolidList"/>
    <dgm:cxn modelId="{538F8DCC-29B5-4809-83F7-5BE5F24E879A}" type="presParOf" srcId="{58546BEC-0C41-4A85-B8C1-1BE93ACD1CEE}" destId="{F9EF5B46-DDC4-47F4-BBD7-1CC41EFF44C6}" srcOrd="0" destOrd="0" presId="urn:microsoft.com/office/officeart/2018/2/layout/IconVerticalSolidList"/>
    <dgm:cxn modelId="{2DA63D19-CA9F-462E-A718-2852429C2E9B}" type="presParOf" srcId="{58546BEC-0C41-4A85-B8C1-1BE93ACD1CEE}" destId="{A738D116-0D82-4D66-95FA-06475BDC33C5}" srcOrd="1" destOrd="0" presId="urn:microsoft.com/office/officeart/2018/2/layout/IconVerticalSolidList"/>
    <dgm:cxn modelId="{1A4DAC76-B16C-4291-90C7-2007B24D1B36}" type="presParOf" srcId="{58546BEC-0C41-4A85-B8C1-1BE93ACD1CEE}" destId="{C3888848-D557-4041-A0D1-90E54CA8C003}" srcOrd="2" destOrd="0" presId="urn:microsoft.com/office/officeart/2018/2/layout/IconVerticalSolidList"/>
    <dgm:cxn modelId="{AFEB6628-4123-4F9C-A2B7-ADF7BE24A505}" type="presParOf" srcId="{58546BEC-0C41-4A85-B8C1-1BE93ACD1CEE}" destId="{967C7A47-73A6-4C61-8ED5-B756C62BE1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20250-132A-416A-BF51-9493006F41B7}"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0248A453-8459-4100-824A-91AD2E4B486D}">
      <dgm:prSet phldrT="[Text]" phldr="0"/>
      <dgm:spPr/>
      <dgm:t>
        <a:bodyPr/>
        <a:lstStyle/>
        <a:p>
          <a:pPr rtl="0"/>
          <a:r>
            <a:rPr lang="en-US" b="1">
              <a:latin typeface="Aptos" panose="020B0004020202020204" pitchFamily="34" charset="0"/>
            </a:rPr>
            <a:t>SPP Model (MISO Removed)</a:t>
          </a:r>
        </a:p>
      </dgm:t>
    </dgm:pt>
    <dgm:pt modelId="{8F8FF2F8-C419-492B-B7D7-AB39614804D6}" type="parTrans" cxnId="{55406CC0-2915-4BC8-9CC8-B73B0C4A410A}">
      <dgm:prSet/>
      <dgm:spPr/>
      <dgm:t>
        <a:bodyPr/>
        <a:lstStyle/>
        <a:p>
          <a:endParaRPr lang="en-US">
            <a:latin typeface="Aptos" panose="020B0004020202020204" pitchFamily="34" charset="0"/>
          </a:endParaRPr>
        </a:p>
      </dgm:t>
    </dgm:pt>
    <dgm:pt modelId="{E4CBB0FF-C1D9-41F4-A939-434ADFC783FB}" type="sibTrans" cxnId="{55406CC0-2915-4BC8-9CC8-B73B0C4A410A}">
      <dgm:prSet/>
      <dgm:spPr/>
      <dgm:t>
        <a:bodyPr/>
        <a:lstStyle/>
        <a:p>
          <a:endParaRPr lang="en-US">
            <a:latin typeface="Aptos" panose="020B0004020202020204" pitchFamily="34" charset="0"/>
          </a:endParaRPr>
        </a:p>
      </dgm:t>
    </dgm:pt>
    <dgm:pt modelId="{8E412614-01E9-4F6A-936D-FBECB9198686}">
      <dgm:prSet phldrT="[Text]" phldr="0"/>
      <dgm:spPr/>
      <dgm:t>
        <a:bodyPr/>
        <a:lstStyle/>
        <a:p>
          <a:pPr rtl="0"/>
          <a:r>
            <a:rPr lang="en-US" b="1">
              <a:latin typeface="Aptos" panose="020B0004020202020204" pitchFamily="34" charset="0"/>
            </a:rPr>
            <a:t>MISO data from MISO model</a:t>
          </a:r>
        </a:p>
      </dgm:t>
    </dgm:pt>
    <dgm:pt modelId="{E27B1F7F-73CD-4FDC-9F61-C17CAB6BF65B}" type="parTrans" cxnId="{B106AA4A-234D-4573-9132-B61BC9757ACB}">
      <dgm:prSet/>
      <dgm:spPr/>
      <dgm:t>
        <a:bodyPr/>
        <a:lstStyle/>
        <a:p>
          <a:endParaRPr lang="en-US">
            <a:latin typeface="Aptos" panose="020B0004020202020204" pitchFamily="34" charset="0"/>
          </a:endParaRPr>
        </a:p>
      </dgm:t>
    </dgm:pt>
    <dgm:pt modelId="{AE37D3D3-B816-478D-B4A0-A83690FC9024}" type="sibTrans" cxnId="{B106AA4A-234D-4573-9132-B61BC9757ACB}">
      <dgm:prSet/>
      <dgm:spPr/>
      <dgm:t>
        <a:bodyPr/>
        <a:lstStyle/>
        <a:p>
          <a:endParaRPr lang="en-US">
            <a:latin typeface="Aptos" panose="020B0004020202020204" pitchFamily="34" charset="0"/>
          </a:endParaRPr>
        </a:p>
      </dgm:t>
    </dgm:pt>
    <dgm:pt modelId="{8F8EB932-5C98-454A-9B56-AC1E390C69B6}">
      <dgm:prSet phldrT="[Text]" phldr="0"/>
      <dgm:spPr/>
      <dgm:t>
        <a:bodyPr/>
        <a:lstStyle/>
        <a:p>
          <a:pPr rtl="0"/>
          <a:r>
            <a:rPr lang="en-US" b="1">
              <a:latin typeface="Aptos" panose="020B0004020202020204" pitchFamily="34" charset="0"/>
            </a:rPr>
            <a:t>Blended Model</a:t>
          </a:r>
        </a:p>
      </dgm:t>
    </dgm:pt>
    <dgm:pt modelId="{754C9307-2F6F-410F-98E2-8A6F677C5D16}" type="parTrans" cxnId="{C0FE3A26-589E-4618-9BA7-51E3A09275C5}">
      <dgm:prSet/>
      <dgm:spPr/>
      <dgm:t>
        <a:bodyPr/>
        <a:lstStyle/>
        <a:p>
          <a:endParaRPr lang="en-US">
            <a:latin typeface="Aptos" panose="020B0004020202020204" pitchFamily="34" charset="0"/>
          </a:endParaRPr>
        </a:p>
      </dgm:t>
    </dgm:pt>
    <dgm:pt modelId="{DFEFB63C-6AED-4F3D-A85E-4FBE96B1CA4B}" type="sibTrans" cxnId="{C0FE3A26-589E-4618-9BA7-51E3A09275C5}">
      <dgm:prSet/>
      <dgm:spPr/>
      <dgm:t>
        <a:bodyPr/>
        <a:lstStyle/>
        <a:p>
          <a:endParaRPr lang="en-US">
            <a:latin typeface="Aptos" panose="020B0004020202020204" pitchFamily="34" charset="0"/>
          </a:endParaRPr>
        </a:p>
      </dgm:t>
    </dgm:pt>
    <dgm:pt modelId="{141B30CE-7FAA-4B39-9F02-6277770C78F3}">
      <dgm:prSet phldr="0"/>
      <dgm:spPr/>
      <dgm:t>
        <a:bodyPr/>
        <a:lstStyle/>
        <a:p>
          <a:r>
            <a:rPr lang="en-US" b="1">
              <a:latin typeface="Aptos" panose="020B0004020202020204" pitchFamily="34" charset="0"/>
            </a:rPr>
            <a:t>Updates</a:t>
          </a:r>
        </a:p>
      </dgm:t>
    </dgm:pt>
    <dgm:pt modelId="{3415AD45-196F-4A44-8A8A-A34A080D3D98}" type="parTrans" cxnId="{C214C4C0-9191-42B3-ABBD-86ECA859282A}">
      <dgm:prSet/>
      <dgm:spPr/>
      <dgm:t>
        <a:bodyPr/>
        <a:lstStyle/>
        <a:p>
          <a:endParaRPr lang="en-US">
            <a:latin typeface="Aptos" panose="020B0004020202020204" pitchFamily="34" charset="0"/>
          </a:endParaRPr>
        </a:p>
      </dgm:t>
    </dgm:pt>
    <dgm:pt modelId="{AF7D12A6-B0C5-4FE3-B00C-42A1C60018F6}" type="sibTrans" cxnId="{C214C4C0-9191-42B3-ABBD-86ECA859282A}">
      <dgm:prSet/>
      <dgm:spPr/>
      <dgm:t>
        <a:bodyPr/>
        <a:lstStyle/>
        <a:p>
          <a:endParaRPr lang="en-US">
            <a:latin typeface="Aptos" panose="020B0004020202020204" pitchFamily="34" charset="0"/>
          </a:endParaRPr>
        </a:p>
      </dgm:t>
    </dgm:pt>
    <dgm:pt modelId="{78F06F90-7312-42E9-920F-25E3D2A97FEB}" type="pres">
      <dgm:prSet presAssocID="{3C020250-132A-416A-BF51-9493006F41B7}" presName="linearFlow" presStyleCnt="0">
        <dgm:presLayoutVars>
          <dgm:dir/>
          <dgm:resizeHandles val="exact"/>
        </dgm:presLayoutVars>
      </dgm:prSet>
      <dgm:spPr/>
    </dgm:pt>
    <dgm:pt modelId="{F27FD852-4768-46CF-8990-536E6F4E010B}" type="pres">
      <dgm:prSet presAssocID="{0248A453-8459-4100-824A-91AD2E4B486D}" presName="node" presStyleLbl="node1" presStyleIdx="0" presStyleCnt="4">
        <dgm:presLayoutVars>
          <dgm:bulletEnabled val="1"/>
        </dgm:presLayoutVars>
      </dgm:prSet>
      <dgm:spPr/>
    </dgm:pt>
    <dgm:pt modelId="{0CB4741C-62CA-4440-9C92-74D53C0BBB10}" type="pres">
      <dgm:prSet presAssocID="{E4CBB0FF-C1D9-41F4-A939-434ADFC783FB}" presName="spacerL" presStyleCnt="0"/>
      <dgm:spPr/>
    </dgm:pt>
    <dgm:pt modelId="{303DFFBF-B2DD-493F-AFA3-0D6DC583B00F}" type="pres">
      <dgm:prSet presAssocID="{E4CBB0FF-C1D9-41F4-A939-434ADFC783FB}" presName="sibTrans" presStyleLbl="sibTrans2D1" presStyleIdx="0" presStyleCnt="3"/>
      <dgm:spPr/>
    </dgm:pt>
    <dgm:pt modelId="{DA862E4D-65DF-49C6-9CE8-E1E894DBA83A}" type="pres">
      <dgm:prSet presAssocID="{E4CBB0FF-C1D9-41F4-A939-434ADFC783FB}" presName="spacerR" presStyleCnt="0"/>
      <dgm:spPr/>
    </dgm:pt>
    <dgm:pt modelId="{6B365964-AB04-4CC1-B755-73EFE3A34B34}" type="pres">
      <dgm:prSet presAssocID="{8E412614-01E9-4F6A-936D-FBECB9198686}" presName="node" presStyleLbl="node1" presStyleIdx="1" presStyleCnt="4">
        <dgm:presLayoutVars>
          <dgm:bulletEnabled val="1"/>
        </dgm:presLayoutVars>
      </dgm:prSet>
      <dgm:spPr/>
    </dgm:pt>
    <dgm:pt modelId="{651768A7-9DBC-4A49-8619-9B2D9B4C5541}" type="pres">
      <dgm:prSet presAssocID="{AE37D3D3-B816-478D-B4A0-A83690FC9024}" presName="spacerL" presStyleCnt="0"/>
      <dgm:spPr/>
    </dgm:pt>
    <dgm:pt modelId="{B9A1D848-42F9-4138-980A-3F243412B0BD}" type="pres">
      <dgm:prSet presAssocID="{AE37D3D3-B816-478D-B4A0-A83690FC9024}" presName="sibTrans" presStyleLbl="sibTrans2D1" presStyleIdx="1" presStyleCnt="3"/>
      <dgm:spPr/>
    </dgm:pt>
    <dgm:pt modelId="{15A48AA5-1A1E-4041-9860-95F174067ECB}" type="pres">
      <dgm:prSet presAssocID="{AE37D3D3-B816-478D-B4A0-A83690FC9024}" presName="spacerR" presStyleCnt="0"/>
      <dgm:spPr/>
    </dgm:pt>
    <dgm:pt modelId="{DB9A5A22-8C47-448F-9C9B-C7C90367CD66}" type="pres">
      <dgm:prSet presAssocID="{141B30CE-7FAA-4B39-9F02-6277770C78F3}" presName="node" presStyleLbl="node1" presStyleIdx="2" presStyleCnt="4">
        <dgm:presLayoutVars>
          <dgm:bulletEnabled val="1"/>
        </dgm:presLayoutVars>
      </dgm:prSet>
      <dgm:spPr/>
    </dgm:pt>
    <dgm:pt modelId="{8BB4975B-8D1F-4A79-A8AD-8B9ED21B57C3}" type="pres">
      <dgm:prSet presAssocID="{AF7D12A6-B0C5-4FE3-B00C-42A1C60018F6}" presName="spacerL" presStyleCnt="0"/>
      <dgm:spPr/>
    </dgm:pt>
    <dgm:pt modelId="{795CA20F-8012-4F10-A4B0-E51B972FE443}" type="pres">
      <dgm:prSet presAssocID="{AF7D12A6-B0C5-4FE3-B00C-42A1C60018F6}" presName="sibTrans" presStyleLbl="sibTrans2D1" presStyleIdx="2" presStyleCnt="3"/>
      <dgm:spPr/>
    </dgm:pt>
    <dgm:pt modelId="{FE6B41F4-4432-45D7-83F3-2B9A65125ED1}" type="pres">
      <dgm:prSet presAssocID="{AF7D12A6-B0C5-4FE3-B00C-42A1C60018F6}" presName="spacerR" presStyleCnt="0"/>
      <dgm:spPr/>
    </dgm:pt>
    <dgm:pt modelId="{D4C94B5D-0D77-4ADB-8F1D-9B53DA933B6D}" type="pres">
      <dgm:prSet presAssocID="{8F8EB932-5C98-454A-9B56-AC1E390C69B6}" presName="node" presStyleLbl="node1" presStyleIdx="3" presStyleCnt="4">
        <dgm:presLayoutVars>
          <dgm:bulletEnabled val="1"/>
        </dgm:presLayoutVars>
      </dgm:prSet>
      <dgm:spPr/>
    </dgm:pt>
  </dgm:ptLst>
  <dgm:cxnLst>
    <dgm:cxn modelId="{A4399A07-7B7F-4E78-8689-249FE4A73504}" type="presOf" srcId="{AE37D3D3-B816-478D-B4A0-A83690FC9024}" destId="{B9A1D848-42F9-4138-980A-3F243412B0BD}" srcOrd="0" destOrd="0" presId="urn:microsoft.com/office/officeart/2005/8/layout/equation1"/>
    <dgm:cxn modelId="{DA3ED90A-8318-4EF7-A01E-652C48AD6741}" type="presOf" srcId="{3C020250-132A-416A-BF51-9493006F41B7}" destId="{78F06F90-7312-42E9-920F-25E3D2A97FEB}" srcOrd="0" destOrd="0" presId="urn:microsoft.com/office/officeart/2005/8/layout/equation1"/>
    <dgm:cxn modelId="{C0FE3A26-589E-4618-9BA7-51E3A09275C5}" srcId="{3C020250-132A-416A-BF51-9493006F41B7}" destId="{8F8EB932-5C98-454A-9B56-AC1E390C69B6}" srcOrd="3" destOrd="0" parTransId="{754C9307-2F6F-410F-98E2-8A6F677C5D16}" sibTransId="{DFEFB63C-6AED-4F3D-A85E-4FBE96B1CA4B}"/>
    <dgm:cxn modelId="{FB82163E-09E5-4176-938D-EA965FB8358A}" type="presOf" srcId="{E4CBB0FF-C1D9-41F4-A939-434ADFC783FB}" destId="{303DFFBF-B2DD-493F-AFA3-0D6DC583B00F}" srcOrd="0" destOrd="0" presId="urn:microsoft.com/office/officeart/2005/8/layout/equation1"/>
    <dgm:cxn modelId="{B106AA4A-234D-4573-9132-B61BC9757ACB}" srcId="{3C020250-132A-416A-BF51-9493006F41B7}" destId="{8E412614-01E9-4F6A-936D-FBECB9198686}" srcOrd="1" destOrd="0" parTransId="{E27B1F7F-73CD-4FDC-9F61-C17CAB6BF65B}" sibTransId="{AE37D3D3-B816-478D-B4A0-A83690FC9024}"/>
    <dgm:cxn modelId="{F4989274-A4E0-4313-9E31-62FA1B71E7D3}" type="presOf" srcId="{8F8EB932-5C98-454A-9B56-AC1E390C69B6}" destId="{D4C94B5D-0D77-4ADB-8F1D-9B53DA933B6D}" srcOrd="0" destOrd="0" presId="urn:microsoft.com/office/officeart/2005/8/layout/equation1"/>
    <dgm:cxn modelId="{865ED077-6A0D-4F8C-A6B2-D5FDD40F67A0}" type="presOf" srcId="{AF7D12A6-B0C5-4FE3-B00C-42A1C60018F6}" destId="{795CA20F-8012-4F10-A4B0-E51B972FE443}" srcOrd="0" destOrd="0" presId="urn:microsoft.com/office/officeart/2005/8/layout/equation1"/>
    <dgm:cxn modelId="{1B86A782-0599-4393-AA98-ED84D5CEC483}" type="presOf" srcId="{0248A453-8459-4100-824A-91AD2E4B486D}" destId="{F27FD852-4768-46CF-8990-536E6F4E010B}" srcOrd="0" destOrd="0" presId="urn:microsoft.com/office/officeart/2005/8/layout/equation1"/>
    <dgm:cxn modelId="{55406CC0-2915-4BC8-9CC8-B73B0C4A410A}" srcId="{3C020250-132A-416A-BF51-9493006F41B7}" destId="{0248A453-8459-4100-824A-91AD2E4B486D}" srcOrd="0" destOrd="0" parTransId="{8F8FF2F8-C419-492B-B7D7-AB39614804D6}" sibTransId="{E4CBB0FF-C1D9-41F4-A939-434ADFC783FB}"/>
    <dgm:cxn modelId="{05918EC0-2C3D-430D-B0D7-260E1F817C9F}" type="presOf" srcId="{141B30CE-7FAA-4B39-9F02-6277770C78F3}" destId="{DB9A5A22-8C47-448F-9C9B-C7C90367CD66}" srcOrd="0" destOrd="0" presId="urn:microsoft.com/office/officeart/2005/8/layout/equation1"/>
    <dgm:cxn modelId="{C214C4C0-9191-42B3-ABBD-86ECA859282A}" srcId="{3C020250-132A-416A-BF51-9493006F41B7}" destId="{141B30CE-7FAA-4B39-9F02-6277770C78F3}" srcOrd="2" destOrd="0" parTransId="{3415AD45-196F-4A44-8A8A-A34A080D3D98}" sibTransId="{AF7D12A6-B0C5-4FE3-B00C-42A1C60018F6}"/>
    <dgm:cxn modelId="{927285DE-9E1B-4E72-8B8F-93909E2F6C99}" type="presOf" srcId="{8E412614-01E9-4F6A-936D-FBECB9198686}" destId="{6B365964-AB04-4CC1-B755-73EFE3A34B34}" srcOrd="0" destOrd="0" presId="urn:microsoft.com/office/officeart/2005/8/layout/equation1"/>
    <dgm:cxn modelId="{67F0BADD-53FA-486B-84DB-B8AAF58550EC}" type="presParOf" srcId="{78F06F90-7312-42E9-920F-25E3D2A97FEB}" destId="{F27FD852-4768-46CF-8990-536E6F4E010B}" srcOrd="0" destOrd="0" presId="urn:microsoft.com/office/officeart/2005/8/layout/equation1"/>
    <dgm:cxn modelId="{2FDA34D9-8A92-48AC-B427-B0CF72F27D12}" type="presParOf" srcId="{78F06F90-7312-42E9-920F-25E3D2A97FEB}" destId="{0CB4741C-62CA-4440-9C92-74D53C0BBB10}" srcOrd="1" destOrd="0" presId="urn:microsoft.com/office/officeart/2005/8/layout/equation1"/>
    <dgm:cxn modelId="{89A94D08-362E-4FFF-BFA1-0F06297A90AF}" type="presParOf" srcId="{78F06F90-7312-42E9-920F-25E3D2A97FEB}" destId="{303DFFBF-B2DD-493F-AFA3-0D6DC583B00F}" srcOrd="2" destOrd="0" presId="urn:microsoft.com/office/officeart/2005/8/layout/equation1"/>
    <dgm:cxn modelId="{C26C1FED-C50D-4A5C-B849-1ACCD2733757}" type="presParOf" srcId="{78F06F90-7312-42E9-920F-25E3D2A97FEB}" destId="{DA862E4D-65DF-49C6-9CE8-E1E894DBA83A}" srcOrd="3" destOrd="0" presId="urn:microsoft.com/office/officeart/2005/8/layout/equation1"/>
    <dgm:cxn modelId="{CB2DEFED-B0FF-491D-9D8C-8B3B4D546A85}" type="presParOf" srcId="{78F06F90-7312-42E9-920F-25E3D2A97FEB}" destId="{6B365964-AB04-4CC1-B755-73EFE3A34B34}" srcOrd="4" destOrd="0" presId="urn:microsoft.com/office/officeart/2005/8/layout/equation1"/>
    <dgm:cxn modelId="{A14A1DF7-4889-412B-B106-E10EBAC94263}" type="presParOf" srcId="{78F06F90-7312-42E9-920F-25E3D2A97FEB}" destId="{651768A7-9DBC-4A49-8619-9B2D9B4C5541}" srcOrd="5" destOrd="0" presId="urn:microsoft.com/office/officeart/2005/8/layout/equation1"/>
    <dgm:cxn modelId="{31F6DB1F-5D03-449F-BF15-14646A229FA3}" type="presParOf" srcId="{78F06F90-7312-42E9-920F-25E3D2A97FEB}" destId="{B9A1D848-42F9-4138-980A-3F243412B0BD}" srcOrd="6" destOrd="0" presId="urn:microsoft.com/office/officeart/2005/8/layout/equation1"/>
    <dgm:cxn modelId="{F34AEF75-945C-4E5A-AB57-800F28609F43}" type="presParOf" srcId="{78F06F90-7312-42E9-920F-25E3D2A97FEB}" destId="{15A48AA5-1A1E-4041-9860-95F174067ECB}" srcOrd="7" destOrd="0" presId="urn:microsoft.com/office/officeart/2005/8/layout/equation1"/>
    <dgm:cxn modelId="{2BE7D835-F07A-477A-B53F-1F0F94B6A2BC}" type="presParOf" srcId="{78F06F90-7312-42E9-920F-25E3D2A97FEB}" destId="{DB9A5A22-8C47-448F-9C9B-C7C90367CD66}" srcOrd="8" destOrd="0" presId="urn:microsoft.com/office/officeart/2005/8/layout/equation1"/>
    <dgm:cxn modelId="{665CCBA1-F1A1-4012-A62D-0813DD2B47D3}" type="presParOf" srcId="{78F06F90-7312-42E9-920F-25E3D2A97FEB}" destId="{8BB4975B-8D1F-4A79-A8AD-8B9ED21B57C3}" srcOrd="9" destOrd="0" presId="urn:microsoft.com/office/officeart/2005/8/layout/equation1"/>
    <dgm:cxn modelId="{E7A46C2E-A07D-4AE3-B16F-568FEA23977B}" type="presParOf" srcId="{78F06F90-7312-42E9-920F-25E3D2A97FEB}" destId="{795CA20F-8012-4F10-A4B0-E51B972FE443}" srcOrd="10" destOrd="0" presId="urn:microsoft.com/office/officeart/2005/8/layout/equation1"/>
    <dgm:cxn modelId="{1FDE7C81-7724-4246-B24E-EAAD6714BDDC}" type="presParOf" srcId="{78F06F90-7312-42E9-920F-25E3D2A97FEB}" destId="{FE6B41F4-4432-45D7-83F3-2B9A65125ED1}" srcOrd="11" destOrd="0" presId="urn:microsoft.com/office/officeart/2005/8/layout/equation1"/>
    <dgm:cxn modelId="{99D9059E-DDE2-4EAF-B6A7-91A45F97CE67}" type="presParOf" srcId="{78F06F90-7312-42E9-920F-25E3D2A97FEB}" destId="{D4C94B5D-0D77-4ADB-8F1D-9B53DA933B6D}"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98851E-4104-426F-8A6F-AFCBF16AF927}" type="doc">
      <dgm:prSet loTypeId="urn:microsoft.com/office/officeart/2005/8/layout/hProcess9" loCatId="process" qsTypeId="urn:microsoft.com/office/officeart/2005/8/quickstyle/simple1" qsCatId="simple" csTypeId="urn:microsoft.com/office/officeart/2005/8/colors/colorful1" csCatId="colorful" phldr="1"/>
      <dgm:spPr/>
    </dgm:pt>
    <dgm:pt modelId="{EFB29A06-8FA1-49B1-A1A9-DC10F154380D}">
      <dgm:prSet phldrT="[Text]" phldr="0"/>
      <dgm:spPr/>
      <dgm:t>
        <a:bodyPr/>
        <a:lstStyle/>
        <a:p>
          <a:pPr rtl="0"/>
          <a:r>
            <a:rPr lang="en-US">
              <a:latin typeface="Segoe UI Semibold"/>
            </a:rPr>
            <a:t> Blended Model Development</a:t>
          </a:r>
          <a:endParaRPr lang="en-US"/>
        </a:p>
      </dgm:t>
    </dgm:pt>
    <dgm:pt modelId="{EB838E05-FD98-41D8-89C6-35CA0BFEFE7A}" type="parTrans" cxnId="{D61D1302-18C8-43E8-B252-006DD55205C7}">
      <dgm:prSet/>
      <dgm:spPr/>
      <dgm:t>
        <a:bodyPr/>
        <a:lstStyle/>
        <a:p>
          <a:endParaRPr lang="en-US"/>
        </a:p>
      </dgm:t>
    </dgm:pt>
    <dgm:pt modelId="{4DCC26DC-55E9-4292-8148-1DF414A84729}" type="sibTrans" cxnId="{D61D1302-18C8-43E8-B252-006DD55205C7}">
      <dgm:prSet/>
      <dgm:spPr/>
      <dgm:t>
        <a:bodyPr/>
        <a:lstStyle/>
        <a:p>
          <a:endParaRPr lang="en-US"/>
        </a:p>
      </dgm:t>
    </dgm:pt>
    <dgm:pt modelId="{22D15FD5-FE40-40D5-BEF8-1F18FBA7F470}">
      <dgm:prSet phldrT="[Text]" phldr="0"/>
      <dgm:spPr/>
      <dgm:t>
        <a:bodyPr/>
        <a:lstStyle/>
        <a:p>
          <a:pPr rtl="0"/>
          <a:r>
            <a:rPr lang="en-US">
              <a:latin typeface="Segoe UI Semibold"/>
            </a:rPr>
            <a:t> Needs Assessment</a:t>
          </a:r>
          <a:endParaRPr lang="en-US"/>
        </a:p>
      </dgm:t>
    </dgm:pt>
    <dgm:pt modelId="{E7C541CC-EB4C-44FC-A696-F857B8CE4804}" type="parTrans" cxnId="{73A31AB3-E948-4C19-A591-E0AFA6155EF4}">
      <dgm:prSet/>
      <dgm:spPr/>
      <dgm:t>
        <a:bodyPr/>
        <a:lstStyle/>
        <a:p>
          <a:endParaRPr lang="en-US"/>
        </a:p>
      </dgm:t>
    </dgm:pt>
    <dgm:pt modelId="{AEB468E9-F9D4-4AF6-9A07-6BCB702939B0}" type="sibTrans" cxnId="{73A31AB3-E948-4C19-A591-E0AFA6155EF4}">
      <dgm:prSet/>
      <dgm:spPr/>
      <dgm:t>
        <a:bodyPr/>
        <a:lstStyle/>
        <a:p>
          <a:endParaRPr lang="en-US"/>
        </a:p>
      </dgm:t>
    </dgm:pt>
    <dgm:pt modelId="{F51058B8-D6B1-4BF1-A8E3-18135DFE40ED}">
      <dgm:prSet phldrT="[Text]" phldr="0"/>
      <dgm:spPr/>
      <dgm:t>
        <a:bodyPr/>
        <a:lstStyle/>
        <a:p>
          <a:pPr rtl="0"/>
          <a:r>
            <a:rPr lang="en-US">
              <a:latin typeface="Segoe UI Semibold"/>
            </a:rPr>
            <a:t>Solution Development</a:t>
          </a:r>
          <a:endParaRPr lang="en-US"/>
        </a:p>
      </dgm:t>
    </dgm:pt>
    <dgm:pt modelId="{37BEDF5D-6499-4A25-A284-A0D64F28788F}" type="parTrans" cxnId="{7AB559C8-5AAE-4465-8787-6D22BE5E18C9}">
      <dgm:prSet/>
      <dgm:spPr/>
      <dgm:t>
        <a:bodyPr/>
        <a:lstStyle/>
        <a:p>
          <a:endParaRPr lang="en-US"/>
        </a:p>
      </dgm:t>
    </dgm:pt>
    <dgm:pt modelId="{EB86BAA1-428D-4ECC-93E4-BA9E9C8BA701}" type="sibTrans" cxnId="{7AB559C8-5AAE-4465-8787-6D22BE5E18C9}">
      <dgm:prSet/>
      <dgm:spPr/>
      <dgm:t>
        <a:bodyPr/>
        <a:lstStyle/>
        <a:p>
          <a:endParaRPr lang="en-US"/>
        </a:p>
      </dgm:t>
    </dgm:pt>
    <dgm:pt modelId="{F5B05B3C-6B8B-4AB3-9B43-22AEE7EB0238}">
      <dgm:prSet phldr="0"/>
      <dgm:spPr>
        <a:solidFill>
          <a:schemeClr val="tx2"/>
        </a:solidFill>
      </dgm:spPr>
      <dgm:t>
        <a:bodyPr/>
        <a:lstStyle/>
        <a:p>
          <a:pPr rtl="0"/>
          <a:r>
            <a:rPr lang="en-US">
              <a:latin typeface="Segoe UI Semibold"/>
            </a:rPr>
            <a:t>Benefits Anaylsis </a:t>
          </a:r>
        </a:p>
      </dgm:t>
    </dgm:pt>
    <dgm:pt modelId="{329B4C26-7152-41E6-B474-132DCFF061FF}" type="parTrans" cxnId="{CC05B58A-9543-49E4-90DC-128396AD8E18}">
      <dgm:prSet/>
      <dgm:spPr/>
      <dgm:t>
        <a:bodyPr/>
        <a:lstStyle/>
        <a:p>
          <a:endParaRPr lang="en-US"/>
        </a:p>
      </dgm:t>
    </dgm:pt>
    <dgm:pt modelId="{87265BB3-696B-4945-8F44-5AEE622FBD99}" type="sibTrans" cxnId="{CC05B58A-9543-49E4-90DC-128396AD8E18}">
      <dgm:prSet/>
      <dgm:spPr/>
      <dgm:t>
        <a:bodyPr/>
        <a:lstStyle/>
        <a:p>
          <a:endParaRPr lang="en-US"/>
        </a:p>
      </dgm:t>
    </dgm:pt>
    <dgm:pt modelId="{4FB9C5CB-C748-4A98-94DF-4A049D160097}">
      <dgm:prSet phldr="0"/>
      <dgm:spPr/>
      <dgm:t>
        <a:bodyPr/>
        <a:lstStyle/>
        <a:p>
          <a:pPr rtl="0"/>
          <a:r>
            <a:rPr lang="en-US">
              <a:latin typeface="Segoe UI Semibold"/>
            </a:rPr>
            <a:t> IPSAC &amp; JPC Evaluate Solutions &amp; Benfits and Provide Recommendations to BOD</a:t>
          </a:r>
        </a:p>
      </dgm:t>
    </dgm:pt>
    <dgm:pt modelId="{2CB7E2D2-EF0F-4B77-88D4-76F6E67EB3E3}" type="parTrans" cxnId="{F09E3AA4-02A2-490A-8978-526B6AF9D0AD}">
      <dgm:prSet/>
      <dgm:spPr/>
      <dgm:t>
        <a:bodyPr/>
        <a:lstStyle/>
        <a:p>
          <a:endParaRPr lang="en-US"/>
        </a:p>
      </dgm:t>
    </dgm:pt>
    <dgm:pt modelId="{6FAF718C-317E-4FE4-BD0A-5F93D670DDF1}" type="sibTrans" cxnId="{F09E3AA4-02A2-490A-8978-526B6AF9D0AD}">
      <dgm:prSet/>
      <dgm:spPr/>
      <dgm:t>
        <a:bodyPr/>
        <a:lstStyle/>
        <a:p>
          <a:endParaRPr lang="en-US"/>
        </a:p>
      </dgm:t>
    </dgm:pt>
    <dgm:pt modelId="{C16AA542-DF11-4E71-A339-65B7E33C721A}">
      <dgm:prSet phldr="0"/>
      <dgm:spPr/>
      <dgm:t>
        <a:bodyPr/>
        <a:lstStyle/>
        <a:p>
          <a:pPr rtl="0"/>
          <a:r>
            <a:rPr lang="en-US">
              <a:latin typeface="Segoe UI Semibold"/>
            </a:rPr>
            <a:t>BOD Approval</a:t>
          </a:r>
        </a:p>
      </dgm:t>
    </dgm:pt>
    <dgm:pt modelId="{E42130FB-3E31-49D4-AB65-1C9786F7A41E}" type="parTrans" cxnId="{E7610C3F-4718-4355-BC7B-0BD16D8A4A29}">
      <dgm:prSet/>
      <dgm:spPr/>
      <dgm:t>
        <a:bodyPr/>
        <a:lstStyle/>
        <a:p>
          <a:endParaRPr lang="en-US"/>
        </a:p>
      </dgm:t>
    </dgm:pt>
    <dgm:pt modelId="{AFA2D546-BFC1-44FF-B522-60E9535D8F1B}" type="sibTrans" cxnId="{E7610C3F-4718-4355-BC7B-0BD16D8A4A29}">
      <dgm:prSet/>
      <dgm:spPr/>
      <dgm:t>
        <a:bodyPr/>
        <a:lstStyle/>
        <a:p>
          <a:endParaRPr lang="en-US"/>
        </a:p>
      </dgm:t>
    </dgm:pt>
    <dgm:pt modelId="{98EC98B9-9E15-47B6-A9BE-087F16CF02D4}" type="pres">
      <dgm:prSet presAssocID="{5F98851E-4104-426F-8A6F-AFCBF16AF927}" presName="CompostProcess" presStyleCnt="0">
        <dgm:presLayoutVars>
          <dgm:dir/>
          <dgm:resizeHandles val="exact"/>
        </dgm:presLayoutVars>
      </dgm:prSet>
      <dgm:spPr/>
    </dgm:pt>
    <dgm:pt modelId="{0B971E97-7B49-4477-BD6A-269A966548A8}" type="pres">
      <dgm:prSet presAssocID="{5F98851E-4104-426F-8A6F-AFCBF16AF927}" presName="arrow" presStyleLbl="bgShp" presStyleIdx="0" presStyleCnt="1"/>
      <dgm:spPr/>
    </dgm:pt>
    <dgm:pt modelId="{4579A470-986B-4831-9752-5121E0747710}" type="pres">
      <dgm:prSet presAssocID="{5F98851E-4104-426F-8A6F-AFCBF16AF927}" presName="linearProcess" presStyleCnt="0"/>
      <dgm:spPr/>
    </dgm:pt>
    <dgm:pt modelId="{956EC26D-7DE8-4F9F-8CE2-98A10B630BA2}" type="pres">
      <dgm:prSet presAssocID="{EFB29A06-8FA1-49B1-A1A9-DC10F154380D}" presName="textNode" presStyleLbl="node1" presStyleIdx="0" presStyleCnt="6">
        <dgm:presLayoutVars>
          <dgm:bulletEnabled val="1"/>
        </dgm:presLayoutVars>
      </dgm:prSet>
      <dgm:spPr/>
    </dgm:pt>
    <dgm:pt modelId="{E0C98504-7008-4A20-A095-E80E2E533AE3}" type="pres">
      <dgm:prSet presAssocID="{4DCC26DC-55E9-4292-8148-1DF414A84729}" presName="sibTrans" presStyleCnt="0"/>
      <dgm:spPr/>
    </dgm:pt>
    <dgm:pt modelId="{5E670456-9C48-46EC-B5BB-8001ED406B36}" type="pres">
      <dgm:prSet presAssocID="{22D15FD5-FE40-40D5-BEF8-1F18FBA7F470}" presName="textNode" presStyleLbl="node1" presStyleIdx="1" presStyleCnt="6">
        <dgm:presLayoutVars>
          <dgm:bulletEnabled val="1"/>
        </dgm:presLayoutVars>
      </dgm:prSet>
      <dgm:spPr/>
    </dgm:pt>
    <dgm:pt modelId="{62BEB5B3-05EC-4796-83A5-F5B7DE95F5B5}" type="pres">
      <dgm:prSet presAssocID="{AEB468E9-F9D4-4AF6-9A07-6BCB702939B0}" presName="sibTrans" presStyleCnt="0"/>
      <dgm:spPr/>
    </dgm:pt>
    <dgm:pt modelId="{32B7468C-4CA1-46F7-BC10-0638BCA03253}" type="pres">
      <dgm:prSet presAssocID="{F51058B8-D6B1-4BF1-A8E3-18135DFE40ED}" presName="textNode" presStyleLbl="node1" presStyleIdx="2" presStyleCnt="6">
        <dgm:presLayoutVars>
          <dgm:bulletEnabled val="1"/>
        </dgm:presLayoutVars>
      </dgm:prSet>
      <dgm:spPr/>
    </dgm:pt>
    <dgm:pt modelId="{D5082C38-CBC9-4A62-97CD-D352A2E008BB}" type="pres">
      <dgm:prSet presAssocID="{EB86BAA1-428D-4ECC-93E4-BA9E9C8BA701}" presName="sibTrans" presStyleCnt="0"/>
      <dgm:spPr/>
    </dgm:pt>
    <dgm:pt modelId="{4ACBD664-D224-41B3-AA70-9F35BDB43F08}" type="pres">
      <dgm:prSet presAssocID="{F5B05B3C-6B8B-4AB3-9B43-22AEE7EB0238}" presName="textNode" presStyleLbl="node1" presStyleIdx="3" presStyleCnt="6">
        <dgm:presLayoutVars>
          <dgm:bulletEnabled val="1"/>
        </dgm:presLayoutVars>
      </dgm:prSet>
      <dgm:spPr/>
    </dgm:pt>
    <dgm:pt modelId="{0F820A59-0AEE-42B0-9820-002957903894}" type="pres">
      <dgm:prSet presAssocID="{87265BB3-696B-4945-8F44-5AEE622FBD99}" presName="sibTrans" presStyleCnt="0"/>
      <dgm:spPr/>
    </dgm:pt>
    <dgm:pt modelId="{E8818907-21B1-4C73-A01F-C43EA19195AC}" type="pres">
      <dgm:prSet presAssocID="{4FB9C5CB-C748-4A98-94DF-4A049D160097}" presName="textNode" presStyleLbl="node1" presStyleIdx="4" presStyleCnt="6">
        <dgm:presLayoutVars>
          <dgm:bulletEnabled val="1"/>
        </dgm:presLayoutVars>
      </dgm:prSet>
      <dgm:spPr/>
    </dgm:pt>
    <dgm:pt modelId="{EAC86FE3-9357-4EC1-8958-9515AE2A610A}" type="pres">
      <dgm:prSet presAssocID="{6FAF718C-317E-4FE4-BD0A-5F93D670DDF1}" presName="sibTrans" presStyleCnt="0"/>
      <dgm:spPr/>
    </dgm:pt>
    <dgm:pt modelId="{F501BD09-677A-4762-9326-223A5F0D1E8C}" type="pres">
      <dgm:prSet presAssocID="{C16AA542-DF11-4E71-A339-65B7E33C721A}" presName="textNode" presStyleLbl="node1" presStyleIdx="5" presStyleCnt="6">
        <dgm:presLayoutVars>
          <dgm:bulletEnabled val="1"/>
        </dgm:presLayoutVars>
      </dgm:prSet>
      <dgm:spPr/>
    </dgm:pt>
  </dgm:ptLst>
  <dgm:cxnLst>
    <dgm:cxn modelId="{D61D1302-18C8-43E8-B252-006DD55205C7}" srcId="{5F98851E-4104-426F-8A6F-AFCBF16AF927}" destId="{EFB29A06-8FA1-49B1-A1A9-DC10F154380D}" srcOrd="0" destOrd="0" parTransId="{EB838E05-FD98-41D8-89C6-35CA0BFEFE7A}" sibTransId="{4DCC26DC-55E9-4292-8148-1DF414A84729}"/>
    <dgm:cxn modelId="{E34CCC1C-BFC2-463B-9DC2-C4202D71D8F9}" type="presOf" srcId="{4FB9C5CB-C748-4A98-94DF-4A049D160097}" destId="{E8818907-21B1-4C73-A01F-C43EA19195AC}" srcOrd="0" destOrd="0" presId="urn:microsoft.com/office/officeart/2005/8/layout/hProcess9"/>
    <dgm:cxn modelId="{E7610C3F-4718-4355-BC7B-0BD16D8A4A29}" srcId="{5F98851E-4104-426F-8A6F-AFCBF16AF927}" destId="{C16AA542-DF11-4E71-A339-65B7E33C721A}" srcOrd="5" destOrd="0" parTransId="{E42130FB-3E31-49D4-AB65-1C9786F7A41E}" sibTransId="{AFA2D546-BFC1-44FF-B522-60E9535D8F1B}"/>
    <dgm:cxn modelId="{60E8986A-7606-49E3-B815-1C61F8E6CCDD}" type="presOf" srcId="{22D15FD5-FE40-40D5-BEF8-1F18FBA7F470}" destId="{5E670456-9C48-46EC-B5BB-8001ED406B36}" srcOrd="0" destOrd="0" presId="urn:microsoft.com/office/officeart/2005/8/layout/hProcess9"/>
    <dgm:cxn modelId="{954E2D55-A199-4C4D-ACF7-7686F4ED716A}" type="presOf" srcId="{5F98851E-4104-426F-8A6F-AFCBF16AF927}" destId="{98EC98B9-9E15-47B6-A9BE-087F16CF02D4}" srcOrd="0" destOrd="0" presId="urn:microsoft.com/office/officeart/2005/8/layout/hProcess9"/>
    <dgm:cxn modelId="{CC05B58A-9543-49E4-90DC-128396AD8E18}" srcId="{5F98851E-4104-426F-8A6F-AFCBF16AF927}" destId="{F5B05B3C-6B8B-4AB3-9B43-22AEE7EB0238}" srcOrd="3" destOrd="0" parTransId="{329B4C26-7152-41E6-B474-132DCFF061FF}" sibTransId="{87265BB3-696B-4945-8F44-5AEE622FBD99}"/>
    <dgm:cxn modelId="{58C23896-6E40-42A0-930D-E03ACEFFB9DA}" type="presOf" srcId="{F51058B8-D6B1-4BF1-A8E3-18135DFE40ED}" destId="{32B7468C-4CA1-46F7-BC10-0638BCA03253}" srcOrd="0" destOrd="0" presId="urn:microsoft.com/office/officeart/2005/8/layout/hProcess9"/>
    <dgm:cxn modelId="{0771F699-07CF-4463-B58C-8C8CD63734B1}" type="presOf" srcId="{C16AA542-DF11-4E71-A339-65B7E33C721A}" destId="{F501BD09-677A-4762-9326-223A5F0D1E8C}" srcOrd="0" destOrd="0" presId="urn:microsoft.com/office/officeart/2005/8/layout/hProcess9"/>
    <dgm:cxn modelId="{F09E3AA4-02A2-490A-8978-526B6AF9D0AD}" srcId="{5F98851E-4104-426F-8A6F-AFCBF16AF927}" destId="{4FB9C5CB-C748-4A98-94DF-4A049D160097}" srcOrd="4" destOrd="0" parTransId="{2CB7E2D2-EF0F-4B77-88D4-76F6E67EB3E3}" sibTransId="{6FAF718C-317E-4FE4-BD0A-5F93D670DDF1}"/>
    <dgm:cxn modelId="{73A31AB3-E948-4C19-A591-E0AFA6155EF4}" srcId="{5F98851E-4104-426F-8A6F-AFCBF16AF927}" destId="{22D15FD5-FE40-40D5-BEF8-1F18FBA7F470}" srcOrd="1" destOrd="0" parTransId="{E7C541CC-EB4C-44FC-A696-F857B8CE4804}" sibTransId="{AEB468E9-F9D4-4AF6-9A07-6BCB702939B0}"/>
    <dgm:cxn modelId="{6219B6BC-747C-45E2-B530-C1B1B3A3CB49}" type="presOf" srcId="{EFB29A06-8FA1-49B1-A1A9-DC10F154380D}" destId="{956EC26D-7DE8-4F9F-8CE2-98A10B630BA2}" srcOrd="0" destOrd="0" presId="urn:microsoft.com/office/officeart/2005/8/layout/hProcess9"/>
    <dgm:cxn modelId="{68E12ABF-13A1-489F-B2CD-6955EB83F998}" type="presOf" srcId="{F5B05B3C-6B8B-4AB3-9B43-22AEE7EB0238}" destId="{4ACBD664-D224-41B3-AA70-9F35BDB43F08}" srcOrd="0" destOrd="0" presId="urn:microsoft.com/office/officeart/2005/8/layout/hProcess9"/>
    <dgm:cxn modelId="{7AB559C8-5AAE-4465-8787-6D22BE5E18C9}" srcId="{5F98851E-4104-426F-8A6F-AFCBF16AF927}" destId="{F51058B8-D6B1-4BF1-A8E3-18135DFE40ED}" srcOrd="2" destOrd="0" parTransId="{37BEDF5D-6499-4A25-A284-A0D64F28788F}" sibTransId="{EB86BAA1-428D-4ECC-93E4-BA9E9C8BA701}"/>
    <dgm:cxn modelId="{12890918-7B97-49DE-A1FC-6D08F148B261}" type="presParOf" srcId="{98EC98B9-9E15-47B6-A9BE-087F16CF02D4}" destId="{0B971E97-7B49-4477-BD6A-269A966548A8}" srcOrd="0" destOrd="0" presId="urn:microsoft.com/office/officeart/2005/8/layout/hProcess9"/>
    <dgm:cxn modelId="{5A6DE94E-6A09-4B35-86E8-6EB6018CD4A1}" type="presParOf" srcId="{98EC98B9-9E15-47B6-A9BE-087F16CF02D4}" destId="{4579A470-986B-4831-9752-5121E0747710}" srcOrd="1" destOrd="0" presId="urn:microsoft.com/office/officeart/2005/8/layout/hProcess9"/>
    <dgm:cxn modelId="{8EBCBF14-0820-4BB4-B880-C10754A97766}" type="presParOf" srcId="{4579A470-986B-4831-9752-5121E0747710}" destId="{956EC26D-7DE8-4F9F-8CE2-98A10B630BA2}" srcOrd="0" destOrd="0" presId="urn:microsoft.com/office/officeart/2005/8/layout/hProcess9"/>
    <dgm:cxn modelId="{B74CEB0C-5F88-4A78-8E4E-27C06372F367}" type="presParOf" srcId="{4579A470-986B-4831-9752-5121E0747710}" destId="{E0C98504-7008-4A20-A095-E80E2E533AE3}" srcOrd="1" destOrd="0" presId="urn:microsoft.com/office/officeart/2005/8/layout/hProcess9"/>
    <dgm:cxn modelId="{8B4843C7-8979-4B5B-B58F-290103C47396}" type="presParOf" srcId="{4579A470-986B-4831-9752-5121E0747710}" destId="{5E670456-9C48-46EC-B5BB-8001ED406B36}" srcOrd="2" destOrd="0" presId="urn:microsoft.com/office/officeart/2005/8/layout/hProcess9"/>
    <dgm:cxn modelId="{60504166-5E30-405D-91EF-6250C3D8BDFB}" type="presParOf" srcId="{4579A470-986B-4831-9752-5121E0747710}" destId="{62BEB5B3-05EC-4796-83A5-F5B7DE95F5B5}" srcOrd="3" destOrd="0" presId="urn:microsoft.com/office/officeart/2005/8/layout/hProcess9"/>
    <dgm:cxn modelId="{051E63D8-926E-41A3-B7B9-E0C790299C3F}" type="presParOf" srcId="{4579A470-986B-4831-9752-5121E0747710}" destId="{32B7468C-4CA1-46F7-BC10-0638BCA03253}" srcOrd="4" destOrd="0" presId="urn:microsoft.com/office/officeart/2005/8/layout/hProcess9"/>
    <dgm:cxn modelId="{FB6725C2-FA4E-477D-ACA2-50FE5BE6D5FE}" type="presParOf" srcId="{4579A470-986B-4831-9752-5121E0747710}" destId="{D5082C38-CBC9-4A62-97CD-D352A2E008BB}" srcOrd="5" destOrd="0" presId="urn:microsoft.com/office/officeart/2005/8/layout/hProcess9"/>
    <dgm:cxn modelId="{2C01E53A-CBC6-4353-B9E0-47B320BF7862}" type="presParOf" srcId="{4579A470-986B-4831-9752-5121E0747710}" destId="{4ACBD664-D224-41B3-AA70-9F35BDB43F08}" srcOrd="6" destOrd="0" presId="urn:microsoft.com/office/officeart/2005/8/layout/hProcess9"/>
    <dgm:cxn modelId="{54AC22B2-972D-43BE-8EB3-71694DD0DC3D}" type="presParOf" srcId="{4579A470-986B-4831-9752-5121E0747710}" destId="{0F820A59-0AEE-42B0-9820-002957903894}" srcOrd="7" destOrd="0" presId="urn:microsoft.com/office/officeart/2005/8/layout/hProcess9"/>
    <dgm:cxn modelId="{C39A039A-1059-4916-BDB7-676098A23FAE}" type="presParOf" srcId="{4579A470-986B-4831-9752-5121E0747710}" destId="{E8818907-21B1-4C73-A01F-C43EA19195AC}" srcOrd="8" destOrd="0" presId="urn:microsoft.com/office/officeart/2005/8/layout/hProcess9"/>
    <dgm:cxn modelId="{DC00F14C-BC2B-47BA-8CA3-126730FA4E43}" type="presParOf" srcId="{4579A470-986B-4831-9752-5121E0747710}" destId="{EAC86FE3-9357-4EC1-8958-9515AE2A610A}" srcOrd="9" destOrd="0" presId="urn:microsoft.com/office/officeart/2005/8/layout/hProcess9"/>
    <dgm:cxn modelId="{160853A6-DF85-4945-93D6-0C44EA40CF70}" type="presParOf" srcId="{4579A470-986B-4831-9752-5121E0747710}" destId="{F501BD09-677A-4762-9326-223A5F0D1E8C}"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30795-8BCB-4F7D-A160-24EFA25C2B4D}">
      <dsp:nvSpPr>
        <dsp:cNvPr id="0" name=""/>
        <dsp:cNvSpPr/>
      </dsp:nvSpPr>
      <dsp:spPr>
        <a:xfrm>
          <a:off x="0" y="83294"/>
          <a:ext cx="4965970" cy="566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Overview of the 2024 CSP Study</a:t>
          </a:r>
        </a:p>
      </dsp:txBody>
      <dsp:txXfrm>
        <a:off x="27644" y="110938"/>
        <a:ext cx="4910682" cy="510992"/>
      </dsp:txXfrm>
    </dsp:sp>
    <dsp:sp modelId="{1EEB478D-ADBA-4D35-930F-164A7A61BF1D}">
      <dsp:nvSpPr>
        <dsp:cNvPr id="0" name=""/>
        <dsp:cNvSpPr/>
      </dsp:nvSpPr>
      <dsp:spPr>
        <a:xfrm>
          <a:off x="0" y="712934"/>
          <a:ext cx="4965970" cy="566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MISO-SPP JOA Waiver Filing Update</a:t>
          </a:r>
        </a:p>
      </dsp:txBody>
      <dsp:txXfrm>
        <a:off x="27644" y="740578"/>
        <a:ext cx="4910682" cy="510992"/>
      </dsp:txXfrm>
    </dsp:sp>
    <dsp:sp modelId="{D24AB743-A31E-4F4F-94FF-74BBF652EC7D}">
      <dsp:nvSpPr>
        <dsp:cNvPr id="0" name=""/>
        <dsp:cNvSpPr/>
      </dsp:nvSpPr>
      <dsp:spPr>
        <a:xfrm>
          <a:off x="0" y="1342574"/>
          <a:ext cx="4965970" cy="566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CSP Blended Model Development</a:t>
          </a:r>
        </a:p>
      </dsp:txBody>
      <dsp:txXfrm>
        <a:off x="27644" y="1370218"/>
        <a:ext cx="4910682" cy="510992"/>
      </dsp:txXfrm>
    </dsp:sp>
    <dsp:sp modelId="{93D523A9-8C01-475F-BEDA-24792ED90C8C}">
      <dsp:nvSpPr>
        <dsp:cNvPr id="0" name=""/>
        <dsp:cNvSpPr/>
      </dsp:nvSpPr>
      <dsp:spPr>
        <a:xfrm>
          <a:off x="0" y="1908855"/>
          <a:ext cx="4965970"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Economic </a:t>
          </a:r>
        </a:p>
        <a:p>
          <a:pPr marL="171450" lvl="1" indent="-171450" algn="l" defTabSz="755650">
            <a:lnSpc>
              <a:spcPct val="90000"/>
            </a:lnSpc>
            <a:spcBef>
              <a:spcPct val="0"/>
            </a:spcBef>
            <a:spcAft>
              <a:spcPct val="20000"/>
            </a:spcAft>
            <a:buChar char="•"/>
          </a:pPr>
          <a:r>
            <a:rPr lang="en-US" sz="1700" kern="1200"/>
            <a:t>Reliability</a:t>
          </a:r>
        </a:p>
        <a:p>
          <a:pPr marL="171450" lvl="1" indent="-171450" algn="l" defTabSz="755650">
            <a:lnSpc>
              <a:spcPct val="90000"/>
            </a:lnSpc>
            <a:spcBef>
              <a:spcPct val="0"/>
            </a:spcBef>
            <a:spcAft>
              <a:spcPct val="20000"/>
            </a:spcAft>
            <a:buChar char="•"/>
          </a:pPr>
          <a:r>
            <a:rPr lang="en-US" sz="1700" kern="1200"/>
            <a:t>Transfer Capacity Scenarios</a:t>
          </a:r>
        </a:p>
      </dsp:txBody>
      <dsp:txXfrm>
        <a:off x="0" y="1908855"/>
        <a:ext cx="4965970" cy="956340"/>
      </dsp:txXfrm>
    </dsp:sp>
    <dsp:sp modelId="{A097575D-DBAE-4DAE-9ED3-2233DE43DF37}">
      <dsp:nvSpPr>
        <dsp:cNvPr id="0" name=""/>
        <dsp:cNvSpPr/>
      </dsp:nvSpPr>
      <dsp:spPr>
        <a:xfrm>
          <a:off x="0" y="2865195"/>
          <a:ext cx="4965970" cy="566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Interregional Triple Hurdle</a:t>
          </a:r>
        </a:p>
      </dsp:txBody>
      <dsp:txXfrm>
        <a:off x="27644" y="2892839"/>
        <a:ext cx="4910682" cy="510992"/>
      </dsp:txXfrm>
    </dsp:sp>
    <dsp:sp modelId="{08F4EC3E-EA4A-4721-B6D8-F70F2F1CCF48}">
      <dsp:nvSpPr>
        <dsp:cNvPr id="0" name=""/>
        <dsp:cNvSpPr/>
      </dsp:nvSpPr>
      <dsp:spPr>
        <a:xfrm>
          <a:off x="0" y="3494835"/>
          <a:ext cx="4965970" cy="566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2024 CSP Study Timeline</a:t>
          </a:r>
        </a:p>
      </dsp:txBody>
      <dsp:txXfrm>
        <a:off x="27644" y="3522479"/>
        <a:ext cx="4910682" cy="510992"/>
      </dsp:txXfrm>
    </dsp:sp>
    <dsp:sp modelId="{D2E8AD3D-4E39-4CB4-83D2-1AB9DAF0778D}">
      <dsp:nvSpPr>
        <dsp:cNvPr id="0" name=""/>
        <dsp:cNvSpPr/>
      </dsp:nvSpPr>
      <dsp:spPr>
        <a:xfrm>
          <a:off x="0" y="4124475"/>
          <a:ext cx="4965970" cy="566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Request for Stakeholder Feedback</a:t>
          </a:r>
        </a:p>
      </dsp:txBody>
      <dsp:txXfrm>
        <a:off x="27644" y="4152119"/>
        <a:ext cx="4910682" cy="51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FF6D-50BC-4E66-BB7B-EF68DFA86857}">
      <dsp:nvSpPr>
        <dsp:cNvPr id="0" name=""/>
        <dsp:cNvSpPr/>
      </dsp:nvSpPr>
      <dsp:spPr>
        <a:xfrm>
          <a:off x="0" y="0"/>
          <a:ext cx="8549640" cy="145505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Received feedback from 5 entities regarding modeling and transfer scenarios</a:t>
          </a:r>
        </a:p>
      </dsp:txBody>
      <dsp:txXfrm>
        <a:off x="42617" y="42617"/>
        <a:ext cx="6979525" cy="1369818"/>
      </dsp:txXfrm>
    </dsp:sp>
    <dsp:sp modelId="{4D85BABF-8743-4601-813F-3E1244399216}">
      <dsp:nvSpPr>
        <dsp:cNvPr id="0" name=""/>
        <dsp:cNvSpPr/>
      </dsp:nvSpPr>
      <dsp:spPr>
        <a:xfrm>
          <a:off x="754380" y="1697561"/>
          <a:ext cx="8549640" cy="145505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SPP &amp; MISO are coordinating on responses, additional questions, and implementation</a:t>
          </a:r>
        </a:p>
      </dsp:txBody>
      <dsp:txXfrm>
        <a:off x="796997" y="1740178"/>
        <a:ext cx="6764242" cy="1369818"/>
      </dsp:txXfrm>
    </dsp:sp>
    <dsp:sp modelId="{443BA5BE-46F5-4B75-91C9-8B8238B2A7AB}">
      <dsp:nvSpPr>
        <dsp:cNvPr id="0" name=""/>
        <dsp:cNvSpPr/>
      </dsp:nvSpPr>
      <dsp:spPr>
        <a:xfrm>
          <a:off x="1508760" y="3395122"/>
          <a:ext cx="8549640" cy="145505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Aiming for second week of June for updated model posting</a:t>
          </a:r>
        </a:p>
        <a:p>
          <a:pPr marL="171450" lvl="1" indent="-171450" algn="l" defTabSz="844550">
            <a:lnSpc>
              <a:spcPct val="90000"/>
            </a:lnSpc>
            <a:spcBef>
              <a:spcPct val="0"/>
            </a:spcBef>
            <a:spcAft>
              <a:spcPct val="15000"/>
            </a:spcAft>
            <a:buChar char="•"/>
          </a:pPr>
          <a:r>
            <a:rPr lang="en-US" sz="1900" kern="1200"/>
            <a:t>Includes models only </a:t>
          </a:r>
        </a:p>
      </dsp:txBody>
      <dsp:txXfrm>
        <a:off x="1551377" y="3437739"/>
        <a:ext cx="6764242" cy="1369818"/>
      </dsp:txXfrm>
    </dsp:sp>
    <dsp:sp modelId="{8D1A7891-449A-493E-B436-FE43D4E5ED5C}">
      <dsp:nvSpPr>
        <dsp:cNvPr id="0" name=""/>
        <dsp:cNvSpPr/>
      </dsp:nvSpPr>
      <dsp:spPr>
        <a:xfrm>
          <a:off x="7603856" y="1103414"/>
          <a:ext cx="945784" cy="94578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16657" y="1103414"/>
        <a:ext cx="520182" cy="711702"/>
      </dsp:txXfrm>
    </dsp:sp>
    <dsp:sp modelId="{6E4CD459-1E5F-4120-92F0-82CD2A54464F}">
      <dsp:nvSpPr>
        <dsp:cNvPr id="0" name=""/>
        <dsp:cNvSpPr/>
      </dsp:nvSpPr>
      <dsp:spPr>
        <a:xfrm>
          <a:off x="8358236" y="2791275"/>
          <a:ext cx="945784" cy="94578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71037" y="2791275"/>
        <a:ext cx="520182" cy="711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1DA6-AB89-44C0-84E2-CD3141D55AA4}">
      <dsp:nvSpPr>
        <dsp:cNvPr id="0" name=""/>
        <dsp:cNvSpPr/>
      </dsp:nvSpPr>
      <dsp:spPr>
        <a:xfrm>
          <a:off x="0" y="592"/>
          <a:ext cx="10058401" cy="13854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ED4EC-595A-4272-8F3C-7B5DC21374B6}">
      <dsp:nvSpPr>
        <dsp:cNvPr id="0" name=""/>
        <dsp:cNvSpPr/>
      </dsp:nvSpPr>
      <dsp:spPr>
        <a:xfrm>
          <a:off x="419091" y="312312"/>
          <a:ext cx="761984" cy="761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DA4ECD-88BF-4CCE-90D2-EE47E88883E8}">
      <dsp:nvSpPr>
        <dsp:cNvPr id="0" name=""/>
        <dsp:cNvSpPr/>
      </dsp:nvSpPr>
      <dsp:spPr>
        <a:xfrm>
          <a:off x="1600166" y="592"/>
          <a:ext cx="8458234" cy="138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24" tIns="146624" rIns="146624" bIns="146624" numCol="1" spcCol="1270" anchor="ctr" anchorCtr="0">
          <a:noAutofit/>
        </a:bodyPr>
        <a:lstStyle/>
        <a:p>
          <a:pPr marL="0" lvl="0" indent="0" algn="l" defTabSz="1111250">
            <a:lnSpc>
              <a:spcPct val="100000"/>
            </a:lnSpc>
            <a:spcBef>
              <a:spcPct val="0"/>
            </a:spcBef>
            <a:spcAft>
              <a:spcPct val="35000"/>
            </a:spcAft>
            <a:buNone/>
          </a:pPr>
          <a:r>
            <a:rPr lang="en-US" sz="2500" kern="1200" dirty="0"/>
            <a:t>Develop input &amp; event files for reliability and economic analysis</a:t>
          </a:r>
        </a:p>
      </dsp:txBody>
      <dsp:txXfrm>
        <a:off x="1600166" y="592"/>
        <a:ext cx="8458234" cy="1385425"/>
      </dsp:txXfrm>
    </dsp:sp>
    <dsp:sp modelId="{D59E5378-A268-4575-A868-5A995DE2A612}">
      <dsp:nvSpPr>
        <dsp:cNvPr id="0" name=""/>
        <dsp:cNvSpPr/>
      </dsp:nvSpPr>
      <dsp:spPr>
        <a:xfrm>
          <a:off x="0" y="1732374"/>
          <a:ext cx="10058401" cy="13854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752D4-81E2-4C25-A363-A7BD23F08AC2}">
      <dsp:nvSpPr>
        <dsp:cNvPr id="0" name=""/>
        <dsp:cNvSpPr/>
      </dsp:nvSpPr>
      <dsp:spPr>
        <a:xfrm>
          <a:off x="419091" y="2044095"/>
          <a:ext cx="761984" cy="761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EB6B09-5308-4B86-AD2A-E6C2A8B822BC}">
      <dsp:nvSpPr>
        <dsp:cNvPr id="0" name=""/>
        <dsp:cNvSpPr/>
      </dsp:nvSpPr>
      <dsp:spPr>
        <a:xfrm>
          <a:off x="1600166" y="1732374"/>
          <a:ext cx="8458234" cy="138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24" tIns="146624" rIns="146624" bIns="146624" numCol="1" spcCol="1270" anchor="ctr" anchorCtr="0">
          <a:noAutofit/>
        </a:bodyPr>
        <a:lstStyle/>
        <a:p>
          <a:pPr marL="0" lvl="0" indent="0" algn="l" defTabSz="1111250">
            <a:lnSpc>
              <a:spcPct val="100000"/>
            </a:lnSpc>
            <a:spcBef>
              <a:spcPct val="0"/>
            </a:spcBef>
            <a:spcAft>
              <a:spcPct val="35000"/>
            </a:spcAft>
            <a:buNone/>
          </a:pPr>
          <a:r>
            <a:rPr lang="en-US" sz="2500" kern="1200" dirty="0"/>
            <a:t>Files will be blended files that represent the blended model topology</a:t>
          </a:r>
        </a:p>
      </dsp:txBody>
      <dsp:txXfrm>
        <a:off x="1600166" y="1732374"/>
        <a:ext cx="8458234" cy="1385425"/>
      </dsp:txXfrm>
    </dsp:sp>
    <dsp:sp modelId="{F9EF5B46-DDC4-47F4-BBD7-1CC41EFF44C6}">
      <dsp:nvSpPr>
        <dsp:cNvPr id="0" name=""/>
        <dsp:cNvSpPr/>
      </dsp:nvSpPr>
      <dsp:spPr>
        <a:xfrm>
          <a:off x="0" y="3464156"/>
          <a:ext cx="10058401" cy="13854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8D116-0D82-4D66-95FA-06475BDC33C5}">
      <dsp:nvSpPr>
        <dsp:cNvPr id="0" name=""/>
        <dsp:cNvSpPr/>
      </dsp:nvSpPr>
      <dsp:spPr>
        <a:xfrm>
          <a:off x="419091" y="3775877"/>
          <a:ext cx="761984" cy="76198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7C7A47-73A6-4C61-8ED5-B756C62BE1EF}">
      <dsp:nvSpPr>
        <dsp:cNvPr id="0" name=""/>
        <dsp:cNvSpPr/>
      </dsp:nvSpPr>
      <dsp:spPr>
        <a:xfrm>
          <a:off x="1600166" y="3464156"/>
          <a:ext cx="8458234" cy="138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24" tIns="146624" rIns="146624" bIns="146624" numCol="1" spcCol="1270" anchor="ctr" anchorCtr="0">
          <a:noAutofit/>
        </a:bodyPr>
        <a:lstStyle/>
        <a:p>
          <a:pPr marL="0" lvl="0" indent="0" algn="l" defTabSz="1111250">
            <a:lnSpc>
              <a:spcPct val="100000"/>
            </a:lnSpc>
            <a:spcBef>
              <a:spcPct val="0"/>
            </a:spcBef>
            <a:spcAft>
              <a:spcPct val="35000"/>
            </a:spcAft>
            <a:buNone/>
          </a:pPr>
          <a:r>
            <a:rPr lang="en-US" sz="2500" kern="1200" dirty="0"/>
            <a:t>Simulate and obtain initial results to prepare for study analysis</a:t>
          </a:r>
        </a:p>
      </dsp:txBody>
      <dsp:txXfrm>
        <a:off x="1600166" y="3464156"/>
        <a:ext cx="8458234" cy="1385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FD852-4768-46CF-8990-536E6F4E010B}">
      <dsp:nvSpPr>
        <dsp:cNvPr id="0" name=""/>
        <dsp:cNvSpPr/>
      </dsp:nvSpPr>
      <dsp:spPr>
        <a:xfrm>
          <a:off x="4259" y="2120109"/>
          <a:ext cx="1183426" cy="1183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Aptos" panose="020B0004020202020204" pitchFamily="34" charset="0"/>
            </a:rPr>
            <a:t>SPP Model (MISO Removed)</a:t>
          </a:r>
        </a:p>
      </dsp:txBody>
      <dsp:txXfrm>
        <a:off x="177568" y="2293418"/>
        <a:ext cx="836808" cy="836808"/>
      </dsp:txXfrm>
    </dsp:sp>
    <dsp:sp modelId="{303DFFBF-B2DD-493F-AFA3-0D6DC583B00F}">
      <dsp:nvSpPr>
        <dsp:cNvPr id="0" name=""/>
        <dsp:cNvSpPr/>
      </dsp:nvSpPr>
      <dsp:spPr>
        <a:xfrm>
          <a:off x="1283780" y="2368629"/>
          <a:ext cx="686387" cy="6863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ptos" panose="020B0004020202020204" pitchFamily="34" charset="0"/>
          </a:endParaRPr>
        </a:p>
      </dsp:txBody>
      <dsp:txXfrm>
        <a:off x="1374761" y="2631103"/>
        <a:ext cx="504425" cy="161439"/>
      </dsp:txXfrm>
    </dsp:sp>
    <dsp:sp modelId="{6B365964-AB04-4CC1-B755-73EFE3A34B34}">
      <dsp:nvSpPr>
        <dsp:cNvPr id="0" name=""/>
        <dsp:cNvSpPr/>
      </dsp:nvSpPr>
      <dsp:spPr>
        <a:xfrm>
          <a:off x="2066261" y="2120109"/>
          <a:ext cx="1183426" cy="1183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Aptos" panose="020B0004020202020204" pitchFamily="34" charset="0"/>
            </a:rPr>
            <a:t>MISO data from MISO model</a:t>
          </a:r>
        </a:p>
      </dsp:txBody>
      <dsp:txXfrm>
        <a:off x="2239570" y="2293418"/>
        <a:ext cx="836808" cy="836808"/>
      </dsp:txXfrm>
    </dsp:sp>
    <dsp:sp modelId="{B9A1D848-42F9-4138-980A-3F243412B0BD}">
      <dsp:nvSpPr>
        <dsp:cNvPr id="0" name=""/>
        <dsp:cNvSpPr/>
      </dsp:nvSpPr>
      <dsp:spPr>
        <a:xfrm>
          <a:off x="3345782" y="2368629"/>
          <a:ext cx="686387" cy="6863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ptos" panose="020B0004020202020204" pitchFamily="34" charset="0"/>
          </a:endParaRPr>
        </a:p>
      </dsp:txBody>
      <dsp:txXfrm>
        <a:off x="3436763" y="2631103"/>
        <a:ext cx="504425" cy="161439"/>
      </dsp:txXfrm>
    </dsp:sp>
    <dsp:sp modelId="{DB9A5A22-8C47-448F-9C9B-C7C90367CD66}">
      <dsp:nvSpPr>
        <dsp:cNvPr id="0" name=""/>
        <dsp:cNvSpPr/>
      </dsp:nvSpPr>
      <dsp:spPr>
        <a:xfrm>
          <a:off x="4128263" y="2120109"/>
          <a:ext cx="1183426" cy="1183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latin typeface="Aptos" panose="020B0004020202020204" pitchFamily="34" charset="0"/>
            </a:rPr>
            <a:t>Updates</a:t>
          </a:r>
        </a:p>
      </dsp:txBody>
      <dsp:txXfrm>
        <a:off x="4301572" y="2293418"/>
        <a:ext cx="836808" cy="836808"/>
      </dsp:txXfrm>
    </dsp:sp>
    <dsp:sp modelId="{795CA20F-8012-4F10-A4B0-E51B972FE443}">
      <dsp:nvSpPr>
        <dsp:cNvPr id="0" name=""/>
        <dsp:cNvSpPr/>
      </dsp:nvSpPr>
      <dsp:spPr>
        <a:xfrm>
          <a:off x="5407784" y="2368629"/>
          <a:ext cx="686387" cy="68638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ptos" panose="020B0004020202020204" pitchFamily="34" charset="0"/>
          </a:endParaRPr>
        </a:p>
      </dsp:txBody>
      <dsp:txXfrm>
        <a:off x="5498765" y="2510025"/>
        <a:ext cx="504425" cy="403595"/>
      </dsp:txXfrm>
    </dsp:sp>
    <dsp:sp modelId="{D4C94B5D-0D77-4ADB-8F1D-9B53DA933B6D}">
      <dsp:nvSpPr>
        <dsp:cNvPr id="0" name=""/>
        <dsp:cNvSpPr/>
      </dsp:nvSpPr>
      <dsp:spPr>
        <a:xfrm>
          <a:off x="6190266" y="2120109"/>
          <a:ext cx="1183426" cy="1183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Aptos" panose="020B0004020202020204" pitchFamily="34" charset="0"/>
            </a:rPr>
            <a:t>Blended Model</a:t>
          </a:r>
        </a:p>
      </dsp:txBody>
      <dsp:txXfrm>
        <a:off x="6363575" y="2293418"/>
        <a:ext cx="836808" cy="83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E97-7B49-4477-BD6A-269A966548A8}">
      <dsp:nvSpPr>
        <dsp:cNvPr id="0" name=""/>
        <dsp:cNvSpPr/>
      </dsp:nvSpPr>
      <dsp:spPr>
        <a:xfrm>
          <a:off x="754379" y="0"/>
          <a:ext cx="8549640" cy="484028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EC26D-7DE8-4F9F-8CE2-98A10B630BA2}">
      <dsp:nvSpPr>
        <dsp:cNvPr id="0" name=""/>
        <dsp:cNvSpPr/>
      </dsp:nvSpPr>
      <dsp:spPr>
        <a:xfrm>
          <a:off x="2762" y="1452086"/>
          <a:ext cx="1608459" cy="19361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Segoe UI Semibold"/>
            </a:rPr>
            <a:t> Blended Model Development</a:t>
          </a:r>
          <a:endParaRPr lang="en-US" sz="1200" kern="1200"/>
        </a:p>
      </dsp:txBody>
      <dsp:txXfrm>
        <a:off x="81280" y="1530604"/>
        <a:ext cx="1451423" cy="1779078"/>
      </dsp:txXfrm>
    </dsp:sp>
    <dsp:sp modelId="{5E670456-9C48-46EC-B5BB-8001ED406B36}">
      <dsp:nvSpPr>
        <dsp:cNvPr id="0" name=""/>
        <dsp:cNvSpPr/>
      </dsp:nvSpPr>
      <dsp:spPr>
        <a:xfrm>
          <a:off x="1691645" y="1452086"/>
          <a:ext cx="1608459" cy="19361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Segoe UI Semibold"/>
            </a:rPr>
            <a:t> Needs Assessment</a:t>
          </a:r>
          <a:endParaRPr lang="en-US" sz="1200" kern="1200"/>
        </a:p>
      </dsp:txBody>
      <dsp:txXfrm>
        <a:off x="1770163" y="1530604"/>
        <a:ext cx="1451423" cy="1779078"/>
      </dsp:txXfrm>
    </dsp:sp>
    <dsp:sp modelId="{32B7468C-4CA1-46F7-BC10-0638BCA03253}">
      <dsp:nvSpPr>
        <dsp:cNvPr id="0" name=""/>
        <dsp:cNvSpPr/>
      </dsp:nvSpPr>
      <dsp:spPr>
        <a:xfrm>
          <a:off x="3380528" y="1452086"/>
          <a:ext cx="1608459" cy="19361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Segoe UI Semibold"/>
            </a:rPr>
            <a:t>Solution Development</a:t>
          </a:r>
          <a:endParaRPr lang="en-US" sz="1200" kern="1200"/>
        </a:p>
      </dsp:txBody>
      <dsp:txXfrm>
        <a:off x="3459046" y="1530604"/>
        <a:ext cx="1451423" cy="1779078"/>
      </dsp:txXfrm>
    </dsp:sp>
    <dsp:sp modelId="{4ACBD664-D224-41B3-AA70-9F35BDB43F08}">
      <dsp:nvSpPr>
        <dsp:cNvPr id="0" name=""/>
        <dsp:cNvSpPr/>
      </dsp:nvSpPr>
      <dsp:spPr>
        <a:xfrm>
          <a:off x="5069411" y="1452086"/>
          <a:ext cx="1608459" cy="193611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Segoe UI Semibold"/>
            </a:rPr>
            <a:t>Benefits Anaylsis </a:t>
          </a:r>
        </a:p>
      </dsp:txBody>
      <dsp:txXfrm>
        <a:off x="5147929" y="1530604"/>
        <a:ext cx="1451423" cy="1779078"/>
      </dsp:txXfrm>
    </dsp:sp>
    <dsp:sp modelId="{E8818907-21B1-4C73-A01F-C43EA19195AC}">
      <dsp:nvSpPr>
        <dsp:cNvPr id="0" name=""/>
        <dsp:cNvSpPr/>
      </dsp:nvSpPr>
      <dsp:spPr>
        <a:xfrm>
          <a:off x="6758294" y="1452086"/>
          <a:ext cx="1608459" cy="1936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Segoe UI Semibold"/>
            </a:rPr>
            <a:t> IPSAC &amp; JPC Evaluate Solutions &amp; Benfits and Provide Recommendations to BOD</a:t>
          </a:r>
        </a:p>
      </dsp:txBody>
      <dsp:txXfrm>
        <a:off x="6836812" y="1530604"/>
        <a:ext cx="1451423" cy="1779078"/>
      </dsp:txXfrm>
    </dsp:sp>
    <dsp:sp modelId="{F501BD09-677A-4762-9326-223A5F0D1E8C}">
      <dsp:nvSpPr>
        <dsp:cNvPr id="0" name=""/>
        <dsp:cNvSpPr/>
      </dsp:nvSpPr>
      <dsp:spPr>
        <a:xfrm>
          <a:off x="8447177" y="1452086"/>
          <a:ext cx="1608459" cy="19361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Segoe UI Semibold"/>
            </a:rPr>
            <a:t>BOD Approval</a:t>
          </a:r>
        </a:p>
      </dsp:txBody>
      <dsp:txXfrm>
        <a:off x="8525695" y="1530604"/>
        <a:ext cx="1451423" cy="1779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F35AF5-4935-4BB8-8F34-D7DDDE5CEAC5}" type="datetimeFigureOut">
              <a:rPr lang="en-US" smtClean="0"/>
              <a:t>5/20/2025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418DCC-7D75-4CEA-9450-03C0852D97C5}" type="slidenum">
              <a:rPr lang="en-US" smtClean="0"/>
              <a:t>‹#›</a:t>
            </a:fld>
            <a:endParaRPr lang="en-US"/>
          </a:p>
        </p:txBody>
      </p:sp>
    </p:spTree>
    <p:extLst>
      <p:ext uri="{BB962C8B-B14F-4D97-AF65-F5344CB8AC3E}">
        <p14:creationId xmlns:p14="http://schemas.microsoft.com/office/powerpoint/2010/main" val="1199855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1CA914-5900-4E26-9B8A-24335DD36EB1}" type="datetimeFigureOut">
              <a:rPr lang="en-US" smtClean="0"/>
              <a:t>5/20/2025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673A0-9730-427B-BB97-18C0C28887E4}" type="slidenum">
              <a:rPr lang="en-US" smtClean="0"/>
              <a:t>‹#›</a:t>
            </a:fld>
            <a:endParaRPr lang="en-US"/>
          </a:p>
        </p:txBody>
      </p:sp>
    </p:spTree>
    <p:extLst>
      <p:ext uri="{BB962C8B-B14F-4D97-AF65-F5344CB8AC3E}">
        <p14:creationId xmlns:p14="http://schemas.microsoft.com/office/powerpoint/2010/main" val="19548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Jon/Clint</a:t>
            </a:r>
          </a:p>
        </p:txBody>
      </p:sp>
      <p:sp>
        <p:nvSpPr>
          <p:cNvPr id="4" name="Slide Number Placeholder 3"/>
          <p:cNvSpPr>
            <a:spLocks noGrp="1"/>
          </p:cNvSpPr>
          <p:nvPr>
            <p:ph type="sldNum" sz="quarter" idx="5"/>
          </p:nvPr>
        </p:nvSpPr>
        <p:spPr/>
        <p:txBody>
          <a:bodyPr/>
          <a:lstStyle/>
          <a:p>
            <a:fld id="{4D659FA3-6B1C-42FC-BB1A-76582B9B3268}" type="slidenum">
              <a:rPr lang="en-US" smtClean="0"/>
              <a:t>9</a:t>
            </a:fld>
            <a:endParaRPr lang="en-US"/>
          </a:p>
        </p:txBody>
      </p:sp>
    </p:spTree>
    <p:extLst>
      <p:ext uri="{BB962C8B-B14F-4D97-AF65-F5344CB8AC3E}">
        <p14:creationId xmlns:p14="http://schemas.microsoft.com/office/powerpoint/2010/main" val="186544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p>
          <a:p>
            <a:endParaRPr lang="en-US"/>
          </a:p>
          <a:p>
            <a:r>
              <a:rPr lang="en-US"/>
              <a:t>Challenges: </a:t>
            </a:r>
          </a:p>
          <a:p>
            <a:pPr marL="800100" lvl="1" indent="-342900">
              <a:buFont typeface="Courier New"/>
              <a:buChar char="o"/>
            </a:pPr>
            <a:r>
              <a:rPr lang="en-US" sz="2400">
                <a:latin typeface="Aptos" panose="020B0004020202020204" pitchFamily="34" charset="0"/>
                <a:ea typeface="Calibri"/>
                <a:cs typeface="Calibri"/>
              </a:rPr>
              <a:t>Model Dispatch</a:t>
            </a:r>
            <a:endParaRPr lang="pt-BR" sz="2400">
              <a:latin typeface="Aptos" panose="020B0004020202020204" pitchFamily="34" charset="0"/>
              <a:ea typeface="Calibri"/>
              <a:cs typeface="Calibri"/>
            </a:endParaRPr>
          </a:p>
          <a:p>
            <a:pPr marL="1257300" lvl="2" indent="-342900">
              <a:buFont typeface="Wingdings"/>
              <a:buChar char="§"/>
            </a:pPr>
            <a:r>
              <a:rPr lang="en-US" sz="2400">
                <a:latin typeface="Aptos" panose="020B0004020202020204" pitchFamily="34" charset="0"/>
                <a:ea typeface="Calibri"/>
                <a:cs typeface="Calibri"/>
              </a:rPr>
              <a:t>Adding future resources to SPP's existing model to closer align with MISO's existing models</a:t>
            </a:r>
          </a:p>
          <a:p>
            <a:pPr marL="800100" lvl="1" indent="-342900">
              <a:buFont typeface="Courier New"/>
              <a:buChar char="o"/>
            </a:pPr>
            <a:r>
              <a:rPr lang="en-US" sz="2400">
                <a:latin typeface="Aptos" panose="020B0004020202020204" pitchFamily="34" charset="0"/>
                <a:ea typeface="Calibri"/>
                <a:cs typeface="Calibri"/>
              </a:rPr>
              <a:t>Tie Lines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59FA3-6B1C-42FC-BB1A-76582B9B3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3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endParaRPr lang="en-US" sz="1200">
              <a:latin typeface="+mn-lt"/>
              <a:ea typeface="+mn-ea"/>
              <a:cs typeface="+mn-cs"/>
            </a:endParaRPr>
          </a:p>
          <a:p>
            <a:endParaRPr lang="en-US" sz="1200">
              <a:latin typeface="+mn-lt"/>
              <a:ea typeface="+mn-ea"/>
              <a:cs typeface="+mn-cs"/>
            </a:endParaRPr>
          </a:p>
          <a:p>
            <a:r>
              <a:rPr lang="pt-BR" sz="2400">
                <a:latin typeface="Aptos" panose="020B0004020202020204" pitchFamily="34" charset="0"/>
                <a:ea typeface="Calibri"/>
                <a:cs typeface="Calibri"/>
              </a:rPr>
              <a:t>Economic Model Challenges:</a:t>
            </a:r>
          </a:p>
          <a:p>
            <a:pPr marL="342900" lvl="0" indent="-342900">
              <a:buFont typeface="Courier New"/>
              <a:buChar char="o"/>
            </a:pPr>
            <a:r>
              <a:rPr lang="pt-BR" sz="2400">
                <a:latin typeface="Aptos"/>
                <a:ea typeface="Calibri"/>
                <a:cs typeface="Calibri"/>
              </a:rPr>
              <a:t>Fuel forecast differences</a:t>
            </a:r>
            <a:endParaRPr lang="pt-BR" sz="2400">
              <a:latin typeface="Aptos" panose="020B0004020202020204" pitchFamily="34" charset="0"/>
              <a:ea typeface="Calibri"/>
              <a:cs typeface="Calibri"/>
            </a:endParaRPr>
          </a:p>
          <a:p>
            <a:pPr marL="342900" lvl="0" indent="-342900">
              <a:buFont typeface="Courier New"/>
              <a:buChar char="o"/>
            </a:pPr>
            <a:r>
              <a:rPr lang="pt-BR" sz="2400">
                <a:latin typeface="Aptos" panose="020B0004020202020204" pitchFamily="34" charset="0"/>
                <a:ea typeface="Calibri"/>
                <a:cs typeface="Calibri"/>
              </a:rPr>
              <a:t>Topology differences</a:t>
            </a:r>
          </a:p>
          <a:p>
            <a:pPr marL="342900" lvl="0" indent="-342900">
              <a:buFont typeface="Courier New"/>
              <a:buChar char="o"/>
            </a:pPr>
            <a:r>
              <a:rPr lang="pt-BR" sz="2400">
                <a:latin typeface="Aptos" panose="020B0004020202020204" pitchFamily="34" charset="0"/>
                <a:ea typeface="Calibri"/>
                <a:cs typeface="Calibri"/>
              </a:rPr>
              <a:t>Load mapping</a:t>
            </a:r>
          </a:p>
          <a:p>
            <a:pPr marL="342900" lvl="0" indent="-342900">
              <a:buFont typeface="Courier New"/>
              <a:buChar char="o"/>
            </a:pPr>
            <a:r>
              <a:rPr lang="pt-BR" sz="2400">
                <a:latin typeface="Aptos" panose="020B0004020202020204" pitchFamily="34" charset="0"/>
                <a:ea typeface="Calibri"/>
                <a:cs typeface="Calibri"/>
              </a:rPr>
              <a:t>Area mapping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59FA3-6B1C-42FC-BB1A-76582B9B3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07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59FA3-6B1C-42FC-BB1A-76582B9B3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2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Jon</a:t>
            </a:r>
          </a:p>
        </p:txBody>
      </p:sp>
      <p:sp>
        <p:nvSpPr>
          <p:cNvPr id="4" name="Slide Number Placeholder 3"/>
          <p:cNvSpPr>
            <a:spLocks noGrp="1"/>
          </p:cNvSpPr>
          <p:nvPr>
            <p:ph type="sldNum" sz="quarter" idx="5"/>
          </p:nvPr>
        </p:nvSpPr>
        <p:spPr/>
        <p:txBody>
          <a:bodyPr/>
          <a:lstStyle/>
          <a:p>
            <a:fld id="{4D659FA3-6B1C-42FC-BB1A-76582B9B3268}" type="slidenum">
              <a:rPr lang="en-US" smtClean="0"/>
              <a:t>14</a:t>
            </a:fld>
            <a:endParaRPr lang="en-US"/>
          </a:p>
        </p:txBody>
      </p:sp>
    </p:spTree>
    <p:extLst>
      <p:ext uri="{BB962C8B-B14F-4D97-AF65-F5344CB8AC3E}">
        <p14:creationId xmlns:p14="http://schemas.microsoft.com/office/powerpoint/2010/main" val="328787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659FA3-6B1C-42FC-BB1A-76582B9B3268}" type="slidenum">
              <a:rPr lang="en-US" smtClean="0"/>
              <a:t>15</a:t>
            </a:fld>
            <a:endParaRPr lang="en-US"/>
          </a:p>
        </p:txBody>
      </p:sp>
    </p:spTree>
    <p:extLst>
      <p:ext uri="{BB962C8B-B14F-4D97-AF65-F5344CB8AC3E}">
        <p14:creationId xmlns:p14="http://schemas.microsoft.com/office/powerpoint/2010/main" val="156765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Jon/Spencer</a:t>
            </a:r>
          </a:p>
        </p:txBody>
      </p:sp>
      <p:sp>
        <p:nvSpPr>
          <p:cNvPr id="4" name="Slide Number Placeholder 3"/>
          <p:cNvSpPr>
            <a:spLocks noGrp="1"/>
          </p:cNvSpPr>
          <p:nvPr>
            <p:ph type="sldNum" sz="quarter" idx="5"/>
          </p:nvPr>
        </p:nvSpPr>
        <p:spPr/>
        <p:txBody>
          <a:bodyPr/>
          <a:lstStyle/>
          <a:p>
            <a:fld id="{4D659FA3-6B1C-42FC-BB1A-76582B9B3268}" type="slidenum">
              <a:rPr lang="en-US" smtClean="0"/>
              <a:t>19</a:t>
            </a:fld>
            <a:endParaRPr lang="en-US"/>
          </a:p>
        </p:txBody>
      </p:sp>
    </p:spTree>
    <p:extLst>
      <p:ext uri="{BB962C8B-B14F-4D97-AF65-F5344CB8AC3E}">
        <p14:creationId xmlns:p14="http://schemas.microsoft.com/office/powerpoint/2010/main" val="179727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1673A0-9730-427B-BB97-18C0C28887E4}" type="slidenum">
              <a:rPr lang="en-US" smtClean="0"/>
              <a:t>20</a:t>
            </a:fld>
            <a:endParaRPr lang="en-US"/>
          </a:p>
        </p:txBody>
      </p:sp>
    </p:spTree>
    <p:extLst>
      <p:ext uri="{BB962C8B-B14F-4D97-AF65-F5344CB8AC3E}">
        <p14:creationId xmlns:p14="http://schemas.microsoft.com/office/powerpoint/2010/main" val="86399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Tree>
    <p:extLst>
      <p:ext uri="{BB962C8B-B14F-4D97-AF65-F5344CB8AC3E}">
        <p14:creationId xmlns:p14="http://schemas.microsoft.com/office/powerpoint/2010/main" val="25550153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94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271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447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33750240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AC1E86E4-1259-738E-5BB9-191BE40557EF}"/>
              </a:ext>
            </a:extLst>
          </p:cNvPr>
          <p:cNvSpPr>
            <a:spLocks noGrp="1"/>
          </p:cNvSpPr>
          <p:nvPr>
            <p:ph type="sldNum" sz="quarter" idx="4"/>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117773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  Location, Picture">
    <p:spTree>
      <p:nvGrpSpPr>
        <p:cNvPr id="1" name=""/>
        <p:cNvGrpSpPr/>
        <p:nvPr/>
      </p:nvGrpSpPr>
      <p:grpSpPr>
        <a:xfrm>
          <a:off x="0" y="0"/>
          <a:ext cx="0" cy="0"/>
          <a:chOff x="0" y="0"/>
          <a:chExt cx="0" cy="0"/>
        </a:xfrm>
      </p:grpSpPr>
      <p:sp>
        <p:nvSpPr>
          <p:cNvPr id="4" name="Title 1"/>
          <p:cNvSpPr>
            <a:spLocks noGrp="1"/>
          </p:cNvSpPr>
          <p:nvPr>
            <p:ph type="title"/>
          </p:nvPr>
        </p:nvSpPr>
        <p:spPr>
          <a:xfrm>
            <a:off x="609611" y="142877"/>
            <a:ext cx="10972800" cy="868362"/>
          </a:xfrm>
          <a:prstGeom prst="rect">
            <a:avLst/>
          </a:prstGeom>
        </p:spPr>
        <p:txBody>
          <a:bodyPr lIns="85742" tIns="42871" rIns="85742" bIns="42871"/>
          <a:lstStyle>
            <a:lvl1pPr algn="ctr">
              <a:defRPr sz="3800">
                <a:latin typeface="Arial" panose="020B0604020202020204" pitchFamily="34" charset="0"/>
                <a:cs typeface="Arial" panose="020B0604020202020204" pitchFamily="34" charset="0"/>
              </a:defRPr>
            </a:lvl1pPr>
          </a:lstStyle>
          <a:p>
            <a:r>
              <a:rPr lang="en-US"/>
              <a:t>Click to edit Master title style</a:t>
            </a:r>
          </a:p>
        </p:txBody>
      </p:sp>
      <p:sp>
        <p:nvSpPr>
          <p:cNvPr id="6" name="Picture Placeholder 5"/>
          <p:cNvSpPr>
            <a:spLocks noGrp="1"/>
          </p:cNvSpPr>
          <p:nvPr>
            <p:ph type="pic" sz="quarter" idx="10"/>
          </p:nvPr>
        </p:nvSpPr>
        <p:spPr>
          <a:xfrm>
            <a:off x="1330397" y="1143002"/>
            <a:ext cx="9626517" cy="4856377"/>
          </a:xfrm>
          <a:prstGeom prst="rect">
            <a:avLst/>
          </a:prstGeom>
        </p:spPr>
        <p:txBody>
          <a:bodyPr lIns="85742" tIns="42871" rIns="85742" bIns="42871"/>
          <a:lstStyle>
            <a:lvl1pPr>
              <a:defRPr>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1158532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FF300C10-84A5-4A5D-0988-950D658FF19E}"/>
              </a:ext>
            </a:extLst>
          </p:cNvPr>
          <p:cNvSpPr txBox="1">
            <a:spLocks/>
          </p:cNvSpPr>
          <p:nvPr userDrawn="1"/>
        </p:nvSpPr>
        <p:spPr>
          <a:xfrm>
            <a:off x="834391" y="6200803"/>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A2BCA-D55A-49ED-BC34-0C1BDAEC4979}" type="slidenum">
              <a:rPr lang="en-US" smtClean="0"/>
              <a:pPr/>
              <a:t>‹#›</a:t>
            </a:fld>
            <a:endParaRPr lang="en-US"/>
          </a:p>
        </p:txBody>
      </p:sp>
    </p:spTree>
    <p:extLst>
      <p:ext uri="{BB962C8B-B14F-4D97-AF65-F5344CB8AC3E}">
        <p14:creationId xmlns:p14="http://schemas.microsoft.com/office/powerpoint/2010/main" val="2677941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AC1E86E4-1259-738E-5BB9-191BE40557EF}"/>
              </a:ext>
            </a:extLst>
          </p:cNvPr>
          <p:cNvSpPr>
            <a:spLocks noGrp="1"/>
          </p:cNvSpPr>
          <p:nvPr>
            <p:ph type="sldNum" sz="quarter" idx="4"/>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200541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ptos" panose="020B00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ptos"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8" name="Slide Number Placeholder 5">
            <a:extLst>
              <a:ext uri="{FF2B5EF4-FFF2-40B4-BE49-F238E27FC236}">
                <a16:creationId xmlns:a16="http://schemas.microsoft.com/office/drawing/2014/main" id="{C498B9E9-C867-9267-A98F-AD31CB4A586D}"/>
              </a:ext>
            </a:extLst>
          </p:cNvPr>
          <p:cNvSpPr>
            <a:spLocks noGrp="1"/>
          </p:cNvSpPr>
          <p:nvPr>
            <p:ph type="sldNum" sz="quarter" idx="4"/>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1829382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23608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47850"/>
            <a:ext cx="5181600" cy="4213863"/>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9" name="Slide Number Placeholder 5">
            <a:extLst>
              <a:ext uri="{FF2B5EF4-FFF2-40B4-BE49-F238E27FC236}">
                <a16:creationId xmlns:a16="http://schemas.microsoft.com/office/drawing/2014/main" id="{8FCE9A0D-662E-6530-21F7-3BAF78DE6390}"/>
              </a:ext>
            </a:extLst>
          </p:cNvPr>
          <p:cNvSpPr>
            <a:spLocks noGrp="1"/>
          </p:cNvSpPr>
          <p:nvPr>
            <p:ph type="sldNum" sz="quarter" idx="4"/>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231575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97" y="455492"/>
            <a:ext cx="3347210" cy="1154786"/>
          </a:xfrm>
          <a:prstGeom prst="rect">
            <a:avLst/>
          </a:prstGeom>
        </p:spPr>
      </p:pic>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spTree>
    <p:extLst>
      <p:ext uri="{BB962C8B-B14F-4D97-AF65-F5344CB8AC3E}">
        <p14:creationId xmlns:p14="http://schemas.microsoft.com/office/powerpoint/2010/main" val="392647388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ptos" panose="020B00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71529"/>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71529"/>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11" name="Slide Number Placeholder 5">
            <a:extLst>
              <a:ext uri="{FF2B5EF4-FFF2-40B4-BE49-F238E27FC236}">
                <a16:creationId xmlns:a16="http://schemas.microsoft.com/office/drawing/2014/main" id="{BF313CC2-CA6D-CB7F-0276-580FB0167DF4}"/>
              </a:ext>
            </a:extLst>
          </p:cNvPr>
          <p:cNvSpPr>
            <a:spLocks noGrp="1"/>
          </p:cNvSpPr>
          <p:nvPr>
            <p:ph type="sldNum" sz="quarter" idx="12"/>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241180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7" name="Slide Number Placeholder 5">
            <a:extLst>
              <a:ext uri="{FF2B5EF4-FFF2-40B4-BE49-F238E27FC236}">
                <a16:creationId xmlns:a16="http://schemas.microsoft.com/office/drawing/2014/main" id="{4799F266-DA5C-E509-E5F0-513487007FFB}"/>
              </a:ext>
            </a:extLst>
          </p:cNvPr>
          <p:cNvSpPr>
            <a:spLocks noGrp="1"/>
          </p:cNvSpPr>
          <p:nvPr>
            <p:ph type="sldNum" sz="quarter" idx="4"/>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1433276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8B1C0813-A86C-B121-129A-10D64F425021}"/>
              </a:ext>
            </a:extLst>
          </p:cNvPr>
          <p:cNvSpPr>
            <a:spLocks noGrp="1"/>
          </p:cNvSpPr>
          <p:nvPr>
            <p:ph type="sldNum" sz="quarter" idx="4"/>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233140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ptos" panose="020B00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ptos" panose="020B0004020202020204" pitchFamily="34" charset="0"/>
              </a:defRPr>
            </a:lvl1pPr>
            <a:lvl2pPr>
              <a:defRPr sz="2800">
                <a:latin typeface="Aptos" panose="020B0004020202020204" pitchFamily="34" charset="0"/>
              </a:defRPr>
            </a:lvl2pPr>
            <a:lvl3pPr>
              <a:defRPr sz="2400">
                <a:latin typeface="Aptos" panose="020B0004020202020204" pitchFamily="34" charset="0"/>
              </a:defRPr>
            </a:lvl3pPr>
            <a:lvl4pPr>
              <a:defRPr sz="2000">
                <a:latin typeface="Aptos" panose="020B0004020202020204" pitchFamily="34" charset="0"/>
              </a:defRPr>
            </a:lvl4pPr>
            <a:lvl5pPr>
              <a:defRPr sz="2000">
                <a:latin typeface="Aptos" panose="020B00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ptos" panose="020B0004020202020204" pitchFamily="34" charset="0"/>
              </a:defRPr>
            </a:lvl1pPr>
          </a:lstStyle>
          <a:p>
            <a:fld id="{C26A2BCA-D55A-49ED-BC34-0C1BDAEC4979}" type="slidenum">
              <a:rPr lang="en-US" smtClean="0"/>
              <a:pPr/>
              <a:t>‹#›</a:t>
            </a:fld>
            <a:endParaRPr lang="en-US"/>
          </a:p>
        </p:txBody>
      </p:sp>
    </p:spTree>
    <p:extLst>
      <p:ext uri="{BB962C8B-B14F-4D97-AF65-F5344CB8AC3E}">
        <p14:creationId xmlns:p14="http://schemas.microsoft.com/office/powerpoint/2010/main" val="4063887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  Location, Picture">
    <p:spTree>
      <p:nvGrpSpPr>
        <p:cNvPr id="1" name=""/>
        <p:cNvGrpSpPr/>
        <p:nvPr/>
      </p:nvGrpSpPr>
      <p:grpSpPr>
        <a:xfrm>
          <a:off x="0" y="0"/>
          <a:ext cx="0" cy="0"/>
          <a:chOff x="0" y="0"/>
          <a:chExt cx="0" cy="0"/>
        </a:xfrm>
      </p:grpSpPr>
      <p:sp>
        <p:nvSpPr>
          <p:cNvPr id="4" name="Title 1"/>
          <p:cNvSpPr>
            <a:spLocks noGrp="1"/>
          </p:cNvSpPr>
          <p:nvPr>
            <p:ph type="title"/>
          </p:nvPr>
        </p:nvSpPr>
        <p:spPr>
          <a:xfrm>
            <a:off x="609611" y="142877"/>
            <a:ext cx="10972800" cy="868362"/>
          </a:xfrm>
          <a:prstGeom prst="rect">
            <a:avLst/>
          </a:prstGeom>
        </p:spPr>
        <p:txBody>
          <a:bodyPr lIns="85742" tIns="42871" rIns="85742" bIns="42871"/>
          <a:lstStyle>
            <a:lvl1pPr algn="ctr">
              <a:defRPr sz="3800">
                <a:latin typeface="Arial" panose="020B0604020202020204" pitchFamily="34" charset="0"/>
                <a:cs typeface="Arial" panose="020B0604020202020204" pitchFamily="34" charset="0"/>
              </a:defRPr>
            </a:lvl1pPr>
          </a:lstStyle>
          <a:p>
            <a:r>
              <a:rPr lang="en-US"/>
              <a:t>Click to edit Master title style</a:t>
            </a:r>
          </a:p>
        </p:txBody>
      </p:sp>
      <p:sp>
        <p:nvSpPr>
          <p:cNvPr id="6" name="Picture Placeholder 5"/>
          <p:cNvSpPr>
            <a:spLocks noGrp="1"/>
          </p:cNvSpPr>
          <p:nvPr>
            <p:ph type="pic" sz="quarter" idx="10"/>
          </p:nvPr>
        </p:nvSpPr>
        <p:spPr>
          <a:xfrm>
            <a:off x="1330397" y="1143002"/>
            <a:ext cx="9626517" cy="4856377"/>
          </a:xfrm>
          <a:prstGeom prst="rect">
            <a:avLst/>
          </a:prstGeom>
        </p:spPr>
        <p:txBody>
          <a:bodyPr lIns="85742" tIns="42871" rIns="85742" bIns="42871"/>
          <a:lstStyle>
            <a:lvl1pPr>
              <a:defRPr>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88790771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9436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rder Short Title One Bo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7827D3-3EA3-F71A-2AF6-38910737A8A6}"/>
              </a:ext>
            </a:extLst>
          </p:cNvPr>
          <p:cNvSpPr>
            <a:spLocks noGrp="1"/>
          </p:cNvSpPr>
          <p:nvPr>
            <p:ph type="body" sz="quarter" idx="11" hasCustomPrompt="1"/>
          </p:nvPr>
        </p:nvSpPr>
        <p:spPr>
          <a:xfrm>
            <a:off x="609600" y="1485900"/>
            <a:ext cx="10972800" cy="4572000"/>
          </a:xfrm>
          <a:prstGeom prst="rect">
            <a:avLst/>
          </a:prstGeom>
        </p:spPr>
        <p:txBody>
          <a:bodyPr lIns="0" rIns="0"/>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stStyle>
          <a:p>
            <a:pPr lvl="0"/>
            <a:r>
              <a:rPr lang="en-US"/>
              <a:t>Placeholder text</a:t>
            </a:r>
          </a:p>
          <a:p>
            <a:pPr lvl="1"/>
            <a:r>
              <a:rPr lang="en-US"/>
              <a:t>Second level</a:t>
            </a:r>
          </a:p>
          <a:p>
            <a:pPr lvl="2"/>
            <a:r>
              <a:rPr lang="en-US"/>
              <a:t>Third level</a:t>
            </a:r>
          </a:p>
          <a:p>
            <a:pPr lvl="3"/>
            <a:r>
              <a:rPr lang="en-US"/>
              <a:t>Fourth level</a:t>
            </a:r>
          </a:p>
          <a:p>
            <a:pPr lvl="4"/>
            <a:r>
              <a:rPr lang="en-US"/>
              <a:t>Fifth level</a:t>
            </a:r>
          </a:p>
        </p:txBody>
      </p:sp>
      <p:sp>
        <p:nvSpPr>
          <p:cNvPr id="2" name="Round Single Corner Rectangle 1">
            <a:extLst>
              <a:ext uri="{FF2B5EF4-FFF2-40B4-BE49-F238E27FC236}">
                <a16:creationId xmlns:a16="http://schemas.microsoft.com/office/drawing/2014/main" id="{F65540DC-1132-14B2-ED40-F6A9AEC4D682}"/>
              </a:ext>
            </a:extLst>
          </p:cNvPr>
          <p:cNvSpPr/>
          <p:nvPr userDrawn="1"/>
        </p:nvSpPr>
        <p:spPr>
          <a:xfrm flipV="1">
            <a:off x="200891" y="200889"/>
            <a:ext cx="11790218" cy="6456219"/>
          </a:xfrm>
          <a:prstGeom prst="round1Rect">
            <a:avLst>
              <a:gd name="adj" fmla="val 9148"/>
            </a:avLst>
          </a:prstGeom>
          <a:noFill/>
          <a:ln>
            <a:gradFill>
              <a:gsLst>
                <a:gs pos="0">
                  <a:srgbClr val="FF772F"/>
                </a:gs>
                <a:gs pos="100000">
                  <a:srgbClr val="D92E3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AEE5F6-CE5C-EACE-4468-CBB3C58458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1179369"/>
            <a:ext cx="980786" cy="74679"/>
          </a:xfrm>
          <a:prstGeom prst="rect">
            <a:avLst/>
          </a:prstGeom>
        </p:spPr>
      </p:pic>
      <p:pic>
        <p:nvPicPr>
          <p:cNvPr id="6" name="Picture 5">
            <a:extLst>
              <a:ext uri="{FF2B5EF4-FFF2-40B4-BE49-F238E27FC236}">
                <a16:creationId xmlns:a16="http://schemas.microsoft.com/office/drawing/2014/main" id="{5604E10E-E560-E5B5-05C6-4BE31FE52D7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3416" y="6255002"/>
            <a:ext cx="730018" cy="250031"/>
          </a:xfrm>
          <a:prstGeom prst="rect">
            <a:avLst/>
          </a:prstGeom>
        </p:spPr>
      </p:pic>
      <p:sp>
        <p:nvSpPr>
          <p:cNvPr id="7" name="Footer Placeholder 4">
            <a:extLst>
              <a:ext uri="{FF2B5EF4-FFF2-40B4-BE49-F238E27FC236}">
                <a16:creationId xmlns:a16="http://schemas.microsoft.com/office/drawing/2014/main" id="{2E1C1521-2D52-3ADE-DE0E-3E58896AE10C}"/>
              </a:ext>
            </a:extLst>
          </p:cNvPr>
          <p:cNvSpPr>
            <a:spLocks noGrp="1"/>
          </p:cNvSpPr>
          <p:nvPr>
            <p:ph type="ftr" sz="quarter" idx="3"/>
          </p:nvPr>
        </p:nvSpPr>
        <p:spPr>
          <a:xfrm>
            <a:off x="200890" y="6657108"/>
            <a:ext cx="5895109" cy="200892"/>
          </a:xfrm>
          <a:prstGeom prst="rect">
            <a:avLst/>
          </a:prstGeom>
        </p:spPr>
        <p:txBody>
          <a:bodyPr vert="horz" lIns="0" tIns="45720" rIns="91440" bIns="45720" rtlCol="0" anchor="ctr"/>
          <a:lstStyle>
            <a:lvl1pPr algn="l">
              <a:defRPr sz="750">
                <a:solidFill>
                  <a:schemeClr val="tx1">
                    <a:tint val="75000"/>
                  </a:schemeClr>
                </a:solidFill>
              </a:defRPr>
            </a:lvl1pPr>
          </a:lstStyle>
          <a:p>
            <a:r>
              <a:rPr lang="en-US"/>
              <a:t>Confidential Information</a:t>
            </a:r>
          </a:p>
        </p:txBody>
      </p:sp>
      <p:sp>
        <p:nvSpPr>
          <p:cNvPr id="8" name="Title 7">
            <a:extLst>
              <a:ext uri="{FF2B5EF4-FFF2-40B4-BE49-F238E27FC236}">
                <a16:creationId xmlns:a16="http://schemas.microsoft.com/office/drawing/2014/main" id="{35EAB0D4-86FF-93B2-2C45-79113118B755}"/>
              </a:ext>
            </a:extLst>
          </p:cNvPr>
          <p:cNvSpPr>
            <a:spLocks noGrp="1"/>
          </p:cNvSpPr>
          <p:nvPr>
            <p:ph type="title" hasCustomPrompt="1"/>
          </p:nvPr>
        </p:nvSpPr>
        <p:spPr>
          <a:xfrm>
            <a:off x="609599" y="491835"/>
            <a:ext cx="10972799" cy="455682"/>
          </a:xfrm>
          <a:prstGeom prst="rect">
            <a:avLst/>
          </a:prstGeom>
        </p:spPr>
        <p:txBody>
          <a:bodyPr lIns="0" rIns="0"/>
          <a:lstStyle>
            <a:lvl1pPr>
              <a:defRPr sz="3200" b="1" spc="120" baseline="0"/>
            </a:lvl1pPr>
          </a:lstStyle>
          <a:p>
            <a:r>
              <a:rPr lang="en-US"/>
              <a:t>CLICK TO EDIT MASTER TITLE STYLE</a:t>
            </a:r>
          </a:p>
        </p:txBody>
      </p:sp>
    </p:spTree>
    <p:extLst>
      <p:ext uri="{BB962C8B-B14F-4D97-AF65-F5344CB8AC3E}">
        <p14:creationId xmlns:p14="http://schemas.microsoft.com/office/powerpoint/2010/main" val="3908847455"/>
      </p:ext>
    </p:extLst>
  </p:cSld>
  <p:clrMapOvr>
    <a:masterClrMapping/>
  </p:clrMapOvr>
  <p:extLst>
    <p:ext uri="{DCECCB84-F9BA-43D5-87BE-67443E8EF086}">
      <p15:sldGuideLst xmlns:p15="http://schemas.microsoft.com/office/powerpoint/2012/main">
        <p15:guide id="1" orient="horz" pos="936">
          <p15:clr>
            <a:srgbClr val="FBAE40"/>
          </p15:clr>
        </p15:guide>
        <p15:guide id="2"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1625209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489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763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609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169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011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113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7.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5/20/2025</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2373968573"/>
      </p:ext>
    </p:extLst>
  </p:cSld>
  <p:clrMap bg1="lt1" tx1="dk1" bg2="lt2" tx2="dk2" accent1="accent1" accent2="accent2" accent3="accent3" accent4="accent4" accent5="accent5" accent6="accent6" hlink="hlink" folHlink="folHlink"/>
  <p:sldLayoutIdLst>
    <p:sldLayoutId id="2147483752" r:id="rId1"/>
    <p:sldLayoutId id="2147483745" r:id="rId2"/>
    <p:sldLayoutId id="2147483746" r:id="rId3"/>
    <p:sldLayoutId id="2147483734" r:id="rId4"/>
    <p:sldLayoutId id="2147483736" r:id="rId5"/>
    <p:sldLayoutId id="2147483738" r:id="rId6"/>
    <p:sldLayoutId id="2147483753" r:id="rId7"/>
    <p:sldLayoutId id="2147483739" r:id="rId8"/>
    <p:sldLayoutId id="2147483754" r:id="rId9"/>
    <p:sldLayoutId id="2147483755" r:id="rId10"/>
    <p:sldLayoutId id="2147483740" r:id="rId11"/>
    <p:sldLayoutId id="2147483741" r:id="rId12"/>
    <p:sldLayoutId id="2147483747" r:id="rId13"/>
    <p:sldLayoutId id="2147483756" r:id="rId14"/>
    <p:sldLayoutId id="2147483757" r:id="rId15"/>
  </p:sldLayoutIdLst>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25084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3983" y="6196650"/>
            <a:ext cx="386403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4391" y="620080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A2BCA-D55A-49ED-BC34-0C1BDAEC4979}" type="slidenum">
              <a:rPr lang="en-US" smtClean="0"/>
              <a:pPr/>
              <a:t>‹#›</a:t>
            </a:fld>
            <a:endParaRPr lang="en-US"/>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5448" t="11959" r="3263" b="11959"/>
          <a:stretch/>
        </p:blipFill>
        <p:spPr>
          <a:xfrm>
            <a:off x="9046700" y="6196650"/>
            <a:ext cx="1284609" cy="368172"/>
          </a:xfrm>
          <a:prstGeom prst="rect">
            <a:avLst/>
          </a:prstGeom>
        </p:spPr>
      </p:pic>
      <p:pic>
        <p:nvPicPr>
          <p:cNvPr id="8" name="Picture 7"/>
          <p:cNvPicPr>
            <a:picLocks noChangeAspect="1"/>
          </p:cNvPicPr>
          <p:nvPr userDrawn="1"/>
        </p:nvPicPr>
        <p:blipFill>
          <a:blip r:embed="rId14"/>
          <a:stretch>
            <a:fillRect/>
          </a:stretch>
        </p:blipFill>
        <p:spPr>
          <a:xfrm>
            <a:off x="10422775" y="6196650"/>
            <a:ext cx="931025" cy="373432"/>
          </a:xfrm>
          <a:prstGeom prst="rect">
            <a:avLst/>
          </a:prstGeom>
        </p:spPr>
      </p:pic>
      <p:cxnSp>
        <p:nvCxnSpPr>
          <p:cNvPr id="10" name="Straight Connector 9">
            <a:extLst>
              <a:ext uri="{FF2B5EF4-FFF2-40B4-BE49-F238E27FC236}">
                <a16:creationId xmlns:a16="http://schemas.microsoft.com/office/drawing/2014/main" id="{5A747CF9-F01F-A239-89F8-C101EBAAA191}"/>
              </a:ext>
            </a:extLst>
          </p:cNvPr>
          <p:cNvCxnSpPr/>
          <p:nvPr userDrawn="1"/>
        </p:nvCxnSpPr>
        <p:spPr>
          <a:xfrm>
            <a:off x="10338876" y="6134149"/>
            <a:ext cx="0" cy="484072"/>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5802817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p.org/spp-documents-filings/?id=20988"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pp.org/spp-documents-filings/?id=20975https://spp.org/spp-documents-filings/?id=20975"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spp.org/stakeholder-groups/advisory-groups/seams-advisory-group/interregional-planning-stakeholder-advisory-committee-ipsa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mailto:interregionalrelations@spp.or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a:t>MISO-SPP </a:t>
            </a:r>
            <a:br>
              <a:rPr lang="en-US" sz="5400" dirty="0"/>
            </a:br>
            <a:r>
              <a:rPr lang="en-US" sz="5400" dirty="0"/>
              <a:t>2024 CSP Study Update</a:t>
            </a:r>
            <a:endParaRPr lang="en-US" dirty="0"/>
          </a:p>
        </p:txBody>
      </p:sp>
      <p:sp>
        <p:nvSpPr>
          <p:cNvPr id="7" name="Subtitle 6"/>
          <p:cNvSpPr>
            <a:spLocks noGrp="1"/>
          </p:cNvSpPr>
          <p:nvPr>
            <p:ph type="subTitle" idx="1"/>
          </p:nvPr>
        </p:nvSpPr>
        <p:spPr/>
        <p:txBody>
          <a:bodyPr/>
          <a:lstStyle/>
          <a:p>
            <a:r>
              <a:rPr lang="en-US" dirty="0"/>
              <a:t>ESWG-TWG </a:t>
            </a:r>
          </a:p>
          <a:p>
            <a:r>
              <a:rPr lang="en-US" dirty="0"/>
              <a:t>05/28/2025</a:t>
            </a:r>
          </a:p>
        </p:txBody>
      </p:sp>
    </p:spTree>
    <p:extLst>
      <p:ext uri="{BB962C8B-B14F-4D97-AF65-F5344CB8AC3E}">
        <p14:creationId xmlns:p14="http://schemas.microsoft.com/office/powerpoint/2010/main" val="315908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2781-8EB0-125F-33C8-5E3530B8DCCF}"/>
              </a:ext>
            </a:extLst>
          </p:cNvPr>
          <p:cNvSpPr>
            <a:spLocks noGrp="1"/>
          </p:cNvSpPr>
          <p:nvPr>
            <p:ph type="title"/>
          </p:nvPr>
        </p:nvSpPr>
        <p:spPr/>
        <p:txBody>
          <a:bodyPr/>
          <a:lstStyle/>
          <a:p>
            <a:r>
              <a:rPr lang="en-US" kern="100">
                <a:effectLst/>
                <a:latin typeface="Aptos" panose="020B0004020202020204" pitchFamily="34" charset="0"/>
                <a:ea typeface="Aptos" panose="020B0004020202020204" pitchFamily="34" charset="0"/>
                <a:cs typeface="Times New Roman" panose="02020603050405020304" pitchFamily="18" charset="0"/>
              </a:rPr>
              <a:t>Blended Model Development Description</a:t>
            </a:r>
            <a:br>
              <a:rPr lang="en-US" sz="1800" kern="100">
                <a:effectLst/>
                <a:latin typeface="Aptos" panose="020B0004020202020204" pitchFamily="34" charset="0"/>
                <a:ea typeface="Aptos" panose="020B0004020202020204" pitchFamily="34" charset="0"/>
                <a:cs typeface="Times New Roman" panose="02020603050405020304" pitchFamily="18" charset="0"/>
              </a:rPr>
            </a:br>
            <a:endParaRPr lang="en-US"/>
          </a:p>
        </p:txBody>
      </p:sp>
      <p:pic>
        <p:nvPicPr>
          <p:cNvPr id="8" name="Picture 7">
            <a:extLst>
              <a:ext uri="{FF2B5EF4-FFF2-40B4-BE49-F238E27FC236}">
                <a16:creationId xmlns:a16="http://schemas.microsoft.com/office/drawing/2014/main" id="{7EB1E74B-F8F5-BA33-658F-65D1BD2827D8}"/>
              </a:ext>
            </a:extLst>
          </p:cNvPr>
          <p:cNvPicPr>
            <a:picLocks noChangeAspect="1"/>
          </p:cNvPicPr>
          <p:nvPr/>
        </p:nvPicPr>
        <p:blipFill>
          <a:blip r:embed="rId2"/>
          <a:stretch>
            <a:fillRect/>
          </a:stretch>
        </p:blipFill>
        <p:spPr>
          <a:xfrm>
            <a:off x="338075" y="1843495"/>
            <a:ext cx="10265542" cy="2988703"/>
          </a:xfrm>
          <a:prstGeom prst="rect">
            <a:avLst/>
          </a:prstGeom>
        </p:spPr>
      </p:pic>
      <p:sp>
        <p:nvSpPr>
          <p:cNvPr id="10" name="TextBox 9">
            <a:extLst>
              <a:ext uri="{FF2B5EF4-FFF2-40B4-BE49-F238E27FC236}">
                <a16:creationId xmlns:a16="http://schemas.microsoft.com/office/drawing/2014/main" id="{855A3A38-2E07-ACF5-B61F-1E064A4CD86E}"/>
              </a:ext>
            </a:extLst>
          </p:cNvPr>
          <p:cNvSpPr txBox="1"/>
          <p:nvPr/>
        </p:nvSpPr>
        <p:spPr>
          <a:xfrm>
            <a:off x="338075" y="5165675"/>
            <a:ext cx="11116863" cy="623184"/>
          </a:xfrm>
          <a:prstGeom prst="rect">
            <a:avLst/>
          </a:prstGeom>
          <a:noFill/>
        </p:spPr>
        <p:txBody>
          <a:bodyPr wrap="square">
            <a:spAutoFit/>
          </a:bodyPr>
          <a:lstStyle/>
          <a:p>
            <a:pPr marL="457200" lvl="1" indent="0">
              <a:lnSpc>
                <a:spcPct val="110000"/>
              </a:lnSpc>
              <a:spcBef>
                <a:spcPts val="0"/>
              </a:spcBef>
              <a:buNone/>
            </a:pPr>
            <a:r>
              <a:rPr lang="en-US" sz="1600">
                <a:latin typeface="Aptos" panose="020B0004020202020204" pitchFamily="34" charset="0"/>
              </a:rPr>
              <a:t>Detailed blended or combined model description can be found with SPP-MISO IPSAC Reference Documents  </a:t>
            </a:r>
            <a:r>
              <a:rPr lang="en-US" sz="1600">
                <a:latin typeface="Aptos" panose="020B0004020202020204" pitchFamily="34" charset="0"/>
                <a:hlinkClick r:id="rId3"/>
              </a:rPr>
              <a:t>https://spp.org/spp-documents-filings/?id=20988</a:t>
            </a:r>
            <a:r>
              <a:rPr lang="en-US" sz="1600">
                <a:latin typeface="Aptos" panose="020B0004020202020204" pitchFamily="34" charset="0"/>
              </a:rPr>
              <a:t> </a:t>
            </a:r>
          </a:p>
        </p:txBody>
      </p:sp>
    </p:spTree>
    <p:extLst>
      <p:ext uri="{BB962C8B-B14F-4D97-AF65-F5344CB8AC3E}">
        <p14:creationId xmlns:p14="http://schemas.microsoft.com/office/powerpoint/2010/main" val="254982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1CCD-E786-0894-D722-7E64DDD9DFE1}"/>
              </a:ext>
            </a:extLst>
          </p:cNvPr>
          <p:cNvSpPr>
            <a:spLocks noGrp="1"/>
          </p:cNvSpPr>
          <p:nvPr>
            <p:ph type="title"/>
          </p:nvPr>
        </p:nvSpPr>
        <p:spPr/>
        <p:txBody>
          <a:bodyPr/>
          <a:lstStyle/>
          <a:p>
            <a:r>
              <a:rPr lang="en-US">
                <a:latin typeface="Aptos" panose="020B0004020202020204" pitchFamily="34" charset="0"/>
              </a:rPr>
              <a:t>Reliability Model Blending Process</a:t>
            </a:r>
            <a:endParaRPr lang="en-US" strike="sngStrike">
              <a:solidFill>
                <a:srgbClr val="FF0000"/>
              </a:solidFill>
              <a:latin typeface="Aptos" panose="020B0004020202020204" pitchFamily="34" charset="0"/>
            </a:endParaRPr>
          </a:p>
        </p:txBody>
      </p:sp>
      <p:sp>
        <p:nvSpPr>
          <p:cNvPr id="27" name="TextBox 26">
            <a:extLst>
              <a:ext uri="{FF2B5EF4-FFF2-40B4-BE49-F238E27FC236}">
                <a16:creationId xmlns:a16="http://schemas.microsoft.com/office/drawing/2014/main" id="{484327B9-8297-3474-B015-558488CC894A}"/>
              </a:ext>
            </a:extLst>
          </p:cNvPr>
          <p:cNvSpPr txBox="1"/>
          <p:nvPr/>
        </p:nvSpPr>
        <p:spPr>
          <a:xfrm>
            <a:off x="1053654" y="1843895"/>
            <a:ext cx="10506151"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Aptos"/>
                <a:ea typeface="+mn-ea"/>
                <a:cs typeface="+mn-cs"/>
              </a:rPr>
              <a:t>Start with SPP model</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1000"/>
              </a:spcBef>
              <a:spcAft>
                <a:spcPts val="0"/>
              </a:spcAft>
              <a:buClrTx/>
              <a:buSzTx/>
              <a:buFont typeface="Courier New"/>
              <a:buChar char="o"/>
              <a:tabLst/>
              <a:defRPr/>
            </a:pPr>
            <a:r>
              <a:rPr kumimoji="0" lang="en-US" sz="2800" b="0" i="0" u="none" strike="noStrike" kern="1200" cap="none" spc="0" normalizeH="0" baseline="0" noProof="0">
                <a:ln>
                  <a:noFill/>
                </a:ln>
                <a:solidFill>
                  <a:prstClr val="black"/>
                </a:solidFill>
                <a:effectLst/>
                <a:uLnTx/>
                <a:uFillTx/>
                <a:latin typeface="Aptos"/>
                <a:ea typeface="+mn-ea"/>
                <a:cs typeface="+mn-cs"/>
              </a:rPr>
              <a:t>Remove MISO footprint</a:t>
            </a:r>
          </a:p>
          <a:p>
            <a:pPr marL="285750" marR="0" lvl="0" indent="-285750" algn="l" defTabSz="914400" rtl="0" eaLnBrk="1" fontAlgn="auto" latinLnBrk="0" hangingPunct="1">
              <a:lnSpc>
                <a:spcPct val="10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Aptos"/>
                <a:ea typeface="+mn-ea"/>
                <a:cs typeface="+mn-cs"/>
              </a:rPr>
              <a:t>Save MISO footprint from MISO model</a:t>
            </a:r>
          </a:p>
          <a:p>
            <a:pPr marL="285750" marR="0" lvl="0" indent="-285750" algn="l" defTabSz="914400" rtl="0" eaLnBrk="1" fontAlgn="auto" latinLnBrk="0" hangingPunct="1">
              <a:lnSpc>
                <a:spcPct val="10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Aptos"/>
                <a:ea typeface="+mn-ea"/>
                <a:cs typeface="+mn-cs"/>
              </a:rPr>
              <a:t>Read MISO footprint into the SPP model</a:t>
            </a:r>
          </a:p>
          <a:p>
            <a:pPr marL="742950" marR="0" lvl="1" indent="-285750" algn="l" defTabSz="914400" rtl="0" eaLnBrk="1" fontAlgn="auto" latinLnBrk="0" hangingPunct="1">
              <a:lnSpc>
                <a:spcPct val="100000"/>
              </a:lnSpc>
              <a:spcBef>
                <a:spcPts val="1000"/>
              </a:spcBef>
              <a:spcAft>
                <a:spcPts val="0"/>
              </a:spcAft>
              <a:buClrTx/>
              <a:buSzTx/>
              <a:buFont typeface="Courier New"/>
              <a:buChar char="o"/>
              <a:tabLst/>
              <a:defRPr/>
            </a:pPr>
            <a:r>
              <a:rPr kumimoji="0" lang="en-US" sz="2800" b="0" i="0" u="none" strike="noStrike" kern="1200" cap="none" spc="0" normalizeH="0" baseline="0" noProof="0">
                <a:ln>
                  <a:noFill/>
                </a:ln>
                <a:solidFill>
                  <a:prstClr val="black"/>
                </a:solidFill>
                <a:effectLst/>
                <a:uLnTx/>
                <a:uFillTx/>
                <a:latin typeface="Aptos"/>
                <a:ea typeface="+mn-ea"/>
                <a:cs typeface="+mn-cs"/>
              </a:rPr>
              <a:t>Apply area interchange, tie line, and load updates as appropriate</a:t>
            </a:r>
          </a:p>
          <a:p>
            <a:pPr marL="742950" marR="0" lvl="1" indent="-285750" algn="l" defTabSz="914400" rtl="0" eaLnBrk="1" fontAlgn="auto" latinLnBrk="0" hangingPunct="1">
              <a:lnSpc>
                <a:spcPct val="100000"/>
              </a:lnSpc>
              <a:spcBef>
                <a:spcPts val="1000"/>
              </a:spcBef>
              <a:spcAft>
                <a:spcPts val="0"/>
              </a:spcAft>
              <a:buClrTx/>
              <a:buSzTx/>
              <a:buFont typeface="Courier New"/>
              <a:buChar char="o"/>
              <a:tabLst/>
              <a:defRPr/>
            </a:pPr>
            <a:r>
              <a:rPr kumimoji="0" lang="en-US" sz="2800" b="0" i="0" u="none" strike="noStrike" kern="1200" cap="none" spc="0" normalizeH="0" baseline="0" noProof="0">
                <a:ln>
                  <a:noFill/>
                </a:ln>
                <a:solidFill>
                  <a:prstClr val="black"/>
                </a:solidFill>
                <a:effectLst/>
                <a:uLnTx/>
                <a:uFillTx/>
                <a:latin typeface="Aptos"/>
                <a:ea typeface="Calibri"/>
                <a:cs typeface="Calibri"/>
              </a:rPr>
              <a:t>Solve</a:t>
            </a:r>
          </a:p>
          <a:p>
            <a:pPr marL="285750" marR="0" lvl="0" indent="-285750" algn="l" defTabSz="914400" rtl="0" eaLnBrk="1" fontAlgn="auto" latinLnBrk="0" hangingPunct="1">
              <a:lnSpc>
                <a:spcPct val="100000"/>
              </a:lnSpc>
              <a:spcBef>
                <a:spcPts val="1000"/>
              </a:spcBef>
              <a:spcAft>
                <a:spcPts val="0"/>
              </a:spcAft>
              <a:buClrTx/>
              <a:buSzTx/>
              <a:buFont typeface="Arial"/>
              <a:buChar char="•"/>
              <a:tabLst/>
              <a:defRPr/>
            </a:pPr>
            <a:endParaRPr kumimoji="0" lang="en-US" sz="2800" b="0" i="0" u="none" strike="noStrike" kern="1200" cap="none" spc="0" normalizeH="0" baseline="0" noProof="0">
              <a:ln>
                <a:noFill/>
              </a:ln>
              <a:solidFill>
                <a:prstClr val="black"/>
              </a:solidFill>
              <a:effectLst/>
              <a:uLnTx/>
              <a:uFillTx/>
              <a:latin typeface="Apto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graphicFrame>
        <p:nvGraphicFramePr>
          <p:cNvPr id="28" name="Diagram 27">
            <a:extLst>
              <a:ext uri="{FF2B5EF4-FFF2-40B4-BE49-F238E27FC236}">
                <a16:creationId xmlns:a16="http://schemas.microsoft.com/office/drawing/2014/main" id="{829EA068-50EE-4C29-8CBF-7681E604A5EA}"/>
              </a:ext>
            </a:extLst>
          </p:cNvPr>
          <p:cNvGraphicFramePr/>
          <p:nvPr/>
        </p:nvGraphicFramePr>
        <p:xfrm>
          <a:off x="4177554" y="2675964"/>
          <a:ext cx="7377952" cy="5423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7365009D-52B1-8A38-3428-864B80E8CA35}"/>
              </a:ext>
            </a:extLst>
          </p:cNvPr>
          <p:cNvSpPr txBox="1">
            <a:spLocks/>
          </p:cNvSpPr>
          <p:nvPr/>
        </p:nvSpPr>
        <p:spPr>
          <a:xfrm>
            <a:off x="523010" y="6176963"/>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26A2BCA-D55A-49ED-BC34-0C1BDAEC4979}" type="slidenum">
              <a:rPr kumimoji="0" lang="en-US" sz="1200" b="0" i="0" u="none" strike="noStrike" kern="1200" cap="none" spc="0" normalizeH="0" baseline="0" noProof="0" smtClean="0">
                <a:ln>
                  <a:noFill/>
                </a:ln>
                <a:solidFill>
                  <a:prstClr val="black">
                    <a:tint val="75000"/>
                  </a:prstClr>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96571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723B2-E7ED-1FC3-0E73-29F0216D1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1B2F9-9D50-9047-43FA-09C21C2D163B}"/>
              </a:ext>
            </a:extLst>
          </p:cNvPr>
          <p:cNvSpPr>
            <a:spLocks noGrp="1"/>
          </p:cNvSpPr>
          <p:nvPr>
            <p:ph type="title"/>
          </p:nvPr>
        </p:nvSpPr>
        <p:spPr/>
        <p:txBody>
          <a:bodyPr/>
          <a:lstStyle/>
          <a:p>
            <a:r>
              <a:rPr lang="en-US">
                <a:latin typeface="Aptos" panose="020B0004020202020204" pitchFamily="34" charset="0"/>
              </a:rPr>
              <a:t>Economic Model Blending Process</a:t>
            </a:r>
            <a:endParaRPr lang="en-US" strike="sngStrike">
              <a:solidFill>
                <a:srgbClr val="FF0000"/>
              </a:solidFill>
              <a:latin typeface="Aptos" panose="020B0004020202020204" pitchFamily="34" charset="0"/>
            </a:endParaRPr>
          </a:p>
        </p:txBody>
      </p:sp>
      <p:sp>
        <p:nvSpPr>
          <p:cNvPr id="3" name="Text Placeholder 1">
            <a:extLst>
              <a:ext uri="{FF2B5EF4-FFF2-40B4-BE49-F238E27FC236}">
                <a16:creationId xmlns:a16="http://schemas.microsoft.com/office/drawing/2014/main" id="{CC19B36C-C05D-247F-0F45-EAA50671DF5D}"/>
              </a:ext>
            </a:extLst>
          </p:cNvPr>
          <p:cNvSpPr>
            <a:spLocks noGrp="1"/>
          </p:cNvSpPr>
          <p:nvPr/>
        </p:nvSpPr>
        <p:spPr>
          <a:xfrm>
            <a:off x="609600" y="1773676"/>
            <a:ext cx="6758616" cy="4284223"/>
          </a:xfrm>
          <a:prstGeom prst="rect">
            <a:avLst/>
          </a:prstGeom>
        </p:spPr>
        <p:txBody>
          <a:bodyPr lIns="0" rIns="0"/>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Updates to </a:t>
            </a:r>
            <a:r>
              <a:rPr kumimoji="0" lang="en-US" sz="2400" b="0" i="0" u="sng" strike="noStrike" kern="1200" cap="none" spc="0" normalizeH="0" baseline="0" noProof="0">
                <a:ln>
                  <a:noFill/>
                </a:ln>
                <a:solidFill>
                  <a:prstClr val="black"/>
                </a:solidFill>
                <a:effectLst/>
                <a:uLnTx/>
                <a:uFillTx/>
                <a:latin typeface="Aptos" panose="020B0004020202020204" pitchFamily="34" charset="0"/>
                <a:ea typeface="+mn-ea"/>
                <a:cs typeface="+mn-cs"/>
              </a:rPr>
              <a:t>MISO Region</a:t>
            </a: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 in </a:t>
            </a:r>
            <a:r>
              <a:rPr kumimoji="0" lang="en-US" sz="2400" b="0" i="0" u="sng" strike="noStrike" kern="1200" cap="none" spc="0" normalizeH="0" baseline="0" noProof="0">
                <a:ln>
                  <a:noFill/>
                </a:ln>
                <a:solidFill>
                  <a:prstClr val="black"/>
                </a:solidFill>
                <a:effectLst/>
                <a:uLnTx/>
                <a:uFillTx/>
                <a:latin typeface="Aptos" panose="020B0004020202020204" pitchFamily="34" charset="0"/>
                <a:ea typeface="+mn-ea"/>
                <a:cs typeface="+mn-cs"/>
              </a:rPr>
              <a:t>SPP Model</a:t>
            </a:r>
          </a:p>
          <a:p>
            <a:pPr marL="228600" marR="0" lvl="0" indent="-228600" algn="l" defTabSz="914400" rtl="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Search for matching components(generator, bus, branch, load, etc.) between the two models</a:t>
            </a:r>
          </a:p>
          <a:p>
            <a:pPr marL="685800" marR="0" lvl="1" indent="-228600" algn="l" defTabSz="914400" rtl="0" eaLnBrk="1" fontAlgn="auto" latinLnBrk="0" hangingPunct="1">
              <a:lnSpc>
                <a:spcPct val="90000"/>
              </a:lnSpc>
              <a:spcBef>
                <a:spcPts val="500"/>
              </a:spcBef>
              <a:spcAft>
                <a:spcPts val="0"/>
              </a:spcAft>
              <a:buClr>
                <a:srgbClr val="44546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0B0004020202020204" pitchFamily="34" charset="0"/>
                <a:ea typeface="+mn-ea"/>
                <a:cs typeface="+mn-cs"/>
              </a:rPr>
              <a:t>MISO model components in SPP Model and visa versa </a:t>
            </a:r>
          </a:p>
          <a:p>
            <a:pPr marL="228600" marR="0" lvl="0" indent="-228600" algn="l" defTabSz="914400" rtl="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If it exists in both, update all SPP parameters with the data from the MISO model</a:t>
            </a:r>
          </a:p>
          <a:p>
            <a:pPr marL="228600" marR="0" lvl="0" indent="-228600" algn="l" defTabSz="914400" rtl="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If it exists in MISO but not SPP, add model element consistent with MISO model</a:t>
            </a:r>
          </a:p>
          <a:p>
            <a:pPr marL="228600" marR="0" lvl="0" indent="-228600" algn="l" defTabSz="914400" rtl="0" eaLnBrk="1" fontAlgn="auto" latinLnBrk="0" hangingPunct="1">
              <a:lnSpc>
                <a:spcPct val="90000"/>
              </a:lnSpc>
              <a:spcBef>
                <a:spcPts val="1000"/>
              </a:spcBef>
              <a:spcAft>
                <a:spcPts val="0"/>
              </a:spcAft>
              <a:buClr>
                <a:srgbClr val="44546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If it exists in SPP but not MISO, “remove’ the component from the SPP model</a:t>
            </a:r>
          </a:p>
        </p:txBody>
      </p:sp>
      <p:grpSp>
        <p:nvGrpSpPr>
          <p:cNvPr id="6" name="Group 5">
            <a:extLst>
              <a:ext uri="{FF2B5EF4-FFF2-40B4-BE49-F238E27FC236}">
                <a16:creationId xmlns:a16="http://schemas.microsoft.com/office/drawing/2014/main" id="{670C3C32-6E58-D753-0D22-1416CB49B814}"/>
              </a:ext>
            </a:extLst>
          </p:cNvPr>
          <p:cNvGrpSpPr/>
          <p:nvPr/>
        </p:nvGrpSpPr>
        <p:grpSpPr>
          <a:xfrm>
            <a:off x="8820394" y="1224161"/>
            <a:ext cx="1989200" cy="1513402"/>
            <a:chOff x="8874220" y="322445"/>
            <a:chExt cx="4141528" cy="3150912"/>
          </a:xfrm>
        </p:grpSpPr>
        <p:sp>
          <p:nvSpPr>
            <p:cNvPr id="7" name="Oval 6">
              <a:extLst>
                <a:ext uri="{FF2B5EF4-FFF2-40B4-BE49-F238E27FC236}">
                  <a16:creationId xmlns:a16="http://schemas.microsoft.com/office/drawing/2014/main" id="{43267243-F22A-00AB-45D7-97FCE20666F4}"/>
                </a:ext>
              </a:extLst>
            </p:cNvPr>
            <p:cNvSpPr/>
            <p:nvPr/>
          </p:nvSpPr>
          <p:spPr>
            <a:xfrm>
              <a:off x="8874220" y="792021"/>
              <a:ext cx="2681336" cy="2681336"/>
            </a:xfrm>
            <a:prstGeom prst="ellipse">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39FBA03-0C7D-38D2-B5F6-29835E1D0192}"/>
                </a:ext>
              </a:extLst>
            </p:cNvPr>
            <p:cNvSpPr/>
            <p:nvPr/>
          </p:nvSpPr>
          <p:spPr>
            <a:xfrm>
              <a:off x="10334413" y="789878"/>
              <a:ext cx="2681335" cy="2681337"/>
            </a:xfrm>
            <a:prstGeom prst="ellipse">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9">
              <a:extLst>
                <a:ext uri="{FF2B5EF4-FFF2-40B4-BE49-F238E27FC236}">
                  <a16:creationId xmlns:a16="http://schemas.microsoft.com/office/drawing/2014/main" id="{236D3D30-7530-8565-1D8F-5FE3666B1AF1}"/>
                </a:ext>
              </a:extLst>
            </p:cNvPr>
            <p:cNvSpPr txBox="1"/>
            <p:nvPr/>
          </p:nvSpPr>
          <p:spPr>
            <a:xfrm>
              <a:off x="9303234" y="340608"/>
              <a:ext cx="1430449" cy="460198"/>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MISO Model</a:t>
              </a:r>
            </a:p>
          </p:txBody>
        </p:sp>
        <p:sp>
          <p:nvSpPr>
            <p:cNvPr id="12" name="TextBox 10">
              <a:extLst>
                <a:ext uri="{FF2B5EF4-FFF2-40B4-BE49-F238E27FC236}">
                  <a16:creationId xmlns:a16="http://schemas.microsoft.com/office/drawing/2014/main" id="{B791819E-618D-3E8F-1968-FA8DEAE6538D}"/>
                </a:ext>
              </a:extLst>
            </p:cNvPr>
            <p:cNvSpPr txBox="1"/>
            <p:nvPr/>
          </p:nvSpPr>
          <p:spPr>
            <a:xfrm>
              <a:off x="11044637" y="322445"/>
              <a:ext cx="1430449" cy="460198"/>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SPP Model</a:t>
              </a:r>
            </a:p>
          </p:txBody>
        </p:sp>
        <p:sp>
          <p:nvSpPr>
            <p:cNvPr id="13" name="TextBox 11">
              <a:extLst>
                <a:ext uri="{FF2B5EF4-FFF2-40B4-BE49-F238E27FC236}">
                  <a16:creationId xmlns:a16="http://schemas.microsoft.com/office/drawing/2014/main" id="{76A82734-1C2C-3A98-8901-586186F38718}"/>
                </a:ext>
              </a:extLst>
            </p:cNvPr>
            <p:cNvSpPr txBox="1"/>
            <p:nvPr/>
          </p:nvSpPr>
          <p:spPr>
            <a:xfrm>
              <a:off x="9258238" y="1879470"/>
              <a:ext cx="914400" cy="460199"/>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Add</a:t>
              </a:r>
            </a:p>
          </p:txBody>
        </p:sp>
        <p:sp>
          <p:nvSpPr>
            <p:cNvPr id="14" name="TextBox 12">
              <a:extLst>
                <a:ext uri="{FF2B5EF4-FFF2-40B4-BE49-F238E27FC236}">
                  <a16:creationId xmlns:a16="http://schemas.microsoft.com/office/drawing/2014/main" id="{C8CAAC41-6006-61F5-4F93-4AE45F6A412E}"/>
                </a:ext>
              </a:extLst>
            </p:cNvPr>
            <p:cNvSpPr txBox="1"/>
            <p:nvPr/>
          </p:nvSpPr>
          <p:spPr>
            <a:xfrm>
              <a:off x="10516203" y="1883568"/>
              <a:ext cx="914401" cy="460198"/>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Update</a:t>
              </a:r>
            </a:p>
          </p:txBody>
        </p:sp>
        <p:sp>
          <p:nvSpPr>
            <p:cNvPr id="15" name="TextBox 59">
              <a:extLst>
                <a:ext uri="{FF2B5EF4-FFF2-40B4-BE49-F238E27FC236}">
                  <a16:creationId xmlns:a16="http://schemas.microsoft.com/office/drawing/2014/main" id="{3EA1BAFC-7CF3-F87B-D7DF-3B76D85A0476}"/>
                </a:ext>
              </a:extLst>
            </p:cNvPr>
            <p:cNvSpPr txBox="1"/>
            <p:nvPr/>
          </p:nvSpPr>
          <p:spPr>
            <a:xfrm>
              <a:off x="11667089" y="1883568"/>
              <a:ext cx="1257239" cy="528655"/>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Remove</a:t>
              </a:r>
            </a:p>
          </p:txBody>
        </p:sp>
      </p:grpSp>
      <p:grpSp>
        <p:nvGrpSpPr>
          <p:cNvPr id="16" name="Group 15">
            <a:extLst>
              <a:ext uri="{FF2B5EF4-FFF2-40B4-BE49-F238E27FC236}">
                <a16:creationId xmlns:a16="http://schemas.microsoft.com/office/drawing/2014/main" id="{2E77BFDF-3802-A9CD-E1AC-5BF3E815EFF9}"/>
              </a:ext>
            </a:extLst>
          </p:cNvPr>
          <p:cNvGrpSpPr/>
          <p:nvPr/>
        </p:nvGrpSpPr>
        <p:grpSpPr>
          <a:xfrm>
            <a:off x="8020039" y="2729403"/>
            <a:ext cx="3567086" cy="3183532"/>
            <a:chOff x="7717187" y="2113944"/>
            <a:chExt cx="4193344" cy="4565096"/>
          </a:xfrm>
        </p:grpSpPr>
        <p:cxnSp>
          <p:nvCxnSpPr>
            <p:cNvPr id="17" name="Straight Connector 16">
              <a:extLst>
                <a:ext uri="{FF2B5EF4-FFF2-40B4-BE49-F238E27FC236}">
                  <a16:creationId xmlns:a16="http://schemas.microsoft.com/office/drawing/2014/main" id="{959A0285-A3C8-1BFB-BC9D-EC998347B2DD}"/>
                </a:ext>
              </a:extLst>
            </p:cNvPr>
            <p:cNvCxnSpPr>
              <a:cxnSpLocks/>
              <a:stCxn id="21" idx="5"/>
              <a:endCxn id="22" idx="1"/>
            </p:cNvCxnSpPr>
            <p:nvPr/>
          </p:nvCxnSpPr>
          <p:spPr>
            <a:xfrm>
              <a:off x="8279047" y="2644158"/>
              <a:ext cx="269281" cy="5285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97983A-A6B4-706B-00D5-1CDB15128BB6}"/>
                </a:ext>
              </a:extLst>
            </p:cNvPr>
            <p:cNvCxnSpPr>
              <a:cxnSpLocks/>
              <a:stCxn id="51" idx="5"/>
              <a:endCxn id="53" idx="1"/>
            </p:cNvCxnSpPr>
            <p:nvPr/>
          </p:nvCxnSpPr>
          <p:spPr>
            <a:xfrm>
              <a:off x="9586798" y="5288612"/>
              <a:ext cx="269281" cy="52855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57">
              <a:extLst>
                <a:ext uri="{FF2B5EF4-FFF2-40B4-BE49-F238E27FC236}">
                  <a16:creationId xmlns:a16="http://schemas.microsoft.com/office/drawing/2014/main" id="{2A477A47-1C76-7792-31AC-561A1377ADB6}"/>
                </a:ext>
              </a:extLst>
            </p:cNvPr>
            <p:cNvSpPr txBox="1"/>
            <p:nvPr/>
          </p:nvSpPr>
          <p:spPr>
            <a:xfrm>
              <a:off x="10944555" y="5569511"/>
              <a:ext cx="940150" cy="923331"/>
            </a:xfrm>
            <a:prstGeom prst="rect">
              <a:avLst/>
            </a:prstGeom>
            <a:noFill/>
            <a:ln>
              <a:noFill/>
            </a:ln>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050"/>
                  </a:solidFill>
                  <a:effectLst/>
                  <a:uLnTx/>
                  <a:uFillTx/>
                  <a:latin typeface="Calibri" panose="020F0502020204030204"/>
                  <a:ea typeface="+mn-ea"/>
                  <a:cs typeface="+mn-cs"/>
                </a:rPr>
                <a:t>Add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C000"/>
                  </a:solidFill>
                  <a:effectLst/>
                  <a:uLnTx/>
                  <a:uFillTx/>
                  <a:latin typeface="Calibri" panose="020F0502020204030204"/>
                  <a:ea typeface="+mn-ea"/>
                  <a:cs typeface="+mn-cs"/>
                </a:rPr>
                <a:t>Update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Remove</a:t>
              </a:r>
            </a:p>
          </p:txBody>
        </p:sp>
        <p:cxnSp>
          <p:nvCxnSpPr>
            <p:cNvPr id="20" name="Straight Arrow Connector 19">
              <a:extLst>
                <a:ext uri="{FF2B5EF4-FFF2-40B4-BE49-F238E27FC236}">
                  <a16:creationId xmlns:a16="http://schemas.microsoft.com/office/drawing/2014/main" id="{83D54AD1-5483-B42B-5C1B-34BF8E5AD338}"/>
                </a:ext>
              </a:extLst>
            </p:cNvPr>
            <p:cNvCxnSpPr>
              <a:cxnSpLocks/>
            </p:cNvCxnSpPr>
            <p:nvPr/>
          </p:nvCxnSpPr>
          <p:spPr>
            <a:xfrm>
              <a:off x="9233905" y="4233977"/>
              <a:ext cx="184900" cy="486749"/>
            </a:xfrm>
            <a:prstGeom prst="straightConnector1">
              <a:avLst/>
            </a:prstGeom>
            <a:ln w="38100">
              <a:solidFill>
                <a:schemeClr val="tx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60">
              <a:extLst>
                <a:ext uri="{FF2B5EF4-FFF2-40B4-BE49-F238E27FC236}">
                  <a16:creationId xmlns:a16="http://schemas.microsoft.com/office/drawing/2014/main" id="{81DC59A7-89A8-1CFA-25F5-508D22703545}"/>
                </a:ext>
              </a:extLst>
            </p:cNvPr>
            <p:cNvSpPr txBox="1"/>
            <p:nvPr/>
          </p:nvSpPr>
          <p:spPr>
            <a:xfrm>
              <a:off x="8139877" y="2116638"/>
              <a:ext cx="873778" cy="337339"/>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MISO</a:t>
              </a:r>
            </a:p>
          </p:txBody>
        </p:sp>
        <p:sp>
          <p:nvSpPr>
            <p:cNvPr id="22" name="TextBox 61">
              <a:extLst>
                <a:ext uri="{FF2B5EF4-FFF2-40B4-BE49-F238E27FC236}">
                  <a16:creationId xmlns:a16="http://schemas.microsoft.com/office/drawing/2014/main" id="{274EC2CF-BE2C-8909-914E-CEBE094295FD}"/>
                </a:ext>
              </a:extLst>
            </p:cNvPr>
            <p:cNvSpPr txBox="1"/>
            <p:nvPr/>
          </p:nvSpPr>
          <p:spPr>
            <a:xfrm>
              <a:off x="10534823" y="2113944"/>
              <a:ext cx="873778" cy="337339"/>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SPP</a:t>
              </a:r>
            </a:p>
          </p:txBody>
        </p:sp>
        <p:sp>
          <p:nvSpPr>
            <p:cNvPr id="23" name="TextBox 62">
              <a:extLst>
                <a:ext uri="{FF2B5EF4-FFF2-40B4-BE49-F238E27FC236}">
                  <a16:creationId xmlns:a16="http://schemas.microsoft.com/office/drawing/2014/main" id="{A0C5DB19-9F44-08D7-A447-8BDE98F809EC}"/>
                </a:ext>
              </a:extLst>
            </p:cNvPr>
            <p:cNvSpPr txBox="1"/>
            <p:nvPr/>
          </p:nvSpPr>
          <p:spPr>
            <a:xfrm>
              <a:off x="9247788" y="4744846"/>
              <a:ext cx="1322305" cy="337339"/>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New Model</a:t>
              </a:r>
            </a:p>
          </p:txBody>
        </p:sp>
        <p:cxnSp>
          <p:nvCxnSpPr>
            <p:cNvPr id="24" name="Straight Arrow Connector 23">
              <a:extLst>
                <a:ext uri="{FF2B5EF4-FFF2-40B4-BE49-F238E27FC236}">
                  <a16:creationId xmlns:a16="http://schemas.microsoft.com/office/drawing/2014/main" id="{70367E53-6A33-0A67-2BD3-A220E3AD972A}"/>
                </a:ext>
              </a:extLst>
            </p:cNvPr>
            <p:cNvCxnSpPr>
              <a:cxnSpLocks/>
            </p:cNvCxnSpPr>
            <p:nvPr/>
          </p:nvCxnSpPr>
          <p:spPr>
            <a:xfrm flipH="1">
              <a:off x="10349356" y="4172062"/>
              <a:ext cx="220737" cy="568366"/>
            </a:xfrm>
            <a:prstGeom prst="straightConnector1">
              <a:avLst/>
            </a:prstGeom>
            <a:ln w="38100">
              <a:solidFill>
                <a:schemeClr val="tx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E87B0F2-62E0-AE6E-2E57-70D4E9EEBDD4}"/>
                </a:ext>
              </a:extLst>
            </p:cNvPr>
            <p:cNvGrpSpPr/>
            <p:nvPr/>
          </p:nvGrpSpPr>
          <p:grpSpPr>
            <a:xfrm>
              <a:off x="7717187" y="2461849"/>
              <a:ext cx="1801485" cy="1572738"/>
              <a:chOff x="7717187" y="2461849"/>
              <a:chExt cx="1801485" cy="1572738"/>
            </a:xfrm>
          </p:grpSpPr>
          <p:grpSp>
            <p:nvGrpSpPr>
              <p:cNvPr id="61" name="Group 60">
                <a:extLst>
                  <a:ext uri="{FF2B5EF4-FFF2-40B4-BE49-F238E27FC236}">
                    <a16:creationId xmlns:a16="http://schemas.microsoft.com/office/drawing/2014/main" id="{030EC215-95BE-6458-078A-F7BFC21D308F}"/>
                  </a:ext>
                </a:extLst>
              </p:cNvPr>
              <p:cNvGrpSpPr/>
              <p:nvPr/>
            </p:nvGrpSpPr>
            <p:grpSpPr>
              <a:xfrm>
                <a:off x="7717187" y="2461849"/>
                <a:ext cx="1801485" cy="1572738"/>
                <a:chOff x="7717190" y="2461852"/>
                <a:chExt cx="1885237" cy="1721896"/>
              </a:xfrm>
            </p:grpSpPr>
            <p:grpSp>
              <p:nvGrpSpPr>
                <p:cNvPr id="63" name="Group 62">
                  <a:extLst>
                    <a:ext uri="{FF2B5EF4-FFF2-40B4-BE49-F238E27FC236}">
                      <a16:creationId xmlns:a16="http://schemas.microsoft.com/office/drawing/2014/main" id="{1F439B64-DEC6-091F-6D82-2A2BD685E9A9}"/>
                    </a:ext>
                  </a:extLst>
                </p:cNvPr>
                <p:cNvGrpSpPr/>
                <p:nvPr/>
              </p:nvGrpSpPr>
              <p:grpSpPr>
                <a:xfrm>
                  <a:off x="7717190" y="2461852"/>
                  <a:ext cx="1885237" cy="1721896"/>
                  <a:chOff x="7717190" y="2461852"/>
                  <a:chExt cx="1538983" cy="1405646"/>
                </a:xfrm>
              </p:grpSpPr>
              <p:sp>
                <p:nvSpPr>
                  <p:cNvPr id="69" name="Oval 68">
                    <a:extLst>
                      <a:ext uri="{FF2B5EF4-FFF2-40B4-BE49-F238E27FC236}">
                        <a16:creationId xmlns:a16="http://schemas.microsoft.com/office/drawing/2014/main" id="{444E26FB-6EFE-5709-9802-00306C3919D3}"/>
                      </a:ext>
                    </a:extLst>
                  </p:cNvPr>
                  <p:cNvSpPr/>
                  <p:nvPr/>
                </p:nvSpPr>
                <p:spPr>
                  <a:xfrm>
                    <a:off x="7717190" y="3069229"/>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5BF31346-9B3F-C9AB-E62C-C15B940B0CF4}"/>
                      </a:ext>
                    </a:extLst>
                  </p:cNvPr>
                  <p:cNvSpPr/>
                  <p:nvPr/>
                </p:nvSpPr>
                <p:spPr>
                  <a:xfrm>
                    <a:off x="8053678" y="2461852"/>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49666597-3DAC-AE0A-31A1-1E58A0C8CAB4}"/>
                      </a:ext>
                    </a:extLst>
                  </p:cNvPr>
                  <p:cNvSpPr/>
                  <p:nvPr/>
                </p:nvSpPr>
                <p:spPr>
                  <a:xfrm>
                    <a:off x="8402612" y="3069229"/>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96974088-BAF6-9EFA-1159-8B8E9CCFEA43}"/>
                      </a:ext>
                    </a:extLst>
                  </p:cNvPr>
                  <p:cNvSpPr/>
                  <p:nvPr/>
                </p:nvSpPr>
                <p:spPr>
                  <a:xfrm>
                    <a:off x="8769657" y="2461852"/>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3A12F28A-EEFC-6215-9B5D-2CB3AA071FA4}"/>
                      </a:ext>
                    </a:extLst>
                  </p:cNvPr>
                  <p:cNvSpPr/>
                  <p:nvPr/>
                </p:nvSpPr>
                <p:spPr>
                  <a:xfrm>
                    <a:off x="8769657" y="3676606"/>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2330F116-506E-6409-3A2F-1E08183FB3E8}"/>
                      </a:ext>
                    </a:extLst>
                  </p:cNvPr>
                  <p:cNvSpPr/>
                  <p:nvPr/>
                </p:nvSpPr>
                <p:spPr>
                  <a:xfrm>
                    <a:off x="9088036" y="3069229"/>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4" name="Straight Connector 63">
                  <a:extLst>
                    <a:ext uri="{FF2B5EF4-FFF2-40B4-BE49-F238E27FC236}">
                      <a16:creationId xmlns:a16="http://schemas.microsoft.com/office/drawing/2014/main" id="{5A384C0D-A06B-432F-CAF5-2D39EAC7AC82}"/>
                    </a:ext>
                  </a:extLst>
                </p:cNvPr>
                <p:cNvCxnSpPr>
                  <a:cxnSpLocks/>
                  <a:stCxn id="22" idx="7"/>
                  <a:endCxn id="23" idx="3"/>
                </p:cNvCxnSpPr>
                <p:nvPr/>
              </p:nvCxnSpPr>
              <p:spPr>
                <a:xfrm flipV="1">
                  <a:off x="8732606" y="2661448"/>
                  <a:ext cx="303985" cy="5786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B5FAFB-0FA6-A82C-0A3C-541DC2E664FE}"/>
                    </a:ext>
                  </a:extLst>
                </p:cNvPr>
                <p:cNvCxnSpPr>
                  <a:cxnSpLocks/>
                  <a:stCxn id="20" idx="7"/>
                  <a:endCxn id="21" idx="3"/>
                </p:cNvCxnSpPr>
                <p:nvPr/>
              </p:nvCxnSpPr>
              <p:spPr>
                <a:xfrm flipV="1">
                  <a:off x="7892973" y="2661448"/>
                  <a:ext cx="266553" cy="5786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396B31-3AC9-F74A-6BBE-B51DD0F435BC}"/>
                    </a:ext>
                  </a:extLst>
                </p:cNvPr>
                <p:cNvCxnSpPr>
                  <a:cxnSpLocks/>
                  <a:stCxn id="21" idx="6"/>
                  <a:endCxn id="23" idx="2"/>
                </p:cNvCxnSpPr>
                <p:nvPr/>
              </p:nvCxnSpPr>
              <p:spPr>
                <a:xfrm>
                  <a:off x="8335329" y="2578773"/>
                  <a:ext cx="6710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0514DB9-EF45-430E-4D3C-7B8EA79C6026}"/>
                    </a:ext>
                  </a:extLst>
                </p:cNvPr>
                <p:cNvCxnSpPr>
                  <a:cxnSpLocks/>
                  <a:stCxn id="24" idx="7"/>
                  <a:endCxn id="25" idx="3"/>
                </p:cNvCxnSpPr>
                <p:nvPr/>
              </p:nvCxnSpPr>
              <p:spPr>
                <a:xfrm flipV="1">
                  <a:off x="9182231" y="3405476"/>
                  <a:ext cx="244369" cy="5786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AB1EE-0CE4-7279-165C-A6E42C6C7FA8}"/>
                    </a:ext>
                  </a:extLst>
                </p:cNvPr>
                <p:cNvCxnSpPr>
                  <a:cxnSpLocks/>
                  <a:stCxn id="22" idx="5"/>
                  <a:endCxn id="24" idx="1"/>
                </p:cNvCxnSpPr>
                <p:nvPr/>
              </p:nvCxnSpPr>
              <p:spPr>
                <a:xfrm>
                  <a:off x="8732606" y="3405476"/>
                  <a:ext cx="303985" cy="578679"/>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62" name="Graphic 70" descr="Power Plant with solid fill">
                <a:extLst>
                  <a:ext uri="{FF2B5EF4-FFF2-40B4-BE49-F238E27FC236}">
                    <a16:creationId xmlns:a16="http://schemas.microsoft.com/office/drawing/2014/main" id="{640E0757-5772-8A14-7CBA-513F90D7D2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5917" y="3065919"/>
                <a:ext cx="294940" cy="294940"/>
              </a:xfrm>
              <a:prstGeom prst="rect">
                <a:avLst/>
              </a:prstGeom>
            </p:spPr>
          </p:pic>
        </p:grpSp>
        <p:grpSp>
          <p:nvGrpSpPr>
            <p:cNvPr id="26" name="Group 25">
              <a:extLst>
                <a:ext uri="{FF2B5EF4-FFF2-40B4-BE49-F238E27FC236}">
                  <a16:creationId xmlns:a16="http://schemas.microsoft.com/office/drawing/2014/main" id="{83018C33-7F64-1A45-0874-51DD35EE6A46}"/>
                </a:ext>
              </a:extLst>
            </p:cNvPr>
            <p:cNvGrpSpPr/>
            <p:nvPr/>
          </p:nvGrpSpPr>
          <p:grpSpPr>
            <a:xfrm>
              <a:off x="10109046" y="2371163"/>
              <a:ext cx="1801485" cy="1663424"/>
              <a:chOff x="10109046" y="2371163"/>
              <a:chExt cx="1801485" cy="1663424"/>
            </a:xfrm>
          </p:grpSpPr>
          <p:grpSp>
            <p:nvGrpSpPr>
              <p:cNvPr id="45" name="Group 44">
                <a:extLst>
                  <a:ext uri="{FF2B5EF4-FFF2-40B4-BE49-F238E27FC236}">
                    <a16:creationId xmlns:a16="http://schemas.microsoft.com/office/drawing/2014/main" id="{ADB2746E-9FAF-16E9-7B0D-E80827D509F5}"/>
                  </a:ext>
                </a:extLst>
              </p:cNvPr>
              <p:cNvGrpSpPr/>
              <p:nvPr/>
            </p:nvGrpSpPr>
            <p:grpSpPr>
              <a:xfrm>
                <a:off x="10109046" y="2461849"/>
                <a:ext cx="1801485" cy="1572738"/>
                <a:chOff x="10109046" y="2461852"/>
                <a:chExt cx="1885237" cy="1721896"/>
              </a:xfrm>
            </p:grpSpPr>
            <p:grpSp>
              <p:nvGrpSpPr>
                <p:cNvPr id="47" name="Group 46">
                  <a:extLst>
                    <a:ext uri="{FF2B5EF4-FFF2-40B4-BE49-F238E27FC236}">
                      <a16:creationId xmlns:a16="http://schemas.microsoft.com/office/drawing/2014/main" id="{68FA4BFC-4FAA-D503-9309-D29A5E1308DE}"/>
                    </a:ext>
                  </a:extLst>
                </p:cNvPr>
                <p:cNvGrpSpPr/>
                <p:nvPr/>
              </p:nvGrpSpPr>
              <p:grpSpPr>
                <a:xfrm>
                  <a:off x="10109046" y="2461852"/>
                  <a:ext cx="1885237" cy="1721896"/>
                  <a:chOff x="10109046" y="2461852"/>
                  <a:chExt cx="1538983" cy="1405646"/>
                </a:xfrm>
              </p:grpSpPr>
              <p:sp>
                <p:nvSpPr>
                  <p:cNvPr id="54" name="Oval 53">
                    <a:extLst>
                      <a:ext uri="{FF2B5EF4-FFF2-40B4-BE49-F238E27FC236}">
                        <a16:creationId xmlns:a16="http://schemas.microsoft.com/office/drawing/2014/main" id="{3AA48E69-6E79-9340-8804-0A16A57878CF}"/>
                      </a:ext>
                    </a:extLst>
                  </p:cNvPr>
                  <p:cNvSpPr/>
                  <p:nvPr/>
                </p:nvSpPr>
                <p:spPr>
                  <a:xfrm>
                    <a:off x="10109046" y="3069229"/>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2210BDBF-850D-156A-9204-A623CDA4509D}"/>
                      </a:ext>
                    </a:extLst>
                  </p:cNvPr>
                  <p:cNvSpPr/>
                  <p:nvPr/>
                </p:nvSpPr>
                <p:spPr>
                  <a:xfrm>
                    <a:off x="10445534" y="2461852"/>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BDB4B94B-56EE-500A-BFF8-ACA3F92DA6F5}"/>
                      </a:ext>
                    </a:extLst>
                  </p:cNvPr>
                  <p:cNvSpPr/>
                  <p:nvPr/>
                </p:nvSpPr>
                <p:spPr>
                  <a:xfrm>
                    <a:off x="10445534" y="3676606"/>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D0679B4B-B107-A217-2B59-3F5A8BA9827F}"/>
                      </a:ext>
                    </a:extLst>
                  </p:cNvPr>
                  <p:cNvSpPr/>
                  <p:nvPr/>
                </p:nvSpPr>
                <p:spPr>
                  <a:xfrm>
                    <a:off x="10794468" y="3069229"/>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FB1917B-72DB-462D-1C87-47AA5A7E6A43}"/>
                      </a:ext>
                    </a:extLst>
                  </p:cNvPr>
                  <p:cNvSpPr/>
                  <p:nvPr/>
                </p:nvSpPr>
                <p:spPr>
                  <a:xfrm>
                    <a:off x="11161513" y="2461852"/>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6948086E-C892-6D4D-0174-2902BD0A78EB}"/>
                      </a:ext>
                    </a:extLst>
                  </p:cNvPr>
                  <p:cNvSpPr/>
                  <p:nvPr/>
                </p:nvSpPr>
                <p:spPr>
                  <a:xfrm>
                    <a:off x="11161513" y="3676606"/>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8F9635E8-41FF-B026-C74A-E0B0D567B78E}"/>
                      </a:ext>
                    </a:extLst>
                  </p:cNvPr>
                  <p:cNvSpPr/>
                  <p:nvPr/>
                </p:nvSpPr>
                <p:spPr>
                  <a:xfrm>
                    <a:off x="11479892" y="3069229"/>
                    <a:ext cx="168137" cy="190892"/>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8" name="Straight Connector 47">
                  <a:extLst>
                    <a:ext uri="{FF2B5EF4-FFF2-40B4-BE49-F238E27FC236}">
                      <a16:creationId xmlns:a16="http://schemas.microsoft.com/office/drawing/2014/main" id="{E9C76DC5-653D-EB6D-E10F-626566B7304E}"/>
                    </a:ext>
                  </a:extLst>
                </p:cNvPr>
                <p:cNvCxnSpPr>
                  <a:cxnSpLocks/>
                  <a:stCxn id="36" idx="7"/>
                  <a:endCxn id="37" idx="3"/>
                </p:cNvCxnSpPr>
                <p:nvPr/>
              </p:nvCxnSpPr>
              <p:spPr>
                <a:xfrm flipV="1">
                  <a:off x="10697022" y="3405476"/>
                  <a:ext cx="281800" cy="5786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D78ADB-E154-5E39-D854-C6955C111E3F}"/>
                    </a:ext>
                  </a:extLst>
                </p:cNvPr>
                <p:cNvCxnSpPr>
                  <a:cxnSpLocks/>
                  <a:stCxn id="37" idx="7"/>
                  <a:endCxn id="38" idx="3"/>
                </p:cNvCxnSpPr>
                <p:nvPr/>
              </p:nvCxnSpPr>
              <p:spPr>
                <a:xfrm flipV="1">
                  <a:off x="11124462" y="2661448"/>
                  <a:ext cx="303985" cy="5786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B59F18B-7DCF-816E-22E0-6194809802E7}"/>
                    </a:ext>
                  </a:extLst>
                </p:cNvPr>
                <p:cNvCxnSpPr>
                  <a:cxnSpLocks/>
                  <a:stCxn id="34" idx="7"/>
                  <a:endCxn id="35" idx="3"/>
                </p:cNvCxnSpPr>
                <p:nvPr/>
              </p:nvCxnSpPr>
              <p:spPr>
                <a:xfrm flipV="1">
                  <a:off x="10284829" y="2661448"/>
                  <a:ext cx="266553" cy="5786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FFD8FB-004A-AF35-B8C0-FC2DAF09420B}"/>
                    </a:ext>
                  </a:extLst>
                </p:cNvPr>
                <p:cNvCxnSpPr>
                  <a:cxnSpLocks/>
                  <a:stCxn id="35" idx="6"/>
                  <a:endCxn id="38" idx="2"/>
                </p:cNvCxnSpPr>
                <p:nvPr/>
              </p:nvCxnSpPr>
              <p:spPr>
                <a:xfrm>
                  <a:off x="10727185" y="2578773"/>
                  <a:ext cx="6710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E7DC57A-0EBD-C18C-C90F-6127F6AF8D50}"/>
                    </a:ext>
                  </a:extLst>
                </p:cNvPr>
                <p:cNvCxnSpPr>
                  <a:cxnSpLocks/>
                  <a:stCxn id="39" idx="7"/>
                  <a:endCxn id="40" idx="3"/>
                </p:cNvCxnSpPr>
                <p:nvPr/>
              </p:nvCxnSpPr>
              <p:spPr>
                <a:xfrm flipV="1">
                  <a:off x="11574087" y="3405476"/>
                  <a:ext cx="244369" cy="5786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EDF4905-5346-8980-E8DC-C5B97F91A1B1}"/>
                    </a:ext>
                  </a:extLst>
                </p:cNvPr>
                <p:cNvCxnSpPr>
                  <a:cxnSpLocks/>
                  <a:stCxn id="37" idx="5"/>
                  <a:endCxn id="39" idx="1"/>
                </p:cNvCxnSpPr>
                <p:nvPr/>
              </p:nvCxnSpPr>
              <p:spPr>
                <a:xfrm>
                  <a:off x="11124462" y="3405476"/>
                  <a:ext cx="303985" cy="578679"/>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46" name="Graphic 71" descr="Power Plant with solid fill">
                <a:extLst>
                  <a:ext uri="{FF2B5EF4-FFF2-40B4-BE49-F238E27FC236}">
                    <a16:creationId xmlns:a16="http://schemas.microsoft.com/office/drawing/2014/main" id="{55795936-DD89-E565-454A-7E6107D48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66225" y="2371163"/>
                <a:ext cx="294940" cy="294940"/>
              </a:xfrm>
              <a:prstGeom prst="rect">
                <a:avLst/>
              </a:prstGeom>
            </p:spPr>
          </p:pic>
        </p:grpSp>
        <p:grpSp>
          <p:nvGrpSpPr>
            <p:cNvPr id="27" name="Group 26">
              <a:extLst>
                <a:ext uri="{FF2B5EF4-FFF2-40B4-BE49-F238E27FC236}">
                  <a16:creationId xmlns:a16="http://schemas.microsoft.com/office/drawing/2014/main" id="{51C19001-05D7-68FF-0575-2D00360586B8}"/>
                </a:ext>
              </a:extLst>
            </p:cNvPr>
            <p:cNvGrpSpPr/>
            <p:nvPr/>
          </p:nvGrpSpPr>
          <p:grpSpPr>
            <a:xfrm>
              <a:off x="9024941" y="5032693"/>
              <a:ext cx="1801485" cy="1646347"/>
              <a:chOff x="9024941" y="5032693"/>
              <a:chExt cx="1801485" cy="1646347"/>
            </a:xfrm>
          </p:grpSpPr>
          <p:grpSp>
            <p:nvGrpSpPr>
              <p:cNvPr id="28" name="Group 27">
                <a:extLst>
                  <a:ext uri="{FF2B5EF4-FFF2-40B4-BE49-F238E27FC236}">
                    <a16:creationId xmlns:a16="http://schemas.microsoft.com/office/drawing/2014/main" id="{F9D7E9A7-768B-A158-D828-46427BC3335A}"/>
                  </a:ext>
                </a:extLst>
              </p:cNvPr>
              <p:cNvGrpSpPr/>
              <p:nvPr/>
            </p:nvGrpSpPr>
            <p:grpSpPr>
              <a:xfrm>
                <a:off x="9024941" y="5106303"/>
                <a:ext cx="1801485" cy="1572737"/>
                <a:chOff x="9024941" y="5106306"/>
                <a:chExt cx="1885237" cy="1721896"/>
              </a:xfrm>
            </p:grpSpPr>
            <p:cxnSp>
              <p:nvCxnSpPr>
                <p:cNvPr id="31" name="Straight Connector 30">
                  <a:extLst>
                    <a:ext uri="{FF2B5EF4-FFF2-40B4-BE49-F238E27FC236}">
                      <a16:creationId xmlns:a16="http://schemas.microsoft.com/office/drawing/2014/main" id="{C7AF5F23-2F09-D1E8-D760-5647AD25CB08}"/>
                    </a:ext>
                  </a:extLst>
                </p:cNvPr>
                <p:cNvCxnSpPr>
                  <a:cxnSpLocks/>
                  <a:stCxn id="52" idx="7"/>
                  <a:endCxn id="53" idx="3"/>
                </p:cNvCxnSpPr>
                <p:nvPr/>
              </p:nvCxnSpPr>
              <p:spPr>
                <a:xfrm flipV="1">
                  <a:off x="9612917" y="6049930"/>
                  <a:ext cx="281800" cy="578679"/>
                </a:xfrm>
                <a:prstGeom prst="line">
                  <a:avLst/>
                </a:prstGeom>
                <a:solidFill>
                  <a:schemeClr val="bg1">
                    <a:lumMod val="65000"/>
                  </a:schemeClr>
                </a:solid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C491ABF-8982-06FA-4B2C-A3139906AEA6}"/>
                    </a:ext>
                  </a:extLst>
                </p:cNvPr>
                <p:cNvGrpSpPr/>
                <p:nvPr/>
              </p:nvGrpSpPr>
              <p:grpSpPr>
                <a:xfrm>
                  <a:off x="9024941" y="5106306"/>
                  <a:ext cx="1885237" cy="1721896"/>
                  <a:chOff x="9024941" y="5106306"/>
                  <a:chExt cx="1538983" cy="1405646"/>
                </a:xfrm>
              </p:grpSpPr>
              <p:sp>
                <p:nvSpPr>
                  <p:cNvPr id="38" name="Oval 37">
                    <a:extLst>
                      <a:ext uri="{FF2B5EF4-FFF2-40B4-BE49-F238E27FC236}">
                        <a16:creationId xmlns:a16="http://schemas.microsoft.com/office/drawing/2014/main" id="{88475548-6663-EE2C-8194-33DCDA401FD1}"/>
                      </a:ext>
                    </a:extLst>
                  </p:cNvPr>
                  <p:cNvSpPr/>
                  <p:nvPr/>
                </p:nvSpPr>
                <p:spPr>
                  <a:xfrm>
                    <a:off x="9024941" y="5713683"/>
                    <a:ext cx="168137" cy="19089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C805B195-230C-3B5F-D12F-A766B74F9EC9}"/>
                      </a:ext>
                    </a:extLst>
                  </p:cNvPr>
                  <p:cNvSpPr/>
                  <p:nvPr/>
                </p:nvSpPr>
                <p:spPr>
                  <a:xfrm>
                    <a:off x="9361429" y="5106306"/>
                    <a:ext cx="168137" cy="19089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635035BD-136E-5433-6480-7FE78FA92759}"/>
                      </a:ext>
                    </a:extLst>
                  </p:cNvPr>
                  <p:cNvSpPr/>
                  <p:nvPr/>
                </p:nvSpPr>
                <p:spPr>
                  <a:xfrm>
                    <a:off x="9361429" y="6321060"/>
                    <a:ext cx="168137" cy="190892"/>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A491DB23-D3E4-784F-29C9-82352FA5BEB3}"/>
                      </a:ext>
                    </a:extLst>
                  </p:cNvPr>
                  <p:cNvSpPr/>
                  <p:nvPr/>
                </p:nvSpPr>
                <p:spPr>
                  <a:xfrm>
                    <a:off x="10077408" y="5106306"/>
                    <a:ext cx="168137" cy="19089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85697A8B-0701-A363-78A8-E8A07C6240EA}"/>
                      </a:ext>
                    </a:extLst>
                  </p:cNvPr>
                  <p:cNvSpPr/>
                  <p:nvPr/>
                </p:nvSpPr>
                <p:spPr>
                  <a:xfrm>
                    <a:off x="10077408" y="6321060"/>
                    <a:ext cx="168137" cy="19089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42C725D4-E8EB-5D8F-E323-442E6D73FBAA}"/>
                      </a:ext>
                    </a:extLst>
                  </p:cNvPr>
                  <p:cNvSpPr/>
                  <p:nvPr/>
                </p:nvSpPr>
                <p:spPr>
                  <a:xfrm>
                    <a:off x="10395787" y="5713683"/>
                    <a:ext cx="168137" cy="19089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86294A0-EB40-CE62-196F-9A5B45DABE29}"/>
                      </a:ext>
                    </a:extLst>
                  </p:cNvPr>
                  <p:cNvSpPr/>
                  <p:nvPr/>
                </p:nvSpPr>
                <p:spPr>
                  <a:xfrm>
                    <a:off x="9710363" y="5713683"/>
                    <a:ext cx="168137" cy="190892"/>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3" name="Straight Connector 32">
                  <a:extLst>
                    <a:ext uri="{FF2B5EF4-FFF2-40B4-BE49-F238E27FC236}">
                      <a16:creationId xmlns:a16="http://schemas.microsoft.com/office/drawing/2014/main" id="{73E101D4-8BF2-3A7A-4286-4C633AE530E5}"/>
                    </a:ext>
                  </a:extLst>
                </p:cNvPr>
                <p:cNvCxnSpPr>
                  <a:cxnSpLocks/>
                  <a:stCxn id="53" idx="7"/>
                  <a:endCxn id="54" idx="3"/>
                </p:cNvCxnSpPr>
                <p:nvPr/>
              </p:nvCxnSpPr>
              <p:spPr>
                <a:xfrm flipV="1">
                  <a:off x="10040357" y="5305902"/>
                  <a:ext cx="303985" cy="578678"/>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C74A7B-7BCC-9B2B-7B11-ACBDC29204ED}"/>
                    </a:ext>
                  </a:extLst>
                </p:cNvPr>
                <p:cNvCxnSpPr>
                  <a:cxnSpLocks/>
                  <a:stCxn id="50" idx="7"/>
                  <a:endCxn id="51" idx="3"/>
                </p:cNvCxnSpPr>
                <p:nvPr/>
              </p:nvCxnSpPr>
              <p:spPr>
                <a:xfrm flipV="1">
                  <a:off x="9200724" y="5305902"/>
                  <a:ext cx="266553" cy="578678"/>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AA1C219-4346-709F-9C3A-4409B5681608}"/>
                    </a:ext>
                  </a:extLst>
                </p:cNvPr>
                <p:cNvCxnSpPr>
                  <a:cxnSpLocks/>
                  <a:stCxn id="51" idx="6"/>
                  <a:endCxn id="54" idx="2"/>
                </p:cNvCxnSpPr>
                <p:nvPr/>
              </p:nvCxnSpPr>
              <p:spPr>
                <a:xfrm>
                  <a:off x="9643080" y="5223227"/>
                  <a:ext cx="671099" cy="0"/>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FDEAA2-93D4-20A3-066F-C7B97E224430}"/>
                    </a:ext>
                  </a:extLst>
                </p:cNvPr>
                <p:cNvCxnSpPr>
                  <a:cxnSpLocks/>
                  <a:stCxn id="55" idx="7"/>
                  <a:endCxn id="56" idx="3"/>
                </p:cNvCxnSpPr>
                <p:nvPr/>
              </p:nvCxnSpPr>
              <p:spPr>
                <a:xfrm flipV="1">
                  <a:off x="10489982" y="6049930"/>
                  <a:ext cx="244369" cy="578679"/>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176F45-D489-DEAF-D920-D993D647D560}"/>
                    </a:ext>
                  </a:extLst>
                </p:cNvPr>
                <p:cNvCxnSpPr>
                  <a:cxnSpLocks/>
                  <a:stCxn id="53" idx="5"/>
                  <a:endCxn id="55" idx="1"/>
                </p:cNvCxnSpPr>
                <p:nvPr/>
              </p:nvCxnSpPr>
              <p:spPr>
                <a:xfrm>
                  <a:off x="10040357" y="6049930"/>
                  <a:ext cx="303985" cy="578679"/>
                </a:xfrm>
                <a:prstGeom prst="line">
                  <a:avLst/>
                </a:prstGeom>
                <a:solidFill>
                  <a:schemeClr val="accent4"/>
                </a:solidFill>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9" name="Graphic 72" descr="Power Plant with solid fill">
                <a:extLst>
                  <a:ext uri="{FF2B5EF4-FFF2-40B4-BE49-F238E27FC236}">
                    <a16:creationId xmlns:a16="http://schemas.microsoft.com/office/drawing/2014/main" id="{4ADEAA80-359B-2B44-08F8-A42FBC5955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48030" y="5696284"/>
                <a:ext cx="294940" cy="294940"/>
              </a:xfrm>
              <a:prstGeom prst="rect">
                <a:avLst/>
              </a:prstGeom>
            </p:spPr>
          </p:pic>
          <p:pic>
            <p:nvPicPr>
              <p:cNvPr id="30" name="Graphic 73" descr="Power Plant with solid fill">
                <a:extLst>
                  <a:ext uri="{FF2B5EF4-FFF2-40B4-BE49-F238E27FC236}">
                    <a16:creationId xmlns:a16="http://schemas.microsoft.com/office/drawing/2014/main" id="{D4A425CA-50CD-D6CA-C94A-357D65C4AB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82120" y="5032693"/>
                <a:ext cx="294940" cy="294940"/>
              </a:xfrm>
              <a:prstGeom prst="rect">
                <a:avLst/>
              </a:prstGeom>
            </p:spPr>
          </p:pic>
        </p:grpSp>
      </p:grpSp>
      <p:sp>
        <p:nvSpPr>
          <p:cNvPr id="5" name="Slide Number Placeholder 3">
            <a:extLst>
              <a:ext uri="{FF2B5EF4-FFF2-40B4-BE49-F238E27FC236}">
                <a16:creationId xmlns:a16="http://schemas.microsoft.com/office/drawing/2014/main" id="{E538D2E3-8942-D91F-9EA2-5765A119E4FF}"/>
              </a:ext>
            </a:extLst>
          </p:cNvPr>
          <p:cNvSpPr txBox="1">
            <a:spLocks/>
          </p:cNvSpPr>
          <p:nvPr/>
        </p:nvSpPr>
        <p:spPr>
          <a:xfrm>
            <a:off x="523010" y="6176963"/>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26A2BCA-D55A-49ED-BC34-0C1BDAEC4979}" type="slidenum">
              <a:rPr kumimoji="0" lang="en-US" sz="1200" b="0" i="0" u="none" strike="noStrike" kern="1200" cap="none" spc="0" normalizeH="0" baseline="0" noProof="0" smtClean="0">
                <a:ln>
                  <a:noFill/>
                </a:ln>
                <a:solidFill>
                  <a:prstClr val="black">
                    <a:tint val="75000"/>
                  </a:prstClr>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58728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7D5B8-00EF-8DED-3AF9-0C645348F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C2114-5627-68EA-BFB6-397DF60BD5A1}"/>
              </a:ext>
            </a:extLst>
          </p:cNvPr>
          <p:cNvSpPr>
            <a:spLocks noGrp="1"/>
          </p:cNvSpPr>
          <p:nvPr>
            <p:ph type="title"/>
          </p:nvPr>
        </p:nvSpPr>
        <p:spPr/>
        <p:txBody>
          <a:bodyPr/>
          <a:lstStyle/>
          <a:p>
            <a:r>
              <a:rPr lang="en-US">
                <a:latin typeface="Aptos" panose="020B0004020202020204" pitchFamily="34" charset="0"/>
              </a:rPr>
              <a:t>Economic Model Blending Process</a:t>
            </a:r>
          </a:p>
        </p:txBody>
      </p:sp>
      <p:sp>
        <p:nvSpPr>
          <p:cNvPr id="9" name="TextBox 8">
            <a:extLst>
              <a:ext uri="{FF2B5EF4-FFF2-40B4-BE49-F238E27FC236}">
                <a16:creationId xmlns:a16="http://schemas.microsoft.com/office/drawing/2014/main" id="{3B57B3A1-99C9-011F-8C9A-1BC67539FFD1}"/>
              </a:ext>
            </a:extLst>
          </p:cNvPr>
          <p:cNvSpPr txBox="1"/>
          <p:nvPr/>
        </p:nvSpPr>
        <p:spPr>
          <a:xfrm>
            <a:off x="909749" y="1798027"/>
            <a:ext cx="492907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00000"/>
              </a:lnSpc>
              <a:spcBef>
                <a:spcPts val="0"/>
              </a:spcBef>
              <a:spcAft>
                <a:spcPts val="1200"/>
              </a:spcAft>
              <a:buClrTx/>
              <a:buSzTx/>
              <a:buFont typeface=""/>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Use ITP Study Regions currently in SPP’s model</a:t>
            </a:r>
            <a:endParaRPr kumimoji="0" lang="en-US" sz="1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228600" marR="0" lvl="0" indent="-228600" algn="l" defTabSz="914400" rtl="0" eaLnBrk="1" fontAlgn="auto" latinLnBrk="0" hangingPunct="1">
              <a:lnSpc>
                <a:spcPct val="100000"/>
              </a:lnSpc>
              <a:spcBef>
                <a:spcPts val="0"/>
              </a:spcBef>
              <a:spcAft>
                <a:spcPts val="1200"/>
              </a:spcAft>
              <a:buClrTx/>
              <a:buSzTx/>
              <a:buFont typeface=""/>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"Other Regions" are not translated​</a:t>
            </a:r>
            <a:endParaRPr kumimoji="0" lang="en-US" sz="2400"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a:p>
            <a:pPr marL="228600" marR="0" lvl="0" indent="-228600" algn="l" defTabSz="914400" rtl="0" eaLnBrk="1" fontAlgn="auto" latinLnBrk="0" hangingPunct="1">
              <a:lnSpc>
                <a:spcPct val="100000"/>
              </a:lnSpc>
              <a:spcBef>
                <a:spcPts val="0"/>
              </a:spcBef>
              <a:spcAft>
                <a:spcPts val="1200"/>
              </a:spcAft>
              <a:buClrTx/>
              <a:buSzTx/>
              <a:buFont typeface=""/>
              <a:buChar char="•"/>
              <a:tabLst/>
              <a:defRPr/>
            </a:pPr>
            <a:r>
              <a:rPr kumimoji="0" lang="en-US"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Align MISO Region with LRTP model</a:t>
            </a:r>
            <a:endParaRPr kumimoji="0" lang="en-US" sz="2400"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p:txBody>
      </p:sp>
      <p:pic>
        <p:nvPicPr>
          <p:cNvPr id="1026" name="Picture 2" descr="RTO and ISO map">
            <a:extLst>
              <a:ext uri="{FF2B5EF4-FFF2-40B4-BE49-F238E27FC236}">
                <a16:creationId xmlns:a16="http://schemas.microsoft.com/office/drawing/2014/main" id="{F2ADA1BC-3C80-5CDE-CDB4-7061E052A6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9" t="4185" r="1490" b="1971"/>
          <a:stretch/>
        </p:blipFill>
        <p:spPr bwMode="auto">
          <a:xfrm>
            <a:off x="5838825" y="1690688"/>
            <a:ext cx="5635256" cy="36421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A0C46DAB-7A79-1B7C-FF37-BE8A5252664A}"/>
              </a:ext>
            </a:extLst>
          </p:cNvPr>
          <p:cNvSpPr txBox="1">
            <a:spLocks/>
          </p:cNvSpPr>
          <p:nvPr/>
        </p:nvSpPr>
        <p:spPr>
          <a:xfrm>
            <a:off x="523010" y="6176963"/>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26A2BCA-D55A-49ED-BC34-0C1BDAEC4979}" type="slidenum">
              <a:rPr kumimoji="0" lang="en-US" sz="1200" b="0" i="0" u="none" strike="noStrike" kern="1200" cap="none" spc="0" normalizeH="0" baseline="0" noProof="0" smtClean="0">
                <a:ln>
                  <a:noFill/>
                </a:ln>
                <a:solidFill>
                  <a:prstClr val="black">
                    <a:tint val="75000"/>
                  </a:prstClr>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70615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A9CB-DC01-4AB9-6AED-0FA378886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598C-DD0C-9C8A-897F-A8FF7E6079DA}"/>
              </a:ext>
            </a:extLst>
          </p:cNvPr>
          <p:cNvSpPr>
            <a:spLocks noGrp="1"/>
          </p:cNvSpPr>
          <p:nvPr>
            <p:ph type="title"/>
          </p:nvPr>
        </p:nvSpPr>
        <p:spPr>
          <a:xfrm>
            <a:off x="4527786" y="717699"/>
            <a:ext cx="7498079" cy="868362"/>
          </a:xfrm>
        </p:spPr>
        <p:txBody>
          <a:bodyPr>
            <a:normAutofit fontScale="90000"/>
          </a:bodyPr>
          <a:lstStyle/>
          <a:p>
            <a:pPr algn="l">
              <a:lnSpc>
                <a:spcPct val="150000"/>
              </a:lnSpc>
              <a:spcBef>
                <a:spcPts val="1200"/>
              </a:spcBef>
              <a:spcAft>
                <a:spcPts val="1200"/>
              </a:spcAft>
            </a:pPr>
            <a:r>
              <a:rPr lang="en-US" sz="3200" b="1">
                <a:latin typeface="Aptos" panose="020B0004020202020204" pitchFamily="34" charset="0"/>
                <a:ea typeface="Lato" panose="020F0502020204030203" pitchFamily="34" charset="0"/>
                <a:cs typeface="Lato" panose="020F0502020204030203" pitchFamily="34" charset="0"/>
              </a:rPr>
              <a:t>MISO-SPP CSP – DRAFT Transfer Scenarios</a:t>
            </a:r>
            <a:br>
              <a:rPr lang="en-US" sz="3200" b="1">
                <a:latin typeface="Aptos" panose="020B0004020202020204" pitchFamily="34" charset="0"/>
                <a:ea typeface="Lato" panose="020F0502020204030203" pitchFamily="34" charset="0"/>
                <a:cs typeface="Lato" panose="020F0502020204030203" pitchFamily="34" charset="0"/>
              </a:rPr>
            </a:br>
            <a:r>
              <a:rPr lang="en-US" sz="2000">
                <a:latin typeface="Aptos" panose="020B0004020202020204" pitchFamily="34" charset="0"/>
                <a:ea typeface="Lato" panose="020F0502020204030203" pitchFamily="34" charset="0"/>
                <a:cs typeface="Lato" panose="020F0502020204030203" pitchFamily="34" charset="0"/>
              </a:rPr>
              <a:t>The RTOs request feedback on the transfer </a:t>
            </a:r>
            <a:r>
              <a:rPr lang="en-US" sz="2000">
                <a:latin typeface="Aptos" panose="020B0004020202020204" pitchFamily="34" charset="0"/>
              </a:rPr>
              <a:t>scenarios below:</a:t>
            </a:r>
          </a:p>
        </p:txBody>
      </p:sp>
      <p:grpSp>
        <p:nvGrpSpPr>
          <p:cNvPr id="44" name="Group 43">
            <a:extLst>
              <a:ext uri="{FF2B5EF4-FFF2-40B4-BE49-F238E27FC236}">
                <a16:creationId xmlns:a16="http://schemas.microsoft.com/office/drawing/2014/main" id="{3741B800-5A94-37CD-B0BA-00ABB6E896D2}"/>
              </a:ext>
            </a:extLst>
          </p:cNvPr>
          <p:cNvGrpSpPr/>
          <p:nvPr/>
        </p:nvGrpSpPr>
        <p:grpSpPr>
          <a:xfrm>
            <a:off x="637119" y="3411412"/>
            <a:ext cx="3116027" cy="2747319"/>
            <a:chOff x="637119" y="3411412"/>
            <a:chExt cx="3116027" cy="2747319"/>
          </a:xfrm>
        </p:grpSpPr>
        <p:grpSp>
          <p:nvGrpSpPr>
            <p:cNvPr id="34" name="Group 33">
              <a:extLst>
                <a:ext uri="{FF2B5EF4-FFF2-40B4-BE49-F238E27FC236}">
                  <a16:creationId xmlns:a16="http://schemas.microsoft.com/office/drawing/2014/main" id="{6CD854A4-624E-0773-AAAD-C9E28B859A92}"/>
                </a:ext>
              </a:extLst>
            </p:cNvPr>
            <p:cNvGrpSpPr/>
            <p:nvPr/>
          </p:nvGrpSpPr>
          <p:grpSpPr>
            <a:xfrm>
              <a:off x="637119" y="3411412"/>
              <a:ext cx="3116027" cy="2747319"/>
              <a:chOff x="636823" y="594421"/>
              <a:chExt cx="3116027" cy="2747319"/>
            </a:xfrm>
          </p:grpSpPr>
          <p:pic>
            <p:nvPicPr>
              <p:cNvPr id="35" name="Picture 2" descr="RTO and ISO map">
                <a:extLst>
                  <a:ext uri="{FF2B5EF4-FFF2-40B4-BE49-F238E27FC236}">
                    <a16:creationId xmlns:a16="http://schemas.microsoft.com/office/drawing/2014/main" id="{7B93DD87-0A1E-70F6-6CB6-D478EC032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68" t="42037" r="31469" b="14220"/>
              <a:stretch/>
            </p:blipFill>
            <p:spPr bwMode="auto">
              <a:xfrm>
                <a:off x="636823" y="594421"/>
                <a:ext cx="3116027" cy="27473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E2C7ACD-CBFC-878D-4597-5345887CCC6E}"/>
                  </a:ext>
                </a:extLst>
              </p:cNvPr>
              <p:cNvPicPr>
                <a:picLocks noChangeAspect="1"/>
              </p:cNvPicPr>
              <p:nvPr/>
            </p:nvPicPr>
            <p:blipFill>
              <a:blip r:embed="rId4"/>
              <a:stretch>
                <a:fillRect/>
              </a:stretch>
            </p:blipFill>
            <p:spPr>
              <a:xfrm>
                <a:off x="3013312" y="667977"/>
                <a:ext cx="476316" cy="257211"/>
              </a:xfrm>
              <a:prstGeom prst="rect">
                <a:avLst/>
              </a:prstGeom>
              <a:ln>
                <a:noFill/>
              </a:ln>
            </p:spPr>
          </p:pic>
        </p:grpSp>
        <p:grpSp>
          <p:nvGrpSpPr>
            <p:cNvPr id="42" name="Group 41">
              <a:extLst>
                <a:ext uri="{FF2B5EF4-FFF2-40B4-BE49-F238E27FC236}">
                  <a16:creationId xmlns:a16="http://schemas.microsoft.com/office/drawing/2014/main" id="{7B9606F9-1765-D1D8-7FDC-3568908B3C7C}"/>
                </a:ext>
              </a:extLst>
            </p:cNvPr>
            <p:cNvGrpSpPr/>
            <p:nvPr/>
          </p:nvGrpSpPr>
          <p:grpSpPr>
            <a:xfrm>
              <a:off x="2094148" y="4377766"/>
              <a:ext cx="838200" cy="1463050"/>
              <a:chOff x="2160823" y="4377766"/>
              <a:chExt cx="838200" cy="1463050"/>
            </a:xfrm>
            <a:effectLst>
              <a:glow rad="63500">
                <a:schemeClr val="accent2">
                  <a:satMod val="175000"/>
                  <a:alpha val="40000"/>
                </a:schemeClr>
              </a:glow>
            </a:effectLst>
          </p:grpSpPr>
          <p:cxnSp>
            <p:nvCxnSpPr>
              <p:cNvPr id="5" name="Straight Connector 4">
                <a:extLst>
                  <a:ext uri="{FF2B5EF4-FFF2-40B4-BE49-F238E27FC236}">
                    <a16:creationId xmlns:a16="http://schemas.microsoft.com/office/drawing/2014/main" id="{3941ABBE-03B3-19DA-B45A-CF63C68F471E}"/>
                  </a:ext>
                </a:extLst>
              </p:cNvPr>
              <p:cNvCxnSpPr>
                <a:cxnSpLocks/>
              </p:cNvCxnSpPr>
              <p:nvPr/>
            </p:nvCxnSpPr>
            <p:spPr>
              <a:xfrm flipH="1">
                <a:off x="2671601" y="4377766"/>
                <a:ext cx="22622" cy="748684"/>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84D1DE-3870-299E-09AB-0034C5088DE9}"/>
                  </a:ext>
                </a:extLst>
              </p:cNvPr>
              <p:cNvCxnSpPr>
                <a:cxnSpLocks/>
              </p:cNvCxnSpPr>
              <p:nvPr/>
            </p:nvCxnSpPr>
            <p:spPr>
              <a:xfrm flipH="1" flipV="1">
                <a:off x="2341798" y="4686300"/>
                <a:ext cx="259557" cy="72174"/>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0E50EDE-D216-8B13-49C4-6C0D390F128E}"/>
                  </a:ext>
                </a:extLst>
              </p:cNvPr>
              <p:cNvCxnSpPr>
                <a:cxnSpLocks/>
              </p:cNvCxnSpPr>
              <p:nvPr/>
            </p:nvCxnSpPr>
            <p:spPr>
              <a:xfrm>
                <a:off x="2732323" y="4764559"/>
                <a:ext cx="2667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9FC0FFB-CFA1-0A8C-ACA6-F6691FD5233A}"/>
                  </a:ext>
                </a:extLst>
              </p:cNvPr>
              <p:cNvCxnSpPr>
                <a:cxnSpLocks/>
              </p:cNvCxnSpPr>
              <p:nvPr/>
            </p:nvCxnSpPr>
            <p:spPr>
              <a:xfrm flipH="1" flipV="1">
                <a:off x="2422165" y="5126450"/>
                <a:ext cx="179190" cy="29097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3361A32-5807-1CA0-414D-243027595838}"/>
                  </a:ext>
                </a:extLst>
              </p:cNvPr>
              <p:cNvCxnSpPr>
                <a:cxnSpLocks/>
              </p:cNvCxnSpPr>
              <p:nvPr/>
            </p:nvCxnSpPr>
            <p:spPr>
              <a:xfrm>
                <a:off x="2728751" y="5417429"/>
                <a:ext cx="270272" cy="6562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A81FAB-E440-760A-5120-50BB100BA530}"/>
                  </a:ext>
                </a:extLst>
              </p:cNvPr>
              <p:cNvCxnSpPr>
                <a:cxnSpLocks/>
              </p:cNvCxnSpPr>
              <p:nvPr/>
            </p:nvCxnSpPr>
            <p:spPr>
              <a:xfrm flipH="1">
                <a:off x="2671601" y="5181600"/>
                <a:ext cx="57150" cy="30145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70BB79-EA1A-998E-532F-E9A7F3074B43}"/>
                  </a:ext>
                </a:extLst>
              </p:cNvPr>
              <p:cNvCxnSpPr>
                <a:cxnSpLocks/>
              </p:cNvCxnSpPr>
              <p:nvPr/>
            </p:nvCxnSpPr>
            <p:spPr>
              <a:xfrm flipH="1">
                <a:off x="2160823" y="5498168"/>
                <a:ext cx="500063" cy="6443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7D473C-4B26-A570-C1B6-3757C60D880E}"/>
                  </a:ext>
                </a:extLst>
              </p:cNvPr>
              <p:cNvCxnSpPr>
                <a:cxnSpLocks/>
              </p:cNvCxnSpPr>
              <p:nvPr/>
            </p:nvCxnSpPr>
            <p:spPr>
              <a:xfrm>
                <a:off x="2601355" y="5562600"/>
                <a:ext cx="0" cy="27821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37" name="Table 36">
            <a:extLst>
              <a:ext uri="{FF2B5EF4-FFF2-40B4-BE49-F238E27FC236}">
                <a16:creationId xmlns:a16="http://schemas.microsoft.com/office/drawing/2014/main" id="{3E2CCD37-8BDF-70B7-9DDA-09AA5C384F18}"/>
              </a:ext>
            </a:extLst>
          </p:cNvPr>
          <p:cNvGraphicFramePr>
            <a:graphicFrameLocks noGrp="1"/>
          </p:cNvGraphicFramePr>
          <p:nvPr/>
        </p:nvGraphicFramePr>
        <p:xfrm>
          <a:off x="4599223" y="2062486"/>
          <a:ext cx="7059377" cy="2832131"/>
        </p:xfrm>
        <a:graphic>
          <a:graphicData uri="http://schemas.openxmlformats.org/drawingml/2006/table">
            <a:tbl>
              <a:tblPr/>
              <a:tblGrid>
                <a:gridCol w="1588735">
                  <a:extLst>
                    <a:ext uri="{9D8B030D-6E8A-4147-A177-3AD203B41FA5}">
                      <a16:colId xmlns:a16="http://schemas.microsoft.com/office/drawing/2014/main" val="2364634472"/>
                    </a:ext>
                  </a:extLst>
                </a:gridCol>
                <a:gridCol w="1498805">
                  <a:extLst>
                    <a:ext uri="{9D8B030D-6E8A-4147-A177-3AD203B41FA5}">
                      <a16:colId xmlns:a16="http://schemas.microsoft.com/office/drawing/2014/main" val="489104813"/>
                    </a:ext>
                  </a:extLst>
                </a:gridCol>
                <a:gridCol w="884297">
                  <a:extLst>
                    <a:ext uri="{9D8B030D-6E8A-4147-A177-3AD203B41FA5}">
                      <a16:colId xmlns:a16="http://schemas.microsoft.com/office/drawing/2014/main" val="3245768621"/>
                    </a:ext>
                  </a:extLst>
                </a:gridCol>
                <a:gridCol w="1543770">
                  <a:extLst>
                    <a:ext uri="{9D8B030D-6E8A-4147-A177-3AD203B41FA5}">
                      <a16:colId xmlns:a16="http://schemas.microsoft.com/office/drawing/2014/main" val="1132317952"/>
                    </a:ext>
                  </a:extLst>
                </a:gridCol>
                <a:gridCol w="1543770">
                  <a:extLst>
                    <a:ext uri="{9D8B030D-6E8A-4147-A177-3AD203B41FA5}">
                      <a16:colId xmlns:a16="http://schemas.microsoft.com/office/drawing/2014/main" val="1617250062"/>
                    </a:ext>
                  </a:extLst>
                </a:gridCol>
              </a:tblGrid>
              <a:tr h="425602">
                <a:tc>
                  <a:txBody>
                    <a:bodyPr/>
                    <a:lstStyle/>
                    <a:p>
                      <a:pPr algn="ctr" rtl="0" fontAlgn="ctr"/>
                      <a:r>
                        <a:rPr lang="en-US" sz="1050" b="1" i="0" u="none" strike="noStrike">
                          <a:solidFill>
                            <a:srgbClr val="FFFFFF"/>
                          </a:solidFill>
                          <a:effectLst/>
                          <a:latin typeface="Aptos" panose="020B0004020202020204" pitchFamily="34" charset="0"/>
                        </a:rPr>
                        <a:t> Transfer</a:t>
                      </a:r>
                      <a:br>
                        <a:rPr lang="en-US" sz="1050" b="1" i="0" u="none" strike="noStrike">
                          <a:solidFill>
                            <a:srgbClr val="FFFFFF"/>
                          </a:solidFill>
                          <a:effectLst/>
                          <a:latin typeface="Aptos" panose="020B0004020202020204" pitchFamily="34" charset="0"/>
                        </a:rPr>
                      </a:br>
                      <a:r>
                        <a:rPr lang="en-US" sz="1050" b="1" i="0" u="none" strike="noStrike">
                          <a:solidFill>
                            <a:srgbClr val="FFFFFF"/>
                          </a:solidFill>
                          <a:effectLst/>
                          <a:latin typeface="Aptos" panose="020B0004020202020204" pitchFamily="34" charset="0"/>
                        </a:rPr>
                        <a:t>Short Name</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2CA"/>
                    </a:solidFill>
                  </a:tcPr>
                </a:tc>
                <a:tc>
                  <a:txBody>
                    <a:bodyPr/>
                    <a:lstStyle/>
                    <a:p>
                      <a:pPr algn="ctr" rtl="0" fontAlgn="ctr"/>
                      <a:r>
                        <a:rPr lang="en-US" sz="1050" b="1" i="0" u="none" strike="noStrike">
                          <a:solidFill>
                            <a:srgbClr val="FFFFFF"/>
                          </a:solidFill>
                          <a:effectLst/>
                          <a:latin typeface="Aptos" panose="020B0004020202020204" pitchFamily="34" charset="0"/>
                        </a:rPr>
                        <a:t>Interface Name</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2CA"/>
                    </a:solidFill>
                  </a:tcPr>
                </a:tc>
                <a:tc>
                  <a:txBody>
                    <a:bodyPr/>
                    <a:lstStyle/>
                    <a:p>
                      <a:pPr algn="ctr" rtl="0" fontAlgn="ctr"/>
                      <a:r>
                        <a:rPr lang="en-US" sz="1050" b="1" i="0" u="none" strike="noStrike">
                          <a:solidFill>
                            <a:srgbClr val="FFFFFF"/>
                          </a:solidFill>
                          <a:effectLst/>
                          <a:latin typeface="Aptos" panose="020B0004020202020204" pitchFamily="34" charset="0"/>
                        </a:rPr>
                        <a:t>Transfer No.</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2CA"/>
                    </a:solidFill>
                  </a:tcPr>
                </a:tc>
                <a:tc>
                  <a:txBody>
                    <a:bodyPr/>
                    <a:lstStyle/>
                    <a:p>
                      <a:pPr algn="ctr" rtl="0" fontAlgn="ctr"/>
                      <a:r>
                        <a:rPr lang="en-US" sz="1050" b="1" i="0" u="none" strike="noStrike">
                          <a:solidFill>
                            <a:srgbClr val="FFFFFF"/>
                          </a:solidFill>
                          <a:effectLst/>
                          <a:latin typeface="Aptos" panose="020B0004020202020204" pitchFamily="34" charset="0"/>
                        </a:rPr>
                        <a:t>Source</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2CA"/>
                    </a:solidFill>
                  </a:tcPr>
                </a:tc>
                <a:tc>
                  <a:txBody>
                    <a:bodyPr/>
                    <a:lstStyle/>
                    <a:p>
                      <a:pPr algn="ctr" rtl="0" fontAlgn="ctr"/>
                      <a:r>
                        <a:rPr lang="en-US" sz="1050" b="1" i="0" u="none" strike="noStrike">
                          <a:solidFill>
                            <a:srgbClr val="FFFFFF"/>
                          </a:solidFill>
                          <a:effectLst/>
                          <a:latin typeface="Aptos" panose="020B0004020202020204" pitchFamily="34" charset="0"/>
                        </a:rPr>
                        <a:t>Sink</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2CA"/>
                    </a:solidFill>
                  </a:tcPr>
                </a:tc>
                <a:extLst>
                  <a:ext uri="{0D108BD9-81ED-4DB2-BD59-A6C34878D82A}">
                    <a16:rowId xmlns:a16="http://schemas.microsoft.com/office/drawing/2014/main" val="559194015"/>
                  </a:ext>
                </a:extLst>
              </a:tr>
              <a:tr h="361848">
                <a:tc>
                  <a:txBody>
                    <a:bodyPr/>
                    <a:lstStyle/>
                    <a:p>
                      <a:pPr algn="ctr" rtl="0" fontAlgn="ctr"/>
                      <a:r>
                        <a:rPr lang="en-US" sz="1000" b="0" i="0" u="none" strike="noStrike">
                          <a:solidFill>
                            <a:schemeClr val="bg2">
                              <a:lumMod val="10000"/>
                            </a:schemeClr>
                          </a:solidFill>
                          <a:effectLst/>
                          <a:latin typeface="Aptos" panose="020B0004020202020204" pitchFamily="34" charset="0"/>
                        </a:rPr>
                        <a:t>MISO South Exports to SPP South</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rowSpan="2">
                  <a:txBody>
                    <a:bodyPr/>
                    <a:lstStyle/>
                    <a:p>
                      <a:pPr algn="ctr" rtl="0" fontAlgn="ctr"/>
                      <a:r>
                        <a:rPr lang="en-US" sz="1100" b="1" i="0" u="none" strike="noStrike">
                          <a:solidFill>
                            <a:schemeClr val="tx1"/>
                          </a:solidFill>
                          <a:effectLst/>
                          <a:latin typeface="Aptos" panose="020B0004020202020204" pitchFamily="34" charset="0"/>
                        </a:rPr>
                        <a:t>MISO South – SPP South (NERC ITCS)</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1a</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MISO South</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SPP South</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extLst>
                  <a:ext uri="{0D108BD9-81ED-4DB2-BD59-A6C34878D82A}">
                    <a16:rowId xmlns:a16="http://schemas.microsoft.com/office/drawing/2014/main" val="3535630737"/>
                  </a:ext>
                </a:extLst>
              </a:tr>
              <a:tr h="361848">
                <a:tc>
                  <a:txBody>
                    <a:bodyPr/>
                    <a:lstStyle/>
                    <a:p>
                      <a:pPr algn="ctr" rtl="0" fontAlgn="ctr"/>
                      <a:r>
                        <a:rPr lang="en-US" sz="1000" b="0" i="0" u="none" strike="noStrike">
                          <a:solidFill>
                            <a:schemeClr val="bg2">
                              <a:lumMod val="10000"/>
                            </a:schemeClr>
                          </a:solidFill>
                          <a:effectLst/>
                          <a:latin typeface="Aptos" panose="020B0004020202020204" pitchFamily="34" charset="0"/>
                        </a:rPr>
                        <a:t>MISO South Imports from SPP South</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vMerge="1">
                  <a:txBody>
                    <a:bodyPr/>
                    <a:lstStyle/>
                    <a:p>
                      <a:pPr algn="ctr" rtl="0" fontAlgn="ctr"/>
                      <a:endParaRPr lang="en-US" sz="1000" b="1" i="0" u="none" strike="noStrike">
                        <a:solidFill>
                          <a:schemeClr val="accent3">
                            <a:lumMod val="50000"/>
                          </a:schemeClr>
                        </a:solidFill>
                        <a:effectLst/>
                        <a:latin typeface="Lato" panose="020B0604020202020204" charset="0"/>
                      </a:endParaRP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1b</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SPP South</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MISO South</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extLst>
                  <a:ext uri="{0D108BD9-81ED-4DB2-BD59-A6C34878D82A}">
                    <a16:rowId xmlns:a16="http://schemas.microsoft.com/office/drawing/2014/main" val="324053134"/>
                  </a:ext>
                </a:extLst>
              </a:tr>
              <a:tr h="405721">
                <a:tc>
                  <a:txBody>
                    <a:bodyPr/>
                    <a:lstStyle/>
                    <a:p>
                      <a:pPr algn="ctr" rtl="0" fontAlgn="ctr"/>
                      <a:r>
                        <a:rPr lang="en-US" sz="1000" b="0" i="0" u="none" strike="noStrike">
                          <a:solidFill>
                            <a:schemeClr val="bg2">
                              <a:lumMod val="10000"/>
                            </a:schemeClr>
                          </a:solidFill>
                          <a:effectLst/>
                          <a:latin typeface="Aptos" panose="020B0004020202020204" pitchFamily="34" charset="0"/>
                        </a:rPr>
                        <a:t>Arkansas Exports to Oklahoma</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rowSpan="2">
                  <a:txBody>
                    <a:bodyPr/>
                    <a:lstStyle/>
                    <a:p>
                      <a:pPr algn="ctr" rtl="0" fontAlgn="ctr"/>
                      <a:r>
                        <a:rPr lang="en-US" sz="1100" b="1" i="0" u="none" strike="noStrike">
                          <a:solidFill>
                            <a:srgbClr val="002060"/>
                          </a:solidFill>
                          <a:effectLst/>
                          <a:latin typeface="Aptos" panose="020B0004020202020204" pitchFamily="34" charset="0"/>
                        </a:rPr>
                        <a:t>Arkansas – Oklahoma</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2a</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LRZ8</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SPP AR-OK</a:t>
                      </a:r>
                      <a:r>
                        <a:rPr lang="en-US" sz="1000" b="0" i="0" u="none" strike="noStrike" baseline="30000">
                          <a:solidFill>
                            <a:schemeClr val="bg2">
                              <a:lumMod val="10000"/>
                            </a:schemeClr>
                          </a:solidFill>
                          <a:effectLst/>
                          <a:latin typeface="Aptos" panose="020B0004020202020204" pitchFamily="34" charset="0"/>
                        </a:rPr>
                        <a:t>1</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extLst>
                  <a:ext uri="{0D108BD9-81ED-4DB2-BD59-A6C34878D82A}">
                    <a16:rowId xmlns:a16="http://schemas.microsoft.com/office/drawing/2014/main" val="2406797537"/>
                  </a:ext>
                </a:extLst>
              </a:tr>
              <a:tr h="425704">
                <a:tc>
                  <a:txBody>
                    <a:bodyPr/>
                    <a:lstStyle/>
                    <a:p>
                      <a:pPr algn="ctr" rtl="0" fontAlgn="ctr"/>
                      <a:r>
                        <a:rPr lang="en-US" sz="1000" b="0" i="0" u="none" strike="noStrike">
                          <a:solidFill>
                            <a:schemeClr val="bg2">
                              <a:lumMod val="10000"/>
                            </a:schemeClr>
                          </a:solidFill>
                          <a:effectLst/>
                          <a:latin typeface="Aptos" panose="020B0004020202020204" pitchFamily="34" charset="0"/>
                        </a:rPr>
                        <a:t>Arkansas Imports from Oklahoma</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vMerge="1">
                  <a:txBody>
                    <a:bodyPr/>
                    <a:lstStyle/>
                    <a:p>
                      <a:endParaRPr lang="en-US"/>
                    </a:p>
                  </a:txBody>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2b</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lvl="0" algn="ctr">
                        <a:buNone/>
                      </a:pPr>
                      <a:r>
                        <a:rPr lang="en-US" sz="1000" b="0" i="0" u="none" strike="noStrike" kern="1200" noProof="0">
                          <a:solidFill>
                            <a:schemeClr val="bg2">
                              <a:lumMod val="10000"/>
                            </a:schemeClr>
                          </a:solidFill>
                          <a:effectLst/>
                          <a:latin typeface="Aptos" panose="020B0004020202020204" pitchFamily="34" charset="0"/>
                          <a:ea typeface="+mn-ea"/>
                          <a:cs typeface="+mn-cs"/>
                        </a:rPr>
                        <a:t>SPP AR-OK</a:t>
                      </a:r>
                      <a:r>
                        <a:rPr lang="en-US" sz="1000" b="0" i="0" u="none" strike="noStrike" kern="1200" baseline="30000" noProof="0">
                          <a:solidFill>
                            <a:schemeClr val="bg2">
                              <a:lumMod val="10000"/>
                            </a:schemeClr>
                          </a:solidFill>
                          <a:effectLst/>
                          <a:latin typeface="Aptos" panose="020B0004020202020204" pitchFamily="34" charset="0"/>
                          <a:ea typeface="+mn-ea"/>
                          <a:cs typeface="+mn-cs"/>
                        </a:rPr>
                        <a:t>1</a:t>
                      </a:r>
                      <a:endParaRPr lang="en-US" sz="1000" b="0" i="0" u="none" strike="noStrike" kern="1200" baseline="30000">
                        <a:solidFill>
                          <a:schemeClr val="bg2">
                            <a:lumMod val="10000"/>
                          </a:schemeClr>
                        </a:solidFill>
                        <a:effectLst/>
                        <a:latin typeface="Aptos" panose="020B0004020202020204" pitchFamily="34" charset="0"/>
                        <a:ea typeface="+mn-ea"/>
                        <a:cs typeface="+mn-cs"/>
                      </a:endParaRP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LRZ8</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DF6"/>
                    </a:solidFill>
                  </a:tcPr>
                </a:tc>
                <a:extLst>
                  <a:ext uri="{0D108BD9-81ED-4DB2-BD59-A6C34878D82A}">
                    <a16:rowId xmlns:a16="http://schemas.microsoft.com/office/drawing/2014/main" val="3254257167"/>
                  </a:ext>
                </a:extLst>
              </a:tr>
              <a:tr h="425704">
                <a:tc>
                  <a:txBody>
                    <a:bodyPr/>
                    <a:lstStyle/>
                    <a:p>
                      <a:pPr algn="ctr" rtl="0" fontAlgn="ctr"/>
                      <a:r>
                        <a:rPr lang="en-US" sz="1000" b="0" i="0" u="none" strike="noStrike">
                          <a:solidFill>
                            <a:schemeClr val="bg2">
                              <a:lumMod val="10000"/>
                            </a:schemeClr>
                          </a:solidFill>
                          <a:effectLst/>
                          <a:latin typeface="Aptos" panose="020B0004020202020204" pitchFamily="34" charset="0"/>
                        </a:rPr>
                        <a:t>LA/TX Exports to OK</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rtl="0" fontAlgn="ctr"/>
                      <a:r>
                        <a:rPr lang="en-US" sz="1100" b="1" i="0" u="none" strike="noStrike">
                          <a:solidFill>
                            <a:srgbClr val="FF0000"/>
                          </a:solidFill>
                          <a:effectLst/>
                          <a:latin typeface="Aptos" panose="020B0004020202020204" pitchFamily="34" charset="0"/>
                        </a:rPr>
                        <a:t>Louisiana/Texas – Oklahoma</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3a</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LRZ9</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SPP LA-TX</a:t>
                      </a:r>
                      <a:r>
                        <a:rPr lang="en-US" sz="1000" b="0" i="0" u="none" strike="noStrike" baseline="30000">
                          <a:solidFill>
                            <a:schemeClr val="bg2">
                              <a:lumMod val="10000"/>
                            </a:schemeClr>
                          </a:solidFill>
                          <a:effectLst/>
                          <a:latin typeface="Aptos" panose="020B0004020202020204" pitchFamily="34" charset="0"/>
                        </a:rPr>
                        <a:t>2</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92675227"/>
                  </a:ext>
                </a:extLst>
              </a:tr>
              <a:tr h="425704">
                <a:tc>
                  <a:txBody>
                    <a:bodyPr/>
                    <a:lstStyle/>
                    <a:p>
                      <a:pPr algn="ctr" rtl="0" fontAlgn="ctr"/>
                      <a:r>
                        <a:rPr lang="en-US" sz="1000" b="0" i="0" u="none" strike="noStrike">
                          <a:solidFill>
                            <a:schemeClr val="bg2">
                              <a:lumMod val="10000"/>
                            </a:schemeClr>
                          </a:solidFill>
                          <a:effectLst/>
                          <a:latin typeface="Aptos" panose="020B0004020202020204" pitchFamily="34" charset="0"/>
                        </a:rPr>
                        <a:t>LA/TX Imports from OK</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ctr" rtl="0" fontAlgn="ctr"/>
                      <a:endParaRPr lang="en-US" sz="700" b="1" i="0" u="none" strike="noStrike">
                        <a:solidFill>
                          <a:srgbClr val="FF0000"/>
                        </a:solidFill>
                        <a:effectLst/>
                        <a:latin typeface="Lato" panose="020B0604020202020204" charset="0"/>
                      </a:endParaRP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3b</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SPP LA-TX</a:t>
                      </a:r>
                      <a:r>
                        <a:rPr lang="en-US" sz="1000" b="0" i="0" u="none" strike="noStrike" baseline="30000">
                          <a:solidFill>
                            <a:schemeClr val="bg2">
                              <a:lumMod val="10000"/>
                            </a:schemeClr>
                          </a:solidFill>
                          <a:effectLst/>
                          <a:latin typeface="Aptos" panose="020B0004020202020204" pitchFamily="34" charset="0"/>
                        </a:rPr>
                        <a:t>2</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000" b="0" i="0" u="none" strike="noStrike">
                          <a:solidFill>
                            <a:schemeClr val="bg2">
                              <a:lumMod val="10000"/>
                            </a:schemeClr>
                          </a:solidFill>
                          <a:effectLst/>
                          <a:latin typeface="Aptos" panose="020B0004020202020204" pitchFamily="34" charset="0"/>
                        </a:rPr>
                        <a:t>LRZ9</a:t>
                      </a:r>
                    </a:p>
                  </a:txBody>
                  <a:tcPr marL="6216" marR="6216" marT="6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4034703"/>
                  </a:ext>
                </a:extLst>
              </a:tr>
            </a:tbl>
          </a:graphicData>
        </a:graphic>
      </p:graphicFrame>
      <p:grpSp>
        <p:nvGrpSpPr>
          <p:cNvPr id="43" name="Group 42">
            <a:extLst>
              <a:ext uri="{FF2B5EF4-FFF2-40B4-BE49-F238E27FC236}">
                <a16:creationId xmlns:a16="http://schemas.microsoft.com/office/drawing/2014/main" id="{52B70B3D-D911-17C7-1440-FC8C69D4553F}"/>
              </a:ext>
            </a:extLst>
          </p:cNvPr>
          <p:cNvGrpSpPr/>
          <p:nvPr/>
        </p:nvGrpSpPr>
        <p:grpSpPr>
          <a:xfrm>
            <a:off x="636823" y="594421"/>
            <a:ext cx="3116027" cy="2747319"/>
            <a:chOff x="636823" y="594421"/>
            <a:chExt cx="3116027" cy="2747319"/>
          </a:xfrm>
        </p:grpSpPr>
        <p:grpSp>
          <p:nvGrpSpPr>
            <p:cNvPr id="33" name="Group 32">
              <a:extLst>
                <a:ext uri="{FF2B5EF4-FFF2-40B4-BE49-F238E27FC236}">
                  <a16:creationId xmlns:a16="http://schemas.microsoft.com/office/drawing/2014/main" id="{C16DE902-CA58-F5F7-A63B-677B9F3F8D34}"/>
                </a:ext>
              </a:extLst>
            </p:cNvPr>
            <p:cNvGrpSpPr/>
            <p:nvPr/>
          </p:nvGrpSpPr>
          <p:grpSpPr>
            <a:xfrm>
              <a:off x="636823" y="594421"/>
              <a:ext cx="3116027" cy="2747319"/>
              <a:chOff x="636823" y="594421"/>
              <a:chExt cx="3116027" cy="2747319"/>
            </a:xfrm>
          </p:grpSpPr>
          <p:pic>
            <p:nvPicPr>
              <p:cNvPr id="20" name="Picture 2" descr="RTO and ISO map">
                <a:extLst>
                  <a:ext uri="{FF2B5EF4-FFF2-40B4-BE49-F238E27FC236}">
                    <a16:creationId xmlns:a16="http://schemas.microsoft.com/office/drawing/2014/main" id="{365F68E4-9DCB-0B98-B957-821E4C1F14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68" t="42037" r="31469" b="14220"/>
              <a:stretch/>
            </p:blipFill>
            <p:spPr bwMode="auto">
              <a:xfrm>
                <a:off x="636823" y="594421"/>
                <a:ext cx="3116027" cy="27473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B7E1EF27-6E82-0AB2-97B7-864930C438D4}"/>
                  </a:ext>
                </a:extLst>
              </p:cNvPr>
              <p:cNvPicPr>
                <a:picLocks noChangeAspect="1"/>
              </p:cNvPicPr>
              <p:nvPr/>
            </p:nvPicPr>
            <p:blipFill>
              <a:blip r:embed="rId5"/>
              <a:stretch>
                <a:fillRect/>
              </a:stretch>
            </p:blipFill>
            <p:spPr>
              <a:xfrm>
                <a:off x="2185608" y="1134316"/>
                <a:ext cx="400106" cy="228632"/>
              </a:xfrm>
              <a:prstGeom prst="rect">
                <a:avLst/>
              </a:prstGeom>
              <a:ln>
                <a:noFill/>
              </a:ln>
            </p:spPr>
          </p:pic>
          <p:pic>
            <p:nvPicPr>
              <p:cNvPr id="28" name="Picture 27">
                <a:extLst>
                  <a:ext uri="{FF2B5EF4-FFF2-40B4-BE49-F238E27FC236}">
                    <a16:creationId xmlns:a16="http://schemas.microsoft.com/office/drawing/2014/main" id="{5A85B168-7CAE-3604-85CD-5B717D851E07}"/>
                  </a:ext>
                </a:extLst>
              </p:cNvPr>
              <p:cNvPicPr>
                <a:picLocks noChangeAspect="1"/>
              </p:cNvPicPr>
              <p:nvPr/>
            </p:nvPicPr>
            <p:blipFill>
              <a:blip r:embed="rId4"/>
              <a:stretch>
                <a:fillRect/>
              </a:stretch>
            </p:blipFill>
            <p:spPr>
              <a:xfrm>
                <a:off x="3013312" y="667977"/>
                <a:ext cx="476316" cy="257211"/>
              </a:xfrm>
              <a:prstGeom prst="rect">
                <a:avLst/>
              </a:prstGeom>
              <a:ln>
                <a:noFill/>
              </a:ln>
            </p:spPr>
          </p:pic>
        </p:grpSp>
        <p:grpSp>
          <p:nvGrpSpPr>
            <p:cNvPr id="41" name="Group 40">
              <a:extLst>
                <a:ext uri="{FF2B5EF4-FFF2-40B4-BE49-F238E27FC236}">
                  <a16:creationId xmlns:a16="http://schemas.microsoft.com/office/drawing/2014/main" id="{B9342754-0F7C-54EB-CB2F-90D0EBDF354C}"/>
                </a:ext>
              </a:extLst>
            </p:cNvPr>
            <p:cNvGrpSpPr/>
            <p:nvPr/>
          </p:nvGrpSpPr>
          <p:grpSpPr>
            <a:xfrm>
              <a:off x="2022711" y="1432620"/>
              <a:ext cx="1109663" cy="1259732"/>
              <a:chOff x="2022711" y="1432620"/>
              <a:chExt cx="1109663" cy="1259732"/>
            </a:xfrm>
            <a:effectLst>
              <a:glow rad="63500">
                <a:schemeClr val="accent2">
                  <a:satMod val="175000"/>
                  <a:alpha val="40000"/>
                </a:schemeClr>
              </a:glow>
            </a:effectLst>
          </p:grpSpPr>
          <p:cxnSp>
            <p:nvCxnSpPr>
              <p:cNvPr id="13" name="Straight Connector 12">
                <a:extLst>
                  <a:ext uri="{FF2B5EF4-FFF2-40B4-BE49-F238E27FC236}">
                    <a16:creationId xmlns:a16="http://schemas.microsoft.com/office/drawing/2014/main" id="{124FFC06-D958-96F2-213F-3C6DF14F41D8}"/>
                  </a:ext>
                </a:extLst>
              </p:cNvPr>
              <p:cNvCxnSpPr>
                <a:cxnSpLocks/>
              </p:cNvCxnSpPr>
              <p:nvPr/>
            </p:nvCxnSpPr>
            <p:spPr>
              <a:xfrm flipH="1">
                <a:off x="2479911" y="1432620"/>
                <a:ext cx="214312" cy="125973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FAAAD3-46A2-F688-CF55-6CF48E880F47}"/>
                  </a:ext>
                </a:extLst>
              </p:cNvPr>
              <p:cNvCxnSpPr/>
              <p:nvPr/>
            </p:nvCxnSpPr>
            <p:spPr>
              <a:xfrm flipH="1" flipV="1">
                <a:off x="2094148" y="1749005"/>
                <a:ext cx="457200" cy="7414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EEAA58-15B5-C9FA-EA91-4713D5B556D4}"/>
                  </a:ext>
                </a:extLst>
              </p:cNvPr>
              <p:cNvCxnSpPr>
                <a:cxnSpLocks/>
              </p:cNvCxnSpPr>
              <p:nvPr/>
            </p:nvCxnSpPr>
            <p:spPr>
              <a:xfrm>
                <a:off x="2703749" y="1813620"/>
                <a:ext cx="428625" cy="3810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6C1ED1-8797-38D8-872A-693F43D99A57}"/>
                  </a:ext>
                </a:extLst>
              </p:cNvPr>
              <p:cNvCxnSpPr/>
              <p:nvPr/>
            </p:nvCxnSpPr>
            <p:spPr>
              <a:xfrm flipH="1" flipV="1">
                <a:off x="2022711" y="2170164"/>
                <a:ext cx="457200" cy="7414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BA5EA3-918D-A9F2-BF0F-A0D1756CF2D9}"/>
                  </a:ext>
                </a:extLst>
              </p:cNvPr>
              <p:cNvCxnSpPr>
                <a:cxnSpLocks/>
              </p:cNvCxnSpPr>
              <p:nvPr/>
            </p:nvCxnSpPr>
            <p:spPr>
              <a:xfrm>
                <a:off x="2622787" y="2244304"/>
                <a:ext cx="428625" cy="3810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202291B1-B53F-4E46-5853-47D8B29E06DD}"/>
                </a:ext>
              </a:extLst>
            </p:cNvPr>
            <p:cNvPicPr>
              <a:picLocks noChangeAspect="1"/>
            </p:cNvPicPr>
            <p:nvPr/>
          </p:nvPicPr>
          <p:blipFill>
            <a:blip r:embed="rId6"/>
            <a:srcRect r="40811"/>
            <a:stretch/>
          </p:blipFill>
          <p:spPr>
            <a:xfrm>
              <a:off x="676629" y="626475"/>
              <a:ext cx="1446093" cy="1048656"/>
            </a:xfrm>
            <a:prstGeom prst="rect">
              <a:avLst/>
            </a:prstGeom>
            <a:ln w="19050">
              <a:noFill/>
            </a:ln>
          </p:spPr>
        </p:pic>
      </p:grpSp>
      <p:sp>
        <p:nvSpPr>
          <p:cNvPr id="6" name="TextBox 5">
            <a:extLst>
              <a:ext uri="{FF2B5EF4-FFF2-40B4-BE49-F238E27FC236}">
                <a16:creationId xmlns:a16="http://schemas.microsoft.com/office/drawing/2014/main" id="{E9664978-BE38-06ED-DBCA-34B31086387A}"/>
              </a:ext>
            </a:extLst>
          </p:cNvPr>
          <p:cNvSpPr txBox="1"/>
          <p:nvPr/>
        </p:nvSpPr>
        <p:spPr>
          <a:xfrm>
            <a:off x="4733093" y="5239434"/>
            <a:ext cx="66337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30000">
                <a:latin typeface="Aptos" panose="020B0004020202020204" pitchFamily="34" charset="0"/>
                <a:ea typeface="Calibri"/>
                <a:cs typeface="Calibri"/>
              </a:rPr>
              <a:t>1 </a:t>
            </a:r>
            <a:r>
              <a:rPr lang="en-US">
                <a:latin typeface="Aptos" panose="020B0004020202020204" pitchFamily="34" charset="0"/>
              </a:rPr>
              <a:t>SPP AR-OK: AEP, AECC, SPA, GRDA, OGE, WFEC</a:t>
            </a:r>
            <a:endParaRPr lang="en-US">
              <a:latin typeface="Aptos" panose="020B0004020202020204" pitchFamily="34" charset="0"/>
              <a:ea typeface="Calibri"/>
              <a:cs typeface="Calibri"/>
            </a:endParaRPr>
          </a:p>
          <a:p>
            <a:r>
              <a:rPr lang="en-US" baseline="30000">
                <a:latin typeface="Aptos" panose="020B0004020202020204" pitchFamily="34" charset="0"/>
                <a:ea typeface="Calibri"/>
                <a:cs typeface="Calibri"/>
              </a:rPr>
              <a:t>2</a:t>
            </a:r>
            <a:r>
              <a:rPr lang="en-US">
                <a:latin typeface="Aptos" panose="020B0004020202020204" pitchFamily="34" charset="0"/>
                <a:ea typeface="Calibri"/>
                <a:cs typeface="Calibri"/>
              </a:rPr>
              <a:t>SPP LA-TX: AEP (LA-TX), SPS</a:t>
            </a:r>
          </a:p>
        </p:txBody>
      </p:sp>
    </p:spTree>
    <p:extLst>
      <p:ext uri="{BB962C8B-B14F-4D97-AF65-F5344CB8AC3E}">
        <p14:creationId xmlns:p14="http://schemas.microsoft.com/office/powerpoint/2010/main" val="136546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0" y="301479"/>
            <a:ext cx="9525875" cy="1325563"/>
          </a:xfrm>
        </p:spPr>
        <p:txBody>
          <a:bodyPr>
            <a:normAutofit/>
          </a:bodyPr>
          <a:lstStyle/>
          <a:p>
            <a:r>
              <a:rPr lang="en-US">
                <a:latin typeface="Segoe UI Black"/>
                <a:ea typeface="Segoe UI Black"/>
              </a:rPr>
              <a:t>The “Triple hurdle” Issue and Evolution</a:t>
            </a:r>
          </a:p>
        </p:txBody>
      </p:sp>
      <p:sp>
        <p:nvSpPr>
          <p:cNvPr id="3" name="Content Placeholder 2"/>
          <p:cNvSpPr>
            <a:spLocks noGrp="1"/>
          </p:cNvSpPr>
          <p:nvPr>
            <p:ph idx="1"/>
          </p:nvPr>
        </p:nvSpPr>
        <p:spPr>
          <a:xfrm>
            <a:off x="758779" y="1711169"/>
            <a:ext cx="5227459" cy="3391201"/>
          </a:xfrm>
        </p:spPr>
        <p:txBody>
          <a:bodyPr vert="horz" lIns="91440" tIns="45720" rIns="91440" bIns="45720" rtlCol="0" anchor="t">
            <a:noAutofit/>
          </a:bodyPr>
          <a:lstStyle/>
          <a:p>
            <a:pPr marL="285750" indent="-285750">
              <a:buClr>
                <a:srgbClr val="66838F"/>
              </a:buClr>
            </a:pPr>
            <a:r>
              <a:rPr lang="en-US" sz="2400">
                <a:latin typeface="Segoe UI"/>
                <a:cs typeface="Segoe UI"/>
              </a:rPr>
              <a:t>“Triple hurdle” identified in previous CSP studies. Multiple hurdles still present today</a:t>
            </a:r>
            <a:endParaRPr lang="en-US"/>
          </a:p>
          <a:p>
            <a:pPr marL="285750" indent="-285750">
              <a:buClr>
                <a:srgbClr val="66838F"/>
              </a:buClr>
            </a:pPr>
            <a:r>
              <a:rPr lang="en-US" sz="2400">
                <a:latin typeface="Segoe UI"/>
                <a:cs typeface="Segoe UI"/>
              </a:rPr>
              <a:t>JOA currently requires interregional projects must be studied and approved by two separate planning processes </a:t>
            </a:r>
          </a:p>
          <a:p>
            <a:pPr marL="285750" indent="-285750">
              <a:buClr>
                <a:srgbClr val="66838F"/>
              </a:buClr>
            </a:pPr>
            <a:endParaRPr lang="en-US" sz="1800">
              <a:latin typeface="Segoe UI"/>
              <a:cs typeface="Segoe UI"/>
            </a:endParaRPr>
          </a:p>
          <a:p>
            <a:pPr marL="285750" indent="-285750">
              <a:buClr>
                <a:srgbClr val="66838F"/>
              </a:buClr>
            </a:pPr>
            <a:endParaRPr lang="en-US" sz="1800">
              <a:latin typeface="Segoe UI"/>
              <a:cs typeface="Segoe UI"/>
            </a:endParaRPr>
          </a:p>
        </p:txBody>
      </p:sp>
      <p:sp>
        <p:nvSpPr>
          <p:cNvPr id="6" name="Slide Number Placeholder 3">
            <a:extLst>
              <a:ext uri="{FF2B5EF4-FFF2-40B4-BE49-F238E27FC236}">
                <a16:creationId xmlns:a16="http://schemas.microsoft.com/office/drawing/2014/main" id="{6C5A694A-18C2-B9CD-1C8B-A572BCFEAC90}"/>
              </a:ext>
            </a:extLst>
          </p:cNvPr>
          <p:cNvSpPr txBox="1">
            <a:spLocks/>
          </p:cNvSpPr>
          <p:nvPr/>
        </p:nvSpPr>
        <p:spPr>
          <a:xfrm>
            <a:off x="523010" y="628306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ptos"/>
              </a:rPr>
              <a:t>1</a:t>
            </a:r>
            <a:endParaRPr lang="en-US">
              <a:latin typeface="Aptos" panose="020B0004020202020204" pitchFamily="34" charset="0"/>
            </a:endParaRPr>
          </a:p>
        </p:txBody>
      </p:sp>
      <p:pic>
        <p:nvPicPr>
          <p:cNvPr id="7" name="Picture 6">
            <a:extLst>
              <a:ext uri="{FF2B5EF4-FFF2-40B4-BE49-F238E27FC236}">
                <a16:creationId xmlns:a16="http://schemas.microsoft.com/office/drawing/2014/main" id="{5F7EDEF2-6CD2-EFFB-A420-93F0493C1D72}"/>
              </a:ext>
            </a:extLst>
          </p:cNvPr>
          <p:cNvPicPr>
            <a:picLocks noChangeAspect="1"/>
          </p:cNvPicPr>
          <p:nvPr/>
        </p:nvPicPr>
        <p:blipFill>
          <a:blip r:embed="rId3"/>
          <a:stretch>
            <a:fillRect/>
          </a:stretch>
        </p:blipFill>
        <p:spPr>
          <a:xfrm>
            <a:off x="7398228" y="1765393"/>
            <a:ext cx="3624067" cy="3395407"/>
          </a:xfrm>
          <a:prstGeom prst="rect">
            <a:avLst/>
          </a:prstGeom>
        </p:spPr>
      </p:pic>
      <p:sp>
        <p:nvSpPr>
          <p:cNvPr id="4" name="Speech Bubble: Rectangle with Corners Rounded 3">
            <a:extLst>
              <a:ext uri="{FF2B5EF4-FFF2-40B4-BE49-F238E27FC236}">
                <a16:creationId xmlns:a16="http://schemas.microsoft.com/office/drawing/2014/main" id="{E8313271-D9FC-C04A-AD78-8B9D48510F18}"/>
              </a:ext>
            </a:extLst>
          </p:cNvPr>
          <p:cNvSpPr/>
          <p:nvPr/>
        </p:nvSpPr>
        <p:spPr>
          <a:xfrm>
            <a:off x="10065655" y="2907770"/>
            <a:ext cx="1160341" cy="512064"/>
          </a:xfrm>
          <a:prstGeom prst="wedgeRoundRectCallout">
            <a:avLst>
              <a:gd name="adj1" fmla="val -72003"/>
              <a:gd name="adj2" fmla="val 55357"/>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Hurdle 1</a:t>
            </a:r>
          </a:p>
        </p:txBody>
      </p:sp>
      <p:sp>
        <p:nvSpPr>
          <p:cNvPr id="5" name="Speech Bubble: Rectangle with Corners Rounded 4">
            <a:extLst>
              <a:ext uri="{FF2B5EF4-FFF2-40B4-BE49-F238E27FC236}">
                <a16:creationId xmlns:a16="http://schemas.microsoft.com/office/drawing/2014/main" id="{D69AB770-5E4C-D0DE-2E0A-981C9AE9E47A}"/>
              </a:ext>
            </a:extLst>
          </p:cNvPr>
          <p:cNvSpPr/>
          <p:nvPr/>
        </p:nvSpPr>
        <p:spPr>
          <a:xfrm>
            <a:off x="10581659" y="3673262"/>
            <a:ext cx="1160341" cy="512064"/>
          </a:xfrm>
          <a:prstGeom prst="wedgeRoundRectCallout">
            <a:avLst>
              <a:gd name="adj1" fmla="val -72003"/>
              <a:gd name="adj2" fmla="val 55357"/>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Hurdle 3</a:t>
            </a:r>
          </a:p>
        </p:txBody>
      </p:sp>
      <p:sp>
        <p:nvSpPr>
          <p:cNvPr id="8" name="Speech Bubble: Rectangle with Corners Rounded 7">
            <a:extLst>
              <a:ext uri="{FF2B5EF4-FFF2-40B4-BE49-F238E27FC236}">
                <a16:creationId xmlns:a16="http://schemas.microsoft.com/office/drawing/2014/main" id="{210BEAFB-A2D0-4BEC-AF25-06BD2472ACD9}"/>
              </a:ext>
            </a:extLst>
          </p:cNvPr>
          <p:cNvSpPr/>
          <p:nvPr/>
        </p:nvSpPr>
        <p:spPr>
          <a:xfrm>
            <a:off x="6678523" y="3673262"/>
            <a:ext cx="1160341" cy="512064"/>
          </a:xfrm>
          <a:prstGeom prst="wedgeRoundRectCallout">
            <a:avLst>
              <a:gd name="adj1" fmla="val 76445"/>
              <a:gd name="adj2" fmla="val 47916"/>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Hurdle 2</a:t>
            </a:r>
          </a:p>
        </p:txBody>
      </p:sp>
      <p:sp>
        <p:nvSpPr>
          <p:cNvPr id="9" name="TextBox 8">
            <a:extLst>
              <a:ext uri="{FF2B5EF4-FFF2-40B4-BE49-F238E27FC236}">
                <a16:creationId xmlns:a16="http://schemas.microsoft.com/office/drawing/2014/main" id="{83EC3C04-9D19-74F8-370E-3BC4291553D5}"/>
              </a:ext>
            </a:extLst>
          </p:cNvPr>
          <p:cNvSpPr txBox="1"/>
          <p:nvPr/>
        </p:nvSpPr>
        <p:spPr>
          <a:xfrm>
            <a:off x="7531085" y="1315178"/>
            <a:ext cx="3490875" cy="307777"/>
          </a:xfrm>
          <a:prstGeom prst="rect">
            <a:avLst/>
          </a:prstGeom>
          <a:noFill/>
        </p:spPr>
        <p:txBody>
          <a:bodyPr wrap="square" rtlCol="0">
            <a:spAutoFit/>
          </a:bodyPr>
          <a:lstStyle/>
          <a:p>
            <a:pPr algn="ctr"/>
            <a:r>
              <a:rPr lang="en-US" sz="1400" b="1">
                <a:solidFill>
                  <a:schemeClr val="accent2"/>
                </a:solidFill>
              </a:rPr>
              <a:t>Original CSP Design 2015-2019</a:t>
            </a:r>
          </a:p>
        </p:txBody>
      </p:sp>
    </p:spTree>
    <p:extLst>
      <p:ext uri="{BB962C8B-B14F-4D97-AF65-F5344CB8AC3E}">
        <p14:creationId xmlns:p14="http://schemas.microsoft.com/office/powerpoint/2010/main" val="261747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5E52AF-9508-1B7E-591E-CB64A5D774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832" y="726930"/>
            <a:ext cx="4410277" cy="66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B0EC93A-129B-0FD5-1BC3-49AA560F89AA}"/>
              </a:ext>
            </a:extLst>
          </p:cNvPr>
          <p:cNvSpPr txBox="1"/>
          <p:nvPr/>
        </p:nvSpPr>
        <p:spPr>
          <a:xfrm>
            <a:off x="1775887" y="419153"/>
            <a:ext cx="3062813" cy="523220"/>
          </a:xfrm>
          <a:prstGeom prst="rect">
            <a:avLst/>
          </a:prstGeom>
          <a:noFill/>
        </p:spPr>
        <p:txBody>
          <a:bodyPr wrap="square" rtlCol="0">
            <a:spAutoFit/>
          </a:bodyPr>
          <a:lstStyle/>
          <a:p>
            <a:pPr algn="ctr"/>
            <a:r>
              <a:rPr lang="en-US" sz="1400" b="1">
                <a:solidFill>
                  <a:schemeClr val="accent3"/>
                </a:solidFill>
              </a:rPr>
              <a:t>Current CSP Design 2019-Today (No joint model requirement)</a:t>
            </a:r>
          </a:p>
        </p:txBody>
      </p:sp>
      <p:sp>
        <p:nvSpPr>
          <p:cNvPr id="4" name="Callout: Line 3">
            <a:extLst>
              <a:ext uri="{FF2B5EF4-FFF2-40B4-BE49-F238E27FC236}">
                <a16:creationId xmlns:a16="http://schemas.microsoft.com/office/drawing/2014/main" id="{EDCFA856-4AF9-60F6-8099-B2B3613ED9F9}"/>
              </a:ext>
            </a:extLst>
          </p:cNvPr>
          <p:cNvSpPr/>
          <p:nvPr/>
        </p:nvSpPr>
        <p:spPr>
          <a:xfrm>
            <a:off x="5662757" y="1085849"/>
            <a:ext cx="5976793" cy="4524375"/>
          </a:xfrm>
          <a:prstGeom prst="borderCallout1">
            <a:avLst>
              <a:gd name="adj1" fmla="val 65840"/>
              <a:gd name="adj2" fmla="val -336"/>
              <a:gd name="adj3" fmla="val 72110"/>
              <a:gd name="adj4" fmla="val -40436"/>
            </a:avLst>
          </a:prstGeom>
          <a:blipFill>
            <a:blip r:embed="rId3"/>
            <a:stretch>
              <a:fillRect/>
            </a:stretch>
          </a:blip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7C694C8F-B447-26D3-65B2-80C781EC8040}"/>
              </a:ext>
            </a:extLst>
          </p:cNvPr>
          <p:cNvSpPr/>
          <p:nvPr/>
        </p:nvSpPr>
        <p:spPr>
          <a:xfrm>
            <a:off x="5517552" y="2992649"/>
            <a:ext cx="1160341" cy="512064"/>
          </a:xfrm>
          <a:prstGeom prst="wedgeRoundRectCallout">
            <a:avLst>
              <a:gd name="adj1" fmla="val 35532"/>
              <a:gd name="adj2" fmla="val 98140"/>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Hurdle 1</a:t>
            </a:r>
          </a:p>
        </p:txBody>
      </p:sp>
      <p:sp>
        <p:nvSpPr>
          <p:cNvPr id="6" name="Speech Bubble: Rectangle with Corners Rounded 5">
            <a:extLst>
              <a:ext uri="{FF2B5EF4-FFF2-40B4-BE49-F238E27FC236}">
                <a16:creationId xmlns:a16="http://schemas.microsoft.com/office/drawing/2014/main" id="{790B12C9-31AD-844F-42B9-533DB5BD0059}"/>
              </a:ext>
            </a:extLst>
          </p:cNvPr>
          <p:cNvSpPr/>
          <p:nvPr/>
        </p:nvSpPr>
        <p:spPr>
          <a:xfrm>
            <a:off x="10627857" y="2986987"/>
            <a:ext cx="1160341" cy="512064"/>
          </a:xfrm>
          <a:prstGeom prst="wedgeRoundRectCallout">
            <a:avLst>
              <a:gd name="adj1" fmla="val -43272"/>
              <a:gd name="adj2" fmla="val 100000"/>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Hurdle 2</a:t>
            </a:r>
          </a:p>
        </p:txBody>
      </p:sp>
    </p:spTree>
    <p:extLst>
      <p:ext uri="{BB962C8B-B14F-4D97-AF65-F5344CB8AC3E}">
        <p14:creationId xmlns:p14="http://schemas.microsoft.com/office/powerpoint/2010/main" val="174630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2BC3-4BFB-E15C-A5CA-03E5F40DB25E}"/>
              </a:ext>
            </a:extLst>
          </p:cNvPr>
          <p:cNvSpPr>
            <a:spLocks noGrp="1"/>
          </p:cNvSpPr>
          <p:nvPr>
            <p:ph type="title"/>
          </p:nvPr>
        </p:nvSpPr>
        <p:spPr/>
        <p:txBody>
          <a:bodyPr/>
          <a:lstStyle/>
          <a:p>
            <a:r>
              <a:rPr lang="en-US" dirty="0">
                <a:latin typeface="Segoe UI Black"/>
                <a:ea typeface="Segoe UI Black"/>
              </a:rPr>
              <a:t>2024 CSP blended model CSP process</a:t>
            </a:r>
            <a:endParaRPr lang="en-US" dirty="0"/>
          </a:p>
        </p:txBody>
      </p:sp>
      <p:graphicFrame>
        <p:nvGraphicFramePr>
          <p:cNvPr id="4" name="Content Placeholder 3">
            <a:extLst>
              <a:ext uri="{FF2B5EF4-FFF2-40B4-BE49-F238E27FC236}">
                <a16:creationId xmlns:a16="http://schemas.microsoft.com/office/drawing/2014/main" id="{C72DF0A2-D1E5-A38B-1B7F-434DFF8DBB5B}"/>
              </a:ext>
            </a:extLst>
          </p:cNvPr>
          <p:cNvGraphicFramePr>
            <a:graphicFrameLocks noGrp="1"/>
          </p:cNvGraphicFramePr>
          <p:nvPr>
            <p:ph idx="1"/>
            <p:extLst>
              <p:ext uri="{D42A27DB-BD31-4B8C-83A1-F6EECF244321}">
                <p14:modId xmlns:p14="http://schemas.microsoft.com/office/powerpoint/2010/main" val="4053367534"/>
              </p:ext>
            </p:extLst>
          </p:nvPr>
        </p:nvGraphicFramePr>
        <p:xfrm>
          <a:off x="914538" y="1309964"/>
          <a:ext cx="10058400" cy="484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C2B5151D-E638-F50E-F087-67EFCD427711}"/>
              </a:ext>
            </a:extLst>
          </p:cNvPr>
          <p:cNvSpPr/>
          <p:nvPr/>
        </p:nvSpPr>
        <p:spPr>
          <a:xfrm>
            <a:off x="4792922" y="1737466"/>
            <a:ext cx="1884103" cy="512064"/>
          </a:xfrm>
          <a:prstGeom prst="wedgeRoundRectCallout">
            <a:avLst>
              <a:gd name="adj1" fmla="val -10473"/>
              <a:gd name="adj2" fmla="val 116741"/>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Single Hurdle</a:t>
            </a:r>
          </a:p>
        </p:txBody>
      </p:sp>
    </p:spTree>
    <p:extLst>
      <p:ext uri="{BB962C8B-B14F-4D97-AF65-F5344CB8AC3E}">
        <p14:creationId xmlns:p14="http://schemas.microsoft.com/office/powerpoint/2010/main" val="301040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4A71-802C-E668-1477-36E4E44D83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D34AA0-7119-EEFE-534F-F6CA10385E1D}"/>
              </a:ext>
            </a:extLst>
          </p:cNvPr>
          <p:cNvSpPr>
            <a:spLocks noGrp="1"/>
          </p:cNvSpPr>
          <p:nvPr>
            <p:ph idx="1"/>
          </p:nvPr>
        </p:nvSpPr>
        <p:spPr/>
        <p:txBody>
          <a:bodyPr vert="horz" lIns="91440" tIns="45720" rIns="91440" bIns="45720" rtlCol="0" anchor="t">
            <a:normAutofit/>
          </a:bodyPr>
          <a:lstStyle/>
          <a:p>
            <a:pPr>
              <a:buClr>
                <a:srgbClr val="66838F"/>
              </a:buClr>
              <a:buFont typeface="Wingdings" panose="05000000000000000000" pitchFamily="2" charset="2"/>
              <a:buChar char="ü"/>
            </a:pPr>
            <a:endParaRPr lang="en-US">
              <a:latin typeface="Segoe UI"/>
              <a:cs typeface="Segoe UI"/>
            </a:endParaRPr>
          </a:p>
          <a:p>
            <a:pPr marL="282575" lvl="1" indent="0">
              <a:buClr>
                <a:srgbClr val="66838F"/>
              </a:buClr>
              <a:buNone/>
            </a:pPr>
            <a:endParaRPr lang="en-US">
              <a:latin typeface="Segoe UI"/>
              <a:cs typeface="Segoe UI"/>
            </a:endParaRPr>
          </a:p>
        </p:txBody>
      </p:sp>
      <p:sp>
        <p:nvSpPr>
          <p:cNvPr id="9" name="Content Placeholder 2">
            <a:extLst>
              <a:ext uri="{FF2B5EF4-FFF2-40B4-BE49-F238E27FC236}">
                <a16:creationId xmlns:a16="http://schemas.microsoft.com/office/drawing/2014/main" id="{5A2B1433-5F84-D36C-05CD-1DF1916412ED}"/>
              </a:ext>
            </a:extLst>
          </p:cNvPr>
          <p:cNvSpPr txBox="1">
            <a:spLocks/>
          </p:cNvSpPr>
          <p:nvPr/>
        </p:nvSpPr>
        <p:spPr>
          <a:xfrm>
            <a:off x="798720" y="1504212"/>
            <a:ext cx="10341588" cy="445103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6838F"/>
              </a:buClr>
              <a:buFont typeface="Wingdings" panose="020B0604020202020204" pitchFamily="34" charset="0"/>
              <a:buChar char="ü"/>
            </a:pPr>
            <a:r>
              <a:rPr lang="en-US" dirty="0">
                <a:latin typeface="Segoe UI"/>
                <a:cs typeface="Segoe UI"/>
              </a:rPr>
              <a:t>Steps and analyses are comparable to the ITP process promoting transmission investment along the MISO and SPP Seam.</a:t>
            </a:r>
            <a:endParaRPr lang="en-US" dirty="0"/>
          </a:p>
          <a:p>
            <a:pPr lvl="2">
              <a:buClr>
                <a:srgbClr val="66838F"/>
              </a:buClr>
              <a:buFont typeface="Wingdings" panose="020B0604020202020204" pitchFamily="34" charset="0"/>
              <a:buChar char="ü"/>
            </a:pPr>
            <a:r>
              <a:rPr lang="en-US" sz="2400" dirty="0">
                <a:latin typeface="Segoe UI"/>
                <a:cs typeface="Segoe UI Light"/>
              </a:rPr>
              <a:t>The study includes reliability, economic, and transfer analysis using forward-looking models and assumptions</a:t>
            </a:r>
            <a:endParaRPr lang="en-US" sz="2400" dirty="0">
              <a:latin typeface="Segoe UI"/>
              <a:cs typeface="Segoe UI"/>
            </a:endParaRPr>
          </a:p>
          <a:p>
            <a:pPr lvl="2">
              <a:buClr>
                <a:srgbClr val="66838F"/>
              </a:buClr>
              <a:buFont typeface="Wingdings" panose="020B0604020202020204" pitchFamily="34" charset="0"/>
              <a:buChar char="ü"/>
            </a:pPr>
            <a:r>
              <a:rPr lang="en-US" sz="2400" dirty="0">
                <a:latin typeface="Segoe UI"/>
                <a:cs typeface="Segoe UI"/>
              </a:rPr>
              <a:t>Focused on improving system resiliency by identifying and recommending projects that support the system during extreme weather</a:t>
            </a:r>
            <a:endParaRPr lang="en-US" sz="2400" dirty="0">
              <a:latin typeface="Segoe UI"/>
              <a:cs typeface="Segoe UI Light"/>
            </a:endParaRPr>
          </a:p>
          <a:p>
            <a:pPr lvl="2">
              <a:buClr>
                <a:srgbClr val="66838F"/>
              </a:buClr>
              <a:buFont typeface="Wingdings" panose="020B0604020202020204" pitchFamily="34" charset="0"/>
              <a:buChar char="ü"/>
            </a:pPr>
            <a:r>
              <a:rPr lang="en-US" sz="2400" dirty="0">
                <a:latin typeface="Segoe UI"/>
                <a:cs typeface="Segoe UI Light"/>
              </a:rPr>
              <a:t>MISO &amp; SPP stakeholders collaborate to develop and analyze interregional transmission needs and solutions</a:t>
            </a:r>
          </a:p>
          <a:p>
            <a:pPr lvl="2">
              <a:buClr>
                <a:srgbClr val="66838F"/>
              </a:buClr>
              <a:buFont typeface="Wingdings" panose="020B0604020202020204" pitchFamily="34" charset="0"/>
              <a:buChar char="ü"/>
            </a:pPr>
            <a:r>
              <a:rPr lang="en-US" sz="2400" dirty="0">
                <a:latin typeface="Segoe UI"/>
                <a:cs typeface="Segoe UI"/>
              </a:rPr>
              <a:t>Benefit analysis is performed on proposed economic, reliability, and public policy solutions </a:t>
            </a:r>
          </a:p>
          <a:p>
            <a:pPr lvl="2">
              <a:buClr>
                <a:srgbClr val="66838F"/>
              </a:buClr>
              <a:buFont typeface="Wingdings" panose="020B0604020202020204" pitchFamily="34" charset="0"/>
              <a:buChar char="ü"/>
            </a:pPr>
            <a:r>
              <a:rPr lang="en-US" sz="2400" dirty="0">
                <a:latin typeface="Segoe UI"/>
                <a:cs typeface="Segoe UI"/>
              </a:rPr>
              <a:t>CSP blended model projects are evaluated and recommended by IPSAC &amp; JPC</a:t>
            </a:r>
          </a:p>
          <a:p>
            <a:pPr lvl="2">
              <a:buClr>
                <a:srgbClr val="66838F"/>
              </a:buClr>
              <a:buFont typeface="Wingdings" panose="020B0604020202020204" pitchFamily="34" charset="0"/>
              <a:buChar char="ü"/>
            </a:pPr>
            <a:r>
              <a:rPr lang="en-US" sz="2400" dirty="0">
                <a:latin typeface="Segoe UI"/>
                <a:cs typeface="Segoe UI"/>
              </a:rPr>
              <a:t>Board of Director Approval</a:t>
            </a:r>
          </a:p>
        </p:txBody>
      </p:sp>
      <p:sp>
        <p:nvSpPr>
          <p:cNvPr id="11" name="Title 10">
            <a:extLst>
              <a:ext uri="{FF2B5EF4-FFF2-40B4-BE49-F238E27FC236}">
                <a16:creationId xmlns:a16="http://schemas.microsoft.com/office/drawing/2014/main" id="{F3E228DE-95B1-88CA-4FD1-1028779D844C}"/>
              </a:ext>
            </a:extLst>
          </p:cNvPr>
          <p:cNvSpPr>
            <a:spLocks noGrp="1"/>
          </p:cNvSpPr>
          <p:nvPr>
            <p:ph type="title"/>
          </p:nvPr>
        </p:nvSpPr>
        <p:spPr/>
        <p:txBody>
          <a:bodyPr/>
          <a:lstStyle/>
          <a:p>
            <a:r>
              <a:rPr lang="en-US" sz="2400" dirty="0">
                <a:latin typeface="Segoe UI Black"/>
                <a:ea typeface="Segoe UI Black"/>
              </a:rPr>
              <a:t>"New" Blended model approach could remove the SPP (ITP) and MISO (MTEP) regional review hurdles</a:t>
            </a:r>
            <a:endParaRPr lang="en-US" sz="2400" dirty="0">
              <a:solidFill>
                <a:srgbClr val="000000"/>
              </a:solidFill>
              <a:latin typeface="Segoe UI Black"/>
              <a:ea typeface="Segoe UI Black"/>
            </a:endParaRPr>
          </a:p>
          <a:p>
            <a:endParaRPr lang="en-US" dirty="0"/>
          </a:p>
        </p:txBody>
      </p:sp>
    </p:spTree>
    <p:extLst>
      <p:ext uri="{BB962C8B-B14F-4D97-AF65-F5344CB8AC3E}">
        <p14:creationId xmlns:p14="http://schemas.microsoft.com/office/powerpoint/2010/main" val="3811389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4D7A-022A-4D03-B856-1B9665E14F42}"/>
              </a:ext>
            </a:extLst>
          </p:cNvPr>
          <p:cNvSpPr>
            <a:spLocks noGrp="1"/>
          </p:cNvSpPr>
          <p:nvPr>
            <p:ph type="title"/>
          </p:nvPr>
        </p:nvSpPr>
        <p:spPr/>
        <p:txBody>
          <a:bodyPr/>
          <a:lstStyle/>
          <a:p>
            <a:r>
              <a:rPr lang="en-US">
                <a:latin typeface="Aptos" panose="020B0004020202020204" pitchFamily="34" charset="0"/>
              </a:rPr>
              <a:t>Analyses Summary</a:t>
            </a:r>
          </a:p>
        </p:txBody>
      </p:sp>
      <p:graphicFrame>
        <p:nvGraphicFramePr>
          <p:cNvPr id="5" name="Content Placeholder 4">
            <a:extLst>
              <a:ext uri="{FF2B5EF4-FFF2-40B4-BE49-F238E27FC236}">
                <a16:creationId xmlns:a16="http://schemas.microsoft.com/office/drawing/2014/main" id="{8272C51E-D07C-BA38-698D-1F6887BEFC48}"/>
              </a:ext>
            </a:extLst>
          </p:cNvPr>
          <p:cNvGraphicFramePr>
            <a:graphicFrameLocks noGrp="1"/>
          </p:cNvGraphicFramePr>
          <p:nvPr>
            <p:ph idx="1"/>
            <p:extLst>
              <p:ext uri="{D42A27DB-BD31-4B8C-83A1-F6EECF244321}">
                <p14:modId xmlns:p14="http://schemas.microsoft.com/office/powerpoint/2010/main" val="2369400819"/>
              </p:ext>
            </p:extLst>
          </p:nvPr>
        </p:nvGraphicFramePr>
        <p:xfrm>
          <a:off x="838200" y="1825624"/>
          <a:ext cx="10515600" cy="3169920"/>
        </p:xfrm>
        <a:graphic>
          <a:graphicData uri="http://schemas.openxmlformats.org/drawingml/2006/table">
            <a:tbl>
              <a:tblPr firstRow="1" bandRow="1">
                <a:tableStyleId>{5DA37D80-6434-44D0-A028-1B22A696006F}</a:tableStyleId>
              </a:tblPr>
              <a:tblGrid>
                <a:gridCol w="1292525">
                  <a:extLst>
                    <a:ext uri="{9D8B030D-6E8A-4147-A177-3AD203B41FA5}">
                      <a16:colId xmlns:a16="http://schemas.microsoft.com/office/drawing/2014/main" val="2849836240"/>
                    </a:ext>
                  </a:extLst>
                </a:gridCol>
                <a:gridCol w="2173856">
                  <a:extLst>
                    <a:ext uri="{9D8B030D-6E8A-4147-A177-3AD203B41FA5}">
                      <a16:colId xmlns:a16="http://schemas.microsoft.com/office/drawing/2014/main" val="3028595345"/>
                    </a:ext>
                  </a:extLst>
                </a:gridCol>
                <a:gridCol w="2458528">
                  <a:extLst>
                    <a:ext uri="{9D8B030D-6E8A-4147-A177-3AD203B41FA5}">
                      <a16:colId xmlns:a16="http://schemas.microsoft.com/office/drawing/2014/main" val="493567436"/>
                    </a:ext>
                  </a:extLst>
                </a:gridCol>
                <a:gridCol w="2260121">
                  <a:extLst>
                    <a:ext uri="{9D8B030D-6E8A-4147-A177-3AD203B41FA5}">
                      <a16:colId xmlns:a16="http://schemas.microsoft.com/office/drawing/2014/main" val="2154548317"/>
                    </a:ext>
                  </a:extLst>
                </a:gridCol>
                <a:gridCol w="2330570">
                  <a:extLst>
                    <a:ext uri="{9D8B030D-6E8A-4147-A177-3AD203B41FA5}">
                      <a16:colId xmlns:a16="http://schemas.microsoft.com/office/drawing/2014/main" val="1949173200"/>
                    </a:ext>
                  </a:extLst>
                </a:gridCol>
              </a:tblGrid>
              <a:tr h="606077">
                <a:tc>
                  <a:txBody>
                    <a:bodyPr/>
                    <a:lstStyle/>
                    <a:p>
                      <a:pPr algn="ctr"/>
                      <a:endParaRPr lang="en-US">
                        <a:latin typeface="Aptos" panose="020B0004020202020204" pitchFamily="34" charset="0"/>
                      </a:endParaRPr>
                    </a:p>
                  </a:txBody>
                  <a:tcPr anchor="ctr"/>
                </a:tc>
                <a:tc>
                  <a:txBody>
                    <a:bodyPr/>
                    <a:lstStyle/>
                    <a:p>
                      <a:pPr algn="ctr"/>
                      <a:r>
                        <a:rPr lang="en-US"/>
                        <a:t>Reliability Analysis</a:t>
                      </a:r>
                      <a:endParaRPr lang="en-US">
                        <a:latin typeface="Aptos" panose="020B0004020202020204" pitchFamily="34" charset="0"/>
                      </a:endParaRPr>
                    </a:p>
                  </a:txBody>
                  <a:tcPr anchor="ctr"/>
                </a:tc>
                <a:tc>
                  <a:txBody>
                    <a:bodyPr/>
                    <a:lstStyle/>
                    <a:p>
                      <a:pPr algn="ctr"/>
                      <a:r>
                        <a:rPr lang="en-US"/>
                        <a:t>Transfer Analysis</a:t>
                      </a:r>
                      <a:endParaRPr lang="en-US">
                        <a:latin typeface="Aptos" panose="020B0004020202020204" pitchFamily="34" charset="0"/>
                      </a:endParaRPr>
                    </a:p>
                  </a:txBody>
                  <a:tcPr anchor="ctr"/>
                </a:tc>
                <a:tc>
                  <a:txBody>
                    <a:bodyPr/>
                    <a:lstStyle/>
                    <a:p>
                      <a:pPr algn="ctr"/>
                      <a:r>
                        <a:rPr lang="en-US"/>
                        <a:t>Economic Analysis</a:t>
                      </a:r>
                      <a:endParaRPr lang="en-US">
                        <a:latin typeface="Aptos" panose="020B0004020202020204" pitchFamily="34" charset="0"/>
                      </a:endParaRPr>
                    </a:p>
                  </a:txBody>
                  <a:tcPr anchor="ctr"/>
                </a:tc>
                <a:tc>
                  <a:txBody>
                    <a:bodyPr/>
                    <a:lstStyle/>
                    <a:p>
                      <a:pPr algn="ctr"/>
                      <a:r>
                        <a:rPr lang="en-US"/>
                        <a:t>Extreme Cold Weather Analysis</a:t>
                      </a:r>
                      <a:endParaRPr lang="en-US">
                        <a:latin typeface="Aptos" panose="020B0004020202020204" pitchFamily="34" charset="0"/>
                      </a:endParaRPr>
                    </a:p>
                  </a:txBody>
                  <a:tcPr anchor="ctr"/>
                </a:tc>
                <a:extLst>
                  <a:ext uri="{0D108BD9-81ED-4DB2-BD59-A6C34878D82A}">
                    <a16:rowId xmlns:a16="http://schemas.microsoft.com/office/drawing/2014/main" val="3645335007"/>
                  </a:ext>
                </a:extLst>
              </a:tr>
              <a:tr h="1166667">
                <a:tc>
                  <a:txBody>
                    <a:bodyPr/>
                    <a:lstStyle/>
                    <a:p>
                      <a:r>
                        <a:rPr lang="en-US" b="1"/>
                        <a:t>Analyses:</a:t>
                      </a:r>
                      <a:endParaRPr lang="en-US" b="1">
                        <a:latin typeface="Aptos" panose="020B0004020202020204" pitchFamily="34" charset="0"/>
                      </a:endParaRPr>
                    </a:p>
                  </a:txBody>
                  <a:tcPr/>
                </a:tc>
                <a:tc>
                  <a:txBody>
                    <a:bodyPr/>
                    <a:lstStyle/>
                    <a:p>
                      <a:r>
                        <a:rPr lang="en-US" sz="1600">
                          <a:solidFill>
                            <a:schemeClr val="tx1"/>
                          </a:solidFill>
                        </a:rPr>
                        <a:t>NERC TPL: 001-5 Planning Contingencies: P0, P1, P2, and P7</a:t>
                      </a:r>
                      <a:endParaRPr lang="en-US" sz="1600">
                        <a:solidFill>
                          <a:schemeClr val="tx1"/>
                        </a:solidFill>
                        <a:latin typeface="Aptos" panose="020B0004020202020204" pitchFamily="34" charset="0"/>
                      </a:endParaRPr>
                    </a:p>
                  </a:txBody>
                  <a:tcPr/>
                </a:tc>
                <a:tc>
                  <a:txBody>
                    <a:bodyPr/>
                    <a:lstStyle/>
                    <a:p>
                      <a:r>
                        <a:rPr lang="en-US" sz="1600">
                          <a:solidFill>
                            <a:schemeClr val="tx1"/>
                          </a:solidFill>
                        </a:rPr>
                        <a:t>First Contingency Incremental Transfer Capability (FCITC)</a:t>
                      </a:r>
                    </a:p>
                    <a:p>
                      <a:endParaRPr lang="en-US" sz="1600">
                        <a:solidFill>
                          <a:schemeClr val="tx1"/>
                        </a:solidFill>
                      </a:endParaRPr>
                    </a:p>
                    <a:p>
                      <a:r>
                        <a:rPr lang="en-US" sz="1600">
                          <a:solidFill>
                            <a:schemeClr val="tx1"/>
                          </a:solidFill>
                        </a:rPr>
                        <a:t>NERC TPL: 001-5 Planning Contingencies: P0, P1, P2, and P7</a:t>
                      </a:r>
                    </a:p>
                    <a:p>
                      <a:endParaRPr lang="en-US" sz="1600">
                        <a:solidFill>
                          <a:schemeClr val="tx1"/>
                        </a:solidFill>
                      </a:endParaRPr>
                    </a:p>
                    <a:p>
                      <a:r>
                        <a:rPr lang="en-US" sz="1600">
                          <a:solidFill>
                            <a:schemeClr val="tx1"/>
                          </a:solidFill>
                        </a:rPr>
                        <a:t>Single initiating and common mode outages</a:t>
                      </a:r>
                      <a:endParaRPr lang="en-US" sz="1600">
                        <a:solidFill>
                          <a:schemeClr val="tx1"/>
                        </a:solidFill>
                        <a:latin typeface="Aptos" panose="020B0004020202020204" pitchFamily="34" charset="0"/>
                      </a:endParaRPr>
                    </a:p>
                  </a:txBody>
                  <a:tcPr/>
                </a:tc>
                <a:tc>
                  <a:txBody>
                    <a:bodyPr/>
                    <a:lstStyle/>
                    <a:p>
                      <a:r>
                        <a:rPr lang="en-US" sz="1600">
                          <a:solidFill>
                            <a:schemeClr val="tx1"/>
                          </a:solidFill>
                        </a:rPr>
                        <a:t>SPP and MISO will develop a blended Event File reflecting each RTOs approach to flow gate identification </a:t>
                      </a:r>
                      <a:endParaRPr lang="en-US" sz="160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NERC TPL: 001 Planning Contingencies: P0, P1, P2, and P7</a:t>
                      </a:r>
                      <a:endParaRPr lang="en-US" sz="1600">
                        <a:solidFill>
                          <a:schemeClr val="tx1"/>
                        </a:solidFill>
                        <a:latin typeface="Aptos" panose="020B0004020202020204" pitchFamily="34" charset="0"/>
                      </a:endParaRPr>
                    </a:p>
                  </a:txBody>
                  <a:tcPr/>
                </a:tc>
                <a:extLst>
                  <a:ext uri="{0D108BD9-81ED-4DB2-BD59-A6C34878D82A}">
                    <a16:rowId xmlns:a16="http://schemas.microsoft.com/office/drawing/2014/main" val="1214262694"/>
                  </a:ext>
                </a:extLst>
              </a:tr>
            </a:tbl>
          </a:graphicData>
        </a:graphic>
      </p:graphicFrame>
    </p:spTree>
    <p:extLst>
      <p:ext uri="{BB962C8B-B14F-4D97-AF65-F5344CB8AC3E}">
        <p14:creationId xmlns:p14="http://schemas.microsoft.com/office/powerpoint/2010/main" val="26803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2B14-D334-E7B8-E119-9428AC8104B2}"/>
              </a:ext>
            </a:extLst>
          </p:cNvPr>
          <p:cNvSpPr>
            <a:spLocks noGrp="1"/>
          </p:cNvSpPr>
          <p:nvPr>
            <p:ph type="title"/>
          </p:nvPr>
        </p:nvSpPr>
        <p:spPr>
          <a:xfrm>
            <a:off x="612395" y="426290"/>
            <a:ext cx="10942151" cy="1135214"/>
          </a:xfrm>
        </p:spPr>
        <p:txBody>
          <a:bodyPr/>
          <a:lstStyle/>
          <a:p>
            <a:r>
              <a:rPr lang="en-US">
                <a:latin typeface="Segoe UI Black"/>
                <a:ea typeface="Segoe UI Black"/>
              </a:rPr>
              <a:t>2024 CSP Overview</a:t>
            </a:r>
            <a:endParaRPr lang="en-US"/>
          </a:p>
        </p:txBody>
      </p:sp>
      <p:sp>
        <p:nvSpPr>
          <p:cNvPr id="3" name="Content Placeholder 2">
            <a:extLst>
              <a:ext uri="{FF2B5EF4-FFF2-40B4-BE49-F238E27FC236}">
                <a16:creationId xmlns:a16="http://schemas.microsoft.com/office/drawing/2014/main" id="{36764BA6-2B7B-5D3D-C9B2-DC540568769E}"/>
              </a:ext>
            </a:extLst>
          </p:cNvPr>
          <p:cNvSpPr>
            <a:spLocks noGrp="1"/>
          </p:cNvSpPr>
          <p:nvPr>
            <p:ph idx="1"/>
          </p:nvPr>
        </p:nvSpPr>
        <p:spPr>
          <a:xfrm>
            <a:off x="710372" y="1316473"/>
            <a:ext cx="7282546" cy="4451033"/>
          </a:xfrm>
        </p:spPr>
        <p:txBody>
          <a:bodyPr vert="horz" lIns="91440" tIns="45720" rIns="91440" bIns="45720" rtlCol="0" anchor="t">
            <a:normAutofit fontScale="70000" lnSpcReduction="20000"/>
          </a:bodyPr>
          <a:lstStyle/>
          <a:p>
            <a:r>
              <a:rPr lang="en-US" dirty="0">
                <a:latin typeface="Segoe UI"/>
                <a:cs typeface="Segoe UI"/>
              </a:rPr>
              <a:t>The RTOs launched the 2024 CSP to support a more effective interregional planning process.</a:t>
            </a:r>
          </a:p>
          <a:p>
            <a:pPr>
              <a:buClr>
                <a:srgbClr val="66838F"/>
              </a:buClr>
            </a:pPr>
            <a:r>
              <a:rPr lang="en-US" dirty="0">
                <a:latin typeface="Segoe UI"/>
                <a:cs typeface="Segoe UI"/>
              </a:rPr>
              <a:t>The study will monitor the Eastern Interconnection and focus on the southern seam of MISO and SPP which encompasses Oklahoma, Arkansas, Texas, and Louisiana. </a:t>
            </a:r>
          </a:p>
          <a:p>
            <a:pPr>
              <a:buClr>
                <a:srgbClr val="66838F"/>
              </a:buClr>
            </a:pPr>
            <a:r>
              <a:rPr lang="en-US" dirty="0">
                <a:latin typeface="Segoe UI"/>
                <a:cs typeface="Segoe UI"/>
              </a:rPr>
              <a:t>Focused on identifying transmission upgrades to improve reliability and resiliency in both MISO and SPP.</a:t>
            </a:r>
          </a:p>
          <a:p>
            <a:pPr>
              <a:buClr>
                <a:srgbClr val="66838F"/>
              </a:buClr>
            </a:pPr>
            <a:r>
              <a:rPr lang="en-US" dirty="0">
                <a:latin typeface="Segoe UI"/>
                <a:cs typeface="Segoe UI"/>
              </a:rPr>
              <a:t>Evaluates reliability, economic, and transfer needs equally, targeting overlapping issues and boosting interregional transfer capability.</a:t>
            </a:r>
          </a:p>
          <a:p>
            <a:pPr>
              <a:buClr>
                <a:srgbClr val="66838F"/>
              </a:buClr>
            </a:pPr>
            <a:r>
              <a:rPr lang="en-US" dirty="0">
                <a:latin typeface="Segoe UI"/>
                <a:cs typeface="Segoe UI"/>
              </a:rPr>
              <a:t> Incorporates long-term drivers and assumptions, including resiliency needs and extreme weather planning.</a:t>
            </a:r>
          </a:p>
          <a:p>
            <a:pPr>
              <a:buClr>
                <a:srgbClr val="66838F"/>
              </a:buClr>
            </a:pPr>
            <a:endParaRPr lang="en-US" dirty="0"/>
          </a:p>
        </p:txBody>
      </p:sp>
      <p:sp>
        <p:nvSpPr>
          <p:cNvPr id="5" name="TextBox 4">
            <a:extLst>
              <a:ext uri="{FF2B5EF4-FFF2-40B4-BE49-F238E27FC236}">
                <a16:creationId xmlns:a16="http://schemas.microsoft.com/office/drawing/2014/main" id="{4D803A85-518C-8256-A47F-6ED9189D4BA0}"/>
              </a:ext>
            </a:extLst>
          </p:cNvPr>
          <p:cNvSpPr txBox="1"/>
          <p:nvPr/>
        </p:nvSpPr>
        <p:spPr>
          <a:xfrm>
            <a:off x="296454" y="5679248"/>
            <a:ext cx="9124950" cy="693523"/>
          </a:xfrm>
          <a:prstGeom prst="rect">
            <a:avLst/>
          </a:prstGeom>
          <a:noFill/>
        </p:spPr>
        <p:txBody>
          <a:bodyPr wrap="square" lIns="91440" tIns="45720" rIns="91440" bIns="45720" anchor="t">
            <a:spAutoFit/>
          </a:bodyPr>
          <a:lstStyle/>
          <a:p>
            <a:pPr lvl="1">
              <a:lnSpc>
                <a:spcPct val="110000"/>
              </a:lnSpc>
            </a:pPr>
            <a:r>
              <a:rPr lang="en-US" sz="1200">
                <a:latin typeface="Aptos"/>
              </a:rPr>
              <a:t>Study scope redlines and updated document can be found with meeting materials:  </a:t>
            </a:r>
            <a:r>
              <a:rPr lang="en-US" sz="1100">
                <a:latin typeface="Aptos"/>
              </a:rPr>
              <a:t>MISO-SPP IPSAC Meeting Materials 20250328 </a:t>
            </a:r>
            <a:endParaRPr lang="en-US" sz="1200">
              <a:latin typeface="Segoe UI"/>
              <a:cs typeface="Segoe UI"/>
            </a:endParaRPr>
          </a:p>
          <a:p>
            <a:pPr lvl="1">
              <a:lnSpc>
                <a:spcPct val="110000"/>
              </a:lnSpc>
            </a:pPr>
            <a:r>
              <a:rPr lang="en-US" sz="1200">
                <a:latin typeface="Aptos"/>
              </a:rPr>
              <a:t> </a:t>
            </a:r>
            <a:r>
              <a:rPr lang="en-US" sz="1200">
                <a:ea typeface="+mn-lt"/>
                <a:cs typeface="+mn-lt"/>
                <a:hlinkClick r:id="rId2"/>
              </a:rPr>
              <a:t>https://spp.org/spp-documents-filings/?id=20975https://spp.org/spp-documents-filings/?id=20975</a:t>
            </a:r>
            <a:r>
              <a:rPr lang="en-US" sz="1200">
                <a:ea typeface="+mn-lt"/>
                <a:cs typeface="+mn-lt"/>
              </a:rPr>
              <a:t> </a:t>
            </a:r>
          </a:p>
          <a:p>
            <a:pPr lvl="1">
              <a:lnSpc>
                <a:spcPct val="110000"/>
              </a:lnSpc>
            </a:pPr>
            <a:endParaRPr lang="en-US" sz="1200">
              <a:latin typeface="Aptos"/>
            </a:endParaRPr>
          </a:p>
        </p:txBody>
      </p:sp>
      <p:pic>
        <p:nvPicPr>
          <p:cNvPr id="7" name="Picture 6">
            <a:extLst>
              <a:ext uri="{FF2B5EF4-FFF2-40B4-BE49-F238E27FC236}">
                <a16:creationId xmlns:a16="http://schemas.microsoft.com/office/drawing/2014/main" id="{8E6C5C61-AED4-C6C7-9C57-7095C405F044}"/>
              </a:ext>
            </a:extLst>
          </p:cNvPr>
          <p:cNvPicPr>
            <a:picLocks noChangeAspect="1"/>
          </p:cNvPicPr>
          <p:nvPr/>
        </p:nvPicPr>
        <p:blipFill>
          <a:blip r:embed="rId3"/>
          <a:stretch>
            <a:fillRect/>
          </a:stretch>
        </p:blipFill>
        <p:spPr>
          <a:xfrm>
            <a:off x="8456768" y="1831285"/>
            <a:ext cx="3024860" cy="3195429"/>
          </a:xfrm>
          <a:prstGeom prst="rect">
            <a:avLst/>
          </a:prstGeom>
        </p:spPr>
      </p:pic>
    </p:spTree>
    <p:extLst>
      <p:ext uri="{BB962C8B-B14F-4D97-AF65-F5344CB8AC3E}">
        <p14:creationId xmlns:p14="http://schemas.microsoft.com/office/powerpoint/2010/main" val="70934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IS THE IPSAC?</a:t>
            </a:r>
          </a:p>
        </p:txBody>
      </p:sp>
      <p:sp>
        <p:nvSpPr>
          <p:cNvPr id="2" name="Content Placeholder 1"/>
          <p:cNvSpPr>
            <a:spLocks noGrp="1"/>
          </p:cNvSpPr>
          <p:nvPr>
            <p:ph idx="1"/>
          </p:nvPr>
        </p:nvSpPr>
        <p:spPr/>
        <p:txBody>
          <a:bodyPr>
            <a:normAutofit lnSpcReduction="10000"/>
          </a:bodyPr>
          <a:lstStyle/>
          <a:p>
            <a:r>
              <a:rPr lang="en-US"/>
              <a:t>Joint planning advisory groups provided for in the joint operating agreements between SPP and neighbors</a:t>
            </a:r>
          </a:p>
          <a:p>
            <a:r>
              <a:rPr lang="en-US">
                <a:solidFill>
                  <a:schemeClr val="tx1">
                    <a:lumMod val="10000"/>
                    <a:lumOff val="90000"/>
                  </a:schemeClr>
                </a:solidFill>
              </a:rPr>
              <a:t>AECI-SPP IPSAC and </a:t>
            </a:r>
            <a:r>
              <a:rPr lang="en-US"/>
              <a:t>MISO-SPP IPSAC</a:t>
            </a:r>
          </a:p>
          <a:p>
            <a:pPr lvl="1"/>
            <a:r>
              <a:rPr lang="en-US">
                <a:solidFill>
                  <a:schemeClr val="tx1">
                    <a:lumMod val="10000"/>
                    <a:lumOff val="90000"/>
                  </a:schemeClr>
                </a:solidFill>
              </a:rPr>
              <a:t>SaskPower-SPP IPSAC also provided for, but has not met to date </a:t>
            </a:r>
          </a:p>
          <a:p>
            <a:r>
              <a:rPr lang="en-US"/>
              <a:t>Facilitate stakeholder review and provide stakeholders the opportunity to advise the Joint Planning Committee (JPC) on matters related to the development of the coordinated system planning processes outlined in the applicable joint operating agreements </a:t>
            </a:r>
          </a:p>
        </p:txBody>
      </p:sp>
    </p:spTree>
    <p:extLst>
      <p:ext uri="{BB962C8B-B14F-4D97-AF65-F5344CB8AC3E}">
        <p14:creationId xmlns:p14="http://schemas.microsoft.com/office/powerpoint/2010/main" val="398778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IPSAC Members</a:t>
            </a:r>
          </a:p>
        </p:txBody>
      </p:sp>
      <p:sp>
        <p:nvSpPr>
          <p:cNvPr id="3" name="Content Placeholder 2"/>
          <p:cNvSpPr>
            <a:spLocks noGrp="1"/>
          </p:cNvSpPr>
          <p:nvPr>
            <p:ph idx="1"/>
          </p:nvPr>
        </p:nvSpPr>
        <p:spPr/>
        <p:txBody>
          <a:bodyPr numCol="1">
            <a:normAutofit/>
          </a:bodyPr>
          <a:lstStyle/>
          <a:p>
            <a:r>
              <a:rPr lang="en-US"/>
              <a:t>MISO-SPP IPSAC</a:t>
            </a:r>
          </a:p>
          <a:p>
            <a:pPr lvl="1"/>
            <a:r>
              <a:rPr lang="en-US"/>
              <a:t>All SAG Members and any SPP TO with facilities interconnected to MISO that does not have a representative that is a SAG Member</a:t>
            </a:r>
          </a:p>
          <a:p>
            <a:r>
              <a:rPr lang="en-US">
                <a:solidFill>
                  <a:schemeClr val="tx1">
                    <a:lumMod val="10000"/>
                    <a:lumOff val="90000"/>
                  </a:schemeClr>
                </a:solidFill>
              </a:rPr>
              <a:t>AECI-SPP IPSAC</a:t>
            </a:r>
          </a:p>
          <a:p>
            <a:pPr lvl="1"/>
            <a:r>
              <a:rPr lang="en-US">
                <a:solidFill>
                  <a:schemeClr val="tx1">
                    <a:lumMod val="10000"/>
                    <a:lumOff val="90000"/>
                  </a:schemeClr>
                </a:solidFill>
              </a:rPr>
              <a:t>Members of the SPP Markets and Operations Policy Committee (MOPC)</a:t>
            </a:r>
          </a:p>
        </p:txBody>
      </p:sp>
    </p:spTree>
    <p:extLst>
      <p:ext uri="{BB962C8B-B14F-4D97-AF65-F5344CB8AC3E}">
        <p14:creationId xmlns:p14="http://schemas.microsoft.com/office/powerpoint/2010/main" val="370078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Meeting Cadence and other information</a:t>
            </a:r>
          </a:p>
        </p:txBody>
      </p:sp>
      <p:sp>
        <p:nvSpPr>
          <p:cNvPr id="3" name="Content Placeholder 2"/>
          <p:cNvSpPr>
            <a:spLocks noGrp="1"/>
          </p:cNvSpPr>
          <p:nvPr>
            <p:ph idx="1"/>
          </p:nvPr>
        </p:nvSpPr>
        <p:spPr/>
        <p:txBody>
          <a:bodyPr/>
          <a:lstStyle/>
          <a:p>
            <a:r>
              <a:rPr lang="en-US"/>
              <a:t>Meet ad hoc</a:t>
            </a:r>
          </a:p>
          <a:p>
            <a:pPr lvl="1"/>
            <a:r>
              <a:rPr lang="en-US"/>
              <a:t>Most meetings are two to three-hour virtual meetings</a:t>
            </a:r>
          </a:p>
          <a:p>
            <a:pPr lvl="1"/>
            <a:r>
              <a:rPr lang="en-US">
                <a:hlinkClick r:id="rId2"/>
              </a:rPr>
              <a:t>Link to IPSAC site</a:t>
            </a:r>
            <a:endParaRPr lang="en-US"/>
          </a:p>
          <a:p>
            <a:pPr lvl="1"/>
            <a:endParaRPr lang="en-US"/>
          </a:p>
          <a:p>
            <a:pPr lvl="1"/>
            <a:endParaRPr lang="en-US"/>
          </a:p>
        </p:txBody>
      </p:sp>
    </p:spTree>
    <p:extLst>
      <p:ext uri="{BB962C8B-B14F-4D97-AF65-F5344CB8AC3E}">
        <p14:creationId xmlns:p14="http://schemas.microsoft.com/office/powerpoint/2010/main" val="300055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57BA-902A-FA98-B3B7-58C4E28A741D}"/>
              </a:ext>
            </a:extLst>
          </p:cNvPr>
          <p:cNvSpPr>
            <a:spLocks noGrp="1"/>
          </p:cNvSpPr>
          <p:nvPr>
            <p:ph type="title"/>
          </p:nvPr>
        </p:nvSpPr>
        <p:spPr>
          <a:xfrm>
            <a:off x="612395" y="570452"/>
            <a:ext cx="10942151" cy="939566"/>
          </a:xfrm>
        </p:spPr>
        <p:txBody>
          <a:bodyPr vert="horz" lIns="91440" tIns="45720" rIns="91440" bIns="45720" rtlCol="0" anchor="ctr">
            <a:normAutofit/>
          </a:bodyPr>
          <a:lstStyle/>
          <a:p>
            <a:r>
              <a:rPr lang="en-US" kern="1200" cap="all" baseline="0">
                <a:latin typeface="Segoe UI Black" panose="020B0A02040204020203" pitchFamily="34" charset="0"/>
                <a:ea typeface="Segoe UI Black" panose="020B0A02040204020203" pitchFamily="34" charset="0"/>
                <a:cs typeface="Segoe UI Black" panose="020B0A02040204020203" pitchFamily="34" charset="0"/>
              </a:rPr>
              <a:t>Study update recap</a:t>
            </a:r>
          </a:p>
        </p:txBody>
      </p:sp>
      <p:graphicFrame>
        <p:nvGraphicFramePr>
          <p:cNvPr id="5" name="TextBox 2">
            <a:extLst>
              <a:ext uri="{FF2B5EF4-FFF2-40B4-BE49-F238E27FC236}">
                <a16:creationId xmlns:a16="http://schemas.microsoft.com/office/drawing/2014/main" id="{80E12302-6F93-B121-5192-578EBC86FCB9}"/>
              </a:ext>
            </a:extLst>
          </p:cNvPr>
          <p:cNvGraphicFramePr/>
          <p:nvPr>
            <p:extLst>
              <p:ext uri="{D42A27DB-BD31-4B8C-83A1-F6EECF244321}">
                <p14:modId xmlns:p14="http://schemas.microsoft.com/office/powerpoint/2010/main" val="2269589905"/>
              </p:ext>
            </p:extLst>
          </p:nvPr>
        </p:nvGraphicFramePr>
        <p:xfrm>
          <a:off x="6172200" y="1510018"/>
          <a:ext cx="4965970" cy="477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a:extLst>
              <a:ext uri="{FF2B5EF4-FFF2-40B4-BE49-F238E27FC236}">
                <a16:creationId xmlns:a16="http://schemas.microsoft.com/office/drawing/2014/main" id="{15E32A83-AF11-4EB1-95E7-30C3EE17054C}"/>
              </a:ext>
            </a:extLst>
          </p:cNvPr>
          <p:cNvPicPr>
            <a:picLocks noGrp="1" noChangeAspect="1"/>
          </p:cNvPicPr>
          <p:nvPr>
            <p:ph sz="half" idx="1"/>
          </p:nvPr>
        </p:nvPicPr>
        <p:blipFill>
          <a:blip r:embed="rId7"/>
          <a:stretch>
            <a:fillRect/>
          </a:stretch>
        </p:blipFill>
        <p:spPr>
          <a:xfrm>
            <a:off x="749808" y="1670297"/>
            <a:ext cx="4591941" cy="4453491"/>
          </a:xfrm>
          <a:prstGeom prst="rect">
            <a:avLst/>
          </a:prstGeom>
        </p:spPr>
      </p:pic>
    </p:spTree>
    <p:extLst>
      <p:ext uri="{BB962C8B-B14F-4D97-AF65-F5344CB8AC3E}">
        <p14:creationId xmlns:p14="http://schemas.microsoft.com/office/powerpoint/2010/main" val="330441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1350-06E5-435B-7D76-27E0448952C6}"/>
              </a:ext>
            </a:extLst>
          </p:cNvPr>
          <p:cNvSpPr>
            <a:spLocks noGrp="1"/>
          </p:cNvSpPr>
          <p:nvPr>
            <p:ph type="title"/>
          </p:nvPr>
        </p:nvSpPr>
        <p:spPr>
          <a:xfrm>
            <a:off x="612395" y="570452"/>
            <a:ext cx="10942151" cy="939566"/>
          </a:xfrm>
        </p:spPr>
        <p:txBody>
          <a:bodyPr vert="horz" lIns="91440" tIns="45720" rIns="91440" bIns="45720" rtlCol="0" anchor="ctr">
            <a:normAutofit/>
          </a:bodyPr>
          <a:lstStyle/>
          <a:p>
            <a:r>
              <a:rPr lang="en-US" kern="1200" cap="all" baseline="0">
                <a:latin typeface="Segoe UI Black" panose="020B0A02040204020203" pitchFamily="34" charset="0"/>
                <a:ea typeface="Segoe UI Black" panose="020B0A02040204020203" pitchFamily="34" charset="0"/>
                <a:cs typeface="Segoe UI Black" panose="020B0A02040204020203" pitchFamily="34" charset="0"/>
              </a:rPr>
              <a:t>Model development feedback</a:t>
            </a:r>
          </a:p>
        </p:txBody>
      </p:sp>
      <p:graphicFrame>
        <p:nvGraphicFramePr>
          <p:cNvPr id="5" name="TextBox 2">
            <a:extLst>
              <a:ext uri="{FF2B5EF4-FFF2-40B4-BE49-F238E27FC236}">
                <a16:creationId xmlns:a16="http://schemas.microsoft.com/office/drawing/2014/main" id="{010690B9-70EA-6A73-08A6-F19B6D36BDB4}"/>
              </a:ext>
            </a:extLst>
          </p:cNvPr>
          <p:cNvGraphicFramePr/>
          <p:nvPr>
            <p:extLst>
              <p:ext uri="{D42A27DB-BD31-4B8C-83A1-F6EECF244321}">
                <p14:modId xmlns:p14="http://schemas.microsoft.com/office/powerpoint/2010/main" val="4284330374"/>
              </p:ext>
            </p:extLst>
          </p:nvPr>
        </p:nvGraphicFramePr>
        <p:xfrm>
          <a:off x="937158" y="1597688"/>
          <a:ext cx="10058401" cy="485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63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1127-61D4-8AEB-AE09-38BBE6EBD589}"/>
              </a:ext>
            </a:extLst>
          </p:cNvPr>
          <p:cNvSpPr>
            <a:spLocks noGrp="1"/>
          </p:cNvSpPr>
          <p:nvPr>
            <p:ph type="title"/>
          </p:nvPr>
        </p:nvSpPr>
        <p:spPr>
          <a:xfrm>
            <a:off x="612395" y="570452"/>
            <a:ext cx="10942151" cy="939566"/>
          </a:xfrm>
        </p:spPr>
        <p:txBody>
          <a:bodyPr anchor="ctr">
            <a:normAutofit/>
          </a:bodyPr>
          <a:lstStyle/>
          <a:p>
            <a:r>
              <a:rPr lang="en-US" dirty="0"/>
              <a:t>Next steps</a:t>
            </a:r>
          </a:p>
        </p:txBody>
      </p:sp>
      <p:graphicFrame>
        <p:nvGraphicFramePr>
          <p:cNvPr id="5" name="Content Placeholder 2">
            <a:extLst>
              <a:ext uri="{FF2B5EF4-FFF2-40B4-BE49-F238E27FC236}">
                <a16:creationId xmlns:a16="http://schemas.microsoft.com/office/drawing/2014/main" id="{27E66629-7785-3414-7AD3-0F430EBC4A9F}"/>
              </a:ext>
            </a:extLst>
          </p:cNvPr>
          <p:cNvGraphicFramePr>
            <a:graphicFrameLocks noGrp="1"/>
          </p:cNvGraphicFramePr>
          <p:nvPr>
            <p:ph idx="1"/>
            <p:extLst>
              <p:ext uri="{D42A27DB-BD31-4B8C-83A1-F6EECF244321}">
                <p14:modId xmlns:p14="http://schemas.microsoft.com/office/powerpoint/2010/main" val="2398720712"/>
              </p:ext>
            </p:extLst>
          </p:nvPr>
        </p:nvGraphicFramePr>
        <p:xfrm>
          <a:off x="937158" y="1597688"/>
          <a:ext cx="10058401" cy="485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76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7BEBC5-E717-A5AF-25EA-39B891F4DF4D}"/>
              </a:ext>
            </a:extLst>
          </p:cNvPr>
          <p:cNvSpPr>
            <a:spLocks noGrp="1"/>
          </p:cNvSpPr>
          <p:nvPr>
            <p:ph type="title"/>
          </p:nvPr>
        </p:nvSpPr>
        <p:spPr>
          <a:xfrm>
            <a:off x="612775" y="569913"/>
            <a:ext cx="10941050" cy="939800"/>
          </a:xfrm>
        </p:spPr>
        <p:txBody>
          <a:bodyPr>
            <a:normAutofit/>
          </a:bodyPr>
          <a:lstStyle/>
          <a:p>
            <a:r>
              <a:rPr lang="en-US" kern="100">
                <a:effectLst/>
                <a:latin typeface="Segoe UI Black"/>
                <a:ea typeface="Aptos" panose="020B0004020202020204" pitchFamily="34" charset="0"/>
                <a:cs typeface="Times New Roman"/>
              </a:rPr>
              <a:t>MISO-SPP Study Timeline</a:t>
            </a:r>
            <a:endParaRPr lang="en-US">
              <a:latin typeface="Aptos"/>
              <a:cs typeface="Times New Roman"/>
            </a:endParaRPr>
          </a:p>
        </p:txBody>
      </p:sp>
      <p:pic>
        <p:nvPicPr>
          <p:cNvPr id="9" name="Picture 8">
            <a:extLst>
              <a:ext uri="{FF2B5EF4-FFF2-40B4-BE49-F238E27FC236}">
                <a16:creationId xmlns:a16="http://schemas.microsoft.com/office/drawing/2014/main" id="{01E723F5-6574-A618-E051-DDAB5ECE6FEE}"/>
              </a:ext>
            </a:extLst>
          </p:cNvPr>
          <p:cNvPicPr>
            <a:picLocks noChangeAspect="1"/>
          </p:cNvPicPr>
          <p:nvPr/>
        </p:nvPicPr>
        <p:blipFill>
          <a:blip r:embed="rId2"/>
          <a:stretch>
            <a:fillRect/>
          </a:stretch>
        </p:blipFill>
        <p:spPr>
          <a:xfrm>
            <a:off x="612775" y="1509713"/>
            <a:ext cx="10359712" cy="4302661"/>
          </a:xfrm>
          <a:prstGeom prst="rect">
            <a:avLst/>
          </a:prstGeom>
        </p:spPr>
      </p:pic>
    </p:spTree>
    <p:extLst>
      <p:ext uri="{BB962C8B-B14F-4D97-AF65-F5344CB8AC3E}">
        <p14:creationId xmlns:p14="http://schemas.microsoft.com/office/powerpoint/2010/main" val="86042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Contact slide</a:t>
            </a:r>
          </a:p>
        </p:txBody>
      </p:sp>
      <p:sp>
        <p:nvSpPr>
          <p:cNvPr id="6" name="Subtitle 5"/>
          <p:cNvSpPr>
            <a:spLocks noGrp="1"/>
          </p:cNvSpPr>
          <p:nvPr>
            <p:ph type="subTitle" idx="1"/>
          </p:nvPr>
        </p:nvSpPr>
        <p:spPr/>
        <p:txBody>
          <a:bodyPr/>
          <a:lstStyle/>
          <a:p>
            <a:r>
              <a:rPr lang="en-US" sz="2000">
                <a:latin typeface="Aptos" panose="020B0004020202020204" pitchFamily="34" charset="0"/>
              </a:rPr>
              <a:t>Interregional Relations (SPP) </a:t>
            </a:r>
            <a:r>
              <a:rPr lang="en-US" sz="2000">
                <a:latin typeface="Aptos" panose="020B0004020202020204" pitchFamily="34" charset="0"/>
                <a:hlinkClick r:id="rId2"/>
              </a:rPr>
              <a:t>interregionalrelations@spp.org</a:t>
            </a:r>
            <a:r>
              <a:rPr lang="en-US" sz="2000">
                <a:latin typeface="Aptos" panose="020B0004020202020204" pitchFamily="34" charset="0"/>
              </a:rPr>
              <a:t> </a:t>
            </a:r>
          </a:p>
        </p:txBody>
      </p:sp>
    </p:spTree>
    <p:extLst>
      <p:ext uri="{BB962C8B-B14F-4D97-AF65-F5344CB8AC3E}">
        <p14:creationId xmlns:p14="http://schemas.microsoft.com/office/powerpoint/2010/main" val="144890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BE3B-153D-2E77-1197-BC62A4B10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9A455-30EC-5DD5-59C4-E96C72C97613}"/>
              </a:ext>
            </a:extLst>
          </p:cNvPr>
          <p:cNvSpPr>
            <a:spLocks noGrp="1"/>
          </p:cNvSpPr>
          <p:nvPr>
            <p:ph type="ctrTitle"/>
          </p:nvPr>
        </p:nvSpPr>
        <p:spPr/>
        <p:txBody>
          <a:bodyPr/>
          <a:lstStyle/>
          <a:p>
            <a:r>
              <a:rPr lang="en-US" dirty="0">
                <a:latin typeface="Segoe UI Black"/>
                <a:ea typeface="Segoe UI Black"/>
              </a:rPr>
              <a:t>Appendix</a:t>
            </a:r>
            <a:endParaRPr lang="en-US" dirty="0"/>
          </a:p>
        </p:txBody>
      </p:sp>
      <p:sp>
        <p:nvSpPr>
          <p:cNvPr id="3" name="Subtitle 2">
            <a:extLst>
              <a:ext uri="{FF2B5EF4-FFF2-40B4-BE49-F238E27FC236}">
                <a16:creationId xmlns:a16="http://schemas.microsoft.com/office/drawing/2014/main" id="{41DCA0B7-9B7A-015D-C817-4B513168E2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502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F41D2-359F-8881-8FC7-504ADD3FD5D9}"/>
              </a:ext>
            </a:extLst>
          </p:cNvPr>
          <p:cNvSpPr>
            <a:spLocks noGrp="1"/>
          </p:cNvSpPr>
          <p:nvPr>
            <p:ph type="title"/>
          </p:nvPr>
        </p:nvSpPr>
        <p:spPr/>
        <p:txBody>
          <a:bodyPr>
            <a:normAutofit/>
          </a:bodyPr>
          <a:lstStyle/>
          <a:p>
            <a:r>
              <a:rPr lang="en-US" sz="4000">
                <a:latin typeface="Segoe UI Black"/>
                <a:ea typeface="Segoe UI Black"/>
              </a:rPr>
              <a:t>MISO-SPP JOA Limited Waiver </a:t>
            </a:r>
          </a:p>
        </p:txBody>
      </p:sp>
      <p:sp>
        <p:nvSpPr>
          <p:cNvPr id="6" name="Content Placeholder 5">
            <a:extLst>
              <a:ext uri="{FF2B5EF4-FFF2-40B4-BE49-F238E27FC236}">
                <a16:creationId xmlns:a16="http://schemas.microsoft.com/office/drawing/2014/main" id="{1684F45A-9FF9-1D3F-BC84-99A17606DE36}"/>
              </a:ext>
            </a:extLst>
          </p:cNvPr>
          <p:cNvSpPr>
            <a:spLocks noGrp="1"/>
          </p:cNvSpPr>
          <p:nvPr>
            <p:ph idx="1"/>
          </p:nvPr>
        </p:nvSpPr>
        <p:spPr>
          <a:xfrm>
            <a:off x="825670" y="1673304"/>
            <a:ext cx="10515600" cy="4250841"/>
          </a:xfrm>
        </p:spPr>
        <p:txBody>
          <a:bodyPr vert="horz" lIns="91440" tIns="45720" rIns="91440" bIns="45720" rtlCol="0" anchor="t">
            <a:normAutofit fontScale="55000" lnSpcReduction="20000"/>
          </a:bodyPr>
          <a:lstStyle/>
          <a:p>
            <a:pPr>
              <a:lnSpc>
                <a:spcPct val="120000"/>
              </a:lnSpc>
              <a:spcBef>
                <a:spcPts val="0"/>
              </a:spcBef>
              <a:spcAft>
                <a:spcPts val="1200"/>
              </a:spcAft>
            </a:pPr>
            <a:r>
              <a:rPr lang="en-US">
                <a:latin typeface="Segoe UI"/>
                <a:cs typeface="Segoe UI"/>
              </a:rPr>
              <a:t>MISO and SPP filed a joint waiver request for certain specific language in the MISO-SPP Joint Operating Agreement (JOA) on January 15, 2025 (ER25-943):</a:t>
            </a:r>
          </a:p>
          <a:p>
            <a:pPr lvl="1">
              <a:lnSpc>
                <a:spcPct val="120000"/>
              </a:lnSpc>
              <a:spcBef>
                <a:spcPts val="0"/>
              </a:spcBef>
              <a:spcAft>
                <a:spcPts val="1200"/>
              </a:spcAft>
            </a:pPr>
            <a:r>
              <a:rPr lang="en-US">
                <a:latin typeface="Segoe UI"/>
                <a:cs typeface="Segoe UI"/>
              </a:rPr>
              <a:t>Model requirements</a:t>
            </a:r>
          </a:p>
          <a:p>
            <a:pPr lvl="1">
              <a:lnSpc>
                <a:spcPct val="120000"/>
              </a:lnSpc>
              <a:spcBef>
                <a:spcPts val="0"/>
              </a:spcBef>
              <a:spcAft>
                <a:spcPts val="1200"/>
              </a:spcAft>
            </a:pPr>
            <a:r>
              <a:rPr lang="en-US">
                <a:latin typeface="Segoe UI"/>
                <a:cs typeface="Segoe UI"/>
              </a:rPr>
              <a:t>Valuation of benefits for Reliability and Public Policy projects (consider more than just avoided costs)</a:t>
            </a:r>
          </a:p>
          <a:p>
            <a:pPr>
              <a:lnSpc>
                <a:spcPct val="120000"/>
              </a:lnSpc>
              <a:spcBef>
                <a:spcPts val="0"/>
              </a:spcBef>
              <a:spcAft>
                <a:spcPts val="1200"/>
              </a:spcAft>
            </a:pPr>
            <a:r>
              <a:rPr lang="en-US">
                <a:latin typeface="Segoe UI"/>
                <a:cs typeface="Segoe UI"/>
              </a:rPr>
              <a:t>The filing received support from stakeholders and no protests</a:t>
            </a:r>
          </a:p>
          <a:p>
            <a:pPr>
              <a:lnSpc>
                <a:spcPct val="120000"/>
              </a:lnSpc>
              <a:spcBef>
                <a:spcPts val="0"/>
              </a:spcBef>
              <a:spcAft>
                <a:spcPts val="1200"/>
              </a:spcAft>
            </a:pPr>
            <a:r>
              <a:rPr lang="en-US">
                <a:latin typeface="Segoe UI"/>
                <a:cs typeface="Segoe UI"/>
              </a:rPr>
              <a:t>The RTOs requested a response by March 15, 2025; however, FERC is not required to respond on a certain timeline </a:t>
            </a:r>
          </a:p>
          <a:p>
            <a:pPr>
              <a:lnSpc>
                <a:spcPct val="120000"/>
              </a:lnSpc>
              <a:spcBef>
                <a:spcPts val="0"/>
              </a:spcBef>
              <a:spcAft>
                <a:spcPts val="1200"/>
              </a:spcAft>
            </a:pPr>
            <a:r>
              <a:rPr lang="en-US">
                <a:latin typeface="Segoe UI"/>
                <a:cs typeface="Segoe UI"/>
              </a:rPr>
              <a:t>The RTOs believe the study as scoped can proceed as a CSP; however, certain JOA provisions may prove challenging</a:t>
            </a:r>
          </a:p>
          <a:p>
            <a:pPr>
              <a:lnSpc>
                <a:spcPct val="120000"/>
              </a:lnSpc>
              <a:spcBef>
                <a:spcPts val="0"/>
              </a:spcBef>
              <a:spcAft>
                <a:spcPts val="1200"/>
              </a:spcAft>
            </a:pPr>
            <a:r>
              <a:rPr lang="en-US">
                <a:latin typeface="Segoe UI"/>
                <a:cs typeface="Segoe UI"/>
              </a:rPr>
              <a:t>A response from FERC would clarify the need for additional model years for issue/needs analysis and whether reliability and public policy projects could be alternatively valued, and not limited to replacement cost of regional projects</a:t>
            </a:r>
          </a:p>
        </p:txBody>
      </p:sp>
    </p:spTree>
    <p:extLst>
      <p:ext uri="{BB962C8B-B14F-4D97-AF65-F5344CB8AC3E}">
        <p14:creationId xmlns:p14="http://schemas.microsoft.com/office/powerpoint/2010/main" val="2427343004"/>
      </p:ext>
    </p:extLst>
  </p:cSld>
  <p:clrMapOvr>
    <a:masterClrMapping/>
  </p:clrMapOvr>
</p:sld>
</file>

<file path=ppt/theme/theme1.xml><?xml version="1.0" encoding="utf-8"?>
<a:theme xmlns:a="http://schemas.openxmlformats.org/drawingml/2006/main" name="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20190527 WIDESCREEN" id="{54D29534-B28D-4548-8AB1-140BE9476C14}" vid="{0222E9DE-19AC-47AB-9F18-EF9E8DED9C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9692091-66b8-45b5-9087-387cbcef98ca}" enabled="1" method="Privileged" siteId="{3230926a-71b7-4370-a137-197badc066a2}" removed="0"/>
</clbl:labelList>
</file>

<file path=docProps/app.xml><?xml version="1.0" encoding="utf-8"?>
<Properties xmlns="http://schemas.openxmlformats.org/officeDocument/2006/extended-properties" xmlns:vt="http://schemas.openxmlformats.org/officeDocument/2006/docPropsVTypes">
  <Template>PPT+Template+20210527+WIDESCREEN (26)</Template>
  <TotalTime>66</TotalTime>
  <Words>1238</Words>
  <Application>Microsoft Office PowerPoint</Application>
  <PresentationFormat>Widescreen</PresentationFormat>
  <Paragraphs>195</Paragraphs>
  <Slides>22</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Aptos</vt:lpstr>
      <vt:lpstr>Arial</vt:lpstr>
      <vt:lpstr>Calibri</vt:lpstr>
      <vt:lpstr>Calibri Light</vt:lpstr>
      <vt:lpstr>Courier New</vt:lpstr>
      <vt:lpstr>Segoe UI</vt:lpstr>
      <vt:lpstr>Segoe UI Black</vt:lpstr>
      <vt:lpstr>Segoe UI Light</vt:lpstr>
      <vt:lpstr>Segoe UI Semibold</vt:lpstr>
      <vt:lpstr>Segoe UI Semilight</vt:lpstr>
      <vt:lpstr>Wingdings</vt:lpstr>
      <vt:lpstr>Custom Design</vt:lpstr>
      <vt:lpstr>Office Theme</vt:lpstr>
      <vt:lpstr>MISO-SPP  2024 CSP Study Update</vt:lpstr>
      <vt:lpstr>2024 CSP Overview</vt:lpstr>
      <vt:lpstr>Study update recap</vt:lpstr>
      <vt:lpstr>Model development feedback</vt:lpstr>
      <vt:lpstr>Next steps</vt:lpstr>
      <vt:lpstr>MISO-SPP Study Timeline</vt:lpstr>
      <vt:lpstr>Contact slide</vt:lpstr>
      <vt:lpstr>Appendix</vt:lpstr>
      <vt:lpstr>MISO-SPP JOA Limited Waiver </vt:lpstr>
      <vt:lpstr>Blended Model Development Description </vt:lpstr>
      <vt:lpstr>Reliability Model Blending Process</vt:lpstr>
      <vt:lpstr>Economic Model Blending Process</vt:lpstr>
      <vt:lpstr>Economic Model Blending Process</vt:lpstr>
      <vt:lpstr>MISO-SPP CSP – DRAFT Transfer Scenarios The RTOs request feedback on the transfer scenarios below:</vt:lpstr>
      <vt:lpstr>The “Triple hurdle” Issue and Evolution</vt:lpstr>
      <vt:lpstr>PowerPoint Presentation</vt:lpstr>
      <vt:lpstr>2024 CSP blended model CSP process</vt:lpstr>
      <vt:lpstr>"New" Blended model approach could remove the SPP (ITP) and MISO (MTEP) regional review hurdles </vt:lpstr>
      <vt:lpstr>Analyses Summary</vt:lpstr>
      <vt:lpstr>WHAT IS THE IPSAC?</vt:lpstr>
      <vt:lpstr>IPSAC Members</vt:lpstr>
      <vt:lpstr>Meeting Cadence and other information</vt:lpstr>
    </vt:vector>
  </TitlesOfParts>
  <Company>Southwest Power 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Jill Ponder</dc:creator>
  <cp:lastModifiedBy>Spencer Magby</cp:lastModifiedBy>
  <cp:revision>13</cp:revision>
  <dcterms:created xsi:type="dcterms:W3CDTF">2025-04-21T17:36:58Z</dcterms:created>
  <dcterms:modified xsi:type="dcterms:W3CDTF">2025-05-20T20:02:05Z</dcterms:modified>
</cp:coreProperties>
</file>