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2"/>
  </p:notesMasterIdLst>
  <p:sldIdLst>
    <p:sldId id="258" r:id="rId2"/>
    <p:sldId id="256" r:id="rId3"/>
    <p:sldId id="257" r:id="rId4"/>
    <p:sldId id="293" r:id="rId5"/>
    <p:sldId id="286" r:id="rId6"/>
    <p:sldId id="259" r:id="rId7"/>
    <p:sldId id="287" r:id="rId8"/>
    <p:sldId id="276" r:id="rId9"/>
    <p:sldId id="260" r:id="rId10"/>
    <p:sldId id="261" r:id="rId11"/>
    <p:sldId id="284" r:id="rId12"/>
    <p:sldId id="277" r:id="rId13"/>
    <p:sldId id="288" r:id="rId14"/>
    <p:sldId id="289" r:id="rId15"/>
    <p:sldId id="290" r:id="rId16"/>
    <p:sldId id="263" r:id="rId17"/>
    <p:sldId id="285" r:id="rId18"/>
    <p:sldId id="272" r:id="rId19"/>
    <p:sldId id="281" r:id="rId20"/>
    <p:sldId id="282" r:id="rId21"/>
    <p:sldId id="291" r:id="rId22"/>
    <p:sldId id="271" r:id="rId23"/>
    <p:sldId id="295" r:id="rId24"/>
    <p:sldId id="294" r:id="rId25"/>
    <p:sldId id="296" r:id="rId26"/>
    <p:sldId id="297" r:id="rId27"/>
    <p:sldId id="268" r:id="rId28"/>
    <p:sldId id="269" r:id="rId29"/>
    <p:sldId id="267" r:id="rId30"/>
    <p:sldId id="273" r:id="rId3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B2F1"/>
    <a:srgbClr val="AADF60"/>
    <a:srgbClr val="FFD401"/>
    <a:srgbClr val="F0427C"/>
    <a:srgbClr val="00ACEC"/>
    <a:srgbClr val="73C08B"/>
    <a:srgbClr val="FFCA00"/>
    <a:srgbClr val="FF78A7"/>
    <a:srgbClr val="EC5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 autoAdjust="0"/>
    <p:restoredTop sz="94662" autoAdjust="0"/>
  </p:normalViewPr>
  <p:slideViewPr>
    <p:cSldViewPr>
      <p:cViewPr varScale="1">
        <p:scale>
          <a:sx n="80" d="100"/>
          <a:sy n="80" d="100"/>
        </p:scale>
        <p:origin x="63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7D0CF-3B67-41D8-A42F-F29F5E4AB656}" type="datetimeFigureOut">
              <a:rPr lang="es-MX" smtClean="0"/>
              <a:t>15/07/2025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43BFF-04CE-496C-8396-C6E36F370A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641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Al enviar</a:t>
            </a:r>
            <a:r>
              <a:rPr lang="es-MX" baseline="0" dirty="0" smtClean="0"/>
              <a:t> su presentación borren esta diapositiva.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43BFF-04CE-496C-8396-C6E36F370AC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0059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789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96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968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45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510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09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1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8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443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07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53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73712-F62B-9348-91E6-6937C61F0792}" type="datetimeFigureOut">
              <a:rPr lang="es-ES" smtClean="0"/>
              <a:t>15/07/2025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EAEB3-8182-BF42-917D-B63B944405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17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504" y="116632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+mj-lt"/>
              </a:rPr>
              <a:t>FORMATO PARA PRESENTACIÓN FINAL</a:t>
            </a:r>
          </a:p>
          <a:p>
            <a:pPr algn="ctr"/>
            <a:endParaRPr lang="es-MX" sz="2000" dirty="0">
              <a:latin typeface="+mj-lt"/>
            </a:endParaRPr>
          </a:p>
          <a:p>
            <a:pPr algn="ctr"/>
            <a:r>
              <a:rPr lang="es-MX" sz="2000" dirty="0" smtClean="0">
                <a:latin typeface="+mj-lt"/>
              </a:rPr>
              <a:t>Este material les ayudará a preparar su presentación final, sigan las instrucciones que cada diapositiva les va solicitando. </a:t>
            </a:r>
          </a:p>
          <a:p>
            <a:endParaRPr lang="es-MX" sz="2000" dirty="0">
              <a:latin typeface="+mj-lt"/>
            </a:endParaRPr>
          </a:p>
          <a:p>
            <a:r>
              <a:rPr lang="es-MX" sz="2000" b="1" u="sng" dirty="0">
                <a:latin typeface="+mj-lt"/>
              </a:rPr>
              <a:t>I</a:t>
            </a:r>
            <a:r>
              <a:rPr lang="es-MX" sz="2000" b="1" u="sng" dirty="0" smtClean="0">
                <a:latin typeface="+mj-lt"/>
              </a:rPr>
              <a:t>mportante: </a:t>
            </a:r>
          </a:p>
          <a:p>
            <a:endParaRPr lang="es-MX" sz="2000" u="sng" dirty="0" smtClean="0">
              <a:latin typeface="+mj-lt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s-MX" sz="2000" dirty="0"/>
              <a:t>Den el diseño que mejor vaya con su proyecto a esta presentación.</a:t>
            </a: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endParaRPr lang="es-MX" sz="2000" dirty="0" smtClean="0">
              <a:latin typeface="+mj-lt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Agreguen </a:t>
            </a:r>
            <a:r>
              <a:rPr lang="es-MX" sz="2000" dirty="0" smtClean="0">
                <a:latin typeface="+mj-lt"/>
              </a:rPr>
              <a:t>fotografías en buena resolución que muestren </a:t>
            </a:r>
            <a:r>
              <a:rPr lang="es-MX" sz="2000" dirty="0">
                <a:latin typeface="+mj-lt"/>
              </a:rPr>
              <a:t>lo realizado en cada una de las </a:t>
            </a:r>
            <a:r>
              <a:rPr lang="es-MX" sz="2000" dirty="0" smtClean="0">
                <a:latin typeface="+mj-lt"/>
              </a:rPr>
              <a:t>etapas.</a:t>
            </a: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endParaRPr lang="es-MX" sz="2000" dirty="0" smtClean="0">
              <a:latin typeface="+mj-lt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Eviten </a:t>
            </a:r>
            <a:r>
              <a:rPr lang="es-MX" sz="2000" dirty="0">
                <a:latin typeface="+mj-lt"/>
              </a:rPr>
              <a:t>poner videos o música </a:t>
            </a:r>
            <a:r>
              <a:rPr lang="es-MX" sz="2000" dirty="0" smtClean="0">
                <a:latin typeface="+mj-lt"/>
              </a:rPr>
              <a:t>en esta presentación, </a:t>
            </a:r>
            <a:r>
              <a:rPr lang="es-MX" sz="2000" dirty="0" smtClean="0">
                <a:latin typeface="+mj-lt"/>
              </a:rPr>
              <a:t>el </a:t>
            </a:r>
            <a:r>
              <a:rPr lang="es-MX" sz="2000" dirty="0" smtClean="0">
                <a:latin typeface="+mj-lt"/>
              </a:rPr>
              <a:t>límite de peso aceptado por </a:t>
            </a:r>
            <a:r>
              <a:rPr lang="es-MX" sz="2000" smtClean="0">
                <a:latin typeface="+mj-lt"/>
              </a:rPr>
              <a:t>nuestra </a:t>
            </a:r>
            <a:r>
              <a:rPr lang="es-MX" sz="2000" smtClean="0">
                <a:latin typeface="+mj-lt"/>
              </a:rPr>
              <a:t>página </a:t>
            </a:r>
            <a:r>
              <a:rPr lang="es-MX" sz="2000" dirty="0" smtClean="0">
                <a:latin typeface="+mj-lt"/>
              </a:rPr>
              <a:t>es de 5MB</a:t>
            </a:r>
            <a:r>
              <a:rPr lang="es-MX" sz="2000" dirty="0" smtClean="0">
                <a:latin typeface="+mj-lt"/>
              </a:rPr>
              <a:t>.</a:t>
            </a: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endParaRPr lang="es-MX" sz="2000" dirty="0">
              <a:latin typeface="+mj-lt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s-MX" sz="2000" dirty="0" smtClean="0"/>
              <a:t>Recuerden que el límite de diapositivas es de 35 para explicar su proyecto.</a:t>
            </a:r>
            <a:endParaRPr lang="es-MX" sz="2000" dirty="0"/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endParaRPr lang="es-MX" sz="2000" dirty="0">
              <a:latin typeface="+mj-lt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Borren las </a:t>
            </a:r>
            <a:r>
              <a:rPr lang="es-MX" sz="2000" dirty="0">
                <a:latin typeface="+mj-lt"/>
              </a:rPr>
              <a:t>instrucciones que se dan en las diapositivas</a:t>
            </a:r>
            <a:r>
              <a:rPr lang="es-MX" sz="2000" dirty="0" smtClean="0">
                <a:latin typeface="+mj-lt"/>
              </a:rPr>
              <a:t>, incluyendo esta diapositiva y dejar únicamente la información que ustedes agregaron. </a:t>
            </a: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endParaRPr lang="es-MX" sz="2000" dirty="0">
              <a:latin typeface="+mj-lt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Guarden su presentación en formato PDF.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9252520" y="836712"/>
            <a:ext cx="2088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* Al </a:t>
            </a:r>
            <a:r>
              <a:rPr lang="es-MX" dirty="0"/>
              <a:t>enviar </a:t>
            </a:r>
            <a:r>
              <a:rPr lang="es-MX" dirty="0" smtClean="0"/>
              <a:t>su </a:t>
            </a:r>
            <a:r>
              <a:rPr lang="es-MX" dirty="0"/>
              <a:t>presentación </a:t>
            </a:r>
            <a:r>
              <a:rPr lang="es-MX" dirty="0" smtClean="0"/>
              <a:t>borren </a:t>
            </a:r>
            <a:r>
              <a:rPr lang="es-MX" dirty="0"/>
              <a:t>esta diapositiva.</a:t>
            </a:r>
          </a:p>
        </p:txBody>
      </p:sp>
    </p:spTree>
    <p:extLst>
      <p:ext uri="{BB962C8B-B14F-4D97-AF65-F5344CB8AC3E}">
        <p14:creationId xmlns:p14="http://schemas.microsoft.com/office/powerpoint/2010/main" val="214558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1520" y="1169457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Nuestra lluvia de ideas es la siguiente: </a:t>
            </a:r>
          </a:p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Enlisten todas las posibles soluciones al problema seleccionado en la etapa anterior sin ponerse límites. Para este ejercicio es importante la cantidad de ideas, no la calidad o posibilidad de ellas.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433200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FD401"/>
                </a:solidFill>
              </a:rPr>
              <a:t>Lluvia de ideas</a:t>
            </a:r>
            <a:endParaRPr lang="es-MX" sz="4800" b="1" dirty="0">
              <a:solidFill>
                <a:srgbClr val="FFD40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39" y="175026"/>
            <a:ext cx="648072" cy="777864"/>
          </a:xfrm>
          <a:prstGeom prst="rect">
            <a:avLst/>
          </a:prstGeom>
        </p:spPr>
      </p:pic>
      <p:sp>
        <p:nvSpPr>
          <p:cNvPr id="8" name="4 Rectángulo"/>
          <p:cNvSpPr/>
          <p:nvPr/>
        </p:nvSpPr>
        <p:spPr>
          <a:xfrm>
            <a:off x="251520" y="2708920"/>
            <a:ext cx="8640960" cy="37856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la lista con todas las ideas y fotografías de cómo realizaron este proceso.</a:t>
            </a: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1520" y="1189201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Las ideas que tenemos mayor posibilidad de realizar son: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Expliquen aquí a detalle las ideas de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solución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que más les gustaron del ejercicio anterior y mencionen por qué tienen más posibilidad de realizarse.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32086" y="363213"/>
            <a:ext cx="7860394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FD401"/>
                </a:solidFill>
              </a:rPr>
              <a:t>Filtra las ideas</a:t>
            </a:r>
            <a:endParaRPr lang="es-MX" sz="4800" b="1" dirty="0">
              <a:solidFill>
                <a:srgbClr val="FFD40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39" y="175026"/>
            <a:ext cx="648072" cy="777864"/>
          </a:xfrm>
          <a:prstGeom prst="rect">
            <a:avLst/>
          </a:prstGeom>
        </p:spPr>
      </p:pic>
      <p:sp>
        <p:nvSpPr>
          <p:cNvPr id="10" name="4 Rectángulo"/>
          <p:cNvSpPr/>
          <p:nvPr/>
        </p:nvSpPr>
        <p:spPr>
          <a:xfrm>
            <a:off x="251520" y="2708920"/>
            <a:ext cx="8640960" cy="37856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la lista con todas las posibles soluciones y fotografías de cómo realizaron este proceso.</a:t>
            </a: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41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8452" y="1156682"/>
            <a:ext cx="8627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Las propuestas de solución que vamos trabajar son: </a:t>
            </a:r>
            <a:endParaRPr lang="es-MX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8452" y="1556792"/>
            <a:ext cx="8627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Enlisten las soluciones que seleccionaron antes y mencionen para cada una las actividades que se tendrían que desarrollar para hacerlas realidad.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05208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FD401"/>
                </a:solidFill>
              </a:rPr>
              <a:t>Posibles soluciones</a:t>
            </a:r>
            <a:endParaRPr lang="es-MX" sz="4800" b="1" dirty="0">
              <a:solidFill>
                <a:srgbClr val="FFD4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39" y="175026"/>
            <a:ext cx="648072" cy="777864"/>
          </a:xfrm>
          <a:prstGeom prst="rect">
            <a:avLst/>
          </a:prstGeom>
        </p:spPr>
      </p:pic>
      <p:sp>
        <p:nvSpPr>
          <p:cNvPr id="11" name="4 Rectángulo"/>
          <p:cNvSpPr/>
          <p:nvPr/>
        </p:nvSpPr>
        <p:spPr>
          <a:xfrm>
            <a:off x="251520" y="2708920"/>
            <a:ext cx="8640960" cy="34778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la lista con las soluciones y sus actividades correspondientes.</a:t>
            </a: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43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8452" y="1156682"/>
            <a:ext cx="8627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Las actividades que haremos en nuestro proyecto son:</a:t>
            </a:r>
            <a:endParaRPr lang="es-MX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8452" y="1556792"/>
            <a:ext cx="8627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Enlisten las actividades que desarrollaran para hacer realidad la propuesta de solución de su proyecto.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340114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FD401"/>
                </a:solidFill>
              </a:rPr>
              <a:t>Actividades elegidas</a:t>
            </a:r>
            <a:endParaRPr lang="es-MX" sz="4800" b="1" dirty="0">
              <a:solidFill>
                <a:srgbClr val="FFD4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39" y="175026"/>
            <a:ext cx="648072" cy="777864"/>
          </a:xfrm>
          <a:prstGeom prst="rect">
            <a:avLst/>
          </a:prstGeom>
        </p:spPr>
      </p:pic>
      <p:sp>
        <p:nvSpPr>
          <p:cNvPr id="11" name="4 Rectángulo"/>
          <p:cNvSpPr/>
          <p:nvPr/>
        </p:nvSpPr>
        <p:spPr>
          <a:xfrm>
            <a:off x="251520" y="2708920"/>
            <a:ext cx="8640960" cy="34778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la lista con las actividades seleccionadas.</a:t>
            </a: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080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8452" y="1156682"/>
            <a:ext cx="8627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Metas 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que </a:t>
            </a:r>
            <a:r>
              <a:rPr lang="es-ES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el equipo se ha propuesto alcanzar al finalizar el </a:t>
            </a:r>
            <a:r>
              <a:rPr lang="es-E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proyecto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:</a:t>
            </a:r>
            <a:endParaRPr lang="es-MX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8452" y="1618922"/>
            <a:ext cx="86270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Escriban aquí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las 3 metas SMART que el equipo se ha propuesto alcanzar al finalizar el proyecto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  <a:p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SMART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es un acrónimo en inglés que ayuda a establecer metas claras y alcanzables:</a:t>
            </a:r>
          </a:p>
          <a:p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 - </a:t>
            </a:r>
            <a:r>
              <a:rPr lang="es-ES" sz="1200" b="1" i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Specific</a:t>
            </a: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(Específica):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La meta debe ser concreta y claramente definida. Debe responder a las preguntas ¿Qué? y ¿Por qué? se quiere lograr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 - </a:t>
            </a:r>
            <a:r>
              <a:rPr lang="es-ES" sz="1200" b="1" i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Measurable</a:t>
            </a: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(Medible):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La meta debe ser cuantificable. Establece un criterio para medir el progreso hacia el logro de la meta, respondiendo a la pregunta ¿Cuánto? se necesita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 - </a:t>
            </a:r>
            <a:r>
              <a:rPr lang="es-ES" sz="1200" b="1" i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Achievable</a:t>
            </a: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(Alcanzable):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La meta debe ser retadora pero alcanzable, considerando el tiempo, recursos y apoyo disponible. Responde a la pregunta ¿Cómo? se logrará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 - </a:t>
            </a:r>
            <a:r>
              <a:rPr lang="es-ES" sz="1200" b="1" i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Realistic</a:t>
            </a: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(Realista):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La meta debe ser realista, orientada a los resultados y basada en los recursos disponibles. Responde a la pregunta ¿Con qué? recursos contamos y ¿Qué beneficios se esperan al cumplirla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?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T - Time-</a:t>
            </a:r>
            <a:r>
              <a:rPr lang="es-ES" sz="1200" b="1" i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bound</a:t>
            </a:r>
            <a:r>
              <a:rPr lang="es-ES" sz="1200" b="1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(Con límite de tiempo): </a:t>
            </a:r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La meta debe tener una fecha límite, respondiendo a la pregunta ¿Cuándo? se debe cumplir.</a:t>
            </a:r>
          </a:p>
          <a:p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ES" sz="1200" b="1" i="1" u="sng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Ejemplos de metas SMART:</a:t>
            </a:r>
          </a:p>
          <a:p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Meta 1: Formar brigadas de 12 familias por colonia antes del 21 de octubre de 2024 para organizar la recolección de PET.</a:t>
            </a:r>
          </a:p>
          <a:p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Meta 2: Recolectar 1,000 kg de PET antes del 25 de noviembre de 2024.</a:t>
            </a:r>
          </a:p>
          <a:p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ES" sz="12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Meta 3: Generar $5,000 en ganancias de la venta del PET para la compra de materiales de limpieza antes del 2 de diciembre de 2024.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05208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FD401"/>
                </a:solidFill>
              </a:rPr>
              <a:t>Metas SMART</a:t>
            </a:r>
            <a:endParaRPr lang="es-MX" sz="4800" b="1" dirty="0">
              <a:solidFill>
                <a:srgbClr val="FFD4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39" y="175026"/>
            <a:ext cx="648072" cy="77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7" y="219197"/>
            <a:ext cx="3672408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FD401"/>
                </a:solidFill>
              </a:rPr>
              <a:t>Evidencias</a:t>
            </a:r>
            <a:endParaRPr lang="es-MX" sz="4800" b="1" dirty="0">
              <a:solidFill>
                <a:srgbClr val="FFD401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251520" y="1268760"/>
            <a:ext cx="8640960" cy="532453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Coloquen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aquí  todas las fotografías de cómo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se reunieron a desarrollar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esta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etapa, de los materiales que usaron y de todos aquellos que participaron en ella. 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39" y="175026"/>
            <a:ext cx="648072" cy="77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70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04" y="219197"/>
            <a:ext cx="713150" cy="733693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05208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AADF60"/>
                </a:solidFill>
              </a:rPr>
              <a:t>Plan de trabajo</a:t>
            </a:r>
            <a:endParaRPr lang="es-MX" sz="4800" b="1" dirty="0">
              <a:solidFill>
                <a:srgbClr val="AADF60"/>
              </a:solidFill>
            </a:endParaRPr>
          </a:p>
        </p:txBody>
      </p:sp>
      <p:sp>
        <p:nvSpPr>
          <p:cNvPr id="9" name="1 Rectángulo"/>
          <p:cNvSpPr/>
          <p:nvPr/>
        </p:nvSpPr>
        <p:spPr>
          <a:xfrm>
            <a:off x="245504" y="1156682"/>
            <a:ext cx="4784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El plan de trabajo de nuestro proyecto fue: </a:t>
            </a:r>
            <a:endParaRPr lang="es-MX" sz="2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1" name="11 CuadroTexto"/>
          <p:cNvSpPr txBox="1"/>
          <p:nvPr/>
        </p:nvSpPr>
        <p:spPr>
          <a:xfrm>
            <a:off x="287524" y="1556792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Incluyan todas </a:t>
            </a:r>
            <a:r>
              <a:rPr lang="es-MX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las actividades que realizaron y planearon dentro de </a:t>
            </a:r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su </a:t>
            </a:r>
            <a:r>
              <a:rPr lang="es-MX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proyecto</a:t>
            </a:r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</a:t>
            </a:r>
            <a:endParaRPr lang="es-MX" sz="20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3" name="4 Rectángulo"/>
          <p:cNvSpPr/>
          <p:nvPr/>
        </p:nvSpPr>
        <p:spPr>
          <a:xfrm>
            <a:off x="245504" y="5013176"/>
            <a:ext cx="8640960" cy="132343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*Si hicieron su plan de trabajo a mano o en alguna otra aplicación o programa pueden agregar una fotografía de él</a:t>
            </a:r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841918"/>
              </p:ext>
            </p:extLst>
          </p:nvPr>
        </p:nvGraphicFramePr>
        <p:xfrm>
          <a:off x="251522" y="2348880"/>
          <a:ext cx="8634943" cy="2376260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2684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2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ACTIVIDAD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RESPONSABLES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MATERIALES Y/O RECURSOS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FECHA DE INICIO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FECHA DE TERMINO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1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29835"/>
              </p:ext>
            </p:extLst>
          </p:nvPr>
        </p:nvGraphicFramePr>
        <p:xfrm>
          <a:off x="287525" y="1916843"/>
          <a:ext cx="8568950" cy="4896533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2664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ACTIVIDAD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RESPONSABLES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MATERIALES Y/O RECURSOS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FECHA DE INICIO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 smtClean="0">
                          <a:effectLst/>
                          <a:latin typeface="+mj-lt"/>
                        </a:rPr>
                        <a:t>FECHA DE TERMINO</a:t>
                      </a:r>
                      <a:endParaRPr lang="es-MX" sz="15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4671451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4432096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7323399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0705920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475397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0010574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847258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04" y="219197"/>
            <a:ext cx="713150" cy="733693"/>
          </a:xfrm>
          <a:prstGeom prst="rect">
            <a:avLst/>
          </a:prstGeom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05208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AADF60"/>
                </a:solidFill>
              </a:rPr>
              <a:t>Plan de trabajo</a:t>
            </a:r>
            <a:endParaRPr lang="es-MX" sz="4800" b="1" dirty="0">
              <a:solidFill>
                <a:srgbClr val="AADF60"/>
              </a:solidFill>
            </a:endParaRPr>
          </a:p>
        </p:txBody>
      </p:sp>
      <p:sp>
        <p:nvSpPr>
          <p:cNvPr id="11" name="11 CuadroTexto"/>
          <p:cNvSpPr txBox="1"/>
          <p:nvPr/>
        </p:nvSpPr>
        <p:spPr>
          <a:xfrm>
            <a:off x="287525" y="112474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Su plan de trabajo puede ser tan extenso como haya sido su proyecto, de ser necesario coloquen más diapositivas.</a:t>
            </a:r>
            <a:endParaRPr lang="es-MX" sz="20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492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5504" y="1156682"/>
            <a:ext cx="8646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Actividades que realizaron para alcanzar las metas del proyecto: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04" y="219197"/>
            <a:ext cx="713150" cy="733693"/>
          </a:xfrm>
          <a:prstGeom prst="rect">
            <a:avLst/>
          </a:prstGeom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700154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AADF60"/>
                </a:solidFill>
              </a:rPr>
              <a:t>Evidencia actividades</a:t>
            </a:r>
            <a:endParaRPr lang="es-MX" sz="4800" b="1" dirty="0">
              <a:solidFill>
                <a:srgbClr val="AADF60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4716016" y="2851188"/>
            <a:ext cx="4176464" cy="31700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Coloquen aquí 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fotografía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de su actividad 2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MX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4 Rectángulo"/>
          <p:cNvSpPr/>
          <p:nvPr/>
        </p:nvSpPr>
        <p:spPr>
          <a:xfrm>
            <a:off x="245504" y="2851189"/>
            <a:ext cx="4176464" cy="31700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fotografía de su actividad 1.</a:t>
            </a: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51752" y="6053226"/>
            <a:ext cx="2576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Descripción actividad 1</a:t>
            </a:r>
            <a:endParaRPr lang="es-MX" sz="20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516075" y="6053224"/>
            <a:ext cx="2576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Descripción actividad 2</a:t>
            </a:r>
            <a:endParaRPr lang="es-MX" sz="20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4" name="11 CuadroTexto"/>
          <p:cNvSpPr txBox="1"/>
          <p:nvPr/>
        </p:nvSpPr>
        <p:spPr>
          <a:xfrm>
            <a:off x="251520" y="1556792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Coloquen fotografías de cada una de las actividades realizadas en esta etapa de su proyecto y </a:t>
            </a:r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 </a:t>
            </a:r>
            <a:r>
              <a:rPr lang="es-MX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 necesario coloquen más diapositivas</a:t>
            </a:r>
            <a:r>
              <a:rPr lang="es-MX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No olviden poner la descripción o explicación para cada imagen.</a:t>
            </a:r>
            <a:endParaRPr lang="es-MX" sz="2000" i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8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Rectángulo"/>
          <p:cNvSpPr/>
          <p:nvPr/>
        </p:nvSpPr>
        <p:spPr>
          <a:xfrm>
            <a:off x="245503" y="1124744"/>
            <a:ext cx="86469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Personas o instituciones que se sumaron a mis actividades:</a:t>
            </a:r>
          </a:p>
          <a:p>
            <a:r>
              <a:rPr lang="es-ES_tradnl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Enlisten aquellas personas, compañeros, familiares, amigos, grupos, instituciones o empresas que de una u otra forma apoyaron sus actividades, ya sea con su experiencia, consejos, material u apoyo presencial o virtual.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04" y="219197"/>
            <a:ext cx="713150" cy="733693"/>
          </a:xfrm>
          <a:prstGeom prst="rect">
            <a:avLst/>
          </a:prstGeom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05208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AADF60"/>
                </a:solidFill>
              </a:rPr>
              <a:t>Aliados</a:t>
            </a:r>
            <a:endParaRPr lang="es-MX" sz="4800" b="1" dirty="0">
              <a:solidFill>
                <a:srgbClr val="AADF60"/>
              </a:solidFill>
            </a:endParaRPr>
          </a:p>
        </p:txBody>
      </p:sp>
      <p:sp>
        <p:nvSpPr>
          <p:cNvPr id="11" name="4 Rectángulo"/>
          <p:cNvSpPr/>
          <p:nvPr/>
        </p:nvSpPr>
        <p:spPr>
          <a:xfrm>
            <a:off x="251520" y="2708920"/>
            <a:ext cx="8640960" cy="37856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la lista de todas esas personas o instituciones que se sumaron a sus actividades.</a:t>
            </a: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445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679055"/>
            <a:ext cx="7488832" cy="1470025"/>
          </a:xfrm>
        </p:spPr>
        <p:txBody>
          <a:bodyPr>
            <a:noAutofit/>
          </a:bodyPr>
          <a:lstStyle/>
          <a:p>
            <a:r>
              <a:rPr lang="es-MX" sz="4800" b="1" dirty="0" smtClean="0"/>
              <a:t>NOMBRE DEL PROYECTO</a:t>
            </a:r>
            <a:endParaRPr lang="es-MX" sz="4800" b="1" dirty="0"/>
          </a:p>
        </p:txBody>
      </p:sp>
    </p:spTree>
    <p:extLst>
      <p:ext uri="{BB962C8B-B14F-4D97-AF65-F5344CB8AC3E}">
        <p14:creationId xmlns:p14="http://schemas.microsoft.com/office/powerpoint/2010/main" val="134314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Rectángulo"/>
          <p:cNvSpPr/>
          <p:nvPr/>
        </p:nvSpPr>
        <p:spPr>
          <a:xfrm>
            <a:off x="251520" y="1189201"/>
            <a:ext cx="8646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El presupuesto de nuestro proyecto fue: $ 0,000.00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04" y="219197"/>
            <a:ext cx="713150" cy="733693"/>
          </a:xfrm>
          <a:prstGeom prst="rect">
            <a:avLst/>
          </a:prstGeom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052082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AADF60"/>
                </a:solidFill>
              </a:rPr>
              <a:t>Presupuesto</a:t>
            </a:r>
            <a:endParaRPr lang="es-MX" sz="4800" b="1" dirty="0">
              <a:solidFill>
                <a:srgbClr val="AADF60"/>
              </a:solidFill>
            </a:endParaRPr>
          </a:p>
        </p:txBody>
      </p:sp>
      <p:graphicFrame>
        <p:nvGraphicFramePr>
          <p:cNvPr id="11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38131"/>
              </p:ext>
            </p:extLst>
          </p:nvPr>
        </p:nvGraphicFramePr>
        <p:xfrm>
          <a:off x="265945" y="3040947"/>
          <a:ext cx="8288006" cy="285175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14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4179958932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ACTIVIDAD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MATERIAL O RECURSO UTILIZADO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DONADO O COMPRADO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 </a:t>
                      </a:r>
                      <a:r>
                        <a:rPr lang="es-MX" sz="1500" b="1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FUE </a:t>
                      </a: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COMPRADO ¿CUÁL ES EL COSTO?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 </a:t>
                      </a:r>
                      <a:r>
                        <a:rPr lang="es-MX" sz="1500" b="1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FUE </a:t>
                      </a: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DONADO ¿CUÁNTO HUBIERA COSTADO?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 </a:t>
                      </a:r>
                      <a:r>
                        <a:rPr lang="es-MX" sz="1500" b="1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FUE </a:t>
                      </a: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DONADO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¿QUIÉN LO DONO?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F2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259929" y="1621249"/>
            <a:ext cx="86325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i="1" dirty="0">
                <a:solidFill>
                  <a:schemeClr val="bg1">
                    <a:lumMod val="50000"/>
                  </a:schemeClr>
                </a:solidFill>
              </a:rPr>
              <a:t>Para cada actividad separen los materiales o recursos utilizados, mencionen si fueron comprados o donados y coloquen sus debidos costos en una tabla como la siguiente, para sacar un total.</a:t>
            </a:r>
            <a:endParaRPr lang="es-MX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7" y="219197"/>
            <a:ext cx="3672408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AADF60"/>
                </a:solidFill>
              </a:rPr>
              <a:t>Evidencias</a:t>
            </a:r>
            <a:endParaRPr lang="es-MX" sz="4800" b="1" dirty="0">
              <a:solidFill>
                <a:srgbClr val="AADF60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251520" y="1268760"/>
            <a:ext cx="8640960" cy="532453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Coloquen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aquí  todas las fotografías de cómo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se reunieron a desarrollar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esta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etapa, de los materiales que usaron y de todos aquellos que participaron en ella. 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04" y="219197"/>
            <a:ext cx="713150" cy="73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115668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Estas son las personas que hicieron realidad el proyecto: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556792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Mencionen el número total de personas involucradas.</a:t>
            </a:r>
          </a:p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*Incluyendo a su equipo, familiares, amigos, compañeros, personalidades, autoridades, voluntarios, etc.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916177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>
                <a:solidFill>
                  <a:srgbClr val="06B2F1"/>
                </a:solidFill>
              </a:rPr>
              <a:t>Personas involucradas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1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1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115668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Estas son las organizaciones o grupos que apoyaron al proyecto: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556792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Enlisten a las entidades, empresas, negocios, grupos, instituciones, organizaciones, colectivos o sociedades que colaboraron en su proyecto, ya sea con recursos económicos, patrocinios, donativos en especie, voluntariado, etc.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7860394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>
                <a:solidFill>
                  <a:srgbClr val="06B2F1"/>
                </a:solidFill>
              </a:rPr>
              <a:t>Organizaciones involucradas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1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115668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Estas son las personas que disfrutaron de los beneficios del proyecto: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556792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Mencionen a todas aquellas personas, grupos u organizaciones que se beneficiaron gracias a alguna de las actividades de su proyecto.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916177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>
                <a:solidFill>
                  <a:srgbClr val="06B2F1"/>
                </a:solidFill>
              </a:rPr>
              <a:t>Personas beneficiadas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1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115668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Estos son el total de recursos utilizados para el proyecto: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556792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Tomen en cuenta todo tipo de gasto, ya sea económico o en especie, apóyense con su tabla de presupuesto, para poner el monto más aproximado.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916177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>
                <a:solidFill>
                  <a:srgbClr val="06B2F1"/>
                </a:solidFill>
              </a:rPr>
              <a:t>Recursos invertidos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1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4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115668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Este fue el tiempo necesario para nuestro proyecto: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556792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Mencionen cuántas horas y cuántas semanas les llevó el desarrollo de principio a fin de su proyecto.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916177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>
                <a:solidFill>
                  <a:srgbClr val="06B2F1"/>
                </a:solidFill>
              </a:rPr>
              <a:t>Tiempo invertido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1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8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290" y="1124744"/>
            <a:ext cx="86171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En la comunidad compartimos nuestro proyecto con: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5916177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06B2F1"/>
                </a:solidFill>
              </a:rPr>
              <a:t>Difusión del proyecto</a:t>
            </a:r>
            <a:endParaRPr lang="es-MX" sz="4800" b="1" dirty="0">
              <a:solidFill>
                <a:srgbClr val="06B2F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1" y="332656"/>
            <a:ext cx="720080" cy="45823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75290" y="1524854"/>
            <a:ext cx="86171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Mencionen dónde, cómo y con quién platicaron de sus actividades o resultados finales de su proyecto. Pueden ser eventos de cierre escolares o en comunidad, en redes sociales o en medios de comunicación tradicional (periódico, radio, tv, etc.).</a:t>
            </a:r>
            <a:endParaRPr lang="es-MX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4 Rectángulo"/>
          <p:cNvSpPr/>
          <p:nvPr/>
        </p:nvSpPr>
        <p:spPr>
          <a:xfrm>
            <a:off x="251520" y="2492896"/>
            <a:ext cx="8640960" cy="37856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Coloquen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aquí  todas las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fotografías de esa difusión de su proyecto. 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3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292" y="1124744"/>
            <a:ext cx="86171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Los logros de nuestro proyecto fueron: </a:t>
            </a:r>
          </a:p>
          <a:p>
            <a:pPr lvl="0"/>
            <a:r>
              <a:rPr lang="es-ES_tradnl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Incluyan los resultados numéricos y cualitativos de cada una de las actividades de su proyecto.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032087" y="219197"/>
            <a:ext cx="5916177" cy="6895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solidFill>
                  <a:srgbClr val="06B2F1"/>
                </a:solidFill>
              </a:rPr>
              <a:t>Logros</a:t>
            </a:r>
            <a:endParaRPr lang="es-MX" sz="4800" b="1" dirty="0">
              <a:solidFill>
                <a:srgbClr val="06B2F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2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0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75292" y="1124744"/>
            <a:ext cx="86171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¿Qué aprendí </a:t>
            </a:r>
            <a:r>
              <a:rPr lang="es-MX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 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este proyecto?</a:t>
            </a:r>
          </a:p>
          <a:p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Pueden incluir testimonios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de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los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integrantes del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equipo y de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su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comunidad, que respondan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 esta pregunta: ¿Qué aprendí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del proyecto desarrollado con la metodología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Somos el Cambio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?</a:t>
            </a:r>
            <a:endParaRPr lang="es-ES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32087" y="219197"/>
            <a:ext cx="5916177" cy="6895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solidFill>
                  <a:srgbClr val="06B2F1"/>
                </a:solidFill>
              </a:rPr>
              <a:t>Aprendizajes</a:t>
            </a:r>
            <a:endParaRPr lang="es-MX" sz="4800" b="1" dirty="0">
              <a:solidFill>
                <a:srgbClr val="06B2F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2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dirty="0" smtClean="0"/>
              <a:t>DATOS DEL EQUIPO</a:t>
            </a:r>
            <a:endParaRPr lang="es-MX" sz="48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415673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+mj-lt"/>
              </a:rPr>
              <a:t>NOMBRE DEL PLANTEL EDUCATIVO O GRUPO</a:t>
            </a:r>
          </a:p>
          <a:p>
            <a:endParaRPr lang="es-MX" sz="2400" b="1" dirty="0">
              <a:latin typeface="+mj-lt"/>
            </a:endParaRPr>
          </a:p>
          <a:p>
            <a:r>
              <a:rPr lang="es-MX" sz="2400" b="1" dirty="0" smtClean="0">
                <a:latin typeface="+mj-lt"/>
              </a:rPr>
              <a:t>NOMBRE COMPLETO DE LOS INTEGRANTES:</a:t>
            </a:r>
          </a:p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(Máximo 6 integrantes)</a:t>
            </a:r>
          </a:p>
          <a:p>
            <a:endParaRPr lang="es-MX" sz="2400" b="1" dirty="0" smtClean="0">
              <a:latin typeface="+mj-lt"/>
            </a:endParaRPr>
          </a:p>
          <a:p>
            <a:r>
              <a:rPr lang="es-MX" sz="2400" b="1" dirty="0" smtClean="0">
                <a:latin typeface="+mj-lt"/>
              </a:rPr>
              <a:t>1.</a:t>
            </a:r>
          </a:p>
          <a:p>
            <a:r>
              <a:rPr lang="es-MX" sz="2400" b="1" dirty="0" smtClean="0">
                <a:latin typeface="+mj-lt"/>
              </a:rPr>
              <a:t>2.</a:t>
            </a:r>
          </a:p>
          <a:p>
            <a:r>
              <a:rPr lang="es-MX" sz="2400" b="1" dirty="0" smtClean="0">
                <a:latin typeface="+mj-lt"/>
              </a:rPr>
              <a:t>3.</a:t>
            </a:r>
          </a:p>
          <a:p>
            <a:r>
              <a:rPr lang="es-MX" sz="2400" b="1" dirty="0" smtClean="0">
                <a:latin typeface="+mj-lt"/>
              </a:rPr>
              <a:t>4.</a:t>
            </a:r>
          </a:p>
          <a:p>
            <a:r>
              <a:rPr lang="es-MX" sz="2400" b="1" dirty="0" smtClean="0">
                <a:latin typeface="+mj-lt"/>
              </a:rPr>
              <a:t>5.</a:t>
            </a:r>
          </a:p>
          <a:p>
            <a:r>
              <a:rPr lang="es-MX" sz="2400" b="1" dirty="0" smtClean="0">
                <a:latin typeface="+mj-lt"/>
              </a:rPr>
              <a:t>6.</a:t>
            </a:r>
          </a:p>
          <a:p>
            <a:endParaRPr lang="es-MX" sz="2400" b="1" dirty="0" smtClean="0">
              <a:latin typeface="+mj-lt"/>
            </a:endParaRPr>
          </a:p>
          <a:p>
            <a:r>
              <a:rPr lang="es-MX" sz="2400" b="1" dirty="0" smtClean="0">
                <a:latin typeface="+mj-lt"/>
              </a:rPr>
              <a:t>MUNICIPIO Y ESTADO DONDE RADICAN  </a:t>
            </a:r>
            <a:endParaRPr lang="es-MX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21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77892" y="1124744"/>
            <a:ext cx="86145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Agreguen una reflexión final que conteste las siguientes preguntas:</a:t>
            </a:r>
          </a:p>
          <a:p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¿Cómo se sintieron con esta experiencia de trabajar un proyecto?</a:t>
            </a:r>
          </a:p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¿Seguirán participando en Somos el Cambio o actividades similares? ¿Por qué?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32087" y="219197"/>
            <a:ext cx="5916177" cy="6895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800" b="1" dirty="0" smtClean="0">
                <a:solidFill>
                  <a:srgbClr val="06B2F1"/>
                </a:solidFill>
              </a:rPr>
              <a:t>Reflexión final</a:t>
            </a:r>
            <a:endParaRPr lang="es-MX" sz="4800" b="1" dirty="0">
              <a:solidFill>
                <a:srgbClr val="06B2F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92" y="332656"/>
            <a:ext cx="720080" cy="4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5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Rectángulo"/>
          <p:cNvSpPr/>
          <p:nvPr/>
        </p:nvSpPr>
        <p:spPr>
          <a:xfrm>
            <a:off x="251520" y="548680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+mj-lt"/>
              </a:rPr>
              <a:t>Breve descripción del proyecto: </a:t>
            </a:r>
          </a:p>
        </p:txBody>
      </p:sp>
      <p:sp>
        <p:nvSpPr>
          <p:cNvPr id="6" name="6 Rectángulo"/>
          <p:cNvSpPr/>
          <p:nvPr/>
        </p:nvSpPr>
        <p:spPr>
          <a:xfrm>
            <a:off x="251520" y="948790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</a:rPr>
              <a:t>Se definirá hasta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</a:rPr>
              <a:t>la última etapa, la Etapa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</a:rPr>
              <a:t>Comparte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4 Rectángulo"/>
          <p:cNvSpPr/>
          <p:nvPr/>
        </p:nvSpPr>
        <p:spPr>
          <a:xfrm>
            <a:off x="254774" y="2001034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+mj-lt"/>
              </a:rPr>
              <a:t>Categoría del proyecto: </a:t>
            </a:r>
          </a:p>
        </p:txBody>
      </p:sp>
      <p:sp>
        <p:nvSpPr>
          <p:cNvPr id="8" name="6 Rectángulo"/>
          <p:cNvSpPr/>
          <p:nvPr/>
        </p:nvSpPr>
        <p:spPr>
          <a:xfrm>
            <a:off x="254774" y="2401144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1" dirty="0">
                <a:solidFill>
                  <a:schemeClr val="bg1">
                    <a:lumMod val="50000"/>
                  </a:schemeClr>
                </a:solidFill>
              </a:rPr>
              <a:t>Se definirá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</a:rPr>
              <a:t>hasta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</a:rPr>
              <a:t>la última etapa, la Etapa Comparte.</a:t>
            </a:r>
          </a:p>
        </p:txBody>
      </p:sp>
      <p:sp>
        <p:nvSpPr>
          <p:cNvPr id="9" name="4 Rectángulo"/>
          <p:cNvSpPr/>
          <p:nvPr/>
        </p:nvSpPr>
        <p:spPr>
          <a:xfrm>
            <a:off x="233992" y="3460938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+mj-lt"/>
              </a:rPr>
              <a:t>ODS del proyecto: </a:t>
            </a:r>
          </a:p>
        </p:txBody>
      </p:sp>
      <p:sp>
        <p:nvSpPr>
          <p:cNvPr id="10" name="6 Rectángulo"/>
          <p:cNvSpPr/>
          <p:nvPr/>
        </p:nvSpPr>
        <p:spPr>
          <a:xfrm>
            <a:off x="233992" y="3861048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1" dirty="0">
                <a:solidFill>
                  <a:schemeClr val="bg1">
                    <a:lumMod val="50000"/>
                  </a:schemeClr>
                </a:solidFill>
              </a:rPr>
              <a:t>Se definirá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</a:rPr>
              <a:t>hasta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</a:rPr>
              <a:t>la última etapa, la Etapa Comparte.</a:t>
            </a:r>
          </a:p>
        </p:txBody>
      </p:sp>
    </p:spTree>
    <p:extLst>
      <p:ext uri="{BB962C8B-B14F-4D97-AF65-F5344CB8AC3E}">
        <p14:creationId xmlns:p14="http://schemas.microsoft.com/office/powerpoint/2010/main" val="4030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755911" cy="648072"/>
          </a:xfrm>
          <a:prstGeom prst="rect">
            <a:avLst/>
          </a:prstGeom>
        </p:spPr>
      </p:pic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3899953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0427C"/>
                </a:solidFill>
              </a:rPr>
              <a:t>Mi comunidad</a:t>
            </a:r>
            <a:endParaRPr lang="es-MX" sz="4800" b="1" dirty="0">
              <a:solidFill>
                <a:srgbClr val="F0427C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124744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Descripción de 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mi entorno:</a:t>
            </a:r>
          </a:p>
        </p:txBody>
      </p:sp>
      <p:sp>
        <p:nvSpPr>
          <p:cNvPr id="6" name="4 Rectángulo"/>
          <p:cNvSpPr/>
          <p:nvPr/>
        </p:nvSpPr>
        <p:spPr>
          <a:xfrm>
            <a:off x="4716016" y="2131109"/>
            <a:ext cx="4176464" cy="31700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fotografías de su comunidad.</a:t>
            </a: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251520" y="2784405"/>
            <a:ext cx="40843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Ofrezcan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una breve descripción de su comunidad, incluyendo aspectos relevantes como la ubicación, tamaño, características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demográficas y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cualquier otro dato relevante que ayude a entender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su entorno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34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1520" y="1124744"/>
            <a:ext cx="86409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Las </a:t>
            </a:r>
            <a:r>
              <a:rPr lang="es-MX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problemáticas que 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detectamos </a:t>
            </a:r>
            <a:r>
              <a:rPr lang="es-MX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en 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nuestra comunidad son:</a:t>
            </a:r>
          </a:p>
          <a:p>
            <a:endParaRPr lang="es-MX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Pongan en una lista y describan los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principales retos y necesidades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que enfrenta su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comunidad y que han motivado la creación de su proyecto. Especifiquen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aquellas que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requieren atención urgente y que su iniciativa busca abordar.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251520" y="3446998"/>
            <a:ext cx="8640960" cy="286232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fotografías de las problemáticas mencionadas.</a:t>
            </a: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755911" cy="648072"/>
          </a:xfrm>
          <a:prstGeom prst="rect">
            <a:avLst/>
          </a:prstGeom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6" y="219197"/>
            <a:ext cx="6780274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0427C"/>
                </a:solidFill>
              </a:rPr>
              <a:t>Problemáticas detectadas</a:t>
            </a:r>
            <a:endParaRPr lang="es-MX" sz="4800" b="1" dirty="0">
              <a:solidFill>
                <a:srgbClr val="F042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1520" y="1149712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Antecedentes:</a:t>
            </a:r>
            <a:endParaRPr lang="es-MX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Expliquen si existen antecedentes históricos, sociales o económicos que influyan en la situación actual de la comunidad. Además, mencionen cualquier oportunidad o recurso que la comunidad ya tiene y que puede apoyar en la implementación del proyecto.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251520" y="3429000"/>
            <a:ext cx="8640960" cy="286232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fotografías de las oportunidades mencionadas.</a:t>
            </a: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755911" cy="648072"/>
          </a:xfrm>
          <a:prstGeom prst="rect">
            <a:avLst/>
          </a:prstGeom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032087" y="219197"/>
            <a:ext cx="3672408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0427C"/>
                </a:solidFill>
              </a:rPr>
              <a:t>Antecedentes</a:t>
            </a:r>
            <a:endParaRPr lang="es-MX" sz="4800" b="1" dirty="0">
              <a:solidFill>
                <a:srgbClr val="F042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5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51520" y="112474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La problemática que queremos resolver </a:t>
            </a:r>
            <a:r>
              <a:rPr lang="es-MX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y </a:t>
            </a:r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que elegimos para desarrollar nuestro proyecto fue:</a:t>
            </a:r>
            <a:endParaRPr lang="es-MX" sz="2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1772816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Escriban la problemática que buscan mejorar con su proyecto y </a:t>
            </a: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expliquen por </a:t>
            </a:r>
            <a:r>
              <a:rPr lang="es-ES" sz="20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qué han decidido trabajar en esta iniciativa en particular. Conecten el contexto descrito con las acciones que planean realizar, demostrando cómo su proyecto aborda los retos y aprovecha las oportunidades identificadas.</a:t>
            </a:r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4 Rectángulo"/>
          <p:cNvSpPr/>
          <p:nvPr/>
        </p:nvSpPr>
        <p:spPr>
          <a:xfrm>
            <a:off x="251520" y="3571269"/>
            <a:ext cx="8640960" cy="286232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Coloquen aquí  fotografías de la problemática seleccionada.</a:t>
            </a: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755911" cy="648072"/>
          </a:xfrm>
          <a:prstGeom prst="rect">
            <a:avLst/>
          </a:prstGeom>
        </p:spPr>
      </p:pic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1032087" y="219197"/>
            <a:ext cx="5556138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0427C"/>
                </a:solidFill>
              </a:rPr>
              <a:t>Problemática elegida</a:t>
            </a:r>
            <a:endParaRPr lang="es-MX" sz="4800" b="1" dirty="0">
              <a:solidFill>
                <a:srgbClr val="F042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755911" cy="648072"/>
          </a:xfrm>
          <a:prstGeom prst="rect">
            <a:avLst/>
          </a:prstGeom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032087" y="219197"/>
            <a:ext cx="3672408" cy="689523"/>
          </a:xfrm>
        </p:spPr>
        <p:txBody>
          <a:bodyPr>
            <a:noAutofit/>
          </a:bodyPr>
          <a:lstStyle/>
          <a:p>
            <a:pPr algn="l"/>
            <a:r>
              <a:rPr lang="es-MX" sz="4800" b="1" dirty="0" smtClean="0">
                <a:solidFill>
                  <a:srgbClr val="F0427C"/>
                </a:solidFill>
              </a:rPr>
              <a:t>Evidencias</a:t>
            </a:r>
            <a:endParaRPr lang="es-MX" sz="4800" b="1" dirty="0">
              <a:solidFill>
                <a:srgbClr val="F0427C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251520" y="1268760"/>
            <a:ext cx="8640960" cy="532453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Coloquen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aquí  todas las fotografías de cómo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se reunieron a desarrollar </a:t>
            </a:r>
            <a:r>
              <a:rPr lang="es-MX" sz="2000" i="1" dirty="0">
                <a:solidFill>
                  <a:schemeClr val="bg1">
                    <a:lumMod val="50000"/>
                  </a:schemeClr>
                </a:solidFill>
              </a:rPr>
              <a:t>esta </a:t>
            </a:r>
            <a:r>
              <a:rPr lang="es-MX" sz="2000" i="1" dirty="0" smtClean="0">
                <a:solidFill>
                  <a:schemeClr val="bg1">
                    <a:lumMod val="50000"/>
                  </a:schemeClr>
                </a:solidFill>
              </a:rPr>
              <a:t>etapa, de los materiales que usaron y de todos aquellos que participaron en ella. </a:t>
            </a:r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endParaRPr lang="es-MX" sz="20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29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5005</TotalTime>
  <Words>1701</Words>
  <Application>Microsoft Office PowerPoint</Application>
  <PresentationFormat>Presentación en pantalla (4:3)</PresentationFormat>
  <Paragraphs>368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Tema de Office</vt:lpstr>
      <vt:lpstr>Presentación de PowerPoint</vt:lpstr>
      <vt:lpstr>NOMBRE DEL PROYECTO</vt:lpstr>
      <vt:lpstr>DATOS DEL EQUIPO</vt:lpstr>
      <vt:lpstr>Presentación de PowerPoint</vt:lpstr>
      <vt:lpstr>Mi comunidad</vt:lpstr>
      <vt:lpstr>Problemáticas detectadas</vt:lpstr>
      <vt:lpstr>Antecedentes</vt:lpstr>
      <vt:lpstr>Problemática elegida</vt:lpstr>
      <vt:lpstr>Evidencias</vt:lpstr>
      <vt:lpstr>Lluvia de ideas</vt:lpstr>
      <vt:lpstr>Filtra las ideas</vt:lpstr>
      <vt:lpstr>Posibles soluciones</vt:lpstr>
      <vt:lpstr>Actividades elegidas</vt:lpstr>
      <vt:lpstr>Metas SMART</vt:lpstr>
      <vt:lpstr>Evidencias</vt:lpstr>
      <vt:lpstr>Plan de trabajo</vt:lpstr>
      <vt:lpstr>Plan de trabajo</vt:lpstr>
      <vt:lpstr>Evidencia actividades</vt:lpstr>
      <vt:lpstr>Aliados</vt:lpstr>
      <vt:lpstr>Presupuesto</vt:lpstr>
      <vt:lpstr>Evidencias</vt:lpstr>
      <vt:lpstr>Personas involucradas</vt:lpstr>
      <vt:lpstr>Organizaciones involucradas</vt:lpstr>
      <vt:lpstr>Personas beneficiadas</vt:lpstr>
      <vt:lpstr>Recursos invertidos</vt:lpstr>
      <vt:lpstr>Tiempo invertido</vt:lpstr>
      <vt:lpstr>Difusión del proyecto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NOMBRE DEL PROYECTO</dc:title>
  <dc:creator>Sandra Flores</dc:creator>
  <cp:lastModifiedBy>Juan Romero DC</cp:lastModifiedBy>
  <cp:revision>89</cp:revision>
  <dcterms:created xsi:type="dcterms:W3CDTF">2015-04-22T15:07:15Z</dcterms:created>
  <dcterms:modified xsi:type="dcterms:W3CDTF">2025-07-15T18:27:53Z</dcterms:modified>
</cp:coreProperties>
</file>