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comments+xml" PartName="/ppt/comments/comment12.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6858000" cx="12192000"/>
  <p:notesSz cx="6858000" cy="9144000"/>
  <p:embeddedFontLst>
    <p:embeddedFont>
      <p:font typeface="Urbanist"/>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3" name="Caring Chang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19B9F7D-CBD1-48C2-AF42-6CB0DC896635}">
  <a:tblStyle styleId="{419B9F7D-CBD1-48C2-AF42-6CB0DC89663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Urbanist-regular.fntdata"/><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Urbanist-italic.fntdata"/><Relationship Id="rId25" Type="http://schemas.openxmlformats.org/officeDocument/2006/relationships/font" Target="fonts/Urbanist-bold.fntdata"/><Relationship Id="rId27" Type="http://schemas.openxmlformats.org/officeDocument/2006/relationships/font" Target="fonts/Urbanist-boldItalic.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11-22T14:09:47.473">
    <p:pos x="6000" y="0"/>
    <p:text>"This is the current 'Circular Economy' for wastewater and sludge. As you can see, it is messy, expensive, and inefficient.
Whether we are doing anaerobic digestion, composting, or chemical precipitation, we are adding steps, adding cost, and often just moving the toxicity from a liquid state to a solid state .
The industry is desperate for a 'Valorization Pathway' that doesn't just reduce volume, but actually eliminates the liability entirely."</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5-11-22T14:53:20.294">
    <p:pos x="6000" y="0"/>
    <p:text>If we simply vitrify the core in concrete, the radiotoxicity decays to safe background levels in just 50 years.
So, the investment proposition is secure: We have a safe, compliant storage solution for today, with the IP roadmap to dominate the orbital supply chain of tomorrow."</p:text>
  </p:cm>
  <p:cm authorId="0" idx="11" dt="2025-11-22T14:53:08.397">
    <p:pos x="6000" y="100"/>
    <p:text>"Now, I want to pause on the most ambitious part of our roadmap: The Phoenix Protocol. This represents the ultimate closure of the loop—turning waste into a strategic orbital resource.
To get there, we have a dual-track strategy: The Vision and The Reality."
(Click to Play Video 1: Space_Elevator_Satellite_Detonation.mp4)
"The Vision starts here. Using the carbon tethers manufactured from our own reactor output, we lift the spent Core Cartridges to High Earth Orbit . Once safely away from the atmosphere, we trigger an inductive overload. The core doesn't just break; it vaporizes. The intense heat converts the ceramic and metal instantly into a chaotic plasma cloud .
But chaos is not useful. To turn this explosion into a mine, we need to advance specific areas of physics research. We are currently seeking partnerships to model Vacuum Plasma Hydrodynamics. We need to predict exactly how a 100-million-degree plasma sphere expands in zero gravity so we can catch it.
This leads us to the second challenge: Magnetic Lensing."
(Click to Play Video 2: Sci_Fi_Satellite_Plasma_Fusion.mp4)
"As you see in this simulation, we are developing 'Lorentz Force Fields'. Instead of a physical net, we project magnetic fields that act as a prism. Because Gold, Neodymium, and Silicon all have different atomic masses, the magnetic field bends their flight paths at different angles .
The cloud sorts itself into distinct streams of pure elements. We then use huge panels of ultra-low density Silica Aerogel to 'soft catch' these high-velocity ions, embedding them like bullets in a gel block.
However, we are realists. We know that orbital logistics and plasma lenses are a decade away. That is why our business model is robust today."
(Pause Video / Static Slide View)
"While we refine the orbital science, we utilize Option B: Geological Storage. Because the SPERS reaction uses Lithium-7 and Hydrogen, we do not produce long-lived Actinides like Uranium or Plutonium. Our waste is not dangerous for 10,000 years like a fission plant.</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5-11-22T15:18:14.850">
    <p:pos x="6000" y="0"/>
    <p:text>Q&amp;A CHEAT SHEET (Internal Reference)
Here are the key details to answer the "Hard Questions" using your technical specs.
1. The "Profitability" Question
Q: "Nuclear is expensive. How does a small 160kW unit actually make money?"
A: "It’s a dual-revenue model. First, we are paid 'Tipping Fees' to accept the hazardous waste, which is very expensive to dispose of legally. Second, we sell the outputs.
We generate a net surplus of 56 kW of electricity continuously.
More importantly, we harvest 100 Liters of Helium-4 per day. High-grade Helium is a critical shortage commodity for MRI machines and chip manufacturing. The helium sales alone often cover our OPEX."
2. The "Safety" Question
Q: "What happens if the computer crashes? Do we get a meltdown?"
A: "Impossible. The reactor operates on a 'Power First' principle.
Unlike fission, there is no critical mass of fuel. The reaction requires active acoustic drivers to sustain the bubble collapse.
If the computer crashes or power is cut, the drivers stop, the bubbles stop, and the fusion ceases in less than 1 millisecond.
Furthermore, we have analog Deadman Switches that monitor seismic activity and temperature. If they trip, they physically dump the capacitor energy into a resistor bank, making a restart impossible until cleared."
3. The "Clogging" Question
Q: "You're putting sewage sludge into a precision reactor. Won't it gum up the works immediately?"
A: "We anticipated that. We use a Pulse/Purge cycle.
Every 100th pulse is a 'Cleaning Pulse' where we switch the feed to pure water and maximize the acoustic power without the magnetic pinch .
This acts like an industrial ultrasonic cleaner, scouring the Silicon Carbide walls to prevent buildup.
Additionally, the inner wall is coated with Hexagonal Boron Nitride (h-BN), which is a lubricious ceramic that prevents waste adhesion."
4. The "Reality" Question (Regarding Space)
Q: "The space elevator stuff is cool, but be honest—is this business viable if you never launch anything into orbit?"
A: "Absolu</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5-11-22T15:23:10.306">
    <p:pos x="6000" y="0"/>
    <p:text>"Before we conclude, I want to acknowledge that SPERS is not an invention that happened in a vacuum. We stand on the shoulders of giants who have been building this ladder for the last 50 years.
We are indebted to the plasma physicists at ITER and the National Ignition Facility who proved that fusion is possible.
But the DNA of this machine goes back even further. It goes back to Ada Lovelace, the mother of computer code. She looked at the Jacquard Loom—a mechanical knitting machine—and realized that if you could program a weave, you could program the world.
At SPERS, we are just building the ultimate knitting machine. But instead of weaving thread, we are weaving Carbon Nanotubes and manipulating matter at the atomic scale.
This brings us to Richard Feynman, the father of nanotechnology. Decades ago, in his famous talk 'There's Plenty of Room at the Bottom,' he predicted exactly what we are doing today: arranging atoms the way we want them.
I’ll leave you with a parting thought from Feynman, which drives our engineering philosophy every single day:
'For a successful technology, reality must take precedence over public relations, for nature cannot be fooled.'
At SPERS, we don't rely on PR. We rely on physics. And the physics says it’s time to turn our waste into our future.
Thank you."</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5-11-22T14:28:38.109">
    <p:pos x="6000" y="0"/>
    <p:text>"The specific reaction we are harnessing is Proton-Lithium-7. This is a 'aneutronic' style reaction that is ideal for urban deployment.
Inputs: We take Protons (Hydrogen) from the water and Lithium-7 as a catalyst. Outputs: The reaction produces two things. First, massive thermal energy (17.6 MeV). Second, Alpha Particles—which is just a fancy name for Helium-4.
We also generate a high-flux neutron burst which breaks down the heavy waste nuclei floating in the slurry, transmuting them into stable, non-toxic ash."</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5-11-22T14:11:25.309">
    <p:pos x="6000" y="0"/>
    <p:text>"To contain this, we use a 'Sphere-in-Sphere' geometry.
The Inner Sphere is our 'Crucible.' It is made of Sintered Silicon Carbide (SiC) to withstand the 1,000-bar pressure transients.
The Outer Sphere is our 'Regenerative Heatsink.' It’s a water jacket that captures 100% of the radiant heat and neutron kinetic energy. This water flashes to steam, which drives our turbine. Nothing is wasted."</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5-11-22T14:12:54.721">
    <p:pos x="6000" y="0"/>
    <p:text>"We know that fusion components degrade. Rather than building a massive, permanent reactor that requires expensive shutdowns, we built a cartridge.
This is the CORE-A1. It is modular and replaceable. We embed the copper Litz wire coils and the 12 Piezoelectric drivers directly into the ceramic wall.
When the cartridge reaches the end of its 18-month lifecycle, we don't repair it. We simply swap it out, like changing a printer cartridge. This ensures zero-maintenance downtime for the operator."</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5-11-22T14:13:23.440">
    <p:pos x="6000" y="0"/>
    <p:text>"Handling sludge is difficult. Valves clog. Pumps fail. That is why we use a Tesla Valve Injection System.
A Tesla Valve has no moving parts. It uses the reactor's own pressure pulses to push fuel in one direction only.
We also inject Graphite Nanoparticles into the feed. These act as 'seeds' to help the bubbles form and absorb energy, making the burn more efficient. As you'll see later, this carbon output becomes a critical resource."</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5-11-22T14:29:24.376">
    <p:pos x="6000" y="0"/>
    <p:text>"The most common engineering question we get is: 'How do you burn dirt without clogging the engine?'
The answer is our Pulse/Purge Cycle.
We pulse the reactor 60 times a second. But every 100th pulse is a 'Flush Cycle' using pure water. It acts like an ultrasonic cleaner, scouring the Silicon Carbide walls and ejecting any ash buildup before it can stick. The reactor stays pristine, no matter how dirty the fuel source is."</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5-11-22T14:14:16.983">
    <p:pos x="6000" y="0"/>
    <p:text>"The most common engineering question we get is: 'How do you burn dirt without clogging the engine?'.
The answer is our Pulse/Purge Cycle. We pulse the reactor 60 times a second. But every 100th pulse is a 'Flush Cycle' using pure water. It acts like an ultrasonic cleaner, scouring the Silicon Carbide walls and ejecting any ash buildup before it can stick. The reactor stays pristine, no matter how dirty the fuel source is."</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5-11-22T14:30:39.030">
    <p:pos x="6000" y="0"/>
    <p:text>Visual: Bar chart showing 56 kW Net Surplus
"Let’s look at the bottom line. Even after powering its own pumps and lasers, a single unit generates a net surplus of 56 kW of electricity.
But electricity is just the beginning. We are harvesting 100 Liters of Helium-4 per day.
And finally, we have the Carbon Output. Remember the graphite seeds? The dissociation of organic waste produces high-quality carbon residue. We process this into Multi-walled Carbon Nanotubes (MWCNT). We don't just dump this; we harvest it to build the logistics for the next phase."</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5-11-22T14:16:55.935">
    <p:pos x="6000" y="0"/>
    <p:text>"Let’s look at the bottom line. Even after powering its own pumps and lasers, a single unit generates a net surplus of 56 kW of electricity.
But the electricity is just the beginning. We are harvesting 100 Liters of Helium-4 per day. In the current market, that helium often generates more revenue than the power itself.
And finally, we have the Carbon Output. Remember the graphite seeds? The dissociation of organic waste produces high-quality carbon residue. We don't just dump this; we harvest it."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comments" Target="../comments/commen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comments" Target="../comments/comment7.xml"/><Relationship Id="rId4" Type="http://schemas.openxmlformats.org/officeDocument/2006/relationships/image" Target="../media/image6.png"/><Relationship Id="rId10" Type="http://schemas.openxmlformats.org/officeDocument/2006/relationships/image" Target="../media/image16.png"/><Relationship Id="rId9"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22.png"/><Relationship Id="rId7" Type="http://schemas.openxmlformats.org/officeDocument/2006/relationships/image" Target="../media/image13.png"/><Relationship Id="rId8"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comments" Target="../comments/comment8.xml"/><Relationship Id="rId4" Type="http://schemas.openxmlformats.org/officeDocument/2006/relationships/image" Target="../media/image6.png"/><Relationship Id="rId5"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comments" Target="../comments/comment9.xml"/><Relationship Id="rId4" Type="http://schemas.openxmlformats.org/officeDocument/2006/relationships/image" Target="../media/image6.png"/><Relationship Id="rId5"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comments" Target="../comments/comment10.xml"/><Relationship Id="rId4" Type="http://schemas.openxmlformats.org/officeDocument/2006/relationships/image" Target="../media/image6.png"/><Relationship Id="rId5" Type="http://schemas.openxmlformats.org/officeDocument/2006/relationships/hyperlink" Target="http://drive.google.com/file/d/1V-HFL2pZgXnHrcYT2Bp2r1XvmYsLvfIX/view" TargetMode="External"/><Relationship Id="rId6" Type="http://schemas.openxmlformats.org/officeDocument/2006/relationships/image" Target="../media/image20.jpg"/><Relationship Id="rId7" Type="http://schemas.openxmlformats.org/officeDocument/2006/relationships/hyperlink" Target="http://drive.google.com/file/d/174c4O6MBA3ovyAjUsipiqYNOfJPEthjl/view" TargetMode="External"/><Relationship Id="rId8"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comments" Target="../comments/comment11.xml"/><Relationship Id="rId4" Type="http://schemas.openxmlformats.org/officeDocument/2006/relationships/image" Target="../media/image6.png"/><Relationship Id="rId5"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comments" Target="../comments/comment12.xml"/><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comments" Target="../comments/comment2.xml"/><Relationship Id="rId4" Type="http://schemas.openxmlformats.org/officeDocument/2006/relationships/image" Target="../media/image6.png"/><Relationship Id="rId5"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comments" Target="../comments/comment3.xml"/><Relationship Id="rId4" Type="http://schemas.openxmlformats.org/officeDocument/2006/relationships/image" Target="../media/image6.png"/><Relationship Id="rId5"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comments" Target="../comments/comment4.xml"/><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hyperlink" Target="http://www.youtube.com/watch?v=BaggUtf3WHk" TargetMode="External"/><Relationship Id="rId8"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comments" Target="../comments/commen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83" name="Shape 83"/>
        <p:cNvGrpSpPr/>
        <p:nvPr/>
      </p:nvGrpSpPr>
      <p:grpSpPr>
        <a:xfrm>
          <a:off x="0" y="0"/>
          <a:ext cx="0" cy="0"/>
          <a:chOff x="0" y="0"/>
          <a:chExt cx="0" cy="0"/>
        </a:xfrm>
      </p:grpSpPr>
      <p:pic>
        <p:nvPicPr>
          <p:cNvPr descr="image.png" id="84" name="Google Shape;84;p13"/>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85" name="Google Shape;85;p13"/>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86" name="Google Shape;86;p13"/>
          <p:cNvSpPr txBox="1"/>
          <p:nvPr/>
        </p:nvSpPr>
        <p:spPr>
          <a:xfrm>
            <a:off x="762000" y="1905148"/>
            <a:ext cx="11201400" cy="2262782"/>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5400" u="none" cap="none" strike="noStrike">
                <a:solidFill>
                  <a:srgbClr val="F8FAFC"/>
                </a:solidFill>
                <a:latin typeface="Urbanist"/>
                <a:ea typeface="Urbanist"/>
                <a:cs typeface="Urbanist"/>
                <a:sym typeface="Urbanist"/>
              </a:rPr>
              <a:t>SPERS</a:t>
            </a:r>
            <a:br>
              <a:rPr b="0" i="0" lang="en-US" sz="1800" u="none" cap="none" strike="noStrike">
                <a:solidFill>
                  <a:schemeClr val="dk1"/>
                </a:solidFill>
                <a:latin typeface="Calibri"/>
                <a:ea typeface="Calibri"/>
                <a:cs typeface="Calibri"/>
                <a:sym typeface="Calibri"/>
              </a:rPr>
            </a:br>
            <a:r>
              <a:rPr b="1" i="0" lang="en-US" sz="5400" u="none" cap="none" strike="noStrike">
                <a:solidFill>
                  <a:srgbClr val="38BDF8"/>
                </a:solidFill>
                <a:latin typeface="Urbanist"/>
                <a:ea typeface="Urbanist"/>
                <a:cs typeface="Urbanist"/>
                <a:sym typeface="Urbanist"/>
              </a:rPr>
              <a:t>Self-Powered Environmental</a:t>
            </a:r>
            <a:br>
              <a:rPr b="0" i="0" lang="en-US" sz="1800" u="none" cap="none" strike="noStrike">
                <a:solidFill>
                  <a:schemeClr val="dk1"/>
                </a:solidFill>
                <a:latin typeface="Calibri"/>
                <a:ea typeface="Calibri"/>
                <a:cs typeface="Calibri"/>
                <a:sym typeface="Calibri"/>
              </a:rPr>
            </a:br>
            <a:r>
              <a:rPr b="1" i="0" lang="en-US" sz="5400" u="none" cap="none" strike="noStrike">
                <a:solidFill>
                  <a:srgbClr val="38BDF8"/>
                </a:solidFill>
                <a:latin typeface="Urbanist"/>
                <a:ea typeface="Urbanist"/>
                <a:cs typeface="Urbanist"/>
                <a:sym typeface="Urbanist"/>
              </a:rPr>
              <a:t> Remediation System</a:t>
            </a:r>
            <a:endParaRPr/>
          </a:p>
        </p:txBody>
      </p:sp>
      <p:sp>
        <p:nvSpPr>
          <p:cNvPr id="87" name="Google Shape;87;p13"/>
          <p:cNvSpPr txBox="1"/>
          <p:nvPr/>
        </p:nvSpPr>
        <p:spPr>
          <a:xfrm>
            <a:off x="762000" y="4358431"/>
            <a:ext cx="10668000" cy="365670"/>
          </a:xfrm>
          <a:prstGeom prst="rect">
            <a:avLst/>
          </a:prstGeom>
          <a:noFill/>
          <a:ln>
            <a:noFill/>
          </a:ln>
        </p:spPr>
        <p:txBody>
          <a:bodyPr anchorCtr="0" anchor="t" bIns="0" lIns="0" spcFirstLastPara="1" rIns="0" wrap="square" tIns="0">
            <a:spAutoFit/>
          </a:bodyPr>
          <a:lstStyle/>
          <a:p>
            <a:pPr indent="0" lvl="0" marL="0" marR="0" rtl="0" algn="l">
              <a:lnSpc>
                <a:spcPct val="159944"/>
              </a:lnSpc>
              <a:spcBef>
                <a:spcPts val="0"/>
              </a:spcBef>
              <a:spcAft>
                <a:spcPts val="0"/>
              </a:spcAft>
              <a:buNone/>
            </a:pPr>
            <a:r>
              <a:rPr b="0" i="0" lang="en-US" sz="1800" u="none" cap="none" strike="noStrike">
                <a:solidFill>
                  <a:srgbClr val="94A3B8"/>
                </a:solidFill>
                <a:latin typeface="Urbanist"/>
                <a:ea typeface="Urbanist"/>
                <a:cs typeface="Urbanist"/>
                <a:sym typeface="Urbanist"/>
              </a:rPr>
              <a:t>Turning Hazardous Waste into Clean Energy &amp; Rare Elements.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196" name="Shape 196"/>
        <p:cNvGrpSpPr/>
        <p:nvPr/>
      </p:nvGrpSpPr>
      <p:grpSpPr>
        <a:xfrm>
          <a:off x="0" y="0"/>
          <a:ext cx="0" cy="0"/>
          <a:chOff x="0" y="0"/>
          <a:chExt cx="0" cy="0"/>
        </a:xfrm>
      </p:grpSpPr>
      <p:pic>
        <p:nvPicPr>
          <p:cNvPr descr="image.png" id="197" name="Google Shape;197;p22"/>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98" name="Google Shape;198;p22"/>
          <p:cNvSpPr txBox="1"/>
          <p:nvPr/>
        </p:nvSpPr>
        <p:spPr>
          <a:xfrm>
            <a:off x="571500" y="571500"/>
            <a:ext cx="11601450" cy="55245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F8FAFC"/>
                </a:solidFill>
                <a:latin typeface="Urbanist"/>
                <a:ea typeface="Urbanist"/>
                <a:cs typeface="Urbanist"/>
                <a:sym typeface="Urbanist"/>
              </a:rPr>
              <a:t>The "Clean" Dirty Reactor</a:t>
            </a:r>
            <a:endParaRPr/>
          </a:p>
        </p:txBody>
      </p:sp>
      <p:sp>
        <p:nvSpPr>
          <p:cNvPr id="199" name="Google Shape;199;p22"/>
          <p:cNvSpPr txBox="1"/>
          <p:nvPr/>
        </p:nvSpPr>
        <p:spPr>
          <a:xfrm>
            <a:off x="2095500" y="2718494"/>
            <a:ext cx="8420100" cy="10400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1" lang="en-US" sz="3150" u="none" cap="none" strike="noStrike">
                <a:solidFill>
                  <a:srgbClr val="F1F5F9"/>
                </a:solidFill>
                <a:latin typeface="Times New Roman"/>
                <a:ea typeface="Times New Roman"/>
                <a:cs typeface="Times New Roman"/>
                <a:sym typeface="Times New Roman"/>
              </a:rPr>
              <a:t> "How do you burn dirt without clogging the engine?" </a:t>
            </a:r>
            <a:endParaRPr/>
          </a:p>
        </p:txBody>
      </p:sp>
      <p:sp>
        <p:nvSpPr>
          <p:cNvPr id="200" name="Google Shape;200;p22"/>
          <p:cNvSpPr txBox="1"/>
          <p:nvPr/>
        </p:nvSpPr>
        <p:spPr>
          <a:xfrm>
            <a:off x="2095500" y="3949005"/>
            <a:ext cx="8420100" cy="1219200"/>
          </a:xfrm>
          <a:prstGeom prst="rect">
            <a:avLst/>
          </a:prstGeom>
          <a:noFill/>
          <a:ln>
            <a:noFill/>
          </a:ln>
        </p:spPr>
        <p:txBody>
          <a:bodyPr anchorCtr="0" anchor="t" bIns="0" lIns="0" spcFirstLastPara="1" rIns="0" wrap="square" tIns="0">
            <a:spAutoFit/>
          </a:bodyPr>
          <a:lstStyle/>
          <a:p>
            <a:pPr indent="0" lvl="0" marL="0" marR="0" rtl="0" algn="ctr">
              <a:lnSpc>
                <a:spcPct val="133333"/>
              </a:lnSpc>
              <a:spcBef>
                <a:spcPts val="0"/>
              </a:spcBef>
              <a:spcAft>
                <a:spcPts val="0"/>
              </a:spcAft>
              <a:buNone/>
            </a:pPr>
            <a:r>
              <a:rPr b="1" i="0" lang="en-US" sz="1500" u="none" cap="none" strike="noStrike">
                <a:solidFill>
                  <a:srgbClr val="94A3B8"/>
                </a:solidFill>
                <a:latin typeface="Urbanist"/>
                <a:ea typeface="Urbanist"/>
                <a:cs typeface="Urbanist"/>
                <a:sym typeface="Urbanist"/>
              </a:rPr>
              <a:t>The Pulse/Purge Cycle:</a:t>
            </a:r>
            <a:br>
              <a:rPr b="0" i="0" lang="en-US" sz="1800" u="none" cap="none" strike="noStrike">
                <a:solidFill>
                  <a:schemeClr val="dk1"/>
                </a:solidFill>
                <a:latin typeface="Calibri"/>
                <a:ea typeface="Calibri"/>
                <a:cs typeface="Calibri"/>
                <a:sym typeface="Calibri"/>
              </a:rPr>
            </a:br>
            <a:r>
              <a:rPr b="0" i="0" lang="en-US" sz="1500" u="none" cap="none" strike="noStrike">
                <a:solidFill>
                  <a:srgbClr val="94A3B8"/>
                </a:solidFill>
                <a:latin typeface="Urbanist"/>
                <a:ea typeface="Urbanist"/>
                <a:cs typeface="Urbanist"/>
                <a:sym typeface="Urbanist"/>
              </a:rPr>
              <a:t> SPERS pulses 60 times a second. Every 100th pulse is a pure water "Flush Cycle" that scours the SiC walls, preventing waste buildup and ensuring the reactor remains pristine despite the dirty fuel source.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204" name="Shape 204"/>
        <p:cNvGrpSpPr/>
        <p:nvPr/>
      </p:nvGrpSpPr>
      <p:grpSpPr>
        <a:xfrm>
          <a:off x="0" y="0"/>
          <a:ext cx="0" cy="0"/>
          <a:chOff x="0" y="0"/>
          <a:chExt cx="0" cy="0"/>
        </a:xfrm>
      </p:grpSpPr>
      <p:pic>
        <p:nvPicPr>
          <p:cNvPr descr="image.png" id="205" name="Google Shape;205;p23"/>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descr="image.png" id="206" name="Google Shape;206;p23"/>
          <p:cNvPicPr preferRelativeResize="0"/>
          <p:nvPr/>
        </p:nvPicPr>
        <p:blipFill rotWithShape="1">
          <a:blip r:embed="rId5">
            <a:alphaModFix/>
          </a:blip>
          <a:srcRect b="0" l="0" r="0" t="0"/>
          <a:stretch/>
        </p:blipFill>
        <p:spPr>
          <a:xfrm>
            <a:off x="571500" y="2486025"/>
            <a:ext cx="3492549" cy="3105150"/>
          </a:xfrm>
          <a:prstGeom prst="rect">
            <a:avLst/>
          </a:prstGeom>
          <a:noFill/>
          <a:ln>
            <a:noFill/>
          </a:ln>
        </p:spPr>
      </p:pic>
      <p:pic>
        <p:nvPicPr>
          <p:cNvPr descr="image.png" id="207" name="Google Shape;207;p23"/>
          <p:cNvPicPr preferRelativeResize="0"/>
          <p:nvPr/>
        </p:nvPicPr>
        <p:blipFill rotWithShape="1">
          <a:blip r:embed="rId6">
            <a:alphaModFix/>
          </a:blip>
          <a:srcRect b="0" l="0" r="0" t="0"/>
          <a:stretch/>
        </p:blipFill>
        <p:spPr>
          <a:xfrm>
            <a:off x="4349799" y="2486025"/>
            <a:ext cx="3492549" cy="3105150"/>
          </a:xfrm>
          <a:prstGeom prst="rect">
            <a:avLst/>
          </a:prstGeom>
          <a:noFill/>
          <a:ln>
            <a:noFill/>
          </a:ln>
        </p:spPr>
      </p:pic>
      <p:pic>
        <p:nvPicPr>
          <p:cNvPr descr="image.png" id="208" name="Google Shape;208;p23"/>
          <p:cNvPicPr preferRelativeResize="0"/>
          <p:nvPr/>
        </p:nvPicPr>
        <p:blipFill rotWithShape="1">
          <a:blip r:embed="rId7">
            <a:alphaModFix/>
          </a:blip>
          <a:srcRect b="0" l="0" r="0" t="0"/>
          <a:stretch/>
        </p:blipFill>
        <p:spPr>
          <a:xfrm>
            <a:off x="8128099" y="2486025"/>
            <a:ext cx="3492549" cy="3105150"/>
          </a:xfrm>
          <a:prstGeom prst="rect">
            <a:avLst/>
          </a:prstGeom>
          <a:noFill/>
          <a:ln>
            <a:noFill/>
          </a:ln>
        </p:spPr>
      </p:pic>
      <p:sp>
        <p:nvSpPr>
          <p:cNvPr id="209" name="Google Shape;209;p23"/>
          <p:cNvSpPr txBox="1"/>
          <p:nvPr/>
        </p:nvSpPr>
        <p:spPr>
          <a:xfrm>
            <a:off x="571500" y="571500"/>
            <a:ext cx="11601450" cy="55245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F8FAFC"/>
                </a:solidFill>
                <a:latin typeface="Urbanist"/>
                <a:ea typeface="Urbanist"/>
                <a:cs typeface="Urbanist"/>
                <a:sym typeface="Urbanist"/>
              </a:rPr>
              <a:t>Defense-in-Depth Safety</a:t>
            </a:r>
            <a:endParaRPr/>
          </a:p>
        </p:txBody>
      </p:sp>
      <p:sp>
        <p:nvSpPr>
          <p:cNvPr id="210" name="Google Shape;210;p23"/>
          <p:cNvSpPr txBox="1"/>
          <p:nvPr/>
        </p:nvSpPr>
        <p:spPr>
          <a:xfrm>
            <a:off x="866775" y="3324225"/>
            <a:ext cx="3047099" cy="27622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800" u="none" cap="none" strike="noStrike">
                <a:solidFill>
                  <a:srgbClr val="E2E8F0"/>
                </a:solidFill>
                <a:latin typeface="Urbanist"/>
                <a:ea typeface="Urbanist"/>
                <a:cs typeface="Urbanist"/>
                <a:sym typeface="Urbanist"/>
              </a:rPr>
              <a:t>Physics First</a:t>
            </a:r>
            <a:endParaRPr/>
          </a:p>
        </p:txBody>
      </p:sp>
      <p:sp>
        <p:nvSpPr>
          <p:cNvPr id="211" name="Google Shape;211;p23"/>
          <p:cNvSpPr txBox="1"/>
          <p:nvPr/>
        </p:nvSpPr>
        <p:spPr>
          <a:xfrm>
            <a:off x="866775" y="3886200"/>
            <a:ext cx="2901999" cy="914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The reaction is not self-sustaining. If power is cut, fusion stops in &lt; 1ms. No meltdown risk.</a:t>
            </a:r>
            <a:endParaRPr/>
          </a:p>
        </p:txBody>
      </p:sp>
      <p:sp>
        <p:nvSpPr>
          <p:cNvPr id="212" name="Google Shape;212;p23"/>
          <p:cNvSpPr txBox="1"/>
          <p:nvPr/>
        </p:nvSpPr>
        <p:spPr>
          <a:xfrm>
            <a:off x="4645074" y="3324225"/>
            <a:ext cx="3047099" cy="27622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800" u="none" cap="none" strike="noStrike">
                <a:solidFill>
                  <a:srgbClr val="E2E8F0"/>
                </a:solidFill>
                <a:latin typeface="Urbanist"/>
                <a:ea typeface="Urbanist"/>
                <a:cs typeface="Urbanist"/>
                <a:sym typeface="Urbanist"/>
              </a:rPr>
              <a:t>Deadman Switch</a:t>
            </a:r>
            <a:endParaRPr/>
          </a:p>
        </p:txBody>
      </p:sp>
      <p:sp>
        <p:nvSpPr>
          <p:cNvPr id="213" name="Google Shape;213;p23"/>
          <p:cNvSpPr txBox="1"/>
          <p:nvPr/>
        </p:nvSpPr>
        <p:spPr>
          <a:xfrm>
            <a:off x="4645074" y="3886200"/>
            <a:ext cx="2901999" cy="12192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Hard-wired analog interlocks monitor radiation and seismic activity. Any breach triggers an instant capacitor dump.</a:t>
            </a:r>
            <a:endParaRPr/>
          </a:p>
        </p:txBody>
      </p:sp>
      <p:sp>
        <p:nvSpPr>
          <p:cNvPr id="214" name="Google Shape;214;p23"/>
          <p:cNvSpPr txBox="1"/>
          <p:nvPr/>
        </p:nvSpPr>
        <p:spPr>
          <a:xfrm>
            <a:off x="8423374" y="3324225"/>
            <a:ext cx="3047099" cy="27622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800" u="none" cap="none" strike="noStrike">
                <a:solidFill>
                  <a:srgbClr val="E2E8F0"/>
                </a:solidFill>
                <a:latin typeface="Urbanist"/>
                <a:ea typeface="Urbanist"/>
                <a:cs typeface="Urbanist"/>
                <a:sym typeface="Urbanist"/>
              </a:rPr>
              <a:t>Passive Quench</a:t>
            </a:r>
            <a:endParaRPr/>
          </a:p>
        </p:txBody>
      </p:sp>
      <p:sp>
        <p:nvSpPr>
          <p:cNvPr id="215" name="Google Shape;215;p23"/>
          <p:cNvSpPr txBox="1"/>
          <p:nvPr/>
        </p:nvSpPr>
        <p:spPr>
          <a:xfrm>
            <a:off x="8423374" y="3886200"/>
            <a:ext cx="2901999" cy="12192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In a catastrophic failure, a gravity-fed tank floods the reactor pit with borated water, cooling the core without pumps.</a:t>
            </a:r>
            <a:endParaRPr/>
          </a:p>
        </p:txBody>
      </p:sp>
      <p:pic>
        <p:nvPicPr>
          <p:cNvPr descr="image.png" id="216" name="Google Shape;216;p23"/>
          <p:cNvPicPr preferRelativeResize="0"/>
          <p:nvPr/>
        </p:nvPicPr>
        <p:blipFill rotWithShape="1">
          <a:blip r:embed="rId8">
            <a:alphaModFix/>
          </a:blip>
          <a:srcRect b="0" l="0" r="0" t="0"/>
          <a:stretch/>
        </p:blipFill>
        <p:spPr>
          <a:xfrm>
            <a:off x="866775" y="2790825"/>
            <a:ext cx="342900" cy="304800"/>
          </a:xfrm>
          <a:prstGeom prst="rect">
            <a:avLst/>
          </a:prstGeom>
          <a:noFill/>
          <a:ln>
            <a:noFill/>
          </a:ln>
        </p:spPr>
      </p:pic>
      <p:pic>
        <p:nvPicPr>
          <p:cNvPr descr="image.png" id="217" name="Google Shape;217;p23"/>
          <p:cNvPicPr preferRelativeResize="0"/>
          <p:nvPr/>
        </p:nvPicPr>
        <p:blipFill rotWithShape="1">
          <a:blip r:embed="rId9">
            <a:alphaModFix/>
          </a:blip>
          <a:srcRect b="0" l="0" r="0" t="0"/>
          <a:stretch/>
        </p:blipFill>
        <p:spPr>
          <a:xfrm>
            <a:off x="4645074" y="2790825"/>
            <a:ext cx="266700" cy="304800"/>
          </a:xfrm>
          <a:prstGeom prst="rect">
            <a:avLst/>
          </a:prstGeom>
          <a:noFill/>
          <a:ln>
            <a:noFill/>
          </a:ln>
        </p:spPr>
      </p:pic>
      <p:pic>
        <p:nvPicPr>
          <p:cNvPr descr="image.png" id="218" name="Google Shape;218;p23"/>
          <p:cNvPicPr preferRelativeResize="0"/>
          <p:nvPr/>
        </p:nvPicPr>
        <p:blipFill rotWithShape="1">
          <a:blip r:embed="rId10">
            <a:alphaModFix/>
          </a:blip>
          <a:srcRect b="0" l="0" r="0" t="0"/>
          <a:stretch/>
        </p:blipFill>
        <p:spPr>
          <a:xfrm>
            <a:off x="8423374" y="2790825"/>
            <a:ext cx="342900" cy="304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222" name="Shape 222"/>
        <p:cNvGrpSpPr/>
        <p:nvPr/>
      </p:nvGrpSpPr>
      <p:grpSpPr>
        <a:xfrm>
          <a:off x="0" y="0"/>
          <a:ext cx="0" cy="0"/>
          <a:chOff x="0" y="0"/>
          <a:chExt cx="0" cy="0"/>
        </a:xfrm>
      </p:grpSpPr>
      <p:pic>
        <p:nvPicPr>
          <p:cNvPr descr="image.png" id="223" name="Google Shape;223;p24"/>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descr="image.png" id="224" name="Google Shape;224;p24"/>
          <p:cNvPicPr preferRelativeResize="0"/>
          <p:nvPr/>
        </p:nvPicPr>
        <p:blipFill rotWithShape="1">
          <a:blip r:embed="rId5">
            <a:alphaModFix/>
          </a:blip>
          <a:srcRect b="0" l="0" r="0" t="0"/>
          <a:stretch/>
        </p:blipFill>
        <p:spPr>
          <a:xfrm>
            <a:off x="571500" y="1790700"/>
            <a:ext cx="11049000" cy="4495800"/>
          </a:xfrm>
          <a:prstGeom prst="rect">
            <a:avLst/>
          </a:prstGeom>
          <a:noFill/>
          <a:ln>
            <a:noFill/>
          </a:ln>
        </p:spPr>
      </p:pic>
      <p:sp>
        <p:nvSpPr>
          <p:cNvPr id="225" name="Google Shape;225;p24"/>
          <p:cNvSpPr txBox="1"/>
          <p:nvPr/>
        </p:nvSpPr>
        <p:spPr>
          <a:xfrm>
            <a:off x="571500" y="571500"/>
            <a:ext cx="11601450" cy="55245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F8FAFC"/>
                </a:solidFill>
                <a:latin typeface="Urbanist"/>
                <a:ea typeface="Urbanist"/>
                <a:cs typeface="Urbanist"/>
                <a:sym typeface="Urbanist"/>
              </a:rPr>
              <a:t>Energy &amp; Revenue Balance</a:t>
            </a:r>
            <a:endParaRPr/>
          </a:p>
        </p:txBody>
      </p:sp>
      <p:sp>
        <p:nvSpPr>
          <p:cNvPr id="226" name="Google Shape;226;p24"/>
          <p:cNvSpPr txBox="1"/>
          <p:nvPr/>
        </p:nvSpPr>
        <p:spPr>
          <a:xfrm>
            <a:off x="571500" y="4838700"/>
            <a:ext cx="11049000" cy="2310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US" sz="1500" u="none" cap="none" strike="noStrike">
                <a:solidFill>
                  <a:srgbClr val="94A3B8"/>
                </a:solidFill>
                <a:latin typeface="Urbanist"/>
                <a:ea typeface="Urbanist"/>
                <a:cs typeface="Urbanist"/>
                <a:sym typeface="Urbanist"/>
              </a:rPr>
              <a:t>Revenue Multiplier:</a:t>
            </a:r>
            <a:r>
              <a:rPr b="0" i="0" lang="en-US" sz="1500" u="none" cap="none" strike="noStrike">
                <a:solidFill>
                  <a:srgbClr val="94A3B8"/>
                </a:solidFill>
                <a:latin typeface="Urbanist"/>
                <a:ea typeface="Urbanist"/>
                <a:cs typeface="Urbanist"/>
                <a:sym typeface="Urbanist"/>
              </a:rPr>
              <a:t> In addition to +56kW net power, the system captures </a:t>
            </a:r>
            <a:r>
              <a:rPr lang="en-US" sz="1500">
                <a:solidFill>
                  <a:srgbClr val="94A3B8"/>
                </a:solidFill>
                <a:latin typeface="Urbanist"/>
                <a:ea typeface="Urbanist"/>
                <a:cs typeface="Urbanist"/>
                <a:sym typeface="Urbanist"/>
              </a:rPr>
              <a:t>~</a:t>
            </a:r>
            <a:r>
              <a:rPr b="1" i="0" lang="en-US" sz="1500" u="none" cap="none" strike="noStrike">
                <a:solidFill>
                  <a:srgbClr val="94A3B8"/>
                </a:solidFill>
                <a:latin typeface="Urbanist"/>
                <a:ea typeface="Urbanist"/>
                <a:cs typeface="Urbanist"/>
                <a:sym typeface="Urbanist"/>
              </a:rPr>
              <a:t>100L of Helium-4</a:t>
            </a:r>
            <a:r>
              <a:rPr b="0" i="0" lang="en-US" sz="1500" u="none" cap="none" strike="noStrike">
                <a:solidFill>
                  <a:srgbClr val="94A3B8"/>
                </a:solidFill>
                <a:latin typeface="Urbanist"/>
                <a:ea typeface="Urbanist"/>
                <a:cs typeface="Urbanist"/>
                <a:sym typeface="Urbanist"/>
              </a:rPr>
              <a:t> per day.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230" name="Shape 230"/>
        <p:cNvGrpSpPr/>
        <p:nvPr/>
      </p:nvGrpSpPr>
      <p:grpSpPr>
        <a:xfrm>
          <a:off x="0" y="0"/>
          <a:ext cx="0" cy="0"/>
          <a:chOff x="0" y="0"/>
          <a:chExt cx="0" cy="0"/>
        </a:xfrm>
      </p:grpSpPr>
      <p:pic>
        <p:nvPicPr>
          <p:cNvPr descr="image.png" id="231" name="Google Shape;231;p25"/>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232" name="Google Shape;232;p25"/>
          <p:cNvSpPr txBox="1"/>
          <p:nvPr/>
        </p:nvSpPr>
        <p:spPr>
          <a:xfrm>
            <a:off x="571500" y="1952625"/>
            <a:ext cx="5500687" cy="27622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800" u="none" cap="none" strike="noStrike">
                <a:solidFill>
                  <a:srgbClr val="F8FAFC"/>
                </a:solidFill>
                <a:latin typeface="Urbanist"/>
                <a:ea typeface="Urbanist"/>
                <a:cs typeface="Urbanist"/>
                <a:sym typeface="Urbanist"/>
              </a:rPr>
              <a:t>The Phoenix Protocol</a:t>
            </a:r>
            <a:endParaRPr/>
          </a:p>
        </p:txBody>
      </p:sp>
      <p:sp>
        <p:nvSpPr>
          <p:cNvPr id="233" name="Google Shape;233;p25"/>
          <p:cNvSpPr txBox="1"/>
          <p:nvPr/>
        </p:nvSpPr>
        <p:spPr>
          <a:xfrm>
            <a:off x="571500" y="2419350"/>
            <a:ext cx="5238750" cy="304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End-of-Life (EOL) strategy for spent reactor cores.</a:t>
            </a:r>
            <a:endParaRPr/>
          </a:p>
        </p:txBody>
      </p:sp>
      <p:sp>
        <p:nvSpPr>
          <p:cNvPr id="234" name="Google Shape;234;p25"/>
          <p:cNvSpPr txBox="1"/>
          <p:nvPr/>
        </p:nvSpPr>
        <p:spPr>
          <a:xfrm>
            <a:off x="571500" y="3086100"/>
            <a:ext cx="5500687" cy="21907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404" u="none" cap="none" strike="noStrike">
                <a:solidFill>
                  <a:srgbClr val="F8FAFC"/>
                </a:solidFill>
                <a:latin typeface="Urbanist"/>
                <a:ea typeface="Urbanist"/>
                <a:cs typeface="Urbanist"/>
                <a:sym typeface="Urbanist"/>
              </a:rPr>
              <a:t>Orbital Disposal</a:t>
            </a:r>
            <a:endParaRPr/>
          </a:p>
        </p:txBody>
      </p:sp>
      <p:sp>
        <p:nvSpPr>
          <p:cNvPr id="235" name="Google Shape;235;p25"/>
          <p:cNvSpPr txBox="1"/>
          <p:nvPr/>
        </p:nvSpPr>
        <p:spPr>
          <a:xfrm>
            <a:off x="571500" y="3495675"/>
            <a:ext cx="5238750" cy="12192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Rather than burying radioactive cores, SPERS launches sealed cartridges into High Earth Orbit (HEO). Using an inductive overload, the core is vaporized into plasma in the vacuum of space.</a:t>
            </a:r>
            <a:endParaRPr/>
          </a:p>
        </p:txBody>
      </p:sp>
      <p:pic>
        <p:nvPicPr>
          <p:cNvPr id="236" name="Google Shape;236;p25" title="Gemini_Generated_Image_9okbhe9okbhe9okb.png"/>
          <p:cNvPicPr preferRelativeResize="0"/>
          <p:nvPr/>
        </p:nvPicPr>
        <p:blipFill rotWithShape="1">
          <a:blip r:embed="rId5">
            <a:alphaModFix/>
          </a:blip>
          <a:srcRect b="0" l="0" r="7166" t="0"/>
          <a:stretch/>
        </p:blipFill>
        <p:spPr>
          <a:xfrm>
            <a:off x="5914550" y="1711525"/>
            <a:ext cx="6054851" cy="35572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240" name="Shape 240"/>
        <p:cNvGrpSpPr/>
        <p:nvPr/>
      </p:nvGrpSpPr>
      <p:grpSpPr>
        <a:xfrm>
          <a:off x="0" y="0"/>
          <a:ext cx="0" cy="0"/>
          <a:chOff x="0" y="0"/>
          <a:chExt cx="0" cy="0"/>
        </a:xfrm>
      </p:grpSpPr>
      <p:pic>
        <p:nvPicPr>
          <p:cNvPr descr="image.png" id="241" name="Google Shape;241;p26"/>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242" name="Google Shape;242;p26"/>
          <p:cNvSpPr txBox="1"/>
          <p:nvPr/>
        </p:nvSpPr>
        <p:spPr>
          <a:xfrm>
            <a:off x="762000" y="762000"/>
            <a:ext cx="3520440" cy="27622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800" u="none" cap="none" strike="noStrike">
                <a:solidFill>
                  <a:srgbClr val="F8FAFC"/>
                </a:solidFill>
                <a:latin typeface="Urbanist"/>
                <a:ea typeface="Urbanist"/>
                <a:cs typeface="Urbanist"/>
                <a:sym typeface="Urbanist"/>
              </a:rPr>
              <a:t>Mass Spectrometer in the Wild</a:t>
            </a:r>
            <a:endParaRPr/>
          </a:p>
        </p:txBody>
      </p:sp>
      <p:sp>
        <p:nvSpPr>
          <p:cNvPr id="243" name="Google Shape;243;p26"/>
          <p:cNvSpPr txBox="1"/>
          <p:nvPr/>
        </p:nvSpPr>
        <p:spPr>
          <a:xfrm>
            <a:off x="762000" y="1228725"/>
            <a:ext cx="3352800" cy="304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Turning disposal into mining.</a:t>
            </a:r>
            <a:endParaRPr/>
          </a:p>
        </p:txBody>
      </p:sp>
      <p:sp>
        <p:nvSpPr>
          <p:cNvPr id="244" name="Google Shape;244;p26"/>
          <p:cNvSpPr txBox="1"/>
          <p:nvPr/>
        </p:nvSpPr>
        <p:spPr>
          <a:xfrm>
            <a:off x="762000" y="1914525"/>
            <a:ext cx="3352800" cy="12192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Once vaporized in orbit, the core's plasma cloud is intercepted by satellites equipped with magnetic shields.</a:t>
            </a:r>
            <a:endParaRPr/>
          </a:p>
        </p:txBody>
      </p:sp>
      <p:sp>
        <p:nvSpPr>
          <p:cNvPr id="245" name="Google Shape;245;p26"/>
          <p:cNvSpPr txBox="1"/>
          <p:nvPr/>
        </p:nvSpPr>
        <p:spPr>
          <a:xfrm>
            <a:off x="762000" y="3514725"/>
            <a:ext cx="3352800" cy="15240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The fields separate elements by mass. </a:t>
            </a:r>
            <a:r>
              <a:rPr b="1" i="0" lang="en-US" sz="1500" u="none" cap="none" strike="noStrike">
                <a:solidFill>
                  <a:srgbClr val="94A3B8"/>
                </a:solidFill>
                <a:latin typeface="Urbanist"/>
                <a:ea typeface="Urbanist"/>
                <a:cs typeface="Urbanist"/>
                <a:sym typeface="Urbanist"/>
              </a:rPr>
              <a:t>Aerogel panels</a:t>
            </a:r>
            <a:r>
              <a:rPr b="0" i="0" lang="en-US" sz="1500" u="none" cap="none" strike="noStrike">
                <a:solidFill>
                  <a:srgbClr val="94A3B8"/>
                </a:solidFill>
                <a:latin typeface="Urbanist"/>
                <a:ea typeface="Urbanist"/>
                <a:cs typeface="Urbanist"/>
                <a:sym typeface="Urbanist"/>
              </a:rPr>
              <a:t> then capture the separated streams, harvesting pure Rare Earth Elements (REE) produced by the transmutation process.</a:t>
            </a:r>
            <a:endParaRPr/>
          </a:p>
        </p:txBody>
      </p:sp>
      <p:pic>
        <p:nvPicPr>
          <p:cNvPr id="246" name="Google Shape;246;p26" title="Space_Elevator_Satellite_Detonation.mp4">
            <a:hlinkClick r:id="rId5"/>
          </p:cNvPr>
          <p:cNvPicPr preferRelativeResize="0"/>
          <p:nvPr/>
        </p:nvPicPr>
        <p:blipFill>
          <a:blip r:embed="rId6">
            <a:alphaModFix/>
          </a:blip>
          <a:stretch>
            <a:fillRect/>
          </a:stretch>
        </p:blipFill>
        <p:spPr>
          <a:xfrm>
            <a:off x="4782050" y="667275"/>
            <a:ext cx="4384813" cy="2466450"/>
          </a:xfrm>
          <a:prstGeom prst="rect">
            <a:avLst/>
          </a:prstGeom>
          <a:noFill/>
          <a:ln>
            <a:noFill/>
          </a:ln>
        </p:spPr>
      </p:pic>
      <p:pic>
        <p:nvPicPr>
          <p:cNvPr id="247" name="Google Shape;247;p26" title="Sci_Fi_Satellite_Plasma_Fusion.mp4">
            <a:hlinkClick r:id="rId7"/>
          </p:cNvPr>
          <p:cNvPicPr preferRelativeResize="0"/>
          <p:nvPr/>
        </p:nvPicPr>
        <p:blipFill>
          <a:blip r:embed="rId8">
            <a:alphaModFix/>
          </a:blip>
          <a:stretch>
            <a:fillRect/>
          </a:stretch>
        </p:blipFill>
        <p:spPr>
          <a:xfrm>
            <a:off x="7006275" y="3133723"/>
            <a:ext cx="4384826" cy="2466464"/>
          </a:xfrm>
          <a:prstGeom prst="rect">
            <a:avLst/>
          </a:prstGeom>
          <a:noFill/>
          <a:ln>
            <a:noFill/>
          </a:ln>
        </p:spPr>
      </p:pic>
      <p:sp>
        <p:nvSpPr>
          <p:cNvPr id="248" name="Google Shape;248;p26"/>
          <p:cNvSpPr txBox="1"/>
          <p:nvPr/>
        </p:nvSpPr>
        <p:spPr>
          <a:xfrm>
            <a:off x="754375" y="5694000"/>
            <a:ext cx="34326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rgbClr val="FFF2CC"/>
                </a:solidFill>
                <a:latin typeface="Urbanist"/>
                <a:ea typeface="Urbanist"/>
                <a:cs typeface="Urbanist"/>
                <a:sym typeface="Urbanist"/>
              </a:rPr>
              <a:t>NOTE: Artist license as no sound in space.</a:t>
            </a:r>
            <a:endParaRPr sz="1200">
              <a:solidFill>
                <a:srgbClr val="FFF2CC"/>
              </a:solidFill>
              <a:latin typeface="Urbanist"/>
              <a:ea typeface="Urbanist"/>
              <a:cs typeface="Urbanist"/>
              <a:sym typeface="Urbani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252" name="Shape 252"/>
        <p:cNvGrpSpPr/>
        <p:nvPr/>
      </p:nvGrpSpPr>
      <p:grpSpPr>
        <a:xfrm>
          <a:off x="0" y="0"/>
          <a:ext cx="0" cy="0"/>
          <a:chOff x="0" y="0"/>
          <a:chExt cx="0" cy="0"/>
        </a:xfrm>
      </p:grpSpPr>
      <p:pic>
        <p:nvPicPr>
          <p:cNvPr descr="image.png" id="253" name="Google Shape;253;p27"/>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descr="image.png" id="254" name="Google Shape;254;p27"/>
          <p:cNvPicPr preferRelativeResize="0"/>
          <p:nvPr/>
        </p:nvPicPr>
        <p:blipFill rotWithShape="1">
          <a:blip r:embed="rId5">
            <a:alphaModFix/>
          </a:blip>
          <a:srcRect b="0" l="0" r="0" t="0"/>
          <a:stretch/>
        </p:blipFill>
        <p:spPr>
          <a:xfrm>
            <a:off x="571500" y="3877567"/>
            <a:ext cx="11049000" cy="1571625"/>
          </a:xfrm>
          <a:prstGeom prst="rect">
            <a:avLst/>
          </a:prstGeom>
          <a:noFill/>
          <a:ln>
            <a:noFill/>
          </a:ln>
        </p:spPr>
      </p:pic>
      <p:sp>
        <p:nvSpPr>
          <p:cNvPr id="255" name="Google Shape;255;p27"/>
          <p:cNvSpPr txBox="1"/>
          <p:nvPr/>
        </p:nvSpPr>
        <p:spPr>
          <a:xfrm>
            <a:off x="295275" y="1408807"/>
            <a:ext cx="11601450" cy="9144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6000" u="none" cap="none" strike="noStrike">
                <a:solidFill>
                  <a:srgbClr val="38BDF8"/>
                </a:solidFill>
                <a:latin typeface="Urbanist"/>
                <a:ea typeface="Urbanist"/>
                <a:cs typeface="Urbanist"/>
                <a:sym typeface="Urbanist"/>
              </a:rPr>
              <a:t>Questions?</a:t>
            </a:r>
            <a:endParaRPr/>
          </a:p>
        </p:txBody>
      </p:sp>
      <p:sp>
        <p:nvSpPr>
          <p:cNvPr id="256" name="Google Shape;256;p27"/>
          <p:cNvSpPr txBox="1"/>
          <p:nvPr/>
        </p:nvSpPr>
        <p:spPr>
          <a:xfrm>
            <a:off x="571500" y="2513707"/>
            <a:ext cx="11049000" cy="48756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400" u="none" cap="none" strike="noStrike">
                <a:solidFill>
                  <a:srgbClr val="94A3B8"/>
                </a:solidFill>
                <a:latin typeface="Urbanist"/>
                <a:ea typeface="Urbanist"/>
                <a:cs typeface="Urbanist"/>
                <a:sym typeface="Urbanist"/>
              </a:rPr>
              <a:t>SPERS-MK1 Pilot Program</a:t>
            </a:r>
            <a:endParaRPr/>
          </a:p>
        </p:txBody>
      </p:sp>
      <p:sp>
        <p:nvSpPr>
          <p:cNvPr id="257" name="Google Shape;257;p27"/>
          <p:cNvSpPr txBox="1"/>
          <p:nvPr/>
        </p:nvSpPr>
        <p:spPr>
          <a:xfrm>
            <a:off x="571500" y="4458592"/>
            <a:ext cx="11049000" cy="2310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US" sz="1500" u="none" cap="none" strike="noStrike">
                <a:solidFill>
                  <a:srgbClr val="94A3B8"/>
                </a:solidFill>
                <a:latin typeface="Urbanist"/>
                <a:ea typeface="Urbanist"/>
                <a:cs typeface="Urbanist"/>
                <a:sym typeface="Urbanist"/>
              </a:rPr>
              <a:t>Contact Engineering:</a:t>
            </a:r>
            <a:r>
              <a:rPr b="0" i="0" lang="en-US" sz="1500" u="none" cap="none" strike="noStrike">
                <a:solidFill>
                  <a:srgbClr val="94A3B8"/>
                </a:solidFill>
                <a:latin typeface="Urbanist"/>
                <a:ea typeface="Urbanist"/>
                <a:cs typeface="Urbanist"/>
                <a:sym typeface="Urbanist"/>
              </a:rPr>
              <a:t> </a:t>
            </a:r>
            <a:r>
              <a:rPr lang="en-US" sz="1500">
                <a:solidFill>
                  <a:srgbClr val="94A3B8"/>
                </a:solidFill>
                <a:latin typeface="Urbanist"/>
                <a:ea typeface="Urbanist"/>
                <a:cs typeface="Urbanist"/>
                <a:sym typeface="Urbanist"/>
              </a:rPr>
              <a:t>*****</a:t>
            </a:r>
            <a:r>
              <a:rPr b="0" i="0" lang="en-US" sz="1500" u="none" cap="none" strike="noStrike">
                <a:solidFill>
                  <a:srgbClr val="94A3B8"/>
                </a:solidFill>
                <a:latin typeface="Urbanist"/>
                <a:ea typeface="Urbanist"/>
                <a:cs typeface="Urbanist"/>
                <a:sym typeface="Urbanist"/>
              </a:rPr>
              <a:t>@spers.</a:t>
            </a:r>
            <a:r>
              <a:rPr lang="en-US" sz="1500">
                <a:solidFill>
                  <a:srgbClr val="94A3B8"/>
                </a:solidFill>
                <a:latin typeface="Urbanist"/>
                <a:ea typeface="Urbanist"/>
                <a:cs typeface="Urbanist"/>
                <a:sym typeface="Urbanist"/>
              </a:rPr>
              <a:t>online</a:t>
            </a:r>
            <a:endParaRPr/>
          </a:p>
        </p:txBody>
      </p:sp>
      <p:sp>
        <p:nvSpPr>
          <p:cNvPr id="258" name="Google Shape;258;p27"/>
          <p:cNvSpPr txBox="1"/>
          <p:nvPr/>
        </p:nvSpPr>
        <p:spPr>
          <a:xfrm>
            <a:off x="571500" y="4953892"/>
            <a:ext cx="11049000" cy="2310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1" i="0" lang="en-US" sz="1500" u="none" cap="none" strike="noStrike">
                <a:solidFill>
                  <a:srgbClr val="94A3B8"/>
                </a:solidFill>
                <a:latin typeface="Urbanist"/>
                <a:ea typeface="Urbanist"/>
                <a:cs typeface="Urbanist"/>
                <a:sym typeface="Urbanist"/>
              </a:rPr>
              <a:t>Investment Relations:</a:t>
            </a:r>
            <a:r>
              <a:rPr b="0" i="0" lang="en-US" sz="1500" u="none" cap="none" strike="noStrike">
                <a:solidFill>
                  <a:srgbClr val="94A3B8"/>
                </a:solidFill>
                <a:latin typeface="Urbanist"/>
                <a:ea typeface="Urbanist"/>
                <a:cs typeface="Urbanist"/>
                <a:sym typeface="Urbanist"/>
              </a:rPr>
              <a:t> </a:t>
            </a:r>
            <a:r>
              <a:rPr lang="en-US" sz="1500">
                <a:solidFill>
                  <a:srgbClr val="94A3B8"/>
                </a:solidFill>
                <a:latin typeface="Urbanist"/>
                <a:ea typeface="Urbanist"/>
                <a:cs typeface="Urbanist"/>
                <a:sym typeface="Urbanist"/>
              </a:rPr>
              <a:t>*****</a:t>
            </a:r>
            <a:r>
              <a:rPr b="0" i="0" lang="en-US" sz="1500" u="none" cap="none" strike="noStrike">
                <a:solidFill>
                  <a:srgbClr val="94A3B8"/>
                </a:solidFill>
                <a:latin typeface="Urbanist"/>
                <a:ea typeface="Urbanist"/>
                <a:cs typeface="Urbanist"/>
                <a:sym typeface="Urbanist"/>
              </a:rPr>
              <a:t>@spers</a:t>
            </a:r>
            <a:r>
              <a:rPr lang="en-US" sz="1500">
                <a:solidFill>
                  <a:srgbClr val="94A3B8"/>
                </a:solidFill>
                <a:latin typeface="Urbanist"/>
                <a:ea typeface="Urbanist"/>
                <a:cs typeface="Urbanist"/>
                <a:sym typeface="Urbanist"/>
              </a:rPr>
              <a:t>.online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262" name="Shape 262"/>
        <p:cNvGrpSpPr/>
        <p:nvPr/>
      </p:nvGrpSpPr>
      <p:grpSpPr>
        <a:xfrm>
          <a:off x="0" y="0"/>
          <a:ext cx="0" cy="0"/>
          <a:chOff x="0" y="0"/>
          <a:chExt cx="0" cy="0"/>
        </a:xfrm>
      </p:grpSpPr>
      <p:sp>
        <p:nvSpPr>
          <p:cNvPr id="263" name="Google Shape;263;p28"/>
          <p:cNvSpPr txBox="1"/>
          <p:nvPr/>
        </p:nvSpPr>
        <p:spPr>
          <a:xfrm>
            <a:off x="571500" y="571500"/>
            <a:ext cx="11601450" cy="55245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F8FAFC"/>
                </a:solidFill>
                <a:latin typeface="Urbanist"/>
                <a:ea typeface="Urbanist"/>
                <a:cs typeface="Urbanist"/>
                <a:sym typeface="Urbanist"/>
              </a:rPr>
              <a:t>Image Sources</a:t>
            </a:r>
            <a:endParaRPr/>
          </a:p>
        </p:txBody>
      </p:sp>
      <p:sp>
        <p:nvSpPr>
          <p:cNvPr id="264" name="Google Shape;264;p28"/>
          <p:cNvSpPr/>
          <p:nvPr/>
        </p:nvSpPr>
        <p:spPr>
          <a:xfrm>
            <a:off x="571500" y="3641377"/>
            <a:ext cx="11049000" cy="9525"/>
          </a:xfrm>
          <a:prstGeom prst="rect">
            <a:avLst/>
          </a:prstGeom>
          <a:solidFill>
            <a:srgbClr val="7575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65" name="Google Shape;265;p28"/>
          <p:cNvSpPr/>
          <p:nvPr/>
        </p:nvSpPr>
        <p:spPr>
          <a:xfrm>
            <a:off x="571500" y="4426148"/>
            <a:ext cx="11049000" cy="9525"/>
          </a:xfrm>
          <a:prstGeom prst="rect">
            <a:avLst/>
          </a:prstGeom>
          <a:solidFill>
            <a:srgbClr val="75757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descr="image.png" id="266" name="Google Shape;266;p28"/>
          <p:cNvPicPr preferRelativeResize="0"/>
          <p:nvPr/>
        </p:nvPicPr>
        <p:blipFill rotWithShape="1">
          <a:blip r:embed="rId4">
            <a:alphaModFix/>
          </a:blip>
          <a:srcRect b="0" l="0" r="0" t="0"/>
          <a:stretch/>
        </p:blipFill>
        <p:spPr>
          <a:xfrm>
            <a:off x="571500" y="3015555"/>
            <a:ext cx="857250" cy="476250"/>
          </a:xfrm>
          <a:prstGeom prst="rect">
            <a:avLst/>
          </a:prstGeom>
          <a:noFill/>
          <a:ln>
            <a:noFill/>
          </a:ln>
        </p:spPr>
      </p:pic>
      <p:sp>
        <p:nvSpPr>
          <p:cNvPr id="267" name="Google Shape;267;p28"/>
          <p:cNvSpPr txBox="1"/>
          <p:nvPr/>
        </p:nvSpPr>
        <p:spPr>
          <a:xfrm>
            <a:off x="1666875" y="3009007"/>
            <a:ext cx="9953625" cy="19809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975" u="none" cap="none" strike="noStrike">
                <a:solidFill>
                  <a:srgbClr val="94A3B8"/>
                </a:solidFill>
                <a:latin typeface="Urbanist"/>
                <a:ea typeface="Urbanist"/>
                <a:cs typeface="Urbanist"/>
                <a:sym typeface="Urbanist"/>
              </a:rPr>
              <a:t>https://www.mdpi.com/applsci/applsci-15-10954/article_deploy/html/images/applsci-15-10954-g002-550.jpg</a:t>
            </a:r>
            <a:endParaRPr/>
          </a:p>
        </p:txBody>
      </p:sp>
      <p:sp>
        <p:nvSpPr>
          <p:cNvPr id="268" name="Google Shape;268;p28"/>
          <p:cNvSpPr txBox="1"/>
          <p:nvPr/>
        </p:nvSpPr>
        <p:spPr>
          <a:xfrm>
            <a:off x="1666875" y="3254722"/>
            <a:ext cx="9953625" cy="24378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200" u="none" cap="none" strike="noStrike">
                <a:solidFill>
                  <a:srgbClr val="94A3B8"/>
                </a:solidFill>
                <a:latin typeface="Urbanist"/>
                <a:ea typeface="Urbanist"/>
                <a:cs typeface="Urbanist"/>
                <a:sym typeface="Urbanist"/>
              </a:rPr>
              <a:t>Source: </a:t>
            </a:r>
            <a:r>
              <a:rPr b="0" i="0" lang="en-US" sz="1200" u="none" cap="none" strike="noStrike">
                <a:solidFill>
                  <a:srgbClr val="4F46E5"/>
                </a:solidFill>
                <a:latin typeface="Urbanist"/>
                <a:ea typeface="Urbanist"/>
                <a:cs typeface="Urbanist"/>
                <a:sym typeface="Urbanist"/>
              </a:rPr>
              <a:t>www.mdpi.com</a:t>
            </a:r>
            <a:endParaRPr/>
          </a:p>
        </p:txBody>
      </p:sp>
      <p:pic>
        <p:nvPicPr>
          <p:cNvPr descr="image.png" id="269" name="Google Shape;269;p28"/>
          <p:cNvPicPr preferRelativeResize="0"/>
          <p:nvPr/>
        </p:nvPicPr>
        <p:blipFill rotWithShape="1">
          <a:blip r:embed="rId5">
            <a:alphaModFix/>
          </a:blip>
          <a:srcRect b="0" l="0" r="0" t="0"/>
          <a:stretch/>
        </p:blipFill>
        <p:spPr>
          <a:xfrm>
            <a:off x="571500" y="3800326"/>
            <a:ext cx="857250" cy="476250"/>
          </a:xfrm>
          <a:prstGeom prst="rect">
            <a:avLst/>
          </a:prstGeom>
          <a:noFill/>
          <a:ln>
            <a:noFill/>
          </a:ln>
        </p:spPr>
      </p:pic>
      <p:sp>
        <p:nvSpPr>
          <p:cNvPr id="270" name="Google Shape;270;p28"/>
          <p:cNvSpPr txBox="1"/>
          <p:nvPr/>
        </p:nvSpPr>
        <p:spPr>
          <a:xfrm>
            <a:off x="1666875" y="3793777"/>
            <a:ext cx="9953625" cy="19809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975" u="none" cap="none" strike="noStrike">
                <a:solidFill>
                  <a:srgbClr val="94A3B8"/>
                </a:solidFill>
                <a:latin typeface="Urbanist"/>
                <a:ea typeface="Urbanist"/>
                <a:cs typeface="Urbanist"/>
                <a:sym typeface="Urbanist"/>
              </a:rPr>
              <a:t>https://miro.medium.com/1*KG_VaQeJzLt_W3hZy65I1Q.png</a:t>
            </a:r>
            <a:endParaRPr/>
          </a:p>
        </p:txBody>
      </p:sp>
      <p:sp>
        <p:nvSpPr>
          <p:cNvPr id="271" name="Google Shape;271;p28"/>
          <p:cNvSpPr txBox="1"/>
          <p:nvPr/>
        </p:nvSpPr>
        <p:spPr>
          <a:xfrm>
            <a:off x="1666875" y="4039492"/>
            <a:ext cx="9953625" cy="24378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200" u="none" cap="none" strike="noStrike">
                <a:solidFill>
                  <a:srgbClr val="94A3B8"/>
                </a:solidFill>
                <a:latin typeface="Urbanist"/>
                <a:ea typeface="Urbanist"/>
                <a:cs typeface="Urbanist"/>
                <a:sym typeface="Urbanist"/>
              </a:rPr>
              <a:t>Source: </a:t>
            </a:r>
            <a:r>
              <a:rPr b="0" i="0" lang="en-US" sz="1200" u="none" cap="none" strike="noStrike">
                <a:solidFill>
                  <a:srgbClr val="4F46E5"/>
                </a:solidFill>
                <a:latin typeface="Urbanist"/>
                <a:ea typeface="Urbanist"/>
                <a:cs typeface="Urbanist"/>
                <a:sym typeface="Urbanist"/>
              </a:rPr>
              <a:t>medium.com</a:t>
            </a:r>
            <a:endParaRPr/>
          </a:p>
        </p:txBody>
      </p:sp>
      <p:pic>
        <p:nvPicPr>
          <p:cNvPr descr="image.png" id="272" name="Google Shape;272;p28"/>
          <p:cNvPicPr preferRelativeResize="0"/>
          <p:nvPr/>
        </p:nvPicPr>
        <p:blipFill rotWithShape="1">
          <a:blip r:embed="rId6">
            <a:alphaModFix/>
          </a:blip>
          <a:srcRect b="0" l="0" r="0" t="0"/>
          <a:stretch/>
        </p:blipFill>
        <p:spPr>
          <a:xfrm>
            <a:off x="571500" y="4585096"/>
            <a:ext cx="857250" cy="476250"/>
          </a:xfrm>
          <a:prstGeom prst="rect">
            <a:avLst/>
          </a:prstGeom>
          <a:noFill/>
          <a:ln>
            <a:noFill/>
          </a:ln>
        </p:spPr>
      </p:pic>
      <p:sp>
        <p:nvSpPr>
          <p:cNvPr id="273" name="Google Shape;273;p28"/>
          <p:cNvSpPr txBox="1"/>
          <p:nvPr/>
        </p:nvSpPr>
        <p:spPr>
          <a:xfrm>
            <a:off x="1666875" y="4578548"/>
            <a:ext cx="9953625" cy="19809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975" u="none" cap="none" strike="noStrike">
                <a:solidFill>
                  <a:srgbClr val="94A3B8"/>
                </a:solidFill>
                <a:latin typeface="Urbanist"/>
                <a:ea typeface="Urbanist"/>
                <a:cs typeface="Urbanist"/>
                <a:sym typeface="Urbanist"/>
              </a:rPr>
              <a:t>https://i.ytimg.com/vi/pdvuhpuoFkM/maxresdefault.jpg</a:t>
            </a:r>
            <a:endParaRPr/>
          </a:p>
        </p:txBody>
      </p:sp>
      <p:sp>
        <p:nvSpPr>
          <p:cNvPr id="274" name="Google Shape;274;p28"/>
          <p:cNvSpPr txBox="1"/>
          <p:nvPr/>
        </p:nvSpPr>
        <p:spPr>
          <a:xfrm>
            <a:off x="1666875" y="4824263"/>
            <a:ext cx="9953625" cy="24378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200" u="none" cap="none" strike="noStrike">
                <a:solidFill>
                  <a:srgbClr val="94A3B8"/>
                </a:solidFill>
                <a:latin typeface="Urbanist"/>
                <a:ea typeface="Urbanist"/>
                <a:cs typeface="Urbanist"/>
                <a:sym typeface="Urbanist"/>
              </a:rPr>
              <a:t>Source: </a:t>
            </a:r>
            <a:r>
              <a:rPr b="0" i="0" lang="en-US" sz="1200" u="none" cap="none" strike="noStrike">
                <a:solidFill>
                  <a:srgbClr val="4F46E5"/>
                </a:solidFill>
                <a:latin typeface="Urbanist"/>
                <a:ea typeface="Urbanist"/>
                <a:cs typeface="Urbanist"/>
                <a:sym typeface="Urbanist"/>
              </a:rPr>
              <a:t>www.youtube.com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91" name="Shape 91"/>
        <p:cNvGrpSpPr/>
        <p:nvPr/>
      </p:nvGrpSpPr>
      <p:grpSpPr>
        <a:xfrm>
          <a:off x="0" y="0"/>
          <a:ext cx="0" cy="0"/>
          <a:chOff x="0" y="0"/>
          <a:chExt cx="0" cy="0"/>
        </a:xfrm>
      </p:grpSpPr>
      <p:pic>
        <p:nvPicPr>
          <p:cNvPr descr="image.png" id="92" name="Google Shape;92;p1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93" name="Google Shape;93;p14"/>
          <p:cNvPicPr preferRelativeResize="0"/>
          <p:nvPr/>
        </p:nvPicPr>
        <p:blipFill rotWithShape="1">
          <a:blip r:embed="rId4">
            <a:alphaModFix/>
          </a:blip>
          <a:srcRect b="0" l="0" r="0" t="0"/>
          <a:stretch/>
        </p:blipFill>
        <p:spPr>
          <a:xfrm>
            <a:off x="571500" y="1945927"/>
            <a:ext cx="5238750" cy="4185344"/>
          </a:xfrm>
          <a:prstGeom prst="rect">
            <a:avLst/>
          </a:prstGeom>
          <a:noFill/>
          <a:ln>
            <a:noFill/>
          </a:ln>
        </p:spPr>
      </p:pic>
      <p:sp>
        <p:nvSpPr>
          <p:cNvPr id="94" name="Google Shape;94;p14"/>
          <p:cNvSpPr txBox="1"/>
          <p:nvPr/>
        </p:nvSpPr>
        <p:spPr>
          <a:xfrm>
            <a:off x="571500" y="571500"/>
            <a:ext cx="11601450" cy="55245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F8FAFC"/>
                </a:solidFill>
                <a:latin typeface="Urbanist"/>
                <a:ea typeface="Urbanist"/>
                <a:cs typeface="Urbanist"/>
                <a:sym typeface="Urbanist"/>
              </a:rPr>
              <a:t>The Dual Crisis</a:t>
            </a:r>
            <a:endParaRPr/>
          </a:p>
        </p:txBody>
      </p:sp>
      <p:sp>
        <p:nvSpPr>
          <p:cNvPr id="95" name="Google Shape;95;p14"/>
          <p:cNvSpPr txBox="1"/>
          <p:nvPr/>
        </p:nvSpPr>
        <p:spPr>
          <a:xfrm>
            <a:off x="6381750" y="2438400"/>
            <a:ext cx="5500687" cy="21907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404" u="none" cap="none" strike="noStrike">
                <a:solidFill>
                  <a:srgbClr val="F8FAFC"/>
                </a:solidFill>
                <a:latin typeface="Urbanist"/>
                <a:ea typeface="Urbanist"/>
                <a:cs typeface="Urbanist"/>
                <a:sym typeface="Urbanist"/>
              </a:rPr>
              <a:t>1. Toxic Accumulation</a:t>
            </a:r>
            <a:endParaRPr/>
          </a:p>
        </p:txBody>
      </p:sp>
      <p:sp>
        <p:nvSpPr>
          <p:cNvPr id="96" name="Google Shape;96;p14"/>
          <p:cNvSpPr txBox="1"/>
          <p:nvPr/>
        </p:nvSpPr>
        <p:spPr>
          <a:xfrm>
            <a:off x="6381750" y="2847975"/>
            <a:ext cx="5238750" cy="914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Global industrial waste generation is outpacing containment capacity. Heavy metals, sludge, and chemical agents are permanent liabilities.</a:t>
            </a:r>
            <a:endParaRPr/>
          </a:p>
        </p:txBody>
      </p:sp>
      <p:sp>
        <p:nvSpPr>
          <p:cNvPr id="97" name="Google Shape;97;p14"/>
          <p:cNvSpPr txBox="1"/>
          <p:nvPr/>
        </p:nvSpPr>
        <p:spPr>
          <a:xfrm>
            <a:off x="6381750" y="4124325"/>
            <a:ext cx="5500687" cy="21907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404" u="none" cap="none" strike="noStrike">
                <a:solidFill>
                  <a:srgbClr val="F8FAFC"/>
                </a:solidFill>
                <a:latin typeface="Urbanist"/>
                <a:ea typeface="Urbanist"/>
                <a:cs typeface="Urbanist"/>
                <a:sym typeface="Urbanist"/>
              </a:rPr>
              <a:t>2. Energy Scarcity</a:t>
            </a:r>
            <a:endParaRPr/>
          </a:p>
        </p:txBody>
      </p:sp>
      <p:sp>
        <p:nvSpPr>
          <p:cNvPr id="98" name="Google Shape;98;p14"/>
          <p:cNvSpPr txBox="1"/>
          <p:nvPr/>
        </p:nvSpPr>
        <p:spPr>
          <a:xfrm>
            <a:off x="6381750" y="4533900"/>
            <a:ext cx="5238750" cy="914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Remediation is energy-intensive. Traditional incineration consumes massive grid power, creating a negative feedback loop of carbon emissions.</a:t>
            </a:r>
            <a:endParaRPr/>
          </a:p>
        </p:txBody>
      </p:sp>
      <p:pic>
        <p:nvPicPr>
          <p:cNvPr descr="image.png" id="99" name="Google Shape;99;p14"/>
          <p:cNvPicPr preferRelativeResize="0"/>
          <p:nvPr/>
        </p:nvPicPr>
        <p:blipFill rotWithShape="1">
          <a:blip r:embed="rId5">
            <a:alphaModFix/>
          </a:blip>
          <a:srcRect b="0" l="0" r="0" t="0"/>
          <a:stretch/>
        </p:blipFill>
        <p:spPr>
          <a:xfrm>
            <a:off x="581025" y="1955452"/>
            <a:ext cx="5219700" cy="41281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103" name="Shape 103"/>
        <p:cNvGrpSpPr/>
        <p:nvPr/>
      </p:nvGrpSpPr>
      <p:grpSpPr>
        <a:xfrm>
          <a:off x="0" y="0"/>
          <a:ext cx="0" cy="0"/>
          <a:chOff x="0" y="0"/>
          <a:chExt cx="0" cy="0"/>
        </a:xfrm>
      </p:grpSpPr>
      <p:pic>
        <p:nvPicPr>
          <p:cNvPr descr="image.png" id="104" name="Google Shape;104;p15"/>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05" name="Google Shape;105;p15"/>
          <p:cNvSpPr txBox="1"/>
          <p:nvPr/>
        </p:nvSpPr>
        <p:spPr>
          <a:xfrm>
            <a:off x="295275" y="1957536"/>
            <a:ext cx="11601450" cy="73342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US" sz="4800" u="none" cap="none" strike="noStrike">
                <a:solidFill>
                  <a:srgbClr val="F8FAFC"/>
                </a:solidFill>
                <a:latin typeface="Urbanist"/>
                <a:ea typeface="Urbanist"/>
                <a:cs typeface="Urbanist"/>
                <a:sym typeface="Urbanist"/>
              </a:rPr>
              <a:t>The SPERS Solution</a:t>
            </a:r>
            <a:endParaRPr/>
          </a:p>
        </p:txBody>
      </p:sp>
      <p:sp>
        <p:nvSpPr>
          <p:cNvPr id="106" name="Google Shape;106;p15"/>
          <p:cNvSpPr txBox="1"/>
          <p:nvPr/>
        </p:nvSpPr>
        <p:spPr>
          <a:xfrm>
            <a:off x="3133725" y="3395811"/>
            <a:ext cx="5924550" cy="48756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400" u="none" cap="none" strike="noStrike">
                <a:solidFill>
                  <a:srgbClr val="94A3B8"/>
                </a:solidFill>
                <a:latin typeface="Urbanist"/>
                <a:ea typeface="Urbanist"/>
                <a:cs typeface="Urbanist"/>
                <a:sym typeface="Urbanist"/>
              </a:rPr>
              <a:t>A closed-loop </a:t>
            </a:r>
            <a:r>
              <a:rPr b="1" i="0" lang="en-US" sz="2400" u="none" cap="none" strike="noStrike">
                <a:solidFill>
                  <a:srgbClr val="94A3B8"/>
                </a:solidFill>
                <a:latin typeface="Urbanist"/>
                <a:ea typeface="Urbanist"/>
                <a:cs typeface="Urbanist"/>
                <a:sym typeface="Urbanist"/>
              </a:rPr>
              <a:t>Matter-to-Energy Converter</a:t>
            </a:r>
            <a:r>
              <a:rPr b="0" i="0" lang="en-US" sz="2400" u="none" cap="none" strike="noStrike">
                <a:solidFill>
                  <a:srgbClr val="94A3B8"/>
                </a:solidFill>
                <a:latin typeface="Urbanist"/>
                <a:ea typeface="Urbanist"/>
                <a:cs typeface="Urbanist"/>
                <a:sym typeface="Urbanist"/>
              </a:rPr>
              <a:t>.</a:t>
            </a:r>
            <a:endParaRPr/>
          </a:p>
        </p:txBody>
      </p:sp>
      <p:sp>
        <p:nvSpPr>
          <p:cNvPr id="107" name="Google Shape;107;p15"/>
          <p:cNvSpPr txBox="1"/>
          <p:nvPr/>
        </p:nvSpPr>
        <p:spPr>
          <a:xfrm>
            <a:off x="2286000" y="4169122"/>
            <a:ext cx="7620000" cy="731341"/>
          </a:xfrm>
          <a:prstGeom prst="rect">
            <a:avLst/>
          </a:prstGeom>
          <a:noFill/>
          <a:ln>
            <a:noFill/>
          </a:ln>
        </p:spPr>
        <p:txBody>
          <a:bodyPr anchorCtr="0" anchor="t" bIns="0" lIns="0" spcFirstLastPara="1" rIns="0" wrap="square" tIns="0">
            <a:spAutoFit/>
          </a:bodyPr>
          <a:lstStyle/>
          <a:p>
            <a:pPr indent="0" lvl="0" marL="0" marR="0" rtl="0" algn="ctr">
              <a:lnSpc>
                <a:spcPct val="159944"/>
              </a:lnSpc>
              <a:spcBef>
                <a:spcPts val="0"/>
              </a:spcBef>
              <a:spcAft>
                <a:spcPts val="0"/>
              </a:spcAft>
              <a:buNone/>
            </a:pPr>
            <a:r>
              <a:rPr b="0" i="0" lang="en-US" sz="1800" u="none" cap="none" strike="noStrike">
                <a:solidFill>
                  <a:srgbClr val="94A3B8"/>
                </a:solidFill>
                <a:latin typeface="Urbanist"/>
                <a:ea typeface="Urbanist"/>
                <a:cs typeface="Urbanist"/>
                <a:sym typeface="Urbanist"/>
              </a:rPr>
              <a:t>Using Acoustic Inertial Confinement Fusion to transmute hazardous waste into inert byproducts, generating net-positive electricity in the process.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111" name="Shape 111"/>
        <p:cNvGrpSpPr/>
        <p:nvPr/>
      </p:nvGrpSpPr>
      <p:grpSpPr>
        <a:xfrm>
          <a:off x="0" y="0"/>
          <a:ext cx="0" cy="0"/>
          <a:chOff x="0" y="0"/>
          <a:chExt cx="0" cy="0"/>
        </a:xfrm>
      </p:grpSpPr>
      <p:pic>
        <p:nvPicPr>
          <p:cNvPr descr="image.png" id="112" name="Google Shape;112;p16"/>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113" name="Google Shape;113;p16"/>
          <p:cNvPicPr preferRelativeResize="0"/>
          <p:nvPr/>
        </p:nvPicPr>
        <p:blipFill rotWithShape="1">
          <a:blip r:embed="rId4">
            <a:alphaModFix/>
          </a:blip>
          <a:srcRect b="0" l="0" r="0" t="0"/>
          <a:stretch/>
        </p:blipFill>
        <p:spPr>
          <a:xfrm>
            <a:off x="4876800" y="0"/>
            <a:ext cx="7315200" cy="7029450"/>
          </a:xfrm>
          <a:prstGeom prst="rect">
            <a:avLst/>
          </a:prstGeom>
          <a:noFill/>
          <a:ln>
            <a:noFill/>
          </a:ln>
        </p:spPr>
      </p:pic>
      <p:sp>
        <p:nvSpPr>
          <p:cNvPr id="114" name="Google Shape;114;p16"/>
          <p:cNvSpPr txBox="1"/>
          <p:nvPr/>
        </p:nvSpPr>
        <p:spPr>
          <a:xfrm>
            <a:off x="762000" y="762000"/>
            <a:ext cx="3520440" cy="55245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800" u="none" cap="none" strike="noStrike">
                <a:solidFill>
                  <a:srgbClr val="F8FAFC"/>
                </a:solidFill>
                <a:latin typeface="Urbanist"/>
                <a:ea typeface="Urbanist"/>
                <a:cs typeface="Urbanist"/>
                <a:sym typeface="Urbanist"/>
              </a:rPr>
              <a:t>Acoustic Inertial Confinement Fusion (AICF)</a:t>
            </a:r>
            <a:endParaRPr/>
          </a:p>
        </p:txBody>
      </p:sp>
      <p:sp>
        <p:nvSpPr>
          <p:cNvPr id="115" name="Google Shape;115;p16"/>
          <p:cNvSpPr txBox="1"/>
          <p:nvPr/>
        </p:nvSpPr>
        <p:spPr>
          <a:xfrm>
            <a:off x="762000" y="1504950"/>
            <a:ext cx="3352800" cy="304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The "Trip" Mechanism:</a:t>
            </a:r>
            <a:endParaRPr/>
          </a:p>
        </p:txBody>
      </p:sp>
      <p:sp>
        <p:nvSpPr>
          <p:cNvPr id="116" name="Google Shape;116;p16"/>
          <p:cNvSpPr txBox="1"/>
          <p:nvPr/>
        </p:nvSpPr>
        <p:spPr>
          <a:xfrm>
            <a:off x="762000" y="2190750"/>
            <a:ext cx="3352800" cy="6096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1. </a:t>
            </a:r>
            <a:r>
              <a:rPr b="1" i="0" lang="en-US" sz="1500" u="none" cap="none" strike="noStrike">
                <a:solidFill>
                  <a:srgbClr val="94A3B8"/>
                </a:solidFill>
                <a:latin typeface="Urbanist"/>
                <a:ea typeface="Urbanist"/>
                <a:cs typeface="Urbanist"/>
                <a:sym typeface="Urbanist"/>
              </a:rPr>
              <a:t>Resonance:</a:t>
            </a:r>
            <a:r>
              <a:rPr b="0" i="0" lang="en-US" sz="1500" u="none" cap="none" strike="noStrike">
                <a:solidFill>
                  <a:srgbClr val="94A3B8"/>
                </a:solidFill>
                <a:latin typeface="Urbanist"/>
                <a:ea typeface="Urbanist"/>
                <a:cs typeface="Urbanist"/>
                <a:sym typeface="Urbanist"/>
              </a:rPr>
              <a:t> Acoustic drivers create a standing wave in the reactor fluid.</a:t>
            </a:r>
            <a:endParaRPr/>
          </a:p>
        </p:txBody>
      </p:sp>
      <p:sp>
        <p:nvSpPr>
          <p:cNvPr id="117" name="Google Shape;117;p16"/>
          <p:cNvSpPr txBox="1"/>
          <p:nvPr/>
        </p:nvSpPr>
        <p:spPr>
          <a:xfrm>
            <a:off x="762000" y="3181350"/>
            <a:ext cx="3352800" cy="6096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2. </a:t>
            </a:r>
            <a:r>
              <a:rPr b="1" i="0" lang="en-US" sz="1500" u="none" cap="none" strike="noStrike">
                <a:solidFill>
                  <a:srgbClr val="94A3B8"/>
                </a:solidFill>
                <a:latin typeface="Urbanist"/>
                <a:ea typeface="Urbanist"/>
                <a:cs typeface="Urbanist"/>
                <a:sym typeface="Urbanist"/>
              </a:rPr>
              <a:t>Cavitation:</a:t>
            </a:r>
            <a:r>
              <a:rPr b="0" i="0" lang="en-US" sz="1500" u="none" cap="none" strike="noStrike">
                <a:solidFill>
                  <a:srgbClr val="94A3B8"/>
                </a:solidFill>
                <a:latin typeface="Urbanist"/>
                <a:ea typeface="Urbanist"/>
                <a:cs typeface="Urbanist"/>
                <a:sym typeface="Urbanist"/>
              </a:rPr>
              <a:t> Micro-bubbles form and expand.</a:t>
            </a:r>
            <a:endParaRPr/>
          </a:p>
        </p:txBody>
      </p:sp>
      <p:sp>
        <p:nvSpPr>
          <p:cNvPr id="118" name="Google Shape;118;p16"/>
          <p:cNvSpPr txBox="1"/>
          <p:nvPr/>
        </p:nvSpPr>
        <p:spPr>
          <a:xfrm>
            <a:off x="762000" y="4171950"/>
            <a:ext cx="3352800" cy="914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3. </a:t>
            </a:r>
            <a:r>
              <a:rPr b="1" i="0" lang="en-US" sz="1500" u="none" cap="none" strike="noStrike">
                <a:solidFill>
                  <a:srgbClr val="94A3B8"/>
                </a:solidFill>
                <a:latin typeface="Urbanist"/>
                <a:ea typeface="Urbanist"/>
                <a:cs typeface="Urbanist"/>
                <a:sym typeface="Urbanist"/>
              </a:rPr>
              <a:t>Collapse:</a:t>
            </a:r>
            <a:r>
              <a:rPr b="0" i="0" lang="en-US" sz="1500" u="none" cap="none" strike="noStrike">
                <a:solidFill>
                  <a:srgbClr val="94A3B8"/>
                </a:solidFill>
                <a:latin typeface="Urbanist"/>
                <a:ea typeface="Urbanist"/>
                <a:cs typeface="Urbanist"/>
                <a:sym typeface="Urbanist"/>
              </a:rPr>
              <a:t> Bubbles implode violently, creating localized temperatures of 100 Million Kelvin.</a:t>
            </a:r>
            <a:endParaRPr/>
          </a:p>
        </p:txBody>
      </p:sp>
      <p:sp>
        <p:nvSpPr>
          <p:cNvPr id="119" name="Google Shape;119;p16"/>
          <p:cNvSpPr txBox="1"/>
          <p:nvPr/>
        </p:nvSpPr>
        <p:spPr>
          <a:xfrm>
            <a:off x="762000" y="5467350"/>
            <a:ext cx="3352800" cy="6096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4. </a:t>
            </a:r>
            <a:r>
              <a:rPr b="1" i="0" lang="en-US" sz="1500" u="none" cap="none" strike="noStrike">
                <a:solidFill>
                  <a:srgbClr val="94A3B8"/>
                </a:solidFill>
                <a:latin typeface="Urbanist"/>
                <a:ea typeface="Urbanist"/>
                <a:cs typeface="Urbanist"/>
                <a:sym typeface="Urbanist"/>
              </a:rPr>
              <a:t>The Spark:</a:t>
            </a:r>
            <a:r>
              <a:rPr b="0" i="0" lang="en-US" sz="1500" u="none" cap="none" strike="noStrike">
                <a:solidFill>
                  <a:srgbClr val="94A3B8"/>
                </a:solidFill>
                <a:latin typeface="Urbanist"/>
                <a:ea typeface="Urbanist"/>
                <a:cs typeface="Urbanist"/>
                <a:sym typeface="Urbanist"/>
              </a:rPr>
              <a:t> This nanosecond event triggers the nuclear fusion of Lithium-7.</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123" name="Shape 123"/>
        <p:cNvGrpSpPr/>
        <p:nvPr/>
      </p:nvGrpSpPr>
      <p:grpSpPr>
        <a:xfrm>
          <a:off x="0" y="0"/>
          <a:ext cx="0" cy="0"/>
          <a:chOff x="0" y="0"/>
          <a:chExt cx="0" cy="0"/>
        </a:xfrm>
      </p:grpSpPr>
      <p:pic>
        <p:nvPicPr>
          <p:cNvPr descr="image.png" id="124" name="Google Shape;124;p17"/>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image.png" id="125" name="Google Shape;125;p17"/>
          <p:cNvPicPr preferRelativeResize="0"/>
          <p:nvPr/>
        </p:nvPicPr>
        <p:blipFill rotWithShape="1">
          <a:blip r:embed="rId4">
            <a:alphaModFix/>
          </a:blip>
          <a:srcRect b="0" l="0" r="0" t="0"/>
          <a:stretch/>
        </p:blipFill>
        <p:spPr>
          <a:xfrm>
            <a:off x="571500" y="2614612"/>
            <a:ext cx="5238750" cy="2847975"/>
          </a:xfrm>
          <a:prstGeom prst="rect">
            <a:avLst/>
          </a:prstGeom>
          <a:noFill/>
          <a:ln>
            <a:noFill/>
          </a:ln>
        </p:spPr>
      </p:pic>
      <p:pic>
        <p:nvPicPr>
          <p:cNvPr descr="image.png" id="126" name="Google Shape;126;p17"/>
          <p:cNvPicPr preferRelativeResize="0"/>
          <p:nvPr/>
        </p:nvPicPr>
        <p:blipFill rotWithShape="1">
          <a:blip r:embed="rId5">
            <a:alphaModFix/>
          </a:blip>
          <a:srcRect b="0" l="0" r="0" t="0"/>
          <a:stretch/>
        </p:blipFill>
        <p:spPr>
          <a:xfrm>
            <a:off x="6381750" y="2767012"/>
            <a:ext cx="5238750" cy="2543175"/>
          </a:xfrm>
          <a:prstGeom prst="rect">
            <a:avLst/>
          </a:prstGeom>
          <a:noFill/>
          <a:ln>
            <a:noFill/>
          </a:ln>
        </p:spPr>
      </p:pic>
      <p:sp>
        <p:nvSpPr>
          <p:cNvPr id="127" name="Google Shape;127;p17"/>
          <p:cNvSpPr txBox="1"/>
          <p:nvPr/>
        </p:nvSpPr>
        <p:spPr>
          <a:xfrm>
            <a:off x="571500" y="571500"/>
            <a:ext cx="11601450" cy="55245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F8FAFC"/>
                </a:solidFill>
                <a:latin typeface="Urbanist"/>
                <a:ea typeface="Urbanist"/>
                <a:cs typeface="Urbanist"/>
                <a:sym typeface="Urbanist"/>
              </a:rPr>
              <a:t>The Proton-Lithium-7 Reaction</a:t>
            </a:r>
            <a:endParaRPr/>
          </a:p>
        </p:txBody>
      </p:sp>
      <p:sp>
        <p:nvSpPr>
          <p:cNvPr id="128" name="Google Shape;128;p17"/>
          <p:cNvSpPr txBox="1"/>
          <p:nvPr/>
        </p:nvSpPr>
        <p:spPr>
          <a:xfrm>
            <a:off x="962025" y="3005137"/>
            <a:ext cx="4680585" cy="21907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404" u="none" cap="none" strike="noStrike">
                <a:solidFill>
                  <a:srgbClr val="38BDF8"/>
                </a:solidFill>
                <a:latin typeface="Urbanist"/>
                <a:ea typeface="Urbanist"/>
                <a:cs typeface="Urbanist"/>
                <a:sym typeface="Urbanist"/>
              </a:rPr>
              <a:t>Inputs</a:t>
            </a:r>
            <a:endParaRPr/>
          </a:p>
        </p:txBody>
      </p:sp>
      <p:sp>
        <p:nvSpPr>
          <p:cNvPr id="129" name="Google Shape;129;p17"/>
          <p:cNvSpPr txBox="1"/>
          <p:nvPr/>
        </p:nvSpPr>
        <p:spPr>
          <a:xfrm>
            <a:off x="6772275" y="3157537"/>
            <a:ext cx="4680585" cy="21907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404" u="none" cap="none" strike="noStrike">
                <a:solidFill>
                  <a:srgbClr val="38BDF8"/>
                </a:solidFill>
                <a:latin typeface="Urbanist"/>
                <a:ea typeface="Urbanist"/>
                <a:cs typeface="Urbanist"/>
                <a:sym typeface="Urbanist"/>
              </a:rPr>
              <a:t>Outputs</a:t>
            </a:r>
            <a:endParaRPr/>
          </a:p>
        </p:txBody>
      </p:sp>
      <p:sp>
        <p:nvSpPr>
          <p:cNvPr id="130" name="Google Shape;130;p17"/>
          <p:cNvSpPr txBox="1"/>
          <p:nvPr/>
        </p:nvSpPr>
        <p:spPr>
          <a:xfrm>
            <a:off x="962025" y="3414712"/>
            <a:ext cx="4457700" cy="304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1500" u="none" cap="none" strike="noStrike">
                <a:solidFill>
                  <a:schemeClr val="dk1"/>
                </a:solidFill>
                <a:latin typeface="Urbanist"/>
                <a:ea typeface="Urbanist"/>
                <a:cs typeface="Urbanist"/>
                <a:sym typeface="Urbanist"/>
              </a:rPr>
              <a:t>Protons (H+):</a:t>
            </a:r>
            <a:r>
              <a:rPr b="0" i="0" lang="en-US" sz="1500" u="none" cap="none" strike="noStrike">
                <a:solidFill>
                  <a:srgbClr val="94A3B8"/>
                </a:solidFill>
                <a:latin typeface="Urbanist"/>
                <a:ea typeface="Urbanist"/>
                <a:cs typeface="Urbanist"/>
                <a:sym typeface="Urbanist"/>
              </a:rPr>
              <a:t> Derived from water or waste slurry.</a:t>
            </a:r>
            <a:endParaRPr/>
          </a:p>
        </p:txBody>
      </p:sp>
      <p:sp>
        <p:nvSpPr>
          <p:cNvPr id="131" name="Google Shape;131;p17"/>
          <p:cNvSpPr txBox="1"/>
          <p:nvPr/>
        </p:nvSpPr>
        <p:spPr>
          <a:xfrm>
            <a:off x="962025" y="3862387"/>
            <a:ext cx="4457700" cy="304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1500" u="none" cap="none" strike="noStrike">
                <a:solidFill>
                  <a:schemeClr val="dk1"/>
                </a:solidFill>
                <a:latin typeface="Urbanist"/>
                <a:ea typeface="Urbanist"/>
                <a:cs typeface="Urbanist"/>
                <a:sym typeface="Urbanist"/>
              </a:rPr>
              <a:t>Lithium-7:</a:t>
            </a:r>
            <a:r>
              <a:rPr b="0" i="0" lang="en-US" sz="1500" u="none" cap="none" strike="noStrike">
                <a:solidFill>
                  <a:srgbClr val="94A3B8"/>
                </a:solidFill>
                <a:latin typeface="Urbanist"/>
                <a:ea typeface="Urbanist"/>
                <a:cs typeface="Urbanist"/>
                <a:sym typeface="Urbanist"/>
              </a:rPr>
              <a:t> The primary fuel/catalyst.</a:t>
            </a:r>
            <a:endParaRPr/>
          </a:p>
        </p:txBody>
      </p:sp>
      <p:sp>
        <p:nvSpPr>
          <p:cNvPr id="132" name="Google Shape;132;p17"/>
          <p:cNvSpPr txBox="1"/>
          <p:nvPr/>
        </p:nvSpPr>
        <p:spPr>
          <a:xfrm>
            <a:off x="962025" y="4310062"/>
            <a:ext cx="4457700" cy="6096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1500" u="none" cap="none" strike="noStrike">
                <a:solidFill>
                  <a:schemeClr val="dk1"/>
                </a:solidFill>
                <a:latin typeface="Urbanist"/>
                <a:ea typeface="Urbanist"/>
                <a:cs typeface="Urbanist"/>
                <a:sym typeface="Urbanist"/>
              </a:rPr>
              <a:t>Waste:</a:t>
            </a:r>
            <a:r>
              <a:rPr b="0" i="0" lang="en-US" sz="1500" u="none" cap="none" strike="noStrike">
                <a:solidFill>
                  <a:srgbClr val="94A3B8"/>
                </a:solidFill>
                <a:latin typeface="Urbanist"/>
                <a:ea typeface="Urbanist"/>
                <a:cs typeface="Urbanist"/>
                <a:sym typeface="Urbanist"/>
              </a:rPr>
              <a:t> Dissolved heavy metals (Fe, As) act as targets.</a:t>
            </a:r>
            <a:endParaRPr/>
          </a:p>
        </p:txBody>
      </p:sp>
      <p:sp>
        <p:nvSpPr>
          <p:cNvPr id="133" name="Google Shape;133;p17"/>
          <p:cNvSpPr txBox="1"/>
          <p:nvPr/>
        </p:nvSpPr>
        <p:spPr>
          <a:xfrm>
            <a:off x="6772275" y="3567112"/>
            <a:ext cx="4457700" cy="304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1500" u="none" cap="none" strike="noStrike">
                <a:solidFill>
                  <a:schemeClr val="dk1"/>
                </a:solidFill>
                <a:latin typeface="Urbanist"/>
                <a:ea typeface="Urbanist"/>
                <a:cs typeface="Urbanist"/>
                <a:sym typeface="Urbanist"/>
              </a:rPr>
              <a:t>2x Alpha Particles:</a:t>
            </a:r>
            <a:r>
              <a:rPr b="0" i="0" lang="en-US" sz="1500" u="none" cap="none" strike="noStrike">
                <a:solidFill>
                  <a:srgbClr val="94A3B8"/>
                </a:solidFill>
                <a:latin typeface="Urbanist"/>
                <a:ea typeface="Urbanist"/>
                <a:cs typeface="Urbanist"/>
                <a:sym typeface="Urbanist"/>
              </a:rPr>
              <a:t> (Helium-4) Safe, inert, valuable.</a:t>
            </a:r>
            <a:endParaRPr/>
          </a:p>
        </p:txBody>
      </p:sp>
      <p:sp>
        <p:nvSpPr>
          <p:cNvPr id="134" name="Google Shape;134;p17"/>
          <p:cNvSpPr txBox="1"/>
          <p:nvPr/>
        </p:nvSpPr>
        <p:spPr>
          <a:xfrm>
            <a:off x="6772275" y="4014787"/>
            <a:ext cx="4457700" cy="304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1500" u="none" cap="none" strike="noStrike">
                <a:solidFill>
                  <a:schemeClr val="dk1"/>
                </a:solidFill>
                <a:latin typeface="Urbanist"/>
                <a:ea typeface="Urbanist"/>
                <a:cs typeface="Urbanist"/>
                <a:sym typeface="Urbanist"/>
              </a:rPr>
              <a:t>Energy (17.6 MeV):</a:t>
            </a:r>
            <a:r>
              <a:rPr b="0" i="0" lang="en-US" sz="1500" u="none" cap="none" strike="noStrike">
                <a:solidFill>
                  <a:srgbClr val="94A3B8"/>
                </a:solidFill>
                <a:latin typeface="Urbanist"/>
                <a:ea typeface="Urbanist"/>
                <a:cs typeface="Urbanist"/>
                <a:sym typeface="Urbanist"/>
              </a:rPr>
              <a:t> Massive thermal release.</a:t>
            </a:r>
            <a:endParaRPr/>
          </a:p>
        </p:txBody>
      </p:sp>
      <p:sp>
        <p:nvSpPr>
          <p:cNvPr id="135" name="Google Shape;135;p17"/>
          <p:cNvSpPr txBox="1"/>
          <p:nvPr/>
        </p:nvSpPr>
        <p:spPr>
          <a:xfrm>
            <a:off x="6772275" y="4462462"/>
            <a:ext cx="4457700" cy="304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1500" u="none" cap="none" strike="noStrike">
                <a:solidFill>
                  <a:schemeClr val="dk1"/>
                </a:solidFill>
                <a:latin typeface="Urbanist"/>
                <a:ea typeface="Urbanist"/>
                <a:cs typeface="Urbanist"/>
                <a:sym typeface="Urbanist"/>
              </a:rPr>
              <a:t>Neutrons:</a:t>
            </a:r>
            <a:r>
              <a:rPr b="0" i="0" lang="en-US" sz="1500" u="none" cap="none" strike="noStrike">
                <a:solidFill>
                  <a:srgbClr val="94A3B8"/>
                </a:solidFill>
                <a:latin typeface="Urbanist"/>
                <a:ea typeface="Urbanist"/>
                <a:cs typeface="Urbanist"/>
                <a:sym typeface="Urbanist"/>
              </a:rPr>
              <a:t> High-flux burst breaks down heavy waste.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139" name="Shape 139"/>
        <p:cNvGrpSpPr/>
        <p:nvPr/>
      </p:nvGrpSpPr>
      <p:grpSpPr>
        <a:xfrm>
          <a:off x="0" y="0"/>
          <a:ext cx="0" cy="0"/>
          <a:chOff x="0" y="0"/>
          <a:chExt cx="0" cy="0"/>
        </a:xfrm>
      </p:grpSpPr>
      <p:pic>
        <p:nvPicPr>
          <p:cNvPr descr="image.png" id="140" name="Google Shape;140;p18"/>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141" name="Google Shape;141;p18" title="Gemini_Generated_Image_jj6z2zjj6z2zjj6z.png"/>
          <p:cNvPicPr preferRelativeResize="0"/>
          <p:nvPr/>
        </p:nvPicPr>
        <p:blipFill rotWithShape="1">
          <a:blip r:embed="rId5">
            <a:alphaModFix/>
          </a:blip>
          <a:srcRect b="0" l="12669" r="12669" t="0"/>
          <a:stretch/>
        </p:blipFill>
        <p:spPr>
          <a:xfrm>
            <a:off x="1047750" y="1895475"/>
            <a:ext cx="4286249" cy="4286250"/>
          </a:xfrm>
          <a:prstGeom prst="rect">
            <a:avLst/>
          </a:prstGeom>
          <a:noFill/>
          <a:ln>
            <a:noFill/>
          </a:ln>
        </p:spPr>
      </p:pic>
      <p:sp>
        <p:nvSpPr>
          <p:cNvPr id="142" name="Google Shape;142;p18"/>
          <p:cNvSpPr txBox="1"/>
          <p:nvPr/>
        </p:nvSpPr>
        <p:spPr>
          <a:xfrm>
            <a:off x="571500" y="571500"/>
            <a:ext cx="11601450" cy="55245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F8FAFC"/>
                </a:solidFill>
                <a:latin typeface="Urbanist"/>
                <a:ea typeface="Urbanist"/>
                <a:cs typeface="Urbanist"/>
                <a:sym typeface="Urbanist"/>
              </a:rPr>
              <a:t>Reactor Geometry: Sphere-in-Sphere</a:t>
            </a:r>
            <a:endParaRPr/>
          </a:p>
        </p:txBody>
      </p:sp>
      <p:sp>
        <p:nvSpPr>
          <p:cNvPr id="143" name="Google Shape;143;p18"/>
          <p:cNvSpPr txBox="1"/>
          <p:nvPr/>
        </p:nvSpPr>
        <p:spPr>
          <a:xfrm>
            <a:off x="6381750" y="2590800"/>
            <a:ext cx="5500687" cy="21907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404" u="none" cap="none" strike="noStrike">
                <a:solidFill>
                  <a:srgbClr val="F8FAFC"/>
                </a:solidFill>
                <a:latin typeface="Urbanist"/>
                <a:ea typeface="Urbanist"/>
                <a:cs typeface="Urbanist"/>
                <a:sym typeface="Urbanist"/>
              </a:rPr>
              <a:t>Thermal Capture &amp; Shielding</a:t>
            </a:r>
            <a:endParaRPr/>
          </a:p>
        </p:txBody>
      </p:sp>
      <p:sp>
        <p:nvSpPr>
          <p:cNvPr id="144" name="Google Shape;144;p18"/>
          <p:cNvSpPr txBox="1"/>
          <p:nvPr/>
        </p:nvSpPr>
        <p:spPr>
          <a:xfrm>
            <a:off x="6381750" y="3000375"/>
            <a:ext cx="5238750" cy="6096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1500" u="none" cap="none" strike="noStrike">
                <a:solidFill>
                  <a:srgbClr val="94A3B8"/>
                </a:solidFill>
                <a:latin typeface="Urbanist"/>
                <a:ea typeface="Urbanist"/>
                <a:cs typeface="Urbanist"/>
                <a:sym typeface="Urbanist"/>
              </a:rPr>
              <a:t>Inner Sphere:</a:t>
            </a:r>
            <a:r>
              <a:rPr b="0" i="0" lang="en-US" sz="1500" u="none" cap="none" strike="noStrike">
                <a:solidFill>
                  <a:srgbClr val="94A3B8"/>
                </a:solidFill>
                <a:latin typeface="Urbanist"/>
                <a:ea typeface="Urbanist"/>
                <a:cs typeface="Urbanist"/>
                <a:sym typeface="Urbanist"/>
              </a:rPr>
              <a:t> The cavitation chamber where fusion occurs. Sintered SiC construction withstands 1000 Bar transients.</a:t>
            </a:r>
            <a:endParaRPr/>
          </a:p>
        </p:txBody>
      </p:sp>
      <p:sp>
        <p:nvSpPr>
          <p:cNvPr id="145" name="Google Shape;145;p18"/>
          <p:cNvSpPr txBox="1"/>
          <p:nvPr/>
        </p:nvSpPr>
        <p:spPr>
          <a:xfrm>
            <a:off x="6381750" y="3971925"/>
            <a:ext cx="5500687" cy="21907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404" u="none" cap="none" strike="noStrike">
                <a:solidFill>
                  <a:srgbClr val="F8FAFC"/>
                </a:solidFill>
                <a:latin typeface="Urbanist"/>
                <a:ea typeface="Urbanist"/>
                <a:cs typeface="Urbanist"/>
                <a:sym typeface="Urbanist"/>
              </a:rPr>
              <a:t>Regenerative Heatsink</a:t>
            </a:r>
            <a:endParaRPr/>
          </a:p>
        </p:txBody>
      </p:sp>
      <p:sp>
        <p:nvSpPr>
          <p:cNvPr id="146" name="Google Shape;146;p18"/>
          <p:cNvSpPr txBox="1"/>
          <p:nvPr/>
        </p:nvSpPr>
        <p:spPr>
          <a:xfrm>
            <a:off x="6381750" y="4381500"/>
            <a:ext cx="5238750" cy="914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1500" u="none" cap="none" strike="noStrike">
                <a:solidFill>
                  <a:srgbClr val="94A3B8"/>
                </a:solidFill>
                <a:latin typeface="Urbanist"/>
                <a:ea typeface="Urbanist"/>
                <a:cs typeface="Urbanist"/>
                <a:sym typeface="Urbanist"/>
              </a:rPr>
              <a:t>Outer Sphere:</a:t>
            </a:r>
            <a:r>
              <a:rPr b="0" i="0" lang="en-US" sz="1500" u="none" cap="none" strike="noStrike">
                <a:solidFill>
                  <a:srgbClr val="94A3B8"/>
                </a:solidFill>
                <a:latin typeface="Urbanist"/>
                <a:ea typeface="Urbanist"/>
                <a:cs typeface="Urbanist"/>
                <a:sym typeface="Urbanist"/>
              </a:rPr>
              <a:t> A water jacket that captures 100% of radiant heat and neutron kinetic energy, converting it instantly into steam to drive the turbines.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150" name="Shape 150"/>
        <p:cNvGrpSpPr/>
        <p:nvPr/>
      </p:nvGrpSpPr>
      <p:grpSpPr>
        <a:xfrm>
          <a:off x="0" y="0"/>
          <a:ext cx="0" cy="0"/>
          <a:chOff x="0" y="0"/>
          <a:chExt cx="0" cy="0"/>
        </a:xfrm>
      </p:grpSpPr>
      <p:pic>
        <p:nvPicPr>
          <p:cNvPr descr="image.png" id="151" name="Google Shape;151;p19"/>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152" name="Google Shape;152;p19" title="Gemini_Generated_Image_m3l1pem3l1pem3l1.png"/>
          <p:cNvPicPr preferRelativeResize="0"/>
          <p:nvPr/>
        </p:nvPicPr>
        <p:blipFill rotWithShape="1">
          <a:blip r:embed="rId5">
            <a:alphaModFix/>
          </a:blip>
          <a:srcRect b="-39637" l="-594" r="-3691" t="-39637"/>
          <a:stretch/>
        </p:blipFill>
        <p:spPr>
          <a:xfrm>
            <a:off x="4861775" y="-133475"/>
            <a:ext cx="7396951" cy="6858000"/>
          </a:xfrm>
          <a:prstGeom prst="rect">
            <a:avLst/>
          </a:prstGeom>
          <a:noFill/>
          <a:ln>
            <a:noFill/>
          </a:ln>
        </p:spPr>
      </p:pic>
      <p:sp>
        <p:nvSpPr>
          <p:cNvPr id="153" name="Google Shape;153;p19"/>
          <p:cNvSpPr txBox="1"/>
          <p:nvPr/>
        </p:nvSpPr>
        <p:spPr>
          <a:xfrm>
            <a:off x="762000" y="762000"/>
            <a:ext cx="3520440" cy="27622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800" u="none" cap="none" strike="noStrike">
                <a:solidFill>
                  <a:srgbClr val="F8FAFC"/>
                </a:solidFill>
                <a:latin typeface="Urbanist"/>
                <a:ea typeface="Urbanist"/>
                <a:cs typeface="Urbanist"/>
                <a:sym typeface="Urbanist"/>
              </a:rPr>
              <a:t>CORE-A1 Cartridge</a:t>
            </a:r>
            <a:endParaRPr/>
          </a:p>
        </p:txBody>
      </p:sp>
      <p:sp>
        <p:nvSpPr>
          <p:cNvPr id="154" name="Google Shape;154;p19"/>
          <p:cNvSpPr txBox="1"/>
          <p:nvPr/>
        </p:nvSpPr>
        <p:spPr>
          <a:xfrm>
            <a:off x="762000" y="1228725"/>
            <a:ext cx="3352800" cy="914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The beating heart of SPERS. A modular, replaceable unit designed for zero-maintenance operation.</a:t>
            </a:r>
            <a:endParaRPr/>
          </a:p>
        </p:txBody>
      </p:sp>
      <p:sp>
        <p:nvSpPr>
          <p:cNvPr id="155" name="Google Shape;155;p19"/>
          <p:cNvSpPr txBox="1"/>
          <p:nvPr/>
        </p:nvSpPr>
        <p:spPr>
          <a:xfrm>
            <a:off x="762000" y="2524125"/>
            <a:ext cx="3352800" cy="6096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1500" u="none" cap="none" strike="noStrike">
                <a:solidFill>
                  <a:srgbClr val="94A3B8"/>
                </a:solidFill>
                <a:latin typeface="Urbanist"/>
                <a:ea typeface="Urbanist"/>
                <a:cs typeface="Urbanist"/>
                <a:sym typeface="Urbanist"/>
              </a:rPr>
              <a:t>Material:</a:t>
            </a:r>
            <a:r>
              <a:rPr b="0" i="0" lang="en-US" sz="1500" u="none" cap="none" strike="noStrike">
                <a:solidFill>
                  <a:srgbClr val="94A3B8"/>
                </a:solidFill>
                <a:latin typeface="Urbanist"/>
                <a:ea typeface="Urbanist"/>
                <a:cs typeface="Urbanist"/>
                <a:sym typeface="Urbanist"/>
              </a:rPr>
              <a:t> Sintered Alpha-Silicon Carbide (SiC).</a:t>
            </a:r>
            <a:endParaRPr/>
          </a:p>
        </p:txBody>
      </p:sp>
      <p:sp>
        <p:nvSpPr>
          <p:cNvPr id="156" name="Google Shape;156;p19"/>
          <p:cNvSpPr txBox="1"/>
          <p:nvPr/>
        </p:nvSpPr>
        <p:spPr>
          <a:xfrm>
            <a:off x="762000" y="3514725"/>
            <a:ext cx="3352800" cy="914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1500" u="none" cap="none" strike="noStrike">
                <a:solidFill>
                  <a:srgbClr val="94A3B8"/>
                </a:solidFill>
                <a:latin typeface="Urbanist"/>
                <a:ea typeface="Urbanist"/>
                <a:cs typeface="Urbanist"/>
                <a:sym typeface="Urbanist"/>
              </a:rPr>
              <a:t>Active Matrix:</a:t>
            </a:r>
            <a:r>
              <a:rPr b="0" i="0" lang="en-US" sz="1500" u="none" cap="none" strike="noStrike">
                <a:solidFill>
                  <a:srgbClr val="94A3B8"/>
                </a:solidFill>
                <a:latin typeface="Urbanist"/>
                <a:ea typeface="Urbanist"/>
                <a:cs typeface="Urbanist"/>
                <a:sym typeface="Urbanist"/>
              </a:rPr>
              <a:t> Copper Litz Wire coils embedded directly into the ceramic wall for magnetic containment.</a:t>
            </a:r>
            <a:endParaRPr/>
          </a:p>
        </p:txBody>
      </p:sp>
      <p:sp>
        <p:nvSpPr>
          <p:cNvPr id="157" name="Google Shape;157;p19"/>
          <p:cNvSpPr txBox="1"/>
          <p:nvPr/>
        </p:nvSpPr>
        <p:spPr>
          <a:xfrm>
            <a:off x="762000" y="4810125"/>
            <a:ext cx="3352800" cy="6096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1500" u="none" cap="none" strike="noStrike">
                <a:solidFill>
                  <a:srgbClr val="94A3B8"/>
                </a:solidFill>
                <a:latin typeface="Urbanist"/>
                <a:ea typeface="Urbanist"/>
                <a:cs typeface="Urbanist"/>
                <a:sym typeface="Urbanist"/>
              </a:rPr>
              <a:t>Drivers:</a:t>
            </a:r>
            <a:r>
              <a:rPr b="0" i="0" lang="en-US" sz="1500" u="none" cap="none" strike="noStrike">
                <a:solidFill>
                  <a:srgbClr val="94A3B8"/>
                </a:solidFill>
                <a:latin typeface="Urbanist"/>
                <a:ea typeface="Urbanist"/>
                <a:cs typeface="Urbanist"/>
                <a:sym typeface="Urbanist"/>
              </a:rPr>
              <a:t> 12x Piezoelectric nodes create the acoustic "Trip".</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161" name="Shape 161"/>
        <p:cNvGrpSpPr/>
        <p:nvPr/>
      </p:nvGrpSpPr>
      <p:grpSpPr>
        <a:xfrm>
          <a:off x="0" y="0"/>
          <a:ext cx="0" cy="0"/>
          <a:chOff x="0" y="0"/>
          <a:chExt cx="0" cy="0"/>
        </a:xfrm>
      </p:grpSpPr>
      <p:pic>
        <p:nvPicPr>
          <p:cNvPr descr="image.png" id="162" name="Google Shape;162;p20"/>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descr="image.png" id="163" name="Google Shape;163;p20"/>
          <p:cNvPicPr preferRelativeResize="0"/>
          <p:nvPr/>
        </p:nvPicPr>
        <p:blipFill rotWithShape="1">
          <a:blip r:embed="rId5">
            <a:alphaModFix/>
          </a:blip>
          <a:srcRect b="0" l="0" r="0" t="0"/>
          <a:stretch/>
        </p:blipFill>
        <p:spPr>
          <a:xfrm>
            <a:off x="6381750" y="1790700"/>
            <a:ext cx="5238750" cy="4495800"/>
          </a:xfrm>
          <a:prstGeom prst="rect">
            <a:avLst/>
          </a:prstGeom>
          <a:noFill/>
          <a:ln>
            <a:noFill/>
          </a:ln>
        </p:spPr>
      </p:pic>
      <p:sp>
        <p:nvSpPr>
          <p:cNvPr id="164" name="Google Shape;164;p20"/>
          <p:cNvSpPr txBox="1"/>
          <p:nvPr/>
        </p:nvSpPr>
        <p:spPr>
          <a:xfrm>
            <a:off x="571500" y="571500"/>
            <a:ext cx="11601450" cy="55245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F8FAFC"/>
                </a:solidFill>
                <a:latin typeface="Urbanist"/>
                <a:ea typeface="Urbanist"/>
                <a:cs typeface="Urbanist"/>
                <a:sym typeface="Urbanist"/>
              </a:rPr>
              <a:t>Fluid Control Systems</a:t>
            </a:r>
            <a:endParaRPr/>
          </a:p>
        </p:txBody>
      </p:sp>
      <p:sp>
        <p:nvSpPr>
          <p:cNvPr id="165" name="Google Shape;165;p20"/>
          <p:cNvSpPr txBox="1"/>
          <p:nvPr/>
        </p:nvSpPr>
        <p:spPr>
          <a:xfrm>
            <a:off x="571500" y="2438400"/>
            <a:ext cx="5500687" cy="21907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404" u="none" cap="none" strike="noStrike">
                <a:solidFill>
                  <a:srgbClr val="F8FAFC"/>
                </a:solidFill>
                <a:latin typeface="Urbanist"/>
                <a:ea typeface="Urbanist"/>
                <a:cs typeface="Urbanist"/>
                <a:sym typeface="Urbanist"/>
              </a:rPr>
              <a:t>1. Tesla Valve Injection</a:t>
            </a:r>
            <a:endParaRPr/>
          </a:p>
        </p:txBody>
      </p:sp>
      <p:sp>
        <p:nvSpPr>
          <p:cNvPr id="166" name="Google Shape;166;p20"/>
          <p:cNvSpPr txBox="1"/>
          <p:nvPr/>
        </p:nvSpPr>
        <p:spPr>
          <a:xfrm>
            <a:off x="571500" y="2847975"/>
            <a:ext cx="5238750" cy="914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A solid-state, no-moving-parts valve. It uses the reactor's own pressure pulses to passively inject fuel "slugs" in one direction only.</a:t>
            </a:r>
            <a:endParaRPr/>
          </a:p>
        </p:txBody>
      </p:sp>
      <p:sp>
        <p:nvSpPr>
          <p:cNvPr id="167" name="Google Shape;167;p20"/>
          <p:cNvSpPr txBox="1"/>
          <p:nvPr/>
        </p:nvSpPr>
        <p:spPr>
          <a:xfrm>
            <a:off x="571500" y="4124325"/>
            <a:ext cx="5500687" cy="21907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1404" u="none" cap="none" strike="noStrike">
                <a:solidFill>
                  <a:srgbClr val="F8FAFC"/>
                </a:solidFill>
                <a:latin typeface="Urbanist"/>
                <a:ea typeface="Urbanist"/>
                <a:cs typeface="Urbanist"/>
                <a:sym typeface="Urbanist"/>
              </a:rPr>
              <a:t>2. Graphite Nanoseeding</a:t>
            </a:r>
            <a:endParaRPr/>
          </a:p>
        </p:txBody>
      </p:sp>
      <p:sp>
        <p:nvSpPr>
          <p:cNvPr id="168" name="Google Shape;168;p20"/>
          <p:cNvSpPr txBox="1"/>
          <p:nvPr/>
        </p:nvSpPr>
        <p:spPr>
          <a:xfrm>
            <a:off x="571500" y="4533900"/>
            <a:ext cx="5238750" cy="914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1500" u="none" cap="none" strike="noStrike">
                <a:solidFill>
                  <a:srgbClr val="94A3B8"/>
                </a:solidFill>
                <a:latin typeface="Urbanist"/>
                <a:ea typeface="Urbanist"/>
                <a:cs typeface="Urbanist"/>
                <a:sym typeface="Urbanist"/>
              </a:rPr>
              <a:t>Carbon nanoparticles are injected to act as nucleation sites. They lower the cavitation threshold and absorb microwave energy to accelerate the burn.</a:t>
            </a:r>
            <a:endParaRPr/>
          </a:p>
        </p:txBody>
      </p:sp>
      <p:pic>
        <p:nvPicPr>
          <p:cNvPr descr="image.png" id="169" name="Google Shape;169;p20"/>
          <p:cNvPicPr preferRelativeResize="0"/>
          <p:nvPr/>
        </p:nvPicPr>
        <p:blipFill rotWithShape="1">
          <a:blip r:embed="rId6">
            <a:alphaModFix/>
          </a:blip>
          <a:srcRect b="0" l="0" r="0" t="0"/>
          <a:stretch/>
        </p:blipFill>
        <p:spPr>
          <a:xfrm>
            <a:off x="6391275" y="1800225"/>
            <a:ext cx="5219700" cy="4476750"/>
          </a:xfrm>
          <a:prstGeom prst="rect">
            <a:avLst/>
          </a:prstGeom>
          <a:noFill/>
          <a:ln>
            <a:noFill/>
          </a:ln>
        </p:spPr>
      </p:pic>
      <p:pic>
        <p:nvPicPr>
          <p:cNvPr descr="Live simulation using PTC Creo &#10;In this video you will see Flow simulation of water in Tesla Valve using Creo Computational Fluid Dynamics (CFD). &#10;&#10;Tags&#10;#Creo #CFD #Live" id="170" name="Google Shape;170;p20" title="Tesla Valve Flow simulation using Creo CFD - Creo Live Simulation CFD">
            <a:hlinkClick r:id="rId7"/>
          </p:cNvPr>
          <p:cNvPicPr preferRelativeResize="0"/>
          <p:nvPr/>
        </p:nvPicPr>
        <p:blipFill>
          <a:blip r:embed="rId8">
            <a:alphaModFix/>
          </a:blip>
          <a:stretch>
            <a:fillRect/>
          </a:stretch>
        </p:blipFill>
        <p:spPr>
          <a:xfrm>
            <a:off x="7477125" y="57150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72A"/>
        </a:solidFill>
      </p:bgPr>
    </p:bg>
    <p:spTree>
      <p:nvGrpSpPr>
        <p:cNvPr id="174" name="Shape 174"/>
        <p:cNvGrpSpPr/>
        <p:nvPr/>
      </p:nvGrpSpPr>
      <p:grpSpPr>
        <a:xfrm>
          <a:off x="0" y="0"/>
          <a:ext cx="0" cy="0"/>
          <a:chOff x="0" y="0"/>
          <a:chExt cx="0" cy="0"/>
        </a:xfrm>
      </p:grpSpPr>
      <p:pic>
        <p:nvPicPr>
          <p:cNvPr descr="image.png" id="175" name="Google Shape;175;p21"/>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76" name="Google Shape;176;p21"/>
          <p:cNvSpPr txBox="1"/>
          <p:nvPr/>
        </p:nvSpPr>
        <p:spPr>
          <a:xfrm>
            <a:off x="571500" y="571500"/>
            <a:ext cx="11601450" cy="55245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600" u="none" cap="none" strike="noStrike">
                <a:solidFill>
                  <a:srgbClr val="F8FAFC"/>
                </a:solidFill>
                <a:latin typeface="Urbanist"/>
                <a:ea typeface="Urbanist"/>
                <a:cs typeface="Urbanist"/>
                <a:sym typeface="Urbanist"/>
              </a:rPr>
              <a:t>Variable Operational Modes</a:t>
            </a:r>
            <a:endParaRPr/>
          </a:p>
        </p:txBody>
      </p:sp>
      <p:graphicFrame>
        <p:nvGraphicFramePr>
          <p:cNvPr id="177" name="Google Shape;177;p21"/>
          <p:cNvGraphicFramePr/>
          <p:nvPr/>
        </p:nvGraphicFramePr>
        <p:xfrm>
          <a:off x="571500" y="2318444"/>
          <a:ext cx="3000000" cy="3000000"/>
        </p:xfrm>
        <a:graphic>
          <a:graphicData uri="http://schemas.openxmlformats.org/drawingml/2006/table">
            <a:tbl>
              <a:tblPr bandRow="1" firstRow="1">
                <a:noFill/>
                <a:tableStyleId>{419B9F7D-CBD1-48C2-AF42-6CB0DC896635}</a:tableStyleId>
              </a:tblPr>
              <a:tblGrid>
                <a:gridCol w="2671175"/>
                <a:gridCol w="4795975"/>
                <a:gridCol w="3581850"/>
              </a:tblGrid>
              <a:tr h="605125">
                <a:tc>
                  <a:txBody>
                    <a:bodyPr/>
                    <a:lstStyle/>
                    <a:p>
                      <a:pPr indent="0" lvl="0" marL="0" marR="0" rtl="0" algn="l">
                        <a:spcBef>
                          <a:spcPts val="0"/>
                        </a:spcBef>
                        <a:spcAft>
                          <a:spcPts val="0"/>
                        </a:spcAft>
                        <a:buNone/>
                      </a:pPr>
                      <a:r>
                        <a:rPr b="1" i="0" lang="en-US" sz="1650" u="none" cap="none" strike="noStrike">
                          <a:solidFill>
                            <a:srgbClr val="F1F5F9"/>
                          </a:solidFill>
                          <a:latin typeface="Urbanist"/>
                          <a:ea typeface="Urbanist"/>
                          <a:cs typeface="Urbanist"/>
                          <a:sym typeface="Urbanist"/>
                        </a:rPr>
                        <a:t>Parameter</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50" u="none" cap="none" strike="noStrike">
                          <a:solidFill>
                            <a:srgbClr val="F1F5F9"/>
                          </a:solidFill>
                          <a:latin typeface="Urbanist"/>
                          <a:ea typeface="Urbanist"/>
                          <a:cs typeface="Urbanist"/>
                          <a:sym typeface="Urbanist"/>
                        </a:rPr>
                        <a:t>Mode A: Municipal</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50" u="none" cap="none" strike="noStrike">
                          <a:solidFill>
                            <a:srgbClr val="F1F5F9"/>
                          </a:solidFill>
                          <a:latin typeface="Urbanist"/>
                          <a:ea typeface="Urbanist"/>
                          <a:cs typeface="Urbanist"/>
                          <a:sym typeface="Urbanist"/>
                        </a:rPr>
                        <a:t>Mode B: Industrial</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05125">
                <a:tc>
                  <a:txBody>
                    <a:bodyPr/>
                    <a:lstStyle/>
                    <a:p>
                      <a:pPr indent="0" lvl="0" marL="0" marR="0" rtl="0" algn="l">
                        <a:spcBef>
                          <a:spcPts val="0"/>
                        </a:spcBef>
                        <a:spcAft>
                          <a:spcPts val="0"/>
                        </a:spcAft>
                        <a:buNone/>
                      </a:pPr>
                      <a:r>
                        <a:rPr b="1" i="0" lang="en-US" sz="1500" u="none" cap="none" strike="noStrike">
                          <a:solidFill>
                            <a:srgbClr val="CBD5E1"/>
                          </a:solidFill>
                          <a:latin typeface="Urbanist"/>
                          <a:ea typeface="Urbanist"/>
                          <a:cs typeface="Urbanist"/>
                          <a:sym typeface="Urbanist"/>
                        </a:rPr>
                        <a:t>Feedstock</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500" u="none" cap="none" strike="noStrike">
                          <a:solidFill>
                            <a:srgbClr val="CBD5E1"/>
                          </a:solidFill>
                          <a:latin typeface="Urbanist"/>
                          <a:ea typeface="Urbanist"/>
                          <a:cs typeface="Urbanist"/>
                          <a:sym typeface="Urbanist"/>
                        </a:rPr>
                        <a:t>Sewage Sludge (5-8% Solids)</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500" u="none" cap="none" strike="noStrike">
                          <a:solidFill>
                            <a:srgbClr val="CBD5E1"/>
                          </a:solidFill>
                          <a:latin typeface="Urbanist"/>
                          <a:ea typeface="Urbanist"/>
                          <a:cs typeface="Urbanist"/>
                          <a:sym typeface="Urbanist"/>
                        </a:rPr>
                        <a:t>Arsenic / Lead Solvents</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05125">
                <a:tc>
                  <a:txBody>
                    <a:bodyPr/>
                    <a:lstStyle/>
                    <a:p>
                      <a:pPr indent="0" lvl="0" marL="0" marR="0" rtl="0" algn="l">
                        <a:spcBef>
                          <a:spcPts val="0"/>
                        </a:spcBef>
                        <a:spcAft>
                          <a:spcPts val="0"/>
                        </a:spcAft>
                        <a:buNone/>
                      </a:pPr>
                      <a:r>
                        <a:rPr b="1" i="0" lang="en-US" sz="1500" u="none" cap="none" strike="noStrike">
                          <a:solidFill>
                            <a:schemeClr val="dk2"/>
                          </a:solidFill>
                          <a:latin typeface="Urbanist"/>
                          <a:ea typeface="Urbanist"/>
                          <a:cs typeface="Urbanist"/>
                          <a:sym typeface="Urbanist"/>
                        </a:rPr>
                        <a:t>Primary Goal</a:t>
                      </a:r>
                      <a:endParaRPr>
                        <a:solidFill>
                          <a:schemeClr val="dk2"/>
                        </a:solidFill>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500" u="none" cap="none" strike="noStrike">
                          <a:solidFill>
                            <a:schemeClr val="accent1"/>
                          </a:solidFill>
                          <a:latin typeface="Urbanist"/>
                          <a:ea typeface="Urbanist"/>
                          <a:cs typeface="Urbanist"/>
                          <a:sym typeface="Urbanist"/>
                        </a:rPr>
                        <a:t>Sterilization &amp; Volume Reduction</a:t>
                      </a:r>
                      <a:endParaRPr>
                        <a:solidFill>
                          <a:schemeClr val="accent1"/>
                        </a:solidFill>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500" u="none" cap="none" strike="noStrike">
                          <a:solidFill>
                            <a:schemeClr val="accent1"/>
                          </a:solidFill>
                          <a:latin typeface="Urbanist"/>
                          <a:ea typeface="Urbanist"/>
                          <a:cs typeface="Urbanist"/>
                          <a:sym typeface="Urbanist"/>
                        </a:rPr>
                        <a:t>Nuclear Transmutation</a:t>
                      </a:r>
                      <a:endParaRPr>
                        <a:solidFill>
                          <a:schemeClr val="accent1"/>
                        </a:solidFill>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05125">
                <a:tc>
                  <a:txBody>
                    <a:bodyPr/>
                    <a:lstStyle/>
                    <a:p>
                      <a:pPr indent="0" lvl="0" marL="0" marR="0" rtl="0" algn="l">
                        <a:spcBef>
                          <a:spcPts val="0"/>
                        </a:spcBef>
                        <a:spcAft>
                          <a:spcPts val="0"/>
                        </a:spcAft>
                        <a:buNone/>
                      </a:pPr>
                      <a:r>
                        <a:rPr b="1" i="0" lang="en-US" sz="1500" u="none" cap="none" strike="noStrike">
                          <a:solidFill>
                            <a:srgbClr val="CBD5E1"/>
                          </a:solidFill>
                          <a:latin typeface="Urbanist"/>
                          <a:ea typeface="Urbanist"/>
                          <a:cs typeface="Urbanist"/>
                          <a:sym typeface="Urbanist"/>
                        </a:rPr>
                        <a:t>Pulse Frequency</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500" u="none" cap="none" strike="noStrike">
                          <a:solidFill>
                            <a:srgbClr val="CBD5E1"/>
                          </a:solidFill>
                          <a:latin typeface="Urbanist"/>
                          <a:ea typeface="Urbanist"/>
                          <a:cs typeface="Urbanist"/>
                          <a:sym typeface="Urbanist"/>
                        </a:rPr>
                        <a:t>60 Hz (Standard)</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500" u="none" cap="none" strike="noStrike">
                          <a:solidFill>
                            <a:srgbClr val="CBD5E1"/>
                          </a:solidFill>
                          <a:latin typeface="Urbanist"/>
                          <a:ea typeface="Urbanist"/>
                          <a:cs typeface="Urbanist"/>
                          <a:sym typeface="Urbanist"/>
                        </a:rPr>
                        <a:t>20 Hz (High Intensity)</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05125">
                <a:tc>
                  <a:txBody>
                    <a:bodyPr/>
                    <a:lstStyle/>
                    <a:p>
                      <a:pPr indent="0" lvl="0" marL="0" marR="0" rtl="0" algn="l">
                        <a:spcBef>
                          <a:spcPts val="0"/>
                        </a:spcBef>
                        <a:spcAft>
                          <a:spcPts val="0"/>
                        </a:spcAft>
                        <a:buNone/>
                      </a:pPr>
                      <a:r>
                        <a:rPr b="1" i="0" lang="en-US" sz="1500" u="none" cap="none" strike="noStrike">
                          <a:solidFill>
                            <a:schemeClr val="dk2"/>
                          </a:solidFill>
                          <a:latin typeface="Urbanist"/>
                          <a:ea typeface="Urbanist"/>
                          <a:cs typeface="Urbanist"/>
                          <a:sym typeface="Urbanist"/>
                        </a:rPr>
                        <a:t>Magnetic Power</a:t>
                      </a:r>
                      <a:endParaRPr>
                        <a:solidFill>
                          <a:schemeClr val="dk2"/>
                        </a:solidFill>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500" u="none" cap="none" strike="noStrike">
                          <a:solidFill>
                            <a:schemeClr val="accent1"/>
                          </a:solidFill>
                          <a:latin typeface="Urbanist"/>
                          <a:ea typeface="Urbanist"/>
                          <a:cs typeface="Urbanist"/>
                          <a:sym typeface="Urbanist"/>
                        </a:rPr>
                        <a:t>70% Peak (14 Tesla)</a:t>
                      </a:r>
                      <a:endParaRPr>
                        <a:solidFill>
                          <a:schemeClr val="accent1"/>
                        </a:solidFill>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500" u="none" cap="none" strike="noStrike">
                          <a:solidFill>
                            <a:schemeClr val="accent1"/>
                          </a:solidFill>
                          <a:latin typeface="Urbanist"/>
                          <a:ea typeface="Urbanist"/>
                          <a:cs typeface="Urbanist"/>
                          <a:sym typeface="Urbanist"/>
                        </a:rPr>
                        <a:t>100% Peak (20 Tesla)</a:t>
                      </a:r>
                      <a:endParaRPr>
                        <a:solidFill>
                          <a:schemeClr val="accent1"/>
                        </a:solidFill>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05125">
                <a:tc>
                  <a:txBody>
                    <a:bodyPr/>
                    <a:lstStyle/>
                    <a:p>
                      <a:pPr indent="0" lvl="0" marL="0" marR="0" rtl="0" algn="l">
                        <a:spcBef>
                          <a:spcPts val="0"/>
                        </a:spcBef>
                        <a:spcAft>
                          <a:spcPts val="0"/>
                        </a:spcAft>
                        <a:buNone/>
                      </a:pPr>
                      <a:r>
                        <a:rPr b="1" i="0" lang="en-US" sz="1500" u="none" cap="none" strike="noStrike">
                          <a:solidFill>
                            <a:srgbClr val="CBD5E1"/>
                          </a:solidFill>
                          <a:latin typeface="Urbanist"/>
                          <a:ea typeface="Urbanist"/>
                          <a:cs typeface="Urbanist"/>
                          <a:sym typeface="Urbanist"/>
                        </a:rPr>
                        <a:t>Output Focus</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500" u="none" cap="none" strike="noStrike">
                          <a:solidFill>
                            <a:srgbClr val="CBD5E1"/>
                          </a:solidFill>
                          <a:latin typeface="Urbanist"/>
                          <a:ea typeface="Urbanist"/>
                          <a:cs typeface="Urbanist"/>
                          <a:sym typeface="Urbanist"/>
                        </a:rPr>
                        <a:t>Clean Water &amp; Helium</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n-US" sz="1500" u="none" cap="none" strike="noStrike">
                          <a:solidFill>
                            <a:srgbClr val="CBD5E1"/>
                          </a:solidFill>
                          <a:latin typeface="Urbanist"/>
                          <a:ea typeface="Urbanist"/>
                          <a:cs typeface="Urbanist"/>
                          <a:sym typeface="Urbanist"/>
                        </a:rPr>
                        <a:t>Safe Stable Isotopes</a:t>
                      </a:r>
                      <a:endParaRPr/>
                    </a:p>
                  </a:txBody>
                  <a:tcPr marT="25400" marB="25400" marR="63500" marL="63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78" name="Google Shape;178;p21"/>
          <p:cNvSpPr/>
          <p:nvPr/>
        </p:nvSpPr>
        <p:spPr>
          <a:xfrm>
            <a:off x="571500" y="2929830"/>
            <a:ext cx="2671167" cy="19050"/>
          </a:xfrm>
          <a:prstGeom prst="rect">
            <a:avLst/>
          </a:prstGeom>
          <a:solidFill>
            <a:srgbClr val="38BD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79" name="Google Shape;179;p21"/>
          <p:cNvSpPr/>
          <p:nvPr/>
        </p:nvSpPr>
        <p:spPr>
          <a:xfrm>
            <a:off x="3242667" y="2929830"/>
            <a:ext cx="4795986" cy="19050"/>
          </a:xfrm>
          <a:prstGeom prst="rect">
            <a:avLst/>
          </a:prstGeom>
          <a:solidFill>
            <a:srgbClr val="38BD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0" name="Google Shape;180;p21"/>
          <p:cNvSpPr/>
          <p:nvPr/>
        </p:nvSpPr>
        <p:spPr>
          <a:xfrm>
            <a:off x="8038653" y="2929830"/>
            <a:ext cx="3581846" cy="19050"/>
          </a:xfrm>
          <a:prstGeom prst="rect">
            <a:avLst/>
          </a:prstGeom>
          <a:solidFill>
            <a:srgbClr val="38BDF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1" name="Google Shape;181;p21"/>
          <p:cNvSpPr/>
          <p:nvPr/>
        </p:nvSpPr>
        <p:spPr>
          <a:xfrm>
            <a:off x="571500" y="3544192"/>
            <a:ext cx="2671167" cy="9525"/>
          </a:xfrm>
          <a:prstGeom prst="rect">
            <a:avLst/>
          </a:prstGeom>
          <a:solidFill>
            <a:srgbClr val="3341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2" name="Google Shape;182;p21"/>
          <p:cNvSpPr/>
          <p:nvPr/>
        </p:nvSpPr>
        <p:spPr>
          <a:xfrm>
            <a:off x="3242667" y="3544192"/>
            <a:ext cx="4795986" cy="9525"/>
          </a:xfrm>
          <a:prstGeom prst="rect">
            <a:avLst/>
          </a:prstGeom>
          <a:solidFill>
            <a:srgbClr val="3341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3" name="Google Shape;183;p21"/>
          <p:cNvSpPr/>
          <p:nvPr/>
        </p:nvSpPr>
        <p:spPr>
          <a:xfrm>
            <a:off x="8038653" y="3544192"/>
            <a:ext cx="3581846" cy="9525"/>
          </a:xfrm>
          <a:prstGeom prst="rect">
            <a:avLst/>
          </a:prstGeom>
          <a:solidFill>
            <a:srgbClr val="3341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4" name="Google Shape;184;p21"/>
          <p:cNvSpPr/>
          <p:nvPr/>
        </p:nvSpPr>
        <p:spPr>
          <a:xfrm>
            <a:off x="571500" y="4144267"/>
            <a:ext cx="2671167" cy="9525"/>
          </a:xfrm>
          <a:prstGeom prst="rect">
            <a:avLst/>
          </a:prstGeom>
          <a:solidFill>
            <a:srgbClr val="3341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5" name="Google Shape;185;p21"/>
          <p:cNvSpPr/>
          <p:nvPr/>
        </p:nvSpPr>
        <p:spPr>
          <a:xfrm>
            <a:off x="3242667" y="4144267"/>
            <a:ext cx="4795986" cy="9525"/>
          </a:xfrm>
          <a:prstGeom prst="rect">
            <a:avLst/>
          </a:prstGeom>
          <a:solidFill>
            <a:srgbClr val="3341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6" name="Google Shape;186;p21"/>
          <p:cNvSpPr/>
          <p:nvPr/>
        </p:nvSpPr>
        <p:spPr>
          <a:xfrm>
            <a:off x="8038653" y="4144267"/>
            <a:ext cx="3581846" cy="9525"/>
          </a:xfrm>
          <a:prstGeom prst="rect">
            <a:avLst/>
          </a:prstGeom>
          <a:solidFill>
            <a:srgbClr val="3341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7" name="Google Shape;187;p21"/>
          <p:cNvSpPr/>
          <p:nvPr/>
        </p:nvSpPr>
        <p:spPr>
          <a:xfrm>
            <a:off x="571500" y="4744342"/>
            <a:ext cx="2671167" cy="9525"/>
          </a:xfrm>
          <a:prstGeom prst="rect">
            <a:avLst/>
          </a:prstGeom>
          <a:solidFill>
            <a:srgbClr val="3341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8" name="Google Shape;188;p21"/>
          <p:cNvSpPr/>
          <p:nvPr/>
        </p:nvSpPr>
        <p:spPr>
          <a:xfrm>
            <a:off x="3242667" y="4744342"/>
            <a:ext cx="4795986" cy="9525"/>
          </a:xfrm>
          <a:prstGeom prst="rect">
            <a:avLst/>
          </a:prstGeom>
          <a:solidFill>
            <a:srgbClr val="3341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9" name="Google Shape;189;p21"/>
          <p:cNvSpPr/>
          <p:nvPr/>
        </p:nvSpPr>
        <p:spPr>
          <a:xfrm>
            <a:off x="8038653" y="4744342"/>
            <a:ext cx="3581846" cy="9525"/>
          </a:xfrm>
          <a:prstGeom prst="rect">
            <a:avLst/>
          </a:prstGeom>
          <a:solidFill>
            <a:srgbClr val="3341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90" name="Google Shape;190;p21"/>
          <p:cNvSpPr/>
          <p:nvPr/>
        </p:nvSpPr>
        <p:spPr>
          <a:xfrm>
            <a:off x="571500" y="5344417"/>
            <a:ext cx="2671167" cy="9525"/>
          </a:xfrm>
          <a:prstGeom prst="rect">
            <a:avLst/>
          </a:prstGeom>
          <a:solidFill>
            <a:srgbClr val="3341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91" name="Google Shape;191;p21"/>
          <p:cNvSpPr/>
          <p:nvPr/>
        </p:nvSpPr>
        <p:spPr>
          <a:xfrm>
            <a:off x="3242667" y="5344417"/>
            <a:ext cx="4795986" cy="9525"/>
          </a:xfrm>
          <a:prstGeom prst="rect">
            <a:avLst/>
          </a:prstGeom>
          <a:solidFill>
            <a:srgbClr val="3341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92" name="Google Shape;192;p21"/>
          <p:cNvSpPr/>
          <p:nvPr/>
        </p:nvSpPr>
        <p:spPr>
          <a:xfrm>
            <a:off x="8038653" y="5344417"/>
            <a:ext cx="3581846" cy="9525"/>
          </a:xfrm>
          <a:prstGeom prst="rect">
            <a:avLst/>
          </a:prstGeom>
          <a:solidFill>
            <a:srgbClr val="33415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