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6858000" cy="9144000"/>
  <p:embeddedFontLst>
    <p:embeddedFont>
      <p:font typeface="Roboto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oboto-regular.fnt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Roboto-italic.fntdata"/><Relationship Id="rId16" Type="http://schemas.openxmlformats.org/officeDocument/2006/relationships/slide" Target="slides/slide11.xml"/><Relationship Id="rId38" Type="http://schemas.openxmlformats.org/officeDocument/2006/relationships/font" Target="fonts/Roboto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588ea870f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588ea870f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b5fd90c5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5b5fd90c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c863a5d2e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6c863a5d2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c863a5d2e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c863a5d2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ee0603d2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ee0603d2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588ea870f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588ea870f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d4c9c05f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d4c9c05f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75f13c2915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75f13c2915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7100b62514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7100b62514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7100b62514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7100b62514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1d272326e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1d272326e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6ea7ab61d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6ea7ab61d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7d9440ce1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7d9440ce1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7d9440ce1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7d9440ce1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588ea870f5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588ea870f5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588ea870f5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588ea870f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6ea7ab61d5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6ea7ab61d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6ea7ab61d5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6ea7ab61d5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1d272326e_1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51d272326e_1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7100b62514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7100b62514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594a381bd2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594a381bd2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1d272326e_1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1d272326e_1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594a381bd2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594a381bd2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4d09545559_4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4d09545559_4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100b625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7100b625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100b6251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100b6251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1d272326e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1d272326e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d09545559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d09545559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1d272326e_1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51d272326e_1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88ea870f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588ea870f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dictiz" showMasterSp="0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3850" y="1441948"/>
            <a:ext cx="3476400" cy="13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">
  <p:cSld name="CUSTOM_3_1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1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</a:rPr>
              <a:t>My Great Campaign  from 01/01/2018 00:00 to 31/12/2018 23:59</a:t>
            </a:r>
            <a:endParaRPr sz="600">
              <a:solidFill>
                <a:schemeClr val="lt1"/>
              </a:solidFill>
            </a:endParaRPr>
          </a:p>
        </p:txBody>
      </p:sp>
      <p:pic>
        <p:nvPicPr>
          <p:cNvPr id="49" name="Google Shape;49;p11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 1">
  <p:cSld name="CUSTOM_3_1_1_1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2"/>
          <p:cNvSpPr/>
          <p:nvPr/>
        </p:nvSpPr>
        <p:spPr>
          <a:xfrm>
            <a:off x="0" y="221250"/>
            <a:ext cx="2133300" cy="492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" name="Google Shape;5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50" y="52950"/>
            <a:ext cx="699825" cy="1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2"/>
          <p:cNvSpPr/>
          <p:nvPr/>
        </p:nvSpPr>
        <p:spPr>
          <a:xfrm>
            <a:off x="2133300" y="241625"/>
            <a:ext cx="7010700" cy="4922100"/>
          </a:xfrm>
          <a:prstGeom prst="rect">
            <a:avLst/>
          </a:prstGeom>
          <a:solidFill>
            <a:srgbClr val="ECEC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">
  <p:cSld name="SubTitle1">
    <p:bg>
      <p:bgPr>
        <a:solidFill>
          <a:schemeClr val="accen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icing">
  <p:cSld name="SubTitle1_2">
    <p:bg>
      <p:bgPr>
        <a:solidFill>
          <a:schemeClr val="accen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>
            <p:ph type="title"/>
          </p:nvPr>
        </p:nvSpPr>
        <p:spPr>
          <a:xfrm>
            <a:off x="409950" y="510450"/>
            <a:ext cx="23358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2853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5901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2">
  <p:cSld name="SubTitle1_1">
    <p:bg>
      <p:bgPr>
        <a:noFill/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2">
            <a:alphaModFix/>
          </a:blip>
          <a:srcRect b="0" l="14901" r="41565" t="0"/>
          <a:stretch/>
        </p:blipFill>
        <p:spPr>
          <a:xfrm>
            <a:off x="0" y="0"/>
            <a:ext cx="39806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4316050" y="538400"/>
            <a:ext cx="4422900" cy="4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3">
  <p:cSld name="SubTitle1_1_1"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 b="0" l="44118" r="0" t="0"/>
          <a:stretch/>
        </p:blipFill>
        <p:spPr>
          <a:xfrm>
            <a:off x="4034148" y="0"/>
            <a:ext cx="510989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sClient">
  <p:cSld name="SubTitle1_1_1_1">
    <p:bg>
      <p:bgPr>
        <a:noFill/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">
  <p:cSld name="Box interfac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78" name="Google Shape;78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 1">
  <p:cSld name="Box interface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1">
  <p:cSld name="TITLE_AND_BODY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3490650" y="609600"/>
            <a:ext cx="5243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b="0" l="12418" r="0" t="0"/>
          <a:stretch/>
        </p:blipFill>
        <p:spPr>
          <a:xfrm>
            <a:off x="0" y="666750"/>
            <a:ext cx="3307100" cy="362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Empt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2">
  <p:cSld name="TITLE_AND_BODY_1_2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8" name="Google Shape;88;p21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1"/>
          <p:cNvSpPr txBox="1"/>
          <p:nvPr>
            <p:ph type="title"/>
          </p:nvPr>
        </p:nvSpPr>
        <p:spPr>
          <a:xfrm>
            <a:off x="290250" y="228600"/>
            <a:ext cx="4679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" type="body"/>
          </p:nvPr>
        </p:nvSpPr>
        <p:spPr>
          <a:xfrm>
            <a:off x="290250" y="1142025"/>
            <a:ext cx="4679400" cy="35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3">
  <p:cSld name="TITLE_AND_BODY_1_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type="title"/>
          </p:nvPr>
        </p:nvSpPr>
        <p:spPr>
          <a:xfrm>
            <a:off x="290250" y="228600"/>
            <a:ext cx="32499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94" name="Google Shape;94;p22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0556" y="973275"/>
            <a:ext cx="2892493" cy="301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8412" y="973275"/>
            <a:ext cx="2905273" cy="3017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2"/>
          <p:cNvSpPr/>
          <p:nvPr/>
        </p:nvSpPr>
        <p:spPr>
          <a:xfrm>
            <a:off x="3922250" y="1142025"/>
            <a:ext cx="4272900" cy="256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2"/>
          <p:cNvSpPr txBox="1"/>
          <p:nvPr>
            <p:ph idx="1" type="body"/>
          </p:nvPr>
        </p:nvSpPr>
        <p:spPr>
          <a:xfrm>
            <a:off x="290250" y="1142025"/>
            <a:ext cx="2795700" cy="35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1 1 5 1">
  <p:cSld name="CUSTOM_2_2_2_16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Logo-adictiz-2015-03.png" id="102" name="Google Shape;10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675" y="4555825"/>
            <a:ext cx="978824" cy="38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2 1">
  <p:cSld name="TITLE_AND_BODY_1_1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4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05" name="Google Shape;105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95950" y="381000"/>
            <a:ext cx="434805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8" name="Google Shape;108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9" name="Google Shape;10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 1">
  <p:cSld name="Without Title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2" name="Google Shape;112;p26"/>
          <p:cNvSpPr/>
          <p:nvPr/>
        </p:nvSpPr>
        <p:spPr>
          <a:xfrm>
            <a:off x="2187900" y="217050"/>
            <a:ext cx="4768200" cy="4709400"/>
          </a:xfrm>
          <a:prstGeom prst="rect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3" name="Google Shape;113;p26"/>
          <p:cNvSpPr txBox="1"/>
          <p:nvPr/>
        </p:nvSpPr>
        <p:spPr>
          <a:xfrm>
            <a:off x="2187900" y="217050"/>
            <a:ext cx="47682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434343"/>
                </a:solidFill>
              </a:rPr>
              <a:t>GRAND JEU Fête des Mères</a:t>
            </a:r>
            <a:endParaRPr b="1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434343"/>
                </a:solidFill>
              </a:rPr>
              <a:t>du 06/05 au 26/05/2019</a:t>
            </a:r>
            <a:endParaRPr sz="1000">
              <a:solidFill>
                <a:srgbClr val="434343"/>
              </a:solidFill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35425" y="323813"/>
            <a:ext cx="910675" cy="49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 1">
  <p:cSld name="CUSTOM_2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8CC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7"/>
          <p:cNvSpPr txBox="1"/>
          <p:nvPr>
            <p:ph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18" name="Google Shape;118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1775" y="4565050"/>
            <a:ext cx="938974" cy="36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roduct">
  <p:cSld name="TITLE_AND_BODY_2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/>
          <p:nvPr>
            <p:ph type="title"/>
          </p:nvPr>
        </p:nvSpPr>
        <p:spPr>
          <a:xfrm>
            <a:off x="361775" y="2186850"/>
            <a:ext cx="563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Page" showMasterSp="0">
  <p:cSld name="Contact Page">
    <p:bg>
      <p:bgPr>
        <a:solidFill>
          <a:schemeClr val="accen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/>
          <p:nvPr/>
        </p:nvSpPr>
        <p:spPr>
          <a:xfrm>
            <a:off x="1046252" y="4507450"/>
            <a:ext cx="19839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i="0" lang="fr" sz="1100" u="none" cap="none" strike="noStrike">
                <a:solidFill>
                  <a:srgbClr val="FFFFFF"/>
                </a:solidFill>
              </a:rPr>
              <a:t>Euratechnologies</a:t>
            </a:r>
            <a:endParaRPr sz="14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fr" sz="1100">
                <a:solidFill>
                  <a:srgbClr val="FFFFFF"/>
                </a:solidFill>
              </a:rPr>
              <a:t>2 rue Fourier</a:t>
            </a: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59000 Lille</a:t>
            </a:r>
            <a:endParaRPr sz="1400"/>
          </a:p>
        </p:txBody>
      </p:sp>
      <p:sp>
        <p:nvSpPr>
          <p:cNvPr id="24" name="Google Shape;24;p5"/>
          <p:cNvSpPr/>
          <p:nvPr/>
        </p:nvSpPr>
        <p:spPr>
          <a:xfrm>
            <a:off x="3420750" y="4507450"/>
            <a:ext cx="24045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i="0" lang="fr" sz="1100" u="none" cap="none" strike="noStrike">
                <a:solidFill>
                  <a:srgbClr val="FFFFFF"/>
                </a:solidFill>
              </a:rPr>
              <a:t>Webedi</a:t>
            </a:r>
            <a:r>
              <a:rPr lang="fr" sz="1100">
                <a:solidFill>
                  <a:srgbClr val="FFFFFF"/>
                </a:solidFill>
              </a:rPr>
              <a:t>a - 2 Rue Paul Vaillant Couturier 92300 Levallois-Perret</a:t>
            </a:r>
            <a:endParaRPr sz="1400"/>
          </a:p>
        </p:txBody>
      </p:sp>
      <p:sp>
        <p:nvSpPr>
          <p:cNvPr id="25" name="Google Shape;25;p5"/>
          <p:cNvSpPr/>
          <p:nvPr/>
        </p:nvSpPr>
        <p:spPr>
          <a:xfrm>
            <a:off x="6457198" y="4507460"/>
            <a:ext cx="14958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+ 33 3 66 72 09 99</a:t>
            </a:r>
            <a:endParaRPr sz="14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contact@adictiz.com</a:t>
            </a:r>
            <a:endParaRPr sz="1400"/>
          </a:p>
        </p:txBody>
      </p:sp>
      <p:pic>
        <p:nvPicPr>
          <p:cNvPr id="26" name="Google Shape;2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87122" y="959233"/>
            <a:ext cx="2169900" cy="8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">
  <p:cSld name="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Logo">
  <p:cSld name="Without Log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7"/>
          <p:cNvSpPr/>
          <p:nvPr/>
        </p:nvSpPr>
        <p:spPr>
          <a:xfrm>
            <a:off x="0" y="4513974"/>
            <a:ext cx="9144000" cy="62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">
  <p:cSld name="Without Tit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book">
  <p:cSld name="Faceboo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">
  <p:cSld name="CUSTOM_3_1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0"/>
          <p:cNvSpPr/>
          <p:nvPr/>
        </p:nvSpPr>
        <p:spPr>
          <a:xfrm>
            <a:off x="315200" y="442600"/>
            <a:ext cx="2133300" cy="470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10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</a:rPr>
              <a:t>My Great Campaign  from 01/01/2018 00:00 to 31/12/2018 23:59</a:t>
            </a:r>
            <a:endParaRPr sz="600">
              <a:solidFill>
                <a:schemeClr val="lt1"/>
              </a:solidFill>
            </a:endParaRPr>
          </a:p>
        </p:txBody>
      </p:sp>
      <p:sp>
        <p:nvSpPr>
          <p:cNvPr id="44" name="Google Shape;44;p10"/>
          <p:cNvSpPr/>
          <p:nvPr/>
        </p:nvSpPr>
        <p:spPr>
          <a:xfrm>
            <a:off x="3704375" y="639600"/>
            <a:ext cx="4441800" cy="4424100"/>
          </a:xfrm>
          <a:prstGeom prst="rect">
            <a:avLst/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" name="Google Shape;45;p10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slide" Target="/ppt/slides/slide8.xml"/><Relationship Id="rId9" Type="http://schemas.openxmlformats.org/officeDocument/2006/relationships/slide" Target="/ppt/slides/slide21.xml"/><Relationship Id="rId5" Type="http://schemas.openxmlformats.org/officeDocument/2006/relationships/slide" Target="/ppt/slides/slide10.xml"/><Relationship Id="rId6" Type="http://schemas.openxmlformats.org/officeDocument/2006/relationships/slide" Target="/ppt/slides/slide12.xml"/><Relationship Id="rId7" Type="http://schemas.openxmlformats.org/officeDocument/2006/relationships/slide" Target="/ppt/slides/slide15.xml"/><Relationship Id="rId8" Type="http://schemas.openxmlformats.org/officeDocument/2006/relationships/slide" Target="/ppt/slides/slide17.xml"/><Relationship Id="rId11" Type="http://schemas.openxmlformats.org/officeDocument/2006/relationships/slide" Target="/ppt/slides/slide25.xml"/><Relationship Id="rId10" Type="http://schemas.openxmlformats.org/officeDocument/2006/relationships/slide" Target="/ppt/slides/slide23.xml"/><Relationship Id="rId13" Type="http://schemas.openxmlformats.org/officeDocument/2006/relationships/slide" Target="/ppt/slides/slide29.xml"/><Relationship Id="rId12" Type="http://schemas.openxmlformats.org/officeDocument/2006/relationships/slide" Target="/ppt/slides/slide27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6.png"/><Relationship Id="rId4" Type="http://schemas.openxmlformats.org/officeDocument/2006/relationships/image" Target="../media/image49.png"/><Relationship Id="rId5" Type="http://schemas.openxmlformats.org/officeDocument/2006/relationships/image" Target="../media/image53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0.jpg"/><Relationship Id="rId4" Type="http://schemas.openxmlformats.org/officeDocument/2006/relationships/image" Target="../media/image5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jpg"/><Relationship Id="rId4" Type="http://schemas.openxmlformats.org/officeDocument/2006/relationships/image" Target="../media/image20.jpg"/><Relationship Id="rId5" Type="http://schemas.openxmlformats.org/officeDocument/2006/relationships/image" Target="../media/image23.png"/><Relationship Id="rId6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slide" Target="/ppt/slides/slide9.xml"/><Relationship Id="rId4" Type="http://schemas.openxmlformats.org/officeDocument/2006/relationships/image" Target="../media/image33.png"/><Relationship Id="rId9" Type="http://schemas.openxmlformats.org/officeDocument/2006/relationships/image" Target="../media/image31.png"/><Relationship Id="rId5" Type="http://schemas.openxmlformats.org/officeDocument/2006/relationships/image" Target="../media/image24.png"/><Relationship Id="rId6" Type="http://schemas.openxmlformats.org/officeDocument/2006/relationships/image" Target="../media/image18.png"/><Relationship Id="rId7" Type="http://schemas.openxmlformats.org/officeDocument/2006/relationships/image" Target="../media/image22.png"/><Relationship Id="rId8" Type="http://schemas.openxmlformats.org/officeDocument/2006/relationships/image" Target="../media/image19.png"/><Relationship Id="rId11" Type="http://schemas.openxmlformats.org/officeDocument/2006/relationships/image" Target="../media/image27.png"/><Relationship Id="rId10" Type="http://schemas.openxmlformats.org/officeDocument/2006/relationships/image" Target="../media/image30.png"/><Relationship Id="rId13" Type="http://schemas.openxmlformats.org/officeDocument/2006/relationships/image" Target="../media/image28.png"/><Relationship Id="rId12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Manual - Outrun (Aerial Mode)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8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Visuals of the vehicle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9"/>
          <p:cNvSpPr txBox="1"/>
          <p:nvPr>
            <p:ph idx="4294967295" type="body"/>
          </p:nvPr>
        </p:nvSpPr>
        <p:spPr>
          <a:xfrm>
            <a:off x="179375" y="1150800"/>
            <a:ext cx="3639300" cy="2321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350 x 300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It is automatically placed at the bottom and in the centre of the road.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specific visuals as the vehicle moves to the right and left of the track.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01" name="Google Shape;201;p39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Visuals of the vehicle</a:t>
            </a:r>
            <a:endParaRPr/>
          </a:p>
        </p:txBody>
      </p:sp>
      <p:sp>
        <p:nvSpPr>
          <p:cNvPr id="202" name="Google Shape;202;p39"/>
          <p:cNvSpPr txBox="1"/>
          <p:nvPr/>
        </p:nvSpPr>
        <p:spPr>
          <a:xfrm>
            <a:off x="5725113" y="3255100"/>
            <a:ext cx="16770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Maximum size recommended: 350</a:t>
            </a: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 x 300 px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3" name="Google Shape;20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5500" y="1777500"/>
            <a:ext cx="3795474" cy="133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0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Visual of the horizon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1"/>
          <p:cNvSpPr txBox="1"/>
          <p:nvPr>
            <p:ph idx="4294967295" type="body"/>
          </p:nvPr>
        </p:nvSpPr>
        <p:spPr>
          <a:xfrm>
            <a:off x="179375" y="998400"/>
            <a:ext cx="3639300" cy="228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of the horizon should be 850 x 230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left and right of the visual must match so that it can be repeated across the width without any cut-off when the "Curves" mode is activated.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14" name="Google Shape;214;p41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 of the horizon</a:t>
            </a:r>
            <a:endParaRPr/>
          </a:p>
        </p:txBody>
      </p:sp>
      <p:sp>
        <p:nvSpPr>
          <p:cNvPr id="215" name="Google Shape;215;p41"/>
          <p:cNvSpPr txBox="1"/>
          <p:nvPr/>
        </p:nvSpPr>
        <p:spPr>
          <a:xfrm>
            <a:off x="4476025" y="1573850"/>
            <a:ext cx="1399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Size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: 850 x 230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6" name="Google Shape;216;p41"/>
          <p:cNvPicPr preferRelativeResize="0"/>
          <p:nvPr/>
        </p:nvPicPr>
        <p:blipFill rotWithShape="1">
          <a:blip r:embed="rId3">
            <a:alphaModFix/>
          </a:blip>
          <a:srcRect b="0" l="2353" r="2353" t="0"/>
          <a:stretch/>
        </p:blipFill>
        <p:spPr>
          <a:xfrm>
            <a:off x="4572005" y="457200"/>
            <a:ext cx="3885095" cy="110317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17" name="Google Shape;217;p41"/>
          <p:cNvSpPr txBox="1"/>
          <p:nvPr/>
        </p:nvSpPr>
        <p:spPr>
          <a:xfrm>
            <a:off x="4532250" y="4644315"/>
            <a:ext cx="2113200" cy="36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Background repetition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Scenery matching for duplication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and horizontal scrolling without interruption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8" name="Google Shape;21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47000" y="2076707"/>
            <a:ext cx="2469919" cy="668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41"/>
          <p:cNvPicPr preferRelativeResize="0"/>
          <p:nvPr/>
        </p:nvPicPr>
        <p:blipFill rotWithShape="1">
          <a:blip r:embed="rId3">
            <a:alphaModFix/>
          </a:blip>
          <a:srcRect b="1190" l="0" r="0" t="1190"/>
          <a:stretch/>
        </p:blipFill>
        <p:spPr>
          <a:xfrm>
            <a:off x="6613700" y="2076700"/>
            <a:ext cx="2530299" cy="668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0" name="Google Shape;220;p41"/>
          <p:cNvCxnSpPr/>
          <p:nvPr/>
        </p:nvCxnSpPr>
        <p:spPr>
          <a:xfrm rot="10800000">
            <a:off x="6613693" y="2218938"/>
            <a:ext cx="0" cy="605100"/>
          </a:xfrm>
          <a:prstGeom prst="straightConnector1">
            <a:avLst/>
          </a:prstGeom>
          <a:noFill/>
          <a:ln cap="flat" cmpd="sng" w="9525">
            <a:solidFill>
              <a:srgbClr val="008BC8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21" name="Google Shape;221;p41"/>
          <p:cNvSpPr txBox="1"/>
          <p:nvPr/>
        </p:nvSpPr>
        <p:spPr>
          <a:xfrm>
            <a:off x="6645450" y="2718973"/>
            <a:ext cx="6435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BC8"/>
                </a:solidFill>
              </a:rPr>
              <a:t>Do</a:t>
            </a:r>
            <a:endParaRPr>
              <a:solidFill>
                <a:srgbClr val="008BC8"/>
              </a:solidFill>
            </a:endParaRPr>
          </a:p>
        </p:txBody>
      </p:sp>
      <p:sp>
        <p:nvSpPr>
          <p:cNvPr id="222" name="Google Shape;222;p41"/>
          <p:cNvSpPr txBox="1"/>
          <p:nvPr/>
        </p:nvSpPr>
        <p:spPr>
          <a:xfrm>
            <a:off x="6645450" y="4089365"/>
            <a:ext cx="643500" cy="3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2"/>
                </a:solidFill>
              </a:rPr>
              <a:t>Don’t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223" name="Google Shape;223;p41"/>
          <p:cNvPicPr preferRelativeResize="0"/>
          <p:nvPr/>
        </p:nvPicPr>
        <p:blipFill rotWithShape="1">
          <a:blip r:embed="rId3">
            <a:alphaModFix/>
          </a:blip>
          <a:srcRect b="0" l="4954" r="4963" t="0"/>
          <a:stretch/>
        </p:blipFill>
        <p:spPr>
          <a:xfrm>
            <a:off x="4156494" y="3372462"/>
            <a:ext cx="2442467" cy="733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41"/>
          <p:cNvPicPr preferRelativeResize="0"/>
          <p:nvPr/>
        </p:nvPicPr>
        <p:blipFill rotWithShape="1">
          <a:blip r:embed="rId3">
            <a:alphaModFix/>
          </a:blip>
          <a:srcRect b="0" l="6271" r="540" t="0"/>
          <a:stretch/>
        </p:blipFill>
        <p:spPr>
          <a:xfrm>
            <a:off x="6589227" y="3372462"/>
            <a:ext cx="2526716" cy="7336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5" name="Google Shape;225;p41"/>
          <p:cNvCxnSpPr/>
          <p:nvPr/>
        </p:nvCxnSpPr>
        <p:spPr>
          <a:xfrm rot="10800000">
            <a:off x="6587750" y="3488250"/>
            <a:ext cx="0" cy="734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749" y="569969"/>
            <a:ext cx="4736601" cy="3806713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1" name="Google Shape;231;p42"/>
          <p:cNvSpPr txBox="1"/>
          <p:nvPr>
            <p:ph idx="4294967295" type="body"/>
          </p:nvPr>
        </p:nvSpPr>
        <p:spPr>
          <a:xfrm>
            <a:off x="179375" y="998400"/>
            <a:ext cx="3639300" cy="228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automatically positions itself just above the runway skyline.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color selected for the sky is visible above the horizon visual, so we advise you to leave the upper part of your visual empty or put a color identical to that of the sky for a better visual integration.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32" name="Google Shape;232;p42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 of the horizon</a:t>
            </a:r>
            <a:endParaRPr/>
          </a:p>
        </p:txBody>
      </p:sp>
      <p:sp>
        <p:nvSpPr>
          <p:cNvPr id="233" name="Google Shape;233;p42"/>
          <p:cNvSpPr txBox="1"/>
          <p:nvPr/>
        </p:nvSpPr>
        <p:spPr>
          <a:xfrm>
            <a:off x="4476025" y="1497650"/>
            <a:ext cx="1399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: 850 x 230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4" name="Google Shape;234;p42"/>
          <p:cNvSpPr txBox="1"/>
          <p:nvPr/>
        </p:nvSpPr>
        <p:spPr>
          <a:xfrm>
            <a:off x="4234188" y="4364990"/>
            <a:ext cx="2113200" cy="36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Positioning of the horizon visual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5" name="Google Shape;235;p42"/>
          <p:cNvSpPr/>
          <p:nvPr/>
        </p:nvSpPr>
        <p:spPr>
          <a:xfrm>
            <a:off x="4310388" y="586525"/>
            <a:ext cx="4657800" cy="18597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6" name="Google Shape;236;p42"/>
          <p:cNvPicPr preferRelativeResize="0"/>
          <p:nvPr/>
        </p:nvPicPr>
        <p:blipFill rotWithShape="1">
          <a:blip r:embed="rId4">
            <a:alphaModFix/>
          </a:blip>
          <a:srcRect b="0" l="2353" r="2353" t="0"/>
          <a:stretch/>
        </p:blipFill>
        <p:spPr>
          <a:xfrm>
            <a:off x="4271756" y="1128481"/>
            <a:ext cx="4699025" cy="1334306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37" name="Google Shape;237;p42"/>
          <p:cNvSpPr txBox="1"/>
          <p:nvPr/>
        </p:nvSpPr>
        <p:spPr>
          <a:xfrm>
            <a:off x="4297405" y="2139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Sky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38" name="Google Shape;238;p42"/>
          <p:cNvCxnSpPr/>
          <p:nvPr/>
        </p:nvCxnSpPr>
        <p:spPr>
          <a:xfrm>
            <a:off x="4662655" y="403500"/>
            <a:ext cx="359700" cy="40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Obstacles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4"/>
          <p:cNvSpPr txBox="1"/>
          <p:nvPr>
            <p:ph idx="4294967295" type="body"/>
          </p:nvPr>
        </p:nvSpPr>
        <p:spPr>
          <a:xfrm>
            <a:off x="179375" y="1150800"/>
            <a:ext cx="3639300" cy="30000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visuals for the obstacles to avoid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visuals is free but we recommend not to exceed a size of 300 x 300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49" name="Google Shape;249;p44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Obstacles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50" name="Google Shape;250;p44"/>
          <p:cNvSpPr txBox="1"/>
          <p:nvPr/>
        </p:nvSpPr>
        <p:spPr>
          <a:xfrm>
            <a:off x="5589450" y="3200700"/>
            <a:ext cx="16812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300 x 300 px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1" name="Google Shape;25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7800" y="1523025"/>
            <a:ext cx="1696681" cy="160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5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Bonus / Malus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6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shield bonus visual is optional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make the player invulnerable to obstacles for a certain period of time.</a:t>
            </a:r>
            <a:endParaRPr sz="120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62" name="Google Shape;262;p46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Shield bonus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63" name="Google Shape;263;p46"/>
          <p:cNvSpPr txBox="1"/>
          <p:nvPr/>
        </p:nvSpPr>
        <p:spPr>
          <a:xfrm>
            <a:off x="5964200" y="3124650"/>
            <a:ext cx="16974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Shield Bonus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4" name="Google Shape;26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7896" y="1429050"/>
            <a:ext cx="1165400" cy="167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7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bonus point visual is optional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several different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visuals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When the player collects them he gets extra points.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number of points obtained is unique for all visuals and is configurable.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050">
              <a:solidFill>
                <a:schemeClr val="dk2"/>
              </a:solidFill>
              <a:highlight>
                <a:srgbClr val="FFFFFF"/>
              </a:highlight>
            </a:endParaRPr>
          </a:p>
        </p:txBody>
      </p:sp>
      <p:sp>
        <p:nvSpPr>
          <p:cNvPr id="270" name="Google Shape;270;p47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Bonus point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271" name="Google Shape;27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470" y="1529525"/>
            <a:ext cx="995158" cy="1166738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47"/>
          <p:cNvSpPr txBox="1"/>
          <p:nvPr/>
        </p:nvSpPr>
        <p:spPr>
          <a:xfrm>
            <a:off x="4886650" y="2877775"/>
            <a:ext cx="15750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Standard Bonus Point 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3" name="Google Shape;273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0494" y="1588513"/>
            <a:ext cx="828700" cy="110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7"/>
          <p:cNvSpPr txBox="1"/>
          <p:nvPr/>
        </p:nvSpPr>
        <p:spPr>
          <a:xfrm>
            <a:off x="6937650" y="2877775"/>
            <a:ext cx="17634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Bonus Point Number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0"/>
          <p:cNvSpPr txBox="1"/>
          <p:nvPr/>
        </p:nvSpPr>
        <p:spPr>
          <a:xfrm>
            <a:off x="5019100" y="401875"/>
            <a:ext cx="3438000" cy="41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3"/>
              </a:rPr>
              <a:t>Introduction to the template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4"/>
              </a:rPr>
              <a:t>Graphic settings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5"/>
              </a:rPr>
              <a:t>Visuals of the vehicle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6"/>
              </a:rPr>
              <a:t>Visual of the horizon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7"/>
              </a:rPr>
              <a:t>Obstacles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8"/>
              </a:rPr>
              <a:t>Bonus / Malus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9"/>
              </a:rPr>
              <a:t>Clouds</a:t>
            </a:r>
            <a:endParaRPr>
              <a:solidFill>
                <a:schemeClr val="accent1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0"/>
              </a:rPr>
              <a:t>Track edges visuals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1"/>
              </a:rPr>
              <a:t>Sides visuals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2"/>
              </a:rPr>
              <a:t>Export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3"/>
              </a:rPr>
              <a:t>Examples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131" name="Google Shape;131;p30"/>
          <p:cNvSpPr txBox="1"/>
          <p:nvPr/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solidFill>
                  <a:srgbClr val="FFFFFF"/>
                </a:solidFill>
              </a:rPr>
              <a:t>Summary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8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of the malus loss of control is optional. 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When the player drives over the malus he loses control of his vehicle for a certain period of time.</a:t>
            </a:r>
            <a:endParaRPr sz="120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80" name="Google Shape;280;p48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Malus “Loss of control”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81" name="Google Shape;281;p48"/>
          <p:cNvSpPr txBox="1"/>
          <p:nvPr/>
        </p:nvSpPr>
        <p:spPr>
          <a:xfrm>
            <a:off x="5858175" y="2769675"/>
            <a:ext cx="17184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Malus loss of control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82" name="Google Shape;28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1300" y="1655250"/>
            <a:ext cx="1718475" cy="1068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9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Clouds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0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200 x 80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It automatically spreads out over the track.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93" name="Google Shape;293;p50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Clouds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94" name="Google Shape;294;p50"/>
          <p:cNvSpPr txBox="1"/>
          <p:nvPr/>
        </p:nvSpPr>
        <p:spPr>
          <a:xfrm>
            <a:off x="5981927" y="2810075"/>
            <a:ext cx="16689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Clouds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200 x 80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95" name="Google Shape;29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0550" y="2228000"/>
            <a:ext cx="2961924" cy="4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1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Track edges visuals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52"/>
          <p:cNvPicPr preferRelativeResize="0"/>
          <p:nvPr/>
        </p:nvPicPr>
        <p:blipFill rotWithShape="1">
          <a:blip r:embed="rId3">
            <a:alphaModFix/>
          </a:blip>
          <a:srcRect b="0" l="0" r="50622" t="0"/>
          <a:stretch/>
        </p:blipFill>
        <p:spPr>
          <a:xfrm>
            <a:off x="4461765" y="512306"/>
            <a:ext cx="2338826" cy="3806726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06" name="Google Shape;306;p52"/>
          <p:cNvSpPr txBox="1"/>
          <p:nvPr>
            <p:ph idx="4294967295" type="body"/>
          </p:nvPr>
        </p:nvSpPr>
        <p:spPr>
          <a:xfrm>
            <a:off x="191550" y="774880"/>
            <a:ext cx="3639300" cy="3976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items for the track edge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is free but they must be proportional to the visual of the vehicle.</a:t>
            </a:r>
            <a:endParaRPr sz="1200">
              <a:solidFill>
                <a:srgbClr val="000000"/>
              </a:solidFill>
              <a:highlight>
                <a:srgbClr val="FFF2CC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display densities of these visuals can be configured directly during integration.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differentiate between the right and left edges of the track</a:t>
            </a:r>
            <a:endParaRPr sz="12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07" name="Google Shape;307;p52"/>
          <p:cNvSpPr txBox="1"/>
          <p:nvPr/>
        </p:nvSpPr>
        <p:spPr>
          <a:xfrm>
            <a:off x="7431500" y="3829638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Track edges visuals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8" name="Google Shape;308;p52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Track edges visuals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09" name="Google Shape;309;p52"/>
          <p:cNvPicPr preferRelativeResize="0"/>
          <p:nvPr/>
        </p:nvPicPr>
        <p:blipFill rotWithShape="1">
          <a:blip r:embed="rId4">
            <a:alphaModFix/>
          </a:blip>
          <a:srcRect b="4556" l="-11124" r="-12760" t="-7405"/>
          <a:stretch/>
        </p:blipFill>
        <p:spPr>
          <a:xfrm>
            <a:off x="7494700" y="1672675"/>
            <a:ext cx="789200" cy="20585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310" name="Google Shape;310;p52"/>
          <p:cNvSpPr txBox="1"/>
          <p:nvPr/>
        </p:nvSpPr>
        <p:spPr>
          <a:xfrm>
            <a:off x="4377850" y="4214906"/>
            <a:ext cx="2205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Track edge visuals - example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1" name="Google Shape;311;p52"/>
          <p:cNvPicPr preferRelativeResize="0"/>
          <p:nvPr/>
        </p:nvPicPr>
        <p:blipFill rotWithShape="1">
          <a:blip r:embed="rId4">
            <a:alphaModFix/>
          </a:blip>
          <a:srcRect b="3168" l="-11124" r="-12760" t="-7400"/>
          <a:stretch/>
        </p:blipFill>
        <p:spPr>
          <a:xfrm>
            <a:off x="4609350" y="1347331"/>
            <a:ext cx="789200" cy="208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52"/>
          <p:cNvPicPr preferRelativeResize="0"/>
          <p:nvPr/>
        </p:nvPicPr>
        <p:blipFill rotWithShape="1">
          <a:blip r:embed="rId4">
            <a:alphaModFix/>
          </a:blip>
          <a:srcRect b="3168" l="-11124" r="-12760" t="-7400"/>
          <a:stretch/>
        </p:blipFill>
        <p:spPr>
          <a:xfrm>
            <a:off x="5899650" y="1685076"/>
            <a:ext cx="306625" cy="81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Sides visuals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54"/>
          <p:cNvPicPr preferRelativeResize="0"/>
          <p:nvPr/>
        </p:nvPicPr>
        <p:blipFill rotWithShape="1">
          <a:blip r:embed="rId3">
            <a:alphaModFix/>
          </a:blip>
          <a:srcRect b="0" l="0" r="50622" t="0"/>
          <a:stretch/>
        </p:blipFill>
        <p:spPr>
          <a:xfrm>
            <a:off x="4461765" y="479194"/>
            <a:ext cx="2338826" cy="3806726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3" name="Google Shape;323;p54"/>
          <p:cNvSpPr txBox="1"/>
          <p:nvPr>
            <p:ph idx="4294967295" type="body"/>
          </p:nvPr>
        </p:nvSpPr>
        <p:spPr>
          <a:xfrm>
            <a:off x="191550" y="774880"/>
            <a:ext cx="3639300" cy="3976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items for the side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is free but they must be proportional to the visuals of the vehicle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display density of these visuals is directly configurable during integration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differentiate the side visuals on the right and left edge of the track</a:t>
            </a:r>
            <a:endParaRPr sz="12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24" name="Google Shape;324;p54"/>
          <p:cNvSpPr txBox="1"/>
          <p:nvPr/>
        </p:nvSpPr>
        <p:spPr>
          <a:xfrm>
            <a:off x="7269000" y="3412338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Sides visuals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5" name="Google Shape;325;p54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Sides visuals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326" name="Google Shape;326;p54"/>
          <p:cNvSpPr txBox="1"/>
          <p:nvPr/>
        </p:nvSpPr>
        <p:spPr>
          <a:xfrm>
            <a:off x="4387649" y="4177131"/>
            <a:ext cx="2205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Sides visuals - example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7" name="Google Shape;327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43225" y="1963742"/>
            <a:ext cx="947608" cy="13955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id="328" name="Google Shape;328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1300" y="1694720"/>
            <a:ext cx="345600" cy="50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5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Export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6"/>
          <p:cNvSpPr txBox="1"/>
          <p:nvPr>
            <p:ph idx="4294967295" type="body"/>
          </p:nvPr>
        </p:nvSpPr>
        <p:spPr>
          <a:xfrm>
            <a:off x="191550" y="693600"/>
            <a:ext cx="3639300" cy="378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100">
                <a:solidFill>
                  <a:srgbClr val="000000"/>
                </a:solidFill>
              </a:rPr>
              <a:t>Select the 10 layers in the </a:t>
            </a:r>
            <a:r>
              <a:rPr b="1" i="1" lang="fr" sz="1100">
                <a:solidFill>
                  <a:srgbClr val="000000"/>
                </a:solidFill>
              </a:rPr>
              <a:t>MODIFY/EXPORT folder</a:t>
            </a:r>
            <a:br>
              <a:rPr b="1" lang="fr" sz="1100">
                <a:solidFill>
                  <a:srgbClr val="000000"/>
                </a:solidFill>
              </a:rPr>
            </a:b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Roboto"/>
              <a:buChar char="●"/>
            </a:pPr>
            <a:r>
              <a:rPr lang="fr" sz="1100">
                <a:solidFill>
                  <a:srgbClr val="000000"/>
                </a:solidFill>
              </a:rPr>
              <a:t>Right-click on one of them and select </a:t>
            </a:r>
            <a:r>
              <a:rPr b="1" lang="fr" sz="1100">
                <a:solidFill>
                  <a:srgbClr val="000000"/>
                </a:solidFill>
              </a:rPr>
              <a:t>Export as…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0"/>
              </a:spcAft>
              <a:buSzPts val="1100"/>
              <a:buChar char="●"/>
            </a:pPr>
            <a:r>
              <a:rPr b="1" lang="fr" sz="1100">
                <a:solidFill>
                  <a:srgbClr val="000000"/>
                </a:solidFill>
              </a:rPr>
              <a:t>Select the following settings in the export pop-in:</a:t>
            </a:r>
            <a:endParaRPr b="1"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Format : PNG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Transparency : Enabled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Convert to sRVB : Enabled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Embed Color Profile : Enabled</a:t>
            </a:r>
            <a:endParaRPr b="1"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0"/>
              </a:spcAft>
              <a:buSzPts val="1100"/>
              <a:buChar char="●"/>
            </a:pPr>
            <a:r>
              <a:rPr lang="fr" sz="1100">
                <a:solidFill>
                  <a:srgbClr val="000000"/>
                </a:solidFill>
              </a:rPr>
              <a:t>Click on the </a:t>
            </a:r>
            <a:r>
              <a:rPr b="1" lang="fr" sz="1100">
                <a:solidFill>
                  <a:srgbClr val="000000"/>
                </a:solidFill>
              </a:rPr>
              <a:t>Export all</a:t>
            </a:r>
            <a:r>
              <a:rPr lang="fr" sz="1100">
                <a:solidFill>
                  <a:srgbClr val="000000"/>
                </a:solidFill>
              </a:rPr>
              <a:t> button and select the “</a:t>
            </a:r>
            <a:r>
              <a:rPr b="1" i="1" lang="fr" sz="1100">
                <a:solidFill>
                  <a:srgbClr val="000000"/>
                </a:solidFill>
              </a:rPr>
              <a:t>Assets - Outrun</a:t>
            </a:r>
            <a:r>
              <a:rPr lang="fr" sz="1100">
                <a:solidFill>
                  <a:srgbClr val="000000"/>
                </a:solidFill>
              </a:rPr>
              <a:t>” in your Render Directory as the destination folder. 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1000"/>
              </a:spcAft>
              <a:buSzPts val="1100"/>
              <a:buChar char="●"/>
            </a:pPr>
            <a:r>
              <a:rPr lang="fr" sz="1100">
                <a:solidFill>
                  <a:srgbClr val="000000"/>
                </a:solidFill>
              </a:rPr>
              <a:t>This method automatically crops the empty space around the assets.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339" name="Google Shape;339;p56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Export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40" name="Google Shape;340;p56"/>
          <p:cNvPicPr preferRelativeResize="0"/>
          <p:nvPr/>
        </p:nvPicPr>
        <p:blipFill rotWithShape="1">
          <a:blip r:embed="rId3">
            <a:alphaModFix/>
          </a:blip>
          <a:srcRect b="7798" l="0" r="2315" t="7798"/>
          <a:stretch/>
        </p:blipFill>
        <p:spPr>
          <a:xfrm>
            <a:off x="4395794" y="304487"/>
            <a:ext cx="2245575" cy="2077250"/>
          </a:xfrm>
          <a:prstGeom prst="rect">
            <a:avLst/>
          </a:prstGeom>
          <a:noFill/>
          <a:ln cap="flat" cmpd="sng" w="114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41" name="Google Shape;341;p56"/>
          <p:cNvPicPr preferRelativeResize="0"/>
          <p:nvPr/>
        </p:nvPicPr>
        <p:blipFill rotWithShape="1">
          <a:blip r:embed="rId4">
            <a:alphaModFix/>
          </a:blip>
          <a:srcRect b="42156" l="0" r="0" t="0"/>
          <a:stretch/>
        </p:blipFill>
        <p:spPr>
          <a:xfrm>
            <a:off x="5236932" y="1815261"/>
            <a:ext cx="3639299" cy="284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2" name="Google Shape;342;p56"/>
          <p:cNvGrpSpPr/>
          <p:nvPr/>
        </p:nvGrpSpPr>
        <p:grpSpPr>
          <a:xfrm>
            <a:off x="5236922" y="2083102"/>
            <a:ext cx="3639302" cy="2705275"/>
            <a:chOff x="5275925" y="2044099"/>
            <a:chExt cx="3639302" cy="2705275"/>
          </a:xfrm>
        </p:grpSpPr>
        <p:pic>
          <p:nvPicPr>
            <p:cNvPr id="343" name="Google Shape;343;p5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275925" y="2044099"/>
              <a:ext cx="3639302" cy="270527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44" name="Google Shape;344;p56"/>
            <p:cNvGrpSpPr/>
            <p:nvPr/>
          </p:nvGrpSpPr>
          <p:grpSpPr>
            <a:xfrm>
              <a:off x="8219851" y="2715578"/>
              <a:ext cx="399900" cy="821839"/>
              <a:chOff x="8219851" y="2715578"/>
              <a:chExt cx="399900" cy="821839"/>
            </a:xfrm>
          </p:grpSpPr>
          <p:sp>
            <p:nvSpPr>
              <p:cNvPr id="345" name="Google Shape;345;p56"/>
              <p:cNvSpPr/>
              <p:nvPr/>
            </p:nvSpPr>
            <p:spPr>
              <a:xfrm>
                <a:off x="8219851" y="2715578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6" name="Google Shape;346;p56"/>
              <p:cNvSpPr/>
              <p:nvPr/>
            </p:nvSpPr>
            <p:spPr>
              <a:xfrm>
                <a:off x="8219851" y="2838726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7" name="Google Shape;347;p56"/>
              <p:cNvSpPr/>
              <p:nvPr/>
            </p:nvSpPr>
            <p:spPr>
              <a:xfrm>
                <a:off x="8219851" y="3360569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56"/>
              <p:cNvSpPr/>
              <p:nvPr/>
            </p:nvSpPr>
            <p:spPr>
              <a:xfrm>
                <a:off x="8219851" y="3483717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7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Examples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1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 to the template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694" y="930525"/>
            <a:ext cx="4406199" cy="293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58"/>
          <p:cNvPicPr preferRelativeResize="0"/>
          <p:nvPr/>
        </p:nvPicPr>
        <p:blipFill rotWithShape="1">
          <a:blip r:embed="rId4">
            <a:alphaModFix/>
          </a:blip>
          <a:srcRect b="380" l="0" r="0" t="-380"/>
          <a:stretch/>
        </p:blipFill>
        <p:spPr>
          <a:xfrm>
            <a:off x="4698162" y="930525"/>
            <a:ext cx="4315501" cy="289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9"/>
          <p:cNvSpPr txBox="1"/>
          <p:nvPr>
            <p:ph idx="4294967295"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</a:rPr>
              <a:t>https://support.adictiz.com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2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 to the template .psd</a:t>
            </a:r>
            <a:endParaRPr/>
          </a:p>
        </p:txBody>
      </p:sp>
      <p:sp>
        <p:nvSpPr>
          <p:cNvPr id="142" name="Google Shape;142;p32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Photoshop template consists of 2 artboards representing the game mechanism in Desktop and Mobile views.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different elements making the game mechanics can be modified from the Desktop view in the MODIFY / EXPORT layer group.</a:t>
            </a:r>
            <a:endParaRPr i="1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You can preview the desktop view by displaying the layer group PREVIEW / DO NOT MODIFY 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mobile view only allows you to preview the Ingame rendering on a mobile device.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The mobile view must not be changed directly in the .psd template</a:t>
            </a:r>
            <a:r>
              <a:rPr lang="fr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3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/>
              <a:t>Introduction to the template - Mobile and Desktop pages</a:t>
            </a:r>
            <a:endParaRPr/>
          </a:p>
        </p:txBody>
      </p:sp>
      <p:sp>
        <p:nvSpPr>
          <p:cNvPr id="148" name="Google Shape;148;p33"/>
          <p:cNvSpPr txBox="1"/>
          <p:nvPr>
            <p:ph idx="1" type="body"/>
          </p:nvPr>
        </p:nvSpPr>
        <p:spPr>
          <a:xfrm>
            <a:off x="409950" y="674100"/>
            <a:ext cx="8324100" cy="37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Desktop background image in .jpg format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on a dedicated URL only, the desktop background width can vary (1200 pixels recommended) and so can the height (1000 pixels recommended).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on Facebook, the background image must be 810px wide and the height can vary </a:t>
            </a:r>
            <a:r>
              <a:rPr b="1" lang="fr">
                <a:solidFill>
                  <a:srgbClr val="000000"/>
                </a:solidFill>
              </a:rPr>
              <a:t>(800 pixels recommended)</a:t>
            </a:r>
            <a:r>
              <a:rPr lang="fr">
                <a:solidFill>
                  <a:srgbClr val="000000"/>
                </a:solidFill>
              </a:rPr>
              <a:t>.</a:t>
            </a:r>
            <a:endParaRPr b="1" i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both on Facebook and on a dedicated URL, your configuration must have Facebook's standard dimensions; however, your background can be 1200px wide.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For the Outrun there is no need for a Mobile background image as the game is automatically displayed in Full Screen.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56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4"/>
          <p:cNvPicPr preferRelativeResize="0"/>
          <p:nvPr/>
        </p:nvPicPr>
        <p:blipFill rotWithShape="1">
          <a:blip r:embed="rId4">
            <a:alphaModFix/>
          </a:blip>
          <a:srcRect b="73195" l="0" r="0" t="0"/>
          <a:stretch/>
        </p:blipFill>
        <p:spPr>
          <a:xfrm>
            <a:off x="7013820" y="695781"/>
            <a:ext cx="1586947" cy="60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4"/>
          <p:cNvPicPr preferRelativeResize="0"/>
          <p:nvPr/>
        </p:nvPicPr>
        <p:blipFill rotWithShape="1">
          <a:blip r:embed="rId4">
            <a:alphaModFix/>
          </a:blip>
          <a:srcRect b="0" l="0" r="0" t="94407"/>
          <a:stretch/>
        </p:blipFill>
        <p:spPr>
          <a:xfrm>
            <a:off x="7013820" y="4485828"/>
            <a:ext cx="1586947" cy="126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3825" y="1280825"/>
            <a:ext cx="1586950" cy="3207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925" y="728725"/>
            <a:ext cx="5950399" cy="3986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5"/>
          <p:cNvSpPr txBox="1"/>
          <p:nvPr>
            <p:ph idx="4294967295" type="body"/>
          </p:nvPr>
        </p:nvSpPr>
        <p:spPr>
          <a:xfrm>
            <a:off x="191550" y="693600"/>
            <a:ext cx="3639300" cy="3760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All customizable elements are available in the blue layer group: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200">
                <a:solidFill>
                  <a:srgbClr val="000000"/>
                </a:solidFill>
              </a:rPr>
              <a:t>TO MODIFY /  EXPORT </a:t>
            </a:r>
            <a:r>
              <a:rPr lang="fr" sz="1200">
                <a:solidFill>
                  <a:srgbClr val="000000"/>
                </a:solidFill>
              </a:rPr>
              <a:t>contains 10 layers</a:t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200">
                <a:solidFill>
                  <a:srgbClr val="0081C6"/>
                </a:solidFill>
              </a:rPr>
              <a:t>These 10 layers are dynamic objects which you can open and change with a double click.</a:t>
            </a:r>
            <a:endParaRPr b="1" sz="1200">
              <a:solidFill>
                <a:srgbClr val="0081C6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All elements whose colors are customizable during integration are available in the blue layer group.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fr" sz="1200">
                <a:solidFill>
                  <a:srgbClr val="000000"/>
                </a:solidFill>
              </a:rPr>
              <a:t>You can double-click on each of these layers to change their color and</a:t>
            </a:r>
            <a:r>
              <a:rPr lang="fr" sz="1200">
                <a:solidFill>
                  <a:srgbClr val="000000"/>
                </a:solidFill>
              </a:rPr>
              <a:t> </a:t>
            </a:r>
            <a:r>
              <a:rPr lang="fr" sz="1200" u="sng">
                <a:solidFill>
                  <a:schemeClr val="hlink"/>
                </a:solidFill>
                <a:hlinkClick action="ppaction://hlinksldjump" r:id="rId3"/>
              </a:rPr>
              <a:t>reporter transfer the colors selected during integration.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163" name="Google Shape;163;p35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Outrun Specifications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4" name="Google Shape;164;p35"/>
          <p:cNvPicPr preferRelativeResize="0"/>
          <p:nvPr/>
        </p:nvPicPr>
        <p:blipFill rotWithShape="1">
          <a:blip r:embed="rId4">
            <a:alphaModFix/>
          </a:blip>
          <a:srcRect b="51746" l="0" r="13269" t="41626"/>
          <a:stretch/>
        </p:blipFill>
        <p:spPr>
          <a:xfrm>
            <a:off x="750903" y="1241203"/>
            <a:ext cx="1972800" cy="21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14700" y="1967775"/>
            <a:ext cx="3523830" cy="95347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id="166" name="Google Shape;166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89370" y="305574"/>
            <a:ext cx="757019" cy="1091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34926" y="357823"/>
            <a:ext cx="909078" cy="1065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44670" y="384774"/>
            <a:ext cx="757018" cy="1011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5"/>
          <p:cNvPicPr preferRelativeResize="0"/>
          <p:nvPr/>
        </p:nvPicPr>
        <p:blipFill rotWithShape="1">
          <a:blip r:embed="rId9">
            <a:alphaModFix/>
          </a:blip>
          <a:srcRect b="0" l="0" r="25020" t="0"/>
          <a:stretch/>
        </p:blipFill>
        <p:spPr>
          <a:xfrm>
            <a:off x="771450" y="3227210"/>
            <a:ext cx="1972800" cy="233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787350" y="318225"/>
            <a:ext cx="1124235" cy="106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122375" y="3740784"/>
            <a:ext cx="789200" cy="1162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5"/>
          <p:cNvPicPr preferRelativeResize="0"/>
          <p:nvPr/>
        </p:nvPicPr>
        <p:blipFill rotWithShape="1">
          <a:blip r:embed="rId12">
            <a:alphaModFix/>
          </a:blip>
          <a:srcRect b="4556" l="-11124" r="-12760" t="-7405"/>
          <a:stretch/>
        </p:blipFill>
        <p:spPr>
          <a:xfrm>
            <a:off x="8013775" y="1489025"/>
            <a:ext cx="789200" cy="2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252225" y="3553161"/>
            <a:ext cx="3562500" cy="1251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6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Graphic settings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6255" y="654225"/>
            <a:ext cx="4736601" cy="3806713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4" name="Google Shape;184;p37"/>
          <p:cNvSpPr txBox="1"/>
          <p:nvPr>
            <p:ph idx="4294967295" type="body"/>
          </p:nvPr>
        </p:nvSpPr>
        <p:spPr>
          <a:xfrm>
            <a:off x="191550" y="927266"/>
            <a:ext cx="3639300" cy="913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configure </a:t>
            </a:r>
            <a:r>
              <a:rPr b="1" lang="fr" sz="1200">
                <a:solidFill>
                  <a:srgbClr val="000000"/>
                </a:solidFill>
              </a:rPr>
              <a:t>only solid colors</a:t>
            </a:r>
            <a:r>
              <a:rPr lang="fr" sz="1200">
                <a:solidFill>
                  <a:srgbClr val="000000"/>
                </a:solidFill>
              </a:rPr>
              <a:t> on certain elements of the scenery during the box integration: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185" name="Google Shape;185;p37"/>
          <p:cNvSpPr txBox="1"/>
          <p:nvPr>
            <p:ph idx="4294967295" type="title"/>
          </p:nvPr>
        </p:nvSpPr>
        <p:spPr>
          <a:xfrm>
            <a:off x="191550" y="762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Graphic settings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186" name="Google Shape;186;p37"/>
          <p:cNvPicPr preferRelativeResize="0"/>
          <p:nvPr/>
        </p:nvPicPr>
        <p:blipFill rotWithShape="1">
          <a:blip r:embed="rId4">
            <a:alphaModFix/>
          </a:blip>
          <a:srcRect b="59415" l="0" r="0" t="0"/>
          <a:stretch/>
        </p:blipFill>
        <p:spPr>
          <a:xfrm>
            <a:off x="771850" y="1684100"/>
            <a:ext cx="2600925" cy="51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7"/>
          <p:cNvSpPr txBox="1"/>
          <p:nvPr/>
        </p:nvSpPr>
        <p:spPr>
          <a:xfrm>
            <a:off x="4269811" y="2901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Sky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8" name="Google Shape;188;p37"/>
          <p:cNvSpPr txBox="1"/>
          <p:nvPr/>
        </p:nvSpPr>
        <p:spPr>
          <a:xfrm>
            <a:off x="5037330" y="46964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Ground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9" name="Google Shape;189;p37"/>
          <p:cNvCxnSpPr/>
          <p:nvPr/>
        </p:nvCxnSpPr>
        <p:spPr>
          <a:xfrm>
            <a:off x="4635061" y="479700"/>
            <a:ext cx="359700" cy="40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0" name="Google Shape;190;p37"/>
          <p:cNvCxnSpPr>
            <a:stCxn id="188" idx="0"/>
          </p:cNvCxnSpPr>
          <p:nvPr/>
        </p:nvCxnSpPr>
        <p:spPr>
          <a:xfrm rot="10800000">
            <a:off x="5359080" y="4243400"/>
            <a:ext cx="43500" cy="45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ictiz New Theme 2019 ">
  <a:themeElements>
    <a:clrScheme name="Personnalisée 1">
      <a:dk1>
        <a:srgbClr val="424342"/>
      </a:dk1>
      <a:lt1>
        <a:srgbClr val="7E7F7E"/>
      </a:lt1>
      <a:dk2>
        <a:srgbClr val="333333"/>
      </a:dk2>
      <a:lt2>
        <a:srgbClr val="F2F3F2"/>
      </a:lt2>
      <a:accent1>
        <a:srgbClr val="008BC8"/>
      </a:accent1>
      <a:accent2>
        <a:srgbClr val="ED512F"/>
      </a:accent2>
      <a:accent3>
        <a:srgbClr val="009900"/>
      </a:accent3>
      <a:accent4>
        <a:srgbClr val="424342"/>
      </a:accent4>
      <a:accent5>
        <a:srgbClr val="CC0000"/>
      </a:accent5>
      <a:accent6>
        <a:srgbClr val="FFCC00"/>
      </a:accent6>
      <a:hlink>
        <a:srgbClr val="008BC8"/>
      </a:hlink>
      <a:folHlink>
        <a:srgbClr val="008B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