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y="5143500" cx="9144000"/>
  <p:notesSz cx="6858000" cy="9144000"/>
  <p:embeddedFontLst>
    <p:embeddedFont>
      <p:font typeface="Roboto"/>
      <p:regular r:id="rId35"/>
      <p:bold r:id="rId36"/>
      <p:italic r:id="rId37"/>
      <p:boldItalic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Roboto-regular.fntdata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Roboto-italic.fntdata"/><Relationship Id="rId14" Type="http://schemas.openxmlformats.org/officeDocument/2006/relationships/slide" Target="slides/slide9.xml"/><Relationship Id="rId36" Type="http://schemas.openxmlformats.org/officeDocument/2006/relationships/font" Target="fonts/Roboto-bold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38" Type="http://schemas.openxmlformats.org/officeDocument/2006/relationships/font" Target="fonts/Roboto-bold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588ea870f5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588ea870f5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5b5fd90c5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5b5fd90c5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6c863a5d2e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6c863a5d2e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6c863a5d2e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6c863a5d2e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6ee0603d25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6ee0603d25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588ea870f5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588ea870f5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6d4c9c05f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6d4c9c05f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75f13c2915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75f13c2915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588ea870f5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588ea870f5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ea7ab61d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6ea7ab61d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51d272326e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51d272326e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6ea7ab61d5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6ea7ab61d5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588ea870f5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588ea870f5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588ea870f5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588ea870f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6ea7ab61d5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6ea7ab61d5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6ea7ab61d5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6ea7ab61d5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1d272326e_1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51d272326e_1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594a381bd2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594a381bd2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594a381bd2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594a381bd2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594a381bd2_2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594a381bd2_2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4d09545559_4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4d09545559_4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1d272326e_1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51d272326e_1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51d4cbda4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51d4cbda4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5952e4db2e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5952e4db2e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51d272326e_1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51d272326e_1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4d09545559_3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4d09545559_3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51d272326e_1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51d272326e_1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588ea870f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588ea870f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0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dictiz" showMasterSp="0" type="title">
  <p:cSld name="TITLE">
    <p:bg>
      <p:bgPr>
        <a:solidFill>
          <a:schemeClr val="accent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/>
          <p:nvPr>
            <p:ph type="title"/>
          </p:nvPr>
        </p:nvSpPr>
        <p:spPr>
          <a:xfrm>
            <a:off x="-50" y="2699724"/>
            <a:ext cx="9144000" cy="96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3" name="Google Shape;1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33850" y="1441948"/>
            <a:ext cx="3476400" cy="13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ictiz Box - Editeur 1">
  <p:cSld name="CUSTOM_3_1_1_1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11"/>
          <p:cNvSpPr txBox="1"/>
          <p:nvPr/>
        </p:nvSpPr>
        <p:spPr>
          <a:xfrm>
            <a:off x="176525" y="61775"/>
            <a:ext cx="2736000" cy="1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chemeClr val="lt1"/>
                </a:solidFill>
              </a:rPr>
              <a:t>My Great Campaign  from 01/01/2018 00:00 to 31/12/2018 23:59</a:t>
            </a:r>
            <a:endParaRPr sz="600">
              <a:solidFill>
                <a:schemeClr val="lt1"/>
              </a:solidFill>
            </a:endParaRPr>
          </a:p>
        </p:txBody>
      </p:sp>
      <p:pic>
        <p:nvPicPr>
          <p:cNvPr id="49" name="Google Shape;49;p11"/>
          <p:cNvPicPr preferRelativeResize="0"/>
          <p:nvPr/>
        </p:nvPicPr>
        <p:blipFill rotWithShape="1">
          <a:blip r:embed="rId3">
            <a:alphaModFix/>
          </a:blip>
          <a:srcRect b="0" l="0" r="82016" t="0"/>
          <a:stretch/>
        </p:blipFill>
        <p:spPr>
          <a:xfrm>
            <a:off x="54950" y="52950"/>
            <a:ext cx="125850" cy="1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ictiz Box - Editeur 1 1">
  <p:cSld name="CUSTOM_3_1_1_1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2"/>
          <p:cNvSpPr/>
          <p:nvPr/>
        </p:nvSpPr>
        <p:spPr>
          <a:xfrm>
            <a:off x="0" y="221250"/>
            <a:ext cx="2133300" cy="4922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3" name="Google Shape;53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50" y="52950"/>
            <a:ext cx="699825" cy="1154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2"/>
          <p:cNvSpPr/>
          <p:nvPr/>
        </p:nvSpPr>
        <p:spPr>
          <a:xfrm>
            <a:off x="2133300" y="241625"/>
            <a:ext cx="7010700" cy="4922100"/>
          </a:xfrm>
          <a:prstGeom prst="rect">
            <a:avLst/>
          </a:prstGeom>
          <a:solidFill>
            <a:srgbClr val="ECEC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1">
  <p:cSld name="SubTitle1">
    <p:bg>
      <p:bgPr>
        <a:solidFill>
          <a:schemeClr val="accent1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icing">
  <p:cSld name="SubTitle1_2">
    <p:bg>
      <p:bgPr>
        <a:solidFill>
          <a:schemeClr val="accen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>
            <p:ph type="title"/>
          </p:nvPr>
        </p:nvSpPr>
        <p:spPr>
          <a:xfrm>
            <a:off x="409950" y="510450"/>
            <a:ext cx="23358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/>
          <p:nvPr/>
        </p:nvSpPr>
        <p:spPr>
          <a:xfrm>
            <a:off x="2853225" y="497075"/>
            <a:ext cx="2940600" cy="3991500"/>
          </a:xfrm>
          <a:prstGeom prst="roundRect">
            <a:avLst>
              <a:gd fmla="val 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/>
          <p:nvPr/>
        </p:nvSpPr>
        <p:spPr>
          <a:xfrm>
            <a:off x="5901225" y="497075"/>
            <a:ext cx="2940600" cy="3991500"/>
          </a:xfrm>
          <a:prstGeom prst="roundRect">
            <a:avLst>
              <a:gd fmla="val 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2">
  <p:cSld name="SubTitle1_1">
    <p:bg>
      <p:bgPr>
        <a:noFill/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2">
            <a:alphaModFix/>
          </a:blip>
          <a:srcRect b="0" l="14901" r="41565" t="0"/>
          <a:stretch/>
        </p:blipFill>
        <p:spPr>
          <a:xfrm>
            <a:off x="0" y="0"/>
            <a:ext cx="39806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>
            <p:ph type="title"/>
          </p:nvPr>
        </p:nvSpPr>
        <p:spPr>
          <a:xfrm>
            <a:off x="409950" y="2186850"/>
            <a:ext cx="320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4316050" y="538400"/>
            <a:ext cx="4422900" cy="40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○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3">
  <p:cSld name="SubTitle1_1_1"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/>
          <p:nvPr/>
        </p:nvSpPr>
        <p:spPr>
          <a:xfrm>
            <a:off x="4033600" y="0"/>
            <a:ext cx="51099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6"/>
          <p:cNvSpPr txBox="1"/>
          <p:nvPr>
            <p:ph type="title"/>
          </p:nvPr>
        </p:nvSpPr>
        <p:spPr>
          <a:xfrm>
            <a:off x="409950" y="2186850"/>
            <a:ext cx="320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2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3" name="Google Shape;73;p16"/>
          <p:cNvPicPr preferRelativeResize="0"/>
          <p:nvPr/>
        </p:nvPicPr>
        <p:blipFill rotWithShape="1">
          <a:blip r:embed="rId2">
            <a:alphaModFix/>
          </a:blip>
          <a:srcRect b="0" l="44118" r="0" t="0"/>
          <a:stretch/>
        </p:blipFill>
        <p:spPr>
          <a:xfrm>
            <a:off x="4034148" y="0"/>
            <a:ext cx="5109898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sClient">
  <p:cSld name="SubTitle1_1_1_1">
    <p:bg>
      <p:bgPr>
        <a:noFill/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/>
          <p:nvPr/>
        </p:nvSpPr>
        <p:spPr>
          <a:xfrm>
            <a:off x="4033600" y="0"/>
            <a:ext cx="5109900" cy="5143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x interface">
  <p:cSld name="Box interface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78" name="Google Shape;78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8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x interface 1">
  <p:cSld name="Box interface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81" name="Google Shape;81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8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gue 1">
  <p:cSld name="TITLE_AND_BODY_1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 txBox="1"/>
          <p:nvPr>
            <p:ph type="title"/>
          </p:nvPr>
        </p:nvSpPr>
        <p:spPr>
          <a:xfrm>
            <a:off x="3490650" y="609600"/>
            <a:ext cx="52434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20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85" name="Google Shape;85;p20"/>
          <p:cNvPicPr preferRelativeResize="0"/>
          <p:nvPr/>
        </p:nvPicPr>
        <p:blipFill rotWithShape="1">
          <a:blip r:embed="rId2">
            <a:alphaModFix/>
          </a:blip>
          <a:srcRect b="0" l="12418" r="0" t="0"/>
          <a:stretch/>
        </p:blipFill>
        <p:spPr>
          <a:xfrm>
            <a:off x="0" y="666750"/>
            <a:ext cx="3307100" cy="3629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dy Empty" type="tx">
  <p:cSld name="TITLE_AND_BOD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gue 2">
  <p:cSld name="TITLE_AND_BODY_1_2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88" name="Google Shape;88;p21"/>
          <p:cNvPicPr preferRelativeResize="0"/>
          <p:nvPr/>
        </p:nvPicPr>
        <p:blipFill rotWithShape="1">
          <a:blip r:embed="rId2">
            <a:alphaModFix/>
          </a:blip>
          <a:srcRect b="0" l="24133" r="0" t="0"/>
          <a:stretch/>
        </p:blipFill>
        <p:spPr>
          <a:xfrm flipH="1">
            <a:off x="5204555" y="616325"/>
            <a:ext cx="3939449" cy="367415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1"/>
          <p:cNvSpPr txBox="1"/>
          <p:nvPr>
            <p:ph type="title"/>
          </p:nvPr>
        </p:nvSpPr>
        <p:spPr>
          <a:xfrm>
            <a:off x="290250" y="228600"/>
            <a:ext cx="46794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21"/>
          <p:cNvSpPr txBox="1"/>
          <p:nvPr>
            <p:ph idx="1" type="body"/>
          </p:nvPr>
        </p:nvSpPr>
        <p:spPr>
          <a:xfrm>
            <a:off x="290250" y="1142025"/>
            <a:ext cx="4679400" cy="35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2pPr>
            <a:lvl3pPr indent="-317500" lvl="2" marL="13716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3pPr>
            <a:lvl4pPr indent="-317500" lvl="3" marL="18288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5pPr>
            <a:lvl6pPr indent="-317500" lvl="5" marL="2743200" rtl="0">
              <a:spcBef>
                <a:spcPts val="3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3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30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gue 3">
  <p:cSld name="TITLE_AND_BODY_1_1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2"/>
          <p:cNvSpPr txBox="1"/>
          <p:nvPr>
            <p:ph type="title"/>
          </p:nvPr>
        </p:nvSpPr>
        <p:spPr>
          <a:xfrm>
            <a:off x="290250" y="228600"/>
            <a:ext cx="32499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3" name="Google Shape;93;p22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94" name="Google Shape;94;p22"/>
          <p:cNvPicPr preferRelativeResize="0"/>
          <p:nvPr/>
        </p:nvPicPr>
        <p:blipFill rotWithShape="1">
          <a:blip r:embed="rId2">
            <a:alphaModFix/>
          </a:blip>
          <a:srcRect b="0" l="24133" r="0" t="0"/>
          <a:stretch/>
        </p:blipFill>
        <p:spPr>
          <a:xfrm flipH="1">
            <a:off x="5204555" y="616325"/>
            <a:ext cx="3939449" cy="367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0556" y="973275"/>
            <a:ext cx="2892493" cy="3016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38412" y="973275"/>
            <a:ext cx="2905273" cy="30170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22"/>
          <p:cNvSpPr/>
          <p:nvPr/>
        </p:nvSpPr>
        <p:spPr>
          <a:xfrm>
            <a:off x="3922250" y="1142025"/>
            <a:ext cx="4272900" cy="2560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2"/>
          <p:cNvSpPr txBox="1"/>
          <p:nvPr>
            <p:ph idx="1" type="body"/>
          </p:nvPr>
        </p:nvSpPr>
        <p:spPr>
          <a:xfrm>
            <a:off x="290250" y="1142025"/>
            <a:ext cx="2795700" cy="35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2pPr>
            <a:lvl3pPr indent="-317500" lvl="2" marL="13716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3pPr>
            <a:lvl4pPr indent="-317500" lvl="3" marL="18288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5pPr>
            <a:lvl6pPr indent="-317500" lvl="5" marL="2743200" rtl="0">
              <a:spcBef>
                <a:spcPts val="3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3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30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1 1 5 1">
  <p:cSld name="CUSTOM_2_2_2_16_1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3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Logo-adictiz-2015-03.png" id="102" name="Google Shape;10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675" y="4555825"/>
            <a:ext cx="978824" cy="38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dy 2 1">
  <p:cSld name="TITLE_AND_BODY_1_1_1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4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105" name="Google Shape;105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795950" y="381000"/>
            <a:ext cx="4348050" cy="434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1">
  <p:cSld name="TITLE_1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8" name="Google Shape;108;p2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09" name="Google Shape;109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out Title 1">
  <p:cSld name="Without Title_1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6"/>
          <p:cNvSpPr txBox="1"/>
          <p:nvPr>
            <p:ph idx="12" type="sldNum"/>
          </p:nvPr>
        </p:nvSpPr>
        <p:spPr>
          <a:xfrm>
            <a:off x="8726291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12" name="Google Shape;112;p26"/>
          <p:cNvSpPr/>
          <p:nvPr/>
        </p:nvSpPr>
        <p:spPr>
          <a:xfrm>
            <a:off x="2187900" y="217050"/>
            <a:ext cx="4768200" cy="4709400"/>
          </a:xfrm>
          <a:prstGeom prst="rect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13" name="Google Shape;113;p26"/>
          <p:cNvSpPr txBox="1"/>
          <p:nvPr/>
        </p:nvSpPr>
        <p:spPr>
          <a:xfrm>
            <a:off x="2187900" y="217050"/>
            <a:ext cx="4768200" cy="70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rgbClr val="434343"/>
                </a:solidFill>
              </a:rPr>
              <a:t>GRAND JEU Fête des Mères</a:t>
            </a:r>
            <a:endParaRPr b="1">
              <a:solidFill>
                <a:srgbClr val="434343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434343"/>
                </a:solidFill>
              </a:rPr>
              <a:t>du 06/05 au 26/05/2019</a:t>
            </a:r>
            <a:endParaRPr sz="1000">
              <a:solidFill>
                <a:srgbClr val="434343"/>
              </a:solidFill>
            </a:endParaRPr>
          </a:p>
        </p:txBody>
      </p:sp>
      <p:pic>
        <p:nvPicPr>
          <p:cNvPr id="114" name="Google Shape;114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835425" y="323813"/>
            <a:ext cx="910675" cy="49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1 1">
  <p:cSld name="CUSTOM_2_1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8CC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27"/>
          <p:cNvSpPr txBox="1"/>
          <p:nvPr>
            <p:ph type="title"/>
          </p:nvPr>
        </p:nvSpPr>
        <p:spPr>
          <a:xfrm>
            <a:off x="409950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18" name="Google Shape;118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61775" y="4565050"/>
            <a:ext cx="938974" cy="36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00" lIns="91400" spcFirstLastPara="1" rIns="91400" wrap="square" tIns="914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Product">
  <p:cSld name="TITLE_AND_BODY_2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/>
          <p:nvPr>
            <p:ph type="title"/>
          </p:nvPr>
        </p:nvSpPr>
        <p:spPr>
          <a:xfrm>
            <a:off x="361775" y="2186850"/>
            <a:ext cx="563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0" name="Google Shape;2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 Page" showMasterSp="0">
  <p:cSld name="Contact Page">
    <p:bg>
      <p:bgPr>
        <a:solidFill>
          <a:schemeClr val="accent1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5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/>
          <p:nvPr/>
        </p:nvSpPr>
        <p:spPr>
          <a:xfrm>
            <a:off x="1046252" y="4507450"/>
            <a:ext cx="19839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i="0" lang="fr" sz="1100" u="none" cap="none" strike="noStrike">
                <a:solidFill>
                  <a:srgbClr val="FFFFFF"/>
                </a:solidFill>
              </a:rPr>
              <a:t>Euratechnologies</a:t>
            </a:r>
            <a:endParaRPr sz="14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lang="fr" sz="1100">
                <a:solidFill>
                  <a:srgbClr val="FFFFFF"/>
                </a:solidFill>
              </a:rPr>
              <a:t>2 rue Fourier</a:t>
            </a: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59000 Lille</a:t>
            </a:r>
            <a:endParaRPr sz="1400"/>
          </a:p>
        </p:txBody>
      </p:sp>
      <p:sp>
        <p:nvSpPr>
          <p:cNvPr id="24" name="Google Shape;24;p5"/>
          <p:cNvSpPr/>
          <p:nvPr/>
        </p:nvSpPr>
        <p:spPr>
          <a:xfrm>
            <a:off x="3420750" y="4507450"/>
            <a:ext cx="24045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i="0" lang="fr" sz="1100" u="none" cap="none" strike="noStrike">
                <a:solidFill>
                  <a:srgbClr val="FFFFFF"/>
                </a:solidFill>
              </a:rPr>
              <a:t>Webedi</a:t>
            </a:r>
            <a:r>
              <a:rPr lang="fr" sz="1100">
                <a:solidFill>
                  <a:srgbClr val="FFFFFF"/>
                </a:solidFill>
              </a:rPr>
              <a:t>a - 2 Rue Paul Vaillant Couturier 92300 Levallois-Perret</a:t>
            </a:r>
            <a:endParaRPr sz="1400"/>
          </a:p>
        </p:txBody>
      </p:sp>
      <p:sp>
        <p:nvSpPr>
          <p:cNvPr id="25" name="Google Shape;25;p5"/>
          <p:cNvSpPr/>
          <p:nvPr/>
        </p:nvSpPr>
        <p:spPr>
          <a:xfrm>
            <a:off x="6457198" y="4507460"/>
            <a:ext cx="14958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+ 33 3 66 72 09 99</a:t>
            </a:r>
            <a:endParaRPr sz="14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contact@adictiz.com</a:t>
            </a:r>
            <a:endParaRPr sz="1400"/>
          </a:p>
        </p:txBody>
      </p:sp>
      <p:pic>
        <p:nvPicPr>
          <p:cNvPr id="26" name="Google Shape;2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87122" y="959233"/>
            <a:ext cx="2169900" cy="85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dy">
  <p:cSld name="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6"/>
          <p:cNvSpPr txBox="1"/>
          <p:nvPr>
            <p:ph idx="1" type="body"/>
          </p:nvPr>
        </p:nvSpPr>
        <p:spPr>
          <a:xfrm>
            <a:off x="414750" y="769800"/>
            <a:ext cx="8324100" cy="37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○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4419600" y="4583288"/>
            <a:ext cx="21336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out Logo">
  <p:cSld name="Without Logo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p7"/>
          <p:cNvSpPr/>
          <p:nvPr/>
        </p:nvSpPr>
        <p:spPr>
          <a:xfrm>
            <a:off x="0" y="4513974"/>
            <a:ext cx="9144000" cy="629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out Title">
  <p:cSld name="Without Titl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726291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acebook">
  <p:cSld name="Facebook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9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ictiz Box - Editeur">
  <p:cSld name="CUSTOM_3_1_1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10"/>
          <p:cNvSpPr/>
          <p:nvPr/>
        </p:nvSpPr>
        <p:spPr>
          <a:xfrm>
            <a:off x="315200" y="442600"/>
            <a:ext cx="2133300" cy="470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10"/>
          <p:cNvSpPr txBox="1"/>
          <p:nvPr/>
        </p:nvSpPr>
        <p:spPr>
          <a:xfrm>
            <a:off x="176525" y="61775"/>
            <a:ext cx="2736000" cy="1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>
                <a:solidFill>
                  <a:schemeClr val="lt1"/>
                </a:solidFill>
              </a:rPr>
              <a:t>My Great Campaign  from 01/01/2018 00:00 to 31/12/2018 23:59</a:t>
            </a:r>
            <a:endParaRPr sz="600">
              <a:solidFill>
                <a:schemeClr val="lt1"/>
              </a:solidFill>
            </a:endParaRPr>
          </a:p>
        </p:txBody>
      </p:sp>
      <p:sp>
        <p:nvSpPr>
          <p:cNvPr id="44" name="Google Shape;44;p10"/>
          <p:cNvSpPr/>
          <p:nvPr/>
        </p:nvSpPr>
        <p:spPr>
          <a:xfrm>
            <a:off x="3704375" y="639600"/>
            <a:ext cx="4441800" cy="4424100"/>
          </a:xfrm>
          <a:prstGeom prst="rect">
            <a:avLst/>
          </a:prstGeom>
          <a:noFill/>
          <a:ln cap="flat" cmpd="sng" w="9525">
            <a:solidFill>
              <a:srgbClr val="F3F3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5" name="Google Shape;45;p10"/>
          <p:cNvPicPr preferRelativeResize="0"/>
          <p:nvPr/>
        </p:nvPicPr>
        <p:blipFill rotWithShape="1">
          <a:blip r:embed="rId3">
            <a:alphaModFix/>
          </a:blip>
          <a:srcRect b="0" l="0" r="82016" t="0"/>
          <a:stretch/>
        </p:blipFill>
        <p:spPr>
          <a:xfrm>
            <a:off x="54950" y="52950"/>
            <a:ext cx="125850" cy="1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theme" Target="../theme/theme1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414750" y="769800"/>
            <a:ext cx="8324100" cy="37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4419600" y="4583288"/>
            <a:ext cx="21336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png"/><Relationship Id="rId4" Type="http://schemas.openxmlformats.org/officeDocument/2006/relationships/image" Target="../media/image38.png"/><Relationship Id="rId5" Type="http://schemas.openxmlformats.org/officeDocument/2006/relationships/image" Target="../media/image3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3.png"/><Relationship Id="rId4" Type="http://schemas.openxmlformats.org/officeDocument/2006/relationships/image" Target="../media/image4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0.png"/><Relationship Id="rId4" Type="http://schemas.openxmlformats.org/officeDocument/2006/relationships/image" Target="../media/image3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6.png"/><Relationship Id="rId4" Type="http://schemas.openxmlformats.org/officeDocument/2006/relationships/image" Target="../media/image2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slide" Target="/ppt/slides/slide3.xml"/><Relationship Id="rId4" Type="http://schemas.openxmlformats.org/officeDocument/2006/relationships/slide" Target="/ppt/slides/slide8.xml"/><Relationship Id="rId9" Type="http://schemas.openxmlformats.org/officeDocument/2006/relationships/slide" Target="/ppt/slides/slide21.xml"/><Relationship Id="rId5" Type="http://schemas.openxmlformats.org/officeDocument/2006/relationships/slide" Target="/ppt/slides/slide10.xml"/><Relationship Id="rId6" Type="http://schemas.openxmlformats.org/officeDocument/2006/relationships/slide" Target="/ppt/slides/slide12.xml"/><Relationship Id="rId7" Type="http://schemas.openxmlformats.org/officeDocument/2006/relationships/slide" Target="/ppt/slides/slide15.xml"/><Relationship Id="rId8" Type="http://schemas.openxmlformats.org/officeDocument/2006/relationships/slide" Target="/ppt/slides/slide17.xml"/><Relationship Id="rId11" Type="http://schemas.openxmlformats.org/officeDocument/2006/relationships/slide" Target="/ppt/slides/slide25.xml"/><Relationship Id="rId10" Type="http://schemas.openxmlformats.org/officeDocument/2006/relationships/slide" Target="/ppt/slides/slide23.xml"/><Relationship Id="rId12" Type="http://schemas.openxmlformats.org/officeDocument/2006/relationships/slide" Target="/ppt/slides/slide27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5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4.jpg"/><Relationship Id="rId4" Type="http://schemas.openxmlformats.org/officeDocument/2006/relationships/image" Target="../media/image43.jpg"/><Relationship Id="rId5" Type="http://schemas.openxmlformats.org/officeDocument/2006/relationships/image" Target="../media/image46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jpg"/><Relationship Id="rId4" Type="http://schemas.openxmlformats.org/officeDocument/2006/relationships/image" Target="../media/image20.jpg"/><Relationship Id="rId5" Type="http://schemas.openxmlformats.org/officeDocument/2006/relationships/image" Target="../media/image19.png"/><Relationship Id="rId6" Type="http://schemas.openxmlformats.org/officeDocument/2006/relationships/image" Target="../media/image2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Relationship Id="rId3" Type="http://schemas.openxmlformats.org/officeDocument/2006/relationships/slide" Target="/ppt/slides/slide9.xml"/><Relationship Id="rId4" Type="http://schemas.openxmlformats.org/officeDocument/2006/relationships/image" Target="../media/image25.png"/><Relationship Id="rId9" Type="http://schemas.openxmlformats.org/officeDocument/2006/relationships/image" Target="../media/image29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33.png"/><Relationship Id="rId8" Type="http://schemas.openxmlformats.org/officeDocument/2006/relationships/image" Target="../media/image36.png"/><Relationship Id="rId11" Type="http://schemas.openxmlformats.org/officeDocument/2006/relationships/image" Target="../media/image34.png"/><Relationship Id="rId10" Type="http://schemas.openxmlformats.org/officeDocument/2006/relationships/image" Target="../media/image28.png"/><Relationship Id="rId13" Type="http://schemas.openxmlformats.org/officeDocument/2006/relationships/image" Target="../media/image27.png"/><Relationship Id="rId12" Type="http://schemas.openxmlformats.org/officeDocument/2006/relationships/image" Target="../media/image32.png"/><Relationship Id="rId15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0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9"/>
          <p:cNvSpPr txBox="1"/>
          <p:nvPr>
            <p:ph type="title"/>
          </p:nvPr>
        </p:nvSpPr>
        <p:spPr>
          <a:xfrm>
            <a:off x="-50" y="2699724"/>
            <a:ext cx="9144000" cy="96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Manual - Outrun (Land Mode)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8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Visuals of the vehicle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9"/>
          <p:cNvSpPr txBox="1"/>
          <p:nvPr>
            <p:ph idx="4294967295" type="body"/>
          </p:nvPr>
        </p:nvSpPr>
        <p:spPr>
          <a:xfrm>
            <a:off x="179375" y="1150800"/>
            <a:ext cx="3639300" cy="23211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 is free but we recommend not to exceed a size of 300 x 300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It is automatically placed at the bottom and in the centre of the road.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create specific visuals as the vehicle moves to the right and left of the track.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12" name="Google Shape;212;p39"/>
          <p:cNvSpPr txBox="1"/>
          <p:nvPr>
            <p:ph idx="4294967295" type="title"/>
          </p:nvPr>
        </p:nvSpPr>
        <p:spPr>
          <a:xfrm>
            <a:off x="179363" y="15240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Visuals of the vehicle</a:t>
            </a:r>
            <a:endParaRPr/>
          </a:p>
        </p:txBody>
      </p:sp>
      <p:pic>
        <p:nvPicPr>
          <p:cNvPr id="213" name="Google Shape;21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8350" y="1232174"/>
            <a:ext cx="1399200" cy="828326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9"/>
          <p:cNvSpPr txBox="1"/>
          <p:nvPr/>
        </p:nvSpPr>
        <p:spPr>
          <a:xfrm>
            <a:off x="5788350" y="2228600"/>
            <a:ext cx="1677000" cy="33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Maximum size recommended</a:t>
            </a:r>
            <a:r>
              <a:rPr i="1" lang="fr" sz="600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: 300</a:t>
            </a:r>
            <a:r>
              <a:rPr i="1" lang="fr" sz="600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 x 300 px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5" name="Google Shape;215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5234" y="2966325"/>
            <a:ext cx="1393891" cy="820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28275" y="2942594"/>
            <a:ext cx="1393891" cy="8207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40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Visual of the horizon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1"/>
          <p:cNvSpPr txBox="1"/>
          <p:nvPr>
            <p:ph idx="4294967295" type="body"/>
          </p:nvPr>
        </p:nvSpPr>
        <p:spPr>
          <a:xfrm>
            <a:off x="179375" y="998400"/>
            <a:ext cx="3639300" cy="2286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The visual of the horizon should be 850 x 230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left and right of the visual must match so that it can be repeated across the width without any cut-off when the "Curves" mode is activated.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27" name="Google Shape;227;p41"/>
          <p:cNvSpPr txBox="1"/>
          <p:nvPr>
            <p:ph idx="4294967295" type="title"/>
          </p:nvPr>
        </p:nvSpPr>
        <p:spPr>
          <a:xfrm>
            <a:off x="179363" y="15240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Visual of the horizon</a:t>
            </a:r>
            <a:endParaRPr/>
          </a:p>
        </p:txBody>
      </p:sp>
      <p:sp>
        <p:nvSpPr>
          <p:cNvPr id="228" name="Google Shape;228;p41"/>
          <p:cNvSpPr txBox="1"/>
          <p:nvPr/>
        </p:nvSpPr>
        <p:spPr>
          <a:xfrm>
            <a:off x="4476025" y="1573850"/>
            <a:ext cx="13992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Size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: 850 x 230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29" name="Google Shape;229;p41"/>
          <p:cNvPicPr preferRelativeResize="0"/>
          <p:nvPr/>
        </p:nvPicPr>
        <p:blipFill rotWithShape="1">
          <a:blip r:embed="rId3">
            <a:alphaModFix/>
          </a:blip>
          <a:srcRect b="0" l="2353" r="2353" t="0"/>
          <a:stretch/>
        </p:blipFill>
        <p:spPr>
          <a:xfrm>
            <a:off x="4572005" y="457200"/>
            <a:ext cx="3885095" cy="1103175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pic>
      <p:sp>
        <p:nvSpPr>
          <p:cNvPr id="230" name="Google Shape;230;p41"/>
          <p:cNvSpPr txBox="1"/>
          <p:nvPr/>
        </p:nvSpPr>
        <p:spPr>
          <a:xfrm>
            <a:off x="4532250" y="4644315"/>
            <a:ext cx="2113200" cy="36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Background repetition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Scenery matching for duplication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and horizontal scrolling without interruption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31" name="Google Shape;231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47000" y="2076707"/>
            <a:ext cx="2469919" cy="668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41"/>
          <p:cNvPicPr preferRelativeResize="0"/>
          <p:nvPr/>
        </p:nvPicPr>
        <p:blipFill rotWithShape="1">
          <a:blip r:embed="rId4">
            <a:alphaModFix/>
          </a:blip>
          <a:srcRect b="0" l="0" r="-2438" t="0"/>
          <a:stretch/>
        </p:blipFill>
        <p:spPr>
          <a:xfrm>
            <a:off x="6613700" y="2076700"/>
            <a:ext cx="2530299" cy="668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3" name="Google Shape;233;p41"/>
          <p:cNvCxnSpPr/>
          <p:nvPr/>
        </p:nvCxnSpPr>
        <p:spPr>
          <a:xfrm rot="10800000">
            <a:off x="6613693" y="2218938"/>
            <a:ext cx="0" cy="605100"/>
          </a:xfrm>
          <a:prstGeom prst="straightConnector1">
            <a:avLst/>
          </a:prstGeom>
          <a:noFill/>
          <a:ln cap="flat" cmpd="sng" w="9525">
            <a:solidFill>
              <a:srgbClr val="008BC8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234" name="Google Shape;234;p41"/>
          <p:cNvSpPr txBox="1"/>
          <p:nvPr/>
        </p:nvSpPr>
        <p:spPr>
          <a:xfrm>
            <a:off x="6645450" y="2718973"/>
            <a:ext cx="643500" cy="2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BC8"/>
                </a:solidFill>
              </a:rPr>
              <a:t>Do</a:t>
            </a:r>
            <a:endParaRPr>
              <a:solidFill>
                <a:srgbClr val="008BC8"/>
              </a:solidFill>
            </a:endParaRPr>
          </a:p>
        </p:txBody>
      </p:sp>
      <p:sp>
        <p:nvSpPr>
          <p:cNvPr id="235" name="Google Shape;235;p41"/>
          <p:cNvSpPr txBox="1"/>
          <p:nvPr/>
        </p:nvSpPr>
        <p:spPr>
          <a:xfrm>
            <a:off x="6645450" y="4089365"/>
            <a:ext cx="643500" cy="32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accent2"/>
                </a:solidFill>
              </a:rPr>
              <a:t>Don’t</a:t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id="236" name="Google Shape;236;p41"/>
          <p:cNvPicPr preferRelativeResize="0"/>
          <p:nvPr/>
        </p:nvPicPr>
        <p:blipFill rotWithShape="1">
          <a:blip r:embed="rId4">
            <a:alphaModFix/>
          </a:blip>
          <a:srcRect b="0" l="9909" r="0" t="0"/>
          <a:stretch/>
        </p:blipFill>
        <p:spPr>
          <a:xfrm>
            <a:off x="4156494" y="3372462"/>
            <a:ext cx="2442467" cy="733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41"/>
          <p:cNvPicPr preferRelativeResize="0"/>
          <p:nvPr/>
        </p:nvPicPr>
        <p:blipFill rotWithShape="1">
          <a:blip r:embed="rId4">
            <a:alphaModFix/>
          </a:blip>
          <a:srcRect b="0" l="9253" r="-2441" t="0"/>
          <a:stretch/>
        </p:blipFill>
        <p:spPr>
          <a:xfrm>
            <a:off x="6589227" y="3372462"/>
            <a:ext cx="2526716" cy="73365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8" name="Google Shape;238;p41"/>
          <p:cNvCxnSpPr/>
          <p:nvPr/>
        </p:nvCxnSpPr>
        <p:spPr>
          <a:xfrm rot="10800000">
            <a:off x="6587750" y="3488250"/>
            <a:ext cx="0" cy="734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2"/>
          <p:cNvSpPr txBox="1"/>
          <p:nvPr>
            <p:ph idx="4294967295" type="body"/>
          </p:nvPr>
        </p:nvSpPr>
        <p:spPr>
          <a:xfrm>
            <a:off x="179375" y="998400"/>
            <a:ext cx="3639300" cy="2286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The visual automatically positions itself just above the runway skyline.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color selected for the sky is visible above the horizon visual, so we advise you to leave the upper part of your visual empty or put a color identical to that of the sky for a better visual integration.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44" name="Google Shape;244;p42"/>
          <p:cNvSpPr txBox="1"/>
          <p:nvPr>
            <p:ph idx="4294967295" type="title"/>
          </p:nvPr>
        </p:nvSpPr>
        <p:spPr>
          <a:xfrm>
            <a:off x="179363" y="15240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Visual of the horizon</a:t>
            </a:r>
            <a:endParaRPr/>
          </a:p>
        </p:txBody>
      </p:sp>
      <p:sp>
        <p:nvSpPr>
          <p:cNvPr id="245" name="Google Shape;245;p42"/>
          <p:cNvSpPr txBox="1"/>
          <p:nvPr/>
        </p:nvSpPr>
        <p:spPr>
          <a:xfrm>
            <a:off x="4476025" y="1497650"/>
            <a:ext cx="13992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: 850 x 230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6" name="Google Shape;246;p42"/>
          <p:cNvSpPr txBox="1"/>
          <p:nvPr/>
        </p:nvSpPr>
        <p:spPr>
          <a:xfrm>
            <a:off x="4201075" y="4364990"/>
            <a:ext cx="2113200" cy="36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Positioning of the horizon visual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47" name="Google Shape;247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37100" y="553338"/>
            <a:ext cx="4736650" cy="3797375"/>
          </a:xfrm>
          <a:prstGeom prst="rect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48" name="Google Shape;248;p42"/>
          <p:cNvSpPr/>
          <p:nvPr/>
        </p:nvSpPr>
        <p:spPr>
          <a:xfrm>
            <a:off x="4277275" y="586525"/>
            <a:ext cx="4657800" cy="1859700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9" name="Google Shape;249;p42"/>
          <p:cNvPicPr preferRelativeResize="0"/>
          <p:nvPr/>
        </p:nvPicPr>
        <p:blipFill rotWithShape="1">
          <a:blip r:embed="rId4">
            <a:alphaModFix/>
          </a:blip>
          <a:srcRect b="0" l="2353" r="2353" t="0"/>
          <a:stretch/>
        </p:blipFill>
        <p:spPr>
          <a:xfrm>
            <a:off x="4277274" y="1123642"/>
            <a:ext cx="4657800" cy="1322583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pic>
      <p:sp>
        <p:nvSpPr>
          <p:cNvPr id="250" name="Google Shape;250;p42"/>
          <p:cNvSpPr txBox="1"/>
          <p:nvPr/>
        </p:nvSpPr>
        <p:spPr>
          <a:xfrm>
            <a:off x="4297405" y="213900"/>
            <a:ext cx="730500" cy="1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Sky color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51" name="Google Shape;251;p42"/>
          <p:cNvCxnSpPr/>
          <p:nvPr/>
        </p:nvCxnSpPr>
        <p:spPr>
          <a:xfrm>
            <a:off x="4662655" y="403500"/>
            <a:ext cx="359700" cy="403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3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Obstacles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4"/>
          <p:cNvSpPr txBox="1"/>
          <p:nvPr>
            <p:ph idx="4294967295" type="body"/>
          </p:nvPr>
        </p:nvSpPr>
        <p:spPr>
          <a:xfrm>
            <a:off x="179375" y="1150800"/>
            <a:ext cx="3639300" cy="30000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You can create up to 4 different visuals for the obstacles to avoid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visuals is free but we recommend not to exceed a size of 300 x 300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They automatically spread out over the track.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62" name="Google Shape;262;p44"/>
          <p:cNvSpPr txBox="1"/>
          <p:nvPr>
            <p:ph idx="4294967295" type="title"/>
          </p:nvPr>
        </p:nvSpPr>
        <p:spPr>
          <a:xfrm>
            <a:off x="179363" y="15240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Obstacles</a:t>
            </a:r>
            <a:endParaRPr>
              <a:solidFill>
                <a:srgbClr val="0081C6"/>
              </a:solidFill>
            </a:endParaRPr>
          </a:p>
        </p:txBody>
      </p:sp>
      <p:sp>
        <p:nvSpPr>
          <p:cNvPr id="263" name="Google Shape;263;p44"/>
          <p:cNvSpPr txBox="1"/>
          <p:nvPr/>
        </p:nvSpPr>
        <p:spPr>
          <a:xfrm>
            <a:off x="5223100" y="2990438"/>
            <a:ext cx="2601600" cy="33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Maximum size recommended : 300 x 300 px</a:t>
            </a:r>
            <a:endParaRPr i="1" sz="600">
              <a:solidFill>
                <a:srgbClr val="7E7F7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64" name="Google Shape;264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3088" y="1994538"/>
            <a:ext cx="1218862" cy="8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18526" y="1977863"/>
            <a:ext cx="1218862" cy="8454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5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Bonus / Malus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6"/>
          <p:cNvSpPr txBox="1"/>
          <p:nvPr>
            <p:ph idx="4294967295" type="body"/>
          </p:nvPr>
        </p:nvSpPr>
        <p:spPr>
          <a:xfrm>
            <a:off x="191550" y="774878"/>
            <a:ext cx="3639300" cy="3513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shield bonus visual is optional</a:t>
            </a:r>
            <a:r>
              <a:rPr lang="fr" sz="1200">
                <a:solidFill>
                  <a:srgbClr val="000000"/>
                </a:solidFill>
              </a:rPr>
              <a:t> 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 is free but we recommend not to exceed a size of 70 x 70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They make the player invulnerable to obstacles for a certain period of time.</a:t>
            </a:r>
            <a:endParaRPr sz="1200">
              <a:solidFill>
                <a:srgbClr val="000000"/>
              </a:solidFill>
              <a:highlight>
                <a:srgbClr val="FFFF00"/>
              </a:highlight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They automatically spread out over the track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76" name="Google Shape;276;p46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Shield bonus</a:t>
            </a:r>
            <a:endParaRPr>
              <a:solidFill>
                <a:srgbClr val="0081C6"/>
              </a:solidFill>
            </a:endParaRPr>
          </a:p>
        </p:txBody>
      </p:sp>
      <p:sp>
        <p:nvSpPr>
          <p:cNvPr id="277" name="Google Shape;277;p46"/>
          <p:cNvSpPr txBox="1"/>
          <p:nvPr/>
        </p:nvSpPr>
        <p:spPr>
          <a:xfrm>
            <a:off x="5964200" y="3124650"/>
            <a:ext cx="16974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Shield Bonus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Maximum size recommended : 70 x 70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78" name="Google Shape;278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7896" y="1429050"/>
            <a:ext cx="1165400" cy="167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7"/>
          <p:cNvSpPr txBox="1"/>
          <p:nvPr>
            <p:ph idx="4294967295" type="body"/>
          </p:nvPr>
        </p:nvSpPr>
        <p:spPr>
          <a:xfrm>
            <a:off x="191550" y="774878"/>
            <a:ext cx="3639300" cy="3513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bonus point visual is optional 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create several different visuals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visuals is free but we recommend not to exceed a size of 70 x 70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When the player collects them he gets extra points.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number of points obtained is unique for all visuals and is configurable.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They automatically spread out over the track</a:t>
            </a:r>
            <a:endParaRPr sz="1050">
              <a:solidFill>
                <a:schemeClr val="dk2"/>
              </a:solidFill>
              <a:highlight>
                <a:srgbClr val="FFFFFF"/>
              </a:highlight>
            </a:endParaRPr>
          </a:p>
        </p:txBody>
      </p:sp>
      <p:sp>
        <p:nvSpPr>
          <p:cNvPr id="284" name="Google Shape;284;p47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Bonus point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285" name="Google Shape;285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2470" y="1529525"/>
            <a:ext cx="995158" cy="1166738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47"/>
          <p:cNvSpPr txBox="1"/>
          <p:nvPr/>
        </p:nvSpPr>
        <p:spPr>
          <a:xfrm>
            <a:off x="4886650" y="2877775"/>
            <a:ext cx="15750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Standard 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Bonus Point 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Maximum size recommended : 70 x 70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87" name="Google Shape;287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70494" y="1588513"/>
            <a:ext cx="828700" cy="110775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47"/>
          <p:cNvSpPr txBox="1"/>
          <p:nvPr/>
        </p:nvSpPr>
        <p:spPr>
          <a:xfrm>
            <a:off x="6937650" y="2877775"/>
            <a:ext cx="17634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Bonus Point Number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Maximum size recommended: 70 x 70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0"/>
          <p:cNvSpPr txBox="1"/>
          <p:nvPr/>
        </p:nvSpPr>
        <p:spPr>
          <a:xfrm>
            <a:off x="5019100" y="782875"/>
            <a:ext cx="3438000" cy="36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3"/>
              </a:rPr>
              <a:t>Introduction to the template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4"/>
              </a:rPr>
              <a:t>Graphic settings</a:t>
            </a:r>
            <a:r>
              <a:rPr lang="fr">
                <a:solidFill>
                  <a:srgbClr val="434343"/>
                </a:solidFill>
              </a:rPr>
              <a:t> 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5"/>
              </a:rPr>
              <a:t>Visuals of the vehicle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6"/>
              </a:rPr>
              <a:t>Visual of the horizon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7"/>
              </a:rPr>
              <a:t>Obstacles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8"/>
              </a:rPr>
              <a:t>Bonus / Malus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9"/>
              </a:rPr>
              <a:t>Track edges visuals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10"/>
              </a:rPr>
              <a:t>Sides visuals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11"/>
              </a:rPr>
              <a:t>Export</a:t>
            </a:r>
            <a:endParaRPr>
              <a:solidFill>
                <a:srgbClr val="434343"/>
              </a:solidFill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12"/>
              </a:rPr>
              <a:t>Examples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131" name="Google Shape;131;p30"/>
          <p:cNvSpPr txBox="1"/>
          <p:nvPr/>
        </p:nvSpPr>
        <p:spPr>
          <a:xfrm>
            <a:off x="409950" y="2186850"/>
            <a:ext cx="320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>
                <a:solidFill>
                  <a:srgbClr val="FFFFFF"/>
                </a:solidFill>
              </a:rPr>
              <a:t>Summary</a:t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8"/>
          <p:cNvSpPr txBox="1"/>
          <p:nvPr>
            <p:ph idx="4294967295" type="body"/>
          </p:nvPr>
        </p:nvSpPr>
        <p:spPr>
          <a:xfrm>
            <a:off x="191550" y="774878"/>
            <a:ext cx="3639300" cy="3513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visual of the malus loss of control is optional. </a:t>
            </a:r>
            <a:r>
              <a:rPr lang="fr" sz="1200">
                <a:solidFill>
                  <a:srgbClr val="000000"/>
                </a:solidFill>
              </a:rPr>
              <a:t> 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size of the visual is free but we recommend not to exceed a size of 70 x 70 px.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When the player drives over the malus he loses control of his vehicle for a certain period of time.</a:t>
            </a:r>
            <a:endParaRPr sz="1200">
              <a:solidFill>
                <a:srgbClr val="000000"/>
              </a:solidFill>
              <a:highlight>
                <a:srgbClr val="FFFF00"/>
              </a:highlight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They automatically spread out over the track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94" name="Google Shape;294;p48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Malus “Loss of control”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295" name="Google Shape;295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4125" y="1856275"/>
            <a:ext cx="1496725" cy="54930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48"/>
          <p:cNvSpPr txBox="1"/>
          <p:nvPr/>
        </p:nvSpPr>
        <p:spPr>
          <a:xfrm>
            <a:off x="5858175" y="2617275"/>
            <a:ext cx="18570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Malus loss of control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Maximum size recommended : 70 x 70 px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9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Track edges visuals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50"/>
          <p:cNvSpPr txBox="1"/>
          <p:nvPr>
            <p:ph idx="4294967295" type="body"/>
          </p:nvPr>
        </p:nvSpPr>
        <p:spPr>
          <a:xfrm>
            <a:off x="191550" y="774880"/>
            <a:ext cx="3639300" cy="3976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create up to 4 different items for the track edge visuals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size is free but they must be proportional to the visual of the vehicle.</a:t>
            </a:r>
            <a:endParaRPr sz="1200">
              <a:solidFill>
                <a:srgbClr val="000000"/>
              </a:solidFill>
              <a:highlight>
                <a:srgbClr val="FFF2CC"/>
              </a:highlight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display densities of these visuals can be configured directly during integration.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differentiate between the right and left edges of the track</a:t>
            </a:r>
            <a:endParaRPr sz="12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307" name="Google Shape;307;p50"/>
          <p:cNvSpPr txBox="1"/>
          <p:nvPr/>
        </p:nvSpPr>
        <p:spPr>
          <a:xfrm>
            <a:off x="7431500" y="3829638"/>
            <a:ext cx="13992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Track edges visuals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8" name="Google Shape;308;p50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Track edges visuals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309" name="Google Shape;309;p50"/>
          <p:cNvPicPr preferRelativeResize="0"/>
          <p:nvPr/>
        </p:nvPicPr>
        <p:blipFill rotWithShape="1">
          <a:blip r:embed="rId3">
            <a:alphaModFix/>
          </a:blip>
          <a:srcRect b="1082" l="567" r="50054" t="1394"/>
          <a:stretch/>
        </p:blipFill>
        <p:spPr>
          <a:xfrm>
            <a:off x="4498025" y="469575"/>
            <a:ext cx="2338824" cy="3703101"/>
          </a:xfrm>
          <a:prstGeom prst="rect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10" name="Google Shape;310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86550" y="2147025"/>
            <a:ext cx="636994" cy="1697004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id="311" name="Google Shape;311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58850" y="1731479"/>
            <a:ext cx="468133" cy="1247147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50"/>
          <p:cNvSpPr txBox="1"/>
          <p:nvPr/>
        </p:nvSpPr>
        <p:spPr>
          <a:xfrm>
            <a:off x="4377850" y="4045950"/>
            <a:ext cx="22053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Track edge visuals - example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13" name="Google Shape;313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03494" y="1994037"/>
            <a:ext cx="194775" cy="51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51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Sides visuals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52"/>
          <p:cNvSpPr txBox="1"/>
          <p:nvPr>
            <p:ph idx="4294967295" type="body"/>
          </p:nvPr>
        </p:nvSpPr>
        <p:spPr>
          <a:xfrm>
            <a:off x="191550" y="774880"/>
            <a:ext cx="3639300" cy="3976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create up to 4 different items for the side visuals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size is free but they must be proportional to the visuals of the vehicle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The display density of these visuals is directly configurable during integration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differentiate the side visuals on the right and left edge of the track</a:t>
            </a:r>
            <a:endParaRPr sz="12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324" name="Google Shape;324;p52"/>
          <p:cNvSpPr txBox="1"/>
          <p:nvPr/>
        </p:nvSpPr>
        <p:spPr>
          <a:xfrm>
            <a:off x="7202900" y="3677238"/>
            <a:ext cx="13992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Sides visuals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Free size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5" name="Google Shape;325;p52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Sides visuals</a:t>
            </a:r>
            <a:endParaRPr>
              <a:solidFill>
                <a:srgbClr val="0081C6"/>
              </a:solidFill>
            </a:endParaRPr>
          </a:p>
        </p:txBody>
      </p:sp>
      <p:sp>
        <p:nvSpPr>
          <p:cNvPr id="326" name="Google Shape;326;p52"/>
          <p:cNvSpPr txBox="1"/>
          <p:nvPr/>
        </p:nvSpPr>
        <p:spPr>
          <a:xfrm>
            <a:off x="4498025" y="4020275"/>
            <a:ext cx="22053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Sides visuals - example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27" name="Google Shape;327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87250" y="1241425"/>
            <a:ext cx="1068400" cy="250005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id="328" name="Google Shape;328;p52"/>
          <p:cNvPicPr preferRelativeResize="0"/>
          <p:nvPr/>
        </p:nvPicPr>
        <p:blipFill rotWithShape="1">
          <a:blip r:embed="rId4">
            <a:alphaModFix/>
          </a:blip>
          <a:srcRect b="1082" l="567" r="50054" t="1394"/>
          <a:stretch/>
        </p:blipFill>
        <p:spPr>
          <a:xfrm>
            <a:off x="4498025" y="469575"/>
            <a:ext cx="2338824" cy="3703101"/>
          </a:xfrm>
          <a:prstGeom prst="rect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29" name="Google Shape;329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8200" y="1664813"/>
            <a:ext cx="479550" cy="1122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6361" y="1869422"/>
            <a:ext cx="252039" cy="589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7303" y="2044562"/>
            <a:ext cx="173400" cy="4057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53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Export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54"/>
          <p:cNvSpPr txBox="1"/>
          <p:nvPr>
            <p:ph idx="4294967295" type="body"/>
          </p:nvPr>
        </p:nvSpPr>
        <p:spPr>
          <a:xfrm>
            <a:off x="191550" y="693600"/>
            <a:ext cx="3639300" cy="3783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100">
                <a:solidFill>
                  <a:srgbClr val="000000"/>
                </a:solidFill>
              </a:rPr>
              <a:t>Select the 12 layers in the </a:t>
            </a:r>
            <a:r>
              <a:rPr b="1" i="1" lang="fr" sz="1100">
                <a:solidFill>
                  <a:srgbClr val="000000"/>
                </a:solidFill>
              </a:rPr>
              <a:t>MODIFY/EXPORT folder</a:t>
            </a:r>
            <a:br>
              <a:rPr b="1" lang="fr" sz="1100">
                <a:solidFill>
                  <a:srgbClr val="000000"/>
                </a:solidFill>
              </a:rPr>
            </a:b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Font typeface="Roboto"/>
              <a:buChar char="●"/>
            </a:pPr>
            <a:r>
              <a:rPr lang="fr" sz="1100">
                <a:solidFill>
                  <a:srgbClr val="000000"/>
                </a:solidFill>
              </a:rPr>
              <a:t>Right-click on one of them and select </a:t>
            </a:r>
            <a:r>
              <a:rPr b="1" lang="fr" sz="1100">
                <a:solidFill>
                  <a:srgbClr val="000000"/>
                </a:solidFill>
              </a:rPr>
              <a:t>Export as…</a:t>
            </a: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spcBef>
                <a:spcPts val="1000"/>
              </a:spcBef>
              <a:spcAft>
                <a:spcPts val="0"/>
              </a:spcAft>
              <a:buSzPts val="1100"/>
              <a:buChar char="●"/>
            </a:pPr>
            <a:r>
              <a:rPr b="1" lang="fr" sz="1100">
                <a:solidFill>
                  <a:srgbClr val="000000"/>
                </a:solidFill>
              </a:rPr>
              <a:t>Select the following settings in the export pop-in:</a:t>
            </a:r>
            <a:endParaRPr b="1" sz="1100"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 sz="1100">
                <a:solidFill>
                  <a:srgbClr val="000000"/>
                </a:solidFill>
              </a:rPr>
              <a:t>Format : PNG</a:t>
            </a:r>
            <a:endParaRPr sz="1100"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 sz="1100">
                <a:solidFill>
                  <a:srgbClr val="000000"/>
                </a:solidFill>
              </a:rPr>
              <a:t>Transparency : Enabled</a:t>
            </a:r>
            <a:endParaRPr sz="1100"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 sz="1100">
                <a:solidFill>
                  <a:srgbClr val="000000"/>
                </a:solidFill>
              </a:rPr>
              <a:t>Convert to sRVB : Enabled</a:t>
            </a:r>
            <a:endParaRPr sz="1100"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fr" sz="1100">
                <a:solidFill>
                  <a:srgbClr val="000000"/>
                </a:solidFill>
              </a:rPr>
              <a:t>Embed Color Profile : Enabled</a:t>
            </a:r>
            <a:endParaRPr b="1" sz="1100">
              <a:solidFill>
                <a:srgbClr val="000000"/>
              </a:solidFill>
            </a:endParaRPr>
          </a:p>
          <a:p>
            <a:pPr indent="-298450" lvl="0" marL="457200" rtl="0" algn="l">
              <a:spcBef>
                <a:spcPts val="1000"/>
              </a:spcBef>
              <a:spcAft>
                <a:spcPts val="0"/>
              </a:spcAft>
              <a:buSzPts val="1100"/>
              <a:buChar char="●"/>
            </a:pPr>
            <a:r>
              <a:rPr lang="fr" sz="1100">
                <a:solidFill>
                  <a:srgbClr val="000000"/>
                </a:solidFill>
              </a:rPr>
              <a:t>Click on the </a:t>
            </a:r>
            <a:r>
              <a:rPr b="1" lang="fr" sz="1100">
                <a:solidFill>
                  <a:srgbClr val="000000"/>
                </a:solidFill>
              </a:rPr>
              <a:t>Export all</a:t>
            </a:r>
            <a:r>
              <a:rPr lang="fr" sz="1100">
                <a:solidFill>
                  <a:srgbClr val="000000"/>
                </a:solidFill>
              </a:rPr>
              <a:t> button and select the “</a:t>
            </a:r>
            <a:r>
              <a:rPr b="1" i="1" lang="fr" sz="1100">
                <a:solidFill>
                  <a:srgbClr val="000000"/>
                </a:solidFill>
              </a:rPr>
              <a:t>Assets - Outrun</a:t>
            </a:r>
            <a:r>
              <a:rPr lang="fr" sz="1100">
                <a:solidFill>
                  <a:srgbClr val="000000"/>
                </a:solidFill>
              </a:rPr>
              <a:t>” in your Render Directory as the destination folder. </a:t>
            </a: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spcBef>
                <a:spcPts val="1000"/>
              </a:spcBef>
              <a:spcAft>
                <a:spcPts val="1000"/>
              </a:spcAft>
              <a:buSzPts val="1100"/>
              <a:buChar char="●"/>
            </a:pPr>
            <a:r>
              <a:rPr lang="fr" sz="1100">
                <a:solidFill>
                  <a:srgbClr val="000000"/>
                </a:solidFill>
              </a:rPr>
              <a:t>This method automatically crops the empty space around the assets.</a:t>
            </a:r>
            <a:endParaRPr b="1" sz="1200">
              <a:solidFill>
                <a:srgbClr val="000000"/>
              </a:solidFill>
            </a:endParaRPr>
          </a:p>
        </p:txBody>
      </p:sp>
      <p:sp>
        <p:nvSpPr>
          <p:cNvPr id="342" name="Google Shape;342;p54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Export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343" name="Google Shape;343;p54"/>
          <p:cNvPicPr preferRelativeResize="0"/>
          <p:nvPr/>
        </p:nvPicPr>
        <p:blipFill rotWithShape="1">
          <a:blip r:embed="rId3">
            <a:alphaModFix/>
          </a:blip>
          <a:srcRect b="7798" l="0" r="2315" t="7798"/>
          <a:stretch/>
        </p:blipFill>
        <p:spPr>
          <a:xfrm>
            <a:off x="4395794" y="304487"/>
            <a:ext cx="2245575" cy="2077250"/>
          </a:xfrm>
          <a:prstGeom prst="rect">
            <a:avLst/>
          </a:prstGeom>
          <a:noFill/>
          <a:ln cap="flat" cmpd="sng" w="1143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44" name="Google Shape;344;p54"/>
          <p:cNvPicPr preferRelativeResize="0"/>
          <p:nvPr/>
        </p:nvPicPr>
        <p:blipFill rotWithShape="1">
          <a:blip r:embed="rId4">
            <a:alphaModFix/>
          </a:blip>
          <a:srcRect b="42156" l="0" r="0" t="0"/>
          <a:stretch/>
        </p:blipFill>
        <p:spPr>
          <a:xfrm>
            <a:off x="5236932" y="1815261"/>
            <a:ext cx="3639299" cy="284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5" name="Google Shape;345;p54"/>
          <p:cNvGrpSpPr/>
          <p:nvPr/>
        </p:nvGrpSpPr>
        <p:grpSpPr>
          <a:xfrm>
            <a:off x="5236922" y="2083102"/>
            <a:ext cx="3639302" cy="2705275"/>
            <a:chOff x="5275925" y="2044099"/>
            <a:chExt cx="3639302" cy="2705275"/>
          </a:xfrm>
        </p:grpSpPr>
        <p:pic>
          <p:nvPicPr>
            <p:cNvPr id="346" name="Google Shape;346;p5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275925" y="2044099"/>
              <a:ext cx="3639302" cy="270527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47" name="Google Shape;347;p54"/>
            <p:cNvGrpSpPr/>
            <p:nvPr/>
          </p:nvGrpSpPr>
          <p:grpSpPr>
            <a:xfrm>
              <a:off x="8219851" y="2715578"/>
              <a:ext cx="399900" cy="821839"/>
              <a:chOff x="8219851" y="2715578"/>
              <a:chExt cx="399900" cy="821839"/>
            </a:xfrm>
          </p:grpSpPr>
          <p:sp>
            <p:nvSpPr>
              <p:cNvPr id="348" name="Google Shape;348;p54"/>
              <p:cNvSpPr/>
              <p:nvPr/>
            </p:nvSpPr>
            <p:spPr>
              <a:xfrm>
                <a:off x="8219851" y="2715578"/>
                <a:ext cx="399900" cy="53700"/>
              </a:xfrm>
              <a:prstGeom prst="rect">
                <a:avLst/>
              </a:prstGeom>
              <a:solidFill>
                <a:srgbClr val="2A2A2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9" name="Google Shape;349;p54"/>
              <p:cNvSpPr/>
              <p:nvPr/>
            </p:nvSpPr>
            <p:spPr>
              <a:xfrm>
                <a:off x="8219851" y="2838726"/>
                <a:ext cx="399900" cy="53700"/>
              </a:xfrm>
              <a:prstGeom prst="rect">
                <a:avLst/>
              </a:prstGeom>
              <a:solidFill>
                <a:srgbClr val="2A2A2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0" name="Google Shape;350;p54"/>
              <p:cNvSpPr/>
              <p:nvPr/>
            </p:nvSpPr>
            <p:spPr>
              <a:xfrm>
                <a:off x="8219851" y="3360569"/>
                <a:ext cx="399900" cy="53700"/>
              </a:xfrm>
              <a:prstGeom prst="rect">
                <a:avLst/>
              </a:prstGeom>
              <a:solidFill>
                <a:srgbClr val="2A2A2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1" name="Google Shape;351;p54"/>
              <p:cNvSpPr/>
              <p:nvPr/>
            </p:nvSpPr>
            <p:spPr>
              <a:xfrm>
                <a:off x="8219851" y="3483717"/>
                <a:ext cx="399900" cy="53700"/>
              </a:xfrm>
              <a:prstGeom prst="rect">
                <a:avLst/>
              </a:prstGeom>
              <a:solidFill>
                <a:srgbClr val="2A2A2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55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Examples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Google Shape;361;p56"/>
          <p:cNvPicPr preferRelativeResize="0"/>
          <p:nvPr/>
        </p:nvPicPr>
        <p:blipFill rotWithShape="1">
          <a:blip r:embed="rId3">
            <a:alphaModFix/>
          </a:blip>
          <a:srcRect b="14037" l="8606" r="9345" t="0"/>
          <a:stretch/>
        </p:blipFill>
        <p:spPr>
          <a:xfrm>
            <a:off x="3386163" y="1103775"/>
            <a:ext cx="2573397" cy="2740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56"/>
          <p:cNvPicPr preferRelativeResize="0"/>
          <p:nvPr/>
        </p:nvPicPr>
        <p:blipFill rotWithShape="1">
          <a:blip r:embed="rId4">
            <a:alphaModFix/>
          </a:blip>
          <a:srcRect b="7767" l="16369" r="16349" t="18185"/>
          <a:stretch/>
        </p:blipFill>
        <p:spPr>
          <a:xfrm>
            <a:off x="6049255" y="1103787"/>
            <a:ext cx="2950071" cy="2740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56"/>
          <p:cNvPicPr preferRelativeResize="0"/>
          <p:nvPr/>
        </p:nvPicPr>
        <p:blipFill rotWithShape="1">
          <a:blip r:embed="rId5">
            <a:alphaModFix/>
          </a:blip>
          <a:srcRect b="8390" l="16414" r="16722" t="11545"/>
          <a:stretch/>
        </p:blipFill>
        <p:spPr>
          <a:xfrm>
            <a:off x="144675" y="1103776"/>
            <a:ext cx="3151806" cy="2740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57"/>
          <p:cNvSpPr txBox="1"/>
          <p:nvPr>
            <p:ph idx="4294967295" type="title"/>
          </p:nvPr>
        </p:nvSpPr>
        <p:spPr>
          <a:xfrm>
            <a:off x="409950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FFFF"/>
                </a:solidFill>
              </a:rPr>
              <a:t>https://support.adictiz.com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1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Introduction to the template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2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Introduction to the template .psd</a:t>
            </a:r>
            <a:endParaRPr/>
          </a:p>
        </p:txBody>
      </p:sp>
      <p:sp>
        <p:nvSpPr>
          <p:cNvPr id="142" name="Google Shape;142;p32"/>
          <p:cNvSpPr txBox="1"/>
          <p:nvPr>
            <p:ph idx="1" type="body"/>
          </p:nvPr>
        </p:nvSpPr>
        <p:spPr>
          <a:xfrm>
            <a:off x="414750" y="769800"/>
            <a:ext cx="8324100" cy="379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>
                <a:solidFill>
                  <a:srgbClr val="000000"/>
                </a:solidFill>
              </a:rPr>
              <a:t>The Photoshop template consists of 2 artboards representing the game mechanism in Desktop and Mobile views.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fr">
                <a:solidFill>
                  <a:srgbClr val="000000"/>
                </a:solidFill>
              </a:rPr>
              <a:t>The different elements making the game mechanics can be modified from the Desktop view in the MODIFY / EXPORT layer group.</a:t>
            </a:r>
            <a:endParaRPr i="1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fr">
                <a:solidFill>
                  <a:srgbClr val="000000"/>
                </a:solidFill>
              </a:rPr>
              <a:t>You can preview the desktop view by displaying the layer group PREVIEW / DO NOT MODIFY 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fr">
                <a:solidFill>
                  <a:srgbClr val="000000"/>
                </a:solidFill>
              </a:rPr>
              <a:t>The mobile view only allows you to preview the Ingame rendering on a mobile device.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b="1" lang="fr">
                <a:solidFill>
                  <a:srgbClr val="000000"/>
                </a:solidFill>
              </a:rPr>
              <a:t>The mobile view must not be changed directly in the .psd template</a:t>
            </a:r>
            <a:r>
              <a:rPr lang="fr">
                <a:solidFill>
                  <a:srgbClr val="000000"/>
                </a:solidFill>
              </a:rPr>
              <a:t>.</a:t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3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/>
              <a:t>Introduction to the template - Mobile and Desktop pages</a:t>
            </a:r>
            <a:endParaRPr/>
          </a:p>
        </p:txBody>
      </p:sp>
      <p:sp>
        <p:nvSpPr>
          <p:cNvPr id="148" name="Google Shape;148;p33"/>
          <p:cNvSpPr txBox="1"/>
          <p:nvPr>
            <p:ph idx="1" type="body"/>
          </p:nvPr>
        </p:nvSpPr>
        <p:spPr>
          <a:xfrm>
            <a:off x="409950" y="674100"/>
            <a:ext cx="8324100" cy="379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</a:pPr>
            <a:r>
              <a:rPr b="1" lang="fr">
                <a:solidFill>
                  <a:srgbClr val="000000"/>
                </a:solidFill>
              </a:rPr>
              <a:t>Desktop background image in .jpg format</a:t>
            </a:r>
            <a:endParaRPr b="1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0000"/>
                </a:solidFill>
              </a:rPr>
              <a:t>If your campaign is running on a dedicated URL only, the desktop background width can vary (1200 pixels recommended) and so can the height (1000 pixels recommended).</a:t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0000"/>
                </a:solidFill>
              </a:rPr>
              <a:t>If your campaign is running on Facebook, the background image must be 810px wide and the height can vary </a:t>
            </a:r>
            <a:r>
              <a:rPr b="1" lang="fr">
                <a:solidFill>
                  <a:srgbClr val="000000"/>
                </a:solidFill>
              </a:rPr>
              <a:t>(800 pixels recommended)</a:t>
            </a:r>
            <a:r>
              <a:rPr lang="fr">
                <a:solidFill>
                  <a:srgbClr val="000000"/>
                </a:solidFill>
              </a:rPr>
              <a:t>.</a:t>
            </a:r>
            <a:endParaRPr b="1" i="1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0000"/>
                </a:solidFill>
              </a:rPr>
              <a:t>If your campaign is running both on Facebook and on a dedicated URL, your configuration must have Facebook's standard dimensions; however, your background can be 1200px wide.</a:t>
            </a:r>
            <a:endParaRPr b="1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</a:pPr>
            <a:r>
              <a:rPr b="1" lang="fr">
                <a:solidFill>
                  <a:srgbClr val="000000"/>
                </a:solidFill>
              </a:rPr>
              <a:t>For the Outrun there is no need for a Mobile background image as the game is automatically displayed in Full Screen.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56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34"/>
          <p:cNvPicPr preferRelativeResize="0"/>
          <p:nvPr/>
        </p:nvPicPr>
        <p:blipFill rotWithShape="1">
          <a:blip r:embed="rId4">
            <a:alphaModFix/>
          </a:blip>
          <a:srcRect b="73195" l="0" r="0" t="0"/>
          <a:stretch/>
        </p:blipFill>
        <p:spPr>
          <a:xfrm>
            <a:off x="7225863" y="390981"/>
            <a:ext cx="1586947" cy="60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34"/>
          <p:cNvPicPr preferRelativeResize="0"/>
          <p:nvPr/>
        </p:nvPicPr>
        <p:blipFill rotWithShape="1">
          <a:blip r:embed="rId4">
            <a:alphaModFix/>
          </a:blip>
          <a:srcRect b="0" l="0" r="0" t="94407"/>
          <a:stretch/>
        </p:blipFill>
        <p:spPr>
          <a:xfrm>
            <a:off x="7225863" y="4684947"/>
            <a:ext cx="1586947" cy="126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25865" y="972709"/>
            <a:ext cx="1586948" cy="37122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23375" y="739587"/>
            <a:ext cx="5634925" cy="399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5"/>
          <p:cNvSpPr txBox="1"/>
          <p:nvPr>
            <p:ph idx="4294967295" type="body"/>
          </p:nvPr>
        </p:nvSpPr>
        <p:spPr>
          <a:xfrm>
            <a:off x="191550" y="693600"/>
            <a:ext cx="3639300" cy="3760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All customizable elements are available in the blue layer group: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fr" sz="1200">
                <a:solidFill>
                  <a:srgbClr val="000000"/>
                </a:solidFill>
              </a:rPr>
              <a:t>TO MODIFY /  EXPORT </a:t>
            </a:r>
            <a:r>
              <a:rPr lang="fr" sz="1200">
                <a:solidFill>
                  <a:srgbClr val="000000"/>
                </a:solidFill>
              </a:rPr>
              <a:t>contains 12 layers</a:t>
            </a:r>
            <a:endParaRPr b="1"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fr" sz="1200">
                <a:solidFill>
                  <a:srgbClr val="0081C6"/>
                </a:solidFill>
              </a:rPr>
              <a:t>These 12 layers are dynamic objects which you can open and change with a double click.</a:t>
            </a:r>
            <a:endParaRPr b="1" sz="1200">
              <a:solidFill>
                <a:srgbClr val="0081C6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All elements whose colors are customizable during integration are available in the blue layer group.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fr" sz="1200">
                <a:solidFill>
                  <a:srgbClr val="000000"/>
                </a:solidFill>
              </a:rPr>
              <a:t>You can double-click on each of these layers to change their color and </a:t>
            </a:r>
            <a:r>
              <a:rPr lang="fr" sz="1200" u="sng">
                <a:solidFill>
                  <a:schemeClr val="hlink"/>
                </a:solidFill>
                <a:hlinkClick action="ppaction://hlinksldjump" r:id="rId3"/>
              </a:rPr>
              <a:t>transfer the colors selected during integration.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163" name="Google Shape;163;p35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Outrun Specifications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4" name="Google Shape;164;p35"/>
          <p:cNvPicPr preferRelativeResize="0"/>
          <p:nvPr/>
        </p:nvPicPr>
        <p:blipFill rotWithShape="1">
          <a:blip r:embed="rId4">
            <a:alphaModFix/>
          </a:blip>
          <a:srcRect b="51746" l="0" r="13269" t="41626"/>
          <a:stretch/>
        </p:blipFill>
        <p:spPr>
          <a:xfrm>
            <a:off x="750903" y="1241203"/>
            <a:ext cx="1972800" cy="215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69900" y="226773"/>
            <a:ext cx="867525" cy="203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97050" y="4051511"/>
            <a:ext cx="1399200" cy="828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35"/>
          <p:cNvPicPr preferRelativeResize="0"/>
          <p:nvPr/>
        </p:nvPicPr>
        <p:blipFill rotWithShape="1">
          <a:blip r:embed="rId7">
            <a:alphaModFix/>
          </a:blip>
          <a:srcRect b="0" l="2353" r="2353" t="0"/>
          <a:stretch/>
        </p:blipFill>
        <p:spPr>
          <a:xfrm>
            <a:off x="4744343" y="2499675"/>
            <a:ext cx="3885095" cy="1103175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id="168" name="Google Shape;168;p3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493538" y="4059613"/>
            <a:ext cx="1218862" cy="8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3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012776" y="4042938"/>
            <a:ext cx="1218862" cy="845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3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308370" y="305574"/>
            <a:ext cx="757019" cy="1091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3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258726" y="357823"/>
            <a:ext cx="909078" cy="1065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35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316070" y="384774"/>
            <a:ext cx="757018" cy="1011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35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341150" y="1724075"/>
            <a:ext cx="1121825" cy="41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35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7274875" y="559800"/>
            <a:ext cx="636994" cy="16970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5"/>
          <p:cNvPicPr preferRelativeResize="0"/>
          <p:nvPr/>
        </p:nvPicPr>
        <p:blipFill rotWithShape="1">
          <a:blip r:embed="rId15">
            <a:alphaModFix/>
          </a:blip>
          <a:srcRect b="0" l="0" r="25020" t="0"/>
          <a:stretch/>
        </p:blipFill>
        <p:spPr>
          <a:xfrm>
            <a:off x="771450" y="3227210"/>
            <a:ext cx="1972800" cy="2332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6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Graphic settings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7"/>
          <p:cNvSpPr txBox="1"/>
          <p:nvPr>
            <p:ph idx="4294967295" type="body"/>
          </p:nvPr>
        </p:nvSpPr>
        <p:spPr>
          <a:xfrm>
            <a:off x="191550" y="927266"/>
            <a:ext cx="3639300" cy="913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You can configure only solid colors on certain elements of the scenery during the box integration: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186" name="Google Shape;186;p37"/>
          <p:cNvSpPr txBox="1"/>
          <p:nvPr>
            <p:ph idx="4294967295" type="title"/>
          </p:nvPr>
        </p:nvSpPr>
        <p:spPr>
          <a:xfrm>
            <a:off x="191550" y="76200"/>
            <a:ext cx="3639300" cy="769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81C6"/>
                </a:solidFill>
              </a:rPr>
              <a:t>Graphic settings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187" name="Google Shape;18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37100" y="629538"/>
            <a:ext cx="4736650" cy="3797375"/>
          </a:xfrm>
          <a:prstGeom prst="rect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88" name="Google Shape;188;p37"/>
          <p:cNvPicPr preferRelativeResize="0"/>
          <p:nvPr/>
        </p:nvPicPr>
        <p:blipFill rotWithShape="1">
          <a:blip r:embed="rId4">
            <a:alphaModFix/>
          </a:blip>
          <a:srcRect b="2629" l="0" r="0" t="0"/>
          <a:stretch/>
        </p:blipFill>
        <p:spPr>
          <a:xfrm>
            <a:off x="695650" y="1607900"/>
            <a:ext cx="2600925" cy="1241125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7"/>
          <p:cNvSpPr txBox="1"/>
          <p:nvPr/>
        </p:nvSpPr>
        <p:spPr>
          <a:xfrm>
            <a:off x="4297405" y="290100"/>
            <a:ext cx="730500" cy="1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Sky color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0" name="Google Shape;190;p37"/>
          <p:cNvSpPr txBox="1"/>
          <p:nvPr/>
        </p:nvSpPr>
        <p:spPr>
          <a:xfrm>
            <a:off x="5064924" y="4620200"/>
            <a:ext cx="730500" cy="1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Ground color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1" name="Google Shape;191;p37"/>
          <p:cNvSpPr txBox="1"/>
          <p:nvPr/>
        </p:nvSpPr>
        <p:spPr>
          <a:xfrm>
            <a:off x="5824374" y="4620200"/>
            <a:ext cx="730500" cy="1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Main road color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2" name="Google Shape;192;p37"/>
          <p:cNvSpPr txBox="1"/>
          <p:nvPr/>
        </p:nvSpPr>
        <p:spPr>
          <a:xfrm>
            <a:off x="7343274" y="4620200"/>
            <a:ext cx="730500" cy="1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Roadside color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3" name="Google Shape;193;p37"/>
          <p:cNvSpPr txBox="1"/>
          <p:nvPr/>
        </p:nvSpPr>
        <p:spPr>
          <a:xfrm>
            <a:off x="6583824" y="4620200"/>
            <a:ext cx="730500" cy="1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Road line color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94" name="Google Shape;194;p37"/>
          <p:cNvCxnSpPr/>
          <p:nvPr/>
        </p:nvCxnSpPr>
        <p:spPr>
          <a:xfrm>
            <a:off x="4662655" y="479700"/>
            <a:ext cx="359700" cy="403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5" name="Google Shape;195;p37"/>
          <p:cNvCxnSpPr>
            <a:stCxn id="190" idx="0"/>
          </p:cNvCxnSpPr>
          <p:nvPr/>
        </p:nvCxnSpPr>
        <p:spPr>
          <a:xfrm rot="10800000">
            <a:off x="4994574" y="2859200"/>
            <a:ext cx="435600" cy="176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6" name="Google Shape;196;p37"/>
          <p:cNvCxnSpPr>
            <a:stCxn id="191" idx="0"/>
          </p:cNvCxnSpPr>
          <p:nvPr/>
        </p:nvCxnSpPr>
        <p:spPr>
          <a:xfrm rot="10800000">
            <a:off x="6164724" y="4028600"/>
            <a:ext cx="24900" cy="591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7" name="Google Shape;197;p37"/>
          <p:cNvCxnSpPr>
            <a:stCxn id="192" idx="0"/>
          </p:cNvCxnSpPr>
          <p:nvPr/>
        </p:nvCxnSpPr>
        <p:spPr>
          <a:xfrm flipH="1" rot="10800000">
            <a:off x="7708524" y="3322400"/>
            <a:ext cx="845700" cy="129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8" name="Google Shape;198;p37"/>
          <p:cNvCxnSpPr>
            <a:stCxn id="193" idx="0"/>
          </p:cNvCxnSpPr>
          <p:nvPr/>
        </p:nvCxnSpPr>
        <p:spPr>
          <a:xfrm flipH="1" rot="10800000">
            <a:off x="6949074" y="3901700"/>
            <a:ext cx="352500" cy="718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9" name="Google Shape;199;p37"/>
          <p:cNvSpPr txBox="1"/>
          <p:nvPr>
            <p:ph idx="4294967295" type="body"/>
          </p:nvPr>
        </p:nvSpPr>
        <p:spPr>
          <a:xfrm>
            <a:off x="176475" y="2996051"/>
            <a:ext cx="3639300" cy="10581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Darker horizontal stripes are automatically generated relative to the color selected for the road to simulate a scrolling effect.</a:t>
            </a:r>
            <a:endParaRPr sz="1200">
              <a:solidFill>
                <a:srgbClr val="000000"/>
              </a:solidFill>
            </a:endParaRPr>
          </a:p>
        </p:txBody>
      </p:sp>
      <p:cxnSp>
        <p:nvCxnSpPr>
          <p:cNvPr id="200" name="Google Shape;200;p37"/>
          <p:cNvCxnSpPr/>
          <p:nvPr/>
        </p:nvCxnSpPr>
        <p:spPr>
          <a:xfrm>
            <a:off x="3587425" y="3570650"/>
            <a:ext cx="932700" cy="17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1" name="Google Shape;201;p37"/>
          <p:cNvCxnSpPr/>
          <p:nvPr/>
        </p:nvCxnSpPr>
        <p:spPr>
          <a:xfrm flipH="1" rot="10800000">
            <a:off x="3587425" y="3405400"/>
            <a:ext cx="1147800" cy="16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dictiz New Theme 2019 ">
  <a:themeElements>
    <a:clrScheme name="Personnalisée 1">
      <a:dk1>
        <a:srgbClr val="424342"/>
      </a:dk1>
      <a:lt1>
        <a:srgbClr val="7E7F7E"/>
      </a:lt1>
      <a:dk2>
        <a:srgbClr val="333333"/>
      </a:dk2>
      <a:lt2>
        <a:srgbClr val="F2F3F2"/>
      </a:lt2>
      <a:accent1>
        <a:srgbClr val="008BC8"/>
      </a:accent1>
      <a:accent2>
        <a:srgbClr val="ED512F"/>
      </a:accent2>
      <a:accent3>
        <a:srgbClr val="009900"/>
      </a:accent3>
      <a:accent4>
        <a:srgbClr val="424342"/>
      </a:accent4>
      <a:accent5>
        <a:srgbClr val="CC0000"/>
      </a:accent5>
      <a:accent6>
        <a:srgbClr val="FFCC00"/>
      </a:accent6>
      <a:hlink>
        <a:srgbClr val="008BC8"/>
      </a:hlink>
      <a:folHlink>
        <a:srgbClr val="008BC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