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5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</p:sldIdLst>
  <p:sldSz cy="5143500" cx="9144000"/>
  <p:notesSz cx="6858000" cy="9144000"/>
  <p:embeddedFontLst>
    <p:embeddedFont>
      <p:font typeface="Roboto"/>
      <p:regular r:id="rId37"/>
      <p:bold r:id="rId38"/>
      <p:italic r:id="rId39"/>
      <p:boldItalic r:id="rId4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Roboto-boldItalic.fntdata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font" Target="fonts/Roboto-regular.fntdata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39" Type="http://schemas.openxmlformats.org/officeDocument/2006/relationships/font" Target="fonts/Roboto-italic.fntdata"/><Relationship Id="rId16" Type="http://schemas.openxmlformats.org/officeDocument/2006/relationships/slide" Target="slides/slide11.xml"/><Relationship Id="rId38" Type="http://schemas.openxmlformats.org/officeDocument/2006/relationships/font" Target="fonts/Roboto-bold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588ea870f5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588ea870f5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5b5fd90c5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5b5fd90c5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6c863a5d2e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6c863a5d2e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6c863a5d2e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6c863a5d2e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6ee0603d25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6ee0603d25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588ea870f5_0_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588ea870f5_0_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6d4c9c05ff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6d4c9c05ff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75f13c2915_0_1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75f13c2915_0_1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588ea870f5_0_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588ea870f5_0_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7ece7459db_0_1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Google Shape;269;g7ece7459db_0_1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51d272326e_0_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51d272326e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7ece7459db_0_2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9" name="Google Shape;279;g7ece7459db_0_2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7d9440ce1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7d9440ce1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7d9440ce1d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7d9440ce1d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588ea870f5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588ea870f5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588ea870f5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Google Shape;305;g588ea870f5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6ea7ab61d5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7" name="Google Shape;317;g6ea7ab61d5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6ea7ab61d5_0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6ea7ab61d5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51d272326e_1_1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51d272326e_1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594a381bd2_1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8" name="Google Shape;338;g594a381bd2_1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594a381bd2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3" name="Google Shape;353;g594a381bd2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51d272326e_1_1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51d272326e_1_1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594a381bd2_2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8" name="Google Shape;358;g594a381bd2_2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g4d09545559_4_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5" name="Google Shape;365;g4d09545559_4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7ece7459d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7ece7459d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7ece7459db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7ece7459db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51d272326e_1_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51d272326e_1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4d09545559_3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4d09545559_3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51d272326e_1_1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51d272326e_1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588ea870f5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588ea870f5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4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4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image" Target="../media/image2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image" Target="../media/image2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image" Target="../media/image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Relationship Id="rId3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image" Target="../media/image12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2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dictiz" showMasterSp="0" type="title">
  <p:cSld name="TITLE">
    <p:bg>
      <p:bgPr>
        <a:solidFill>
          <a:schemeClr val="accent1"/>
        </a:solidFill>
      </p:bgPr>
    </p:bg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11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3996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2"/>
          <p:cNvSpPr txBox="1"/>
          <p:nvPr>
            <p:ph type="title"/>
          </p:nvPr>
        </p:nvSpPr>
        <p:spPr>
          <a:xfrm>
            <a:off x="-50" y="2699724"/>
            <a:ext cx="9144000" cy="96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13" name="Google Shape;13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33850" y="1441948"/>
            <a:ext cx="3476400" cy="136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dictiz Box - Editeur 1">
  <p:cSld name="CUSTOM_3_1_1_1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Google Shape;47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11"/>
          <p:cNvSpPr txBox="1"/>
          <p:nvPr/>
        </p:nvSpPr>
        <p:spPr>
          <a:xfrm>
            <a:off x="176525" y="61775"/>
            <a:ext cx="2736000" cy="114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600">
                <a:solidFill>
                  <a:schemeClr val="lt1"/>
                </a:solidFill>
              </a:rPr>
              <a:t>My Great Campaign  from 01/01/2018 00:00 to 31/12/2018 23:59</a:t>
            </a:r>
            <a:endParaRPr sz="600">
              <a:solidFill>
                <a:schemeClr val="lt1"/>
              </a:solidFill>
            </a:endParaRPr>
          </a:p>
        </p:txBody>
      </p:sp>
      <p:pic>
        <p:nvPicPr>
          <p:cNvPr id="49" name="Google Shape;49;p11"/>
          <p:cNvPicPr preferRelativeResize="0"/>
          <p:nvPr/>
        </p:nvPicPr>
        <p:blipFill rotWithShape="1">
          <a:blip r:embed="rId3">
            <a:alphaModFix/>
          </a:blip>
          <a:srcRect b="0" l="0" r="82016" t="0"/>
          <a:stretch/>
        </p:blipFill>
        <p:spPr>
          <a:xfrm>
            <a:off x="54950" y="52950"/>
            <a:ext cx="125850" cy="11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dictiz Box - Editeur 1 1">
  <p:cSld name="CUSTOM_3_1_1_1_1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2"/>
          <p:cNvSpPr/>
          <p:nvPr/>
        </p:nvSpPr>
        <p:spPr>
          <a:xfrm>
            <a:off x="0" y="221250"/>
            <a:ext cx="2133300" cy="4922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3" name="Google Shape;53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950" y="52950"/>
            <a:ext cx="699825" cy="115400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2"/>
          <p:cNvSpPr/>
          <p:nvPr/>
        </p:nvSpPr>
        <p:spPr>
          <a:xfrm>
            <a:off x="2133300" y="241625"/>
            <a:ext cx="7010700" cy="4922100"/>
          </a:xfrm>
          <a:prstGeom prst="rect">
            <a:avLst/>
          </a:prstGeom>
          <a:solidFill>
            <a:srgbClr val="ECECE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1">
  <p:cSld name="SubTitle1">
    <p:bg>
      <p:bgPr>
        <a:solidFill>
          <a:schemeClr val="accent1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Google Shape;56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3996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58" name="Google Shape;58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1773" y="4565050"/>
            <a:ext cx="939000" cy="36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ricing">
  <p:cSld name="SubTitle1_2">
    <p:bg>
      <p:bgPr>
        <a:solidFill>
          <a:schemeClr val="accent1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3996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4"/>
          <p:cNvSpPr txBox="1"/>
          <p:nvPr>
            <p:ph type="title"/>
          </p:nvPr>
        </p:nvSpPr>
        <p:spPr>
          <a:xfrm>
            <a:off x="409950" y="510450"/>
            <a:ext cx="23358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62" name="Google Shape;62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1773" y="4565050"/>
            <a:ext cx="939000" cy="367800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4"/>
          <p:cNvSpPr/>
          <p:nvPr/>
        </p:nvSpPr>
        <p:spPr>
          <a:xfrm>
            <a:off x="2853225" y="497075"/>
            <a:ext cx="2940600" cy="3991500"/>
          </a:xfrm>
          <a:prstGeom prst="roundRect">
            <a:avLst>
              <a:gd fmla="val 0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14"/>
          <p:cNvSpPr/>
          <p:nvPr/>
        </p:nvSpPr>
        <p:spPr>
          <a:xfrm>
            <a:off x="5901225" y="497075"/>
            <a:ext cx="2940600" cy="3991500"/>
          </a:xfrm>
          <a:prstGeom prst="roundRect">
            <a:avLst>
              <a:gd fmla="val 0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2">
  <p:cSld name="SubTitle1_1">
    <p:bg>
      <p:bgPr>
        <a:noFill/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5"/>
          <p:cNvPicPr preferRelativeResize="0"/>
          <p:nvPr/>
        </p:nvPicPr>
        <p:blipFill rotWithShape="1">
          <a:blip r:embed="rId2">
            <a:alphaModFix/>
          </a:blip>
          <a:srcRect b="0" l="14901" r="41565" t="0"/>
          <a:stretch/>
        </p:blipFill>
        <p:spPr>
          <a:xfrm>
            <a:off x="0" y="0"/>
            <a:ext cx="3980696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5"/>
          <p:cNvSpPr txBox="1"/>
          <p:nvPr>
            <p:ph type="title"/>
          </p:nvPr>
        </p:nvSpPr>
        <p:spPr>
          <a:xfrm>
            <a:off x="409950" y="2186850"/>
            <a:ext cx="3200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68" name="Google Shape;68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1773" y="4565050"/>
            <a:ext cx="939000" cy="367800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5"/>
          <p:cNvSpPr txBox="1"/>
          <p:nvPr>
            <p:ph idx="1" type="body"/>
          </p:nvPr>
        </p:nvSpPr>
        <p:spPr>
          <a:xfrm>
            <a:off x="4316050" y="538400"/>
            <a:ext cx="4422900" cy="40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■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○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■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3">
  <p:cSld name="SubTitle1_1_1"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/>
          <p:nvPr/>
        </p:nvSpPr>
        <p:spPr>
          <a:xfrm>
            <a:off x="4033600" y="0"/>
            <a:ext cx="51099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6"/>
          <p:cNvSpPr txBox="1"/>
          <p:nvPr>
            <p:ph type="title"/>
          </p:nvPr>
        </p:nvSpPr>
        <p:spPr>
          <a:xfrm>
            <a:off x="409950" y="2186850"/>
            <a:ext cx="3200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2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1800" u="none" cap="none" strike="noStrike"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1800" u="none" cap="none" strike="noStrike"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1800" u="none" cap="none" strike="noStrike"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1800" u="none" cap="none" strike="noStrike"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18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18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18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18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73" name="Google Shape;73;p16"/>
          <p:cNvPicPr preferRelativeResize="0"/>
          <p:nvPr/>
        </p:nvPicPr>
        <p:blipFill rotWithShape="1">
          <a:blip r:embed="rId2">
            <a:alphaModFix/>
          </a:blip>
          <a:srcRect b="0" l="44118" r="0" t="0"/>
          <a:stretch/>
        </p:blipFill>
        <p:spPr>
          <a:xfrm>
            <a:off x="4034148" y="0"/>
            <a:ext cx="5109898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sClient">
  <p:cSld name="SubTitle1_1_1_1">
    <p:bg>
      <p:bgPr>
        <a:noFill/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/>
          <p:nvPr/>
        </p:nvSpPr>
        <p:spPr>
          <a:xfrm>
            <a:off x="4033600" y="0"/>
            <a:ext cx="5109900" cy="51435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ox interface">
  <p:cSld name="Box interface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8"/>
          <p:cNvSpPr txBox="1"/>
          <p:nvPr>
            <p:ph idx="12" type="sldNum"/>
          </p:nvPr>
        </p:nvSpPr>
        <p:spPr>
          <a:xfrm>
            <a:off x="8726290" y="4762675"/>
            <a:ext cx="3792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pic>
        <p:nvPicPr>
          <p:cNvPr id="78" name="Google Shape;78;p1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3986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ox interface 1">
  <p:cSld name="Box interface_1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9"/>
          <p:cNvSpPr txBox="1"/>
          <p:nvPr>
            <p:ph idx="12" type="sldNum"/>
          </p:nvPr>
        </p:nvSpPr>
        <p:spPr>
          <a:xfrm>
            <a:off x="8726290" y="4762675"/>
            <a:ext cx="3792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pic>
        <p:nvPicPr>
          <p:cNvPr id="81" name="Google Shape;81;p1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3986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ague 1">
  <p:cSld name="TITLE_AND_BODY_1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0"/>
          <p:cNvSpPr txBox="1"/>
          <p:nvPr>
            <p:ph type="title"/>
          </p:nvPr>
        </p:nvSpPr>
        <p:spPr>
          <a:xfrm>
            <a:off x="3490650" y="609600"/>
            <a:ext cx="52434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4" name="Google Shape;84;p20"/>
          <p:cNvSpPr txBox="1"/>
          <p:nvPr>
            <p:ph idx="12" type="sldNum"/>
          </p:nvPr>
        </p:nvSpPr>
        <p:spPr>
          <a:xfrm>
            <a:off x="8726290" y="4762675"/>
            <a:ext cx="3792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pic>
        <p:nvPicPr>
          <p:cNvPr id="85" name="Google Shape;85;p20"/>
          <p:cNvPicPr preferRelativeResize="0"/>
          <p:nvPr/>
        </p:nvPicPr>
        <p:blipFill rotWithShape="1">
          <a:blip r:embed="rId2">
            <a:alphaModFix/>
          </a:blip>
          <a:srcRect b="0" l="12418" r="0" t="0"/>
          <a:stretch/>
        </p:blipFill>
        <p:spPr>
          <a:xfrm>
            <a:off x="0" y="666750"/>
            <a:ext cx="3307100" cy="3629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ody Empty" type="tx">
  <p:cSld name="TITLE_AND_BODY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409949" y="0"/>
            <a:ext cx="8324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726290" y="4762675"/>
            <a:ext cx="3792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ague 2">
  <p:cSld name="TITLE_AND_BODY_1_2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1"/>
          <p:cNvSpPr txBox="1"/>
          <p:nvPr>
            <p:ph idx="12" type="sldNum"/>
          </p:nvPr>
        </p:nvSpPr>
        <p:spPr>
          <a:xfrm>
            <a:off x="8726290" y="4762675"/>
            <a:ext cx="3792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pic>
        <p:nvPicPr>
          <p:cNvPr id="88" name="Google Shape;88;p21"/>
          <p:cNvPicPr preferRelativeResize="0"/>
          <p:nvPr/>
        </p:nvPicPr>
        <p:blipFill rotWithShape="1">
          <a:blip r:embed="rId2">
            <a:alphaModFix/>
          </a:blip>
          <a:srcRect b="0" l="24133" r="0" t="0"/>
          <a:stretch/>
        </p:blipFill>
        <p:spPr>
          <a:xfrm flipH="1">
            <a:off x="5204555" y="616325"/>
            <a:ext cx="3939449" cy="367415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21"/>
          <p:cNvSpPr txBox="1"/>
          <p:nvPr>
            <p:ph type="title"/>
          </p:nvPr>
        </p:nvSpPr>
        <p:spPr>
          <a:xfrm>
            <a:off x="290250" y="228600"/>
            <a:ext cx="46794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0" name="Google Shape;90;p21"/>
          <p:cNvSpPr txBox="1"/>
          <p:nvPr>
            <p:ph idx="1" type="body"/>
          </p:nvPr>
        </p:nvSpPr>
        <p:spPr>
          <a:xfrm>
            <a:off x="290250" y="1142025"/>
            <a:ext cx="4679400" cy="357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30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300"/>
              </a:spcBef>
              <a:spcAft>
                <a:spcPts val="0"/>
              </a:spcAft>
              <a:buSzPts val="1400"/>
              <a:buChar char="●"/>
              <a:defRPr/>
            </a:lvl2pPr>
            <a:lvl3pPr indent="-317500" lvl="2" marL="1371600" rtl="0">
              <a:spcBef>
                <a:spcPts val="300"/>
              </a:spcBef>
              <a:spcAft>
                <a:spcPts val="0"/>
              </a:spcAft>
              <a:buSzPts val="1400"/>
              <a:buChar char="●"/>
              <a:defRPr/>
            </a:lvl3pPr>
            <a:lvl4pPr indent="-317500" lvl="3" marL="1828800" rtl="0">
              <a:spcBef>
                <a:spcPts val="3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300"/>
              </a:spcBef>
              <a:spcAft>
                <a:spcPts val="0"/>
              </a:spcAft>
              <a:buSzPts val="1400"/>
              <a:buChar char="●"/>
              <a:defRPr/>
            </a:lvl5pPr>
            <a:lvl6pPr indent="-317500" lvl="5" marL="2743200" rtl="0">
              <a:spcBef>
                <a:spcPts val="3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3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3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30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ague 3">
  <p:cSld name="TITLE_AND_BODY_1_1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2"/>
          <p:cNvSpPr txBox="1"/>
          <p:nvPr>
            <p:ph type="title"/>
          </p:nvPr>
        </p:nvSpPr>
        <p:spPr>
          <a:xfrm>
            <a:off x="290250" y="228600"/>
            <a:ext cx="32499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3" name="Google Shape;93;p22"/>
          <p:cNvSpPr txBox="1"/>
          <p:nvPr>
            <p:ph idx="12" type="sldNum"/>
          </p:nvPr>
        </p:nvSpPr>
        <p:spPr>
          <a:xfrm>
            <a:off x="8726290" y="4762675"/>
            <a:ext cx="3792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pic>
        <p:nvPicPr>
          <p:cNvPr id="94" name="Google Shape;94;p22"/>
          <p:cNvPicPr preferRelativeResize="0"/>
          <p:nvPr/>
        </p:nvPicPr>
        <p:blipFill rotWithShape="1">
          <a:blip r:embed="rId2">
            <a:alphaModFix/>
          </a:blip>
          <a:srcRect b="0" l="24133" r="0" t="0"/>
          <a:stretch/>
        </p:blipFill>
        <p:spPr>
          <a:xfrm flipH="1">
            <a:off x="5204555" y="616325"/>
            <a:ext cx="3939449" cy="3674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80556" y="973275"/>
            <a:ext cx="2892493" cy="3016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38412" y="973275"/>
            <a:ext cx="2905273" cy="301700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22"/>
          <p:cNvSpPr/>
          <p:nvPr/>
        </p:nvSpPr>
        <p:spPr>
          <a:xfrm>
            <a:off x="3922250" y="1142025"/>
            <a:ext cx="4272900" cy="2560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22"/>
          <p:cNvSpPr txBox="1"/>
          <p:nvPr>
            <p:ph idx="1" type="body"/>
          </p:nvPr>
        </p:nvSpPr>
        <p:spPr>
          <a:xfrm>
            <a:off x="290250" y="1142025"/>
            <a:ext cx="2795700" cy="357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30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300"/>
              </a:spcBef>
              <a:spcAft>
                <a:spcPts val="0"/>
              </a:spcAft>
              <a:buSzPts val="1400"/>
              <a:buChar char="●"/>
              <a:defRPr/>
            </a:lvl2pPr>
            <a:lvl3pPr indent="-317500" lvl="2" marL="1371600" rtl="0">
              <a:spcBef>
                <a:spcPts val="300"/>
              </a:spcBef>
              <a:spcAft>
                <a:spcPts val="0"/>
              </a:spcAft>
              <a:buSzPts val="1400"/>
              <a:buChar char="●"/>
              <a:defRPr/>
            </a:lvl3pPr>
            <a:lvl4pPr indent="-317500" lvl="3" marL="1828800" rtl="0">
              <a:spcBef>
                <a:spcPts val="3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300"/>
              </a:spcBef>
              <a:spcAft>
                <a:spcPts val="0"/>
              </a:spcAft>
              <a:buSzPts val="1400"/>
              <a:buChar char="●"/>
              <a:defRPr/>
            </a:lvl5pPr>
            <a:lvl6pPr indent="-317500" lvl="5" marL="2743200" rtl="0">
              <a:spcBef>
                <a:spcPts val="3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3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3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30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 1 1 5 1">
  <p:cSld name="CUSTOM_2_2_2_16_1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2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3996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23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descr="Logo-adictiz-2015-03.png" id="102" name="Google Shape;10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0675" y="4555825"/>
            <a:ext cx="978824" cy="381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ody 2 1">
  <p:cSld name="TITLE_AND_BODY_1_1_1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4"/>
          <p:cNvSpPr txBox="1"/>
          <p:nvPr>
            <p:ph idx="12" type="sldNum"/>
          </p:nvPr>
        </p:nvSpPr>
        <p:spPr>
          <a:xfrm>
            <a:off x="8726290" y="4762675"/>
            <a:ext cx="3792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pic>
        <p:nvPicPr>
          <p:cNvPr id="105" name="Google Shape;105;p2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795950" y="381000"/>
            <a:ext cx="4348050" cy="4343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1">
  <p:cSld name="TITLE_1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08" name="Google Shape;108;p2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09" name="Google Shape;109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00" lIns="91400" spcFirstLastPara="1" rIns="91400" wrap="square" tIns="9140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Without Title 1">
  <p:cSld name="Without Title_1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6"/>
          <p:cNvSpPr txBox="1"/>
          <p:nvPr>
            <p:ph idx="12" type="sldNum"/>
          </p:nvPr>
        </p:nvSpPr>
        <p:spPr>
          <a:xfrm>
            <a:off x="8726291" y="4762675"/>
            <a:ext cx="3792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12" name="Google Shape;112;p26"/>
          <p:cNvSpPr/>
          <p:nvPr/>
        </p:nvSpPr>
        <p:spPr>
          <a:xfrm>
            <a:off x="2187900" y="217050"/>
            <a:ext cx="4768200" cy="4709400"/>
          </a:xfrm>
          <a:prstGeom prst="rect">
            <a:avLst/>
          </a:prstGeom>
          <a:noFill/>
          <a:ln cap="flat" cmpd="sng" w="9525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3" name="Google Shape;113;p26"/>
          <p:cNvSpPr txBox="1"/>
          <p:nvPr/>
        </p:nvSpPr>
        <p:spPr>
          <a:xfrm>
            <a:off x="2187900" y="217050"/>
            <a:ext cx="4768200" cy="70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solidFill>
                  <a:srgbClr val="434343"/>
                </a:solidFill>
              </a:rPr>
              <a:t>GRAND JEU Fête des Mères</a:t>
            </a:r>
            <a:endParaRPr b="1">
              <a:solidFill>
                <a:srgbClr val="434343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solidFill>
                  <a:srgbClr val="434343"/>
                </a:solidFill>
              </a:rPr>
              <a:t>du 06/05 au 26/05/2019</a:t>
            </a:r>
            <a:endParaRPr sz="1000">
              <a:solidFill>
                <a:srgbClr val="434343"/>
              </a:solidFill>
            </a:endParaRPr>
          </a:p>
        </p:txBody>
      </p:sp>
      <p:pic>
        <p:nvPicPr>
          <p:cNvPr id="114" name="Google Shape;114;p2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835425" y="323813"/>
            <a:ext cx="910675" cy="49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1 1">
  <p:cSld name="CUSTOM_2_1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8CC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27"/>
          <p:cNvSpPr txBox="1"/>
          <p:nvPr>
            <p:ph type="title"/>
          </p:nvPr>
        </p:nvSpPr>
        <p:spPr>
          <a:xfrm>
            <a:off x="409950" y="2186850"/>
            <a:ext cx="83241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</a:defRPr>
            </a:lvl9pPr>
          </a:lstStyle>
          <a:p/>
        </p:txBody>
      </p:sp>
      <p:pic>
        <p:nvPicPr>
          <p:cNvPr id="118" name="Google Shape;118;p2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61775" y="4565050"/>
            <a:ext cx="938974" cy="367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00" lIns="91400" spcFirstLastPara="1" rIns="91400" wrap="square" tIns="9140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Product">
  <p:cSld name="TITLE_AND_BODY_2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8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3996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4"/>
          <p:cNvSpPr txBox="1"/>
          <p:nvPr>
            <p:ph type="title"/>
          </p:nvPr>
        </p:nvSpPr>
        <p:spPr>
          <a:xfrm>
            <a:off x="361775" y="2186850"/>
            <a:ext cx="5630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20" name="Google Shape;20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1773" y="4565050"/>
            <a:ext cx="939000" cy="36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act Page" showMasterSp="0">
  <p:cSld name="Contact Page">
    <p:bg>
      <p:bgPr>
        <a:solidFill>
          <a:schemeClr val="accent1"/>
        </a:solidFill>
      </p:bgPr>
    </p:bg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5" y="0"/>
            <a:ext cx="9143996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5"/>
          <p:cNvSpPr/>
          <p:nvPr/>
        </p:nvSpPr>
        <p:spPr>
          <a:xfrm>
            <a:off x="1046252" y="4507450"/>
            <a:ext cx="1983900" cy="4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</a:pPr>
            <a:r>
              <a:rPr i="0" lang="fr" sz="1100" u="none" cap="none" strike="noStrike">
                <a:solidFill>
                  <a:srgbClr val="FFFFFF"/>
                </a:solidFill>
              </a:rPr>
              <a:t>Euratechnologies</a:t>
            </a:r>
            <a:endParaRPr sz="1400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</a:pPr>
            <a:r>
              <a:rPr lang="fr" sz="1100">
                <a:solidFill>
                  <a:srgbClr val="FFFFFF"/>
                </a:solidFill>
              </a:rPr>
              <a:t>2 rue Fourier</a:t>
            </a:r>
            <a:r>
              <a:rPr b="0" i="0" lang="fr" sz="11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59000 Lille</a:t>
            </a:r>
            <a:endParaRPr sz="1400"/>
          </a:p>
        </p:txBody>
      </p:sp>
      <p:sp>
        <p:nvSpPr>
          <p:cNvPr id="24" name="Google Shape;24;p5"/>
          <p:cNvSpPr/>
          <p:nvPr/>
        </p:nvSpPr>
        <p:spPr>
          <a:xfrm>
            <a:off x="3420750" y="4507450"/>
            <a:ext cx="2404500" cy="4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</a:pPr>
            <a:r>
              <a:rPr i="0" lang="fr" sz="1100" u="none" cap="none" strike="noStrike">
                <a:solidFill>
                  <a:srgbClr val="FFFFFF"/>
                </a:solidFill>
              </a:rPr>
              <a:t>Webedi</a:t>
            </a:r>
            <a:r>
              <a:rPr lang="fr" sz="1100">
                <a:solidFill>
                  <a:srgbClr val="FFFFFF"/>
                </a:solidFill>
              </a:rPr>
              <a:t>a - 2 Rue Paul Vaillant Couturier 92300 Levallois-Perret</a:t>
            </a:r>
            <a:endParaRPr sz="1400"/>
          </a:p>
        </p:txBody>
      </p:sp>
      <p:sp>
        <p:nvSpPr>
          <p:cNvPr id="25" name="Google Shape;25;p5"/>
          <p:cNvSpPr/>
          <p:nvPr/>
        </p:nvSpPr>
        <p:spPr>
          <a:xfrm>
            <a:off x="6457198" y="4507460"/>
            <a:ext cx="1495800" cy="4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</a:pPr>
            <a:r>
              <a:rPr b="0" i="0" lang="fr" sz="11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+ 33 3 66 72 09 99</a:t>
            </a:r>
            <a:endParaRPr sz="1400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</a:pPr>
            <a:r>
              <a:rPr b="0" i="0" lang="fr" sz="11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contact@adictiz.com</a:t>
            </a:r>
            <a:endParaRPr sz="1400"/>
          </a:p>
        </p:txBody>
      </p:sp>
      <p:pic>
        <p:nvPicPr>
          <p:cNvPr id="26" name="Google Shape;26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87122" y="959233"/>
            <a:ext cx="2169900" cy="85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ody">
  <p:cSld name="Bod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type="title"/>
          </p:nvPr>
        </p:nvSpPr>
        <p:spPr>
          <a:xfrm>
            <a:off x="409949" y="0"/>
            <a:ext cx="8324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" name="Google Shape;29;p6"/>
          <p:cNvSpPr txBox="1"/>
          <p:nvPr>
            <p:ph idx="1" type="body"/>
          </p:nvPr>
        </p:nvSpPr>
        <p:spPr>
          <a:xfrm>
            <a:off x="414750" y="769800"/>
            <a:ext cx="8324100" cy="379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■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○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■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4419600" y="4583288"/>
            <a:ext cx="21336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Without Logo">
  <p:cSld name="Without Logo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409949" y="0"/>
            <a:ext cx="8324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" name="Google Shape;33;p7"/>
          <p:cNvSpPr/>
          <p:nvPr/>
        </p:nvSpPr>
        <p:spPr>
          <a:xfrm>
            <a:off x="0" y="4513974"/>
            <a:ext cx="9144000" cy="629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726290" y="4762675"/>
            <a:ext cx="3792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Without Title">
  <p:cSld name="Without Title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idx="12" type="sldNum"/>
          </p:nvPr>
        </p:nvSpPr>
        <p:spPr>
          <a:xfrm>
            <a:off x="8726291" y="4762675"/>
            <a:ext cx="3792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acebook">
  <p:cSld name="Facebook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Google Shape;38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9"/>
          <p:cNvSpPr txBox="1"/>
          <p:nvPr>
            <p:ph idx="12" type="sldNum"/>
          </p:nvPr>
        </p:nvSpPr>
        <p:spPr>
          <a:xfrm>
            <a:off x="8726290" y="4762675"/>
            <a:ext cx="3792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dictiz Box - Editeur">
  <p:cSld name="CUSTOM_3_1_1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oogle Shape;41;p1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10"/>
          <p:cNvSpPr/>
          <p:nvPr/>
        </p:nvSpPr>
        <p:spPr>
          <a:xfrm>
            <a:off x="315200" y="442600"/>
            <a:ext cx="2133300" cy="4701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" name="Google Shape;43;p10"/>
          <p:cNvSpPr txBox="1"/>
          <p:nvPr/>
        </p:nvSpPr>
        <p:spPr>
          <a:xfrm>
            <a:off x="176525" y="61775"/>
            <a:ext cx="2736000" cy="114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600">
                <a:solidFill>
                  <a:schemeClr val="lt1"/>
                </a:solidFill>
              </a:rPr>
              <a:t>My Great Campaign  from 01/01/2018 00:00 to 31/12/2018 23:59</a:t>
            </a:r>
            <a:endParaRPr sz="600">
              <a:solidFill>
                <a:schemeClr val="lt1"/>
              </a:solidFill>
            </a:endParaRPr>
          </a:p>
        </p:txBody>
      </p:sp>
      <p:sp>
        <p:nvSpPr>
          <p:cNvPr id="44" name="Google Shape;44;p10"/>
          <p:cNvSpPr/>
          <p:nvPr/>
        </p:nvSpPr>
        <p:spPr>
          <a:xfrm>
            <a:off x="3704375" y="639600"/>
            <a:ext cx="4441800" cy="4424100"/>
          </a:xfrm>
          <a:prstGeom prst="rect">
            <a:avLst/>
          </a:prstGeom>
          <a:noFill/>
          <a:ln cap="flat" cmpd="sng" w="9525">
            <a:solidFill>
              <a:srgbClr val="F3F3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5" name="Google Shape;45;p10"/>
          <p:cNvPicPr preferRelativeResize="0"/>
          <p:nvPr/>
        </p:nvPicPr>
        <p:blipFill rotWithShape="1">
          <a:blip r:embed="rId3">
            <a:alphaModFix/>
          </a:blip>
          <a:srcRect b="0" l="0" r="82016" t="0"/>
          <a:stretch/>
        </p:blipFill>
        <p:spPr>
          <a:xfrm>
            <a:off x="54950" y="52950"/>
            <a:ext cx="125850" cy="11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22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26" Type="http://schemas.openxmlformats.org/officeDocument/2006/relationships/slideLayout" Target="../slideLayouts/slideLayout25.xml"/><Relationship Id="rId25" Type="http://schemas.openxmlformats.org/officeDocument/2006/relationships/slideLayout" Target="../slideLayouts/slideLayout24.xml"/><Relationship Id="rId28" Type="http://schemas.openxmlformats.org/officeDocument/2006/relationships/slideLayout" Target="../slideLayouts/slideLayout27.xml"/><Relationship Id="rId27" Type="http://schemas.openxmlformats.org/officeDocument/2006/relationships/slideLayout" Target="../slideLayouts/slideLayout26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29" Type="http://schemas.openxmlformats.org/officeDocument/2006/relationships/theme" Target="../theme/theme1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361773" y="4565050"/>
            <a:ext cx="939000" cy="3678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7;p1"/>
          <p:cNvSpPr txBox="1"/>
          <p:nvPr>
            <p:ph type="title"/>
          </p:nvPr>
        </p:nvSpPr>
        <p:spPr>
          <a:xfrm>
            <a:off x="409949" y="0"/>
            <a:ext cx="8324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" type="body"/>
          </p:nvPr>
        </p:nvSpPr>
        <p:spPr>
          <a:xfrm>
            <a:off x="414750" y="769800"/>
            <a:ext cx="8324100" cy="379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2" type="sldNum"/>
          </p:nvPr>
        </p:nvSpPr>
        <p:spPr>
          <a:xfrm>
            <a:off x="4419600" y="4583288"/>
            <a:ext cx="21336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  <p:sldLayoutId id="2147483671" r:id="rId25"/>
    <p:sldLayoutId id="2147483672" r:id="rId26"/>
    <p:sldLayoutId id="2147483673" r:id="rId27"/>
    <p:sldLayoutId id="2147483674" r:id="rId2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8.png"/><Relationship Id="rId4" Type="http://schemas.openxmlformats.org/officeDocument/2006/relationships/image" Target="../media/image3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3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6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5.png"/><Relationship Id="rId4" Type="http://schemas.openxmlformats.org/officeDocument/2006/relationships/image" Target="../media/image2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Relationship Id="rId3" Type="http://schemas.openxmlformats.org/officeDocument/2006/relationships/slide" Target="/ppt/slides/slide3.xml"/><Relationship Id="rId4" Type="http://schemas.openxmlformats.org/officeDocument/2006/relationships/slide" Target="/ppt/slides/slide8.xml"/><Relationship Id="rId9" Type="http://schemas.openxmlformats.org/officeDocument/2006/relationships/slide" Target="/ppt/slides/slide21.xml"/><Relationship Id="rId5" Type="http://schemas.openxmlformats.org/officeDocument/2006/relationships/slide" Target="/ppt/slides/slide10.xml"/><Relationship Id="rId6" Type="http://schemas.openxmlformats.org/officeDocument/2006/relationships/slide" Target="/ppt/slides/slide12.xml"/><Relationship Id="rId7" Type="http://schemas.openxmlformats.org/officeDocument/2006/relationships/slide" Target="/ppt/slides/slide15.xml"/><Relationship Id="rId8" Type="http://schemas.openxmlformats.org/officeDocument/2006/relationships/slide" Target="/ppt/slides/slide17.xml"/><Relationship Id="rId11" Type="http://schemas.openxmlformats.org/officeDocument/2006/relationships/slide" Target="/ppt/slides/slide25.xml"/><Relationship Id="rId10" Type="http://schemas.openxmlformats.org/officeDocument/2006/relationships/slide" Target="/ppt/slides/slide23.xml"/><Relationship Id="rId13" Type="http://schemas.openxmlformats.org/officeDocument/2006/relationships/slide" Target="/ppt/slides/slide29.xml"/><Relationship Id="rId12" Type="http://schemas.openxmlformats.org/officeDocument/2006/relationships/slide" Target="/ppt/slides/slide27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7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4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8.png"/><Relationship Id="rId4" Type="http://schemas.openxmlformats.org/officeDocument/2006/relationships/image" Target="../media/image30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8.png"/><Relationship Id="rId4" Type="http://schemas.openxmlformats.org/officeDocument/2006/relationships/image" Target="../media/image24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53.png"/><Relationship Id="rId4" Type="http://schemas.openxmlformats.org/officeDocument/2006/relationships/image" Target="../media/image55.png"/><Relationship Id="rId5" Type="http://schemas.openxmlformats.org/officeDocument/2006/relationships/image" Target="../media/image58.jp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56.jpg"/><Relationship Id="rId4" Type="http://schemas.openxmlformats.org/officeDocument/2006/relationships/image" Target="../media/image57.jpg"/><Relationship Id="rId5" Type="http://schemas.openxmlformats.org/officeDocument/2006/relationships/image" Target="../media/image54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1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6.jpg"/><Relationship Id="rId4" Type="http://schemas.openxmlformats.org/officeDocument/2006/relationships/image" Target="../media/image21.jpg"/><Relationship Id="rId5" Type="http://schemas.openxmlformats.org/officeDocument/2006/relationships/image" Target="../media/image20.png"/><Relationship Id="rId6" Type="http://schemas.openxmlformats.org/officeDocument/2006/relationships/image" Target="../media/image1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7.xml"/><Relationship Id="rId3" Type="http://schemas.openxmlformats.org/officeDocument/2006/relationships/slide" Target="/ppt/slides/slide9.xml"/><Relationship Id="rId4" Type="http://schemas.openxmlformats.org/officeDocument/2006/relationships/image" Target="../media/image23.png"/><Relationship Id="rId9" Type="http://schemas.openxmlformats.org/officeDocument/2006/relationships/image" Target="../media/image27.png"/><Relationship Id="rId5" Type="http://schemas.openxmlformats.org/officeDocument/2006/relationships/image" Target="../media/image31.png"/><Relationship Id="rId6" Type="http://schemas.openxmlformats.org/officeDocument/2006/relationships/image" Target="../media/image26.png"/><Relationship Id="rId7" Type="http://schemas.openxmlformats.org/officeDocument/2006/relationships/image" Target="../media/image25.png"/><Relationship Id="rId8" Type="http://schemas.openxmlformats.org/officeDocument/2006/relationships/image" Target="../media/image29.png"/><Relationship Id="rId11" Type="http://schemas.openxmlformats.org/officeDocument/2006/relationships/image" Target="../media/image24.png"/><Relationship Id="rId10" Type="http://schemas.openxmlformats.org/officeDocument/2006/relationships/image" Target="../media/image28.png"/><Relationship Id="rId13" Type="http://schemas.openxmlformats.org/officeDocument/2006/relationships/image" Target="../media/image30.png"/><Relationship Id="rId12" Type="http://schemas.openxmlformats.org/officeDocument/2006/relationships/image" Target="../media/image34.png"/><Relationship Id="rId15" Type="http://schemas.openxmlformats.org/officeDocument/2006/relationships/image" Target="../media/image33.png"/><Relationship Id="rId14" Type="http://schemas.openxmlformats.org/officeDocument/2006/relationships/image" Target="../media/image3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8.png"/><Relationship Id="rId4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9"/>
          <p:cNvSpPr txBox="1"/>
          <p:nvPr>
            <p:ph type="title"/>
          </p:nvPr>
        </p:nvSpPr>
        <p:spPr>
          <a:xfrm>
            <a:off x="-50" y="2699724"/>
            <a:ext cx="9144000" cy="96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Manual - Outrun (Aquatic Mode)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38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Visuals of the vehicle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9"/>
          <p:cNvSpPr txBox="1"/>
          <p:nvPr>
            <p:ph idx="4294967295" type="body"/>
          </p:nvPr>
        </p:nvSpPr>
        <p:spPr>
          <a:xfrm>
            <a:off x="179375" y="1150800"/>
            <a:ext cx="3639300" cy="23211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Font typeface="Roboto"/>
              <a:buChar char="●"/>
            </a:pPr>
            <a:r>
              <a:rPr lang="fr" sz="1200">
                <a:solidFill>
                  <a:srgbClr val="000000"/>
                </a:solidFill>
              </a:rPr>
              <a:t>The size of the visual is free but we recommend not to exceed a size of 300 x 300 px.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It is automatically placed at the bottom and in the centre of the road.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100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You can create specific visuals as the vehicle moves to the right and left of the track.</a:t>
            </a:r>
            <a:endParaRPr sz="1200">
              <a:solidFill>
                <a:srgbClr val="000000"/>
              </a:solidFill>
            </a:endParaRPr>
          </a:p>
        </p:txBody>
      </p:sp>
      <p:sp>
        <p:nvSpPr>
          <p:cNvPr id="203" name="Google Shape;203;p39"/>
          <p:cNvSpPr txBox="1"/>
          <p:nvPr>
            <p:ph idx="4294967295" type="title"/>
          </p:nvPr>
        </p:nvSpPr>
        <p:spPr>
          <a:xfrm>
            <a:off x="179363" y="152400"/>
            <a:ext cx="3639300" cy="7698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0081C6"/>
                </a:solidFill>
              </a:rPr>
              <a:t>Visuals of the vehicle</a:t>
            </a:r>
            <a:endParaRPr/>
          </a:p>
        </p:txBody>
      </p:sp>
      <p:sp>
        <p:nvSpPr>
          <p:cNvPr id="204" name="Google Shape;204;p39"/>
          <p:cNvSpPr txBox="1"/>
          <p:nvPr/>
        </p:nvSpPr>
        <p:spPr>
          <a:xfrm>
            <a:off x="5826975" y="3542075"/>
            <a:ext cx="1677000" cy="33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rgbClr val="7E7F7E"/>
                </a:solidFill>
                <a:latin typeface="Roboto"/>
                <a:ea typeface="Roboto"/>
                <a:cs typeface="Roboto"/>
                <a:sym typeface="Roboto"/>
              </a:rPr>
              <a:t>Free size</a:t>
            </a:r>
            <a:endParaRPr i="1" sz="600">
              <a:solidFill>
                <a:srgbClr val="7E7F7E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rgbClr val="7E7F7E"/>
                </a:solidFill>
                <a:latin typeface="Roboto"/>
                <a:ea typeface="Roboto"/>
                <a:cs typeface="Roboto"/>
                <a:sym typeface="Roboto"/>
              </a:rPr>
              <a:t>Maximum size recommended : 300</a:t>
            </a:r>
            <a:r>
              <a:rPr i="1" lang="fr" sz="600">
                <a:solidFill>
                  <a:srgbClr val="7E7F7E"/>
                </a:solidFill>
                <a:latin typeface="Roboto"/>
                <a:ea typeface="Roboto"/>
                <a:cs typeface="Roboto"/>
                <a:sym typeface="Roboto"/>
              </a:rPr>
              <a:t> x 300 px</a:t>
            </a:r>
            <a:endParaRPr i="1" sz="600">
              <a:solidFill>
                <a:srgbClr val="7E7F7E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05" name="Google Shape;20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60319" y="1513225"/>
            <a:ext cx="2271724" cy="1952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40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Visual of the horizon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41"/>
          <p:cNvSpPr txBox="1"/>
          <p:nvPr>
            <p:ph idx="4294967295" type="body"/>
          </p:nvPr>
        </p:nvSpPr>
        <p:spPr>
          <a:xfrm>
            <a:off x="179375" y="998400"/>
            <a:ext cx="3639300" cy="22866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Roboto"/>
              <a:buChar char="●"/>
            </a:pPr>
            <a:r>
              <a:rPr lang="fr" sz="1200">
                <a:solidFill>
                  <a:srgbClr val="000000"/>
                </a:solidFill>
              </a:rPr>
              <a:t>The visual of the horizon should be 850 x 230 px.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100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 left and right of the visual must match so that it can be repeated across the width without any cut-off when the "Curves" mode is activated.</a:t>
            </a:r>
            <a:endParaRPr sz="1200">
              <a:solidFill>
                <a:srgbClr val="000000"/>
              </a:solidFill>
            </a:endParaRPr>
          </a:p>
        </p:txBody>
      </p:sp>
      <p:sp>
        <p:nvSpPr>
          <p:cNvPr id="216" name="Google Shape;216;p41"/>
          <p:cNvSpPr txBox="1"/>
          <p:nvPr>
            <p:ph idx="4294967295" type="title"/>
          </p:nvPr>
        </p:nvSpPr>
        <p:spPr>
          <a:xfrm>
            <a:off x="179363" y="152400"/>
            <a:ext cx="3639300" cy="7698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0081C6"/>
                </a:solidFill>
              </a:rPr>
              <a:t>Visual of the horizon</a:t>
            </a:r>
            <a:endParaRPr/>
          </a:p>
        </p:txBody>
      </p:sp>
      <p:sp>
        <p:nvSpPr>
          <p:cNvPr id="217" name="Google Shape;217;p41"/>
          <p:cNvSpPr txBox="1"/>
          <p:nvPr/>
        </p:nvSpPr>
        <p:spPr>
          <a:xfrm>
            <a:off x="4476025" y="1573850"/>
            <a:ext cx="1399200" cy="26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Size</a:t>
            </a: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: 850 x 230 px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18" name="Google Shape;218;p41"/>
          <p:cNvPicPr preferRelativeResize="0"/>
          <p:nvPr/>
        </p:nvPicPr>
        <p:blipFill rotWithShape="1">
          <a:blip r:embed="rId3">
            <a:alphaModFix/>
          </a:blip>
          <a:srcRect b="0" l="2353" r="2353" t="0"/>
          <a:stretch/>
        </p:blipFill>
        <p:spPr>
          <a:xfrm>
            <a:off x="4572005" y="457200"/>
            <a:ext cx="3885095" cy="1103175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dash"/>
            <a:round/>
            <a:headEnd len="sm" w="sm" type="none"/>
            <a:tailEnd len="sm" w="sm" type="none"/>
          </a:ln>
        </p:spPr>
      </p:pic>
      <p:sp>
        <p:nvSpPr>
          <p:cNvPr id="219" name="Google Shape;219;p41"/>
          <p:cNvSpPr txBox="1"/>
          <p:nvPr/>
        </p:nvSpPr>
        <p:spPr>
          <a:xfrm>
            <a:off x="4532250" y="4644315"/>
            <a:ext cx="2113200" cy="36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Background repetition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Scenery matching for duplication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and horizontal scrolling without interruption</a:t>
            </a:r>
            <a:endParaRPr i="1" sz="600">
              <a:solidFill>
                <a:srgbClr val="7E7F7E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20" name="Google Shape;220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47000" y="2076707"/>
            <a:ext cx="2469919" cy="668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p41"/>
          <p:cNvPicPr preferRelativeResize="0"/>
          <p:nvPr/>
        </p:nvPicPr>
        <p:blipFill rotWithShape="1">
          <a:blip r:embed="rId3">
            <a:alphaModFix/>
          </a:blip>
          <a:srcRect b="1190" l="0" r="0" t="1190"/>
          <a:stretch/>
        </p:blipFill>
        <p:spPr>
          <a:xfrm>
            <a:off x="6613700" y="2076700"/>
            <a:ext cx="2530299" cy="668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2" name="Google Shape;222;p41"/>
          <p:cNvCxnSpPr/>
          <p:nvPr/>
        </p:nvCxnSpPr>
        <p:spPr>
          <a:xfrm rot="10800000">
            <a:off x="6613693" y="2218938"/>
            <a:ext cx="0" cy="605100"/>
          </a:xfrm>
          <a:prstGeom prst="straightConnector1">
            <a:avLst/>
          </a:prstGeom>
          <a:noFill/>
          <a:ln cap="flat" cmpd="sng" w="9525">
            <a:solidFill>
              <a:srgbClr val="008BC8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223" name="Google Shape;223;p41"/>
          <p:cNvSpPr txBox="1"/>
          <p:nvPr/>
        </p:nvSpPr>
        <p:spPr>
          <a:xfrm>
            <a:off x="6645450" y="2718973"/>
            <a:ext cx="643500" cy="28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008BC8"/>
                </a:solidFill>
              </a:rPr>
              <a:t>Do</a:t>
            </a:r>
            <a:endParaRPr>
              <a:solidFill>
                <a:srgbClr val="008BC8"/>
              </a:solidFill>
            </a:endParaRPr>
          </a:p>
        </p:txBody>
      </p:sp>
      <p:sp>
        <p:nvSpPr>
          <p:cNvPr id="224" name="Google Shape;224;p41"/>
          <p:cNvSpPr txBox="1"/>
          <p:nvPr/>
        </p:nvSpPr>
        <p:spPr>
          <a:xfrm>
            <a:off x="6645450" y="4089365"/>
            <a:ext cx="643500" cy="32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accent2"/>
                </a:solidFill>
              </a:rPr>
              <a:t>Don’t</a:t>
            </a:r>
            <a:endParaRPr>
              <a:solidFill>
                <a:schemeClr val="accent2"/>
              </a:solidFill>
            </a:endParaRPr>
          </a:p>
        </p:txBody>
      </p:sp>
      <p:pic>
        <p:nvPicPr>
          <p:cNvPr id="225" name="Google Shape;225;p41"/>
          <p:cNvPicPr preferRelativeResize="0"/>
          <p:nvPr/>
        </p:nvPicPr>
        <p:blipFill rotWithShape="1">
          <a:blip r:embed="rId3">
            <a:alphaModFix/>
          </a:blip>
          <a:srcRect b="0" l="4954" r="4963" t="0"/>
          <a:stretch/>
        </p:blipFill>
        <p:spPr>
          <a:xfrm>
            <a:off x="4156494" y="3372462"/>
            <a:ext cx="2442467" cy="733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p41"/>
          <p:cNvPicPr preferRelativeResize="0"/>
          <p:nvPr/>
        </p:nvPicPr>
        <p:blipFill rotWithShape="1">
          <a:blip r:embed="rId3">
            <a:alphaModFix/>
          </a:blip>
          <a:srcRect b="0" l="6271" r="540" t="0"/>
          <a:stretch/>
        </p:blipFill>
        <p:spPr>
          <a:xfrm>
            <a:off x="6589227" y="3372462"/>
            <a:ext cx="2526716" cy="73365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7" name="Google Shape;227;p41"/>
          <p:cNvCxnSpPr/>
          <p:nvPr/>
        </p:nvCxnSpPr>
        <p:spPr>
          <a:xfrm rot="10800000">
            <a:off x="6587750" y="3488250"/>
            <a:ext cx="0" cy="7341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Google Shape;232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50749" y="569969"/>
            <a:ext cx="4736601" cy="3806713"/>
          </a:xfrm>
          <a:prstGeom prst="rect">
            <a:avLst/>
          </a:prstGeom>
          <a:noFill/>
          <a:ln cap="flat" cmpd="sng" w="381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33" name="Google Shape;233;p42"/>
          <p:cNvSpPr txBox="1"/>
          <p:nvPr>
            <p:ph idx="4294967295" type="body"/>
          </p:nvPr>
        </p:nvSpPr>
        <p:spPr>
          <a:xfrm>
            <a:off x="179375" y="998400"/>
            <a:ext cx="3639300" cy="22866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Roboto"/>
              <a:buChar char="●"/>
            </a:pPr>
            <a:r>
              <a:rPr lang="fr" sz="1200">
                <a:solidFill>
                  <a:srgbClr val="000000"/>
                </a:solidFill>
              </a:rPr>
              <a:t>The visual automatically positions itself just above the runway skyline.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100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 color selected for the sky is visible above the horizon visual, so we advise you to leave the upper part of your visual empty or put a color identical to that of the sky for a better visual integration.</a:t>
            </a:r>
            <a:endParaRPr sz="1200">
              <a:solidFill>
                <a:srgbClr val="000000"/>
              </a:solidFill>
            </a:endParaRPr>
          </a:p>
        </p:txBody>
      </p:sp>
      <p:sp>
        <p:nvSpPr>
          <p:cNvPr id="234" name="Google Shape;234;p42"/>
          <p:cNvSpPr txBox="1"/>
          <p:nvPr>
            <p:ph idx="4294967295" type="title"/>
          </p:nvPr>
        </p:nvSpPr>
        <p:spPr>
          <a:xfrm>
            <a:off x="179363" y="152400"/>
            <a:ext cx="3639300" cy="7698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0081C6"/>
                </a:solidFill>
              </a:rPr>
              <a:t>Visual of the horizon</a:t>
            </a:r>
            <a:endParaRPr/>
          </a:p>
        </p:txBody>
      </p:sp>
      <p:sp>
        <p:nvSpPr>
          <p:cNvPr id="235" name="Google Shape;235;p42"/>
          <p:cNvSpPr txBox="1"/>
          <p:nvPr/>
        </p:nvSpPr>
        <p:spPr>
          <a:xfrm>
            <a:off x="4476025" y="1497650"/>
            <a:ext cx="1399200" cy="26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Taille : 850 x 230 px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6" name="Google Shape;236;p42"/>
          <p:cNvSpPr txBox="1"/>
          <p:nvPr/>
        </p:nvSpPr>
        <p:spPr>
          <a:xfrm>
            <a:off x="4234188" y="4364990"/>
            <a:ext cx="2113200" cy="36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Positioning of the horizon visual</a:t>
            </a:r>
            <a:endParaRPr i="1" sz="600">
              <a:solidFill>
                <a:srgbClr val="7E7F7E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7" name="Google Shape;237;p42"/>
          <p:cNvSpPr/>
          <p:nvPr/>
        </p:nvSpPr>
        <p:spPr>
          <a:xfrm>
            <a:off x="4310388" y="586525"/>
            <a:ext cx="4657800" cy="1859700"/>
          </a:xfrm>
          <a:prstGeom prst="rect">
            <a:avLst/>
          </a:prstGeom>
          <a:solidFill>
            <a:srgbClr val="B7B7B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38" name="Google Shape;238;p42"/>
          <p:cNvPicPr preferRelativeResize="0"/>
          <p:nvPr/>
        </p:nvPicPr>
        <p:blipFill rotWithShape="1">
          <a:blip r:embed="rId4">
            <a:alphaModFix/>
          </a:blip>
          <a:srcRect b="0" l="2353" r="2353" t="0"/>
          <a:stretch/>
        </p:blipFill>
        <p:spPr>
          <a:xfrm>
            <a:off x="4271756" y="1128481"/>
            <a:ext cx="4699025" cy="1334306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dash"/>
            <a:round/>
            <a:headEnd len="sm" w="sm" type="none"/>
            <a:tailEnd len="sm" w="sm" type="none"/>
          </a:ln>
        </p:spPr>
      </p:pic>
      <p:sp>
        <p:nvSpPr>
          <p:cNvPr id="239" name="Google Shape;239;p42"/>
          <p:cNvSpPr txBox="1"/>
          <p:nvPr/>
        </p:nvSpPr>
        <p:spPr>
          <a:xfrm>
            <a:off x="4297405" y="213900"/>
            <a:ext cx="730500" cy="1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Sky color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240" name="Google Shape;240;p42"/>
          <p:cNvCxnSpPr/>
          <p:nvPr/>
        </p:nvCxnSpPr>
        <p:spPr>
          <a:xfrm>
            <a:off x="4662655" y="403500"/>
            <a:ext cx="359700" cy="403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43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Obstacles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44"/>
          <p:cNvSpPr txBox="1"/>
          <p:nvPr>
            <p:ph idx="4294967295" type="body"/>
          </p:nvPr>
        </p:nvSpPr>
        <p:spPr>
          <a:xfrm>
            <a:off x="179375" y="1150800"/>
            <a:ext cx="3639300" cy="30000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Font typeface="Roboto"/>
              <a:buChar char="●"/>
            </a:pPr>
            <a:r>
              <a:rPr lang="fr" sz="1200">
                <a:solidFill>
                  <a:srgbClr val="000000"/>
                </a:solidFill>
              </a:rPr>
              <a:t>You can create up to 4 different visuals for the obstacles to avoid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Font typeface="Roboto"/>
              <a:buChar char="●"/>
            </a:pPr>
            <a:r>
              <a:rPr lang="fr" sz="1200">
                <a:solidFill>
                  <a:srgbClr val="000000"/>
                </a:solidFill>
              </a:rPr>
              <a:t>The size of the visuals is free but we recommend not to exceed a size of 300 x 300 px.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100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They automatically spread out over the track.</a:t>
            </a:r>
            <a:endParaRPr sz="1200">
              <a:solidFill>
                <a:srgbClr val="000000"/>
              </a:solidFill>
            </a:endParaRPr>
          </a:p>
        </p:txBody>
      </p:sp>
      <p:sp>
        <p:nvSpPr>
          <p:cNvPr id="251" name="Google Shape;251;p44"/>
          <p:cNvSpPr txBox="1"/>
          <p:nvPr>
            <p:ph idx="4294967295" type="title"/>
          </p:nvPr>
        </p:nvSpPr>
        <p:spPr>
          <a:xfrm>
            <a:off x="179363" y="152400"/>
            <a:ext cx="3639300" cy="7698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0081C6"/>
                </a:solidFill>
              </a:rPr>
              <a:t>Obstacles</a:t>
            </a:r>
            <a:endParaRPr>
              <a:solidFill>
                <a:srgbClr val="0081C6"/>
              </a:solidFill>
            </a:endParaRPr>
          </a:p>
        </p:txBody>
      </p:sp>
      <p:sp>
        <p:nvSpPr>
          <p:cNvPr id="252" name="Google Shape;252;p44"/>
          <p:cNvSpPr txBox="1"/>
          <p:nvPr/>
        </p:nvSpPr>
        <p:spPr>
          <a:xfrm>
            <a:off x="5443850" y="3607813"/>
            <a:ext cx="2601600" cy="33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Free size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Maximum size recommended : 300 x 300 px</a:t>
            </a:r>
            <a:endParaRPr i="1" sz="600">
              <a:solidFill>
                <a:srgbClr val="7E7F7E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53" name="Google Shape;253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66000" y="922200"/>
            <a:ext cx="1958030" cy="26856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45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Bonus / Malus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46"/>
          <p:cNvSpPr txBox="1"/>
          <p:nvPr>
            <p:ph idx="4294967295" type="body"/>
          </p:nvPr>
        </p:nvSpPr>
        <p:spPr>
          <a:xfrm>
            <a:off x="191550" y="774878"/>
            <a:ext cx="3639300" cy="35136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 shield bonus visual is optional 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 size of the visual is free but we recommend not to exceed a size of 70 x 70 px.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They make the player invulnerable to obstacles for a certain period of time.</a:t>
            </a:r>
            <a:endParaRPr sz="1200">
              <a:solidFill>
                <a:srgbClr val="000000"/>
              </a:solidFill>
              <a:highlight>
                <a:srgbClr val="FFFF00"/>
              </a:highlight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100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They automatically spread out over the track</a:t>
            </a:r>
            <a:endParaRPr sz="1200">
              <a:solidFill>
                <a:srgbClr val="000000"/>
              </a:solidFill>
            </a:endParaRPr>
          </a:p>
        </p:txBody>
      </p:sp>
      <p:sp>
        <p:nvSpPr>
          <p:cNvPr id="264" name="Google Shape;264;p46"/>
          <p:cNvSpPr txBox="1"/>
          <p:nvPr>
            <p:ph idx="4294967295" type="title"/>
          </p:nvPr>
        </p:nvSpPr>
        <p:spPr>
          <a:xfrm>
            <a:off x="191550" y="0"/>
            <a:ext cx="3639300" cy="7698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0081C6"/>
                </a:solidFill>
              </a:rPr>
              <a:t>Bonus bouclier</a:t>
            </a:r>
            <a:endParaRPr>
              <a:solidFill>
                <a:srgbClr val="0081C6"/>
              </a:solidFill>
            </a:endParaRPr>
          </a:p>
        </p:txBody>
      </p:sp>
      <p:sp>
        <p:nvSpPr>
          <p:cNvPr id="265" name="Google Shape;265;p46"/>
          <p:cNvSpPr txBox="1"/>
          <p:nvPr/>
        </p:nvSpPr>
        <p:spPr>
          <a:xfrm>
            <a:off x="5964200" y="3124650"/>
            <a:ext cx="1729500" cy="58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Shield Bonus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Free size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Maximum size recommended : 70 x 70 px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66" name="Google Shape;266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37896" y="1429050"/>
            <a:ext cx="1165400" cy="1679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47"/>
          <p:cNvSpPr txBox="1"/>
          <p:nvPr>
            <p:ph idx="4294967295" type="body"/>
          </p:nvPr>
        </p:nvSpPr>
        <p:spPr>
          <a:xfrm>
            <a:off x="191550" y="774878"/>
            <a:ext cx="3639300" cy="35136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 bonus point visual is optional 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You can create several different visuals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 size of the visuals is free but we recommend not to exceed a size of 70 x 70 px.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When the player collects them he gets extra points.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 number of points obtained is unique for all visuals and is configurable.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100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They automatically spread out over the track</a:t>
            </a:r>
            <a:endParaRPr sz="1050">
              <a:solidFill>
                <a:schemeClr val="dk2"/>
              </a:solidFill>
              <a:highlight>
                <a:srgbClr val="FFFFFF"/>
              </a:highlight>
            </a:endParaRPr>
          </a:p>
        </p:txBody>
      </p:sp>
      <p:sp>
        <p:nvSpPr>
          <p:cNvPr id="272" name="Google Shape;272;p47"/>
          <p:cNvSpPr txBox="1"/>
          <p:nvPr>
            <p:ph idx="4294967295" type="title"/>
          </p:nvPr>
        </p:nvSpPr>
        <p:spPr>
          <a:xfrm>
            <a:off x="191550" y="0"/>
            <a:ext cx="3639300" cy="7698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0081C6"/>
                </a:solidFill>
              </a:rPr>
              <a:t>Bonus point</a:t>
            </a:r>
            <a:endParaRPr>
              <a:solidFill>
                <a:srgbClr val="0081C6"/>
              </a:solidFill>
            </a:endParaRPr>
          </a:p>
        </p:txBody>
      </p:sp>
      <p:pic>
        <p:nvPicPr>
          <p:cNvPr id="273" name="Google Shape;273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22470" y="1529525"/>
            <a:ext cx="995158" cy="1166738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Google Shape;274;p47"/>
          <p:cNvSpPr txBox="1"/>
          <p:nvPr/>
        </p:nvSpPr>
        <p:spPr>
          <a:xfrm>
            <a:off x="4886650" y="2877775"/>
            <a:ext cx="1575000" cy="58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Standard Bonus Point 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Free size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Maximum size recommended : 70 x 70 px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75" name="Google Shape;275;p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70494" y="1588513"/>
            <a:ext cx="828700" cy="1107750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Google Shape;276;p47"/>
          <p:cNvSpPr txBox="1"/>
          <p:nvPr/>
        </p:nvSpPr>
        <p:spPr>
          <a:xfrm>
            <a:off x="6937650" y="2877775"/>
            <a:ext cx="1763400" cy="58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Bonus Point Number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Free size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Maximum size recommended: 70 x 70 px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30"/>
          <p:cNvSpPr txBox="1"/>
          <p:nvPr/>
        </p:nvSpPr>
        <p:spPr>
          <a:xfrm>
            <a:off x="5019100" y="478075"/>
            <a:ext cx="3438000" cy="410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AutoNum type="arabicPeriod"/>
            </a:pPr>
            <a:r>
              <a:rPr lang="fr" u="sng">
                <a:solidFill>
                  <a:schemeClr val="hlink"/>
                </a:solidFill>
                <a:hlinkClick action="ppaction://hlinksldjump" r:id="rId3"/>
              </a:rPr>
              <a:t>Introduction to the template</a:t>
            </a:r>
            <a:endParaRPr>
              <a:solidFill>
                <a:srgbClr val="434343"/>
              </a:solidFill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AutoNum type="arabicPeriod"/>
            </a:pPr>
            <a:r>
              <a:rPr lang="fr" u="sng">
                <a:solidFill>
                  <a:schemeClr val="hlink"/>
                </a:solidFill>
                <a:hlinkClick action="ppaction://hlinksldjump" r:id="rId4"/>
              </a:rPr>
              <a:t>Graphic settings</a:t>
            </a:r>
            <a:endParaRPr>
              <a:solidFill>
                <a:srgbClr val="434343"/>
              </a:solidFill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AutoNum type="arabicPeriod"/>
            </a:pPr>
            <a:r>
              <a:rPr lang="fr" u="sng">
                <a:solidFill>
                  <a:schemeClr val="hlink"/>
                </a:solidFill>
                <a:hlinkClick action="ppaction://hlinksldjump" r:id="rId5"/>
              </a:rPr>
              <a:t>Visuals of the vehicle</a:t>
            </a:r>
            <a:endParaRPr>
              <a:solidFill>
                <a:srgbClr val="434343"/>
              </a:solidFill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AutoNum type="arabicPeriod"/>
            </a:pPr>
            <a:r>
              <a:rPr lang="fr" u="sng">
                <a:solidFill>
                  <a:schemeClr val="hlink"/>
                </a:solidFill>
                <a:hlinkClick action="ppaction://hlinksldjump" r:id="rId6"/>
              </a:rPr>
              <a:t>Visual of the horizon</a:t>
            </a:r>
            <a:endParaRPr>
              <a:solidFill>
                <a:srgbClr val="434343"/>
              </a:solidFill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AutoNum type="arabicPeriod"/>
            </a:pPr>
            <a:r>
              <a:rPr lang="fr" u="sng">
                <a:solidFill>
                  <a:schemeClr val="hlink"/>
                </a:solidFill>
                <a:hlinkClick action="ppaction://hlinksldjump" r:id="rId7"/>
              </a:rPr>
              <a:t>Obstacles</a:t>
            </a:r>
            <a:endParaRPr>
              <a:solidFill>
                <a:srgbClr val="434343"/>
              </a:solidFill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AutoNum type="arabicPeriod"/>
            </a:pPr>
            <a:r>
              <a:rPr lang="fr" u="sng">
                <a:solidFill>
                  <a:schemeClr val="hlink"/>
                </a:solidFill>
                <a:hlinkClick action="ppaction://hlinksldjump" r:id="rId8"/>
              </a:rPr>
              <a:t>Bonus / Malus</a:t>
            </a:r>
            <a:endParaRPr>
              <a:solidFill>
                <a:srgbClr val="434343"/>
              </a:solidFill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AutoNum type="arabicPeriod"/>
            </a:pPr>
            <a:r>
              <a:rPr lang="fr" u="sng">
                <a:solidFill>
                  <a:schemeClr val="hlink"/>
                </a:solidFill>
                <a:hlinkClick action="ppaction://hlinksldjump" r:id="rId9"/>
              </a:rPr>
              <a:t>Waves</a:t>
            </a:r>
            <a:endParaRPr>
              <a:solidFill>
                <a:srgbClr val="434343"/>
              </a:solidFill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AutoNum type="arabicPeriod"/>
            </a:pPr>
            <a:r>
              <a:rPr lang="fr" u="sng">
                <a:solidFill>
                  <a:schemeClr val="hlink"/>
                </a:solidFill>
                <a:hlinkClick action="ppaction://hlinksldjump" r:id="rId10"/>
              </a:rPr>
              <a:t>Track edges visuals</a:t>
            </a:r>
            <a:endParaRPr>
              <a:solidFill>
                <a:srgbClr val="434343"/>
              </a:solidFill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AutoNum type="arabicPeriod"/>
            </a:pPr>
            <a:r>
              <a:rPr lang="fr" u="sng">
                <a:solidFill>
                  <a:schemeClr val="hlink"/>
                </a:solidFill>
                <a:hlinkClick action="ppaction://hlinksldjump" r:id="rId11"/>
              </a:rPr>
              <a:t>Sides visuals</a:t>
            </a:r>
            <a:endParaRPr>
              <a:solidFill>
                <a:srgbClr val="434343"/>
              </a:solidFill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AutoNum type="arabicPeriod"/>
            </a:pPr>
            <a:r>
              <a:rPr lang="fr" u="sng">
                <a:solidFill>
                  <a:schemeClr val="hlink"/>
                </a:solidFill>
                <a:hlinkClick action="ppaction://hlinksldjump" r:id="rId12"/>
              </a:rPr>
              <a:t>Export</a:t>
            </a:r>
            <a:endParaRPr>
              <a:solidFill>
                <a:srgbClr val="434343"/>
              </a:solidFill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1000"/>
              </a:spcAft>
              <a:buClr>
                <a:schemeClr val="accent1"/>
              </a:buClr>
              <a:buSzPts val="1400"/>
              <a:buAutoNum type="arabicPeriod"/>
            </a:pPr>
            <a:r>
              <a:rPr lang="fr" u="sng">
                <a:solidFill>
                  <a:schemeClr val="hlink"/>
                </a:solidFill>
                <a:hlinkClick action="ppaction://hlinksldjump" r:id="rId13"/>
              </a:rPr>
              <a:t>Examples</a:t>
            </a:r>
            <a:endParaRPr b="1">
              <a:solidFill>
                <a:srgbClr val="434343"/>
              </a:solidFill>
            </a:endParaRPr>
          </a:p>
        </p:txBody>
      </p:sp>
      <p:sp>
        <p:nvSpPr>
          <p:cNvPr id="131" name="Google Shape;131;p30"/>
          <p:cNvSpPr txBox="1"/>
          <p:nvPr/>
        </p:nvSpPr>
        <p:spPr>
          <a:xfrm>
            <a:off x="409950" y="2186850"/>
            <a:ext cx="3200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2400">
                <a:solidFill>
                  <a:srgbClr val="FFFFFF"/>
                </a:solidFill>
              </a:rPr>
              <a:t>Summary</a:t>
            </a:r>
            <a:endParaRPr sz="24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48"/>
          <p:cNvSpPr txBox="1"/>
          <p:nvPr>
            <p:ph idx="4294967295" type="body"/>
          </p:nvPr>
        </p:nvSpPr>
        <p:spPr>
          <a:xfrm>
            <a:off x="191550" y="774878"/>
            <a:ext cx="3639300" cy="35136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 visual of the malus loss of control is optional.  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 size of the visual is free but we recommend not to exceed a size of 70 x 70 px.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When the player drives over the malus he loses control of his vehicle for a certain period of time.</a:t>
            </a:r>
            <a:endParaRPr sz="1200">
              <a:solidFill>
                <a:srgbClr val="000000"/>
              </a:solidFill>
              <a:highlight>
                <a:srgbClr val="FFFF00"/>
              </a:highlight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100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They automatically spread out over the track</a:t>
            </a:r>
            <a:endParaRPr sz="1200">
              <a:solidFill>
                <a:srgbClr val="000000"/>
              </a:solidFill>
            </a:endParaRPr>
          </a:p>
        </p:txBody>
      </p:sp>
      <p:sp>
        <p:nvSpPr>
          <p:cNvPr id="282" name="Google Shape;282;p48"/>
          <p:cNvSpPr txBox="1"/>
          <p:nvPr>
            <p:ph idx="4294967295" type="title"/>
          </p:nvPr>
        </p:nvSpPr>
        <p:spPr>
          <a:xfrm>
            <a:off x="191550" y="0"/>
            <a:ext cx="3639300" cy="7698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0081C6"/>
                </a:solidFill>
              </a:rPr>
              <a:t>Malus “Loss of control”</a:t>
            </a:r>
            <a:endParaRPr>
              <a:solidFill>
                <a:srgbClr val="0081C6"/>
              </a:solidFill>
            </a:endParaRPr>
          </a:p>
        </p:txBody>
      </p:sp>
      <p:pic>
        <p:nvPicPr>
          <p:cNvPr id="283" name="Google Shape;283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54125" y="1856275"/>
            <a:ext cx="1496725" cy="549300"/>
          </a:xfrm>
          <a:prstGeom prst="rect">
            <a:avLst/>
          </a:prstGeom>
          <a:noFill/>
          <a:ln>
            <a:noFill/>
          </a:ln>
        </p:spPr>
      </p:pic>
      <p:sp>
        <p:nvSpPr>
          <p:cNvPr id="284" name="Google Shape;284;p48"/>
          <p:cNvSpPr txBox="1"/>
          <p:nvPr/>
        </p:nvSpPr>
        <p:spPr>
          <a:xfrm>
            <a:off x="5858175" y="2617275"/>
            <a:ext cx="1857000" cy="58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Malus loss of control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Free size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Maximum size recommended : 70 x 70 px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49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Waves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50"/>
          <p:cNvSpPr txBox="1"/>
          <p:nvPr>
            <p:ph idx="4294967295" type="body"/>
          </p:nvPr>
        </p:nvSpPr>
        <p:spPr>
          <a:xfrm>
            <a:off x="191550" y="774878"/>
            <a:ext cx="3639300" cy="35136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 size of the visual is free but we recommend not to exceed a size of 70 x 70 px.</a:t>
            </a:r>
            <a:endParaRPr sz="1200">
              <a:solidFill>
                <a:srgbClr val="000000"/>
              </a:solidFill>
              <a:highlight>
                <a:srgbClr val="FFFF00"/>
              </a:highlight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100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They automatically spread out over the track</a:t>
            </a:r>
            <a:endParaRPr sz="1200">
              <a:solidFill>
                <a:srgbClr val="000000"/>
              </a:solidFill>
            </a:endParaRPr>
          </a:p>
        </p:txBody>
      </p:sp>
      <p:sp>
        <p:nvSpPr>
          <p:cNvPr id="295" name="Google Shape;295;p50"/>
          <p:cNvSpPr txBox="1"/>
          <p:nvPr>
            <p:ph idx="4294967295" type="title"/>
          </p:nvPr>
        </p:nvSpPr>
        <p:spPr>
          <a:xfrm>
            <a:off x="191550" y="0"/>
            <a:ext cx="3639300" cy="7698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0081C6"/>
                </a:solidFill>
              </a:rPr>
              <a:t>Waves</a:t>
            </a:r>
            <a:endParaRPr>
              <a:solidFill>
                <a:srgbClr val="0081C6"/>
              </a:solidFill>
            </a:endParaRPr>
          </a:p>
        </p:txBody>
      </p:sp>
      <p:sp>
        <p:nvSpPr>
          <p:cNvPr id="296" name="Google Shape;296;p50"/>
          <p:cNvSpPr txBox="1"/>
          <p:nvPr/>
        </p:nvSpPr>
        <p:spPr>
          <a:xfrm>
            <a:off x="5964200" y="3124650"/>
            <a:ext cx="1890300" cy="58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Waves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Free size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Maximum size recommended : 200 x 80 px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97" name="Google Shape;297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18017" y="2634167"/>
            <a:ext cx="2397426" cy="540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51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Track edges visuals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" name="Google Shape;307;p52"/>
          <p:cNvPicPr preferRelativeResize="0"/>
          <p:nvPr/>
        </p:nvPicPr>
        <p:blipFill rotWithShape="1">
          <a:blip r:embed="rId3">
            <a:alphaModFix/>
          </a:blip>
          <a:srcRect b="0" l="0" r="50622" t="0"/>
          <a:stretch/>
        </p:blipFill>
        <p:spPr>
          <a:xfrm>
            <a:off x="4461765" y="512306"/>
            <a:ext cx="2338826" cy="3806726"/>
          </a:xfrm>
          <a:prstGeom prst="rect">
            <a:avLst/>
          </a:prstGeom>
          <a:noFill/>
          <a:ln cap="flat" cmpd="sng" w="381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308" name="Google Shape;308;p52"/>
          <p:cNvSpPr txBox="1"/>
          <p:nvPr>
            <p:ph idx="4294967295" type="body"/>
          </p:nvPr>
        </p:nvSpPr>
        <p:spPr>
          <a:xfrm>
            <a:off x="191550" y="774880"/>
            <a:ext cx="3639300" cy="3976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You can create up to 4 different items for the track edge visuals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 size is free but they must be proportional to the visual of the vehicle.</a:t>
            </a:r>
            <a:endParaRPr sz="1200">
              <a:solidFill>
                <a:srgbClr val="000000"/>
              </a:solidFill>
              <a:highlight>
                <a:srgbClr val="FFF2CC"/>
              </a:highlight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 display densities of these visuals can be configured directly during integration.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You can differentiate between the right and left edges of the track</a:t>
            </a:r>
            <a:endParaRPr sz="1200">
              <a:solidFill>
                <a:srgbClr val="000000"/>
              </a:solidFill>
            </a:endParaRPr>
          </a:p>
          <a:p>
            <a:pPr indent="0" lvl="0" marL="45720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</a:endParaRPr>
          </a:p>
        </p:txBody>
      </p:sp>
      <p:sp>
        <p:nvSpPr>
          <p:cNvPr id="309" name="Google Shape;309;p52"/>
          <p:cNvSpPr txBox="1"/>
          <p:nvPr/>
        </p:nvSpPr>
        <p:spPr>
          <a:xfrm>
            <a:off x="7431500" y="3829638"/>
            <a:ext cx="1399200" cy="58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Track edges visuals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Free size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0" name="Google Shape;310;p52"/>
          <p:cNvSpPr txBox="1"/>
          <p:nvPr>
            <p:ph idx="4294967295" type="title"/>
          </p:nvPr>
        </p:nvSpPr>
        <p:spPr>
          <a:xfrm>
            <a:off x="191550" y="0"/>
            <a:ext cx="3639300" cy="7698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0081C6"/>
                </a:solidFill>
              </a:rPr>
              <a:t>Track edges visuals</a:t>
            </a:r>
            <a:endParaRPr>
              <a:solidFill>
                <a:srgbClr val="0081C6"/>
              </a:solidFill>
            </a:endParaRPr>
          </a:p>
        </p:txBody>
      </p:sp>
      <p:pic>
        <p:nvPicPr>
          <p:cNvPr id="311" name="Google Shape;311;p52"/>
          <p:cNvPicPr preferRelativeResize="0"/>
          <p:nvPr/>
        </p:nvPicPr>
        <p:blipFill rotWithShape="1">
          <a:blip r:embed="rId4">
            <a:alphaModFix/>
          </a:blip>
          <a:srcRect b="4556" l="-11124" r="-12760" t="-7405"/>
          <a:stretch/>
        </p:blipFill>
        <p:spPr>
          <a:xfrm>
            <a:off x="7494700" y="1672675"/>
            <a:ext cx="789200" cy="20585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dash"/>
            <a:round/>
            <a:headEnd len="sm" w="sm" type="none"/>
            <a:tailEnd len="sm" w="sm" type="none"/>
          </a:ln>
        </p:spPr>
      </p:pic>
      <p:sp>
        <p:nvSpPr>
          <p:cNvPr id="312" name="Google Shape;312;p52"/>
          <p:cNvSpPr txBox="1"/>
          <p:nvPr/>
        </p:nvSpPr>
        <p:spPr>
          <a:xfrm>
            <a:off x="4377850" y="4214906"/>
            <a:ext cx="2205300" cy="58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Track edge visuals - example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313" name="Google Shape;313;p52"/>
          <p:cNvPicPr preferRelativeResize="0"/>
          <p:nvPr/>
        </p:nvPicPr>
        <p:blipFill rotWithShape="1">
          <a:blip r:embed="rId4">
            <a:alphaModFix/>
          </a:blip>
          <a:srcRect b="3168" l="-11124" r="-12760" t="-7400"/>
          <a:stretch/>
        </p:blipFill>
        <p:spPr>
          <a:xfrm>
            <a:off x="4609350" y="1347331"/>
            <a:ext cx="789200" cy="2086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14" name="Google Shape;314;p52"/>
          <p:cNvPicPr preferRelativeResize="0"/>
          <p:nvPr/>
        </p:nvPicPr>
        <p:blipFill rotWithShape="1">
          <a:blip r:embed="rId4">
            <a:alphaModFix/>
          </a:blip>
          <a:srcRect b="3168" l="-11124" r="-12760" t="-7400"/>
          <a:stretch/>
        </p:blipFill>
        <p:spPr>
          <a:xfrm>
            <a:off x="5899650" y="1685076"/>
            <a:ext cx="306625" cy="810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53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Sides visuals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4" name="Google Shape;324;p54"/>
          <p:cNvPicPr preferRelativeResize="0"/>
          <p:nvPr/>
        </p:nvPicPr>
        <p:blipFill rotWithShape="1">
          <a:blip r:embed="rId3">
            <a:alphaModFix/>
          </a:blip>
          <a:srcRect b="0" l="0" r="50622" t="0"/>
          <a:stretch/>
        </p:blipFill>
        <p:spPr>
          <a:xfrm>
            <a:off x="4461765" y="479194"/>
            <a:ext cx="2338826" cy="3806726"/>
          </a:xfrm>
          <a:prstGeom prst="rect">
            <a:avLst/>
          </a:prstGeom>
          <a:noFill/>
          <a:ln cap="flat" cmpd="sng" w="381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325" name="Google Shape;325;p54"/>
          <p:cNvSpPr txBox="1"/>
          <p:nvPr>
            <p:ph idx="4294967295" type="body"/>
          </p:nvPr>
        </p:nvSpPr>
        <p:spPr>
          <a:xfrm>
            <a:off x="191550" y="774880"/>
            <a:ext cx="3639300" cy="3976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You can create up to 4 different items for the side visuals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 size is free but they must be proportional to the visuals of the vehicle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 display density of these visuals is directly configurable during integration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You can differentiate the side visuals on the right and left edge of the track</a:t>
            </a:r>
            <a:endParaRPr sz="1200">
              <a:solidFill>
                <a:srgbClr val="000000"/>
              </a:solidFill>
            </a:endParaRPr>
          </a:p>
          <a:p>
            <a:pPr indent="0" lvl="0" marL="45720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</a:endParaRPr>
          </a:p>
        </p:txBody>
      </p:sp>
      <p:sp>
        <p:nvSpPr>
          <p:cNvPr id="326" name="Google Shape;326;p54"/>
          <p:cNvSpPr txBox="1"/>
          <p:nvPr/>
        </p:nvSpPr>
        <p:spPr>
          <a:xfrm>
            <a:off x="7269000" y="3412338"/>
            <a:ext cx="1399200" cy="58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Sides visuals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Free size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7" name="Google Shape;327;p54"/>
          <p:cNvSpPr txBox="1"/>
          <p:nvPr>
            <p:ph idx="4294967295" type="title"/>
          </p:nvPr>
        </p:nvSpPr>
        <p:spPr>
          <a:xfrm>
            <a:off x="191550" y="0"/>
            <a:ext cx="3639300" cy="7698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0081C6"/>
                </a:solidFill>
              </a:rPr>
              <a:t>Sides visuals</a:t>
            </a:r>
            <a:endParaRPr>
              <a:solidFill>
                <a:srgbClr val="0081C6"/>
              </a:solidFill>
            </a:endParaRPr>
          </a:p>
        </p:txBody>
      </p:sp>
      <p:sp>
        <p:nvSpPr>
          <p:cNvPr id="328" name="Google Shape;328;p54"/>
          <p:cNvSpPr txBox="1"/>
          <p:nvPr/>
        </p:nvSpPr>
        <p:spPr>
          <a:xfrm>
            <a:off x="4387649" y="4177131"/>
            <a:ext cx="2205300" cy="58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Sides visuals - example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329" name="Google Shape;329;p54"/>
          <p:cNvPicPr preferRelativeResize="0"/>
          <p:nvPr/>
        </p:nvPicPr>
        <p:blipFill rotWithShape="1">
          <a:blip r:embed="rId4">
            <a:alphaModFix/>
          </a:blip>
          <a:srcRect b="0" l="-2183" r="-2781" t="-2427"/>
          <a:stretch/>
        </p:blipFill>
        <p:spPr>
          <a:xfrm>
            <a:off x="7235325" y="1932050"/>
            <a:ext cx="1617000" cy="13955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dash"/>
            <a:round/>
            <a:headEnd len="sm" w="sm" type="none"/>
            <a:tailEnd len="sm" w="sm" type="none"/>
          </a:ln>
        </p:spPr>
      </p:pic>
      <p:pic>
        <p:nvPicPr>
          <p:cNvPr id="330" name="Google Shape;330;p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16146" y="2158315"/>
            <a:ext cx="482999" cy="427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55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Export</a:t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56"/>
          <p:cNvSpPr txBox="1"/>
          <p:nvPr>
            <p:ph idx="4294967295" type="body"/>
          </p:nvPr>
        </p:nvSpPr>
        <p:spPr>
          <a:xfrm>
            <a:off x="191550" y="693600"/>
            <a:ext cx="3639300" cy="37836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100">
                <a:solidFill>
                  <a:srgbClr val="000000"/>
                </a:solidFill>
              </a:rPr>
              <a:t>Select the 12 layers in the </a:t>
            </a:r>
            <a:r>
              <a:rPr b="1" i="1" lang="fr" sz="1100">
                <a:solidFill>
                  <a:srgbClr val="000000"/>
                </a:solidFill>
              </a:rPr>
              <a:t>MODIFY/EXPORT folder</a:t>
            </a:r>
            <a:br>
              <a:rPr b="1" lang="fr" sz="1100">
                <a:solidFill>
                  <a:srgbClr val="000000"/>
                </a:solidFill>
              </a:rPr>
            </a:br>
            <a:endParaRPr sz="1100">
              <a:solidFill>
                <a:srgbClr val="000000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Font typeface="Roboto"/>
              <a:buChar char="●"/>
            </a:pPr>
            <a:r>
              <a:rPr lang="fr" sz="1100">
                <a:solidFill>
                  <a:srgbClr val="000000"/>
                </a:solidFill>
              </a:rPr>
              <a:t>Right-click on one of them and select </a:t>
            </a:r>
            <a:r>
              <a:rPr b="1" lang="fr" sz="1100">
                <a:solidFill>
                  <a:srgbClr val="000000"/>
                </a:solidFill>
              </a:rPr>
              <a:t>Export as…</a:t>
            </a:r>
            <a:endParaRPr sz="1100">
              <a:solidFill>
                <a:srgbClr val="000000"/>
              </a:solidFill>
            </a:endParaRPr>
          </a:p>
          <a:p>
            <a:pPr indent="-298450" lvl="0" marL="457200" rtl="0" algn="l">
              <a:spcBef>
                <a:spcPts val="1000"/>
              </a:spcBef>
              <a:spcAft>
                <a:spcPts val="0"/>
              </a:spcAft>
              <a:buSzPts val="1100"/>
              <a:buChar char="●"/>
            </a:pPr>
            <a:r>
              <a:rPr b="1" lang="fr" sz="1100">
                <a:solidFill>
                  <a:srgbClr val="000000"/>
                </a:solidFill>
              </a:rPr>
              <a:t>Select the following settings in the export pop-in:</a:t>
            </a:r>
            <a:endParaRPr b="1" sz="1100">
              <a:solidFill>
                <a:srgbClr val="000000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fr" sz="1100">
                <a:solidFill>
                  <a:srgbClr val="000000"/>
                </a:solidFill>
              </a:rPr>
              <a:t>Format : PNG</a:t>
            </a:r>
            <a:endParaRPr sz="1100">
              <a:solidFill>
                <a:srgbClr val="000000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fr" sz="1100">
                <a:solidFill>
                  <a:srgbClr val="000000"/>
                </a:solidFill>
              </a:rPr>
              <a:t>Transparency : Enabled</a:t>
            </a:r>
            <a:endParaRPr sz="1100">
              <a:solidFill>
                <a:srgbClr val="000000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fr" sz="1100">
                <a:solidFill>
                  <a:srgbClr val="000000"/>
                </a:solidFill>
              </a:rPr>
              <a:t>Convert to sRVB : Enabled</a:t>
            </a:r>
            <a:endParaRPr sz="1100">
              <a:solidFill>
                <a:srgbClr val="000000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fr" sz="1100">
                <a:solidFill>
                  <a:srgbClr val="000000"/>
                </a:solidFill>
              </a:rPr>
              <a:t>Embed Color Profile : Enabled</a:t>
            </a:r>
            <a:endParaRPr b="1" sz="1100">
              <a:solidFill>
                <a:srgbClr val="000000"/>
              </a:solidFill>
            </a:endParaRPr>
          </a:p>
          <a:p>
            <a:pPr indent="-298450" lvl="0" marL="457200" rtl="0" algn="l">
              <a:spcBef>
                <a:spcPts val="1000"/>
              </a:spcBef>
              <a:spcAft>
                <a:spcPts val="0"/>
              </a:spcAft>
              <a:buSzPts val="1100"/>
              <a:buChar char="●"/>
            </a:pPr>
            <a:r>
              <a:rPr lang="fr" sz="1100">
                <a:solidFill>
                  <a:srgbClr val="000000"/>
                </a:solidFill>
              </a:rPr>
              <a:t>Click on the </a:t>
            </a:r>
            <a:r>
              <a:rPr b="1" lang="fr" sz="1100">
                <a:solidFill>
                  <a:srgbClr val="000000"/>
                </a:solidFill>
              </a:rPr>
              <a:t>Export all</a:t>
            </a:r>
            <a:r>
              <a:rPr lang="fr" sz="1100">
                <a:solidFill>
                  <a:srgbClr val="000000"/>
                </a:solidFill>
              </a:rPr>
              <a:t> button and select the “</a:t>
            </a:r>
            <a:r>
              <a:rPr b="1" i="1" lang="fr" sz="1100">
                <a:solidFill>
                  <a:srgbClr val="000000"/>
                </a:solidFill>
              </a:rPr>
              <a:t>Assets - Outrun</a:t>
            </a:r>
            <a:r>
              <a:rPr lang="fr" sz="1100">
                <a:solidFill>
                  <a:srgbClr val="000000"/>
                </a:solidFill>
              </a:rPr>
              <a:t>” in your Render Directory as the destination folder. </a:t>
            </a:r>
            <a:endParaRPr sz="1100">
              <a:solidFill>
                <a:srgbClr val="000000"/>
              </a:solidFill>
            </a:endParaRPr>
          </a:p>
          <a:p>
            <a:pPr indent="-298450" lvl="0" marL="457200" rtl="0" algn="l">
              <a:spcBef>
                <a:spcPts val="1000"/>
              </a:spcBef>
              <a:spcAft>
                <a:spcPts val="1000"/>
              </a:spcAft>
              <a:buSzPts val="1100"/>
              <a:buChar char="●"/>
            </a:pPr>
            <a:r>
              <a:rPr lang="fr" sz="1100">
                <a:solidFill>
                  <a:srgbClr val="000000"/>
                </a:solidFill>
              </a:rPr>
              <a:t>This method automatically crops the empty space around the assets.</a:t>
            </a:r>
            <a:endParaRPr b="1" sz="1200">
              <a:solidFill>
                <a:srgbClr val="000000"/>
              </a:solidFill>
            </a:endParaRPr>
          </a:p>
        </p:txBody>
      </p:sp>
      <p:sp>
        <p:nvSpPr>
          <p:cNvPr id="341" name="Google Shape;341;p56"/>
          <p:cNvSpPr txBox="1"/>
          <p:nvPr>
            <p:ph idx="4294967295" type="title"/>
          </p:nvPr>
        </p:nvSpPr>
        <p:spPr>
          <a:xfrm>
            <a:off x="191550" y="0"/>
            <a:ext cx="3639300" cy="7698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0081C6"/>
                </a:solidFill>
              </a:rPr>
              <a:t>Export</a:t>
            </a:r>
            <a:endParaRPr>
              <a:solidFill>
                <a:srgbClr val="0081C6"/>
              </a:solidFill>
            </a:endParaRPr>
          </a:p>
        </p:txBody>
      </p:sp>
      <p:pic>
        <p:nvPicPr>
          <p:cNvPr id="342" name="Google Shape;342;p56"/>
          <p:cNvPicPr preferRelativeResize="0"/>
          <p:nvPr/>
        </p:nvPicPr>
        <p:blipFill rotWithShape="1">
          <a:blip r:embed="rId3">
            <a:alphaModFix/>
          </a:blip>
          <a:srcRect b="7798" l="0" r="2315" t="7798"/>
          <a:stretch/>
        </p:blipFill>
        <p:spPr>
          <a:xfrm>
            <a:off x="4395794" y="304487"/>
            <a:ext cx="2245575" cy="2077250"/>
          </a:xfrm>
          <a:prstGeom prst="rect">
            <a:avLst/>
          </a:prstGeom>
          <a:noFill/>
          <a:ln cap="flat" cmpd="sng" w="1143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343" name="Google Shape;343;p56"/>
          <p:cNvPicPr preferRelativeResize="0"/>
          <p:nvPr/>
        </p:nvPicPr>
        <p:blipFill rotWithShape="1">
          <a:blip r:embed="rId4">
            <a:alphaModFix/>
          </a:blip>
          <a:srcRect b="42156" l="0" r="0" t="0"/>
          <a:stretch/>
        </p:blipFill>
        <p:spPr>
          <a:xfrm>
            <a:off x="5236932" y="1815261"/>
            <a:ext cx="3639299" cy="2845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44" name="Google Shape;344;p56"/>
          <p:cNvGrpSpPr/>
          <p:nvPr/>
        </p:nvGrpSpPr>
        <p:grpSpPr>
          <a:xfrm>
            <a:off x="5236922" y="2083102"/>
            <a:ext cx="3639302" cy="2705275"/>
            <a:chOff x="5275925" y="2044099"/>
            <a:chExt cx="3639302" cy="2705275"/>
          </a:xfrm>
        </p:grpSpPr>
        <p:pic>
          <p:nvPicPr>
            <p:cNvPr id="345" name="Google Shape;345;p56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5275925" y="2044099"/>
              <a:ext cx="3639302" cy="2705275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346" name="Google Shape;346;p56"/>
            <p:cNvGrpSpPr/>
            <p:nvPr/>
          </p:nvGrpSpPr>
          <p:grpSpPr>
            <a:xfrm>
              <a:off x="8219851" y="2715578"/>
              <a:ext cx="399900" cy="821839"/>
              <a:chOff x="8219851" y="2715578"/>
              <a:chExt cx="399900" cy="821839"/>
            </a:xfrm>
          </p:grpSpPr>
          <p:sp>
            <p:nvSpPr>
              <p:cNvPr id="347" name="Google Shape;347;p56"/>
              <p:cNvSpPr/>
              <p:nvPr/>
            </p:nvSpPr>
            <p:spPr>
              <a:xfrm>
                <a:off x="8219851" y="2715578"/>
                <a:ext cx="399900" cy="53700"/>
              </a:xfrm>
              <a:prstGeom prst="rect">
                <a:avLst/>
              </a:prstGeom>
              <a:solidFill>
                <a:srgbClr val="2A2A2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8" name="Google Shape;348;p56"/>
              <p:cNvSpPr/>
              <p:nvPr/>
            </p:nvSpPr>
            <p:spPr>
              <a:xfrm>
                <a:off x="8219851" y="2838726"/>
                <a:ext cx="399900" cy="53700"/>
              </a:xfrm>
              <a:prstGeom prst="rect">
                <a:avLst/>
              </a:prstGeom>
              <a:solidFill>
                <a:srgbClr val="2A2A2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9" name="Google Shape;349;p56"/>
              <p:cNvSpPr/>
              <p:nvPr/>
            </p:nvSpPr>
            <p:spPr>
              <a:xfrm>
                <a:off x="8219851" y="3360569"/>
                <a:ext cx="399900" cy="53700"/>
              </a:xfrm>
              <a:prstGeom prst="rect">
                <a:avLst/>
              </a:prstGeom>
              <a:solidFill>
                <a:srgbClr val="2A2A2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0" name="Google Shape;350;p56"/>
              <p:cNvSpPr/>
              <p:nvPr/>
            </p:nvSpPr>
            <p:spPr>
              <a:xfrm>
                <a:off x="8219851" y="3483717"/>
                <a:ext cx="399900" cy="53700"/>
              </a:xfrm>
              <a:prstGeom prst="rect">
                <a:avLst/>
              </a:prstGeom>
              <a:solidFill>
                <a:srgbClr val="2A2A2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57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Examples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1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Introduction to the template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0" name="Google Shape;360;p58"/>
          <p:cNvPicPr preferRelativeResize="0"/>
          <p:nvPr/>
        </p:nvPicPr>
        <p:blipFill rotWithShape="1">
          <a:blip r:embed="rId3">
            <a:alphaModFix/>
          </a:blip>
          <a:srcRect b="0" l="5346" r="8690" t="0"/>
          <a:stretch/>
        </p:blipFill>
        <p:spPr>
          <a:xfrm>
            <a:off x="3106822" y="1042725"/>
            <a:ext cx="3411651" cy="2758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1" name="Google Shape;361;p58"/>
          <p:cNvPicPr preferRelativeResize="0"/>
          <p:nvPr/>
        </p:nvPicPr>
        <p:blipFill rotWithShape="1">
          <a:blip r:embed="rId4">
            <a:alphaModFix/>
          </a:blip>
          <a:srcRect b="0" l="10449" r="10386" t="0"/>
          <a:stretch/>
        </p:blipFill>
        <p:spPr>
          <a:xfrm>
            <a:off x="95068" y="1042725"/>
            <a:ext cx="2911029" cy="2758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2" name="Google Shape;362;p5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97125" y="1049090"/>
            <a:ext cx="2483100" cy="27453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59"/>
          <p:cNvSpPr txBox="1"/>
          <p:nvPr>
            <p:ph idx="4294967295" type="title"/>
          </p:nvPr>
        </p:nvSpPr>
        <p:spPr>
          <a:xfrm>
            <a:off x="409950" y="2186850"/>
            <a:ext cx="83241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FFFFFF"/>
                </a:solidFill>
              </a:rPr>
              <a:t>https://support.adictiz.com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32"/>
          <p:cNvSpPr txBox="1"/>
          <p:nvPr>
            <p:ph type="title"/>
          </p:nvPr>
        </p:nvSpPr>
        <p:spPr>
          <a:xfrm>
            <a:off x="409949" y="0"/>
            <a:ext cx="83241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Introduction to the template .psd</a:t>
            </a:r>
            <a:endParaRPr/>
          </a:p>
        </p:txBody>
      </p:sp>
      <p:sp>
        <p:nvSpPr>
          <p:cNvPr id="142" name="Google Shape;142;p32"/>
          <p:cNvSpPr txBox="1"/>
          <p:nvPr>
            <p:ph idx="1" type="body"/>
          </p:nvPr>
        </p:nvSpPr>
        <p:spPr>
          <a:xfrm>
            <a:off x="414750" y="769800"/>
            <a:ext cx="8324100" cy="379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r">
                <a:solidFill>
                  <a:srgbClr val="000000"/>
                </a:solidFill>
              </a:rPr>
              <a:t>The Photoshop template consists of 2 artboards representing the game mechanism in Desktop and Mobile views.</a:t>
            </a:r>
            <a:endParaRPr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●"/>
            </a:pPr>
            <a:r>
              <a:rPr lang="fr">
                <a:solidFill>
                  <a:srgbClr val="000000"/>
                </a:solidFill>
              </a:rPr>
              <a:t>The different elements making the game mechanics can be modified from the Desktop view in the MODIFY / EXPORT layer group.</a:t>
            </a:r>
            <a:endParaRPr i="1"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●"/>
            </a:pPr>
            <a:r>
              <a:rPr lang="fr">
                <a:solidFill>
                  <a:srgbClr val="000000"/>
                </a:solidFill>
              </a:rPr>
              <a:t>You can preview the desktop view by displaying the layer group PREVIEW / DO NOT MODIFY </a:t>
            </a:r>
            <a:endParaRPr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●"/>
            </a:pPr>
            <a:r>
              <a:rPr lang="fr">
                <a:solidFill>
                  <a:srgbClr val="000000"/>
                </a:solidFill>
              </a:rPr>
              <a:t>The mobile view only allows you to preview the Ingame rendering on a mobile device.</a:t>
            </a:r>
            <a:endParaRPr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●"/>
            </a:pPr>
            <a:r>
              <a:rPr b="1" lang="fr">
                <a:solidFill>
                  <a:srgbClr val="000000"/>
                </a:solidFill>
              </a:rPr>
              <a:t>The mobile view must not be changed directly in the .psd template</a:t>
            </a:r>
            <a:r>
              <a:rPr lang="fr">
                <a:solidFill>
                  <a:srgbClr val="000000"/>
                </a:solidFill>
              </a:rPr>
              <a:t>.</a:t>
            </a:r>
            <a:endParaRPr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3"/>
          <p:cNvSpPr txBox="1"/>
          <p:nvPr>
            <p:ph type="title"/>
          </p:nvPr>
        </p:nvSpPr>
        <p:spPr>
          <a:xfrm>
            <a:off x="409949" y="0"/>
            <a:ext cx="83241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fr"/>
              <a:t>Introduction to the template - Mobile and Desktop pages</a:t>
            </a:r>
            <a:endParaRPr/>
          </a:p>
        </p:txBody>
      </p:sp>
      <p:sp>
        <p:nvSpPr>
          <p:cNvPr id="148" name="Google Shape;148;p33"/>
          <p:cNvSpPr txBox="1"/>
          <p:nvPr>
            <p:ph idx="1" type="body"/>
          </p:nvPr>
        </p:nvSpPr>
        <p:spPr>
          <a:xfrm>
            <a:off x="409950" y="674100"/>
            <a:ext cx="8324100" cy="379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</a:pPr>
            <a:r>
              <a:rPr b="1" lang="fr">
                <a:solidFill>
                  <a:srgbClr val="000000"/>
                </a:solidFill>
              </a:rPr>
              <a:t>Desktop background image in .jpg format</a:t>
            </a:r>
            <a:endParaRPr b="1"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fr">
                <a:solidFill>
                  <a:srgbClr val="000000"/>
                </a:solidFill>
              </a:rPr>
              <a:t>If your campaign is running on a dedicated URL only, the desktop background width can vary (1200 pixels recommended) and so can the height (1000 pixels recommended).</a:t>
            </a:r>
            <a:endParaRPr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fr">
                <a:solidFill>
                  <a:srgbClr val="000000"/>
                </a:solidFill>
              </a:rPr>
              <a:t>If your campaign is running on Facebook, the background image must be 810px wide and the height can vary </a:t>
            </a:r>
            <a:r>
              <a:rPr b="1" lang="fr">
                <a:solidFill>
                  <a:srgbClr val="000000"/>
                </a:solidFill>
              </a:rPr>
              <a:t>(800 pixels recommended)</a:t>
            </a:r>
            <a:r>
              <a:rPr lang="fr">
                <a:solidFill>
                  <a:srgbClr val="000000"/>
                </a:solidFill>
              </a:rPr>
              <a:t>.</a:t>
            </a:r>
            <a:endParaRPr b="1" i="1"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fr">
                <a:solidFill>
                  <a:srgbClr val="000000"/>
                </a:solidFill>
              </a:rPr>
              <a:t>If your campaign is running both on Facebook and on a dedicated URL, your configuration must have Facebook's standard dimensions; however, your background can be 1200px wide.</a:t>
            </a:r>
            <a:endParaRPr b="1"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</a:pPr>
            <a:r>
              <a:rPr b="1" lang="fr">
                <a:solidFill>
                  <a:srgbClr val="000000"/>
                </a:solidFill>
              </a:rPr>
              <a:t>For the Outrun there is no need for a Mobile background image as the game is automatically displayed in Full Screen.</a:t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Google Shape;153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567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34"/>
          <p:cNvPicPr preferRelativeResize="0"/>
          <p:nvPr/>
        </p:nvPicPr>
        <p:blipFill rotWithShape="1">
          <a:blip r:embed="rId4">
            <a:alphaModFix/>
          </a:blip>
          <a:srcRect b="73195" l="0" r="0" t="0"/>
          <a:stretch/>
        </p:blipFill>
        <p:spPr>
          <a:xfrm>
            <a:off x="7013820" y="695781"/>
            <a:ext cx="1586947" cy="607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34"/>
          <p:cNvPicPr preferRelativeResize="0"/>
          <p:nvPr/>
        </p:nvPicPr>
        <p:blipFill rotWithShape="1">
          <a:blip r:embed="rId4">
            <a:alphaModFix/>
          </a:blip>
          <a:srcRect b="0" l="0" r="0" t="94407"/>
          <a:stretch/>
        </p:blipFill>
        <p:spPr>
          <a:xfrm>
            <a:off x="7013820" y="4584103"/>
            <a:ext cx="1586947" cy="1268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63750" y="651675"/>
            <a:ext cx="5726301" cy="4096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3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013827" y="1303650"/>
            <a:ext cx="1586925" cy="32859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5"/>
          <p:cNvSpPr txBox="1"/>
          <p:nvPr>
            <p:ph idx="4294967295" type="body"/>
          </p:nvPr>
        </p:nvSpPr>
        <p:spPr>
          <a:xfrm>
            <a:off x="191550" y="693600"/>
            <a:ext cx="3639300" cy="37605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All customizable elements are available in the blue layer group:</a:t>
            </a:r>
            <a:endParaRPr sz="12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sz="12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fr" sz="1200">
                <a:solidFill>
                  <a:srgbClr val="000000"/>
                </a:solidFill>
              </a:rPr>
              <a:t>TO MODIFY /  EXPORT </a:t>
            </a:r>
            <a:r>
              <a:rPr lang="fr" sz="1200">
                <a:solidFill>
                  <a:srgbClr val="000000"/>
                </a:solidFill>
              </a:rPr>
              <a:t>contains 10 layers</a:t>
            </a:r>
            <a:endParaRPr b="1" sz="12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fr" sz="1200">
                <a:solidFill>
                  <a:srgbClr val="0081C6"/>
                </a:solidFill>
              </a:rPr>
              <a:t>These 10 layers are dynamic objects which you can open and change with a double click.</a:t>
            </a:r>
            <a:endParaRPr b="1" sz="1200">
              <a:solidFill>
                <a:srgbClr val="0081C6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All elements whose colors are customizable during integration are available in the blue layer group.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</a:pPr>
            <a:r>
              <a:t/>
            </a:r>
            <a:endParaRPr sz="12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rPr lang="fr" sz="1200">
                <a:solidFill>
                  <a:srgbClr val="000000"/>
                </a:solidFill>
              </a:rPr>
              <a:t>You can double-click on each of these layers to change their color and </a:t>
            </a:r>
            <a:r>
              <a:rPr lang="fr" sz="1200" u="sng">
                <a:solidFill>
                  <a:schemeClr val="hlink"/>
                </a:solidFill>
                <a:hlinkClick action="ppaction://hlinksldjump" r:id="rId3"/>
              </a:rPr>
              <a:t>transfer the colors selected during integration.</a:t>
            </a:r>
            <a:endParaRPr sz="1200">
              <a:solidFill>
                <a:srgbClr val="000000"/>
              </a:solidFill>
            </a:endParaRPr>
          </a:p>
        </p:txBody>
      </p:sp>
      <p:sp>
        <p:nvSpPr>
          <p:cNvPr id="163" name="Google Shape;163;p35"/>
          <p:cNvSpPr txBox="1"/>
          <p:nvPr>
            <p:ph idx="4294967295" type="title"/>
          </p:nvPr>
        </p:nvSpPr>
        <p:spPr>
          <a:xfrm>
            <a:off x="191550" y="0"/>
            <a:ext cx="3639300" cy="7698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Outrun Specifications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64" name="Google Shape;164;p35"/>
          <p:cNvPicPr preferRelativeResize="0"/>
          <p:nvPr/>
        </p:nvPicPr>
        <p:blipFill rotWithShape="1">
          <a:blip r:embed="rId4">
            <a:alphaModFix/>
          </a:blip>
          <a:srcRect b="51746" l="0" r="13269" t="41626"/>
          <a:stretch/>
        </p:blipFill>
        <p:spPr>
          <a:xfrm>
            <a:off x="750903" y="1241203"/>
            <a:ext cx="1972800" cy="215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3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211250" y="2194601"/>
            <a:ext cx="3939055" cy="1065825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dash"/>
            <a:round/>
            <a:headEnd len="sm" w="sm" type="none"/>
            <a:tailEnd len="sm" w="sm" type="none"/>
          </a:ln>
        </p:spPr>
      </p:pic>
      <p:pic>
        <p:nvPicPr>
          <p:cNvPr id="166" name="Google Shape;166;p3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917970" y="305574"/>
            <a:ext cx="757019" cy="1091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3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258726" y="357823"/>
            <a:ext cx="909078" cy="10658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3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620870" y="384774"/>
            <a:ext cx="757018" cy="10119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35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341150" y="1571675"/>
            <a:ext cx="1121825" cy="41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35"/>
          <p:cNvPicPr preferRelativeResize="0"/>
          <p:nvPr/>
        </p:nvPicPr>
        <p:blipFill rotWithShape="1">
          <a:blip r:embed="rId10">
            <a:alphaModFix/>
          </a:blip>
          <a:srcRect b="0" l="0" r="25020" t="0"/>
          <a:stretch/>
        </p:blipFill>
        <p:spPr>
          <a:xfrm>
            <a:off x="771450" y="3227210"/>
            <a:ext cx="1972800" cy="2332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35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7583650" y="3577350"/>
            <a:ext cx="1412550" cy="1249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35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6224090" y="1693752"/>
            <a:ext cx="1155050" cy="260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35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8251063" y="207838"/>
            <a:ext cx="801800" cy="25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35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5615205" y="3460487"/>
            <a:ext cx="1892254" cy="1626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35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4211249" y="3388725"/>
            <a:ext cx="1185818" cy="1626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6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Graphic settings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Google Shape;185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36255" y="654225"/>
            <a:ext cx="4736601" cy="3806713"/>
          </a:xfrm>
          <a:prstGeom prst="rect">
            <a:avLst/>
          </a:prstGeom>
          <a:noFill/>
          <a:ln cap="flat" cmpd="sng" w="381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86" name="Google Shape;186;p37"/>
          <p:cNvSpPr txBox="1"/>
          <p:nvPr>
            <p:ph idx="4294967295" type="body"/>
          </p:nvPr>
        </p:nvSpPr>
        <p:spPr>
          <a:xfrm>
            <a:off x="191550" y="927266"/>
            <a:ext cx="3639300" cy="913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100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You can set up </a:t>
            </a:r>
            <a:r>
              <a:rPr b="1" lang="fr" sz="1200">
                <a:solidFill>
                  <a:srgbClr val="000000"/>
                </a:solidFill>
              </a:rPr>
              <a:t>only solid colors</a:t>
            </a:r>
            <a:r>
              <a:rPr lang="fr" sz="1200">
                <a:solidFill>
                  <a:srgbClr val="000000"/>
                </a:solidFill>
              </a:rPr>
              <a:t> on certain elements of the scenery during the box integration:</a:t>
            </a:r>
            <a:endParaRPr sz="1200">
              <a:solidFill>
                <a:srgbClr val="000000"/>
              </a:solidFill>
            </a:endParaRPr>
          </a:p>
        </p:txBody>
      </p:sp>
      <p:sp>
        <p:nvSpPr>
          <p:cNvPr id="187" name="Google Shape;187;p37"/>
          <p:cNvSpPr txBox="1"/>
          <p:nvPr>
            <p:ph idx="4294967295" type="title"/>
          </p:nvPr>
        </p:nvSpPr>
        <p:spPr>
          <a:xfrm>
            <a:off x="191550" y="76200"/>
            <a:ext cx="3639300" cy="7698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0081C6"/>
                </a:solidFill>
              </a:rPr>
              <a:t>Graphic settings</a:t>
            </a:r>
            <a:endParaRPr>
              <a:solidFill>
                <a:srgbClr val="0081C6"/>
              </a:solidFill>
            </a:endParaRPr>
          </a:p>
        </p:txBody>
      </p:sp>
      <p:pic>
        <p:nvPicPr>
          <p:cNvPr id="188" name="Google Shape;188;p37"/>
          <p:cNvPicPr preferRelativeResize="0"/>
          <p:nvPr/>
        </p:nvPicPr>
        <p:blipFill rotWithShape="1">
          <a:blip r:embed="rId4">
            <a:alphaModFix/>
          </a:blip>
          <a:srcRect b="59415" l="0" r="0" t="0"/>
          <a:stretch/>
        </p:blipFill>
        <p:spPr>
          <a:xfrm>
            <a:off x="771850" y="1684100"/>
            <a:ext cx="2600925" cy="517300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37"/>
          <p:cNvSpPr txBox="1"/>
          <p:nvPr/>
        </p:nvSpPr>
        <p:spPr>
          <a:xfrm>
            <a:off x="4269811" y="290100"/>
            <a:ext cx="730500" cy="1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Sky color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0" name="Google Shape;190;p37"/>
          <p:cNvSpPr txBox="1"/>
          <p:nvPr/>
        </p:nvSpPr>
        <p:spPr>
          <a:xfrm>
            <a:off x="5037330" y="4696400"/>
            <a:ext cx="730500" cy="1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Ground color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91" name="Google Shape;191;p37"/>
          <p:cNvCxnSpPr/>
          <p:nvPr/>
        </p:nvCxnSpPr>
        <p:spPr>
          <a:xfrm>
            <a:off x="4635061" y="479700"/>
            <a:ext cx="359700" cy="403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2" name="Google Shape;192;p37"/>
          <p:cNvCxnSpPr>
            <a:stCxn id="190" idx="0"/>
          </p:cNvCxnSpPr>
          <p:nvPr/>
        </p:nvCxnSpPr>
        <p:spPr>
          <a:xfrm rot="10800000">
            <a:off x="5359080" y="4243400"/>
            <a:ext cx="43500" cy="453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Adictiz New Theme 2019 ">
  <a:themeElements>
    <a:clrScheme name="Personnalisée 1">
      <a:dk1>
        <a:srgbClr val="424342"/>
      </a:dk1>
      <a:lt1>
        <a:srgbClr val="7E7F7E"/>
      </a:lt1>
      <a:dk2>
        <a:srgbClr val="333333"/>
      </a:dk2>
      <a:lt2>
        <a:srgbClr val="F2F3F2"/>
      </a:lt2>
      <a:accent1>
        <a:srgbClr val="008BC8"/>
      </a:accent1>
      <a:accent2>
        <a:srgbClr val="ED512F"/>
      </a:accent2>
      <a:accent3>
        <a:srgbClr val="009900"/>
      </a:accent3>
      <a:accent4>
        <a:srgbClr val="424342"/>
      </a:accent4>
      <a:accent5>
        <a:srgbClr val="CC0000"/>
      </a:accent5>
      <a:accent6>
        <a:srgbClr val="FFCC00"/>
      </a:accent6>
      <a:hlink>
        <a:srgbClr val="008BC8"/>
      </a:hlink>
      <a:folHlink>
        <a:srgbClr val="008BC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