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embeddedFontLst>
    <p:embeddedFont>
      <p:font typeface="Noto Sans Symbols"/>
      <p:regular r:id="rId14"/>
      <p:bold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NotoSansSymbols-bold.fntdata"/><Relationship Id="rId14" Type="http://schemas.openxmlformats.org/officeDocument/2006/relationships/font" Target="fonts/NotoSansSymbols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1" name="Google Shape;121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22" name="Google Shape;12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Relationship Id="rId4" Type="http://schemas.openxmlformats.org/officeDocument/2006/relationships/image" Target="../media/image5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image" Target="../media/image10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Relationship Id="rId4" Type="http://schemas.openxmlformats.org/officeDocument/2006/relationships/image" Target="../media/image9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upload.wikimedia.org/wikipedia/commons/b/b8/DLA_Cluster.JPG" TargetMode="External"/><Relationship Id="rId4" Type="http://schemas.openxmlformats.org/officeDocument/2006/relationships/image" Target="../media/image6.jpg"/><Relationship Id="rId5" Type="http://schemas.openxmlformats.org/officeDocument/2006/relationships/image" Target="../media/image8.jpg"/><Relationship Id="rId6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/>
          <p:nvPr>
            <p:ph type="ctrTitle"/>
          </p:nvPr>
        </p:nvSpPr>
        <p:spPr>
          <a:xfrm>
            <a:off x="685800" y="762000"/>
            <a:ext cx="7772400" cy="312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Lecture 2</a:t>
            </a:r>
            <a:br>
              <a:rPr lang="en-US"/>
            </a:br>
            <a:r>
              <a:rPr lang="en-US"/>
              <a:t>Brownian Motion</a:t>
            </a:r>
            <a:endParaRPr/>
          </a:p>
        </p:txBody>
      </p:sp>
      <p:sp>
        <p:nvSpPr>
          <p:cNvPr id="89" name="Google Shape;89;p1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/>
              <a:t>Chem 163</a:t>
            </a:r>
            <a:endParaRPr/>
          </a:p>
          <a:p>
            <a:pPr indent="0" lvl="0" marL="0" rt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/>
              <a:t>9/6/2022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Plan for today</a:t>
            </a:r>
            <a:endParaRPr/>
          </a:p>
        </p:txBody>
      </p:sp>
      <p:sp>
        <p:nvSpPr>
          <p:cNvPr id="95" name="Google Shape;95;p1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/>
              <a:t>Brownian motion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/>
              <a:t>Random walks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/>
              <a:t>Central limit theorem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/>
              <a:t>Diffusion, Fick’s laws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/>
              <a:t>Solutions to diffusion equation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/>
              <a:t>Analogies to other physical phenomena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 txBox="1"/>
          <p:nvPr>
            <p:ph type="title"/>
          </p:nvPr>
        </p:nvSpPr>
        <p:spPr>
          <a:xfrm>
            <a:off x="457200" y="152400"/>
            <a:ext cx="8229600" cy="4873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/>
              <a:t>History of Brownian Motion</a:t>
            </a:r>
            <a:endParaRPr/>
          </a:p>
        </p:txBody>
      </p:sp>
      <p:pic>
        <p:nvPicPr>
          <p:cNvPr descr="microscope-of-robert-brown-600" id="101" name="Google Shape;101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105400" y="914400"/>
            <a:ext cx="3336925" cy="42481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Robert Brown, botanist - 1777-1858" id="102" name="Google Shape;102;p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905000" y="914400"/>
            <a:ext cx="3203575" cy="4267200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15"/>
          <p:cNvSpPr txBox="1"/>
          <p:nvPr/>
        </p:nvSpPr>
        <p:spPr>
          <a:xfrm>
            <a:off x="1905000" y="6019800"/>
            <a:ext cx="4883150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Robert Brown and his microscope (circa 1827)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6"/>
          <p:cNvSpPr txBox="1"/>
          <p:nvPr>
            <p:ph type="title"/>
          </p:nvPr>
        </p:nvSpPr>
        <p:spPr>
          <a:xfrm>
            <a:off x="457200" y="274638"/>
            <a:ext cx="8229600" cy="411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/>
              <a:t>What makes small particles move?</a:t>
            </a:r>
            <a:endParaRPr/>
          </a:p>
        </p:txBody>
      </p:sp>
      <p:sp>
        <p:nvSpPr>
          <p:cNvPr id="109" name="Google Shape;109;p16"/>
          <p:cNvSpPr txBox="1"/>
          <p:nvPr/>
        </p:nvSpPr>
        <p:spPr>
          <a:xfrm>
            <a:off x="381000" y="1339850"/>
            <a:ext cx="3321050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Idea 1:</a:t>
            </a: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The pollen is swimming</a:t>
            </a:r>
            <a:endParaRPr/>
          </a:p>
        </p:txBody>
      </p:sp>
      <p:sp>
        <p:nvSpPr>
          <p:cNvPr id="110" name="Google Shape;110;p16"/>
          <p:cNvSpPr txBox="1"/>
          <p:nvPr/>
        </p:nvSpPr>
        <p:spPr>
          <a:xfrm>
            <a:off x="609600" y="1719263"/>
            <a:ext cx="7848600" cy="915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rPr>
              <a:t>“Having found motion in the particles of pollen of all the living plants which I had examined, I was led next to inquire whether this property continued after the death of the plant, and for what length of time it was retained.”</a:t>
            </a:r>
            <a:endParaRPr/>
          </a:p>
        </p:txBody>
      </p:sp>
      <p:sp>
        <p:nvSpPr>
          <p:cNvPr id="111" name="Google Shape;111;p16"/>
          <p:cNvSpPr txBox="1"/>
          <p:nvPr/>
        </p:nvSpPr>
        <p:spPr>
          <a:xfrm>
            <a:off x="381000" y="2940050"/>
            <a:ext cx="7016750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Idea 2:</a:t>
            </a: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It is a property of pollen of phaenogamous (flowering) plants</a:t>
            </a:r>
            <a:endParaRPr/>
          </a:p>
        </p:txBody>
      </p:sp>
      <p:sp>
        <p:nvSpPr>
          <p:cNvPr id="112" name="Google Shape;112;p16"/>
          <p:cNvSpPr txBox="1"/>
          <p:nvPr/>
        </p:nvSpPr>
        <p:spPr>
          <a:xfrm>
            <a:off x="609600" y="3321050"/>
            <a:ext cx="6496050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Pollen from moss shows the motion too, even from dead moss</a:t>
            </a:r>
            <a:endParaRPr/>
          </a:p>
        </p:txBody>
      </p:sp>
      <p:sp>
        <p:nvSpPr>
          <p:cNvPr id="113" name="Google Shape;113;p16"/>
          <p:cNvSpPr/>
          <p:nvPr/>
        </p:nvSpPr>
        <p:spPr>
          <a:xfrm>
            <a:off x="609600" y="2635250"/>
            <a:ext cx="6305550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motion persists in plants that have been dead 100 years</a:t>
            </a:r>
            <a:endParaRPr/>
          </a:p>
        </p:txBody>
      </p:sp>
      <p:sp>
        <p:nvSpPr>
          <p:cNvPr id="114" name="Google Shape;114;p16"/>
          <p:cNvSpPr txBox="1"/>
          <p:nvPr/>
        </p:nvSpPr>
        <p:spPr>
          <a:xfrm>
            <a:off x="381000" y="3625850"/>
            <a:ext cx="8413750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Idea 3:</a:t>
            </a: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It is </a:t>
            </a:r>
            <a:r>
              <a:rPr lang="en-US" sz="1800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rPr>
              <a:t>“the supposed constituent or elementary molecules of organic bodies”</a:t>
            </a:r>
            <a:endParaRPr/>
          </a:p>
        </p:txBody>
      </p:sp>
      <p:sp>
        <p:nvSpPr>
          <p:cNvPr id="115" name="Google Shape;115;p16"/>
          <p:cNvSpPr txBox="1"/>
          <p:nvPr/>
        </p:nvSpPr>
        <p:spPr>
          <a:xfrm>
            <a:off x="609600" y="4006850"/>
            <a:ext cx="4781550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motion persists in ground-up fossil plants</a:t>
            </a:r>
            <a:endParaRPr/>
          </a:p>
        </p:txBody>
      </p:sp>
      <p:sp>
        <p:nvSpPr>
          <p:cNvPr id="116" name="Google Shape;116;p16"/>
          <p:cNvSpPr txBox="1"/>
          <p:nvPr/>
        </p:nvSpPr>
        <p:spPr>
          <a:xfrm>
            <a:off x="381000" y="4311650"/>
            <a:ext cx="5911850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Idea 4:</a:t>
            </a: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It is a universal property of small pieces of matter</a:t>
            </a:r>
            <a:endParaRPr sz="1800">
              <a:solidFill>
                <a:srgbClr val="0033C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16"/>
          <p:cNvSpPr txBox="1"/>
          <p:nvPr/>
        </p:nvSpPr>
        <p:spPr>
          <a:xfrm>
            <a:off x="609600" y="4692650"/>
            <a:ext cx="7848600" cy="915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rPr>
              <a:t>“To mention all the mineral substances in which I have found these molecules; would be tedious…a fragment of the Sphinx being one of the specimens examined…</a:t>
            </a:r>
            <a:endParaRPr/>
          </a:p>
        </p:txBody>
      </p:sp>
      <p:sp>
        <p:nvSpPr>
          <p:cNvPr id="118" name="Google Shape;118;p16"/>
          <p:cNvSpPr txBox="1"/>
          <p:nvPr/>
        </p:nvSpPr>
        <p:spPr>
          <a:xfrm>
            <a:off x="381000" y="5683250"/>
            <a:ext cx="669925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Side note:</a:t>
            </a: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Brown thought he was seeing individual molecules;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            Actually he reached resolution limit of his microscope.</a:t>
            </a:r>
            <a:endParaRPr sz="1800">
              <a:solidFill>
                <a:srgbClr val="0033CC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/>
              <a:t>Einstein’s idea in 1905</a:t>
            </a:r>
            <a:endParaRPr/>
          </a:p>
        </p:txBody>
      </p:sp>
      <p:sp>
        <p:nvSpPr>
          <p:cNvPr descr="Parchment" id="125" name="Google Shape;125;p17"/>
          <p:cNvSpPr txBox="1"/>
          <p:nvPr>
            <p:ph idx="1" type="body"/>
          </p:nvPr>
        </p:nvSpPr>
        <p:spPr>
          <a:xfrm>
            <a:off x="533400" y="1219200"/>
            <a:ext cx="8229600" cy="24685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/>
              <a:t>“Bodies of microscopically visible size suspended in liquids must, as a result of thermal molecular motions, perform motions of such magnitude that these motions can easily be detected by a microscope.”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/>
              <a:t>				— A. Einstein</a:t>
            </a:r>
            <a:endParaRPr/>
          </a:p>
          <a:p>
            <a:pPr indent="-342900" lvl="0" marL="34290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/>
              <a:t>				</a:t>
            </a:r>
            <a:r>
              <a:rPr i="1" lang="en-US" sz="1800"/>
              <a:t>Annalen der Physik</a:t>
            </a:r>
            <a:r>
              <a:rPr lang="en-US" sz="1800"/>
              <a:t> </a:t>
            </a:r>
            <a:r>
              <a:rPr b="1" lang="en-US" sz="1800"/>
              <a:t>17</a:t>
            </a:r>
            <a:r>
              <a:rPr lang="en-US" sz="1800"/>
              <a:t>, 549 (1905)</a:t>
            </a:r>
            <a:endParaRPr/>
          </a:p>
        </p:txBody>
      </p:sp>
      <p:pic>
        <p:nvPicPr>
          <p:cNvPr descr="Einstein" id="126" name="Google Shape;126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38200" y="3962400"/>
            <a:ext cx="1773238" cy="2273300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17"/>
          <p:cNvSpPr txBox="1"/>
          <p:nvPr/>
        </p:nvSpPr>
        <p:spPr>
          <a:xfrm>
            <a:off x="5791200" y="6324600"/>
            <a:ext cx="533400" cy="2746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 </a:t>
            </a:r>
            <a:r>
              <a:rPr b="1" lang="en-US" sz="1200">
                <a:solidFill>
                  <a:schemeClr val="dk1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μ</a:t>
            </a:r>
            <a:r>
              <a:rPr b="1"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endParaRPr/>
          </a:p>
        </p:txBody>
      </p:sp>
      <p:cxnSp>
        <p:nvCxnSpPr>
          <p:cNvPr id="128" name="Google Shape;128;p17"/>
          <p:cNvCxnSpPr/>
          <p:nvPr/>
        </p:nvCxnSpPr>
        <p:spPr>
          <a:xfrm>
            <a:off x="5721350" y="6354763"/>
            <a:ext cx="609600" cy="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129" name="Google Shape;129;p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505200" y="3676650"/>
            <a:ext cx="3429000" cy="2571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/>
              <a:t>FRAP measurements of diffusion coefficients</a:t>
            </a:r>
            <a:endParaRPr/>
          </a:p>
        </p:txBody>
      </p:sp>
      <p:pic>
        <p:nvPicPr>
          <p:cNvPr id="135" name="Google Shape;135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324600" y="1524000"/>
            <a:ext cx="2040752" cy="501004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 result for frap diffusion" id="136" name="Google Shape;136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81000" y="2286000"/>
            <a:ext cx="5471273" cy="30003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Tumbling of E. coli</a:t>
            </a:r>
            <a:endParaRPr/>
          </a:p>
        </p:txBody>
      </p:sp>
      <p:pic>
        <p:nvPicPr>
          <p:cNvPr id="142" name="Google Shape;142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600200" y="1752600"/>
            <a:ext cx="5676900" cy="445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0"/>
          <p:cNvSpPr txBox="1"/>
          <p:nvPr>
            <p:ph type="title"/>
          </p:nvPr>
        </p:nvSpPr>
        <p:spPr>
          <a:xfrm>
            <a:off x="457200" y="274638"/>
            <a:ext cx="8229600" cy="6397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/>
              <a:t>Diffusion-limited growth patterns</a:t>
            </a:r>
            <a:endParaRPr/>
          </a:p>
        </p:txBody>
      </p:sp>
      <p:pic>
        <p:nvPicPr>
          <p:cNvPr descr="Image:DLA Cluster.JPG" id="148" name="Google Shape;148;p20">
            <a:hlinkClick r:id="rId3"/>
          </p:cNvPr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28600" y="4173538"/>
            <a:ext cx="3200400" cy="216058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EBJ21_n" id="149" name="Google Shape;149;p2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248400" y="4191000"/>
            <a:ext cx="2362200" cy="2362200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20"/>
          <p:cNvSpPr txBox="1"/>
          <p:nvPr/>
        </p:nvSpPr>
        <p:spPr>
          <a:xfrm>
            <a:off x="609600" y="3810000"/>
            <a:ext cx="2470150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copper sulfate solution</a:t>
            </a:r>
            <a:endParaRPr/>
          </a:p>
        </p:txBody>
      </p:sp>
      <p:sp>
        <p:nvSpPr>
          <p:cNvPr id="151" name="Google Shape;151;p20"/>
          <p:cNvSpPr txBox="1"/>
          <p:nvPr/>
        </p:nvSpPr>
        <p:spPr>
          <a:xfrm>
            <a:off x="6705600" y="3810000"/>
            <a:ext cx="1466850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bacterial film</a:t>
            </a:r>
            <a:endParaRPr/>
          </a:p>
        </p:txBody>
      </p:sp>
      <p:pic>
        <p:nvPicPr>
          <p:cNvPr descr="dla02" id="152" name="Google Shape;152;p20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895600" y="1524000"/>
            <a:ext cx="3200400" cy="2400300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p20"/>
          <p:cNvSpPr txBox="1"/>
          <p:nvPr/>
        </p:nvSpPr>
        <p:spPr>
          <a:xfrm>
            <a:off x="3200400" y="1143000"/>
            <a:ext cx="2279650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Computer simulation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