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9.jpg"/><Relationship Id="rId6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Molecular motors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Chem 163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23 Sept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>
            <p:ph type="title"/>
          </p:nvPr>
        </p:nvSpPr>
        <p:spPr>
          <a:xfrm>
            <a:off x="512196" y="206099"/>
            <a:ext cx="10515600" cy="779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Flashing Brownian Ratchet (power-stroke model)</a:t>
            </a:r>
            <a:endParaRPr/>
          </a:p>
        </p:txBody>
      </p:sp>
      <p:pic>
        <p:nvPicPr>
          <p:cNvPr id="171" name="Google Shape;17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5425" y="1690688"/>
            <a:ext cx="920115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732" y="1431235"/>
            <a:ext cx="3536102" cy="461121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>
            <p:ph type="title"/>
          </p:nvPr>
        </p:nvSpPr>
        <p:spPr>
          <a:xfrm>
            <a:off x="367290" y="164959"/>
            <a:ext cx="10515600" cy="6128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What is a molecular motor?</a:t>
            </a: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683812" y="818983"/>
            <a:ext cx="26818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Cytoskeletal linear motors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8977025" y="818983"/>
            <a:ext cx="15529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Rotary motors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4468633" y="818983"/>
            <a:ext cx="28121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Nucleic acid motor proteins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4961614" y="1279671"/>
            <a:ext cx="159729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Polymerase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Topoisomerase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Gyrase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Helicase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Ribosome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8899679" y="1233504"/>
            <a:ext cx="192591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Bacterial flagellum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-ATP synthase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4820698" y="2940687"/>
            <a:ext cx="13835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Transporters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4604304" y="3403328"/>
            <a:ext cx="231191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Electrogenic (e.g. NKX)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Non-electrogenic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Light-driven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24732" y="6124575"/>
            <a:ext cx="469199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end is distal in most cells and axons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Dendrites have variable microtubule orientation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838200" y="126587"/>
            <a:ext cx="10515600" cy="771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Bacteriophage DNA injection</a:t>
            </a: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185530" y="5087482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Grayson, Paul, and Ian J. Molineux. "Is phage DNA ‘injected’into cells—biologists and physicists can agree." 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opinion in microbiology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10.4 (2007): 401-409.</a:t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85" y="932071"/>
            <a:ext cx="3305462" cy="387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8972" y="932071"/>
            <a:ext cx="2782934" cy="387051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/>
          <p:nvPr/>
        </p:nvSpPr>
        <p:spPr>
          <a:xfrm>
            <a:off x="6455796" y="4979760"/>
            <a:ext cx="489800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Inamdar, Mandar M., William M. Gelbart, and Rob Phillips. "Dynamics of DNA ejection from bacteriophage." 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Biophysical journal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91.2 (2006): 411-420.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3347499" y="6082748"/>
            <a:ext cx="46560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if the proteins can diffuse along the DNA?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title"/>
          </p:nvPr>
        </p:nvSpPr>
        <p:spPr>
          <a:xfrm>
            <a:off x="838200" y="-2312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Brownian ratchets</a:t>
            </a:r>
            <a:endParaRPr/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421" y="1266990"/>
            <a:ext cx="3627029" cy="4115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/>
          <p:nvPr/>
        </p:nvSpPr>
        <p:spPr>
          <a:xfrm>
            <a:off x="416301" y="5844410"/>
            <a:ext cx="50142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https://www.youtube.com/watch?v=4JWpG8XPku4</a:t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663421" y="6306467"/>
            <a:ext cx="27460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ActA-driven polymerization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726881" y="817733"/>
            <a:ext cx="24079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Listeria monocytogenes</a:t>
            </a:r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5870531" y="5937135"/>
            <a:ext cx="487963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Cameron, Lisa A., et al. "Motility of ActA protein-coated microspheres driven by actin polymerization." 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Proceedings of the National Academy of Sciences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96.9 (1999): 4908-4913.</a:t>
            </a:r>
            <a:endParaRPr/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0531" y="1014014"/>
            <a:ext cx="4312527" cy="413528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5870531" y="5266217"/>
            <a:ext cx="36519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ActA-coated 0.5 micron plastic beads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s between frames.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5931673" y="4607594"/>
            <a:ext cx="6607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 um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title"/>
          </p:nvPr>
        </p:nvSpPr>
        <p:spPr>
          <a:xfrm>
            <a:off x="742950" y="0"/>
            <a:ext cx="10515600" cy="1133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Actin-based motility</a:t>
            </a:r>
            <a:endParaRPr/>
          </a:p>
        </p:txBody>
      </p:sp>
      <p:pic>
        <p:nvPicPr>
          <p:cNvPr id="128" name="Google Shape;1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2289" y="932746"/>
            <a:ext cx="7372350" cy="536013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/>
          <p:nvPr/>
        </p:nvSpPr>
        <p:spPr>
          <a:xfrm>
            <a:off x="225287" y="6292878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https://www.researchgate.net/figure/Dendritic-nucleation-model-of-lamellipodium-protrusion-1-External-cues-activate-cell_fig5_302564422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838200" y="190197"/>
            <a:ext cx="10515600" cy="581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Example of a reversible rotary motor</a:t>
            </a:r>
            <a:endParaRPr/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6863" y="1427747"/>
            <a:ext cx="4680979" cy="358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55929" y="1086421"/>
            <a:ext cx="3815862" cy="468516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/>
          <p:nvPr/>
        </p:nvSpPr>
        <p:spPr>
          <a:xfrm>
            <a:off x="5674128" y="5825115"/>
            <a:ext cx="43460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Itoh, Hiroyasu, et al. "Mechanically driven ATP synthesis by F 1-ATPase." 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Nature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427.6973 (2004): 465.</a:t>
            </a:r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176463" y="5823147"/>
            <a:ext cx="526505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Yasuda, Ryohei, et al. "F1-ATPase is a highly efficient molecular motor that rotates with discrete 120 steps." 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93.7 (1998): 1117-1124.</a:t>
            </a:r>
            <a:endParaRPr/>
          </a:p>
        </p:txBody>
      </p:sp>
      <p:pic>
        <p:nvPicPr>
          <p:cNvPr id="139" name="Google Shape;13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3497" y="888111"/>
            <a:ext cx="2167496" cy="2157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 rotWithShape="1">
          <a:blip r:embed="rId6">
            <a:alphaModFix/>
          </a:blip>
          <a:srcRect b="64444" l="4130" r="50000" t="0"/>
          <a:stretch/>
        </p:blipFill>
        <p:spPr>
          <a:xfrm>
            <a:off x="723569" y="3232548"/>
            <a:ext cx="2909326" cy="224460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 txBox="1"/>
          <p:nvPr/>
        </p:nvSpPr>
        <p:spPr>
          <a:xfrm>
            <a:off x="1580610" y="5477155"/>
            <a:ext cx="9332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(s)</a:t>
            </a:r>
            <a:endParaRPr/>
          </a:p>
        </p:txBody>
      </p:sp>
      <p:sp>
        <p:nvSpPr>
          <p:cNvPr id="142" name="Google Shape;142;p18"/>
          <p:cNvSpPr txBox="1"/>
          <p:nvPr/>
        </p:nvSpPr>
        <p:spPr>
          <a:xfrm rot="-5400000">
            <a:off x="-109328" y="4170185"/>
            <a:ext cx="12818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Revolutions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type="title"/>
          </p:nvPr>
        </p:nvSpPr>
        <p:spPr>
          <a:xfrm>
            <a:off x="838200" y="182245"/>
            <a:ext cx="10515600" cy="6128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What is a molecular motor?</a:t>
            </a:r>
            <a:endParaRPr/>
          </a:p>
        </p:txBody>
      </p:sp>
      <p:pic>
        <p:nvPicPr>
          <p:cNvPr id="148" name="Google Shape;14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6343" y="1909845"/>
            <a:ext cx="3533353" cy="3362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6545" y="1699224"/>
            <a:ext cx="5404927" cy="378344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/>
          <p:nvPr/>
        </p:nvSpPr>
        <p:spPr>
          <a:xfrm>
            <a:off x="7373509" y="6260257"/>
            <a:ext cx="383783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https://www.researchgate.net/figure/Schema-du-fonctionnement-de-la-kinesine-issu-de-17-1-La-tete-A-a-lavant-est_fig3_320271191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1325684" y="6260257"/>
            <a:ext cx="29402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http://www.biochemsoctrans.org/content/40/2/438</a:t>
            </a: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469127" y="1184744"/>
            <a:ext cx="17514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kinesin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906449" y="1105231"/>
            <a:ext cx="499579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force-velocity relation?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dependence on chemical driving force?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Properties of some motors</a:t>
            </a:r>
            <a:endParaRPr/>
          </a:p>
        </p:txBody>
      </p:sp>
      <p:pic>
        <p:nvPicPr>
          <p:cNvPr id="163" name="Google Shape;16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511" y="2019189"/>
            <a:ext cx="7204278" cy="242458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/>
          <p:nvPr/>
        </p:nvSpPr>
        <p:spPr>
          <a:xfrm>
            <a:off x="2539117" y="5562117"/>
            <a:ext cx="533267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Bustamante, Carlos, et al. "Mechanical processes in biochemistry." 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Annual review of biochemistry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73.1 (2004): 705-748.</a:t>
            </a:r>
            <a:endParaRPr/>
          </a:p>
        </p:txBody>
      </p:sp>
      <p:pic>
        <p:nvPicPr>
          <p:cNvPr id="165" name="Google Shape;16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2993" y="1781175"/>
            <a:ext cx="4283657" cy="3600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