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8"/>
  </p:handoutMasterIdLst>
  <p:sldIdLst>
    <p:sldId id="256" r:id="rId2"/>
    <p:sldId id="260" r:id="rId3"/>
    <p:sldId id="261" r:id="rId4"/>
    <p:sldId id="262" r:id="rId5"/>
    <p:sldId id="259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D5F04-712F-4FA1-B18A-C57402A94A56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F9336-94B6-423B-8998-0C39AB298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2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21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2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0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71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2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3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7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1836E4-FB28-4A8A-8C5B-52B74C4198DB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8E6F4A-22D8-484F-934D-2EF15D85397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Autofit/>
          </a:bodyPr>
          <a:lstStyle/>
          <a:p>
            <a:pPr marR="45720" algn="ctr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4800" i="1" dirty="0" err="1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Triunfo</a:t>
            </a:r>
            <a:r>
              <a:rPr lang="en-US" sz="4800" i="1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 Water &amp; Sanitation District </a:t>
            </a:r>
            <a:endParaRPr lang="en-US" sz="5500" i="1" dirty="0">
              <a:solidFill>
                <a:schemeClr val="tx1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Audit presentation</a:t>
            </a:r>
          </a:p>
          <a:p>
            <a:r>
              <a:rPr lang="en-US" sz="1400" dirty="0"/>
              <a:t>For the year ended June 30, 2021</a:t>
            </a:r>
          </a:p>
          <a:p>
            <a:endParaRPr lang="en-US" sz="1400" dirty="0"/>
          </a:p>
          <a:p>
            <a:r>
              <a:rPr lang="en-US" sz="1400" dirty="0"/>
              <a:t>January 24,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chemeClr val="tx1"/>
                </a:solidFill>
                <a:latin typeface="Bookman Old Style" pitchFamily="18" charset="0"/>
              </a:rPr>
              <a:t>Triunfo</a:t>
            </a:r>
            <a:r>
              <a:rPr lang="en-US" sz="3200" i="1" dirty="0">
                <a:solidFill>
                  <a:schemeClr val="tx1"/>
                </a:solidFill>
                <a:latin typeface="Bookman Old Style" pitchFamily="18" charset="0"/>
              </a:rPr>
              <a:t> Water &amp; Sanitation District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Audit objective</a:t>
            </a:r>
          </a:p>
          <a:p>
            <a:pPr lvl="1"/>
            <a:r>
              <a:rPr lang="en-US" sz="2600" dirty="0"/>
              <a:t>Express an opinion on </a:t>
            </a:r>
            <a:r>
              <a:rPr lang="en-US" sz="2600" b="1" i="1" dirty="0"/>
              <a:t>management’s</a:t>
            </a:r>
            <a:r>
              <a:rPr lang="en-US" sz="2600" dirty="0"/>
              <a:t> financial statements</a:t>
            </a:r>
          </a:p>
          <a:p>
            <a:pPr lvl="2"/>
            <a:r>
              <a:rPr lang="en-US" sz="2200" dirty="0"/>
              <a:t>After gathering and evaluating sufficient, appropriate  audit evidence, provide:</a:t>
            </a:r>
          </a:p>
          <a:p>
            <a:pPr lvl="3"/>
            <a:r>
              <a:rPr lang="en-US" sz="1700" dirty="0"/>
              <a:t>Reasonable assurance</a:t>
            </a:r>
            <a:r>
              <a:rPr lang="en-US" sz="1700" i="1" dirty="0"/>
              <a:t>, not absolute, </a:t>
            </a:r>
            <a:r>
              <a:rPr lang="en-US" sz="1700" dirty="0"/>
              <a:t>the financial statements are free of </a:t>
            </a:r>
            <a:r>
              <a:rPr lang="en-US" sz="1700" i="1" dirty="0"/>
              <a:t>material</a:t>
            </a:r>
            <a:r>
              <a:rPr lang="en-US" sz="1700" dirty="0"/>
              <a:t> misstatement</a:t>
            </a:r>
          </a:p>
          <a:p>
            <a:pPr lvl="3"/>
            <a:r>
              <a:rPr lang="en-US" sz="1700" dirty="0"/>
              <a:t>An opinion as to whether the financial statements are fairly presented, in all material respects, in accordance with Generally Accepted Accounting Principles</a:t>
            </a:r>
          </a:p>
          <a:p>
            <a:pPr lvl="1">
              <a:buNone/>
            </a:pPr>
            <a:r>
              <a:rPr lang="en-US" sz="17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chemeClr val="tx1"/>
                </a:solidFill>
                <a:latin typeface="Bookman Old Style" pitchFamily="18" charset="0"/>
              </a:rPr>
              <a:t>Triunfo</a:t>
            </a:r>
            <a:r>
              <a:rPr lang="en-US" sz="3200" i="1" dirty="0">
                <a:solidFill>
                  <a:schemeClr val="tx1"/>
                </a:solidFill>
                <a:latin typeface="Bookman Old Style" pitchFamily="18" charset="0"/>
              </a:rPr>
              <a:t> Water &amp; Sanitation District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Audit standards followed:</a:t>
            </a:r>
          </a:p>
          <a:p>
            <a:pPr lvl="1"/>
            <a:r>
              <a:rPr lang="en-US" sz="2100" dirty="0"/>
              <a:t>Generally Accepted Auditing Standards (GAAS)</a:t>
            </a:r>
          </a:p>
          <a:p>
            <a:pPr lvl="1"/>
            <a:r>
              <a:rPr lang="en-US" sz="2100" dirty="0"/>
              <a:t>Generally Accepted Government Auditing Standards (GAGAS)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chemeClr val="tx1"/>
                </a:solidFill>
                <a:latin typeface="Bookman Old Style" pitchFamily="18" charset="0"/>
              </a:rPr>
              <a:t>Triunfo</a:t>
            </a:r>
            <a:r>
              <a:rPr lang="en-US" sz="3200" i="1" dirty="0">
                <a:solidFill>
                  <a:schemeClr val="tx1"/>
                </a:solidFill>
                <a:latin typeface="Bookman Old Style" pitchFamily="18" charset="0"/>
              </a:rPr>
              <a:t> Water &amp; Sanitation District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Responsibilities</a:t>
            </a:r>
            <a:endParaRPr lang="en-US" sz="2400" dirty="0"/>
          </a:p>
          <a:p>
            <a:pPr lvl="1"/>
            <a:r>
              <a:rPr lang="en-US" sz="2100" dirty="0"/>
              <a:t>Management:</a:t>
            </a:r>
          </a:p>
          <a:p>
            <a:pPr lvl="2"/>
            <a:r>
              <a:rPr lang="en-US" sz="2100" dirty="0"/>
              <a:t>Financial statements</a:t>
            </a:r>
          </a:p>
          <a:p>
            <a:pPr lvl="2"/>
            <a:r>
              <a:rPr lang="en-US" sz="2100" dirty="0"/>
              <a:t>Complete accurate financial records</a:t>
            </a:r>
          </a:p>
          <a:p>
            <a:pPr lvl="2"/>
            <a:r>
              <a:rPr lang="en-US" sz="2100" dirty="0"/>
              <a:t>Comprehensive framework of internal control, including controls to prevent and detect fraud</a:t>
            </a:r>
          </a:p>
          <a:p>
            <a:pPr lvl="1"/>
            <a:r>
              <a:rPr lang="en-US" sz="2100" dirty="0"/>
              <a:t>Governing body:</a:t>
            </a:r>
          </a:p>
          <a:p>
            <a:pPr lvl="2"/>
            <a:r>
              <a:rPr lang="en-US" sz="2100" dirty="0"/>
              <a:t>Fiduciary</a:t>
            </a:r>
          </a:p>
          <a:p>
            <a:pPr lvl="2"/>
            <a:r>
              <a:rPr lang="en-US" sz="2100" dirty="0"/>
              <a:t>Ensure management fulfills obligations for internal control and financial reporting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chemeClr val="tx1"/>
                </a:solidFill>
                <a:latin typeface="Bookman Old Style" pitchFamily="18" charset="0"/>
              </a:rPr>
              <a:t>Triunfo</a:t>
            </a:r>
            <a:r>
              <a:rPr lang="en-US" sz="3200" i="1" dirty="0">
                <a:solidFill>
                  <a:schemeClr val="tx1"/>
                </a:solidFill>
                <a:latin typeface="Bookman Old Style" pitchFamily="18" charset="0"/>
              </a:rPr>
              <a:t> Water &amp; Sanitation District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Auditor responsibilities:</a:t>
            </a:r>
          </a:p>
          <a:p>
            <a:pPr lvl="2"/>
            <a:r>
              <a:rPr lang="en-US" sz="2100" dirty="0"/>
              <a:t>Obtain reasonable assurance, </a:t>
            </a:r>
            <a:r>
              <a:rPr lang="en-US" sz="2100" i="1" dirty="0"/>
              <a:t>not absolute</a:t>
            </a:r>
            <a:r>
              <a:rPr lang="en-US" sz="2100" dirty="0"/>
              <a:t>, that the financial statements are free of material misstatement</a:t>
            </a:r>
          </a:p>
          <a:p>
            <a:pPr lvl="2"/>
            <a:r>
              <a:rPr lang="en-US" sz="2100" dirty="0"/>
              <a:t>Examine, on a test basis, evidence supporting amounts and disclosures</a:t>
            </a:r>
          </a:p>
          <a:p>
            <a:pPr lvl="2"/>
            <a:r>
              <a:rPr lang="en-US" sz="2100" dirty="0"/>
              <a:t>Assess accounting principles used, estimates made, and evaluate the overall financial statement presentation</a:t>
            </a:r>
          </a:p>
          <a:p>
            <a:pPr lvl="2"/>
            <a:r>
              <a:rPr lang="en-US" sz="2100" dirty="0"/>
              <a:t>Express an opinion on the District’s financial statements</a:t>
            </a:r>
          </a:p>
          <a:p>
            <a:pPr lvl="1"/>
            <a:endParaRPr lang="en-US" sz="2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chemeClr val="tx1"/>
                </a:solidFill>
                <a:latin typeface="Bookman Old Style" pitchFamily="18" charset="0"/>
              </a:rPr>
              <a:t>Triunfo</a:t>
            </a:r>
            <a:r>
              <a:rPr lang="en-US" sz="3200" i="1" dirty="0">
                <a:solidFill>
                  <a:schemeClr val="tx1"/>
                </a:solidFill>
                <a:latin typeface="Bookman Old Style" pitchFamily="18" charset="0"/>
              </a:rPr>
              <a:t> Water &amp; Sanitation District</a:t>
            </a:r>
            <a:endParaRPr lang="en-US" sz="3200" i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Final opinion over financial statements:</a:t>
            </a:r>
          </a:p>
          <a:p>
            <a:pPr lvl="1"/>
            <a:r>
              <a:rPr lang="en-US" sz="2100" dirty="0"/>
              <a:t>Unmodified</a:t>
            </a:r>
          </a:p>
          <a:p>
            <a:pPr lvl="2"/>
            <a:r>
              <a:rPr lang="en-US" sz="1800" dirty="0"/>
              <a:t>Financial statements are fairly presented in all material respects</a:t>
            </a:r>
          </a:p>
          <a:p>
            <a:pPr lvl="2"/>
            <a:r>
              <a:rPr lang="en-US" sz="1800" dirty="0"/>
              <a:t>Significant accounting policies have been consistently applied</a:t>
            </a:r>
          </a:p>
          <a:p>
            <a:pPr lvl="2"/>
            <a:r>
              <a:rPr lang="en-US" sz="1800" dirty="0"/>
              <a:t>Estimates are reasonable </a:t>
            </a:r>
          </a:p>
          <a:p>
            <a:pPr lvl="2"/>
            <a:r>
              <a:rPr lang="en-US" sz="1800" dirty="0"/>
              <a:t>Disclosures are properly reflected</a:t>
            </a:r>
          </a:p>
        </p:txBody>
      </p:sp>
    </p:spTree>
    <p:extLst>
      <p:ext uri="{BB962C8B-B14F-4D97-AF65-F5344CB8AC3E}">
        <p14:creationId xmlns:p14="http://schemas.microsoft.com/office/powerpoint/2010/main" val="27401649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399</TotalTime>
  <Words>242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Bookman Old Style</vt:lpstr>
      <vt:lpstr>Calibri</vt:lpstr>
      <vt:lpstr>Calibri Light</vt:lpstr>
      <vt:lpstr>Retrospect</vt:lpstr>
      <vt:lpstr>Triunfo Water &amp; Sanitation District </vt:lpstr>
      <vt:lpstr>Triunfo Water &amp; Sanitation District</vt:lpstr>
      <vt:lpstr>Triunfo Water &amp; Sanitation District</vt:lpstr>
      <vt:lpstr>Triunfo Water &amp; Sanitation District</vt:lpstr>
      <vt:lpstr>Triunfo Water &amp; Sanitation District</vt:lpstr>
      <vt:lpstr>Triunfo Water &amp; Sanitation District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</dc:creator>
  <cp:lastModifiedBy>Fidela Garcia</cp:lastModifiedBy>
  <cp:revision>78</cp:revision>
  <cp:lastPrinted>2019-04-15T18:12:02Z</cp:lastPrinted>
  <dcterms:created xsi:type="dcterms:W3CDTF">2015-03-16T18:07:59Z</dcterms:created>
  <dcterms:modified xsi:type="dcterms:W3CDTF">2022-01-27T18:19:08Z</dcterms:modified>
</cp:coreProperties>
</file>