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9.xml" ContentType="application/vnd.openxmlformats-officedocument.theme+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heme/theme10.xml" ContentType="application/vnd.openxmlformats-officedocument.theme+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notesSlides/notesSlide1.xml" ContentType="application/vnd.openxmlformats-officedocument.presentationml.notesSlide+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notesSlides/notesSlide2.xml" ContentType="application/vnd.openxmlformats-officedocument.presentationml.notesSlide+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notesSlides/notesSlide3.xml" ContentType="application/vnd.openxmlformats-officedocument.presentationml.notesSlide+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notesSlides/notesSlide4.xml" ContentType="application/vnd.openxmlformats-officedocument.presentationml.notesSlide+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notesSlides/notesSlide5.xml" ContentType="application/vnd.openxmlformats-officedocument.presentationml.notesSlide+xml"/>
  <Override PartName="/ppt/tags/tag1000.xml" ContentType="application/vnd.openxmlformats-officedocument.presentationml.tags+xml"/>
  <Override PartName="/ppt/tags/tag100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0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notesSlides/notesSlide10.xml" ContentType="application/vnd.openxmlformats-officedocument.presentationml.notesSlide+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notesSlides/notesSlide11.xml" ContentType="application/vnd.openxmlformats-officedocument.presentationml.notesSlide+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notesSlides/notesSlide12.xml" ContentType="application/vnd.openxmlformats-officedocument.presentationml.notesSlide+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notesSlides/notesSlide23.xml" ContentType="application/vnd.openxmlformats-officedocument.presentationml.notesSlide+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notesSlides/notesSlide24.xml" ContentType="application/vnd.openxmlformats-officedocument.presentationml.notesSlide+xml"/>
  <Override PartName="/ppt/tags/tag1040.xml" ContentType="application/vnd.openxmlformats-officedocument.presentationml.tags+xml"/>
  <Override PartName="/ppt/tags/tag1041.xml" ContentType="application/vnd.openxmlformats-officedocument.presentationml.tags+xml"/>
  <Override PartName="/ppt/notesSlides/notesSlide25.xml" ContentType="application/vnd.openxmlformats-officedocument.presentationml.notesSlide+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notesSlides/notesSlide42.xml" ContentType="application/vnd.openxmlformats-officedocument.presentationml.notesSlide+xml"/>
  <Override PartName="/ppt/tags/tag1056.xml" ContentType="application/vnd.openxmlformats-officedocument.presentationml.tags+xml"/>
  <Override PartName="/ppt/tags/tag1057.xml" ContentType="application/vnd.openxmlformats-officedocument.presentationml.tags+xml"/>
  <Override PartName="/ppt/notesSlides/notesSlide43.xml" ContentType="application/vnd.openxmlformats-officedocument.presentationml.notesSlide+xml"/>
  <Override PartName="/ppt/tags/tag1058.xml" ContentType="application/vnd.openxmlformats-officedocument.presentationml.tags+xml"/>
  <Override PartName="/ppt/tags/tag1059.xml" ContentType="application/vnd.openxmlformats-officedocument.presentationml.tags+xml"/>
  <Override PartName="/ppt/notesSlides/notesSlide44.xml" ContentType="application/vnd.openxmlformats-officedocument.presentationml.notesSlide+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notesSlides/notesSlide45.xml" ContentType="application/vnd.openxmlformats-officedocument.presentationml.notesSlide+xml"/>
  <Override PartName="/ppt/tags/tag1064.xml" ContentType="application/vnd.openxmlformats-officedocument.presentationml.tags+xml"/>
  <Override PartName="/ppt/tags/tag1065.xml" ContentType="application/vnd.openxmlformats-officedocument.presentationml.tags+xml"/>
  <Override PartName="/ppt/notesSlides/notesSlide46.xml" ContentType="application/vnd.openxmlformats-officedocument.presentationml.notesSlide+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069.xml" ContentType="application/vnd.openxmlformats-officedocument.presentationml.tags+xml"/>
  <Override PartName="/ppt/tags/tag1070.xml" ContentType="application/vnd.openxmlformats-officedocument.presentationml.tags+xml"/>
  <Override PartName="/ppt/notesSlides/notesSlide50.xml" ContentType="application/vnd.openxmlformats-officedocument.presentationml.notesSlide+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notesSlides/notesSlide51.xml" ContentType="application/vnd.openxmlformats-officedocument.presentationml.notesSlide+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notesSlides/notesSlide52.xml" ContentType="application/vnd.openxmlformats-officedocument.presentationml.notesSlide+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notesSlides/notesSlide53.xml" ContentType="application/vnd.openxmlformats-officedocument.presentationml.notesSlide+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notesSlides/notesSlide54.xml" ContentType="application/vnd.openxmlformats-officedocument.presentationml.notesSlide+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8" r:id="rId6"/>
    <p:sldMasterId id="2147483702" r:id="rId7"/>
    <p:sldMasterId id="2147483729" r:id="rId8"/>
    <p:sldMasterId id="2147483750" r:id="rId9"/>
    <p:sldMasterId id="2147483764" r:id="rId10"/>
    <p:sldMasterId id="2147483778" r:id="rId11"/>
    <p:sldMasterId id="2147483808" r:id="rId12"/>
  </p:sldMasterIdLst>
  <p:notesMasterIdLst>
    <p:notesMasterId r:id="rId105"/>
  </p:notesMasterIdLst>
  <p:sldIdLst>
    <p:sldId id="2147375050" r:id="rId13"/>
    <p:sldId id="2147375051" r:id="rId14"/>
    <p:sldId id="2147375056" r:id="rId15"/>
    <p:sldId id="256" r:id="rId16"/>
    <p:sldId id="2147375475" r:id="rId17"/>
    <p:sldId id="2147375829" r:id="rId18"/>
    <p:sldId id="2147375067" r:id="rId19"/>
    <p:sldId id="2147375072" r:id="rId20"/>
    <p:sldId id="2147375114" r:id="rId21"/>
    <p:sldId id="2147375144" r:id="rId22"/>
    <p:sldId id="2147375688" r:id="rId23"/>
    <p:sldId id="2141411478" r:id="rId24"/>
    <p:sldId id="2147375676" r:id="rId25"/>
    <p:sldId id="670" r:id="rId26"/>
    <p:sldId id="2147375146" r:id="rId27"/>
    <p:sldId id="2147375147" r:id="rId28"/>
    <p:sldId id="2147375148" r:id="rId29"/>
    <p:sldId id="2147375149" r:id="rId30"/>
    <p:sldId id="2147375117" r:id="rId31"/>
    <p:sldId id="2147375135" r:id="rId32"/>
    <p:sldId id="2147375136" r:id="rId33"/>
    <p:sldId id="263" r:id="rId34"/>
    <p:sldId id="264" r:id="rId35"/>
    <p:sldId id="2147375679" r:id="rId36"/>
    <p:sldId id="2147376233" r:id="rId37"/>
    <p:sldId id="2147375487" r:id="rId38"/>
    <p:sldId id="2147375079" r:id="rId39"/>
    <p:sldId id="2147374116" r:id="rId40"/>
    <p:sldId id="279" r:id="rId41"/>
    <p:sldId id="2147375484" r:id="rId42"/>
    <p:sldId id="2147375485" r:id="rId43"/>
    <p:sldId id="2147375479" r:id="rId44"/>
    <p:sldId id="2147375486" r:id="rId45"/>
    <p:sldId id="2147375481" r:id="rId46"/>
    <p:sldId id="2147375830" r:id="rId47"/>
    <p:sldId id="2147375488" r:id="rId48"/>
    <p:sldId id="2147375831" r:id="rId49"/>
    <p:sldId id="2147375833" r:id="rId50"/>
    <p:sldId id="2147376225" r:id="rId51"/>
    <p:sldId id="2147375139" r:id="rId52"/>
    <p:sldId id="2147376226" r:id="rId53"/>
    <p:sldId id="2147375808" r:id="rId54"/>
    <p:sldId id="2147375837" r:id="rId55"/>
    <p:sldId id="2147375834" r:id="rId56"/>
    <p:sldId id="2147375835" r:id="rId57"/>
    <p:sldId id="2147375836" r:id="rId58"/>
    <p:sldId id="2147375809" r:id="rId59"/>
    <p:sldId id="2147375811" r:id="rId60"/>
    <p:sldId id="2147375827" r:id="rId61"/>
    <p:sldId id="2147375828" r:id="rId62"/>
    <p:sldId id="2147375812" r:id="rId63"/>
    <p:sldId id="2147375813" r:id="rId64"/>
    <p:sldId id="2147375814" r:id="rId65"/>
    <p:sldId id="2147375815" r:id="rId66"/>
    <p:sldId id="2147375816" r:id="rId67"/>
    <p:sldId id="2147375838" r:id="rId68"/>
    <p:sldId id="2147375839" r:id="rId69"/>
    <p:sldId id="261" r:id="rId70"/>
    <p:sldId id="671" r:id="rId71"/>
    <p:sldId id="2147375817" r:id="rId72"/>
    <p:sldId id="2147376224" r:id="rId73"/>
    <p:sldId id="2147376220" r:id="rId74"/>
    <p:sldId id="2147376221" r:id="rId75"/>
    <p:sldId id="2147375832" r:id="rId76"/>
    <p:sldId id="2141411482" r:id="rId77"/>
    <p:sldId id="2147376232" r:id="rId78"/>
    <p:sldId id="657" r:id="rId79"/>
    <p:sldId id="2141411455" r:id="rId80"/>
    <p:sldId id="2141411453" r:id="rId81"/>
    <p:sldId id="2147376230" r:id="rId82"/>
    <p:sldId id="2147375140" r:id="rId83"/>
    <p:sldId id="2147375120" r:id="rId84"/>
    <p:sldId id="2147376229" r:id="rId85"/>
    <p:sldId id="2147375121" r:id="rId86"/>
    <p:sldId id="2147376227" r:id="rId87"/>
    <p:sldId id="2147375141" r:id="rId88"/>
    <p:sldId id="2147375126" r:id="rId89"/>
    <p:sldId id="2147375122" r:id="rId90"/>
    <p:sldId id="2147376231" r:id="rId91"/>
    <p:sldId id="2147375753" r:id="rId92"/>
    <p:sldId id="2147375806" r:id="rId93"/>
    <p:sldId id="2147375131" r:id="rId94"/>
    <p:sldId id="2147375142" r:id="rId95"/>
    <p:sldId id="2147375130" r:id="rId96"/>
    <p:sldId id="2147375132" r:id="rId97"/>
    <p:sldId id="2147375128" r:id="rId98"/>
    <p:sldId id="2147375681" r:id="rId99"/>
    <p:sldId id="2147375052" r:id="rId100"/>
    <p:sldId id="2147376234" r:id="rId101"/>
    <p:sldId id="2147375115" r:id="rId102"/>
    <p:sldId id="2147375489" r:id="rId103"/>
    <p:sldId id="2147375492" r:id="rId104"/>
  </p:sldIdLst>
  <p:sldSz cx="12192000" cy="6858000"/>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3" clrIdx="0"/>
  <p:cmAuthor id="2" name="Serge Ganivet" initials="SG" lastIdx="46" clrIdx="1">
    <p:extLst>
      <p:ext uri="{19B8F6BF-5375-455C-9EA6-DF929625EA0E}">
        <p15:presenceInfo xmlns:p15="http://schemas.microsoft.com/office/powerpoint/2012/main" userId="S::sganivet@unicef.org::bd5274d0-92d5-4ffa-a552-8cb9af9ec404" providerId="AD"/>
      </p:ext>
    </p:extLst>
  </p:cmAuthor>
  <p:cmAuthor id="3" name="Bertrand Jacquet" initials="BJ" lastIdx="35" clrIdx="2">
    <p:extLst>
      <p:ext uri="{19B8F6BF-5375-455C-9EA6-DF929625EA0E}">
        <p15:presenceInfo xmlns:p15="http://schemas.microsoft.com/office/powerpoint/2012/main" userId="S::bjacquet@unicef.org::039beddb-b4e8-4967-9ccd-564416ded02e" providerId="AD"/>
      </p:ext>
    </p:extLst>
  </p:cmAuthor>
  <p:cmAuthor id="4" name="Hamed Idrissa Traore" initials="HIT" lastIdx="1" clrIdx="3">
    <p:extLst>
      <p:ext uri="{19B8F6BF-5375-455C-9EA6-DF929625EA0E}">
        <p15:presenceInfo xmlns:p15="http://schemas.microsoft.com/office/powerpoint/2012/main" userId="S::htraore@unicef.org::3703f279-5d02-4ad1-ac95-0a666c051d89" providerId="AD"/>
      </p:ext>
    </p:extLst>
  </p:cmAuthor>
  <p:cmAuthor id="5" name="LINDSTRAND, Ann" initials="LA" lastIdx="21" clrIdx="4">
    <p:extLst>
      <p:ext uri="{19B8F6BF-5375-455C-9EA6-DF929625EA0E}">
        <p15:presenceInfo xmlns:p15="http://schemas.microsoft.com/office/powerpoint/2012/main" userId="S::lindstranda@who.int::47c6406f-1f0c-44e0-9b14-f4f52ee9cb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3878" autoAdjust="0"/>
  </p:normalViewPr>
  <p:slideViewPr>
    <p:cSldViewPr snapToGrid="0">
      <p:cViewPr varScale="1">
        <p:scale>
          <a:sx n="102" d="100"/>
          <a:sy n="102" d="100"/>
        </p:scale>
        <p:origin x="192" y="216"/>
      </p:cViewPr>
      <p:guideLst/>
    </p:cSldViewPr>
  </p:slideViewPr>
  <p:notesTextViewPr>
    <p:cViewPr>
      <p:scale>
        <a:sx n="1" d="1"/>
        <a:sy n="1" d="1"/>
      </p:scale>
      <p:origin x="0" y="0"/>
    </p:cViewPr>
  </p:notesTextViewPr>
  <p:sorterViewPr>
    <p:cViewPr>
      <p:scale>
        <a:sx n="120" d="100"/>
        <a:sy n="120" d="100"/>
      </p:scale>
      <p:origin x="0" y="-177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presProps" Target="presProps.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9.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viewProps" Target="viewProps.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theme" Target="theme/theme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ed Idrissa Traore" userId="3703f279-5d02-4ad1-ac95-0a666c051d89" providerId="ADAL" clId="{4732DD80-9C99-4526-BA56-270E18A5D157}"/>
    <pc:docChg chg="modSld">
      <pc:chgData name="Hamed Idrissa Traore" userId="3703f279-5d02-4ad1-ac95-0a666c051d89" providerId="ADAL" clId="{4732DD80-9C99-4526-BA56-270E18A5D157}" dt="2021-08-17T09:17:33.428" v="10" actId="20577"/>
      <pc:docMkLst>
        <pc:docMk/>
      </pc:docMkLst>
      <pc:sldChg chg="modSp mod">
        <pc:chgData name="Hamed Idrissa Traore" userId="3703f279-5d02-4ad1-ac95-0a666c051d89" providerId="ADAL" clId="{4732DD80-9C99-4526-BA56-270E18A5D157}" dt="2021-08-17T09:16:01.870" v="2" actId="20577"/>
        <pc:sldMkLst>
          <pc:docMk/>
          <pc:sldMk cId="960165420" sldId="2147375056"/>
        </pc:sldMkLst>
        <pc:spChg chg="mod">
          <ac:chgData name="Hamed Idrissa Traore" userId="3703f279-5d02-4ad1-ac95-0a666c051d89" providerId="ADAL" clId="{4732DD80-9C99-4526-BA56-270E18A5D157}" dt="2021-08-17T09:16:01.870" v="2" actId="20577"/>
          <ac:spMkLst>
            <pc:docMk/>
            <pc:sldMk cId="960165420" sldId="2147375056"/>
            <ac:spMk id="2" creationId="{A37A56D0-DE55-41B4-A88B-203A38B3F6CA}"/>
          </ac:spMkLst>
        </pc:spChg>
      </pc:sldChg>
      <pc:sldChg chg="modSp mod">
        <pc:chgData name="Hamed Idrissa Traore" userId="3703f279-5d02-4ad1-ac95-0a666c051d89" providerId="ADAL" clId="{4732DD80-9C99-4526-BA56-270E18A5D157}" dt="2021-08-17T09:17:33.428" v="10" actId="20577"/>
        <pc:sldMkLst>
          <pc:docMk/>
          <pc:sldMk cId="2850537757" sldId="2147375688"/>
        </pc:sldMkLst>
        <pc:spChg chg="mod">
          <ac:chgData name="Hamed Idrissa Traore" userId="3703f279-5d02-4ad1-ac95-0a666c051d89" providerId="ADAL" clId="{4732DD80-9C99-4526-BA56-270E18A5D157}" dt="2021-08-17T09:17:19.867" v="8" actId="20577"/>
          <ac:spMkLst>
            <pc:docMk/>
            <pc:sldMk cId="2850537757" sldId="2147375688"/>
            <ac:spMk id="4" creationId="{0530D3BB-462E-496C-BFC9-2DD836A66EFB}"/>
          </ac:spMkLst>
        </pc:spChg>
        <pc:spChg chg="mod">
          <ac:chgData name="Hamed Idrissa Traore" userId="3703f279-5d02-4ad1-ac95-0a666c051d89" providerId="ADAL" clId="{4732DD80-9C99-4526-BA56-270E18A5D157}" dt="2021-08-17T09:17:33.428" v="10" actId="20577"/>
          <ac:spMkLst>
            <pc:docMk/>
            <pc:sldMk cId="2850537757" sldId="2147375688"/>
            <ac:spMk id="41" creationId="{ABBBDD9C-9CBD-4CCA-A199-0F5C59AB885B}"/>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63646997-23CF-4E8C-B533-0A16189A84C9}" type="datetimeFigureOut">
              <a:rPr lang="en-US" smtClean="0"/>
              <a:t>17-Aug-21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8C323E28-B51B-4C5B-9D24-5F07C6F13868}" type="slidenum">
              <a:rPr lang="en-US" smtClean="0"/>
              <a:t>‹#›</a:t>
            </a:fld>
            <a:endParaRPr lang="en-US"/>
          </a:p>
        </p:txBody>
      </p:sp>
    </p:spTree>
    <p:extLst>
      <p:ext uri="{BB962C8B-B14F-4D97-AF65-F5344CB8AC3E}">
        <p14:creationId xmlns:p14="http://schemas.microsoft.com/office/powerpoint/2010/main" val="35921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9263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37492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4552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6184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6676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fr-FR"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DEF000D-B40F-4813-A585-B0277F31DD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68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3943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74A4E079-6E09-4256-91BA-3AC516A21C6D}" type="slidenum">
              <a:rPr lang="en-US"/>
              <a:pPr rtl="0"/>
              <a:t>29</a:t>
            </a:fld>
            <a:endParaRPr lang="en-US" dirty="0"/>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74A4E079-6E09-4256-91BA-3AC516A21C6D}" type="slidenum">
              <a:rPr lang="en-US"/>
              <a:pPr rtl="0"/>
              <a:t>30</a:t>
            </a:fld>
            <a:endParaRPr lang="en-US" dirty="0"/>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383826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74A4E079-6E09-4256-91BA-3AC516A21C6D}" type="slidenum">
              <a:rPr lang="en-US"/>
              <a:pPr rtl="0"/>
              <a:t>31</a:t>
            </a:fld>
            <a:endParaRPr lang="en-US" dirty="0"/>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3734561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74A4E079-6E09-4256-91BA-3AC516A21C6D}" type="slidenum">
              <a:rPr lang="en-US"/>
              <a:pPr rtl="0"/>
              <a:t>32</a:t>
            </a:fld>
            <a:endParaRPr lang="en-US" dirty="0"/>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264715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27647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74A4E079-6E09-4256-91BA-3AC516A21C6D}" type="slidenum">
              <a:rPr lang="en-US"/>
              <a:pPr rtl="0"/>
              <a:t>33</a:t>
            </a:fld>
            <a:endParaRPr lang="en-US" dirty="0"/>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103043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74A4E079-6E09-4256-91BA-3AC516A21C6D}" type="slidenum">
              <a:rPr lang="en-US"/>
              <a:pPr rtl="0"/>
              <a:t>34</a:t>
            </a:fld>
            <a:endParaRPr lang="en-US" dirty="0"/>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2471706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74A4E079-6E09-4256-91BA-3AC516A21C6D}" type="slidenum">
              <a:rPr lang="en-US"/>
              <a:pPr rtl="0"/>
              <a:t>35</a:t>
            </a:fld>
            <a:endParaRPr lang="en-US" dirty="0"/>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311774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29267" y="9492260"/>
            <a:ext cx="3005961" cy="499684"/>
          </a:xfrm>
          <a:prstGeom prst="rect">
            <a:avLst/>
          </a:prstGeom>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2436615-A159-4FEF-B590-F8792C1785E5}" type="slidenum">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0690" name="Rectangle 2"/>
          <p:cNvSpPr>
            <a:spLocks noGrp="1" noRot="1" noChangeAspect="1" noChangeArrowheads="1" noTextEdit="1"/>
          </p:cNvSpPr>
          <p:nvPr>
            <p:ph type="sldImg"/>
          </p:nvPr>
        </p:nvSpPr>
        <p:spPr>
          <a:xfrm>
            <a:off x="141288" y="750888"/>
            <a:ext cx="6656387" cy="3744912"/>
          </a:xfrm>
          <a:ln/>
        </p:spPr>
      </p:sp>
      <p:sp>
        <p:nvSpPr>
          <p:cNvPr id="370691" name="Rectangle 3"/>
          <p:cNvSpPr>
            <a:spLocks noGrp="1" noChangeArrowheads="1"/>
          </p:cNvSpPr>
          <p:nvPr>
            <p:ph type="body" idx="1"/>
          </p:nvPr>
        </p:nvSpPr>
        <p:spPr>
          <a:xfrm>
            <a:off x="693684" y="4745263"/>
            <a:ext cx="5549465" cy="169277"/>
          </a:xfrm>
        </p:spPr>
        <p:txBody>
          <a:bodyPr rtlCol="0"/>
          <a:lstStyle/>
          <a:p>
            <a:pPr rtl="0"/>
            <a:endParaRPr lang="en-US" dirty="0"/>
          </a:p>
        </p:txBody>
      </p:sp>
    </p:spTree>
    <p:extLst>
      <p:ext uri="{BB962C8B-B14F-4D97-AF65-F5344CB8AC3E}">
        <p14:creationId xmlns:p14="http://schemas.microsoft.com/office/powerpoint/2010/main" val="2449178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93892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29267" y="9492260"/>
            <a:ext cx="3005961" cy="499684"/>
          </a:xfrm>
          <a:prstGeom prst="rect">
            <a:avLst/>
          </a:prstGeom>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2436615-A159-4FEF-B590-F8792C1785E5}" type="slidenum">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0690" name="Rectangle 2"/>
          <p:cNvSpPr>
            <a:spLocks noGrp="1" noRot="1" noChangeAspect="1" noChangeArrowheads="1" noTextEdit="1"/>
          </p:cNvSpPr>
          <p:nvPr>
            <p:ph type="sldImg"/>
          </p:nvPr>
        </p:nvSpPr>
        <p:spPr>
          <a:xfrm>
            <a:off x="141288" y="750888"/>
            <a:ext cx="6656387" cy="3744912"/>
          </a:xfrm>
          <a:ln/>
        </p:spPr>
      </p:sp>
      <p:sp>
        <p:nvSpPr>
          <p:cNvPr id="370691" name="Rectangle 3"/>
          <p:cNvSpPr>
            <a:spLocks noGrp="1" noChangeArrowheads="1"/>
          </p:cNvSpPr>
          <p:nvPr>
            <p:ph type="body" idx="1"/>
          </p:nvPr>
        </p:nvSpPr>
        <p:spPr>
          <a:xfrm>
            <a:off x="693684" y="4745263"/>
            <a:ext cx="5549465" cy="169277"/>
          </a:xfrm>
        </p:spPr>
        <p:txBody>
          <a:bodyPr rtlCol="0"/>
          <a:lstStyle/>
          <a:p>
            <a:pPr rtl="0"/>
            <a:endParaRPr lang="en-US" dirty="0"/>
          </a:p>
        </p:txBody>
      </p:sp>
    </p:spTree>
    <p:extLst>
      <p:ext uri="{BB962C8B-B14F-4D97-AF65-F5344CB8AC3E}">
        <p14:creationId xmlns:p14="http://schemas.microsoft.com/office/powerpoint/2010/main" val="2813681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8639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60969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428625" y="708025"/>
            <a:ext cx="6046788" cy="3402013"/>
          </a:xfrm>
          <a:ln/>
        </p:spPr>
      </p:sp>
      <p:sp>
        <p:nvSpPr>
          <p:cNvPr id="230403" name="Rectangle 3"/>
          <p:cNvSpPr>
            <a:spLocks noGrp="1" noChangeArrowheads="1"/>
          </p:cNvSpPr>
          <p:nvPr>
            <p:ph type="body" idx="1"/>
          </p:nvPr>
        </p:nvSpPr>
        <p:spPr>
          <a:xfrm>
            <a:off x="941388" y="4322763"/>
            <a:ext cx="5019675" cy="4110037"/>
          </a:xfrm>
        </p:spPr>
        <p:txBody>
          <a:bodyPr rtlCol="0"/>
          <a:lstStyle/>
          <a:p>
            <a:pPr rtl="0"/>
            <a:endParaRPr lang="en-US" dirty="0"/>
          </a:p>
        </p:txBody>
      </p:sp>
    </p:spTree>
    <p:extLst>
      <p:ext uri="{BB962C8B-B14F-4D97-AF65-F5344CB8AC3E}">
        <p14:creationId xmlns:p14="http://schemas.microsoft.com/office/powerpoint/2010/main" val="1251736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185684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4049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2411879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3422717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3659175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1248505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1223802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2515715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4125461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1453692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2021130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248488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0418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4A4E079-6E09-4256-91BA-3AC516A21C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1568270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8C323E28-B51B-4C5B-9D24-5F07C6F13868}" type="slidenum">
              <a:rPr lang="en-US" smtClean="0"/>
              <a:t>63</a:t>
            </a:fld>
            <a:endParaRPr lang="en-US"/>
          </a:p>
        </p:txBody>
      </p:sp>
    </p:spTree>
    <p:extLst>
      <p:ext uri="{BB962C8B-B14F-4D97-AF65-F5344CB8AC3E}">
        <p14:creationId xmlns:p14="http://schemas.microsoft.com/office/powerpoint/2010/main" val="730253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72621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75149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61160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40335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55404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29267" y="9492260"/>
            <a:ext cx="3005961" cy="499684"/>
          </a:xfrm>
          <a:prstGeom prst="rect">
            <a:avLst/>
          </a:prstGeom>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2436615-A159-4FEF-B590-F8792C1785E5}" type="slidenum">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0690" name="Rectangle 2"/>
          <p:cNvSpPr>
            <a:spLocks noGrp="1" noRot="1" noChangeAspect="1" noChangeArrowheads="1" noTextEdit="1"/>
          </p:cNvSpPr>
          <p:nvPr>
            <p:ph type="sldImg"/>
          </p:nvPr>
        </p:nvSpPr>
        <p:spPr>
          <a:xfrm>
            <a:off x="141288" y="750888"/>
            <a:ext cx="6656387" cy="3744912"/>
          </a:xfrm>
          <a:ln/>
        </p:spPr>
      </p:sp>
      <p:sp>
        <p:nvSpPr>
          <p:cNvPr id="370691" name="Rectangle 3"/>
          <p:cNvSpPr>
            <a:spLocks noGrp="1" noChangeArrowheads="1"/>
          </p:cNvSpPr>
          <p:nvPr>
            <p:ph type="body" idx="1"/>
          </p:nvPr>
        </p:nvSpPr>
        <p:spPr>
          <a:xfrm>
            <a:off x="693684" y="4745263"/>
            <a:ext cx="5549465" cy="907941"/>
          </a:xfrm>
        </p:spPr>
        <p:txBody>
          <a:bodyPr rtlCol="0"/>
          <a:lstStyle/>
          <a:p>
            <a:pPr rtl="0"/>
            <a:r>
              <a:rPr lang="fr"/>
              <a:t>Current practice shou;f be maintained condioed ice paks kept in foam </a:t>
            </a:r>
          </a:p>
          <a:p>
            <a:pPr rtl="0"/>
            <a:r>
              <a:rPr lang="fr"/>
              <a:t>Additipnal measures is to bring extra vaccine </a:t>
            </a:r>
          </a:p>
          <a:p>
            <a:pPr rtl="0"/>
            <a:r>
              <a:rPr lang="fr"/>
              <a:t>At keast one preson will maintain rhe cold chain = repenisfg ice [acks, </a:t>
            </a:r>
          </a:p>
          <a:p>
            <a:pPr rtl="0"/>
            <a:r>
              <a:rPr lang="fr"/>
              <a:t>however, </a:t>
            </a:r>
          </a:p>
        </p:txBody>
      </p:sp>
    </p:spTree>
    <p:extLst>
      <p:ext uri="{BB962C8B-B14F-4D97-AF65-F5344CB8AC3E}">
        <p14:creationId xmlns:p14="http://schemas.microsoft.com/office/powerpoint/2010/main" val="2959022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DEF000D-B40F-4813-A585-B0277F31DD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22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DEF000D-B40F-4813-A585-B0277F31DD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30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 August 2021</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152795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4939" y="9440646"/>
            <a:ext cx="2949099" cy="496967"/>
          </a:xfrm>
          <a:prstGeom prst="rect">
            <a:avLst/>
          </a:prstGeom>
          <a:ln/>
        </p:spPr>
        <p:txBody>
          <a:bodyPr rtlCol="0"/>
          <a:lstStyle/>
          <a:p>
            <a:pPr rtl="0"/>
            <a:fld id="{52436615-A159-4FEF-B590-F8792C1785E5}" type="slidenum">
              <a:rPr lang="en-US"/>
              <a:pPr rtl="0"/>
              <a:t>83</a:t>
            </a:fld>
            <a:endParaRPr lang="en-US" dirty="0"/>
          </a:p>
        </p:txBody>
      </p:sp>
      <p:sp>
        <p:nvSpPr>
          <p:cNvPr id="370690" name="Rectangle 2"/>
          <p:cNvSpPr>
            <a:spLocks noGrp="1" noRot="1" noChangeAspect="1" noChangeArrowheads="1" noTextEdit="1"/>
          </p:cNvSpPr>
          <p:nvPr>
            <p:ph type="sldImg"/>
          </p:nvPr>
        </p:nvSpPr>
        <p:spPr>
          <a:xfrm>
            <a:off x="92075" y="746125"/>
            <a:ext cx="6623050" cy="3725863"/>
          </a:xfrm>
          <a:ln/>
        </p:spPr>
      </p:sp>
      <p:sp>
        <p:nvSpPr>
          <p:cNvPr id="370691" name="Rectangle 3"/>
          <p:cNvSpPr>
            <a:spLocks noGrp="1" noChangeArrowheads="1"/>
          </p:cNvSpPr>
          <p:nvPr>
            <p:ph type="body" idx="1"/>
          </p:nvPr>
        </p:nvSpPr>
        <p:spPr>
          <a:xfrm>
            <a:off x="680562" y="4719461"/>
            <a:ext cx="5444490" cy="4474427"/>
          </a:xfrm>
        </p:spPr>
        <p:txBody>
          <a:bodyPr rtlCol="0"/>
          <a:lstStyle/>
          <a:p>
            <a:pPr rtl="0"/>
            <a:endParaRPr lang="en-US" dirty="0"/>
          </a:p>
        </p:txBody>
      </p:sp>
    </p:spTree>
    <p:extLst>
      <p:ext uri="{BB962C8B-B14F-4D97-AF65-F5344CB8AC3E}">
        <p14:creationId xmlns:p14="http://schemas.microsoft.com/office/powerpoint/2010/main" val="2184064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4939" y="9440646"/>
            <a:ext cx="2949099" cy="496967"/>
          </a:xfrm>
          <a:prstGeom prst="rect">
            <a:avLst/>
          </a:prstGeom>
          <a:ln/>
        </p:spPr>
        <p:txBody>
          <a:bodyPr rtlCol="0"/>
          <a:lstStyle/>
          <a:p>
            <a:pPr rtl="0"/>
            <a:fld id="{52436615-A159-4FEF-B590-F8792C1785E5}" type="slidenum">
              <a:rPr lang="en-US"/>
              <a:pPr rtl="0"/>
              <a:t>84</a:t>
            </a:fld>
            <a:endParaRPr lang="en-US" dirty="0"/>
          </a:p>
        </p:txBody>
      </p:sp>
      <p:sp>
        <p:nvSpPr>
          <p:cNvPr id="370690" name="Rectangle 2"/>
          <p:cNvSpPr>
            <a:spLocks noGrp="1" noRot="1" noChangeAspect="1" noChangeArrowheads="1" noTextEdit="1"/>
          </p:cNvSpPr>
          <p:nvPr>
            <p:ph type="sldImg"/>
          </p:nvPr>
        </p:nvSpPr>
        <p:spPr>
          <a:xfrm>
            <a:off x="92075" y="746125"/>
            <a:ext cx="6623050" cy="3725863"/>
          </a:xfrm>
          <a:ln/>
        </p:spPr>
      </p:sp>
      <p:sp>
        <p:nvSpPr>
          <p:cNvPr id="370691" name="Rectangle 3"/>
          <p:cNvSpPr>
            <a:spLocks noGrp="1" noChangeArrowheads="1"/>
          </p:cNvSpPr>
          <p:nvPr>
            <p:ph type="body" idx="1"/>
          </p:nvPr>
        </p:nvSpPr>
        <p:spPr>
          <a:xfrm>
            <a:off x="680562" y="4719461"/>
            <a:ext cx="5444490" cy="4474427"/>
          </a:xfrm>
        </p:spPr>
        <p:txBody>
          <a:bodyPr rtlCol="0"/>
          <a:lstStyle/>
          <a:p>
            <a:pPr rtl="0"/>
            <a:endParaRPr lang="en-US" dirty="0"/>
          </a:p>
        </p:txBody>
      </p:sp>
    </p:spTree>
    <p:extLst>
      <p:ext uri="{BB962C8B-B14F-4D97-AF65-F5344CB8AC3E}">
        <p14:creationId xmlns:p14="http://schemas.microsoft.com/office/powerpoint/2010/main" val="1751687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4939" y="9440646"/>
            <a:ext cx="2949099" cy="496967"/>
          </a:xfrm>
          <a:prstGeom prst="rect">
            <a:avLst/>
          </a:prstGeom>
          <a:ln/>
        </p:spPr>
        <p:txBody>
          <a:bodyPr rtlCol="0"/>
          <a:lstStyle/>
          <a:p>
            <a:pPr rtl="0"/>
            <a:fld id="{52436615-A159-4FEF-B590-F8792C1785E5}" type="slidenum">
              <a:rPr lang="en-US"/>
              <a:pPr rtl="0"/>
              <a:t>85</a:t>
            </a:fld>
            <a:endParaRPr lang="en-US" dirty="0"/>
          </a:p>
        </p:txBody>
      </p:sp>
      <p:sp>
        <p:nvSpPr>
          <p:cNvPr id="370690" name="Rectangle 2"/>
          <p:cNvSpPr>
            <a:spLocks noGrp="1" noRot="1" noChangeAspect="1" noChangeArrowheads="1" noTextEdit="1"/>
          </p:cNvSpPr>
          <p:nvPr>
            <p:ph type="sldImg"/>
          </p:nvPr>
        </p:nvSpPr>
        <p:spPr>
          <a:xfrm>
            <a:off x="92075" y="746125"/>
            <a:ext cx="6623050" cy="3725863"/>
          </a:xfrm>
          <a:ln/>
        </p:spPr>
      </p:sp>
      <p:sp>
        <p:nvSpPr>
          <p:cNvPr id="370691" name="Rectangle 3"/>
          <p:cNvSpPr>
            <a:spLocks noGrp="1" noChangeArrowheads="1"/>
          </p:cNvSpPr>
          <p:nvPr>
            <p:ph type="body" idx="1"/>
          </p:nvPr>
        </p:nvSpPr>
        <p:spPr>
          <a:xfrm>
            <a:off x="680562" y="4719461"/>
            <a:ext cx="5444490" cy="4474427"/>
          </a:xfrm>
        </p:spPr>
        <p:txBody>
          <a:bodyPr rtlCol="0"/>
          <a:lstStyle/>
          <a:p>
            <a:pPr rtl="0"/>
            <a:endParaRPr lang="en-US" dirty="0"/>
          </a:p>
        </p:txBody>
      </p:sp>
    </p:spTree>
    <p:extLst>
      <p:ext uri="{BB962C8B-B14F-4D97-AF65-F5344CB8AC3E}">
        <p14:creationId xmlns:p14="http://schemas.microsoft.com/office/powerpoint/2010/main" val="3059337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4939" y="9440646"/>
            <a:ext cx="2949099" cy="496967"/>
          </a:xfrm>
          <a:prstGeom prst="rect">
            <a:avLst/>
          </a:prstGeom>
          <a:ln/>
        </p:spPr>
        <p:txBody>
          <a:bodyPr rtlCol="0"/>
          <a:lstStyle/>
          <a:p>
            <a:pPr rtl="0"/>
            <a:fld id="{52436615-A159-4FEF-B590-F8792C1785E5}" type="slidenum">
              <a:rPr lang="en-US"/>
              <a:pPr rtl="0"/>
              <a:t>86</a:t>
            </a:fld>
            <a:endParaRPr lang="en-US" dirty="0"/>
          </a:p>
        </p:txBody>
      </p:sp>
      <p:sp>
        <p:nvSpPr>
          <p:cNvPr id="370690" name="Rectangle 2"/>
          <p:cNvSpPr>
            <a:spLocks noGrp="1" noRot="1" noChangeAspect="1" noChangeArrowheads="1" noTextEdit="1"/>
          </p:cNvSpPr>
          <p:nvPr>
            <p:ph type="sldImg"/>
          </p:nvPr>
        </p:nvSpPr>
        <p:spPr>
          <a:xfrm>
            <a:off x="92075" y="746125"/>
            <a:ext cx="6623050" cy="3725863"/>
          </a:xfrm>
          <a:ln/>
        </p:spPr>
      </p:sp>
      <p:sp>
        <p:nvSpPr>
          <p:cNvPr id="370691" name="Rectangle 3"/>
          <p:cNvSpPr>
            <a:spLocks noGrp="1" noChangeArrowheads="1"/>
          </p:cNvSpPr>
          <p:nvPr>
            <p:ph type="body" idx="1"/>
          </p:nvPr>
        </p:nvSpPr>
        <p:spPr>
          <a:xfrm>
            <a:off x="680562" y="4719461"/>
            <a:ext cx="5444490" cy="4474427"/>
          </a:xfrm>
        </p:spPr>
        <p:txBody>
          <a:bodyPr rtlCol="0"/>
          <a:lstStyle/>
          <a:p>
            <a:pPr rtl="0"/>
            <a:endParaRPr lang="en-US" dirty="0"/>
          </a:p>
        </p:txBody>
      </p:sp>
    </p:spTree>
    <p:extLst>
      <p:ext uri="{BB962C8B-B14F-4D97-AF65-F5344CB8AC3E}">
        <p14:creationId xmlns:p14="http://schemas.microsoft.com/office/powerpoint/2010/main" val="2430930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rtlCol="0"/>
          <a:lstStyle/>
          <a:p>
            <a:pPr rtl="0"/>
            <a:endParaRPr lang="en-US" dirty="0"/>
          </a:p>
        </p:txBody>
      </p:sp>
      <p:sp>
        <p:nvSpPr>
          <p:cNvPr id="4" name="Date Placeholder 3"/>
          <p:cNvSpPr>
            <a:spLocks noGrp="1"/>
          </p:cNvSpPr>
          <p:nvPr>
            <p:ph type="dt" idx="1"/>
          </p:nvPr>
        </p:nvSpPr>
        <p:spPr/>
        <p:txBody>
          <a:bodyPr rtlCol="0"/>
          <a:lstStyle/>
          <a:p>
            <a:pPr rtl="0"/>
            <a:r>
              <a:rPr lang="en-US"/>
              <a:t>3 August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rtl="0"/>
              <a:t>88</a:t>
            </a:fld>
            <a:endParaRPr lang="en-US" dirty="0"/>
          </a:p>
        </p:txBody>
      </p:sp>
    </p:spTree>
    <p:extLst>
      <p:ext uri="{BB962C8B-B14F-4D97-AF65-F5344CB8AC3E}">
        <p14:creationId xmlns:p14="http://schemas.microsoft.com/office/powerpoint/2010/main" val="5177860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rtlCol="0"/>
          <a:lstStyle/>
          <a:p>
            <a:pPr rtl="0"/>
            <a:endParaRPr lang="en-US" dirty="0"/>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3 August 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4881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74A4E079-6E09-4256-91BA-3AC516A21C6D}" type="slidenum">
              <a:rPr lang="en-US"/>
              <a:pPr rtl="0"/>
              <a:t>91</a:t>
            </a:fld>
            <a:endParaRPr lang="en-US" dirty="0"/>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11205935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74A4E079-6E09-4256-91BA-3AC516A21C6D}" type="slidenum">
              <a:rPr lang="en-US"/>
              <a:pPr rtl="0"/>
              <a:t>92</a:t>
            </a:fld>
            <a:endParaRPr lang="en-US" dirty="0"/>
          </a:p>
        </p:txBody>
      </p:sp>
      <p:sp>
        <p:nvSpPr>
          <p:cNvPr id="230402" name="Rectangle 2"/>
          <p:cNvSpPr>
            <a:spLocks noGrp="1" noRot="1" noChangeAspect="1" noChangeArrowheads="1" noTextEdit="1"/>
          </p:cNvSpPr>
          <p:nvPr>
            <p:ph type="sldImg"/>
          </p:nvPr>
        </p:nvSpPr>
        <p:spPr>
          <a:xfrm>
            <a:off x="139700" y="768350"/>
            <a:ext cx="6564313" cy="3694113"/>
          </a:xfrm>
          <a:ln/>
        </p:spPr>
      </p:sp>
      <p:sp>
        <p:nvSpPr>
          <p:cNvPr id="230403" name="Rectangle 3"/>
          <p:cNvSpPr>
            <a:spLocks noGrp="1" noChangeArrowheads="1"/>
          </p:cNvSpPr>
          <p:nvPr>
            <p:ph type="body" idx="1"/>
          </p:nvPr>
        </p:nvSpPr>
        <p:spPr>
          <a:xfrm>
            <a:off x="933108" y="4692750"/>
            <a:ext cx="4975520" cy="4461816"/>
          </a:xfrm>
        </p:spPr>
        <p:txBody>
          <a:bodyPr rtlCol="0"/>
          <a:lstStyle/>
          <a:p>
            <a:pPr rtl="0"/>
            <a:endParaRPr lang="en-US" dirty="0"/>
          </a:p>
        </p:txBody>
      </p:sp>
    </p:spTree>
    <p:extLst>
      <p:ext uri="{BB962C8B-B14F-4D97-AF65-F5344CB8AC3E}">
        <p14:creationId xmlns:p14="http://schemas.microsoft.com/office/powerpoint/2010/main" val="140594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rtlCol="0"/>
          <a:lstStyle/>
          <a:p>
            <a:pPr rtl="0"/>
            <a:endParaRPr lang="en-US" dirty="0"/>
          </a:p>
        </p:txBody>
      </p:sp>
      <p:sp>
        <p:nvSpPr>
          <p:cNvPr id="4" name="Date Placeholder 3"/>
          <p:cNvSpPr>
            <a:spLocks noGrp="1"/>
          </p:cNvSpPr>
          <p:nvPr>
            <p:ph type="dt" idx="1"/>
          </p:nvPr>
        </p:nvSpPr>
        <p:spPr/>
        <p:txBody>
          <a:bodyPr rtlCol="0"/>
          <a:lstStyle/>
          <a:p>
            <a:pPr rtl="0"/>
            <a:r>
              <a:rPr lang="en-US"/>
              <a:t>3 August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a:t>9</a:t>
            </a:fld>
            <a:endParaRPr lang="en-US" dirty="0"/>
          </a:p>
        </p:txBody>
      </p:sp>
    </p:spTree>
    <p:extLst>
      <p:ext uri="{BB962C8B-B14F-4D97-AF65-F5344CB8AC3E}">
        <p14:creationId xmlns:p14="http://schemas.microsoft.com/office/powerpoint/2010/main" val="327947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8C323E28-B51B-4C5B-9D24-5F07C6F13868}" type="slidenum">
              <a:rPr lang="en-US" smtClean="0"/>
              <a:t>10</a:t>
            </a:fld>
            <a:endParaRPr lang="en-US"/>
          </a:p>
        </p:txBody>
      </p:sp>
    </p:spTree>
    <p:extLst>
      <p:ext uri="{BB962C8B-B14F-4D97-AF65-F5344CB8AC3E}">
        <p14:creationId xmlns:p14="http://schemas.microsoft.com/office/powerpoint/2010/main" val="90688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B8DE5D-1D09-4982-B176-4A9701CE6B9E}" type="slidenum">
              <a:rPr kumimoji="0" lang="en-GB" altLang="fr-FR"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fr-FR"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endParaRPr lang="fr-FR" altLang="fr-FR">
              <a:latin typeface="Arial" pitchFamily="34" charset="0"/>
            </a:endParaRPr>
          </a:p>
        </p:txBody>
      </p:sp>
    </p:spTree>
    <p:extLst>
      <p:ext uri="{BB962C8B-B14F-4D97-AF65-F5344CB8AC3E}">
        <p14:creationId xmlns:p14="http://schemas.microsoft.com/office/powerpoint/2010/main" val="87158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C5844CD-32B9-4D88-B9F7-C15CAD75E42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xfrm>
            <a:off x="906357" y="4715153"/>
            <a:ext cx="4984962" cy="4466987"/>
          </a:xfrm>
        </p:spPr>
        <p:txBody>
          <a:bodyPr rtlCol="0"/>
          <a:lstStyle/>
          <a:p>
            <a:pPr rtl="0"/>
            <a:endParaRPr lang="en-US" dirty="0"/>
          </a:p>
        </p:txBody>
      </p:sp>
    </p:spTree>
    <p:extLst>
      <p:ext uri="{BB962C8B-B14F-4D97-AF65-F5344CB8AC3E}">
        <p14:creationId xmlns:p14="http://schemas.microsoft.com/office/powerpoint/2010/main" val="17540596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v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vmlDrawing" Target="../drawings/vmlDrawing11.v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image" Target="../media/image1.emf"/><Relationship Id="rId4" Type="http://schemas.openxmlformats.org/officeDocument/2006/relationships/tags" Target="../tags/tag73.xml"/><Relationship Id="rId9"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640.xml"/><Relationship Id="rId3" Type="http://schemas.openxmlformats.org/officeDocument/2006/relationships/tags" Target="../tags/tag635.xml"/><Relationship Id="rId7" Type="http://schemas.openxmlformats.org/officeDocument/2006/relationships/tags" Target="../tags/tag639.xml"/><Relationship Id="rId12" Type="http://schemas.openxmlformats.org/officeDocument/2006/relationships/image" Target="../media/image1.emf"/><Relationship Id="rId2" Type="http://schemas.openxmlformats.org/officeDocument/2006/relationships/tags" Target="../tags/tag634.xml"/><Relationship Id="rId1" Type="http://schemas.openxmlformats.org/officeDocument/2006/relationships/vmlDrawing" Target="../drawings/vmlDrawing92.vml"/><Relationship Id="rId6" Type="http://schemas.openxmlformats.org/officeDocument/2006/relationships/tags" Target="../tags/tag638.xml"/><Relationship Id="rId11" Type="http://schemas.openxmlformats.org/officeDocument/2006/relationships/oleObject" Target="../embeddings/oleObject32.bin"/><Relationship Id="rId5" Type="http://schemas.openxmlformats.org/officeDocument/2006/relationships/tags" Target="../tags/tag637.xml"/><Relationship Id="rId10" Type="http://schemas.openxmlformats.org/officeDocument/2006/relationships/slideMaster" Target="../slideMasters/slideMaster6.xml"/><Relationship Id="rId4" Type="http://schemas.openxmlformats.org/officeDocument/2006/relationships/tags" Target="../tags/tag636.xml"/><Relationship Id="rId9" Type="http://schemas.openxmlformats.org/officeDocument/2006/relationships/tags" Target="../tags/tag641.xml"/></Relationships>
</file>

<file path=ppt/slideLayouts/_rels/slideLayout101.xml.rels><?xml version="1.0" encoding="UTF-8" standalone="yes"?>
<Relationships xmlns="http://schemas.openxmlformats.org/package/2006/relationships"><Relationship Id="rId8" Type="http://schemas.openxmlformats.org/officeDocument/2006/relationships/tags" Target="../tags/tag648.xml"/><Relationship Id="rId3" Type="http://schemas.openxmlformats.org/officeDocument/2006/relationships/tags" Target="../tags/tag643.xml"/><Relationship Id="rId7" Type="http://schemas.openxmlformats.org/officeDocument/2006/relationships/tags" Target="../tags/tag647.xml"/><Relationship Id="rId12" Type="http://schemas.openxmlformats.org/officeDocument/2006/relationships/image" Target="../media/image1.emf"/><Relationship Id="rId2" Type="http://schemas.openxmlformats.org/officeDocument/2006/relationships/tags" Target="../tags/tag642.xml"/><Relationship Id="rId1" Type="http://schemas.openxmlformats.org/officeDocument/2006/relationships/vmlDrawing" Target="../drawings/vmlDrawing93.vml"/><Relationship Id="rId6" Type="http://schemas.openxmlformats.org/officeDocument/2006/relationships/tags" Target="../tags/tag646.xml"/><Relationship Id="rId11" Type="http://schemas.openxmlformats.org/officeDocument/2006/relationships/oleObject" Target="../embeddings/oleObject17.bin"/><Relationship Id="rId5" Type="http://schemas.openxmlformats.org/officeDocument/2006/relationships/tags" Target="../tags/tag645.xml"/><Relationship Id="rId10" Type="http://schemas.openxmlformats.org/officeDocument/2006/relationships/slideMaster" Target="../slideMasters/slideMaster6.xml"/><Relationship Id="rId4" Type="http://schemas.openxmlformats.org/officeDocument/2006/relationships/tags" Target="../tags/tag644.xml"/><Relationship Id="rId9" Type="http://schemas.openxmlformats.org/officeDocument/2006/relationships/tags" Target="../tags/tag649.xml"/></Relationships>
</file>

<file path=ppt/slideLayouts/_rels/slideLayout102.xml.rels><?xml version="1.0" encoding="UTF-8" standalone="yes"?>
<Relationships xmlns="http://schemas.openxmlformats.org/package/2006/relationships"><Relationship Id="rId8" Type="http://schemas.openxmlformats.org/officeDocument/2006/relationships/tags" Target="../tags/tag656.xml"/><Relationship Id="rId3" Type="http://schemas.openxmlformats.org/officeDocument/2006/relationships/tags" Target="../tags/tag651.xml"/><Relationship Id="rId7" Type="http://schemas.openxmlformats.org/officeDocument/2006/relationships/tags" Target="../tags/tag655.xml"/><Relationship Id="rId12" Type="http://schemas.openxmlformats.org/officeDocument/2006/relationships/image" Target="../media/image6.emf"/><Relationship Id="rId2" Type="http://schemas.openxmlformats.org/officeDocument/2006/relationships/tags" Target="../tags/tag650.xml"/><Relationship Id="rId1" Type="http://schemas.openxmlformats.org/officeDocument/2006/relationships/vmlDrawing" Target="../drawings/vmlDrawing94.vml"/><Relationship Id="rId6" Type="http://schemas.openxmlformats.org/officeDocument/2006/relationships/tags" Target="../tags/tag654.xml"/><Relationship Id="rId11" Type="http://schemas.openxmlformats.org/officeDocument/2006/relationships/oleObject" Target="../embeddings/oleObject33.bin"/><Relationship Id="rId5" Type="http://schemas.openxmlformats.org/officeDocument/2006/relationships/tags" Target="../tags/tag653.xml"/><Relationship Id="rId10" Type="http://schemas.openxmlformats.org/officeDocument/2006/relationships/slideMaster" Target="../slideMasters/slideMaster6.xml"/><Relationship Id="rId4" Type="http://schemas.openxmlformats.org/officeDocument/2006/relationships/tags" Target="../tags/tag652.xml"/><Relationship Id="rId9" Type="http://schemas.openxmlformats.org/officeDocument/2006/relationships/tags" Target="../tags/tag657.xml"/></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664.xml"/><Relationship Id="rId3" Type="http://schemas.openxmlformats.org/officeDocument/2006/relationships/tags" Target="../tags/tag659.xml"/><Relationship Id="rId7" Type="http://schemas.openxmlformats.org/officeDocument/2006/relationships/tags" Target="../tags/tag663.xml"/><Relationship Id="rId12" Type="http://schemas.openxmlformats.org/officeDocument/2006/relationships/image" Target="../media/image1.emf"/><Relationship Id="rId2" Type="http://schemas.openxmlformats.org/officeDocument/2006/relationships/tags" Target="../tags/tag658.xml"/><Relationship Id="rId1" Type="http://schemas.openxmlformats.org/officeDocument/2006/relationships/vmlDrawing" Target="../drawings/vmlDrawing95.vml"/><Relationship Id="rId6" Type="http://schemas.openxmlformats.org/officeDocument/2006/relationships/tags" Target="../tags/tag662.xml"/><Relationship Id="rId11" Type="http://schemas.openxmlformats.org/officeDocument/2006/relationships/oleObject" Target="../embeddings/oleObject18.bin"/><Relationship Id="rId5" Type="http://schemas.openxmlformats.org/officeDocument/2006/relationships/tags" Target="../tags/tag661.xml"/><Relationship Id="rId10" Type="http://schemas.openxmlformats.org/officeDocument/2006/relationships/slideMaster" Target="../slideMasters/slideMaster6.xml"/><Relationship Id="rId4" Type="http://schemas.openxmlformats.org/officeDocument/2006/relationships/tags" Target="../tags/tag660.xml"/><Relationship Id="rId9" Type="http://schemas.openxmlformats.org/officeDocument/2006/relationships/tags" Target="../tags/tag665.xml"/></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67.xml"/><Relationship Id="rId7" Type="http://schemas.openxmlformats.org/officeDocument/2006/relationships/image" Target="../media/image7.png"/><Relationship Id="rId2" Type="http://schemas.openxmlformats.org/officeDocument/2006/relationships/tags" Target="../tags/tag666.xml"/><Relationship Id="rId1" Type="http://schemas.openxmlformats.org/officeDocument/2006/relationships/vmlDrawing" Target="../drawings/vmlDrawing96.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6.xml"/><Relationship Id="rId9" Type="http://schemas.openxmlformats.org/officeDocument/2006/relationships/image" Target="../media/image9.png"/></Relationships>
</file>

<file path=ppt/slideLayouts/_rels/slideLayout10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689.xml"/><Relationship Id="rId7" Type="http://schemas.openxmlformats.org/officeDocument/2006/relationships/slideMaster" Target="../slideMasters/slideMaster7.xml"/><Relationship Id="rId12" Type="http://schemas.openxmlformats.org/officeDocument/2006/relationships/image" Target="../media/image14.png"/><Relationship Id="rId2" Type="http://schemas.openxmlformats.org/officeDocument/2006/relationships/tags" Target="../tags/tag688.xml"/><Relationship Id="rId1" Type="http://schemas.openxmlformats.org/officeDocument/2006/relationships/vmlDrawing" Target="../drawings/vmlDrawing98.vml"/><Relationship Id="rId6" Type="http://schemas.openxmlformats.org/officeDocument/2006/relationships/tags" Target="../tags/tag692.xml"/><Relationship Id="rId11" Type="http://schemas.openxmlformats.org/officeDocument/2006/relationships/image" Target="../media/image13.png"/><Relationship Id="rId5" Type="http://schemas.openxmlformats.org/officeDocument/2006/relationships/tags" Target="../tags/tag691.xml"/><Relationship Id="rId10" Type="http://schemas.openxmlformats.org/officeDocument/2006/relationships/image" Target="../media/image12.png"/><Relationship Id="rId4" Type="http://schemas.openxmlformats.org/officeDocument/2006/relationships/tags" Target="../tags/tag690.xml"/><Relationship Id="rId9"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694.xml"/><Relationship Id="rId7" Type="http://schemas.openxmlformats.org/officeDocument/2006/relationships/slideMaster" Target="../slideMasters/slideMaster7.xml"/><Relationship Id="rId12" Type="http://schemas.openxmlformats.org/officeDocument/2006/relationships/image" Target="../media/image5.png"/><Relationship Id="rId2" Type="http://schemas.openxmlformats.org/officeDocument/2006/relationships/tags" Target="../tags/tag693.xml"/><Relationship Id="rId1" Type="http://schemas.openxmlformats.org/officeDocument/2006/relationships/vmlDrawing" Target="../drawings/vmlDrawing99.vml"/><Relationship Id="rId6" Type="http://schemas.openxmlformats.org/officeDocument/2006/relationships/tags" Target="../tags/tag697.xml"/><Relationship Id="rId11" Type="http://schemas.openxmlformats.org/officeDocument/2006/relationships/image" Target="../media/image4.png"/><Relationship Id="rId5" Type="http://schemas.openxmlformats.org/officeDocument/2006/relationships/tags" Target="../tags/tag696.xml"/><Relationship Id="rId10" Type="http://schemas.openxmlformats.org/officeDocument/2006/relationships/image" Target="../media/image3.png"/><Relationship Id="rId4" Type="http://schemas.openxmlformats.org/officeDocument/2006/relationships/tags" Target="../tags/tag695.xml"/><Relationship Id="rId9"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8" Type="http://schemas.openxmlformats.org/officeDocument/2006/relationships/tags" Target="../tags/tag704.xml"/><Relationship Id="rId3" Type="http://schemas.openxmlformats.org/officeDocument/2006/relationships/tags" Target="../tags/tag699.xml"/><Relationship Id="rId7" Type="http://schemas.openxmlformats.org/officeDocument/2006/relationships/tags" Target="../tags/tag703.xml"/><Relationship Id="rId2" Type="http://schemas.openxmlformats.org/officeDocument/2006/relationships/tags" Target="../tags/tag698.xml"/><Relationship Id="rId1" Type="http://schemas.openxmlformats.org/officeDocument/2006/relationships/vmlDrawing" Target="../drawings/vmlDrawing100.vml"/><Relationship Id="rId6" Type="http://schemas.openxmlformats.org/officeDocument/2006/relationships/tags" Target="../tags/tag702.xml"/><Relationship Id="rId11" Type="http://schemas.openxmlformats.org/officeDocument/2006/relationships/image" Target="../media/image1.emf"/><Relationship Id="rId5" Type="http://schemas.openxmlformats.org/officeDocument/2006/relationships/tags" Target="../tags/tag701.xml"/><Relationship Id="rId10" Type="http://schemas.openxmlformats.org/officeDocument/2006/relationships/oleObject" Target="../embeddings/oleObject26.bin"/><Relationship Id="rId4" Type="http://schemas.openxmlformats.org/officeDocument/2006/relationships/tags" Target="../tags/tag700.xml"/><Relationship Id="rId9"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06.xml"/><Relationship Id="rId7" Type="http://schemas.openxmlformats.org/officeDocument/2006/relationships/tags" Target="../tags/tag710.xml"/><Relationship Id="rId2" Type="http://schemas.openxmlformats.org/officeDocument/2006/relationships/tags" Target="../tags/tag705.xml"/><Relationship Id="rId1" Type="http://schemas.openxmlformats.org/officeDocument/2006/relationships/vmlDrawing" Target="../drawings/vmlDrawing101.vml"/><Relationship Id="rId6" Type="http://schemas.openxmlformats.org/officeDocument/2006/relationships/tags" Target="../tags/tag709.xml"/><Relationship Id="rId5" Type="http://schemas.openxmlformats.org/officeDocument/2006/relationships/tags" Target="../tags/tag708.xml"/><Relationship Id="rId10" Type="http://schemas.openxmlformats.org/officeDocument/2006/relationships/image" Target="../media/image2.emf"/><Relationship Id="rId4" Type="http://schemas.openxmlformats.org/officeDocument/2006/relationships/tags" Target="../tags/tag707.xml"/><Relationship Id="rId9" Type="http://schemas.openxmlformats.org/officeDocument/2006/relationships/oleObject" Target="../embeddings/oleObject27.bin"/></Relationships>
</file>

<file path=ppt/slideLayouts/_rels/slideLayout109.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12.xml"/><Relationship Id="rId7" Type="http://schemas.openxmlformats.org/officeDocument/2006/relationships/tags" Target="../tags/tag716.xml"/><Relationship Id="rId2" Type="http://schemas.openxmlformats.org/officeDocument/2006/relationships/tags" Target="../tags/tag711.xml"/><Relationship Id="rId1" Type="http://schemas.openxmlformats.org/officeDocument/2006/relationships/vmlDrawing" Target="../drawings/vmlDrawing102.vml"/><Relationship Id="rId6" Type="http://schemas.openxmlformats.org/officeDocument/2006/relationships/tags" Target="../tags/tag715.xml"/><Relationship Id="rId5" Type="http://schemas.openxmlformats.org/officeDocument/2006/relationships/tags" Target="../tags/tag714.xml"/><Relationship Id="rId10" Type="http://schemas.openxmlformats.org/officeDocument/2006/relationships/image" Target="../media/image2.emf"/><Relationship Id="rId4" Type="http://schemas.openxmlformats.org/officeDocument/2006/relationships/tags" Target="../tags/tag713.xml"/><Relationship Id="rId9" Type="http://schemas.openxmlformats.org/officeDocument/2006/relationships/oleObject" Target="../embeddings/oleObject28.bin"/></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vmlDrawing" Target="../drawings/vmlDrawing12.v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image" Target="../media/image6.emf"/><Relationship Id="rId4" Type="http://schemas.openxmlformats.org/officeDocument/2006/relationships/tags" Target="../tags/tag79.xml"/><Relationship Id="rId9" Type="http://schemas.openxmlformats.org/officeDocument/2006/relationships/oleObject" Target="../embeddings/oleObject12.bin"/></Relationships>
</file>

<file path=ppt/slideLayouts/_rels/slideLayout110.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vmlDrawing" Target="../drawings/vmlDrawing103.vml"/><Relationship Id="rId6" Type="http://schemas.openxmlformats.org/officeDocument/2006/relationships/tags" Target="../tags/tag721.xml"/><Relationship Id="rId5" Type="http://schemas.openxmlformats.org/officeDocument/2006/relationships/tags" Target="../tags/tag720.xml"/><Relationship Id="rId10" Type="http://schemas.openxmlformats.org/officeDocument/2006/relationships/image" Target="../media/image2.emf"/><Relationship Id="rId4" Type="http://schemas.openxmlformats.org/officeDocument/2006/relationships/tags" Target="../tags/tag719.xml"/><Relationship Id="rId9" Type="http://schemas.openxmlformats.org/officeDocument/2006/relationships/oleObject" Target="../embeddings/oleObject29.bin"/></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729.xml"/><Relationship Id="rId3" Type="http://schemas.openxmlformats.org/officeDocument/2006/relationships/tags" Target="../tags/tag724.xml"/><Relationship Id="rId7" Type="http://schemas.openxmlformats.org/officeDocument/2006/relationships/tags" Target="../tags/tag728.xml"/><Relationship Id="rId2" Type="http://schemas.openxmlformats.org/officeDocument/2006/relationships/tags" Target="../tags/tag723.xml"/><Relationship Id="rId1" Type="http://schemas.openxmlformats.org/officeDocument/2006/relationships/vmlDrawing" Target="../drawings/vmlDrawing104.vml"/><Relationship Id="rId6" Type="http://schemas.openxmlformats.org/officeDocument/2006/relationships/tags" Target="../tags/tag727.xml"/><Relationship Id="rId11" Type="http://schemas.openxmlformats.org/officeDocument/2006/relationships/image" Target="../media/image2.emf"/><Relationship Id="rId5" Type="http://schemas.openxmlformats.org/officeDocument/2006/relationships/tags" Target="../tags/tag726.xml"/><Relationship Id="rId10" Type="http://schemas.openxmlformats.org/officeDocument/2006/relationships/oleObject" Target="../embeddings/oleObject30.bin"/><Relationship Id="rId4" Type="http://schemas.openxmlformats.org/officeDocument/2006/relationships/tags" Target="../tags/tag725.xml"/><Relationship Id="rId9"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736.xml"/><Relationship Id="rId3" Type="http://schemas.openxmlformats.org/officeDocument/2006/relationships/tags" Target="../tags/tag731.xml"/><Relationship Id="rId7" Type="http://schemas.openxmlformats.org/officeDocument/2006/relationships/tags" Target="../tags/tag735.xml"/><Relationship Id="rId12" Type="http://schemas.openxmlformats.org/officeDocument/2006/relationships/image" Target="../media/image1.emf"/><Relationship Id="rId2" Type="http://schemas.openxmlformats.org/officeDocument/2006/relationships/tags" Target="../tags/tag730.xml"/><Relationship Id="rId1" Type="http://schemas.openxmlformats.org/officeDocument/2006/relationships/vmlDrawing" Target="../drawings/vmlDrawing105.vml"/><Relationship Id="rId6" Type="http://schemas.openxmlformats.org/officeDocument/2006/relationships/tags" Target="../tags/tag734.xml"/><Relationship Id="rId11" Type="http://schemas.openxmlformats.org/officeDocument/2006/relationships/oleObject" Target="../embeddings/oleObject31.bin"/><Relationship Id="rId5" Type="http://schemas.openxmlformats.org/officeDocument/2006/relationships/tags" Target="../tags/tag733.xml"/><Relationship Id="rId10" Type="http://schemas.openxmlformats.org/officeDocument/2006/relationships/slideMaster" Target="../slideMasters/slideMaster7.xml"/><Relationship Id="rId4" Type="http://schemas.openxmlformats.org/officeDocument/2006/relationships/tags" Target="../tags/tag732.xml"/><Relationship Id="rId9" Type="http://schemas.openxmlformats.org/officeDocument/2006/relationships/tags" Target="../tags/tag737.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744.xml"/><Relationship Id="rId3" Type="http://schemas.openxmlformats.org/officeDocument/2006/relationships/tags" Target="../tags/tag739.xml"/><Relationship Id="rId7" Type="http://schemas.openxmlformats.org/officeDocument/2006/relationships/tags" Target="../tags/tag743.xml"/><Relationship Id="rId12" Type="http://schemas.openxmlformats.org/officeDocument/2006/relationships/image" Target="../media/image1.emf"/><Relationship Id="rId2" Type="http://schemas.openxmlformats.org/officeDocument/2006/relationships/tags" Target="../tags/tag738.xml"/><Relationship Id="rId1" Type="http://schemas.openxmlformats.org/officeDocument/2006/relationships/vmlDrawing" Target="../drawings/vmlDrawing106.vml"/><Relationship Id="rId6" Type="http://schemas.openxmlformats.org/officeDocument/2006/relationships/tags" Target="../tags/tag742.xml"/><Relationship Id="rId11" Type="http://schemas.openxmlformats.org/officeDocument/2006/relationships/oleObject" Target="../embeddings/oleObject32.bin"/><Relationship Id="rId5" Type="http://schemas.openxmlformats.org/officeDocument/2006/relationships/tags" Target="../tags/tag741.xml"/><Relationship Id="rId10" Type="http://schemas.openxmlformats.org/officeDocument/2006/relationships/slideMaster" Target="../slideMasters/slideMaster7.xml"/><Relationship Id="rId4" Type="http://schemas.openxmlformats.org/officeDocument/2006/relationships/tags" Target="../tags/tag740.xml"/><Relationship Id="rId9" Type="http://schemas.openxmlformats.org/officeDocument/2006/relationships/tags" Target="../tags/tag745.xml"/></Relationships>
</file>

<file path=ppt/slideLayouts/_rels/slideLayout114.xml.rels><?xml version="1.0" encoding="UTF-8" standalone="yes"?>
<Relationships xmlns="http://schemas.openxmlformats.org/package/2006/relationships"><Relationship Id="rId8" Type="http://schemas.openxmlformats.org/officeDocument/2006/relationships/tags" Target="../tags/tag752.xml"/><Relationship Id="rId3" Type="http://schemas.openxmlformats.org/officeDocument/2006/relationships/tags" Target="../tags/tag747.xml"/><Relationship Id="rId7" Type="http://schemas.openxmlformats.org/officeDocument/2006/relationships/tags" Target="../tags/tag751.xml"/><Relationship Id="rId12" Type="http://schemas.openxmlformats.org/officeDocument/2006/relationships/image" Target="../media/image1.emf"/><Relationship Id="rId2" Type="http://schemas.openxmlformats.org/officeDocument/2006/relationships/tags" Target="../tags/tag746.xml"/><Relationship Id="rId1" Type="http://schemas.openxmlformats.org/officeDocument/2006/relationships/vmlDrawing" Target="../drawings/vmlDrawing107.vml"/><Relationship Id="rId6" Type="http://schemas.openxmlformats.org/officeDocument/2006/relationships/tags" Target="../tags/tag750.xml"/><Relationship Id="rId11" Type="http://schemas.openxmlformats.org/officeDocument/2006/relationships/oleObject" Target="../embeddings/oleObject17.bin"/><Relationship Id="rId5" Type="http://schemas.openxmlformats.org/officeDocument/2006/relationships/tags" Target="../tags/tag749.xml"/><Relationship Id="rId10" Type="http://schemas.openxmlformats.org/officeDocument/2006/relationships/slideMaster" Target="../slideMasters/slideMaster7.xml"/><Relationship Id="rId4" Type="http://schemas.openxmlformats.org/officeDocument/2006/relationships/tags" Target="../tags/tag748.xml"/><Relationship Id="rId9" Type="http://schemas.openxmlformats.org/officeDocument/2006/relationships/tags" Target="../tags/tag753.xml"/></Relationships>
</file>

<file path=ppt/slideLayouts/_rels/slideLayout115.xml.rels><?xml version="1.0" encoding="UTF-8" standalone="yes"?>
<Relationships xmlns="http://schemas.openxmlformats.org/package/2006/relationships"><Relationship Id="rId8" Type="http://schemas.openxmlformats.org/officeDocument/2006/relationships/tags" Target="../tags/tag760.xml"/><Relationship Id="rId3" Type="http://schemas.openxmlformats.org/officeDocument/2006/relationships/tags" Target="../tags/tag755.xml"/><Relationship Id="rId7" Type="http://schemas.openxmlformats.org/officeDocument/2006/relationships/tags" Target="../tags/tag759.xml"/><Relationship Id="rId12" Type="http://schemas.openxmlformats.org/officeDocument/2006/relationships/image" Target="../media/image6.emf"/><Relationship Id="rId2" Type="http://schemas.openxmlformats.org/officeDocument/2006/relationships/tags" Target="../tags/tag754.xml"/><Relationship Id="rId1" Type="http://schemas.openxmlformats.org/officeDocument/2006/relationships/vmlDrawing" Target="../drawings/vmlDrawing108.vml"/><Relationship Id="rId6" Type="http://schemas.openxmlformats.org/officeDocument/2006/relationships/tags" Target="../tags/tag758.xml"/><Relationship Id="rId11" Type="http://schemas.openxmlformats.org/officeDocument/2006/relationships/oleObject" Target="../embeddings/oleObject33.bin"/><Relationship Id="rId5" Type="http://schemas.openxmlformats.org/officeDocument/2006/relationships/tags" Target="../tags/tag757.xml"/><Relationship Id="rId10" Type="http://schemas.openxmlformats.org/officeDocument/2006/relationships/slideMaster" Target="../slideMasters/slideMaster7.xml"/><Relationship Id="rId4" Type="http://schemas.openxmlformats.org/officeDocument/2006/relationships/tags" Target="../tags/tag756.xml"/><Relationship Id="rId9" Type="http://schemas.openxmlformats.org/officeDocument/2006/relationships/tags" Target="../tags/tag761.xml"/></Relationships>
</file>

<file path=ppt/slideLayouts/_rels/slideLayout116.xml.rels><?xml version="1.0" encoding="UTF-8" standalone="yes"?>
<Relationships xmlns="http://schemas.openxmlformats.org/package/2006/relationships"><Relationship Id="rId8" Type="http://schemas.openxmlformats.org/officeDocument/2006/relationships/tags" Target="../tags/tag768.xml"/><Relationship Id="rId3" Type="http://schemas.openxmlformats.org/officeDocument/2006/relationships/tags" Target="../tags/tag763.xml"/><Relationship Id="rId7" Type="http://schemas.openxmlformats.org/officeDocument/2006/relationships/tags" Target="../tags/tag767.xml"/><Relationship Id="rId12" Type="http://schemas.openxmlformats.org/officeDocument/2006/relationships/image" Target="../media/image1.emf"/><Relationship Id="rId2" Type="http://schemas.openxmlformats.org/officeDocument/2006/relationships/tags" Target="../tags/tag762.xml"/><Relationship Id="rId1" Type="http://schemas.openxmlformats.org/officeDocument/2006/relationships/vmlDrawing" Target="../drawings/vmlDrawing109.vml"/><Relationship Id="rId6" Type="http://schemas.openxmlformats.org/officeDocument/2006/relationships/tags" Target="../tags/tag766.xml"/><Relationship Id="rId11" Type="http://schemas.openxmlformats.org/officeDocument/2006/relationships/oleObject" Target="../embeddings/oleObject18.bin"/><Relationship Id="rId5" Type="http://schemas.openxmlformats.org/officeDocument/2006/relationships/tags" Target="../tags/tag765.xml"/><Relationship Id="rId10" Type="http://schemas.openxmlformats.org/officeDocument/2006/relationships/slideMaster" Target="../slideMasters/slideMaster7.xml"/><Relationship Id="rId4" Type="http://schemas.openxmlformats.org/officeDocument/2006/relationships/tags" Target="../tags/tag764.xml"/><Relationship Id="rId9" Type="http://schemas.openxmlformats.org/officeDocument/2006/relationships/tags" Target="../tags/tag769.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71.xml"/><Relationship Id="rId7" Type="http://schemas.openxmlformats.org/officeDocument/2006/relationships/image" Target="../media/image7.png"/><Relationship Id="rId2" Type="http://schemas.openxmlformats.org/officeDocument/2006/relationships/tags" Target="../tags/tag77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7.xml"/><Relationship Id="rId9" Type="http://schemas.openxmlformats.org/officeDocument/2006/relationships/image" Target="../media/image9.png"/></Relationships>
</file>

<file path=ppt/slideLayouts/_rels/slideLayout11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793.xml"/><Relationship Id="rId7" Type="http://schemas.openxmlformats.org/officeDocument/2006/relationships/slideMaster" Target="../slideMasters/slideMaster8.xml"/><Relationship Id="rId12" Type="http://schemas.openxmlformats.org/officeDocument/2006/relationships/image" Target="../media/image14.png"/><Relationship Id="rId2" Type="http://schemas.openxmlformats.org/officeDocument/2006/relationships/tags" Target="../tags/tag792.xml"/><Relationship Id="rId1" Type="http://schemas.openxmlformats.org/officeDocument/2006/relationships/vmlDrawing" Target="../drawings/vmlDrawing112.vml"/><Relationship Id="rId6" Type="http://schemas.openxmlformats.org/officeDocument/2006/relationships/tags" Target="../tags/tag796.xml"/><Relationship Id="rId11" Type="http://schemas.openxmlformats.org/officeDocument/2006/relationships/image" Target="../media/image13.png"/><Relationship Id="rId5" Type="http://schemas.openxmlformats.org/officeDocument/2006/relationships/tags" Target="../tags/tag795.xml"/><Relationship Id="rId10" Type="http://schemas.openxmlformats.org/officeDocument/2006/relationships/image" Target="../media/image12.png"/><Relationship Id="rId4" Type="http://schemas.openxmlformats.org/officeDocument/2006/relationships/tags" Target="../tags/tag794.xml"/><Relationship Id="rId9" Type="http://schemas.openxmlformats.org/officeDocument/2006/relationships/image" Target="../media/image2.emf"/></Relationships>
</file>

<file path=ppt/slideLayouts/_rels/slideLayout11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798.xml"/><Relationship Id="rId7" Type="http://schemas.openxmlformats.org/officeDocument/2006/relationships/slideMaster" Target="../slideMasters/slideMaster8.xml"/><Relationship Id="rId12" Type="http://schemas.openxmlformats.org/officeDocument/2006/relationships/image" Target="../media/image5.png"/><Relationship Id="rId2" Type="http://schemas.openxmlformats.org/officeDocument/2006/relationships/tags" Target="../tags/tag797.xml"/><Relationship Id="rId1" Type="http://schemas.openxmlformats.org/officeDocument/2006/relationships/vmlDrawing" Target="../drawings/vmlDrawing113.vml"/><Relationship Id="rId6" Type="http://schemas.openxmlformats.org/officeDocument/2006/relationships/tags" Target="../tags/tag801.xml"/><Relationship Id="rId11" Type="http://schemas.openxmlformats.org/officeDocument/2006/relationships/image" Target="../media/image4.png"/><Relationship Id="rId5" Type="http://schemas.openxmlformats.org/officeDocument/2006/relationships/tags" Target="../tags/tag800.xml"/><Relationship Id="rId10" Type="http://schemas.openxmlformats.org/officeDocument/2006/relationships/image" Target="../media/image3.png"/><Relationship Id="rId4" Type="http://schemas.openxmlformats.org/officeDocument/2006/relationships/tags" Target="../tags/tag799.xml"/><Relationship Id="rId9"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vmlDrawing" Target="../drawings/vmlDrawing13.v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1.emf"/><Relationship Id="rId4" Type="http://schemas.openxmlformats.org/officeDocument/2006/relationships/tags" Target="../tags/tag85.xml"/><Relationship Id="rId9"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808.xml"/><Relationship Id="rId3" Type="http://schemas.openxmlformats.org/officeDocument/2006/relationships/tags" Target="../tags/tag803.xml"/><Relationship Id="rId7" Type="http://schemas.openxmlformats.org/officeDocument/2006/relationships/tags" Target="../tags/tag807.xml"/><Relationship Id="rId2" Type="http://schemas.openxmlformats.org/officeDocument/2006/relationships/tags" Target="../tags/tag802.xml"/><Relationship Id="rId1" Type="http://schemas.openxmlformats.org/officeDocument/2006/relationships/vmlDrawing" Target="../drawings/vmlDrawing114.vml"/><Relationship Id="rId6" Type="http://schemas.openxmlformats.org/officeDocument/2006/relationships/tags" Target="../tags/tag806.xml"/><Relationship Id="rId11" Type="http://schemas.openxmlformats.org/officeDocument/2006/relationships/image" Target="../media/image1.emf"/><Relationship Id="rId5" Type="http://schemas.openxmlformats.org/officeDocument/2006/relationships/tags" Target="../tags/tag805.xml"/><Relationship Id="rId10" Type="http://schemas.openxmlformats.org/officeDocument/2006/relationships/oleObject" Target="../embeddings/oleObject26.bin"/><Relationship Id="rId4" Type="http://schemas.openxmlformats.org/officeDocument/2006/relationships/tags" Target="../tags/tag804.xml"/><Relationship Id="rId9"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810.xml"/><Relationship Id="rId7" Type="http://schemas.openxmlformats.org/officeDocument/2006/relationships/tags" Target="../tags/tag814.xml"/><Relationship Id="rId2" Type="http://schemas.openxmlformats.org/officeDocument/2006/relationships/tags" Target="../tags/tag809.xml"/><Relationship Id="rId1" Type="http://schemas.openxmlformats.org/officeDocument/2006/relationships/vmlDrawing" Target="../drawings/vmlDrawing115.vml"/><Relationship Id="rId6" Type="http://schemas.openxmlformats.org/officeDocument/2006/relationships/tags" Target="../tags/tag813.xml"/><Relationship Id="rId5" Type="http://schemas.openxmlformats.org/officeDocument/2006/relationships/tags" Target="../tags/tag812.xml"/><Relationship Id="rId10" Type="http://schemas.openxmlformats.org/officeDocument/2006/relationships/image" Target="../media/image2.emf"/><Relationship Id="rId4" Type="http://schemas.openxmlformats.org/officeDocument/2006/relationships/tags" Target="../tags/tag811.xml"/><Relationship Id="rId9" Type="http://schemas.openxmlformats.org/officeDocument/2006/relationships/oleObject" Target="../embeddings/oleObject27.bin"/></Relationships>
</file>

<file path=ppt/slideLayouts/_rels/slideLayout122.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816.xml"/><Relationship Id="rId7" Type="http://schemas.openxmlformats.org/officeDocument/2006/relationships/tags" Target="../tags/tag820.xml"/><Relationship Id="rId2" Type="http://schemas.openxmlformats.org/officeDocument/2006/relationships/tags" Target="../tags/tag815.xml"/><Relationship Id="rId1" Type="http://schemas.openxmlformats.org/officeDocument/2006/relationships/vmlDrawing" Target="../drawings/vmlDrawing116.vml"/><Relationship Id="rId6" Type="http://schemas.openxmlformats.org/officeDocument/2006/relationships/tags" Target="../tags/tag819.xml"/><Relationship Id="rId5" Type="http://schemas.openxmlformats.org/officeDocument/2006/relationships/tags" Target="../tags/tag818.xml"/><Relationship Id="rId10" Type="http://schemas.openxmlformats.org/officeDocument/2006/relationships/image" Target="../media/image2.emf"/><Relationship Id="rId4" Type="http://schemas.openxmlformats.org/officeDocument/2006/relationships/tags" Target="../tags/tag817.xml"/><Relationship Id="rId9" Type="http://schemas.openxmlformats.org/officeDocument/2006/relationships/oleObject" Target="../embeddings/oleObject28.bin"/></Relationships>
</file>

<file path=ppt/slideLayouts/_rels/slideLayout123.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822.xml"/><Relationship Id="rId7" Type="http://schemas.openxmlformats.org/officeDocument/2006/relationships/tags" Target="../tags/tag826.xml"/><Relationship Id="rId2" Type="http://schemas.openxmlformats.org/officeDocument/2006/relationships/tags" Target="../tags/tag821.xml"/><Relationship Id="rId1" Type="http://schemas.openxmlformats.org/officeDocument/2006/relationships/vmlDrawing" Target="../drawings/vmlDrawing117.vml"/><Relationship Id="rId6" Type="http://schemas.openxmlformats.org/officeDocument/2006/relationships/tags" Target="../tags/tag825.xml"/><Relationship Id="rId5" Type="http://schemas.openxmlformats.org/officeDocument/2006/relationships/tags" Target="../tags/tag824.xml"/><Relationship Id="rId10" Type="http://schemas.openxmlformats.org/officeDocument/2006/relationships/image" Target="../media/image2.emf"/><Relationship Id="rId4" Type="http://schemas.openxmlformats.org/officeDocument/2006/relationships/tags" Target="../tags/tag823.xml"/><Relationship Id="rId9" Type="http://schemas.openxmlformats.org/officeDocument/2006/relationships/oleObject" Target="../embeddings/oleObject29.bin"/></Relationships>
</file>

<file path=ppt/slideLayouts/_rels/slideLayout124.xml.rels><?xml version="1.0" encoding="UTF-8" standalone="yes"?>
<Relationships xmlns="http://schemas.openxmlformats.org/package/2006/relationships"><Relationship Id="rId8" Type="http://schemas.openxmlformats.org/officeDocument/2006/relationships/tags" Target="../tags/tag833.xml"/><Relationship Id="rId3" Type="http://schemas.openxmlformats.org/officeDocument/2006/relationships/tags" Target="../tags/tag828.xml"/><Relationship Id="rId7" Type="http://schemas.openxmlformats.org/officeDocument/2006/relationships/tags" Target="../tags/tag832.xml"/><Relationship Id="rId2" Type="http://schemas.openxmlformats.org/officeDocument/2006/relationships/tags" Target="../tags/tag827.xml"/><Relationship Id="rId1" Type="http://schemas.openxmlformats.org/officeDocument/2006/relationships/vmlDrawing" Target="../drawings/vmlDrawing118.vml"/><Relationship Id="rId6" Type="http://schemas.openxmlformats.org/officeDocument/2006/relationships/tags" Target="../tags/tag831.xml"/><Relationship Id="rId11" Type="http://schemas.openxmlformats.org/officeDocument/2006/relationships/image" Target="../media/image2.emf"/><Relationship Id="rId5" Type="http://schemas.openxmlformats.org/officeDocument/2006/relationships/tags" Target="../tags/tag830.xml"/><Relationship Id="rId10" Type="http://schemas.openxmlformats.org/officeDocument/2006/relationships/oleObject" Target="../embeddings/oleObject30.bin"/><Relationship Id="rId4" Type="http://schemas.openxmlformats.org/officeDocument/2006/relationships/tags" Target="../tags/tag829.xml"/><Relationship Id="rId9"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8" Type="http://schemas.openxmlformats.org/officeDocument/2006/relationships/tags" Target="../tags/tag840.xml"/><Relationship Id="rId3" Type="http://schemas.openxmlformats.org/officeDocument/2006/relationships/tags" Target="../tags/tag835.xml"/><Relationship Id="rId7" Type="http://schemas.openxmlformats.org/officeDocument/2006/relationships/tags" Target="../tags/tag839.xml"/><Relationship Id="rId12" Type="http://schemas.openxmlformats.org/officeDocument/2006/relationships/image" Target="../media/image1.emf"/><Relationship Id="rId2" Type="http://schemas.openxmlformats.org/officeDocument/2006/relationships/tags" Target="../tags/tag834.xml"/><Relationship Id="rId1" Type="http://schemas.openxmlformats.org/officeDocument/2006/relationships/vmlDrawing" Target="../drawings/vmlDrawing119.vml"/><Relationship Id="rId6" Type="http://schemas.openxmlformats.org/officeDocument/2006/relationships/tags" Target="../tags/tag838.xml"/><Relationship Id="rId11" Type="http://schemas.openxmlformats.org/officeDocument/2006/relationships/oleObject" Target="../embeddings/oleObject31.bin"/><Relationship Id="rId5" Type="http://schemas.openxmlformats.org/officeDocument/2006/relationships/tags" Target="../tags/tag837.xml"/><Relationship Id="rId10" Type="http://schemas.openxmlformats.org/officeDocument/2006/relationships/slideMaster" Target="../slideMasters/slideMaster8.xml"/><Relationship Id="rId4" Type="http://schemas.openxmlformats.org/officeDocument/2006/relationships/tags" Target="../tags/tag836.xml"/><Relationship Id="rId9" Type="http://schemas.openxmlformats.org/officeDocument/2006/relationships/tags" Target="../tags/tag841.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848.xml"/><Relationship Id="rId3" Type="http://schemas.openxmlformats.org/officeDocument/2006/relationships/tags" Target="../tags/tag843.xml"/><Relationship Id="rId7" Type="http://schemas.openxmlformats.org/officeDocument/2006/relationships/tags" Target="../tags/tag847.xml"/><Relationship Id="rId12" Type="http://schemas.openxmlformats.org/officeDocument/2006/relationships/image" Target="../media/image1.emf"/><Relationship Id="rId2" Type="http://schemas.openxmlformats.org/officeDocument/2006/relationships/tags" Target="../tags/tag842.xml"/><Relationship Id="rId1" Type="http://schemas.openxmlformats.org/officeDocument/2006/relationships/vmlDrawing" Target="../drawings/vmlDrawing120.vml"/><Relationship Id="rId6" Type="http://schemas.openxmlformats.org/officeDocument/2006/relationships/tags" Target="../tags/tag846.xml"/><Relationship Id="rId11" Type="http://schemas.openxmlformats.org/officeDocument/2006/relationships/oleObject" Target="../embeddings/oleObject32.bin"/><Relationship Id="rId5" Type="http://schemas.openxmlformats.org/officeDocument/2006/relationships/tags" Target="../tags/tag845.xml"/><Relationship Id="rId10" Type="http://schemas.openxmlformats.org/officeDocument/2006/relationships/slideMaster" Target="../slideMasters/slideMaster8.xml"/><Relationship Id="rId4" Type="http://schemas.openxmlformats.org/officeDocument/2006/relationships/tags" Target="../tags/tag844.xml"/><Relationship Id="rId9" Type="http://schemas.openxmlformats.org/officeDocument/2006/relationships/tags" Target="../tags/tag849.xml"/></Relationships>
</file>

<file path=ppt/slideLayouts/_rels/slideLayout127.xml.rels><?xml version="1.0" encoding="UTF-8" standalone="yes"?>
<Relationships xmlns="http://schemas.openxmlformats.org/package/2006/relationships"><Relationship Id="rId8" Type="http://schemas.openxmlformats.org/officeDocument/2006/relationships/tags" Target="../tags/tag856.xml"/><Relationship Id="rId3" Type="http://schemas.openxmlformats.org/officeDocument/2006/relationships/tags" Target="../tags/tag851.xml"/><Relationship Id="rId7" Type="http://schemas.openxmlformats.org/officeDocument/2006/relationships/tags" Target="../tags/tag855.xml"/><Relationship Id="rId12" Type="http://schemas.openxmlformats.org/officeDocument/2006/relationships/image" Target="../media/image1.emf"/><Relationship Id="rId2" Type="http://schemas.openxmlformats.org/officeDocument/2006/relationships/tags" Target="../tags/tag850.xml"/><Relationship Id="rId1" Type="http://schemas.openxmlformats.org/officeDocument/2006/relationships/vmlDrawing" Target="../drawings/vmlDrawing121.vml"/><Relationship Id="rId6" Type="http://schemas.openxmlformats.org/officeDocument/2006/relationships/tags" Target="../tags/tag854.xml"/><Relationship Id="rId11" Type="http://schemas.openxmlformats.org/officeDocument/2006/relationships/oleObject" Target="../embeddings/oleObject17.bin"/><Relationship Id="rId5" Type="http://schemas.openxmlformats.org/officeDocument/2006/relationships/tags" Target="../tags/tag853.xml"/><Relationship Id="rId10" Type="http://schemas.openxmlformats.org/officeDocument/2006/relationships/slideMaster" Target="../slideMasters/slideMaster8.xml"/><Relationship Id="rId4" Type="http://schemas.openxmlformats.org/officeDocument/2006/relationships/tags" Target="../tags/tag852.xml"/><Relationship Id="rId9" Type="http://schemas.openxmlformats.org/officeDocument/2006/relationships/tags" Target="../tags/tag857.xml"/></Relationships>
</file>

<file path=ppt/slideLayouts/_rels/slideLayout128.xml.rels><?xml version="1.0" encoding="UTF-8" standalone="yes"?>
<Relationships xmlns="http://schemas.openxmlformats.org/package/2006/relationships"><Relationship Id="rId8" Type="http://schemas.openxmlformats.org/officeDocument/2006/relationships/tags" Target="../tags/tag864.xml"/><Relationship Id="rId3" Type="http://schemas.openxmlformats.org/officeDocument/2006/relationships/tags" Target="../tags/tag859.xml"/><Relationship Id="rId7" Type="http://schemas.openxmlformats.org/officeDocument/2006/relationships/tags" Target="../tags/tag863.xml"/><Relationship Id="rId12" Type="http://schemas.openxmlformats.org/officeDocument/2006/relationships/image" Target="../media/image6.emf"/><Relationship Id="rId2" Type="http://schemas.openxmlformats.org/officeDocument/2006/relationships/tags" Target="../tags/tag858.xml"/><Relationship Id="rId1" Type="http://schemas.openxmlformats.org/officeDocument/2006/relationships/vmlDrawing" Target="../drawings/vmlDrawing122.vml"/><Relationship Id="rId6" Type="http://schemas.openxmlformats.org/officeDocument/2006/relationships/tags" Target="../tags/tag862.xml"/><Relationship Id="rId11" Type="http://schemas.openxmlformats.org/officeDocument/2006/relationships/oleObject" Target="../embeddings/oleObject33.bin"/><Relationship Id="rId5" Type="http://schemas.openxmlformats.org/officeDocument/2006/relationships/tags" Target="../tags/tag861.xml"/><Relationship Id="rId10" Type="http://schemas.openxmlformats.org/officeDocument/2006/relationships/slideMaster" Target="../slideMasters/slideMaster8.xml"/><Relationship Id="rId4" Type="http://schemas.openxmlformats.org/officeDocument/2006/relationships/tags" Target="../tags/tag860.xml"/><Relationship Id="rId9" Type="http://schemas.openxmlformats.org/officeDocument/2006/relationships/tags" Target="../tags/tag865.xml"/></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872.xml"/><Relationship Id="rId3" Type="http://schemas.openxmlformats.org/officeDocument/2006/relationships/tags" Target="../tags/tag867.xml"/><Relationship Id="rId7" Type="http://schemas.openxmlformats.org/officeDocument/2006/relationships/tags" Target="../tags/tag871.xml"/><Relationship Id="rId12" Type="http://schemas.openxmlformats.org/officeDocument/2006/relationships/image" Target="../media/image1.emf"/><Relationship Id="rId2" Type="http://schemas.openxmlformats.org/officeDocument/2006/relationships/tags" Target="../tags/tag866.xml"/><Relationship Id="rId1" Type="http://schemas.openxmlformats.org/officeDocument/2006/relationships/vmlDrawing" Target="../drawings/vmlDrawing123.vml"/><Relationship Id="rId6" Type="http://schemas.openxmlformats.org/officeDocument/2006/relationships/tags" Target="../tags/tag870.xml"/><Relationship Id="rId11" Type="http://schemas.openxmlformats.org/officeDocument/2006/relationships/oleObject" Target="../embeddings/oleObject18.bin"/><Relationship Id="rId5" Type="http://schemas.openxmlformats.org/officeDocument/2006/relationships/tags" Target="../tags/tag869.xml"/><Relationship Id="rId10" Type="http://schemas.openxmlformats.org/officeDocument/2006/relationships/slideMaster" Target="../slideMasters/slideMaster8.xml"/><Relationship Id="rId4" Type="http://schemas.openxmlformats.org/officeDocument/2006/relationships/tags" Target="../tags/tag868.xml"/><Relationship Id="rId9" Type="http://schemas.openxmlformats.org/officeDocument/2006/relationships/tags" Target="../tags/tag87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0.xml"/><Relationship Id="rId7" Type="http://schemas.openxmlformats.org/officeDocument/2006/relationships/image" Target="../media/image7.png"/><Relationship Id="rId2" Type="http://schemas.openxmlformats.org/officeDocument/2006/relationships/tags" Target="../tags/tag89.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 Id="rId9" Type="http://schemas.openxmlformats.org/officeDocument/2006/relationships/image" Target="../media/image9.png"/></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75.xml"/><Relationship Id="rId7" Type="http://schemas.openxmlformats.org/officeDocument/2006/relationships/image" Target="../media/image7.png"/><Relationship Id="rId2" Type="http://schemas.openxmlformats.org/officeDocument/2006/relationships/tags" Target="../tags/tag87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8.xml"/><Relationship Id="rId9"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897.xml"/><Relationship Id="rId7" Type="http://schemas.openxmlformats.org/officeDocument/2006/relationships/slideMaster" Target="../slideMasters/slideMaster9.xml"/><Relationship Id="rId12" Type="http://schemas.openxmlformats.org/officeDocument/2006/relationships/image" Target="../media/image14.png"/><Relationship Id="rId2" Type="http://schemas.openxmlformats.org/officeDocument/2006/relationships/tags" Target="../tags/tag896.xml"/><Relationship Id="rId1" Type="http://schemas.openxmlformats.org/officeDocument/2006/relationships/vmlDrawing" Target="../drawings/vmlDrawing126.vml"/><Relationship Id="rId6" Type="http://schemas.openxmlformats.org/officeDocument/2006/relationships/tags" Target="../tags/tag900.xml"/><Relationship Id="rId11" Type="http://schemas.openxmlformats.org/officeDocument/2006/relationships/image" Target="../media/image13.png"/><Relationship Id="rId5" Type="http://schemas.openxmlformats.org/officeDocument/2006/relationships/tags" Target="../tags/tag899.xml"/><Relationship Id="rId10" Type="http://schemas.openxmlformats.org/officeDocument/2006/relationships/image" Target="../media/image12.png"/><Relationship Id="rId4" Type="http://schemas.openxmlformats.org/officeDocument/2006/relationships/tags" Target="../tags/tag898.xml"/><Relationship Id="rId9" Type="http://schemas.openxmlformats.org/officeDocument/2006/relationships/image" Target="../media/image2.emf"/></Relationships>
</file>

<file path=ppt/slideLayouts/_rels/slideLayout13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902.xml"/><Relationship Id="rId7" Type="http://schemas.openxmlformats.org/officeDocument/2006/relationships/slideMaster" Target="../slideMasters/slideMaster9.xml"/><Relationship Id="rId12" Type="http://schemas.openxmlformats.org/officeDocument/2006/relationships/image" Target="../media/image5.png"/><Relationship Id="rId2" Type="http://schemas.openxmlformats.org/officeDocument/2006/relationships/tags" Target="../tags/tag901.xml"/><Relationship Id="rId1" Type="http://schemas.openxmlformats.org/officeDocument/2006/relationships/vmlDrawing" Target="../drawings/vmlDrawing127.vml"/><Relationship Id="rId6" Type="http://schemas.openxmlformats.org/officeDocument/2006/relationships/tags" Target="../tags/tag905.xml"/><Relationship Id="rId11" Type="http://schemas.openxmlformats.org/officeDocument/2006/relationships/image" Target="../media/image4.png"/><Relationship Id="rId5" Type="http://schemas.openxmlformats.org/officeDocument/2006/relationships/tags" Target="../tags/tag904.xml"/><Relationship Id="rId10" Type="http://schemas.openxmlformats.org/officeDocument/2006/relationships/image" Target="../media/image3.png"/><Relationship Id="rId4" Type="http://schemas.openxmlformats.org/officeDocument/2006/relationships/tags" Target="../tags/tag903.xml"/><Relationship Id="rId9" Type="http://schemas.openxmlformats.org/officeDocument/2006/relationships/image" Target="../media/image2.emf"/></Relationships>
</file>

<file path=ppt/slideLayouts/_rels/slideLayout133.xml.rels><?xml version="1.0" encoding="UTF-8" standalone="yes"?>
<Relationships xmlns="http://schemas.openxmlformats.org/package/2006/relationships"><Relationship Id="rId8" Type="http://schemas.openxmlformats.org/officeDocument/2006/relationships/tags" Target="../tags/tag912.xml"/><Relationship Id="rId3" Type="http://schemas.openxmlformats.org/officeDocument/2006/relationships/tags" Target="../tags/tag907.xml"/><Relationship Id="rId7" Type="http://schemas.openxmlformats.org/officeDocument/2006/relationships/tags" Target="../tags/tag911.xml"/><Relationship Id="rId2" Type="http://schemas.openxmlformats.org/officeDocument/2006/relationships/tags" Target="../tags/tag906.xml"/><Relationship Id="rId1" Type="http://schemas.openxmlformats.org/officeDocument/2006/relationships/vmlDrawing" Target="../drawings/vmlDrawing128.vml"/><Relationship Id="rId6" Type="http://schemas.openxmlformats.org/officeDocument/2006/relationships/tags" Target="../tags/tag910.xml"/><Relationship Id="rId11" Type="http://schemas.openxmlformats.org/officeDocument/2006/relationships/image" Target="../media/image1.emf"/><Relationship Id="rId5" Type="http://schemas.openxmlformats.org/officeDocument/2006/relationships/tags" Target="../tags/tag909.xml"/><Relationship Id="rId10" Type="http://schemas.openxmlformats.org/officeDocument/2006/relationships/oleObject" Target="../embeddings/oleObject38.bin"/><Relationship Id="rId4" Type="http://schemas.openxmlformats.org/officeDocument/2006/relationships/tags" Target="../tags/tag908.xml"/><Relationship Id="rId9"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914.xml"/><Relationship Id="rId7" Type="http://schemas.openxmlformats.org/officeDocument/2006/relationships/tags" Target="../tags/tag918.xml"/><Relationship Id="rId2" Type="http://schemas.openxmlformats.org/officeDocument/2006/relationships/tags" Target="../tags/tag913.xml"/><Relationship Id="rId1" Type="http://schemas.openxmlformats.org/officeDocument/2006/relationships/vmlDrawing" Target="../drawings/vmlDrawing129.vml"/><Relationship Id="rId6" Type="http://schemas.openxmlformats.org/officeDocument/2006/relationships/tags" Target="../tags/tag917.xml"/><Relationship Id="rId5" Type="http://schemas.openxmlformats.org/officeDocument/2006/relationships/tags" Target="../tags/tag916.xml"/><Relationship Id="rId10" Type="http://schemas.openxmlformats.org/officeDocument/2006/relationships/image" Target="../media/image2.emf"/><Relationship Id="rId4" Type="http://schemas.openxmlformats.org/officeDocument/2006/relationships/tags" Target="../tags/tag915.xml"/><Relationship Id="rId9" Type="http://schemas.openxmlformats.org/officeDocument/2006/relationships/oleObject" Target="../embeddings/oleObject39.bin"/></Relationships>
</file>

<file path=ppt/slideLayouts/_rels/slideLayout135.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920.xml"/><Relationship Id="rId7" Type="http://schemas.openxmlformats.org/officeDocument/2006/relationships/tags" Target="../tags/tag924.xml"/><Relationship Id="rId2" Type="http://schemas.openxmlformats.org/officeDocument/2006/relationships/tags" Target="../tags/tag919.xml"/><Relationship Id="rId1" Type="http://schemas.openxmlformats.org/officeDocument/2006/relationships/vmlDrawing" Target="../drawings/vmlDrawing130.vml"/><Relationship Id="rId6" Type="http://schemas.openxmlformats.org/officeDocument/2006/relationships/tags" Target="../tags/tag923.xml"/><Relationship Id="rId5" Type="http://schemas.openxmlformats.org/officeDocument/2006/relationships/tags" Target="../tags/tag922.xml"/><Relationship Id="rId10" Type="http://schemas.openxmlformats.org/officeDocument/2006/relationships/image" Target="../media/image2.emf"/><Relationship Id="rId4" Type="http://schemas.openxmlformats.org/officeDocument/2006/relationships/tags" Target="../tags/tag921.xml"/><Relationship Id="rId9" Type="http://schemas.openxmlformats.org/officeDocument/2006/relationships/oleObject" Target="../embeddings/oleObject40.bin"/></Relationships>
</file>

<file path=ppt/slideLayouts/_rels/slideLayout136.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926.xml"/><Relationship Id="rId7" Type="http://schemas.openxmlformats.org/officeDocument/2006/relationships/tags" Target="../tags/tag930.xml"/><Relationship Id="rId2" Type="http://schemas.openxmlformats.org/officeDocument/2006/relationships/tags" Target="../tags/tag925.xml"/><Relationship Id="rId1" Type="http://schemas.openxmlformats.org/officeDocument/2006/relationships/vmlDrawing" Target="../drawings/vmlDrawing131.vml"/><Relationship Id="rId6" Type="http://schemas.openxmlformats.org/officeDocument/2006/relationships/tags" Target="../tags/tag929.xml"/><Relationship Id="rId5" Type="http://schemas.openxmlformats.org/officeDocument/2006/relationships/tags" Target="../tags/tag928.xml"/><Relationship Id="rId10" Type="http://schemas.openxmlformats.org/officeDocument/2006/relationships/image" Target="../media/image2.emf"/><Relationship Id="rId4" Type="http://schemas.openxmlformats.org/officeDocument/2006/relationships/tags" Target="../tags/tag927.xml"/><Relationship Id="rId9" Type="http://schemas.openxmlformats.org/officeDocument/2006/relationships/oleObject" Target="../embeddings/oleObject41.bin"/></Relationships>
</file>

<file path=ppt/slideLayouts/_rels/slideLayout137.xml.rels><?xml version="1.0" encoding="UTF-8" standalone="yes"?>
<Relationships xmlns="http://schemas.openxmlformats.org/package/2006/relationships"><Relationship Id="rId8" Type="http://schemas.openxmlformats.org/officeDocument/2006/relationships/tags" Target="../tags/tag937.xml"/><Relationship Id="rId3" Type="http://schemas.openxmlformats.org/officeDocument/2006/relationships/tags" Target="../tags/tag932.xml"/><Relationship Id="rId7" Type="http://schemas.openxmlformats.org/officeDocument/2006/relationships/tags" Target="../tags/tag936.xml"/><Relationship Id="rId2" Type="http://schemas.openxmlformats.org/officeDocument/2006/relationships/tags" Target="../tags/tag931.xml"/><Relationship Id="rId1" Type="http://schemas.openxmlformats.org/officeDocument/2006/relationships/vmlDrawing" Target="../drawings/vmlDrawing132.vml"/><Relationship Id="rId6" Type="http://schemas.openxmlformats.org/officeDocument/2006/relationships/tags" Target="../tags/tag935.xml"/><Relationship Id="rId11" Type="http://schemas.openxmlformats.org/officeDocument/2006/relationships/image" Target="../media/image2.emf"/><Relationship Id="rId5" Type="http://schemas.openxmlformats.org/officeDocument/2006/relationships/tags" Target="../tags/tag934.xml"/><Relationship Id="rId10" Type="http://schemas.openxmlformats.org/officeDocument/2006/relationships/oleObject" Target="../embeddings/oleObject42.bin"/><Relationship Id="rId4" Type="http://schemas.openxmlformats.org/officeDocument/2006/relationships/tags" Target="../tags/tag933.xml"/><Relationship Id="rId9"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8" Type="http://schemas.openxmlformats.org/officeDocument/2006/relationships/tags" Target="../tags/tag944.xml"/><Relationship Id="rId3" Type="http://schemas.openxmlformats.org/officeDocument/2006/relationships/tags" Target="../tags/tag939.xml"/><Relationship Id="rId7" Type="http://schemas.openxmlformats.org/officeDocument/2006/relationships/tags" Target="../tags/tag943.xml"/><Relationship Id="rId12" Type="http://schemas.openxmlformats.org/officeDocument/2006/relationships/image" Target="../media/image1.emf"/><Relationship Id="rId2" Type="http://schemas.openxmlformats.org/officeDocument/2006/relationships/tags" Target="../tags/tag938.xml"/><Relationship Id="rId1" Type="http://schemas.openxmlformats.org/officeDocument/2006/relationships/vmlDrawing" Target="../drawings/vmlDrawing133.vml"/><Relationship Id="rId6" Type="http://schemas.openxmlformats.org/officeDocument/2006/relationships/tags" Target="../tags/tag942.xml"/><Relationship Id="rId11" Type="http://schemas.openxmlformats.org/officeDocument/2006/relationships/oleObject" Target="../embeddings/oleObject43.bin"/><Relationship Id="rId5" Type="http://schemas.openxmlformats.org/officeDocument/2006/relationships/tags" Target="../tags/tag941.xml"/><Relationship Id="rId10" Type="http://schemas.openxmlformats.org/officeDocument/2006/relationships/slideMaster" Target="../slideMasters/slideMaster9.xml"/><Relationship Id="rId4" Type="http://schemas.openxmlformats.org/officeDocument/2006/relationships/tags" Target="../tags/tag940.xml"/><Relationship Id="rId9" Type="http://schemas.openxmlformats.org/officeDocument/2006/relationships/tags" Target="../tags/tag945.xml"/></Relationships>
</file>

<file path=ppt/slideLayouts/_rels/slideLayout139.xml.rels><?xml version="1.0" encoding="UTF-8" standalone="yes"?>
<Relationships xmlns="http://schemas.openxmlformats.org/package/2006/relationships"><Relationship Id="rId8" Type="http://schemas.openxmlformats.org/officeDocument/2006/relationships/tags" Target="../tags/tag952.xml"/><Relationship Id="rId3" Type="http://schemas.openxmlformats.org/officeDocument/2006/relationships/tags" Target="../tags/tag947.xml"/><Relationship Id="rId7" Type="http://schemas.openxmlformats.org/officeDocument/2006/relationships/tags" Target="../tags/tag951.xml"/><Relationship Id="rId12" Type="http://schemas.openxmlformats.org/officeDocument/2006/relationships/image" Target="../media/image1.emf"/><Relationship Id="rId2" Type="http://schemas.openxmlformats.org/officeDocument/2006/relationships/tags" Target="../tags/tag946.xml"/><Relationship Id="rId1" Type="http://schemas.openxmlformats.org/officeDocument/2006/relationships/vmlDrawing" Target="../drawings/vmlDrawing134.vml"/><Relationship Id="rId6" Type="http://schemas.openxmlformats.org/officeDocument/2006/relationships/tags" Target="../tags/tag950.xml"/><Relationship Id="rId11" Type="http://schemas.openxmlformats.org/officeDocument/2006/relationships/oleObject" Target="../embeddings/oleObject44.bin"/><Relationship Id="rId5" Type="http://schemas.openxmlformats.org/officeDocument/2006/relationships/tags" Target="../tags/tag949.xml"/><Relationship Id="rId10" Type="http://schemas.openxmlformats.org/officeDocument/2006/relationships/slideMaster" Target="../slideMasters/slideMaster9.xml"/><Relationship Id="rId4" Type="http://schemas.openxmlformats.org/officeDocument/2006/relationships/tags" Target="../tags/tag948.xml"/><Relationship Id="rId9" Type="http://schemas.openxmlformats.org/officeDocument/2006/relationships/tags" Target="../tags/tag95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tags" Target="../tags/tag960.xml"/><Relationship Id="rId3" Type="http://schemas.openxmlformats.org/officeDocument/2006/relationships/tags" Target="../tags/tag955.xml"/><Relationship Id="rId7" Type="http://schemas.openxmlformats.org/officeDocument/2006/relationships/tags" Target="../tags/tag959.xml"/><Relationship Id="rId12" Type="http://schemas.openxmlformats.org/officeDocument/2006/relationships/image" Target="../media/image1.emf"/><Relationship Id="rId2" Type="http://schemas.openxmlformats.org/officeDocument/2006/relationships/tags" Target="../tags/tag954.xml"/><Relationship Id="rId1" Type="http://schemas.openxmlformats.org/officeDocument/2006/relationships/vmlDrawing" Target="../drawings/vmlDrawing135.vml"/><Relationship Id="rId6" Type="http://schemas.openxmlformats.org/officeDocument/2006/relationships/tags" Target="../tags/tag958.xml"/><Relationship Id="rId11" Type="http://schemas.openxmlformats.org/officeDocument/2006/relationships/oleObject" Target="../embeddings/oleObject45.bin"/><Relationship Id="rId5" Type="http://schemas.openxmlformats.org/officeDocument/2006/relationships/tags" Target="../tags/tag957.xml"/><Relationship Id="rId10" Type="http://schemas.openxmlformats.org/officeDocument/2006/relationships/slideMaster" Target="../slideMasters/slideMaster9.xml"/><Relationship Id="rId4" Type="http://schemas.openxmlformats.org/officeDocument/2006/relationships/tags" Target="../tags/tag956.xml"/><Relationship Id="rId9" Type="http://schemas.openxmlformats.org/officeDocument/2006/relationships/tags" Target="../tags/tag961.xml"/></Relationships>
</file>

<file path=ppt/slideLayouts/_rels/slideLayout141.xml.rels><?xml version="1.0" encoding="UTF-8" standalone="yes"?>
<Relationships xmlns="http://schemas.openxmlformats.org/package/2006/relationships"><Relationship Id="rId8" Type="http://schemas.openxmlformats.org/officeDocument/2006/relationships/tags" Target="../tags/tag968.xml"/><Relationship Id="rId3" Type="http://schemas.openxmlformats.org/officeDocument/2006/relationships/tags" Target="../tags/tag963.xml"/><Relationship Id="rId7" Type="http://schemas.openxmlformats.org/officeDocument/2006/relationships/tags" Target="../tags/tag967.xml"/><Relationship Id="rId12" Type="http://schemas.openxmlformats.org/officeDocument/2006/relationships/image" Target="../media/image6.emf"/><Relationship Id="rId2" Type="http://schemas.openxmlformats.org/officeDocument/2006/relationships/tags" Target="../tags/tag962.xml"/><Relationship Id="rId1" Type="http://schemas.openxmlformats.org/officeDocument/2006/relationships/vmlDrawing" Target="../drawings/vmlDrawing136.vml"/><Relationship Id="rId6" Type="http://schemas.openxmlformats.org/officeDocument/2006/relationships/tags" Target="../tags/tag966.xml"/><Relationship Id="rId11" Type="http://schemas.openxmlformats.org/officeDocument/2006/relationships/oleObject" Target="../embeddings/oleObject46.bin"/><Relationship Id="rId5" Type="http://schemas.openxmlformats.org/officeDocument/2006/relationships/tags" Target="../tags/tag965.xml"/><Relationship Id="rId10" Type="http://schemas.openxmlformats.org/officeDocument/2006/relationships/slideMaster" Target="../slideMasters/slideMaster9.xml"/><Relationship Id="rId4" Type="http://schemas.openxmlformats.org/officeDocument/2006/relationships/tags" Target="../tags/tag964.xml"/><Relationship Id="rId9" Type="http://schemas.openxmlformats.org/officeDocument/2006/relationships/tags" Target="../tags/tag969.xml"/></Relationships>
</file>

<file path=ppt/slideLayouts/_rels/slideLayout142.xml.rels><?xml version="1.0" encoding="UTF-8" standalone="yes"?>
<Relationships xmlns="http://schemas.openxmlformats.org/package/2006/relationships"><Relationship Id="rId8" Type="http://schemas.openxmlformats.org/officeDocument/2006/relationships/tags" Target="../tags/tag976.xml"/><Relationship Id="rId3" Type="http://schemas.openxmlformats.org/officeDocument/2006/relationships/tags" Target="../tags/tag971.xml"/><Relationship Id="rId7" Type="http://schemas.openxmlformats.org/officeDocument/2006/relationships/tags" Target="../tags/tag975.xml"/><Relationship Id="rId12" Type="http://schemas.openxmlformats.org/officeDocument/2006/relationships/image" Target="../media/image1.emf"/><Relationship Id="rId2" Type="http://schemas.openxmlformats.org/officeDocument/2006/relationships/tags" Target="../tags/tag970.xml"/><Relationship Id="rId1" Type="http://schemas.openxmlformats.org/officeDocument/2006/relationships/vmlDrawing" Target="../drawings/vmlDrawing137.vml"/><Relationship Id="rId6" Type="http://schemas.openxmlformats.org/officeDocument/2006/relationships/tags" Target="../tags/tag974.xml"/><Relationship Id="rId11" Type="http://schemas.openxmlformats.org/officeDocument/2006/relationships/oleObject" Target="../embeddings/oleObject47.bin"/><Relationship Id="rId5" Type="http://schemas.openxmlformats.org/officeDocument/2006/relationships/tags" Target="../tags/tag973.xml"/><Relationship Id="rId10" Type="http://schemas.openxmlformats.org/officeDocument/2006/relationships/slideMaster" Target="../slideMasters/slideMaster9.xml"/><Relationship Id="rId4" Type="http://schemas.openxmlformats.org/officeDocument/2006/relationships/tags" Target="../tags/tag972.xml"/><Relationship Id="rId9" Type="http://schemas.openxmlformats.org/officeDocument/2006/relationships/tags" Target="../tags/tag977.xml"/></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79.xml"/><Relationship Id="rId7" Type="http://schemas.openxmlformats.org/officeDocument/2006/relationships/image" Target="../media/image7.png"/><Relationship Id="rId2" Type="http://schemas.openxmlformats.org/officeDocument/2006/relationships/tags" Target="../tags/tag978.xml"/><Relationship Id="rId1" Type="http://schemas.openxmlformats.org/officeDocument/2006/relationships/vmlDrawing" Target="../drawings/vmlDrawing138.vml"/><Relationship Id="rId6" Type="http://schemas.openxmlformats.org/officeDocument/2006/relationships/image" Target="../media/image2.emf"/><Relationship Id="rId5" Type="http://schemas.openxmlformats.org/officeDocument/2006/relationships/oleObject" Target="../embeddings/oleObject48.bin"/><Relationship Id="rId4" Type="http://schemas.openxmlformats.org/officeDocument/2006/relationships/slideMaster" Target="../slideMasters/slideMaster9.xml"/><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vmlDrawing" Target="../drawings/vmlDrawing15.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7.xml"/><Relationship Id="rId7" Type="http://schemas.openxmlformats.org/officeDocument/2006/relationships/slideMaster" Target="../slideMasters/slideMaster1.xml"/><Relationship Id="rId12" Type="http://schemas.openxmlformats.org/officeDocument/2006/relationships/image" Target="../media/image5.png"/><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tags" Target="../tags/tag30.xml"/><Relationship Id="rId11" Type="http://schemas.openxmlformats.org/officeDocument/2006/relationships/image" Target="../media/image4.png"/><Relationship Id="rId5" Type="http://schemas.openxmlformats.org/officeDocument/2006/relationships/tags" Target="../tags/tag29.xml"/><Relationship Id="rId10" Type="http://schemas.openxmlformats.org/officeDocument/2006/relationships/image" Target="../media/image3.png"/><Relationship Id="rId4" Type="http://schemas.openxmlformats.org/officeDocument/2006/relationships/tags" Target="../tags/tag28.xml"/><Relationship Id="rId9"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1.emf"/><Relationship Id="rId2" Type="http://schemas.openxmlformats.org/officeDocument/2006/relationships/tags" Target="../tags/tag92.xml"/><Relationship Id="rId1" Type="http://schemas.openxmlformats.org/officeDocument/2006/relationships/vmlDrawing" Target="../drawings/vmlDrawing16.vml"/><Relationship Id="rId6" Type="http://schemas.openxmlformats.org/officeDocument/2006/relationships/tags" Target="../tags/tag96.xml"/><Relationship Id="rId11" Type="http://schemas.openxmlformats.org/officeDocument/2006/relationships/oleObject" Target="../embeddings/oleObject16.bin"/><Relationship Id="rId5" Type="http://schemas.openxmlformats.org/officeDocument/2006/relationships/tags" Target="../tags/tag95.xml"/><Relationship Id="rId10" Type="http://schemas.openxmlformats.org/officeDocument/2006/relationships/slideMaster" Target="../slideMasters/slideMaster1.xml"/><Relationship Id="rId4" Type="http://schemas.openxmlformats.org/officeDocument/2006/relationships/tags" Target="../tags/tag94.xml"/><Relationship Id="rId9" Type="http://schemas.openxmlformats.org/officeDocument/2006/relationships/tags" Target="../tags/tag99.xml"/></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21.xml"/><Relationship Id="rId7" Type="http://schemas.openxmlformats.org/officeDocument/2006/relationships/slideMaster" Target="../slideMasters/slideMaster2.xml"/><Relationship Id="rId12" Type="http://schemas.openxmlformats.org/officeDocument/2006/relationships/image" Target="../media/image14.png"/><Relationship Id="rId2" Type="http://schemas.openxmlformats.org/officeDocument/2006/relationships/tags" Target="../tags/tag120.xml"/><Relationship Id="rId1" Type="http://schemas.openxmlformats.org/officeDocument/2006/relationships/vmlDrawing" Target="../drawings/vmlDrawing18.vml"/><Relationship Id="rId6" Type="http://schemas.openxmlformats.org/officeDocument/2006/relationships/tags" Target="../tags/tag124.xml"/><Relationship Id="rId11" Type="http://schemas.openxmlformats.org/officeDocument/2006/relationships/image" Target="../media/image13.png"/><Relationship Id="rId5" Type="http://schemas.openxmlformats.org/officeDocument/2006/relationships/tags" Target="../tags/tag123.xml"/><Relationship Id="rId10" Type="http://schemas.openxmlformats.org/officeDocument/2006/relationships/image" Target="../media/image12.png"/><Relationship Id="rId4" Type="http://schemas.openxmlformats.org/officeDocument/2006/relationships/tags" Target="../tags/tag122.xml"/><Relationship Id="rId9"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26.xml"/><Relationship Id="rId7" Type="http://schemas.openxmlformats.org/officeDocument/2006/relationships/slideMaster" Target="../slideMasters/slideMaster2.xml"/><Relationship Id="rId12" Type="http://schemas.openxmlformats.org/officeDocument/2006/relationships/image" Target="../media/image5.png"/><Relationship Id="rId2" Type="http://schemas.openxmlformats.org/officeDocument/2006/relationships/tags" Target="../tags/tag125.xml"/><Relationship Id="rId1" Type="http://schemas.openxmlformats.org/officeDocument/2006/relationships/vmlDrawing" Target="../drawings/vmlDrawing19.vml"/><Relationship Id="rId6" Type="http://schemas.openxmlformats.org/officeDocument/2006/relationships/tags" Target="../tags/tag129.xml"/><Relationship Id="rId11" Type="http://schemas.openxmlformats.org/officeDocument/2006/relationships/image" Target="../media/image4.png"/><Relationship Id="rId5" Type="http://schemas.openxmlformats.org/officeDocument/2006/relationships/tags" Target="../tags/tag128.xml"/><Relationship Id="rId10" Type="http://schemas.openxmlformats.org/officeDocument/2006/relationships/image" Target="../media/image3.png"/><Relationship Id="rId4" Type="http://schemas.openxmlformats.org/officeDocument/2006/relationships/tags" Target="../tags/tag127.xml"/><Relationship Id="rId9"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vmlDrawing" Target="../drawings/vmlDrawing20.vml"/><Relationship Id="rId6" Type="http://schemas.openxmlformats.org/officeDocument/2006/relationships/tags" Target="../tags/tag134.xml"/><Relationship Id="rId11" Type="http://schemas.openxmlformats.org/officeDocument/2006/relationships/image" Target="../media/image1.emf"/><Relationship Id="rId5" Type="http://schemas.openxmlformats.org/officeDocument/2006/relationships/tags" Target="../tags/tag133.xml"/><Relationship Id="rId10" Type="http://schemas.openxmlformats.org/officeDocument/2006/relationships/oleObject" Target="../embeddings/oleObject4.bin"/><Relationship Id="rId4" Type="http://schemas.openxmlformats.org/officeDocument/2006/relationships/tags" Target="../tags/tag132.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vmlDrawing" Target="../drawings/vmlDrawing21.v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image" Target="../media/image2.emf"/><Relationship Id="rId4" Type="http://schemas.openxmlformats.org/officeDocument/2006/relationships/tags" Target="../tags/tag139.xml"/><Relationship Id="rId9" Type="http://schemas.openxmlformats.org/officeDocument/2006/relationships/oleObject" Target="../embeddings/oleObject5.bin"/></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4.xml"/><Relationship Id="rId7" Type="http://schemas.openxmlformats.org/officeDocument/2006/relationships/tags" Target="../tags/tag148.xml"/><Relationship Id="rId2" Type="http://schemas.openxmlformats.org/officeDocument/2006/relationships/tags" Target="../tags/tag143.xml"/><Relationship Id="rId1" Type="http://schemas.openxmlformats.org/officeDocument/2006/relationships/vmlDrawing" Target="../drawings/vmlDrawing22.vml"/><Relationship Id="rId6" Type="http://schemas.openxmlformats.org/officeDocument/2006/relationships/tags" Target="../tags/tag147.xml"/><Relationship Id="rId5" Type="http://schemas.openxmlformats.org/officeDocument/2006/relationships/tags" Target="../tags/tag146.xml"/><Relationship Id="rId10" Type="http://schemas.openxmlformats.org/officeDocument/2006/relationships/image" Target="../media/image2.emf"/><Relationship Id="rId4" Type="http://schemas.openxmlformats.org/officeDocument/2006/relationships/tags" Target="../tags/tag145.xml"/><Relationship Id="rId9" Type="http://schemas.openxmlformats.org/officeDocument/2006/relationships/oleObject" Target="../embeddings/oleObject6.bin"/></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vmlDrawing" Target="../drawings/vmlDrawing23.v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image" Target="../media/image2.emf"/><Relationship Id="rId4" Type="http://schemas.openxmlformats.org/officeDocument/2006/relationships/tags" Target="../tags/tag151.xml"/><Relationship Id="rId9" Type="http://schemas.openxmlformats.org/officeDocument/2006/relationships/oleObject" Target="../embeddings/oleObject7.bin"/></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vmlDrawing" Target="../drawings/vmlDrawing24.vml"/><Relationship Id="rId6" Type="http://schemas.openxmlformats.org/officeDocument/2006/relationships/tags" Target="../tags/tag159.xml"/><Relationship Id="rId11" Type="http://schemas.openxmlformats.org/officeDocument/2006/relationships/image" Target="../media/image2.emf"/><Relationship Id="rId5" Type="http://schemas.openxmlformats.org/officeDocument/2006/relationships/tags" Target="../tags/tag158.xml"/><Relationship Id="rId10" Type="http://schemas.openxmlformats.org/officeDocument/2006/relationships/oleObject" Target="../embeddings/oleObject8.bin"/><Relationship Id="rId4" Type="http://schemas.openxmlformats.org/officeDocument/2006/relationships/tags" Target="../tags/tag157.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1.emf"/><Relationship Id="rId2" Type="http://schemas.openxmlformats.org/officeDocument/2006/relationships/tags" Target="../tags/tag162.xml"/><Relationship Id="rId1" Type="http://schemas.openxmlformats.org/officeDocument/2006/relationships/vmlDrawing" Target="../drawings/vmlDrawing25.vml"/><Relationship Id="rId6" Type="http://schemas.openxmlformats.org/officeDocument/2006/relationships/tags" Target="../tags/tag166.xml"/><Relationship Id="rId11" Type="http://schemas.openxmlformats.org/officeDocument/2006/relationships/oleObject" Target="../embeddings/oleObject9.bin"/><Relationship Id="rId5" Type="http://schemas.openxmlformats.org/officeDocument/2006/relationships/tags" Target="../tags/tag165.xml"/><Relationship Id="rId10" Type="http://schemas.openxmlformats.org/officeDocument/2006/relationships/slideMaster" Target="../slideMasters/slideMaster2.xml"/><Relationship Id="rId4" Type="http://schemas.openxmlformats.org/officeDocument/2006/relationships/tags" Target="../tags/tag164.xml"/><Relationship Id="rId9" Type="http://schemas.openxmlformats.org/officeDocument/2006/relationships/tags" Target="../tags/tag169.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2.xml"/><Relationship Id="rId7"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4.v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1.emf"/><Relationship Id="rId2" Type="http://schemas.openxmlformats.org/officeDocument/2006/relationships/tags" Target="../tags/tag170.xml"/><Relationship Id="rId1" Type="http://schemas.openxmlformats.org/officeDocument/2006/relationships/vmlDrawing" Target="../drawings/vmlDrawing26.vml"/><Relationship Id="rId6" Type="http://schemas.openxmlformats.org/officeDocument/2006/relationships/tags" Target="../tags/tag174.xml"/><Relationship Id="rId11" Type="http://schemas.openxmlformats.org/officeDocument/2006/relationships/oleObject" Target="../embeddings/oleObject10.bin"/><Relationship Id="rId5" Type="http://schemas.openxmlformats.org/officeDocument/2006/relationships/tags" Target="../tags/tag173.xml"/><Relationship Id="rId10" Type="http://schemas.openxmlformats.org/officeDocument/2006/relationships/slideMaster" Target="../slideMasters/slideMaster2.xml"/><Relationship Id="rId4" Type="http://schemas.openxmlformats.org/officeDocument/2006/relationships/tags" Target="../tags/tag172.xml"/><Relationship Id="rId9" Type="http://schemas.openxmlformats.org/officeDocument/2006/relationships/tags" Target="../tags/tag177.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1.emf"/><Relationship Id="rId2" Type="http://schemas.openxmlformats.org/officeDocument/2006/relationships/tags" Target="../tags/tag178.xml"/><Relationship Id="rId1" Type="http://schemas.openxmlformats.org/officeDocument/2006/relationships/vmlDrawing" Target="../drawings/vmlDrawing27.vml"/><Relationship Id="rId6" Type="http://schemas.openxmlformats.org/officeDocument/2006/relationships/tags" Target="../tags/tag182.xml"/><Relationship Id="rId11" Type="http://schemas.openxmlformats.org/officeDocument/2006/relationships/oleObject" Target="../embeddings/oleObject11.bin"/><Relationship Id="rId5" Type="http://schemas.openxmlformats.org/officeDocument/2006/relationships/tags" Target="../tags/tag181.xml"/><Relationship Id="rId10" Type="http://schemas.openxmlformats.org/officeDocument/2006/relationships/slideMaster" Target="../slideMasters/slideMaster2.xml"/><Relationship Id="rId4" Type="http://schemas.openxmlformats.org/officeDocument/2006/relationships/tags" Target="../tags/tag180.xml"/><Relationship Id="rId9" Type="http://schemas.openxmlformats.org/officeDocument/2006/relationships/tags" Target="../tags/tag185.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image" Target="../media/image6.emf"/><Relationship Id="rId2" Type="http://schemas.openxmlformats.org/officeDocument/2006/relationships/tags" Target="../tags/tag186.xml"/><Relationship Id="rId1" Type="http://schemas.openxmlformats.org/officeDocument/2006/relationships/vmlDrawing" Target="../drawings/vmlDrawing28.vml"/><Relationship Id="rId6" Type="http://schemas.openxmlformats.org/officeDocument/2006/relationships/tags" Target="../tags/tag190.xml"/><Relationship Id="rId11" Type="http://schemas.openxmlformats.org/officeDocument/2006/relationships/oleObject" Target="../embeddings/oleObject12.bin"/><Relationship Id="rId5" Type="http://schemas.openxmlformats.org/officeDocument/2006/relationships/tags" Target="../tags/tag189.xml"/><Relationship Id="rId10" Type="http://schemas.openxmlformats.org/officeDocument/2006/relationships/slideMaster" Target="../slideMasters/slideMaster2.xml"/><Relationship Id="rId4" Type="http://schemas.openxmlformats.org/officeDocument/2006/relationships/tags" Target="../tags/tag188.xml"/><Relationship Id="rId9" Type="http://schemas.openxmlformats.org/officeDocument/2006/relationships/tags" Target="../tags/tag19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1.emf"/><Relationship Id="rId2" Type="http://schemas.openxmlformats.org/officeDocument/2006/relationships/tags" Target="../tags/tag194.xml"/><Relationship Id="rId1" Type="http://schemas.openxmlformats.org/officeDocument/2006/relationships/vmlDrawing" Target="../drawings/vmlDrawing29.vml"/><Relationship Id="rId6" Type="http://schemas.openxmlformats.org/officeDocument/2006/relationships/tags" Target="../tags/tag198.xml"/><Relationship Id="rId11" Type="http://schemas.openxmlformats.org/officeDocument/2006/relationships/oleObject" Target="../embeddings/oleObject13.bin"/><Relationship Id="rId5" Type="http://schemas.openxmlformats.org/officeDocument/2006/relationships/tags" Target="../tags/tag197.xml"/><Relationship Id="rId10" Type="http://schemas.openxmlformats.org/officeDocument/2006/relationships/slideMaster" Target="../slideMasters/slideMaster2.xml"/><Relationship Id="rId4" Type="http://schemas.openxmlformats.org/officeDocument/2006/relationships/tags" Target="../tags/tag196.xml"/><Relationship Id="rId9" Type="http://schemas.openxmlformats.org/officeDocument/2006/relationships/tags" Target="../tags/tag20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03.xml"/><Relationship Id="rId7"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 Id="rId9"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25.xml"/><Relationship Id="rId7" Type="http://schemas.openxmlformats.org/officeDocument/2006/relationships/slideMaster" Target="../slideMasters/slideMaster3.xml"/><Relationship Id="rId2" Type="http://schemas.openxmlformats.org/officeDocument/2006/relationships/tags" Target="../tags/tag224.xml"/><Relationship Id="rId1" Type="http://schemas.openxmlformats.org/officeDocument/2006/relationships/vmlDrawing" Target="../drawings/vmlDrawing32.vml"/><Relationship Id="rId6" Type="http://schemas.openxmlformats.org/officeDocument/2006/relationships/tags" Target="../tags/tag228.xml"/><Relationship Id="rId11" Type="http://schemas.openxmlformats.org/officeDocument/2006/relationships/image" Target="../media/image15.png"/><Relationship Id="rId5" Type="http://schemas.openxmlformats.org/officeDocument/2006/relationships/tags" Target="../tags/tag227.xml"/><Relationship Id="rId10" Type="http://schemas.openxmlformats.org/officeDocument/2006/relationships/image" Target="../media/image13.png"/><Relationship Id="rId4" Type="http://schemas.openxmlformats.org/officeDocument/2006/relationships/tags" Target="../tags/tag226.xml"/><Relationship Id="rId9"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30.xml"/><Relationship Id="rId7" Type="http://schemas.openxmlformats.org/officeDocument/2006/relationships/slideMaster" Target="../slideMasters/slideMaster3.xml"/><Relationship Id="rId12" Type="http://schemas.openxmlformats.org/officeDocument/2006/relationships/image" Target="../media/image5.png"/><Relationship Id="rId2" Type="http://schemas.openxmlformats.org/officeDocument/2006/relationships/tags" Target="../tags/tag229.xml"/><Relationship Id="rId1" Type="http://schemas.openxmlformats.org/officeDocument/2006/relationships/vmlDrawing" Target="../drawings/vmlDrawing33.vml"/><Relationship Id="rId6" Type="http://schemas.openxmlformats.org/officeDocument/2006/relationships/tags" Target="../tags/tag233.xml"/><Relationship Id="rId11" Type="http://schemas.openxmlformats.org/officeDocument/2006/relationships/image" Target="../media/image4.png"/><Relationship Id="rId5" Type="http://schemas.openxmlformats.org/officeDocument/2006/relationships/tags" Target="../tags/tag232.xml"/><Relationship Id="rId10" Type="http://schemas.openxmlformats.org/officeDocument/2006/relationships/image" Target="../media/image3.png"/><Relationship Id="rId4" Type="http://schemas.openxmlformats.org/officeDocument/2006/relationships/tags" Target="../tags/tag231.xml"/><Relationship Id="rId9"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35.xml"/><Relationship Id="rId7" Type="http://schemas.openxmlformats.org/officeDocument/2006/relationships/slideMaster" Target="../slideMasters/slideMaster3.xml"/><Relationship Id="rId2" Type="http://schemas.openxmlformats.org/officeDocument/2006/relationships/tags" Target="../tags/tag234.xml"/><Relationship Id="rId1" Type="http://schemas.openxmlformats.org/officeDocument/2006/relationships/vmlDrawing" Target="../drawings/vmlDrawing34.v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vmlDrawing" Target="../drawings/vmlDrawing35.vml"/><Relationship Id="rId6" Type="http://schemas.openxmlformats.org/officeDocument/2006/relationships/tags" Target="../tags/tag243.xml"/><Relationship Id="rId5" Type="http://schemas.openxmlformats.org/officeDocument/2006/relationships/tags" Target="../tags/tag242.xml"/><Relationship Id="rId10" Type="http://schemas.openxmlformats.org/officeDocument/2006/relationships/image" Target="../media/image2.emf"/><Relationship Id="rId4" Type="http://schemas.openxmlformats.org/officeDocument/2006/relationships/tags" Target="../tags/tag241.xml"/><Relationship Id="rId9" Type="http://schemas.openxmlformats.org/officeDocument/2006/relationships/oleObject" Target="../embeddings/oleObject5.bin"/></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vmlDrawing" Target="../drawings/vmlDrawing36.v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image" Target="../media/image2.emf"/><Relationship Id="rId4" Type="http://schemas.openxmlformats.org/officeDocument/2006/relationships/tags" Target="../tags/tag247.xml"/><Relationship Id="rId9"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5.v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vmlDrawing" Target="../drawings/vmlDrawing37.vml"/><Relationship Id="rId6" Type="http://schemas.openxmlformats.org/officeDocument/2006/relationships/tags" Target="../tags/tag255.xml"/><Relationship Id="rId5" Type="http://schemas.openxmlformats.org/officeDocument/2006/relationships/tags" Target="../tags/tag254.xml"/><Relationship Id="rId10" Type="http://schemas.openxmlformats.org/officeDocument/2006/relationships/image" Target="../media/image2.emf"/><Relationship Id="rId4" Type="http://schemas.openxmlformats.org/officeDocument/2006/relationships/tags" Target="../tags/tag253.xml"/><Relationship Id="rId9" Type="http://schemas.openxmlformats.org/officeDocument/2006/relationships/oleObject" Target="../embeddings/oleObject7.bin"/></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263.xml"/><Relationship Id="rId3" Type="http://schemas.openxmlformats.org/officeDocument/2006/relationships/tags" Target="../tags/tag258.xml"/><Relationship Id="rId7" Type="http://schemas.openxmlformats.org/officeDocument/2006/relationships/tags" Target="../tags/tag262.xml"/><Relationship Id="rId2" Type="http://schemas.openxmlformats.org/officeDocument/2006/relationships/tags" Target="../tags/tag257.xml"/><Relationship Id="rId1" Type="http://schemas.openxmlformats.org/officeDocument/2006/relationships/vmlDrawing" Target="../drawings/vmlDrawing38.vml"/><Relationship Id="rId6" Type="http://schemas.openxmlformats.org/officeDocument/2006/relationships/tags" Target="../tags/tag261.xml"/><Relationship Id="rId11" Type="http://schemas.openxmlformats.org/officeDocument/2006/relationships/image" Target="../media/image2.emf"/><Relationship Id="rId5" Type="http://schemas.openxmlformats.org/officeDocument/2006/relationships/tags" Target="../tags/tag260.xml"/><Relationship Id="rId10" Type="http://schemas.openxmlformats.org/officeDocument/2006/relationships/oleObject" Target="../embeddings/oleObject8.bin"/><Relationship Id="rId4" Type="http://schemas.openxmlformats.org/officeDocument/2006/relationships/tags" Target="../tags/tag259.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270.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image" Target="../media/image1.emf"/><Relationship Id="rId2" Type="http://schemas.openxmlformats.org/officeDocument/2006/relationships/tags" Target="../tags/tag264.xml"/><Relationship Id="rId1" Type="http://schemas.openxmlformats.org/officeDocument/2006/relationships/vmlDrawing" Target="../drawings/vmlDrawing39.vml"/><Relationship Id="rId6" Type="http://schemas.openxmlformats.org/officeDocument/2006/relationships/tags" Target="../tags/tag268.xml"/><Relationship Id="rId11" Type="http://schemas.openxmlformats.org/officeDocument/2006/relationships/oleObject" Target="../embeddings/oleObject9.bin"/><Relationship Id="rId5" Type="http://schemas.openxmlformats.org/officeDocument/2006/relationships/tags" Target="../tags/tag267.xml"/><Relationship Id="rId10" Type="http://schemas.openxmlformats.org/officeDocument/2006/relationships/slideMaster" Target="../slideMasters/slideMaster3.xml"/><Relationship Id="rId4" Type="http://schemas.openxmlformats.org/officeDocument/2006/relationships/tags" Target="../tags/tag266.xml"/><Relationship Id="rId9" Type="http://schemas.openxmlformats.org/officeDocument/2006/relationships/tags" Target="../tags/tag271.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78.xml"/><Relationship Id="rId3" Type="http://schemas.openxmlformats.org/officeDocument/2006/relationships/tags" Target="../tags/tag273.xml"/><Relationship Id="rId7" Type="http://schemas.openxmlformats.org/officeDocument/2006/relationships/tags" Target="../tags/tag277.xml"/><Relationship Id="rId12" Type="http://schemas.openxmlformats.org/officeDocument/2006/relationships/image" Target="../media/image1.emf"/><Relationship Id="rId2" Type="http://schemas.openxmlformats.org/officeDocument/2006/relationships/tags" Target="../tags/tag272.xml"/><Relationship Id="rId1" Type="http://schemas.openxmlformats.org/officeDocument/2006/relationships/vmlDrawing" Target="../drawings/vmlDrawing40.vml"/><Relationship Id="rId6" Type="http://schemas.openxmlformats.org/officeDocument/2006/relationships/tags" Target="../tags/tag276.xml"/><Relationship Id="rId11" Type="http://schemas.openxmlformats.org/officeDocument/2006/relationships/oleObject" Target="../embeddings/oleObject10.bin"/><Relationship Id="rId5" Type="http://schemas.openxmlformats.org/officeDocument/2006/relationships/tags" Target="../tags/tag275.xml"/><Relationship Id="rId10" Type="http://schemas.openxmlformats.org/officeDocument/2006/relationships/slideMaster" Target="../slideMasters/slideMaster3.xml"/><Relationship Id="rId4" Type="http://schemas.openxmlformats.org/officeDocument/2006/relationships/tags" Target="../tags/tag274.xml"/><Relationship Id="rId9" Type="http://schemas.openxmlformats.org/officeDocument/2006/relationships/tags" Target="../tags/tag279.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image" Target="../media/image1.emf"/><Relationship Id="rId2" Type="http://schemas.openxmlformats.org/officeDocument/2006/relationships/tags" Target="../tags/tag280.xml"/><Relationship Id="rId1" Type="http://schemas.openxmlformats.org/officeDocument/2006/relationships/vmlDrawing" Target="../drawings/vmlDrawing41.vml"/><Relationship Id="rId6" Type="http://schemas.openxmlformats.org/officeDocument/2006/relationships/tags" Target="../tags/tag284.xml"/><Relationship Id="rId11" Type="http://schemas.openxmlformats.org/officeDocument/2006/relationships/oleObject" Target="../embeddings/oleObject11.bin"/><Relationship Id="rId5" Type="http://schemas.openxmlformats.org/officeDocument/2006/relationships/tags" Target="../tags/tag283.xml"/><Relationship Id="rId10" Type="http://schemas.openxmlformats.org/officeDocument/2006/relationships/slideMaster" Target="../slideMasters/slideMaster3.xml"/><Relationship Id="rId4" Type="http://schemas.openxmlformats.org/officeDocument/2006/relationships/tags" Target="../tags/tag282.xml"/><Relationship Id="rId9" Type="http://schemas.openxmlformats.org/officeDocument/2006/relationships/tags" Target="../tags/tag287.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294.xml"/><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image" Target="../media/image6.emf"/><Relationship Id="rId2" Type="http://schemas.openxmlformats.org/officeDocument/2006/relationships/tags" Target="../tags/tag288.xml"/><Relationship Id="rId1" Type="http://schemas.openxmlformats.org/officeDocument/2006/relationships/vmlDrawing" Target="../drawings/vmlDrawing42.vml"/><Relationship Id="rId6" Type="http://schemas.openxmlformats.org/officeDocument/2006/relationships/tags" Target="../tags/tag292.xml"/><Relationship Id="rId11" Type="http://schemas.openxmlformats.org/officeDocument/2006/relationships/oleObject" Target="../embeddings/oleObject12.bin"/><Relationship Id="rId5" Type="http://schemas.openxmlformats.org/officeDocument/2006/relationships/tags" Target="../tags/tag291.xml"/><Relationship Id="rId10" Type="http://schemas.openxmlformats.org/officeDocument/2006/relationships/slideMaster" Target="../slideMasters/slideMaster3.xml"/><Relationship Id="rId4" Type="http://schemas.openxmlformats.org/officeDocument/2006/relationships/tags" Target="../tags/tag290.xml"/><Relationship Id="rId9" Type="http://schemas.openxmlformats.org/officeDocument/2006/relationships/tags" Target="../tags/tag295.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02.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image" Target="../media/image1.emf"/><Relationship Id="rId2" Type="http://schemas.openxmlformats.org/officeDocument/2006/relationships/tags" Target="../tags/tag296.xml"/><Relationship Id="rId1" Type="http://schemas.openxmlformats.org/officeDocument/2006/relationships/vmlDrawing" Target="../drawings/vmlDrawing43.vml"/><Relationship Id="rId6" Type="http://schemas.openxmlformats.org/officeDocument/2006/relationships/tags" Target="../tags/tag300.xml"/><Relationship Id="rId11" Type="http://schemas.openxmlformats.org/officeDocument/2006/relationships/oleObject" Target="../embeddings/oleObject13.bin"/><Relationship Id="rId5" Type="http://schemas.openxmlformats.org/officeDocument/2006/relationships/tags" Target="../tags/tag299.xml"/><Relationship Id="rId10" Type="http://schemas.openxmlformats.org/officeDocument/2006/relationships/slideMaster" Target="../slideMasters/slideMaster3.xml"/><Relationship Id="rId4" Type="http://schemas.openxmlformats.org/officeDocument/2006/relationships/tags" Target="../tags/tag298.xml"/><Relationship Id="rId9" Type="http://schemas.openxmlformats.org/officeDocument/2006/relationships/tags" Target="../tags/tag30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05.xml"/><Relationship Id="rId7" Type="http://schemas.openxmlformats.org/officeDocument/2006/relationships/image" Target="../media/image7.png"/><Relationship Id="rId2" Type="http://schemas.openxmlformats.org/officeDocument/2006/relationships/tags" Target="../tags/tag30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3.xml"/><Relationship Id="rId9"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6.v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6.xml"/><Relationship Id="rId1" Type="http://schemas.openxmlformats.org/officeDocument/2006/relationships/vmlDrawing" Target="../drawings/vmlDrawing45.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5.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313.xml"/><Relationship Id="rId3" Type="http://schemas.openxmlformats.org/officeDocument/2006/relationships/tags" Target="../tags/tag308.xml"/><Relationship Id="rId7" Type="http://schemas.openxmlformats.org/officeDocument/2006/relationships/tags" Target="../tags/tag312.xml"/><Relationship Id="rId12" Type="http://schemas.openxmlformats.org/officeDocument/2006/relationships/image" Target="../media/image1.emf"/><Relationship Id="rId2" Type="http://schemas.openxmlformats.org/officeDocument/2006/relationships/tags" Target="../tags/tag307.xml"/><Relationship Id="rId1" Type="http://schemas.openxmlformats.org/officeDocument/2006/relationships/vmlDrawing" Target="../drawings/vmlDrawing46.vml"/><Relationship Id="rId6" Type="http://schemas.openxmlformats.org/officeDocument/2006/relationships/tags" Target="../tags/tag311.xml"/><Relationship Id="rId11" Type="http://schemas.openxmlformats.org/officeDocument/2006/relationships/oleObject" Target="../embeddings/oleObject9.bin"/><Relationship Id="rId5" Type="http://schemas.openxmlformats.org/officeDocument/2006/relationships/tags" Target="../tags/tag310.xml"/><Relationship Id="rId10" Type="http://schemas.openxmlformats.org/officeDocument/2006/relationships/slideMaster" Target="../slideMasters/slideMaster3.xml"/><Relationship Id="rId4" Type="http://schemas.openxmlformats.org/officeDocument/2006/relationships/tags" Target="../tags/tag309.xml"/><Relationship Id="rId9" Type="http://schemas.openxmlformats.org/officeDocument/2006/relationships/tags" Target="../tags/tag314.xml"/></Relationships>
</file>

<file path=ppt/slideLayouts/_rels/slideLayout5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316.xml"/><Relationship Id="rId7" Type="http://schemas.openxmlformats.org/officeDocument/2006/relationships/slideMaster" Target="../slideMasters/slideMaster3.xml"/><Relationship Id="rId2" Type="http://schemas.openxmlformats.org/officeDocument/2006/relationships/tags" Target="../tags/tag315.xml"/><Relationship Id="rId1" Type="http://schemas.openxmlformats.org/officeDocument/2006/relationships/vmlDrawing" Target="../drawings/vmlDrawing47.v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9" Type="http://schemas.openxmlformats.org/officeDocument/2006/relationships/image" Target="../media/image2.emf"/></Relationships>
</file>

<file path=ppt/slideLayouts/_rels/slideLayout5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21.xml"/><Relationship Id="rId7" Type="http://schemas.openxmlformats.org/officeDocument/2006/relationships/tags" Target="../tags/tag325.xml"/><Relationship Id="rId2" Type="http://schemas.openxmlformats.org/officeDocument/2006/relationships/tags" Target="../tags/tag320.xml"/><Relationship Id="rId1" Type="http://schemas.openxmlformats.org/officeDocument/2006/relationships/vmlDrawing" Target="../drawings/vmlDrawing48.vml"/><Relationship Id="rId6" Type="http://schemas.openxmlformats.org/officeDocument/2006/relationships/tags" Target="../tags/tag324.xml"/><Relationship Id="rId5" Type="http://schemas.openxmlformats.org/officeDocument/2006/relationships/tags" Target="../tags/tag323.xml"/><Relationship Id="rId10" Type="http://schemas.openxmlformats.org/officeDocument/2006/relationships/image" Target="../media/image1.emf"/><Relationship Id="rId4" Type="http://schemas.openxmlformats.org/officeDocument/2006/relationships/tags" Target="../tags/tag322.xml"/><Relationship Id="rId9" Type="http://schemas.openxmlformats.org/officeDocument/2006/relationships/oleObject" Target="../embeddings/oleObject4.bin"/></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332.xml"/><Relationship Id="rId3" Type="http://schemas.openxmlformats.org/officeDocument/2006/relationships/tags" Target="../tags/tag327.xml"/><Relationship Id="rId7" Type="http://schemas.openxmlformats.org/officeDocument/2006/relationships/tags" Target="../tags/tag331.xml"/><Relationship Id="rId2" Type="http://schemas.openxmlformats.org/officeDocument/2006/relationships/tags" Target="../tags/tag326.xml"/><Relationship Id="rId1" Type="http://schemas.openxmlformats.org/officeDocument/2006/relationships/vmlDrawing" Target="../drawings/vmlDrawing49.vml"/><Relationship Id="rId6" Type="http://schemas.openxmlformats.org/officeDocument/2006/relationships/tags" Target="../tags/tag330.xml"/><Relationship Id="rId11" Type="http://schemas.openxmlformats.org/officeDocument/2006/relationships/image" Target="../media/image1.emf"/><Relationship Id="rId5" Type="http://schemas.openxmlformats.org/officeDocument/2006/relationships/tags" Target="../tags/tag329.xml"/><Relationship Id="rId10" Type="http://schemas.openxmlformats.org/officeDocument/2006/relationships/oleObject" Target="../embeddings/oleObject17.bin"/><Relationship Id="rId4" Type="http://schemas.openxmlformats.org/officeDocument/2006/relationships/tags" Target="../tags/tag328.xml"/><Relationship Id="rId9"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39.xml"/><Relationship Id="rId3" Type="http://schemas.openxmlformats.org/officeDocument/2006/relationships/tags" Target="../tags/tag334.xml"/><Relationship Id="rId7" Type="http://schemas.openxmlformats.org/officeDocument/2006/relationships/tags" Target="../tags/tag338.xml"/><Relationship Id="rId2" Type="http://schemas.openxmlformats.org/officeDocument/2006/relationships/tags" Target="../tags/tag333.xml"/><Relationship Id="rId1" Type="http://schemas.openxmlformats.org/officeDocument/2006/relationships/vmlDrawing" Target="../drawings/vmlDrawing50.vml"/><Relationship Id="rId6" Type="http://schemas.openxmlformats.org/officeDocument/2006/relationships/tags" Target="../tags/tag337.xml"/><Relationship Id="rId11" Type="http://schemas.openxmlformats.org/officeDocument/2006/relationships/image" Target="../media/image1.emf"/><Relationship Id="rId5" Type="http://schemas.openxmlformats.org/officeDocument/2006/relationships/tags" Target="../tags/tag336.xml"/><Relationship Id="rId10" Type="http://schemas.openxmlformats.org/officeDocument/2006/relationships/oleObject" Target="../embeddings/oleObject18.bin"/><Relationship Id="rId4" Type="http://schemas.openxmlformats.org/officeDocument/2006/relationships/tags" Target="../tags/tag335.xml"/><Relationship Id="rId9"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7.v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41.xml"/><Relationship Id="rId7" Type="http://schemas.openxmlformats.org/officeDocument/2006/relationships/tags" Target="../tags/tag345.xml"/><Relationship Id="rId2" Type="http://schemas.openxmlformats.org/officeDocument/2006/relationships/tags" Target="../tags/tag340.xml"/><Relationship Id="rId1" Type="http://schemas.openxmlformats.org/officeDocument/2006/relationships/vmlDrawing" Target="../drawings/vmlDrawing51.vml"/><Relationship Id="rId6" Type="http://schemas.openxmlformats.org/officeDocument/2006/relationships/tags" Target="../tags/tag344.xml"/><Relationship Id="rId5" Type="http://schemas.openxmlformats.org/officeDocument/2006/relationships/tags" Target="../tags/tag343.xml"/><Relationship Id="rId10" Type="http://schemas.openxmlformats.org/officeDocument/2006/relationships/image" Target="../media/image1.emf"/><Relationship Id="rId4" Type="http://schemas.openxmlformats.org/officeDocument/2006/relationships/tags" Target="../tags/tag342.xml"/><Relationship Id="rId9" Type="http://schemas.openxmlformats.org/officeDocument/2006/relationships/oleObject" Target="../embeddings/oleObject19.bin"/></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352.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vmlDrawing" Target="../drawings/vmlDrawing52.vml"/><Relationship Id="rId6" Type="http://schemas.openxmlformats.org/officeDocument/2006/relationships/tags" Target="../tags/tag350.xml"/><Relationship Id="rId11" Type="http://schemas.openxmlformats.org/officeDocument/2006/relationships/image" Target="../media/image1.emf"/><Relationship Id="rId5" Type="http://schemas.openxmlformats.org/officeDocument/2006/relationships/tags" Target="../tags/tag349.xml"/><Relationship Id="rId10" Type="http://schemas.openxmlformats.org/officeDocument/2006/relationships/oleObject" Target="../embeddings/oleObject20.bin"/><Relationship Id="rId4" Type="http://schemas.openxmlformats.org/officeDocument/2006/relationships/tags" Target="../tags/tag348.xml"/><Relationship Id="rId9"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359.xml"/><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vmlDrawing" Target="../drawings/vmlDrawing53.vml"/><Relationship Id="rId6" Type="http://schemas.openxmlformats.org/officeDocument/2006/relationships/tags" Target="../tags/tag357.xml"/><Relationship Id="rId11" Type="http://schemas.openxmlformats.org/officeDocument/2006/relationships/image" Target="../media/image1.emf"/><Relationship Id="rId5" Type="http://schemas.openxmlformats.org/officeDocument/2006/relationships/tags" Target="../tags/tag356.xml"/><Relationship Id="rId10" Type="http://schemas.openxmlformats.org/officeDocument/2006/relationships/oleObject" Target="../embeddings/oleObject21.bin"/><Relationship Id="rId4" Type="http://schemas.openxmlformats.org/officeDocument/2006/relationships/tags" Target="../tags/tag355.xml"/><Relationship Id="rId9"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366.xml"/><Relationship Id="rId3" Type="http://schemas.openxmlformats.org/officeDocument/2006/relationships/tags" Target="../tags/tag361.xml"/><Relationship Id="rId7" Type="http://schemas.openxmlformats.org/officeDocument/2006/relationships/tags" Target="../tags/tag365.xml"/><Relationship Id="rId2" Type="http://schemas.openxmlformats.org/officeDocument/2006/relationships/tags" Target="../tags/tag360.xml"/><Relationship Id="rId1" Type="http://schemas.openxmlformats.org/officeDocument/2006/relationships/vmlDrawing" Target="../drawings/vmlDrawing54.vml"/><Relationship Id="rId6" Type="http://schemas.openxmlformats.org/officeDocument/2006/relationships/tags" Target="../tags/tag364.xml"/><Relationship Id="rId11" Type="http://schemas.openxmlformats.org/officeDocument/2006/relationships/image" Target="../media/image1.emf"/><Relationship Id="rId5" Type="http://schemas.openxmlformats.org/officeDocument/2006/relationships/tags" Target="../tags/tag363.xml"/><Relationship Id="rId10" Type="http://schemas.openxmlformats.org/officeDocument/2006/relationships/oleObject" Target="../embeddings/oleObject22.bin"/><Relationship Id="rId4" Type="http://schemas.openxmlformats.org/officeDocument/2006/relationships/tags" Target="../tags/tag362.xml"/><Relationship Id="rId9"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388.xml"/><Relationship Id="rId7" Type="http://schemas.openxmlformats.org/officeDocument/2006/relationships/slideMaster" Target="../slideMasters/slideMaster4.xml"/><Relationship Id="rId12" Type="http://schemas.openxmlformats.org/officeDocument/2006/relationships/image" Target="../media/image14.png"/><Relationship Id="rId2" Type="http://schemas.openxmlformats.org/officeDocument/2006/relationships/tags" Target="../tags/tag387.xml"/><Relationship Id="rId1" Type="http://schemas.openxmlformats.org/officeDocument/2006/relationships/vmlDrawing" Target="../drawings/vmlDrawing56.vml"/><Relationship Id="rId6" Type="http://schemas.openxmlformats.org/officeDocument/2006/relationships/tags" Target="../tags/tag391.xml"/><Relationship Id="rId11" Type="http://schemas.openxmlformats.org/officeDocument/2006/relationships/image" Target="../media/image13.png"/><Relationship Id="rId5" Type="http://schemas.openxmlformats.org/officeDocument/2006/relationships/tags" Target="../tags/tag390.xml"/><Relationship Id="rId10" Type="http://schemas.openxmlformats.org/officeDocument/2006/relationships/image" Target="../media/image12.png"/><Relationship Id="rId4" Type="http://schemas.openxmlformats.org/officeDocument/2006/relationships/tags" Target="../tags/tag389.xml"/><Relationship Id="rId9"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393.xml"/><Relationship Id="rId7" Type="http://schemas.openxmlformats.org/officeDocument/2006/relationships/slideMaster" Target="../slideMasters/slideMaster4.xml"/><Relationship Id="rId12" Type="http://schemas.openxmlformats.org/officeDocument/2006/relationships/image" Target="../media/image5.png"/><Relationship Id="rId2" Type="http://schemas.openxmlformats.org/officeDocument/2006/relationships/tags" Target="../tags/tag392.xml"/><Relationship Id="rId1" Type="http://schemas.openxmlformats.org/officeDocument/2006/relationships/vmlDrawing" Target="../drawings/vmlDrawing57.vml"/><Relationship Id="rId6" Type="http://schemas.openxmlformats.org/officeDocument/2006/relationships/tags" Target="../tags/tag396.xml"/><Relationship Id="rId11" Type="http://schemas.openxmlformats.org/officeDocument/2006/relationships/image" Target="../media/image4.png"/><Relationship Id="rId5" Type="http://schemas.openxmlformats.org/officeDocument/2006/relationships/tags" Target="../tags/tag395.xml"/><Relationship Id="rId10" Type="http://schemas.openxmlformats.org/officeDocument/2006/relationships/image" Target="../media/image3.png"/><Relationship Id="rId4" Type="http://schemas.openxmlformats.org/officeDocument/2006/relationships/tags" Target="../tags/tag394.xml"/><Relationship Id="rId9"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vmlDrawing" Target="../drawings/vmlDrawing58.vml"/><Relationship Id="rId6" Type="http://schemas.openxmlformats.org/officeDocument/2006/relationships/tags" Target="../tags/tag401.xml"/><Relationship Id="rId5" Type="http://schemas.openxmlformats.org/officeDocument/2006/relationships/tags" Target="../tags/tag400.xml"/><Relationship Id="rId10" Type="http://schemas.openxmlformats.org/officeDocument/2006/relationships/image" Target="../media/image1.emf"/><Relationship Id="rId4" Type="http://schemas.openxmlformats.org/officeDocument/2006/relationships/tags" Target="../tags/tag399.xml"/><Relationship Id="rId9" Type="http://schemas.openxmlformats.org/officeDocument/2006/relationships/oleObject" Target="../embeddings/oleObject26.bin"/></Relationships>
</file>

<file path=ppt/slideLayouts/_rels/slideLayout6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404.xml"/><Relationship Id="rId7" Type="http://schemas.openxmlformats.org/officeDocument/2006/relationships/slideMaster" Target="../slideMasters/slideMaster4.xml"/><Relationship Id="rId2" Type="http://schemas.openxmlformats.org/officeDocument/2006/relationships/tags" Target="../tags/tag403.xml"/><Relationship Id="rId1" Type="http://schemas.openxmlformats.org/officeDocument/2006/relationships/vmlDrawing" Target="../drawings/vmlDrawing59.v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9"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409.xml"/><Relationship Id="rId7" Type="http://schemas.openxmlformats.org/officeDocument/2006/relationships/slideMaster" Target="../slideMasters/slideMaster4.xml"/><Relationship Id="rId2" Type="http://schemas.openxmlformats.org/officeDocument/2006/relationships/tags" Target="../tags/tag408.xml"/><Relationship Id="rId1" Type="http://schemas.openxmlformats.org/officeDocument/2006/relationships/vmlDrawing" Target="../drawings/vmlDrawing60.v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9"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vmlDrawing" Target="../drawings/vmlDrawing8.v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2.emf"/><Relationship Id="rId4" Type="http://schemas.openxmlformats.org/officeDocument/2006/relationships/tags" Target="../tags/tag53.xml"/><Relationship Id="rId9"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414.xml"/><Relationship Id="rId7" Type="http://schemas.openxmlformats.org/officeDocument/2006/relationships/slideMaster" Target="../slideMasters/slideMaster4.xml"/><Relationship Id="rId2" Type="http://schemas.openxmlformats.org/officeDocument/2006/relationships/tags" Target="../tags/tag413.xml"/><Relationship Id="rId1" Type="http://schemas.openxmlformats.org/officeDocument/2006/relationships/vmlDrawing" Target="../drawings/vmlDrawing61.vml"/><Relationship Id="rId6" Type="http://schemas.openxmlformats.org/officeDocument/2006/relationships/tags" Target="../tags/tag417.xml"/><Relationship Id="rId5" Type="http://schemas.openxmlformats.org/officeDocument/2006/relationships/tags" Target="../tags/tag416.xml"/><Relationship Id="rId4" Type="http://schemas.openxmlformats.org/officeDocument/2006/relationships/tags" Target="../tags/tag415.xml"/><Relationship Id="rId9"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19.xml"/><Relationship Id="rId7" Type="http://schemas.openxmlformats.org/officeDocument/2006/relationships/tags" Target="../tags/tag423.xml"/><Relationship Id="rId2" Type="http://schemas.openxmlformats.org/officeDocument/2006/relationships/tags" Target="../tags/tag418.xml"/><Relationship Id="rId1" Type="http://schemas.openxmlformats.org/officeDocument/2006/relationships/vmlDrawing" Target="../drawings/vmlDrawing62.vml"/><Relationship Id="rId6" Type="http://schemas.openxmlformats.org/officeDocument/2006/relationships/tags" Target="../tags/tag422.xml"/><Relationship Id="rId5" Type="http://schemas.openxmlformats.org/officeDocument/2006/relationships/tags" Target="../tags/tag421.xml"/><Relationship Id="rId10" Type="http://schemas.openxmlformats.org/officeDocument/2006/relationships/image" Target="../media/image2.emf"/><Relationship Id="rId4" Type="http://schemas.openxmlformats.org/officeDocument/2006/relationships/tags" Target="../tags/tag420.xml"/><Relationship Id="rId9" Type="http://schemas.openxmlformats.org/officeDocument/2006/relationships/oleObject" Target="../embeddings/oleObject30.bin"/></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430.xml"/><Relationship Id="rId3" Type="http://schemas.openxmlformats.org/officeDocument/2006/relationships/tags" Target="../tags/tag425.xml"/><Relationship Id="rId7" Type="http://schemas.openxmlformats.org/officeDocument/2006/relationships/tags" Target="../tags/tag429.xml"/><Relationship Id="rId2" Type="http://schemas.openxmlformats.org/officeDocument/2006/relationships/tags" Target="../tags/tag424.xml"/><Relationship Id="rId1" Type="http://schemas.openxmlformats.org/officeDocument/2006/relationships/vmlDrawing" Target="../drawings/vmlDrawing63.vml"/><Relationship Id="rId6" Type="http://schemas.openxmlformats.org/officeDocument/2006/relationships/tags" Target="../tags/tag428.xml"/><Relationship Id="rId11" Type="http://schemas.openxmlformats.org/officeDocument/2006/relationships/image" Target="../media/image1.emf"/><Relationship Id="rId5" Type="http://schemas.openxmlformats.org/officeDocument/2006/relationships/tags" Target="../tags/tag427.xml"/><Relationship Id="rId10" Type="http://schemas.openxmlformats.org/officeDocument/2006/relationships/oleObject" Target="../embeddings/oleObject31.bin"/><Relationship Id="rId4" Type="http://schemas.openxmlformats.org/officeDocument/2006/relationships/tags" Target="../tags/tag426.xml"/><Relationship Id="rId9"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437.xml"/><Relationship Id="rId3" Type="http://schemas.openxmlformats.org/officeDocument/2006/relationships/tags" Target="../tags/tag432.xml"/><Relationship Id="rId7" Type="http://schemas.openxmlformats.org/officeDocument/2006/relationships/tags" Target="../tags/tag436.xml"/><Relationship Id="rId2" Type="http://schemas.openxmlformats.org/officeDocument/2006/relationships/tags" Target="../tags/tag431.xml"/><Relationship Id="rId1" Type="http://schemas.openxmlformats.org/officeDocument/2006/relationships/vmlDrawing" Target="../drawings/vmlDrawing64.vml"/><Relationship Id="rId6" Type="http://schemas.openxmlformats.org/officeDocument/2006/relationships/tags" Target="../tags/tag435.xml"/><Relationship Id="rId11" Type="http://schemas.openxmlformats.org/officeDocument/2006/relationships/image" Target="../media/image1.emf"/><Relationship Id="rId5" Type="http://schemas.openxmlformats.org/officeDocument/2006/relationships/tags" Target="../tags/tag434.xml"/><Relationship Id="rId10" Type="http://schemas.openxmlformats.org/officeDocument/2006/relationships/oleObject" Target="../embeddings/oleObject32.bin"/><Relationship Id="rId4" Type="http://schemas.openxmlformats.org/officeDocument/2006/relationships/tags" Target="../tags/tag433.xml"/><Relationship Id="rId9"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39.xml"/><Relationship Id="rId7" Type="http://schemas.openxmlformats.org/officeDocument/2006/relationships/tags" Target="../tags/tag443.xml"/><Relationship Id="rId2" Type="http://schemas.openxmlformats.org/officeDocument/2006/relationships/tags" Target="../tags/tag438.xml"/><Relationship Id="rId1" Type="http://schemas.openxmlformats.org/officeDocument/2006/relationships/vmlDrawing" Target="../drawings/vmlDrawing65.vml"/><Relationship Id="rId6" Type="http://schemas.openxmlformats.org/officeDocument/2006/relationships/tags" Target="../tags/tag442.xml"/><Relationship Id="rId5" Type="http://schemas.openxmlformats.org/officeDocument/2006/relationships/tags" Target="../tags/tag441.xml"/><Relationship Id="rId10" Type="http://schemas.openxmlformats.org/officeDocument/2006/relationships/image" Target="../media/image1.emf"/><Relationship Id="rId4" Type="http://schemas.openxmlformats.org/officeDocument/2006/relationships/tags" Target="../tags/tag440.xml"/><Relationship Id="rId9" Type="http://schemas.openxmlformats.org/officeDocument/2006/relationships/oleObject" Target="../embeddings/oleObject17.bin"/></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45.xml"/><Relationship Id="rId7" Type="http://schemas.openxmlformats.org/officeDocument/2006/relationships/tags" Target="../tags/tag449.xml"/><Relationship Id="rId2" Type="http://schemas.openxmlformats.org/officeDocument/2006/relationships/tags" Target="../tags/tag444.xml"/><Relationship Id="rId1" Type="http://schemas.openxmlformats.org/officeDocument/2006/relationships/vmlDrawing" Target="../drawings/vmlDrawing66.vml"/><Relationship Id="rId6" Type="http://schemas.openxmlformats.org/officeDocument/2006/relationships/tags" Target="../tags/tag448.xml"/><Relationship Id="rId5" Type="http://schemas.openxmlformats.org/officeDocument/2006/relationships/tags" Target="../tags/tag447.xml"/><Relationship Id="rId10" Type="http://schemas.openxmlformats.org/officeDocument/2006/relationships/image" Target="../media/image6.emf"/><Relationship Id="rId4" Type="http://schemas.openxmlformats.org/officeDocument/2006/relationships/tags" Target="../tags/tag446.xml"/><Relationship Id="rId9" Type="http://schemas.openxmlformats.org/officeDocument/2006/relationships/oleObject" Target="../embeddings/oleObject33.bin"/></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456.xml"/><Relationship Id="rId3" Type="http://schemas.openxmlformats.org/officeDocument/2006/relationships/tags" Target="../tags/tag451.xml"/><Relationship Id="rId7" Type="http://schemas.openxmlformats.org/officeDocument/2006/relationships/tags" Target="../tags/tag455.xml"/><Relationship Id="rId12" Type="http://schemas.openxmlformats.org/officeDocument/2006/relationships/image" Target="../media/image1.emf"/><Relationship Id="rId2" Type="http://schemas.openxmlformats.org/officeDocument/2006/relationships/tags" Target="../tags/tag450.xml"/><Relationship Id="rId1" Type="http://schemas.openxmlformats.org/officeDocument/2006/relationships/vmlDrawing" Target="../drawings/vmlDrawing67.vml"/><Relationship Id="rId6" Type="http://schemas.openxmlformats.org/officeDocument/2006/relationships/tags" Target="../tags/tag454.xml"/><Relationship Id="rId11" Type="http://schemas.openxmlformats.org/officeDocument/2006/relationships/oleObject" Target="../embeddings/oleObject18.bin"/><Relationship Id="rId5" Type="http://schemas.openxmlformats.org/officeDocument/2006/relationships/tags" Target="../tags/tag453.xml"/><Relationship Id="rId10" Type="http://schemas.openxmlformats.org/officeDocument/2006/relationships/slideMaster" Target="../slideMasters/slideMaster4.xml"/><Relationship Id="rId4" Type="http://schemas.openxmlformats.org/officeDocument/2006/relationships/tags" Target="../tags/tag452.xml"/><Relationship Id="rId9" Type="http://schemas.openxmlformats.org/officeDocument/2006/relationships/tags" Target="../tags/tag457.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59.xml"/><Relationship Id="rId7" Type="http://schemas.openxmlformats.org/officeDocument/2006/relationships/image" Target="../media/image7.png"/><Relationship Id="rId2" Type="http://schemas.openxmlformats.org/officeDocument/2006/relationships/tags" Target="../tags/tag458.xml"/><Relationship Id="rId1" Type="http://schemas.openxmlformats.org/officeDocument/2006/relationships/vmlDrawing" Target="../drawings/vmlDrawing68.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4.xml"/><Relationship Id="rId9"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481.xml"/><Relationship Id="rId7" Type="http://schemas.openxmlformats.org/officeDocument/2006/relationships/slideMaster" Target="../slideMasters/slideMaster5.xml"/><Relationship Id="rId12" Type="http://schemas.openxmlformats.org/officeDocument/2006/relationships/image" Target="../media/image14.png"/><Relationship Id="rId2" Type="http://schemas.openxmlformats.org/officeDocument/2006/relationships/tags" Target="../tags/tag480.xml"/><Relationship Id="rId1" Type="http://schemas.openxmlformats.org/officeDocument/2006/relationships/vmlDrawing" Target="../drawings/vmlDrawing70.vml"/><Relationship Id="rId6" Type="http://schemas.openxmlformats.org/officeDocument/2006/relationships/tags" Target="../tags/tag484.xml"/><Relationship Id="rId11" Type="http://schemas.openxmlformats.org/officeDocument/2006/relationships/image" Target="../media/image13.png"/><Relationship Id="rId5" Type="http://schemas.openxmlformats.org/officeDocument/2006/relationships/tags" Target="../tags/tag483.xml"/><Relationship Id="rId10" Type="http://schemas.openxmlformats.org/officeDocument/2006/relationships/image" Target="../media/image12.png"/><Relationship Id="rId4" Type="http://schemas.openxmlformats.org/officeDocument/2006/relationships/tags" Target="../tags/tag482.xml"/><Relationship Id="rId9"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vmlDrawing" Target="../drawings/vmlDrawing9.vml"/><Relationship Id="rId6" Type="http://schemas.openxmlformats.org/officeDocument/2006/relationships/tags" Target="../tags/tag61.xml"/><Relationship Id="rId11" Type="http://schemas.openxmlformats.org/officeDocument/2006/relationships/image" Target="../media/image1.emf"/><Relationship Id="rId5" Type="http://schemas.openxmlformats.org/officeDocument/2006/relationships/tags" Target="../tags/tag60.xml"/><Relationship Id="rId10" Type="http://schemas.openxmlformats.org/officeDocument/2006/relationships/oleObject" Target="../embeddings/oleObject9.bin"/><Relationship Id="rId4" Type="http://schemas.openxmlformats.org/officeDocument/2006/relationships/tags" Target="../tags/tag59.xml"/><Relationship Id="rId9"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486.xml"/><Relationship Id="rId7" Type="http://schemas.openxmlformats.org/officeDocument/2006/relationships/slideMaster" Target="../slideMasters/slideMaster5.xml"/><Relationship Id="rId12" Type="http://schemas.openxmlformats.org/officeDocument/2006/relationships/image" Target="../media/image5.png"/><Relationship Id="rId2" Type="http://schemas.openxmlformats.org/officeDocument/2006/relationships/tags" Target="../tags/tag485.xml"/><Relationship Id="rId1" Type="http://schemas.openxmlformats.org/officeDocument/2006/relationships/vmlDrawing" Target="../drawings/vmlDrawing71.vml"/><Relationship Id="rId6" Type="http://schemas.openxmlformats.org/officeDocument/2006/relationships/tags" Target="../tags/tag489.xml"/><Relationship Id="rId11" Type="http://schemas.openxmlformats.org/officeDocument/2006/relationships/image" Target="../media/image4.png"/><Relationship Id="rId5" Type="http://schemas.openxmlformats.org/officeDocument/2006/relationships/tags" Target="../tags/tag488.xml"/><Relationship Id="rId10" Type="http://schemas.openxmlformats.org/officeDocument/2006/relationships/image" Target="../media/image3.png"/><Relationship Id="rId4" Type="http://schemas.openxmlformats.org/officeDocument/2006/relationships/tags" Target="../tags/tag487.xml"/><Relationship Id="rId9"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496.xml"/><Relationship Id="rId3" Type="http://schemas.openxmlformats.org/officeDocument/2006/relationships/tags" Target="../tags/tag491.xml"/><Relationship Id="rId7" Type="http://schemas.openxmlformats.org/officeDocument/2006/relationships/tags" Target="../tags/tag495.xml"/><Relationship Id="rId2" Type="http://schemas.openxmlformats.org/officeDocument/2006/relationships/tags" Target="../tags/tag490.xml"/><Relationship Id="rId1" Type="http://schemas.openxmlformats.org/officeDocument/2006/relationships/vmlDrawing" Target="../drawings/vmlDrawing72.vml"/><Relationship Id="rId6" Type="http://schemas.openxmlformats.org/officeDocument/2006/relationships/tags" Target="../tags/tag494.xml"/><Relationship Id="rId11" Type="http://schemas.openxmlformats.org/officeDocument/2006/relationships/image" Target="../media/image1.emf"/><Relationship Id="rId5" Type="http://schemas.openxmlformats.org/officeDocument/2006/relationships/tags" Target="../tags/tag493.xml"/><Relationship Id="rId10" Type="http://schemas.openxmlformats.org/officeDocument/2006/relationships/oleObject" Target="../embeddings/oleObject26.bin"/><Relationship Id="rId4" Type="http://schemas.openxmlformats.org/officeDocument/2006/relationships/tags" Target="../tags/tag492.xml"/><Relationship Id="rId9"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98.xml"/><Relationship Id="rId7" Type="http://schemas.openxmlformats.org/officeDocument/2006/relationships/tags" Target="../tags/tag502.xml"/><Relationship Id="rId2" Type="http://schemas.openxmlformats.org/officeDocument/2006/relationships/tags" Target="../tags/tag497.xml"/><Relationship Id="rId1" Type="http://schemas.openxmlformats.org/officeDocument/2006/relationships/vmlDrawing" Target="../drawings/vmlDrawing73.vml"/><Relationship Id="rId6" Type="http://schemas.openxmlformats.org/officeDocument/2006/relationships/tags" Target="../tags/tag501.xml"/><Relationship Id="rId5" Type="http://schemas.openxmlformats.org/officeDocument/2006/relationships/tags" Target="../tags/tag500.xml"/><Relationship Id="rId10" Type="http://schemas.openxmlformats.org/officeDocument/2006/relationships/image" Target="../media/image2.emf"/><Relationship Id="rId4" Type="http://schemas.openxmlformats.org/officeDocument/2006/relationships/tags" Target="../tags/tag499.xml"/><Relationship Id="rId9" Type="http://schemas.openxmlformats.org/officeDocument/2006/relationships/oleObject" Target="../embeddings/oleObject27.bin"/></Relationships>
</file>

<file path=ppt/slideLayouts/_rels/slideLayout8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04.xml"/><Relationship Id="rId7" Type="http://schemas.openxmlformats.org/officeDocument/2006/relationships/tags" Target="../tags/tag508.xml"/><Relationship Id="rId2" Type="http://schemas.openxmlformats.org/officeDocument/2006/relationships/tags" Target="../tags/tag503.xml"/><Relationship Id="rId1" Type="http://schemas.openxmlformats.org/officeDocument/2006/relationships/vmlDrawing" Target="../drawings/vmlDrawing74.vml"/><Relationship Id="rId6" Type="http://schemas.openxmlformats.org/officeDocument/2006/relationships/tags" Target="../tags/tag507.xml"/><Relationship Id="rId5" Type="http://schemas.openxmlformats.org/officeDocument/2006/relationships/tags" Target="../tags/tag506.xml"/><Relationship Id="rId10" Type="http://schemas.openxmlformats.org/officeDocument/2006/relationships/image" Target="../media/image2.emf"/><Relationship Id="rId4" Type="http://schemas.openxmlformats.org/officeDocument/2006/relationships/tags" Target="../tags/tag505.xml"/><Relationship Id="rId9" Type="http://schemas.openxmlformats.org/officeDocument/2006/relationships/oleObject" Target="../embeddings/oleObject28.bin"/></Relationships>
</file>

<file path=ppt/slideLayouts/_rels/slideLayout8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10.xml"/><Relationship Id="rId7" Type="http://schemas.openxmlformats.org/officeDocument/2006/relationships/tags" Target="../tags/tag514.xml"/><Relationship Id="rId2" Type="http://schemas.openxmlformats.org/officeDocument/2006/relationships/tags" Target="../tags/tag509.xml"/><Relationship Id="rId1" Type="http://schemas.openxmlformats.org/officeDocument/2006/relationships/vmlDrawing" Target="../drawings/vmlDrawing75.vml"/><Relationship Id="rId6" Type="http://schemas.openxmlformats.org/officeDocument/2006/relationships/tags" Target="../tags/tag513.xml"/><Relationship Id="rId5" Type="http://schemas.openxmlformats.org/officeDocument/2006/relationships/tags" Target="../tags/tag512.xml"/><Relationship Id="rId10" Type="http://schemas.openxmlformats.org/officeDocument/2006/relationships/image" Target="../media/image2.emf"/><Relationship Id="rId4" Type="http://schemas.openxmlformats.org/officeDocument/2006/relationships/tags" Target="../tags/tag511.xml"/><Relationship Id="rId9" Type="http://schemas.openxmlformats.org/officeDocument/2006/relationships/oleObject" Target="../embeddings/oleObject29.bin"/></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521.xml"/><Relationship Id="rId3" Type="http://schemas.openxmlformats.org/officeDocument/2006/relationships/tags" Target="../tags/tag516.xml"/><Relationship Id="rId7" Type="http://schemas.openxmlformats.org/officeDocument/2006/relationships/tags" Target="../tags/tag520.xml"/><Relationship Id="rId2" Type="http://schemas.openxmlformats.org/officeDocument/2006/relationships/tags" Target="../tags/tag515.xml"/><Relationship Id="rId1" Type="http://schemas.openxmlformats.org/officeDocument/2006/relationships/vmlDrawing" Target="../drawings/vmlDrawing76.vml"/><Relationship Id="rId6" Type="http://schemas.openxmlformats.org/officeDocument/2006/relationships/tags" Target="../tags/tag519.xml"/><Relationship Id="rId11" Type="http://schemas.openxmlformats.org/officeDocument/2006/relationships/image" Target="../media/image2.emf"/><Relationship Id="rId5" Type="http://schemas.openxmlformats.org/officeDocument/2006/relationships/tags" Target="../tags/tag518.xml"/><Relationship Id="rId10" Type="http://schemas.openxmlformats.org/officeDocument/2006/relationships/oleObject" Target="../embeddings/oleObject30.bin"/><Relationship Id="rId4" Type="http://schemas.openxmlformats.org/officeDocument/2006/relationships/tags" Target="../tags/tag517.xml"/><Relationship Id="rId9"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528.xml"/><Relationship Id="rId3" Type="http://schemas.openxmlformats.org/officeDocument/2006/relationships/tags" Target="../tags/tag523.xml"/><Relationship Id="rId7" Type="http://schemas.openxmlformats.org/officeDocument/2006/relationships/tags" Target="../tags/tag527.xml"/><Relationship Id="rId12" Type="http://schemas.openxmlformats.org/officeDocument/2006/relationships/image" Target="../media/image1.emf"/><Relationship Id="rId2" Type="http://schemas.openxmlformats.org/officeDocument/2006/relationships/tags" Target="../tags/tag522.xml"/><Relationship Id="rId1" Type="http://schemas.openxmlformats.org/officeDocument/2006/relationships/vmlDrawing" Target="../drawings/vmlDrawing77.vml"/><Relationship Id="rId6" Type="http://schemas.openxmlformats.org/officeDocument/2006/relationships/tags" Target="../tags/tag526.xml"/><Relationship Id="rId11" Type="http://schemas.openxmlformats.org/officeDocument/2006/relationships/oleObject" Target="../embeddings/oleObject31.bin"/><Relationship Id="rId5" Type="http://schemas.openxmlformats.org/officeDocument/2006/relationships/tags" Target="../tags/tag525.xml"/><Relationship Id="rId10" Type="http://schemas.openxmlformats.org/officeDocument/2006/relationships/slideMaster" Target="../slideMasters/slideMaster5.xml"/><Relationship Id="rId4" Type="http://schemas.openxmlformats.org/officeDocument/2006/relationships/tags" Target="../tags/tag524.xml"/><Relationship Id="rId9" Type="http://schemas.openxmlformats.org/officeDocument/2006/relationships/tags" Target="../tags/tag529.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536.xml"/><Relationship Id="rId3" Type="http://schemas.openxmlformats.org/officeDocument/2006/relationships/tags" Target="../tags/tag531.xml"/><Relationship Id="rId7" Type="http://schemas.openxmlformats.org/officeDocument/2006/relationships/tags" Target="../tags/tag535.xml"/><Relationship Id="rId12" Type="http://schemas.openxmlformats.org/officeDocument/2006/relationships/image" Target="../media/image1.emf"/><Relationship Id="rId2" Type="http://schemas.openxmlformats.org/officeDocument/2006/relationships/tags" Target="../tags/tag530.xml"/><Relationship Id="rId1" Type="http://schemas.openxmlformats.org/officeDocument/2006/relationships/vmlDrawing" Target="../drawings/vmlDrawing78.vml"/><Relationship Id="rId6" Type="http://schemas.openxmlformats.org/officeDocument/2006/relationships/tags" Target="../tags/tag534.xml"/><Relationship Id="rId11" Type="http://schemas.openxmlformats.org/officeDocument/2006/relationships/oleObject" Target="../embeddings/oleObject32.bin"/><Relationship Id="rId5" Type="http://schemas.openxmlformats.org/officeDocument/2006/relationships/tags" Target="../tags/tag533.xml"/><Relationship Id="rId10" Type="http://schemas.openxmlformats.org/officeDocument/2006/relationships/slideMaster" Target="../slideMasters/slideMaster5.xml"/><Relationship Id="rId4" Type="http://schemas.openxmlformats.org/officeDocument/2006/relationships/tags" Target="../tags/tag532.xml"/><Relationship Id="rId9" Type="http://schemas.openxmlformats.org/officeDocument/2006/relationships/tags" Target="../tags/tag537.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544.xml"/><Relationship Id="rId3" Type="http://schemas.openxmlformats.org/officeDocument/2006/relationships/tags" Target="../tags/tag539.xml"/><Relationship Id="rId7" Type="http://schemas.openxmlformats.org/officeDocument/2006/relationships/tags" Target="../tags/tag543.xml"/><Relationship Id="rId12" Type="http://schemas.openxmlformats.org/officeDocument/2006/relationships/image" Target="../media/image1.emf"/><Relationship Id="rId2" Type="http://schemas.openxmlformats.org/officeDocument/2006/relationships/tags" Target="../tags/tag538.xml"/><Relationship Id="rId1" Type="http://schemas.openxmlformats.org/officeDocument/2006/relationships/vmlDrawing" Target="../drawings/vmlDrawing79.vml"/><Relationship Id="rId6" Type="http://schemas.openxmlformats.org/officeDocument/2006/relationships/tags" Target="../tags/tag542.xml"/><Relationship Id="rId11" Type="http://schemas.openxmlformats.org/officeDocument/2006/relationships/oleObject" Target="../embeddings/oleObject17.bin"/><Relationship Id="rId5" Type="http://schemas.openxmlformats.org/officeDocument/2006/relationships/tags" Target="../tags/tag541.xml"/><Relationship Id="rId10" Type="http://schemas.openxmlformats.org/officeDocument/2006/relationships/slideMaster" Target="../slideMasters/slideMaster5.xml"/><Relationship Id="rId4" Type="http://schemas.openxmlformats.org/officeDocument/2006/relationships/tags" Target="../tags/tag540.xml"/><Relationship Id="rId9" Type="http://schemas.openxmlformats.org/officeDocument/2006/relationships/tags" Target="../tags/tag545.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552.xml"/><Relationship Id="rId3" Type="http://schemas.openxmlformats.org/officeDocument/2006/relationships/tags" Target="../tags/tag547.xml"/><Relationship Id="rId7" Type="http://schemas.openxmlformats.org/officeDocument/2006/relationships/tags" Target="../tags/tag551.xml"/><Relationship Id="rId12" Type="http://schemas.openxmlformats.org/officeDocument/2006/relationships/image" Target="../media/image6.emf"/><Relationship Id="rId2" Type="http://schemas.openxmlformats.org/officeDocument/2006/relationships/tags" Target="../tags/tag546.xml"/><Relationship Id="rId1" Type="http://schemas.openxmlformats.org/officeDocument/2006/relationships/vmlDrawing" Target="../drawings/vmlDrawing80.vml"/><Relationship Id="rId6" Type="http://schemas.openxmlformats.org/officeDocument/2006/relationships/tags" Target="../tags/tag550.xml"/><Relationship Id="rId11" Type="http://schemas.openxmlformats.org/officeDocument/2006/relationships/oleObject" Target="../embeddings/oleObject33.bin"/><Relationship Id="rId5" Type="http://schemas.openxmlformats.org/officeDocument/2006/relationships/tags" Target="../tags/tag549.xml"/><Relationship Id="rId10" Type="http://schemas.openxmlformats.org/officeDocument/2006/relationships/slideMaster" Target="../slideMasters/slideMaster5.xml"/><Relationship Id="rId4" Type="http://schemas.openxmlformats.org/officeDocument/2006/relationships/tags" Target="../tags/tag548.xml"/><Relationship Id="rId9" Type="http://schemas.openxmlformats.org/officeDocument/2006/relationships/tags" Target="../tags/tag553.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vmlDrawing" Target="../drawings/vmlDrawing10.vml"/><Relationship Id="rId6" Type="http://schemas.openxmlformats.org/officeDocument/2006/relationships/tags" Target="../tags/tag68.xml"/><Relationship Id="rId11" Type="http://schemas.openxmlformats.org/officeDocument/2006/relationships/image" Target="../media/image1.emf"/><Relationship Id="rId5" Type="http://schemas.openxmlformats.org/officeDocument/2006/relationships/tags" Target="../tags/tag67.xml"/><Relationship Id="rId10" Type="http://schemas.openxmlformats.org/officeDocument/2006/relationships/oleObject" Target="../embeddings/oleObject10.bin"/><Relationship Id="rId4" Type="http://schemas.openxmlformats.org/officeDocument/2006/relationships/tags" Target="../tags/tag66.xml"/><Relationship Id="rId9"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560.xml"/><Relationship Id="rId3" Type="http://schemas.openxmlformats.org/officeDocument/2006/relationships/tags" Target="../tags/tag555.xml"/><Relationship Id="rId7" Type="http://schemas.openxmlformats.org/officeDocument/2006/relationships/tags" Target="../tags/tag559.xml"/><Relationship Id="rId12" Type="http://schemas.openxmlformats.org/officeDocument/2006/relationships/image" Target="../media/image1.emf"/><Relationship Id="rId2" Type="http://schemas.openxmlformats.org/officeDocument/2006/relationships/tags" Target="../tags/tag554.xml"/><Relationship Id="rId1" Type="http://schemas.openxmlformats.org/officeDocument/2006/relationships/vmlDrawing" Target="../drawings/vmlDrawing81.vml"/><Relationship Id="rId6" Type="http://schemas.openxmlformats.org/officeDocument/2006/relationships/tags" Target="../tags/tag558.xml"/><Relationship Id="rId11" Type="http://schemas.openxmlformats.org/officeDocument/2006/relationships/oleObject" Target="../embeddings/oleObject18.bin"/><Relationship Id="rId5" Type="http://schemas.openxmlformats.org/officeDocument/2006/relationships/tags" Target="../tags/tag557.xml"/><Relationship Id="rId10" Type="http://schemas.openxmlformats.org/officeDocument/2006/relationships/slideMaster" Target="../slideMasters/slideMaster5.xml"/><Relationship Id="rId4" Type="http://schemas.openxmlformats.org/officeDocument/2006/relationships/tags" Target="../tags/tag556.xml"/><Relationship Id="rId9" Type="http://schemas.openxmlformats.org/officeDocument/2006/relationships/tags" Target="../tags/tag561.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63.xml"/><Relationship Id="rId7" Type="http://schemas.openxmlformats.org/officeDocument/2006/relationships/image" Target="../media/image7.png"/><Relationship Id="rId2" Type="http://schemas.openxmlformats.org/officeDocument/2006/relationships/tags" Target="../tags/tag56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5.xml"/><Relationship Id="rId9"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585.xml"/><Relationship Id="rId7" Type="http://schemas.openxmlformats.org/officeDocument/2006/relationships/slideMaster" Target="../slideMasters/slideMaster6.xml"/><Relationship Id="rId12" Type="http://schemas.openxmlformats.org/officeDocument/2006/relationships/image" Target="../media/image14.png"/><Relationship Id="rId2" Type="http://schemas.openxmlformats.org/officeDocument/2006/relationships/tags" Target="../tags/tag584.xml"/><Relationship Id="rId1" Type="http://schemas.openxmlformats.org/officeDocument/2006/relationships/vmlDrawing" Target="../drawings/vmlDrawing84.vml"/><Relationship Id="rId6" Type="http://schemas.openxmlformats.org/officeDocument/2006/relationships/tags" Target="../tags/tag588.xml"/><Relationship Id="rId11" Type="http://schemas.openxmlformats.org/officeDocument/2006/relationships/image" Target="../media/image13.png"/><Relationship Id="rId5" Type="http://schemas.openxmlformats.org/officeDocument/2006/relationships/tags" Target="../tags/tag587.xml"/><Relationship Id="rId10" Type="http://schemas.openxmlformats.org/officeDocument/2006/relationships/image" Target="../media/image12.png"/><Relationship Id="rId4" Type="http://schemas.openxmlformats.org/officeDocument/2006/relationships/tags" Target="../tags/tag586.xml"/><Relationship Id="rId9"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590.xml"/><Relationship Id="rId7" Type="http://schemas.openxmlformats.org/officeDocument/2006/relationships/slideMaster" Target="../slideMasters/slideMaster6.xml"/><Relationship Id="rId12" Type="http://schemas.openxmlformats.org/officeDocument/2006/relationships/image" Target="../media/image5.png"/><Relationship Id="rId2" Type="http://schemas.openxmlformats.org/officeDocument/2006/relationships/tags" Target="../tags/tag589.xml"/><Relationship Id="rId1" Type="http://schemas.openxmlformats.org/officeDocument/2006/relationships/vmlDrawing" Target="../drawings/vmlDrawing85.vml"/><Relationship Id="rId6" Type="http://schemas.openxmlformats.org/officeDocument/2006/relationships/tags" Target="../tags/tag593.xml"/><Relationship Id="rId11" Type="http://schemas.openxmlformats.org/officeDocument/2006/relationships/image" Target="../media/image4.png"/><Relationship Id="rId5" Type="http://schemas.openxmlformats.org/officeDocument/2006/relationships/tags" Target="../tags/tag592.xml"/><Relationship Id="rId10" Type="http://schemas.openxmlformats.org/officeDocument/2006/relationships/image" Target="../media/image3.png"/><Relationship Id="rId4" Type="http://schemas.openxmlformats.org/officeDocument/2006/relationships/tags" Target="../tags/tag591.xml"/><Relationship Id="rId9"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600.xml"/><Relationship Id="rId3" Type="http://schemas.openxmlformats.org/officeDocument/2006/relationships/tags" Target="../tags/tag595.xml"/><Relationship Id="rId7" Type="http://schemas.openxmlformats.org/officeDocument/2006/relationships/tags" Target="../tags/tag599.xml"/><Relationship Id="rId2" Type="http://schemas.openxmlformats.org/officeDocument/2006/relationships/tags" Target="../tags/tag594.xml"/><Relationship Id="rId1" Type="http://schemas.openxmlformats.org/officeDocument/2006/relationships/vmlDrawing" Target="../drawings/vmlDrawing86.vml"/><Relationship Id="rId6" Type="http://schemas.openxmlformats.org/officeDocument/2006/relationships/tags" Target="../tags/tag598.xml"/><Relationship Id="rId11" Type="http://schemas.openxmlformats.org/officeDocument/2006/relationships/image" Target="../media/image1.emf"/><Relationship Id="rId5" Type="http://schemas.openxmlformats.org/officeDocument/2006/relationships/tags" Target="../tags/tag597.xml"/><Relationship Id="rId10" Type="http://schemas.openxmlformats.org/officeDocument/2006/relationships/oleObject" Target="../embeddings/oleObject26.bin"/><Relationship Id="rId4" Type="http://schemas.openxmlformats.org/officeDocument/2006/relationships/tags" Target="../tags/tag596.xml"/><Relationship Id="rId9"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02.xml"/><Relationship Id="rId7" Type="http://schemas.openxmlformats.org/officeDocument/2006/relationships/tags" Target="../tags/tag606.xml"/><Relationship Id="rId2" Type="http://schemas.openxmlformats.org/officeDocument/2006/relationships/tags" Target="../tags/tag601.xml"/><Relationship Id="rId1" Type="http://schemas.openxmlformats.org/officeDocument/2006/relationships/vmlDrawing" Target="../drawings/vmlDrawing87.vml"/><Relationship Id="rId6" Type="http://schemas.openxmlformats.org/officeDocument/2006/relationships/tags" Target="../tags/tag605.xml"/><Relationship Id="rId5" Type="http://schemas.openxmlformats.org/officeDocument/2006/relationships/tags" Target="../tags/tag604.xml"/><Relationship Id="rId10" Type="http://schemas.openxmlformats.org/officeDocument/2006/relationships/image" Target="../media/image2.emf"/><Relationship Id="rId4" Type="http://schemas.openxmlformats.org/officeDocument/2006/relationships/tags" Target="../tags/tag603.xml"/><Relationship Id="rId9" Type="http://schemas.openxmlformats.org/officeDocument/2006/relationships/oleObject" Target="../embeddings/oleObject27.bin"/></Relationships>
</file>

<file path=ppt/slideLayouts/_rels/slideLayout96.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08.xml"/><Relationship Id="rId7" Type="http://schemas.openxmlformats.org/officeDocument/2006/relationships/tags" Target="../tags/tag612.xml"/><Relationship Id="rId2" Type="http://schemas.openxmlformats.org/officeDocument/2006/relationships/tags" Target="../tags/tag607.xml"/><Relationship Id="rId1" Type="http://schemas.openxmlformats.org/officeDocument/2006/relationships/vmlDrawing" Target="../drawings/vmlDrawing88.vml"/><Relationship Id="rId6" Type="http://schemas.openxmlformats.org/officeDocument/2006/relationships/tags" Target="../tags/tag611.xml"/><Relationship Id="rId5" Type="http://schemas.openxmlformats.org/officeDocument/2006/relationships/tags" Target="../tags/tag610.xml"/><Relationship Id="rId10" Type="http://schemas.openxmlformats.org/officeDocument/2006/relationships/image" Target="../media/image2.emf"/><Relationship Id="rId4" Type="http://schemas.openxmlformats.org/officeDocument/2006/relationships/tags" Target="../tags/tag609.xml"/><Relationship Id="rId9" Type="http://schemas.openxmlformats.org/officeDocument/2006/relationships/oleObject" Target="../embeddings/oleObject28.bin"/></Relationships>
</file>

<file path=ppt/slideLayouts/_rels/slideLayout97.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14.xml"/><Relationship Id="rId7" Type="http://schemas.openxmlformats.org/officeDocument/2006/relationships/tags" Target="../tags/tag618.xml"/><Relationship Id="rId2" Type="http://schemas.openxmlformats.org/officeDocument/2006/relationships/tags" Target="../tags/tag613.xml"/><Relationship Id="rId1" Type="http://schemas.openxmlformats.org/officeDocument/2006/relationships/vmlDrawing" Target="../drawings/vmlDrawing89.vml"/><Relationship Id="rId6" Type="http://schemas.openxmlformats.org/officeDocument/2006/relationships/tags" Target="../tags/tag617.xml"/><Relationship Id="rId5" Type="http://schemas.openxmlformats.org/officeDocument/2006/relationships/tags" Target="../tags/tag616.xml"/><Relationship Id="rId10" Type="http://schemas.openxmlformats.org/officeDocument/2006/relationships/image" Target="../media/image2.emf"/><Relationship Id="rId4" Type="http://schemas.openxmlformats.org/officeDocument/2006/relationships/tags" Target="../tags/tag615.xml"/><Relationship Id="rId9" Type="http://schemas.openxmlformats.org/officeDocument/2006/relationships/oleObject" Target="../embeddings/oleObject29.bin"/></Relationships>
</file>

<file path=ppt/slideLayouts/_rels/slideLayout98.xml.rels><?xml version="1.0" encoding="UTF-8" standalone="yes"?>
<Relationships xmlns="http://schemas.openxmlformats.org/package/2006/relationships"><Relationship Id="rId8" Type="http://schemas.openxmlformats.org/officeDocument/2006/relationships/tags" Target="../tags/tag625.xml"/><Relationship Id="rId3" Type="http://schemas.openxmlformats.org/officeDocument/2006/relationships/tags" Target="../tags/tag620.xml"/><Relationship Id="rId7" Type="http://schemas.openxmlformats.org/officeDocument/2006/relationships/tags" Target="../tags/tag624.xml"/><Relationship Id="rId2" Type="http://schemas.openxmlformats.org/officeDocument/2006/relationships/tags" Target="../tags/tag619.xml"/><Relationship Id="rId1" Type="http://schemas.openxmlformats.org/officeDocument/2006/relationships/vmlDrawing" Target="../drawings/vmlDrawing90.vml"/><Relationship Id="rId6" Type="http://schemas.openxmlformats.org/officeDocument/2006/relationships/tags" Target="../tags/tag623.xml"/><Relationship Id="rId11" Type="http://schemas.openxmlformats.org/officeDocument/2006/relationships/image" Target="../media/image2.emf"/><Relationship Id="rId5" Type="http://schemas.openxmlformats.org/officeDocument/2006/relationships/tags" Target="../tags/tag622.xml"/><Relationship Id="rId10" Type="http://schemas.openxmlformats.org/officeDocument/2006/relationships/oleObject" Target="../embeddings/oleObject30.bin"/><Relationship Id="rId4" Type="http://schemas.openxmlformats.org/officeDocument/2006/relationships/tags" Target="../tags/tag621.xml"/><Relationship Id="rId9"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8" Type="http://schemas.openxmlformats.org/officeDocument/2006/relationships/tags" Target="../tags/tag632.xml"/><Relationship Id="rId3" Type="http://schemas.openxmlformats.org/officeDocument/2006/relationships/tags" Target="../tags/tag627.xml"/><Relationship Id="rId7" Type="http://schemas.openxmlformats.org/officeDocument/2006/relationships/tags" Target="../tags/tag631.xml"/><Relationship Id="rId12" Type="http://schemas.openxmlformats.org/officeDocument/2006/relationships/image" Target="../media/image1.emf"/><Relationship Id="rId2" Type="http://schemas.openxmlformats.org/officeDocument/2006/relationships/tags" Target="../tags/tag626.xml"/><Relationship Id="rId1" Type="http://schemas.openxmlformats.org/officeDocument/2006/relationships/vmlDrawing" Target="../drawings/vmlDrawing91.vml"/><Relationship Id="rId6" Type="http://schemas.openxmlformats.org/officeDocument/2006/relationships/tags" Target="../tags/tag630.xml"/><Relationship Id="rId11" Type="http://schemas.openxmlformats.org/officeDocument/2006/relationships/oleObject" Target="../embeddings/oleObject31.bin"/><Relationship Id="rId5" Type="http://schemas.openxmlformats.org/officeDocument/2006/relationships/tags" Target="../tags/tag629.xml"/><Relationship Id="rId10" Type="http://schemas.openxmlformats.org/officeDocument/2006/relationships/slideMaster" Target="../slideMasters/slideMaster6.xml"/><Relationship Id="rId4" Type="http://schemas.openxmlformats.org/officeDocument/2006/relationships/tags" Target="../tags/tag628.xml"/><Relationship Id="rId9" Type="http://schemas.openxmlformats.org/officeDocument/2006/relationships/tags" Target="../tags/tag63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004979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82993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710558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7"/>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167038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444064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rtlCol="0"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065443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426769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4"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05057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194026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8"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23357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136286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2"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047242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956452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6"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82044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656967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4"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27" name="Picture 19" descr="Gavi-logo - The Rockefeller Foundation">
            <a:extLst>
              <a:ext uri="{FF2B5EF4-FFF2-40B4-BE49-F238E27FC236}">
                <a16:creationId xmlns:a16="http://schemas.microsoft.com/office/drawing/2014/main" id="{82C6EE3B-2CF9-47B1-A455-56535EBCAFDF}"/>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2594762" y="684581"/>
            <a:ext cx="1601001" cy="594755"/>
          </a:xfrm>
          <a:prstGeom prst="rect">
            <a:avLst/>
          </a:prstGeom>
          <a:extLst>
            <a:ext uri="{909E8E84-426E-40DD-AFC4-6F175D3DCCD1}">
              <a14:hiddenFill xmlns:a14="http://schemas.microsoft.com/office/drawing/2010/main">
                <a:solidFill>
                  <a:srgbClr val="FFFFFF"/>
                </a:solidFill>
              </a14:hiddenFill>
            </a:ext>
          </a:extLst>
        </p:spPr>
      </p:pic>
      <p:pic>
        <p:nvPicPr>
          <p:cNvPr id="28" name="Picture 27" descr="World Health Organization (WHO) – Logos Download">
            <a:extLst>
              <a:ext uri="{FF2B5EF4-FFF2-40B4-BE49-F238E27FC236}">
                <a16:creationId xmlns:a16="http://schemas.microsoft.com/office/drawing/2014/main" id="{73C44A5D-E65B-4EA7-A8DE-923C1E1D2E6A}"/>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4768936" y="651284"/>
            <a:ext cx="2241464" cy="661348"/>
          </a:xfrm>
          <a:prstGeom prst="rect">
            <a:avLst/>
          </a:prstGeom>
          <a:extLst>
            <a:ext uri="{909E8E84-426E-40DD-AFC4-6F175D3DCCD1}">
              <a14:hiddenFill xmlns:a14="http://schemas.microsoft.com/office/drawing/2010/main">
                <a:solidFill>
                  <a:srgbClr val="FFFFFF"/>
                </a:solidFill>
              </a14:hiddenFill>
            </a:ext>
          </a:extLst>
        </p:spPr>
      </p:pic>
      <p:pic>
        <p:nvPicPr>
          <p:cNvPr id="29" name="Picture 23" descr="Coalition for Epidemic Preparedness Innovations - Wikiwand">
            <a:extLst>
              <a:ext uri="{FF2B5EF4-FFF2-40B4-BE49-F238E27FC236}">
                <a16:creationId xmlns:a16="http://schemas.microsoft.com/office/drawing/2014/main" id="{41612DC1-CABB-4EC3-A0BE-DAF64FFA2904}"/>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764281"/>
            <a:ext cx="1480798" cy="435355"/>
          </a:xfrm>
          <a:prstGeom prst="rect">
            <a:avLst/>
          </a:prstGeom>
          <a:extLst>
            <a:ext uri="{909E8E84-426E-40DD-AFC4-6F175D3DCCD1}">
              <a14:hiddenFill xmlns:a14="http://schemas.microsoft.com/office/drawing/2010/main">
                <a:solidFill>
                  <a:srgbClr val="FFFFFF"/>
                </a:solidFill>
              </a14:hiddenFill>
            </a:ext>
          </a:extLst>
        </p:spPr>
      </p:pic>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956859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6667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8"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38603414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222344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2"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2701097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413341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6"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rtlCol="0"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10867701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433779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0"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rtlCol="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401776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1911036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9" imgW="360" imgH="360" progId="">
                  <p:embed/>
                </p:oleObj>
              </mc:Choice>
              <mc:Fallback>
                <p:oleObj name="think-cell Slide" r:id="rId9"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7"/>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707896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1055146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4"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rtlCol="0"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28062547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65017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8"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rtlCol="0">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pPr rtl="0"/>
            <a:r>
              <a:rPr lang="fr"/>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rtlCol="0">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19086222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482413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2"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973861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4167921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rtlCol="0"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208388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205090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0"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15940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160039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4"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350876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947216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8"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413271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1605130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2"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33848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731213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0"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27" name="Picture 19" descr="Gavi-logo - The Rockefeller Foundation">
            <a:extLst>
              <a:ext uri="{FF2B5EF4-FFF2-40B4-BE49-F238E27FC236}">
                <a16:creationId xmlns:a16="http://schemas.microsoft.com/office/drawing/2014/main" id="{82C6EE3B-2CF9-47B1-A455-56535EBCAFDF}"/>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2594762" y="684581"/>
            <a:ext cx="1601001" cy="594755"/>
          </a:xfrm>
          <a:prstGeom prst="rect">
            <a:avLst/>
          </a:prstGeom>
          <a:extLst>
            <a:ext uri="{909E8E84-426E-40DD-AFC4-6F175D3DCCD1}">
              <a14:hiddenFill xmlns:a14="http://schemas.microsoft.com/office/drawing/2010/main">
                <a:solidFill>
                  <a:srgbClr val="FFFFFF"/>
                </a:solidFill>
              </a14:hiddenFill>
            </a:ext>
          </a:extLst>
        </p:spPr>
      </p:pic>
      <p:pic>
        <p:nvPicPr>
          <p:cNvPr id="28" name="Picture 27" descr="World Health Organization (WHO) – Logos Download">
            <a:extLst>
              <a:ext uri="{FF2B5EF4-FFF2-40B4-BE49-F238E27FC236}">
                <a16:creationId xmlns:a16="http://schemas.microsoft.com/office/drawing/2014/main" id="{73C44A5D-E65B-4EA7-A8DE-923C1E1D2E6A}"/>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4768936" y="651284"/>
            <a:ext cx="2241464" cy="661348"/>
          </a:xfrm>
          <a:prstGeom prst="rect">
            <a:avLst/>
          </a:prstGeom>
          <a:extLst>
            <a:ext uri="{909E8E84-426E-40DD-AFC4-6F175D3DCCD1}">
              <a14:hiddenFill xmlns:a14="http://schemas.microsoft.com/office/drawing/2010/main">
                <a:solidFill>
                  <a:srgbClr val="FFFFFF"/>
                </a:solidFill>
              </a14:hiddenFill>
            </a:ext>
          </a:extLst>
        </p:spPr>
      </p:pic>
      <p:pic>
        <p:nvPicPr>
          <p:cNvPr id="29" name="Picture 23" descr="Coalition for Epidemic Preparedness Innovations - Wikiwand">
            <a:extLst>
              <a:ext uri="{FF2B5EF4-FFF2-40B4-BE49-F238E27FC236}">
                <a16:creationId xmlns:a16="http://schemas.microsoft.com/office/drawing/2014/main" id="{41612DC1-CABB-4EC3-A0BE-DAF64FFA2904}"/>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764281"/>
            <a:ext cx="1480798" cy="435355"/>
          </a:xfrm>
          <a:prstGeom prst="rect">
            <a:avLst/>
          </a:prstGeom>
          <a:extLst>
            <a:ext uri="{909E8E84-426E-40DD-AFC4-6F175D3DCCD1}">
              <a14:hiddenFill xmlns:a14="http://schemas.microsoft.com/office/drawing/2010/main">
                <a:solidFill>
                  <a:srgbClr val="FFFFFF"/>
                </a:solidFill>
              </a14:hiddenFill>
            </a:ext>
          </a:extLst>
        </p:spPr>
      </p:pic>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32315289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768320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4"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2814425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621634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7"/>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552622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787276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8"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4369370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855830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2"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rtlCol="0"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5123165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675469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6"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rtlCol="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19952946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992154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0"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rtlCol="0"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6795807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697848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4"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rtlCol="0">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pPr rtl="0"/>
            <a:r>
              <a:rPr lang="fr"/>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rtlCol="0">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42745669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86517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8"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570266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57831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2"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rtlCol="0"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399429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582397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153052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12902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0"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381064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724036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4"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61926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784904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46160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701701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8"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78205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001112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6"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27" name="Picture 19" descr="Gavi-logo - The Rockefeller Foundation">
            <a:extLst>
              <a:ext uri="{FF2B5EF4-FFF2-40B4-BE49-F238E27FC236}">
                <a16:creationId xmlns:a16="http://schemas.microsoft.com/office/drawing/2014/main" id="{82C6EE3B-2CF9-47B1-A455-56535EBCAFDF}"/>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2594762" y="684581"/>
            <a:ext cx="1601001" cy="594755"/>
          </a:xfrm>
          <a:prstGeom prst="rect">
            <a:avLst/>
          </a:prstGeom>
          <a:extLst>
            <a:ext uri="{909E8E84-426E-40DD-AFC4-6F175D3DCCD1}">
              <a14:hiddenFill xmlns:a14="http://schemas.microsoft.com/office/drawing/2010/main">
                <a:solidFill>
                  <a:srgbClr val="FFFFFF"/>
                </a:solidFill>
              </a14:hiddenFill>
            </a:ext>
          </a:extLst>
        </p:spPr>
      </p:pic>
      <p:pic>
        <p:nvPicPr>
          <p:cNvPr id="28" name="Picture 27" descr="World Health Organization (WHO) – Logos Download">
            <a:extLst>
              <a:ext uri="{FF2B5EF4-FFF2-40B4-BE49-F238E27FC236}">
                <a16:creationId xmlns:a16="http://schemas.microsoft.com/office/drawing/2014/main" id="{73C44A5D-E65B-4EA7-A8DE-923C1E1D2E6A}"/>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4768936" y="651284"/>
            <a:ext cx="2241464" cy="661348"/>
          </a:xfrm>
          <a:prstGeom prst="rect">
            <a:avLst/>
          </a:prstGeom>
          <a:extLst>
            <a:ext uri="{909E8E84-426E-40DD-AFC4-6F175D3DCCD1}">
              <a14:hiddenFill xmlns:a14="http://schemas.microsoft.com/office/drawing/2010/main">
                <a:solidFill>
                  <a:srgbClr val="FFFFFF"/>
                </a:solidFill>
              </a14:hiddenFill>
            </a:ext>
          </a:extLst>
        </p:spPr>
      </p:pic>
      <p:pic>
        <p:nvPicPr>
          <p:cNvPr id="29" name="Picture 23" descr="Coalition for Epidemic Preparedness Innovations - Wikiwand">
            <a:extLst>
              <a:ext uri="{FF2B5EF4-FFF2-40B4-BE49-F238E27FC236}">
                <a16:creationId xmlns:a16="http://schemas.microsoft.com/office/drawing/2014/main" id="{41612DC1-CABB-4EC3-A0BE-DAF64FFA2904}"/>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764281"/>
            <a:ext cx="1480798" cy="435355"/>
          </a:xfrm>
          <a:prstGeom prst="rect">
            <a:avLst/>
          </a:prstGeom>
          <a:extLst>
            <a:ext uri="{909E8E84-426E-40DD-AFC4-6F175D3DCCD1}">
              <a14:hiddenFill xmlns:a14="http://schemas.microsoft.com/office/drawing/2010/main">
                <a:solidFill>
                  <a:srgbClr val="FFFFFF"/>
                </a:solidFill>
              </a14:hiddenFill>
            </a:ext>
          </a:extLst>
        </p:spPr>
      </p:pic>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23732666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99069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0"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24668518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02944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4"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1525690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887143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8"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rtlCol="0"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6946395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1779720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2"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rtlCol="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7148794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47142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6"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rtlCol="0"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7194939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243045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0"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rtlCol="0">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pPr rtl="0"/>
            <a:r>
              <a:rPr lang="fr"/>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rtlCol="0">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2129918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3164211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4"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150102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037477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8"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rtlCol="0"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6903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C5F4-C547-42C8-90F9-9A6559CD3488}"/>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fr"/>
              <a:t>Click to edit Master title style</a:t>
            </a:r>
          </a:p>
        </p:txBody>
      </p:sp>
      <p:sp>
        <p:nvSpPr>
          <p:cNvPr id="3" name="Subtitle 2">
            <a:extLst>
              <a:ext uri="{FF2B5EF4-FFF2-40B4-BE49-F238E27FC236}">
                <a16:creationId xmlns:a16="http://schemas.microsoft.com/office/drawing/2014/main" id="{411C72DA-39D1-42A2-9ED9-DE9C50CB427D}"/>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Tree>
    <p:extLst>
      <p:ext uri="{BB962C8B-B14F-4D97-AF65-F5344CB8AC3E}">
        <p14:creationId xmlns:p14="http://schemas.microsoft.com/office/powerpoint/2010/main" val="32949052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201146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2"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531268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066485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6"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391623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371026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0"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082483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664446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4"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2252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5549-F3C0-4603-A96D-3DBAC0239605}"/>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0A7909F5-E02E-4211-824A-929261E77E8B}"/>
              </a:ext>
            </a:extLst>
          </p:cNvPr>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Tree>
    <p:extLst>
      <p:ext uri="{BB962C8B-B14F-4D97-AF65-F5344CB8AC3E}">
        <p14:creationId xmlns:p14="http://schemas.microsoft.com/office/powerpoint/2010/main" val="3315109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EC97-42F4-478D-B260-954396BDFA5A}"/>
              </a:ext>
            </a:extLst>
          </p:cNvPr>
          <p:cNvSpPr>
            <a:spLocks noGrp="1"/>
          </p:cNvSpPr>
          <p:nvPr>
            <p:ph type="title"/>
          </p:nvPr>
        </p:nvSpPr>
        <p:spPr/>
        <p:txBody>
          <a:bodyPr rtlCol="0"/>
          <a:lstStyle/>
          <a:p>
            <a:pPr rtl="0"/>
            <a:r>
              <a:rPr lang="fr"/>
              <a:t>Click to edit Master title style</a:t>
            </a:r>
          </a:p>
        </p:txBody>
      </p:sp>
    </p:spTree>
    <p:extLst>
      <p:ext uri="{BB962C8B-B14F-4D97-AF65-F5344CB8AC3E}">
        <p14:creationId xmlns:p14="http://schemas.microsoft.com/office/powerpoint/2010/main" val="202874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5307-DFF6-4791-83FA-A5E5D267F5FA}"/>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A6B70498-DA65-4691-A54C-6CEED9FB78D0}"/>
              </a:ext>
            </a:extLst>
          </p:cNvPr>
          <p:cNvSpPr>
            <a:spLocks noGrp="1"/>
          </p:cNvSpPr>
          <p:nvPr>
            <p:ph sz="half" idx="1"/>
          </p:nvPr>
        </p:nvSpPr>
        <p:spPr>
          <a:xfrm>
            <a:off x="838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a:extLst>
              <a:ext uri="{FF2B5EF4-FFF2-40B4-BE49-F238E27FC236}">
                <a16:creationId xmlns:a16="http://schemas.microsoft.com/office/drawing/2014/main" id="{996F44A9-4A14-4360-8BFF-D3BAC7C89A54}"/>
              </a:ext>
            </a:extLst>
          </p:cNvPr>
          <p:cNvSpPr>
            <a:spLocks noGrp="1"/>
          </p:cNvSpPr>
          <p:nvPr>
            <p:ph sz="half" idx="2"/>
          </p:nvPr>
        </p:nvSpPr>
        <p:spPr>
          <a:xfrm>
            <a:off x="6172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Tree>
    <p:extLst>
      <p:ext uri="{BB962C8B-B14F-4D97-AF65-F5344CB8AC3E}">
        <p14:creationId xmlns:p14="http://schemas.microsoft.com/office/powerpoint/2010/main" val="1436969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rtlCol="0" anchor="ctr">
            <a:noAutofit/>
          </a:bodyPr>
          <a:lstStyle>
            <a:lvl1pPr>
              <a:defRPr sz="3200">
                <a:solidFill>
                  <a:schemeClr val="bg1"/>
                </a:solidFill>
                <a:latin typeface="+mj-lt"/>
                <a:ea typeface="+mj-ea"/>
                <a:cs typeface="+mj-cs"/>
                <a:sym typeface="Trebuchet MS" panose="020B0603020202020204" pitchFamily="34" charset="0"/>
              </a:defRPr>
            </a:lvl1pPr>
          </a:lstStyle>
          <a:p>
            <a:pPr rtl="0"/>
            <a:r>
              <a:rPr lang="fr"/>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fr"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3082058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tandard_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065" y="306927"/>
            <a:ext cx="11417900" cy="738664"/>
          </a:xfrm>
          <a:prstGeom prst="rect">
            <a:avLst/>
          </a:prstGeom>
        </p:spPr>
        <p:txBody>
          <a:bodyPr rtlCol="0"/>
          <a:lstStyle>
            <a:lvl1pPr>
              <a:defRPr sz="3000"/>
            </a:lvl1pPr>
          </a:lstStyle>
          <a:p>
            <a:pPr rtl="0"/>
            <a:r>
              <a:rPr lang="fr"/>
              <a:t>Slide Title</a:t>
            </a:r>
          </a:p>
        </p:txBody>
      </p:sp>
      <p:sp>
        <p:nvSpPr>
          <p:cNvPr id="3" name="Text Placeholder 2"/>
          <p:cNvSpPr>
            <a:spLocks noGrp="1"/>
          </p:cNvSpPr>
          <p:nvPr>
            <p:ph idx="1" hasCustomPrompt="1"/>
          </p:nvPr>
        </p:nvSpPr>
        <p:spPr>
          <a:xfrm>
            <a:off x="396727" y="1311216"/>
            <a:ext cx="6956815" cy="4792453"/>
          </a:xfrm>
          <a:prstGeom prst="rect">
            <a:avLst/>
          </a:prstGeom>
        </p:spPr>
        <p:txBody>
          <a:bodyPr vert="horz" lIns="91440" tIns="45720" rIns="91440" bIns="45720" rtlCol="0">
            <a:normAutofit/>
          </a:bodyPr>
          <a:lstStyle>
            <a:lvl1pPr marL="342900" indent="-342900">
              <a:buClr>
                <a:schemeClr val="bg1">
                  <a:lumMod val="65000"/>
                </a:schemeClr>
              </a:buClr>
              <a:buFont typeface="Arial" panose="020B0604020202020204" pitchFamily="34" charset="0"/>
              <a:buChar char="•"/>
              <a:defRPr sz="2200"/>
            </a:lvl1pPr>
            <a:lvl2pPr>
              <a:defRPr sz="1800"/>
            </a:lvl2pPr>
            <a:lvl3pPr>
              <a:defRPr/>
            </a:lvl3pPr>
            <a:lvl4pPr>
              <a:defRPr/>
            </a:lvl4pPr>
          </a:lstStyle>
          <a:p>
            <a:pPr lvl="0" rtl="0"/>
            <a:r>
              <a:rPr lang="fr"/>
              <a:t>First level</a:t>
            </a:r>
          </a:p>
          <a:p>
            <a:pPr lvl="1" rtl="0"/>
            <a:r>
              <a:rPr lang="fr"/>
              <a:t>Second level</a:t>
            </a:r>
          </a:p>
          <a:p>
            <a:pPr lvl="2" rtl="0"/>
            <a:r>
              <a:rPr lang="fr"/>
              <a:t>Third level</a:t>
            </a:r>
          </a:p>
          <a:p>
            <a:pPr lvl="3" rtl="0"/>
            <a:r>
              <a:rPr lang="fr"/>
              <a:t>Fourth level</a:t>
            </a:r>
          </a:p>
        </p:txBody>
      </p:sp>
      <p:sp>
        <p:nvSpPr>
          <p:cNvPr id="4" name="Text Placeholder 2"/>
          <p:cNvSpPr>
            <a:spLocks noGrp="1"/>
          </p:cNvSpPr>
          <p:nvPr>
            <p:ph idx="10" hasCustomPrompt="1"/>
          </p:nvPr>
        </p:nvSpPr>
        <p:spPr>
          <a:xfrm>
            <a:off x="7867292" y="1322716"/>
            <a:ext cx="3960483" cy="4792453"/>
          </a:xfrm>
          <a:prstGeom prst="rect">
            <a:avLst/>
          </a:prstGeom>
        </p:spPr>
        <p:txBody>
          <a:bodyPr vert="horz" lIns="91440" tIns="45720" rIns="91440" bIns="45720" rtlCol="0">
            <a:normAutofit/>
          </a:bodyPr>
          <a:lstStyle>
            <a:lvl1pPr marL="342900" indent="-342900">
              <a:buClr>
                <a:schemeClr val="bg1">
                  <a:lumMod val="65000"/>
                </a:schemeClr>
              </a:buClr>
              <a:buFont typeface="Arial" panose="020B0604020202020204" pitchFamily="34" charset="0"/>
              <a:buChar char="•"/>
              <a:defRPr sz="2200"/>
            </a:lvl1pPr>
            <a:lvl2pPr>
              <a:defRPr sz="1800"/>
            </a:lvl2pPr>
            <a:lvl3pPr>
              <a:defRPr/>
            </a:lvl3pPr>
            <a:lvl4pPr>
              <a:defRPr/>
            </a:lvl4pPr>
          </a:lstStyle>
          <a:p>
            <a:pPr lvl="0" rtl="0"/>
            <a:r>
              <a:rPr lang="fr"/>
              <a:t>First level</a:t>
            </a:r>
          </a:p>
          <a:p>
            <a:pPr lvl="1" rtl="0"/>
            <a:r>
              <a:rPr lang="fr"/>
              <a:t>Second level</a:t>
            </a:r>
          </a:p>
          <a:p>
            <a:pPr lvl="2" rtl="0"/>
            <a:r>
              <a:rPr lang="fr"/>
              <a:t>Third level</a:t>
            </a:r>
          </a:p>
          <a:p>
            <a:pPr lvl="3" rtl="0"/>
            <a:r>
              <a:rPr lang="fr"/>
              <a:t>Fourth level</a:t>
            </a:r>
          </a:p>
        </p:txBody>
      </p:sp>
    </p:spTree>
    <p:extLst>
      <p:ext uri="{BB962C8B-B14F-4D97-AF65-F5344CB8AC3E}">
        <p14:creationId xmlns:p14="http://schemas.microsoft.com/office/powerpoint/2010/main" val="396329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834982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2495486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9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303340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42597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522559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27" name="Picture 19" descr="Gavi-logo - The Rockefeller Foundation">
            <a:extLst>
              <a:ext uri="{FF2B5EF4-FFF2-40B4-BE49-F238E27FC236}">
                <a16:creationId xmlns:a16="http://schemas.microsoft.com/office/drawing/2014/main" id="{82C6EE3B-2CF9-47B1-A455-56535EBCAFDF}"/>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2594762" y="684581"/>
            <a:ext cx="1601001" cy="594755"/>
          </a:xfrm>
          <a:prstGeom prst="rect">
            <a:avLst/>
          </a:prstGeom>
          <a:extLst>
            <a:ext uri="{909E8E84-426E-40DD-AFC4-6F175D3DCCD1}">
              <a14:hiddenFill xmlns:a14="http://schemas.microsoft.com/office/drawing/2010/main">
                <a:solidFill>
                  <a:srgbClr val="FFFFFF"/>
                </a:solidFill>
              </a14:hiddenFill>
            </a:ext>
          </a:extLst>
        </p:spPr>
      </p:pic>
      <p:pic>
        <p:nvPicPr>
          <p:cNvPr id="28" name="Picture 27" descr="World Health Organization (WHO) – Logos Download">
            <a:extLst>
              <a:ext uri="{FF2B5EF4-FFF2-40B4-BE49-F238E27FC236}">
                <a16:creationId xmlns:a16="http://schemas.microsoft.com/office/drawing/2014/main" id="{73C44A5D-E65B-4EA7-A8DE-923C1E1D2E6A}"/>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4768936" y="651284"/>
            <a:ext cx="2241464" cy="661348"/>
          </a:xfrm>
          <a:prstGeom prst="rect">
            <a:avLst/>
          </a:prstGeom>
          <a:extLst>
            <a:ext uri="{909E8E84-426E-40DD-AFC4-6F175D3DCCD1}">
              <a14:hiddenFill xmlns:a14="http://schemas.microsoft.com/office/drawing/2010/main">
                <a:solidFill>
                  <a:srgbClr val="FFFFFF"/>
                </a:solidFill>
              </a14:hiddenFill>
            </a:ext>
          </a:extLst>
        </p:spPr>
      </p:pic>
      <p:pic>
        <p:nvPicPr>
          <p:cNvPr id="29" name="Picture 23" descr="Coalition for Epidemic Preparedness Innovations - Wikiwand">
            <a:extLst>
              <a:ext uri="{FF2B5EF4-FFF2-40B4-BE49-F238E27FC236}">
                <a16:creationId xmlns:a16="http://schemas.microsoft.com/office/drawing/2014/main" id="{41612DC1-CABB-4EC3-A0BE-DAF64FFA2904}"/>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764281"/>
            <a:ext cx="1480798" cy="435355"/>
          </a:xfrm>
          <a:prstGeom prst="rect">
            <a:avLst/>
          </a:prstGeom>
          <a:extLst>
            <a:ext uri="{909E8E84-426E-40DD-AFC4-6F175D3DCCD1}">
              <a14:hiddenFill xmlns:a14="http://schemas.microsoft.com/office/drawing/2010/main">
                <a:solidFill>
                  <a:srgbClr val="FFFFFF"/>
                </a:solidFill>
              </a14:hiddenFill>
            </a:ext>
          </a:extLst>
        </p:spPr>
      </p:pic>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1918212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121796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4281989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515353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409373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463722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rtlCol="0"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419595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592354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rtlCol="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2972644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1997763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rtlCol="0"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2654260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556927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rtlCol="0">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pPr rtl="0"/>
            <a:r>
              <a:rPr lang="fr"/>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rtlCol="0">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231219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4045038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6416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718042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8" imgW="360" imgH="360" progId="">
                  <p:embed/>
                </p:oleObj>
              </mc:Choice>
              <mc:Fallback>
                <p:oleObj name="think-cell Slide" r:id="rId8"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2002060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096596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rtlCol="0"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86314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32465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18694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594713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25031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67762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15192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124707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090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bg>
      <p:bgRef idx="1002">
        <a:schemeClr val="bg2"/>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614518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28" name="Picture 27" descr="World Health Organization (WHO) – Logos Download">
            <a:extLst>
              <a:ext uri="{FF2B5EF4-FFF2-40B4-BE49-F238E27FC236}">
                <a16:creationId xmlns:a16="http://schemas.microsoft.com/office/drawing/2014/main" id="{73C44A5D-E65B-4EA7-A8DE-923C1E1D2E6A}"/>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ltGray">
          <a:xfrm>
            <a:off x="3994495" y="713261"/>
            <a:ext cx="2241464" cy="661348"/>
          </a:xfrm>
          <a:prstGeom prst="rect">
            <a:avLst/>
          </a:prstGeom>
          <a:extLst>
            <a:ext uri="{909E8E84-426E-40DD-AFC4-6F175D3DCCD1}">
              <a14:hiddenFill xmlns:a14="http://schemas.microsoft.com/office/drawing/2010/main">
                <a:solidFill>
                  <a:srgbClr val="FFFFFF"/>
                </a:solidFill>
              </a14:hiddenFill>
            </a:ext>
          </a:extLst>
        </p:spPr>
      </p:pic>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pic>
        <p:nvPicPr>
          <p:cNvPr id="35906" name="Picture 66">
            <a:extLst>
              <a:ext uri="{FF2B5EF4-FFF2-40B4-BE49-F238E27FC236}">
                <a16:creationId xmlns:a16="http://schemas.microsoft.com/office/drawing/2014/main" id="{A42D0228-D721-4E73-B879-0D5ADA1FD75C}"/>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379344" y="519275"/>
            <a:ext cx="1485110" cy="91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54987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80452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145741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325382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8" imgW="360" imgH="360" progId="">
                  <p:embed/>
                </p:oleObj>
              </mc:Choice>
              <mc:Fallback>
                <p:oleObj name="think-cell Slide" r:id="rId8"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7871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042912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rtlCol="0"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1718960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12726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rtlCol="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50949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442568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8" imgW="360" imgH="360" progId="">
                  <p:embed/>
                </p:oleObj>
              </mc:Choice>
              <mc:Fallback>
                <p:oleObj name="think-cell Slide" r:id="rId8"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rtlCol="0"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369522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1803989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rtlCol="0"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903866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469413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rtlCol="0">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pPr rtl="0"/>
            <a:r>
              <a:rPr lang="fr"/>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rtlCol="0">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872721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71221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05954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589681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rtlCol="0"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80199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435634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76559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539280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12374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893756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87876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1529498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0403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C5F4-C547-42C8-90F9-9A6559CD3488}"/>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fr"/>
              <a:t>Click to edit Master title style</a:t>
            </a:r>
          </a:p>
        </p:txBody>
      </p:sp>
      <p:sp>
        <p:nvSpPr>
          <p:cNvPr id="3" name="Subtitle 2">
            <a:extLst>
              <a:ext uri="{FF2B5EF4-FFF2-40B4-BE49-F238E27FC236}">
                <a16:creationId xmlns:a16="http://schemas.microsoft.com/office/drawing/2014/main" id="{411C72DA-39D1-42A2-9ED9-DE9C50CB427D}"/>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Tree>
    <p:extLst>
      <p:ext uri="{BB962C8B-B14F-4D97-AF65-F5344CB8AC3E}">
        <p14:creationId xmlns:p14="http://schemas.microsoft.com/office/powerpoint/2010/main" val="1557630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5549-F3C0-4603-A96D-3DBAC0239605}"/>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0A7909F5-E02E-4211-824A-929261E77E8B}"/>
              </a:ext>
            </a:extLst>
          </p:cNvPr>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Tree>
    <p:extLst>
      <p:ext uri="{BB962C8B-B14F-4D97-AF65-F5344CB8AC3E}">
        <p14:creationId xmlns:p14="http://schemas.microsoft.com/office/powerpoint/2010/main" val="132999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520103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8" imgW="360" imgH="360" progId="">
                  <p:embed/>
                </p:oleObj>
              </mc:Choice>
              <mc:Fallback>
                <p:oleObj name="think-cell Slide" r:id="rId8"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rtlCol="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166785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EC97-42F4-478D-B260-954396BDFA5A}"/>
              </a:ext>
            </a:extLst>
          </p:cNvPr>
          <p:cNvSpPr>
            <a:spLocks noGrp="1"/>
          </p:cNvSpPr>
          <p:nvPr>
            <p:ph type="title"/>
          </p:nvPr>
        </p:nvSpPr>
        <p:spPr/>
        <p:txBody>
          <a:bodyPr rtlCol="0"/>
          <a:lstStyle/>
          <a:p>
            <a:pPr rtl="0"/>
            <a:r>
              <a:rPr lang="fr"/>
              <a:t>Click to edit Master title style</a:t>
            </a:r>
          </a:p>
        </p:txBody>
      </p:sp>
    </p:spTree>
    <p:extLst>
      <p:ext uri="{BB962C8B-B14F-4D97-AF65-F5344CB8AC3E}">
        <p14:creationId xmlns:p14="http://schemas.microsoft.com/office/powerpoint/2010/main" val="3283389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5307-DFF6-4791-83FA-A5E5D267F5FA}"/>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A6B70498-DA65-4691-A54C-6CEED9FB78D0}"/>
              </a:ext>
            </a:extLst>
          </p:cNvPr>
          <p:cNvSpPr>
            <a:spLocks noGrp="1"/>
          </p:cNvSpPr>
          <p:nvPr>
            <p:ph sz="half" idx="1"/>
          </p:nvPr>
        </p:nvSpPr>
        <p:spPr>
          <a:xfrm>
            <a:off x="838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a:extLst>
              <a:ext uri="{FF2B5EF4-FFF2-40B4-BE49-F238E27FC236}">
                <a16:creationId xmlns:a16="http://schemas.microsoft.com/office/drawing/2014/main" id="{996F44A9-4A14-4360-8BFF-D3BAC7C89A54}"/>
              </a:ext>
            </a:extLst>
          </p:cNvPr>
          <p:cNvSpPr>
            <a:spLocks noGrp="1"/>
          </p:cNvSpPr>
          <p:nvPr>
            <p:ph sz="half" idx="2"/>
          </p:nvPr>
        </p:nvSpPr>
        <p:spPr>
          <a:xfrm>
            <a:off x="6172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Tree>
    <p:extLst>
      <p:ext uri="{BB962C8B-B14F-4D97-AF65-F5344CB8AC3E}">
        <p14:creationId xmlns:p14="http://schemas.microsoft.com/office/powerpoint/2010/main" val="1073377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rtlCol="0" anchor="ctr">
            <a:noAutofit/>
          </a:bodyPr>
          <a:lstStyle>
            <a:lvl1pPr>
              <a:defRPr sz="3200">
                <a:solidFill>
                  <a:schemeClr val="bg1"/>
                </a:solidFill>
                <a:latin typeface="+mj-lt"/>
                <a:ea typeface="+mj-ea"/>
                <a:cs typeface="+mj-cs"/>
                <a:sym typeface="Trebuchet MS" panose="020B0603020202020204" pitchFamily="34" charset="0"/>
              </a:defRPr>
            </a:lvl1pPr>
          </a:lstStyle>
          <a:p>
            <a:pPr rtl="0"/>
            <a:r>
              <a:rPr lang="fr"/>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fr"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653459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7981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70970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58253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358079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1112323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645866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9" imgW="360" imgH="360" progId="">
                  <p:embed/>
                </p:oleObj>
              </mc:Choice>
              <mc:Fallback>
                <p:oleObj name="think-cell Slide" r:id="rId9"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2653906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727063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8"/>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462574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336741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8"/>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94321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p:spPr>
        <p:txBody>
          <a:bodyPr rtlCol="0">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rtl="0"/>
            <a:r>
              <a:rPr lang="fr"/>
              <a:t>SlideModel.com</a:t>
            </a:r>
          </a:p>
        </p:txBody>
      </p:sp>
      <p:sp>
        <p:nvSpPr>
          <p:cNvPr id="3" name="Date Placeholder 2"/>
          <p:cNvSpPr>
            <a:spLocks noGrp="1"/>
          </p:cNvSpPr>
          <p:nvPr>
            <p:ph type="dt" sz="half" idx="10"/>
          </p:nvPr>
        </p:nvSpPr>
        <p:spPr>
          <a:xfrm>
            <a:off x="838200" y="6356350"/>
            <a:ext cx="2743200" cy="365125"/>
          </a:xfrm>
          <a:prstGeom prst="rect">
            <a:avLst/>
          </a:prstGeom>
        </p:spPr>
        <p:txBody>
          <a:bodyPr rtlCol="0"/>
          <a:lstStyle/>
          <a:p>
            <a:pPr rtl="0"/>
            <a:fld id="{425404F2-BE9A-4460-8815-8F645183555F}" type="datetimeFigureOut">
              <a:rPr lang="en-US" smtClean="0"/>
              <a:pPr rtl="0"/>
              <a:t>17-Aug-21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rtlCol="0"/>
          <a:lstStyle/>
          <a:p>
            <a:pPr rtl="0"/>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rtlCol="0"/>
          <a:lstStyle/>
          <a:p>
            <a:pPr rtl="0"/>
            <a:fld id="{96E69268-9C8B-4EBF-A9EE-DC5DC2D48DC3}" type="slidenum">
              <a:rPr lang="en-US" smtClean="0"/>
              <a:pPr rtl="0"/>
              <a:t>‹#›</a:t>
            </a:fld>
            <a:endParaRPr lang="en-US"/>
          </a:p>
        </p:txBody>
      </p:sp>
    </p:spTree>
    <p:extLst>
      <p:ext uri="{BB962C8B-B14F-4D97-AF65-F5344CB8AC3E}">
        <p14:creationId xmlns:p14="http://schemas.microsoft.com/office/powerpoint/2010/main" val="408972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1020377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8" imgW="360" imgH="360" progId="">
                  <p:embed/>
                </p:oleObj>
              </mc:Choice>
              <mc:Fallback>
                <p:oleObj name="think-cell Slide" r:id="rId8"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rtlCol="0"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22742292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223472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9" imgW="360" imgH="360" progId="">
                  <p:embed/>
                </p:oleObj>
              </mc:Choice>
              <mc:Fallback>
                <p:oleObj name="think-cell Slide" r:id="rId9"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236885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2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848659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8"/>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30446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_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128168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8"/>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00805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2_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959983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8"/>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46484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Standard_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065" y="306927"/>
            <a:ext cx="11417900" cy="738664"/>
          </a:xfrm>
          <a:prstGeom prst="rect">
            <a:avLst/>
          </a:prstGeom>
        </p:spPr>
        <p:txBody>
          <a:bodyPr rtlCol="0"/>
          <a:lstStyle>
            <a:lvl1pPr>
              <a:defRPr sz="3000"/>
            </a:lvl1pPr>
          </a:lstStyle>
          <a:p>
            <a:pPr rtl="0"/>
            <a:r>
              <a:rPr lang="fr"/>
              <a:t>Slide Title</a:t>
            </a:r>
          </a:p>
        </p:txBody>
      </p:sp>
      <p:sp>
        <p:nvSpPr>
          <p:cNvPr id="3" name="Text Placeholder 2"/>
          <p:cNvSpPr>
            <a:spLocks noGrp="1"/>
          </p:cNvSpPr>
          <p:nvPr>
            <p:ph idx="1" hasCustomPrompt="1"/>
          </p:nvPr>
        </p:nvSpPr>
        <p:spPr>
          <a:xfrm>
            <a:off x="396727" y="1311216"/>
            <a:ext cx="6956815" cy="4792453"/>
          </a:xfrm>
          <a:prstGeom prst="rect">
            <a:avLst/>
          </a:prstGeom>
        </p:spPr>
        <p:txBody>
          <a:bodyPr vert="horz" lIns="91440" tIns="45720" rIns="91440" bIns="45720" rtlCol="0">
            <a:normAutofit/>
          </a:bodyPr>
          <a:lstStyle>
            <a:lvl1pPr marL="342900" indent="-342900">
              <a:buClr>
                <a:schemeClr val="bg1">
                  <a:lumMod val="65000"/>
                </a:schemeClr>
              </a:buClr>
              <a:buFont typeface="Arial" panose="020B0604020202020204" pitchFamily="34" charset="0"/>
              <a:buChar char="•"/>
              <a:defRPr sz="2200"/>
            </a:lvl1pPr>
            <a:lvl2pPr>
              <a:defRPr sz="1800"/>
            </a:lvl2pPr>
            <a:lvl3pPr>
              <a:defRPr/>
            </a:lvl3pPr>
            <a:lvl4pPr>
              <a:defRPr/>
            </a:lvl4pPr>
          </a:lstStyle>
          <a:p>
            <a:pPr lvl="0" rtl="0"/>
            <a:r>
              <a:rPr lang="fr"/>
              <a:t>First level</a:t>
            </a:r>
          </a:p>
          <a:p>
            <a:pPr lvl="1" rtl="0"/>
            <a:r>
              <a:rPr lang="fr"/>
              <a:t>Second level</a:t>
            </a:r>
          </a:p>
          <a:p>
            <a:pPr lvl="2" rtl="0"/>
            <a:r>
              <a:rPr lang="fr"/>
              <a:t>Third level</a:t>
            </a:r>
          </a:p>
          <a:p>
            <a:pPr lvl="3" rtl="0"/>
            <a:r>
              <a:rPr lang="fr"/>
              <a:t>Fourth level</a:t>
            </a:r>
          </a:p>
        </p:txBody>
      </p:sp>
      <p:sp>
        <p:nvSpPr>
          <p:cNvPr id="4" name="Text Placeholder 2"/>
          <p:cNvSpPr>
            <a:spLocks noGrp="1"/>
          </p:cNvSpPr>
          <p:nvPr>
            <p:ph idx="10" hasCustomPrompt="1"/>
          </p:nvPr>
        </p:nvSpPr>
        <p:spPr>
          <a:xfrm>
            <a:off x="7867292" y="1322716"/>
            <a:ext cx="3960483" cy="4792453"/>
          </a:xfrm>
          <a:prstGeom prst="rect">
            <a:avLst/>
          </a:prstGeom>
        </p:spPr>
        <p:txBody>
          <a:bodyPr vert="horz" lIns="91440" tIns="45720" rIns="91440" bIns="45720" rtlCol="0">
            <a:normAutofit/>
          </a:bodyPr>
          <a:lstStyle>
            <a:lvl1pPr marL="342900" indent="-342900">
              <a:buClr>
                <a:schemeClr val="bg1">
                  <a:lumMod val="65000"/>
                </a:schemeClr>
              </a:buClr>
              <a:buFont typeface="Arial" panose="020B0604020202020204" pitchFamily="34" charset="0"/>
              <a:buChar char="•"/>
              <a:defRPr sz="2200"/>
            </a:lvl1pPr>
            <a:lvl2pPr>
              <a:defRPr sz="1800"/>
            </a:lvl2pPr>
            <a:lvl3pPr>
              <a:defRPr/>
            </a:lvl3pPr>
            <a:lvl4pPr>
              <a:defRPr/>
            </a:lvl4pPr>
          </a:lstStyle>
          <a:p>
            <a:pPr lvl="0" rtl="0"/>
            <a:r>
              <a:rPr lang="fr"/>
              <a:t>First level</a:t>
            </a:r>
          </a:p>
          <a:p>
            <a:pPr lvl="1" rtl="0"/>
            <a:r>
              <a:rPr lang="fr"/>
              <a:t>Second level</a:t>
            </a:r>
          </a:p>
          <a:p>
            <a:pPr lvl="2" rtl="0"/>
            <a:r>
              <a:rPr lang="fr"/>
              <a:t>Third level</a:t>
            </a:r>
          </a:p>
          <a:p>
            <a:pPr lvl="3" rtl="0"/>
            <a:r>
              <a:rPr lang="fr"/>
              <a:t>Fourth level</a:t>
            </a:r>
          </a:p>
        </p:txBody>
      </p:sp>
    </p:spTree>
    <p:extLst>
      <p:ext uri="{BB962C8B-B14F-4D97-AF65-F5344CB8AC3E}">
        <p14:creationId xmlns:p14="http://schemas.microsoft.com/office/powerpoint/2010/main" val="40417702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360849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27" name="Picture 19" descr="Gavi-logo - The Rockefeller Foundation">
            <a:extLst>
              <a:ext uri="{FF2B5EF4-FFF2-40B4-BE49-F238E27FC236}">
                <a16:creationId xmlns:a16="http://schemas.microsoft.com/office/drawing/2014/main" id="{82C6EE3B-2CF9-47B1-A455-56535EBCAFDF}"/>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2594762" y="684581"/>
            <a:ext cx="1601001" cy="594755"/>
          </a:xfrm>
          <a:prstGeom prst="rect">
            <a:avLst/>
          </a:prstGeom>
          <a:extLst>
            <a:ext uri="{909E8E84-426E-40DD-AFC4-6F175D3DCCD1}">
              <a14:hiddenFill xmlns:a14="http://schemas.microsoft.com/office/drawing/2010/main">
                <a:solidFill>
                  <a:srgbClr val="FFFFFF"/>
                </a:solidFill>
              </a14:hiddenFill>
            </a:ext>
          </a:extLst>
        </p:spPr>
      </p:pic>
      <p:pic>
        <p:nvPicPr>
          <p:cNvPr id="28" name="Picture 27" descr="World Health Organization (WHO) – Logos Download">
            <a:extLst>
              <a:ext uri="{FF2B5EF4-FFF2-40B4-BE49-F238E27FC236}">
                <a16:creationId xmlns:a16="http://schemas.microsoft.com/office/drawing/2014/main" id="{73C44A5D-E65B-4EA7-A8DE-923C1E1D2E6A}"/>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4768936" y="651284"/>
            <a:ext cx="2241464" cy="661348"/>
          </a:xfrm>
          <a:prstGeom prst="rect">
            <a:avLst/>
          </a:prstGeom>
          <a:extLst>
            <a:ext uri="{909E8E84-426E-40DD-AFC4-6F175D3DCCD1}">
              <a14:hiddenFill xmlns:a14="http://schemas.microsoft.com/office/drawing/2010/main">
                <a:solidFill>
                  <a:srgbClr val="FFFFFF"/>
                </a:solidFill>
              </a14:hiddenFill>
            </a:ext>
          </a:extLst>
        </p:spPr>
      </p:pic>
      <p:pic>
        <p:nvPicPr>
          <p:cNvPr id="29" name="Picture 23" descr="Coalition for Epidemic Preparedness Innovations - Wikiwand">
            <a:extLst>
              <a:ext uri="{FF2B5EF4-FFF2-40B4-BE49-F238E27FC236}">
                <a16:creationId xmlns:a16="http://schemas.microsoft.com/office/drawing/2014/main" id="{41612DC1-CABB-4EC3-A0BE-DAF64FFA2904}"/>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764281"/>
            <a:ext cx="1480798" cy="435355"/>
          </a:xfrm>
          <a:prstGeom prst="rect">
            <a:avLst/>
          </a:prstGeom>
          <a:extLst>
            <a:ext uri="{909E8E84-426E-40DD-AFC4-6F175D3DCCD1}">
              <a14:hiddenFill xmlns:a14="http://schemas.microsoft.com/office/drawing/2010/main">
                <a:solidFill>
                  <a:srgbClr val="FFFFFF"/>
                </a:solidFill>
              </a14:hiddenFill>
            </a:ext>
          </a:extLst>
        </p:spPr>
      </p:pic>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37144779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719397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2784298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746889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9" imgW="360" imgH="360" progId="">
                  <p:embed/>
                </p:oleObj>
              </mc:Choice>
              <mc:Fallback>
                <p:oleObj name="think-cell Slide" r:id="rId9"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12625796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329370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8" imgW="360" imgH="360" progId="">
                  <p:embed/>
                </p:oleObj>
              </mc:Choice>
              <mc:Fallback>
                <p:oleObj name="think-cell Slide" r:id="rId8"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rtlCol="0"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902264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543003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8" imgW="360" imgH="360" progId="">
                  <p:embed/>
                </p:oleObj>
              </mc:Choice>
              <mc:Fallback>
                <p:oleObj name="think-cell Slide" r:id="rId8"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rtlCol="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76902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771378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rtlCol="0">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pPr rtl="0"/>
            <a:r>
              <a:rPr lang="fr"/>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rtlCol="0">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21642040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624373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8" imgW="360" imgH="360" progId="">
                  <p:embed/>
                </p:oleObj>
              </mc:Choice>
              <mc:Fallback>
                <p:oleObj name="think-cell Slide" r:id="rId8"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rtlCol="0"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4053931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920102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rtlCol="0">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pPr rtl="0"/>
            <a:r>
              <a:rPr lang="fr"/>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rtlCol="0">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4069059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3195727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8"/>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07868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722429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rtlCol="0"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8"/>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40092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97764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7"/>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44517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858711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9" imgW="360" imgH="360" progId="">
                  <p:embed/>
                </p:oleObj>
              </mc:Choice>
              <mc:Fallback>
                <p:oleObj name="think-cell Slide" r:id="rId9"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7"/>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57909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933892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589169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1514811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39142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EC97-42F4-478D-B260-954396BDFA5A}"/>
              </a:ext>
            </a:extLst>
          </p:cNvPr>
          <p:cNvSpPr>
            <a:spLocks noGrp="1"/>
          </p:cNvSpPr>
          <p:nvPr>
            <p:ph type="title"/>
          </p:nvPr>
        </p:nvSpPr>
        <p:spPr/>
        <p:txBody>
          <a:bodyPr rtlCol="0"/>
          <a:lstStyle/>
          <a:p>
            <a:pPr rtl="0"/>
            <a:r>
              <a:rPr lang="fr"/>
              <a:t>Click to edit Master title style</a:t>
            </a:r>
          </a:p>
        </p:txBody>
      </p:sp>
    </p:spTree>
    <p:extLst>
      <p:ext uri="{BB962C8B-B14F-4D97-AF65-F5344CB8AC3E}">
        <p14:creationId xmlns:p14="http://schemas.microsoft.com/office/powerpoint/2010/main" val="17968882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395801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27" name="Picture 19" descr="Gavi-logo - The Rockefeller Foundation">
            <a:extLst>
              <a:ext uri="{FF2B5EF4-FFF2-40B4-BE49-F238E27FC236}">
                <a16:creationId xmlns:a16="http://schemas.microsoft.com/office/drawing/2014/main" id="{82C6EE3B-2CF9-47B1-A455-56535EBCAFDF}"/>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2594762" y="684581"/>
            <a:ext cx="1601001" cy="594755"/>
          </a:xfrm>
          <a:prstGeom prst="rect">
            <a:avLst/>
          </a:prstGeom>
          <a:extLst>
            <a:ext uri="{909E8E84-426E-40DD-AFC4-6F175D3DCCD1}">
              <a14:hiddenFill xmlns:a14="http://schemas.microsoft.com/office/drawing/2010/main">
                <a:solidFill>
                  <a:srgbClr val="FFFFFF"/>
                </a:solidFill>
              </a14:hiddenFill>
            </a:ext>
          </a:extLst>
        </p:spPr>
      </p:pic>
      <p:pic>
        <p:nvPicPr>
          <p:cNvPr id="28" name="Picture 27" descr="World Health Organization (WHO) – Logos Download">
            <a:extLst>
              <a:ext uri="{FF2B5EF4-FFF2-40B4-BE49-F238E27FC236}">
                <a16:creationId xmlns:a16="http://schemas.microsoft.com/office/drawing/2014/main" id="{73C44A5D-E65B-4EA7-A8DE-923C1E1D2E6A}"/>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4768936" y="651284"/>
            <a:ext cx="2241464" cy="661348"/>
          </a:xfrm>
          <a:prstGeom prst="rect">
            <a:avLst/>
          </a:prstGeom>
          <a:extLst>
            <a:ext uri="{909E8E84-426E-40DD-AFC4-6F175D3DCCD1}">
              <a14:hiddenFill xmlns:a14="http://schemas.microsoft.com/office/drawing/2010/main">
                <a:solidFill>
                  <a:srgbClr val="FFFFFF"/>
                </a:solidFill>
              </a14:hiddenFill>
            </a:ext>
          </a:extLst>
        </p:spPr>
      </p:pic>
      <p:pic>
        <p:nvPicPr>
          <p:cNvPr id="29" name="Picture 23" descr="Coalition for Epidemic Preparedness Innovations - Wikiwand">
            <a:extLst>
              <a:ext uri="{FF2B5EF4-FFF2-40B4-BE49-F238E27FC236}">
                <a16:creationId xmlns:a16="http://schemas.microsoft.com/office/drawing/2014/main" id="{41612DC1-CABB-4EC3-A0BE-DAF64FFA2904}"/>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764281"/>
            <a:ext cx="1480798" cy="435355"/>
          </a:xfrm>
          <a:prstGeom prst="rect">
            <a:avLst/>
          </a:prstGeom>
          <a:extLst>
            <a:ext uri="{909E8E84-426E-40DD-AFC4-6F175D3DCCD1}">
              <a14:hiddenFill xmlns:a14="http://schemas.microsoft.com/office/drawing/2010/main">
                <a:solidFill>
                  <a:srgbClr val="FFFFFF"/>
                </a:solidFill>
              </a14:hiddenFill>
            </a:ext>
          </a:extLst>
        </p:spPr>
      </p:pic>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156022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375384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8"/>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944749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383100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10815829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248225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8879347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63107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4"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rtlCol="0"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279197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514389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8"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rtlCol="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1012379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767215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2"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rtlCol="0"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8164452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3577732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6"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rtlCol="0">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pPr rtl="0"/>
            <a:r>
              <a:rPr lang="fr"/>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rtlCol="0">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1443617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481182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793976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635358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4"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rtlCol="0"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34963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194190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8"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25311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1192111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2"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6702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745845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rtlCol="0"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8"/>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505626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345541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rtlCol="0">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fr"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588220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273889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0"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75528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846493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27" name="Picture 19" descr="Gavi-logo - The Rockefeller Foundation">
            <a:extLst>
              <a:ext uri="{FF2B5EF4-FFF2-40B4-BE49-F238E27FC236}">
                <a16:creationId xmlns:a16="http://schemas.microsoft.com/office/drawing/2014/main" id="{82C6EE3B-2CF9-47B1-A455-56535EBCAFDF}"/>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2594762" y="684581"/>
            <a:ext cx="1601001" cy="594755"/>
          </a:xfrm>
          <a:prstGeom prst="rect">
            <a:avLst/>
          </a:prstGeom>
          <a:extLst>
            <a:ext uri="{909E8E84-426E-40DD-AFC4-6F175D3DCCD1}">
              <a14:hiddenFill xmlns:a14="http://schemas.microsoft.com/office/drawing/2010/main">
                <a:solidFill>
                  <a:srgbClr val="FFFFFF"/>
                </a:solidFill>
              </a14:hiddenFill>
            </a:ext>
          </a:extLst>
        </p:spPr>
      </p:pic>
      <p:pic>
        <p:nvPicPr>
          <p:cNvPr id="28" name="Picture 27" descr="World Health Organization (WHO) – Logos Download">
            <a:extLst>
              <a:ext uri="{FF2B5EF4-FFF2-40B4-BE49-F238E27FC236}">
                <a16:creationId xmlns:a16="http://schemas.microsoft.com/office/drawing/2014/main" id="{73C44A5D-E65B-4EA7-A8DE-923C1E1D2E6A}"/>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4768936" y="651284"/>
            <a:ext cx="2241464" cy="661348"/>
          </a:xfrm>
          <a:prstGeom prst="rect">
            <a:avLst/>
          </a:prstGeom>
          <a:extLst>
            <a:ext uri="{909E8E84-426E-40DD-AFC4-6F175D3DCCD1}">
              <a14:hiddenFill xmlns:a14="http://schemas.microsoft.com/office/drawing/2010/main">
                <a:solidFill>
                  <a:srgbClr val="FFFFFF"/>
                </a:solidFill>
              </a14:hiddenFill>
            </a:ext>
          </a:extLst>
        </p:spPr>
      </p:pic>
      <p:pic>
        <p:nvPicPr>
          <p:cNvPr id="29" name="Picture 23" descr="Coalition for Epidemic Preparedness Innovations - Wikiwand">
            <a:extLst>
              <a:ext uri="{FF2B5EF4-FFF2-40B4-BE49-F238E27FC236}">
                <a16:creationId xmlns:a16="http://schemas.microsoft.com/office/drawing/2014/main" id="{41612DC1-CABB-4EC3-A0BE-DAF64FFA2904}"/>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764281"/>
            <a:ext cx="1480798" cy="435355"/>
          </a:xfrm>
          <a:prstGeom prst="rect">
            <a:avLst/>
          </a:prstGeom>
          <a:extLst>
            <a:ext uri="{909E8E84-426E-40DD-AFC4-6F175D3DCCD1}">
              <a14:hiddenFill xmlns:a14="http://schemas.microsoft.com/office/drawing/2010/main">
                <a:solidFill>
                  <a:srgbClr val="FFFFFF"/>
                </a:solidFill>
              </a14:hiddenFill>
            </a:ext>
          </a:extLst>
        </p:spPr>
      </p:pic>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3550860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355600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2"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Tree>
    <p:extLst>
      <p:ext uri="{BB962C8B-B14F-4D97-AF65-F5344CB8AC3E}">
        <p14:creationId xmlns:p14="http://schemas.microsoft.com/office/powerpoint/2010/main" val="33836817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533279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6"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rtl="0"/>
            <a:r>
              <a:rPr lang="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2620658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567441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0"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rtlCol="0"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24746836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50291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4"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rtlCol="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2546748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843995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8"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rtlCol="0"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3949083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303987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2"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rtlCol="0">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pPr rtl="0"/>
            <a:r>
              <a:rPr lang="fr"/>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rtlCol="0">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Tree>
    <p:extLst>
      <p:ext uri="{BB962C8B-B14F-4D97-AF65-F5344CB8AC3E}">
        <p14:creationId xmlns:p14="http://schemas.microsoft.com/office/powerpoint/2010/main" val="23081178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582121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rtlCol="0"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rtl="0"/>
            <a:r>
              <a:rPr lang="fr"/>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rtlCol="0">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rtl="0"/>
            <a:r>
              <a:rPr lang="fr"/>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80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rtl="0">
              <a:buNone/>
            </a:pPr>
            <a:r>
              <a:rPr lang="fr"/>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lvl="0" algn="ctr" defTabSz="610744" rtl="0"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rtl="0"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33366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9" Type="http://schemas.openxmlformats.org/officeDocument/2006/relationships/tags" Target="../tags/tag16.xml"/><Relationship Id="rId21" Type="http://schemas.openxmlformats.org/officeDocument/2006/relationships/slideLayout" Target="../slideLayouts/slideLayout21.xml"/><Relationship Id="rId34" Type="http://schemas.openxmlformats.org/officeDocument/2006/relationships/tags" Target="../tags/tag11.xml"/><Relationship Id="rId42" Type="http://schemas.openxmlformats.org/officeDocument/2006/relationships/tags" Target="../tags/tag19.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32" Type="http://schemas.openxmlformats.org/officeDocument/2006/relationships/tags" Target="../tags/tag9.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28" Type="http://schemas.openxmlformats.org/officeDocument/2006/relationships/tags" Target="../tags/tag5.xml"/><Relationship Id="rId36"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 Id="rId43" Type="http://schemas.openxmlformats.org/officeDocument/2006/relationships/tags" Target="../tags/tag20.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38" Type="http://schemas.openxmlformats.org/officeDocument/2006/relationships/tags" Target="../tags/tag15.xml"/><Relationship Id="rId20" Type="http://schemas.openxmlformats.org/officeDocument/2006/relationships/slideLayout" Target="../slideLayouts/slideLayout20.xml"/><Relationship Id="rId41" Type="http://schemas.openxmlformats.org/officeDocument/2006/relationships/tags" Target="../tags/tag1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tags" Target="../tags/tag102.xml"/><Relationship Id="rId26" Type="http://schemas.openxmlformats.org/officeDocument/2006/relationships/tags" Target="../tags/tag110.xml"/><Relationship Id="rId21" Type="http://schemas.openxmlformats.org/officeDocument/2006/relationships/tags" Target="../tags/tag105.xml"/><Relationship Id="rId34" Type="http://schemas.openxmlformats.org/officeDocument/2006/relationships/tags" Target="../tags/tag118.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ags" Target="../tags/tag101.xml"/><Relationship Id="rId25" Type="http://schemas.openxmlformats.org/officeDocument/2006/relationships/tags" Target="../tags/tag109.xml"/><Relationship Id="rId33" Type="http://schemas.openxmlformats.org/officeDocument/2006/relationships/tags" Target="../tags/tag117.xml"/><Relationship Id="rId2" Type="http://schemas.openxmlformats.org/officeDocument/2006/relationships/slideLayout" Target="../slideLayouts/slideLayout23.xml"/><Relationship Id="rId16" Type="http://schemas.openxmlformats.org/officeDocument/2006/relationships/tags" Target="../tags/tag100.xml"/><Relationship Id="rId20" Type="http://schemas.openxmlformats.org/officeDocument/2006/relationships/tags" Target="../tags/tag104.xml"/><Relationship Id="rId29" Type="http://schemas.openxmlformats.org/officeDocument/2006/relationships/tags" Target="../tags/tag11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ags" Target="../tags/tag108.xml"/><Relationship Id="rId32" Type="http://schemas.openxmlformats.org/officeDocument/2006/relationships/tags" Target="../tags/tag116.xml"/><Relationship Id="rId37" Type="http://schemas.openxmlformats.org/officeDocument/2006/relationships/image" Target="../media/image1.emf"/><Relationship Id="rId5" Type="http://schemas.openxmlformats.org/officeDocument/2006/relationships/slideLayout" Target="../slideLayouts/slideLayout26.xml"/><Relationship Id="rId15" Type="http://schemas.openxmlformats.org/officeDocument/2006/relationships/vmlDrawing" Target="../drawings/vmlDrawing17.vml"/><Relationship Id="rId23" Type="http://schemas.openxmlformats.org/officeDocument/2006/relationships/tags" Target="../tags/tag107.xml"/><Relationship Id="rId28" Type="http://schemas.openxmlformats.org/officeDocument/2006/relationships/tags" Target="../tags/tag112.xml"/><Relationship Id="rId36" Type="http://schemas.openxmlformats.org/officeDocument/2006/relationships/oleObject" Target="../embeddings/oleObject1.bin"/><Relationship Id="rId10" Type="http://schemas.openxmlformats.org/officeDocument/2006/relationships/slideLayout" Target="../slideLayouts/slideLayout31.xml"/><Relationship Id="rId19" Type="http://schemas.openxmlformats.org/officeDocument/2006/relationships/tags" Target="../tags/tag103.xml"/><Relationship Id="rId31" Type="http://schemas.openxmlformats.org/officeDocument/2006/relationships/tags" Target="../tags/tag11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 Id="rId22" Type="http://schemas.openxmlformats.org/officeDocument/2006/relationships/tags" Target="../tags/tag106.xml"/><Relationship Id="rId27" Type="http://schemas.openxmlformats.org/officeDocument/2006/relationships/tags" Target="../tags/tag111.xml"/><Relationship Id="rId30" Type="http://schemas.openxmlformats.org/officeDocument/2006/relationships/tags" Target="../tags/tag114.xml"/><Relationship Id="rId35" Type="http://schemas.openxmlformats.org/officeDocument/2006/relationships/tags" Target="../tags/tag119.xml"/><Relationship Id="rId8" Type="http://schemas.openxmlformats.org/officeDocument/2006/relationships/slideLayout" Target="../slideLayouts/slideLayout29.xml"/><Relationship Id="rId3"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tags" Target="../tags/tag210.xml"/><Relationship Id="rId21" Type="http://schemas.openxmlformats.org/officeDocument/2006/relationships/slideLayout" Target="../slideLayouts/slideLayout55.xml"/><Relationship Id="rId34" Type="http://schemas.openxmlformats.org/officeDocument/2006/relationships/tags" Target="../tags/tag205.xml"/><Relationship Id="rId42" Type="http://schemas.openxmlformats.org/officeDocument/2006/relationships/tags" Target="../tags/tag213.xml"/><Relationship Id="rId47" Type="http://schemas.openxmlformats.org/officeDocument/2006/relationships/tags" Target="../tags/tag218.xml"/><Relationship Id="rId50" Type="http://schemas.openxmlformats.org/officeDocument/2006/relationships/tags" Target="../tags/tag221.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vmlDrawing" Target="../drawings/vmlDrawing31.vml"/><Relationship Id="rId37" Type="http://schemas.openxmlformats.org/officeDocument/2006/relationships/tags" Target="../tags/tag208.xml"/><Relationship Id="rId40" Type="http://schemas.openxmlformats.org/officeDocument/2006/relationships/tags" Target="../tags/tag211.xml"/><Relationship Id="rId45" Type="http://schemas.openxmlformats.org/officeDocument/2006/relationships/tags" Target="../tags/tag216.xml"/><Relationship Id="rId53" Type="http://schemas.openxmlformats.org/officeDocument/2006/relationships/oleObject" Target="../embeddings/oleObject1.bin"/><Relationship Id="rId5" Type="http://schemas.openxmlformats.org/officeDocument/2006/relationships/slideLayout" Target="../slideLayouts/slideLayout3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heme" Target="../theme/theme3.xml"/><Relationship Id="rId44" Type="http://schemas.openxmlformats.org/officeDocument/2006/relationships/tags" Target="../tags/tag215.xml"/><Relationship Id="rId52" Type="http://schemas.openxmlformats.org/officeDocument/2006/relationships/tags" Target="../tags/tag22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ags" Target="../tags/tag206.xml"/><Relationship Id="rId43" Type="http://schemas.openxmlformats.org/officeDocument/2006/relationships/tags" Target="../tags/tag214.xml"/><Relationship Id="rId48" Type="http://schemas.openxmlformats.org/officeDocument/2006/relationships/tags" Target="../tags/tag219.xml"/><Relationship Id="rId8" Type="http://schemas.openxmlformats.org/officeDocument/2006/relationships/slideLayout" Target="../slideLayouts/slideLayout42.xml"/><Relationship Id="rId51" Type="http://schemas.openxmlformats.org/officeDocument/2006/relationships/tags" Target="../tags/tag22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tags" Target="../tags/tag204.xml"/><Relationship Id="rId38" Type="http://schemas.openxmlformats.org/officeDocument/2006/relationships/tags" Target="../tags/tag209.xml"/><Relationship Id="rId46" Type="http://schemas.openxmlformats.org/officeDocument/2006/relationships/tags" Target="../tags/tag217.xml"/><Relationship Id="rId20" Type="http://schemas.openxmlformats.org/officeDocument/2006/relationships/slideLayout" Target="../slideLayouts/slideLayout54.xml"/><Relationship Id="rId41" Type="http://schemas.openxmlformats.org/officeDocument/2006/relationships/tags" Target="../tags/tag212.xml"/><Relationship Id="rId54" Type="http://schemas.openxmlformats.org/officeDocument/2006/relationships/image" Target="../media/image1.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ags" Target="../tags/tag207.xml"/><Relationship Id="rId49" Type="http://schemas.openxmlformats.org/officeDocument/2006/relationships/tags" Target="../tags/tag22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tags" Target="../tags/tag368.xml"/><Relationship Id="rId26" Type="http://schemas.openxmlformats.org/officeDocument/2006/relationships/tags" Target="../tags/tag376.xml"/><Relationship Id="rId21" Type="http://schemas.openxmlformats.org/officeDocument/2006/relationships/tags" Target="../tags/tag371.xml"/><Relationship Id="rId34" Type="http://schemas.openxmlformats.org/officeDocument/2006/relationships/tags" Target="../tags/tag384.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ags" Target="../tags/tag367.xml"/><Relationship Id="rId25" Type="http://schemas.openxmlformats.org/officeDocument/2006/relationships/tags" Target="../tags/tag375.xml"/><Relationship Id="rId33" Type="http://schemas.openxmlformats.org/officeDocument/2006/relationships/tags" Target="../tags/tag383.xml"/><Relationship Id="rId38" Type="http://schemas.openxmlformats.org/officeDocument/2006/relationships/image" Target="../media/image1.emf"/><Relationship Id="rId2" Type="http://schemas.openxmlformats.org/officeDocument/2006/relationships/slideLayout" Target="../slideLayouts/slideLayout66.xml"/><Relationship Id="rId16" Type="http://schemas.openxmlformats.org/officeDocument/2006/relationships/vmlDrawing" Target="../drawings/vmlDrawing55.vml"/><Relationship Id="rId20" Type="http://schemas.openxmlformats.org/officeDocument/2006/relationships/tags" Target="../tags/tag370.xml"/><Relationship Id="rId29" Type="http://schemas.openxmlformats.org/officeDocument/2006/relationships/tags" Target="../tags/tag379.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tags" Target="../tags/tag374.xml"/><Relationship Id="rId32" Type="http://schemas.openxmlformats.org/officeDocument/2006/relationships/tags" Target="../tags/tag382.xml"/><Relationship Id="rId37" Type="http://schemas.openxmlformats.org/officeDocument/2006/relationships/oleObject" Target="../embeddings/oleObject23.bin"/><Relationship Id="rId5" Type="http://schemas.openxmlformats.org/officeDocument/2006/relationships/slideLayout" Target="../slideLayouts/slideLayout69.xml"/><Relationship Id="rId15" Type="http://schemas.openxmlformats.org/officeDocument/2006/relationships/theme" Target="../theme/theme4.xml"/><Relationship Id="rId23" Type="http://schemas.openxmlformats.org/officeDocument/2006/relationships/tags" Target="../tags/tag373.xml"/><Relationship Id="rId28" Type="http://schemas.openxmlformats.org/officeDocument/2006/relationships/tags" Target="../tags/tag378.xml"/><Relationship Id="rId36" Type="http://schemas.openxmlformats.org/officeDocument/2006/relationships/tags" Target="../tags/tag386.xml"/><Relationship Id="rId10" Type="http://schemas.openxmlformats.org/officeDocument/2006/relationships/slideLayout" Target="../slideLayouts/slideLayout74.xml"/><Relationship Id="rId19" Type="http://schemas.openxmlformats.org/officeDocument/2006/relationships/tags" Target="../tags/tag369.xml"/><Relationship Id="rId31" Type="http://schemas.openxmlformats.org/officeDocument/2006/relationships/tags" Target="../tags/tag381.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ags" Target="../tags/tag372.xml"/><Relationship Id="rId27" Type="http://schemas.openxmlformats.org/officeDocument/2006/relationships/tags" Target="../tags/tag377.xml"/><Relationship Id="rId30" Type="http://schemas.openxmlformats.org/officeDocument/2006/relationships/tags" Target="../tags/tag380.xml"/><Relationship Id="rId35" Type="http://schemas.openxmlformats.org/officeDocument/2006/relationships/tags" Target="../tags/tag385.xml"/><Relationship Id="rId8" Type="http://schemas.openxmlformats.org/officeDocument/2006/relationships/slideLayout" Target="../slideLayouts/slideLayout72.xml"/><Relationship Id="rId3"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tags" Target="../tags/tag462.xml"/><Relationship Id="rId26" Type="http://schemas.openxmlformats.org/officeDocument/2006/relationships/tags" Target="../tags/tag470.xml"/><Relationship Id="rId21" Type="http://schemas.openxmlformats.org/officeDocument/2006/relationships/tags" Target="../tags/tag465.xml"/><Relationship Id="rId34" Type="http://schemas.openxmlformats.org/officeDocument/2006/relationships/tags" Target="../tags/tag478.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ags" Target="../tags/tag461.xml"/><Relationship Id="rId25" Type="http://schemas.openxmlformats.org/officeDocument/2006/relationships/tags" Target="../tags/tag469.xml"/><Relationship Id="rId33" Type="http://schemas.openxmlformats.org/officeDocument/2006/relationships/tags" Target="../tags/tag477.xml"/><Relationship Id="rId2" Type="http://schemas.openxmlformats.org/officeDocument/2006/relationships/slideLayout" Target="../slideLayouts/slideLayout80.xml"/><Relationship Id="rId16" Type="http://schemas.openxmlformats.org/officeDocument/2006/relationships/tags" Target="../tags/tag460.xml"/><Relationship Id="rId20" Type="http://schemas.openxmlformats.org/officeDocument/2006/relationships/tags" Target="../tags/tag464.xml"/><Relationship Id="rId29" Type="http://schemas.openxmlformats.org/officeDocument/2006/relationships/tags" Target="../tags/tag473.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tags" Target="../tags/tag468.xml"/><Relationship Id="rId32" Type="http://schemas.openxmlformats.org/officeDocument/2006/relationships/tags" Target="../tags/tag476.xml"/><Relationship Id="rId37" Type="http://schemas.openxmlformats.org/officeDocument/2006/relationships/image" Target="../media/image1.emf"/><Relationship Id="rId5" Type="http://schemas.openxmlformats.org/officeDocument/2006/relationships/slideLayout" Target="../slideLayouts/slideLayout83.xml"/><Relationship Id="rId15" Type="http://schemas.openxmlformats.org/officeDocument/2006/relationships/vmlDrawing" Target="../drawings/vmlDrawing69.vml"/><Relationship Id="rId23" Type="http://schemas.openxmlformats.org/officeDocument/2006/relationships/tags" Target="../tags/tag467.xml"/><Relationship Id="rId28" Type="http://schemas.openxmlformats.org/officeDocument/2006/relationships/tags" Target="../tags/tag472.xml"/><Relationship Id="rId36" Type="http://schemas.openxmlformats.org/officeDocument/2006/relationships/oleObject" Target="../embeddings/oleObject23.bin"/><Relationship Id="rId10" Type="http://schemas.openxmlformats.org/officeDocument/2006/relationships/slideLayout" Target="../slideLayouts/slideLayout88.xml"/><Relationship Id="rId19" Type="http://schemas.openxmlformats.org/officeDocument/2006/relationships/tags" Target="../tags/tag463.xml"/><Relationship Id="rId31" Type="http://schemas.openxmlformats.org/officeDocument/2006/relationships/tags" Target="../tags/tag475.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5.xml"/><Relationship Id="rId22" Type="http://schemas.openxmlformats.org/officeDocument/2006/relationships/tags" Target="../tags/tag466.xml"/><Relationship Id="rId27" Type="http://schemas.openxmlformats.org/officeDocument/2006/relationships/tags" Target="../tags/tag471.xml"/><Relationship Id="rId30" Type="http://schemas.openxmlformats.org/officeDocument/2006/relationships/tags" Target="../tags/tag474.xml"/><Relationship Id="rId35" Type="http://schemas.openxmlformats.org/officeDocument/2006/relationships/tags" Target="../tags/tag479.xml"/><Relationship Id="rId8" Type="http://schemas.openxmlformats.org/officeDocument/2006/relationships/slideLayout" Target="../slideLayouts/slideLayout86.xml"/><Relationship Id="rId3"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tags" Target="../tags/tag566.xml"/><Relationship Id="rId26" Type="http://schemas.openxmlformats.org/officeDocument/2006/relationships/tags" Target="../tags/tag574.xml"/><Relationship Id="rId21" Type="http://schemas.openxmlformats.org/officeDocument/2006/relationships/tags" Target="../tags/tag569.xml"/><Relationship Id="rId34" Type="http://schemas.openxmlformats.org/officeDocument/2006/relationships/tags" Target="../tags/tag58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ags" Target="../tags/tag565.xml"/><Relationship Id="rId25" Type="http://schemas.openxmlformats.org/officeDocument/2006/relationships/tags" Target="../tags/tag573.xml"/><Relationship Id="rId33" Type="http://schemas.openxmlformats.org/officeDocument/2006/relationships/tags" Target="../tags/tag581.xml"/><Relationship Id="rId2" Type="http://schemas.openxmlformats.org/officeDocument/2006/relationships/slideLayout" Target="../slideLayouts/slideLayout93.xml"/><Relationship Id="rId16" Type="http://schemas.openxmlformats.org/officeDocument/2006/relationships/tags" Target="../tags/tag564.xml"/><Relationship Id="rId20" Type="http://schemas.openxmlformats.org/officeDocument/2006/relationships/tags" Target="../tags/tag568.xml"/><Relationship Id="rId29" Type="http://schemas.openxmlformats.org/officeDocument/2006/relationships/tags" Target="../tags/tag57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tags" Target="../tags/tag572.xml"/><Relationship Id="rId32" Type="http://schemas.openxmlformats.org/officeDocument/2006/relationships/tags" Target="../tags/tag580.xml"/><Relationship Id="rId37" Type="http://schemas.openxmlformats.org/officeDocument/2006/relationships/image" Target="../media/image1.emf"/><Relationship Id="rId5" Type="http://schemas.openxmlformats.org/officeDocument/2006/relationships/slideLayout" Target="../slideLayouts/slideLayout96.xml"/><Relationship Id="rId15" Type="http://schemas.openxmlformats.org/officeDocument/2006/relationships/vmlDrawing" Target="../drawings/vmlDrawing83.vml"/><Relationship Id="rId23" Type="http://schemas.openxmlformats.org/officeDocument/2006/relationships/tags" Target="../tags/tag571.xml"/><Relationship Id="rId28" Type="http://schemas.openxmlformats.org/officeDocument/2006/relationships/tags" Target="../tags/tag576.xml"/><Relationship Id="rId36" Type="http://schemas.openxmlformats.org/officeDocument/2006/relationships/oleObject" Target="../embeddings/oleObject23.bin"/><Relationship Id="rId10" Type="http://schemas.openxmlformats.org/officeDocument/2006/relationships/slideLayout" Target="../slideLayouts/slideLayout101.xml"/><Relationship Id="rId19" Type="http://schemas.openxmlformats.org/officeDocument/2006/relationships/tags" Target="../tags/tag567.xml"/><Relationship Id="rId31" Type="http://schemas.openxmlformats.org/officeDocument/2006/relationships/tags" Target="../tags/tag579.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6.xml"/><Relationship Id="rId22" Type="http://schemas.openxmlformats.org/officeDocument/2006/relationships/tags" Target="../tags/tag570.xml"/><Relationship Id="rId27" Type="http://schemas.openxmlformats.org/officeDocument/2006/relationships/tags" Target="../tags/tag575.xml"/><Relationship Id="rId30" Type="http://schemas.openxmlformats.org/officeDocument/2006/relationships/tags" Target="../tags/tag578.xml"/><Relationship Id="rId35" Type="http://schemas.openxmlformats.org/officeDocument/2006/relationships/tags" Target="../tags/tag583.xml"/><Relationship Id="rId8" Type="http://schemas.openxmlformats.org/officeDocument/2006/relationships/slideLayout" Target="../slideLayouts/slideLayout99.xml"/><Relationship Id="rId3"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tags" Target="../tags/tag670.xml"/><Relationship Id="rId26" Type="http://schemas.openxmlformats.org/officeDocument/2006/relationships/tags" Target="../tags/tag678.xml"/><Relationship Id="rId21" Type="http://schemas.openxmlformats.org/officeDocument/2006/relationships/tags" Target="../tags/tag673.xml"/><Relationship Id="rId34" Type="http://schemas.openxmlformats.org/officeDocument/2006/relationships/tags" Target="../tags/tag686.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ags" Target="../tags/tag669.xml"/><Relationship Id="rId25" Type="http://schemas.openxmlformats.org/officeDocument/2006/relationships/tags" Target="../tags/tag677.xml"/><Relationship Id="rId33" Type="http://schemas.openxmlformats.org/officeDocument/2006/relationships/tags" Target="../tags/tag685.xml"/><Relationship Id="rId2" Type="http://schemas.openxmlformats.org/officeDocument/2006/relationships/slideLayout" Target="../slideLayouts/slideLayout106.xml"/><Relationship Id="rId16" Type="http://schemas.openxmlformats.org/officeDocument/2006/relationships/tags" Target="../tags/tag668.xml"/><Relationship Id="rId20" Type="http://schemas.openxmlformats.org/officeDocument/2006/relationships/tags" Target="../tags/tag672.xml"/><Relationship Id="rId29" Type="http://schemas.openxmlformats.org/officeDocument/2006/relationships/tags" Target="../tags/tag681.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tags" Target="../tags/tag676.xml"/><Relationship Id="rId32" Type="http://schemas.openxmlformats.org/officeDocument/2006/relationships/tags" Target="../tags/tag684.xml"/><Relationship Id="rId37" Type="http://schemas.openxmlformats.org/officeDocument/2006/relationships/image" Target="../media/image1.emf"/><Relationship Id="rId5" Type="http://schemas.openxmlformats.org/officeDocument/2006/relationships/slideLayout" Target="../slideLayouts/slideLayout109.xml"/><Relationship Id="rId15" Type="http://schemas.openxmlformats.org/officeDocument/2006/relationships/vmlDrawing" Target="../drawings/vmlDrawing97.vml"/><Relationship Id="rId23" Type="http://schemas.openxmlformats.org/officeDocument/2006/relationships/tags" Target="../tags/tag675.xml"/><Relationship Id="rId28" Type="http://schemas.openxmlformats.org/officeDocument/2006/relationships/tags" Target="../tags/tag680.xml"/><Relationship Id="rId36" Type="http://schemas.openxmlformats.org/officeDocument/2006/relationships/oleObject" Target="../embeddings/oleObject23.bin"/><Relationship Id="rId10" Type="http://schemas.openxmlformats.org/officeDocument/2006/relationships/slideLayout" Target="../slideLayouts/slideLayout114.xml"/><Relationship Id="rId19" Type="http://schemas.openxmlformats.org/officeDocument/2006/relationships/tags" Target="../tags/tag671.xml"/><Relationship Id="rId31" Type="http://schemas.openxmlformats.org/officeDocument/2006/relationships/tags" Target="../tags/tag68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7.xml"/><Relationship Id="rId22" Type="http://schemas.openxmlformats.org/officeDocument/2006/relationships/tags" Target="../tags/tag674.xml"/><Relationship Id="rId27" Type="http://schemas.openxmlformats.org/officeDocument/2006/relationships/tags" Target="../tags/tag679.xml"/><Relationship Id="rId30" Type="http://schemas.openxmlformats.org/officeDocument/2006/relationships/tags" Target="../tags/tag682.xml"/><Relationship Id="rId35" Type="http://schemas.openxmlformats.org/officeDocument/2006/relationships/tags" Target="../tags/tag687.xml"/><Relationship Id="rId8" Type="http://schemas.openxmlformats.org/officeDocument/2006/relationships/slideLayout" Target="../slideLayouts/slideLayout112.xml"/><Relationship Id="rId3"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tags" Target="../tags/tag774.xml"/><Relationship Id="rId26" Type="http://schemas.openxmlformats.org/officeDocument/2006/relationships/tags" Target="../tags/tag782.xml"/><Relationship Id="rId21" Type="http://schemas.openxmlformats.org/officeDocument/2006/relationships/tags" Target="../tags/tag777.xml"/><Relationship Id="rId34" Type="http://schemas.openxmlformats.org/officeDocument/2006/relationships/tags" Target="../tags/tag79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tags" Target="../tags/tag773.xml"/><Relationship Id="rId25" Type="http://schemas.openxmlformats.org/officeDocument/2006/relationships/tags" Target="../tags/tag781.xml"/><Relationship Id="rId33" Type="http://schemas.openxmlformats.org/officeDocument/2006/relationships/tags" Target="../tags/tag789.xml"/><Relationship Id="rId2" Type="http://schemas.openxmlformats.org/officeDocument/2006/relationships/slideLayout" Target="../slideLayouts/slideLayout119.xml"/><Relationship Id="rId16" Type="http://schemas.openxmlformats.org/officeDocument/2006/relationships/tags" Target="../tags/tag772.xml"/><Relationship Id="rId20" Type="http://schemas.openxmlformats.org/officeDocument/2006/relationships/tags" Target="../tags/tag776.xml"/><Relationship Id="rId29" Type="http://schemas.openxmlformats.org/officeDocument/2006/relationships/tags" Target="../tags/tag785.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ags" Target="../tags/tag780.xml"/><Relationship Id="rId32" Type="http://schemas.openxmlformats.org/officeDocument/2006/relationships/tags" Target="../tags/tag788.xml"/><Relationship Id="rId37" Type="http://schemas.openxmlformats.org/officeDocument/2006/relationships/image" Target="../media/image1.emf"/><Relationship Id="rId5" Type="http://schemas.openxmlformats.org/officeDocument/2006/relationships/slideLayout" Target="../slideLayouts/slideLayout122.xml"/><Relationship Id="rId15" Type="http://schemas.openxmlformats.org/officeDocument/2006/relationships/vmlDrawing" Target="../drawings/vmlDrawing111.vml"/><Relationship Id="rId23" Type="http://schemas.openxmlformats.org/officeDocument/2006/relationships/tags" Target="../tags/tag779.xml"/><Relationship Id="rId28" Type="http://schemas.openxmlformats.org/officeDocument/2006/relationships/tags" Target="../tags/tag784.xml"/><Relationship Id="rId36" Type="http://schemas.openxmlformats.org/officeDocument/2006/relationships/oleObject" Target="../embeddings/oleObject23.bin"/><Relationship Id="rId10" Type="http://schemas.openxmlformats.org/officeDocument/2006/relationships/slideLayout" Target="../slideLayouts/slideLayout127.xml"/><Relationship Id="rId19" Type="http://schemas.openxmlformats.org/officeDocument/2006/relationships/tags" Target="../tags/tag775.xml"/><Relationship Id="rId31" Type="http://schemas.openxmlformats.org/officeDocument/2006/relationships/tags" Target="../tags/tag78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8.xml"/><Relationship Id="rId22" Type="http://schemas.openxmlformats.org/officeDocument/2006/relationships/tags" Target="../tags/tag778.xml"/><Relationship Id="rId27" Type="http://schemas.openxmlformats.org/officeDocument/2006/relationships/tags" Target="../tags/tag783.xml"/><Relationship Id="rId30" Type="http://schemas.openxmlformats.org/officeDocument/2006/relationships/tags" Target="../tags/tag786.xml"/><Relationship Id="rId35" Type="http://schemas.openxmlformats.org/officeDocument/2006/relationships/tags" Target="../tags/tag791.xml"/><Relationship Id="rId8" Type="http://schemas.openxmlformats.org/officeDocument/2006/relationships/slideLayout" Target="../slideLayouts/slideLayout125.xml"/><Relationship Id="rId3"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tags" Target="../tags/tag878.xml"/><Relationship Id="rId26" Type="http://schemas.openxmlformats.org/officeDocument/2006/relationships/tags" Target="../tags/tag886.xml"/><Relationship Id="rId21" Type="http://schemas.openxmlformats.org/officeDocument/2006/relationships/tags" Target="../tags/tag881.xml"/><Relationship Id="rId34" Type="http://schemas.openxmlformats.org/officeDocument/2006/relationships/tags" Target="../tags/tag894.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tags" Target="../tags/tag877.xml"/><Relationship Id="rId25" Type="http://schemas.openxmlformats.org/officeDocument/2006/relationships/tags" Target="../tags/tag885.xml"/><Relationship Id="rId33" Type="http://schemas.openxmlformats.org/officeDocument/2006/relationships/tags" Target="../tags/tag893.xml"/><Relationship Id="rId2" Type="http://schemas.openxmlformats.org/officeDocument/2006/relationships/slideLayout" Target="../slideLayouts/slideLayout132.xml"/><Relationship Id="rId16" Type="http://schemas.openxmlformats.org/officeDocument/2006/relationships/tags" Target="../tags/tag876.xml"/><Relationship Id="rId20" Type="http://schemas.openxmlformats.org/officeDocument/2006/relationships/tags" Target="../tags/tag880.xml"/><Relationship Id="rId29" Type="http://schemas.openxmlformats.org/officeDocument/2006/relationships/tags" Target="../tags/tag889.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tags" Target="../tags/tag884.xml"/><Relationship Id="rId32" Type="http://schemas.openxmlformats.org/officeDocument/2006/relationships/tags" Target="../tags/tag892.xml"/><Relationship Id="rId37" Type="http://schemas.openxmlformats.org/officeDocument/2006/relationships/image" Target="../media/image1.emf"/><Relationship Id="rId5" Type="http://schemas.openxmlformats.org/officeDocument/2006/relationships/slideLayout" Target="../slideLayouts/slideLayout135.xml"/><Relationship Id="rId15" Type="http://schemas.openxmlformats.org/officeDocument/2006/relationships/vmlDrawing" Target="../drawings/vmlDrawing125.vml"/><Relationship Id="rId23" Type="http://schemas.openxmlformats.org/officeDocument/2006/relationships/tags" Target="../tags/tag883.xml"/><Relationship Id="rId28" Type="http://schemas.openxmlformats.org/officeDocument/2006/relationships/tags" Target="../tags/tag888.xml"/><Relationship Id="rId36" Type="http://schemas.openxmlformats.org/officeDocument/2006/relationships/oleObject" Target="../embeddings/oleObject35.bin"/><Relationship Id="rId10" Type="http://schemas.openxmlformats.org/officeDocument/2006/relationships/slideLayout" Target="../slideLayouts/slideLayout140.xml"/><Relationship Id="rId19" Type="http://schemas.openxmlformats.org/officeDocument/2006/relationships/tags" Target="../tags/tag879.xml"/><Relationship Id="rId31" Type="http://schemas.openxmlformats.org/officeDocument/2006/relationships/tags" Target="../tags/tag891.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9.xml"/><Relationship Id="rId22" Type="http://schemas.openxmlformats.org/officeDocument/2006/relationships/tags" Target="../tags/tag882.xml"/><Relationship Id="rId27" Type="http://schemas.openxmlformats.org/officeDocument/2006/relationships/tags" Target="../tags/tag887.xml"/><Relationship Id="rId30" Type="http://schemas.openxmlformats.org/officeDocument/2006/relationships/tags" Target="../tags/tag890.xml"/><Relationship Id="rId35" Type="http://schemas.openxmlformats.org/officeDocument/2006/relationships/tags" Target="../tags/tag895.xml"/><Relationship Id="rId8" Type="http://schemas.openxmlformats.org/officeDocument/2006/relationships/slideLayout" Target="../slideLayouts/slideLayout138.xml"/><Relationship Id="rId3"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4"/>
            </p:custDataLst>
            <p:extLst>
              <p:ext uri="{D42A27DB-BD31-4B8C-83A1-F6EECF244321}">
                <p14:modId xmlns:p14="http://schemas.microsoft.com/office/powerpoint/2010/main" val="3853673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44" imgW="360" imgH="360" progId="">
                  <p:embed/>
                </p:oleObj>
              </mc:Choice>
              <mc:Fallback>
                <p:oleObj name="think-cell Slide" r:id="rId44"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2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6"/>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fr">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7"/>
            </p:custDataLst>
          </p:nvPr>
        </p:nvSpPr>
        <p:spPr>
          <a:xfrm>
            <a:off x="554736" y="172212"/>
            <a:ext cx="11082528" cy="369332"/>
          </a:xfrm>
          <a:prstGeom prst="rect">
            <a:avLst/>
          </a:prstGeom>
        </p:spPr>
        <p:txBody>
          <a:bodyPr vert="horz" wrap="square" lIns="0" tIns="0" rIns="0" bIns="0" rtlCol="0" anchor="t" anchorCtr="0">
            <a:noAutofit/>
          </a:bodyPr>
          <a:lstStyle/>
          <a:p>
            <a:pPr lvl="0" rtl="0"/>
            <a:r>
              <a:rPr lang="fr"/>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fr">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8"/>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Above Chart Exhibit Title</a:t>
            </a:r>
          </a:p>
          <a:p>
            <a:pPr lvl="0" rtl="0"/>
            <a:r>
              <a:rPr lang="fr" b="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9"/>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30"/>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41"/>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31"/>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32"/>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37"/>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33"/>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35"/>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8770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668845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36" imgW="360" imgH="360" progId="">
                  <p:embed/>
                </p:oleObj>
              </mc:Choice>
              <mc:Fallback>
                <p:oleObj name="think-cell Slide" r:id="rId36"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fr">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172212"/>
            <a:ext cx="11082528" cy="369332"/>
          </a:xfrm>
          <a:prstGeom prst="rect">
            <a:avLst/>
          </a:prstGeom>
        </p:spPr>
        <p:txBody>
          <a:bodyPr vert="horz" wrap="square" lIns="0" tIns="0" rIns="0" bIns="0" rtlCol="0" anchor="t" anchorCtr="0">
            <a:noAutofit/>
          </a:bodyPr>
          <a:lstStyle/>
          <a:p>
            <a:pPr lvl="0" rtl="0"/>
            <a:r>
              <a:rPr lang="fr"/>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fr">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Above Chart Exhibit Title</a:t>
            </a:r>
          </a:p>
          <a:p>
            <a:pPr lvl="0" rtl="0"/>
            <a:r>
              <a:rPr lang="fr" b="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817027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33"/>
            </p:custDataLst>
            <p:extLst>
              <p:ext uri="{D42A27DB-BD31-4B8C-83A1-F6EECF244321}">
                <p14:modId xmlns:p14="http://schemas.microsoft.com/office/powerpoint/2010/main" val="4074359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53" imgW="360" imgH="360" progId="">
                  <p:embed/>
                </p:oleObj>
              </mc:Choice>
              <mc:Fallback>
                <p:oleObj name="think-cell Slide" r:id="rId53"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3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35"/>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fr">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36"/>
            </p:custDataLst>
          </p:nvPr>
        </p:nvSpPr>
        <p:spPr>
          <a:xfrm>
            <a:off x="554736" y="172212"/>
            <a:ext cx="11082528" cy="369332"/>
          </a:xfrm>
          <a:prstGeom prst="rect">
            <a:avLst/>
          </a:prstGeom>
        </p:spPr>
        <p:txBody>
          <a:bodyPr vert="horz" wrap="square" lIns="0" tIns="0" rIns="0" bIns="0" rtlCol="0" anchor="t" anchorCtr="0">
            <a:noAutofit/>
          </a:bodyPr>
          <a:lstStyle/>
          <a:p>
            <a:pPr lvl="0" rtl="0"/>
            <a:r>
              <a:rPr lang="fr"/>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fr">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7"/>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Above Chart Exhibit Title</a:t>
            </a:r>
          </a:p>
          <a:p>
            <a:pPr lvl="0" rtl="0"/>
            <a:r>
              <a:rPr lang="fr" b="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38"/>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5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5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39"/>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4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5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40"/>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4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4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41"/>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4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4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42"/>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4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550981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830" r:id="rId14"/>
    <p:sldLayoutId id="2147483831" r:id="rId15"/>
    <p:sldLayoutId id="2147483832" r:id="rId16"/>
    <p:sldLayoutId id="2147483833" r:id="rId17"/>
    <p:sldLayoutId id="2147483834" r:id="rId18"/>
    <p:sldLayoutId id="2147483836" r:id="rId19"/>
    <p:sldLayoutId id="2147483823" r:id="rId20"/>
    <p:sldLayoutId id="2147483824" r:id="rId21"/>
    <p:sldLayoutId id="2147483825" r:id="rId22"/>
    <p:sldLayoutId id="2147483826" r:id="rId23"/>
    <p:sldLayoutId id="2147483827" r:id="rId24"/>
    <p:sldLayoutId id="2147483749" r:id="rId25"/>
    <p:sldLayoutId id="2147483804" r:id="rId26"/>
    <p:sldLayoutId id="2147483805" r:id="rId27"/>
    <p:sldLayoutId id="2147483806" r:id="rId28"/>
    <p:sldLayoutId id="2147483807" r:id="rId29"/>
    <p:sldLayoutId id="2147483837" r:id="rId30"/>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3106979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37" imgW="360" imgH="360" progId="">
                  <p:embed/>
                </p:oleObj>
              </mc:Choice>
              <mc:Fallback>
                <p:oleObj name="think-cell Slide" r:id="rId37"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fr">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369332"/>
          </a:xfrm>
          <a:prstGeom prst="rect">
            <a:avLst/>
          </a:prstGeom>
        </p:spPr>
        <p:txBody>
          <a:bodyPr vert="horz" wrap="square" lIns="0" tIns="0" rIns="0" bIns="0" rtlCol="0" anchor="t" anchorCtr="0">
            <a:noAutofit/>
          </a:bodyPr>
          <a:lstStyle/>
          <a:p>
            <a:pPr lvl="0" rtl="0"/>
            <a:r>
              <a:rPr lang="fr"/>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fr">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Above Chart Exhibit Title</a:t>
            </a:r>
          </a:p>
          <a:p>
            <a:pPr lvl="0" rtl="0"/>
            <a:r>
              <a:rPr lang="fr" b="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257744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822"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2229966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36" imgW="360" imgH="360" progId="">
                  <p:embed/>
                </p:oleObj>
              </mc:Choice>
              <mc:Fallback>
                <p:oleObj name="think-cell Slide" r:id="rId36"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fr">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172212"/>
            <a:ext cx="11082528" cy="369332"/>
          </a:xfrm>
          <a:prstGeom prst="rect">
            <a:avLst/>
          </a:prstGeom>
        </p:spPr>
        <p:txBody>
          <a:bodyPr vert="horz" wrap="square" lIns="0" tIns="0" rIns="0" bIns="0" rtlCol="0" anchor="t" anchorCtr="0">
            <a:noAutofit/>
          </a:bodyPr>
          <a:lstStyle/>
          <a:p>
            <a:pPr lvl="0" rtl="0"/>
            <a:r>
              <a:rPr lang="fr"/>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fr">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Above Chart Exhibit Title</a:t>
            </a:r>
          </a:p>
          <a:p>
            <a:pPr lvl="0" rtl="0"/>
            <a:r>
              <a:rPr lang="fr" b="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963841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248566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36" imgW="360" imgH="360" progId="">
                  <p:embed/>
                </p:oleObj>
              </mc:Choice>
              <mc:Fallback>
                <p:oleObj name="think-cell Slide" r:id="rId36"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fr">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172212"/>
            <a:ext cx="11082528" cy="369332"/>
          </a:xfrm>
          <a:prstGeom prst="rect">
            <a:avLst/>
          </a:prstGeom>
        </p:spPr>
        <p:txBody>
          <a:bodyPr vert="horz" wrap="square" lIns="0" tIns="0" rIns="0" bIns="0" rtlCol="0" anchor="t" anchorCtr="0">
            <a:noAutofit/>
          </a:bodyPr>
          <a:lstStyle/>
          <a:p>
            <a:pPr lvl="0" rtl="0"/>
            <a:r>
              <a:rPr lang="fr"/>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fr">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Above Chart Exhibit Title</a:t>
            </a:r>
          </a:p>
          <a:p>
            <a:pPr lvl="0" rtl="0"/>
            <a:r>
              <a:rPr lang="fr" b="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2371079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1208488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0" name="think-cell Slide" r:id="rId36" imgW="360" imgH="360" progId="">
                  <p:embed/>
                </p:oleObj>
              </mc:Choice>
              <mc:Fallback>
                <p:oleObj name="think-cell Slide" r:id="rId36"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fr">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172212"/>
            <a:ext cx="11082528" cy="369332"/>
          </a:xfrm>
          <a:prstGeom prst="rect">
            <a:avLst/>
          </a:prstGeom>
        </p:spPr>
        <p:txBody>
          <a:bodyPr vert="horz" wrap="square" lIns="0" tIns="0" rIns="0" bIns="0" rtlCol="0" anchor="t" anchorCtr="0">
            <a:noAutofit/>
          </a:bodyPr>
          <a:lstStyle/>
          <a:p>
            <a:pPr lvl="0" rtl="0"/>
            <a:r>
              <a:rPr lang="fr"/>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fr">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Above Chart Exhibit Title</a:t>
            </a:r>
          </a:p>
          <a:p>
            <a:pPr lvl="0" rtl="0"/>
            <a:r>
              <a:rPr lang="fr" b="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9547247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1490785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6" name="think-cell Slide" r:id="rId36" imgW="360" imgH="360" progId="">
                  <p:embed/>
                </p:oleObj>
              </mc:Choice>
              <mc:Fallback>
                <p:oleObj name="think-cell Slide" r:id="rId36"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fr">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172212"/>
            <a:ext cx="11082528" cy="369332"/>
          </a:xfrm>
          <a:prstGeom prst="rect">
            <a:avLst/>
          </a:prstGeom>
        </p:spPr>
        <p:txBody>
          <a:bodyPr vert="horz" wrap="square" lIns="0" tIns="0" rIns="0" bIns="0" rtlCol="0" anchor="t" anchorCtr="0">
            <a:noAutofit/>
          </a:bodyPr>
          <a:lstStyle/>
          <a:p>
            <a:pPr lvl="0" rtl="0"/>
            <a:r>
              <a:rPr lang="fr"/>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fr">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Above Chart Exhibit Title</a:t>
            </a:r>
          </a:p>
          <a:p>
            <a:pPr lvl="0" rtl="0"/>
            <a:r>
              <a:rPr lang="fr" b="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547423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2730821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2" name="think-cell Slide" r:id="rId36" imgW="360" imgH="360" progId="">
                  <p:embed/>
                </p:oleObj>
              </mc:Choice>
              <mc:Fallback>
                <p:oleObj name="think-cell Slide" r:id="rId36"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fr">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rtlCol="0" anchor="t" anchorCtr="0" compatLnSpc="1">
              <a:prstTxWarp prst="textNoShape">
                <a:avLst/>
              </a:prstTxWarp>
              <a:noAutofit/>
            </a:bodyPr>
            <a:lstStyle/>
            <a:p>
              <a:pPr rtl="0"/>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172212"/>
            <a:ext cx="11082528" cy="369332"/>
          </a:xfrm>
          <a:prstGeom prst="rect">
            <a:avLst/>
          </a:prstGeom>
        </p:spPr>
        <p:txBody>
          <a:bodyPr vert="horz" wrap="square" lIns="0" tIns="0" rIns="0" bIns="0" rtlCol="0" anchor="t" anchorCtr="0">
            <a:noAutofit/>
          </a:bodyPr>
          <a:lstStyle/>
          <a:p>
            <a:pPr lvl="0" rtl="0"/>
            <a:r>
              <a:rPr lang="fr"/>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fr">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a:latin typeface="Arial" panose="020B0604020202020204" pitchFamily="34" charset="0"/>
                <a:cs typeface="Arial" panose="020B0604020202020204" pitchFamily="34" charset="0"/>
                <a:sym typeface="Arial" panose="020B0604020202020204" pitchFamily="34" charset="0"/>
              </a:rPr>
              <a:t>Above Chart Exhibit Title</a:t>
            </a:r>
          </a:p>
          <a:p>
            <a:pPr lvl="0" rtl="0"/>
            <a:r>
              <a:rPr lang="fr" b="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fr" sz="140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610953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981.xml"/><Relationship Id="rId7" Type="http://schemas.openxmlformats.org/officeDocument/2006/relationships/notesSlide" Target="../notesSlides/notesSlide1.xml"/><Relationship Id="rId2" Type="http://schemas.openxmlformats.org/officeDocument/2006/relationships/tags" Target="../tags/tag980.xml"/><Relationship Id="rId1" Type="http://schemas.openxmlformats.org/officeDocument/2006/relationships/vmlDrawing" Target="../drawings/vmlDrawing139.vml"/><Relationship Id="rId6" Type="http://schemas.openxmlformats.org/officeDocument/2006/relationships/slideLayout" Target="../slideLayouts/slideLayout35.xml"/><Relationship Id="rId5" Type="http://schemas.openxmlformats.org/officeDocument/2006/relationships/tags" Target="../tags/tag983.xml"/><Relationship Id="rId4" Type="http://schemas.openxmlformats.org/officeDocument/2006/relationships/tags" Target="../tags/tag982.xml"/><Relationship Id="rId9" Type="http://schemas.openxmlformats.org/officeDocument/2006/relationships/image" Target="../media/image1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16.xml"/><Relationship Id="rId1" Type="http://schemas.openxmlformats.org/officeDocument/2006/relationships/tags" Target="../tags/tag100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15.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tags" Target="../tags/tag1004.xml"/><Relationship Id="rId2" Type="http://schemas.openxmlformats.org/officeDocument/2006/relationships/tags" Target="../tags/tag1003.xml"/><Relationship Id="rId1" Type="http://schemas.openxmlformats.org/officeDocument/2006/relationships/vmlDrawing" Target="../drawings/vmlDrawing145.vml"/><Relationship Id="rId6" Type="http://schemas.openxmlformats.org/officeDocument/2006/relationships/image" Target="../media/image16.emf"/><Relationship Id="rId5" Type="http://schemas.openxmlformats.org/officeDocument/2006/relationships/oleObject" Target="../embeddings/oleObject55.bin"/><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1006.xml"/><Relationship Id="rId2" Type="http://schemas.openxmlformats.org/officeDocument/2006/relationships/tags" Target="../tags/tag1005.xml"/><Relationship Id="rId1" Type="http://schemas.openxmlformats.org/officeDocument/2006/relationships/vmlDrawing" Target="../drawings/vmlDrawing146.vml"/><Relationship Id="rId6" Type="http://schemas.openxmlformats.org/officeDocument/2006/relationships/image" Target="../media/image16.emf"/><Relationship Id="rId5" Type="http://schemas.openxmlformats.org/officeDocument/2006/relationships/oleObject" Target="../embeddings/oleObject55.bin"/><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microsoft.com/office/2007/relationships/hdphoto" Target="../media/hdphoto1.wdp"/><Relationship Id="rId3" Type="http://schemas.openxmlformats.org/officeDocument/2006/relationships/tags" Target="../tags/tag1008.xml"/><Relationship Id="rId7" Type="http://schemas.openxmlformats.org/officeDocument/2006/relationships/slideLayout" Target="../slideLayouts/slideLayout10.xml"/><Relationship Id="rId12" Type="http://schemas.openxmlformats.org/officeDocument/2006/relationships/image" Target="../media/image39.png"/><Relationship Id="rId2" Type="http://schemas.openxmlformats.org/officeDocument/2006/relationships/tags" Target="../tags/tag1007.xml"/><Relationship Id="rId1" Type="http://schemas.openxmlformats.org/officeDocument/2006/relationships/vmlDrawing" Target="../drawings/vmlDrawing147.vml"/><Relationship Id="rId6" Type="http://schemas.openxmlformats.org/officeDocument/2006/relationships/tags" Target="../tags/tag1011.xml"/><Relationship Id="rId11" Type="http://schemas.openxmlformats.org/officeDocument/2006/relationships/hyperlink" Target="https://www.cvdvaccine-us.com/images/pdf/Shipping_and_Handling_Guidelines.pdf" TargetMode="External"/><Relationship Id="rId5" Type="http://schemas.openxmlformats.org/officeDocument/2006/relationships/tags" Target="../tags/tag1010.xml"/><Relationship Id="rId10" Type="http://schemas.openxmlformats.org/officeDocument/2006/relationships/image" Target="../media/image2.emf"/><Relationship Id="rId4" Type="http://schemas.openxmlformats.org/officeDocument/2006/relationships/tags" Target="../tags/tag1009.xml"/><Relationship Id="rId9" Type="http://schemas.openxmlformats.org/officeDocument/2006/relationships/oleObject" Target="../embeddings/oleObject56.bin"/></Relationships>
</file>

<file path=ppt/slides/_rels/slide1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13.xml"/><Relationship Id="rId7" Type="http://schemas.openxmlformats.org/officeDocument/2006/relationships/oleObject" Target="../embeddings/oleObject56.bin"/><Relationship Id="rId2" Type="http://schemas.openxmlformats.org/officeDocument/2006/relationships/tags" Target="../tags/tag1012.xml"/><Relationship Id="rId1" Type="http://schemas.openxmlformats.org/officeDocument/2006/relationships/vmlDrawing" Target="../drawings/vmlDrawing148.v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1014.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tags" Target="../tags/tag985.xml"/><Relationship Id="rId7" Type="http://schemas.openxmlformats.org/officeDocument/2006/relationships/notesSlide" Target="../notesSlides/notesSlide2.xml"/><Relationship Id="rId2" Type="http://schemas.openxmlformats.org/officeDocument/2006/relationships/tags" Target="../tags/tag984.xml"/><Relationship Id="rId1" Type="http://schemas.openxmlformats.org/officeDocument/2006/relationships/vmlDrawing" Target="../drawings/vmlDrawing140.vml"/><Relationship Id="rId6" Type="http://schemas.openxmlformats.org/officeDocument/2006/relationships/slideLayout" Target="../slideLayouts/slideLayout3.xml"/><Relationship Id="rId11" Type="http://schemas.openxmlformats.org/officeDocument/2006/relationships/image" Target="../media/image18.svg"/><Relationship Id="rId5" Type="http://schemas.openxmlformats.org/officeDocument/2006/relationships/tags" Target="../tags/tag987.xml"/><Relationship Id="rId10" Type="http://schemas.openxmlformats.org/officeDocument/2006/relationships/image" Target="../media/image17.png"/><Relationship Id="rId4" Type="http://schemas.openxmlformats.org/officeDocument/2006/relationships/tags" Target="../tags/tag986.xml"/><Relationship Id="rId9" Type="http://schemas.openxmlformats.org/officeDocument/2006/relationships/image" Target="../media/image16.emf"/></Relationships>
</file>

<file path=ppt/slides/_rels/slide20.xml.rels><?xml version="1.0" encoding="UTF-8" standalone="yes"?>
<Relationships xmlns="http://schemas.openxmlformats.org/package/2006/relationships"><Relationship Id="rId8" Type="http://schemas.openxmlformats.org/officeDocument/2006/relationships/tags" Target="../tags/tag1021.xml"/><Relationship Id="rId13" Type="http://schemas.openxmlformats.org/officeDocument/2006/relationships/oleObject" Target="../embeddings/oleObject57.bin"/><Relationship Id="rId18" Type="http://schemas.openxmlformats.org/officeDocument/2006/relationships/hyperlink" Target="https://www.technet-21.org/en/forums/discussions/project-last-mile-lco2-dry-ice-supply-feasibility-assessment-for-ucc-vaccine-storage-distribution-in-70-countries" TargetMode="External"/><Relationship Id="rId3" Type="http://schemas.openxmlformats.org/officeDocument/2006/relationships/tags" Target="../tags/tag1016.xml"/><Relationship Id="rId7" Type="http://schemas.openxmlformats.org/officeDocument/2006/relationships/tags" Target="../tags/tag1020.xml"/><Relationship Id="rId12" Type="http://schemas.openxmlformats.org/officeDocument/2006/relationships/notesSlide" Target="../notesSlides/notesSlide12.xml"/><Relationship Id="rId17" Type="http://schemas.openxmlformats.org/officeDocument/2006/relationships/hyperlink" Target="https://www.cvdvaccine-us.com/images/pdf/HH1114697_XXX_C20_PGS_Materials_DryIceSafeHandling.pdf" TargetMode="External"/><Relationship Id="rId2" Type="http://schemas.openxmlformats.org/officeDocument/2006/relationships/tags" Target="../tags/tag1015.xml"/><Relationship Id="rId16" Type="http://schemas.openxmlformats.org/officeDocument/2006/relationships/hyperlink" Target="https://www.cvdvaccine-us.com/images/pdf/Shipping_and_Handling_Guidelines.pdf" TargetMode="External"/><Relationship Id="rId1" Type="http://schemas.openxmlformats.org/officeDocument/2006/relationships/vmlDrawing" Target="../drawings/vmlDrawing149.vml"/><Relationship Id="rId6" Type="http://schemas.openxmlformats.org/officeDocument/2006/relationships/tags" Target="../tags/tag1019.xml"/><Relationship Id="rId11" Type="http://schemas.openxmlformats.org/officeDocument/2006/relationships/slideLayout" Target="../slideLayouts/slideLayout3.xml"/><Relationship Id="rId5" Type="http://schemas.openxmlformats.org/officeDocument/2006/relationships/tags" Target="../tags/tag1018.xml"/><Relationship Id="rId15" Type="http://schemas.openxmlformats.org/officeDocument/2006/relationships/hyperlink" Target="https://www.cvdvaccine-us.com/product-storage-and-dry-ice" TargetMode="External"/><Relationship Id="rId10" Type="http://schemas.openxmlformats.org/officeDocument/2006/relationships/tags" Target="../tags/tag1023.xml"/><Relationship Id="rId4" Type="http://schemas.openxmlformats.org/officeDocument/2006/relationships/tags" Target="../tags/tag1017.xml"/><Relationship Id="rId9" Type="http://schemas.openxmlformats.org/officeDocument/2006/relationships/tags" Target="../tags/tag1022.xml"/><Relationship Id="rId14" Type="http://schemas.openxmlformats.org/officeDocument/2006/relationships/image" Target="../media/image2.emf"/></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hyperlink" Target="https://www.cvdvaccine-us.com/images/pdf/DryIceReplenishment.pdf" TargetMode="External"/><Relationship Id="rId3" Type="http://schemas.openxmlformats.org/officeDocument/2006/relationships/tags" Target="../tags/tag1025.xml"/><Relationship Id="rId7" Type="http://schemas.openxmlformats.org/officeDocument/2006/relationships/tags" Target="../tags/tag1029.xml"/><Relationship Id="rId12" Type="http://schemas.openxmlformats.org/officeDocument/2006/relationships/hyperlink" Target="https://www.cvdvaccine-us.com/product-storage-and-dry-ice" TargetMode="External"/><Relationship Id="rId2" Type="http://schemas.openxmlformats.org/officeDocument/2006/relationships/tags" Target="../tags/tag1024.xml"/><Relationship Id="rId1" Type="http://schemas.openxmlformats.org/officeDocument/2006/relationships/vmlDrawing" Target="../drawings/vmlDrawing150.vml"/><Relationship Id="rId6" Type="http://schemas.openxmlformats.org/officeDocument/2006/relationships/tags" Target="../tags/tag1028.xml"/><Relationship Id="rId11" Type="http://schemas.openxmlformats.org/officeDocument/2006/relationships/image" Target="../media/image2.emf"/><Relationship Id="rId5" Type="http://schemas.openxmlformats.org/officeDocument/2006/relationships/tags" Target="../tags/tag1027.xml"/><Relationship Id="rId10" Type="http://schemas.openxmlformats.org/officeDocument/2006/relationships/oleObject" Target="../embeddings/oleObject58.bin"/><Relationship Id="rId4" Type="http://schemas.openxmlformats.org/officeDocument/2006/relationships/tags" Target="../tags/tag1026.xml"/><Relationship Id="rId9" Type="http://schemas.openxmlformats.org/officeDocument/2006/relationships/notesSlide" Target="../notesSlides/notesSlide13.xml"/><Relationship Id="rId14" Type="http://schemas.openxmlformats.org/officeDocument/2006/relationships/hyperlink" Target="https://www.cvdvaccine-us.com/images/pdf/HH1114697_XXX_C20_PGS_Materials_DryIceSafeHandling.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hyperlink" Target="https://www.cvdvaccine-us.com/images/pdf/HH1114697_XXX_C20_PGS_Materials_ReturnInstructions.pdf" TargetMode="External"/><Relationship Id="rId2" Type="http://schemas.openxmlformats.org/officeDocument/2006/relationships/hyperlink" Target="https://www.cvdvaccine-us.com/product-storage-and-dry-ice"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tags" Target="../tags/tag1031.xml"/><Relationship Id="rId7" Type="http://schemas.openxmlformats.org/officeDocument/2006/relationships/notesSlide" Target="../notesSlides/notesSlide15.xml"/><Relationship Id="rId2" Type="http://schemas.openxmlformats.org/officeDocument/2006/relationships/tags" Target="../tags/tag1030.xml"/><Relationship Id="rId1" Type="http://schemas.openxmlformats.org/officeDocument/2006/relationships/vmlDrawing" Target="../drawings/vmlDrawing151.vml"/><Relationship Id="rId6" Type="http://schemas.openxmlformats.org/officeDocument/2006/relationships/slideLayout" Target="../slideLayouts/slideLayout8.xml"/><Relationship Id="rId11" Type="http://schemas.openxmlformats.org/officeDocument/2006/relationships/image" Target="../media/image20.svg"/><Relationship Id="rId5" Type="http://schemas.openxmlformats.org/officeDocument/2006/relationships/tags" Target="../tags/tag1033.xml"/><Relationship Id="rId10" Type="http://schemas.openxmlformats.org/officeDocument/2006/relationships/image" Target="../media/image19.png"/><Relationship Id="rId4" Type="http://schemas.openxmlformats.org/officeDocument/2006/relationships/tags" Target="../tags/tag1032.xml"/><Relationship Id="rId9"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989.xml"/><Relationship Id="rId7" Type="http://schemas.openxmlformats.org/officeDocument/2006/relationships/slideLayout" Target="../slideLayouts/slideLayout8.xml"/><Relationship Id="rId12" Type="http://schemas.openxmlformats.org/officeDocument/2006/relationships/image" Target="../media/image20.svg"/><Relationship Id="rId2" Type="http://schemas.openxmlformats.org/officeDocument/2006/relationships/tags" Target="../tags/tag988.xml"/><Relationship Id="rId1" Type="http://schemas.openxmlformats.org/officeDocument/2006/relationships/vmlDrawing" Target="../drawings/vmlDrawing141.vml"/><Relationship Id="rId6" Type="http://schemas.openxmlformats.org/officeDocument/2006/relationships/tags" Target="../tags/tag992.xml"/><Relationship Id="rId11" Type="http://schemas.openxmlformats.org/officeDocument/2006/relationships/image" Target="../media/image19.png"/><Relationship Id="rId5" Type="http://schemas.openxmlformats.org/officeDocument/2006/relationships/tags" Target="../tags/tag991.xml"/><Relationship Id="rId10" Type="http://schemas.openxmlformats.org/officeDocument/2006/relationships/image" Target="../media/image2.emf"/><Relationship Id="rId4" Type="http://schemas.openxmlformats.org/officeDocument/2006/relationships/tags" Target="../tags/tag990.xml"/><Relationship Id="rId9" Type="http://schemas.openxmlformats.org/officeDocument/2006/relationships/oleObject" Target="../embeddings/oleObject51.bin"/></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www.who.int/publications/m/item/how-to-manage-covid-19-vaccines-withoutvvm-at-vaccination-service-points"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www.who.int/publications/m/item/how-to-manage-covid-19-vaccines-withoutvvm-at-vaccination-service-points"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34.xml"/></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1036.xml"/><Relationship Id="rId7" Type="http://schemas.openxmlformats.org/officeDocument/2006/relationships/image" Target="../media/image16.emf"/><Relationship Id="rId2" Type="http://schemas.openxmlformats.org/officeDocument/2006/relationships/tags" Target="../tags/tag1035.xml"/><Relationship Id="rId1" Type="http://schemas.openxmlformats.org/officeDocument/2006/relationships/vmlDrawing" Target="../drawings/vmlDrawing152.vml"/><Relationship Id="rId6" Type="http://schemas.openxmlformats.org/officeDocument/2006/relationships/oleObject" Target="../embeddings/oleObject60.bin"/><Relationship Id="rId5" Type="http://schemas.openxmlformats.org/officeDocument/2006/relationships/notesSlide" Target="../notesSlides/notesSlide23.xml"/><Relationship Id="rId4" Type="http://schemas.openxmlformats.org/officeDocument/2006/relationships/slideLayout" Target="../slideLayouts/slideLayout3.xml"/><Relationship Id="rId9" Type="http://schemas.microsoft.com/office/2007/relationships/hdphoto" Target="../media/hdphoto2.wdp"/></Relationships>
</file>

<file path=ppt/slides/_rels/slide3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38.xml"/><Relationship Id="rId7" Type="http://schemas.openxmlformats.org/officeDocument/2006/relationships/oleObject" Target="../embeddings/oleObject61.bin"/><Relationship Id="rId2" Type="http://schemas.openxmlformats.org/officeDocument/2006/relationships/tags" Target="../tags/tag1037.xml"/><Relationship Id="rId1" Type="http://schemas.openxmlformats.org/officeDocument/2006/relationships/vmlDrawing" Target="../drawings/vmlDrawing153.v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1039.xml"/><Relationship Id="rId9" Type="http://schemas.openxmlformats.org/officeDocument/2006/relationships/hyperlink" Target="https://openwho.org/courses/covid-19-vaccination-healthworkers-en/items/73pIVDO7AbrbqsuGmqARK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1041.xml"/><Relationship Id="rId7" Type="http://schemas.openxmlformats.org/officeDocument/2006/relationships/image" Target="../media/image16.emf"/><Relationship Id="rId2" Type="http://schemas.openxmlformats.org/officeDocument/2006/relationships/tags" Target="../tags/tag1040.xml"/><Relationship Id="rId1" Type="http://schemas.openxmlformats.org/officeDocument/2006/relationships/vmlDrawing" Target="../drawings/vmlDrawing154.vml"/><Relationship Id="rId6" Type="http://schemas.openxmlformats.org/officeDocument/2006/relationships/oleObject" Target="../embeddings/oleObject60.bin"/><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43.xml"/><Relationship Id="rId7" Type="http://schemas.openxmlformats.org/officeDocument/2006/relationships/oleObject" Target="../embeddings/oleObject61.bin"/><Relationship Id="rId2" Type="http://schemas.openxmlformats.org/officeDocument/2006/relationships/tags" Target="../tags/tag1042.xml"/><Relationship Id="rId1" Type="http://schemas.openxmlformats.org/officeDocument/2006/relationships/vmlDrawing" Target="../drawings/vmlDrawing155.v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044.xml"/><Relationship Id="rId9" Type="http://schemas.openxmlformats.org/officeDocument/2006/relationships/hyperlink" Target="https://openwho.org/courses/covid-19-vaccination-healthworkers-en/items/73pIVDO7AbrbqsuGmqARK2"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slideLayout" Target="../slideLayouts/slideLayout15.xml"/><Relationship Id="rId1" Type="http://schemas.openxmlformats.org/officeDocument/2006/relationships/tags" Target="../tags/tag1045.xml"/><Relationship Id="rId5" Type="http://schemas.openxmlformats.org/officeDocument/2006/relationships/image" Target="../media/image61.tiff"/><Relationship Id="rId4" Type="http://schemas.openxmlformats.org/officeDocument/2006/relationships/image" Target="../media/image60.tiff"/></Relationships>
</file>

<file path=ppt/slides/_rels/slide45.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slideLayout" Target="../slideLayouts/slideLayout15.xml"/><Relationship Id="rId1" Type="http://schemas.openxmlformats.org/officeDocument/2006/relationships/tags" Target="../tags/tag1046.xml"/><Relationship Id="rId5" Type="http://schemas.openxmlformats.org/officeDocument/2006/relationships/image" Target="../media/image64.tiff"/><Relationship Id="rId4" Type="http://schemas.openxmlformats.org/officeDocument/2006/relationships/image" Target="../media/image63.tiff"/></Relationships>
</file>

<file path=ppt/slides/_rels/slide46.xml.rels><?xml version="1.0" encoding="UTF-8" standalone="yes"?>
<Relationships xmlns="http://schemas.openxmlformats.org/package/2006/relationships"><Relationship Id="rId3" Type="http://schemas.openxmlformats.org/officeDocument/2006/relationships/image" Target="../media/image65.tiff"/><Relationship Id="rId2" Type="http://schemas.openxmlformats.org/officeDocument/2006/relationships/slideLayout" Target="../slideLayouts/slideLayout15.xml"/><Relationship Id="rId1" Type="http://schemas.openxmlformats.org/officeDocument/2006/relationships/tags" Target="../tags/tag1047.xml"/><Relationship Id="rId5" Type="http://schemas.openxmlformats.org/officeDocument/2006/relationships/image" Target="../media/image67.tiff"/><Relationship Id="rId4" Type="http://schemas.openxmlformats.org/officeDocument/2006/relationships/image" Target="../media/image66.tif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extranet.who.int/pqweb/vaccines/who-recommendation-covid-19-mrna-vaccine-nucleoside-modified-comirnaty" TargetMode="Externa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microsoft.com/office/2007/relationships/hdphoto" Target="../media/hdphoto4.wdp"/></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microsoft.com/office/2007/relationships/hdphoto" Target="../media/hdphoto5.wd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png"/><Relationship Id="rId7" Type="http://schemas.openxmlformats.org/officeDocument/2006/relationships/image" Target="../media/image76.jpeg"/><Relationship Id="rId12" Type="http://schemas.openxmlformats.org/officeDocument/2006/relationships/image" Target="../media/image81.jpeg"/><Relationship Id="rId2" Type="http://schemas.openxmlformats.org/officeDocument/2006/relationships/slideLayout" Target="../slideLayouts/slideLayout19.xml"/><Relationship Id="rId1" Type="http://schemas.openxmlformats.org/officeDocument/2006/relationships/tags" Target="../tags/tag1048.xml"/><Relationship Id="rId6" Type="http://schemas.openxmlformats.org/officeDocument/2006/relationships/image" Target="../media/image75.svg"/><Relationship Id="rId11" Type="http://schemas.openxmlformats.org/officeDocument/2006/relationships/image" Target="../media/image80.jpeg"/><Relationship Id="rId5" Type="http://schemas.openxmlformats.org/officeDocument/2006/relationships/image" Target="../media/image74.png"/><Relationship Id="rId10" Type="http://schemas.openxmlformats.org/officeDocument/2006/relationships/image" Target="../media/image79.jpeg"/><Relationship Id="rId4" Type="http://schemas.openxmlformats.org/officeDocument/2006/relationships/image" Target="../media/image73.svg"/><Relationship Id="rId9" Type="http://schemas.openxmlformats.org/officeDocument/2006/relationships/image" Target="../media/image7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15.xml"/><Relationship Id="rId1" Type="http://schemas.openxmlformats.org/officeDocument/2006/relationships/tags" Target="../tags/tag1049.xml"/></Relationships>
</file>

<file path=ppt/slides/_rels/slide6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5.xml"/><Relationship Id="rId1" Type="http://schemas.openxmlformats.org/officeDocument/2006/relationships/tags" Target="../tags/tag1050.xml"/></Relationships>
</file>

<file path=ppt/slides/_rels/slide6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5.xml"/><Relationship Id="rId1" Type="http://schemas.openxmlformats.org/officeDocument/2006/relationships/tags" Target="../tags/tag105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tags" Target="../tags/tag994.xml"/><Relationship Id="rId7" Type="http://schemas.openxmlformats.org/officeDocument/2006/relationships/notesSlide" Target="../notesSlides/notesSlide4.xml"/><Relationship Id="rId2" Type="http://schemas.openxmlformats.org/officeDocument/2006/relationships/tags" Target="../tags/tag993.xml"/><Relationship Id="rId1" Type="http://schemas.openxmlformats.org/officeDocument/2006/relationships/vmlDrawing" Target="../drawings/vmlDrawing142.vml"/><Relationship Id="rId6" Type="http://schemas.openxmlformats.org/officeDocument/2006/relationships/slideLayout" Target="../slideLayouts/slideLayout3.xml"/><Relationship Id="rId5" Type="http://schemas.openxmlformats.org/officeDocument/2006/relationships/tags" Target="../tags/tag996.xml"/><Relationship Id="rId4" Type="http://schemas.openxmlformats.org/officeDocument/2006/relationships/tags" Target="../tags/tag995.xml"/><Relationship Id="rId9" Type="http://schemas.openxmlformats.org/officeDocument/2006/relationships/image" Target="../media/image2.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tags" Target="../tags/tag1053.xml"/><Relationship Id="rId7" Type="http://schemas.openxmlformats.org/officeDocument/2006/relationships/image" Target="../media/image85.png"/><Relationship Id="rId2" Type="http://schemas.openxmlformats.org/officeDocument/2006/relationships/tags" Target="../tags/tag1052.xml"/><Relationship Id="rId1" Type="http://schemas.openxmlformats.org/officeDocument/2006/relationships/vmlDrawing" Target="../drawings/vmlDrawing156.vml"/><Relationship Id="rId6" Type="http://schemas.openxmlformats.org/officeDocument/2006/relationships/image" Target="../media/image16.emf"/><Relationship Id="rId5" Type="http://schemas.openxmlformats.org/officeDocument/2006/relationships/oleObject" Target="../embeddings/oleObject62.bin"/><Relationship Id="rId4" Type="http://schemas.openxmlformats.org/officeDocument/2006/relationships/slideLayout" Target="../slideLayouts/slideLayout3.xml"/><Relationship Id="rId9" Type="http://schemas.openxmlformats.org/officeDocument/2006/relationships/image" Target="../media/image87.png"/></Relationships>
</file>

<file path=ppt/slides/_rels/slide7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1055.xml"/><Relationship Id="rId7" Type="http://schemas.openxmlformats.org/officeDocument/2006/relationships/image" Target="../media/image2.emf"/><Relationship Id="rId2" Type="http://schemas.openxmlformats.org/officeDocument/2006/relationships/tags" Target="../tags/tag1054.xml"/><Relationship Id="rId1" Type="http://schemas.openxmlformats.org/officeDocument/2006/relationships/vmlDrawing" Target="../drawings/vmlDrawing157.vml"/><Relationship Id="rId6" Type="http://schemas.openxmlformats.org/officeDocument/2006/relationships/oleObject" Target="../embeddings/oleObject63.bin"/><Relationship Id="rId5" Type="http://schemas.openxmlformats.org/officeDocument/2006/relationships/notesSlide" Target="../notesSlides/notesSlide42.xml"/><Relationship Id="rId4"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tags" Target="../tags/tag1057.xml"/><Relationship Id="rId7" Type="http://schemas.openxmlformats.org/officeDocument/2006/relationships/image" Target="../media/image2.emf"/><Relationship Id="rId2" Type="http://schemas.openxmlformats.org/officeDocument/2006/relationships/tags" Target="../tags/tag1056.xml"/><Relationship Id="rId1" Type="http://schemas.openxmlformats.org/officeDocument/2006/relationships/vmlDrawing" Target="../drawings/vmlDrawing158.vml"/><Relationship Id="rId6" Type="http://schemas.openxmlformats.org/officeDocument/2006/relationships/oleObject" Target="../embeddings/oleObject63.bin"/><Relationship Id="rId5" Type="http://schemas.openxmlformats.org/officeDocument/2006/relationships/notesSlide" Target="../notesSlides/notesSlide43.xml"/><Relationship Id="rId4"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tags" Target="../tags/tag1059.xml"/><Relationship Id="rId7" Type="http://schemas.openxmlformats.org/officeDocument/2006/relationships/image" Target="../media/image2.emf"/><Relationship Id="rId2" Type="http://schemas.openxmlformats.org/officeDocument/2006/relationships/tags" Target="../tags/tag1058.xml"/><Relationship Id="rId1" Type="http://schemas.openxmlformats.org/officeDocument/2006/relationships/vmlDrawing" Target="../drawings/vmlDrawing159.vml"/><Relationship Id="rId6" Type="http://schemas.openxmlformats.org/officeDocument/2006/relationships/oleObject" Target="../embeddings/oleObject64.bin"/><Relationship Id="rId5" Type="http://schemas.openxmlformats.org/officeDocument/2006/relationships/notesSlide" Target="../notesSlides/notesSlide44.xml"/><Relationship Id="rId4" Type="http://schemas.openxmlformats.org/officeDocument/2006/relationships/slideLayout" Target="../slideLayouts/slideLayout12.xml"/><Relationship Id="rId9" Type="http://schemas.openxmlformats.org/officeDocument/2006/relationships/image" Target="../media/image90.png"/></Relationships>
</file>

<file path=ppt/slides/_rels/slide75.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tags" Target="../tags/tag1061.xml"/><Relationship Id="rId7" Type="http://schemas.openxmlformats.org/officeDocument/2006/relationships/image" Target="../media/image91.jpeg"/><Relationship Id="rId2" Type="http://schemas.openxmlformats.org/officeDocument/2006/relationships/tags" Target="../tags/tag1060.xml"/><Relationship Id="rId1" Type="http://schemas.openxmlformats.org/officeDocument/2006/relationships/vmlDrawing" Target="../drawings/vmlDrawing160.vml"/><Relationship Id="rId6" Type="http://schemas.openxmlformats.org/officeDocument/2006/relationships/image" Target="../media/image16.emf"/><Relationship Id="rId5" Type="http://schemas.openxmlformats.org/officeDocument/2006/relationships/oleObject" Target="../embeddings/oleObject62.bin"/><Relationship Id="rId4"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tags" Target="../tags/tag1063.xml"/><Relationship Id="rId7" Type="http://schemas.openxmlformats.org/officeDocument/2006/relationships/image" Target="../media/image2.emf"/><Relationship Id="rId2" Type="http://schemas.openxmlformats.org/officeDocument/2006/relationships/tags" Target="../tags/tag1062.xml"/><Relationship Id="rId1" Type="http://schemas.openxmlformats.org/officeDocument/2006/relationships/vmlDrawing" Target="../drawings/vmlDrawing161.vml"/><Relationship Id="rId6" Type="http://schemas.openxmlformats.org/officeDocument/2006/relationships/oleObject" Target="../embeddings/oleObject65.bin"/><Relationship Id="rId5" Type="http://schemas.openxmlformats.org/officeDocument/2006/relationships/notesSlide" Target="../notesSlides/notesSlide45.xml"/><Relationship Id="rId4"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tags" Target="../tags/tag1065.xml"/><Relationship Id="rId7" Type="http://schemas.openxmlformats.org/officeDocument/2006/relationships/image" Target="../media/image2.emf"/><Relationship Id="rId2" Type="http://schemas.openxmlformats.org/officeDocument/2006/relationships/tags" Target="../tags/tag1064.xml"/><Relationship Id="rId1" Type="http://schemas.openxmlformats.org/officeDocument/2006/relationships/vmlDrawing" Target="../drawings/vmlDrawing162.vml"/><Relationship Id="rId6" Type="http://schemas.openxmlformats.org/officeDocument/2006/relationships/oleObject" Target="../embeddings/oleObject66.bin"/><Relationship Id="rId5" Type="http://schemas.openxmlformats.org/officeDocument/2006/relationships/notesSlide" Target="../notesSlides/notesSlide46.xml"/><Relationship Id="rId4"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tags" Target="../tags/tag1067.xml"/><Relationship Id="rId7" Type="http://schemas.openxmlformats.org/officeDocument/2006/relationships/image" Target="../media/image94.png"/><Relationship Id="rId2" Type="http://schemas.openxmlformats.org/officeDocument/2006/relationships/tags" Target="../tags/tag1066.xml"/><Relationship Id="rId1" Type="http://schemas.openxmlformats.org/officeDocument/2006/relationships/vmlDrawing" Target="../drawings/vmlDrawing163.vml"/><Relationship Id="rId6" Type="http://schemas.openxmlformats.org/officeDocument/2006/relationships/notesSlide" Target="../notesSlides/notesSlide47.xml"/><Relationship Id="rId5" Type="http://schemas.openxmlformats.org/officeDocument/2006/relationships/slideLayout" Target="../slideLayouts/slideLayout3.xml"/><Relationship Id="rId4" Type="http://schemas.openxmlformats.org/officeDocument/2006/relationships/tags" Target="../tags/tag1068.xml"/><Relationship Id="rId9" Type="http://schemas.openxmlformats.org/officeDocument/2006/relationships/image" Target="../media/image16.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998.xml"/><Relationship Id="rId7" Type="http://schemas.openxmlformats.org/officeDocument/2006/relationships/oleObject" Target="../embeddings/oleObject53.bin"/><Relationship Id="rId2" Type="http://schemas.openxmlformats.org/officeDocument/2006/relationships/tags" Target="../tags/tag997.xml"/><Relationship Id="rId1" Type="http://schemas.openxmlformats.org/officeDocument/2006/relationships/vmlDrawing" Target="../drawings/vmlDrawing143.v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999.xml"/></Relationships>
</file>

<file path=ppt/slides/_rels/slide80.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image" Target="../media/image105.jpeg"/><Relationship Id="rId3" Type="http://schemas.openxmlformats.org/officeDocument/2006/relationships/image" Target="../media/image95.png"/><Relationship Id="rId7" Type="http://schemas.openxmlformats.org/officeDocument/2006/relationships/image" Target="../media/image99.jpeg"/><Relationship Id="rId12" Type="http://schemas.openxmlformats.org/officeDocument/2006/relationships/image" Target="../media/image104.png"/><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image" Target="../media/image98.png"/><Relationship Id="rId11" Type="http://schemas.openxmlformats.org/officeDocument/2006/relationships/image" Target="../media/image103.jpeg"/><Relationship Id="rId5" Type="http://schemas.openxmlformats.org/officeDocument/2006/relationships/image" Target="../media/image97.jpeg"/><Relationship Id="rId10" Type="http://schemas.openxmlformats.org/officeDocument/2006/relationships/image" Target="../media/image102.jpeg"/><Relationship Id="rId4" Type="http://schemas.openxmlformats.org/officeDocument/2006/relationships/image" Target="../media/image96.jpeg"/><Relationship Id="rId9" Type="http://schemas.openxmlformats.org/officeDocument/2006/relationships/image" Target="../media/image101.jpeg"/><Relationship Id="rId14" Type="http://schemas.openxmlformats.org/officeDocument/2006/relationships/image" Target="../media/image106.jpeg"/></Relationships>
</file>

<file path=ppt/slides/_rels/slide81.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emf"/><Relationship Id="rId14" Type="http://schemas.openxmlformats.org/officeDocument/2006/relationships/image" Target="../media/image118.png"/></Relationships>
</file>

<file path=ppt/slides/_rels/slide82.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tags" Target="../tags/tag1070.xml"/><Relationship Id="rId7" Type="http://schemas.openxmlformats.org/officeDocument/2006/relationships/image" Target="../media/image16.emf"/><Relationship Id="rId2" Type="http://schemas.openxmlformats.org/officeDocument/2006/relationships/tags" Target="../tags/tag1069.xml"/><Relationship Id="rId1" Type="http://schemas.openxmlformats.org/officeDocument/2006/relationships/vmlDrawing" Target="../drawings/vmlDrawing164.vml"/><Relationship Id="rId6" Type="http://schemas.openxmlformats.org/officeDocument/2006/relationships/oleObject" Target="../embeddings/oleObject68.bin"/><Relationship Id="rId5" Type="http://schemas.openxmlformats.org/officeDocument/2006/relationships/notesSlide" Target="../notesSlides/notesSlide50.xml"/><Relationship Id="rId4"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tags" Target="../tags/tag1072.xml"/><Relationship Id="rId7" Type="http://schemas.openxmlformats.org/officeDocument/2006/relationships/notesSlide" Target="../notesSlides/notesSlide51.xml"/><Relationship Id="rId2" Type="http://schemas.openxmlformats.org/officeDocument/2006/relationships/tags" Target="../tags/tag1071.xml"/><Relationship Id="rId1" Type="http://schemas.openxmlformats.org/officeDocument/2006/relationships/vmlDrawing" Target="../drawings/vmlDrawing165.vml"/><Relationship Id="rId6" Type="http://schemas.openxmlformats.org/officeDocument/2006/relationships/slideLayout" Target="../slideLayouts/slideLayout11.xml"/><Relationship Id="rId11" Type="http://schemas.microsoft.com/office/2007/relationships/hdphoto" Target="../media/hdphoto6.wdp"/><Relationship Id="rId5" Type="http://schemas.openxmlformats.org/officeDocument/2006/relationships/tags" Target="../tags/tag1074.xml"/><Relationship Id="rId10" Type="http://schemas.openxmlformats.org/officeDocument/2006/relationships/image" Target="../media/image121.png"/><Relationship Id="rId4" Type="http://schemas.openxmlformats.org/officeDocument/2006/relationships/tags" Target="../tags/tag1073.xml"/><Relationship Id="rId9" Type="http://schemas.openxmlformats.org/officeDocument/2006/relationships/image" Target="../media/image16.emf"/></Relationships>
</file>

<file path=ppt/slides/_rels/slide8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076.xml"/><Relationship Id="rId7" Type="http://schemas.openxmlformats.org/officeDocument/2006/relationships/oleObject" Target="../embeddings/oleObject70.bin"/><Relationship Id="rId2" Type="http://schemas.openxmlformats.org/officeDocument/2006/relationships/tags" Target="../tags/tag1075.xml"/><Relationship Id="rId1" Type="http://schemas.openxmlformats.org/officeDocument/2006/relationships/vmlDrawing" Target="../drawings/vmlDrawing166.vml"/><Relationship Id="rId6" Type="http://schemas.openxmlformats.org/officeDocument/2006/relationships/notesSlide" Target="../notesSlides/notesSlide52.xml"/><Relationship Id="rId5" Type="http://schemas.openxmlformats.org/officeDocument/2006/relationships/slideLayout" Target="../slideLayouts/slideLayout11.xml"/><Relationship Id="rId4" Type="http://schemas.openxmlformats.org/officeDocument/2006/relationships/tags" Target="../tags/tag1077.xml"/><Relationship Id="rId9" Type="http://schemas.openxmlformats.org/officeDocument/2006/relationships/image" Target="../media/image122.jpeg"/></Relationships>
</file>

<file path=ppt/slides/_rels/slide8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079.xml"/><Relationship Id="rId7" Type="http://schemas.openxmlformats.org/officeDocument/2006/relationships/oleObject" Target="../embeddings/oleObject71.bin"/><Relationship Id="rId2" Type="http://schemas.openxmlformats.org/officeDocument/2006/relationships/tags" Target="../tags/tag1078.xml"/><Relationship Id="rId1" Type="http://schemas.openxmlformats.org/officeDocument/2006/relationships/vmlDrawing" Target="../drawings/vmlDrawing167.vml"/><Relationship Id="rId6" Type="http://schemas.openxmlformats.org/officeDocument/2006/relationships/notesSlide" Target="../notesSlides/notesSlide53.xml"/><Relationship Id="rId5" Type="http://schemas.openxmlformats.org/officeDocument/2006/relationships/slideLayout" Target="../slideLayouts/slideLayout11.xml"/><Relationship Id="rId4" Type="http://schemas.openxmlformats.org/officeDocument/2006/relationships/tags" Target="../tags/tag108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82.xml"/><Relationship Id="rId7" Type="http://schemas.openxmlformats.org/officeDocument/2006/relationships/oleObject" Target="../embeddings/oleObject72.bin"/><Relationship Id="rId2" Type="http://schemas.openxmlformats.org/officeDocument/2006/relationships/tags" Target="../tags/tag1081.xml"/><Relationship Id="rId1" Type="http://schemas.openxmlformats.org/officeDocument/2006/relationships/vmlDrawing" Target="../drawings/vmlDrawing168.vml"/><Relationship Id="rId6" Type="http://schemas.openxmlformats.org/officeDocument/2006/relationships/notesSlide" Target="../notesSlides/notesSlide54.xml"/><Relationship Id="rId5" Type="http://schemas.openxmlformats.org/officeDocument/2006/relationships/slideLayout" Target="../slideLayouts/slideLayout21.xml"/><Relationship Id="rId10" Type="http://schemas.openxmlformats.org/officeDocument/2006/relationships/hyperlink" Target="https://openwho.org/courses/covid-19-vaccination-healthworkers-en/items/73pIVDO7AbrbqsuGmqARK2" TargetMode="External"/><Relationship Id="rId4" Type="http://schemas.openxmlformats.org/officeDocument/2006/relationships/tags" Target="../tags/tag1083.xml"/><Relationship Id="rId9" Type="http://schemas.openxmlformats.org/officeDocument/2006/relationships/hyperlink" Target="https://openwho.org/courses/covid-19-vaccination-healthworkers-en"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tags" Target="../tags/tag1001.xml"/><Relationship Id="rId7" Type="http://schemas.openxmlformats.org/officeDocument/2006/relationships/image" Target="../media/image2.emf"/><Relationship Id="rId2" Type="http://schemas.openxmlformats.org/officeDocument/2006/relationships/tags" Target="../tags/tag1000.xml"/><Relationship Id="rId1" Type="http://schemas.openxmlformats.org/officeDocument/2006/relationships/vmlDrawing" Target="../drawings/vmlDrawing144.vml"/><Relationship Id="rId6" Type="http://schemas.openxmlformats.org/officeDocument/2006/relationships/oleObject" Target="../embeddings/oleObject54.bin"/><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85.xml"/><Relationship Id="rId7" Type="http://schemas.openxmlformats.org/officeDocument/2006/relationships/oleObject" Target="../embeddings/oleObject73.bin"/><Relationship Id="rId2" Type="http://schemas.openxmlformats.org/officeDocument/2006/relationships/tags" Target="../tags/tag1084.xml"/><Relationship Id="rId1" Type="http://schemas.openxmlformats.org/officeDocument/2006/relationships/vmlDrawing" Target="../drawings/vmlDrawing169.vml"/><Relationship Id="rId6" Type="http://schemas.openxmlformats.org/officeDocument/2006/relationships/notesSlide" Target="../notesSlides/notesSlide55.xml"/><Relationship Id="rId5" Type="http://schemas.openxmlformats.org/officeDocument/2006/relationships/slideLayout" Target="../slideLayouts/slideLayout12.xml"/><Relationship Id="rId4" Type="http://schemas.openxmlformats.org/officeDocument/2006/relationships/tags" Target="../tags/tag1086.xml"/></Relationships>
</file>

<file path=ppt/slides/_rels/slide91.xml.rels><?xml version="1.0" encoding="UTF-8" standalone="yes"?>
<Relationships xmlns="http://schemas.openxmlformats.org/package/2006/relationships"><Relationship Id="rId8" Type="http://schemas.openxmlformats.org/officeDocument/2006/relationships/hyperlink" Target="https://www.cvdvaccine-us.com/product-storage-and-dry-ice" TargetMode="External"/><Relationship Id="rId3" Type="http://schemas.openxmlformats.org/officeDocument/2006/relationships/hyperlink" Target="https://www.technet-21.org/en/library/main/6858-putting-vaccines-to-use-with-an-ultra-cold-chain-(ucc)-system---a-briefing-for-country-and-programme-focal-points" TargetMode="External"/><Relationship Id="rId7" Type="http://schemas.openxmlformats.org/officeDocument/2006/relationships/hyperlink" Target="https://www.technet-21.org/en/forums/discussions/project-last-mile-lco2-dry-ice-supply-feasibility-assessment-for-ucc-vaccine-storage-distribution-in-70-countries" TargetMode="External"/><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hyperlink" Target="https://apps.who.int/iris/bitstream/handle/10665/339561/WHO-2019-nCoV-vaccine_deployment-logistics-2021.1-eng.pdf?sequence=1&amp;isAllowed=y" TargetMode="External"/><Relationship Id="rId5" Type="http://schemas.openxmlformats.org/officeDocument/2006/relationships/hyperlink" Target="https://openwho.org/courses/covid-19-vaccination-healthworkers-en/items/73pIVDO7AbrbqsuGmqARK2" TargetMode="External"/><Relationship Id="rId10" Type="http://schemas.openxmlformats.org/officeDocument/2006/relationships/hyperlink" Target="https://www.cvdvaccine-us.com/images/pdf/HH1114697_XXX_C20_PGS_Materials_DryIceSafeHandling.pdf" TargetMode="External"/><Relationship Id="rId4" Type="http://schemas.openxmlformats.org/officeDocument/2006/relationships/hyperlink" Target="https://www.technet-21.org/en/library/main/6860-ultra-low-temperature-storage-and-transport-for-vaccines:-an-overview-of-options-and-challenges" TargetMode="External"/><Relationship Id="rId9" Type="http://schemas.openxmlformats.org/officeDocument/2006/relationships/hyperlink" Target="https://www.cvdvaccine-us.com/images/pdf/Shipping_and_Handling_Guidelines.pdf"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who.int/publications/m/item/ultra-low-temperature-(ult)-storage-and-transport-for-vaccines" TargetMode="External"/><Relationship Id="rId2" Type="http://schemas.openxmlformats.org/officeDocument/2006/relationships/notesSlide" Target="../notesSlides/notesSlide57.xml"/><Relationship Id="rId1" Type="http://schemas.openxmlformats.org/officeDocument/2006/relationships/slideLayout" Target="../slideLayouts/slideLayout14.xml"/><Relationship Id="rId6" Type="http://schemas.openxmlformats.org/officeDocument/2006/relationships/hyperlink" Target="https://apps.who.int/immunization_standards/vaccine_quality/pqs_catalogue/catdocumentation.aspx?id_cat=17" TargetMode="External"/><Relationship Id="rId5" Type="http://schemas.openxmlformats.org/officeDocument/2006/relationships/hyperlink" Target="https://www.colorado.edu/search?cse=ult+freezer+power+consumption&amp;op=Search" TargetMode="External"/><Relationship Id="rId4" Type="http://schemas.openxmlformats.org/officeDocument/2006/relationships/hyperlink" Target="http://labeling.pfizer.com/ShowLabeling.aspx?id=144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1AA520-EA77-429A-B087-BE2711E19B1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8" name="think-cell Slide" r:id="rId8" imgW="360" imgH="360" progId="">
                  <p:embed/>
                </p:oleObj>
              </mc:Choice>
              <mc:Fallback>
                <p:oleObj name="think-cell Slide" r:id="rId8" imgW="360" imgH="360" progId="">
                  <p:embed/>
                  <p:pic>
                    <p:nvPicPr>
                      <p:cNvPr id="2" name="Object 1" hidden="1">
                        <a:extLst>
                          <a:ext uri="{FF2B5EF4-FFF2-40B4-BE49-F238E27FC236}">
                            <a16:creationId xmlns:a16="http://schemas.microsoft.com/office/drawing/2014/main" id="{E71AA520-EA77-429A-B087-BE2711E19B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1100274C-543E-4A6F-B762-CC5804DB09CC}"/>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Subtitle">
            <a:extLst>
              <a:ext uri="{FF2B5EF4-FFF2-40B4-BE49-F238E27FC236}">
                <a16:creationId xmlns:a16="http://schemas.microsoft.com/office/drawing/2014/main" id="{A668F3F0-B9EF-423B-93C2-36FA1D18816E}"/>
              </a:ext>
            </a:extLst>
          </p:cNvPr>
          <p:cNvSpPr>
            <a:spLocks noGrp="1"/>
          </p:cNvSpPr>
          <p:nvPr>
            <p:ph type="subTitle" idx="1"/>
            <p:custDataLst>
              <p:tags r:id="rId4"/>
            </p:custDataLst>
          </p:nvPr>
        </p:nvSpPr>
        <p:spPr>
          <a:noFill/>
          <a:ln/>
          <a:extLst>
            <a:ext uri="{909E8E84-426E-40DD-AFC4-6F175D3DCCD1}">
              <a14:hiddenFill xmlns:a14="http://schemas.microsoft.com/office/drawing/2010/main">
                <a:solidFill>
                  <a:srgbClr val="FFFFFF"/>
                </a:solidFill>
              </a14:hiddenFill>
            </a:ext>
          </a:extLst>
        </p:spPr>
        <p:txBody>
          <a:bodyPr wrap="square" rtlCol="0" anchor="t" anchorCtr="0">
            <a:spAutoFit/>
          </a:bodyPr>
          <a:lstStyle/>
          <a:p>
            <a:pPr rtl="0">
              <a:buClr>
                <a:srgbClr val="FFFFFF"/>
              </a:buClr>
            </a:pPr>
            <a:r>
              <a:rPr lang="fr">
                <a:solidFill>
                  <a:srgbClr val="0070C0"/>
                </a:solidFill>
                <a:latin typeface="+mn-lt"/>
                <a:cs typeface="Arial"/>
              </a:rPr>
              <a:t>2 août 2021</a:t>
            </a:r>
          </a:p>
        </p:txBody>
      </p:sp>
      <p:sp>
        <p:nvSpPr>
          <p:cNvPr id="4" name="Title">
            <a:extLst>
              <a:ext uri="{FF2B5EF4-FFF2-40B4-BE49-F238E27FC236}">
                <a16:creationId xmlns:a16="http://schemas.microsoft.com/office/drawing/2014/main" id="{A78CFBF4-2AFC-443D-9754-016559275FFF}"/>
              </a:ext>
            </a:extLst>
          </p:cNvPr>
          <p:cNvSpPr>
            <a:spLocks noGrp="1"/>
          </p:cNvSpPr>
          <p:nvPr>
            <p:ph type="title"/>
            <p:custDataLst>
              <p:tags r:id="rId5"/>
            </p:custDataLst>
          </p:nvPr>
        </p:nvSpPr>
        <p:spPr>
          <a:xfrm>
            <a:off x="525801" y="2113720"/>
            <a:ext cx="8177931" cy="1477328"/>
          </a:xfrm>
          <a:noFill/>
          <a:ln/>
          <a:extLst>
            <a:ext uri="{909E8E84-426E-40DD-AFC4-6F175D3DCCD1}">
              <a14:hiddenFill xmlns:a14="http://schemas.microsoft.com/office/drawing/2010/main">
                <a:solidFill>
                  <a:srgbClr val="FFFFFF"/>
                </a:solidFill>
              </a14:hiddenFill>
            </a:ext>
          </a:extLst>
        </p:spPr>
        <p:txBody>
          <a:bodyPr wrap="square" rtlCol="0" anchor="t" anchorCtr="0">
            <a:spAutoFit/>
          </a:bodyPr>
          <a:lstStyle/>
          <a:p>
            <a:pPr rtl="0"/>
            <a:r>
              <a:rPr lang="fr" sz="3200" dirty="0">
                <a:solidFill>
                  <a:srgbClr val="0070C0"/>
                </a:solidFill>
              </a:rPr>
              <a:t>Formation sur la manipulation, le stockage et le transport du vaccin Pfizer BioNTech COVID-19</a:t>
            </a:r>
          </a:p>
        </p:txBody>
      </p:sp>
    </p:spTree>
    <p:extLst>
      <p:ext uri="{BB962C8B-B14F-4D97-AF65-F5344CB8AC3E}">
        <p14:creationId xmlns:p14="http://schemas.microsoft.com/office/powerpoint/2010/main" val="80651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06A48-958A-4B68-9F8C-1DE5DC2C20FE}"/>
              </a:ext>
            </a:extLst>
          </p:cNvPr>
          <p:cNvSpPr/>
          <p:nvPr/>
        </p:nvSpPr>
        <p:spPr>
          <a:xfrm>
            <a:off x="73300" y="762762"/>
            <a:ext cx="11617958" cy="2469459"/>
          </a:xfrm>
          <a:prstGeom prst="rect">
            <a:avLst/>
          </a:prstGeom>
        </p:spPr>
        <p:txBody>
          <a:bodyPr wrap="square" rtlCol="0">
            <a:spAutoFit/>
          </a:bodyPr>
          <a:lstStyle/>
          <a:p>
            <a:pPr marL="342900" marR="0" lvl="0" indent="-342900" algn="just" defTabSz="9144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lang="fr" sz="1500" b="1" i="0" u="none" strike="noStrike" kern="1200" cap="none" spc="0" normalizeH="0" noProof="0" dirty="0">
                <a:ln>
                  <a:noFill/>
                </a:ln>
                <a:solidFill>
                  <a:srgbClr val="000000"/>
                </a:solidFill>
                <a:effectLst/>
                <a:uLnTx/>
                <a:uFillTx/>
                <a:latin typeface="Arial"/>
                <a:ea typeface="+mn-ea"/>
                <a:cs typeface="+mn-cs"/>
              </a:rPr>
              <a:t>L’étiquetage dynamique </a:t>
            </a:r>
            <a:r>
              <a:rPr lang="fr" sz="1500" b="0" i="0" u="none" strike="noStrike" kern="1200" cap="none" spc="0" normalizeH="0" noProof="0" dirty="0">
                <a:ln>
                  <a:noFill/>
                </a:ln>
                <a:solidFill>
                  <a:srgbClr val="000000"/>
                </a:solidFill>
                <a:effectLst/>
                <a:uLnTx/>
                <a:uFillTx/>
                <a:latin typeface="Arial"/>
                <a:ea typeface="+mn-ea"/>
                <a:cs typeface="+mn-cs"/>
              </a:rPr>
              <a:t>est le processus de mise à jour manuelle de la date de péremption d’un vaccin lorsque celui-ci est transféré d’une température de stockage de -80 °C à une température de -20 </a:t>
            </a:r>
            <a:r>
              <a:rPr lang="fr" sz="1500" b="0" i="0" u="none" strike="noStrike" kern="1200" cap="none" spc="0" normalizeH="0" noProof="0" dirty="0">
                <a:ln>
                  <a:noFill/>
                </a:ln>
                <a:solidFill>
                  <a:srgbClr val="000000"/>
                </a:solidFill>
                <a:effectLst/>
                <a:uLnTx/>
                <a:uFillTx/>
                <a:latin typeface="Courier New" panose="02070309020205020404" pitchFamily="49" charset="0"/>
                <a:ea typeface="+mn-ea"/>
                <a:cs typeface="Courier New" panose="02070309020205020404" pitchFamily="49" charset="0"/>
              </a:rPr>
              <a:t>º</a:t>
            </a:r>
            <a:r>
              <a:rPr lang="fr" sz="1500" b="0" i="0" u="none" strike="noStrike" kern="1200" cap="none" spc="0" normalizeH="0" noProof="0" dirty="0">
                <a:ln>
                  <a:noFill/>
                </a:ln>
                <a:solidFill>
                  <a:srgbClr val="000000"/>
                </a:solidFill>
                <a:effectLst/>
                <a:uLnTx/>
                <a:uFillTx/>
                <a:latin typeface="Arial"/>
                <a:ea typeface="+mn-ea"/>
                <a:cs typeface="+mn-cs"/>
              </a:rPr>
              <a:t>C ou comprise entre +2 °C et +8 °C.</a:t>
            </a:r>
          </a:p>
          <a:p>
            <a:pPr marL="342900" marR="0" lvl="0" indent="-342900" algn="just" defTabSz="914400" rtl="0" eaLnBrk="1" fontAlgn="auto" latinLnBrk="0" hangingPunct="1">
              <a:lnSpc>
                <a:spcPct val="107000"/>
              </a:lnSpc>
              <a:buClrTx/>
              <a:buSzTx/>
              <a:buFont typeface="Symbol" panose="05050102010706020507" pitchFamily="18" charset="2"/>
              <a:buChar char=""/>
              <a:tabLst/>
              <a:defRPr/>
            </a:pPr>
            <a:r>
              <a:rPr lang="fr" sz="1500" b="0" i="0" u="none" strike="noStrike" kern="1200" cap="none" spc="0" normalizeH="0" noProof="0" dirty="0">
                <a:ln>
                  <a:noFill/>
                </a:ln>
                <a:solidFill>
                  <a:srgbClr val="000000"/>
                </a:solidFill>
                <a:effectLst/>
                <a:uLnTx/>
                <a:uFillTx/>
                <a:latin typeface="Arial"/>
                <a:ea typeface="+mn-ea"/>
                <a:cs typeface="+mn-cs"/>
              </a:rPr>
              <a:t>Quand et comment procéder à l’étiquetage dynamique. </a:t>
            </a:r>
          </a:p>
          <a:p>
            <a:pPr marL="742950" lvl="1" indent="-285750" algn="just" rtl="0">
              <a:lnSpc>
                <a:spcPct val="107000"/>
              </a:lnSpc>
              <a:buFont typeface="Courier New" panose="02070309020205020404" pitchFamily="49" charset="0"/>
              <a:buChar char="­"/>
              <a:defRPr/>
            </a:pPr>
            <a:r>
              <a:rPr lang="fr" sz="1500" b="0" i="0" u="none" strike="noStrike" kern="1200" cap="none" spc="0" normalizeH="0" noProof="0" dirty="0">
                <a:ln>
                  <a:noFill/>
                </a:ln>
                <a:solidFill>
                  <a:srgbClr val="000000"/>
                </a:solidFill>
                <a:effectLst/>
                <a:uLnTx/>
                <a:uFillTx/>
                <a:latin typeface="Arial"/>
                <a:ea typeface="+mn-ea"/>
                <a:cs typeface="+mn-cs"/>
              </a:rPr>
              <a:t>Lors du transfert du vaccin d’une température de stockage à une autre (p. ex. une température de stockage de -80 °C qui passe à </a:t>
            </a:r>
            <a:r>
              <a:rPr lang="fr" sz="1500" dirty="0"/>
              <a:t>-20 °C </a:t>
            </a:r>
            <a:r>
              <a:rPr lang="fr" sz="1500" b="0" i="0" u="none" strike="noStrike" kern="1200" cap="none" spc="0" normalizeH="0" noProof="0" dirty="0">
                <a:ln>
                  <a:noFill/>
                </a:ln>
                <a:solidFill>
                  <a:srgbClr val="000000"/>
                </a:solidFill>
                <a:effectLst/>
                <a:uLnTx/>
                <a:uFillTx/>
                <a:latin typeface="Arial"/>
                <a:ea typeface="+mn-ea"/>
                <a:cs typeface="+mn-cs"/>
              </a:rPr>
              <a:t>ou à une température comprise entre </a:t>
            </a:r>
            <a:r>
              <a:rPr lang="fr" sz="1500" dirty="0"/>
              <a:t>+2 °C et +8 °C</a:t>
            </a:r>
            <a:r>
              <a:rPr lang="fr" sz="1500" b="0" i="0" u="none" strike="noStrike" kern="1200" cap="none" spc="0" normalizeH="0" noProof="0" dirty="0">
                <a:ln>
                  <a:noFill/>
                </a:ln>
                <a:solidFill>
                  <a:srgbClr val="000000"/>
                </a:solidFill>
                <a:effectLst/>
                <a:uLnTx/>
                <a:uFillTx/>
                <a:latin typeface="Arial"/>
                <a:ea typeface="+mn-ea"/>
                <a:cs typeface="+mn-cs"/>
              </a:rPr>
              <a:t>), la date de péremption mise à jour doit être inscrite au marqueur indélébile sur le carton extérieur ou la boîte de plateaux extérieure, ou sur un autocollant libellé. </a:t>
            </a:r>
          </a:p>
          <a:p>
            <a:pPr marL="742950" lvl="1" indent="-285750" algn="just" rtl="0">
              <a:lnSpc>
                <a:spcPct val="107000"/>
              </a:lnSpc>
              <a:buFont typeface="Courier New" panose="02070309020205020404" pitchFamily="49" charset="0"/>
              <a:buChar char="­"/>
              <a:defRPr/>
            </a:pPr>
            <a:r>
              <a:rPr lang="fr" sz="1500" b="0" i="0" u="none" strike="noStrike" kern="1200" cap="none" spc="0" normalizeH="0" noProof="0" dirty="0">
                <a:ln>
                  <a:noFill/>
                </a:ln>
                <a:solidFill>
                  <a:srgbClr val="000000"/>
                </a:solidFill>
                <a:effectLst/>
                <a:uLnTx/>
                <a:uFillTx/>
                <a:latin typeface="Arial"/>
                <a:ea typeface="+mn-ea"/>
                <a:cs typeface="+mn-cs"/>
              </a:rPr>
              <a:t>La date initiale de péremption doit être barrée</a:t>
            </a:r>
            <a:r>
              <a:rPr lang="fr" sz="1500" dirty="0">
                <a:solidFill>
                  <a:srgbClr val="000000"/>
                </a:solidFill>
                <a:latin typeface="Arial"/>
              </a:rPr>
              <a:t> (de sorte que la date initiale de péremption reste visible).</a:t>
            </a:r>
          </a:p>
          <a:p>
            <a:pPr marL="742950" lvl="1" indent="-285750" algn="just" rtl="0">
              <a:lnSpc>
                <a:spcPct val="107000"/>
              </a:lnSpc>
              <a:buFont typeface="Courier New" panose="02070309020205020404" pitchFamily="49" charset="0"/>
              <a:buChar char="­"/>
              <a:defRPr/>
            </a:pPr>
            <a:r>
              <a:rPr lang="fr" sz="1500" dirty="0">
                <a:solidFill>
                  <a:srgbClr val="000000"/>
                </a:solidFill>
                <a:latin typeface="Arial"/>
              </a:rPr>
              <a:t>Tout transport et toute utilisation nécessaires du vaccin doivent avoir lieu avant la date de péremption </a:t>
            </a:r>
            <a:r>
              <a:rPr lang="fr" dirty="0">
                <a:solidFill>
                  <a:srgbClr val="000000"/>
                </a:solidFill>
                <a:latin typeface="Arial"/>
              </a:rPr>
              <a:t>mise à jour. </a:t>
            </a:r>
          </a:p>
          <a:p>
            <a:pPr marL="742950" marR="0" lvl="1" indent="-285750" algn="just" defTabSz="914400" rtl="0" eaLnBrk="1" fontAlgn="auto" latinLnBrk="0" hangingPunct="1">
              <a:lnSpc>
                <a:spcPct val="107000"/>
              </a:lnSpc>
              <a:buClrTx/>
              <a:buSzTx/>
              <a:buFont typeface="Courier New" panose="02070309020205020404" pitchFamily="49" charset="0"/>
              <a:buChar char="­"/>
              <a:tabLst/>
              <a:defRPr/>
            </a:pPr>
            <a:r>
              <a:rPr lang="fr" sz="1800" b="0" i="0" u="none" strike="noStrike" kern="1200" cap="none" spc="0" normalizeH="0" noProof="0" dirty="0">
                <a:ln>
                  <a:noFill/>
                </a:ln>
                <a:solidFill>
                  <a:srgbClr val="000000"/>
                </a:solidFill>
                <a:effectLst/>
                <a:uLnTx/>
                <a:uFillTx/>
                <a:latin typeface="Arial"/>
                <a:ea typeface="+mn-ea"/>
                <a:cs typeface="+mn-cs"/>
              </a:rPr>
              <a:t>Le vaccin doit être jeté en fonction de la nouvelle date de péremption.</a:t>
            </a:r>
          </a:p>
        </p:txBody>
      </p:sp>
      <p:sp>
        <p:nvSpPr>
          <p:cNvPr id="7" name="Text Box 8">
            <a:extLst>
              <a:ext uri="{FF2B5EF4-FFF2-40B4-BE49-F238E27FC236}">
                <a16:creationId xmlns:a16="http://schemas.microsoft.com/office/drawing/2014/main" id="{D8F2CBF8-62F0-4733-9CF2-EB378D33115E}"/>
              </a:ext>
            </a:extLst>
          </p:cNvPr>
          <p:cNvSpPr txBox="1"/>
          <p:nvPr/>
        </p:nvSpPr>
        <p:spPr>
          <a:xfrm>
            <a:off x="242294" y="3277737"/>
            <a:ext cx="9039998" cy="2964067"/>
          </a:xfrm>
          <a:prstGeom prst="rect">
            <a:avLst/>
          </a:prstGeom>
          <a:solidFill>
            <a:schemeClr val="accent5">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 sz="1200" dirty="0">
                <a:solidFill>
                  <a:srgbClr val="000000"/>
                </a:solidFill>
                <a:latin typeface="Arial"/>
              </a:rPr>
              <a:t>Cas de figure possibles</a:t>
            </a:r>
            <a:r>
              <a:rPr lang="fr" sz="1200" b="0" i="0" u="none" strike="noStrike" kern="1200" cap="none" spc="0" normalizeH="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fr" sz="1200" b="0" i="0" u="none" strike="noStrike" kern="1200" cap="none" spc="0" normalizeH="0" noProof="0" dirty="0">
                <a:ln>
                  <a:noFill/>
                </a:ln>
                <a:solidFill>
                  <a:srgbClr val="000000"/>
                </a:solidFill>
                <a:effectLst/>
                <a:uLnTx/>
                <a:uFillTx/>
                <a:latin typeface="Arial"/>
                <a:ea typeface="+mn-ea"/>
                <a:cs typeface="+mn-cs"/>
              </a:rPr>
              <a:t>Si </a:t>
            </a:r>
            <a:r>
              <a:rPr lang="fr" sz="1200" b="1" i="0" u="none" strike="noStrike" kern="1200" cap="none" spc="0" normalizeH="0" noProof="0" dirty="0">
                <a:ln>
                  <a:noFill/>
                </a:ln>
                <a:solidFill>
                  <a:srgbClr val="000000"/>
                </a:solidFill>
                <a:effectLst/>
                <a:uLnTx/>
                <a:uFillTx/>
                <a:latin typeface="Arial"/>
                <a:ea typeface="+mn-ea"/>
                <a:cs typeface="+mn-cs"/>
              </a:rPr>
              <a:t>la date initiale de péremption à -80 °C est fixée au 31 août 2021 </a:t>
            </a:r>
            <a:r>
              <a:rPr lang="fr" sz="1200" b="0" i="0" u="none" strike="noStrike" kern="1200" cap="none" spc="0" normalizeH="0" noProof="0" dirty="0">
                <a:ln>
                  <a:noFill/>
                </a:ln>
                <a:solidFill>
                  <a:srgbClr val="000000"/>
                </a:solidFill>
                <a:effectLst/>
                <a:uLnTx/>
                <a:uFillTx/>
                <a:latin typeface="Arial"/>
                <a:ea typeface="+mn-ea"/>
                <a:cs typeface="+mn-cs"/>
              </a:rPr>
              <a:t>(p. ex. une durée de conservation de 6 mois à compter de la date de fabrication) :</a:t>
            </a:r>
          </a:p>
          <a:p>
            <a:pPr lvl="1" rtl="0">
              <a:lnSpc>
                <a:spcPct val="107000"/>
              </a:lnSpc>
              <a:spcAft>
                <a:spcPts val="800"/>
              </a:spcAft>
              <a:defRPr/>
            </a:pPr>
            <a:r>
              <a:rPr lang="fr" sz="1200" b="0" i="0" u="none" strike="noStrike" kern="1200" cap="none" spc="0" normalizeH="0" noProof="0" dirty="0">
                <a:ln>
                  <a:noFill/>
                </a:ln>
                <a:solidFill>
                  <a:srgbClr val="000000"/>
                </a:solidFill>
                <a:effectLst/>
                <a:uLnTx/>
                <a:uFillTx/>
                <a:latin typeface="Arial"/>
                <a:ea typeface="+mn-ea"/>
                <a:cs typeface="+mn-cs"/>
              </a:rPr>
              <a:t>1. </a:t>
            </a:r>
            <a:r>
              <a:rPr lang="fr" sz="1200" dirty="0">
                <a:solidFill>
                  <a:srgbClr val="000000"/>
                </a:solidFill>
              </a:rPr>
              <a:t>Lorsque le vaccin est directement transféré de -80 °C à </a:t>
            </a:r>
            <a:r>
              <a:rPr lang="fr" sz="1200" dirty="0"/>
              <a:t>+2-8 °C </a:t>
            </a:r>
            <a:r>
              <a:rPr lang="fr" sz="1200" dirty="0">
                <a:solidFill>
                  <a:srgbClr val="000000"/>
                </a:solidFill>
              </a:rPr>
              <a:t>le 15 juillet 2021, la nouvelle date de péremption sera </a:t>
            </a:r>
            <a:r>
              <a:rPr lang="fr" sz="1200" b="1" dirty="0">
                <a:solidFill>
                  <a:srgbClr val="000000"/>
                </a:solidFill>
              </a:rPr>
              <a:t>le 14 août 2021 </a:t>
            </a:r>
            <a:r>
              <a:rPr lang="fr" sz="1200" dirty="0">
                <a:solidFill>
                  <a:srgbClr val="000000"/>
                </a:solidFill>
              </a:rPr>
              <a:t>(après 31 jours). </a:t>
            </a:r>
            <a:r>
              <a:rPr lang="fr" sz="1200" b="1" dirty="0">
                <a:solidFill>
                  <a:srgbClr val="FF0000"/>
                </a:solidFill>
              </a:rPr>
              <a:t>Ne pas l’utiliser au-delà du 14 août.</a:t>
            </a:r>
          </a:p>
          <a:p>
            <a:pPr lvl="1" rtl="0">
              <a:lnSpc>
                <a:spcPct val="107000"/>
              </a:lnSpc>
              <a:spcAft>
                <a:spcPts val="800"/>
              </a:spcAft>
              <a:defRPr/>
            </a:pPr>
            <a:r>
              <a:rPr lang="fr" sz="1200" b="0" i="0" u="none" strike="noStrike" kern="1200" cap="none" spc="0" normalizeH="0" noProof="0" dirty="0">
                <a:ln>
                  <a:noFill/>
                </a:ln>
                <a:solidFill>
                  <a:srgbClr val="000000"/>
                </a:solidFill>
                <a:effectLst/>
                <a:uLnTx/>
                <a:uFillTx/>
                <a:latin typeface="Arial"/>
                <a:ea typeface="+mn-ea"/>
                <a:cs typeface="+mn-cs"/>
              </a:rPr>
              <a:t>2. Lorsque le vaccin est transféré de -80 °C à </a:t>
            </a:r>
            <a:r>
              <a:rPr lang="fr" sz="1200" dirty="0"/>
              <a:t>-20 °C </a:t>
            </a:r>
            <a:r>
              <a:rPr lang="fr" sz="1200" b="0" i="0" u="none" strike="noStrike" kern="1200" cap="none" spc="0" normalizeH="0" noProof="0" dirty="0">
                <a:ln>
                  <a:noFill/>
                </a:ln>
                <a:solidFill>
                  <a:srgbClr val="000000"/>
                </a:solidFill>
                <a:effectLst/>
                <a:uLnTx/>
                <a:uFillTx/>
                <a:latin typeface="Arial"/>
                <a:ea typeface="+mn-ea"/>
                <a:cs typeface="+mn-cs"/>
              </a:rPr>
              <a:t>le </a:t>
            </a:r>
            <a:r>
              <a:rPr lang="fr" sz="1200" b="1" i="0" u="none" strike="noStrike" kern="1200" cap="none" spc="0" normalizeH="0" noProof="0" dirty="0">
                <a:ln>
                  <a:noFill/>
                </a:ln>
                <a:solidFill>
                  <a:srgbClr val="000000"/>
                </a:solidFill>
                <a:effectLst/>
                <a:uLnTx/>
                <a:uFillTx/>
                <a:latin typeface="Arial"/>
                <a:ea typeface="+mn-ea"/>
                <a:cs typeface="+mn-cs"/>
              </a:rPr>
              <a:t>15 juillet </a:t>
            </a:r>
            <a:r>
              <a:rPr lang="fr" sz="1200" b="0" i="0" u="none" strike="noStrike" kern="1200" cap="none" spc="0" normalizeH="0" noProof="0" dirty="0">
                <a:ln>
                  <a:noFill/>
                </a:ln>
                <a:solidFill>
                  <a:srgbClr val="000000"/>
                </a:solidFill>
                <a:effectLst/>
                <a:uLnTx/>
                <a:uFillTx/>
                <a:latin typeface="Arial"/>
                <a:ea typeface="+mn-ea"/>
                <a:cs typeface="+mn-cs"/>
              </a:rPr>
              <a:t>2021, la nouvelle date de péremption sera fixée au </a:t>
            </a:r>
            <a:r>
              <a:rPr lang="fr" sz="1200" b="1" i="0" u="none" strike="noStrike" kern="1200" cap="none" spc="0" normalizeH="0" noProof="0" dirty="0">
                <a:ln>
                  <a:noFill/>
                </a:ln>
                <a:solidFill>
                  <a:srgbClr val="000000"/>
                </a:solidFill>
                <a:effectLst/>
                <a:uLnTx/>
                <a:uFillTx/>
                <a:latin typeface="Arial"/>
                <a:ea typeface="+mn-ea"/>
                <a:cs typeface="+mn-cs"/>
              </a:rPr>
              <a:t>26 août 2021 </a:t>
            </a:r>
            <a:r>
              <a:rPr lang="fr" sz="1200" b="0" i="0" u="none" strike="noStrike" kern="1200" cap="none" spc="0" normalizeH="0" noProof="0" dirty="0">
                <a:ln>
                  <a:noFill/>
                </a:ln>
                <a:solidFill>
                  <a:srgbClr val="000000"/>
                </a:solidFill>
                <a:effectLst/>
                <a:uLnTx/>
                <a:uFillTx/>
                <a:latin typeface="Arial"/>
                <a:ea typeface="+mn-ea"/>
                <a:cs typeface="+mn-cs"/>
              </a:rPr>
              <a:t>(soit l’équivalent d’un temps restant de </a:t>
            </a:r>
            <a:r>
              <a:rPr lang="fr" sz="1200" dirty="0"/>
              <a:t>15 jours à -20 °C + 31 jours à +2-8 °C</a:t>
            </a:r>
            <a:r>
              <a:rPr lang="fr" sz="1200" b="0" i="0" u="none" strike="noStrike" kern="1200" cap="none" spc="0" normalizeH="0" noProof="0" dirty="0">
                <a:ln>
                  <a:noFill/>
                </a:ln>
                <a:solidFill>
                  <a:srgbClr val="000000"/>
                </a:solidFill>
                <a:effectLst/>
                <a:uLnTx/>
                <a:uFillTx/>
                <a:latin typeface="Arial"/>
                <a:ea typeface="+mn-ea"/>
                <a:cs typeface="+mn-cs"/>
              </a:rPr>
              <a:t>). </a:t>
            </a:r>
            <a:r>
              <a:rPr lang="fr" sz="1200" b="1" i="0" u="none" strike="noStrike" kern="1200" cap="none" spc="0" normalizeH="0" noProof="0" dirty="0">
                <a:ln>
                  <a:noFill/>
                </a:ln>
                <a:solidFill>
                  <a:srgbClr val="FF0000"/>
                </a:solidFill>
                <a:effectLst/>
                <a:uLnTx/>
                <a:uFillTx/>
                <a:latin typeface="Arial"/>
                <a:ea typeface="+mn-ea"/>
                <a:cs typeface="+mn-cs"/>
              </a:rPr>
              <a:t>Ne pas l’utiliser au-delà du 26 août. </a:t>
            </a:r>
          </a:p>
          <a:p>
            <a:pPr lvl="1" rtl="0">
              <a:lnSpc>
                <a:spcPct val="107000"/>
              </a:lnSpc>
              <a:spcAft>
                <a:spcPts val="800"/>
              </a:spcAft>
              <a:defRPr/>
            </a:pPr>
            <a:r>
              <a:rPr lang="fr" sz="1200" dirty="0">
                <a:solidFill>
                  <a:srgbClr val="000000"/>
                </a:solidFill>
                <a:latin typeface="Arial"/>
              </a:rPr>
              <a:t>3. Lorsque le </a:t>
            </a:r>
            <a:r>
              <a:rPr lang="fr" sz="1200" dirty="0">
                <a:solidFill>
                  <a:srgbClr val="000000"/>
                </a:solidFill>
              </a:rPr>
              <a:t>vaccin est transféré de -80 °C à </a:t>
            </a:r>
            <a:r>
              <a:rPr lang="fr" sz="1200" dirty="0"/>
              <a:t>-20 °C </a:t>
            </a:r>
            <a:r>
              <a:rPr lang="fr" sz="1200" dirty="0">
                <a:solidFill>
                  <a:srgbClr val="000000"/>
                </a:solidFill>
              </a:rPr>
              <a:t>le </a:t>
            </a:r>
            <a:r>
              <a:rPr lang="fr" sz="1200" b="1" dirty="0">
                <a:solidFill>
                  <a:srgbClr val="000000"/>
                </a:solidFill>
              </a:rPr>
              <a:t>15 juillet </a:t>
            </a:r>
            <a:r>
              <a:rPr lang="fr" sz="1200" dirty="0">
                <a:solidFill>
                  <a:srgbClr val="000000"/>
                </a:solidFill>
              </a:rPr>
              <a:t>2021, la nouvelle date de péremption sera fixée au </a:t>
            </a:r>
            <a:r>
              <a:rPr lang="fr" sz="1200" b="1" dirty="0">
                <a:solidFill>
                  <a:srgbClr val="000000"/>
                </a:solidFill>
              </a:rPr>
              <a:t>26 août 2021 </a:t>
            </a:r>
            <a:r>
              <a:rPr lang="fr" sz="1200" dirty="0">
                <a:solidFill>
                  <a:srgbClr val="000000"/>
                </a:solidFill>
              </a:rPr>
              <a:t>(soit l’équivalent d’un temps restant de </a:t>
            </a:r>
            <a:r>
              <a:rPr lang="fr" sz="1200" dirty="0"/>
              <a:t>15 jours à -20 °C + 31 jours à +2-8 °C</a:t>
            </a:r>
            <a:r>
              <a:rPr lang="fr" sz="1200" dirty="0">
                <a:solidFill>
                  <a:srgbClr val="000000"/>
                </a:solidFill>
              </a:rPr>
              <a:t>). </a:t>
            </a:r>
            <a:r>
              <a:rPr lang="fr" sz="1200" b="1" dirty="0">
                <a:solidFill>
                  <a:srgbClr val="000000"/>
                </a:solidFill>
              </a:rPr>
              <a:t>MAIS</a:t>
            </a:r>
            <a:r>
              <a:rPr lang="fr" sz="1200" dirty="0">
                <a:solidFill>
                  <a:srgbClr val="000000"/>
                </a:solidFill>
              </a:rPr>
              <a:t> si le 5</a:t>
            </a:r>
            <a:r>
              <a:rPr lang="fr" sz="1200" baseline="30000" dirty="0">
                <a:solidFill>
                  <a:srgbClr val="000000"/>
                </a:solidFill>
              </a:rPr>
              <a:t>e</a:t>
            </a:r>
            <a:r>
              <a:rPr lang="fr" sz="1200" dirty="0">
                <a:solidFill>
                  <a:srgbClr val="000000"/>
                </a:solidFill>
              </a:rPr>
              <a:t> jour à -20 </a:t>
            </a:r>
            <a:r>
              <a:rPr lang="fr" sz="1200" dirty="0"/>
              <a:t>°C</a:t>
            </a:r>
            <a:r>
              <a:rPr lang="fr" sz="1200" dirty="0">
                <a:solidFill>
                  <a:srgbClr val="000000"/>
                </a:solidFill>
              </a:rPr>
              <a:t> (&lt;15 jours) le vaccin est décongelé et stocké à </a:t>
            </a:r>
            <a:r>
              <a:rPr lang="fr" sz="1200" dirty="0"/>
              <a:t>+2-8 °C, la </a:t>
            </a:r>
            <a:r>
              <a:rPr lang="fr" sz="1200" b="1" dirty="0"/>
              <a:t>date de péremption doit à nouveau être actualisée </a:t>
            </a:r>
            <a:r>
              <a:rPr lang="fr" sz="1200" dirty="0"/>
              <a:t>au </a:t>
            </a:r>
            <a:r>
              <a:rPr lang="fr" sz="1200" b="1" dirty="0"/>
              <a:t>20 août 2021 </a:t>
            </a:r>
            <a:r>
              <a:rPr lang="fr" sz="1200" dirty="0"/>
              <a:t>(soit l’équivalent de 5 jours à -20 °C + 31 jours à +2-8 °C).  </a:t>
            </a:r>
            <a:r>
              <a:rPr lang="fr" sz="1200" b="1" dirty="0">
                <a:solidFill>
                  <a:srgbClr val="FF0000"/>
                </a:solidFill>
              </a:rPr>
              <a:t>Ne pas l’utiliser au-delà du 20 août. </a:t>
            </a:r>
          </a:p>
          <a:p>
            <a:pPr lvl="1" rtl="0">
              <a:lnSpc>
                <a:spcPct val="107000"/>
              </a:lnSpc>
              <a:spcAft>
                <a:spcPts val="800"/>
              </a:spcAft>
              <a:defRPr/>
            </a:pPr>
            <a:endParaRPr kumimoji="0" lang="en-US" sz="1400" b="1"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 sz="1400" b="0" i="0" u="none" strike="noStrike" kern="1200" cap="none" spc="0" normalizeH="0" noProof="0" dirty="0">
                <a:ln>
                  <a:noFill/>
                </a:ln>
                <a:solidFill>
                  <a:srgbClr val="000000"/>
                </a:solidFill>
                <a:effectLst/>
                <a:uLnTx/>
                <a:uFillTx/>
                <a:latin typeface="Arial"/>
                <a:ea typeface="+mn-ea"/>
                <a:cs typeface="+mn-cs"/>
              </a:rPr>
              <a:t> </a:t>
            </a:r>
          </a:p>
        </p:txBody>
      </p:sp>
      <p:sp>
        <p:nvSpPr>
          <p:cNvPr id="8" name="Text Box 11">
            <a:extLst>
              <a:ext uri="{FF2B5EF4-FFF2-40B4-BE49-F238E27FC236}">
                <a16:creationId xmlns:a16="http://schemas.microsoft.com/office/drawing/2014/main" id="{591A7B2D-9146-45F0-B7B4-08B850F5D710}"/>
              </a:ext>
            </a:extLst>
          </p:cNvPr>
          <p:cNvSpPr txBox="1"/>
          <p:nvPr/>
        </p:nvSpPr>
        <p:spPr>
          <a:xfrm>
            <a:off x="9547516" y="4832374"/>
            <a:ext cx="2344764"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fr" sz="1000" b="0" i="1"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Date limite d’utilisation : 	</a:t>
            </a:r>
            <a:r>
              <a:rPr lang="fr" sz="1000" b="0" i="0" u="none" strike="dbl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31 août 2021</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fr" sz="1000" b="0" i="0"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26 août 2021</a:t>
            </a:r>
          </a:p>
        </p:txBody>
      </p:sp>
      <p:sp>
        <p:nvSpPr>
          <p:cNvPr id="9" name="Text Box 13">
            <a:extLst>
              <a:ext uri="{FF2B5EF4-FFF2-40B4-BE49-F238E27FC236}">
                <a16:creationId xmlns:a16="http://schemas.microsoft.com/office/drawing/2014/main" id="{1148BE6F-1FD2-4EB8-876E-B694D480BD4D}"/>
              </a:ext>
            </a:extLst>
          </p:cNvPr>
          <p:cNvSpPr txBox="1"/>
          <p:nvPr/>
        </p:nvSpPr>
        <p:spPr>
          <a:xfrm>
            <a:off x="9547516" y="3802601"/>
            <a:ext cx="2344764"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fr" sz="1000" b="0" i="1"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Date limite d’utilisation :</a:t>
            </a:r>
            <a:r>
              <a:rPr lang="fr" sz="1000" b="0" i="0"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fr" sz="1000" b="0" i="0" u="none" strike="dbl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31 août 2021</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fr" sz="1000" b="0" i="0"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14 août 2021</a:t>
            </a:r>
          </a:p>
        </p:txBody>
      </p:sp>
      <p:sp>
        <p:nvSpPr>
          <p:cNvPr id="10" name="Title 1">
            <a:extLst>
              <a:ext uri="{FF2B5EF4-FFF2-40B4-BE49-F238E27FC236}">
                <a16:creationId xmlns:a16="http://schemas.microsoft.com/office/drawing/2014/main" id="{6AEE598C-755D-43B8-A9C1-153FC8B4D7BB}"/>
              </a:ext>
            </a:extLst>
          </p:cNvPr>
          <p:cNvSpPr txBox="1">
            <a:spLocks/>
          </p:cNvSpPr>
          <p:nvPr/>
        </p:nvSpPr>
        <p:spPr>
          <a:xfrm>
            <a:off x="0" y="0"/>
            <a:ext cx="12191999" cy="612729"/>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rtl="0"/>
            <a:r>
              <a:rPr lang="fr" sz="2300" b="0" dirty="0">
                <a:solidFill>
                  <a:schemeClr val="bg1"/>
                </a:solidFill>
                <a:latin typeface="Calibri Light" panose="020F0302020204030204" pitchFamily="34" charset="0"/>
                <a:cs typeface="Calibri Light" panose="020F0302020204030204" pitchFamily="34" charset="0"/>
              </a:rPr>
              <a:t>Étiquetage dynamique des vaccins lors de leur transfert à une température de stockage différente</a:t>
            </a:r>
          </a:p>
        </p:txBody>
      </p:sp>
      <p:sp>
        <p:nvSpPr>
          <p:cNvPr id="2" name="Oval 1">
            <a:extLst>
              <a:ext uri="{FF2B5EF4-FFF2-40B4-BE49-F238E27FC236}">
                <a16:creationId xmlns:a16="http://schemas.microsoft.com/office/drawing/2014/main" id="{469AB71C-69C1-4714-A4F8-99588B10522D}"/>
              </a:ext>
            </a:extLst>
          </p:cNvPr>
          <p:cNvSpPr/>
          <p:nvPr/>
        </p:nvSpPr>
        <p:spPr>
          <a:xfrm>
            <a:off x="9374898" y="3638230"/>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fr" sz="1600">
                <a:solidFill>
                  <a:schemeClr val="bg1"/>
                </a:solidFill>
              </a:rPr>
              <a:t>1</a:t>
            </a:r>
          </a:p>
        </p:txBody>
      </p:sp>
      <p:sp>
        <p:nvSpPr>
          <p:cNvPr id="11" name="Oval 10">
            <a:extLst>
              <a:ext uri="{FF2B5EF4-FFF2-40B4-BE49-F238E27FC236}">
                <a16:creationId xmlns:a16="http://schemas.microsoft.com/office/drawing/2014/main" id="{4F68752F-106C-4062-B1A8-1CF29DBCBAA3}"/>
              </a:ext>
            </a:extLst>
          </p:cNvPr>
          <p:cNvSpPr/>
          <p:nvPr/>
        </p:nvSpPr>
        <p:spPr>
          <a:xfrm>
            <a:off x="9370700" y="4584078"/>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fr" sz="1600">
                <a:solidFill>
                  <a:schemeClr val="bg1"/>
                </a:solidFill>
              </a:rPr>
              <a:t>2</a:t>
            </a:r>
          </a:p>
        </p:txBody>
      </p:sp>
      <p:sp>
        <p:nvSpPr>
          <p:cNvPr id="13" name="Text Box 11">
            <a:extLst>
              <a:ext uri="{FF2B5EF4-FFF2-40B4-BE49-F238E27FC236}">
                <a16:creationId xmlns:a16="http://schemas.microsoft.com/office/drawing/2014/main" id="{CABDB37D-B7DE-49CC-98E4-23F35FF59028}"/>
              </a:ext>
            </a:extLst>
          </p:cNvPr>
          <p:cNvSpPr txBox="1"/>
          <p:nvPr/>
        </p:nvSpPr>
        <p:spPr>
          <a:xfrm>
            <a:off x="9547516" y="5840117"/>
            <a:ext cx="2344764" cy="877923"/>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fr" sz="1000" b="0" i="1"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Date limite d’utilisation : 	</a:t>
            </a:r>
            <a:r>
              <a:rPr lang="fr" sz="1000" b="0" i="0" u="none" strike="dbl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31 août 2021</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fr" sz="1000" b="0" i="0"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fr" sz="1000" b="0" i="0" u="none" strike="dbl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26 août 2021</a:t>
            </a:r>
          </a:p>
          <a:p>
            <a:pPr marL="0" marR="0" lvl="0" indent="0" algn="l" defTabSz="914400" rtl="0" eaLnBrk="1" fontAlgn="auto" latinLnBrk="0" hangingPunct="1">
              <a:lnSpc>
                <a:spcPct val="107000"/>
              </a:lnSpc>
              <a:spcBef>
                <a:spcPts val="0"/>
              </a:spcBef>
              <a:spcAft>
                <a:spcPts val="600"/>
              </a:spcAft>
              <a:buClrTx/>
              <a:buSzTx/>
              <a:buFontTx/>
              <a:buNone/>
              <a:tabLst/>
              <a:defRPr/>
            </a:pPr>
            <a:r>
              <a:rPr lang="fr"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20 août 2021</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27B881E-A486-490E-8F8E-3CFF108C7081}"/>
              </a:ext>
            </a:extLst>
          </p:cNvPr>
          <p:cNvSpPr/>
          <p:nvPr/>
        </p:nvSpPr>
        <p:spPr>
          <a:xfrm>
            <a:off x="9466776" y="5600248"/>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fr" sz="1600">
                <a:solidFill>
                  <a:schemeClr val="bg1"/>
                </a:solidFill>
              </a:rPr>
              <a:t>3</a:t>
            </a:r>
          </a:p>
        </p:txBody>
      </p:sp>
      <p:sp>
        <p:nvSpPr>
          <p:cNvPr id="3" name="TextBox 2">
            <a:extLst>
              <a:ext uri="{FF2B5EF4-FFF2-40B4-BE49-F238E27FC236}">
                <a16:creationId xmlns:a16="http://schemas.microsoft.com/office/drawing/2014/main" id="{54A7DAD5-CA81-4AB5-AD76-870F58CC39DA}"/>
              </a:ext>
            </a:extLst>
          </p:cNvPr>
          <p:cNvSpPr txBox="1"/>
          <p:nvPr/>
        </p:nvSpPr>
        <p:spPr>
          <a:xfrm>
            <a:off x="9812012" y="3477050"/>
            <a:ext cx="1207441" cy="265150"/>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1600" b="1">
                <a:solidFill>
                  <a:srgbClr val="0070C0"/>
                </a:solidFill>
              </a:rPr>
              <a:t>Exemples : </a:t>
            </a:r>
          </a:p>
        </p:txBody>
      </p:sp>
    </p:spTree>
    <p:extLst>
      <p:ext uri="{BB962C8B-B14F-4D97-AF65-F5344CB8AC3E}">
        <p14:creationId xmlns:p14="http://schemas.microsoft.com/office/powerpoint/2010/main" val="210633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 Box 101">
            <a:extLst>
              <a:ext uri="{FF2B5EF4-FFF2-40B4-BE49-F238E27FC236}">
                <a16:creationId xmlns:a16="http://schemas.microsoft.com/office/drawing/2014/main" id="{BD007F25-9533-4B4C-9F67-649F7BBD78B3}"/>
              </a:ext>
            </a:extLst>
          </p:cNvPr>
          <p:cNvSpPr txBox="1">
            <a:spLocks noChangeArrowheads="1"/>
          </p:cNvSpPr>
          <p:nvPr/>
        </p:nvSpPr>
        <p:spPr bwMode="auto">
          <a:xfrm>
            <a:off x="1772056" y="758991"/>
            <a:ext cx="1787613" cy="369332"/>
          </a:xfrm>
          <a:prstGeom prst="rect">
            <a:avLst/>
          </a:prstGeom>
          <a:noFill/>
          <a:ln w="9525">
            <a:noFill/>
            <a:miter lim="800000"/>
            <a:headEnd/>
            <a:tailEnd/>
          </a:ln>
          <a:effectLst/>
        </p:spPr>
        <p:txBody>
          <a:bodyPr wrap="square" lIns="91440" tIns="45720" rIns="91440" bIns="45720" rtlCol="0" anchor="t">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fr" b="0" i="0" u="none" strike="noStrike" kern="1200" cap="none" spc="0" normalizeH="0" noProof="0">
                <a:ln>
                  <a:noFill/>
                </a:ln>
                <a:effectLst/>
                <a:uLnTx/>
                <a:uFillTx/>
                <a:latin typeface="Arial" panose="020B0604020202020204" pitchFamily="34" charset="0"/>
                <a:cs typeface="Arial" panose="020B0604020202020204" pitchFamily="34" charset="0"/>
              </a:rPr>
              <a:t>Conservé à -80 </a:t>
            </a:r>
            <a:r>
              <a:rPr lang="fr" b="0" i="0" u="none" strike="noStrike" kern="0" cap="none" spc="0" normalizeH="0" noProof="0">
                <a:ln>
                  <a:noFill/>
                </a:ln>
                <a:effectLst/>
                <a:uLnTx/>
                <a:uFillTx/>
                <a:latin typeface="Arial" panose="020B0604020202020204" pitchFamily="34" charset="0"/>
                <a:cs typeface="Arial" panose="020B0604020202020204" pitchFamily="34" charset="0"/>
              </a:rPr>
              <a:t>°C</a:t>
            </a:r>
            <a:endParaRPr kumimoji="0" lang="fr-FR"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93" name="Picture 92">
            <a:extLst>
              <a:ext uri="{FF2B5EF4-FFF2-40B4-BE49-F238E27FC236}">
                <a16:creationId xmlns:a16="http://schemas.microsoft.com/office/drawing/2014/main" id="{6D78EDA1-52DD-4A16-BC2A-59CA2C457A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01" y="732550"/>
            <a:ext cx="1080000" cy="1602586"/>
          </a:xfrm>
          <a:prstGeom prst="rect">
            <a:avLst/>
          </a:prstGeom>
        </p:spPr>
      </p:pic>
      <p:sp>
        <p:nvSpPr>
          <p:cNvPr id="4" name="Rectangle 3">
            <a:extLst>
              <a:ext uri="{FF2B5EF4-FFF2-40B4-BE49-F238E27FC236}">
                <a16:creationId xmlns:a16="http://schemas.microsoft.com/office/drawing/2014/main" id="{0530D3BB-462E-496C-BFC9-2DD836A66EFB}"/>
              </a:ext>
            </a:extLst>
          </p:cNvPr>
          <p:cNvSpPr/>
          <p:nvPr/>
        </p:nvSpPr>
        <p:spPr>
          <a:xfrm>
            <a:off x="5330890" y="3140950"/>
            <a:ext cx="3854050" cy="1138773"/>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3 </a:t>
            </a:r>
            <a:r>
              <a:rPr lang="fr" sz="1700" b="1" i="1" u="none" strike="noStrike" kern="1200" cap="none" spc="0" normalizeH="0" noProof="0" dirty="0">
                <a:ln>
                  <a:noFill/>
                </a:ln>
                <a:effectLst/>
                <a:uLnTx/>
                <a:uFillTx/>
                <a:latin typeface="Arial" panose="020B0604020202020204" pitchFamily="34" charset="0"/>
                <a:cs typeface="Arial" panose="020B0604020202020204" pitchFamily="34" charset="0"/>
              </a:rPr>
              <a:t>flacons restants </a:t>
            </a: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de la 1</a:t>
            </a:r>
            <a:r>
              <a:rPr lang="en" sz="1700" baseline="30000" dirty="0">
                <a:latin typeface="Arial" panose="020B0604020202020204" pitchFamily="34" charset="0"/>
                <a:cs typeface="Arial" panose="020B0604020202020204" pitchFamily="34" charset="0"/>
              </a:rPr>
              <a:t>ere </a:t>
            </a:r>
            <a:r>
              <a:rPr lang="en" sz="1700" b="0" i="0" u="none" strike="noStrike" kern="1200" cap="none" spc="0" normalizeH="0" noProof="0" dirty="0">
                <a:ln>
                  <a:noFill/>
                </a:ln>
                <a:effectLst/>
                <a:uLnTx/>
                <a:uFillTx/>
                <a:latin typeface="Arial" panose="020B0604020202020204" pitchFamily="34" charset="0"/>
                <a:cs typeface="Arial" panose="020B0604020202020204" pitchFamily="34" charset="0"/>
              </a:rPr>
              <a:t> livraison</a:t>
            </a:r>
            <a:endParaRPr kumimoji="0" lang="fr-FR"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Inscrire la mention </a:t>
            </a:r>
            <a:r>
              <a:rPr lang="fr" sz="1700" b="1" i="0" u="none" strike="noStrike" kern="1200" cap="none" spc="0" normalizeH="0" noProof="0" dirty="0">
                <a:ln>
                  <a:noFill/>
                </a:ln>
                <a:effectLst/>
                <a:uLnTx/>
                <a:uFillTx/>
                <a:latin typeface="Arial" panose="020B0604020202020204" pitchFamily="34" charset="0"/>
                <a:cs typeface="Arial" panose="020B0604020202020204" pitchFamily="34" charset="0"/>
              </a:rPr>
              <a:t>« à utiliser en premier »</a:t>
            </a: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 sur les 3 flacons non utilisés de la livraison précédente.</a:t>
            </a:r>
          </a:p>
        </p:txBody>
      </p:sp>
      <p:sp>
        <p:nvSpPr>
          <p:cNvPr id="41" name="Rectangle 40">
            <a:extLst>
              <a:ext uri="{FF2B5EF4-FFF2-40B4-BE49-F238E27FC236}">
                <a16:creationId xmlns:a16="http://schemas.microsoft.com/office/drawing/2014/main" id="{ABBBDD9C-9CBD-4CCA-A199-0F5C59AB885B}"/>
              </a:ext>
            </a:extLst>
          </p:cNvPr>
          <p:cNvSpPr/>
          <p:nvPr/>
        </p:nvSpPr>
        <p:spPr>
          <a:xfrm>
            <a:off x="5364693" y="5066407"/>
            <a:ext cx="3960181" cy="1661993"/>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4 </a:t>
            </a:r>
            <a:r>
              <a:rPr lang="fr" sz="1700" b="1" i="1" u="none" strike="noStrike" kern="1200" cap="none" spc="0" normalizeH="0" noProof="0" dirty="0">
                <a:ln>
                  <a:noFill/>
                </a:ln>
                <a:effectLst/>
                <a:uLnTx/>
                <a:uFillTx/>
                <a:latin typeface="Arial" panose="020B0604020202020204" pitchFamily="34" charset="0"/>
                <a:cs typeface="Arial" panose="020B0604020202020204" pitchFamily="34" charset="0"/>
              </a:rPr>
              <a:t>flacons restants </a:t>
            </a: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de la 2</a:t>
            </a:r>
            <a:r>
              <a:rPr lang="fr" sz="1700" b="0" i="0" u="none" strike="noStrike" kern="1200" cap="none" spc="0" normalizeH="0" baseline="30000" noProof="0" dirty="0">
                <a:ln>
                  <a:noFill/>
                </a:ln>
                <a:effectLst/>
                <a:uLnTx/>
                <a:uFillTx/>
                <a:latin typeface="Arial" panose="020B0604020202020204" pitchFamily="34" charset="0"/>
                <a:cs typeface="Arial" panose="020B0604020202020204" pitchFamily="34" charset="0"/>
              </a:rPr>
              <a:t>e</a:t>
            </a: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 livraison.</a:t>
            </a:r>
            <a:endParaRPr kumimoji="0" lang="fr-FR"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rtl="0">
              <a:defRPr/>
            </a:pP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Inscrire la mention</a:t>
            </a:r>
            <a:r>
              <a:rPr lang="fr" sz="1700" dirty="0">
                <a:latin typeface="Arial" panose="020B0604020202020204" pitchFamily="34" charset="0"/>
                <a:cs typeface="Arial" panose="020B0604020202020204" pitchFamily="34" charset="0"/>
              </a:rPr>
              <a:t> </a:t>
            </a:r>
            <a:r>
              <a:rPr lang="fr" sz="1700" b="1" dirty="0">
                <a:latin typeface="Arial" panose="020B0604020202020204" pitchFamily="34" charset="0"/>
                <a:cs typeface="Arial" panose="020B0604020202020204" pitchFamily="34" charset="0"/>
              </a:rPr>
              <a:t>« à utiliser en premier » </a:t>
            </a: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sur les 4 flacons non encore utilisés.</a:t>
            </a:r>
            <a:endParaRPr kumimoji="0" lang="fr-FR"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Retirer les 3 flacons portant la mention 1</a:t>
            </a:r>
            <a:r>
              <a:rPr lang="en" sz="1700" b="0" i="0" u="none" strike="noStrike" kern="1200" cap="none" spc="0" normalizeH="0" baseline="30000" noProof="0" dirty="0">
                <a:ln>
                  <a:noFill/>
                </a:ln>
                <a:effectLst/>
                <a:uLnTx/>
                <a:uFillTx/>
                <a:latin typeface="Arial" panose="020B0604020202020204" pitchFamily="34" charset="0"/>
                <a:cs typeface="Arial" panose="020B0604020202020204" pitchFamily="34" charset="0"/>
              </a:rPr>
              <a:t>ere</a:t>
            </a:r>
            <a:r>
              <a:rPr lang="en" sz="1700" b="0" i="0" u="none" strike="noStrike" kern="1200" cap="none" spc="0" normalizeH="0" noProof="0" dirty="0">
                <a:ln>
                  <a:noFill/>
                </a:ln>
                <a:effectLst/>
                <a:uLnTx/>
                <a:uFillTx/>
                <a:latin typeface="Arial" panose="020B0604020202020204" pitchFamily="34" charset="0"/>
                <a:cs typeface="Arial" panose="020B0604020202020204" pitchFamily="34" charset="0"/>
              </a:rPr>
              <a:t> livraison.</a:t>
            </a:r>
            <a:endParaRPr kumimoji="0" lang="fr-FR"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8" name="Rounded Rectangle 158">
            <a:extLst>
              <a:ext uri="{FF2B5EF4-FFF2-40B4-BE49-F238E27FC236}">
                <a16:creationId xmlns:a16="http://schemas.microsoft.com/office/drawing/2014/main" id="{AF6236E7-8D5D-4DA4-A97B-5F4BA8A4C64E}"/>
              </a:ext>
            </a:extLst>
          </p:cNvPr>
          <p:cNvSpPr/>
          <p:nvPr/>
        </p:nvSpPr>
        <p:spPr>
          <a:xfrm>
            <a:off x="1270426" y="2125829"/>
            <a:ext cx="2885904" cy="891807"/>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Stockage à une température comprise entre +2 °C et +8 °C : à utiliser dans un délai de </a:t>
            </a:r>
          </a:p>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31 jours</a:t>
            </a:r>
            <a:endParaRPr kumimoji="0" lang="fr-FR"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F692C47-A6F3-4174-A884-98D565CB9D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9917" y="2194186"/>
            <a:ext cx="536494" cy="536494"/>
          </a:xfrm>
          <a:prstGeom prst="rect">
            <a:avLst/>
          </a:prstGeom>
        </p:spPr>
      </p:pic>
      <p:sp>
        <p:nvSpPr>
          <p:cNvPr id="5" name="Rectangle: Rounded Corners 4">
            <a:extLst>
              <a:ext uri="{FF2B5EF4-FFF2-40B4-BE49-F238E27FC236}">
                <a16:creationId xmlns:a16="http://schemas.microsoft.com/office/drawing/2014/main" id="{6399B1B0-5BDC-4C13-8A7E-B2F4E7CCA944}"/>
              </a:ext>
            </a:extLst>
          </p:cNvPr>
          <p:cNvSpPr/>
          <p:nvPr/>
        </p:nvSpPr>
        <p:spPr>
          <a:xfrm>
            <a:off x="5297385" y="1608074"/>
            <a:ext cx="2457100" cy="5965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 sz="1600" b="1" i="0" u="none" strike="noStrike" kern="0" cap="none" spc="0" normalizeH="0" noProof="0" dirty="0">
                <a:ln>
                  <a:noFill/>
                </a:ln>
                <a:solidFill>
                  <a:schemeClr val="tx1"/>
                </a:solidFill>
                <a:effectLst/>
                <a:uLnTx/>
                <a:uFillTx/>
                <a:latin typeface="Arial" panose="020B0604020202020204" pitchFamily="34" charset="0"/>
                <a:ea typeface="Open Sans"/>
                <a:cs typeface="Arial" panose="020B0604020202020204" pitchFamily="34" charset="0"/>
              </a:rPr>
              <a:t>Livraison n</a:t>
            </a:r>
            <a:r>
              <a:rPr lang="en" sz="1600" b="1" i="0" u="none" strike="noStrike" kern="0" cap="none" spc="0" normalizeH="0" baseline="30000" noProof="0" dirty="0">
                <a:ln>
                  <a:noFill/>
                </a:ln>
                <a:solidFill>
                  <a:schemeClr val="tx1"/>
                </a:solidFill>
                <a:effectLst/>
                <a:uLnTx/>
                <a:uFillTx/>
                <a:latin typeface="Arial" panose="020B0604020202020204" pitchFamily="34" charset="0"/>
                <a:ea typeface="Open Sans"/>
                <a:cs typeface="Arial" panose="020B0604020202020204" pitchFamily="34" charset="0"/>
              </a:rPr>
              <a:t>o </a:t>
            </a:r>
            <a:r>
              <a:rPr lang="en" sz="1600" b="1" i="0" u="none" strike="noStrike" kern="0" cap="none" spc="0" normalizeH="0" noProof="0" dirty="0">
                <a:ln>
                  <a:noFill/>
                </a:ln>
                <a:solidFill>
                  <a:schemeClr val="tx1"/>
                </a:solidFill>
                <a:effectLst/>
                <a:uLnTx/>
                <a:uFillTx/>
                <a:latin typeface="Arial" panose="020B0604020202020204" pitchFamily="34" charset="0"/>
                <a:ea typeface="Open Sans"/>
                <a:cs typeface="Arial" panose="020B0604020202020204" pitchFamily="34" charset="0"/>
              </a:rPr>
              <a:t>1 : 21/06</a:t>
            </a:r>
          </a:p>
          <a:p>
            <a:pPr marL="0" marR="0" lvl="0" indent="0" algn="l" defTabSz="1218987" rtl="0" eaLnBrk="1" fontAlgn="auto" latinLnBrk="0" hangingPunct="1">
              <a:lnSpc>
                <a:spcPct val="100000"/>
              </a:lnSpc>
              <a:spcBef>
                <a:spcPts val="0"/>
              </a:spcBef>
              <a:spcAft>
                <a:spcPts val="0"/>
              </a:spcAft>
              <a:buClrTx/>
              <a:buSzTx/>
              <a:buFontTx/>
              <a:buNone/>
              <a:tabLst/>
              <a:defRPr/>
            </a:pPr>
            <a:r>
              <a:rPr lang="fr" sz="1600" b="1" i="0" u="none" strike="noStrike" kern="0" cap="none" spc="0" normalizeH="0" noProof="0" dirty="0">
                <a:ln>
                  <a:noFill/>
                </a:ln>
                <a:solidFill>
                  <a:schemeClr val="tx1"/>
                </a:solidFill>
                <a:effectLst/>
                <a:uLnTx/>
                <a:uFillTx/>
                <a:latin typeface="Arial" panose="020B0604020202020204" pitchFamily="34" charset="0"/>
                <a:ea typeface="Open Sans"/>
                <a:cs typeface="Arial" panose="020B0604020202020204" pitchFamily="34" charset="0"/>
              </a:rPr>
              <a:t>30 flacons</a:t>
            </a:r>
            <a:endParaRPr kumimoji="0" lang="fr-FR" sz="1600"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554A79FA-141F-45D8-97FC-6C8F3516620F}"/>
              </a:ext>
            </a:extLst>
          </p:cNvPr>
          <p:cNvSpPr/>
          <p:nvPr/>
        </p:nvSpPr>
        <p:spPr>
          <a:xfrm>
            <a:off x="5300368" y="2499750"/>
            <a:ext cx="2457100" cy="5965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 sz="1600" b="1" i="0" u="none" strike="noStrike" kern="0" cap="none" spc="0" normalizeH="0" noProof="0" dirty="0">
                <a:ln>
                  <a:noFill/>
                </a:ln>
                <a:solidFill>
                  <a:schemeClr val="tx1"/>
                </a:solidFill>
                <a:effectLst/>
                <a:uLnTx/>
                <a:uFillTx/>
                <a:latin typeface="Arial" panose="020B0604020202020204" pitchFamily="34" charset="0"/>
                <a:ea typeface="Open Sans"/>
                <a:cs typeface="Arial" panose="020B0604020202020204" pitchFamily="34" charset="0"/>
              </a:rPr>
              <a:t>Livraison n</a:t>
            </a:r>
            <a:r>
              <a:rPr lang="en" sz="1600" b="1" i="0" u="none" strike="noStrike" kern="0" cap="none" spc="0" normalizeH="0" baseline="30000" noProof="0" dirty="0">
                <a:ln>
                  <a:noFill/>
                </a:ln>
                <a:solidFill>
                  <a:schemeClr val="tx1"/>
                </a:solidFill>
                <a:effectLst/>
                <a:uLnTx/>
                <a:uFillTx/>
                <a:latin typeface="Arial" panose="020B0604020202020204" pitchFamily="34" charset="0"/>
                <a:ea typeface="Open Sans"/>
                <a:cs typeface="Arial" panose="020B0604020202020204" pitchFamily="34" charset="0"/>
              </a:rPr>
              <a:t>o </a:t>
            </a:r>
            <a:r>
              <a:rPr lang="en" sz="1600" b="1" i="0" u="none" strike="noStrike" kern="0" cap="none" spc="0" normalizeH="0" noProof="0" dirty="0">
                <a:ln>
                  <a:noFill/>
                </a:ln>
                <a:solidFill>
                  <a:schemeClr val="tx1"/>
                </a:solidFill>
                <a:effectLst/>
                <a:uLnTx/>
                <a:uFillTx/>
                <a:latin typeface="Arial" panose="020B0604020202020204" pitchFamily="34" charset="0"/>
                <a:ea typeface="Open Sans"/>
                <a:cs typeface="Arial" panose="020B0604020202020204" pitchFamily="34" charset="0"/>
              </a:rPr>
              <a:t>2 : 28/06</a:t>
            </a:r>
          </a:p>
          <a:p>
            <a:pPr marL="0" marR="0" lvl="0" indent="0" algn="l" defTabSz="1218987" rtl="0" eaLnBrk="1" fontAlgn="auto" latinLnBrk="0" hangingPunct="1">
              <a:lnSpc>
                <a:spcPct val="100000"/>
              </a:lnSpc>
              <a:spcBef>
                <a:spcPts val="0"/>
              </a:spcBef>
              <a:spcAft>
                <a:spcPts val="0"/>
              </a:spcAft>
              <a:buClrTx/>
              <a:buSzTx/>
              <a:buFontTx/>
              <a:buNone/>
              <a:tabLst/>
              <a:defRPr/>
            </a:pPr>
            <a:r>
              <a:rPr lang="fr" sz="1600" b="1" i="0" u="none" strike="noStrike" kern="0" cap="none" spc="0" normalizeH="0" noProof="0" dirty="0">
                <a:ln>
                  <a:noFill/>
                </a:ln>
                <a:solidFill>
                  <a:schemeClr val="tx1"/>
                </a:solidFill>
                <a:effectLst/>
                <a:uLnTx/>
                <a:uFillTx/>
                <a:latin typeface="Arial" panose="020B0604020202020204" pitchFamily="34" charset="0"/>
                <a:ea typeface="Open Sans"/>
                <a:cs typeface="Arial" panose="020B0604020202020204" pitchFamily="34" charset="0"/>
              </a:rPr>
              <a:t>20 flacons</a:t>
            </a:r>
            <a:endParaRPr kumimoji="0" lang="fr-FR" sz="1600"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A5D46974-FF87-4AF1-A8C5-6C03BA7EBD2E}"/>
              </a:ext>
            </a:extLst>
          </p:cNvPr>
          <p:cNvSpPr/>
          <p:nvPr/>
        </p:nvSpPr>
        <p:spPr>
          <a:xfrm>
            <a:off x="5360576" y="4379995"/>
            <a:ext cx="2457100" cy="5965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 sz="1600" b="1" i="0" u="none" strike="noStrike" kern="0" cap="none" spc="0" normalizeH="0" noProof="0" dirty="0">
                <a:ln>
                  <a:noFill/>
                </a:ln>
                <a:solidFill>
                  <a:schemeClr val="tx1"/>
                </a:solidFill>
                <a:effectLst/>
                <a:uLnTx/>
                <a:uFillTx/>
                <a:latin typeface="Arial" panose="020B0604020202020204" pitchFamily="34" charset="0"/>
                <a:ea typeface="Open Sans"/>
                <a:cs typeface="Arial" panose="020B0604020202020204" pitchFamily="34" charset="0"/>
              </a:rPr>
              <a:t>Livraison n</a:t>
            </a:r>
            <a:r>
              <a:rPr lang="en" sz="1600" b="1" i="0" u="none" strike="noStrike" kern="0" cap="none" spc="0" normalizeH="0" baseline="30000" noProof="0" dirty="0">
                <a:ln>
                  <a:noFill/>
                </a:ln>
                <a:solidFill>
                  <a:schemeClr val="tx1"/>
                </a:solidFill>
                <a:effectLst/>
                <a:uLnTx/>
                <a:uFillTx/>
                <a:latin typeface="Arial" panose="020B0604020202020204" pitchFamily="34" charset="0"/>
                <a:ea typeface="Open Sans"/>
                <a:cs typeface="Arial" panose="020B0604020202020204" pitchFamily="34" charset="0"/>
              </a:rPr>
              <a:t>o </a:t>
            </a:r>
            <a:r>
              <a:rPr lang="en" sz="1600" b="1" i="0" u="none" strike="noStrike" kern="0" cap="none" spc="0" normalizeH="0" noProof="0" dirty="0">
                <a:ln>
                  <a:noFill/>
                </a:ln>
                <a:solidFill>
                  <a:schemeClr val="tx1"/>
                </a:solidFill>
                <a:effectLst/>
                <a:uLnTx/>
                <a:uFillTx/>
                <a:latin typeface="Arial" panose="020B0604020202020204" pitchFamily="34" charset="0"/>
                <a:ea typeface="Open Sans"/>
                <a:cs typeface="Arial" panose="020B0604020202020204" pitchFamily="34" charset="0"/>
              </a:rPr>
              <a:t>3 : 12/07</a:t>
            </a:r>
          </a:p>
          <a:p>
            <a:pPr marL="0" marR="0" lvl="0" indent="0" algn="l" defTabSz="1218987" rtl="0" eaLnBrk="1" fontAlgn="auto" latinLnBrk="0" hangingPunct="1">
              <a:lnSpc>
                <a:spcPct val="100000"/>
              </a:lnSpc>
              <a:spcBef>
                <a:spcPts val="0"/>
              </a:spcBef>
              <a:spcAft>
                <a:spcPts val="0"/>
              </a:spcAft>
              <a:buClrTx/>
              <a:buSzTx/>
              <a:buFontTx/>
              <a:buNone/>
              <a:tabLst/>
              <a:defRPr/>
            </a:pPr>
            <a:r>
              <a:rPr lang="fr" sz="1600" b="1" i="0" u="none" strike="noStrike" kern="0" cap="none" spc="0" normalizeH="0" noProof="0" dirty="0">
                <a:ln>
                  <a:noFill/>
                </a:ln>
                <a:solidFill>
                  <a:schemeClr val="tx1"/>
                </a:solidFill>
                <a:effectLst/>
                <a:uLnTx/>
                <a:uFillTx/>
                <a:latin typeface="Arial" panose="020B0604020202020204" pitchFamily="34" charset="0"/>
                <a:ea typeface="Open Sans"/>
                <a:cs typeface="Arial" panose="020B0604020202020204" pitchFamily="34" charset="0"/>
              </a:rPr>
              <a:t>15 flacons</a:t>
            </a:r>
            <a:endParaRPr kumimoji="0" lang="fr-FR" sz="1600"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95231471-2DA9-4CDE-96B8-4B5B100FA5C2}"/>
              </a:ext>
            </a:extLst>
          </p:cNvPr>
          <p:cNvSpPr/>
          <p:nvPr/>
        </p:nvSpPr>
        <p:spPr>
          <a:xfrm rot="5400000">
            <a:off x="2212392" y="1406569"/>
            <a:ext cx="844278" cy="287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56" name="Picture 55">
            <a:extLst>
              <a:ext uri="{FF2B5EF4-FFF2-40B4-BE49-F238E27FC236}">
                <a16:creationId xmlns:a16="http://schemas.microsoft.com/office/drawing/2014/main" id="{E5E0B853-FE2B-4750-AB55-FB87CD591AF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63020" y="3814616"/>
            <a:ext cx="1968760" cy="1655763"/>
          </a:xfrm>
          <a:prstGeom prst="rect">
            <a:avLst/>
          </a:prstGeom>
        </p:spPr>
      </p:pic>
      <p:sp>
        <p:nvSpPr>
          <p:cNvPr id="13" name="TextBox 12">
            <a:extLst>
              <a:ext uri="{FF2B5EF4-FFF2-40B4-BE49-F238E27FC236}">
                <a16:creationId xmlns:a16="http://schemas.microsoft.com/office/drawing/2014/main" id="{F298B3EB-1CA8-42F9-B080-4AB3AB38E830}"/>
              </a:ext>
            </a:extLst>
          </p:cNvPr>
          <p:cNvSpPr txBox="1"/>
          <p:nvPr/>
        </p:nvSpPr>
        <p:spPr>
          <a:xfrm>
            <a:off x="761432" y="3358383"/>
            <a:ext cx="439885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Option 1 : inscrire la date sur le flacon</a:t>
            </a:r>
            <a:endParaRPr kumimoji="0" lang="fr-FR"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EF3B971-8B54-4B35-8CDC-B65835876076}"/>
              </a:ext>
            </a:extLst>
          </p:cNvPr>
          <p:cNvSpPr txBox="1"/>
          <p:nvPr/>
        </p:nvSpPr>
        <p:spPr>
          <a:xfrm>
            <a:off x="1261111" y="5528072"/>
            <a:ext cx="3061558"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strike="noStrike" kern="1200" cap="none" spc="0" normalizeH="0" noProof="0">
                <a:ln>
                  <a:noFill/>
                </a:ln>
                <a:effectLst/>
                <a:uLnTx/>
                <a:uFillTx/>
                <a:latin typeface="Arial" panose="020B0604020202020204" pitchFamily="34" charset="0"/>
                <a:cs typeface="Arial" panose="020B0604020202020204" pitchFamily="34" charset="0"/>
              </a:rPr>
              <a:t>Difficultés </a:t>
            </a:r>
            <a:r>
              <a:rPr lang="fr" b="0" i="0" u="none" strike="noStrike" kern="1200" cap="none" spc="0" normalizeH="0" noProof="0">
                <a:ln>
                  <a:noFill/>
                </a:ln>
                <a:effectLst/>
                <a:uLnTx/>
                <a:uFillTx/>
                <a:latin typeface="Arial" panose="020B0604020202020204" pitchFamily="34" charset="0"/>
                <a:cs typeface="Arial" panose="020B0604020202020204" pitchFamily="34" charset="0"/>
              </a:rPr>
              <a:t>: espace limité ; </a:t>
            </a:r>
            <a:r>
              <a:rPr lang="fr" b="0" i="0" u="none" strike="noStrike" kern="1200" cap="none" spc="0" normalizeH="0" noProof="0">
                <a:ln>
                  <a:noFill/>
                </a:ln>
                <a:effectLst/>
                <a:uLnTx/>
                <a:uFillTx/>
                <a:latin typeface="Arial" panose="020B0604020202020204" pitchFamily="34" charset="0"/>
                <a:ea typeface="+mn-lt"/>
                <a:cs typeface="Arial" panose="020B0604020202020204" pitchFamily="34" charset="0"/>
              </a:rPr>
              <a:t>étiquette humide</a:t>
            </a:r>
            <a:r>
              <a:rPr lang="fr" b="0" i="0" u="none" strike="noStrike" kern="1200" cap="none" spc="0" normalizeH="0" noProof="0">
                <a:ln>
                  <a:noFill/>
                </a:ln>
                <a:effectLst/>
                <a:uLnTx/>
                <a:uFillTx/>
                <a:latin typeface="Arial" panose="020B0604020202020204" pitchFamily="34" charset="0"/>
                <a:cs typeface="Arial" panose="020B0604020202020204" pitchFamily="34" charset="0"/>
              </a:rPr>
              <a:t> ; </a:t>
            </a:r>
            <a:r>
              <a:rPr lang="fr" b="0" i="0" u="none" strike="noStrike" kern="1200" cap="none" spc="0" normalizeH="0" noProof="0">
                <a:ln>
                  <a:noFill/>
                </a:ln>
                <a:effectLst/>
                <a:uLnTx/>
                <a:uFillTx/>
                <a:latin typeface="Arial" panose="020B0604020202020204" pitchFamily="34" charset="0"/>
                <a:ea typeface="+mn-lt"/>
                <a:cs typeface="Arial" panose="020B0604020202020204" pitchFamily="34" charset="0"/>
              </a:rPr>
              <a:t>inscriptions effaçables</a:t>
            </a:r>
            <a:r>
              <a:rPr lang="fr" b="0" i="0" u="none" strike="noStrike" kern="1200" cap="none" spc="0" normalizeH="0" noProof="0">
                <a:ln>
                  <a:noFill/>
                </a:ln>
                <a:effectLst/>
                <a:uLnTx/>
                <a:uFillTx/>
                <a:latin typeface="Arial" panose="020B0604020202020204" pitchFamily="34" charset="0"/>
                <a:cs typeface="Arial" panose="020B0604020202020204" pitchFamily="34" charset="0"/>
              </a:rPr>
              <a:t>.</a:t>
            </a:r>
            <a:endParaRPr kumimoji="0" lang="fr-FR" b="0" i="0" u="none" strike="noStrike" kern="1200" cap="none" spc="0" normalizeH="0" baseline="0" noProof="0" dirty="0" err="1">
              <a:ln>
                <a:noFill/>
              </a:ln>
              <a:effectLst/>
              <a:uLnTx/>
              <a:uFillTx/>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AB5DFE6C-E776-4CAE-9F5B-655D3E6C255C}"/>
              </a:ext>
            </a:extLst>
          </p:cNvPr>
          <p:cNvSpPr txBox="1"/>
          <p:nvPr/>
        </p:nvSpPr>
        <p:spPr>
          <a:xfrm>
            <a:off x="5297385" y="860337"/>
            <a:ext cx="4228752"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20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Option 2 : annotation des autocollants sur les flacons</a:t>
            </a:r>
            <a:endParaRPr kumimoji="0" lang="fr-FR"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7B3433BC-FEC3-40F9-AAD4-F015872D3821}"/>
              </a:ext>
            </a:extLst>
          </p:cNvPr>
          <p:cNvGrpSpPr/>
          <p:nvPr/>
        </p:nvGrpSpPr>
        <p:grpSpPr>
          <a:xfrm>
            <a:off x="9557356" y="1728623"/>
            <a:ext cx="1800000" cy="1099775"/>
            <a:chOff x="9526137" y="3674649"/>
            <a:chExt cx="1800000" cy="1099775"/>
          </a:xfrm>
        </p:grpSpPr>
        <p:grpSp>
          <p:nvGrpSpPr>
            <p:cNvPr id="50" name="Group 49">
              <a:extLst>
                <a:ext uri="{FF2B5EF4-FFF2-40B4-BE49-F238E27FC236}">
                  <a16:creationId xmlns:a16="http://schemas.microsoft.com/office/drawing/2014/main" id="{59C48E91-0BB9-4F07-8960-FFC3E398C0F7}"/>
                </a:ext>
              </a:extLst>
            </p:cNvPr>
            <p:cNvGrpSpPr/>
            <p:nvPr/>
          </p:nvGrpSpPr>
          <p:grpSpPr>
            <a:xfrm>
              <a:off x="9526137" y="3674649"/>
              <a:ext cx="1800000" cy="1099775"/>
              <a:chOff x="8994758" y="4609721"/>
              <a:chExt cx="1722913" cy="1190247"/>
            </a:xfrm>
          </p:grpSpPr>
          <p:pic>
            <p:nvPicPr>
              <p:cNvPr id="51" name="Picture 50">
                <a:extLst>
                  <a:ext uri="{FF2B5EF4-FFF2-40B4-BE49-F238E27FC236}">
                    <a16:creationId xmlns:a16="http://schemas.microsoft.com/office/drawing/2014/main" id="{4B9644C1-DD6C-4B03-B7FD-8B1C0ED71A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4758" y="4609721"/>
                <a:ext cx="1722913" cy="1190247"/>
              </a:xfrm>
              <a:prstGeom prst="rect">
                <a:avLst/>
              </a:prstGeom>
            </p:spPr>
          </p:pic>
          <p:pic>
            <p:nvPicPr>
              <p:cNvPr id="53" name="Picture 52">
                <a:extLst>
                  <a:ext uri="{FF2B5EF4-FFF2-40B4-BE49-F238E27FC236}">
                    <a16:creationId xmlns:a16="http://schemas.microsoft.com/office/drawing/2014/main" id="{E4839963-B21F-45B1-AB9C-132B0EB973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07288" y="5515335"/>
                <a:ext cx="206750" cy="206749"/>
              </a:xfrm>
              <a:prstGeom prst="rect">
                <a:avLst/>
              </a:prstGeom>
            </p:spPr>
          </p:pic>
          <p:pic>
            <p:nvPicPr>
              <p:cNvPr id="54" name="Picture 53">
                <a:extLst>
                  <a:ext uri="{FF2B5EF4-FFF2-40B4-BE49-F238E27FC236}">
                    <a16:creationId xmlns:a16="http://schemas.microsoft.com/office/drawing/2014/main" id="{FF98E38A-63C5-4235-A7DA-0606180283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69146" y="5515335"/>
                <a:ext cx="206750" cy="206749"/>
              </a:xfrm>
              <a:prstGeom prst="rect">
                <a:avLst/>
              </a:prstGeom>
            </p:spPr>
          </p:pic>
        </p:grpSp>
        <p:pic>
          <p:nvPicPr>
            <p:cNvPr id="59" name="Picture 58">
              <a:extLst>
                <a:ext uri="{FF2B5EF4-FFF2-40B4-BE49-F238E27FC236}">
                  <a16:creationId xmlns:a16="http://schemas.microsoft.com/office/drawing/2014/main" id="{3DB766E6-21BC-4B73-986A-F2636A4900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78673" y="4514068"/>
              <a:ext cx="216000" cy="191034"/>
            </a:xfrm>
            <a:prstGeom prst="rect">
              <a:avLst/>
            </a:prstGeom>
          </p:spPr>
        </p:pic>
      </p:grpSp>
      <p:sp>
        <p:nvSpPr>
          <p:cNvPr id="24" name="Title 1">
            <a:extLst>
              <a:ext uri="{FF2B5EF4-FFF2-40B4-BE49-F238E27FC236}">
                <a16:creationId xmlns:a16="http://schemas.microsoft.com/office/drawing/2014/main" id="{437B8DE5-2926-4D09-AD22-403184F2E5F5}"/>
              </a:ext>
            </a:extLst>
          </p:cNvPr>
          <p:cNvSpPr>
            <a:spLocks noGrp="1"/>
          </p:cNvSpPr>
          <p:nvPr>
            <p:ph type="title"/>
          </p:nvPr>
        </p:nvSpPr>
        <p:spPr>
          <a:xfrm>
            <a:off x="0" y="0"/>
            <a:ext cx="12191999" cy="469783"/>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buFont typeface="Arial" pitchFamily="34" charset="0"/>
            </a:pPr>
            <a:r>
              <a:rPr lang="fr" b="0" dirty="0">
                <a:solidFill>
                  <a:schemeClr val="bg1"/>
                </a:solidFill>
                <a:latin typeface="Calibri Light" panose="020F0302020204030204" pitchFamily="34" charset="0"/>
                <a:cs typeface="Calibri Light" panose="020F0302020204030204" pitchFamily="34" charset="0"/>
              </a:rPr>
              <a:t>Étiquetage des flacons de vaccins au niveau des points de service – suivi de la température </a:t>
            </a:r>
            <a:endParaRPr lang="en-US" b="0" dirty="0">
              <a:solidFill>
                <a:schemeClr val="bg1"/>
              </a:solidFill>
              <a:latin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86B39CD5-CE68-414F-9F8E-2216A197390B}"/>
              </a:ext>
            </a:extLst>
          </p:cNvPr>
          <p:cNvSpPr txBox="1"/>
          <p:nvPr/>
        </p:nvSpPr>
        <p:spPr>
          <a:xfrm>
            <a:off x="9526137" y="3446207"/>
            <a:ext cx="2457101" cy="2970044"/>
          </a:xfrm>
          <a:prstGeom prst="rect">
            <a:avLst/>
          </a:prstGeom>
          <a:noFill/>
        </p:spPr>
        <p:txBody>
          <a:bodyPr wrap="square" lIns="91440" tIns="45720" rIns="91440" bIns="45720" rtlCol="0" anchor="t">
            <a:spAutoFit/>
          </a:bodyPr>
          <a:lstStyle/>
          <a:p>
            <a:pPr lvl="0" rtl="0">
              <a:defRPr/>
            </a:pPr>
            <a:r>
              <a:rPr lang="fr" sz="1700" b="1" i="0" u="none" strike="noStrike" kern="1200" cap="none" spc="0" normalizeH="0" noProof="0" dirty="0">
                <a:ln>
                  <a:noFill/>
                </a:ln>
                <a:effectLst/>
                <a:uLnTx/>
                <a:uFillTx/>
                <a:latin typeface="Arial" panose="020B0604020202020204" pitchFamily="34" charset="0"/>
                <a:cs typeface="Arial" panose="020B0604020202020204" pitchFamily="34" charset="0"/>
              </a:rPr>
              <a:t>Difficultés </a:t>
            </a: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 il est toujours nécessaire de vérifier et de retenir la date à laquelle le vaccin a été </a:t>
            </a:r>
            <a:r>
              <a:rPr lang="fr" sz="1700" dirty="0">
                <a:latin typeface="Arial" panose="020B0604020202020204" pitchFamily="34" charset="0"/>
                <a:cs typeface="Arial" panose="020B0604020202020204" pitchFamily="34" charset="0"/>
              </a:rPr>
              <a:t>retiré du congélateur</a:t>
            </a:r>
            <a:r>
              <a:rPr lang="fr" sz="1700" b="0" i="0" u="none" strike="noStrike" kern="1200" cap="none" spc="0" normalizeH="0" noProof="0" dirty="0">
                <a:ln>
                  <a:noFill/>
                </a:ln>
                <a:effectLst/>
                <a:uLnTx/>
                <a:uFillTx/>
                <a:latin typeface="Arial" panose="020B0604020202020204" pitchFamily="34" charset="0"/>
                <a:cs typeface="Arial" panose="020B0604020202020204" pitchFamily="34" charset="0"/>
              </a:rPr>
              <a:t>. Il est possible que le deuxième approvisionnement en vaccins soit décongelé plus tôt. </a:t>
            </a:r>
          </a:p>
        </p:txBody>
      </p:sp>
      <p:cxnSp>
        <p:nvCxnSpPr>
          <p:cNvPr id="3" name="Straight Connector 2">
            <a:extLst>
              <a:ext uri="{FF2B5EF4-FFF2-40B4-BE49-F238E27FC236}">
                <a16:creationId xmlns:a16="http://schemas.microsoft.com/office/drawing/2014/main" id="{52D70DEE-6EC8-4935-AE8C-7C17D58EAB4F}"/>
              </a:ext>
            </a:extLst>
          </p:cNvPr>
          <p:cNvCxnSpPr>
            <a:cxnSpLocks/>
          </p:cNvCxnSpPr>
          <p:nvPr/>
        </p:nvCxnSpPr>
        <p:spPr>
          <a:xfrm>
            <a:off x="4807221" y="1333788"/>
            <a:ext cx="0" cy="5279755"/>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505377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image24.png">
            <a:extLst>
              <a:ext uri="{FF2B5EF4-FFF2-40B4-BE49-F238E27FC236}">
                <a16:creationId xmlns:a16="http://schemas.microsoft.com/office/drawing/2014/main" id="{A251A419-4CB9-436A-8A03-084300C919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4" y="0"/>
            <a:ext cx="12198604" cy="6841516"/>
          </a:xfrm>
          <a:prstGeom prst="rect">
            <a:avLst/>
          </a:prstGeom>
          <a:ln w="12700">
            <a:miter lim="400000"/>
          </a:ln>
        </p:spPr>
      </p:pic>
      <p:sp>
        <p:nvSpPr>
          <p:cNvPr id="3" name="Rectangle 2">
            <a:extLst>
              <a:ext uri="{FF2B5EF4-FFF2-40B4-BE49-F238E27FC236}">
                <a16:creationId xmlns:a16="http://schemas.microsoft.com/office/drawing/2014/main" id="{1444FE8E-0DED-0C4A-A4F7-986270F5E551}"/>
              </a:ext>
            </a:extLst>
          </p:cNvPr>
          <p:cNvSpPr/>
          <p:nvPr/>
        </p:nvSpPr>
        <p:spPr>
          <a:xfrm>
            <a:off x="0" y="3946940"/>
            <a:ext cx="12198604" cy="2387600"/>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marL="365125" lvl="0" rtl="0">
              <a:lnSpc>
                <a:spcPct val="90000"/>
              </a:lnSpc>
              <a:spcBef>
                <a:spcPct val="0"/>
              </a:spcBef>
              <a:defRPr/>
            </a:pPr>
            <a:r>
              <a:rPr lang="fr" sz="4800">
                <a:solidFill>
                  <a:prstClr val="white"/>
                </a:solidFill>
                <a:latin typeface="Arial" pitchFamily="34" charset="0"/>
                <a:cs typeface="Arial" pitchFamily="34" charset="0"/>
              </a:rPr>
              <a:t>Module 2 :</a:t>
            </a:r>
          </a:p>
          <a:p>
            <a:pPr marL="365125" lvl="0" rtl="0">
              <a:lnSpc>
                <a:spcPct val="90000"/>
              </a:lnSpc>
              <a:spcBef>
                <a:spcPct val="0"/>
              </a:spcBef>
              <a:defRPr/>
            </a:pPr>
            <a:r>
              <a:rPr lang="fr" sz="4800">
                <a:solidFill>
                  <a:prstClr val="white"/>
                </a:solidFill>
                <a:latin typeface="Arial" pitchFamily="34" charset="0"/>
                <a:cs typeface="Arial" pitchFamily="34" charset="0"/>
              </a:rPr>
              <a:t>Expédition, réception, manipulation</a:t>
            </a:r>
            <a:endParaRPr lang="en-US" sz="4800" dirty="0">
              <a:solidFill>
                <a:schemeClr val="bg1"/>
              </a:solidFill>
              <a:latin typeface="Calibri Light" panose="020F0302020204030204" pitchFamily="34" charset="0"/>
              <a:ea typeface="+mj-ea"/>
              <a:cs typeface="Calibri Light" panose="020F0302020204030204" pitchFamily="34" charset="0"/>
            </a:endParaRPr>
          </a:p>
        </p:txBody>
      </p:sp>
      <p:sp>
        <p:nvSpPr>
          <p:cNvPr id="10" name="Title 1">
            <a:extLst>
              <a:ext uri="{FF2B5EF4-FFF2-40B4-BE49-F238E27FC236}">
                <a16:creationId xmlns:a16="http://schemas.microsoft.com/office/drawing/2014/main" id="{B82811C2-4EC5-214D-938A-63243B441721}"/>
              </a:ext>
            </a:extLst>
          </p:cNvPr>
          <p:cNvSpPr txBox="1">
            <a:spLocks/>
          </p:cNvSpPr>
          <p:nvPr/>
        </p:nvSpPr>
        <p:spPr>
          <a:xfrm>
            <a:off x="371444" y="4700377"/>
            <a:ext cx="11820556"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5125" marR="0" lvl="0" indent="0" algn="l" defTabSz="914400" rtl="0" eaLnBrk="1" fontAlgn="auto" latinLnBrk="0" hangingPunct="1">
              <a:lnSpc>
                <a:spcPct val="90000"/>
              </a:lnSpc>
              <a:spcBef>
                <a:spcPct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
        <p:nvSpPr>
          <p:cNvPr id="8" name="TextBox 7">
            <a:extLst>
              <a:ext uri="{FF2B5EF4-FFF2-40B4-BE49-F238E27FC236}">
                <a16:creationId xmlns:a16="http://schemas.microsoft.com/office/drawing/2014/main" id="{5D4A72FA-9837-1845-8F38-00E82B8DC027}"/>
              </a:ext>
            </a:extLst>
          </p:cNvPr>
          <p:cNvSpPr txBox="1"/>
          <p:nvPr/>
        </p:nvSpPr>
        <p:spPr>
          <a:xfrm>
            <a:off x="10447035" y="6581001"/>
            <a:ext cx="16065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 Jim Holmes</a:t>
            </a:r>
          </a:p>
        </p:txBody>
      </p:sp>
      <p:sp>
        <p:nvSpPr>
          <p:cNvPr id="7" name="TextBox 6"/>
          <p:cNvSpPr txBox="1"/>
          <p:nvPr/>
        </p:nvSpPr>
        <p:spPr>
          <a:xfrm>
            <a:off x="11848829" y="0"/>
            <a:ext cx="3431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11</a:t>
            </a:r>
          </a:p>
        </p:txBody>
      </p:sp>
    </p:spTree>
    <p:extLst>
      <p:ext uri="{BB962C8B-B14F-4D97-AF65-F5344CB8AC3E}">
        <p14:creationId xmlns:p14="http://schemas.microsoft.com/office/powerpoint/2010/main" val="92403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13"/>
          <p:cNvPicPr/>
          <p:nvPr/>
        </p:nvPicPr>
        <p:blipFill>
          <a:blip r:embed="rId2" cstate="email">
            <a:extLst>
              <a:ext uri="{28A0092B-C50C-407E-A947-70E740481C1C}">
                <a14:useLocalDpi xmlns:a14="http://schemas.microsoft.com/office/drawing/2010/main"/>
              </a:ext>
            </a:extLst>
          </a:blip>
          <a:stretch>
            <a:fillRect/>
          </a:stretch>
        </p:blipFill>
        <p:spPr>
          <a:xfrm>
            <a:off x="332585" y="4891667"/>
            <a:ext cx="1135018" cy="1733915"/>
          </a:xfrm>
          <a:prstGeom prst="rect">
            <a:avLst/>
          </a:prstGeom>
        </p:spPr>
      </p:pic>
      <p:sp>
        <p:nvSpPr>
          <p:cNvPr id="23" name="object 23"/>
          <p:cNvSpPr/>
          <p:nvPr/>
        </p:nvSpPr>
        <p:spPr>
          <a:xfrm>
            <a:off x="6359677" y="841145"/>
            <a:ext cx="3766881" cy="329534"/>
          </a:xfrm>
          <a:custGeom>
            <a:avLst/>
            <a:gdLst/>
            <a:ahLst/>
            <a:cxnLst/>
            <a:rect l="l" t="t" r="r" b="b"/>
            <a:pathLst>
              <a:path w="1911350" h="457200">
                <a:moveTo>
                  <a:pt x="1911096" y="0"/>
                </a:moveTo>
                <a:lnTo>
                  <a:pt x="0" y="0"/>
                </a:lnTo>
                <a:lnTo>
                  <a:pt x="0" y="457200"/>
                </a:lnTo>
                <a:lnTo>
                  <a:pt x="1911096" y="457200"/>
                </a:lnTo>
                <a:lnTo>
                  <a:pt x="1911096" y="0"/>
                </a:lnTo>
                <a:close/>
              </a:path>
            </a:pathLst>
          </a:custGeom>
          <a:solidFill>
            <a:schemeClr val="accent5"/>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b="0" i="0" u="none" strike="noStrike" kern="1200" cap="none" spc="-5" normalizeH="0" noProof="0">
                <a:ln>
                  <a:noFill/>
                </a:ln>
                <a:solidFill>
                  <a:srgbClr val="FFFFFF"/>
                </a:solidFill>
                <a:effectLst/>
                <a:uLnTx/>
                <a:uFillTx/>
                <a:latin typeface="Arial" panose="020B0604020202020204" pitchFamily="34" charset="0"/>
                <a:cs typeface="Arial" panose="020B0604020202020204" pitchFamily="34" charset="0"/>
              </a:rPr>
              <a:t>Conteneur d’expédition</a:t>
            </a:r>
            <a:r>
              <a:rPr lang="fr" b="0" i="0" u="none" strike="noStrike" kern="1200" cap="none" spc="-30" normalizeH="0" noProof="0">
                <a:ln>
                  <a:noFill/>
                </a:ln>
                <a:solidFill>
                  <a:srgbClr val="FFFFFF"/>
                </a:solidFill>
                <a:effectLst/>
                <a:uLnTx/>
                <a:uFillTx/>
                <a:latin typeface="Arial" panose="020B0604020202020204" pitchFamily="34" charset="0"/>
                <a:cs typeface="Arial" panose="020B0604020202020204" pitchFamily="34" charset="0"/>
              </a:rPr>
              <a:t> </a:t>
            </a:r>
            <a:r>
              <a:rPr lang="fr" b="0" i="0" u="none" strike="noStrike" kern="1200" cap="none" spc="-15" normalizeH="0" noProof="0">
                <a:ln>
                  <a:noFill/>
                </a:ln>
                <a:solidFill>
                  <a:srgbClr val="FFFFFF"/>
                </a:solidFill>
                <a:effectLst/>
                <a:uLnTx/>
                <a:uFillTx/>
                <a:latin typeface="Arial" panose="020B0604020202020204" pitchFamily="34" charset="0"/>
                <a:cs typeface="Arial" panose="020B0604020202020204" pitchFamily="34" charset="0"/>
              </a:rPr>
              <a:t>isotherme (SOFTBOX)</a:t>
            </a:r>
            <a:endPar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0" name="object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71" y="1865162"/>
            <a:ext cx="1188000" cy="1541188"/>
          </a:xfrm>
          <a:prstGeom prst="rect">
            <a:avLst/>
          </a:prstGeom>
        </p:spPr>
      </p:pic>
      <p:pic>
        <p:nvPicPr>
          <p:cNvPr id="32" name="object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1185" y="1681097"/>
            <a:ext cx="1548000" cy="1838438"/>
          </a:xfrm>
          <a:prstGeom prst="rect">
            <a:avLst/>
          </a:prstGeom>
        </p:spPr>
      </p:pic>
      <p:sp>
        <p:nvSpPr>
          <p:cNvPr id="34" name="object 34"/>
          <p:cNvSpPr txBox="1"/>
          <p:nvPr/>
        </p:nvSpPr>
        <p:spPr>
          <a:xfrm>
            <a:off x="279603" y="596705"/>
            <a:ext cx="4304014" cy="1270220"/>
          </a:xfrm>
          <a:prstGeom prst="rect">
            <a:avLst/>
          </a:prstGeom>
        </p:spPr>
        <p:txBody>
          <a:bodyPr vert="horz" wrap="square" lIns="0" tIns="13335" rIns="0" bIns="0" rtlCol="0" anchor="t">
            <a:spAutoFit/>
          </a:bodyPr>
          <a:lstStyle/>
          <a:p>
            <a:pPr marL="12065" marR="0" lvl="0" indent="0" algn="l" defTabSz="914400" rtl="0" eaLnBrk="1" fontAlgn="auto" latinLnBrk="0" hangingPunct="1">
              <a:lnSpc>
                <a:spcPct val="100000"/>
              </a:lnSpc>
              <a:spcBef>
                <a:spcPts val="105"/>
              </a:spcBef>
              <a:spcAft>
                <a:spcPts val="0"/>
              </a:spcAft>
              <a:buClrTx/>
              <a:buSzTx/>
              <a:buFontTx/>
              <a:buNone/>
              <a:tabLst>
                <a:tab pos="299085" algn="l"/>
                <a:tab pos="299720" algn="l"/>
              </a:tabLst>
              <a:defRPr/>
            </a:pPr>
            <a:r>
              <a:rPr lang="fr" sz="1600" b="0" i="0" u="none" strike="noStrike" kern="1200" cap="none" spc="0" normalizeH="0" noProof="0" dirty="0">
                <a:ln>
                  <a:noFill/>
                </a:ln>
                <a:effectLst/>
                <a:uLnTx/>
                <a:uFillTx/>
                <a:latin typeface="Arial" panose="020B0604020202020204" pitchFamily="34" charset="0"/>
                <a:cs typeface="Arial" panose="020B0604020202020204" pitchFamily="34" charset="0"/>
              </a:rPr>
              <a:t>Vaccins conditionnés dans de la </a:t>
            </a:r>
            <a:r>
              <a:rPr lang="fr" sz="1600" b="1" i="0" u="none" strike="noStrike" kern="1200" cap="none" spc="0" normalizeH="0" noProof="0" dirty="0">
                <a:ln>
                  <a:noFill/>
                </a:ln>
                <a:effectLst/>
                <a:uLnTx/>
                <a:uFillTx/>
                <a:latin typeface="Arial" panose="020B0604020202020204" pitchFamily="34" charset="0"/>
                <a:cs typeface="Arial" panose="020B0604020202020204" pitchFamily="34" charset="0"/>
              </a:rPr>
              <a:t>glace carbonique.</a:t>
            </a:r>
          </a:p>
          <a:p>
            <a:pPr marL="12065" marR="0" lvl="0" indent="0" algn="l" defTabSz="914400" rtl="0" eaLnBrk="1" fontAlgn="auto" latinLnBrk="0" hangingPunct="1">
              <a:lnSpc>
                <a:spcPct val="100000"/>
              </a:lnSpc>
              <a:spcBef>
                <a:spcPts val="105"/>
              </a:spcBef>
              <a:spcAft>
                <a:spcPts val="0"/>
              </a:spcAft>
              <a:buClrTx/>
              <a:buSzTx/>
              <a:buFontTx/>
              <a:buNone/>
              <a:tabLst>
                <a:tab pos="299085" algn="l"/>
                <a:tab pos="299720" algn="l"/>
              </a:tabLst>
              <a:defRPr/>
            </a:pPr>
            <a:r>
              <a:rPr lang="fr" sz="1600" b="0" i="0" u="none" strike="noStrike" kern="1200" cap="none" spc="0" normalizeH="0" noProof="0" dirty="0">
                <a:ln>
                  <a:noFill/>
                </a:ln>
                <a:effectLst/>
                <a:uLnTx/>
                <a:uFillTx/>
                <a:latin typeface="Arial" panose="020B0604020202020204" pitchFamily="34" charset="0"/>
                <a:cs typeface="Arial" panose="020B0604020202020204" pitchFamily="34" charset="0"/>
              </a:rPr>
              <a:t>Enregistreur de données relatives à la température, modèle Pfizer</a:t>
            </a:r>
          </a:p>
          <a:p>
            <a:pPr marL="12065" marR="0" lvl="0" indent="0" algn="l" defTabSz="914400" rtl="0" eaLnBrk="1" fontAlgn="auto" latinLnBrk="0" hangingPunct="1">
              <a:lnSpc>
                <a:spcPct val="100000"/>
              </a:lnSpc>
              <a:spcBef>
                <a:spcPts val="105"/>
              </a:spcBef>
              <a:spcAft>
                <a:spcPts val="0"/>
              </a:spcAft>
              <a:buClrTx/>
              <a:buSzTx/>
              <a:buFontTx/>
              <a:buNone/>
              <a:tabLst>
                <a:tab pos="299085" algn="l"/>
                <a:tab pos="299720" algn="l"/>
              </a:tabLst>
              <a:defRPr/>
            </a:pPr>
            <a:r>
              <a:rPr lang="fr" sz="1600" dirty="0">
                <a:latin typeface="Arial" panose="020B0604020202020204" pitchFamily="34" charset="0"/>
                <a:cs typeface="Arial" panose="020B0604020202020204" pitchFamily="34" charset="0"/>
              </a:rPr>
              <a:t>Softbox</a:t>
            </a:r>
            <a:r>
              <a:rPr lang="fr" sz="1600" b="0" i="0" u="none" strike="noStrike" kern="1200" cap="none" spc="0" normalizeH="0" noProof="0" dirty="0">
                <a:ln>
                  <a:noFill/>
                </a:ln>
                <a:effectLst/>
                <a:uLnTx/>
                <a:uFillTx/>
                <a:latin typeface="Arial" panose="020B0604020202020204" pitchFamily="34" charset="0"/>
                <a:cs typeface="Arial" panose="020B0604020202020204" pitchFamily="34" charset="0"/>
              </a:rPr>
              <a:t> de 5 x 195 flacons (6 doses)</a:t>
            </a:r>
          </a:p>
        </p:txBody>
      </p:sp>
      <p:sp>
        <p:nvSpPr>
          <p:cNvPr id="35" name="object 35"/>
          <p:cNvSpPr txBox="1"/>
          <p:nvPr/>
        </p:nvSpPr>
        <p:spPr>
          <a:xfrm>
            <a:off x="279603" y="3762158"/>
            <a:ext cx="5543165" cy="870751"/>
          </a:xfrm>
          <a:prstGeom prst="rect">
            <a:avLst/>
          </a:prstGeom>
        </p:spPr>
        <p:txBody>
          <a:bodyPr vert="horz" wrap="square" lIns="0" tIns="13970" rIns="0" bIns="0" rtlCol="0" anchor="t">
            <a:spAutoFit/>
          </a:bodyPr>
          <a:lstStyle/>
          <a:p>
            <a:pPr marL="12065" marR="0" lvl="0" indent="0" algn="l" defTabSz="914400" rtl="0" eaLnBrk="1" fontAlgn="auto" latinLnBrk="0" hangingPunct="1">
              <a:lnSpc>
                <a:spcPct val="100000"/>
              </a:lnSpc>
              <a:spcBef>
                <a:spcPts val="110"/>
              </a:spcBef>
              <a:spcAft>
                <a:spcPts val="0"/>
              </a:spcAft>
              <a:buClrTx/>
              <a:buSzTx/>
              <a:buFontTx/>
              <a:buNone/>
              <a:tabLst>
                <a:tab pos="299085" algn="l"/>
                <a:tab pos="299720" algn="l"/>
              </a:tabLst>
              <a:defRPr/>
            </a:pPr>
            <a:r>
              <a:rPr lang="fr" b="1" i="0" u="none" strike="noStrike" kern="1200" cap="none" spc="0" normalizeH="0" noProof="0">
                <a:ln>
                  <a:noFill/>
                </a:ln>
                <a:effectLst/>
                <a:uLnTx/>
                <a:uFillTx/>
                <a:latin typeface="Arial" panose="020B0604020202020204" pitchFamily="34" charset="0"/>
                <a:cs typeface="Arial" panose="020B0604020202020204" pitchFamily="34" charset="0"/>
              </a:rPr>
              <a:t>Solvant : </a:t>
            </a:r>
            <a:r>
              <a:rPr lang="fr" b="0" i="0" u="none" strike="noStrike" kern="1200" cap="none" spc="0" normalizeH="0" noProof="0">
                <a:ln>
                  <a:noFill/>
                </a:ln>
                <a:effectLst/>
                <a:uLnTx/>
                <a:uFillTx/>
                <a:latin typeface="Arial" panose="020B0604020202020204" pitchFamily="34" charset="0"/>
                <a:cs typeface="Arial" panose="020B0604020202020204" pitchFamily="34" charset="0"/>
              </a:rPr>
              <a:t>(</a:t>
            </a:r>
            <a:r>
              <a:rPr lang="fr" b="0" i="0" u="none" strike="noStrike" kern="1200" cap="none" spc="0" normalizeH="0" noProof="0">
                <a:ln>
                  <a:noFill/>
                </a:ln>
                <a:effectLst/>
                <a:uLnTx/>
                <a:uFillTx/>
                <a:latin typeface="Arial" panose="020B0604020202020204" pitchFamily="34" charset="0"/>
                <a:ea typeface="+mn-lt"/>
                <a:cs typeface="Arial" panose="020B0604020202020204" pitchFamily="34" charset="0"/>
              </a:rPr>
              <a:t>expédié séparément des vaccins</a:t>
            </a:r>
            <a:r>
              <a:rPr lang="fr" b="0" i="0" u="none" strike="noStrike" kern="1200" cap="none" spc="0" normalizeH="0" noProof="0">
                <a:ln>
                  <a:noFill/>
                </a:ln>
                <a:effectLst/>
                <a:uLnTx/>
                <a:uFillTx/>
                <a:latin typeface="Arial" panose="020B0604020202020204" pitchFamily="34" charset="0"/>
                <a:cs typeface="Arial" panose="020B0604020202020204" pitchFamily="34" charset="0"/>
              </a:rPr>
              <a:t>)</a:t>
            </a:r>
          </a:p>
          <a:p>
            <a:pPr marL="12065" marR="0" lvl="0" indent="0" algn="l" defTabSz="914400" rtl="0" eaLnBrk="1" fontAlgn="auto" latinLnBrk="0" hangingPunct="1">
              <a:lnSpc>
                <a:spcPct val="100000"/>
              </a:lnSpc>
              <a:spcBef>
                <a:spcPts val="110"/>
              </a:spcBef>
              <a:spcAft>
                <a:spcPts val="0"/>
              </a:spcAft>
              <a:buClrTx/>
              <a:buSzTx/>
              <a:buFontTx/>
              <a:buNone/>
              <a:tabLst>
                <a:tab pos="299085" algn="l"/>
                <a:tab pos="299720" algn="l"/>
              </a:tabLst>
              <a:defRPr/>
            </a:pPr>
            <a:r>
              <a:rPr lang="fr" b="0" i="0" u="none" strike="noStrike" kern="1200" cap="none" spc="0" normalizeH="0" noProof="0">
                <a:ln>
                  <a:noFill/>
                </a:ln>
                <a:effectLst/>
                <a:uLnTx/>
                <a:uFillTx/>
                <a:latin typeface="Arial" panose="020B0604020202020204" pitchFamily="34" charset="0"/>
                <a:cs typeface="Arial" panose="020B0604020202020204" pitchFamily="34" charset="0"/>
              </a:rPr>
              <a:t>Dispositif de contrôle de la température</a:t>
            </a:r>
          </a:p>
          <a:p>
            <a:pPr marL="12065" marR="0" lvl="0" indent="0" algn="l" defTabSz="914400" rtl="0" eaLnBrk="1" fontAlgn="auto" latinLnBrk="0" hangingPunct="1">
              <a:lnSpc>
                <a:spcPct val="100000"/>
              </a:lnSpc>
              <a:spcBef>
                <a:spcPts val="110"/>
              </a:spcBef>
              <a:spcAft>
                <a:spcPts val="0"/>
              </a:spcAft>
              <a:buClrTx/>
              <a:buSzTx/>
              <a:buFontTx/>
              <a:buNone/>
              <a:tabLst>
                <a:tab pos="299085" algn="l"/>
                <a:tab pos="299720" algn="l"/>
              </a:tabLst>
              <a:defRPr/>
            </a:pPr>
            <a:r>
              <a:rPr lang="fr" b="0" i="0" u="none" strike="noStrike" kern="1200" cap="none" spc="0" normalizeH="0" noProof="0">
                <a:ln>
                  <a:noFill/>
                </a:ln>
                <a:effectLst/>
                <a:uLnTx/>
                <a:uFillTx/>
                <a:latin typeface="Arial" panose="020B0604020202020204" pitchFamily="34" charset="0"/>
                <a:cs typeface="Arial" panose="020B0604020202020204" pitchFamily="34" charset="0"/>
              </a:rPr>
              <a:t>Boîte de 16 x 25 flacons (10 ml)</a:t>
            </a:r>
          </a:p>
        </p:txBody>
      </p:sp>
      <p:pic>
        <p:nvPicPr>
          <p:cNvPr id="31" name="object 3">
            <a:extLst>
              <a:ext uri="{FF2B5EF4-FFF2-40B4-BE49-F238E27FC236}">
                <a16:creationId xmlns:a16="http://schemas.microsoft.com/office/drawing/2014/main" id="{8311EB46-ADA4-4DAD-BA9B-FDE7BAD3A9C5}"/>
              </a:ext>
            </a:extLst>
          </p:cNvPr>
          <p:cNvPicPr/>
          <p:nvPr/>
        </p:nvPicPr>
        <p:blipFill>
          <a:blip r:embed="rId5" cstate="email">
            <a:extLst>
              <a:ext uri="{28A0092B-C50C-407E-A947-70E740481C1C}">
                <a14:useLocalDpi xmlns:a14="http://schemas.microsoft.com/office/drawing/2010/main"/>
              </a:ext>
            </a:extLst>
          </a:blip>
          <a:stretch>
            <a:fillRect/>
          </a:stretch>
        </p:blipFill>
        <p:spPr>
          <a:xfrm>
            <a:off x="5159117" y="4875532"/>
            <a:ext cx="624589" cy="1144534"/>
          </a:xfrm>
          <a:prstGeom prst="rect">
            <a:avLst/>
          </a:prstGeom>
        </p:spPr>
      </p:pic>
      <p:pic>
        <p:nvPicPr>
          <p:cNvPr id="2" name="Picture 1">
            <a:extLst>
              <a:ext uri="{FF2B5EF4-FFF2-40B4-BE49-F238E27FC236}">
                <a16:creationId xmlns:a16="http://schemas.microsoft.com/office/drawing/2014/main" id="{D8C41F4C-DDEF-4697-B97D-7576889010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80156" y="1253516"/>
            <a:ext cx="2088000" cy="2070123"/>
          </a:xfrm>
          <a:prstGeom prst="rect">
            <a:avLst/>
          </a:prstGeom>
        </p:spPr>
      </p:pic>
      <p:sp>
        <p:nvSpPr>
          <p:cNvPr id="28" name="Title 1">
            <a:extLst>
              <a:ext uri="{FF2B5EF4-FFF2-40B4-BE49-F238E27FC236}">
                <a16:creationId xmlns:a16="http://schemas.microsoft.com/office/drawing/2014/main" id="{3CAB4FFF-237E-49D0-B05F-0F825F597775}"/>
              </a:ext>
            </a:extLst>
          </p:cNvPr>
          <p:cNvSpPr>
            <a:spLocks noGrp="1"/>
          </p:cNvSpPr>
          <p:nvPr>
            <p:ph type="title"/>
          </p:nvPr>
        </p:nvSpPr>
        <p:spPr>
          <a:xfrm>
            <a:off x="0" y="1"/>
            <a:ext cx="12192000" cy="566822"/>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3600">
                <a:solidFill>
                  <a:schemeClr val="bg1"/>
                </a:solidFill>
                <a:latin typeface="Calibri" panose="020F0502020204030204" pitchFamily="34" charset="0"/>
                <a:cs typeface="Calibri" panose="020F0502020204030204" pitchFamily="34" charset="0"/>
              </a:rPr>
              <a:t>Expédition internationale   </a:t>
            </a:r>
          </a:p>
        </p:txBody>
      </p:sp>
      <p:pic>
        <p:nvPicPr>
          <p:cNvPr id="5" name="Picture 4">
            <a:extLst>
              <a:ext uri="{FF2B5EF4-FFF2-40B4-BE49-F238E27FC236}">
                <a16:creationId xmlns:a16="http://schemas.microsoft.com/office/drawing/2014/main" id="{88466011-FCE7-4512-B1F4-C211204551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43845" y="2120278"/>
            <a:ext cx="936000" cy="960076"/>
          </a:xfrm>
          <a:prstGeom prst="rect">
            <a:avLst/>
          </a:prstGeom>
        </p:spPr>
      </p:pic>
      <p:pic>
        <p:nvPicPr>
          <p:cNvPr id="9" name="Picture 8" descr="Background pattern&#10;&#10;Description automatically generated">
            <a:extLst>
              <a:ext uri="{FF2B5EF4-FFF2-40B4-BE49-F238E27FC236}">
                <a16:creationId xmlns:a16="http://schemas.microsoft.com/office/drawing/2014/main" id="{F473E5E5-DD29-446B-9D59-13D5AE8222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50978" y="1907700"/>
            <a:ext cx="1332000" cy="1456111"/>
          </a:xfrm>
          <a:prstGeom prst="rect">
            <a:avLst/>
          </a:prstGeom>
        </p:spPr>
      </p:pic>
      <p:pic>
        <p:nvPicPr>
          <p:cNvPr id="14" name="Picture 13">
            <a:extLst>
              <a:ext uri="{FF2B5EF4-FFF2-40B4-BE49-F238E27FC236}">
                <a16:creationId xmlns:a16="http://schemas.microsoft.com/office/drawing/2014/main" id="{2448A804-78DD-45E9-97BB-2B12C285C42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50977" y="4891666"/>
            <a:ext cx="1500207" cy="1010639"/>
          </a:xfrm>
          <a:prstGeom prst="rect">
            <a:avLst/>
          </a:prstGeom>
        </p:spPr>
      </p:pic>
      <p:pic>
        <p:nvPicPr>
          <p:cNvPr id="4" name="Picture 3" descr="Text, letter&#10;&#10;Description automatically generated">
            <a:extLst>
              <a:ext uri="{FF2B5EF4-FFF2-40B4-BE49-F238E27FC236}">
                <a16:creationId xmlns:a16="http://schemas.microsoft.com/office/drawing/2014/main" id="{FCD439F4-40A6-4E91-8100-E9737CFF37D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61691" y="4891667"/>
            <a:ext cx="1800000" cy="1425634"/>
          </a:xfrm>
          <a:prstGeom prst="rect">
            <a:avLst/>
          </a:prstGeom>
        </p:spPr>
      </p:pic>
      <p:pic>
        <p:nvPicPr>
          <p:cNvPr id="8194" name="Picture 2" descr="0.3ml Vaccine Syringe/0.3ml Auto Disable Syringe For Fixed Dose  Immunization/0.3ml Ad Syringe - Buy 0.3ml Vaccine Syringe,0.3ml Syringe,0.3ml  Auto Disable Syringe Product on Alibaba.com">
            <a:extLst>
              <a:ext uri="{FF2B5EF4-FFF2-40B4-BE49-F238E27FC236}">
                <a16:creationId xmlns:a16="http://schemas.microsoft.com/office/drawing/2014/main" id="{397D8E74-2759-4A46-85B0-DFD18F062246}"/>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8533433" y="5604494"/>
            <a:ext cx="2880000" cy="653228"/>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35">
            <a:extLst>
              <a:ext uri="{FF2B5EF4-FFF2-40B4-BE49-F238E27FC236}">
                <a16:creationId xmlns:a16="http://schemas.microsoft.com/office/drawing/2014/main" id="{01705128-C668-4F14-8F97-4036E0D6E4A4}"/>
              </a:ext>
            </a:extLst>
          </p:cNvPr>
          <p:cNvSpPr txBox="1"/>
          <p:nvPr/>
        </p:nvSpPr>
        <p:spPr>
          <a:xfrm>
            <a:off x="6359677" y="3671672"/>
            <a:ext cx="5543165" cy="1776127"/>
          </a:xfrm>
          <a:prstGeom prst="rect">
            <a:avLst/>
          </a:prstGeom>
        </p:spPr>
        <p:txBody>
          <a:bodyPr vert="horz" wrap="square" lIns="0" tIns="13970" rIns="0" bIns="0" rtlCol="0" anchor="t">
            <a:spAutoFit/>
          </a:bodyPr>
          <a:lstStyle/>
          <a:p>
            <a:pPr marL="12065" marR="0" lvl="0" indent="0" algn="l" defTabSz="914400" rtl="0" eaLnBrk="1" fontAlgn="auto" latinLnBrk="0" hangingPunct="1">
              <a:lnSpc>
                <a:spcPct val="100000"/>
              </a:lnSpc>
              <a:spcBef>
                <a:spcPts val="110"/>
              </a:spcBef>
              <a:spcAft>
                <a:spcPts val="0"/>
              </a:spcAft>
              <a:buClrTx/>
              <a:buSzTx/>
              <a:buFontTx/>
              <a:buNone/>
              <a:tabLst>
                <a:tab pos="299085" algn="l"/>
                <a:tab pos="299720" algn="l"/>
              </a:tabLst>
              <a:defRPr/>
            </a:pPr>
            <a:r>
              <a:rPr lang="fr" sz="1600" b="1" i="0" u="none" strike="noStrike" kern="1200" cap="none" spc="0" normalizeH="0" noProof="0" dirty="0">
                <a:ln>
                  <a:noFill/>
                </a:ln>
                <a:effectLst/>
                <a:uLnTx/>
                <a:uFillTx/>
                <a:latin typeface="Arial" panose="020B0604020202020204" pitchFamily="34" charset="0"/>
                <a:cs typeface="Arial" panose="020B0604020202020204" pitchFamily="34" charset="0"/>
              </a:rPr>
              <a:t>Seringues : </a:t>
            </a:r>
            <a:r>
              <a:rPr lang="fr" sz="1600" b="0" i="0" u="none" strike="noStrike" kern="1200" cap="none" spc="0" normalizeH="0" noProof="0" dirty="0">
                <a:ln>
                  <a:noFill/>
                </a:ln>
                <a:effectLst/>
                <a:uLnTx/>
                <a:uFillTx/>
                <a:latin typeface="Arial" panose="020B0604020202020204" pitchFamily="34" charset="0"/>
                <a:cs typeface="Arial" panose="020B0604020202020204" pitchFamily="34" charset="0"/>
              </a:rPr>
              <a:t>(dilution 2-3 ml et AB 0,3 ml)</a:t>
            </a:r>
          </a:p>
          <a:p>
            <a:pPr marL="12065" marR="0" lvl="0" indent="0" algn="l" defTabSz="914400" rtl="0" eaLnBrk="1" fontAlgn="auto" latinLnBrk="0" hangingPunct="1">
              <a:lnSpc>
                <a:spcPct val="100000"/>
              </a:lnSpc>
              <a:spcBef>
                <a:spcPts val="110"/>
              </a:spcBef>
              <a:spcAft>
                <a:spcPts val="0"/>
              </a:spcAft>
              <a:buClrTx/>
              <a:buSzTx/>
              <a:buFontTx/>
              <a:buNone/>
              <a:tabLst>
                <a:tab pos="299085" algn="l"/>
                <a:tab pos="299720" algn="l"/>
              </a:tabLst>
              <a:defRPr/>
            </a:pPr>
            <a:r>
              <a:rPr lang="fr" sz="1600" b="0" i="0" u="none" strike="noStrike" kern="1200" cap="none" spc="0" normalizeH="0" noProof="0" dirty="0">
                <a:ln>
                  <a:noFill/>
                </a:ln>
                <a:effectLst/>
                <a:uLnTx/>
                <a:uFillTx/>
                <a:latin typeface="Arial" panose="020B0604020202020204" pitchFamily="34" charset="0"/>
                <a:ea typeface="+mn-lt"/>
                <a:cs typeface="Arial" panose="020B0604020202020204" pitchFamily="34" charset="0"/>
              </a:rPr>
              <a:t>Expédition séparée des vaccins</a:t>
            </a:r>
            <a:r>
              <a:rPr lang="fr" sz="1600" b="0" i="0" u="none" strike="noStrike" kern="1200" cap="none" spc="0" normalizeH="0" noProof="0" dirty="0">
                <a:ln>
                  <a:noFill/>
                </a:ln>
                <a:effectLst/>
                <a:uLnTx/>
                <a:uFillTx/>
                <a:latin typeface="Arial" panose="020B0604020202020204" pitchFamily="34" charset="0"/>
                <a:cs typeface="Arial" panose="020B0604020202020204" pitchFamily="34" charset="0"/>
              </a:rPr>
              <a:t>, fret maritime (fret aérien en cas d’urgence et en petite quantité)</a:t>
            </a:r>
          </a:p>
          <a:p>
            <a:pPr marL="12065" marR="0" lvl="0" indent="0" algn="l" defTabSz="914400" rtl="0" eaLnBrk="1" fontAlgn="auto" latinLnBrk="0" hangingPunct="1">
              <a:lnSpc>
                <a:spcPct val="100000"/>
              </a:lnSpc>
              <a:spcBef>
                <a:spcPts val="110"/>
              </a:spcBef>
              <a:spcAft>
                <a:spcPts val="0"/>
              </a:spcAft>
              <a:buClrTx/>
              <a:buSzTx/>
              <a:buFontTx/>
              <a:buNone/>
              <a:tabLst>
                <a:tab pos="299085" algn="l"/>
                <a:tab pos="299720" algn="l"/>
              </a:tabLst>
              <a:defRPr/>
            </a:pPr>
            <a:r>
              <a:rPr lang="fr" sz="1600" b="1" i="1" u="none" strike="noStrike" kern="1200" cap="none" spc="0" normalizeH="0" noProof="0" dirty="0">
                <a:ln>
                  <a:noFill/>
                </a:ln>
                <a:effectLst/>
                <a:uLnTx/>
                <a:uFillTx/>
                <a:latin typeface="Arial" panose="020B0604020202020204" pitchFamily="34" charset="0"/>
                <a:cs typeface="Arial" panose="020B0604020202020204" pitchFamily="34" charset="0"/>
              </a:rPr>
              <a:t>Si expédition via COVAX </a:t>
            </a:r>
            <a:r>
              <a:rPr lang="fr" sz="1600" b="0" i="0" u="none" strike="noStrike" kern="1200" cap="none" spc="0" normalizeH="0" noProof="0" dirty="0">
                <a:ln>
                  <a:noFill/>
                </a:ln>
                <a:effectLst/>
                <a:uLnTx/>
                <a:uFillTx/>
                <a:latin typeface="Arial" panose="020B0604020202020204" pitchFamily="34" charset="0"/>
                <a:cs typeface="Arial" panose="020B0604020202020204" pitchFamily="34" charset="0"/>
              </a:rPr>
              <a:t>: seringues incluses avec les vaccins</a:t>
            </a:r>
          </a:p>
          <a:p>
            <a:pPr marL="12065" marR="0" lvl="0" indent="0" algn="l" defTabSz="914400" rtl="0" eaLnBrk="1" fontAlgn="auto" latinLnBrk="0" hangingPunct="1">
              <a:lnSpc>
                <a:spcPct val="100000"/>
              </a:lnSpc>
              <a:spcBef>
                <a:spcPts val="110"/>
              </a:spcBef>
              <a:spcAft>
                <a:spcPts val="0"/>
              </a:spcAft>
              <a:buClrTx/>
              <a:buSzTx/>
              <a:buFontTx/>
              <a:buNone/>
              <a:tabLst>
                <a:tab pos="299085" algn="l"/>
                <a:tab pos="299720" algn="l"/>
              </a:tabLst>
              <a:defRPr/>
            </a:pPr>
            <a:r>
              <a:rPr lang="fr" sz="1600" b="1" i="1" u="none" strike="noStrike" kern="1200" cap="none" spc="0" normalizeH="0" noProof="0" dirty="0">
                <a:ln>
                  <a:noFill/>
                </a:ln>
                <a:effectLst/>
                <a:uLnTx/>
                <a:uFillTx/>
                <a:latin typeface="Arial" panose="020B0604020202020204" pitchFamily="34" charset="0"/>
                <a:cs typeface="Arial" panose="020B0604020202020204" pitchFamily="34" charset="0"/>
              </a:rPr>
              <a:t>Si expédition non-COVAX </a:t>
            </a:r>
            <a:r>
              <a:rPr lang="fr" sz="1600" b="0" i="0" u="none" strike="noStrike" kern="1200" cap="none" spc="0" normalizeH="0" noProof="0" dirty="0">
                <a:ln>
                  <a:noFill/>
                </a:ln>
                <a:effectLst/>
                <a:uLnTx/>
                <a:uFillTx/>
                <a:latin typeface="Arial" panose="020B0604020202020204" pitchFamily="34" charset="0"/>
                <a:cs typeface="Arial" panose="020B0604020202020204" pitchFamily="34" charset="0"/>
              </a:rPr>
              <a:t>: commande à programmer/budgétiser</a:t>
            </a:r>
            <a:endParaRPr kumimoji="0" lang="fr-FR"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EFC936D-6CE0-4E32-9AAF-B9362B75F02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443117" y="5604484"/>
            <a:ext cx="1800000" cy="904448"/>
          </a:xfrm>
          <a:prstGeom prst="rect">
            <a:avLst/>
          </a:prstGeom>
        </p:spPr>
      </p:pic>
    </p:spTree>
    <p:extLst>
      <p:ext uri="{BB962C8B-B14F-4D97-AF65-F5344CB8AC3E}">
        <p14:creationId xmlns:p14="http://schemas.microsoft.com/office/powerpoint/2010/main" val="102427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03867-7347-DC4B-A73E-C43A11B03576}"/>
              </a:ext>
            </a:extLst>
          </p:cNvPr>
          <p:cNvSpPr/>
          <p:nvPr/>
        </p:nvSpPr>
        <p:spPr>
          <a:xfrm>
            <a:off x="344900" y="2395702"/>
            <a:ext cx="10876343" cy="1038233"/>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À l’arrivée, l’</a:t>
            </a:r>
            <a:r>
              <a:rPr lang="fr" sz="1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équipe de pays </a:t>
            </a: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doit :</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assurer un processus de dédouanement rapide</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assurer le transport jusqu’à l’entrepôt central </a:t>
            </a: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B9A7A28-5E94-EF4A-B4E5-D3311DACC7D3}"/>
              </a:ext>
            </a:extLst>
          </p:cNvPr>
          <p:cNvSpPr txBox="1">
            <a:spLocks/>
          </p:cNvSpPr>
          <p:nvPr/>
        </p:nvSpPr>
        <p:spPr>
          <a:xfrm>
            <a:off x="0" y="0"/>
            <a:ext cx="12192000" cy="622591"/>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nSpc>
                <a:spcPct val="90000"/>
              </a:lnSpc>
              <a:spcBef>
                <a:spcPct val="0"/>
              </a:spcBef>
              <a:buNone/>
              <a:defRPr sz="3600">
                <a:solidFill>
                  <a:schemeClr val="bg1"/>
                </a:solidFill>
                <a:latin typeface="Calibri Light" panose="020F0302020204030204" pitchFamily="34" charset="0"/>
                <a:ea typeface="+mj-ea"/>
                <a:cs typeface="Calibri Light" panose="020F0302020204030204" pitchFamily="34" charset="0"/>
              </a:defRPr>
            </a:lvl1pPr>
          </a:lstStyle>
          <a:p>
            <a:pPr rtl="0"/>
            <a:r>
              <a:rPr lang="fr"/>
              <a:t>Réception des vaccins</a:t>
            </a:r>
          </a:p>
        </p:txBody>
      </p:sp>
      <p:sp>
        <p:nvSpPr>
          <p:cNvPr id="8" name="TextBox 7">
            <a:extLst>
              <a:ext uri="{FF2B5EF4-FFF2-40B4-BE49-F238E27FC236}">
                <a16:creationId xmlns:a16="http://schemas.microsoft.com/office/drawing/2014/main" id="{7E8CF467-6E6F-F144-A09C-689112D5F64E}"/>
              </a:ext>
            </a:extLst>
          </p:cNvPr>
          <p:cNvSpPr txBox="1"/>
          <p:nvPr/>
        </p:nvSpPr>
        <p:spPr>
          <a:xfrm>
            <a:off x="853662" y="4360888"/>
            <a:ext cx="3222186" cy="2308324"/>
          </a:xfrm>
          <a:prstGeom prst="rect">
            <a:avLst/>
          </a:prstGeom>
          <a:noFill/>
        </p:spPr>
        <p:txBody>
          <a:bodyPr wrap="square" rtlCol="0">
            <a:spAutoFit/>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Transmet le dossier aux autorités nationales de règlementation (ANR) ou leur équivalent</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Obtient le certificat de dédouanement</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Obtient les exonérations</a:t>
            </a:r>
          </a:p>
        </p:txBody>
      </p:sp>
      <p:grpSp>
        <p:nvGrpSpPr>
          <p:cNvPr id="18" name="Group 17">
            <a:extLst>
              <a:ext uri="{FF2B5EF4-FFF2-40B4-BE49-F238E27FC236}">
                <a16:creationId xmlns:a16="http://schemas.microsoft.com/office/drawing/2014/main" id="{A6A0E59A-9C22-4946-A39E-B97689AB463A}"/>
              </a:ext>
            </a:extLst>
          </p:cNvPr>
          <p:cNvGrpSpPr/>
          <p:nvPr/>
        </p:nvGrpSpPr>
        <p:grpSpPr>
          <a:xfrm>
            <a:off x="853662" y="3540270"/>
            <a:ext cx="3016652" cy="704072"/>
            <a:chOff x="746696" y="3028606"/>
            <a:chExt cx="2224287" cy="621557"/>
          </a:xfrm>
          <a:solidFill>
            <a:srgbClr val="0070C0"/>
          </a:solidFill>
        </p:grpSpPr>
        <p:sp>
          <p:nvSpPr>
            <p:cNvPr id="9" name="Rectangle 8">
              <a:extLst>
                <a:ext uri="{FF2B5EF4-FFF2-40B4-BE49-F238E27FC236}">
                  <a16:creationId xmlns:a16="http://schemas.microsoft.com/office/drawing/2014/main" id="{28F76255-ECC8-5346-AF65-FDBFEF353F21}"/>
                </a:ext>
              </a:extLst>
            </p:cNvPr>
            <p:cNvSpPr/>
            <p:nvPr/>
          </p:nvSpPr>
          <p:spPr>
            <a:xfrm>
              <a:off x="746696" y="3028606"/>
              <a:ext cx="2224286" cy="6215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89E955E-B31F-3A49-A345-5EA2E39415F9}"/>
                </a:ext>
              </a:extLst>
            </p:cNvPr>
            <p:cNvSpPr txBox="1"/>
            <p:nvPr/>
          </p:nvSpPr>
          <p:spPr>
            <a:xfrm>
              <a:off x="793964" y="3103798"/>
              <a:ext cx="2177019" cy="36933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Fournisseur de vaccins/ Ministère de la santé</a:t>
              </a:r>
              <a:endParaRPr kumimoji="0" lang="en-US"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B501FC1B-2999-DD46-8AE6-EE4CC04F15EC}"/>
              </a:ext>
            </a:extLst>
          </p:cNvPr>
          <p:cNvSpPr txBox="1"/>
          <p:nvPr/>
        </p:nvSpPr>
        <p:spPr>
          <a:xfrm rot="16200000">
            <a:off x="-478684" y="5067927"/>
            <a:ext cx="20165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strike="noStrike" kern="1200" cap="none" spc="0" normalizeH="0" noProof="0" dirty="0">
                <a:ln>
                  <a:noFill/>
                </a:ln>
                <a:solidFill>
                  <a:srgbClr val="0070C0"/>
                </a:solidFill>
                <a:effectLst/>
                <a:uLnTx/>
                <a:uFillTx/>
                <a:latin typeface="Arial" panose="020B0604020202020204" pitchFamily="34" charset="0"/>
                <a:cs typeface="Arial" panose="020B0604020202020204" pitchFamily="34" charset="0"/>
              </a:rPr>
              <a:t>TÂCHES CLÉS</a:t>
            </a:r>
          </a:p>
        </p:txBody>
      </p:sp>
      <p:cxnSp>
        <p:nvCxnSpPr>
          <p:cNvPr id="14" name="Straight Connector 13">
            <a:extLst>
              <a:ext uri="{FF2B5EF4-FFF2-40B4-BE49-F238E27FC236}">
                <a16:creationId xmlns:a16="http://schemas.microsoft.com/office/drawing/2014/main" id="{C3397B4B-6B20-3A4D-AB4A-644A0A25A3F6}"/>
              </a:ext>
            </a:extLst>
          </p:cNvPr>
          <p:cNvCxnSpPr>
            <a:cxnSpLocks/>
          </p:cNvCxnSpPr>
          <p:nvPr/>
        </p:nvCxnSpPr>
        <p:spPr>
          <a:xfrm>
            <a:off x="760241" y="4307988"/>
            <a:ext cx="104728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F8E84FD-118C-714B-9845-FA0E25205011}"/>
              </a:ext>
            </a:extLst>
          </p:cNvPr>
          <p:cNvGrpSpPr/>
          <p:nvPr/>
        </p:nvGrpSpPr>
        <p:grpSpPr>
          <a:xfrm>
            <a:off x="4703550" y="3540270"/>
            <a:ext cx="2784899" cy="721530"/>
            <a:chOff x="746696" y="3028606"/>
            <a:chExt cx="2017769" cy="621557"/>
          </a:xfrm>
          <a:solidFill>
            <a:srgbClr val="0070C0"/>
          </a:solidFill>
        </p:grpSpPr>
        <p:sp>
          <p:nvSpPr>
            <p:cNvPr id="20" name="Rectangle 19">
              <a:extLst>
                <a:ext uri="{FF2B5EF4-FFF2-40B4-BE49-F238E27FC236}">
                  <a16:creationId xmlns:a16="http://schemas.microsoft.com/office/drawing/2014/main" id="{5EDB17E9-CE13-A94D-959C-428C47B3DECB}"/>
                </a:ext>
              </a:extLst>
            </p:cNvPr>
            <p:cNvSpPr/>
            <p:nvPr/>
          </p:nvSpPr>
          <p:spPr>
            <a:xfrm>
              <a:off x="746696" y="3028606"/>
              <a:ext cx="2017769" cy="6215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252BC48-1187-4843-ACDD-9CD6D300C176}"/>
                </a:ext>
              </a:extLst>
            </p:cNvPr>
            <p:cNvSpPr txBox="1"/>
            <p:nvPr/>
          </p:nvSpPr>
          <p:spPr>
            <a:xfrm>
              <a:off x="787293" y="3052319"/>
              <a:ext cx="1872986" cy="36933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Responsable de la logistique</a:t>
              </a:r>
            </a:p>
          </p:txBody>
        </p:sp>
      </p:grpSp>
      <p:grpSp>
        <p:nvGrpSpPr>
          <p:cNvPr id="22" name="Group 21">
            <a:extLst>
              <a:ext uri="{FF2B5EF4-FFF2-40B4-BE49-F238E27FC236}">
                <a16:creationId xmlns:a16="http://schemas.microsoft.com/office/drawing/2014/main" id="{04B9EFB3-A347-3949-BE1C-694AF065D990}"/>
              </a:ext>
            </a:extLst>
          </p:cNvPr>
          <p:cNvGrpSpPr/>
          <p:nvPr/>
        </p:nvGrpSpPr>
        <p:grpSpPr>
          <a:xfrm>
            <a:off x="8191588" y="3537455"/>
            <a:ext cx="2784899" cy="704072"/>
            <a:chOff x="746696" y="3028606"/>
            <a:chExt cx="2017769" cy="621557"/>
          </a:xfrm>
          <a:solidFill>
            <a:srgbClr val="0070C0"/>
          </a:solidFill>
        </p:grpSpPr>
        <p:sp>
          <p:nvSpPr>
            <p:cNvPr id="23" name="Rectangle 22">
              <a:extLst>
                <a:ext uri="{FF2B5EF4-FFF2-40B4-BE49-F238E27FC236}">
                  <a16:creationId xmlns:a16="http://schemas.microsoft.com/office/drawing/2014/main" id="{449F9F29-4AED-A64B-9107-2D4A47DA9C88}"/>
                </a:ext>
              </a:extLst>
            </p:cNvPr>
            <p:cNvSpPr/>
            <p:nvPr/>
          </p:nvSpPr>
          <p:spPr>
            <a:xfrm>
              <a:off x="746696" y="3028606"/>
              <a:ext cx="2017769" cy="6215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BDBB4DA-358B-0D46-887E-C391EA548204}"/>
                </a:ext>
              </a:extLst>
            </p:cNvPr>
            <p:cNvSpPr txBox="1"/>
            <p:nvPr/>
          </p:nvSpPr>
          <p:spPr>
            <a:xfrm>
              <a:off x="793963" y="3103797"/>
              <a:ext cx="1970502" cy="36933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Responsable de la chaîne du froid</a:t>
              </a:r>
            </a:p>
          </p:txBody>
        </p:sp>
      </p:grpSp>
      <p:sp>
        <p:nvSpPr>
          <p:cNvPr id="25" name="TextBox 24">
            <a:extLst>
              <a:ext uri="{FF2B5EF4-FFF2-40B4-BE49-F238E27FC236}">
                <a16:creationId xmlns:a16="http://schemas.microsoft.com/office/drawing/2014/main" id="{B0D0D199-29A7-7147-BE8C-7A64039D70CB}"/>
              </a:ext>
            </a:extLst>
          </p:cNvPr>
          <p:cNvSpPr txBox="1"/>
          <p:nvPr/>
        </p:nvSpPr>
        <p:spPr>
          <a:xfrm>
            <a:off x="4523037" y="4340614"/>
            <a:ext cx="3053037" cy="2554545"/>
          </a:xfrm>
          <a:prstGeom prst="rect">
            <a:avLst/>
          </a:prstGeom>
          <a:noFill/>
        </p:spPr>
        <p:txBody>
          <a:bodyPr wrap="square" rtlCol="0">
            <a:spAutoFit/>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Désigne les membres du personnel responsables de la réception, du dédouanement et du transport des vaccins </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Valide l’ensemble des processus et des documents de dédouanement au moins 7 jours avant la première expédition</a:t>
            </a:r>
          </a:p>
        </p:txBody>
      </p:sp>
      <p:sp>
        <p:nvSpPr>
          <p:cNvPr id="26" name="TextBox 25">
            <a:extLst>
              <a:ext uri="{FF2B5EF4-FFF2-40B4-BE49-F238E27FC236}">
                <a16:creationId xmlns:a16="http://schemas.microsoft.com/office/drawing/2014/main" id="{B51DFFE0-8890-F949-A9B1-546DC86B5F88}"/>
              </a:ext>
            </a:extLst>
          </p:cNvPr>
          <p:cNvSpPr txBox="1"/>
          <p:nvPr/>
        </p:nvSpPr>
        <p:spPr>
          <a:xfrm>
            <a:off x="7822135" y="4360888"/>
            <a:ext cx="4019632" cy="2564805"/>
          </a:xfrm>
          <a:prstGeom prst="rect">
            <a:avLst/>
          </a:prstGeom>
          <a:noFill/>
        </p:spPr>
        <p:txBody>
          <a:bodyPr wrap="square" rtlCol="0">
            <a:spAutoFit/>
          </a:bodyPr>
          <a:lstStyle/>
          <a:p>
            <a:pPr marL="174625" marR="0" lvl="1" indent="-17462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Valide le contenu de chaque conteneur d’expédition</a:t>
            </a:r>
          </a:p>
          <a:p>
            <a:pPr marL="174625" marR="0" lvl="1" indent="-17462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Sort les lots de vaccins et les place dans les congélateurs ULT en moins de 3 minutes pour éviter leur exposition à la température ambiante</a:t>
            </a:r>
          </a:p>
          <a:p>
            <a:pPr marL="174625" marR="0" lvl="1" indent="-17462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Stocke la glace carbonique en congélateur ULT pour la réutiliser lors de la distribution dans le pays d’intervention</a:t>
            </a:r>
          </a:p>
        </p:txBody>
      </p:sp>
      <p:sp>
        <p:nvSpPr>
          <p:cNvPr id="28" name="TextBox 27"/>
          <p:cNvSpPr txBox="1"/>
          <p:nvPr/>
        </p:nvSpPr>
        <p:spPr>
          <a:xfrm>
            <a:off x="11848829" y="0"/>
            <a:ext cx="3545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black"/>
                </a:solidFill>
                <a:effectLst/>
                <a:uLnTx/>
                <a:uFillTx/>
                <a:latin typeface="Arial" pitchFamily="34" charset="0"/>
                <a:ea typeface="+mn-ea"/>
                <a:cs typeface="Arial" pitchFamily="34" charset="0"/>
              </a:rPr>
              <a:t>13</a:t>
            </a:r>
          </a:p>
        </p:txBody>
      </p:sp>
      <p:sp>
        <p:nvSpPr>
          <p:cNvPr id="27" name="Rectangle 26">
            <a:extLst>
              <a:ext uri="{FF2B5EF4-FFF2-40B4-BE49-F238E27FC236}">
                <a16:creationId xmlns:a16="http://schemas.microsoft.com/office/drawing/2014/main" id="{34A5C291-ED51-48D3-BC0D-14229B67ECB0}"/>
              </a:ext>
            </a:extLst>
          </p:cNvPr>
          <p:cNvSpPr/>
          <p:nvPr/>
        </p:nvSpPr>
        <p:spPr>
          <a:xfrm>
            <a:off x="329511" y="773143"/>
            <a:ext cx="11313916" cy="156966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C’est au fabricant qu’incombe la responsabilité de l’acheminement international des vaccins à ultra-basse température (ULT) </a:t>
            </a:r>
            <a:r>
              <a:rPr lang="fr" sz="1600" dirty="0">
                <a:solidFill>
                  <a:prstClr val="black"/>
                </a:solidFill>
                <a:latin typeface="Arial" panose="020B0604020202020204" pitchFamily="34" charset="0"/>
                <a:cs typeface="Arial" panose="020B0604020202020204" pitchFamily="34" charset="0"/>
              </a:rPr>
              <a:t>:</a:t>
            </a:r>
            <a:endPar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fr" sz="1600" dirty="0">
                <a:latin typeface="Arial" panose="020B0604020202020204" pitchFamily="34" charset="0"/>
                <a:cs typeface="Arial" panose="020B0604020202020204" pitchFamily="34" charset="0"/>
              </a:rPr>
              <a:t>Conditionnés dans des conteneurs d’expédition isothermes remplis de glace carbonique</a:t>
            </a:r>
            <a:endParaRPr lang="en-GB" sz="1600" dirty="0">
              <a:solidFill>
                <a:srgbClr val="DE4939"/>
              </a:solidFill>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fr" sz="1600" dirty="0">
                <a:latin typeface="Arial" panose="020B0604020202020204" pitchFamily="34" charset="0"/>
                <a:cs typeface="Arial" panose="020B0604020202020204" pitchFamily="34" charset="0"/>
              </a:rPr>
              <a:t>Enregistreur de données relatives à la température pour garantir qu’aucune chaîne du froid ne se rompe pendant le transport</a:t>
            </a:r>
            <a:endParaRPr lang="en-US" sz="16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fr" sz="1600" dirty="0">
                <a:latin typeface="Arial" panose="020B0604020202020204" pitchFamily="34" charset="0"/>
                <a:cs typeface="Arial" panose="020B0604020202020204" pitchFamily="34" charset="0"/>
              </a:rPr>
              <a:t>Supplément de glace carbonique selon un accord avec le fabricant</a:t>
            </a:r>
          </a:p>
        </p:txBody>
      </p:sp>
    </p:spTree>
    <p:extLst>
      <p:ext uri="{BB962C8B-B14F-4D97-AF65-F5344CB8AC3E}">
        <p14:creationId xmlns:p14="http://schemas.microsoft.com/office/powerpoint/2010/main" val="386442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70AF6FDE-7167-4B15-A5C8-F0BC65D6E4E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2" name="think-cell Slide" r:id="rId5" imgW="360" imgH="360" progId="">
                  <p:embed/>
                </p:oleObj>
              </mc:Choice>
              <mc:Fallback>
                <p:oleObj name="think-cell Slide" r:id="rId5" imgW="360" imgH="360" progId="">
                  <p:embed/>
                  <p:pic>
                    <p:nvPicPr>
                      <p:cNvPr id="14" name="Object 13" hidden="1">
                        <a:extLst>
                          <a:ext uri="{FF2B5EF4-FFF2-40B4-BE49-F238E27FC236}">
                            <a16:creationId xmlns:a16="http://schemas.microsoft.com/office/drawing/2014/main" id="{70AF6FDE-7167-4B15-A5C8-F0BC65D6E4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CC3492F6-9F6F-46E9-898F-1EB50F0EDB11}"/>
              </a:ext>
            </a:extLst>
          </p:cNvPr>
          <p:cNvSpPr txBox="1"/>
          <p:nvPr>
            <p:custDataLst>
              <p:tags r:id="rId3"/>
            </p:custDataLst>
          </p:nvPr>
        </p:nvSpPr>
        <p:spPr>
          <a:xfrm>
            <a:off x="282054" y="910035"/>
            <a:ext cx="11627892" cy="535531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marR="0" lvl="0" indent="-285750" algn="l" defTabSz="914400" rtl="0" eaLnBrk="1" fontAlgn="auto" latinLnBrk="0" hangingPunct="1">
              <a:lnSpc>
                <a:spcPct val="100000"/>
              </a:lnSpc>
              <a:spcBef>
                <a:spcPts val="600"/>
              </a:spcBef>
              <a:spcAft>
                <a:spcPts val="0"/>
              </a:spcAft>
              <a:buClr>
                <a:srgbClr val="000000"/>
              </a:buClr>
              <a:buSzPct val="100000"/>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sym typeface="Arial" panose="020B0604020202020204" pitchFamily="34" charset="0"/>
              </a:rPr>
              <a:t>Placer tous les conteneurs d’expédition dans un espace bien ventilé.</a:t>
            </a:r>
          </a:p>
          <a:p>
            <a:pPr marL="285750" marR="0" lvl="0" indent="-285750" algn="l" defTabSz="914400" rtl="0" eaLnBrk="1" fontAlgn="auto" latinLnBrk="0" hangingPunct="1">
              <a:lnSpc>
                <a:spcPct val="100000"/>
              </a:lnSpc>
              <a:spcBef>
                <a:spcPts val="600"/>
              </a:spcBef>
              <a:spcAft>
                <a:spcPts val="0"/>
              </a:spcAft>
              <a:buClr>
                <a:srgbClr val="000000"/>
              </a:buClr>
              <a:buSzPct val="100000"/>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sym typeface="Arial" panose="020B0604020202020204" pitchFamily="34" charset="0"/>
              </a:rPr>
              <a:t>Le personnel recevant l’envoi international de vaccins doit avant tout se laver les mains soigneusement et porter des équipements de protection individuelle (EPI) (gants isolants et lunettes de protection) avant de manipuler les boîtes et les flacons de vaccins, et ce tout au long de leur manipulation.</a:t>
            </a:r>
          </a:p>
          <a:p>
            <a:pPr marL="285750" marR="0" lvl="0" indent="-285750" algn="l" defTabSz="914400" rtl="0" eaLnBrk="1" fontAlgn="auto" latinLnBrk="0" hangingPunct="1">
              <a:lnSpc>
                <a:spcPct val="100000"/>
              </a:lnSpc>
              <a:spcBef>
                <a:spcPts val="600"/>
              </a:spcBef>
              <a:spcAft>
                <a:spcPts val="0"/>
              </a:spcAft>
              <a:buClr>
                <a:srgbClr val="000000"/>
              </a:buClr>
              <a:buSzPct val="100000"/>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sym typeface="Arial" panose="020B0604020202020204" pitchFamily="34" charset="0"/>
              </a:rPr>
              <a:t>Lors de la livraison :</a:t>
            </a:r>
          </a:p>
          <a:p>
            <a:pPr lvl="3" rtl="0">
              <a:spcBef>
                <a:spcPts val="600"/>
              </a:spcBef>
              <a:spcAft>
                <a:spcPts val="0"/>
              </a:spcAft>
              <a:buClr>
                <a:srgbClr val="000000"/>
              </a:buClr>
              <a:defRPr/>
            </a:pPr>
            <a:r>
              <a:rPr lang="fr" b="0" i="0" u="none" strike="noStrike" kern="1200" cap="none" spc="0" normalizeH="0" noProof="0" dirty="0">
                <a:ln>
                  <a:noFill/>
                </a:ln>
                <a:solidFill>
                  <a:srgbClr val="000000"/>
                </a:solidFill>
                <a:effectLst/>
                <a:uLnTx/>
                <a:uFillTx/>
                <a:sym typeface="Arial" panose="020B0604020202020204" pitchFamily="34" charset="0"/>
              </a:rPr>
              <a:t>Inspecter le conteneur d’expédition isotherme pour confirmer la bonne réception du nombre de flacons de vaccins commandés.</a:t>
            </a:r>
          </a:p>
          <a:p>
            <a:pPr lvl="5" rtl="0">
              <a:spcBef>
                <a:spcPts val="600"/>
              </a:spcBef>
              <a:spcAft>
                <a:spcPts val="0"/>
              </a:spcAft>
              <a:buClr>
                <a:srgbClr val="000000"/>
              </a:buClr>
              <a:defRPr/>
            </a:pPr>
            <a:r>
              <a:rPr lang="fr" b="0" i="0" u="none" strike="noStrike" kern="1200" cap="none" spc="0" normalizeH="0" noProof="0" dirty="0">
                <a:ln>
                  <a:noFill/>
                </a:ln>
                <a:solidFill>
                  <a:srgbClr val="000000"/>
                </a:solidFill>
                <a:effectLst/>
                <a:uLnTx/>
                <a:uFillTx/>
                <a:latin typeface="Arial" panose="020B0604020202020204" pitchFamily="34" charset="0"/>
                <a:sym typeface="Arial" panose="020B0604020202020204" pitchFamily="34" charset="0"/>
              </a:rPr>
              <a:t>Vérifier le numéro de lot, la date de péremption et les quantités dans le conteneur d’expédition isotherme.</a:t>
            </a:r>
          </a:p>
          <a:p>
            <a:pPr lvl="5" rtl="0">
              <a:spcBef>
                <a:spcPts val="600"/>
              </a:spcBef>
              <a:spcAft>
                <a:spcPts val="0"/>
              </a:spcAft>
              <a:buClr>
                <a:srgbClr val="000000"/>
              </a:buClr>
              <a:defRPr/>
            </a:pPr>
            <a:r>
              <a:rPr lang="fr" b="0" i="0" u="none" strike="noStrike" kern="1200" cap="none" spc="0" normalizeH="0" noProof="0" dirty="0">
                <a:ln>
                  <a:noFill/>
                </a:ln>
                <a:solidFill>
                  <a:srgbClr val="000000"/>
                </a:solidFill>
                <a:effectLst/>
                <a:uLnTx/>
                <a:uFillTx/>
                <a:latin typeface="Arial" panose="020B0604020202020204" pitchFamily="34" charset="0"/>
                <a:sym typeface="Arial" panose="020B0604020202020204" pitchFamily="34" charset="0"/>
              </a:rPr>
              <a:t>Ne rien empiler ni placer au-dessus du conteneur d’expédition isotherme. </a:t>
            </a:r>
          </a:p>
          <a:p>
            <a:pPr lvl="3" rtl="0">
              <a:spcBef>
                <a:spcPts val="600"/>
              </a:spcBef>
              <a:spcAft>
                <a:spcPts val="0"/>
              </a:spcAft>
              <a:buClr>
                <a:srgbClr val="000000"/>
              </a:buClr>
              <a:defRPr/>
            </a:pPr>
            <a:r>
              <a:rPr lang="fr" b="0" i="0" u="none" strike="noStrike" kern="1200" cap="none" spc="0" normalizeH="0" noProof="0" dirty="0">
                <a:ln>
                  <a:noFill/>
                </a:ln>
                <a:solidFill>
                  <a:srgbClr val="000000"/>
                </a:solidFill>
                <a:effectLst/>
                <a:uLnTx/>
                <a:uFillTx/>
                <a:sym typeface="Arial" panose="020B0604020202020204" pitchFamily="34" charset="0"/>
              </a:rPr>
              <a:t>Ouvrir les boîtes d’expédition une par une.</a:t>
            </a:r>
          </a:p>
          <a:p>
            <a:pPr lvl="5" rtl="0">
              <a:spcBef>
                <a:spcPts val="600"/>
              </a:spcBef>
              <a:spcAft>
                <a:spcPts val="0"/>
              </a:spcAft>
              <a:buClr>
                <a:srgbClr val="000000"/>
              </a:buClr>
              <a:defRPr/>
            </a:pPr>
            <a:r>
              <a:rPr lang="fr" b="0" i="0" u="none" strike="noStrike" kern="1200" cap="none" spc="0" normalizeH="0" noProof="0" dirty="0">
                <a:ln>
                  <a:noFill/>
                </a:ln>
                <a:solidFill>
                  <a:srgbClr val="000000"/>
                </a:solidFill>
                <a:effectLst/>
                <a:uLnTx/>
                <a:uFillTx/>
                <a:latin typeface="Arial" panose="020B0604020202020204" pitchFamily="34" charset="0"/>
                <a:sym typeface="Arial" panose="020B0604020202020204" pitchFamily="34" charset="0"/>
              </a:rPr>
              <a:t>Le conteneur d’expédition isotherme ne doit pas être ouvert plus de 3 minutes à la fois. </a:t>
            </a:r>
          </a:p>
          <a:p>
            <a:pPr lvl="5" rtl="0">
              <a:spcBef>
                <a:spcPts val="600"/>
              </a:spcBef>
              <a:spcAft>
                <a:spcPts val="0"/>
              </a:spcAft>
              <a:buClr>
                <a:srgbClr val="000000"/>
              </a:buClr>
              <a:defRPr/>
            </a:pPr>
            <a:r>
              <a:rPr lang="fr" b="0" i="0" u="none" strike="noStrike" kern="1200" cap="none" spc="0" normalizeH="0" noProof="0" dirty="0">
                <a:ln>
                  <a:noFill/>
                </a:ln>
                <a:solidFill>
                  <a:srgbClr val="000000"/>
                </a:solidFill>
                <a:effectLst/>
                <a:uLnTx/>
                <a:uFillTx/>
                <a:latin typeface="Arial" panose="020B0604020202020204" pitchFamily="34" charset="0"/>
                <a:sym typeface="Arial" panose="020B0604020202020204" pitchFamily="34" charset="0"/>
              </a:rPr>
              <a:t>Ne pas ouvrir les boîtes de flacons, sauf lorsqu’il est nécessaire de sortir les flacons pour les transférer, les décongeler, ou les utiliser.</a:t>
            </a:r>
          </a:p>
          <a:p>
            <a:pPr lvl="5" rtl="0">
              <a:spcBef>
                <a:spcPts val="600"/>
              </a:spcBef>
              <a:spcAft>
                <a:spcPts val="0"/>
              </a:spcAft>
              <a:buClr>
                <a:srgbClr val="000000"/>
              </a:buClr>
              <a:defRPr/>
            </a:pPr>
            <a:r>
              <a:rPr lang="fr" b="0" i="0" u="none" strike="noStrike" kern="1200" cap="none" spc="0" normalizeH="0" noProof="0" dirty="0">
                <a:ln>
                  <a:noFill/>
                </a:ln>
                <a:solidFill>
                  <a:srgbClr val="000000"/>
                </a:solidFill>
                <a:effectLst/>
                <a:uLnTx/>
                <a:uFillTx/>
                <a:latin typeface="Arial" panose="020B0604020202020204" pitchFamily="34" charset="0"/>
                <a:sym typeface="Arial" panose="020B0604020202020204" pitchFamily="34" charset="0"/>
              </a:rPr>
              <a:t>N’ouvrir un second conteneur que lorsque toutes les opérations de transfert des vaccins du conteneur précédent en congélateur ULT sont terminées.</a:t>
            </a:r>
          </a:p>
          <a:p>
            <a:pPr marL="724662" lvl="2" indent="-285750" rtl="0">
              <a:spcBef>
                <a:spcPts val="600"/>
              </a:spcBef>
              <a:spcAft>
                <a:spcPts val="0"/>
              </a:spcAft>
              <a:buClr>
                <a:srgbClr val="000000"/>
              </a:buClr>
              <a:buFont typeface="Arial" panose="020B0604020202020204" pitchFamily="34" charset="0"/>
              <a:buChar char="•"/>
              <a:defRPr/>
            </a:pPr>
            <a:r>
              <a:rPr lang="fr" b="0" i="0" u="none" strike="noStrike" kern="1200" cap="none" spc="0" normalizeH="0" noProof="0" dirty="0">
                <a:ln>
                  <a:noFill/>
                </a:ln>
                <a:solidFill>
                  <a:srgbClr val="000000"/>
                </a:solidFill>
                <a:effectLst/>
                <a:uLnTx/>
                <a:uFillTx/>
                <a:sym typeface="Arial" panose="020B0604020202020204" pitchFamily="34" charset="0"/>
              </a:rPr>
              <a:t>Une fois un conteneur ouvert, chercher l’enregistreur de données relatives à la température et l’arrêter.</a:t>
            </a:r>
          </a:p>
          <a:p>
            <a:pPr lvl="5" rtl="0">
              <a:spcBef>
                <a:spcPts val="600"/>
              </a:spcBef>
              <a:spcAft>
                <a:spcPts val="0"/>
              </a:spcAft>
              <a:buClr>
                <a:srgbClr val="000000"/>
              </a:buClr>
              <a:defRPr/>
            </a:pPr>
            <a:r>
              <a:rPr lang="fr" b="0" i="0" u="none" strike="noStrike" kern="1200" cap="none" spc="0" normalizeH="0" noProof="0" dirty="0">
                <a:ln>
                  <a:noFill/>
                </a:ln>
                <a:solidFill>
                  <a:srgbClr val="000000"/>
                </a:solidFill>
                <a:effectLst/>
                <a:uLnTx/>
                <a:uFillTx/>
                <a:latin typeface="Arial" panose="020B0604020202020204" pitchFamily="34" charset="0"/>
                <a:sym typeface="Arial" panose="020B0604020202020204" pitchFamily="34" charset="0"/>
              </a:rPr>
              <a:t>Vérifier l’indicateur pour s’assurer que le dispositif est bien désactivé.</a:t>
            </a:r>
          </a:p>
          <a:p>
            <a:pPr lvl="5" rtl="0">
              <a:spcBef>
                <a:spcPts val="600"/>
              </a:spcBef>
              <a:spcAft>
                <a:spcPts val="0"/>
              </a:spcAft>
              <a:buClr>
                <a:srgbClr val="000000"/>
              </a:buClr>
              <a:defRPr/>
            </a:pPr>
            <a:r>
              <a:rPr lang="fr" dirty="0">
                <a:solidFill>
                  <a:srgbClr val="000000"/>
                </a:solidFill>
                <a:latin typeface="Arial" panose="020B0604020202020204" pitchFamily="34" charset="0"/>
                <a:sym typeface="Arial" panose="020B0604020202020204" pitchFamily="34" charset="0"/>
              </a:rPr>
              <a:t>Il est parfois difficile </a:t>
            </a:r>
            <a:r>
              <a:rPr lang="fr" b="0" i="0" u="none" strike="noStrike" kern="1200" cap="none" spc="0" normalizeH="0" noProof="0" dirty="0">
                <a:ln>
                  <a:noFill/>
                </a:ln>
                <a:solidFill>
                  <a:srgbClr val="000000"/>
                </a:solidFill>
                <a:effectLst/>
                <a:uLnTx/>
                <a:uFillTx/>
                <a:latin typeface="Arial" panose="020B0604020202020204" pitchFamily="34" charset="0"/>
                <a:sym typeface="Arial" panose="020B0604020202020204" pitchFamily="34" charset="0"/>
              </a:rPr>
              <a:t>d’arrêter le dispositif qui risque, lui aussi, d’être congelé en raison de l’ULT.</a:t>
            </a:r>
          </a:p>
        </p:txBody>
      </p:sp>
      <p:sp>
        <p:nvSpPr>
          <p:cNvPr id="6" name="Title 14">
            <a:extLst>
              <a:ext uri="{FF2B5EF4-FFF2-40B4-BE49-F238E27FC236}">
                <a16:creationId xmlns:a16="http://schemas.microsoft.com/office/drawing/2014/main" id="{240ECA4B-555A-4F57-9188-23A65D8B11A5}"/>
              </a:ext>
            </a:extLst>
          </p:cNvPr>
          <p:cNvSpPr>
            <a:spLocks noGrp="1"/>
          </p:cNvSpPr>
          <p:nvPr>
            <p:ph type="title"/>
          </p:nvPr>
        </p:nvSpPr>
        <p:spPr>
          <a:xfrm>
            <a:off x="0" y="0"/>
            <a:ext cx="12192000" cy="541544"/>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3100" dirty="0">
                <a:solidFill>
                  <a:schemeClr val="bg1"/>
                </a:solidFill>
                <a:latin typeface="Calibri Light" panose="020F0302020204030204" pitchFamily="34" charset="0"/>
                <a:cs typeface="Calibri Light" panose="020F0302020204030204" pitchFamily="34" charset="0"/>
              </a:rPr>
              <a:t>Procédures de réception des expéditions internationales à l’entrepôt central</a:t>
            </a:r>
          </a:p>
        </p:txBody>
      </p:sp>
    </p:spTree>
    <p:extLst>
      <p:ext uri="{BB962C8B-B14F-4D97-AF65-F5344CB8AC3E}">
        <p14:creationId xmlns:p14="http://schemas.microsoft.com/office/powerpoint/2010/main" val="282340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70AF6FDE-7167-4B15-A5C8-F0BC65D6E4E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6" name="think-cell Slide" r:id="rId5" imgW="360" imgH="360" progId="">
                  <p:embed/>
                </p:oleObj>
              </mc:Choice>
              <mc:Fallback>
                <p:oleObj name="think-cell Slide" r:id="rId5" imgW="360" imgH="360" progId="">
                  <p:embed/>
                  <p:pic>
                    <p:nvPicPr>
                      <p:cNvPr id="14" name="Object 13" hidden="1">
                        <a:extLst>
                          <a:ext uri="{FF2B5EF4-FFF2-40B4-BE49-F238E27FC236}">
                            <a16:creationId xmlns:a16="http://schemas.microsoft.com/office/drawing/2014/main" id="{70AF6FDE-7167-4B15-A5C8-F0BC65D6E4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CC3492F6-9F6F-46E9-898F-1EB50F0EDB11}"/>
              </a:ext>
            </a:extLst>
          </p:cNvPr>
          <p:cNvSpPr txBox="1"/>
          <p:nvPr>
            <p:custDataLst>
              <p:tags r:id="rId3"/>
            </p:custDataLst>
          </p:nvPr>
        </p:nvSpPr>
        <p:spPr>
          <a:xfrm>
            <a:off x="275230" y="784531"/>
            <a:ext cx="11641540" cy="495520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marR="0" lvl="0" indent="-285750"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Si un congélateur ULT est disponible, transférer immédiatement les vaccins dans le congélateur. </a:t>
            </a:r>
          </a:p>
          <a:p>
            <a:pPr marL="594360" marR="0" lvl="3" indent="-155448"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Procéder plateau par plateau, et faire en sorte de ne pas exposer les vaccins plus de 3 minutes à la température ambiante. </a:t>
            </a:r>
          </a:p>
          <a:p>
            <a:pPr marL="594360" marR="0" lvl="3" indent="-155448"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Les durées de stockage et les durées de transfert entre environnements de stockage sont identiques pour les boîtes de 25 lots et de 195 lots (voir le tableau 1).</a:t>
            </a:r>
          </a:p>
          <a:p>
            <a:pPr marL="594360" marR="0" lvl="3" indent="-155448"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Si les boîtes de flacons doivent être retirées du congélateur pour transférer les vaccins dans un conteneur secondaire, les remettre dans le congélateur dans un délai de 1 minute maximum. </a:t>
            </a:r>
          </a:p>
          <a:p>
            <a:pPr marL="594360" marR="0" lvl="3" indent="-155448"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Lorsqu’un flacon individuel est retiré d’un carton de flacons et placé à température ambiante pour être décongelé, il ne doit pas être stocké à nouveau dans des conditions de congélation et doit être utilisé en premier.  </a:t>
            </a:r>
          </a:p>
          <a:p>
            <a:pPr marL="594360" marR="0" lvl="3" indent="-155448"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Ne pas recongeler les flacons décongelés.</a:t>
            </a:r>
          </a:p>
          <a:p>
            <a:pPr marL="285750" marR="0" lvl="0" indent="-285750"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Répéter la procédure pour les conteneurs d’expédition isothermes suivants. </a:t>
            </a:r>
          </a:p>
          <a:p>
            <a:pPr marL="285750" marR="0" lvl="0" indent="-285750"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Remplir le formulaire du rapport de réception de vaccins (VAR) pour le vaccin Pfizer BioNTech COVID-19.</a:t>
            </a:r>
          </a:p>
          <a:p>
            <a:pPr marL="285750" marR="0" lvl="0" indent="-285750"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Lorsque tous les vaccins sont placés en congélateur ULT, vérifier l’historique des températures enregistrées pendant le transport international en téléchargeant les données de l’enregistreur de données relatives à la température sur un ordinateur.</a:t>
            </a:r>
          </a:p>
          <a:p>
            <a:pPr marL="285750" marR="0" lvl="0" indent="-285750"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Envoyer le VAR et le rapport PDF des températures enregistrées aux parties intéressées (identifiées par les lignes directrices nationales). </a:t>
            </a:r>
          </a:p>
          <a:p>
            <a:pPr marL="285750" marR="0" lvl="0" indent="-285750" rtl="0" fontAlgn="auto">
              <a:spcBef>
                <a:spcPts val="600"/>
              </a:spcBef>
              <a:spcAft>
                <a:spcPts val="0"/>
              </a:spcAft>
              <a:buClr>
                <a:srgbClr val="000000"/>
              </a:buClr>
              <a:buFont typeface="Arial" panose="020B0604020202020204" pitchFamily="34" charset="0"/>
              <a:buChar char="•"/>
              <a:tabLst/>
              <a:defRPr/>
            </a:pPr>
            <a:r>
              <a:rPr lang="fr" dirty="0">
                <a:solidFill>
                  <a:srgbClr val="000000"/>
                </a:solidFill>
              </a:rPr>
              <a:t>Accomplir les autres procédures standard, telles que stipulées dans les procédures opérationnelles normalisées.</a:t>
            </a:r>
          </a:p>
        </p:txBody>
      </p:sp>
      <p:sp>
        <p:nvSpPr>
          <p:cNvPr id="6" name="Title 14">
            <a:extLst>
              <a:ext uri="{FF2B5EF4-FFF2-40B4-BE49-F238E27FC236}">
                <a16:creationId xmlns:a16="http://schemas.microsoft.com/office/drawing/2014/main" id="{240ECA4B-555A-4F57-9188-23A65D8B11A5}"/>
              </a:ext>
            </a:extLst>
          </p:cNvPr>
          <p:cNvSpPr>
            <a:spLocks noGrp="1"/>
          </p:cNvSpPr>
          <p:nvPr>
            <p:ph type="title"/>
          </p:nvPr>
        </p:nvSpPr>
        <p:spPr>
          <a:xfrm>
            <a:off x="0" y="-1"/>
            <a:ext cx="12192000" cy="532263"/>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3100" dirty="0">
                <a:solidFill>
                  <a:schemeClr val="bg1"/>
                </a:solidFill>
                <a:latin typeface="Calibri Light" panose="020F0302020204030204" pitchFamily="34" charset="0"/>
                <a:cs typeface="Calibri Light" panose="020F0302020204030204" pitchFamily="34" charset="0"/>
              </a:rPr>
              <a:t>Procédures de réception des expéditions internationales à l’entrepôt central</a:t>
            </a:r>
          </a:p>
        </p:txBody>
      </p:sp>
    </p:spTree>
    <p:extLst>
      <p:ext uri="{BB962C8B-B14F-4D97-AF65-F5344CB8AC3E}">
        <p14:creationId xmlns:p14="http://schemas.microsoft.com/office/powerpoint/2010/main" val="297938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6436-D81D-4BF8-90D3-864A03730B76}"/>
              </a:ext>
            </a:extLst>
          </p:cNvPr>
          <p:cNvSpPr>
            <a:spLocks noGrp="1"/>
          </p:cNvSpPr>
          <p:nvPr>
            <p:ph type="title"/>
          </p:nvPr>
        </p:nvSpPr>
        <p:spPr>
          <a:xfrm>
            <a:off x="0" y="-1"/>
            <a:ext cx="12192000" cy="532263"/>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2600" dirty="0">
                <a:solidFill>
                  <a:schemeClr val="bg1"/>
                </a:solidFill>
                <a:latin typeface="Calibri Light" panose="020F0302020204030204" pitchFamily="34" charset="0"/>
                <a:cs typeface="Calibri Light" panose="020F0302020204030204" pitchFamily="34" charset="0"/>
              </a:rPr>
              <a:t>Durées recommandées de conservation et de transfert entre environnements de stockage </a:t>
            </a:r>
          </a:p>
        </p:txBody>
      </p:sp>
      <p:graphicFrame>
        <p:nvGraphicFramePr>
          <p:cNvPr id="6" name="Table 5">
            <a:extLst>
              <a:ext uri="{FF2B5EF4-FFF2-40B4-BE49-F238E27FC236}">
                <a16:creationId xmlns:a16="http://schemas.microsoft.com/office/drawing/2014/main" id="{BAF7EA7D-C4A2-49F4-9FF8-749185C2044D}"/>
              </a:ext>
            </a:extLst>
          </p:cNvPr>
          <p:cNvGraphicFramePr>
            <a:graphicFrameLocks noGrp="1"/>
          </p:cNvGraphicFramePr>
          <p:nvPr>
            <p:extLst>
              <p:ext uri="{D42A27DB-BD31-4B8C-83A1-F6EECF244321}">
                <p14:modId xmlns:p14="http://schemas.microsoft.com/office/powerpoint/2010/main" val="1823226552"/>
              </p:ext>
            </p:extLst>
          </p:nvPr>
        </p:nvGraphicFramePr>
        <p:xfrm>
          <a:off x="426809" y="769477"/>
          <a:ext cx="11243823" cy="5790599"/>
        </p:xfrm>
        <a:graphic>
          <a:graphicData uri="http://schemas.openxmlformats.org/drawingml/2006/table">
            <a:tbl>
              <a:tblPr firstRow="1" firstCol="1" bandRow="1"/>
              <a:tblGrid>
                <a:gridCol w="1990057">
                  <a:extLst>
                    <a:ext uri="{9D8B030D-6E8A-4147-A177-3AD203B41FA5}">
                      <a16:colId xmlns:a16="http://schemas.microsoft.com/office/drawing/2014/main" val="2858959208"/>
                    </a:ext>
                  </a:extLst>
                </a:gridCol>
                <a:gridCol w="1990057">
                  <a:extLst>
                    <a:ext uri="{9D8B030D-6E8A-4147-A177-3AD203B41FA5}">
                      <a16:colId xmlns:a16="http://schemas.microsoft.com/office/drawing/2014/main" val="2130944258"/>
                    </a:ext>
                  </a:extLst>
                </a:gridCol>
                <a:gridCol w="1990057">
                  <a:extLst>
                    <a:ext uri="{9D8B030D-6E8A-4147-A177-3AD203B41FA5}">
                      <a16:colId xmlns:a16="http://schemas.microsoft.com/office/drawing/2014/main" val="1603355004"/>
                    </a:ext>
                  </a:extLst>
                </a:gridCol>
                <a:gridCol w="2587073">
                  <a:extLst>
                    <a:ext uri="{9D8B030D-6E8A-4147-A177-3AD203B41FA5}">
                      <a16:colId xmlns:a16="http://schemas.microsoft.com/office/drawing/2014/main" val="2495097411"/>
                    </a:ext>
                  </a:extLst>
                </a:gridCol>
                <a:gridCol w="2686579">
                  <a:extLst>
                    <a:ext uri="{9D8B030D-6E8A-4147-A177-3AD203B41FA5}">
                      <a16:colId xmlns:a16="http://schemas.microsoft.com/office/drawing/2014/main" val="1976199657"/>
                    </a:ext>
                  </a:extLst>
                </a:gridCol>
              </a:tblGrid>
              <a:tr h="733397">
                <a:tc rowSpan="2">
                  <a:txBody>
                    <a:bodyPr/>
                    <a:lstStyle/>
                    <a:p>
                      <a:pPr marL="0" marR="0" algn="ctr" rtl="0">
                        <a:lnSpc>
                          <a:spcPct val="107000"/>
                        </a:lnSpc>
                        <a:spcBef>
                          <a:spcPts val="0"/>
                        </a:spcBef>
                        <a:spcAft>
                          <a:spcPts val="0"/>
                        </a:spcAft>
                      </a:pPr>
                      <a:r>
                        <a:rPr lang="fr" sz="1800">
                          <a:solidFill>
                            <a:srgbClr val="FFFFFF"/>
                          </a:solidFill>
                          <a:effectLst/>
                          <a:latin typeface="Arial" panose="020B0604020202020204" pitchFamily="34" charset="0"/>
                          <a:ea typeface="Calibri" panose="020F0502020204030204" pitchFamily="34" charset="0"/>
                          <a:cs typeface="Arial" panose="020B0604020202020204" pitchFamily="34" charset="0"/>
                        </a:rPr>
                        <a:t>Environnement de la température de provenance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rtl="0">
                        <a:lnSpc>
                          <a:spcPct val="107000"/>
                        </a:lnSpc>
                        <a:spcBef>
                          <a:spcPts val="0"/>
                        </a:spcBef>
                        <a:spcAft>
                          <a:spcPts val="0"/>
                        </a:spcAft>
                      </a:pPr>
                      <a:r>
                        <a:rPr lang="fr" sz="1800">
                          <a:solidFill>
                            <a:srgbClr val="FFFFFF"/>
                          </a:solidFill>
                          <a:effectLst/>
                          <a:latin typeface="Arial" panose="020B0604020202020204" pitchFamily="34" charset="0"/>
                          <a:ea typeface="Calibri" panose="020F0502020204030204" pitchFamily="34" charset="0"/>
                          <a:cs typeface="Arial" panose="020B0604020202020204" pitchFamily="34" charset="0"/>
                        </a:rPr>
                        <a:t>Durée maximale à température ambiante (jusqu’à 25 °C) pour le stockage ou le transfert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rtl="0"/>
                      <a:endParaRPr lang="en-US"/>
                    </a:p>
                  </a:txBody>
                  <a:tcPr/>
                </a:tc>
                <a:tc rowSpan="2">
                  <a:txBody>
                    <a:bodyPr/>
                    <a:lstStyle/>
                    <a:p>
                      <a:pPr marL="0" marR="0" algn="ctr" rtl="0">
                        <a:lnSpc>
                          <a:spcPct val="107000"/>
                        </a:lnSpc>
                        <a:spcBef>
                          <a:spcPts val="0"/>
                        </a:spcBef>
                        <a:spcAft>
                          <a:spcPts val="0"/>
                        </a:spcAft>
                      </a:pPr>
                      <a:r>
                        <a:rPr lang="fr" sz="1800">
                          <a:solidFill>
                            <a:srgbClr val="FFFFFF"/>
                          </a:solidFill>
                          <a:effectLst/>
                          <a:latin typeface="Arial" panose="020B0604020202020204" pitchFamily="34" charset="0"/>
                          <a:ea typeface="Calibri" panose="020F0502020204030204" pitchFamily="34" charset="0"/>
                          <a:cs typeface="Arial" panose="020B0604020202020204" pitchFamily="34" charset="0"/>
                        </a:rPr>
                        <a:t>Durée requise d’entreposage dans des conditions de congélation après une exposition à température ambiante lors du transfert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marL="0" marR="0" algn="ctr" rtl="0">
                        <a:lnSpc>
                          <a:spcPct val="107000"/>
                        </a:lnSpc>
                        <a:spcBef>
                          <a:spcPts val="0"/>
                        </a:spcBef>
                        <a:spcAft>
                          <a:spcPts val="0"/>
                        </a:spcAft>
                      </a:pPr>
                      <a:r>
                        <a:rPr lang="fr" sz="1800">
                          <a:solidFill>
                            <a:srgbClr val="FFFFFF"/>
                          </a:solidFill>
                          <a:effectLst/>
                          <a:latin typeface="Arial" panose="020B0604020202020204" pitchFamily="34" charset="0"/>
                          <a:ea typeface="Calibri" panose="020F0502020204030204" pitchFamily="34" charset="0"/>
                          <a:cs typeface="Arial" panose="020B0604020202020204" pitchFamily="34" charset="0"/>
                        </a:rPr>
                        <a:t>Nombre de transferts possibles des cartons de flacons vers un congélateur ULT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743828766"/>
                  </a:ext>
                </a:extLst>
              </a:tr>
              <a:tr h="809436">
                <a:tc vMerge="1">
                  <a:txBody>
                    <a:bodyPr/>
                    <a:lstStyle/>
                    <a:p>
                      <a:pPr rtl="0"/>
                      <a:endParaRPr lang="en-US"/>
                    </a:p>
                  </a:txBody>
                  <a:tcPr/>
                </a:tc>
                <a:tc>
                  <a:txBody>
                    <a:bodyPr/>
                    <a:lstStyle/>
                    <a:p>
                      <a:pPr marL="0" marR="0" algn="ctr" rtl="0">
                        <a:lnSpc>
                          <a:spcPct val="107000"/>
                        </a:lnSpc>
                        <a:spcBef>
                          <a:spcPts val="0"/>
                        </a:spcBef>
                        <a:spcAft>
                          <a:spcPts val="0"/>
                        </a:spcAft>
                      </a:pPr>
                      <a:r>
                        <a:rPr lang="fr" sz="1800">
                          <a:solidFill>
                            <a:srgbClr val="FFFFFF"/>
                          </a:solidFill>
                          <a:effectLst/>
                          <a:latin typeface="Arial" panose="020B0604020202020204" pitchFamily="34" charset="0"/>
                          <a:ea typeface="Calibri" panose="020F0502020204030204" pitchFamily="34" charset="0"/>
                          <a:cs typeface="Arial" panose="020B0604020202020204" pitchFamily="34" charset="0"/>
                        </a:rPr>
                        <a:t>Cartons de flacons non ouverts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rtl="0">
                        <a:lnSpc>
                          <a:spcPct val="107000"/>
                        </a:lnSpc>
                        <a:spcBef>
                          <a:spcPts val="0"/>
                        </a:spcBef>
                        <a:spcAft>
                          <a:spcPts val="0"/>
                        </a:spcAft>
                      </a:pPr>
                      <a:r>
                        <a:rPr lang="fr" sz="1800">
                          <a:solidFill>
                            <a:srgbClr val="FFFFFF"/>
                          </a:solidFill>
                          <a:effectLst/>
                          <a:latin typeface="Arial" panose="020B0604020202020204" pitchFamily="34" charset="0"/>
                          <a:ea typeface="Calibri" panose="020F0502020204030204" pitchFamily="34" charset="0"/>
                          <a:cs typeface="Arial" panose="020B0604020202020204" pitchFamily="34" charset="0"/>
                        </a:rPr>
                        <a:t>Cartons de flacons ouverts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vMerge="1">
                  <a:txBody>
                    <a:bodyPr/>
                    <a:lstStyle/>
                    <a:p>
                      <a:pPr rtl="0"/>
                      <a:endParaRPr lang="en-US"/>
                    </a:p>
                  </a:txBody>
                  <a:tcPr/>
                </a:tc>
                <a:tc vMerge="1">
                  <a:txBody>
                    <a:bodyPr/>
                    <a:lstStyle/>
                    <a:p>
                      <a:pPr rtl="0"/>
                      <a:endParaRPr lang="en-US"/>
                    </a:p>
                  </a:txBody>
                  <a:tcPr/>
                </a:tc>
                <a:extLst>
                  <a:ext uri="{0D108BD9-81ED-4DB2-BD59-A6C34878D82A}">
                    <a16:rowId xmlns:a16="http://schemas.microsoft.com/office/drawing/2014/main" val="3863211304"/>
                  </a:ext>
                </a:extLst>
              </a:tr>
              <a:tr h="955945">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Depuis un congélateur ULT </a:t>
                      </a:r>
                    </a:p>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(-80 °C à -60 °C)</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600" dirty="0">
                          <a:effectLst/>
                          <a:latin typeface="Arial" panose="020B0604020202020204" pitchFamily="34" charset="0"/>
                          <a:ea typeface="Calibri" panose="020F0502020204030204" pitchFamily="34" charset="0"/>
                          <a:cs typeface="Arial" panose="020B0604020202020204" pitchFamily="34" charset="0"/>
                        </a:rPr>
                        <a:t>Jusqu’à 5 minutes</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Jusqu’à 3 minutes</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Au moins 2 heures avant de pouvoir les sortir à nouveau</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s. o.</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435977"/>
                  </a:ext>
                </a:extLst>
              </a:tr>
              <a:tr h="1197607">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Depuis un conteneur d’expédition isotherme </a:t>
                      </a:r>
                    </a:p>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(-90 °C à -60 °C)</a:t>
                      </a:r>
                    </a:p>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 </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Jusqu’à 5 minutes</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Jusqu’à 3 minutes</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600" dirty="0">
                          <a:effectLst/>
                          <a:latin typeface="Arial" panose="020B0604020202020204" pitchFamily="34" charset="0"/>
                          <a:ea typeface="Calibri" panose="020F0502020204030204" pitchFamily="34" charset="0"/>
                          <a:cs typeface="Arial" panose="020B0604020202020204" pitchFamily="34" charset="0"/>
                        </a:rPr>
                        <a:t>Au moins 2 heures avant de pouvoir les sortir à nouveau</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s. o.</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066641"/>
                  </a:ext>
                </a:extLst>
              </a:tr>
              <a:tr h="1515826">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Depuis un congélateur </a:t>
                      </a:r>
                    </a:p>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(-25 °C à -15 °C)</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Jusqu’à 3 minutes</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Jusqu’à 1 minute</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600">
                          <a:effectLst/>
                          <a:latin typeface="Arial" panose="020B0604020202020204" pitchFamily="34" charset="0"/>
                          <a:ea typeface="Calibri" panose="020F0502020204030204" pitchFamily="34" charset="0"/>
                          <a:cs typeface="Arial" panose="020B0604020202020204" pitchFamily="34" charset="0"/>
                        </a:rPr>
                        <a:t>Sortis du congélateur et placés à +2-8 °C dans un délai de 2 semaines </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fr" sz="1400" dirty="0">
                          <a:effectLst/>
                          <a:latin typeface="Arial" panose="020B0604020202020204" pitchFamily="34" charset="0"/>
                          <a:ea typeface="Calibri" panose="020F0502020204030204" pitchFamily="34" charset="0"/>
                          <a:cs typeface="Arial" panose="020B0604020202020204" pitchFamily="34" charset="0"/>
                        </a:rPr>
                        <a:t>Limiter à un seul retour en congélateur ULT. La durée totale cumulée de stockage des flacons à une température comprise entre -25 °C et -15 °C ne doit pas dépasser 2 semaines. </a:t>
                      </a:r>
                    </a:p>
                  </a:txBody>
                  <a:tcPr marL="27682" marR="2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694110"/>
                  </a:ext>
                </a:extLst>
              </a:tr>
            </a:tbl>
          </a:graphicData>
        </a:graphic>
      </p:graphicFrame>
      <p:sp>
        <p:nvSpPr>
          <p:cNvPr id="3" name="TextBox 2">
            <a:extLst>
              <a:ext uri="{FF2B5EF4-FFF2-40B4-BE49-F238E27FC236}">
                <a16:creationId xmlns:a16="http://schemas.microsoft.com/office/drawing/2014/main" id="{396ACA2B-80A5-403D-8E0D-E75F5B6DBEDB}"/>
              </a:ext>
            </a:extLst>
          </p:cNvPr>
          <p:cNvSpPr txBox="1"/>
          <p:nvPr/>
        </p:nvSpPr>
        <p:spPr>
          <a:xfrm>
            <a:off x="9205383" y="6563104"/>
            <a:ext cx="2154389" cy="294896"/>
          </a:xfrm>
          <a:prstGeom prst="rect">
            <a:avLst/>
          </a:prstGeom>
          <a:ln w="6350">
            <a:noFill/>
            <a:miter lim="800000"/>
          </a:ln>
        </p:spPr>
        <p:txBody>
          <a:bodyPr vert="horz" wrap="square" lIns="0" tIns="0" rIns="0" bIns="0" rtlCol="0">
            <a:noAutofit/>
          </a:bodyPr>
          <a:lstStyle/>
          <a:p>
            <a:pPr algn="r" rtl="0">
              <a:spcBef>
                <a:spcPts val="300"/>
              </a:spcBef>
              <a:spcAft>
                <a:spcPts val="300"/>
              </a:spcAft>
              <a:buNone/>
            </a:pPr>
            <a:r>
              <a:rPr lang="fr" sz="1600" i="1" dirty="0"/>
              <a:t>Source : Pfizer</a:t>
            </a:r>
          </a:p>
        </p:txBody>
      </p:sp>
    </p:spTree>
    <p:extLst>
      <p:ext uri="{BB962C8B-B14F-4D97-AF65-F5344CB8AC3E}">
        <p14:creationId xmlns:p14="http://schemas.microsoft.com/office/powerpoint/2010/main" val="58099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AAF7E2-CA7A-4A0B-920C-04510E1A810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0" name="think-cell Slide" r:id="rId9" imgW="360" imgH="360" progId="">
                  <p:embed/>
                </p:oleObj>
              </mc:Choice>
              <mc:Fallback>
                <p:oleObj name="think-cell Slide" r:id="rId9" imgW="360" imgH="360" progId="">
                  <p:embed/>
                  <p:pic>
                    <p:nvPicPr>
                      <p:cNvPr id="6" name="Object 5" hidden="1">
                        <a:extLst>
                          <a:ext uri="{FF2B5EF4-FFF2-40B4-BE49-F238E27FC236}">
                            <a16:creationId xmlns:a16="http://schemas.microsoft.com/office/drawing/2014/main" id="{84AAF7E2-CA7A-4A0B-920C-04510E1A81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1B29C065-0315-4171-92CD-73D7421E43A6}"/>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Rectangle 1">
            <a:extLst>
              <a:ext uri="{FF2B5EF4-FFF2-40B4-BE49-F238E27FC236}">
                <a16:creationId xmlns:a16="http://schemas.microsoft.com/office/drawing/2014/main" id="{8A1B60C5-2E0A-4C3B-8612-CA94AF2A4098}"/>
              </a:ext>
            </a:extLst>
          </p:cNvPr>
          <p:cNvSpPr/>
          <p:nvPr/>
        </p:nvSpPr>
        <p:spPr>
          <a:xfrm>
            <a:off x="6096000" y="9"/>
            <a:ext cx="60960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2. Slide Title">
            <a:extLst>
              <a:ext uri="{FF2B5EF4-FFF2-40B4-BE49-F238E27FC236}">
                <a16:creationId xmlns:a16="http://schemas.microsoft.com/office/drawing/2014/main" id="{D0BBC532-E8E4-4811-BD26-36B108BF8B22}"/>
              </a:ext>
            </a:extLst>
          </p:cNvPr>
          <p:cNvSpPr>
            <a:spLocks noGrp="1"/>
          </p:cNvSpPr>
          <p:nvPr>
            <p:ph type="title"/>
            <p:custDataLst>
              <p:tags r:id="rId4"/>
            </p:custDataLst>
          </p:nvPr>
        </p:nvSpPr>
        <p:spPr>
          <a:xfrm>
            <a:off x="0" y="-1"/>
            <a:ext cx="6096000" cy="1502229"/>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2600" dirty="0">
                <a:solidFill>
                  <a:schemeClr val="bg1"/>
                </a:solidFill>
                <a:latin typeface="Calibri Light" panose="020F0302020204030204" pitchFamily="34" charset="0"/>
                <a:cs typeface="Calibri Light" panose="020F0302020204030204" pitchFamily="34" charset="0"/>
              </a:rPr>
              <a:t>Orientations relatives au conteneur d’expédition </a:t>
            </a:r>
            <a:br>
              <a:rPr lang="en-US" sz="2600" dirty="0">
                <a:solidFill>
                  <a:schemeClr val="bg1"/>
                </a:solidFill>
                <a:latin typeface="Calibri Light" panose="020F0302020204030204" pitchFamily="34" charset="0"/>
                <a:cs typeface="Calibri Light" panose="020F0302020204030204" pitchFamily="34" charset="0"/>
              </a:rPr>
            </a:br>
            <a:r>
              <a:rPr lang="fr" sz="2600" dirty="0">
                <a:solidFill>
                  <a:schemeClr val="bg1"/>
                </a:solidFill>
                <a:latin typeface="Calibri Light" panose="020F0302020204030204" pitchFamily="34" charset="0"/>
                <a:cs typeface="Calibri Light" panose="020F0302020204030204" pitchFamily="34" charset="0"/>
              </a:rPr>
              <a:t>isotherme de Pfizer (Softbox)</a:t>
            </a:r>
          </a:p>
        </p:txBody>
      </p:sp>
      <p:sp>
        <p:nvSpPr>
          <p:cNvPr id="10" name="Subtitle 9">
            <a:extLst>
              <a:ext uri="{FF2B5EF4-FFF2-40B4-BE49-F238E27FC236}">
                <a16:creationId xmlns:a16="http://schemas.microsoft.com/office/drawing/2014/main" id="{E9922411-CB99-4D24-B4CA-5A769A3AA537}"/>
              </a:ext>
            </a:extLst>
          </p:cNvPr>
          <p:cNvSpPr>
            <a:spLocks noGrp="1"/>
          </p:cNvSpPr>
          <p:nvPr>
            <p:ph type="subTitle" idx="4294967295"/>
          </p:nvPr>
        </p:nvSpPr>
        <p:spPr>
          <a:xfrm>
            <a:off x="444190" y="1586488"/>
            <a:ext cx="5065776" cy="1107996"/>
          </a:xfrm>
        </p:spPr>
        <p:txBody>
          <a:bodyPr rtlCol="0"/>
          <a:lstStyle/>
          <a:p>
            <a:pPr rtl="0"/>
            <a:r>
              <a:rPr lang="fr" sz="1800" dirty="0"/>
              <a:t>Pour garantir le maintien de conditions à ultra-basse température lors du transport international et dans les pays d’intervention, ce vaccin arrive dans des conteneurs d’expédition isothermes.</a:t>
            </a:r>
            <a:endParaRPr lang="en-US" sz="1800" dirty="0"/>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rtlCol="0" anchor="b">
            <a:spAutoFit/>
          </a:bodyPr>
          <a:lstStyle/>
          <a:p>
            <a:pPr marL="0" marR="0" lvl="0" indent="0" algn="ct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610744"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Rectangle 17">
            <a:extLst>
              <a:ext uri="{FF2B5EF4-FFF2-40B4-BE49-F238E27FC236}">
                <a16:creationId xmlns:a16="http://schemas.microsoft.com/office/drawing/2014/main" id="{3E57F016-23D5-4683-B3A1-AC9FB7DA3D09}"/>
              </a:ext>
            </a:extLst>
          </p:cNvPr>
          <p:cNvSpPr>
            <a:spLocks/>
          </p:cNvSpPr>
          <p:nvPr/>
        </p:nvSpPr>
        <p:spPr>
          <a:xfrm>
            <a:off x="6530109" y="5608522"/>
            <a:ext cx="5107027" cy="417306"/>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107000"/>
              </a:lnSpc>
              <a:spcBef>
                <a:spcPts val="0"/>
              </a:spcBef>
              <a:spcAft>
                <a:spcPts val="800"/>
              </a:spcAft>
              <a:buClr>
                <a:srgbClr val="000000"/>
              </a:buClr>
              <a:buSzPct val="110000"/>
              <a:buFont typeface="Wingdings" panose="05000000000000000000" pitchFamily="2" charset="2"/>
              <a:buChar char=""/>
              <a:tabLst/>
              <a:defRPr/>
            </a:pPr>
            <a:r>
              <a:rPr lang="fr" sz="1400" b="1"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Fiche d’information en matière d’expédition et de manipulation </a:t>
            </a:r>
            <a:r>
              <a:rPr lang="fr" sz="1400" b="0"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hlinkClick r:id="rId11"/>
              </a:rPr>
              <a:t>(en anglais, É.-U., Pfizer)</a:t>
            </a:r>
            <a:endParaRPr kumimoji="0" lang="en-US"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CA08C09F-E1FC-4504-873C-B971843F9F51}"/>
              </a:ext>
            </a:extLst>
          </p:cNvPr>
          <p:cNvSpPr>
            <a:spLocks/>
          </p:cNvSpPr>
          <p:nvPr/>
        </p:nvSpPr>
        <p:spPr>
          <a:xfrm>
            <a:off x="6908800" y="5108011"/>
            <a:ext cx="4728336" cy="369332"/>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800" b="1"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rPr>
              <a:t>Ressources</a:t>
            </a:r>
          </a:p>
        </p:txBody>
      </p:sp>
      <p:cxnSp>
        <p:nvCxnSpPr>
          <p:cNvPr id="11" name="LineContentSeparatorStrong 11">
            <a:extLst>
              <a:ext uri="{FF2B5EF4-FFF2-40B4-BE49-F238E27FC236}">
                <a16:creationId xmlns:a16="http://schemas.microsoft.com/office/drawing/2014/main" id="{959DDEB0-F83A-4735-88EF-0E186ADD7D95}"/>
              </a:ext>
            </a:extLst>
          </p:cNvPr>
          <p:cNvCxnSpPr>
            <a:cxnSpLocks/>
          </p:cNvCxnSpPr>
          <p:nvPr>
            <p:custDataLst>
              <p:tags r:id="rId6"/>
            </p:custDataLst>
          </p:nvPr>
        </p:nvCxnSpPr>
        <p:spPr>
          <a:xfrm>
            <a:off x="6412885" y="4942706"/>
            <a:ext cx="522425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43EFDEC-C5C1-4D46-B9E2-2951836FA5DB}"/>
              </a:ext>
            </a:extLst>
          </p:cNvPr>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302001" y="1001778"/>
            <a:ext cx="3683998" cy="3571936"/>
          </a:xfrm>
          <a:prstGeom prst="rect">
            <a:avLst/>
          </a:prstGeom>
          <a:noFill/>
          <a:ln>
            <a:noFill/>
          </a:ln>
        </p:spPr>
      </p:pic>
      <p:sp>
        <p:nvSpPr>
          <p:cNvPr id="3" name="Rectangle 2">
            <a:extLst>
              <a:ext uri="{FF2B5EF4-FFF2-40B4-BE49-F238E27FC236}">
                <a16:creationId xmlns:a16="http://schemas.microsoft.com/office/drawing/2014/main" id="{BF28CB14-12A2-4896-8BCC-FCF5DD82750A}"/>
              </a:ext>
            </a:extLst>
          </p:cNvPr>
          <p:cNvSpPr/>
          <p:nvPr/>
        </p:nvSpPr>
        <p:spPr>
          <a:xfrm>
            <a:off x="337810" y="3009618"/>
            <a:ext cx="5541136" cy="2215991"/>
          </a:xfrm>
          <a:prstGeom prst="rect">
            <a:avLst/>
          </a:prstGeom>
        </p:spPr>
        <p:txBody>
          <a:bodyPr wrap="square" rtlCol="0">
            <a:spAutoFit/>
          </a:bodyPr>
          <a:lstStyle/>
          <a:p>
            <a:pPr marL="285750" lvl="0" indent="-285750" rtl="0">
              <a:spcBef>
                <a:spcPts val="600"/>
              </a:spcBef>
              <a:spcAft>
                <a:spcPts val="600"/>
              </a:spcAft>
              <a:buFont typeface="Arial" panose="020B0604020202020204" pitchFamily="34" charset="0"/>
              <a:buChar char="•"/>
              <a:tabLst>
                <a:tab pos="228600" algn="l"/>
              </a:tabLst>
              <a:defRPr/>
            </a:pPr>
            <a:r>
              <a:rPr lang="fr" b="1"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Les conteneurs d’expédition isotherme </a:t>
            </a:r>
            <a:r>
              <a:rPr lang="fr" b="0"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sont des conteneurs d’expédition réutilisables munis de glace carbonique et d’un enregistreur de données relatives à la température, utilisés pour le transport international du vaccin </a:t>
            </a:r>
            <a:r>
              <a:rPr lang="fr"/>
              <a:t>Pfizer BioNTech COVID-19 </a:t>
            </a:r>
            <a:r>
              <a:rPr lang="fr" b="0"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de l’entrepôt de fabrication jusqu’aux pays destinataires.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tab pos="228600" algn="l"/>
              </a:tabLst>
              <a:defRPr/>
            </a:pPr>
            <a:r>
              <a:rPr lang="fr" b="0"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Les conteneurs d’expédition isothermes étiquetés pour l’utilisation de biens dangereux/ glace carbonique portent une étiquette « UN1845 » (glace carbonique). </a:t>
            </a:r>
          </a:p>
        </p:txBody>
      </p:sp>
    </p:spTree>
    <p:extLst>
      <p:ext uri="{BB962C8B-B14F-4D97-AF65-F5344CB8AC3E}">
        <p14:creationId xmlns:p14="http://schemas.microsoft.com/office/powerpoint/2010/main" val="354005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AAF7E2-CA7A-4A0B-920C-04510E1A810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4" name="think-cell Slide" r:id="rId7" imgW="360" imgH="360" progId="">
                  <p:embed/>
                </p:oleObj>
              </mc:Choice>
              <mc:Fallback>
                <p:oleObj name="think-cell Slide" r:id="rId7" imgW="360" imgH="360" progId="">
                  <p:embed/>
                  <p:pic>
                    <p:nvPicPr>
                      <p:cNvPr id="6" name="Object 5" hidden="1">
                        <a:extLst>
                          <a:ext uri="{FF2B5EF4-FFF2-40B4-BE49-F238E27FC236}">
                            <a16:creationId xmlns:a16="http://schemas.microsoft.com/office/drawing/2014/main" id="{84AAF7E2-CA7A-4A0B-920C-04510E1A81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1B29C065-0315-4171-92CD-73D7421E43A6}"/>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2. Slide Title">
            <a:extLst>
              <a:ext uri="{FF2B5EF4-FFF2-40B4-BE49-F238E27FC236}">
                <a16:creationId xmlns:a16="http://schemas.microsoft.com/office/drawing/2014/main" id="{D0BBC532-E8E4-4811-BD26-36B108BF8B22}"/>
              </a:ext>
            </a:extLst>
          </p:cNvPr>
          <p:cNvSpPr>
            <a:spLocks noGrp="1"/>
          </p:cNvSpPr>
          <p:nvPr>
            <p:ph type="title"/>
            <p:custDataLst>
              <p:tags r:id="rId4"/>
            </p:custDataLst>
          </p:nvPr>
        </p:nvSpPr>
        <p:spPr>
          <a:xfrm>
            <a:off x="0" y="0"/>
            <a:ext cx="12192000" cy="572142"/>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3200">
                <a:solidFill>
                  <a:schemeClr val="bg1"/>
                </a:solidFill>
                <a:latin typeface="Calibri Light" panose="020F0302020204030204" pitchFamily="34" charset="0"/>
                <a:cs typeface="Calibri Light" panose="020F0302020204030204" pitchFamily="34" charset="0"/>
              </a:rPr>
              <a:t>Orientations relatives au conteneur d’expédition Softbox de Pfizer</a:t>
            </a:r>
          </a:p>
        </p:txBody>
      </p:sp>
      <p:sp>
        <p:nvSpPr>
          <p:cNvPr id="22" name="Text Box 14">
            <a:extLst>
              <a:ext uri="{FF2B5EF4-FFF2-40B4-BE49-F238E27FC236}">
                <a16:creationId xmlns:a16="http://schemas.microsoft.com/office/drawing/2014/main" id="{8D779A5B-C220-4EA7-BFCA-3055447FA993}"/>
              </a:ext>
            </a:extLst>
          </p:cNvPr>
          <p:cNvSpPr txBox="1"/>
          <p:nvPr/>
        </p:nvSpPr>
        <p:spPr>
          <a:xfrm>
            <a:off x="431906" y="1024912"/>
            <a:ext cx="11082528" cy="50016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rtl="0">
              <a:lnSpc>
                <a:spcPct val="107000"/>
              </a:lnSpc>
              <a:spcAft>
                <a:spcPts val="50"/>
              </a:spcAft>
              <a:defRPr/>
            </a:pPr>
            <a:r>
              <a:rPr lang="fr" b="1"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Informations essentielles relatives au </a:t>
            </a:r>
            <a:r>
              <a:rPr lang="fr" b="1">
                <a:solidFill>
                  <a:srgbClr val="000000"/>
                </a:solidFill>
                <a:latin typeface="Arial"/>
                <a:cs typeface="Times New Roman" panose="02020603050405020304" pitchFamily="18" charset="0"/>
              </a:rPr>
              <a:t>conteneur Softbox :</a:t>
            </a:r>
          </a:p>
          <a:p>
            <a:pPr marL="285750" lvl="0" indent="-285750" rtl="0">
              <a:spcBef>
                <a:spcPts val="600"/>
              </a:spcBef>
              <a:spcAft>
                <a:spcPts val="600"/>
              </a:spcAft>
              <a:buFont typeface="Arial" panose="020B0604020202020204" pitchFamily="34" charset="0"/>
              <a:buChar char="•"/>
              <a:tabLst>
                <a:tab pos="228600" algn="l"/>
              </a:tabLst>
              <a:defRPr/>
            </a:pPr>
            <a:r>
              <a:rPr lang="fr" b="1"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Capacité en vaccins :</a:t>
            </a:r>
            <a:r>
              <a:rPr lang="fr" b="0"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 Chaque conteneur </a:t>
            </a:r>
            <a:r>
              <a:rPr lang="fr">
                <a:solidFill>
                  <a:srgbClr val="000000"/>
                </a:solidFill>
                <a:cs typeface="Times New Roman" panose="02020603050405020304" pitchFamily="18" charset="0"/>
              </a:rPr>
              <a:t>Softbox</a:t>
            </a:r>
            <a:r>
              <a:rPr lang="fr"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 </a:t>
            </a:r>
            <a:r>
              <a:rPr lang="fr" b="0"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contient jusqu’à cinq plateaux de vaccins, soit un total de 5 850 doses. Un plateau contient 195 flacons, soit un total de 1 170 doses par plateau.</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1" i="0" u="none" strike="noStrike" kern="1200" cap="none" spc="0" normalizeH="0" noProof="0">
                <a:ln>
                  <a:noFill/>
                </a:ln>
                <a:solidFill>
                  <a:srgbClr val="000000"/>
                </a:solidFill>
                <a:effectLst/>
                <a:uLnTx/>
                <a:uFillTx/>
                <a:latin typeface="Arial"/>
                <a:ea typeface="+mn-ea"/>
                <a:cs typeface="+mn-cs"/>
              </a:rPr>
              <a:t>Poids :</a:t>
            </a:r>
            <a:r>
              <a:rPr lang="fr" b="0" i="0" u="none" strike="noStrike" kern="1200" cap="none" spc="0" normalizeH="0" noProof="0">
                <a:ln>
                  <a:noFill/>
                </a:ln>
                <a:solidFill>
                  <a:srgbClr val="000000"/>
                </a:solidFill>
                <a:effectLst/>
                <a:uLnTx/>
                <a:uFillTx/>
                <a:latin typeface="Arial"/>
                <a:ea typeface="+mn-ea"/>
                <a:cs typeface="+mn-cs"/>
              </a:rPr>
              <a:t> En pleine charge, le conteneur pèse 36,5 kg environ.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1" i="0" u="none" strike="noStrike" kern="1200" cap="none" spc="0" normalizeH="0" noProof="0">
                <a:ln>
                  <a:noFill/>
                </a:ln>
                <a:solidFill>
                  <a:srgbClr val="000000"/>
                </a:solidFill>
                <a:effectLst/>
                <a:uLnTx/>
                <a:uFillTx/>
                <a:latin typeface="Arial"/>
                <a:ea typeface="+mn-ea"/>
                <a:cs typeface="+mn-cs"/>
              </a:rPr>
              <a:t>Temps de maintien :</a:t>
            </a:r>
            <a:r>
              <a:rPr lang="fr" b="0" i="0" u="none" strike="noStrike" kern="1200" cap="none" spc="0" normalizeH="0" noProof="0">
                <a:ln>
                  <a:noFill/>
                </a:ln>
                <a:solidFill>
                  <a:srgbClr val="000000"/>
                </a:solidFill>
                <a:effectLst/>
                <a:uLnTx/>
                <a:uFillTx/>
                <a:latin typeface="Arial"/>
                <a:ea typeface="+mn-ea"/>
                <a:cs typeface="+mn-cs"/>
              </a:rPr>
              <a:t> Lorsque pleinement approvisionné en glace carbonique (20 kg) et ouvert tout au plus 2 fois par jour et pas plus de 5 minutes à la fois, le conteneur peut maintenir des conditions à ultra-basse température (ULT) pour une durée allant jusqu’à 8 jours. Il est nécessaire de le réapprovisionner en glace carbonique à réception et tous les 5 jours en l’absence d’un congélateur ULT. Il sera ensuite utilisé pour la distribution des vaccins au niveau du prochain entrepôt ou au niveau des points de service.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a:ln>
                  <a:noFill/>
                </a:ln>
                <a:solidFill>
                  <a:srgbClr val="000000"/>
                </a:solidFill>
                <a:effectLst/>
                <a:uLnTx/>
                <a:uFillTx/>
                <a:latin typeface="Arial"/>
                <a:ea typeface="+mn-ea"/>
                <a:cs typeface="+mn-cs"/>
              </a:rPr>
              <a:t>Selon les estimations, </a:t>
            </a:r>
            <a:r>
              <a:rPr lang="fr" b="1" i="0" u="none" strike="noStrike" kern="1200" cap="none" spc="0" normalizeH="0" noProof="0">
                <a:ln>
                  <a:noFill/>
                </a:ln>
                <a:solidFill>
                  <a:srgbClr val="000000"/>
                </a:solidFill>
                <a:effectLst/>
                <a:uLnTx/>
                <a:uFillTx/>
                <a:latin typeface="Arial"/>
                <a:ea typeface="+mn-ea"/>
                <a:cs typeface="+mn-cs"/>
              </a:rPr>
              <a:t>15 kg de glace carbonique </a:t>
            </a:r>
            <a:r>
              <a:rPr lang="fr" b="0" i="0" u="none" strike="noStrike" kern="1200" cap="none" spc="0" normalizeH="0" noProof="0">
                <a:ln>
                  <a:noFill/>
                </a:ln>
                <a:solidFill>
                  <a:srgbClr val="000000"/>
                </a:solidFill>
                <a:effectLst/>
                <a:uLnTx/>
                <a:uFillTx/>
                <a:latin typeface="Arial"/>
                <a:ea typeface="+mn-ea"/>
                <a:cs typeface="+mn-cs"/>
              </a:rPr>
              <a:t>sont nécessaires à chaque réapprovisionnement de chaque conteneur d’expédition isotherme.</a:t>
            </a:r>
          </a:p>
          <a:p>
            <a:pPr marL="285750" lvl="0" indent="-285750" rtl="0">
              <a:spcBef>
                <a:spcPts val="600"/>
              </a:spcBef>
              <a:spcAft>
                <a:spcPts val="600"/>
              </a:spcAft>
              <a:buFont typeface="Arial" panose="020B0604020202020204" pitchFamily="34" charset="0"/>
              <a:buChar char="•"/>
              <a:defRPr/>
            </a:pPr>
            <a:r>
              <a:rPr lang="fr" b="0"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Un conteneur </a:t>
            </a:r>
            <a:r>
              <a:rPr lang="fr">
                <a:solidFill>
                  <a:srgbClr val="000000"/>
                </a:solidFill>
                <a:cs typeface="Times New Roman" panose="02020603050405020304" pitchFamily="18" charset="0"/>
              </a:rPr>
              <a:t>Softbox </a:t>
            </a:r>
            <a:r>
              <a:rPr lang="fr" b="0"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individuel fourni par Pfizer doit être </a:t>
            </a:r>
            <a:r>
              <a:rPr lang="fr" b="1"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retourné dans un délai de 20 à 30 jours suivant sa réception.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07000"/>
              </a:lnSpc>
              <a:spcBef>
                <a:spcPts val="600"/>
              </a:spcBef>
              <a:spcAft>
                <a:spcPts val="50"/>
              </a:spcAft>
              <a:buClrTx/>
              <a:buSzTx/>
              <a:buFontTx/>
              <a:buNone/>
              <a:tabLst>
                <a:tab pos="228600" algn="l"/>
              </a:tabLst>
              <a:defRPr/>
            </a:pPr>
            <a:endParaRPr kumimoji="0" lang="en-US"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 b="0" i="0" u="none" strike="noStrike" kern="1200" cap="none" spc="0" normalizeH="0" noProof="0">
                <a:ln>
                  <a:noFill/>
                </a:ln>
                <a:solidFill>
                  <a:srgbClr val="000000"/>
                </a:solidFill>
                <a:effectLst/>
                <a:uLnTx/>
                <a:uFillTx/>
                <a:latin typeface="Aria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8055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203824D9-E9B1-4542-BAED-CFA08C75A40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2" name="think-cell Slide" r:id="rId8" imgW="360" imgH="360" progId="">
                  <p:embed/>
                </p:oleObj>
              </mc:Choice>
              <mc:Fallback>
                <p:oleObj name="think-cell Slide" r:id="rId8" imgW="360" imgH="360" progId="">
                  <p:embed/>
                  <p:pic>
                    <p:nvPicPr>
                      <p:cNvPr id="16" name="Object 15" hidden="1">
                        <a:extLst>
                          <a:ext uri="{FF2B5EF4-FFF2-40B4-BE49-F238E27FC236}">
                            <a16:creationId xmlns:a16="http://schemas.microsoft.com/office/drawing/2014/main" id="{203824D9-E9B1-4542-BAED-CFA08C75A4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hidden="1">
            <a:extLst>
              <a:ext uri="{FF2B5EF4-FFF2-40B4-BE49-F238E27FC236}">
                <a16:creationId xmlns:a16="http://schemas.microsoft.com/office/drawing/2014/main" id="{175C04F0-C441-4C11-9CBA-AFBC4654D287}"/>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Rectangle 2">
            <a:extLst>
              <a:ext uri="{FF2B5EF4-FFF2-40B4-BE49-F238E27FC236}">
                <a16:creationId xmlns:a16="http://schemas.microsoft.com/office/drawing/2014/main" id="{5A888B55-2D32-4BB8-85F6-B1FA0E4DA389}"/>
              </a:ext>
            </a:extLst>
          </p:cNvPr>
          <p:cNvSpPr/>
          <p:nvPr/>
        </p:nvSpPr>
        <p:spPr>
          <a:xfrm>
            <a:off x="0" y="9331"/>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2. Slide Title">
            <a:extLst>
              <a:ext uri="{FF2B5EF4-FFF2-40B4-BE49-F238E27FC236}">
                <a16:creationId xmlns:a16="http://schemas.microsoft.com/office/drawing/2014/main" id="{AB48094F-82A9-462E-B7C2-1AB21EF080ED}"/>
              </a:ext>
            </a:extLst>
          </p:cNvPr>
          <p:cNvSpPr txBox="1">
            <a:spLocks/>
          </p:cNvSpPr>
          <p:nvPr>
            <p:custDataLst>
              <p:tags r:id="rId4"/>
            </p:custDataLst>
          </p:nvPr>
        </p:nvSpPr>
        <p:spPr>
          <a:xfrm>
            <a:off x="659834" y="828115"/>
            <a:ext cx="2514600" cy="76944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 sz="3600" b="1" i="0" u="none" strike="noStrike" kern="1200" cap="none" spc="0" normalizeH="0" noProof="0">
                <a:ln w="6350" cap="flat">
                  <a:noFill/>
                  <a:miter lim="800000"/>
                </a:ln>
                <a:solidFill>
                  <a:srgbClr val="4D4D4D"/>
                </a:solidFill>
                <a:effectLst/>
                <a:uLnTx/>
                <a:uFillTx/>
                <a:latin typeface="Arial" panose="020B0604020202020204" pitchFamily="34" charset="0"/>
                <a:ea typeface="+mj-ea"/>
                <a:cs typeface="Arial" panose="020B0604020202020204" pitchFamily="34" charset="0"/>
                <a:sym typeface="Arial" panose="020B0604020202020204" pitchFamily="34" charset="0"/>
              </a:rPr>
              <a:t>Table des matières</a:t>
            </a:r>
          </a:p>
        </p:txBody>
      </p:sp>
      <p:grpSp>
        <p:nvGrpSpPr>
          <p:cNvPr id="17" name="CustomIcon">
            <a:extLst>
              <a:ext uri="{FF2B5EF4-FFF2-40B4-BE49-F238E27FC236}">
                <a16:creationId xmlns:a16="http://schemas.microsoft.com/office/drawing/2014/main" id="{B669DC26-0DDB-4C1D-9EF4-B313EDB3CAAD}"/>
              </a:ext>
            </a:extLst>
          </p:cNvPr>
          <p:cNvGrpSpPr>
            <a:grpSpLocks noChangeAspect="1"/>
          </p:cNvGrpSpPr>
          <p:nvPr>
            <p:custDataLst>
              <p:tags r:id="rId5"/>
            </p:custDataLst>
          </p:nvPr>
        </p:nvGrpSpPr>
        <p:grpSpPr>
          <a:xfrm>
            <a:off x="779783" y="2180778"/>
            <a:ext cx="1955794" cy="1955794"/>
            <a:chOff x="-200025" y="-207010"/>
            <a:chExt cx="1019810" cy="1019810"/>
          </a:xfrm>
        </p:grpSpPr>
        <p:sp>
          <p:nvSpPr>
            <p:cNvPr id="9" name="Oval 8">
              <a:extLst>
                <a:ext uri="{FF2B5EF4-FFF2-40B4-BE49-F238E27FC236}">
                  <a16:creationId xmlns:a16="http://schemas.microsoft.com/office/drawing/2014/main" id="{5392AF6A-C4F4-4C49-916C-15F102985DCA}"/>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13" name="Graphic 12">
              <a:extLst>
                <a:ext uri="{FF2B5EF4-FFF2-40B4-BE49-F238E27FC236}">
                  <a16:creationId xmlns:a16="http://schemas.microsoft.com/office/drawing/2014/main" id="{E46A5EB0-90BC-4FBE-B9E2-2A67E563AA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0" y="0"/>
              <a:ext cx="609600" cy="609600"/>
            </a:xfrm>
            <a:prstGeom prst="rect">
              <a:avLst/>
            </a:prstGeom>
          </p:spPr>
        </p:pic>
      </p:grpSp>
      <p:sp>
        <p:nvSpPr>
          <p:cNvPr id="2" name="TextBox 1">
            <a:extLst>
              <a:ext uri="{FF2B5EF4-FFF2-40B4-BE49-F238E27FC236}">
                <a16:creationId xmlns:a16="http://schemas.microsoft.com/office/drawing/2014/main" id="{544FD2C7-1271-4EAA-8AE8-03250DDE0567}"/>
              </a:ext>
            </a:extLst>
          </p:cNvPr>
          <p:cNvSpPr txBox="1"/>
          <p:nvPr/>
        </p:nvSpPr>
        <p:spPr>
          <a:xfrm>
            <a:off x="3720558" y="154056"/>
            <a:ext cx="8102473" cy="7048083"/>
          </a:xfrm>
          <a:prstGeom prst="rect">
            <a:avLst/>
          </a:prstGeom>
          <a:noFill/>
        </p:spPr>
        <p:txBody>
          <a:bodyPr wrap="square" rtlCol="0">
            <a:spAutoFit/>
          </a:bodyPr>
          <a:lstStyle/>
          <a:p>
            <a:pPr rtl="0"/>
            <a:r>
              <a:rPr lang="fr" dirty="0"/>
              <a:t>Objectifs pédagogiques de la formation</a:t>
            </a:r>
          </a:p>
          <a:p>
            <a:pPr rtl="0"/>
            <a:endParaRPr lang="en-US" dirty="0"/>
          </a:p>
          <a:p>
            <a:pPr rtl="0"/>
            <a:r>
              <a:rPr lang="fr" b="1" dirty="0"/>
              <a:t>Module 1 </a:t>
            </a:r>
            <a:r>
              <a:rPr lang="fr" dirty="0"/>
              <a:t>– Présentation, exigences relatives au stockage et durée de conservation du vaccin</a:t>
            </a:r>
          </a:p>
          <a:p>
            <a:pPr rtl="0"/>
            <a:r>
              <a:rPr lang="fr" b="1" dirty="0"/>
              <a:t>Module 2 </a:t>
            </a:r>
            <a:r>
              <a:rPr lang="fr" dirty="0"/>
              <a:t>– Expédition, réception et manipulation </a:t>
            </a:r>
          </a:p>
          <a:p>
            <a:pPr rtl="0"/>
            <a:r>
              <a:rPr lang="fr" b="1" dirty="0"/>
              <a:t>Module 3 </a:t>
            </a:r>
            <a:r>
              <a:rPr lang="fr" dirty="0"/>
              <a:t>– Stratégies d’orientation relatives à l’administration du vaccin</a:t>
            </a:r>
          </a:p>
          <a:p>
            <a:pPr rtl="0"/>
            <a:r>
              <a:rPr lang="fr" b="1" dirty="0"/>
              <a:t>Module 4 </a:t>
            </a:r>
            <a:r>
              <a:rPr lang="fr" dirty="0"/>
              <a:t>– Sélection d’équipements UCC (chaîne du froid à ultra-basse température) et de dispositifs de contrôle de la température</a:t>
            </a:r>
          </a:p>
          <a:p>
            <a:pPr rtl="0"/>
            <a:r>
              <a:rPr lang="fr" b="1" dirty="0"/>
              <a:t>Module 5 </a:t>
            </a:r>
            <a:r>
              <a:rPr lang="fr" dirty="0"/>
              <a:t>– Préparation du système UCC</a:t>
            </a:r>
          </a:p>
          <a:p>
            <a:pPr rtl="0"/>
            <a:r>
              <a:rPr lang="fr" b="1" dirty="0"/>
              <a:t>Module 6 </a:t>
            </a:r>
            <a:r>
              <a:rPr lang="fr" dirty="0"/>
              <a:t>– Transport des vaccins stockés dans des congélateurs ULT (ultra-basse température)</a:t>
            </a:r>
          </a:p>
          <a:p>
            <a:pPr rtl="0"/>
            <a:r>
              <a:rPr lang="fr" b="1" dirty="0"/>
              <a:t>Module 6.1 </a:t>
            </a:r>
            <a:r>
              <a:rPr lang="fr" dirty="0"/>
              <a:t>– Transport des vaccins ULT jusqu’aux entrepôts et points de service infranationaux</a:t>
            </a:r>
          </a:p>
          <a:p>
            <a:pPr rtl="0"/>
            <a:r>
              <a:rPr lang="fr" b="1" dirty="0"/>
              <a:t>Module 6.2 </a:t>
            </a:r>
            <a:r>
              <a:rPr lang="fr" dirty="0"/>
              <a:t>– Transport et stockage des vaccins à des températures de -20 °C et comprises entre +2 °C et +8 °C </a:t>
            </a:r>
          </a:p>
          <a:p>
            <a:pPr rtl="0"/>
            <a:r>
              <a:rPr lang="fr" b="1" dirty="0"/>
              <a:t>Module 7 </a:t>
            </a:r>
            <a:r>
              <a:rPr lang="fr" dirty="0"/>
              <a:t>– Gestion du stockage et du transport des vaccins au niveau des points de </a:t>
            </a:r>
          </a:p>
          <a:p>
            <a:pPr marL="176213" rtl="0"/>
            <a:r>
              <a:rPr lang="fr" dirty="0"/>
              <a:t>service</a:t>
            </a:r>
          </a:p>
          <a:p>
            <a:pPr rtl="0"/>
            <a:r>
              <a:rPr lang="fr" b="1" dirty="0"/>
              <a:t>Module 8 </a:t>
            </a:r>
            <a:r>
              <a:rPr lang="fr" dirty="0"/>
              <a:t>– Administration du vaccin Pfizer BioNTech COVID-19 dans le cadre d’une campagne de vaccination</a:t>
            </a:r>
          </a:p>
          <a:p>
            <a:pPr rtl="0"/>
            <a:endParaRPr lang="en-US" dirty="0"/>
          </a:p>
          <a:p>
            <a:pPr rtl="0"/>
            <a:r>
              <a:rPr lang="fr" dirty="0"/>
              <a:t>Autres ressources</a:t>
            </a:r>
          </a:p>
          <a:p>
            <a:pPr rtl="0"/>
            <a:endParaRPr lang="en-US" dirty="0"/>
          </a:p>
          <a:p>
            <a:pPr rtl="0"/>
            <a:r>
              <a:rPr lang="fr" dirty="0"/>
              <a:t>Références </a:t>
            </a:r>
          </a:p>
          <a:p>
            <a:pPr rtl="0"/>
            <a:endParaRPr lang="en-US" sz="2000" dirty="0"/>
          </a:p>
        </p:txBody>
      </p:sp>
    </p:spTree>
    <p:extLst>
      <p:ext uri="{BB962C8B-B14F-4D97-AF65-F5344CB8AC3E}">
        <p14:creationId xmlns:p14="http://schemas.microsoft.com/office/powerpoint/2010/main" val="355422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37F7FB9-608C-4819-8C98-2C5AAC3F058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8" name="think-cell Slide" r:id="rId13" imgW="360" imgH="360" progId="">
                  <p:embed/>
                </p:oleObj>
              </mc:Choice>
              <mc:Fallback>
                <p:oleObj name="think-cell Slide" r:id="rId13" imgW="360" imgH="360" progId="">
                  <p:embed/>
                  <p:pic>
                    <p:nvPicPr>
                      <p:cNvPr id="5" name="Object 4" hidden="1">
                        <a:extLst>
                          <a:ext uri="{FF2B5EF4-FFF2-40B4-BE49-F238E27FC236}">
                            <a16:creationId xmlns:a16="http://schemas.microsoft.com/office/drawing/2014/main" id="{037F7FB9-608C-4819-8C98-2C5AAC3F05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9A1910A2-AB42-4BBE-93AC-F4C1BB3B0075}"/>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2. Slide Title">
            <a:extLst>
              <a:ext uri="{FF2B5EF4-FFF2-40B4-BE49-F238E27FC236}">
                <a16:creationId xmlns:a16="http://schemas.microsoft.com/office/drawing/2014/main" id="{D0BBC532-E8E4-4811-BD26-36B108BF8B22}"/>
              </a:ext>
            </a:extLst>
          </p:cNvPr>
          <p:cNvSpPr>
            <a:spLocks noGrp="1"/>
          </p:cNvSpPr>
          <p:nvPr>
            <p:ph type="title"/>
            <p:custDataLst>
              <p:tags r:id="rId4"/>
            </p:custDataLst>
          </p:nvPr>
        </p:nvSpPr>
        <p:spPr>
          <a:xfrm>
            <a:off x="0" y="-8785"/>
            <a:ext cx="12192000" cy="443198"/>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3200">
                <a:solidFill>
                  <a:schemeClr val="bg1"/>
                </a:solidFill>
                <a:latin typeface="Calibri Light" panose="020F0302020204030204" pitchFamily="34" charset="0"/>
                <a:cs typeface="Calibri Light" panose="020F0302020204030204" pitchFamily="34" charset="0"/>
              </a:rPr>
              <a:t>Réception du conteneur d’expédition Softbox de Pfizer</a:t>
            </a:r>
          </a:p>
        </p:txBody>
      </p:sp>
      <p:sp>
        <p:nvSpPr>
          <p:cNvPr id="9" name="Subtitle 8">
            <a:extLst>
              <a:ext uri="{FF2B5EF4-FFF2-40B4-BE49-F238E27FC236}">
                <a16:creationId xmlns:a16="http://schemas.microsoft.com/office/drawing/2014/main" id="{00AF0CF7-B915-4302-A207-D405EE82AA1A}"/>
              </a:ext>
            </a:extLst>
          </p:cNvPr>
          <p:cNvSpPr>
            <a:spLocks noGrp="1"/>
          </p:cNvSpPr>
          <p:nvPr>
            <p:ph type="subTitle" idx="4294967295"/>
          </p:nvPr>
        </p:nvSpPr>
        <p:spPr>
          <a:xfrm>
            <a:off x="337248" y="579696"/>
            <a:ext cx="11082528" cy="276999"/>
          </a:xfrm>
        </p:spPr>
        <p:txBody>
          <a:bodyPr rtlCol="0"/>
          <a:lstStyle/>
          <a:p>
            <a:pPr rtl="0"/>
            <a:r>
              <a:rPr lang="fr" b="1"/>
              <a:t>Lors de la réception du conteneur </a:t>
            </a:r>
            <a:r>
              <a:rPr lang="fr" b="1">
                <a:solidFill>
                  <a:srgbClr val="000000"/>
                </a:solidFill>
                <a:latin typeface="Arial"/>
                <a:cs typeface="Times New Roman" panose="02020603050405020304" pitchFamily="18" charset="0"/>
              </a:rPr>
              <a:t>Softbox</a:t>
            </a:r>
            <a:r>
              <a:rPr lang="fr" b="1"/>
              <a:t>, plusieurs précautions particulières s’imposent</a:t>
            </a:r>
          </a:p>
        </p:txBody>
      </p:sp>
      <p:cxnSp>
        <p:nvCxnSpPr>
          <p:cNvPr id="14" name="LineContentSeparatorDefault 15">
            <a:extLst>
              <a:ext uri="{FF2B5EF4-FFF2-40B4-BE49-F238E27FC236}">
                <a16:creationId xmlns:a16="http://schemas.microsoft.com/office/drawing/2014/main" id="{C5685FF8-2B95-4A98-8BA7-2073B6FDAD34}"/>
              </a:ext>
            </a:extLst>
          </p:cNvPr>
          <p:cNvCxnSpPr>
            <a:cxnSpLocks/>
          </p:cNvCxnSpPr>
          <p:nvPr>
            <p:custDataLst>
              <p:tags r:id="rId5"/>
            </p:custDataLst>
          </p:nvPr>
        </p:nvCxnSpPr>
        <p:spPr>
          <a:xfrm>
            <a:off x="503677" y="1613430"/>
            <a:ext cx="1106621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LineContentSeparatorDefault 15">
            <a:extLst>
              <a:ext uri="{FF2B5EF4-FFF2-40B4-BE49-F238E27FC236}">
                <a16:creationId xmlns:a16="http://schemas.microsoft.com/office/drawing/2014/main" id="{AFC7B404-BFBA-4D95-8957-A8C1E5765C0E}"/>
              </a:ext>
            </a:extLst>
          </p:cNvPr>
          <p:cNvCxnSpPr>
            <a:cxnSpLocks/>
          </p:cNvCxnSpPr>
          <p:nvPr>
            <p:custDataLst>
              <p:tags r:id="rId6"/>
            </p:custDataLst>
          </p:nvPr>
        </p:nvCxnSpPr>
        <p:spPr>
          <a:xfrm>
            <a:off x="487359" y="2828898"/>
            <a:ext cx="1106621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1485F3C-FEA0-4DF0-9C5C-226B91515963}"/>
              </a:ext>
            </a:extLst>
          </p:cNvPr>
          <p:cNvSpPr>
            <a:spLocks/>
          </p:cNvSpPr>
          <p:nvPr/>
        </p:nvSpPr>
        <p:spPr>
          <a:xfrm>
            <a:off x="2320224" y="1026916"/>
            <a:ext cx="9249663" cy="444289"/>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fr" sz="1100" b="0" i="0" u="none" strike="noStrike" kern="1200" cap="none" spc="0" normalizeH="0" noProof="0" dirty="0">
                <a:ln>
                  <a:noFill/>
                </a:ln>
                <a:solidFill>
                  <a:srgbClr val="000000"/>
                </a:solidFill>
                <a:effectLst/>
                <a:uLnTx/>
                <a:uFillTx/>
                <a:latin typeface="Arial"/>
                <a:ea typeface="+mn-ea"/>
                <a:cs typeface="Calibri" panose="020F0502020204030204" pitchFamily="34" charset="0"/>
              </a:rPr>
              <a:t>Des protocoles de réception spécifiques aux produits que contient le conteneur Softbox ont été définis pour (i) confirmer l’efficacité du vaccin et (ii) assurer la sécurité du vaccin et du personnel chargé de sa manipulation</a:t>
            </a:r>
            <a:r>
              <a:rPr lang="fr" sz="1400" b="0" i="0" u="none" strike="noStrike" kern="1200" cap="none" spc="0" normalizeH="0" noProof="0" dirty="0">
                <a:ln>
                  <a:noFill/>
                </a:ln>
                <a:solidFill>
                  <a:srgbClr val="000000"/>
                </a:solidFill>
                <a:effectLst/>
                <a:uLnTx/>
                <a:uFillTx/>
                <a:latin typeface="Arial"/>
                <a:ea typeface="+mn-ea"/>
                <a:cs typeface="Calibri" panose="020F0502020204030204" pitchFamily="34" charset="0"/>
              </a:rPr>
              <a:t>.</a:t>
            </a:r>
          </a:p>
        </p:txBody>
      </p:sp>
      <p:sp>
        <p:nvSpPr>
          <p:cNvPr id="21" name="Rectangle 20">
            <a:extLst>
              <a:ext uri="{FF2B5EF4-FFF2-40B4-BE49-F238E27FC236}">
                <a16:creationId xmlns:a16="http://schemas.microsoft.com/office/drawing/2014/main" id="{2144B2FB-B1F0-407A-895A-9F89AF5E775E}"/>
              </a:ext>
            </a:extLst>
          </p:cNvPr>
          <p:cNvSpPr>
            <a:spLocks/>
          </p:cNvSpPr>
          <p:nvPr>
            <p:custDataLst>
              <p:tags r:id="rId7"/>
            </p:custDataLst>
          </p:nvPr>
        </p:nvSpPr>
        <p:spPr>
          <a:xfrm>
            <a:off x="2515413" y="1613430"/>
            <a:ext cx="9338376" cy="289999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00025" marR="0" lvl="1" indent="-200025" algn="l" defTabSz="914400" rtl="0" eaLnBrk="1" fontAlgn="auto" latinLnBrk="0" hangingPunct="1">
              <a:lnSpc>
                <a:spcPct val="107000"/>
              </a:lnSpc>
              <a:spcBef>
                <a:spcPct val="10000"/>
              </a:spcBef>
              <a:spcAft>
                <a:spcPts val="300"/>
              </a:spcAft>
              <a:buClr>
                <a:srgbClr val="000000"/>
              </a:buClr>
              <a:buSzPct val="110000"/>
              <a:buFont typeface="Wingdings" panose="05000000000000000000" pitchFamily="2" charset="2"/>
              <a:buChar char=""/>
              <a:tabLst/>
              <a:defRPr/>
            </a:pP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La </a:t>
            </a:r>
            <a:r>
              <a:rPr lang="fr" sz="1100" b="1"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vidéo de présentation</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 est disponible au « Chapitre 1 : stockage et manipulation » (en </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hlinkClick r:id="rId15"/>
              </a:rPr>
              <a:t>anglais</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 É.-U., Pfizer).</a:t>
            </a:r>
          </a:p>
          <a:p>
            <a:pPr marL="200025" marR="0" lvl="1" indent="-200025" algn="l" defTabSz="914400" rtl="0" eaLnBrk="1" fontAlgn="auto" latinLnBrk="0" hangingPunct="1">
              <a:lnSpc>
                <a:spcPct val="107000"/>
              </a:lnSpc>
              <a:spcBef>
                <a:spcPct val="10000"/>
              </a:spcBef>
              <a:spcAft>
                <a:spcPts val="300"/>
              </a:spcAft>
              <a:buClr>
                <a:srgbClr val="000000"/>
              </a:buClr>
              <a:buSzPct val="110000"/>
              <a:buFont typeface="Wingdings" panose="05000000000000000000" pitchFamily="2" charset="2"/>
              <a:buChar char=""/>
              <a:tabLst/>
              <a:defRPr/>
            </a:pP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Le </a:t>
            </a:r>
            <a:r>
              <a:rPr lang="fr" sz="1100" b="1"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protocole complet</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 (y compris la manipulation de la glace carbonique) est disponible à l’adresse suivante : </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hlinkClick r:id="rId16"/>
              </a:rPr>
              <a:t>(en anglais, É.-U., Pfizer)</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a:t>
            </a:r>
          </a:p>
          <a:p>
            <a:pPr marL="200025" marR="0" lvl="1" indent="-200025" algn="l" defTabSz="914400" rtl="0" eaLnBrk="1" fontAlgn="auto" latinLnBrk="0" hangingPunct="1">
              <a:lnSpc>
                <a:spcPct val="107000"/>
              </a:lnSpc>
              <a:spcBef>
                <a:spcPct val="10000"/>
              </a:spcBef>
              <a:spcAft>
                <a:spcPts val="300"/>
              </a:spcAft>
              <a:buClr>
                <a:srgbClr val="000000"/>
              </a:buClr>
              <a:buSzPct val="110000"/>
              <a:buFont typeface="Wingdings" panose="05000000000000000000" pitchFamily="2" charset="2"/>
              <a:buChar char=""/>
              <a:tabLst/>
              <a:defRPr/>
            </a:pP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La </a:t>
            </a:r>
            <a:r>
              <a:rPr lang="fr" sz="1100" b="1"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fiche de sécurité relative à la glace carbonique</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 est disponible à l’adresse suivante (</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hlinkClick r:id="rId17"/>
              </a:rPr>
              <a:t>en anglais, É.-U., Pfizer</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a:t>
            </a:r>
          </a:p>
          <a:p>
            <a:pPr marL="200025" marR="0" lvl="1" indent="-200025" algn="l" defTabSz="914400" rtl="0" eaLnBrk="1" fontAlgn="auto" latinLnBrk="0" hangingPunct="1">
              <a:lnSpc>
                <a:spcPct val="107000"/>
              </a:lnSpc>
              <a:spcBef>
                <a:spcPct val="10000"/>
              </a:spcBef>
              <a:spcAft>
                <a:spcPts val="300"/>
              </a:spcAft>
              <a:buClr>
                <a:srgbClr val="000000"/>
              </a:buClr>
              <a:buSzPct val="110000"/>
              <a:buFont typeface="Wingdings" panose="05000000000000000000" pitchFamily="2" charset="2"/>
              <a:buChar char=""/>
              <a:tabLst/>
              <a:defRPr/>
            </a:pPr>
            <a:r>
              <a:rPr lang="fr" sz="1100" b="1"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Étude de faisabilité sur la glace carbonique pour le stockage des vaccins à ultra-basse température</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 (en anglais, </a:t>
            </a:r>
            <a:r>
              <a:rPr lang="fr" sz="11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hlinkClick r:id="rId18"/>
              </a:rPr>
              <a:t>TechNet, Project Last Mile</a:t>
            </a:r>
            <a:r>
              <a:rPr lang="fr" sz="13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300" b="0" i="0" u="none" strike="noStrike" kern="1200" cap="none" spc="0" normalizeH="0" noProof="0" dirty="0">
                <a:ln>
                  <a:noFill/>
                </a:ln>
                <a:solidFill>
                  <a:srgbClr val="FFFFFF"/>
                </a:solidFill>
                <a:effectLst/>
                <a:uLnTx/>
                <a:uFillTx/>
                <a:latin typeface="Arial"/>
                <a:ea typeface="+mn-ea"/>
                <a:cs typeface="+mn-cs"/>
              </a:rPr>
              <a:t>Le temps de maintien du conteneur d’expédition isotherme est d’au moins 24 heures à compter de sa réception. S’il n’est pas vidé dans les 24 heures suivant sa réception, il est vivement recommandé de le réapprovisionner en glace carbonique.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300" b="0" i="0" u="none" strike="noStrike" kern="1200" cap="none" spc="0" normalizeH="0" noProof="0" dirty="0">
                <a:ln>
                  <a:noFill/>
                </a:ln>
                <a:solidFill>
                  <a:srgbClr val="FFFFFF"/>
                </a:solidFill>
                <a:effectLst/>
                <a:uLnTx/>
                <a:uFillTx/>
                <a:latin typeface="Arial"/>
                <a:ea typeface="+mn-ea"/>
                <a:cs typeface="+mn-cs"/>
              </a:rPr>
              <a:t>Veiller à stocker les conteneurs dans une pièce tempérée (15 °C à 25 °C) et bien ventilée.</a:t>
            </a:r>
          </a:p>
          <a:p>
            <a:pPr marL="200025" marR="0" lvl="1" indent="-200025" algn="l" defTabSz="914400" rtl="0" eaLnBrk="1" fontAlgn="auto" latinLnBrk="0" hangingPunct="1">
              <a:lnSpc>
                <a:spcPct val="107000"/>
              </a:lnSpc>
              <a:spcBef>
                <a:spcPct val="10000"/>
              </a:spcBef>
              <a:spcAft>
                <a:spcPts val="300"/>
              </a:spcAft>
              <a:buClr>
                <a:srgbClr val="000000"/>
              </a:buClr>
              <a:buSzPct val="110000"/>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1D3D7893-C522-421F-9910-2227AA6BE8C5}"/>
              </a:ext>
            </a:extLst>
          </p:cNvPr>
          <p:cNvSpPr>
            <a:spLocks/>
          </p:cNvSpPr>
          <p:nvPr>
            <p:custDataLst>
              <p:tags r:id="rId8"/>
            </p:custDataLst>
          </p:nvPr>
        </p:nvSpPr>
        <p:spPr>
          <a:xfrm>
            <a:off x="2515413" y="2978281"/>
            <a:ext cx="9472169" cy="1015663"/>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100" b="0" i="0" u="none" strike="noStrike" kern="1200" cap="none" spc="0" normalizeH="0" noProof="0" dirty="0">
                <a:ln>
                  <a:noFill/>
                </a:ln>
                <a:solidFill>
                  <a:srgbClr val="000000"/>
                </a:solidFill>
                <a:effectLst/>
                <a:uLnTx/>
                <a:uFillTx/>
                <a:latin typeface="Arial"/>
                <a:ea typeface="+mn-ea"/>
                <a:cs typeface="Calibri" panose="020F0502020204030204" pitchFamily="34" charset="0"/>
              </a:rPr>
              <a:t>peu à peu en CO2 et risque de provoquer une asphyxie en zone confinée. </a:t>
            </a:r>
          </a:p>
          <a:p>
            <a:pPr marL="285750" lvl="0" indent="-285750">
              <a:buFont typeface="Arial" panose="020B0604020202020204" pitchFamily="34" charset="0"/>
              <a:buChar char="•"/>
              <a:defRPr/>
            </a:pPr>
            <a:r>
              <a:rPr lang="fr" sz="1100" b="0" i="0" u="none" strike="noStrike" kern="1200" cap="none" spc="0" normalizeH="0" noProof="0" dirty="0">
                <a:ln>
                  <a:noFill/>
                </a:ln>
                <a:solidFill>
                  <a:srgbClr val="000000"/>
                </a:solidFill>
                <a:effectLst/>
                <a:uLnTx/>
                <a:uFillTx/>
                <a:latin typeface="Arial"/>
                <a:ea typeface="+mn-ea"/>
                <a:cs typeface="Calibri" panose="020F0502020204030204" pitchFamily="34" charset="0"/>
              </a:rPr>
              <a:t>Si les vaccins sont transférés depuis un équipement de </a:t>
            </a:r>
            <a:r>
              <a:rPr lang="fr" sz="1100" dirty="0">
                <a:solidFill>
                  <a:srgbClr val="000000"/>
                </a:solidFill>
                <a:cs typeface="Calibri" panose="020F0502020204030204" pitchFamily="34" charset="0"/>
              </a:rPr>
              <a:t>Le temps de maintien du conteneur d’expédition isotherme est d’au moins 24 heures à compter de sa réception. S’il n’est pas vidé dans les 24 heures suivant sa réception, il est vivement recommandé de le réapprovisionner en glace carbonique.  </a:t>
            </a:r>
          </a:p>
          <a:p>
            <a:pPr marL="285750" lvl="0" indent="-285750">
              <a:buFont typeface="Arial" panose="020B0604020202020204" pitchFamily="34" charset="0"/>
              <a:buChar char="•"/>
              <a:defRPr/>
            </a:pPr>
            <a:r>
              <a:rPr lang="fr" sz="1100" dirty="0">
                <a:solidFill>
                  <a:srgbClr val="000000"/>
                </a:solidFill>
                <a:cs typeface="Calibri" panose="020F0502020204030204" pitchFamily="34" charset="0"/>
              </a:rPr>
              <a:t>Veiller à stocker les conteneurs dans une pièce tempérée (15 °C à 25 °C) et bien ventilée. Ce dernier point est essentiel, car la glace carbonique se sublime stockage </a:t>
            </a:r>
            <a:r>
              <a:rPr lang="fr" sz="1100" b="0" i="0" u="none" strike="noStrike" kern="1200" cap="none" spc="0" normalizeH="0" noProof="0" dirty="0">
                <a:ln>
                  <a:noFill/>
                </a:ln>
                <a:solidFill>
                  <a:srgbClr val="000000"/>
                </a:solidFill>
                <a:effectLst/>
                <a:uLnTx/>
                <a:uFillTx/>
                <a:latin typeface="Arial"/>
                <a:ea typeface="+mn-ea"/>
                <a:cs typeface="Calibri" panose="020F0502020204030204" pitchFamily="34" charset="0"/>
              </a:rPr>
              <a:t>ULT vers un congélateur à -20 °C ou vers une température comprise entre +2 °C et +8 °C, veiller à utiliser l’étiquetage dynamique.  </a:t>
            </a:r>
          </a:p>
        </p:txBody>
      </p:sp>
      <p:sp>
        <p:nvSpPr>
          <p:cNvPr id="10" name="TextBox 9">
            <a:extLst>
              <a:ext uri="{FF2B5EF4-FFF2-40B4-BE49-F238E27FC236}">
                <a16:creationId xmlns:a16="http://schemas.microsoft.com/office/drawing/2014/main" id="{F52356E9-E57E-4A3E-81FA-0F3B14C6027B}"/>
              </a:ext>
            </a:extLst>
          </p:cNvPr>
          <p:cNvSpPr txBox="1">
            <a:spLocks/>
          </p:cNvSpPr>
          <p:nvPr/>
        </p:nvSpPr>
        <p:spPr>
          <a:xfrm>
            <a:off x="245584" y="1064776"/>
            <a:ext cx="1228652"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6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Généralités</a:t>
            </a:r>
          </a:p>
        </p:txBody>
      </p:sp>
      <p:sp>
        <p:nvSpPr>
          <p:cNvPr id="23" name="TextBox 22">
            <a:extLst>
              <a:ext uri="{FF2B5EF4-FFF2-40B4-BE49-F238E27FC236}">
                <a16:creationId xmlns:a16="http://schemas.microsoft.com/office/drawing/2014/main" id="{13264DAD-6F18-40EA-9E45-43E5BFB56C05}"/>
              </a:ext>
            </a:extLst>
          </p:cNvPr>
          <p:cNvSpPr txBox="1">
            <a:spLocks/>
          </p:cNvSpPr>
          <p:nvPr/>
        </p:nvSpPr>
        <p:spPr>
          <a:xfrm>
            <a:off x="321915" y="1733279"/>
            <a:ext cx="1228653"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6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Ressources</a:t>
            </a:r>
          </a:p>
        </p:txBody>
      </p:sp>
      <p:sp>
        <p:nvSpPr>
          <p:cNvPr id="24" name="TextBox 23">
            <a:extLst>
              <a:ext uri="{FF2B5EF4-FFF2-40B4-BE49-F238E27FC236}">
                <a16:creationId xmlns:a16="http://schemas.microsoft.com/office/drawing/2014/main" id="{69170495-F150-4FE6-83ED-43A2BB98B1EB}"/>
              </a:ext>
            </a:extLst>
          </p:cNvPr>
          <p:cNvSpPr txBox="1">
            <a:spLocks/>
          </p:cNvSpPr>
          <p:nvPr/>
        </p:nvSpPr>
        <p:spPr>
          <a:xfrm>
            <a:off x="337248" y="2939351"/>
            <a:ext cx="1228654" cy="361830"/>
          </a:xfrm>
          <a:prstGeom prst="rect">
            <a:avLst/>
          </a:prstGeom>
        </p:spPr>
        <p:txBody>
          <a:bodyPr vert="horz" wrap="non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3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Éléments à prendre en compte</a:t>
            </a:r>
          </a:p>
        </p:txBody>
      </p:sp>
      <p:cxnSp>
        <p:nvCxnSpPr>
          <p:cNvPr id="18" name="LineContentSeparatorDefault 15">
            <a:extLst>
              <a:ext uri="{FF2B5EF4-FFF2-40B4-BE49-F238E27FC236}">
                <a16:creationId xmlns:a16="http://schemas.microsoft.com/office/drawing/2014/main" id="{DA422C28-941C-4EB8-92F2-CCD737C5AA73}"/>
              </a:ext>
            </a:extLst>
          </p:cNvPr>
          <p:cNvCxnSpPr>
            <a:cxnSpLocks/>
          </p:cNvCxnSpPr>
          <p:nvPr>
            <p:custDataLst>
              <p:tags r:id="rId9"/>
            </p:custDataLst>
          </p:nvPr>
        </p:nvCxnSpPr>
        <p:spPr>
          <a:xfrm>
            <a:off x="503677" y="4417041"/>
            <a:ext cx="1106621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1739A14-0879-4502-86E2-99CF9EC506C5}"/>
              </a:ext>
            </a:extLst>
          </p:cNvPr>
          <p:cNvSpPr txBox="1">
            <a:spLocks/>
          </p:cNvSpPr>
          <p:nvPr/>
        </p:nvSpPr>
        <p:spPr>
          <a:xfrm>
            <a:off x="337248" y="4554881"/>
            <a:ext cx="1548963" cy="246221"/>
          </a:xfrm>
          <a:prstGeom prst="rect">
            <a:avLst/>
          </a:prstGeom>
        </p:spPr>
        <p:txBody>
          <a:bodyPr vert="horz" wrap="non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6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Procédures</a:t>
            </a:r>
          </a:p>
        </p:txBody>
      </p:sp>
      <p:sp>
        <p:nvSpPr>
          <p:cNvPr id="22" name="Rectangle 21">
            <a:extLst>
              <a:ext uri="{FF2B5EF4-FFF2-40B4-BE49-F238E27FC236}">
                <a16:creationId xmlns:a16="http://schemas.microsoft.com/office/drawing/2014/main" id="{55AF3517-CFFF-4634-8AAE-8A2D0F047558}"/>
              </a:ext>
            </a:extLst>
          </p:cNvPr>
          <p:cNvSpPr>
            <a:spLocks/>
          </p:cNvSpPr>
          <p:nvPr>
            <p:custDataLst>
              <p:tags r:id="rId10"/>
            </p:custDataLst>
          </p:nvPr>
        </p:nvSpPr>
        <p:spPr>
          <a:xfrm>
            <a:off x="2320224" y="4455419"/>
            <a:ext cx="9099552" cy="135421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lvl="0" indent="-285750" rtl="0">
              <a:buFont typeface="Arial" panose="020B0604020202020204" pitchFamily="34" charset="0"/>
              <a:buChar char="•"/>
              <a:defRPr/>
            </a:pPr>
            <a:r>
              <a:rPr lang="fr" sz="1100" b="0" i="0" u="none" strike="noStrike" kern="1200" cap="none" spc="0" normalizeH="0" noProof="0" dirty="0">
                <a:ln>
                  <a:noFill/>
                </a:ln>
                <a:solidFill>
                  <a:srgbClr val="000000"/>
                </a:solidFill>
                <a:effectLst/>
                <a:uLnTx/>
                <a:uFillTx/>
                <a:latin typeface="Arial"/>
                <a:ea typeface="+mn-ea"/>
                <a:cs typeface="+mn-cs"/>
              </a:rPr>
              <a:t>Ouvrir les conteneurs </a:t>
            </a:r>
            <a:r>
              <a:rPr lang="fr" sz="1100" dirty="0">
                <a:solidFill>
                  <a:srgbClr val="000000"/>
                </a:solidFill>
                <a:cs typeface="Times New Roman" panose="02020603050405020304" pitchFamily="18" charset="0"/>
              </a:rPr>
              <a:t>Softbox un par un. </a:t>
            </a:r>
            <a:r>
              <a:rPr lang="fr" sz="1100" b="0" i="0" u="none" strike="noStrike" kern="1200" cap="none" spc="0" normalizeH="0" noProof="0" dirty="0">
                <a:ln>
                  <a:noFill/>
                </a:ln>
                <a:solidFill>
                  <a:srgbClr val="000000"/>
                </a:solidFill>
                <a:effectLst/>
                <a:uLnTx/>
                <a:uFillTx/>
                <a:latin typeface="Arial"/>
                <a:ea typeface="+mn-ea"/>
                <a:cs typeface="+mn-cs"/>
              </a:rPr>
              <a:t>N’ouvrir un second conteneur que lorsque </a:t>
            </a:r>
            <a:r>
              <a:rPr lang="fr" sz="1100" dirty="0">
                <a:solidFill>
                  <a:srgbClr val="000000"/>
                </a:solidFill>
                <a:latin typeface="Arial"/>
                <a:cs typeface="Calibri" panose="020F0502020204030204" pitchFamily="34" charset="0"/>
              </a:rPr>
              <a:t>l’inspection</a:t>
            </a:r>
            <a:r>
              <a:rPr lang="fr" sz="1100" b="0" i="0" u="none" strike="noStrike" kern="1200" cap="none" spc="0" normalizeH="0" noProof="0" dirty="0">
                <a:ln>
                  <a:noFill/>
                </a:ln>
                <a:solidFill>
                  <a:srgbClr val="000000"/>
                </a:solidFill>
                <a:effectLst/>
                <a:uLnTx/>
                <a:uFillTx/>
                <a:latin typeface="Arial"/>
                <a:ea typeface="+mn-ea"/>
                <a:cs typeface="+mn-cs"/>
              </a:rPr>
              <a:t>, l’enregistrement et le transfert (selon le cas) des vaccins et de la glace carbonique dans un congélateur ULT sont terminés.</a:t>
            </a:r>
          </a:p>
          <a:p>
            <a:pPr marL="285750" lvl="0" indent="-285750" rtl="0">
              <a:buFont typeface="Arial" panose="020B0604020202020204" pitchFamily="34" charset="0"/>
              <a:buChar char="•"/>
              <a:defRPr/>
            </a:pPr>
            <a:r>
              <a:rPr lang="fr" sz="1100" b="0" i="0" u="none" strike="noStrike" kern="1200" cap="none" spc="0" normalizeH="0" noProof="0" dirty="0">
                <a:ln>
                  <a:noFill/>
                </a:ln>
                <a:solidFill>
                  <a:srgbClr val="000000"/>
                </a:solidFill>
                <a:effectLst/>
                <a:uLnTx/>
                <a:uFillTx/>
                <a:latin typeface="Arial"/>
                <a:ea typeface="+mn-ea"/>
                <a:cs typeface="+mn-cs"/>
              </a:rPr>
              <a:t>Veiller à ce que le transfert des plateaux de vaccins, dont le couvercle est fermé, dans un congélateur ULT soit effectué tout au plus dans les 5 minutes qui suivent l’ouverture du conteneur </a:t>
            </a:r>
            <a:r>
              <a:rPr lang="fr" sz="1100" dirty="0">
                <a:solidFill>
                  <a:srgbClr val="000000"/>
                </a:solidFill>
                <a:cs typeface="Times New Roman" panose="02020603050405020304" pitchFamily="18" charset="0"/>
              </a:rPr>
              <a:t>Softbox</a:t>
            </a:r>
            <a:r>
              <a:rPr lang="fr" sz="1100" b="0" i="0" u="none" strike="noStrike" kern="1200" cap="none" spc="0" normalizeH="0" noProof="0" dirty="0">
                <a:ln>
                  <a:noFill/>
                </a:ln>
                <a:solidFill>
                  <a:srgbClr val="000000"/>
                </a:solidFill>
                <a:effectLst/>
                <a:uLnTx/>
                <a:uFillTx/>
                <a:latin typeface="Arial"/>
                <a:ea typeface="+mn-ea"/>
                <a:cs typeface="+mn-cs"/>
              </a:rPr>
              <a:t>. Ne pas ouvrir les plateaux et ne pas toucher directement les flacons.</a:t>
            </a:r>
          </a:p>
          <a:p>
            <a:pPr marL="285750" lvl="0" indent="-285750" rtl="0">
              <a:buFont typeface="Arial" panose="020B0604020202020204" pitchFamily="34" charset="0"/>
              <a:buChar char="•"/>
              <a:defRPr/>
            </a:pPr>
            <a:r>
              <a:rPr lang="fr" sz="1100" dirty="0">
                <a:solidFill>
                  <a:srgbClr val="000000"/>
                </a:solidFill>
                <a:cs typeface="Times New Roman" panose="02020603050405020304" pitchFamily="18" charset="0"/>
              </a:rPr>
              <a:t>Les conteneurs Softbox </a:t>
            </a:r>
            <a:r>
              <a:rPr lang="fr" sz="1100" i="0" u="none" strike="noStrike" kern="1200" cap="none" spc="0" normalizeH="0" noProof="0" dirty="0">
                <a:ln>
                  <a:noFill/>
                </a:ln>
                <a:solidFill>
                  <a:srgbClr val="000000"/>
                </a:solidFill>
                <a:effectLst/>
                <a:uLnTx/>
                <a:uFillTx/>
                <a:latin typeface="Arial"/>
                <a:ea typeface="+mn-ea"/>
                <a:cs typeface="+mn-cs"/>
              </a:rPr>
              <a:t>sont équipés </a:t>
            </a:r>
            <a:r>
              <a:rPr lang="fr" sz="1100" b="0" i="0" u="none" strike="noStrike" kern="1200" cap="none" spc="0" normalizeH="0" noProof="0" dirty="0">
                <a:ln>
                  <a:noFill/>
                </a:ln>
                <a:solidFill>
                  <a:srgbClr val="000000"/>
                </a:solidFill>
                <a:effectLst/>
                <a:uLnTx/>
                <a:uFillTx/>
                <a:latin typeface="Arial"/>
                <a:ea typeface="+mn-ea"/>
                <a:cs typeface="+mn-cs"/>
              </a:rPr>
              <a:t>d’un dispositif de contrôle de la température intégré. Ce dispositif doit être désactivé à réception. Les données d’expédition seront alors disponibles par email et pourront être lues sur le dispositif.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100" b="0" i="0" u="none" strike="noStrike" kern="1200" cap="none" spc="0" normalizeH="0" noProof="0" dirty="0">
                <a:ln>
                  <a:noFill/>
                </a:ln>
                <a:solidFill>
                  <a:srgbClr val="000000"/>
                </a:solidFill>
                <a:effectLst/>
                <a:uLnTx/>
                <a:uFillTx/>
                <a:latin typeface="Arial"/>
                <a:ea typeface="+mn-ea"/>
                <a:cs typeface="+mn-cs"/>
              </a:rPr>
              <a:t>Remplir le formulaire du rapport de réception de vaccins (VAR), télécharger le rapport PDF des températures enregistrées, et les envoyer tous les deux aux parties intéressées (identifiées par les lignes directrices nationales).</a:t>
            </a:r>
          </a:p>
        </p:txBody>
      </p:sp>
    </p:spTree>
    <p:extLst>
      <p:ext uri="{BB962C8B-B14F-4D97-AF65-F5344CB8AC3E}">
        <p14:creationId xmlns:p14="http://schemas.microsoft.com/office/powerpoint/2010/main" val="1376052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0FFCD2-2561-47A9-9054-C952CFCB319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2" name="think-cell Slide" r:id="rId10" imgW="360" imgH="360" progId="">
                  <p:embed/>
                </p:oleObj>
              </mc:Choice>
              <mc:Fallback>
                <p:oleObj name="think-cell Slide" r:id="rId10" imgW="360" imgH="360" progId="">
                  <p:embed/>
                  <p:pic>
                    <p:nvPicPr>
                      <p:cNvPr id="5" name="Object 4" hidden="1">
                        <a:extLst>
                          <a:ext uri="{FF2B5EF4-FFF2-40B4-BE49-F238E27FC236}">
                            <a16:creationId xmlns:a16="http://schemas.microsoft.com/office/drawing/2014/main" id="{DC0FFCD2-2561-47A9-9054-C952CFCB31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AC12294D-2D3A-4516-BCA2-5948A890E6B7}"/>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2. Slide Title">
            <a:extLst>
              <a:ext uri="{FF2B5EF4-FFF2-40B4-BE49-F238E27FC236}">
                <a16:creationId xmlns:a16="http://schemas.microsoft.com/office/drawing/2014/main" id="{D0BBC532-E8E4-4811-BD26-36B108BF8B22}"/>
              </a:ext>
            </a:extLst>
          </p:cNvPr>
          <p:cNvSpPr>
            <a:spLocks noGrp="1"/>
          </p:cNvSpPr>
          <p:nvPr>
            <p:ph type="title"/>
            <p:custDataLst>
              <p:tags r:id="rId4"/>
            </p:custDataLst>
          </p:nvPr>
        </p:nvSpPr>
        <p:spPr>
          <a:xfrm>
            <a:off x="0" y="28559"/>
            <a:ext cx="12192000" cy="443198"/>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2400" dirty="0">
                <a:solidFill>
                  <a:schemeClr val="bg1"/>
                </a:solidFill>
                <a:latin typeface="Calibri Light" panose="020F0302020204030204" pitchFamily="34" charset="0"/>
                <a:cs typeface="Calibri Light" panose="020F0302020204030204" pitchFamily="34" charset="0"/>
              </a:rPr>
              <a:t>Réapprovisionnement du conteneur d’expédition Softbox de Pfizer en glace carbonique</a:t>
            </a:r>
          </a:p>
        </p:txBody>
      </p:sp>
      <p:sp>
        <p:nvSpPr>
          <p:cNvPr id="3" name="3. Subtitle">
            <a:extLst>
              <a:ext uri="{FF2B5EF4-FFF2-40B4-BE49-F238E27FC236}">
                <a16:creationId xmlns:a16="http://schemas.microsoft.com/office/drawing/2014/main" id="{1D37192C-0473-449A-8F1A-E898EBD283BF}"/>
              </a:ext>
            </a:extLst>
          </p:cNvPr>
          <p:cNvSpPr>
            <a:spLocks noGrp="1"/>
          </p:cNvSpPr>
          <p:nvPr>
            <p:ph type="subTitle" idx="4294967295"/>
            <p:custDataLst>
              <p:tags r:id="rId5"/>
            </p:custDataLst>
          </p:nvPr>
        </p:nvSpPr>
        <p:spPr>
          <a:xfrm>
            <a:off x="513792" y="667678"/>
            <a:ext cx="11082528" cy="276999"/>
          </a:xfrm>
        </p:spPr>
        <p:txBody>
          <a:bodyPr wrap="square" rtlCol="0">
            <a:spAutoFit/>
          </a:bodyPr>
          <a:lstStyle/>
          <a:p>
            <a:pPr rtl="0"/>
            <a:r>
              <a:rPr lang="fr" b="1"/>
              <a:t>Le processus de réapprovisionnement consiste à ajouter plus de glace carbonique dans le conteneur Softbox</a:t>
            </a:r>
          </a:p>
        </p:txBody>
      </p:sp>
      <p:sp>
        <p:nvSpPr>
          <p:cNvPr id="23" name="Rectangle 22">
            <a:extLst>
              <a:ext uri="{FF2B5EF4-FFF2-40B4-BE49-F238E27FC236}">
                <a16:creationId xmlns:a16="http://schemas.microsoft.com/office/drawing/2014/main" id="{2E07A238-B565-4DB0-B867-A0A3404D9607}"/>
              </a:ext>
            </a:extLst>
          </p:cNvPr>
          <p:cNvSpPr>
            <a:spLocks/>
          </p:cNvSpPr>
          <p:nvPr/>
        </p:nvSpPr>
        <p:spPr>
          <a:xfrm>
            <a:off x="2333405" y="1300774"/>
            <a:ext cx="9247187" cy="444289"/>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fr" sz="1200" dirty="0">
                <a:solidFill>
                  <a:srgbClr val="000000"/>
                </a:solidFill>
                <a:latin typeface="Arial"/>
                <a:cs typeface="Calibri" panose="020F0502020204030204" pitchFamily="34" charset="0"/>
              </a:rPr>
              <a:t>L</a:t>
            </a:r>
            <a:r>
              <a:rPr lang="fr" sz="1200" b="0" i="0" u="none" strike="noStrike" kern="1200" cap="none" spc="0" normalizeH="0" noProof="0" dirty="0">
                <a:ln>
                  <a:noFill/>
                </a:ln>
                <a:solidFill>
                  <a:srgbClr val="000000"/>
                </a:solidFill>
                <a:effectLst/>
                <a:uLnTx/>
                <a:uFillTx/>
                <a:latin typeface="Arial"/>
                <a:ea typeface="+mn-ea"/>
                <a:cs typeface="Calibri" panose="020F0502020204030204" pitchFamily="34" charset="0"/>
              </a:rPr>
              <a:t>e conteneur Softbox peut être réapprovisionné en glace carbonique pour prolonger sa durée de réfrigération. Le conteneur peut ainsi servir de moyen de stockage temporaire pendant 30 jours maximum.</a:t>
            </a:r>
            <a:r>
              <a:rPr lang="fr" sz="1200" b="0" i="0" u="none" strike="noStrike" kern="1200" cap="none" spc="0" normalizeH="0" noProof="0" dirty="0">
                <a:ln>
                  <a:noFill/>
                </a:ln>
                <a:solidFill>
                  <a:srgbClr val="000000"/>
                </a:solidFill>
                <a:effectLst/>
                <a:uLnTx/>
                <a:uFillTx/>
                <a:latin typeface="Arial"/>
                <a:ea typeface="+mn-ea"/>
                <a:cs typeface="+mn-cs"/>
              </a:rPr>
              <a:t> Il est recommandé de ne pas ouvrir le conteneur d’expédition isotherme plus de 2 fois par jour, et pas plus de 3 minutes à la fois.</a:t>
            </a:r>
            <a:endParaRPr kumimoji="0" lang="en-US"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27" name="Rectangle 26">
            <a:extLst>
              <a:ext uri="{FF2B5EF4-FFF2-40B4-BE49-F238E27FC236}">
                <a16:creationId xmlns:a16="http://schemas.microsoft.com/office/drawing/2014/main" id="{8D4E1F8D-B346-4D93-94D5-11E575DB9367}"/>
              </a:ext>
            </a:extLst>
          </p:cNvPr>
          <p:cNvSpPr>
            <a:spLocks/>
          </p:cNvSpPr>
          <p:nvPr/>
        </p:nvSpPr>
        <p:spPr>
          <a:xfrm>
            <a:off x="2346657" y="2063520"/>
            <a:ext cx="9247187" cy="521233"/>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00025" marR="0" lvl="1" indent="-200025" algn="l" defTabSz="914400" rtl="0" eaLnBrk="1" fontAlgn="auto" latinLnBrk="0" hangingPunct="1">
              <a:lnSpc>
                <a:spcPct val="107000"/>
              </a:lnSpc>
              <a:spcBef>
                <a:spcPts val="300"/>
              </a:spcBef>
              <a:spcAft>
                <a:spcPts val="300"/>
              </a:spcAft>
              <a:buClr>
                <a:srgbClr val="000000"/>
              </a:buClr>
              <a:buSzPct val="110000"/>
              <a:buFont typeface="Wingdings" panose="05000000000000000000" pitchFamily="2" charset="2"/>
              <a:buChar char=""/>
              <a:tabLst/>
              <a:defRPr/>
            </a:pP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La </a:t>
            </a:r>
            <a:r>
              <a:rPr lang="fr" sz="1200" b="1"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vidéo de présentation</a:t>
            </a: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 est disponible au « Chapitre 1 : stockage et manipulation » (en </a:t>
            </a: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hlinkClick r:id="rId12"/>
              </a:rPr>
              <a:t>anglais</a:t>
            </a: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 É.-U., Pfizer).</a:t>
            </a:r>
          </a:p>
          <a:p>
            <a:pPr marL="200025" marR="0" lvl="1" indent="-200025" algn="l" defTabSz="914400" rtl="0" eaLnBrk="1" fontAlgn="auto" latinLnBrk="0" hangingPunct="1">
              <a:lnSpc>
                <a:spcPct val="107000"/>
              </a:lnSpc>
              <a:spcBef>
                <a:spcPts val="300"/>
              </a:spcBef>
              <a:spcAft>
                <a:spcPts val="300"/>
              </a:spcAft>
              <a:buClr>
                <a:srgbClr val="000000"/>
              </a:buClr>
              <a:buSzPct val="110000"/>
              <a:buFont typeface="Wingdings" panose="05000000000000000000" pitchFamily="2" charset="2"/>
              <a:buChar char=""/>
              <a:tabLst/>
              <a:defRPr/>
            </a:pP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Le </a:t>
            </a:r>
            <a:r>
              <a:rPr lang="fr" sz="1200" b="1"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protocole imprimable</a:t>
            </a: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 est disponible à l’adresse suivante </a:t>
            </a: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hlinkClick r:id="rId13"/>
              </a:rPr>
              <a:t>(en anglais, É.-U., Pfizer)</a:t>
            </a: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Calibri" panose="020F0502020204030204" pitchFamily="34" charset="0"/>
              </a:rPr>
              <a:t>.</a:t>
            </a:r>
          </a:p>
          <a:p>
            <a:pPr marL="200025" marR="0" lvl="1" indent="-200025" algn="l" defTabSz="914400" rtl="0" eaLnBrk="1" fontAlgn="auto" latinLnBrk="0" hangingPunct="1">
              <a:lnSpc>
                <a:spcPct val="107000"/>
              </a:lnSpc>
              <a:spcBef>
                <a:spcPts val="300"/>
              </a:spcBef>
              <a:spcAft>
                <a:spcPts val="300"/>
              </a:spcAft>
              <a:buClr>
                <a:srgbClr val="000000"/>
              </a:buClr>
              <a:buSzPct val="110000"/>
              <a:buFont typeface="Wingdings" panose="05000000000000000000" pitchFamily="2" charset="2"/>
              <a:buChar char=""/>
              <a:tabLst/>
              <a:defRPr/>
            </a:pP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La </a:t>
            </a:r>
            <a:r>
              <a:rPr lang="fr" sz="1200" b="1"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fiche de sécurité relative à la glace carbonique</a:t>
            </a: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 est disponible à l’adresse suivante (</a:t>
            </a: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hlinkClick r:id="rId14"/>
              </a:rPr>
              <a:t>en anglais, É.-U., Pfizer</a:t>
            </a:r>
            <a:r>
              <a:rPr lang="fr" sz="1200" b="0" i="0" u="none" strike="noStrike" kern="12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a:t>
            </a:r>
          </a:p>
          <a:p>
            <a:pPr marL="200025" marR="0" lvl="1" indent="-200025" algn="l" defTabSz="914400" rtl="0" eaLnBrk="1" fontAlgn="auto" latinLnBrk="0" hangingPunct="1">
              <a:lnSpc>
                <a:spcPct val="107000"/>
              </a:lnSpc>
              <a:spcBef>
                <a:spcPts val="300"/>
              </a:spcBef>
              <a:spcAft>
                <a:spcPts val="300"/>
              </a:spcAft>
              <a:buClr>
                <a:srgbClr val="000000"/>
              </a:buClr>
              <a:buSzPct val="110000"/>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AC8A53B4-2734-46EE-BD2A-541370BFCFCD}"/>
              </a:ext>
            </a:extLst>
          </p:cNvPr>
          <p:cNvSpPr>
            <a:spLocks/>
          </p:cNvSpPr>
          <p:nvPr/>
        </p:nvSpPr>
        <p:spPr>
          <a:xfrm>
            <a:off x="2552480" y="3053364"/>
            <a:ext cx="9455099" cy="351852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kern="1200" cap="none" spc="0" normalizeH="0" noProof="0" dirty="0">
                <a:ln>
                  <a:noFill/>
                </a:ln>
                <a:solidFill>
                  <a:srgbClr val="000000"/>
                </a:solidFill>
                <a:effectLst/>
                <a:uLnTx/>
                <a:uFillTx/>
                <a:latin typeface="Arial"/>
                <a:ea typeface="+mn-ea"/>
                <a:cs typeface="+mn-cs"/>
              </a:rPr>
              <a:t>Il est nécessaire de procéder au réapprovisionnement en glace carbonique dans les cas suivants :</a:t>
            </a:r>
          </a:p>
          <a:p>
            <a:pPr marL="742950" lvl="1" indent="-285750" rtl="0">
              <a:buFont typeface="Arial" panose="020B0604020202020204" pitchFamily="34" charset="0"/>
              <a:buChar char="•"/>
              <a:defRPr/>
            </a:pPr>
            <a:r>
              <a:rPr lang="fr" sz="1200" b="0" i="0" u="none" strike="noStrike" kern="1200" cap="none" spc="0" normalizeH="0" noProof="0" dirty="0">
                <a:ln>
                  <a:noFill/>
                </a:ln>
                <a:solidFill>
                  <a:srgbClr val="000000"/>
                </a:solidFill>
                <a:effectLst/>
                <a:uLnTx/>
                <a:uFillTx/>
                <a:latin typeface="Arial"/>
                <a:ea typeface="+mn-ea"/>
                <a:cs typeface="+mn-cs"/>
              </a:rPr>
              <a:t>si le conteneur </a:t>
            </a:r>
            <a:r>
              <a:rPr lang="fr" sz="1200" dirty="0">
                <a:solidFill>
                  <a:srgbClr val="000000"/>
                </a:solidFill>
                <a:cs typeface="Times New Roman" panose="02020603050405020304" pitchFamily="18" charset="0"/>
              </a:rPr>
              <a:t>Softbox </a:t>
            </a:r>
            <a:r>
              <a:rPr lang="fr" sz="1200" b="0" i="0" u="none" strike="noStrike" kern="1200" cap="none" spc="0" normalizeH="0" noProof="0" dirty="0">
                <a:ln>
                  <a:noFill/>
                </a:ln>
                <a:solidFill>
                  <a:srgbClr val="000000"/>
                </a:solidFill>
                <a:effectLst/>
                <a:uLnTx/>
                <a:uFillTx/>
                <a:latin typeface="Arial"/>
                <a:ea typeface="+mn-ea"/>
                <a:cs typeface="+mn-cs"/>
              </a:rPr>
              <a:t>sera utilisé pour stocker les vaccins plus de 24 heures suivant sa réception en provenance du fabricant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kern="1200" cap="none" spc="0" normalizeH="0" noProof="0" dirty="0">
                <a:ln>
                  <a:noFill/>
                </a:ln>
                <a:solidFill>
                  <a:srgbClr val="000000"/>
                </a:solidFill>
                <a:effectLst/>
                <a:uLnTx/>
                <a:uFillTx/>
                <a:latin typeface="Arial"/>
                <a:ea typeface="+mn-ea"/>
                <a:cs typeface="+mn-cs"/>
              </a:rPr>
              <a:t>si 5 jours (120 heures) se sont écoulés depuis le dernier réapprovisionnement complet en glace carbonique.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kern="1200" cap="none" spc="0" normalizeH="0" noProof="0" dirty="0">
                <a:ln>
                  <a:noFill/>
                </a:ln>
                <a:solidFill>
                  <a:srgbClr val="000000"/>
                </a:solidFill>
                <a:effectLst/>
                <a:uLnTx/>
                <a:uFillTx/>
                <a:latin typeface="Arial"/>
                <a:ea typeface="+mn-ea"/>
                <a:cs typeface="+mn-cs"/>
              </a:rPr>
              <a:t>Pour fonctionner correctement, la glace carbonique utilisée pour le réapprovisionnement doit se présenter sous forme de pellets de 10 à 16 mm. Les autres formats courants (p. ex. les rondelles) n’assurent pas le même niveau d’isolation et ne doivent pas être utilisés.</a:t>
            </a:r>
          </a:p>
          <a:p>
            <a:pPr marL="285750" lvl="0" indent="-285750" rtl="0">
              <a:buFont typeface="Arial" panose="020B0604020202020204" pitchFamily="34" charset="0"/>
              <a:buChar char="•"/>
              <a:defRPr/>
            </a:pPr>
            <a:r>
              <a:rPr lang="fr" sz="1200" b="0" i="0" u="none" strike="noStrike" kern="1200" cap="none" spc="0" normalizeH="0" noProof="0" dirty="0">
                <a:ln>
                  <a:noFill/>
                </a:ln>
                <a:solidFill>
                  <a:srgbClr val="000000"/>
                </a:solidFill>
                <a:effectLst/>
                <a:uLnTx/>
                <a:uFillTx/>
                <a:latin typeface="Arial"/>
                <a:ea typeface="+mn-ea"/>
                <a:cs typeface="+mn-cs"/>
              </a:rPr>
              <a:t>Le conteneur </a:t>
            </a:r>
            <a:r>
              <a:rPr lang="fr" sz="1200" dirty="0">
                <a:solidFill>
                  <a:srgbClr val="000000"/>
                </a:solidFill>
                <a:cs typeface="Times New Roman" panose="02020603050405020304" pitchFamily="18" charset="0"/>
              </a:rPr>
              <a:t>Softbox </a:t>
            </a:r>
            <a:r>
              <a:rPr lang="fr" sz="1200" b="0" i="0" u="none" strike="noStrike" kern="1200" cap="none" spc="0" normalizeH="0" noProof="0" dirty="0">
                <a:ln>
                  <a:noFill/>
                </a:ln>
                <a:solidFill>
                  <a:srgbClr val="000000"/>
                </a:solidFill>
                <a:effectLst/>
                <a:uLnTx/>
                <a:uFillTx/>
                <a:latin typeface="Arial"/>
                <a:ea typeface="+mn-ea"/>
                <a:cs typeface="+mn-cs"/>
              </a:rPr>
              <a:t> est efficace lorsqu’il contient un minimum de 20 kg de pellets de glace carbonique. La quantité de glace carbonique nécessaire au réapprovisionnement dépend du nombre d’ouvertures du conteneur et de la façon dont il est utilisé. </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kern="1200" cap="none" spc="0" normalizeH="0" noProof="0" dirty="0">
                <a:ln>
                  <a:noFill/>
                </a:ln>
                <a:solidFill>
                  <a:srgbClr val="000000"/>
                </a:solidFill>
                <a:effectLst/>
                <a:uLnTx/>
                <a:uFillTx/>
                <a:latin typeface="Arial"/>
                <a:ea typeface="+mn-ea"/>
                <a:cs typeface="+mn-cs"/>
              </a:rPr>
              <a:t>Suivre toutes les consignes concernant la manipulation de la glace carbonique (voir le lien vers d’autres ressources à la fin de ce module), y compris celles concernant le port d’équipements de protection et la manipulation dans un espace bien ventilé.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kern="1200" cap="none" spc="0" normalizeH="0" noProof="0" dirty="0">
                <a:ln>
                  <a:noFill/>
                </a:ln>
                <a:solidFill>
                  <a:srgbClr val="000000"/>
                </a:solidFill>
                <a:effectLst/>
                <a:uLnTx/>
                <a:uFillTx/>
                <a:latin typeface="Arial"/>
                <a:ea typeface="+mn-ea"/>
                <a:cs typeface="+mn-cs"/>
              </a:rPr>
              <a:t>Lors du réapprovisionnement en glace carbonique, verser les pellets autour de la charge utile et dans un sac placé au-dessus de la charge utile. Ces deux remplissages sont nécessaires pour assurer le maintien des conditions à ultra-basse température.</a:t>
            </a:r>
          </a:p>
          <a:p>
            <a:pPr marL="285750" lvl="0" indent="-285750" rtl="0">
              <a:buFont typeface="Arial" panose="020B0604020202020204" pitchFamily="34" charset="0"/>
              <a:buChar char="•"/>
              <a:defRPr/>
            </a:pPr>
            <a:r>
              <a:rPr lang="fr" sz="1200" b="0" i="0" u="none" strike="noStrike" kern="1200" cap="none" spc="0" normalizeH="0" noProof="0" dirty="0">
                <a:ln>
                  <a:noFill/>
                </a:ln>
                <a:solidFill>
                  <a:srgbClr val="000000"/>
                </a:solidFill>
                <a:effectLst/>
                <a:uLnTx/>
                <a:uFillTx/>
                <a:latin typeface="Arial"/>
                <a:ea typeface="+mn-ea"/>
                <a:cs typeface="+mn-cs"/>
              </a:rPr>
              <a:t>Une fois le conteneur </a:t>
            </a:r>
            <a:r>
              <a:rPr lang="fr" sz="1200" dirty="0">
                <a:solidFill>
                  <a:srgbClr val="000000"/>
                </a:solidFill>
                <a:cs typeface="Times New Roman" panose="02020603050405020304" pitchFamily="18" charset="0"/>
              </a:rPr>
              <a:t>Softbox </a:t>
            </a:r>
            <a:r>
              <a:rPr lang="fr" sz="1200" b="0" i="0" u="none" strike="noStrike" kern="1200" cap="none" spc="0" normalizeH="0" noProof="0" dirty="0">
                <a:ln>
                  <a:noFill/>
                </a:ln>
                <a:solidFill>
                  <a:srgbClr val="000000"/>
                </a:solidFill>
                <a:effectLst/>
                <a:uLnTx/>
                <a:uFillTx/>
                <a:latin typeface="Arial"/>
                <a:ea typeface="+mn-ea"/>
                <a:cs typeface="+mn-cs"/>
              </a:rPr>
              <a:t>ouvert, le processus de réapprovisionnement en glace carbonique doit être terminé en moins de 5 minutes pour éviter la décongélation des vaccins.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kern="1200" cap="none" spc="0" normalizeH="0" noProof="0" dirty="0">
                <a:ln>
                  <a:noFill/>
                </a:ln>
                <a:solidFill>
                  <a:srgbClr val="000000"/>
                </a:solidFill>
                <a:effectLst/>
                <a:uLnTx/>
                <a:uFillTx/>
                <a:latin typeface="Arial"/>
                <a:ea typeface="+mn-ea"/>
                <a:cs typeface="+mn-cs"/>
              </a:rPr>
              <a:t>Veiller à la préparation de tout le matériel nécessaire avant d’entamer le processus.</a:t>
            </a:r>
          </a:p>
          <a:p>
            <a:pPr marL="342900" marR="0" lvl="0" indent="-342900" algn="l" defTabSz="914400" rtl="0" eaLnBrk="1" fontAlgn="auto" latinLnBrk="0" hangingPunct="1">
              <a:lnSpc>
                <a:spcPct val="107000"/>
              </a:lnSpc>
              <a:spcBef>
                <a:spcPts val="30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cxnSp>
        <p:nvCxnSpPr>
          <p:cNvPr id="22" name="LineContentSeparatorDefault 15">
            <a:extLst>
              <a:ext uri="{FF2B5EF4-FFF2-40B4-BE49-F238E27FC236}">
                <a16:creationId xmlns:a16="http://schemas.microsoft.com/office/drawing/2014/main" id="{EE9C68F8-BED1-446B-BB22-4FAF5D32AC45}"/>
              </a:ext>
            </a:extLst>
          </p:cNvPr>
          <p:cNvCxnSpPr>
            <a:cxnSpLocks/>
          </p:cNvCxnSpPr>
          <p:nvPr>
            <p:custDataLst>
              <p:tags r:id="rId6"/>
            </p:custDataLst>
          </p:nvPr>
        </p:nvCxnSpPr>
        <p:spPr>
          <a:xfrm>
            <a:off x="530110" y="1999020"/>
            <a:ext cx="1106621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LineContentSeparatorDefault 15">
            <a:extLst>
              <a:ext uri="{FF2B5EF4-FFF2-40B4-BE49-F238E27FC236}">
                <a16:creationId xmlns:a16="http://schemas.microsoft.com/office/drawing/2014/main" id="{A10D9F24-A08E-4DFC-A0E7-CEE9C1A6E7C6}"/>
              </a:ext>
            </a:extLst>
          </p:cNvPr>
          <p:cNvCxnSpPr>
            <a:cxnSpLocks/>
          </p:cNvCxnSpPr>
          <p:nvPr>
            <p:custDataLst>
              <p:tags r:id="rId7"/>
            </p:custDataLst>
          </p:nvPr>
        </p:nvCxnSpPr>
        <p:spPr>
          <a:xfrm>
            <a:off x="513792" y="2985958"/>
            <a:ext cx="1106621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64AE789-EFA0-4208-96B7-E58020614DCF}"/>
              </a:ext>
            </a:extLst>
          </p:cNvPr>
          <p:cNvSpPr txBox="1">
            <a:spLocks/>
          </p:cNvSpPr>
          <p:nvPr/>
        </p:nvSpPr>
        <p:spPr>
          <a:xfrm>
            <a:off x="584178" y="1349249"/>
            <a:ext cx="1196997"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6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Généralités</a:t>
            </a:r>
          </a:p>
        </p:txBody>
      </p:sp>
      <p:sp>
        <p:nvSpPr>
          <p:cNvPr id="37" name="TextBox 36">
            <a:extLst>
              <a:ext uri="{FF2B5EF4-FFF2-40B4-BE49-F238E27FC236}">
                <a16:creationId xmlns:a16="http://schemas.microsoft.com/office/drawing/2014/main" id="{0A69C755-A473-4747-997B-C07204A40699}"/>
              </a:ext>
            </a:extLst>
          </p:cNvPr>
          <p:cNvSpPr txBox="1">
            <a:spLocks/>
          </p:cNvSpPr>
          <p:nvPr/>
        </p:nvSpPr>
        <p:spPr>
          <a:xfrm>
            <a:off x="584177" y="2095769"/>
            <a:ext cx="119699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6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Ressources</a:t>
            </a:r>
          </a:p>
        </p:txBody>
      </p:sp>
      <p:sp>
        <p:nvSpPr>
          <p:cNvPr id="38" name="TextBox 37">
            <a:extLst>
              <a:ext uri="{FF2B5EF4-FFF2-40B4-BE49-F238E27FC236}">
                <a16:creationId xmlns:a16="http://schemas.microsoft.com/office/drawing/2014/main" id="{454FBF1F-286C-4D80-9464-6D1CCEC165B4}"/>
              </a:ext>
            </a:extLst>
          </p:cNvPr>
          <p:cNvSpPr txBox="1">
            <a:spLocks/>
          </p:cNvSpPr>
          <p:nvPr/>
        </p:nvSpPr>
        <p:spPr>
          <a:xfrm>
            <a:off x="513792" y="3068045"/>
            <a:ext cx="1066611" cy="246221"/>
          </a:xfrm>
          <a:prstGeom prst="rect">
            <a:avLst/>
          </a:prstGeom>
        </p:spPr>
        <p:txBody>
          <a:bodyPr vert="horz" wrap="non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6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Éléments à prendre en compte</a:t>
            </a:r>
          </a:p>
        </p:txBody>
      </p:sp>
    </p:spTree>
    <p:extLst>
      <p:ext uri="{BB962C8B-B14F-4D97-AF65-F5344CB8AC3E}">
        <p14:creationId xmlns:p14="http://schemas.microsoft.com/office/powerpoint/2010/main" val="355986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40480" y="4684998"/>
            <a:ext cx="7794472" cy="1841918"/>
          </a:xfrm>
        </p:spPr>
        <p:txBody>
          <a:bodyPr rtlCol="0">
            <a:normAutofit fontScale="92500"/>
          </a:bodyPr>
          <a:lstStyle/>
          <a:p>
            <a:pPr lvl="1" rtl="0"/>
            <a:r>
              <a:rPr lang="fr" sz="2200" dirty="0">
                <a:latin typeface="Arial" pitchFamily="34" charset="0"/>
                <a:cs typeface="Arial" pitchFamily="34" charset="0"/>
              </a:rPr>
              <a:t>Manipuler et utiliser la glace carbonique dans un espace ouvert ou une zone bien ventilée. En cas de doute, utiliser une ventilation mécanique et des détecteurs de gaz. </a:t>
            </a:r>
          </a:p>
          <a:p>
            <a:pPr lvl="1" rtl="0"/>
            <a:r>
              <a:rPr lang="fr" sz="2200" dirty="0">
                <a:latin typeface="Arial" pitchFamily="34" charset="0"/>
                <a:cs typeface="Arial" pitchFamily="34" charset="0"/>
              </a:rPr>
              <a:t>Ne pénétrer dans des espaces restreints qu’en appliquant des mesures de protection appropriées et en laissant la porte ouverte. </a:t>
            </a: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26305" y="1347702"/>
            <a:ext cx="1499567" cy="133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50591" y="1343388"/>
            <a:ext cx="1512168" cy="134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20200" y="3085771"/>
            <a:ext cx="2520280" cy="132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20200" y="4968152"/>
            <a:ext cx="2520280" cy="120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id="{902F0F8F-1CD3-AC41-8685-4D5BD37EDE77}"/>
              </a:ext>
            </a:extLst>
          </p:cNvPr>
          <p:cNvSpPr txBox="1">
            <a:spLocks/>
          </p:cNvSpPr>
          <p:nvPr/>
        </p:nvSpPr>
        <p:spPr>
          <a:xfrm>
            <a:off x="0" y="-246"/>
            <a:ext cx="12192000" cy="569426"/>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nSpc>
                <a:spcPct val="90000"/>
              </a:lnSpc>
              <a:spcBef>
                <a:spcPct val="0"/>
              </a:spcBef>
              <a:buNone/>
              <a:defRPr lang="en-US" sz="3200" dirty="0">
                <a:solidFill>
                  <a:schemeClr val="bg1"/>
                </a:solidFill>
                <a:latin typeface="Calibri Light" panose="020F0302020204030204" pitchFamily="34" charset="0"/>
                <a:ea typeface="+mj-ea"/>
                <a:cs typeface="Calibri Light" panose="020F0302020204030204" pitchFamily="34" charset="0"/>
                <a:sym typeface="Arial" panose="020B0604020202020204" pitchFamily="34" charset="0"/>
              </a:defRPr>
            </a:lvl1pPr>
          </a:lstStyle>
          <a:p>
            <a:pPr rtl="0"/>
            <a:r>
              <a:rPr lang="fr"/>
              <a:t>     Manipulation de la glace carbonique</a:t>
            </a:r>
          </a:p>
        </p:txBody>
      </p:sp>
      <p:sp>
        <p:nvSpPr>
          <p:cNvPr id="6" name="TextBox 5">
            <a:extLst>
              <a:ext uri="{FF2B5EF4-FFF2-40B4-BE49-F238E27FC236}">
                <a16:creationId xmlns:a16="http://schemas.microsoft.com/office/drawing/2014/main" id="{437BE7DF-91FD-F34F-A6ED-3B18FFA09027}"/>
              </a:ext>
            </a:extLst>
          </p:cNvPr>
          <p:cNvSpPr txBox="1"/>
          <p:nvPr/>
        </p:nvSpPr>
        <p:spPr>
          <a:xfrm>
            <a:off x="2845313" y="1464978"/>
            <a:ext cx="19387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2400" b="0" i="0" u="none" strike="noStrike" kern="1200" cap="none" spc="0" normalizeH="0" noProof="0">
                <a:ln>
                  <a:noFill/>
                </a:ln>
                <a:solidFill>
                  <a:srgbClr val="DE4939"/>
                </a:solidFill>
                <a:effectLst/>
                <a:uLnTx/>
                <a:uFillTx/>
                <a:latin typeface="Arial" pitchFamily="34" charset="0"/>
                <a:ea typeface="+mn-ea"/>
                <a:cs typeface="Arial" pitchFamily="34" charset="0"/>
              </a:rPr>
              <a:t>Risque d’asphyxie</a:t>
            </a:r>
          </a:p>
        </p:txBody>
      </p:sp>
      <p:sp>
        <p:nvSpPr>
          <p:cNvPr id="12" name="TextBox 11">
            <a:extLst>
              <a:ext uri="{FF2B5EF4-FFF2-40B4-BE49-F238E27FC236}">
                <a16:creationId xmlns:a16="http://schemas.microsoft.com/office/drawing/2014/main" id="{70017F42-AAF5-DE42-B6EB-0D5418C0E75E}"/>
              </a:ext>
            </a:extLst>
          </p:cNvPr>
          <p:cNvSpPr txBox="1"/>
          <p:nvPr/>
        </p:nvSpPr>
        <p:spPr>
          <a:xfrm>
            <a:off x="7274159" y="1464978"/>
            <a:ext cx="22222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2400" b="0" i="0" u="none" strike="noStrike" kern="1200" cap="none" spc="0" normalizeH="0" noProof="0" dirty="0">
                <a:ln>
                  <a:noFill/>
                </a:ln>
                <a:solidFill>
                  <a:srgbClr val="DE4939"/>
                </a:solidFill>
                <a:effectLst/>
                <a:uLnTx/>
                <a:uFillTx/>
                <a:latin typeface="Arial" pitchFamily="34" charset="0"/>
                <a:ea typeface="+mn-ea"/>
                <a:cs typeface="Arial" pitchFamily="34" charset="0"/>
              </a:rPr>
              <a:t>Avertissement de basse température</a:t>
            </a:r>
          </a:p>
        </p:txBody>
      </p:sp>
      <p:sp>
        <p:nvSpPr>
          <p:cNvPr id="13" name="TextBox 12">
            <a:extLst>
              <a:ext uri="{FF2B5EF4-FFF2-40B4-BE49-F238E27FC236}">
                <a16:creationId xmlns:a16="http://schemas.microsoft.com/office/drawing/2014/main" id="{87DC99B8-061A-D84C-AB8E-C35A57A6C29A}"/>
              </a:ext>
            </a:extLst>
          </p:cNvPr>
          <p:cNvSpPr txBox="1"/>
          <p:nvPr/>
        </p:nvSpPr>
        <p:spPr>
          <a:xfrm rot="16200000">
            <a:off x="106113" y="1785255"/>
            <a:ext cx="11079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2400" b="0" i="0" u="none" strike="noStrike" kern="1200" cap="none" spc="0" normalizeH="0" noProof="0">
                <a:ln>
                  <a:noFill/>
                </a:ln>
                <a:solidFill>
                  <a:srgbClr val="DE4939"/>
                </a:solidFill>
                <a:effectLst/>
                <a:uLnTx/>
                <a:uFillTx/>
                <a:latin typeface="Arial" pitchFamily="34" charset="0"/>
                <a:ea typeface="+mn-ea"/>
                <a:cs typeface="Arial" pitchFamily="34" charset="0"/>
              </a:rPr>
              <a:t>RISQUES</a:t>
            </a:r>
          </a:p>
        </p:txBody>
      </p:sp>
      <p:sp>
        <p:nvSpPr>
          <p:cNvPr id="14" name="TextBox 13">
            <a:extLst>
              <a:ext uri="{FF2B5EF4-FFF2-40B4-BE49-F238E27FC236}">
                <a16:creationId xmlns:a16="http://schemas.microsoft.com/office/drawing/2014/main" id="{D7A961DD-5D67-F646-9E07-65776A1928D8}"/>
              </a:ext>
            </a:extLst>
          </p:cNvPr>
          <p:cNvSpPr txBox="1"/>
          <p:nvPr/>
        </p:nvSpPr>
        <p:spPr>
          <a:xfrm rot="16200000">
            <a:off x="-936226" y="4464023"/>
            <a:ext cx="318792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2400" b="0" i="0" u="none" strike="noStrike" kern="1200" cap="none" spc="0" normalizeH="0" noProof="0">
                <a:ln>
                  <a:noFill/>
                </a:ln>
                <a:solidFill>
                  <a:srgbClr val="DE4939"/>
                </a:solidFill>
                <a:effectLst/>
                <a:uLnTx/>
                <a:uFillTx/>
                <a:latin typeface="Arial" pitchFamily="34" charset="0"/>
                <a:ea typeface="+mn-ea"/>
                <a:cs typeface="Arial" pitchFamily="34" charset="0"/>
              </a:rPr>
              <a:t>MESURES DE SÉCURITÉ</a:t>
            </a:r>
          </a:p>
        </p:txBody>
      </p:sp>
      <p:cxnSp>
        <p:nvCxnSpPr>
          <p:cNvPr id="15" name="Straight Connector 14">
            <a:extLst>
              <a:ext uri="{FF2B5EF4-FFF2-40B4-BE49-F238E27FC236}">
                <a16:creationId xmlns:a16="http://schemas.microsoft.com/office/drawing/2014/main" id="{06EC9842-8873-5749-89D4-146D07BD8925}"/>
              </a:ext>
            </a:extLst>
          </p:cNvPr>
          <p:cNvCxnSpPr>
            <a:cxnSpLocks/>
          </p:cNvCxnSpPr>
          <p:nvPr/>
        </p:nvCxnSpPr>
        <p:spPr>
          <a:xfrm>
            <a:off x="896623" y="2992214"/>
            <a:ext cx="104728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F5CC2A-176D-7D43-87D6-D6FC2E90D7D5}"/>
              </a:ext>
            </a:extLst>
          </p:cNvPr>
          <p:cNvCxnSpPr>
            <a:cxnSpLocks/>
          </p:cNvCxnSpPr>
          <p:nvPr/>
        </p:nvCxnSpPr>
        <p:spPr>
          <a:xfrm>
            <a:off x="4015058" y="4519983"/>
            <a:ext cx="72192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B206908-DDFC-AC47-8892-D09932626056}"/>
              </a:ext>
            </a:extLst>
          </p:cNvPr>
          <p:cNvSpPr/>
          <p:nvPr/>
        </p:nvSpPr>
        <p:spPr>
          <a:xfrm>
            <a:off x="3280874" y="3525425"/>
            <a:ext cx="9002786" cy="384721"/>
          </a:xfrm>
          <a:prstGeom prst="rect">
            <a:avLst/>
          </a:prstGeom>
        </p:spPr>
        <p:txBody>
          <a:bodyPr wrap="non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900" b="0" i="0" u="none" strike="noStrike" kern="1200" cap="none" spc="0" normalizeH="0" noProof="0" dirty="0">
                <a:ln>
                  <a:noFill/>
                </a:ln>
                <a:solidFill>
                  <a:prstClr val="black"/>
                </a:solidFill>
                <a:effectLst/>
                <a:uLnTx/>
                <a:uFillTx/>
                <a:latin typeface="Arial" pitchFamily="34" charset="0"/>
                <a:ea typeface="+mn-ea"/>
                <a:cs typeface="Arial" pitchFamily="34" charset="0"/>
              </a:rPr>
              <a:t>Stocker la glace carbonique en toute sécurité, hors de portée des enfants. </a:t>
            </a:r>
          </a:p>
        </p:txBody>
      </p:sp>
      <p:sp>
        <p:nvSpPr>
          <p:cNvPr id="18" name="TextBox 17"/>
          <p:cNvSpPr txBox="1"/>
          <p:nvPr/>
        </p:nvSpPr>
        <p:spPr>
          <a:xfrm>
            <a:off x="11819964" y="2"/>
            <a:ext cx="3720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black"/>
                </a:solidFill>
                <a:effectLst/>
                <a:uLnTx/>
                <a:uFillTx/>
                <a:latin typeface="Arial" pitchFamily="34" charset="0"/>
                <a:ea typeface="+mn-ea"/>
                <a:cs typeface="Arial" pitchFamily="34" charset="0"/>
              </a:rPr>
              <a:t>34</a:t>
            </a:r>
          </a:p>
        </p:txBody>
      </p:sp>
    </p:spTree>
    <p:extLst>
      <p:ext uri="{BB962C8B-B14F-4D97-AF65-F5344CB8AC3E}">
        <p14:creationId xmlns:p14="http://schemas.microsoft.com/office/powerpoint/2010/main" val="2383821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83268" y="1394332"/>
            <a:ext cx="7476484" cy="1358612"/>
          </a:xfrm>
        </p:spPr>
        <p:txBody>
          <a:bodyPr rtlCol="0">
            <a:normAutofit fontScale="77500" lnSpcReduction="20000"/>
          </a:bodyPr>
          <a:lstStyle/>
          <a:p>
            <a:pPr lvl="1" rtl="0"/>
            <a:endParaRPr lang="en-US" sz="2200" dirty="0">
              <a:latin typeface="Arial" pitchFamily="34" charset="0"/>
              <a:cs typeface="Arial" pitchFamily="34" charset="0"/>
            </a:endParaRPr>
          </a:p>
          <a:p>
            <a:pPr lvl="1" rtl="0"/>
            <a:r>
              <a:rPr lang="fr" sz="2200" dirty="0">
                <a:latin typeface="Arial" pitchFamily="34" charset="0"/>
                <a:cs typeface="Arial" pitchFamily="34" charset="0"/>
              </a:rPr>
              <a:t>Utiliser toujours des gants isolants lors de la manipulation de glace carbonique.</a:t>
            </a:r>
          </a:p>
          <a:p>
            <a:pPr lvl="1" rtl="0"/>
            <a:r>
              <a:rPr lang="fr" sz="2200" dirty="0">
                <a:latin typeface="Arial" pitchFamily="34" charset="0"/>
                <a:cs typeface="Arial" pitchFamily="34" charset="0"/>
              </a:rPr>
              <a:t>Pour les usages particuliers, tels que le soufflage de glace carbonique ou le nettoyage à la glace carbonique, utiliser des équipements de protection pour les yeux et le visage.</a:t>
            </a:r>
          </a:p>
          <a:p>
            <a:pPr lvl="1" rtl="0"/>
            <a:endParaRPr lang="en-US" sz="2200" dirty="0">
              <a:latin typeface="Arial" pitchFamily="34" charset="0"/>
              <a:cs typeface="Arial" pitchFamily="34" charset="0"/>
            </a:endParaRPr>
          </a:p>
          <a:p>
            <a:pPr lvl="1" rtl="0"/>
            <a:endParaRPr lang="en-US" sz="2200" dirty="0">
              <a:latin typeface="Arial" pitchFamily="34" charset="0"/>
              <a:cs typeface="Arial"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4043" y="1383797"/>
            <a:ext cx="2946918" cy="15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6600" y="3206213"/>
            <a:ext cx="2914361" cy="140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10473" y="4915567"/>
            <a:ext cx="2874058" cy="145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3D0F35F8-B1CC-D643-9B95-296A92BDF015}"/>
              </a:ext>
            </a:extLst>
          </p:cNvPr>
          <p:cNvSpPr txBox="1"/>
          <p:nvPr/>
        </p:nvSpPr>
        <p:spPr>
          <a:xfrm rot="16200000">
            <a:off x="-932100" y="3678326"/>
            <a:ext cx="318792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2400" b="0" i="0" u="none" strike="noStrike" kern="1200" cap="none" spc="0" normalizeH="0" noProof="0">
                <a:ln>
                  <a:noFill/>
                </a:ln>
                <a:solidFill>
                  <a:srgbClr val="DE4939"/>
                </a:solidFill>
                <a:effectLst/>
                <a:uLnTx/>
                <a:uFillTx/>
                <a:latin typeface="Arial" pitchFamily="34" charset="0"/>
                <a:ea typeface="+mn-ea"/>
                <a:cs typeface="Arial" pitchFamily="34" charset="0"/>
              </a:rPr>
              <a:t>MESURES DE SÉCURITÉ</a:t>
            </a:r>
          </a:p>
        </p:txBody>
      </p:sp>
      <p:cxnSp>
        <p:nvCxnSpPr>
          <p:cNvPr id="11" name="Straight Connector 10">
            <a:extLst>
              <a:ext uri="{FF2B5EF4-FFF2-40B4-BE49-F238E27FC236}">
                <a16:creationId xmlns:a16="http://schemas.microsoft.com/office/drawing/2014/main" id="{1381C577-6FBF-6444-92E3-9E95A8338F66}"/>
              </a:ext>
            </a:extLst>
          </p:cNvPr>
          <p:cNvCxnSpPr>
            <a:cxnSpLocks/>
          </p:cNvCxnSpPr>
          <p:nvPr/>
        </p:nvCxnSpPr>
        <p:spPr>
          <a:xfrm>
            <a:off x="4083269" y="2931996"/>
            <a:ext cx="7283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C95432-1D8C-1A46-890B-046D6720E265}"/>
              </a:ext>
            </a:extLst>
          </p:cNvPr>
          <p:cNvCxnSpPr>
            <a:cxnSpLocks/>
          </p:cNvCxnSpPr>
          <p:nvPr/>
        </p:nvCxnSpPr>
        <p:spPr>
          <a:xfrm>
            <a:off x="4083268" y="4787072"/>
            <a:ext cx="7283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C4BB9F5-A97F-5F4A-B38C-921BD196B0B3}"/>
              </a:ext>
            </a:extLst>
          </p:cNvPr>
          <p:cNvSpPr/>
          <p:nvPr/>
        </p:nvSpPr>
        <p:spPr>
          <a:xfrm>
            <a:off x="3645969" y="3194868"/>
            <a:ext cx="7734220" cy="1138773"/>
          </a:xfrm>
          <a:prstGeom prst="rect">
            <a:avLst/>
          </a:prstGeom>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700" b="0" i="0" u="none" strike="noStrike" kern="1200" cap="none" spc="0" normalizeH="0" noProof="0" dirty="0">
                <a:ln>
                  <a:noFill/>
                </a:ln>
                <a:solidFill>
                  <a:prstClr val="black"/>
                </a:solidFill>
                <a:effectLst/>
                <a:uLnTx/>
                <a:uFillTx/>
                <a:latin typeface="Arial" pitchFamily="34" charset="0"/>
                <a:ea typeface="+mn-ea"/>
                <a:cs typeface="Arial" pitchFamily="34" charset="0"/>
              </a:rPr>
              <a:t>Utiliser uniquement des conteneurs de stockage appropriés, dotés du logo représentant la glace carbonique (UN1845)</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700" b="0" i="0" u="none" strike="noStrike" kern="1200" cap="none" spc="0" normalizeH="0" noProof="0" dirty="0">
                <a:ln>
                  <a:noFill/>
                </a:ln>
                <a:solidFill>
                  <a:prstClr val="black"/>
                </a:solidFill>
                <a:effectLst/>
                <a:uLnTx/>
                <a:uFillTx/>
                <a:latin typeface="Arial" pitchFamily="34" charset="0"/>
                <a:ea typeface="+mn-ea"/>
                <a:cs typeface="Arial" pitchFamily="34" charset="0"/>
              </a:rPr>
              <a:t>Les récipients à glace carbonique doivent « respirer » (pas de joint étanche)  </a:t>
            </a:r>
          </a:p>
        </p:txBody>
      </p:sp>
      <p:sp>
        <p:nvSpPr>
          <p:cNvPr id="14" name="Rectangle 13">
            <a:extLst>
              <a:ext uri="{FF2B5EF4-FFF2-40B4-BE49-F238E27FC236}">
                <a16:creationId xmlns:a16="http://schemas.microsoft.com/office/drawing/2014/main" id="{F7EB17A6-A317-104D-8676-CFF50FC1C398}"/>
              </a:ext>
            </a:extLst>
          </p:cNvPr>
          <p:cNvSpPr/>
          <p:nvPr/>
        </p:nvSpPr>
        <p:spPr>
          <a:xfrm>
            <a:off x="3619465" y="4919225"/>
            <a:ext cx="7734220" cy="1138773"/>
          </a:xfrm>
          <a:prstGeom prst="rect">
            <a:avLst/>
          </a:prstGeom>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700" b="0" i="0" u="none" strike="noStrike" kern="1200" cap="none" spc="0" normalizeH="0" noProof="0" dirty="0">
                <a:ln>
                  <a:noFill/>
                </a:ln>
                <a:solidFill>
                  <a:prstClr val="black"/>
                </a:solidFill>
                <a:effectLst/>
                <a:uLnTx/>
                <a:uFillTx/>
                <a:latin typeface="Arial" pitchFamily="34" charset="0"/>
                <a:ea typeface="+mn-ea"/>
                <a:cs typeface="Arial" pitchFamily="34" charset="0"/>
              </a:rPr>
              <a:t>Toujours transporter la glace carbonique dans un compartiment isolé du conducteur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700" b="0" i="0" u="none" strike="noStrike" kern="1200" cap="none" spc="0" normalizeH="0" noProof="0" dirty="0">
                <a:ln>
                  <a:noFill/>
                </a:ln>
                <a:solidFill>
                  <a:prstClr val="black"/>
                </a:solidFill>
                <a:effectLst/>
                <a:uLnTx/>
                <a:uFillTx/>
                <a:latin typeface="Arial" pitchFamily="34" charset="0"/>
                <a:ea typeface="+mn-ea"/>
                <a:cs typeface="Arial" pitchFamily="34" charset="0"/>
              </a:rPr>
              <a:t>Ne jamais laisser la glace carbonique dans le véhicule ou dans une pièce fermée de façon prolongée, en raison du risque d’asphyxie</a:t>
            </a:r>
          </a:p>
        </p:txBody>
      </p:sp>
      <p:sp>
        <p:nvSpPr>
          <p:cNvPr id="16" name="TextBox 15"/>
          <p:cNvSpPr txBox="1"/>
          <p:nvPr/>
        </p:nvSpPr>
        <p:spPr>
          <a:xfrm>
            <a:off x="11819964" y="2"/>
            <a:ext cx="3720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black"/>
                </a:solidFill>
                <a:effectLst/>
                <a:uLnTx/>
                <a:uFillTx/>
                <a:latin typeface="Arial" pitchFamily="34" charset="0"/>
                <a:ea typeface="+mn-ea"/>
                <a:cs typeface="Arial" pitchFamily="34" charset="0"/>
              </a:rPr>
              <a:t>35</a:t>
            </a:r>
          </a:p>
        </p:txBody>
      </p:sp>
      <p:sp>
        <p:nvSpPr>
          <p:cNvPr id="15" name="Title 1">
            <a:extLst>
              <a:ext uri="{FF2B5EF4-FFF2-40B4-BE49-F238E27FC236}">
                <a16:creationId xmlns:a16="http://schemas.microsoft.com/office/drawing/2014/main" id="{CE382784-995D-4456-9FEE-6205107E4BDA}"/>
              </a:ext>
            </a:extLst>
          </p:cNvPr>
          <p:cNvSpPr txBox="1">
            <a:spLocks/>
          </p:cNvSpPr>
          <p:nvPr/>
        </p:nvSpPr>
        <p:spPr>
          <a:xfrm>
            <a:off x="-1" y="13511"/>
            <a:ext cx="12192000" cy="569426"/>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nSpc>
                <a:spcPct val="90000"/>
              </a:lnSpc>
              <a:spcBef>
                <a:spcPct val="0"/>
              </a:spcBef>
              <a:buNone/>
              <a:defRPr lang="en-US" sz="3200" dirty="0">
                <a:solidFill>
                  <a:schemeClr val="bg1"/>
                </a:solidFill>
                <a:latin typeface="Calibri Light" panose="020F0302020204030204" pitchFamily="34" charset="0"/>
                <a:ea typeface="+mj-ea"/>
                <a:cs typeface="Calibri Light" panose="020F0302020204030204" pitchFamily="34" charset="0"/>
                <a:sym typeface="Arial" panose="020B0604020202020204" pitchFamily="34" charset="0"/>
              </a:defRPr>
            </a:lvl1pPr>
          </a:lstStyle>
          <a:p>
            <a:pPr rtl="0"/>
            <a:r>
              <a:rPr lang="fr"/>
              <a:t>     Manipulation de la glace carbonique</a:t>
            </a:r>
          </a:p>
        </p:txBody>
      </p:sp>
    </p:spTree>
    <p:extLst>
      <p:ext uri="{BB962C8B-B14F-4D97-AF65-F5344CB8AC3E}">
        <p14:creationId xmlns:p14="http://schemas.microsoft.com/office/powerpoint/2010/main" val="136075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541" y="809664"/>
            <a:ext cx="11133455" cy="596317"/>
          </a:xfrm>
          <a:prstGeom prst="rect">
            <a:avLst/>
          </a:prstGeom>
        </p:spPr>
        <p:txBody>
          <a:bodyPr vert="horz" wrap="square" lIns="0" tIns="41910" rIns="0" bIns="0" rtlCol="0">
            <a:spAutoFit/>
          </a:bodyPr>
          <a:lstStyle/>
          <a:p>
            <a:pPr rtl="0"/>
            <a:r>
              <a:rPr lang="fr" sz="1800" b="1" dirty="0"/>
              <a:t>Les conteneurs SoftBox doivent être retournés dans un délai de 20 à 30 jours après réception, conformément aux protocoles correspondants</a:t>
            </a:r>
            <a:endParaRPr sz="1800" b="1" dirty="0"/>
          </a:p>
        </p:txBody>
      </p:sp>
      <p:sp>
        <p:nvSpPr>
          <p:cNvPr id="14" name="object 14"/>
          <p:cNvSpPr txBox="1">
            <a:spLocks noGrp="1"/>
          </p:cNvSpPr>
          <p:nvPr>
            <p:ph type="sldNum" sz="quarter" idx="4294967295"/>
          </p:nvPr>
        </p:nvSpPr>
        <p:spPr>
          <a:xfrm>
            <a:off x="11554142" y="6704330"/>
            <a:ext cx="217170" cy="153670"/>
          </a:xfrm>
          <a:prstGeom prst="rect">
            <a:avLst/>
          </a:prstGeom>
        </p:spPr>
        <p:txBody>
          <a:bodyPr vert="horz" wrap="square" lIns="0" tIns="1905" rIns="0" bIns="0" rtlCol="0">
            <a:spAutoFit/>
          </a:bodyPr>
          <a:lstStyle/>
          <a:p>
            <a:pPr marL="38100" marR="0" lvl="0" indent="0" algn="l" defTabSz="914400" rtl="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1200" cap="none" spc="-5" normalizeH="0" baseline="0" noProof="0" dirty="0">
                <a:ln>
                  <a:noFill/>
                </a:ln>
                <a:solidFill>
                  <a:prstClr val="black"/>
                </a:solidFill>
                <a:effectLst/>
                <a:uLnTx/>
                <a:uFillTx/>
                <a:latin typeface="Arial"/>
                <a:ea typeface="+mn-ea"/>
                <a:cs typeface="Arial"/>
              </a:rPr>
              <a:pPr marL="38100" marR="0" lvl="0" indent="0" algn="l" defTabSz="914400" rtl="0" eaLnBrk="1" fontAlgn="auto" latinLnBrk="0" hangingPunct="1">
                <a:lnSpc>
                  <a:spcPct val="100000"/>
                </a:lnSpc>
                <a:spcBef>
                  <a:spcPts val="15"/>
                </a:spcBef>
                <a:spcAft>
                  <a:spcPts val="0"/>
                </a:spcAft>
                <a:buClrTx/>
                <a:buSzTx/>
                <a:buFontTx/>
                <a:buNone/>
                <a:tabLst/>
                <a:defRPr/>
              </a:pPr>
              <a:t>24</a:t>
            </a:fld>
            <a:endParaRPr kumimoji="0" sz="900" b="0" i="0" u="none" strike="noStrike" kern="1200" cap="none" spc="-5" normalizeH="0" baseline="0" noProof="0">
              <a:ln>
                <a:noFill/>
              </a:ln>
              <a:solidFill>
                <a:prstClr val="black"/>
              </a:solidFill>
              <a:effectLst/>
              <a:uLnTx/>
              <a:uFillTx/>
              <a:latin typeface="Arial"/>
              <a:ea typeface="+mn-ea"/>
              <a:cs typeface="Arial"/>
            </a:endParaRPr>
          </a:p>
        </p:txBody>
      </p:sp>
      <p:sp>
        <p:nvSpPr>
          <p:cNvPr id="3" name="object 3"/>
          <p:cNvSpPr txBox="1"/>
          <p:nvPr/>
        </p:nvSpPr>
        <p:spPr>
          <a:xfrm>
            <a:off x="2232723" y="1499545"/>
            <a:ext cx="9296273" cy="425373"/>
          </a:xfrm>
          <a:prstGeom prst="rect">
            <a:avLst/>
          </a:prstGeom>
        </p:spPr>
        <p:txBody>
          <a:bodyPr vert="horz" wrap="square" lIns="0" tIns="12700" rIns="0" bIns="0" rtlCol="0">
            <a:spAutoFit/>
          </a:bodyPr>
          <a:lstStyle/>
          <a:p>
            <a:pPr marL="12700" marR="5080" lvl="0" rtl="0">
              <a:lnSpc>
                <a:spcPct val="107100"/>
              </a:lnSpc>
              <a:spcBef>
                <a:spcPts val="100"/>
              </a:spcBef>
              <a:defRPr/>
            </a:pPr>
            <a:r>
              <a:rPr lang="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Contrairement à la plupart des conteneurs de vaccins devant être démontés à leur arrivée, la </a:t>
            </a:r>
            <a:r>
              <a:rPr lang="fr" sz="1300" dirty="0">
                <a:solidFill>
                  <a:srgbClr val="000000"/>
                </a:solidFill>
                <a:cs typeface="Times New Roman" panose="02020603050405020304" pitchFamily="18" charset="0"/>
              </a:rPr>
              <a:t>Softbox</a:t>
            </a:r>
            <a:r>
              <a:rPr lang="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est réutilisable et doit être retournée au fabricant par le biais de son agent de distribution.</a:t>
            </a:r>
            <a:endParaRPr kumimoji="0"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object 4"/>
          <p:cNvSpPr/>
          <p:nvPr/>
        </p:nvSpPr>
        <p:spPr>
          <a:xfrm>
            <a:off x="475933" y="2138774"/>
            <a:ext cx="11066780" cy="0"/>
          </a:xfrm>
          <a:custGeom>
            <a:avLst/>
            <a:gdLst/>
            <a:ahLst/>
            <a:cxnLst/>
            <a:rect l="l" t="t" r="r" b="b"/>
            <a:pathLst>
              <a:path w="11066780">
                <a:moveTo>
                  <a:pt x="0" y="0"/>
                </a:moveTo>
                <a:lnTo>
                  <a:pt x="11066272" y="0"/>
                </a:lnTo>
              </a:path>
            </a:pathLst>
          </a:custGeom>
          <a:ln w="6096">
            <a:solidFill>
              <a:srgbClr val="B3B3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28878" y="3635219"/>
            <a:ext cx="11066780" cy="0"/>
          </a:xfrm>
          <a:custGeom>
            <a:avLst/>
            <a:gdLst/>
            <a:ahLst/>
            <a:cxnLst/>
            <a:rect l="l" t="t" r="r" b="b"/>
            <a:pathLst>
              <a:path w="11066780">
                <a:moveTo>
                  <a:pt x="0" y="0"/>
                </a:moveTo>
                <a:lnTo>
                  <a:pt x="11066272" y="0"/>
                </a:lnTo>
              </a:path>
            </a:pathLst>
          </a:custGeom>
          <a:ln w="6096">
            <a:solidFill>
              <a:srgbClr val="B3B3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462217" y="1611795"/>
            <a:ext cx="1562526" cy="50462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lang="fr" sz="1600" b="1" i="0" u="none" strike="noStrike" kern="1200" cap="none" spc="-15" normalizeH="0" noProof="0" dirty="0">
                <a:ln>
                  <a:noFill/>
                </a:ln>
                <a:solidFill>
                  <a:prstClr val="black"/>
                </a:solidFill>
                <a:effectLst/>
                <a:uLnTx/>
                <a:uFillTx/>
                <a:latin typeface="Arial"/>
                <a:ea typeface="+mn-ea"/>
                <a:cs typeface="Arial"/>
              </a:rPr>
              <a:t>V</a:t>
            </a:r>
            <a:r>
              <a:rPr lang="fr" sz="1600" b="1" i="0" u="none" strike="noStrike" kern="1200" cap="none" spc="5" normalizeH="0" noProof="0" dirty="0">
                <a:ln>
                  <a:noFill/>
                </a:ln>
                <a:solidFill>
                  <a:prstClr val="black"/>
                </a:solidFill>
                <a:effectLst/>
                <a:uLnTx/>
                <a:uFillTx/>
                <a:latin typeface="Arial"/>
                <a:ea typeface="+mn-ea"/>
                <a:cs typeface="Arial"/>
              </a:rPr>
              <a:t>ue</a:t>
            </a:r>
            <a:r>
              <a:rPr lang="en" sz="1600" b="1" i="0" u="none" strike="noStrike" kern="1200" cap="none" spc="-15" normalizeH="0" noProof="0" dirty="0">
                <a:ln>
                  <a:noFill/>
                </a:ln>
                <a:solidFill>
                  <a:prstClr val="black"/>
                </a:solidFill>
                <a:effectLst/>
                <a:uLnTx/>
                <a:uFillTx/>
                <a:latin typeface="Arial"/>
                <a:ea typeface="+mn-ea"/>
                <a:cs typeface="Arial"/>
              </a:rPr>
              <a:t> d’ensem</a:t>
            </a:r>
            <a:r>
              <a:rPr lang="fr" sz="1600" b="1" i="0" u="none" strike="noStrike" kern="1200" cap="none" spc="-5" normalizeH="0" noProof="0" dirty="0">
                <a:ln>
                  <a:noFill/>
                </a:ln>
                <a:solidFill>
                  <a:prstClr val="black"/>
                </a:solidFill>
                <a:effectLst/>
                <a:uLnTx/>
                <a:uFillTx/>
                <a:latin typeface="Arial"/>
                <a:ea typeface="+mn-ea"/>
                <a:cs typeface="Arial"/>
              </a:rPr>
              <a:t>ble</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txBox="1"/>
          <p:nvPr/>
        </p:nvSpPr>
        <p:spPr>
          <a:xfrm>
            <a:off x="2279587" y="2187898"/>
            <a:ext cx="7538720" cy="1357679"/>
          </a:xfrm>
          <a:prstGeom prst="rect">
            <a:avLst/>
          </a:prstGeom>
        </p:spPr>
        <p:txBody>
          <a:bodyPr vert="horz" wrap="square" lIns="0" tIns="12700" rIns="0" bIns="0" rtlCol="0">
            <a:spAutoFit/>
          </a:bodyPr>
          <a:lstStyle/>
          <a:p>
            <a:pPr marL="212090" marR="5080" lvl="0" indent="-200025" algn="l" defTabSz="914400" rtl="0" eaLnBrk="1" fontAlgn="auto" latinLnBrk="0" hangingPunct="1">
              <a:lnSpc>
                <a:spcPct val="107100"/>
              </a:lnSpc>
              <a:spcBef>
                <a:spcPts val="100"/>
              </a:spcBef>
              <a:spcAft>
                <a:spcPts val="0"/>
              </a:spcAft>
              <a:buClrTx/>
              <a:buSzPct val="107142"/>
              <a:buFont typeface="Wingdings"/>
              <a:buChar char=""/>
              <a:tabLst>
                <a:tab pos="212725" algn="l"/>
              </a:tabLst>
              <a:defRPr/>
            </a:pPr>
            <a:r>
              <a:rPr lang="fr" sz="1300" b="0" i="0" u="none" strike="noStrike" kern="1200" cap="none" spc="0" normalizeH="0" noProof="0" dirty="0">
                <a:ln>
                  <a:noFill/>
                </a:ln>
                <a:solidFill>
                  <a:prstClr val="black"/>
                </a:solidFill>
                <a:effectLst/>
                <a:uLnTx/>
                <a:uFillTx/>
                <a:latin typeface="Arial"/>
                <a:ea typeface="+mn-ea"/>
                <a:cs typeface="Arial"/>
              </a:rPr>
              <a:t>La </a:t>
            </a:r>
            <a:r>
              <a:rPr lang="fr" sz="1300" b="1" i="0" u="none" strike="noStrike" kern="1200" cap="none" spc="-5" normalizeH="0" noProof="0" dirty="0">
                <a:ln>
                  <a:noFill/>
                </a:ln>
                <a:solidFill>
                  <a:prstClr val="black"/>
                </a:solidFill>
                <a:effectLst/>
                <a:uLnTx/>
                <a:uFillTx/>
                <a:latin typeface="Arial"/>
                <a:ea typeface="+mn-ea"/>
                <a:cs typeface="Arial"/>
              </a:rPr>
              <a:t>vidéo de présentation</a:t>
            </a:r>
            <a:r>
              <a:rPr lang="fr" sz="1300" b="0" i="0" u="none" strike="noStrike" kern="1200" cap="none" spc="0" normalizeH="0" noProof="0" dirty="0">
                <a:ln>
                  <a:noFill/>
                </a:ln>
                <a:solidFill>
                  <a:prstClr val="black"/>
                </a:solidFill>
                <a:effectLst/>
                <a:uLnTx/>
                <a:uFillTx/>
                <a:latin typeface="Arial"/>
                <a:ea typeface="+mn-ea"/>
                <a:cs typeface="Arial"/>
              </a:rPr>
              <a:t> est </a:t>
            </a:r>
            <a:r>
              <a:rPr lang="fr" sz="1300" b="0" i="0" u="none" strike="noStrike" kern="1200" cap="none" spc="-5" normalizeH="0" noProof="0" dirty="0">
                <a:ln>
                  <a:noFill/>
                </a:ln>
                <a:solidFill>
                  <a:prstClr val="black"/>
                </a:solidFill>
                <a:effectLst/>
                <a:uLnTx/>
                <a:uFillTx/>
                <a:latin typeface="Arial"/>
                <a:ea typeface="+mn-ea"/>
                <a:cs typeface="Arial"/>
              </a:rPr>
              <a:t>disponible au « Chapitre 3 : Returning </a:t>
            </a:r>
            <a:r>
              <a:rPr lang="fr" sz="1300" b="0" i="0" u="none" strike="noStrike" kern="1200" cap="none" spc="0" normalizeH="0" noProof="0" dirty="0">
                <a:ln>
                  <a:noFill/>
                </a:ln>
                <a:solidFill>
                  <a:prstClr val="black"/>
                </a:solidFill>
                <a:effectLst/>
                <a:uLnTx/>
                <a:uFillTx/>
                <a:latin typeface="Arial"/>
                <a:ea typeface="+mn-ea"/>
                <a:cs typeface="Arial"/>
              </a:rPr>
              <a:t>the </a:t>
            </a:r>
            <a:r>
              <a:rPr lang="fr" sz="1300" b="0" i="0" u="none" strike="noStrike" kern="1200" cap="none" spc="-5" normalizeH="0" noProof="0" dirty="0">
                <a:ln>
                  <a:noFill/>
                </a:ln>
                <a:solidFill>
                  <a:prstClr val="black"/>
                </a:solidFill>
                <a:effectLst/>
                <a:uLnTx/>
                <a:uFillTx/>
                <a:latin typeface="Arial"/>
                <a:ea typeface="+mn-ea"/>
                <a:cs typeface="Arial"/>
              </a:rPr>
              <a:t>Thermal </a:t>
            </a:r>
            <a:r>
              <a:rPr lang="fr" sz="1300" b="0" i="0" u="none" strike="noStrike" kern="1200" cap="none" spc="0" normalizeH="0" noProof="0" dirty="0">
                <a:ln>
                  <a:noFill/>
                </a:ln>
                <a:solidFill>
                  <a:prstClr val="black"/>
                </a:solidFill>
                <a:effectLst/>
                <a:uLnTx/>
                <a:uFillTx/>
                <a:latin typeface="Arial"/>
                <a:ea typeface="+mn-ea"/>
                <a:cs typeface="Arial"/>
              </a:rPr>
              <a:t>Shipper </a:t>
            </a:r>
            <a:r>
              <a:rPr lang="fr" sz="1300" b="0" i="0" u="none" strike="noStrike" kern="1200" cap="none" spc="-5" normalizeH="0" noProof="0" dirty="0">
                <a:ln>
                  <a:noFill/>
                </a:ln>
                <a:solidFill>
                  <a:prstClr val="black"/>
                </a:solidFill>
                <a:effectLst/>
                <a:uLnTx/>
                <a:uFillTx/>
                <a:latin typeface="Arial"/>
                <a:ea typeface="+mn-ea"/>
                <a:cs typeface="Arial"/>
              </a:rPr>
              <a:t>Container » </a:t>
            </a:r>
            <a:r>
              <a:rPr lang="fr" sz="1300" b="0" i="0" u="none" strike="noStrike" kern="1200" cap="none" spc="-375" normalizeH="0" noProof="0" dirty="0">
                <a:ln>
                  <a:noFill/>
                </a:ln>
                <a:solidFill>
                  <a:prstClr val="black"/>
                </a:solidFill>
                <a:effectLst/>
                <a:uLnTx/>
                <a:uFillTx/>
                <a:latin typeface="Arial"/>
                <a:ea typeface="+mn-ea"/>
                <a:cs typeface="Arial"/>
              </a:rPr>
              <a:t> </a:t>
            </a:r>
            <a:r>
              <a:rPr lang="fr" sz="1300" b="0" i="0" u="none" strike="noStrike" kern="1200" cap="none" spc="0" normalizeH="0" noProof="0" dirty="0">
                <a:ln>
                  <a:noFill/>
                </a:ln>
                <a:solidFill>
                  <a:prstClr val="black"/>
                </a:solidFill>
                <a:effectLst/>
                <a:uLnTx/>
                <a:uFillTx/>
                <a:latin typeface="Arial"/>
                <a:ea typeface="+mn-ea"/>
                <a:cs typeface="Arial"/>
              </a:rPr>
              <a:t>(Retour du conteneur d’expédition isotherme, </a:t>
            </a:r>
            <a:r>
              <a:rPr lang="fr" sz="1300" b="0" i="0" u="sng" strike="noStrike" kern="1200" cap="none" spc="0" normalizeH="0" noProof="0" dirty="0">
                <a:ln>
                  <a:noFill/>
                </a:ln>
                <a:solidFill>
                  <a:srgbClr val="0000FF"/>
                </a:solidFill>
                <a:effectLst/>
                <a:uLnTx/>
                <a:uFill>
                  <a:solidFill>
                    <a:srgbClr val="0000FF"/>
                  </a:solidFill>
                </a:uFill>
                <a:latin typeface="Arial"/>
                <a:ea typeface="+mn-ea"/>
                <a:cs typeface="Arial"/>
                <a:hlinkClick r:id="rId2"/>
              </a:rPr>
              <a:t>en anglais</a:t>
            </a:r>
            <a:r>
              <a:rPr lang="fr" sz="1300" b="0" i="0" u="none" strike="noStrike" kern="1200" cap="none" spc="0" normalizeH="0" noProof="0" dirty="0">
                <a:ln>
                  <a:noFill/>
                </a:ln>
                <a:solidFill>
                  <a:prstClr val="black"/>
                </a:solidFill>
                <a:effectLst/>
                <a:uLnTx/>
                <a:uFillTx/>
                <a:latin typeface="Arial"/>
                <a:ea typeface="+mn-ea"/>
                <a:cs typeface="Arial"/>
              </a:rPr>
              <a:t>,</a:t>
            </a:r>
            <a:r>
              <a:rPr lang="fr" sz="1300" b="0" i="0" u="none" strike="noStrike" kern="1200" cap="none" spc="-35" normalizeH="0" noProof="0" dirty="0">
                <a:ln>
                  <a:noFill/>
                </a:ln>
                <a:solidFill>
                  <a:prstClr val="black"/>
                </a:solidFill>
                <a:effectLst/>
                <a:uLnTx/>
                <a:uFillTx/>
                <a:latin typeface="Arial"/>
                <a:ea typeface="+mn-ea"/>
                <a:cs typeface="Arial"/>
              </a:rPr>
              <a:t> </a:t>
            </a:r>
            <a:r>
              <a:rPr lang="fr" sz="1300" b="0" i="0" u="none" strike="noStrike" kern="1200" cap="none" spc="0" normalizeH="0" noProof="0" dirty="0">
                <a:ln>
                  <a:noFill/>
                </a:ln>
                <a:solidFill>
                  <a:prstClr val="black"/>
                </a:solidFill>
                <a:effectLst/>
                <a:uLnTx/>
                <a:uFillTx/>
                <a:latin typeface="Arial"/>
                <a:ea typeface="+mn-ea"/>
                <a:cs typeface="Arial"/>
              </a:rPr>
              <a:t>Pfizer):</a:t>
            </a:r>
            <a:r>
              <a:rPr lang="fr" sz="1300" b="0" i="0" u="none" strike="noStrike" kern="1200" cap="none" spc="-40" normalizeH="0" noProof="0" dirty="0">
                <a:ln>
                  <a:noFill/>
                </a:ln>
                <a:solidFill>
                  <a:srgbClr val="0000FF"/>
                </a:solidFill>
                <a:effectLst/>
                <a:uLnTx/>
                <a:uFillTx/>
                <a:latin typeface="Arial"/>
                <a:ea typeface="+mn-ea"/>
                <a:cs typeface="Arial"/>
              </a:rPr>
              <a:t> </a:t>
            </a:r>
            <a:r>
              <a:rPr lang="fr" sz="1300" b="0" i="0" u="sng" strike="noStrike" kern="1200" cap="none" spc="-5" normalizeH="0" noProof="0" dirty="0">
                <a:ln>
                  <a:noFill/>
                </a:ln>
                <a:solidFill>
                  <a:srgbClr val="0000FF"/>
                </a:solidFill>
                <a:effectLst/>
                <a:uLnTx/>
                <a:uFill>
                  <a:solidFill>
                    <a:srgbClr val="0000FF"/>
                  </a:solidFill>
                </a:uFill>
                <a:latin typeface="Arial"/>
                <a:ea typeface="+mn-ea"/>
                <a:cs typeface="Arial"/>
                <a:hlinkClick r:id="rId2"/>
              </a:rPr>
              <a:t>https://www.cvdvaccine-us.com/product-storage-and-dry-ice</a:t>
            </a:r>
            <a:endParaRPr kumimoji="0" sz="1300" b="0" i="0" u="none" strike="noStrike" kern="1200" cap="none" spc="0" normalizeH="0" baseline="0" noProof="0" dirty="0">
              <a:ln>
                <a:noFill/>
              </a:ln>
              <a:solidFill>
                <a:prstClr val="black"/>
              </a:solidFill>
              <a:effectLst/>
              <a:uLnTx/>
              <a:uFillTx/>
              <a:latin typeface="Arial"/>
              <a:ea typeface="+mn-ea"/>
              <a:cs typeface="Arial"/>
            </a:endParaRPr>
          </a:p>
          <a:p>
            <a:pPr marL="212090" marR="0" lvl="0" indent="-200025" algn="l" defTabSz="914400" rtl="0" eaLnBrk="1" fontAlgn="auto" latinLnBrk="0" hangingPunct="1">
              <a:lnSpc>
                <a:spcPct val="100000"/>
              </a:lnSpc>
              <a:spcBef>
                <a:spcPts val="720"/>
              </a:spcBef>
              <a:spcAft>
                <a:spcPts val="0"/>
              </a:spcAft>
              <a:buClrTx/>
              <a:buSzPct val="107142"/>
              <a:buFont typeface="Wingdings"/>
              <a:buChar char=""/>
              <a:tabLst>
                <a:tab pos="212725" algn="l"/>
              </a:tabLst>
              <a:defRPr/>
            </a:pPr>
            <a:r>
              <a:rPr lang="fr" sz="1300" b="1" i="0" u="none" strike="noStrike" kern="1200" cap="none" spc="0" normalizeH="0" noProof="0" dirty="0">
                <a:ln>
                  <a:noFill/>
                </a:ln>
                <a:solidFill>
                  <a:prstClr val="black"/>
                </a:solidFill>
                <a:effectLst/>
                <a:uLnTx/>
                <a:uFillTx/>
                <a:latin typeface="Arial"/>
                <a:ea typeface="+mn-ea"/>
                <a:cs typeface="Arial"/>
                <a:hlinkClick r:id="rId3"/>
              </a:rPr>
              <a:t>Le protocole</a:t>
            </a:r>
            <a:r>
              <a:rPr lang="fr" sz="1300" b="1" i="0" u="none" strike="noStrike" kern="1200" cap="none" spc="-45" normalizeH="0" noProof="0" dirty="0">
                <a:ln>
                  <a:noFill/>
                </a:ln>
                <a:solidFill>
                  <a:prstClr val="black"/>
                </a:solidFill>
                <a:effectLst/>
                <a:uLnTx/>
                <a:uFillTx/>
                <a:latin typeface="Arial"/>
                <a:ea typeface="+mn-ea"/>
                <a:cs typeface="Arial"/>
                <a:hlinkClick r:id="rId3"/>
              </a:rPr>
              <a:t> </a:t>
            </a:r>
            <a:r>
              <a:rPr lang="fr" sz="1300" b="1" i="0" u="none" strike="noStrike" kern="1200" cap="none" spc="-5" normalizeH="0" noProof="0" dirty="0">
                <a:ln>
                  <a:noFill/>
                </a:ln>
                <a:solidFill>
                  <a:prstClr val="black"/>
                </a:solidFill>
                <a:effectLst/>
                <a:uLnTx/>
                <a:uFillTx/>
                <a:latin typeface="Arial"/>
                <a:ea typeface="+mn-ea"/>
                <a:cs typeface="Arial"/>
                <a:hlinkClick r:id="rId3"/>
              </a:rPr>
              <a:t>imprimable</a:t>
            </a:r>
            <a:r>
              <a:rPr lang="fr" sz="1300" b="1" i="0" u="none" strike="noStrike" kern="1200" cap="none" spc="-20" normalizeH="0" noProof="0" dirty="0">
                <a:ln>
                  <a:noFill/>
                </a:ln>
                <a:solidFill>
                  <a:prstClr val="black"/>
                </a:solidFill>
                <a:effectLst/>
                <a:uLnTx/>
                <a:uFillTx/>
                <a:latin typeface="Arial"/>
                <a:ea typeface="+mn-ea"/>
                <a:cs typeface="Arial"/>
                <a:hlinkClick r:id="rId3"/>
              </a:rPr>
              <a:t> </a:t>
            </a:r>
            <a:r>
              <a:rPr lang="fr" sz="1300" b="0" i="0" u="none" strike="noStrike" kern="1200" cap="none" spc="0" normalizeH="0" noProof="0" dirty="0">
                <a:ln>
                  <a:noFill/>
                </a:ln>
                <a:solidFill>
                  <a:prstClr val="black"/>
                </a:solidFill>
                <a:effectLst/>
                <a:uLnTx/>
                <a:uFillTx/>
                <a:latin typeface="Arial"/>
                <a:ea typeface="+mn-ea"/>
                <a:cs typeface="Arial"/>
                <a:hlinkClick r:id="rId3"/>
              </a:rPr>
              <a:t>est</a:t>
            </a:r>
            <a:r>
              <a:rPr lang="fr" sz="1300" b="0" i="0" u="none" strike="noStrike" kern="1200" cap="none" spc="-20" normalizeH="0" noProof="0" dirty="0">
                <a:ln>
                  <a:noFill/>
                </a:ln>
                <a:solidFill>
                  <a:prstClr val="black"/>
                </a:solidFill>
                <a:effectLst/>
                <a:uLnTx/>
                <a:uFillTx/>
                <a:latin typeface="Arial"/>
                <a:ea typeface="+mn-ea"/>
                <a:cs typeface="Arial"/>
                <a:hlinkClick r:id="rId3"/>
              </a:rPr>
              <a:t> </a:t>
            </a:r>
            <a:r>
              <a:rPr lang="fr" sz="1300" b="0" i="0" u="none" strike="noStrike" kern="1200" cap="none" spc="0" normalizeH="0" noProof="0" dirty="0">
                <a:ln>
                  <a:noFill/>
                </a:ln>
                <a:solidFill>
                  <a:prstClr val="black"/>
                </a:solidFill>
                <a:effectLst/>
                <a:uLnTx/>
                <a:uFillTx/>
                <a:latin typeface="Arial"/>
                <a:ea typeface="+mn-ea"/>
                <a:cs typeface="Arial"/>
                <a:hlinkClick r:id="rId3"/>
              </a:rPr>
              <a:t>disponible</a:t>
            </a:r>
            <a:r>
              <a:rPr lang="fr" sz="1300" b="0" i="0" u="none" strike="noStrike" kern="1200" cap="none" spc="-25" normalizeH="0" noProof="0" dirty="0">
                <a:ln>
                  <a:noFill/>
                </a:ln>
                <a:solidFill>
                  <a:prstClr val="black"/>
                </a:solidFill>
                <a:effectLst/>
                <a:uLnTx/>
                <a:uFillTx/>
                <a:latin typeface="Arial"/>
                <a:ea typeface="+mn-ea"/>
                <a:cs typeface="Arial"/>
                <a:hlinkClick r:id="rId3"/>
              </a:rPr>
              <a:t> </a:t>
            </a:r>
            <a:r>
              <a:rPr lang="fr" sz="1300" b="0" i="0" u="none" strike="noStrike" kern="1200" cap="none" spc="0" normalizeH="0" noProof="0" dirty="0">
                <a:ln>
                  <a:noFill/>
                </a:ln>
                <a:solidFill>
                  <a:prstClr val="black"/>
                </a:solidFill>
                <a:effectLst/>
                <a:uLnTx/>
                <a:uFillTx/>
                <a:latin typeface="Arial"/>
                <a:ea typeface="+mn-ea"/>
                <a:cs typeface="Arial"/>
                <a:hlinkClick r:id="rId3"/>
              </a:rPr>
              <a:t>à</a:t>
            </a:r>
            <a:r>
              <a:rPr lang="fr" sz="1300" b="0" i="0" u="none" strike="noStrike" kern="1200" cap="none" spc="-30" normalizeH="0" noProof="0" dirty="0">
                <a:ln>
                  <a:noFill/>
                </a:ln>
                <a:solidFill>
                  <a:prstClr val="black"/>
                </a:solidFill>
                <a:effectLst/>
                <a:uLnTx/>
                <a:uFillTx/>
                <a:latin typeface="Arial"/>
                <a:ea typeface="+mn-ea"/>
                <a:cs typeface="Arial"/>
                <a:hlinkClick r:id="rId3"/>
              </a:rPr>
              <a:t> </a:t>
            </a:r>
            <a:r>
              <a:rPr lang="fr" sz="1300" b="0" i="0" u="none" strike="noStrike" kern="1200" cap="none" spc="0" normalizeH="0" noProof="0" dirty="0">
                <a:ln>
                  <a:noFill/>
                </a:ln>
                <a:solidFill>
                  <a:prstClr val="black"/>
                </a:solidFill>
                <a:effectLst/>
                <a:uLnTx/>
                <a:uFillTx/>
                <a:latin typeface="Arial"/>
                <a:ea typeface="+mn-ea"/>
                <a:cs typeface="Arial"/>
                <a:hlinkClick r:id="rId3"/>
              </a:rPr>
              <a:t>l’adresse</a:t>
            </a:r>
            <a:r>
              <a:rPr lang="fr" sz="1300" b="0" i="0" u="none" strike="noStrike" kern="1200" cap="none" spc="-15" normalizeH="0" noProof="0" dirty="0">
                <a:ln>
                  <a:noFill/>
                </a:ln>
                <a:solidFill>
                  <a:prstClr val="black"/>
                </a:solidFill>
                <a:effectLst/>
                <a:uLnTx/>
                <a:uFillTx/>
                <a:latin typeface="Arial"/>
                <a:ea typeface="+mn-ea"/>
                <a:cs typeface="Arial"/>
                <a:hlinkClick r:id="rId3"/>
              </a:rPr>
              <a:t> </a:t>
            </a:r>
            <a:r>
              <a:rPr lang="fr" sz="1300" b="0" i="0" u="none" strike="noStrike" kern="1200" cap="none" spc="0" normalizeH="0" noProof="0" dirty="0">
                <a:ln>
                  <a:noFill/>
                </a:ln>
                <a:solidFill>
                  <a:prstClr val="black"/>
                </a:solidFill>
                <a:effectLst/>
                <a:uLnTx/>
                <a:uFillTx/>
                <a:latin typeface="Arial"/>
                <a:ea typeface="+mn-ea"/>
                <a:cs typeface="Arial"/>
                <a:hlinkClick r:id="rId3"/>
              </a:rPr>
              <a:t>suivante</a:t>
            </a:r>
            <a:r>
              <a:rPr lang="fr" sz="1300" b="0" i="0" u="none" strike="noStrike" kern="1200" cap="none" spc="-10" normalizeH="0" noProof="0" dirty="0">
                <a:ln>
                  <a:noFill/>
                </a:ln>
                <a:solidFill>
                  <a:prstClr val="black"/>
                </a:solidFill>
                <a:effectLst/>
                <a:uLnTx/>
                <a:uFillTx/>
                <a:latin typeface="Arial"/>
                <a:ea typeface="+mn-ea"/>
                <a:cs typeface="Arial"/>
                <a:hlinkClick r:id="rId3"/>
              </a:rPr>
              <a:t> </a:t>
            </a:r>
            <a:r>
              <a:rPr lang="fr" sz="1300" b="0" i="0" u="none" strike="noStrike" kern="1200" cap="none" spc="0" normalizeH="0" noProof="0" dirty="0">
                <a:ln>
                  <a:noFill/>
                </a:ln>
                <a:solidFill>
                  <a:prstClr val="black"/>
                </a:solidFill>
                <a:effectLst/>
                <a:uLnTx/>
                <a:uFillTx/>
                <a:latin typeface="Arial"/>
                <a:ea typeface="+mn-ea"/>
                <a:cs typeface="Arial"/>
                <a:hlinkClick r:id="rId3"/>
              </a:rPr>
              <a:t> :</a:t>
            </a:r>
            <a:r>
              <a:rPr lang="fr" sz="1300" b="0" i="0" u="none" strike="noStrike" kern="1200" cap="none" spc="-15" normalizeH="0" noProof="0" dirty="0">
                <a:ln>
                  <a:noFill/>
                </a:ln>
                <a:solidFill>
                  <a:srgbClr val="0000FF"/>
                </a:solidFill>
                <a:effectLst/>
                <a:uLnTx/>
                <a:uFillTx/>
                <a:latin typeface="Arial"/>
                <a:ea typeface="+mn-ea"/>
                <a:cs typeface="Arial"/>
                <a:hlinkClick r:id="rId3"/>
              </a:rPr>
              <a:t> </a:t>
            </a:r>
            <a:r>
              <a:rPr lang="fr" sz="1300" b="0" i="0" u="sng" strike="noStrike" kern="1200" cap="none" spc="0" normalizeH="0" noProof="0" dirty="0">
                <a:ln>
                  <a:noFill/>
                </a:ln>
                <a:solidFill>
                  <a:srgbClr val="0000FF"/>
                </a:solidFill>
                <a:effectLst/>
                <a:uLnTx/>
                <a:uFill>
                  <a:solidFill>
                    <a:srgbClr val="0000FF"/>
                  </a:solidFill>
                </a:uFill>
                <a:latin typeface="Arial"/>
                <a:ea typeface="+mn-ea"/>
                <a:cs typeface="Arial"/>
                <a:hlinkClick r:id="rId3"/>
              </a:rPr>
              <a:t>(en anglais,</a:t>
            </a:r>
            <a:r>
              <a:rPr lang="fr" sz="1300" b="0" i="0" u="sng" strike="noStrike" kern="1200" cap="none" spc="-25" normalizeH="0" noProof="0" dirty="0">
                <a:ln>
                  <a:noFill/>
                </a:ln>
                <a:solidFill>
                  <a:srgbClr val="0000FF"/>
                </a:solidFill>
                <a:effectLst/>
                <a:uLnTx/>
                <a:uFill>
                  <a:solidFill>
                    <a:srgbClr val="0000FF"/>
                  </a:solidFill>
                </a:uFill>
                <a:latin typeface="Arial"/>
                <a:ea typeface="+mn-ea"/>
                <a:cs typeface="Arial"/>
                <a:hlinkClick r:id="rId3"/>
              </a:rPr>
              <a:t> </a:t>
            </a:r>
            <a:r>
              <a:rPr lang="fr" sz="1300" b="0" i="0" u="sng" strike="noStrike" kern="1200" cap="none" spc="0" normalizeH="0" noProof="0" dirty="0">
                <a:ln>
                  <a:noFill/>
                </a:ln>
                <a:solidFill>
                  <a:srgbClr val="0000FF"/>
                </a:solidFill>
                <a:effectLst/>
                <a:uLnTx/>
                <a:uFill>
                  <a:solidFill>
                    <a:srgbClr val="0000FF"/>
                  </a:solidFill>
                </a:uFill>
                <a:latin typeface="Arial"/>
                <a:ea typeface="+mn-ea"/>
                <a:cs typeface="Arial"/>
                <a:hlinkClick r:id="rId3"/>
              </a:rPr>
              <a:t>Pfizer)</a:t>
            </a:r>
            <a:r>
              <a:rPr lang="fr" sz="1300" b="0" i="0" u="none" strike="noStrike" kern="1200" cap="none" spc="0" normalizeH="0" noProof="0" dirty="0">
                <a:ln>
                  <a:noFill/>
                </a:ln>
                <a:solidFill>
                  <a:prstClr val="black"/>
                </a:solidFill>
                <a:effectLst/>
                <a:uLnTx/>
                <a:uFillTx/>
                <a:latin typeface="Arial"/>
                <a:ea typeface="+mn-ea"/>
                <a:cs typeface="Arial"/>
                <a:hlinkClick r:id="rId3"/>
              </a:rPr>
              <a:t>:</a:t>
            </a:r>
            <a:r>
              <a:rPr lang="fr" sz="1300" b="0" i="0" u="none" strike="noStrike" kern="1200" cap="none" spc="-40" normalizeH="0" noProof="0" dirty="0">
                <a:ln>
                  <a:noFill/>
                </a:ln>
                <a:solidFill>
                  <a:srgbClr val="0000FF"/>
                </a:solidFill>
                <a:effectLst/>
                <a:uLnTx/>
                <a:uFillTx/>
                <a:latin typeface="Arial"/>
                <a:ea typeface="+mn-ea"/>
                <a:cs typeface="Arial"/>
                <a:hlinkClick r:id="rId3"/>
              </a:rPr>
              <a:t> </a:t>
            </a:r>
            <a:r>
              <a:rPr lang="fr" sz="1300" b="0" i="0" u="sng" strike="noStrike" kern="1200" cap="none" spc="-5" normalizeH="0" noProof="0" dirty="0">
                <a:ln>
                  <a:noFill/>
                </a:ln>
                <a:solidFill>
                  <a:srgbClr val="0000FF"/>
                </a:solidFill>
                <a:effectLst/>
                <a:uLnTx/>
                <a:uFill>
                  <a:solidFill>
                    <a:srgbClr val="0000FF"/>
                  </a:solidFill>
                </a:uFill>
                <a:latin typeface="Arial"/>
                <a:ea typeface="+mn-ea"/>
                <a:cs typeface="Arial"/>
                <a:hlinkClick r:id="rId3"/>
              </a:rPr>
              <a:t>https://www.cvdvaccine-</a:t>
            </a:r>
            <a:endParaRPr kumimoji="0" sz="1300" b="0" i="0" u="none" strike="noStrike" kern="1200" cap="none" spc="0" normalizeH="0" baseline="0" noProof="0" dirty="0">
              <a:ln>
                <a:noFill/>
              </a:ln>
              <a:solidFill>
                <a:prstClr val="black"/>
              </a:solidFill>
              <a:effectLst/>
              <a:uLnTx/>
              <a:uFillTx/>
              <a:latin typeface="Arial"/>
              <a:ea typeface="+mn-ea"/>
              <a:cs typeface="Arial"/>
            </a:endParaRPr>
          </a:p>
          <a:p>
            <a:pPr marL="212090" marR="0" lvl="0" indent="0" algn="l" defTabSz="914400" rtl="0" eaLnBrk="1" fontAlgn="auto" latinLnBrk="0" hangingPunct="1">
              <a:lnSpc>
                <a:spcPct val="100000"/>
              </a:lnSpc>
              <a:spcBef>
                <a:spcPts val="120"/>
              </a:spcBef>
              <a:spcAft>
                <a:spcPts val="0"/>
              </a:spcAft>
              <a:buClrTx/>
              <a:buSzTx/>
              <a:buFontTx/>
              <a:buNone/>
              <a:tabLst/>
              <a:defRPr/>
            </a:pPr>
            <a:r>
              <a:rPr lang="fr" sz="1300" b="0" i="0" u="sng" strike="noStrike" kern="1200" cap="none" spc="-10" normalizeH="0" noProof="0" dirty="0">
                <a:ln>
                  <a:noFill/>
                </a:ln>
                <a:solidFill>
                  <a:srgbClr val="0000FF"/>
                </a:solidFill>
                <a:effectLst/>
                <a:uLnTx/>
                <a:uFill>
                  <a:solidFill>
                    <a:srgbClr val="0000FF"/>
                  </a:solidFill>
                </a:uFill>
                <a:latin typeface="Arial"/>
                <a:ea typeface="+mn-ea"/>
                <a:cs typeface="Arial"/>
                <a:hlinkClick r:id="rId3"/>
              </a:rPr>
              <a:t>us.com/images/pdf/HH1114697_XXX_C20_PGS_Materials_ReturnInstructions.pdf</a:t>
            </a:r>
            <a:r>
              <a:rPr lang="fr" sz="1300" b="0" i="0" u="none" strike="noStrike" kern="1200" cap="none" spc="40" normalizeH="0" noProof="0" dirty="0">
                <a:ln>
                  <a:noFill/>
                </a:ln>
                <a:solidFill>
                  <a:srgbClr val="0000FF"/>
                </a:solidFill>
                <a:effectLst/>
                <a:uLnTx/>
                <a:uFillTx/>
                <a:latin typeface="Arial"/>
                <a:ea typeface="+mn-ea"/>
                <a:cs typeface="Arial"/>
                <a:hlinkClick r:id="rId3"/>
              </a:rPr>
              <a:t> </a:t>
            </a:r>
            <a:r>
              <a:rPr lang="fr" sz="1300" b="0" i="0" u="none" strike="noStrike" kern="1200" cap="none" spc="0" normalizeH="0" noProof="0" dirty="0">
                <a:ln>
                  <a:noFill/>
                </a:ln>
                <a:solidFill>
                  <a:prstClr val="black"/>
                </a:solidFill>
                <a:effectLst/>
                <a:uLnTx/>
                <a:uFillTx/>
                <a:latin typeface="Arial"/>
                <a:ea typeface="+mn-ea"/>
                <a:cs typeface="Arial"/>
                <a:hlinkClick r:id="rId3"/>
              </a:rPr>
              <a:t>.</a:t>
            </a:r>
            <a:endParaRPr kumimoji="0" sz="1300"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object 10"/>
          <p:cNvSpPr txBox="1"/>
          <p:nvPr/>
        </p:nvSpPr>
        <p:spPr>
          <a:xfrm>
            <a:off x="649034" y="2240565"/>
            <a:ext cx="1161078"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lang="fr" sz="1600" b="1" i="0" u="none" strike="noStrike" kern="1200" cap="none" spc="-5" normalizeH="0" noProof="0">
                <a:ln>
                  <a:noFill/>
                </a:ln>
                <a:solidFill>
                  <a:prstClr val="black"/>
                </a:solidFill>
                <a:effectLst/>
                <a:uLnTx/>
                <a:uFillTx/>
                <a:latin typeface="Arial"/>
                <a:ea typeface="+mn-ea"/>
                <a:cs typeface="Arial"/>
              </a:rPr>
              <a:t>Ressources</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object 11"/>
          <p:cNvSpPr txBox="1"/>
          <p:nvPr/>
        </p:nvSpPr>
        <p:spPr>
          <a:xfrm>
            <a:off x="2279587" y="3834910"/>
            <a:ext cx="9296273" cy="2213426"/>
          </a:xfrm>
          <a:prstGeom prst="rect">
            <a:avLst/>
          </a:prstGeom>
        </p:spPr>
        <p:txBody>
          <a:bodyPr vert="horz" wrap="square" lIns="0" tIns="12700" rIns="0" bIns="0" rtlCol="0">
            <a:spAutoFit/>
          </a:bodyPr>
          <a:lstStyle/>
          <a:p>
            <a:pPr marL="285750" lvl="0" indent="-285750" rtl="0">
              <a:buFont typeface="Wingdings" panose="05000000000000000000" pitchFamily="2" charset="2"/>
              <a:buChar char="§"/>
              <a:defRPr/>
            </a:pP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Lorsque la </a:t>
            </a:r>
            <a:r>
              <a:rPr lang="fr-FR" sz="1300" dirty="0" err="1">
                <a:solidFill>
                  <a:srgbClr val="000000"/>
                </a:solidFill>
                <a:cs typeface="Times New Roman" panose="02020603050405020304" pitchFamily="18" charset="0"/>
              </a:rPr>
              <a:t>Softbox</a:t>
            </a: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n’est plus nécessaire, éliminez toute glace carbonique résiduelle. La meilleure façon de procéder consiste à laisser le conteneur ouvert dans un espace bien ventilé. Lors de l’élimination, </a:t>
            </a:r>
            <a:r>
              <a:rPr lang="fr-FR" sz="13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 pas</a:t>
            </a: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i) laisser la glace carbonique se sublimer (c.-à-d. passer à l’état gazeux) dans un espace clos, car cela pourrait provoquer une asphyxie ; ii) la jeter dans les canalisations, les toilettes, au rebut ou dans tout autre système fermé.</a:t>
            </a:r>
          </a:p>
          <a:p>
            <a:pPr marL="285750" lvl="0" indent="-285750" rtl="0">
              <a:buFont typeface="Wingdings" panose="05000000000000000000" pitchFamily="2" charset="2"/>
              <a:buChar char="§"/>
              <a:defRPr/>
            </a:pP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Le retour physique de la </a:t>
            </a:r>
            <a:r>
              <a:rPr lang="fr-FR" sz="1300" dirty="0" err="1">
                <a:solidFill>
                  <a:srgbClr val="000000"/>
                </a:solidFill>
                <a:cs typeface="Times New Roman" panose="02020603050405020304" pitchFamily="18" charset="0"/>
              </a:rPr>
              <a:t>Softbox</a:t>
            </a: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sera pris en charge par l’agent de distribution du fabricant. L’</a:t>
            </a:r>
            <a:r>
              <a:rPr lang="fr-FR" sz="13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utilisateur est uniquement chargé de</a:t>
            </a: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s’assurer que toute la glace carbonique a été éliminée du conteneur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s’assurer que tous les éléments constitutifs (bac de glace carbonique, conteneur, p. ex.) ont été placés à l’intérieur de la </a:t>
            </a:r>
            <a:r>
              <a:rPr lang="fr-FR" sz="13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SoftBox</a:t>
            </a: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et que le conteneur est fermé à l’aide de ruban adhésif</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coller l’étiquette de retour préimprimée à l’extérieur du colis, et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3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contacter le transporteur du fabricant afin d’organiser l’enlèvement</a:t>
            </a:r>
            <a:endPar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object 12"/>
          <p:cNvSpPr txBox="1"/>
          <p:nvPr/>
        </p:nvSpPr>
        <p:spPr>
          <a:xfrm>
            <a:off x="722208" y="3800193"/>
            <a:ext cx="101473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lang="fr" sz="1600" b="1" i="0" u="none" strike="noStrike" kern="1200" cap="none" spc="-15" normalizeH="0" noProof="0" dirty="0">
                <a:ln>
                  <a:noFill/>
                </a:ln>
                <a:solidFill>
                  <a:prstClr val="black"/>
                </a:solidFill>
                <a:effectLst/>
                <a:uLnTx/>
                <a:uFillTx/>
                <a:latin typeface="Arial"/>
                <a:ea typeface="+mn-ea"/>
                <a:cs typeface="Arial"/>
              </a:rPr>
              <a:t>Points essentiels</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Rectangle 14">
            <a:extLst>
              <a:ext uri="{FF2B5EF4-FFF2-40B4-BE49-F238E27FC236}">
                <a16:creationId xmlns:a16="http://schemas.microsoft.com/office/drawing/2014/main" id="{ED73A14F-ED22-4E89-BEFB-23663B406E0F}"/>
              </a:ext>
            </a:extLst>
          </p:cNvPr>
          <p:cNvSpPr/>
          <p:nvPr/>
        </p:nvSpPr>
        <p:spPr>
          <a:xfrm>
            <a:off x="0" y="-2980"/>
            <a:ext cx="12192000" cy="535531"/>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spcBef>
                <a:spcPct val="0"/>
              </a:spcBef>
            </a:pPr>
            <a:r>
              <a:rPr lang="fr" sz="3200">
                <a:solidFill>
                  <a:schemeClr val="bg1"/>
                </a:solidFill>
                <a:latin typeface="Calibri Light" panose="020F0302020204030204" pitchFamily="34" charset="0"/>
                <a:ea typeface="+mj-ea"/>
                <a:cs typeface="Calibri Light" panose="020F0302020204030204" pitchFamily="34" charset="0"/>
              </a:rPr>
              <a:t>Retour du conteneur SoftBox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9E9203-E1D4-4A1A-A04D-DED5E4A4B886}"/>
              </a:ext>
            </a:extLst>
          </p:cNvPr>
          <p:cNvSpPr txBox="1">
            <a:spLocks/>
          </p:cNvSpPr>
          <p:nvPr/>
        </p:nvSpPr>
        <p:spPr>
          <a:xfrm>
            <a:off x="284021" y="887334"/>
            <a:ext cx="11623958" cy="5934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1"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9DCD2D5B-3CF7-43AD-8571-6D15469FADBA}"/>
              </a:ext>
            </a:extLst>
          </p:cNvPr>
          <p:cNvSpPr>
            <a:spLocks noGrp="1"/>
          </p:cNvSpPr>
          <p:nvPr>
            <p:ph type="title"/>
          </p:nvPr>
        </p:nvSpPr>
        <p:spPr>
          <a:xfrm>
            <a:off x="0" y="0"/>
            <a:ext cx="12192000" cy="609395"/>
          </a:xfrm>
          <a:solidFill>
            <a:srgbClr val="0093D6"/>
          </a:solidFill>
          <a:ln/>
        </p:spPr>
        <p:txBody>
          <a:bodyPr vert="horz" wrap="none" lIns="91440" tIns="45720" rIns="91440" bIns="45720" rtlCol="0" anchor="ctr">
            <a:noAutofit/>
          </a:bodyPr>
          <a:lstStyle/>
          <a:p>
            <a:pPr rtl="0"/>
            <a:r>
              <a:rPr lang="fr" sz="2000" dirty="0">
                <a:solidFill>
                  <a:schemeClr val="bg1"/>
                </a:solidFill>
              </a:rPr>
              <a:t>Vue d’ensemble du retour du conteneur isotherme et du dispositif de contrôle de la température</a:t>
            </a:r>
            <a:endParaRPr lang="fr-FR" sz="2000" dirty="0" err="1">
              <a:solidFill>
                <a:schemeClr val="bg1"/>
              </a:solidFill>
              <a:cs typeface="Calibri Light" panose="020F0302020204030204"/>
            </a:endParaRPr>
          </a:p>
        </p:txBody>
      </p:sp>
      <p:pic>
        <p:nvPicPr>
          <p:cNvPr id="6" name="Picture 5">
            <a:extLst>
              <a:ext uri="{FF2B5EF4-FFF2-40B4-BE49-F238E27FC236}">
                <a16:creationId xmlns:a16="http://schemas.microsoft.com/office/drawing/2014/main" id="{AEE7DFB0-61C9-4E53-AD25-988E872F1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8000" y="454186"/>
            <a:ext cx="866836" cy="874185"/>
          </a:xfrm>
          <a:prstGeom prst="rect">
            <a:avLst/>
          </a:prstGeom>
        </p:spPr>
      </p:pic>
      <p:sp>
        <p:nvSpPr>
          <p:cNvPr id="31" name="TextBox 30">
            <a:extLst>
              <a:ext uri="{FF2B5EF4-FFF2-40B4-BE49-F238E27FC236}">
                <a16:creationId xmlns:a16="http://schemas.microsoft.com/office/drawing/2014/main" id="{0733B9D7-AFC3-404B-81E0-269B99E2D48A}"/>
              </a:ext>
            </a:extLst>
          </p:cNvPr>
          <p:cNvSpPr txBox="1"/>
          <p:nvPr/>
        </p:nvSpPr>
        <p:spPr>
          <a:xfrm>
            <a:off x="68749" y="6437028"/>
            <a:ext cx="11566606" cy="323165"/>
          </a:xfrm>
          <a:prstGeom prst="rect">
            <a:avLst/>
          </a:prstGeom>
          <a:noFill/>
        </p:spPr>
        <p:txBody>
          <a:bodyPr wrap="square" lIns="91440" tIns="45720" rIns="91440" bIns="45720" rtlCol="0" anchor="t">
            <a:spAutoFit/>
          </a:bodyPr>
          <a:lstStyle/>
          <a:p>
            <a:pPr lvl="0" rtl="0">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Lisez attentivement les instructions « Retour du conteneur de vaccins contre la COVID-19</a:t>
            </a:r>
            <a:r>
              <a:rPr lang="fr" sz="1500" dirty="0">
                <a:solidFill>
                  <a:srgbClr val="000000"/>
                </a:solidFill>
                <a:cs typeface="Times New Roman" panose="02020603050405020304" pitchFamily="18" charset="0"/>
              </a:rPr>
              <a:t>Softbox</a:t>
            </a:r>
            <a:r>
              <a:rPr lang="fr" sz="1500" b="0" i="0" u="none" strike="noStrike" kern="1200" cap="none" spc="0" normalizeH="0" noProof="0" dirty="0">
                <a:ln>
                  <a:noFill/>
                </a:ln>
                <a:solidFill>
                  <a:prstClr val="black"/>
                </a:solidFill>
                <a:effectLst/>
                <a:uLnTx/>
                <a:uFillTx/>
                <a:latin typeface="Calibri" panose="020F0502020204030204"/>
                <a:ea typeface="+mn-ea"/>
                <a:cs typeface="+mn-cs"/>
              </a:rPr>
              <a:t> et du dispositif de contrôle de la température »</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9" name="Picture 8">
            <a:extLst>
              <a:ext uri="{FF2B5EF4-FFF2-40B4-BE49-F238E27FC236}">
                <a16:creationId xmlns:a16="http://schemas.microsoft.com/office/drawing/2014/main" id="{75987182-DF35-4976-BAB4-1AF851E671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65065" y="304151"/>
            <a:ext cx="982935" cy="999395"/>
          </a:xfrm>
          <a:prstGeom prst="rect">
            <a:avLst/>
          </a:prstGeom>
        </p:spPr>
      </p:pic>
      <p:pic>
        <p:nvPicPr>
          <p:cNvPr id="8" name="Picture 7">
            <a:extLst>
              <a:ext uri="{FF2B5EF4-FFF2-40B4-BE49-F238E27FC236}">
                <a16:creationId xmlns:a16="http://schemas.microsoft.com/office/drawing/2014/main" id="{55FC90FF-80C2-4A31-806A-9F1A1AEF6726}"/>
              </a:ext>
            </a:extLst>
          </p:cNvPr>
          <p:cNvPicPr>
            <a:picLocks noChangeAspect="1"/>
          </p:cNvPicPr>
          <p:nvPr/>
        </p:nvPicPr>
        <p:blipFill>
          <a:blip r:embed="rId5"/>
          <a:stretch>
            <a:fillRect/>
          </a:stretch>
        </p:blipFill>
        <p:spPr>
          <a:xfrm>
            <a:off x="-68749" y="1246009"/>
            <a:ext cx="12192000" cy="5157805"/>
          </a:xfrm>
          <a:prstGeom prst="rect">
            <a:avLst/>
          </a:prstGeom>
        </p:spPr>
      </p:pic>
    </p:spTree>
    <p:extLst>
      <p:ext uri="{BB962C8B-B14F-4D97-AF65-F5344CB8AC3E}">
        <p14:creationId xmlns:p14="http://schemas.microsoft.com/office/powerpoint/2010/main" val="4274381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DFCFE6-F1B1-47D9-9DDA-FE7837766BCD}"/>
              </a:ext>
            </a:extLst>
          </p:cNvPr>
          <p:cNvSpPr>
            <a:spLocks noGrp="1"/>
          </p:cNvSpPr>
          <p:nvPr>
            <p:ph type="subTitle" idx="1"/>
          </p:nvPr>
        </p:nvSpPr>
        <p:spPr>
          <a:xfrm>
            <a:off x="0" y="1455183"/>
            <a:ext cx="12192000" cy="3152912"/>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marL="365125" algn="l" rtl="0">
              <a:spcBef>
                <a:spcPct val="0"/>
              </a:spcBef>
            </a:pPr>
            <a:r>
              <a:rPr lang="fr" sz="6000">
                <a:solidFill>
                  <a:prstClr val="white"/>
                </a:solidFill>
                <a:latin typeface="Arial" pitchFamily="34" charset="0"/>
                <a:cs typeface="Arial" pitchFamily="34" charset="0"/>
              </a:rPr>
              <a:t>	Module 3 : </a:t>
            </a:r>
          </a:p>
          <a:p>
            <a:pPr marL="365125" algn="l" rtl="0">
              <a:spcBef>
                <a:spcPct val="0"/>
              </a:spcBef>
            </a:pPr>
            <a:r>
              <a:rPr lang="fr" sz="6000">
                <a:solidFill>
                  <a:prstClr val="white"/>
                </a:solidFill>
                <a:latin typeface="Arial" pitchFamily="34" charset="0"/>
                <a:cs typeface="Arial" pitchFamily="34" charset="0"/>
              </a:rPr>
              <a:t>	Stratégies d’orientation relatives </a:t>
            </a:r>
          </a:p>
          <a:p>
            <a:pPr marL="365125" algn="l" rtl="0">
              <a:spcBef>
                <a:spcPct val="0"/>
              </a:spcBef>
            </a:pPr>
            <a:r>
              <a:rPr lang="fr" sz="6000">
                <a:solidFill>
                  <a:prstClr val="white"/>
                </a:solidFill>
                <a:latin typeface="Arial" pitchFamily="34" charset="0"/>
                <a:cs typeface="Arial" pitchFamily="34" charset="0"/>
              </a:rPr>
              <a:t>	à l’administration du vaccin</a:t>
            </a:r>
          </a:p>
        </p:txBody>
      </p:sp>
    </p:spTree>
    <p:extLst>
      <p:ext uri="{BB962C8B-B14F-4D97-AF65-F5344CB8AC3E}">
        <p14:creationId xmlns:p14="http://schemas.microsoft.com/office/powerpoint/2010/main" val="3682061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957BE8-902A-4A75-8975-09E03F2B0D1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6" name="think-cell Slide" r:id="rId8" imgW="360" imgH="360" progId="">
                  <p:embed/>
                </p:oleObj>
              </mc:Choice>
              <mc:Fallback>
                <p:oleObj name="think-cell Slide" r:id="rId8" imgW="360" imgH="360" progId="">
                  <p:embed/>
                  <p:pic>
                    <p:nvPicPr>
                      <p:cNvPr id="5" name="Object 4" hidden="1">
                        <a:extLst>
                          <a:ext uri="{FF2B5EF4-FFF2-40B4-BE49-F238E27FC236}">
                            <a16:creationId xmlns:a16="http://schemas.microsoft.com/office/drawing/2014/main" id="{6F957BE8-902A-4A75-8975-09E03F2B0D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3739A7C-ED61-4ADC-9CAF-A89D9E9AFBC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5" name="Rectangle 24">
            <a:extLst>
              <a:ext uri="{FF2B5EF4-FFF2-40B4-BE49-F238E27FC236}">
                <a16:creationId xmlns:a16="http://schemas.microsoft.com/office/drawing/2014/main" id="{7B8D9207-EC49-47B8-9946-CCE36C556C38}"/>
              </a:ext>
            </a:extLst>
          </p:cNvPr>
          <p:cNvSpPr/>
          <p:nvPr/>
        </p:nvSpPr>
        <p:spPr>
          <a:xfrm>
            <a:off x="3403600" y="0"/>
            <a:ext cx="87884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7EE1EA51-CB34-4715-8010-A2587FCA5AA2}"/>
              </a:ext>
            </a:extLst>
          </p:cNvPr>
          <p:cNvSpPr/>
          <p:nvPr/>
        </p:nvSpPr>
        <p:spPr>
          <a:xfrm>
            <a:off x="3737359" y="581046"/>
            <a:ext cx="7888289" cy="5709255"/>
          </a:xfrm>
          <a:prstGeom prst="rect">
            <a:avLst/>
          </a:prstGeom>
        </p:spPr>
        <p:txBody>
          <a:bodyPr vert="horz" wrap="square" lIns="0" tIns="0" rIns="0" bIns="0" rtlCol="0">
            <a:spAutoFit/>
          </a:bodyPr>
          <a:lstStyle/>
          <a:p>
            <a:pPr lvl="0" rtl="0">
              <a:spcBef>
                <a:spcPts val="600"/>
              </a:spcBef>
              <a:spcAft>
                <a:spcPts val="300"/>
              </a:spcAft>
              <a:buClr>
                <a:srgbClr val="000000"/>
              </a:buClr>
              <a:buSzPct val="100000"/>
              <a:buFont typeface="Segoe UI" panose="020B0502040204020203" pitchFamily="34" charset="0"/>
              <a:buChar char="​"/>
              <a:defRPr/>
            </a:pPr>
            <a:r>
              <a:rPr lang="fr" sz="1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Les diapositives suivantes présentent les stratégies relatives à l’administration du vaccin </a:t>
            </a:r>
            <a:r>
              <a:rPr lang="fr" sz="1700" dirty="0">
                <a:latin typeface="Arial" panose="020B0604020202020204" pitchFamily="34" charset="0"/>
                <a:cs typeface="Arial" panose="020B0604020202020204" pitchFamily="34" charset="0"/>
              </a:rPr>
              <a:t>Pfizer BioNTech COVID-19 </a:t>
            </a:r>
          </a:p>
          <a:p>
            <a:pPr lvl="0" rtl="0">
              <a:spcBef>
                <a:spcPts val="600"/>
              </a:spcBef>
              <a:spcAft>
                <a:spcPts val="300"/>
              </a:spcAft>
              <a:buClr>
                <a:srgbClr val="000000"/>
              </a:buClr>
              <a:buSzPct val="100000"/>
              <a:buFont typeface="Segoe UI" panose="020B0502040204020203" pitchFamily="34" charset="0"/>
              <a:buChar char="​"/>
              <a:defRPr/>
            </a:pPr>
            <a:endParaRPr kumimoji="0" lang="en-US" sz="1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rtl="0">
              <a:spcBef>
                <a:spcPts val="600"/>
              </a:spcBef>
              <a:spcAft>
                <a:spcPts val="300"/>
              </a:spcAft>
              <a:buClr>
                <a:srgbClr val="000000"/>
              </a:buClr>
              <a:buSzPct val="100000"/>
              <a:buFont typeface="Segoe UI" panose="020B0502040204020203" pitchFamily="34" charset="0"/>
              <a:buChar char="​"/>
              <a:defRPr/>
            </a:pPr>
            <a:r>
              <a:rPr lang="fr" sz="17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Les pays peuvent décider de qui vacciner en priorité, conformément aux recommandations du groupe stratégique consultatif d’experts de l’OMS (SAGE) et à leurs besoins.</a:t>
            </a:r>
          </a:p>
          <a:p>
            <a:pPr marL="0" marR="0" lvl="0" indent="0" algn="l" defTabSz="914400" rtl="0" eaLnBrk="1" fontAlgn="auto" latinLnBrk="0" hangingPunct="1">
              <a:lnSpc>
                <a:spcPct val="100000"/>
              </a:lnSpc>
              <a:spcBef>
                <a:spcPts val="600"/>
              </a:spcBef>
              <a:spcAft>
                <a:spcPts val="300"/>
              </a:spcAft>
              <a:buClr>
                <a:srgbClr val="000000"/>
              </a:buClr>
              <a:buSzPct val="100000"/>
              <a:buFont typeface="Segoe UI" panose="020B0502040204020203" pitchFamily="34" charset="0"/>
              <a:buChar char="​"/>
              <a:tabLst/>
              <a:defRPr/>
            </a:pPr>
            <a:r>
              <a:rPr lang="fr" sz="1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Ces stratégies ont été conçues dans le but de respecter les principes suivants :</a:t>
            </a:r>
          </a:p>
          <a:p>
            <a:pPr marL="266700" marR="0" lvl="1" indent="-266700" algn="l" defTabSz="914400" rtl="0" eaLnBrk="1" fontAlgn="auto" latinLnBrk="0" hangingPunct="1">
              <a:lnSpc>
                <a:spcPct val="100000"/>
              </a:lnSpc>
              <a:spcBef>
                <a:spcPts val="300"/>
              </a:spcBef>
              <a:spcAft>
                <a:spcPts val="600"/>
              </a:spcAft>
              <a:buClr>
                <a:srgbClr val="000000"/>
              </a:buClr>
              <a:buSzPct val="110000"/>
              <a:buFont typeface="Wingdings" panose="05000000000000000000" pitchFamily="2" charset="2"/>
              <a:buChar char=""/>
              <a:tabLst/>
              <a:defRPr/>
            </a:pPr>
            <a:r>
              <a:rPr lang="fr" sz="17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Réduire au minimum les besoins en équipements de la chaîne du froid à ultra-basse température (UCC)</a:t>
            </a:r>
            <a:r>
              <a:rPr lang="fr" sz="1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de façon à élargir l’accès et le recours au vaccin Pfizer BioNTech COVID-19 et éviter les investissements importants</a:t>
            </a:r>
          </a:p>
          <a:p>
            <a:pPr marL="266700" marR="0" lvl="1" indent="-266700" algn="l" defTabSz="914400" rtl="0" eaLnBrk="1" fontAlgn="auto" latinLnBrk="0" hangingPunct="1">
              <a:lnSpc>
                <a:spcPct val="100000"/>
              </a:lnSpc>
              <a:spcBef>
                <a:spcPts val="300"/>
              </a:spcBef>
              <a:spcAft>
                <a:spcPts val="600"/>
              </a:spcAft>
              <a:buClr>
                <a:srgbClr val="000000"/>
              </a:buClr>
              <a:buSzPct val="110000"/>
              <a:buFont typeface="Wingdings" panose="05000000000000000000" pitchFamily="2" charset="2"/>
              <a:buChar char=""/>
              <a:tabLst/>
              <a:defRPr/>
            </a:pPr>
            <a:r>
              <a:rPr lang="fr" sz="17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Réduire le risque de perte</a:t>
            </a:r>
            <a:r>
              <a:rPr lang="fr" sz="1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compte tenu du caractère inédit des produits UCC dans de nombreux contextes ainsi que des impératifs de gestion du vaccin Pfizer BioNTech COVID-19.</a:t>
            </a:r>
          </a:p>
          <a:p>
            <a:pPr marL="0" marR="0" lvl="0" indent="0" algn="l" defTabSz="914400" rtl="0" eaLnBrk="1" fontAlgn="auto" latinLnBrk="0" hangingPunct="1">
              <a:lnSpc>
                <a:spcPct val="100000"/>
              </a:lnSpc>
              <a:spcBef>
                <a:spcPts val="600"/>
              </a:spcBef>
              <a:spcAft>
                <a:spcPts val="300"/>
              </a:spcAft>
              <a:buClr>
                <a:srgbClr val="000000"/>
              </a:buClr>
              <a:buSzPct val="100000"/>
              <a:buFont typeface="Segoe UI" panose="020B0502040204020203" pitchFamily="34" charset="0"/>
              <a:buChar char="​"/>
              <a:tabLst/>
              <a:defRPr/>
            </a:pPr>
            <a:r>
              <a:rPr lang="fr" sz="1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Cette section porte sur trois sujets clés :</a:t>
            </a:r>
          </a:p>
          <a:p>
            <a:pPr marL="266700" marR="0" lvl="1" indent="-266700" algn="l" defTabSz="914400" rtl="0" eaLnBrk="1" fontAlgn="auto" latinLnBrk="0" hangingPunct="1">
              <a:lnSpc>
                <a:spcPct val="100000"/>
              </a:lnSpc>
              <a:spcBef>
                <a:spcPts val="300"/>
              </a:spcBef>
              <a:spcAft>
                <a:spcPts val="600"/>
              </a:spcAft>
              <a:buClr>
                <a:srgbClr val="000000"/>
              </a:buClr>
              <a:buSzPct val="110000"/>
              <a:buFont typeface="Wingdings" panose="05000000000000000000" pitchFamily="2" charset="2"/>
              <a:buChar char=""/>
              <a:tabLst/>
              <a:defRPr/>
            </a:pPr>
            <a:r>
              <a:rPr lang="fr" sz="1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Un modèle simple à site unique avec administration in situ</a:t>
            </a:r>
          </a:p>
          <a:p>
            <a:pPr marL="266700" marR="0" lvl="1" indent="-266700" algn="l" defTabSz="914400" rtl="0" eaLnBrk="1" fontAlgn="auto" latinLnBrk="0" hangingPunct="1">
              <a:lnSpc>
                <a:spcPct val="100000"/>
              </a:lnSpc>
              <a:spcBef>
                <a:spcPts val="300"/>
              </a:spcBef>
              <a:spcAft>
                <a:spcPts val="600"/>
              </a:spcAft>
              <a:buClr>
                <a:srgbClr val="000000"/>
              </a:buClr>
              <a:buSzPct val="110000"/>
              <a:buFont typeface="Wingdings" panose="05000000000000000000" pitchFamily="2" charset="2"/>
              <a:buChar char=""/>
              <a:tabLst/>
              <a:defRPr/>
            </a:pPr>
            <a:r>
              <a:rPr lang="fr" sz="1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Les éléments à prendre en compte lors de l’expansion à de multiples sites UCC</a:t>
            </a:r>
          </a:p>
          <a:p>
            <a:pPr marL="266700" marR="0" lvl="1" indent="-266700" algn="l" defTabSz="914400" rtl="0" eaLnBrk="1" fontAlgn="auto" latinLnBrk="0" hangingPunct="1">
              <a:lnSpc>
                <a:spcPct val="100000"/>
              </a:lnSpc>
              <a:spcBef>
                <a:spcPts val="300"/>
              </a:spcBef>
              <a:spcAft>
                <a:spcPts val="600"/>
              </a:spcAft>
              <a:buClr>
                <a:srgbClr val="000000"/>
              </a:buClr>
              <a:buSzPct val="110000"/>
              <a:buFont typeface="Wingdings" panose="05000000000000000000" pitchFamily="2" charset="2"/>
              <a:buChar char=""/>
              <a:tabLst/>
              <a:defRPr/>
            </a:pPr>
            <a:r>
              <a:rPr lang="fr" sz="1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Les éléments à prendre en compte pour l’administration hors site</a:t>
            </a:r>
          </a:p>
        </p:txBody>
      </p:sp>
      <p:sp>
        <p:nvSpPr>
          <p:cNvPr id="70" name="2. Slide Title">
            <a:extLst>
              <a:ext uri="{FF2B5EF4-FFF2-40B4-BE49-F238E27FC236}">
                <a16:creationId xmlns:a16="http://schemas.microsoft.com/office/drawing/2014/main" id="{544A5583-2664-4694-8F11-9482A35B53FA}"/>
              </a:ext>
            </a:extLst>
          </p:cNvPr>
          <p:cNvSpPr txBox="1">
            <a:spLocks/>
          </p:cNvSpPr>
          <p:nvPr>
            <p:custDataLst>
              <p:tags r:id="rId4"/>
            </p:custDataLst>
          </p:nvPr>
        </p:nvSpPr>
        <p:spPr>
          <a:xfrm>
            <a:off x="554736" y="937122"/>
            <a:ext cx="2514600" cy="76944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 sz="2500" b="1" i="0" u="none" strike="noStrike" kern="1200" cap="none" spc="0" normalizeH="0" noProof="0">
                <a:ln w="6350" cap="flat">
                  <a:noFill/>
                  <a:miter lim="800000"/>
                </a:ln>
                <a:solidFill>
                  <a:srgbClr val="4D4D4D"/>
                </a:solidFill>
                <a:effectLst/>
                <a:uLnTx/>
                <a:uFillTx/>
                <a:latin typeface="Arial" panose="020B0604020202020204" pitchFamily="34" charset="0"/>
                <a:ea typeface="+mj-ea"/>
                <a:cs typeface="Arial" panose="020B0604020202020204" pitchFamily="34" charset="0"/>
                <a:sym typeface="Arial" panose="020B0604020202020204" pitchFamily="34" charset="0"/>
              </a:rPr>
              <a:t>Stratégies relatives à l’administration du vaccin</a:t>
            </a:r>
          </a:p>
        </p:txBody>
      </p:sp>
      <p:grpSp>
        <p:nvGrpSpPr>
          <p:cNvPr id="22" name="CustomIcon">
            <a:extLst>
              <a:ext uri="{FF2B5EF4-FFF2-40B4-BE49-F238E27FC236}">
                <a16:creationId xmlns:a16="http://schemas.microsoft.com/office/drawing/2014/main" id="{F3A9911C-3F4B-40E6-8885-C48AB97D6A65}"/>
              </a:ext>
            </a:extLst>
          </p:cNvPr>
          <p:cNvGrpSpPr>
            <a:grpSpLocks/>
          </p:cNvGrpSpPr>
          <p:nvPr>
            <p:custDataLst>
              <p:tags r:id="rId5"/>
            </p:custDataLst>
          </p:nvPr>
        </p:nvGrpSpPr>
        <p:grpSpPr>
          <a:xfrm>
            <a:off x="834139" y="2535341"/>
            <a:ext cx="1955794" cy="1955794"/>
            <a:chOff x="-200025" y="-207010"/>
            <a:chExt cx="1019810" cy="1019810"/>
          </a:xfrm>
        </p:grpSpPr>
        <p:sp>
          <p:nvSpPr>
            <p:cNvPr id="23" name="Oval 22">
              <a:extLst>
                <a:ext uri="{FF2B5EF4-FFF2-40B4-BE49-F238E27FC236}">
                  <a16:creationId xmlns:a16="http://schemas.microsoft.com/office/drawing/2014/main" id="{DD927EBB-7CD6-40D4-BF90-202A5E85AF9A}"/>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24" name="Graphic 23">
              <a:extLst>
                <a:ext uri="{FF2B5EF4-FFF2-40B4-BE49-F238E27FC236}">
                  <a16:creationId xmlns:a16="http://schemas.microsoft.com/office/drawing/2014/main" id="{EC1536A4-742A-4CE4-A80A-534C06B4B7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0" y="0"/>
              <a:ext cx="609600" cy="609600"/>
            </a:xfrm>
            <a:prstGeom prst="rect">
              <a:avLst/>
            </a:prstGeom>
          </p:spPr>
        </p:pic>
      </p:grpSp>
    </p:spTree>
    <p:extLst>
      <p:ext uri="{BB962C8B-B14F-4D97-AF65-F5344CB8AC3E}">
        <p14:creationId xmlns:p14="http://schemas.microsoft.com/office/powerpoint/2010/main" val="127054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ontent Placeholder 10">
            <a:extLst>
              <a:ext uri="{FF2B5EF4-FFF2-40B4-BE49-F238E27FC236}">
                <a16:creationId xmlns:a16="http://schemas.microsoft.com/office/drawing/2014/main" id="{6324BA9C-9375-488E-AD18-96564D5504A8}"/>
              </a:ext>
            </a:extLst>
          </p:cNvPr>
          <p:cNvSpPr>
            <a:spLocks noGrp="1"/>
          </p:cNvSpPr>
          <p:nvPr>
            <p:ph idx="1"/>
          </p:nvPr>
        </p:nvSpPr>
        <p:spPr>
          <a:xfrm>
            <a:off x="141831" y="733262"/>
            <a:ext cx="4645525" cy="2089428"/>
          </a:xfrm>
        </p:spPr>
        <p:txBody>
          <a:bodyPr vert="horz" lIns="91440" tIns="45720" rIns="91440" bIns="45720" rtlCol="0" anchor="ctr">
            <a:normAutofit/>
          </a:bodyPr>
          <a:lstStyle/>
          <a:p>
            <a:pPr marL="0" indent="0" rtl="0">
              <a:lnSpc>
                <a:spcPct val="100000"/>
              </a:lnSpc>
              <a:spcBef>
                <a:spcPts val="600"/>
              </a:spcBef>
              <a:spcAft>
                <a:spcPts val="0"/>
              </a:spcAft>
              <a:buNone/>
            </a:pPr>
            <a:r>
              <a:rPr lang="fr" sz="1400" b="1"/>
              <a:t>Déploiement en cascade</a:t>
            </a:r>
            <a:r>
              <a:rPr lang="fr" sz="1400"/>
              <a:t> des vaccins d’un site central vers plusieurs entrepôts régionaux dotés d’ECF pour le stockage des vaccins</a:t>
            </a:r>
          </a:p>
          <a:p>
            <a:pPr marL="0" indent="0" rtl="0">
              <a:spcBef>
                <a:spcPts val="600"/>
              </a:spcBef>
              <a:spcAft>
                <a:spcPts val="0"/>
              </a:spcAft>
              <a:buNone/>
            </a:pPr>
            <a:r>
              <a:rPr lang="fr" sz="1400" b="1">
                <a:cs typeface="Arial" pitchFamily="34" charset="0"/>
              </a:rPr>
              <a:t>Convient aux pays :</a:t>
            </a:r>
          </a:p>
          <a:p>
            <a:pPr marL="560387" indent="-285750" rtl="0">
              <a:spcBef>
                <a:spcPts val="600"/>
              </a:spcBef>
              <a:spcAft>
                <a:spcPts val="0"/>
              </a:spcAft>
            </a:pPr>
            <a:r>
              <a:rPr lang="fr" sz="1400">
                <a:cs typeface="Arial" pitchFamily="34" charset="0"/>
              </a:rPr>
              <a:t>où les districts sont éloignés de l’entrepôt central</a:t>
            </a:r>
          </a:p>
          <a:p>
            <a:pPr marL="560387" indent="-285750" rtl="0">
              <a:spcBef>
                <a:spcPts val="600"/>
              </a:spcBef>
              <a:spcAft>
                <a:spcPts val="0"/>
              </a:spcAft>
            </a:pPr>
            <a:r>
              <a:rPr lang="fr" sz="1400">
                <a:cs typeface="Arial" pitchFamily="34" charset="0"/>
              </a:rPr>
              <a:t>de type archipel ou à grande superficie</a:t>
            </a:r>
          </a:p>
          <a:p>
            <a:pPr marL="560387" indent="-285750" rtl="0">
              <a:spcBef>
                <a:spcPts val="600"/>
              </a:spcBef>
              <a:spcAft>
                <a:spcPts val="0"/>
              </a:spcAft>
            </a:pPr>
            <a:r>
              <a:rPr lang="fr" sz="1400">
                <a:cs typeface="Arial" pitchFamily="34" charset="0"/>
              </a:rPr>
              <a:t>Deux cas de figure possibles</a:t>
            </a:r>
          </a:p>
          <a:p>
            <a:pPr marL="0" indent="0" rtl="0">
              <a:lnSpc>
                <a:spcPct val="100000"/>
              </a:lnSpc>
              <a:buNone/>
            </a:pPr>
            <a:endParaRPr lang="fr-FR" sz="1400" dirty="0"/>
          </a:p>
        </p:txBody>
      </p:sp>
      <p:sp>
        <p:nvSpPr>
          <p:cNvPr id="4" name="Slide Number Placeholder 3">
            <a:extLst>
              <a:ext uri="{FF2B5EF4-FFF2-40B4-BE49-F238E27FC236}">
                <a16:creationId xmlns:a16="http://schemas.microsoft.com/office/drawing/2014/main" id="{3BACD182-8F83-4628-902C-84069D3E9742}"/>
              </a:ext>
            </a:extLst>
          </p:cNvPr>
          <p:cNvSpPr>
            <a:spLocks noGrp="1"/>
          </p:cNvSpPr>
          <p:nvPr>
            <p:ph type="sldNum" sz="quarter" idx="4294967295"/>
          </p:nvPr>
        </p:nvSpPr>
        <p:spPr/>
        <p:txBody>
          <a:bodyPr rtlCol="0"/>
          <a:lstStyle/>
          <a:p>
            <a:pPr rtl="0"/>
            <a:endParaRPr lang="en-US" dirty="0"/>
          </a:p>
        </p:txBody>
      </p:sp>
      <p:sp>
        <p:nvSpPr>
          <p:cNvPr id="326" name="Content Placeholder 10">
            <a:extLst>
              <a:ext uri="{FF2B5EF4-FFF2-40B4-BE49-F238E27FC236}">
                <a16:creationId xmlns:a16="http://schemas.microsoft.com/office/drawing/2014/main" id="{687A5FBC-DAD0-4DED-AAA1-A4B4996FDA9D}"/>
              </a:ext>
            </a:extLst>
          </p:cNvPr>
          <p:cNvSpPr txBox="1">
            <a:spLocks/>
          </p:cNvSpPr>
          <p:nvPr/>
        </p:nvSpPr>
        <p:spPr>
          <a:xfrm>
            <a:off x="7404644" y="538852"/>
            <a:ext cx="4645525" cy="1759727"/>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7" indent="0" rtl="0">
              <a:lnSpc>
                <a:spcPct val="100000"/>
              </a:lnSpc>
              <a:spcBef>
                <a:spcPts val="0"/>
              </a:spcBef>
              <a:buNone/>
            </a:pPr>
            <a:r>
              <a:rPr lang="fr" sz="1400" b="1">
                <a:cs typeface="Arial" pitchFamily="34" charset="0"/>
              </a:rPr>
              <a:t>Déploiement rapide</a:t>
            </a:r>
            <a:r>
              <a:rPr lang="fr" sz="1400">
                <a:cs typeface="Arial" pitchFamily="34" charset="0"/>
              </a:rPr>
              <a:t> du vaccin d’un site central vers des points de prestation de services par transport, avec utilisation ou non d’un stockage temporaire.</a:t>
            </a:r>
          </a:p>
          <a:p>
            <a:pPr marL="274637" indent="0" rtl="0">
              <a:lnSpc>
                <a:spcPct val="100000"/>
              </a:lnSpc>
              <a:spcBef>
                <a:spcPts val="0"/>
              </a:spcBef>
              <a:buNone/>
            </a:pPr>
            <a:endParaRPr lang="en-US" sz="1400" dirty="0">
              <a:cs typeface="Arial" pitchFamily="34" charset="0"/>
            </a:endParaRPr>
          </a:p>
          <a:p>
            <a:pPr marL="274637" indent="0" rtl="0">
              <a:lnSpc>
                <a:spcPct val="100000"/>
              </a:lnSpc>
              <a:spcBef>
                <a:spcPts val="0"/>
              </a:spcBef>
              <a:buNone/>
            </a:pPr>
            <a:r>
              <a:rPr lang="fr" sz="1400" b="1">
                <a:cs typeface="Arial" pitchFamily="34" charset="0"/>
              </a:rPr>
              <a:t>Convient aux pays :</a:t>
            </a:r>
          </a:p>
          <a:p>
            <a:pPr marL="560387" indent="-285750" rtl="0">
              <a:lnSpc>
                <a:spcPct val="100000"/>
              </a:lnSpc>
              <a:spcBef>
                <a:spcPts val="0"/>
              </a:spcBef>
            </a:pPr>
            <a:r>
              <a:rPr lang="fr" sz="1400">
                <a:cs typeface="Arial" pitchFamily="34" charset="0"/>
              </a:rPr>
              <a:t>où les districts sont proches de l’entrepôt central</a:t>
            </a:r>
          </a:p>
          <a:p>
            <a:pPr marL="560387" indent="-285750" rtl="0">
              <a:lnSpc>
                <a:spcPct val="100000"/>
              </a:lnSpc>
              <a:spcBef>
                <a:spcPts val="0"/>
              </a:spcBef>
            </a:pPr>
            <a:r>
              <a:rPr lang="fr" sz="1400">
                <a:cs typeface="Arial" pitchFamily="34" charset="0"/>
              </a:rPr>
              <a:t>à petite superficie, où les districts sont faciles d’accès</a:t>
            </a:r>
          </a:p>
        </p:txBody>
      </p:sp>
      <p:sp>
        <p:nvSpPr>
          <p:cNvPr id="10" name="Rectangle 9">
            <a:extLst>
              <a:ext uri="{FF2B5EF4-FFF2-40B4-BE49-F238E27FC236}">
                <a16:creationId xmlns:a16="http://schemas.microsoft.com/office/drawing/2014/main" id="{A02BD8DF-9FDF-46E8-AFEB-18EFB8316440}"/>
              </a:ext>
            </a:extLst>
          </p:cNvPr>
          <p:cNvSpPr/>
          <p:nvPr/>
        </p:nvSpPr>
        <p:spPr>
          <a:xfrm>
            <a:off x="478207" y="6070158"/>
            <a:ext cx="11429440" cy="584775"/>
          </a:xfrm>
          <a:prstGeom prst="rect">
            <a:avLst/>
          </a:prstGeom>
          <a:ln>
            <a:solidFill>
              <a:srgbClr val="0093D5"/>
            </a:solidFill>
          </a:ln>
        </p:spPr>
        <p:txBody>
          <a:bodyPr wrap="square" rtlCol="0">
            <a:spAutoFit/>
          </a:bodyPr>
          <a:lstStyle/>
          <a:p>
            <a:pPr rtl="0"/>
            <a:r>
              <a:rPr lang="fr" sz="1600">
                <a:latin typeface="Arial" pitchFamily="34" charset="0"/>
                <a:ea typeface="Calibri" panose="020F0502020204030204" pitchFamily="34" charset="0"/>
                <a:cs typeface="Arial" pitchFamily="34" charset="0"/>
              </a:rPr>
              <a:t>Pour déterminer la taille, n’oubliez pas qu’</a:t>
            </a:r>
            <a:r>
              <a:rPr lang="fr" sz="1600">
                <a:solidFill>
                  <a:srgbClr val="202122"/>
                </a:solidFill>
                <a:latin typeface="Arial" pitchFamily="34" charset="0"/>
                <a:ea typeface="Calibri" panose="020F0502020204030204" pitchFamily="34" charset="0"/>
                <a:cs typeface="Arial" pitchFamily="34" charset="0"/>
              </a:rPr>
              <a:t>en cas de recours </a:t>
            </a:r>
            <a:r>
              <a:rPr lang="fr" sz="1600">
                <a:latin typeface="Arial" pitchFamily="34" charset="0"/>
                <a:ea typeface="Calibri" panose="020F0502020204030204" pitchFamily="34" charset="0"/>
                <a:cs typeface="Arial" pitchFamily="34" charset="0"/>
              </a:rPr>
              <a:t>à des congélateurs ULT, seule la moitié environ de la capacité de stockage est utilisée. Seuls environ 350 L sont donc utilisés dans un congélateur ULT de 700 L.</a:t>
            </a:r>
            <a:endParaRPr lang="en-US" sz="1600" dirty="0">
              <a:effectLst/>
              <a:latin typeface="Arial" pitchFamily="34" charset="0"/>
              <a:ea typeface="Calibri" panose="020F0502020204030204" pitchFamily="34" charset="0"/>
              <a:cs typeface="Arial" pitchFamily="34" charset="0"/>
            </a:endParaRPr>
          </a:p>
        </p:txBody>
      </p:sp>
      <p:pic>
        <p:nvPicPr>
          <p:cNvPr id="6" name="Picture 5">
            <a:extLst>
              <a:ext uri="{FF2B5EF4-FFF2-40B4-BE49-F238E27FC236}">
                <a16:creationId xmlns:a16="http://schemas.microsoft.com/office/drawing/2014/main" id="{D69F4249-E8BF-494D-B18C-10E0471C85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2298580"/>
            <a:ext cx="4816642" cy="3628730"/>
          </a:xfrm>
          <a:prstGeom prst="rect">
            <a:avLst/>
          </a:prstGeom>
        </p:spPr>
      </p:pic>
      <p:pic>
        <p:nvPicPr>
          <p:cNvPr id="3" name="Picture 2">
            <a:extLst>
              <a:ext uri="{FF2B5EF4-FFF2-40B4-BE49-F238E27FC236}">
                <a16:creationId xmlns:a16="http://schemas.microsoft.com/office/drawing/2014/main" id="{0C6CC99E-35C5-43E0-89EA-B4C182EDF7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045" y="2409823"/>
            <a:ext cx="5492244" cy="3461588"/>
          </a:xfrm>
          <a:prstGeom prst="rect">
            <a:avLst/>
          </a:prstGeom>
        </p:spPr>
      </p:pic>
      <p:sp>
        <p:nvSpPr>
          <p:cNvPr id="2" name="Title 1">
            <a:extLst>
              <a:ext uri="{FF2B5EF4-FFF2-40B4-BE49-F238E27FC236}">
                <a16:creationId xmlns:a16="http://schemas.microsoft.com/office/drawing/2014/main" id="{44B324D3-5C78-41E5-A254-E7BBDB6D35DE}"/>
              </a:ext>
            </a:extLst>
          </p:cNvPr>
          <p:cNvSpPr>
            <a:spLocks noGrp="1"/>
          </p:cNvSpPr>
          <p:nvPr>
            <p:ph type="title"/>
          </p:nvPr>
        </p:nvSpPr>
        <p:spPr>
          <a:xfrm>
            <a:off x="0" y="27124"/>
            <a:ext cx="12192000" cy="511728"/>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2800" dirty="0">
                <a:solidFill>
                  <a:schemeClr val="bg1"/>
                </a:solidFill>
                <a:latin typeface="Calibri Light" panose="020F0302020204030204" pitchFamily="34" charset="0"/>
                <a:cs typeface="Calibri Light" panose="020F0302020204030204" pitchFamily="34" charset="0"/>
              </a:rPr>
              <a:t>Options en matière de chaîne du froid à ultra-basse température – rapide et lente</a:t>
            </a:r>
            <a:endParaRPr lang="en-US" sz="28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04088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0CB34D-F151-495E-AAD3-8C9104E7A87D}"/>
              </a:ext>
            </a:extLst>
          </p:cNvPr>
          <p:cNvPicPr>
            <a:picLocks noChangeAspect="1"/>
          </p:cNvPicPr>
          <p:nvPr/>
        </p:nvPicPr>
        <p:blipFill>
          <a:blip r:embed="rId3"/>
          <a:stretch>
            <a:fillRect/>
          </a:stretch>
        </p:blipFill>
        <p:spPr>
          <a:xfrm>
            <a:off x="6977892" y="811706"/>
            <a:ext cx="4957228" cy="3218418"/>
          </a:xfrm>
          <a:prstGeom prst="rect">
            <a:avLst/>
          </a:prstGeom>
        </p:spPr>
      </p:pic>
      <p:sp>
        <p:nvSpPr>
          <p:cNvPr id="4" name="Content Placeholder 2">
            <a:extLst>
              <a:ext uri="{FF2B5EF4-FFF2-40B4-BE49-F238E27FC236}">
                <a16:creationId xmlns:a16="http://schemas.microsoft.com/office/drawing/2014/main" id="{C468FA5E-65CD-C649-A990-7D2E7737A16F}"/>
              </a:ext>
            </a:extLst>
          </p:cNvPr>
          <p:cNvSpPr txBox="1">
            <a:spLocks/>
          </p:cNvSpPr>
          <p:nvPr/>
        </p:nvSpPr>
        <p:spPr>
          <a:xfrm>
            <a:off x="155414" y="605438"/>
            <a:ext cx="6822478" cy="4435794"/>
          </a:xfrm>
          <a:prstGeom prst="rect">
            <a:avLst/>
          </a:prstGeom>
          <a:gradFill flip="none" rotWithShape="1">
            <a:gsLst>
              <a:gs pos="0">
                <a:schemeClr val="bg1"/>
              </a:gs>
              <a:gs pos="74000">
                <a:schemeClr val="bg1"/>
              </a:gs>
              <a:gs pos="100000">
                <a:schemeClr val="bg1">
                  <a:alpha val="0"/>
                </a:schemeClr>
              </a:gs>
              <a:gs pos="89000">
                <a:schemeClr val="bg1">
                  <a:alpha val="73000"/>
                </a:schemeClr>
              </a:gs>
            </a:gsLst>
            <a:lin ang="0" scaled="1"/>
            <a:tileRect/>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 sz="1300" b="1" u="sng" dirty="0">
                <a:cs typeface="Arial" pitchFamily="34" charset="0"/>
              </a:rPr>
              <a:t>Cas 1 – Site UCC unique</a:t>
            </a:r>
          </a:p>
          <a:p>
            <a:pPr algn="l" rtl="0"/>
            <a:r>
              <a:rPr lang="fr" sz="1300" b="1" dirty="0">
                <a:cs typeface="Arial" pitchFamily="34" charset="0"/>
              </a:rPr>
              <a:t>Conception de la chaîne du froid :</a:t>
            </a:r>
          </a:p>
          <a:p>
            <a:pPr marL="228600" indent="-114300" algn="l" rtl="0">
              <a:buFont typeface="Arial" panose="020B0604020202020204" pitchFamily="34" charset="0"/>
              <a:buChar char="•"/>
            </a:pPr>
            <a:r>
              <a:rPr lang="fr" sz="1300" dirty="0">
                <a:cs typeface="Arial" pitchFamily="34" charset="0"/>
              </a:rPr>
              <a:t>1 lieu de stockage UCC dans l’entrepôt central</a:t>
            </a:r>
          </a:p>
          <a:p>
            <a:pPr marL="228600" indent="-114300" algn="l" rtl="0">
              <a:buFont typeface="Arial" panose="020B0604020202020204" pitchFamily="34" charset="0"/>
              <a:buChar char="•"/>
            </a:pPr>
            <a:r>
              <a:rPr lang="fr" sz="1300" dirty="0">
                <a:cs typeface="Arial" pitchFamily="34" charset="0"/>
              </a:rPr>
              <a:t>Entrepôts régionaux à -20 °C et/ou entre +2 °C et +8 °C ; avec élimination potentielle de certains niveaux (utilisation de congélateurs et réfrigérateurs classés QP par l’OMS pour le stockage)</a:t>
            </a:r>
          </a:p>
          <a:p>
            <a:pPr marL="228600" indent="-114300" algn="l" rtl="0">
              <a:buFont typeface="Arial" panose="020B0604020202020204" pitchFamily="34" charset="0"/>
              <a:buChar char="•"/>
            </a:pPr>
            <a:r>
              <a:rPr lang="fr" sz="1300" dirty="0">
                <a:cs typeface="Arial" pitchFamily="34" charset="0"/>
              </a:rPr>
              <a:t>Utilisation de conteneurs isothermes passifs classés QP par l’OMS pour le stockage entre +2 °C et 8 °C dans les centres de services</a:t>
            </a:r>
          </a:p>
          <a:p>
            <a:pPr marL="228600" indent="-114300" algn="l" rtl="0">
              <a:buFont typeface="Arial" panose="020B0604020202020204" pitchFamily="34" charset="0"/>
              <a:buChar char="•"/>
            </a:pPr>
            <a:r>
              <a:rPr lang="fr" sz="1300" dirty="0">
                <a:cs typeface="Arial" pitchFamily="34" charset="0"/>
              </a:rPr>
              <a:t>Dans ce cas de figure, la vaccination s’effectue tant sur le site central que sur les sites secondaires. </a:t>
            </a:r>
          </a:p>
          <a:p>
            <a:pPr marL="228600" indent="-114300" algn="l" rtl="0">
              <a:buFont typeface="Arial" panose="020B0604020202020204" pitchFamily="34" charset="0"/>
              <a:buChar char="•"/>
            </a:pPr>
            <a:r>
              <a:rPr lang="fr" sz="1300" dirty="0">
                <a:cs typeface="Arial" pitchFamily="34" charset="0"/>
              </a:rPr>
              <a:t>Il est nécessaire de surveiller attentivement les vaccins stockés entre +2 °C et 8 °C pour éviter des pertes excessives</a:t>
            </a:r>
          </a:p>
          <a:p>
            <a:pPr marL="114300" algn="l" rtl="0"/>
            <a:r>
              <a:rPr lang="fr" sz="1300" b="1" dirty="0">
                <a:cs typeface="Arial" pitchFamily="34" charset="0"/>
              </a:rPr>
              <a:t>Modus operandi</a:t>
            </a:r>
          </a:p>
        </p:txBody>
      </p:sp>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rtl="0"/>
            <a:r>
              <a:rPr lang="fr" sz="1200">
                <a:solidFill>
                  <a:schemeClr val="bg1"/>
                </a:solidFill>
                <a:latin typeface="Arial" pitchFamily="34" charset="0"/>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538918"/>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Déploiement du vaccin en cascade</a:t>
            </a:r>
          </a:p>
        </p:txBody>
      </p:sp>
      <p:sp>
        <p:nvSpPr>
          <p:cNvPr id="10" name="TextBox 9"/>
          <p:cNvSpPr txBox="1"/>
          <p:nvPr/>
        </p:nvSpPr>
        <p:spPr>
          <a:xfrm>
            <a:off x="11819964" y="2"/>
            <a:ext cx="372035" cy="276999"/>
          </a:xfrm>
          <a:prstGeom prst="rect">
            <a:avLst/>
          </a:prstGeom>
          <a:noFill/>
        </p:spPr>
        <p:txBody>
          <a:bodyPr wrap="square" rtlCol="0">
            <a:spAutoFit/>
          </a:bodyPr>
          <a:lstStyle/>
          <a:p>
            <a:pPr rtl="0"/>
            <a:r>
              <a:rPr lang="fr" sz="1200">
                <a:latin typeface="Arial" pitchFamily="34" charset="0"/>
                <a:cs typeface="Arial" pitchFamily="34" charset="0"/>
              </a:rPr>
              <a:t>37</a:t>
            </a:r>
          </a:p>
        </p:txBody>
      </p:sp>
      <p:sp>
        <p:nvSpPr>
          <p:cNvPr id="328" name="Content Placeholder 2">
            <a:extLst>
              <a:ext uri="{FF2B5EF4-FFF2-40B4-BE49-F238E27FC236}">
                <a16:creationId xmlns:a16="http://schemas.microsoft.com/office/drawing/2014/main" id="{FB9F975A-478E-4C6F-BAF6-7C57B7716C71}"/>
              </a:ext>
            </a:extLst>
          </p:cNvPr>
          <p:cNvSpPr txBox="1">
            <a:spLocks/>
          </p:cNvSpPr>
          <p:nvPr/>
        </p:nvSpPr>
        <p:spPr>
          <a:xfrm>
            <a:off x="138500" y="3975329"/>
            <a:ext cx="11759587" cy="2341984"/>
          </a:xfrm>
          <a:prstGeom prst="rect">
            <a:avLst/>
          </a:prstGeom>
          <a:gradFill flip="none" rotWithShape="1">
            <a:gsLst>
              <a:gs pos="0">
                <a:schemeClr val="bg1"/>
              </a:gs>
              <a:gs pos="74000">
                <a:schemeClr val="bg1"/>
              </a:gs>
              <a:gs pos="100000">
                <a:schemeClr val="bg1">
                  <a:alpha val="0"/>
                </a:schemeClr>
              </a:gs>
              <a:gs pos="89000">
                <a:schemeClr val="bg1">
                  <a:alpha val="73000"/>
                </a:schemeClr>
              </a:gs>
            </a:gsLst>
            <a:lin ang="0" scaled="1"/>
            <a:tileRect/>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114300" algn="l" rtl="0">
              <a:buFont typeface="Arial" panose="020B0604020202020204" pitchFamily="34" charset="0"/>
              <a:buChar char="•"/>
            </a:pPr>
            <a:r>
              <a:rPr lang="fr" sz="1300" dirty="0">
                <a:cs typeface="Arial" pitchFamily="34" charset="0"/>
              </a:rPr>
              <a:t> 1) Les vaccins seront distribués sous forme décongelée à une température entre +2 °C et +8 °C aux entrepôts régionaux stratégiquement situés afin d’y être stockés pour une durée limitée.</a:t>
            </a:r>
          </a:p>
          <a:p>
            <a:pPr marL="228600" indent="-114300" algn="l" rtl="0">
              <a:buFont typeface="Arial" panose="020B0604020202020204" pitchFamily="34" charset="0"/>
              <a:buChar char="•"/>
            </a:pPr>
            <a:r>
              <a:rPr lang="fr" sz="1300" dirty="0">
                <a:cs typeface="Arial" pitchFamily="34" charset="0"/>
              </a:rPr>
              <a:t>2) Les vaccins seront distribués à une température de -20 </a:t>
            </a:r>
            <a:r>
              <a:rPr lang="fr" sz="1300" b="1" dirty="0">
                <a:cs typeface="Arial" pitchFamily="34" charset="0"/>
              </a:rPr>
              <a:t>°</a:t>
            </a:r>
            <a:r>
              <a:rPr lang="fr" sz="1300" dirty="0">
                <a:cs typeface="Arial" pitchFamily="34" charset="0"/>
              </a:rPr>
              <a:t>C aux entrepôts régionaux/locaux dans des conteneurs isothermes passifs dotés de suffisamment d’accumulateurs d’eau congelée.</a:t>
            </a:r>
          </a:p>
          <a:p>
            <a:pPr marL="228600" indent="-114300" algn="l" rtl="0">
              <a:buFont typeface="Arial" panose="020B0604020202020204" pitchFamily="34" charset="0"/>
              <a:buChar char="•"/>
            </a:pPr>
            <a:r>
              <a:rPr lang="fr" sz="1300" dirty="0">
                <a:cs typeface="Arial" pitchFamily="34" charset="0"/>
              </a:rPr>
              <a:t>Les entrepôts régionaux et locaux reconditionneront les vaccins en plus petites quantités et les distribueront directement aux entrepôts de niveau inférieur.</a:t>
            </a:r>
          </a:p>
          <a:p>
            <a:pPr marL="228600" indent="-114300" algn="l" rtl="0">
              <a:buFont typeface="Arial" panose="020B0604020202020204" pitchFamily="34" charset="0"/>
              <a:buChar char="•"/>
            </a:pPr>
            <a:r>
              <a:rPr lang="fr" sz="1300" dirty="0">
                <a:cs typeface="Arial" pitchFamily="34" charset="0"/>
              </a:rPr>
              <a:t>La date à laquelle les vaccins ont été retirés du congélateur ULT ou du conteneur d’expédition et la date de fin de la durée de conservation restante entre +2 °C et 8 °C doivent être clairement indiquées sur le bac de vaccins, consignées dans les documents d’expédition et communiquées à l’entrepôt régional receveur. </a:t>
            </a:r>
          </a:p>
          <a:p>
            <a:pPr marL="228600" indent="-114300" algn="l" rtl="0">
              <a:buFont typeface="Arial" panose="020B0604020202020204" pitchFamily="34" charset="0"/>
              <a:buChar char="•"/>
            </a:pPr>
            <a:r>
              <a:rPr lang="fr" sz="1300" dirty="0">
                <a:cs typeface="Arial" pitchFamily="34" charset="0"/>
              </a:rPr>
              <a:t>Les vaccins seront acheminés aux entrepôts de niveau inférieur à l’aide de boîtes de transport classées QP par l’OMS dotées de blocs réfrigérants conditionnés (s’ils sont livrés décongelés) ou d’accumulateurs d’eau congelée (s’ils sont livrés congelés à une température de -20 °C). </a:t>
            </a:r>
          </a:p>
          <a:p>
            <a:pPr marL="228600" indent="-114300" algn="l" rtl="0">
              <a:buFont typeface="Arial" panose="020B0604020202020204" pitchFamily="34" charset="0"/>
              <a:buChar char="•"/>
            </a:pPr>
            <a:r>
              <a:rPr lang="fr" sz="1300" dirty="0">
                <a:cs typeface="Arial" pitchFamily="34" charset="0"/>
              </a:rPr>
              <a:t>Des porte-vaccins dotés d’une protection contre le gel ou d’accumulateurs d’eau conditionnée peuvent être utilisés pour acheminer les vaccins aux points de service à une température entre +2 °C et 8 °C. </a:t>
            </a:r>
          </a:p>
        </p:txBody>
      </p:sp>
      <p:sp>
        <p:nvSpPr>
          <p:cNvPr id="2" name="TextBox 1">
            <a:extLst>
              <a:ext uri="{FF2B5EF4-FFF2-40B4-BE49-F238E27FC236}">
                <a16:creationId xmlns:a16="http://schemas.microsoft.com/office/drawing/2014/main" id="{32D195CC-CEAB-4850-BB2E-99D1033B2AC1}"/>
              </a:ext>
            </a:extLst>
          </p:cNvPr>
          <p:cNvSpPr txBox="1"/>
          <p:nvPr/>
        </p:nvSpPr>
        <p:spPr>
          <a:xfrm>
            <a:off x="6977892" y="917355"/>
            <a:ext cx="3293597" cy="1169551"/>
          </a:xfrm>
          <a:prstGeom prst="rect">
            <a:avLst/>
          </a:prstGeom>
          <a:noFill/>
        </p:spPr>
        <p:txBody>
          <a:bodyPr wrap="square" rtlCol="0">
            <a:spAutoFit/>
          </a:bodyPr>
          <a:lstStyle/>
          <a:p>
            <a:pPr rtl="0"/>
            <a:r>
              <a:rPr lang="fr" sz="1400" b="1">
                <a:solidFill>
                  <a:srgbClr val="FF0000"/>
                </a:solidFill>
              </a:rPr>
              <a:t>Rappel :</a:t>
            </a:r>
          </a:p>
          <a:p>
            <a:pPr rtl="0"/>
            <a:r>
              <a:rPr lang="fr" sz="1400" b="1"/>
              <a:t>Stockage à -20 °C = 2 semaines maximum</a:t>
            </a:r>
          </a:p>
          <a:p>
            <a:pPr rtl="0"/>
            <a:r>
              <a:rPr lang="fr" sz="1400" b="1"/>
              <a:t>Stockage entre +2 °C et +8 °C = 31 jours maximum</a:t>
            </a:r>
          </a:p>
        </p:txBody>
      </p:sp>
    </p:spTree>
    <p:extLst>
      <p:ext uri="{BB962C8B-B14F-4D97-AF65-F5344CB8AC3E}">
        <p14:creationId xmlns:p14="http://schemas.microsoft.com/office/powerpoint/2010/main" val="401299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E8AE0F-AA0C-4E40-973F-786C21C2337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6" name="think-cell Slide" r:id="rId9" imgW="360" imgH="360" progId="">
                  <p:embed/>
                </p:oleObj>
              </mc:Choice>
              <mc:Fallback>
                <p:oleObj name="think-cell Slide" r:id="rId9" imgW="360" imgH="360" progId="">
                  <p:embed/>
                  <p:pic>
                    <p:nvPicPr>
                      <p:cNvPr id="5" name="Object 4" hidden="1">
                        <a:extLst>
                          <a:ext uri="{FF2B5EF4-FFF2-40B4-BE49-F238E27FC236}">
                            <a16:creationId xmlns:a16="http://schemas.microsoft.com/office/drawing/2014/main" id="{C9E8AE0F-AA0C-4E40-973F-786C21C233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AD7609D-AC9B-46F7-8CA8-A83209EB7AC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 name="Rectangle 23">
            <a:extLst>
              <a:ext uri="{FF2B5EF4-FFF2-40B4-BE49-F238E27FC236}">
                <a16:creationId xmlns:a16="http://schemas.microsoft.com/office/drawing/2014/main" id="{39334C6F-8EF0-4121-99DC-2FF039B665FF}"/>
              </a:ext>
            </a:extLst>
          </p:cNvPr>
          <p:cNvSpPr/>
          <p:nvPr/>
        </p:nvSpPr>
        <p:spPr>
          <a:xfrm>
            <a:off x="3403600" y="0"/>
            <a:ext cx="87884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2. Slide Title">
            <a:extLst>
              <a:ext uri="{FF2B5EF4-FFF2-40B4-BE49-F238E27FC236}">
                <a16:creationId xmlns:a16="http://schemas.microsoft.com/office/drawing/2014/main" id="{03C7BF93-307D-4CE8-A213-7BCBB9B087F2}"/>
              </a:ext>
            </a:extLst>
          </p:cNvPr>
          <p:cNvSpPr txBox="1">
            <a:spLocks/>
          </p:cNvSpPr>
          <p:nvPr>
            <p:custDataLst>
              <p:tags r:id="rId4"/>
            </p:custDataLst>
          </p:nvPr>
        </p:nvSpPr>
        <p:spPr>
          <a:xfrm>
            <a:off x="554989" y="648765"/>
            <a:ext cx="2514600" cy="76944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en-US"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 sz="3600">
                <a:solidFill>
                  <a:srgbClr val="4D4D4D"/>
                </a:solidFill>
              </a:rPr>
              <a:t>Objectifs pédagogiques</a:t>
            </a:r>
          </a:p>
        </p:txBody>
      </p:sp>
      <p:sp>
        <p:nvSpPr>
          <p:cNvPr id="2" name="TextBox 1">
            <a:extLst>
              <a:ext uri="{FF2B5EF4-FFF2-40B4-BE49-F238E27FC236}">
                <a16:creationId xmlns:a16="http://schemas.microsoft.com/office/drawing/2014/main" id="{A37A56D0-DE55-41B4-A88B-203A38B3F6CA}"/>
              </a:ext>
            </a:extLst>
          </p:cNvPr>
          <p:cNvSpPr txBox="1"/>
          <p:nvPr>
            <p:custDataLst>
              <p:tags r:id="rId5"/>
            </p:custDataLst>
          </p:nvPr>
        </p:nvSpPr>
        <p:spPr>
          <a:xfrm>
            <a:off x="3579716" y="1418206"/>
            <a:ext cx="7832501" cy="48090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spcBef>
                <a:spcPct val="60000"/>
              </a:spcBef>
              <a:buClr>
                <a:srgbClr val="000000"/>
              </a:buClr>
              <a:defRPr/>
            </a:pPr>
            <a:r>
              <a:rPr lang="fr" sz="2000" dirty="0">
                <a:solidFill>
                  <a:srgbClr val="000000"/>
                </a:solidFill>
                <a:latin typeface="Arial"/>
              </a:rPr>
              <a:t>Les objectifs de cette formation sont les suivants :</a:t>
            </a:r>
          </a:p>
          <a:p>
            <a:pPr marL="342900" lvl="0" indent="-342900" rtl="0">
              <a:spcBef>
                <a:spcPct val="60000"/>
              </a:spcBef>
              <a:buClr>
                <a:srgbClr val="000000"/>
              </a:buClr>
              <a:buFont typeface="Arial" panose="020B0604020202020204" pitchFamily="34" charset="0"/>
              <a:buChar char="•"/>
              <a:defRPr/>
            </a:pPr>
            <a:r>
              <a:rPr lang="fr" sz="2000" dirty="0">
                <a:solidFill>
                  <a:srgbClr val="000000"/>
                </a:solidFill>
                <a:latin typeface="Arial"/>
              </a:rPr>
              <a:t>Connaître les caractéristiques du vaccin </a:t>
            </a:r>
            <a:r>
              <a:rPr lang="fr" sz="2000" dirty="0"/>
              <a:t>Pfizer BioNTech COVID-19</a:t>
            </a:r>
            <a:r>
              <a:rPr lang="fr" sz="2000" dirty="0">
                <a:solidFill>
                  <a:srgbClr val="000000"/>
                </a:solidFill>
                <a:latin typeface="Arial"/>
              </a:rPr>
              <a:t>,</a:t>
            </a:r>
          </a:p>
          <a:p>
            <a:pPr marL="342900" lvl="0" indent="-342900" rtl="0">
              <a:spcBef>
                <a:spcPct val="60000"/>
              </a:spcBef>
              <a:buClr>
                <a:srgbClr val="000000"/>
              </a:buClr>
              <a:buFont typeface="Arial" panose="020B0604020202020204" pitchFamily="34" charset="0"/>
              <a:buChar char="•"/>
              <a:defRPr/>
            </a:pPr>
            <a:r>
              <a:rPr lang="fr" sz="2000" dirty="0">
                <a:solidFill>
                  <a:srgbClr val="000000"/>
                </a:solidFill>
                <a:latin typeface="Arial"/>
              </a:rPr>
              <a:t>Connaître les différentes exigences en termes de stockage et de transport du vaccin, et la manière de gérer la durée de conservation restante,</a:t>
            </a:r>
          </a:p>
          <a:p>
            <a:pPr marL="342900" lvl="0" indent="-342900" rtl="0">
              <a:spcBef>
                <a:spcPct val="60000"/>
              </a:spcBef>
              <a:buClr>
                <a:srgbClr val="000000"/>
              </a:buClr>
              <a:buFont typeface="Arial" panose="020B0604020202020204" pitchFamily="34" charset="0"/>
              <a:buChar char="•"/>
              <a:defRPr/>
            </a:pPr>
            <a:r>
              <a:rPr lang="fr" sz="2000" dirty="0">
                <a:solidFill>
                  <a:srgbClr val="000000"/>
                </a:solidFill>
                <a:latin typeface="Arial"/>
              </a:rPr>
              <a:t>Connaître les procédures visant à une gestion efficace du vaccin lors du stockage, du transport et de l’utilisation,</a:t>
            </a:r>
          </a:p>
          <a:p>
            <a:pPr marL="342900" lvl="0" indent="-342900" rtl="0">
              <a:spcBef>
                <a:spcPct val="60000"/>
              </a:spcBef>
              <a:buClr>
                <a:srgbClr val="000000"/>
              </a:buClr>
              <a:buFont typeface="Arial" panose="020B0604020202020204" pitchFamily="34" charset="0"/>
              <a:buChar char="•"/>
              <a:defRPr/>
            </a:pPr>
            <a:r>
              <a:rPr lang="fr" sz="2000" dirty="0">
                <a:solidFill>
                  <a:srgbClr val="000000"/>
                </a:solidFill>
                <a:latin typeface="Arial"/>
              </a:rPr>
              <a:t>Prendre des décisions éclairées lors de l’installation d’un système de chaîne du froid à ultra-basse température, </a:t>
            </a:r>
          </a:p>
          <a:p>
            <a:pPr marL="342900" lvl="0" indent="-342900" rtl="0">
              <a:spcBef>
                <a:spcPct val="60000"/>
              </a:spcBef>
              <a:buClr>
                <a:srgbClr val="000000"/>
              </a:buClr>
              <a:buFont typeface="Arial" panose="020B0604020202020204" pitchFamily="34" charset="0"/>
              <a:buChar char="•"/>
              <a:defRPr/>
            </a:pPr>
            <a:r>
              <a:rPr lang="fr" sz="2000" dirty="0">
                <a:solidFill>
                  <a:srgbClr val="000000"/>
                </a:solidFill>
                <a:latin typeface="Arial"/>
              </a:rPr>
              <a:t>Connaître les protocoles appropriés de dilution avant l’utilisation du vaccin.</a:t>
            </a:r>
          </a:p>
        </p:txBody>
      </p:sp>
      <p:grpSp>
        <p:nvGrpSpPr>
          <p:cNvPr id="29" name="CustomIcon">
            <a:extLst>
              <a:ext uri="{FF2B5EF4-FFF2-40B4-BE49-F238E27FC236}">
                <a16:creationId xmlns:a16="http://schemas.microsoft.com/office/drawing/2014/main" id="{DFF6E28C-B99D-4773-8224-F2A093778BC3}"/>
              </a:ext>
            </a:extLst>
          </p:cNvPr>
          <p:cNvGrpSpPr>
            <a:grpSpLocks/>
          </p:cNvGrpSpPr>
          <p:nvPr>
            <p:custDataLst>
              <p:tags r:id="rId6"/>
            </p:custDataLst>
          </p:nvPr>
        </p:nvGrpSpPr>
        <p:grpSpPr>
          <a:xfrm>
            <a:off x="779783" y="2180778"/>
            <a:ext cx="1955794" cy="1955794"/>
            <a:chOff x="-200025" y="-207010"/>
            <a:chExt cx="1019810" cy="1019810"/>
          </a:xfrm>
        </p:grpSpPr>
        <p:sp>
          <p:nvSpPr>
            <p:cNvPr id="26" name="Oval 25">
              <a:extLst>
                <a:ext uri="{FF2B5EF4-FFF2-40B4-BE49-F238E27FC236}">
                  <a16:creationId xmlns:a16="http://schemas.microsoft.com/office/drawing/2014/main" id="{4CCB1019-C0B8-480D-ADFA-597F407D4636}"/>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28" name="Graphic 27">
              <a:extLst>
                <a:ext uri="{FF2B5EF4-FFF2-40B4-BE49-F238E27FC236}">
                  <a16:creationId xmlns:a16="http://schemas.microsoft.com/office/drawing/2014/main" id="{6F2EB5DD-D055-4201-B930-D6D7E35BFA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Tree>
    <p:extLst>
      <p:ext uri="{BB962C8B-B14F-4D97-AF65-F5344CB8AC3E}">
        <p14:creationId xmlns:p14="http://schemas.microsoft.com/office/powerpoint/2010/main" val="96016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468FA5E-65CD-C649-A990-7D2E7737A16F}"/>
              </a:ext>
            </a:extLst>
          </p:cNvPr>
          <p:cNvSpPr txBox="1">
            <a:spLocks/>
          </p:cNvSpPr>
          <p:nvPr/>
        </p:nvSpPr>
        <p:spPr>
          <a:xfrm>
            <a:off x="137726" y="847214"/>
            <a:ext cx="6437842" cy="3448060"/>
          </a:xfrm>
          <a:prstGeom prst="rect">
            <a:avLst/>
          </a:prstGeom>
          <a:gradFill flip="none" rotWithShape="1">
            <a:gsLst>
              <a:gs pos="0">
                <a:schemeClr val="bg1"/>
              </a:gs>
              <a:gs pos="74000">
                <a:schemeClr val="bg1"/>
              </a:gs>
              <a:gs pos="100000">
                <a:schemeClr val="bg1">
                  <a:alpha val="0"/>
                </a:schemeClr>
              </a:gs>
              <a:gs pos="89000">
                <a:schemeClr val="bg1">
                  <a:alpha val="73000"/>
                </a:schemeClr>
              </a:gs>
            </a:gsLst>
            <a:lin ang="0" scaled="1"/>
            <a:tileRect/>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 sz="1300" b="1" u="sng" dirty="0">
                <a:cs typeface="Arial" pitchFamily="34" charset="0"/>
              </a:rPr>
              <a:t>Cas 2 – Multiples sites UCC</a:t>
            </a:r>
          </a:p>
          <a:p>
            <a:pPr algn="l" rtl="0"/>
            <a:r>
              <a:rPr lang="fr" sz="1300" b="1" dirty="0">
                <a:cs typeface="Arial" pitchFamily="34" charset="0"/>
              </a:rPr>
              <a:t>Conception de la chaîne du froid :</a:t>
            </a:r>
          </a:p>
          <a:p>
            <a:pPr marL="228600" indent="-114300" algn="l" rtl="0">
              <a:spcBef>
                <a:spcPts val="0"/>
              </a:spcBef>
              <a:buFont typeface="Arial" panose="020B0604020202020204" pitchFamily="34" charset="0"/>
              <a:buChar char="•"/>
            </a:pPr>
            <a:r>
              <a:rPr lang="fr" sz="1300" dirty="0">
                <a:cs typeface="Arial" pitchFamily="34" charset="0"/>
              </a:rPr>
              <a:t>1 lieu de stockage UCC dans l’entrepôt central</a:t>
            </a:r>
          </a:p>
          <a:p>
            <a:pPr marL="228600" indent="-114300" algn="l" rtl="0">
              <a:spcBef>
                <a:spcPts val="0"/>
              </a:spcBef>
              <a:buFont typeface="Arial" panose="020B0604020202020204" pitchFamily="34" charset="0"/>
              <a:buChar char="•"/>
            </a:pPr>
            <a:r>
              <a:rPr lang="fr" sz="1300" dirty="0">
                <a:cs typeface="Arial" pitchFamily="34" charset="0"/>
              </a:rPr>
              <a:t>Quelques lieux de stockage UCC stratégiquement situés à l’échelle régionale</a:t>
            </a:r>
          </a:p>
          <a:p>
            <a:pPr marL="228600" indent="-114300" algn="l" rtl="0">
              <a:spcBef>
                <a:spcPts val="0"/>
              </a:spcBef>
              <a:buFont typeface="Arial" panose="020B0604020202020204" pitchFamily="34" charset="0"/>
              <a:buChar char="•"/>
            </a:pPr>
            <a:r>
              <a:rPr lang="fr" sz="1300" dirty="0">
                <a:cs typeface="Arial" pitchFamily="34" charset="0"/>
              </a:rPr>
              <a:t>Entrepôts régionaux à -20 °C et/ou entre +2 °C et +8 °C (utilisation de congélateurs et réfrigérateurs classés QP par l’OMS pour le stockage)</a:t>
            </a:r>
          </a:p>
          <a:p>
            <a:pPr marL="228600" indent="-114300" algn="l" rtl="0">
              <a:spcBef>
                <a:spcPts val="0"/>
              </a:spcBef>
              <a:buFont typeface="Arial" panose="020B0604020202020204" pitchFamily="34" charset="0"/>
              <a:buChar char="•"/>
            </a:pPr>
            <a:r>
              <a:rPr lang="fr" sz="1300" dirty="0">
                <a:cs typeface="Arial" pitchFamily="34" charset="0"/>
              </a:rPr>
              <a:t>Utilisation de conteneurs isothermes passifs classés QP par l’OMS pour le stockage entre +2 °C et 8 °C dans les centres de services</a:t>
            </a:r>
          </a:p>
          <a:p>
            <a:pPr marL="57150" algn="l" rtl="0"/>
            <a:r>
              <a:rPr lang="fr" sz="1300" b="1" dirty="0">
                <a:cs typeface="Arial" pitchFamily="34" charset="0"/>
              </a:rPr>
              <a:t>Modus operandi</a:t>
            </a:r>
          </a:p>
          <a:p>
            <a:pPr marL="228600" indent="-114300" algn="l" rtl="0">
              <a:buFont typeface="Arial" panose="020B0604020202020204" pitchFamily="34" charset="0"/>
              <a:buChar char="•"/>
            </a:pPr>
            <a:r>
              <a:rPr lang="fr" sz="1300" dirty="0">
                <a:cs typeface="Arial" pitchFamily="34" charset="0"/>
              </a:rPr>
              <a:t>À l’entrepôt central, quelques vaccins seront transférés des conteneurs d’expédition isothermes à un congélateur ULT afin d’y être stockés pour une durée limitée.  Les vaccins peuvent servir à réapprovisionner les sites UCC régionaux et/ou acheminer des vaccins décongelés vers des districts et/ou des points de service accessibles. </a:t>
            </a:r>
          </a:p>
        </p:txBody>
      </p:sp>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rtl="0"/>
            <a:r>
              <a:rPr lang="fr" sz="1200">
                <a:solidFill>
                  <a:schemeClr val="bg1"/>
                </a:solidFill>
                <a:latin typeface="Arial" pitchFamily="34" charset="0"/>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1" y="-6426"/>
            <a:ext cx="12191999" cy="656131"/>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Déploiement du vaccin en cascade</a:t>
            </a:r>
          </a:p>
        </p:txBody>
      </p:sp>
      <p:sp>
        <p:nvSpPr>
          <p:cNvPr id="10" name="TextBox 9"/>
          <p:cNvSpPr txBox="1"/>
          <p:nvPr/>
        </p:nvSpPr>
        <p:spPr>
          <a:xfrm>
            <a:off x="11819964" y="2"/>
            <a:ext cx="372035" cy="276999"/>
          </a:xfrm>
          <a:prstGeom prst="rect">
            <a:avLst/>
          </a:prstGeom>
          <a:noFill/>
        </p:spPr>
        <p:txBody>
          <a:bodyPr wrap="square" rtlCol="0">
            <a:spAutoFit/>
          </a:bodyPr>
          <a:lstStyle/>
          <a:p>
            <a:pPr rtl="0"/>
            <a:r>
              <a:rPr lang="fr" sz="1200">
                <a:latin typeface="Arial" pitchFamily="34" charset="0"/>
                <a:cs typeface="Arial" pitchFamily="34" charset="0"/>
              </a:rPr>
              <a:t>37</a:t>
            </a:r>
          </a:p>
        </p:txBody>
      </p:sp>
      <p:sp>
        <p:nvSpPr>
          <p:cNvPr id="328" name="Content Placeholder 2">
            <a:extLst>
              <a:ext uri="{FF2B5EF4-FFF2-40B4-BE49-F238E27FC236}">
                <a16:creationId xmlns:a16="http://schemas.microsoft.com/office/drawing/2014/main" id="{FB9F975A-478E-4C6F-BAF6-7C57B7716C71}"/>
              </a:ext>
            </a:extLst>
          </p:cNvPr>
          <p:cNvSpPr txBox="1">
            <a:spLocks/>
          </p:cNvSpPr>
          <p:nvPr/>
        </p:nvSpPr>
        <p:spPr>
          <a:xfrm>
            <a:off x="0" y="4310510"/>
            <a:ext cx="12054274" cy="2297964"/>
          </a:xfrm>
          <a:prstGeom prst="rect">
            <a:avLst/>
          </a:prstGeom>
          <a:gradFill flip="none" rotWithShape="1">
            <a:gsLst>
              <a:gs pos="0">
                <a:schemeClr val="bg1"/>
              </a:gs>
              <a:gs pos="74000">
                <a:schemeClr val="bg1"/>
              </a:gs>
              <a:gs pos="100000">
                <a:schemeClr val="bg1">
                  <a:alpha val="0"/>
                </a:schemeClr>
              </a:gs>
              <a:gs pos="89000">
                <a:schemeClr val="bg1">
                  <a:alpha val="73000"/>
                </a:schemeClr>
              </a:gs>
            </a:gsLst>
            <a:lin ang="0" scaled="1"/>
            <a:tileRect/>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96875" indent="-168275" algn="l" rtl="0">
              <a:buFont typeface="Arial" panose="020B0604020202020204" pitchFamily="34" charset="0"/>
              <a:buChar char="•"/>
            </a:pPr>
            <a:r>
              <a:rPr lang="fr" sz="1300" dirty="0">
                <a:cs typeface="Arial" pitchFamily="34" charset="0"/>
              </a:rPr>
              <a:t>Quelques vaccins resteront dans les conteneurs d’expédition isothermes, qui seront réapprovisionnés en glace après réception et tous les 5 jours. Ceux-ci seront directement distribués aux sites UCC régionaux stratégiquement situés, afin d’y être stockés en congélateur UCC pour une durée limitée. Ces vaccins serviront à approvisionner les entrepôts et/ou les points de service locaux. </a:t>
            </a:r>
          </a:p>
          <a:p>
            <a:pPr marL="396875" indent="-168275" algn="l" rtl="0">
              <a:buFont typeface="Arial" panose="020B0604020202020204" pitchFamily="34" charset="0"/>
              <a:buChar char="•"/>
            </a:pPr>
            <a:r>
              <a:rPr lang="fr" sz="1300" dirty="0">
                <a:cs typeface="Arial" pitchFamily="34" charset="0"/>
              </a:rPr>
              <a:t>N’oubliez pas que les conteneurs isothermes Pfizer doivent être retournés 30 jours après la réception de la livraison internationale à l’entrepôt central. Les vaccins seront distribués sous forme décongelée à une température entre +2 °C et +8 °C aux entrepôts et aux points de service locaux. </a:t>
            </a:r>
          </a:p>
          <a:p>
            <a:pPr marL="396875" indent="-168275" algn="l" rtl="0">
              <a:buFont typeface="Arial" panose="020B0604020202020204" pitchFamily="34" charset="0"/>
              <a:buChar char="•"/>
            </a:pPr>
            <a:r>
              <a:rPr lang="fr" sz="1300" dirty="0">
                <a:cs typeface="Arial" pitchFamily="34" charset="0"/>
              </a:rPr>
              <a:t>La date à laquelle les vaccins ont été retirés du congélateur ULT ou du conteneur d’expédition et la date de fin de la durée de conservation restante entre +2 °C et 8 °C doivent être clairement indiquées sur le bac de vaccins, consignées dans les documents d’expédition et communiquées à l’entrepôt régional receveur. Les vaccins seront acheminés à l’aide de boîtes de transport normales dotées de blocs réfrigérants conditionnés ou d’accumulateurs d’eau congelée (en fonction de la température ambiante et de la durée de protection offerte par l’équipement). </a:t>
            </a:r>
          </a:p>
          <a:p>
            <a:pPr algn="l" rtl="0"/>
            <a:endParaRPr lang="en-US" sz="1500" dirty="0"/>
          </a:p>
        </p:txBody>
      </p:sp>
      <p:pic>
        <p:nvPicPr>
          <p:cNvPr id="2" name="Picture 1">
            <a:extLst>
              <a:ext uri="{FF2B5EF4-FFF2-40B4-BE49-F238E27FC236}">
                <a16:creationId xmlns:a16="http://schemas.microsoft.com/office/drawing/2014/main" id="{F9DC76C1-DCA7-42C6-AA8A-993ED14C408E}"/>
              </a:ext>
            </a:extLst>
          </p:cNvPr>
          <p:cNvPicPr>
            <a:picLocks noChangeAspect="1"/>
          </p:cNvPicPr>
          <p:nvPr/>
        </p:nvPicPr>
        <p:blipFill>
          <a:blip r:embed="rId3"/>
          <a:stretch>
            <a:fillRect/>
          </a:stretch>
        </p:blipFill>
        <p:spPr>
          <a:xfrm>
            <a:off x="6331638" y="799315"/>
            <a:ext cx="5583363" cy="3492650"/>
          </a:xfrm>
          <a:prstGeom prst="rect">
            <a:avLst/>
          </a:prstGeom>
        </p:spPr>
      </p:pic>
    </p:spTree>
    <p:extLst>
      <p:ext uri="{BB962C8B-B14F-4D97-AF65-F5344CB8AC3E}">
        <p14:creationId xmlns:p14="http://schemas.microsoft.com/office/powerpoint/2010/main" val="3896742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rtl="0"/>
            <a:r>
              <a:rPr lang="fr" sz="1200">
                <a:solidFill>
                  <a:schemeClr val="bg1"/>
                </a:solidFill>
                <a:latin typeface="Arial" pitchFamily="34" charset="0"/>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1" y="-6426"/>
            <a:ext cx="12191999" cy="499721"/>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Déploiement du vaccin en cascade</a:t>
            </a:r>
          </a:p>
        </p:txBody>
      </p:sp>
      <p:sp>
        <p:nvSpPr>
          <p:cNvPr id="10" name="TextBox 9"/>
          <p:cNvSpPr txBox="1"/>
          <p:nvPr/>
        </p:nvSpPr>
        <p:spPr>
          <a:xfrm>
            <a:off x="11819964" y="2"/>
            <a:ext cx="372035" cy="276999"/>
          </a:xfrm>
          <a:prstGeom prst="rect">
            <a:avLst/>
          </a:prstGeom>
          <a:noFill/>
        </p:spPr>
        <p:txBody>
          <a:bodyPr wrap="square" rtlCol="0">
            <a:spAutoFit/>
          </a:bodyPr>
          <a:lstStyle/>
          <a:p>
            <a:pPr rtl="0"/>
            <a:r>
              <a:rPr lang="fr" sz="1200">
                <a:latin typeface="Arial" pitchFamily="34" charset="0"/>
                <a:cs typeface="Arial" pitchFamily="34" charset="0"/>
              </a:rPr>
              <a:t>37</a:t>
            </a:r>
          </a:p>
        </p:txBody>
      </p:sp>
      <p:sp>
        <p:nvSpPr>
          <p:cNvPr id="328" name="Content Placeholder 2">
            <a:extLst>
              <a:ext uri="{FF2B5EF4-FFF2-40B4-BE49-F238E27FC236}">
                <a16:creationId xmlns:a16="http://schemas.microsoft.com/office/drawing/2014/main" id="{FB9F975A-478E-4C6F-BAF6-7C57B7716C71}"/>
              </a:ext>
            </a:extLst>
          </p:cNvPr>
          <p:cNvSpPr txBox="1">
            <a:spLocks/>
          </p:cNvSpPr>
          <p:nvPr/>
        </p:nvSpPr>
        <p:spPr>
          <a:xfrm>
            <a:off x="242539" y="779018"/>
            <a:ext cx="11672462" cy="5299963"/>
          </a:xfrm>
          <a:prstGeom prst="rect">
            <a:avLst/>
          </a:prstGeom>
          <a:gradFill flip="none" rotWithShape="1">
            <a:gsLst>
              <a:gs pos="0">
                <a:schemeClr val="bg1"/>
              </a:gs>
              <a:gs pos="74000">
                <a:schemeClr val="bg1"/>
              </a:gs>
              <a:gs pos="100000">
                <a:schemeClr val="bg1">
                  <a:alpha val="0"/>
                </a:schemeClr>
              </a:gs>
              <a:gs pos="89000">
                <a:schemeClr val="bg1">
                  <a:alpha val="73000"/>
                </a:schemeClr>
              </a:gs>
            </a:gsLst>
            <a:lin ang="0" scaled="1"/>
            <a:tileRect/>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8925" indent="-288925" algn="l" defTabSz="457200" rtl="0"/>
            <a:r>
              <a:rPr lang="fr" sz="2200" b="1" dirty="0"/>
              <a:t>Avantages : </a:t>
            </a:r>
          </a:p>
          <a:p>
            <a:pPr marL="457200" indent="-171450" algn="l" defTabSz="457200" rtl="0">
              <a:buFont typeface="Arial" panose="020B0604020202020204" pitchFamily="34" charset="0"/>
              <a:buChar char="•"/>
            </a:pPr>
            <a:r>
              <a:rPr lang="fr" sz="1800" dirty="0"/>
              <a:t>Bon rapport coût/efficacité, car l’investissement en équipements UCC se limite à l’entrepôt central et aux régions stratégiquement situées</a:t>
            </a:r>
          </a:p>
          <a:p>
            <a:pPr marL="457200" indent="-171450" algn="l" defTabSz="457200" rtl="0">
              <a:buFont typeface="Arial" panose="020B0604020202020204" pitchFamily="34" charset="0"/>
              <a:buChar char="•"/>
            </a:pPr>
            <a:r>
              <a:rPr lang="fr" sz="1800" dirty="0"/>
              <a:t>Optimisation de la capacité actuelle de stockage à deux niveaux de température (-20 °C et entre +2 °C et +8 °C) dans les entrepôts de niveau inférieur</a:t>
            </a:r>
          </a:p>
          <a:p>
            <a:pPr marL="457200" indent="-171450" algn="l" defTabSz="457200" rtl="0">
              <a:buFont typeface="Arial" panose="020B0604020202020204" pitchFamily="34" charset="0"/>
              <a:buChar char="•"/>
            </a:pPr>
            <a:r>
              <a:rPr lang="fr" sz="1800" dirty="0"/>
              <a:t>Si le temps de trajet entre points de service est d’une durée supérieure à 12 heures, un lieu de stockage à mi-parcours permet de réduire le stress dû au transport de vaccins décongelés. </a:t>
            </a:r>
          </a:p>
          <a:p>
            <a:pPr marL="288925" indent="-288925" algn="l" defTabSz="457200" rtl="0"/>
            <a:endParaRPr lang="en-US" sz="1800" b="1" dirty="0"/>
          </a:p>
          <a:p>
            <a:pPr marL="288925" indent="-288925" algn="l" defTabSz="457200" rtl="0"/>
            <a:r>
              <a:rPr lang="fr" sz="2200" b="1" dirty="0"/>
              <a:t>Inconvénients :</a:t>
            </a:r>
          </a:p>
          <a:p>
            <a:pPr lvl="1" indent="-171450" algn="l" defTabSz="457200" rtl="0">
              <a:spcBef>
                <a:spcPts val="1000"/>
              </a:spcBef>
              <a:buFont typeface="Arial" panose="020B0604020202020204" pitchFamily="34" charset="0"/>
              <a:buChar char="•"/>
            </a:pPr>
            <a:r>
              <a:rPr lang="fr" sz="1800" dirty="0"/>
              <a:t>Mécanisme de distribution des vaccins relativement lent </a:t>
            </a:r>
          </a:p>
          <a:p>
            <a:pPr lvl="1" indent="-171450" algn="l" defTabSz="457200" rtl="0">
              <a:spcBef>
                <a:spcPts val="1000"/>
              </a:spcBef>
              <a:buFont typeface="Arial" panose="020B0604020202020204" pitchFamily="34" charset="0"/>
              <a:buChar char="•"/>
            </a:pPr>
            <a:r>
              <a:rPr lang="fr" sz="1800" dirty="0"/>
              <a:t>Risque de réduire davantage la durée de conservation des vaccins s’ils restent plus longtemps que prévu dans les entrepôts locaux avant d’atteindre les points de service</a:t>
            </a:r>
          </a:p>
          <a:p>
            <a:pPr lvl="1" indent="-171450" algn="l" defTabSz="457200" rtl="0">
              <a:spcBef>
                <a:spcPts val="1000"/>
              </a:spcBef>
              <a:buFont typeface="Arial" panose="020B0604020202020204" pitchFamily="34" charset="0"/>
              <a:buChar char="•"/>
            </a:pPr>
            <a:r>
              <a:rPr lang="fr" sz="1800" dirty="0"/>
              <a:t>Requiert un suivi rigoureux des transferts de vaccins et de leur durée de conservation restante</a:t>
            </a:r>
          </a:p>
          <a:p>
            <a:pPr lvl="1" indent="-171450" algn="l" defTabSz="457200" rtl="0">
              <a:spcBef>
                <a:spcPts val="1000"/>
              </a:spcBef>
              <a:buFont typeface="Arial" panose="020B0604020202020204" pitchFamily="34" charset="0"/>
              <a:buChar char="•"/>
            </a:pPr>
            <a:r>
              <a:rPr lang="fr" sz="1800" dirty="0"/>
              <a:t>Peut entraîner une hausse du coût du transport en raison des différents trajets nécessaires</a:t>
            </a:r>
          </a:p>
          <a:p>
            <a:pPr lvl="1" indent="-171450" algn="l" defTabSz="457200" rtl="0">
              <a:spcBef>
                <a:spcPts val="1000"/>
              </a:spcBef>
              <a:buFont typeface="Arial" panose="020B0604020202020204" pitchFamily="34" charset="0"/>
              <a:buChar char="•"/>
            </a:pPr>
            <a:r>
              <a:rPr lang="fr" sz="1800" dirty="0">
                <a:cs typeface="Arial" panose="020B0604020202020204" pitchFamily="34" charset="0"/>
              </a:rPr>
              <a:t>Peut entraîner davantage de pertes de vaccins en raison de l’exposition à la chaleur pendant le stockage/transport.</a:t>
            </a:r>
            <a:endParaRPr lang="en-US" sz="1600" dirty="0">
              <a:cs typeface="Arial" panose="020B0604020202020204" pitchFamily="34" charset="0"/>
            </a:endParaRPr>
          </a:p>
          <a:p>
            <a:pPr algn="l" rtl="0"/>
            <a:endParaRPr lang="en-US" sz="1600" dirty="0"/>
          </a:p>
        </p:txBody>
      </p:sp>
    </p:spTree>
    <p:extLst>
      <p:ext uri="{BB962C8B-B14F-4D97-AF65-F5344CB8AC3E}">
        <p14:creationId xmlns:p14="http://schemas.microsoft.com/office/powerpoint/2010/main" val="1244948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rtl="0"/>
            <a:r>
              <a:rPr lang="fr" sz="1200">
                <a:solidFill>
                  <a:schemeClr val="bg1"/>
                </a:solidFill>
                <a:latin typeface="Arial" pitchFamily="34" charset="0"/>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632068"/>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Déploiement rapide du vaccin</a:t>
            </a:r>
          </a:p>
        </p:txBody>
      </p:sp>
      <p:sp>
        <p:nvSpPr>
          <p:cNvPr id="10" name="TextBox 9"/>
          <p:cNvSpPr txBox="1"/>
          <p:nvPr/>
        </p:nvSpPr>
        <p:spPr>
          <a:xfrm>
            <a:off x="11819964" y="2"/>
            <a:ext cx="372035" cy="276999"/>
          </a:xfrm>
          <a:prstGeom prst="rect">
            <a:avLst/>
          </a:prstGeom>
          <a:noFill/>
        </p:spPr>
        <p:txBody>
          <a:bodyPr wrap="square" rtlCol="0">
            <a:spAutoFit/>
          </a:bodyPr>
          <a:lstStyle/>
          <a:p>
            <a:pPr rtl="0"/>
            <a:r>
              <a:rPr lang="fr" sz="1200">
                <a:latin typeface="Arial" pitchFamily="34" charset="0"/>
                <a:cs typeface="Arial" pitchFamily="34" charset="0"/>
              </a:rPr>
              <a:t>37</a:t>
            </a:r>
          </a:p>
        </p:txBody>
      </p:sp>
      <p:sp>
        <p:nvSpPr>
          <p:cNvPr id="121" name="Content Placeholder 2">
            <a:extLst>
              <a:ext uri="{FF2B5EF4-FFF2-40B4-BE49-F238E27FC236}">
                <a16:creationId xmlns:a16="http://schemas.microsoft.com/office/drawing/2014/main" id="{61D951E7-5E21-4668-BAB6-6F795942224D}"/>
              </a:ext>
            </a:extLst>
          </p:cNvPr>
          <p:cNvSpPr txBox="1">
            <a:spLocks/>
          </p:cNvSpPr>
          <p:nvPr/>
        </p:nvSpPr>
        <p:spPr>
          <a:xfrm>
            <a:off x="186019" y="717393"/>
            <a:ext cx="6922495" cy="3998986"/>
          </a:xfrm>
          <a:prstGeom prst="rect">
            <a:avLst/>
          </a:prstGeom>
          <a:gradFill flip="none" rotWithShape="1">
            <a:gsLst>
              <a:gs pos="0">
                <a:schemeClr val="bg1"/>
              </a:gs>
              <a:gs pos="74000">
                <a:schemeClr val="bg1"/>
              </a:gs>
              <a:gs pos="100000">
                <a:schemeClr val="bg1">
                  <a:alpha val="0"/>
                </a:schemeClr>
              </a:gs>
              <a:gs pos="89000">
                <a:schemeClr val="bg1">
                  <a:alpha val="73000"/>
                </a:schemeClr>
              </a:gs>
            </a:gsLst>
            <a:lin ang="0" scaled="1"/>
            <a:tileRect/>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fr" sz="1300" b="1" u="sng" dirty="0">
                <a:cs typeface="Arial" pitchFamily="34" charset="0"/>
              </a:rPr>
              <a:t>Site UCC unique fournissant des vaccins entre +2 °C et 8 °C </a:t>
            </a:r>
          </a:p>
          <a:p>
            <a:pPr algn="l" rtl="0"/>
            <a:r>
              <a:rPr lang="fr" sz="1300" b="1" dirty="0">
                <a:cs typeface="Arial" pitchFamily="34" charset="0"/>
              </a:rPr>
              <a:t>Conception de la chaîne du froid :</a:t>
            </a:r>
          </a:p>
          <a:p>
            <a:pPr marL="228600" indent="-114300" algn="l" rtl="0">
              <a:spcBef>
                <a:spcPts val="0"/>
              </a:spcBef>
              <a:buFont typeface="Arial" panose="020B0604020202020204" pitchFamily="34" charset="0"/>
              <a:buChar char="•"/>
            </a:pPr>
            <a:r>
              <a:rPr lang="fr" sz="1300" dirty="0">
                <a:cs typeface="Arial" pitchFamily="34" charset="0"/>
              </a:rPr>
              <a:t>1 lieu de stockage UCC dans l’entrepôt central</a:t>
            </a:r>
          </a:p>
          <a:p>
            <a:pPr marL="228600" indent="-114300" algn="l" rtl="0">
              <a:spcBef>
                <a:spcPts val="0"/>
              </a:spcBef>
              <a:buFont typeface="Arial" panose="020B0604020202020204" pitchFamily="34" charset="0"/>
              <a:buChar char="•"/>
            </a:pPr>
            <a:r>
              <a:rPr lang="fr" sz="1300" dirty="0">
                <a:cs typeface="Arial" pitchFamily="34" charset="0"/>
              </a:rPr>
              <a:t>Utilisation des capacités de stockage entre +2 °C et 8 °C dans les centres de service</a:t>
            </a:r>
          </a:p>
          <a:p>
            <a:pPr marL="685800" lvl="1" indent="-114300" algn="l" rtl="0">
              <a:spcBef>
                <a:spcPts val="0"/>
              </a:spcBef>
              <a:buFont typeface="Arial" panose="020B0604020202020204" pitchFamily="34" charset="0"/>
              <a:buChar char="•"/>
            </a:pPr>
            <a:r>
              <a:rPr lang="fr" sz="1300" dirty="0">
                <a:cs typeface="Arial" pitchFamily="34" charset="0"/>
              </a:rPr>
              <a:t>Réfrigérateurs </a:t>
            </a:r>
          </a:p>
          <a:p>
            <a:pPr marL="685800" lvl="1" indent="-114300" algn="l" rtl="0">
              <a:spcBef>
                <a:spcPts val="0"/>
              </a:spcBef>
              <a:buFont typeface="Arial" panose="020B0604020202020204" pitchFamily="34" charset="0"/>
              <a:buChar char="•"/>
            </a:pPr>
            <a:r>
              <a:rPr lang="fr" sz="1300" dirty="0">
                <a:cs typeface="Arial" pitchFamily="34" charset="0"/>
              </a:rPr>
              <a:t>Boîtes réfrigérées servant de stockage temporaire  </a:t>
            </a:r>
          </a:p>
          <a:p>
            <a:pPr marL="114300" algn="l" rtl="0">
              <a:spcBef>
                <a:spcPts val="0"/>
              </a:spcBef>
            </a:pPr>
            <a:endParaRPr lang="en-US" sz="1300" b="1" dirty="0">
              <a:cs typeface="Arial" pitchFamily="34" charset="0"/>
            </a:endParaRPr>
          </a:p>
          <a:p>
            <a:pPr marL="114300" algn="l" rtl="0">
              <a:spcBef>
                <a:spcPts val="0"/>
              </a:spcBef>
            </a:pPr>
            <a:r>
              <a:rPr lang="fr" sz="1300" b="1" dirty="0">
                <a:cs typeface="Arial" pitchFamily="34" charset="0"/>
              </a:rPr>
              <a:t>Modus operandi</a:t>
            </a:r>
          </a:p>
          <a:p>
            <a:pPr marL="228600" indent="-114300" algn="l" rtl="0">
              <a:buFont typeface="Arial" panose="020B0604020202020204" pitchFamily="34" charset="0"/>
              <a:buChar char="•"/>
            </a:pPr>
            <a:r>
              <a:rPr lang="fr" sz="1300" dirty="0">
                <a:cs typeface="Arial" pitchFamily="34" charset="0"/>
              </a:rPr>
              <a:t>À l’entrepôt central, les vaccins seront transférés des conteneurs d’expédition isothermes à un congélateur ULT</a:t>
            </a:r>
          </a:p>
          <a:p>
            <a:pPr marL="228600" indent="-114300" algn="l" rtl="0">
              <a:buFont typeface="Arial" panose="020B0604020202020204" pitchFamily="34" charset="0"/>
              <a:buChar char="•"/>
            </a:pPr>
            <a:r>
              <a:rPr lang="fr" sz="1300" dirty="0">
                <a:cs typeface="Arial" pitchFamily="34" charset="0"/>
              </a:rPr>
              <a:t>Une fois l’établissement prêt à mettre en œuvre la campagne de vaccination, l’entrepôt central décongèle la quantité nécessaire de vaccins afin de les acheminer directement aux points de service entre +2 °C et 8 °C. </a:t>
            </a:r>
          </a:p>
          <a:p>
            <a:pPr marL="228600" indent="-114300" algn="l" rtl="0">
              <a:buFont typeface="Arial" panose="020B0604020202020204" pitchFamily="34" charset="0"/>
              <a:buChar char="•"/>
            </a:pPr>
            <a:r>
              <a:rPr lang="fr" sz="1300" dirty="0">
                <a:cs typeface="Arial" pitchFamily="34" charset="0"/>
              </a:rPr>
              <a:t>Il est également possible d’acheminer les vaccins congelés à une température de -20 °C et que la décongélation commence dès la réception des vaccins aux points de service.</a:t>
            </a:r>
          </a:p>
          <a:p>
            <a:pPr algn="l" rtl="0">
              <a:tabLst>
                <a:tab pos="285750" algn="l"/>
              </a:tabLst>
            </a:pPr>
            <a:endParaRPr lang="en-US" sz="1300" b="1" dirty="0">
              <a:highlight>
                <a:srgbClr val="FFFF00"/>
              </a:highlight>
              <a:cs typeface="Arial" pitchFamily="34" charset="0"/>
            </a:endParaRPr>
          </a:p>
          <a:p>
            <a:pPr indent="-171450" algn="l" rtl="0">
              <a:buFont typeface="Arial" panose="020B0604020202020204" pitchFamily="34" charset="0"/>
              <a:buChar char="•"/>
              <a:tabLst>
                <a:tab pos="285750" algn="l"/>
              </a:tabLst>
            </a:pPr>
            <a:endParaRPr lang="en-US" sz="1300" dirty="0">
              <a:highlight>
                <a:srgbClr val="FFFF00"/>
              </a:highlight>
              <a:cs typeface="Arial" panose="020B0604020202020204" pitchFamily="34" charset="0"/>
            </a:endParaRPr>
          </a:p>
          <a:p>
            <a:pPr algn="l" rtl="0"/>
            <a:endParaRPr lang="en-US" sz="1600" dirty="0"/>
          </a:p>
        </p:txBody>
      </p:sp>
      <p:sp>
        <p:nvSpPr>
          <p:cNvPr id="122" name="TextBox 121">
            <a:extLst>
              <a:ext uri="{FF2B5EF4-FFF2-40B4-BE49-F238E27FC236}">
                <a16:creationId xmlns:a16="http://schemas.microsoft.com/office/drawing/2014/main" id="{CA24B515-0DCC-4CE4-81D7-44DAB6718B5E}"/>
              </a:ext>
            </a:extLst>
          </p:cNvPr>
          <p:cNvSpPr txBox="1"/>
          <p:nvPr/>
        </p:nvSpPr>
        <p:spPr>
          <a:xfrm>
            <a:off x="186019" y="4716379"/>
            <a:ext cx="11532739" cy="1609158"/>
          </a:xfrm>
          <a:prstGeom prst="rect">
            <a:avLst/>
          </a:prstGeom>
          <a:noFill/>
        </p:spPr>
        <p:txBody>
          <a:bodyPr wrap="square" rtlCol="0">
            <a:spAutoFit/>
          </a:bodyPr>
          <a:lstStyle/>
          <a:p>
            <a:pPr marL="228600" indent="-114300" rtl="0">
              <a:lnSpc>
                <a:spcPct val="90000"/>
              </a:lnSpc>
              <a:spcBef>
                <a:spcPts val="1000"/>
              </a:spcBef>
              <a:buFont typeface="Arial" panose="020B0604020202020204" pitchFamily="34" charset="0"/>
              <a:buChar char="•"/>
            </a:pPr>
            <a:r>
              <a:rPr lang="fr" sz="1300" dirty="0">
                <a:cs typeface="Arial" pitchFamily="34" charset="0"/>
              </a:rPr>
              <a:t>Si l’établissement récepteur est doté d’un réfrigérateur à vaccins, ceux-ci doivent être stockés entre +2 °C et 8 °C jusqu’à la fin de leur durée de conservation restante, comme indiqué par le marquage ainsi que dans les documents d’expédition.  Cela permettra aux agents de santé d’effectuer plusieurs séances de vaccination. </a:t>
            </a:r>
          </a:p>
          <a:p>
            <a:pPr marL="228600" indent="-114300" rtl="0">
              <a:lnSpc>
                <a:spcPct val="90000"/>
              </a:lnSpc>
              <a:spcBef>
                <a:spcPts val="1000"/>
              </a:spcBef>
              <a:buFont typeface="Arial" panose="020B0604020202020204" pitchFamily="34" charset="0"/>
              <a:buChar char="•"/>
            </a:pPr>
            <a:r>
              <a:rPr lang="fr" sz="1300" dirty="0">
                <a:cs typeface="Arial" pitchFamily="34" charset="0"/>
              </a:rPr>
              <a:t>Si l’établissement récepteur n’est pas doté d’un réfrigérateur, les vaccins peuvent être conservés dans une glacière pendant quelques jours (vérifier les spécifications du produit). </a:t>
            </a:r>
          </a:p>
          <a:p>
            <a:pPr marL="228600" indent="-114300" rtl="0">
              <a:lnSpc>
                <a:spcPct val="90000"/>
              </a:lnSpc>
              <a:spcBef>
                <a:spcPts val="1000"/>
              </a:spcBef>
              <a:buFont typeface="Arial" panose="020B0604020202020204" pitchFamily="34" charset="0"/>
              <a:buChar char="•"/>
            </a:pPr>
            <a:r>
              <a:rPr lang="fr" sz="1300" dirty="0">
                <a:cs typeface="Arial" pitchFamily="34" charset="0"/>
              </a:rPr>
              <a:t>Si le point de service est situé à proximité de l’entrepôt central, les vaccins peuvent être acheminés dans un porte-vaccins doté d’une quantité appropriée d’accumulateurs de froid pour une utilisation immédiate lors d’une séance de vaccination.</a:t>
            </a:r>
          </a:p>
        </p:txBody>
      </p:sp>
      <p:pic>
        <p:nvPicPr>
          <p:cNvPr id="3" name="Picture 2">
            <a:extLst>
              <a:ext uri="{FF2B5EF4-FFF2-40B4-BE49-F238E27FC236}">
                <a16:creationId xmlns:a16="http://schemas.microsoft.com/office/drawing/2014/main" id="{2C6DC5A3-0358-4774-B75A-7168B435348E}"/>
              </a:ext>
            </a:extLst>
          </p:cNvPr>
          <p:cNvPicPr>
            <a:picLocks noChangeAspect="1"/>
          </p:cNvPicPr>
          <p:nvPr/>
        </p:nvPicPr>
        <p:blipFill>
          <a:blip r:embed="rId3"/>
          <a:stretch>
            <a:fillRect/>
          </a:stretch>
        </p:blipFill>
        <p:spPr>
          <a:xfrm>
            <a:off x="7020624" y="945016"/>
            <a:ext cx="5006285" cy="3563480"/>
          </a:xfrm>
          <a:prstGeom prst="rect">
            <a:avLst/>
          </a:prstGeom>
        </p:spPr>
      </p:pic>
    </p:spTree>
    <p:extLst>
      <p:ext uri="{BB962C8B-B14F-4D97-AF65-F5344CB8AC3E}">
        <p14:creationId xmlns:p14="http://schemas.microsoft.com/office/powerpoint/2010/main" val="2800846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rtl="0"/>
            <a:r>
              <a:rPr lang="fr" sz="1200">
                <a:solidFill>
                  <a:schemeClr val="bg1"/>
                </a:solidFill>
                <a:latin typeface="Arial" pitchFamily="34" charset="0"/>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66816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Déploiement rapide du vaccin</a:t>
            </a:r>
          </a:p>
        </p:txBody>
      </p:sp>
      <p:sp>
        <p:nvSpPr>
          <p:cNvPr id="10" name="TextBox 9"/>
          <p:cNvSpPr txBox="1"/>
          <p:nvPr/>
        </p:nvSpPr>
        <p:spPr>
          <a:xfrm>
            <a:off x="11819964" y="2"/>
            <a:ext cx="372035" cy="276999"/>
          </a:xfrm>
          <a:prstGeom prst="rect">
            <a:avLst/>
          </a:prstGeom>
          <a:noFill/>
        </p:spPr>
        <p:txBody>
          <a:bodyPr wrap="square" rtlCol="0">
            <a:spAutoFit/>
          </a:bodyPr>
          <a:lstStyle/>
          <a:p>
            <a:pPr rtl="0"/>
            <a:r>
              <a:rPr lang="fr" sz="1200">
                <a:latin typeface="Arial" pitchFamily="34" charset="0"/>
                <a:cs typeface="Arial" pitchFamily="34" charset="0"/>
              </a:rPr>
              <a:t>37</a:t>
            </a:r>
          </a:p>
        </p:txBody>
      </p:sp>
      <p:sp>
        <p:nvSpPr>
          <p:cNvPr id="328" name="Content Placeholder 2">
            <a:extLst>
              <a:ext uri="{FF2B5EF4-FFF2-40B4-BE49-F238E27FC236}">
                <a16:creationId xmlns:a16="http://schemas.microsoft.com/office/drawing/2014/main" id="{FB9F975A-478E-4C6F-BAF6-7C57B7716C71}"/>
              </a:ext>
            </a:extLst>
          </p:cNvPr>
          <p:cNvSpPr txBox="1">
            <a:spLocks/>
          </p:cNvSpPr>
          <p:nvPr/>
        </p:nvSpPr>
        <p:spPr>
          <a:xfrm>
            <a:off x="259769" y="822345"/>
            <a:ext cx="11672462" cy="5554392"/>
          </a:xfrm>
          <a:prstGeom prst="rect">
            <a:avLst/>
          </a:prstGeom>
          <a:gradFill flip="none" rotWithShape="1">
            <a:gsLst>
              <a:gs pos="0">
                <a:schemeClr val="bg1"/>
              </a:gs>
              <a:gs pos="74000">
                <a:schemeClr val="bg1"/>
              </a:gs>
              <a:gs pos="100000">
                <a:schemeClr val="bg1">
                  <a:alpha val="0"/>
                </a:schemeClr>
              </a:gs>
              <a:gs pos="89000">
                <a:schemeClr val="bg1">
                  <a:alpha val="73000"/>
                </a:schemeClr>
              </a:gs>
            </a:gsLst>
            <a:lin ang="0" scaled="1"/>
            <a:tileRect/>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8925" indent="-288925" algn="l" defTabSz="457200" rtl="0">
              <a:spcBef>
                <a:spcPts val="600"/>
              </a:spcBef>
            </a:pPr>
            <a:r>
              <a:rPr lang="fr" sz="1500" b="1" dirty="0"/>
              <a:t>Avantages : </a:t>
            </a:r>
          </a:p>
          <a:p>
            <a:pPr marL="457200" indent="-171450" algn="l" defTabSz="457200" rtl="0">
              <a:spcBef>
                <a:spcPts val="600"/>
              </a:spcBef>
              <a:buFont typeface="Arial" panose="020B0604020202020204" pitchFamily="34" charset="0"/>
              <a:buChar char="•"/>
            </a:pPr>
            <a:r>
              <a:rPr lang="fr" sz="1500" dirty="0"/>
              <a:t>Économique, car l’investissement en équipements UCC se limite à l’entrepôt central</a:t>
            </a:r>
          </a:p>
          <a:p>
            <a:pPr marL="457200" indent="-171450" algn="l" defTabSz="457200" rtl="0">
              <a:spcBef>
                <a:spcPts val="600"/>
              </a:spcBef>
              <a:buFont typeface="Arial" panose="020B0604020202020204" pitchFamily="34" charset="0"/>
              <a:buChar char="•"/>
            </a:pPr>
            <a:r>
              <a:rPr lang="fr" sz="1500" dirty="0"/>
              <a:t>Charge de stockage réduite à l’échelle régionale et locale</a:t>
            </a:r>
          </a:p>
          <a:p>
            <a:pPr marL="457200" indent="-171450" algn="l" defTabSz="457200" rtl="0">
              <a:spcBef>
                <a:spcPts val="600"/>
              </a:spcBef>
              <a:buFont typeface="Arial" panose="020B0604020202020204" pitchFamily="34" charset="0"/>
              <a:buChar char="•"/>
            </a:pPr>
            <a:r>
              <a:rPr lang="fr" sz="1500" dirty="0"/>
              <a:t>Mécanisme de distribution des vaccins relativement rapide </a:t>
            </a:r>
          </a:p>
          <a:p>
            <a:pPr marL="457200" indent="-171450" algn="l" defTabSz="457200" rtl="0">
              <a:spcBef>
                <a:spcPts val="600"/>
              </a:spcBef>
              <a:buFont typeface="Arial" panose="020B0604020202020204" pitchFamily="34" charset="0"/>
              <a:buChar char="•"/>
            </a:pPr>
            <a:r>
              <a:rPr lang="fr" sz="1500" dirty="0"/>
              <a:t>Recours au vaccin potentiellement élevé et faibles pertes, car les vaccins sont acheminés à la demande. Cela signifie que les séances ont été programmées autour de la date de livraison prévue des vaccins.</a:t>
            </a:r>
          </a:p>
          <a:p>
            <a:pPr marL="457200" indent="-171450" algn="l" defTabSz="457200" rtl="0">
              <a:spcBef>
                <a:spcPts val="600"/>
              </a:spcBef>
              <a:buFont typeface="Arial" panose="020B0604020202020204" pitchFamily="34" charset="0"/>
              <a:buChar char="•"/>
            </a:pPr>
            <a:r>
              <a:rPr lang="fr" sz="1500" dirty="0"/>
              <a:t>La durée de conservation est optimisée, puisque les vaccins sont stockés dans des congélateurs ULT </a:t>
            </a:r>
          </a:p>
          <a:p>
            <a:pPr marL="457200" indent="-171450" algn="l" defTabSz="457200" rtl="0">
              <a:spcBef>
                <a:spcPts val="600"/>
              </a:spcBef>
              <a:buFont typeface="Arial" panose="020B0604020202020204" pitchFamily="34" charset="0"/>
              <a:buChar char="•"/>
            </a:pPr>
            <a:r>
              <a:rPr lang="fr" sz="1500" dirty="0"/>
              <a:t>Peut permettre la réalisation d’économies sur le coût de transport, grâce à l’élimination de plusieurs niveaux de stockage </a:t>
            </a:r>
          </a:p>
          <a:p>
            <a:pPr marL="457200" indent="-171450" algn="l" defTabSz="457200" rtl="0">
              <a:spcBef>
                <a:spcPts val="600"/>
              </a:spcBef>
              <a:buFont typeface="Arial" panose="020B0604020202020204" pitchFamily="34" charset="0"/>
              <a:buChar char="•"/>
            </a:pPr>
            <a:r>
              <a:rPr lang="fr" sz="1500" dirty="0"/>
              <a:t>Contribue à une collaboration étroite entre les installations nationales et les centres de services afin d’articuler la programmation des séances avec les livraisons </a:t>
            </a:r>
          </a:p>
          <a:p>
            <a:pPr marL="457200" indent="-171450" algn="l" defTabSz="457200" rtl="0">
              <a:spcBef>
                <a:spcPts val="600"/>
              </a:spcBef>
              <a:buFont typeface="Arial" panose="020B0604020202020204" pitchFamily="34" charset="0"/>
              <a:buChar char="•"/>
            </a:pPr>
            <a:r>
              <a:rPr lang="fr" sz="1500" dirty="0"/>
              <a:t>Peut permettre une meilleure surveillance des livraisons de vaccins, de leur acceptation et des pertes </a:t>
            </a:r>
          </a:p>
          <a:p>
            <a:pPr marL="285750" algn="l" defTabSz="457200" rtl="0">
              <a:spcBef>
                <a:spcPts val="600"/>
              </a:spcBef>
            </a:pPr>
            <a:endParaRPr lang="en-US" sz="1500" dirty="0"/>
          </a:p>
          <a:p>
            <a:pPr marL="288925" indent="-288925" algn="l" defTabSz="457200" rtl="0">
              <a:spcBef>
                <a:spcPts val="600"/>
              </a:spcBef>
            </a:pPr>
            <a:r>
              <a:rPr lang="fr" sz="1500" b="1" dirty="0"/>
              <a:t>Inconvénients :</a:t>
            </a:r>
          </a:p>
          <a:p>
            <a:pPr lvl="1" indent="-171450" algn="l" defTabSz="457200" rtl="0">
              <a:spcBef>
                <a:spcPts val="600"/>
              </a:spcBef>
              <a:buFont typeface="Arial" panose="020B0604020202020204" pitchFamily="34" charset="0"/>
              <a:buChar char="•"/>
            </a:pPr>
            <a:r>
              <a:rPr lang="fr" sz="1500" dirty="0"/>
              <a:t>Si le temps de trajet entre points de service est d’une durée supérieure à 12 heures, stress potentiel dû au transport de vaccins décongelés </a:t>
            </a:r>
          </a:p>
          <a:p>
            <a:pPr lvl="1" indent="-171450" algn="l" defTabSz="457200" rtl="0">
              <a:spcBef>
                <a:spcPts val="600"/>
              </a:spcBef>
              <a:buFont typeface="Arial" panose="020B0604020202020204" pitchFamily="34" charset="0"/>
              <a:buChar char="•"/>
            </a:pPr>
            <a:r>
              <a:rPr lang="fr" sz="1500" dirty="0"/>
              <a:t>Risque de réduire davantage la durée de conservation des vaccins s’ils restent plus longtemps que prévu dans les entrepôts locaux avant d’atteindre les points de service</a:t>
            </a:r>
          </a:p>
          <a:p>
            <a:pPr lvl="1" indent="-171450" algn="l" defTabSz="457200" rtl="0">
              <a:spcBef>
                <a:spcPts val="600"/>
              </a:spcBef>
              <a:buFont typeface="Arial" panose="020B0604020202020204" pitchFamily="34" charset="0"/>
              <a:buChar char="•"/>
            </a:pPr>
            <a:r>
              <a:rPr lang="fr" sz="1500" dirty="0"/>
              <a:t>Requiert un suivi rigoureux des transferts de vaccins et de leur durée de conservation restante aux points de service</a:t>
            </a:r>
          </a:p>
          <a:p>
            <a:pPr lvl="1" indent="-171450" algn="l" defTabSz="457200" rtl="0">
              <a:spcBef>
                <a:spcPts val="600"/>
              </a:spcBef>
              <a:buFont typeface="Arial" panose="020B0604020202020204" pitchFamily="34" charset="0"/>
              <a:buChar char="•"/>
            </a:pPr>
            <a:r>
              <a:rPr lang="fr" sz="1500" dirty="0"/>
              <a:t>Requiert un système solide de suivi et d’enregistrement ainsi que de surveillance de l’approvisionnement en vaccins et de leurs transferts </a:t>
            </a:r>
          </a:p>
          <a:p>
            <a:pPr lvl="1" indent="-171450" algn="l" defTabSz="457200" rtl="0">
              <a:spcBef>
                <a:spcPts val="600"/>
              </a:spcBef>
              <a:buFont typeface="Arial" panose="020B0604020202020204" pitchFamily="34" charset="0"/>
              <a:buChar char="•"/>
            </a:pPr>
            <a:endParaRPr lang="en-US" sz="1500" dirty="0"/>
          </a:p>
          <a:p>
            <a:pPr algn="l" rtl="0"/>
            <a:endParaRPr lang="en-US" sz="1600" dirty="0"/>
          </a:p>
        </p:txBody>
      </p:sp>
    </p:spTree>
    <p:extLst>
      <p:ext uri="{BB962C8B-B14F-4D97-AF65-F5344CB8AC3E}">
        <p14:creationId xmlns:p14="http://schemas.microsoft.com/office/powerpoint/2010/main" val="3226997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468FA5E-65CD-C649-A990-7D2E7737A16F}"/>
              </a:ext>
            </a:extLst>
          </p:cNvPr>
          <p:cNvSpPr txBox="1">
            <a:spLocks/>
          </p:cNvSpPr>
          <p:nvPr/>
        </p:nvSpPr>
        <p:spPr>
          <a:xfrm>
            <a:off x="216250" y="746192"/>
            <a:ext cx="11698751" cy="6032738"/>
          </a:xfrm>
          <a:prstGeom prst="rect">
            <a:avLst/>
          </a:prstGeom>
          <a:gradFill flip="none" rotWithShape="1">
            <a:gsLst>
              <a:gs pos="0">
                <a:schemeClr val="bg1"/>
              </a:gs>
              <a:gs pos="74000">
                <a:schemeClr val="bg1"/>
              </a:gs>
              <a:gs pos="100000">
                <a:schemeClr val="bg1">
                  <a:alpha val="0"/>
                </a:schemeClr>
              </a:gs>
              <a:gs pos="89000">
                <a:schemeClr val="bg1">
                  <a:alpha val="73000"/>
                </a:schemeClr>
              </a:gs>
            </a:gsLst>
            <a:lin ang="0" scaled="1"/>
            <a:tileRect/>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 algn="l" rtl="0"/>
            <a:r>
              <a:rPr lang="fr" sz="1300" b="1" dirty="0"/>
              <a:t>Considérations générales : </a:t>
            </a:r>
          </a:p>
          <a:p>
            <a:pPr marL="57150" algn="l" rtl="0">
              <a:buFont typeface="Arial" panose="020B0604020202020204" pitchFamily="34" charset="0"/>
              <a:buChar char="•"/>
            </a:pPr>
            <a:r>
              <a:rPr lang="fr" sz="1300" dirty="0"/>
              <a:t> L’étiquetage dynamique des dates de péremption des vaccins en fonction de leur durée de conservation restante à une température de stockage différente devra être pris en compte.</a:t>
            </a:r>
          </a:p>
          <a:p>
            <a:pPr marL="57150" algn="l" rtl="0">
              <a:buFont typeface="Arial" panose="020B0604020202020204" pitchFamily="34" charset="0"/>
              <a:buChar char="•"/>
            </a:pPr>
            <a:r>
              <a:rPr lang="fr" sz="1300" dirty="0"/>
              <a:t> La distribution et l’utilisation des vaccins devront être effectuées avant la fin de leur durée de conservation restante.</a:t>
            </a:r>
          </a:p>
          <a:p>
            <a:pPr marL="57150" algn="l" rtl="0">
              <a:buFont typeface="Arial" panose="020B0604020202020204" pitchFamily="34" charset="0"/>
              <a:buChar char="•"/>
            </a:pPr>
            <a:r>
              <a:rPr lang="fr" sz="1300" dirty="0"/>
              <a:t> Requiert un suivi rigoureux de la température. Suivre la stratégie recommandée en matière de </a:t>
            </a:r>
            <a:r>
              <a:rPr lang="fr" sz="1300" u="sng" dirty="0">
                <a:hlinkClick r:id="rId3"/>
              </a:rPr>
              <a:t>gestion des vaccins contre la COVID-19 sans pastille de contrôle du vaccin dans les points de service de vaccination</a:t>
            </a:r>
            <a:r>
              <a:rPr lang="fr" sz="1300" u="sng" dirty="0"/>
              <a:t>.</a:t>
            </a:r>
            <a:r>
              <a:rPr lang="fr" sz="1300" dirty="0"/>
              <a:t> </a:t>
            </a:r>
          </a:p>
          <a:p>
            <a:pPr marL="57150" algn="l" rtl="0">
              <a:buFont typeface="Arial" panose="020B0604020202020204" pitchFamily="34" charset="0"/>
              <a:buChar char="•"/>
            </a:pPr>
            <a:r>
              <a:rPr lang="fr" sz="1300" dirty="0"/>
              <a:t> Requiert une gestion des stocks et un suivi des températures fiables.</a:t>
            </a:r>
          </a:p>
          <a:p>
            <a:pPr marL="57150" algn="l" rtl="0">
              <a:buFont typeface="Arial" panose="020B0604020202020204" pitchFamily="34" charset="0"/>
              <a:buChar char="•"/>
            </a:pPr>
            <a:r>
              <a:rPr lang="fr" sz="1300" dirty="0"/>
              <a:t> Requiert une solide direction des équipes à l’échelle nationale et régionale</a:t>
            </a:r>
          </a:p>
          <a:p>
            <a:pPr marL="1017587" lvl="1" indent="-285750" algn="l" rtl="0">
              <a:buFont typeface="Arial" panose="020B0604020202020204" pitchFamily="34" charset="0"/>
              <a:buChar char="•"/>
            </a:pPr>
            <a:r>
              <a:rPr lang="fr" sz="1300" dirty="0"/>
              <a:t>Gestion de l’entrepôt central et de l’expédition de vaccins</a:t>
            </a:r>
          </a:p>
          <a:p>
            <a:pPr marL="1017587" lvl="1" indent="-285750" algn="l" rtl="0">
              <a:buFont typeface="Arial" panose="020B0604020202020204" pitchFamily="34" charset="0"/>
              <a:buChar char="•"/>
            </a:pPr>
            <a:r>
              <a:rPr lang="fr" sz="1300" dirty="0"/>
              <a:t>Gestion de la préparation et de l’expédition d’accumulateurs de froid (glace carbonique, PCM ULT ou accumulateurs d’eau)</a:t>
            </a:r>
          </a:p>
          <a:p>
            <a:pPr marL="114300" indent="-57150" algn="l" rtl="0">
              <a:buFont typeface="Arial" panose="020B0604020202020204" pitchFamily="34" charset="0"/>
              <a:buChar char="•"/>
            </a:pPr>
            <a:r>
              <a:rPr lang="fr" sz="1300" dirty="0"/>
              <a:t> Effectifs requis sur les sites </a:t>
            </a:r>
          </a:p>
          <a:p>
            <a:pPr marL="1074737" lvl="1" indent="-342900" algn="l" rtl="0">
              <a:buFont typeface="Arial" panose="020B0604020202020204" pitchFamily="34" charset="0"/>
              <a:buChar char="•"/>
            </a:pPr>
            <a:r>
              <a:rPr lang="fr" sz="1300" dirty="0"/>
              <a:t>Technicien de la chaîne du froid</a:t>
            </a:r>
          </a:p>
          <a:p>
            <a:pPr marL="1074737" lvl="1" indent="-342900" algn="l" rtl="0">
              <a:buFont typeface="Arial" panose="020B0604020202020204" pitchFamily="34" charset="0"/>
              <a:buChar char="•"/>
            </a:pPr>
            <a:r>
              <a:rPr lang="fr" sz="1300" dirty="0"/>
              <a:t>2 assistants (1 pour la manipulation des vaccins, 1 pour la manipulation du PCM ULT ou de la glace carbonique)</a:t>
            </a:r>
          </a:p>
          <a:p>
            <a:pPr marL="171450" indent="-114300" algn="l" rtl="0">
              <a:buFont typeface="Arial" panose="020B0604020202020204" pitchFamily="34" charset="0"/>
              <a:buChar char="•"/>
            </a:pPr>
            <a:r>
              <a:rPr lang="fr" sz="1300" dirty="0"/>
              <a:t>Équipements de la chaîne du froid requis</a:t>
            </a:r>
          </a:p>
          <a:p>
            <a:pPr marL="1017587" lvl="1" indent="-285750" algn="l" rtl="0">
              <a:buFont typeface="Arial" panose="020B0604020202020204" pitchFamily="34" charset="0"/>
              <a:buChar char="•"/>
            </a:pPr>
            <a:r>
              <a:rPr lang="fr" sz="1300" dirty="0"/>
              <a:t>Congélateurs ULT correspondants au nombre de sites UCC et dotés d’une capacité de stockage suffisante par rapport à la quantité de vaccins.</a:t>
            </a:r>
          </a:p>
          <a:p>
            <a:pPr marL="1017587" lvl="1" indent="-285750" algn="l" rtl="0">
              <a:buFont typeface="Arial" panose="020B0604020202020204" pitchFamily="34" charset="0"/>
              <a:buChar char="•"/>
            </a:pPr>
            <a:r>
              <a:rPr lang="fr" sz="1300" dirty="0"/>
              <a:t>Congélateur à vaccins (-20 °C) et/ou réfrigérateur (entre +2 °C et 8 °C) </a:t>
            </a:r>
          </a:p>
          <a:p>
            <a:pPr marL="1017587" lvl="1" indent="-285750" algn="l" rtl="0">
              <a:buFont typeface="Arial" panose="020B0604020202020204" pitchFamily="34" charset="0"/>
              <a:buChar char="•"/>
            </a:pPr>
            <a:r>
              <a:rPr lang="fr" sz="1300" dirty="0"/>
              <a:t>Dispositif Arktek ou conteneur d’expédition isotherme doté de glace carbonique</a:t>
            </a:r>
          </a:p>
          <a:p>
            <a:pPr marL="1017587" lvl="1" indent="-285750" algn="l" rtl="0">
              <a:buFont typeface="Arial" panose="020B0604020202020204" pitchFamily="34" charset="0"/>
              <a:buChar char="•"/>
            </a:pPr>
            <a:r>
              <a:rPr lang="fr" sz="1300" dirty="0"/>
              <a:t>Équipements supplémentaires en fonction de l’accumulateur de froid utilisé :</a:t>
            </a:r>
          </a:p>
          <a:p>
            <a:pPr marL="1474787" lvl="2" indent="-285750" algn="l" rtl="0">
              <a:buFont typeface="Arial" panose="020B0604020202020204" pitchFamily="34" charset="0"/>
              <a:buChar char="•"/>
            </a:pPr>
            <a:r>
              <a:rPr lang="fr" sz="1300" dirty="0"/>
              <a:t>Un congélateur ULT pour la préparation et le stockage du PCM ULT si l’Arktek est utilisé pour le stockage et le transport, ou</a:t>
            </a:r>
          </a:p>
          <a:p>
            <a:pPr marL="1474787" lvl="2" indent="-285750" algn="l" rtl="0">
              <a:buFont typeface="Arial" panose="020B0604020202020204" pitchFamily="34" charset="0"/>
              <a:buChar char="•"/>
            </a:pPr>
            <a:r>
              <a:rPr lang="fr" sz="1300" dirty="0"/>
              <a:t>Une machine de production de glace carbonique si de la glace carbonique est utilisée pour le transport </a:t>
            </a:r>
          </a:p>
          <a:p>
            <a:pPr marL="1017587" lvl="1" indent="-285750" algn="l" rtl="0">
              <a:buFont typeface="Arial" panose="020B0604020202020204" pitchFamily="34" charset="0"/>
              <a:buChar char="•"/>
            </a:pPr>
            <a:r>
              <a:rPr lang="fr" sz="1300" dirty="0"/>
              <a:t>Des porte-vaccins normaux ou dotés d’une protection contre le gel et des accumulateurs d’eau</a:t>
            </a:r>
          </a:p>
          <a:p>
            <a:pPr marL="1474787" lvl="2" indent="-285750" algn="l" rtl="0">
              <a:buFont typeface="Arial" panose="020B0604020202020204" pitchFamily="34" charset="0"/>
              <a:buChar char="•"/>
            </a:pPr>
            <a:endParaRPr lang="en-US" sz="1500" dirty="0"/>
          </a:p>
        </p:txBody>
      </p:sp>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rtl="0"/>
            <a:r>
              <a:rPr lang="fr" sz="1200">
                <a:solidFill>
                  <a:schemeClr val="bg1"/>
                </a:solidFill>
                <a:latin typeface="Arial" pitchFamily="34" charset="0"/>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63422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Résumé des considérations générales </a:t>
            </a:r>
          </a:p>
        </p:txBody>
      </p:sp>
    </p:spTree>
    <p:extLst>
      <p:ext uri="{BB962C8B-B14F-4D97-AF65-F5344CB8AC3E}">
        <p14:creationId xmlns:p14="http://schemas.microsoft.com/office/powerpoint/2010/main" val="3774823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468FA5E-65CD-C649-A990-7D2E7737A16F}"/>
              </a:ext>
            </a:extLst>
          </p:cNvPr>
          <p:cNvSpPr txBox="1">
            <a:spLocks/>
          </p:cNvSpPr>
          <p:nvPr/>
        </p:nvSpPr>
        <p:spPr>
          <a:xfrm>
            <a:off x="300424" y="992839"/>
            <a:ext cx="11614577" cy="3976203"/>
          </a:xfrm>
          <a:prstGeom prst="rect">
            <a:avLst/>
          </a:prstGeom>
          <a:gradFill flip="none" rotWithShape="1">
            <a:gsLst>
              <a:gs pos="0">
                <a:schemeClr val="bg1"/>
              </a:gs>
              <a:gs pos="74000">
                <a:schemeClr val="bg1"/>
              </a:gs>
              <a:gs pos="100000">
                <a:schemeClr val="bg1">
                  <a:alpha val="0"/>
                </a:schemeClr>
              </a:gs>
              <a:gs pos="89000">
                <a:schemeClr val="bg1">
                  <a:alpha val="73000"/>
                </a:schemeClr>
              </a:gs>
            </a:gsLst>
            <a:lin ang="0" scaled="1"/>
            <a:tileRect/>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 algn="l" rtl="0"/>
            <a:r>
              <a:rPr lang="fr" sz="1800" b="1"/>
              <a:t>Considérations générales : </a:t>
            </a:r>
          </a:p>
          <a:p>
            <a:pPr marL="400050" indent="-342900" algn="l" rtl="0">
              <a:buFont typeface="Arial" panose="020B0604020202020204" pitchFamily="34" charset="0"/>
              <a:buChar char="•"/>
            </a:pPr>
            <a:r>
              <a:rPr lang="fr" sz="1800"/>
              <a:t>S’assurer que la capacité de stockage des vaccins entre +2 °C et +8 °C sur le site est suffisante et stocker les flacons avant l’administration</a:t>
            </a:r>
          </a:p>
          <a:p>
            <a:pPr marL="400050" indent="-342900" algn="l" rtl="0">
              <a:buFont typeface="Arial" panose="020B0604020202020204" pitchFamily="34" charset="0"/>
              <a:buChar char="•"/>
            </a:pPr>
            <a:r>
              <a:rPr lang="fr" sz="1800"/>
              <a:t>Limiter l’ouverture des congélateurs ULT/conteneurs</a:t>
            </a:r>
          </a:p>
          <a:p>
            <a:pPr marL="400050" indent="-342900" algn="l" rtl="0">
              <a:buFont typeface="Arial" panose="020B0604020202020204" pitchFamily="34" charset="0"/>
              <a:buChar char="•"/>
            </a:pPr>
            <a:r>
              <a:rPr lang="fr" sz="1800"/>
              <a:t>Si les vaccins sont stockés congelés, les décongeler entre +2 °C et +8 °C au début de la séance de vaccination</a:t>
            </a:r>
          </a:p>
          <a:p>
            <a:pPr marL="400050" indent="-342900" algn="l" rtl="0">
              <a:buFont typeface="Arial" panose="020B0604020202020204" pitchFamily="34" charset="0"/>
              <a:buChar char="•"/>
            </a:pPr>
            <a:r>
              <a:rPr lang="fr" sz="1800"/>
              <a:t>Si les vaccins sont déjà conservés entre +2 °C et +8 °C, suivre la stratégie recommandée en matière de </a:t>
            </a:r>
            <a:r>
              <a:rPr lang="fr" sz="1800" u="sng">
                <a:hlinkClick r:id="rId3"/>
              </a:rPr>
              <a:t>gestion des vaccins contre la COVID-19 sans pastille de contrôle du vaccin dans les points de service de vaccination</a:t>
            </a:r>
            <a:r>
              <a:rPr lang="fr" sz="1800" u="sng"/>
              <a:t>.</a:t>
            </a:r>
            <a:endParaRPr lang="en-US" sz="1800" dirty="0"/>
          </a:p>
          <a:p>
            <a:pPr marL="400050" indent="-342900" algn="l" rtl="0">
              <a:buFont typeface="Arial" panose="020B0604020202020204" pitchFamily="34" charset="0"/>
              <a:buChar char="•"/>
            </a:pPr>
            <a:r>
              <a:rPr lang="fr" sz="1800"/>
              <a:t>Les vaccins non dilués peuvent être conservés entre +2 °C et +8 °C pendant 31 jours</a:t>
            </a:r>
          </a:p>
          <a:p>
            <a:pPr marL="400050" indent="-342900" algn="l" rtl="0">
              <a:buFont typeface="Arial" panose="020B0604020202020204" pitchFamily="34" charset="0"/>
              <a:buChar char="•"/>
            </a:pPr>
            <a:r>
              <a:rPr lang="fr" sz="1800"/>
              <a:t>Les vaccins dilués doivent être utilisés dans un délai de 6 heures </a:t>
            </a:r>
          </a:p>
          <a:p>
            <a:pPr marL="400050" indent="-342900" algn="l" rtl="0">
              <a:buFont typeface="Arial" panose="020B0604020202020204" pitchFamily="34" charset="0"/>
              <a:buChar char="•"/>
            </a:pPr>
            <a:r>
              <a:rPr lang="fr" sz="1800"/>
              <a:t>S’assurer que le site est organisé de façon à minimiser l’exposition des vaccins à la lumière du soleil et aux rayons UV.</a:t>
            </a:r>
          </a:p>
          <a:p>
            <a:pPr marL="400050" indent="-342900" algn="l" rtl="0">
              <a:buFont typeface="Arial" panose="020B0604020202020204" pitchFamily="34" charset="0"/>
              <a:buChar char="•"/>
            </a:pPr>
            <a:r>
              <a:rPr lang="fr" sz="1800"/>
              <a:t>Planifier l’arrivée des patients (p. ex. par installation ou département)</a:t>
            </a:r>
          </a:p>
          <a:p>
            <a:pPr marL="1474787" lvl="2" indent="-285750" algn="l" rtl="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rtl="0"/>
            <a:r>
              <a:rPr lang="fr" sz="1200">
                <a:solidFill>
                  <a:schemeClr val="bg1"/>
                </a:solidFill>
                <a:latin typeface="Arial" pitchFamily="34" charset="0"/>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63422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Résumé des considérations générales</a:t>
            </a:r>
          </a:p>
        </p:txBody>
      </p:sp>
      <p:sp>
        <p:nvSpPr>
          <p:cNvPr id="10" name="TextBox 9"/>
          <p:cNvSpPr txBox="1"/>
          <p:nvPr/>
        </p:nvSpPr>
        <p:spPr>
          <a:xfrm>
            <a:off x="11819964" y="2"/>
            <a:ext cx="372035" cy="276999"/>
          </a:xfrm>
          <a:prstGeom prst="rect">
            <a:avLst/>
          </a:prstGeom>
          <a:noFill/>
        </p:spPr>
        <p:txBody>
          <a:bodyPr wrap="square" rtlCol="0">
            <a:spAutoFit/>
          </a:bodyPr>
          <a:lstStyle/>
          <a:p>
            <a:pPr rtl="0"/>
            <a:r>
              <a:rPr lang="fr" sz="1200">
                <a:latin typeface="Arial" pitchFamily="34" charset="0"/>
                <a:cs typeface="Arial" pitchFamily="34" charset="0"/>
              </a:rPr>
              <a:t>37</a:t>
            </a:r>
          </a:p>
        </p:txBody>
      </p:sp>
    </p:spTree>
    <p:extLst>
      <p:ext uri="{BB962C8B-B14F-4D97-AF65-F5344CB8AC3E}">
        <p14:creationId xmlns:p14="http://schemas.microsoft.com/office/powerpoint/2010/main" val="2120227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D6DBFC-83FF-48A8-A279-CB3C91305C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4174957"/>
          </a:xfrm>
          <a:prstGeom prst="rect">
            <a:avLst/>
          </a:prstGeom>
        </p:spPr>
      </p:pic>
      <p:sp>
        <p:nvSpPr>
          <p:cNvPr id="3" name="Subtitle 2">
            <a:extLst>
              <a:ext uri="{FF2B5EF4-FFF2-40B4-BE49-F238E27FC236}">
                <a16:creationId xmlns:a16="http://schemas.microsoft.com/office/drawing/2014/main" id="{0CDFCFE6-F1B1-47D9-9DDA-FE7837766BCD}"/>
              </a:ext>
            </a:extLst>
          </p:cNvPr>
          <p:cNvSpPr>
            <a:spLocks noGrp="1"/>
          </p:cNvSpPr>
          <p:nvPr>
            <p:ph type="subTitle" idx="1"/>
          </p:nvPr>
        </p:nvSpPr>
        <p:spPr>
          <a:xfrm>
            <a:off x="0" y="2550695"/>
            <a:ext cx="12192000" cy="4307305"/>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marL="228600" lvl="2" algn="l" rtl="0">
              <a:spcBef>
                <a:spcPct val="0"/>
              </a:spcBef>
            </a:pPr>
            <a:r>
              <a:rPr lang="fr" sz="4800">
                <a:solidFill>
                  <a:prstClr val="white"/>
                </a:solidFill>
                <a:latin typeface="Arial" pitchFamily="34" charset="0"/>
                <a:cs typeface="Arial" pitchFamily="34" charset="0"/>
              </a:rPr>
              <a:t>Module 4 : </a:t>
            </a:r>
          </a:p>
          <a:p>
            <a:pPr marL="228600" lvl="2" algn="l" rtl="0">
              <a:spcBef>
                <a:spcPct val="0"/>
              </a:spcBef>
            </a:pPr>
            <a:r>
              <a:rPr lang="fr" sz="4800">
                <a:solidFill>
                  <a:prstClr val="white"/>
                </a:solidFill>
                <a:latin typeface="Arial" pitchFamily="34" charset="0"/>
                <a:cs typeface="Arial" pitchFamily="34" charset="0"/>
              </a:rPr>
              <a:t>Sélection d’équipements UCC et</a:t>
            </a:r>
          </a:p>
          <a:p>
            <a:pPr marL="228600" lvl="2" algn="l" rtl="0">
              <a:spcBef>
                <a:spcPct val="0"/>
              </a:spcBef>
            </a:pPr>
            <a:r>
              <a:rPr lang="fr" sz="4800">
                <a:solidFill>
                  <a:prstClr val="white"/>
                </a:solidFill>
                <a:latin typeface="Arial" pitchFamily="34" charset="0"/>
                <a:cs typeface="Arial" pitchFamily="34" charset="0"/>
              </a:rPr>
              <a:t>de dispositifs de contrôle de la température </a:t>
            </a:r>
          </a:p>
          <a:p>
            <a:pPr marL="228600" lvl="2" algn="l" rtl="0">
              <a:spcBef>
                <a:spcPct val="0"/>
              </a:spcBef>
            </a:pPr>
            <a:r>
              <a:rPr lang="fr" sz="4800">
                <a:solidFill>
                  <a:prstClr val="white"/>
                </a:solidFill>
                <a:latin typeface="Arial" pitchFamily="34" charset="0"/>
                <a:cs typeface="Arial" pitchFamily="34" charset="0"/>
              </a:rPr>
              <a:t>pour les sites UCC</a:t>
            </a:r>
          </a:p>
        </p:txBody>
      </p:sp>
    </p:spTree>
    <p:extLst>
      <p:ext uri="{BB962C8B-B14F-4D97-AF65-F5344CB8AC3E}">
        <p14:creationId xmlns:p14="http://schemas.microsoft.com/office/powerpoint/2010/main" val="1769910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a:extLst>
              <a:ext uri="{FF2B5EF4-FFF2-40B4-BE49-F238E27FC236}">
                <a16:creationId xmlns:a16="http://schemas.microsoft.com/office/drawing/2014/main" id="{DBC64EB9-C4F4-5149-96EF-972D6C5CE152}"/>
              </a:ext>
            </a:extLst>
          </p:cNvPr>
          <p:cNvSpPr txBox="1">
            <a:spLocks/>
          </p:cNvSpPr>
          <p:nvPr/>
        </p:nvSpPr>
        <p:spPr>
          <a:xfrm>
            <a:off x="-2899" y="-12130"/>
            <a:ext cx="12194898" cy="513290"/>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Besoins de stockage en fonction des différents types de vaccins</a:t>
            </a:r>
          </a:p>
        </p:txBody>
      </p:sp>
      <p:sp>
        <p:nvSpPr>
          <p:cNvPr id="110" name="TextBox 109">
            <a:extLst>
              <a:ext uri="{FF2B5EF4-FFF2-40B4-BE49-F238E27FC236}">
                <a16:creationId xmlns:a16="http://schemas.microsoft.com/office/drawing/2014/main" id="{88656FBE-287A-754F-A30F-F0E744763FC1}"/>
              </a:ext>
            </a:extLst>
          </p:cNvPr>
          <p:cNvSpPr txBox="1"/>
          <p:nvPr/>
        </p:nvSpPr>
        <p:spPr>
          <a:xfrm>
            <a:off x="239432" y="6422909"/>
            <a:ext cx="11952567" cy="338554"/>
          </a:xfrm>
          <a:prstGeom prst="rect">
            <a:avLst/>
          </a:prstGeom>
          <a:noFill/>
        </p:spPr>
        <p:txBody>
          <a:bodyPr wrap="square" rtlCol="0">
            <a:spAutoFit/>
          </a:bodyPr>
          <a:lstStyle/>
          <a:p>
            <a:pPr rtl="0"/>
            <a:r>
              <a:rPr lang="fr" sz="1600" b="1">
                <a:latin typeface="Arial" pitchFamily="34" charset="0"/>
                <a:cs typeface="Arial" pitchFamily="34" charset="0"/>
              </a:rPr>
              <a:t>Remarque :</a:t>
            </a:r>
            <a:r>
              <a:rPr lang="fr" sz="1600">
                <a:latin typeface="Arial" pitchFamily="34" charset="0"/>
                <a:cs typeface="Arial" pitchFamily="34" charset="0"/>
              </a:rPr>
              <a:t> Ne pas congeler les solvants. Si les diluants sont emballés avec les vaccins, le conteneur doit être stocké entre +2 °C et +8 °C. </a:t>
            </a:r>
          </a:p>
        </p:txBody>
      </p:sp>
      <p:sp>
        <p:nvSpPr>
          <p:cNvPr id="102" name="TextBox 101"/>
          <p:cNvSpPr txBox="1"/>
          <p:nvPr/>
        </p:nvSpPr>
        <p:spPr>
          <a:xfrm>
            <a:off x="11922374" y="0"/>
            <a:ext cx="269626" cy="276999"/>
          </a:xfrm>
          <a:prstGeom prst="rect">
            <a:avLst/>
          </a:prstGeom>
          <a:noFill/>
        </p:spPr>
        <p:txBody>
          <a:bodyPr wrap="none" rtlCol="0">
            <a:spAutoFit/>
          </a:bodyPr>
          <a:lstStyle/>
          <a:p>
            <a:pPr rtl="0"/>
            <a:r>
              <a:rPr lang="fr" sz="1200">
                <a:latin typeface="Arial" pitchFamily="34" charset="0"/>
                <a:cs typeface="Arial" pitchFamily="34" charset="0"/>
              </a:rPr>
              <a:t>8</a:t>
            </a:r>
          </a:p>
        </p:txBody>
      </p:sp>
      <p:grpSp>
        <p:nvGrpSpPr>
          <p:cNvPr id="2" name="Group 1">
            <a:extLst>
              <a:ext uri="{FF2B5EF4-FFF2-40B4-BE49-F238E27FC236}">
                <a16:creationId xmlns:a16="http://schemas.microsoft.com/office/drawing/2014/main" id="{B75977A9-8810-452E-96C4-9DC1ACFFDDE1}"/>
              </a:ext>
            </a:extLst>
          </p:cNvPr>
          <p:cNvGrpSpPr/>
          <p:nvPr/>
        </p:nvGrpSpPr>
        <p:grpSpPr>
          <a:xfrm>
            <a:off x="403116" y="1072360"/>
            <a:ext cx="10571234" cy="5190439"/>
            <a:chOff x="403116" y="1072360"/>
            <a:chExt cx="10571234" cy="5190439"/>
          </a:xfrm>
        </p:grpSpPr>
        <p:grpSp>
          <p:nvGrpSpPr>
            <p:cNvPr id="6" name="Group 5">
              <a:extLst>
                <a:ext uri="{FF2B5EF4-FFF2-40B4-BE49-F238E27FC236}">
                  <a16:creationId xmlns:a16="http://schemas.microsoft.com/office/drawing/2014/main" id="{F60F51E2-9977-C644-B9F9-7537574F3021}"/>
                </a:ext>
              </a:extLst>
            </p:cNvPr>
            <p:cNvGrpSpPr/>
            <p:nvPr/>
          </p:nvGrpSpPr>
          <p:grpSpPr>
            <a:xfrm>
              <a:off x="403116" y="1072360"/>
              <a:ext cx="10571234" cy="5190439"/>
              <a:chOff x="1367400" y="902857"/>
              <a:chExt cx="10657760" cy="5190439"/>
            </a:xfrm>
          </p:grpSpPr>
          <p:sp>
            <p:nvSpPr>
              <p:cNvPr id="70" name="Rectangle 69"/>
              <p:cNvSpPr/>
              <p:nvPr/>
            </p:nvSpPr>
            <p:spPr>
              <a:xfrm>
                <a:off x="2316487" y="4797296"/>
                <a:ext cx="9708672" cy="129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cxnSp>
            <p:nvCxnSpPr>
              <p:cNvPr id="71" name="Straight Connector 70"/>
              <p:cNvCxnSpPr/>
              <p:nvPr/>
            </p:nvCxnSpPr>
            <p:spPr>
              <a:xfrm>
                <a:off x="1745888" y="6092696"/>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745888" y="4797296"/>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406288" y="4778186"/>
                <a:ext cx="914400" cy="369332"/>
              </a:xfrm>
              <a:prstGeom prst="rect">
                <a:avLst/>
              </a:prstGeom>
              <a:noFill/>
            </p:spPr>
            <p:txBody>
              <a:bodyPr wrap="square" rtlCol="0">
                <a:spAutoFit/>
              </a:bodyPr>
              <a:lstStyle/>
              <a:p>
                <a:pPr algn="r" rtl="0"/>
                <a:r>
                  <a:rPr lang="fr">
                    <a:latin typeface="Arial Narrow" panose="020B0604020202020204" pitchFamily="34" charset="0"/>
                    <a:cs typeface="Arial Narrow" panose="020B0604020202020204" pitchFamily="34" charset="0"/>
                  </a:rPr>
                  <a:t>-60 °C</a:t>
                </a:r>
              </a:p>
            </p:txBody>
          </p:sp>
          <p:sp>
            <p:nvSpPr>
              <p:cNvPr id="74" name="TextBox 73"/>
              <p:cNvSpPr txBox="1"/>
              <p:nvPr/>
            </p:nvSpPr>
            <p:spPr>
              <a:xfrm>
                <a:off x="1406288" y="5692586"/>
                <a:ext cx="914400" cy="369332"/>
              </a:xfrm>
              <a:prstGeom prst="rect">
                <a:avLst/>
              </a:prstGeom>
              <a:noFill/>
            </p:spPr>
            <p:txBody>
              <a:bodyPr wrap="square" rtlCol="0">
                <a:spAutoFit/>
              </a:bodyPr>
              <a:lstStyle/>
              <a:p>
                <a:pPr algn="r" rtl="0"/>
                <a:r>
                  <a:rPr lang="fr">
                    <a:latin typeface="Arial Narrow" panose="020B0604020202020204" pitchFamily="34" charset="0"/>
                    <a:cs typeface="Arial Narrow" panose="020B0604020202020204" pitchFamily="34" charset="0"/>
                  </a:rPr>
                  <a:t>-80 °C</a:t>
                </a:r>
              </a:p>
            </p:txBody>
          </p:sp>
          <p:sp>
            <p:nvSpPr>
              <p:cNvPr id="34" name="Rectangle 33"/>
              <p:cNvSpPr/>
              <p:nvPr/>
            </p:nvSpPr>
            <p:spPr>
              <a:xfrm>
                <a:off x="2281800" y="3276868"/>
                <a:ext cx="9743359" cy="1296000"/>
              </a:xfrm>
              <a:prstGeom prst="rect">
                <a:avLst/>
              </a:prstGeom>
              <a:solidFill>
                <a:srgbClr val="E2F3F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33" name="Rectangle 32"/>
              <p:cNvSpPr/>
              <p:nvPr/>
            </p:nvSpPr>
            <p:spPr>
              <a:xfrm>
                <a:off x="2281800" y="1752868"/>
                <a:ext cx="9743359" cy="1296000"/>
              </a:xfrm>
              <a:prstGeom prst="rect">
                <a:avLst/>
              </a:prstGeom>
              <a:solidFill>
                <a:srgbClr val="FDE5D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cxnSp>
            <p:nvCxnSpPr>
              <p:cNvPr id="9" name="Straight Connector 8"/>
              <p:cNvCxnSpPr/>
              <p:nvPr/>
            </p:nvCxnSpPr>
            <p:spPr>
              <a:xfrm>
                <a:off x="1711200" y="3048268"/>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11200" y="4572268"/>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11200" y="3276868"/>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71690" y="1139894"/>
                <a:ext cx="1440000" cy="584775"/>
              </a:xfrm>
              <a:prstGeom prst="rect">
                <a:avLst/>
              </a:prstGeom>
              <a:noFill/>
            </p:spPr>
            <p:txBody>
              <a:bodyPr wrap="square" rtlCol="0">
                <a:spAutoFit/>
              </a:bodyPr>
              <a:lstStyle/>
              <a:p>
                <a:pPr algn="ctr" rtl="0"/>
                <a:r>
                  <a:rPr lang="fr">
                    <a:latin typeface="Arial Narrow" panose="020B0604020202020204" pitchFamily="34" charset="0"/>
                    <a:cs typeface="Arial Narrow" panose="020B0604020202020204" pitchFamily="34" charset="0"/>
                  </a:rPr>
                  <a:t>National </a:t>
                </a:r>
              </a:p>
              <a:p>
                <a:pPr algn="ctr" rtl="0"/>
                <a:endParaRPr lang="en-US" sz="1400" dirty="0">
                  <a:latin typeface="Arial Narrow" panose="020B0604020202020204" pitchFamily="34" charset="0"/>
                  <a:cs typeface="Arial Narrow" panose="020B0604020202020204" pitchFamily="34" charset="0"/>
                </a:endParaRPr>
              </a:p>
            </p:txBody>
          </p:sp>
          <p:sp>
            <p:nvSpPr>
              <p:cNvPr id="19" name="TextBox 18"/>
              <p:cNvSpPr txBox="1"/>
              <p:nvPr/>
            </p:nvSpPr>
            <p:spPr>
              <a:xfrm>
                <a:off x="4607242" y="1147198"/>
                <a:ext cx="1558500" cy="369332"/>
              </a:xfrm>
              <a:prstGeom prst="rect">
                <a:avLst/>
              </a:prstGeom>
              <a:noFill/>
            </p:spPr>
            <p:txBody>
              <a:bodyPr wrap="square" rtlCol="0">
                <a:spAutoFit/>
              </a:bodyPr>
              <a:lstStyle/>
              <a:p>
                <a:pPr algn="ctr" rtl="0"/>
                <a:r>
                  <a:rPr lang="fr">
                    <a:latin typeface="Arial Narrow" panose="020B0604020202020204" pitchFamily="34" charset="0"/>
                    <a:cs typeface="Arial Narrow" panose="020B0604020202020204" pitchFamily="34" charset="0"/>
                  </a:rPr>
                  <a:t>Régional </a:t>
                </a:r>
              </a:p>
            </p:txBody>
          </p:sp>
          <p:sp>
            <p:nvSpPr>
              <p:cNvPr id="21" name="TextBox 20"/>
              <p:cNvSpPr txBox="1"/>
              <p:nvPr/>
            </p:nvSpPr>
            <p:spPr>
              <a:xfrm>
                <a:off x="6553200" y="1134793"/>
                <a:ext cx="1440000" cy="615553"/>
              </a:xfrm>
              <a:prstGeom prst="rect">
                <a:avLst/>
              </a:prstGeom>
              <a:noFill/>
            </p:spPr>
            <p:txBody>
              <a:bodyPr wrap="square" rtlCol="0">
                <a:spAutoFit/>
              </a:bodyPr>
              <a:lstStyle/>
              <a:p>
                <a:pPr algn="ctr" rtl="0"/>
                <a:r>
                  <a:rPr lang="fr">
                    <a:latin typeface="Arial Narrow" panose="020B0604020202020204" pitchFamily="34" charset="0"/>
                    <a:cs typeface="Arial Narrow" panose="020B0604020202020204" pitchFamily="34" charset="0"/>
                  </a:rPr>
                  <a:t>Local </a:t>
                </a:r>
              </a:p>
              <a:p>
                <a:pPr algn="ctr" rtl="0"/>
                <a:endParaRPr lang="en-US" sz="1600" dirty="0">
                  <a:latin typeface="Arial Narrow" panose="020B0604020202020204" pitchFamily="34" charset="0"/>
                  <a:cs typeface="Arial Narrow" panose="020B0604020202020204" pitchFamily="34" charset="0"/>
                </a:endParaRPr>
              </a:p>
            </p:txBody>
          </p:sp>
          <p:sp>
            <p:nvSpPr>
              <p:cNvPr id="23" name="TextBox 22"/>
              <p:cNvSpPr txBox="1"/>
              <p:nvPr/>
            </p:nvSpPr>
            <p:spPr>
              <a:xfrm>
                <a:off x="8559863" y="1092516"/>
                <a:ext cx="1440000" cy="369332"/>
              </a:xfrm>
              <a:prstGeom prst="rect">
                <a:avLst/>
              </a:prstGeom>
              <a:noFill/>
            </p:spPr>
            <p:txBody>
              <a:bodyPr wrap="square" rtlCol="0">
                <a:spAutoFit/>
              </a:bodyPr>
              <a:lstStyle/>
              <a:p>
                <a:pPr algn="ctr" rtl="0"/>
                <a:r>
                  <a:rPr lang="fr">
                    <a:latin typeface="Arial Narrow" panose="020B0604020202020204" pitchFamily="34" charset="0"/>
                    <a:cs typeface="Arial Narrow" panose="020B0604020202020204" pitchFamily="34" charset="0"/>
                  </a:rPr>
                  <a:t>Point de service </a:t>
                </a:r>
              </a:p>
            </p:txBody>
          </p:sp>
          <p:grpSp>
            <p:nvGrpSpPr>
              <p:cNvPr id="7" name="Group 6"/>
              <p:cNvGrpSpPr/>
              <p:nvPr/>
            </p:nvGrpSpPr>
            <p:grpSpPr>
              <a:xfrm>
                <a:off x="2550000" y="1822467"/>
                <a:ext cx="756000" cy="648000"/>
                <a:chOff x="1026000" y="1974599"/>
                <a:chExt cx="756000" cy="648000"/>
              </a:xfrm>
            </p:grpSpPr>
            <p:sp>
              <p:nvSpPr>
                <p:cNvPr id="247" name="Oval 246"/>
                <p:cNvSpPr>
                  <a:spLocks noChangeAspect="1"/>
                </p:cNvSpPr>
                <p:nvPr/>
              </p:nvSpPr>
              <p:spPr>
                <a:xfrm>
                  <a:off x="1113599" y="1974599"/>
                  <a:ext cx="648000" cy="648000"/>
                </a:xfrm>
                <a:prstGeom prst="ellipse">
                  <a:avLst/>
                </a:prstGeom>
                <a:solidFill>
                  <a:srgbClr val="DE4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248" name="TextBox 247"/>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Liquide</a:t>
                  </a:r>
                  <a:endParaRPr lang="en-US" sz="1600" dirty="0">
                    <a:solidFill>
                      <a:schemeClr val="bg1"/>
                    </a:solidFill>
                    <a:latin typeface="Arial Narrow" panose="020B0604020202020204" pitchFamily="34" charset="0"/>
                    <a:cs typeface="Arial Narrow" panose="020B0604020202020204" pitchFamily="34" charset="0"/>
                  </a:endParaRPr>
                </a:p>
              </p:txBody>
            </p:sp>
          </p:grpSp>
          <p:sp>
            <p:nvSpPr>
              <p:cNvPr id="321" name="TextBox 320"/>
              <p:cNvSpPr txBox="1"/>
              <p:nvPr/>
            </p:nvSpPr>
            <p:spPr>
              <a:xfrm>
                <a:off x="1367400" y="1733758"/>
                <a:ext cx="914400" cy="369332"/>
              </a:xfrm>
              <a:prstGeom prst="rect">
                <a:avLst/>
              </a:prstGeom>
              <a:noFill/>
            </p:spPr>
            <p:txBody>
              <a:bodyPr wrap="square" rtlCol="0">
                <a:spAutoFit/>
              </a:bodyPr>
              <a:lstStyle/>
              <a:p>
                <a:pPr algn="r" rtl="0"/>
                <a:r>
                  <a:rPr lang="fr">
                    <a:latin typeface="Arial Narrow" panose="020B0604020202020204" pitchFamily="34" charset="0"/>
                    <a:cs typeface="Arial Narrow" panose="020B0604020202020204" pitchFamily="34" charset="0"/>
                  </a:rPr>
                  <a:t>+8 °C</a:t>
                </a:r>
              </a:p>
            </p:txBody>
          </p:sp>
          <p:cxnSp>
            <p:nvCxnSpPr>
              <p:cNvPr id="128" name="Straight Connector 127"/>
              <p:cNvCxnSpPr/>
              <p:nvPr/>
            </p:nvCxnSpPr>
            <p:spPr>
              <a:xfrm>
                <a:off x="1711200" y="1755868"/>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3435000" y="1829068"/>
                <a:ext cx="756000" cy="648000"/>
                <a:chOff x="1026000" y="1974599"/>
                <a:chExt cx="756000" cy="648000"/>
              </a:xfrm>
            </p:grpSpPr>
            <p:sp>
              <p:nvSpPr>
                <p:cNvPr id="107" name="Oval 106"/>
                <p:cNvSpPr>
                  <a:spLocks noChangeAspect="1"/>
                </p:cNvSpPr>
                <p:nvPr/>
              </p:nvSpPr>
              <p:spPr>
                <a:xfrm>
                  <a:off x="1113599" y="1974599"/>
                  <a:ext cx="648000" cy="648000"/>
                </a:xfrm>
                <a:prstGeom prst="ellipse">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08" name="TextBox 107"/>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Lyophile</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12" name="Group 111"/>
              <p:cNvGrpSpPr/>
              <p:nvPr/>
            </p:nvGrpSpPr>
            <p:grpSpPr>
              <a:xfrm>
                <a:off x="8458200" y="1829068"/>
                <a:ext cx="756000" cy="648000"/>
                <a:chOff x="1026000" y="1974599"/>
                <a:chExt cx="756000" cy="648000"/>
              </a:xfrm>
            </p:grpSpPr>
            <p:sp>
              <p:nvSpPr>
                <p:cNvPr id="113" name="Oval 112"/>
                <p:cNvSpPr>
                  <a:spLocks noChangeAspect="1"/>
                </p:cNvSpPr>
                <p:nvPr/>
              </p:nvSpPr>
              <p:spPr>
                <a:xfrm>
                  <a:off x="1113599" y="1974599"/>
                  <a:ext cx="648000" cy="648000"/>
                </a:xfrm>
                <a:prstGeom prst="ellipse">
                  <a:avLst/>
                </a:prstGeom>
                <a:solidFill>
                  <a:srgbClr val="DE4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14" name="TextBox 113"/>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Liquide</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15" name="Group 114"/>
              <p:cNvGrpSpPr/>
              <p:nvPr/>
            </p:nvGrpSpPr>
            <p:grpSpPr>
              <a:xfrm>
                <a:off x="9343200" y="1835669"/>
                <a:ext cx="756000" cy="648000"/>
                <a:chOff x="1026000" y="1974599"/>
                <a:chExt cx="756000" cy="648000"/>
              </a:xfrm>
            </p:grpSpPr>
            <p:sp>
              <p:nvSpPr>
                <p:cNvPr id="129" name="Oval 128"/>
                <p:cNvSpPr>
                  <a:spLocks noChangeAspect="1"/>
                </p:cNvSpPr>
                <p:nvPr/>
              </p:nvSpPr>
              <p:spPr>
                <a:xfrm>
                  <a:off x="1113599" y="1974599"/>
                  <a:ext cx="648000" cy="648000"/>
                </a:xfrm>
                <a:prstGeom prst="ellipse">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30" name="TextBox 129"/>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Lyophile</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31" name="Group 130"/>
              <p:cNvGrpSpPr/>
              <p:nvPr/>
            </p:nvGrpSpPr>
            <p:grpSpPr>
              <a:xfrm>
                <a:off x="8472264" y="2369069"/>
                <a:ext cx="756000" cy="648000"/>
                <a:chOff x="1026000" y="1974599"/>
                <a:chExt cx="756000" cy="648000"/>
              </a:xfrm>
            </p:grpSpPr>
            <p:sp>
              <p:nvSpPr>
                <p:cNvPr id="132" name="Oval 131"/>
                <p:cNvSpPr>
                  <a:spLocks noChangeAspect="1"/>
                </p:cNvSpPr>
                <p:nvPr/>
              </p:nvSpPr>
              <p:spPr>
                <a:xfrm>
                  <a:off x="1113599" y="1974599"/>
                  <a:ext cx="648000" cy="648000"/>
                </a:xfrm>
                <a:prstGeom prst="ellips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33" name="TextBox 132"/>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VPO</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34" name="Group 133"/>
              <p:cNvGrpSpPr/>
              <p:nvPr/>
            </p:nvGrpSpPr>
            <p:grpSpPr>
              <a:xfrm>
                <a:off x="6477000" y="1829068"/>
                <a:ext cx="756000" cy="648000"/>
                <a:chOff x="1026000" y="1974599"/>
                <a:chExt cx="756000" cy="648000"/>
              </a:xfrm>
            </p:grpSpPr>
            <p:sp>
              <p:nvSpPr>
                <p:cNvPr id="135" name="Oval 134"/>
                <p:cNvSpPr>
                  <a:spLocks noChangeAspect="1"/>
                </p:cNvSpPr>
                <p:nvPr/>
              </p:nvSpPr>
              <p:spPr>
                <a:xfrm>
                  <a:off x="1113599" y="1974599"/>
                  <a:ext cx="648000" cy="648000"/>
                </a:xfrm>
                <a:prstGeom prst="ellipse">
                  <a:avLst/>
                </a:prstGeom>
                <a:solidFill>
                  <a:srgbClr val="DE4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36" name="TextBox 135"/>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Liquide</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37" name="Group 136"/>
              <p:cNvGrpSpPr/>
              <p:nvPr/>
            </p:nvGrpSpPr>
            <p:grpSpPr>
              <a:xfrm>
                <a:off x="7362000" y="1835669"/>
                <a:ext cx="756000" cy="648000"/>
                <a:chOff x="1026000" y="1974599"/>
                <a:chExt cx="756000" cy="648000"/>
              </a:xfrm>
            </p:grpSpPr>
            <p:sp>
              <p:nvSpPr>
                <p:cNvPr id="138" name="Oval 137"/>
                <p:cNvSpPr>
                  <a:spLocks noChangeAspect="1"/>
                </p:cNvSpPr>
                <p:nvPr/>
              </p:nvSpPr>
              <p:spPr>
                <a:xfrm>
                  <a:off x="1113599" y="1974599"/>
                  <a:ext cx="648000" cy="648000"/>
                </a:xfrm>
                <a:prstGeom prst="ellipse">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39" name="TextBox 138"/>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Lyophile</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40" name="Group 139"/>
              <p:cNvGrpSpPr/>
              <p:nvPr/>
            </p:nvGrpSpPr>
            <p:grpSpPr>
              <a:xfrm>
                <a:off x="6924000" y="2369069"/>
                <a:ext cx="756000" cy="648000"/>
                <a:chOff x="1026000" y="1974599"/>
                <a:chExt cx="756000" cy="648000"/>
              </a:xfrm>
            </p:grpSpPr>
            <p:sp>
              <p:nvSpPr>
                <p:cNvPr id="141" name="Oval 140"/>
                <p:cNvSpPr>
                  <a:spLocks noChangeAspect="1"/>
                </p:cNvSpPr>
                <p:nvPr/>
              </p:nvSpPr>
              <p:spPr>
                <a:xfrm>
                  <a:off x="1113599" y="1974599"/>
                  <a:ext cx="648000" cy="648000"/>
                </a:xfrm>
                <a:prstGeom prst="ellips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42" name="TextBox 141"/>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VPO</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43" name="Group 142"/>
              <p:cNvGrpSpPr/>
              <p:nvPr/>
            </p:nvGrpSpPr>
            <p:grpSpPr>
              <a:xfrm>
                <a:off x="4531200" y="1829068"/>
                <a:ext cx="756000" cy="648000"/>
                <a:chOff x="1026000" y="1974599"/>
                <a:chExt cx="756000" cy="648000"/>
              </a:xfrm>
            </p:grpSpPr>
            <p:sp>
              <p:nvSpPr>
                <p:cNvPr id="144" name="Oval 143"/>
                <p:cNvSpPr>
                  <a:spLocks noChangeAspect="1"/>
                </p:cNvSpPr>
                <p:nvPr/>
              </p:nvSpPr>
              <p:spPr>
                <a:xfrm>
                  <a:off x="1113599" y="1974599"/>
                  <a:ext cx="648000" cy="648000"/>
                </a:xfrm>
                <a:prstGeom prst="ellipse">
                  <a:avLst/>
                </a:prstGeom>
                <a:solidFill>
                  <a:srgbClr val="DE4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45" name="TextBox 144"/>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Liquide</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46" name="Group 145"/>
              <p:cNvGrpSpPr/>
              <p:nvPr/>
            </p:nvGrpSpPr>
            <p:grpSpPr>
              <a:xfrm>
                <a:off x="5416200" y="1835669"/>
                <a:ext cx="756000" cy="648000"/>
                <a:chOff x="1026000" y="1974599"/>
                <a:chExt cx="756000" cy="648000"/>
              </a:xfrm>
            </p:grpSpPr>
            <p:sp>
              <p:nvSpPr>
                <p:cNvPr id="147" name="Oval 146"/>
                <p:cNvSpPr>
                  <a:spLocks noChangeAspect="1"/>
                </p:cNvSpPr>
                <p:nvPr/>
              </p:nvSpPr>
              <p:spPr>
                <a:xfrm>
                  <a:off x="1113599" y="1974599"/>
                  <a:ext cx="648000" cy="648000"/>
                </a:xfrm>
                <a:prstGeom prst="ellipse">
                  <a:avLst/>
                </a:prstGeom>
                <a:solidFill>
                  <a:srgbClr val="009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48" name="TextBox 147"/>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Lyophile</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58" name="Group 157"/>
              <p:cNvGrpSpPr/>
              <p:nvPr/>
            </p:nvGrpSpPr>
            <p:grpSpPr>
              <a:xfrm>
                <a:off x="4959000" y="3893069"/>
                <a:ext cx="756000" cy="648000"/>
                <a:chOff x="1026000" y="1974599"/>
                <a:chExt cx="756000" cy="648000"/>
              </a:xfrm>
            </p:grpSpPr>
            <p:sp>
              <p:nvSpPr>
                <p:cNvPr id="159" name="Oval 158"/>
                <p:cNvSpPr>
                  <a:spLocks noChangeAspect="1"/>
                </p:cNvSpPr>
                <p:nvPr/>
              </p:nvSpPr>
              <p:spPr>
                <a:xfrm>
                  <a:off x="1113599" y="1974599"/>
                  <a:ext cx="648000" cy="648000"/>
                </a:xfrm>
                <a:prstGeom prst="ellips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60" name="TextBox 159"/>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VPO</a:t>
                  </a:r>
                  <a:endParaRPr lang="en-US" sz="1600" dirty="0">
                    <a:solidFill>
                      <a:schemeClr val="bg1"/>
                    </a:solidFill>
                    <a:latin typeface="Arial Narrow" panose="020B0604020202020204" pitchFamily="34" charset="0"/>
                    <a:cs typeface="Arial Narrow" panose="020B0604020202020204" pitchFamily="34" charset="0"/>
                  </a:endParaRPr>
                </a:p>
              </p:txBody>
            </p:sp>
          </p:grpSp>
          <p:grpSp>
            <p:nvGrpSpPr>
              <p:cNvPr id="167" name="Group 166"/>
              <p:cNvGrpSpPr/>
              <p:nvPr/>
            </p:nvGrpSpPr>
            <p:grpSpPr>
              <a:xfrm>
                <a:off x="2977800" y="3893069"/>
                <a:ext cx="756000" cy="648000"/>
                <a:chOff x="1026000" y="1974599"/>
                <a:chExt cx="756000" cy="648000"/>
              </a:xfrm>
            </p:grpSpPr>
            <p:sp>
              <p:nvSpPr>
                <p:cNvPr id="168" name="Oval 167"/>
                <p:cNvSpPr>
                  <a:spLocks noChangeAspect="1"/>
                </p:cNvSpPr>
                <p:nvPr/>
              </p:nvSpPr>
              <p:spPr>
                <a:xfrm>
                  <a:off x="1113599" y="1974599"/>
                  <a:ext cx="648000" cy="648000"/>
                </a:xfrm>
                <a:prstGeom prst="ellipse">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69" name="TextBox 168"/>
                <p:cNvSpPr txBox="1"/>
                <p:nvPr/>
              </p:nvSpPr>
              <p:spPr>
                <a:xfrm>
                  <a:off x="1026000" y="2124000"/>
                  <a:ext cx="756000" cy="276999"/>
                </a:xfrm>
                <a:prstGeom prst="rect">
                  <a:avLst/>
                </a:prstGeom>
                <a:noFill/>
              </p:spPr>
              <p:txBody>
                <a:bodyPr wrap="square" rtlCol="0">
                  <a:spAutoFit/>
                </a:bodyPr>
                <a:lstStyle/>
                <a:p>
                  <a:pPr algn="ctr" rtl="0"/>
                  <a:r>
                    <a:rPr lang="fr" sz="1200">
                      <a:solidFill>
                        <a:schemeClr val="bg1"/>
                      </a:solidFill>
                      <a:latin typeface="Arial Narrow" panose="020B0604020202020204" pitchFamily="34" charset="0"/>
                      <a:cs typeface="Arial Narrow" panose="020B0604020202020204" pitchFamily="34" charset="0"/>
                    </a:rPr>
                    <a:t>  VPO</a:t>
                  </a:r>
                  <a:endParaRPr lang="en-US" sz="1600" dirty="0">
                    <a:solidFill>
                      <a:schemeClr val="bg1"/>
                    </a:solidFill>
                    <a:latin typeface="Arial Narrow" panose="020B0604020202020204" pitchFamily="34" charset="0"/>
                    <a:cs typeface="Arial Narrow" panose="020B0604020202020204" pitchFamily="34" charset="0"/>
                  </a:endParaRPr>
                </a:p>
              </p:txBody>
            </p:sp>
          </p:grpSp>
          <p:sp>
            <p:nvSpPr>
              <p:cNvPr id="174" name="TextBox 173"/>
              <p:cNvSpPr txBox="1"/>
              <p:nvPr/>
            </p:nvSpPr>
            <p:spPr>
              <a:xfrm>
                <a:off x="1371600" y="2667268"/>
                <a:ext cx="914400" cy="369332"/>
              </a:xfrm>
              <a:prstGeom prst="rect">
                <a:avLst/>
              </a:prstGeom>
              <a:noFill/>
            </p:spPr>
            <p:txBody>
              <a:bodyPr wrap="square" rtlCol="0">
                <a:spAutoFit/>
              </a:bodyPr>
              <a:lstStyle/>
              <a:p>
                <a:pPr algn="r" rtl="0"/>
                <a:r>
                  <a:rPr lang="fr">
                    <a:latin typeface="Arial Narrow" panose="020B0604020202020204" pitchFamily="34" charset="0"/>
                    <a:cs typeface="Arial Narrow" panose="020B0604020202020204" pitchFamily="34" charset="0"/>
                  </a:rPr>
                  <a:t>+2 °C</a:t>
                </a:r>
              </a:p>
            </p:txBody>
          </p:sp>
          <p:sp>
            <p:nvSpPr>
              <p:cNvPr id="175" name="TextBox 174"/>
              <p:cNvSpPr txBox="1"/>
              <p:nvPr/>
            </p:nvSpPr>
            <p:spPr>
              <a:xfrm>
                <a:off x="1371600" y="3257758"/>
                <a:ext cx="914400" cy="369332"/>
              </a:xfrm>
              <a:prstGeom prst="rect">
                <a:avLst/>
              </a:prstGeom>
              <a:noFill/>
            </p:spPr>
            <p:txBody>
              <a:bodyPr wrap="square" rtlCol="0">
                <a:spAutoFit/>
              </a:bodyPr>
              <a:lstStyle/>
              <a:p>
                <a:pPr algn="r" rtl="0"/>
                <a:r>
                  <a:rPr lang="fr">
                    <a:latin typeface="Arial Narrow" panose="020B0604020202020204" pitchFamily="34" charset="0"/>
                    <a:cs typeface="Arial Narrow" panose="020B0604020202020204" pitchFamily="34" charset="0"/>
                  </a:rPr>
                  <a:t>-15 °C</a:t>
                </a:r>
              </a:p>
            </p:txBody>
          </p:sp>
          <p:sp>
            <p:nvSpPr>
              <p:cNvPr id="176" name="TextBox 175"/>
              <p:cNvSpPr txBox="1"/>
              <p:nvPr/>
            </p:nvSpPr>
            <p:spPr>
              <a:xfrm>
                <a:off x="1371600" y="4172158"/>
                <a:ext cx="914400" cy="369332"/>
              </a:xfrm>
              <a:prstGeom prst="rect">
                <a:avLst/>
              </a:prstGeom>
              <a:noFill/>
            </p:spPr>
            <p:txBody>
              <a:bodyPr wrap="square" rtlCol="0">
                <a:spAutoFit/>
              </a:bodyPr>
              <a:lstStyle/>
              <a:p>
                <a:pPr algn="r" rtl="0"/>
                <a:r>
                  <a:rPr lang="fr">
                    <a:latin typeface="Arial Narrow" panose="020B0604020202020204" pitchFamily="34" charset="0"/>
                    <a:cs typeface="Arial Narrow" panose="020B0604020202020204" pitchFamily="34" charset="0"/>
                  </a:rPr>
                  <a:t>-25 °C</a:t>
                </a:r>
              </a:p>
            </p:txBody>
          </p:sp>
          <p:grpSp>
            <p:nvGrpSpPr>
              <p:cNvPr id="3" name="Group 2"/>
              <p:cNvGrpSpPr/>
              <p:nvPr/>
            </p:nvGrpSpPr>
            <p:grpSpPr>
              <a:xfrm>
                <a:off x="3352800" y="2405337"/>
                <a:ext cx="1219200" cy="1602333"/>
                <a:chOff x="1828800" y="2400868"/>
                <a:chExt cx="1219200" cy="1602333"/>
              </a:xfrm>
            </p:grpSpPr>
            <p:grpSp>
              <p:nvGrpSpPr>
                <p:cNvPr id="164" name="Group 163"/>
                <p:cNvGrpSpPr/>
                <p:nvPr/>
              </p:nvGrpSpPr>
              <p:grpSpPr>
                <a:xfrm>
                  <a:off x="1911000" y="3355201"/>
                  <a:ext cx="756000" cy="648000"/>
                  <a:chOff x="1026000" y="1974599"/>
                  <a:chExt cx="756000" cy="648000"/>
                </a:xfrm>
              </p:grpSpPr>
              <p:sp>
                <p:nvSpPr>
                  <p:cNvPr id="165" name="Oval 164"/>
                  <p:cNvSpPr>
                    <a:spLocks noChangeAspect="1"/>
                  </p:cNvSpPr>
                  <p:nvPr/>
                </p:nvSpPr>
                <p:spPr>
                  <a:xfrm>
                    <a:off x="1113599" y="1974599"/>
                    <a:ext cx="648000" cy="64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66" name="TextBox 165"/>
                  <p:cNvSpPr txBox="1"/>
                  <p:nvPr/>
                </p:nvSpPr>
                <p:spPr>
                  <a:xfrm>
                    <a:off x="1026000" y="2124000"/>
                    <a:ext cx="756000" cy="276999"/>
                  </a:xfrm>
                  <a:prstGeom prst="rect">
                    <a:avLst/>
                  </a:prstGeom>
                  <a:noFill/>
                </p:spPr>
                <p:txBody>
                  <a:bodyPr wrap="square" rtlCol="0">
                    <a:spAutoFit/>
                  </a:bodyPr>
                  <a:lstStyle/>
                  <a:p>
                    <a:pPr algn="ctr" rtl="0"/>
                    <a:r>
                      <a:rPr lang="fr" sz="1200">
                        <a:solidFill>
                          <a:srgbClr val="009F4F"/>
                        </a:solidFill>
                        <a:latin typeface="Arial Narrow" panose="020B0604020202020204" pitchFamily="34" charset="0"/>
                        <a:cs typeface="Arial Narrow" panose="020B0604020202020204" pitchFamily="34" charset="0"/>
                      </a:rPr>
                      <a:t> Lyophile</a:t>
                    </a:r>
                    <a:endParaRPr lang="en-US" sz="1600" dirty="0">
                      <a:solidFill>
                        <a:srgbClr val="009F4F"/>
                      </a:solidFill>
                      <a:latin typeface="Arial Narrow" panose="020B0604020202020204" pitchFamily="34" charset="0"/>
                      <a:cs typeface="Arial Narrow" panose="020B0604020202020204" pitchFamily="34" charset="0"/>
                    </a:endParaRPr>
                  </a:p>
                </p:txBody>
              </p:sp>
            </p:grpSp>
            <p:cxnSp>
              <p:nvCxnSpPr>
                <p:cNvPr id="12" name="Straight Arrow Connector 11"/>
                <p:cNvCxnSpPr>
                  <a:stCxn id="107" idx="4"/>
                  <a:endCxn id="165" idx="0"/>
                </p:cNvCxnSpPr>
                <p:nvPr/>
              </p:nvCxnSpPr>
              <p:spPr>
                <a:xfrm>
                  <a:off x="2322599" y="2400868"/>
                  <a:ext cx="0" cy="954333"/>
                </a:xfrm>
                <a:prstGeom prst="straightConnector1">
                  <a:avLst/>
                </a:prstGeom>
                <a:ln w="22225">
                  <a:solidFill>
                    <a:srgbClr val="009F4F"/>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8800" y="2662800"/>
                  <a:ext cx="1219200" cy="261610"/>
                </a:xfrm>
                <a:prstGeom prst="rect">
                  <a:avLst/>
                </a:prstGeom>
                <a:solidFill>
                  <a:schemeClr val="accent2">
                    <a:lumMod val="20000"/>
                    <a:lumOff val="80000"/>
                  </a:schemeClr>
                </a:solidFill>
              </p:spPr>
              <p:txBody>
                <a:bodyPr wrap="square" rtlCol="0">
                  <a:spAutoFit/>
                </a:bodyPr>
                <a:lstStyle/>
                <a:p>
                  <a:pPr rtl="0"/>
                  <a:r>
                    <a:rPr lang="fr" sz="1100">
                      <a:solidFill>
                        <a:srgbClr val="009F4F"/>
                      </a:solidFill>
                      <a:latin typeface="Arial Narrow" panose="020B0604020202020204" pitchFamily="34" charset="0"/>
                      <a:cs typeface="Arial Narrow" panose="020B0604020202020204" pitchFamily="34" charset="0"/>
                    </a:rPr>
                    <a:t>Acceptable</a:t>
                  </a:r>
                </a:p>
              </p:txBody>
            </p:sp>
          </p:grpSp>
          <p:sp>
            <p:nvSpPr>
              <p:cNvPr id="17" name="Rectangle 16"/>
              <p:cNvSpPr/>
              <p:nvPr/>
            </p:nvSpPr>
            <p:spPr>
              <a:xfrm>
                <a:off x="2535000" y="914399"/>
                <a:ext cx="1728000" cy="51776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grpSp>
            <p:nvGrpSpPr>
              <p:cNvPr id="4" name="Group 3"/>
              <p:cNvGrpSpPr/>
              <p:nvPr/>
            </p:nvGrpSpPr>
            <p:grpSpPr>
              <a:xfrm>
                <a:off x="5334000" y="2470467"/>
                <a:ext cx="1219200" cy="1537202"/>
                <a:chOff x="3810000" y="2465999"/>
                <a:chExt cx="1219200" cy="1537202"/>
              </a:xfrm>
            </p:grpSpPr>
            <p:grpSp>
              <p:nvGrpSpPr>
                <p:cNvPr id="155" name="Group 154"/>
                <p:cNvGrpSpPr/>
                <p:nvPr/>
              </p:nvGrpSpPr>
              <p:grpSpPr>
                <a:xfrm>
                  <a:off x="3892200" y="3355201"/>
                  <a:ext cx="756000" cy="648000"/>
                  <a:chOff x="1026000" y="1974599"/>
                  <a:chExt cx="756000" cy="648000"/>
                </a:xfrm>
              </p:grpSpPr>
              <p:sp>
                <p:nvSpPr>
                  <p:cNvPr id="156" name="Oval 155"/>
                  <p:cNvSpPr>
                    <a:spLocks noChangeAspect="1"/>
                  </p:cNvSpPr>
                  <p:nvPr/>
                </p:nvSpPr>
                <p:spPr>
                  <a:xfrm>
                    <a:off x="1113599" y="1974599"/>
                    <a:ext cx="648000" cy="64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57" name="TextBox 156"/>
                  <p:cNvSpPr txBox="1"/>
                  <p:nvPr/>
                </p:nvSpPr>
                <p:spPr>
                  <a:xfrm>
                    <a:off x="1026000" y="2124000"/>
                    <a:ext cx="756000" cy="276999"/>
                  </a:xfrm>
                  <a:prstGeom prst="rect">
                    <a:avLst/>
                  </a:prstGeom>
                  <a:noFill/>
                </p:spPr>
                <p:txBody>
                  <a:bodyPr wrap="square" rtlCol="0">
                    <a:spAutoFit/>
                  </a:bodyPr>
                  <a:lstStyle/>
                  <a:p>
                    <a:pPr algn="ctr" rtl="0"/>
                    <a:r>
                      <a:rPr lang="fr" sz="1200">
                        <a:solidFill>
                          <a:srgbClr val="009F4F"/>
                        </a:solidFill>
                        <a:latin typeface="Arial Narrow" panose="020B0604020202020204" pitchFamily="34" charset="0"/>
                        <a:cs typeface="Arial Narrow" panose="020B0604020202020204" pitchFamily="34" charset="0"/>
                      </a:rPr>
                      <a:t> Lyophile</a:t>
                    </a:r>
                    <a:endParaRPr lang="en-US" sz="1600" dirty="0">
                      <a:solidFill>
                        <a:srgbClr val="009F4F"/>
                      </a:solidFill>
                      <a:latin typeface="Arial Narrow" panose="020B0604020202020204" pitchFamily="34" charset="0"/>
                      <a:cs typeface="Arial Narrow" panose="020B0604020202020204" pitchFamily="34" charset="0"/>
                    </a:endParaRPr>
                  </a:p>
                </p:txBody>
              </p:sp>
            </p:grpSp>
            <p:cxnSp>
              <p:nvCxnSpPr>
                <p:cNvPr id="170" name="Straight Arrow Connector 169"/>
                <p:cNvCxnSpPr/>
                <p:nvPr/>
              </p:nvCxnSpPr>
              <p:spPr>
                <a:xfrm>
                  <a:off x="4302000" y="2465999"/>
                  <a:ext cx="0" cy="882601"/>
                </a:xfrm>
                <a:prstGeom prst="straightConnector1">
                  <a:avLst/>
                </a:prstGeom>
                <a:ln w="22225">
                  <a:solidFill>
                    <a:srgbClr val="009F4F"/>
                  </a:solidFill>
                  <a:tailEnd type="triangl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10000" y="2662800"/>
                  <a:ext cx="1219200" cy="261610"/>
                </a:xfrm>
                <a:prstGeom prst="rect">
                  <a:avLst/>
                </a:prstGeom>
                <a:solidFill>
                  <a:schemeClr val="accent2">
                    <a:lumMod val="20000"/>
                    <a:lumOff val="80000"/>
                  </a:schemeClr>
                </a:solidFill>
              </p:spPr>
              <p:txBody>
                <a:bodyPr wrap="square" rtlCol="0">
                  <a:spAutoFit/>
                </a:bodyPr>
                <a:lstStyle/>
                <a:p>
                  <a:pPr rtl="0"/>
                  <a:r>
                    <a:rPr lang="fr" sz="1100" dirty="0">
                      <a:solidFill>
                        <a:srgbClr val="009F4F"/>
                      </a:solidFill>
                      <a:latin typeface="Arial Narrow" panose="020B0604020202020204" pitchFamily="34" charset="0"/>
                      <a:cs typeface="Arial Narrow" panose="020B0604020202020204" pitchFamily="34" charset="0"/>
                    </a:rPr>
                    <a:t>Acceptable</a:t>
                  </a:r>
                </a:p>
              </p:txBody>
            </p:sp>
          </p:grpSp>
          <p:sp>
            <p:nvSpPr>
              <p:cNvPr id="20" name="Rectangle 19"/>
              <p:cNvSpPr/>
              <p:nvPr/>
            </p:nvSpPr>
            <p:spPr>
              <a:xfrm>
                <a:off x="4495800" y="914400"/>
                <a:ext cx="1728000" cy="5174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22" name="Rectangle 21"/>
              <p:cNvSpPr/>
              <p:nvPr/>
            </p:nvSpPr>
            <p:spPr>
              <a:xfrm>
                <a:off x="6477000" y="917068"/>
                <a:ext cx="1728000" cy="5174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24" name="Rectangle 23"/>
              <p:cNvSpPr/>
              <p:nvPr/>
            </p:nvSpPr>
            <p:spPr>
              <a:xfrm>
                <a:off x="8458200" y="914400"/>
                <a:ext cx="1728000" cy="5174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79" name="Oval 78"/>
              <p:cNvSpPr>
                <a:spLocks noChangeAspect="1"/>
              </p:cNvSpPr>
              <p:nvPr/>
            </p:nvSpPr>
            <p:spPr>
              <a:xfrm>
                <a:off x="3051335" y="5085256"/>
                <a:ext cx="648000" cy="6480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83" name="Oval 82"/>
              <p:cNvSpPr>
                <a:spLocks noChangeAspect="1"/>
              </p:cNvSpPr>
              <p:nvPr/>
            </p:nvSpPr>
            <p:spPr>
              <a:xfrm>
                <a:off x="5067559" y="5085184"/>
                <a:ext cx="648000" cy="6480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86" name="Oval 85"/>
              <p:cNvSpPr>
                <a:spLocks noChangeAspect="1"/>
              </p:cNvSpPr>
              <p:nvPr/>
            </p:nvSpPr>
            <p:spPr>
              <a:xfrm>
                <a:off x="7047695" y="5085184"/>
                <a:ext cx="648000" cy="6480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grpSp>
            <p:nvGrpSpPr>
              <p:cNvPr id="88" name="Group 87"/>
              <p:cNvGrpSpPr/>
              <p:nvPr/>
            </p:nvGrpSpPr>
            <p:grpSpPr>
              <a:xfrm>
                <a:off x="9081116" y="5085184"/>
                <a:ext cx="800552" cy="648000"/>
                <a:chOff x="1508444" y="5085256"/>
                <a:chExt cx="800552" cy="648000"/>
              </a:xfrm>
            </p:grpSpPr>
            <p:sp>
              <p:nvSpPr>
                <p:cNvPr id="89" name="Oval 88"/>
                <p:cNvSpPr>
                  <a:spLocks noChangeAspect="1"/>
                </p:cNvSpPr>
                <p:nvPr/>
              </p:nvSpPr>
              <p:spPr>
                <a:xfrm>
                  <a:off x="1567091" y="5085256"/>
                  <a:ext cx="648000" cy="6480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90" name="TextBox 89"/>
                <p:cNvSpPr txBox="1"/>
                <p:nvPr/>
              </p:nvSpPr>
              <p:spPr>
                <a:xfrm>
                  <a:off x="1508444" y="5150249"/>
                  <a:ext cx="800552" cy="461665"/>
                </a:xfrm>
                <a:prstGeom prst="rect">
                  <a:avLst/>
                </a:prstGeom>
                <a:noFill/>
              </p:spPr>
              <p:txBody>
                <a:bodyPr wrap="square" rtlCol="0">
                  <a:spAutoFit/>
                </a:bodyPr>
                <a:lstStyle/>
                <a:p>
                  <a:pPr algn="ctr" rtl="0"/>
                  <a:r>
                    <a:rPr lang="fr" sz="1200">
                      <a:latin typeface="Arial Narrow" panose="020B0604020202020204" pitchFamily="34" charset="0"/>
                      <a:cs typeface="Arial Narrow" panose="020B0604020202020204" pitchFamily="34" charset="0"/>
                    </a:rPr>
                    <a:t>Ebola</a:t>
                  </a:r>
                </a:p>
                <a:p>
                  <a:pPr algn="ctr" rtl="0"/>
                  <a:r>
                    <a:rPr lang="fr" sz="1200">
                      <a:latin typeface="Arial Narrow" panose="020B0604020202020204" pitchFamily="34" charset="0"/>
                      <a:cs typeface="Arial Narrow" panose="020B0604020202020204" pitchFamily="34" charset="0"/>
                    </a:rPr>
                    <a:t>COVID-19</a:t>
                  </a:r>
                  <a:endParaRPr lang="en-US" sz="1600" dirty="0">
                    <a:latin typeface="Arial Narrow" panose="020B0604020202020204" pitchFamily="34" charset="0"/>
                    <a:cs typeface="Arial Narrow" panose="020B0604020202020204" pitchFamily="34" charset="0"/>
                  </a:endParaRPr>
                </a:p>
              </p:txBody>
            </p:sp>
          </p:grpSp>
          <p:grpSp>
            <p:nvGrpSpPr>
              <p:cNvPr id="91" name="Group 90"/>
              <p:cNvGrpSpPr/>
              <p:nvPr/>
            </p:nvGrpSpPr>
            <p:grpSpPr>
              <a:xfrm>
                <a:off x="6879283" y="3573088"/>
                <a:ext cx="912631" cy="648000"/>
                <a:chOff x="1358923" y="5085256"/>
                <a:chExt cx="912631" cy="648000"/>
              </a:xfrm>
            </p:grpSpPr>
            <p:sp>
              <p:nvSpPr>
                <p:cNvPr id="92" name="Oval 91"/>
                <p:cNvSpPr>
                  <a:spLocks noChangeAspect="1"/>
                </p:cNvSpPr>
                <p:nvPr/>
              </p:nvSpPr>
              <p:spPr>
                <a:xfrm>
                  <a:off x="1527335" y="5085256"/>
                  <a:ext cx="648000" cy="6480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93" name="TextBox 92"/>
                <p:cNvSpPr txBox="1"/>
                <p:nvPr/>
              </p:nvSpPr>
              <p:spPr>
                <a:xfrm>
                  <a:off x="1358923" y="5131839"/>
                  <a:ext cx="912631" cy="461665"/>
                </a:xfrm>
                <a:prstGeom prst="rect">
                  <a:avLst/>
                </a:prstGeom>
                <a:noFill/>
              </p:spPr>
              <p:txBody>
                <a:bodyPr wrap="square" rtlCol="0">
                  <a:spAutoFit/>
                </a:bodyPr>
                <a:lstStyle/>
                <a:p>
                  <a:pPr algn="ctr" rtl="0"/>
                  <a:r>
                    <a:rPr lang="fr" sz="1200">
                      <a:latin typeface="Arial Narrow" panose="020B0604020202020204" pitchFamily="34" charset="0"/>
                      <a:cs typeface="Arial Narrow" panose="020B0604020202020204" pitchFamily="34" charset="0"/>
                    </a:rPr>
                    <a:t>Ebola</a:t>
                  </a:r>
                </a:p>
                <a:p>
                  <a:pPr algn="ctr" rtl="0"/>
                  <a:r>
                    <a:rPr lang="fr" sz="1200">
                      <a:latin typeface="Arial Narrow" panose="020B0604020202020204" pitchFamily="34" charset="0"/>
                      <a:cs typeface="Arial Narrow" panose="020B0604020202020204" pitchFamily="34" charset="0"/>
                    </a:rPr>
                    <a:t>COVID-19</a:t>
                  </a:r>
                  <a:endParaRPr lang="en-US" sz="1600" dirty="0">
                    <a:latin typeface="Arial Narrow" panose="020B0604020202020204" pitchFamily="34" charset="0"/>
                    <a:cs typeface="Arial Narrow" panose="020B0604020202020204" pitchFamily="34" charset="0"/>
                  </a:endParaRPr>
                </a:p>
              </p:txBody>
            </p:sp>
          </p:grpSp>
          <p:sp>
            <p:nvSpPr>
              <p:cNvPr id="95" name="Oval 94"/>
              <p:cNvSpPr>
                <a:spLocks noChangeAspect="1"/>
              </p:cNvSpPr>
              <p:nvPr/>
            </p:nvSpPr>
            <p:spPr>
              <a:xfrm>
                <a:off x="9139763" y="3573088"/>
                <a:ext cx="648000" cy="6480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cxnSp>
            <p:nvCxnSpPr>
              <p:cNvPr id="99" name="Straight Arrow Connector 98"/>
              <p:cNvCxnSpPr>
                <a:cxnSpLocks/>
              </p:cNvCxnSpPr>
              <p:nvPr/>
            </p:nvCxnSpPr>
            <p:spPr>
              <a:xfrm>
                <a:off x="7386823" y="4130924"/>
                <a:ext cx="0" cy="954333"/>
              </a:xfrm>
              <a:prstGeom prst="straightConnector1">
                <a:avLst/>
              </a:prstGeom>
              <a:ln w="28575">
                <a:solidFill>
                  <a:srgbClr val="009F4F"/>
                </a:solidFill>
                <a:headEnd type="triangle"/>
                <a:tailEnd type="none" w="lg" len="lg"/>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9100116" y="2348952"/>
                <a:ext cx="877388" cy="648000"/>
                <a:chOff x="1455436" y="5085256"/>
                <a:chExt cx="877388" cy="648000"/>
              </a:xfrm>
            </p:grpSpPr>
            <p:sp>
              <p:nvSpPr>
                <p:cNvPr id="121" name="Oval 120"/>
                <p:cNvSpPr>
                  <a:spLocks noChangeAspect="1"/>
                </p:cNvSpPr>
                <p:nvPr/>
              </p:nvSpPr>
              <p:spPr>
                <a:xfrm>
                  <a:off x="1567091" y="5085256"/>
                  <a:ext cx="648000" cy="64800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22" name="TextBox 121"/>
                <p:cNvSpPr txBox="1"/>
                <p:nvPr/>
              </p:nvSpPr>
              <p:spPr>
                <a:xfrm>
                  <a:off x="1455436" y="5122929"/>
                  <a:ext cx="877388" cy="461665"/>
                </a:xfrm>
                <a:prstGeom prst="rect">
                  <a:avLst/>
                </a:prstGeom>
                <a:noFill/>
              </p:spPr>
              <p:txBody>
                <a:bodyPr wrap="square" rtlCol="0">
                  <a:spAutoFit/>
                </a:bodyPr>
                <a:lstStyle/>
                <a:p>
                  <a:pPr algn="ctr" rtl="0"/>
                  <a:r>
                    <a:rPr lang="fr" sz="1200">
                      <a:latin typeface="Arial Narrow" panose="020B0604020202020204" pitchFamily="34" charset="0"/>
                      <a:cs typeface="Arial Narrow" panose="020B0604020202020204" pitchFamily="34" charset="0"/>
                    </a:rPr>
                    <a:t>Ebola</a:t>
                  </a:r>
                </a:p>
                <a:p>
                  <a:pPr algn="ctr" rtl="0"/>
                  <a:r>
                    <a:rPr lang="fr" sz="1200">
                      <a:latin typeface="Arial Narrow" panose="020B0604020202020204" pitchFamily="34" charset="0"/>
                      <a:cs typeface="Arial Narrow" panose="020B0604020202020204" pitchFamily="34" charset="0"/>
                    </a:rPr>
                    <a:t>COVID-19</a:t>
                  </a:r>
                  <a:endParaRPr lang="en-US" sz="1600" dirty="0">
                    <a:latin typeface="Arial Narrow" panose="020B0604020202020204" pitchFamily="34" charset="0"/>
                    <a:cs typeface="Arial Narrow" panose="020B0604020202020204" pitchFamily="34" charset="0"/>
                  </a:endParaRPr>
                </a:p>
              </p:txBody>
            </p:sp>
          </p:grpSp>
          <p:cxnSp>
            <p:nvCxnSpPr>
              <p:cNvPr id="123" name="Straight Arrow Connector 122"/>
              <p:cNvCxnSpPr/>
              <p:nvPr/>
            </p:nvCxnSpPr>
            <p:spPr>
              <a:xfrm>
                <a:off x="9431837" y="2858400"/>
                <a:ext cx="10966" cy="714616"/>
              </a:xfrm>
              <a:prstGeom prst="straightConnector1">
                <a:avLst/>
              </a:prstGeom>
              <a:ln w="28575">
                <a:solidFill>
                  <a:srgbClr val="009F4F"/>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9497306" y="4149081"/>
                <a:ext cx="0" cy="954333"/>
              </a:xfrm>
              <a:prstGeom prst="straightConnector1">
                <a:avLst/>
              </a:prstGeom>
              <a:ln w="28575">
                <a:solidFill>
                  <a:srgbClr val="009F4F"/>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endCxn id="92" idx="7"/>
              </p:cNvCxnSpPr>
              <p:nvPr/>
            </p:nvCxnSpPr>
            <p:spPr>
              <a:xfrm flipH="1">
                <a:off x="7600798" y="2867323"/>
                <a:ext cx="1780318" cy="800662"/>
              </a:xfrm>
              <a:prstGeom prst="straightConnector1">
                <a:avLst/>
              </a:prstGeom>
              <a:ln w="28575">
                <a:solidFill>
                  <a:srgbClr val="009F4F"/>
                </a:solidFill>
                <a:headEnd type="triangle"/>
                <a:tailEnd type="none" w="lg" len="lg"/>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03708BC0-80A4-47AD-A58F-874134E4B1DE}"/>
                  </a:ext>
                </a:extLst>
              </p:cNvPr>
              <p:cNvSpPr/>
              <p:nvPr/>
            </p:nvSpPr>
            <p:spPr>
              <a:xfrm>
                <a:off x="10441160" y="902857"/>
                <a:ext cx="1584000" cy="5174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dirty="0">
                  <a:latin typeface="Arial Narrow" panose="020B0604020202020204" pitchFamily="34" charset="0"/>
                  <a:cs typeface="Arial Narrow" panose="020B0604020202020204" pitchFamily="34" charset="0"/>
                </a:endParaRPr>
              </a:p>
            </p:txBody>
          </p:sp>
          <p:sp>
            <p:nvSpPr>
              <p:cNvPr id="116" name="TextBox 115">
                <a:extLst>
                  <a:ext uri="{FF2B5EF4-FFF2-40B4-BE49-F238E27FC236}">
                    <a16:creationId xmlns:a16="http://schemas.microsoft.com/office/drawing/2014/main" id="{C340709A-625E-4A51-B383-F9F3BE59CB84}"/>
                  </a:ext>
                </a:extLst>
              </p:cNvPr>
              <p:cNvSpPr txBox="1"/>
              <p:nvPr/>
            </p:nvSpPr>
            <p:spPr>
              <a:xfrm>
                <a:off x="10585159" y="1038829"/>
                <a:ext cx="1440000" cy="646331"/>
              </a:xfrm>
              <a:prstGeom prst="rect">
                <a:avLst/>
              </a:prstGeom>
              <a:noFill/>
            </p:spPr>
            <p:txBody>
              <a:bodyPr wrap="square" rtlCol="0">
                <a:spAutoFit/>
              </a:bodyPr>
              <a:lstStyle/>
              <a:p>
                <a:pPr algn="ctr" rtl="0"/>
                <a:r>
                  <a:rPr lang="fr">
                    <a:latin typeface="Arial Narrow" panose="020B0604020202020204" pitchFamily="34" charset="0"/>
                    <a:cs typeface="Arial Narrow" panose="020B0604020202020204" pitchFamily="34" charset="0"/>
                  </a:rPr>
                  <a:t>Durée de stockage </a:t>
                </a:r>
              </a:p>
            </p:txBody>
          </p:sp>
        </p:grpSp>
        <p:sp>
          <p:nvSpPr>
            <p:cNvPr id="111" name="TextBox 110">
              <a:extLst>
                <a:ext uri="{FF2B5EF4-FFF2-40B4-BE49-F238E27FC236}">
                  <a16:creationId xmlns:a16="http://schemas.microsoft.com/office/drawing/2014/main" id="{BACAAC99-8A4E-8946-8AC7-6010E0A7AB97}"/>
                </a:ext>
              </a:extLst>
            </p:cNvPr>
            <p:cNvSpPr txBox="1"/>
            <p:nvPr/>
          </p:nvSpPr>
          <p:spPr>
            <a:xfrm>
              <a:off x="7956736" y="3829149"/>
              <a:ext cx="912631" cy="461665"/>
            </a:xfrm>
            <a:prstGeom prst="rect">
              <a:avLst/>
            </a:prstGeom>
            <a:noFill/>
          </p:spPr>
          <p:txBody>
            <a:bodyPr wrap="square" rtlCol="0">
              <a:spAutoFit/>
            </a:bodyPr>
            <a:lstStyle/>
            <a:p>
              <a:pPr algn="ctr" rtl="0"/>
              <a:r>
                <a:rPr lang="fr" sz="1200">
                  <a:latin typeface="Arial Narrow" panose="020B0604020202020204" pitchFamily="34" charset="0"/>
                  <a:cs typeface="Arial Narrow" panose="020B0604020202020204" pitchFamily="34" charset="0"/>
                </a:rPr>
                <a:t>Ebola</a:t>
              </a:r>
            </a:p>
            <a:p>
              <a:pPr algn="ctr" rtl="0"/>
              <a:r>
                <a:rPr lang="fr" sz="1200">
                  <a:latin typeface="Arial Narrow" panose="020B0604020202020204" pitchFamily="34" charset="0"/>
                  <a:cs typeface="Arial Narrow" panose="020B0604020202020204" pitchFamily="34" charset="0"/>
                </a:rPr>
                <a:t>COVID-19</a:t>
              </a:r>
              <a:endParaRPr lang="en-US" sz="1600" dirty="0">
                <a:latin typeface="Arial Narrow" panose="020B0604020202020204" pitchFamily="34" charset="0"/>
                <a:cs typeface="Arial Narrow" panose="020B0604020202020204" pitchFamily="34" charset="0"/>
              </a:endParaRPr>
            </a:p>
          </p:txBody>
        </p:sp>
        <p:sp>
          <p:nvSpPr>
            <p:cNvPr id="149" name="TextBox 148">
              <a:extLst>
                <a:ext uri="{FF2B5EF4-FFF2-40B4-BE49-F238E27FC236}">
                  <a16:creationId xmlns:a16="http://schemas.microsoft.com/office/drawing/2014/main" id="{CAD16D2C-691C-9A42-892D-FEF5E81B1164}"/>
                </a:ext>
              </a:extLst>
            </p:cNvPr>
            <p:cNvSpPr txBox="1"/>
            <p:nvPr/>
          </p:nvSpPr>
          <p:spPr>
            <a:xfrm>
              <a:off x="6001492" y="5356446"/>
              <a:ext cx="800552" cy="461665"/>
            </a:xfrm>
            <a:prstGeom prst="rect">
              <a:avLst/>
            </a:prstGeom>
            <a:noFill/>
          </p:spPr>
          <p:txBody>
            <a:bodyPr wrap="square" rtlCol="0">
              <a:spAutoFit/>
            </a:bodyPr>
            <a:lstStyle/>
            <a:p>
              <a:pPr algn="ctr" rtl="0"/>
              <a:r>
                <a:rPr lang="fr" sz="1200">
                  <a:latin typeface="Arial Narrow" panose="020B0604020202020204" pitchFamily="34" charset="0"/>
                  <a:cs typeface="Arial Narrow" panose="020B0604020202020204" pitchFamily="34" charset="0"/>
                </a:rPr>
                <a:t>Ebola</a:t>
              </a:r>
            </a:p>
            <a:p>
              <a:pPr algn="ctr" rtl="0"/>
              <a:r>
                <a:rPr lang="fr" sz="1200">
                  <a:latin typeface="Arial Narrow" panose="020B0604020202020204" pitchFamily="34" charset="0"/>
                  <a:cs typeface="Arial Narrow" panose="020B0604020202020204" pitchFamily="34" charset="0"/>
                </a:rPr>
                <a:t>COVID-19</a:t>
              </a:r>
              <a:endParaRPr lang="en-US" sz="1600" dirty="0">
                <a:latin typeface="Arial Narrow" panose="020B0604020202020204" pitchFamily="34" charset="0"/>
                <a:cs typeface="Arial Narrow" panose="020B0604020202020204" pitchFamily="34" charset="0"/>
              </a:endParaRPr>
            </a:p>
          </p:txBody>
        </p:sp>
        <p:sp>
          <p:nvSpPr>
            <p:cNvPr id="150" name="TextBox 149">
              <a:extLst>
                <a:ext uri="{FF2B5EF4-FFF2-40B4-BE49-F238E27FC236}">
                  <a16:creationId xmlns:a16="http://schemas.microsoft.com/office/drawing/2014/main" id="{5301ADF0-2AED-3F4F-A665-39996B0072ED}"/>
                </a:ext>
              </a:extLst>
            </p:cNvPr>
            <p:cNvSpPr txBox="1"/>
            <p:nvPr/>
          </p:nvSpPr>
          <p:spPr>
            <a:xfrm>
              <a:off x="3997406" y="5323140"/>
              <a:ext cx="800552" cy="461665"/>
            </a:xfrm>
            <a:prstGeom prst="rect">
              <a:avLst/>
            </a:prstGeom>
            <a:noFill/>
          </p:spPr>
          <p:txBody>
            <a:bodyPr wrap="square" rtlCol="0">
              <a:spAutoFit/>
            </a:bodyPr>
            <a:lstStyle/>
            <a:p>
              <a:pPr algn="ctr" rtl="0"/>
              <a:r>
                <a:rPr lang="fr" sz="1200">
                  <a:latin typeface="Arial Narrow" panose="020B0604020202020204" pitchFamily="34" charset="0"/>
                  <a:cs typeface="Arial Narrow" panose="020B0604020202020204" pitchFamily="34" charset="0"/>
                </a:rPr>
                <a:t>Ebola</a:t>
              </a:r>
            </a:p>
            <a:p>
              <a:pPr algn="ctr" rtl="0"/>
              <a:r>
                <a:rPr lang="fr" sz="1200">
                  <a:latin typeface="Arial Narrow" panose="020B0604020202020204" pitchFamily="34" charset="0"/>
                  <a:cs typeface="Arial Narrow" panose="020B0604020202020204" pitchFamily="34" charset="0"/>
                </a:rPr>
                <a:t>COVID-19</a:t>
              </a:r>
              <a:endParaRPr lang="en-US" sz="1600" dirty="0">
                <a:latin typeface="Arial Narrow" panose="020B0604020202020204" pitchFamily="34" charset="0"/>
                <a:cs typeface="Arial Narrow" panose="020B0604020202020204" pitchFamily="34" charset="0"/>
              </a:endParaRPr>
            </a:p>
          </p:txBody>
        </p:sp>
        <p:sp>
          <p:nvSpPr>
            <p:cNvPr id="151" name="TextBox 150">
              <a:extLst>
                <a:ext uri="{FF2B5EF4-FFF2-40B4-BE49-F238E27FC236}">
                  <a16:creationId xmlns:a16="http://schemas.microsoft.com/office/drawing/2014/main" id="{D2F75400-A70A-CC46-8519-ACB1962765E2}"/>
                </a:ext>
              </a:extLst>
            </p:cNvPr>
            <p:cNvSpPr txBox="1"/>
            <p:nvPr/>
          </p:nvSpPr>
          <p:spPr>
            <a:xfrm>
              <a:off x="2017946" y="5298562"/>
              <a:ext cx="800552" cy="461665"/>
            </a:xfrm>
            <a:prstGeom prst="rect">
              <a:avLst/>
            </a:prstGeom>
            <a:noFill/>
          </p:spPr>
          <p:txBody>
            <a:bodyPr wrap="square" rtlCol="0">
              <a:spAutoFit/>
            </a:bodyPr>
            <a:lstStyle/>
            <a:p>
              <a:pPr algn="ctr" rtl="0"/>
              <a:r>
                <a:rPr lang="fr" sz="1200">
                  <a:latin typeface="Arial Narrow" panose="020B0604020202020204" pitchFamily="34" charset="0"/>
                  <a:cs typeface="Arial Narrow" panose="020B0604020202020204" pitchFamily="34" charset="0"/>
                </a:rPr>
                <a:t>Ebola</a:t>
              </a:r>
            </a:p>
            <a:p>
              <a:pPr algn="ctr" rtl="0"/>
              <a:r>
                <a:rPr lang="fr" sz="1200">
                  <a:latin typeface="Arial Narrow" panose="020B0604020202020204" pitchFamily="34" charset="0"/>
                  <a:cs typeface="Arial Narrow" panose="020B0604020202020204" pitchFamily="34" charset="0"/>
                </a:rPr>
                <a:t>COVID-19</a:t>
              </a:r>
              <a:endParaRPr lang="en-US" sz="1600" dirty="0">
                <a:latin typeface="Arial Narrow" panose="020B0604020202020204" pitchFamily="34" charset="0"/>
                <a:cs typeface="Arial Narrow" panose="020B0604020202020204" pitchFamily="34" charset="0"/>
              </a:endParaRPr>
            </a:p>
          </p:txBody>
        </p:sp>
        <p:sp>
          <p:nvSpPr>
            <p:cNvPr id="101" name="Oval 100">
              <a:extLst>
                <a:ext uri="{FF2B5EF4-FFF2-40B4-BE49-F238E27FC236}">
                  <a16:creationId xmlns:a16="http://schemas.microsoft.com/office/drawing/2014/main" id="{E4108AE2-2FDE-4F05-AAC9-4916A8EBBDF2}"/>
                </a:ext>
              </a:extLst>
            </p:cNvPr>
            <p:cNvSpPr>
              <a:spLocks noChangeAspect="1"/>
            </p:cNvSpPr>
            <p:nvPr/>
          </p:nvSpPr>
          <p:spPr>
            <a:xfrm>
              <a:off x="9609758" y="2106965"/>
              <a:ext cx="1162347" cy="991416"/>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200" b="1" i="0" u="none" kern="1200" cap="none" spc="0" normalizeH="0" noProof="0">
                  <a:ln>
                    <a:noFill/>
                  </a:ln>
                  <a:solidFill>
                    <a:srgbClr val="0070C0"/>
                  </a:solidFill>
                  <a:effectLst/>
                  <a:uLnTx/>
                  <a:uFillTx/>
                  <a:latin typeface="Arial Narrow" panose="020B0604020202020204" pitchFamily="34" charset="0"/>
                  <a:ea typeface="+mn-ea"/>
                  <a:cs typeface="Arial Narrow" panose="020B0604020202020204" pitchFamily="34" charset="0"/>
                </a:rPr>
                <a:t>Pfizer</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1200" b="1">
                  <a:solidFill>
                    <a:srgbClr val="0070C0"/>
                  </a:solidFill>
                  <a:latin typeface="Arial Narrow" panose="020B0604020202020204" pitchFamily="34" charset="0"/>
                  <a:cs typeface="Arial Narrow" panose="020B0604020202020204" pitchFamily="34" charset="0"/>
                </a:rPr>
                <a:t>31 jours</a:t>
              </a:r>
              <a:endParaRPr kumimoji="0" lang="en-US" sz="1100" b="1" i="0" u="none" kern="1200" cap="none" spc="0" normalizeH="0" baseline="0" noProof="0" dirty="0">
                <a:ln>
                  <a:noFill/>
                </a:ln>
                <a:solidFill>
                  <a:srgbClr val="0070C0"/>
                </a:solidFill>
                <a:effectLst/>
                <a:uLnTx/>
                <a:uFillTx/>
                <a:latin typeface="Arial Narrow" panose="020B0604020202020204" pitchFamily="34" charset="0"/>
                <a:cs typeface="Arial Narrow" panose="020B0604020202020204" pitchFamily="34" charset="0"/>
              </a:endParaRPr>
            </a:p>
          </p:txBody>
        </p:sp>
        <p:sp>
          <p:nvSpPr>
            <p:cNvPr id="103" name="Oval 102">
              <a:extLst>
                <a:ext uri="{FF2B5EF4-FFF2-40B4-BE49-F238E27FC236}">
                  <a16:creationId xmlns:a16="http://schemas.microsoft.com/office/drawing/2014/main" id="{C38D3252-4FB8-4678-B2EC-51A4F5042243}"/>
                </a:ext>
              </a:extLst>
            </p:cNvPr>
            <p:cNvSpPr>
              <a:spLocks noChangeAspect="1"/>
            </p:cNvSpPr>
            <p:nvPr/>
          </p:nvSpPr>
          <p:spPr>
            <a:xfrm>
              <a:off x="9599334" y="3606176"/>
              <a:ext cx="1223852" cy="1075023"/>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200" b="1">
                  <a:solidFill>
                    <a:srgbClr val="0070C0"/>
                  </a:solidFill>
                  <a:latin typeface="Arial Narrow" panose="020B0604020202020204" pitchFamily="34" charset="0"/>
                </a:rPr>
                <a:t>Pfizer</a:t>
              </a:r>
            </a:p>
            <a:p>
              <a:pPr algn="ctr" rtl="0"/>
              <a:r>
                <a:rPr lang="fr" sz="1200" b="1">
                  <a:solidFill>
                    <a:srgbClr val="0070C0"/>
                  </a:solidFill>
                  <a:latin typeface="Arial Narrow" panose="020B0604020202020204" pitchFamily="34" charset="0"/>
                </a:rPr>
                <a:t>2 semaines</a:t>
              </a:r>
            </a:p>
          </p:txBody>
        </p:sp>
        <p:sp>
          <p:nvSpPr>
            <p:cNvPr id="104" name="Oval 103">
              <a:extLst>
                <a:ext uri="{FF2B5EF4-FFF2-40B4-BE49-F238E27FC236}">
                  <a16:creationId xmlns:a16="http://schemas.microsoft.com/office/drawing/2014/main" id="{62D8ADA1-4588-4772-A781-4B9227C00A3F}"/>
                </a:ext>
              </a:extLst>
            </p:cNvPr>
            <p:cNvSpPr>
              <a:spLocks noChangeAspect="1"/>
            </p:cNvSpPr>
            <p:nvPr/>
          </p:nvSpPr>
          <p:spPr>
            <a:xfrm>
              <a:off x="9546040" y="5061740"/>
              <a:ext cx="1258474" cy="1074350"/>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200" b="1" dirty="0">
                  <a:solidFill>
                    <a:srgbClr val="0070C0"/>
                  </a:solidFill>
                  <a:latin typeface="Arial Narrow" panose="020B0604020202020204" pitchFamily="34" charset="0"/>
                </a:rPr>
                <a:t>Pfizer</a:t>
              </a:r>
            </a:p>
            <a:p>
              <a:pPr algn="ctr" rtl="0"/>
              <a:r>
                <a:rPr lang="fr" sz="1200" b="1" dirty="0">
                  <a:solidFill>
                    <a:srgbClr val="0070C0"/>
                  </a:solidFill>
                  <a:latin typeface="Arial Narrow" panose="020B0604020202020204" pitchFamily="34" charset="0"/>
                </a:rPr>
                <a:t>Jusqu’à la date de péremption</a:t>
              </a:r>
            </a:p>
          </p:txBody>
        </p:sp>
      </p:grpSp>
    </p:spTree>
    <p:custDataLst>
      <p:tags r:id="rId1"/>
    </p:custDataLst>
    <p:extLst>
      <p:ext uri="{BB962C8B-B14F-4D97-AF65-F5344CB8AC3E}">
        <p14:creationId xmlns:p14="http://schemas.microsoft.com/office/powerpoint/2010/main" val="551093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46F949-1CE1-4EE4-9C41-1BC1D6780605}"/>
              </a:ext>
            </a:extLst>
          </p:cNvPr>
          <p:cNvSpPr/>
          <p:nvPr/>
        </p:nvSpPr>
        <p:spPr>
          <a:xfrm>
            <a:off x="-6806314" y="4490258"/>
            <a:ext cx="2334240" cy="2246165"/>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10" name="Object 9" hidden="1">
            <a:extLst>
              <a:ext uri="{FF2B5EF4-FFF2-40B4-BE49-F238E27FC236}">
                <a16:creationId xmlns:a16="http://schemas.microsoft.com/office/drawing/2014/main" id="{7F7B8BB9-71C6-4087-88FF-2D4C04AFE2C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0" name="think-cell Slide" r:id="rId6" imgW="360" imgH="360" progId="">
                  <p:embed/>
                </p:oleObj>
              </mc:Choice>
              <mc:Fallback>
                <p:oleObj name="think-cell Slide" r:id="rId6" imgW="360" imgH="360" progId="">
                  <p:embed/>
                  <p:pic>
                    <p:nvPicPr>
                      <p:cNvPr id="10" name="Object 9" hidden="1">
                        <a:extLst>
                          <a:ext uri="{FF2B5EF4-FFF2-40B4-BE49-F238E27FC236}">
                            <a16:creationId xmlns:a16="http://schemas.microsoft.com/office/drawing/2014/main" id="{7F7B8BB9-71C6-4087-88FF-2D4C04AFE2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2. Slide Title">
            <a:extLst>
              <a:ext uri="{FF2B5EF4-FFF2-40B4-BE49-F238E27FC236}">
                <a16:creationId xmlns:a16="http://schemas.microsoft.com/office/drawing/2014/main" id="{7176720F-6B1E-4DF7-91BC-1FADFC17F3DB}"/>
              </a:ext>
            </a:extLst>
          </p:cNvPr>
          <p:cNvSpPr>
            <a:spLocks noGrp="1"/>
          </p:cNvSpPr>
          <p:nvPr>
            <p:ph type="title"/>
            <p:custDataLst>
              <p:tags r:id="rId3"/>
            </p:custDataLst>
          </p:nvPr>
        </p:nvSpPr>
        <p:spPr>
          <a:xfrm>
            <a:off x="0" y="0"/>
            <a:ext cx="12192000" cy="439622"/>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3200">
                <a:solidFill>
                  <a:schemeClr val="bg1"/>
                </a:solidFill>
                <a:latin typeface="Calibri Light" panose="020F0302020204030204" pitchFamily="34" charset="0"/>
                <a:cs typeface="Calibri Light" panose="020F0302020204030204" pitchFamily="34" charset="0"/>
              </a:rPr>
              <a:t>Vaccins ULT : options de stockage central et régional</a:t>
            </a:r>
          </a:p>
        </p:txBody>
      </p:sp>
      <p:graphicFrame>
        <p:nvGraphicFramePr>
          <p:cNvPr id="15" name="Content Placeholder 3">
            <a:extLst>
              <a:ext uri="{FF2B5EF4-FFF2-40B4-BE49-F238E27FC236}">
                <a16:creationId xmlns:a16="http://schemas.microsoft.com/office/drawing/2014/main" id="{E40CC411-2BBB-4B55-B269-719B3906578A}"/>
              </a:ext>
            </a:extLst>
          </p:cNvPr>
          <p:cNvGraphicFramePr>
            <a:graphicFrameLocks/>
          </p:cNvGraphicFramePr>
          <p:nvPr>
            <p:extLst>
              <p:ext uri="{D42A27DB-BD31-4B8C-83A1-F6EECF244321}">
                <p14:modId xmlns:p14="http://schemas.microsoft.com/office/powerpoint/2010/main" val="2537847337"/>
              </p:ext>
            </p:extLst>
          </p:nvPr>
        </p:nvGraphicFramePr>
        <p:xfrm>
          <a:off x="168442" y="1435891"/>
          <a:ext cx="11663504" cy="432149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1"/>
                    </a:ext>
                  </a:extLst>
                </a:gridCol>
                <a:gridCol w="4722255">
                  <a:extLst>
                    <a:ext uri="{9D8B030D-6E8A-4147-A177-3AD203B41FA5}">
                      <a16:colId xmlns:a16="http://schemas.microsoft.com/office/drawing/2014/main" val="5301076"/>
                    </a:ext>
                  </a:extLst>
                </a:gridCol>
                <a:gridCol w="4426649">
                  <a:extLst>
                    <a:ext uri="{9D8B030D-6E8A-4147-A177-3AD203B41FA5}">
                      <a16:colId xmlns:a16="http://schemas.microsoft.com/office/drawing/2014/main" val="20002"/>
                    </a:ext>
                  </a:extLst>
                </a:gridCol>
              </a:tblGrid>
              <a:tr h="328618">
                <a:tc>
                  <a:txBody>
                    <a:bodyPr/>
                    <a:lstStyle/>
                    <a:p>
                      <a:pPr algn="l" rtl="0"/>
                      <a:r>
                        <a:rPr lang="fr" sz="1400"/>
                        <a:t>Équipement de stockage</a:t>
                      </a:r>
                    </a:p>
                  </a:txBody>
                  <a:tcPr anchor="ctr"/>
                </a:tc>
                <a:tc>
                  <a:txBody>
                    <a:bodyPr/>
                    <a:lstStyle/>
                    <a:p>
                      <a:pPr algn="l" rtl="0"/>
                      <a:r>
                        <a:rPr lang="fr" sz="1400"/>
                        <a:t>Description</a:t>
                      </a:r>
                    </a:p>
                  </a:txBody>
                  <a:tcPr anchor="ctr"/>
                </a:tc>
                <a:tc>
                  <a:txBody>
                    <a:bodyPr/>
                    <a:lstStyle/>
                    <a:p>
                      <a:pPr algn="l" rtl="0"/>
                      <a:r>
                        <a:rPr lang="fr" sz="1400"/>
                        <a:t>Exigences</a:t>
                      </a:r>
                    </a:p>
                  </a:txBody>
                  <a:tcPr anchor="ctr"/>
                </a:tc>
                <a:extLst>
                  <a:ext uri="{0D108BD9-81ED-4DB2-BD59-A6C34878D82A}">
                    <a16:rowId xmlns:a16="http://schemas.microsoft.com/office/drawing/2014/main" val="10000"/>
                  </a:ext>
                </a:extLst>
              </a:tr>
              <a:tr h="1049014">
                <a:tc>
                  <a:txBody>
                    <a:bodyPr/>
                    <a:lstStyle/>
                    <a:p>
                      <a:pPr algn="l" rtl="0"/>
                      <a:endParaRPr lang="en-US" sz="1600" b="1" u="sng" dirty="0"/>
                    </a:p>
                  </a:txBody>
                  <a:tcPr>
                    <a:noFill/>
                  </a:tcPr>
                </a:tc>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400" dirty="0">
                          <a:solidFill>
                            <a:schemeClr val="tx1"/>
                          </a:solidFill>
                        </a:rPr>
                        <a:t>Congélation passive : Conteneur isotherme ULT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400" dirty="0">
                          <a:solidFill>
                            <a:schemeClr val="tx1"/>
                          </a:solidFill>
                        </a:rPr>
                        <a:t>Maintient la température du vaccin entre -80 °C et -60 °C jusqu’à 8 jours lorsqu’il est entièrement rempli de 20 kg de glace carbonique et ouvert moins de 2 fois par jour pendant moins de 5 minutes chaque fois.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400" dirty="0">
                          <a:solidFill>
                            <a:schemeClr val="tx1"/>
                          </a:solidFill>
                        </a:rPr>
                        <a:t>Faible capacité de stockage des vaccins : </a:t>
                      </a:r>
                      <a:r>
                        <a:rPr lang="fr" sz="1400" dirty="0">
                          <a:solidFill>
                            <a:schemeClr val="tx1"/>
                          </a:solidFill>
                          <a:latin typeface="+mn-lt"/>
                          <a:cs typeface="Times New Roman" panose="02020603050405020304" pitchFamily="18" charset="0"/>
                        </a:rPr>
                        <a:t>5 850</a:t>
                      </a:r>
                      <a:r>
                        <a:rPr lang="fr" sz="1400" dirty="0">
                          <a:solidFill>
                            <a:schemeClr val="tx1"/>
                          </a:solidFill>
                        </a:rPr>
                        <a:t> doses</a:t>
                      </a:r>
                      <a:r>
                        <a:rPr lang="fr" sz="1400" strike="noStrike" dirty="0">
                          <a:solidFill>
                            <a:schemeClr val="tx1"/>
                          </a:solidFill>
                        </a:rPr>
                        <a:t> (195 flacons).</a:t>
                      </a:r>
                      <a:endParaRPr lang="en-US" sz="14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400" dirty="0">
                          <a:solidFill>
                            <a:schemeClr val="tx1"/>
                          </a:solidFill>
                        </a:rPr>
                        <a:t>Pas de consommation d’énergie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400" dirty="0">
                          <a:solidFill>
                            <a:schemeClr val="tx1"/>
                          </a:solidFill>
                        </a:rPr>
                        <a:t>Transport et manipulation faciles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400" dirty="0">
                          <a:solidFill>
                            <a:schemeClr val="tx1"/>
                          </a:solidFill>
                        </a:rPr>
                        <a:t>Peut être utilisé en tant que stockage de substitution, sous réserve que son réapprovisionnement en glace carbonique soit assuré</a:t>
                      </a:r>
                    </a:p>
                    <a:p>
                      <a:pPr marL="285750" indent="-285750" algn="l" rtl="0">
                        <a:buFont typeface="Arial" panose="020B0604020202020204" pitchFamily="34" charset="0"/>
                        <a:buChar char="•"/>
                      </a:pPr>
                      <a:endParaRPr lang="en-US" sz="1800" dirty="0">
                        <a:solidFill>
                          <a:schemeClr val="tx1"/>
                        </a:solidFill>
                      </a:endParaRPr>
                    </a:p>
                  </a:txBody>
                  <a:tcPr>
                    <a:lnB w="12700" cap="flat" cmpd="sng" algn="ctr">
                      <a:solidFill>
                        <a:schemeClr val="tx1"/>
                      </a:solidFill>
                      <a:prstDash val="solid"/>
                      <a:round/>
                      <a:headEnd type="none" w="med" len="med"/>
                      <a:tailEnd type="none" w="med" len="med"/>
                    </a:lnB>
                    <a:noFill/>
                  </a:tcPr>
                </a:tc>
                <a:tc rowSpan="2">
                  <a:txBody>
                    <a:bodyPr/>
                    <a:lstStyle/>
                    <a:p>
                      <a:pPr marL="285750" indent="-285750" algn="l" rtl="0">
                        <a:buFont typeface="Arial" panose="020B0604020202020204" pitchFamily="34" charset="0"/>
                        <a:buChar char="•"/>
                      </a:pPr>
                      <a:r>
                        <a:rPr lang="fr" sz="1400" dirty="0"/>
                        <a:t>Peut nécessiter plusieurs unités pour assurer le stockage d’un grand nombre de doses</a:t>
                      </a:r>
                    </a:p>
                    <a:p>
                      <a:pPr marL="285750" indent="-285750" algn="l" rtl="0">
                        <a:buFont typeface="Arial" panose="020B0604020202020204" pitchFamily="34" charset="0"/>
                        <a:buChar char="•"/>
                      </a:pPr>
                      <a:r>
                        <a:rPr lang="fr" sz="1400" dirty="0"/>
                        <a:t>Toujours vérifier le niveau de la glace carbonique (~20 kg par conteneur isotherme) et que l’approvisionnement en glace carbonique est assuré afin de permettre son ravitaillement régulier</a:t>
                      </a:r>
                    </a:p>
                    <a:p>
                      <a:pPr marL="285750" indent="-285750" algn="l" rtl="0">
                        <a:buFont typeface="Arial" panose="020B0604020202020204" pitchFamily="34" charset="0"/>
                        <a:buChar char="•"/>
                      </a:pPr>
                      <a:r>
                        <a:rPr lang="fr" sz="1400" dirty="0"/>
                        <a:t>Identifier un fournisseur alternatif de glace carbonique en cas d’interruption de l’approvisionnement du fournisseur principal</a:t>
                      </a:r>
                    </a:p>
                    <a:p>
                      <a:pPr marL="285750" indent="-285750" algn="l" rtl="0">
                        <a:buFont typeface="Arial" panose="020B0604020202020204" pitchFamily="34" charset="0"/>
                        <a:buChar char="•"/>
                      </a:pPr>
                      <a:r>
                        <a:rPr lang="fr" sz="1400" dirty="0"/>
                        <a:t>Espace de travail ouvert avec une bonne ventilation</a:t>
                      </a:r>
                    </a:p>
                    <a:p>
                      <a:pPr marL="285750" indent="-285750" algn="l" rtl="0">
                        <a:buFont typeface="Arial" panose="020B0604020202020204" pitchFamily="34" charset="0"/>
                        <a:buChar char="•"/>
                      </a:pPr>
                      <a:r>
                        <a:rPr lang="fr" sz="1400" dirty="0"/>
                        <a:t>Lunettes de protection et gants isolants pour la manipulation de la glace carbonique</a:t>
                      </a:r>
                    </a:p>
                    <a:p>
                      <a:pPr marL="285750" indent="-285750" algn="l" rtl="0">
                        <a:buFont typeface="Arial" panose="020B0604020202020204" pitchFamily="34" charset="0"/>
                        <a:buChar char="•"/>
                      </a:pPr>
                      <a:r>
                        <a:rPr lang="fr" sz="1400" dirty="0"/>
                        <a:t>Formation des agents de santé sur la manipulation et la gestion appropriées de la Softbox</a:t>
                      </a:r>
                    </a:p>
                    <a:p>
                      <a:pPr marL="285750" indent="-285750" algn="l" rtl="0">
                        <a:buFont typeface="Arial" panose="020B0604020202020204" pitchFamily="34" charset="0"/>
                        <a:buChar char="•"/>
                      </a:pPr>
                      <a:endParaRPr lang="en-US" sz="18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07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B w="12700" cap="flat" cmpd="sng" algn="ctr">
                      <a:solidFill>
                        <a:schemeClr val="tx1"/>
                      </a:solidFill>
                      <a:prstDash val="solid"/>
                      <a:round/>
                      <a:headEnd type="none" w="med" len="med"/>
                      <a:tailEnd type="none" w="med" len="med"/>
                    </a:lnB>
                    <a:noFill/>
                  </a:tcPr>
                </a:tc>
                <a:tc vMerge="1">
                  <a:txBody>
                    <a:bodyPr/>
                    <a:lstStyle/>
                    <a:p>
                      <a:pPr marL="285750" indent="-285750" rtl="0">
                        <a:buFontTx/>
                        <a:buChar char="-"/>
                      </a:pPr>
                      <a:endParaRPr lang="en-US" sz="1200" baseline="0" dirty="0"/>
                    </a:p>
                  </a:txBody>
                  <a:tcPr/>
                </a:tc>
                <a:tc vMerge="1">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200" baseline="0" dirty="0"/>
                    </a:p>
                  </a:txBody>
                  <a:tcPr/>
                </a:tc>
                <a:extLst>
                  <a:ext uri="{0D108BD9-81ED-4DB2-BD59-A6C34878D82A}">
                    <a16:rowId xmlns:a16="http://schemas.microsoft.com/office/drawing/2014/main" val="2795702277"/>
                  </a:ext>
                </a:extLst>
              </a:tr>
            </a:tbl>
          </a:graphicData>
        </a:graphic>
      </p:graphicFrame>
      <p:sp>
        <p:nvSpPr>
          <p:cNvPr id="13" name="TextBox 12">
            <a:extLst>
              <a:ext uri="{FF2B5EF4-FFF2-40B4-BE49-F238E27FC236}">
                <a16:creationId xmlns:a16="http://schemas.microsoft.com/office/drawing/2014/main" id="{E64F0E8D-5666-43F5-BEDD-AC28EBB46EBA}"/>
              </a:ext>
            </a:extLst>
          </p:cNvPr>
          <p:cNvSpPr txBox="1"/>
          <p:nvPr/>
        </p:nvSpPr>
        <p:spPr>
          <a:xfrm rot="16200000">
            <a:off x="1860088" y="3419698"/>
            <a:ext cx="10943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srgbClr val="FFFFFF"/>
                </a:solidFill>
                <a:effectLst/>
                <a:uLnTx/>
                <a:uFillTx/>
                <a:latin typeface="Arial"/>
                <a:ea typeface="+mn-ea"/>
                <a:cs typeface="+mn-cs"/>
              </a:rPr>
              <a:t>Photo : OMS</a:t>
            </a:r>
          </a:p>
        </p:txBody>
      </p:sp>
      <p:pic>
        <p:nvPicPr>
          <p:cNvPr id="142365" name="Picture 29" descr="Softbox supports Pfizer in global cold chain distribution of COVID-19  vaccine - Packaging Europe">
            <a:extLst>
              <a:ext uri="{FF2B5EF4-FFF2-40B4-BE49-F238E27FC236}">
                <a16:creationId xmlns:a16="http://schemas.microsoft.com/office/drawing/2014/main" id="{16993725-E1FE-44A8-A888-7FD7DDFACBFE}"/>
              </a:ext>
            </a:extLst>
          </p:cNvPr>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rcRect l="18024" r="14917"/>
          <a:stretch/>
        </p:blipFill>
        <p:spPr bwMode="auto">
          <a:xfrm>
            <a:off x="314828" y="2775309"/>
            <a:ext cx="2125065" cy="2646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BB8B767-D6CF-4F2A-B879-819D43AB3C30}"/>
              </a:ext>
            </a:extLst>
          </p:cNvPr>
          <p:cNvSpPr/>
          <p:nvPr/>
        </p:nvSpPr>
        <p:spPr>
          <a:xfrm>
            <a:off x="168442" y="1881486"/>
            <a:ext cx="2657696" cy="674458"/>
          </a:xfrm>
          <a:prstGeom prst="rect">
            <a:avLst/>
          </a:prstGeom>
        </p:spPr>
        <p:txBody>
          <a:bodyPr wrap="square" rtlCol="0">
            <a:spAutoFit/>
          </a:bodyPr>
          <a:lstStyle/>
          <a:p>
            <a:pPr lvl="0" rtl="0">
              <a:defRPr/>
            </a:pPr>
            <a:r>
              <a:rPr lang="fr" b="1"/>
              <a:t>Conteneur isotherme Softbox fourni par Pfizer</a:t>
            </a:r>
          </a:p>
        </p:txBody>
      </p:sp>
      <p:sp>
        <p:nvSpPr>
          <p:cNvPr id="5" name="TextBox 4">
            <a:extLst>
              <a:ext uri="{FF2B5EF4-FFF2-40B4-BE49-F238E27FC236}">
                <a16:creationId xmlns:a16="http://schemas.microsoft.com/office/drawing/2014/main" id="{C052930F-8F4C-462D-868E-E858B6EDE058}"/>
              </a:ext>
            </a:extLst>
          </p:cNvPr>
          <p:cNvSpPr txBox="1"/>
          <p:nvPr/>
        </p:nvSpPr>
        <p:spPr>
          <a:xfrm>
            <a:off x="1600200" y="5867704"/>
            <a:ext cx="9159949" cy="369332"/>
          </a:xfrm>
          <a:prstGeom prst="rect">
            <a:avLst/>
          </a:prstGeom>
          <a:noFill/>
        </p:spPr>
        <p:txBody>
          <a:bodyPr wrap="square" rtlCol="0">
            <a:spAutoFit/>
          </a:bodyPr>
          <a:lstStyle/>
          <a:p>
            <a:pPr rtl="0"/>
            <a:r>
              <a:rPr lang="fr" dirty="0">
                <a:solidFill>
                  <a:srgbClr val="0070C0"/>
                </a:solidFill>
              </a:rPr>
              <a:t>La manipulation et la gestion du conteneur Softbox de Pfizer sont décrites au module 2. </a:t>
            </a:r>
          </a:p>
        </p:txBody>
      </p:sp>
    </p:spTree>
    <p:extLst>
      <p:ext uri="{BB962C8B-B14F-4D97-AF65-F5344CB8AC3E}">
        <p14:creationId xmlns:p14="http://schemas.microsoft.com/office/powerpoint/2010/main" val="38595520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FB66EB9-5841-46FF-8255-9A9476BD929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4" name="think-cell Slide" r:id="rId7" imgW="360" imgH="360" progId="">
                  <p:embed/>
                </p:oleObj>
              </mc:Choice>
              <mc:Fallback>
                <p:oleObj name="think-cell Slide" r:id="rId7" imgW="360" imgH="360" progId="">
                  <p:embed/>
                  <p:pic>
                    <p:nvPicPr>
                      <p:cNvPr id="5" name="Object 4" hidden="1">
                        <a:extLst>
                          <a:ext uri="{FF2B5EF4-FFF2-40B4-BE49-F238E27FC236}">
                            <a16:creationId xmlns:a16="http://schemas.microsoft.com/office/drawing/2014/main" id="{8FB66EB9-5841-46FF-8255-9A9476BD92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1AFA0AE2-6544-4C94-BF24-CEF2FE1F7099}"/>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Rectangle 16">
            <a:extLst>
              <a:ext uri="{FF2B5EF4-FFF2-40B4-BE49-F238E27FC236}">
                <a16:creationId xmlns:a16="http://schemas.microsoft.com/office/drawing/2014/main" id="{619B1BF8-D8F0-4776-8C1C-65400C9719CE}"/>
              </a:ext>
            </a:extLst>
          </p:cNvPr>
          <p:cNvSpPr/>
          <p:nvPr/>
        </p:nvSpPr>
        <p:spPr>
          <a:xfrm>
            <a:off x="421928" y="950495"/>
            <a:ext cx="11200577" cy="3107454"/>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19075" marR="0" lvl="0" indent="-219075" algn="l" defTabSz="914400" rtl="0" eaLnBrk="1" fontAlgn="auto" latinLnBrk="0" hangingPunct="1">
              <a:lnSpc>
                <a:spcPct val="107000"/>
              </a:lnSpc>
              <a:spcBef>
                <a:spcPts val="600"/>
              </a:spcBef>
              <a:spcAft>
                <a:spcPts val="600"/>
              </a:spcAft>
              <a:buClr>
                <a:srgbClr val="000000"/>
              </a:buClr>
              <a:buSzPct val="110000"/>
              <a:buFont typeface="Wingdings" panose="05000000000000000000" pitchFamily="2" charset="2"/>
              <a:buChar char=""/>
              <a:tabLst/>
              <a:defRPr/>
            </a:pPr>
            <a:r>
              <a:rPr lang="fr" b="0" i="0" u="none" strike="noStrike" kern="1200" cap="none" spc="0" normalizeH="0" noProof="0">
                <a:ln>
                  <a:noFill/>
                </a:ln>
                <a:solidFill>
                  <a:srgbClr val="000000"/>
                </a:solidFill>
                <a:effectLst/>
                <a:uLnTx/>
                <a:uFillTx/>
                <a:latin typeface="Arial"/>
                <a:ea typeface="+mn-ea"/>
                <a:cs typeface="Calibri" panose="020F0502020204030204" pitchFamily="34" charset="0"/>
              </a:rPr>
              <a:t>Vérifier les pratiques de stockage et de transport décrites dans la </a:t>
            </a:r>
            <a:r>
              <a:rPr lang="fr" b="0" i="0" u="none" strike="noStrike" kern="1200" cap="none" spc="0" normalizeH="0" noProof="0">
                <a:ln>
                  <a:noFill/>
                </a:ln>
                <a:solidFill>
                  <a:srgbClr val="FF0000"/>
                </a:solidFill>
                <a:effectLst/>
                <a:uLnTx/>
                <a:uFillTx/>
                <a:latin typeface="Arial"/>
                <a:ea typeface="+mn-ea"/>
                <a:cs typeface="Calibri" panose="020F0502020204030204" pitchFamily="34" charset="0"/>
                <a:hlinkClick r:id="rId9"/>
              </a:rPr>
              <a:t>Formation des agents de santé à la vaccination contre la COVID-19, module 2 : Stockage, manipulation, livraison et gestion des déchets des vaccins contre la COVID-19</a:t>
            </a:r>
            <a:r>
              <a:rPr lang="fr" b="0" i="0" u="none" strike="noStrike" kern="1200" cap="none" spc="0" normalizeH="0" noProof="0">
                <a:ln>
                  <a:noFill/>
                </a:ln>
                <a:solidFill>
                  <a:srgbClr val="FF0000"/>
                </a:solidFill>
                <a:effectLst/>
                <a:uLnTx/>
                <a:uFillTx/>
                <a:latin typeface="Arial"/>
                <a:ea typeface="+mn-ea"/>
                <a:cs typeface="Calibri" panose="020F0502020204030204" pitchFamily="34" charset="0"/>
              </a:rPr>
              <a:t>. </a:t>
            </a:r>
          </a:p>
          <a:p>
            <a:pPr marL="219075" marR="0" lvl="0" indent="-219075" algn="l" defTabSz="914400" rtl="0" eaLnBrk="1" fontAlgn="auto" latinLnBrk="0" hangingPunct="1">
              <a:lnSpc>
                <a:spcPct val="107000"/>
              </a:lnSpc>
              <a:spcBef>
                <a:spcPts val="600"/>
              </a:spcBef>
              <a:spcAft>
                <a:spcPts val="600"/>
              </a:spcAft>
              <a:buClr>
                <a:srgbClr val="000000"/>
              </a:buClr>
              <a:buSzPct val="110000"/>
              <a:buFont typeface="Wingdings" panose="05000000000000000000" pitchFamily="2" charset="2"/>
              <a:buChar char=""/>
              <a:tabLst/>
              <a:defRPr/>
            </a:pPr>
            <a:r>
              <a:rPr lang="fr" b="0" i="0" u="none" strike="noStrike" kern="1200" cap="none" spc="0" normalizeH="0" noProof="0">
                <a:ln>
                  <a:noFill/>
                </a:ln>
                <a:solidFill>
                  <a:srgbClr val="000000"/>
                </a:solidFill>
                <a:effectLst/>
                <a:uLnTx/>
                <a:uFillTx/>
                <a:latin typeface="Arial"/>
                <a:ea typeface="+mn-ea"/>
                <a:cs typeface="Calibri" panose="020F0502020204030204" pitchFamily="34" charset="0"/>
              </a:rPr>
              <a:t>S’assurer de la performance constante du conteneur isotherme et s’assurer que des protocoles sont en place pour réduire le nombre d’ouvertures quotidiennes des conteneurs isothermes dans le but de retirer des produits à moins de deux (2) par jour.</a:t>
            </a:r>
          </a:p>
          <a:p>
            <a:pPr marL="219075" marR="0" lvl="0" indent="-219075" algn="l" defTabSz="914400" rtl="0" eaLnBrk="1" fontAlgn="auto" latinLnBrk="0" hangingPunct="1">
              <a:lnSpc>
                <a:spcPct val="107000"/>
              </a:lnSpc>
              <a:spcBef>
                <a:spcPts val="600"/>
              </a:spcBef>
              <a:spcAft>
                <a:spcPts val="600"/>
              </a:spcAft>
              <a:buClr>
                <a:srgbClr val="000000"/>
              </a:buClr>
              <a:buSzPct val="110000"/>
              <a:buFont typeface="Wingdings" panose="05000000000000000000" pitchFamily="2" charset="2"/>
              <a:buChar char=""/>
              <a:tabLst/>
              <a:defRPr/>
            </a:pPr>
            <a:r>
              <a:rPr lang="fr" b="0" i="0" u="none" strike="noStrike" kern="1200" cap="none" spc="0" normalizeH="0" noProof="0">
                <a:ln>
                  <a:noFill/>
                </a:ln>
                <a:solidFill>
                  <a:srgbClr val="000000"/>
                </a:solidFill>
                <a:effectLst/>
                <a:uLnTx/>
                <a:uFillTx/>
                <a:latin typeface="Arial"/>
                <a:ea typeface="+mn-ea"/>
                <a:cs typeface="Calibri" panose="020F0502020204030204" pitchFamily="34" charset="0"/>
              </a:rPr>
              <a:t>Vérifier que l’approvisionnement en glace carbonique est suffisant pour assurer le ravitaillement régulier tous les 5 jours On estime la quantité de glace carbonique nécessaire à 20 kg tous les </a:t>
            </a:r>
            <a:r>
              <a:rPr lang="fr">
                <a:solidFill>
                  <a:srgbClr val="000000"/>
                </a:solidFill>
                <a:latin typeface="Arial"/>
                <a:cs typeface="Calibri" panose="020F0502020204030204" pitchFamily="34" charset="0"/>
              </a:rPr>
              <a:t>5</a:t>
            </a:r>
            <a:r>
              <a:rPr lang="fr" b="0" i="0" u="none" strike="noStrike" kern="1200" cap="none" spc="0" normalizeH="0" noProof="0">
                <a:ln>
                  <a:noFill/>
                </a:ln>
                <a:solidFill>
                  <a:srgbClr val="000000"/>
                </a:solidFill>
                <a:effectLst/>
                <a:uLnTx/>
                <a:uFillTx/>
                <a:latin typeface="Arial"/>
                <a:ea typeface="+mn-ea"/>
                <a:cs typeface="Calibri" panose="020F0502020204030204" pitchFamily="34" charset="0"/>
              </a:rPr>
              <a:t> jours. Dans la mesure du possible, identifier un fournisseur alternatif de glace carbonique en cas d’interruption de l’approvisionnement du fournisseur principal</a:t>
            </a:r>
          </a:p>
          <a:p>
            <a:pPr marL="219075" marR="0" lvl="0" indent="-219075" algn="l" defTabSz="914400" rtl="0" eaLnBrk="1" fontAlgn="auto" latinLnBrk="0" hangingPunct="1">
              <a:lnSpc>
                <a:spcPct val="107000"/>
              </a:lnSpc>
              <a:spcBef>
                <a:spcPts val="600"/>
              </a:spcBef>
              <a:spcAft>
                <a:spcPts val="600"/>
              </a:spcAft>
              <a:buClr>
                <a:srgbClr val="000000"/>
              </a:buClr>
              <a:buSzPct val="110000"/>
              <a:buFont typeface="Wingdings" panose="05000000000000000000" pitchFamily="2" charset="2"/>
              <a:buChar char=""/>
              <a:tabLst/>
              <a:defRPr/>
            </a:pPr>
            <a:r>
              <a:rPr lang="fr" b="0" i="0" u="none" strike="noStrike" kern="1200" cap="none" spc="0" normalizeH="0" noProof="0">
                <a:ln>
                  <a:noFill/>
                </a:ln>
                <a:solidFill>
                  <a:srgbClr val="000000"/>
                </a:solidFill>
                <a:effectLst/>
                <a:uLnTx/>
                <a:uFillTx/>
                <a:latin typeface="Arial"/>
                <a:ea typeface="+mn-ea"/>
                <a:cs typeface="Calibri" panose="020F0502020204030204" pitchFamily="34" charset="0"/>
              </a:rPr>
              <a:t>Dans la plupart des contextes, la glace carbonique devra être transportée du fournisseur au lieu de stockage La glace carbonique se sublime d’environ 10 % par jour</a:t>
            </a:r>
            <a:r>
              <a:rPr lang="fr">
                <a:solidFill>
                  <a:srgbClr val="000000"/>
                </a:solidFill>
                <a:latin typeface="Arial"/>
                <a:cs typeface="Calibri" panose="020F0502020204030204" pitchFamily="34" charset="0"/>
              </a:rPr>
              <a:t>, ce qu’il convient de prendre en compte pour </a:t>
            </a:r>
            <a:r>
              <a:rPr lang="fr" b="0" i="0" u="none" strike="noStrike" kern="1200" cap="none" spc="0" normalizeH="0" noProof="0">
                <a:ln>
                  <a:noFill/>
                </a:ln>
                <a:solidFill>
                  <a:srgbClr val="000000"/>
                </a:solidFill>
                <a:effectLst/>
                <a:uLnTx/>
                <a:uFillTx/>
                <a:latin typeface="Arial"/>
                <a:ea typeface="+mn-ea"/>
                <a:cs typeface="Calibri" panose="020F0502020204030204" pitchFamily="34" charset="0"/>
              </a:rPr>
              <a:t>assurer un calcul correct du volume</a:t>
            </a:r>
          </a:p>
        </p:txBody>
      </p:sp>
      <p:sp>
        <p:nvSpPr>
          <p:cNvPr id="25" name="2. Slide Title">
            <a:extLst>
              <a:ext uri="{FF2B5EF4-FFF2-40B4-BE49-F238E27FC236}">
                <a16:creationId xmlns:a16="http://schemas.microsoft.com/office/drawing/2014/main" id="{E708C068-FACA-437A-876F-2C190B7AF006}"/>
              </a:ext>
            </a:extLst>
          </p:cNvPr>
          <p:cNvSpPr>
            <a:spLocks noGrp="1"/>
          </p:cNvSpPr>
          <p:nvPr>
            <p:ph type="title"/>
            <p:custDataLst>
              <p:tags r:id="rId4"/>
            </p:custDataLst>
          </p:nvPr>
        </p:nvSpPr>
        <p:spPr>
          <a:xfrm>
            <a:off x="0" y="0"/>
            <a:ext cx="12192000" cy="439622"/>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3200">
                <a:solidFill>
                  <a:schemeClr val="bg1"/>
                </a:solidFill>
                <a:latin typeface="Calibri Light" panose="020F0302020204030204" pitchFamily="34" charset="0"/>
                <a:cs typeface="Calibri Light" panose="020F0302020204030204" pitchFamily="34" charset="0"/>
              </a:rPr>
              <a:t>Éléments à prendre en compte lors de l’utilisation d’un conteneur d’expédition isotherme</a:t>
            </a:r>
          </a:p>
        </p:txBody>
      </p:sp>
    </p:spTree>
    <p:extLst>
      <p:ext uri="{BB962C8B-B14F-4D97-AF65-F5344CB8AC3E}">
        <p14:creationId xmlns:p14="http://schemas.microsoft.com/office/powerpoint/2010/main" val="250701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6" descr="D:\WHO IVB Covid course\Photos\Photos HZJZ Croatia\20210128_111905.jpg">
            <a:extLst>
              <a:ext uri="{FF2B5EF4-FFF2-40B4-BE49-F238E27FC236}">
                <a16:creationId xmlns:a16="http://schemas.microsoft.com/office/drawing/2014/main" id="{B793D221-35C6-4ABD-8E5E-CB847C1E65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3543" y="320040"/>
            <a:ext cx="3763370" cy="5981446"/>
          </a:xfrm>
          <a:prstGeom prst="rect">
            <a:avLst/>
          </a:prstGeom>
          <a:noFill/>
        </p:spPr>
      </p:pic>
      <p:sp>
        <p:nvSpPr>
          <p:cNvPr id="14" name="Rectangle 13">
            <a:extLst>
              <a:ext uri="{FF2B5EF4-FFF2-40B4-BE49-F238E27FC236}">
                <a16:creationId xmlns:a16="http://schemas.microsoft.com/office/drawing/2014/main" id="{06421DB0-64DE-4929-98A4-A3B1F6CEBF49}"/>
              </a:ext>
            </a:extLst>
          </p:cNvPr>
          <p:cNvSpPr/>
          <p:nvPr/>
        </p:nvSpPr>
        <p:spPr>
          <a:xfrm>
            <a:off x="-6604" y="1072341"/>
            <a:ext cx="7950147" cy="4713318"/>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4200" dirty="0">
                <a:solidFill>
                  <a:schemeClr val="bg1"/>
                </a:solidFill>
                <a:latin typeface="Arial" panose="020B0604020202020204" pitchFamily="34" charset="0"/>
                <a:cs typeface="Arial" panose="020B0604020202020204" pitchFamily="34" charset="0"/>
              </a:rPr>
              <a:t>Module 1 : </a:t>
            </a:r>
          </a:p>
          <a:p>
            <a:pPr rtl="0"/>
            <a:r>
              <a:rPr lang="fr" sz="4200" dirty="0">
                <a:solidFill>
                  <a:schemeClr val="bg1"/>
                </a:solidFill>
                <a:latin typeface="Arial" panose="020B0604020202020204" pitchFamily="34" charset="0"/>
                <a:cs typeface="Arial" panose="020B0604020202020204" pitchFamily="34" charset="0"/>
              </a:rPr>
              <a:t>Présentation, </a:t>
            </a:r>
          </a:p>
          <a:p>
            <a:pPr rtl="0"/>
            <a:r>
              <a:rPr lang="fr" sz="4200" dirty="0">
                <a:solidFill>
                  <a:schemeClr val="bg1"/>
                </a:solidFill>
                <a:latin typeface="Arial" panose="020B0604020202020204" pitchFamily="34" charset="0"/>
                <a:cs typeface="Arial" panose="020B0604020202020204" pitchFamily="34" charset="0"/>
              </a:rPr>
              <a:t>exigences relatives au stockage </a:t>
            </a:r>
          </a:p>
          <a:p>
            <a:pPr rtl="0"/>
            <a:r>
              <a:rPr lang="fr" sz="4200" dirty="0">
                <a:solidFill>
                  <a:schemeClr val="bg1"/>
                </a:solidFill>
                <a:latin typeface="Arial" panose="020B0604020202020204" pitchFamily="34" charset="0"/>
                <a:cs typeface="Arial" panose="020B0604020202020204" pitchFamily="34" charset="0"/>
              </a:rPr>
              <a:t>et durée de conservation du vaccin</a:t>
            </a:r>
          </a:p>
        </p:txBody>
      </p:sp>
    </p:spTree>
    <p:extLst>
      <p:ext uri="{BB962C8B-B14F-4D97-AF65-F5344CB8AC3E}">
        <p14:creationId xmlns:p14="http://schemas.microsoft.com/office/powerpoint/2010/main" val="82283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3">
            <a:extLst>
              <a:ext uri="{FF2B5EF4-FFF2-40B4-BE49-F238E27FC236}">
                <a16:creationId xmlns:a16="http://schemas.microsoft.com/office/drawing/2014/main" id="{E40CC411-2BBB-4B55-B269-719B3906578A}"/>
              </a:ext>
            </a:extLst>
          </p:cNvPr>
          <p:cNvGraphicFramePr>
            <a:graphicFrameLocks/>
          </p:cNvGraphicFramePr>
          <p:nvPr>
            <p:extLst>
              <p:ext uri="{D42A27DB-BD31-4B8C-83A1-F6EECF244321}">
                <p14:modId xmlns:p14="http://schemas.microsoft.com/office/powerpoint/2010/main" val="4223772624"/>
              </p:ext>
            </p:extLst>
          </p:nvPr>
        </p:nvGraphicFramePr>
        <p:xfrm>
          <a:off x="253878" y="877461"/>
          <a:ext cx="11663504" cy="5632138"/>
        </p:xfrm>
        <a:graphic>
          <a:graphicData uri="http://schemas.openxmlformats.org/drawingml/2006/table">
            <a:tbl>
              <a:tblPr firstRow="1" bandRow="1">
                <a:tableStyleId>{5C22544A-7EE6-4342-B048-85BDC9FD1C3A}</a:tableStyleId>
              </a:tblPr>
              <a:tblGrid>
                <a:gridCol w="2543110">
                  <a:extLst>
                    <a:ext uri="{9D8B030D-6E8A-4147-A177-3AD203B41FA5}">
                      <a16:colId xmlns:a16="http://schemas.microsoft.com/office/drawing/2014/main" val="20001"/>
                    </a:ext>
                  </a:extLst>
                </a:gridCol>
                <a:gridCol w="4047565">
                  <a:extLst>
                    <a:ext uri="{9D8B030D-6E8A-4147-A177-3AD203B41FA5}">
                      <a16:colId xmlns:a16="http://schemas.microsoft.com/office/drawing/2014/main" val="5301076"/>
                    </a:ext>
                  </a:extLst>
                </a:gridCol>
                <a:gridCol w="5072829">
                  <a:extLst>
                    <a:ext uri="{9D8B030D-6E8A-4147-A177-3AD203B41FA5}">
                      <a16:colId xmlns:a16="http://schemas.microsoft.com/office/drawing/2014/main" val="20002"/>
                    </a:ext>
                  </a:extLst>
                </a:gridCol>
              </a:tblGrid>
              <a:tr h="328618">
                <a:tc>
                  <a:txBody>
                    <a:bodyPr/>
                    <a:lstStyle/>
                    <a:p>
                      <a:pPr algn="l" rtl="0"/>
                      <a:r>
                        <a:rPr lang="fr" sz="1400"/>
                        <a:t>Équipement de stockage</a:t>
                      </a:r>
                    </a:p>
                  </a:txBody>
                  <a:tcPr anchor="ctr"/>
                </a:tc>
                <a:tc>
                  <a:txBody>
                    <a:bodyPr/>
                    <a:lstStyle/>
                    <a:p>
                      <a:pPr algn="l" rtl="0"/>
                      <a:r>
                        <a:rPr lang="fr" sz="1400"/>
                        <a:t>Description</a:t>
                      </a:r>
                    </a:p>
                  </a:txBody>
                  <a:tcPr anchor="ctr"/>
                </a:tc>
                <a:tc>
                  <a:txBody>
                    <a:bodyPr/>
                    <a:lstStyle/>
                    <a:p>
                      <a:pPr algn="l" rtl="0"/>
                      <a:r>
                        <a:rPr lang="fr" sz="1400"/>
                        <a:t>Exigences</a:t>
                      </a:r>
                    </a:p>
                  </a:txBody>
                  <a:tcPr anchor="ctr"/>
                </a:tc>
                <a:extLst>
                  <a:ext uri="{0D108BD9-81ED-4DB2-BD59-A6C34878D82A}">
                    <a16:rowId xmlns:a16="http://schemas.microsoft.com/office/drawing/2014/main" val="10000"/>
                  </a:ext>
                </a:extLst>
              </a:tr>
              <a:tr h="1049014">
                <a:tc>
                  <a:txBody>
                    <a:bodyPr/>
                    <a:lstStyle/>
                    <a:p>
                      <a:pPr algn="l" rtl="0"/>
                      <a:r>
                        <a:rPr lang="fr" sz="1800" b="1"/>
                        <a:t>Congélateurs ultra-basse température</a:t>
                      </a:r>
                    </a:p>
                  </a:txBody>
                  <a:tcPr>
                    <a:noFill/>
                  </a:tcPr>
                </a:tc>
                <a:tc rowSpan="2">
                  <a:txBody>
                    <a:bodyPr/>
                    <a:lstStyle/>
                    <a:p>
                      <a:pPr marL="285750" indent="-285750" algn="l" defTabSz="914400" rtl="0" eaLnBrk="1" latinLnBrk="0" hangingPunct="1">
                        <a:buFont typeface="Arial" panose="020B0604020202020204" pitchFamily="34" charset="0"/>
                        <a:buChar char="•"/>
                      </a:pPr>
                      <a:r>
                        <a:rPr lang="fr" sz="1800" kern="1200">
                          <a:solidFill>
                            <a:schemeClr val="tx1"/>
                          </a:solidFill>
                          <a:latin typeface="+mn-lt"/>
                          <a:ea typeface="+mn-ea"/>
                          <a:cs typeface="+mn-cs"/>
                        </a:rPr>
                        <a:t>Congélation active : Équipement ULT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kern="1200">
                          <a:solidFill>
                            <a:schemeClr val="tx1"/>
                          </a:solidFill>
                          <a:latin typeface="+mn-lt"/>
                          <a:ea typeface="+mn-ea"/>
                          <a:cs typeface="+mn-cs"/>
                        </a:rPr>
                        <a:t>Grande capacité de stockage des vaccins : entre 25 L et 800 L</a:t>
                      </a:r>
                    </a:p>
                    <a:p>
                      <a:pPr marL="285750" indent="-285750" algn="l" defTabSz="914400" rtl="0" eaLnBrk="1" latinLnBrk="0" hangingPunct="1">
                        <a:buFont typeface="Arial" panose="020B0604020202020204" pitchFamily="34" charset="0"/>
                        <a:buChar char="•"/>
                      </a:pPr>
                      <a:r>
                        <a:rPr lang="fr" sz="1800" kern="1200">
                          <a:solidFill>
                            <a:schemeClr val="tx1"/>
                          </a:solidFill>
                          <a:latin typeface="+mn-lt"/>
                          <a:ea typeface="+mn-ea"/>
                          <a:cs typeface="+mn-cs"/>
                        </a:rPr>
                        <a:t>Utilisés pour stocker des vaccins et des blocs PCM*/de la glace carbonique</a:t>
                      </a:r>
                    </a:p>
                    <a:p>
                      <a:pPr marL="285750" indent="-285750" algn="l" defTabSz="914400" rtl="0" eaLnBrk="1" latinLnBrk="0" hangingPunct="1">
                        <a:buFont typeface="Arial" panose="020B0604020202020204" pitchFamily="34" charset="0"/>
                        <a:buChar char="•"/>
                      </a:pPr>
                      <a:r>
                        <a:rPr lang="fr" sz="1800" kern="1200">
                          <a:solidFill>
                            <a:schemeClr val="tx1"/>
                          </a:solidFill>
                          <a:latin typeface="+mn-lt"/>
                          <a:ea typeface="+mn-ea"/>
                          <a:cs typeface="+mn-cs"/>
                        </a:rPr>
                        <a:t>Affichage de la température (actuelle et niveau déterminé)</a:t>
                      </a:r>
                    </a:p>
                    <a:p>
                      <a:pPr marL="285750" indent="-285750" algn="l" defTabSz="914400" rtl="0" eaLnBrk="1" latinLnBrk="0" hangingPunct="1">
                        <a:buFont typeface="Arial" panose="020B0604020202020204" pitchFamily="34" charset="0"/>
                        <a:buChar char="•"/>
                      </a:pPr>
                      <a:r>
                        <a:rPr lang="fr" sz="1800" kern="1200">
                          <a:solidFill>
                            <a:schemeClr val="tx1"/>
                          </a:solidFill>
                          <a:latin typeface="+mn-lt"/>
                          <a:ea typeface="+mn-ea"/>
                          <a:cs typeface="+mn-cs"/>
                        </a:rPr>
                        <a:t>Alertes de températures (haute/basse) avec suivi à distance</a:t>
                      </a:r>
                    </a:p>
                    <a:p>
                      <a:pPr marL="285750" indent="-285750" algn="l" defTabSz="914400" rtl="0" eaLnBrk="1" latinLnBrk="0" hangingPunct="1">
                        <a:buFont typeface="Arial" panose="020B0604020202020204" pitchFamily="34" charset="0"/>
                        <a:buChar char="•"/>
                      </a:pPr>
                      <a:r>
                        <a:rPr lang="fr" sz="1800" kern="1200">
                          <a:solidFill>
                            <a:schemeClr val="tx1"/>
                          </a:solidFill>
                          <a:latin typeface="+mn-lt"/>
                          <a:ea typeface="+mn-ea"/>
                          <a:cs typeface="+mn-cs"/>
                        </a:rPr>
                        <a:t>Alarmes en cas de porte ouverte et de coupure de courant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kern="1200">
                          <a:solidFill>
                            <a:schemeClr val="tx1"/>
                          </a:solidFill>
                          <a:latin typeface="+mn-lt"/>
                          <a:ea typeface="+mn-ea"/>
                          <a:cs typeface="+mn-cs"/>
                        </a:rPr>
                        <a:t>Peuvent être utilisés pour stocker des vaccins et des blocs PCM/de la glace carbonique, idéalement dans une unité distincte du stockage des vaccins </a:t>
                      </a:r>
                    </a:p>
                    <a:p>
                      <a:pPr marL="0" indent="0" algn="l" rtl="0">
                        <a:buFont typeface="Arial" panose="020B0604020202020204" pitchFamily="34" charset="0"/>
                        <a:buNone/>
                      </a:pPr>
                      <a:endParaRPr lang="en-US" sz="1800" dirty="0">
                        <a:solidFill>
                          <a:schemeClr val="tx1"/>
                        </a:solidFill>
                      </a:endParaRPr>
                    </a:p>
                  </a:txBody>
                  <a:tcPr>
                    <a:lnB w="12700" cap="flat" cmpd="sng" algn="ctr">
                      <a:solidFill>
                        <a:schemeClr val="tx1"/>
                      </a:solidFill>
                      <a:prstDash val="solid"/>
                      <a:round/>
                      <a:headEnd type="none" w="med" len="med"/>
                      <a:tailEnd type="none" w="med" len="med"/>
                    </a:lnB>
                    <a:noFill/>
                  </a:tcPr>
                </a:tc>
                <a:tc rowSpan="2">
                  <a:txBody>
                    <a:bodyPr/>
                    <a:lstStyle/>
                    <a:p>
                      <a:pPr marL="285750" indent="-285750" algn="l" rtl="0">
                        <a:buFont typeface="Arial" panose="020B0604020202020204" pitchFamily="34" charset="0"/>
                        <a:buChar char="•"/>
                      </a:pPr>
                      <a:r>
                        <a:rPr lang="fr" sz="1800"/>
                        <a:t>Requiert une alimentation électrique stable et continue</a:t>
                      </a:r>
                    </a:p>
                    <a:p>
                      <a:pPr marL="285750" indent="-285750" algn="l" rtl="0">
                        <a:buFont typeface="Arial" panose="020B0604020202020204" pitchFamily="34" charset="0"/>
                        <a:buChar char="•"/>
                      </a:pPr>
                      <a:r>
                        <a:rPr lang="fr" sz="1800"/>
                        <a:t>Requiert une pièce climatisée pour assurer son bon fonctionnement (température ambiante inférieure à 30 °C)</a:t>
                      </a:r>
                    </a:p>
                    <a:p>
                      <a:pPr marL="285750" indent="-285750" algn="l" rtl="0">
                        <a:buFont typeface="Arial" panose="020B0604020202020204" pitchFamily="34" charset="0"/>
                        <a:buChar char="•"/>
                      </a:pPr>
                      <a:r>
                        <a:rPr lang="fr" sz="1800"/>
                        <a:t>Requiert une vaste superficie au sol pour l’installation et la manipulation</a:t>
                      </a:r>
                    </a:p>
                    <a:p>
                      <a:pPr marL="285750" indent="-285750" algn="l" rtl="0">
                        <a:buFont typeface="Arial" panose="020B0604020202020204" pitchFamily="34" charset="0"/>
                        <a:buChar char="•"/>
                      </a:pPr>
                      <a:r>
                        <a:rPr lang="fr" sz="1800"/>
                        <a:t>Stratégiquement situé dans ou près d’une pièce ouverte/bien ventilée pour faciliter le remplissage des conteneurs d’expédition en vaccins pour leur transport et leur distribution, notamment en cas d’utilisation de glace carbonique</a:t>
                      </a:r>
                    </a:p>
                    <a:p>
                      <a:pPr marL="285750" indent="-285750" algn="l" rtl="0">
                        <a:buFont typeface="Arial" panose="020B0604020202020204" pitchFamily="34" charset="0"/>
                        <a:buChar char="•"/>
                      </a:pPr>
                      <a:r>
                        <a:rPr lang="fr" sz="1800"/>
                        <a:t>Gants isolants pour travailler sans danger à des températures ultra-basses</a:t>
                      </a:r>
                    </a:p>
                    <a:p>
                      <a:pPr marL="285750" indent="-285750" algn="l" rtl="0">
                        <a:buFont typeface="Arial" panose="020B0604020202020204" pitchFamily="34" charset="0"/>
                        <a:buChar char="•"/>
                      </a:pPr>
                      <a:r>
                        <a:rPr lang="fr" sz="1800"/>
                        <a:t>Formation sur l’installation, la gestion et l’entretien</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3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B w="12700" cap="flat" cmpd="sng" algn="ctr">
                      <a:solidFill>
                        <a:schemeClr val="tx1"/>
                      </a:solidFill>
                      <a:prstDash val="solid"/>
                      <a:round/>
                      <a:headEnd type="none" w="med" len="med"/>
                      <a:tailEnd type="none" w="med" len="med"/>
                    </a:lnB>
                    <a:noFill/>
                  </a:tcPr>
                </a:tc>
                <a:tc vMerge="1">
                  <a:txBody>
                    <a:bodyPr/>
                    <a:lstStyle/>
                    <a:p>
                      <a:pPr marL="285750" indent="-285750" rtl="0">
                        <a:buFontTx/>
                        <a:buChar char="-"/>
                      </a:pPr>
                      <a:endParaRPr lang="en-US" sz="1200" baseline="0" dirty="0"/>
                    </a:p>
                  </a:txBody>
                  <a:tcPr/>
                </a:tc>
                <a:tc vMerge="1">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200" baseline="0" dirty="0"/>
                    </a:p>
                  </a:txBody>
                  <a:tcPr/>
                </a:tc>
                <a:extLst>
                  <a:ext uri="{0D108BD9-81ED-4DB2-BD59-A6C34878D82A}">
                    <a16:rowId xmlns:a16="http://schemas.microsoft.com/office/drawing/2014/main" val="2795702277"/>
                  </a:ext>
                </a:extLst>
              </a:tr>
            </a:tbl>
          </a:graphicData>
        </a:graphic>
      </p:graphicFrame>
      <p:graphicFrame>
        <p:nvGraphicFramePr>
          <p:cNvPr id="10" name="Object 9" hidden="1">
            <a:extLst>
              <a:ext uri="{FF2B5EF4-FFF2-40B4-BE49-F238E27FC236}">
                <a16:creationId xmlns:a16="http://schemas.microsoft.com/office/drawing/2014/main" id="{7F7B8BB9-71C6-4087-88FF-2D4C04AFE2C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8" name="think-cell Slide" r:id="rId6" imgW="360" imgH="360" progId="">
                  <p:embed/>
                </p:oleObj>
              </mc:Choice>
              <mc:Fallback>
                <p:oleObj name="think-cell Slide" r:id="rId6" imgW="360" imgH="360" progId="">
                  <p:embed/>
                  <p:pic>
                    <p:nvPicPr>
                      <p:cNvPr id="10" name="Object 9" hidden="1">
                        <a:extLst>
                          <a:ext uri="{FF2B5EF4-FFF2-40B4-BE49-F238E27FC236}">
                            <a16:creationId xmlns:a16="http://schemas.microsoft.com/office/drawing/2014/main" id="{7F7B8BB9-71C6-4087-88FF-2D4C04AFE2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2. Slide Title">
            <a:extLst>
              <a:ext uri="{FF2B5EF4-FFF2-40B4-BE49-F238E27FC236}">
                <a16:creationId xmlns:a16="http://schemas.microsoft.com/office/drawing/2014/main" id="{7176720F-6B1E-4DF7-91BC-1FADFC17F3DB}"/>
              </a:ext>
            </a:extLst>
          </p:cNvPr>
          <p:cNvSpPr>
            <a:spLocks noGrp="1"/>
          </p:cNvSpPr>
          <p:nvPr>
            <p:ph type="title"/>
            <p:custDataLst>
              <p:tags r:id="rId3"/>
            </p:custDataLst>
          </p:nvPr>
        </p:nvSpPr>
        <p:spPr>
          <a:xfrm>
            <a:off x="0" y="0"/>
            <a:ext cx="12192000" cy="439622"/>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3200">
                <a:solidFill>
                  <a:schemeClr val="bg1"/>
                </a:solidFill>
                <a:latin typeface="Calibri Light" panose="020F0302020204030204" pitchFamily="34" charset="0"/>
                <a:cs typeface="Calibri Light" panose="020F0302020204030204" pitchFamily="34" charset="0"/>
              </a:rPr>
              <a:t>Vaccins ULT : options de stockage central et régional</a:t>
            </a:r>
          </a:p>
        </p:txBody>
      </p:sp>
      <p:sp>
        <p:nvSpPr>
          <p:cNvPr id="13" name="TextBox 12">
            <a:extLst>
              <a:ext uri="{FF2B5EF4-FFF2-40B4-BE49-F238E27FC236}">
                <a16:creationId xmlns:a16="http://schemas.microsoft.com/office/drawing/2014/main" id="{E64F0E8D-5666-43F5-BEDD-AC28EBB46EBA}"/>
              </a:ext>
            </a:extLst>
          </p:cNvPr>
          <p:cNvSpPr txBox="1"/>
          <p:nvPr/>
        </p:nvSpPr>
        <p:spPr>
          <a:xfrm rot="16200000">
            <a:off x="1931032" y="2962027"/>
            <a:ext cx="10486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srgbClr val="FFFFFF"/>
                </a:solidFill>
                <a:effectLst/>
                <a:uLnTx/>
                <a:uFillTx/>
                <a:latin typeface="Arial"/>
                <a:ea typeface="+mn-ea"/>
                <a:cs typeface="+mn-cs"/>
              </a:rPr>
              <a:t>Photo : OMS</a:t>
            </a:r>
          </a:p>
        </p:txBody>
      </p:sp>
      <p:pic>
        <p:nvPicPr>
          <p:cNvPr id="9" name="Picture 2">
            <a:extLst>
              <a:ext uri="{FF2B5EF4-FFF2-40B4-BE49-F238E27FC236}">
                <a16:creationId xmlns:a16="http://schemas.microsoft.com/office/drawing/2014/main" id="{3B7D9258-5F93-4697-9FF2-E1DA09F95605}"/>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13117" y="2020160"/>
            <a:ext cx="2042257" cy="28176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BD129B7-3658-4A00-93BF-B03A411A67FD}"/>
              </a:ext>
            </a:extLst>
          </p:cNvPr>
          <p:cNvSpPr txBox="1"/>
          <p:nvPr/>
        </p:nvSpPr>
        <p:spPr>
          <a:xfrm>
            <a:off x="413117" y="4863469"/>
            <a:ext cx="2366701" cy="261610"/>
          </a:xfrm>
          <a:prstGeom prst="rect">
            <a:avLst/>
          </a:prstGeom>
          <a:noFill/>
        </p:spPr>
        <p:txBody>
          <a:bodyPr wrap="square" rtlCol="0">
            <a:spAutoFit/>
          </a:bodyPr>
          <a:lstStyle/>
          <a:p>
            <a:pPr rtl="0"/>
            <a:r>
              <a:rPr lang="fr" sz="1100">
                <a:latin typeface="Arial" pitchFamily="34" charset="0"/>
                <a:cs typeface="Arial" pitchFamily="34" charset="0"/>
              </a:rPr>
              <a:t>©  WHO/Magnus Manske </a:t>
            </a:r>
            <a:endParaRPr lang="en-GB" sz="1100" dirty="0">
              <a:latin typeface="Arial" pitchFamily="34" charset="0"/>
              <a:cs typeface="Arial" pitchFamily="34" charset="0"/>
            </a:endParaRPr>
          </a:p>
        </p:txBody>
      </p:sp>
      <p:sp>
        <p:nvSpPr>
          <p:cNvPr id="5" name="TextBox 4">
            <a:extLst>
              <a:ext uri="{FF2B5EF4-FFF2-40B4-BE49-F238E27FC236}">
                <a16:creationId xmlns:a16="http://schemas.microsoft.com/office/drawing/2014/main" id="{9DF61BDD-FF56-4A36-BF2F-9480BD7B6FD4}"/>
              </a:ext>
            </a:extLst>
          </p:cNvPr>
          <p:cNvSpPr txBox="1"/>
          <p:nvPr/>
        </p:nvSpPr>
        <p:spPr>
          <a:xfrm>
            <a:off x="8569842" y="6509587"/>
            <a:ext cx="2775098" cy="348413"/>
          </a:xfrm>
          <a:prstGeom prst="rect">
            <a:avLst/>
          </a:prstGeom>
          <a:ln w="6350">
            <a:noFill/>
            <a:miter lim="800000"/>
          </a:ln>
        </p:spPr>
        <p:txBody>
          <a:bodyPr vert="horz" wrap="square" lIns="0" tIns="0" rIns="0" bIns="0" rtlCol="0">
            <a:noAutofit/>
          </a:bodyPr>
          <a:lstStyle/>
          <a:p>
            <a:pPr algn="r" rtl="0">
              <a:spcBef>
                <a:spcPts val="300"/>
              </a:spcBef>
              <a:spcAft>
                <a:spcPts val="300"/>
              </a:spcAft>
              <a:buNone/>
            </a:pPr>
            <a:r>
              <a:rPr lang="fr" sz="1600" i="1"/>
              <a:t>* Matériau à changement de phase</a:t>
            </a:r>
          </a:p>
        </p:txBody>
      </p:sp>
    </p:spTree>
    <p:extLst>
      <p:ext uri="{BB962C8B-B14F-4D97-AF65-F5344CB8AC3E}">
        <p14:creationId xmlns:p14="http://schemas.microsoft.com/office/powerpoint/2010/main" val="38060685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FB66EB9-5841-46FF-8255-9A9476BD929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2" name="think-cell Slide" r:id="rId7" imgW="360" imgH="360" progId="">
                  <p:embed/>
                </p:oleObj>
              </mc:Choice>
              <mc:Fallback>
                <p:oleObj name="think-cell Slide" r:id="rId7" imgW="360" imgH="360" progId="">
                  <p:embed/>
                  <p:pic>
                    <p:nvPicPr>
                      <p:cNvPr id="5" name="Object 4" hidden="1">
                        <a:extLst>
                          <a:ext uri="{FF2B5EF4-FFF2-40B4-BE49-F238E27FC236}">
                            <a16:creationId xmlns:a16="http://schemas.microsoft.com/office/drawing/2014/main" id="{8FB66EB9-5841-46FF-8255-9A9476BD92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1AFA0AE2-6544-4C94-BF24-CEF2FE1F7099}"/>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Rectangle 16">
            <a:extLst>
              <a:ext uri="{FF2B5EF4-FFF2-40B4-BE49-F238E27FC236}">
                <a16:creationId xmlns:a16="http://schemas.microsoft.com/office/drawing/2014/main" id="{619B1BF8-D8F0-4776-8C1C-65400C9719CE}"/>
              </a:ext>
            </a:extLst>
          </p:cNvPr>
          <p:cNvSpPr/>
          <p:nvPr/>
        </p:nvSpPr>
        <p:spPr>
          <a:xfrm>
            <a:off x="421928" y="950495"/>
            <a:ext cx="11200577" cy="3249929"/>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19075" lvl="0" indent="-219075" rtl="0">
              <a:lnSpc>
                <a:spcPct val="107000"/>
              </a:lnSpc>
              <a:spcBef>
                <a:spcPts val="600"/>
              </a:spcBef>
              <a:spcAft>
                <a:spcPts val="600"/>
              </a:spcAft>
              <a:buClr>
                <a:srgbClr val="000000"/>
              </a:buClr>
              <a:buSzPct val="110000"/>
              <a:buFont typeface="Wingdings" panose="05000000000000000000" pitchFamily="2" charset="2"/>
              <a:buChar char=""/>
              <a:defRPr/>
            </a:pPr>
            <a:r>
              <a:rPr lang="fr">
                <a:solidFill>
                  <a:srgbClr val="000000"/>
                </a:solidFill>
                <a:latin typeface="Arial"/>
                <a:cs typeface="Calibri" panose="020F0502020204030204" pitchFamily="34" charset="0"/>
              </a:rPr>
              <a:t>S’assurer que la capacité de stockage UCC secondaire est suffisante pour permettre le dégivrage périodique de l’équipement. Dans la plupart des cas, un congélateur supplémentaire (ou l’utilisation temporaire du conteneur) suffira à la rotation et au dégivrage réguliers.</a:t>
            </a:r>
          </a:p>
          <a:p>
            <a:pPr marL="219075" lvl="0" indent="-219075" rtl="0">
              <a:lnSpc>
                <a:spcPct val="107000"/>
              </a:lnSpc>
              <a:spcBef>
                <a:spcPts val="600"/>
              </a:spcBef>
              <a:spcAft>
                <a:spcPts val="600"/>
              </a:spcAft>
              <a:buClr>
                <a:srgbClr val="000000"/>
              </a:buClr>
              <a:buSzPct val="110000"/>
              <a:buFont typeface="Wingdings" panose="05000000000000000000" pitchFamily="2" charset="2"/>
              <a:buChar char=""/>
              <a:defRPr/>
            </a:pPr>
            <a:r>
              <a:rPr lang="fr">
                <a:solidFill>
                  <a:srgbClr val="000000"/>
                </a:solidFill>
                <a:latin typeface="Arial"/>
                <a:cs typeface="Calibri" panose="020F0502020204030204" pitchFamily="34" charset="0"/>
              </a:rPr>
              <a:t>S’assurer que le site répond à l’ensemble des exigences décrites dans la </a:t>
            </a:r>
            <a:r>
              <a:rPr lang="fr">
                <a:solidFill>
                  <a:srgbClr val="FF0000"/>
                </a:solidFill>
                <a:latin typeface="Arial"/>
                <a:cs typeface="Calibri" panose="020F0502020204030204" pitchFamily="34" charset="0"/>
                <a:hlinkClick r:id="rId9"/>
              </a:rPr>
              <a:t>Formation des agents de santé à la vaccination contre la COVID-19, module 3 : Organisation des séances de vaccination contre la COVID-19 </a:t>
            </a:r>
            <a:r>
              <a:rPr lang="fr">
                <a:solidFill>
                  <a:srgbClr val="000000"/>
                </a:solidFill>
                <a:latin typeface="Arial"/>
                <a:cs typeface="Calibri" panose="020F0502020204030204" pitchFamily="34" charset="0"/>
              </a:rPr>
              <a:t>et dans les documents fournis par le fabricant du congélateur ULT. Une seule fluctuation du réseau électrique pourrait endommager le congélateur ULT de façon permanente et mettre les doses en péril.</a:t>
            </a:r>
          </a:p>
          <a:p>
            <a:pPr marL="219075" lvl="0" indent="-219075" rtl="0">
              <a:lnSpc>
                <a:spcPct val="107000"/>
              </a:lnSpc>
              <a:spcBef>
                <a:spcPts val="600"/>
              </a:spcBef>
              <a:spcAft>
                <a:spcPts val="600"/>
              </a:spcAft>
              <a:buClr>
                <a:srgbClr val="000000"/>
              </a:buClr>
              <a:buSzPct val="110000"/>
              <a:buFont typeface="Wingdings" panose="05000000000000000000" pitchFamily="2" charset="2"/>
              <a:buChar char=""/>
              <a:defRPr/>
            </a:pPr>
            <a:r>
              <a:rPr lang="fr">
                <a:solidFill>
                  <a:srgbClr val="000000"/>
                </a:solidFill>
                <a:latin typeface="Arial"/>
                <a:cs typeface="Calibri" panose="020F0502020204030204" pitchFamily="34" charset="0"/>
              </a:rPr>
              <a:t>Dans la mesure du possible, préparer un plan d’urgence pour le stockage de ce vaccin. Dans la plupart des cas, cela implique </a:t>
            </a:r>
            <a:r>
              <a:rPr lang="fr" b="1">
                <a:solidFill>
                  <a:srgbClr val="000000"/>
                </a:solidFill>
                <a:latin typeface="Arial"/>
                <a:cs typeface="Calibri" panose="020F0502020204030204" pitchFamily="34" charset="0"/>
              </a:rPr>
              <a:t>l’accès à un approvisionnement d’urgence en glace carbonique, </a:t>
            </a:r>
            <a:r>
              <a:rPr lang="fr">
                <a:solidFill>
                  <a:srgbClr val="000000"/>
                </a:solidFill>
                <a:latin typeface="Arial"/>
                <a:cs typeface="Calibri" panose="020F0502020204030204" pitchFamily="34" charset="0"/>
              </a:rPr>
              <a:t>pour permettre le transfert du vaccin d’un congélateur ULT au conteneur. </a:t>
            </a:r>
            <a:endParaRPr lang="en-US" dirty="0">
              <a:solidFill>
                <a:srgbClr val="000000"/>
              </a:solidFill>
              <a:latin typeface="Arial"/>
              <a:ea typeface="Calibri" panose="020F0502020204030204" pitchFamily="34" charset="0"/>
              <a:cs typeface="Times New Roman" panose="02020603050405020304" pitchFamily="18" charset="0"/>
            </a:endParaRPr>
          </a:p>
        </p:txBody>
      </p:sp>
      <p:sp>
        <p:nvSpPr>
          <p:cNvPr id="25" name="2. Slide Title">
            <a:extLst>
              <a:ext uri="{FF2B5EF4-FFF2-40B4-BE49-F238E27FC236}">
                <a16:creationId xmlns:a16="http://schemas.microsoft.com/office/drawing/2014/main" id="{E708C068-FACA-437A-876F-2C190B7AF006}"/>
              </a:ext>
            </a:extLst>
          </p:cNvPr>
          <p:cNvSpPr>
            <a:spLocks noGrp="1"/>
          </p:cNvSpPr>
          <p:nvPr>
            <p:ph type="title"/>
            <p:custDataLst>
              <p:tags r:id="rId4"/>
            </p:custDataLst>
          </p:nvPr>
        </p:nvSpPr>
        <p:spPr>
          <a:xfrm>
            <a:off x="0" y="0"/>
            <a:ext cx="12192000" cy="439622"/>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r>
              <a:rPr lang="fr" sz="3200">
                <a:solidFill>
                  <a:schemeClr val="bg1"/>
                </a:solidFill>
                <a:latin typeface="Calibri Light" panose="020F0302020204030204" pitchFamily="34" charset="0"/>
                <a:cs typeface="Calibri Light" panose="020F0302020204030204" pitchFamily="34" charset="0"/>
              </a:rPr>
              <a:t>Éléments à prendre en compte lors de l’utilisation de congélateurs ULT</a:t>
            </a:r>
          </a:p>
        </p:txBody>
      </p:sp>
    </p:spTree>
    <p:extLst>
      <p:ext uri="{BB962C8B-B14F-4D97-AF65-F5344CB8AC3E}">
        <p14:creationId xmlns:p14="http://schemas.microsoft.com/office/powerpoint/2010/main" val="2737077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559879"/>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lang="en-US" sz="3200" dirty="0">
                <a:solidFill>
                  <a:schemeClr val="bg1"/>
                </a:solidFill>
                <a:latin typeface="Calibri Light" panose="020F0302020204030204" pitchFamily="34" charset="0"/>
                <a:ea typeface="+mj-ea"/>
                <a:cs typeface="Calibri Light" panose="020F0302020204030204" pitchFamily="34" charset="0"/>
                <a:sym typeface="Arial" panose="020B0604020202020204" pitchFamily="34" charset="0"/>
              </a:defRPr>
            </a:lvl1pPr>
          </a:lstStyle>
          <a:p>
            <a:pPr rtl="0"/>
            <a:r>
              <a:rPr lang="fr" sz="2600" dirty="0"/>
              <a:t>Description de l’équipement de congélation ULT et des capteurs de température disponibles* </a:t>
            </a:r>
          </a:p>
        </p:txBody>
      </p:sp>
      <p:sp>
        <p:nvSpPr>
          <p:cNvPr id="6" name="Rectangle 5">
            <a:extLst>
              <a:ext uri="{FF2B5EF4-FFF2-40B4-BE49-F238E27FC236}">
                <a16:creationId xmlns:a16="http://schemas.microsoft.com/office/drawing/2014/main" id="{FFE0D9AE-7403-4C3F-B49F-653268E05B7C}"/>
              </a:ext>
            </a:extLst>
          </p:cNvPr>
          <p:cNvSpPr/>
          <p:nvPr/>
        </p:nvSpPr>
        <p:spPr>
          <a:xfrm>
            <a:off x="216568" y="675054"/>
            <a:ext cx="11698433" cy="524759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500" b="1" i="0" u="none" strike="noStrike" kern="1200" cap="none" spc="0" normalizeH="0" noProof="0" dirty="0">
                <a:ln>
                  <a:noFill/>
                </a:ln>
                <a:solidFill>
                  <a:prstClr val="black"/>
                </a:solidFill>
                <a:effectLst/>
                <a:uLnTx/>
                <a:uFillTx/>
                <a:latin typeface="Calibri" panose="020F0502020204030204"/>
                <a:ea typeface="+mn-ea"/>
                <a:cs typeface="+mn-cs"/>
              </a:rPr>
              <a:t>Les congélateurs ULT sont très différents des congélateurs PEV habituels. Les différences les plus marquantes sont :</a:t>
            </a: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Ils fonctionnent à des températures extrêmement basses et donc, travailler dans un congélateur de ce type requiert le port d’un ÉPI, et notamment de gants isolants (gants cryogéniques)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Ils sont très sensibles à la température ambiante afin de maintenir leur température ultra basse de fonctionnement et doivent donc être installés dans une pièce climatisée dans laquelle la température ambiante peut être maintenue à moins de 30 °C.</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Ils génèrent une grande quantité de chaleur à leurs alentours, ce qui fait monter la température ambiante et donc la charge de travail ou l’efficacité du climatiseur de l’appareil.</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Étant donné que leur température de fonctionnement est très inférieure aux températures ambiantes normales, leur « délai d’efficacité » avant d’atteindre -60 °C – la limite du Pfizer BioNTech COVID-19 – est très faible.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rtl="0">
              <a:spcBef>
                <a:spcPts val="600"/>
              </a:spcBef>
              <a:spcAft>
                <a:spcPts val="600"/>
              </a:spcAft>
              <a:buFont typeface="Arial" panose="020B0604020202020204" pitchFamily="34" charset="0"/>
              <a:buChar char="•"/>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En raison de ce court délai d’efficacité, ils requièrent une alimentation électrique de secours fiable.</a:t>
            </a:r>
            <a:r>
              <a:rPr lang="fr" sz="1500" dirty="0"/>
              <a:t> Consulter la liste LTA </a:t>
            </a:r>
            <a:r>
              <a:rPr lang="fr" sz="1500" dirty="0">
                <a:solidFill>
                  <a:prstClr val="black"/>
                </a:solidFill>
                <a:latin typeface="Calibri" panose="020F0502020204030204"/>
              </a:rPr>
              <a:t>Ces délais d’efficacité signifient qu’une durée d’au moins 30 minutes est nécessaire pour le démarrage du générateur de secours. Noter que l’unité portative est dotée d’une connexion à courant continu 12 V et peut donc être branchée sur une batterie de secours 12 V.</a:t>
            </a:r>
            <a:endParaRPr lang="en-US" sz="15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Étant donné qu’ils doivent maintenir une température ultra-basse, leurs systèmes de réfrigération sont très puissants et consomment beaucoup plus d’électricité que les congélateurs PEV habituels. Un congélateur ULT de 700 L consomme parfois autant qu’une chambre froide de 20 m³ (WICR).</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Ils sont traditionnellement conçus pour les échantillons de laboratoire et sont donc équipés de plateaux à échantillons (et non pas d’étagères vides), ce qui laisse moins d’espace pour les flacons de vaccins. Noter que les vaccins Pfizer BioNTech COVID-19 sont livrés dans des emballages secondaires qui rentrent dans ces plateaux.</a:t>
            </a:r>
          </a:p>
        </p:txBody>
      </p:sp>
      <p:sp>
        <p:nvSpPr>
          <p:cNvPr id="2" name="TextBox 1">
            <a:extLst>
              <a:ext uri="{FF2B5EF4-FFF2-40B4-BE49-F238E27FC236}">
                <a16:creationId xmlns:a16="http://schemas.microsoft.com/office/drawing/2014/main" id="{161942A9-DB61-4964-B831-7BE3A7E0CC32}"/>
              </a:ext>
            </a:extLst>
          </p:cNvPr>
          <p:cNvSpPr txBox="1"/>
          <p:nvPr/>
        </p:nvSpPr>
        <p:spPr>
          <a:xfrm>
            <a:off x="5582093" y="2908004"/>
            <a:ext cx="914400" cy="914400"/>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en-US" sz="1600" dirty="0"/>
          </a:p>
        </p:txBody>
      </p:sp>
      <p:sp>
        <p:nvSpPr>
          <p:cNvPr id="3" name="TextBox 2">
            <a:extLst>
              <a:ext uri="{FF2B5EF4-FFF2-40B4-BE49-F238E27FC236}">
                <a16:creationId xmlns:a16="http://schemas.microsoft.com/office/drawing/2014/main" id="{0AE00602-3160-4408-95C5-22E9480E6A3B}"/>
              </a:ext>
            </a:extLst>
          </p:cNvPr>
          <p:cNvSpPr txBox="1"/>
          <p:nvPr/>
        </p:nvSpPr>
        <p:spPr>
          <a:xfrm>
            <a:off x="6496493" y="6487827"/>
            <a:ext cx="4710224" cy="265814"/>
          </a:xfrm>
          <a:prstGeom prst="rect">
            <a:avLst/>
          </a:prstGeom>
          <a:ln w="6350">
            <a:noFill/>
            <a:miter lim="800000"/>
          </a:ln>
        </p:spPr>
        <p:txBody>
          <a:bodyPr vert="horz" wrap="square" lIns="0" tIns="0" rIns="0" bIns="0" rtlCol="0">
            <a:noAutofit/>
          </a:bodyPr>
          <a:lstStyle/>
          <a:p>
            <a:pPr algn="r" rtl="0">
              <a:spcBef>
                <a:spcPts val="300"/>
              </a:spcBef>
              <a:spcAft>
                <a:spcPts val="300"/>
              </a:spcAft>
              <a:buNone/>
            </a:pPr>
            <a:r>
              <a:rPr lang="fr" sz="1600" i="1"/>
              <a:t>* Dispositif de contrôle de la température</a:t>
            </a:r>
          </a:p>
        </p:txBody>
      </p:sp>
    </p:spTree>
    <p:extLst>
      <p:ext uri="{BB962C8B-B14F-4D97-AF65-F5344CB8AC3E}">
        <p14:creationId xmlns:p14="http://schemas.microsoft.com/office/powerpoint/2010/main" val="2629920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54655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sz="3000" dirty="0"/>
              <a:t>Description de l’équipement ULT et des capteurs de température disponibles </a:t>
            </a:r>
          </a:p>
        </p:txBody>
      </p:sp>
      <p:sp>
        <p:nvSpPr>
          <p:cNvPr id="6" name="Rectangle 5">
            <a:extLst>
              <a:ext uri="{FF2B5EF4-FFF2-40B4-BE49-F238E27FC236}">
                <a16:creationId xmlns:a16="http://schemas.microsoft.com/office/drawing/2014/main" id="{FFE0D9AE-7403-4C3F-B49F-653268E05B7C}"/>
              </a:ext>
            </a:extLst>
          </p:cNvPr>
          <p:cNvSpPr/>
          <p:nvPr/>
        </p:nvSpPr>
        <p:spPr>
          <a:xfrm>
            <a:off x="223284" y="676509"/>
            <a:ext cx="11455748" cy="1908215"/>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Tous les congélateurs ULT sont dotés d’un dispositif de surveillance de la température intégré et d’un panneau de contrôle externe affichant les relevés de température et les alarmes. Certains modèles possèdent également un système de suivi en temps réel intégré, tandis que pour d’autres, cette fonctionnalité est en option. Cependant, la plupart sont capables de fournir des enregistrements de la température par le biais de leur port USB.</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Des appareils de suivi de la température sur 30 jours sont désormais également disponibles pour les congélateurs ULT (bien qu’ils ne soient pas encore certifiés PQF), comme le thermomètre de réfrigérateur ULT de Berlinger (doté d’un port USB pour le téléchargement de données en PDF) et le TREL-8 de LogTag (requiert un support pour le téléchargement des données ainsi qu’un logiciel libre pour leur analyse)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Chart, line chart&#10;&#10;Description automatically generated">
            <a:extLst>
              <a:ext uri="{FF2B5EF4-FFF2-40B4-BE49-F238E27FC236}">
                <a16:creationId xmlns:a16="http://schemas.microsoft.com/office/drawing/2014/main" id="{8E8E72A1-3CF3-4202-89D3-63E94CF70D93}"/>
              </a:ext>
            </a:extLst>
          </p:cNvPr>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663775" y="2922680"/>
            <a:ext cx="6086003" cy="3448293"/>
          </a:xfrm>
          <a:prstGeom prst="rect">
            <a:avLst/>
          </a:prstGeom>
        </p:spPr>
      </p:pic>
      <p:sp>
        <p:nvSpPr>
          <p:cNvPr id="2" name="TextBox 1">
            <a:extLst>
              <a:ext uri="{FF2B5EF4-FFF2-40B4-BE49-F238E27FC236}">
                <a16:creationId xmlns:a16="http://schemas.microsoft.com/office/drawing/2014/main" id="{B0927C7B-81ED-4250-9B17-96A3E2B155DB}"/>
              </a:ext>
            </a:extLst>
          </p:cNvPr>
          <p:cNvSpPr txBox="1"/>
          <p:nvPr/>
        </p:nvSpPr>
        <p:spPr>
          <a:xfrm>
            <a:off x="223284" y="2584724"/>
            <a:ext cx="5275269" cy="3477875"/>
          </a:xfrm>
          <a:prstGeom prst="rect">
            <a:avLst/>
          </a:prstGeom>
        </p:spPr>
        <p:txBody>
          <a:bodyPr wrap="square" rtlCol="0">
            <a:spAutoFit/>
          </a:bodyPr>
          <a:lstStyle>
            <a:defPPr>
              <a:defRPr lang="en-US"/>
            </a:defPPr>
            <a:lvl1pPr marL="285750" lvl="0" indent="-285750">
              <a:spcBef>
                <a:spcPts val="600"/>
              </a:spcBef>
              <a:spcAft>
                <a:spcPts val="600"/>
              </a:spcAft>
              <a:buFont typeface="Arial" panose="020B0604020202020204" pitchFamily="34" charset="0"/>
              <a:buChar char="•"/>
              <a:defRPr sz="1600"/>
            </a:lvl1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Un fabricant utilise une technologie nouvelle de moteurs à pistons Stirling qui ne nécessite aucun entretien et consomme moins d’électricité que les systèmes de compresseurs en cascade. Ce moteur à pistons Stirling ne dépend pas non plus du fonctionnement par cycle marche/arrêt du système de compresseur et ne présente donc pas de fluctuations de la consommation de courant (pics).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rtl="0">
              <a:defRPr/>
            </a:pPr>
            <a:r>
              <a:rPr lang="fr" sz="1500" b="0" i="0" u="none" strike="noStrike" kern="1200" cap="none" spc="0" normalizeH="0" noProof="0" dirty="0">
                <a:ln>
                  <a:noFill/>
                </a:ln>
                <a:solidFill>
                  <a:prstClr val="black"/>
                </a:solidFill>
                <a:effectLst/>
                <a:uLnTx/>
                <a:uFillTx/>
                <a:latin typeface="Calibri" panose="020F0502020204030204"/>
                <a:ea typeface="+mn-ea"/>
                <a:cs typeface="+mn-cs"/>
              </a:rPr>
              <a:t>Certains modèles peuvent également fonctionner à -20 °C, ce qui signifie qu’il est possible d’y stocker d’autres vaccins que le </a:t>
            </a:r>
            <a:r>
              <a:rPr lang="fr" sz="1500" dirty="0">
                <a:solidFill>
                  <a:prstClr val="black"/>
                </a:solidFill>
                <a:latin typeface="Calibri" panose="020F0502020204030204"/>
              </a:rPr>
              <a:t>Pfizer BioNTech COVID-19 </a:t>
            </a:r>
            <a:r>
              <a:rPr lang="fr" sz="1500" b="0" i="0" u="none" strike="noStrike" kern="1200" cap="none" spc="0" normalizeH="0" noProof="0" dirty="0">
                <a:ln>
                  <a:noFill/>
                </a:ln>
                <a:solidFill>
                  <a:prstClr val="black"/>
                </a:solidFill>
                <a:effectLst/>
                <a:uLnTx/>
                <a:uFillTx/>
                <a:latin typeface="Calibri" panose="020F0502020204030204"/>
                <a:ea typeface="+mn-ea"/>
                <a:cs typeface="+mn-cs"/>
              </a:rPr>
              <a:t>Les modèles de plus gros volume consomment moins d’électricité par litre stocké à -20°C que les congélateurs présélectionnés actuellement disponibles. Cela permettra leur utilisation régulière dans le cadre du PEV après la pandémie de COVID-19.</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458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738E1-EE99-784D-810F-1662ADC9B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043" y="1118220"/>
            <a:ext cx="2424499" cy="3717565"/>
          </a:xfrm>
          <a:prstGeom prst="rect">
            <a:avLst/>
          </a:prstGeom>
        </p:spPr>
      </p:pic>
      <p:sp>
        <p:nvSpPr>
          <p:cNvPr id="6" name="TextBox 5">
            <a:extLst>
              <a:ext uri="{FF2B5EF4-FFF2-40B4-BE49-F238E27FC236}">
                <a16:creationId xmlns:a16="http://schemas.microsoft.com/office/drawing/2014/main" id="{68CBB85D-2437-4D47-B3D3-17B1677A97BC}"/>
              </a:ext>
            </a:extLst>
          </p:cNvPr>
          <p:cNvSpPr txBox="1"/>
          <p:nvPr/>
        </p:nvSpPr>
        <p:spPr>
          <a:xfrm>
            <a:off x="768955" y="5149368"/>
            <a:ext cx="2781986"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HAIER DW-86L828J</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Refroidissement direct</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Alimentation électrique nécessaire (V/Hz) : 220-240/50</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Puissance (W) :  1 000</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Courant électrique (A) : 10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5083158-81EF-0444-8832-57B94A1954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9107" y="1322431"/>
            <a:ext cx="1865693" cy="3717566"/>
          </a:xfrm>
          <a:prstGeom prst="rect">
            <a:avLst/>
          </a:prstGeom>
        </p:spPr>
      </p:pic>
      <p:sp>
        <p:nvSpPr>
          <p:cNvPr id="8" name="TextBox 7">
            <a:extLst>
              <a:ext uri="{FF2B5EF4-FFF2-40B4-BE49-F238E27FC236}">
                <a16:creationId xmlns:a16="http://schemas.microsoft.com/office/drawing/2014/main" id="{627F200C-B049-D34A-9EAB-C7443D3E0661}"/>
              </a:ext>
            </a:extLst>
          </p:cNvPr>
          <p:cNvSpPr txBox="1"/>
          <p:nvPr/>
        </p:nvSpPr>
        <p:spPr>
          <a:xfrm>
            <a:off x="4779107" y="5126539"/>
            <a:ext cx="2781986"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Haier DW-86L578J</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Alimentation électrique (V/Hz) : 110V/60HZ</a:t>
            </a:r>
            <a:b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br>
            <a:r>
              <a:rPr lang="fr" sz="1400" b="0" i="0" u="none" strike="noStrike" kern="1200" cap="none" spc="0" normalizeH="0" noProof="0">
                <a:ln>
                  <a:noFill/>
                </a:ln>
                <a:solidFill>
                  <a:prstClr val="black"/>
                </a:solidFill>
                <a:effectLst/>
                <a:uLnTx/>
                <a:uFillTx/>
                <a:latin typeface="Calibri" panose="020F0502020204030204"/>
                <a:ea typeface="+mn-ea"/>
                <a:cs typeface="+mn-cs"/>
              </a:rPr>
              <a:t>Puissance (W) : 900</a:t>
            </a:r>
            <a:b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br>
            <a:r>
              <a:rPr lang="fr" sz="1400" b="0" i="0" u="none" strike="noStrike" kern="1200" cap="none" spc="0" normalizeH="0" noProof="0">
                <a:ln>
                  <a:noFill/>
                </a:ln>
                <a:solidFill>
                  <a:prstClr val="black"/>
                </a:solidFill>
                <a:effectLst/>
                <a:uLnTx/>
                <a:uFillTx/>
                <a:latin typeface="Calibri" panose="020F0502020204030204"/>
                <a:ea typeface="+mn-ea"/>
                <a:cs typeface="+mn-cs"/>
              </a:rPr>
              <a:t>Courant électrique (A) : 9</a:t>
            </a:r>
            <a:r>
              <a:rPr lang="fr" sz="1400" b="1" i="0" u="none" strike="noStrike" kern="1200" cap="none" spc="0" normalizeH="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EF82178-0AE3-434A-BE19-2554E9D1E2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41781" y="2262846"/>
            <a:ext cx="2467490" cy="2572939"/>
          </a:xfrm>
          <a:prstGeom prst="rect">
            <a:avLst/>
          </a:prstGeom>
        </p:spPr>
      </p:pic>
      <p:sp>
        <p:nvSpPr>
          <p:cNvPr id="11" name="TextBox 10">
            <a:extLst>
              <a:ext uri="{FF2B5EF4-FFF2-40B4-BE49-F238E27FC236}">
                <a16:creationId xmlns:a16="http://schemas.microsoft.com/office/drawing/2014/main" id="{1E3746F7-7E88-AC47-B17A-95C3353B950C}"/>
              </a:ext>
            </a:extLst>
          </p:cNvPr>
          <p:cNvSpPr txBox="1"/>
          <p:nvPr/>
        </p:nvSpPr>
        <p:spPr>
          <a:xfrm>
            <a:off x="8230124" y="5044531"/>
            <a:ext cx="3373394"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Haier DW-86L578J</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Profondeur comptoir</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Alimentation électrique (V/Hz) : 220V/50HZ ou 120V/60</a:t>
            </a:r>
            <a:b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br>
            <a:r>
              <a:rPr lang="fr" sz="1400" b="0" i="0" u="none" strike="noStrike" kern="1200" cap="none" spc="0" normalizeH="0" noProof="0">
                <a:ln>
                  <a:noFill/>
                </a:ln>
                <a:solidFill>
                  <a:prstClr val="black"/>
                </a:solidFill>
                <a:effectLst/>
                <a:uLnTx/>
                <a:uFillTx/>
                <a:latin typeface="Calibri" panose="020F0502020204030204"/>
                <a:ea typeface="+mn-ea"/>
                <a:cs typeface="+mn-cs"/>
              </a:rPr>
              <a:t>Puissance (W) : 680</a:t>
            </a:r>
            <a:b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br>
            <a:r>
              <a:rPr lang="fr" sz="1400" b="0" i="0" u="none" strike="noStrike" kern="1200" cap="none" spc="0" normalizeH="0" noProof="0">
                <a:ln>
                  <a:noFill/>
                </a:ln>
                <a:solidFill>
                  <a:prstClr val="black"/>
                </a:solidFill>
                <a:effectLst/>
                <a:uLnTx/>
                <a:uFillTx/>
                <a:latin typeface="Calibri" panose="020F0502020204030204"/>
                <a:ea typeface="+mn-ea"/>
                <a:cs typeface="+mn-cs"/>
              </a:rPr>
              <a:t>Courant électrique (A) : 3 ou 6,5</a:t>
            </a:r>
            <a:r>
              <a:rPr lang="fr" sz="1400" b="1" i="0" u="none" strike="noStrike" kern="1200" cap="none" spc="0" normalizeH="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2. Slide Title">
            <a:extLst>
              <a:ext uri="{FF2B5EF4-FFF2-40B4-BE49-F238E27FC236}">
                <a16:creationId xmlns:a16="http://schemas.microsoft.com/office/drawing/2014/main" id="{529814FE-4E0E-4F8D-BDF9-5701AA8914BF}"/>
              </a:ext>
            </a:extLst>
          </p:cNvPr>
          <p:cNvSpPr txBox="1">
            <a:spLocks/>
          </p:cNvSpPr>
          <p:nvPr>
            <p:custDataLst>
              <p:tags r:id="rId1"/>
            </p:custDataLst>
          </p:nvPr>
        </p:nvSpPr>
        <p:spPr>
          <a:xfrm>
            <a:off x="0" y="0"/>
            <a:ext cx="12192000" cy="520300"/>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fr" sz="2200" dirty="0">
                <a:solidFill>
                  <a:schemeClr val="bg1"/>
                </a:solidFill>
                <a:latin typeface="Calibri Light" panose="020F0302020204030204" pitchFamily="34" charset="0"/>
                <a:cs typeface="Calibri Light" panose="020F0302020204030204" pitchFamily="34" charset="0"/>
              </a:rPr>
              <a:t>Options de congélateurs à ultra-basse température (ULT) :</a:t>
            </a:r>
            <a:r>
              <a:rPr lang="fr" sz="2200" dirty="0">
                <a:solidFill>
                  <a:srgbClr val="0070C0"/>
                </a:solidFill>
              </a:rPr>
              <a:t> </a:t>
            </a:r>
            <a:r>
              <a:rPr lang="fr" sz="2200" dirty="0">
                <a:solidFill>
                  <a:schemeClr val="bg1"/>
                </a:solidFill>
                <a:latin typeface="Calibri Light" panose="020F0302020204030204" pitchFamily="34" charset="0"/>
                <a:cs typeface="Calibri Light" panose="020F0302020204030204" pitchFamily="34" charset="0"/>
              </a:rPr>
              <a:t>Congélateurs HAIER UCC (chaîne de l'ultra-froid</a:t>
            </a:r>
            <a:r>
              <a:rPr lang="fr" sz="2300" dirty="0">
                <a:solidFill>
                  <a:schemeClr val="bg1"/>
                </a:solidFill>
                <a:latin typeface="Calibri Light" panose="020F0302020204030204" pitchFamily="34" charset="0"/>
                <a:cs typeface="Calibri Light" panose="020F0302020204030204" pitchFamily="34" charset="0"/>
              </a:rPr>
              <a:t>) </a:t>
            </a:r>
          </a:p>
        </p:txBody>
      </p:sp>
      <p:sp>
        <p:nvSpPr>
          <p:cNvPr id="3" name="Rectangle 2">
            <a:extLst>
              <a:ext uri="{FF2B5EF4-FFF2-40B4-BE49-F238E27FC236}">
                <a16:creationId xmlns:a16="http://schemas.microsoft.com/office/drawing/2014/main" id="{2946112C-A8C3-44C5-8EED-89B5FA176E9B}"/>
              </a:ext>
            </a:extLst>
          </p:cNvPr>
          <p:cNvSpPr/>
          <p:nvPr/>
        </p:nvSpPr>
        <p:spPr>
          <a:xfrm>
            <a:off x="168442" y="619971"/>
            <a:ext cx="8397060" cy="369332"/>
          </a:xfrm>
          <a:prstGeom prst="rect">
            <a:avLst/>
          </a:prstGeom>
        </p:spPr>
        <p:txBody>
          <a:bodyPr wrap="square" rtlCol="0">
            <a:spAutoFit/>
          </a:bodyPr>
          <a:lstStyle/>
          <a:p>
            <a:pPr rtl="0"/>
            <a:r>
              <a:rPr lang="fr" dirty="0">
                <a:solidFill>
                  <a:srgbClr val="0070C0"/>
                </a:solidFill>
              </a:rPr>
              <a:t>Lien : https://www.360medical.ca/collections/80-celsius-ultra-low-temp-freezers</a:t>
            </a:r>
          </a:p>
        </p:txBody>
      </p:sp>
    </p:spTree>
    <p:extLst>
      <p:ext uri="{BB962C8B-B14F-4D97-AF65-F5344CB8AC3E}">
        <p14:creationId xmlns:p14="http://schemas.microsoft.com/office/powerpoint/2010/main" val="2665365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AEE42-FE46-484D-934F-23F6FEC29F23}"/>
              </a:ext>
            </a:extLst>
          </p:cNvPr>
          <p:cNvPicPr>
            <a:picLocks noChangeAspect="1"/>
          </p:cNvPicPr>
          <p:nvPr/>
        </p:nvPicPr>
        <p:blipFill>
          <a:blip r:embed="rId3"/>
          <a:stretch>
            <a:fillRect/>
          </a:stretch>
        </p:blipFill>
        <p:spPr>
          <a:xfrm>
            <a:off x="634461" y="1618830"/>
            <a:ext cx="3248487" cy="3058640"/>
          </a:xfrm>
          <a:prstGeom prst="rect">
            <a:avLst/>
          </a:prstGeom>
        </p:spPr>
      </p:pic>
      <p:sp>
        <p:nvSpPr>
          <p:cNvPr id="5" name="TextBox 4">
            <a:extLst>
              <a:ext uri="{FF2B5EF4-FFF2-40B4-BE49-F238E27FC236}">
                <a16:creationId xmlns:a16="http://schemas.microsoft.com/office/drawing/2014/main" id="{0CEA3BDF-C0CB-974D-B030-D4652C79D0B6}"/>
              </a:ext>
            </a:extLst>
          </p:cNvPr>
          <p:cNvSpPr txBox="1"/>
          <p:nvPr/>
        </p:nvSpPr>
        <p:spPr>
          <a:xfrm>
            <a:off x="564292" y="4814670"/>
            <a:ext cx="36102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Congélateur ultra-basse température U201</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Adéquat en zone chaude jusqu’à 43°C</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Alimentation : 230V/50Hz ou 220V/60Hz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EDC99E7-E590-AB47-B5E3-24F19D154B43}"/>
              </a:ext>
            </a:extLst>
          </p:cNvPr>
          <p:cNvPicPr>
            <a:picLocks noChangeAspect="1"/>
          </p:cNvPicPr>
          <p:nvPr/>
        </p:nvPicPr>
        <p:blipFill>
          <a:blip r:embed="rId4"/>
          <a:stretch>
            <a:fillRect/>
          </a:stretch>
        </p:blipFill>
        <p:spPr>
          <a:xfrm>
            <a:off x="5762779" y="1780923"/>
            <a:ext cx="2254699" cy="3899758"/>
          </a:xfrm>
          <a:prstGeom prst="rect">
            <a:avLst/>
          </a:prstGeom>
        </p:spPr>
      </p:pic>
      <p:pic>
        <p:nvPicPr>
          <p:cNvPr id="7" name="Picture 6">
            <a:extLst>
              <a:ext uri="{FF2B5EF4-FFF2-40B4-BE49-F238E27FC236}">
                <a16:creationId xmlns:a16="http://schemas.microsoft.com/office/drawing/2014/main" id="{2AB0D009-7E75-074A-ABAA-9EB03F894A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957" y="1643890"/>
            <a:ext cx="2480948" cy="2613796"/>
          </a:xfrm>
          <a:prstGeom prst="rect">
            <a:avLst/>
          </a:prstGeom>
        </p:spPr>
      </p:pic>
      <p:sp>
        <p:nvSpPr>
          <p:cNvPr id="8" name="TextBox 7">
            <a:extLst>
              <a:ext uri="{FF2B5EF4-FFF2-40B4-BE49-F238E27FC236}">
                <a16:creationId xmlns:a16="http://schemas.microsoft.com/office/drawing/2014/main" id="{656F66C0-4F79-F641-A853-E7869C09A8C8}"/>
              </a:ext>
            </a:extLst>
          </p:cNvPr>
          <p:cNvSpPr txBox="1"/>
          <p:nvPr/>
        </p:nvSpPr>
        <p:spPr>
          <a:xfrm>
            <a:off x="8241957" y="4757351"/>
            <a:ext cx="33857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Congélateur ultra-basse température U701</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Adéquat en zone chaude jusqu’à 43°C</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Alimentation : 230V/50Hz ou 220V/60Hz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2. Slide Title">
            <a:extLst>
              <a:ext uri="{FF2B5EF4-FFF2-40B4-BE49-F238E27FC236}">
                <a16:creationId xmlns:a16="http://schemas.microsoft.com/office/drawing/2014/main" id="{9900AF21-C193-4321-BEE4-784190FA543A}"/>
              </a:ext>
            </a:extLst>
          </p:cNvPr>
          <p:cNvSpPr txBox="1">
            <a:spLocks/>
          </p:cNvSpPr>
          <p:nvPr>
            <p:custDataLst>
              <p:tags r:id="rId1"/>
            </p:custDataLst>
          </p:nvPr>
        </p:nvSpPr>
        <p:spPr>
          <a:xfrm>
            <a:off x="0" y="0"/>
            <a:ext cx="12192000" cy="520300"/>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fr" sz="3200">
                <a:solidFill>
                  <a:schemeClr val="bg1"/>
                </a:solidFill>
                <a:latin typeface="Calibri Light" panose="020F0302020204030204" pitchFamily="34" charset="0"/>
                <a:cs typeface="Calibri Light" panose="020F0302020204030204" pitchFamily="34" charset="0"/>
              </a:rPr>
              <a:t>Options de congélateurs à ultra-basse température (ULT) : B Medical</a:t>
            </a:r>
          </a:p>
        </p:txBody>
      </p:sp>
      <p:sp>
        <p:nvSpPr>
          <p:cNvPr id="3" name="Rectangle 2">
            <a:extLst>
              <a:ext uri="{FF2B5EF4-FFF2-40B4-BE49-F238E27FC236}">
                <a16:creationId xmlns:a16="http://schemas.microsoft.com/office/drawing/2014/main" id="{BF829340-8B73-429C-BDDF-311006914BA4}"/>
              </a:ext>
            </a:extLst>
          </p:cNvPr>
          <p:cNvSpPr/>
          <p:nvPr/>
        </p:nvSpPr>
        <p:spPr>
          <a:xfrm>
            <a:off x="120316" y="650633"/>
            <a:ext cx="11067088" cy="369332"/>
          </a:xfrm>
          <a:prstGeom prst="rect">
            <a:avLst/>
          </a:prstGeom>
        </p:spPr>
        <p:txBody>
          <a:bodyPr wrap="square" rtlCol="0">
            <a:spAutoFit/>
          </a:bodyPr>
          <a:lstStyle/>
          <a:p>
            <a:pPr rtl="0"/>
            <a:r>
              <a:rPr lang="fr" dirty="0">
                <a:solidFill>
                  <a:srgbClr val="0070C0"/>
                </a:solidFill>
              </a:rPr>
              <a:t>Lien : ttps://www.bmedicalsystems.com/en/solutions/medical-refrigeration/ultra-low-medical-freezers/</a:t>
            </a:r>
          </a:p>
        </p:txBody>
      </p:sp>
    </p:spTree>
    <p:extLst>
      <p:ext uri="{BB962C8B-B14F-4D97-AF65-F5344CB8AC3E}">
        <p14:creationId xmlns:p14="http://schemas.microsoft.com/office/powerpoint/2010/main" val="2829985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CB7C81-3350-8E44-B18E-F11D485D3E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773" y="1402143"/>
            <a:ext cx="2570205" cy="3301521"/>
          </a:xfrm>
          <a:prstGeom prst="rect">
            <a:avLst/>
          </a:prstGeom>
        </p:spPr>
      </p:pic>
      <p:sp>
        <p:nvSpPr>
          <p:cNvPr id="5" name="TextBox 4">
            <a:extLst>
              <a:ext uri="{FF2B5EF4-FFF2-40B4-BE49-F238E27FC236}">
                <a16:creationId xmlns:a16="http://schemas.microsoft.com/office/drawing/2014/main" id="{D3078D78-CC49-2F4A-8727-322F0826E430}"/>
              </a:ext>
            </a:extLst>
          </p:cNvPr>
          <p:cNvSpPr txBox="1"/>
          <p:nvPr/>
        </p:nvSpPr>
        <p:spPr>
          <a:xfrm>
            <a:off x="407773" y="4830287"/>
            <a:ext cx="26937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Stirling SU105</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Profondeur comptoir</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Point de consigne réglable de -86° à -20°C</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Alimentation : 110V-240V</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D6A1854-5EB0-3540-8AA2-606B330503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1696" y="1587635"/>
            <a:ext cx="4570860" cy="3116027"/>
          </a:xfrm>
          <a:prstGeom prst="rect">
            <a:avLst/>
          </a:prstGeom>
        </p:spPr>
      </p:pic>
      <p:sp>
        <p:nvSpPr>
          <p:cNvPr id="7" name="TextBox 6">
            <a:extLst>
              <a:ext uri="{FF2B5EF4-FFF2-40B4-BE49-F238E27FC236}">
                <a16:creationId xmlns:a16="http://schemas.microsoft.com/office/drawing/2014/main" id="{259D67E9-9487-9042-83B2-3F5CC458084B}"/>
              </a:ext>
            </a:extLst>
          </p:cNvPr>
          <p:cNvSpPr txBox="1"/>
          <p:nvPr/>
        </p:nvSpPr>
        <p:spPr>
          <a:xfrm>
            <a:off x="3611696" y="4823879"/>
            <a:ext cx="4202016"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Stirling ULT25NEU</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Transportable (léger : 21kg)</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Point de consigne réglable de -86° à -20°C</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Alimentation : 110V-240V et 12V CC</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5970826-D68A-0448-B90A-630204B248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80305" y="1492134"/>
            <a:ext cx="2371359" cy="3307031"/>
          </a:xfrm>
          <a:prstGeom prst="rect">
            <a:avLst/>
          </a:prstGeom>
        </p:spPr>
      </p:pic>
      <p:sp>
        <p:nvSpPr>
          <p:cNvPr id="10" name="TextBox 4">
            <a:extLst>
              <a:ext uri="{FF2B5EF4-FFF2-40B4-BE49-F238E27FC236}">
                <a16:creationId xmlns:a16="http://schemas.microsoft.com/office/drawing/2014/main" id="{D3078D78-CC49-2F4A-8727-322F0826E430}"/>
              </a:ext>
            </a:extLst>
          </p:cNvPr>
          <p:cNvSpPr txBox="1"/>
          <p:nvPr/>
        </p:nvSpPr>
        <p:spPr>
          <a:xfrm>
            <a:off x="8580305" y="4862479"/>
            <a:ext cx="269377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Stirling SU780XLE</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Profondeur comptoir</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Point de consigne réglable de -86° à -20°C</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Alimentation : 110V-240V</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2. Slide Title">
            <a:extLst>
              <a:ext uri="{FF2B5EF4-FFF2-40B4-BE49-F238E27FC236}">
                <a16:creationId xmlns:a16="http://schemas.microsoft.com/office/drawing/2014/main" id="{429B0FE7-E8FC-4457-92F2-66D19E6B96D2}"/>
              </a:ext>
            </a:extLst>
          </p:cNvPr>
          <p:cNvSpPr txBox="1">
            <a:spLocks/>
          </p:cNvSpPr>
          <p:nvPr>
            <p:custDataLst>
              <p:tags r:id="rId1"/>
            </p:custDataLst>
          </p:nvPr>
        </p:nvSpPr>
        <p:spPr>
          <a:xfrm>
            <a:off x="0" y="0"/>
            <a:ext cx="12192000" cy="520300"/>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fr" sz="3200">
                <a:solidFill>
                  <a:schemeClr val="bg1"/>
                </a:solidFill>
                <a:latin typeface="Calibri Light" panose="020F0302020204030204" pitchFamily="34" charset="0"/>
                <a:cs typeface="Calibri Light" panose="020F0302020204030204" pitchFamily="34" charset="0"/>
              </a:rPr>
              <a:t>Options de congélateurs à ultra-basse température (ULT) : Stirling</a:t>
            </a:r>
          </a:p>
        </p:txBody>
      </p:sp>
      <p:sp>
        <p:nvSpPr>
          <p:cNvPr id="12" name="Rectangle 11">
            <a:extLst>
              <a:ext uri="{FF2B5EF4-FFF2-40B4-BE49-F238E27FC236}">
                <a16:creationId xmlns:a16="http://schemas.microsoft.com/office/drawing/2014/main" id="{451670DF-60F3-4100-B5E0-E66A54ED9FC8}"/>
              </a:ext>
            </a:extLst>
          </p:cNvPr>
          <p:cNvSpPr/>
          <p:nvPr/>
        </p:nvSpPr>
        <p:spPr>
          <a:xfrm>
            <a:off x="202200" y="644180"/>
            <a:ext cx="5108899" cy="369332"/>
          </a:xfrm>
          <a:prstGeom prst="rect">
            <a:avLst/>
          </a:prstGeom>
        </p:spPr>
        <p:txBody>
          <a:bodyPr wrap="none" rtlCol="0">
            <a:spAutoFit/>
          </a:bodyPr>
          <a:lstStyle/>
          <a:p>
            <a:pPr rtl="0"/>
            <a:r>
              <a:rPr lang="fr">
                <a:solidFill>
                  <a:srgbClr val="0070C0"/>
                </a:solidFill>
              </a:rPr>
              <a:t>Lien : https://www.stirlingultracold.com/ult-freezers/</a:t>
            </a:r>
          </a:p>
        </p:txBody>
      </p:sp>
    </p:spTree>
    <p:extLst>
      <p:ext uri="{BB962C8B-B14F-4D97-AF65-F5344CB8AC3E}">
        <p14:creationId xmlns:p14="http://schemas.microsoft.com/office/powerpoint/2010/main" val="4088114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547847"/>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sz="2100" dirty="0"/>
              <a:t>Considérations générales lors de la mise en place du système d’équipement de la chaîne de l’ultra froid (UCCE)</a:t>
            </a:r>
            <a:endParaRPr lang="en-US" sz="2100" dirty="0"/>
          </a:p>
        </p:txBody>
      </p:sp>
      <p:sp>
        <p:nvSpPr>
          <p:cNvPr id="6" name="Rectangle 5">
            <a:extLst>
              <a:ext uri="{FF2B5EF4-FFF2-40B4-BE49-F238E27FC236}">
                <a16:creationId xmlns:a16="http://schemas.microsoft.com/office/drawing/2014/main" id="{FFE0D9AE-7403-4C3F-B49F-653268E05B7C}"/>
              </a:ext>
            </a:extLst>
          </p:cNvPr>
          <p:cNvSpPr/>
          <p:nvPr/>
        </p:nvSpPr>
        <p:spPr>
          <a:xfrm>
            <a:off x="416715" y="889843"/>
            <a:ext cx="11358570" cy="5078313"/>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dirty="0">
                <a:ln>
                  <a:noFill/>
                </a:ln>
                <a:solidFill>
                  <a:prstClr val="black"/>
                </a:solidFill>
                <a:effectLst/>
                <a:uLnTx/>
                <a:uFillTx/>
                <a:latin typeface="Calibri" panose="020F0502020204030204"/>
                <a:ea typeface="+mn-ea"/>
                <a:cs typeface="+mn-cs"/>
              </a:rPr>
              <a:t>Préparation de la zone de stockage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Avant l’installation de tout congélateur à ultra-basse température, il est essentiel de préparer une zone de stockage adaptée qui dispose d’une porte d’entrée suffisamment grande pour le ou les congélateur(s) ULT.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Il est important de laisser un espace ouvert d'au moins 50cm autour des congélateurs ULT pour permettre à l'air chaud de s'échapper.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Ils ne doivent pas être installés à un endroit exposé au soleil.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Un système de climatisation approprié doit être installé dans la pièce.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dirty="0">
                <a:ln>
                  <a:noFill/>
                </a:ln>
                <a:solidFill>
                  <a:prstClr val="black"/>
                </a:solidFill>
                <a:effectLst/>
                <a:uLnTx/>
                <a:uFillTx/>
                <a:latin typeface="Calibri" panose="020F0502020204030204"/>
                <a:ea typeface="+mn-ea"/>
                <a:cs typeface="+mn-cs"/>
              </a:rPr>
              <a:t>Approvisionnement en électricité</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Les congélateurs ULT et le climatiseur doivent être branchés sur le circuit général et le générateur de secours avec une fonctionnalité de démarrage automatique et une alimentation de secours sans coupure pour le temps de démarrage du générateur.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Le processus PSQ de l’OMS a publié un cahier des charges concernant ce système d’alimentation sûr (PQS_E003_POW_01.0) auquel tous les pays qui reçoivent des congélateurs ULT doivent adhérer.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Ce système d’alimentation préconise un système différent pour les pays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avec un approvisionnement en électricité fiable,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avec un approvisionnement en électricité peu fiable,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avec un approvisionnement en électricité limité,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sans aucun approvisionnement en électricité.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246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6" name="Rectangle 5">
            <a:extLst>
              <a:ext uri="{FF2B5EF4-FFF2-40B4-BE49-F238E27FC236}">
                <a16:creationId xmlns:a16="http://schemas.microsoft.com/office/drawing/2014/main" id="{FFE0D9AE-7403-4C3F-B49F-653268E05B7C}"/>
              </a:ext>
            </a:extLst>
          </p:cNvPr>
          <p:cNvSpPr/>
          <p:nvPr/>
        </p:nvSpPr>
        <p:spPr>
          <a:xfrm>
            <a:off x="308431" y="981405"/>
            <a:ext cx="11358570" cy="5078313"/>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Il est recommandé à tous les pays qui reçoivent des congélateurs ULT pour le stock d’urgence de Pfizer BioNTech COVID-19 de préparer immédiatement la zone de stockage telle que décrite ci-dessus, avec au moins un générateur de secours à démarrage automatique (moins de 15 minutes, sans alimentation de secours sans coupure) et de mettre en service dans les plus brefs délais l’installation complète avec l’alimentation de secours sans coupure, conformément au cahier des charges PQS_E003_POW_01.0.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dirty="0">
                <a:ln>
                  <a:noFill/>
                </a:ln>
                <a:solidFill>
                  <a:prstClr val="black"/>
                </a:solidFill>
                <a:effectLst/>
                <a:uLnTx/>
                <a:uFillTx/>
                <a:latin typeface="Calibri" panose="020F0502020204030204"/>
                <a:ea typeface="+mn-ea"/>
                <a:cs typeface="+mn-cs"/>
              </a:rPr>
              <a:t>Classement des zones par température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En raison de la sensibilité à la température de ces congélateurs ULT, il est recommandé d’utiliser les modèles pour les deux températures les plus élevées,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à savoir les congélateurs ULT testés à des températures supérieures à 30°C.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Cela devrait également réduire la puissance nominale nécessaire pour le ou les climatiseur(s).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dirty="0">
                <a:ln>
                  <a:noFill/>
                </a:ln>
                <a:solidFill>
                  <a:prstClr val="black"/>
                </a:solidFill>
                <a:effectLst/>
                <a:uLnTx/>
                <a:uFillTx/>
                <a:latin typeface="Calibri" panose="020F0502020204030204"/>
                <a:ea typeface="+mn-ea"/>
                <a:cs typeface="+mn-cs"/>
              </a:rPr>
              <a:t>Surveillance de la température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Tous les modèles conçus pour les zones chaudes ou tempérées sont livrés avec un port USB pour télécharger les données, sauf les modèles Sterling,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pour lesquels il s’agit d’une option supplémentaire.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Certains modèles sont également équipés d’un dispositif de surveillance à distance de la température.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dirty="0">
                <a:ln>
                  <a:noFill/>
                </a:ln>
                <a:solidFill>
                  <a:prstClr val="black"/>
                </a:solidFill>
                <a:effectLst/>
                <a:uLnTx/>
                <a:uFillTx/>
                <a:latin typeface="Calibri" panose="020F0502020204030204"/>
                <a:ea typeface="+mn-ea"/>
                <a:cs typeface="+mn-cs"/>
              </a:rPr>
              <a:t>Il est recommandé d’installer ces dispositifs avec une alarme dans chaque congélateur ULT dans les meilleurs délais.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6715C4E-B66F-49A8-A629-E4CF61D3AE3A}"/>
              </a:ext>
            </a:extLst>
          </p:cNvPr>
          <p:cNvSpPr txBox="1">
            <a:spLocks/>
          </p:cNvSpPr>
          <p:nvPr/>
        </p:nvSpPr>
        <p:spPr>
          <a:xfrm>
            <a:off x="0" y="0"/>
            <a:ext cx="12192000" cy="547847"/>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sz="2100" dirty="0"/>
              <a:t>Considérations générales lors de la mise en place du système d’équipement de la chaîne de l’ultra froid (UCCE)</a:t>
            </a:r>
            <a:endParaRPr lang="en-US" sz="2100" dirty="0"/>
          </a:p>
        </p:txBody>
      </p:sp>
    </p:spTree>
    <p:extLst>
      <p:ext uri="{BB962C8B-B14F-4D97-AF65-F5344CB8AC3E}">
        <p14:creationId xmlns:p14="http://schemas.microsoft.com/office/powerpoint/2010/main" val="3967025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0"/>
            <a:ext cx="10708106" cy="565484"/>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Choisir la bonne capacité</a:t>
            </a:r>
          </a:p>
        </p:txBody>
      </p:sp>
      <p:sp>
        <p:nvSpPr>
          <p:cNvPr id="6" name="Rectangle 5">
            <a:extLst>
              <a:ext uri="{FF2B5EF4-FFF2-40B4-BE49-F238E27FC236}">
                <a16:creationId xmlns:a16="http://schemas.microsoft.com/office/drawing/2014/main" id="{FFE0D9AE-7403-4C3F-B49F-653268E05B7C}"/>
              </a:ext>
            </a:extLst>
          </p:cNvPr>
          <p:cNvSpPr/>
          <p:nvPr/>
        </p:nvSpPr>
        <p:spPr>
          <a:xfrm>
            <a:off x="332578" y="1185822"/>
            <a:ext cx="11403810" cy="3354765"/>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17 modèles différents de congélateurs à ultra-basse température, avec des capacités de stockage différentes, figurent dans l’accord d’approvisionnement de l’UNICEF (UNICEF-SD LTA*). Ils sont classés en trois catégories : petit (80-300L), moyen (300-600L) et grand (600-900L). Ils sont conçus/cotés pour différentes températures de fonctionnement : zone à température modérée, tempérée ou chaude.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Pour choisir le congélateur à ultra-basse température avec la capacité adéquate, vous pouvez vous référer aux instructions suivantes de Pfizer BioNTech COVID-19 :</a:t>
            </a:r>
          </a:p>
          <a:p>
            <a:pPr marL="1200150" marR="0" lvl="2"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Le vaccin Pfizer BioNTech COVID-19 est livré avec une boîte isotherme contenant 5 cartons</a:t>
            </a:r>
          </a:p>
          <a:p>
            <a:pPr marL="1200150" marR="0" lvl="2"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À l’intérieur, chaque boîte contient 195 flacons</a:t>
            </a:r>
          </a:p>
          <a:p>
            <a:pPr marL="1200150" marR="0" lvl="2"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Chaque flacon contient 6 doses </a:t>
            </a:r>
          </a:p>
          <a:p>
            <a:pPr marL="1200150" marR="0" lvl="2"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Les boîtes mesurent 232x232x40 mm</a:t>
            </a:r>
          </a:p>
        </p:txBody>
      </p:sp>
      <p:sp>
        <p:nvSpPr>
          <p:cNvPr id="3" name="Rectangle 2">
            <a:extLst>
              <a:ext uri="{FF2B5EF4-FFF2-40B4-BE49-F238E27FC236}">
                <a16:creationId xmlns:a16="http://schemas.microsoft.com/office/drawing/2014/main" id="{D8CDE8F6-4EC0-4F5E-9027-A6658C0842F4}"/>
              </a:ext>
            </a:extLst>
          </p:cNvPr>
          <p:cNvSpPr/>
          <p:nvPr/>
        </p:nvSpPr>
        <p:spPr>
          <a:xfrm>
            <a:off x="634225" y="5025847"/>
            <a:ext cx="10923549" cy="646331"/>
          </a:xfrm>
          <a:prstGeom prst="rect">
            <a:avLst/>
          </a:prstGeom>
        </p:spPr>
        <p:txBody>
          <a:bodyPr wrap="square" rtlCol="0">
            <a:spAutoFit/>
          </a:bodyPr>
          <a:lstStyle/>
          <a:p>
            <a:pPr lvl="0" rtl="0">
              <a:defRPr/>
            </a:pPr>
            <a:r>
              <a:rPr lang="fr">
                <a:solidFill>
                  <a:srgbClr val="0070C0"/>
                </a:solidFill>
              </a:rPr>
              <a:t>Le vaccin Pfizer BioNTech COVID-19 doit être stocké dans un congélateur à ultra-basse température, ce qui est à prendre en compte lors du calcul de la capacité de stockage nécessaire.</a:t>
            </a:r>
          </a:p>
        </p:txBody>
      </p:sp>
      <p:sp>
        <p:nvSpPr>
          <p:cNvPr id="2" name="TextBox 1">
            <a:extLst>
              <a:ext uri="{FF2B5EF4-FFF2-40B4-BE49-F238E27FC236}">
                <a16:creationId xmlns:a16="http://schemas.microsoft.com/office/drawing/2014/main" id="{0905D52A-D573-49CF-A5AA-8320930531A1}"/>
              </a:ext>
            </a:extLst>
          </p:cNvPr>
          <p:cNvSpPr txBox="1"/>
          <p:nvPr/>
        </p:nvSpPr>
        <p:spPr>
          <a:xfrm>
            <a:off x="8038214" y="6251944"/>
            <a:ext cx="3274828" cy="297712"/>
          </a:xfrm>
          <a:prstGeom prst="rect">
            <a:avLst/>
          </a:prstGeom>
          <a:ln w="6350">
            <a:noFill/>
            <a:miter lim="800000"/>
          </a:ln>
        </p:spPr>
        <p:txBody>
          <a:bodyPr vert="horz" wrap="square" lIns="0" tIns="0" rIns="0" bIns="0" rtlCol="0">
            <a:noAutofit/>
          </a:bodyPr>
          <a:lstStyle/>
          <a:p>
            <a:pPr algn="r" rtl="0">
              <a:spcBef>
                <a:spcPts val="300"/>
              </a:spcBef>
              <a:spcAft>
                <a:spcPts val="300"/>
              </a:spcAft>
              <a:buNone/>
            </a:pPr>
            <a:r>
              <a:rPr lang="fr" sz="1600" i="1"/>
              <a:t>*Accord à long terme</a:t>
            </a:r>
          </a:p>
        </p:txBody>
      </p:sp>
    </p:spTree>
    <p:extLst>
      <p:ext uri="{BB962C8B-B14F-4D97-AF65-F5344CB8AC3E}">
        <p14:creationId xmlns:p14="http://schemas.microsoft.com/office/powerpoint/2010/main" val="419270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24D3-5C78-41E5-A254-E7BBDB6D35DE}"/>
              </a:ext>
            </a:extLst>
          </p:cNvPr>
          <p:cNvSpPr>
            <a:spLocks noGrp="1"/>
          </p:cNvSpPr>
          <p:nvPr>
            <p:ph type="title"/>
          </p:nvPr>
        </p:nvSpPr>
        <p:spPr>
          <a:xfrm>
            <a:off x="0" y="0"/>
            <a:ext cx="12191999" cy="469783"/>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buFont typeface="Arial" pitchFamily="34" charset="0"/>
            </a:pPr>
            <a:r>
              <a:rPr lang="fr" sz="3600" b="0">
                <a:solidFill>
                  <a:schemeClr val="bg1"/>
                </a:solidFill>
                <a:latin typeface="Calibri Light" panose="020F0302020204030204" pitchFamily="34" charset="0"/>
                <a:cs typeface="Calibri Light" panose="020F0302020204030204" pitchFamily="34" charset="0"/>
              </a:rPr>
              <a:t>Présentation du vaccin et éléments à prendre en compte en termes de stockage </a:t>
            </a:r>
            <a:endParaRPr lang="en-US" sz="3600" b="0" dirty="0">
              <a:solidFill>
                <a:schemeClr val="bg1"/>
              </a:solidFill>
              <a:latin typeface="Calibri Light" panose="020F0302020204030204" pitchFamily="34" charset="0"/>
              <a:cs typeface="Calibri Light" panose="020F0302020204030204" pitchFamily="34" charset="0"/>
            </a:endParaRPr>
          </a:p>
        </p:txBody>
      </p:sp>
      <p:sp>
        <p:nvSpPr>
          <p:cNvPr id="13" name="Content Placeholder 2">
            <a:extLst>
              <a:ext uri="{FF2B5EF4-FFF2-40B4-BE49-F238E27FC236}">
                <a16:creationId xmlns:a16="http://schemas.microsoft.com/office/drawing/2014/main" id="{125E3D41-8F84-44D4-9E88-C3813D66D6B6}"/>
              </a:ext>
            </a:extLst>
          </p:cNvPr>
          <p:cNvSpPr>
            <a:spLocks noGrp="1"/>
          </p:cNvSpPr>
          <p:nvPr>
            <p:ph idx="1"/>
          </p:nvPr>
        </p:nvSpPr>
        <p:spPr>
          <a:xfrm>
            <a:off x="327991" y="628091"/>
            <a:ext cx="11499574" cy="3052145"/>
          </a:xfrm>
        </p:spPr>
        <p:txBody>
          <a:bodyPr rtlCol="0">
            <a:normAutofit/>
          </a:bodyPr>
          <a:lstStyle/>
          <a:p>
            <a:pPr marL="285750" indent="-285750" rtl="0">
              <a:buFont typeface="Arial" panose="020B0604020202020204" pitchFamily="34" charset="0"/>
              <a:buChar char="•"/>
            </a:pPr>
            <a:r>
              <a:rPr lang="fr" dirty="0">
                <a:latin typeface="Arial" panose="020B0604020202020204" pitchFamily="34" charset="0"/>
                <a:cs typeface="Arial" panose="020B0604020202020204" pitchFamily="34" charset="0"/>
              </a:rPr>
              <a:t>Le vaccin Pfizer BioNTech COVID-19 est un flacon multidose qui nécessite une dilution.</a:t>
            </a:r>
          </a:p>
          <a:p>
            <a:pPr marL="285750" indent="-285750" rtl="0">
              <a:buFont typeface="Arial" panose="020B0604020202020204" pitchFamily="34" charset="0"/>
              <a:buChar char="•"/>
            </a:pPr>
            <a:r>
              <a:rPr lang="fr" dirty="0">
                <a:latin typeface="Arial" panose="020B0604020202020204" pitchFamily="34" charset="0"/>
                <a:cs typeface="Arial" panose="020B0604020202020204" pitchFamily="34" charset="0"/>
              </a:rPr>
              <a:t>Chaque flacon contient 6 doses de 0,3 ml après dilution.</a:t>
            </a:r>
          </a:p>
          <a:p>
            <a:pPr marL="285750" indent="-285750" rtl="0">
              <a:buFont typeface="Arial" panose="020B0604020202020204" pitchFamily="34" charset="0"/>
              <a:buChar char="•"/>
            </a:pPr>
            <a:r>
              <a:rPr lang="fr" dirty="0">
                <a:latin typeface="Arial" panose="020B0604020202020204" pitchFamily="34" charset="0"/>
                <a:cs typeface="Arial" panose="020B0604020202020204" pitchFamily="34" charset="0"/>
              </a:rPr>
              <a:t>Le solvant est une solution injectable de chlorure de sodium à 0,9 % sans conservateurs ; il faut 1,8 ml de solvant par flacon de vaccin de 6 doses.</a:t>
            </a:r>
          </a:p>
          <a:p>
            <a:pPr marL="285750" indent="-285750" rtl="0">
              <a:buFont typeface="Arial" panose="020B0604020202020204" pitchFamily="34" charset="0"/>
              <a:buChar char="•"/>
            </a:pPr>
            <a:r>
              <a:rPr lang="fr" dirty="0">
                <a:latin typeface="Arial" panose="020B0604020202020204" pitchFamily="34" charset="0"/>
                <a:cs typeface="Arial" panose="020B0604020202020204" pitchFamily="34" charset="0"/>
              </a:rPr>
              <a:t>L’approvisionnement en vaccins inclut le solvant pour les pays participant à l’AMC COVAX. </a:t>
            </a:r>
          </a:p>
          <a:p>
            <a:pPr marL="285750" indent="-285750" rtl="0">
              <a:buFont typeface="Arial" panose="020B0604020202020204" pitchFamily="34" charset="0"/>
              <a:buChar char="•"/>
            </a:pPr>
            <a:r>
              <a:rPr lang="fr" dirty="0"/>
              <a:t>Date du protocole OMS d’autorisation d’utilisation d’urgence (EUL) : 31 décembre 2020 (</a:t>
            </a:r>
            <a:r>
              <a:rPr lang="fr" dirty="0">
                <a:hlinkClick r:id="rId2"/>
              </a:rPr>
              <a:t>https://extranet.who.int/pqweb/vaccines/who-recommendation-covid-19-mrna-vaccine-nucleoside-modified-comirnaty</a:t>
            </a:r>
            <a:r>
              <a:rPr lang="fr" dirty="0"/>
              <a:t>).</a:t>
            </a:r>
            <a:endParaRPr lang="en-US"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fr" dirty="0">
                <a:latin typeface="Arial" panose="020B0604020202020204" pitchFamily="34" charset="0"/>
                <a:cs typeface="Arial" panose="020B0604020202020204" pitchFamily="34" charset="0"/>
              </a:rPr>
              <a:t>Le vaccin peut être stocké et transporté à des températures de -80 </a:t>
            </a:r>
            <a:r>
              <a:rPr lang="fr" dirty="0"/>
              <a:t>°C</a:t>
            </a:r>
            <a:r>
              <a:rPr lang="fr" dirty="0">
                <a:latin typeface="Arial" panose="020B0604020202020204" pitchFamily="34" charset="0"/>
                <a:cs typeface="Arial" panose="020B0604020202020204" pitchFamily="34" charset="0"/>
              </a:rPr>
              <a:t>, -20 °C et comprises entre +2 °C et +8 °C, et sa durée de conservation diminue lorsque le vaccin est transféré d’une température de stockage à </a:t>
            </a:r>
            <a:r>
              <a:rPr lang="fr" sz="1800" dirty="0">
                <a:latin typeface="Arial" panose="020B0604020202020204" pitchFamily="34" charset="0"/>
                <a:cs typeface="Arial" panose="020B0604020202020204" pitchFamily="34" charset="0"/>
              </a:rPr>
              <a:t>une autre.</a:t>
            </a:r>
          </a:p>
          <a:p>
            <a:pPr marL="285750" indent="-285750" rtl="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graphicFrame>
        <p:nvGraphicFramePr>
          <p:cNvPr id="3" name="Table 4">
            <a:extLst>
              <a:ext uri="{FF2B5EF4-FFF2-40B4-BE49-F238E27FC236}">
                <a16:creationId xmlns:a16="http://schemas.microsoft.com/office/drawing/2014/main" id="{0310369A-015F-42F2-91D0-0A02FE728533}"/>
              </a:ext>
            </a:extLst>
          </p:cNvPr>
          <p:cNvGraphicFramePr>
            <a:graphicFrameLocks noGrp="1"/>
          </p:cNvGraphicFramePr>
          <p:nvPr>
            <p:extLst>
              <p:ext uri="{D42A27DB-BD31-4B8C-83A1-F6EECF244321}">
                <p14:modId xmlns:p14="http://schemas.microsoft.com/office/powerpoint/2010/main" val="2799469943"/>
              </p:ext>
            </p:extLst>
          </p:nvPr>
        </p:nvGraphicFramePr>
        <p:xfrm>
          <a:off x="327991" y="3213512"/>
          <a:ext cx="11349892" cy="4149426"/>
        </p:xfrm>
        <a:graphic>
          <a:graphicData uri="http://schemas.openxmlformats.org/drawingml/2006/table">
            <a:tbl>
              <a:tblPr firstRow="1" bandRow="1">
                <a:tableStyleId>{5C22544A-7EE6-4342-B048-85BDC9FD1C3A}</a:tableStyleId>
              </a:tblPr>
              <a:tblGrid>
                <a:gridCol w="2606278">
                  <a:extLst>
                    <a:ext uri="{9D8B030D-6E8A-4147-A177-3AD203B41FA5}">
                      <a16:colId xmlns:a16="http://schemas.microsoft.com/office/drawing/2014/main" val="2738894848"/>
                    </a:ext>
                  </a:extLst>
                </a:gridCol>
                <a:gridCol w="4148919">
                  <a:extLst>
                    <a:ext uri="{9D8B030D-6E8A-4147-A177-3AD203B41FA5}">
                      <a16:colId xmlns:a16="http://schemas.microsoft.com/office/drawing/2014/main" val="376122665"/>
                    </a:ext>
                  </a:extLst>
                </a:gridCol>
                <a:gridCol w="4594695">
                  <a:extLst>
                    <a:ext uri="{9D8B030D-6E8A-4147-A177-3AD203B41FA5}">
                      <a16:colId xmlns:a16="http://schemas.microsoft.com/office/drawing/2014/main" val="414110449"/>
                    </a:ext>
                  </a:extLst>
                </a:gridCol>
              </a:tblGrid>
              <a:tr h="364113">
                <a:tc>
                  <a:txBody>
                    <a:bodyPr/>
                    <a:lstStyle/>
                    <a:p>
                      <a:pPr algn="ctr" rtl="0"/>
                      <a:r>
                        <a:rPr lang="fr" sz="1800"/>
                        <a:t>État du vaccin</a:t>
                      </a:r>
                    </a:p>
                  </a:txBody>
                  <a:tcPr/>
                </a:tc>
                <a:tc>
                  <a:txBody>
                    <a:bodyPr/>
                    <a:lstStyle/>
                    <a:p>
                      <a:pPr algn="ctr" rtl="0"/>
                      <a:r>
                        <a:rPr lang="fr" sz="1800" dirty="0"/>
                        <a:t>Température de stockage et de transport</a:t>
                      </a:r>
                    </a:p>
                  </a:txBody>
                  <a:tcPr/>
                </a:tc>
                <a:tc>
                  <a:txBody>
                    <a:bodyPr/>
                    <a:lstStyle/>
                    <a:p>
                      <a:pPr algn="ctr" rtl="0"/>
                      <a:r>
                        <a:rPr lang="fr" sz="1800"/>
                        <a:t>Durée de conservation recommandée </a:t>
                      </a:r>
                    </a:p>
                  </a:txBody>
                  <a:tcPr/>
                </a:tc>
                <a:extLst>
                  <a:ext uri="{0D108BD9-81ED-4DB2-BD59-A6C34878D82A}">
                    <a16:rowId xmlns:a16="http://schemas.microsoft.com/office/drawing/2014/main" val="1738632407"/>
                  </a:ext>
                </a:extLst>
              </a:tr>
              <a:tr h="674706">
                <a:tc rowSpan="2">
                  <a:txBody>
                    <a:bodyPr/>
                    <a:lstStyle/>
                    <a:p>
                      <a:pPr algn="l" rtl="0"/>
                      <a:r>
                        <a:rPr lang="fr" sz="1800"/>
                        <a:t>Flacon congelé non ouvert</a:t>
                      </a:r>
                    </a:p>
                  </a:txBody>
                  <a:tcPr/>
                </a:tc>
                <a:tc>
                  <a:txBody>
                    <a:bodyPr/>
                    <a:lstStyle/>
                    <a:p>
                      <a:pPr rtl="0"/>
                      <a:r>
                        <a:rPr lang="fr" sz="1800">
                          <a:solidFill>
                            <a:schemeClr val="tx1"/>
                          </a:solidFill>
                        </a:rPr>
                        <a:t>-80 °C</a:t>
                      </a:r>
                    </a:p>
                  </a:txBody>
                  <a:tcPr/>
                </a:tc>
                <a:tc>
                  <a:txBody>
                    <a:bodyPr/>
                    <a:lstStyle/>
                    <a:p>
                      <a:pPr rtl="0"/>
                      <a:r>
                        <a:rPr lang="fr" sz="1800">
                          <a:solidFill>
                            <a:schemeClr val="tx1"/>
                          </a:solidFill>
                        </a:rPr>
                        <a:t>6 mois après la date de fabrication ou jusqu’à la date de péremption</a:t>
                      </a:r>
                    </a:p>
                  </a:txBody>
                  <a:tcPr/>
                </a:tc>
                <a:extLst>
                  <a:ext uri="{0D108BD9-81ED-4DB2-BD59-A6C34878D82A}">
                    <a16:rowId xmlns:a16="http://schemas.microsoft.com/office/drawing/2014/main" val="4023105795"/>
                  </a:ext>
                </a:extLst>
              </a:tr>
              <a:tr h="364113">
                <a:tc vMerge="1">
                  <a:txBody>
                    <a:bodyPr/>
                    <a:lstStyle/>
                    <a:p>
                      <a:pPr rtl="0"/>
                      <a:endParaRPr lang="en-US" dirty="0"/>
                    </a:p>
                  </a:txBody>
                  <a:tcPr/>
                </a:tc>
                <a:tc>
                  <a:txBody>
                    <a:bodyPr/>
                    <a:lstStyle/>
                    <a:p>
                      <a:pPr rtl="0"/>
                      <a:r>
                        <a:rPr lang="fr" sz="1800">
                          <a:solidFill>
                            <a:schemeClr val="tx1"/>
                          </a:solidFill>
                        </a:rPr>
                        <a:t>-20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noProof="0">
                          <a:solidFill>
                            <a:schemeClr val="tx1"/>
                          </a:solidFill>
                          <a:latin typeface="+mn-lt"/>
                        </a:rPr>
                        <a:t>2 semaines dans une seule période</a:t>
                      </a:r>
                    </a:p>
                  </a:txBody>
                  <a:tcPr/>
                </a:tc>
                <a:extLst>
                  <a:ext uri="{0D108BD9-81ED-4DB2-BD59-A6C34878D82A}">
                    <a16:rowId xmlns:a16="http://schemas.microsoft.com/office/drawing/2014/main" val="3403723210"/>
                  </a:ext>
                </a:extLst>
              </a:tr>
              <a:tr h="364113">
                <a:tc>
                  <a:txBody>
                    <a:bodyPr/>
                    <a:lstStyle/>
                    <a:p>
                      <a:pPr rtl="0"/>
                      <a:r>
                        <a:rPr lang="fr" sz="1800"/>
                        <a:t>Flacon décongelé non ouvert</a:t>
                      </a:r>
                    </a:p>
                  </a:txBody>
                  <a:tcPr/>
                </a:tc>
                <a:tc>
                  <a:txBody>
                    <a:bodyPr/>
                    <a:lstStyle/>
                    <a:p>
                      <a:pPr rtl="0"/>
                      <a:r>
                        <a:rPr lang="fr" sz="1800"/>
                        <a:t>+2 °C à +8 °C</a:t>
                      </a:r>
                    </a:p>
                  </a:txBody>
                  <a:tcPr/>
                </a:tc>
                <a:tc>
                  <a:txBody>
                    <a:bodyPr/>
                    <a:lstStyle/>
                    <a:p>
                      <a:pPr rtl="0"/>
                      <a:r>
                        <a:rPr lang="fr" sz="1800"/>
                        <a:t>31 jours/ 1 mois</a:t>
                      </a:r>
                    </a:p>
                  </a:txBody>
                  <a:tcPr/>
                </a:tc>
                <a:extLst>
                  <a:ext uri="{0D108BD9-81ED-4DB2-BD59-A6C34878D82A}">
                    <a16:rowId xmlns:a16="http://schemas.microsoft.com/office/drawing/2014/main" val="4174720134"/>
                  </a:ext>
                </a:extLst>
              </a:tr>
              <a:tr h="364113">
                <a:tc>
                  <a:txBody>
                    <a:bodyPr/>
                    <a:lstStyle/>
                    <a:p>
                      <a:pPr rtl="0"/>
                      <a:r>
                        <a:rPr lang="fr" sz="1800"/>
                        <a:t>Vaccin dilué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a:t>+2 °C à +8 °C</a:t>
                      </a:r>
                    </a:p>
                  </a:txBody>
                  <a:tcPr/>
                </a:tc>
                <a:tc>
                  <a:txBody>
                    <a:bodyPr/>
                    <a:lstStyle/>
                    <a:p>
                      <a:pPr rtl="0"/>
                      <a:r>
                        <a:rPr lang="fr" sz="1800"/>
                        <a:t>6 heures après dilution</a:t>
                      </a:r>
                    </a:p>
                  </a:txBody>
                  <a:tcPr/>
                </a:tc>
                <a:extLst>
                  <a:ext uri="{0D108BD9-81ED-4DB2-BD59-A6C34878D82A}">
                    <a16:rowId xmlns:a16="http://schemas.microsoft.com/office/drawing/2014/main" val="148482975"/>
                  </a:ext>
                </a:extLst>
              </a:tr>
              <a:tr h="644201">
                <a:tc>
                  <a:txBody>
                    <a:bodyPr/>
                    <a:lstStyle/>
                    <a:p>
                      <a:pPr rtl="0"/>
                      <a:r>
                        <a:rPr lang="fr" sz="1800"/>
                        <a:t>Solvant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a:solidFill>
                            <a:srgbClr val="000000"/>
                          </a:solidFill>
                          <a:latin typeface="+mn-lt"/>
                          <a:ea typeface="Arial"/>
                          <a:cs typeface="Arial" pitchFamily="34" charset="0"/>
                        </a:rPr>
                        <a:t>Conserver à une température ambiante inférieure à 25 °C.</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a:solidFill>
                            <a:schemeClr val="tx1"/>
                          </a:solidFill>
                          <a:latin typeface="+mn-lt"/>
                          <a:ea typeface="Arial"/>
                          <a:cs typeface="Arial" pitchFamily="34" charset="0"/>
                        </a:rPr>
                        <a:t>Pendant la campagne, stocker à une température comprise entre </a:t>
                      </a:r>
                      <a:r>
                        <a:rPr lang="fr" sz="1800" b="0" i="0" u="none" strike="noStrike" noProof="0">
                          <a:solidFill>
                            <a:schemeClr val="tx1"/>
                          </a:solidFill>
                          <a:latin typeface="+mn-lt"/>
                        </a:rPr>
                        <a:t>+2 °C et +8 °C.</a:t>
                      </a:r>
                      <a:endParaRPr lang="en-US" sz="1800" dirty="0"/>
                    </a:p>
                  </a:txBody>
                  <a:tcPr/>
                </a:tc>
                <a:tc>
                  <a:txBody>
                    <a:bodyPr/>
                    <a:lstStyle/>
                    <a:p>
                      <a:pPr rtl="0"/>
                      <a:r>
                        <a:rPr lang="fr" sz="1800" dirty="0"/>
                        <a:t>Jusqu’à la date de péremption</a:t>
                      </a:r>
                    </a:p>
                  </a:txBody>
                  <a:tcPr/>
                </a:tc>
                <a:extLst>
                  <a:ext uri="{0D108BD9-81ED-4DB2-BD59-A6C34878D82A}">
                    <a16:rowId xmlns:a16="http://schemas.microsoft.com/office/drawing/2014/main" val="1347939188"/>
                  </a:ext>
                </a:extLst>
              </a:tr>
            </a:tbl>
          </a:graphicData>
        </a:graphic>
      </p:graphicFrame>
    </p:spTree>
    <p:extLst>
      <p:ext uri="{BB962C8B-B14F-4D97-AF65-F5344CB8AC3E}">
        <p14:creationId xmlns:p14="http://schemas.microsoft.com/office/powerpoint/2010/main" val="2292862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0"/>
            <a:ext cx="10708106" cy="625642"/>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Choisir la bonne capacité</a:t>
            </a:r>
          </a:p>
        </p:txBody>
      </p:sp>
      <p:sp>
        <p:nvSpPr>
          <p:cNvPr id="6" name="Rectangle 5">
            <a:extLst>
              <a:ext uri="{FF2B5EF4-FFF2-40B4-BE49-F238E27FC236}">
                <a16:creationId xmlns:a16="http://schemas.microsoft.com/office/drawing/2014/main" id="{FFE0D9AE-7403-4C3F-B49F-653268E05B7C}"/>
              </a:ext>
            </a:extLst>
          </p:cNvPr>
          <p:cNvSpPr/>
          <p:nvPr/>
        </p:nvSpPr>
        <p:spPr>
          <a:xfrm>
            <a:off x="350040" y="1017380"/>
            <a:ext cx="11403810" cy="3662541"/>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L’UNICEF met à disposition une liste des équipements de la chaîne de l’ultra-froid (UCC) qui contient les principales directives suivantes, avec les équipements les plus appropriés en fonction des pays :</a:t>
            </a:r>
          </a:p>
          <a:p>
            <a:pPr marL="1257300" marR="0" lvl="2"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Marque, modèle, capacité et plage thermique</a:t>
            </a:r>
          </a:p>
          <a:p>
            <a:pPr marL="1257300" marR="0" lvl="2"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Température ambiante de fonctionnement</a:t>
            </a:r>
          </a:p>
          <a:p>
            <a:pPr marL="1257300" marR="0" lvl="2"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Capacité de stockage de Pfizer BioNTech COVID-19</a:t>
            </a:r>
          </a:p>
          <a:p>
            <a:pPr marL="1257300" marR="0" lvl="2"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Congélateurs à ultra-basse température disponibles pour divers systèmes d’alimentation électrique</a:t>
            </a:r>
          </a:p>
          <a:p>
            <a:pPr marL="1257300" marR="0" lvl="2"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Stabilisateurs de tension</a:t>
            </a:r>
          </a:p>
          <a:p>
            <a:pPr marL="1257300" marR="0" lvl="2"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Type de régulateur et de système de surveillance de la température</a:t>
            </a:r>
          </a:p>
          <a:p>
            <a:pPr marL="1257300" marR="0" lvl="2"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Informations sur les prix et les délais de livraison</a:t>
            </a:r>
          </a:p>
        </p:txBody>
      </p:sp>
      <p:sp>
        <p:nvSpPr>
          <p:cNvPr id="2" name="Rectangle 1">
            <a:extLst>
              <a:ext uri="{FF2B5EF4-FFF2-40B4-BE49-F238E27FC236}">
                <a16:creationId xmlns:a16="http://schemas.microsoft.com/office/drawing/2014/main" id="{4F0F69F5-7E2E-40BA-BB91-25157BC07B07}"/>
              </a:ext>
            </a:extLst>
          </p:cNvPr>
          <p:cNvSpPr/>
          <p:nvPr/>
        </p:nvSpPr>
        <p:spPr>
          <a:xfrm>
            <a:off x="978570" y="5244945"/>
            <a:ext cx="10463462" cy="646331"/>
          </a:xfrm>
          <a:prstGeom prst="rect">
            <a:avLst/>
          </a:prstGeom>
        </p:spPr>
        <p:txBody>
          <a:bodyPr wrap="square" rtlCol="0">
            <a:spAutoFit/>
          </a:bodyPr>
          <a:lstStyle/>
          <a:p>
            <a:pPr lvl="0" rtl="0">
              <a:spcBef>
                <a:spcPts val="600"/>
              </a:spcBef>
              <a:spcAft>
                <a:spcPts val="600"/>
              </a:spcAft>
              <a:defRPr/>
            </a:pPr>
            <a:r>
              <a:rPr lang="fr">
                <a:solidFill>
                  <a:srgbClr val="0070C0"/>
                </a:solidFill>
              </a:rPr>
              <a:t>À la fin de ce module figure la liste des congélateurs à température ultra-basse inclus dans l’accord d’approvisionnement à long terme UNICEF-SD (LTA), qui comprend une synthèse des informations techniques et des prix. </a:t>
            </a:r>
          </a:p>
        </p:txBody>
      </p:sp>
    </p:spTree>
    <p:extLst>
      <p:ext uri="{BB962C8B-B14F-4D97-AF65-F5344CB8AC3E}">
        <p14:creationId xmlns:p14="http://schemas.microsoft.com/office/powerpoint/2010/main" val="1048011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608005"/>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Définition de l’alimentation électrique</a:t>
            </a:r>
            <a:endParaRPr lang="en-US" dirty="0"/>
          </a:p>
        </p:txBody>
      </p:sp>
      <p:sp>
        <p:nvSpPr>
          <p:cNvPr id="6" name="Rectangle 5">
            <a:extLst>
              <a:ext uri="{FF2B5EF4-FFF2-40B4-BE49-F238E27FC236}">
                <a16:creationId xmlns:a16="http://schemas.microsoft.com/office/drawing/2014/main" id="{FFE0D9AE-7403-4C3F-B49F-653268E05B7C}"/>
              </a:ext>
            </a:extLst>
          </p:cNvPr>
          <p:cNvSpPr/>
          <p:nvPr/>
        </p:nvSpPr>
        <p:spPr>
          <a:xfrm>
            <a:off x="416715" y="1303130"/>
            <a:ext cx="11358570" cy="4770537"/>
          </a:xfrm>
          <a:prstGeom prst="rect">
            <a:avLst/>
          </a:prstGeom>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Approvisionnement en électricité fiable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Site doté d’un approvisionnement continu en courant alternatif adéquat pour un système de congélation à ultra-basse température, où les coupures d’électricité sont rares, avec une coupure par mois maximum, d’une durée inférieure à une heure.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Approvisionnement en électricité peu fiable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Site où l’approvisionnement continu en courant alternatif adéquat pour un système de congélation à ultra-basse température est inférieur à 23 heures/jour, et où peuvent se produire des coupures d’électricité d’une heure ou plus, plus d’une fois par mois.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Approvisionnement en électricité limité</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Site doté d’un système d’alimentation électrique dont la capacité est insuffisante pour assurer l’approvisionnement continu en courant alternatif adéquat pour un système de congélation à ultra-basse température.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Aucune électricité</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Site sans système d’alimentation électrique à courant alternatif.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204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59597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Critères de sélection des congélateurs à ultra-basse température (ULT)</a:t>
            </a:r>
            <a:endParaRPr lang="en-US" dirty="0"/>
          </a:p>
        </p:txBody>
      </p:sp>
      <p:sp>
        <p:nvSpPr>
          <p:cNvPr id="6" name="Rectangle 5">
            <a:extLst>
              <a:ext uri="{FF2B5EF4-FFF2-40B4-BE49-F238E27FC236}">
                <a16:creationId xmlns:a16="http://schemas.microsoft.com/office/drawing/2014/main" id="{FFE0D9AE-7403-4C3F-B49F-653268E05B7C}"/>
              </a:ext>
            </a:extLst>
          </p:cNvPr>
          <p:cNvSpPr/>
          <p:nvPr/>
        </p:nvSpPr>
        <p:spPr>
          <a:xfrm>
            <a:off x="416715" y="1103105"/>
            <a:ext cx="11358570" cy="535531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À partir de la description des congélateurs ULT ci-dessus et de la liste incluse dans l’accord à long terme de la Division des approvisionnements de l’UNICEF (LTA) ci-jointe, les principales considérations pour la sélection sont les suivantes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Espace de stockage (capacité) nécessaire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La formule pour calculer la capacité pour le vaccin Pfizer BioNTech COVID-19 est la suivante : nombre de doses à stocker X 3 ÷ 1000 = litres d’espace de stockage nécessaire dans le congélateur ULT.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Ce résultat indique la catégorie de volume de congélateur ULT nécessaire.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Veuillez noter que les doses attribuées ne représentent pas nécessairement le volume le plus important qui devra être stocké et que ce volume est susceptible d’augmenter en fonction des besoins et des doses disponibles dans votre pays.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Il est recommandé de prévoir un espace de stockage excédentaire pour répondre aux besoins futurs en matière de volume de stockage.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Zone climatique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Les températures ambiantes auxquelles ont été testés les congélateurs ULT doivent correspondre au moins à celles de la zone climatique de votre pays et il est recommandé de sélectionner une catégorie supérieure afin d’augmenter la résilience du congélateur ULT en cas de coupure d’électricité ou de panne de climatiseur.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534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6" name="Rectangle 5">
            <a:extLst>
              <a:ext uri="{FF2B5EF4-FFF2-40B4-BE49-F238E27FC236}">
                <a16:creationId xmlns:a16="http://schemas.microsoft.com/office/drawing/2014/main" id="{FFE0D9AE-7403-4C3F-B49F-653268E05B7C}"/>
              </a:ext>
            </a:extLst>
          </p:cNvPr>
          <p:cNvSpPr/>
          <p:nvPr/>
        </p:nvSpPr>
        <p:spPr>
          <a:xfrm>
            <a:off x="416715" y="1103105"/>
            <a:ext cx="11358570" cy="535531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Consommation énergétique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Choisissez un modèle qui consomme le moins possible (kWh/jour) afin de réduire la taille du générateur de secours nécessaire.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Les modèles équipés d’un moteur Stirling à piston libre fonctionnent en continu sans l’arrêt/démarrage d’un système de compresseur, ce qui réduit la consommation d’énergie.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L’augmentation de la demande en énergie liée au démarrage ne se produit donc qu’une seule fois au démarrage initial.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Alimentation électrique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Il est nécessaire d’indiquer le voltage lors de la commande de la plupart des modèles.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Si votre pays a besoin d’un modèle 110/115 V et 220/230 V, vous devez sélectionner un modèle ayant une alimentation multi-tension intégrée.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Fonctionnalité double température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Si vous souhaitez continuer à utiliser le congélateur ULT après la pandémie de COVID-19 pour la vaccination de routine ou d’autres vaccins à ARNm à -20°C, envisagez un modèle qui permet d’obtenir une température de -80° et -20°C. </a:t>
            </a:r>
          </a:p>
          <a:p>
            <a:pPr marL="285750" lvl="0" indent="-285750" rtl="0">
              <a:buFont typeface="Arial" panose="020B0604020202020204" pitchFamily="34" charset="0"/>
              <a:buChar char="•"/>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Cela permettra d’éviter la redondance à l’issue de l’utilisation de </a:t>
            </a:r>
            <a:r>
              <a:rPr lang="fr">
                <a:solidFill>
                  <a:prstClr val="black"/>
                </a:solidFill>
                <a:latin typeface="Calibri" panose="020F0502020204030204"/>
              </a:rPr>
              <a:t>Pfizer BioNTech COVID-19 et </a:t>
            </a:r>
            <a:r>
              <a:rPr lang="fr" sz="1800" b="0" i="0" u="none" strike="noStrike" kern="1200" cap="none" spc="0" normalizeH="0" noProof="0">
                <a:ln>
                  <a:noFill/>
                </a:ln>
                <a:solidFill>
                  <a:prstClr val="black"/>
                </a:solidFill>
                <a:effectLst/>
                <a:uLnTx/>
                <a:uFillTx/>
                <a:latin typeface="Calibri" panose="020F0502020204030204"/>
                <a:ea typeface="+mn-ea"/>
                <a:cs typeface="+mn-cs"/>
              </a:rPr>
              <a:t>d’avoir à le transférer dans un laboratoire ou une banque de sang pour qu’il continue d’être utilisé.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Notez que le même système de climatisation et d’alimentation de secours sera nécessaire dans les nouveaux locaux.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893813A-64E5-4E0A-BCA4-149ADB204E2B}"/>
              </a:ext>
            </a:extLst>
          </p:cNvPr>
          <p:cNvSpPr txBox="1">
            <a:spLocks/>
          </p:cNvSpPr>
          <p:nvPr/>
        </p:nvSpPr>
        <p:spPr>
          <a:xfrm>
            <a:off x="0" y="0"/>
            <a:ext cx="12192000" cy="59597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Critères de sélection des congélateurs à ultra-basse température (ULT)</a:t>
            </a:r>
            <a:endParaRPr lang="en-US" dirty="0"/>
          </a:p>
        </p:txBody>
      </p:sp>
    </p:spTree>
    <p:extLst>
      <p:ext uri="{BB962C8B-B14F-4D97-AF65-F5344CB8AC3E}">
        <p14:creationId xmlns:p14="http://schemas.microsoft.com/office/powerpoint/2010/main" val="2800742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6" name="Rectangle 5">
            <a:extLst>
              <a:ext uri="{FF2B5EF4-FFF2-40B4-BE49-F238E27FC236}">
                <a16:creationId xmlns:a16="http://schemas.microsoft.com/office/drawing/2014/main" id="{FFE0D9AE-7403-4C3F-B49F-653268E05B7C}"/>
              </a:ext>
            </a:extLst>
          </p:cNvPr>
          <p:cNvSpPr/>
          <p:nvPr/>
        </p:nvSpPr>
        <p:spPr>
          <a:xfrm>
            <a:off x="416715" y="1103105"/>
            <a:ext cx="11358570" cy="4247317"/>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Entretien nécessaire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Il est nécessaire de retirer manuellement l’accumulation de glace et de givre sur tous les modèles, en particulier autour de la porte et des joints.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Il est en général recommandé d’effectuer un dégivrage complet au moins une fois par 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Les modèles à compresseur nécessitent un entretien régulier de l’huile, des filtres et des évents.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Les modèles à moteur Stirling n’ont pas besoin d’entretien.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strike="noStrike" kern="1200" cap="none" spc="0" normalizeH="0" noProof="0">
                <a:ln>
                  <a:noFill/>
                </a:ln>
                <a:solidFill>
                  <a:prstClr val="black"/>
                </a:solidFill>
                <a:effectLst/>
                <a:uLnTx/>
                <a:uFillTx/>
                <a:latin typeface="Calibri" panose="020F0502020204030204"/>
                <a:ea typeface="+mn-ea"/>
                <a:cs typeface="+mn-cs"/>
              </a:rPr>
              <a:t>Espace nécessaire pour un congélateur ULT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Il est nécessaire de laisser un espace autour de chaque congélateur ULT afin que l’air chaud puisse s’en échapper.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Certains modèles peuvent être placés contre un mur, et sur d’autres modèles, la sortie d’air chaud peut être située sur la partie supérieure du congélateur ULT.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L’espace nécessaire augmente considérablement lorsque plusieurs congélateurs ULT doivent être placés dans la même pièce.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Veillez par conséquent à choisir le modèle le moins encombrant par litre de stockage nécessaire.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Les congélateurs coffres sont généralement plus encombrants que les congélateurs armoire.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2C8F8554-D49A-47D4-8D81-659FFD263624}"/>
              </a:ext>
            </a:extLst>
          </p:cNvPr>
          <p:cNvSpPr txBox="1">
            <a:spLocks/>
          </p:cNvSpPr>
          <p:nvPr/>
        </p:nvSpPr>
        <p:spPr>
          <a:xfrm>
            <a:off x="0" y="0"/>
            <a:ext cx="12192000" cy="59597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Critères de sélection des congélateurs à ultra-basse température (ULT)</a:t>
            </a:r>
            <a:endParaRPr lang="en-US" dirty="0"/>
          </a:p>
        </p:txBody>
      </p:sp>
    </p:spTree>
    <p:extLst>
      <p:ext uri="{BB962C8B-B14F-4D97-AF65-F5344CB8AC3E}">
        <p14:creationId xmlns:p14="http://schemas.microsoft.com/office/powerpoint/2010/main" val="3431037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0"/>
            <a:ext cx="12192000" cy="565484"/>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Besoins en termes d’installation d’un congélateur ULT</a:t>
            </a:r>
            <a:endParaRPr lang="en-US" dirty="0"/>
          </a:p>
        </p:txBody>
      </p:sp>
      <p:sp>
        <p:nvSpPr>
          <p:cNvPr id="6" name="Rectangle 5">
            <a:extLst>
              <a:ext uri="{FF2B5EF4-FFF2-40B4-BE49-F238E27FC236}">
                <a16:creationId xmlns:a16="http://schemas.microsoft.com/office/drawing/2014/main" id="{FFE0D9AE-7403-4C3F-B49F-653268E05B7C}"/>
              </a:ext>
            </a:extLst>
          </p:cNvPr>
          <p:cNvSpPr/>
          <p:nvPr/>
        </p:nvSpPr>
        <p:spPr>
          <a:xfrm>
            <a:off x="416715" y="1103105"/>
            <a:ext cx="11358570" cy="355481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Choisir une pièce appropriée pour placer le ou les congélateur(s) ULT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Assurez-vous que la puissance nominale nécessaire corresponde à l’alimentation dans la pièce choisie.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Installer un climatiseur approprié afin de garantir que la température ambiante soit inférieure à 30°C dans la pièce. N’oubliez pas de prendre en compte l’air chaud supplémentaire qui sera généré par le(s) congéateur(s) ULT, ainsi que l'indice de température ambiante du(des) congélateur(s) ULT.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Installez et connectez un générateur de secours approprié, qui puisse fournir l’alimentation suffisante pour le(s) congélateur(s) ULT et le climatiseur, et qui soit doté d’une fonctionnalité de démarrage automatique (maximum 15 minutes).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Installez une alimentation électrique continue dans les meilleurs délais afin que le système soit alimenté si la fonction de </a:t>
            </a:r>
            <a:r>
              <a:rPr lang="fr">
                <a:solidFill>
                  <a:prstClr val="black"/>
                </a:solidFill>
                <a:latin typeface="Calibri" panose="020F0502020204030204"/>
              </a:rPr>
              <a:t>d</a:t>
            </a:r>
            <a:r>
              <a:rPr lang="fr" sz="1800" b="0" i="0" u="none" strike="noStrike" kern="1200" cap="none" spc="0" normalizeH="0" noProof="0">
                <a:ln>
                  <a:noFill/>
                </a:ln>
                <a:solidFill>
                  <a:prstClr val="black"/>
                </a:solidFill>
                <a:effectLst/>
                <a:uLnTx/>
                <a:uFillTx/>
                <a:latin typeface="Calibri" panose="020F0502020204030204"/>
                <a:ea typeface="+mn-ea"/>
                <a:cs typeface="+mn-cs"/>
              </a:rPr>
              <a:t>émarrage automatique du générateur de secours ne fonctionnait pas.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947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0"/>
            <a:ext cx="12192000" cy="565484"/>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Liste d’équipement ULT de l’accord UNICEF-SD LTA </a:t>
            </a:r>
            <a:endParaRPr lang="en-US" dirty="0"/>
          </a:p>
        </p:txBody>
      </p:sp>
      <p:pic>
        <p:nvPicPr>
          <p:cNvPr id="6" name="Picture 5" descr="Table&#10;&#10;Description automatically generated">
            <a:extLst>
              <a:ext uri="{FF2B5EF4-FFF2-40B4-BE49-F238E27FC236}">
                <a16:creationId xmlns:a16="http://schemas.microsoft.com/office/drawing/2014/main" id="{4187B1BF-36B1-494F-B154-FFBC34184072}"/>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0" y="502757"/>
            <a:ext cx="11917590" cy="5720761"/>
          </a:xfrm>
          <a:prstGeom prst="rect">
            <a:avLst/>
          </a:prstGeom>
        </p:spPr>
      </p:pic>
    </p:spTree>
    <p:extLst>
      <p:ext uri="{BB962C8B-B14F-4D97-AF65-F5344CB8AC3E}">
        <p14:creationId xmlns:p14="http://schemas.microsoft.com/office/powerpoint/2010/main" val="3523435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0"/>
            <a:ext cx="12192000" cy="565484"/>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Liste d’équipement ULT de l’accord UNICEF-SD LTA </a:t>
            </a:r>
            <a:endParaRPr lang="en-US" dirty="0"/>
          </a:p>
        </p:txBody>
      </p:sp>
      <p:pic>
        <p:nvPicPr>
          <p:cNvPr id="4" name="Picture 3">
            <a:extLst>
              <a:ext uri="{FF2B5EF4-FFF2-40B4-BE49-F238E27FC236}">
                <a16:creationId xmlns:a16="http://schemas.microsoft.com/office/drawing/2014/main" id="{0BDC6BBA-634F-4A1C-9341-CCD235D300B1}"/>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0" y="719249"/>
            <a:ext cx="11821886" cy="5254982"/>
          </a:xfrm>
          <a:prstGeom prst="rect">
            <a:avLst/>
          </a:prstGeom>
        </p:spPr>
      </p:pic>
    </p:spTree>
    <p:extLst>
      <p:ext uri="{BB962C8B-B14F-4D97-AF65-F5344CB8AC3E}">
        <p14:creationId xmlns:p14="http://schemas.microsoft.com/office/powerpoint/2010/main" val="597933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DFCFE6-F1B1-47D9-9DDA-FE7837766BCD}"/>
              </a:ext>
            </a:extLst>
          </p:cNvPr>
          <p:cNvSpPr>
            <a:spLocks noGrp="1"/>
          </p:cNvSpPr>
          <p:nvPr>
            <p:ph type="subTitle" idx="1"/>
          </p:nvPr>
        </p:nvSpPr>
        <p:spPr>
          <a:xfrm>
            <a:off x="0" y="2399932"/>
            <a:ext cx="12192000" cy="1245637"/>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marL="344488" algn="l" rtl="0"/>
            <a:r>
              <a:rPr lang="fr" sz="3100" dirty="0">
                <a:solidFill>
                  <a:schemeClr val="bg1"/>
                </a:solidFill>
              </a:rPr>
              <a:t>Module 5 : Préparation du système UCC (chaîne de l'ultra-froid)</a:t>
            </a:r>
          </a:p>
        </p:txBody>
      </p:sp>
    </p:spTree>
    <p:extLst>
      <p:ext uri="{BB962C8B-B14F-4D97-AF65-F5344CB8AC3E}">
        <p14:creationId xmlns:p14="http://schemas.microsoft.com/office/powerpoint/2010/main" val="1307521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F1C60-C9C6-434A-9EC1-AFF67E63AF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686" y="0"/>
            <a:ext cx="8780314" cy="6858000"/>
          </a:xfrm>
          <a:prstGeom prst="rect">
            <a:avLst/>
          </a:prstGeom>
        </p:spPr>
      </p:pic>
      <p:sp>
        <p:nvSpPr>
          <p:cNvPr id="3" name="Content Placeholder 2"/>
          <p:cNvSpPr>
            <a:spLocks noGrp="1"/>
          </p:cNvSpPr>
          <p:nvPr>
            <p:ph idx="1"/>
          </p:nvPr>
        </p:nvSpPr>
        <p:spPr>
          <a:xfrm>
            <a:off x="300790" y="709863"/>
            <a:ext cx="6773778" cy="6148137"/>
          </a:xfrm>
          <a:gradFill>
            <a:gsLst>
              <a:gs pos="0">
                <a:schemeClr val="bg1"/>
              </a:gs>
              <a:gs pos="74000">
                <a:schemeClr val="bg1"/>
              </a:gs>
              <a:gs pos="100000">
                <a:schemeClr val="bg1">
                  <a:alpha val="0"/>
                </a:schemeClr>
              </a:gs>
              <a:gs pos="89000">
                <a:schemeClr val="bg1">
                  <a:alpha val="73000"/>
                </a:schemeClr>
              </a:gs>
            </a:gsLst>
            <a:lin ang="0" scaled="1"/>
          </a:gradFill>
        </p:spPr>
        <p:txBody>
          <a:bodyPr rtlCol="0">
            <a:normAutofit lnSpcReduction="10000"/>
          </a:bodyPr>
          <a:lstStyle/>
          <a:p>
            <a:pPr rtl="0">
              <a:lnSpc>
                <a:spcPct val="120000"/>
              </a:lnSpc>
              <a:buNone/>
            </a:pPr>
            <a:endParaRPr lang="en-GB" sz="1800" b="1" dirty="0">
              <a:solidFill>
                <a:srgbClr val="0070C0"/>
              </a:solidFill>
              <a:latin typeface="Arial" pitchFamily="34" charset="0"/>
              <a:cs typeface="Arial" pitchFamily="34" charset="0"/>
            </a:endParaRPr>
          </a:p>
          <a:p>
            <a:pPr rtl="0">
              <a:lnSpc>
                <a:spcPct val="120000"/>
              </a:lnSpc>
              <a:buNone/>
            </a:pPr>
            <a:r>
              <a:rPr lang="fr" sz="1800" b="1" dirty="0">
                <a:solidFill>
                  <a:srgbClr val="0070C0"/>
                </a:solidFill>
                <a:latin typeface="Arial" pitchFamily="34" charset="0"/>
                <a:cs typeface="Arial" pitchFamily="34" charset="0"/>
              </a:rPr>
              <a:t>Points essentiels pour la création d’un centre UCC : </a:t>
            </a:r>
          </a:p>
          <a:p>
            <a:pPr marL="342900" indent="-342900" rtl="0">
              <a:lnSpc>
                <a:spcPct val="120000"/>
              </a:lnSpc>
              <a:buFont typeface="Arial" panose="020B0604020202020204" pitchFamily="34" charset="0"/>
              <a:buChar char="•"/>
            </a:pPr>
            <a:r>
              <a:rPr lang="fr" sz="1800" dirty="0">
                <a:latin typeface="Arial" pitchFamily="34" charset="0"/>
                <a:cs typeface="Arial" pitchFamily="34" charset="0"/>
              </a:rPr>
              <a:t>Se procurer des congélateurs ULT avec une capacité importante de stockage, afin de :</a:t>
            </a:r>
          </a:p>
          <a:p>
            <a:pPr lvl="3" rtl="0">
              <a:lnSpc>
                <a:spcPct val="120000"/>
              </a:lnSpc>
            </a:pPr>
            <a:r>
              <a:rPr lang="fr" sz="1800" dirty="0">
                <a:latin typeface="Arial" pitchFamily="34" charset="0"/>
                <a:cs typeface="Arial" pitchFamily="34" charset="0"/>
              </a:rPr>
              <a:t>stocker le vaccin</a:t>
            </a:r>
          </a:p>
          <a:p>
            <a:pPr lvl="3" rtl="0">
              <a:lnSpc>
                <a:spcPct val="120000"/>
              </a:lnSpc>
            </a:pPr>
            <a:r>
              <a:rPr lang="fr" sz="1800" dirty="0">
                <a:latin typeface="Arial" pitchFamily="34" charset="0"/>
                <a:cs typeface="Arial" pitchFamily="34" charset="0"/>
              </a:rPr>
              <a:t>stocker la glace carbonique nécessaire pour reconditionner les vaccins à transporter au niveau local</a:t>
            </a:r>
          </a:p>
          <a:p>
            <a:pPr lvl="3" rtl="0">
              <a:lnSpc>
                <a:spcPct val="120000"/>
              </a:lnSpc>
            </a:pPr>
            <a:r>
              <a:rPr lang="fr" sz="1800" dirty="0">
                <a:latin typeface="Arial" pitchFamily="34" charset="0"/>
                <a:cs typeface="Arial" pitchFamily="34" charset="0"/>
              </a:rPr>
              <a:t>congeler les packs PCM (à changement de phase) pour les charger dans le dispositif Arktek.</a:t>
            </a:r>
          </a:p>
          <a:p>
            <a:pPr marL="342900" indent="-342900" rtl="0">
              <a:lnSpc>
                <a:spcPct val="120000"/>
              </a:lnSpc>
              <a:buFont typeface="Arial" panose="020B0604020202020204" pitchFamily="34" charset="0"/>
              <a:buChar char="•"/>
            </a:pPr>
            <a:r>
              <a:rPr lang="fr" sz="1800" dirty="0">
                <a:latin typeface="Arial" pitchFamily="34" charset="0"/>
                <a:cs typeface="Arial" pitchFamily="34" charset="0"/>
              </a:rPr>
              <a:t>Installez les congélateurs ULT dans une pièce climatisée (&lt;30°C).</a:t>
            </a:r>
          </a:p>
          <a:p>
            <a:pPr marL="342900" indent="-342900" rtl="0">
              <a:lnSpc>
                <a:spcPct val="120000"/>
              </a:lnSpc>
              <a:buFont typeface="Arial" panose="020B0604020202020204" pitchFamily="34" charset="0"/>
              <a:buChar char="•"/>
            </a:pPr>
            <a:r>
              <a:rPr lang="fr" sz="1800" dirty="0">
                <a:latin typeface="Arial" pitchFamily="34" charset="0"/>
                <a:cs typeface="Arial" pitchFamily="34" charset="0"/>
              </a:rPr>
              <a:t>Assurez-vous de disposer d’une alimentation électrique continue et d’une alimentation de secours fiable.</a:t>
            </a:r>
          </a:p>
          <a:p>
            <a:pPr marL="342900" indent="-342900" rtl="0">
              <a:lnSpc>
                <a:spcPct val="120000"/>
              </a:lnSpc>
              <a:buFont typeface="Arial" panose="020B0604020202020204" pitchFamily="34" charset="0"/>
              <a:buChar char="•"/>
            </a:pPr>
            <a:r>
              <a:rPr lang="fr" sz="1800" dirty="0">
                <a:latin typeface="Arial" pitchFamily="34" charset="0"/>
                <a:cs typeface="Arial" pitchFamily="34" charset="0"/>
              </a:rPr>
              <a:t>Utilisez des gants isolants, une visière ou des lunettes de protection, et portez un masque respiratoire pour manipuler les packs PCM.</a:t>
            </a:r>
          </a:p>
          <a:p>
            <a:pPr marL="342900" indent="-342900" rtl="0">
              <a:lnSpc>
                <a:spcPct val="120000"/>
              </a:lnSpc>
              <a:buFont typeface="Arial" panose="020B0604020202020204" pitchFamily="34" charset="0"/>
              <a:buChar char="•"/>
            </a:pPr>
            <a:r>
              <a:rPr lang="fr" sz="1800" dirty="0">
                <a:latin typeface="Arial" pitchFamily="34" charset="0"/>
                <a:cs typeface="Arial" pitchFamily="34" charset="0"/>
              </a:rPr>
              <a:t>La glace carbonique doit être manipulée seulement dans une pièce bien ventilée.</a:t>
            </a:r>
          </a:p>
        </p:txBody>
      </p:sp>
      <p:sp>
        <p:nvSpPr>
          <p:cNvPr id="4" name="Title 1">
            <a:extLst>
              <a:ext uri="{FF2B5EF4-FFF2-40B4-BE49-F238E27FC236}">
                <a16:creationId xmlns:a16="http://schemas.microsoft.com/office/drawing/2014/main" id="{242459B5-B576-1F41-AED7-DA1D819EFF03}"/>
              </a:ext>
            </a:extLst>
          </p:cNvPr>
          <p:cNvSpPr txBox="1">
            <a:spLocks/>
          </p:cNvSpPr>
          <p:nvPr/>
        </p:nvSpPr>
        <p:spPr>
          <a:xfrm>
            <a:off x="0" y="0"/>
            <a:ext cx="12192000" cy="70986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2800" b="1">
                <a:ln w="6350" cap="flat">
                  <a:noFill/>
                  <a:miter lim="800000"/>
                </a:ln>
                <a:solidFill>
                  <a:schemeClr val="bg1"/>
                </a:solidFill>
                <a:latin typeface="Calibri Light" panose="020F0302020204030204" pitchFamily="34" charset="0"/>
                <a:ea typeface="+mj-ea"/>
                <a:cs typeface="Calibri Light" panose="020F0302020204030204" pitchFamily="34" charset="0"/>
              </a:defRPr>
            </a:lvl1pPr>
          </a:lstStyle>
          <a:p>
            <a:pPr marL="228600" lvl="2" rtl="0">
              <a:spcBef>
                <a:spcPct val="0"/>
              </a:spcBef>
            </a:pPr>
            <a:r>
              <a:rPr lang="fr" sz="2100" dirty="0">
                <a:solidFill>
                  <a:schemeClr val="bg1"/>
                </a:solidFill>
                <a:latin typeface="Calibri Light" panose="020F0302020204030204" pitchFamily="34" charset="0"/>
                <a:ea typeface="+mj-ea"/>
                <a:cs typeface="Calibri Light" panose="020F0302020204030204" pitchFamily="34" charset="0"/>
              </a:rPr>
              <a:t>Résumé du module 4 - Choix des équipements UCC et capteurs de température pour un centre UCC</a:t>
            </a:r>
          </a:p>
        </p:txBody>
      </p:sp>
      <p:sp>
        <p:nvSpPr>
          <p:cNvPr id="8" name="TextBox 7">
            <a:extLst>
              <a:ext uri="{FF2B5EF4-FFF2-40B4-BE49-F238E27FC236}">
                <a16:creationId xmlns:a16="http://schemas.microsoft.com/office/drawing/2014/main" id="{CFD9F878-BEA1-274A-874E-7CFC6766F067}"/>
              </a:ext>
            </a:extLst>
          </p:cNvPr>
          <p:cNvSpPr txBox="1"/>
          <p:nvPr/>
        </p:nvSpPr>
        <p:spPr>
          <a:xfrm>
            <a:off x="10151057" y="6581001"/>
            <a:ext cx="19543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OMS/Mark Nieuwenhof</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TextBox 6"/>
          <p:cNvSpPr txBox="1"/>
          <p:nvPr/>
        </p:nvSpPr>
        <p:spPr>
          <a:xfrm>
            <a:off x="11837416" y="0"/>
            <a:ext cx="3545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18</a:t>
            </a:r>
          </a:p>
        </p:txBody>
      </p:sp>
    </p:spTree>
    <p:extLst>
      <p:ext uri="{BB962C8B-B14F-4D97-AF65-F5344CB8AC3E}">
        <p14:creationId xmlns:p14="http://schemas.microsoft.com/office/powerpoint/2010/main" val="5497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24D3-5C78-41E5-A254-E7BBDB6D35DE}"/>
              </a:ext>
            </a:extLst>
          </p:cNvPr>
          <p:cNvSpPr>
            <a:spLocks noGrp="1"/>
          </p:cNvSpPr>
          <p:nvPr>
            <p:ph type="title"/>
          </p:nvPr>
        </p:nvSpPr>
        <p:spPr>
          <a:xfrm>
            <a:off x="-1" y="0"/>
            <a:ext cx="12191999" cy="469783"/>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buFont typeface="Arial" pitchFamily="34" charset="0"/>
            </a:pPr>
            <a:r>
              <a:rPr lang="fr" sz="2800" b="0" dirty="0">
                <a:solidFill>
                  <a:schemeClr val="bg1"/>
                </a:solidFill>
                <a:latin typeface="Calibri Light" panose="020F0302020204030204" pitchFamily="34" charset="0"/>
                <a:cs typeface="Calibri Light" panose="020F0302020204030204" pitchFamily="34" charset="0"/>
              </a:rPr>
              <a:t>Présentation du vaccin et éléments à prendre en compte en termes de stockage </a:t>
            </a:r>
            <a:endParaRPr lang="en-US" sz="2800" b="0" dirty="0">
              <a:solidFill>
                <a:schemeClr val="bg1"/>
              </a:solidFill>
              <a:latin typeface="Calibri Light" panose="020F0302020204030204" pitchFamily="34" charset="0"/>
              <a:cs typeface="Calibri Light" panose="020F0302020204030204" pitchFamily="34" charset="0"/>
            </a:endParaRPr>
          </a:p>
        </p:txBody>
      </p:sp>
      <p:sp>
        <p:nvSpPr>
          <p:cNvPr id="14" name="Content Placeholder 2">
            <a:extLst>
              <a:ext uri="{FF2B5EF4-FFF2-40B4-BE49-F238E27FC236}">
                <a16:creationId xmlns:a16="http://schemas.microsoft.com/office/drawing/2014/main" id="{7568384C-103D-41D8-B68E-E7CED4FDD6C4}"/>
              </a:ext>
            </a:extLst>
          </p:cNvPr>
          <p:cNvSpPr txBox="1">
            <a:spLocks/>
          </p:cNvSpPr>
          <p:nvPr/>
        </p:nvSpPr>
        <p:spPr>
          <a:xfrm>
            <a:off x="433137" y="810294"/>
            <a:ext cx="10905522" cy="54058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Bef>
                <a:spcPts val="1200"/>
              </a:spcBef>
            </a:pPr>
            <a:r>
              <a:rPr lang="fr" sz="1800" dirty="0">
                <a:latin typeface="Arial" panose="020B0604020202020204" pitchFamily="34" charset="0"/>
                <a:cs typeface="Arial" panose="020B0604020202020204" pitchFamily="34" charset="0"/>
              </a:rPr>
              <a:t>Sensibilité à la congélation :</a:t>
            </a:r>
          </a:p>
          <a:p>
            <a:pPr lvl="1" rtl="0">
              <a:spcBef>
                <a:spcPts val="1200"/>
              </a:spcBef>
            </a:pPr>
            <a:r>
              <a:rPr lang="fr" sz="1800" dirty="0">
                <a:latin typeface="Arial" panose="020B0604020202020204" pitchFamily="34" charset="0"/>
                <a:cs typeface="Arial" panose="020B0604020202020204" pitchFamily="34" charset="0"/>
              </a:rPr>
              <a:t>Ne pas recongeler un vaccin décongelé </a:t>
            </a:r>
          </a:p>
          <a:p>
            <a:pPr lvl="1" rtl="0">
              <a:spcBef>
                <a:spcPts val="1200"/>
              </a:spcBef>
            </a:pPr>
            <a:r>
              <a:rPr lang="fr" sz="1800" dirty="0">
                <a:latin typeface="Arial" panose="020B0604020202020204" pitchFamily="34" charset="0"/>
                <a:cs typeface="Arial" panose="020B0604020202020204" pitchFamily="34" charset="0"/>
              </a:rPr>
              <a:t>Ne pas congeler les solvants </a:t>
            </a:r>
          </a:p>
          <a:p>
            <a:pPr lvl="1" rtl="0">
              <a:spcBef>
                <a:spcPts val="1200"/>
              </a:spcBef>
            </a:pPr>
            <a:r>
              <a:rPr lang="fr" sz="1800" dirty="0">
                <a:latin typeface="Arial" panose="020B0604020202020204" pitchFamily="34" charset="0"/>
                <a:cs typeface="Arial" panose="020B0604020202020204" pitchFamily="34" charset="0"/>
              </a:rPr>
              <a:t>Ne pas congeler un vaccin dilué</a:t>
            </a:r>
          </a:p>
          <a:p>
            <a:pPr rtl="0">
              <a:spcBef>
                <a:spcPts val="1200"/>
              </a:spcBef>
            </a:pPr>
            <a:r>
              <a:rPr lang="fr" sz="1800" dirty="0">
                <a:latin typeface="Arial" panose="020B0604020202020204" pitchFamily="34" charset="0"/>
                <a:cs typeface="Arial" panose="020B0604020202020204" pitchFamily="34" charset="0"/>
              </a:rPr>
              <a:t>Gestion de la durée de conservation</a:t>
            </a:r>
          </a:p>
          <a:p>
            <a:pPr lvl="1" rtl="0">
              <a:spcBef>
                <a:spcPts val="1200"/>
              </a:spcBef>
            </a:pPr>
            <a:r>
              <a:rPr lang="fr" sz="1800" dirty="0">
                <a:latin typeface="Arial" panose="020B0604020202020204" pitchFamily="34" charset="0"/>
                <a:cs typeface="Arial" panose="020B0604020202020204" pitchFamily="34" charset="0"/>
              </a:rPr>
              <a:t>La date initiale de péremption doit être respectée si son échéance est antérieure à la durée de conservation à </a:t>
            </a:r>
            <a:r>
              <a:rPr lang="fr" sz="1800" dirty="0"/>
              <a:t>-20 °C </a:t>
            </a:r>
            <a:r>
              <a:rPr lang="fr" sz="1800" dirty="0">
                <a:latin typeface="Arial" panose="020B0604020202020204" pitchFamily="34" charset="0"/>
                <a:cs typeface="Arial" panose="020B0604020202020204" pitchFamily="34" charset="0"/>
              </a:rPr>
              <a:t>et à une température comprise entre +2 °C et +8 °C.</a:t>
            </a:r>
          </a:p>
          <a:p>
            <a:pPr lvl="1" rtl="0">
              <a:spcBef>
                <a:spcPts val="1200"/>
              </a:spcBef>
            </a:pPr>
            <a:r>
              <a:rPr lang="fr" sz="1800" dirty="0">
                <a:latin typeface="Arial" panose="020B0604020202020204" pitchFamily="34" charset="0"/>
                <a:cs typeface="Arial" panose="020B0604020202020204" pitchFamily="34" charset="0"/>
              </a:rPr>
              <a:t>Le stockage et le transport entre -25 °C et -15 °C doivent être envisagés pour une </a:t>
            </a:r>
            <a:r>
              <a:rPr lang="fr" sz="1800" b="1" dirty="0">
                <a:latin typeface="Arial" panose="020B0604020202020204" pitchFamily="34" charset="0"/>
                <a:cs typeface="Arial" panose="020B0604020202020204" pitchFamily="34" charset="0"/>
              </a:rPr>
              <a:t>seule période d’une durée maximale de 2 semaines</a:t>
            </a:r>
            <a:r>
              <a:rPr lang="fr" sz="1800" dirty="0">
                <a:latin typeface="Arial" panose="020B0604020202020204" pitchFamily="34" charset="0"/>
                <a:cs typeface="Arial" panose="020B0604020202020204" pitchFamily="34" charset="0"/>
              </a:rPr>
              <a:t> incluse dans la durée de conservation du vaccin. Avant la fin de la période de 2 semaines, le vaccin doit être décongelé pour être utilisé. </a:t>
            </a:r>
          </a:p>
          <a:p>
            <a:pPr lvl="1" rtl="0">
              <a:spcBef>
                <a:spcPts val="1200"/>
              </a:spcBef>
            </a:pPr>
            <a:r>
              <a:rPr lang="fr" sz="1800" dirty="0">
                <a:latin typeface="Arial" panose="020B0604020202020204" pitchFamily="34" charset="0"/>
                <a:cs typeface="Arial" panose="020B0604020202020204" pitchFamily="34" charset="0"/>
              </a:rPr>
              <a:t>Procéder à un étiquetage dynamique lors du transfert du vaccin de -80 °C à une température de -</a:t>
            </a:r>
            <a:r>
              <a:rPr lang="fr" sz="1800" dirty="0"/>
              <a:t>20 °C </a:t>
            </a:r>
            <a:r>
              <a:rPr lang="fr" sz="1800" dirty="0">
                <a:latin typeface="Arial" panose="020B0604020202020204" pitchFamily="34" charset="0"/>
                <a:cs typeface="Arial" panose="020B0604020202020204" pitchFamily="34" charset="0"/>
              </a:rPr>
              <a:t>ou comprise entre +2 °C et +8 °C.</a:t>
            </a:r>
          </a:p>
          <a:p>
            <a:pPr rtl="0">
              <a:spcBef>
                <a:spcPts val="1200"/>
              </a:spcBef>
            </a:pPr>
            <a:r>
              <a:rPr lang="fr" sz="1800" dirty="0">
                <a:latin typeface="Arial" panose="020B0604020202020204" pitchFamily="34" charset="0"/>
                <a:cs typeface="Arial" panose="020B0604020202020204" pitchFamily="34" charset="0"/>
              </a:rPr>
              <a:t>Le transport du vaccin à une température comprise entre +2 °C et +8 °C ne doit pas dépasser une durée de 12 heures, afin d’éviter le stress dû au transport.</a:t>
            </a:r>
          </a:p>
          <a:p>
            <a:pPr rtl="0">
              <a:spcBef>
                <a:spcPts val="1200"/>
              </a:spcBef>
            </a:pPr>
            <a:r>
              <a:rPr lang="fr" sz="1800" dirty="0">
                <a:latin typeface="Arial" panose="020B0604020202020204" pitchFamily="34" charset="0"/>
                <a:cs typeface="Arial" panose="020B0604020202020204" pitchFamily="34" charset="0"/>
              </a:rPr>
              <a:t> Lorsqu’ils sont retirés d’une température comprise entre +2 °C et +8 °C, les flacons doivent être dilués et immédiatement replacés à une température de stockage comprise entre +2 °C et +8 °C (porte-vaccins munis d’accumulateurs de froid adéquats).</a:t>
            </a:r>
          </a:p>
          <a:p>
            <a:pPr marL="0" indent="0" rtl="0">
              <a:buFont typeface="Arial" panose="020B0604020202020204" pitchFamily="34" charse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915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0"/>
            <a:ext cx="12192000" cy="601579"/>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Planification de la chaîne de l'ultra-froid (UCC) à plusieurs niveaux</a:t>
            </a:r>
          </a:p>
        </p:txBody>
      </p:sp>
      <p:sp>
        <p:nvSpPr>
          <p:cNvPr id="6" name="Rectangle 5">
            <a:extLst>
              <a:ext uri="{FF2B5EF4-FFF2-40B4-BE49-F238E27FC236}">
                <a16:creationId xmlns:a16="http://schemas.microsoft.com/office/drawing/2014/main" id="{FFE0D9AE-7403-4C3F-B49F-653268E05B7C}"/>
              </a:ext>
            </a:extLst>
          </p:cNvPr>
          <p:cNvSpPr/>
          <p:nvPr/>
        </p:nvSpPr>
        <p:spPr>
          <a:xfrm>
            <a:off x="394095" y="826106"/>
            <a:ext cx="11403810" cy="5509200"/>
          </a:xfrm>
          <a:prstGeom prst="rect">
            <a:avLst/>
          </a:prstGeom>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fr" sz="1600" b="1" i="0" u="none" strike="noStrike" kern="1200" cap="none" spc="0" normalizeH="0" noProof="0" dirty="0">
                <a:ln>
                  <a:noFill/>
                </a:ln>
                <a:solidFill>
                  <a:prstClr val="black"/>
                </a:solidFill>
                <a:effectLst/>
                <a:uLnTx/>
                <a:uFillTx/>
                <a:latin typeface="Calibri" panose="020F0502020204030204"/>
                <a:ea typeface="+mn-ea"/>
                <a:cs typeface="+mn-cs"/>
              </a:rPr>
              <a:t>Évaluer l’état actuel de la chaîne du froid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Calibri" panose="020F0502020204030204"/>
                <a:ea typeface="+mn-ea"/>
                <a:cs typeface="+mn-cs"/>
              </a:rPr>
              <a:t>Il est essentiel de disposer d’informations claires sur les capacités et l’état de la chaîne du froid existante (capacité de réfrigération et congélation, entretien et réparations nécessaires)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Calibri" panose="020F0502020204030204"/>
                <a:ea typeface="+mn-ea"/>
                <a:cs typeface="+mn-cs"/>
              </a:rPr>
              <a:t>La chaîne d’approvisionnement de Pfizer BioNTech COVID-19 doit être conçue de manière la plus efficiente possible afin que le vaccin puisse être livré aux centres de vaccination par la voie la plus courte et en état sûr. Cela permettra de minimiser considérablement les infrastructures nécessaires (ainsi que les investissements) et de maximiser l’accès au </a:t>
            </a:r>
            <a:r>
              <a:rPr lang="fr" sz="1600" dirty="0">
                <a:solidFill>
                  <a:prstClr val="black"/>
                </a:solidFill>
                <a:latin typeface="Calibri" panose="020F0502020204030204"/>
              </a:rPr>
              <a:t> vaccin.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Calibri" panose="020F0502020204030204"/>
                <a:ea typeface="+mn-ea"/>
                <a:cs typeface="+mn-cs"/>
              </a:rPr>
              <a:t>La tâche principale du groupe de travail national sur la chaîne du froid est la refonte de la chaîne d’approvisionnement du vaccin COVID. </a:t>
            </a: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Calibri" panose="020F0502020204030204"/>
                <a:ea typeface="+mn-ea"/>
                <a:cs typeface="+mn-cs"/>
              </a:rPr>
              <a:t>Il est essentiel de pouvoir répondre à des questions telles que :</a:t>
            </a:r>
          </a:p>
          <a:p>
            <a:pPr marL="1200150" marR="0" lvl="2"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Calibri" panose="020F0502020204030204"/>
                <a:ea typeface="+mn-ea"/>
                <a:cs typeface="+mn-cs"/>
              </a:rPr>
              <a:t>Comment le vaccin sera-t-il stocké et livré en bout de chaîne ? </a:t>
            </a:r>
          </a:p>
          <a:p>
            <a:pPr marL="1200150" marR="0" lvl="2"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Calibri" panose="020F0502020204030204"/>
                <a:ea typeface="+mn-ea"/>
                <a:cs typeface="+mn-cs"/>
              </a:rPr>
              <a:t>Quels sont les meilleurs lieux de stockage au niveau central, intermédiaire et du centre de vaccination et quelles sont les voies d’approvisionnement jusqu’aux lieux de stockage et jusqu’aux centres de vaccination ?</a:t>
            </a:r>
          </a:p>
          <a:p>
            <a:pPr marL="285750" lvl="0" indent="-285750" rtl="0">
              <a:spcBef>
                <a:spcPts val="600"/>
              </a:spcBef>
              <a:spcAft>
                <a:spcPts val="600"/>
              </a:spcAft>
              <a:buFont typeface="Arial" panose="020B0604020202020204" pitchFamily="34" charset="0"/>
              <a:buChar char="•"/>
              <a:defRPr/>
            </a:pPr>
            <a:r>
              <a:rPr lang="fr" sz="1600" b="0" i="0" u="none" strike="noStrike" kern="1200" cap="none" spc="0" normalizeH="0" noProof="0" dirty="0">
                <a:ln>
                  <a:noFill/>
                </a:ln>
                <a:solidFill>
                  <a:prstClr val="black"/>
                </a:solidFill>
                <a:effectLst/>
                <a:uLnTx/>
                <a:uFillTx/>
                <a:latin typeface="Calibri" panose="020F0502020204030204"/>
                <a:ea typeface="+mn-ea"/>
                <a:cs typeface="+mn-cs"/>
              </a:rPr>
              <a:t>Lors de la planification, la température de stockage, le type d’équipement de la chaîne du froid (ultra-basse température (-</a:t>
            </a:r>
            <a:r>
              <a:rPr lang="fr" sz="1600" dirty="0">
                <a:solidFill>
                  <a:prstClr val="black"/>
                </a:solidFill>
                <a:latin typeface="Calibri" panose="020F0502020204030204"/>
              </a:rPr>
              <a:t>80°C), </a:t>
            </a:r>
            <a:r>
              <a:rPr lang="fr" sz="1600" b="0" i="0" u="none" strike="noStrike" kern="1200" cap="none" spc="0" normalizeH="0" noProof="0" dirty="0">
                <a:ln>
                  <a:noFill/>
                </a:ln>
                <a:solidFill>
                  <a:prstClr val="black"/>
                </a:solidFill>
                <a:effectLst/>
                <a:uLnTx/>
                <a:uFillTx/>
                <a:latin typeface="Calibri" panose="020F0502020204030204"/>
                <a:ea typeface="+mn-ea"/>
                <a:cs typeface="+mn-cs"/>
              </a:rPr>
              <a:t>congélation (-20</a:t>
            </a:r>
            <a:r>
              <a:rPr lang="fr" sz="1600" dirty="0">
                <a:solidFill>
                  <a:prstClr val="black"/>
                </a:solidFill>
                <a:latin typeface="Calibri" panose="020F0502020204030204"/>
              </a:rPr>
              <a:t>°C) </a:t>
            </a:r>
            <a:r>
              <a:rPr lang="fr" sz="1600" b="0" i="0" u="none" strike="noStrike" kern="1200" cap="none" spc="0" normalizeH="0" noProof="0" dirty="0">
                <a:ln>
                  <a:noFill/>
                </a:ln>
                <a:solidFill>
                  <a:prstClr val="black"/>
                </a:solidFill>
                <a:effectLst/>
                <a:uLnTx/>
                <a:uFillTx/>
                <a:latin typeface="Calibri" panose="020F0502020204030204"/>
                <a:ea typeface="+mn-ea"/>
                <a:cs typeface="+mn-cs"/>
              </a:rPr>
              <a:t>ou réfrigération (entre +2</a:t>
            </a:r>
            <a:r>
              <a:rPr lang="fr" sz="1600" dirty="0">
                <a:solidFill>
                  <a:prstClr val="black"/>
                </a:solidFill>
                <a:latin typeface="Calibri" panose="020F0502020204030204"/>
              </a:rPr>
              <a:t>° et </a:t>
            </a:r>
            <a:r>
              <a:rPr lang="fr" sz="1600" b="0" i="0" u="none" strike="noStrike" kern="1200" cap="none" spc="0" normalizeH="0" noProof="0" dirty="0">
                <a:ln>
                  <a:noFill/>
                </a:ln>
                <a:solidFill>
                  <a:prstClr val="black"/>
                </a:solidFill>
                <a:effectLst/>
                <a:uLnTx/>
                <a:uFillTx/>
                <a:latin typeface="Calibri" panose="020F0502020204030204"/>
                <a:ea typeface="+mn-ea"/>
                <a:cs typeface="+mn-cs"/>
              </a:rPr>
              <a:t>+8°C)) et la capacité (volume de stockage) adéquate de stockage doivent être définis pour chaque site, à chaque niveau. </a:t>
            </a: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600" b="0" i="0" u="none" strike="noStrike" kern="1200" cap="none" spc="0" normalizeH="0" noProof="0" dirty="0">
                <a:ln>
                  <a:noFill/>
                </a:ln>
                <a:solidFill>
                  <a:prstClr val="black"/>
                </a:solidFill>
                <a:effectLst/>
                <a:uLnTx/>
                <a:uFillTx/>
                <a:latin typeface="Calibri" panose="020F0502020204030204"/>
                <a:ea typeface="+mn-ea"/>
                <a:cs typeface="+mn-cs"/>
              </a:rPr>
              <a:t>Dans le cas de la chaîne de l'ultra-froid, un approvisionnement continu en courant ainsi qu’une température ambiante adaptée pour les congélateurs à ultra-basse température sont indispensables. </a:t>
            </a:r>
          </a:p>
        </p:txBody>
      </p:sp>
    </p:spTree>
    <p:extLst>
      <p:ext uri="{BB962C8B-B14F-4D97-AF65-F5344CB8AC3E}">
        <p14:creationId xmlns:p14="http://schemas.microsoft.com/office/powerpoint/2010/main" val="349836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BFBC-A9E2-4921-B470-0CF2E65AFBE3}"/>
              </a:ext>
            </a:extLst>
          </p:cNvPr>
          <p:cNvSpPr>
            <a:spLocks noGrp="1"/>
          </p:cNvSpPr>
          <p:nvPr>
            <p:ph type="title"/>
          </p:nvPr>
        </p:nvSpPr>
        <p:spPr>
          <a:xfrm>
            <a:off x="82106" y="106554"/>
            <a:ext cx="3830833" cy="940987"/>
          </a:xfrm>
          <a:solidFill>
            <a:srgbClr val="0070C0"/>
          </a:solidFill>
          <a:ln/>
        </p:spPr>
        <p:txBody>
          <a:bodyPr vert="horz" wrap="none" lIns="91440" tIns="45720" rIns="91440" bIns="45720" rtlCol="0" anchor="ctr" anchorCtr="0">
            <a:noAutofit/>
          </a:bodyPr>
          <a:lstStyle/>
          <a:p>
            <a:pPr rtl="0"/>
            <a:r>
              <a:rPr lang="fr" sz="1800" b="1" dirty="0">
                <a:latin typeface="Calibri Light" panose="020F0302020204030204" pitchFamily="34" charset="0"/>
                <a:cs typeface="Calibri Light" panose="020F0302020204030204" pitchFamily="34" charset="0"/>
              </a:rPr>
              <a:t>Synthèse du processus de préparation</a:t>
            </a:r>
          </a:p>
        </p:txBody>
      </p:sp>
      <p:sp>
        <p:nvSpPr>
          <p:cNvPr id="6" name="Rectangle 5">
            <a:extLst>
              <a:ext uri="{FF2B5EF4-FFF2-40B4-BE49-F238E27FC236}">
                <a16:creationId xmlns:a16="http://schemas.microsoft.com/office/drawing/2014/main" id="{E2760173-23D9-4717-8107-8B925B321625}"/>
              </a:ext>
            </a:extLst>
          </p:cNvPr>
          <p:cNvSpPr/>
          <p:nvPr/>
        </p:nvSpPr>
        <p:spPr>
          <a:xfrm>
            <a:off x="185482" y="1163323"/>
            <a:ext cx="3750934" cy="4243527"/>
          </a:xfrm>
          <a:prstGeom prst="rect">
            <a:avLst/>
          </a:prstGeom>
          <a:solidFill>
            <a:srgbClr val="0070C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rtl="0">
              <a:spcBef>
                <a:spcPts val="300"/>
              </a:spcBef>
              <a:spcAft>
                <a:spcPts val="300"/>
              </a:spcAft>
            </a:pPr>
            <a:r>
              <a:rPr lang="fr" sz="1400" dirty="0">
                <a:solidFill>
                  <a:schemeClr val="bg1"/>
                </a:solidFill>
              </a:rPr>
              <a:t>Les pays de la garantie de marché (AMC) qui reçoivent le vaccin Pfizer BioNTech COVID-19 pour la première fois sont tenus d’effectuer un contrôle de l’état de préparation. Cette étape est destinée à :</a:t>
            </a:r>
          </a:p>
          <a:p>
            <a:pPr marL="342900" indent="-342900" rtl="0">
              <a:spcBef>
                <a:spcPts val="300"/>
              </a:spcBef>
              <a:spcAft>
                <a:spcPts val="300"/>
              </a:spcAft>
              <a:buFont typeface="+mj-lt"/>
              <a:buAutoNum type="arabicPeriod"/>
            </a:pPr>
            <a:r>
              <a:rPr lang="fr" sz="1400" b="1" dirty="0">
                <a:solidFill>
                  <a:schemeClr val="bg1"/>
                </a:solidFill>
              </a:rPr>
              <a:t>Favoriser la discussion et l’action</a:t>
            </a:r>
            <a:r>
              <a:rPr lang="fr" sz="1400" dirty="0">
                <a:solidFill>
                  <a:schemeClr val="bg1"/>
                </a:solidFill>
              </a:rPr>
              <a:t> auprès des pays autour des </a:t>
            </a:r>
            <a:r>
              <a:rPr lang="fr" sz="1400" b="1" dirty="0">
                <a:solidFill>
                  <a:schemeClr val="bg1"/>
                </a:solidFill>
              </a:rPr>
              <a:t>éléments essentiels de préparation </a:t>
            </a:r>
          </a:p>
          <a:p>
            <a:pPr marL="342900" indent="-342900" rtl="0">
              <a:spcBef>
                <a:spcPts val="300"/>
              </a:spcBef>
              <a:spcAft>
                <a:spcPts val="300"/>
              </a:spcAft>
              <a:buAutoNum type="arabicPeriod"/>
            </a:pPr>
            <a:r>
              <a:rPr lang="fr" sz="1400" b="1" dirty="0">
                <a:solidFill>
                  <a:schemeClr val="bg1"/>
                </a:solidFill>
              </a:rPr>
              <a:t>Déceler les lacunes pour améliorer la capacité des pays en matière de gestions des vaccins</a:t>
            </a:r>
            <a:endParaRPr lang="en-US" sz="1400" b="1" dirty="0">
              <a:solidFill>
                <a:schemeClr val="bg1"/>
              </a:solidFill>
              <a:cs typeface="Arial"/>
            </a:endParaRPr>
          </a:p>
          <a:p>
            <a:pPr marL="342900" indent="-342900" rtl="0">
              <a:spcBef>
                <a:spcPts val="300"/>
              </a:spcBef>
              <a:spcAft>
                <a:spcPts val="300"/>
              </a:spcAft>
              <a:buFont typeface="+mj-lt"/>
              <a:buAutoNum type="arabicPeriod"/>
            </a:pPr>
            <a:r>
              <a:rPr lang="fr" sz="1400" dirty="0">
                <a:solidFill>
                  <a:schemeClr val="bg1"/>
                </a:solidFill>
              </a:rPr>
              <a:t>Aborder et traiter les éléments du </a:t>
            </a:r>
            <a:r>
              <a:rPr lang="fr" sz="1400" b="1" dirty="0">
                <a:solidFill>
                  <a:schemeClr val="bg1"/>
                </a:solidFill>
              </a:rPr>
              <a:t>processus de diligence de Pfizer</a:t>
            </a:r>
            <a:r>
              <a:rPr lang="fr" sz="1400" dirty="0">
                <a:solidFill>
                  <a:schemeClr val="bg1"/>
                </a:solidFill>
              </a:rPr>
              <a:t> - atténuer le risque de retard au cours des processus juridiques (par exemple, la signature de lettres d’avenant)</a:t>
            </a:r>
            <a:endParaRPr lang="en-US" sz="1400" dirty="0">
              <a:solidFill>
                <a:schemeClr val="bg1"/>
              </a:solidFill>
              <a:cs typeface="Arial"/>
            </a:endParaRPr>
          </a:p>
          <a:p>
            <a:pPr rtl="0">
              <a:spcBef>
                <a:spcPts val="300"/>
              </a:spcBef>
              <a:spcAft>
                <a:spcPts val="300"/>
              </a:spcAft>
            </a:pPr>
            <a:endParaRPr lang="en-US" sz="1400" dirty="0">
              <a:solidFill>
                <a:schemeClr val="bg1"/>
              </a:solidFill>
            </a:endParaRPr>
          </a:p>
          <a:p>
            <a:pPr rtl="0">
              <a:spcBef>
                <a:spcPts val="300"/>
              </a:spcBef>
              <a:spcAft>
                <a:spcPts val="300"/>
              </a:spcAft>
            </a:pPr>
            <a:r>
              <a:rPr lang="fr" sz="1400" b="1" dirty="0">
                <a:solidFill>
                  <a:schemeClr val="bg1"/>
                </a:solidFill>
              </a:rPr>
              <a:t>Remarque : </a:t>
            </a:r>
            <a:r>
              <a:rPr lang="fr" sz="1400" dirty="0">
                <a:solidFill>
                  <a:schemeClr val="bg1"/>
                </a:solidFill>
              </a:rPr>
              <a:t>Conformément à l’accord avec Pfizer, </a:t>
            </a:r>
            <a:r>
              <a:rPr lang="fr" sz="1400" b="1" dirty="0">
                <a:solidFill>
                  <a:schemeClr val="bg1"/>
                </a:solidFill>
              </a:rPr>
              <a:t>les contrôles de l’état de préparation doivent être effectués </a:t>
            </a:r>
            <a:r>
              <a:rPr lang="fr" sz="1400" b="1" u="sng" dirty="0">
                <a:solidFill>
                  <a:schemeClr val="bg1"/>
                </a:solidFill>
              </a:rPr>
              <a:t>avant</a:t>
            </a:r>
            <a:r>
              <a:rPr lang="en" sz="1400" u="sng" dirty="0">
                <a:solidFill>
                  <a:schemeClr val="bg1"/>
                </a:solidFill>
              </a:rPr>
              <a:t> </a:t>
            </a:r>
            <a:r>
              <a:rPr lang="en" sz="1400" dirty="0">
                <a:solidFill>
                  <a:schemeClr val="bg1"/>
                </a:solidFill>
              </a:rPr>
              <a:t>que la lettre d’avenant soit contresignée.</a:t>
            </a:r>
            <a:endParaRPr lang="en-US" sz="1400" dirty="0">
              <a:solidFill>
                <a:schemeClr val="bg1"/>
              </a:solidFill>
              <a:cs typeface="Arial"/>
            </a:endParaRPr>
          </a:p>
        </p:txBody>
      </p:sp>
      <p:sp>
        <p:nvSpPr>
          <p:cNvPr id="7" name="Rectangle 6">
            <a:extLst>
              <a:ext uri="{FF2B5EF4-FFF2-40B4-BE49-F238E27FC236}">
                <a16:creationId xmlns:a16="http://schemas.microsoft.com/office/drawing/2014/main" id="{5D63B116-A77C-463E-8E2A-45F9190B442B}"/>
              </a:ext>
            </a:extLst>
          </p:cNvPr>
          <p:cNvSpPr/>
          <p:nvPr/>
        </p:nvSpPr>
        <p:spPr>
          <a:xfrm>
            <a:off x="4385568" y="577048"/>
            <a:ext cx="1438183" cy="1740024"/>
          </a:xfrm>
          <a:prstGeom prst="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sz="1600">
                <a:solidFill>
                  <a:schemeClr val="bg1"/>
                </a:solidFill>
              </a:rPr>
              <a:t>Portée du contrôle de l’état de préparation</a:t>
            </a:r>
          </a:p>
        </p:txBody>
      </p:sp>
      <p:sp>
        <p:nvSpPr>
          <p:cNvPr id="10" name="Rectangle: Rounded Corners 9">
            <a:extLst>
              <a:ext uri="{FF2B5EF4-FFF2-40B4-BE49-F238E27FC236}">
                <a16:creationId xmlns:a16="http://schemas.microsoft.com/office/drawing/2014/main" id="{D3ED6566-001C-4CCE-A942-F8FC82A72495}"/>
              </a:ext>
            </a:extLst>
          </p:cNvPr>
          <p:cNvSpPr/>
          <p:nvPr/>
        </p:nvSpPr>
        <p:spPr>
          <a:xfrm>
            <a:off x="5912860" y="577048"/>
            <a:ext cx="4820243" cy="1740024"/>
          </a:xfrm>
          <a:prstGeom prst="round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rtl="0">
              <a:spcBef>
                <a:spcPts val="300"/>
              </a:spcBef>
              <a:spcAft>
                <a:spcPts val="300"/>
              </a:spcAft>
            </a:pPr>
            <a:r>
              <a:rPr lang="fr" sz="1600">
                <a:solidFill>
                  <a:schemeClr val="bg1"/>
                </a:solidFill>
              </a:rPr>
              <a:t>Le contrôle de l’état de préparation comporte deux aspects principaux, qui sont tous deux nécessaires </a:t>
            </a:r>
          </a:p>
          <a:p>
            <a:pPr marL="342900" indent="-342900" rtl="0">
              <a:spcBef>
                <a:spcPts val="300"/>
              </a:spcBef>
              <a:spcAft>
                <a:spcPts val="300"/>
              </a:spcAft>
              <a:buFont typeface="+mj-lt"/>
              <a:buAutoNum type="arabicPeriod"/>
            </a:pPr>
            <a:r>
              <a:rPr lang="fr" sz="1600">
                <a:solidFill>
                  <a:schemeClr val="bg1"/>
                </a:solidFill>
              </a:rPr>
              <a:t>Une </a:t>
            </a:r>
            <a:r>
              <a:rPr lang="fr" sz="1600" b="1">
                <a:solidFill>
                  <a:schemeClr val="bg1"/>
                </a:solidFill>
              </a:rPr>
              <a:t>liste de contrôle</a:t>
            </a:r>
            <a:r>
              <a:rPr lang="fr" sz="1600">
                <a:solidFill>
                  <a:schemeClr val="bg1"/>
                </a:solidFill>
              </a:rPr>
              <a:t> pour confirmer qu’il répond aux principales exigences ;</a:t>
            </a:r>
          </a:p>
          <a:p>
            <a:pPr marL="342900" indent="-342900" rtl="0">
              <a:spcBef>
                <a:spcPts val="300"/>
              </a:spcBef>
              <a:spcAft>
                <a:spcPts val="300"/>
              </a:spcAft>
              <a:buAutoNum type="arabicPeriod"/>
            </a:pPr>
            <a:r>
              <a:rPr lang="fr" sz="1600">
                <a:solidFill>
                  <a:schemeClr val="bg1"/>
                </a:solidFill>
              </a:rPr>
              <a:t>Un </a:t>
            </a:r>
            <a:r>
              <a:rPr lang="fr" sz="1600" b="1">
                <a:solidFill>
                  <a:schemeClr val="bg1"/>
                </a:solidFill>
              </a:rPr>
              <a:t>récapitulatif des mesures de gestion des risques</a:t>
            </a:r>
            <a:r>
              <a:rPr lang="fr" sz="1600">
                <a:solidFill>
                  <a:schemeClr val="bg1"/>
                </a:solidFill>
              </a:rPr>
              <a:t> pour mettre en évidence la manière dont sont pris en compte les risques liés au vaccin Pfizer.</a:t>
            </a:r>
          </a:p>
        </p:txBody>
      </p:sp>
      <p:sp>
        <p:nvSpPr>
          <p:cNvPr id="12" name="Rectangle: Rounded Corners 11">
            <a:extLst>
              <a:ext uri="{FF2B5EF4-FFF2-40B4-BE49-F238E27FC236}">
                <a16:creationId xmlns:a16="http://schemas.microsoft.com/office/drawing/2014/main" id="{EBFC35A4-3738-4B33-A587-9ECC9B8685D7}"/>
              </a:ext>
            </a:extLst>
          </p:cNvPr>
          <p:cNvSpPr/>
          <p:nvPr/>
        </p:nvSpPr>
        <p:spPr>
          <a:xfrm>
            <a:off x="5920094" y="2558988"/>
            <a:ext cx="6161054" cy="1207362"/>
          </a:xfrm>
          <a:prstGeom prst="round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indent="-285750" rtl="0">
              <a:spcBef>
                <a:spcPts val="300"/>
              </a:spcBef>
              <a:spcAft>
                <a:spcPts val="300"/>
              </a:spcAft>
              <a:buFont typeface="Arial" panose="020B0604020202020204" pitchFamily="34" charset="0"/>
              <a:buChar char="•"/>
            </a:pPr>
            <a:r>
              <a:rPr lang="fr" sz="1600">
                <a:solidFill>
                  <a:schemeClr val="tx1"/>
                </a:solidFill>
              </a:rPr>
              <a:t>Le contrôle de l’état de préparation est un prérequis aux accords légaux entre le pays et Pfizer.</a:t>
            </a:r>
          </a:p>
          <a:p>
            <a:pPr marL="285750" indent="-285750" rtl="0">
              <a:spcBef>
                <a:spcPts val="300"/>
              </a:spcBef>
              <a:spcAft>
                <a:spcPts val="300"/>
              </a:spcAft>
              <a:buFont typeface="Arial" panose="020B0604020202020204" pitchFamily="34" charset="0"/>
              <a:buChar char="•"/>
            </a:pPr>
            <a:r>
              <a:rPr lang="fr" sz="1600">
                <a:solidFill>
                  <a:schemeClr val="tx1"/>
                </a:solidFill>
              </a:rPr>
              <a:t>Les élément suivants donnent un aperçu général du processus de préparation, dans le cadre de la procédure de mise en conformité de Pfizer.</a:t>
            </a:r>
          </a:p>
          <a:p>
            <a:pPr rtl="0">
              <a:spcBef>
                <a:spcPts val="300"/>
              </a:spcBef>
              <a:spcAft>
                <a:spcPts val="300"/>
              </a:spcAft>
            </a:pPr>
            <a:endParaRPr lang="en-US" sz="1600">
              <a:solidFill>
                <a:schemeClr val="tx1"/>
              </a:solidFill>
            </a:endParaRPr>
          </a:p>
        </p:txBody>
      </p:sp>
      <p:sp>
        <p:nvSpPr>
          <p:cNvPr id="13" name="Rectangle: Rounded Corners 12">
            <a:extLst>
              <a:ext uri="{FF2B5EF4-FFF2-40B4-BE49-F238E27FC236}">
                <a16:creationId xmlns:a16="http://schemas.microsoft.com/office/drawing/2014/main" id="{F01436C4-3F02-4C31-9D1E-A642C102967B}"/>
              </a:ext>
            </a:extLst>
          </p:cNvPr>
          <p:cNvSpPr/>
          <p:nvPr/>
        </p:nvSpPr>
        <p:spPr>
          <a:xfrm>
            <a:off x="6096000" y="3877319"/>
            <a:ext cx="996457" cy="1910922"/>
          </a:xfrm>
          <a:prstGeom prst="round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ts val="300"/>
              </a:spcBef>
              <a:spcAft>
                <a:spcPts val="300"/>
              </a:spcAft>
            </a:pPr>
            <a:r>
              <a:rPr lang="fr" sz="1000" dirty="0">
                <a:solidFill>
                  <a:schemeClr val="bg1"/>
                </a:solidFill>
              </a:rPr>
              <a:t>Réunion du groupe de travail C19 pour réviser la liste de contrôle et la synthèse des mesures d’atténuation des risques, et planifier </a:t>
            </a:r>
            <a:r>
              <a:rPr lang="fr" sz="1200" dirty="0">
                <a:solidFill>
                  <a:schemeClr val="bg1"/>
                </a:solidFill>
              </a:rPr>
              <a:t>les mesures</a:t>
            </a:r>
          </a:p>
        </p:txBody>
      </p:sp>
      <p:sp>
        <p:nvSpPr>
          <p:cNvPr id="14" name="Rectangle: Rounded Corners 13">
            <a:extLst>
              <a:ext uri="{FF2B5EF4-FFF2-40B4-BE49-F238E27FC236}">
                <a16:creationId xmlns:a16="http://schemas.microsoft.com/office/drawing/2014/main" id="{636475B6-F5AE-496E-B7F9-4314A7194709}"/>
              </a:ext>
            </a:extLst>
          </p:cNvPr>
          <p:cNvSpPr/>
          <p:nvPr/>
        </p:nvSpPr>
        <p:spPr>
          <a:xfrm>
            <a:off x="7257690" y="3877319"/>
            <a:ext cx="996457" cy="1910922"/>
          </a:xfrm>
          <a:prstGeom prst="round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ts val="300"/>
              </a:spcBef>
              <a:spcAft>
                <a:spcPts val="300"/>
              </a:spcAft>
            </a:pPr>
            <a:r>
              <a:rPr lang="fr" sz="1000" dirty="0">
                <a:solidFill>
                  <a:schemeClr val="bg1"/>
                </a:solidFill>
              </a:rPr>
              <a:t>Mesures pour combler les lacunes en termes de préparation </a:t>
            </a:r>
          </a:p>
          <a:p>
            <a:pPr algn="ctr" rtl="0">
              <a:spcBef>
                <a:spcPts val="300"/>
              </a:spcBef>
              <a:spcAft>
                <a:spcPts val="300"/>
              </a:spcAft>
            </a:pPr>
            <a:r>
              <a:rPr lang="fr" sz="1000" i="1" dirty="0">
                <a:solidFill>
                  <a:schemeClr val="bg1"/>
                </a:solidFill>
              </a:rPr>
              <a:t>(par exemple formation, déploiement de l’UCC, planification)</a:t>
            </a:r>
            <a:endParaRPr lang="en-US" sz="1000" i="1" dirty="0">
              <a:solidFill>
                <a:schemeClr val="bg1"/>
              </a:solidFill>
            </a:endParaRPr>
          </a:p>
        </p:txBody>
      </p:sp>
      <p:sp>
        <p:nvSpPr>
          <p:cNvPr id="15" name="Rectangle: Rounded Corners 14">
            <a:extLst>
              <a:ext uri="{FF2B5EF4-FFF2-40B4-BE49-F238E27FC236}">
                <a16:creationId xmlns:a16="http://schemas.microsoft.com/office/drawing/2014/main" id="{FF98BDD9-5B8B-49B6-BEB8-114535C2E81A}"/>
              </a:ext>
            </a:extLst>
          </p:cNvPr>
          <p:cNvSpPr/>
          <p:nvPr/>
        </p:nvSpPr>
        <p:spPr>
          <a:xfrm>
            <a:off x="8419380" y="3877319"/>
            <a:ext cx="996457" cy="1910922"/>
          </a:xfrm>
          <a:prstGeom prst="round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ts val="300"/>
              </a:spcBef>
              <a:spcAft>
                <a:spcPts val="300"/>
              </a:spcAft>
            </a:pPr>
            <a:r>
              <a:rPr lang="fr" sz="1000" dirty="0">
                <a:solidFill>
                  <a:schemeClr val="bg1"/>
                </a:solidFill>
              </a:rPr>
              <a:t>Remplir la liste de contrôle finale et la synthèse des documents de référence</a:t>
            </a:r>
          </a:p>
          <a:p>
            <a:pPr algn="ctr" rtl="0">
              <a:spcBef>
                <a:spcPts val="300"/>
              </a:spcBef>
              <a:spcAft>
                <a:spcPts val="300"/>
              </a:spcAft>
            </a:pPr>
            <a:r>
              <a:rPr lang="fr" sz="1000" i="1" dirty="0">
                <a:solidFill>
                  <a:schemeClr val="bg1"/>
                </a:solidFill>
              </a:rPr>
              <a:t>S’effectue lorsque les éléments de préparation sont en place ou sur le point de l’être</a:t>
            </a:r>
          </a:p>
        </p:txBody>
      </p:sp>
      <p:sp>
        <p:nvSpPr>
          <p:cNvPr id="16" name="Rectangle: Rounded Corners 15">
            <a:extLst>
              <a:ext uri="{FF2B5EF4-FFF2-40B4-BE49-F238E27FC236}">
                <a16:creationId xmlns:a16="http://schemas.microsoft.com/office/drawing/2014/main" id="{F5ECEEE2-754C-451F-95D0-D1508C2B873B}"/>
              </a:ext>
            </a:extLst>
          </p:cNvPr>
          <p:cNvSpPr/>
          <p:nvPr/>
        </p:nvSpPr>
        <p:spPr>
          <a:xfrm>
            <a:off x="9600678" y="3877319"/>
            <a:ext cx="996457" cy="1910922"/>
          </a:xfrm>
          <a:prstGeom prst="round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ts val="300"/>
              </a:spcBef>
              <a:spcAft>
                <a:spcPts val="300"/>
              </a:spcAft>
            </a:pPr>
            <a:r>
              <a:rPr lang="fr" sz="1000" dirty="0">
                <a:solidFill>
                  <a:schemeClr val="bg1"/>
                </a:solidFill>
              </a:rPr>
              <a:t>Dépôt sur le portail du partenaire</a:t>
            </a:r>
          </a:p>
          <a:p>
            <a:pPr algn="ctr" rtl="0">
              <a:spcBef>
                <a:spcPts val="300"/>
              </a:spcBef>
              <a:spcAft>
                <a:spcPts val="300"/>
              </a:spcAft>
            </a:pPr>
            <a:endParaRPr lang="en-US" sz="1000" dirty="0">
              <a:solidFill>
                <a:schemeClr val="bg1"/>
              </a:solidFill>
            </a:endParaRPr>
          </a:p>
          <a:p>
            <a:pPr algn="ctr" rtl="0">
              <a:spcBef>
                <a:spcPts val="300"/>
              </a:spcBef>
              <a:spcAft>
                <a:spcPts val="300"/>
              </a:spcAft>
            </a:pPr>
            <a:r>
              <a:rPr lang="fr" sz="1000" i="1" dirty="0">
                <a:solidFill>
                  <a:schemeClr val="bg1"/>
                </a:solidFill>
              </a:rPr>
              <a:t>(Le document doit être signé par le Ministère de la santé / </a:t>
            </a:r>
            <a:r>
              <a:rPr lang="fr" sz="1200" i="1" dirty="0">
                <a:solidFill>
                  <a:schemeClr val="bg1"/>
                </a:solidFill>
              </a:rPr>
              <a:t>responsable du PEV)</a:t>
            </a:r>
          </a:p>
        </p:txBody>
      </p:sp>
      <p:sp>
        <p:nvSpPr>
          <p:cNvPr id="17" name="Rectangle: Rounded Corners 16">
            <a:extLst>
              <a:ext uri="{FF2B5EF4-FFF2-40B4-BE49-F238E27FC236}">
                <a16:creationId xmlns:a16="http://schemas.microsoft.com/office/drawing/2014/main" id="{51BDEDF8-E264-46F4-BB53-0A823970E209}"/>
              </a:ext>
            </a:extLst>
          </p:cNvPr>
          <p:cNvSpPr/>
          <p:nvPr/>
        </p:nvSpPr>
        <p:spPr>
          <a:xfrm>
            <a:off x="10781976" y="3877319"/>
            <a:ext cx="996457" cy="1910922"/>
          </a:xfrm>
          <a:prstGeom prst="round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ts val="300"/>
              </a:spcBef>
              <a:spcAft>
                <a:spcPts val="300"/>
              </a:spcAft>
            </a:pPr>
            <a:r>
              <a:rPr lang="fr" sz="1000" dirty="0">
                <a:solidFill>
                  <a:schemeClr val="bg1"/>
                </a:solidFill>
              </a:rPr>
              <a:t>Gavi avise Pfizer de planifier un appel tripartite pour la lettre d’avenant et d’autres processus juridiques</a:t>
            </a:r>
          </a:p>
        </p:txBody>
      </p:sp>
      <p:sp>
        <p:nvSpPr>
          <p:cNvPr id="18" name="Rectangle 17">
            <a:extLst>
              <a:ext uri="{FF2B5EF4-FFF2-40B4-BE49-F238E27FC236}">
                <a16:creationId xmlns:a16="http://schemas.microsoft.com/office/drawing/2014/main" id="{9B3679B5-CC7B-4FE3-B021-6A271EB0595F}"/>
              </a:ext>
            </a:extLst>
          </p:cNvPr>
          <p:cNvSpPr/>
          <p:nvPr/>
        </p:nvSpPr>
        <p:spPr>
          <a:xfrm>
            <a:off x="6095999" y="5899210"/>
            <a:ext cx="3319837" cy="306281"/>
          </a:xfrm>
          <a:prstGeom prst="rect">
            <a:avLst/>
          </a:prstGeom>
          <a:solidFill>
            <a:schemeClr val="bg1">
              <a:lumMod val="85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sz="1100" b="1">
                <a:solidFill>
                  <a:schemeClr val="tx1"/>
                </a:solidFill>
              </a:rPr>
              <a:t>Ministère de la santé, groupe de travail C19</a:t>
            </a:r>
          </a:p>
        </p:txBody>
      </p:sp>
      <p:sp>
        <p:nvSpPr>
          <p:cNvPr id="21" name="Rectangle 20">
            <a:extLst>
              <a:ext uri="{FF2B5EF4-FFF2-40B4-BE49-F238E27FC236}">
                <a16:creationId xmlns:a16="http://schemas.microsoft.com/office/drawing/2014/main" id="{38010407-0BB0-4F90-9351-7ECF833A653D}"/>
              </a:ext>
            </a:extLst>
          </p:cNvPr>
          <p:cNvSpPr/>
          <p:nvPr/>
        </p:nvSpPr>
        <p:spPr>
          <a:xfrm>
            <a:off x="9600677" y="5899209"/>
            <a:ext cx="996457" cy="306281"/>
          </a:xfrm>
          <a:prstGeom prst="rect">
            <a:avLst/>
          </a:prstGeom>
          <a:solidFill>
            <a:schemeClr val="bg1">
              <a:lumMod val="85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sz="1100" b="1">
                <a:solidFill>
                  <a:schemeClr val="tx1"/>
                </a:solidFill>
              </a:rPr>
              <a:t>Ministère de la santé</a:t>
            </a:r>
            <a:endParaRPr lang="en-US" sz="1100" b="1">
              <a:solidFill>
                <a:schemeClr val="tx1"/>
              </a:solidFill>
            </a:endParaRPr>
          </a:p>
        </p:txBody>
      </p:sp>
      <p:sp>
        <p:nvSpPr>
          <p:cNvPr id="22" name="Rectangle 21">
            <a:extLst>
              <a:ext uri="{FF2B5EF4-FFF2-40B4-BE49-F238E27FC236}">
                <a16:creationId xmlns:a16="http://schemas.microsoft.com/office/drawing/2014/main" id="{F609A59D-B2F4-4D79-9E14-4A4FFA4F2FB4}"/>
              </a:ext>
            </a:extLst>
          </p:cNvPr>
          <p:cNvSpPr/>
          <p:nvPr/>
        </p:nvSpPr>
        <p:spPr>
          <a:xfrm>
            <a:off x="10781976" y="5899209"/>
            <a:ext cx="996457" cy="306281"/>
          </a:xfrm>
          <a:prstGeom prst="rect">
            <a:avLst/>
          </a:prstGeom>
          <a:solidFill>
            <a:schemeClr val="bg1">
              <a:lumMod val="85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sz="1100" b="1">
                <a:solidFill>
                  <a:schemeClr val="tx1"/>
                </a:solidFill>
              </a:rPr>
              <a:t>Gavi</a:t>
            </a:r>
          </a:p>
        </p:txBody>
      </p:sp>
      <p:sp>
        <p:nvSpPr>
          <p:cNvPr id="9" name="Flowchart: Extract 8">
            <a:extLst>
              <a:ext uri="{FF2B5EF4-FFF2-40B4-BE49-F238E27FC236}">
                <a16:creationId xmlns:a16="http://schemas.microsoft.com/office/drawing/2014/main" id="{FA070C88-641D-47B2-BE82-0AC19D17B8AA}"/>
              </a:ext>
            </a:extLst>
          </p:cNvPr>
          <p:cNvSpPr/>
          <p:nvPr/>
        </p:nvSpPr>
        <p:spPr>
          <a:xfrm rot="5400000">
            <a:off x="7109971" y="4682967"/>
            <a:ext cx="149812" cy="149812"/>
          </a:xfrm>
          <a:prstGeom prst="flowChartExtra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1600" err="1">
              <a:solidFill>
                <a:schemeClr val="bg1"/>
              </a:solidFill>
            </a:endParaRPr>
          </a:p>
        </p:txBody>
      </p:sp>
      <p:sp>
        <p:nvSpPr>
          <p:cNvPr id="24" name="Flowchart: Extract 23">
            <a:extLst>
              <a:ext uri="{FF2B5EF4-FFF2-40B4-BE49-F238E27FC236}">
                <a16:creationId xmlns:a16="http://schemas.microsoft.com/office/drawing/2014/main" id="{F9EDAE7B-0EF4-4E2E-BD45-64171E946393}"/>
              </a:ext>
            </a:extLst>
          </p:cNvPr>
          <p:cNvSpPr/>
          <p:nvPr/>
        </p:nvSpPr>
        <p:spPr>
          <a:xfrm rot="5400000">
            <a:off x="8268586" y="4682967"/>
            <a:ext cx="149812" cy="149812"/>
          </a:xfrm>
          <a:prstGeom prst="flowChartExtra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1600" err="1">
              <a:solidFill>
                <a:schemeClr val="bg1"/>
              </a:solidFill>
            </a:endParaRPr>
          </a:p>
        </p:txBody>
      </p:sp>
      <p:sp>
        <p:nvSpPr>
          <p:cNvPr id="25" name="Flowchart: Extract 24">
            <a:extLst>
              <a:ext uri="{FF2B5EF4-FFF2-40B4-BE49-F238E27FC236}">
                <a16:creationId xmlns:a16="http://schemas.microsoft.com/office/drawing/2014/main" id="{E8C67966-79F6-4000-8598-03E4870332F5}"/>
              </a:ext>
            </a:extLst>
          </p:cNvPr>
          <p:cNvSpPr/>
          <p:nvPr/>
        </p:nvSpPr>
        <p:spPr>
          <a:xfrm rot="5400000">
            <a:off x="9441038" y="4682967"/>
            <a:ext cx="149812" cy="149812"/>
          </a:xfrm>
          <a:prstGeom prst="flowChartExtra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1600" err="1">
              <a:solidFill>
                <a:schemeClr val="bg1"/>
              </a:solidFill>
            </a:endParaRPr>
          </a:p>
        </p:txBody>
      </p:sp>
      <p:sp>
        <p:nvSpPr>
          <p:cNvPr id="26" name="Flowchart: Extract 25">
            <a:extLst>
              <a:ext uri="{FF2B5EF4-FFF2-40B4-BE49-F238E27FC236}">
                <a16:creationId xmlns:a16="http://schemas.microsoft.com/office/drawing/2014/main" id="{4EE04FCA-170F-4301-A181-E48CC1E113B7}"/>
              </a:ext>
            </a:extLst>
          </p:cNvPr>
          <p:cNvSpPr/>
          <p:nvPr/>
        </p:nvSpPr>
        <p:spPr>
          <a:xfrm rot="5400000">
            <a:off x="10614649" y="4682967"/>
            <a:ext cx="149812" cy="149812"/>
          </a:xfrm>
          <a:prstGeom prst="flowChartExtra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266552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BFBC-A9E2-4921-B470-0CF2E65AFBE3}"/>
              </a:ext>
            </a:extLst>
          </p:cNvPr>
          <p:cNvSpPr>
            <a:spLocks noGrp="1"/>
          </p:cNvSpPr>
          <p:nvPr>
            <p:ph type="title"/>
          </p:nvPr>
        </p:nvSpPr>
        <p:spPr>
          <a:xfrm>
            <a:off x="110852" y="1264598"/>
            <a:ext cx="3830833" cy="940987"/>
          </a:xfrm>
        </p:spPr>
        <p:txBody>
          <a:bodyPr rtlCol="0"/>
          <a:lstStyle/>
          <a:p>
            <a:pPr rtl="0"/>
            <a:r>
              <a:rPr lang="fr" sz="2800" b="1"/>
              <a:t>Outils de préparation</a:t>
            </a:r>
          </a:p>
        </p:txBody>
      </p:sp>
      <p:sp>
        <p:nvSpPr>
          <p:cNvPr id="6" name="Rectangle 5">
            <a:extLst>
              <a:ext uri="{FF2B5EF4-FFF2-40B4-BE49-F238E27FC236}">
                <a16:creationId xmlns:a16="http://schemas.microsoft.com/office/drawing/2014/main" id="{E2760173-23D9-4717-8107-8B925B321625}"/>
              </a:ext>
            </a:extLst>
          </p:cNvPr>
          <p:cNvSpPr/>
          <p:nvPr/>
        </p:nvSpPr>
        <p:spPr>
          <a:xfrm>
            <a:off x="278166" y="2334827"/>
            <a:ext cx="3583619" cy="3258575"/>
          </a:xfrm>
          <a:prstGeom prst="rect">
            <a:avLst/>
          </a:prstGeom>
          <a:solidFill>
            <a:srgbClr val="0070C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rtl="0">
              <a:spcBef>
                <a:spcPts val="300"/>
              </a:spcBef>
              <a:spcAft>
                <a:spcPts val="300"/>
              </a:spcAft>
            </a:pPr>
            <a:r>
              <a:rPr lang="fr">
                <a:solidFill>
                  <a:schemeClr val="bg1"/>
                </a:solidFill>
              </a:rPr>
              <a:t>Tel qu’indiqué sur la diapositive précédente, </a:t>
            </a:r>
            <a:r>
              <a:rPr lang="fr" b="1">
                <a:solidFill>
                  <a:schemeClr val="bg1"/>
                </a:solidFill>
              </a:rPr>
              <a:t>deux outils principaux</a:t>
            </a:r>
            <a:r>
              <a:rPr lang="fr">
                <a:solidFill>
                  <a:schemeClr val="bg1"/>
                </a:solidFill>
              </a:rPr>
              <a:t> doivent être remplis dans le cadre du contrôle de l’état de préparation.</a:t>
            </a:r>
          </a:p>
          <a:p>
            <a:pPr rtl="0">
              <a:spcBef>
                <a:spcPts val="300"/>
              </a:spcBef>
              <a:spcAft>
                <a:spcPts val="300"/>
              </a:spcAft>
            </a:pPr>
            <a:endParaRPr lang="en-US" dirty="0">
              <a:solidFill>
                <a:schemeClr val="bg1"/>
              </a:solidFill>
            </a:endParaRPr>
          </a:p>
          <a:p>
            <a:pPr marL="342900" indent="-342900" rtl="0">
              <a:spcBef>
                <a:spcPts val="300"/>
              </a:spcBef>
              <a:spcAft>
                <a:spcPts val="300"/>
              </a:spcAft>
              <a:buAutoNum type="arabicPeriod"/>
            </a:pPr>
            <a:r>
              <a:rPr lang="fr">
                <a:solidFill>
                  <a:schemeClr val="bg1"/>
                </a:solidFill>
              </a:rPr>
              <a:t>Une </a:t>
            </a:r>
            <a:r>
              <a:rPr lang="fr" b="1">
                <a:solidFill>
                  <a:schemeClr val="bg1"/>
                </a:solidFill>
              </a:rPr>
              <a:t>liste de contrôle</a:t>
            </a:r>
            <a:r>
              <a:rPr lang="fr">
                <a:solidFill>
                  <a:schemeClr val="bg1"/>
                </a:solidFill>
              </a:rPr>
              <a:t> pour confirmer qu’il répond aux principales exigences ;</a:t>
            </a:r>
          </a:p>
          <a:p>
            <a:pPr marL="342900" indent="-342900" rtl="0">
              <a:spcBef>
                <a:spcPts val="300"/>
              </a:spcBef>
              <a:spcAft>
                <a:spcPts val="300"/>
              </a:spcAft>
              <a:buAutoNum type="arabicPeriod"/>
            </a:pPr>
            <a:endParaRPr lang="en-US" dirty="0">
              <a:solidFill>
                <a:schemeClr val="bg1"/>
              </a:solidFill>
            </a:endParaRPr>
          </a:p>
          <a:p>
            <a:pPr marL="342900" indent="-342900" rtl="0">
              <a:spcBef>
                <a:spcPts val="300"/>
              </a:spcBef>
              <a:spcAft>
                <a:spcPts val="300"/>
              </a:spcAft>
              <a:buAutoNum type="arabicPeriod"/>
            </a:pPr>
            <a:r>
              <a:rPr lang="fr">
                <a:solidFill>
                  <a:schemeClr val="bg1"/>
                </a:solidFill>
              </a:rPr>
              <a:t>Un </a:t>
            </a:r>
            <a:r>
              <a:rPr lang="fr" b="1">
                <a:solidFill>
                  <a:schemeClr val="bg1"/>
                </a:solidFill>
              </a:rPr>
              <a:t>récapitulatif des mesures de gestion des risques</a:t>
            </a:r>
            <a:r>
              <a:rPr lang="fr">
                <a:solidFill>
                  <a:schemeClr val="bg1"/>
                </a:solidFill>
              </a:rPr>
              <a:t> pour mettre en évidence la manière dont sont pris en compte les risques liés au vaccin Pfizer.</a:t>
            </a:r>
          </a:p>
          <a:p>
            <a:pPr rtl="0">
              <a:spcBef>
                <a:spcPts val="300"/>
              </a:spcBef>
              <a:spcAft>
                <a:spcPts val="300"/>
              </a:spcAft>
            </a:pPr>
            <a:endParaRPr lang="en-US" dirty="0">
              <a:solidFill>
                <a:schemeClr val="bg1"/>
              </a:solidFill>
            </a:endParaRPr>
          </a:p>
        </p:txBody>
      </p:sp>
      <p:cxnSp>
        <p:nvCxnSpPr>
          <p:cNvPr id="19" name="Straight Connector 18">
            <a:extLst>
              <a:ext uri="{FF2B5EF4-FFF2-40B4-BE49-F238E27FC236}">
                <a16:creationId xmlns:a16="http://schemas.microsoft.com/office/drawing/2014/main" id="{A50DB698-0F84-4FB0-ADBA-B8BA56B0073C}"/>
              </a:ext>
            </a:extLst>
          </p:cNvPr>
          <p:cNvCxnSpPr>
            <a:cxnSpLocks/>
          </p:cNvCxnSpPr>
          <p:nvPr/>
        </p:nvCxnSpPr>
        <p:spPr>
          <a:xfrm>
            <a:off x="4598633" y="2967361"/>
            <a:ext cx="7075503"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E4B47BB-DCAF-4BC6-8DA4-614781FB52CF}"/>
              </a:ext>
            </a:extLst>
          </p:cNvPr>
          <p:cNvSpPr/>
          <p:nvPr/>
        </p:nvSpPr>
        <p:spPr>
          <a:xfrm>
            <a:off x="4625266" y="412813"/>
            <a:ext cx="1470734" cy="2303753"/>
          </a:xfrm>
          <a:prstGeom prst="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a:solidFill>
                  <a:schemeClr val="bg1"/>
                </a:solidFill>
              </a:rPr>
              <a:t>Liste de contrôle de l’état de préparation</a:t>
            </a:r>
          </a:p>
        </p:txBody>
      </p:sp>
      <p:sp>
        <p:nvSpPr>
          <p:cNvPr id="23" name="Rectangle 22">
            <a:extLst>
              <a:ext uri="{FF2B5EF4-FFF2-40B4-BE49-F238E27FC236}">
                <a16:creationId xmlns:a16="http://schemas.microsoft.com/office/drawing/2014/main" id="{76C63AB0-62AC-4A0F-A04B-C0BD72499D2A}"/>
              </a:ext>
            </a:extLst>
          </p:cNvPr>
          <p:cNvSpPr/>
          <p:nvPr/>
        </p:nvSpPr>
        <p:spPr>
          <a:xfrm>
            <a:off x="4625266" y="3144443"/>
            <a:ext cx="1470734" cy="1960215"/>
          </a:xfrm>
          <a:prstGeom prst="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a:solidFill>
                  <a:schemeClr val="bg1"/>
                </a:solidFill>
              </a:rPr>
              <a:t>Récapitulatif des mesures d’atténuation des risques</a:t>
            </a:r>
          </a:p>
        </p:txBody>
      </p:sp>
      <p:sp>
        <p:nvSpPr>
          <p:cNvPr id="7" name="Rectangle 6">
            <a:extLst>
              <a:ext uri="{FF2B5EF4-FFF2-40B4-BE49-F238E27FC236}">
                <a16:creationId xmlns:a16="http://schemas.microsoft.com/office/drawing/2014/main" id="{5B1E4291-01F6-4D85-95B6-F870496C22C9}"/>
              </a:ext>
            </a:extLst>
          </p:cNvPr>
          <p:cNvSpPr/>
          <p:nvPr/>
        </p:nvSpPr>
        <p:spPr>
          <a:xfrm>
            <a:off x="6178858" y="408373"/>
            <a:ext cx="5734975" cy="2308193"/>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indent="-285750" rtl="0">
              <a:spcBef>
                <a:spcPts val="300"/>
              </a:spcBef>
              <a:spcAft>
                <a:spcPts val="300"/>
              </a:spcAft>
              <a:buFont typeface="Arial" panose="020B0604020202020204" pitchFamily="34" charset="0"/>
              <a:buChar char="•"/>
            </a:pPr>
            <a:r>
              <a:rPr lang="fr" sz="1600" b="1">
                <a:solidFill>
                  <a:schemeClr val="tx1"/>
                </a:solidFill>
              </a:rPr>
              <a:t>Format :</a:t>
            </a:r>
            <a:r>
              <a:rPr lang="fr" sz="1600">
                <a:solidFill>
                  <a:schemeClr val="tx1"/>
                </a:solidFill>
              </a:rPr>
              <a:t> Document Excel</a:t>
            </a:r>
          </a:p>
          <a:p>
            <a:pPr marL="285750" indent="-285750" rtl="0">
              <a:spcBef>
                <a:spcPts val="300"/>
              </a:spcBef>
              <a:spcAft>
                <a:spcPts val="300"/>
              </a:spcAft>
              <a:buFont typeface="Arial" panose="020B0604020202020204" pitchFamily="34" charset="0"/>
              <a:buChar char="•"/>
            </a:pPr>
            <a:r>
              <a:rPr lang="fr" sz="1600" b="1">
                <a:solidFill>
                  <a:schemeClr val="tx1"/>
                </a:solidFill>
              </a:rPr>
              <a:t>Structure : </a:t>
            </a:r>
            <a:r>
              <a:rPr lang="fr" sz="1600">
                <a:solidFill>
                  <a:schemeClr val="tx1"/>
                </a:solidFill>
              </a:rPr>
              <a:t>Deux onglets principaux</a:t>
            </a:r>
          </a:p>
          <a:p>
            <a:pPr marL="857250" lvl="1" indent="-400050" rtl="0">
              <a:spcBef>
                <a:spcPts val="300"/>
              </a:spcBef>
              <a:spcAft>
                <a:spcPts val="300"/>
              </a:spcAft>
              <a:buFont typeface="+mj-lt"/>
              <a:buAutoNum type="romanUcPeriod"/>
            </a:pPr>
            <a:r>
              <a:rPr lang="fr" sz="1600" i="1">
                <a:solidFill>
                  <a:schemeClr val="tx1"/>
                </a:solidFill>
              </a:rPr>
              <a:t>Contrôles de l’état de préparation : </a:t>
            </a:r>
            <a:r>
              <a:rPr lang="fr" sz="1600">
                <a:solidFill>
                  <a:schemeClr val="tx1"/>
                </a:solidFill>
              </a:rPr>
              <a:t>14 critères, couvrant les domaines prioritaires liés à la réglementation, à la logistique, à la vaccination et à la planification.</a:t>
            </a:r>
          </a:p>
          <a:p>
            <a:pPr marL="857250" lvl="1" indent="-400050" rtl="0">
              <a:spcBef>
                <a:spcPts val="300"/>
              </a:spcBef>
              <a:spcAft>
                <a:spcPts val="300"/>
              </a:spcAft>
              <a:buFont typeface="+mj-lt"/>
              <a:buAutoNum type="romanUcPeriod"/>
            </a:pPr>
            <a:r>
              <a:rPr lang="fr" sz="1600" i="1">
                <a:solidFill>
                  <a:schemeClr val="tx1"/>
                </a:solidFill>
              </a:rPr>
              <a:t>Éléments spécifiques à Pfizer :</a:t>
            </a:r>
            <a:r>
              <a:rPr lang="fr" sz="1600" b="1">
                <a:solidFill>
                  <a:schemeClr val="tx1"/>
                </a:solidFill>
              </a:rPr>
              <a:t> </a:t>
            </a:r>
            <a:r>
              <a:rPr lang="fr" sz="1600">
                <a:solidFill>
                  <a:schemeClr val="tx1"/>
                </a:solidFill>
              </a:rPr>
              <a:t>Résumé des principales exigences de la lettre d’avenant de Pfizer. Fourni à titre informatif seulement.</a:t>
            </a:r>
          </a:p>
          <a:p>
            <a:pPr rtl="0">
              <a:spcBef>
                <a:spcPts val="300"/>
              </a:spcBef>
              <a:spcAft>
                <a:spcPts val="300"/>
              </a:spcAft>
            </a:pPr>
            <a:endParaRPr lang="en-US" sz="1600" b="1">
              <a:solidFill>
                <a:schemeClr val="tx1"/>
              </a:solidFill>
            </a:endParaRPr>
          </a:p>
        </p:txBody>
      </p:sp>
      <p:sp>
        <p:nvSpPr>
          <p:cNvPr id="13" name="Rectangle 12">
            <a:extLst>
              <a:ext uri="{FF2B5EF4-FFF2-40B4-BE49-F238E27FC236}">
                <a16:creationId xmlns:a16="http://schemas.microsoft.com/office/drawing/2014/main" id="{51EB6CB4-C31B-4A0E-AD38-752B6610F595}"/>
              </a:ext>
            </a:extLst>
          </p:cNvPr>
          <p:cNvSpPr/>
          <p:nvPr/>
        </p:nvSpPr>
        <p:spPr>
          <a:xfrm>
            <a:off x="6178858" y="3144444"/>
            <a:ext cx="5734975" cy="196021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indent="-285750" rtl="0">
              <a:spcBef>
                <a:spcPts val="300"/>
              </a:spcBef>
              <a:spcAft>
                <a:spcPts val="300"/>
              </a:spcAft>
              <a:buFont typeface="Arial" panose="020B0604020202020204" pitchFamily="34" charset="0"/>
              <a:buChar char="•"/>
            </a:pPr>
            <a:r>
              <a:rPr lang="fr" sz="1600" b="1">
                <a:solidFill>
                  <a:schemeClr val="tx1"/>
                </a:solidFill>
              </a:rPr>
              <a:t>Format :</a:t>
            </a:r>
            <a:r>
              <a:rPr lang="fr" sz="1600">
                <a:solidFill>
                  <a:schemeClr val="tx1"/>
                </a:solidFill>
              </a:rPr>
              <a:t> Document Word</a:t>
            </a:r>
          </a:p>
          <a:p>
            <a:pPr marL="285750" indent="-285750" rtl="0">
              <a:spcBef>
                <a:spcPts val="300"/>
              </a:spcBef>
              <a:spcAft>
                <a:spcPts val="300"/>
              </a:spcAft>
              <a:buFont typeface="Arial" panose="020B0604020202020204" pitchFamily="34" charset="0"/>
              <a:buChar char="•"/>
            </a:pPr>
            <a:r>
              <a:rPr lang="fr" sz="1600" b="1">
                <a:solidFill>
                  <a:schemeClr val="tx1"/>
                </a:solidFill>
              </a:rPr>
              <a:t>Structure </a:t>
            </a:r>
            <a:r>
              <a:rPr lang="fr" sz="1600">
                <a:solidFill>
                  <a:schemeClr val="tx1"/>
                </a:solidFill>
              </a:rPr>
              <a:t>: Tableau avec des espaces prévus pour les réponses. </a:t>
            </a:r>
          </a:p>
          <a:p>
            <a:pPr marL="742950" lvl="1" indent="-285750" rtl="0">
              <a:spcBef>
                <a:spcPts val="300"/>
              </a:spcBef>
              <a:spcAft>
                <a:spcPts val="300"/>
              </a:spcAft>
              <a:buFont typeface="Arial" panose="020B0604020202020204" pitchFamily="34" charset="0"/>
              <a:buChar char="•"/>
            </a:pPr>
            <a:r>
              <a:rPr lang="fr" sz="1600">
                <a:solidFill>
                  <a:schemeClr val="tx1"/>
                </a:solidFill>
              </a:rPr>
              <a:t>Questions incitatives brèves portant sur 4 catégories (logistique, coordination, vaccination, confiance dans le vaccin).</a:t>
            </a:r>
          </a:p>
          <a:p>
            <a:pPr marL="742950" lvl="1" indent="-285750" rtl="0">
              <a:spcBef>
                <a:spcPts val="300"/>
              </a:spcBef>
              <a:spcAft>
                <a:spcPts val="300"/>
              </a:spcAft>
              <a:buFont typeface="Arial" panose="020B0604020202020204" pitchFamily="34" charset="0"/>
              <a:buChar char="•"/>
            </a:pPr>
            <a:r>
              <a:rPr lang="fr" sz="1600">
                <a:solidFill>
                  <a:schemeClr val="tx1"/>
                </a:solidFill>
              </a:rPr>
              <a:t>Espace supplémentaire prévu pour ajouter d’autres risques, le cas échéant.</a:t>
            </a:r>
          </a:p>
          <a:p>
            <a:pPr rtl="0">
              <a:spcBef>
                <a:spcPts val="300"/>
              </a:spcBef>
              <a:spcAft>
                <a:spcPts val="300"/>
              </a:spcAft>
            </a:pPr>
            <a:endParaRPr lang="en-US" sz="1600" b="1">
              <a:solidFill>
                <a:schemeClr val="tx1"/>
              </a:solidFill>
            </a:endParaRPr>
          </a:p>
        </p:txBody>
      </p:sp>
    </p:spTree>
    <p:extLst>
      <p:ext uri="{BB962C8B-B14F-4D97-AF65-F5344CB8AC3E}">
        <p14:creationId xmlns:p14="http://schemas.microsoft.com/office/powerpoint/2010/main" val="4022317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DB92AA-A536-4510-AF3A-7283F7C8FF90}"/>
              </a:ext>
            </a:extLst>
          </p:cNvPr>
          <p:cNvSpPr/>
          <p:nvPr/>
        </p:nvSpPr>
        <p:spPr>
          <a:xfrm>
            <a:off x="242443" y="315698"/>
            <a:ext cx="3451251" cy="443884"/>
          </a:xfrm>
          <a:prstGeom prst="rect">
            <a:avLst/>
          </a:prstGeom>
          <a:solidFill>
            <a:srgbClr val="0070C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sz="2400" b="1">
                <a:solidFill>
                  <a:schemeClr val="bg1">
                    <a:lumMod val="95000"/>
                  </a:schemeClr>
                </a:solidFill>
              </a:rPr>
              <a:t>Dispositif d’appui à la chaîne du froid</a:t>
            </a:r>
          </a:p>
        </p:txBody>
      </p:sp>
      <p:sp>
        <p:nvSpPr>
          <p:cNvPr id="6" name="Rectangle 5">
            <a:extLst>
              <a:ext uri="{FF2B5EF4-FFF2-40B4-BE49-F238E27FC236}">
                <a16:creationId xmlns:a16="http://schemas.microsoft.com/office/drawing/2014/main" id="{E2760173-23D9-4717-8107-8B925B321625}"/>
              </a:ext>
            </a:extLst>
          </p:cNvPr>
          <p:cNvSpPr/>
          <p:nvPr/>
        </p:nvSpPr>
        <p:spPr>
          <a:xfrm>
            <a:off x="162858" y="1524739"/>
            <a:ext cx="3750934" cy="3808521"/>
          </a:xfrm>
          <a:prstGeom prst="rect">
            <a:avLst/>
          </a:prstGeom>
          <a:solidFill>
            <a:srgbClr val="0070C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rtl="0">
              <a:spcBef>
                <a:spcPts val="300"/>
              </a:spcBef>
              <a:spcAft>
                <a:spcPts val="300"/>
              </a:spcAft>
            </a:pPr>
            <a:r>
              <a:rPr lang="fr" sz="1600">
                <a:solidFill>
                  <a:schemeClr val="bg1"/>
                </a:solidFill>
              </a:rPr>
              <a:t>Afin d’accélérer la capacité des pays à recevoir des doses de Pfizer, COVAX et l’UNICEF déploient un soutien complet.</a:t>
            </a:r>
          </a:p>
          <a:p>
            <a:pPr rtl="0">
              <a:spcBef>
                <a:spcPts val="300"/>
              </a:spcBef>
              <a:spcAft>
                <a:spcPts val="300"/>
              </a:spcAft>
            </a:pPr>
            <a:endParaRPr lang="en-US" sz="1600" dirty="0">
              <a:solidFill>
                <a:schemeClr val="bg1"/>
              </a:solidFill>
            </a:endParaRPr>
          </a:p>
          <a:p>
            <a:pPr rtl="0">
              <a:spcBef>
                <a:spcPts val="300"/>
              </a:spcBef>
              <a:spcAft>
                <a:spcPts val="300"/>
              </a:spcAft>
            </a:pPr>
            <a:r>
              <a:rPr lang="fr" sz="1600">
                <a:solidFill>
                  <a:schemeClr val="bg1"/>
                </a:solidFill>
              </a:rPr>
              <a:t>Ce soutien aux pays vise à garantir leur accès à chaque domaine d’appui au cours des prochaines semaines :</a:t>
            </a:r>
          </a:p>
          <a:p>
            <a:pPr marL="342900" indent="-342900" rtl="0">
              <a:spcBef>
                <a:spcPts val="300"/>
              </a:spcBef>
              <a:spcAft>
                <a:spcPts val="300"/>
              </a:spcAft>
              <a:buAutoNum type="arabicPeriod"/>
            </a:pPr>
            <a:r>
              <a:rPr lang="fr" sz="1600">
                <a:solidFill>
                  <a:schemeClr val="bg1"/>
                </a:solidFill>
              </a:rPr>
              <a:t>Infrastructures UCC (congélateurs)</a:t>
            </a:r>
          </a:p>
          <a:p>
            <a:pPr marL="342900" indent="-342900" rtl="0">
              <a:spcBef>
                <a:spcPts val="300"/>
              </a:spcBef>
              <a:spcAft>
                <a:spcPts val="300"/>
              </a:spcAft>
              <a:buAutoNum type="arabicPeriod"/>
            </a:pPr>
            <a:r>
              <a:rPr lang="fr" sz="1600">
                <a:solidFill>
                  <a:schemeClr val="bg1"/>
                </a:solidFill>
              </a:rPr>
              <a:t>Services d’installation et de préparation du site</a:t>
            </a:r>
          </a:p>
          <a:p>
            <a:pPr marL="342900" indent="-342900" rtl="0">
              <a:spcBef>
                <a:spcPts val="300"/>
              </a:spcBef>
              <a:spcAft>
                <a:spcPts val="300"/>
              </a:spcAft>
              <a:buAutoNum type="arabicPeriod"/>
            </a:pPr>
            <a:r>
              <a:rPr lang="fr" sz="1600">
                <a:solidFill>
                  <a:schemeClr val="bg1"/>
                </a:solidFill>
              </a:rPr>
              <a:t>Assistance technique des experts Pfizer/UCC</a:t>
            </a:r>
          </a:p>
          <a:p>
            <a:pPr marL="342900" indent="-342900" algn="ctr" rtl="0">
              <a:spcBef>
                <a:spcPts val="300"/>
              </a:spcBef>
              <a:spcAft>
                <a:spcPts val="300"/>
              </a:spcAft>
              <a:buAutoNum type="arabicPeriod"/>
            </a:pPr>
            <a:endParaRPr lang="en-US" sz="1600" u="sng" dirty="0">
              <a:solidFill>
                <a:schemeClr val="bg1"/>
              </a:solidFill>
            </a:endParaRPr>
          </a:p>
          <a:p>
            <a:pPr algn="ctr" rtl="0">
              <a:spcBef>
                <a:spcPts val="300"/>
              </a:spcBef>
              <a:spcAft>
                <a:spcPts val="300"/>
              </a:spcAft>
            </a:pPr>
            <a:r>
              <a:rPr lang="fr" sz="1600" b="1" i="1" u="sng">
                <a:solidFill>
                  <a:schemeClr val="bg1"/>
                </a:solidFill>
              </a:rPr>
              <a:t>L’ensemble des mesures de soutien est couvert par le financement dédié de COVAX au financement de l'UNICEF, </a:t>
            </a:r>
            <a:r>
              <a:rPr lang="fr" sz="1600" i="1">
                <a:solidFill>
                  <a:schemeClr val="bg1"/>
                </a:solidFill>
              </a:rPr>
              <a:t>aucune couverture CDS ou autre source n’est nécessaire</a:t>
            </a:r>
          </a:p>
        </p:txBody>
      </p:sp>
      <p:cxnSp>
        <p:nvCxnSpPr>
          <p:cNvPr id="9" name="Straight Connector 8">
            <a:extLst>
              <a:ext uri="{FF2B5EF4-FFF2-40B4-BE49-F238E27FC236}">
                <a16:creationId xmlns:a16="http://schemas.microsoft.com/office/drawing/2014/main" id="{F2BED04F-96B1-4CF6-BD06-13D64AE88BB1}"/>
              </a:ext>
            </a:extLst>
          </p:cNvPr>
          <p:cNvCxnSpPr>
            <a:cxnSpLocks/>
          </p:cNvCxnSpPr>
          <p:nvPr/>
        </p:nvCxnSpPr>
        <p:spPr>
          <a:xfrm>
            <a:off x="5244145" y="736568"/>
            <a:ext cx="0" cy="5919462"/>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6A7FC8-FDE9-47BD-92C1-41D76F1E4B58}"/>
              </a:ext>
            </a:extLst>
          </p:cNvPr>
          <p:cNvCxnSpPr>
            <a:cxnSpLocks/>
          </p:cNvCxnSpPr>
          <p:nvPr/>
        </p:nvCxnSpPr>
        <p:spPr>
          <a:xfrm>
            <a:off x="10104004" y="736568"/>
            <a:ext cx="15607" cy="592669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D8E89A-6212-4BF6-8C12-3DD6B4540E1B}"/>
              </a:ext>
            </a:extLst>
          </p:cNvPr>
          <p:cNvCxnSpPr>
            <a:cxnSpLocks/>
          </p:cNvCxnSpPr>
          <p:nvPr/>
        </p:nvCxnSpPr>
        <p:spPr>
          <a:xfrm>
            <a:off x="4009066" y="736568"/>
            <a:ext cx="8037250"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47ED27-A9DB-4627-A659-EB3A56CD7AD4}"/>
              </a:ext>
            </a:extLst>
          </p:cNvPr>
          <p:cNvCxnSpPr>
            <a:cxnSpLocks/>
          </p:cNvCxnSpPr>
          <p:nvPr/>
        </p:nvCxnSpPr>
        <p:spPr>
          <a:xfrm>
            <a:off x="4286676" y="2687858"/>
            <a:ext cx="8037250"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7522D3-90D0-480D-8F55-E1399DE4B70D}"/>
              </a:ext>
            </a:extLst>
          </p:cNvPr>
          <p:cNvCxnSpPr>
            <a:cxnSpLocks/>
          </p:cNvCxnSpPr>
          <p:nvPr/>
        </p:nvCxnSpPr>
        <p:spPr>
          <a:xfrm>
            <a:off x="3963366" y="4474695"/>
            <a:ext cx="8037250"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Rectangle: Top Corners Snipped 20">
            <a:extLst>
              <a:ext uri="{FF2B5EF4-FFF2-40B4-BE49-F238E27FC236}">
                <a16:creationId xmlns:a16="http://schemas.microsoft.com/office/drawing/2014/main" id="{3E982FD2-9A6B-4024-9AE9-5524422FBB5E}"/>
              </a:ext>
            </a:extLst>
          </p:cNvPr>
          <p:cNvSpPr/>
          <p:nvPr/>
        </p:nvSpPr>
        <p:spPr>
          <a:xfrm>
            <a:off x="4232282" y="85052"/>
            <a:ext cx="1203402" cy="550417"/>
          </a:xfrm>
          <a:prstGeom prst="snip2Same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ts val="300"/>
              </a:spcBef>
              <a:spcAft>
                <a:spcPts val="300"/>
              </a:spcAft>
            </a:pPr>
            <a:r>
              <a:rPr lang="fr" sz="1600">
                <a:solidFill>
                  <a:schemeClr val="bg1"/>
                </a:solidFill>
              </a:rPr>
              <a:t>Domaine d’appui</a:t>
            </a:r>
          </a:p>
        </p:txBody>
      </p:sp>
      <p:sp>
        <p:nvSpPr>
          <p:cNvPr id="25" name="Rectangle: Top Corners Snipped 24">
            <a:extLst>
              <a:ext uri="{FF2B5EF4-FFF2-40B4-BE49-F238E27FC236}">
                <a16:creationId xmlns:a16="http://schemas.microsoft.com/office/drawing/2014/main" id="{1E165895-E17F-4F13-B063-AA4BB5F3E72A}"/>
              </a:ext>
            </a:extLst>
          </p:cNvPr>
          <p:cNvSpPr/>
          <p:nvPr/>
        </p:nvSpPr>
        <p:spPr>
          <a:xfrm>
            <a:off x="5474492" y="91287"/>
            <a:ext cx="4591273" cy="550417"/>
          </a:xfrm>
          <a:prstGeom prst="snip2Same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ts val="300"/>
              </a:spcBef>
              <a:spcAft>
                <a:spcPts val="300"/>
              </a:spcAft>
            </a:pPr>
            <a:r>
              <a:rPr lang="fr" sz="1600">
                <a:solidFill>
                  <a:schemeClr val="bg1"/>
                </a:solidFill>
              </a:rPr>
              <a:t>Description</a:t>
            </a:r>
          </a:p>
        </p:txBody>
      </p:sp>
      <p:sp>
        <p:nvSpPr>
          <p:cNvPr id="26" name="Rectangle: Top Corners Snipped 25">
            <a:extLst>
              <a:ext uri="{FF2B5EF4-FFF2-40B4-BE49-F238E27FC236}">
                <a16:creationId xmlns:a16="http://schemas.microsoft.com/office/drawing/2014/main" id="{A3D96D8B-1631-4B6E-AA44-6BC2F330ED1B}"/>
              </a:ext>
            </a:extLst>
          </p:cNvPr>
          <p:cNvSpPr/>
          <p:nvPr/>
        </p:nvSpPr>
        <p:spPr>
          <a:xfrm>
            <a:off x="10119611" y="96397"/>
            <a:ext cx="2128535" cy="550417"/>
          </a:xfrm>
          <a:prstGeom prst="snip2SameRect">
            <a:avLst/>
          </a:prstGeom>
          <a:solidFill>
            <a:srgbClr val="0070C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ts val="300"/>
              </a:spcBef>
              <a:spcAft>
                <a:spcPts val="300"/>
              </a:spcAft>
            </a:pPr>
            <a:r>
              <a:rPr lang="fr" sz="1600" dirty="0">
                <a:solidFill>
                  <a:schemeClr val="bg1"/>
                </a:solidFill>
              </a:rPr>
              <a:t>Mesures essentielles pour l’accès</a:t>
            </a:r>
          </a:p>
        </p:txBody>
      </p:sp>
      <p:cxnSp>
        <p:nvCxnSpPr>
          <p:cNvPr id="30" name="Straight Connector 29">
            <a:extLst>
              <a:ext uri="{FF2B5EF4-FFF2-40B4-BE49-F238E27FC236}">
                <a16:creationId xmlns:a16="http://schemas.microsoft.com/office/drawing/2014/main" id="{685C21E5-52BE-4918-80D1-31F67BAE4F8D}"/>
              </a:ext>
            </a:extLst>
          </p:cNvPr>
          <p:cNvCxnSpPr/>
          <p:nvPr/>
        </p:nvCxnSpPr>
        <p:spPr>
          <a:xfrm>
            <a:off x="4152807" y="6807637"/>
            <a:ext cx="8037250"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8B8CCCA-C417-460D-85C0-48FFBA13F4E9}"/>
              </a:ext>
            </a:extLst>
          </p:cNvPr>
          <p:cNvSpPr/>
          <p:nvPr/>
        </p:nvSpPr>
        <p:spPr>
          <a:xfrm>
            <a:off x="4166928" y="800403"/>
            <a:ext cx="1077217" cy="178635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sz="1400" b="1">
                <a:solidFill>
                  <a:schemeClr val="tx1"/>
                </a:solidFill>
              </a:rPr>
              <a:t>Équipement UCC</a:t>
            </a:r>
          </a:p>
        </p:txBody>
      </p:sp>
      <p:sp>
        <p:nvSpPr>
          <p:cNvPr id="33" name="Rectangle 32">
            <a:extLst>
              <a:ext uri="{FF2B5EF4-FFF2-40B4-BE49-F238E27FC236}">
                <a16:creationId xmlns:a16="http://schemas.microsoft.com/office/drawing/2014/main" id="{F89F1205-7544-4852-804B-E8155D375407}"/>
              </a:ext>
            </a:extLst>
          </p:cNvPr>
          <p:cNvSpPr/>
          <p:nvPr/>
        </p:nvSpPr>
        <p:spPr>
          <a:xfrm>
            <a:off x="4155177" y="3012424"/>
            <a:ext cx="1037111" cy="115506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sz="1400" b="1">
                <a:solidFill>
                  <a:schemeClr val="tx1"/>
                </a:solidFill>
              </a:rPr>
              <a:t>Installation et préparation du site</a:t>
            </a:r>
          </a:p>
        </p:txBody>
      </p:sp>
      <p:sp>
        <p:nvSpPr>
          <p:cNvPr id="34" name="Rectangle 33">
            <a:extLst>
              <a:ext uri="{FF2B5EF4-FFF2-40B4-BE49-F238E27FC236}">
                <a16:creationId xmlns:a16="http://schemas.microsoft.com/office/drawing/2014/main" id="{3E1CB6FB-EE2C-4E35-9854-3AF07F93C01C}"/>
              </a:ext>
            </a:extLst>
          </p:cNvPr>
          <p:cNvSpPr/>
          <p:nvPr/>
        </p:nvSpPr>
        <p:spPr>
          <a:xfrm>
            <a:off x="3963366" y="4654540"/>
            <a:ext cx="1350548" cy="115506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spcBef>
                <a:spcPts val="300"/>
              </a:spcBef>
              <a:spcAft>
                <a:spcPts val="300"/>
              </a:spcAft>
            </a:pPr>
            <a:r>
              <a:rPr lang="fr" sz="1300" b="1">
                <a:solidFill>
                  <a:schemeClr val="tx1"/>
                </a:solidFill>
              </a:rPr>
              <a:t>Assistance technique</a:t>
            </a:r>
          </a:p>
        </p:txBody>
      </p:sp>
      <p:sp>
        <p:nvSpPr>
          <p:cNvPr id="23" name="Rectangle 22">
            <a:extLst>
              <a:ext uri="{FF2B5EF4-FFF2-40B4-BE49-F238E27FC236}">
                <a16:creationId xmlns:a16="http://schemas.microsoft.com/office/drawing/2014/main" id="{2AB12A45-1DEC-47FF-82C0-FD857B914B3A}"/>
              </a:ext>
            </a:extLst>
          </p:cNvPr>
          <p:cNvSpPr/>
          <p:nvPr/>
        </p:nvSpPr>
        <p:spPr>
          <a:xfrm>
            <a:off x="5242184" y="777318"/>
            <a:ext cx="4823582" cy="189250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68275" indent="-168275" rtl="0">
              <a:spcBef>
                <a:spcPts val="300"/>
              </a:spcBef>
              <a:spcAft>
                <a:spcPts val="300"/>
              </a:spcAft>
              <a:buFont typeface="Arial" panose="020B0604020202020204" pitchFamily="34" charset="0"/>
              <a:buChar char="•"/>
            </a:pPr>
            <a:r>
              <a:rPr lang="fr" sz="1000" dirty="0">
                <a:solidFill>
                  <a:schemeClr val="tx1"/>
                </a:solidFill>
              </a:rPr>
              <a:t>Équipements commandés à risque début juillet pour garantir l'approvisionnement. Actuellement, 150 unités grand format sont prêtes à être expédiées de Chine.</a:t>
            </a:r>
            <a:endParaRPr lang="en-US" sz="1000" dirty="0">
              <a:solidFill>
                <a:schemeClr val="tx1"/>
              </a:solidFill>
              <a:cs typeface="Arial"/>
            </a:endParaRPr>
          </a:p>
          <a:p>
            <a:pPr marL="168275" indent="-168275" rtl="0">
              <a:spcBef>
                <a:spcPts val="300"/>
              </a:spcBef>
              <a:spcAft>
                <a:spcPts val="300"/>
              </a:spcAft>
              <a:buFont typeface="Arial" panose="020B0604020202020204" pitchFamily="34" charset="0"/>
              <a:buChar char="•"/>
            </a:pPr>
            <a:r>
              <a:rPr lang="fr" sz="1000" dirty="0">
                <a:solidFill>
                  <a:schemeClr val="tx1"/>
                </a:solidFill>
              </a:rPr>
              <a:t>Les pays ont réparti les équipements sur la base I) des doses de COVAX PZ, et II) de la capacité connue de l'UCC ;</a:t>
            </a:r>
            <a:endParaRPr lang="en-US" sz="1000" dirty="0">
              <a:solidFill>
                <a:schemeClr val="tx1"/>
              </a:solidFill>
              <a:cs typeface="Arial"/>
            </a:endParaRPr>
          </a:p>
          <a:p>
            <a:pPr marL="168275" indent="-168275" rtl="0">
              <a:spcBef>
                <a:spcPts val="300"/>
              </a:spcBef>
              <a:spcAft>
                <a:spcPts val="300"/>
              </a:spcAft>
              <a:buFont typeface="Arial" panose="020B0604020202020204" pitchFamily="34" charset="0"/>
              <a:buChar char="•"/>
            </a:pPr>
            <a:r>
              <a:rPr lang="fr" sz="1000" dirty="0">
                <a:solidFill>
                  <a:schemeClr val="tx1"/>
                </a:solidFill>
                <a:ea typeface="+mn-lt"/>
                <a:cs typeface="+mn-lt"/>
              </a:rPr>
              <a:t>•Le soutien de l'UCC vise à répondre aux besoins immédiats en matière de capacité de stockage des ULT, en privilégiant le stockage au niveau central.</a:t>
            </a:r>
            <a:endParaRPr lang="en-US" sz="1000" dirty="0">
              <a:solidFill>
                <a:schemeClr val="tx1"/>
              </a:solidFill>
              <a:cs typeface="Arial"/>
            </a:endParaRPr>
          </a:p>
          <a:p>
            <a:pPr marL="168275" indent="-168275" rtl="0">
              <a:spcBef>
                <a:spcPts val="300"/>
              </a:spcBef>
              <a:spcAft>
                <a:spcPts val="300"/>
              </a:spcAft>
              <a:buFont typeface="Arial" panose="020B0604020202020204" pitchFamily="34" charset="0"/>
              <a:buChar char="•"/>
            </a:pPr>
            <a:r>
              <a:rPr lang="fr" sz="1000" dirty="0">
                <a:solidFill>
                  <a:schemeClr val="tx1"/>
                </a:solidFill>
              </a:rPr>
              <a:t>L'objectif est d'organiser la livraison dans le pays d'ici mi-août afin que les procédures de préparation soient terminés à temps pour recevoir les doses en septembre.</a:t>
            </a:r>
            <a:endParaRPr lang="en-US" sz="1000" dirty="0">
              <a:solidFill>
                <a:schemeClr val="tx1"/>
              </a:solidFill>
              <a:cs typeface="Arial"/>
            </a:endParaRPr>
          </a:p>
        </p:txBody>
      </p:sp>
      <p:sp>
        <p:nvSpPr>
          <p:cNvPr id="27" name="Rectangle 26">
            <a:extLst>
              <a:ext uri="{FF2B5EF4-FFF2-40B4-BE49-F238E27FC236}">
                <a16:creationId xmlns:a16="http://schemas.microsoft.com/office/drawing/2014/main" id="{5B67AE68-B95B-444B-A8A4-5352475C625F}"/>
              </a:ext>
            </a:extLst>
          </p:cNvPr>
          <p:cNvSpPr/>
          <p:nvPr/>
        </p:nvSpPr>
        <p:spPr>
          <a:xfrm>
            <a:off x="10138865" y="743796"/>
            <a:ext cx="2051192" cy="198759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indent="-285750" rtl="0">
              <a:spcBef>
                <a:spcPts val="300"/>
              </a:spcBef>
              <a:spcAft>
                <a:spcPts val="300"/>
              </a:spcAft>
              <a:buFont typeface="Arial" panose="020B0604020202020204" pitchFamily="34" charset="0"/>
              <a:buChar char="•"/>
            </a:pPr>
            <a:r>
              <a:rPr lang="fr" sz="1000" dirty="0">
                <a:solidFill>
                  <a:schemeClr val="tx1"/>
                </a:solidFill>
              </a:rPr>
              <a:t>Les pays éligibles auront été au préalable informés par l’UNICEF, qui leur aura demandé une confirmation.</a:t>
            </a:r>
            <a:endParaRPr lang="en-US" sz="1000" dirty="0">
              <a:solidFill>
                <a:schemeClr val="tx1"/>
              </a:solidFill>
              <a:cs typeface="Arial"/>
            </a:endParaRPr>
          </a:p>
          <a:p>
            <a:pPr marL="285750" indent="-285750" rtl="0">
              <a:spcBef>
                <a:spcPts val="300"/>
              </a:spcBef>
              <a:spcAft>
                <a:spcPts val="300"/>
              </a:spcAft>
              <a:buFont typeface="Arial" panose="020B0604020202020204" pitchFamily="34" charset="0"/>
              <a:buChar char="•"/>
            </a:pPr>
            <a:r>
              <a:rPr lang="fr" sz="1000" dirty="0">
                <a:solidFill>
                  <a:schemeClr val="tx1"/>
                </a:solidFill>
                <a:ea typeface="+mn-lt"/>
                <a:cs typeface="+mn-lt"/>
              </a:rPr>
              <a:t>Les pays doivent s'assurer que tous les documents nécessaires au dédouanement et à la réception sont disponibles dans les meilleurs délais.</a:t>
            </a:r>
            <a:endParaRPr lang="en-US" sz="1000" dirty="0">
              <a:solidFill>
                <a:schemeClr val="tx1"/>
              </a:solidFill>
              <a:cs typeface="Arial"/>
            </a:endParaRPr>
          </a:p>
          <a:p>
            <a:pPr marL="285750" indent="-285750" rtl="0">
              <a:spcBef>
                <a:spcPts val="300"/>
              </a:spcBef>
              <a:spcAft>
                <a:spcPts val="300"/>
              </a:spcAft>
              <a:buFont typeface="Arial" panose="020B0604020202020204" pitchFamily="34" charset="0"/>
              <a:buChar char="•"/>
            </a:pPr>
            <a:endParaRPr lang="en-US" sz="1300" dirty="0">
              <a:solidFill>
                <a:schemeClr val="tx1"/>
              </a:solidFill>
              <a:cs typeface="Arial"/>
            </a:endParaRPr>
          </a:p>
        </p:txBody>
      </p:sp>
      <p:sp>
        <p:nvSpPr>
          <p:cNvPr id="28" name="Rectangle 27">
            <a:extLst>
              <a:ext uri="{FF2B5EF4-FFF2-40B4-BE49-F238E27FC236}">
                <a16:creationId xmlns:a16="http://schemas.microsoft.com/office/drawing/2014/main" id="{2808954F-A2CE-41E0-A4CE-071597B45DCD}"/>
              </a:ext>
            </a:extLst>
          </p:cNvPr>
          <p:cNvSpPr/>
          <p:nvPr/>
        </p:nvSpPr>
        <p:spPr>
          <a:xfrm>
            <a:off x="5242184" y="2782723"/>
            <a:ext cx="4877427" cy="162877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68275" indent="-168275" rtl="0">
              <a:spcBef>
                <a:spcPts val="300"/>
              </a:spcBef>
              <a:spcAft>
                <a:spcPts val="300"/>
              </a:spcAft>
              <a:buFont typeface="Arial" panose="020B0604020202020204" pitchFamily="34" charset="0"/>
              <a:buChar char="•"/>
            </a:pPr>
            <a:r>
              <a:rPr lang="fr" sz="1000" dirty="0">
                <a:solidFill>
                  <a:schemeClr val="tx1"/>
                </a:solidFill>
                <a:ea typeface="+mn-lt"/>
                <a:cs typeface="+mn-lt"/>
              </a:rPr>
              <a:t>Les pays doivent se charger d'organiser la distribution, </a:t>
            </a:r>
            <a:r>
              <a:rPr lang="fr" sz="1000" dirty="0">
                <a:solidFill>
                  <a:schemeClr val="tx1"/>
                </a:solidFill>
                <a:cs typeface="Arial"/>
              </a:rPr>
              <a:t>la livraison et l'installation des équipements ULT dans les entrepôts nationaux</a:t>
            </a:r>
            <a:endParaRPr lang="en-US" sz="1000" dirty="0">
              <a:solidFill>
                <a:schemeClr val="tx1"/>
              </a:solidFill>
            </a:endParaRPr>
          </a:p>
          <a:p>
            <a:pPr marL="168275" indent="-168275" rtl="0">
              <a:spcBef>
                <a:spcPts val="300"/>
              </a:spcBef>
              <a:spcAft>
                <a:spcPts val="300"/>
              </a:spcAft>
              <a:buFont typeface="Arial" panose="020B0604020202020204" pitchFamily="34" charset="0"/>
              <a:buChar char="•"/>
            </a:pPr>
            <a:r>
              <a:rPr lang="fr" sz="1000" dirty="0">
                <a:solidFill>
                  <a:schemeClr val="tx1"/>
                </a:solidFill>
              </a:rPr>
              <a:t>La préparation du site est indispensable pour les équipements ULT (Climatisation, alimentation électrique triphasée stable, générateur de secours) ;</a:t>
            </a:r>
            <a:endParaRPr lang="en-US" sz="1000" dirty="0">
              <a:solidFill>
                <a:schemeClr val="tx1"/>
              </a:solidFill>
              <a:cs typeface="Arial"/>
            </a:endParaRPr>
          </a:p>
          <a:p>
            <a:pPr marL="168275" indent="-168275" rtl="0">
              <a:spcBef>
                <a:spcPts val="300"/>
              </a:spcBef>
              <a:spcAft>
                <a:spcPts val="300"/>
              </a:spcAft>
              <a:buFont typeface="Arial" panose="020B0604020202020204" pitchFamily="34" charset="0"/>
              <a:buChar char="•"/>
            </a:pPr>
            <a:r>
              <a:rPr lang="fr" sz="1000" dirty="0">
                <a:solidFill>
                  <a:schemeClr val="tx1"/>
                </a:solidFill>
                <a:ea typeface="+mn-lt"/>
                <a:cs typeface="+mn-lt"/>
              </a:rPr>
              <a:t>Budget pour l’approvisionnement local de produits connexes et </a:t>
            </a:r>
            <a:r>
              <a:rPr lang="fr" sz="1000" dirty="0">
                <a:solidFill>
                  <a:schemeClr val="tx1"/>
                </a:solidFill>
                <a:cs typeface="Arial"/>
              </a:rPr>
              <a:t>le déploiement, fourni aux pays.</a:t>
            </a:r>
            <a:endParaRPr lang="en-US" sz="1000" dirty="0">
              <a:solidFill>
                <a:schemeClr val="tx1"/>
              </a:solidFill>
              <a:ea typeface="+mn-lt"/>
              <a:cs typeface="+mn-lt"/>
            </a:endParaRPr>
          </a:p>
          <a:p>
            <a:pPr marL="168275" indent="-168275" rtl="0">
              <a:spcBef>
                <a:spcPts val="300"/>
              </a:spcBef>
              <a:spcAft>
                <a:spcPts val="300"/>
              </a:spcAft>
              <a:buFont typeface="Arial" panose="020B0604020202020204" pitchFamily="34" charset="0"/>
              <a:buChar char="•"/>
            </a:pPr>
            <a:r>
              <a:rPr lang="fr" sz="1000" dirty="0">
                <a:solidFill>
                  <a:schemeClr val="tx1"/>
                </a:solidFill>
                <a:ea typeface="+mn-lt"/>
                <a:cs typeface="+mn-lt"/>
              </a:rPr>
              <a:t>La formation de l’utilisateur final est primordiale et un service d’assistance technique est disponible.</a:t>
            </a:r>
            <a:endParaRPr lang="en-US" sz="1000" dirty="0">
              <a:solidFill>
                <a:schemeClr val="tx1"/>
              </a:solidFill>
              <a:cs typeface="Arial"/>
            </a:endParaRPr>
          </a:p>
        </p:txBody>
      </p:sp>
      <p:sp>
        <p:nvSpPr>
          <p:cNvPr id="29" name="Rectangle 28">
            <a:extLst>
              <a:ext uri="{FF2B5EF4-FFF2-40B4-BE49-F238E27FC236}">
                <a16:creationId xmlns:a16="http://schemas.microsoft.com/office/drawing/2014/main" id="{00D9720D-1C99-45E0-975A-47BF9FECC185}"/>
              </a:ext>
            </a:extLst>
          </p:cNvPr>
          <p:cNvSpPr/>
          <p:nvPr/>
        </p:nvSpPr>
        <p:spPr>
          <a:xfrm>
            <a:off x="10169507" y="2904342"/>
            <a:ext cx="2078640" cy="1509594"/>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rtl="0">
              <a:buFont typeface="Arial" panose="020B0604020202020204" pitchFamily="34" charset="0"/>
              <a:buChar char="•"/>
            </a:pPr>
            <a:r>
              <a:rPr lang="fr" sz="1000" dirty="0">
                <a:solidFill>
                  <a:srgbClr val="000000"/>
                </a:solidFill>
                <a:ea typeface="+mn-lt"/>
                <a:cs typeface="+mn-lt"/>
              </a:rPr>
              <a:t>Les pays doivent d’urgence évaluer leurs besoins et lancer l’approvisionnement local de produits connexes.</a:t>
            </a:r>
            <a:endParaRPr lang="en-US" sz="1000" dirty="0">
              <a:solidFill>
                <a:srgbClr val="000000"/>
              </a:solidFill>
              <a:cs typeface="Arial"/>
            </a:endParaRPr>
          </a:p>
          <a:p>
            <a:pPr rtl="0">
              <a:buFont typeface="Arial" panose="020B0604020202020204" pitchFamily="34" charset="0"/>
              <a:buChar char="•"/>
            </a:pPr>
            <a:endParaRPr lang="en-US" sz="1000" dirty="0">
              <a:solidFill>
                <a:srgbClr val="000000"/>
              </a:solidFill>
              <a:ea typeface="+mn-lt"/>
              <a:cs typeface="+mn-lt"/>
            </a:endParaRPr>
          </a:p>
          <a:p>
            <a:pPr rtl="0">
              <a:buFont typeface="Arial" panose="020B0604020202020204" pitchFamily="34" charset="0"/>
              <a:buChar char="•"/>
            </a:pPr>
            <a:r>
              <a:rPr lang="fr" sz="1000" dirty="0">
                <a:solidFill>
                  <a:srgbClr val="000000"/>
                </a:solidFill>
                <a:ea typeface="+mn-lt"/>
                <a:cs typeface="+mn-lt"/>
              </a:rPr>
              <a:t>Les pays doivent avoir un plan de distribution prêt pour faciliter l'installation et la formation des utilisateurs finaux.</a:t>
            </a:r>
            <a:endParaRPr lang="en-US" sz="1000" dirty="0">
              <a:solidFill>
                <a:srgbClr val="000000"/>
              </a:solidFill>
            </a:endParaRPr>
          </a:p>
          <a:p>
            <a:pPr marL="285750" indent="-285750" rtl="0">
              <a:spcBef>
                <a:spcPts val="300"/>
              </a:spcBef>
              <a:spcAft>
                <a:spcPts val="300"/>
              </a:spcAft>
              <a:buFont typeface="Arial" panose="020B0604020202020204" pitchFamily="34" charset="0"/>
              <a:buChar char="•"/>
            </a:pPr>
            <a:endParaRPr lang="en-US" sz="1200" dirty="0">
              <a:solidFill>
                <a:srgbClr val="000000"/>
              </a:solidFill>
              <a:cs typeface="Arial"/>
            </a:endParaRPr>
          </a:p>
        </p:txBody>
      </p:sp>
      <p:sp>
        <p:nvSpPr>
          <p:cNvPr id="31" name="Rectangle 30">
            <a:extLst>
              <a:ext uri="{FF2B5EF4-FFF2-40B4-BE49-F238E27FC236}">
                <a16:creationId xmlns:a16="http://schemas.microsoft.com/office/drawing/2014/main" id="{799FD80D-1BB5-49B1-B280-C2EE4471F058}"/>
              </a:ext>
            </a:extLst>
          </p:cNvPr>
          <p:cNvSpPr/>
          <p:nvPr/>
        </p:nvSpPr>
        <p:spPr>
          <a:xfrm>
            <a:off x="5118756" y="4523553"/>
            <a:ext cx="5067802" cy="224095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68275" indent="-168275" rtl="0">
              <a:spcBef>
                <a:spcPts val="300"/>
              </a:spcBef>
              <a:spcAft>
                <a:spcPts val="300"/>
              </a:spcAft>
              <a:buFont typeface="Arial" panose="020B0604020202020204" pitchFamily="34" charset="0"/>
              <a:buChar char="•"/>
            </a:pPr>
            <a:r>
              <a:rPr lang="fr" sz="900" dirty="0">
                <a:solidFill>
                  <a:srgbClr val="000000"/>
                </a:solidFill>
              </a:rPr>
              <a:t>Le produit Pfizer est complexe, et le processus de diligence peut être une source importante de retard.</a:t>
            </a:r>
          </a:p>
          <a:p>
            <a:pPr marL="168275" indent="-168275" rtl="0">
              <a:spcBef>
                <a:spcPts val="300"/>
              </a:spcBef>
              <a:spcAft>
                <a:spcPts val="300"/>
              </a:spcAft>
              <a:buFont typeface="Arial" panose="020B0604020202020204" pitchFamily="34" charset="0"/>
              <a:buChar char="•"/>
            </a:pPr>
            <a:r>
              <a:rPr lang="fr" sz="900" dirty="0">
                <a:solidFill>
                  <a:srgbClr val="000000"/>
                </a:solidFill>
                <a:ea typeface="+mn-lt"/>
                <a:cs typeface="+mn-lt"/>
              </a:rPr>
              <a:t>La Division des approvisionnements de l’UNICEF a lancé des accords à long terme de direction des opération pour les services d’assistance technique de prestataires 3PL (le premier prestataire 3PL a été contracté et peut être déployé, le second sera contracté dans 2 semaines). Les prestataires 3PL ont une solide expérience en planification et zonage et en ULT.</a:t>
            </a:r>
            <a:endParaRPr lang="en-US" sz="900" dirty="0">
              <a:solidFill>
                <a:srgbClr val="000000"/>
              </a:solidFill>
              <a:cs typeface="Arial"/>
            </a:endParaRPr>
          </a:p>
          <a:p>
            <a:pPr marL="168275" indent="-168275" rtl="0">
              <a:buFont typeface="Arial" panose="020B0604020202020204" pitchFamily="34" charset="0"/>
              <a:buChar char="•"/>
            </a:pPr>
            <a:r>
              <a:rPr lang="fr" sz="900" dirty="0">
                <a:solidFill>
                  <a:srgbClr val="000000"/>
                </a:solidFill>
                <a:ea typeface="+mn-lt"/>
                <a:cs typeface="+mn-lt"/>
              </a:rPr>
              <a:t>     Les pays peuvent contacter directement ces prestataires pour les services d’assistance technique suivants :</a:t>
            </a:r>
            <a:endParaRPr lang="en-US" sz="900" dirty="0">
              <a:solidFill>
                <a:srgbClr val="000000"/>
              </a:solidFill>
              <a:ea typeface="+mn-lt"/>
              <a:cs typeface="+mn-lt"/>
            </a:endParaRPr>
          </a:p>
          <a:p>
            <a:pPr marL="625475" lvl="1" indent="-168275" rtl="0"/>
            <a:r>
              <a:rPr lang="fr" sz="900" dirty="0">
                <a:solidFill>
                  <a:srgbClr val="000000"/>
                </a:solidFill>
                <a:ea typeface="+mn-lt"/>
                <a:cs typeface="+mn-lt"/>
              </a:rPr>
              <a:t>-Préparation des pays (diligence Pfizer, etc.)</a:t>
            </a:r>
          </a:p>
          <a:p>
            <a:pPr marL="625475" lvl="1" indent="-168275" rtl="0"/>
            <a:r>
              <a:rPr lang="fr" sz="900" dirty="0">
                <a:solidFill>
                  <a:srgbClr val="000000"/>
                </a:solidFill>
                <a:ea typeface="+mn-lt"/>
                <a:cs typeface="+mn-lt"/>
              </a:rPr>
              <a:t>- Préparation du site et planification logistique de la manipulation du vaccin Pfizer BioNTech COVID-19</a:t>
            </a:r>
          </a:p>
          <a:p>
            <a:pPr marL="625475" lvl="1" indent="-168275" rtl="0"/>
            <a:r>
              <a:rPr lang="fr" sz="900" dirty="0">
                <a:solidFill>
                  <a:srgbClr val="000000"/>
                </a:solidFill>
                <a:ea typeface="+mn-lt"/>
                <a:cs typeface="+mn-lt"/>
              </a:rPr>
              <a:t>- Planification/évaluation des besoins en glace carbonique pour la distribution au niveau national</a:t>
            </a:r>
          </a:p>
          <a:p>
            <a:pPr marL="625475" lvl="1" indent="-168275" rtl="0"/>
            <a:r>
              <a:rPr lang="fr" sz="900" dirty="0">
                <a:solidFill>
                  <a:srgbClr val="000000"/>
                </a:solidFill>
                <a:ea typeface="+mn-lt"/>
                <a:cs typeface="+mn-lt"/>
              </a:rPr>
              <a:t>- Mise en place d’une gestion intégrée de la chaîne d'approvisionnement pour Pfizer BioNTech COVID-19, afin de garantir la qualité/l’efficacité du vaccin</a:t>
            </a:r>
            <a:endParaRPr lang="en-US" sz="900" dirty="0">
              <a:solidFill>
                <a:srgbClr val="000000"/>
              </a:solidFill>
              <a:cs typeface="Arial"/>
            </a:endParaRPr>
          </a:p>
          <a:p>
            <a:pPr marL="285750" indent="-285750" rtl="0">
              <a:spcBef>
                <a:spcPts val="300"/>
              </a:spcBef>
              <a:spcAft>
                <a:spcPts val="300"/>
              </a:spcAft>
              <a:buFont typeface="Arial" panose="020B0604020202020204" pitchFamily="34" charset="0"/>
              <a:buChar char="•"/>
            </a:pPr>
            <a:endParaRPr lang="en-US" sz="1000" dirty="0">
              <a:solidFill>
                <a:srgbClr val="000000"/>
              </a:solidFill>
              <a:cs typeface="Arial"/>
            </a:endParaRPr>
          </a:p>
        </p:txBody>
      </p:sp>
      <p:sp>
        <p:nvSpPr>
          <p:cNvPr id="36" name="Rectangle 35">
            <a:extLst>
              <a:ext uri="{FF2B5EF4-FFF2-40B4-BE49-F238E27FC236}">
                <a16:creationId xmlns:a16="http://schemas.microsoft.com/office/drawing/2014/main" id="{C3C25F63-811F-4F24-9FC8-47A9307F9EA2}"/>
              </a:ext>
            </a:extLst>
          </p:cNvPr>
          <p:cNvSpPr/>
          <p:nvPr/>
        </p:nvSpPr>
        <p:spPr>
          <a:xfrm>
            <a:off x="10282396" y="4517828"/>
            <a:ext cx="1852862" cy="1864636"/>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rtl="0">
              <a:spcBef>
                <a:spcPts val="300"/>
              </a:spcBef>
              <a:spcAft>
                <a:spcPts val="300"/>
              </a:spcAft>
              <a:buFont typeface="Arial" panose="020B0604020202020204" pitchFamily="34" charset="0"/>
              <a:buChar char="•"/>
            </a:pPr>
            <a:r>
              <a:rPr lang="fr" sz="1000" dirty="0">
                <a:solidFill>
                  <a:srgbClr val="000000"/>
                </a:solidFill>
                <a:ea typeface="+mn-lt"/>
                <a:cs typeface="+mn-lt"/>
              </a:rPr>
              <a:t>Il est </a:t>
            </a:r>
            <a:r>
              <a:rPr lang="fr" sz="1000" u="sng" dirty="0">
                <a:solidFill>
                  <a:srgbClr val="000000"/>
                </a:solidFill>
                <a:ea typeface="+mn-lt"/>
                <a:cs typeface="+mn-lt"/>
              </a:rPr>
              <a:t>fortement </a:t>
            </a:r>
            <a:r>
              <a:rPr lang="fr" sz="1000" dirty="0">
                <a:solidFill>
                  <a:srgbClr val="000000"/>
                </a:solidFill>
                <a:ea typeface="+mn-lt"/>
                <a:cs typeface="+mn-lt"/>
              </a:rPr>
              <a:t>recommandé, par le biais du mécanisme de coordination Covid-19 dans le pays, de faire appel à l'assistance technique de logistique externalisée (3PL) en fonction des besoins du pays afin de soutenir la préparation du pays et le déploiement rapide/adéquat de Pfizer. </a:t>
            </a:r>
            <a:endParaRPr lang="en-US" sz="1000" dirty="0">
              <a:solidFill>
                <a:srgbClr val="000000"/>
              </a:solidFill>
            </a:endParaRPr>
          </a:p>
          <a:p>
            <a:pPr marL="285750" indent="-285750" rtl="0">
              <a:spcBef>
                <a:spcPts val="300"/>
              </a:spcBef>
              <a:spcAft>
                <a:spcPts val="300"/>
              </a:spcAft>
              <a:buFont typeface="Arial" panose="020B0604020202020204" pitchFamily="34" charset="0"/>
              <a:buChar char="•"/>
            </a:pPr>
            <a:endParaRPr lang="en-US" sz="1200" dirty="0">
              <a:solidFill>
                <a:srgbClr val="000000"/>
              </a:solidFill>
              <a:cs typeface="Arial"/>
            </a:endParaRPr>
          </a:p>
        </p:txBody>
      </p:sp>
    </p:spTree>
    <p:extLst>
      <p:ext uri="{BB962C8B-B14F-4D97-AF65-F5344CB8AC3E}">
        <p14:creationId xmlns:p14="http://schemas.microsoft.com/office/powerpoint/2010/main" val="4037759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DFCFE6-F1B1-47D9-9DDA-FE7837766BCD}"/>
              </a:ext>
            </a:extLst>
          </p:cNvPr>
          <p:cNvSpPr>
            <a:spLocks noGrp="1"/>
          </p:cNvSpPr>
          <p:nvPr>
            <p:ph type="subTitle" idx="1"/>
          </p:nvPr>
        </p:nvSpPr>
        <p:spPr>
          <a:xfrm>
            <a:off x="0" y="-84221"/>
            <a:ext cx="5743074" cy="6942221"/>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marL="288925" lvl="2" algn="l" rtl="0">
              <a:spcBef>
                <a:spcPct val="0"/>
              </a:spcBef>
            </a:pPr>
            <a:r>
              <a:rPr lang="fr" sz="4800">
                <a:solidFill>
                  <a:prstClr val="white"/>
                </a:solidFill>
                <a:latin typeface="Arial" pitchFamily="34" charset="0"/>
                <a:cs typeface="Arial" pitchFamily="34" charset="0"/>
              </a:rPr>
              <a:t>Module 6 : </a:t>
            </a:r>
          </a:p>
          <a:p>
            <a:pPr marL="288925" lvl="2" algn="l" rtl="0">
              <a:spcBef>
                <a:spcPct val="0"/>
              </a:spcBef>
            </a:pPr>
            <a:r>
              <a:rPr lang="fr" sz="4800">
                <a:solidFill>
                  <a:prstClr val="white"/>
                </a:solidFill>
                <a:latin typeface="Arial" pitchFamily="34" charset="0"/>
                <a:cs typeface="Arial" pitchFamily="34" charset="0"/>
              </a:rPr>
              <a:t>Vaccin </a:t>
            </a:r>
          </a:p>
          <a:p>
            <a:pPr marL="288925" lvl="2" algn="l" rtl="0">
              <a:spcBef>
                <a:spcPct val="0"/>
              </a:spcBef>
            </a:pPr>
            <a:r>
              <a:rPr lang="fr" sz="4800">
                <a:solidFill>
                  <a:prstClr val="white"/>
                </a:solidFill>
                <a:latin typeface="Arial" pitchFamily="34" charset="0"/>
                <a:cs typeface="Arial" pitchFamily="34" charset="0"/>
              </a:rPr>
              <a:t>Transport et </a:t>
            </a:r>
          </a:p>
          <a:p>
            <a:pPr marL="288925" lvl="2" algn="l" rtl="0">
              <a:spcBef>
                <a:spcPct val="0"/>
              </a:spcBef>
            </a:pPr>
            <a:r>
              <a:rPr lang="fr" sz="4800">
                <a:solidFill>
                  <a:prstClr val="white"/>
                </a:solidFill>
                <a:latin typeface="Arial" pitchFamily="34" charset="0"/>
                <a:cs typeface="Arial" pitchFamily="34" charset="0"/>
              </a:rPr>
              <a:t>options de stockage</a:t>
            </a:r>
          </a:p>
          <a:p>
            <a:pPr marL="288925" lvl="2" algn="l" rtl="0">
              <a:spcBef>
                <a:spcPct val="0"/>
              </a:spcBef>
            </a:pPr>
            <a:r>
              <a:rPr lang="fr" sz="4800">
                <a:solidFill>
                  <a:prstClr val="white"/>
                </a:solidFill>
                <a:latin typeface="Arial" pitchFamily="34" charset="0"/>
                <a:cs typeface="Arial" pitchFamily="34" charset="0"/>
              </a:rPr>
              <a:t>dans les entrepôts infranationaux </a:t>
            </a:r>
          </a:p>
          <a:p>
            <a:pPr marL="288925" lvl="2" algn="l" rtl="0">
              <a:spcBef>
                <a:spcPct val="0"/>
              </a:spcBef>
            </a:pPr>
            <a:r>
              <a:rPr lang="fr" sz="4800">
                <a:solidFill>
                  <a:prstClr val="white"/>
                </a:solidFill>
                <a:latin typeface="Arial" pitchFamily="34" charset="0"/>
                <a:cs typeface="Arial" pitchFamily="34" charset="0"/>
              </a:rPr>
              <a:t>et les centres </a:t>
            </a:r>
          </a:p>
          <a:p>
            <a:pPr marL="288925" lvl="2" algn="l" rtl="0">
              <a:spcBef>
                <a:spcPct val="0"/>
              </a:spcBef>
            </a:pPr>
            <a:r>
              <a:rPr lang="fr" sz="4800">
                <a:solidFill>
                  <a:prstClr val="white"/>
                </a:solidFill>
                <a:latin typeface="Arial" pitchFamily="34" charset="0"/>
                <a:cs typeface="Arial" pitchFamily="34" charset="0"/>
              </a:rPr>
              <a:t>de vaccination</a:t>
            </a:r>
          </a:p>
        </p:txBody>
      </p:sp>
      <p:pic>
        <p:nvPicPr>
          <p:cNvPr id="6" name="0AD63078-9D04-49B3-B1BD-5BA32B025471" descr="4AC60BE0-7750-4A80-AA22-ED9A1BBF2A07@who">
            <a:extLst>
              <a:ext uri="{FF2B5EF4-FFF2-40B4-BE49-F238E27FC236}">
                <a16:creationId xmlns:a16="http://schemas.microsoft.com/office/drawing/2014/main" id="{656D4637-7B09-4DB1-B596-25441BF92D7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352"/>
          <a:stretch/>
        </p:blipFill>
        <p:spPr bwMode="auto">
          <a:xfrm>
            <a:off x="5743074" y="0"/>
            <a:ext cx="6448926" cy="6858000"/>
          </a:xfrm>
          <a:prstGeom prst="rect">
            <a:avLst/>
          </a:prstGeom>
          <a:noFill/>
          <a:ln w="9525">
            <a:noFill/>
            <a:miter lim="800000"/>
            <a:headEnd/>
            <a:tailEnd/>
          </a:ln>
        </p:spPr>
      </p:pic>
    </p:spTree>
    <p:extLst>
      <p:ext uri="{BB962C8B-B14F-4D97-AF65-F5344CB8AC3E}">
        <p14:creationId xmlns:p14="http://schemas.microsoft.com/office/powerpoint/2010/main" val="726586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F7CE6F7-8E42-1C49-95B4-76937775405C}"/>
              </a:ext>
            </a:extLst>
          </p:cNvPr>
          <p:cNvSpPr txBox="1">
            <a:spLocks/>
          </p:cNvSpPr>
          <p:nvPr/>
        </p:nvSpPr>
        <p:spPr>
          <a:xfrm>
            <a:off x="0" y="-15895"/>
            <a:ext cx="12192000" cy="62944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Principaux aspects du transport des vaccins</a:t>
            </a:r>
          </a:p>
        </p:txBody>
      </p:sp>
      <p:sp>
        <p:nvSpPr>
          <p:cNvPr id="25" name="Rectangle 3">
            <a:extLst>
              <a:ext uri="{FF2B5EF4-FFF2-40B4-BE49-F238E27FC236}">
                <a16:creationId xmlns:a16="http://schemas.microsoft.com/office/drawing/2014/main" id="{1A37DB75-E263-BB4E-BA94-341C93D4ADFD}"/>
              </a:ext>
            </a:extLst>
          </p:cNvPr>
          <p:cNvSpPr txBox="1">
            <a:spLocks noChangeArrowheads="1"/>
          </p:cNvSpPr>
          <p:nvPr/>
        </p:nvSpPr>
        <p:spPr bwMode="auto">
          <a:xfrm>
            <a:off x="7183052" y="899906"/>
            <a:ext cx="4162274" cy="5326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lnSpc>
                <a:spcPct val="90000"/>
              </a:lnSpc>
              <a:spcBef>
                <a:spcPts val="1000"/>
              </a:spcBef>
              <a:buClr>
                <a:schemeClr val="bg1">
                  <a:lumMod val="65000"/>
                </a:schemeClr>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prstClr val="white">
                  <a:lumMod val="65000"/>
                </a:prstClr>
              </a:buClr>
              <a:buSzTx/>
              <a:buFont typeface="Arial" panose="020B0604020202020204" pitchFamily="34" charset="0"/>
              <a:buNone/>
              <a:tabLst/>
              <a:defRPr/>
            </a:pPr>
            <a:r>
              <a:rPr lang="fr" sz="2600" b="0" i="0" u="none" strike="noStrike" kern="1200" cap="none" spc="0" normalizeH="0" noProof="0">
                <a:ln>
                  <a:noFill/>
                </a:ln>
                <a:solidFill>
                  <a:srgbClr val="0070C0"/>
                </a:solidFill>
                <a:effectLst/>
                <a:uLnTx/>
                <a:uFillTx/>
                <a:latin typeface="Arial" pitchFamily="34" charset="0"/>
                <a:ea typeface="+mn-ea"/>
                <a:cs typeface="Arial" pitchFamily="34" charset="0"/>
              </a:rPr>
              <a:t>Caisses isothermes</a:t>
            </a:r>
          </a:p>
        </p:txBody>
      </p:sp>
      <p:sp>
        <p:nvSpPr>
          <p:cNvPr id="10" name="TextBox 9">
            <a:extLst>
              <a:ext uri="{FF2B5EF4-FFF2-40B4-BE49-F238E27FC236}">
                <a16:creationId xmlns:a16="http://schemas.microsoft.com/office/drawing/2014/main" id="{EEB33EE9-AB6A-354B-B56E-D36C86356586}"/>
              </a:ext>
            </a:extLst>
          </p:cNvPr>
          <p:cNvSpPr txBox="1"/>
          <p:nvPr/>
        </p:nvSpPr>
        <p:spPr>
          <a:xfrm>
            <a:off x="1322961" y="3688120"/>
            <a:ext cx="9105089" cy="46166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2400" b="0" i="0" u="none" strike="noStrike" kern="1200" cap="none" spc="0" normalizeH="0" noProof="0">
                <a:ln>
                  <a:noFill/>
                </a:ln>
                <a:solidFill>
                  <a:prstClr val="white"/>
                </a:solidFill>
                <a:effectLst/>
                <a:uLnTx/>
                <a:uFillTx/>
                <a:latin typeface="Arial" pitchFamily="34" charset="0"/>
                <a:ea typeface="+mn-ea"/>
                <a:cs typeface="Arial" pitchFamily="34" charset="0"/>
              </a:rPr>
              <a:t>Prendre en compte : la température et la durée de stockage</a:t>
            </a:r>
          </a:p>
        </p:txBody>
      </p:sp>
      <p:pic>
        <p:nvPicPr>
          <p:cNvPr id="35" name="Graphic 34" descr="Arrow: Rotate left with solid fill">
            <a:extLst>
              <a:ext uri="{FF2B5EF4-FFF2-40B4-BE49-F238E27FC236}">
                <a16:creationId xmlns:a16="http://schemas.microsoft.com/office/drawing/2014/main" id="{4C747272-13B9-EC49-B845-B57475D6A9C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766495">
            <a:off x="361175" y="3324155"/>
            <a:ext cx="753453" cy="753453"/>
          </a:xfrm>
          <a:prstGeom prst="rect">
            <a:avLst/>
          </a:prstGeom>
        </p:spPr>
      </p:pic>
      <p:pic>
        <p:nvPicPr>
          <p:cNvPr id="36" name="Graphic 35" descr="Arrow: Rotate left with solid fill">
            <a:extLst>
              <a:ext uri="{FF2B5EF4-FFF2-40B4-BE49-F238E27FC236}">
                <a16:creationId xmlns:a16="http://schemas.microsoft.com/office/drawing/2014/main" id="{C2663E72-52D4-344D-B6DF-AA4DA235187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4302226" flipH="1">
            <a:off x="10702382" y="3259568"/>
            <a:ext cx="753453" cy="753453"/>
          </a:xfrm>
          <a:prstGeom prst="rect">
            <a:avLst/>
          </a:prstGeom>
        </p:spPr>
      </p:pic>
      <p:pic>
        <p:nvPicPr>
          <p:cNvPr id="37" name="Graphic 36" descr="Arrow: Rotate left with solid fill">
            <a:extLst>
              <a:ext uri="{FF2B5EF4-FFF2-40B4-BE49-F238E27FC236}">
                <a16:creationId xmlns:a16="http://schemas.microsoft.com/office/drawing/2014/main" id="{C43430B5-6C82-6B45-BDC9-F91787FF55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8088596">
            <a:off x="391133" y="4466997"/>
            <a:ext cx="753453" cy="753453"/>
          </a:xfrm>
          <a:prstGeom prst="rect">
            <a:avLst/>
          </a:prstGeom>
        </p:spPr>
      </p:pic>
      <p:sp>
        <p:nvSpPr>
          <p:cNvPr id="38" name="Rectangle 3">
            <a:extLst>
              <a:ext uri="{FF2B5EF4-FFF2-40B4-BE49-F238E27FC236}">
                <a16:creationId xmlns:a16="http://schemas.microsoft.com/office/drawing/2014/main" id="{F18CFC50-C323-0443-994B-97632B94B5BB}"/>
              </a:ext>
            </a:extLst>
          </p:cNvPr>
          <p:cNvSpPr txBox="1">
            <a:spLocks noChangeArrowheads="1"/>
          </p:cNvSpPr>
          <p:nvPr/>
        </p:nvSpPr>
        <p:spPr bwMode="auto">
          <a:xfrm>
            <a:off x="6210554" y="4550757"/>
            <a:ext cx="5198974" cy="19319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lnSpc>
                <a:spcPct val="90000"/>
              </a:lnSpc>
              <a:spcBef>
                <a:spcPts val="1000"/>
              </a:spcBef>
              <a:buClr>
                <a:schemeClr val="bg1">
                  <a:lumMod val="65000"/>
                </a:schemeClr>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prstClr val="white">
                  <a:lumMod val="65000"/>
                </a:prstClr>
              </a:buClr>
              <a:buSzTx/>
              <a:buFont typeface="Arial" panose="020B0604020202020204" pitchFamily="34" charset="0"/>
              <a:buNone/>
              <a:tabLst/>
              <a:defRPr/>
            </a:pPr>
            <a:r>
              <a:rPr lang="fr" sz="2400" b="0" i="0" u="none" strike="noStrike" kern="1200" cap="none" spc="0" normalizeH="0" noProof="0">
                <a:ln>
                  <a:noFill/>
                </a:ln>
                <a:solidFill>
                  <a:srgbClr val="0070C0"/>
                </a:solidFill>
                <a:effectLst/>
                <a:uLnTx/>
                <a:uFillTx/>
                <a:latin typeface="Arial" pitchFamily="34" charset="0"/>
                <a:ea typeface="+mn-ea"/>
                <a:cs typeface="Arial" pitchFamily="34" charset="0"/>
              </a:rPr>
              <a:t>Choisir la caisse isotherme en fonction des éléments suivants :</a:t>
            </a:r>
          </a:p>
          <a:p>
            <a:pPr marL="358775" marR="0" lvl="1" indent="-1984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 sz="2000" b="0" i="0" u="none" strike="noStrike" kern="1200" cap="none" spc="0" normalizeH="0" noProof="0">
                <a:ln>
                  <a:noFill/>
                </a:ln>
                <a:solidFill>
                  <a:prstClr val="black"/>
                </a:solidFill>
                <a:effectLst/>
                <a:uLnTx/>
                <a:uFillTx/>
                <a:latin typeface="Arial" pitchFamily="34" charset="0"/>
                <a:ea typeface="+mn-ea"/>
                <a:cs typeface="Arial" pitchFamily="34" charset="0"/>
              </a:rPr>
              <a:t>Durée de vie à froid (un bon matériau d'isolation assure la durée de vie à froid souhaitée)</a:t>
            </a:r>
          </a:p>
          <a:p>
            <a:pPr marL="358775" marR="0" lvl="1" indent="-1984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 sz="2000" b="0" i="0" u="none" strike="noStrike" kern="1200" cap="none" spc="0" normalizeH="0" noProof="0">
                <a:ln>
                  <a:noFill/>
                </a:ln>
                <a:solidFill>
                  <a:prstClr val="black"/>
                </a:solidFill>
                <a:effectLst/>
                <a:uLnTx/>
                <a:uFillTx/>
                <a:latin typeface="Arial" pitchFamily="34" charset="0"/>
                <a:ea typeface="+mn-ea"/>
                <a:cs typeface="Arial" pitchFamily="34" charset="0"/>
              </a:rPr>
              <a:t>Capacité de stockage (détermine le volume transporté)</a:t>
            </a:r>
          </a:p>
        </p:txBody>
      </p:sp>
      <p:cxnSp>
        <p:nvCxnSpPr>
          <p:cNvPr id="41" name="Straight Connector 40">
            <a:extLst>
              <a:ext uri="{FF2B5EF4-FFF2-40B4-BE49-F238E27FC236}">
                <a16:creationId xmlns:a16="http://schemas.microsoft.com/office/drawing/2014/main" id="{9CD004E2-B88F-1B48-B970-4841596EAFAF}"/>
              </a:ext>
            </a:extLst>
          </p:cNvPr>
          <p:cNvCxnSpPr/>
          <p:nvPr/>
        </p:nvCxnSpPr>
        <p:spPr>
          <a:xfrm>
            <a:off x="6080449" y="1278133"/>
            <a:ext cx="0" cy="23386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B02CAFD-3076-F648-B574-75F20F28954A}"/>
              </a:ext>
            </a:extLst>
          </p:cNvPr>
          <p:cNvCxnSpPr/>
          <p:nvPr/>
        </p:nvCxnSpPr>
        <p:spPr>
          <a:xfrm>
            <a:off x="6080449" y="4291729"/>
            <a:ext cx="0" cy="23386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Add with solid fill">
            <a:extLst>
              <a:ext uri="{FF2B5EF4-FFF2-40B4-BE49-F238E27FC236}">
                <a16:creationId xmlns:a16="http://schemas.microsoft.com/office/drawing/2014/main" id="{092975B2-99CB-F54A-B6B3-1A95C0406DB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81814" y="1218762"/>
            <a:ext cx="659475" cy="659475"/>
          </a:xfrm>
          <a:prstGeom prst="rect">
            <a:avLst/>
          </a:prstGeom>
        </p:spPr>
      </p:pic>
      <p:pic>
        <p:nvPicPr>
          <p:cNvPr id="43" name="Graphic 42" descr="Arrow: Rotate left with solid fill">
            <a:extLst>
              <a:ext uri="{FF2B5EF4-FFF2-40B4-BE49-F238E27FC236}">
                <a16:creationId xmlns:a16="http://schemas.microsoft.com/office/drawing/2014/main" id="{A092800B-62FC-D248-8F56-41941A43DFF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4302226" flipH="1">
            <a:off x="10968600" y="4384720"/>
            <a:ext cx="753453" cy="753453"/>
          </a:xfrm>
          <a:prstGeom prst="rect">
            <a:avLst/>
          </a:prstGeom>
        </p:spPr>
      </p:pic>
      <p:pic>
        <p:nvPicPr>
          <p:cNvPr id="24" name="Picture 23">
            <a:extLst>
              <a:ext uri="{FF2B5EF4-FFF2-40B4-BE49-F238E27FC236}">
                <a16:creationId xmlns:a16="http://schemas.microsoft.com/office/drawing/2014/main" id="{44B3BC38-36D0-4213-AD79-059A6B451D5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496335" y="1801504"/>
            <a:ext cx="1434728" cy="1501253"/>
          </a:xfrm>
          <a:prstGeom prst="rect">
            <a:avLst/>
          </a:prstGeom>
        </p:spPr>
      </p:pic>
      <p:sp>
        <p:nvSpPr>
          <p:cNvPr id="21" name="Rectangle 3">
            <a:extLst>
              <a:ext uri="{FF2B5EF4-FFF2-40B4-BE49-F238E27FC236}">
                <a16:creationId xmlns:a16="http://schemas.microsoft.com/office/drawing/2014/main" id="{11AF057E-9862-4D95-AA8A-1AE9A11D67A7}"/>
              </a:ext>
            </a:extLst>
          </p:cNvPr>
          <p:cNvSpPr txBox="1">
            <a:spLocks noChangeArrowheads="1"/>
          </p:cNvSpPr>
          <p:nvPr/>
        </p:nvSpPr>
        <p:spPr bwMode="auto">
          <a:xfrm>
            <a:off x="1171324" y="4572580"/>
            <a:ext cx="4697213" cy="18418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lnSpc>
                <a:spcPct val="90000"/>
              </a:lnSpc>
              <a:spcBef>
                <a:spcPts val="1000"/>
              </a:spcBef>
              <a:buClr>
                <a:schemeClr val="bg1">
                  <a:lumMod val="65000"/>
                </a:schemeClr>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prstClr val="white">
                  <a:lumMod val="65000"/>
                </a:prstClr>
              </a:buClr>
              <a:buSzTx/>
              <a:buFont typeface="Arial" panose="020B0604020202020204" pitchFamily="34" charset="0"/>
              <a:buNone/>
              <a:tabLst/>
              <a:defRPr/>
            </a:pPr>
            <a:r>
              <a:rPr lang="fr" sz="2400" b="0" i="0" u="none" strike="noStrike" kern="1200" cap="none" spc="0" normalizeH="0" noProof="0">
                <a:ln>
                  <a:noFill/>
                </a:ln>
                <a:solidFill>
                  <a:srgbClr val="0070C0"/>
                </a:solidFill>
                <a:effectLst/>
                <a:uLnTx/>
                <a:uFillTx/>
                <a:latin typeface="Arial" pitchFamily="34" charset="0"/>
                <a:ea typeface="+mn-ea"/>
                <a:cs typeface="Arial" pitchFamily="34" charset="0"/>
              </a:rPr>
              <a:t>Choisir les blocs réfrigérants en fonction des éléments suivants :</a:t>
            </a:r>
          </a:p>
          <a:p>
            <a:pPr marL="358775" marR="0" lvl="1" indent="-1984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 sz="2000" b="0" i="0" u="none" strike="noStrike" kern="1200" cap="none" spc="0" normalizeH="0" noProof="0">
                <a:ln>
                  <a:noFill/>
                </a:ln>
                <a:solidFill>
                  <a:prstClr val="black"/>
                </a:solidFill>
                <a:effectLst/>
                <a:uLnTx/>
                <a:uFillTx/>
                <a:latin typeface="Arial" pitchFamily="34" charset="0"/>
                <a:ea typeface="+mn-ea"/>
                <a:cs typeface="Arial" pitchFamily="34" charset="0"/>
              </a:rPr>
              <a:t>Température de changement de phase (pour correspondre à la température de stockage du vaccin)</a:t>
            </a:r>
          </a:p>
          <a:p>
            <a:pPr marL="358775" marR="0" lvl="1" indent="-1984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 sz="2000" b="0" i="0" u="none" strike="noStrike" kern="1200" cap="none" spc="0" normalizeH="0" noProof="0">
                <a:ln>
                  <a:noFill/>
                </a:ln>
                <a:solidFill>
                  <a:prstClr val="black"/>
                </a:solidFill>
                <a:effectLst/>
                <a:uLnTx/>
                <a:uFillTx/>
                <a:latin typeface="Arial" pitchFamily="34" charset="0"/>
                <a:ea typeface="+mn-ea"/>
                <a:cs typeface="Arial" pitchFamily="34" charset="0"/>
              </a:rPr>
              <a:t>Chaleur latente (plus elle est élevée, mieux c'est !)</a:t>
            </a:r>
          </a:p>
          <a:p>
            <a:pPr marL="0" marR="0" lvl="0" indent="0" algn="l" defTabSz="914400" rtl="0" eaLnBrk="1" fontAlgn="auto" latinLnBrk="0" hangingPunct="1">
              <a:lnSpc>
                <a:spcPct val="90000"/>
              </a:lnSpc>
              <a:spcBef>
                <a:spcPts val="1000"/>
              </a:spcBef>
              <a:spcAft>
                <a:spcPts val="0"/>
              </a:spcAft>
              <a:buClr>
                <a:prstClr val="white">
                  <a:lumMod val="65000"/>
                </a:prstClr>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8" name="Picture 27">
            <a:extLst>
              <a:ext uri="{FF2B5EF4-FFF2-40B4-BE49-F238E27FC236}">
                <a16:creationId xmlns:a16="http://schemas.microsoft.com/office/drawing/2014/main" id="{16F32943-0A90-4A6A-8909-7AE0D47482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35593" y="1838825"/>
            <a:ext cx="1254018" cy="1389347"/>
          </a:xfrm>
          <a:prstGeom prst="rect">
            <a:avLst/>
          </a:prstGeom>
        </p:spPr>
      </p:pic>
      <p:sp>
        <p:nvSpPr>
          <p:cNvPr id="29" name="Rectangle 3">
            <a:extLst>
              <a:ext uri="{FF2B5EF4-FFF2-40B4-BE49-F238E27FC236}">
                <a16:creationId xmlns:a16="http://schemas.microsoft.com/office/drawing/2014/main" id="{6BD14AAE-3CCB-4055-98FA-664AC16CE412}"/>
              </a:ext>
            </a:extLst>
          </p:cNvPr>
          <p:cNvSpPr txBox="1">
            <a:spLocks noChangeArrowheads="1"/>
          </p:cNvSpPr>
          <p:nvPr/>
        </p:nvSpPr>
        <p:spPr bwMode="auto">
          <a:xfrm>
            <a:off x="488142" y="877286"/>
            <a:ext cx="3770268" cy="5326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lnSpc>
                <a:spcPct val="90000"/>
              </a:lnSpc>
              <a:spcBef>
                <a:spcPts val="1000"/>
              </a:spcBef>
              <a:buClr>
                <a:schemeClr val="bg1">
                  <a:lumMod val="65000"/>
                </a:schemeClr>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prstClr val="white">
                  <a:lumMod val="65000"/>
                </a:prstClr>
              </a:buClr>
              <a:buSzTx/>
              <a:buFont typeface="Arial" panose="020B0604020202020204" pitchFamily="34" charset="0"/>
              <a:buNone/>
              <a:tabLst/>
              <a:defRPr/>
            </a:pPr>
            <a:r>
              <a:rPr lang="fr" sz="2600" b="0" i="0" u="none" strike="noStrike" kern="1200" cap="none" spc="0" normalizeH="0" noProof="0">
                <a:ln>
                  <a:noFill/>
                </a:ln>
                <a:solidFill>
                  <a:srgbClr val="0070C0"/>
                </a:solidFill>
                <a:effectLst/>
                <a:uLnTx/>
                <a:uFillTx/>
                <a:latin typeface="Arial" pitchFamily="34" charset="0"/>
                <a:ea typeface="+mn-ea"/>
                <a:cs typeface="Arial" pitchFamily="34" charset="0"/>
              </a:rPr>
              <a:t>Réfrigérants</a:t>
            </a:r>
          </a:p>
        </p:txBody>
      </p:sp>
      <p:pic>
        <p:nvPicPr>
          <p:cNvPr id="3074" name="Picture 2"/>
          <p:cNvPicPr>
            <a:picLocks noChangeAspect="1" noChangeArrowheads="1"/>
          </p:cNvPicPr>
          <p:nvPr/>
        </p:nvPicPr>
        <p:blipFill>
          <a:blip r:embed="rId9" cstate="print"/>
          <a:srcRect/>
          <a:stretch>
            <a:fillRect/>
          </a:stretch>
        </p:blipFill>
        <p:spPr bwMode="auto">
          <a:xfrm>
            <a:off x="8110894" y="1811954"/>
            <a:ext cx="1238250" cy="1514475"/>
          </a:xfrm>
          <a:prstGeom prst="rect">
            <a:avLst/>
          </a:prstGeom>
          <a:noFill/>
          <a:ln w="9525">
            <a:noFill/>
            <a:miter lim="800000"/>
            <a:headEnd/>
            <a:tailEnd/>
          </a:ln>
        </p:spPr>
      </p:pic>
      <p:sp>
        <p:nvSpPr>
          <p:cNvPr id="30" name="Google Shape;401;p26"/>
          <p:cNvSpPr txBox="1"/>
          <p:nvPr/>
        </p:nvSpPr>
        <p:spPr>
          <a:xfrm>
            <a:off x="9448625" y="3297314"/>
            <a:ext cx="1287134" cy="261570"/>
          </a:xfrm>
          <a:prstGeom prst="rect">
            <a:avLst/>
          </a:prstGeom>
          <a:noFill/>
          <a:ln>
            <a:noFill/>
          </a:ln>
        </p:spPr>
        <p:txBody>
          <a:bodyPr spcFirstLastPara="1" wrap="square" lIns="91425" tIns="45700" rIns="91425" bIns="45700" rtlCol="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fr" sz="1100" b="0" i="0" u="none" strike="noStrike" kern="1200" cap="none" spc="0" normalizeH="0" noProof="0">
                <a:ln>
                  <a:noFill/>
                </a:ln>
                <a:solidFill>
                  <a:prstClr val="white">
                    <a:lumMod val="50000"/>
                  </a:prstClr>
                </a:solidFill>
                <a:effectLst/>
                <a:uLnTx/>
                <a:uFillTx/>
                <a:latin typeface="Arial"/>
                <a:ea typeface="Arial"/>
                <a:cs typeface="Arial"/>
                <a:sym typeface="Arial"/>
              </a:rPr>
              <a:t>© OMS HQ/WHE</a:t>
            </a:r>
            <a:endParaRPr kumimoji="0" sz="1100" b="0" i="0" u="none" strike="noStrike" kern="1200" cap="none" spc="0" normalizeH="0" baseline="0" noProof="0" dirty="0">
              <a:ln>
                <a:noFill/>
              </a:ln>
              <a:solidFill>
                <a:prstClr val="white">
                  <a:lumMod val="50000"/>
                </a:prstClr>
              </a:solidFill>
              <a:effectLst/>
              <a:uLnTx/>
              <a:uFillTx/>
              <a:latin typeface="Arial"/>
              <a:ea typeface="Arial"/>
              <a:cs typeface="Arial"/>
              <a:sym typeface="Arial"/>
            </a:endParaRPr>
          </a:p>
        </p:txBody>
      </p:sp>
      <p:sp>
        <p:nvSpPr>
          <p:cNvPr id="31" name="Google Shape;401;p26"/>
          <p:cNvSpPr txBox="1"/>
          <p:nvPr/>
        </p:nvSpPr>
        <p:spPr>
          <a:xfrm>
            <a:off x="8096865" y="3255579"/>
            <a:ext cx="1401977" cy="430847"/>
          </a:xfrm>
          <a:prstGeom prst="rect">
            <a:avLst/>
          </a:prstGeom>
          <a:noFill/>
          <a:ln>
            <a:noFill/>
          </a:ln>
        </p:spPr>
        <p:txBody>
          <a:bodyPr spcFirstLastPara="1" wrap="square" lIns="91425" tIns="45700" rIns="91425" bIns="45700" rtlCol="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fr" sz="1100" b="0" i="0" u="none" strike="noStrike" kern="1200" cap="none" spc="0" normalizeH="0" noProof="0">
                <a:ln>
                  <a:noFill/>
                </a:ln>
                <a:solidFill>
                  <a:prstClr val="white">
                    <a:lumMod val="50000"/>
                  </a:prstClr>
                </a:solidFill>
                <a:effectLst/>
                <a:uLnTx/>
                <a:uFillTx/>
                <a:latin typeface="Arial"/>
                <a:ea typeface="Arial"/>
                <a:cs typeface="Arial"/>
                <a:sym typeface="Arial"/>
              </a:rPr>
              <a:t>© OMS/Daria Lourenco</a:t>
            </a:r>
            <a:endParaRPr kumimoji="0" sz="1100" b="0" i="0" u="none" strike="noStrike" kern="1200" cap="none" spc="0" normalizeH="0" baseline="0" noProof="0" dirty="0">
              <a:ln>
                <a:noFill/>
              </a:ln>
              <a:solidFill>
                <a:prstClr val="white">
                  <a:lumMod val="50000"/>
                </a:prstClr>
              </a:solidFill>
              <a:effectLst/>
              <a:uLnTx/>
              <a:uFillTx/>
              <a:latin typeface="Arial"/>
              <a:ea typeface="Arial"/>
              <a:cs typeface="Arial"/>
              <a:sym typeface="Arial"/>
            </a:endParaRPr>
          </a:p>
        </p:txBody>
      </p:sp>
      <p:sp>
        <p:nvSpPr>
          <p:cNvPr id="32" name="Rectangle 31"/>
          <p:cNvSpPr/>
          <p:nvPr/>
        </p:nvSpPr>
        <p:spPr>
          <a:xfrm>
            <a:off x="6408324" y="3289110"/>
            <a:ext cx="1916809" cy="2616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lang="fr" sz="1100" b="0" i="0" u="none" strike="noStrike" kern="1200" cap="none" spc="0" normalizeH="0" noProof="0">
                <a:ln>
                  <a:noFill/>
                </a:ln>
                <a:solidFill>
                  <a:prstClr val="white">
                    <a:lumMod val="50000"/>
                  </a:prstClr>
                </a:solidFill>
                <a:effectLst/>
                <a:uLnTx/>
                <a:uFillTx/>
                <a:latin typeface="Arial"/>
                <a:ea typeface="Arial"/>
                <a:cs typeface="Arial"/>
                <a:sym typeface="Arial"/>
              </a:rPr>
              <a:t>© OMS HQ/WHE</a:t>
            </a:r>
          </a:p>
        </p:txBody>
      </p:sp>
      <p:sp>
        <p:nvSpPr>
          <p:cNvPr id="33" name="Rectangle 32"/>
          <p:cNvSpPr/>
          <p:nvPr/>
        </p:nvSpPr>
        <p:spPr>
          <a:xfrm>
            <a:off x="2275326" y="3182202"/>
            <a:ext cx="1916809" cy="2616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lang="fr" sz="1100" b="0"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 OMS/Mark Nieuwenhof</a:t>
            </a:r>
            <a:endParaRPr kumimoji="0" lang="en-US" sz="11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6DFD89A8-9388-4813-B949-6784F33B406D}"/>
              </a:ext>
            </a:extLst>
          </p:cNvPr>
          <p:cNvSpPr/>
          <p:nvPr/>
        </p:nvSpPr>
        <p:spPr>
          <a:xfrm>
            <a:off x="4319812" y="3181296"/>
            <a:ext cx="1842449" cy="2616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lang="fr" sz="1100" b="0" i="0" u="none" strike="noStrike" kern="1200" cap="none" spc="0" normalizeH="0" noProof="0">
                <a:ln>
                  <a:noFill/>
                </a:ln>
                <a:solidFill>
                  <a:prstClr val="white">
                    <a:lumMod val="50000"/>
                  </a:prstClr>
                </a:solidFill>
                <a:effectLst/>
                <a:uLnTx/>
                <a:uFillTx/>
                <a:latin typeface="Arial"/>
                <a:ea typeface="Arial"/>
                <a:cs typeface="Arial"/>
                <a:sym typeface="Arial"/>
              </a:rPr>
              <a:t>© OMS HQ/WHE</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9" name="Picture 38">
            <a:extLst>
              <a:ext uri="{FF2B5EF4-FFF2-40B4-BE49-F238E27FC236}">
                <a16:creationId xmlns:a16="http://schemas.microsoft.com/office/drawing/2014/main" id="{D45FF4D5-34D0-4EF3-B750-3121FBFAE4B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475926" y="1882738"/>
            <a:ext cx="1318445" cy="1325770"/>
          </a:xfrm>
          <a:prstGeom prst="rect">
            <a:avLst/>
          </a:prstGeom>
        </p:spPr>
      </p:pic>
      <p:pic>
        <p:nvPicPr>
          <p:cNvPr id="4" name="Picture 3" descr="A picture containing green, blue&#10;&#10;Description automatically generated">
            <a:extLst>
              <a:ext uri="{FF2B5EF4-FFF2-40B4-BE49-F238E27FC236}">
                <a16:creationId xmlns:a16="http://schemas.microsoft.com/office/drawing/2014/main" id="{BDC6C690-41AC-4DEC-AC08-187E09912AA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528975" y="1818621"/>
            <a:ext cx="1126435" cy="1470467"/>
          </a:xfrm>
          <a:prstGeom prst="rect">
            <a:avLst/>
          </a:prstGeom>
        </p:spPr>
      </p:pic>
      <p:pic>
        <p:nvPicPr>
          <p:cNvPr id="5" name="Picture 4">
            <a:extLst>
              <a:ext uri="{FF2B5EF4-FFF2-40B4-BE49-F238E27FC236}">
                <a16:creationId xmlns:a16="http://schemas.microsoft.com/office/drawing/2014/main" id="{5C154D86-1C7F-4718-AF81-1C7609639BB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66916" y="1873908"/>
            <a:ext cx="1529179" cy="1186251"/>
          </a:xfrm>
          <a:prstGeom prst="rect">
            <a:avLst/>
          </a:prstGeom>
        </p:spPr>
      </p:pic>
      <p:sp>
        <p:nvSpPr>
          <p:cNvPr id="40" name="Rectangle 39">
            <a:extLst>
              <a:ext uri="{FF2B5EF4-FFF2-40B4-BE49-F238E27FC236}">
                <a16:creationId xmlns:a16="http://schemas.microsoft.com/office/drawing/2014/main" id="{A22C0A15-FBD4-4AB7-A2D9-7DDCB7A4A284}"/>
              </a:ext>
            </a:extLst>
          </p:cNvPr>
          <p:cNvSpPr/>
          <p:nvPr/>
        </p:nvSpPr>
        <p:spPr>
          <a:xfrm>
            <a:off x="745498" y="3020580"/>
            <a:ext cx="1529179" cy="2616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lang="fr" sz="1100" b="0"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 OMS Philippines </a:t>
            </a:r>
          </a:p>
        </p:txBody>
      </p:sp>
      <p:sp>
        <p:nvSpPr>
          <p:cNvPr id="6" name="TextBox 5">
            <a:extLst>
              <a:ext uri="{FF2B5EF4-FFF2-40B4-BE49-F238E27FC236}">
                <a16:creationId xmlns:a16="http://schemas.microsoft.com/office/drawing/2014/main" id="{389E6EDA-EA02-46DC-8458-768ECAE5F642}"/>
              </a:ext>
            </a:extLst>
          </p:cNvPr>
          <p:cNvSpPr txBox="1"/>
          <p:nvPr/>
        </p:nvSpPr>
        <p:spPr>
          <a:xfrm>
            <a:off x="707894" y="1278133"/>
            <a:ext cx="14758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strike="noStrike" kern="1200" cap="none" spc="0" normalizeH="0" noProof="0" dirty="0">
                <a:ln>
                  <a:noFill/>
                </a:ln>
                <a:solidFill>
                  <a:prstClr val="black"/>
                </a:solidFill>
                <a:effectLst/>
                <a:uLnTx/>
                <a:uFillTx/>
                <a:latin typeface="Calibri"/>
                <a:ea typeface="+mn-ea"/>
                <a:cs typeface="+mn-cs"/>
              </a:rPr>
              <a:t>Blocs réfrigérants</a:t>
            </a:r>
          </a:p>
        </p:txBody>
      </p:sp>
      <p:sp>
        <p:nvSpPr>
          <p:cNvPr id="44" name="TextBox 43">
            <a:extLst>
              <a:ext uri="{FF2B5EF4-FFF2-40B4-BE49-F238E27FC236}">
                <a16:creationId xmlns:a16="http://schemas.microsoft.com/office/drawing/2014/main" id="{BEC2C87E-8109-4D04-8831-D4D2BDDBEA9B}"/>
              </a:ext>
            </a:extLst>
          </p:cNvPr>
          <p:cNvSpPr txBox="1"/>
          <p:nvPr/>
        </p:nvSpPr>
        <p:spPr>
          <a:xfrm>
            <a:off x="2493123" y="1247897"/>
            <a:ext cx="13012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strike="noStrike" kern="1200" cap="none" spc="0" normalizeH="0" noProof="0" dirty="0">
                <a:ln>
                  <a:noFill/>
                </a:ln>
                <a:solidFill>
                  <a:prstClr val="black"/>
                </a:solidFill>
                <a:effectLst/>
                <a:uLnTx/>
                <a:uFillTx/>
                <a:latin typeface="Calibri"/>
                <a:ea typeface="+mn-ea"/>
                <a:cs typeface="+mn-cs"/>
              </a:rPr>
              <a:t>Glace carbonique</a:t>
            </a:r>
          </a:p>
        </p:txBody>
      </p:sp>
      <p:sp>
        <p:nvSpPr>
          <p:cNvPr id="45" name="TextBox 44">
            <a:extLst>
              <a:ext uri="{FF2B5EF4-FFF2-40B4-BE49-F238E27FC236}">
                <a16:creationId xmlns:a16="http://schemas.microsoft.com/office/drawing/2014/main" id="{38B8F62D-76D3-4263-BF85-3DEAF43DC7AC}"/>
              </a:ext>
            </a:extLst>
          </p:cNvPr>
          <p:cNvSpPr txBox="1"/>
          <p:nvPr/>
        </p:nvSpPr>
        <p:spPr>
          <a:xfrm>
            <a:off x="4171166" y="1232898"/>
            <a:ext cx="13012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strike="noStrike" kern="1200" cap="none" spc="0" normalizeH="0" noProof="0" dirty="0">
                <a:ln>
                  <a:noFill/>
                </a:ln>
                <a:solidFill>
                  <a:prstClr val="black"/>
                </a:solidFill>
                <a:effectLst/>
                <a:uLnTx/>
                <a:uFillTx/>
                <a:latin typeface="Calibri"/>
                <a:ea typeface="+mn-ea"/>
                <a:cs typeface="+mn-cs"/>
              </a:rPr>
              <a:t>Packs PCM pour ULT</a:t>
            </a:r>
          </a:p>
        </p:txBody>
      </p:sp>
      <p:sp>
        <p:nvSpPr>
          <p:cNvPr id="46" name="TextBox 45"/>
          <p:cNvSpPr txBox="1"/>
          <p:nvPr/>
        </p:nvSpPr>
        <p:spPr>
          <a:xfrm>
            <a:off x="11819964" y="2"/>
            <a:ext cx="3720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black"/>
                </a:solidFill>
                <a:effectLst/>
                <a:uLnTx/>
                <a:uFillTx/>
                <a:latin typeface="Arial" pitchFamily="34" charset="0"/>
                <a:ea typeface="+mn-ea"/>
                <a:cs typeface="Arial" pitchFamily="34" charset="0"/>
              </a:rPr>
              <a:t>20</a:t>
            </a:r>
          </a:p>
        </p:txBody>
      </p:sp>
    </p:spTree>
    <p:custDataLst>
      <p:tags r:id="rId1"/>
    </p:custDataLst>
    <p:extLst>
      <p:ext uri="{BB962C8B-B14F-4D97-AF65-F5344CB8AC3E}">
        <p14:creationId xmlns:p14="http://schemas.microsoft.com/office/powerpoint/2010/main" val="289915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800EE-CBE8-4D4D-8C55-F5BA5F86B964}"/>
              </a:ext>
            </a:extLst>
          </p:cNvPr>
          <p:cNvSpPr>
            <a:spLocks noGrp="1"/>
          </p:cNvSpPr>
          <p:nvPr>
            <p:ph idx="1"/>
          </p:nvPr>
        </p:nvSpPr>
        <p:spPr>
          <a:xfrm>
            <a:off x="396727" y="861237"/>
            <a:ext cx="11075804" cy="5603357"/>
          </a:xfrm>
        </p:spPr>
        <p:txBody>
          <a:bodyPr rtlCol="0">
            <a:normAutofit/>
          </a:bodyPr>
          <a:lstStyle/>
          <a:p>
            <a:pPr rtl="0">
              <a:spcBef>
                <a:spcPts val="1200"/>
              </a:spcBef>
              <a:spcAft>
                <a:spcPts val="600"/>
              </a:spcAft>
            </a:pPr>
            <a:r>
              <a:rPr lang="fr" sz="1800" b="1"/>
              <a:t>Un matériau à changement de phase (PCM)</a:t>
            </a:r>
            <a:r>
              <a:rPr lang="fr" sz="1800"/>
              <a:t> est une substance qui rejette ou absorbe suffisamment d’énergie lors de la phase de transition pour fournir la chaleur ou le froid nécessaire. </a:t>
            </a:r>
          </a:p>
          <a:p>
            <a:pPr rtl="0">
              <a:spcBef>
                <a:spcPts val="1200"/>
              </a:spcBef>
              <a:spcAft>
                <a:spcPts val="600"/>
              </a:spcAft>
            </a:pPr>
            <a:r>
              <a:rPr lang="fr" sz="1800"/>
              <a:t>La température de fusion des différents PCM varie.  </a:t>
            </a:r>
          </a:p>
          <a:p>
            <a:pPr rtl="0">
              <a:spcBef>
                <a:spcPts val="1200"/>
              </a:spcBef>
              <a:spcAft>
                <a:spcPts val="600"/>
              </a:spcAft>
            </a:pPr>
            <a:r>
              <a:rPr lang="fr" sz="1800"/>
              <a:t>Les blocs réfrigérants sont considérés comme des PCM. </a:t>
            </a:r>
          </a:p>
          <a:p>
            <a:pPr rtl="0">
              <a:spcBef>
                <a:spcPts val="1200"/>
              </a:spcBef>
              <a:spcAft>
                <a:spcPts val="600"/>
              </a:spcAft>
            </a:pPr>
            <a:r>
              <a:rPr lang="fr" sz="1800"/>
              <a:t>Chaque PCM maintient une température constante lors de la transition. </a:t>
            </a:r>
          </a:p>
          <a:p>
            <a:pPr rtl="0">
              <a:spcBef>
                <a:spcPts val="1200"/>
              </a:spcBef>
              <a:spcAft>
                <a:spcPts val="600"/>
              </a:spcAft>
            </a:pPr>
            <a:r>
              <a:rPr lang="fr" sz="1800"/>
              <a:t>Lorsque le PCM fond, il absorbe la chaleur sans augmenter en température, jusqu’à ce qu’il soit complètement liquide. Cela permet de maintenir les vaccins dans leur plage thermique idéale tout au long de la transition du PCM. </a:t>
            </a:r>
          </a:p>
          <a:p>
            <a:pPr rtl="0">
              <a:spcBef>
                <a:spcPts val="1200"/>
              </a:spcBef>
              <a:spcAft>
                <a:spcPts val="600"/>
              </a:spcAft>
            </a:pPr>
            <a:r>
              <a:rPr lang="fr" sz="1800"/>
              <a:t>L’énergie nécessaire pour faire fondre un PCM (chaleur latente) associée à l’efficacité de la caisse isotherme (l’entrée de chaleur pour une température ambiante donnée) détermine la durée de vie à froid.</a:t>
            </a:r>
            <a:endParaRPr lang="en-US" sz="1800" dirty="0"/>
          </a:p>
          <a:p>
            <a:pPr rtl="0">
              <a:spcBef>
                <a:spcPts val="1200"/>
              </a:spcBef>
              <a:spcAft>
                <a:spcPts val="600"/>
              </a:spcAft>
            </a:pPr>
            <a:endParaRPr lang="en-US" sz="1800" dirty="0"/>
          </a:p>
        </p:txBody>
      </p:sp>
      <p:sp>
        <p:nvSpPr>
          <p:cNvPr id="6" name="TextBox 5">
            <a:extLst>
              <a:ext uri="{FF2B5EF4-FFF2-40B4-BE49-F238E27FC236}">
                <a16:creationId xmlns:a16="http://schemas.microsoft.com/office/drawing/2014/main" id="{8D70B0EF-1D38-42C9-B1EE-45501C2EDE8C}"/>
              </a:ext>
            </a:extLst>
          </p:cNvPr>
          <p:cNvSpPr txBox="1"/>
          <p:nvPr/>
        </p:nvSpPr>
        <p:spPr>
          <a:xfrm>
            <a:off x="253878" y="5619258"/>
            <a:ext cx="11218652" cy="1031661"/>
          </a:xfrm>
          <a:prstGeom prst="rect">
            <a:avLst/>
          </a:prstGeom>
          <a:ln w="6350">
            <a:noFill/>
            <a:miter lim="800000"/>
          </a:ln>
        </p:spPr>
        <p:txBody>
          <a:bodyPr vert="horz" wrap="square" lIns="0" tIns="0" rIns="0" bIns="0" rtlCol="0">
            <a:noAutofit/>
          </a:bodyPr>
          <a:lstStyle/>
          <a:p>
            <a:pPr rtl="0">
              <a:spcBef>
                <a:spcPts val="300"/>
              </a:spcBef>
              <a:spcAft>
                <a:spcPts val="300"/>
              </a:spcAft>
            </a:pPr>
            <a:r>
              <a:rPr lang="fr" sz="1600">
                <a:solidFill>
                  <a:schemeClr val="bg1"/>
                </a:solidFill>
              </a:rPr>
              <a:t>*</a:t>
            </a:r>
          </a:p>
        </p:txBody>
      </p:sp>
      <p:sp>
        <p:nvSpPr>
          <p:cNvPr id="7" name="Title 1">
            <a:extLst>
              <a:ext uri="{FF2B5EF4-FFF2-40B4-BE49-F238E27FC236}">
                <a16:creationId xmlns:a16="http://schemas.microsoft.com/office/drawing/2014/main" id="{039A8873-DE02-4028-B155-46F68C296751}"/>
              </a:ext>
            </a:extLst>
          </p:cNvPr>
          <p:cNvSpPr txBox="1">
            <a:spLocks/>
          </p:cNvSpPr>
          <p:nvPr/>
        </p:nvSpPr>
        <p:spPr>
          <a:xfrm>
            <a:off x="0" y="-15895"/>
            <a:ext cx="12192000" cy="62944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Qu’est-ce qu’un matériau à changement de phase (PCM) ?</a:t>
            </a:r>
          </a:p>
        </p:txBody>
      </p:sp>
    </p:spTree>
    <p:extLst>
      <p:ext uri="{BB962C8B-B14F-4D97-AF65-F5344CB8AC3E}">
        <p14:creationId xmlns:p14="http://schemas.microsoft.com/office/powerpoint/2010/main" val="3909988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DF72BB-019F-4B26-816B-A073314FB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03426" cy="6864426"/>
          </a:xfrm>
          <a:prstGeom prst="rect">
            <a:avLst/>
          </a:prstGeom>
        </p:spPr>
      </p:pic>
      <p:sp>
        <p:nvSpPr>
          <p:cNvPr id="8" name="Title 1">
            <a:extLst>
              <a:ext uri="{FF2B5EF4-FFF2-40B4-BE49-F238E27FC236}">
                <a16:creationId xmlns:a16="http://schemas.microsoft.com/office/drawing/2014/main" id="{9A4131D2-5BEF-8D4E-86CF-38639C6DF992}"/>
              </a:ext>
            </a:extLst>
          </p:cNvPr>
          <p:cNvSpPr txBox="1">
            <a:spLocks/>
          </p:cNvSpPr>
          <p:nvPr/>
        </p:nvSpPr>
        <p:spPr>
          <a:xfrm>
            <a:off x="-1" y="0"/>
            <a:ext cx="12203425" cy="656131"/>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Exemples de PCM : chaîne du froid traditionnelle</a:t>
            </a:r>
          </a:p>
        </p:txBody>
      </p:sp>
      <p:sp>
        <p:nvSpPr>
          <p:cNvPr id="19459" name="Content Placeholder 2"/>
          <p:cNvSpPr>
            <a:spLocks noGrp="1"/>
          </p:cNvSpPr>
          <p:nvPr>
            <p:ph idx="1"/>
          </p:nvPr>
        </p:nvSpPr>
        <p:spPr>
          <a:xfrm>
            <a:off x="1" y="656131"/>
            <a:ext cx="7533564" cy="6201869"/>
          </a:xfrm>
          <a:gradFill>
            <a:gsLst>
              <a:gs pos="0">
                <a:schemeClr val="bg1"/>
              </a:gs>
              <a:gs pos="74000">
                <a:schemeClr val="bg1"/>
              </a:gs>
              <a:gs pos="100000">
                <a:schemeClr val="bg1">
                  <a:alpha val="0"/>
                </a:schemeClr>
              </a:gs>
              <a:gs pos="89000">
                <a:schemeClr val="bg1">
                  <a:alpha val="73000"/>
                </a:schemeClr>
              </a:gs>
            </a:gsLst>
            <a:lin ang="0" scaled="1"/>
          </a:gradFill>
        </p:spPr>
        <p:txBody>
          <a:bodyPr rtlCol="0">
            <a:noAutofit/>
          </a:bodyPr>
          <a:lstStyle/>
          <a:p>
            <a:pPr lvl="1" rtl="0">
              <a:buNone/>
            </a:pPr>
            <a:endParaRPr lang="en-US" dirty="0">
              <a:solidFill>
                <a:srgbClr val="DE4939"/>
              </a:solidFill>
            </a:endParaRPr>
          </a:p>
          <a:p>
            <a:pPr lvl="3" rtl="0">
              <a:buNone/>
            </a:pPr>
            <a:r>
              <a:rPr lang="fr" sz="2600" b="1">
                <a:solidFill>
                  <a:srgbClr val="0070C0"/>
                </a:solidFill>
                <a:latin typeface="Arial" pitchFamily="34" charset="0"/>
                <a:cs typeface="Arial" pitchFamily="34" charset="0"/>
              </a:rPr>
              <a:t>blocs d’eau/de glace</a:t>
            </a:r>
          </a:p>
          <a:p>
            <a:pPr marL="993775" lvl="2" indent="-214313" rtl="0">
              <a:spcBef>
                <a:spcPts val="1000"/>
              </a:spcBef>
            </a:pPr>
            <a:r>
              <a:rPr lang="fr" sz="2000" b="1">
                <a:latin typeface="Arial" pitchFamily="34" charset="0"/>
                <a:cs typeface="Arial" pitchFamily="34" charset="0"/>
              </a:rPr>
              <a:t>Température de changement de phase : </a:t>
            </a:r>
            <a:r>
              <a:rPr lang="fr" sz="2000">
                <a:latin typeface="Arial" pitchFamily="34" charset="0"/>
                <a:cs typeface="Arial" pitchFamily="34" charset="0"/>
              </a:rPr>
              <a:t>0°C</a:t>
            </a:r>
          </a:p>
          <a:p>
            <a:pPr marL="993775" lvl="2" indent="-214313" rtl="0">
              <a:spcBef>
                <a:spcPts val="1000"/>
              </a:spcBef>
            </a:pPr>
            <a:r>
              <a:rPr lang="fr" sz="2000" b="1">
                <a:latin typeface="Arial" pitchFamily="34" charset="0"/>
                <a:cs typeface="Arial" pitchFamily="34" charset="0"/>
              </a:rPr>
              <a:t>Chaleur latente du changement de phase : </a:t>
            </a:r>
            <a:r>
              <a:rPr lang="fr" sz="2000">
                <a:latin typeface="Arial" pitchFamily="34" charset="0"/>
                <a:cs typeface="Arial" pitchFamily="34" charset="0"/>
              </a:rPr>
              <a:t>335 kJ/kg</a:t>
            </a:r>
          </a:p>
          <a:p>
            <a:pPr marL="993775" lvl="2" indent="-214313" rtl="0">
              <a:spcBef>
                <a:spcPts val="1000"/>
              </a:spcBef>
            </a:pPr>
            <a:r>
              <a:rPr lang="fr" sz="2000" b="1">
                <a:latin typeface="Arial" pitchFamily="34" charset="0"/>
                <a:cs typeface="Arial" pitchFamily="34" charset="0"/>
              </a:rPr>
              <a:t>Méthode : </a:t>
            </a:r>
            <a:r>
              <a:rPr lang="fr" sz="2000">
                <a:latin typeface="Arial" pitchFamily="34" charset="0"/>
                <a:cs typeface="Arial" pitchFamily="34" charset="0"/>
              </a:rPr>
              <a:t>remplir les blocs d’eau et les congeler à       -1°C</a:t>
            </a:r>
          </a:p>
          <a:p>
            <a:pPr marL="993775" lvl="2" indent="-214313" rtl="0">
              <a:spcBef>
                <a:spcPts val="1000"/>
              </a:spcBef>
            </a:pPr>
            <a:r>
              <a:rPr lang="fr" sz="2000" b="1">
                <a:latin typeface="Arial" pitchFamily="34" charset="0"/>
                <a:cs typeface="Arial" pitchFamily="34" charset="0"/>
              </a:rPr>
              <a:t>Emplois :</a:t>
            </a:r>
            <a:r>
              <a:rPr lang="fr" sz="2000">
                <a:latin typeface="Arial" pitchFamily="34" charset="0"/>
                <a:cs typeface="Arial" pitchFamily="34" charset="0"/>
              </a:rPr>
              <a:t> emballage des vaccins afin de les maintenir froids pendant le transport ou la séance de vaccination.</a:t>
            </a:r>
          </a:p>
          <a:p>
            <a:pPr marL="993775" lvl="2" indent="-214313" rtl="0">
              <a:spcBef>
                <a:spcPts val="1000"/>
              </a:spcBef>
            </a:pPr>
            <a:r>
              <a:rPr lang="fr" sz="2000" b="1">
                <a:latin typeface="Arial" pitchFamily="34" charset="0"/>
                <a:cs typeface="Arial" pitchFamily="34" charset="0"/>
              </a:rPr>
              <a:t>Conteneurs adaptés : </a:t>
            </a:r>
          </a:p>
          <a:p>
            <a:pPr marL="1450975" lvl="3" indent="-214313" rtl="0">
              <a:lnSpc>
                <a:spcPct val="100000"/>
              </a:lnSpc>
              <a:spcBef>
                <a:spcPts val="600"/>
              </a:spcBef>
            </a:pPr>
            <a:r>
              <a:rPr lang="fr" sz="2000">
                <a:latin typeface="Arial" pitchFamily="34" charset="0"/>
                <a:cs typeface="Arial" pitchFamily="34" charset="0"/>
              </a:rPr>
              <a:t>porte-vaccins/boîte de transport</a:t>
            </a:r>
          </a:p>
          <a:p>
            <a:pPr marL="1450975" lvl="3" indent="-214313" rtl="0">
              <a:lnSpc>
                <a:spcPct val="100000"/>
              </a:lnSpc>
              <a:spcBef>
                <a:spcPts val="600"/>
              </a:spcBef>
            </a:pPr>
            <a:r>
              <a:rPr lang="fr" sz="2000">
                <a:latin typeface="Arial" pitchFamily="34" charset="0"/>
                <a:cs typeface="Arial" pitchFamily="34" charset="0"/>
              </a:rPr>
              <a:t>Conteneur d’expédition isotherme</a:t>
            </a:r>
          </a:p>
          <a:p>
            <a:pPr marL="1450975" lvl="3" indent="-214313" rtl="0">
              <a:lnSpc>
                <a:spcPct val="100000"/>
              </a:lnSpc>
              <a:spcBef>
                <a:spcPts val="600"/>
              </a:spcBef>
            </a:pPr>
            <a:r>
              <a:rPr lang="fr" sz="2000">
                <a:latin typeface="Arial" pitchFamily="34" charset="0"/>
                <a:cs typeface="Arial" pitchFamily="34" charset="0"/>
              </a:rPr>
              <a:t>Arktek (avec des blocs de glace en plastique)</a:t>
            </a:r>
          </a:p>
          <a:p>
            <a:pPr rtl="0">
              <a:buNone/>
            </a:pPr>
            <a:endParaRPr lang="en-US" sz="2200" dirty="0"/>
          </a:p>
        </p:txBody>
      </p:sp>
      <p:sp>
        <p:nvSpPr>
          <p:cNvPr id="6" name="TextBox 5">
            <a:extLst>
              <a:ext uri="{FF2B5EF4-FFF2-40B4-BE49-F238E27FC236}">
                <a16:creationId xmlns:a16="http://schemas.microsoft.com/office/drawing/2014/main" id="{CFD9F878-BEA1-274A-874E-7CFC6766F067}"/>
              </a:ext>
            </a:extLst>
          </p:cNvPr>
          <p:cNvSpPr txBox="1"/>
          <p:nvPr/>
        </p:nvSpPr>
        <p:spPr>
          <a:xfrm>
            <a:off x="10596691" y="6581001"/>
            <a:ext cx="15953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 OMS/Jawad Jalali</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9" name="TextBox 8"/>
          <p:cNvSpPr txBox="1"/>
          <p:nvPr/>
        </p:nvSpPr>
        <p:spPr>
          <a:xfrm>
            <a:off x="11819964" y="2"/>
            <a:ext cx="3720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22</a:t>
            </a:r>
          </a:p>
        </p:txBody>
      </p:sp>
    </p:spTree>
    <p:custDataLst>
      <p:tags r:id="rId1"/>
    </p:custDataLst>
    <p:extLst>
      <p:ext uri="{BB962C8B-B14F-4D97-AF65-F5344CB8AC3E}">
        <p14:creationId xmlns:p14="http://schemas.microsoft.com/office/powerpoint/2010/main" val="3120755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83B07E-B9A2-49F3-8E49-1C2AB56217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57111" y="6426"/>
            <a:ext cx="6434889" cy="6858000"/>
          </a:xfrm>
          <a:prstGeom prst="rect">
            <a:avLst/>
          </a:prstGeom>
        </p:spPr>
      </p:pic>
      <p:sp>
        <p:nvSpPr>
          <p:cNvPr id="8" name="Title 1">
            <a:extLst>
              <a:ext uri="{FF2B5EF4-FFF2-40B4-BE49-F238E27FC236}">
                <a16:creationId xmlns:a16="http://schemas.microsoft.com/office/drawing/2014/main" id="{9A4131D2-5BEF-8D4E-86CF-38639C6DF992}"/>
              </a:ext>
            </a:extLst>
          </p:cNvPr>
          <p:cNvSpPr txBox="1">
            <a:spLocks/>
          </p:cNvSpPr>
          <p:nvPr/>
        </p:nvSpPr>
        <p:spPr>
          <a:xfrm>
            <a:off x="0" y="-6426"/>
            <a:ext cx="12192000" cy="559879"/>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Exemples de PCM : Chaîne du froid à ultra-basse température (ULT)</a:t>
            </a:r>
            <a:endParaRPr lang="en-US" dirty="0"/>
          </a:p>
        </p:txBody>
      </p:sp>
      <p:sp>
        <p:nvSpPr>
          <p:cNvPr id="10" name="Content Placeholder 2">
            <a:extLst>
              <a:ext uri="{FF2B5EF4-FFF2-40B4-BE49-F238E27FC236}">
                <a16:creationId xmlns:a16="http://schemas.microsoft.com/office/drawing/2014/main" id="{84E25FE3-3DA1-6D4A-95ED-CEBEB670073B}"/>
              </a:ext>
            </a:extLst>
          </p:cNvPr>
          <p:cNvSpPr>
            <a:spLocks noGrp="1"/>
          </p:cNvSpPr>
          <p:nvPr>
            <p:ph idx="1"/>
          </p:nvPr>
        </p:nvSpPr>
        <p:spPr>
          <a:xfrm>
            <a:off x="308343" y="566305"/>
            <a:ext cx="8856922" cy="6285269"/>
          </a:xfrm>
          <a:gradFill>
            <a:gsLst>
              <a:gs pos="0">
                <a:schemeClr val="bg1"/>
              </a:gs>
              <a:gs pos="74000">
                <a:schemeClr val="bg1"/>
              </a:gs>
              <a:gs pos="100000">
                <a:schemeClr val="bg1">
                  <a:alpha val="0"/>
                </a:schemeClr>
              </a:gs>
              <a:gs pos="89000">
                <a:schemeClr val="bg1">
                  <a:alpha val="73000"/>
                </a:schemeClr>
              </a:gs>
            </a:gsLst>
            <a:lin ang="0" scaled="1"/>
          </a:gradFill>
        </p:spPr>
        <p:txBody>
          <a:bodyPr rtlCol="0">
            <a:noAutofit/>
          </a:bodyPr>
          <a:lstStyle/>
          <a:p>
            <a:pPr rtl="0">
              <a:buNone/>
            </a:pPr>
            <a:endParaRPr lang="en-US" sz="1800" dirty="0">
              <a:solidFill>
                <a:srgbClr val="DE4939"/>
              </a:solidFill>
            </a:endParaRPr>
          </a:p>
          <a:p>
            <a:pPr rtl="0">
              <a:buNone/>
            </a:pPr>
            <a:r>
              <a:rPr lang="fr" sz="1800" b="1">
                <a:solidFill>
                  <a:srgbClr val="0070C0"/>
                </a:solidFill>
                <a:latin typeface="Arial" pitchFamily="34" charset="0"/>
                <a:cs typeface="Arial" pitchFamily="34" charset="0"/>
              </a:rPr>
              <a:t>CO2 liquide/glace carbonique</a:t>
            </a:r>
          </a:p>
          <a:p>
            <a:pPr marL="536575" lvl="1" indent="-214313" rtl="0">
              <a:spcBef>
                <a:spcPts val="1000"/>
              </a:spcBef>
            </a:pPr>
            <a:r>
              <a:rPr lang="fr" sz="2000" b="1">
                <a:latin typeface="Arial" pitchFamily="34" charset="0"/>
                <a:cs typeface="Arial" pitchFamily="34" charset="0"/>
              </a:rPr>
              <a:t>Température de changement de phase : </a:t>
            </a:r>
            <a:r>
              <a:rPr lang="fr" sz="2000">
                <a:latin typeface="Arial" pitchFamily="34" charset="0"/>
                <a:cs typeface="Arial" pitchFamily="34" charset="0"/>
              </a:rPr>
              <a:t>-78.5°C</a:t>
            </a:r>
          </a:p>
          <a:p>
            <a:pPr marL="536575" lvl="1" indent="-214313" rtl="0">
              <a:spcBef>
                <a:spcPts val="1000"/>
              </a:spcBef>
            </a:pPr>
            <a:r>
              <a:rPr lang="fr" sz="2000" b="1">
                <a:latin typeface="Arial" pitchFamily="34" charset="0"/>
                <a:cs typeface="Arial" pitchFamily="34" charset="0"/>
              </a:rPr>
              <a:t>Chaleur latente du changement de phase : </a:t>
            </a:r>
            <a:r>
              <a:rPr lang="fr" sz="2000">
                <a:latin typeface="Arial" pitchFamily="34" charset="0"/>
                <a:cs typeface="Arial" pitchFamily="34" charset="0"/>
              </a:rPr>
              <a:t>571 kJ/kg</a:t>
            </a:r>
          </a:p>
          <a:p>
            <a:pPr marL="536575" lvl="1" indent="-214313" rtl="0">
              <a:spcBef>
                <a:spcPts val="1000"/>
              </a:spcBef>
            </a:pPr>
            <a:r>
              <a:rPr lang="fr" sz="2000" b="1">
                <a:latin typeface="Arial" pitchFamily="34" charset="0"/>
                <a:cs typeface="Arial" pitchFamily="34" charset="0"/>
              </a:rPr>
              <a:t>Méthode :</a:t>
            </a:r>
            <a:r>
              <a:rPr lang="fr" sz="2000">
                <a:latin typeface="Arial" pitchFamily="34" charset="0"/>
                <a:cs typeface="Arial" pitchFamily="34" charset="0"/>
              </a:rPr>
              <a:t> produire (avec une machine à glace carbonique) ou s’approvisionner (localement)</a:t>
            </a:r>
          </a:p>
          <a:p>
            <a:pPr marL="536575" lvl="1" indent="-214313" rtl="0">
              <a:spcBef>
                <a:spcPts val="1000"/>
              </a:spcBef>
            </a:pPr>
            <a:r>
              <a:rPr lang="fr" sz="2000" b="1">
                <a:latin typeface="Arial" pitchFamily="34" charset="0"/>
                <a:cs typeface="Arial" pitchFamily="34" charset="0"/>
              </a:rPr>
              <a:t>Stockage :</a:t>
            </a:r>
            <a:r>
              <a:rPr lang="fr" sz="2000">
                <a:latin typeface="Arial" pitchFamily="34" charset="0"/>
                <a:cs typeface="Arial" pitchFamily="34" charset="0"/>
              </a:rPr>
              <a:t> à -80°C dans un congélateur ULT ou une caisse isotherme spéciale</a:t>
            </a:r>
          </a:p>
          <a:p>
            <a:pPr marL="536575" lvl="1" indent="-214313" rtl="0">
              <a:spcBef>
                <a:spcPts val="1000"/>
              </a:spcBef>
            </a:pPr>
            <a:r>
              <a:rPr lang="fr" sz="2000" b="1">
                <a:latin typeface="Arial" pitchFamily="34" charset="0"/>
                <a:cs typeface="Arial" pitchFamily="34" charset="0"/>
              </a:rPr>
              <a:t>Emploi :</a:t>
            </a:r>
            <a:r>
              <a:rPr lang="fr" sz="2000">
                <a:latin typeface="Arial" pitchFamily="34" charset="0"/>
                <a:cs typeface="Arial" pitchFamily="34" charset="0"/>
              </a:rPr>
              <a:t> emballage des vaccins pour le transport et le stockage provisoire</a:t>
            </a:r>
          </a:p>
          <a:p>
            <a:pPr marL="536575" lvl="1" indent="-214313" rtl="0">
              <a:spcBef>
                <a:spcPts val="1000"/>
              </a:spcBef>
            </a:pPr>
            <a:r>
              <a:rPr lang="fr" sz="2000" b="1">
                <a:latin typeface="Arial" pitchFamily="34" charset="0"/>
                <a:cs typeface="Arial" pitchFamily="34" charset="0"/>
              </a:rPr>
              <a:t>Conteneurs adaptés : </a:t>
            </a:r>
          </a:p>
          <a:p>
            <a:pPr marL="1122362" lvl="2" indent="-342900" rtl="0">
              <a:lnSpc>
                <a:spcPct val="100000"/>
              </a:lnSpc>
              <a:spcBef>
                <a:spcPts val="600"/>
              </a:spcBef>
            </a:pPr>
            <a:r>
              <a:rPr lang="fr" sz="2000">
                <a:latin typeface="Arial" pitchFamily="34" charset="0"/>
                <a:cs typeface="Arial" pitchFamily="34" charset="0"/>
              </a:rPr>
              <a:t>Conteneur d’expédition isotherme pour la glace carbonique</a:t>
            </a:r>
          </a:p>
          <a:p>
            <a:pPr marL="1122362" lvl="2" indent="-342900" rtl="0">
              <a:lnSpc>
                <a:spcPct val="100000"/>
              </a:lnSpc>
              <a:spcBef>
                <a:spcPts val="600"/>
              </a:spcBef>
            </a:pPr>
            <a:r>
              <a:rPr lang="fr" sz="2000">
                <a:latin typeface="Arial" pitchFamily="34" charset="0"/>
                <a:cs typeface="Arial" pitchFamily="34" charset="0"/>
              </a:rPr>
              <a:t>caisses isothermes disponibles localement (durée de vie à froid plus courte, moins résistant, reglaçage fréquent)</a:t>
            </a:r>
          </a:p>
          <a:p>
            <a:pPr rtl="0">
              <a:buNone/>
            </a:pPr>
            <a:endParaRPr lang="en-US" sz="1800" dirty="0"/>
          </a:p>
        </p:txBody>
      </p:sp>
      <p:sp>
        <p:nvSpPr>
          <p:cNvPr id="11" name="Rectangle 10"/>
          <p:cNvSpPr/>
          <p:nvPr/>
        </p:nvSpPr>
        <p:spPr>
          <a:xfrm>
            <a:off x="9165265" y="6589964"/>
            <a:ext cx="1916809" cy="2616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lang="fr" sz="1100" b="0" i="0" u="none" strike="noStrike" kern="1200" cap="none" spc="0" normalizeH="0" noProof="0">
                <a:ln>
                  <a:noFill/>
                </a:ln>
                <a:solidFill>
                  <a:prstClr val="white"/>
                </a:solidFill>
                <a:effectLst/>
                <a:uLnTx/>
                <a:uFillTx/>
                <a:latin typeface="Arial" panose="020B0604020202020204" pitchFamily="34" charset="0"/>
                <a:ea typeface="+mn-ea"/>
                <a:cs typeface="+mn-cs"/>
              </a:rPr>
              <a:t>© OMS/Mark Nieuwenhof</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p:cNvSpPr txBox="1"/>
          <p:nvPr/>
        </p:nvSpPr>
        <p:spPr>
          <a:xfrm>
            <a:off x="11819964" y="2"/>
            <a:ext cx="3720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23</a:t>
            </a:r>
          </a:p>
        </p:txBody>
      </p:sp>
    </p:spTree>
    <p:custDataLst>
      <p:tags r:id="rId1"/>
    </p:custDataLst>
    <p:extLst>
      <p:ext uri="{BB962C8B-B14F-4D97-AF65-F5344CB8AC3E}">
        <p14:creationId xmlns:p14="http://schemas.microsoft.com/office/powerpoint/2010/main" val="1720935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EC301D-E50B-4A9E-B816-E3B796223A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6428"/>
            <a:ext cx="9144000" cy="6858000"/>
          </a:xfrm>
          <a:prstGeom prst="rect">
            <a:avLst/>
          </a:prstGeom>
        </p:spPr>
      </p:pic>
      <p:sp>
        <p:nvSpPr>
          <p:cNvPr id="10" name="Content Placeholder 2">
            <a:extLst>
              <a:ext uri="{FF2B5EF4-FFF2-40B4-BE49-F238E27FC236}">
                <a16:creationId xmlns:a16="http://schemas.microsoft.com/office/drawing/2014/main" id="{46D430EC-4DBC-B942-A3E5-656DB38AF41D}"/>
              </a:ext>
            </a:extLst>
          </p:cNvPr>
          <p:cNvSpPr>
            <a:spLocks noGrp="1"/>
          </p:cNvSpPr>
          <p:nvPr>
            <p:ph idx="1"/>
          </p:nvPr>
        </p:nvSpPr>
        <p:spPr>
          <a:xfrm>
            <a:off x="251790" y="627856"/>
            <a:ext cx="7184433" cy="6249426"/>
          </a:xfrm>
          <a:gradFill>
            <a:gsLst>
              <a:gs pos="0">
                <a:schemeClr val="bg1"/>
              </a:gs>
              <a:gs pos="74000">
                <a:schemeClr val="bg1"/>
              </a:gs>
              <a:gs pos="100000">
                <a:schemeClr val="bg1">
                  <a:alpha val="0"/>
                </a:schemeClr>
              </a:gs>
              <a:gs pos="89000">
                <a:schemeClr val="bg1">
                  <a:alpha val="73000"/>
                </a:schemeClr>
              </a:gs>
            </a:gsLst>
            <a:lin ang="0" scaled="1"/>
          </a:gradFill>
        </p:spPr>
        <p:txBody>
          <a:bodyPr rtlCol="0">
            <a:noAutofit/>
          </a:bodyPr>
          <a:lstStyle/>
          <a:p>
            <a:pPr rtl="0">
              <a:buNone/>
            </a:pPr>
            <a:endParaRPr lang="en-US" sz="1800" dirty="0">
              <a:solidFill>
                <a:srgbClr val="DE4939"/>
              </a:solidFill>
            </a:endParaRPr>
          </a:p>
          <a:p>
            <a:pPr rtl="0">
              <a:buNone/>
            </a:pPr>
            <a:r>
              <a:rPr lang="fr" sz="1800" b="1">
                <a:solidFill>
                  <a:srgbClr val="0070C0"/>
                </a:solidFill>
                <a:latin typeface="Arial" pitchFamily="34" charset="0"/>
                <a:cs typeface="Arial" pitchFamily="34" charset="0"/>
              </a:rPr>
              <a:t>PCM spécial pour ULT</a:t>
            </a:r>
          </a:p>
          <a:p>
            <a:pPr marL="536575" lvl="1" indent="-214313" rtl="0">
              <a:spcBef>
                <a:spcPts val="1000"/>
              </a:spcBef>
            </a:pPr>
            <a:r>
              <a:rPr lang="fr" sz="2000" b="1">
                <a:latin typeface="Arial" pitchFamily="34" charset="0"/>
                <a:cs typeface="Arial" pitchFamily="34" charset="0"/>
              </a:rPr>
              <a:t>Température de changement de phase : </a:t>
            </a:r>
            <a:r>
              <a:rPr lang="fr" sz="2000">
                <a:latin typeface="Arial" pitchFamily="34" charset="0"/>
                <a:cs typeface="Arial" pitchFamily="34" charset="0"/>
              </a:rPr>
              <a:t>-70 °C +/-10 °C</a:t>
            </a:r>
          </a:p>
          <a:p>
            <a:pPr marL="536575" lvl="1" indent="-214313" rtl="0">
              <a:spcBef>
                <a:spcPts val="1000"/>
              </a:spcBef>
            </a:pPr>
            <a:r>
              <a:rPr lang="fr" sz="2000" b="1">
                <a:latin typeface="Arial" pitchFamily="34" charset="0"/>
                <a:cs typeface="Arial" pitchFamily="34" charset="0"/>
              </a:rPr>
              <a:t>Chaleur latente du changement de phase : </a:t>
            </a:r>
            <a:r>
              <a:rPr lang="fr" sz="2000">
                <a:latin typeface="Arial" pitchFamily="34" charset="0"/>
                <a:cs typeface="Arial" pitchFamily="34" charset="0"/>
              </a:rPr>
              <a:t>115 kJ/kg (pour Pulse E-75)</a:t>
            </a:r>
          </a:p>
          <a:p>
            <a:pPr marL="536575" lvl="1" indent="-214313" rtl="0">
              <a:spcBef>
                <a:spcPts val="1000"/>
              </a:spcBef>
            </a:pPr>
            <a:r>
              <a:rPr lang="fr" sz="2000" b="1">
                <a:latin typeface="Arial" pitchFamily="34" charset="0"/>
                <a:cs typeface="Arial" pitchFamily="34" charset="0"/>
              </a:rPr>
              <a:t>Masse volumique : </a:t>
            </a:r>
            <a:r>
              <a:rPr lang="fr" sz="2000">
                <a:latin typeface="Arial" pitchFamily="34" charset="0"/>
                <a:cs typeface="Arial" pitchFamily="34" charset="0"/>
              </a:rPr>
              <a:t>880 kg/m</a:t>
            </a:r>
          </a:p>
          <a:p>
            <a:pPr marL="536575" lvl="1" indent="-214313" rtl="0">
              <a:spcBef>
                <a:spcPts val="1000"/>
              </a:spcBef>
            </a:pPr>
            <a:r>
              <a:rPr lang="fr" sz="2000" b="1">
                <a:latin typeface="Arial" pitchFamily="34" charset="0"/>
                <a:cs typeface="Arial" pitchFamily="34" charset="0"/>
              </a:rPr>
              <a:t>Méthode :</a:t>
            </a:r>
            <a:r>
              <a:rPr lang="fr" sz="2000">
                <a:latin typeface="Arial" pitchFamily="34" charset="0"/>
                <a:cs typeface="Arial" pitchFamily="34" charset="0"/>
              </a:rPr>
              <a:t> congeler 16 blocs (2 jeux de 8 blocs) à -80°C pendant 24 heures minimum </a:t>
            </a:r>
          </a:p>
          <a:p>
            <a:pPr marL="536575" lvl="1" indent="-214313" rtl="0">
              <a:spcBef>
                <a:spcPts val="1000"/>
              </a:spcBef>
            </a:pPr>
            <a:r>
              <a:rPr lang="fr" sz="2000" b="1">
                <a:latin typeface="Arial" pitchFamily="34" charset="0"/>
                <a:cs typeface="Arial" pitchFamily="34" charset="0"/>
              </a:rPr>
              <a:t>Emploi :</a:t>
            </a:r>
            <a:r>
              <a:rPr lang="fr" sz="2000">
                <a:latin typeface="Arial" pitchFamily="34" charset="0"/>
                <a:cs typeface="Arial" pitchFamily="34" charset="0"/>
              </a:rPr>
              <a:t> emballage des vaccins pour le transport et le stockage provisoire</a:t>
            </a:r>
          </a:p>
          <a:p>
            <a:pPr marL="536575" lvl="1" indent="-214313" rtl="0">
              <a:spcBef>
                <a:spcPts val="1000"/>
              </a:spcBef>
            </a:pPr>
            <a:r>
              <a:rPr lang="fr" sz="2000" b="1">
                <a:latin typeface="Arial" pitchFamily="34" charset="0"/>
                <a:cs typeface="Arial" pitchFamily="34" charset="0"/>
              </a:rPr>
              <a:t>Conteneurs adaptés : </a:t>
            </a:r>
          </a:p>
          <a:p>
            <a:pPr marL="993775" lvl="2" indent="-214313" rtl="0">
              <a:spcBef>
                <a:spcPts val="1000"/>
              </a:spcBef>
            </a:pPr>
            <a:r>
              <a:rPr lang="fr" sz="2000">
                <a:latin typeface="Arial" pitchFamily="34" charset="0"/>
                <a:cs typeface="Arial" pitchFamily="34" charset="0"/>
              </a:rPr>
              <a:t>Arktek avec des packs PCM en métal/aluminium</a:t>
            </a:r>
          </a:p>
          <a:p>
            <a:pPr marL="536575" lvl="1" indent="-214313" rtl="0">
              <a:spcBef>
                <a:spcPts val="1000"/>
              </a:spcBef>
            </a:pPr>
            <a:endParaRPr lang="en-US" sz="1800" dirty="0">
              <a:cs typeface="Arial" panose="020B0604020202020204" pitchFamily="34" charset="0"/>
            </a:endParaRPr>
          </a:p>
          <a:p>
            <a:pPr rtl="0">
              <a:buNone/>
            </a:pPr>
            <a:endParaRPr lang="en-US" sz="1800" dirty="0"/>
          </a:p>
        </p:txBody>
      </p:sp>
      <p:sp>
        <p:nvSpPr>
          <p:cNvPr id="11" name="TextBox 10">
            <a:extLst>
              <a:ext uri="{FF2B5EF4-FFF2-40B4-BE49-F238E27FC236}">
                <a16:creationId xmlns:a16="http://schemas.microsoft.com/office/drawing/2014/main" id="{879FF2BA-2ABF-E04C-B986-619F484521FE}"/>
              </a:ext>
            </a:extLst>
          </p:cNvPr>
          <p:cNvSpPr txBox="1"/>
          <p:nvPr/>
        </p:nvSpPr>
        <p:spPr>
          <a:xfrm>
            <a:off x="10753786" y="6581001"/>
            <a:ext cx="13292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100" b="0" i="0" u="none" strike="noStrike" kern="1200" cap="none" spc="0" normalizeH="0" noProof="0">
                <a:ln>
                  <a:noFill/>
                </a:ln>
                <a:solidFill>
                  <a:prstClr val="white"/>
                </a:solidFill>
                <a:effectLst/>
                <a:uLnTx/>
                <a:uFillTx/>
                <a:latin typeface="Arial" pitchFamily="34" charset="0"/>
                <a:ea typeface="+mn-ea"/>
                <a:cs typeface="Arial" pitchFamily="34" charset="0"/>
              </a:rPr>
              <a:t>© OMS HQ/WHE</a:t>
            </a:r>
          </a:p>
        </p:txBody>
      </p:sp>
      <p:sp>
        <p:nvSpPr>
          <p:cNvPr id="8" name="Title 1">
            <a:extLst>
              <a:ext uri="{FF2B5EF4-FFF2-40B4-BE49-F238E27FC236}">
                <a16:creationId xmlns:a16="http://schemas.microsoft.com/office/drawing/2014/main" id="{9A4131D2-5BEF-8D4E-86CF-38639C6DF992}"/>
              </a:ext>
            </a:extLst>
          </p:cNvPr>
          <p:cNvSpPr txBox="1">
            <a:spLocks/>
          </p:cNvSpPr>
          <p:nvPr/>
        </p:nvSpPr>
        <p:spPr>
          <a:xfrm>
            <a:off x="-1" y="-6426"/>
            <a:ext cx="12191999" cy="621428"/>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t>Exemples de PCM : Chaîne du froid à ultra-basse température (ULT)</a:t>
            </a:r>
          </a:p>
        </p:txBody>
      </p:sp>
      <p:sp>
        <p:nvSpPr>
          <p:cNvPr id="7" name="TextBox 6"/>
          <p:cNvSpPr txBox="1"/>
          <p:nvPr/>
        </p:nvSpPr>
        <p:spPr>
          <a:xfrm>
            <a:off x="11819964" y="2"/>
            <a:ext cx="3720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prstClr val="white"/>
                </a:solidFill>
                <a:effectLst/>
                <a:uLnTx/>
                <a:uFillTx/>
                <a:latin typeface="Arial" pitchFamily="34" charset="0"/>
                <a:ea typeface="+mn-ea"/>
                <a:cs typeface="Arial" pitchFamily="34" charset="0"/>
              </a:rPr>
              <a:t>24</a:t>
            </a:r>
          </a:p>
        </p:txBody>
      </p:sp>
    </p:spTree>
    <p:custDataLst>
      <p:tags r:id="rId1"/>
    </p:custDataLst>
    <p:extLst>
      <p:ext uri="{BB962C8B-B14F-4D97-AF65-F5344CB8AC3E}">
        <p14:creationId xmlns:p14="http://schemas.microsoft.com/office/powerpoint/2010/main" val="136878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CAC8175-4830-4F23-9F2F-93A25FCAE0E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0" name="think-cell Slide" r:id="rId8" imgW="360" imgH="360" progId="">
                  <p:embed/>
                </p:oleObj>
              </mc:Choice>
              <mc:Fallback>
                <p:oleObj name="think-cell Slide" r:id="rId8" imgW="360" imgH="360" progId="">
                  <p:embed/>
                  <p:pic>
                    <p:nvPicPr>
                      <p:cNvPr id="4" name="Object 3" hidden="1">
                        <a:extLst>
                          <a:ext uri="{FF2B5EF4-FFF2-40B4-BE49-F238E27FC236}">
                            <a16:creationId xmlns:a16="http://schemas.microsoft.com/office/drawing/2014/main" id="{ACAC8175-4830-4F23-9F2F-93A25FCAE0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593ABB26-0E24-4288-A220-45FAD7A17CE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Subtitle 5">
            <a:extLst>
              <a:ext uri="{FF2B5EF4-FFF2-40B4-BE49-F238E27FC236}">
                <a16:creationId xmlns:a16="http://schemas.microsoft.com/office/drawing/2014/main" id="{9E5804F6-1F12-4404-89CF-D461EBDDC321}"/>
              </a:ext>
            </a:extLst>
          </p:cNvPr>
          <p:cNvSpPr txBox="1">
            <a:spLocks/>
          </p:cNvSpPr>
          <p:nvPr/>
        </p:nvSpPr>
        <p:spPr>
          <a:xfrm>
            <a:off x="554736" y="864989"/>
            <a:ext cx="2362886" cy="461665"/>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5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Âge pour l’autorisation d’utilisation d’urgence</a:t>
            </a:r>
            <a:endPar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Subtitle 5">
            <a:extLst>
              <a:ext uri="{FF2B5EF4-FFF2-40B4-BE49-F238E27FC236}">
                <a16:creationId xmlns:a16="http://schemas.microsoft.com/office/drawing/2014/main" id="{7E4932DD-8C82-4067-9024-B577093AAC1D}"/>
              </a:ext>
            </a:extLst>
          </p:cNvPr>
          <p:cNvSpPr txBox="1">
            <a:spLocks/>
          </p:cNvSpPr>
          <p:nvPr/>
        </p:nvSpPr>
        <p:spPr>
          <a:xfrm>
            <a:off x="2917622" y="931545"/>
            <a:ext cx="8621631" cy="27699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rtl="0">
              <a:spcBef>
                <a:spcPts val="600"/>
              </a:spcBef>
              <a:buClr>
                <a:srgbClr val="000000"/>
              </a:buClr>
              <a:defRPr/>
            </a:pPr>
            <a:r>
              <a:rPr lang="fr">
                <a:latin typeface="Arial"/>
                <a:cs typeface="Arial"/>
              </a:rPr>
              <a:t>12 ans et plus, sans âge limite</a:t>
            </a:r>
            <a:endParaRPr kumimoji="0" lang="en-GB" b="0" i="0" u="none" strike="noStrike" kern="1200" cap="none" spc="0" normalizeH="0" baseline="0" noProof="0" dirty="0">
              <a:ln>
                <a:noFill/>
              </a:ln>
              <a:effectLst/>
              <a:uLnTx/>
              <a:uFillTx/>
              <a:latin typeface="Arial"/>
              <a:cs typeface="Arial"/>
              <a:sym typeface="Arial" panose="020B0604020202020204" pitchFamily="34" charset="0"/>
            </a:endParaRPr>
          </a:p>
        </p:txBody>
      </p:sp>
      <p:sp>
        <p:nvSpPr>
          <p:cNvPr id="12" name="Subtitle 5">
            <a:extLst>
              <a:ext uri="{FF2B5EF4-FFF2-40B4-BE49-F238E27FC236}">
                <a16:creationId xmlns:a16="http://schemas.microsoft.com/office/drawing/2014/main" id="{88D8E616-C884-4C8F-B5CC-208B811454C8}"/>
              </a:ext>
            </a:extLst>
          </p:cNvPr>
          <p:cNvSpPr txBox="1">
            <a:spLocks/>
          </p:cNvSpPr>
          <p:nvPr/>
        </p:nvSpPr>
        <p:spPr>
          <a:xfrm>
            <a:off x="554736" y="2004884"/>
            <a:ext cx="2179586" cy="461665"/>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5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Dose/ voie/ site d’administration</a:t>
            </a:r>
            <a:endPar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Subtitle 5">
            <a:extLst>
              <a:ext uri="{FF2B5EF4-FFF2-40B4-BE49-F238E27FC236}">
                <a16:creationId xmlns:a16="http://schemas.microsoft.com/office/drawing/2014/main" id="{233D9A03-DC80-41DD-8CB4-46FD88F3E3E5}"/>
              </a:ext>
            </a:extLst>
          </p:cNvPr>
          <p:cNvSpPr txBox="1">
            <a:spLocks/>
          </p:cNvSpPr>
          <p:nvPr/>
        </p:nvSpPr>
        <p:spPr>
          <a:xfrm>
            <a:off x="2917622" y="1708936"/>
            <a:ext cx="8436721" cy="133882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300"/>
              </a:spcAft>
              <a:buClr>
                <a:srgbClr val="000000"/>
              </a:buClr>
              <a:buSzPct val="100000"/>
              <a:buFont typeface="Segoe UI" panose="020B0502040204020203" pitchFamily="34" charset="0"/>
              <a:buChar char="​"/>
              <a:tabLst/>
              <a:defRPr/>
            </a:pPr>
            <a:r>
              <a:rPr lang="fr"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0,3 ml (après dilution), injection intramusculaire dans le muscle deltoïde</a:t>
            </a:r>
          </a:p>
          <a:p>
            <a:pPr marL="0" marR="0" lvl="0" indent="0" algn="l" defTabSz="914400" rtl="0" eaLnBrk="1" fontAlgn="base" latinLnBrk="0" hangingPunct="1">
              <a:lnSpc>
                <a:spcPct val="100000"/>
              </a:lnSpc>
              <a:spcBef>
                <a:spcPts val="600"/>
              </a:spcBef>
              <a:spcAft>
                <a:spcPts val="300"/>
              </a:spcAft>
              <a:buClr>
                <a:srgbClr val="000000"/>
              </a:buClr>
              <a:buSzPct val="100000"/>
              <a:buFont typeface="Segoe UI" panose="020B0502040204020203" pitchFamily="34" charset="0"/>
              <a:buChar char="​"/>
              <a:tabLst/>
              <a:defRPr/>
            </a:pPr>
            <a:r>
              <a:rPr lang="fr"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Seringue pour la vaccination : seringue autobloquante (AB) 0,3 ml</a:t>
            </a:r>
            <a:r>
              <a:rPr lang="fr" dirty="0">
                <a:solidFill>
                  <a:srgbClr val="000000"/>
                </a:solidFill>
              </a:rPr>
              <a:t> (n</a:t>
            </a:r>
            <a:r>
              <a:rPr lang="fr"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 pas utiliser une seringue AB 0,5 ml). </a:t>
            </a:r>
          </a:p>
          <a:p>
            <a:pPr marL="0" marR="0" lvl="0" indent="0" algn="l" defTabSz="914400" rtl="0" eaLnBrk="1" fontAlgn="base" latinLnBrk="0" hangingPunct="1">
              <a:lnSpc>
                <a:spcPct val="100000"/>
              </a:lnSpc>
              <a:spcBef>
                <a:spcPts val="600"/>
              </a:spcBef>
              <a:spcAft>
                <a:spcPts val="300"/>
              </a:spcAft>
              <a:buClr>
                <a:srgbClr val="000000"/>
              </a:buClr>
              <a:buSzPct val="100000"/>
              <a:buFont typeface="Segoe UI" panose="020B0502040204020203" pitchFamily="34" charset="0"/>
              <a:buChar char="​"/>
              <a:tabLst/>
              <a:defRPr/>
            </a:pPr>
            <a:r>
              <a:rPr lang="fr"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Seringue </a:t>
            </a:r>
            <a:r>
              <a:rPr lang="fr" dirty="0">
                <a:solidFill>
                  <a:srgbClr val="000000"/>
                </a:solidFill>
              </a:rPr>
              <a:t>de dilution</a:t>
            </a:r>
            <a:r>
              <a:rPr lang="fr"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 seringue à usage unique (RUP) de 3 ml ou 5 ml</a:t>
            </a:r>
          </a:p>
        </p:txBody>
      </p:sp>
      <p:sp>
        <p:nvSpPr>
          <p:cNvPr id="13" name="Subtitle 5">
            <a:extLst>
              <a:ext uri="{FF2B5EF4-FFF2-40B4-BE49-F238E27FC236}">
                <a16:creationId xmlns:a16="http://schemas.microsoft.com/office/drawing/2014/main" id="{79251492-FBB8-402B-83D1-F4F617D2685C}"/>
              </a:ext>
            </a:extLst>
          </p:cNvPr>
          <p:cNvSpPr txBox="1">
            <a:spLocks/>
          </p:cNvSpPr>
          <p:nvPr/>
        </p:nvSpPr>
        <p:spPr>
          <a:xfrm>
            <a:off x="554736" y="3429000"/>
            <a:ext cx="2179586" cy="23083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 sz="15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Schéma recommandé</a:t>
            </a:r>
            <a:endPar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Subtitle 5">
            <a:extLst>
              <a:ext uri="{FF2B5EF4-FFF2-40B4-BE49-F238E27FC236}">
                <a16:creationId xmlns:a16="http://schemas.microsoft.com/office/drawing/2014/main" id="{39AE1549-28AE-4D6E-BDF2-4D1D9CA146B7}"/>
              </a:ext>
            </a:extLst>
          </p:cNvPr>
          <p:cNvSpPr txBox="1">
            <a:spLocks/>
          </p:cNvSpPr>
          <p:nvPr/>
        </p:nvSpPr>
        <p:spPr>
          <a:xfrm>
            <a:off x="2917623" y="3433361"/>
            <a:ext cx="8719642" cy="296234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
                <a:srgbClr val="000000"/>
              </a:buClr>
              <a:buSzPct val="100000"/>
              <a:buFont typeface="Segoe UI" panose="020B0502040204020203" pitchFamily="34" charset="0"/>
              <a:buChar char="​"/>
              <a:tabLst/>
              <a:defRPr/>
            </a:pPr>
            <a:r>
              <a:rPr lang="fr"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2 doses nécessaires pour être protégé</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lang="fr"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1</a:t>
            </a:r>
            <a:r>
              <a:rPr lang="en" sz="18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re</a:t>
            </a:r>
            <a:r>
              <a:rPr lang="en"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dose – à la date de début</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lang="fr"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2</a:t>
            </a:r>
            <a:r>
              <a:rPr lang="en" sz="18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a:t>
            </a:r>
            <a:r>
              <a:rPr lang="en"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dose – intervalle recommandé de 21 à 28 jours après la première dose </a:t>
            </a:r>
            <a:endParaRPr lang="en-GB" sz="1800" dirty="0">
              <a:solidFill>
                <a:srgbClr val="000000"/>
              </a:solidFill>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lang="fr" sz="1800"/>
              <a:t>En cas d’administration de la 2</a:t>
            </a:r>
            <a:r>
              <a:rPr lang="fr" sz="1800" baseline="30000"/>
              <a:t>e</a:t>
            </a:r>
            <a:r>
              <a:rPr lang="fr" sz="1800"/>
              <a:t> dose par inadvertance avant 21 jours, il n’est pas nécessaire de répéter la dose. En cas de retard de la 2</a:t>
            </a:r>
            <a:r>
              <a:rPr lang="fr" sz="1800" baseline="30000"/>
              <a:t>e</a:t>
            </a:r>
            <a:r>
              <a:rPr lang="fr" sz="1800"/>
              <a:t> dose par inadvertance, la dose doit être administrée le plus rapidement possible.</a:t>
            </a:r>
          </a:p>
          <a:p>
            <a:pPr rtl="0">
              <a:spcBef>
                <a:spcPts val="0"/>
              </a:spcBef>
            </a:pPr>
            <a:r>
              <a:rPr lang="fr"/>
              <a:t>Un intervalle de 14 jours au minimum doit être respecté entre ce vaccin et tout autre vaccin.</a:t>
            </a:r>
          </a:p>
          <a:p>
            <a:pPr rtl="0">
              <a:spcBef>
                <a:spcPts val="0"/>
              </a:spcBef>
              <a:buNone/>
            </a:pPr>
            <a:r>
              <a:rPr lang="fr"/>
              <a:t>Il n’existe actuellement aucune preuve de la nécessité d’une dose de rappel lorsque la série actuelle de deux doses est terminée.</a:t>
            </a:r>
          </a:p>
        </p:txBody>
      </p:sp>
      <p:cxnSp>
        <p:nvCxnSpPr>
          <p:cNvPr id="19" name="LineContentSeparatorDefault 19">
            <a:extLst>
              <a:ext uri="{FF2B5EF4-FFF2-40B4-BE49-F238E27FC236}">
                <a16:creationId xmlns:a16="http://schemas.microsoft.com/office/drawing/2014/main" id="{BC6FD680-7122-423A-8A0D-987973667D61}"/>
              </a:ext>
            </a:extLst>
          </p:cNvPr>
          <p:cNvCxnSpPr>
            <a:cxnSpLocks/>
          </p:cNvCxnSpPr>
          <p:nvPr>
            <p:custDataLst>
              <p:tags r:id="rId4"/>
            </p:custDataLst>
          </p:nvPr>
        </p:nvCxnSpPr>
        <p:spPr>
          <a:xfrm>
            <a:off x="550164" y="1517877"/>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LineContentSeparatorDefault 19">
            <a:extLst>
              <a:ext uri="{FF2B5EF4-FFF2-40B4-BE49-F238E27FC236}">
                <a16:creationId xmlns:a16="http://schemas.microsoft.com/office/drawing/2014/main" id="{89208E71-BF14-4FC1-9E54-745C2166A74E}"/>
              </a:ext>
            </a:extLst>
          </p:cNvPr>
          <p:cNvCxnSpPr>
            <a:cxnSpLocks/>
          </p:cNvCxnSpPr>
          <p:nvPr>
            <p:custDataLst>
              <p:tags r:id="rId5"/>
            </p:custDataLst>
          </p:nvPr>
        </p:nvCxnSpPr>
        <p:spPr>
          <a:xfrm>
            <a:off x="550164" y="3258370"/>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83EB2FE-CE26-415F-83B1-8AEF8D203EA2}"/>
              </a:ext>
            </a:extLst>
          </p:cNvPr>
          <p:cNvSpPr txBox="1">
            <a:spLocks/>
          </p:cNvSpPr>
          <p:nvPr/>
        </p:nvSpPr>
        <p:spPr>
          <a:xfrm>
            <a:off x="1" y="-5179"/>
            <a:ext cx="12191999" cy="469783"/>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rtl="0"/>
            <a:r>
              <a:rPr lang="fr" sz="3600" b="0">
                <a:solidFill>
                  <a:schemeClr val="bg1"/>
                </a:solidFill>
                <a:latin typeface="Calibri Light" panose="020F0302020204030204" pitchFamily="34" charset="0"/>
                <a:cs typeface="Calibri Light" panose="020F0302020204030204" pitchFamily="34" charset="0"/>
              </a:rPr>
              <a:t>Dosage et administration </a:t>
            </a:r>
            <a:endParaRPr lang="en-US" sz="3600" b="0" dirty="0">
              <a:solidFill>
                <a:schemeClr val="bg1"/>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DFCFE6-F1B1-47D9-9DDA-FE7837766BCD}"/>
              </a:ext>
            </a:extLst>
          </p:cNvPr>
          <p:cNvSpPr>
            <a:spLocks noGrp="1"/>
          </p:cNvSpPr>
          <p:nvPr>
            <p:ph type="subTitle" idx="1"/>
          </p:nvPr>
        </p:nvSpPr>
        <p:spPr>
          <a:xfrm>
            <a:off x="0" y="1149016"/>
            <a:ext cx="12192000" cy="4559967"/>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marL="288925" algn="l" rtl="0"/>
            <a:r>
              <a:rPr lang="fr" sz="4800">
                <a:solidFill>
                  <a:schemeClr val="bg1"/>
                </a:solidFill>
              </a:rPr>
              <a:t>Module 6.1 : </a:t>
            </a:r>
          </a:p>
          <a:p>
            <a:pPr marL="288925" algn="l" rtl="0"/>
            <a:r>
              <a:rPr lang="fr" sz="4800">
                <a:solidFill>
                  <a:schemeClr val="bg1"/>
                </a:solidFill>
              </a:rPr>
              <a:t>Transport des vaccins ULT jusqu’aux </a:t>
            </a:r>
          </a:p>
          <a:p>
            <a:pPr marL="288925" algn="l" rtl="0"/>
            <a:r>
              <a:rPr lang="fr" sz="4800">
                <a:solidFill>
                  <a:schemeClr val="bg1"/>
                </a:solidFill>
              </a:rPr>
              <a:t>entrepôts infranationaux et </a:t>
            </a:r>
          </a:p>
          <a:p>
            <a:pPr marL="288925" algn="l" rtl="0"/>
            <a:r>
              <a:rPr lang="fr" sz="4800">
                <a:solidFill>
                  <a:schemeClr val="bg1"/>
                </a:solidFill>
              </a:rPr>
              <a:t>aux centres de vaccination</a:t>
            </a:r>
          </a:p>
        </p:txBody>
      </p:sp>
    </p:spTree>
    <p:extLst>
      <p:ext uri="{BB962C8B-B14F-4D97-AF65-F5344CB8AC3E}">
        <p14:creationId xmlns:p14="http://schemas.microsoft.com/office/powerpoint/2010/main" val="3815429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a:extLst>
              <a:ext uri="{FF2B5EF4-FFF2-40B4-BE49-F238E27FC236}">
                <a16:creationId xmlns:a16="http://schemas.microsoft.com/office/drawing/2014/main" id="{C7C8AA9A-B114-4EF4-8529-20B00BBCB128}"/>
              </a:ext>
            </a:extLst>
          </p:cNvPr>
          <p:cNvGraphicFramePr>
            <a:graphicFrameLocks/>
          </p:cNvGraphicFramePr>
          <p:nvPr>
            <p:extLst>
              <p:ext uri="{D42A27DB-BD31-4B8C-83A1-F6EECF244321}">
                <p14:modId xmlns:p14="http://schemas.microsoft.com/office/powerpoint/2010/main" val="3924720448"/>
              </p:ext>
            </p:extLst>
          </p:nvPr>
        </p:nvGraphicFramePr>
        <p:xfrm>
          <a:off x="356424" y="1957089"/>
          <a:ext cx="11651093" cy="4832099"/>
        </p:xfrm>
        <a:graphic>
          <a:graphicData uri="http://schemas.openxmlformats.org/drawingml/2006/table">
            <a:tbl>
              <a:tblPr firstRow="1" bandRow="1">
                <a:tableStyleId>{5C22544A-7EE6-4342-B048-85BDC9FD1C3A}</a:tableStyleId>
              </a:tblPr>
              <a:tblGrid>
                <a:gridCol w="1728547">
                  <a:extLst>
                    <a:ext uri="{9D8B030D-6E8A-4147-A177-3AD203B41FA5}">
                      <a16:colId xmlns:a16="http://schemas.microsoft.com/office/drawing/2014/main" val="20000"/>
                    </a:ext>
                  </a:extLst>
                </a:gridCol>
                <a:gridCol w="2238623">
                  <a:extLst>
                    <a:ext uri="{9D8B030D-6E8A-4147-A177-3AD203B41FA5}">
                      <a16:colId xmlns:a16="http://schemas.microsoft.com/office/drawing/2014/main" val="20001"/>
                    </a:ext>
                  </a:extLst>
                </a:gridCol>
                <a:gridCol w="3956917">
                  <a:extLst>
                    <a:ext uri="{9D8B030D-6E8A-4147-A177-3AD203B41FA5}">
                      <a16:colId xmlns:a16="http://schemas.microsoft.com/office/drawing/2014/main" val="5301076"/>
                    </a:ext>
                  </a:extLst>
                </a:gridCol>
                <a:gridCol w="3727006">
                  <a:extLst>
                    <a:ext uri="{9D8B030D-6E8A-4147-A177-3AD203B41FA5}">
                      <a16:colId xmlns:a16="http://schemas.microsoft.com/office/drawing/2014/main" val="20002"/>
                    </a:ext>
                  </a:extLst>
                </a:gridCol>
              </a:tblGrid>
              <a:tr h="351539">
                <a:tc>
                  <a:txBody>
                    <a:bodyPr/>
                    <a:lstStyle/>
                    <a:p>
                      <a:pPr algn="l" rtl="0"/>
                      <a:r>
                        <a:rPr lang="fr" sz="1200"/>
                        <a:t>Choix de conteneur </a:t>
                      </a:r>
                    </a:p>
                  </a:txBody>
                  <a:tcPr anchor="ctr"/>
                </a:tc>
                <a:tc>
                  <a:txBody>
                    <a:bodyPr/>
                    <a:lstStyle/>
                    <a:p>
                      <a:pPr algn="l" rtl="0"/>
                      <a:r>
                        <a:rPr lang="fr" sz="1200"/>
                        <a:t>Choix de réfrigérant</a:t>
                      </a:r>
                    </a:p>
                  </a:txBody>
                  <a:tcPr anchor="ctr"/>
                </a:tc>
                <a:tc>
                  <a:txBody>
                    <a:bodyPr/>
                    <a:lstStyle/>
                    <a:p>
                      <a:pPr algn="l" rtl="0"/>
                      <a:r>
                        <a:rPr lang="fr" sz="1100"/>
                        <a:t>Description</a:t>
                      </a:r>
                    </a:p>
                  </a:txBody>
                  <a:tcPr anchor="ctr"/>
                </a:tc>
                <a:tc>
                  <a:txBody>
                    <a:bodyPr/>
                    <a:lstStyle/>
                    <a:p>
                      <a:pPr algn="l" rtl="0"/>
                      <a:r>
                        <a:rPr lang="fr" sz="1100"/>
                        <a:t>Exigences</a:t>
                      </a:r>
                    </a:p>
                  </a:txBody>
                  <a:tcPr anchor="ctr"/>
                </a:tc>
                <a:extLst>
                  <a:ext uri="{0D108BD9-81ED-4DB2-BD59-A6C34878D82A}">
                    <a16:rowId xmlns:a16="http://schemas.microsoft.com/office/drawing/2014/main" val="10000"/>
                  </a:ext>
                </a:extLst>
              </a:tr>
              <a:tr h="116184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400" b="1" dirty="0">
                          <a:solidFill>
                            <a:schemeClr val="tx1"/>
                          </a:solidFill>
                        </a:rPr>
                        <a:t>Arktek </a:t>
                      </a:r>
                      <a:r>
                        <a:rPr lang="fr" sz="1400" b="1" kern="1200" dirty="0">
                          <a:solidFill>
                            <a:schemeClr val="tx1"/>
                          </a:solidFill>
                          <a:latin typeface="+mn-lt"/>
                          <a:ea typeface="+mn-ea"/>
                          <a:cs typeface="+mn-cs"/>
                        </a:rPr>
                        <a:t>(YBC-5E) </a:t>
                      </a:r>
                      <a:r>
                        <a:rPr lang="fr" sz="1400" b="1" dirty="0">
                          <a:solidFill>
                            <a:schemeClr val="tx1"/>
                          </a:solidFill>
                        </a:rPr>
                        <a:t>dispositif de refroidissement passif de</a:t>
                      </a:r>
                      <a:r>
                        <a:rPr lang="en" sz="1400" b="1" dirty="0">
                          <a:solidFill>
                            <a:schemeClr val="tx1"/>
                          </a:solidFill>
                        </a:rPr>
                        <a:t> longue durée</a:t>
                      </a:r>
                    </a:p>
                    <a:p>
                      <a:pPr algn="l" rtl="0"/>
                      <a:endParaRPr lang="en-US" sz="1200" dirty="0"/>
                    </a:p>
                    <a:p>
                      <a:pPr algn="l" rtl="0"/>
                      <a:endParaRPr lang="en-US" sz="1200" dirty="0"/>
                    </a:p>
                    <a:p>
                      <a:pPr algn="l" rtl="0"/>
                      <a:endParaRPr lang="en-US" sz="1200" dirty="0"/>
                    </a:p>
                    <a:p>
                      <a:pPr algn="l" rtl="0"/>
                      <a:endParaRPr lang="en-US" sz="1200" dirty="0"/>
                    </a:p>
                    <a:p>
                      <a:pPr algn="l" rtl="0"/>
                      <a:endParaRPr lang="en-US" sz="1200" dirty="0"/>
                    </a:p>
                    <a:p>
                      <a:pPr algn="l" rtl="0"/>
                      <a:endParaRPr lang="en-US" sz="1200" dirty="0"/>
                    </a:p>
                    <a:p>
                      <a:pPr algn="l" rtl="0"/>
                      <a:endParaRPr lang="en-US" sz="1200" dirty="0"/>
                    </a:p>
                    <a:p>
                      <a:pPr algn="l" rtl="0"/>
                      <a:endParaRPr lang="en-US" sz="1200" dirty="0"/>
                    </a:p>
                    <a:p>
                      <a:pPr algn="l" rtl="0"/>
                      <a:endParaRPr lang="en-US" sz="1200" dirty="0"/>
                    </a:p>
                  </a:txBody>
                  <a:tcPr>
                    <a:lnB w="12700" cap="flat" cmpd="sng" algn="ctr">
                      <a:solidFill>
                        <a:schemeClr val="tx1"/>
                      </a:solidFill>
                      <a:prstDash val="solid"/>
                      <a:round/>
                      <a:headEnd type="none" w="med" len="med"/>
                      <a:tailEnd type="none" w="med" len="med"/>
                    </a:lnB>
                    <a:noFill/>
                  </a:tcPr>
                </a:tc>
                <a:tc>
                  <a:txBody>
                    <a:bodyPr/>
                    <a:lstStyle/>
                    <a:p>
                      <a:pPr algn="l" rtl="0"/>
                      <a:r>
                        <a:rPr lang="fr" sz="1600" b="1"/>
                        <a:t>PCM spécial pour ULT</a:t>
                      </a:r>
                    </a:p>
                  </a:txBody>
                  <a:tcPr>
                    <a:noFill/>
                  </a:tcPr>
                </a:tc>
                <a:tc rowSpan="2">
                  <a:txBody>
                    <a:bodyPr/>
                    <a:lstStyle/>
                    <a:p>
                      <a:pPr marL="285750" indent="-285750" algn="l" rtl="0">
                        <a:buFont typeface="Arial" panose="020B0604020202020204" pitchFamily="34" charset="0"/>
                        <a:buChar char="•"/>
                      </a:pPr>
                      <a:r>
                        <a:rPr lang="fr" sz="1600"/>
                        <a:t>Matériau résistant, avec un système de porte-flacons</a:t>
                      </a:r>
                    </a:p>
                    <a:p>
                      <a:pPr marL="285750" indent="-285750" algn="l" rtl="0">
                        <a:buFont typeface="Arial" panose="020B0604020202020204" pitchFamily="34" charset="0"/>
                        <a:buChar char="•"/>
                      </a:pPr>
                      <a:r>
                        <a:rPr lang="fr" sz="1600"/>
                        <a:t>Arktek est conçu pour l’utilisation de packs PCM</a:t>
                      </a:r>
                      <a:endParaRPr lang="en-US" sz="1600" strike="sngStrike" baseline="0" dirty="0">
                        <a:solidFill>
                          <a:srgbClr val="FF0000"/>
                        </a:solidFill>
                      </a:endParaRPr>
                    </a:p>
                    <a:p>
                      <a:pPr marL="285750" indent="-285750" algn="l" rtl="0">
                        <a:buFont typeface="Arial" panose="020B0604020202020204" pitchFamily="34" charset="0"/>
                        <a:buChar char="•"/>
                      </a:pPr>
                      <a:r>
                        <a:rPr lang="fr" sz="1600"/>
                        <a:t>Large gamme de capacités : 7,9 litres</a:t>
                      </a:r>
                    </a:p>
                    <a:p>
                      <a:pPr marL="285750" indent="-285750" algn="l" rtl="0">
                        <a:buFont typeface="Arial" panose="020B0604020202020204" pitchFamily="34" charset="0"/>
                        <a:buChar char="•"/>
                      </a:pPr>
                      <a:r>
                        <a:rPr lang="fr" sz="1600"/>
                        <a:t>Poids à pleine charge : 39,5 kg</a:t>
                      </a:r>
                    </a:p>
                    <a:p>
                      <a:pPr marL="285750" indent="-285750" algn="l" rtl="0">
                        <a:buFont typeface="Arial" panose="020B0604020202020204" pitchFamily="34" charset="0"/>
                        <a:buChar char="•"/>
                      </a:pPr>
                      <a:r>
                        <a:rPr lang="fr" sz="1600"/>
                        <a:t>Poids à vide : 22 kg</a:t>
                      </a:r>
                    </a:p>
                    <a:p>
                      <a:pPr marL="285750" indent="-285750" algn="l" rtl="0">
                        <a:buFont typeface="Arial" panose="020B0604020202020204" pitchFamily="34" charset="0"/>
                        <a:buChar char="•"/>
                      </a:pPr>
                      <a:r>
                        <a:rPr lang="fr" sz="1600"/>
                        <a:t>Nombre d'accumulateurs de froid PCM requis : 8</a:t>
                      </a:r>
                    </a:p>
                    <a:p>
                      <a:pPr marL="285750" indent="-285750" algn="l" rtl="0">
                        <a:buFont typeface="Arial" panose="020B0604020202020204" pitchFamily="34" charset="0"/>
                        <a:buChar char="•"/>
                      </a:pPr>
                      <a:r>
                        <a:rPr lang="fr" sz="1600"/>
                        <a:t>Diamètre : 52.8 x 74,7 cm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a:t>Système intégré de transmission des données de température par SMS</a:t>
                      </a:r>
                    </a:p>
                    <a:p>
                      <a:pPr marL="285750" indent="-285750" algn="l" rtl="0">
                        <a:buFont typeface="Arial" panose="020B0604020202020204" pitchFamily="34" charset="0"/>
                        <a:buChar char="•"/>
                      </a:pPr>
                      <a:r>
                        <a:rPr lang="fr" sz="1600"/>
                        <a:t>Durée de vie à froid : de -80° à -60°C lorsqu'il est utilisé avec un PCM pour ULT </a:t>
                      </a:r>
                      <a:r>
                        <a:rPr lang="fr" sz="1600" kern="1200">
                          <a:effectLst/>
                        </a:rPr>
                        <a:t>(congelé à -80°C)</a:t>
                      </a:r>
                      <a:r>
                        <a:rPr lang="fr" sz="1600"/>
                        <a:t> ; durée de vie de 5 jours sans remplacement du PCM en cas d'ouvertures multiples.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kern="1200">
                          <a:solidFill>
                            <a:schemeClr val="dk1"/>
                          </a:solidFill>
                          <a:latin typeface="+mn-lt"/>
                          <a:ea typeface="+mn-ea"/>
                          <a:cs typeface="+mn-cs"/>
                        </a:rPr>
                        <a:t>Le PCM restant peut être réutilisé</a:t>
                      </a:r>
                    </a:p>
                  </a:txBody>
                  <a:tcPr>
                    <a:lnB w="12700" cap="flat" cmpd="sng" algn="ctr">
                      <a:solidFill>
                        <a:schemeClr val="tx1"/>
                      </a:solidFill>
                      <a:prstDash val="solid"/>
                      <a:round/>
                      <a:headEnd type="none" w="med" len="med"/>
                      <a:tailEnd type="none" w="med" len="med"/>
                    </a:lnB>
                    <a:noFill/>
                  </a:tcPr>
                </a:tc>
                <a:tc rowSpan="2">
                  <a:txBody>
                    <a:bodyPr/>
                    <a:lstStyle/>
                    <a:p>
                      <a:pPr marL="285750" indent="-285750" algn="l" rtl="0">
                        <a:buFont typeface="Arial" panose="020B0604020202020204" pitchFamily="34" charset="0"/>
                        <a:buChar char="•"/>
                      </a:pPr>
                      <a:r>
                        <a:rPr lang="fr" sz="1600" dirty="0"/>
                        <a:t>Coûts d’investissement initiaux élevés (~5 000 dollars l’unité) </a:t>
                      </a:r>
                    </a:p>
                    <a:p>
                      <a:pPr marL="285750" indent="-285750" algn="l" rtl="0">
                        <a:buFont typeface="Arial" panose="020B0604020202020204" pitchFamily="34" charset="0"/>
                        <a:buChar char="•"/>
                      </a:pPr>
                      <a:r>
                        <a:rPr lang="fr" sz="1600" dirty="0"/>
                        <a:t>Relativement encombrant et difficile à transporter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t>Quand utilisé avec du PCM :</a:t>
                      </a:r>
                    </a:p>
                    <a:p>
                      <a:pPr marL="40481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t>Chaque Arktek nécessite un total de 16 blocs PCM pour le stockage ULT</a:t>
                      </a:r>
                    </a:p>
                    <a:p>
                      <a:pPr marL="40481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t>Nécessite 8 PCM conditionnés à     -80°C</a:t>
                      </a:r>
                    </a:p>
                    <a:p>
                      <a:pPr marL="40481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t>Congélateurs ULT distincts pour la congélation et le stockage du PCM</a:t>
                      </a:r>
                    </a:p>
                    <a:p>
                      <a:pPr marL="40481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t>Le PCM pour l’ULT corrode les matériaux plastiques. Seuls les blocs PCM en métal/aluminium peuvent être utilisés pour l’ULT </a:t>
                      </a:r>
                    </a:p>
                    <a:p>
                      <a:pPr marL="40481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t>Formation sur la manipulation et la gestion appropriées</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71771">
                <a:tc vMerge="1">
                  <a:txBody>
                    <a:bodyPr/>
                    <a:lstStyle/>
                    <a:p>
                      <a:pPr rtl="0"/>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dirty="0"/>
                        <a:t> </a:t>
                      </a:r>
                    </a:p>
                  </a:txBody>
                  <a:tcPr>
                    <a:lnB w="12700" cap="flat" cmpd="sng" algn="ctr">
                      <a:solidFill>
                        <a:schemeClr val="tx1"/>
                      </a:solidFill>
                      <a:prstDash val="solid"/>
                      <a:round/>
                      <a:headEnd type="none" w="med" len="med"/>
                      <a:tailEnd type="none" w="med" len="med"/>
                    </a:lnB>
                    <a:noFill/>
                  </a:tcPr>
                </a:tc>
                <a:tc vMerge="1">
                  <a:txBody>
                    <a:bodyPr/>
                    <a:lstStyle/>
                    <a:p>
                      <a:pPr marL="285750" indent="-285750" rtl="0">
                        <a:buFontTx/>
                        <a:buChar char="-"/>
                      </a:pPr>
                      <a:endParaRPr lang="en-US" sz="1200" baseline="0" dirty="0"/>
                    </a:p>
                  </a:txBody>
                  <a:tcPr/>
                </a:tc>
                <a:tc vMerge="1">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200" baseline="0" dirty="0"/>
                    </a:p>
                  </a:txBody>
                  <a:tcPr/>
                </a:tc>
                <a:extLst>
                  <a:ext uri="{0D108BD9-81ED-4DB2-BD59-A6C34878D82A}">
                    <a16:rowId xmlns:a16="http://schemas.microsoft.com/office/drawing/2014/main" val="2795702277"/>
                  </a:ext>
                </a:extLst>
              </a:tr>
            </a:tbl>
          </a:graphicData>
        </a:graphic>
      </p:graphicFrame>
      <p:graphicFrame>
        <p:nvGraphicFramePr>
          <p:cNvPr id="15" name="Object 14" hidden="1">
            <a:extLst>
              <a:ext uri="{FF2B5EF4-FFF2-40B4-BE49-F238E27FC236}">
                <a16:creationId xmlns:a16="http://schemas.microsoft.com/office/drawing/2014/main" id="{E7110008-A93F-4851-BDEA-BD3CF38A5CC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6" name="think-cell Slide" r:id="rId5" imgW="360" imgH="360" progId="">
                  <p:embed/>
                </p:oleObj>
              </mc:Choice>
              <mc:Fallback>
                <p:oleObj name="think-cell Slide" r:id="rId5" imgW="360" imgH="360" progId="">
                  <p:embed/>
                  <p:pic>
                    <p:nvPicPr>
                      <p:cNvPr id="15" name="Object 14" hidden="1">
                        <a:extLst>
                          <a:ext uri="{FF2B5EF4-FFF2-40B4-BE49-F238E27FC236}">
                            <a16:creationId xmlns:a16="http://schemas.microsoft.com/office/drawing/2014/main" id="{E7110008-A93F-4851-BDEA-BD3CF38A5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2. Slide Title">
            <a:extLst>
              <a:ext uri="{FF2B5EF4-FFF2-40B4-BE49-F238E27FC236}">
                <a16:creationId xmlns:a16="http://schemas.microsoft.com/office/drawing/2014/main" id="{A27E62C7-76DB-4A87-8AD0-0F80FF4ADC8F}"/>
              </a:ext>
            </a:extLst>
          </p:cNvPr>
          <p:cNvSpPr txBox="1">
            <a:spLocks/>
          </p:cNvSpPr>
          <p:nvPr>
            <p:custDataLst>
              <p:tags r:id="rId3"/>
            </p:custDataLst>
          </p:nvPr>
        </p:nvSpPr>
        <p:spPr>
          <a:xfrm>
            <a:off x="0" y="-17118"/>
            <a:ext cx="12192000" cy="483697"/>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buNone/>
              <a:defRPr sz="3200">
                <a:solidFill>
                  <a:schemeClr val="bg1"/>
                </a:solidFill>
                <a:latin typeface="Calibri Light" panose="020F0302020204030204" pitchFamily="34" charset="0"/>
                <a:ea typeface="+mj-ea"/>
                <a:cs typeface="Calibri Light" panose="020F0302020204030204" pitchFamily="34" charset="0"/>
              </a:defRPr>
            </a:lvl1pPr>
          </a:lstStyle>
          <a:p>
            <a:pPr rtl="0"/>
            <a:r>
              <a:rPr lang="fr">
                <a:sym typeface="Arial" panose="020B0604020202020204" pitchFamily="34" charset="0"/>
              </a:rPr>
              <a:t>Vaccin ULT : stockage distant et options de transport…1</a:t>
            </a:r>
          </a:p>
        </p:txBody>
      </p:sp>
      <p:pic>
        <p:nvPicPr>
          <p:cNvPr id="20" name="Google Shape;363;p22">
            <a:extLst>
              <a:ext uri="{FF2B5EF4-FFF2-40B4-BE49-F238E27FC236}">
                <a16:creationId xmlns:a16="http://schemas.microsoft.com/office/drawing/2014/main" id="{48ED9619-D8E9-463F-87C8-B3F35739D67B}"/>
              </a:ext>
            </a:extLst>
          </p:cNvPr>
          <p:cNvPicPr preferRelativeResize="0">
            <a:picLocks/>
          </p:cNvPicPr>
          <p:nvPr/>
        </p:nvPicPr>
        <p:blipFill rotWithShape="1">
          <a:blip r:embed="rId7" cstate="email">
            <a:alphaModFix/>
            <a:extLst>
              <a:ext uri="{28A0092B-C50C-407E-A947-70E740481C1C}">
                <a14:useLocalDpi xmlns:a14="http://schemas.microsoft.com/office/drawing/2010/main"/>
              </a:ext>
            </a:extLst>
          </a:blip>
          <a:srcRect/>
          <a:stretch/>
        </p:blipFill>
        <p:spPr>
          <a:xfrm flipH="1">
            <a:off x="3160665" y="2806144"/>
            <a:ext cx="1136139" cy="1272041"/>
          </a:xfrm>
          <a:prstGeom prst="rect">
            <a:avLst/>
          </a:prstGeom>
          <a:noFill/>
          <a:ln>
            <a:noFill/>
          </a:ln>
        </p:spPr>
      </p:pic>
      <p:pic>
        <p:nvPicPr>
          <p:cNvPr id="21" name="Picture 20">
            <a:extLst>
              <a:ext uri="{FF2B5EF4-FFF2-40B4-BE49-F238E27FC236}">
                <a16:creationId xmlns:a16="http://schemas.microsoft.com/office/drawing/2014/main" id="{0CF66DE6-2AD2-46CD-85A0-712DA4726D34}"/>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2172485" y="2815936"/>
            <a:ext cx="988181" cy="1252888"/>
          </a:xfrm>
          <a:prstGeom prst="rect">
            <a:avLst/>
          </a:prstGeom>
        </p:spPr>
      </p:pic>
      <p:pic>
        <p:nvPicPr>
          <p:cNvPr id="3" name="Picture 2">
            <a:extLst>
              <a:ext uri="{FF2B5EF4-FFF2-40B4-BE49-F238E27FC236}">
                <a16:creationId xmlns:a16="http://schemas.microsoft.com/office/drawing/2014/main" id="{21E0112F-0ECA-42D9-A753-257D115805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424" y="3632801"/>
            <a:ext cx="1484270" cy="1872271"/>
          </a:xfrm>
          <a:prstGeom prst="rect">
            <a:avLst/>
          </a:prstGeom>
        </p:spPr>
      </p:pic>
      <p:sp>
        <p:nvSpPr>
          <p:cNvPr id="12" name="Content Placeholder 2">
            <a:extLst>
              <a:ext uri="{FF2B5EF4-FFF2-40B4-BE49-F238E27FC236}">
                <a16:creationId xmlns:a16="http://schemas.microsoft.com/office/drawing/2014/main" id="{038649BF-603E-4971-AEEF-1D4C970ABC2C}"/>
              </a:ext>
            </a:extLst>
          </p:cNvPr>
          <p:cNvSpPr txBox="1">
            <a:spLocks/>
          </p:cNvSpPr>
          <p:nvPr/>
        </p:nvSpPr>
        <p:spPr>
          <a:xfrm>
            <a:off x="184483" y="675767"/>
            <a:ext cx="11823034" cy="1077521"/>
          </a:xfrm>
          <a:prstGeom prst="rect">
            <a:avLst/>
          </a:prstGeom>
        </p:spPr>
        <p:txBody>
          <a:bodyPr vert="horz" wrap="square" lIns="0" tIns="0" rIns="0" bIns="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solidFill>
                  <a:srgbClr val="0070C0"/>
                </a:solidFill>
              </a:rPr>
              <a:t>À l’heure actuelle, aucun modèle de boîte de transport ou de porte-vaccins n’a été préqualifié par l’OMS pour les vaccins soumis à des températures très basses.  </a:t>
            </a:r>
          </a:p>
          <a:p>
            <a:pPr rtl="0"/>
            <a:r>
              <a:rPr lang="fr">
                <a:solidFill>
                  <a:srgbClr val="0070C0"/>
                </a:solidFill>
              </a:rPr>
              <a:t>Les options présentées dans ce module sont fondées sur l’expérience issue de la manipulation du vaccin contre le virus Ebola, qui nécessite également d’être conservé à -80°C pendant le stockage et le transport. </a:t>
            </a:r>
          </a:p>
        </p:txBody>
      </p:sp>
      <p:sp>
        <p:nvSpPr>
          <p:cNvPr id="13" name="Rectangle 12">
            <a:extLst>
              <a:ext uri="{FF2B5EF4-FFF2-40B4-BE49-F238E27FC236}">
                <a16:creationId xmlns:a16="http://schemas.microsoft.com/office/drawing/2014/main" id="{90CE709E-FA95-4DBA-B755-D4778B34E804}"/>
              </a:ext>
            </a:extLst>
          </p:cNvPr>
          <p:cNvSpPr/>
          <p:nvPr/>
        </p:nvSpPr>
        <p:spPr>
          <a:xfrm>
            <a:off x="356424" y="5374267"/>
            <a:ext cx="1367725" cy="2616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100" b="0" i="0" u="none" strike="noStrike" kern="1200" cap="none" spc="0" normalizeH="0" noProof="0">
                <a:ln>
                  <a:noFill/>
                </a:ln>
                <a:solidFill>
                  <a:prstClr val="white">
                    <a:lumMod val="50000"/>
                  </a:prstClr>
                </a:solidFill>
                <a:effectLst/>
                <a:uLnTx/>
                <a:uFillTx/>
                <a:latin typeface="Arial" pitchFamily="34" charset="0"/>
                <a:ea typeface="+mn-ea"/>
                <a:cs typeface="Arial" pitchFamily="34" charset="0"/>
              </a:rPr>
              <a:t>© OMS HQ/WHE</a:t>
            </a:r>
          </a:p>
        </p:txBody>
      </p:sp>
    </p:spTree>
    <p:extLst>
      <p:ext uri="{BB962C8B-B14F-4D97-AF65-F5344CB8AC3E}">
        <p14:creationId xmlns:p14="http://schemas.microsoft.com/office/powerpoint/2010/main" val="8522573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8AC1699-3A20-4D27-AF97-0E0DCA286BC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70" name="think-cell Slide" r:id="rId6" imgW="360" imgH="360" progId="">
                  <p:embed/>
                </p:oleObj>
              </mc:Choice>
              <mc:Fallback>
                <p:oleObj name="think-cell Slide" r:id="rId6" imgW="360" imgH="360" progId="">
                  <p:embed/>
                  <p:pic>
                    <p:nvPicPr>
                      <p:cNvPr id="8" name="Object 7" hidden="1">
                        <a:extLst>
                          <a:ext uri="{FF2B5EF4-FFF2-40B4-BE49-F238E27FC236}">
                            <a16:creationId xmlns:a16="http://schemas.microsoft.com/office/drawing/2014/main" id="{C8AC1699-3A20-4D27-AF97-0E0DCA286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3539448B-A59B-493A-AC2F-1EC5A01D8F3E}"/>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0" y="15752"/>
            <a:ext cx="12192000" cy="526760"/>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pPr>
            <a:r>
              <a:rPr lang="fr" sz="3200">
                <a:solidFill>
                  <a:schemeClr val="bg1"/>
                </a:solidFill>
                <a:latin typeface="Calibri Light" panose="020F0302020204030204" pitchFamily="34" charset="0"/>
                <a:cs typeface="Calibri Light" panose="020F0302020204030204" pitchFamily="34" charset="0"/>
              </a:rPr>
              <a:t>Préparation de l’Arktek avec du PCM ULT pour le transport/stockage &gt; 24 h </a:t>
            </a:r>
          </a:p>
        </p:txBody>
      </p:sp>
      <p:sp>
        <p:nvSpPr>
          <p:cNvPr id="3" name="TextBox 2">
            <a:extLst>
              <a:ext uri="{FF2B5EF4-FFF2-40B4-BE49-F238E27FC236}">
                <a16:creationId xmlns:a16="http://schemas.microsoft.com/office/drawing/2014/main" id="{B53BA55F-9797-4182-83FB-15BFAFDAD7D2}"/>
              </a:ext>
            </a:extLst>
          </p:cNvPr>
          <p:cNvSpPr txBox="1"/>
          <p:nvPr/>
        </p:nvSpPr>
        <p:spPr>
          <a:xfrm>
            <a:off x="383059" y="1272746"/>
            <a:ext cx="11425882" cy="531340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85DBA79A-374F-41B0-B91A-4AB6DE8C4AA2}"/>
              </a:ext>
            </a:extLst>
          </p:cNvPr>
          <p:cNvSpPr txBox="1"/>
          <p:nvPr/>
        </p:nvSpPr>
        <p:spPr>
          <a:xfrm>
            <a:off x="383059" y="949158"/>
            <a:ext cx="11318790" cy="5291004"/>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67BDC6A6-7EBA-484B-8F51-7964CC3A5333}"/>
              </a:ext>
            </a:extLst>
          </p:cNvPr>
          <p:cNvSpPr txBox="1"/>
          <p:nvPr/>
        </p:nvSpPr>
        <p:spPr>
          <a:xfrm>
            <a:off x="383059" y="880521"/>
            <a:ext cx="11425882" cy="5359641"/>
          </a:xfrm>
          <a:prstGeom prst="rect">
            <a:avLst/>
          </a:prstGeom>
          <a:ln w="6350">
            <a:noFill/>
            <a:miter lim="800000"/>
          </a:ln>
        </p:spPr>
        <p:txBody>
          <a:bodyPr vert="horz" wrap="square" lIns="0" tIns="0" rIns="0" bIns="0" rtlCol="0">
            <a:noAutofit/>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E7BAF68A-B186-4FAD-8C59-21EE425C3B36}"/>
              </a:ext>
            </a:extLst>
          </p:cNvPr>
          <p:cNvSpPr txBox="1"/>
          <p:nvPr/>
        </p:nvSpPr>
        <p:spPr>
          <a:xfrm>
            <a:off x="8892515" y="4914939"/>
            <a:ext cx="3299485" cy="384007"/>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fr" sz="1400" b="0" i="0" u="none" strike="noStrike" kern="1200" cap="none" spc="0" normalizeH="0" noProof="0">
                <a:ln>
                  <a:noFill/>
                </a:ln>
                <a:solidFill>
                  <a:srgbClr val="000000"/>
                </a:solidFill>
                <a:effectLst/>
                <a:uLnTx/>
                <a:uFillTx/>
                <a:latin typeface="Arial"/>
                <a:ea typeface="+mn-ea"/>
                <a:cs typeface="+mn-cs"/>
              </a:rPr>
              <a:t>Vue en coupe du dispositif passif de stockage réfrigéré à long terme Arktek</a:t>
            </a:r>
          </a:p>
        </p:txBody>
      </p:sp>
      <p:sp>
        <p:nvSpPr>
          <p:cNvPr id="12" name="TextBox 11">
            <a:extLst>
              <a:ext uri="{FF2B5EF4-FFF2-40B4-BE49-F238E27FC236}">
                <a16:creationId xmlns:a16="http://schemas.microsoft.com/office/drawing/2014/main" id="{8ADADF52-E58D-43C7-AE77-7BDD3873CF0E}"/>
              </a:ext>
            </a:extLst>
          </p:cNvPr>
          <p:cNvSpPr txBox="1"/>
          <p:nvPr/>
        </p:nvSpPr>
        <p:spPr>
          <a:xfrm>
            <a:off x="149325" y="705813"/>
            <a:ext cx="8630075" cy="5945912"/>
          </a:xfrm>
          <a:prstGeom prst="rect">
            <a:avLst/>
          </a:prstGeom>
          <a:ln w="6350">
            <a:noFill/>
            <a:miter lim="800000"/>
          </a:ln>
        </p:spPr>
        <p:txBody>
          <a:bodyPr vert="horz" wrap="square" lIns="0" tIns="0" rIns="0" bIns="0" rtlCol="0">
            <a:noAutofit/>
          </a:bodyPr>
          <a:lstStyle/>
          <a:p>
            <a:pPr marL="342900" marR="0" lvl="0" indent="-342900" algn="l" defTabSz="914400" rtl="0" eaLnBrk="1" fontAlgn="auto" latinLnBrk="0" hangingPunct="1">
              <a:spcBef>
                <a:spcPts val="600"/>
              </a:spcBef>
              <a:spcAft>
                <a:spcPts val="600"/>
              </a:spcAft>
              <a:buClrTx/>
              <a:buSzTx/>
              <a:buFontTx/>
              <a:buAutoNum type="arabicPeriod"/>
              <a:tabLst/>
              <a:defRPr/>
            </a:pPr>
            <a:r>
              <a:rPr lang="fr" b="1" i="0" u="none" strike="noStrike" kern="1200" cap="none" spc="0" normalizeH="0" noProof="0">
                <a:ln>
                  <a:noFill/>
                </a:ln>
                <a:solidFill>
                  <a:srgbClr val="000000"/>
                </a:solidFill>
                <a:effectLst/>
                <a:uLnTx/>
                <a:uFillTx/>
                <a:latin typeface="Arial"/>
                <a:ea typeface="+mn-ea"/>
                <a:cs typeface="+mn-cs"/>
              </a:rPr>
              <a:t>Préparer le PCM (p. ex., PlusICE E-65 ou d’autres PCM utilisables à -60°C)</a:t>
            </a:r>
          </a:p>
          <a:p>
            <a:pPr marL="285750" marR="0" lvl="0" indent="-285750" algn="l" defTabSz="914400" rtl="0" eaLnBrk="1" fontAlgn="auto" latinLnBrk="0" hangingPunct="1">
              <a:spcBef>
                <a:spcPts val="600"/>
              </a:spcBef>
              <a:spcAft>
                <a:spcPts val="600"/>
              </a:spcAft>
              <a:buClrTx/>
              <a:buSzTx/>
              <a:buFont typeface="Arial" panose="020B0604020202020204" pitchFamily="34" charset="0"/>
              <a:buChar char="•"/>
              <a:tabLst/>
              <a:defRPr/>
            </a:pPr>
            <a:r>
              <a:rPr lang="fr" b="0" i="0" u="none" strike="noStrike" kern="1200" cap="none" spc="0" normalizeH="0" noProof="0">
                <a:ln>
                  <a:noFill/>
                </a:ln>
                <a:solidFill>
                  <a:srgbClr val="000000"/>
                </a:solidFill>
                <a:effectLst/>
                <a:uLnTx/>
                <a:uFillTx/>
                <a:latin typeface="Arial"/>
                <a:ea typeface="+mn-ea"/>
                <a:cs typeface="+mn-cs"/>
              </a:rPr>
              <a:t>Porter des gants de protection à manchettes ou utiliser un t-shirt à manches longues. L’ouverture de l’Arktek est extrêmement froide et peut causer des gelures en cas de contact direct avec la peau. </a:t>
            </a:r>
          </a:p>
          <a:p>
            <a:pPr marL="285750" lvl="0" indent="-285750" rtl="0">
              <a:spcBef>
                <a:spcPts val="600"/>
              </a:spcBef>
              <a:spcAft>
                <a:spcPts val="600"/>
              </a:spcAft>
              <a:buFont typeface="Arial" panose="020B0604020202020204" pitchFamily="34" charset="0"/>
              <a:buChar char="•"/>
              <a:defRPr/>
            </a:pPr>
            <a:r>
              <a:rPr lang="fr">
                <a:solidFill>
                  <a:srgbClr val="000000"/>
                </a:solidFill>
                <a:latin typeface="Arial"/>
              </a:rPr>
              <a:t>Le PCM ULT est toxique et requiert l’utilisation d’un masque filtrant lors de la manipulation.</a:t>
            </a:r>
          </a:p>
          <a:p>
            <a:pPr marL="285750" lvl="0" indent="-285750" rtl="0">
              <a:spcBef>
                <a:spcPts val="600"/>
              </a:spcBef>
              <a:spcAft>
                <a:spcPts val="600"/>
              </a:spcAft>
              <a:buFont typeface="Arial" panose="020B0604020202020204" pitchFamily="34" charset="0"/>
              <a:buChar char="•"/>
              <a:defRPr/>
            </a:pPr>
            <a:r>
              <a:rPr lang="fr">
                <a:solidFill>
                  <a:srgbClr val="000000"/>
                </a:solidFill>
                <a:latin typeface="Arial"/>
              </a:rPr>
              <a:t>D’abord, agiter le PCM liquide. </a:t>
            </a:r>
          </a:p>
          <a:p>
            <a:pPr marL="285750" marR="0" lvl="0" indent="-285750" algn="l" defTabSz="914400" rtl="0" eaLnBrk="1" fontAlgn="auto" latinLnBrk="0" hangingPunct="1">
              <a:spcBef>
                <a:spcPts val="600"/>
              </a:spcBef>
              <a:spcAft>
                <a:spcPts val="600"/>
              </a:spcAft>
              <a:buClrTx/>
              <a:buSzTx/>
              <a:buFont typeface="Arial" panose="020B0604020202020204" pitchFamily="34" charset="0"/>
              <a:buChar char="•"/>
              <a:tabLst/>
              <a:defRPr/>
            </a:pPr>
            <a:r>
              <a:rPr lang="fr" b="0" i="0" u="none" strike="noStrike" kern="1200" cap="none" spc="0" normalizeH="0" noProof="0">
                <a:ln>
                  <a:noFill/>
                </a:ln>
                <a:solidFill>
                  <a:srgbClr val="000000"/>
                </a:solidFill>
                <a:effectLst/>
                <a:uLnTx/>
                <a:uFillTx/>
                <a:latin typeface="Arial"/>
                <a:ea typeface="+mn-ea"/>
                <a:cs typeface="+mn-cs"/>
              </a:rPr>
              <a:t>Dévisser l’ouverture des blocs PCM en métal à l’aide de l’outil fourni avec l’équipement. </a:t>
            </a:r>
          </a:p>
          <a:p>
            <a:pPr marL="285750" marR="0" lvl="0" indent="-285750" algn="l" defTabSz="914400" rtl="0" eaLnBrk="1" fontAlgn="auto" latinLnBrk="0" hangingPunct="1">
              <a:spcBef>
                <a:spcPts val="600"/>
              </a:spcBef>
              <a:spcAft>
                <a:spcPts val="600"/>
              </a:spcAft>
              <a:buClrTx/>
              <a:buSzTx/>
              <a:buFont typeface="Arial" panose="020B0604020202020204" pitchFamily="34" charset="0"/>
              <a:buChar char="•"/>
              <a:tabLst/>
              <a:defRPr/>
            </a:pPr>
            <a:r>
              <a:rPr lang="fr" b="0" i="0" u="none" strike="noStrike" kern="1200" cap="none" spc="0" normalizeH="0" noProof="0">
                <a:ln>
                  <a:noFill/>
                </a:ln>
                <a:solidFill>
                  <a:srgbClr val="000000"/>
                </a:solidFill>
                <a:effectLst/>
                <a:uLnTx/>
                <a:uFillTx/>
                <a:latin typeface="Arial"/>
                <a:ea typeface="+mn-ea"/>
                <a:cs typeface="+mn-cs"/>
              </a:rPr>
              <a:t>À l’aide d’un entonnoir en métal, remplir les blocs PCM. Chaque bloc contient 1 litre de PCM liquide.</a:t>
            </a:r>
          </a:p>
          <a:p>
            <a:pPr marL="285750" marR="0" lvl="0" indent="-285750" algn="l" defTabSz="914400" rtl="0" eaLnBrk="1" fontAlgn="auto" latinLnBrk="0" hangingPunct="1">
              <a:spcBef>
                <a:spcPts val="600"/>
              </a:spcBef>
              <a:spcAft>
                <a:spcPts val="600"/>
              </a:spcAft>
              <a:buClrTx/>
              <a:buSzTx/>
              <a:buFont typeface="Arial" panose="020B0604020202020204" pitchFamily="34" charset="0"/>
              <a:buChar char="•"/>
              <a:tabLst/>
              <a:defRPr/>
            </a:pPr>
            <a:r>
              <a:rPr lang="fr" b="0" i="0" u="none" strike="noStrike" kern="1200" cap="none" spc="0" normalizeH="0" noProof="0">
                <a:ln>
                  <a:noFill/>
                </a:ln>
                <a:solidFill>
                  <a:srgbClr val="000000"/>
                </a:solidFill>
                <a:effectLst/>
                <a:uLnTx/>
                <a:uFillTx/>
                <a:latin typeface="Arial"/>
                <a:ea typeface="+mn-ea"/>
                <a:cs typeface="+mn-cs"/>
              </a:rPr>
              <a:t>Renforcer la vis avec du scotch blanc avant de la revisser sur les blocs PCM. Cela préviendra le risque de fuite pendant l’utilisation. </a:t>
            </a:r>
          </a:p>
          <a:p>
            <a:pPr marL="285750" marR="0" lvl="0" indent="-285750" algn="l" defTabSz="914400" rtl="0" eaLnBrk="1" fontAlgn="auto" latinLnBrk="0" hangingPunct="1">
              <a:spcBef>
                <a:spcPts val="600"/>
              </a:spcBef>
              <a:spcAft>
                <a:spcPts val="600"/>
              </a:spcAft>
              <a:buClrTx/>
              <a:buSzTx/>
              <a:buFont typeface="Arial" panose="020B0604020202020204" pitchFamily="34" charset="0"/>
              <a:buChar char="•"/>
              <a:tabLst/>
              <a:defRPr/>
            </a:pPr>
            <a:r>
              <a:rPr lang="fr" b="0" i="0" u="none" strike="noStrike" kern="1200" cap="none" spc="0" normalizeH="0" noProof="0">
                <a:ln>
                  <a:noFill/>
                </a:ln>
                <a:solidFill>
                  <a:srgbClr val="000000"/>
                </a:solidFill>
                <a:effectLst/>
                <a:uLnTx/>
                <a:uFillTx/>
                <a:latin typeface="Arial"/>
                <a:ea typeface="+mn-ea"/>
                <a:cs typeface="+mn-cs"/>
              </a:rPr>
              <a:t>Une fois les 16 blocs PCM remplis, procéder à la congélation</a:t>
            </a:r>
            <a:r>
              <a:rPr lang="fr">
                <a:solidFill>
                  <a:srgbClr val="000000"/>
                </a:solidFill>
                <a:latin typeface="Arial"/>
              </a:rPr>
              <a:t>.</a:t>
            </a:r>
          </a:p>
          <a:p>
            <a:pPr marL="800100" lvl="1" indent="-342900" rtl="0">
              <a:spcBef>
                <a:spcPts val="600"/>
              </a:spcBef>
              <a:spcAft>
                <a:spcPts val="600"/>
              </a:spcAft>
              <a:buFont typeface="+mj-lt"/>
              <a:buAutoNum type="arabicPeriod"/>
              <a:defRPr/>
            </a:pPr>
            <a:endParaRPr kumimoji="0" lang="en-US"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spcBef>
                <a:spcPts val="60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 name="Google Shape;410;p26">
            <a:extLst>
              <a:ext uri="{FF2B5EF4-FFF2-40B4-BE49-F238E27FC236}">
                <a16:creationId xmlns:a16="http://schemas.microsoft.com/office/drawing/2014/main" id="{FB7054D0-55C2-4B35-AFE6-B61C317AD968}"/>
              </a:ext>
            </a:extLst>
          </p:cNvPr>
          <p:cNvCxnSpPr/>
          <p:nvPr/>
        </p:nvCxnSpPr>
        <p:spPr>
          <a:xfrm>
            <a:off x="12833340" y="174473"/>
            <a:ext cx="0" cy="1062681"/>
          </a:xfrm>
          <a:prstGeom prst="straightConnector1">
            <a:avLst/>
          </a:prstGeom>
          <a:noFill/>
          <a:ln w="12700" cap="flat" cmpd="sng">
            <a:solidFill>
              <a:schemeClr val="dk2"/>
            </a:solidFill>
            <a:prstDash val="solid"/>
            <a:miter lim="800000"/>
            <a:headEnd type="none" w="sm" len="sm"/>
            <a:tailEnd type="none" w="sm" len="sm"/>
          </a:ln>
        </p:spPr>
      </p:cxnSp>
      <p:cxnSp>
        <p:nvCxnSpPr>
          <p:cNvPr id="16" name="Google Shape;411;p26">
            <a:extLst>
              <a:ext uri="{FF2B5EF4-FFF2-40B4-BE49-F238E27FC236}">
                <a16:creationId xmlns:a16="http://schemas.microsoft.com/office/drawing/2014/main" id="{C794D2A6-21F5-4961-A920-CCA038F9A4D2}"/>
              </a:ext>
            </a:extLst>
          </p:cNvPr>
          <p:cNvCxnSpPr/>
          <p:nvPr/>
        </p:nvCxnSpPr>
        <p:spPr>
          <a:xfrm>
            <a:off x="12876573" y="2166264"/>
            <a:ext cx="0" cy="1062681"/>
          </a:xfrm>
          <a:prstGeom prst="straightConnector1">
            <a:avLst/>
          </a:prstGeom>
          <a:noFill/>
          <a:ln w="12700" cap="flat" cmpd="sng">
            <a:solidFill>
              <a:schemeClr val="dk2"/>
            </a:solidFill>
            <a:prstDash val="solid"/>
            <a:miter lim="800000"/>
            <a:headEnd type="none" w="sm" len="sm"/>
            <a:tailEnd type="none" w="sm" len="sm"/>
          </a:ln>
        </p:spPr>
      </p:cxnSp>
      <p:pic>
        <p:nvPicPr>
          <p:cNvPr id="17" name="Google Shape;414;p26">
            <a:extLst>
              <a:ext uri="{FF2B5EF4-FFF2-40B4-BE49-F238E27FC236}">
                <a16:creationId xmlns:a16="http://schemas.microsoft.com/office/drawing/2014/main" id="{AA554CB8-49EF-4D87-9F83-EDE13D9BCA48}"/>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89346" y="1472060"/>
            <a:ext cx="1674655" cy="2763125"/>
          </a:xfrm>
          <a:prstGeom prst="rect">
            <a:avLst/>
          </a:prstGeom>
          <a:noFill/>
          <a:ln>
            <a:noFill/>
          </a:ln>
        </p:spPr>
      </p:pic>
      <p:sp>
        <p:nvSpPr>
          <p:cNvPr id="19" name="Google Shape;417;p26">
            <a:extLst>
              <a:ext uri="{FF2B5EF4-FFF2-40B4-BE49-F238E27FC236}">
                <a16:creationId xmlns:a16="http://schemas.microsoft.com/office/drawing/2014/main" id="{87C08524-0E33-4995-832B-576F6D881DA5}"/>
              </a:ext>
            </a:extLst>
          </p:cNvPr>
          <p:cNvSpPr txBox="1"/>
          <p:nvPr/>
        </p:nvSpPr>
        <p:spPr>
          <a:xfrm>
            <a:off x="10659695" y="2475524"/>
            <a:ext cx="1501047" cy="1754286"/>
          </a:xfrm>
          <a:prstGeom prst="rect">
            <a:avLst/>
          </a:prstGeom>
          <a:noFill/>
          <a:ln>
            <a:noFill/>
          </a:ln>
        </p:spPr>
        <p:txBody>
          <a:bodyPr spcFirstLastPara="1" wrap="square" lIns="91425" tIns="45700" rIns="91425" bIns="45700" rtlCol="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Tx/>
              <a:buNone/>
              <a:tabLst/>
              <a:defRPr/>
            </a:pPr>
            <a:r>
              <a:rPr lang="fr" sz="1200" b="0" i="0" u="none" strike="noStrike" kern="1200" cap="none" spc="0" normalizeH="0" noProof="0">
                <a:ln>
                  <a:noFill/>
                </a:ln>
                <a:solidFill>
                  <a:srgbClr val="000000"/>
                </a:solidFill>
                <a:effectLst/>
                <a:uLnTx/>
                <a:uFillTx/>
                <a:latin typeface="Arial"/>
                <a:ea typeface="Arial"/>
                <a:cs typeface="Arial"/>
                <a:sym typeface="Arial"/>
              </a:rPr>
              <a:t>1. Piles de coupes de vaccin</a:t>
            </a:r>
            <a:endParaRPr kumimoji="0" sz="12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700"/>
              <a:buFontTx/>
              <a:buNone/>
              <a:tabLst/>
              <a:defRPr/>
            </a:pPr>
            <a:r>
              <a:rPr lang="fr" sz="1200" b="0" i="0" u="none" strike="noStrike" kern="1200" cap="none" spc="0" normalizeH="0" noProof="0">
                <a:ln>
                  <a:noFill/>
                </a:ln>
                <a:solidFill>
                  <a:srgbClr val="000000"/>
                </a:solidFill>
                <a:effectLst/>
                <a:uLnTx/>
                <a:uFillTx/>
                <a:latin typeface="Arial"/>
                <a:ea typeface="Arial"/>
                <a:cs typeface="Arial"/>
                <a:sym typeface="Arial"/>
              </a:rPr>
              <a:t>2. Espace vide isolant</a:t>
            </a:r>
            <a:endParaRPr kumimoji="0" sz="12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700"/>
              <a:buFontTx/>
              <a:buNone/>
              <a:tabLst/>
              <a:defRPr/>
            </a:pPr>
            <a:r>
              <a:rPr lang="fr" sz="1200" b="0" i="0" u="none" strike="noStrike" kern="1200" cap="none" spc="0" normalizeH="0" noProof="0">
                <a:ln>
                  <a:noFill/>
                </a:ln>
                <a:solidFill>
                  <a:srgbClr val="000000"/>
                </a:solidFill>
                <a:effectLst/>
                <a:uLnTx/>
                <a:uFillTx/>
                <a:latin typeface="Arial"/>
                <a:ea typeface="Arial"/>
                <a:cs typeface="Arial"/>
                <a:sym typeface="Arial"/>
              </a:rPr>
              <a:t>3. Couvercle de vérification amovible</a:t>
            </a:r>
            <a:endParaRPr kumimoji="0" sz="12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700"/>
              <a:buFontTx/>
              <a:buNone/>
              <a:tabLst/>
              <a:defRPr/>
            </a:pPr>
            <a:r>
              <a:rPr lang="fr" sz="1200" b="0" i="0" u="none" strike="noStrike" kern="1200" cap="none" spc="0" normalizeH="0" noProof="0">
                <a:ln>
                  <a:noFill/>
                </a:ln>
                <a:solidFill>
                  <a:srgbClr val="000000"/>
                </a:solidFill>
                <a:effectLst/>
                <a:uLnTx/>
                <a:uFillTx/>
                <a:latin typeface="Arial"/>
                <a:ea typeface="Arial"/>
                <a:cs typeface="Arial"/>
                <a:sym typeface="Arial"/>
              </a:rPr>
              <a:t>4. Coque de protection externe</a:t>
            </a:r>
            <a:endParaRPr kumimoji="0" sz="12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700"/>
              <a:buFontTx/>
              <a:buNone/>
              <a:tabLst/>
              <a:defRPr/>
            </a:pPr>
            <a:r>
              <a:rPr lang="fr" sz="1200" b="0" i="0" u="none" strike="noStrike" kern="1200" cap="none" spc="0" normalizeH="0" noProof="0">
                <a:ln>
                  <a:noFill/>
                </a:ln>
                <a:solidFill>
                  <a:srgbClr val="000000"/>
                </a:solidFill>
                <a:effectLst/>
                <a:uLnTx/>
                <a:uFillTx/>
                <a:latin typeface="Arial"/>
                <a:ea typeface="Arial"/>
                <a:cs typeface="Arial"/>
                <a:sym typeface="Arial"/>
              </a:rPr>
              <a:t>5. Coque interne</a:t>
            </a:r>
            <a:endParaRPr kumimoji="0" sz="12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 name="Rectangle 4">
            <a:extLst>
              <a:ext uri="{FF2B5EF4-FFF2-40B4-BE49-F238E27FC236}">
                <a16:creationId xmlns:a16="http://schemas.microsoft.com/office/drawing/2014/main" id="{3005CC57-B2F2-49EC-908A-EC66F69CE92F}"/>
              </a:ext>
            </a:extLst>
          </p:cNvPr>
          <p:cNvSpPr/>
          <p:nvPr/>
        </p:nvSpPr>
        <p:spPr>
          <a:xfrm>
            <a:off x="8886492" y="4268092"/>
            <a:ext cx="2815357" cy="285306"/>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srgbClr val="000000"/>
                </a:solidFill>
                <a:effectLst/>
                <a:uLnTx/>
                <a:uFillTx/>
                <a:latin typeface="Arial" panose="020B0604020202020204" pitchFamily="34" charset="0"/>
                <a:ea typeface="+mn-ea"/>
                <a:cs typeface="+mn-cs"/>
              </a:rPr>
              <a:t>© Global Good/Intellectual Ventures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789101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8AC1699-3A20-4D27-AF97-0E0DCA286BC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4" name="think-cell Slide" r:id="rId6" imgW="360" imgH="360" progId="">
                  <p:embed/>
                </p:oleObj>
              </mc:Choice>
              <mc:Fallback>
                <p:oleObj name="think-cell Slide" r:id="rId6" imgW="360" imgH="360" progId="">
                  <p:embed/>
                  <p:pic>
                    <p:nvPicPr>
                      <p:cNvPr id="8" name="Object 7" hidden="1">
                        <a:extLst>
                          <a:ext uri="{FF2B5EF4-FFF2-40B4-BE49-F238E27FC236}">
                            <a16:creationId xmlns:a16="http://schemas.microsoft.com/office/drawing/2014/main" id="{C8AC1699-3A20-4D27-AF97-0E0DCA286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3539448B-A59B-493A-AC2F-1EC5A01D8F3E}"/>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 y="-9979"/>
            <a:ext cx="12191993" cy="369332"/>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pPr>
            <a:r>
              <a:rPr lang="fr" sz="3200" dirty="0">
                <a:solidFill>
                  <a:schemeClr val="bg1"/>
                </a:solidFill>
                <a:latin typeface="Calibri Light" panose="020F0302020204030204" pitchFamily="34" charset="0"/>
                <a:cs typeface="Calibri Light" panose="020F0302020204030204" pitchFamily="34" charset="0"/>
              </a:rPr>
              <a:t>Préparation de l’Arktek avec du PCM ULT pour le transport/stockage &gt; 24 h </a:t>
            </a:r>
          </a:p>
        </p:txBody>
      </p:sp>
      <p:sp>
        <p:nvSpPr>
          <p:cNvPr id="3" name="TextBox 2">
            <a:extLst>
              <a:ext uri="{FF2B5EF4-FFF2-40B4-BE49-F238E27FC236}">
                <a16:creationId xmlns:a16="http://schemas.microsoft.com/office/drawing/2014/main" id="{B53BA55F-9797-4182-83FB-15BFAFDAD7D2}"/>
              </a:ext>
            </a:extLst>
          </p:cNvPr>
          <p:cNvSpPr txBox="1"/>
          <p:nvPr/>
        </p:nvSpPr>
        <p:spPr>
          <a:xfrm>
            <a:off x="383059" y="1272746"/>
            <a:ext cx="11425882" cy="531340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85DBA79A-374F-41B0-B91A-4AB6DE8C4AA2}"/>
              </a:ext>
            </a:extLst>
          </p:cNvPr>
          <p:cNvSpPr txBox="1"/>
          <p:nvPr/>
        </p:nvSpPr>
        <p:spPr>
          <a:xfrm>
            <a:off x="383059" y="949158"/>
            <a:ext cx="11318790" cy="5291004"/>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67BDC6A6-7EBA-484B-8F51-7964CC3A5333}"/>
              </a:ext>
            </a:extLst>
          </p:cNvPr>
          <p:cNvSpPr txBox="1"/>
          <p:nvPr/>
        </p:nvSpPr>
        <p:spPr>
          <a:xfrm>
            <a:off x="383059" y="880521"/>
            <a:ext cx="11425882" cy="5359641"/>
          </a:xfrm>
          <a:prstGeom prst="rect">
            <a:avLst/>
          </a:prstGeom>
          <a:ln w="6350">
            <a:noFill/>
            <a:miter lim="800000"/>
          </a:ln>
        </p:spPr>
        <p:txBody>
          <a:bodyPr vert="horz" wrap="square" lIns="0" tIns="0" rIns="0" bIns="0" rtlCol="0">
            <a:noAutofit/>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8ADADF52-E58D-43C7-AE77-7BDD3873CF0E}"/>
              </a:ext>
            </a:extLst>
          </p:cNvPr>
          <p:cNvSpPr txBox="1"/>
          <p:nvPr/>
        </p:nvSpPr>
        <p:spPr>
          <a:xfrm>
            <a:off x="184018" y="617838"/>
            <a:ext cx="11624917" cy="5968312"/>
          </a:xfrm>
          <a:prstGeom prst="rect">
            <a:avLst/>
          </a:prstGeom>
          <a:ln w="6350">
            <a:noFill/>
            <a:miter lim="800000"/>
          </a:ln>
        </p:spPr>
        <p:txBody>
          <a:bodyPr vert="horz" wrap="square" lIns="0" tIns="0" rIns="0" bIns="0" rtlCol="0">
            <a:noAutofit/>
          </a:bodyPr>
          <a:lstStyle/>
          <a:p>
            <a:pPr lvl="0" rtl="0">
              <a:spcBef>
                <a:spcPts val="300"/>
              </a:spcBef>
              <a:spcAft>
                <a:spcPts val="300"/>
              </a:spcAft>
              <a:defRPr/>
            </a:pPr>
            <a:r>
              <a:rPr lang="fr" b="1" dirty="0">
                <a:solidFill>
                  <a:srgbClr val="000000"/>
                </a:solidFill>
              </a:rPr>
              <a:t>Suivre les étapes suivantes : </a:t>
            </a:r>
          </a:p>
          <a:p>
            <a:pPr marL="800100" lvl="1" indent="-342900" rtl="0">
              <a:spcBef>
                <a:spcPts val="300"/>
              </a:spcBef>
              <a:spcAft>
                <a:spcPts val="300"/>
              </a:spcAft>
              <a:buFont typeface="+mj-lt"/>
              <a:buAutoNum type="arabicPeriod"/>
              <a:defRPr/>
            </a:pPr>
            <a:r>
              <a:rPr lang="fr" dirty="0">
                <a:solidFill>
                  <a:srgbClr val="000000"/>
                </a:solidFill>
              </a:rPr>
              <a:t>Réfrigérer le congélateur ULT à -86°C. </a:t>
            </a:r>
          </a:p>
          <a:p>
            <a:pPr marL="800100" lvl="1" indent="-342900" rtl="0">
              <a:spcBef>
                <a:spcPts val="300"/>
              </a:spcBef>
              <a:spcAft>
                <a:spcPts val="300"/>
              </a:spcAft>
              <a:buFont typeface="+mj-lt"/>
              <a:buAutoNum type="arabicPeriod"/>
              <a:defRPr/>
            </a:pPr>
            <a:r>
              <a:rPr lang="fr" dirty="0">
                <a:solidFill>
                  <a:srgbClr val="000000"/>
                </a:solidFill>
              </a:rPr>
              <a:t>Puis, y transférer le PCM pour le conditionner à -86°C (pendant au moins 48 heures).</a:t>
            </a:r>
          </a:p>
          <a:p>
            <a:pPr marL="800100" lvl="1" indent="-342900" rtl="0">
              <a:spcBef>
                <a:spcPts val="300"/>
              </a:spcBef>
              <a:spcAft>
                <a:spcPts val="300"/>
              </a:spcAft>
              <a:buFont typeface="+mj-lt"/>
              <a:buAutoNum type="arabicPeriod"/>
              <a:defRPr/>
            </a:pPr>
            <a:r>
              <a:rPr lang="fr" dirty="0">
                <a:solidFill>
                  <a:srgbClr val="000000"/>
                </a:solidFill>
              </a:rPr>
              <a:t>Placer les blocs PCM sur les étagères du congélateur avec l’ouverture sur la face visible. Cette orientation atténuera tout risque de fuite lorsque le PCM est encore à l’état liquide. </a:t>
            </a:r>
          </a:p>
          <a:p>
            <a:pPr lvl="1" rtl="0">
              <a:spcBef>
                <a:spcPts val="300"/>
              </a:spcBef>
              <a:spcAft>
                <a:spcPts val="300"/>
              </a:spcAft>
              <a:defRPr/>
            </a:pPr>
            <a:r>
              <a:rPr lang="fr" b="0" i="0" u="none" strike="noStrike" kern="1200" cap="none" spc="0" normalizeH="0" noProof="0" dirty="0">
                <a:ln>
                  <a:noFill/>
                </a:ln>
                <a:solidFill>
                  <a:srgbClr val="000000"/>
                </a:solidFill>
                <a:effectLst/>
                <a:uLnTx/>
                <a:uFillTx/>
                <a:ea typeface="+mn-ea"/>
                <a:cs typeface="+mn-cs"/>
              </a:rPr>
              <a:t>4. Dans l’idéal, laisser un espace de 5 à 10 cm entre les blocs pour accélérer la congélation.</a:t>
            </a:r>
          </a:p>
          <a:p>
            <a:pPr lvl="1" rtl="0">
              <a:spcBef>
                <a:spcPts val="300"/>
              </a:spcBef>
              <a:spcAft>
                <a:spcPts val="300"/>
              </a:spcAft>
              <a:defRPr/>
            </a:pPr>
            <a:r>
              <a:rPr lang="fr" dirty="0">
                <a:solidFill>
                  <a:srgbClr val="000000"/>
                </a:solidFill>
              </a:rPr>
              <a:t>5. Laisser les blocs dans le congélateur pendant au moins 48 heures pour garantir leur congélation complète. </a:t>
            </a:r>
          </a:p>
          <a:p>
            <a:pPr lvl="1" rtl="0">
              <a:spcBef>
                <a:spcPts val="300"/>
              </a:spcBef>
              <a:spcAft>
                <a:spcPts val="300"/>
              </a:spcAft>
              <a:defRPr/>
            </a:pPr>
            <a:endParaRPr lang="en-US" dirty="0">
              <a:solidFill>
                <a:srgbClr val="000000"/>
              </a:solidFill>
            </a:endParaRPr>
          </a:p>
          <a:p>
            <a:pPr lvl="0" rtl="0">
              <a:spcBef>
                <a:spcPts val="300"/>
              </a:spcBef>
              <a:spcAft>
                <a:spcPts val="300"/>
              </a:spcAft>
              <a:defRPr/>
            </a:pPr>
            <a:r>
              <a:rPr lang="fr" b="1" dirty="0">
                <a:solidFill>
                  <a:srgbClr val="000000"/>
                </a:solidFill>
              </a:rPr>
              <a:t>Remarques et recommandations générales :</a:t>
            </a:r>
          </a:p>
          <a:p>
            <a:pPr marL="285750" indent="-285750" rtl="0">
              <a:spcBef>
                <a:spcPts val="300"/>
              </a:spcBef>
              <a:spcAft>
                <a:spcPts val="300"/>
              </a:spcAft>
              <a:buFont typeface="Arial" panose="020B0604020202020204" pitchFamily="34" charset="0"/>
              <a:buChar char="•"/>
              <a:defRPr/>
            </a:pPr>
            <a:r>
              <a:rPr lang="fr" dirty="0">
                <a:solidFill>
                  <a:srgbClr val="000000"/>
                </a:solidFill>
              </a:rPr>
              <a:t>Ne pas conditionner le PCM dans le congélateur dans lequel sont stockés les vaccins. Utiliser le congélateur ULT le plus petit pour la congélation et le stockage du PCM.</a:t>
            </a:r>
          </a:p>
          <a:p>
            <a:pPr marL="285750" lvl="0" indent="-285750" rtl="0">
              <a:spcBef>
                <a:spcPts val="300"/>
              </a:spcBef>
              <a:spcAft>
                <a:spcPts val="300"/>
              </a:spcAft>
              <a:buFont typeface="Arial" panose="020B0604020202020204" pitchFamily="34" charset="0"/>
              <a:buChar char="•"/>
              <a:defRPr/>
            </a:pPr>
            <a:r>
              <a:rPr lang="fr" dirty="0">
                <a:solidFill>
                  <a:srgbClr val="000000"/>
                </a:solidFill>
              </a:rPr>
              <a:t>Veiller à ne pas sursolliciter les capacités du congélateur. Les exigences liées à cette tâche peuvent endommager le compresseur du congélateur.</a:t>
            </a:r>
          </a:p>
          <a:p>
            <a:pPr marL="285750" lvl="0" indent="-285750" rtl="0">
              <a:spcBef>
                <a:spcPts val="300"/>
              </a:spcBef>
              <a:spcAft>
                <a:spcPts val="300"/>
              </a:spcAft>
              <a:buFont typeface="Arial" panose="020B0604020202020204" pitchFamily="34" charset="0"/>
              <a:buChar char="•"/>
              <a:defRPr/>
            </a:pPr>
            <a:r>
              <a:rPr lang="fr" dirty="0">
                <a:solidFill>
                  <a:srgbClr val="000000"/>
                </a:solidFill>
              </a:rPr>
              <a:t>Il est généralement recommandé de ne pas placer plus de 16 blocs PCM à la fois dans le congélateur. Il ne faut pas ajouter de blocs tièdes avant que la température du congélateur soit inférieure à -80°C.</a:t>
            </a:r>
          </a:p>
          <a:p>
            <a:pPr marL="285750" indent="-285750" rtl="0">
              <a:spcBef>
                <a:spcPts val="300"/>
              </a:spcBef>
              <a:spcAft>
                <a:spcPts val="300"/>
              </a:spcAft>
              <a:buFont typeface="Wingdings" panose="05000000000000000000" pitchFamily="2" charset="2"/>
              <a:buChar char="§"/>
              <a:defRPr/>
            </a:pPr>
            <a:r>
              <a:rPr lang="fr" dirty="0">
                <a:solidFill>
                  <a:srgbClr val="000000"/>
                </a:solidFill>
              </a:rPr>
              <a:t>Si la recommandation pour l’équipement est de ne congeler que 8 blocs PCM, entamer le processus pour les 8 blocs suivants qu’une fois les 8 premiers conditionnés et intégralement congelés. </a:t>
            </a:r>
          </a:p>
          <a:p>
            <a:pPr lvl="1" rtl="0">
              <a:spcBef>
                <a:spcPts val="300"/>
              </a:spcBef>
              <a:spcAft>
                <a:spcPts val="300"/>
              </a:spcAft>
              <a:defRPr/>
            </a:pPr>
            <a:endParaRPr lang="en-US" dirty="0">
              <a:solidFill>
                <a:srgbClr val="000000"/>
              </a:solidFill>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b="1" i="0" u="none" strike="noStrike" kern="1200" cap="none" spc="0" normalizeH="0" baseline="0" noProof="0" dirty="0">
              <a:ln>
                <a:noFill/>
              </a:ln>
              <a:solidFill>
                <a:srgbClr val="000000"/>
              </a:solidFill>
              <a:effectLst/>
              <a:uLnTx/>
              <a:uFillTx/>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ea typeface="+mn-ea"/>
              <a:cs typeface="+mn-cs"/>
            </a:endParaRPr>
          </a:p>
        </p:txBody>
      </p:sp>
      <p:cxnSp>
        <p:nvCxnSpPr>
          <p:cNvPr id="15" name="Google Shape;410;p26">
            <a:extLst>
              <a:ext uri="{FF2B5EF4-FFF2-40B4-BE49-F238E27FC236}">
                <a16:creationId xmlns:a16="http://schemas.microsoft.com/office/drawing/2014/main" id="{FB7054D0-55C2-4B35-AFE6-B61C317AD968}"/>
              </a:ext>
            </a:extLst>
          </p:cNvPr>
          <p:cNvCxnSpPr/>
          <p:nvPr/>
        </p:nvCxnSpPr>
        <p:spPr>
          <a:xfrm>
            <a:off x="12833340" y="174473"/>
            <a:ext cx="0" cy="1062681"/>
          </a:xfrm>
          <a:prstGeom prst="straightConnector1">
            <a:avLst/>
          </a:prstGeom>
          <a:noFill/>
          <a:ln w="12700" cap="flat" cmpd="sng">
            <a:solidFill>
              <a:schemeClr val="dk2"/>
            </a:solidFill>
            <a:prstDash val="solid"/>
            <a:miter lim="800000"/>
            <a:headEnd type="none" w="sm" len="sm"/>
            <a:tailEnd type="none" w="sm" len="sm"/>
          </a:ln>
        </p:spPr>
      </p:cxnSp>
      <p:cxnSp>
        <p:nvCxnSpPr>
          <p:cNvPr id="16" name="Google Shape;411;p26">
            <a:extLst>
              <a:ext uri="{FF2B5EF4-FFF2-40B4-BE49-F238E27FC236}">
                <a16:creationId xmlns:a16="http://schemas.microsoft.com/office/drawing/2014/main" id="{C794D2A6-21F5-4961-A920-CCA038F9A4D2}"/>
              </a:ext>
            </a:extLst>
          </p:cNvPr>
          <p:cNvCxnSpPr/>
          <p:nvPr/>
        </p:nvCxnSpPr>
        <p:spPr>
          <a:xfrm>
            <a:off x="12876573" y="2166264"/>
            <a:ext cx="0" cy="1062681"/>
          </a:xfrm>
          <a:prstGeom prst="straightConnector1">
            <a:avLst/>
          </a:prstGeom>
          <a:noFill/>
          <a:ln w="12700" cap="flat" cmpd="sng">
            <a:solidFill>
              <a:schemeClr val="dk2"/>
            </a:solidFill>
            <a:prstDash val="solid"/>
            <a:miter lim="800000"/>
            <a:headEnd type="none" w="sm" len="sm"/>
            <a:tailEnd type="none" w="sm" len="sm"/>
          </a:ln>
        </p:spPr>
      </p:cxnSp>
    </p:spTree>
    <p:extLst>
      <p:ext uri="{BB962C8B-B14F-4D97-AF65-F5344CB8AC3E}">
        <p14:creationId xmlns:p14="http://schemas.microsoft.com/office/powerpoint/2010/main" val="3670528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8AC1699-3A20-4D27-AF97-0E0DCA286BC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8" name="think-cell Slide" r:id="rId6" imgW="360" imgH="360" progId="">
                  <p:embed/>
                </p:oleObj>
              </mc:Choice>
              <mc:Fallback>
                <p:oleObj name="think-cell Slide" r:id="rId6" imgW="360" imgH="360" progId="">
                  <p:embed/>
                  <p:pic>
                    <p:nvPicPr>
                      <p:cNvPr id="8" name="Object 7" hidden="1">
                        <a:extLst>
                          <a:ext uri="{FF2B5EF4-FFF2-40B4-BE49-F238E27FC236}">
                            <a16:creationId xmlns:a16="http://schemas.microsoft.com/office/drawing/2014/main" id="{C8AC1699-3A20-4D27-AF97-0E0DCA286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3539448B-A59B-493A-AC2F-1EC5A01D8F3E}"/>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0" y="0"/>
            <a:ext cx="8783053" cy="949158"/>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pPr>
            <a:r>
              <a:rPr lang="fr" sz="3200">
                <a:solidFill>
                  <a:schemeClr val="bg1"/>
                </a:solidFill>
                <a:latin typeface="Calibri Light" panose="020F0302020204030204" pitchFamily="34" charset="0"/>
                <a:cs typeface="Calibri Light" panose="020F0302020204030204" pitchFamily="34" charset="0"/>
              </a:rPr>
              <a:t>Préparation de l’Arktek avec du PCM ULT pour le</a:t>
            </a:r>
            <a:br>
              <a:rPr lang="en-US" sz="3200" dirty="0">
                <a:solidFill>
                  <a:schemeClr val="bg1"/>
                </a:solidFill>
                <a:latin typeface="Calibri Light" panose="020F0302020204030204" pitchFamily="34" charset="0"/>
                <a:cs typeface="Calibri Light" panose="020F0302020204030204" pitchFamily="34" charset="0"/>
              </a:rPr>
            </a:br>
            <a:r>
              <a:rPr lang="fr" sz="3200">
                <a:solidFill>
                  <a:schemeClr val="bg1"/>
                </a:solidFill>
                <a:latin typeface="Calibri Light" panose="020F0302020204030204" pitchFamily="34" charset="0"/>
                <a:cs typeface="Calibri Light" panose="020F0302020204030204" pitchFamily="34" charset="0"/>
              </a:rPr>
              <a:t>transport/stockage &gt; 24 h </a:t>
            </a:r>
          </a:p>
        </p:txBody>
      </p:sp>
      <p:sp>
        <p:nvSpPr>
          <p:cNvPr id="4" name="TextBox 3">
            <a:extLst>
              <a:ext uri="{FF2B5EF4-FFF2-40B4-BE49-F238E27FC236}">
                <a16:creationId xmlns:a16="http://schemas.microsoft.com/office/drawing/2014/main" id="{85DBA79A-374F-41B0-B91A-4AB6DE8C4AA2}"/>
              </a:ext>
            </a:extLst>
          </p:cNvPr>
          <p:cNvSpPr txBox="1"/>
          <p:nvPr/>
        </p:nvSpPr>
        <p:spPr>
          <a:xfrm>
            <a:off x="383059" y="949158"/>
            <a:ext cx="11318790" cy="5291004"/>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67BDC6A6-7EBA-484B-8F51-7964CC3A5333}"/>
              </a:ext>
            </a:extLst>
          </p:cNvPr>
          <p:cNvSpPr txBox="1"/>
          <p:nvPr/>
        </p:nvSpPr>
        <p:spPr>
          <a:xfrm>
            <a:off x="383059" y="880521"/>
            <a:ext cx="11425882" cy="5359641"/>
          </a:xfrm>
          <a:prstGeom prst="rect">
            <a:avLst/>
          </a:prstGeom>
          <a:ln w="6350">
            <a:noFill/>
            <a:miter lim="800000"/>
          </a:ln>
        </p:spPr>
        <p:txBody>
          <a:bodyPr vert="horz" wrap="square" lIns="0" tIns="0" rIns="0" bIns="0" rtlCol="0">
            <a:noAutofit/>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8ADADF52-E58D-43C7-AE77-7BDD3873CF0E}"/>
              </a:ext>
            </a:extLst>
          </p:cNvPr>
          <p:cNvSpPr txBox="1"/>
          <p:nvPr/>
        </p:nvSpPr>
        <p:spPr>
          <a:xfrm>
            <a:off x="383059" y="949158"/>
            <a:ext cx="8850221" cy="5614592"/>
          </a:xfrm>
          <a:prstGeom prst="rect">
            <a:avLst/>
          </a:prstGeom>
          <a:ln w="6350">
            <a:noFill/>
            <a:miter lim="800000"/>
          </a:ln>
        </p:spPr>
        <p:txBody>
          <a:bodyPr vert="horz" wrap="square" lIns="0" tIns="0" rIns="0" bIns="0" rtlCol="0">
            <a:noAutofit/>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64A4FFC0-01EF-45C3-A90F-5937E1F6ED5B}"/>
              </a:ext>
            </a:extLst>
          </p:cNvPr>
          <p:cNvSpPr txBox="1"/>
          <p:nvPr/>
        </p:nvSpPr>
        <p:spPr>
          <a:xfrm>
            <a:off x="244001" y="1157452"/>
            <a:ext cx="8295049" cy="5474936"/>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fr" sz="1600" b="1" i="0" u="none" strike="noStrike" kern="1200" cap="none" spc="0" normalizeH="0" noProof="0" dirty="0">
                <a:ln>
                  <a:noFill/>
                </a:ln>
                <a:solidFill>
                  <a:srgbClr val="000000"/>
                </a:solidFill>
                <a:effectLst/>
                <a:uLnTx/>
                <a:uFillTx/>
                <a:latin typeface="Arial"/>
                <a:ea typeface="+mn-ea"/>
                <a:cs typeface="+mn-cs"/>
              </a:rPr>
              <a:t>2. </a:t>
            </a:r>
            <a:r>
              <a:rPr lang="fr" sz="1400" b="1" i="0" u="none" strike="noStrike" kern="1200" cap="none" spc="0" normalizeH="0" noProof="0" dirty="0">
                <a:ln>
                  <a:noFill/>
                </a:ln>
                <a:solidFill>
                  <a:srgbClr val="000000"/>
                </a:solidFill>
                <a:effectLst/>
                <a:uLnTx/>
                <a:uFillTx/>
                <a:latin typeface="Arial"/>
                <a:ea typeface="+mn-ea"/>
                <a:cs typeface="+mn-cs"/>
              </a:rPr>
              <a:t>Remplissage de l’Arktek</a:t>
            </a:r>
          </a:p>
          <a:p>
            <a:pPr marL="742950" lvl="1" indent="-285750" rtl="0">
              <a:spcBef>
                <a:spcPts val="300"/>
              </a:spcBef>
              <a:spcAft>
                <a:spcPts val="300"/>
              </a:spcAft>
              <a:buFont typeface="Arial" panose="020B0604020202020204" pitchFamily="34" charset="0"/>
              <a:buChar char="•"/>
              <a:defRPr/>
            </a:pPr>
            <a:r>
              <a:rPr lang="fr" sz="1400" dirty="0">
                <a:solidFill>
                  <a:srgbClr val="000000"/>
                </a:solidFill>
              </a:rPr>
              <a:t>Transférer le PCM congelé dans l’Arktek selon les besoins. </a:t>
            </a:r>
            <a:endParaRPr lang="en-US" sz="1400" b="1" dirty="0">
              <a:solidFill>
                <a:srgbClr val="000000"/>
              </a:solidFill>
            </a:endParaRP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Faire en sorte que l’Arktek soit propre et étiqueté.</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Conditionnement de l’Arktek à -80°C :</a:t>
            </a:r>
          </a:p>
          <a:p>
            <a:pPr marL="1200150" marR="0" lvl="2"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Le conditionnement peut durer un moment et implique de vérifier le dispositif de contrôle de la température. </a:t>
            </a:r>
          </a:p>
          <a:p>
            <a:pPr marL="1200150" marR="0" lvl="2"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Ouvrir l’Arktek et, muni de gants isolants à manchettes, placer avec précaution les 8 blocs de PCM congelé, puis laisser l’Arktek se refroidir pendant au moins 4 heures.</a:t>
            </a:r>
          </a:p>
          <a:p>
            <a:pPr marL="1200150" marR="0" lvl="2"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Si une température comprise entre -75°C et -65°C n’a pas été atteinte, remplacer les blocs PCM avec un nouveau jeu de blocs congelés. Remettre le premier jeu de blocs PCM dans le congélateur ULT pour réutilisation. </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Sortir les vaccins du congélateur ULT et les placer dans les porte-flacons. Veiller à ce que le porte-flacons le plus haut soit toujours placé au centre.</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Ne pas exposer les vaccins à la température ambiante pendant plus de 3 minutes.  </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Fermer le couvercle de l’Arktek. </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Insérer les batteries dans le dispositif de contrôle de la température. Elles ne doivent pas être activées avant l’utilisation de l’Arktek. </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Au moment de l’utilisation, allumer le dispositif de contrôle de la température.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sz="1400" b="0" i="0" u="none" strike="noStrike" kern="1200" cap="none" spc="0" normalizeH="0" noProof="0" dirty="0">
                <a:ln>
                  <a:noFill/>
                </a:ln>
                <a:solidFill>
                  <a:srgbClr val="000000"/>
                </a:solidFill>
                <a:effectLst/>
                <a:uLnTx/>
                <a:uFillTx/>
                <a:latin typeface="Arial"/>
                <a:ea typeface="+mn-ea"/>
                <a:cs typeface="+mn-cs"/>
              </a:rPr>
              <a:t>Les vaccins peuvent être conservés à ULT sans remplacer le PCM jusqu’à 5 jours.</a:t>
            </a:r>
          </a:p>
        </p:txBody>
      </p:sp>
      <p:pic>
        <p:nvPicPr>
          <p:cNvPr id="15" name="Picture 14">
            <a:extLst>
              <a:ext uri="{FF2B5EF4-FFF2-40B4-BE49-F238E27FC236}">
                <a16:creationId xmlns:a16="http://schemas.microsoft.com/office/drawing/2014/main" id="{A37E9869-76C7-4701-9951-AC11F2BD9D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22402" y="171975"/>
            <a:ext cx="2066159" cy="2648567"/>
          </a:xfrm>
          <a:prstGeom prst="rect">
            <a:avLst/>
          </a:prstGeom>
        </p:spPr>
      </p:pic>
      <p:pic>
        <p:nvPicPr>
          <p:cNvPr id="17" name="Picture 16">
            <a:extLst>
              <a:ext uri="{FF2B5EF4-FFF2-40B4-BE49-F238E27FC236}">
                <a16:creationId xmlns:a16="http://schemas.microsoft.com/office/drawing/2014/main" id="{709DF2FE-CB0D-4615-8C09-BB4EDCB604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13902" y="3182746"/>
            <a:ext cx="3107326" cy="2439704"/>
          </a:xfrm>
          <a:prstGeom prst="rect">
            <a:avLst/>
          </a:prstGeom>
          <a:solidFill>
            <a:schemeClr val="bg1">
              <a:lumMod val="95000"/>
            </a:schemeClr>
          </a:solidFill>
        </p:spPr>
      </p:pic>
      <p:sp>
        <p:nvSpPr>
          <p:cNvPr id="18" name="TextBox 17">
            <a:extLst>
              <a:ext uri="{FF2B5EF4-FFF2-40B4-BE49-F238E27FC236}">
                <a16:creationId xmlns:a16="http://schemas.microsoft.com/office/drawing/2014/main" id="{B8F3D3C2-51C8-46BC-B19D-C81E358BE5B0}"/>
              </a:ext>
            </a:extLst>
          </p:cNvPr>
          <p:cNvSpPr txBox="1"/>
          <p:nvPr/>
        </p:nvSpPr>
        <p:spPr>
          <a:xfrm>
            <a:off x="9298460" y="5658201"/>
            <a:ext cx="2617573" cy="319278"/>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fr" sz="1400" b="0" i="0" u="none" strike="noStrike" kern="1200" cap="none" spc="0" normalizeH="0" noProof="0">
                <a:ln>
                  <a:noFill/>
                </a:ln>
                <a:solidFill>
                  <a:srgbClr val="000000"/>
                </a:solidFill>
                <a:effectLst/>
                <a:uLnTx/>
                <a:uFillTx/>
                <a:latin typeface="Arial"/>
                <a:ea typeface="+mn-ea"/>
                <a:cs typeface="+mn-cs"/>
              </a:rPr>
              <a:t>Dispositif de contrôle de la température, écran, et emplacement des capteurs</a:t>
            </a:r>
          </a:p>
        </p:txBody>
      </p:sp>
      <p:sp>
        <p:nvSpPr>
          <p:cNvPr id="19" name="TextBox 18">
            <a:extLst>
              <a:ext uri="{FF2B5EF4-FFF2-40B4-BE49-F238E27FC236}">
                <a16:creationId xmlns:a16="http://schemas.microsoft.com/office/drawing/2014/main" id="{B0F82DCA-32C5-4FE2-8FB8-758BCDFDF5FE}"/>
              </a:ext>
            </a:extLst>
          </p:cNvPr>
          <p:cNvSpPr txBox="1"/>
          <p:nvPr/>
        </p:nvSpPr>
        <p:spPr>
          <a:xfrm>
            <a:off x="9831564" y="2859158"/>
            <a:ext cx="1393900" cy="317519"/>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fr" sz="1400" b="0" i="0" u="none" strike="noStrike" kern="1200" cap="none" spc="0" normalizeH="0" noProof="0">
                <a:ln>
                  <a:noFill/>
                </a:ln>
                <a:solidFill>
                  <a:srgbClr val="000000"/>
                </a:solidFill>
                <a:effectLst/>
                <a:uLnTx/>
                <a:uFillTx/>
                <a:latin typeface="Arial"/>
                <a:ea typeface="+mn-ea"/>
                <a:cs typeface="+mn-cs"/>
              </a:rPr>
              <a:t>Système de porte-flacons </a:t>
            </a:r>
          </a:p>
        </p:txBody>
      </p:sp>
      <p:sp>
        <p:nvSpPr>
          <p:cNvPr id="20" name="Rectangle 19">
            <a:extLst>
              <a:ext uri="{FF2B5EF4-FFF2-40B4-BE49-F238E27FC236}">
                <a16:creationId xmlns:a16="http://schemas.microsoft.com/office/drawing/2014/main" id="{8EFD6A02-B8AD-48F4-A1A8-B094CC19CC77}"/>
              </a:ext>
            </a:extLst>
          </p:cNvPr>
          <p:cNvSpPr/>
          <p:nvPr/>
        </p:nvSpPr>
        <p:spPr>
          <a:xfrm>
            <a:off x="8938384" y="6581001"/>
            <a:ext cx="2607008" cy="27699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srgbClr val="000000"/>
                </a:solidFill>
                <a:effectLst/>
                <a:uLnTx/>
                <a:uFillTx/>
                <a:latin typeface="Arial" panose="020B0604020202020204" pitchFamily="34" charset="0"/>
                <a:ea typeface="+mn-ea"/>
                <a:cs typeface="+mn-cs"/>
              </a:rPr>
              <a:t>© Global Good/Intellectual Ventures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76869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a:extLst>
              <a:ext uri="{FF2B5EF4-FFF2-40B4-BE49-F238E27FC236}">
                <a16:creationId xmlns:a16="http://schemas.microsoft.com/office/drawing/2014/main" id="{C7C8AA9A-B114-4EF4-8529-20B00BBCB128}"/>
              </a:ext>
            </a:extLst>
          </p:cNvPr>
          <p:cNvGraphicFramePr>
            <a:graphicFrameLocks/>
          </p:cNvGraphicFramePr>
          <p:nvPr>
            <p:extLst>
              <p:ext uri="{D42A27DB-BD31-4B8C-83A1-F6EECF244321}">
                <p14:modId xmlns:p14="http://schemas.microsoft.com/office/powerpoint/2010/main" val="1014329084"/>
              </p:ext>
            </p:extLst>
          </p:nvPr>
        </p:nvGraphicFramePr>
        <p:xfrm>
          <a:off x="195830" y="1098245"/>
          <a:ext cx="11651093" cy="5135880"/>
        </p:xfrm>
        <a:graphic>
          <a:graphicData uri="http://schemas.openxmlformats.org/drawingml/2006/table">
            <a:tbl>
              <a:tblPr firstRow="1" bandRow="1">
                <a:tableStyleId>{5C22544A-7EE6-4342-B048-85BDC9FD1C3A}</a:tableStyleId>
              </a:tblPr>
              <a:tblGrid>
                <a:gridCol w="1728547">
                  <a:extLst>
                    <a:ext uri="{9D8B030D-6E8A-4147-A177-3AD203B41FA5}">
                      <a16:colId xmlns:a16="http://schemas.microsoft.com/office/drawing/2014/main" val="20000"/>
                    </a:ext>
                  </a:extLst>
                </a:gridCol>
                <a:gridCol w="2238623">
                  <a:extLst>
                    <a:ext uri="{9D8B030D-6E8A-4147-A177-3AD203B41FA5}">
                      <a16:colId xmlns:a16="http://schemas.microsoft.com/office/drawing/2014/main" val="20001"/>
                    </a:ext>
                  </a:extLst>
                </a:gridCol>
                <a:gridCol w="3956917">
                  <a:extLst>
                    <a:ext uri="{9D8B030D-6E8A-4147-A177-3AD203B41FA5}">
                      <a16:colId xmlns:a16="http://schemas.microsoft.com/office/drawing/2014/main" val="5301076"/>
                    </a:ext>
                  </a:extLst>
                </a:gridCol>
                <a:gridCol w="3727006">
                  <a:extLst>
                    <a:ext uri="{9D8B030D-6E8A-4147-A177-3AD203B41FA5}">
                      <a16:colId xmlns:a16="http://schemas.microsoft.com/office/drawing/2014/main" val="20002"/>
                    </a:ext>
                  </a:extLst>
                </a:gridCol>
              </a:tblGrid>
              <a:tr h="351539">
                <a:tc>
                  <a:txBody>
                    <a:bodyPr/>
                    <a:lstStyle/>
                    <a:p>
                      <a:pPr algn="l" rtl="0"/>
                      <a:r>
                        <a:rPr lang="fr" sz="1200"/>
                        <a:t>Choix du conteneur </a:t>
                      </a:r>
                    </a:p>
                  </a:txBody>
                  <a:tcPr anchor="ctr"/>
                </a:tc>
                <a:tc>
                  <a:txBody>
                    <a:bodyPr/>
                    <a:lstStyle/>
                    <a:p>
                      <a:pPr algn="l" rtl="0"/>
                      <a:r>
                        <a:rPr lang="fr" sz="1200"/>
                        <a:t>Choix du liquide de refroidissement</a:t>
                      </a:r>
                    </a:p>
                  </a:txBody>
                  <a:tcPr anchor="ctr"/>
                </a:tc>
                <a:tc>
                  <a:txBody>
                    <a:bodyPr/>
                    <a:lstStyle/>
                    <a:p>
                      <a:pPr algn="l" rtl="0"/>
                      <a:r>
                        <a:rPr lang="fr" sz="1200"/>
                        <a:t>Description</a:t>
                      </a:r>
                    </a:p>
                  </a:txBody>
                  <a:tcPr anchor="ctr"/>
                </a:tc>
                <a:tc>
                  <a:txBody>
                    <a:bodyPr/>
                    <a:lstStyle/>
                    <a:p>
                      <a:pPr algn="l" rtl="0"/>
                      <a:r>
                        <a:rPr lang="fr" sz="1200"/>
                        <a:t>Exigences</a:t>
                      </a:r>
                    </a:p>
                  </a:txBody>
                  <a:tcPr anchor="ctr"/>
                </a:tc>
                <a:extLst>
                  <a:ext uri="{0D108BD9-81ED-4DB2-BD59-A6C34878D82A}">
                    <a16:rowId xmlns:a16="http://schemas.microsoft.com/office/drawing/2014/main" val="10000"/>
                  </a:ext>
                </a:extLst>
              </a:tr>
              <a:tr h="2418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500" b="1" dirty="0"/>
                        <a:t>Autres conteneurs d’expédition isothermes commerciaux</a:t>
                      </a:r>
                    </a:p>
                    <a:p>
                      <a:pPr algn="l" rtl="0"/>
                      <a:endParaRPr lang="en-US" sz="12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b="1" dirty="0"/>
                        <a:t>Glace carbonique seulement</a:t>
                      </a:r>
                    </a:p>
                    <a:p>
                      <a:pPr algn="l" rtl="0"/>
                      <a:endParaRPr lang="en-US" sz="1200" dirty="0"/>
                    </a:p>
                  </a:txBody>
                  <a:tcP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500" dirty="0"/>
                        <a:t>N’utiliser que des conteneurs d’expédition isothermes commerciaux étiquetés pour l’utilisation de biens dangereux/glace carbonique, p. ex., avec l’étiquette « UN1845 » (glace carbonique)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500" dirty="0"/>
                        <a:t>Certains produits peuvent comprendre un enregistreur de données relatives à la température et un système de porte-flacons intégrés. Dans le cas contraire, il faut se procurer un porte-flacons et un enregistreur de données séparément, et en assigner à chaque conteneur pour le transport.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500" dirty="0"/>
                        <a:t>Gamme à haute capacité : spécifique au produit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500" dirty="0"/>
                        <a:t>Même si la durée de vie entre -80°C et -60°C est spécifique à chaque produit, elle peut être étendue en remettant de la glace</a:t>
                      </a:r>
                      <a:r>
                        <a:rPr lang="fr" sz="1600" dirty="0"/>
                        <a:t>.</a:t>
                      </a:r>
                    </a:p>
                  </a:txBody>
                  <a:tcPr>
                    <a:noFill/>
                  </a:tcPr>
                </a:tc>
                <a:tc>
                  <a:txBody>
                    <a:bodyPr/>
                    <a:lstStyle/>
                    <a:p>
                      <a:pPr marL="285750" indent="-285750" algn="l" rtl="0">
                        <a:buFont typeface="Arial" panose="020B0604020202020204" pitchFamily="34" charset="0"/>
                        <a:buChar char="•"/>
                      </a:pPr>
                      <a:r>
                        <a:rPr lang="fr" sz="1500" dirty="0"/>
                        <a:t>Veiller à ce qu’une quantité suffisante soit disponible pour le stockage et le transport des vaccins</a:t>
                      </a:r>
                    </a:p>
                    <a:p>
                      <a:pPr marL="285750" indent="-285750" algn="l" rtl="0">
                        <a:buFont typeface="Arial" panose="020B0604020202020204" pitchFamily="34" charset="0"/>
                        <a:buChar char="•"/>
                      </a:pPr>
                      <a:r>
                        <a:rPr lang="fr" sz="1500" dirty="0"/>
                        <a:t>Peut être réutilisé avec précaution</a:t>
                      </a:r>
                    </a:p>
                    <a:p>
                      <a:pPr marL="285750" indent="-285750" algn="l" rtl="0">
                        <a:buFont typeface="Arial" panose="020B0604020202020204" pitchFamily="34" charset="0"/>
                        <a:buChar char="•"/>
                      </a:pPr>
                      <a:r>
                        <a:rPr lang="fr" sz="1500" dirty="0"/>
                        <a:t>Ne l’utiliser que pour du stockage ULT et avec de la glace carbonique ; ne pas l’utiliser pour d’autres formes de stockage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500" dirty="0"/>
                        <a:t>Conformément aux normes IATA, un maximum de 200 kg de glace carbonique est autorisé par cargaison pour l’UN1845 (glace carbonique)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500" dirty="0"/>
                        <a:t>Approvisionnement continu en glace carbonique par l’acquisition d’une machine de production ou la sous-traitance à un fournisseur local</a:t>
                      </a:r>
                    </a:p>
                    <a:p>
                      <a:pPr marL="0" marR="0" lvl="0" indent="-2238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500" dirty="0"/>
                        <a:t>Espace de travail ouvert avec une bonne ventilation et des EPI</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500" dirty="0"/>
                        <a:t>Formation sur la manipulation et la gestion appropriées</a:t>
                      </a:r>
                    </a:p>
                  </a:txBody>
                  <a:tcPr>
                    <a:noFill/>
                  </a:tcPr>
                </a:tc>
                <a:extLst>
                  <a:ext uri="{0D108BD9-81ED-4DB2-BD59-A6C34878D82A}">
                    <a16:rowId xmlns:a16="http://schemas.microsoft.com/office/drawing/2014/main" val="10002"/>
                  </a:ext>
                </a:extLst>
              </a:tr>
            </a:tbl>
          </a:graphicData>
        </a:graphic>
      </p:graphicFrame>
      <p:graphicFrame>
        <p:nvGraphicFramePr>
          <p:cNvPr id="15" name="Object 14" hidden="1">
            <a:extLst>
              <a:ext uri="{FF2B5EF4-FFF2-40B4-BE49-F238E27FC236}">
                <a16:creationId xmlns:a16="http://schemas.microsoft.com/office/drawing/2014/main" id="{E7110008-A93F-4851-BDEA-BD3CF38A5CC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2" name="think-cell Slide" r:id="rId5" imgW="360" imgH="360" progId="">
                  <p:embed/>
                </p:oleObj>
              </mc:Choice>
              <mc:Fallback>
                <p:oleObj name="think-cell Slide" r:id="rId5" imgW="360" imgH="360" progId="">
                  <p:embed/>
                  <p:pic>
                    <p:nvPicPr>
                      <p:cNvPr id="15" name="Object 14" hidden="1">
                        <a:extLst>
                          <a:ext uri="{FF2B5EF4-FFF2-40B4-BE49-F238E27FC236}">
                            <a16:creationId xmlns:a16="http://schemas.microsoft.com/office/drawing/2014/main" id="{E7110008-A93F-4851-BDEA-BD3CF38A5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2. Slide Title">
            <a:extLst>
              <a:ext uri="{FF2B5EF4-FFF2-40B4-BE49-F238E27FC236}">
                <a16:creationId xmlns:a16="http://schemas.microsoft.com/office/drawing/2014/main" id="{A27E62C7-76DB-4A87-8AD0-0F80FF4ADC8F}"/>
              </a:ext>
            </a:extLst>
          </p:cNvPr>
          <p:cNvSpPr txBox="1">
            <a:spLocks/>
          </p:cNvSpPr>
          <p:nvPr>
            <p:custDataLst>
              <p:tags r:id="rId3"/>
            </p:custDataLst>
          </p:nvPr>
        </p:nvSpPr>
        <p:spPr>
          <a:xfrm>
            <a:off x="0" y="-17118"/>
            <a:ext cx="12192000" cy="582602"/>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nSpc>
                <a:spcPct val="90000"/>
              </a:lnSpc>
              <a:spcBef>
                <a:spcPct val="0"/>
              </a:spcBef>
              <a:buNone/>
              <a:defRPr lang="en-US" sz="3200" b="1" spc="0" baseline="0">
                <a:ln w="6350" cap="flat">
                  <a:noFill/>
                  <a:miter lim="800000"/>
                </a:ln>
                <a:solidFill>
                  <a:schemeClr val="bg1"/>
                </a:solidFill>
                <a:latin typeface="Calibri Light" panose="020F0302020204030204" pitchFamily="34" charset="0"/>
                <a:ea typeface="+mj-ea"/>
                <a:cs typeface="Calibri Light" panose="020F0302020204030204" pitchFamily="34" charset="0"/>
                <a:sym typeface="Arial" panose="020B0604020202020204" pitchFamily="34" charset="0"/>
              </a:defRPr>
            </a:lvl1pPr>
          </a:lstStyle>
          <a:p>
            <a:pPr rtl="0"/>
            <a:r>
              <a:rPr lang="fr" dirty="0"/>
              <a:t>Vaccin ULT : stockage distant et options de transport</a:t>
            </a:r>
          </a:p>
        </p:txBody>
      </p:sp>
      <p:pic>
        <p:nvPicPr>
          <p:cNvPr id="23" name="Picture 22">
            <a:extLst>
              <a:ext uri="{FF2B5EF4-FFF2-40B4-BE49-F238E27FC236}">
                <a16:creationId xmlns:a16="http://schemas.microsoft.com/office/drawing/2014/main" id="{81F8135D-E2E0-44BD-9FF9-2C34D5806A1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66"/>
          <a:stretch/>
        </p:blipFill>
        <p:spPr>
          <a:xfrm>
            <a:off x="268920" y="2719138"/>
            <a:ext cx="1820887" cy="1226704"/>
          </a:xfrm>
          <a:prstGeom prst="rect">
            <a:avLst/>
          </a:prstGeom>
        </p:spPr>
      </p:pic>
      <p:sp>
        <p:nvSpPr>
          <p:cNvPr id="2" name="Rectangle 1">
            <a:extLst>
              <a:ext uri="{FF2B5EF4-FFF2-40B4-BE49-F238E27FC236}">
                <a16:creationId xmlns:a16="http://schemas.microsoft.com/office/drawing/2014/main" id="{1A127630-A9E7-4383-872C-B1D3DF60B400}"/>
              </a:ext>
            </a:extLst>
          </p:cNvPr>
          <p:cNvSpPr/>
          <p:nvPr/>
        </p:nvSpPr>
        <p:spPr>
          <a:xfrm>
            <a:off x="195830" y="3945841"/>
            <a:ext cx="1820886" cy="261610"/>
          </a:xfrm>
          <a:prstGeom prst="rect">
            <a:avLst/>
          </a:prstGeom>
        </p:spPr>
        <p:txBody>
          <a:bodyPr wrap="square" rtlCol="0">
            <a:spAutoFit/>
          </a:bodyPr>
          <a:lstStyle/>
          <a:p>
            <a:pPr rtl="0"/>
            <a:r>
              <a:rPr lang="fr" sz="1100">
                <a:solidFill>
                  <a:prstClr val="white">
                    <a:lumMod val="50000"/>
                  </a:prstClr>
                </a:solidFill>
                <a:latin typeface="Arial" pitchFamily="34" charset="0"/>
                <a:cs typeface="Arial" pitchFamily="34" charset="0"/>
              </a:rPr>
              <a:t>© OMS/unifeed180529i   </a:t>
            </a:r>
          </a:p>
        </p:txBody>
      </p:sp>
      <p:pic>
        <p:nvPicPr>
          <p:cNvPr id="13" name="Picture 12">
            <a:extLst>
              <a:ext uri="{FF2B5EF4-FFF2-40B4-BE49-F238E27FC236}">
                <a16:creationId xmlns:a16="http://schemas.microsoft.com/office/drawing/2014/main" id="{BB71AC60-69AE-4AFC-A063-60338C4858E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261682" y="2493122"/>
            <a:ext cx="1709742" cy="1554663"/>
          </a:xfrm>
          <a:prstGeom prst="rect">
            <a:avLst/>
          </a:prstGeom>
        </p:spPr>
      </p:pic>
    </p:spTree>
    <p:extLst>
      <p:ext uri="{BB962C8B-B14F-4D97-AF65-F5344CB8AC3E}">
        <p14:creationId xmlns:p14="http://schemas.microsoft.com/office/powerpoint/2010/main" val="163493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8AC1699-3A20-4D27-AF97-0E0DCA286BC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6" name="think-cell Slide" r:id="rId6" imgW="360" imgH="360" progId="">
                  <p:embed/>
                </p:oleObj>
              </mc:Choice>
              <mc:Fallback>
                <p:oleObj name="think-cell Slide" r:id="rId6" imgW="360" imgH="360" progId="">
                  <p:embed/>
                  <p:pic>
                    <p:nvPicPr>
                      <p:cNvPr id="8" name="Object 7" hidden="1">
                        <a:extLst>
                          <a:ext uri="{FF2B5EF4-FFF2-40B4-BE49-F238E27FC236}">
                            <a16:creationId xmlns:a16="http://schemas.microsoft.com/office/drawing/2014/main" id="{C8AC1699-3A20-4D27-AF97-0E0DCA286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3539448B-A59B-493A-AC2F-1EC5A01D8F3E}"/>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0" y="0"/>
            <a:ext cx="12192000" cy="865298"/>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pPr>
            <a:r>
              <a:rPr lang="fr" sz="2000" dirty="0">
                <a:solidFill>
                  <a:schemeClr val="bg1"/>
                </a:solidFill>
                <a:latin typeface="Calibri Light" panose="020F0302020204030204" pitchFamily="34" charset="0"/>
                <a:cs typeface="Calibri Light" panose="020F0302020204030204" pitchFamily="34" charset="0"/>
              </a:rPr>
              <a:t>Préparation d’un conteneur d’expédition isotherme commercial avec de la glace carbonique pour les durées de transport </a:t>
            </a:r>
            <a:br>
              <a:rPr lang="en-US" sz="2000" dirty="0">
                <a:solidFill>
                  <a:schemeClr val="bg1"/>
                </a:solidFill>
                <a:latin typeface="Calibri Light" panose="020F0302020204030204" pitchFamily="34" charset="0"/>
                <a:cs typeface="Calibri Light" panose="020F0302020204030204" pitchFamily="34" charset="0"/>
              </a:rPr>
            </a:br>
            <a:r>
              <a:rPr lang="fr" sz="2000" dirty="0">
                <a:solidFill>
                  <a:schemeClr val="bg1"/>
                </a:solidFill>
                <a:latin typeface="Calibri Light" panose="020F0302020204030204" pitchFamily="34" charset="0"/>
                <a:cs typeface="Calibri Light" panose="020F0302020204030204" pitchFamily="34" charset="0"/>
              </a:rPr>
              <a:t>supérieures à 24 heures</a:t>
            </a:r>
          </a:p>
        </p:txBody>
      </p:sp>
      <p:sp>
        <p:nvSpPr>
          <p:cNvPr id="3" name="TextBox 2">
            <a:extLst>
              <a:ext uri="{FF2B5EF4-FFF2-40B4-BE49-F238E27FC236}">
                <a16:creationId xmlns:a16="http://schemas.microsoft.com/office/drawing/2014/main" id="{B53BA55F-9797-4182-83FB-15BFAFDAD7D2}"/>
              </a:ext>
            </a:extLst>
          </p:cNvPr>
          <p:cNvSpPr txBox="1"/>
          <p:nvPr/>
        </p:nvSpPr>
        <p:spPr>
          <a:xfrm>
            <a:off x="383059" y="1272746"/>
            <a:ext cx="11425882" cy="531340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85DBA79A-374F-41B0-B91A-4AB6DE8C4AA2}"/>
              </a:ext>
            </a:extLst>
          </p:cNvPr>
          <p:cNvSpPr txBox="1"/>
          <p:nvPr/>
        </p:nvSpPr>
        <p:spPr>
          <a:xfrm>
            <a:off x="383059" y="1272746"/>
            <a:ext cx="11318790" cy="4967416"/>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67BDC6A6-7EBA-484B-8F51-7964CC3A5333}"/>
              </a:ext>
            </a:extLst>
          </p:cNvPr>
          <p:cNvSpPr txBox="1"/>
          <p:nvPr/>
        </p:nvSpPr>
        <p:spPr>
          <a:xfrm>
            <a:off x="275967" y="1141080"/>
            <a:ext cx="8338644" cy="5099082"/>
          </a:xfrm>
          <a:prstGeom prst="rect">
            <a:avLst/>
          </a:prstGeom>
          <a:ln w="6350">
            <a:noFill/>
            <a:miter lim="800000"/>
          </a:ln>
        </p:spPr>
        <p:txBody>
          <a:bodyPr vert="horz" wrap="square" lIns="0" tIns="0" rIns="0" bIns="0" rtlCol="0">
            <a:no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Inspecter chaque conteneur d’expédition isotherme commercial. Faire en sorte qu’il soit propre et ne présente ni dommage ni signe d’usure.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Estimer le nombre de conteneurs isothermes et de porte-vaccins requis pour livrer la quantité de vaccins souhaitée. </a:t>
            </a: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Les conteneurs isothermes existent en plusieurs tailles et présentent différentes capacités de stockage de vaccins et de glace carbonique.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Mettre tous les conteneurs isothermes dans un endroit bien ventilé.</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Le personnel chargé de la préparation des vaccins pour le transport doit d’abord se laver les mains méticuleusement et porter des EPI (gants isolants et lunettes de protection) tout au long de la manipulation.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Préparer les conteneurs isothermes un par un. Ne remplir la deuxième boîte qu’une fois la première intégralement remplie, scellée et étiquetée pour livraison.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À l’aide d’une petite pelle en métal ou en plastique rigide, remplir le tiers inférieur de la boîte avec de la glace carbonique.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Placer un bac, une boîte ou un plastique transparent qui maintiendra les vaccins au centre de la boîte.  </a:t>
            </a:r>
          </a:p>
          <a:p>
            <a:pPr marR="0" lvl="0" algn="l" defTabSz="914400" rtl="0" eaLnBrk="1" fontAlgn="auto" latinLnBrk="0" hangingPunct="1">
              <a:lnSpc>
                <a:spcPct val="100000"/>
              </a:lnSpc>
              <a:spcBef>
                <a:spcPts val="300"/>
              </a:spcBef>
              <a:spcAft>
                <a:spcPts val="300"/>
              </a:spcAft>
              <a:buClrTx/>
              <a:buSzTx/>
              <a:tabLst/>
              <a:defRPr/>
            </a:pPr>
            <a:endParaRPr kumimoji="0" lang="en-US"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8">
            <a:extLst>
              <a:ext uri="{FF2B5EF4-FFF2-40B4-BE49-F238E27FC236}">
                <a16:creationId xmlns:a16="http://schemas.microsoft.com/office/drawing/2014/main" id="{D357E9BC-C6F7-4EDA-AE7E-564250458DD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271978" y="1684818"/>
            <a:ext cx="2429871" cy="1867912"/>
          </a:xfrm>
          <a:prstGeom prst="rect">
            <a:avLst/>
          </a:prstGeom>
        </p:spPr>
      </p:pic>
    </p:spTree>
    <p:extLst>
      <p:ext uri="{BB962C8B-B14F-4D97-AF65-F5344CB8AC3E}">
        <p14:creationId xmlns:p14="http://schemas.microsoft.com/office/powerpoint/2010/main" val="20837405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8AC1699-3A20-4D27-AF97-0E0DCA286BC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0" name="think-cell Slide" r:id="rId6" imgW="360" imgH="360" progId="">
                  <p:embed/>
                </p:oleObj>
              </mc:Choice>
              <mc:Fallback>
                <p:oleObj name="think-cell Slide" r:id="rId6" imgW="360" imgH="360" progId="">
                  <p:embed/>
                  <p:pic>
                    <p:nvPicPr>
                      <p:cNvPr id="8" name="Object 7" hidden="1">
                        <a:extLst>
                          <a:ext uri="{FF2B5EF4-FFF2-40B4-BE49-F238E27FC236}">
                            <a16:creationId xmlns:a16="http://schemas.microsoft.com/office/drawing/2014/main" id="{C8AC1699-3A20-4D27-AF97-0E0DCA286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3539448B-A59B-493A-AC2F-1EC5A01D8F3E}"/>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TextBox 2">
            <a:extLst>
              <a:ext uri="{FF2B5EF4-FFF2-40B4-BE49-F238E27FC236}">
                <a16:creationId xmlns:a16="http://schemas.microsoft.com/office/drawing/2014/main" id="{B53BA55F-9797-4182-83FB-15BFAFDAD7D2}"/>
              </a:ext>
            </a:extLst>
          </p:cNvPr>
          <p:cNvSpPr txBox="1"/>
          <p:nvPr/>
        </p:nvSpPr>
        <p:spPr>
          <a:xfrm>
            <a:off x="383059" y="1272746"/>
            <a:ext cx="11425882" cy="531340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85DBA79A-374F-41B0-B91A-4AB6DE8C4AA2}"/>
              </a:ext>
            </a:extLst>
          </p:cNvPr>
          <p:cNvSpPr txBox="1"/>
          <p:nvPr/>
        </p:nvSpPr>
        <p:spPr>
          <a:xfrm>
            <a:off x="383059" y="1272746"/>
            <a:ext cx="11318790" cy="4967416"/>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67BDC6A6-7EBA-484B-8F51-7964CC3A5333}"/>
              </a:ext>
            </a:extLst>
          </p:cNvPr>
          <p:cNvSpPr txBox="1"/>
          <p:nvPr/>
        </p:nvSpPr>
        <p:spPr>
          <a:xfrm>
            <a:off x="383059" y="1371600"/>
            <a:ext cx="11425882" cy="5467214"/>
          </a:xfrm>
          <a:prstGeom prst="rect">
            <a:avLst/>
          </a:prstGeom>
          <a:ln w="6350">
            <a:noFill/>
            <a:miter lim="800000"/>
          </a:ln>
        </p:spPr>
        <p:txBody>
          <a:bodyPr vert="horz" wrap="square" lIns="0" tIns="0" rIns="0" bIns="0" rtlCol="0">
            <a:no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Remplir les côtés de glace carbonique sans dépasser le bord supérieur du bac/de la boîte.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Placer les vaccins dans le bac/la boîte et noter le type de vaccin, la quantité, le numéro de lot et la date d’expiration/de fabrication (si disponible).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Placer de la glace carbonique sur le bac/la boîte de vaccins au moyen d’un emballage en aluminium ou d’un bac en plastique rigide ultrarésistant pour faciliter sa sortie lors des inspections ou prélèvements de flacons de vaccin.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Ajouter un enregistreur de données relatives à la température dans la boîte, sur le bloc de glace carbonique.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Sceller et étiqueter le conteneur isotherme avant de préparer une nouvelle boîte.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Veiller à ce que les documents de livraison soient dûment remplis et partagés selon le protocole en vigueur.</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Vérifier que l’établissement destinataire a trouvé une source de glace carbonique pour le ravitaillement en glace si le conteneur est destiné au stockage.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Préparer un véhicule de transport approprié et veiller à ce que les paquets soient sécurisés et leur intégrité garantie.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strike="noStrike" kern="1200" cap="none" spc="0" normalizeH="0" noProof="0" dirty="0">
                <a:ln>
                  <a:noFill/>
                </a:ln>
                <a:solidFill>
                  <a:srgbClr val="000000"/>
                </a:solidFill>
                <a:effectLst/>
                <a:uLnTx/>
                <a:uFillTx/>
                <a:latin typeface="Arial"/>
                <a:ea typeface="+mn-ea"/>
                <a:cs typeface="+mn-cs"/>
              </a:rPr>
              <a:t>Ne pas garder le conteneur isotherme de glace carbonique dans un compartiment fermé.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1">
            <a:extLst>
              <a:ext uri="{FF2B5EF4-FFF2-40B4-BE49-F238E27FC236}">
                <a16:creationId xmlns:a16="http://schemas.microsoft.com/office/drawing/2014/main" id="{98C2E5DA-634E-4F42-AE86-1B9BF596AD6F}"/>
              </a:ext>
            </a:extLst>
          </p:cNvPr>
          <p:cNvSpPr txBox="1">
            <a:spLocks/>
          </p:cNvSpPr>
          <p:nvPr/>
        </p:nvSpPr>
        <p:spPr>
          <a:xfrm>
            <a:off x="0" y="0"/>
            <a:ext cx="12192000" cy="865298"/>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rtl="0">
              <a:lnSpc>
                <a:spcPct val="90000"/>
              </a:lnSpc>
            </a:pPr>
            <a:r>
              <a:rPr lang="fr" sz="2000" dirty="0">
                <a:solidFill>
                  <a:schemeClr val="bg1"/>
                </a:solidFill>
                <a:latin typeface="Calibri Light" panose="020F0302020204030204" pitchFamily="34" charset="0"/>
                <a:cs typeface="Calibri Light" panose="020F0302020204030204" pitchFamily="34" charset="0"/>
              </a:rPr>
              <a:t>Préparation d’un conteneur d’expédition isotherme commercial avec de la glace carbonique pour les durées de transport </a:t>
            </a:r>
            <a:br>
              <a:rPr lang="en-US" sz="2000" dirty="0">
                <a:solidFill>
                  <a:schemeClr val="bg1"/>
                </a:solidFill>
                <a:latin typeface="Calibri Light" panose="020F0302020204030204" pitchFamily="34" charset="0"/>
                <a:cs typeface="Calibri Light" panose="020F0302020204030204" pitchFamily="34" charset="0"/>
              </a:rPr>
            </a:br>
            <a:r>
              <a:rPr lang="fr" sz="2000" dirty="0">
                <a:solidFill>
                  <a:schemeClr val="bg1"/>
                </a:solidFill>
                <a:latin typeface="Calibri Light" panose="020F0302020204030204" pitchFamily="34" charset="0"/>
                <a:cs typeface="Calibri Light" panose="020F0302020204030204" pitchFamily="34" charset="0"/>
              </a:rPr>
              <a:t>supérieures à 24 heures</a:t>
            </a:r>
          </a:p>
        </p:txBody>
      </p:sp>
    </p:spTree>
    <p:extLst>
      <p:ext uri="{BB962C8B-B14F-4D97-AF65-F5344CB8AC3E}">
        <p14:creationId xmlns:p14="http://schemas.microsoft.com/office/powerpoint/2010/main" val="31522410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7"/>
          <a:srcRect/>
          <a:stretch>
            <a:fillRect/>
          </a:stretch>
        </p:blipFill>
        <p:spPr bwMode="auto">
          <a:xfrm>
            <a:off x="8819147" y="947187"/>
            <a:ext cx="3046749" cy="2298425"/>
          </a:xfrm>
          <a:prstGeom prst="rect">
            <a:avLst/>
          </a:prstGeom>
          <a:noFill/>
          <a:ln w="9525">
            <a:noFill/>
            <a:miter lim="800000"/>
            <a:headEnd/>
            <a:tailEnd/>
          </a:ln>
        </p:spPr>
      </p:pic>
      <p:graphicFrame>
        <p:nvGraphicFramePr>
          <p:cNvPr id="6" name="Object 5" hidden="1">
            <a:extLst>
              <a:ext uri="{FF2B5EF4-FFF2-40B4-BE49-F238E27FC236}">
                <a16:creationId xmlns:a16="http://schemas.microsoft.com/office/drawing/2014/main" id="{EAF5AE84-47D9-419B-994B-C920AEB99CC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4" name="think-cell Slide" r:id="rId8" imgW="360" imgH="360" progId="">
                  <p:embed/>
                </p:oleObj>
              </mc:Choice>
              <mc:Fallback>
                <p:oleObj name="think-cell Slide" r:id="rId8" imgW="360" imgH="360" progId="">
                  <p:embed/>
                  <p:pic>
                    <p:nvPicPr>
                      <p:cNvPr id="6" name="Object 5" hidden="1">
                        <a:extLst>
                          <a:ext uri="{FF2B5EF4-FFF2-40B4-BE49-F238E27FC236}">
                            <a16:creationId xmlns:a16="http://schemas.microsoft.com/office/drawing/2014/main" id="{EAF5AE84-47D9-419B-994B-C920AEB99C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hidden="1">
            <a:extLst>
              <a:ext uri="{FF2B5EF4-FFF2-40B4-BE49-F238E27FC236}">
                <a16:creationId xmlns:a16="http://schemas.microsoft.com/office/drawing/2014/main" id="{ADF0574E-7EE6-4AEB-A148-28939D9C27FA}"/>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371BFBE7-7658-40A1-8D34-F3CC2DB50BB5}"/>
              </a:ext>
            </a:extLst>
          </p:cNvPr>
          <p:cNvSpPr txBox="1"/>
          <p:nvPr/>
        </p:nvSpPr>
        <p:spPr>
          <a:xfrm rot="16200000">
            <a:off x="3205079" y="6006767"/>
            <a:ext cx="9702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srgbClr val="FFFFFF"/>
                </a:solidFill>
                <a:effectLst/>
                <a:uLnTx/>
                <a:uFillTx/>
                <a:latin typeface="Arial"/>
                <a:ea typeface="+mn-ea"/>
                <a:cs typeface="+mn-cs"/>
              </a:rPr>
              <a:t>Photo : OMS</a:t>
            </a:r>
          </a:p>
        </p:txBody>
      </p:sp>
      <p:sp>
        <p:nvSpPr>
          <p:cNvPr id="16" name="TextBox 15">
            <a:extLst>
              <a:ext uri="{FF2B5EF4-FFF2-40B4-BE49-F238E27FC236}">
                <a16:creationId xmlns:a16="http://schemas.microsoft.com/office/drawing/2014/main" id="{41FB33F3-5063-4D22-BC0D-BE4D48A188E9}"/>
              </a:ext>
            </a:extLst>
          </p:cNvPr>
          <p:cNvSpPr txBox="1"/>
          <p:nvPr>
            <p:custDataLst>
              <p:tags r:id="rId4"/>
            </p:custDataLst>
          </p:nvPr>
        </p:nvSpPr>
        <p:spPr>
          <a:xfrm>
            <a:off x="326104" y="1120660"/>
            <a:ext cx="7905247" cy="20005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marR="0" lvl="0" indent="-285750" algn="l" defTabSz="914400" rtl="0" eaLnBrk="1" fontAlgn="auto" latinLnBrk="0" hangingPunct="1">
              <a:lnSpc>
                <a:spcPct val="100000"/>
              </a:lnSpc>
              <a:spcAft>
                <a:spcPts val="0"/>
              </a:spcAft>
              <a:buClr>
                <a:srgbClr val="000000"/>
              </a:buClr>
              <a:buSzPct val="100000"/>
              <a:buFont typeface="Arial" panose="020B0604020202020204" pitchFamily="34" charset="0"/>
              <a:buChar char="•"/>
              <a:tabLst/>
              <a:defRPr/>
            </a:pPr>
            <a:r>
              <a:rPr lang="fr" sz="15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Veiller à ce que chaque livraison/réception de vaccins soit enregistrée conformément aux procédure</a:t>
            </a:r>
            <a:r>
              <a:rPr lang="fr" sz="1500" dirty="0">
                <a:solidFill>
                  <a:srgbClr val="000000"/>
                </a:solidFill>
              </a:rPr>
              <a:t>s opérationnelles normalisées</a:t>
            </a:r>
            <a:r>
              <a:rPr lang="fr" sz="15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notamment l’inscription sur l’étiquette des flacons/bacs de la date et de l’heure de retrait du stockage ULT.</a:t>
            </a:r>
          </a:p>
          <a:p>
            <a:pPr marL="342900" marR="0" lvl="0" indent="-342900" algn="l" defTabSz="914400" rtl="0" eaLnBrk="1" fontAlgn="auto" latinLnBrk="0" hangingPunct="1">
              <a:lnSpc>
                <a:spcPct val="100000"/>
              </a:lnSpc>
              <a:spcBef>
                <a:spcPts val="600"/>
              </a:spcBef>
              <a:spcAft>
                <a:spcPts val="0"/>
              </a:spcAft>
              <a:buClr>
                <a:srgbClr val="000000"/>
              </a:buClr>
              <a:buSzPct val="100000"/>
              <a:buFont typeface="Arial" panose="020B0604020202020204" pitchFamily="34" charset="0"/>
              <a:buChar char="•"/>
              <a:tabLst/>
              <a:defRPr/>
            </a:pPr>
            <a:r>
              <a:rPr lang="fr" sz="1500" b="0" i="0" u="none" strike="noStrike" kern="1200" cap="none" spc="0" normalizeH="0" noProof="0" dirty="0">
                <a:ln>
                  <a:noFill/>
                </a:ln>
                <a:solidFill>
                  <a:srgbClr val="000000"/>
                </a:solidFill>
                <a:effectLst/>
                <a:uLnTx/>
                <a:uFillTx/>
                <a:latin typeface="Arial"/>
                <a:ea typeface="+mn-ea"/>
                <a:cs typeface="Arial" panose="020B0604020202020204" pitchFamily="34" charset="0"/>
                <a:sym typeface="Arial" panose="020B0604020202020204" pitchFamily="34" charset="0"/>
              </a:rPr>
              <a:t>Pour le transport, utiliser l’une des options suivantes : </a:t>
            </a:r>
          </a:p>
          <a:p>
            <a:pPr marL="841248" marR="0" lvl="3" indent="-457200" algn="l" defTabSz="914400" rtl="0" eaLnBrk="1" fontAlgn="auto" latinLnBrk="0" hangingPunct="1">
              <a:lnSpc>
                <a:spcPct val="100000"/>
              </a:lnSpc>
              <a:spcBef>
                <a:spcPts val="300"/>
              </a:spcBef>
              <a:spcAft>
                <a:spcPts val="0"/>
              </a:spcAft>
              <a:buClr>
                <a:srgbClr val="000000"/>
              </a:buClr>
              <a:buSzPct val="100000"/>
              <a:buFont typeface="+mj-lt"/>
              <a:buAutoNum type="alphaLcPeriod"/>
              <a:tabLst/>
              <a:defRPr/>
            </a:pPr>
            <a:r>
              <a:rPr lang="fr" sz="1500" b="0" i="0" u="none" strike="noStrike" kern="1200" cap="none" spc="0" normalizeH="0" noProof="0" dirty="0">
                <a:ln>
                  <a:noFill/>
                </a:ln>
                <a:solidFill>
                  <a:srgbClr val="000000"/>
                </a:solidFill>
                <a:effectLst/>
                <a:uLnTx/>
                <a:uFillTx/>
                <a:latin typeface="Arial"/>
                <a:ea typeface="+mn-ea"/>
                <a:cs typeface="Arial" panose="020B0604020202020204" pitchFamily="34" charset="0"/>
                <a:sym typeface="Arial" panose="020B0604020202020204" pitchFamily="34" charset="0"/>
              </a:rPr>
              <a:t>Arktek rempli de PCM pour ULT avec dispositif de contrôle de la température intégré ;</a:t>
            </a:r>
          </a:p>
          <a:p>
            <a:pPr marL="841248" marR="0" lvl="3" indent="-457200" algn="l" defTabSz="914400" rtl="0" eaLnBrk="1" fontAlgn="auto" latinLnBrk="0" hangingPunct="1">
              <a:lnSpc>
                <a:spcPct val="100000"/>
              </a:lnSpc>
              <a:spcBef>
                <a:spcPts val="300"/>
              </a:spcBef>
              <a:spcAft>
                <a:spcPts val="0"/>
              </a:spcAft>
              <a:buClr>
                <a:srgbClr val="000000"/>
              </a:buClr>
              <a:buSzPct val="100000"/>
              <a:buFont typeface="+mj-lt"/>
              <a:buAutoNum type="alphaLcPeriod"/>
              <a:tabLst/>
              <a:defRPr/>
            </a:pPr>
            <a:r>
              <a:rPr lang="fr" sz="1500" b="0" i="0" u="none" strike="noStrike" kern="1200" cap="none" spc="0" normalizeH="0" noProof="0" dirty="0">
                <a:ln>
                  <a:noFill/>
                </a:ln>
                <a:solidFill>
                  <a:srgbClr val="000000"/>
                </a:solidFill>
                <a:effectLst/>
                <a:uLnTx/>
                <a:uFillTx/>
                <a:latin typeface="Arial"/>
                <a:ea typeface="+mn-ea"/>
                <a:cs typeface="Arial" panose="020B0604020202020204" pitchFamily="34" charset="0"/>
                <a:sym typeface="Arial" panose="020B0604020202020204" pitchFamily="34" charset="0"/>
              </a:rPr>
              <a:t>conteneur d’expédition isotherme avec glace carbonique : la présence de glace carbonique indique que l’ULT est conservée (-80°C).</a:t>
            </a:r>
          </a:p>
        </p:txBody>
      </p:sp>
      <p:sp>
        <p:nvSpPr>
          <p:cNvPr id="18" name="TextBox 17">
            <a:extLst>
              <a:ext uri="{FF2B5EF4-FFF2-40B4-BE49-F238E27FC236}">
                <a16:creationId xmlns:a16="http://schemas.microsoft.com/office/drawing/2014/main" id="{8403ADA9-4005-48C2-BEBD-1D8EF9D0440E}"/>
              </a:ext>
            </a:extLst>
          </p:cNvPr>
          <p:cNvSpPr txBox="1"/>
          <p:nvPr/>
        </p:nvSpPr>
        <p:spPr>
          <a:xfrm rot="16200000">
            <a:off x="10666224" y="2014655"/>
            <a:ext cx="20649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cap="none" spc="0" normalizeH="0" noProof="0">
                <a:ln>
                  <a:noFill/>
                </a:ln>
                <a:solidFill>
                  <a:schemeClr val="bg1"/>
                </a:solidFill>
                <a:effectLst/>
                <a:uLnTx/>
                <a:uFillTx/>
                <a:latin typeface="Arial"/>
                <a:ea typeface="+mn-ea"/>
                <a:cs typeface="+mn-cs"/>
              </a:rPr>
              <a:t>© OMS/Lindsay Mackenzie</a:t>
            </a:r>
          </a:p>
        </p:txBody>
      </p:sp>
      <p:sp>
        <p:nvSpPr>
          <p:cNvPr id="4" name="TextBox 3">
            <a:extLst>
              <a:ext uri="{FF2B5EF4-FFF2-40B4-BE49-F238E27FC236}">
                <a16:creationId xmlns:a16="http://schemas.microsoft.com/office/drawing/2014/main" id="{CED13B2C-882A-4B79-AFCD-1ACD5E9B9559}"/>
              </a:ext>
            </a:extLst>
          </p:cNvPr>
          <p:cNvSpPr txBox="1"/>
          <p:nvPr/>
        </p:nvSpPr>
        <p:spPr>
          <a:xfrm>
            <a:off x="173123" y="3333407"/>
            <a:ext cx="11692773" cy="3247043"/>
          </a:xfrm>
          <a:prstGeom prst="rect">
            <a:avLst/>
          </a:prstGeom>
          <a:noFill/>
        </p:spPr>
        <p:txBody>
          <a:bodyPr wrap="square" rtlCol="0">
            <a:spAutoFit/>
          </a:bodyPr>
          <a:lstStyle/>
          <a:p>
            <a:pPr marL="813816" lvl="4" indent="-146304" rtl="0">
              <a:spcBef>
                <a:spcPct val="50000"/>
              </a:spcBef>
              <a:spcAft>
                <a:spcPts val="300"/>
              </a:spcAft>
              <a:buClr>
                <a:srgbClr val="000000"/>
              </a:buClr>
              <a:buSzPct val="100000"/>
              <a:buFont typeface="Arial" panose="020B0604020202020204" pitchFamily="34" charset="0"/>
              <a:buChar char="̶"/>
              <a:defRPr/>
            </a:pPr>
            <a:r>
              <a:rPr lang="fr" sz="1500" dirty="0">
                <a:solidFill>
                  <a:srgbClr val="000000"/>
                </a:solidFill>
                <a:latin typeface="Arial"/>
                <a:cs typeface="Arial" panose="020B0604020202020204" pitchFamily="34" charset="0"/>
                <a:sym typeface="Arial" panose="020B0604020202020204" pitchFamily="34" charset="0"/>
              </a:rPr>
              <a:t>Inspecter le niveau de glace carbonique quotidiennement. Si le niveau de glace carbonique descend rapidement, cela signifie qu’il faut en remettre fréquemment. Faire en sorte d’être en relation avec un fournisseur de glace carbonique local.</a:t>
            </a:r>
          </a:p>
          <a:p>
            <a:pPr marL="813816" lvl="4" indent="-146304" rtl="0">
              <a:spcBef>
                <a:spcPct val="50000"/>
              </a:spcBef>
              <a:spcAft>
                <a:spcPts val="300"/>
              </a:spcAft>
              <a:buClr>
                <a:srgbClr val="000000"/>
              </a:buClr>
              <a:buSzPct val="100000"/>
              <a:buFont typeface="Arial" panose="020B0604020202020204" pitchFamily="34" charset="0"/>
              <a:buChar char="̶"/>
              <a:defRPr/>
            </a:pPr>
            <a:r>
              <a:rPr lang="fr" sz="1500" dirty="0">
                <a:solidFill>
                  <a:srgbClr val="000000"/>
                </a:solidFill>
                <a:latin typeface="Arial"/>
                <a:cs typeface="Arial" panose="020B0604020202020204" pitchFamily="34" charset="0"/>
                <a:sym typeface="Arial" panose="020B0604020202020204" pitchFamily="34" charset="0"/>
              </a:rPr>
              <a:t>Pendant le transport, il est préférable d’utiliser un enregistreur de données relatives à la température pour l’ULT doté d’un capteur interne et d’un moniteur numérique externe. Jetable, un enregistreur de données sans capteur pour l’ULT peut également être utilisé. </a:t>
            </a:r>
          </a:p>
          <a:p>
            <a:pPr marL="368046" lvl="1" indent="-285750" rtl="0">
              <a:spcBef>
                <a:spcPct val="50000"/>
              </a:spcBef>
              <a:spcAft>
                <a:spcPts val="300"/>
              </a:spcAft>
              <a:buClr>
                <a:srgbClr val="000000"/>
              </a:buClr>
              <a:buSzPct val="110000"/>
              <a:buFont typeface="Arial" panose="020B0604020202020204" pitchFamily="34" charset="0"/>
              <a:buChar char="•"/>
              <a:defRPr/>
            </a:pPr>
            <a:r>
              <a:rPr lang="fr" sz="1500" dirty="0">
                <a:solidFill>
                  <a:srgbClr val="000000"/>
                </a:solidFill>
                <a:latin typeface="Arial"/>
                <a:cs typeface="Arial" panose="020B0604020202020204" pitchFamily="34" charset="0"/>
                <a:sym typeface="Arial" panose="020B0604020202020204" pitchFamily="34" charset="0"/>
              </a:rPr>
              <a:t>À la réception, vérifier le contenu, la quantité, la qualité et la température de la livraison. Au cours de ce processus, ne pas exposer les vaccins à la température ambiante pendant plus de 3 minutes. </a:t>
            </a:r>
          </a:p>
          <a:p>
            <a:pPr marL="368046" lvl="1" indent="-285750" rtl="0">
              <a:spcBef>
                <a:spcPct val="50000"/>
              </a:spcBef>
              <a:spcAft>
                <a:spcPts val="300"/>
              </a:spcAft>
              <a:buClr>
                <a:srgbClr val="000000"/>
              </a:buClr>
              <a:buSzPct val="110000"/>
              <a:buFont typeface="Arial" panose="020B0604020202020204" pitchFamily="34" charset="0"/>
              <a:buChar char="•"/>
              <a:defRPr/>
            </a:pPr>
            <a:r>
              <a:rPr lang="fr" sz="1500" dirty="0">
                <a:solidFill>
                  <a:srgbClr val="000000"/>
                </a:solidFill>
                <a:latin typeface="Arial"/>
                <a:cs typeface="Arial" panose="020B0604020202020204" pitchFamily="34" charset="0"/>
                <a:sym typeface="Arial" panose="020B0604020202020204" pitchFamily="34" charset="0"/>
              </a:rPr>
              <a:t>En cas d’utilisation de glace carbonique, vérifier régulièrement le niveau de pastilles de glace carbonique dans le conteneur et en remettre si nécessaire. </a:t>
            </a:r>
          </a:p>
          <a:p>
            <a:pPr marL="368046" lvl="1" indent="-285750" rtl="0">
              <a:spcBef>
                <a:spcPct val="50000"/>
              </a:spcBef>
              <a:spcAft>
                <a:spcPts val="300"/>
              </a:spcAft>
              <a:buClr>
                <a:srgbClr val="000000"/>
              </a:buClr>
              <a:buSzPct val="110000"/>
              <a:buFont typeface="Arial" panose="020B0604020202020204" pitchFamily="34" charset="0"/>
              <a:buChar char="•"/>
              <a:defRPr/>
            </a:pPr>
            <a:r>
              <a:rPr lang="fr" sz="1500" dirty="0">
                <a:solidFill>
                  <a:srgbClr val="000000"/>
                </a:solidFill>
                <a:latin typeface="Arial" panose="020B0604020202020204" pitchFamily="34" charset="0"/>
                <a:cs typeface="Arial" panose="020B0604020202020204" pitchFamily="34" charset="0"/>
                <a:sym typeface="Arial" panose="020B0604020202020204" pitchFamily="34" charset="0"/>
              </a:rPr>
              <a:t>Lorsque la date de vaccination est confirmée, suivre les procédures de décongélation des vaccins et de maintien de la chaîne du froid pour les vaccins dégelés non dilués.</a:t>
            </a:r>
          </a:p>
        </p:txBody>
      </p:sp>
      <p:sp>
        <p:nvSpPr>
          <p:cNvPr id="5" name="Rectangle 4">
            <a:extLst>
              <a:ext uri="{FF2B5EF4-FFF2-40B4-BE49-F238E27FC236}">
                <a16:creationId xmlns:a16="http://schemas.microsoft.com/office/drawing/2014/main" id="{BA0C0120-4054-443A-971D-56AF5DB48663}"/>
              </a:ext>
            </a:extLst>
          </p:cNvPr>
          <p:cNvSpPr/>
          <p:nvPr/>
        </p:nvSpPr>
        <p:spPr>
          <a:xfrm>
            <a:off x="0" y="0"/>
            <a:ext cx="12213014" cy="854242"/>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spcBef>
                <a:spcPct val="0"/>
              </a:spcBef>
            </a:pPr>
            <a:r>
              <a:rPr lang="fr" sz="2600" b="1" dirty="0">
                <a:ln w="6350" cap="flat">
                  <a:noFill/>
                  <a:miter lim="800000"/>
                </a:ln>
                <a:solidFill>
                  <a:schemeClr val="bg1"/>
                </a:solidFill>
                <a:latin typeface="Calibri Light" panose="020F0302020204030204" pitchFamily="34" charset="0"/>
                <a:ea typeface="+mj-ea"/>
                <a:cs typeface="Calibri Light" panose="020F0302020204030204" pitchFamily="34" charset="0"/>
                <a:sym typeface="Arial" panose="020B0604020202020204" pitchFamily="34" charset="0"/>
              </a:rPr>
              <a:t>Transport et stockage des vaccins ULT au lieu de la séance pour une utilisation ultérieure </a:t>
            </a:r>
          </a:p>
          <a:p>
            <a:pPr rtl="0">
              <a:lnSpc>
                <a:spcPct val="90000"/>
              </a:lnSpc>
              <a:spcBef>
                <a:spcPct val="0"/>
              </a:spcBef>
            </a:pPr>
            <a:r>
              <a:rPr lang="fr" sz="2600" b="1" dirty="0">
                <a:ln w="6350" cap="flat">
                  <a:noFill/>
                  <a:miter lim="800000"/>
                </a:ln>
                <a:solidFill>
                  <a:schemeClr val="bg1"/>
                </a:solidFill>
                <a:latin typeface="Calibri Light" panose="020F0302020204030204" pitchFamily="34" charset="0"/>
                <a:ea typeface="+mj-ea"/>
                <a:cs typeface="Calibri Light" panose="020F0302020204030204" pitchFamily="34" charset="0"/>
                <a:sym typeface="Arial" panose="020B0604020202020204" pitchFamily="34" charset="0"/>
              </a:rPr>
              <a:t>(session prévue &gt; 24 heures jusqu’à &gt; 5 jours à compter de la réception des vaccins) :</a:t>
            </a:r>
          </a:p>
        </p:txBody>
      </p:sp>
    </p:spTree>
    <p:extLst>
      <p:ext uri="{BB962C8B-B14F-4D97-AF65-F5344CB8AC3E}">
        <p14:creationId xmlns:p14="http://schemas.microsoft.com/office/powerpoint/2010/main" val="391890907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DFCFE6-F1B1-47D9-9DDA-FE7837766BCD}"/>
              </a:ext>
            </a:extLst>
          </p:cNvPr>
          <p:cNvSpPr>
            <a:spLocks noGrp="1"/>
          </p:cNvSpPr>
          <p:nvPr>
            <p:ph type="subTitle" idx="1"/>
          </p:nvPr>
        </p:nvSpPr>
        <p:spPr>
          <a:xfrm>
            <a:off x="0" y="1329490"/>
            <a:ext cx="12192000" cy="4199020"/>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marL="396875" algn="l" rtl="0"/>
            <a:r>
              <a:rPr lang="fr" sz="4300" dirty="0">
                <a:solidFill>
                  <a:schemeClr val="bg1"/>
                </a:solidFill>
              </a:rPr>
              <a:t>Module 6.2 : </a:t>
            </a:r>
          </a:p>
          <a:p>
            <a:pPr marL="396875" algn="l" rtl="0"/>
            <a:r>
              <a:rPr lang="fr" sz="4300" dirty="0">
                <a:solidFill>
                  <a:schemeClr val="bg1"/>
                </a:solidFill>
              </a:rPr>
              <a:t>Transport et stockage des vaccins </a:t>
            </a:r>
          </a:p>
          <a:p>
            <a:pPr marL="396875" algn="l" rtl="0"/>
            <a:r>
              <a:rPr lang="fr" sz="4300" dirty="0">
                <a:solidFill>
                  <a:schemeClr val="bg1"/>
                </a:solidFill>
              </a:rPr>
              <a:t>à des températures de -20°C et comprises entre </a:t>
            </a:r>
          </a:p>
          <a:p>
            <a:pPr marL="396875" algn="l" rtl="0"/>
            <a:r>
              <a:rPr lang="fr" sz="4300" dirty="0">
                <a:solidFill>
                  <a:schemeClr val="bg1"/>
                </a:solidFill>
              </a:rPr>
              <a:t>+2°C et +8°C</a:t>
            </a:r>
          </a:p>
        </p:txBody>
      </p:sp>
    </p:spTree>
    <p:extLst>
      <p:ext uri="{BB962C8B-B14F-4D97-AF65-F5344CB8AC3E}">
        <p14:creationId xmlns:p14="http://schemas.microsoft.com/office/powerpoint/2010/main" val="34617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083DF2B-194B-4E9F-BCB6-1665E5D9395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4" name="think-cell Slide" r:id="rId7" imgW="360" imgH="360" progId="">
                  <p:embed/>
                </p:oleObj>
              </mc:Choice>
              <mc:Fallback>
                <p:oleObj name="think-cell Slide" r:id="rId7" imgW="360" imgH="360" progId="">
                  <p:embed/>
                  <p:pic>
                    <p:nvPicPr>
                      <p:cNvPr id="7" name="Object 6" hidden="1">
                        <a:extLst>
                          <a:ext uri="{FF2B5EF4-FFF2-40B4-BE49-F238E27FC236}">
                            <a16:creationId xmlns:a16="http://schemas.microsoft.com/office/drawing/2014/main" id="{D083DF2B-194B-4E9F-BCB6-1665E5D939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520C7184-6094-49C5-9BF0-73E0F2FB68F6}"/>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TextBox 2">
            <a:extLst>
              <a:ext uri="{FF2B5EF4-FFF2-40B4-BE49-F238E27FC236}">
                <a16:creationId xmlns:a16="http://schemas.microsoft.com/office/drawing/2014/main" id="{2AA05056-631C-4D3D-AF18-5BF4AA80AAD5}"/>
              </a:ext>
            </a:extLst>
          </p:cNvPr>
          <p:cNvSpPr txBox="1"/>
          <p:nvPr>
            <p:custDataLst>
              <p:tags r:id="rId4"/>
            </p:custDataLst>
          </p:nvPr>
        </p:nvSpPr>
        <p:spPr>
          <a:xfrm>
            <a:off x="547526" y="780034"/>
            <a:ext cx="11306376" cy="51578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1000"/>
              </a:spcBef>
              <a:spcAft>
                <a:spcPts val="300"/>
              </a:spcAft>
              <a:buClr>
                <a:srgbClr val="000000"/>
              </a:buClr>
              <a:buSzPct val="110000"/>
              <a:buNone/>
              <a:tabLst/>
              <a:defRPr/>
            </a:pPr>
            <a:r>
              <a:rPr lang="fr"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Actuellement : </a:t>
            </a:r>
          </a:p>
          <a:p>
            <a:pPr marR="0" lvl="1"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lang="fr"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Pas de pastille de contrôle du vaccin (PCV) </a:t>
            </a:r>
          </a:p>
          <a:p>
            <a:pPr marR="0" lvl="1"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lang="fr"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Le numéro de lot et la date de péremption sont disponibles. </a:t>
            </a:r>
          </a:p>
          <a:p>
            <a:pPr marL="0" marR="0" lvl="1" indent="0" algn="l" defTabSz="914400" rtl="0" eaLnBrk="1" fontAlgn="auto" latinLnBrk="0" hangingPunct="1">
              <a:lnSpc>
                <a:spcPct val="100000"/>
              </a:lnSpc>
              <a:spcBef>
                <a:spcPts val="1000"/>
              </a:spcBef>
              <a:spcAft>
                <a:spcPts val="300"/>
              </a:spcAft>
              <a:buClr>
                <a:srgbClr val="000000"/>
              </a:buClr>
              <a:buSzPct val="110000"/>
              <a:buNone/>
              <a:tabLst/>
              <a:defRPr/>
            </a:pPr>
            <a:r>
              <a:rPr lang="fr" sz="1800" b="1"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Emballage secondaire </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lang="fr"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Vaccin : plateaux contenant 195 flacons (1 170 doses) ; volume par dose = 1,8 cm³ </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lang="fr"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Solvant : boîte contenant 25 flacons de solvants (flacons de 10 ml). Aussi disponible en flacons de </a:t>
            </a:r>
            <a:r>
              <a:rPr lang="fr" sz="1800">
                <a:solidFill>
                  <a:srgbClr val="000000"/>
                </a:solidFill>
              </a:rPr>
              <a:t>2 ml.</a:t>
            </a:r>
          </a:p>
          <a:p>
            <a:pPr marL="0" lvl="1" indent="0" rtl="0">
              <a:spcBef>
                <a:spcPts val="1000"/>
              </a:spcBef>
              <a:buClr>
                <a:srgbClr val="000000"/>
              </a:buClr>
              <a:buNone/>
              <a:defRPr/>
            </a:pPr>
            <a:r>
              <a:rPr lang="fr" sz="1800" b="1"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Emballage tertiaire </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lang="fr"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Vaccin : boîte isotherme contenant 5 boîtes secondaires, soit 975 flacons au total (5 850 doses)</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lang="fr"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Solvant : boîte contenant 16 boîtes secondaires, soit 400 flacons au total ;</a:t>
            </a:r>
            <a:endParaRPr lang="en-US" sz="1800" dirty="0">
              <a:solidFill>
                <a:srgbClr val="000000"/>
              </a:solidFill>
              <a:latin typeface="Arial"/>
            </a:endParaRPr>
          </a:p>
          <a:p>
            <a:pPr marL="18288" lvl="1" indent="0" rtl="0">
              <a:spcBef>
                <a:spcPts val="1000"/>
              </a:spcBef>
              <a:buClr>
                <a:srgbClr val="000000"/>
              </a:buClr>
              <a:buNone/>
            </a:pPr>
            <a:r>
              <a:rPr lang="fr" sz="1800" b="1">
                <a:solidFill>
                  <a:srgbClr val="000000"/>
                </a:solidFill>
              </a:rPr>
              <a:t>Volume conditionné</a:t>
            </a:r>
          </a:p>
          <a:p>
            <a:pPr lvl="1" indent="-210312" rtl="0">
              <a:spcBef>
                <a:spcPts val="1000"/>
              </a:spcBef>
              <a:buClr>
                <a:srgbClr val="000000"/>
              </a:buClr>
              <a:buFont typeface="Arial" panose="020B0604020202020204" pitchFamily="34" charset="0"/>
              <a:buChar char="‒"/>
            </a:pPr>
            <a:r>
              <a:rPr lang="fr" sz="1800">
                <a:solidFill>
                  <a:srgbClr val="000000"/>
                </a:solidFill>
              </a:rPr>
              <a:t> Vaccin : 10,75 cm</a:t>
            </a:r>
            <a:r>
              <a:rPr lang="en" sz="1800" baseline="30000">
                <a:solidFill>
                  <a:srgbClr val="000000"/>
                </a:solidFill>
              </a:rPr>
              <a:t>3</a:t>
            </a:r>
            <a:r>
              <a:rPr lang="en" sz="1800">
                <a:solidFill>
                  <a:srgbClr val="000000"/>
                </a:solidFill>
              </a:rPr>
              <a:t>/flacon ou 1,8 cm</a:t>
            </a:r>
            <a:r>
              <a:rPr lang="en" sz="1800" baseline="30000">
                <a:solidFill>
                  <a:srgbClr val="000000"/>
                </a:solidFill>
              </a:rPr>
              <a:t>3</a:t>
            </a:r>
            <a:r>
              <a:rPr lang="en" sz="1800">
                <a:solidFill>
                  <a:srgbClr val="000000"/>
                </a:solidFill>
              </a:rPr>
              <a:t>/dose</a:t>
            </a:r>
          </a:p>
          <a:p>
            <a:pPr lvl="1" indent="-210312" rtl="0">
              <a:spcBef>
                <a:spcPts val="1000"/>
              </a:spcBef>
              <a:buClr>
                <a:srgbClr val="000000"/>
              </a:buClr>
              <a:buFont typeface="Arial" panose="020B0604020202020204" pitchFamily="34" charset="0"/>
              <a:buChar char="‒"/>
            </a:pPr>
            <a:r>
              <a:rPr lang="fr" sz="1800">
                <a:solidFill>
                  <a:srgbClr val="000000"/>
                </a:solidFill>
              </a:rPr>
              <a:t>Solvant : 34,55 cm</a:t>
            </a:r>
            <a:r>
              <a:rPr lang="en" sz="1800" baseline="30000">
                <a:solidFill>
                  <a:srgbClr val="000000"/>
                </a:solidFill>
              </a:rPr>
              <a:t>3</a:t>
            </a:r>
            <a:r>
              <a:rPr lang="en" sz="1800">
                <a:solidFill>
                  <a:srgbClr val="000000"/>
                </a:solidFill>
              </a:rPr>
              <a:t>/ flacon de 10 ml ; 12,63 cm</a:t>
            </a:r>
            <a:r>
              <a:rPr lang="en" sz="1800" baseline="30000">
                <a:solidFill>
                  <a:srgbClr val="000000"/>
                </a:solidFill>
              </a:rPr>
              <a:t>3</a:t>
            </a:r>
            <a:r>
              <a:rPr lang="en" sz="1800">
                <a:solidFill>
                  <a:srgbClr val="000000"/>
                </a:solidFill>
              </a:rPr>
              <a:t>/ flacon de 2 ml</a:t>
            </a:r>
          </a:p>
        </p:txBody>
      </p:sp>
      <p:sp>
        <p:nvSpPr>
          <p:cNvPr id="8" name="Title 1">
            <a:extLst>
              <a:ext uri="{FF2B5EF4-FFF2-40B4-BE49-F238E27FC236}">
                <a16:creationId xmlns:a16="http://schemas.microsoft.com/office/drawing/2014/main" id="{DC8BCDFC-0E2E-400A-9D38-573EDA46E52C}"/>
              </a:ext>
            </a:extLst>
          </p:cNvPr>
          <p:cNvSpPr txBox="1">
            <a:spLocks/>
          </p:cNvSpPr>
          <p:nvPr/>
        </p:nvSpPr>
        <p:spPr>
          <a:xfrm>
            <a:off x="1" y="-15223"/>
            <a:ext cx="12191999" cy="568676"/>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rtl="0">
              <a:buFont typeface="Arial" pitchFamily="34" charset="0"/>
              <a:buNone/>
            </a:pPr>
            <a:r>
              <a:rPr lang="fr" sz="3600" b="0">
                <a:solidFill>
                  <a:schemeClr val="bg1"/>
                </a:solidFill>
                <a:latin typeface="Calibri Light" panose="020F0302020204030204" pitchFamily="34" charset="0"/>
                <a:cs typeface="Calibri Light" panose="020F0302020204030204" pitchFamily="34" charset="0"/>
              </a:rPr>
              <a:t>Étiquetage et conditionnement</a:t>
            </a:r>
            <a:endParaRPr lang="en-US" sz="3600" b="0" dirty="0">
              <a:solidFill>
                <a:schemeClr val="bg1"/>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32D755-B2A4-4658-B0AA-C9FD2387177A}"/>
              </a:ext>
            </a:extLst>
          </p:cNvPr>
          <p:cNvGrpSpPr/>
          <p:nvPr/>
        </p:nvGrpSpPr>
        <p:grpSpPr>
          <a:xfrm>
            <a:off x="2874507" y="1424016"/>
            <a:ext cx="9220647" cy="5242288"/>
            <a:chOff x="1285109" y="669215"/>
            <a:chExt cx="9220647" cy="5242288"/>
          </a:xfrm>
        </p:grpSpPr>
        <p:pic>
          <p:nvPicPr>
            <p:cNvPr id="18" name="Picture 17">
              <a:extLst>
                <a:ext uri="{FF2B5EF4-FFF2-40B4-BE49-F238E27FC236}">
                  <a16:creationId xmlns:a16="http://schemas.microsoft.com/office/drawing/2014/main" id="{17EE34A2-5C04-47E0-8A78-6AE2F1663A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5328" y="669215"/>
              <a:ext cx="1399574" cy="2099361"/>
            </a:xfrm>
            <a:prstGeom prst="rect">
              <a:avLst/>
            </a:prstGeom>
          </p:spPr>
        </p:pic>
        <p:grpSp>
          <p:nvGrpSpPr>
            <p:cNvPr id="23" name="Group 22">
              <a:extLst>
                <a:ext uri="{FF2B5EF4-FFF2-40B4-BE49-F238E27FC236}">
                  <a16:creationId xmlns:a16="http://schemas.microsoft.com/office/drawing/2014/main" id="{E1FFBA8C-0002-46BB-9A2D-025C1BCBAD62}"/>
                </a:ext>
              </a:extLst>
            </p:cNvPr>
            <p:cNvGrpSpPr/>
            <p:nvPr/>
          </p:nvGrpSpPr>
          <p:grpSpPr>
            <a:xfrm>
              <a:off x="1285109" y="669215"/>
              <a:ext cx="9220647" cy="5242288"/>
              <a:chOff x="585771" y="1100849"/>
              <a:chExt cx="9220647" cy="5242288"/>
            </a:xfrm>
          </p:grpSpPr>
          <p:pic>
            <p:nvPicPr>
              <p:cNvPr id="2" name="Picture 1">
                <a:extLst>
                  <a:ext uri="{FF2B5EF4-FFF2-40B4-BE49-F238E27FC236}">
                    <a16:creationId xmlns:a16="http://schemas.microsoft.com/office/drawing/2014/main" id="{EBE27F2D-A37C-450D-A88C-AEB913D2D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771" y="2875773"/>
                <a:ext cx="1816279" cy="1816279"/>
              </a:xfrm>
              <a:prstGeom prst="rect">
                <a:avLst/>
              </a:prstGeom>
            </p:spPr>
          </p:pic>
          <p:pic>
            <p:nvPicPr>
              <p:cNvPr id="4" name="Picture 3">
                <a:extLst>
                  <a:ext uri="{FF2B5EF4-FFF2-40B4-BE49-F238E27FC236}">
                    <a16:creationId xmlns:a16="http://schemas.microsoft.com/office/drawing/2014/main" id="{8FEF2015-6BD5-4211-A165-A7B33DD727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2358" y="1343131"/>
                <a:ext cx="1627407" cy="1673426"/>
              </a:xfrm>
              <a:prstGeom prst="rect">
                <a:avLst/>
              </a:prstGeom>
            </p:spPr>
          </p:pic>
          <p:pic>
            <p:nvPicPr>
              <p:cNvPr id="9" name="Picture 8">
                <a:extLst>
                  <a:ext uri="{FF2B5EF4-FFF2-40B4-BE49-F238E27FC236}">
                    <a16:creationId xmlns:a16="http://schemas.microsoft.com/office/drawing/2014/main" id="{1C1C9FD8-5703-4144-B21E-40906DFAE2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9692" y="1277811"/>
                <a:ext cx="1821149" cy="1496169"/>
              </a:xfrm>
              <a:prstGeom prst="rect">
                <a:avLst/>
              </a:prstGeom>
            </p:spPr>
          </p:pic>
          <p:pic>
            <p:nvPicPr>
              <p:cNvPr id="5" name="Picture 4">
                <a:extLst>
                  <a:ext uri="{FF2B5EF4-FFF2-40B4-BE49-F238E27FC236}">
                    <a16:creationId xmlns:a16="http://schemas.microsoft.com/office/drawing/2014/main" id="{A630D1E2-941E-4D78-98E9-29E9B386D3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82904" y="4976734"/>
                <a:ext cx="1366403" cy="1366403"/>
              </a:xfrm>
              <a:prstGeom prst="rect">
                <a:avLst/>
              </a:prstGeom>
            </p:spPr>
          </p:pic>
          <p:pic>
            <p:nvPicPr>
              <p:cNvPr id="11" name="Picture 10">
                <a:extLst>
                  <a:ext uri="{FF2B5EF4-FFF2-40B4-BE49-F238E27FC236}">
                    <a16:creationId xmlns:a16="http://schemas.microsoft.com/office/drawing/2014/main" id="{37DC2AE7-A634-4986-829E-6D20974A06B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9440" y="5022360"/>
                <a:ext cx="1169402" cy="1282655"/>
              </a:xfrm>
              <a:prstGeom prst="rect">
                <a:avLst/>
              </a:prstGeom>
            </p:spPr>
          </p:pic>
          <p:pic>
            <p:nvPicPr>
              <p:cNvPr id="12" name="Picture 11">
                <a:extLst>
                  <a:ext uri="{FF2B5EF4-FFF2-40B4-BE49-F238E27FC236}">
                    <a16:creationId xmlns:a16="http://schemas.microsoft.com/office/drawing/2014/main" id="{8C1ABCA4-50AD-4E64-BD84-64EEF44F8B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76901" y="3145892"/>
                <a:ext cx="1941137" cy="1597351"/>
              </a:xfrm>
              <a:prstGeom prst="rect">
                <a:avLst/>
              </a:prstGeom>
            </p:spPr>
          </p:pic>
          <p:pic>
            <p:nvPicPr>
              <p:cNvPr id="16" name="Picture 15">
                <a:extLst>
                  <a:ext uri="{FF2B5EF4-FFF2-40B4-BE49-F238E27FC236}">
                    <a16:creationId xmlns:a16="http://schemas.microsoft.com/office/drawing/2014/main" id="{E4C0CDF6-3DB9-4838-A67E-5C19F73F9AC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0696" y="5096556"/>
                <a:ext cx="1169402" cy="1217346"/>
              </a:xfrm>
              <a:prstGeom prst="rect">
                <a:avLst/>
              </a:prstGeom>
            </p:spPr>
          </p:pic>
          <p:pic>
            <p:nvPicPr>
              <p:cNvPr id="17" name="Picture 16">
                <a:extLst>
                  <a:ext uri="{FF2B5EF4-FFF2-40B4-BE49-F238E27FC236}">
                    <a16:creationId xmlns:a16="http://schemas.microsoft.com/office/drawing/2014/main" id="{8E954CB9-D82B-4019-B19E-91C2900348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01714" y="3145892"/>
                <a:ext cx="1941137" cy="1292797"/>
              </a:xfrm>
              <a:prstGeom prst="rect">
                <a:avLst/>
              </a:prstGeom>
            </p:spPr>
          </p:pic>
          <p:pic>
            <p:nvPicPr>
              <p:cNvPr id="19" name="Picture 18">
                <a:extLst>
                  <a:ext uri="{FF2B5EF4-FFF2-40B4-BE49-F238E27FC236}">
                    <a16:creationId xmlns:a16="http://schemas.microsoft.com/office/drawing/2014/main" id="{CAE518C3-F2EE-409E-A691-810493CCBE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31611" y="1196392"/>
                <a:ext cx="1295868" cy="1583839"/>
              </a:xfrm>
              <a:prstGeom prst="rect">
                <a:avLst/>
              </a:prstGeom>
            </p:spPr>
          </p:pic>
          <p:pic>
            <p:nvPicPr>
              <p:cNvPr id="21" name="Picture 20">
                <a:extLst>
                  <a:ext uri="{FF2B5EF4-FFF2-40B4-BE49-F238E27FC236}">
                    <a16:creationId xmlns:a16="http://schemas.microsoft.com/office/drawing/2014/main" id="{1DE8D6E9-2E75-48BB-842A-5CD9A4D55A8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37190" y="1100849"/>
                <a:ext cx="1369228" cy="1774924"/>
              </a:xfrm>
              <a:prstGeom prst="rect">
                <a:avLst/>
              </a:prstGeom>
            </p:spPr>
          </p:pic>
          <p:pic>
            <p:nvPicPr>
              <p:cNvPr id="22" name="Picture 21">
                <a:extLst>
                  <a:ext uri="{FF2B5EF4-FFF2-40B4-BE49-F238E27FC236}">
                    <a16:creationId xmlns:a16="http://schemas.microsoft.com/office/drawing/2014/main" id="{D16BCEE0-E408-4690-BBC9-E84054ABC8E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693845" y="4940926"/>
                <a:ext cx="1526662" cy="1364089"/>
              </a:xfrm>
              <a:prstGeom prst="rect">
                <a:avLst/>
              </a:prstGeom>
            </p:spPr>
          </p:pic>
        </p:grpSp>
      </p:grpSp>
      <p:sp>
        <p:nvSpPr>
          <p:cNvPr id="24" name="Text Box 101">
            <a:extLst>
              <a:ext uri="{FF2B5EF4-FFF2-40B4-BE49-F238E27FC236}">
                <a16:creationId xmlns:a16="http://schemas.microsoft.com/office/drawing/2014/main" id="{C8DE144B-FD51-4A33-AD2B-75A9A17FEA82}"/>
              </a:ext>
            </a:extLst>
          </p:cNvPr>
          <p:cNvSpPr txBox="1">
            <a:spLocks noChangeArrowheads="1"/>
          </p:cNvSpPr>
          <p:nvPr/>
        </p:nvSpPr>
        <p:spPr bwMode="auto">
          <a:xfrm>
            <a:off x="532304" y="1574755"/>
            <a:ext cx="1816280" cy="1077218"/>
          </a:xfrm>
          <a:prstGeom prst="rect">
            <a:avLst/>
          </a:prstGeom>
          <a:noFill/>
          <a:ln w="9525">
            <a:noFill/>
            <a:miter lim="800000"/>
            <a:headEnd/>
            <a:tailEnd/>
          </a:ln>
          <a:effec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fr" sz="2400" b="1" i="0" u="none" strike="noStrike" kern="1200" cap="none" spc="0" normalizeH="0" noProof="0">
                <a:ln>
                  <a:noFill/>
                </a:ln>
                <a:effectLst/>
                <a:uLnTx/>
                <a:uFillTx/>
                <a:latin typeface="Arial Narrow" panose="020B0604020202020204" pitchFamily="34" charset="0"/>
                <a:ea typeface="+mn-ea"/>
                <a:cs typeface="Arial Narrow" panose="020B0604020202020204" pitchFamily="34" charset="0"/>
              </a:rPr>
              <a:t>ACTIF :  </a:t>
            </a:r>
            <a:r>
              <a:rPr lang="fr" sz="2000" b="1" i="0" u="none" strike="noStrike" kern="1200" cap="none" spc="0" normalizeH="0" noProof="0">
                <a:ln>
                  <a:noFill/>
                </a:ln>
                <a:effectLst/>
                <a:uLnTx/>
                <a:uFillTx/>
                <a:latin typeface="Arial Narrow" panose="020B0604020202020204" pitchFamily="34" charset="0"/>
                <a:ea typeface="+mn-ea"/>
                <a:cs typeface="Arial Narrow" panose="020B0604020202020204" pitchFamily="34" charset="0"/>
              </a:rPr>
              <a:t>Réfrigérateur/congélateur    </a:t>
            </a:r>
          </a:p>
        </p:txBody>
      </p:sp>
      <p:sp>
        <p:nvSpPr>
          <p:cNvPr id="20" name="Text Box 101">
            <a:extLst>
              <a:ext uri="{FF2B5EF4-FFF2-40B4-BE49-F238E27FC236}">
                <a16:creationId xmlns:a16="http://schemas.microsoft.com/office/drawing/2014/main" id="{E12FB315-4147-4B6A-9AC3-D091FD44D0E6}"/>
              </a:ext>
            </a:extLst>
          </p:cNvPr>
          <p:cNvSpPr txBox="1">
            <a:spLocks noChangeArrowheads="1"/>
          </p:cNvSpPr>
          <p:nvPr/>
        </p:nvSpPr>
        <p:spPr bwMode="auto">
          <a:xfrm>
            <a:off x="532304" y="3537284"/>
            <a:ext cx="2066601" cy="1877437"/>
          </a:xfrm>
          <a:prstGeom prst="rect">
            <a:avLst/>
          </a:prstGeom>
          <a:noFill/>
          <a:ln w="9525">
            <a:noFill/>
            <a:miter lim="800000"/>
            <a:headEnd/>
            <a:tailEnd/>
          </a:ln>
          <a:effec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fr" sz="2400" b="1" i="0" u="none" strike="noStrike" kern="1200" cap="none" spc="0" normalizeH="0" noProof="0">
                <a:ln>
                  <a:noFill/>
                </a:ln>
                <a:effectLst/>
                <a:uLnTx/>
                <a:uFillTx/>
                <a:latin typeface="Arial Narrow" panose="020B0604020202020204" pitchFamily="34" charset="0"/>
                <a:ea typeface="+mn-ea"/>
                <a:cs typeface="Arial Narrow" panose="020B0604020202020204" pitchFamily="34" charset="0"/>
              </a:rPr>
              <a:t>PASSIF :           </a:t>
            </a:r>
            <a:r>
              <a:rPr lang="fr" sz="2000" b="1" i="0" u="none" strike="noStrike" kern="1200" cap="none" spc="0" normalizeH="0" noProof="0">
                <a:ln>
                  <a:noFill/>
                </a:ln>
                <a:effectLst/>
                <a:uLnTx/>
                <a:uFillTx/>
                <a:latin typeface="Arial Narrow" panose="020B0604020202020204" pitchFamily="34" charset="0"/>
                <a:ea typeface="+mn-ea"/>
                <a:cs typeface="Arial Narrow" panose="020B0604020202020204" pitchFamily="34" charset="0"/>
              </a:rPr>
              <a:t>Glacière</a:t>
            </a:r>
            <a:r>
              <a:rPr lang="fr" sz="2400" b="1" i="0" u="none" strike="noStrike" kern="1200" cap="none" spc="0" normalizeH="0" noProof="0">
                <a:ln>
                  <a:noFill/>
                </a:ln>
                <a:effectLst/>
                <a:uLnTx/>
                <a:uFillTx/>
                <a:latin typeface="Arial Narrow" panose="020B0604020202020204" pitchFamily="34" charset="0"/>
                <a:ea typeface="+mn-ea"/>
                <a:cs typeface="Arial Narrow" panose="020B0604020202020204" pitchFamily="34" charset="0"/>
              </a:rPr>
              <a:t>,                         </a:t>
            </a:r>
            <a:r>
              <a:rPr lang="fr" sz="2000" b="1" i="0" u="none" strike="noStrike" kern="1200" cap="none" spc="0" normalizeH="0" noProof="0">
                <a:ln>
                  <a:noFill/>
                </a:ln>
                <a:effectLst/>
                <a:uLnTx/>
                <a:uFillTx/>
                <a:latin typeface="Arial Narrow" panose="020B0604020202020204" pitchFamily="34" charset="0"/>
                <a:ea typeface="+mn-ea"/>
                <a:cs typeface="Arial Narrow" panose="020B0604020202020204" pitchFamily="34" charset="0"/>
              </a:rPr>
              <a:t>porte-vaccins</a:t>
            </a:r>
            <a:r>
              <a:rPr lang="fr" sz="2400" b="1" i="0" u="none" strike="noStrike" kern="1200" cap="none" spc="0" normalizeH="0" noProof="0">
                <a:ln>
                  <a:noFill/>
                </a:ln>
                <a:effectLst/>
                <a:uLnTx/>
                <a:uFillTx/>
                <a:latin typeface="Arial Narrow" panose="020B0604020202020204" pitchFamily="34" charset="0"/>
                <a:ea typeface="+mn-ea"/>
                <a:cs typeface="Arial Narrow" panose="020B0604020202020204" pitchFamily="34" charset="0"/>
              </a:rPr>
              <a:t> standard et antigel</a:t>
            </a:r>
          </a:p>
        </p:txBody>
      </p:sp>
      <p:sp>
        <p:nvSpPr>
          <p:cNvPr id="25" name="Title 1">
            <a:extLst>
              <a:ext uri="{FF2B5EF4-FFF2-40B4-BE49-F238E27FC236}">
                <a16:creationId xmlns:a16="http://schemas.microsoft.com/office/drawing/2014/main" id="{B2CF6A61-5ADA-427F-ACDE-AA6756FEF6B4}"/>
              </a:ext>
            </a:extLst>
          </p:cNvPr>
          <p:cNvSpPr txBox="1">
            <a:spLocks/>
          </p:cNvSpPr>
          <p:nvPr/>
        </p:nvSpPr>
        <p:spPr>
          <a:xfrm>
            <a:off x="0" y="-6843"/>
            <a:ext cx="12192000" cy="595271"/>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2800" b="1">
                <a:ln w="6350" cap="flat">
                  <a:noFill/>
                  <a:miter lim="800000"/>
                </a:ln>
                <a:solidFill>
                  <a:schemeClr val="bg1"/>
                </a:solidFill>
                <a:latin typeface="Calibri Light" panose="020F0302020204030204" pitchFamily="34" charset="0"/>
                <a:ea typeface="+mj-ea"/>
                <a:cs typeface="Calibri Light" panose="020F0302020204030204" pitchFamily="34" charset="0"/>
              </a:defRPr>
            </a:lvl1pPr>
          </a:lstStyle>
          <a:p>
            <a:pPr rtl="0"/>
            <a:r>
              <a:rPr lang="fr"/>
              <a:t>Options de stockage et de transport</a:t>
            </a:r>
          </a:p>
        </p:txBody>
      </p:sp>
      <p:cxnSp>
        <p:nvCxnSpPr>
          <p:cNvPr id="10" name="Straight Connector 9">
            <a:extLst>
              <a:ext uri="{FF2B5EF4-FFF2-40B4-BE49-F238E27FC236}">
                <a16:creationId xmlns:a16="http://schemas.microsoft.com/office/drawing/2014/main" id="{616101D0-A897-49CB-B1E8-DBAE42A7CBC7}"/>
              </a:ext>
            </a:extLst>
          </p:cNvPr>
          <p:cNvCxnSpPr/>
          <p:nvPr/>
        </p:nvCxnSpPr>
        <p:spPr>
          <a:xfrm>
            <a:off x="246944" y="3339724"/>
            <a:ext cx="11722175"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0D1ED7-DF4D-4344-AD4D-14503944C465}"/>
              </a:ext>
            </a:extLst>
          </p:cNvPr>
          <p:cNvSpPr txBox="1"/>
          <p:nvPr/>
        </p:nvSpPr>
        <p:spPr>
          <a:xfrm>
            <a:off x="275117" y="906919"/>
            <a:ext cx="11722175" cy="440891"/>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b="1">
                <a:solidFill>
                  <a:srgbClr val="0070C0"/>
                </a:solidFill>
              </a:rPr>
              <a:t>Utiliser l’équipement de la chaîne du froid du PEV et suivre les bonnes pratiques pour une gestion efficace des vaccins. </a:t>
            </a:r>
          </a:p>
        </p:txBody>
      </p:sp>
    </p:spTree>
    <p:extLst>
      <p:ext uri="{BB962C8B-B14F-4D97-AF65-F5344CB8AC3E}">
        <p14:creationId xmlns:p14="http://schemas.microsoft.com/office/powerpoint/2010/main" val="29283077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
            <a:extLst>
              <a:ext uri="{FF2B5EF4-FFF2-40B4-BE49-F238E27FC236}">
                <a16:creationId xmlns:a16="http://schemas.microsoft.com/office/drawing/2014/main" id="{ABD5F8EF-BFD2-416E-9167-2ED3132AC90C}"/>
              </a:ext>
            </a:extLst>
          </p:cNvPr>
          <p:cNvGrpSpPr>
            <a:grpSpLocks/>
          </p:cNvGrpSpPr>
          <p:nvPr/>
        </p:nvGrpSpPr>
        <p:grpSpPr bwMode="auto">
          <a:xfrm>
            <a:off x="348064" y="149225"/>
            <a:ext cx="11196236" cy="609163"/>
            <a:chOff x="-12" y="0"/>
            <a:chExt cx="507" cy="48"/>
          </a:xfrm>
        </p:grpSpPr>
        <p:sp>
          <p:nvSpPr>
            <p:cNvPr id="2128" name="AutoShape 4">
              <a:extLst>
                <a:ext uri="{FF2B5EF4-FFF2-40B4-BE49-F238E27FC236}">
                  <a16:creationId xmlns:a16="http://schemas.microsoft.com/office/drawing/2014/main" id="{0BB6DEB1-F596-4F2A-86BF-FE4BC3634CE4}"/>
                </a:ext>
              </a:extLst>
            </p:cNvPr>
            <p:cNvSpPr>
              <a:spLocks/>
            </p:cNvSpPr>
            <p:nvPr/>
          </p:nvSpPr>
          <p:spPr bwMode="auto">
            <a:xfrm>
              <a:off x="124" y="0"/>
              <a:ext cx="121"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376092"/>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rtlCol="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0">
                <a:lnSpc>
                  <a:spcPct val="100000"/>
                </a:lnSpc>
                <a:spcBef>
                  <a:spcPts val="1000"/>
                </a:spcBef>
                <a:spcAft>
                  <a:spcPct val="0"/>
                </a:spcAft>
                <a:buClrTx/>
                <a:buSzTx/>
                <a:buFontTx/>
                <a:buNone/>
                <a:tabLst/>
                <a:defRPr/>
              </a:pPr>
              <a:r>
                <a:rPr lang="fr" sz="1600" b="1" i="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Type de glacière / porte-vaccins</a:t>
              </a:r>
              <a:endPar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2126" name="AutoShape 7">
              <a:extLst>
                <a:ext uri="{FF2B5EF4-FFF2-40B4-BE49-F238E27FC236}">
                  <a16:creationId xmlns:a16="http://schemas.microsoft.com/office/drawing/2014/main" id="{AFF3AC6D-4532-429C-A96C-DF71260FF78E}"/>
                </a:ext>
              </a:extLst>
            </p:cNvPr>
            <p:cNvSpPr>
              <a:spLocks/>
            </p:cNvSpPr>
            <p:nvPr/>
          </p:nvSpPr>
          <p:spPr bwMode="auto">
            <a:xfrm>
              <a:off x="249" y="0"/>
              <a:ext cx="121"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376092"/>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rtlCol="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0">
                <a:lnSpc>
                  <a:spcPct val="100000"/>
                </a:lnSpc>
                <a:spcBef>
                  <a:spcPts val="1000"/>
                </a:spcBef>
                <a:spcAft>
                  <a:spcPct val="0"/>
                </a:spcAft>
                <a:buClrTx/>
                <a:buSzTx/>
                <a:buFontTx/>
                <a:buNone/>
                <a:tabLst/>
                <a:defRPr/>
              </a:pPr>
              <a:r>
                <a:rPr lang="fr" sz="1600" b="1" i="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Blocs réfrigérants</a:t>
              </a:r>
              <a:endPar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2124" name="AutoShape 10">
              <a:extLst>
                <a:ext uri="{FF2B5EF4-FFF2-40B4-BE49-F238E27FC236}">
                  <a16:creationId xmlns:a16="http://schemas.microsoft.com/office/drawing/2014/main" id="{A3846A1F-AF80-4F97-A04B-68B6E4136F2D}"/>
                </a:ext>
              </a:extLst>
            </p:cNvPr>
            <p:cNvSpPr>
              <a:spLocks/>
            </p:cNvSpPr>
            <p:nvPr/>
          </p:nvSpPr>
          <p:spPr bwMode="auto">
            <a:xfrm>
              <a:off x="374" y="0"/>
              <a:ext cx="121"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376092"/>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rtlCol="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0">
                <a:lnSpc>
                  <a:spcPct val="100000"/>
                </a:lnSpc>
                <a:spcBef>
                  <a:spcPts val="1000"/>
                </a:spcBef>
                <a:spcAft>
                  <a:spcPct val="0"/>
                </a:spcAft>
                <a:buClrTx/>
                <a:buSzTx/>
                <a:buFontTx/>
                <a:buNone/>
                <a:tabLst/>
                <a:defRPr/>
              </a:pPr>
              <a:r>
                <a:rPr lang="fr" sz="1600" b="1" i="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Choix                             dispositif de contrôle </a:t>
              </a:r>
              <a:endPar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2120" name="AutoShape 16">
              <a:extLst>
                <a:ext uri="{FF2B5EF4-FFF2-40B4-BE49-F238E27FC236}">
                  <a16:creationId xmlns:a16="http://schemas.microsoft.com/office/drawing/2014/main" id="{80B8EF1D-6DCC-4D81-A4BD-7E9CD36F1B08}"/>
                </a:ext>
              </a:extLst>
            </p:cNvPr>
            <p:cNvSpPr>
              <a:spLocks/>
            </p:cNvSpPr>
            <p:nvPr/>
          </p:nvSpPr>
          <p:spPr bwMode="auto">
            <a:xfrm>
              <a:off x="-12" y="0"/>
              <a:ext cx="13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376092"/>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rtlCol="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0">
                <a:lnSpc>
                  <a:spcPct val="100000"/>
                </a:lnSpc>
                <a:spcBef>
                  <a:spcPts val="1000"/>
                </a:spcBef>
                <a:spcAft>
                  <a:spcPct val="0"/>
                </a:spcAft>
                <a:buClrTx/>
                <a:buSzTx/>
                <a:buFontTx/>
                <a:buNone/>
                <a:tabLst/>
                <a:defRPr/>
              </a:pPr>
              <a:r>
                <a:rPr lang="fr" sz="1600" b="1" i="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rPr>
                <a:t>Scénario</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sp>
        <p:nvSpPr>
          <p:cNvPr id="81" name="Line 3">
            <a:extLst>
              <a:ext uri="{FF2B5EF4-FFF2-40B4-BE49-F238E27FC236}">
                <a16:creationId xmlns:a16="http://schemas.microsoft.com/office/drawing/2014/main" id="{E87CE733-B228-466E-81C2-D152A8851474}"/>
              </a:ext>
            </a:extLst>
          </p:cNvPr>
          <p:cNvSpPr>
            <a:spLocks noChangeShapeType="1"/>
          </p:cNvSpPr>
          <p:nvPr/>
        </p:nvSpPr>
        <p:spPr bwMode="auto">
          <a:xfrm>
            <a:off x="3278972" y="957739"/>
            <a:ext cx="0" cy="5434361"/>
          </a:xfrm>
          <a:prstGeom prst="line">
            <a:avLst/>
          </a:prstGeom>
          <a:noFill/>
          <a:ln w="38100">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panose="020B0604020202020204" pitchFamily="34" charset="0"/>
            </a:endParaRPr>
          </a:p>
        </p:txBody>
      </p:sp>
      <p:sp>
        <p:nvSpPr>
          <p:cNvPr id="85" name="Line 3">
            <a:extLst>
              <a:ext uri="{FF2B5EF4-FFF2-40B4-BE49-F238E27FC236}">
                <a16:creationId xmlns:a16="http://schemas.microsoft.com/office/drawing/2014/main" id="{1FE07BE4-4375-4815-B031-628E352DC77A}"/>
              </a:ext>
            </a:extLst>
          </p:cNvPr>
          <p:cNvSpPr>
            <a:spLocks noChangeShapeType="1"/>
          </p:cNvSpPr>
          <p:nvPr/>
        </p:nvSpPr>
        <p:spPr bwMode="auto">
          <a:xfrm flipH="1" flipV="1">
            <a:off x="497882" y="1974266"/>
            <a:ext cx="11196236" cy="31172"/>
          </a:xfrm>
          <a:prstGeom prst="line">
            <a:avLst/>
          </a:prstGeom>
          <a:noFill/>
          <a:ln w="38100">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panose="020B0604020202020204" pitchFamily="34" charset="0"/>
            </a:endParaRPr>
          </a:p>
        </p:txBody>
      </p:sp>
      <p:sp>
        <p:nvSpPr>
          <p:cNvPr id="86" name="Line 3">
            <a:extLst>
              <a:ext uri="{FF2B5EF4-FFF2-40B4-BE49-F238E27FC236}">
                <a16:creationId xmlns:a16="http://schemas.microsoft.com/office/drawing/2014/main" id="{29994E11-2A94-4FC4-9973-B8A5F7A81E8C}"/>
              </a:ext>
            </a:extLst>
          </p:cNvPr>
          <p:cNvSpPr>
            <a:spLocks noChangeShapeType="1"/>
          </p:cNvSpPr>
          <p:nvPr/>
        </p:nvSpPr>
        <p:spPr bwMode="auto">
          <a:xfrm flipH="1" flipV="1">
            <a:off x="405233" y="4048697"/>
            <a:ext cx="11196236" cy="31172"/>
          </a:xfrm>
          <a:prstGeom prst="line">
            <a:avLst/>
          </a:prstGeom>
          <a:noFill/>
          <a:ln w="38100">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panose="020B0604020202020204" pitchFamily="34" charset="0"/>
            </a:endParaRPr>
          </a:p>
        </p:txBody>
      </p:sp>
      <p:sp>
        <p:nvSpPr>
          <p:cNvPr id="87" name="Line 3">
            <a:extLst>
              <a:ext uri="{FF2B5EF4-FFF2-40B4-BE49-F238E27FC236}">
                <a16:creationId xmlns:a16="http://schemas.microsoft.com/office/drawing/2014/main" id="{FC13076D-B918-4F72-961C-5CDDD3472B1D}"/>
              </a:ext>
            </a:extLst>
          </p:cNvPr>
          <p:cNvSpPr>
            <a:spLocks noChangeShapeType="1"/>
          </p:cNvSpPr>
          <p:nvPr/>
        </p:nvSpPr>
        <p:spPr bwMode="auto">
          <a:xfrm flipH="1" flipV="1">
            <a:off x="375973" y="5239081"/>
            <a:ext cx="11196236" cy="31172"/>
          </a:xfrm>
          <a:prstGeom prst="line">
            <a:avLst/>
          </a:prstGeom>
          <a:noFill/>
          <a:ln w="38100">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panose="020B0604020202020204" pitchFamily="34" charset="0"/>
            </a:endParaRPr>
          </a:p>
        </p:txBody>
      </p:sp>
      <p:pic>
        <p:nvPicPr>
          <p:cNvPr id="3" name="Picture 2">
            <a:extLst>
              <a:ext uri="{FF2B5EF4-FFF2-40B4-BE49-F238E27FC236}">
                <a16:creationId xmlns:a16="http://schemas.microsoft.com/office/drawing/2014/main" id="{8673A9EE-CC3B-49AB-944C-0F01497192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545" y="6596623"/>
            <a:ext cx="11217612" cy="67062"/>
          </a:xfrm>
          <a:prstGeom prst="rect">
            <a:avLst/>
          </a:prstGeom>
        </p:spPr>
      </p:pic>
      <p:sp>
        <p:nvSpPr>
          <p:cNvPr id="90" name="Line 3">
            <a:extLst>
              <a:ext uri="{FF2B5EF4-FFF2-40B4-BE49-F238E27FC236}">
                <a16:creationId xmlns:a16="http://schemas.microsoft.com/office/drawing/2014/main" id="{9C6CD337-B7D0-44B5-A5DA-A8CA64DB62BC}"/>
              </a:ext>
            </a:extLst>
          </p:cNvPr>
          <p:cNvSpPr>
            <a:spLocks noChangeShapeType="1"/>
          </p:cNvSpPr>
          <p:nvPr/>
        </p:nvSpPr>
        <p:spPr bwMode="auto">
          <a:xfrm>
            <a:off x="8853390" y="946594"/>
            <a:ext cx="0" cy="5434361"/>
          </a:xfrm>
          <a:prstGeom prst="line">
            <a:avLst/>
          </a:prstGeom>
          <a:noFill/>
          <a:ln w="38100">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panose="020B0604020202020204" pitchFamily="34" charset="0"/>
            </a:endParaRPr>
          </a:p>
        </p:txBody>
      </p:sp>
      <p:sp>
        <p:nvSpPr>
          <p:cNvPr id="95" name="Line 3">
            <a:extLst>
              <a:ext uri="{FF2B5EF4-FFF2-40B4-BE49-F238E27FC236}">
                <a16:creationId xmlns:a16="http://schemas.microsoft.com/office/drawing/2014/main" id="{E5C4B214-CD79-472B-BFD2-6EADAB93F0EA}"/>
              </a:ext>
            </a:extLst>
          </p:cNvPr>
          <p:cNvSpPr>
            <a:spLocks noChangeShapeType="1"/>
          </p:cNvSpPr>
          <p:nvPr/>
        </p:nvSpPr>
        <p:spPr bwMode="auto">
          <a:xfrm>
            <a:off x="6108679" y="903119"/>
            <a:ext cx="0" cy="5434361"/>
          </a:xfrm>
          <a:prstGeom prst="line">
            <a:avLst/>
          </a:prstGeom>
          <a:noFill/>
          <a:ln w="38100">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panose="020B0604020202020204" pitchFamily="34" charset="0"/>
            </a:endParaRPr>
          </a:p>
        </p:txBody>
      </p:sp>
      <p:sp>
        <p:nvSpPr>
          <p:cNvPr id="7" name="Rectangle 6">
            <a:extLst>
              <a:ext uri="{FF2B5EF4-FFF2-40B4-BE49-F238E27FC236}">
                <a16:creationId xmlns:a16="http://schemas.microsoft.com/office/drawing/2014/main" id="{A23C18FA-398C-4AA5-8D20-1B92CE1F3703}"/>
              </a:ext>
            </a:extLst>
          </p:cNvPr>
          <p:cNvSpPr/>
          <p:nvPr/>
        </p:nvSpPr>
        <p:spPr>
          <a:xfrm>
            <a:off x="277906" y="946952"/>
            <a:ext cx="2492121" cy="584775"/>
          </a:xfrm>
          <a:prstGeom prst="rect">
            <a:avLst/>
          </a:prstGeom>
        </p:spPr>
        <p:txBody>
          <a:bodyPr wrap="square" rtlCol="0">
            <a:spAutoFit/>
          </a:bodyPr>
          <a:lstStyle/>
          <a:p>
            <a:pPr marL="91440" marR="231775" lvl="0" indent="0" algn="l" defTabSz="914400" rtl="0" eaLnBrk="1" fontAlgn="auto" latinLnBrk="0" hangingPunct="1">
              <a:lnSpc>
                <a:spcPct val="100000"/>
              </a:lnSpc>
              <a:spcBef>
                <a:spcPts val="325"/>
              </a:spcBef>
              <a:spcAft>
                <a:spcPts val="0"/>
              </a:spcAft>
              <a:buClrTx/>
              <a:buSzTx/>
              <a:buFontTx/>
              <a:buNone/>
              <a:tabLst/>
              <a:defRPr/>
            </a:pPr>
            <a:r>
              <a:rPr lang="fr" sz="1600" b="0" i="0" u="none" strike="noStrike" kern="1200" cap="none" spc="0" normalizeH="0" noProof="0">
                <a:ln>
                  <a:noFill/>
                </a:ln>
                <a:solidFill>
                  <a:srgbClr val="000000"/>
                </a:solidFill>
                <a:effectLst/>
                <a:uLnTx/>
                <a:uFillTx/>
                <a:latin typeface="Arial"/>
                <a:ea typeface="+mn-ea"/>
                <a:cs typeface="Arial"/>
              </a:rPr>
              <a:t>Flacon non ouvert congelé à -20°C</a:t>
            </a:r>
          </a:p>
        </p:txBody>
      </p:sp>
      <p:sp>
        <p:nvSpPr>
          <p:cNvPr id="101" name="Rectangle 100">
            <a:extLst>
              <a:ext uri="{FF2B5EF4-FFF2-40B4-BE49-F238E27FC236}">
                <a16:creationId xmlns:a16="http://schemas.microsoft.com/office/drawing/2014/main" id="{E78A67C1-86BA-4293-B227-CD98BD81FB40}"/>
              </a:ext>
            </a:extLst>
          </p:cNvPr>
          <p:cNvSpPr/>
          <p:nvPr/>
        </p:nvSpPr>
        <p:spPr>
          <a:xfrm>
            <a:off x="273782" y="5434812"/>
            <a:ext cx="2662216" cy="869469"/>
          </a:xfrm>
          <a:prstGeom prst="rect">
            <a:avLst/>
          </a:prstGeom>
        </p:spPr>
        <p:txBody>
          <a:bodyPr wrap="square" rtlCol="0">
            <a:spAutoFit/>
          </a:bodyPr>
          <a:lstStyle/>
          <a:p>
            <a:pPr marL="91440" marR="231775" lvl="0" indent="0" algn="l" defTabSz="914400" rtl="0" eaLnBrk="1" fontAlgn="auto" latinLnBrk="0" hangingPunct="1">
              <a:lnSpc>
                <a:spcPct val="100000"/>
              </a:lnSpc>
              <a:spcBef>
                <a:spcPts val="325"/>
              </a:spcBef>
              <a:spcAft>
                <a:spcPts val="0"/>
              </a:spcAft>
              <a:buClrTx/>
              <a:buSzTx/>
              <a:buFontTx/>
              <a:buNone/>
              <a:tabLst/>
              <a:defRPr/>
            </a:pPr>
            <a:r>
              <a:rPr lang="fr" sz="1600" b="0" i="0" u="none" strike="noStrike" kern="1200" cap="none" spc="0" normalizeH="0" noProof="0">
                <a:ln>
                  <a:noFill/>
                </a:ln>
                <a:solidFill>
                  <a:prstClr val="black"/>
                </a:solidFill>
                <a:effectLst/>
                <a:uLnTx/>
                <a:uFillTx/>
                <a:latin typeface="Arial"/>
                <a:ea typeface="+mn-ea"/>
                <a:cs typeface="Arial"/>
              </a:rPr>
              <a:t>Flacon non ouvert dégelé à +2°C – +8°C </a:t>
            </a:r>
          </a:p>
          <a:p>
            <a:pPr marL="91440" marR="231775" lvl="0" indent="0" algn="l" defTabSz="914400" rtl="0" eaLnBrk="1" fontAlgn="auto" latinLnBrk="0" hangingPunct="1">
              <a:lnSpc>
                <a:spcPct val="100000"/>
              </a:lnSpc>
              <a:spcBef>
                <a:spcPts val="325"/>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2" name="Rectangle 101">
            <a:extLst>
              <a:ext uri="{FF2B5EF4-FFF2-40B4-BE49-F238E27FC236}">
                <a16:creationId xmlns:a16="http://schemas.microsoft.com/office/drawing/2014/main" id="{61BC2AFE-B4FD-4C7D-BD52-E9AF3B42CABE}"/>
              </a:ext>
            </a:extLst>
          </p:cNvPr>
          <p:cNvSpPr/>
          <p:nvPr/>
        </p:nvSpPr>
        <p:spPr>
          <a:xfrm>
            <a:off x="309749" y="4181482"/>
            <a:ext cx="2608430" cy="869469"/>
          </a:xfrm>
          <a:prstGeom prst="rect">
            <a:avLst/>
          </a:prstGeom>
        </p:spPr>
        <p:txBody>
          <a:bodyPr wrap="square" rtlCol="0">
            <a:spAutoFit/>
          </a:bodyPr>
          <a:lstStyle/>
          <a:p>
            <a:pPr marL="91440" marR="231775" lvl="0" indent="0" algn="l" defTabSz="914400" rtl="0" eaLnBrk="1" fontAlgn="auto" latinLnBrk="0" hangingPunct="1">
              <a:lnSpc>
                <a:spcPct val="100000"/>
              </a:lnSpc>
              <a:spcBef>
                <a:spcPts val="325"/>
              </a:spcBef>
              <a:spcAft>
                <a:spcPts val="0"/>
              </a:spcAft>
              <a:buClrTx/>
              <a:buSzTx/>
              <a:buFontTx/>
              <a:buNone/>
              <a:tabLst/>
              <a:defRPr/>
            </a:pPr>
            <a:r>
              <a:rPr lang="fr" sz="1600" b="0" i="0" u="none" strike="noStrike" kern="1200" cap="none" spc="0" normalizeH="0" noProof="0">
                <a:ln>
                  <a:noFill/>
                </a:ln>
                <a:solidFill>
                  <a:prstClr val="black"/>
                </a:solidFill>
                <a:effectLst/>
                <a:uLnTx/>
                <a:uFillTx/>
                <a:latin typeface="Arial"/>
                <a:ea typeface="+mn-ea"/>
                <a:cs typeface="Arial"/>
              </a:rPr>
              <a:t>Flacon non ouvert dégelé à +2°C – +8°C </a:t>
            </a:r>
          </a:p>
          <a:p>
            <a:pPr marL="91440" marR="231775" lvl="0" indent="0" algn="l" defTabSz="914400" rtl="0" eaLnBrk="1" fontAlgn="auto" latinLnBrk="0" hangingPunct="1">
              <a:lnSpc>
                <a:spcPct val="100000"/>
              </a:lnSpc>
              <a:spcBef>
                <a:spcPts val="325"/>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3" name="Rectangle 102">
            <a:extLst>
              <a:ext uri="{FF2B5EF4-FFF2-40B4-BE49-F238E27FC236}">
                <a16:creationId xmlns:a16="http://schemas.microsoft.com/office/drawing/2014/main" id="{71240ED4-7DB7-4BE4-B149-459AF2659E1E}"/>
              </a:ext>
            </a:extLst>
          </p:cNvPr>
          <p:cNvSpPr/>
          <p:nvPr/>
        </p:nvSpPr>
        <p:spPr>
          <a:xfrm>
            <a:off x="277907" y="2072751"/>
            <a:ext cx="2662216" cy="584775"/>
          </a:xfrm>
          <a:prstGeom prst="rect">
            <a:avLst/>
          </a:prstGeom>
        </p:spPr>
        <p:txBody>
          <a:bodyPr wrap="square" rtlCol="0">
            <a:spAutoFit/>
          </a:bodyPr>
          <a:lstStyle/>
          <a:p>
            <a:pPr marL="91440" marR="231775" lvl="0" indent="0" algn="l" defTabSz="914400" rtl="0" eaLnBrk="1" fontAlgn="auto" latinLnBrk="0" hangingPunct="1">
              <a:lnSpc>
                <a:spcPct val="100000"/>
              </a:lnSpc>
              <a:spcBef>
                <a:spcPts val="325"/>
              </a:spcBef>
              <a:spcAft>
                <a:spcPts val="0"/>
              </a:spcAft>
              <a:buClrTx/>
              <a:buSzTx/>
              <a:buFontTx/>
              <a:buNone/>
              <a:tabLst/>
              <a:defRPr/>
            </a:pPr>
            <a:r>
              <a:rPr lang="fr" sz="1600" b="0" i="0" u="none" strike="noStrike" kern="1200" cap="none" spc="0" normalizeH="0" noProof="0">
                <a:ln>
                  <a:noFill/>
                </a:ln>
                <a:solidFill>
                  <a:srgbClr val="000000"/>
                </a:solidFill>
                <a:effectLst/>
                <a:uLnTx/>
                <a:uFillTx/>
                <a:latin typeface="Arial"/>
                <a:ea typeface="+mn-ea"/>
                <a:cs typeface="Arial"/>
              </a:rPr>
              <a:t>Flacon non ouvert dégelé à </a:t>
            </a:r>
            <a:r>
              <a:rPr lang="fr" sz="1600" b="0" i="0" u="none" strike="noStrike" kern="1200" cap="none" spc="0" normalizeH="0" noProof="0">
                <a:ln>
                  <a:noFill/>
                </a:ln>
                <a:solidFill>
                  <a:prstClr val="black"/>
                </a:solidFill>
                <a:effectLst/>
                <a:uLnTx/>
                <a:uFillTx/>
                <a:latin typeface="Arial"/>
                <a:ea typeface="+mn-ea"/>
                <a:cs typeface="Arial"/>
              </a:rPr>
              <a:t>+2°C – +8°C </a:t>
            </a:r>
            <a:endParaRPr kumimoji="0" lang="fr-FR"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5" name="Rectangle 104">
            <a:extLst>
              <a:ext uri="{FF2B5EF4-FFF2-40B4-BE49-F238E27FC236}">
                <a16:creationId xmlns:a16="http://schemas.microsoft.com/office/drawing/2014/main" id="{AF1505C5-0B91-4EAF-9DEB-00F920CFF0DD}"/>
              </a:ext>
            </a:extLst>
          </p:cNvPr>
          <p:cNvSpPr/>
          <p:nvPr/>
        </p:nvSpPr>
        <p:spPr>
          <a:xfrm>
            <a:off x="7011519" y="1037076"/>
            <a:ext cx="1918916" cy="523220"/>
          </a:xfrm>
          <a:prstGeom prst="rect">
            <a:avLst/>
          </a:prstGeom>
        </p:spPr>
        <p:txBody>
          <a:bodyPr wrap="square" rtlCol="0">
            <a:spAutoFit/>
          </a:bodyPr>
          <a:lstStyle/>
          <a:p>
            <a:pPr marL="91440" marR="231775" lvl="0" indent="0" algn="l" defTabSz="914400" rtl="0" eaLnBrk="1" fontAlgn="auto" latinLnBrk="0" hangingPunct="1">
              <a:lnSpc>
                <a:spcPct val="100000"/>
              </a:lnSpc>
              <a:spcBef>
                <a:spcPts val="325"/>
              </a:spcBef>
              <a:spcAft>
                <a:spcPts val="0"/>
              </a:spcAft>
              <a:buClrTx/>
              <a:buSzTx/>
              <a:buFontTx/>
              <a:buNone/>
              <a:tabLst/>
              <a:defRPr/>
            </a:pPr>
            <a:r>
              <a:rPr lang="fr" sz="1400" b="0" i="0" u="none" strike="noStrike" kern="1200" cap="none" spc="0" normalizeH="0" noProof="0">
                <a:ln>
                  <a:noFill/>
                </a:ln>
                <a:solidFill>
                  <a:srgbClr val="000000"/>
                </a:solidFill>
                <a:effectLst/>
                <a:uLnTx/>
                <a:uFillTx/>
                <a:latin typeface="Arial"/>
                <a:ea typeface="+mn-ea"/>
                <a:cs typeface="Arial"/>
              </a:rPr>
              <a:t>Accumulateurs d’eau congelée</a:t>
            </a:r>
          </a:p>
        </p:txBody>
      </p:sp>
      <p:pic>
        <p:nvPicPr>
          <p:cNvPr id="120" name="Picture 119">
            <a:extLst>
              <a:ext uri="{FF2B5EF4-FFF2-40B4-BE49-F238E27FC236}">
                <a16:creationId xmlns:a16="http://schemas.microsoft.com/office/drawing/2014/main" id="{F5194542-9E84-409E-8958-4061DBAE05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0476" y="881202"/>
            <a:ext cx="596809" cy="1014575"/>
          </a:xfrm>
          <a:prstGeom prst="rect">
            <a:avLst/>
          </a:prstGeom>
        </p:spPr>
      </p:pic>
      <p:grpSp>
        <p:nvGrpSpPr>
          <p:cNvPr id="9" name="Group 8">
            <a:extLst>
              <a:ext uri="{FF2B5EF4-FFF2-40B4-BE49-F238E27FC236}">
                <a16:creationId xmlns:a16="http://schemas.microsoft.com/office/drawing/2014/main" id="{82632166-5256-40FD-B868-106514E76BC0}"/>
              </a:ext>
            </a:extLst>
          </p:cNvPr>
          <p:cNvGrpSpPr/>
          <p:nvPr/>
        </p:nvGrpSpPr>
        <p:grpSpPr>
          <a:xfrm>
            <a:off x="9213766" y="2609576"/>
            <a:ext cx="2188942" cy="870322"/>
            <a:chOff x="9134671" y="2461486"/>
            <a:chExt cx="2625594" cy="1014575"/>
          </a:xfrm>
        </p:grpSpPr>
        <p:pic>
          <p:nvPicPr>
            <p:cNvPr id="114" name="Picture 53" descr="image32.png">
              <a:extLst>
                <a:ext uri="{FF2B5EF4-FFF2-40B4-BE49-F238E27FC236}">
                  <a16:creationId xmlns:a16="http://schemas.microsoft.com/office/drawing/2014/main" id="{66E755DC-4EB7-43DA-89C4-E7AF9317BEC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34671" y="2567907"/>
              <a:ext cx="550195" cy="861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a:extLst>
                <a:ext uri="{FF2B5EF4-FFF2-40B4-BE49-F238E27FC236}">
                  <a16:creationId xmlns:a16="http://schemas.microsoft.com/office/drawing/2014/main" id="{479CD311-5881-45B0-BD84-AB2C4AADFE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5463" y="2491123"/>
              <a:ext cx="1198624" cy="971572"/>
            </a:xfrm>
            <a:prstGeom prst="rect">
              <a:avLst/>
            </a:prstGeom>
          </p:spPr>
        </p:pic>
        <p:pic>
          <p:nvPicPr>
            <p:cNvPr id="123" name="Picture 122">
              <a:extLst>
                <a:ext uri="{FF2B5EF4-FFF2-40B4-BE49-F238E27FC236}">
                  <a16:creationId xmlns:a16="http://schemas.microsoft.com/office/drawing/2014/main" id="{D2836382-979D-4647-9AF3-F16E9017CC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63456" y="2461486"/>
              <a:ext cx="596809" cy="1014575"/>
            </a:xfrm>
            <a:prstGeom prst="rect">
              <a:avLst/>
            </a:prstGeom>
          </p:spPr>
        </p:pic>
      </p:grpSp>
      <p:grpSp>
        <p:nvGrpSpPr>
          <p:cNvPr id="13" name="Group 12">
            <a:extLst>
              <a:ext uri="{FF2B5EF4-FFF2-40B4-BE49-F238E27FC236}">
                <a16:creationId xmlns:a16="http://schemas.microsoft.com/office/drawing/2014/main" id="{92FD1E9B-6A96-4016-BAD4-45135294DA41}"/>
              </a:ext>
            </a:extLst>
          </p:cNvPr>
          <p:cNvGrpSpPr/>
          <p:nvPr/>
        </p:nvGrpSpPr>
        <p:grpSpPr>
          <a:xfrm>
            <a:off x="9096241" y="4270346"/>
            <a:ext cx="2786011" cy="878185"/>
            <a:chOff x="9096241" y="4270346"/>
            <a:chExt cx="2786011" cy="878185"/>
          </a:xfrm>
        </p:grpSpPr>
        <p:pic>
          <p:nvPicPr>
            <p:cNvPr id="118" name="Picture 117">
              <a:extLst>
                <a:ext uri="{FF2B5EF4-FFF2-40B4-BE49-F238E27FC236}">
                  <a16:creationId xmlns:a16="http://schemas.microsoft.com/office/drawing/2014/main" id="{33B1C21E-6A54-4244-BC74-C413C57B7B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48065" y="4270346"/>
              <a:ext cx="1034187" cy="838284"/>
            </a:xfrm>
            <a:prstGeom prst="rect">
              <a:avLst/>
            </a:prstGeom>
          </p:spPr>
        </p:pic>
        <p:grpSp>
          <p:nvGrpSpPr>
            <p:cNvPr id="11" name="Group 10">
              <a:extLst>
                <a:ext uri="{FF2B5EF4-FFF2-40B4-BE49-F238E27FC236}">
                  <a16:creationId xmlns:a16="http://schemas.microsoft.com/office/drawing/2014/main" id="{36FE4694-2554-4DCF-863A-5E7EC9BC3538}"/>
                </a:ext>
              </a:extLst>
            </p:cNvPr>
            <p:cNvGrpSpPr/>
            <p:nvPr/>
          </p:nvGrpSpPr>
          <p:grpSpPr>
            <a:xfrm>
              <a:off x="9096241" y="4287438"/>
              <a:ext cx="1649737" cy="861093"/>
              <a:chOff x="9165322" y="4258355"/>
              <a:chExt cx="1767774" cy="861093"/>
            </a:xfrm>
          </p:grpSpPr>
          <p:pic>
            <p:nvPicPr>
              <p:cNvPr id="115" name="Picture 53" descr="image32.png">
                <a:extLst>
                  <a:ext uri="{FF2B5EF4-FFF2-40B4-BE49-F238E27FC236}">
                    <a16:creationId xmlns:a16="http://schemas.microsoft.com/office/drawing/2014/main" id="{C19C7513-7F44-4C7A-B2E3-EB635E8F5CA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65322" y="4258355"/>
                <a:ext cx="550195" cy="861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a:extLst>
                  <a:ext uri="{FF2B5EF4-FFF2-40B4-BE49-F238E27FC236}">
                    <a16:creationId xmlns:a16="http://schemas.microsoft.com/office/drawing/2014/main" id="{1D24F116-2BA3-4AFD-931A-F269BF921EEC}"/>
                  </a:ext>
                </a:extLst>
              </p:cNvPr>
              <p:cNvPicPr>
                <a:picLocks noChangeAspect="1"/>
              </p:cNvPicPr>
              <p:nvPr/>
            </p:nvPicPr>
            <p:blipFill>
              <a:blip r:embed="rId9"/>
              <a:stretch>
                <a:fillRect/>
              </a:stretch>
            </p:blipFill>
            <p:spPr>
              <a:xfrm>
                <a:off x="9824909" y="4307404"/>
                <a:ext cx="1108187" cy="735240"/>
              </a:xfrm>
              <a:prstGeom prst="rect">
                <a:avLst/>
              </a:prstGeom>
            </p:spPr>
          </p:pic>
        </p:grpSp>
      </p:grpSp>
      <p:pic>
        <p:nvPicPr>
          <p:cNvPr id="8" name="Picture 7">
            <a:extLst>
              <a:ext uri="{FF2B5EF4-FFF2-40B4-BE49-F238E27FC236}">
                <a16:creationId xmlns:a16="http://schemas.microsoft.com/office/drawing/2014/main" id="{5D6D3444-D609-4BD4-8F56-EBEB6F1651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55141" y="852419"/>
            <a:ext cx="1091279" cy="944962"/>
          </a:xfrm>
          <a:prstGeom prst="rect">
            <a:avLst/>
          </a:prstGeom>
        </p:spPr>
      </p:pic>
      <p:sp>
        <p:nvSpPr>
          <p:cNvPr id="53" name="Rectangle 52">
            <a:extLst>
              <a:ext uri="{FF2B5EF4-FFF2-40B4-BE49-F238E27FC236}">
                <a16:creationId xmlns:a16="http://schemas.microsoft.com/office/drawing/2014/main" id="{2004AB12-978A-499B-835A-B92E16A0276C}"/>
              </a:ext>
            </a:extLst>
          </p:cNvPr>
          <p:cNvSpPr/>
          <p:nvPr/>
        </p:nvSpPr>
        <p:spPr>
          <a:xfrm>
            <a:off x="273782" y="3037647"/>
            <a:ext cx="2662216" cy="869469"/>
          </a:xfrm>
          <a:prstGeom prst="rect">
            <a:avLst/>
          </a:prstGeom>
        </p:spPr>
        <p:txBody>
          <a:bodyPr wrap="square" rtlCol="0">
            <a:spAutoFit/>
          </a:bodyPr>
          <a:lstStyle/>
          <a:p>
            <a:pPr marL="91440" marR="231775" lvl="0" indent="0" algn="l" defTabSz="914400" rtl="0" eaLnBrk="1" fontAlgn="auto" latinLnBrk="0" hangingPunct="1">
              <a:lnSpc>
                <a:spcPct val="100000"/>
              </a:lnSpc>
              <a:spcBef>
                <a:spcPts val="325"/>
              </a:spcBef>
              <a:spcAft>
                <a:spcPts val="0"/>
              </a:spcAft>
              <a:buClrTx/>
              <a:buSzTx/>
              <a:buFontTx/>
              <a:buNone/>
              <a:tabLst/>
              <a:defRPr/>
            </a:pPr>
            <a:r>
              <a:rPr lang="fr" sz="1600" b="0" i="0" u="none" strike="noStrike" kern="1200" cap="none" spc="0" normalizeH="0" noProof="0">
                <a:ln>
                  <a:noFill/>
                </a:ln>
                <a:solidFill>
                  <a:prstClr val="black"/>
                </a:solidFill>
                <a:effectLst/>
                <a:uLnTx/>
                <a:uFillTx/>
                <a:latin typeface="Arial"/>
                <a:ea typeface="+mn-ea"/>
                <a:cs typeface="Arial"/>
              </a:rPr>
              <a:t>Flacon non ouvert dégelé à +2°C – +8°C </a:t>
            </a:r>
          </a:p>
          <a:p>
            <a:pPr marL="91440" marR="231775" lvl="0" indent="0" algn="l" defTabSz="914400" rtl="0" eaLnBrk="1" fontAlgn="auto" latinLnBrk="0" hangingPunct="1">
              <a:lnSpc>
                <a:spcPct val="100000"/>
              </a:lnSpc>
              <a:spcBef>
                <a:spcPts val="325"/>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61" name="Picture 60">
            <a:extLst>
              <a:ext uri="{FF2B5EF4-FFF2-40B4-BE49-F238E27FC236}">
                <a16:creationId xmlns:a16="http://schemas.microsoft.com/office/drawing/2014/main" id="{C1C49215-CD4C-4151-B367-1D154A7915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86450" y="5523157"/>
            <a:ext cx="1034187" cy="838284"/>
          </a:xfrm>
          <a:prstGeom prst="rect">
            <a:avLst/>
          </a:prstGeom>
        </p:spPr>
      </p:pic>
      <p:pic>
        <p:nvPicPr>
          <p:cNvPr id="65" name="Picture 64">
            <a:extLst>
              <a:ext uri="{FF2B5EF4-FFF2-40B4-BE49-F238E27FC236}">
                <a16:creationId xmlns:a16="http://schemas.microsoft.com/office/drawing/2014/main" id="{90ACA801-9DE3-4CAE-8ABF-B086729B5B1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451655" y="952081"/>
            <a:ext cx="525385" cy="828492"/>
          </a:xfrm>
          <a:prstGeom prst="rect">
            <a:avLst/>
          </a:prstGeom>
        </p:spPr>
      </p:pic>
      <p:sp>
        <p:nvSpPr>
          <p:cNvPr id="51" name="Rectangle 50">
            <a:extLst>
              <a:ext uri="{FF2B5EF4-FFF2-40B4-BE49-F238E27FC236}">
                <a16:creationId xmlns:a16="http://schemas.microsoft.com/office/drawing/2014/main" id="{3CE12CAB-6051-4348-BD9E-C22AEFDB5845}"/>
              </a:ext>
            </a:extLst>
          </p:cNvPr>
          <p:cNvSpPr/>
          <p:nvPr/>
        </p:nvSpPr>
        <p:spPr>
          <a:xfrm>
            <a:off x="4273780" y="877828"/>
            <a:ext cx="2221630" cy="830997"/>
          </a:xfrm>
          <a:prstGeom prst="rect">
            <a:avLst/>
          </a:prstGeom>
        </p:spPr>
        <p:txBody>
          <a:bodyPr wrap="square" rtlCol="0">
            <a:spAutoFit/>
          </a:bodyPr>
          <a:lstStyle/>
          <a:p>
            <a:pPr marL="91440" marR="0" lvl="0" indent="0" algn="l" defTabSz="914400" rtl="0" eaLnBrk="1" fontAlgn="auto" latinLnBrk="0" hangingPunct="1">
              <a:lnSpc>
                <a:spcPct val="100000"/>
              </a:lnSpc>
              <a:spcBef>
                <a:spcPts val="325"/>
              </a:spcBef>
              <a:spcAft>
                <a:spcPts val="0"/>
              </a:spcAft>
              <a:buClrTx/>
              <a:buSzTx/>
              <a:buFontTx/>
              <a:buNone/>
              <a:tabLst>
                <a:tab pos="378460" algn="l"/>
                <a:tab pos="379095" algn="l"/>
              </a:tabLst>
              <a:defRPr/>
            </a:pPr>
            <a:r>
              <a:rPr lang="fr" sz="1200" b="0" i="0" u="none" strike="noStrike" kern="1200" cap="none" spc="0" normalizeH="0" noProof="0" dirty="0">
                <a:ln>
                  <a:noFill/>
                </a:ln>
                <a:solidFill>
                  <a:prstClr val="black">
                    <a:lumMod val="75000"/>
                    <a:lumOff val="25000"/>
                  </a:prstClr>
                </a:solidFill>
                <a:effectLst/>
                <a:uLnTx/>
                <a:uFillTx/>
                <a:latin typeface="Arial"/>
                <a:ea typeface="+mn-ea"/>
                <a:cs typeface="Arial"/>
              </a:rPr>
              <a:t>Glacière                         modèle standard           préqualifiée par l’OMS      Durée limitée &lt; 12 h </a:t>
            </a:r>
          </a:p>
        </p:txBody>
      </p:sp>
      <p:pic>
        <p:nvPicPr>
          <p:cNvPr id="52" name="Picture 51">
            <a:extLst>
              <a:ext uri="{FF2B5EF4-FFF2-40B4-BE49-F238E27FC236}">
                <a16:creationId xmlns:a16="http://schemas.microsoft.com/office/drawing/2014/main" id="{4BEA523C-5BC8-450C-BEC3-DED7834BF54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41874" y="2053773"/>
            <a:ext cx="1091279" cy="944962"/>
          </a:xfrm>
          <a:prstGeom prst="rect">
            <a:avLst/>
          </a:prstGeom>
        </p:spPr>
      </p:pic>
      <p:pic>
        <p:nvPicPr>
          <p:cNvPr id="56" name="Picture 55">
            <a:extLst>
              <a:ext uri="{FF2B5EF4-FFF2-40B4-BE49-F238E27FC236}">
                <a16:creationId xmlns:a16="http://schemas.microsoft.com/office/drawing/2014/main" id="{A3DC0460-D02A-46B5-A368-02243535FAC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41340" y="3051235"/>
            <a:ext cx="1091279" cy="944962"/>
          </a:xfrm>
          <a:prstGeom prst="rect">
            <a:avLst/>
          </a:prstGeom>
        </p:spPr>
      </p:pic>
      <p:pic>
        <p:nvPicPr>
          <p:cNvPr id="57" name="Picture 56">
            <a:extLst>
              <a:ext uri="{FF2B5EF4-FFF2-40B4-BE49-F238E27FC236}">
                <a16:creationId xmlns:a16="http://schemas.microsoft.com/office/drawing/2014/main" id="{C68D19E0-3B10-407E-A8C5-AF789AD4764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51655" y="2115637"/>
            <a:ext cx="527714" cy="825399"/>
          </a:xfrm>
          <a:prstGeom prst="rect">
            <a:avLst/>
          </a:prstGeom>
        </p:spPr>
      </p:pic>
      <p:pic>
        <p:nvPicPr>
          <p:cNvPr id="58" name="Picture 57">
            <a:extLst>
              <a:ext uri="{FF2B5EF4-FFF2-40B4-BE49-F238E27FC236}">
                <a16:creationId xmlns:a16="http://schemas.microsoft.com/office/drawing/2014/main" id="{B5C5B05A-698C-45FC-8F79-BA39BB61C29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451654" y="3084219"/>
            <a:ext cx="525385" cy="828492"/>
          </a:xfrm>
          <a:prstGeom prst="rect">
            <a:avLst/>
          </a:prstGeom>
        </p:spPr>
      </p:pic>
      <p:pic>
        <p:nvPicPr>
          <p:cNvPr id="62" name="Picture 61">
            <a:extLst>
              <a:ext uri="{FF2B5EF4-FFF2-40B4-BE49-F238E27FC236}">
                <a16:creationId xmlns:a16="http://schemas.microsoft.com/office/drawing/2014/main" id="{76F1AE98-F58A-4DED-BC92-D806435CF51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463140" y="4162270"/>
            <a:ext cx="1018000" cy="1040200"/>
          </a:xfrm>
          <a:prstGeom prst="rect">
            <a:avLst/>
          </a:prstGeom>
        </p:spPr>
      </p:pic>
      <p:pic>
        <p:nvPicPr>
          <p:cNvPr id="64" name="Picture 63">
            <a:extLst>
              <a:ext uri="{FF2B5EF4-FFF2-40B4-BE49-F238E27FC236}">
                <a16:creationId xmlns:a16="http://schemas.microsoft.com/office/drawing/2014/main" id="{051BB38E-9382-4BEF-8061-3B7F8769322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331218" y="5377882"/>
            <a:ext cx="1205879" cy="1212294"/>
          </a:xfrm>
          <a:prstGeom prst="rect">
            <a:avLst/>
          </a:prstGeom>
        </p:spPr>
      </p:pic>
      <p:pic>
        <p:nvPicPr>
          <p:cNvPr id="68" name="Picture 67">
            <a:extLst>
              <a:ext uri="{FF2B5EF4-FFF2-40B4-BE49-F238E27FC236}">
                <a16:creationId xmlns:a16="http://schemas.microsoft.com/office/drawing/2014/main" id="{9AD0B164-6C82-4E3C-8AC4-E1F42924A2B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451654" y="4210320"/>
            <a:ext cx="588167" cy="919954"/>
          </a:xfrm>
          <a:prstGeom prst="rect">
            <a:avLst/>
          </a:prstGeom>
        </p:spPr>
      </p:pic>
      <p:pic>
        <p:nvPicPr>
          <p:cNvPr id="69" name="Picture 68">
            <a:extLst>
              <a:ext uri="{FF2B5EF4-FFF2-40B4-BE49-F238E27FC236}">
                <a16:creationId xmlns:a16="http://schemas.microsoft.com/office/drawing/2014/main" id="{D9C46CDB-98F0-4EF5-A101-F67BEB55E41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451654" y="5485921"/>
            <a:ext cx="525385" cy="828492"/>
          </a:xfrm>
          <a:prstGeom prst="rect">
            <a:avLst/>
          </a:prstGeom>
        </p:spPr>
      </p:pic>
      <p:sp>
        <p:nvSpPr>
          <p:cNvPr id="71" name="Rectangle 70">
            <a:extLst>
              <a:ext uri="{FF2B5EF4-FFF2-40B4-BE49-F238E27FC236}">
                <a16:creationId xmlns:a16="http://schemas.microsoft.com/office/drawing/2014/main" id="{FFE7A4EB-6245-46EB-BD1D-44E01B4159E0}"/>
              </a:ext>
            </a:extLst>
          </p:cNvPr>
          <p:cNvSpPr/>
          <p:nvPr/>
        </p:nvSpPr>
        <p:spPr>
          <a:xfrm>
            <a:off x="7039821" y="2250515"/>
            <a:ext cx="1918916" cy="523220"/>
          </a:xfrm>
          <a:prstGeom prst="rect">
            <a:avLst/>
          </a:prstGeom>
        </p:spPr>
        <p:txBody>
          <a:bodyPr wrap="square" rtlCol="0">
            <a:spAutoFit/>
          </a:bodyPr>
          <a:lstStyle/>
          <a:p>
            <a:pPr marL="91440" marR="21590" lvl="0" indent="0" algn="l" defTabSz="914400" rtl="0" eaLnBrk="1" fontAlgn="auto" latinLnBrk="0" hangingPunct="1">
              <a:lnSpc>
                <a:spcPct val="100000"/>
              </a:lnSpc>
              <a:spcBef>
                <a:spcPts val="33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Calibri" panose="020F0502020204030204"/>
                <a:ea typeface="+mn-ea"/>
                <a:cs typeface="+mn-cs"/>
              </a:rPr>
              <a:t>Accumulateurs d’eau conditionnée</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72" name="Rectangle 71">
            <a:extLst>
              <a:ext uri="{FF2B5EF4-FFF2-40B4-BE49-F238E27FC236}">
                <a16:creationId xmlns:a16="http://schemas.microsoft.com/office/drawing/2014/main" id="{44871AAD-7007-4C5A-84B1-F1471B6A70AD}"/>
              </a:ext>
            </a:extLst>
          </p:cNvPr>
          <p:cNvSpPr/>
          <p:nvPr/>
        </p:nvSpPr>
        <p:spPr>
          <a:xfrm>
            <a:off x="7039821" y="4313632"/>
            <a:ext cx="1918916" cy="523220"/>
          </a:xfrm>
          <a:prstGeom prst="rect">
            <a:avLst/>
          </a:prstGeom>
        </p:spPr>
        <p:txBody>
          <a:bodyPr wrap="square" rtlCol="0">
            <a:spAutoFit/>
          </a:bodyPr>
          <a:lstStyle/>
          <a:p>
            <a:pPr marL="91440" marR="21590" lvl="0" indent="0" algn="l" defTabSz="914400" rtl="0" eaLnBrk="1" fontAlgn="auto" latinLnBrk="0" hangingPunct="1">
              <a:lnSpc>
                <a:spcPct val="100000"/>
              </a:lnSpc>
              <a:spcBef>
                <a:spcPts val="330"/>
              </a:spcBef>
              <a:spcAft>
                <a:spcPts val="0"/>
              </a:spcAft>
              <a:buClrTx/>
              <a:buSzTx/>
              <a:buFontTx/>
              <a:buNone/>
              <a:tabLst/>
              <a:defRPr/>
            </a:pPr>
            <a:r>
              <a:rPr lang="fr" sz="1400" b="0" i="0" u="none" strike="noStrike" kern="1200" cap="none" spc="0" normalizeH="0" noProof="0">
                <a:ln>
                  <a:noFill/>
                </a:ln>
                <a:solidFill>
                  <a:prstClr val="black"/>
                </a:solidFill>
                <a:effectLst/>
                <a:uLnTx/>
                <a:uFillTx/>
                <a:latin typeface="Arial"/>
                <a:ea typeface="+mn-ea"/>
                <a:cs typeface="Arial"/>
              </a:rPr>
              <a:t>Accumulateurs d’eau conditionnée</a:t>
            </a:r>
          </a:p>
        </p:txBody>
      </p:sp>
      <p:sp>
        <p:nvSpPr>
          <p:cNvPr id="50" name="Rectangle 49">
            <a:extLst>
              <a:ext uri="{FF2B5EF4-FFF2-40B4-BE49-F238E27FC236}">
                <a16:creationId xmlns:a16="http://schemas.microsoft.com/office/drawing/2014/main" id="{9A77F53E-7981-44F3-AC27-18241AAC0716}"/>
              </a:ext>
            </a:extLst>
          </p:cNvPr>
          <p:cNvSpPr/>
          <p:nvPr/>
        </p:nvSpPr>
        <p:spPr>
          <a:xfrm>
            <a:off x="4423697" y="2108207"/>
            <a:ext cx="2221630" cy="646331"/>
          </a:xfrm>
          <a:prstGeom prst="rect">
            <a:avLst/>
          </a:prstGeom>
        </p:spPr>
        <p:txBody>
          <a:bodyPr wrap="square" rtlCol="0">
            <a:spAutoFit/>
          </a:bodyPr>
          <a:lstStyle/>
          <a:p>
            <a:pPr marL="91440" marR="0" lvl="0" indent="0" algn="l" defTabSz="914400" rtl="0" eaLnBrk="1" fontAlgn="auto" latinLnBrk="0" hangingPunct="1">
              <a:lnSpc>
                <a:spcPct val="100000"/>
              </a:lnSpc>
              <a:spcBef>
                <a:spcPts val="325"/>
              </a:spcBef>
              <a:spcAft>
                <a:spcPts val="0"/>
              </a:spcAft>
              <a:buClrTx/>
              <a:buSzTx/>
              <a:buFontTx/>
              <a:buNone/>
              <a:tabLst>
                <a:tab pos="378460" algn="l"/>
                <a:tab pos="379095" algn="l"/>
              </a:tabLst>
              <a:defRPr/>
            </a:pPr>
            <a:r>
              <a:rPr lang="fr" sz="1200" b="0" i="0" u="none" strike="noStrike" kern="1200" cap="none" spc="0" normalizeH="0" noProof="0" dirty="0">
                <a:ln>
                  <a:noFill/>
                </a:ln>
                <a:solidFill>
                  <a:prstClr val="black">
                    <a:lumMod val="75000"/>
                    <a:lumOff val="25000"/>
                  </a:prstClr>
                </a:solidFill>
                <a:effectLst/>
                <a:uLnTx/>
                <a:uFillTx/>
                <a:latin typeface="Arial"/>
                <a:ea typeface="+mn-ea"/>
                <a:cs typeface="Arial"/>
              </a:rPr>
              <a:t>Glacière                         modèle standard           préqualifiée par l’OMS</a:t>
            </a:r>
          </a:p>
        </p:txBody>
      </p:sp>
      <p:sp>
        <p:nvSpPr>
          <p:cNvPr id="54" name="Rectangle 53">
            <a:extLst>
              <a:ext uri="{FF2B5EF4-FFF2-40B4-BE49-F238E27FC236}">
                <a16:creationId xmlns:a16="http://schemas.microsoft.com/office/drawing/2014/main" id="{38A5ED44-08E4-46AD-8607-C77927B8098C}"/>
              </a:ext>
            </a:extLst>
          </p:cNvPr>
          <p:cNvSpPr/>
          <p:nvPr/>
        </p:nvSpPr>
        <p:spPr>
          <a:xfrm>
            <a:off x="4416914" y="3083706"/>
            <a:ext cx="2221630" cy="646331"/>
          </a:xfrm>
          <a:prstGeom prst="rect">
            <a:avLst/>
          </a:prstGeom>
        </p:spPr>
        <p:txBody>
          <a:bodyPr wrap="square" rtlCol="0">
            <a:spAutoFit/>
          </a:bodyPr>
          <a:lstStyle/>
          <a:p>
            <a:pPr marL="91440" marR="0" lvl="0" indent="0" algn="l" defTabSz="914400" rtl="0" eaLnBrk="1" fontAlgn="auto" latinLnBrk="0" hangingPunct="1">
              <a:lnSpc>
                <a:spcPct val="100000"/>
              </a:lnSpc>
              <a:spcBef>
                <a:spcPts val="325"/>
              </a:spcBef>
              <a:spcAft>
                <a:spcPts val="0"/>
              </a:spcAft>
              <a:buClrTx/>
              <a:buSzTx/>
              <a:buFontTx/>
              <a:buNone/>
              <a:tabLst>
                <a:tab pos="378460" algn="l"/>
                <a:tab pos="379095" algn="l"/>
              </a:tabLst>
              <a:defRPr/>
            </a:pPr>
            <a:r>
              <a:rPr lang="fr" sz="1200" b="0" i="0" u="none" strike="noStrike" kern="1200" cap="none" spc="0" normalizeH="0" noProof="0" dirty="0">
                <a:ln>
                  <a:noFill/>
                </a:ln>
                <a:solidFill>
                  <a:prstClr val="black">
                    <a:lumMod val="75000"/>
                    <a:lumOff val="25000"/>
                  </a:prstClr>
                </a:solidFill>
                <a:effectLst/>
                <a:uLnTx/>
                <a:uFillTx/>
                <a:latin typeface="Arial"/>
                <a:ea typeface="+mn-ea"/>
                <a:cs typeface="Arial"/>
              </a:rPr>
              <a:t>Glacière                         modèle antigel           préqualifiée par l’OMS</a:t>
            </a:r>
          </a:p>
        </p:txBody>
      </p:sp>
      <p:sp>
        <p:nvSpPr>
          <p:cNvPr id="55" name="Rectangle 54">
            <a:extLst>
              <a:ext uri="{FF2B5EF4-FFF2-40B4-BE49-F238E27FC236}">
                <a16:creationId xmlns:a16="http://schemas.microsoft.com/office/drawing/2014/main" id="{1F0739FF-B3A4-43A7-8DC6-073E7F56EEA6}"/>
              </a:ext>
            </a:extLst>
          </p:cNvPr>
          <p:cNvSpPr/>
          <p:nvPr/>
        </p:nvSpPr>
        <p:spPr>
          <a:xfrm>
            <a:off x="4367662" y="4272990"/>
            <a:ext cx="2221630" cy="646331"/>
          </a:xfrm>
          <a:prstGeom prst="rect">
            <a:avLst/>
          </a:prstGeom>
        </p:spPr>
        <p:txBody>
          <a:bodyPr wrap="square" rtlCol="0">
            <a:spAutoFit/>
          </a:bodyPr>
          <a:lstStyle/>
          <a:p>
            <a:pPr marL="91440" marR="0" lvl="0" indent="0" algn="l" defTabSz="914400" rtl="0" eaLnBrk="1" fontAlgn="auto" latinLnBrk="0" hangingPunct="1">
              <a:lnSpc>
                <a:spcPct val="100000"/>
              </a:lnSpc>
              <a:spcBef>
                <a:spcPts val="325"/>
              </a:spcBef>
              <a:spcAft>
                <a:spcPts val="0"/>
              </a:spcAft>
              <a:buClrTx/>
              <a:buSzTx/>
              <a:buFontTx/>
              <a:buNone/>
              <a:tabLst>
                <a:tab pos="378460" algn="l"/>
                <a:tab pos="379095" algn="l"/>
              </a:tabLst>
              <a:defRPr/>
            </a:pPr>
            <a:r>
              <a:rPr lang="fr" sz="1200" b="0" i="0" u="none" strike="noStrike" kern="1200" cap="none" spc="0" normalizeH="0" noProof="0" dirty="0">
                <a:ln>
                  <a:noFill/>
                </a:ln>
                <a:solidFill>
                  <a:prstClr val="black">
                    <a:lumMod val="75000"/>
                    <a:lumOff val="25000"/>
                  </a:prstClr>
                </a:solidFill>
                <a:effectLst/>
                <a:uLnTx/>
                <a:uFillTx/>
                <a:latin typeface="Arial"/>
                <a:ea typeface="+mn-ea"/>
                <a:cs typeface="Arial"/>
              </a:rPr>
              <a:t>Porte-vaccins                         modèle standard           préqualifié par l’OMS</a:t>
            </a:r>
          </a:p>
        </p:txBody>
      </p:sp>
      <p:sp>
        <p:nvSpPr>
          <p:cNvPr id="66" name="Rectangle 65">
            <a:extLst>
              <a:ext uri="{FF2B5EF4-FFF2-40B4-BE49-F238E27FC236}">
                <a16:creationId xmlns:a16="http://schemas.microsoft.com/office/drawing/2014/main" id="{C32697F9-2380-47D9-90E1-58CD44C5F4D2}"/>
              </a:ext>
            </a:extLst>
          </p:cNvPr>
          <p:cNvSpPr/>
          <p:nvPr/>
        </p:nvSpPr>
        <p:spPr>
          <a:xfrm>
            <a:off x="4325351" y="5524650"/>
            <a:ext cx="2221630" cy="646331"/>
          </a:xfrm>
          <a:prstGeom prst="rect">
            <a:avLst/>
          </a:prstGeom>
        </p:spPr>
        <p:txBody>
          <a:bodyPr wrap="square" rtlCol="0">
            <a:spAutoFit/>
          </a:bodyPr>
          <a:lstStyle/>
          <a:p>
            <a:pPr marL="91440" marR="0" lvl="0" indent="0" algn="l" defTabSz="914400" rtl="0" eaLnBrk="1" fontAlgn="auto" latinLnBrk="0" hangingPunct="1">
              <a:lnSpc>
                <a:spcPct val="100000"/>
              </a:lnSpc>
              <a:spcBef>
                <a:spcPts val="325"/>
              </a:spcBef>
              <a:spcAft>
                <a:spcPts val="0"/>
              </a:spcAft>
              <a:buClrTx/>
              <a:buSzTx/>
              <a:buFontTx/>
              <a:buNone/>
              <a:tabLst>
                <a:tab pos="378460" algn="l"/>
                <a:tab pos="379095" algn="l"/>
              </a:tabLst>
              <a:defRPr/>
            </a:pPr>
            <a:r>
              <a:rPr lang="fr" sz="1200" b="0" i="0" u="none" strike="noStrike" kern="1200" cap="none" spc="0" normalizeH="0" noProof="0" dirty="0">
                <a:ln>
                  <a:noFill/>
                </a:ln>
                <a:solidFill>
                  <a:prstClr val="black">
                    <a:lumMod val="75000"/>
                    <a:lumOff val="25000"/>
                  </a:prstClr>
                </a:solidFill>
                <a:effectLst/>
                <a:uLnTx/>
                <a:uFillTx/>
                <a:latin typeface="Arial"/>
                <a:ea typeface="+mn-ea"/>
                <a:cs typeface="Arial"/>
              </a:rPr>
              <a:t>Porte-vaccins                         modèle antigel           préqualifié par l’OMS</a:t>
            </a:r>
          </a:p>
        </p:txBody>
      </p:sp>
      <p:sp>
        <p:nvSpPr>
          <p:cNvPr id="74" name="Rectangle 73">
            <a:extLst>
              <a:ext uri="{FF2B5EF4-FFF2-40B4-BE49-F238E27FC236}">
                <a16:creationId xmlns:a16="http://schemas.microsoft.com/office/drawing/2014/main" id="{DB4A2482-A19D-4140-A381-A2CA7DC6C615}"/>
              </a:ext>
            </a:extLst>
          </p:cNvPr>
          <p:cNvSpPr/>
          <p:nvPr/>
        </p:nvSpPr>
        <p:spPr>
          <a:xfrm>
            <a:off x="7068465" y="3182016"/>
            <a:ext cx="1918916" cy="523220"/>
          </a:xfrm>
          <a:prstGeom prst="rect">
            <a:avLst/>
          </a:prstGeom>
        </p:spPr>
        <p:txBody>
          <a:bodyPr wrap="square" rtlCol="0">
            <a:spAutoFit/>
          </a:bodyPr>
          <a:lstStyle/>
          <a:p>
            <a:pPr marL="91440" marR="231775" lvl="0" indent="0" algn="l" defTabSz="914400" rtl="0" eaLnBrk="1" fontAlgn="auto" latinLnBrk="0" hangingPunct="1">
              <a:lnSpc>
                <a:spcPct val="100000"/>
              </a:lnSpc>
              <a:spcBef>
                <a:spcPts val="325"/>
              </a:spcBef>
              <a:spcAft>
                <a:spcPts val="0"/>
              </a:spcAft>
              <a:buClrTx/>
              <a:buSzTx/>
              <a:buFontTx/>
              <a:buNone/>
              <a:tabLst/>
              <a:defRPr/>
            </a:pPr>
            <a:r>
              <a:rPr lang="fr" sz="1400" b="0" i="0" u="none" strike="noStrike" kern="1200" cap="none" spc="0" normalizeH="0" noProof="0">
                <a:ln>
                  <a:noFill/>
                </a:ln>
                <a:solidFill>
                  <a:srgbClr val="000000"/>
                </a:solidFill>
                <a:effectLst/>
                <a:uLnTx/>
                <a:uFillTx/>
                <a:latin typeface="Arial"/>
                <a:ea typeface="+mn-ea"/>
                <a:cs typeface="Arial"/>
              </a:rPr>
              <a:t>Accumulateurs d’eau congelée</a:t>
            </a:r>
          </a:p>
        </p:txBody>
      </p:sp>
      <p:sp>
        <p:nvSpPr>
          <p:cNvPr id="75" name="Rectangle 74">
            <a:extLst>
              <a:ext uri="{FF2B5EF4-FFF2-40B4-BE49-F238E27FC236}">
                <a16:creationId xmlns:a16="http://schemas.microsoft.com/office/drawing/2014/main" id="{1DE716D1-79DD-4FE9-88D1-F11B290C1779}"/>
              </a:ext>
            </a:extLst>
          </p:cNvPr>
          <p:cNvSpPr/>
          <p:nvPr/>
        </p:nvSpPr>
        <p:spPr>
          <a:xfrm>
            <a:off x="7068465" y="5602495"/>
            <a:ext cx="1918916" cy="523220"/>
          </a:xfrm>
          <a:prstGeom prst="rect">
            <a:avLst/>
          </a:prstGeom>
        </p:spPr>
        <p:txBody>
          <a:bodyPr wrap="square" rtlCol="0">
            <a:spAutoFit/>
          </a:bodyPr>
          <a:lstStyle/>
          <a:p>
            <a:pPr marL="91440" marR="231775" lvl="0" indent="0" algn="l" defTabSz="914400" rtl="0" eaLnBrk="1" fontAlgn="auto" latinLnBrk="0" hangingPunct="1">
              <a:lnSpc>
                <a:spcPct val="100000"/>
              </a:lnSpc>
              <a:spcBef>
                <a:spcPts val="325"/>
              </a:spcBef>
              <a:spcAft>
                <a:spcPts val="0"/>
              </a:spcAft>
              <a:buClrTx/>
              <a:buSzTx/>
              <a:buFontTx/>
              <a:buNone/>
              <a:tabLst/>
              <a:defRPr/>
            </a:pPr>
            <a:r>
              <a:rPr lang="fr" sz="1400" b="0" i="0" u="none" strike="noStrike" kern="1200" cap="none" spc="0" normalizeH="0" noProof="0">
                <a:ln>
                  <a:noFill/>
                </a:ln>
                <a:solidFill>
                  <a:srgbClr val="000000"/>
                </a:solidFill>
                <a:effectLst/>
                <a:uLnTx/>
                <a:uFillTx/>
                <a:latin typeface="Arial"/>
                <a:ea typeface="+mn-ea"/>
                <a:cs typeface="Arial"/>
              </a:rPr>
              <a:t>Accumulateurs d’eau congelée</a:t>
            </a:r>
          </a:p>
        </p:txBody>
      </p:sp>
    </p:spTree>
    <p:extLst>
      <p:ext uri="{BB962C8B-B14F-4D97-AF65-F5344CB8AC3E}">
        <p14:creationId xmlns:p14="http://schemas.microsoft.com/office/powerpoint/2010/main" val="1847287485"/>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DCBEDD-734F-45AC-B6AD-6DCB3917FBDB}"/>
              </a:ext>
            </a:extLst>
          </p:cNvPr>
          <p:cNvSpPr txBox="1"/>
          <p:nvPr/>
        </p:nvSpPr>
        <p:spPr>
          <a:xfrm>
            <a:off x="6914147" y="9331"/>
            <a:ext cx="5277854" cy="6858000"/>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marL="396875" indent="0">
              <a:lnSpc>
                <a:spcPct val="100000"/>
              </a:lnSpc>
              <a:spcBef>
                <a:spcPts val="300"/>
              </a:spcBef>
              <a:spcAft>
                <a:spcPts val="300"/>
              </a:spcAft>
              <a:buClr>
                <a:schemeClr val="tx1"/>
              </a:buClr>
              <a:buSzPct val="100000"/>
              <a:buFont typeface="Segoe UI" panose="020B0502040204020203" pitchFamily="34" charset="0"/>
              <a:buNone/>
              <a:defRPr lang="en-US" sz="6000">
                <a:solidFill>
                  <a:schemeClr val="bg1"/>
                </a:solidFill>
                <a:latin typeface="Arial" panose="020B0604020202020204" pitchFamily="34" charset="0"/>
                <a:cs typeface="Arial" panose="020B0604020202020204" pitchFamily="34" charset="0"/>
                <a:sym typeface="Arial" panose="020B0604020202020204" pitchFamily="34" charset="0"/>
              </a:defRPr>
            </a:lvl1pPr>
            <a:lvl2pPr indent="0" algn="ctr">
              <a:lnSpc>
                <a:spcPct val="100000"/>
              </a:lnSpc>
              <a:spcBef>
                <a:spcPts val="0"/>
              </a:spcBef>
              <a:spcAft>
                <a:spcPts val="300"/>
              </a:spcAft>
              <a:buClr>
                <a:schemeClr val="tx1"/>
              </a:buClr>
              <a:buSzPct val="110000"/>
              <a:buFont typeface="Wingdings" panose="05000000000000000000" pitchFamily="2" charset="2"/>
              <a:buNone/>
              <a:defRPr lang="en-US" sz="2000">
                <a:latin typeface="Arial" panose="020B0604020202020204" pitchFamily="34" charset="0"/>
                <a:cs typeface="Arial" panose="020B0604020202020204" pitchFamily="34" charset="0"/>
                <a:sym typeface="Arial" panose="020B0604020202020204" pitchFamily="34" charset="0"/>
              </a:defRPr>
            </a:lvl2pPr>
            <a:lvl3pPr indent="0" algn="ctr">
              <a:lnSpc>
                <a:spcPct val="100000"/>
              </a:lnSpc>
              <a:spcBef>
                <a:spcPts val="0"/>
              </a:spcBef>
              <a:spcAft>
                <a:spcPts val="300"/>
              </a:spcAft>
              <a:buClr>
                <a:schemeClr val="tx1"/>
              </a:buClr>
              <a:buSzPct val="110000"/>
              <a:buFont typeface="Arial" panose="020B0604020202020204" pitchFamily="34" charset="0"/>
              <a:buNone/>
              <a:defRPr lang="en-US">
                <a:latin typeface="Arial" panose="020B0604020202020204" pitchFamily="34" charset="0"/>
                <a:cs typeface="Arial" panose="020B0604020202020204" pitchFamily="34" charset="0"/>
                <a:sym typeface="Arial" panose="020B0604020202020204" pitchFamily="34" charset="0"/>
              </a:defRPr>
            </a:lvl3pPr>
            <a:lvl4pPr indent="0" algn="ctr">
              <a:lnSpc>
                <a:spcPct val="100000"/>
              </a:lnSpc>
              <a:spcBef>
                <a:spcPts val="0"/>
              </a:spcBef>
              <a:spcAft>
                <a:spcPts val="300"/>
              </a:spcAft>
              <a:buClr>
                <a:schemeClr val="tx1"/>
              </a:buClr>
              <a:buSzPct val="100000"/>
              <a:buFont typeface="Arial" panose="020B0604020202020204" pitchFamily="34" charset="0"/>
              <a:buNone/>
              <a:defRPr lang="en-US" sz="1600">
                <a:latin typeface="Arial" panose="020B0604020202020204" pitchFamily="34" charset="0"/>
                <a:cs typeface="Arial" panose="020B0604020202020204" pitchFamily="34" charset="0"/>
                <a:sym typeface="Arial" panose="020B0604020202020204" pitchFamily="34" charset="0"/>
              </a:defRPr>
            </a:lvl4pPr>
            <a:lvl5pPr indent="0" algn="ctr">
              <a:lnSpc>
                <a:spcPct val="100000"/>
              </a:lnSpc>
              <a:spcBef>
                <a:spcPts val="0"/>
              </a:spcBef>
              <a:spcAft>
                <a:spcPts val="300"/>
              </a:spcAft>
              <a:buClr>
                <a:schemeClr val="tx1"/>
              </a:buClr>
              <a:buSzPct val="100000"/>
              <a:buFont typeface="Arial" panose="020B0604020202020204" pitchFamily="34" charset="0"/>
              <a:buNone/>
              <a:defRPr lang="en-US" sz="1600">
                <a:latin typeface="Arial" panose="020B0604020202020204" pitchFamily="34" charset="0"/>
                <a:cs typeface="Arial" panose="020B0604020202020204" pitchFamily="34" charset="0"/>
                <a:sym typeface="Arial" panose="020B0604020202020204" pitchFamily="34" charset="0"/>
              </a:defRPr>
            </a:lvl5pPr>
            <a:lvl6pPr indent="0" algn="ctr">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indent="0" algn="ctr">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indent="0" algn="ctr">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indent="0" algn="ctr">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288925" rtl="0"/>
            <a:r>
              <a:rPr lang="fr" sz="3700" dirty="0"/>
              <a:t>Module 7 :</a:t>
            </a:r>
          </a:p>
          <a:p>
            <a:pPr marL="288925" rtl="0"/>
            <a:r>
              <a:rPr lang="fr" sz="3500" dirty="0"/>
              <a:t>Gestion </a:t>
            </a:r>
          </a:p>
          <a:p>
            <a:pPr marL="288925" rtl="0"/>
            <a:r>
              <a:rPr lang="fr" sz="3500" dirty="0"/>
              <a:t>du stockage des vaccins </a:t>
            </a:r>
          </a:p>
          <a:p>
            <a:pPr marL="288925" rtl="0"/>
            <a:r>
              <a:rPr lang="fr" sz="3500" dirty="0"/>
              <a:t>et du transport </a:t>
            </a:r>
          </a:p>
          <a:p>
            <a:pPr marL="288925" rtl="0"/>
            <a:r>
              <a:rPr lang="fr" sz="3500" dirty="0"/>
              <a:t>aux points </a:t>
            </a:r>
          </a:p>
          <a:p>
            <a:pPr marL="288925" rtl="0"/>
            <a:r>
              <a:rPr lang="fr" sz="3500" dirty="0"/>
              <a:t>de service</a:t>
            </a:r>
          </a:p>
        </p:txBody>
      </p:sp>
      <p:pic>
        <p:nvPicPr>
          <p:cNvPr id="6" name="Picture 5">
            <a:extLst>
              <a:ext uri="{FF2B5EF4-FFF2-40B4-BE49-F238E27FC236}">
                <a16:creationId xmlns:a16="http://schemas.microsoft.com/office/drawing/2014/main" id="{96E89304-1482-4FA5-8015-A2D2D600F9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914147" cy="6858000"/>
          </a:xfrm>
          <a:prstGeom prst="rect">
            <a:avLst/>
          </a:prstGeom>
        </p:spPr>
      </p:pic>
      <p:sp>
        <p:nvSpPr>
          <p:cNvPr id="7" name="TextBox 6">
            <a:extLst>
              <a:ext uri="{FF2B5EF4-FFF2-40B4-BE49-F238E27FC236}">
                <a16:creationId xmlns:a16="http://schemas.microsoft.com/office/drawing/2014/main" id="{AE21D771-4F40-49EA-9A6F-C6083B951651}"/>
              </a:ext>
            </a:extLst>
          </p:cNvPr>
          <p:cNvSpPr txBox="1"/>
          <p:nvPr/>
        </p:nvSpPr>
        <p:spPr>
          <a:xfrm rot="16200000">
            <a:off x="5866585" y="5810437"/>
            <a:ext cx="1818126" cy="276999"/>
          </a:xfrm>
          <a:prstGeom prst="rect">
            <a:avLst/>
          </a:prstGeom>
          <a:noFill/>
        </p:spPr>
        <p:txBody>
          <a:bodyPr wrap="none" rtlCol="0">
            <a:spAutoFit/>
          </a:bodyPr>
          <a:lstStyle/>
          <a:p>
            <a:pPr rtl="0"/>
            <a:r>
              <a:rPr lang="fr" sz="1200">
                <a:solidFill>
                  <a:schemeClr val="bg1"/>
                </a:solidFill>
              </a:rPr>
              <a:t>© OMS/CO Philippines</a:t>
            </a:r>
          </a:p>
        </p:txBody>
      </p:sp>
    </p:spTree>
    <p:extLst>
      <p:ext uri="{BB962C8B-B14F-4D97-AF65-F5344CB8AC3E}">
        <p14:creationId xmlns:p14="http://schemas.microsoft.com/office/powerpoint/2010/main" val="23417731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AF5AE84-47D9-419B-994B-C920AEB99CC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38" name="think-cell Slide" r:id="rId6" imgW="360" imgH="360" progId="">
                  <p:embed/>
                </p:oleObj>
              </mc:Choice>
              <mc:Fallback>
                <p:oleObj name="think-cell Slide" r:id="rId6" imgW="360" imgH="360" progId="">
                  <p:embed/>
                  <p:pic>
                    <p:nvPicPr>
                      <p:cNvPr id="6" name="Object 5" hidden="1">
                        <a:extLst>
                          <a:ext uri="{FF2B5EF4-FFF2-40B4-BE49-F238E27FC236}">
                            <a16:creationId xmlns:a16="http://schemas.microsoft.com/office/drawing/2014/main" id="{EAF5AE84-47D9-419B-994B-C920AEB99C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hidden="1">
            <a:extLst>
              <a:ext uri="{FF2B5EF4-FFF2-40B4-BE49-F238E27FC236}">
                <a16:creationId xmlns:a16="http://schemas.microsoft.com/office/drawing/2014/main" id="{ADF0574E-7EE6-4AEB-A148-28939D9C27FA}"/>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2500" b="1"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371BFBE7-7658-40A1-8D34-F3CC2DB50BB5}"/>
              </a:ext>
            </a:extLst>
          </p:cNvPr>
          <p:cNvSpPr txBox="1"/>
          <p:nvPr/>
        </p:nvSpPr>
        <p:spPr>
          <a:xfrm rot="16200000">
            <a:off x="11174985" y="6401965"/>
            <a:ext cx="970266" cy="276999"/>
          </a:xfrm>
          <a:prstGeom prst="rect">
            <a:avLst/>
          </a:prstGeom>
          <a:noFill/>
        </p:spPr>
        <p:txBody>
          <a:bodyPr wrap="none" rtlCol="0">
            <a:spAutoFit/>
          </a:bodyPr>
          <a:lstStyle/>
          <a:p>
            <a:pPr rtl="0"/>
            <a:r>
              <a:rPr lang="fr" sz="1200">
                <a:solidFill>
                  <a:schemeClr val="bg1"/>
                </a:solidFill>
              </a:rPr>
              <a:t>Photo : OMS</a:t>
            </a:r>
          </a:p>
        </p:txBody>
      </p:sp>
      <p:sp>
        <p:nvSpPr>
          <p:cNvPr id="11" name="TextBox 10">
            <a:extLst>
              <a:ext uri="{FF2B5EF4-FFF2-40B4-BE49-F238E27FC236}">
                <a16:creationId xmlns:a16="http://schemas.microsoft.com/office/drawing/2014/main" id="{3FA3F789-1172-4BC2-9CAE-4EAD287D0662}"/>
              </a:ext>
            </a:extLst>
          </p:cNvPr>
          <p:cNvSpPr txBox="1"/>
          <p:nvPr/>
        </p:nvSpPr>
        <p:spPr>
          <a:xfrm rot="16200000">
            <a:off x="10456932" y="2327380"/>
            <a:ext cx="1830950" cy="276999"/>
          </a:xfrm>
          <a:prstGeom prst="rect">
            <a:avLst/>
          </a:prstGeom>
          <a:noFill/>
        </p:spPr>
        <p:txBody>
          <a:bodyPr wrap="none" rtlCol="0">
            <a:spAutoFit/>
          </a:bodyPr>
          <a:lstStyle/>
          <a:p>
            <a:pPr rtl="0"/>
            <a:r>
              <a:rPr lang="fr" sz="1200">
                <a:solidFill>
                  <a:schemeClr val="bg1"/>
                </a:solidFill>
              </a:rPr>
              <a:t>Photo : OMS Philippines</a:t>
            </a:r>
          </a:p>
        </p:txBody>
      </p:sp>
      <p:sp>
        <p:nvSpPr>
          <p:cNvPr id="5" name="TextBox 4">
            <a:extLst>
              <a:ext uri="{FF2B5EF4-FFF2-40B4-BE49-F238E27FC236}">
                <a16:creationId xmlns:a16="http://schemas.microsoft.com/office/drawing/2014/main" id="{E25CA64B-48C4-4A52-B8FD-80FE3B071DD0}"/>
              </a:ext>
            </a:extLst>
          </p:cNvPr>
          <p:cNvSpPr txBox="1"/>
          <p:nvPr/>
        </p:nvSpPr>
        <p:spPr>
          <a:xfrm>
            <a:off x="0" y="1033877"/>
            <a:ext cx="6503602" cy="5626214"/>
          </a:xfrm>
          <a:prstGeom prst="rect">
            <a:avLst/>
          </a:prstGeom>
          <a:ln w="6350">
            <a:noFill/>
            <a:miter lim="800000"/>
          </a:ln>
        </p:spPr>
        <p:txBody>
          <a:bodyPr vert="horz" wrap="square" lIns="0" tIns="0" rIns="0" bIns="0" rtlCol="0">
            <a:noAutofit/>
          </a:bodyPr>
          <a:lstStyle/>
          <a:p>
            <a:pPr marL="285750" indent="-285750" rtl="0">
              <a:buFont typeface="Arial" panose="020B0604020202020204" pitchFamily="34" charset="0"/>
              <a:buChar char="•"/>
            </a:pPr>
            <a:r>
              <a:rPr lang="fr" sz="1600" dirty="0"/>
              <a:t>Préparer les éléments suivants : </a:t>
            </a:r>
          </a:p>
          <a:p>
            <a:pPr marL="742950" lvl="1" indent="-285750" rtl="0">
              <a:buFont typeface="Arial" panose="020B0604020202020204" pitchFamily="34" charset="0"/>
              <a:buChar char="•"/>
            </a:pPr>
            <a:r>
              <a:rPr lang="fr" sz="1600" dirty="0"/>
              <a:t>Porte-vaccins à haute capacité avec accumulateurs d’eau conditionnée et dispositif de contrôle de la température – principal lieu de stockage des vaccins pendant le transport</a:t>
            </a:r>
          </a:p>
          <a:p>
            <a:pPr marL="742950" lvl="1" indent="-285750" rtl="0">
              <a:buFont typeface="Arial" panose="020B0604020202020204" pitchFamily="34" charset="0"/>
              <a:buChar char="•"/>
            </a:pPr>
            <a:r>
              <a:rPr lang="fr" sz="1600" dirty="0"/>
              <a:t>Porte-vaccins standard avec accumulateurs d’eau conditionnée – pour le stockage des flacons dilués pendant une séance</a:t>
            </a:r>
          </a:p>
          <a:p>
            <a:pPr marL="742950" lvl="1" indent="-285750" rtl="0">
              <a:buFont typeface="Arial" panose="020B0604020202020204" pitchFamily="34" charset="0"/>
              <a:buChar char="•"/>
            </a:pPr>
            <a:r>
              <a:rPr lang="fr" sz="1600" dirty="0"/>
              <a:t>Porte-vaccins standard ou conteneur isotherme plus petit rempli d’accumulateurs d’eau congelée supplémentaires – pour réapprovisionner les accumulateurs d’eau conditionnée à mi-séance</a:t>
            </a:r>
          </a:p>
          <a:p>
            <a:pPr marL="742950" lvl="1" indent="-285750" rtl="0">
              <a:buFont typeface="Arial" panose="020B0604020202020204" pitchFamily="34" charset="0"/>
              <a:buChar char="•"/>
            </a:pPr>
            <a:endParaRPr lang="en-US" sz="1600" dirty="0"/>
          </a:p>
          <a:p>
            <a:pPr marL="285750" indent="-285750" rtl="0">
              <a:buFont typeface="Arial" panose="020B0604020202020204" pitchFamily="34" charset="0"/>
              <a:buChar char="•"/>
            </a:pPr>
            <a:r>
              <a:rPr lang="fr" sz="1600" dirty="0"/>
              <a:t>Estimer la quantité nécessaire selon la population ciblée</a:t>
            </a:r>
          </a:p>
          <a:p>
            <a:pPr marL="285750" indent="-285750" rtl="0">
              <a:buFont typeface="Arial" panose="020B0604020202020204" pitchFamily="34" charset="0"/>
              <a:buChar char="•"/>
            </a:pPr>
            <a:r>
              <a:rPr lang="fr" sz="1600" dirty="0"/>
              <a:t>Placer les vaccins dans le porte-vaccins à haute capacité </a:t>
            </a:r>
          </a:p>
          <a:p>
            <a:pPr marL="742950" lvl="1" indent="-285750" rtl="0">
              <a:buFont typeface="Arial" panose="020B0604020202020204" pitchFamily="34" charset="0"/>
              <a:buChar char="•"/>
            </a:pPr>
            <a:r>
              <a:rPr lang="fr" sz="1600" dirty="0"/>
              <a:t>Vérifier que la date de retrait du vaccin du stockage ULT est inscrite sur le flacon </a:t>
            </a:r>
          </a:p>
          <a:p>
            <a:pPr marL="742950" lvl="1" indent="-285750" rtl="0">
              <a:buFont typeface="Arial" panose="020B0604020202020204" pitchFamily="34" charset="0"/>
              <a:buChar char="•"/>
            </a:pPr>
            <a:r>
              <a:rPr lang="fr" sz="1600" dirty="0"/>
              <a:t>Mettre les vaccins dans un conteneur/sac plastique – pour que l’étiquette des vaccins reste sèche et intacte</a:t>
            </a:r>
          </a:p>
          <a:p>
            <a:pPr marL="742950" lvl="1" indent="-285750" rtl="0">
              <a:buFont typeface="Arial" panose="020B0604020202020204" pitchFamily="34" charset="0"/>
              <a:buChar char="•"/>
            </a:pPr>
            <a:r>
              <a:rPr lang="fr" sz="1600" dirty="0"/>
              <a:t>Placer un dispositif de contrôle de la température</a:t>
            </a:r>
          </a:p>
          <a:p>
            <a:pPr lvl="1" rtl="0"/>
            <a:endParaRPr lang="en-US" sz="1600" dirty="0"/>
          </a:p>
          <a:p>
            <a:pPr marL="285750" indent="-285750" rtl="0">
              <a:buFont typeface="Arial" panose="020B0604020202020204" pitchFamily="34" charset="0"/>
              <a:buChar char="•"/>
            </a:pPr>
            <a:r>
              <a:rPr lang="fr" sz="1600" dirty="0"/>
              <a:t>Noter la date de chargement et la date d’arrivée, y compris la température à l’arrivée </a:t>
            </a:r>
          </a:p>
          <a:p>
            <a:pPr marL="285750" indent="-285750" rtl="0">
              <a:spcBef>
                <a:spcPct val="50000"/>
              </a:spcBef>
              <a:buFont typeface="Arial" panose="020B0604020202020204" pitchFamily="34" charset="0"/>
              <a:buChar char="•"/>
            </a:pPr>
            <a:endParaRPr lang="en-US" sz="1600" dirty="0"/>
          </a:p>
          <a:p>
            <a:pPr marL="285750" indent="-285750" rtl="0">
              <a:spcBef>
                <a:spcPct val="50000"/>
              </a:spcBef>
              <a:buFont typeface="Arial" panose="020B0604020202020204" pitchFamily="34" charset="0"/>
              <a:buChar char="•"/>
            </a:pPr>
            <a:endParaRPr lang="en-US" dirty="0"/>
          </a:p>
          <a:p>
            <a:pPr marL="285750" indent="-285750" rtl="0">
              <a:spcBef>
                <a:spcPct val="50000"/>
              </a:spcBef>
              <a:buFont typeface="Arial" panose="020B0604020202020204" pitchFamily="34" charset="0"/>
              <a:buChar char="•"/>
            </a:pPr>
            <a:endParaRPr lang="en-US" dirty="0"/>
          </a:p>
        </p:txBody>
      </p:sp>
      <p:sp>
        <p:nvSpPr>
          <p:cNvPr id="15" name="TextBox 14">
            <a:extLst>
              <a:ext uri="{FF2B5EF4-FFF2-40B4-BE49-F238E27FC236}">
                <a16:creationId xmlns:a16="http://schemas.microsoft.com/office/drawing/2014/main" id="{6E279139-B9E1-4F2B-8AA4-6D716476F9C6}"/>
              </a:ext>
            </a:extLst>
          </p:cNvPr>
          <p:cNvSpPr txBox="1"/>
          <p:nvPr/>
        </p:nvSpPr>
        <p:spPr>
          <a:xfrm rot="16200000">
            <a:off x="10526610" y="1992786"/>
            <a:ext cx="1830950" cy="276999"/>
          </a:xfrm>
          <a:prstGeom prst="rect">
            <a:avLst/>
          </a:prstGeom>
          <a:noFill/>
        </p:spPr>
        <p:txBody>
          <a:bodyPr wrap="none" rtlCol="0">
            <a:spAutoFit/>
          </a:bodyPr>
          <a:lstStyle/>
          <a:p>
            <a:pPr rtl="0"/>
            <a:r>
              <a:rPr lang="fr" sz="1200">
                <a:solidFill>
                  <a:schemeClr val="bg1"/>
                </a:solidFill>
              </a:rPr>
              <a:t>Photo : OMS Philippines</a:t>
            </a:r>
          </a:p>
        </p:txBody>
      </p:sp>
      <p:sp>
        <p:nvSpPr>
          <p:cNvPr id="9" name="Rectangle 8">
            <a:extLst>
              <a:ext uri="{FF2B5EF4-FFF2-40B4-BE49-F238E27FC236}">
                <a16:creationId xmlns:a16="http://schemas.microsoft.com/office/drawing/2014/main" id="{118DC298-5239-4099-8289-05282A5E6097}"/>
              </a:ext>
            </a:extLst>
          </p:cNvPr>
          <p:cNvSpPr/>
          <p:nvPr/>
        </p:nvSpPr>
        <p:spPr>
          <a:xfrm>
            <a:off x="7167476" y="4682225"/>
            <a:ext cx="4492642" cy="1661993"/>
          </a:xfrm>
          <a:prstGeom prst="rect">
            <a:avLst/>
          </a:prstGeom>
          <a:ln w="28575">
            <a:solidFill>
              <a:srgbClr val="0070C0"/>
            </a:solidFill>
          </a:ln>
        </p:spPr>
        <p:txBody>
          <a:bodyPr wrap="square" rtlCol="0">
            <a:spAutoFit/>
          </a:bodyPr>
          <a:lstStyle/>
          <a:p>
            <a:pPr marL="285750" indent="-285750" rtl="0">
              <a:spcBef>
                <a:spcPct val="50000"/>
              </a:spcBef>
              <a:buFont typeface="Arial" panose="020B0604020202020204" pitchFamily="34" charset="0"/>
              <a:buChar char="•"/>
            </a:pPr>
            <a:r>
              <a:rPr sz="1700" dirty="0"/>
              <a:t>Si la </a:t>
            </a:r>
            <a:r>
              <a:rPr sz="1700" dirty="0" err="1"/>
              <a:t>température</a:t>
            </a:r>
            <a:r>
              <a:rPr sz="1700" dirty="0"/>
              <a:t> </a:t>
            </a:r>
            <a:r>
              <a:rPr sz="1700" dirty="0" err="1"/>
              <a:t>excède</a:t>
            </a:r>
            <a:r>
              <a:rPr sz="1700" dirty="0"/>
              <a:t> 30</a:t>
            </a:r>
            <a:r>
              <a:rPr lang="fr" sz="1700" dirty="0">
                <a:latin typeface="Courier New" panose="02070309020205020404" pitchFamily="49" charset="0"/>
                <a:cs typeface="Courier New" panose="02070309020205020404" pitchFamily="49" charset="0"/>
              </a:rPr>
              <a:t>°</a:t>
            </a:r>
            <a:r>
              <a:rPr sz="1700" dirty="0"/>
              <a:t>C et que le </a:t>
            </a:r>
            <a:r>
              <a:rPr sz="1700" dirty="0" err="1"/>
              <a:t>vaccin</a:t>
            </a:r>
            <a:r>
              <a:rPr sz="1700" dirty="0"/>
              <a:t> </a:t>
            </a:r>
            <a:r>
              <a:rPr sz="1700" dirty="0" err="1"/>
              <a:t>est</a:t>
            </a:r>
            <a:r>
              <a:rPr sz="1700" dirty="0"/>
              <a:t> </a:t>
            </a:r>
            <a:r>
              <a:rPr sz="1700" dirty="0" err="1"/>
              <a:t>resté</a:t>
            </a:r>
            <a:r>
              <a:rPr sz="1700" dirty="0"/>
              <a:t> </a:t>
            </a:r>
            <a:r>
              <a:rPr sz="1700" dirty="0" err="1"/>
              <a:t>en</a:t>
            </a:r>
            <a:r>
              <a:rPr sz="1700" dirty="0"/>
              <a:t> transit pendant plus de 2 </a:t>
            </a:r>
            <a:r>
              <a:rPr sz="1700" dirty="0" err="1"/>
              <a:t>heures</a:t>
            </a:r>
            <a:r>
              <a:rPr sz="1700" dirty="0"/>
              <a:t>, le signaler au </a:t>
            </a:r>
            <a:r>
              <a:rPr sz="1700" dirty="0" err="1"/>
              <a:t>superviseur</a:t>
            </a:r>
            <a:r>
              <a:rPr sz="1700" dirty="0"/>
              <a:t>, noter la </a:t>
            </a:r>
            <a:r>
              <a:rPr sz="1700" dirty="0" err="1"/>
              <a:t>température</a:t>
            </a:r>
            <a:r>
              <a:rPr sz="1700" dirty="0"/>
              <a:t> </a:t>
            </a:r>
            <a:r>
              <a:rPr sz="1700" dirty="0" err="1"/>
              <a:t>affichée</a:t>
            </a:r>
            <a:r>
              <a:rPr sz="1700" dirty="0"/>
              <a:t> et </a:t>
            </a:r>
            <a:r>
              <a:rPr sz="1700" dirty="0" err="1"/>
              <a:t>inscrire</a:t>
            </a:r>
            <a:r>
              <a:rPr sz="1700" dirty="0"/>
              <a:t> sur le </a:t>
            </a:r>
            <a:r>
              <a:rPr sz="1700" dirty="0" err="1"/>
              <a:t>vaccin</a:t>
            </a:r>
            <a:r>
              <a:rPr sz="1700" dirty="0"/>
              <a:t> « NE PAS UTILISER : </a:t>
            </a:r>
            <a:r>
              <a:rPr sz="1700" dirty="0" err="1"/>
              <a:t>Température</a:t>
            </a:r>
            <a:r>
              <a:rPr sz="1700" dirty="0"/>
              <a:t> &gt; 30</a:t>
            </a:r>
            <a:r>
              <a:rPr lang="fr" sz="1700" dirty="0">
                <a:latin typeface="Courier New" panose="02070309020205020404" pitchFamily="49" charset="0"/>
                <a:cs typeface="Courier New" panose="02070309020205020404" pitchFamily="49" charset="0"/>
              </a:rPr>
              <a:t>º</a:t>
            </a:r>
            <a:r>
              <a:rPr sz="1700" dirty="0"/>
              <a:t>C – à </a:t>
            </a:r>
            <a:r>
              <a:rPr sz="1700" dirty="0" err="1"/>
              <a:t>jeter</a:t>
            </a:r>
            <a:r>
              <a:rPr sz="1700" dirty="0"/>
              <a:t> ». </a:t>
            </a:r>
          </a:p>
        </p:txBody>
      </p:sp>
      <p:sp>
        <p:nvSpPr>
          <p:cNvPr id="18" name="TextBox 17">
            <a:extLst>
              <a:ext uri="{FF2B5EF4-FFF2-40B4-BE49-F238E27FC236}">
                <a16:creationId xmlns:a16="http://schemas.microsoft.com/office/drawing/2014/main" id="{96A98918-F0F5-422D-8EF6-0C004E7A7153}"/>
              </a:ext>
            </a:extLst>
          </p:cNvPr>
          <p:cNvSpPr txBox="1"/>
          <p:nvPr/>
        </p:nvSpPr>
        <p:spPr>
          <a:xfrm rot="16200000">
            <a:off x="8078456" y="1690576"/>
            <a:ext cx="1830950" cy="276999"/>
          </a:xfrm>
          <a:prstGeom prst="rect">
            <a:avLst/>
          </a:prstGeom>
          <a:noFill/>
        </p:spPr>
        <p:txBody>
          <a:bodyPr wrap="none" rtlCol="0">
            <a:spAutoFit/>
          </a:bodyPr>
          <a:lstStyle/>
          <a:p>
            <a:pPr rtl="0"/>
            <a:r>
              <a:rPr lang="fr" sz="1200">
                <a:solidFill>
                  <a:schemeClr val="bg1"/>
                </a:solidFill>
              </a:rPr>
              <a:t>Photo : OMS Philippines</a:t>
            </a:r>
          </a:p>
        </p:txBody>
      </p:sp>
      <p:sp>
        <p:nvSpPr>
          <p:cNvPr id="3" name="Rectangle 2">
            <a:extLst>
              <a:ext uri="{FF2B5EF4-FFF2-40B4-BE49-F238E27FC236}">
                <a16:creationId xmlns:a16="http://schemas.microsoft.com/office/drawing/2014/main" id="{06D2CF5A-1E5F-4DD0-9696-55B69F1A3D40}"/>
              </a:ext>
            </a:extLst>
          </p:cNvPr>
          <p:cNvSpPr/>
          <p:nvPr/>
        </p:nvSpPr>
        <p:spPr>
          <a:xfrm>
            <a:off x="0" y="-18922"/>
            <a:ext cx="12192000" cy="782374"/>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spcBef>
                <a:spcPct val="0"/>
              </a:spcBef>
            </a:pPr>
            <a:r>
              <a:rPr lang="fr" sz="2200" b="1" dirty="0">
                <a:ln w="6350" cap="flat">
                  <a:noFill/>
                  <a:miter lim="800000"/>
                </a:ln>
                <a:solidFill>
                  <a:schemeClr val="bg1"/>
                </a:solidFill>
                <a:latin typeface="Calibri Light" panose="020F0302020204030204" pitchFamily="34" charset="0"/>
                <a:ea typeface="+mj-ea"/>
                <a:cs typeface="Calibri Light" panose="020F0302020204030204" pitchFamily="34" charset="0"/>
              </a:rPr>
              <a:t>Transport de vaccins non dilués dégelés à +2°C – +8°C pour une utilisation lors d’une séance de vaccination </a:t>
            </a:r>
          </a:p>
          <a:p>
            <a:pPr rtl="0">
              <a:lnSpc>
                <a:spcPct val="90000"/>
              </a:lnSpc>
              <a:spcBef>
                <a:spcPct val="0"/>
              </a:spcBef>
            </a:pPr>
            <a:r>
              <a:rPr lang="fr" sz="2200" b="1" dirty="0">
                <a:ln w="6350" cap="flat">
                  <a:noFill/>
                  <a:miter lim="800000"/>
                </a:ln>
                <a:solidFill>
                  <a:schemeClr val="bg1"/>
                </a:solidFill>
                <a:latin typeface="Calibri Light" panose="020F0302020204030204" pitchFamily="34" charset="0"/>
                <a:ea typeface="+mj-ea"/>
                <a:cs typeface="Calibri Light" panose="020F0302020204030204" pitchFamily="34" charset="0"/>
              </a:rPr>
              <a:t>communautaire (petit périmètre et séance terminée le jour même/en &lt; 24 heures).</a:t>
            </a:r>
          </a:p>
        </p:txBody>
      </p:sp>
      <p:sp>
        <p:nvSpPr>
          <p:cNvPr id="10" name="Rectangle 9">
            <a:extLst>
              <a:ext uri="{FF2B5EF4-FFF2-40B4-BE49-F238E27FC236}">
                <a16:creationId xmlns:a16="http://schemas.microsoft.com/office/drawing/2014/main" id="{A5E59D1A-595B-44C2-8CC7-943F60693AAF}"/>
              </a:ext>
            </a:extLst>
          </p:cNvPr>
          <p:cNvSpPr/>
          <p:nvPr/>
        </p:nvSpPr>
        <p:spPr>
          <a:xfrm>
            <a:off x="6432519" y="931311"/>
            <a:ext cx="5397985" cy="3046988"/>
          </a:xfrm>
          <a:prstGeom prst="rect">
            <a:avLst/>
          </a:prstGeom>
        </p:spPr>
        <p:txBody>
          <a:bodyPr wrap="square" rtlCol="0">
            <a:spAutoFit/>
          </a:bodyPr>
          <a:lstStyle/>
          <a:p>
            <a:pPr marL="285750" indent="-285750" rtl="0">
              <a:spcBef>
                <a:spcPct val="50000"/>
              </a:spcBef>
              <a:buFont typeface="Arial" panose="020B0604020202020204" pitchFamily="34" charset="0"/>
              <a:buChar char="•"/>
            </a:pPr>
            <a:r>
              <a:rPr lang="fr" sz="1600" b="1" dirty="0"/>
              <a:t>Deux options pour le contrôle de la température au cours du transport : </a:t>
            </a:r>
          </a:p>
          <a:p>
            <a:pPr marL="742950" lvl="1" indent="-285750" rtl="0">
              <a:spcBef>
                <a:spcPct val="50000"/>
              </a:spcBef>
              <a:buFont typeface="Arial" panose="020B0604020202020204" pitchFamily="34" charset="0"/>
              <a:buChar char="•"/>
            </a:pPr>
            <a:r>
              <a:rPr lang="fr" sz="1600" dirty="0"/>
              <a:t>Dispositif de contrôle de la température avec capteur interne relié à un moniteur externe – bien fixer le moniteur externe sur le porte-vaccins et garder le capteur à l’intérieur. </a:t>
            </a:r>
          </a:p>
          <a:p>
            <a:pPr marL="742950" lvl="1" indent="-285750" rtl="0">
              <a:spcBef>
                <a:spcPct val="50000"/>
              </a:spcBef>
              <a:buFont typeface="Arial" panose="020B0604020202020204" pitchFamily="34" charset="0"/>
              <a:buChar char="•"/>
            </a:pPr>
            <a:r>
              <a:rPr lang="fr" sz="1600" dirty="0"/>
              <a:t>Dispositif de contrôle de la température numérique – gardé à l’intérieur du porte-vaccins pendant le transport. Ne pas ouvrir le porte-vaccins en transit. Ne contrôler la température qu’à l’arrivée. </a:t>
            </a:r>
          </a:p>
        </p:txBody>
      </p:sp>
    </p:spTree>
    <p:extLst>
      <p:ext uri="{BB962C8B-B14F-4D97-AF65-F5344CB8AC3E}">
        <p14:creationId xmlns:p14="http://schemas.microsoft.com/office/powerpoint/2010/main" val="264565261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F3C19E3-17BC-4369-86E6-1DC8783A75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62" name="think-cell Slide" r:id="rId8" imgW="360" imgH="360" progId="">
                  <p:embed/>
                </p:oleObj>
              </mc:Choice>
              <mc:Fallback>
                <p:oleObj name="think-cell Slide" r:id="rId8" imgW="360" imgH="360" progId="">
                  <p:embed/>
                  <p:pic>
                    <p:nvPicPr>
                      <p:cNvPr id="6" name="Object 6" hidden="1">
                        <a:extLst>
                          <a:ext uri="{FF2B5EF4-FFF2-40B4-BE49-F238E27FC236}">
                            <a16:creationId xmlns:a16="http://schemas.microsoft.com/office/drawing/2014/main" id="{CF3C19E3-17BC-4369-86E6-1DC8783A75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 hidden="1">
            <a:extLst>
              <a:ext uri="{FF2B5EF4-FFF2-40B4-BE49-F238E27FC236}">
                <a16:creationId xmlns:a16="http://schemas.microsoft.com/office/drawing/2014/main" id="{568EB60A-7350-49B4-8411-0B1BC84C7E9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2500" b="1"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69666" name="2. Slide Title"/>
          <p:cNvSpPr>
            <a:spLocks noGrp="1" noChangeArrowheads="1"/>
          </p:cNvSpPr>
          <p:nvPr>
            <p:ph type="title"/>
            <p:custDataLst>
              <p:tags r:id="rId4"/>
            </p:custDataLst>
          </p:nvPr>
        </p:nvSpPr>
        <p:spPr bwMode="auto">
          <a:xfrm>
            <a:off x="0" y="0"/>
            <a:ext cx="12192000" cy="689811"/>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pPr>
            <a:r>
              <a:rPr lang="fr" sz="2400">
                <a:solidFill>
                  <a:schemeClr val="bg1"/>
                </a:solidFill>
                <a:latin typeface="Calibri Light" panose="020F0302020204030204" pitchFamily="34" charset="0"/>
                <a:cs typeface="Calibri Light" panose="020F0302020204030204" pitchFamily="34" charset="0"/>
              </a:rPr>
              <a:t>Gestion de la chaîne du froid vaccinale : séance de vaccination communautaire</a:t>
            </a:r>
          </a:p>
        </p:txBody>
      </p:sp>
      <p:sp>
        <p:nvSpPr>
          <p:cNvPr id="8" name="TextBox 7">
            <a:extLst>
              <a:ext uri="{FF2B5EF4-FFF2-40B4-BE49-F238E27FC236}">
                <a16:creationId xmlns:a16="http://schemas.microsoft.com/office/drawing/2014/main" id="{BD029850-793E-4870-8D25-A59D0187E4FB}"/>
              </a:ext>
            </a:extLst>
          </p:cNvPr>
          <p:cNvSpPr txBox="1">
            <a:spLocks/>
          </p:cNvSpPr>
          <p:nvPr/>
        </p:nvSpPr>
        <p:spPr>
          <a:xfrm>
            <a:off x="220744" y="850711"/>
            <a:ext cx="7463423" cy="5086008"/>
          </a:xfrm>
          <a:prstGeom prst="rect">
            <a:avLst/>
          </a:prstGeo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rtl="0">
              <a:buNone/>
            </a:pPr>
            <a:r>
              <a:rPr lang="fr" b="1" dirty="0">
                <a:solidFill>
                  <a:srgbClr val="000000"/>
                </a:solidFill>
              </a:rPr>
              <a:t>Considérations importantes : </a:t>
            </a:r>
          </a:p>
          <a:p>
            <a:pPr lvl="2" rtl="0">
              <a:spcAft>
                <a:spcPts val="800"/>
              </a:spcAft>
            </a:pPr>
            <a:r>
              <a:rPr lang="fr" dirty="0">
                <a:solidFill>
                  <a:srgbClr val="000000"/>
                </a:solidFill>
              </a:rPr>
              <a:t>Envisager d’élargir l’équipe de vaccination afin de garantir qu’une personne sera responsable du maintien de la chaîne du froid au cours de la journée.  </a:t>
            </a:r>
          </a:p>
          <a:p>
            <a:pPr lvl="2" rtl="0">
              <a:spcAft>
                <a:spcPts val="800"/>
              </a:spcAft>
            </a:pPr>
            <a:r>
              <a:rPr lang="fr" dirty="0">
                <a:solidFill>
                  <a:srgbClr val="000000"/>
                </a:solidFill>
                <a:ea typeface="Arial"/>
              </a:rPr>
              <a:t>Veiller à ce que le transport de l’équipe de vaccination et la logistique soient intégrés dans le microplan.</a:t>
            </a:r>
          </a:p>
          <a:p>
            <a:pPr lvl="2" rtl="0">
              <a:spcAft>
                <a:spcPts val="800"/>
              </a:spcAft>
            </a:pPr>
            <a:r>
              <a:rPr lang="fr" dirty="0">
                <a:solidFill>
                  <a:srgbClr val="000000"/>
                </a:solidFill>
                <a:ea typeface="Arial"/>
              </a:rPr>
              <a:t>Mener la séance de vaccination dans un lieu ombragé/couvert afin de protéger les porte-vaccins de la lumière directe du soleil/de la chaleur.</a:t>
            </a:r>
          </a:p>
          <a:p>
            <a:pPr lvl="2" rtl="0">
              <a:spcAft>
                <a:spcPts val="800"/>
              </a:spcAft>
            </a:pPr>
            <a:r>
              <a:rPr lang="fr" dirty="0">
                <a:solidFill>
                  <a:srgbClr val="000000"/>
                </a:solidFill>
                <a:ea typeface="Arial"/>
              </a:rPr>
              <a:t>Toujours vérifier la date de retrait du vaccin du stockage ULT inscrite sur le flacon. </a:t>
            </a:r>
            <a:r>
              <a:rPr lang="fr" dirty="0"/>
              <a:t>Ne pas utiliser si l’étiquette est décollée ou illisible. Consigner et désigner comme à jeter.</a:t>
            </a:r>
            <a:endParaRPr lang="en-US" dirty="0">
              <a:solidFill>
                <a:srgbClr val="000000"/>
              </a:solidFill>
              <a:ea typeface="Arial"/>
            </a:endParaRPr>
          </a:p>
          <a:p>
            <a:pPr lvl="2" rtl="0">
              <a:spcAft>
                <a:spcPts val="800"/>
              </a:spcAft>
            </a:pPr>
            <a:r>
              <a:rPr lang="fr" dirty="0">
                <a:solidFill>
                  <a:srgbClr val="000000"/>
                </a:solidFill>
                <a:ea typeface="Arial"/>
              </a:rPr>
              <a:t>Vérifier régulièrement l’état des accumulateurs d’eau congelée dans les porte-vaccins ; remplacer les accumulateurs d’eau conditionnée si nécessaire.</a:t>
            </a:r>
          </a:p>
          <a:p>
            <a:pPr lvl="2" rtl="0">
              <a:spcAft>
                <a:spcPts val="800"/>
              </a:spcAft>
            </a:pPr>
            <a:r>
              <a:rPr lang="fr" dirty="0">
                <a:solidFill>
                  <a:srgbClr val="000000"/>
                </a:solidFill>
                <a:ea typeface="Arial"/>
              </a:rPr>
              <a:t>Veiller à ce que les accumulateurs d’eau congelée soient conditionnés avant de ravitailler les porte-vaccins afin de prévenir le risque de recongeler les vaccins. Recongeler totalement un vaccin décongelé influe sur sa stabilité/puissance.</a:t>
            </a:r>
          </a:p>
          <a:p>
            <a:pPr lvl="2" rtl="0">
              <a:spcAft>
                <a:spcPts val="800"/>
              </a:spcAft>
            </a:pPr>
            <a:r>
              <a:rPr lang="fr" dirty="0">
                <a:solidFill>
                  <a:srgbClr val="000000"/>
                </a:solidFill>
              </a:rPr>
              <a:t>Consigner et rendre compte des informations logistiques, y compris l’utilisation et les pertes.</a:t>
            </a:r>
            <a:endParaRPr lang="en-US" dirty="0"/>
          </a:p>
        </p:txBody>
      </p:sp>
      <p:pic>
        <p:nvPicPr>
          <p:cNvPr id="7" name="RectangleLight">
            <a:extLst>
              <a:ext uri="{FF2B5EF4-FFF2-40B4-BE49-F238E27FC236}">
                <a16:creationId xmlns:a16="http://schemas.microsoft.com/office/drawing/2014/main" id="{16711C87-0F56-458E-8159-F999189AB1C1}"/>
              </a:ext>
            </a:extLst>
          </p:cNvPr>
          <p:cNvPicPr>
            <a:picLocks/>
          </p:cNvPicPr>
          <p:nvPr>
            <p:custDataLst>
              <p:tags r:id="rId5"/>
            </p:custDataLst>
          </p:nvPr>
        </p:nvPicPr>
        <p:blipFill rotWithShape="1">
          <a:blip r:embed="rId10" cstate="email">
            <a:lum bright="10000"/>
            <a:extLst>
              <a:ext uri="{BEBA8EAE-BF5A-486C-A8C5-ECC9F3942E4B}">
                <a14:imgProps xmlns:a14="http://schemas.microsoft.com/office/drawing/2010/main">
                  <a14:imgLayer r:embed="rId11">
                    <a14:imgEffect>
                      <a14:saturation sat="65000"/>
                    </a14:imgEffect>
                    <a14:imgEffect>
                      <a14:colorTemperature colorTemp="6250"/>
                    </a14:imgEffect>
                  </a14:imgLayer>
                </a14:imgProps>
              </a:ext>
              <a:ext uri="{28A0092B-C50C-407E-A947-70E740481C1C}">
                <a14:useLocalDpi xmlns:a14="http://schemas.microsoft.com/office/drawing/2010/main"/>
              </a:ext>
            </a:extLst>
          </a:blip>
          <a:srcRect/>
          <a:stretch/>
        </p:blipFill>
        <p:spPr>
          <a:xfrm>
            <a:off x="7844589" y="689811"/>
            <a:ext cx="4347411" cy="6168189"/>
          </a:xfrm>
          <a:prstGeom prst="rect">
            <a:avLst/>
          </a:prstGeom>
        </p:spPr>
      </p:pic>
    </p:spTree>
    <p:extLst>
      <p:ext uri="{BB962C8B-B14F-4D97-AF65-F5344CB8AC3E}">
        <p14:creationId xmlns:p14="http://schemas.microsoft.com/office/powerpoint/2010/main" val="40145191"/>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F3C19E3-17BC-4369-86E6-1DC8783A75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6" name="think-cell Slide" r:id="rId7" imgW="360" imgH="360" progId="">
                  <p:embed/>
                </p:oleObj>
              </mc:Choice>
              <mc:Fallback>
                <p:oleObj name="think-cell Slide" r:id="rId7" imgW="360" imgH="360" progId="">
                  <p:embed/>
                  <p:pic>
                    <p:nvPicPr>
                      <p:cNvPr id="6" name="Object 6" hidden="1">
                        <a:extLst>
                          <a:ext uri="{FF2B5EF4-FFF2-40B4-BE49-F238E27FC236}">
                            <a16:creationId xmlns:a16="http://schemas.microsoft.com/office/drawing/2014/main" id="{CF3C19E3-17BC-4369-86E6-1DC8783A75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 hidden="1">
            <a:extLst>
              <a:ext uri="{FF2B5EF4-FFF2-40B4-BE49-F238E27FC236}">
                <a16:creationId xmlns:a16="http://schemas.microsoft.com/office/drawing/2014/main" id="{568EB60A-7350-49B4-8411-0B1BC84C7E9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2500" b="1"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Box 7">
            <a:extLst>
              <a:ext uri="{FF2B5EF4-FFF2-40B4-BE49-F238E27FC236}">
                <a16:creationId xmlns:a16="http://schemas.microsoft.com/office/drawing/2014/main" id="{BD029850-793E-4870-8D25-A59D0187E4FB}"/>
              </a:ext>
            </a:extLst>
          </p:cNvPr>
          <p:cNvSpPr txBox="1">
            <a:spLocks/>
          </p:cNvSpPr>
          <p:nvPr/>
        </p:nvSpPr>
        <p:spPr>
          <a:xfrm>
            <a:off x="389636" y="772553"/>
            <a:ext cx="7331964" cy="142346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indent="0" rtl="0">
              <a:buNone/>
            </a:pPr>
            <a:r>
              <a:rPr lang="fr">
                <a:solidFill>
                  <a:srgbClr val="000000"/>
                </a:solidFill>
                <a:ea typeface="Arial"/>
              </a:rPr>
              <a:t>.</a:t>
            </a:r>
          </a:p>
          <a:p>
            <a:pPr lvl="2" rtl="0"/>
            <a:endParaRPr lang="en-US" dirty="0">
              <a:solidFill>
                <a:srgbClr val="000000"/>
              </a:solidFill>
            </a:endParaRPr>
          </a:p>
          <a:p>
            <a:pPr marL="228600" lvl="2" indent="0" rtl="0">
              <a:buNone/>
            </a:pPr>
            <a:endParaRPr lang="en-US" dirty="0">
              <a:solidFill>
                <a:srgbClr val="000000"/>
              </a:solidFill>
            </a:endParaRPr>
          </a:p>
          <a:p>
            <a:pPr marL="1200150" lvl="2" indent="-285750" rtl="0">
              <a:spcBef>
                <a:spcPts val="300"/>
              </a:spcBef>
              <a:buFont typeface="Arial" panose="020B0604020202020204" pitchFamily="34" charset="0"/>
              <a:buChar char="•"/>
            </a:pPr>
            <a:endParaRPr lang="en-US" dirty="0">
              <a:solidFill>
                <a:srgbClr val="000000"/>
              </a:solidFill>
              <a:ea typeface="Arial"/>
            </a:endParaRPr>
          </a:p>
          <a:p>
            <a:pPr marL="228600" lvl="2" indent="0" rtl="0">
              <a:buNone/>
            </a:pPr>
            <a:r>
              <a:rPr lang="fr">
                <a:solidFill>
                  <a:srgbClr val="000000"/>
                </a:solidFill>
                <a:ea typeface="Arial"/>
              </a:rPr>
              <a:t> </a:t>
            </a:r>
          </a:p>
        </p:txBody>
      </p:sp>
      <p:sp>
        <p:nvSpPr>
          <p:cNvPr id="4" name="Rectangle 3">
            <a:extLst>
              <a:ext uri="{FF2B5EF4-FFF2-40B4-BE49-F238E27FC236}">
                <a16:creationId xmlns:a16="http://schemas.microsoft.com/office/drawing/2014/main" id="{B800F6E2-6F47-46B2-AB3B-556A3C848CB1}"/>
              </a:ext>
            </a:extLst>
          </p:cNvPr>
          <p:cNvSpPr/>
          <p:nvPr/>
        </p:nvSpPr>
        <p:spPr>
          <a:xfrm>
            <a:off x="235267" y="202475"/>
            <a:ext cx="7567202" cy="6576159"/>
          </a:xfrm>
          <a:prstGeom prst="rect">
            <a:avLst/>
          </a:prstGeom>
        </p:spPr>
        <p:txBody>
          <a:bodyPr wrap="square" rtlCol="0">
            <a:spAutoFit/>
          </a:bodyPr>
          <a:lstStyle/>
          <a:p>
            <a:pPr rtl="0"/>
            <a:r>
              <a:rPr lang="fr" sz="1600" b="1" dirty="0">
                <a:solidFill>
                  <a:srgbClr val="000000"/>
                </a:solidFill>
              </a:rPr>
              <a:t>Stockage des vaccins dans des porte-vaccins à haute capacité</a:t>
            </a:r>
          </a:p>
          <a:p>
            <a:pPr marL="742950" lvl="1" indent="-285750" rtl="0">
              <a:spcAft>
                <a:spcPts val="800"/>
              </a:spcAft>
              <a:buFontTx/>
              <a:buChar char="-"/>
            </a:pPr>
            <a:r>
              <a:rPr lang="fr" sz="1600" dirty="0">
                <a:solidFill>
                  <a:srgbClr val="000000"/>
                </a:solidFill>
              </a:rPr>
              <a:t>Conserver les flacons de vaccin non dilué dans le porte-vaccins à haute capacité avec un dispositif de contrôle de la température. </a:t>
            </a:r>
          </a:p>
          <a:p>
            <a:pPr marL="742950" lvl="1" indent="-285750" rtl="0">
              <a:spcAft>
                <a:spcPts val="800"/>
              </a:spcAft>
              <a:buFontTx/>
              <a:buChar char="-"/>
            </a:pPr>
            <a:r>
              <a:rPr lang="fr" sz="1600" dirty="0">
                <a:solidFill>
                  <a:srgbClr val="000000"/>
                </a:solidFill>
              </a:rPr>
              <a:t>Ne l’ouvrir que pour prendre un flacon à diluer. Au même moment, contrôler la température et l’état des accumulateurs d’eau.</a:t>
            </a:r>
          </a:p>
          <a:p>
            <a:pPr marL="742950" lvl="1" indent="-285750" rtl="0">
              <a:spcAft>
                <a:spcPts val="800"/>
              </a:spcAft>
              <a:buFontTx/>
              <a:buChar char="-"/>
            </a:pPr>
            <a:r>
              <a:rPr lang="fr" sz="1600" dirty="0">
                <a:solidFill>
                  <a:srgbClr val="000000"/>
                </a:solidFill>
              </a:rPr>
              <a:t>Si la température s’élève, remplacer les accumulateurs d’eau conditionnée.</a:t>
            </a:r>
          </a:p>
          <a:p>
            <a:pPr marL="742950" lvl="1" indent="-285750" rtl="0">
              <a:spcAft>
                <a:spcPts val="800"/>
              </a:spcAft>
              <a:buFontTx/>
              <a:buChar char="-"/>
            </a:pPr>
            <a:r>
              <a:rPr lang="fr" sz="1600" dirty="0">
                <a:solidFill>
                  <a:srgbClr val="000000"/>
                </a:solidFill>
              </a:rPr>
              <a:t>Si la température du porte-vaccins excède 30°C pendant plus de 2 heures, le signaler au superviseur, noter la température affichée et inscrire sur le vaccin </a:t>
            </a:r>
            <a:r>
              <a:rPr lang="fr" sz="1600" dirty="0"/>
              <a:t>« NE PAS UTILISER : Température &gt; 30</a:t>
            </a:r>
            <a:r>
              <a:rPr lang="fr" sz="1600" dirty="0">
                <a:cs typeface="Courier New" panose="02070309020205020404" pitchFamily="49" charset="0"/>
              </a:rPr>
              <a:t>º</a:t>
            </a:r>
            <a:r>
              <a:rPr lang="fr" sz="1600" dirty="0"/>
              <a:t>C – à jeter ». </a:t>
            </a:r>
          </a:p>
          <a:p>
            <a:pPr marL="742950" lvl="1" indent="-285750" rtl="0">
              <a:spcAft>
                <a:spcPts val="800"/>
              </a:spcAft>
              <a:buFontTx/>
              <a:buChar char="-"/>
            </a:pPr>
            <a:endParaRPr lang="en-US" sz="1600" dirty="0">
              <a:solidFill>
                <a:srgbClr val="FF0000"/>
              </a:solidFill>
            </a:endParaRPr>
          </a:p>
          <a:p>
            <a:pPr rtl="0"/>
            <a:r>
              <a:rPr lang="fr" sz="1600" b="1" dirty="0">
                <a:solidFill>
                  <a:srgbClr val="000000"/>
                </a:solidFill>
              </a:rPr>
              <a:t>Vaccins stockés dans des porte-vaccins standard </a:t>
            </a:r>
          </a:p>
          <a:p>
            <a:pPr marL="742950" lvl="1" indent="-285750" rtl="0">
              <a:spcAft>
                <a:spcPts val="800"/>
              </a:spcAft>
              <a:buFontTx/>
              <a:buChar char="-"/>
            </a:pPr>
            <a:r>
              <a:rPr lang="fr" sz="1600" dirty="0">
                <a:solidFill>
                  <a:srgbClr val="000000"/>
                </a:solidFill>
                <a:ea typeface="Arial"/>
              </a:rPr>
              <a:t>Diluer les flacons un par un et inscrire l’heure de dilution sur l’étiquette.</a:t>
            </a:r>
          </a:p>
          <a:p>
            <a:pPr marL="742950" lvl="1" indent="-285750" rtl="0">
              <a:spcAft>
                <a:spcPts val="800"/>
              </a:spcAft>
              <a:buFontTx/>
              <a:buChar char="-"/>
            </a:pPr>
            <a:r>
              <a:rPr lang="fr" sz="1600" dirty="0"/>
              <a:t>Les vaccins dilués peuvent être manipulés à lumière ambiante si la température ne dépasse pas 30°C. ÉVITER l’exposition à la lumière directe du soleil/aux rayons UV. </a:t>
            </a:r>
          </a:p>
          <a:p>
            <a:pPr marL="742950" lvl="1" indent="-285750" rtl="0">
              <a:spcAft>
                <a:spcPts val="800"/>
              </a:spcAft>
              <a:buFontTx/>
              <a:buChar char="-"/>
            </a:pPr>
            <a:r>
              <a:rPr lang="fr" sz="1600" dirty="0">
                <a:solidFill>
                  <a:srgbClr val="000000"/>
                </a:solidFill>
              </a:rPr>
              <a:t>Placer le vaccin dilué sur le coussinet en mousse d’un porte-vaccins avec accumulateurs d’eau conditionnée distinct pour </a:t>
            </a:r>
            <a:r>
              <a:rPr lang="fr" sz="1600" dirty="0"/>
              <a:t>faciliter l’accès. Le conserver à une température entre +2°C et +8°C en cours d’usage.</a:t>
            </a:r>
            <a:endParaRPr lang="en-US" sz="1600" dirty="0"/>
          </a:p>
          <a:p>
            <a:pPr marL="742950" lvl="1" indent="-285750" rtl="0">
              <a:spcAft>
                <a:spcPts val="800"/>
              </a:spcAft>
              <a:buFontTx/>
              <a:buChar char="-"/>
            </a:pPr>
            <a:r>
              <a:rPr lang="fr" sz="1600" dirty="0"/>
              <a:t> Jeter tout flacon de vaccin dilué non utilisé soit dans les 6 heures à compter de la dilution soit à la fin de la séance de vaccination, à la première des deux échéances. </a:t>
            </a:r>
          </a:p>
        </p:txBody>
      </p:sp>
      <p:sp>
        <p:nvSpPr>
          <p:cNvPr id="13" name="TextBox 12">
            <a:extLst>
              <a:ext uri="{FF2B5EF4-FFF2-40B4-BE49-F238E27FC236}">
                <a16:creationId xmlns:a16="http://schemas.microsoft.com/office/drawing/2014/main" id="{8FFDD7D8-E093-487E-9DC6-8CC3BBD8C398}"/>
              </a:ext>
            </a:extLst>
          </p:cNvPr>
          <p:cNvSpPr txBox="1"/>
          <p:nvPr/>
        </p:nvSpPr>
        <p:spPr>
          <a:xfrm>
            <a:off x="8250511" y="4883487"/>
            <a:ext cx="2064989" cy="276999"/>
          </a:xfrm>
          <a:prstGeom prst="rect">
            <a:avLst/>
          </a:prstGeom>
          <a:noFill/>
        </p:spPr>
        <p:txBody>
          <a:bodyPr wrap="none" rtlCol="0">
            <a:spAutoFit/>
          </a:bodyPr>
          <a:lstStyle/>
          <a:p>
            <a:pPr rtl="0"/>
            <a:r>
              <a:rPr lang="fr" sz="1200"/>
              <a:t>© OMS/Lindsay Mackenzie</a:t>
            </a:r>
          </a:p>
        </p:txBody>
      </p:sp>
      <p:sp>
        <p:nvSpPr>
          <p:cNvPr id="14" name="2. Slide Title">
            <a:extLst>
              <a:ext uri="{FF2B5EF4-FFF2-40B4-BE49-F238E27FC236}">
                <a16:creationId xmlns:a16="http://schemas.microsoft.com/office/drawing/2014/main" id="{EFA52E69-1513-4704-941A-5F0218CA5D5B}"/>
              </a:ext>
            </a:extLst>
          </p:cNvPr>
          <p:cNvSpPr txBox="1">
            <a:spLocks noChangeArrowheads="1"/>
          </p:cNvSpPr>
          <p:nvPr>
            <p:custDataLst>
              <p:tags r:id="rId4"/>
            </p:custDataLst>
          </p:nvPr>
        </p:nvSpPr>
        <p:spPr bwMode="auto">
          <a:xfrm>
            <a:off x="7883338" y="0"/>
            <a:ext cx="4308662" cy="1022489"/>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2400" b="1">
                <a:ln w="6350" cap="flat">
                  <a:noFill/>
                  <a:miter lim="800000"/>
                </a:ln>
                <a:solidFill>
                  <a:schemeClr val="bg1"/>
                </a:solidFill>
                <a:latin typeface="Calibri Light" panose="020F0302020204030204" pitchFamily="34" charset="0"/>
                <a:ea typeface="+mj-ea"/>
                <a:cs typeface="Calibri Light" panose="020F0302020204030204" pitchFamily="34" charset="0"/>
              </a:defRPr>
            </a:lvl1pPr>
          </a:lstStyle>
          <a:p>
            <a:pPr rtl="0"/>
            <a:r>
              <a:rPr lang="fr" sz="2100" dirty="0"/>
              <a:t>Gestion de la chaîne du froid vaccinale : </a:t>
            </a:r>
          </a:p>
          <a:p>
            <a:pPr rtl="0"/>
            <a:r>
              <a:rPr lang="fr" sz="2100" dirty="0"/>
              <a:t>séance de vaccination communautaire</a:t>
            </a:r>
          </a:p>
        </p:txBody>
      </p:sp>
      <p:sp>
        <p:nvSpPr>
          <p:cNvPr id="2" name="TextBox 1">
            <a:extLst>
              <a:ext uri="{FF2B5EF4-FFF2-40B4-BE49-F238E27FC236}">
                <a16:creationId xmlns:a16="http://schemas.microsoft.com/office/drawing/2014/main" id="{D544F240-0DEC-4A70-AE3B-3408140C7140}"/>
              </a:ext>
            </a:extLst>
          </p:cNvPr>
          <p:cNvSpPr txBox="1"/>
          <p:nvPr/>
        </p:nvSpPr>
        <p:spPr>
          <a:xfrm>
            <a:off x="8261487" y="5397361"/>
            <a:ext cx="3614377" cy="438150"/>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1400"/>
              <a:t>Les porte-vaccins à haute capacité ont une durée de réfrigération plus longue que les porte-vaccins standard.</a:t>
            </a:r>
          </a:p>
        </p:txBody>
      </p:sp>
      <p:pic>
        <p:nvPicPr>
          <p:cNvPr id="50179"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60454" y="2531164"/>
            <a:ext cx="3547234" cy="2358887"/>
          </a:xfrm>
          <a:prstGeom prst="rect">
            <a:avLst/>
          </a:prstGeom>
          <a:noFill/>
          <a:ln w="9525">
            <a:noFill/>
            <a:miter lim="800000"/>
            <a:headEnd/>
            <a:tailEnd/>
          </a:ln>
        </p:spPr>
      </p:pic>
    </p:spTree>
    <p:extLst>
      <p:ext uri="{BB962C8B-B14F-4D97-AF65-F5344CB8AC3E}">
        <p14:creationId xmlns:p14="http://schemas.microsoft.com/office/powerpoint/2010/main" val="240646783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F3C19E3-17BC-4369-86E6-1DC8783A75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0" name="think-cell Slide" r:id="rId7" imgW="360" imgH="360" progId="">
                  <p:embed/>
                </p:oleObj>
              </mc:Choice>
              <mc:Fallback>
                <p:oleObj name="think-cell Slide" r:id="rId7" imgW="360" imgH="360" progId="">
                  <p:embed/>
                  <p:pic>
                    <p:nvPicPr>
                      <p:cNvPr id="6" name="Object 6" hidden="1">
                        <a:extLst>
                          <a:ext uri="{FF2B5EF4-FFF2-40B4-BE49-F238E27FC236}">
                            <a16:creationId xmlns:a16="http://schemas.microsoft.com/office/drawing/2014/main" id="{CF3C19E3-17BC-4369-86E6-1DC8783A75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 hidden="1">
            <a:extLst>
              <a:ext uri="{FF2B5EF4-FFF2-40B4-BE49-F238E27FC236}">
                <a16:creationId xmlns:a16="http://schemas.microsoft.com/office/drawing/2014/main" id="{568EB60A-7350-49B4-8411-0B1BC84C7E9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2500" b="1"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Box 7">
            <a:extLst>
              <a:ext uri="{FF2B5EF4-FFF2-40B4-BE49-F238E27FC236}">
                <a16:creationId xmlns:a16="http://schemas.microsoft.com/office/drawing/2014/main" id="{BD029850-793E-4870-8D25-A59D0187E4FB}"/>
              </a:ext>
            </a:extLst>
          </p:cNvPr>
          <p:cNvSpPr txBox="1">
            <a:spLocks/>
          </p:cNvSpPr>
          <p:nvPr/>
        </p:nvSpPr>
        <p:spPr>
          <a:xfrm>
            <a:off x="185214" y="140875"/>
            <a:ext cx="7488899" cy="63709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rtl="0">
              <a:spcBef>
                <a:spcPts val="600"/>
              </a:spcBef>
              <a:spcAft>
                <a:spcPts val="600"/>
              </a:spcAft>
              <a:buNone/>
            </a:pPr>
            <a:r>
              <a:rPr lang="fr" sz="1700" b="1" dirty="0">
                <a:latin typeface="+mn-lt"/>
              </a:rPr>
              <a:t>Considérations importantes :</a:t>
            </a:r>
          </a:p>
          <a:p>
            <a:pPr lvl="1" rtl="0">
              <a:spcBef>
                <a:spcPts val="600"/>
              </a:spcBef>
              <a:spcAft>
                <a:spcPts val="600"/>
              </a:spcAft>
            </a:pPr>
            <a:r>
              <a:rPr lang="fr" sz="1700" dirty="0">
                <a:latin typeface="+mn-lt"/>
              </a:rPr>
              <a:t>Ne pas ouvrir les bacs de flacons ni retirer de flacons du stockage ULT avant d’être prêt à les dégeler et les utiliser. </a:t>
            </a:r>
          </a:p>
          <a:p>
            <a:pPr lvl="1" rtl="0">
              <a:spcBef>
                <a:spcPts val="600"/>
              </a:spcBef>
              <a:spcAft>
                <a:spcPts val="600"/>
              </a:spcAft>
            </a:pPr>
            <a:r>
              <a:rPr lang="fr" sz="1700" dirty="0">
                <a:latin typeface="+mn-lt"/>
              </a:rPr>
              <a:t>Planifier en vérifiant le nombre de personnes ciblées par la séance de vaccination.</a:t>
            </a:r>
          </a:p>
          <a:p>
            <a:pPr lvl="1" rtl="0">
              <a:spcBef>
                <a:spcPts val="600"/>
              </a:spcBef>
              <a:spcAft>
                <a:spcPts val="600"/>
              </a:spcAft>
            </a:pPr>
            <a:r>
              <a:rPr lang="fr" sz="1700" dirty="0">
                <a:latin typeface="+mn-lt"/>
              </a:rPr>
              <a:t>Ne dégeler que le nombre de flacons nécessaires à la vaccination de ces personnes.</a:t>
            </a:r>
          </a:p>
          <a:p>
            <a:pPr lvl="1" rtl="0">
              <a:spcBef>
                <a:spcPts val="600"/>
              </a:spcBef>
              <a:spcAft>
                <a:spcPts val="600"/>
              </a:spcAft>
            </a:pPr>
            <a:r>
              <a:rPr lang="fr" sz="1700" dirty="0">
                <a:latin typeface="+mn-lt"/>
              </a:rPr>
              <a:t>Vérifier que la date de retrait du vaccin du stockage ULT est inscrite sur le flacon. </a:t>
            </a:r>
          </a:p>
          <a:p>
            <a:pPr lvl="1" rtl="0">
              <a:spcBef>
                <a:spcPts val="600"/>
              </a:spcBef>
              <a:spcAft>
                <a:spcPts val="600"/>
              </a:spcAft>
            </a:pPr>
            <a:r>
              <a:rPr lang="fr" sz="1700" dirty="0">
                <a:latin typeface="+mn-lt"/>
              </a:rPr>
              <a:t>Utiliser les flacons de vaccin dans l’ordre de leur décongélation. </a:t>
            </a:r>
          </a:p>
          <a:p>
            <a:pPr lvl="1" rtl="0">
              <a:spcBef>
                <a:spcPts val="600"/>
              </a:spcBef>
              <a:spcAft>
                <a:spcPts val="600"/>
              </a:spcAft>
            </a:pPr>
            <a:r>
              <a:rPr lang="fr" sz="1700" dirty="0">
                <a:latin typeface="+mn-lt"/>
              </a:rPr>
              <a:t>Faire en sorte de garder l’étiquette sèche. Ne pas utiliser si l’étiquette est décollée ou illisible. Consigner et désigner comme à jeter. </a:t>
            </a:r>
          </a:p>
          <a:p>
            <a:pPr lvl="1" rtl="0">
              <a:spcBef>
                <a:spcPts val="600"/>
              </a:spcBef>
              <a:spcAft>
                <a:spcPts val="600"/>
              </a:spcAft>
            </a:pPr>
            <a:r>
              <a:rPr lang="fr" sz="1700" dirty="0">
                <a:latin typeface="+mn-lt"/>
              </a:rPr>
              <a:t>Les vaccins non dilués décongelés peuvent être conservés à une température entre +2</a:t>
            </a:r>
            <a:r>
              <a:rPr lang="fr" sz="1700" dirty="0"/>
              <a:t>°C</a:t>
            </a:r>
            <a:r>
              <a:rPr lang="fr" sz="1700" dirty="0">
                <a:latin typeface="+mn-lt"/>
              </a:rPr>
              <a:t> et +8°C jusqu’à 31 jours – JETER le vaccin s’il n’est pas utilisé dans la période spécifiée ou à la température requise.</a:t>
            </a:r>
          </a:p>
          <a:p>
            <a:pPr lvl="1" rtl="0">
              <a:spcBef>
                <a:spcPts val="600"/>
              </a:spcBef>
              <a:spcAft>
                <a:spcPts val="600"/>
              </a:spcAft>
            </a:pPr>
            <a:r>
              <a:rPr lang="fr" sz="1700" dirty="0">
                <a:latin typeface="+mn-lt"/>
              </a:rPr>
              <a:t>La gestion des vaccins dilués dans un établissement de prestation de services est la même que pour la sensibilisation. </a:t>
            </a:r>
          </a:p>
          <a:p>
            <a:pPr lvl="1" rtl="0">
              <a:spcBef>
                <a:spcPts val="600"/>
              </a:spcBef>
              <a:spcAft>
                <a:spcPts val="600"/>
              </a:spcAft>
            </a:pPr>
            <a:r>
              <a:rPr lang="fr" sz="1700" dirty="0">
                <a:latin typeface="+mn-lt"/>
              </a:rPr>
              <a:t>La vaccination dans les établissements présente l’avantage de permettre un accès aisé au stock d’accumulateurs d’eau conditionnée.</a:t>
            </a:r>
          </a:p>
        </p:txBody>
      </p:sp>
      <p:sp>
        <p:nvSpPr>
          <p:cNvPr id="13" name="2. Slide Title">
            <a:extLst>
              <a:ext uri="{FF2B5EF4-FFF2-40B4-BE49-F238E27FC236}">
                <a16:creationId xmlns:a16="http://schemas.microsoft.com/office/drawing/2014/main" id="{760774F0-3F55-495C-9310-E5D8728B37C2}"/>
              </a:ext>
            </a:extLst>
          </p:cNvPr>
          <p:cNvSpPr txBox="1">
            <a:spLocks noChangeArrowheads="1"/>
          </p:cNvSpPr>
          <p:nvPr>
            <p:custDataLst>
              <p:tags r:id="rId4"/>
            </p:custDataLst>
          </p:nvPr>
        </p:nvSpPr>
        <p:spPr bwMode="auto">
          <a:xfrm>
            <a:off x="7812506" y="0"/>
            <a:ext cx="4379494" cy="1443789"/>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2800" b="1">
                <a:ln w="6350" cap="flat">
                  <a:noFill/>
                  <a:miter lim="800000"/>
                </a:ln>
                <a:solidFill>
                  <a:schemeClr val="bg1"/>
                </a:solidFill>
                <a:latin typeface="Calibri Light" panose="020F0302020204030204" pitchFamily="34" charset="0"/>
                <a:ea typeface="+mj-ea"/>
                <a:cs typeface="Calibri Light" panose="020F0302020204030204" pitchFamily="34" charset="0"/>
              </a:defRPr>
            </a:lvl1pPr>
          </a:lstStyle>
          <a:p>
            <a:pPr rtl="0"/>
            <a:r>
              <a:rPr lang="fr" sz="2100" dirty="0"/>
              <a:t>Gestion de la chaîne du froid vaccinale : </a:t>
            </a:r>
          </a:p>
          <a:p>
            <a:pPr rtl="0"/>
            <a:r>
              <a:rPr lang="fr" sz="2100" dirty="0"/>
              <a:t>séance dans un établissement </a:t>
            </a:r>
          </a:p>
        </p:txBody>
      </p:sp>
      <p:sp>
        <p:nvSpPr>
          <p:cNvPr id="9" name="TextBox 8">
            <a:extLst>
              <a:ext uri="{FF2B5EF4-FFF2-40B4-BE49-F238E27FC236}">
                <a16:creationId xmlns:a16="http://schemas.microsoft.com/office/drawing/2014/main" id="{6EB3A5B1-768E-4C12-9970-B432851EC4C5}"/>
              </a:ext>
            </a:extLst>
          </p:cNvPr>
          <p:cNvSpPr txBox="1"/>
          <p:nvPr/>
        </p:nvSpPr>
        <p:spPr>
          <a:xfrm>
            <a:off x="8390530" y="1884600"/>
            <a:ext cx="2854077" cy="2411896"/>
          </a:xfrm>
          <a:prstGeom prst="rect">
            <a:avLst/>
          </a:prstGeom>
          <a:noFill/>
          <a:ln>
            <a:solidFill>
              <a:srgbClr val="002060"/>
            </a:solid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000000"/>
              </a:buClr>
            </a:pPr>
            <a:r>
              <a:rPr lang="fr" sz="1700" b="1" dirty="0">
                <a:solidFill>
                  <a:srgbClr val="000000"/>
                </a:solidFill>
              </a:rPr>
              <a:t>Rappel :</a:t>
            </a:r>
          </a:p>
          <a:p>
            <a:pPr rtl="0">
              <a:buClr>
                <a:srgbClr val="000000"/>
              </a:buClr>
            </a:pPr>
            <a:r>
              <a:rPr lang="fr" sz="1700" dirty="0">
                <a:solidFill>
                  <a:srgbClr val="000000"/>
                </a:solidFill>
              </a:rPr>
              <a:t>Les flacons de solvant sont à usage unique. Jeter après la première utilisation. Ne jamais réutiliser le flacon de solvant usagé pour la préparation du prochain flacon de vaccin.</a:t>
            </a:r>
            <a:endParaRPr lang="en-US" sz="1700" dirty="0">
              <a:solidFill>
                <a:srgbClr val="000000"/>
              </a:solidFill>
              <a:latin typeface="+mn-lt"/>
            </a:endParaRPr>
          </a:p>
        </p:txBody>
      </p:sp>
    </p:spTree>
    <p:extLst>
      <p:ext uri="{BB962C8B-B14F-4D97-AF65-F5344CB8AC3E}">
        <p14:creationId xmlns:p14="http://schemas.microsoft.com/office/powerpoint/2010/main" val="405071395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DFCFE6-F1B1-47D9-9DDA-FE7837766BCD}"/>
              </a:ext>
            </a:extLst>
          </p:cNvPr>
          <p:cNvSpPr>
            <a:spLocks noGrp="1"/>
          </p:cNvSpPr>
          <p:nvPr>
            <p:ph type="subTitle" idx="1"/>
          </p:nvPr>
        </p:nvSpPr>
        <p:spPr>
          <a:xfrm>
            <a:off x="0" y="1323474"/>
            <a:ext cx="12192000" cy="4211051"/>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marL="285750" algn="l" rtl="0"/>
            <a:r>
              <a:rPr lang="fr" sz="4800">
                <a:solidFill>
                  <a:schemeClr val="bg1"/>
                </a:solidFill>
              </a:rPr>
              <a:t>Module 8 : </a:t>
            </a:r>
          </a:p>
          <a:p>
            <a:pPr marL="285750" algn="l" rtl="0"/>
            <a:r>
              <a:rPr lang="fr" sz="4800">
                <a:solidFill>
                  <a:schemeClr val="bg1"/>
                </a:solidFill>
              </a:rPr>
              <a:t>Processus de dilution </a:t>
            </a:r>
          </a:p>
          <a:p>
            <a:pPr marL="285750" algn="l" rtl="0"/>
            <a:r>
              <a:rPr lang="fr" sz="4800">
                <a:solidFill>
                  <a:schemeClr val="bg1"/>
                </a:solidFill>
              </a:rPr>
              <a:t>du vaccin Pfizer BioNTech COVID-19 </a:t>
            </a:r>
          </a:p>
        </p:txBody>
      </p:sp>
    </p:spTree>
    <p:extLst>
      <p:ext uri="{BB962C8B-B14F-4D97-AF65-F5344CB8AC3E}">
        <p14:creationId xmlns:p14="http://schemas.microsoft.com/office/powerpoint/2010/main" val="31181183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E28711-3CB2-49A8-A3DB-B326EC7622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4" name="think-cell Slide" r:id="rId7" imgW="360" imgH="360" progId="">
                  <p:embed/>
                </p:oleObj>
              </mc:Choice>
              <mc:Fallback>
                <p:oleObj name="think-cell Slide" r:id="rId7" imgW="360" imgH="360" progId="">
                  <p:embed/>
                  <p:pic>
                    <p:nvPicPr>
                      <p:cNvPr id="4" name="Object 3" hidden="1">
                        <a:extLst>
                          <a:ext uri="{FF2B5EF4-FFF2-40B4-BE49-F238E27FC236}">
                            <a16:creationId xmlns:a16="http://schemas.microsoft.com/office/drawing/2014/main" id="{66E28711-3CB2-49A8-A3DB-B326EC7622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F548A5E1-FE97-4437-9432-93D409E327A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2500" b="1"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7" name="Rectangle 1">
            <a:extLst>
              <a:ext uri="{FF2B5EF4-FFF2-40B4-BE49-F238E27FC236}">
                <a16:creationId xmlns:a16="http://schemas.microsoft.com/office/drawing/2014/main" id="{57281805-354D-41BE-BF73-E3072D3563DE}"/>
              </a:ext>
            </a:extLst>
          </p:cNvPr>
          <p:cNvSpPr/>
          <p:nvPr/>
        </p:nvSpPr>
        <p:spPr>
          <a:xfrm>
            <a:off x="8788400" y="9"/>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0" y="0"/>
            <a:ext cx="12192000" cy="387798"/>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pPr>
            <a:r>
              <a:rPr lang="fr" sz="2800">
                <a:solidFill>
                  <a:schemeClr val="bg1"/>
                </a:solidFill>
                <a:latin typeface="Calibri Light" panose="020F0302020204030204" pitchFamily="34" charset="0"/>
                <a:cs typeface="Calibri Light" panose="020F0302020204030204" pitchFamily="34" charset="0"/>
              </a:rPr>
              <a:t>Dilution du vaccin : étapes clés</a:t>
            </a:r>
          </a:p>
        </p:txBody>
      </p:sp>
      <p:sp>
        <p:nvSpPr>
          <p:cNvPr id="5" name="Rectangle 1">
            <a:extLst>
              <a:ext uri="{FF2B5EF4-FFF2-40B4-BE49-F238E27FC236}">
                <a16:creationId xmlns:a16="http://schemas.microsoft.com/office/drawing/2014/main" id="{254A997F-9AC6-4D81-ADBC-DB756A2F7EB8}"/>
              </a:ext>
            </a:extLst>
          </p:cNvPr>
          <p:cNvSpPr>
            <a:spLocks noChangeArrowheads="1"/>
          </p:cNvSpPr>
          <p:nvPr/>
        </p:nvSpPr>
        <p:spPr bwMode="auto">
          <a:xfrm>
            <a:off x="298175" y="613986"/>
            <a:ext cx="8192050" cy="1308792"/>
          </a:xfrm>
          <a:prstGeom prst="rect">
            <a:avLst/>
          </a:prstGeom>
        </p:spPr>
        <p:txBody>
          <a:bodyPr vert="horz" wrap="square" lIns="0" tIns="0" rIns="0" bIns="0" rtlCol="0">
            <a:noAutofit/>
          </a:bodyPr>
          <a:lstStyle/>
          <a:p>
            <a:pPr rtl="0">
              <a:spcBef>
                <a:spcPts val="300"/>
              </a:spcBef>
              <a:spcAft>
                <a:spcPts val="300"/>
              </a:spcAft>
              <a:buClr>
                <a:schemeClr val="tx1"/>
              </a:buClr>
              <a:buSzPct val="100000"/>
              <a:buFont typeface="Segoe UI" panose="020B0502040204020203" pitchFamily="34" charset="0"/>
              <a:buChar char="​"/>
            </a:pPr>
            <a:r>
              <a:rPr lang="fr" sz="1400" b="1" dirty="0">
                <a:latin typeface="Arial" panose="020B0604020202020204" pitchFamily="34" charset="0"/>
                <a:cs typeface="Arial" panose="020B0604020202020204" pitchFamily="34" charset="0"/>
              </a:rPr>
              <a:t>Décongeler le vaccin avant dilution :</a:t>
            </a:r>
          </a:p>
          <a:p>
            <a:pPr marL="228600" lvl="1" indent="-228600" rtl="0">
              <a:spcAft>
                <a:spcPts val="300"/>
              </a:spcAft>
              <a:buClr>
                <a:schemeClr val="tx1"/>
              </a:buClr>
              <a:buSzPct val="110000"/>
              <a:buFont typeface="Wingdings" panose="05000000000000000000" pitchFamily="2" charset="2"/>
              <a:buChar char=""/>
            </a:pPr>
            <a:r>
              <a:rPr lang="fr" sz="1300" dirty="0">
                <a:latin typeface="Arial" panose="020B0604020202020204" pitchFamily="34" charset="0"/>
                <a:cs typeface="Arial" panose="020B0604020202020204" pitchFamily="34" charset="0"/>
              </a:rPr>
              <a:t>Veiller à ce que les flacons atteignent la température ambiante avant de diluer et à ce que la dilution soit effectuée dans les 2 heures.</a:t>
            </a:r>
          </a:p>
          <a:p>
            <a:pPr marL="228600" lvl="1" indent="-228600" rtl="0">
              <a:spcAft>
                <a:spcPts val="300"/>
              </a:spcAft>
              <a:buClr>
                <a:schemeClr val="tx1"/>
              </a:buClr>
              <a:buSzPct val="110000"/>
              <a:buFont typeface="Wingdings" panose="05000000000000000000" pitchFamily="2" charset="2"/>
              <a:buChar char=""/>
            </a:pPr>
            <a:r>
              <a:rPr lang="fr" sz="1300" dirty="0">
                <a:latin typeface="Arial" panose="020B0604020202020204" pitchFamily="34" charset="0"/>
                <a:cs typeface="Arial" panose="020B0604020202020204" pitchFamily="34" charset="0"/>
              </a:rPr>
              <a:t>Décongeler les vaccins (pendant un maximum de 3 h entre +2°C et +8°C ou 30 minutes à 25°C avant dilution).</a:t>
            </a:r>
          </a:p>
          <a:p>
            <a:pPr marL="228600" lvl="1" indent="-228600" rtl="0">
              <a:spcAft>
                <a:spcPts val="300"/>
              </a:spcAft>
              <a:buClr>
                <a:schemeClr val="tx1"/>
              </a:buClr>
              <a:buSzPct val="110000"/>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pPr rtl="0">
              <a:spcBef>
                <a:spcPts val="300"/>
              </a:spcBef>
              <a:spcAft>
                <a:spcPts val="300"/>
              </a:spcAft>
              <a:buClr>
                <a:schemeClr val="tx1"/>
              </a:buClr>
              <a:buSzPct val="100000"/>
            </a:pPr>
            <a:r>
              <a:rPr lang="fr" sz="1400" b="1" dirty="0">
                <a:latin typeface="Arial" panose="020B0604020202020204" pitchFamily="34" charset="0"/>
                <a:cs typeface="Arial" panose="020B0604020202020204" pitchFamily="34" charset="0"/>
              </a:rPr>
              <a:t>Diluer le vaccin avant utilisation :</a:t>
            </a:r>
          </a:p>
        </p:txBody>
      </p:sp>
      <p:sp>
        <p:nvSpPr>
          <p:cNvPr id="27" name="TextBox 26">
            <a:extLst>
              <a:ext uri="{FF2B5EF4-FFF2-40B4-BE49-F238E27FC236}">
                <a16:creationId xmlns:a16="http://schemas.microsoft.com/office/drawing/2014/main" id="{3B8F756F-CC43-4DBF-B12C-8B8785973956}"/>
              </a:ext>
            </a:extLst>
          </p:cNvPr>
          <p:cNvSpPr txBox="1">
            <a:spLocks/>
          </p:cNvSpPr>
          <p:nvPr/>
        </p:nvSpPr>
        <p:spPr>
          <a:xfrm>
            <a:off x="679690" y="2236336"/>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1400" dirty="0"/>
              <a:t>Avant la dilution, retourner le flacon avec précaution 10 fois, </a:t>
            </a:r>
            <a:r>
              <a:rPr lang="fr" sz="1400" b="1" dirty="0"/>
              <a:t>ne pas secouer</a:t>
            </a:r>
            <a:r>
              <a:rPr lang="fr" sz="1400" dirty="0"/>
              <a:t>.</a:t>
            </a:r>
            <a:r>
              <a:rPr lang="fr" sz="1050" dirty="0">
                <a:latin typeface="+mn-lt"/>
              </a:rPr>
              <a:t> </a:t>
            </a:r>
          </a:p>
        </p:txBody>
      </p:sp>
      <p:sp>
        <p:nvSpPr>
          <p:cNvPr id="47" name="Oval 46">
            <a:extLst>
              <a:ext uri="{FF2B5EF4-FFF2-40B4-BE49-F238E27FC236}">
                <a16:creationId xmlns:a16="http://schemas.microsoft.com/office/drawing/2014/main" id="{EEC64094-9AB9-41D2-B2F9-380105FF43AC}"/>
              </a:ext>
            </a:extLst>
          </p:cNvPr>
          <p:cNvSpPr>
            <a:spLocks/>
          </p:cNvSpPr>
          <p:nvPr/>
        </p:nvSpPr>
        <p:spPr>
          <a:xfrm>
            <a:off x="318053" y="217297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i="0">
                <a:solidFill>
                  <a:srgbClr val="FFFFFF"/>
                </a:solidFill>
                <a:latin typeface="Arial" panose="020B0604020202020204" pitchFamily="34" charset="0"/>
                <a:cs typeface="Arial" panose="020B0604020202020204" pitchFamily="34" charset="0"/>
                <a:sym typeface="Arial" panose="020B0604020202020204" pitchFamily="34" charset="0"/>
              </a:rPr>
              <a:t>1</a:t>
            </a:r>
          </a:p>
        </p:txBody>
      </p:sp>
      <p:sp>
        <p:nvSpPr>
          <p:cNvPr id="33" name="TextBox 32">
            <a:extLst>
              <a:ext uri="{FF2B5EF4-FFF2-40B4-BE49-F238E27FC236}">
                <a16:creationId xmlns:a16="http://schemas.microsoft.com/office/drawing/2014/main" id="{CCE78400-3117-4EF5-8540-ABB247772249}"/>
              </a:ext>
            </a:extLst>
          </p:cNvPr>
          <p:cNvSpPr txBox="1">
            <a:spLocks/>
          </p:cNvSpPr>
          <p:nvPr/>
        </p:nvSpPr>
        <p:spPr>
          <a:xfrm>
            <a:off x="666438" y="3423757"/>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sz="1400"/>
              <a:t>Jeter la seringue dédiée à la reconstitution dans la boîte sécurisée (ne pas la réutiliser) et jeter le flacon contenant les restes de solvant.</a:t>
            </a:r>
          </a:p>
        </p:txBody>
      </p:sp>
      <p:sp>
        <p:nvSpPr>
          <p:cNvPr id="50" name="Oval 49">
            <a:extLst>
              <a:ext uri="{FF2B5EF4-FFF2-40B4-BE49-F238E27FC236}">
                <a16:creationId xmlns:a16="http://schemas.microsoft.com/office/drawing/2014/main" id="{A46FEFFA-FE72-436F-AD44-1713D094BA03}"/>
              </a:ext>
            </a:extLst>
          </p:cNvPr>
          <p:cNvSpPr>
            <a:spLocks/>
          </p:cNvSpPr>
          <p:nvPr/>
        </p:nvSpPr>
        <p:spPr>
          <a:xfrm>
            <a:off x="318053" y="3485969"/>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a:solidFill>
                  <a:srgbClr val="FFFFFF"/>
                </a:solidFill>
                <a:latin typeface="Arial" panose="020B0604020202020204" pitchFamily="34" charset="0"/>
                <a:cs typeface="Arial" panose="020B0604020202020204" pitchFamily="34" charset="0"/>
                <a:sym typeface="Arial" panose="020B0604020202020204" pitchFamily="34" charset="0"/>
              </a:rPr>
              <a:t>4</a:t>
            </a:r>
            <a:endParaRPr lang="en-US"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5" name="TextBox 34">
            <a:extLst>
              <a:ext uri="{FF2B5EF4-FFF2-40B4-BE49-F238E27FC236}">
                <a16:creationId xmlns:a16="http://schemas.microsoft.com/office/drawing/2014/main" id="{CB27A859-6AE2-4415-9C7C-E00F3352D2B6}"/>
              </a:ext>
            </a:extLst>
          </p:cNvPr>
          <p:cNvSpPr txBox="1">
            <a:spLocks/>
          </p:cNvSpPr>
          <p:nvPr/>
        </p:nvSpPr>
        <p:spPr>
          <a:xfrm>
            <a:off x="666438" y="3945734"/>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fr" sz="1400"/>
              <a:t>Retourner délicatement le flacon de vaccin dilué 10 fois afin de le mélanger, </a:t>
            </a:r>
            <a:r>
              <a:rPr lang="fr" sz="1400" b="1"/>
              <a:t>ne pas secouer</a:t>
            </a:r>
            <a:r>
              <a:rPr lang="fr" sz="1400"/>
              <a:t>.</a:t>
            </a:r>
            <a:endParaRPr lang="en-US" sz="1400" dirty="0"/>
          </a:p>
        </p:txBody>
      </p:sp>
      <p:sp>
        <p:nvSpPr>
          <p:cNvPr id="51" name="Oval 50">
            <a:extLst>
              <a:ext uri="{FF2B5EF4-FFF2-40B4-BE49-F238E27FC236}">
                <a16:creationId xmlns:a16="http://schemas.microsoft.com/office/drawing/2014/main" id="{308E8E43-7681-4B74-AD53-78D0C8844714}"/>
              </a:ext>
            </a:extLst>
          </p:cNvPr>
          <p:cNvSpPr>
            <a:spLocks/>
          </p:cNvSpPr>
          <p:nvPr/>
        </p:nvSpPr>
        <p:spPr>
          <a:xfrm>
            <a:off x="318053" y="390192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a:solidFill>
                  <a:srgbClr val="FFFFFF"/>
                </a:solidFill>
                <a:latin typeface="Arial" panose="020B0604020202020204" pitchFamily="34" charset="0"/>
                <a:cs typeface="Arial" panose="020B0604020202020204" pitchFamily="34" charset="0"/>
                <a:sym typeface="Arial" panose="020B0604020202020204" pitchFamily="34" charset="0"/>
              </a:rPr>
              <a:t>5</a:t>
            </a:r>
            <a:endParaRPr lang="en-US"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 name="TextBox 40">
            <a:extLst>
              <a:ext uri="{FF2B5EF4-FFF2-40B4-BE49-F238E27FC236}">
                <a16:creationId xmlns:a16="http://schemas.microsoft.com/office/drawing/2014/main" id="{4F0A851C-2519-4280-BA52-766014F6A874}"/>
              </a:ext>
            </a:extLst>
          </p:cNvPr>
          <p:cNvSpPr txBox="1">
            <a:spLocks/>
          </p:cNvSpPr>
          <p:nvPr/>
        </p:nvSpPr>
        <p:spPr>
          <a:xfrm>
            <a:off x="679690" y="4887733"/>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1400"/>
              <a:t>Inscrire la date et l’heure de dilution sur l’étiquette du flacon de vaccin.</a:t>
            </a:r>
            <a:endParaRPr lang="en-US" sz="1400" dirty="0">
              <a:latin typeface="+mn-lt"/>
            </a:endParaRPr>
          </a:p>
        </p:txBody>
      </p:sp>
      <p:sp>
        <p:nvSpPr>
          <p:cNvPr id="53" name="Oval 52">
            <a:extLst>
              <a:ext uri="{FF2B5EF4-FFF2-40B4-BE49-F238E27FC236}">
                <a16:creationId xmlns:a16="http://schemas.microsoft.com/office/drawing/2014/main" id="{116A7D29-C0D2-4159-AC98-D67CC4629D4B}"/>
              </a:ext>
            </a:extLst>
          </p:cNvPr>
          <p:cNvSpPr>
            <a:spLocks/>
          </p:cNvSpPr>
          <p:nvPr/>
        </p:nvSpPr>
        <p:spPr>
          <a:xfrm>
            <a:off x="318053" y="4870432"/>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a:solidFill>
                  <a:srgbClr val="FFFFFF"/>
                </a:solidFill>
                <a:latin typeface="Arial" panose="020B0604020202020204" pitchFamily="34" charset="0"/>
                <a:cs typeface="Arial" panose="020B0604020202020204" pitchFamily="34" charset="0"/>
                <a:sym typeface="Arial" panose="020B0604020202020204" pitchFamily="34" charset="0"/>
              </a:rPr>
              <a:t>7</a:t>
            </a:r>
            <a:endParaRPr lang="en-US"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b="0" i="0" dirty="0">
              <a:latin typeface="Arial" panose="020B0604020202020204" pitchFamily="34" charset="0"/>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4"/>
            </p:custDataLst>
          </p:nvPr>
        </p:nvSpPr>
        <p:spPr bwMode="black">
          <a:xfrm>
            <a:off x="11587339" y="6518930"/>
            <a:ext cx="325501" cy="107722"/>
          </a:xfrm>
          <a:prstGeom prst="rect">
            <a:avLst/>
          </a:prstGeom>
          <a:noFill/>
          <a:ln w="9525" algn="ctr">
            <a:noFill/>
            <a:miter lim="800000"/>
            <a:headEnd/>
            <a:tailEnd/>
          </a:ln>
          <a:effectLst/>
        </p:spPr>
        <p:txBody>
          <a:bodyPr wrap="square" lIns="0" tIns="0" rIns="0" bIns="0" rtlCol="0" anchor="b">
            <a:spAutoFit/>
          </a:bodyPr>
          <a:lstStyle/>
          <a:p>
            <a:pPr algn="ctr" defTabSz="610744" rtl="0" fontAlgn="auto">
              <a:spcBef>
                <a:spcPts val="0"/>
              </a:spcBef>
              <a:spcAft>
                <a:spcPts val="0"/>
              </a:spcAft>
              <a:defRPr/>
            </a:pPr>
            <a:fld id="{4ABDCABE-3F10-B64C-92F1-862014417034}" type="slidenum">
              <a:rPr lang="en-US" sz="7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rtl="0" fontAlgn="auto">
                <a:spcBef>
                  <a:spcPts val="0"/>
                </a:spcBef>
                <a:spcAft>
                  <a:spcPts val="0"/>
                </a:spcAft>
                <a:defRPr/>
              </a:pPr>
              <a:t>88</a:t>
            </a:fld>
            <a:endParaRPr lang="en-US" sz="7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TextBox 29">
            <a:extLst>
              <a:ext uri="{FF2B5EF4-FFF2-40B4-BE49-F238E27FC236}">
                <a16:creationId xmlns:a16="http://schemas.microsoft.com/office/drawing/2014/main" id="{6EB3A5B1-768E-4C12-9970-B432851EC4C5}"/>
              </a:ext>
            </a:extLst>
          </p:cNvPr>
          <p:cNvSpPr txBox="1"/>
          <p:nvPr/>
        </p:nvSpPr>
        <p:spPr>
          <a:xfrm>
            <a:off x="9033122" y="3776868"/>
            <a:ext cx="2854077" cy="2451653"/>
          </a:xfrm>
          <a:prstGeom prst="rect">
            <a:avLst/>
          </a:prstGeom>
          <a:noFill/>
          <a:ln>
            <a:solidFill>
              <a:srgbClr val="002060"/>
            </a:solid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000000"/>
              </a:buClr>
            </a:pPr>
            <a:r>
              <a:rPr lang="fr" sz="1700" b="1" dirty="0">
                <a:solidFill>
                  <a:srgbClr val="000000"/>
                </a:solidFill>
              </a:rPr>
              <a:t>Ne pas oublier la procédure relative aux flacons multidoses !</a:t>
            </a:r>
          </a:p>
          <a:p>
            <a:pPr rtl="0">
              <a:buClr>
                <a:srgbClr val="000000"/>
              </a:buClr>
            </a:pPr>
            <a:r>
              <a:rPr lang="fr" sz="1700" dirty="0">
                <a:solidFill>
                  <a:srgbClr val="000000"/>
                </a:solidFill>
              </a:rPr>
              <a:t>Jeter tout vaccin non utilisé soit dans les 6 heures à compter de la dilution soit à la fin de la séance de vaccination, à la première des deux échéances.</a:t>
            </a:r>
            <a:endParaRPr lang="en-US" sz="1700" dirty="0">
              <a:solidFill>
                <a:srgbClr val="000000"/>
              </a:solidFill>
              <a:latin typeface="+mn-lt"/>
            </a:endParaRPr>
          </a:p>
        </p:txBody>
      </p:sp>
      <p:sp>
        <p:nvSpPr>
          <p:cNvPr id="24" name="TextBox 23">
            <a:extLst>
              <a:ext uri="{FF2B5EF4-FFF2-40B4-BE49-F238E27FC236}">
                <a16:creationId xmlns:a16="http://schemas.microsoft.com/office/drawing/2014/main" id="{25082C8A-2846-415B-A13A-AE4D4FF9721A}"/>
              </a:ext>
            </a:extLst>
          </p:cNvPr>
          <p:cNvSpPr txBox="1">
            <a:spLocks/>
          </p:cNvSpPr>
          <p:nvPr/>
        </p:nvSpPr>
        <p:spPr>
          <a:xfrm>
            <a:off x="304801" y="5963672"/>
            <a:ext cx="7918704" cy="576293"/>
          </a:xfrm>
          <a:prstGeom prst="rect">
            <a:avLst/>
          </a:prstGeom>
          <a:solidFill>
            <a:srgbClr val="E6E6E6"/>
          </a:solidFill>
          <a:ln>
            <a:noFill/>
          </a:ln>
        </p:spPr>
        <p:txBody>
          <a:bodyPr vert="horz" wrap="square" lIns="72000" tIns="72000" rIns="72000" bIns="7200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1300" dirty="0">
                <a:latin typeface="+mn-lt"/>
              </a:rPr>
              <a:t>Pour plus d’informations, consulter le module suivant : </a:t>
            </a:r>
            <a:r>
              <a:rPr lang="fr" sz="1300" dirty="0">
                <a:hlinkClick r:id="rId9"/>
              </a:rPr>
              <a:t>Formation du personnel de santé à la vaccination contre la COVID-19, module 3 : organisation des séances de vaccination contre la COVID-19</a:t>
            </a:r>
            <a:r>
              <a:rPr lang="fr" sz="1300" dirty="0">
                <a:hlinkClick r:id="rId10"/>
              </a:rPr>
              <a:t>. </a:t>
            </a:r>
            <a:endParaRPr lang="en-US" sz="1300" dirty="0">
              <a:latin typeface="+mn-lt"/>
            </a:endParaRPr>
          </a:p>
        </p:txBody>
      </p:sp>
      <p:sp>
        <p:nvSpPr>
          <p:cNvPr id="48" name="Oval 47">
            <a:extLst>
              <a:ext uri="{FF2B5EF4-FFF2-40B4-BE49-F238E27FC236}">
                <a16:creationId xmlns:a16="http://schemas.microsoft.com/office/drawing/2014/main" id="{15B15C74-931F-4313-A1D3-878EB644CDFC}"/>
              </a:ext>
            </a:extLst>
          </p:cNvPr>
          <p:cNvSpPr>
            <a:spLocks/>
          </p:cNvSpPr>
          <p:nvPr/>
        </p:nvSpPr>
        <p:spPr>
          <a:xfrm>
            <a:off x="318053" y="2538137"/>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a:solidFill>
                  <a:srgbClr val="FFFFFF"/>
                </a:solidFill>
                <a:latin typeface="Arial" panose="020B0604020202020204" pitchFamily="34" charset="0"/>
                <a:cs typeface="Arial" panose="020B0604020202020204" pitchFamily="34" charset="0"/>
                <a:sym typeface="Arial" panose="020B0604020202020204" pitchFamily="34" charset="0"/>
              </a:rPr>
              <a:t>2</a:t>
            </a:r>
            <a:endParaRPr lang="en-US"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3B8F756F-CC43-4DBF-B12C-8B8785973956}"/>
              </a:ext>
            </a:extLst>
          </p:cNvPr>
          <p:cNvSpPr txBox="1">
            <a:spLocks/>
          </p:cNvSpPr>
          <p:nvPr/>
        </p:nvSpPr>
        <p:spPr>
          <a:xfrm>
            <a:off x="679690" y="2565423"/>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1400" dirty="0"/>
              <a:t>Prélever 1,8 mL de solvant du flacon.</a:t>
            </a:r>
          </a:p>
          <a:p>
            <a:pPr rtl="0"/>
            <a:endParaRPr lang="en-US" sz="1050" dirty="0">
              <a:latin typeface="+mn-lt"/>
            </a:endParaRPr>
          </a:p>
        </p:txBody>
      </p:sp>
      <p:sp>
        <p:nvSpPr>
          <p:cNvPr id="43" name="TextBox 42">
            <a:extLst>
              <a:ext uri="{FF2B5EF4-FFF2-40B4-BE49-F238E27FC236}">
                <a16:creationId xmlns:a16="http://schemas.microsoft.com/office/drawing/2014/main" id="{6EB3A5B1-768E-4C12-9970-B432851EC4C5}"/>
              </a:ext>
            </a:extLst>
          </p:cNvPr>
          <p:cNvSpPr txBox="1">
            <a:spLocks/>
          </p:cNvSpPr>
          <p:nvPr/>
        </p:nvSpPr>
        <p:spPr>
          <a:xfrm>
            <a:off x="653185" y="5250681"/>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1400" dirty="0"/>
              <a:t>Prélever la dose de vaccin au moment de l’administration ; il n’est pas recommandé de préparer les seringues à l’avance. Utiliser l’ensemble des vaccins dans les 6 heures à compter de la dilution.</a:t>
            </a:r>
            <a:endParaRPr lang="en-US" sz="1400" dirty="0">
              <a:latin typeface="+mn-lt"/>
            </a:endParaRPr>
          </a:p>
        </p:txBody>
      </p:sp>
      <p:sp>
        <p:nvSpPr>
          <p:cNvPr id="28" name="Oval 27">
            <a:extLst>
              <a:ext uri="{FF2B5EF4-FFF2-40B4-BE49-F238E27FC236}">
                <a16:creationId xmlns:a16="http://schemas.microsoft.com/office/drawing/2014/main" id="{116A7D29-C0D2-4159-AC98-D67CC4629D4B}"/>
              </a:ext>
            </a:extLst>
          </p:cNvPr>
          <p:cNvSpPr>
            <a:spLocks/>
          </p:cNvSpPr>
          <p:nvPr/>
        </p:nvSpPr>
        <p:spPr>
          <a:xfrm>
            <a:off x="318054" y="5299217"/>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i="0">
                <a:solidFill>
                  <a:srgbClr val="FFFFFF"/>
                </a:solidFill>
                <a:latin typeface="Arial" panose="020B0604020202020204" pitchFamily="34" charset="0"/>
                <a:cs typeface="Arial" panose="020B0604020202020204" pitchFamily="34" charset="0"/>
                <a:sym typeface="Arial" panose="020B0604020202020204" pitchFamily="34" charset="0"/>
              </a:rPr>
              <a:t>8</a:t>
            </a:r>
          </a:p>
        </p:txBody>
      </p:sp>
      <p:sp>
        <p:nvSpPr>
          <p:cNvPr id="34" name="TextBox 33">
            <a:extLst>
              <a:ext uri="{FF2B5EF4-FFF2-40B4-BE49-F238E27FC236}">
                <a16:creationId xmlns:a16="http://schemas.microsoft.com/office/drawing/2014/main" id="{A2D42F28-2B47-4D01-9C8E-E4E1FC91AD1C}"/>
              </a:ext>
            </a:extLst>
          </p:cNvPr>
          <p:cNvSpPr txBox="1">
            <a:spLocks/>
          </p:cNvSpPr>
          <p:nvPr/>
        </p:nvSpPr>
        <p:spPr>
          <a:xfrm>
            <a:off x="679690" y="2950725"/>
            <a:ext cx="755706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1400" dirty="0"/>
              <a:t>Injecter 1,8 mL de solvant dans le flacon de vaccin ; avant d’ôter l’aiguille, égaliser/équilibrer la pression dans le flacon en aspirant 1,8 mL d’air dans la seringue dédiée à la reconstitution vide.</a:t>
            </a:r>
          </a:p>
        </p:txBody>
      </p:sp>
      <p:sp>
        <p:nvSpPr>
          <p:cNvPr id="36" name="Oval 35">
            <a:extLst>
              <a:ext uri="{FF2B5EF4-FFF2-40B4-BE49-F238E27FC236}">
                <a16:creationId xmlns:a16="http://schemas.microsoft.com/office/drawing/2014/main" id="{A330C609-39E5-4F4E-8B70-360CF1DAA703}"/>
              </a:ext>
            </a:extLst>
          </p:cNvPr>
          <p:cNvSpPr>
            <a:spLocks/>
          </p:cNvSpPr>
          <p:nvPr/>
        </p:nvSpPr>
        <p:spPr>
          <a:xfrm>
            <a:off x="318053" y="2933424"/>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i="0">
                <a:solidFill>
                  <a:srgbClr val="FFFFFF"/>
                </a:solidFill>
                <a:latin typeface="Arial" panose="020B0604020202020204" pitchFamily="34" charset="0"/>
                <a:cs typeface="Arial" panose="020B0604020202020204" pitchFamily="34" charset="0"/>
                <a:sym typeface="Arial" panose="020B0604020202020204" pitchFamily="34" charset="0"/>
              </a:rPr>
              <a:t>3</a:t>
            </a:r>
            <a:endParaRPr lang="en-US"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8" name="TextBox 37">
            <a:extLst>
              <a:ext uri="{FF2B5EF4-FFF2-40B4-BE49-F238E27FC236}">
                <a16:creationId xmlns:a16="http://schemas.microsoft.com/office/drawing/2014/main" id="{C451530C-5A25-482D-A130-F514A8C1381E}"/>
              </a:ext>
            </a:extLst>
          </p:cNvPr>
          <p:cNvSpPr txBox="1">
            <a:spLocks/>
          </p:cNvSpPr>
          <p:nvPr/>
        </p:nvSpPr>
        <p:spPr>
          <a:xfrm>
            <a:off x="679690" y="4335188"/>
            <a:ext cx="755706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fr" sz="1400" dirty="0"/>
              <a:t>Inspecter le vaccin pour vérifier qu’il présente une suspension uniforme blanc cassé ; ne pas utiliser s’il présente une décoloration ou contient des particules.</a:t>
            </a:r>
          </a:p>
        </p:txBody>
      </p:sp>
      <p:sp>
        <p:nvSpPr>
          <p:cNvPr id="39" name="Oval 38">
            <a:extLst>
              <a:ext uri="{FF2B5EF4-FFF2-40B4-BE49-F238E27FC236}">
                <a16:creationId xmlns:a16="http://schemas.microsoft.com/office/drawing/2014/main" id="{FBAD350E-859A-40A9-BCEE-144BE280B3C6}"/>
              </a:ext>
            </a:extLst>
          </p:cNvPr>
          <p:cNvSpPr>
            <a:spLocks/>
          </p:cNvSpPr>
          <p:nvPr/>
        </p:nvSpPr>
        <p:spPr>
          <a:xfrm>
            <a:off x="318053" y="4317887"/>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i="0">
                <a:solidFill>
                  <a:srgbClr val="FFFFFF"/>
                </a:solidFill>
                <a:latin typeface="Arial" panose="020B0604020202020204" pitchFamily="34" charset="0"/>
                <a:cs typeface="Arial" panose="020B0604020202020204" pitchFamily="34" charset="0"/>
                <a:sym typeface="Arial" panose="020B0604020202020204" pitchFamily="34" charset="0"/>
              </a:rPr>
              <a:t>6</a:t>
            </a:r>
            <a:endParaRPr lang="en-US"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1" name="TextBox 30">
            <a:extLst>
              <a:ext uri="{FF2B5EF4-FFF2-40B4-BE49-F238E27FC236}">
                <a16:creationId xmlns:a16="http://schemas.microsoft.com/office/drawing/2014/main" id="{6EB3A5B1-768E-4C12-9970-B432851EC4C5}"/>
              </a:ext>
            </a:extLst>
          </p:cNvPr>
          <p:cNvSpPr txBox="1"/>
          <p:nvPr/>
        </p:nvSpPr>
        <p:spPr>
          <a:xfrm>
            <a:off x="9039748" y="980661"/>
            <a:ext cx="2854077" cy="2411896"/>
          </a:xfrm>
          <a:prstGeom prst="rect">
            <a:avLst/>
          </a:prstGeom>
          <a:noFill/>
          <a:ln>
            <a:solidFill>
              <a:srgbClr val="002060"/>
            </a:solid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000000"/>
              </a:buClr>
            </a:pPr>
            <a:r>
              <a:rPr lang="fr" sz="1700" b="1" dirty="0">
                <a:solidFill>
                  <a:srgbClr val="000000"/>
                </a:solidFill>
              </a:rPr>
              <a:t>Remarque importante :</a:t>
            </a:r>
          </a:p>
          <a:p>
            <a:pPr rtl="0">
              <a:buClr>
                <a:srgbClr val="000000"/>
              </a:buClr>
            </a:pPr>
            <a:r>
              <a:rPr lang="fr" sz="1700" dirty="0">
                <a:solidFill>
                  <a:srgbClr val="000000"/>
                </a:solidFill>
              </a:rPr>
              <a:t>Les flacons de solvant sont à usage unique. Jeter après la première utilisation. Ne jamais réutiliser le flacon de solvant usagé pour la préparation du prochain flacon de vaccin.</a:t>
            </a:r>
            <a:endParaRPr lang="en-US" sz="1700" dirty="0">
              <a:solidFill>
                <a:srgbClr val="000000"/>
              </a:solidFill>
              <a:latin typeface="+mn-lt"/>
            </a:endParaRPr>
          </a:p>
        </p:txBody>
      </p:sp>
    </p:spTree>
    <p:extLst>
      <p:ext uri="{BB962C8B-B14F-4D97-AF65-F5344CB8AC3E}">
        <p14:creationId xmlns:p14="http://schemas.microsoft.com/office/powerpoint/2010/main" val="31016497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6DCEC942-9C7C-4B7E-AE13-EBD2581AB255}"/>
              </a:ext>
            </a:extLst>
          </p:cNvPr>
          <p:cNvSpPr txBox="1">
            <a:spLocks/>
          </p:cNvSpPr>
          <p:nvPr/>
        </p:nvSpPr>
        <p:spPr>
          <a:xfrm>
            <a:off x="0" y="1"/>
            <a:ext cx="12192000" cy="625641"/>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120650" rtl="0">
              <a:lnSpc>
                <a:spcPct val="90000"/>
              </a:lnSpc>
            </a:pPr>
            <a:r>
              <a:rPr lang="fr" sz="3200">
                <a:solidFill>
                  <a:schemeClr val="bg1"/>
                </a:solidFill>
                <a:latin typeface="Calibri Light" panose="020F0302020204030204" pitchFamily="34" charset="0"/>
                <a:cs typeface="Calibri Light" panose="020F0302020204030204" pitchFamily="34" charset="0"/>
              </a:rPr>
              <a:t>Dilution du vaccin : étapes clés</a:t>
            </a:r>
          </a:p>
        </p:txBody>
      </p:sp>
      <p:pic>
        <p:nvPicPr>
          <p:cNvPr id="2" name="Picture 1">
            <a:extLst>
              <a:ext uri="{FF2B5EF4-FFF2-40B4-BE49-F238E27FC236}">
                <a16:creationId xmlns:a16="http://schemas.microsoft.com/office/drawing/2014/main" id="{0A5E3429-8D36-4506-AC93-F80A819794F9}"/>
              </a:ext>
            </a:extLst>
          </p:cNvPr>
          <p:cNvPicPr>
            <a:picLocks noChangeAspect="1"/>
          </p:cNvPicPr>
          <p:nvPr/>
        </p:nvPicPr>
        <p:blipFill>
          <a:blip r:embed="rId2"/>
          <a:stretch>
            <a:fillRect/>
          </a:stretch>
        </p:blipFill>
        <p:spPr>
          <a:xfrm>
            <a:off x="751924" y="681846"/>
            <a:ext cx="5076850" cy="6029843"/>
          </a:xfrm>
          <a:prstGeom prst="rect">
            <a:avLst/>
          </a:prstGeom>
        </p:spPr>
      </p:pic>
      <p:pic>
        <p:nvPicPr>
          <p:cNvPr id="3" name="Picture 2">
            <a:extLst>
              <a:ext uri="{FF2B5EF4-FFF2-40B4-BE49-F238E27FC236}">
                <a16:creationId xmlns:a16="http://schemas.microsoft.com/office/drawing/2014/main" id="{C3B3CC82-7854-44F8-88C0-23ACAF9B1BF9}"/>
              </a:ext>
            </a:extLst>
          </p:cNvPr>
          <p:cNvPicPr>
            <a:picLocks noChangeAspect="1"/>
          </p:cNvPicPr>
          <p:nvPr/>
        </p:nvPicPr>
        <p:blipFill>
          <a:blip r:embed="rId3"/>
          <a:stretch>
            <a:fillRect/>
          </a:stretch>
        </p:blipFill>
        <p:spPr>
          <a:xfrm>
            <a:off x="6363227" y="636528"/>
            <a:ext cx="4805515" cy="6174043"/>
          </a:xfrm>
          <a:prstGeom prst="rect">
            <a:avLst/>
          </a:prstGeom>
        </p:spPr>
      </p:pic>
    </p:spTree>
    <p:extLst>
      <p:ext uri="{BB962C8B-B14F-4D97-AF65-F5344CB8AC3E}">
        <p14:creationId xmlns:p14="http://schemas.microsoft.com/office/powerpoint/2010/main" val="13009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8AC1699-3A20-4D27-AF97-0E0DCA286BC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8" name="think-cell Slide" r:id="rId6" imgW="360" imgH="360" progId="">
                  <p:embed/>
                </p:oleObj>
              </mc:Choice>
              <mc:Fallback>
                <p:oleObj name="think-cell Slide" r:id="rId6" imgW="360" imgH="360" progId="">
                  <p:embed/>
                  <p:pic>
                    <p:nvPicPr>
                      <p:cNvPr id="8" name="Object 7" hidden="1">
                        <a:extLst>
                          <a:ext uri="{FF2B5EF4-FFF2-40B4-BE49-F238E27FC236}">
                            <a16:creationId xmlns:a16="http://schemas.microsoft.com/office/drawing/2014/main" id="{C8AC1699-3A20-4D27-AF97-0E0DCA286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3539448B-A59B-493A-AC2F-1EC5A01D8F3E}"/>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en-US" sz="2500" b="1"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0" y="0"/>
            <a:ext cx="12192000" cy="671726"/>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buFont typeface="Arial" pitchFamily="34" charset="0"/>
            </a:pPr>
            <a:r>
              <a:rPr lang="fr" sz="3600" b="0" dirty="0">
                <a:solidFill>
                  <a:schemeClr val="bg1"/>
                </a:solidFill>
                <a:latin typeface="Calibri Light" panose="020F0302020204030204" pitchFamily="34" charset="0"/>
                <a:cs typeface="Calibri Light" panose="020F0302020204030204" pitchFamily="34" charset="0"/>
              </a:rPr>
              <a:t>Précautions particulières pour le stockage et la manipulation</a:t>
            </a:r>
          </a:p>
        </p:txBody>
      </p:sp>
      <p:sp>
        <p:nvSpPr>
          <p:cNvPr id="10" name="Rectangle 9">
            <a:extLst>
              <a:ext uri="{FF2B5EF4-FFF2-40B4-BE49-F238E27FC236}">
                <a16:creationId xmlns:a16="http://schemas.microsoft.com/office/drawing/2014/main" id="{CDBB331F-501A-4565-803D-9E8079BE8960}"/>
              </a:ext>
            </a:extLst>
          </p:cNvPr>
          <p:cNvSpPr/>
          <p:nvPr/>
        </p:nvSpPr>
        <p:spPr>
          <a:xfrm>
            <a:off x="8794376" y="680692"/>
            <a:ext cx="3397624" cy="6338038"/>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endParaRPr>
          </a:p>
        </p:txBody>
      </p:sp>
      <p:sp>
        <p:nvSpPr>
          <p:cNvPr id="4" name="TextBox 3">
            <a:extLst>
              <a:ext uri="{FF2B5EF4-FFF2-40B4-BE49-F238E27FC236}">
                <a16:creationId xmlns:a16="http://schemas.microsoft.com/office/drawing/2014/main" id="{DF7B9E73-D661-44C5-8E8C-9CCFCE85F325}"/>
              </a:ext>
            </a:extLst>
          </p:cNvPr>
          <p:cNvSpPr txBox="1"/>
          <p:nvPr/>
        </p:nvSpPr>
        <p:spPr>
          <a:xfrm>
            <a:off x="268994" y="886438"/>
            <a:ext cx="7468150" cy="2109814"/>
          </a:xfrm>
          <a:prstGeom prst="rect">
            <a:avLst/>
          </a:prstGeom>
          <a:ln w="6350">
            <a:noFill/>
            <a:miter lim="800000"/>
          </a:ln>
        </p:spPr>
        <p:txBody>
          <a:bodyPr vert="horz" wrap="square" lIns="0" tIns="0" rIns="0" bIns="0" rtlCol="0">
            <a:noAutofit/>
          </a:bodyPr>
          <a:lstStyle/>
          <a:p>
            <a:pPr marL="285750" indent="-285750" rtl="0">
              <a:spcBef>
                <a:spcPts val="300"/>
              </a:spcBef>
              <a:spcAft>
                <a:spcPts val="300"/>
              </a:spcAft>
              <a:buFont typeface="Arial" panose="020B0604020202020204" pitchFamily="34" charset="0"/>
              <a:buChar char="•"/>
            </a:pPr>
            <a:r>
              <a:rPr lang="fr" dirty="0">
                <a:latin typeface="Arial" panose="020B0604020202020204" pitchFamily="34" charset="0"/>
                <a:cs typeface="Arial" panose="020B0604020202020204" pitchFamily="34" charset="0"/>
                <a:sym typeface="Arial" panose="020B0604020202020204" pitchFamily="34" charset="0"/>
              </a:rPr>
              <a:t>Conserver le vaccin dans un congélateur à -80 °C. </a:t>
            </a:r>
          </a:p>
          <a:p>
            <a:pPr marL="285750" indent="-285750" rtl="0">
              <a:spcBef>
                <a:spcPts val="300"/>
              </a:spcBef>
              <a:spcAft>
                <a:spcPts val="300"/>
              </a:spcAft>
              <a:buFont typeface="Arial" panose="020B0604020202020204" pitchFamily="34" charset="0"/>
              <a:buChar char="•"/>
            </a:pPr>
            <a:r>
              <a:rPr lang="fr" dirty="0">
                <a:latin typeface="Arial" panose="020B0604020202020204" pitchFamily="34" charset="0"/>
                <a:cs typeface="Arial" panose="020B0604020202020204" pitchFamily="34" charset="0"/>
                <a:sym typeface="Arial" panose="020B0604020202020204" pitchFamily="34" charset="0"/>
              </a:rPr>
              <a:t>Conserver le vaccin dans l’emballage d’origine afin de le protéger de la lumière. </a:t>
            </a:r>
          </a:p>
          <a:p>
            <a:pPr marL="285750" indent="-285750" rtl="0">
              <a:spcBef>
                <a:spcPts val="300"/>
              </a:spcBef>
              <a:spcAft>
                <a:spcPts val="300"/>
              </a:spcAft>
              <a:buFont typeface="Arial" panose="020B0604020202020204" pitchFamily="34" charset="0"/>
              <a:buChar char="•"/>
            </a:pPr>
            <a:r>
              <a:rPr lang="fr" dirty="0">
                <a:latin typeface="Arial" panose="020B0604020202020204" pitchFamily="34" charset="0"/>
                <a:cs typeface="Arial" panose="020B0604020202020204" pitchFamily="34" charset="0"/>
                <a:sym typeface="Arial" panose="020B0604020202020204" pitchFamily="34" charset="0"/>
              </a:rPr>
              <a:t>Pendant le stockage, réduire au maximum toute exposition à la lumière de la pièce, et éviter toute exposition à la lumière directe du soleil et aux rayons ultraviolets. </a:t>
            </a:r>
          </a:p>
          <a:p>
            <a:pPr marL="285750" indent="-285750" rtl="0">
              <a:spcBef>
                <a:spcPts val="300"/>
              </a:spcBef>
              <a:spcAft>
                <a:spcPts val="300"/>
              </a:spcAft>
              <a:buFont typeface="Arial" panose="020B0604020202020204" pitchFamily="34" charset="0"/>
              <a:buChar char="•"/>
            </a:pPr>
            <a:r>
              <a:rPr lang="fr" dirty="0">
                <a:latin typeface="Arial" panose="020B0604020202020204" pitchFamily="34" charset="0"/>
                <a:cs typeface="Arial" panose="020B0604020202020204" pitchFamily="34" charset="0"/>
                <a:sym typeface="Arial" panose="020B0604020202020204" pitchFamily="34" charset="0"/>
              </a:rPr>
              <a:t>Les flacons décongelés peuvent être manipulés à la lumière de la pièce. </a:t>
            </a:r>
          </a:p>
          <a:p>
            <a:pPr marL="285750" indent="-285750" rtl="0">
              <a:spcBef>
                <a:spcPts val="300"/>
              </a:spcBef>
              <a:spcAft>
                <a:spcPts val="300"/>
              </a:spcAft>
              <a:buFont typeface="Arial" panose="020B0604020202020204" pitchFamily="34" charset="0"/>
              <a:buChar char="•"/>
            </a:pPr>
            <a:endParaRPr lang="en-US" dirty="0"/>
          </a:p>
          <a:p>
            <a:pPr rtl="0">
              <a:spcBef>
                <a:spcPts val="300"/>
              </a:spcBef>
              <a:spcAft>
                <a:spcPts val="300"/>
              </a:spcAft>
            </a:pPr>
            <a:endParaRPr lang="en-US" dirty="0"/>
          </a:p>
        </p:txBody>
      </p:sp>
      <p:sp>
        <p:nvSpPr>
          <p:cNvPr id="11" name="Title 1">
            <a:extLst>
              <a:ext uri="{FF2B5EF4-FFF2-40B4-BE49-F238E27FC236}">
                <a16:creationId xmlns:a16="http://schemas.microsoft.com/office/drawing/2014/main" id="{9759994E-3F32-4B5A-9091-F3F8EF6A78BD}"/>
              </a:ext>
            </a:extLst>
          </p:cNvPr>
          <p:cNvSpPr txBox="1">
            <a:spLocks/>
          </p:cNvSpPr>
          <p:nvPr/>
        </p:nvSpPr>
        <p:spPr>
          <a:xfrm>
            <a:off x="341415" y="4305838"/>
            <a:ext cx="8115731" cy="83099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en-US"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rtl="0"/>
            <a:r>
              <a:rPr lang="fr" sz="1800" b="0" dirty="0">
                <a:solidFill>
                  <a:schemeClr val="tx1"/>
                </a:solidFill>
                <a:ea typeface="+mn-ea"/>
              </a:rPr>
              <a:t>Lors du transfert du vaccin d’une température de stockage à une autre (p. ex. une température de stockage de -80 °C qui passe à </a:t>
            </a:r>
            <a:r>
              <a:rPr lang="fr" sz="1800" b="0" dirty="0">
                <a:solidFill>
                  <a:schemeClr val="tx1"/>
                </a:solidFill>
              </a:rPr>
              <a:t>-20 °C </a:t>
            </a:r>
            <a:r>
              <a:rPr lang="fr" sz="1800" b="0" dirty="0">
                <a:solidFill>
                  <a:schemeClr val="tx1"/>
                </a:solidFill>
                <a:ea typeface="+mn-ea"/>
              </a:rPr>
              <a:t>et/ou à une température comprise entre +2 °C et +8 °C), mettre à jour la date de péremption par le biais de l’étiquetage dynamique. </a:t>
            </a:r>
            <a:endParaRPr lang="en-US" sz="2000" b="0" dirty="0">
              <a:solidFill>
                <a:schemeClr val="tx1"/>
              </a:solidFill>
              <a:ea typeface="+mn-ea"/>
            </a:endParaRPr>
          </a:p>
        </p:txBody>
      </p:sp>
      <p:sp>
        <p:nvSpPr>
          <p:cNvPr id="9" name="Rectangle 8">
            <a:extLst>
              <a:ext uri="{FF2B5EF4-FFF2-40B4-BE49-F238E27FC236}">
                <a16:creationId xmlns:a16="http://schemas.microsoft.com/office/drawing/2014/main" id="{3377F7EC-7904-491D-9148-BE816D547128}"/>
              </a:ext>
            </a:extLst>
          </p:cNvPr>
          <p:cNvSpPr/>
          <p:nvPr/>
        </p:nvSpPr>
        <p:spPr>
          <a:xfrm>
            <a:off x="193558" y="3410915"/>
            <a:ext cx="8411444" cy="707886"/>
          </a:xfrm>
          <a:prstGeom prst="rect">
            <a:avLst/>
          </a:prstGeom>
        </p:spPr>
        <p:txBody>
          <a:bodyPr wrap="square" rtlCol="0">
            <a:spAutoFit/>
          </a:bodyPr>
          <a:lstStyle/>
          <a:p>
            <a:pPr rtl="0"/>
            <a:r>
              <a:rPr lang="fr" sz="2000" b="1" dirty="0">
                <a:solidFill>
                  <a:srgbClr val="0070C0"/>
                </a:solidFill>
              </a:rPr>
              <a:t>Contrôler minutieusement et enregistrer la durée de conservation restante des vaccins.</a:t>
            </a:r>
          </a:p>
        </p:txBody>
      </p:sp>
    </p:spTree>
    <p:extLst>
      <p:ext uri="{BB962C8B-B14F-4D97-AF65-F5344CB8AC3E}">
        <p14:creationId xmlns:p14="http://schemas.microsoft.com/office/powerpoint/2010/main" val="18655898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E28711-3CB2-49A8-A3DB-B326EC7622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58" name="think-cell Slide" r:id="rId7" imgW="360" imgH="360" progId="">
                  <p:embed/>
                </p:oleObj>
              </mc:Choice>
              <mc:Fallback>
                <p:oleObj name="think-cell Slide" r:id="rId7" imgW="360" imgH="360" progId="">
                  <p:embed/>
                  <p:pic>
                    <p:nvPicPr>
                      <p:cNvPr id="4" name="Object 3" hidden="1">
                        <a:extLst>
                          <a:ext uri="{FF2B5EF4-FFF2-40B4-BE49-F238E27FC236}">
                            <a16:creationId xmlns:a16="http://schemas.microsoft.com/office/drawing/2014/main" id="{66E28711-3CB2-49A8-A3DB-B326EC7622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F548A5E1-FE97-4437-9432-93D409E327A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 name="Rectangle 1">
            <a:extLst>
              <a:ext uri="{FF2B5EF4-FFF2-40B4-BE49-F238E27FC236}">
                <a16:creationId xmlns:a16="http://schemas.microsoft.com/office/drawing/2014/main" id="{57281805-354D-41BE-BF73-E3072D3563DE}"/>
              </a:ext>
            </a:extLst>
          </p:cNvPr>
          <p:cNvSpPr/>
          <p:nvPr/>
        </p:nvSpPr>
        <p:spPr>
          <a:xfrm>
            <a:off x="8788400" y="0"/>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0" y="0"/>
            <a:ext cx="12192000" cy="569166"/>
          </a:xfr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p>
            <a:pPr rtl="0">
              <a:lnSpc>
                <a:spcPct val="90000"/>
              </a:lnSpc>
            </a:pPr>
            <a:r>
              <a:rPr lang="fr" sz="2800">
                <a:solidFill>
                  <a:schemeClr val="bg1"/>
                </a:solidFill>
                <a:latin typeface="Calibri Light" panose="020F0302020204030204" pitchFamily="34" charset="0"/>
                <a:cs typeface="Calibri Light" panose="020F0302020204030204" pitchFamily="34" charset="0"/>
              </a:rPr>
              <a:t>Optimisation du nombre de doses disponibles par flacon</a:t>
            </a: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4"/>
            </p:custDataLst>
          </p:nvPr>
        </p:nvSpPr>
        <p:spPr bwMode="black">
          <a:xfrm>
            <a:off x="11587339" y="6518930"/>
            <a:ext cx="325501" cy="107722"/>
          </a:xfrm>
          <a:prstGeom prst="rect">
            <a:avLst/>
          </a:prstGeom>
          <a:noFill/>
          <a:ln w="9525" algn="ctr">
            <a:noFill/>
            <a:miter lim="800000"/>
            <a:headEnd/>
            <a:tailEnd/>
          </a:ln>
          <a:effectLst/>
        </p:spPr>
        <p:txBody>
          <a:bodyPr wrap="square" lIns="0" tIns="0" rIns="0" bIns="0" rtlCol="0" anchor="b">
            <a:spAutoFit/>
          </a:bodyPr>
          <a:lstStyle/>
          <a:p>
            <a:pPr marL="0" marR="0" lvl="0" indent="0" algn="ct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7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610744" rtl="0" eaLnBrk="1" fontAlgn="auto" latinLnBrk="0" hangingPunct="1">
                <a:lnSpc>
                  <a:spcPct val="100000"/>
                </a:lnSpc>
                <a:spcBef>
                  <a:spcPts val="0"/>
                </a:spcBef>
                <a:spcAft>
                  <a:spcPts val="0"/>
                </a:spcAft>
                <a:buClrTx/>
                <a:buSzTx/>
                <a:buFontTx/>
                <a:buNone/>
                <a:tabLst/>
                <a:defRPr/>
              </a:pPr>
              <a:t>90</a:t>
            </a:fld>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22939D83-D2A7-4988-8985-580445FC5740}"/>
              </a:ext>
            </a:extLst>
          </p:cNvPr>
          <p:cNvSpPr txBox="1"/>
          <p:nvPr/>
        </p:nvSpPr>
        <p:spPr>
          <a:xfrm>
            <a:off x="381758" y="830179"/>
            <a:ext cx="7918704" cy="5865166"/>
          </a:xfrm>
          <a:prstGeom prst="rect">
            <a:avLst/>
          </a:prstGeom>
          <a:ln w="6350">
            <a:noFill/>
            <a:miter lim="800000"/>
          </a:ln>
        </p:spPr>
        <p:txBody>
          <a:bodyPr vert="horz" wrap="square" lIns="0" tIns="0" rIns="0" bIns="0" rtlCol="0">
            <a:noAutofit/>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b="0" i="0" u="none" strike="noStrike" kern="1200" cap="none" spc="0" normalizeH="0" noProof="0">
                <a:ln>
                  <a:noFill/>
                </a:ln>
                <a:solidFill>
                  <a:prstClr val="black"/>
                </a:solidFill>
                <a:effectLst/>
                <a:uLnTx/>
                <a:uFillTx/>
                <a:latin typeface="Calibri" panose="020F0502020204030204"/>
                <a:ea typeface="+mn-ea"/>
                <a:cs typeface="+mn-cs"/>
              </a:rPr>
              <a:t>Après dilution, le flacon contient 2,25 mL, dont 6 doses de 0,3 mL peuvent être extraites.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b="0" i="0" u="none" strike="noStrike" kern="1200" cap="none" spc="0" normalizeH="0" noProof="0">
                <a:ln>
                  <a:noFill/>
                </a:ln>
                <a:solidFill>
                  <a:prstClr val="black"/>
                </a:solidFill>
                <a:effectLst/>
                <a:uLnTx/>
                <a:uFillTx/>
                <a:latin typeface="Calibri" panose="020F0502020204030204"/>
                <a:ea typeface="+mn-ea"/>
                <a:cs typeface="+mn-cs"/>
              </a:rPr>
              <a:t>Prélever 0,3 mL de </a:t>
            </a:r>
            <a:r>
              <a:rPr lang="fr">
                <a:solidFill>
                  <a:prstClr val="black"/>
                </a:solidFill>
                <a:latin typeface="Calibri" panose="020F0502020204030204"/>
              </a:rPr>
              <a:t>vaccin</a:t>
            </a:r>
            <a:r>
              <a:rPr lang="fr" b="0" i="0" u="none" strike="noStrike" kern="1200" cap="none" spc="0" normalizeH="0" noProof="0">
                <a:ln>
                  <a:noFill/>
                </a:ln>
                <a:solidFill>
                  <a:prstClr val="black"/>
                </a:solidFill>
                <a:effectLst/>
                <a:uLnTx/>
                <a:uFillTx/>
                <a:latin typeface="Calibri" panose="020F0502020204030204"/>
                <a:ea typeface="+mn-ea"/>
                <a:cs typeface="+mn-cs"/>
              </a:rPr>
              <a:t>. </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b="0" i="0" u="none" strike="noStrike" kern="1200" cap="none" spc="0" normalizeH="0" noProof="0">
                <a:ln>
                  <a:noFill/>
                </a:ln>
                <a:solidFill>
                  <a:prstClr val="black"/>
                </a:solidFill>
                <a:effectLst/>
                <a:uLnTx/>
                <a:uFillTx/>
                <a:latin typeface="Calibri" panose="020F0502020204030204"/>
                <a:ea typeface="+mn-ea"/>
                <a:cs typeface="+mn-cs"/>
              </a:rPr>
              <a:t>Chaque dose doit contenir 0,3 mL de vaccin.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b="0" i="0" u="none" strike="noStrike" kern="1200" cap="none" spc="0" normalizeH="0" noProof="0">
                <a:ln>
                  <a:noFill/>
                </a:ln>
                <a:solidFill>
                  <a:prstClr val="black"/>
                </a:solidFill>
                <a:effectLst/>
                <a:uLnTx/>
                <a:uFillTx/>
                <a:latin typeface="Calibri" panose="020F0502020204030204"/>
                <a:ea typeface="+mn-ea"/>
                <a:cs typeface="+mn-cs"/>
              </a:rPr>
              <a:t>Si la quantité de vaccin restante dans le flacon ne permet pas d’obtenir une dose complète de 0,3 mL, </a:t>
            </a:r>
            <a:r>
              <a:rPr lang="fr">
                <a:solidFill>
                  <a:prstClr val="black"/>
                </a:solidFill>
                <a:latin typeface="Calibri" panose="020F0502020204030204"/>
              </a:rPr>
              <a:t>jeter le flacon et tout excédent</a:t>
            </a:r>
            <a:r>
              <a:rPr lang="fr" b="0" i="0" u="none" strike="noStrike" kern="1200" cap="none" spc="0" normalizeH="0" noProof="0">
                <a:ln>
                  <a:noFill/>
                </a:ln>
                <a:solidFill>
                  <a:prstClr val="black"/>
                </a:solidFill>
                <a:effectLst/>
                <a:uLnTx/>
                <a:uFillTx/>
                <a:latin typeface="Calibri" panose="020F0502020204030204"/>
                <a:ea typeface="+mn-ea"/>
                <a:cs typeface="+mn-cs"/>
              </a:rPr>
              <a:t>. </a:t>
            </a:r>
          </a:p>
          <a:p>
            <a:pPr marL="285750" indent="-285750" rtl="0">
              <a:spcBef>
                <a:spcPts val="300"/>
              </a:spcBef>
              <a:spcAft>
                <a:spcPts val="300"/>
              </a:spcAft>
              <a:buFont typeface="Arial" panose="020B0604020202020204" pitchFamily="34" charset="0"/>
              <a:buChar char="•"/>
              <a:defRPr/>
            </a:pPr>
            <a:r>
              <a:rPr lang="fr">
                <a:solidFill>
                  <a:prstClr val="black"/>
                </a:solidFill>
                <a:latin typeface="Calibri" panose="020F0502020204030204"/>
              </a:rPr>
              <a:t>Ne pas associer d’excédents de vaccin provenant de plusieurs flacons.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 b="0" i="0" u="none" strike="noStrike" kern="1200" cap="none" spc="0" normalizeH="0" noProof="0">
                <a:ln>
                  <a:noFill/>
                </a:ln>
                <a:solidFill>
                  <a:prstClr val="black"/>
                </a:solidFill>
                <a:effectLst/>
                <a:uLnTx/>
                <a:uFillTx/>
                <a:latin typeface="Calibri" panose="020F0502020204030204"/>
                <a:ea typeface="+mn-ea"/>
                <a:cs typeface="+mn-cs"/>
              </a:rPr>
              <a:t>Jeter tout vaccin inutilisé 6 heures après dilution</a:t>
            </a:r>
          </a:p>
        </p:txBody>
      </p:sp>
      <p:sp>
        <p:nvSpPr>
          <p:cNvPr id="6" name="TextBox 5">
            <a:extLst>
              <a:ext uri="{FF2B5EF4-FFF2-40B4-BE49-F238E27FC236}">
                <a16:creationId xmlns:a16="http://schemas.microsoft.com/office/drawing/2014/main" id="{FBC5621F-909C-4C2E-B9EB-6C69CFF7393E}"/>
              </a:ext>
            </a:extLst>
          </p:cNvPr>
          <p:cNvSpPr txBox="1"/>
          <p:nvPr/>
        </p:nvSpPr>
        <p:spPr>
          <a:xfrm>
            <a:off x="6190735" y="6695345"/>
            <a:ext cx="1952367" cy="753859"/>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0E83A01-FCE1-4F8C-819C-1577014991FC}"/>
              </a:ext>
            </a:extLst>
          </p:cNvPr>
          <p:cNvSpPr txBox="1"/>
          <p:nvPr/>
        </p:nvSpPr>
        <p:spPr>
          <a:xfrm>
            <a:off x="601712" y="1962573"/>
            <a:ext cx="7584977" cy="2084399"/>
          </a:xfrm>
          <a:prstGeom prst="rect">
            <a:avLst/>
          </a:prstGeom>
          <a:solidFill>
            <a:srgbClr val="E6E6E6"/>
          </a:solidFill>
          <a:ln>
            <a:noFill/>
          </a:ln>
        </p:spPr>
        <p:txBody>
          <a:bodyPr wrap="square" lIns="72000" tIns="72000" rIns="72000" bIns="72000" rtlCol="0">
            <a:spAutoFit/>
          </a:bodyPr>
          <a:lstStyle>
            <a:defPPr>
              <a:defRPr lang="en-US"/>
            </a:defPPr>
            <a:lvl1pPr>
              <a:defRPr sz="1400" b="1">
                <a:solidFill>
                  <a:srgbClr val="FF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Les seringues et/ou aiguilles à faible volume mort doivent être utilisées pour extraire 6 doses d’un même flacon. La combinaison de l’aiguille et de la seringue doit avoir un volume mort ne dépassant pas 35 microlitres.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strike="noStrike" kern="1200" cap="none" spc="0" normalizeH="0" noProof="0">
                <a:ln>
                  <a:noFill/>
                </a:ln>
                <a:solidFill>
                  <a:prstClr val="black"/>
                </a:solidFill>
                <a:effectLst/>
                <a:uLnTx/>
                <a:uFillTx/>
                <a:latin typeface="Calibri" panose="020F0502020204030204"/>
                <a:ea typeface="+mn-ea"/>
                <a:cs typeface="+mn-cs"/>
              </a:rPr>
              <a:t>Si des seringues et aiguilles standard sont utilisées, le volume pourrait ne pas suffire à extraire une sixième dose d’un même flacon.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0918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rtl="0"/>
            <a:r>
              <a:rPr lang="fr" sz="1200">
                <a:solidFill>
                  <a:schemeClr val="bg1"/>
                </a:solidFill>
                <a:latin typeface="Arial" pitchFamily="34" charset="0"/>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575286"/>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2800" b="1">
                <a:ln w="6350" cap="flat">
                  <a:noFill/>
                  <a:miter lim="800000"/>
                </a:ln>
                <a:solidFill>
                  <a:schemeClr val="bg1"/>
                </a:solidFill>
                <a:latin typeface="Calibri Light" panose="020F0302020204030204" pitchFamily="34" charset="0"/>
                <a:ea typeface="+mj-ea"/>
                <a:cs typeface="Calibri Light" panose="020F0302020204030204" pitchFamily="34" charset="0"/>
              </a:defRPr>
            </a:lvl1pPr>
          </a:lstStyle>
          <a:p>
            <a:pPr rtl="0"/>
            <a:r>
              <a:rPr lang="fr"/>
              <a:t>Autres ressources : </a:t>
            </a:r>
          </a:p>
        </p:txBody>
      </p:sp>
      <p:sp>
        <p:nvSpPr>
          <p:cNvPr id="10" name="TextBox 9"/>
          <p:cNvSpPr txBox="1"/>
          <p:nvPr/>
        </p:nvSpPr>
        <p:spPr>
          <a:xfrm>
            <a:off x="11819964" y="2"/>
            <a:ext cx="372035" cy="276999"/>
          </a:xfrm>
          <a:prstGeom prst="rect">
            <a:avLst/>
          </a:prstGeom>
          <a:noFill/>
        </p:spPr>
        <p:txBody>
          <a:bodyPr wrap="square" rtlCol="0">
            <a:spAutoFit/>
          </a:bodyPr>
          <a:lstStyle/>
          <a:p>
            <a:pPr rtl="0"/>
            <a:r>
              <a:rPr lang="fr" sz="1200">
                <a:latin typeface="Arial" pitchFamily="34" charset="0"/>
                <a:cs typeface="Arial" pitchFamily="34" charset="0"/>
              </a:rPr>
              <a:t>37</a:t>
            </a:r>
          </a:p>
        </p:txBody>
      </p:sp>
      <p:sp>
        <p:nvSpPr>
          <p:cNvPr id="6" name="Rectangle 5">
            <a:extLst>
              <a:ext uri="{FF2B5EF4-FFF2-40B4-BE49-F238E27FC236}">
                <a16:creationId xmlns:a16="http://schemas.microsoft.com/office/drawing/2014/main" id="{FFE0D9AE-7403-4C3F-B49F-653268E05B7C}"/>
              </a:ext>
            </a:extLst>
          </p:cNvPr>
          <p:cNvSpPr/>
          <p:nvPr/>
        </p:nvSpPr>
        <p:spPr>
          <a:xfrm>
            <a:off x="416715" y="1103105"/>
            <a:ext cx="11358570" cy="5186035"/>
          </a:xfrm>
          <a:prstGeom prst="rect">
            <a:avLst/>
          </a:prstGeom>
        </p:spPr>
        <p:txBody>
          <a:bodyPr wrap="square" rtlCol="0">
            <a:spAutoFit/>
          </a:bodyPr>
          <a:lstStyle/>
          <a:p>
            <a:pPr marL="342900" indent="-342900" rtl="0">
              <a:spcBef>
                <a:spcPts val="600"/>
              </a:spcBef>
              <a:spcAft>
                <a:spcPts val="600"/>
              </a:spcAft>
              <a:buFont typeface="+mj-lt"/>
              <a:buAutoNum type="arabicPeriod"/>
            </a:pPr>
            <a:r>
              <a:rPr lang="fr">
                <a:latin typeface="+mj-lt"/>
                <a:cs typeface="Calibri" panose="020F0502020204030204" pitchFamily="34" charset="0"/>
              </a:rPr>
              <a:t>Préparation à l’utilisation des vaccins à l’aide d’un système de chaîne du froid à très basse température (UCC). Synthèse pour les coordonnateurs de pays et de programmes, janvier 2021, en anglais (</a:t>
            </a:r>
            <a:r>
              <a:rPr lang="fr">
                <a:latin typeface="+mj-lt"/>
                <a:cs typeface="Calibri" panose="020F0502020204030204" pitchFamily="34" charset="0"/>
                <a:hlinkClick r:id="rId3"/>
              </a:rPr>
              <a:t>OMS, TechNet</a:t>
            </a:r>
            <a:r>
              <a:rPr lang="fr">
                <a:latin typeface="+mj-lt"/>
                <a:cs typeface="Calibri" panose="020F0502020204030204" pitchFamily="34" charset="0"/>
              </a:rPr>
              <a:t>)</a:t>
            </a:r>
          </a:p>
          <a:p>
            <a:pPr marL="342900" indent="-342900" rtl="0">
              <a:spcBef>
                <a:spcPts val="600"/>
              </a:spcBef>
              <a:spcAft>
                <a:spcPts val="600"/>
              </a:spcAft>
              <a:buFont typeface="+mj-lt"/>
              <a:buAutoNum type="arabicPeriod"/>
            </a:pPr>
            <a:r>
              <a:rPr lang="fr">
                <a:latin typeface="+mj-lt"/>
                <a:cs typeface="Calibri" panose="020F0502020204030204" pitchFamily="34" charset="0"/>
              </a:rPr>
              <a:t>Stockage et transport des vaccins à très basse température (ULT) :  présentation des options et des difficultés, janvier 2021, en anglais (</a:t>
            </a:r>
            <a:r>
              <a:rPr lang="fr">
                <a:latin typeface="+mj-lt"/>
                <a:cs typeface="Calibri" panose="020F0502020204030204" pitchFamily="34" charset="0"/>
                <a:hlinkClick r:id="rId4"/>
              </a:rPr>
              <a:t>OMS, TechNet</a:t>
            </a:r>
            <a:r>
              <a:rPr lang="fr">
                <a:latin typeface="+mj-lt"/>
                <a:cs typeface="Calibri" panose="020F0502020204030204" pitchFamily="34" charset="0"/>
              </a:rPr>
              <a:t>)</a:t>
            </a:r>
          </a:p>
          <a:p>
            <a:pPr marL="342900" indent="-342900" rtl="0">
              <a:spcBef>
                <a:spcPts val="600"/>
              </a:spcBef>
              <a:spcAft>
                <a:spcPts val="600"/>
              </a:spcAft>
              <a:buFont typeface="+mj-lt"/>
              <a:buAutoNum type="arabicPeriod"/>
            </a:pPr>
            <a:r>
              <a:rPr lang="fr">
                <a:latin typeface="+mj-lt"/>
                <a:hlinkClick r:id="rId5"/>
              </a:rPr>
              <a:t>Formation du personnel de santé à la vaccination contre la COVID-19, </a:t>
            </a:r>
            <a:r>
              <a:rPr lang="fr">
                <a:latin typeface="+mj-lt"/>
              </a:rPr>
              <a:t>module 2 : Stockage, manipulation et administration des vaccins contre la COVID-19 et gestion des déchets</a:t>
            </a:r>
          </a:p>
          <a:p>
            <a:pPr marL="342900" indent="-342900" rtl="0">
              <a:spcBef>
                <a:spcPts val="600"/>
              </a:spcBef>
              <a:spcAft>
                <a:spcPts val="600"/>
              </a:spcAft>
              <a:buFont typeface="+mj-lt"/>
              <a:buAutoNum type="arabicPeriod"/>
            </a:pPr>
            <a:r>
              <a:rPr lang="fr">
                <a:latin typeface="+mj-lt"/>
                <a:cs typeface="Calibri" panose="020F0502020204030204" pitchFamily="34" charset="0"/>
                <a:hlinkClick r:id="rId6"/>
              </a:rPr>
              <a:t>Orientations sur l’approvisionnement et la logistique pour la vaccination anti-COVID-19 </a:t>
            </a:r>
            <a:endParaRPr lang="en-US" dirty="0">
              <a:latin typeface="+mj-lt"/>
              <a:cs typeface="Calibri" panose="020F0502020204030204" pitchFamily="34" charset="0"/>
            </a:endParaRPr>
          </a:p>
          <a:p>
            <a:pPr marL="342900" indent="-342900" rtl="0">
              <a:spcBef>
                <a:spcPts val="600"/>
              </a:spcBef>
              <a:spcAft>
                <a:spcPts val="600"/>
              </a:spcAft>
              <a:buFont typeface="+mj-lt"/>
              <a:buAutoNum type="arabicPeriod"/>
            </a:pPr>
            <a:r>
              <a:rPr lang="fr">
                <a:latin typeface="+mj-lt"/>
                <a:cs typeface="Calibri" panose="020F0502020204030204" pitchFamily="34" charset="0"/>
                <a:hlinkClick r:id="" action="ppaction://noaction"/>
              </a:rPr>
              <a:t>Gestion des vaccins contre la COVID-19 sans dispositif de contrôle de la température </a:t>
            </a:r>
            <a:endParaRPr lang="en-GB" dirty="0">
              <a:latin typeface="+mj-lt"/>
              <a:cs typeface="Calibri" panose="020F0502020204030204" pitchFamily="34" charset="0"/>
            </a:endParaRPr>
          </a:p>
          <a:p>
            <a:pPr marL="342900" indent="-342900" rtl="0">
              <a:spcBef>
                <a:spcPts val="600"/>
              </a:spcBef>
              <a:spcAft>
                <a:spcPts val="600"/>
              </a:spcAft>
              <a:buFont typeface="+mj-lt"/>
              <a:buAutoNum type="arabicPeriod"/>
            </a:pPr>
            <a:r>
              <a:rPr lang="fr">
                <a:ea typeface="Calibri" panose="020F0502020204030204" pitchFamily="34" charset="0"/>
                <a:cs typeface="Times New Roman" panose="02020603050405020304" pitchFamily="18" charset="0"/>
              </a:rPr>
              <a:t>Évaluation de la disponibilité de la glace carbonique pour le stockage UCC des vaccins (en anglais, </a:t>
            </a:r>
            <a:r>
              <a:rPr lang="fr">
                <a:ea typeface="Calibri" panose="020F0502020204030204" pitchFamily="34" charset="0"/>
                <a:cs typeface="Times New Roman" panose="02020603050405020304" pitchFamily="18" charset="0"/>
                <a:hlinkClick r:id="rId7"/>
              </a:rPr>
              <a:t>TechNet, Project Last Mile</a:t>
            </a:r>
            <a:r>
              <a:rPr lang="fr">
                <a:ea typeface="Calibri" panose="020F0502020204030204" pitchFamily="34" charset="0"/>
                <a:cs typeface="Times New Roman" panose="02020603050405020304" pitchFamily="18" charset="0"/>
              </a:rPr>
              <a:t>)</a:t>
            </a:r>
          </a:p>
          <a:p>
            <a:pPr marL="342900" indent="-342900" rtl="0">
              <a:spcBef>
                <a:spcPts val="600"/>
              </a:spcBef>
              <a:spcAft>
                <a:spcPts val="600"/>
              </a:spcAft>
              <a:buFont typeface="+mj-lt"/>
              <a:buAutoNum type="arabicPeriod"/>
            </a:pPr>
            <a:r>
              <a:rPr lang="fr" sz="1400">
                <a:solidFill>
                  <a:srgbClr val="000000"/>
                </a:solidFill>
                <a:latin typeface="Arial"/>
                <a:ea typeface="Calibri" panose="020F0502020204030204" pitchFamily="34" charset="0"/>
                <a:cs typeface="Calibri" panose="020F0502020204030204" pitchFamily="34" charset="0"/>
              </a:rPr>
              <a:t>La </a:t>
            </a:r>
            <a:r>
              <a:rPr lang="fr" sz="1400" b="1">
                <a:solidFill>
                  <a:srgbClr val="000000"/>
                </a:solidFill>
                <a:latin typeface="Arial"/>
                <a:ea typeface="Calibri" panose="020F0502020204030204" pitchFamily="34" charset="0"/>
                <a:cs typeface="Calibri" panose="020F0502020204030204" pitchFamily="34" charset="0"/>
              </a:rPr>
              <a:t>vidéo de présentation</a:t>
            </a:r>
            <a:r>
              <a:rPr lang="fr" sz="1400">
                <a:solidFill>
                  <a:srgbClr val="000000"/>
                </a:solidFill>
                <a:latin typeface="Arial"/>
                <a:ea typeface="Calibri" panose="020F0502020204030204" pitchFamily="34" charset="0"/>
                <a:cs typeface="Calibri" panose="020F0502020204030204" pitchFamily="34" charset="0"/>
              </a:rPr>
              <a:t> est disponible au « Chapitre 1 : stockage et manipulation (en </a:t>
            </a:r>
            <a:r>
              <a:rPr lang="fr" sz="1400">
                <a:solidFill>
                  <a:srgbClr val="000000"/>
                </a:solidFill>
                <a:latin typeface="Arial"/>
                <a:ea typeface="Calibri" panose="020F0502020204030204" pitchFamily="34" charset="0"/>
                <a:cs typeface="Calibri" panose="020F0502020204030204" pitchFamily="34" charset="0"/>
                <a:hlinkClick r:id="rId8"/>
              </a:rPr>
              <a:t>anglais</a:t>
            </a:r>
            <a:r>
              <a:rPr lang="fr" sz="1400">
                <a:solidFill>
                  <a:srgbClr val="000000"/>
                </a:solidFill>
                <a:latin typeface="Arial"/>
                <a:ea typeface="Calibri" panose="020F0502020204030204" pitchFamily="34" charset="0"/>
                <a:cs typeface="Calibri" panose="020F0502020204030204" pitchFamily="34" charset="0"/>
              </a:rPr>
              <a:t>, É.-U., Pfizer).</a:t>
            </a:r>
          </a:p>
          <a:p>
            <a:pPr marL="342900" indent="-342900" rtl="0">
              <a:spcBef>
                <a:spcPts val="600"/>
              </a:spcBef>
              <a:spcAft>
                <a:spcPts val="600"/>
              </a:spcAft>
              <a:buFont typeface="+mj-lt"/>
              <a:buAutoNum type="arabicPeriod"/>
            </a:pPr>
            <a:r>
              <a:rPr lang="fr" sz="1400">
                <a:solidFill>
                  <a:srgbClr val="000000"/>
                </a:solidFill>
                <a:latin typeface="Arial"/>
                <a:ea typeface="Calibri" panose="020F0502020204030204" pitchFamily="34" charset="0"/>
                <a:cs typeface="Calibri" panose="020F0502020204030204" pitchFamily="34" charset="0"/>
              </a:rPr>
              <a:t>Le </a:t>
            </a:r>
            <a:r>
              <a:rPr lang="fr" sz="1400" b="1">
                <a:solidFill>
                  <a:srgbClr val="000000"/>
                </a:solidFill>
                <a:latin typeface="Arial"/>
                <a:ea typeface="Calibri" panose="020F0502020204030204" pitchFamily="34" charset="0"/>
                <a:cs typeface="Calibri" panose="020F0502020204030204" pitchFamily="34" charset="0"/>
              </a:rPr>
              <a:t>protocole complet</a:t>
            </a:r>
            <a:r>
              <a:rPr lang="fr" sz="1400">
                <a:solidFill>
                  <a:srgbClr val="000000"/>
                </a:solidFill>
                <a:latin typeface="Arial"/>
                <a:ea typeface="Calibri" panose="020F0502020204030204" pitchFamily="34" charset="0"/>
                <a:cs typeface="Calibri" panose="020F0502020204030204" pitchFamily="34" charset="0"/>
              </a:rPr>
              <a:t> (y compris la manipulation de la glace carbonique) est disponible à l’adresse suivante : </a:t>
            </a:r>
            <a:r>
              <a:rPr lang="fr" sz="1400">
                <a:solidFill>
                  <a:srgbClr val="000000"/>
                </a:solidFill>
                <a:latin typeface="Arial"/>
                <a:ea typeface="Calibri" panose="020F0502020204030204" pitchFamily="34" charset="0"/>
                <a:cs typeface="Calibri" panose="020F0502020204030204" pitchFamily="34" charset="0"/>
                <a:hlinkClick r:id="rId9"/>
              </a:rPr>
              <a:t>(en anglais, É.-U., Pfizer)</a:t>
            </a:r>
            <a:endParaRPr lang="en-US" sz="1400" dirty="0">
              <a:solidFill>
                <a:srgbClr val="000000"/>
              </a:solidFill>
              <a:latin typeface="Arial"/>
              <a:ea typeface="Calibri" panose="020F0502020204030204" pitchFamily="34" charset="0"/>
              <a:cs typeface="Calibri" panose="020F0502020204030204" pitchFamily="34" charset="0"/>
            </a:endParaRPr>
          </a:p>
          <a:p>
            <a:pPr marL="342900" indent="-342900" rtl="0">
              <a:spcBef>
                <a:spcPts val="600"/>
              </a:spcBef>
              <a:spcAft>
                <a:spcPts val="600"/>
              </a:spcAft>
              <a:buFont typeface="+mj-lt"/>
              <a:buAutoNum type="arabicPeriod"/>
            </a:pPr>
            <a:r>
              <a:rPr lang="fr" sz="1400">
                <a:solidFill>
                  <a:srgbClr val="000000"/>
                </a:solidFill>
                <a:latin typeface="Arial"/>
                <a:ea typeface="Calibri" panose="020F0502020204030204" pitchFamily="34" charset="0"/>
                <a:cs typeface="Times New Roman" panose="02020603050405020304" pitchFamily="18" charset="0"/>
              </a:rPr>
              <a:t>La </a:t>
            </a:r>
            <a:r>
              <a:rPr lang="fr" sz="1400" b="1">
                <a:solidFill>
                  <a:srgbClr val="000000"/>
                </a:solidFill>
                <a:latin typeface="Arial"/>
                <a:ea typeface="Calibri" panose="020F0502020204030204" pitchFamily="34" charset="0"/>
                <a:cs typeface="Times New Roman" panose="02020603050405020304" pitchFamily="18" charset="0"/>
              </a:rPr>
              <a:t>fiche de sécurité relative à la glace carbonique</a:t>
            </a:r>
            <a:r>
              <a:rPr lang="fr" sz="1400">
                <a:solidFill>
                  <a:srgbClr val="000000"/>
                </a:solidFill>
                <a:latin typeface="Arial"/>
                <a:ea typeface="Calibri" panose="020F0502020204030204" pitchFamily="34" charset="0"/>
                <a:cs typeface="Times New Roman" panose="02020603050405020304" pitchFamily="18" charset="0"/>
              </a:rPr>
              <a:t> est disponible à l’adresse suivante : en </a:t>
            </a:r>
            <a:r>
              <a:rPr lang="fr" sz="1400">
                <a:solidFill>
                  <a:srgbClr val="000000"/>
                </a:solidFill>
                <a:latin typeface="Arial"/>
                <a:ea typeface="Calibri" panose="020F0502020204030204" pitchFamily="34" charset="0"/>
                <a:cs typeface="Times New Roman" panose="02020603050405020304" pitchFamily="18" charset="0"/>
                <a:hlinkClick r:id="rId10"/>
              </a:rPr>
              <a:t>anglais</a:t>
            </a:r>
            <a:r>
              <a:rPr lang="fr" sz="1400">
                <a:solidFill>
                  <a:srgbClr val="000000"/>
                </a:solidFill>
                <a:latin typeface="Arial"/>
                <a:ea typeface="Calibri" panose="020F0502020204030204" pitchFamily="34" charset="0"/>
                <a:cs typeface="Times New Roman" panose="02020603050405020304" pitchFamily="18" charset="0"/>
              </a:rPr>
              <a:t>, É.-U., Pfizer.</a:t>
            </a:r>
          </a:p>
          <a:p>
            <a:pPr marL="342900" indent="-342900" rtl="0">
              <a:spcBef>
                <a:spcPts val="600"/>
              </a:spcBef>
              <a:spcAft>
                <a:spcPts val="600"/>
              </a:spcAft>
              <a:buFont typeface="+mj-lt"/>
              <a:buAutoNum type="arabicPeriod"/>
            </a:pPr>
            <a:r>
              <a:rPr lang="fr" sz="1400" b="1">
                <a:solidFill>
                  <a:srgbClr val="000000"/>
                </a:solidFill>
                <a:latin typeface="Arial"/>
                <a:ea typeface="Calibri" panose="020F0502020204030204" pitchFamily="34" charset="0"/>
                <a:cs typeface="Times New Roman" panose="02020603050405020304" pitchFamily="18" charset="0"/>
              </a:rPr>
              <a:t>Évaluation de la disponibilité de la glace carbonique pour le stockage UCC des vaccins</a:t>
            </a:r>
            <a:r>
              <a:rPr lang="fr" sz="1400">
                <a:solidFill>
                  <a:srgbClr val="000000"/>
                </a:solidFill>
                <a:latin typeface="Arial"/>
                <a:ea typeface="Calibri" panose="020F0502020204030204" pitchFamily="34" charset="0"/>
                <a:cs typeface="Times New Roman" panose="02020603050405020304" pitchFamily="18" charset="0"/>
              </a:rPr>
              <a:t> (en anglais, </a:t>
            </a:r>
            <a:r>
              <a:rPr lang="fr" sz="1400">
                <a:solidFill>
                  <a:srgbClr val="000000"/>
                </a:solidFill>
                <a:latin typeface="Arial"/>
                <a:ea typeface="Calibri" panose="020F0502020204030204" pitchFamily="34" charset="0"/>
                <a:cs typeface="Times New Roman" panose="02020603050405020304" pitchFamily="18" charset="0"/>
                <a:hlinkClick r:id="rId7"/>
              </a:rPr>
              <a:t>TechNet, Project Last Mile</a:t>
            </a:r>
            <a:r>
              <a:rPr lang="fr" sz="1400">
                <a:solidFill>
                  <a:srgbClr val="000000"/>
                </a:solidFill>
                <a:latin typeface="Arial"/>
                <a:ea typeface="Calibri" panose="020F0502020204030204" pitchFamily="34" charset="0"/>
                <a:cs typeface="Times New Roman" panose="02020603050405020304" pitchFamily="18" charset="0"/>
              </a:rPr>
              <a:t>)</a:t>
            </a:r>
          </a:p>
          <a:p>
            <a:pPr marL="342900" indent="-342900" rtl="0">
              <a:buFontTx/>
              <a:buAutoNum type="arabicPeriod"/>
            </a:pPr>
            <a:endParaRPr lang="en-US"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20012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50669-8C68-3D41-BA07-6FD25DA951B9}"/>
              </a:ext>
            </a:extLst>
          </p:cNvPr>
          <p:cNvSpPr txBox="1"/>
          <p:nvPr/>
        </p:nvSpPr>
        <p:spPr>
          <a:xfrm rot="16200000">
            <a:off x="11067493" y="4766769"/>
            <a:ext cx="1972015" cy="276999"/>
          </a:xfrm>
          <a:prstGeom prst="rect">
            <a:avLst/>
          </a:prstGeom>
          <a:noFill/>
        </p:spPr>
        <p:txBody>
          <a:bodyPr wrap="none" rtlCol="0">
            <a:spAutoFit/>
          </a:bodyPr>
          <a:lstStyle/>
          <a:p>
            <a:pPr rtl="0"/>
            <a:r>
              <a:rPr lang="fr" sz="1200">
                <a:solidFill>
                  <a:schemeClr val="bg1"/>
                </a:solidFill>
                <a:latin typeface="Arial" pitchFamily="34" charset="0"/>
                <a:cs typeface="Arial" pitchFamily="34" charset="0"/>
              </a:rPr>
              <a:t>© OMS/Christopher Black</a:t>
            </a:r>
          </a:p>
        </p:txBody>
      </p:sp>
      <p:sp>
        <p:nvSpPr>
          <p:cNvPr id="5" name="Title 1">
            <a:extLst>
              <a:ext uri="{FF2B5EF4-FFF2-40B4-BE49-F238E27FC236}">
                <a16:creationId xmlns:a16="http://schemas.microsoft.com/office/drawing/2014/main" id="{4DCB91BB-76EE-AC44-B825-96A5D3805706}"/>
              </a:ext>
            </a:extLst>
          </p:cNvPr>
          <p:cNvSpPr txBox="1">
            <a:spLocks/>
          </p:cNvSpPr>
          <p:nvPr/>
        </p:nvSpPr>
        <p:spPr>
          <a:xfrm>
            <a:off x="0" y="-6426"/>
            <a:ext cx="12192000" cy="608005"/>
          </a:xfrm>
          <a:prstGeom prst="rect">
            <a:avLst/>
          </a:prstGeom>
          <a:solidFill>
            <a:srgbClr val="1E7FB8"/>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none" lIns="91440" tIns="45720" rIns="91440" bIns="45720" rtlCol="0" anchor="ctr" anchorCtr="0">
            <a:noAutofit/>
          </a:bodyPr>
          <a:lstStyle>
            <a:defPPr>
              <a:defRPr lang="en-US"/>
            </a:defPPr>
            <a:lvl1pPr>
              <a:lnSpc>
                <a:spcPct val="90000"/>
              </a:lnSpc>
              <a:spcBef>
                <a:spcPct val="0"/>
              </a:spcBef>
              <a:defRPr sz="2800" b="1">
                <a:ln w="6350" cap="flat">
                  <a:noFill/>
                  <a:miter lim="800000"/>
                </a:ln>
                <a:solidFill>
                  <a:schemeClr val="bg1"/>
                </a:solidFill>
                <a:latin typeface="Calibri Light" panose="020F0302020204030204" pitchFamily="34" charset="0"/>
                <a:ea typeface="+mj-ea"/>
                <a:cs typeface="Calibri Light" panose="020F0302020204030204" pitchFamily="34" charset="0"/>
              </a:defRPr>
            </a:lvl1pPr>
          </a:lstStyle>
          <a:p>
            <a:pPr rtl="0"/>
            <a:r>
              <a:rPr lang="fr"/>
              <a:t>Références : </a:t>
            </a:r>
          </a:p>
        </p:txBody>
      </p:sp>
      <p:sp>
        <p:nvSpPr>
          <p:cNvPr id="10" name="TextBox 9"/>
          <p:cNvSpPr txBox="1"/>
          <p:nvPr/>
        </p:nvSpPr>
        <p:spPr>
          <a:xfrm>
            <a:off x="11819964" y="2"/>
            <a:ext cx="372035" cy="276999"/>
          </a:xfrm>
          <a:prstGeom prst="rect">
            <a:avLst/>
          </a:prstGeom>
          <a:noFill/>
        </p:spPr>
        <p:txBody>
          <a:bodyPr wrap="square" rtlCol="0">
            <a:spAutoFit/>
          </a:bodyPr>
          <a:lstStyle/>
          <a:p>
            <a:pPr rtl="0"/>
            <a:r>
              <a:rPr lang="fr" sz="1200">
                <a:latin typeface="Arial" pitchFamily="34" charset="0"/>
                <a:cs typeface="Arial" pitchFamily="34" charset="0"/>
              </a:rPr>
              <a:t>37</a:t>
            </a:r>
          </a:p>
        </p:txBody>
      </p:sp>
      <p:sp>
        <p:nvSpPr>
          <p:cNvPr id="6" name="Rectangle 5">
            <a:extLst>
              <a:ext uri="{FF2B5EF4-FFF2-40B4-BE49-F238E27FC236}">
                <a16:creationId xmlns:a16="http://schemas.microsoft.com/office/drawing/2014/main" id="{FFE0D9AE-7403-4C3F-B49F-653268E05B7C}"/>
              </a:ext>
            </a:extLst>
          </p:cNvPr>
          <p:cNvSpPr/>
          <p:nvPr/>
        </p:nvSpPr>
        <p:spPr>
          <a:xfrm>
            <a:off x="416715" y="1103105"/>
            <a:ext cx="11358570" cy="5355312"/>
          </a:xfrm>
          <a:prstGeom prst="rect">
            <a:avLst/>
          </a:prstGeom>
        </p:spPr>
        <p:txBody>
          <a:bodyPr wrap="square" rtlCol="0">
            <a:spAutoFit/>
          </a:bodyPr>
          <a:lstStyle/>
          <a:p>
            <a:pPr marL="174625" indent="-174625" rtl="0">
              <a:spcBef>
                <a:spcPts val="600"/>
              </a:spcBef>
              <a:spcAft>
                <a:spcPts val="600"/>
              </a:spcAft>
              <a:buFont typeface="+mj-lt"/>
              <a:buAutoNum type="arabicPeriod"/>
            </a:pPr>
            <a:r>
              <a:rPr lang="fr" sz="1600"/>
              <a:t>Stockage et transport des vaccins à très basse température – Un aperçu (en anglais) des options et des défis, OMS, février 2021 (https://www.who.int/publications/m/item/ultra-low-temperature-(ult)-storage-and-transport-for-vaccines)</a:t>
            </a:r>
            <a:endParaRPr lang="en-US" sz="1600" dirty="0"/>
          </a:p>
          <a:p>
            <a:pPr marL="174625" indent="-174625" rtl="0">
              <a:spcBef>
                <a:spcPts val="600"/>
              </a:spcBef>
              <a:spcAft>
                <a:spcPts val="600"/>
              </a:spcAft>
              <a:buFont typeface="+mj-lt"/>
              <a:buAutoNum type="arabicPeriod"/>
            </a:pPr>
            <a:r>
              <a:rPr lang="fr" sz="1600"/>
              <a:t>Stockage et transport des vaccins à très basse température – Un aperçu (en anglais) des options et des défis, OMS, février 2021 (</a:t>
            </a:r>
            <a:r>
              <a:rPr lang="fr" sz="1600" u="sng">
                <a:hlinkClick r:id="rId3"/>
              </a:rPr>
              <a:t>https://www.who.int/publications/m/item/ultra-low-temperature-(ult)-storage-and-transport-for-vaccines</a:t>
            </a:r>
            <a:r>
              <a:rPr lang="fr" sz="1600"/>
              <a:t>)</a:t>
            </a:r>
          </a:p>
          <a:p>
            <a:pPr marL="174625" indent="-174625" rtl="0">
              <a:spcBef>
                <a:spcPts val="600"/>
              </a:spcBef>
              <a:spcAft>
                <a:spcPts val="600"/>
              </a:spcAft>
              <a:buFont typeface="+mj-lt"/>
              <a:buAutoNum type="arabicPeriod"/>
            </a:pPr>
            <a:r>
              <a:rPr lang="fr" sz="1600"/>
              <a:t>labelingpfizercomShowLabelingaspxid=14471, 17 juillet 2021 (en anglais) :</a:t>
            </a:r>
            <a:r>
              <a:rPr lang="fr" baseline="30000"/>
              <a:t> </a:t>
            </a:r>
            <a:r>
              <a:rPr lang="fr" u="sng" baseline="30000">
                <a:hlinkClick r:id="rId4"/>
              </a:rPr>
              <a:t>http://labeling.pfizer.com/ShowLabeling.aspx?id=14471</a:t>
            </a:r>
            <a:endParaRPr lang="en-ZA" baseline="30000" dirty="0"/>
          </a:p>
          <a:p>
            <a:pPr marL="174625" indent="-174625" rtl="0">
              <a:spcBef>
                <a:spcPts val="600"/>
              </a:spcBef>
              <a:spcAft>
                <a:spcPts val="600"/>
              </a:spcAft>
              <a:buFont typeface="+mj-lt"/>
              <a:buAutoNum type="arabicPeriod"/>
            </a:pPr>
            <a:r>
              <a:rPr lang="fr" sz="1600"/>
              <a:t>Stockage et transport des vaccins à très basse température – Un aperçu (en anglais) des options et des défis, OMS, février 2021 (</a:t>
            </a:r>
            <a:r>
              <a:rPr lang="fr" sz="1600" u="sng">
                <a:hlinkClick r:id="rId3"/>
              </a:rPr>
              <a:t>https://www.who.int/publications/m/item/ultra-low-temperature-(ult)-storage-and-transport-for-vaccines</a:t>
            </a:r>
            <a:r>
              <a:rPr lang="fr" sz="1600"/>
              <a:t>)</a:t>
            </a:r>
            <a:endParaRPr lang="en-US" sz="1600" dirty="0"/>
          </a:p>
          <a:p>
            <a:pPr marL="174625" indent="-174625" rtl="0">
              <a:spcBef>
                <a:spcPts val="600"/>
              </a:spcBef>
              <a:spcAft>
                <a:spcPts val="600"/>
              </a:spcAft>
              <a:buFont typeface="+mj-lt"/>
              <a:buAutoNum type="arabicPeriod"/>
            </a:pPr>
            <a:r>
              <a:rPr lang="fr" sz="1600"/>
              <a:t>Liste UNICEF-SD LTA</a:t>
            </a:r>
            <a:endParaRPr lang="en-US" sz="1600" dirty="0"/>
          </a:p>
          <a:p>
            <a:pPr marL="174625" indent="-174625" rtl="0">
              <a:spcBef>
                <a:spcPts val="600"/>
              </a:spcBef>
              <a:spcAft>
                <a:spcPts val="600"/>
              </a:spcAft>
              <a:buFont typeface="+mj-lt"/>
              <a:buAutoNum type="arabicPeriod"/>
            </a:pPr>
            <a:r>
              <a:rPr lang="fr" sz="1600" u="sng"/>
              <a:t>Université du Colorado à Boulder, Essai de la performance et de la consommation énergétique des congélateurs à très basse température (en anglais), ucr_ult_tests_report_-_2016_final_df1 (</a:t>
            </a:r>
            <a:r>
              <a:rPr lang="fr" sz="1600" u="sng">
                <a:hlinkClick r:id="rId5"/>
              </a:rPr>
              <a:t>https://www.colorado.edu/search?cse=ult+freezer+power+consumption&amp;op=Search</a:t>
            </a:r>
            <a:r>
              <a:rPr lang="fr" sz="1600" u="sng"/>
              <a:t>)</a:t>
            </a:r>
            <a:endParaRPr lang="en-US" sz="1600" dirty="0">
              <a:cs typeface="Calibri" panose="020F0502020204030204" pitchFamily="34" charset="0"/>
            </a:endParaRPr>
          </a:p>
          <a:p>
            <a:pPr marL="171450" indent="-171450" rtl="0">
              <a:spcBef>
                <a:spcPts val="600"/>
              </a:spcBef>
              <a:spcAft>
                <a:spcPts val="600"/>
              </a:spcAft>
              <a:buFontTx/>
              <a:buAutoNum type="arabicPeriod"/>
            </a:pPr>
            <a:r>
              <a:rPr lang="fr" sz="1600"/>
              <a:t>Université du Colorado à Boulder, Essai de la performance et de la consommation énergétique des congélateurs à très basse température (en anglais), ucr_ult_tests_report_-_2016_final_df1 (</a:t>
            </a:r>
            <a:r>
              <a:rPr lang="fr" sz="1600">
                <a:hlinkClick r:id="rId5"/>
              </a:rPr>
              <a:t>https://www.colorado.edu/search?cse=ult+freezer+power+consumption&amp;op=Search</a:t>
            </a:r>
            <a:r>
              <a:rPr lang="fr" sz="1600"/>
              <a:t>)</a:t>
            </a:r>
            <a:endParaRPr lang="en-ZA" sz="1600" dirty="0"/>
          </a:p>
          <a:p>
            <a:pPr marL="171450" indent="-171450" rtl="0">
              <a:spcBef>
                <a:spcPts val="600"/>
              </a:spcBef>
              <a:spcAft>
                <a:spcPts val="600"/>
              </a:spcAft>
              <a:buFontTx/>
              <a:buAutoNum type="arabicPeriod"/>
            </a:pPr>
            <a:r>
              <a:rPr lang="fr" sz="1600"/>
              <a:t>PQS_E003_POW_01.0 (en anglais) : </a:t>
            </a:r>
            <a:r>
              <a:rPr lang="fr" sz="1600" u="sng">
                <a:hlinkClick r:id="rId6"/>
              </a:rPr>
              <a:t>https://apps.who.int/immunization_standards/vaccine_quality/pqs_catalogue/catdocumentation.aspx?id_cat=17</a:t>
            </a:r>
            <a:endParaRPr lang="en-ZA" sz="1600" u="sng" dirty="0"/>
          </a:p>
          <a:p>
            <a:pPr marL="171450" indent="-171450" rtl="0">
              <a:spcBef>
                <a:spcPts val="600"/>
              </a:spcBef>
              <a:spcAft>
                <a:spcPts val="600"/>
              </a:spcAft>
              <a:buFontTx/>
              <a:buAutoNum type="arabicPeriod"/>
            </a:pPr>
            <a:r>
              <a:rPr lang="fr" sz="1600" u="sng"/>
              <a:t>8. Mode d’emploi du congélateur Arktek YBC-5E pour les très basses températures (-60°C à -80°C)</a:t>
            </a:r>
            <a:endParaRPr lang="en-US" sz="1200" dirty="0"/>
          </a:p>
          <a:p>
            <a:pPr marL="342900" indent="-342900" rtl="0">
              <a:spcBef>
                <a:spcPts val="600"/>
              </a:spcBef>
              <a:spcAft>
                <a:spcPts val="600"/>
              </a:spcAft>
              <a:buFontTx/>
              <a:buAutoNum type="arabicPeriod"/>
            </a:pPr>
            <a:endParaRPr lang="en-US" sz="12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894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7ejP2pn_Exj07R28EVSMIA"/>
</p:tagLst>
</file>

<file path=ppt/tags/tag100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4.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6.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kr9Hy.5wGJIrHIfSsBzFMw"/>
</p:tagLst>
</file>

<file path=ppt/tags/tag10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10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1.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kr9Hy.5wGJIrHIfSsBzFMw"/>
</p:tagLst>
</file>

<file path=ppt/tags/tag10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LK7BPRGOvR.x0PWavqn.Fg"/>
</p:tagLst>
</file>

<file path=ppt/tags/tag10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1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20.xml><?xml version="1.0" encoding="utf-8"?>
<p:tagLst xmlns:a="http://schemas.openxmlformats.org/drawingml/2006/main" xmlns:r="http://schemas.openxmlformats.org/officeDocument/2006/relationships" xmlns:p="http://schemas.openxmlformats.org/presentationml/2006/main">
  <p:tag name="1LEVEL" val="0.2"/>
  <p:tag name="2LEVEL" val="0.1"/>
  <p:tag name="3LEVEL" val="0.05"/>
  <p:tag name="4LEVEL" val="0.03"/>
  <p:tag name="5LEVEL" val="0.01"/>
</p:tagLst>
</file>

<file path=ppt/tags/tag1021.xml><?xml version="1.0" encoding="utf-8"?>
<p:tagLst xmlns:a="http://schemas.openxmlformats.org/drawingml/2006/main" xmlns:r="http://schemas.openxmlformats.org/officeDocument/2006/relationships" xmlns:p="http://schemas.openxmlformats.org/presentationml/2006/main">
  <p:tag name="1LEVEL" val="0.2"/>
  <p:tag name="2LEVEL" val="0.1"/>
  <p:tag name="3LEVEL" val="0.05"/>
  <p:tag name="4LEVEL" val="0.03"/>
  <p:tag name="5LEVEL" val="0.01"/>
</p:tagLst>
</file>

<file path=ppt/tags/tag102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23.xml><?xml version="1.0" encoding="utf-8"?>
<p:tagLst xmlns:a="http://schemas.openxmlformats.org/drawingml/2006/main" xmlns:r="http://schemas.openxmlformats.org/officeDocument/2006/relationships" xmlns:p="http://schemas.openxmlformats.org/presentationml/2006/main">
  <p:tag name="1LEVEL" val="0.2"/>
  <p:tag name="2LEVEL" val="0.1"/>
  <p:tag name="3LEVEL" val="0.05"/>
  <p:tag name="4LEVEL" val="0.03"/>
  <p:tag name="5LEVEL" val="0.01"/>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ljLj7akCxubWp3XDi5.lLw"/>
</p:tagLst>
</file>

<file path=ppt/tags/tag10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28.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29.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MW.E9feoqymI0k0fOYNyYA"/>
</p:tagLst>
</file>

<file path=ppt/tags/tag10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3.xml><?xml version="1.0" encoding="utf-8"?>
<p:tagLst xmlns:a="http://schemas.openxmlformats.org/drawingml/2006/main" xmlns:r="http://schemas.openxmlformats.org/officeDocument/2006/relationships" xmlns:p="http://schemas.openxmlformats.org/presentationml/2006/main">
  <p:tag name="NAME" val="CustomIcon"/>
</p:tagLst>
</file>

<file path=ppt/tags/tag10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9YE0R7t_Gbz7sZTEblbJow"/>
</p:tagLst>
</file>

<file path=ppt/tags/tag10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NAME" val="ACET"/>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9YE0R7t_Gbz7sZTEblbJow"/>
</p:tagLst>
</file>

<file path=ppt/tags/tag10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7ejP2pn_Exj07R28EVSMI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7ejP2pn_Exj07R28EVSMIA"/>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7ejP2pn_Exj07R28EVSMIA"/>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7ejP2pn_Exj07R28EVSMI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7ejP2pn_Exj07R28EVSMI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5S3LhKy1rDJV7FBAhaEHMw"/>
</p:tagLst>
</file>

<file path=ppt/tags/tag1068.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NAME" val="Moon"/>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5S3LhKy1rDJV7FBAhaEHMw"/>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YRAlHK0G6OfTTUpIAMJZZA"/>
</p:tagLst>
</file>

<file path=ppt/tags/tag10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YRAlHK0G6OfTTUpIAMJZZA"/>
</p:tagLst>
</file>

<file path=ppt/tags/tag10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YRAlHK0G6OfTTUpIAMJZZA"/>
</p:tagLst>
</file>

<file path=ppt/tags/tag108.xml><?xml version="1.0" encoding="utf-8"?>
<p:tagLst xmlns:a="http://schemas.openxmlformats.org/drawingml/2006/main" xmlns:r="http://schemas.openxmlformats.org/officeDocument/2006/relationships" xmlns:p="http://schemas.openxmlformats.org/presentationml/2006/main">
  <p:tag name="NAME" val="Moon"/>
</p:tagLst>
</file>

<file path=ppt/tags/tag10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0ohKg_AzckFDgHFU_AFZsw"/>
</p:tagLst>
</file>

<file path=ppt/tags/tag10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0ohKg_AzckFDgHFU_AFZsw"/>
</p:tagLst>
</file>

<file path=ppt/tags/tag10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ANGLE" val="5"/>
</p:tagLst>
</file>

<file path=ppt/tags/tag111.xml><?xml version="1.0" encoding="utf-8"?>
<p:tagLst xmlns:a="http://schemas.openxmlformats.org/drawingml/2006/main" xmlns:r="http://schemas.openxmlformats.org/officeDocument/2006/relationships" xmlns:p="http://schemas.openxmlformats.org/presentationml/2006/main">
  <p:tag name="ANGLE" val="5"/>
</p:tagLst>
</file>

<file path=ppt/tags/tag112.xml><?xml version="1.0" encoding="utf-8"?>
<p:tagLst xmlns:a="http://schemas.openxmlformats.org/drawingml/2006/main" xmlns:r="http://schemas.openxmlformats.org/officeDocument/2006/relationships" xmlns:p="http://schemas.openxmlformats.org/presentationml/2006/main">
  <p:tag name="ANGLE" val="4"/>
</p:tagLst>
</file>

<file path=ppt/tags/tag113.xml><?xml version="1.0" encoding="utf-8"?>
<p:tagLst xmlns:a="http://schemas.openxmlformats.org/drawingml/2006/main" xmlns:r="http://schemas.openxmlformats.org/officeDocument/2006/relationships" xmlns:p="http://schemas.openxmlformats.org/presentationml/2006/main">
  <p:tag name="ANGLE" val="4"/>
</p:tagLst>
</file>

<file path=ppt/tags/tag114.xml><?xml version="1.0" encoding="utf-8"?>
<p:tagLst xmlns:a="http://schemas.openxmlformats.org/drawingml/2006/main" xmlns:r="http://schemas.openxmlformats.org/officeDocument/2006/relationships" xmlns:p="http://schemas.openxmlformats.org/presentationml/2006/main">
  <p:tag name="ANGLE" val="3"/>
</p:tagLst>
</file>

<file path=ppt/tags/tag115.xml><?xml version="1.0" encoding="utf-8"?>
<p:tagLst xmlns:a="http://schemas.openxmlformats.org/drawingml/2006/main" xmlns:r="http://schemas.openxmlformats.org/officeDocument/2006/relationships" xmlns:p="http://schemas.openxmlformats.org/presentationml/2006/main">
  <p:tag name="ANGLE" val="3"/>
</p:tagLst>
</file>

<file path=ppt/tags/tag116.xml><?xml version="1.0" encoding="utf-8"?>
<p:tagLst xmlns:a="http://schemas.openxmlformats.org/drawingml/2006/main" xmlns:r="http://schemas.openxmlformats.org/officeDocument/2006/relationships" xmlns:p="http://schemas.openxmlformats.org/presentationml/2006/main">
  <p:tag name="ANGLE" val="2"/>
</p:tagLst>
</file>

<file path=ppt/tags/tag117.xml><?xml version="1.0" encoding="utf-8"?>
<p:tagLst xmlns:a="http://schemas.openxmlformats.org/drawingml/2006/main" xmlns:r="http://schemas.openxmlformats.org/officeDocument/2006/relationships" xmlns:p="http://schemas.openxmlformats.org/presentationml/2006/main">
  <p:tag name="ANGLE" val="2"/>
</p:tagLst>
</file>

<file path=ppt/tags/tag118.xml><?xml version="1.0" encoding="utf-8"?>
<p:tagLst xmlns:a="http://schemas.openxmlformats.org/drawingml/2006/main" xmlns:r="http://schemas.openxmlformats.org/officeDocument/2006/relationships" xmlns:p="http://schemas.openxmlformats.org/presentationml/2006/main">
  <p:tag name="ANGLE" val="1"/>
</p:tagLst>
</file>

<file path=ppt/tags/tag119.xml><?xml version="1.0" encoding="utf-8"?>
<p:tagLst xmlns:a="http://schemas.openxmlformats.org/drawingml/2006/main" xmlns:r="http://schemas.openxmlformats.org/officeDocument/2006/relationships" xmlns:p="http://schemas.openxmlformats.org/presentationml/2006/main">
  <p:tag name="ANGLE" val="1"/>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1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3.xml><?xml version="1.0" encoding="utf-8"?>
<p:tagLst xmlns:a="http://schemas.openxmlformats.org/drawingml/2006/main" xmlns:r="http://schemas.openxmlformats.org/officeDocument/2006/relationships" xmlns:p="http://schemas.openxmlformats.org/presentationml/2006/main">
  <p:tag name="SHAPENAME" val="Subtitle"/>
</p:tagLst>
</file>

<file path=ppt/tags/tag124.xml><?xml version="1.0" encoding="utf-8"?>
<p:tagLst xmlns:a="http://schemas.openxmlformats.org/drawingml/2006/main" xmlns:r="http://schemas.openxmlformats.org/officeDocument/2006/relationships" xmlns:p="http://schemas.openxmlformats.org/presentationml/2006/main">
  <p:tag name="SHAPENAME" val="Titl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1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8.xml><?xml version="1.0" encoding="utf-8"?>
<p:tagLst xmlns:a="http://schemas.openxmlformats.org/drawingml/2006/main" xmlns:r="http://schemas.openxmlformats.org/officeDocument/2006/relationships" xmlns:p="http://schemas.openxmlformats.org/presentationml/2006/main">
  <p:tag name="SHAPENAME" val="Subtitle"/>
</p:tagLst>
</file>

<file path=ppt/tags/tag129.xml><?xml version="1.0" encoding="utf-8"?>
<p:tagLst xmlns:a="http://schemas.openxmlformats.org/drawingml/2006/main" xmlns:r="http://schemas.openxmlformats.org/officeDocument/2006/relationships" xmlns:p="http://schemas.openxmlformats.org/presentationml/2006/main">
  <p:tag name="SHAPENAME" val="Title"/>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1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5.xml><?xml version="1.0" encoding="utf-8"?>
<p:tagLst xmlns:a="http://schemas.openxmlformats.org/drawingml/2006/main" xmlns:r="http://schemas.openxmlformats.org/officeDocument/2006/relationships" xmlns:p="http://schemas.openxmlformats.org/presentationml/2006/main">
  <p:tag name="SHAPENAME" val="5. Source"/>
</p:tagLst>
</file>

<file path=ppt/tags/tag1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1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1.xml><?xml version="1.0" encoding="utf-8"?>
<p:tagLst xmlns:a="http://schemas.openxmlformats.org/drawingml/2006/main" xmlns:r="http://schemas.openxmlformats.org/officeDocument/2006/relationships" xmlns:p="http://schemas.openxmlformats.org/presentationml/2006/main">
  <p:tag name="SHAPENAME" val="5. Source"/>
</p:tagLst>
</file>

<file path=ppt/tags/tag1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1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7.xml><?xml version="1.0" encoding="utf-8"?>
<p:tagLst xmlns:a="http://schemas.openxmlformats.org/drawingml/2006/main" xmlns:r="http://schemas.openxmlformats.org/officeDocument/2006/relationships" xmlns:p="http://schemas.openxmlformats.org/presentationml/2006/main">
  <p:tag name="SHAPENAME" val="5. Source"/>
</p:tagLst>
</file>

<file path=ppt/tags/tag1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1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3.xml><?xml version="1.0" encoding="utf-8"?>
<p:tagLst xmlns:a="http://schemas.openxmlformats.org/drawingml/2006/main" xmlns:r="http://schemas.openxmlformats.org/officeDocument/2006/relationships" xmlns:p="http://schemas.openxmlformats.org/presentationml/2006/main">
  <p:tag name="SHAPENAME" val="5. Source"/>
</p:tagLst>
</file>

<file path=ppt/tags/tag1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1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16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1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1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19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SHAPENAME" val="5. Sourc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206.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8.xml><?xml version="1.0" encoding="utf-8"?>
<p:tagLst xmlns:a="http://schemas.openxmlformats.org/drawingml/2006/main" xmlns:r="http://schemas.openxmlformats.org/officeDocument/2006/relationships" xmlns:p="http://schemas.openxmlformats.org/presentationml/2006/main">
  <p:tag name="NAME" val="ACET"/>
</p:tagLst>
</file>

<file path=ppt/tags/tag209.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NAME" val="Moon"/>
</p:tagLst>
</file>

<file path=ppt/tags/tag211.xml><?xml version="1.0" encoding="utf-8"?>
<p:tagLst xmlns:a="http://schemas.openxmlformats.org/drawingml/2006/main" xmlns:r="http://schemas.openxmlformats.org/officeDocument/2006/relationships" xmlns:p="http://schemas.openxmlformats.org/presentationml/2006/main">
  <p:tag name="NAME" val="Moon"/>
</p:tagLst>
</file>

<file path=ppt/tags/tag212.xml><?xml version="1.0" encoding="utf-8"?>
<p:tagLst xmlns:a="http://schemas.openxmlformats.org/drawingml/2006/main" xmlns:r="http://schemas.openxmlformats.org/officeDocument/2006/relationships" xmlns:p="http://schemas.openxmlformats.org/presentationml/2006/main">
  <p:tag name="NAME" val="Moon"/>
</p:tagLst>
</file>

<file path=ppt/tags/tag213.xml><?xml version="1.0" encoding="utf-8"?>
<p:tagLst xmlns:a="http://schemas.openxmlformats.org/drawingml/2006/main" xmlns:r="http://schemas.openxmlformats.org/officeDocument/2006/relationships" xmlns:p="http://schemas.openxmlformats.org/presentationml/2006/main">
  <p:tag name="NAME" val="Moon"/>
</p:tagLst>
</file>

<file path=ppt/tags/tag214.xml><?xml version="1.0" encoding="utf-8"?>
<p:tagLst xmlns:a="http://schemas.openxmlformats.org/drawingml/2006/main" xmlns:r="http://schemas.openxmlformats.org/officeDocument/2006/relationships" xmlns:p="http://schemas.openxmlformats.org/presentationml/2006/main">
  <p:tag name="ANGLE" val="5"/>
</p:tagLst>
</file>

<file path=ppt/tags/tag215.xml><?xml version="1.0" encoding="utf-8"?>
<p:tagLst xmlns:a="http://schemas.openxmlformats.org/drawingml/2006/main" xmlns:r="http://schemas.openxmlformats.org/officeDocument/2006/relationships" xmlns:p="http://schemas.openxmlformats.org/presentationml/2006/main">
  <p:tag name="ANGLE" val="5"/>
</p:tagLst>
</file>

<file path=ppt/tags/tag216.xml><?xml version="1.0" encoding="utf-8"?>
<p:tagLst xmlns:a="http://schemas.openxmlformats.org/drawingml/2006/main" xmlns:r="http://schemas.openxmlformats.org/officeDocument/2006/relationships" xmlns:p="http://schemas.openxmlformats.org/presentationml/2006/main">
  <p:tag name="ANGLE" val="4"/>
</p:tagLst>
</file>

<file path=ppt/tags/tag217.xml><?xml version="1.0" encoding="utf-8"?>
<p:tagLst xmlns:a="http://schemas.openxmlformats.org/drawingml/2006/main" xmlns:r="http://schemas.openxmlformats.org/officeDocument/2006/relationships" xmlns:p="http://schemas.openxmlformats.org/presentationml/2006/main">
  <p:tag name="ANGLE" val="4"/>
</p:tagLst>
</file>

<file path=ppt/tags/tag218.xml><?xml version="1.0" encoding="utf-8"?>
<p:tagLst xmlns:a="http://schemas.openxmlformats.org/drawingml/2006/main" xmlns:r="http://schemas.openxmlformats.org/officeDocument/2006/relationships" xmlns:p="http://schemas.openxmlformats.org/presentationml/2006/main">
  <p:tag name="ANGLE" val="3"/>
</p:tagLst>
</file>

<file path=ppt/tags/tag219.xml><?xml version="1.0" encoding="utf-8"?>
<p:tagLst xmlns:a="http://schemas.openxmlformats.org/drawingml/2006/main" xmlns:r="http://schemas.openxmlformats.org/officeDocument/2006/relationships" xmlns:p="http://schemas.openxmlformats.org/presentationml/2006/main">
  <p:tag name="ANGLE" val="3"/>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220.xml><?xml version="1.0" encoding="utf-8"?>
<p:tagLst xmlns:a="http://schemas.openxmlformats.org/drawingml/2006/main" xmlns:r="http://schemas.openxmlformats.org/officeDocument/2006/relationships" xmlns:p="http://schemas.openxmlformats.org/presentationml/2006/main">
  <p:tag name="ANGLE" val="2"/>
</p:tagLst>
</file>

<file path=ppt/tags/tag221.xml><?xml version="1.0" encoding="utf-8"?>
<p:tagLst xmlns:a="http://schemas.openxmlformats.org/drawingml/2006/main" xmlns:r="http://schemas.openxmlformats.org/officeDocument/2006/relationships" xmlns:p="http://schemas.openxmlformats.org/presentationml/2006/main">
  <p:tag name="ANGLE" val="2"/>
</p:tagLst>
</file>

<file path=ppt/tags/tag222.xml><?xml version="1.0" encoding="utf-8"?>
<p:tagLst xmlns:a="http://schemas.openxmlformats.org/drawingml/2006/main" xmlns:r="http://schemas.openxmlformats.org/officeDocument/2006/relationships" xmlns:p="http://schemas.openxmlformats.org/presentationml/2006/main">
  <p:tag name="ANGLE" val="1"/>
</p:tagLst>
</file>

<file path=ppt/tags/tag223.xml><?xml version="1.0" encoding="utf-8"?>
<p:tagLst xmlns:a="http://schemas.openxmlformats.org/drawingml/2006/main" xmlns:r="http://schemas.openxmlformats.org/officeDocument/2006/relationships" xmlns:p="http://schemas.openxmlformats.org/presentationml/2006/main">
  <p:tag name="ANGLE" val="1"/>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2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27.xml><?xml version="1.0" encoding="utf-8"?>
<p:tagLst xmlns:a="http://schemas.openxmlformats.org/drawingml/2006/main" xmlns:r="http://schemas.openxmlformats.org/officeDocument/2006/relationships" xmlns:p="http://schemas.openxmlformats.org/presentationml/2006/main">
  <p:tag name="SHAPENAME" val="Subtitle"/>
</p:tagLst>
</file>

<file path=ppt/tags/tag228.xml><?xml version="1.0" encoding="utf-8"?>
<p:tagLst xmlns:a="http://schemas.openxmlformats.org/drawingml/2006/main" xmlns:r="http://schemas.openxmlformats.org/officeDocument/2006/relationships" xmlns:p="http://schemas.openxmlformats.org/presentationml/2006/main">
  <p:tag name="SHAPENAME" val="Titl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2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2.xml><?xml version="1.0" encoding="utf-8"?>
<p:tagLst xmlns:a="http://schemas.openxmlformats.org/drawingml/2006/main" xmlns:r="http://schemas.openxmlformats.org/officeDocument/2006/relationships" xmlns:p="http://schemas.openxmlformats.org/presentationml/2006/main">
  <p:tag name="SHAPENAME" val="Subtitle"/>
</p:tagLst>
</file>

<file path=ppt/tags/tag233.xml><?xml version="1.0" encoding="utf-8"?>
<p:tagLst xmlns:a="http://schemas.openxmlformats.org/drawingml/2006/main" xmlns:r="http://schemas.openxmlformats.org/officeDocument/2006/relationships" xmlns:p="http://schemas.openxmlformats.org/presentationml/2006/main">
  <p:tag name="SHAPENAME" val="Titl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2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3.xml><?xml version="1.0" encoding="utf-8"?>
<p:tagLst xmlns:a="http://schemas.openxmlformats.org/drawingml/2006/main" xmlns:r="http://schemas.openxmlformats.org/officeDocument/2006/relationships" xmlns:p="http://schemas.openxmlformats.org/presentationml/2006/main">
  <p:tag name="SHAPENAME" val="5. Source"/>
</p:tagLst>
</file>

<file path=ppt/tags/tag2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9.xml><?xml version="1.0" encoding="utf-8"?>
<p:tagLst xmlns:a="http://schemas.openxmlformats.org/drawingml/2006/main" xmlns:r="http://schemas.openxmlformats.org/officeDocument/2006/relationships" xmlns:p="http://schemas.openxmlformats.org/presentationml/2006/main">
  <p:tag name="SHAPENAME" val="5. Sourc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2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5.xml><?xml version="1.0" encoding="utf-8"?>
<p:tagLst xmlns:a="http://schemas.openxmlformats.org/drawingml/2006/main" xmlns:r="http://schemas.openxmlformats.org/officeDocument/2006/relationships" xmlns:p="http://schemas.openxmlformats.org/presentationml/2006/main">
  <p:tag name="SHAPENAME" val="5. Source"/>
</p:tagLst>
</file>

<file path=ppt/tags/tag2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2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2.xml><?xml version="1.0" encoding="utf-8"?>
<p:tagLst xmlns:a="http://schemas.openxmlformats.org/drawingml/2006/main" xmlns:r="http://schemas.openxmlformats.org/officeDocument/2006/relationships" xmlns:p="http://schemas.openxmlformats.org/presentationml/2006/main">
  <p:tag name="SHAPENAME" val="5. Source"/>
</p:tagLst>
</file>

<file path=ppt/tags/tag2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2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9.xml><?xml version="1.0" encoding="utf-8"?>
<p:tagLst xmlns:a="http://schemas.openxmlformats.org/drawingml/2006/main" xmlns:r="http://schemas.openxmlformats.org/officeDocument/2006/relationships" xmlns:p="http://schemas.openxmlformats.org/presentationml/2006/main">
  <p:tag name="SHAPENAME" val="5. Sourc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2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2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7.xml><?xml version="1.0" encoding="utf-8"?>
<p:tagLst xmlns:a="http://schemas.openxmlformats.org/drawingml/2006/main" xmlns:r="http://schemas.openxmlformats.org/officeDocument/2006/relationships" xmlns:p="http://schemas.openxmlformats.org/presentationml/2006/main">
  <p:tag name="SHAPENAME" val="5. Source"/>
</p:tagLst>
</file>

<file path=ppt/tags/tag2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2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5.xml><?xml version="1.0" encoding="utf-8"?>
<p:tagLst xmlns:a="http://schemas.openxmlformats.org/drawingml/2006/main" xmlns:r="http://schemas.openxmlformats.org/officeDocument/2006/relationships" xmlns:p="http://schemas.openxmlformats.org/presentationml/2006/main">
  <p:tag name="SHAPENAME" val="5. Source"/>
</p:tagLst>
</file>

<file path=ppt/tags/tag2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29.xml><?xml version="1.0" encoding="utf-8"?>
<p:tagLst xmlns:a="http://schemas.openxmlformats.org/drawingml/2006/main" xmlns:r="http://schemas.openxmlformats.org/officeDocument/2006/relationships" xmlns:p="http://schemas.openxmlformats.org/presentationml/2006/main">
  <p:tag name="SHAPENAME" val="Subtitle"/>
</p:tagLst>
</file>

<file path=ppt/tags/tag2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2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Title"/>
</p:tagLst>
</file>

<file path=ppt/tags/tag3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1.xml><?xml version="1.0" encoding="utf-8"?>
<p:tagLst xmlns:a="http://schemas.openxmlformats.org/drawingml/2006/main" xmlns:r="http://schemas.openxmlformats.org/officeDocument/2006/relationships" xmlns:p="http://schemas.openxmlformats.org/presentationml/2006/main">
  <p:tag name="SHAPENAME" val="5. Source"/>
</p:tagLst>
</file>

<file path=ppt/tags/tag3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SHAPENAME" val="5. Sourc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3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31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8.xml><?xml version="1.0" encoding="utf-8"?>
<p:tagLst xmlns:a="http://schemas.openxmlformats.org/drawingml/2006/main" xmlns:r="http://schemas.openxmlformats.org/officeDocument/2006/relationships" xmlns:p="http://schemas.openxmlformats.org/presentationml/2006/main">
  <p:tag name="SHAPENAME" val="Subtitle"/>
</p:tagLst>
</file>

<file path=ppt/tags/tag319.xml><?xml version="1.0" encoding="utf-8"?>
<p:tagLst xmlns:a="http://schemas.openxmlformats.org/drawingml/2006/main" xmlns:r="http://schemas.openxmlformats.org/officeDocument/2006/relationships" xmlns:p="http://schemas.openxmlformats.org/presentationml/2006/main">
  <p:tag name="SHAPENAME" val="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3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5.xml><?xml version="1.0" encoding="utf-8"?>
<p:tagLst xmlns:a="http://schemas.openxmlformats.org/drawingml/2006/main" xmlns:r="http://schemas.openxmlformats.org/officeDocument/2006/relationships" xmlns:p="http://schemas.openxmlformats.org/presentationml/2006/main">
  <p:tag name="SHAPENAME" val="5. Sourc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3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1.xml><?xml version="1.0" encoding="utf-8"?>
<p:tagLst xmlns:a="http://schemas.openxmlformats.org/drawingml/2006/main" xmlns:r="http://schemas.openxmlformats.org/officeDocument/2006/relationships" xmlns:p="http://schemas.openxmlformats.org/presentationml/2006/main">
  <p:tag name="SHAPENAME" val="5. Source"/>
</p:tagLst>
</file>

<file path=ppt/tags/tag3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33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8.xml><?xml version="1.0" encoding="utf-8"?>
<p:tagLst xmlns:a="http://schemas.openxmlformats.org/drawingml/2006/main" xmlns:r="http://schemas.openxmlformats.org/officeDocument/2006/relationships" xmlns:p="http://schemas.openxmlformats.org/presentationml/2006/main">
  <p:tag name="SHAPENAME" val="5. Source"/>
</p:tagLst>
</file>

<file path=ppt/tags/tag3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3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5.xml><?xml version="1.0" encoding="utf-8"?>
<p:tagLst xmlns:a="http://schemas.openxmlformats.org/drawingml/2006/main" xmlns:r="http://schemas.openxmlformats.org/officeDocument/2006/relationships" xmlns:p="http://schemas.openxmlformats.org/presentationml/2006/main">
  <p:tag name="SHAPENAME" val="5. Sourc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3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5. Source"/>
</p:tagLst>
</file>

<file path=ppt/tags/tag3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1.xml><?xml version="1.0" encoding="utf-8"?>
<p:tagLst xmlns:a="http://schemas.openxmlformats.org/drawingml/2006/main" xmlns:r="http://schemas.openxmlformats.org/officeDocument/2006/relationships" xmlns:p="http://schemas.openxmlformats.org/presentationml/2006/main">
  <p:tag name="SHAPENAME" val="5. Source"/>
</p:tagLst>
</file>

<file path=ppt/tags/tag3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3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8.xml><?xml version="1.0" encoding="utf-8"?>
<p:tagLst xmlns:a="http://schemas.openxmlformats.org/drawingml/2006/main" xmlns:r="http://schemas.openxmlformats.org/officeDocument/2006/relationships" xmlns:p="http://schemas.openxmlformats.org/presentationml/2006/main">
  <p:tag name="SHAPENAME" val="5. Source"/>
</p:tagLst>
</file>

<file path=ppt/tags/tag3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3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5.xml><?xml version="1.0" encoding="utf-8"?>
<p:tagLst xmlns:a="http://schemas.openxmlformats.org/drawingml/2006/main" xmlns:r="http://schemas.openxmlformats.org/officeDocument/2006/relationships" xmlns:p="http://schemas.openxmlformats.org/presentationml/2006/main">
  <p:tag name="SHAPENAME" val="5. Source"/>
</p:tagLst>
</file>

<file path=ppt/tags/tag3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369.xml><?xml version="1.0" encoding="utf-8"?>
<p:tagLst xmlns:a="http://schemas.openxmlformats.org/drawingml/2006/main" xmlns:r="http://schemas.openxmlformats.org/officeDocument/2006/relationships" xmlns:p="http://schemas.openxmlformats.org/presentationml/2006/main">
  <p:tag name="SHAPENAME" val="4. Footno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3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1.xml><?xml version="1.0" encoding="utf-8"?>
<p:tagLst xmlns:a="http://schemas.openxmlformats.org/drawingml/2006/main" xmlns:r="http://schemas.openxmlformats.org/officeDocument/2006/relationships" xmlns:p="http://schemas.openxmlformats.org/presentationml/2006/main">
  <p:tag name="NAME" val="ACET"/>
</p:tagLst>
</file>

<file path=ppt/tags/tag372.xml><?xml version="1.0" encoding="utf-8"?>
<p:tagLst xmlns:a="http://schemas.openxmlformats.org/drawingml/2006/main" xmlns:r="http://schemas.openxmlformats.org/officeDocument/2006/relationships" xmlns:p="http://schemas.openxmlformats.org/presentationml/2006/main">
  <p:tag name="NAME" val="Moon"/>
</p:tagLst>
</file>

<file path=ppt/tags/tag373.xml><?xml version="1.0" encoding="utf-8"?>
<p:tagLst xmlns:a="http://schemas.openxmlformats.org/drawingml/2006/main" xmlns:r="http://schemas.openxmlformats.org/officeDocument/2006/relationships" xmlns:p="http://schemas.openxmlformats.org/presentationml/2006/main">
  <p:tag name="NAME" val="Moon"/>
</p:tagLst>
</file>

<file path=ppt/tags/tag374.xml><?xml version="1.0" encoding="utf-8"?>
<p:tagLst xmlns:a="http://schemas.openxmlformats.org/drawingml/2006/main" xmlns:r="http://schemas.openxmlformats.org/officeDocument/2006/relationships" xmlns:p="http://schemas.openxmlformats.org/presentationml/2006/main">
  <p:tag name="NAME" val="Moon"/>
</p:tagLst>
</file>

<file path=ppt/tags/tag375.xml><?xml version="1.0" encoding="utf-8"?>
<p:tagLst xmlns:a="http://schemas.openxmlformats.org/drawingml/2006/main" xmlns:r="http://schemas.openxmlformats.org/officeDocument/2006/relationships" xmlns:p="http://schemas.openxmlformats.org/presentationml/2006/main">
  <p:tag name="NAME" val="Moon"/>
</p:tagLst>
</file>

<file path=ppt/tags/tag376.xml><?xml version="1.0" encoding="utf-8"?>
<p:tagLst xmlns:a="http://schemas.openxmlformats.org/drawingml/2006/main" xmlns:r="http://schemas.openxmlformats.org/officeDocument/2006/relationships" xmlns:p="http://schemas.openxmlformats.org/presentationml/2006/main">
  <p:tag name="NAME" val="Moon"/>
</p:tagLst>
</file>

<file path=ppt/tags/tag377.xml><?xml version="1.0" encoding="utf-8"?>
<p:tagLst xmlns:a="http://schemas.openxmlformats.org/drawingml/2006/main" xmlns:r="http://schemas.openxmlformats.org/officeDocument/2006/relationships" xmlns:p="http://schemas.openxmlformats.org/presentationml/2006/main">
  <p:tag name="ANGLE" val="5"/>
</p:tagLst>
</file>

<file path=ppt/tags/tag378.xml><?xml version="1.0" encoding="utf-8"?>
<p:tagLst xmlns:a="http://schemas.openxmlformats.org/drawingml/2006/main" xmlns:r="http://schemas.openxmlformats.org/officeDocument/2006/relationships" xmlns:p="http://schemas.openxmlformats.org/presentationml/2006/main">
  <p:tag name="ANGLE" val="5"/>
</p:tagLst>
</file>

<file path=ppt/tags/tag379.xml><?xml version="1.0" encoding="utf-8"?>
<p:tagLst xmlns:a="http://schemas.openxmlformats.org/drawingml/2006/main" xmlns:r="http://schemas.openxmlformats.org/officeDocument/2006/relationships" xmlns:p="http://schemas.openxmlformats.org/presentationml/2006/main">
  <p:tag name="ANGLE" val="4"/>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ANGLE" val="4"/>
</p:tagLst>
</file>

<file path=ppt/tags/tag381.xml><?xml version="1.0" encoding="utf-8"?>
<p:tagLst xmlns:a="http://schemas.openxmlformats.org/drawingml/2006/main" xmlns:r="http://schemas.openxmlformats.org/officeDocument/2006/relationships" xmlns:p="http://schemas.openxmlformats.org/presentationml/2006/main">
  <p:tag name="ANGLE" val="3"/>
</p:tagLst>
</file>

<file path=ppt/tags/tag382.xml><?xml version="1.0" encoding="utf-8"?>
<p:tagLst xmlns:a="http://schemas.openxmlformats.org/drawingml/2006/main" xmlns:r="http://schemas.openxmlformats.org/officeDocument/2006/relationships" xmlns:p="http://schemas.openxmlformats.org/presentationml/2006/main">
  <p:tag name="ANGLE" val="3"/>
</p:tagLst>
</file>

<file path=ppt/tags/tag383.xml><?xml version="1.0" encoding="utf-8"?>
<p:tagLst xmlns:a="http://schemas.openxmlformats.org/drawingml/2006/main" xmlns:r="http://schemas.openxmlformats.org/officeDocument/2006/relationships" xmlns:p="http://schemas.openxmlformats.org/presentationml/2006/main">
  <p:tag name="ANGLE" val="2"/>
</p:tagLst>
</file>

<file path=ppt/tags/tag384.xml><?xml version="1.0" encoding="utf-8"?>
<p:tagLst xmlns:a="http://schemas.openxmlformats.org/drawingml/2006/main" xmlns:r="http://schemas.openxmlformats.org/officeDocument/2006/relationships" xmlns:p="http://schemas.openxmlformats.org/presentationml/2006/main">
  <p:tag name="ANGLE" val="2"/>
</p:tagLst>
</file>

<file path=ppt/tags/tag385.xml><?xml version="1.0" encoding="utf-8"?>
<p:tagLst xmlns:a="http://schemas.openxmlformats.org/drawingml/2006/main" xmlns:r="http://schemas.openxmlformats.org/officeDocument/2006/relationships" xmlns:p="http://schemas.openxmlformats.org/presentationml/2006/main">
  <p:tag name="ANGLE" val="1"/>
</p:tagLst>
</file>

<file path=ppt/tags/tag386.xml><?xml version="1.0" encoding="utf-8"?>
<p:tagLst xmlns:a="http://schemas.openxmlformats.org/drawingml/2006/main" xmlns:r="http://schemas.openxmlformats.org/officeDocument/2006/relationships" xmlns:p="http://schemas.openxmlformats.org/presentationml/2006/main">
  <p:tag name="ANGLE" val="1"/>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38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SHAPENAME" val="Subtitle"/>
</p:tagLst>
</file>

<file path=ppt/tags/tag391.xml><?xml version="1.0" encoding="utf-8"?>
<p:tagLst xmlns:a="http://schemas.openxmlformats.org/drawingml/2006/main" xmlns:r="http://schemas.openxmlformats.org/officeDocument/2006/relationships" xmlns:p="http://schemas.openxmlformats.org/presentationml/2006/main">
  <p:tag name="SHAPENAME" val="Titl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39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95.xml><?xml version="1.0" encoding="utf-8"?>
<p:tagLst xmlns:a="http://schemas.openxmlformats.org/drawingml/2006/main" xmlns:r="http://schemas.openxmlformats.org/officeDocument/2006/relationships" xmlns:p="http://schemas.openxmlformats.org/presentationml/2006/main">
  <p:tag name="SHAPENAME" val="Subtitle"/>
</p:tagLst>
</file>

<file path=ppt/tags/tag396.xml><?xml version="1.0" encoding="utf-8"?>
<p:tagLst xmlns:a="http://schemas.openxmlformats.org/drawingml/2006/main" xmlns:r="http://schemas.openxmlformats.org/officeDocument/2006/relationships" xmlns:p="http://schemas.openxmlformats.org/presentationml/2006/main">
  <p:tag name="SHAPENAME" val="Titl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3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2.xml><?xml version="1.0" encoding="utf-8"?>
<p:tagLst xmlns:a="http://schemas.openxmlformats.org/drawingml/2006/main" xmlns:r="http://schemas.openxmlformats.org/officeDocument/2006/relationships" xmlns:p="http://schemas.openxmlformats.org/presentationml/2006/main">
  <p:tag name="SHAPENAME" val="5. Sourc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4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SHAPENAME" val="5. Sourc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2.xml><?xml version="1.0" encoding="utf-8"?>
<p:tagLst xmlns:a="http://schemas.openxmlformats.org/drawingml/2006/main" xmlns:r="http://schemas.openxmlformats.org/officeDocument/2006/relationships" xmlns:p="http://schemas.openxmlformats.org/presentationml/2006/main">
  <p:tag name="SHAPENAME" val="5. Sourc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4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7.xml><?xml version="1.0" encoding="utf-8"?>
<p:tagLst xmlns:a="http://schemas.openxmlformats.org/drawingml/2006/main" xmlns:r="http://schemas.openxmlformats.org/officeDocument/2006/relationships" xmlns:p="http://schemas.openxmlformats.org/presentationml/2006/main">
  <p:tag name="SHAPENAME" val="5. Sourc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4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3.xml><?xml version="1.0" encoding="utf-8"?>
<p:tagLst xmlns:a="http://schemas.openxmlformats.org/drawingml/2006/main" xmlns:r="http://schemas.openxmlformats.org/officeDocument/2006/relationships" xmlns:p="http://schemas.openxmlformats.org/presentationml/2006/main">
  <p:tag name="SHAPENAME" val="5. Sourc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4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9.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43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6.xml><?xml version="1.0" encoding="utf-8"?>
<p:tagLst xmlns:a="http://schemas.openxmlformats.org/drawingml/2006/main" xmlns:r="http://schemas.openxmlformats.org/officeDocument/2006/relationships" xmlns:p="http://schemas.openxmlformats.org/presentationml/2006/main">
  <p:tag name="SHAPENAME" val="5. Source"/>
</p:tagLst>
</file>

<file path=ppt/tags/tag4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2.xml><?xml version="1.0" encoding="utf-8"?>
<p:tagLst xmlns:a="http://schemas.openxmlformats.org/drawingml/2006/main" xmlns:r="http://schemas.openxmlformats.org/officeDocument/2006/relationships" xmlns:p="http://schemas.openxmlformats.org/presentationml/2006/main">
  <p:tag name="SHAPENAME" val="5. Source"/>
</p:tagLst>
</file>

<file path=ppt/tags/tag4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4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8.xml><?xml version="1.0" encoding="utf-8"?>
<p:tagLst xmlns:a="http://schemas.openxmlformats.org/drawingml/2006/main" xmlns:r="http://schemas.openxmlformats.org/officeDocument/2006/relationships" xmlns:p="http://schemas.openxmlformats.org/presentationml/2006/main">
  <p:tag name="SHAPENAME" val="5. Source"/>
</p:tagLst>
</file>

<file path=ppt/tags/tag4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45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5.xml><?xml version="1.0" encoding="utf-8"?>
<p:tagLst xmlns:a="http://schemas.openxmlformats.org/drawingml/2006/main" xmlns:r="http://schemas.openxmlformats.org/officeDocument/2006/relationships" xmlns:p="http://schemas.openxmlformats.org/presentationml/2006/main">
  <p:tag name="SHAPENAME" val="5. Source"/>
</p:tagLst>
</file>

<file path=ppt/tags/tag4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46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4.xml><?xml version="1.0" encoding="utf-8"?>
<p:tagLst xmlns:a="http://schemas.openxmlformats.org/drawingml/2006/main" xmlns:r="http://schemas.openxmlformats.org/officeDocument/2006/relationships" xmlns:p="http://schemas.openxmlformats.org/presentationml/2006/main">
  <p:tag name="NAME" val="ACET"/>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
</p:tagLst>
</file>

<file path=ppt/tags/tag467.xml><?xml version="1.0" encoding="utf-8"?>
<p:tagLst xmlns:a="http://schemas.openxmlformats.org/drawingml/2006/main" xmlns:r="http://schemas.openxmlformats.org/officeDocument/2006/relationships" xmlns:p="http://schemas.openxmlformats.org/presentationml/2006/main">
  <p:tag name="NAME" val="Moon"/>
</p:tagLst>
</file>

<file path=ppt/tags/tag468.xml><?xml version="1.0" encoding="utf-8"?>
<p:tagLst xmlns:a="http://schemas.openxmlformats.org/drawingml/2006/main" xmlns:r="http://schemas.openxmlformats.org/officeDocument/2006/relationships" xmlns:p="http://schemas.openxmlformats.org/presentationml/2006/main">
  <p:tag name="NAME" val="Moon"/>
</p:tagLst>
</file>

<file path=ppt/tags/tag469.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470.xml><?xml version="1.0" encoding="utf-8"?>
<p:tagLst xmlns:a="http://schemas.openxmlformats.org/drawingml/2006/main" xmlns:r="http://schemas.openxmlformats.org/officeDocument/2006/relationships" xmlns:p="http://schemas.openxmlformats.org/presentationml/2006/main">
  <p:tag name="ANGLE" val="5"/>
</p:tagLst>
</file>

<file path=ppt/tags/tag471.xml><?xml version="1.0" encoding="utf-8"?>
<p:tagLst xmlns:a="http://schemas.openxmlformats.org/drawingml/2006/main" xmlns:r="http://schemas.openxmlformats.org/officeDocument/2006/relationships" xmlns:p="http://schemas.openxmlformats.org/presentationml/2006/main">
  <p:tag name="ANGLE" val="5"/>
</p:tagLst>
</file>

<file path=ppt/tags/tag472.xml><?xml version="1.0" encoding="utf-8"?>
<p:tagLst xmlns:a="http://schemas.openxmlformats.org/drawingml/2006/main" xmlns:r="http://schemas.openxmlformats.org/officeDocument/2006/relationships" xmlns:p="http://schemas.openxmlformats.org/presentationml/2006/main">
  <p:tag name="ANGLE" val="4"/>
</p:tagLst>
</file>

<file path=ppt/tags/tag473.xml><?xml version="1.0" encoding="utf-8"?>
<p:tagLst xmlns:a="http://schemas.openxmlformats.org/drawingml/2006/main" xmlns:r="http://schemas.openxmlformats.org/officeDocument/2006/relationships" xmlns:p="http://schemas.openxmlformats.org/presentationml/2006/main">
  <p:tag name="ANGLE" val="4"/>
</p:tagLst>
</file>

<file path=ppt/tags/tag474.xml><?xml version="1.0" encoding="utf-8"?>
<p:tagLst xmlns:a="http://schemas.openxmlformats.org/drawingml/2006/main" xmlns:r="http://schemas.openxmlformats.org/officeDocument/2006/relationships" xmlns:p="http://schemas.openxmlformats.org/presentationml/2006/main">
  <p:tag name="ANGLE" val="3"/>
</p:tagLst>
</file>

<file path=ppt/tags/tag475.xml><?xml version="1.0" encoding="utf-8"?>
<p:tagLst xmlns:a="http://schemas.openxmlformats.org/drawingml/2006/main" xmlns:r="http://schemas.openxmlformats.org/officeDocument/2006/relationships" xmlns:p="http://schemas.openxmlformats.org/presentationml/2006/main">
  <p:tag name="ANGLE" val="3"/>
</p:tagLst>
</file>

<file path=ppt/tags/tag476.xml><?xml version="1.0" encoding="utf-8"?>
<p:tagLst xmlns:a="http://schemas.openxmlformats.org/drawingml/2006/main" xmlns:r="http://schemas.openxmlformats.org/officeDocument/2006/relationships" xmlns:p="http://schemas.openxmlformats.org/presentationml/2006/main">
  <p:tag name="ANGLE" val="2"/>
</p:tagLst>
</file>

<file path=ppt/tags/tag477.xml><?xml version="1.0" encoding="utf-8"?>
<p:tagLst xmlns:a="http://schemas.openxmlformats.org/drawingml/2006/main" xmlns:r="http://schemas.openxmlformats.org/officeDocument/2006/relationships" xmlns:p="http://schemas.openxmlformats.org/presentationml/2006/main">
  <p:tag name="ANGLE" val="2"/>
</p:tagLst>
</file>

<file path=ppt/tags/tag478.xml><?xml version="1.0" encoding="utf-8"?>
<p:tagLst xmlns:a="http://schemas.openxmlformats.org/drawingml/2006/main" xmlns:r="http://schemas.openxmlformats.org/officeDocument/2006/relationships" xmlns:p="http://schemas.openxmlformats.org/presentationml/2006/main">
  <p:tag name="ANGLE" val="1"/>
</p:tagLst>
</file>

<file path=ppt/tags/tag479.xml><?xml version="1.0" encoding="utf-8"?>
<p:tagLst xmlns:a="http://schemas.openxmlformats.org/drawingml/2006/main" xmlns:r="http://schemas.openxmlformats.org/officeDocument/2006/relationships" xmlns:p="http://schemas.openxmlformats.org/presentationml/2006/main">
  <p:tag name="ANGLE" val="1"/>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48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83.xml><?xml version="1.0" encoding="utf-8"?>
<p:tagLst xmlns:a="http://schemas.openxmlformats.org/drawingml/2006/main" xmlns:r="http://schemas.openxmlformats.org/officeDocument/2006/relationships" xmlns:p="http://schemas.openxmlformats.org/presentationml/2006/main">
  <p:tag name="SHAPENAME" val="Subtitle"/>
</p:tagLst>
</file>

<file path=ppt/tags/tag484.xml><?xml version="1.0" encoding="utf-8"?>
<p:tagLst xmlns:a="http://schemas.openxmlformats.org/drawingml/2006/main" xmlns:r="http://schemas.openxmlformats.org/officeDocument/2006/relationships" xmlns:p="http://schemas.openxmlformats.org/presentationml/2006/main">
  <p:tag name="SHAPENAME" val="Titl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48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88.xml><?xml version="1.0" encoding="utf-8"?>
<p:tagLst xmlns:a="http://schemas.openxmlformats.org/drawingml/2006/main" xmlns:r="http://schemas.openxmlformats.org/officeDocument/2006/relationships" xmlns:p="http://schemas.openxmlformats.org/presentationml/2006/main">
  <p:tag name="SHAPENAME" val="Subtitle"/>
</p:tagLst>
</file>

<file path=ppt/tags/tag489.xml><?xml version="1.0" encoding="utf-8"?>
<p:tagLst xmlns:a="http://schemas.openxmlformats.org/drawingml/2006/main" xmlns:r="http://schemas.openxmlformats.org/officeDocument/2006/relationships" xmlns:p="http://schemas.openxmlformats.org/presentationml/2006/main">
  <p:tag name="SHAPENAME" val="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4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5.xml><?xml version="1.0" encoding="utf-8"?>
<p:tagLst xmlns:a="http://schemas.openxmlformats.org/drawingml/2006/main" xmlns:r="http://schemas.openxmlformats.org/officeDocument/2006/relationships" xmlns:p="http://schemas.openxmlformats.org/presentationml/2006/main">
  <p:tag name="SHAPENAME" val="5. Source"/>
</p:tagLst>
</file>

<file path=ppt/tags/tag4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4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1.xml><?xml version="1.0" encoding="utf-8"?>
<p:tagLst xmlns:a="http://schemas.openxmlformats.org/drawingml/2006/main" xmlns:r="http://schemas.openxmlformats.org/officeDocument/2006/relationships" xmlns:p="http://schemas.openxmlformats.org/presentationml/2006/main">
  <p:tag name="SHAPENAME" val="5. Source"/>
</p:tagLst>
</file>

<file path=ppt/tags/tag5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5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7.xml><?xml version="1.0" encoding="utf-8"?>
<p:tagLst xmlns:a="http://schemas.openxmlformats.org/drawingml/2006/main" xmlns:r="http://schemas.openxmlformats.org/officeDocument/2006/relationships" xmlns:p="http://schemas.openxmlformats.org/presentationml/2006/main">
  <p:tag name="SHAPENAME" val="5. Source"/>
</p:tagLst>
</file>

<file path=ppt/tags/tag5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5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3.xml><?xml version="1.0" encoding="utf-8"?>
<p:tagLst xmlns:a="http://schemas.openxmlformats.org/drawingml/2006/main" xmlns:r="http://schemas.openxmlformats.org/officeDocument/2006/relationships" xmlns:p="http://schemas.openxmlformats.org/presentationml/2006/main">
  <p:tag name="SHAPENAME" val="5. Source"/>
</p:tagLst>
</file>

<file path=ppt/tags/tag5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5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520.xml><?xml version="1.0" encoding="utf-8"?>
<p:tagLst xmlns:a="http://schemas.openxmlformats.org/drawingml/2006/main" xmlns:r="http://schemas.openxmlformats.org/officeDocument/2006/relationships" xmlns:p="http://schemas.openxmlformats.org/presentationml/2006/main">
  <p:tag name="SHAPENAME" val="5. Source"/>
</p:tagLst>
</file>

<file path=ppt/tags/tag5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5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7.xml><?xml version="1.0" encoding="utf-8"?>
<p:tagLst xmlns:a="http://schemas.openxmlformats.org/drawingml/2006/main" xmlns:r="http://schemas.openxmlformats.org/officeDocument/2006/relationships" xmlns:p="http://schemas.openxmlformats.org/presentationml/2006/main">
  <p:tag name="SHAPENAME" val="5. Source"/>
</p:tagLst>
</file>

<file path=ppt/tags/tag5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5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5.xml><?xml version="1.0" encoding="utf-8"?>
<p:tagLst xmlns:a="http://schemas.openxmlformats.org/drawingml/2006/main" xmlns:r="http://schemas.openxmlformats.org/officeDocument/2006/relationships" xmlns:p="http://schemas.openxmlformats.org/presentationml/2006/main">
  <p:tag name="SHAPENAME" val="5. Source"/>
</p:tagLst>
</file>

<file path=ppt/tags/tag5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3.xml><?xml version="1.0" encoding="utf-8"?>
<p:tagLst xmlns:a="http://schemas.openxmlformats.org/drawingml/2006/main" xmlns:r="http://schemas.openxmlformats.org/officeDocument/2006/relationships" xmlns:p="http://schemas.openxmlformats.org/presentationml/2006/main">
  <p:tag name="SHAPENAME" val="5. Source"/>
</p:tagLst>
</file>

<file path=ppt/tags/tag5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5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1.xml><?xml version="1.0" encoding="utf-8"?>
<p:tagLst xmlns:a="http://schemas.openxmlformats.org/drawingml/2006/main" xmlns:r="http://schemas.openxmlformats.org/officeDocument/2006/relationships" xmlns:p="http://schemas.openxmlformats.org/presentationml/2006/main">
  <p:tag name="SHAPENAME" val="5. Source"/>
</p:tagLst>
</file>

<file path=ppt/tags/tag5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5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9.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3.xml><?xml version="1.0" encoding="utf-8"?>
<p:tagLst xmlns:a="http://schemas.openxmlformats.org/drawingml/2006/main" xmlns:r="http://schemas.openxmlformats.org/officeDocument/2006/relationships" xmlns:p="http://schemas.openxmlformats.org/presentationml/2006/main">
  <p:tag name="SHAPENAME" val="5. Sourc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566.xml><?xml version="1.0" encoding="utf-8"?>
<p:tagLst xmlns:a="http://schemas.openxmlformats.org/drawingml/2006/main" xmlns:r="http://schemas.openxmlformats.org/officeDocument/2006/relationships" xmlns:p="http://schemas.openxmlformats.org/presentationml/2006/main">
  <p:tag name="SHAPENAME" val="4. Footnote"/>
</p:tagLst>
</file>

<file path=ppt/tags/tag5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8.xml><?xml version="1.0" encoding="utf-8"?>
<p:tagLst xmlns:a="http://schemas.openxmlformats.org/drawingml/2006/main" xmlns:r="http://schemas.openxmlformats.org/officeDocument/2006/relationships" xmlns:p="http://schemas.openxmlformats.org/presentationml/2006/main">
  <p:tag name="NAME" val="ACET"/>
</p:tagLst>
</file>

<file path=ppt/tags/tag569.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NAME" val="Moon"/>
</p:tagLst>
</file>

<file path=ppt/tags/tag571.xml><?xml version="1.0" encoding="utf-8"?>
<p:tagLst xmlns:a="http://schemas.openxmlformats.org/drawingml/2006/main" xmlns:r="http://schemas.openxmlformats.org/officeDocument/2006/relationships" xmlns:p="http://schemas.openxmlformats.org/presentationml/2006/main">
  <p:tag name="NAME" val="Moon"/>
</p:tagLst>
</file>

<file path=ppt/tags/tag572.xml><?xml version="1.0" encoding="utf-8"?>
<p:tagLst xmlns:a="http://schemas.openxmlformats.org/drawingml/2006/main" xmlns:r="http://schemas.openxmlformats.org/officeDocument/2006/relationships" xmlns:p="http://schemas.openxmlformats.org/presentationml/2006/main">
  <p:tag name="NAME" val="Moon"/>
</p:tagLst>
</file>

<file path=ppt/tags/tag573.xml><?xml version="1.0" encoding="utf-8"?>
<p:tagLst xmlns:a="http://schemas.openxmlformats.org/drawingml/2006/main" xmlns:r="http://schemas.openxmlformats.org/officeDocument/2006/relationships" xmlns:p="http://schemas.openxmlformats.org/presentationml/2006/main">
  <p:tag name="NAME" val="Moon"/>
</p:tagLst>
</file>

<file path=ppt/tags/tag574.xml><?xml version="1.0" encoding="utf-8"?>
<p:tagLst xmlns:a="http://schemas.openxmlformats.org/drawingml/2006/main" xmlns:r="http://schemas.openxmlformats.org/officeDocument/2006/relationships" xmlns:p="http://schemas.openxmlformats.org/presentationml/2006/main">
  <p:tag name="ANGLE" val="5"/>
</p:tagLst>
</file>

<file path=ppt/tags/tag575.xml><?xml version="1.0" encoding="utf-8"?>
<p:tagLst xmlns:a="http://schemas.openxmlformats.org/drawingml/2006/main" xmlns:r="http://schemas.openxmlformats.org/officeDocument/2006/relationships" xmlns:p="http://schemas.openxmlformats.org/presentationml/2006/main">
  <p:tag name="ANGLE" val="5"/>
</p:tagLst>
</file>

<file path=ppt/tags/tag576.xml><?xml version="1.0" encoding="utf-8"?>
<p:tagLst xmlns:a="http://schemas.openxmlformats.org/drawingml/2006/main" xmlns:r="http://schemas.openxmlformats.org/officeDocument/2006/relationships" xmlns:p="http://schemas.openxmlformats.org/presentationml/2006/main">
  <p:tag name="ANGLE" val="4"/>
</p:tagLst>
</file>

<file path=ppt/tags/tag577.xml><?xml version="1.0" encoding="utf-8"?>
<p:tagLst xmlns:a="http://schemas.openxmlformats.org/drawingml/2006/main" xmlns:r="http://schemas.openxmlformats.org/officeDocument/2006/relationships" xmlns:p="http://schemas.openxmlformats.org/presentationml/2006/main">
  <p:tag name="ANGLE" val="4"/>
</p:tagLst>
</file>

<file path=ppt/tags/tag578.xml><?xml version="1.0" encoding="utf-8"?>
<p:tagLst xmlns:a="http://schemas.openxmlformats.org/drawingml/2006/main" xmlns:r="http://schemas.openxmlformats.org/officeDocument/2006/relationships" xmlns:p="http://schemas.openxmlformats.org/presentationml/2006/main">
  <p:tag name="ANGLE" val="3"/>
</p:tagLst>
</file>

<file path=ppt/tags/tag579.xml><?xml version="1.0" encoding="utf-8"?>
<p:tagLst xmlns:a="http://schemas.openxmlformats.org/drawingml/2006/main" xmlns:r="http://schemas.openxmlformats.org/officeDocument/2006/relationships" xmlns:p="http://schemas.openxmlformats.org/presentationml/2006/main">
  <p:tag name="ANGLE" val="3"/>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580.xml><?xml version="1.0" encoding="utf-8"?>
<p:tagLst xmlns:a="http://schemas.openxmlformats.org/drawingml/2006/main" xmlns:r="http://schemas.openxmlformats.org/officeDocument/2006/relationships" xmlns:p="http://schemas.openxmlformats.org/presentationml/2006/main">
  <p:tag name="ANGLE" val="2"/>
</p:tagLst>
</file>

<file path=ppt/tags/tag581.xml><?xml version="1.0" encoding="utf-8"?>
<p:tagLst xmlns:a="http://schemas.openxmlformats.org/drawingml/2006/main" xmlns:r="http://schemas.openxmlformats.org/officeDocument/2006/relationships" xmlns:p="http://schemas.openxmlformats.org/presentationml/2006/main">
  <p:tag name="ANGLE" val="2"/>
</p:tagLst>
</file>

<file path=ppt/tags/tag582.xml><?xml version="1.0" encoding="utf-8"?>
<p:tagLst xmlns:a="http://schemas.openxmlformats.org/drawingml/2006/main" xmlns:r="http://schemas.openxmlformats.org/officeDocument/2006/relationships" xmlns:p="http://schemas.openxmlformats.org/presentationml/2006/main">
  <p:tag name="ANGLE" val="1"/>
</p:tagLst>
</file>

<file path=ppt/tags/tag583.xml><?xml version="1.0" encoding="utf-8"?>
<p:tagLst xmlns:a="http://schemas.openxmlformats.org/drawingml/2006/main" xmlns:r="http://schemas.openxmlformats.org/officeDocument/2006/relationships" xmlns:p="http://schemas.openxmlformats.org/presentationml/2006/main">
  <p:tag name="ANGLE" val="1"/>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58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87.xml><?xml version="1.0" encoding="utf-8"?>
<p:tagLst xmlns:a="http://schemas.openxmlformats.org/drawingml/2006/main" xmlns:r="http://schemas.openxmlformats.org/officeDocument/2006/relationships" xmlns:p="http://schemas.openxmlformats.org/presentationml/2006/main">
  <p:tag name="SHAPENAME" val="Subtitle"/>
</p:tagLst>
</file>

<file path=ppt/tags/tag588.xml><?xml version="1.0" encoding="utf-8"?>
<p:tagLst xmlns:a="http://schemas.openxmlformats.org/drawingml/2006/main" xmlns:r="http://schemas.openxmlformats.org/officeDocument/2006/relationships" xmlns:p="http://schemas.openxmlformats.org/presentationml/2006/main">
  <p:tag name="SHAPENAME" val="Titl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59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92.xml><?xml version="1.0" encoding="utf-8"?>
<p:tagLst xmlns:a="http://schemas.openxmlformats.org/drawingml/2006/main" xmlns:r="http://schemas.openxmlformats.org/officeDocument/2006/relationships" xmlns:p="http://schemas.openxmlformats.org/presentationml/2006/main">
  <p:tag name="SHAPENAME" val="Subtitle"/>
</p:tagLst>
</file>

<file path=ppt/tags/tag593.xml><?xml version="1.0" encoding="utf-8"?>
<p:tagLst xmlns:a="http://schemas.openxmlformats.org/drawingml/2006/main" xmlns:r="http://schemas.openxmlformats.org/officeDocument/2006/relationships" xmlns:p="http://schemas.openxmlformats.org/presentationml/2006/main">
  <p:tag name="SHAPENAME" val="Titl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5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6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5.xml><?xml version="1.0" encoding="utf-8"?>
<p:tagLst xmlns:a="http://schemas.openxmlformats.org/drawingml/2006/main" xmlns:r="http://schemas.openxmlformats.org/officeDocument/2006/relationships" xmlns:p="http://schemas.openxmlformats.org/presentationml/2006/main">
  <p:tag name="SHAPENAME" val="5. Source"/>
</p:tagLst>
</file>

<file path=ppt/tags/tag6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6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6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7.xml><?xml version="1.0" encoding="utf-8"?>
<p:tagLst xmlns:a="http://schemas.openxmlformats.org/drawingml/2006/main" xmlns:r="http://schemas.openxmlformats.org/officeDocument/2006/relationships" xmlns:p="http://schemas.openxmlformats.org/presentationml/2006/main">
  <p:tag name="SHAPENAME" val="5. Source"/>
</p:tagLst>
</file>

<file path=ppt/tags/tag6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SHAPENAME" val="5. Source"/>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6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4.xml><?xml version="1.0" encoding="utf-8"?>
<p:tagLst xmlns:a="http://schemas.openxmlformats.org/drawingml/2006/main" xmlns:r="http://schemas.openxmlformats.org/officeDocument/2006/relationships" xmlns:p="http://schemas.openxmlformats.org/presentationml/2006/main">
  <p:tag name="SHAPENAME" val="5. Source"/>
</p:tagLst>
</file>

<file path=ppt/tags/tag6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6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1.xml><?xml version="1.0" encoding="utf-8"?>
<p:tagLst xmlns:a="http://schemas.openxmlformats.org/drawingml/2006/main" xmlns:r="http://schemas.openxmlformats.org/officeDocument/2006/relationships" xmlns:p="http://schemas.openxmlformats.org/presentationml/2006/main">
  <p:tag name="SHAPENAME" val="5. Source"/>
</p:tagLst>
</file>

<file path=ppt/tags/tag6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6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9.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6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7.xml><?xml version="1.0" encoding="utf-8"?>
<p:tagLst xmlns:a="http://schemas.openxmlformats.org/drawingml/2006/main" xmlns:r="http://schemas.openxmlformats.org/officeDocument/2006/relationships" xmlns:p="http://schemas.openxmlformats.org/presentationml/2006/main">
  <p:tag name="SHAPENAME" val="5. Source"/>
</p:tagLst>
</file>

<file path=ppt/tags/tag6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6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5.xml><?xml version="1.0" encoding="utf-8"?>
<p:tagLst xmlns:a="http://schemas.openxmlformats.org/drawingml/2006/main" xmlns:r="http://schemas.openxmlformats.org/officeDocument/2006/relationships" xmlns:p="http://schemas.openxmlformats.org/presentationml/2006/main">
  <p:tag name="SHAPENAME" val="5. Source"/>
</p:tagLst>
</file>

<file path=ppt/tags/tag6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3.xml><?xml version="1.0" encoding="utf-8"?>
<p:tagLst xmlns:a="http://schemas.openxmlformats.org/drawingml/2006/main" xmlns:r="http://schemas.openxmlformats.org/officeDocument/2006/relationships" xmlns:p="http://schemas.openxmlformats.org/presentationml/2006/main">
  <p:tag name="SHAPENAME" val="5. Source"/>
</p:tagLst>
</file>

<file path=ppt/tags/tag6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SHAPENAME" val="5. Sourc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2.xml><?xml version="1.0" encoding="utf-8"?>
<p:tagLst xmlns:a="http://schemas.openxmlformats.org/drawingml/2006/main" xmlns:r="http://schemas.openxmlformats.org/officeDocument/2006/relationships" xmlns:p="http://schemas.openxmlformats.org/presentationml/2006/main">
  <p:tag name="NAME" val="ACET"/>
</p:tagLst>
</file>

<file path=ppt/tags/tag673.xml><?xml version="1.0" encoding="utf-8"?>
<p:tagLst xmlns:a="http://schemas.openxmlformats.org/drawingml/2006/main" xmlns:r="http://schemas.openxmlformats.org/officeDocument/2006/relationships" xmlns:p="http://schemas.openxmlformats.org/presentationml/2006/main">
  <p:tag name="NAME" val="Moon"/>
</p:tagLst>
</file>

<file path=ppt/tags/tag674.xml><?xml version="1.0" encoding="utf-8"?>
<p:tagLst xmlns:a="http://schemas.openxmlformats.org/drawingml/2006/main" xmlns:r="http://schemas.openxmlformats.org/officeDocument/2006/relationships" xmlns:p="http://schemas.openxmlformats.org/presentationml/2006/main">
  <p:tag name="NAME" val="Moon"/>
</p:tagLst>
</file>

<file path=ppt/tags/tag675.xml><?xml version="1.0" encoding="utf-8"?>
<p:tagLst xmlns:a="http://schemas.openxmlformats.org/drawingml/2006/main" xmlns:r="http://schemas.openxmlformats.org/officeDocument/2006/relationships" xmlns:p="http://schemas.openxmlformats.org/presentationml/2006/main">
  <p:tag name="NAME" val="Moon"/>
</p:tagLst>
</file>

<file path=ppt/tags/tag676.xml><?xml version="1.0" encoding="utf-8"?>
<p:tagLst xmlns:a="http://schemas.openxmlformats.org/drawingml/2006/main" xmlns:r="http://schemas.openxmlformats.org/officeDocument/2006/relationships" xmlns:p="http://schemas.openxmlformats.org/presentationml/2006/main">
  <p:tag name="NAME" val="Moon"/>
</p:tagLst>
</file>

<file path=ppt/tags/tag677.xml><?xml version="1.0" encoding="utf-8"?>
<p:tagLst xmlns:a="http://schemas.openxmlformats.org/drawingml/2006/main" xmlns:r="http://schemas.openxmlformats.org/officeDocument/2006/relationships" xmlns:p="http://schemas.openxmlformats.org/presentationml/2006/main">
  <p:tag name="NAME" val="Moon"/>
</p:tagLst>
</file>

<file path=ppt/tags/tag678.xml><?xml version="1.0" encoding="utf-8"?>
<p:tagLst xmlns:a="http://schemas.openxmlformats.org/drawingml/2006/main" xmlns:r="http://schemas.openxmlformats.org/officeDocument/2006/relationships" xmlns:p="http://schemas.openxmlformats.org/presentationml/2006/main">
  <p:tag name="ANGLE" val="5"/>
</p:tagLst>
</file>

<file path=ppt/tags/tag679.xml><?xml version="1.0" encoding="utf-8"?>
<p:tagLst xmlns:a="http://schemas.openxmlformats.org/drawingml/2006/main" xmlns:r="http://schemas.openxmlformats.org/officeDocument/2006/relationships" xmlns:p="http://schemas.openxmlformats.org/presentationml/2006/main">
  <p:tag name="ANGLE" val="5"/>
</p:tagLst>
</file>

<file path=ppt/tags/tag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0.xml><?xml version="1.0" encoding="utf-8"?>
<p:tagLst xmlns:a="http://schemas.openxmlformats.org/drawingml/2006/main" xmlns:r="http://schemas.openxmlformats.org/officeDocument/2006/relationships" xmlns:p="http://schemas.openxmlformats.org/presentationml/2006/main">
  <p:tag name="ANGLE" val="4"/>
</p:tagLst>
</file>

<file path=ppt/tags/tag681.xml><?xml version="1.0" encoding="utf-8"?>
<p:tagLst xmlns:a="http://schemas.openxmlformats.org/drawingml/2006/main" xmlns:r="http://schemas.openxmlformats.org/officeDocument/2006/relationships" xmlns:p="http://schemas.openxmlformats.org/presentationml/2006/main">
  <p:tag name="ANGLE" val="4"/>
</p:tagLst>
</file>

<file path=ppt/tags/tag682.xml><?xml version="1.0" encoding="utf-8"?>
<p:tagLst xmlns:a="http://schemas.openxmlformats.org/drawingml/2006/main" xmlns:r="http://schemas.openxmlformats.org/officeDocument/2006/relationships" xmlns:p="http://schemas.openxmlformats.org/presentationml/2006/main">
  <p:tag name="ANGLE" val="3"/>
</p:tagLst>
</file>

<file path=ppt/tags/tag683.xml><?xml version="1.0" encoding="utf-8"?>
<p:tagLst xmlns:a="http://schemas.openxmlformats.org/drawingml/2006/main" xmlns:r="http://schemas.openxmlformats.org/officeDocument/2006/relationships" xmlns:p="http://schemas.openxmlformats.org/presentationml/2006/main">
  <p:tag name="ANGLE" val="3"/>
</p:tagLst>
</file>

<file path=ppt/tags/tag684.xml><?xml version="1.0" encoding="utf-8"?>
<p:tagLst xmlns:a="http://schemas.openxmlformats.org/drawingml/2006/main" xmlns:r="http://schemas.openxmlformats.org/officeDocument/2006/relationships" xmlns:p="http://schemas.openxmlformats.org/presentationml/2006/main">
  <p:tag name="ANGLE" val="2"/>
</p:tagLst>
</file>

<file path=ppt/tags/tag685.xml><?xml version="1.0" encoding="utf-8"?>
<p:tagLst xmlns:a="http://schemas.openxmlformats.org/drawingml/2006/main" xmlns:r="http://schemas.openxmlformats.org/officeDocument/2006/relationships" xmlns:p="http://schemas.openxmlformats.org/presentationml/2006/main">
  <p:tag name="ANGLE" val="2"/>
</p:tagLst>
</file>

<file path=ppt/tags/tag686.xml><?xml version="1.0" encoding="utf-8"?>
<p:tagLst xmlns:a="http://schemas.openxmlformats.org/drawingml/2006/main" xmlns:r="http://schemas.openxmlformats.org/officeDocument/2006/relationships" xmlns:p="http://schemas.openxmlformats.org/presentationml/2006/main">
  <p:tag name="ANGLE" val="1"/>
</p:tagLst>
</file>

<file path=ppt/tags/tag687.xml><?xml version="1.0" encoding="utf-8"?>
<p:tagLst xmlns:a="http://schemas.openxmlformats.org/drawingml/2006/main" xmlns:r="http://schemas.openxmlformats.org/officeDocument/2006/relationships" xmlns:p="http://schemas.openxmlformats.org/presentationml/2006/main">
  <p:tag name="ANGLE" val="1"/>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69.xml><?xml version="1.0" encoding="utf-8"?>
<p:tagLst xmlns:a="http://schemas.openxmlformats.org/drawingml/2006/main" xmlns:r="http://schemas.openxmlformats.org/officeDocument/2006/relationships" xmlns:p="http://schemas.openxmlformats.org/presentationml/2006/main">
  <p:tag name="SHAPENAME" val="5. Source"/>
</p:tagLst>
</file>

<file path=ppt/tags/tag69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91.xml><?xml version="1.0" encoding="utf-8"?>
<p:tagLst xmlns:a="http://schemas.openxmlformats.org/drawingml/2006/main" xmlns:r="http://schemas.openxmlformats.org/officeDocument/2006/relationships" xmlns:p="http://schemas.openxmlformats.org/presentationml/2006/main">
  <p:tag name="SHAPENAME" val="Subtitle"/>
</p:tagLst>
</file>

<file path=ppt/tags/tag692.xml><?xml version="1.0" encoding="utf-8"?>
<p:tagLst xmlns:a="http://schemas.openxmlformats.org/drawingml/2006/main" xmlns:r="http://schemas.openxmlformats.org/officeDocument/2006/relationships" xmlns:p="http://schemas.openxmlformats.org/presentationml/2006/main">
  <p:tag name="SHAPENAME" val="Title"/>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69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96.xml><?xml version="1.0" encoding="utf-8"?>
<p:tagLst xmlns:a="http://schemas.openxmlformats.org/drawingml/2006/main" xmlns:r="http://schemas.openxmlformats.org/officeDocument/2006/relationships" xmlns:p="http://schemas.openxmlformats.org/presentationml/2006/main">
  <p:tag name="SHAPENAME" val="Subtitle"/>
</p:tagLst>
</file>

<file path=ppt/tags/tag697.xml><?xml version="1.0" encoding="utf-8"?>
<p:tagLst xmlns:a="http://schemas.openxmlformats.org/drawingml/2006/main" xmlns:r="http://schemas.openxmlformats.org/officeDocument/2006/relationships" xmlns:p="http://schemas.openxmlformats.org/presentationml/2006/main">
  <p:tag name="SHAPENAME" val="Title"/>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3.xml><?xml version="1.0" encoding="utf-8"?>
<p:tagLst xmlns:a="http://schemas.openxmlformats.org/drawingml/2006/main" xmlns:r="http://schemas.openxmlformats.org/officeDocument/2006/relationships" xmlns:p="http://schemas.openxmlformats.org/presentationml/2006/main">
  <p:tag name="SHAPENAME" val="5. Source"/>
</p:tagLst>
</file>

<file path=ppt/tags/tag7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7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9.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7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5.xml><?xml version="1.0" encoding="utf-8"?>
<p:tagLst xmlns:a="http://schemas.openxmlformats.org/drawingml/2006/main" xmlns:r="http://schemas.openxmlformats.org/officeDocument/2006/relationships" xmlns:p="http://schemas.openxmlformats.org/presentationml/2006/main">
  <p:tag name="SHAPENAME" val="5. Source"/>
</p:tagLst>
</file>

<file path=ppt/tags/tag7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7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7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1.xml><?xml version="1.0" encoding="utf-8"?>
<p:tagLst xmlns:a="http://schemas.openxmlformats.org/drawingml/2006/main" xmlns:r="http://schemas.openxmlformats.org/officeDocument/2006/relationships" xmlns:p="http://schemas.openxmlformats.org/presentationml/2006/main">
  <p:tag name="SHAPENAME" val="5. Source"/>
</p:tagLst>
</file>

<file path=ppt/tags/tag7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7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8.xml><?xml version="1.0" encoding="utf-8"?>
<p:tagLst xmlns:a="http://schemas.openxmlformats.org/drawingml/2006/main" xmlns:r="http://schemas.openxmlformats.org/officeDocument/2006/relationships" xmlns:p="http://schemas.openxmlformats.org/presentationml/2006/main">
  <p:tag name="SHAPENAME" val="5. Source"/>
</p:tagLst>
</file>

<file path=ppt/tags/tag7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7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5.xml><?xml version="1.0" encoding="utf-8"?>
<p:tagLst xmlns:a="http://schemas.openxmlformats.org/drawingml/2006/main" xmlns:r="http://schemas.openxmlformats.org/officeDocument/2006/relationships" xmlns:p="http://schemas.openxmlformats.org/presentationml/2006/main">
  <p:tag name="SHAPENAME" val="5. Source"/>
</p:tagLst>
</file>

<file path=ppt/tags/tag7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3.xml><?xml version="1.0" encoding="utf-8"?>
<p:tagLst xmlns:a="http://schemas.openxmlformats.org/drawingml/2006/main" xmlns:r="http://schemas.openxmlformats.org/officeDocument/2006/relationships" xmlns:p="http://schemas.openxmlformats.org/presentationml/2006/main">
  <p:tag name="SHAPENAME" val="5. Source"/>
</p:tagLst>
</file>

<file path=ppt/tags/tag7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7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1.xml><?xml version="1.0" encoding="utf-8"?>
<p:tagLst xmlns:a="http://schemas.openxmlformats.org/drawingml/2006/main" xmlns:r="http://schemas.openxmlformats.org/officeDocument/2006/relationships" xmlns:p="http://schemas.openxmlformats.org/presentationml/2006/main">
  <p:tag name="SHAPENAME" val="5. Source"/>
</p:tagLst>
</file>

<file path=ppt/tags/tag7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7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9.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76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7.xml><?xml version="1.0" encoding="utf-8"?>
<p:tagLst xmlns:a="http://schemas.openxmlformats.org/drawingml/2006/main" xmlns:r="http://schemas.openxmlformats.org/officeDocument/2006/relationships" xmlns:p="http://schemas.openxmlformats.org/presentationml/2006/main">
  <p:tag name="SHAPENAME" val="5. Source"/>
</p:tagLst>
</file>

<file path=ppt/tags/tag7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1.xml><?xml version="1.0" encoding="utf-8"?>
<p:tagLst xmlns:a="http://schemas.openxmlformats.org/drawingml/2006/main" xmlns:r="http://schemas.openxmlformats.org/officeDocument/2006/relationships" xmlns:p="http://schemas.openxmlformats.org/presentationml/2006/main">
  <p:tag name="SHAPENAME" val="5. Source"/>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774.xml><?xml version="1.0" encoding="utf-8"?>
<p:tagLst xmlns:a="http://schemas.openxmlformats.org/drawingml/2006/main" xmlns:r="http://schemas.openxmlformats.org/officeDocument/2006/relationships" xmlns:p="http://schemas.openxmlformats.org/presentationml/2006/main">
  <p:tag name="SHAPENAME" val="4. Footnote"/>
</p:tagLst>
</file>

<file path=ppt/tags/tag7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6.xml><?xml version="1.0" encoding="utf-8"?>
<p:tagLst xmlns:a="http://schemas.openxmlformats.org/drawingml/2006/main" xmlns:r="http://schemas.openxmlformats.org/officeDocument/2006/relationships" xmlns:p="http://schemas.openxmlformats.org/presentationml/2006/main">
  <p:tag name="NAME" val="ACET"/>
</p:tagLst>
</file>

<file path=ppt/tags/tag777.xml><?xml version="1.0" encoding="utf-8"?>
<p:tagLst xmlns:a="http://schemas.openxmlformats.org/drawingml/2006/main" xmlns:r="http://schemas.openxmlformats.org/officeDocument/2006/relationships" xmlns:p="http://schemas.openxmlformats.org/presentationml/2006/main">
  <p:tag name="NAME" val="Moon"/>
</p:tagLst>
</file>

<file path=ppt/tags/tag778.xml><?xml version="1.0" encoding="utf-8"?>
<p:tagLst xmlns:a="http://schemas.openxmlformats.org/drawingml/2006/main" xmlns:r="http://schemas.openxmlformats.org/officeDocument/2006/relationships" xmlns:p="http://schemas.openxmlformats.org/presentationml/2006/main">
  <p:tag name="NAME" val="Moon"/>
</p:tagLst>
</file>

<file path=ppt/tags/tag779.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780.xml><?xml version="1.0" encoding="utf-8"?>
<p:tagLst xmlns:a="http://schemas.openxmlformats.org/drawingml/2006/main" xmlns:r="http://schemas.openxmlformats.org/officeDocument/2006/relationships" xmlns:p="http://schemas.openxmlformats.org/presentationml/2006/main">
  <p:tag name="NAME" val="Moon"/>
</p:tagLst>
</file>

<file path=ppt/tags/tag781.xml><?xml version="1.0" encoding="utf-8"?>
<p:tagLst xmlns:a="http://schemas.openxmlformats.org/drawingml/2006/main" xmlns:r="http://schemas.openxmlformats.org/officeDocument/2006/relationships" xmlns:p="http://schemas.openxmlformats.org/presentationml/2006/main">
  <p:tag name="NAME" val="Moon"/>
</p:tagLst>
</file>

<file path=ppt/tags/tag782.xml><?xml version="1.0" encoding="utf-8"?>
<p:tagLst xmlns:a="http://schemas.openxmlformats.org/drawingml/2006/main" xmlns:r="http://schemas.openxmlformats.org/officeDocument/2006/relationships" xmlns:p="http://schemas.openxmlformats.org/presentationml/2006/main">
  <p:tag name="ANGLE" val="5"/>
</p:tagLst>
</file>

<file path=ppt/tags/tag783.xml><?xml version="1.0" encoding="utf-8"?>
<p:tagLst xmlns:a="http://schemas.openxmlformats.org/drawingml/2006/main" xmlns:r="http://schemas.openxmlformats.org/officeDocument/2006/relationships" xmlns:p="http://schemas.openxmlformats.org/presentationml/2006/main">
  <p:tag name="ANGLE" val="5"/>
</p:tagLst>
</file>

<file path=ppt/tags/tag784.xml><?xml version="1.0" encoding="utf-8"?>
<p:tagLst xmlns:a="http://schemas.openxmlformats.org/drawingml/2006/main" xmlns:r="http://schemas.openxmlformats.org/officeDocument/2006/relationships" xmlns:p="http://schemas.openxmlformats.org/presentationml/2006/main">
  <p:tag name="ANGLE" val="4"/>
</p:tagLst>
</file>

<file path=ppt/tags/tag785.xml><?xml version="1.0" encoding="utf-8"?>
<p:tagLst xmlns:a="http://schemas.openxmlformats.org/drawingml/2006/main" xmlns:r="http://schemas.openxmlformats.org/officeDocument/2006/relationships" xmlns:p="http://schemas.openxmlformats.org/presentationml/2006/main">
  <p:tag name="ANGLE" val="4"/>
</p:tagLst>
</file>

<file path=ppt/tags/tag786.xml><?xml version="1.0" encoding="utf-8"?>
<p:tagLst xmlns:a="http://schemas.openxmlformats.org/drawingml/2006/main" xmlns:r="http://schemas.openxmlformats.org/officeDocument/2006/relationships" xmlns:p="http://schemas.openxmlformats.org/presentationml/2006/main">
  <p:tag name="ANGLE" val="3"/>
</p:tagLst>
</file>

<file path=ppt/tags/tag787.xml><?xml version="1.0" encoding="utf-8"?>
<p:tagLst xmlns:a="http://schemas.openxmlformats.org/drawingml/2006/main" xmlns:r="http://schemas.openxmlformats.org/officeDocument/2006/relationships" xmlns:p="http://schemas.openxmlformats.org/presentationml/2006/main">
  <p:tag name="ANGLE" val="3"/>
</p:tagLst>
</file>

<file path=ppt/tags/tag788.xml><?xml version="1.0" encoding="utf-8"?>
<p:tagLst xmlns:a="http://schemas.openxmlformats.org/drawingml/2006/main" xmlns:r="http://schemas.openxmlformats.org/officeDocument/2006/relationships" xmlns:p="http://schemas.openxmlformats.org/presentationml/2006/main">
  <p:tag name="ANGLE" val="2"/>
</p:tagLst>
</file>

<file path=ppt/tags/tag789.xml><?xml version="1.0" encoding="utf-8"?>
<p:tagLst xmlns:a="http://schemas.openxmlformats.org/drawingml/2006/main" xmlns:r="http://schemas.openxmlformats.org/officeDocument/2006/relationships" xmlns:p="http://schemas.openxmlformats.org/presentationml/2006/main">
  <p:tag name="ANGLE" val="2"/>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0.xml><?xml version="1.0" encoding="utf-8"?>
<p:tagLst xmlns:a="http://schemas.openxmlformats.org/drawingml/2006/main" xmlns:r="http://schemas.openxmlformats.org/officeDocument/2006/relationships" xmlns:p="http://schemas.openxmlformats.org/presentationml/2006/main">
  <p:tag name="ANGLE" val="1"/>
</p:tagLst>
</file>

<file path=ppt/tags/tag791.xml><?xml version="1.0" encoding="utf-8"?>
<p:tagLst xmlns:a="http://schemas.openxmlformats.org/drawingml/2006/main" xmlns:r="http://schemas.openxmlformats.org/officeDocument/2006/relationships" xmlns:p="http://schemas.openxmlformats.org/presentationml/2006/main">
  <p:tag name="ANGLE" val="1"/>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79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95.xml><?xml version="1.0" encoding="utf-8"?>
<p:tagLst xmlns:a="http://schemas.openxmlformats.org/drawingml/2006/main" xmlns:r="http://schemas.openxmlformats.org/officeDocument/2006/relationships" xmlns:p="http://schemas.openxmlformats.org/presentationml/2006/main">
  <p:tag name="SHAPENAME" val="Subtitle"/>
</p:tagLst>
</file>

<file path=ppt/tags/tag796.xml><?xml version="1.0" encoding="utf-8"?>
<p:tagLst xmlns:a="http://schemas.openxmlformats.org/drawingml/2006/main" xmlns:r="http://schemas.openxmlformats.org/officeDocument/2006/relationships" xmlns:p="http://schemas.openxmlformats.org/presentationml/2006/main">
  <p:tag name="SHAPENAME" val="Titl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79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00.xml><?xml version="1.0" encoding="utf-8"?>
<p:tagLst xmlns:a="http://schemas.openxmlformats.org/drawingml/2006/main" xmlns:r="http://schemas.openxmlformats.org/officeDocument/2006/relationships" xmlns:p="http://schemas.openxmlformats.org/presentationml/2006/main">
  <p:tag name="SHAPENAME" val="Subtitle"/>
</p:tagLst>
</file>

<file path=ppt/tags/tag801.xml><?xml version="1.0" encoding="utf-8"?>
<p:tagLst xmlns:a="http://schemas.openxmlformats.org/drawingml/2006/main" xmlns:r="http://schemas.openxmlformats.org/officeDocument/2006/relationships" xmlns:p="http://schemas.openxmlformats.org/presentationml/2006/main">
  <p:tag name="SHAPENAME" val="Titl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8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7.xml><?xml version="1.0" encoding="utf-8"?>
<p:tagLst xmlns:a="http://schemas.openxmlformats.org/drawingml/2006/main" xmlns:r="http://schemas.openxmlformats.org/officeDocument/2006/relationships" xmlns:p="http://schemas.openxmlformats.org/presentationml/2006/main">
  <p:tag name="SHAPENAME" val="5. Source"/>
</p:tagLst>
</file>

<file path=ppt/tags/tag8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8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3.xml><?xml version="1.0" encoding="utf-8"?>
<p:tagLst xmlns:a="http://schemas.openxmlformats.org/drawingml/2006/main" xmlns:r="http://schemas.openxmlformats.org/officeDocument/2006/relationships" xmlns:p="http://schemas.openxmlformats.org/presentationml/2006/main">
  <p:tag name="SHAPENAME" val="5. Source"/>
</p:tagLst>
</file>

<file path=ppt/tags/tag8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8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9.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8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5.xml><?xml version="1.0" encoding="utf-8"?>
<p:tagLst xmlns:a="http://schemas.openxmlformats.org/drawingml/2006/main" xmlns:r="http://schemas.openxmlformats.org/officeDocument/2006/relationships" xmlns:p="http://schemas.openxmlformats.org/presentationml/2006/main">
  <p:tag name="SHAPENAME" val="5. Source"/>
</p:tagLst>
</file>

<file path=ppt/tags/tag8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8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2.xml><?xml version="1.0" encoding="utf-8"?>
<p:tagLst xmlns:a="http://schemas.openxmlformats.org/drawingml/2006/main" xmlns:r="http://schemas.openxmlformats.org/officeDocument/2006/relationships" xmlns:p="http://schemas.openxmlformats.org/presentationml/2006/main">
  <p:tag name="SHAPENAME" val="5. Source"/>
</p:tagLst>
</file>

<file path=ppt/tags/tag8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8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9.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8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8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7.xml><?xml version="1.0" encoding="utf-8"?>
<p:tagLst xmlns:a="http://schemas.openxmlformats.org/drawingml/2006/main" xmlns:r="http://schemas.openxmlformats.org/officeDocument/2006/relationships" xmlns:p="http://schemas.openxmlformats.org/presentationml/2006/main">
  <p:tag name="SHAPENAME" val="5. Source"/>
</p:tagLst>
</file>

<file path=ppt/tags/tag8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85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5.xml><?xml version="1.0" encoding="utf-8"?>
<p:tagLst xmlns:a="http://schemas.openxmlformats.org/drawingml/2006/main" xmlns:r="http://schemas.openxmlformats.org/officeDocument/2006/relationships" xmlns:p="http://schemas.openxmlformats.org/presentationml/2006/main">
  <p:tag name="SHAPENAME" val="5. Source"/>
</p:tagLst>
</file>

<file path=ppt/tags/tag8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3.xml><?xml version="1.0" encoding="utf-8"?>
<p:tagLst xmlns:a="http://schemas.openxmlformats.org/drawingml/2006/main" xmlns:r="http://schemas.openxmlformats.org/officeDocument/2006/relationships" xmlns:p="http://schemas.openxmlformats.org/presentationml/2006/main">
  <p:tag name="SHAPENAME" val="5. Source"/>
</p:tagLst>
</file>

<file path=ppt/tags/tag8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8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5. Source"/>
</p:tagLst>
</file>

<file path=ppt/tags/tag8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71.xml><?xml version="1.0" encoding="utf-8"?>
<p:tagLst xmlns:a="http://schemas.openxmlformats.org/drawingml/2006/main" xmlns:r="http://schemas.openxmlformats.org/officeDocument/2006/relationships" xmlns:p="http://schemas.openxmlformats.org/presentationml/2006/main">
  <p:tag name="SHAPENAME" val="5. Source"/>
</p:tagLst>
</file>

<file path=ppt/tags/tag8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5.xml><?xml version="1.0" encoding="utf-8"?>
<p:tagLst xmlns:a="http://schemas.openxmlformats.org/drawingml/2006/main" xmlns:r="http://schemas.openxmlformats.org/officeDocument/2006/relationships" xmlns:p="http://schemas.openxmlformats.org/presentationml/2006/main">
  <p:tag name="SHAPENAME" val="5. Source"/>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878.xml><?xml version="1.0" encoding="utf-8"?>
<p:tagLst xmlns:a="http://schemas.openxmlformats.org/drawingml/2006/main" xmlns:r="http://schemas.openxmlformats.org/officeDocument/2006/relationships" xmlns:p="http://schemas.openxmlformats.org/presentationml/2006/main">
  <p:tag name="SHAPENAME" val="4. Footnote"/>
</p:tagLst>
</file>

<file path=ppt/tags/tag8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0.xml><?xml version="1.0" encoding="utf-8"?>
<p:tagLst xmlns:a="http://schemas.openxmlformats.org/drawingml/2006/main" xmlns:r="http://schemas.openxmlformats.org/officeDocument/2006/relationships" xmlns:p="http://schemas.openxmlformats.org/presentationml/2006/main">
  <p:tag name="NAME" val="ACET"/>
</p:tagLst>
</file>

<file path=ppt/tags/tag881.xml><?xml version="1.0" encoding="utf-8"?>
<p:tagLst xmlns:a="http://schemas.openxmlformats.org/drawingml/2006/main" xmlns:r="http://schemas.openxmlformats.org/officeDocument/2006/relationships" xmlns:p="http://schemas.openxmlformats.org/presentationml/2006/main">
  <p:tag name="NAME" val="Moon"/>
</p:tagLst>
</file>

<file path=ppt/tags/tag882.xml><?xml version="1.0" encoding="utf-8"?>
<p:tagLst xmlns:a="http://schemas.openxmlformats.org/drawingml/2006/main" xmlns:r="http://schemas.openxmlformats.org/officeDocument/2006/relationships" xmlns:p="http://schemas.openxmlformats.org/presentationml/2006/main">
  <p:tag name="NAME" val="Moon"/>
</p:tagLst>
</file>

<file path=ppt/tags/tag883.xml><?xml version="1.0" encoding="utf-8"?>
<p:tagLst xmlns:a="http://schemas.openxmlformats.org/drawingml/2006/main" xmlns:r="http://schemas.openxmlformats.org/officeDocument/2006/relationships" xmlns:p="http://schemas.openxmlformats.org/presentationml/2006/main">
  <p:tag name="NAME" val="Moon"/>
</p:tagLst>
</file>

<file path=ppt/tags/tag884.xml><?xml version="1.0" encoding="utf-8"?>
<p:tagLst xmlns:a="http://schemas.openxmlformats.org/drawingml/2006/main" xmlns:r="http://schemas.openxmlformats.org/officeDocument/2006/relationships" xmlns:p="http://schemas.openxmlformats.org/presentationml/2006/main">
  <p:tag name="NAME" val="Moon"/>
</p:tagLst>
</file>

<file path=ppt/tags/tag885.xml><?xml version="1.0" encoding="utf-8"?>
<p:tagLst xmlns:a="http://schemas.openxmlformats.org/drawingml/2006/main" xmlns:r="http://schemas.openxmlformats.org/officeDocument/2006/relationships" xmlns:p="http://schemas.openxmlformats.org/presentationml/2006/main">
  <p:tag name="NAME" val="Moon"/>
</p:tagLst>
</file>

<file path=ppt/tags/tag886.xml><?xml version="1.0" encoding="utf-8"?>
<p:tagLst xmlns:a="http://schemas.openxmlformats.org/drawingml/2006/main" xmlns:r="http://schemas.openxmlformats.org/officeDocument/2006/relationships" xmlns:p="http://schemas.openxmlformats.org/presentationml/2006/main">
  <p:tag name="ANGLE" val="5"/>
</p:tagLst>
</file>

<file path=ppt/tags/tag887.xml><?xml version="1.0" encoding="utf-8"?>
<p:tagLst xmlns:a="http://schemas.openxmlformats.org/drawingml/2006/main" xmlns:r="http://schemas.openxmlformats.org/officeDocument/2006/relationships" xmlns:p="http://schemas.openxmlformats.org/presentationml/2006/main">
  <p:tag name="ANGLE" val="5"/>
</p:tagLst>
</file>

<file path=ppt/tags/tag888.xml><?xml version="1.0" encoding="utf-8"?>
<p:tagLst xmlns:a="http://schemas.openxmlformats.org/drawingml/2006/main" xmlns:r="http://schemas.openxmlformats.org/officeDocument/2006/relationships" xmlns:p="http://schemas.openxmlformats.org/presentationml/2006/main">
  <p:tag name="ANGLE" val="4"/>
</p:tagLst>
</file>

<file path=ppt/tags/tag889.xml><?xml version="1.0" encoding="utf-8"?>
<p:tagLst xmlns:a="http://schemas.openxmlformats.org/drawingml/2006/main" xmlns:r="http://schemas.openxmlformats.org/officeDocument/2006/relationships" xmlns:p="http://schemas.openxmlformats.org/presentationml/2006/main">
  <p:tag name="ANGLE" val="4"/>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0.xml><?xml version="1.0" encoding="utf-8"?>
<p:tagLst xmlns:a="http://schemas.openxmlformats.org/drawingml/2006/main" xmlns:r="http://schemas.openxmlformats.org/officeDocument/2006/relationships" xmlns:p="http://schemas.openxmlformats.org/presentationml/2006/main">
  <p:tag name="ANGLE" val="3"/>
</p:tagLst>
</file>

<file path=ppt/tags/tag891.xml><?xml version="1.0" encoding="utf-8"?>
<p:tagLst xmlns:a="http://schemas.openxmlformats.org/drawingml/2006/main" xmlns:r="http://schemas.openxmlformats.org/officeDocument/2006/relationships" xmlns:p="http://schemas.openxmlformats.org/presentationml/2006/main">
  <p:tag name="ANGLE" val="3"/>
</p:tagLst>
</file>

<file path=ppt/tags/tag892.xml><?xml version="1.0" encoding="utf-8"?>
<p:tagLst xmlns:a="http://schemas.openxmlformats.org/drawingml/2006/main" xmlns:r="http://schemas.openxmlformats.org/officeDocument/2006/relationships" xmlns:p="http://schemas.openxmlformats.org/presentationml/2006/main">
  <p:tag name="ANGLE" val="2"/>
</p:tagLst>
</file>

<file path=ppt/tags/tag893.xml><?xml version="1.0" encoding="utf-8"?>
<p:tagLst xmlns:a="http://schemas.openxmlformats.org/drawingml/2006/main" xmlns:r="http://schemas.openxmlformats.org/officeDocument/2006/relationships" xmlns:p="http://schemas.openxmlformats.org/presentationml/2006/main">
  <p:tag name="ANGLE" val="2"/>
</p:tagLst>
</file>

<file path=ppt/tags/tag894.xml><?xml version="1.0" encoding="utf-8"?>
<p:tagLst xmlns:a="http://schemas.openxmlformats.org/drawingml/2006/main" xmlns:r="http://schemas.openxmlformats.org/officeDocument/2006/relationships" xmlns:p="http://schemas.openxmlformats.org/presentationml/2006/main">
  <p:tag name="ANGLE" val="1"/>
</p:tagLst>
</file>

<file path=ppt/tags/tag895.xml><?xml version="1.0" encoding="utf-8"?>
<p:tagLst xmlns:a="http://schemas.openxmlformats.org/drawingml/2006/main" xmlns:r="http://schemas.openxmlformats.org/officeDocument/2006/relationships" xmlns:p="http://schemas.openxmlformats.org/presentationml/2006/main">
  <p:tag name="ANGLE" val="1"/>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89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99.xml><?xml version="1.0" encoding="utf-8"?>
<p:tagLst xmlns:a="http://schemas.openxmlformats.org/drawingml/2006/main" xmlns:r="http://schemas.openxmlformats.org/officeDocument/2006/relationships" xmlns:p="http://schemas.openxmlformats.org/presentationml/2006/main">
  <p:tag name="SHAPENAME" val="Sub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00.xml><?xml version="1.0" encoding="utf-8"?>
<p:tagLst xmlns:a="http://schemas.openxmlformats.org/drawingml/2006/main" xmlns:r="http://schemas.openxmlformats.org/officeDocument/2006/relationships" xmlns:p="http://schemas.openxmlformats.org/presentationml/2006/main">
  <p:tag name="SHAPENAME" val="Title"/>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90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04.xml><?xml version="1.0" encoding="utf-8"?>
<p:tagLst xmlns:a="http://schemas.openxmlformats.org/drawingml/2006/main" xmlns:r="http://schemas.openxmlformats.org/officeDocument/2006/relationships" xmlns:p="http://schemas.openxmlformats.org/presentationml/2006/main">
  <p:tag name="SHAPENAME" val="Subtitle"/>
</p:tagLst>
</file>

<file path=ppt/tags/tag905.xml><?xml version="1.0" encoding="utf-8"?>
<p:tagLst xmlns:a="http://schemas.openxmlformats.org/drawingml/2006/main" xmlns:r="http://schemas.openxmlformats.org/officeDocument/2006/relationships" xmlns:p="http://schemas.openxmlformats.org/presentationml/2006/main">
  <p:tag name="SHAPENAME" val="Title"/>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9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1.xml><?xml version="1.0" encoding="utf-8"?>
<p:tagLst xmlns:a="http://schemas.openxmlformats.org/drawingml/2006/main" xmlns:r="http://schemas.openxmlformats.org/officeDocument/2006/relationships" xmlns:p="http://schemas.openxmlformats.org/presentationml/2006/main">
  <p:tag name="SHAPENAME" val="5. Source"/>
</p:tagLst>
</file>

<file path=ppt/tags/tag9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9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7.xml><?xml version="1.0" encoding="utf-8"?>
<p:tagLst xmlns:a="http://schemas.openxmlformats.org/drawingml/2006/main" xmlns:r="http://schemas.openxmlformats.org/officeDocument/2006/relationships" xmlns:p="http://schemas.openxmlformats.org/presentationml/2006/main">
  <p:tag name="SHAPENAME" val="5. Source"/>
</p:tagLst>
</file>

<file path=ppt/tags/tag9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9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3.xml><?xml version="1.0" encoding="utf-8"?>
<p:tagLst xmlns:a="http://schemas.openxmlformats.org/drawingml/2006/main" xmlns:r="http://schemas.openxmlformats.org/officeDocument/2006/relationships" xmlns:p="http://schemas.openxmlformats.org/presentationml/2006/main">
  <p:tag name="SHAPENAME" val="5. Source"/>
</p:tagLst>
</file>

<file path=ppt/tags/tag9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9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9.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9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9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6.xml><?xml version="1.0" encoding="utf-8"?>
<p:tagLst xmlns:a="http://schemas.openxmlformats.org/drawingml/2006/main" xmlns:r="http://schemas.openxmlformats.org/officeDocument/2006/relationships" xmlns:p="http://schemas.openxmlformats.org/presentationml/2006/main">
  <p:tag name="SHAPENAME" val="5. Source"/>
</p:tagLst>
</file>

<file path=ppt/tags/tag9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3.xml><?xml version="1.0" encoding="utf-8"?>
<p:tagLst xmlns:a="http://schemas.openxmlformats.org/drawingml/2006/main" xmlns:r="http://schemas.openxmlformats.org/officeDocument/2006/relationships" xmlns:p="http://schemas.openxmlformats.org/presentationml/2006/main">
  <p:tag name="SHAPENAME" val="5. Source"/>
</p:tagLst>
</file>

<file path=ppt/tags/tag9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9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951.xml><?xml version="1.0" encoding="utf-8"?>
<p:tagLst xmlns:a="http://schemas.openxmlformats.org/drawingml/2006/main" xmlns:r="http://schemas.openxmlformats.org/officeDocument/2006/relationships" xmlns:p="http://schemas.openxmlformats.org/presentationml/2006/main">
  <p:tag name="SHAPENAME" val="5. Source"/>
</p:tagLst>
</file>

<file path=ppt/tags/tag9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9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959.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9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7.xml><?xml version="1.0" encoding="utf-8"?>
<p:tagLst xmlns:a="http://schemas.openxmlformats.org/drawingml/2006/main" xmlns:r="http://schemas.openxmlformats.org/officeDocument/2006/relationships" xmlns:p="http://schemas.openxmlformats.org/presentationml/2006/main">
  <p:tag name="SHAPENAME" val="5. Source"/>
</p:tagLst>
</file>

<file path=ppt/tags/tag9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9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5.xml><?xml version="1.0" encoding="utf-8"?>
<p:tagLst xmlns:a="http://schemas.openxmlformats.org/drawingml/2006/main" xmlns:r="http://schemas.openxmlformats.org/officeDocument/2006/relationships" xmlns:p="http://schemas.openxmlformats.org/presentationml/2006/main">
  <p:tag name="SHAPENAME" val="5. Source"/>
</p:tagLst>
</file>

<file path=ppt/tags/tag9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9.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jh0dLjslN609VhXsEaLqcw"/>
</p:tagLst>
</file>

<file path=ppt/tags/tag982.xml><?xml version="1.0" encoding="utf-8"?>
<p:tagLst xmlns:a="http://schemas.openxmlformats.org/drawingml/2006/main" xmlns:r="http://schemas.openxmlformats.org/officeDocument/2006/relationships" xmlns:p="http://schemas.openxmlformats.org/presentationml/2006/main">
  <p:tag name="SHAPENAME" val="Subtitle"/>
</p:tagLst>
</file>

<file path=ppt/tags/tag983.xml><?xml version="1.0" encoding="utf-8"?>
<p:tagLst xmlns:a="http://schemas.openxmlformats.org/drawingml/2006/main" xmlns:r="http://schemas.openxmlformats.org/officeDocument/2006/relationships" xmlns:p="http://schemas.openxmlformats.org/presentationml/2006/main">
  <p:tag name="SHAPENAME" val="Title"/>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9dSSDCW8MfrpdyqJd6OepQ"/>
</p:tagLst>
</file>

<file path=ppt/tags/tag9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7.xml><?xml version="1.0" encoding="utf-8"?>
<p:tagLst xmlns:a="http://schemas.openxmlformats.org/drawingml/2006/main" xmlns:r="http://schemas.openxmlformats.org/officeDocument/2006/relationships" xmlns:p="http://schemas.openxmlformats.org/presentationml/2006/main">
  <p:tag name="NAME" val="CustomIcon"/>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7rMqPAm5rOllvQU_h6EMHQ"/>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1.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992.xml><?xml version="1.0" encoding="utf-8"?>
<p:tagLst xmlns:a="http://schemas.openxmlformats.org/drawingml/2006/main" xmlns:r="http://schemas.openxmlformats.org/officeDocument/2006/relationships" xmlns:p="http://schemas.openxmlformats.org/presentationml/2006/main">
  <p:tag name="NAME" val="CustomIcon"/>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IZuBDUweu2iqI8wh5L0vcQ"/>
</p:tagLst>
</file>

<file path=ppt/tags/tag99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9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68BCX9vRgsx_5v_SkzkOGA"/>
</p:tagLst>
</file>

<file path=ppt/tags/tag999.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3.xml><?xml version="1.0" encoding="utf-8"?>
<a:theme xmlns:a="http://schemas.openxmlformats.org/drawingml/2006/main" name="2_Whi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4.xml><?xml version="1.0" encoding="utf-8"?>
<a:theme xmlns:a="http://schemas.openxmlformats.org/drawingml/2006/main" name="3_White">
  <a:themeElements>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5.xml><?xml version="1.0" encoding="utf-8"?>
<a:theme xmlns:a="http://schemas.openxmlformats.org/drawingml/2006/main" name="4_White">
  <a:themeElements>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6.xml><?xml version="1.0" encoding="utf-8"?>
<a:theme xmlns:a="http://schemas.openxmlformats.org/drawingml/2006/main" name="5_White">
  <a:themeElements>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7.xml><?xml version="1.0" encoding="utf-8"?>
<a:theme xmlns:a="http://schemas.openxmlformats.org/drawingml/2006/main" name="6_White">
  <a:themeElements>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8.xml><?xml version="1.0" encoding="utf-8"?>
<a:theme xmlns:a="http://schemas.openxmlformats.org/drawingml/2006/main" name="7_White">
  <a:themeElements>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9.xml><?xml version="1.0" encoding="utf-8"?>
<a:theme xmlns:a="http://schemas.openxmlformats.org/drawingml/2006/main" name="8_White">
  <a:themeElements>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AE354C9FA174FBD63B5383A9FCAD2" ma:contentTypeVersion="13" ma:contentTypeDescription="Create a new document." ma:contentTypeScope="" ma:versionID="0b163547d67764c4f98d02b525088ae5">
  <xsd:schema xmlns:xsd="http://www.w3.org/2001/XMLSchema" xmlns:xs="http://www.w3.org/2001/XMLSchema" xmlns:p="http://schemas.microsoft.com/office/2006/metadata/properties" xmlns:ns3="ed5f82d8-b849-4e2b-8554-dc6d2527307a" xmlns:ns4="9be50449-434c-40a2-9d73-2f13e7df97a2" targetNamespace="http://schemas.microsoft.com/office/2006/metadata/properties" ma:root="true" ma:fieldsID="25fe201af3ac1a9ba4dd21bc2510a9d0" ns3:_="" ns4:_="">
    <xsd:import namespace="ed5f82d8-b849-4e2b-8554-dc6d2527307a"/>
    <xsd:import namespace="9be50449-434c-40a2-9d73-2f13e7df97a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5f82d8-b849-4e2b-8554-dc6d252730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e50449-434c-40a2-9d73-2f13e7df97a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EDCE5F-D4B7-4D13-9C84-FACAA8245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5f82d8-b849-4e2b-8554-dc6d2527307a"/>
    <ds:schemaRef ds:uri="9be50449-434c-40a2-9d73-2f13e7df9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374F55-8006-41EC-8F03-73900635258C}">
  <ds:schemaRefs>
    <ds:schemaRef ds:uri="http://schemas.microsoft.com/sharepoint/v3/contenttype/forms"/>
  </ds:schemaRefs>
</ds:datastoreItem>
</file>

<file path=customXml/itemProps3.xml><?xml version="1.0" encoding="utf-8"?>
<ds:datastoreItem xmlns:ds="http://schemas.openxmlformats.org/officeDocument/2006/customXml" ds:itemID="{DFDDDFEB-2833-4BC8-9085-EAC8C25AF917}">
  <ds:schemaRefs>
    <ds:schemaRef ds:uri="ed5f82d8-b849-4e2b-8554-dc6d2527307a"/>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9be50449-434c-40a2-9d73-2f13e7df97a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6498</TotalTime>
  <Words>17650</Words>
  <Application>Microsoft Office PowerPoint</Application>
  <PresentationFormat>Widescreen</PresentationFormat>
  <Paragraphs>1319</Paragraphs>
  <Slides>92</Slides>
  <Notes>57</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1</vt:i4>
      </vt:variant>
      <vt:variant>
        <vt:lpstr>Slide Titles</vt:lpstr>
      </vt:variant>
      <vt:variant>
        <vt:i4>92</vt:i4>
      </vt:variant>
    </vt:vector>
  </HeadingPairs>
  <TitlesOfParts>
    <vt:vector size="112" baseType="lpstr">
      <vt:lpstr>Arial</vt:lpstr>
      <vt:lpstr>Arial Narrow</vt:lpstr>
      <vt:lpstr>Calibri</vt:lpstr>
      <vt:lpstr>Calibri Light</vt:lpstr>
      <vt:lpstr>Courier New</vt:lpstr>
      <vt:lpstr>Helvetica</vt:lpstr>
      <vt:lpstr>Segoe UI</vt:lpstr>
      <vt:lpstr>Symbol</vt:lpstr>
      <vt:lpstr>Times New Roman</vt:lpstr>
      <vt:lpstr>Wingdings</vt:lpstr>
      <vt:lpstr>White</vt:lpstr>
      <vt:lpstr>1_White</vt:lpstr>
      <vt:lpstr>2_White</vt:lpstr>
      <vt:lpstr>3_White</vt:lpstr>
      <vt:lpstr>4_White</vt:lpstr>
      <vt:lpstr>5_White</vt:lpstr>
      <vt:lpstr>6_White</vt:lpstr>
      <vt:lpstr>7_White</vt:lpstr>
      <vt:lpstr>8_White</vt:lpstr>
      <vt:lpstr>think-cell Slide</vt:lpstr>
      <vt:lpstr>Formation sur la manipulation, le stockage et le transport du vaccin Pfizer BioNTech COVID-19</vt:lpstr>
      <vt:lpstr>PowerPoint Presentation</vt:lpstr>
      <vt:lpstr>PowerPoint Presentation</vt:lpstr>
      <vt:lpstr>PowerPoint Presentation</vt:lpstr>
      <vt:lpstr>Présentation du vaccin et éléments à prendre en compte en termes de stockage </vt:lpstr>
      <vt:lpstr>Présentation du vaccin et éléments à prendre en compte en termes de stockage </vt:lpstr>
      <vt:lpstr>PowerPoint Presentation</vt:lpstr>
      <vt:lpstr>PowerPoint Presentation</vt:lpstr>
      <vt:lpstr>Précautions particulières pour le stockage et la manipulation</vt:lpstr>
      <vt:lpstr>PowerPoint Presentation</vt:lpstr>
      <vt:lpstr>Étiquetage des flacons de vaccins au niveau des points de service – suivi de la température </vt:lpstr>
      <vt:lpstr>PowerPoint Presentation</vt:lpstr>
      <vt:lpstr>Expédition internationale   </vt:lpstr>
      <vt:lpstr>PowerPoint Presentation</vt:lpstr>
      <vt:lpstr>Procédures de réception des expéditions internationales à l’entrepôt central</vt:lpstr>
      <vt:lpstr>Procédures de réception des expéditions internationales à l’entrepôt central</vt:lpstr>
      <vt:lpstr>Durées recommandées de conservation et de transfert entre environnements de stockage </vt:lpstr>
      <vt:lpstr>Orientations relatives au conteneur d’expédition  isotherme de Pfizer (Softbox)</vt:lpstr>
      <vt:lpstr>Orientations relatives au conteneur d’expédition Softbox de Pfizer</vt:lpstr>
      <vt:lpstr>Réception du conteneur d’expédition Softbox de Pfizer</vt:lpstr>
      <vt:lpstr>Réapprovisionnement du conteneur d’expédition Softbox de Pfizer en glace carbonique</vt:lpstr>
      <vt:lpstr>PowerPoint Presentation</vt:lpstr>
      <vt:lpstr>PowerPoint Presentation</vt:lpstr>
      <vt:lpstr>Les conteneurs SoftBox doivent être retournés dans un délai de 20 à 30 jours après réception, conformément aux protocoles correspondants</vt:lpstr>
      <vt:lpstr>Vue d’ensemble du retour du conteneur isotherme et du dispositif de contrôle de la température</vt:lpstr>
      <vt:lpstr>PowerPoint Presentation</vt:lpstr>
      <vt:lpstr>PowerPoint Presentation</vt:lpstr>
      <vt:lpstr>Options en matière de chaîne du froid à ultra-basse température – rapide et lente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Vaccins ULT : options de stockage central et régional</vt:lpstr>
      <vt:lpstr>Éléments à prendre en compte lors de l’utilisation d’un conteneur d’expédition isotherme</vt:lpstr>
      <vt:lpstr>Vaccins ULT : options de stockage central et régional</vt:lpstr>
      <vt:lpstr>Éléments à prendre en compte lors de l’utilisation de congélateurs 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Synthèse du processus de préparation</vt:lpstr>
      <vt:lpstr>Outils de préparation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Préparation de l’Arktek avec du PCM ULT pour le transport/stockage &gt; 24 h </vt:lpstr>
      <vt:lpstr>Préparation de l’Arktek avec du PCM ULT pour le transport/stockage &gt; 24 h </vt:lpstr>
      <vt:lpstr>Préparation de l’Arktek avec du PCM ULT pour le transport/stockage &gt; 24 h </vt:lpstr>
      <vt:lpstr>PowerPoint Presentation</vt:lpstr>
      <vt:lpstr>Préparation d’un conteneur d’expédition isotherme commercial avec de la glace carbonique pour les durées de transport  supérieures à 24 heures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Gestion de la chaîne du froid vaccinale : séance de vaccination communautaire</vt:lpstr>
      <vt:lpstr>PowerPoint Presentation</vt:lpstr>
      <vt:lpstr>PowerPoint Presentation</vt:lpstr>
      <vt:lpstr>PowerPoint Presentation</vt:lpstr>
      <vt:lpstr>Dilution du vaccin : étapes clés</vt:lpstr>
      <vt:lpstr>PowerPoint Presentation</vt:lpstr>
      <vt:lpstr>Optimisation du nombre de doses disponibles par flacon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UCC strategy for managing Pfizer vaccine</dc:title>
  <dc:creator>CASTRO, Maricel</dc:creator>
  <cp:lastModifiedBy>Hamed Idrissa Traore</cp:lastModifiedBy>
  <cp:revision>242</cp:revision>
  <cp:lastPrinted>2021-07-29T12:12:27Z</cp:lastPrinted>
  <dcterms:created xsi:type="dcterms:W3CDTF">2021-07-20T10:32:58Z</dcterms:created>
  <dcterms:modified xsi:type="dcterms:W3CDTF">2021-08-17T09:17:49Z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0x010100795AE354C9FA174FBD63B5383A9FCAD2</vt:lpwstr>
  </property>
</Properties>
</file>