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68" r:id="rId6"/>
    <p:sldId id="257" r:id="rId7"/>
    <p:sldId id="258" r:id="rId8"/>
    <p:sldId id="259" r:id="rId9"/>
    <p:sldId id="260" r:id="rId10"/>
    <p:sldId id="261" r:id="rId11"/>
    <p:sldId id="262" r:id="rId12"/>
    <p:sldId id="263" r:id="rId13"/>
    <p:sldId id="264" r:id="rId14"/>
    <p:sldId id="265" r:id="rId15"/>
    <p:sldId id="266" r:id="rId16"/>
    <p:sldId id="267" r:id="rId17"/>
  </p:sldIdLst>
  <p:sldSz cx="6858000" cy="9906000" type="A4"/>
  <p:notesSz cx="6858000" cy="9144000"/>
  <p:embeddedFontLst>
    <p:embeddedFont>
      <p:font typeface="Calibri" panose="020F0502020204030204" pitchFamily="34" charset="0"/>
      <p:regular r:id="rId19"/>
      <p:bold r:id="rId20"/>
      <p:italic r:id="rId21"/>
      <p:boldItalic r:id="rId22"/>
    </p:embeddedFont>
    <p:embeddedFont>
      <p:font typeface="Source Sans Pro" panose="020B0503030403020204" pitchFamily="34" charset="0"/>
      <p:regular r:id="rId23"/>
      <p:bold r:id="rId24"/>
      <p:italic r:id="rId25"/>
    </p:embeddedFont>
    <p:embeddedFont>
      <p:font typeface="Source Sans Pro Bold" panose="020B0703030403020204" pitchFamily="34"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9021A-B1B2-4308-A4DE-D4A958471D21}" v="8" dt="2024-05-10T07:16:08.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5" autoAdjust="0"/>
    <p:restoredTop sz="96357" autoAdjust="0"/>
  </p:normalViewPr>
  <p:slideViewPr>
    <p:cSldViewPr>
      <p:cViewPr varScale="1">
        <p:scale>
          <a:sx n="74" d="100"/>
          <a:sy n="74" d="100"/>
        </p:scale>
        <p:origin x="35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BINA, Jun Ryan" userId="3d20a1ca-d273-48eb-bd69-2e50322e009b" providerId="ADAL" clId="{0439021A-B1B2-4308-A4DE-D4A958471D21}"/>
    <pc:docChg chg="undo custSel addSld modSld">
      <pc:chgData name="ORBINA, Jun Ryan" userId="3d20a1ca-d273-48eb-bd69-2e50322e009b" providerId="ADAL" clId="{0439021A-B1B2-4308-A4DE-D4A958471D21}" dt="2024-05-10T09:49:18.355" v="75" actId="680"/>
      <pc:docMkLst>
        <pc:docMk/>
      </pc:docMkLst>
      <pc:sldChg chg="modSp mod">
        <pc:chgData name="ORBINA, Jun Ryan" userId="3d20a1ca-d273-48eb-bd69-2e50322e009b" providerId="ADAL" clId="{0439021A-B1B2-4308-A4DE-D4A958471D21}" dt="2024-05-10T07:11:06.809" v="2" actId="108"/>
        <pc:sldMkLst>
          <pc:docMk/>
          <pc:sldMk cId="0" sldId="256"/>
        </pc:sldMkLst>
        <pc:spChg chg="mod">
          <ac:chgData name="ORBINA, Jun Ryan" userId="3d20a1ca-d273-48eb-bd69-2e50322e009b" providerId="ADAL" clId="{0439021A-B1B2-4308-A4DE-D4A958471D21}" dt="2024-05-10T07:10:56.465" v="0" actId="108"/>
          <ac:spMkLst>
            <pc:docMk/>
            <pc:sldMk cId="0" sldId="256"/>
            <ac:spMk id="24" creationId="{00000000-0000-0000-0000-000000000000}"/>
          </ac:spMkLst>
        </pc:spChg>
        <pc:spChg chg="mod">
          <ac:chgData name="ORBINA, Jun Ryan" userId="3d20a1ca-d273-48eb-bd69-2e50322e009b" providerId="ADAL" clId="{0439021A-B1B2-4308-A4DE-D4A958471D21}" dt="2024-05-10T07:11:06.809" v="2" actId="108"/>
          <ac:spMkLst>
            <pc:docMk/>
            <pc:sldMk cId="0" sldId="256"/>
            <ac:spMk id="27" creationId="{00000000-0000-0000-0000-000000000000}"/>
          </ac:spMkLst>
        </pc:spChg>
      </pc:sldChg>
      <pc:sldChg chg="modSp mod">
        <pc:chgData name="ORBINA, Jun Ryan" userId="3d20a1ca-d273-48eb-bd69-2e50322e009b" providerId="ADAL" clId="{0439021A-B1B2-4308-A4DE-D4A958471D21}" dt="2024-05-10T07:11:45.717" v="7" actId="108"/>
        <pc:sldMkLst>
          <pc:docMk/>
          <pc:sldMk cId="0" sldId="260"/>
        </pc:sldMkLst>
        <pc:spChg chg="mod">
          <ac:chgData name="ORBINA, Jun Ryan" userId="3d20a1ca-d273-48eb-bd69-2e50322e009b" providerId="ADAL" clId="{0439021A-B1B2-4308-A4DE-D4A958471D21}" dt="2024-05-10T07:11:37.291" v="6" actId="108"/>
          <ac:spMkLst>
            <pc:docMk/>
            <pc:sldMk cId="0" sldId="260"/>
            <ac:spMk id="6" creationId="{00000000-0000-0000-0000-000000000000}"/>
          </ac:spMkLst>
        </pc:spChg>
        <pc:spChg chg="mod">
          <ac:chgData name="ORBINA, Jun Ryan" userId="3d20a1ca-d273-48eb-bd69-2e50322e009b" providerId="ADAL" clId="{0439021A-B1B2-4308-A4DE-D4A958471D21}" dt="2024-05-10T07:11:45.717" v="7" actId="108"/>
          <ac:spMkLst>
            <pc:docMk/>
            <pc:sldMk cId="0" sldId="260"/>
            <ac:spMk id="10" creationId="{00000000-0000-0000-0000-000000000000}"/>
          </ac:spMkLst>
        </pc:spChg>
      </pc:sldChg>
      <pc:sldChg chg="modSp mod">
        <pc:chgData name="ORBINA, Jun Ryan" userId="3d20a1ca-d273-48eb-bd69-2e50322e009b" providerId="ADAL" clId="{0439021A-B1B2-4308-A4DE-D4A958471D21}" dt="2024-05-10T07:11:54.954" v="8" actId="108"/>
        <pc:sldMkLst>
          <pc:docMk/>
          <pc:sldMk cId="0" sldId="261"/>
        </pc:sldMkLst>
        <pc:spChg chg="mod">
          <ac:chgData name="ORBINA, Jun Ryan" userId="3d20a1ca-d273-48eb-bd69-2e50322e009b" providerId="ADAL" clId="{0439021A-B1B2-4308-A4DE-D4A958471D21}" dt="2024-05-10T07:11:54.954" v="8" actId="108"/>
          <ac:spMkLst>
            <pc:docMk/>
            <pc:sldMk cId="0" sldId="261"/>
            <ac:spMk id="45" creationId="{00000000-0000-0000-0000-000000000000}"/>
          </ac:spMkLst>
        </pc:spChg>
      </pc:sldChg>
      <pc:sldChg chg="addSp delSp modSp mod">
        <pc:chgData name="ORBINA, Jun Ryan" userId="3d20a1ca-d273-48eb-bd69-2e50322e009b" providerId="ADAL" clId="{0439021A-B1B2-4308-A4DE-D4A958471D21}" dt="2024-05-10T07:15:08.513" v="22"/>
        <pc:sldMkLst>
          <pc:docMk/>
          <pc:sldMk cId="0" sldId="264"/>
        </pc:sldMkLst>
        <pc:spChg chg="del">
          <ac:chgData name="ORBINA, Jun Ryan" userId="3d20a1ca-d273-48eb-bd69-2e50322e009b" providerId="ADAL" clId="{0439021A-B1B2-4308-A4DE-D4A958471D21}" dt="2024-05-10T07:14:14.116" v="9" actId="478"/>
          <ac:spMkLst>
            <pc:docMk/>
            <pc:sldMk cId="0" sldId="264"/>
            <ac:spMk id="22" creationId="{00000000-0000-0000-0000-000000000000}"/>
          </ac:spMkLst>
        </pc:spChg>
        <pc:spChg chg="del">
          <ac:chgData name="ORBINA, Jun Ryan" userId="3d20a1ca-d273-48eb-bd69-2e50322e009b" providerId="ADAL" clId="{0439021A-B1B2-4308-A4DE-D4A958471D21}" dt="2024-05-10T07:14:22.448" v="11" actId="478"/>
          <ac:spMkLst>
            <pc:docMk/>
            <pc:sldMk cId="0" sldId="264"/>
            <ac:spMk id="28" creationId="{00000000-0000-0000-0000-000000000000}"/>
          </ac:spMkLst>
        </pc:spChg>
        <pc:spChg chg="del">
          <ac:chgData name="ORBINA, Jun Ryan" userId="3d20a1ca-d273-48eb-bd69-2e50322e009b" providerId="ADAL" clId="{0439021A-B1B2-4308-A4DE-D4A958471D21}" dt="2024-05-10T07:14:22.448" v="11" actId="478"/>
          <ac:spMkLst>
            <pc:docMk/>
            <pc:sldMk cId="0" sldId="264"/>
            <ac:spMk id="29" creationId="{00000000-0000-0000-0000-000000000000}"/>
          </ac:spMkLst>
        </pc:spChg>
        <pc:spChg chg="del">
          <ac:chgData name="ORBINA, Jun Ryan" userId="3d20a1ca-d273-48eb-bd69-2e50322e009b" providerId="ADAL" clId="{0439021A-B1B2-4308-A4DE-D4A958471D21}" dt="2024-05-10T07:14:29.547" v="13" actId="478"/>
          <ac:spMkLst>
            <pc:docMk/>
            <pc:sldMk cId="0" sldId="264"/>
            <ac:spMk id="31" creationId="{00000000-0000-0000-0000-000000000000}"/>
          </ac:spMkLst>
        </pc:spChg>
        <pc:spChg chg="del">
          <ac:chgData name="ORBINA, Jun Ryan" userId="3d20a1ca-d273-48eb-bd69-2e50322e009b" providerId="ADAL" clId="{0439021A-B1B2-4308-A4DE-D4A958471D21}" dt="2024-05-10T07:14:35.532" v="15" actId="478"/>
          <ac:spMkLst>
            <pc:docMk/>
            <pc:sldMk cId="0" sldId="264"/>
            <ac:spMk id="38" creationId="{00000000-0000-0000-0000-000000000000}"/>
          </ac:spMkLst>
        </pc:spChg>
        <pc:spChg chg="del">
          <ac:chgData name="ORBINA, Jun Ryan" userId="3d20a1ca-d273-48eb-bd69-2e50322e009b" providerId="ADAL" clId="{0439021A-B1B2-4308-A4DE-D4A958471D21}" dt="2024-05-10T07:14:43.603" v="17" actId="478"/>
          <ac:spMkLst>
            <pc:docMk/>
            <pc:sldMk cId="0" sldId="264"/>
            <ac:spMk id="41" creationId="{00000000-0000-0000-0000-000000000000}"/>
          </ac:spMkLst>
        </pc:spChg>
        <pc:spChg chg="del">
          <ac:chgData name="ORBINA, Jun Ryan" userId="3d20a1ca-d273-48eb-bd69-2e50322e009b" providerId="ADAL" clId="{0439021A-B1B2-4308-A4DE-D4A958471D21}" dt="2024-05-10T07:14:35.532" v="15" actId="478"/>
          <ac:spMkLst>
            <pc:docMk/>
            <pc:sldMk cId="0" sldId="264"/>
            <ac:spMk id="45" creationId="{00000000-0000-0000-0000-000000000000}"/>
          </ac:spMkLst>
        </pc:spChg>
        <pc:spChg chg="mod">
          <ac:chgData name="ORBINA, Jun Ryan" userId="3d20a1ca-d273-48eb-bd69-2e50322e009b" providerId="ADAL" clId="{0439021A-B1B2-4308-A4DE-D4A958471D21}" dt="2024-05-10T07:14:19.484" v="10"/>
          <ac:spMkLst>
            <pc:docMk/>
            <pc:sldMk cId="0" sldId="264"/>
            <ac:spMk id="61" creationId="{6CFAF661-F275-A4E9-B544-2BBFB9FB468D}"/>
          </ac:spMkLst>
        </pc:spChg>
        <pc:spChg chg="mod">
          <ac:chgData name="ORBINA, Jun Ryan" userId="3d20a1ca-d273-48eb-bd69-2e50322e009b" providerId="ADAL" clId="{0439021A-B1B2-4308-A4DE-D4A958471D21}" dt="2024-05-10T07:14:19.484" v="10"/>
          <ac:spMkLst>
            <pc:docMk/>
            <pc:sldMk cId="0" sldId="264"/>
            <ac:spMk id="63" creationId="{1A37FED2-A198-5F1A-C277-A1CECE11DB00}"/>
          </ac:spMkLst>
        </pc:spChg>
        <pc:spChg chg="mod">
          <ac:chgData name="ORBINA, Jun Ryan" userId="3d20a1ca-d273-48eb-bd69-2e50322e009b" providerId="ADAL" clId="{0439021A-B1B2-4308-A4DE-D4A958471D21}" dt="2024-05-10T07:14:19.484" v="10"/>
          <ac:spMkLst>
            <pc:docMk/>
            <pc:sldMk cId="0" sldId="264"/>
            <ac:spMk id="64" creationId="{3F91F4C5-9CA2-868F-02E7-5F33F8B2FF50}"/>
          </ac:spMkLst>
        </pc:spChg>
        <pc:spChg chg="add mod">
          <ac:chgData name="ORBINA, Jun Ryan" userId="3d20a1ca-d273-48eb-bd69-2e50322e009b" providerId="ADAL" clId="{0439021A-B1B2-4308-A4DE-D4A958471D21}" dt="2024-05-10T07:14:19.484" v="10"/>
          <ac:spMkLst>
            <pc:docMk/>
            <pc:sldMk cId="0" sldId="264"/>
            <ac:spMk id="65" creationId="{B6784321-5151-D00F-EA1E-695B6984DE39}"/>
          </ac:spMkLst>
        </pc:spChg>
        <pc:spChg chg="add mod">
          <ac:chgData name="ORBINA, Jun Ryan" userId="3d20a1ca-d273-48eb-bd69-2e50322e009b" providerId="ADAL" clId="{0439021A-B1B2-4308-A4DE-D4A958471D21}" dt="2024-05-10T07:14:27.117" v="12"/>
          <ac:spMkLst>
            <pc:docMk/>
            <pc:sldMk cId="0" sldId="264"/>
            <ac:spMk id="66" creationId="{B9C9710E-FA89-DF0F-AF8A-F80A4F4EF645}"/>
          </ac:spMkLst>
        </pc:spChg>
        <pc:spChg chg="add mod">
          <ac:chgData name="ORBINA, Jun Ryan" userId="3d20a1ca-d273-48eb-bd69-2e50322e009b" providerId="ADAL" clId="{0439021A-B1B2-4308-A4DE-D4A958471D21}" dt="2024-05-10T07:14:27.117" v="12"/>
          <ac:spMkLst>
            <pc:docMk/>
            <pc:sldMk cId="0" sldId="264"/>
            <ac:spMk id="67" creationId="{61319C31-DA47-4A67-F582-40929CBE79F9}"/>
          </ac:spMkLst>
        </pc:spChg>
        <pc:spChg chg="add mod">
          <ac:chgData name="ORBINA, Jun Ryan" userId="3d20a1ca-d273-48eb-bd69-2e50322e009b" providerId="ADAL" clId="{0439021A-B1B2-4308-A4DE-D4A958471D21}" dt="2024-05-10T07:14:41.045" v="16"/>
          <ac:spMkLst>
            <pc:docMk/>
            <pc:sldMk cId="0" sldId="264"/>
            <ac:spMk id="69" creationId="{8042B6F4-4901-CFBD-D583-765C68AA848F}"/>
          </ac:spMkLst>
        </pc:spChg>
        <pc:spChg chg="add mod">
          <ac:chgData name="ORBINA, Jun Ryan" userId="3d20a1ca-d273-48eb-bd69-2e50322e009b" providerId="ADAL" clId="{0439021A-B1B2-4308-A4DE-D4A958471D21}" dt="2024-05-10T07:14:41.045" v="16"/>
          <ac:spMkLst>
            <pc:docMk/>
            <pc:sldMk cId="0" sldId="264"/>
            <ac:spMk id="70" creationId="{CBBF3BDA-18DF-26BD-866A-22FC5F7E6BEE}"/>
          </ac:spMkLst>
        </pc:spChg>
        <pc:spChg chg="add del mod">
          <ac:chgData name="ORBINA, Jun Ryan" userId="3d20a1ca-d273-48eb-bd69-2e50322e009b" providerId="ADAL" clId="{0439021A-B1B2-4308-A4DE-D4A958471D21}" dt="2024-05-10T07:14:51.733" v="19" actId="478"/>
          <ac:spMkLst>
            <pc:docMk/>
            <pc:sldMk cId="0" sldId="264"/>
            <ac:spMk id="71" creationId="{D6DB4E2A-2348-BF2F-3B3E-FC602F3FF92A}"/>
          </ac:spMkLst>
        </pc:spChg>
        <pc:spChg chg="add del mod">
          <ac:chgData name="ORBINA, Jun Ryan" userId="3d20a1ca-d273-48eb-bd69-2e50322e009b" providerId="ADAL" clId="{0439021A-B1B2-4308-A4DE-D4A958471D21}" dt="2024-05-10T07:14:51.733" v="19" actId="478"/>
          <ac:spMkLst>
            <pc:docMk/>
            <pc:sldMk cId="0" sldId="264"/>
            <ac:spMk id="72" creationId="{2AC7FBB9-8233-6111-5716-6F887843C185}"/>
          </ac:spMkLst>
        </pc:spChg>
        <pc:spChg chg="add del mod">
          <ac:chgData name="ORBINA, Jun Ryan" userId="3d20a1ca-d273-48eb-bd69-2e50322e009b" providerId="ADAL" clId="{0439021A-B1B2-4308-A4DE-D4A958471D21}" dt="2024-05-10T07:14:59.334" v="21" actId="478"/>
          <ac:spMkLst>
            <pc:docMk/>
            <pc:sldMk cId="0" sldId="264"/>
            <ac:spMk id="73" creationId="{D9F7E7D6-E026-B809-E917-4870354EC9C5}"/>
          </ac:spMkLst>
        </pc:spChg>
        <pc:spChg chg="add del mod">
          <ac:chgData name="ORBINA, Jun Ryan" userId="3d20a1ca-d273-48eb-bd69-2e50322e009b" providerId="ADAL" clId="{0439021A-B1B2-4308-A4DE-D4A958471D21}" dt="2024-05-10T07:14:59.334" v="21" actId="478"/>
          <ac:spMkLst>
            <pc:docMk/>
            <pc:sldMk cId="0" sldId="264"/>
            <ac:spMk id="74" creationId="{A0B14ED4-B93C-CB6B-B603-7F261D6A292B}"/>
          </ac:spMkLst>
        </pc:spChg>
        <pc:spChg chg="add mod">
          <ac:chgData name="ORBINA, Jun Ryan" userId="3d20a1ca-d273-48eb-bd69-2e50322e009b" providerId="ADAL" clId="{0439021A-B1B2-4308-A4DE-D4A958471D21}" dt="2024-05-10T07:15:08.513" v="22"/>
          <ac:spMkLst>
            <pc:docMk/>
            <pc:sldMk cId="0" sldId="264"/>
            <ac:spMk id="75" creationId="{6D3B9618-86A7-225F-57D3-3BE90A295AE8}"/>
          </ac:spMkLst>
        </pc:spChg>
        <pc:grpChg chg="del">
          <ac:chgData name="ORBINA, Jun Ryan" userId="3d20a1ca-d273-48eb-bd69-2e50322e009b" providerId="ADAL" clId="{0439021A-B1B2-4308-A4DE-D4A958471D21}" dt="2024-05-10T07:14:14.116" v="9" actId="478"/>
          <ac:grpSpMkLst>
            <pc:docMk/>
            <pc:sldMk cId="0" sldId="264"/>
            <ac:grpSpMk id="23" creationId="{00000000-0000-0000-0000-000000000000}"/>
          </ac:grpSpMkLst>
        </pc:grpChg>
        <pc:grpChg chg="add mod">
          <ac:chgData name="ORBINA, Jun Ryan" userId="3d20a1ca-d273-48eb-bd69-2e50322e009b" providerId="ADAL" clId="{0439021A-B1B2-4308-A4DE-D4A958471D21}" dt="2024-05-10T07:14:19.484" v="10"/>
          <ac:grpSpMkLst>
            <pc:docMk/>
            <pc:sldMk cId="0" sldId="264"/>
            <ac:grpSpMk id="60" creationId="{6FF7C641-13D6-160E-63FC-E449FF44B7B3}"/>
          </ac:grpSpMkLst>
        </pc:grpChg>
        <pc:grpChg chg="mod">
          <ac:chgData name="ORBINA, Jun Ryan" userId="3d20a1ca-d273-48eb-bd69-2e50322e009b" providerId="ADAL" clId="{0439021A-B1B2-4308-A4DE-D4A958471D21}" dt="2024-05-10T07:14:19.484" v="10"/>
          <ac:grpSpMkLst>
            <pc:docMk/>
            <pc:sldMk cId="0" sldId="264"/>
            <ac:grpSpMk id="62" creationId="{8D1CB3FF-91A5-FB22-1716-8E549C12238B}"/>
          </ac:grpSpMkLst>
        </pc:grpChg>
        <pc:picChg chg="add mod">
          <ac:chgData name="ORBINA, Jun Ryan" userId="3d20a1ca-d273-48eb-bd69-2e50322e009b" providerId="ADAL" clId="{0439021A-B1B2-4308-A4DE-D4A958471D21}" dt="2024-05-10T07:14:32.564" v="14"/>
          <ac:picMkLst>
            <pc:docMk/>
            <pc:sldMk cId="0" sldId="264"/>
            <ac:picMk id="68" creationId="{19595769-CC6F-C2E2-79B0-00AC48240D8B}"/>
          </ac:picMkLst>
        </pc:picChg>
      </pc:sldChg>
      <pc:sldChg chg="modSp mod">
        <pc:chgData name="ORBINA, Jun Ryan" userId="3d20a1ca-d273-48eb-bd69-2e50322e009b" providerId="ADAL" clId="{0439021A-B1B2-4308-A4DE-D4A958471D21}" dt="2024-05-10T09:47:58.031" v="61" actId="1076"/>
        <pc:sldMkLst>
          <pc:docMk/>
          <pc:sldMk cId="0" sldId="265"/>
        </pc:sldMkLst>
        <pc:spChg chg="mod">
          <ac:chgData name="ORBINA, Jun Ryan" userId="3d20a1ca-d273-48eb-bd69-2e50322e009b" providerId="ADAL" clId="{0439021A-B1B2-4308-A4DE-D4A958471D21}" dt="2024-05-10T09:47:58.031" v="61" actId="1076"/>
          <ac:spMkLst>
            <pc:docMk/>
            <pc:sldMk cId="0" sldId="265"/>
            <ac:spMk id="6" creationId="{00000000-0000-0000-0000-000000000000}"/>
          </ac:spMkLst>
        </pc:spChg>
      </pc:sldChg>
      <pc:sldChg chg="modSp add mod">
        <pc:chgData name="ORBINA, Jun Ryan" userId="3d20a1ca-d273-48eb-bd69-2e50322e009b" providerId="ADAL" clId="{0439021A-B1B2-4308-A4DE-D4A958471D21}" dt="2024-05-10T09:47:11.443" v="60" actId="20577"/>
        <pc:sldMkLst>
          <pc:docMk/>
          <pc:sldMk cId="0" sldId="266"/>
        </pc:sldMkLst>
        <pc:spChg chg="mod">
          <ac:chgData name="ORBINA, Jun Ryan" userId="3d20a1ca-d273-48eb-bd69-2e50322e009b" providerId="ADAL" clId="{0439021A-B1B2-4308-A4DE-D4A958471D21}" dt="2024-05-10T09:47:05.350" v="57" actId="1076"/>
          <ac:spMkLst>
            <pc:docMk/>
            <pc:sldMk cId="0" sldId="266"/>
            <ac:spMk id="14" creationId="{A0A6F308-D16A-82C8-8058-A43724F448C8}"/>
          </ac:spMkLst>
        </pc:spChg>
        <pc:spChg chg="mod">
          <ac:chgData name="ORBINA, Jun Ryan" userId="3d20a1ca-d273-48eb-bd69-2e50322e009b" providerId="ADAL" clId="{0439021A-B1B2-4308-A4DE-D4A958471D21}" dt="2024-05-10T09:47:01.891" v="56" actId="1076"/>
          <ac:spMkLst>
            <pc:docMk/>
            <pc:sldMk cId="0" sldId="266"/>
            <ac:spMk id="23" creationId="{36B854BB-AFDF-95DF-6C4B-FF6DBF7EAAF7}"/>
          </ac:spMkLst>
        </pc:spChg>
        <pc:spChg chg="mod">
          <ac:chgData name="ORBINA, Jun Ryan" userId="3d20a1ca-d273-48eb-bd69-2e50322e009b" providerId="ADAL" clId="{0439021A-B1B2-4308-A4DE-D4A958471D21}" dt="2024-05-10T07:17:22.957" v="30" actId="108"/>
          <ac:spMkLst>
            <pc:docMk/>
            <pc:sldMk cId="0" sldId="266"/>
            <ac:spMk id="27" creationId="{FEF1FB84-2A85-67F6-E780-A02E74694878}"/>
          </ac:spMkLst>
        </pc:spChg>
        <pc:spChg chg="mod">
          <ac:chgData name="ORBINA, Jun Ryan" userId="3d20a1ca-d273-48eb-bd69-2e50322e009b" providerId="ADAL" clId="{0439021A-B1B2-4308-A4DE-D4A958471D21}" dt="2024-05-10T09:46:54.806" v="53" actId="1076"/>
          <ac:spMkLst>
            <pc:docMk/>
            <pc:sldMk cId="0" sldId="266"/>
            <ac:spMk id="30" creationId="{00000000-0000-0000-0000-000000000000}"/>
          </ac:spMkLst>
        </pc:spChg>
        <pc:spChg chg="mod">
          <ac:chgData name="ORBINA, Jun Ryan" userId="3d20a1ca-d273-48eb-bd69-2e50322e009b" providerId="ADAL" clId="{0439021A-B1B2-4308-A4DE-D4A958471D21}" dt="2024-05-10T07:17:43.414" v="35" actId="108"/>
          <ac:spMkLst>
            <pc:docMk/>
            <pc:sldMk cId="0" sldId="266"/>
            <ac:spMk id="31" creationId="{C26ECFEC-C22E-B1D7-71D9-A02CFFE9EC0B}"/>
          </ac:spMkLst>
        </pc:spChg>
        <pc:spChg chg="mod">
          <ac:chgData name="ORBINA, Jun Ryan" userId="3d20a1ca-d273-48eb-bd69-2e50322e009b" providerId="ADAL" clId="{0439021A-B1B2-4308-A4DE-D4A958471D21}" dt="2024-05-10T07:16:34.246" v="24" actId="207"/>
          <ac:spMkLst>
            <pc:docMk/>
            <pc:sldMk cId="0" sldId="266"/>
            <ac:spMk id="32" creationId="{00000000-0000-0000-0000-000000000000}"/>
          </ac:spMkLst>
        </pc:spChg>
        <pc:spChg chg="mod">
          <ac:chgData name="ORBINA, Jun Ryan" userId="3d20a1ca-d273-48eb-bd69-2e50322e009b" providerId="ADAL" clId="{0439021A-B1B2-4308-A4DE-D4A958471D21}" dt="2024-05-10T07:17:00.232" v="27" actId="1076"/>
          <ac:spMkLst>
            <pc:docMk/>
            <pc:sldMk cId="0" sldId="266"/>
            <ac:spMk id="33" creationId="{00000000-0000-0000-0000-000000000000}"/>
          </ac:spMkLst>
        </pc:spChg>
        <pc:spChg chg="mod">
          <ac:chgData name="ORBINA, Jun Ryan" userId="3d20a1ca-d273-48eb-bd69-2e50322e009b" providerId="ADAL" clId="{0439021A-B1B2-4308-A4DE-D4A958471D21}" dt="2024-05-10T09:47:11.443" v="60" actId="20577"/>
          <ac:spMkLst>
            <pc:docMk/>
            <pc:sldMk cId="0" sldId="266"/>
            <ac:spMk id="38" creationId="{4B49F7FE-FB87-E377-93AB-360062C6D70B}"/>
          </ac:spMkLst>
        </pc:spChg>
        <pc:spChg chg="mod">
          <ac:chgData name="ORBINA, Jun Ryan" userId="3d20a1ca-d273-48eb-bd69-2e50322e009b" providerId="ADAL" clId="{0439021A-B1B2-4308-A4DE-D4A958471D21}" dt="2024-05-10T09:47:00.398" v="55" actId="1076"/>
          <ac:spMkLst>
            <pc:docMk/>
            <pc:sldMk cId="0" sldId="266"/>
            <ac:spMk id="43" creationId="{08D59599-3FC3-1E4C-594C-C0D4AFEB3CCE}"/>
          </ac:spMkLst>
        </pc:spChg>
        <pc:spChg chg="mod">
          <ac:chgData name="ORBINA, Jun Ryan" userId="3d20a1ca-d273-48eb-bd69-2e50322e009b" providerId="ADAL" clId="{0439021A-B1B2-4308-A4DE-D4A958471D21}" dt="2024-05-10T09:46:57.055" v="54" actId="1076"/>
          <ac:spMkLst>
            <pc:docMk/>
            <pc:sldMk cId="0" sldId="266"/>
            <ac:spMk id="51" creationId="{B57F2FE3-3E3D-AFFB-33A5-4B0DE2B83B7A}"/>
          </ac:spMkLst>
        </pc:spChg>
      </pc:sldChg>
      <pc:sldChg chg="modSp add mod">
        <pc:chgData name="ORBINA, Jun Ryan" userId="3d20a1ca-d273-48eb-bd69-2e50322e009b" providerId="ADAL" clId="{0439021A-B1B2-4308-A4DE-D4A958471D21}" dt="2024-05-10T09:48:59.367" v="74" actId="20577"/>
        <pc:sldMkLst>
          <pc:docMk/>
          <pc:sldMk cId="1983576202" sldId="267"/>
        </pc:sldMkLst>
        <pc:spChg chg="mod">
          <ac:chgData name="ORBINA, Jun Ryan" userId="3d20a1ca-d273-48eb-bd69-2e50322e009b" providerId="ADAL" clId="{0439021A-B1B2-4308-A4DE-D4A958471D21}" dt="2024-05-10T09:48:45.201" v="70" actId="403"/>
          <ac:spMkLst>
            <pc:docMk/>
            <pc:sldMk cId="1983576202" sldId="267"/>
            <ac:spMk id="4" creationId="{8BAC6332-50CF-FD2B-E77D-41062856B78B}"/>
          </ac:spMkLst>
        </pc:spChg>
        <pc:spChg chg="mod">
          <ac:chgData name="ORBINA, Jun Ryan" userId="3d20a1ca-d273-48eb-bd69-2e50322e009b" providerId="ADAL" clId="{0439021A-B1B2-4308-A4DE-D4A958471D21}" dt="2024-05-10T09:48:25.536" v="64" actId="1076"/>
          <ac:spMkLst>
            <pc:docMk/>
            <pc:sldMk cId="1983576202" sldId="267"/>
            <ac:spMk id="8" creationId="{6D98D06D-4586-00E2-190E-D828F6D44401}"/>
          </ac:spMkLst>
        </pc:spChg>
        <pc:spChg chg="mod">
          <ac:chgData name="ORBINA, Jun Ryan" userId="3d20a1ca-d273-48eb-bd69-2e50322e009b" providerId="ADAL" clId="{0439021A-B1B2-4308-A4DE-D4A958471D21}" dt="2024-05-10T09:48:59.367" v="74" actId="20577"/>
          <ac:spMkLst>
            <pc:docMk/>
            <pc:sldMk cId="1983576202" sldId="267"/>
            <ac:spMk id="11" creationId="{5738B119-F038-AAFD-DFC8-DDA74DA58D4C}"/>
          </ac:spMkLst>
        </pc:spChg>
        <pc:spChg chg="mod">
          <ac:chgData name="ORBINA, Jun Ryan" userId="3d20a1ca-d273-48eb-bd69-2e50322e009b" providerId="ADAL" clId="{0439021A-B1B2-4308-A4DE-D4A958471D21}" dt="2024-05-10T07:18:38.494" v="49" actId="1035"/>
          <ac:spMkLst>
            <pc:docMk/>
            <pc:sldMk cId="1983576202" sldId="267"/>
            <ac:spMk id="15" creationId="{3C125AB5-5C83-CE21-30D0-6A08B2F290A6}"/>
          </ac:spMkLst>
        </pc:spChg>
        <pc:spChg chg="mod">
          <ac:chgData name="ORBINA, Jun Ryan" userId="3d20a1ca-d273-48eb-bd69-2e50322e009b" providerId="ADAL" clId="{0439021A-B1B2-4308-A4DE-D4A958471D21}" dt="2024-05-10T09:48:45.201" v="70" actId="403"/>
          <ac:spMkLst>
            <pc:docMk/>
            <pc:sldMk cId="1983576202" sldId="267"/>
            <ac:spMk id="17" creationId="{F1F59082-4335-7899-7E80-6BC07AB0ED26}"/>
          </ac:spMkLst>
        </pc:spChg>
        <pc:spChg chg="mod">
          <ac:chgData name="ORBINA, Jun Ryan" userId="3d20a1ca-d273-48eb-bd69-2e50322e009b" providerId="ADAL" clId="{0439021A-B1B2-4308-A4DE-D4A958471D21}" dt="2024-05-10T07:18:46.361" v="50" actId="1076"/>
          <ac:spMkLst>
            <pc:docMk/>
            <pc:sldMk cId="1983576202" sldId="267"/>
            <ac:spMk id="52" creationId="{1E0F1351-21F7-6B65-3E4A-20D1B591B793}"/>
          </ac:spMkLst>
        </pc:spChg>
        <pc:picChg chg="mod">
          <ac:chgData name="ORBINA, Jun Ryan" userId="3d20a1ca-d273-48eb-bd69-2e50322e009b" providerId="ADAL" clId="{0439021A-B1B2-4308-A4DE-D4A958471D21}" dt="2024-05-10T07:18:30.991" v="40" actId="1076"/>
          <ac:picMkLst>
            <pc:docMk/>
            <pc:sldMk cId="1983576202" sldId="267"/>
            <ac:picMk id="3" creationId="{84B3B35A-DD5C-6DB5-8F10-A648CC6696C2}"/>
          </ac:picMkLst>
        </pc:picChg>
        <pc:picChg chg="mod">
          <ac:chgData name="ORBINA, Jun Ryan" userId="3d20a1ca-d273-48eb-bd69-2e50322e009b" providerId="ADAL" clId="{0439021A-B1B2-4308-A4DE-D4A958471D21}" dt="2024-05-10T09:48:50.995" v="71" actId="1076"/>
          <ac:picMkLst>
            <pc:docMk/>
            <pc:sldMk cId="1983576202" sldId="267"/>
            <ac:picMk id="14" creationId="{390B4BDA-19AA-E8C7-7414-46536E9540E1}"/>
          </ac:picMkLst>
        </pc:picChg>
      </pc:sldChg>
      <pc:sldChg chg="new">
        <pc:chgData name="ORBINA, Jun Ryan" userId="3d20a1ca-d273-48eb-bd69-2e50322e009b" providerId="ADAL" clId="{0439021A-B1B2-4308-A4DE-D4A958471D21}" dt="2024-05-10T09:49:18.355" v="75" actId="680"/>
        <pc:sldMkLst>
          <pc:docMk/>
          <pc:sldMk cId="324743727"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l" defTabSz="4572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a:ln>
                  <a:noFill/>
                </a:ln>
                <a:solidFill>
                  <a:prstClr val="black"/>
                </a:solidFill>
                <a:effectLst/>
                <a:uLnTx/>
                <a:uFillTx/>
                <a:latin typeface="Calibri" panose="020F0502020204030204"/>
                <a:ea typeface="+mn-ea"/>
                <a:cs typeface="+mn-cs"/>
              </a:rPr>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l" defTabSz="457200" rtl="1" eaLnBrk="1" fontAlgn="auto" latinLnBrk="0" hangingPunct="1">
              <a:lnSpc>
                <a:spcPct val="100000"/>
              </a:lnSpc>
              <a:spcBef>
                <a:spcPts val="0"/>
              </a:spcBef>
              <a:spcAft>
                <a:spcPts val="0"/>
              </a:spcAft>
              <a:buClrTx/>
              <a:buSzTx/>
              <a:buFontTx/>
              <a:buNone/>
              <a:tabLst/>
              <a:defRPr/>
            </a:pPr>
            <a:r>
              <a:rPr kumimoji="0" lang="ar" sz="1200" b="0" i="0" u="none" strike="noStrike" kern="1200" cap="none" spc="0" normalizeH="0" baseline="0">
                <a:ln>
                  <a:noFill/>
                </a:ln>
                <a:solidFill>
                  <a:prstClr val="black"/>
                </a:solidFill>
                <a:effectLst/>
                <a:uLnTx/>
                <a:uFillTx/>
                <a:latin typeface="Calibri" panose="020F0502020204030204"/>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https://news.un.org/en/story/2022/03/1115142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https://www.who.int/news-room/questions-and-answers/item/herd-immunity-lockdowns-and-covid-19</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83000" y="512763"/>
            <a:ext cx="1778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1.svg"/><Relationship Id="rId18" Type="http://schemas.openxmlformats.org/officeDocument/2006/relationships/image" Target="../media/image76.png"/><Relationship Id="rId3" Type="http://schemas.openxmlformats.org/officeDocument/2006/relationships/image" Target="../media/image62.png"/><Relationship Id="rId21" Type="http://schemas.openxmlformats.org/officeDocument/2006/relationships/image" Target="../media/image78.svg"/><Relationship Id="rId7" Type="http://schemas.openxmlformats.org/officeDocument/2006/relationships/image" Target="../media/image66.png"/><Relationship Id="rId12" Type="http://schemas.openxmlformats.org/officeDocument/2006/relationships/image" Target="../media/image70.png"/><Relationship Id="rId17" Type="http://schemas.openxmlformats.org/officeDocument/2006/relationships/image" Target="../media/image75.svg"/><Relationship Id="rId25" Type="http://schemas.openxmlformats.org/officeDocument/2006/relationships/image" Target="../media/image82.svg"/><Relationship Id="rId2" Type="http://schemas.openxmlformats.org/officeDocument/2006/relationships/notesSlide" Target="../notesSlides/notesSlide9.xml"/><Relationship Id="rId16" Type="http://schemas.openxmlformats.org/officeDocument/2006/relationships/image" Target="../media/image74.pn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69.svg"/><Relationship Id="rId24" Type="http://schemas.openxmlformats.org/officeDocument/2006/relationships/image" Target="../media/image81.png"/><Relationship Id="rId5" Type="http://schemas.openxmlformats.org/officeDocument/2006/relationships/image" Target="../media/image64.png"/><Relationship Id="rId15" Type="http://schemas.openxmlformats.org/officeDocument/2006/relationships/image" Target="../media/image73.svg"/><Relationship Id="rId23" Type="http://schemas.openxmlformats.org/officeDocument/2006/relationships/image" Target="../media/image80.svg"/><Relationship Id="rId10" Type="http://schemas.openxmlformats.org/officeDocument/2006/relationships/image" Target="../media/image68.png"/><Relationship Id="rId19" Type="http://schemas.microsoft.com/office/2007/relationships/hdphoto" Target="../media/hdphoto1.wdp"/><Relationship Id="rId4" Type="http://schemas.openxmlformats.org/officeDocument/2006/relationships/image" Target="../media/image63.svg"/><Relationship Id="rId9" Type="http://schemas.openxmlformats.org/officeDocument/2006/relationships/image" Target="../media/image17.png"/><Relationship Id="rId14" Type="http://schemas.openxmlformats.org/officeDocument/2006/relationships/image" Target="../media/image72.png"/><Relationship Id="rId22"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26.sv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3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1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6.xml"/><Relationship Id="rId16"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17.png"/><Relationship Id="rId12"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14.png"/><Relationship Id="rId5" Type="http://schemas.openxmlformats.org/officeDocument/2006/relationships/image" Target="../media/image53.png"/><Relationship Id="rId10" Type="http://schemas.openxmlformats.org/officeDocument/2006/relationships/image" Target="../media/image57.svg"/><Relationship Id="rId4" Type="http://schemas.openxmlformats.org/officeDocument/2006/relationships/image" Target="../media/image52.sv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00" y="0"/>
            <a:ext cx="6289789" cy="3051951"/>
            <a:chOff x="0" y="0"/>
            <a:chExt cx="8386385" cy="4069268"/>
          </a:xfrm>
        </p:grpSpPr>
        <p:sp>
          <p:nvSpPr>
            <p:cNvPr id="3" name="Freeform 3"/>
            <p:cNvSpPr/>
            <p:nvPr/>
          </p:nvSpPr>
          <p:spPr>
            <a:xfrm>
              <a:off x="0" y="0"/>
              <a:ext cx="8386445" cy="4069207"/>
            </a:xfrm>
            <a:custGeom>
              <a:avLst/>
              <a:gdLst/>
              <a:ahLst/>
              <a:cxnLst/>
              <a:rect l="l" t="t" r="r" b="b"/>
              <a:pathLst>
                <a:path w="8386445" h="4069207">
                  <a:moveTo>
                    <a:pt x="0" y="0"/>
                  </a:moveTo>
                  <a:lnTo>
                    <a:pt x="8386445" y="0"/>
                  </a:lnTo>
                  <a:lnTo>
                    <a:pt x="8386445" y="4069207"/>
                  </a:lnTo>
                  <a:lnTo>
                    <a:pt x="0" y="4069207"/>
                  </a:lnTo>
                  <a:close/>
                </a:path>
              </a:pathLst>
            </a:custGeom>
            <a:solidFill>
              <a:srgbClr val="00205C"/>
            </a:solidFill>
          </p:spPr>
          <p:txBody>
            <a:bodyPr/>
            <a:lstStyle/>
            <a:p>
              <a:endParaRPr lang="nl-NL">
                <a:latin typeface="Arial" panose="020B0604020202020204" pitchFamily="34" charset="0"/>
                <a:cs typeface="Arial" panose="020B0604020202020204" pitchFamily="34" charset="0"/>
              </a:endParaRPr>
            </a:p>
          </p:txBody>
        </p:sp>
      </p:grpSp>
      <p:grpSp>
        <p:nvGrpSpPr>
          <p:cNvPr id="4" name="Group 4"/>
          <p:cNvGrpSpPr/>
          <p:nvPr/>
        </p:nvGrpSpPr>
        <p:grpSpPr>
          <a:xfrm>
            <a:off x="-2200" y="9015837"/>
            <a:ext cx="6860200" cy="890163"/>
            <a:chOff x="0" y="0"/>
            <a:chExt cx="9146933" cy="1186884"/>
          </a:xfrm>
        </p:grpSpPr>
        <p:sp>
          <p:nvSpPr>
            <p:cNvPr id="5" name="Freeform 5"/>
            <p:cNvSpPr/>
            <p:nvPr/>
          </p:nvSpPr>
          <p:spPr>
            <a:xfrm>
              <a:off x="0" y="0"/>
              <a:ext cx="9146993" cy="1186942"/>
            </a:xfrm>
            <a:custGeom>
              <a:avLst/>
              <a:gdLst/>
              <a:ahLst/>
              <a:cxnLst/>
              <a:rect l="l" t="t" r="r" b="b"/>
              <a:pathLst>
                <a:path w="9146993" h="1186942">
                  <a:moveTo>
                    <a:pt x="0" y="0"/>
                  </a:moveTo>
                  <a:lnTo>
                    <a:pt x="9146993" y="0"/>
                  </a:lnTo>
                  <a:lnTo>
                    <a:pt x="9146993" y="1186942"/>
                  </a:lnTo>
                  <a:lnTo>
                    <a:pt x="0" y="1186942"/>
                  </a:lnTo>
                  <a:close/>
                </a:path>
              </a:pathLst>
            </a:custGeom>
            <a:solidFill>
              <a:srgbClr val="00205C"/>
            </a:solidFill>
          </p:spPr>
          <p:txBody>
            <a:bodyPr/>
            <a:lstStyle/>
            <a:p>
              <a:endParaRPr lang="nl-NL">
                <a:latin typeface="Arial" panose="020B0604020202020204" pitchFamily="34" charset="0"/>
                <a:cs typeface="Arial" panose="020B0604020202020204" pitchFamily="34" charset="0"/>
              </a:endParaRPr>
            </a:p>
          </p:txBody>
        </p:sp>
      </p:grpSp>
      <p:sp>
        <p:nvSpPr>
          <p:cNvPr id="6" name="TextBox 6"/>
          <p:cNvSpPr txBox="1"/>
          <p:nvPr/>
        </p:nvSpPr>
        <p:spPr>
          <a:xfrm>
            <a:off x="3094672" y="693816"/>
            <a:ext cx="2799957" cy="1826397"/>
          </a:xfrm>
          <a:prstGeom prst="rect">
            <a:avLst/>
          </a:prstGeom>
        </p:spPr>
        <p:txBody>
          <a:bodyPr wrap="square" lIns="0" tIns="0" rIns="0" bIns="0" rtlCol="0" anchor="t">
            <a:spAutoFit/>
          </a:bodyPr>
          <a:lstStyle/>
          <a:p>
            <a:pPr algn="r" rtl="1">
              <a:lnSpc>
                <a:spcPts val="4799"/>
              </a:lnSpc>
            </a:pPr>
            <a:r>
              <a:rPr lang="ar-EG" sz="3999" b="1" dirty="0">
                <a:solidFill>
                  <a:srgbClr val="FFFFFF"/>
                </a:solidFill>
                <a:latin typeface="Arial" panose="020B0604020202020204" pitchFamily="34" charset="0"/>
                <a:cs typeface="Arial" panose="020B0604020202020204" pitchFamily="34" charset="0"/>
              </a:rPr>
              <a:t>طريقة استعمال</a:t>
            </a:r>
          </a:p>
          <a:p>
            <a:pPr algn="r" rtl="1">
              <a:lnSpc>
                <a:spcPts val="4799"/>
              </a:lnSpc>
            </a:pPr>
            <a:r>
              <a:rPr lang="ar-EG" sz="3999" b="1" dirty="0">
                <a:solidFill>
                  <a:srgbClr val="FFFFFF"/>
                </a:solidFill>
                <a:latin typeface="Arial" panose="020B0604020202020204" pitchFamily="34" charset="0"/>
                <a:cs typeface="Arial" panose="020B0604020202020204" pitchFamily="34" charset="0"/>
              </a:rPr>
              <a:t>هذا الدليل</a:t>
            </a:r>
          </a:p>
          <a:p>
            <a:pPr algn="l">
              <a:lnSpc>
                <a:spcPts val="4799"/>
              </a:lnSpc>
            </a:pPr>
            <a:endParaRPr lang="en-US" sz="3999" b="1" dirty="0">
              <a:solidFill>
                <a:srgbClr val="FFFFFF"/>
              </a:solidFill>
              <a:latin typeface="Arial" panose="020B0604020202020204" pitchFamily="34" charset="0"/>
              <a:cs typeface="Arial" panose="020B0604020202020204" pitchFamily="34" charset="0"/>
            </a:endParaRPr>
          </a:p>
        </p:txBody>
      </p:sp>
      <p:sp>
        <p:nvSpPr>
          <p:cNvPr id="7" name="Freeform 7"/>
          <p:cNvSpPr/>
          <p:nvPr/>
        </p:nvSpPr>
        <p:spPr>
          <a:xfrm rot="-891164" flipH="1">
            <a:off x="693629" y="1601188"/>
            <a:ext cx="617502" cy="595118"/>
          </a:xfrm>
          <a:custGeom>
            <a:avLst/>
            <a:gdLst/>
            <a:ahLst/>
            <a:cxnLst/>
            <a:rect l="l" t="t" r="r" b="b"/>
            <a:pathLst>
              <a:path w="617502" h="595118">
                <a:moveTo>
                  <a:pt x="617503" y="0"/>
                </a:moveTo>
                <a:lnTo>
                  <a:pt x="0" y="0"/>
                </a:lnTo>
                <a:lnTo>
                  <a:pt x="0" y="595118"/>
                </a:lnTo>
                <a:lnTo>
                  <a:pt x="617503" y="595118"/>
                </a:lnTo>
                <a:lnTo>
                  <a:pt x="61750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8" name="Freeform 8"/>
          <p:cNvSpPr/>
          <p:nvPr/>
        </p:nvSpPr>
        <p:spPr>
          <a:xfrm>
            <a:off x="1322128" y="2132266"/>
            <a:ext cx="109925" cy="149558"/>
          </a:xfrm>
          <a:custGeom>
            <a:avLst/>
            <a:gdLst/>
            <a:ahLst/>
            <a:cxnLst/>
            <a:rect l="l" t="t" r="r" b="b"/>
            <a:pathLst>
              <a:path w="109925" h="149558">
                <a:moveTo>
                  <a:pt x="0" y="0"/>
                </a:moveTo>
                <a:lnTo>
                  <a:pt x="109925" y="0"/>
                </a:lnTo>
                <a:lnTo>
                  <a:pt x="109925" y="149558"/>
                </a:lnTo>
                <a:lnTo>
                  <a:pt x="0" y="149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9" name="Freeform 9"/>
          <p:cNvSpPr/>
          <p:nvPr/>
        </p:nvSpPr>
        <p:spPr>
          <a:xfrm>
            <a:off x="236948" y="3741245"/>
            <a:ext cx="6343891" cy="3512930"/>
          </a:xfrm>
          <a:custGeom>
            <a:avLst/>
            <a:gdLst/>
            <a:ahLst/>
            <a:cxnLst/>
            <a:rect l="l" t="t" r="r" b="b"/>
            <a:pathLst>
              <a:path w="6343891" h="3512930">
                <a:moveTo>
                  <a:pt x="0" y="0"/>
                </a:moveTo>
                <a:lnTo>
                  <a:pt x="6343892" y="0"/>
                </a:lnTo>
                <a:lnTo>
                  <a:pt x="6343892" y="3512930"/>
                </a:lnTo>
                <a:lnTo>
                  <a:pt x="0" y="3512930"/>
                </a:lnTo>
                <a:lnTo>
                  <a:pt x="0" y="0"/>
                </a:lnTo>
                <a:close/>
              </a:path>
            </a:pathLst>
          </a:custGeom>
          <a:blipFill>
            <a:blip r:embed="rId7">
              <a:alphaModFix amt="34000"/>
              <a:extLst>
                <a:ext uri="{96DAC541-7B7A-43D3-8B79-37D633B846F1}">
                  <asvg:svgBlip xmlns:asvg="http://schemas.microsoft.com/office/drawing/2016/SVG/main" r:embed="rId8"/>
                </a:ext>
              </a:extLst>
            </a:blip>
            <a:stretch>
              <a:fillRect/>
            </a:stretch>
          </a:blipFill>
        </p:spPr>
        <p:txBody>
          <a:bodyPr/>
          <a:lstStyle/>
          <a:p>
            <a:endParaRPr lang="nl-NL" dirty="0">
              <a:latin typeface="Arial" panose="020B0604020202020204" pitchFamily="34" charset="0"/>
              <a:cs typeface="Arial" panose="020B0604020202020204" pitchFamily="34" charset="0"/>
            </a:endParaRPr>
          </a:p>
        </p:txBody>
      </p:sp>
      <p:grpSp>
        <p:nvGrpSpPr>
          <p:cNvPr id="10" name="Group 10"/>
          <p:cNvGrpSpPr/>
          <p:nvPr/>
        </p:nvGrpSpPr>
        <p:grpSpPr>
          <a:xfrm>
            <a:off x="6287589" y="1"/>
            <a:ext cx="615833" cy="9905999"/>
            <a:chOff x="0" y="0"/>
            <a:chExt cx="821111" cy="13207999"/>
          </a:xfrm>
        </p:grpSpPr>
        <p:sp>
          <p:nvSpPr>
            <p:cNvPr id="11" name="Freeform 11"/>
            <p:cNvSpPr/>
            <p:nvPr/>
          </p:nvSpPr>
          <p:spPr>
            <a:xfrm>
              <a:off x="0" y="0"/>
              <a:ext cx="821055" cy="13207998"/>
            </a:xfrm>
            <a:custGeom>
              <a:avLst/>
              <a:gdLst/>
              <a:ahLst/>
              <a:cxnLst/>
              <a:rect l="l" t="t" r="r" b="b"/>
              <a:pathLst>
                <a:path w="821055" h="13207998">
                  <a:moveTo>
                    <a:pt x="0" y="0"/>
                  </a:moveTo>
                  <a:lnTo>
                    <a:pt x="821055" y="0"/>
                  </a:lnTo>
                  <a:lnTo>
                    <a:pt x="821055" y="13207998"/>
                  </a:lnTo>
                  <a:lnTo>
                    <a:pt x="0" y="13207998"/>
                  </a:lnTo>
                  <a:close/>
                </a:path>
              </a:pathLst>
            </a:custGeom>
            <a:solidFill>
              <a:srgbClr val="FFFFFF"/>
            </a:solidFill>
          </p:spPr>
          <p:txBody>
            <a:bodyPr/>
            <a:lstStyle/>
            <a:p>
              <a:endParaRPr lang="nl-NL">
                <a:latin typeface="Arial" panose="020B0604020202020204" pitchFamily="34" charset="0"/>
                <a:cs typeface="Arial" panose="020B0604020202020204" pitchFamily="34" charset="0"/>
              </a:endParaRPr>
            </a:p>
          </p:txBody>
        </p:sp>
      </p:grpSp>
      <p:sp>
        <p:nvSpPr>
          <p:cNvPr id="12" name="Freeform 12"/>
          <p:cNvSpPr/>
          <p:nvPr/>
        </p:nvSpPr>
        <p:spPr>
          <a:xfrm rot="-846002">
            <a:off x="1032079" y="1616855"/>
            <a:ext cx="278222" cy="278222"/>
          </a:xfrm>
          <a:custGeom>
            <a:avLst/>
            <a:gdLst/>
            <a:ahLst/>
            <a:cxnLst/>
            <a:rect l="l" t="t" r="r" b="b"/>
            <a:pathLst>
              <a:path w="278222" h="278222">
                <a:moveTo>
                  <a:pt x="0" y="0"/>
                </a:moveTo>
                <a:lnTo>
                  <a:pt x="278221" y="0"/>
                </a:lnTo>
                <a:lnTo>
                  <a:pt x="278221" y="278221"/>
                </a:lnTo>
                <a:lnTo>
                  <a:pt x="0" y="2782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grpSp>
        <p:nvGrpSpPr>
          <p:cNvPr id="16" name="Group 16"/>
          <p:cNvGrpSpPr/>
          <p:nvPr/>
        </p:nvGrpSpPr>
        <p:grpSpPr>
          <a:xfrm>
            <a:off x="2709473" y="2686350"/>
            <a:ext cx="254404" cy="365601"/>
            <a:chOff x="0" y="0"/>
            <a:chExt cx="100505" cy="144435"/>
          </a:xfrm>
        </p:grpSpPr>
        <p:sp>
          <p:nvSpPr>
            <p:cNvPr id="17" name="Freeform 17"/>
            <p:cNvSpPr/>
            <p:nvPr/>
          </p:nvSpPr>
          <p:spPr>
            <a:xfrm>
              <a:off x="0" y="0"/>
              <a:ext cx="100505" cy="144435"/>
            </a:xfrm>
            <a:custGeom>
              <a:avLst/>
              <a:gdLst/>
              <a:ahLst/>
              <a:cxnLst/>
              <a:rect l="l" t="t" r="r" b="b"/>
              <a:pathLst>
                <a:path w="100505" h="144435">
                  <a:moveTo>
                    <a:pt x="0" y="0"/>
                  </a:moveTo>
                  <a:lnTo>
                    <a:pt x="100505" y="0"/>
                  </a:lnTo>
                  <a:lnTo>
                    <a:pt x="100505" y="144435"/>
                  </a:lnTo>
                  <a:lnTo>
                    <a:pt x="0" y="144435"/>
                  </a:lnTo>
                  <a:close/>
                </a:path>
              </a:pathLst>
            </a:custGeom>
            <a:solidFill>
              <a:srgbClr val="00205C"/>
            </a:solidFill>
          </p:spPr>
          <p:txBody>
            <a:bodyPr/>
            <a:lstStyle/>
            <a:p>
              <a:endParaRPr lang="nl-NL">
                <a:latin typeface="Arial" panose="020B0604020202020204" pitchFamily="34" charset="0"/>
                <a:cs typeface="Arial" panose="020B0604020202020204" pitchFamily="34" charset="0"/>
              </a:endParaRPr>
            </a:p>
          </p:txBody>
        </p:sp>
        <p:sp>
          <p:nvSpPr>
            <p:cNvPr id="18" name="TextBox 18"/>
            <p:cNvSpPr txBox="1"/>
            <p:nvPr/>
          </p:nvSpPr>
          <p:spPr>
            <a:xfrm>
              <a:off x="0" y="0"/>
              <a:ext cx="100505" cy="144435"/>
            </a:xfrm>
            <a:prstGeom prst="rect">
              <a:avLst/>
            </a:prstGeom>
          </p:spPr>
          <p:txBody>
            <a:bodyPr lIns="50800" tIns="50800" rIns="50800" bIns="50800" rtlCol="0" anchor="ctr"/>
            <a:lstStyle/>
            <a:p>
              <a:pPr algn="ctr">
                <a:lnSpc>
                  <a:spcPts val="1680"/>
                </a:lnSpc>
              </a:pPr>
              <a:endParaRPr>
                <a:latin typeface="Arial" panose="020B0604020202020204" pitchFamily="34" charset="0"/>
                <a:cs typeface="Arial" panose="020B0604020202020204" pitchFamily="34" charset="0"/>
              </a:endParaRPr>
            </a:p>
          </p:txBody>
        </p:sp>
      </p:grpSp>
      <p:sp>
        <p:nvSpPr>
          <p:cNvPr id="19" name="Freeform 19"/>
          <p:cNvSpPr/>
          <p:nvPr/>
        </p:nvSpPr>
        <p:spPr>
          <a:xfrm flipH="1">
            <a:off x="3094647" y="1916502"/>
            <a:ext cx="939994" cy="290544"/>
          </a:xfrm>
          <a:custGeom>
            <a:avLst/>
            <a:gdLst/>
            <a:ahLst/>
            <a:cxnLst/>
            <a:rect l="l" t="t" r="r" b="b"/>
            <a:pathLst>
              <a:path w="939994" h="290544">
                <a:moveTo>
                  <a:pt x="939994" y="0"/>
                </a:moveTo>
                <a:lnTo>
                  <a:pt x="0" y="0"/>
                </a:lnTo>
                <a:lnTo>
                  <a:pt x="0" y="290543"/>
                </a:lnTo>
                <a:lnTo>
                  <a:pt x="939994" y="290543"/>
                </a:lnTo>
                <a:lnTo>
                  <a:pt x="939994"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20" name="Freeform 20"/>
          <p:cNvSpPr/>
          <p:nvPr/>
        </p:nvSpPr>
        <p:spPr>
          <a:xfrm>
            <a:off x="0" y="9288216"/>
            <a:ext cx="853675" cy="410828"/>
          </a:xfrm>
          <a:custGeom>
            <a:avLst/>
            <a:gdLst/>
            <a:ahLst/>
            <a:cxnLst/>
            <a:rect l="l" t="t" r="r" b="b"/>
            <a:pathLst>
              <a:path w="1117489" h="345406">
                <a:moveTo>
                  <a:pt x="0" y="0"/>
                </a:moveTo>
                <a:lnTo>
                  <a:pt x="1117489" y="0"/>
                </a:lnTo>
                <a:lnTo>
                  <a:pt x="1117489" y="345405"/>
                </a:lnTo>
                <a:lnTo>
                  <a:pt x="0" y="3454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21" name="Freeform 21"/>
          <p:cNvSpPr/>
          <p:nvPr/>
        </p:nvSpPr>
        <p:spPr>
          <a:xfrm>
            <a:off x="47929" y="25354"/>
            <a:ext cx="2522988" cy="2712625"/>
          </a:xfrm>
          <a:custGeom>
            <a:avLst/>
            <a:gdLst/>
            <a:ahLst/>
            <a:cxnLst/>
            <a:rect l="l" t="t" r="r" b="b"/>
            <a:pathLst>
              <a:path w="2743200" h="2763297">
                <a:moveTo>
                  <a:pt x="0" y="0"/>
                </a:moveTo>
                <a:lnTo>
                  <a:pt x="2743200" y="0"/>
                </a:lnTo>
                <a:lnTo>
                  <a:pt x="2743200" y="2763296"/>
                </a:lnTo>
                <a:lnTo>
                  <a:pt x="0" y="2763296"/>
                </a:lnTo>
                <a:lnTo>
                  <a:pt x="0" y="0"/>
                </a:lnTo>
                <a:close/>
              </a:path>
            </a:pathLst>
          </a:custGeom>
          <a:blipFill>
            <a:blip r:embed="rId13">
              <a:alphaModFix amt="64000"/>
              <a:extLst>
                <a:ext uri="{96DAC541-7B7A-43D3-8B79-37D633B846F1}">
                  <asvg:svgBlip xmlns:asvg="http://schemas.microsoft.com/office/drawing/2016/SVG/main" r:embed="rId14"/>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22" name="Freeform 22"/>
          <p:cNvSpPr/>
          <p:nvPr/>
        </p:nvSpPr>
        <p:spPr>
          <a:xfrm>
            <a:off x="4648862" y="9247907"/>
            <a:ext cx="1473333" cy="451137"/>
          </a:xfrm>
          <a:custGeom>
            <a:avLst/>
            <a:gdLst/>
            <a:ahLst/>
            <a:cxnLst/>
            <a:rect l="l" t="t" r="r" b="b"/>
            <a:pathLst>
              <a:path w="1473333" h="451137">
                <a:moveTo>
                  <a:pt x="0" y="0"/>
                </a:moveTo>
                <a:lnTo>
                  <a:pt x="1473334" y="0"/>
                </a:lnTo>
                <a:lnTo>
                  <a:pt x="1473334" y="451137"/>
                </a:lnTo>
                <a:lnTo>
                  <a:pt x="0" y="451137"/>
                </a:lnTo>
                <a:lnTo>
                  <a:pt x="0" y="0"/>
                </a:lnTo>
                <a:close/>
              </a:path>
            </a:pathLst>
          </a:custGeom>
          <a:blipFill>
            <a:blip r:embed="rId15"/>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24" name="TextBox 24"/>
          <p:cNvSpPr txBox="1"/>
          <p:nvPr/>
        </p:nvSpPr>
        <p:spPr>
          <a:xfrm>
            <a:off x="853675" y="4737830"/>
            <a:ext cx="5119266" cy="1508105"/>
          </a:xfrm>
          <a:prstGeom prst="rect">
            <a:avLst/>
          </a:prstGeom>
        </p:spPr>
        <p:txBody>
          <a:bodyPr lIns="0" tIns="0" rIns="0" bIns="0" rtlCol="0" anchor="t">
            <a:spAutoFit/>
          </a:bodyPr>
          <a:lstStyle/>
          <a:p>
            <a:pPr algn="r" rtl="1"/>
            <a:r>
              <a:rPr lang="ar-TN" sz="1300" b="1" dirty="0">
                <a:solidFill>
                  <a:srgbClr val="000000"/>
                </a:solidFill>
                <a:latin typeface="Arial" panose="020B0604020202020204" pitchFamily="34" charset="0"/>
                <a:cs typeface="Arial" panose="020B0604020202020204" pitchFamily="34" charset="0"/>
                <a:sym typeface="Anybody"/>
              </a:rPr>
              <a:t>الدليل</a:t>
            </a:r>
            <a:r>
              <a:rPr lang="ar-TN" sz="1300" dirty="0">
                <a:solidFill>
                  <a:srgbClr val="000000"/>
                </a:solidFill>
                <a:latin typeface="Arial" panose="020B0604020202020204" pitchFamily="34" charset="0"/>
                <a:cs typeface="Arial" panose="020B0604020202020204" pitchFamily="34" charset="0"/>
                <a:sym typeface="Anybody"/>
              </a:rPr>
              <a:t> الوارد في الصفحات التالية يشكل مورد</a:t>
            </a:r>
            <a:r>
              <a:rPr lang="ar-EG" sz="1300" dirty="0">
                <a:solidFill>
                  <a:srgbClr val="000000"/>
                </a:solidFill>
                <a:latin typeface="Arial" panose="020B0604020202020204" pitchFamily="34" charset="0"/>
                <a:cs typeface="Arial" panose="020B0604020202020204" pitchFamily="34" charset="0"/>
                <a:sym typeface="Anybody"/>
              </a:rPr>
              <a:t>ً</a:t>
            </a:r>
            <a:r>
              <a:rPr lang="ar-TN" sz="1300" dirty="0">
                <a:solidFill>
                  <a:srgbClr val="000000"/>
                </a:solidFill>
                <a:latin typeface="Arial" panose="020B0604020202020204" pitchFamily="34" charset="0"/>
                <a:cs typeface="Arial" panose="020B0604020202020204" pitchFamily="34" charset="0"/>
                <a:sym typeface="Anybody"/>
              </a:rPr>
              <a:t>ا لدعم الجهود المحلية التي تهدف إلى</a:t>
            </a:r>
            <a:r>
              <a:rPr lang="fr-FR" sz="1300" dirty="0">
                <a:solidFill>
                  <a:srgbClr val="FF0000"/>
                </a:solidFill>
                <a:latin typeface="Arial" panose="020B0604020202020204" pitchFamily="34" charset="0"/>
                <a:cs typeface="Arial" panose="020B0604020202020204" pitchFamily="34" charset="0"/>
                <a:sym typeface="Anybody"/>
              </a:rPr>
              <a:t> </a:t>
            </a:r>
            <a:r>
              <a:rPr lang="ar-TN" sz="1300" dirty="0">
                <a:solidFill>
                  <a:srgbClr val="000000"/>
                </a:solidFill>
                <a:latin typeface="Arial" panose="020B0604020202020204" pitchFamily="34" charset="0"/>
                <a:cs typeface="Arial" panose="020B0604020202020204" pitchFamily="34" charset="0"/>
                <a:sym typeface="Anybody"/>
              </a:rPr>
              <a:t>زيادة الإقبال على اللقاح. فاعملوا على تكييف الدليل لكي يناسب احتياجاتكم على الصعيد المحلي عن طريق:</a:t>
            </a:r>
            <a:endParaRPr lang="ar-TN" sz="1300" dirty="0">
              <a:solidFill>
                <a:srgbClr val="000000"/>
              </a:solidFill>
              <a:latin typeface="Arial" panose="020B0604020202020204" pitchFamily="34" charset="0"/>
              <a:cs typeface="Arial" panose="020B0604020202020204" pitchFamily="34" charset="0"/>
            </a:endParaRPr>
          </a:p>
          <a:p>
            <a:pPr marL="289012" marR="0" lvl="0" indent="-171501" algn="r" rtl="1">
              <a:lnSpc>
                <a:spcPct val="100000"/>
              </a:lnSpc>
              <a:spcBef>
                <a:spcPts val="600"/>
              </a:spcBef>
              <a:spcAft>
                <a:spcPts val="0"/>
              </a:spcAft>
              <a:buClr>
                <a:schemeClr val="bg1">
                  <a:lumMod val="25000"/>
                </a:schemeClr>
              </a:buClr>
              <a:buSzPts val="1200"/>
              <a:buFont typeface="Arial"/>
              <a:buChar char="•"/>
            </a:pPr>
            <a:r>
              <a:rPr lang="ar-TN" sz="1300" b="1" dirty="0">
                <a:solidFill>
                  <a:srgbClr val="000000"/>
                </a:solidFill>
                <a:latin typeface="Arial" panose="020B0604020202020204" pitchFamily="34" charset="0"/>
                <a:cs typeface="Arial" panose="020B0604020202020204" pitchFamily="34" charset="0"/>
              </a:rPr>
              <a:t>تصميم محتواه</a:t>
            </a:r>
            <a:r>
              <a:rPr lang="ar-TN" sz="1300" dirty="0">
                <a:solidFill>
                  <a:srgbClr val="000000"/>
                </a:solidFill>
                <a:latin typeface="Arial" panose="020B0604020202020204" pitchFamily="34" charset="0"/>
                <a:cs typeface="Arial" panose="020B0604020202020204" pitchFamily="34" charset="0"/>
              </a:rPr>
              <a:t> بما يجعله يلائم الثقافة السائدة وأكثر فائدةً لمجتمعكم المحلي،</a:t>
            </a:r>
          </a:p>
          <a:p>
            <a:pPr marL="289012" marR="0" lvl="0" indent="-171501" algn="r" rtl="1">
              <a:lnSpc>
                <a:spcPct val="100000"/>
              </a:lnSpc>
              <a:spcBef>
                <a:spcPts val="600"/>
              </a:spcBef>
              <a:spcAft>
                <a:spcPts val="0"/>
              </a:spcAft>
              <a:buClr>
                <a:schemeClr val="bg1">
                  <a:lumMod val="25000"/>
                </a:schemeClr>
              </a:buClr>
              <a:buSzPts val="1200"/>
              <a:buFont typeface="Arial"/>
              <a:buChar char="•"/>
            </a:pPr>
            <a:r>
              <a:rPr lang="ar-TN" sz="1300" b="1" dirty="0">
                <a:solidFill>
                  <a:srgbClr val="000000"/>
                </a:solidFill>
                <a:latin typeface="Arial" panose="020B0604020202020204" pitchFamily="34" charset="0"/>
                <a:cs typeface="Arial" panose="020B0604020202020204" pitchFamily="34" charset="0"/>
              </a:rPr>
              <a:t>ترجمته</a:t>
            </a:r>
            <a:r>
              <a:rPr lang="ar-TN" sz="1300" dirty="0">
                <a:solidFill>
                  <a:srgbClr val="000000"/>
                </a:solidFill>
                <a:latin typeface="Arial" panose="020B0604020202020204" pitchFamily="34" charset="0"/>
                <a:cs typeface="Arial" panose="020B0604020202020204" pitchFamily="34" charset="0"/>
              </a:rPr>
              <a:t> إلى اللغة المحلية لمجتمعكم،</a:t>
            </a:r>
            <a:endParaRPr lang="en-US" sz="1300" dirty="0">
              <a:solidFill>
                <a:srgbClr val="000000"/>
              </a:solidFill>
              <a:latin typeface="Arial" panose="020B0604020202020204" pitchFamily="34" charset="0"/>
              <a:cs typeface="Arial" panose="020B0604020202020204" pitchFamily="34" charset="0"/>
            </a:endParaRPr>
          </a:p>
          <a:p>
            <a:pPr marL="289012" marR="0" lvl="0" indent="-171501" algn="r" rtl="1">
              <a:lnSpc>
                <a:spcPct val="100000"/>
              </a:lnSpc>
              <a:spcBef>
                <a:spcPts val="600"/>
              </a:spcBef>
              <a:spcAft>
                <a:spcPts val="0"/>
              </a:spcAft>
              <a:buClr>
                <a:schemeClr val="bg1">
                  <a:lumMod val="25000"/>
                </a:schemeClr>
              </a:buClr>
              <a:buSzPts val="1200"/>
              <a:buFont typeface="Arial"/>
              <a:buChar char="•"/>
            </a:pPr>
            <a:r>
              <a:rPr lang="ar-TN" sz="1300" b="1" dirty="0">
                <a:solidFill>
                  <a:srgbClr val="000000"/>
                </a:solidFill>
                <a:latin typeface="Arial" panose="020B0604020202020204" pitchFamily="34" charset="0"/>
                <a:cs typeface="Arial" panose="020B0604020202020204" pitchFamily="34" charset="0"/>
              </a:rPr>
              <a:t>تحديث</a:t>
            </a:r>
            <a:r>
              <a:rPr lang="ar-TN" sz="1300" dirty="0">
                <a:solidFill>
                  <a:srgbClr val="000000"/>
                </a:solidFill>
                <a:latin typeface="Arial" panose="020B0604020202020204" pitchFamily="34" charset="0"/>
                <a:cs typeface="Arial" panose="020B0604020202020204" pitchFamily="34" charset="0"/>
              </a:rPr>
              <a:t> قسم الأسئلة الشائعة والأجوبة لكي يكون أكثر توافقا مع ما يبلغ سمعكم،</a:t>
            </a:r>
            <a:endParaRPr lang="en-US" sz="1300" dirty="0">
              <a:solidFill>
                <a:srgbClr val="000000"/>
              </a:solidFill>
              <a:latin typeface="Arial" panose="020B0604020202020204" pitchFamily="34" charset="0"/>
              <a:cs typeface="Arial" panose="020B0604020202020204" pitchFamily="34" charset="0"/>
            </a:endParaRPr>
          </a:p>
          <a:p>
            <a:pPr marL="289012" marR="0" lvl="0" indent="-171501" algn="r" rtl="1">
              <a:lnSpc>
                <a:spcPct val="100000"/>
              </a:lnSpc>
              <a:spcBef>
                <a:spcPts val="600"/>
              </a:spcBef>
              <a:spcAft>
                <a:spcPts val="0"/>
              </a:spcAft>
              <a:buClr>
                <a:schemeClr val="bg1">
                  <a:lumMod val="25000"/>
                </a:schemeClr>
              </a:buClr>
              <a:buSzPts val="1200"/>
              <a:buFont typeface="Arial"/>
              <a:buChar char="•"/>
            </a:pPr>
            <a:r>
              <a:rPr lang="ar-TN" sz="1300" b="1" i="0" u="none" strike="noStrike" cap="none" dirty="0">
                <a:solidFill>
                  <a:srgbClr val="000000"/>
                </a:solidFill>
                <a:latin typeface="Arial" panose="020B0604020202020204" pitchFamily="34" charset="0"/>
                <a:ea typeface="Anybody"/>
                <a:cs typeface="Arial" panose="020B0604020202020204" pitchFamily="34" charset="0"/>
                <a:sym typeface="Anybody"/>
              </a:rPr>
              <a:t>وسم </a:t>
            </a:r>
            <a:r>
              <a:rPr lang="ar-TN" sz="1300" i="0" u="none" strike="noStrike" cap="none" dirty="0">
                <a:solidFill>
                  <a:srgbClr val="000000"/>
                </a:solidFill>
                <a:latin typeface="Arial" panose="020B0604020202020204" pitchFamily="34" charset="0"/>
                <a:ea typeface="Anybody"/>
                <a:cs typeface="Arial" panose="020B0604020202020204" pitchFamily="34" charset="0"/>
                <a:sym typeface="Anybody"/>
              </a:rPr>
              <a:t>الدليل بشعار منظمتكم وشعارات شركائكم الآخرين، حسب الاقتضاء.</a:t>
            </a:r>
            <a:endParaRPr lang="ar-EG" sz="1300" i="0" u="none" strike="noStrike" cap="none" dirty="0">
              <a:solidFill>
                <a:srgbClr val="000000"/>
              </a:solidFill>
              <a:latin typeface="Arial" panose="020B0604020202020204" pitchFamily="34" charset="0"/>
              <a:ea typeface="Anybody"/>
              <a:cs typeface="Arial" panose="020B0604020202020204" pitchFamily="34" charset="0"/>
              <a:sym typeface="Anybody"/>
            </a:endParaRPr>
          </a:p>
        </p:txBody>
      </p:sp>
      <p:sp>
        <p:nvSpPr>
          <p:cNvPr id="25" name="TextBox 25"/>
          <p:cNvSpPr txBox="1"/>
          <p:nvPr/>
        </p:nvSpPr>
        <p:spPr>
          <a:xfrm>
            <a:off x="3094647" y="2379741"/>
            <a:ext cx="3054386" cy="180975"/>
          </a:xfrm>
          <a:prstGeom prst="rect">
            <a:avLst/>
          </a:prstGeom>
        </p:spPr>
        <p:txBody>
          <a:bodyPr lIns="0" tIns="0" rIns="0" bIns="0" rtlCol="0" anchor="t">
            <a:spAutoFit/>
          </a:bodyPr>
          <a:lstStyle/>
          <a:p>
            <a:pPr algn="r" rtl="1">
              <a:lnSpc>
                <a:spcPts val="1439"/>
              </a:lnSpc>
            </a:pPr>
            <a:r>
              <a:rPr lang="ar-EG" sz="1200" dirty="0">
                <a:solidFill>
                  <a:srgbClr val="FFFFFF"/>
                </a:solidFill>
                <a:latin typeface="Arial" panose="020B0604020202020204" pitchFamily="34" charset="0"/>
                <a:cs typeface="Arial" panose="020B0604020202020204" pitchFamily="34" charset="0"/>
              </a:rPr>
              <a:t>اقتراحات لكي تجعلوا هذا الدليل خاصا بكم</a:t>
            </a:r>
          </a:p>
        </p:txBody>
      </p:sp>
      <p:sp>
        <p:nvSpPr>
          <p:cNvPr id="26" name="TextBox 26"/>
          <p:cNvSpPr txBox="1"/>
          <p:nvPr/>
        </p:nvSpPr>
        <p:spPr>
          <a:xfrm>
            <a:off x="1090305" y="9222794"/>
            <a:ext cx="3393164" cy="243656"/>
          </a:xfrm>
          <a:prstGeom prst="rect">
            <a:avLst/>
          </a:prstGeom>
        </p:spPr>
        <p:txBody>
          <a:bodyPr lIns="0" tIns="0" rIns="0" bIns="0" rtlCol="0" anchor="t">
            <a:spAutoFit/>
          </a:bodyPr>
          <a:lstStyle/>
          <a:p>
            <a:pPr algn="r" rtl="1">
              <a:lnSpc>
                <a:spcPts val="1919"/>
              </a:lnSpc>
            </a:pPr>
            <a:r>
              <a:rPr lang="ar-EG" sz="1599" dirty="0">
                <a:solidFill>
                  <a:srgbClr val="FFFFFF"/>
                </a:solidFill>
                <a:latin typeface="Arial" panose="020B0604020202020204" pitchFamily="34" charset="0"/>
                <a:cs typeface="Arial" panose="020B0604020202020204" pitchFamily="34" charset="0"/>
              </a:rPr>
              <a:t>لا تنسوا إزالة هذه الصفحة قبل نشر الدليل.</a:t>
            </a:r>
            <a:endParaRPr lang="en-US" sz="1599" dirty="0">
              <a:solidFill>
                <a:srgbClr val="FFFFFF"/>
              </a:solidFill>
              <a:latin typeface="Arial" panose="020B0604020202020204" pitchFamily="34" charset="0"/>
              <a:cs typeface="Arial" panose="020B0604020202020204" pitchFamily="34" charset="0"/>
            </a:endParaRPr>
          </a:p>
        </p:txBody>
      </p:sp>
      <p:sp>
        <p:nvSpPr>
          <p:cNvPr id="27" name="TextBox 27"/>
          <p:cNvSpPr txBox="1"/>
          <p:nvPr/>
        </p:nvSpPr>
        <p:spPr>
          <a:xfrm>
            <a:off x="486431" y="7454200"/>
            <a:ext cx="5662602" cy="807401"/>
          </a:xfrm>
          <a:prstGeom prst="rect">
            <a:avLst/>
          </a:prstGeom>
        </p:spPr>
        <p:txBody>
          <a:bodyPr wrap="square" lIns="0" tIns="0" rIns="0" bIns="0" rtlCol="0" anchor="t">
            <a:spAutoFit/>
          </a:bodyPr>
          <a:lstStyle/>
          <a:p>
            <a:pPr algn="r" rtl="1">
              <a:lnSpc>
                <a:spcPts val="1560"/>
              </a:lnSpc>
            </a:pPr>
            <a:r>
              <a:rPr lang="ar-EG" sz="1300" dirty="0">
                <a:solidFill>
                  <a:srgbClr val="000000"/>
                </a:solidFill>
                <a:latin typeface="Arial" panose="020B0604020202020204" pitchFamily="34" charset="0"/>
                <a:cs typeface="Arial" panose="020B0604020202020204" pitchFamily="34" charset="0"/>
              </a:rPr>
              <a:t>يمكنكم استخدام بعض الإحصاءات المشار إليها أو جميعها عند تكييف الدليل. ويرجى التأكد من إبقاء الأرقام كما هي.</a:t>
            </a:r>
          </a:p>
          <a:p>
            <a:pPr algn="r" rtl="1">
              <a:lnSpc>
                <a:spcPts val="1560"/>
              </a:lnSpc>
            </a:pPr>
            <a:r>
              <a:rPr lang="ar-EG" sz="1300" dirty="0">
                <a:solidFill>
                  <a:srgbClr val="000000"/>
                </a:solidFill>
                <a:latin typeface="Arial" panose="020B0604020202020204" pitchFamily="34" charset="0"/>
                <a:cs typeface="Arial" panose="020B0604020202020204" pitchFamily="34" charset="0"/>
              </a:rPr>
              <a:t>من الأفضل أن يُستخدم الدليل كمورد مصاحب للمساعدة على تجهيز المناصرين للتطعيم - سواء عن طريق اللقاءات المجتمعية أو المحادثات الفردية.</a:t>
            </a:r>
          </a:p>
        </p:txBody>
      </p:sp>
      <p:pic>
        <p:nvPicPr>
          <p:cNvPr id="28" name="Picture 27">
            <a:extLst>
              <a:ext uri="{FF2B5EF4-FFF2-40B4-BE49-F238E27FC236}">
                <a16:creationId xmlns:a16="http://schemas.microsoft.com/office/drawing/2014/main" id="{12717FFC-760C-C5C4-BD40-B700EC46B875}"/>
              </a:ext>
            </a:extLst>
          </p:cNvPr>
          <p:cNvPicPr>
            <a:picLocks noChangeAspect="1"/>
          </p:cNvPicPr>
          <p:nvPr/>
        </p:nvPicPr>
        <p:blipFill>
          <a:blip r:embed="rId16"/>
          <a:stretch>
            <a:fillRect/>
          </a:stretch>
        </p:blipFill>
        <p:spPr>
          <a:xfrm>
            <a:off x="489563" y="225833"/>
            <a:ext cx="2127228" cy="30544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5018587" y="8656281"/>
            <a:ext cx="934500" cy="934500"/>
            <a:chOff x="0" y="0"/>
            <a:chExt cx="1246000" cy="1246000"/>
          </a:xfrm>
        </p:grpSpPr>
        <p:sp>
          <p:nvSpPr>
            <p:cNvPr id="3" name="Freeform 3"/>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4" name="Group 4"/>
          <p:cNvGrpSpPr/>
          <p:nvPr/>
        </p:nvGrpSpPr>
        <p:grpSpPr>
          <a:xfrm>
            <a:off x="4384910" y="7274879"/>
            <a:ext cx="934500" cy="934500"/>
            <a:chOff x="0" y="0"/>
            <a:chExt cx="1246000" cy="1246000"/>
          </a:xfrm>
        </p:grpSpPr>
        <p:sp>
          <p:nvSpPr>
            <p:cNvPr id="5" name="Freeform 5"/>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6" name="Group 6"/>
          <p:cNvGrpSpPr/>
          <p:nvPr/>
        </p:nvGrpSpPr>
        <p:grpSpPr>
          <a:xfrm>
            <a:off x="5359255" y="5648212"/>
            <a:ext cx="934500" cy="934500"/>
            <a:chOff x="0" y="0"/>
            <a:chExt cx="1246000" cy="1246000"/>
          </a:xfrm>
        </p:grpSpPr>
        <p:sp>
          <p:nvSpPr>
            <p:cNvPr id="7" name="Freeform 7"/>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8" name="Group 8"/>
          <p:cNvGrpSpPr/>
          <p:nvPr/>
        </p:nvGrpSpPr>
        <p:grpSpPr>
          <a:xfrm>
            <a:off x="4709496" y="4208646"/>
            <a:ext cx="934500" cy="934500"/>
            <a:chOff x="0" y="0"/>
            <a:chExt cx="1246000" cy="1246000"/>
          </a:xfrm>
        </p:grpSpPr>
        <p:sp>
          <p:nvSpPr>
            <p:cNvPr id="9" name="Freeform 9"/>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10" name="Group 10"/>
          <p:cNvGrpSpPr/>
          <p:nvPr/>
        </p:nvGrpSpPr>
        <p:grpSpPr>
          <a:xfrm>
            <a:off x="5359255" y="2982359"/>
            <a:ext cx="934500" cy="934500"/>
            <a:chOff x="0" y="0"/>
            <a:chExt cx="1246000" cy="1246000"/>
          </a:xfrm>
        </p:grpSpPr>
        <p:sp>
          <p:nvSpPr>
            <p:cNvPr id="11" name="Freeform 11"/>
            <p:cNvSpPr/>
            <p:nvPr/>
          </p:nvSpPr>
          <p:spPr>
            <a:xfrm>
              <a:off x="0" y="0"/>
              <a:ext cx="1245997" cy="1245997"/>
            </a:xfrm>
            <a:custGeom>
              <a:avLst/>
              <a:gdLst/>
              <a:ahLst/>
              <a:cxnLst/>
              <a:rect l="l" t="t" r="r" b="b"/>
              <a:pathLst>
                <a:path w="1245997" h="1245997">
                  <a:moveTo>
                    <a:pt x="0" y="623062"/>
                  </a:moveTo>
                  <a:cubicBezTo>
                    <a:pt x="0" y="278892"/>
                    <a:pt x="278892" y="0"/>
                    <a:pt x="623062" y="0"/>
                  </a:cubicBezTo>
                  <a:cubicBezTo>
                    <a:pt x="967232" y="0"/>
                    <a:pt x="1245997" y="278892"/>
                    <a:pt x="1245997" y="623062"/>
                  </a:cubicBezTo>
                  <a:cubicBezTo>
                    <a:pt x="1245997" y="967232"/>
                    <a:pt x="967105" y="1245997"/>
                    <a:pt x="623062" y="1245997"/>
                  </a:cubicBezTo>
                  <a:cubicBezTo>
                    <a:pt x="279019" y="1245997"/>
                    <a:pt x="0" y="967105"/>
                    <a:pt x="0" y="623062"/>
                  </a:cubicBezTo>
                  <a:close/>
                </a:path>
              </a:pathLst>
            </a:custGeom>
            <a:solidFill>
              <a:srgbClr val="F4A81D">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sp>
        <p:nvSpPr>
          <p:cNvPr id="12" name="AutoShape 12"/>
          <p:cNvSpPr/>
          <p:nvPr/>
        </p:nvSpPr>
        <p:spPr>
          <a:xfrm>
            <a:off x="568412" y="3973163"/>
            <a:ext cx="5721178" cy="0"/>
          </a:xfrm>
          <a:prstGeom prst="line">
            <a:avLst/>
          </a:prstGeom>
          <a:ln w="28575" cap="rnd">
            <a:solidFill>
              <a:srgbClr val="F26829"/>
            </a:solidFill>
            <a:prstDash val="solid"/>
            <a:headEnd type="none" w="sm" len="sm"/>
            <a:tailEnd type="none" w="sm" len="sm"/>
          </a:ln>
        </p:spPr>
        <p:txBody>
          <a:bodyPr/>
          <a:lstStyle/>
          <a:p>
            <a:pPr algn="r" rtl="1"/>
            <a:endParaRPr lang="nl-NL">
              <a:latin typeface="Arial" panose="020B0604020202020204" pitchFamily="34" charset="0"/>
              <a:cs typeface="Arial" panose="020B0604020202020204" pitchFamily="34" charset="0"/>
            </a:endParaRPr>
          </a:p>
        </p:txBody>
      </p:sp>
      <p:sp>
        <p:nvSpPr>
          <p:cNvPr id="13" name="TextBox 13"/>
          <p:cNvSpPr txBox="1"/>
          <p:nvPr/>
        </p:nvSpPr>
        <p:spPr>
          <a:xfrm>
            <a:off x="4499993" y="7505062"/>
            <a:ext cx="704335" cy="504241"/>
          </a:xfrm>
          <a:prstGeom prst="rect">
            <a:avLst/>
          </a:prstGeom>
        </p:spPr>
        <p:txBody>
          <a:bodyPr lIns="0" tIns="0" rIns="0" bIns="0" rtlCol="0" anchor="t">
            <a:spAutoFit/>
          </a:bodyPr>
          <a:lstStyle/>
          <a:p>
            <a:pPr marL="0" lvl="0" indent="0" algn="ctr" rtl="1">
              <a:lnSpc>
                <a:spcPts val="960"/>
              </a:lnSpc>
              <a:spcBef>
                <a:spcPct val="0"/>
              </a:spcBef>
            </a:pPr>
            <a:r>
              <a:rPr lang="ar-EG" sz="800" u="none" strike="noStrike" dirty="0">
                <a:solidFill>
                  <a:srgbClr val="00205C"/>
                </a:solidFill>
                <a:latin typeface="Arial" panose="020B0604020202020204" pitchFamily="34" charset="0"/>
                <a:cs typeface="Arial" panose="020B0604020202020204" pitchFamily="34" charset="0"/>
              </a:rPr>
              <a:t>"أنا أيضا اعتقدت أنني سأتألم لكن الأمر في الحقيقة لم يكن بذلك السوء."</a:t>
            </a:r>
          </a:p>
        </p:txBody>
      </p:sp>
      <p:grpSp>
        <p:nvGrpSpPr>
          <p:cNvPr id="14" name="Group 14"/>
          <p:cNvGrpSpPr/>
          <p:nvPr/>
        </p:nvGrpSpPr>
        <p:grpSpPr>
          <a:xfrm>
            <a:off x="587673" y="1266407"/>
            <a:ext cx="5682655" cy="1234905"/>
            <a:chOff x="0" y="0"/>
            <a:chExt cx="7576873" cy="1646541"/>
          </a:xfrm>
        </p:grpSpPr>
        <p:sp>
          <p:nvSpPr>
            <p:cNvPr id="15" name="Freeform 15"/>
            <p:cNvSpPr/>
            <p:nvPr/>
          </p:nvSpPr>
          <p:spPr>
            <a:xfrm>
              <a:off x="0" y="0"/>
              <a:ext cx="7576825" cy="1646498"/>
            </a:xfrm>
            <a:custGeom>
              <a:avLst/>
              <a:gdLst/>
              <a:ahLst/>
              <a:cxnLst/>
              <a:rect l="l" t="t" r="r" b="b"/>
              <a:pathLst>
                <a:path w="7576825" h="1646498">
                  <a:moveTo>
                    <a:pt x="0" y="0"/>
                  </a:moveTo>
                  <a:lnTo>
                    <a:pt x="7576825" y="0"/>
                  </a:lnTo>
                  <a:lnTo>
                    <a:pt x="7576825" y="1646498"/>
                  </a:lnTo>
                  <a:lnTo>
                    <a:pt x="0" y="1646498"/>
                  </a:lnTo>
                  <a:close/>
                </a:path>
              </a:pathLst>
            </a:custGeom>
            <a:solidFill>
              <a:srgbClr val="009ADE">
                <a:alpha val="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16" name="Group 16"/>
          <p:cNvGrpSpPr/>
          <p:nvPr/>
        </p:nvGrpSpPr>
        <p:grpSpPr>
          <a:xfrm>
            <a:off x="5634740" y="1266407"/>
            <a:ext cx="637475" cy="343357"/>
            <a:chOff x="0" y="0"/>
            <a:chExt cx="849967" cy="457810"/>
          </a:xfrm>
        </p:grpSpPr>
        <p:sp>
          <p:nvSpPr>
            <p:cNvPr id="17" name="Freeform 17"/>
            <p:cNvSpPr/>
            <p:nvPr/>
          </p:nvSpPr>
          <p:spPr>
            <a:xfrm>
              <a:off x="0" y="0"/>
              <a:ext cx="850011"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8" name="TextBox 18"/>
            <p:cNvSpPr txBox="1"/>
            <p:nvPr/>
          </p:nvSpPr>
          <p:spPr>
            <a:xfrm>
              <a:off x="0" y="0"/>
              <a:ext cx="849967" cy="457810"/>
            </a:xfrm>
            <a:prstGeom prst="rect">
              <a:avLst/>
            </a:prstGeom>
          </p:spPr>
          <p:txBody>
            <a:bodyPr lIns="50800" tIns="50800" rIns="50800" bIns="50800" rtlCol="0" anchor="ctr"/>
            <a:lstStyle/>
            <a:p>
              <a:pPr algn="ctr" rtl="1">
                <a:lnSpc>
                  <a:spcPts val="1679"/>
                </a:lnSpc>
              </a:pPr>
              <a:r>
                <a:rPr lang="ar-EG" sz="1399" b="1" dirty="0">
                  <a:solidFill>
                    <a:srgbClr val="FFFFFF"/>
                  </a:solidFill>
                  <a:latin typeface="Arial" panose="020B0604020202020204" pitchFamily="34" charset="0"/>
                  <a:cs typeface="Arial" panose="020B0604020202020204" pitchFamily="34" charset="0"/>
                </a:rPr>
                <a:t>نصيحة</a:t>
              </a:r>
              <a:endParaRPr lang="en-US" sz="1399" b="1" dirty="0">
                <a:solidFill>
                  <a:srgbClr val="FFFFFF"/>
                </a:solidFill>
                <a:latin typeface="Arial" panose="020B0604020202020204" pitchFamily="34" charset="0"/>
                <a:cs typeface="Arial" panose="020B0604020202020204" pitchFamily="34" charset="0"/>
              </a:endParaRPr>
            </a:p>
          </p:txBody>
        </p:sp>
      </p:grpSp>
      <p:sp>
        <p:nvSpPr>
          <p:cNvPr id="19" name="AutoShape 19"/>
          <p:cNvSpPr/>
          <p:nvPr/>
        </p:nvSpPr>
        <p:spPr>
          <a:xfrm>
            <a:off x="572789" y="5301733"/>
            <a:ext cx="5721178" cy="0"/>
          </a:xfrm>
          <a:prstGeom prst="line">
            <a:avLst/>
          </a:prstGeom>
          <a:ln w="28575" cap="rnd">
            <a:solidFill>
              <a:srgbClr val="F26829"/>
            </a:solidFill>
            <a:prstDash val="solid"/>
            <a:headEnd type="none" w="sm" len="sm"/>
            <a:tailEnd type="none" w="sm" len="sm"/>
          </a:ln>
        </p:spPr>
        <p:txBody>
          <a:bodyPr/>
          <a:lstStyle/>
          <a:p>
            <a:pPr algn="r" rtl="1"/>
            <a:endParaRPr lang="nl-NL">
              <a:latin typeface="Arial" panose="020B0604020202020204" pitchFamily="34" charset="0"/>
              <a:cs typeface="Arial" panose="020B0604020202020204" pitchFamily="34" charset="0"/>
            </a:endParaRPr>
          </a:p>
        </p:txBody>
      </p:sp>
      <p:sp>
        <p:nvSpPr>
          <p:cNvPr id="20" name="Freeform 20"/>
          <p:cNvSpPr/>
          <p:nvPr/>
        </p:nvSpPr>
        <p:spPr>
          <a:xfrm rot="-3665604" flipH="1">
            <a:off x="4434811" y="2684024"/>
            <a:ext cx="1445540" cy="1042595"/>
          </a:xfrm>
          <a:custGeom>
            <a:avLst/>
            <a:gdLst/>
            <a:ahLst/>
            <a:cxnLst/>
            <a:rect l="l" t="t" r="r" b="b"/>
            <a:pathLst>
              <a:path w="1445540" h="1042595">
                <a:moveTo>
                  <a:pt x="1445540" y="0"/>
                </a:moveTo>
                <a:lnTo>
                  <a:pt x="0" y="0"/>
                </a:lnTo>
                <a:lnTo>
                  <a:pt x="0" y="1042595"/>
                </a:lnTo>
                <a:lnTo>
                  <a:pt x="1445540" y="1042595"/>
                </a:lnTo>
                <a:lnTo>
                  <a:pt x="144554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1" name="Freeform 21"/>
          <p:cNvSpPr/>
          <p:nvPr/>
        </p:nvSpPr>
        <p:spPr>
          <a:xfrm rot="-2836260" flipH="1">
            <a:off x="5711560" y="4242944"/>
            <a:ext cx="975828" cy="703816"/>
          </a:xfrm>
          <a:custGeom>
            <a:avLst/>
            <a:gdLst/>
            <a:ahLst/>
            <a:cxnLst/>
            <a:rect l="l" t="t" r="r" b="b"/>
            <a:pathLst>
              <a:path w="975828" h="703816">
                <a:moveTo>
                  <a:pt x="975829" y="0"/>
                </a:moveTo>
                <a:lnTo>
                  <a:pt x="0" y="0"/>
                </a:lnTo>
                <a:lnTo>
                  <a:pt x="0" y="703816"/>
                </a:lnTo>
                <a:lnTo>
                  <a:pt x="975829" y="703816"/>
                </a:lnTo>
                <a:lnTo>
                  <a:pt x="97582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0" name="Freeform 30"/>
          <p:cNvSpPr/>
          <p:nvPr/>
        </p:nvSpPr>
        <p:spPr>
          <a:xfrm rot="6670291" flipV="1">
            <a:off x="4799471" y="5627566"/>
            <a:ext cx="668521" cy="761256"/>
          </a:xfrm>
          <a:custGeom>
            <a:avLst/>
            <a:gdLst/>
            <a:ahLst/>
            <a:cxnLst/>
            <a:rect l="l" t="t" r="r" b="b"/>
            <a:pathLst>
              <a:path w="668521" h="761256">
                <a:moveTo>
                  <a:pt x="0" y="761257"/>
                </a:moveTo>
                <a:lnTo>
                  <a:pt x="668521" y="761257"/>
                </a:lnTo>
                <a:lnTo>
                  <a:pt x="668521" y="0"/>
                </a:lnTo>
                <a:lnTo>
                  <a:pt x="0" y="0"/>
                </a:lnTo>
                <a:lnTo>
                  <a:pt x="0" y="76125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2" name="TextBox 32"/>
          <p:cNvSpPr txBox="1"/>
          <p:nvPr/>
        </p:nvSpPr>
        <p:spPr>
          <a:xfrm rot="-5400000">
            <a:off x="4632730" y="7659495"/>
            <a:ext cx="4007451" cy="102592"/>
          </a:xfrm>
          <a:prstGeom prst="rect">
            <a:avLst/>
          </a:prstGeom>
        </p:spPr>
        <p:txBody>
          <a:bodyPr lIns="0" tIns="0" rIns="0" bIns="0" rtlCol="0" anchor="t">
            <a:spAutoFit/>
          </a:bodyPr>
          <a:lstStyle/>
          <a:p>
            <a:pPr algn="ct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grpSp>
        <p:nvGrpSpPr>
          <p:cNvPr id="33" name="Group 33"/>
          <p:cNvGrpSpPr/>
          <p:nvPr/>
        </p:nvGrpSpPr>
        <p:grpSpPr>
          <a:xfrm rot="-683081">
            <a:off x="5093477" y="7296839"/>
            <a:ext cx="1567886" cy="728143"/>
            <a:chOff x="0" y="0"/>
            <a:chExt cx="2090515" cy="970857"/>
          </a:xfrm>
        </p:grpSpPr>
        <p:grpSp>
          <p:nvGrpSpPr>
            <p:cNvPr id="34" name="Group 34"/>
            <p:cNvGrpSpPr/>
            <p:nvPr/>
          </p:nvGrpSpPr>
          <p:grpSpPr>
            <a:xfrm>
              <a:off x="0" y="47164"/>
              <a:ext cx="2077229" cy="923693"/>
              <a:chOff x="0" y="0"/>
              <a:chExt cx="7942580" cy="3531870"/>
            </a:xfrm>
          </p:grpSpPr>
          <p:sp>
            <p:nvSpPr>
              <p:cNvPr id="35" name="Freeform 35"/>
              <p:cNvSpPr/>
              <p:nvPr/>
            </p:nvSpPr>
            <p:spPr>
              <a:xfrm>
                <a:off x="46990" y="45720"/>
                <a:ext cx="7846060" cy="3436620"/>
              </a:xfrm>
              <a:custGeom>
                <a:avLst/>
                <a:gdLst/>
                <a:ahLst/>
                <a:cxnLst/>
                <a:rect l="l" t="t" r="r" b="b"/>
                <a:pathLst>
                  <a:path w="7846060" h="3436620">
                    <a:moveTo>
                      <a:pt x="71120" y="3200400"/>
                    </a:moveTo>
                    <a:cubicBezTo>
                      <a:pt x="406400" y="3141980"/>
                      <a:pt x="461010" y="3144520"/>
                      <a:pt x="543560" y="3150870"/>
                    </a:cubicBezTo>
                    <a:cubicBezTo>
                      <a:pt x="661670" y="3161030"/>
                      <a:pt x="857250" y="3205480"/>
                      <a:pt x="974090" y="3213100"/>
                    </a:cubicBezTo>
                    <a:cubicBezTo>
                      <a:pt x="1054100" y="3218180"/>
                      <a:pt x="1102360" y="3221990"/>
                      <a:pt x="1174750" y="3211830"/>
                    </a:cubicBezTo>
                    <a:cubicBezTo>
                      <a:pt x="1264920" y="3199130"/>
                      <a:pt x="1398270" y="3180080"/>
                      <a:pt x="1470660" y="3129280"/>
                    </a:cubicBezTo>
                    <a:cubicBezTo>
                      <a:pt x="1530350" y="3084830"/>
                      <a:pt x="1564640" y="3011170"/>
                      <a:pt x="1593850" y="2947670"/>
                    </a:cubicBezTo>
                    <a:cubicBezTo>
                      <a:pt x="1620520" y="2886710"/>
                      <a:pt x="1628140" y="2813050"/>
                      <a:pt x="1640840" y="2752090"/>
                    </a:cubicBezTo>
                    <a:cubicBezTo>
                      <a:pt x="1649730" y="2702560"/>
                      <a:pt x="1657350" y="2675890"/>
                      <a:pt x="1662430" y="2613660"/>
                    </a:cubicBezTo>
                    <a:cubicBezTo>
                      <a:pt x="1672590" y="2490470"/>
                      <a:pt x="1659890" y="2204720"/>
                      <a:pt x="1668780" y="2058670"/>
                    </a:cubicBezTo>
                    <a:cubicBezTo>
                      <a:pt x="1675130" y="1963420"/>
                      <a:pt x="1678940" y="1898650"/>
                      <a:pt x="1694180" y="1823720"/>
                    </a:cubicBezTo>
                    <a:cubicBezTo>
                      <a:pt x="1709420" y="1748790"/>
                      <a:pt x="1734820" y="1664970"/>
                      <a:pt x="1758950" y="1609090"/>
                    </a:cubicBezTo>
                    <a:cubicBezTo>
                      <a:pt x="1775460" y="1569720"/>
                      <a:pt x="1790700" y="1544320"/>
                      <a:pt x="1811020" y="1515110"/>
                    </a:cubicBezTo>
                    <a:cubicBezTo>
                      <a:pt x="1830070" y="1488440"/>
                      <a:pt x="1846580" y="1468120"/>
                      <a:pt x="1875790" y="1442720"/>
                    </a:cubicBezTo>
                    <a:cubicBezTo>
                      <a:pt x="1917700" y="1407160"/>
                      <a:pt x="1993900" y="1357630"/>
                      <a:pt x="2044700" y="1330960"/>
                    </a:cubicBezTo>
                    <a:cubicBezTo>
                      <a:pt x="2084070" y="1310640"/>
                      <a:pt x="2115820" y="1300480"/>
                      <a:pt x="2152650" y="1290320"/>
                    </a:cubicBezTo>
                    <a:cubicBezTo>
                      <a:pt x="2188210" y="1280160"/>
                      <a:pt x="2218690" y="1275080"/>
                      <a:pt x="2261870" y="1271270"/>
                    </a:cubicBezTo>
                    <a:cubicBezTo>
                      <a:pt x="2317750" y="1264920"/>
                      <a:pt x="2388870" y="1264920"/>
                      <a:pt x="2463800" y="1268730"/>
                    </a:cubicBezTo>
                    <a:cubicBezTo>
                      <a:pt x="2556510" y="1273810"/>
                      <a:pt x="2684780" y="1282700"/>
                      <a:pt x="2777490" y="1301750"/>
                    </a:cubicBezTo>
                    <a:cubicBezTo>
                      <a:pt x="2853690" y="1318260"/>
                      <a:pt x="2903220" y="1336040"/>
                      <a:pt x="2981960" y="1367790"/>
                    </a:cubicBezTo>
                    <a:cubicBezTo>
                      <a:pt x="3093720" y="1413510"/>
                      <a:pt x="3238500" y="1503680"/>
                      <a:pt x="3383280" y="1565910"/>
                    </a:cubicBezTo>
                    <a:cubicBezTo>
                      <a:pt x="3544570" y="1634490"/>
                      <a:pt x="3749040" y="1713230"/>
                      <a:pt x="3909060" y="1758950"/>
                    </a:cubicBezTo>
                    <a:cubicBezTo>
                      <a:pt x="4037330" y="1795780"/>
                      <a:pt x="4159250" y="1821180"/>
                      <a:pt x="4262120" y="1833880"/>
                    </a:cubicBezTo>
                    <a:cubicBezTo>
                      <a:pt x="4339590" y="1842770"/>
                      <a:pt x="4400550" y="1852930"/>
                      <a:pt x="4466590" y="1838960"/>
                    </a:cubicBezTo>
                    <a:cubicBezTo>
                      <a:pt x="4536440" y="1823720"/>
                      <a:pt x="4616450" y="1775460"/>
                      <a:pt x="4665980" y="1743710"/>
                    </a:cubicBezTo>
                    <a:cubicBezTo>
                      <a:pt x="4700270" y="1720850"/>
                      <a:pt x="4711700" y="1705610"/>
                      <a:pt x="4744720" y="1676400"/>
                    </a:cubicBezTo>
                    <a:cubicBezTo>
                      <a:pt x="4804410" y="1624330"/>
                      <a:pt x="4897120" y="1550670"/>
                      <a:pt x="4988560" y="1455420"/>
                    </a:cubicBezTo>
                    <a:cubicBezTo>
                      <a:pt x="5125720" y="1311910"/>
                      <a:pt x="5316220" y="1032510"/>
                      <a:pt x="5473700" y="880110"/>
                    </a:cubicBezTo>
                    <a:cubicBezTo>
                      <a:pt x="5595620" y="762000"/>
                      <a:pt x="5723890" y="661670"/>
                      <a:pt x="5830570" y="599440"/>
                    </a:cubicBezTo>
                    <a:cubicBezTo>
                      <a:pt x="5904230" y="554990"/>
                      <a:pt x="5953760" y="543560"/>
                      <a:pt x="6036310" y="514350"/>
                    </a:cubicBezTo>
                    <a:cubicBezTo>
                      <a:pt x="6154420" y="472440"/>
                      <a:pt x="6336030" y="419100"/>
                      <a:pt x="6470650" y="379730"/>
                    </a:cubicBezTo>
                    <a:cubicBezTo>
                      <a:pt x="6586220" y="345440"/>
                      <a:pt x="6680200" y="316230"/>
                      <a:pt x="6793230" y="287020"/>
                    </a:cubicBezTo>
                    <a:cubicBezTo>
                      <a:pt x="6920230" y="254000"/>
                      <a:pt x="7061200" y="237490"/>
                      <a:pt x="7194550" y="195580"/>
                    </a:cubicBezTo>
                    <a:cubicBezTo>
                      <a:pt x="7332980" y="152400"/>
                      <a:pt x="7517130" y="54610"/>
                      <a:pt x="7607300" y="26670"/>
                    </a:cubicBezTo>
                    <a:cubicBezTo>
                      <a:pt x="7649210" y="12700"/>
                      <a:pt x="7673340" y="6350"/>
                      <a:pt x="7702550" y="5080"/>
                    </a:cubicBezTo>
                    <a:cubicBezTo>
                      <a:pt x="7727950" y="2540"/>
                      <a:pt x="7753350" y="1270"/>
                      <a:pt x="7774940" y="11430"/>
                    </a:cubicBezTo>
                    <a:cubicBezTo>
                      <a:pt x="7796530" y="20320"/>
                      <a:pt x="7818120" y="39370"/>
                      <a:pt x="7828280" y="59690"/>
                    </a:cubicBezTo>
                    <a:cubicBezTo>
                      <a:pt x="7839710" y="80010"/>
                      <a:pt x="7846060" y="107950"/>
                      <a:pt x="7842250" y="130810"/>
                    </a:cubicBezTo>
                    <a:cubicBezTo>
                      <a:pt x="7839710" y="153670"/>
                      <a:pt x="7825740" y="180340"/>
                      <a:pt x="7809230" y="196850"/>
                    </a:cubicBezTo>
                    <a:cubicBezTo>
                      <a:pt x="7793990" y="212090"/>
                      <a:pt x="7763510" y="223520"/>
                      <a:pt x="7744460" y="228600"/>
                    </a:cubicBezTo>
                    <a:cubicBezTo>
                      <a:pt x="7730490" y="231140"/>
                      <a:pt x="7719060" y="229870"/>
                      <a:pt x="7707630" y="227330"/>
                    </a:cubicBezTo>
                    <a:cubicBezTo>
                      <a:pt x="7696200" y="224790"/>
                      <a:pt x="7684770" y="222250"/>
                      <a:pt x="7673340" y="214630"/>
                    </a:cubicBezTo>
                    <a:cubicBezTo>
                      <a:pt x="7656830" y="203200"/>
                      <a:pt x="7633970" y="177800"/>
                      <a:pt x="7625080" y="160020"/>
                    </a:cubicBezTo>
                    <a:cubicBezTo>
                      <a:pt x="7618730" y="147320"/>
                      <a:pt x="7616190" y="138430"/>
                      <a:pt x="7616190" y="124460"/>
                    </a:cubicBezTo>
                    <a:cubicBezTo>
                      <a:pt x="7616190" y="104140"/>
                      <a:pt x="7621270" y="72390"/>
                      <a:pt x="7633970" y="53340"/>
                    </a:cubicBezTo>
                    <a:cubicBezTo>
                      <a:pt x="7646670" y="34290"/>
                      <a:pt x="7669530" y="16510"/>
                      <a:pt x="7691120" y="8890"/>
                    </a:cubicBezTo>
                    <a:cubicBezTo>
                      <a:pt x="7712710" y="0"/>
                      <a:pt x="7741920" y="0"/>
                      <a:pt x="7763510" y="6350"/>
                    </a:cubicBezTo>
                    <a:cubicBezTo>
                      <a:pt x="7785100" y="13970"/>
                      <a:pt x="7809230" y="30480"/>
                      <a:pt x="7821930" y="49530"/>
                    </a:cubicBezTo>
                    <a:cubicBezTo>
                      <a:pt x="7835900" y="68580"/>
                      <a:pt x="7842250" y="99060"/>
                      <a:pt x="7843520" y="119380"/>
                    </a:cubicBezTo>
                    <a:cubicBezTo>
                      <a:pt x="7843520" y="133350"/>
                      <a:pt x="7842250" y="142240"/>
                      <a:pt x="7835900" y="154940"/>
                    </a:cubicBezTo>
                    <a:cubicBezTo>
                      <a:pt x="7828280" y="172720"/>
                      <a:pt x="7811770" y="199390"/>
                      <a:pt x="7790180" y="212090"/>
                    </a:cubicBezTo>
                    <a:cubicBezTo>
                      <a:pt x="7767320" y="226060"/>
                      <a:pt x="7739380" y="218440"/>
                      <a:pt x="7697470" y="231140"/>
                    </a:cubicBezTo>
                    <a:cubicBezTo>
                      <a:pt x="7597140" y="260350"/>
                      <a:pt x="7354570" y="382270"/>
                      <a:pt x="7207250" y="426720"/>
                    </a:cubicBezTo>
                    <a:cubicBezTo>
                      <a:pt x="7090410" y="462280"/>
                      <a:pt x="6993890" y="469900"/>
                      <a:pt x="6887210" y="496570"/>
                    </a:cubicBezTo>
                    <a:cubicBezTo>
                      <a:pt x="6779260" y="523240"/>
                      <a:pt x="6687820" y="548640"/>
                      <a:pt x="6563360" y="588010"/>
                    </a:cubicBezTo>
                    <a:cubicBezTo>
                      <a:pt x="6389370" y="641350"/>
                      <a:pt x="6103620" y="711200"/>
                      <a:pt x="5946140" y="795020"/>
                    </a:cubicBezTo>
                    <a:cubicBezTo>
                      <a:pt x="5831840" y="855980"/>
                      <a:pt x="5760720" y="925830"/>
                      <a:pt x="5679440" y="999490"/>
                    </a:cubicBezTo>
                    <a:cubicBezTo>
                      <a:pt x="5600700" y="1073150"/>
                      <a:pt x="5532120" y="1156970"/>
                      <a:pt x="5463540" y="1238250"/>
                    </a:cubicBezTo>
                    <a:cubicBezTo>
                      <a:pt x="5397500" y="1316990"/>
                      <a:pt x="5347970" y="1395730"/>
                      <a:pt x="5273040" y="1479550"/>
                    </a:cubicBezTo>
                    <a:cubicBezTo>
                      <a:pt x="5182870" y="1579880"/>
                      <a:pt x="5055870" y="1703070"/>
                      <a:pt x="4951730" y="1791970"/>
                    </a:cubicBezTo>
                    <a:cubicBezTo>
                      <a:pt x="4864100" y="1868170"/>
                      <a:pt x="4782820" y="1940560"/>
                      <a:pt x="4695190" y="1986280"/>
                    </a:cubicBezTo>
                    <a:cubicBezTo>
                      <a:pt x="4621530" y="2026920"/>
                      <a:pt x="4550410" y="2053590"/>
                      <a:pt x="4469130" y="2065020"/>
                    </a:cubicBezTo>
                    <a:cubicBezTo>
                      <a:pt x="4377690" y="2077720"/>
                      <a:pt x="4273550" y="2061210"/>
                      <a:pt x="4171950" y="2045970"/>
                    </a:cubicBezTo>
                    <a:cubicBezTo>
                      <a:pt x="4061460" y="2030730"/>
                      <a:pt x="3954780" y="2006600"/>
                      <a:pt x="3834130" y="1972310"/>
                    </a:cubicBezTo>
                    <a:cubicBezTo>
                      <a:pt x="3691890" y="1931670"/>
                      <a:pt x="3497580" y="1854200"/>
                      <a:pt x="3376930" y="1807210"/>
                    </a:cubicBezTo>
                    <a:cubicBezTo>
                      <a:pt x="3296920" y="1776730"/>
                      <a:pt x="3249930" y="1758950"/>
                      <a:pt x="3178810" y="1725930"/>
                    </a:cubicBezTo>
                    <a:cubicBezTo>
                      <a:pt x="3093720" y="1686560"/>
                      <a:pt x="2988310" y="1617980"/>
                      <a:pt x="2901950" y="1582420"/>
                    </a:cubicBezTo>
                    <a:cubicBezTo>
                      <a:pt x="2830830" y="1553210"/>
                      <a:pt x="2782570" y="1532890"/>
                      <a:pt x="2702560" y="1517650"/>
                    </a:cubicBezTo>
                    <a:cubicBezTo>
                      <a:pt x="2589530" y="1497330"/>
                      <a:pt x="2381250" y="1488440"/>
                      <a:pt x="2286000" y="1498600"/>
                    </a:cubicBezTo>
                    <a:cubicBezTo>
                      <a:pt x="2236470" y="1503680"/>
                      <a:pt x="2213610" y="1510030"/>
                      <a:pt x="2174240" y="1527810"/>
                    </a:cubicBezTo>
                    <a:cubicBezTo>
                      <a:pt x="2120900" y="1549400"/>
                      <a:pt x="2035810" y="1593850"/>
                      <a:pt x="2000250" y="1634490"/>
                    </a:cubicBezTo>
                    <a:cubicBezTo>
                      <a:pt x="1974850" y="1663700"/>
                      <a:pt x="1971040" y="1685290"/>
                      <a:pt x="1958340" y="1727200"/>
                    </a:cubicBezTo>
                    <a:cubicBezTo>
                      <a:pt x="1934210" y="1800860"/>
                      <a:pt x="1912620" y="1922780"/>
                      <a:pt x="1901190" y="2047240"/>
                    </a:cubicBezTo>
                    <a:cubicBezTo>
                      <a:pt x="1883410" y="2217420"/>
                      <a:pt x="1903730" y="2493010"/>
                      <a:pt x="1885950" y="2658110"/>
                    </a:cubicBezTo>
                    <a:cubicBezTo>
                      <a:pt x="1873250" y="2773680"/>
                      <a:pt x="1851660" y="2871470"/>
                      <a:pt x="1828800" y="2946400"/>
                    </a:cubicBezTo>
                    <a:cubicBezTo>
                      <a:pt x="1812290" y="2997200"/>
                      <a:pt x="1799590" y="3025140"/>
                      <a:pt x="1774190" y="3068320"/>
                    </a:cubicBezTo>
                    <a:cubicBezTo>
                      <a:pt x="1742440" y="3124200"/>
                      <a:pt x="1687830" y="3201670"/>
                      <a:pt x="1647190" y="3248660"/>
                    </a:cubicBezTo>
                    <a:cubicBezTo>
                      <a:pt x="1616710" y="3282950"/>
                      <a:pt x="1595120" y="3307080"/>
                      <a:pt x="1557020" y="3331210"/>
                    </a:cubicBezTo>
                    <a:cubicBezTo>
                      <a:pt x="1504950" y="3362960"/>
                      <a:pt x="1427480" y="3389630"/>
                      <a:pt x="1356360" y="3407410"/>
                    </a:cubicBezTo>
                    <a:cubicBezTo>
                      <a:pt x="1280160" y="3425190"/>
                      <a:pt x="1188720" y="3431540"/>
                      <a:pt x="1109980" y="3434080"/>
                    </a:cubicBezTo>
                    <a:cubicBezTo>
                      <a:pt x="1036320" y="3436620"/>
                      <a:pt x="976630" y="3434080"/>
                      <a:pt x="899160" y="3426460"/>
                    </a:cubicBezTo>
                    <a:cubicBezTo>
                      <a:pt x="803910" y="3415030"/>
                      <a:pt x="676910" y="3380740"/>
                      <a:pt x="580390" y="3368040"/>
                    </a:cubicBezTo>
                    <a:cubicBezTo>
                      <a:pt x="502920" y="3357880"/>
                      <a:pt x="443230" y="3351530"/>
                      <a:pt x="367030" y="3354070"/>
                    </a:cubicBezTo>
                    <a:cubicBezTo>
                      <a:pt x="278130" y="3355340"/>
                      <a:pt x="133350" y="3397250"/>
                      <a:pt x="81280" y="3388360"/>
                    </a:cubicBezTo>
                    <a:cubicBezTo>
                      <a:pt x="60960" y="3385820"/>
                      <a:pt x="50800" y="3380740"/>
                      <a:pt x="39370" y="3369310"/>
                    </a:cubicBezTo>
                    <a:cubicBezTo>
                      <a:pt x="24130" y="3356610"/>
                      <a:pt x="7620" y="3331210"/>
                      <a:pt x="3810" y="3310890"/>
                    </a:cubicBezTo>
                    <a:cubicBezTo>
                      <a:pt x="0" y="3289300"/>
                      <a:pt x="5080" y="3260090"/>
                      <a:pt x="16510" y="3242310"/>
                    </a:cubicBezTo>
                    <a:cubicBezTo>
                      <a:pt x="27940" y="3224530"/>
                      <a:pt x="71120" y="3200400"/>
                      <a:pt x="71120" y="3200400"/>
                    </a:cubicBezTo>
                  </a:path>
                </a:pathLst>
              </a:custGeom>
              <a:solidFill>
                <a:srgbClr val="F26829"/>
              </a:solidFill>
              <a:ln cap="sq">
                <a:noFill/>
                <a:prstDash val="solid"/>
                <a:miter/>
              </a:ln>
            </p:spPr>
            <p:txBody>
              <a:bodyPr/>
              <a:lstStyle/>
              <a:p>
                <a:pPr algn="r" rtl="1"/>
                <a:endParaRPr lang="nl-NL">
                  <a:latin typeface="Arial" panose="020B0604020202020204" pitchFamily="34" charset="0"/>
                  <a:cs typeface="Arial" panose="020B0604020202020204" pitchFamily="34" charset="0"/>
                </a:endParaRPr>
              </a:p>
            </p:txBody>
          </p:sp>
        </p:grpSp>
        <p:grpSp>
          <p:nvGrpSpPr>
            <p:cNvPr id="36" name="Group 36"/>
            <p:cNvGrpSpPr/>
            <p:nvPr/>
          </p:nvGrpSpPr>
          <p:grpSpPr>
            <a:xfrm>
              <a:off x="1639795" y="0"/>
              <a:ext cx="450720" cy="306569"/>
              <a:chOff x="0" y="0"/>
              <a:chExt cx="1723390" cy="1172210"/>
            </a:xfrm>
          </p:grpSpPr>
          <p:sp>
            <p:nvSpPr>
              <p:cNvPr id="37" name="Freeform 37"/>
              <p:cNvSpPr/>
              <p:nvPr/>
            </p:nvSpPr>
            <p:spPr>
              <a:xfrm>
                <a:off x="46990" y="46990"/>
                <a:ext cx="1635760" cy="1079500"/>
              </a:xfrm>
              <a:custGeom>
                <a:avLst/>
                <a:gdLst/>
                <a:ahLst/>
                <a:cxnLst/>
                <a:rect l="l" t="t" r="r" b="b"/>
                <a:pathLst>
                  <a:path w="1635760" h="1079500">
                    <a:moveTo>
                      <a:pt x="82550" y="29210"/>
                    </a:moveTo>
                    <a:cubicBezTo>
                      <a:pt x="308610" y="2540"/>
                      <a:pt x="365760" y="0"/>
                      <a:pt x="455930" y="3810"/>
                    </a:cubicBezTo>
                    <a:cubicBezTo>
                      <a:pt x="614680" y="8890"/>
                      <a:pt x="919480" y="35560"/>
                      <a:pt x="1112520" y="63500"/>
                    </a:cubicBezTo>
                    <a:cubicBezTo>
                      <a:pt x="1264920" y="86360"/>
                      <a:pt x="1432560" y="99060"/>
                      <a:pt x="1520190" y="146050"/>
                    </a:cubicBezTo>
                    <a:cubicBezTo>
                      <a:pt x="1572260" y="173990"/>
                      <a:pt x="1611630" y="212090"/>
                      <a:pt x="1624330" y="250190"/>
                    </a:cubicBezTo>
                    <a:cubicBezTo>
                      <a:pt x="1635760" y="280670"/>
                      <a:pt x="1629410" y="309880"/>
                      <a:pt x="1612900" y="347980"/>
                    </a:cubicBezTo>
                    <a:cubicBezTo>
                      <a:pt x="1581150" y="420370"/>
                      <a:pt x="1493520" y="525780"/>
                      <a:pt x="1391920" y="619760"/>
                    </a:cubicBezTo>
                    <a:cubicBezTo>
                      <a:pt x="1240790" y="760730"/>
                      <a:pt x="863600" y="1033780"/>
                      <a:pt x="753110" y="1068070"/>
                    </a:cubicBezTo>
                    <a:cubicBezTo>
                      <a:pt x="718820" y="1079500"/>
                      <a:pt x="701040" y="1075690"/>
                      <a:pt x="679450" y="1068070"/>
                    </a:cubicBezTo>
                    <a:cubicBezTo>
                      <a:pt x="656590" y="1060450"/>
                      <a:pt x="633730" y="1042670"/>
                      <a:pt x="621030" y="1023620"/>
                    </a:cubicBezTo>
                    <a:cubicBezTo>
                      <a:pt x="608330" y="1003300"/>
                      <a:pt x="600710" y="975360"/>
                      <a:pt x="601980" y="952500"/>
                    </a:cubicBezTo>
                    <a:cubicBezTo>
                      <a:pt x="603250" y="928370"/>
                      <a:pt x="617220" y="900430"/>
                      <a:pt x="628650" y="883920"/>
                    </a:cubicBezTo>
                    <a:cubicBezTo>
                      <a:pt x="637540" y="872490"/>
                      <a:pt x="645160" y="866140"/>
                      <a:pt x="657860" y="859790"/>
                    </a:cubicBezTo>
                    <a:cubicBezTo>
                      <a:pt x="675640" y="850900"/>
                      <a:pt x="706120" y="842010"/>
                      <a:pt x="728980" y="844550"/>
                    </a:cubicBezTo>
                    <a:cubicBezTo>
                      <a:pt x="753110" y="847090"/>
                      <a:pt x="781050" y="863600"/>
                      <a:pt x="796290" y="876300"/>
                    </a:cubicBezTo>
                    <a:cubicBezTo>
                      <a:pt x="806450" y="885190"/>
                      <a:pt x="812800" y="895350"/>
                      <a:pt x="817880" y="905510"/>
                    </a:cubicBezTo>
                    <a:cubicBezTo>
                      <a:pt x="824230" y="916940"/>
                      <a:pt x="829310" y="927100"/>
                      <a:pt x="830580" y="941070"/>
                    </a:cubicBezTo>
                    <a:cubicBezTo>
                      <a:pt x="831850" y="960120"/>
                      <a:pt x="825500" y="995680"/>
                      <a:pt x="817880" y="1013460"/>
                    </a:cubicBezTo>
                    <a:cubicBezTo>
                      <a:pt x="811530" y="1026160"/>
                      <a:pt x="806450" y="1033780"/>
                      <a:pt x="795020" y="1042670"/>
                    </a:cubicBezTo>
                    <a:cubicBezTo>
                      <a:pt x="779780" y="1055370"/>
                      <a:pt x="751840" y="1070610"/>
                      <a:pt x="727710" y="1073150"/>
                    </a:cubicBezTo>
                    <a:cubicBezTo>
                      <a:pt x="704850" y="1075690"/>
                      <a:pt x="676910" y="1069340"/>
                      <a:pt x="656590" y="1056640"/>
                    </a:cubicBezTo>
                    <a:cubicBezTo>
                      <a:pt x="636270" y="1045210"/>
                      <a:pt x="617220" y="1022350"/>
                      <a:pt x="609600" y="1000760"/>
                    </a:cubicBezTo>
                    <a:cubicBezTo>
                      <a:pt x="600710" y="979170"/>
                      <a:pt x="599440" y="949960"/>
                      <a:pt x="605790" y="927100"/>
                    </a:cubicBezTo>
                    <a:cubicBezTo>
                      <a:pt x="612140" y="905510"/>
                      <a:pt x="622300" y="892810"/>
                      <a:pt x="647700" y="867410"/>
                    </a:cubicBezTo>
                    <a:cubicBezTo>
                      <a:pt x="722630" y="791210"/>
                      <a:pt x="1074420" y="581660"/>
                      <a:pt x="1182370" y="501650"/>
                    </a:cubicBezTo>
                    <a:cubicBezTo>
                      <a:pt x="1229360" y="466090"/>
                      <a:pt x="1254760" y="448310"/>
                      <a:pt x="1282700" y="420370"/>
                    </a:cubicBezTo>
                    <a:cubicBezTo>
                      <a:pt x="1306830" y="394970"/>
                      <a:pt x="1319530" y="364490"/>
                      <a:pt x="1342390" y="341630"/>
                    </a:cubicBezTo>
                    <a:cubicBezTo>
                      <a:pt x="1366520" y="318770"/>
                      <a:pt x="1399540" y="279400"/>
                      <a:pt x="1423670" y="283210"/>
                    </a:cubicBezTo>
                    <a:cubicBezTo>
                      <a:pt x="1447800" y="287020"/>
                      <a:pt x="1493520" y="359410"/>
                      <a:pt x="1487170" y="368300"/>
                    </a:cubicBezTo>
                    <a:cubicBezTo>
                      <a:pt x="1480820" y="377190"/>
                      <a:pt x="1427480" y="344170"/>
                      <a:pt x="1383030" y="332740"/>
                    </a:cubicBezTo>
                    <a:cubicBezTo>
                      <a:pt x="1304290" y="312420"/>
                      <a:pt x="1179830" y="293370"/>
                      <a:pt x="1056640" y="276860"/>
                    </a:cubicBezTo>
                    <a:cubicBezTo>
                      <a:pt x="897890" y="254000"/>
                      <a:pt x="651510" y="227330"/>
                      <a:pt x="506730" y="215900"/>
                    </a:cubicBezTo>
                    <a:cubicBezTo>
                      <a:pt x="412750" y="209550"/>
                      <a:pt x="349250" y="207010"/>
                      <a:pt x="274320" y="208280"/>
                    </a:cubicBezTo>
                    <a:cubicBezTo>
                      <a:pt x="204470" y="208280"/>
                      <a:pt x="115570" y="232410"/>
                      <a:pt x="71120" y="218440"/>
                    </a:cubicBezTo>
                    <a:cubicBezTo>
                      <a:pt x="45720" y="210820"/>
                      <a:pt x="27940" y="194310"/>
                      <a:pt x="16510" y="176530"/>
                    </a:cubicBezTo>
                    <a:cubicBezTo>
                      <a:pt x="6350" y="157480"/>
                      <a:pt x="0" y="129540"/>
                      <a:pt x="3810" y="107950"/>
                    </a:cubicBezTo>
                    <a:cubicBezTo>
                      <a:pt x="7620" y="86360"/>
                      <a:pt x="25400" y="62230"/>
                      <a:pt x="39370" y="48260"/>
                    </a:cubicBezTo>
                    <a:cubicBezTo>
                      <a:pt x="52070" y="38100"/>
                      <a:pt x="82550" y="29210"/>
                      <a:pt x="82550" y="29210"/>
                    </a:cubicBezTo>
                  </a:path>
                </a:pathLst>
              </a:custGeom>
              <a:solidFill>
                <a:srgbClr val="F26829"/>
              </a:solidFill>
              <a:ln cap="sq">
                <a:noFill/>
                <a:prstDash val="solid"/>
                <a:miter/>
              </a:ln>
            </p:spPr>
            <p:txBody>
              <a:bodyPr/>
              <a:lstStyle/>
              <a:p>
                <a:pPr algn="r" rtl="1"/>
                <a:endParaRPr lang="nl-NL">
                  <a:latin typeface="Arial" panose="020B0604020202020204" pitchFamily="34" charset="0"/>
                  <a:cs typeface="Arial" panose="020B0604020202020204" pitchFamily="34" charset="0"/>
                </a:endParaRPr>
              </a:p>
            </p:txBody>
          </p:sp>
        </p:grpSp>
      </p:grpSp>
      <p:sp>
        <p:nvSpPr>
          <p:cNvPr id="39" name="Freeform 39"/>
          <p:cNvSpPr/>
          <p:nvPr/>
        </p:nvSpPr>
        <p:spPr>
          <a:xfrm rot="-3451520" flipH="1">
            <a:off x="4462287" y="9161148"/>
            <a:ext cx="834608" cy="466337"/>
          </a:xfrm>
          <a:custGeom>
            <a:avLst/>
            <a:gdLst/>
            <a:ahLst/>
            <a:cxnLst/>
            <a:rect l="l" t="t" r="r" b="b"/>
            <a:pathLst>
              <a:path w="834608" h="466337">
                <a:moveTo>
                  <a:pt x="834608" y="0"/>
                </a:moveTo>
                <a:lnTo>
                  <a:pt x="0" y="0"/>
                </a:lnTo>
                <a:lnTo>
                  <a:pt x="0" y="466338"/>
                </a:lnTo>
                <a:lnTo>
                  <a:pt x="834608" y="466338"/>
                </a:lnTo>
                <a:lnTo>
                  <a:pt x="83460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0" name="TextBox 40"/>
          <p:cNvSpPr txBox="1"/>
          <p:nvPr/>
        </p:nvSpPr>
        <p:spPr>
          <a:xfrm>
            <a:off x="5186771" y="8886464"/>
            <a:ext cx="680629" cy="247760"/>
          </a:xfrm>
          <a:prstGeom prst="rect">
            <a:avLst/>
          </a:prstGeom>
        </p:spPr>
        <p:txBody>
          <a:bodyPr lIns="0" tIns="0" rIns="0" bIns="0" rtlCol="0" anchor="t">
            <a:spAutoFit/>
          </a:bodyPr>
          <a:lstStyle/>
          <a:p>
            <a:pPr marL="0" lvl="0" indent="0" algn="ctr" rtl="1">
              <a:lnSpc>
                <a:spcPts val="960"/>
              </a:lnSpc>
              <a:spcBef>
                <a:spcPct val="0"/>
              </a:spcBef>
            </a:pPr>
            <a:r>
              <a:rPr lang="ar-EG" sz="800" u="none" strike="noStrike" dirty="0">
                <a:solidFill>
                  <a:srgbClr val="00205C"/>
                </a:solidFill>
                <a:latin typeface="Arial" panose="020B0604020202020204" pitchFamily="34" charset="0"/>
                <a:cs typeface="Arial" panose="020B0604020202020204" pitchFamily="34" charset="0"/>
              </a:rPr>
              <a:t>"يمكنني إدخالك الآن إذا كان ذلك يناسبك."</a:t>
            </a:r>
          </a:p>
        </p:txBody>
      </p:sp>
      <p:sp>
        <p:nvSpPr>
          <p:cNvPr id="42" name="Freeform 42"/>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9"/>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3" name="AutoShape 43"/>
          <p:cNvSpPr/>
          <p:nvPr/>
        </p:nvSpPr>
        <p:spPr>
          <a:xfrm>
            <a:off x="594870" y="7002512"/>
            <a:ext cx="5721178" cy="0"/>
          </a:xfrm>
          <a:prstGeom prst="line">
            <a:avLst/>
          </a:prstGeom>
          <a:ln w="28575" cap="rnd">
            <a:solidFill>
              <a:srgbClr val="F26829"/>
            </a:solidFill>
            <a:prstDash val="solid"/>
            <a:headEnd type="none" w="sm" len="sm"/>
            <a:tailEnd type="none" w="sm" len="sm"/>
          </a:ln>
        </p:spPr>
        <p:txBody>
          <a:bodyPr/>
          <a:lstStyle/>
          <a:p>
            <a:pPr algn="r" rtl="1"/>
            <a:endParaRPr lang="nl-NL">
              <a:latin typeface="Arial" panose="020B0604020202020204" pitchFamily="34" charset="0"/>
              <a:cs typeface="Arial" panose="020B0604020202020204" pitchFamily="34" charset="0"/>
            </a:endParaRPr>
          </a:p>
        </p:txBody>
      </p:sp>
      <p:sp>
        <p:nvSpPr>
          <p:cNvPr id="44" name="AutoShape 44"/>
          <p:cNvSpPr/>
          <p:nvPr/>
        </p:nvSpPr>
        <p:spPr>
          <a:xfrm>
            <a:off x="600390" y="8472804"/>
            <a:ext cx="5721178" cy="0"/>
          </a:xfrm>
          <a:prstGeom prst="line">
            <a:avLst/>
          </a:prstGeom>
          <a:ln w="28575" cap="rnd">
            <a:solidFill>
              <a:srgbClr val="F26829"/>
            </a:solidFill>
            <a:prstDash val="solid"/>
            <a:headEnd type="none" w="sm" len="sm"/>
            <a:tailEnd type="none" w="sm" len="sm"/>
          </a:ln>
        </p:spPr>
        <p:txBody>
          <a:bodyPr/>
          <a:lstStyle/>
          <a:p>
            <a:pPr algn="r" rtl="1"/>
            <a:endParaRPr lang="nl-NL">
              <a:latin typeface="Arial" panose="020B0604020202020204" pitchFamily="34" charset="0"/>
              <a:cs typeface="Arial" panose="020B0604020202020204" pitchFamily="34" charset="0"/>
            </a:endParaRPr>
          </a:p>
        </p:txBody>
      </p:sp>
      <p:sp>
        <p:nvSpPr>
          <p:cNvPr id="46" name="TextBox 46"/>
          <p:cNvSpPr txBox="1"/>
          <p:nvPr/>
        </p:nvSpPr>
        <p:spPr>
          <a:xfrm>
            <a:off x="4861685" y="4498096"/>
            <a:ext cx="630121" cy="376000"/>
          </a:xfrm>
          <a:prstGeom prst="rect">
            <a:avLst/>
          </a:prstGeom>
        </p:spPr>
        <p:txBody>
          <a:bodyPr lIns="0" tIns="0" rIns="0" bIns="0" rtlCol="0" anchor="t">
            <a:spAutoFit/>
          </a:bodyPr>
          <a:lstStyle/>
          <a:p>
            <a:pPr marL="0" lvl="0" indent="0" algn="ctr" rtl="1">
              <a:lnSpc>
                <a:spcPts val="960"/>
              </a:lnSpc>
              <a:spcBef>
                <a:spcPct val="0"/>
              </a:spcBef>
            </a:pPr>
            <a:r>
              <a:rPr lang="ar-EG" sz="800" u="none" strike="noStrike" dirty="0">
                <a:solidFill>
                  <a:srgbClr val="00205C"/>
                </a:solidFill>
                <a:latin typeface="Arial" panose="020B0604020202020204" pitchFamily="34" charset="0"/>
                <a:cs typeface="Arial" panose="020B0604020202020204" pitchFamily="34" charset="0"/>
              </a:rPr>
              <a:t>"هذا أمر مثير للاهتمام. هل يمكنك إخباري بالمزيد؟"</a:t>
            </a:r>
          </a:p>
        </p:txBody>
      </p:sp>
      <p:sp>
        <p:nvSpPr>
          <p:cNvPr id="47" name="TextBox 47"/>
          <p:cNvSpPr txBox="1"/>
          <p:nvPr/>
        </p:nvSpPr>
        <p:spPr>
          <a:xfrm>
            <a:off x="5557632" y="5878395"/>
            <a:ext cx="614568" cy="632481"/>
          </a:xfrm>
          <a:prstGeom prst="rect">
            <a:avLst/>
          </a:prstGeom>
        </p:spPr>
        <p:txBody>
          <a:bodyPr lIns="0" tIns="0" rIns="0" bIns="0" rtlCol="0" anchor="t">
            <a:spAutoFit/>
          </a:bodyPr>
          <a:lstStyle/>
          <a:p>
            <a:pPr marL="0" lvl="0" indent="0" algn="ctr" rtl="1">
              <a:lnSpc>
                <a:spcPts val="960"/>
              </a:lnSpc>
              <a:spcBef>
                <a:spcPct val="0"/>
              </a:spcBef>
            </a:pPr>
            <a:r>
              <a:rPr lang="ar-EG" sz="800" u="none" strike="noStrike" dirty="0">
                <a:solidFill>
                  <a:srgbClr val="00205C"/>
                </a:solidFill>
                <a:latin typeface="Arial" panose="020B0604020202020204" pitchFamily="34" charset="0"/>
                <a:cs typeface="Arial" panose="020B0604020202020204" pitchFamily="34" charset="0"/>
              </a:rPr>
              <a:t>"لست مؤهلا للإجابة على سؤالك. دعني أستفسر بشأن ذلك."</a:t>
            </a:r>
          </a:p>
        </p:txBody>
      </p:sp>
      <p:sp>
        <p:nvSpPr>
          <p:cNvPr id="48" name="TextBox 48"/>
          <p:cNvSpPr txBox="1"/>
          <p:nvPr/>
        </p:nvSpPr>
        <p:spPr>
          <a:xfrm>
            <a:off x="5502461" y="3271809"/>
            <a:ext cx="745939" cy="376000"/>
          </a:xfrm>
          <a:prstGeom prst="rect">
            <a:avLst/>
          </a:prstGeom>
        </p:spPr>
        <p:txBody>
          <a:bodyPr lIns="0" tIns="0" rIns="0" bIns="0" rtlCol="0" anchor="t">
            <a:spAutoFit/>
          </a:bodyPr>
          <a:lstStyle/>
          <a:p>
            <a:pPr algn="ctr" rtl="1">
              <a:lnSpc>
                <a:spcPts val="960"/>
              </a:lnSpc>
            </a:pPr>
            <a:r>
              <a:rPr lang="ar-EG" sz="800" dirty="0">
                <a:solidFill>
                  <a:srgbClr val="00205C"/>
                </a:solidFill>
                <a:latin typeface="Arial" panose="020B0604020202020204" pitchFamily="34" charset="0"/>
                <a:cs typeface="Arial" panose="020B0604020202020204" pitchFamily="34" charset="0"/>
              </a:rPr>
              <a:t>"أتفهّم شعورك. من الطبيعي أن ترغب في معرفة المزيد"</a:t>
            </a:r>
          </a:p>
        </p:txBody>
      </p:sp>
      <p:sp>
        <p:nvSpPr>
          <p:cNvPr id="49" name="TextBox 49"/>
          <p:cNvSpPr txBox="1"/>
          <p:nvPr/>
        </p:nvSpPr>
        <p:spPr>
          <a:xfrm>
            <a:off x="587673" y="8617035"/>
            <a:ext cx="3449763" cy="461665"/>
          </a:xfrm>
          <a:prstGeom prst="rect">
            <a:avLst/>
          </a:prstGeom>
        </p:spPr>
        <p:txBody>
          <a:bodyPr wrap="square"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5. تقديم معلومات بشأن كيفية الحصول على لقاحات على المستوى المحلي.</a:t>
            </a:r>
            <a:endParaRPr lang="en-US" sz="1500" dirty="0">
              <a:solidFill>
                <a:srgbClr val="009ADE"/>
              </a:solidFill>
              <a:latin typeface="Arial" panose="020B0604020202020204" pitchFamily="34" charset="0"/>
              <a:cs typeface="Arial" panose="020B0604020202020204" pitchFamily="34" charset="0"/>
            </a:endParaRPr>
          </a:p>
        </p:txBody>
      </p:sp>
      <p:sp>
        <p:nvSpPr>
          <p:cNvPr id="50" name="TextBox 50"/>
          <p:cNvSpPr txBox="1"/>
          <p:nvPr/>
        </p:nvSpPr>
        <p:spPr>
          <a:xfrm>
            <a:off x="600391" y="7099966"/>
            <a:ext cx="3431768" cy="390043"/>
          </a:xfrm>
          <a:prstGeom prst="rect">
            <a:avLst/>
          </a:prstGeom>
        </p:spPr>
        <p:txBody>
          <a:bodyPr wrap="square"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4. استكشاف الأسباب وراء الرغبة في تلقّي التطعيم</a:t>
            </a:r>
          </a:p>
          <a:p>
            <a:pPr algn="r" rtl="1">
              <a:lnSpc>
                <a:spcPts val="1200"/>
              </a:lnSpc>
            </a:pPr>
            <a:endParaRPr lang="en-US" sz="1500" dirty="0">
              <a:solidFill>
                <a:srgbClr val="009ADE"/>
              </a:solidFill>
              <a:latin typeface="Arial" panose="020B0604020202020204" pitchFamily="34" charset="0"/>
              <a:cs typeface="Arial" panose="020B0604020202020204" pitchFamily="34" charset="0"/>
            </a:endParaRPr>
          </a:p>
        </p:txBody>
      </p:sp>
      <p:sp>
        <p:nvSpPr>
          <p:cNvPr id="51" name="TextBox 51"/>
          <p:cNvSpPr txBox="1"/>
          <p:nvPr/>
        </p:nvSpPr>
        <p:spPr>
          <a:xfrm>
            <a:off x="587673" y="5457712"/>
            <a:ext cx="3437289" cy="396391"/>
          </a:xfrm>
          <a:prstGeom prst="rect">
            <a:avLst/>
          </a:prstGeom>
        </p:spPr>
        <p:txBody>
          <a:bodyPr wrap="square"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3. مشاركة معلومات موثوقة</a:t>
            </a:r>
          </a:p>
          <a:p>
            <a:pPr algn="r" rtl="1">
              <a:lnSpc>
                <a:spcPts val="1200"/>
              </a:lnSpc>
            </a:pPr>
            <a:endParaRPr lang="en-US" sz="1500" dirty="0">
              <a:solidFill>
                <a:srgbClr val="009ADE"/>
              </a:solidFill>
              <a:latin typeface="Arial" panose="020B0604020202020204" pitchFamily="34" charset="0"/>
              <a:cs typeface="Arial" panose="020B0604020202020204" pitchFamily="34" charset="0"/>
            </a:endParaRPr>
          </a:p>
        </p:txBody>
      </p:sp>
      <p:sp>
        <p:nvSpPr>
          <p:cNvPr id="52" name="TextBox 52"/>
          <p:cNvSpPr txBox="1"/>
          <p:nvPr/>
        </p:nvSpPr>
        <p:spPr>
          <a:xfrm>
            <a:off x="594869" y="4099552"/>
            <a:ext cx="3437289" cy="228600"/>
          </a:xfrm>
          <a:prstGeom prst="rect">
            <a:avLst/>
          </a:prstGeom>
        </p:spPr>
        <p:txBody>
          <a:bodyPr wrap="square"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2. طرح أسئلة مفتوحة</a:t>
            </a:r>
          </a:p>
        </p:txBody>
      </p:sp>
      <p:sp>
        <p:nvSpPr>
          <p:cNvPr id="53" name="TextBox 53"/>
          <p:cNvSpPr txBox="1"/>
          <p:nvPr/>
        </p:nvSpPr>
        <p:spPr>
          <a:xfrm>
            <a:off x="600147" y="2672762"/>
            <a:ext cx="3437289" cy="461665"/>
          </a:xfrm>
          <a:prstGeom prst="rect">
            <a:avLst/>
          </a:prstGeom>
        </p:spPr>
        <p:txBody>
          <a:bodyPr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1. الإصغاء بروح التعاطف</a:t>
            </a:r>
          </a:p>
          <a:p>
            <a:pPr algn="r" rtl="1">
              <a:lnSpc>
                <a:spcPts val="1800"/>
              </a:lnSpc>
            </a:pPr>
            <a:endParaRPr lang="en-US" sz="1500" dirty="0">
              <a:solidFill>
                <a:srgbClr val="009ADE"/>
              </a:solidFill>
              <a:latin typeface="Arial" panose="020B0604020202020204" pitchFamily="34" charset="0"/>
              <a:cs typeface="Arial" panose="020B0604020202020204" pitchFamily="34" charset="0"/>
            </a:endParaRPr>
          </a:p>
        </p:txBody>
      </p:sp>
      <p:sp>
        <p:nvSpPr>
          <p:cNvPr id="54" name="TextBox 54"/>
          <p:cNvSpPr txBox="1"/>
          <p:nvPr/>
        </p:nvSpPr>
        <p:spPr>
          <a:xfrm>
            <a:off x="1422482" y="1524000"/>
            <a:ext cx="3982713" cy="720838"/>
          </a:xfrm>
          <a:prstGeom prst="rect">
            <a:avLst/>
          </a:prstGeom>
        </p:spPr>
        <p:txBody>
          <a:bodyPr wrap="square"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شاركوا في المحادثات، خاصة مع الأشخاص المترددين</a:t>
            </a:r>
          </a:p>
        </p:txBody>
      </p:sp>
      <p:sp>
        <p:nvSpPr>
          <p:cNvPr id="55" name="TextBox 55"/>
          <p:cNvSpPr txBox="1"/>
          <p:nvPr/>
        </p:nvSpPr>
        <p:spPr>
          <a:xfrm>
            <a:off x="600147" y="2965847"/>
            <a:ext cx="3437289" cy="615553"/>
          </a:xfrm>
          <a:prstGeom prst="rect">
            <a:avLst/>
          </a:prstGeom>
        </p:spPr>
        <p:txBody>
          <a:bodyPr lIns="0" tIns="0" rIns="0" bIns="0" rtlCol="0" anchor="t">
            <a:spAutoFit/>
          </a:bodyPr>
          <a:lstStyle/>
          <a:p>
            <a:pPr algn="r" rtl="1">
              <a:lnSpc>
                <a:spcPts val="1200"/>
              </a:lnSpc>
            </a:pPr>
            <a:r>
              <a:rPr lang="ar-EG" sz="1000" dirty="0">
                <a:solidFill>
                  <a:srgbClr val="000000"/>
                </a:solidFill>
                <a:latin typeface="Arial" panose="020B0604020202020204" pitchFamily="34" charset="0"/>
                <a:cs typeface="Arial" panose="020B0604020202020204" pitchFamily="34" charset="0"/>
              </a:rPr>
              <a:t>ابدؤوا بالإصغاء بروح التعاطف إلى الأشخاص الذين لديهم استفسارات بشأن التطعيم. ولا تتجاهلوهم، وأقرّوا بمشاعرهم (حتى وإن لم تكونوا متفقين معهم، وقولوا لهم على سبيل المثال: "لا بأس أن تكون لدى المرء استفسارات أو أن يريد الاطلاع على المزيد من المعلومات قبل الحصول على لقاح").</a:t>
            </a:r>
          </a:p>
        </p:txBody>
      </p:sp>
      <p:sp>
        <p:nvSpPr>
          <p:cNvPr id="56" name="TextBox 56"/>
          <p:cNvSpPr txBox="1"/>
          <p:nvPr/>
        </p:nvSpPr>
        <p:spPr>
          <a:xfrm>
            <a:off x="600390" y="4372014"/>
            <a:ext cx="3437289" cy="615553"/>
          </a:xfrm>
          <a:prstGeom prst="rect">
            <a:avLst/>
          </a:prstGeom>
        </p:spPr>
        <p:txBody>
          <a:bodyPr lIns="0" tIns="0" rIns="0" bIns="0" rtlCol="0" anchor="t">
            <a:spAutoFit/>
          </a:bodyPr>
          <a:lstStyle/>
          <a:p>
            <a:pPr algn="r" rtl="1">
              <a:lnSpc>
                <a:spcPts val="1200"/>
              </a:lnSpc>
            </a:pPr>
            <a:r>
              <a:rPr lang="ar-EG" sz="1000" dirty="0">
                <a:solidFill>
                  <a:srgbClr val="000000"/>
                </a:solidFill>
                <a:latin typeface="Arial" panose="020B0604020202020204" pitchFamily="34" charset="0"/>
                <a:cs typeface="Arial" panose="020B0604020202020204" pitchFamily="34" charset="0"/>
              </a:rPr>
              <a:t>من الأمثلة على ذلك: "ماذا سمعت عن اللقاحات؟" أو "هل يمكنك إخباري بالمزيد؟". فهذا النوع من الأسئلة يثير إجابة أوسع من مجرد "نعم" أو "لا"، ويمكن أن يساعدكم على فهم شواغل الناس بشكل أفضل، كما يمكن أن يساعدهم على التفكير ملياً في الأمر.</a:t>
            </a:r>
          </a:p>
        </p:txBody>
      </p:sp>
      <p:sp>
        <p:nvSpPr>
          <p:cNvPr id="57" name="TextBox 57"/>
          <p:cNvSpPr txBox="1"/>
          <p:nvPr/>
        </p:nvSpPr>
        <p:spPr>
          <a:xfrm>
            <a:off x="600391" y="5711874"/>
            <a:ext cx="3431768" cy="1119474"/>
          </a:xfrm>
          <a:prstGeom prst="rect">
            <a:avLst/>
          </a:prstGeom>
        </p:spPr>
        <p:txBody>
          <a:bodyPr wrap="square" lIns="0" tIns="0" rIns="0" bIns="0" rtlCol="0" anchor="t">
            <a:spAutoFit/>
          </a:bodyPr>
          <a:lstStyle/>
          <a:p>
            <a:pPr algn="r" rtl="1">
              <a:lnSpc>
                <a:spcPts val="1080"/>
              </a:lnSpc>
            </a:pPr>
            <a:r>
              <a:rPr lang="ar-EG" sz="1000" dirty="0">
                <a:solidFill>
                  <a:srgbClr val="000000"/>
                </a:solidFill>
                <a:latin typeface="Arial" panose="020B0604020202020204" pitchFamily="34" charset="0"/>
                <a:cs typeface="Arial" panose="020B0604020202020204" pitchFamily="34" charset="0"/>
              </a:rPr>
              <a:t>إن لم تكونوا تعرفون الإجابة أو كنتم غير متيقنين من كيفية تبديد شواغل الناس، اقترحوا عليهم المساعدة من أجل البحث عن المعلومات التي يحتاجون إليها. طلب الإذن يمكن أن يزيد من استعدادهم للاستماع إليكم بدلا من الشعور بأنكم تسعون إلى فرض معلومات لا يرغبون فيها.</a:t>
            </a:r>
          </a:p>
          <a:p>
            <a:pPr algn="r" rtl="1">
              <a:lnSpc>
                <a:spcPts val="1080"/>
              </a:lnSpc>
            </a:pPr>
            <a:endParaRPr lang="en-US" sz="900" dirty="0">
              <a:solidFill>
                <a:srgbClr val="000000"/>
              </a:solidFill>
              <a:latin typeface="Arial" panose="020B0604020202020204" pitchFamily="34" charset="0"/>
              <a:cs typeface="Arial" panose="020B0604020202020204" pitchFamily="34" charset="0"/>
            </a:endParaRPr>
          </a:p>
          <a:p>
            <a:pPr algn="r" rtl="1">
              <a:lnSpc>
                <a:spcPts val="1080"/>
              </a:lnSpc>
            </a:pPr>
            <a:r>
              <a:rPr lang="ar-EG" sz="900" dirty="0">
                <a:solidFill>
                  <a:srgbClr val="000000"/>
                </a:solidFill>
                <a:latin typeface="Arial" panose="020B0604020202020204" pitchFamily="34" charset="0"/>
                <a:cs typeface="Arial" panose="020B0604020202020204" pitchFamily="34" charset="0"/>
              </a:rPr>
              <a:t>(يمكنكم زيارة موقع منظمة الصحة العالمية للاطلاع على الأجوبة عن الأسئلة الشائعة عن التطعيم. كما يمكنكم زيارة الموقع الإلكتروني لإدارة الصحة المحلية في بلدكم أو التشاور مع مصادر أخرى موثوقة وخبيرة من قبيل طبيبكم أو الممرض الخاص بكم.)</a:t>
            </a:r>
          </a:p>
        </p:txBody>
      </p:sp>
      <p:sp>
        <p:nvSpPr>
          <p:cNvPr id="58" name="TextBox 58"/>
          <p:cNvSpPr txBox="1"/>
          <p:nvPr/>
        </p:nvSpPr>
        <p:spPr>
          <a:xfrm>
            <a:off x="601312" y="7391400"/>
            <a:ext cx="3427764" cy="615553"/>
          </a:xfrm>
          <a:prstGeom prst="rect">
            <a:avLst/>
          </a:prstGeom>
        </p:spPr>
        <p:txBody>
          <a:bodyPr wrap="square" lIns="0" tIns="0" rIns="0" bIns="0" rtlCol="0" anchor="t">
            <a:spAutoFit/>
          </a:bodyPr>
          <a:lstStyle/>
          <a:p>
            <a:pPr algn="r" rtl="1">
              <a:lnSpc>
                <a:spcPts val="1200"/>
              </a:lnSpc>
            </a:pPr>
            <a:r>
              <a:rPr lang="ar-EG" sz="1000" dirty="0">
                <a:solidFill>
                  <a:srgbClr val="000000"/>
                </a:solidFill>
                <a:latin typeface="Arial" panose="020B0604020202020204" pitchFamily="34" charset="0"/>
                <a:cs typeface="Arial" panose="020B0604020202020204" pitchFamily="34" charset="0"/>
              </a:rPr>
              <a:t>عند الحديث عن التطعيم، يكتسي الجانب الشخصي أهمية بالغة. ولذا، شاركوا الآخرين الأسباب التي تقف وراء رغبتكم في تطعيم أطفالكم، إذا تسنى لكم ذلك. وإذا كانت لديكم شواغل في الماضي وتمكّنتم من تبديدها، وانتهى بكم الأمر إلى تطعيم أطفالكم، فشاركوهم العوامل التي ساهمت في بعث الطمأنينة في أنفسكم.</a:t>
            </a:r>
          </a:p>
        </p:txBody>
      </p:sp>
      <p:sp>
        <p:nvSpPr>
          <p:cNvPr id="59" name="TextBox 59"/>
          <p:cNvSpPr txBox="1"/>
          <p:nvPr/>
        </p:nvSpPr>
        <p:spPr>
          <a:xfrm>
            <a:off x="685800" y="9144316"/>
            <a:ext cx="3346358" cy="153888"/>
          </a:xfrm>
          <a:prstGeom prst="rect">
            <a:avLst/>
          </a:prstGeom>
        </p:spPr>
        <p:txBody>
          <a:bodyPr wrap="square" lIns="0" tIns="0" rIns="0" bIns="0" rtlCol="0" anchor="t">
            <a:spAutoFit/>
          </a:bodyPr>
          <a:lstStyle/>
          <a:p>
            <a:pPr algn="r" rtl="1">
              <a:lnSpc>
                <a:spcPts val="1200"/>
              </a:lnSpc>
            </a:pPr>
            <a:r>
              <a:rPr lang="ar-EG" sz="1000" dirty="0">
                <a:solidFill>
                  <a:srgbClr val="000000"/>
                </a:solidFill>
                <a:latin typeface="Arial" panose="020B0604020202020204" pitchFamily="34" charset="0"/>
                <a:cs typeface="Arial" panose="020B0604020202020204" pitchFamily="34" charset="0"/>
              </a:rPr>
              <a:t>قدموا نصائح عملية عن توقيت ومكان الحصول على التطعيم.</a:t>
            </a:r>
          </a:p>
        </p:txBody>
      </p:sp>
      <p:grpSp>
        <p:nvGrpSpPr>
          <p:cNvPr id="60" name="Group 23">
            <a:extLst>
              <a:ext uri="{FF2B5EF4-FFF2-40B4-BE49-F238E27FC236}">
                <a16:creationId xmlns:a16="http://schemas.microsoft.com/office/drawing/2014/main" id="{6FF7C641-13D6-160E-63FC-E449FF44B7B3}"/>
              </a:ext>
            </a:extLst>
          </p:cNvPr>
          <p:cNvGrpSpPr/>
          <p:nvPr/>
        </p:nvGrpSpPr>
        <p:grpSpPr>
          <a:xfrm>
            <a:off x="4441876" y="2751647"/>
            <a:ext cx="640628" cy="1162500"/>
            <a:chOff x="0" y="0"/>
            <a:chExt cx="952474" cy="1550000"/>
          </a:xfrm>
        </p:grpSpPr>
        <p:sp>
          <p:nvSpPr>
            <p:cNvPr id="61" name="Freeform 24">
              <a:extLst>
                <a:ext uri="{FF2B5EF4-FFF2-40B4-BE49-F238E27FC236}">
                  <a16:creationId xmlns:a16="http://schemas.microsoft.com/office/drawing/2014/main" id="{6CFAF661-F275-A4E9-B544-2BBFB9FB468D}"/>
                </a:ext>
              </a:extLst>
            </p:cNvPr>
            <p:cNvSpPr/>
            <p:nvPr/>
          </p:nvSpPr>
          <p:spPr>
            <a:xfrm>
              <a:off x="0" y="0"/>
              <a:ext cx="883186" cy="1550000"/>
            </a:xfrm>
            <a:custGeom>
              <a:avLst/>
              <a:gdLst/>
              <a:ahLst/>
              <a:cxnLst/>
              <a:rect l="l" t="t" r="r" b="b"/>
              <a:pathLst>
                <a:path w="883186" h="1550000">
                  <a:moveTo>
                    <a:pt x="0" y="0"/>
                  </a:moveTo>
                  <a:lnTo>
                    <a:pt x="883186" y="0"/>
                  </a:lnTo>
                  <a:lnTo>
                    <a:pt x="883186" y="1550000"/>
                  </a:lnTo>
                  <a:lnTo>
                    <a:pt x="0" y="1550000"/>
                  </a:lnTo>
                  <a:lnTo>
                    <a:pt x="0" y="0"/>
                  </a:lnTo>
                  <a:close/>
                </a:path>
              </a:pathLst>
            </a:cu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r="-61899"/>
              </a:stretch>
            </a:blipFill>
          </p:spPr>
          <p:txBody>
            <a:bodyPr/>
            <a:lstStyle/>
            <a:p>
              <a:endParaRPr lang="nl-NL" dirty="0"/>
            </a:p>
          </p:txBody>
        </p:sp>
        <p:grpSp>
          <p:nvGrpSpPr>
            <p:cNvPr id="62" name="Group 25">
              <a:extLst>
                <a:ext uri="{FF2B5EF4-FFF2-40B4-BE49-F238E27FC236}">
                  <a16:creationId xmlns:a16="http://schemas.microsoft.com/office/drawing/2014/main" id="{8D1CB3FF-91A5-FB22-1716-8E549C12238B}"/>
                </a:ext>
              </a:extLst>
            </p:cNvPr>
            <p:cNvGrpSpPr/>
            <p:nvPr/>
          </p:nvGrpSpPr>
          <p:grpSpPr>
            <a:xfrm rot="1763216">
              <a:off x="803161" y="777154"/>
              <a:ext cx="121454" cy="145392"/>
              <a:chOff x="0" y="0"/>
              <a:chExt cx="812800" cy="972999"/>
            </a:xfrm>
          </p:grpSpPr>
          <p:sp>
            <p:nvSpPr>
              <p:cNvPr id="63" name="Freeform 26">
                <a:extLst>
                  <a:ext uri="{FF2B5EF4-FFF2-40B4-BE49-F238E27FC236}">
                    <a16:creationId xmlns:a16="http://schemas.microsoft.com/office/drawing/2014/main" id="{1A37FED2-A198-5F1A-C277-A1CECE11DB00}"/>
                  </a:ext>
                </a:extLst>
              </p:cNvPr>
              <p:cNvSpPr/>
              <p:nvPr/>
            </p:nvSpPr>
            <p:spPr>
              <a:xfrm>
                <a:off x="0" y="0"/>
                <a:ext cx="812800" cy="972999"/>
              </a:xfrm>
              <a:custGeom>
                <a:avLst/>
                <a:gdLst/>
                <a:ahLst/>
                <a:cxnLst/>
                <a:rect l="l" t="t" r="r" b="b"/>
                <a:pathLst>
                  <a:path w="812800" h="972999">
                    <a:moveTo>
                      <a:pt x="406400" y="0"/>
                    </a:moveTo>
                    <a:lnTo>
                      <a:pt x="812800" y="972999"/>
                    </a:lnTo>
                    <a:lnTo>
                      <a:pt x="0" y="972999"/>
                    </a:lnTo>
                    <a:lnTo>
                      <a:pt x="406400" y="0"/>
                    </a:lnTo>
                    <a:close/>
                  </a:path>
                </a:pathLst>
              </a:custGeom>
              <a:solidFill>
                <a:srgbClr val="FFFFFF"/>
              </a:solidFill>
            </p:spPr>
            <p:txBody>
              <a:bodyPr/>
              <a:lstStyle/>
              <a:p>
                <a:endParaRPr lang="nl-NL"/>
              </a:p>
            </p:txBody>
          </p:sp>
          <p:sp>
            <p:nvSpPr>
              <p:cNvPr id="64" name="TextBox 27">
                <a:extLst>
                  <a:ext uri="{FF2B5EF4-FFF2-40B4-BE49-F238E27FC236}">
                    <a16:creationId xmlns:a16="http://schemas.microsoft.com/office/drawing/2014/main" id="{3F91F4C5-9CA2-868F-02E7-5F33F8B2FF50}"/>
                  </a:ext>
                </a:extLst>
              </p:cNvPr>
              <p:cNvSpPr txBox="1"/>
              <p:nvPr/>
            </p:nvSpPr>
            <p:spPr>
              <a:xfrm>
                <a:off x="127000" y="451749"/>
                <a:ext cx="558800" cy="451749"/>
              </a:xfrm>
              <a:prstGeom prst="rect">
                <a:avLst/>
              </a:prstGeom>
            </p:spPr>
            <p:txBody>
              <a:bodyPr lIns="50800" tIns="50800" rIns="50800" bIns="50800" rtlCol="0" anchor="ctr"/>
              <a:lstStyle/>
              <a:p>
                <a:pPr algn="ctr">
                  <a:lnSpc>
                    <a:spcPts val="1680"/>
                  </a:lnSpc>
                </a:pPr>
                <a:endParaRPr/>
              </a:p>
            </p:txBody>
          </p:sp>
        </p:grpSp>
      </p:grpSp>
      <p:sp>
        <p:nvSpPr>
          <p:cNvPr id="65" name="Freeform 22">
            <a:extLst>
              <a:ext uri="{FF2B5EF4-FFF2-40B4-BE49-F238E27FC236}">
                <a16:creationId xmlns:a16="http://schemas.microsoft.com/office/drawing/2014/main" id="{B6784321-5151-D00F-EA1E-695B6984DE39}"/>
              </a:ext>
            </a:extLst>
          </p:cNvPr>
          <p:cNvSpPr/>
          <p:nvPr/>
        </p:nvSpPr>
        <p:spPr>
          <a:xfrm flipH="1">
            <a:off x="5082504" y="2714719"/>
            <a:ext cx="322691" cy="1217702"/>
          </a:xfrm>
          <a:custGeom>
            <a:avLst/>
            <a:gdLst/>
            <a:ahLst/>
            <a:cxnLst/>
            <a:rect l="l" t="t" r="r" b="b"/>
            <a:pathLst>
              <a:path w="322691" h="1217702">
                <a:moveTo>
                  <a:pt x="322691" y="0"/>
                </a:moveTo>
                <a:lnTo>
                  <a:pt x="0" y="0"/>
                </a:lnTo>
                <a:lnTo>
                  <a:pt x="0" y="1217702"/>
                </a:lnTo>
                <a:lnTo>
                  <a:pt x="322691" y="1217702"/>
                </a:lnTo>
                <a:lnTo>
                  <a:pt x="322691"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nl-NL"/>
          </a:p>
        </p:txBody>
      </p:sp>
      <p:sp>
        <p:nvSpPr>
          <p:cNvPr id="66" name="Freeform 28">
            <a:extLst>
              <a:ext uri="{FF2B5EF4-FFF2-40B4-BE49-F238E27FC236}">
                <a16:creationId xmlns:a16="http://schemas.microsoft.com/office/drawing/2014/main" id="{B9C9710E-FA89-DF0F-AF8A-F80A4F4EF645}"/>
              </a:ext>
            </a:extLst>
          </p:cNvPr>
          <p:cNvSpPr/>
          <p:nvPr/>
        </p:nvSpPr>
        <p:spPr>
          <a:xfrm>
            <a:off x="5559286" y="4090027"/>
            <a:ext cx="417509" cy="1124542"/>
          </a:xfrm>
          <a:custGeom>
            <a:avLst/>
            <a:gdLst/>
            <a:ahLst/>
            <a:cxnLst/>
            <a:rect l="l" t="t" r="r" b="b"/>
            <a:pathLst>
              <a:path w="417509" h="1124542">
                <a:moveTo>
                  <a:pt x="0" y="0"/>
                </a:moveTo>
                <a:lnTo>
                  <a:pt x="417508" y="0"/>
                </a:lnTo>
                <a:lnTo>
                  <a:pt x="417508" y="1124542"/>
                </a:lnTo>
                <a:lnTo>
                  <a:pt x="0" y="1124542"/>
                </a:lnTo>
                <a:lnTo>
                  <a:pt x="0" y="0"/>
                </a:lnTo>
                <a:close/>
              </a:path>
            </a:pathLst>
          </a:cu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t="-451" r="-78078"/>
            </a:stretch>
          </a:blipFill>
        </p:spPr>
        <p:txBody>
          <a:bodyPr/>
          <a:lstStyle/>
          <a:p>
            <a:endParaRPr lang="nl-NL" dirty="0"/>
          </a:p>
        </p:txBody>
      </p:sp>
      <p:sp>
        <p:nvSpPr>
          <p:cNvPr id="67" name="Freeform 29">
            <a:extLst>
              <a:ext uri="{FF2B5EF4-FFF2-40B4-BE49-F238E27FC236}">
                <a16:creationId xmlns:a16="http://schemas.microsoft.com/office/drawing/2014/main" id="{61319C31-DA47-4A67-F582-40929CBE79F9}"/>
              </a:ext>
            </a:extLst>
          </p:cNvPr>
          <p:cNvSpPr/>
          <p:nvPr/>
        </p:nvSpPr>
        <p:spPr>
          <a:xfrm>
            <a:off x="5963304" y="4099552"/>
            <a:ext cx="330451" cy="1115017"/>
          </a:xfrm>
          <a:custGeom>
            <a:avLst/>
            <a:gdLst/>
            <a:ahLst/>
            <a:cxnLst/>
            <a:rect l="l" t="t" r="r" b="b"/>
            <a:pathLst>
              <a:path w="330451" h="1115017">
                <a:moveTo>
                  <a:pt x="0" y="0"/>
                </a:moveTo>
                <a:lnTo>
                  <a:pt x="330451" y="0"/>
                </a:lnTo>
                <a:lnTo>
                  <a:pt x="330451" y="1115017"/>
                </a:lnTo>
                <a:lnTo>
                  <a:pt x="0" y="1115017"/>
                </a:lnTo>
                <a:lnTo>
                  <a:pt x="0" y="0"/>
                </a:lnTo>
                <a:close/>
              </a:path>
            </a:pathLst>
          </a:custGeom>
          <a: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p:spPr>
        <p:txBody>
          <a:bodyPr/>
          <a:lstStyle/>
          <a:p>
            <a:endParaRPr lang="nl-NL"/>
          </a:p>
        </p:txBody>
      </p:sp>
      <p:pic>
        <p:nvPicPr>
          <p:cNvPr id="68" name="Picture 67" descr="A person wearing a white dress and blue scarf&#10;&#10;Description automatically generated">
            <a:extLst>
              <a:ext uri="{FF2B5EF4-FFF2-40B4-BE49-F238E27FC236}">
                <a16:creationId xmlns:a16="http://schemas.microsoft.com/office/drawing/2014/main" id="{19595769-CC6F-C2E2-79B0-00AC48240D8B}"/>
              </a:ext>
            </a:extLst>
          </p:cNvPr>
          <p:cNvPicPr>
            <a:picLocks noChangeAspect="1"/>
          </p:cNvPicPr>
          <p:nvPr/>
        </p:nvPicPr>
        <p:blipFill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colorTemperature colorTemp="1500"/>
                    </a14:imgEffect>
                    <a14:imgEffect>
                      <a14:brightnessContrast bright="-100000" contrast="-40000"/>
                    </a14:imgEffect>
                  </a14:imgLayer>
                </a14:imgProps>
              </a:ext>
              <a:ext uri="{28A0092B-C50C-407E-A947-70E740481C1C}">
                <a14:useLocalDpi xmlns:a14="http://schemas.microsoft.com/office/drawing/2010/main" val="0"/>
              </a:ext>
            </a:extLst>
          </a:blip>
          <a:srcRect l="32935" r="26291" b="3096"/>
          <a:stretch/>
        </p:blipFill>
        <p:spPr>
          <a:xfrm flipH="1">
            <a:off x="4738861" y="5495828"/>
            <a:ext cx="666334" cy="1416196"/>
          </a:xfrm>
          <a:prstGeom prst="rect">
            <a:avLst/>
          </a:prstGeom>
        </p:spPr>
      </p:pic>
      <p:sp>
        <p:nvSpPr>
          <p:cNvPr id="69" name="Freeform 38">
            <a:extLst>
              <a:ext uri="{FF2B5EF4-FFF2-40B4-BE49-F238E27FC236}">
                <a16:creationId xmlns:a16="http://schemas.microsoft.com/office/drawing/2014/main" id="{8042B6F4-4901-CFBD-D583-765C68AA848F}"/>
              </a:ext>
            </a:extLst>
          </p:cNvPr>
          <p:cNvSpPr/>
          <p:nvPr/>
        </p:nvSpPr>
        <p:spPr>
          <a:xfrm>
            <a:off x="5688864" y="7080862"/>
            <a:ext cx="604891" cy="1209783"/>
          </a:xfrm>
          <a:custGeom>
            <a:avLst/>
            <a:gdLst/>
            <a:ahLst/>
            <a:cxnLst/>
            <a:rect l="l" t="t" r="r" b="b"/>
            <a:pathLst>
              <a:path w="604891" h="1209783">
                <a:moveTo>
                  <a:pt x="0" y="0"/>
                </a:moveTo>
                <a:lnTo>
                  <a:pt x="604891" y="0"/>
                </a:lnTo>
                <a:lnTo>
                  <a:pt x="604891" y="1209783"/>
                </a:lnTo>
                <a:lnTo>
                  <a:pt x="0" y="1209783"/>
                </a:lnTo>
                <a:lnTo>
                  <a:pt x="0" y="0"/>
                </a:lnTo>
                <a:close/>
              </a:path>
            </a:pathLst>
          </a:custGeom>
          <a: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p:spPr>
        <p:txBody>
          <a:bodyPr/>
          <a:lstStyle/>
          <a:p>
            <a:endParaRPr lang="nl-NL"/>
          </a:p>
        </p:txBody>
      </p:sp>
      <p:sp>
        <p:nvSpPr>
          <p:cNvPr id="70" name="Freeform 45">
            <a:extLst>
              <a:ext uri="{FF2B5EF4-FFF2-40B4-BE49-F238E27FC236}">
                <a16:creationId xmlns:a16="http://schemas.microsoft.com/office/drawing/2014/main" id="{CBBF3BDA-18DF-26BD-866A-22FC5F7E6BEE}"/>
              </a:ext>
            </a:extLst>
          </p:cNvPr>
          <p:cNvSpPr/>
          <p:nvPr/>
        </p:nvSpPr>
        <p:spPr>
          <a:xfrm>
            <a:off x="5381483" y="7099966"/>
            <a:ext cx="307380" cy="1154480"/>
          </a:xfrm>
          <a:custGeom>
            <a:avLst/>
            <a:gdLst/>
            <a:ahLst/>
            <a:cxnLst/>
            <a:rect l="l" t="t" r="r" b="b"/>
            <a:pathLst>
              <a:path w="307380" h="1154480">
                <a:moveTo>
                  <a:pt x="0" y="0"/>
                </a:moveTo>
                <a:lnTo>
                  <a:pt x="307381" y="0"/>
                </a:lnTo>
                <a:lnTo>
                  <a:pt x="307381" y="1154480"/>
                </a:lnTo>
                <a:lnTo>
                  <a:pt x="0" y="1154480"/>
                </a:lnTo>
                <a:lnTo>
                  <a:pt x="0" y="0"/>
                </a:lnTo>
                <a:close/>
              </a:path>
            </a:pathLst>
          </a:custGeom>
          <a: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p:spPr>
        <p:txBody>
          <a:bodyPr/>
          <a:lstStyle/>
          <a:p>
            <a:endParaRPr lang="nl-NL"/>
          </a:p>
        </p:txBody>
      </p:sp>
      <p:sp>
        <p:nvSpPr>
          <p:cNvPr id="75" name="Freeform 41">
            <a:extLst>
              <a:ext uri="{FF2B5EF4-FFF2-40B4-BE49-F238E27FC236}">
                <a16:creationId xmlns:a16="http://schemas.microsoft.com/office/drawing/2014/main" id="{6D3B9618-86A7-225F-57D3-3BE90A295AE8}"/>
              </a:ext>
            </a:extLst>
          </p:cNvPr>
          <p:cNvSpPr/>
          <p:nvPr/>
        </p:nvSpPr>
        <p:spPr>
          <a:xfrm flipH="1">
            <a:off x="4658072" y="8553011"/>
            <a:ext cx="494790" cy="1195867"/>
          </a:xfrm>
          <a:custGeom>
            <a:avLst/>
            <a:gdLst/>
            <a:ahLst/>
            <a:cxnLst/>
            <a:rect l="l" t="t" r="r" b="b"/>
            <a:pathLst>
              <a:path w="494790" h="1195867">
                <a:moveTo>
                  <a:pt x="494790" y="0"/>
                </a:moveTo>
                <a:lnTo>
                  <a:pt x="0" y="0"/>
                </a:lnTo>
                <a:lnTo>
                  <a:pt x="0" y="1195867"/>
                </a:lnTo>
                <a:lnTo>
                  <a:pt x="494790" y="1195867"/>
                </a:lnTo>
                <a:lnTo>
                  <a:pt x="494790" y="0"/>
                </a:lnTo>
                <a:close/>
              </a:path>
            </a:pathLst>
          </a:custGeom>
          <a: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a:blipFill>
        </p:spPr>
        <p:txBody>
          <a:bodyPr/>
          <a:lstStyle/>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703006" y="1222953"/>
            <a:ext cx="6154993" cy="918685"/>
            <a:chOff x="0" y="0"/>
            <a:chExt cx="8386385" cy="1224913"/>
          </a:xfrm>
        </p:grpSpPr>
        <p:sp>
          <p:nvSpPr>
            <p:cNvPr id="3" name="Freeform 3"/>
            <p:cNvSpPr/>
            <p:nvPr/>
          </p:nvSpPr>
          <p:spPr>
            <a:xfrm>
              <a:off x="0" y="0"/>
              <a:ext cx="8386445" cy="1224929"/>
            </a:xfrm>
            <a:custGeom>
              <a:avLst/>
              <a:gdLst/>
              <a:ahLst/>
              <a:cxnLst/>
              <a:rect l="l" t="t" r="r" b="b"/>
              <a:pathLst>
                <a:path w="8386445" h="1224929">
                  <a:moveTo>
                    <a:pt x="0" y="0"/>
                  </a:moveTo>
                  <a:lnTo>
                    <a:pt x="8386445" y="0"/>
                  </a:lnTo>
                  <a:lnTo>
                    <a:pt x="8386445" y="1224929"/>
                  </a:lnTo>
                  <a:lnTo>
                    <a:pt x="0" y="1224929"/>
                  </a:lnTo>
                  <a:close/>
                </a:path>
              </a:pathLst>
            </a:custGeom>
            <a:solidFill>
              <a:srgbClr val="000000">
                <a:alpha val="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4" name="Group 4"/>
          <p:cNvGrpSpPr/>
          <p:nvPr/>
        </p:nvGrpSpPr>
        <p:grpSpPr>
          <a:xfrm>
            <a:off x="3771900" y="8765136"/>
            <a:ext cx="2515689" cy="1140864"/>
            <a:chOff x="0" y="0"/>
            <a:chExt cx="3354252" cy="1521152"/>
          </a:xfrm>
        </p:grpSpPr>
        <p:sp>
          <p:nvSpPr>
            <p:cNvPr id="5" name="Freeform 5"/>
            <p:cNvSpPr/>
            <p:nvPr/>
          </p:nvSpPr>
          <p:spPr>
            <a:xfrm>
              <a:off x="0" y="0"/>
              <a:ext cx="3354197" cy="1521109"/>
            </a:xfrm>
            <a:custGeom>
              <a:avLst/>
              <a:gdLst/>
              <a:ahLst/>
              <a:cxnLst/>
              <a:rect l="l" t="t" r="r" b="b"/>
              <a:pathLst>
                <a:path w="3354197" h="1521109">
                  <a:moveTo>
                    <a:pt x="0" y="0"/>
                  </a:moveTo>
                  <a:lnTo>
                    <a:pt x="3354197" y="0"/>
                  </a:lnTo>
                  <a:lnTo>
                    <a:pt x="3354197" y="1521109"/>
                  </a:lnTo>
                  <a:lnTo>
                    <a:pt x="0" y="1521109"/>
                  </a:lnTo>
                  <a:close/>
                </a:path>
              </a:pathLst>
            </a:custGeom>
            <a:solidFill>
              <a:srgbClr val="F4A81D"/>
            </a:solidFill>
          </p:spPr>
          <p:txBody>
            <a:bodyPr/>
            <a:lstStyle/>
            <a:p>
              <a:pPr algn="r" rtl="1"/>
              <a:endParaRPr lang="nl-NL">
                <a:latin typeface="Arial" panose="020B0604020202020204" pitchFamily="34" charset="0"/>
                <a:cs typeface="Arial" panose="020B0604020202020204" pitchFamily="34" charset="0"/>
              </a:endParaRPr>
            </a:p>
          </p:txBody>
        </p:sp>
      </p:grpSp>
      <p:sp>
        <p:nvSpPr>
          <p:cNvPr id="6" name="TextBox 6"/>
          <p:cNvSpPr txBox="1"/>
          <p:nvPr/>
        </p:nvSpPr>
        <p:spPr>
          <a:xfrm>
            <a:off x="481137" y="2590800"/>
            <a:ext cx="5571785" cy="5527154"/>
          </a:xfrm>
          <a:prstGeom prst="rect">
            <a:avLst/>
          </a:prstGeom>
        </p:spPr>
        <p:txBody>
          <a:bodyPr wrap="square" lIns="0" tIns="0" rIns="0" bIns="0" rtlCol="0" anchor="t">
            <a:spAutoFit/>
          </a:bodyPr>
          <a:lstStyle/>
          <a:p>
            <a:pPr algn="r" rtl="1">
              <a:lnSpc>
                <a:spcPts val="1679"/>
              </a:lnSpc>
            </a:pPr>
            <a:r>
              <a:rPr lang="ar-EG" sz="1399" b="1" dirty="0">
                <a:solidFill>
                  <a:srgbClr val="00205C"/>
                </a:solidFill>
                <a:latin typeface="Arial" panose="020B0604020202020204" pitchFamily="34" charset="0"/>
                <a:cs typeface="Arial" panose="020B0604020202020204" pitchFamily="34" charset="0"/>
              </a:rPr>
              <a:t>لماذا ينبغي أن أحصل على التطعيم (أو أن أجعل طفلي يحصل على التطعيم)؟</a:t>
            </a:r>
          </a:p>
          <a:p>
            <a:pPr algn="r" rtl="1">
              <a:lnSpc>
                <a:spcPts val="1200"/>
              </a:lnSpc>
            </a:pPr>
            <a:r>
              <a:rPr lang="ar-EG" sz="1000" dirty="0">
                <a:solidFill>
                  <a:srgbClr val="000000"/>
                </a:solidFill>
                <a:latin typeface="Arial" panose="020B0604020202020204" pitchFamily="34" charset="0"/>
                <a:cs typeface="Arial" panose="020B0604020202020204" pitchFamily="34" charset="0"/>
              </a:rPr>
              <a:t>اللقاحات تحمينا طوال الحياة وفي مراحل السن المختلفة، من الولادة إلى الطفولة، وخلال المراهقة وحتى الشيخوخة. ومن المهم التحقق من عدم تفويت أيّ جرعات من هذه اللقاحات.</a:t>
            </a: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r>
              <a:rPr lang="ar-EG" sz="1000" dirty="0">
                <a:solidFill>
                  <a:srgbClr val="000000"/>
                </a:solidFill>
                <a:latin typeface="Arial" panose="020B0604020202020204" pitchFamily="34" charset="0"/>
                <a:cs typeface="Arial" panose="020B0604020202020204" pitchFamily="34" charset="0"/>
              </a:rPr>
              <a:t>وإذا انتظرنا إلى أن نعتقد أننا معرضون للإصابة لمرض خطير - كما هو الحال أثناء تفشي أحد الأمراض - فقد لا يتاح للقاح متسع من الوقت لكي يؤدي دوره ولكي نحصل على جميع الجرعات الموصى بها.</a:t>
            </a: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r>
              <a:rPr lang="ar-EG" sz="1000" dirty="0">
                <a:solidFill>
                  <a:srgbClr val="000000"/>
                </a:solidFill>
                <a:latin typeface="Arial" panose="020B0604020202020204" pitchFamily="34" charset="0"/>
                <a:cs typeface="Arial" panose="020B0604020202020204" pitchFamily="34" charset="0"/>
              </a:rPr>
              <a:t>وإذا فاتتكم، أنتم أو أطفالكم، أي لقاحات موصى بها، فتحدثوا إلى عامل الرعاية الصحية الخاص بكم بشأن استدراك ما فاتكم من لقاحات.</a:t>
            </a: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كيف لنا أن نعلم أن اللقاحات مأمونة؟</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لابد أن يخضع كل لقاح لاختبارات مكثفة وصارمة</a:t>
            </a:r>
            <a:r>
              <a:rPr lang="ar-EG" sz="1000" dirty="0">
                <a:solidFill>
                  <a:srgbClr val="009ADE"/>
                </a:solidFill>
                <a:latin typeface="Arial" panose="020B0604020202020204" pitchFamily="34" charset="0"/>
                <a:cs typeface="Arial" panose="020B0604020202020204" pitchFamily="34" charset="0"/>
              </a:rPr>
              <a:t> </a:t>
            </a:r>
            <a:r>
              <a:rPr lang="ar-EG" sz="1000" dirty="0">
                <a:solidFill>
                  <a:srgbClr val="000000"/>
                </a:solidFill>
                <a:latin typeface="Arial" panose="020B0604020202020204" pitchFamily="34" charset="0"/>
                <a:cs typeface="Arial" panose="020B0604020202020204" pitchFamily="34" charset="0"/>
              </a:rPr>
              <a:t>قبل بدء استخدامه في بلد ما. وبمجرد بدء استخدام اللقاحات، يجب أن تُرصد باستمرار للتأكد من أنها مأمونة للأشخاص الذين يتلقونها.</a:t>
            </a: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هل يمكن أن تتسبب اللقاحات في آثار جانبية ضارة؟</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اللقاحات مأمونة للغاية.</a:t>
            </a:r>
            <a:r>
              <a:rPr lang="ar-EG" sz="1000" dirty="0">
                <a:solidFill>
                  <a:srgbClr val="009ADE"/>
                </a:solidFill>
                <a:latin typeface="Arial" panose="020B0604020202020204" pitchFamily="34" charset="0"/>
                <a:cs typeface="Arial" panose="020B0604020202020204" pitchFamily="34" charset="0"/>
              </a:rPr>
              <a:t> </a:t>
            </a:r>
            <a:r>
              <a:rPr lang="ar-EG" sz="1000" dirty="0">
                <a:solidFill>
                  <a:srgbClr val="000000"/>
                </a:solidFill>
                <a:latin typeface="Arial" panose="020B0604020202020204" pitchFamily="34" charset="0"/>
                <a:cs typeface="Arial" panose="020B0604020202020204" pitchFamily="34" charset="0"/>
              </a:rPr>
              <a:t>ومعظم الآثار الجانبية للقاحات طفيفةٌ ومؤقتة، مثل الألم الموضعي أو الحمى الخفيفة. والأحداث الضائرة الخطيرة أو الوفاة نادرة للغاية (على سبيل المثال، حالة واحدة لكل مليون جرعة) بالنسبة إلى معظم اللقاحات.</a:t>
            </a: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هل توفر اللقاحات مناعة أفضل من العدوى الطبيعية؟</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تحفز اللقاحات الجهاز المناعي على اكتساب حماية مماثلة لتلك التي تولّدها العدوى الطبيعية،</a:t>
            </a:r>
            <a:r>
              <a:rPr lang="ar-EG" sz="1000" dirty="0">
                <a:solidFill>
                  <a:srgbClr val="009ADE"/>
                </a:solidFill>
                <a:latin typeface="Arial" panose="020B0604020202020204" pitchFamily="34" charset="0"/>
                <a:cs typeface="Arial" panose="020B0604020202020204" pitchFamily="34" charset="0"/>
              </a:rPr>
              <a:t> </a:t>
            </a:r>
            <a:r>
              <a:rPr lang="ar-EG" sz="1000" dirty="0">
                <a:solidFill>
                  <a:srgbClr val="000000"/>
                </a:solidFill>
                <a:latin typeface="Arial" panose="020B0604020202020204" pitchFamily="34" charset="0"/>
                <a:cs typeface="Arial" panose="020B0604020202020204" pitchFamily="34" charset="0"/>
              </a:rPr>
              <a:t>غير أن اللقاحات لا تسبب المرض ولا تعرّض الشخص المطعّم لخطر المضاعفات المحتملة للعدوى الطبيعية. وتقترن العدوى الطبيعية بخطر حدوث مضاعفات خطيرة مرتبطة بهذه العدوى.</a:t>
            </a: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هل يمكن أن تتسبب اللقاحات في العدوى التي يُفترض أن تمنعها؟</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اللقاحات المعطلة لا تحتوي على جراثيم حية ولا يمكن أن تسبب العدوى.</a:t>
            </a:r>
            <a:r>
              <a:rPr lang="ar-EG" sz="1000" dirty="0">
                <a:solidFill>
                  <a:srgbClr val="009ADE"/>
                </a:solidFill>
                <a:latin typeface="Arial" panose="020B0604020202020204" pitchFamily="34" charset="0"/>
                <a:cs typeface="Arial" panose="020B0604020202020204" pitchFamily="34" charset="0"/>
              </a:rPr>
              <a:t> </a:t>
            </a:r>
            <a:r>
              <a:rPr lang="ar-EG" sz="1000" dirty="0">
                <a:solidFill>
                  <a:srgbClr val="000000"/>
                </a:solidFill>
                <a:latin typeface="Arial" panose="020B0604020202020204" pitchFamily="34" charset="0"/>
                <a:cs typeface="Arial" panose="020B0604020202020204" pitchFamily="34" charset="0"/>
              </a:rPr>
              <a:t>أما اللقاحات الحية فهي تحتوي على جراثيم واهنة وغير قادرة على التسبب في إصابة الأشخاص الأصحاء بالمرض. ومن النادر أن ينشأ شكل خفيف من أشكال العدوى.</a:t>
            </a: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ألا ينبغي تأخير اللقاحات إلى أن يكبر الأطفال ويقل خطر الآثار الجانبية؟</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لا يوجد ما يدل على أن الآثار الجانبية أكثر شيوعا عند المواليد/الرضع مقارنة بالأطفال الأكبر سنًا.</a:t>
            </a:r>
            <a:r>
              <a:rPr lang="ar-EG" sz="1000" dirty="0">
                <a:solidFill>
                  <a:srgbClr val="009ADE"/>
                </a:solidFill>
                <a:latin typeface="Arial" panose="020B0604020202020204" pitchFamily="34" charset="0"/>
                <a:cs typeface="Arial" panose="020B0604020202020204" pitchFamily="34" charset="0"/>
              </a:rPr>
              <a:t> </a:t>
            </a:r>
            <a:r>
              <a:rPr lang="ar-EG" sz="1000" dirty="0">
                <a:solidFill>
                  <a:srgbClr val="000000"/>
                </a:solidFill>
                <a:latin typeface="Arial" panose="020B0604020202020204" pitchFamily="34" charset="0"/>
                <a:cs typeface="Arial" panose="020B0604020202020204" pitchFamily="34" charset="0"/>
              </a:rPr>
              <a:t>وتأخير اللقاحات يعرض الأطفال الصغار لخطر الإصابة بالمرض ومضاعفاته.</a:t>
            </a:r>
            <a:endParaRPr lang="en-US" sz="1000" dirty="0">
              <a:solidFill>
                <a:srgbClr val="000000"/>
              </a:solidFill>
              <a:latin typeface="Arial" panose="020B0604020202020204" pitchFamily="34" charset="0"/>
              <a:cs typeface="Arial" panose="020B0604020202020204" pitchFamily="34" charset="0"/>
            </a:endParaRPr>
          </a:p>
          <a:p>
            <a:pPr algn="r" rtl="1">
              <a:lnSpc>
                <a:spcPts val="1200"/>
              </a:lnSpc>
            </a:pPr>
            <a:endParaRPr lang="en-US" sz="1000" dirty="0">
              <a:solidFill>
                <a:srgbClr val="000000"/>
              </a:solidFill>
              <a:latin typeface="Arial" panose="020B0604020202020204" pitchFamily="34" charset="0"/>
              <a:cs typeface="Arial" panose="020B0604020202020204" pitchFamily="34" charset="0"/>
            </a:endParaRPr>
          </a:p>
          <a:p>
            <a:pPr algn="r" rtl="1">
              <a:lnSpc>
                <a:spcPts val="1679"/>
              </a:lnSpc>
            </a:pPr>
            <a:r>
              <a:rPr lang="ar-EG" sz="1399" b="1" dirty="0">
                <a:solidFill>
                  <a:srgbClr val="00205C"/>
                </a:solidFill>
                <a:latin typeface="Arial" panose="020B0604020202020204" pitchFamily="34" charset="0"/>
                <a:cs typeface="Arial" panose="020B0604020202020204" pitchFamily="34" charset="0"/>
              </a:rPr>
              <a:t>ماذا عن اللقاحات والخصوبة؟</a:t>
            </a:r>
          </a:p>
          <a:p>
            <a:pPr algn="r" rtl="1">
              <a:lnSpc>
                <a:spcPts val="1200"/>
              </a:lnSpc>
            </a:pPr>
            <a:r>
              <a:rPr lang="ar-EG" sz="1000" b="1" dirty="0">
                <a:solidFill>
                  <a:srgbClr val="009ADE"/>
                </a:solidFill>
                <a:latin typeface="Arial" panose="020B0604020202020204" pitchFamily="34" charset="0"/>
                <a:cs typeface="Arial" panose="020B0604020202020204" pitchFamily="34" charset="0"/>
              </a:rPr>
              <a:t>لا توجد قرائن علمية تبرر الخشية من تأثير اللقاحات على الخصوبة</a:t>
            </a:r>
            <a:r>
              <a:rPr lang="ar-EG" sz="1000" dirty="0">
                <a:solidFill>
                  <a:srgbClr val="000000"/>
                </a:solidFill>
                <a:latin typeface="Arial" panose="020B0604020202020204" pitchFamily="34" charset="0"/>
                <a:cs typeface="Arial" panose="020B0604020202020204" pitchFamily="34" charset="0"/>
              </a:rPr>
              <a:t>، سواء عند الرجال أو النساء. فاللقاحات لا تؤثر في وظيفة الأعضاء التناسلية، أو القدرة على الحمل.</a:t>
            </a:r>
            <a:endParaRPr lang="en-US" sz="1000" dirty="0">
              <a:solidFill>
                <a:srgbClr val="000000"/>
              </a:solidFill>
              <a:latin typeface="Arial" panose="020B0604020202020204" pitchFamily="34" charset="0"/>
              <a:cs typeface="Arial" panose="020B0604020202020204" pitchFamily="34" charset="0"/>
            </a:endParaRPr>
          </a:p>
        </p:txBody>
      </p:sp>
      <p:sp>
        <p:nvSpPr>
          <p:cNvPr id="7" name="Freeform 7"/>
          <p:cNvSpPr/>
          <p:nvPr/>
        </p:nvSpPr>
        <p:spPr>
          <a:xfrm>
            <a:off x="5129150" y="8871294"/>
            <a:ext cx="923772" cy="923772"/>
          </a:xfrm>
          <a:custGeom>
            <a:avLst/>
            <a:gdLst/>
            <a:ahLst/>
            <a:cxnLst/>
            <a:rect l="l" t="t" r="r" b="b"/>
            <a:pathLst>
              <a:path w="923772" h="923772">
                <a:moveTo>
                  <a:pt x="0" y="0"/>
                </a:moveTo>
                <a:lnTo>
                  <a:pt x="923772" y="0"/>
                </a:lnTo>
                <a:lnTo>
                  <a:pt x="923772" y="923772"/>
                </a:lnTo>
                <a:lnTo>
                  <a:pt x="0" y="923772"/>
                </a:lnTo>
                <a:lnTo>
                  <a:pt x="0" y="0"/>
                </a:lnTo>
                <a:close/>
              </a:path>
            </a:pathLst>
          </a:custGeom>
          <a:blipFill>
            <a:blip r:embed="rId3"/>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10" name="TextBox 10"/>
          <p:cNvSpPr txBox="1"/>
          <p:nvPr/>
        </p:nvSpPr>
        <p:spPr>
          <a:xfrm rot="-5400000">
            <a:off x="4632730" y="7659495"/>
            <a:ext cx="4007451" cy="102592"/>
          </a:xfrm>
          <a:prstGeom prst="rect">
            <a:avLst/>
          </a:prstGeom>
        </p:spPr>
        <p:txBody>
          <a:bodyPr lIns="0" tIns="0" rIns="0" bIns="0" rtlCol="0" anchor="t">
            <a:spAutoFit/>
          </a:bodyPr>
          <a:lstStyle/>
          <a:p>
            <a:pP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11" name="TextBox 11"/>
          <p:cNvSpPr txBox="1"/>
          <p:nvPr/>
        </p:nvSpPr>
        <p:spPr>
          <a:xfrm>
            <a:off x="2438399" y="1308867"/>
            <a:ext cx="3716595" cy="348942"/>
          </a:xfrm>
          <a:prstGeom prst="rect">
            <a:avLst/>
          </a:prstGeom>
        </p:spPr>
        <p:txBody>
          <a:bodyPr wrap="square"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الأسئلة الشائعة وإجاباتها</a:t>
            </a:r>
          </a:p>
        </p:txBody>
      </p:sp>
      <p:sp>
        <p:nvSpPr>
          <p:cNvPr id="12" name="TextBox 12"/>
          <p:cNvSpPr txBox="1"/>
          <p:nvPr/>
        </p:nvSpPr>
        <p:spPr>
          <a:xfrm>
            <a:off x="4191000" y="9477378"/>
            <a:ext cx="840477" cy="152400"/>
          </a:xfrm>
          <a:prstGeom prst="rect">
            <a:avLst/>
          </a:prstGeom>
        </p:spPr>
        <p:txBody>
          <a:bodyPr lIns="0" tIns="0" rIns="0" bIns="0" rtlCol="0" anchor="t">
            <a:spAutoFit/>
          </a:bodyPr>
          <a:lstStyle/>
          <a:p>
            <a:pPr algn="ctr" rtl="1">
              <a:lnSpc>
                <a:spcPts val="1200"/>
              </a:lnSpc>
            </a:pPr>
            <a:r>
              <a:rPr lang="en-US" sz="1000" dirty="0">
                <a:solidFill>
                  <a:srgbClr val="00205C"/>
                </a:solidFill>
                <a:latin typeface="Arial" panose="020B0604020202020204" pitchFamily="34" charset="0"/>
                <a:cs typeface="Arial" panose="020B0604020202020204" pitchFamily="34" charset="0"/>
              </a:rPr>
              <a:t>bit.ly/3vP6ASY</a:t>
            </a:r>
          </a:p>
        </p:txBody>
      </p:sp>
      <p:sp>
        <p:nvSpPr>
          <p:cNvPr id="13" name="TextBox 13"/>
          <p:cNvSpPr txBox="1"/>
          <p:nvPr/>
        </p:nvSpPr>
        <p:spPr>
          <a:xfrm>
            <a:off x="3962401" y="8974111"/>
            <a:ext cx="1075310" cy="489108"/>
          </a:xfrm>
          <a:prstGeom prst="rect">
            <a:avLst/>
          </a:prstGeom>
        </p:spPr>
        <p:txBody>
          <a:bodyPr wrap="square" lIns="0" tIns="0" rIns="0" bIns="0" rtlCol="0" anchor="t">
            <a:spAutoFit/>
          </a:bodyPr>
          <a:lstStyle/>
          <a:p>
            <a:pPr algn="r" rtl="1">
              <a:lnSpc>
                <a:spcPts val="1260"/>
              </a:lnSpc>
            </a:pPr>
            <a:r>
              <a:rPr lang="ar-EG" sz="1050" b="1" dirty="0">
                <a:solidFill>
                  <a:srgbClr val="00205C"/>
                </a:solidFill>
                <a:latin typeface="Arial" panose="020B0604020202020204" pitchFamily="34" charset="0"/>
                <a:cs typeface="Arial" panose="020B0604020202020204" pitchFamily="34" charset="0"/>
              </a:rPr>
              <a:t>يمكنكم الاطلاع على المزيد من الأسئلة الشائعة هنا:</a:t>
            </a:r>
          </a:p>
        </p:txBody>
      </p:sp>
      <p:sp>
        <p:nvSpPr>
          <p:cNvPr id="14" name="Freeform 14"/>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4"/>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429E3-CD5A-723F-B7FC-5164533BC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446" y="328266"/>
            <a:ext cx="2773920" cy="2560542"/>
          </a:xfrm>
          <a:prstGeom prst="rect">
            <a:avLst/>
          </a:prstGeom>
        </p:spPr>
      </p:pic>
      <p:sp>
        <p:nvSpPr>
          <p:cNvPr id="39" name="Freeform 7">
            <a:extLst>
              <a:ext uri="{FF2B5EF4-FFF2-40B4-BE49-F238E27FC236}">
                <a16:creationId xmlns:a16="http://schemas.microsoft.com/office/drawing/2014/main" id="{EC847F4C-FD61-D056-6842-3B91297CB325}"/>
              </a:ext>
            </a:extLst>
          </p:cNvPr>
          <p:cNvSpPr/>
          <p:nvPr/>
        </p:nvSpPr>
        <p:spPr>
          <a:xfrm>
            <a:off x="-15604" y="8213891"/>
            <a:ext cx="6176963" cy="1651641"/>
          </a:xfrm>
          <a:custGeom>
            <a:avLst/>
            <a:gdLst/>
            <a:ahLst/>
            <a:cxnLst/>
            <a:rect l="l" t="t" r="r" b="b"/>
            <a:pathLst>
              <a:path w="8576870" h="4741398">
                <a:moveTo>
                  <a:pt x="0" y="0"/>
                </a:moveTo>
                <a:lnTo>
                  <a:pt x="8576870" y="0"/>
                </a:lnTo>
                <a:lnTo>
                  <a:pt x="8576870" y="4741398"/>
                </a:lnTo>
                <a:lnTo>
                  <a:pt x="0" y="4741398"/>
                </a:lnTo>
                <a:close/>
              </a:path>
            </a:pathLst>
          </a:custGeom>
          <a:solidFill>
            <a:srgbClr val="D5DD88">
              <a:alpha val="32157"/>
            </a:srgbClr>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7">
            <a:extLst>
              <a:ext uri="{FF2B5EF4-FFF2-40B4-BE49-F238E27FC236}">
                <a16:creationId xmlns:a16="http://schemas.microsoft.com/office/drawing/2014/main" id="{A0544FE6-18F7-0987-2BBC-ED0EF7F5CB0B}"/>
              </a:ext>
            </a:extLst>
          </p:cNvPr>
          <p:cNvSpPr/>
          <p:nvPr/>
        </p:nvSpPr>
        <p:spPr>
          <a:xfrm>
            <a:off x="-11056" y="8199120"/>
            <a:ext cx="2582806" cy="312348"/>
          </a:xfrm>
          <a:custGeom>
            <a:avLst/>
            <a:gdLst/>
            <a:ahLst/>
            <a:cxnLst/>
            <a:rect l="l" t="t" r="r" b="b"/>
            <a:pathLst>
              <a:path w="8576870" h="4741398">
                <a:moveTo>
                  <a:pt x="0" y="0"/>
                </a:moveTo>
                <a:lnTo>
                  <a:pt x="8576870" y="0"/>
                </a:lnTo>
                <a:lnTo>
                  <a:pt x="8576870" y="4741398"/>
                </a:lnTo>
                <a:lnTo>
                  <a:pt x="0" y="4741398"/>
                </a:lnTo>
                <a:close/>
              </a:path>
            </a:pathLst>
          </a:custGeom>
          <a:solidFill>
            <a:srgbClr val="D5DD88"/>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
            <a:extLst>
              <a:ext uri="{FF2B5EF4-FFF2-40B4-BE49-F238E27FC236}">
                <a16:creationId xmlns:a16="http://schemas.microsoft.com/office/drawing/2014/main" id="{FA180F67-32DE-B625-11CD-283FFF21E563}"/>
              </a:ext>
            </a:extLst>
          </p:cNvPr>
          <p:cNvSpPr/>
          <p:nvPr/>
        </p:nvSpPr>
        <p:spPr>
          <a:xfrm>
            <a:off x="3380392" y="5798068"/>
            <a:ext cx="2993388" cy="2043104"/>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272CBFA6-7C88-244D-D9C8-76FC8FE02C7F}"/>
              </a:ext>
            </a:extLst>
          </p:cNvPr>
          <p:cNvSpPr/>
          <p:nvPr/>
        </p:nvSpPr>
        <p:spPr>
          <a:xfrm>
            <a:off x="214399" y="5328032"/>
            <a:ext cx="3063230" cy="2785337"/>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1326B1E0-D5E8-9BC3-4297-92EACB95F23C}"/>
              </a:ext>
            </a:extLst>
          </p:cNvPr>
          <p:cNvSpPr/>
          <p:nvPr/>
        </p:nvSpPr>
        <p:spPr>
          <a:xfrm>
            <a:off x="3183576" y="3185595"/>
            <a:ext cx="2993388" cy="2518632"/>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2"/>
          <p:cNvGrpSpPr/>
          <p:nvPr/>
        </p:nvGrpSpPr>
        <p:grpSpPr>
          <a:xfrm>
            <a:off x="466276" y="1253645"/>
            <a:ext cx="753745" cy="405983"/>
            <a:chOff x="0" y="0"/>
            <a:chExt cx="1004993" cy="541310"/>
          </a:xfrm>
        </p:grpSpPr>
        <p:sp>
          <p:nvSpPr>
            <p:cNvPr id="3" name="Freeform 3"/>
            <p:cNvSpPr/>
            <p:nvPr/>
          </p:nvSpPr>
          <p:spPr>
            <a:xfrm>
              <a:off x="0" y="0"/>
              <a:ext cx="1005038" cy="541360"/>
            </a:xfrm>
            <a:custGeom>
              <a:avLst/>
              <a:gdLst/>
              <a:ahLst/>
              <a:cxnLst/>
              <a:rect l="l" t="t" r="r" b="b"/>
              <a:pathLst>
                <a:path w="1005038" h="541360">
                  <a:moveTo>
                    <a:pt x="0" y="0"/>
                  </a:moveTo>
                  <a:lnTo>
                    <a:pt x="1005038" y="0"/>
                  </a:lnTo>
                  <a:lnTo>
                    <a:pt x="1005038" y="541360"/>
                  </a:lnTo>
                  <a:lnTo>
                    <a:pt x="0" y="541360"/>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0" y="0"/>
              <a:ext cx="1004993" cy="541310"/>
            </a:xfrm>
            <a:prstGeom prst="rect">
              <a:avLst/>
            </a:prstGeom>
          </p:spPr>
          <p:txBody>
            <a:bodyPr lIns="50800" tIns="50800" rIns="50800" bIns="50800" rtlCol="0" anchor="ctr"/>
            <a:lstStyle/>
            <a:p>
              <a:pPr marL="0" marR="0" lvl="0" indent="0" algn="ctr" defTabSz="457200" rtl="1" eaLnBrk="1" fontAlgn="auto" latinLnBrk="0" hangingPunct="1">
                <a:lnSpc>
                  <a:spcPts val="1679"/>
                </a:lnSpc>
                <a:spcBef>
                  <a:spcPts val="0"/>
                </a:spcBef>
                <a:spcAft>
                  <a:spcPts val="0"/>
                </a:spcAft>
                <a:buClrTx/>
                <a:buSzTx/>
                <a:buFontTx/>
                <a:buNone/>
                <a:tabLst/>
                <a:defRPr/>
              </a:pPr>
              <a:r>
                <a:rPr kumimoji="0" lang="ar" sz="1399" b="1" i="0" u="none" strike="noStrike" kern="1200" cap="none" spc="0" normalizeH="0" baseline="0">
                  <a:ln>
                    <a:noFill/>
                  </a:ln>
                  <a:solidFill>
                    <a:srgbClr val="FFFFFF"/>
                  </a:solidFill>
                  <a:effectLst/>
                  <a:uLnTx/>
                  <a:uFillTx/>
                  <a:latin typeface="Source Sans Pro Bold"/>
                  <a:ea typeface="+mn-ea"/>
                  <a:cs typeface="+mn-cs"/>
                </a:rPr>
                <a:t>تلميح</a:t>
              </a:r>
            </a:p>
          </p:txBody>
        </p:sp>
      </p:grpSp>
      <p:sp>
        <p:nvSpPr>
          <p:cNvPr id="7" name="Freeform 7"/>
          <p:cNvSpPr/>
          <p:nvPr/>
        </p:nvSpPr>
        <p:spPr>
          <a:xfrm>
            <a:off x="-15230" y="3076411"/>
            <a:ext cx="3063230" cy="2126261"/>
          </a:xfrm>
          <a:custGeom>
            <a:avLst/>
            <a:gdLst/>
            <a:ahLst/>
            <a:cxnLst/>
            <a:rect l="l" t="t" r="r" b="b"/>
            <a:pathLst>
              <a:path w="8576870" h="4741398">
                <a:moveTo>
                  <a:pt x="0" y="0"/>
                </a:moveTo>
                <a:lnTo>
                  <a:pt x="8576870" y="0"/>
                </a:lnTo>
                <a:lnTo>
                  <a:pt x="8576870" y="4741398"/>
                </a:lnTo>
                <a:lnTo>
                  <a:pt x="0" y="4741398"/>
                </a:lnTo>
                <a:close/>
              </a:path>
            </a:pathLst>
          </a:custGeom>
          <a:solidFill>
            <a:schemeClr val="accent5">
              <a:lumMod val="75000"/>
              <a:alpha val="9804"/>
            </a:schemeClr>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Group 10"/>
          <p:cNvGrpSpPr/>
          <p:nvPr/>
        </p:nvGrpSpPr>
        <p:grpSpPr>
          <a:xfrm>
            <a:off x="-15230" y="3072392"/>
            <a:ext cx="319102" cy="374718"/>
            <a:chOff x="0" y="0"/>
            <a:chExt cx="425469" cy="499623"/>
          </a:xfrm>
        </p:grpSpPr>
        <p:sp>
          <p:nvSpPr>
            <p:cNvPr id="11" name="Freeform 11"/>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1" eaLnBrk="1" fontAlgn="auto" latinLnBrk="0" hangingPunct="1">
                <a:lnSpc>
                  <a:spcPts val="1679"/>
                </a:lnSpc>
                <a:spcBef>
                  <a:spcPts val="0"/>
                </a:spcBef>
                <a:spcAft>
                  <a:spcPts val="0"/>
                </a:spcAft>
                <a:buClrTx/>
                <a:buSzTx/>
                <a:buFontTx/>
                <a:buNone/>
                <a:tabLst/>
                <a:defRPr/>
              </a:pPr>
              <a:r>
                <a:rPr kumimoji="0" lang="ar" sz="1399" b="0" i="0" u="none" strike="noStrike" kern="1200" cap="none" spc="0" normalizeH="0" baseline="0">
                  <a:ln>
                    <a:noFill/>
                  </a:ln>
                  <a:solidFill>
                    <a:prstClr val="black"/>
                  </a:solidFill>
                  <a:effectLst/>
                  <a:uLnTx/>
                  <a:uFillTx/>
                  <a:latin typeface="Source Sans Pro"/>
                  <a:ea typeface="+mn-ea"/>
                  <a:cs typeface="+mn-cs"/>
                </a:rPr>
                <a:t>1</a:t>
              </a:r>
            </a:p>
          </p:txBody>
        </p:sp>
      </p:grpSp>
      <p:sp>
        <p:nvSpPr>
          <p:cNvPr id="24" name="Freeform 24"/>
          <p:cNvSpPr/>
          <p:nvPr/>
        </p:nvSpPr>
        <p:spPr>
          <a:xfrm>
            <a:off x="327885" y="292274"/>
            <a:ext cx="2567715" cy="808830"/>
          </a:xfrm>
          <a:custGeom>
            <a:avLst/>
            <a:gdLst/>
            <a:ahLst/>
            <a:cxnLst/>
            <a:rect l="l" t="t" r="r" b="b"/>
            <a:pathLst>
              <a:path w="2567715" h="808830">
                <a:moveTo>
                  <a:pt x="0" y="0"/>
                </a:moveTo>
                <a:lnTo>
                  <a:pt x="2567715" y="0"/>
                </a:lnTo>
                <a:lnTo>
                  <a:pt x="2567715" y="808830"/>
                </a:lnTo>
                <a:lnTo>
                  <a:pt x="0" y="808830"/>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5"/>
          <p:cNvSpPr txBox="1"/>
          <p:nvPr/>
        </p:nvSpPr>
        <p:spPr>
          <a:xfrm rot="-5400000">
            <a:off x="4632730" y="7659495"/>
            <a:ext cx="4007451" cy="102592"/>
          </a:xfrm>
          <a:prstGeom prst="rect">
            <a:avLst/>
          </a:prstGeom>
        </p:spPr>
        <p:txBody>
          <a:bodyPr lIns="0" tIns="0" rIns="0" bIns="0" rtlCol="0" anchor="t">
            <a:spAutoFit/>
          </a:bodyPr>
          <a:lstStyle/>
          <a:p>
            <a:pPr marL="0" marR="0" lvl="0" indent="0" algn="r" defTabSz="457200" rtl="1" eaLnBrk="1" fontAlgn="auto" latinLnBrk="0" hangingPunct="1">
              <a:lnSpc>
                <a:spcPts val="839"/>
              </a:lnSpc>
              <a:spcBef>
                <a:spcPts val="0"/>
              </a:spcBef>
              <a:spcAft>
                <a:spcPts val="0"/>
              </a:spcAft>
              <a:buClrTx/>
              <a:buSzTx/>
              <a:buFontTx/>
              <a:buNone/>
              <a:tabLst/>
              <a:defRPr/>
            </a:pPr>
            <a:r>
              <a:rPr kumimoji="0" lang="ar" sz="699" b="0" i="0" u="none" strike="noStrike" kern="1200" cap="none" spc="0" normalizeH="0" baseline="0">
                <a:ln>
                  <a:noFill/>
                </a:ln>
                <a:solidFill>
                  <a:srgbClr val="009ADE"/>
                </a:solidFill>
                <a:effectLst/>
                <a:uLnTx/>
                <a:uFillTx/>
                <a:latin typeface="Source Sans Pro"/>
                <a:ea typeface="+mn-ea"/>
                <a:cs typeface="+mn-cs"/>
              </a:rPr>
              <a:t>هذه المعلومات مقدمة من </a:t>
            </a:r>
            <a:r>
              <a:rPr kumimoji="0" lang="ar" sz="699" b="0" i="0" u="none" strike="noStrike" kern="1200" cap="none" spc="0" normalizeH="0" baseline="0">
                <a:ln>
                  <a:noFill/>
                </a:ln>
                <a:solidFill>
                  <a:srgbClr val="009ADE"/>
                </a:solidFill>
                <a:effectLst/>
                <a:uLnTx/>
                <a:uFillTx/>
                <a:latin typeface="Source Sans Pro Bold"/>
                <a:ea typeface="+mn-ea"/>
                <a:cs typeface="+mn-cs"/>
              </a:rPr>
              <a:t>منظمة الصحة العالمية </a:t>
            </a:r>
            <a:r>
              <a:rPr kumimoji="0" lang="ar" sz="699" b="0" i="0" u="none" strike="noStrike" kern="1200" cap="none" spc="0" normalizeH="0" baseline="0">
                <a:ln>
                  <a:noFill/>
                </a:ln>
                <a:solidFill>
                  <a:srgbClr val="009ADE"/>
                </a:solidFill>
                <a:effectLst/>
                <a:uLnTx/>
                <a:uFillTx/>
                <a:latin typeface="Source Sans Pro"/>
                <a:ea typeface="+mn-ea"/>
                <a:cs typeface="+mn-cs"/>
              </a:rPr>
              <a:t>2024</a:t>
            </a:r>
          </a:p>
        </p:txBody>
      </p:sp>
      <p:sp>
        <p:nvSpPr>
          <p:cNvPr id="30" name="TextBox 30"/>
          <p:cNvSpPr txBox="1"/>
          <p:nvPr/>
        </p:nvSpPr>
        <p:spPr>
          <a:xfrm>
            <a:off x="753549" y="3206075"/>
            <a:ext cx="2125952" cy="258340"/>
          </a:xfrm>
          <a:prstGeom prst="rect">
            <a:avLst/>
          </a:prstGeom>
        </p:spPr>
        <p:txBody>
          <a:bodyPr wrap="square" lIns="0" tIns="0" rIns="0" bIns="0" rtlCol="0" anchor="t">
            <a:spAutoFit/>
          </a:bodyPr>
          <a:lstStyle/>
          <a:p>
            <a:pPr marL="0" marR="0" lvl="0" indent="0" algn="r" defTabSz="457200" rtl="1" eaLnBrk="1" fontAlgn="auto" latinLnBrk="0" hangingPunct="1">
              <a:lnSpc>
                <a:spcPts val="2226"/>
              </a:lnSpc>
              <a:spcBef>
                <a:spcPts val="0"/>
              </a:spcBef>
              <a:spcAft>
                <a:spcPts val="0"/>
              </a:spcAft>
              <a:buClrTx/>
              <a:buSzTx/>
              <a:buFontTx/>
              <a:buNone/>
              <a:tabLst/>
              <a:defRPr/>
            </a:pPr>
            <a:r>
              <a:rPr kumimoji="0" lang="ar" sz="14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تحديد الهدف </a:t>
            </a:r>
            <a:r>
              <a:rPr lang="ar-MA" sz="1400" dirty="0">
                <a:solidFill>
                  <a:srgbClr val="00205C"/>
                </a:solidFill>
                <a:latin typeface="Source Sans Pro" panose="020B0503030403020204" pitchFamily="34" charset="0"/>
              </a:rPr>
              <a:t>المناصرة</a:t>
            </a:r>
            <a:endParaRPr lang="ar" sz="1400" dirty="0">
              <a:solidFill>
                <a:srgbClr val="00205C"/>
              </a:solidFill>
              <a:latin typeface="Source Sans Pro" panose="020B0503030403020204" pitchFamily="34" charset="0"/>
            </a:endParaRPr>
          </a:p>
        </p:txBody>
      </p:sp>
      <p:sp>
        <p:nvSpPr>
          <p:cNvPr id="32" name="TextBox 32"/>
          <p:cNvSpPr txBox="1"/>
          <p:nvPr/>
        </p:nvSpPr>
        <p:spPr>
          <a:xfrm>
            <a:off x="466276" y="1718316"/>
            <a:ext cx="3300388" cy="731034"/>
          </a:xfrm>
          <a:prstGeom prst="rect">
            <a:avLst/>
          </a:prstGeom>
        </p:spPr>
        <p:txBody>
          <a:bodyPr wrap="square" lIns="0" tIns="0" rIns="0" bIns="0" rtlCol="0" anchor="t">
            <a:spAutoFit/>
          </a:bodyPr>
          <a:lstStyle/>
          <a:p>
            <a:pPr marL="0" marR="0" lvl="0" indent="0" algn="r" defTabSz="457200" rtl="1" eaLnBrk="1" fontAlgn="auto" latinLnBrk="0" hangingPunct="1">
              <a:lnSpc>
                <a:spcPts val="2879"/>
              </a:lnSpc>
              <a:spcBef>
                <a:spcPts val="0"/>
              </a:spcBef>
              <a:spcAft>
                <a:spcPts val="0"/>
              </a:spcAft>
              <a:buClrTx/>
              <a:buSzTx/>
              <a:buFontTx/>
              <a:buNone/>
              <a:tabLst/>
              <a:defRPr/>
            </a:pPr>
            <a:r>
              <a:rPr kumimoji="0" lang="ar-MA" sz="2400" b="0" i="0" u="none" strike="noStrike" kern="1200" cap="none" spc="0" normalizeH="0" baseline="0" dirty="0">
                <a:ln>
                  <a:noFill/>
                </a:ln>
                <a:solidFill>
                  <a:schemeClr val="tx2"/>
                </a:solidFill>
                <a:effectLst/>
                <a:uLnTx/>
                <a:uFillTx/>
                <a:latin typeface="Source Sans Pro Bold"/>
                <a:ea typeface="+mn-ea"/>
                <a:cs typeface="+mn-cs"/>
              </a:rPr>
              <a:t>المناصرة للحصول على دعم صناع القرار</a:t>
            </a:r>
            <a:endParaRPr kumimoji="0" lang="ar" sz="2400" b="0" i="0" u="none" strike="noStrike" kern="1200" cap="none" spc="0" normalizeH="0" baseline="0" dirty="0">
              <a:ln>
                <a:noFill/>
              </a:ln>
              <a:solidFill>
                <a:schemeClr val="tx2"/>
              </a:solidFill>
              <a:effectLst/>
              <a:uLnTx/>
              <a:uFillTx/>
              <a:latin typeface="Source Sans Pro Bold"/>
              <a:ea typeface="+mn-ea"/>
              <a:cs typeface="+mn-cs"/>
            </a:endParaRPr>
          </a:p>
        </p:txBody>
      </p:sp>
      <p:sp>
        <p:nvSpPr>
          <p:cNvPr id="33" name="TextBox 33"/>
          <p:cNvSpPr txBox="1"/>
          <p:nvPr/>
        </p:nvSpPr>
        <p:spPr>
          <a:xfrm>
            <a:off x="363307" y="2473199"/>
            <a:ext cx="3419748" cy="430887"/>
          </a:xfrm>
          <a:prstGeom prst="rect">
            <a:avLst/>
          </a:prstGeom>
        </p:spPr>
        <p:txBody>
          <a:bodyPr wrap="square" lIns="0" tIns="0" rIns="0" bIns="0" rtlCol="0" anchor="t">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 sz="1400" b="0" i="0" u="none" strike="noStrike" kern="1200" cap="none" spc="0" normalizeH="0" baseline="0" dirty="0">
                <a:ln>
                  <a:noFill/>
                </a:ln>
                <a:solidFill>
                  <a:srgbClr val="00205C"/>
                </a:solidFill>
                <a:effectLst/>
                <a:uLnTx/>
                <a:uFillTx/>
                <a:latin typeface="Source Sans Pro"/>
                <a:ea typeface="+mn-ea"/>
                <a:cs typeface="+mn-cs"/>
              </a:rPr>
              <a:t>من خلال التأثير عليهم في صياغة السياسات وتعبئة الموارد من أجل التحصين</a:t>
            </a:r>
          </a:p>
        </p:txBody>
      </p:sp>
      <p:grpSp>
        <p:nvGrpSpPr>
          <p:cNvPr id="40" name="Group 10">
            <a:extLst>
              <a:ext uri="{FF2B5EF4-FFF2-40B4-BE49-F238E27FC236}">
                <a16:creationId xmlns:a16="http://schemas.microsoft.com/office/drawing/2014/main" id="{540C58B6-6EDD-B071-D5D9-E01D5C577675}"/>
              </a:ext>
            </a:extLst>
          </p:cNvPr>
          <p:cNvGrpSpPr/>
          <p:nvPr/>
        </p:nvGrpSpPr>
        <p:grpSpPr>
          <a:xfrm>
            <a:off x="3183577" y="3180670"/>
            <a:ext cx="319102" cy="374718"/>
            <a:chOff x="0" y="0"/>
            <a:chExt cx="425469" cy="499623"/>
          </a:xfrm>
        </p:grpSpPr>
        <p:sp>
          <p:nvSpPr>
            <p:cNvPr id="41" name="Freeform 11">
              <a:extLst>
                <a:ext uri="{FF2B5EF4-FFF2-40B4-BE49-F238E27FC236}">
                  <a16:creationId xmlns:a16="http://schemas.microsoft.com/office/drawing/2014/main" id="{B8C6EF91-A1D1-9A69-6396-44CB766812CB}"/>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12">
              <a:extLst>
                <a:ext uri="{FF2B5EF4-FFF2-40B4-BE49-F238E27FC236}">
                  <a16:creationId xmlns:a16="http://schemas.microsoft.com/office/drawing/2014/main" id="{738D7687-21AE-A6CF-9247-5C5840845D76}"/>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1" eaLnBrk="1" fontAlgn="auto" latinLnBrk="0" hangingPunct="1">
                <a:lnSpc>
                  <a:spcPts val="1679"/>
                </a:lnSpc>
                <a:spcBef>
                  <a:spcPts val="0"/>
                </a:spcBef>
                <a:spcAft>
                  <a:spcPts val="0"/>
                </a:spcAft>
                <a:buClrTx/>
                <a:buSzTx/>
                <a:buFontTx/>
                <a:buNone/>
                <a:tabLst/>
                <a:defRPr/>
              </a:pPr>
              <a:r>
                <a:rPr kumimoji="0" lang="ar" sz="1399" b="0" i="0" u="none" strike="noStrike" kern="1200" cap="none" spc="0" normalizeH="0" baseline="0">
                  <a:ln>
                    <a:noFill/>
                  </a:ln>
                  <a:solidFill>
                    <a:prstClr val="black"/>
                  </a:solidFill>
                  <a:effectLst/>
                  <a:uLnTx/>
                  <a:uFillTx/>
                  <a:latin typeface="Source Sans Pro"/>
                  <a:ea typeface="+mn-ea"/>
                  <a:cs typeface="+mn-cs"/>
                </a:rPr>
                <a:t>2</a:t>
              </a:r>
            </a:p>
          </p:txBody>
        </p:sp>
      </p:grpSp>
      <p:sp>
        <p:nvSpPr>
          <p:cNvPr id="43" name="TextBox 30">
            <a:extLst>
              <a:ext uri="{FF2B5EF4-FFF2-40B4-BE49-F238E27FC236}">
                <a16:creationId xmlns:a16="http://schemas.microsoft.com/office/drawing/2014/main" id="{08D59599-3FC3-1E4C-594C-C0D4AFEB3CCE}"/>
              </a:ext>
            </a:extLst>
          </p:cNvPr>
          <p:cNvSpPr txBox="1"/>
          <p:nvPr/>
        </p:nvSpPr>
        <p:spPr>
          <a:xfrm>
            <a:off x="3460971" y="3273813"/>
            <a:ext cx="2446168" cy="258340"/>
          </a:xfrm>
          <a:prstGeom prst="rect">
            <a:avLst/>
          </a:prstGeom>
        </p:spPr>
        <p:txBody>
          <a:bodyPr wrap="square" lIns="0" tIns="0" rIns="0" bIns="0" rtlCol="0" anchor="t">
            <a:spAutoFit/>
          </a:bodyPr>
          <a:lstStyle/>
          <a:p>
            <a:pPr marL="0" marR="0" lvl="0" indent="0" algn="r" defTabSz="457200" rtl="1" eaLnBrk="1" fontAlgn="auto" latinLnBrk="0" hangingPunct="1">
              <a:lnSpc>
                <a:spcPts val="2226"/>
              </a:lnSpc>
              <a:spcBef>
                <a:spcPts val="0"/>
              </a:spcBef>
              <a:spcAft>
                <a:spcPts val="0"/>
              </a:spcAft>
              <a:buClrTx/>
              <a:buSzTx/>
              <a:buFontTx/>
              <a:buNone/>
              <a:tabLst/>
              <a:defRPr/>
            </a:pPr>
            <a:r>
              <a:rPr kumimoji="0" lang="ar" sz="14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جمع المعلومات الأساسية</a:t>
            </a:r>
          </a:p>
        </p:txBody>
      </p:sp>
      <p:grpSp>
        <p:nvGrpSpPr>
          <p:cNvPr id="48" name="Group 10">
            <a:extLst>
              <a:ext uri="{FF2B5EF4-FFF2-40B4-BE49-F238E27FC236}">
                <a16:creationId xmlns:a16="http://schemas.microsoft.com/office/drawing/2014/main" id="{68640E5A-8E1B-60C5-9B62-2735F27CD2D4}"/>
              </a:ext>
            </a:extLst>
          </p:cNvPr>
          <p:cNvGrpSpPr/>
          <p:nvPr/>
        </p:nvGrpSpPr>
        <p:grpSpPr>
          <a:xfrm>
            <a:off x="200088" y="5329538"/>
            <a:ext cx="319102" cy="374718"/>
            <a:chOff x="0" y="0"/>
            <a:chExt cx="425469" cy="499623"/>
          </a:xfrm>
        </p:grpSpPr>
        <p:sp>
          <p:nvSpPr>
            <p:cNvPr id="49" name="Freeform 11">
              <a:extLst>
                <a:ext uri="{FF2B5EF4-FFF2-40B4-BE49-F238E27FC236}">
                  <a16:creationId xmlns:a16="http://schemas.microsoft.com/office/drawing/2014/main" id="{524CACCB-3432-2974-2F21-03398AC5B902}"/>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12">
              <a:extLst>
                <a:ext uri="{FF2B5EF4-FFF2-40B4-BE49-F238E27FC236}">
                  <a16:creationId xmlns:a16="http://schemas.microsoft.com/office/drawing/2014/main" id="{8A1A4E3D-20F7-081B-32EB-D15DDB763929}"/>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1" eaLnBrk="1" fontAlgn="auto" latinLnBrk="0" hangingPunct="1">
                <a:lnSpc>
                  <a:spcPts val="1679"/>
                </a:lnSpc>
                <a:spcBef>
                  <a:spcPts val="0"/>
                </a:spcBef>
                <a:spcAft>
                  <a:spcPts val="0"/>
                </a:spcAft>
                <a:buClrTx/>
                <a:buSzTx/>
                <a:buFontTx/>
                <a:buNone/>
                <a:tabLst/>
                <a:defRPr/>
              </a:pPr>
              <a:r>
                <a:rPr kumimoji="0" lang="ar" sz="1399" b="0" i="0" u="none" strike="noStrike" kern="1200" cap="none" spc="0" normalizeH="0" baseline="0">
                  <a:ln>
                    <a:noFill/>
                  </a:ln>
                  <a:solidFill>
                    <a:prstClr val="black"/>
                  </a:solidFill>
                  <a:effectLst/>
                  <a:uLnTx/>
                  <a:uFillTx/>
                  <a:latin typeface="Source Sans Pro"/>
                  <a:ea typeface="+mn-ea"/>
                  <a:cs typeface="+mn-cs"/>
                </a:rPr>
                <a:t>3</a:t>
              </a:r>
            </a:p>
          </p:txBody>
        </p:sp>
      </p:grpSp>
      <p:sp>
        <p:nvSpPr>
          <p:cNvPr id="51" name="TextBox 30">
            <a:extLst>
              <a:ext uri="{FF2B5EF4-FFF2-40B4-BE49-F238E27FC236}">
                <a16:creationId xmlns:a16="http://schemas.microsoft.com/office/drawing/2014/main" id="{B57F2FE3-3E3D-AFFB-33A5-4B0DE2B83B7A}"/>
              </a:ext>
            </a:extLst>
          </p:cNvPr>
          <p:cNvSpPr txBox="1"/>
          <p:nvPr/>
        </p:nvSpPr>
        <p:spPr>
          <a:xfrm>
            <a:off x="326635" y="5441576"/>
            <a:ext cx="2658847" cy="258340"/>
          </a:xfrm>
          <a:prstGeom prst="rect">
            <a:avLst/>
          </a:prstGeom>
        </p:spPr>
        <p:txBody>
          <a:bodyPr wrap="square" lIns="0" tIns="0" rIns="0" bIns="0" rtlCol="0" anchor="t">
            <a:spAutoFit/>
          </a:bodyPr>
          <a:lstStyle/>
          <a:p>
            <a:pPr marL="0" marR="0" lvl="0" indent="0" algn="r" defTabSz="457200" rtl="1" eaLnBrk="1" fontAlgn="auto" latinLnBrk="0" hangingPunct="1">
              <a:lnSpc>
                <a:spcPts val="2226"/>
              </a:lnSpc>
              <a:spcBef>
                <a:spcPts val="0"/>
              </a:spcBef>
              <a:spcAft>
                <a:spcPts val="0"/>
              </a:spcAft>
              <a:buClrTx/>
              <a:buSzTx/>
              <a:buFontTx/>
              <a:buNone/>
              <a:tabLst/>
              <a:defRPr/>
            </a:pPr>
            <a:r>
              <a:rPr kumimoji="0" lang="ar" sz="14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وضع خطة</a:t>
            </a:r>
            <a:r>
              <a:rPr kumimoji="0" lang="ar-MA" sz="1400" b="0" i="0" u="none" strike="noStrike" kern="1200" cap="none" spc="0" normalizeH="0" baseline="0" dirty="0">
                <a:ln>
                  <a:noFill/>
                </a:ln>
                <a:solidFill>
                  <a:srgbClr val="FF0000"/>
                </a:solidFill>
                <a:effectLst/>
                <a:uLnTx/>
                <a:uFillTx/>
                <a:latin typeface="Source Sans Pro Bold"/>
                <a:ea typeface="+mn-ea"/>
                <a:cs typeface="+mn-cs"/>
              </a:rPr>
              <a:t> </a:t>
            </a:r>
            <a:r>
              <a:rPr lang="ar-MA" sz="1400" dirty="0">
                <a:solidFill>
                  <a:srgbClr val="00205C"/>
                </a:solidFill>
                <a:latin typeface="Source Sans Pro" panose="020B0503030403020204" pitchFamily="34" charset="0"/>
              </a:rPr>
              <a:t>المناصرة</a:t>
            </a:r>
            <a:endParaRPr lang="ar" sz="1400" dirty="0">
              <a:solidFill>
                <a:srgbClr val="00205C"/>
              </a:solidFill>
              <a:latin typeface="Source Sans Pro" panose="020B0503030403020204" pitchFamily="34" charset="0"/>
            </a:endParaRPr>
          </a:p>
        </p:txBody>
      </p:sp>
      <p:grpSp>
        <p:nvGrpSpPr>
          <p:cNvPr id="5" name="Group 10">
            <a:extLst>
              <a:ext uri="{FF2B5EF4-FFF2-40B4-BE49-F238E27FC236}">
                <a16:creationId xmlns:a16="http://schemas.microsoft.com/office/drawing/2014/main" id="{977EFA18-7E06-7CC3-1130-1884B19E4343}"/>
              </a:ext>
            </a:extLst>
          </p:cNvPr>
          <p:cNvGrpSpPr/>
          <p:nvPr/>
        </p:nvGrpSpPr>
        <p:grpSpPr>
          <a:xfrm>
            <a:off x="3384902" y="5791200"/>
            <a:ext cx="319102" cy="374718"/>
            <a:chOff x="0" y="0"/>
            <a:chExt cx="425469" cy="499623"/>
          </a:xfrm>
        </p:grpSpPr>
        <p:sp>
          <p:nvSpPr>
            <p:cNvPr id="8" name="Freeform 11">
              <a:extLst>
                <a:ext uri="{FF2B5EF4-FFF2-40B4-BE49-F238E27FC236}">
                  <a16:creationId xmlns:a16="http://schemas.microsoft.com/office/drawing/2014/main" id="{9D510439-1893-488D-3B95-EDED5E3825DC}"/>
                </a:ext>
              </a:extLst>
            </p:cNvPr>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24960EE-0174-1FD5-3C3E-025C4207FA19}"/>
                </a:ext>
              </a:extLst>
            </p:cNvPr>
            <p:cNvSpPr txBox="1"/>
            <p:nvPr/>
          </p:nvSpPr>
          <p:spPr>
            <a:xfrm>
              <a:off x="0" y="0"/>
              <a:ext cx="425469" cy="499623"/>
            </a:xfrm>
            <a:prstGeom prst="rect">
              <a:avLst/>
            </a:prstGeom>
            <a:solidFill>
              <a:srgbClr val="C5D974"/>
            </a:solidFill>
          </p:spPr>
          <p:txBody>
            <a:bodyPr lIns="50800" tIns="50800" rIns="50800" bIns="50800" rtlCol="0" anchor="ctr"/>
            <a:lstStyle/>
            <a:p>
              <a:pPr marL="0" marR="0" lvl="0" indent="0" algn="ctr" defTabSz="457200" rtl="1" eaLnBrk="1" fontAlgn="auto" latinLnBrk="0" hangingPunct="1">
                <a:lnSpc>
                  <a:spcPts val="1679"/>
                </a:lnSpc>
                <a:spcBef>
                  <a:spcPts val="0"/>
                </a:spcBef>
                <a:spcAft>
                  <a:spcPts val="0"/>
                </a:spcAft>
                <a:buClrTx/>
                <a:buSzTx/>
                <a:buFontTx/>
                <a:buNone/>
                <a:tabLst/>
                <a:defRPr/>
              </a:pPr>
              <a:r>
                <a:rPr kumimoji="0" lang="ar" sz="1399" b="0" i="0" u="none" strike="noStrike" kern="1200" cap="none" spc="0" normalizeH="0" baseline="0">
                  <a:ln>
                    <a:noFill/>
                  </a:ln>
                  <a:solidFill>
                    <a:prstClr val="black"/>
                  </a:solidFill>
                  <a:effectLst/>
                  <a:uLnTx/>
                  <a:uFillTx/>
                  <a:latin typeface="Source Sans Pro"/>
                  <a:ea typeface="+mn-ea"/>
                  <a:cs typeface="+mn-cs"/>
                </a:rPr>
                <a:t>4</a:t>
              </a:r>
            </a:p>
          </p:txBody>
        </p:sp>
      </p:grpSp>
      <p:sp>
        <p:nvSpPr>
          <p:cNvPr id="14" name="TextBox 30">
            <a:extLst>
              <a:ext uri="{FF2B5EF4-FFF2-40B4-BE49-F238E27FC236}">
                <a16:creationId xmlns:a16="http://schemas.microsoft.com/office/drawing/2014/main" id="{A0A6F308-D16A-82C8-8058-A43724F448C8}"/>
              </a:ext>
            </a:extLst>
          </p:cNvPr>
          <p:cNvSpPr txBox="1"/>
          <p:nvPr/>
        </p:nvSpPr>
        <p:spPr>
          <a:xfrm>
            <a:off x="4302620" y="5931158"/>
            <a:ext cx="1874344" cy="258340"/>
          </a:xfrm>
          <a:prstGeom prst="rect">
            <a:avLst/>
          </a:prstGeom>
        </p:spPr>
        <p:txBody>
          <a:bodyPr wrap="square" lIns="0" tIns="0" rIns="0" bIns="0" rtlCol="0" anchor="t">
            <a:spAutoFit/>
          </a:bodyPr>
          <a:lstStyle/>
          <a:p>
            <a:pPr marL="0" marR="0" lvl="0" indent="0" algn="r" defTabSz="457200" rtl="1" eaLnBrk="1" fontAlgn="auto" latinLnBrk="0" hangingPunct="1">
              <a:lnSpc>
                <a:spcPts val="2226"/>
              </a:lnSpc>
              <a:spcBef>
                <a:spcPts val="0"/>
              </a:spcBef>
              <a:spcAft>
                <a:spcPts val="0"/>
              </a:spcAft>
              <a:buClrTx/>
              <a:buSzTx/>
              <a:buFontTx/>
              <a:buNone/>
              <a:tabLst/>
              <a:defRPr/>
            </a:pPr>
            <a:r>
              <a:rPr kumimoji="0" lang="ar" sz="1400" b="0"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التنفيذ والتكرار</a:t>
            </a:r>
          </a:p>
        </p:txBody>
      </p:sp>
      <p:sp>
        <p:nvSpPr>
          <p:cNvPr id="9" name="Freeform 3">
            <a:extLst>
              <a:ext uri="{FF2B5EF4-FFF2-40B4-BE49-F238E27FC236}">
                <a16:creationId xmlns:a16="http://schemas.microsoft.com/office/drawing/2014/main" id="{EE0A0EA5-9930-010C-4F27-B9255FE81B53}"/>
              </a:ext>
            </a:extLst>
          </p:cNvPr>
          <p:cNvSpPr/>
          <p:nvPr/>
        </p:nvSpPr>
        <p:spPr>
          <a:xfrm>
            <a:off x="0" y="9817372"/>
            <a:ext cx="6161360" cy="92844"/>
          </a:xfrm>
          <a:custGeom>
            <a:avLst/>
            <a:gdLst/>
            <a:ahLst/>
            <a:cxnLst/>
            <a:rect l="l" t="t" r="r" b="b"/>
            <a:pathLst>
              <a:path w="1005038" h="541360">
                <a:moveTo>
                  <a:pt x="0" y="0"/>
                </a:moveTo>
                <a:lnTo>
                  <a:pt x="1005038" y="0"/>
                </a:lnTo>
                <a:lnTo>
                  <a:pt x="1005038" y="541360"/>
                </a:lnTo>
                <a:lnTo>
                  <a:pt x="0" y="541360"/>
                </a:lnTo>
                <a:close/>
              </a:path>
            </a:pathLst>
          </a:custGeom>
          <a:solidFill>
            <a:srgbClr val="009ADE"/>
          </a:solidFill>
        </p:spPr>
        <p: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a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53A796D-7682-4C48-9F9F-CAD317146999}"/>
              </a:ext>
            </a:extLst>
          </p:cNvPr>
          <p:cNvSpPr txBox="1"/>
          <p:nvPr/>
        </p:nvSpPr>
        <p:spPr>
          <a:xfrm>
            <a:off x="144321" y="3480578"/>
            <a:ext cx="2866995" cy="1631216"/>
          </a:xfrm>
          <a:prstGeom prst="rect">
            <a:avLst/>
          </a:prstGeom>
          <a:noFill/>
        </p:spPr>
        <p:txBody>
          <a:bodyPr wrap="square">
            <a:spAutoFit/>
          </a:bodyPr>
          <a:lstStyle/>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تحديد </a:t>
            </a:r>
            <a:r>
              <a:rPr kumimoji="0" lang="ar" sz="1000" b="1" i="0" u="none" strike="noStrike" kern="1200" cap="none" spc="0" normalizeH="0" baseline="0" dirty="0">
                <a:ln>
                  <a:noFill/>
                </a:ln>
                <a:solidFill>
                  <a:srgbClr val="002060"/>
                </a:solidFill>
                <a:effectLst/>
                <a:uLnTx/>
                <a:uFillTx/>
                <a:latin typeface="Source Sans Pro"/>
                <a:ea typeface="+mn-ea"/>
                <a:cs typeface="+mn-cs"/>
              </a:rPr>
              <a:t>التغيير المطلوب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لتطعيم المزيد من الأشخاص؛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تيسير انتقال الأشخاص من الأماكن النائية إلى مواقع التطعيم الميدانية</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تحديد </a:t>
            </a:r>
            <a:r>
              <a:rPr kumimoji="0" lang="ar" sz="1000" b="1" i="0" u="none" strike="noStrike" kern="1200" cap="none" spc="0" normalizeH="0" baseline="0" dirty="0">
                <a:ln>
                  <a:noFill/>
                </a:ln>
                <a:solidFill>
                  <a:srgbClr val="002060"/>
                </a:solidFill>
                <a:effectLst/>
                <a:uLnTx/>
                <a:uFillTx/>
                <a:latin typeface="Source Sans Pro"/>
                <a:ea typeface="+mn-ea"/>
                <a:cs typeface="+mn-cs"/>
              </a:rPr>
              <a:t>مَن يستطيع إحداث التغيير</a:t>
            </a:r>
            <a:r>
              <a:rPr kumimoji="0" lang="ar" sz="1000" b="0" i="0" u="none" strike="noStrike" kern="1200" cap="none" spc="0" normalizeH="0" baseline="0" dirty="0">
                <a:ln>
                  <a:noFill/>
                </a:ln>
                <a:solidFill>
                  <a:srgbClr val="002060"/>
                </a:solidFill>
                <a:effectLst/>
                <a:uLnTx/>
                <a:uFillTx/>
                <a:latin typeface="Source Sans Pro"/>
                <a:ea typeface="+mn-ea"/>
                <a:cs typeface="+mn-cs"/>
              </a:rPr>
              <a:t>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(صانع القرار)؛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زعيم القرية</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إقتراح </a:t>
            </a:r>
            <a:r>
              <a:rPr kumimoji="0" lang="ar" sz="1000" b="1" i="0" u="none" strike="noStrike" kern="1200" cap="none" spc="0" normalizeH="0" baseline="0" dirty="0">
                <a:ln>
                  <a:noFill/>
                </a:ln>
                <a:solidFill>
                  <a:srgbClr val="002060"/>
                </a:solidFill>
                <a:effectLst/>
                <a:uLnTx/>
                <a:uFillTx/>
                <a:latin typeface="Source Sans Pro"/>
                <a:ea typeface="+mn-ea"/>
                <a:cs typeface="+mn-cs"/>
              </a:rPr>
              <a:t>إجراء محدد/إجراءات محددة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مطلوبة من صانع القرار؛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تعبئة موارد المجتمع لتوفير خيارات النقل</a:t>
            </a:r>
            <a:r>
              <a:rPr kumimoji="0" lang="ar" sz="1000" b="0" i="0" u="none" strike="noStrike" kern="1200" cap="none" spc="0" normalizeH="0" baseline="0" dirty="0">
                <a:ln>
                  <a:noFill/>
                </a:ln>
                <a:solidFill>
                  <a:srgbClr val="002060"/>
                </a:solidFill>
                <a:effectLst/>
                <a:uLnTx/>
                <a:uFillTx/>
                <a:latin typeface="Source Sans Pro"/>
                <a:ea typeface="+mn-ea"/>
                <a:cs typeface="+mn-cs"/>
              </a:rPr>
              <a:t> </a:t>
            </a:r>
          </a:p>
        </p:txBody>
      </p:sp>
      <p:sp>
        <p:nvSpPr>
          <p:cNvPr id="23" name="TextBox 22">
            <a:extLst>
              <a:ext uri="{FF2B5EF4-FFF2-40B4-BE49-F238E27FC236}">
                <a16:creationId xmlns:a16="http://schemas.microsoft.com/office/drawing/2014/main" id="{36B854BB-AFDF-95DF-6C4B-FF6DBF7EAAF7}"/>
              </a:ext>
            </a:extLst>
          </p:cNvPr>
          <p:cNvSpPr txBox="1"/>
          <p:nvPr/>
        </p:nvSpPr>
        <p:spPr>
          <a:xfrm>
            <a:off x="3358603" y="3584396"/>
            <a:ext cx="2643333" cy="1938992"/>
          </a:xfrm>
          <a:prstGeom prst="rect">
            <a:avLst/>
          </a:prstGeom>
          <a:noFill/>
        </p:spPr>
        <p:txBody>
          <a:bodyPr wrap="square">
            <a:spAutoFit/>
          </a:bodyPr>
          <a:lstStyle/>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1" i="0" u="none" strike="noStrike" kern="1200" cap="none" spc="0" normalizeH="0" baseline="0" dirty="0">
                <a:ln>
                  <a:noFill/>
                </a:ln>
                <a:solidFill>
                  <a:srgbClr val="002060"/>
                </a:solidFill>
                <a:effectLst/>
                <a:uLnTx/>
                <a:uFillTx/>
                <a:latin typeface="Source Sans Pro"/>
                <a:ea typeface="+mn-ea"/>
                <a:cs typeface="+mn-cs"/>
              </a:rPr>
              <a:t>حول المشكلة</a:t>
            </a:r>
            <a:r>
              <a:rPr kumimoji="0" lang="ar" sz="1000" b="1" i="0" u="none" strike="noStrike" kern="1200" cap="none" spc="0" normalizeH="0" baseline="0" dirty="0">
                <a:ln>
                  <a:noFill/>
                </a:ln>
                <a:solidFill>
                  <a:prstClr val="black">
                    <a:lumMod val="75000"/>
                    <a:lumOff val="25000"/>
                  </a:prstClr>
                </a:solidFill>
                <a:effectLst/>
                <a:uLnTx/>
                <a:uFillTx/>
                <a:latin typeface="Source Sans Pro"/>
                <a:ea typeface="+mn-ea"/>
                <a:cs typeface="+mn-cs"/>
              </a:rPr>
              <a:t>:</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جمع المعلومات المتاحة لدعم الإجراء المقتَرح؛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عدد الذين تم تطعيمهم في المناطق النائية</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1" i="0" u="none" strike="noStrike" kern="1200" cap="none" spc="0" normalizeH="0" baseline="0" dirty="0">
                <a:ln>
                  <a:noFill/>
                </a:ln>
                <a:solidFill>
                  <a:srgbClr val="002060"/>
                </a:solidFill>
                <a:effectLst/>
                <a:uLnTx/>
                <a:uFillTx/>
                <a:latin typeface="Source Sans Pro"/>
                <a:ea typeface="+mn-ea"/>
                <a:cs typeface="+mn-cs"/>
              </a:rPr>
              <a:t>حول صانع القرار</a:t>
            </a:r>
            <a:r>
              <a:rPr kumimoji="0" lang="ar" sz="1000" b="1" i="0" u="none" strike="noStrike" kern="1200" cap="none" spc="0" normalizeH="0" baseline="0" dirty="0">
                <a:ln>
                  <a:noFill/>
                </a:ln>
                <a:solidFill>
                  <a:prstClr val="black">
                    <a:lumMod val="75000"/>
                    <a:lumOff val="25000"/>
                  </a:prstClr>
                </a:solidFill>
                <a:effectLst/>
                <a:uLnTx/>
                <a:uFillTx/>
                <a:latin typeface="Source Sans Pro"/>
                <a:ea typeface="+mn-ea"/>
                <a:cs typeface="+mn-cs"/>
              </a:rPr>
              <a:t>:</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التعرّف على اهتماماته وما يدفعه إلى العمل؛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الوعي بالمخاطر الصحية المتزايدة في المجتمع يُجبر زعيم القرية على اتخاذ إجراءات عاجلة</a:t>
            </a:r>
            <a:endParaRPr kumimoji="0" lang="a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1" i="0" u="none" strike="noStrike" kern="1200" cap="none" spc="0" normalizeH="0" baseline="0" dirty="0">
                <a:ln>
                  <a:noFill/>
                </a:ln>
                <a:solidFill>
                  <a:srgbClr val="002060"/>
                </a:solidFill>
                <a:effectLst/>
                <a:uLnTx/>
                <a:uFillTx/>
                <a:latin typeface="Source Sans Pro"/>
                <a:ea typeface="+mn-ea"/>
                <a:cs typeface="+mn-cs"/>
              </a:rPr>
              <a:t>حول الشركاء المحتملين</a:t>
            </a:r>
            <a:r>
              <a:rPr kumimoji="0" lang="ar" sz="1000" b="1" i="0" u="none" strike="noStrike" kern="1200" cap="none" spc="0" normalizeH="0" baseline="0" dirty="0">
                <a:ln>
                  <a:noFill/>
                </a:ln>
                <a:solidFill>
                  <a:prstClr val="black">
                    <a:lumMod val="75000"/>
                    <a:lumOff val="25000"/>
                  </a:prstClr>
                </a:solidFill>
                <a:effectLst/>
                <a:uLnTx/>
                <a:uFillTx/>
                <a:latin typeface="Source Sans Pro"/>
                <a:ea typeface="+mn-ea"/>
                <a:cs typeface="+mn-cs"/>
              </a:rPr>
              <a:t>:</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البحث عن حلفاء لديهم نفس الأهداف؛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الرابطة المحلية للعاملين في مجال صحة المجتمع</a:t>
            </a:r>
          </a:p>
        </p:txBody>
      </p:sp>
      <p:sp>
        <p:nvSpPr>
          <p:cNvPr id="27" name="TextBox 26">
            <a:extLst>
              <a:ext uri="{FF2B5EF4-FFF2-40B4-BE49-F238E27FC236}">
                <a16:creationId xmlns:a16="http://schemas.microsoft.com/office/drawing/2014/main" id="{FEF1FB84-2A85-67F6-E780-A02E74694878}"/>
              </a:ext>
            </a:extLst>
          </p:cNvPr>
          <p:cNvSpPr txBox="1"/>
          <p:nvPr/>
        </p:nvSpPr>
        <p:spPr>
          <a:xfrm>
            <a:off x="373322" y="5821509"/>
            <a:ext cx="2711936" cy="2015936"/>
          </a:xfrm>
          <a:prstGeom prst="rect">
            <a:avLst/>
          </a:prstGeom>
          <a:noFill/>
        </p:spPr>
        <p:txBody>
          <a:bodyPr wrap="square">
            <a:spAutoFit/>
          </a:bodyPr>
          <a:lstStyle/>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استخدام </a:t>
            </a:r>
            <a:r>
              <a:rPr kumimoji="0" lang="ar" sz="1000" b="1" i="0" u="none" strike="noStrike" kern="1200" cap="none" spc="0" normalizeH="0" baseline="0" dirty="0">
                <a:ln>
                  <a:noFill/>
                </a:ln>
                <a:solidFill>
                  <a:srgbClr val="002060"/>
                </a:solidFill>
                <a:effectLst/>
                <a:uLnTx/>
                <a:uFillTx/>
                <a:latin typeface="Source Sans Pro"/>
                <a:ea typeface="+mn-ea"/>
                <a:cs typeface="+mn-cs"/>
              </a:rPr>
              <a:t>المعلومات التي تم جمعها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من أجل:</a:t>
            </a:r>
          </a:p>
          <a:p>
            <a:pPr marL="342900" marR="0" lvl="1" indent="-171450" algn="r" defTabSz="457200" rtl="1"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صياغة </a:t>
            </a:r>
            <a:r>
              <a:rPr kumimoji="0" lang="ar" sz="1000" b="1" i="0" u="none" strike="noStrike" kern="1200" cap="none" spc="0" normalizeH="0" baseline="0" dirty="0">
                <a:ln>
                  <a:noFill/>
                </a:ln>
                <a:solidFill>
                  <a:srgbClr val="002060"/>
                </a:solidFill>
                <a:effectLst/>
                <a:uLnTx/>
                <a:uFillTx/>
                <a:latin typeface="Source Sans Pro"/>
                <a:ea typeface="+mn-ea"/>
                <a:cs typeface="+mn-cs"/>
              </a:rPr>
              <a:t>الدعوة لاتخاذ إجراء</a:t>
            </a:r>
            <a:r>
              <a:rPr kumimoji="0" lang="ar" sz="1000" b="0" i="0" u="none" strike="noStrike" kern="1200" cap="none" spc="0" normalizeH="0" baseline="0" dirty="0">
                <a:ln>
                  <a:noFill/>
                </a:ln>
                <a:solidFill>
                  <a:srgbClr val="002060"/>
                </a:solidFill>
                <a:effectLst/>
                <a:uLnTx/>
                <a:uFillTx/>
                <a:latin typeface="Source Sans Pro"/>
                <a:ea typeface="+mn-ea"/>
                <a:cs typeface="+mn-cs"/>
              </a:rPr>
              <a:t>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باستخدام الرسائل التي يتردَّد صداها لدى صانع القرار</a:t>
            </a:r>
          </a:p>
          <a:p>
            <a:pPr marL="342900" marR="0" lvl="1" indent="-171450" algn="r" defTabSz="457200" rtl="1"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تحديد </a:t>
            </a:r>
            <a:r>
              <a:rPr kumimoji="0" lang="ar" sz="1000" b="1" i="0" u="none" strike="noStrike" kern="1200" cap="none" spc="0" normalizeH="0" baseline="0" dirty="0">
                <a:ln>
                  <a:noFill/>
                </a:ln>
                <a:solidFill>
                  <a:srgbClr val="002060"/>
                </a:solidFill>
                <a:effectLst/>
                <a:uLnTx/>
                <a:uFillTx/>
                <a:latin typeface="Source Sans Pro"/>
                <a:ea typeface="+mn-ea"/>
                <a:cs typeface="+mn-cs"/>
              </a:rPr>
              <a:t>الفرص</a:t>
            </a:r>
            <a:r>
              <a:rPr kumimoji="0" lang="ar" sz="1000" b="0" i="0" u="none" strike="noStrike" kern="1200" cap="none" spc="0" normalizeH="0" baseline="0" dirty="0">
                <a:ln>
                  <a:noFill/>
                </a:ln>
                <a:solidFill>
                  <a:srgbClr val="002060"/>
                </a:solidFill>
                <a:effectLst/>
                <a:uLnTx/>
                <a:uFillTx/>
                <a:latin typeface="Source Sans Pro"/>
                <a:ea typeface="+mn-ea"/>
                <a:cs typeface="+mn-cs"/>
              </a:rPr>
              <a:t>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المناسبة للدعوة لحشد الدعم؛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عقد اجتماعات منتظمة لزعيم القرية مع العاملين في مجال صحة المجتمع</a:t>
            </a:r>
            <a:endParaRPr kumimoji="0" lang="ar" sz="100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342900" marR="0" lvl="1" indent="-171450" algn="r" defTabSz="457200" rtl="1" eaLnBrk="1" fontAlgn="auto" latinLnBrk="0" hangingPunct="1">
              <a:lnSpc>
                <a:spcPts val="1200"/>
              </a:lnSpc>
              <a:spcBef>
                <a:spcPts val="0"/>
              </a:spcBef>
              <a:spcAft>
                <a:spcPts val="600"/>
              </a:spcAft>
              <a:buClrTx/>
              <a:buSzTx/>
              <a:buFont typeface="Courier New" panose="02070309020205020404" pitchFamily="49" charset="0"/>
              <a:buChar char="o"/>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تحديد </a:t>
            </a:r>
            <a:r>
              <a:rPr kumimoji="0" lang="ar" sz="1000" b="1" i="0" u="none" strike="noStrike" kern="1200" cap="none" spc="0" normalizeH="0" baseline="0" dirty="0">
                <a:ln>
                  <a:noFill/>
                </a:ln>
                <a:solidFill>
                  <a:srgbClr val="002060"/>
                </a:solidFill>
                <a:effectLst/>
                <a:uLnTx/>
                <a:uFillTx/>
                <a:latin typeface="Source Sans Pro"/>
                <a:ea typeface="+mn-ea"/>
                <a:cs typeface="+mn-cs"/>
              </a:rPr>
              <a:t>المبعوثين المناسبين</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 دراسة </a:t>
            </a:r>
            <a:r>
              <a:rPr kumimoji="0" lang="ar" sz="1000" b="1" i="0" u="none" strike="noStrike" kern="1200" cap="none" spc="0" normalizeH="0" baseline="0" dirty="0">
                <a:ln>
                  <a:noFill/>
                </a:ln>
                <a:solidFill>
                  <a:srgbClr val="002060"/>
                </a:solidFill>
                <a:effectLst/>
                <a:uLnTx/>
                <a:uFillTx/>
                <a:latin typeface="Source Sans Pro"/>
                <a:ea typeface="+mn-ea"/>
                <a:cs typeface="+mn-cs"/>
              </a:rPr>
              <a:t>أنشطة </a:t>
            </a:r>
            <a:r>
              <a:rPr lang="ar-MA" sz="1000" dirty="0">
                <a:solidFill>
                  <a:prstClr val="black">
                    <a:lumMod val="75000"/>
                    <a:lumOff val="25000"/>
                  </a:prstClr>
                </a:solidFill>
                <a:latin typeface="Source Sans Pro"/>
              </a:rPr>
              <a:t>المناصرة </a:t>
            </a:r>
            <a:r>
              <a:rPr kumimoji="0" lang="ar" sz="1000" b="1" i="0" u="none" strike="noStrike" kern="1200" cap="none" spc="0" normalizeH="0" baseline="0" dirty="0">
                <a:ln>
                  <a:noFill/>
                </a:ln>
                <a:solidFill>
                  <a:srgbClr val="002060"/>
                </a:solidFill>
                <a:effectLst/>
                <a:uLnTx/>
                <a:uFillTx/>
                <a:latin typeface="Source Sans Pro"/>
                <a:ea typeface="+mn-ea"/>
                <a:cs typeface="+mn-cs"/>
              </a:rPr>
              <a:t>المشتركة</a:t>
            </a:r>
            <a:r>
              <a:rPr kumimoji="0" lang="ar" sz="1000" b="0" i="0" u="none" strike="noStrike" kern="1200" cap="none" spc="0" normalizeH="0" baseline="0" dirty="0">
                <a:ln>
                  <a:noFill/>
                </a:ln>
                <a:solidFill>
                  <a:srgbClr val="002060"/>
                </a:solidFill>
                <a:effectLst/>
                <a:uLnTx/>
                <a:uFillTx/>
                <a:latin typeface="Source Sans Pro"/>
                <a:ea typeface="+mn-ea"/>
                <a:cs typeface="+mn-cs"/>
              </a:rPr>
              <a:t>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مع الشركاء الذين يمكنهم التأثير بشكل أفضل على عملية صنع القرار؛ </a:t>
            </a:r>
            <a:r>
              <a:rPr kumimoji="0" lang="ar" sz="1000" b="0" i="1" u="none" strike="noStrike" kern="1200" cap="none" spc="0" normalizeH="0" baseline="0" dirty="0">
                <a:ln>
                  <a:noFill/>
                </a:ln>
                <a:solidFill>
                  <a:prstClr val="black">
                    <a:lumMod val="75000"/>
                    <a:lumOff val="25000"/>
                  </a:prstClr>
                </a:solidFill>
                <a:effectLst/>
                <a:uLnTx/>
                <a:uFillTx/>
                <a:latin typeface="Source Sans Pro"/>
                <a:ea typeface="+mn-ea"/>
                <a:cs typeface="+mn-cs"/>
              </a:rPr>
              <a:t>على سبيل المثال، دعم مجموعة العاملين في مجال صحة المجتمع المحليين بالرسائل خلال الحوار المقرَّر مع زعيم القرية</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a:t>
            </a:r>
          </a:p>
        </p:txBody>
      </p:sp>
      <p:sp>
        <p:nvSpPr>
          <p:cNvPr id="31" name="TextBox 30">
            <a:extLst>
              <a:ext uri="{FF2B5EF4-FFF2-40B4-BE49-F238E27FC236}">
                <a16:creationId xmlns:a16="http://schemas.microsoft.com/office/drawing/2014/main" id="{C26ECFEC-C22E-B1D7-71D9-A02CFFE9EC0B}"/>
              </a:ext>
            </a:extLst>
          </p:cNvPr>
          <p:cNvSpPr txBox="1"/>
          <p:nvPr/>
        </p:nvSpPr>
        <p:spPr>
          <a:xfrm>
            <a:off x="3539945" y="6276710"/>
            <a:ext cx="2741295" cy="1169551"/>
          </a:xfrm>
          <a:prstGeom prst="rect">
            <a:avLst/>
          </a:prstGeom>
          <a:noFill/>
        </p:spPr>
        <p:txBody>
          <a:bodyPr wrap="square">
            <a:spAutoFit/>
          </a:bodyPr>
          <a:lstStyle/>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العمل مع شركاء محدَّدين في </a:t>
            </a:r>
            <a:r>
              <a:rPr kumimoji="0" lang="ar" sz="1000" b="1" i="0" u="none" strike="noStrike" kern="1200" cap="none" spc="0" normalizeH="0" baseline="0" dirty="0">
                <a:ln>
                  <a:noFill/>
                </a:ln>
                <a:solidFill>
                  <a:srgbClr val="002060"/>
                </a:solidFill>
                <a:effectLst/>
                <a:uLnTx/>
                <a:uFillTx/>
                <a:latin typeface="Source Sans Pro"/>
                <a:ea typeface="+mn-ea"/>
                <a:cs typeface="+mn-cs"/>
              </a:rPr>
              <a:t>تنفيذ</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الأنشطة</a:t>
            </a:r>
            <a:endParaRPr kumimoji="0" lang="ar" sz="1000" b="1" i="0" u="none" strike="noStrike" kern="1200" cap="none" spc="0" normalizeH="0" baseline="0" noProof="0" dirty="0">
              <a:ln>
                <a:noFill/>
              </a:ln>
              <a:solidFill>
                <a:srgbClr val="002060"/>
              </a:solidFill>
              <a:effectLst/>
              <a:uLnTx/>
              <a:uFillTx/>
              <a:latin typeface="Source Sans Pro"/>
              <a:ea typeface="+mn-ea"/>
              <a:cs typeface="+mn-cs"/>
            </a:endParaRP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1" i="0" u="none" strike="noStrike" kern="1200" cap="none" spc="0" normalizeH="0" baseline="0" dirty="0">
                <a:ln>
                  <a:noFill/>
                </a:ln>
                <a:solidFill>
                  <a:srgbClr val="002060"/>
                </a:solidFill>
                <a:effectLst/>
                <a:uLnTx/>
                <a:uFillTx/>
                <a:latin typeface="Source Sans Pro"/>
                <a:ea typeface="+mn-ea"/>
                <a:cs typeface="+mn-cs"/>
              </a:rPr>
              <a:t>مراقبة</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مشاركة صانع القرار والجهود المبذولة نحو اتخاذ الإجراء المطلوب</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MA"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إن لم تحقق المناصرة الأهداف المحددة،</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 </a:t>
            </a:r>
            <a:r>
              <a:rPr kumimoji="0" lang="ar" sz="1000" b="1" i="0" u="none" strike="noStrike" kern="1200" cap="none" spc="0" normalizeH="0" baseline="0" dirty="0">
                <a:ln>
                  <a:noFill/>
                </a:ln>
                <a:solidFill>
                  <a:srgbClr val="002060"/>
                </a:solidFill>
                <a:effectLst/>
                <a:uLnTx/>
                <a:uFillTx/>
                <a:latin typeface="Source Sans Pro"/>
                <a:ea typeface="+mn-ea"/>
                <a:cs typeface="+mn-cs"/>
              </a:rPr>
              <a:t>أعِد النظر في خطة </a:t>
            </a:r>
            <a:r>
              <a:rPr lang="ar-MA" sz="1000" dirty="0">
                <a:solidFill>
                  <a:prstClr val="black">
                    <a:lumMod val="75000"/>
                    <a:lumOff val="25000"/>
                  </a:prstClr>
                </a:solidFill>
                <a:latin typeface="Source Sans Pro"/>
              </a:rPr>
              <a:t>المناصرة </a:t>
            </a:r>
            <a:r>
              <a:rPr lang="ar" sz="1000" dirty="0">
                <a:solidFill>
                  <a:prstClr val="black">
                    <a:lumMod val="75000"/>
                    <a:lumOff val="25000"/>
                  </a:prstClr>
                </a:solidFill>
                <a:latin typeface="Source Sans Pro"/>
              </a:rPr>
              <a:t>للنظر </a:t>
            </a:r>
            <a:r>
              <a:rPr kumimoji="0" lang="ar" sz="1000" b="0" i="0" u="none" strike="noStrike" kern="1200" cap="none" spc="0" normalizeH="0" baseline="0" dirty="0">
                <a:ln>
                  <a:noFill/>
                </a:ln>
                <a:solidFill>
                  <a:prstClr val="black">
                    <a:lumMod val="75000"/>
                    <a:lumOff val="25000"/>
                  </a:prstClr>
                </a:solidFill>
                <a:effectLst/>
                <a:uLnTx/>
                <a:uFillTx/>
                <a:latin typeface="Source Sans Pro"/>
                <a:ea typeface="+mn-ea"/>
                <a:cs typeface="+mn-cs"/>
              </a:rPr>
              <a:t>في رسائل ومبعوثي وأنشطة</a:t>
            </a:r>
            <a:r>
              <a:rPr kumimoji="0" lang="ar-MA" sz="1000" b="0" i="0" u="none" strike="noStrike" kern="1200" cap="none" spc="0" normalizeH="0" baseline="0" dirty="0">
                <a:ln>
                  <a:noFill/>
                </a:ln>
                <a:solidFill>
                  <a:srgbClr val="FF0000"/>
                </a:solidFill>
                <a:effectLst/>
                <a:uLnTx/>
                <a:uFillTx/>
                <a:latin typeface="Source Sans Pro Bold"/>
                <a:ea typeface="+mn-ea"/>
                <a:cs typeface="+mn-cs"/>
              </a:rPr>
              <a:t> </a:t>
            </a:r>
            <a:r>
              <a:rPr lang="ar-MA" sz="1000" dirty="0">
                <a:solidFill>
                  <a:prstClr val="black">
                    <a:lumMod val="75000"/>
                    <a:lumOff val="25000"/>
                  </a:prstClr>
                </a:solidFill>
                <a:latin typeface="Source Sans Pro"/>
              </a:rPr>
              <a:t>المناصرة</a:t>
            </a:r>
            <a:r>
              <a:rPr lang="ar" sz="1000" dirty="0">
                <a:solidFill>
                  <a:prstClr val="black">
                    <a:lumMod val="75000"/>
                    <a:lumOff val="25000"/>
                  </a:prstClr>
                </a:solidFill>
                <a:latin typeface="Source Sans Pro"/>
              </a:rPr>
              <a:t> البديلة</a:t>
            </a:r>
          </a:p>
        </p:txBody>
      </p:sp>
      <p:sp>
        <p:nvSpPr>
          <p:cNvPr id="38" name="TextBox 30">
            <a:extLst>
              <a:ext uri="{FF2B5EF4-FFF2-40B4-BE49-F238E27FC236}">
                <a16:creationId xmlns:a16="http://schemas.microsoft.com/office/drawing/2014/main" id="{4B49F7FE-FB87-E377-93AB-360062C6D70B}"/>
              </a:ext>
            </a:extLst>
          </p:cNvPr>
          <p:cNvSpPr txBox="1"/>
          <p:nvPr/>
        </p:nvSpPr>
        <p:spPr>
          <a:xfrm>
            <a:off x="564851" y="8214460"/>
            <a:ext cx="2006900" cy="265073"/>
          </a:xfrm>
          <a:prstGeom prst="rect">
            <a:avLst/>
          </a:prstGeom>
        </p:spPr>
        <p:txBody>
          <a:bodyPr wrap="square" lIns="0" tIns="0" rIns="0" bIns="0" rtlCol="0" anchor="t">
            <a:spAutoFit/>
          </a:bodyPr>
          <a:lstStyle/>
          <a:p>
            <a:pPr marL="0" marR="0" lvl="0" indent="0" algn="r" defTabSz="457200" rtl="1" eaLnBrk="1" fontAlgn="auto" latinLnBrk="0" hangingPunct="1">
              <a:lnSpc>
                <a:spcPts val="2226"/>
              </a:lnSpc>
              <a:spcBef>
                <a:spcPts val="0"/>
              </a:spcBef>
              <a:spcAft>
                <a:spcPts val="0"/>
              </a:spcAft>
              <a:buClrTx/>
              <a:buSzTx/>
              <a:buFontTx/>
              <a:buNone/>
              <a:tabLst/>
              <a:defRPr/>
            </a:pPr>
            <a:r>
              <a:rPr kumimoji="0" lang="fr-CH" sz="1600" b="1"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   </a:t>
            </a:r>
            <a:r>
              <a:rPr kumimoji="0" lang="ar" sz="1600" b="1" i="0" u="none" strike="noStrike" kern="1200" cap="none" spc="0" normalizeH="0" baseline="0" dirty="0">
                <a:ln>
                  <a:noFill/>
                </a:ln>
                <a:solidFill>
                  <a:srgbClr val="00205C"/>
                </a:solidFill>
                <a:effectLst/>
                <a:uLnTx/>
                <a:uFillTx/>
                <a:latin typeface="Source Sans Pro" panose="020B0503030403020204" pitchFamily="34" charset="0"/>
                <a:ea typeface="+mn-ea"/>
                <a:cs typeface="+mn-cs"/>
              </a:rPr>
              <a:t>اعتبارات أخرى</a:t>
            </a:r>
          </a:p>
        </p:txBody>
      </p:sp>
      <p:sp>
        <p:nvSpPr>
          <p:cNvPr id="44" name="TextBox 43">
            <a:extLst>
              <a:ext uri="{FF2B5EF4-FFF2-40B4-BE49-F238E27FC236}">
                <a16:creationId xmlns:a16="http://schemas.microsoft.com/office/drawing/2014/main" id="{8B3F0E0F-D680-172C-2DF8-34162E6257D1}"/>
              </a:ext>
            </a:extLst>
          </p:cNvPr>
          <p:cNvSpPr txBox="1"/>
          <p:nvPr/>
        </p:nvSpPr>
        <p:spPr>
          <a:xfrm>
            <a:off x="293300" y="8563677"/>
            <a:ext cx="5807463" cy="1169551"/>
          </a:xfrm>
          <a:prstGeom prst="rect">
            <a:avLst/>
          </a:prstGeom>
          <a:noFill/>
        </p:spPr>
        <p:txBody>
          <a:bodyPr wrap="square">
            <a:spAutoFit/>
          </a:bodyPr>
          <a:lstStyle/>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kumimoji="0" lang="ar" sz="1000" b="1" i="0" u="none" strike="noStrike" kern="1200" cap="none" spc="0" normalizeH="0" baseline="0">
                <a:ln>
                  <a:noFill/>
                </a:ln>
                <a:solidFill>
                  <a:srgbClr val="002060"/>
                </a:solidFill>
                <a:effectLst/>
                <a:uLnTx/>
                <a:uFillTx/>
                <a:latin typeface="Source Sans Pro"/>
                <a:ea typeface="+mn-ea"/>
                <a:cs typeface="+mn-cs"/>
              </a:rPr>
              <a:t>هل تعتقد أن رأيك ليس بالأهمية الكبيرة؟ كوِّن فريقًا!</a:t>
            </a:r>
            <a:r>
              <a:rPr kumimoji="0" lang="ar" sz="1000" b="0" i="0" u="none" strike="noStrike" kern="1200" cap="none" spc="0" normalizeH="0" baseline="0">
                <a:ln>
                  <a:noFill/>
                </a:ln>
                <a:solidFill>
                  <a:srgbClr val="70AD47">
                    <a:lumMod val="75000"/>
                  </a:srgbClr>
                </a:solidFill>
                <a:effectLst/>
                <a:uLnTx/>
                <a:uFillTx/>
                <a:latin typeface="Source Sans Pro"/>
                <a:ea typeface="+mn-ea"/>
                <a:cs typeface="+mn-cs"/>
              </a:rPr>
              <a:t> </a:t>
            </a:r>
            <a:r>
              <a:rPr kumimoji="0" lang="ar" sz="1000" b="0" i="0" u="none" strike="noStrike" kern="1200" cap="none" spc="0" normalizeH="0" baseline="0">
                <a:ln>
                  <a:noFill/>
                </a:ln>
                <a:solidFill>
                  <a:prstClr val="black">
                    <a:lumMod val="75000"/>
                    <a:lumOff val="25000"/>
                  </a:prstClr>
                </a:solidFill>
                <a:effectLst/>
                <a:uLnTx/>
                <a:uFillTx/>
                <a:latin typeface="Source Sans Pro"/>
                <a:ea typeface="+mn-ea"/>
                <a:cs typeface="+mn-cs"/>
              </a:rPr>
              <a:t>تعاوَن مع المنظمات الأخرى ذات التفكير المماثل للتعبير عن رأينا.</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lang="ar" sz="1000" b="1" i="0" u="none" baseline="0">
                <a:solidFill>
                  <a:srgbClr val="002060"/>
                </a:solidFill>
                <a:latin typeface="Source Sans Pro"/>
                <a:ea typeface="Source Sans Pro"/>
                <a:cs typeface="Source Sans Pro"/>
                <a:sym typeface="Source Sans Pro"/>
              </a:rPr>
              <a:t>ألا تستطيع الوصول إلى صانع القرار؟ اتخذ خطوات استراتيجية وسيطة! </a:t>
            </a:r>
            <a:r>
              <a:rPr kumimoji="0" lang="ar" sz="1000" b="0" i="0" u="none" strike="noStrike" kern="1200" cap="none" spc="0" normalizeH="0" baseline="0">
                <a:ln>
                  <a:noFill/>
                </a:ln>
                <a:solidFill>
                  <a:prstClr val="black">
                    <a:lumMod val="75000"/>
                    <a:lumOff val="25000"/>
                  </a:prstClr>
                </a:solidFill>
                <a:effectLst/>
                <a:uLnTx/>
                <a:uFillTx/>
                <a:latin typeface="Source Sans Pro"/>
                <a:ea typeface="+mn-ea"/>
                <a:cs typeface="+mn-cs"/>
              </a:rPr>
              <a:t>تفاعَل مع الجهات المستفيدة المؤثرة الأخرى التي يستمع إليها صانع القرار وأثِّر عليهم لدعم قضيتك.</a:t>
            </a:r>
          </a:p>
          <a:p>
            <a:pPr marL="171450" marR="0" lvl="0" indent="-171450" algn="r" defTabSz="457200" rtl="1" eaLnBrk="1" fontAlgn="auto" latinLnBrk="0" hangingPunct="1">
              <a:lnSpc>
                <a:spcPts val="1200"/>
              </a:lnSpc>
              <a:spcBef>
                <a:spcPts val="0"/>
              </a:spcBef>
              <a:spcAft>
                <a:spcPts val="600"/>
              </a:spcAft>
              <a:buClrTx/>
              <a:buSzTx/>
              <a:buFont typeface="Arial" panose="020B0604020202020204" pitchFamily="34" charset="0"/>
              <a:buChar char="•"/>
              <a:tabLst/>
              <a:defRPr/>
            </a:pPr>
            <a:r>
              <a:rPr lang="ar" sz="1000" b="1" i="0" u="none" baseline="0">
                <a:solidFill>
                  <a:srgbClr val="002060"/>
                </a:solidFill>
                <a:latin typeface="Source Sans Pro"/>
                <a:ea typeface="Source Sans Pro"/>
                <a:cs typeface="Source Sans Pro"/>
                <a:sym typeface="Source Sans Pro"/>
              </a:rPr>
              <a:t>هل تريد حشد الدعم من أجل الموارد؟ كُن واضحًا ومحددًا! </a:t>
            </a:r>
            <a:r>
              <a:rPr kumimoji="0" lang="ar" sz="1000" b="0" i="0" u="none" strike="noStrike" kern="1200" cap="none" spc="0" normalizeH="0" baseline="0">
                <a:ln>
                  <a:noFill/>
                </a:ln>
                <a:solidFill>
                  <a:prstClr val="black">
                    <a:lumMod val="75000"/>
                    <a:lumOff val="25000"/>
                  </a:prstClr>
                </a:solidFill>
                <a:effectLst/>
                <a:uLnTx/>
                <a:uFillTx/>
                <a:latin typeface="Source Sans Pro"/>
                <a:ea typeface="+mn-ea"/>
                <a:cs typeface="+mn-cs"/>
              </a:rPr>
              <a:t>الوضوح هو الحل. حدِّد ما هو المطلوب أو مقداره، ولماذا تحتاجه وكيف سيتم استخدامه. </a:t>
            </a:r>
          </a:p>
        </p:txBody>
      </p:sp>
      <p:pic>
        <p:nvPicPr>
          <p:cNvPr id="46" name="Picture 45" descr="A black and white image of a light bulb&#10;&#10;Description automatically generated">
            <a:extLst>
              <a:ext uri="{FF2B5EF4-FFF2-40B4-BE49-F238E27FC236}">
                <a16:creationId xmlns:a16="http://schemas.microsoft.com/office/drawing/2014/main" id="{8741CC59-87B4-A6DE-9637-BE5D94188637}"/>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25987"/>
          <a:stretch/>
        </p:blipFill>
        <p:spPr>
          <a:xfrm>
            <a:off x="-1" y="8039314"/>
            <a:ext cx="1044678" cy="784153"/>
          </a:xfrm>
          <a:prstGeom prst="rect">
            <a:avLst/>
          </a:prstGeom>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D215134F-DF5D-0D7C-577F-27E2B7D3DCDC}"/>
              </a:ext>
            </a:extLst>
          </p:cNvPr>
          <p:cNvSpPr/>
          <p:nvPr/>
        </p:nvSpPr>
        <p:spPr>
          <a:xfrm>
            <a:off x="-1" y="8987905"/>
            <a:ext cx="2578591" cy="918096"/>
          </a:xfrm>
          <a:custGeom>
            <a:avLst/>
            <a:gdLst/>
            <a:ahLst/>
            <a:cxnLst/>
            <a:rect l="l" t="t" r="r" b="b"/>
            <a:pathLst>
              <a:path w="2743200" h="2763297">
                <a:moveTo>
                  <a:pt x="0" y="0"/>
                </a:moveTo>
                <a:lnTo>
                  <a:pt x="2743201" y="0"/>
                </a:lnTo>
                <a:lnTo>
                  <a:pt x="2743201" y="2763297"/>
                </a:lnTo>
                <a:lnTo>
                  <a:pt x="0" y="2763297"/>
                </a:lnTo>
                <a:lnTo>
                  <a:pt x="0" y="0"/>
                </a:lnTo>
                <a:close/>
              </a:path>
            </a:pathLst>
          </a:custGeom>
          <a:blipFill>
            <a:blip r:embed="rId2">
              <a:alphaModFix amt="64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l="-6384" t="66800" b="-267782"/>
            </a:stretch>
          </a:blipFill>
        </p:spPr>
        <p:txBody>
          <a:bodyPr/>
          <a:lstStyle/>
          <a:p>
            <a:endParaRPr lang="ar"/>
          </a:p>
        </p:txBody>
      </p:sp>
      <p:sp>
        <p:nvSpPr>
          <p:cNvPr id="6" name="Freeform 3">
            <a:extLst>
              <a:ext uri="{FF2B5EF4-FFF2-40B4-BE49-F238E27FC236}">
                <a16:creationId xmlns:a16="http://schemas.microsoft.com/office/drawing/2014/main" id="{03646DE6-5F66-5719-9848-010C7B91E0B4}"/>
              </a:ext>
            </a:extLst>
          </p:cNvPr>
          <p:cNvSpPr/>
          <p:nvPr/>
        </p:nvSpPr>
        <p:spPr>
          <a:xfrm>
            <a:off x="2701833" y="9601201"/>
            <a:ext cx="2743200" cy="326196"/>
          </a:xfrm>
          <a:custGeom>
            <a:avLst/>
            <a:gdLst/>
            <a:ahLst/>
            <a:cxnLst/>
            <a:rect l="l" t="t" r="r" b="b"/>
            <a:pathLst>
              <a:path w="2743200" h="2763297">
                <a:moveTo>
                  <a:pt x="0" y="0"/>
                </a:moveTo>
                <a:lnTo>
                  <a:pt x="2743200" y="0"/>
                </a:lnTo>
                <a:lnTo>
                  <a:pt x="2743200" y="2763297"/>
                </a:lnTo>
                <a:lnTo>
                  <a:pt x="0" y="2763297"/>
                </a:lnTo>
                <a:lnTo>
                  <a:pt x="0" y="0"/>
                </a:lnTo>
                <a:close/>
              </a:path>
            </a:pathLst>
          </a:custGeom>
          <a:blipFill>
            <a:blip r:embed="rId2">
              <a:alphaModFix amt="64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t="-1" b="-747127"/>
            </a:stretch>
          </a:blipFill>
        </p:spPr>
        <p:txBody>
          <a:bodyPr/>
          <a:lstStyle/>
          <a:p>
            <a:endParaRPr lang="ar"/>
          </a:p>
        </p:txBody>
      </p:sp>
      <p:sp>
        <p:nvSpPr>
          <p:cNvPr id="10" name="Freeform 10">
            <a:extLst>
              <a:ext uri="{FF2B5EF4-FFF2-40B4-BE49-F238E27FC236}">
                <a16:creationId xmlns:a16="http://schemas.microsoft.com/office/drawing/2014/main" id="{1DE746EA-BB93-AFA8-7236-EE0A572A1704}"/>
              </a:ext>
            </a:extLst>
          </p:cNvPr>
          <p:cNvSpPr/>
          <p:nvPr/>
        </p:nvSpPr>
        <p:spPr>
          <a:xfrm>
            <a:off x="227662" y="2532631"/>
            <a:ext cx="4161967" cy="6943252"/>
          </a:xfrm>
          <a:custGeom>
            <a:avLst/>
            <a:gdLst/>
            <a:ahLst/>
            <a:cxnLst/>
            <a:rect l="l" t="t" r="r" b="b"/>
            <a:pathLst>
              <a:path w="8152765" h="5096383">
                <a:moveTo>
                  <a:pt x="0" y="0"/>
                </a:moveTo>
                <a:lnTo>
                  <a:pt x="8152765" y="0"/>
                </a:lnTo>
                <a:lnTo>
                  <a:pt x="8152765" y="5096383"/>
                </a:lnTo>
                <a:lnTo>
                  <a:pt x="0" y="5096383"/>
                </a:lnTo>
                <a:close/>
              </a:path>
            </a:pathLst>
          </a:custGeom>
          <a:solidFill>
            <a:srgbClr val="F4A81D">
              <a:alpha val="27843"/>
            </a:srgbClr>
          </a:solidFill>
        </p:spPr>
        <p:txBody>
          <a:bodyPr/>
          <a:lstStyle/>
          <a:p>
            <a:pPr algn="r" defTabSz="914400" rtl="1"/>
            <a:endParaRPr lang="ar"/>
          </a:p>
        </p:txBody>
      </p:sp>
      <p:sp>
        <p:nvSpPr>
          <p:cNvPr id="38" name="Freeform 14">
            <a:extLst>
              <a:ext uri="{FF2B5EF4-FFF2-40B4-BE49-F238E27FC236}">
                <a16:creationId xmlns:a16="http://schemas.microsoft.com/office/drawing/2014/main" id="{717BD5A8-2114-19DA-15AD-F562B71D1339}"/>
              </a:ext>
            </a:extLst>
          </p:cNvPr>
          <p:cNvSpPr/>
          <p:nvPr/>
        </p:nvSpPr>
        <p:spPr>
          <a:xfrm>
            <a:off x="3750721" y="318304"/>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ar"/>
          </a:p>
        </p:txBody>
      </p:sp>
      <p:sp>
        <p:nvSpPr>
          <p:cNvPr id="15" name="TextBox 30">
            <a:extLst>
              <a:ext uri="{FF2B5EF4-FFF2-40B4-BE49-F238E27FC236}">
                <a16:creationId xmlns:a16="http://schemas.microsoft.com/office/drawing/2014/main" id="{3C125AB5-5C83-CE21-30D0-6A08B2F290A6}"/>
              </a:ext>
            </a:extLst>
          </p:cNvPr>
          <p:cNvSpPr txBox="1"/>
          <p:nvPr/>
        </p:nvSpPr>
        <p:spPr>
          <a:xfrm>
            <a:off x="457200" y="2819400"/>
            <a:ext cx="3645086" cy="5009064"/>
          </a:xfrm>
          <a:prstGeom prst="rect">
            <a:avLst/>
          </a:prstGeom>
        </p:spPr>
        <p:txBody>
          <a:bodyPr wrap="square" lIns="0" tIns="0" rIns="0" bIns="0" rtlCol="0" anchor="t">
            <a:spAutoFit/>
          </a:bodyPr>
          <a:lstStyle/>
          <a:p>
            <a:pPr marL="222250" marR="0" lvl="0" indent="-222250" algn="r" defTabSz="457200" rtl="1" eaLnBrk="1" fontAlgn="auto" latinLnBrk="0" hangingPunct="1">
              <a:spcBef>
                <a:spcPts val="0"/>
              </a:spcBef>
              <a:spcAft>
                <a:spcPts val="600"/>
              </a:spcAft>
              <a:buClrTx/>
              <a:buSzTx/>
              <a:buFont typeface="Arial" panose="020B0604020202020204" pitchFamily="34" charset="0"/>
              <a:buChar char="•"/>
              <a:defRPr/>
            </a:pPr>
            <a:r>
              <a:rPr kumimoji="0" lang="ar" sz="1400" b="0" i="0" u="none" strike="noStrike" kern="1200" cap="none" spc="0" normalizeH="0" baseline="0">
                <a:ln>
                  <a:noFill/>
                </a:ln>
                <a:solidFill>
                  <a:srgbClr val="00205C"/>
                </a:solidFill>
                <a:effectLst/>
                <a:uLnTx/>
                <a:uFillTx/>
                <a:latin typeface="Source Sans Pro" panose="020B0503030403020204" pitchFamily="34" charset="0"/>
                <a:ea typeface="+mn-ea"/>
                <a:cs typeface="+mn-cs"/>
              </a:rPr>
              <a:t>حول تحديد هدفك</a:t>
            </a:r>
          </a:p>
          <a:p>
            <a:pPr marL="457200" marR="0" lvl="0" indent="-228600" algn="r" defTabSz="457200" rtl="1" eaLnBrk="1" fontAlgn="auto" latinLnBrk="0" hangingPunct="1">
              <a:spcBef>
                <a:spcPts val="0"/>
              </a:spcBef>
              <a:spcAft>
                <a:spcPts val="600"/>
              </a:spcAft>
              <a:buClrTx/>
              <a:buSzTx/>
              <a:buFont typeface="Wingdings" panose="05000000000000000000" pitchFamily="2" charset="2"/>
              <a:buChar char="¨"/>
              <a:tabLst/>
              <a:defRPr/>
            </a:pP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هل فصَّلت بوضوح</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 ما تريد فعله</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 (هدفك)، وما هي </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الموارد المطلوبة</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 و</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ما سوف تحتاجه </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(فجوة التمويل)؟</a:t>
            </a:r>
          </a:p>
          <a:p>
            <a:pPr marL="228600" marR="0" lvl="0" algn="r" defTabSz="457200" rtl="1" eaLnBrk="1" fontAlgn="auto" latinLnBrk="0" hangingPunct="1">
              <a:spcBef>
                <a:spcPts val="0"/>
              </a:spcBef>
              <a:spcAft>
                <a:spcPts val="600"/>
              </a:spcAft>
              <a:buClrTx/>
              <a:buSzTx/>
              <a:tabLst/>
              <a:defRPr/>
            </a:pPr>
            <a:endParaRPr lang="ar" sz="500" dirty="0">
              <a:solidFill>
                <a:srgbClr val="00205C"/>
              </a:solidFill>
              <a:latin typeface="Source Sans Pro" panose="020B0503030403020204" pitchFamily="34" charset="0"/>
            </a:endParaRPr>
          </a:p>
          <a:p>
            <a:pPr marL="222250" indent="-222250" algn="r" rtl="1">
              <a:spcAft>
                <a:spcPts val="600"/>
              </a:spcAft>
              <a:buFont typeface="Arial" panose="020B0604020202020204" pitchFamily="34" charset="0"/>
              <a:buChar char="•"/>
              <a:defRPr/>
            </a:pPr>
            <a:r>
              <a:rPr lang="ar" sz="1400" b="0" i="0" u="none" baseline="0">
                <a:solidFill>
                  <a:srgbClr val="00205C"/>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حول جمع المعلومات الأساسية</a:t>
            </a:r>
          </a:p>
          <a:p>
            <a:pPr marL="457200" marR="0" lvl="0" indent="-228600" algn="r" defTabSz="457200" rtl="1" eaLnBrk="1" fontAlgn="auto" latinLnBrk="0" hangingPunct="1">
              <a:spcBef>
                <a:spcPts val="0"/>
              </a:spcBef>
              <a:spcAft>
                <a:spcPts val="600"/>
              </a:spcAft>
              <a:buClrTx/>
              <a:buSzTx/>
              <a:buFont typeface="Wingdings" panose="05000000000000000000" pitchFamily="2" charset="2"/>
              <a:buChar char="¨"/>
              <a:tabLst/>
              <a:defRPr/>
            </a:pP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هل حدَّدت </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صانع القرار</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 ودرَسْت </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مجموعة الجهات المستفيدة </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المؤثرة على القرار؟ </a:t>
            </a:r>
          </a:p>
          <a:p>
            <a:pPr marL="457200" marR="0" lvl="0" indent="-228600" algn="r" defTabSz="457200" rtl="1" eaLnBrk="1" fontAlgn="auto" latinLnBrk="0" hangingPunct="1">
              <a:spcBef>
                <a:spcPts val="0"/>
              </a:spcBef>
              <a:spcAft>
                <a:spcPts val="600"/>
              </a:spcAft>
              <a:buClrTx/>
              <a:buSzTx/>
              <a:buFont typeface="Wingdings" panose="05000000000000000000" pitchFamily="2" charset="2"/>
              <a:buChar char="¨"/>
              <a:tabLst/>
              <a:defRPr/>
            </a:pP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هل حدَّدت أولوياتك</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 </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بشأن </a:t>
            </a:r>
            <a:r>
              <a:rPr kumimoji="0" lang="ar" sz="1050" b="1" i="0" u="none" strike="noStrike" kern="1200" cap="none" spc="0" normalizeH="0" baseline="0">
                <a:ln>
                  <a:noFill/>
                </a:ln>
                <a:solidFill>
                  <a:prstClr val="black">
                    <a:lumMod val="75000"/>
                    <a:lumOff val="25000"/>
                  </a:prstClr>
                </a:solidFill>
                <a:effectLst/>
                <a:uLnTx/>
                <a:uFillTx/>
                <a:latin typeface="Source Sans Pro"/>
                <a:ea typeface="+mn-ea"/>
                <a:cs typeface="+mn-cs"/>
              </a:rPr>
              <a:t>أهم الجهات المستفيدة </a:t>
            </a:r>
            <a:r>
              <a:rPr kumimoji="0" lang="ar" sz="1050" b="0" i="0" u="none" strike="noStrike" kern="1200" cap="none" spc="0" normalizeH="0" baseline="0">
                <a:ln>
                  <a:noFill/>
                </a:ln>
                <a:solidFill>
                  <a:prstClr val="black">
                    <a:lumMod val="75000"/>
                    <a:lumOff val="25000"/>
                  </a:prstClr>
                </a:solidFill>
                <a:effectLst/>
                <a:uLnTx/>
                <a:uFillTx/>
                <a:latin typeface="Source Sans Pro"/>
                <a:ea typeface="+mn-ea"/>
                <a:cs typeface="+mn-cs"/>
              </a:rPr>
              <a:t>التي يجب إشراكها في هذه المرحلة؟</a:t>
            </a:r>
          </a:p>
          <a:p>
            <a:pPr marL="457200" indent="-228600" algn="r" rtl="1">
              <a:spcAft>
                <a:spcPts val="600"/>
              </a:spcAft>
              <a:buFont typeface="Wingdings" panose="05000000000000000000" pitchFamily="2" charset="2"/>
              <a:buChar char="¨"/>
              <a:defRPr/>
            </a:pPr>
            <a:r>
              <a:rPr lang="ar" sz="1050" b="0" i="0" u="none" baseline="0">
                <a:solidFill>
                  <a:prstClr val="black">
                    <a:lumMod val="75000"/>
                    <a:lumOff val="25000"/>
                  </a:prstClr>
                </a:solidFill>
                <a:latin typeface="Source Sans Pro"/>
                <a:ea typeface="Source Sans Pro"/>
                <a:cs typeface="Source Sans Pro"/>
                <a:sym typeface="Source Sans Pro"/>
              </a:rPr>
              <a:t>هل استخدمت</a:t>
            </a:r>
            <a:r>
              <a:rPr lang="ar" sz="1050" b="1" i="0" u="none" baseline="0">
                <a:solidFill>
                  <a:prstClr val="black">
                    <a:lumMod val="75000"/>
                    <a:lumOff val="25000"/>
                  </a:prstClr>
                </a:solidFill>
                <a:latin typeface="Source Sans Pro"/>
                <a:ea typeface="Source Sans Pro"/>
                <a:cs typeface="Source Sans Pro"/>
                <a:sym typeface="Source Sans Pro"/>
              </a:rPr>
              <a:t> البيانات والأدلة المُقنعة </a:t>
            </a:r>
            <a:r>
              <a:rPr lang="ar" sz="1050" b="0" i="0" u="none" baseline="0">
                <a:solidFill>
                  <a:prstClr val="black">
                    <a:lumMod val="75000"/>
                    <a:lumOff val="25000"/>
                  </a:prstClr>
                </a:solidFill>
                <a:latin typeface="Source Sans Pro"/>
                <a:ea typeface="Source Sans Pro"/>
                <a:cs typeface="Source Sans Pro"/>
                <a:sym typeface="Source Sans Pro"/>
              </a:rPr>
              <a:t>لدعم قرار الاستثمار في الأنشطة المقترحة؟ ماذا سيكون </a:t>
            </a:r>
            <a:r>
              <a:rPr lang="ar" sz="1050" b="1" i="0" u="none" baseline="0">
                <a:solidFill>
                  <a:prstClr val="black">
                    <a:lumMod val="75000"/>
                    <a:lumOff val="25000"/>
                  </a:prstClr>
                </a:solidFill>
                <a:latin typeface="Source Sans Pro"/>
                <a:ea typeface="Source Sans Pro"/>
                <a:cs typeface="Source Sans Pro"/>
                <a:sym typeface="Source Sans Pro"/>
              </a:rPr>
              <a:t>تأثير</a:t>
            </a:r>
            <a:r>
              <a:rPr lang="ar" sz="1050" b="0" i="0" u="none" baseline="0">
                <a:solidFill>
                  <a:prstClr val="black">
                    <a:lumMod val="75000"/>
                    <a:lumOff val="25000"/>
                  </a:prstClr>
                </a:solidFill>
                <a:latin typeface="Source Sans Pro"/>
                <a:ea typeface="Source Sans Pro"/>
                <a:cs typeface="Source Sans Pro"/>
                <a:sym typeface="Source Sans Pro"/>
              </a:rPr>
              <a:t> هذه الأنشطة؟</a:t>
            </a:r>
          </a:p>
          <a:p>
            <a:pPr marL="457200" indent="-228600" algn="r" rtl="1">
              <a:spcAft>
                <a:spcPts val="600"/>
              </a:spcAft>
              <a:buFont typeface="Wingdings" panose="05000000000000000000" pitchFamily="2" charset="2"/>
              <a:buChar char="¨"/>
              <a:defRPr/>
            </a:pPr>
            <a:endParaRPr lang="ar" sz="500" dirty="0">
              <a:solidFill>
                <a:srgbClr val="00205C"/>
              </a:solidFill>
              <a:latin typeface="Source Sans Pro" panose="020B0503030403020204" pitchFamily="34" charset="0"/>
            </a:endParaRPr>
          </a:p>
          <a:p>
            <a:pPr marL="222250" indent="-222250" algn="r" rtl="1">
              <a:spcAft>
                <a:spcPts val="600"/>
              </a:spcAft>
              <a:buFont typeface="Arial" panose="020B0604020202020204" pitchFamily="34" charset="0"/>
              <a:buChar char="•"/>
              <a:defRPr/>
            </a:pPr>
            <a:r>
              <a:rPr lang="ar" sz="1400" b="0" i="0" u="none" baseline="0">
                <a:solidFill>
                  <a:srgbClr val="00205C"/>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حول التخطيط لتعبئة الموارد</a:t>
            </a:r>
          </a:p>
          <a:p>
            <a:pPr marL="457200" indent="-228600" algn="r" rtl="1">
              <a:spcAft>
                <a:spcPts val="600"/>
              </a:spcAft>
              <a:buFont typeface="Wingdings" panose="05000000000000000000" pitchFamily="2" charset="2"/>
              <a:buChar char="¨"/>
              <a:defRPr/>
            </a:pPr>
            <a:r>
              <a:rPr lang="ar" sz="1050" b="0" i="0" u="none" baseline="0">
                <a:solidFill>
                  <a:prstClr val="black">
                    <a:lumMod val="75000"/>
                    <a:lumOff val="25000"/>
                  </a:prstClr>
                </a:solidFill>
                <a:latin typeface="Source Sans Pro"/>
                <a:ea typeface="Source Sans Pro"/>
                <a:cs typeface="Source Sans Pro"/>
                <a:sym typeface="Source Sans Pro"/>
              </a:rPr>
              <a:t>هل اللغة المستخدمة في رسائلك </a:t>
            </a:r>
            <a:r>
              <a:rPr lang="ar" sz="1050" b="1" i="0" u="none" baseline="0">
                <a:solidFill>
                  <a:prstClr val="black">
                    <a:lumMod val="75000"/>
                    <a:lumOff val="25000"/>
                  </a:prstClr>
                </a:solidFill>
                <a:latin typeface="Source Sans Pro"/>
                <a:ea typeface="Source Sans Pro"/>
                <a:cs typeface="Source Sans Pro"/>
                <a:sym typeface="Source Sans Pro"/>
              </a:rPr>
              <a:t>مناسبة لصانع القرار أو الجهة المستفيدة</a:t>
            </a:r>
            <a:r>
              <a:rPr lang="ar" sz="1050" b="0" i="0" u="none" baseline="0">
                <a:solidFill>
                  <a:prstClr val="black">
                    <a:lumMod val="75000"/>
                    <a:lumOff val="25000"/>
                  </a:prstClr>
                </a:solidFill>
                <a:latin typeface="Source Sans Pro"/>
                <a:ea typeface="Source Sans Pro"/>
                <a:cs typeface="Source Sans Pro"/>
                <a:sym typeface="Source Sans Pro"/>
              </a:rPr>
              <a:t>؟ ستكون هناك حاجة إلى اتباع أساليب مختلفة عند التعامل مع السياسيين أو موظفي الخدمة المدنية أو الخبراء الفنيين.</a:t>
            </a:r>
          </a:p>
          <a:p>
            <a:pPr marL="457200" indent="-228600" algn="r" rtl="1">
              <a:spcAft>
                <a:spcPts val="600"/>
              </a:spcAft>
              <a:buFont typeface="Wingdings" panose="05000000000000000000" pitchFamily="2" charset="2"/>
              <a:buChar char="¨"/>
              <a:defRPr/>
            </a:pPr>
            <a:r>
              <a:rPr lang="ar" sz="1050" b="0" i="0" u="none" baseline="0">
                <a:solidFill>
                  <a:prstClr val="black">
                    <a:lumMod val="75000"/>
                    <a:lumOff val="25000"/>
                  </a:prstClr>
                </a:solidFill>
                <a:latin typeface="Source Sans Pro"/>
                <a:ea typeface="Source Sans Pro"/>
                <a:cs typeface="Source Sans Pro"/>
                <a:sym typeface="Source Sans Pro"/>
              </a:rPr>
              <a:t>هل أخذت بعين الاعتبار </a:t>
            </a:r>
            <a:r>
              <a:rPr lang="ar" sz="1050" b="1" i="0" u="none" baseline="0">
                <a:solidFill>
                  <a:prstClr val="black">
                    <a:lumMod val="75000"/>
                    <a:lumOff val="25000"/>
                  </a:prstClr>
                </a:solidFill>
                <a:latin typeface="Source Sans Pro"/>
                <a:ea typeface="Source Sans Pro"/>
                <a:cs typeface="Source Sans Pro"/>
                <a:sym typeface="Source Sans Pro"/>
              </a:rPr>
              <a:t>المصالح الشخصية أو السياسية </a:t>
            </a:r>
            <a:r>
              <a:rPr lang="ar" sz="1050" b="0" i="0" u="none" baseline="0">
                <a:solidFill>
                  <a:prstClr val="black">
                    <a:lumMod val="75000"/>
                    <a:lumOff val="25000"/>
                  </a:prstClr>
                </a:solidFill>
                <a:latin typeface="Source Sans Pro"/>
                <a:ea typeface="Source Sans Pro"/>
                <a:cs typeface="Source Sans Pro"/>
                <a:sym typeface="Source Sans Pro"/>
              </a:rPr>
              <a:t>للجهة المستفيدة أو صانع القرار</a:t>
            </a:r>
            <a:r>
              <a:rPr lang="ar" sz="1050" b="1" i="0" u="none" baseline="0">
                <a:solidFill>
                  <a:prstClr val="black">
                    <a:lumMod val="75000"/>
                    <a:lumOff val="25000"/>
                  </a:prstClr>
                </a:solidFill>
                <a:latin typeface="Source Sans Pro"/>
                <a:ea typeface="Source Sans Pro"/>
                <a:cs typeface="Source Sans Pro"/>
                <a:sym typeface="Source Sans Pro"/>
              </a:rPr>
              <a:t> </a:t>
            </a:r>
            <a:r>
              <a:rPr lang="ar" sz="1050" b="0" i="0" u="none" baseline="0">
                <a:solidFill>
                  <a:prstClr val="black">
                    <a:lumMod val="75000"/>
                    <a:lumOff val="25000"/>
                  </a:prstClr>
                </a:solidFill>
                <a:latin typeface="Source Sans Pro"/>
                <a:ea typeface="Source Sans Pro"/>
                <a:cs typeface="Source Sans Pro"/>
                <a:sym typeface="Source Sans Pro"/>
              </a:rPr>
              <a:t>في إطار تطوير خطتك؟ </a:t>
            </a:r>
          </a:p>
          <a:p>
            <a:pPr marL="457200" indent="-228600" algn="r" rtl="1">
              <a:spcAft>
                <a:spcPts val="600"/>
              </a:spcAft>
              <a:buFont typeface="Wingdings" panose="05000000000000000000" pitchFamily="2" charset="2"/>
              <a:buChar char="¨"/>
              <a:defRPr/>
            </a:pPr>
            <a:r>
              <a:rPr lang="ar" sz="1050" b="0" i="0" u="none" baseline="0">
                <a:solidFill>
                  <a:prstClr val="black">
                    <a:lumMod val="75000"/>
                    <a:lumOff val="25000"/>
                  </a:prstClr>
                </a:solidFill>
                <a:latin typeface="Source Sans Pro"/>
                <a:ea typeface="Source Sans Pro"/>
                <a:cs typeface="Source Sans Pro"/>
                <a:sym typeface="Source Sans Pro"/>
              </a:rPr>
              <a:t>هل</a:t>
            </a:r>
            <a:r>
              <a:rPr lang="ar" sz="1050" b="1" i="0" u="none" baseline="0">
                <a:solidFill>
                  <a:prstClr val="black">
                    <a:lumMod val="75000"/>
                    <a:lumOff val="25000"/>
                  </a:prstClr>
                </a:solidFill>
                <a:latin typeface="Source Sans Pro"/>
                <a:ea typeface="Source Sans Pro"/>
                <a:cs typeface="Source Sans Pro"/>
                <a:sym typeface="Source Sans Pro"/>
              </a:rPr>
              <a:t> حدَّدت أولويات أنشطتك المقترحة وقسَّمت متطلبات ميزانيتك</a:t>
            </a:r>
            <a:r>
              <a:rPr lang="ar" sz="1050" b="0" i="0" u="none" baseline="0">
                <a:solidFill>
                  <a:prstClr val="black">
                    <a:lumMod val="75000"/>
                    <a:lumOff val="25000"/>
                  </a:prstClr>
                </a:solidFill>
                <a:latin typeface="Source Sans Pro"/>
                <a:ea typeface="Source Sans Pro"/>
                <a:cs typeface="Source Sans Pro"/>
                <a:sym typeface="Source Sans Pro"/>
              </a:rPr>
              <a:t>؟</a:t>
            </a:r>
            <a:r>
              <a:rPr lang="ar" sz="1050" b="1" i="0" u="none" baseline="0">
                <a:solidFill>
                  <a:prstClr val="black">
                    <a:lumMod val="75000"/>
                    <a:lumOff val="25000"/>
                  </a:prstClr>
                </a:solidFill>
                <a:latin typeface="Source Sans Pro"/>
                <a:ea typeface="Source Sans Pro"/>
                <a:cs typeface="Source Sans Pro"/>
                <a:sym typeface="Source Sans Pro"/>
              </a:rPr>
              <a:t> </a:t>
            </a:r>
            <a:r>
              <a:rPr lang="ar" sz="1050" b="0" i="0" u="none" baseline="0">
                <a:solidFill>
                  <a:prstClr val="black">
                    <a:lumMod val="75000"/>
                    <a:lumOff val="25000"/>
                  </a:prstClr>
                </a:solidFill>
                <a:latin typeface="Source Sans Pro"/>
                <a:ea typeface="Source Sans Pro"/>
                <a:cs typeface="Source Sans Pro"/>
                <a:sym typeface="Source Sans Pro"/>
              </a:rPr>
              <a:t>سيكون هذا مهمًا في حالة التمويل المحدود وسوف تحتاج إلى التفاوض.</a:t>
            </a:r>
          </a:p>
        </p:txBody>
      </p:sp>
      <p:sp>
        <p:nvSpPr>
          <p:cNvPr id="52" name="TextBox 51">
            <a:extLst>
              <a:ext uri="{FF2B5EF4-FFF2-40B4-BE49-F238E27FC236}">
                <a16:creationId xmlns:a16="http://schemas.microsoft.com/office/drawing/2014/main" id="{1E0F1351-21F7-6B65-3E4A-20D1B591B793}"/>
              </a:ext>
            </a:extLst>
          </p:cNvPr>
          <p:cNvSpPr txBox="1"/>
          <p:nvPr/>
        </p:nvSpPr>
        <p:spPr>
          <a:xfrm>
            <a:off x="758728" y="6994825"/>
            <a:ext cx="3487229" cy="1592744"/>
          </a:xfrm>
          <a:prstGeom prst="rect">
            <a:avLst/>
          </a:prstGeom>
          <a:noFill/>
        </p:spPr>
        <p:txBody>
          <a:bodyPr wrap="square">
            <a:spAutoFit/>
          </a:bodyPr>
          <a:lstStyle/>
          <a:p>
            <a:pPr marL="222250" marR="0" lvl="0" indent="-222250" algn="r" rtl="1" fontAlgn="auto">
              <a:lnSpc>
                <a:spcPct val="100000"/>
              </a:lnSpc>
              <a:spcBef>
                <a:spcPts val="0"/>
              </a:spcBef>
              <a:spcAft>
                <a:spcPts val="600"/>
              </a:spcAft>
              <a:buClrTx/>
              <a:buSzTx/>
              <a:buFont typeface="Arial" panose="020B0604020202020204" pitchFamily="34" charset="0"/>
              <a:buChar char="•"/>
              <a:tabLst/>
              <a:defRPr/>
            </a:pPr>
            <a:r>
              <a:rPr lang="ar" sz="1400" b="0" i="0" u="none" baseline="0" dirty="0">
                <a:solidFill>
                  <a:srgbClr val="00205C"/>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حول التنفيذ والتكرار</a:t>
            </a:r>
          </a:p>
          <a:p>
            <a:pPr marL="457200" indent="-228600" algn="r" rtl="1">
              <a:spcAft>
                <a:spcPts val="600"/>
              </a:spcAft>
              <a:buFont typeface="Wingdings" panose="05000000000000000000" pitchFamily="2" charset="2"/>
              <a:buChar char="¨"/>
              <a:defRPr/>
            </a:pPr>
            <a:r>
              <a:rPr lang="ar" sz="1050" b="0" i="0" u="none" baseline="0" dirty="0">
                <a:solidFill>
                  <a:prstClr val="black">
                    <a:lumMod val="75000"/>
                    <a:lumOff val="25000"/>
                  </a:prstClr>
                </a:solidFill>
                <a:latin typeface="Source Sans Pro"/>
                <a:ea typeface="Source Sans Pro"/>
                <a:cs typeface="Source Sans Pro"/>
                <a:sym typeface="Source Sans Pro"/>
              </a:rPr>
              <a:t>هل أعددت للرد على</a:t>
            </a:r>
            <a:r>
              <a:rPr lang="ar" sz="1050" b="1" i="0" u="none" baseline="0" dirty="0">
                <a:solidFill>
                  <a:prstClr val="black">
                    <a:lumMod val="75000"/>
                    <a:lumOff val="25000"/>
                  </a:prstClr>
                </a:solidFill>
                <a:latin typeface="Source Sans Pro"/>
                <a:ea typeface="Source Sans Pro"/>
                <a:cs typeface="Source Sans Pro"/>
                <a:sym typeface="Source Sans Pro"/>
              </a:rPr>
              <a:t> الأسباب المحتملة </a:t>
            </a:r>
            <a:r>
              <a:rPr lang="ar" sz="1050" b="0" i="0" u="none" baseline="0" dirty="0">
                <a:solidFill>
                  <a:prstClr val="black">
                    <a:lumMod val="75000"/>
                    <a:lumOff val="25000"/>
                  </a:prstClr>
                </a:solidFill>
                <a:latin typeface="Source Sans Pro"/>
                <a:ea typeface="Source Sans Pro"/>
                <a:cs typeface="Source Sans Pro"/>
                <a:sym typeface="Source Sans Pro"/>
              </a:rPr>
              <a:t>في حالة لم يدعم صانع القرار أو الجهة المستفيدة طلبك (على سبيل المثال، مصالح التمويل المتنافسة الأخرى)؟</a:t>
            </a:r>
            <a:endParaRPr kumimoji="0" lang="ar" sz="1050" b="0" i="0" u="none" strike="noStrike" kern="1200" cap="none" spc="0" normalizeH="0" baseline="0" noProof="0" dirty="0">
              <a:ln>
                <a:noFill/>
              </a:ln>
              <a:solidFill>
                <a:prstClr val="black">
                  <a:lumMod val="75000"/>
                  <a:lumOff val="25000"/>
                </a:prstClr>
              </a:solidFill>
              <a:effectLst/>
              <a:uLnTx/>
              <a:uFillTx/>
              <a:latin typeface="Source Sans Pro"/>
              <a:ea typeface="+mn-ea"/>
              <a:cs typeface="+mn-cs"/>
            </a:endParaRPr>
          </a:p>
          <a:p>
            <a:pPr marL="457200" marR="0" lvl="0" indent="-228600" algn="r" defTabSz="457200" rtl="1"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ar" sz="1050" b="0" i="0" u="none" strike="noStrike" kern="1200" cap="none" spc="0" normalizeH="0" baseline="0" dirty="0">
                <a:ln>
                  <a:noFill/>
                </a:ln>
                <a:solidFill>
                  <a:prstClr val="black">
                    <a:lumMod val="75000"/>
                    <a:lumOff val="25000"/>
                  </a:prstClr>
                </a:solidFill>
                <a:effectLst/>
                <a:uLnTx/>
                <a:uFillTx/>
                <a:latin typeface="Source Sans Pro"/>
                <a:ea typeface="+mn-ea"/>
                <a:cs typeface="+mn-cs"/>
              </a:rPr>
              <a:t>هل فكَّرت في </a:t>
            </a:r>
            <a:r>
              <a:rPr kumimoji="0" lang="ar" sz="1050" b="1" i="0" u="none" strike="noStrike" kern="1200" cap="none" spc="0" normalizeH="0" baseline="0" dirty="0">
                <a:ln>
                  <a:noFill/>
                </a:ln>
                <a:solidFill>
                  <a:prstClr val="black">
                    <a:lumMod val="75000"/>
                    <a:lumOff val="25000"/>
                  </a:prstClr>
                </a:solidFill>
                <a:effectLst/>
                <a:uLnTx/>
                <a:uFillTx/>
                <a:latin typeface="Source Sans Pro"/>
                <a:ea typeface="+mn-ea"/>
                <a:cs typeface="+mn-cs"/>
              </a:rPr>
              <a:t>استراتيجيات تأييد بديلة</a:t>
            </a:r>
            <a:r>
              <a:rPr kumimoji="0" lang="ar" sz="1050" b="0" i="0" u="none" strike="noStrike" kern="1200" cap="none" spc="0" normalizeH="0" baseline="0" dirty="0">
                <a:ln>
                  <a:noFill/>
                </a:ln>
                <a:solidFill>
                  <a:prstClr val="black">
                    <a:lumMod val="75000"/>
                    <a:lumOff val="25000"/>
                  </a:prstClr>
                </a:solidFill>
                <a:effectLst/>
                <a:uLnTx/>
                <a:uFillTx/>
                <a:latin typeface="Source Sans Pro"/>
                <a:ea typeface="+mn-ea"/>
                <a:cs typeface="+mn-cs"/>
              </a:rPr>
              <a:t> في حال </a:t>
            </a:r>
            <a:r>
              <a:rPr lang="ar" sz="1050" b="0" i="0" u="none" baseline="0" dirty="0">
                <a:solidFill>
                  <a:prstClr val="black">
                    <a:lumMod val="75000"/>
                    <a:lumOff val="25000"/>
                  </a:prstClr>
                </a:solidFill>
                <a:latin typeface="Source Sans Pro"/>
                <a:ea typeface="Source Sans Pro"/>
                <a:cs typeface="Source Sans Pro"/>
                <a:sym typeface="Source Sans Pro"/>
              </a:rPr>
              <a:t>لم يدعم صانع القرار أو الجهات المستفيدة طلبك؟ </a:t>
            </a:r>
            <a:endParaRPr kumimoji="0" lang="ar" sz="1100" b="0" i="0" u="none" strike="noStrike" kern="1200" cap="none" spc="0" normalizeH="0" baseline="0" noProof="0" dirty="0">
              <a:ln>
                <a:noFill/>
              </a:ln>
              <a:solidFill>
                <a:srgbClr val="00205C"/>
              </a:solidFill>
              <a:effectLst/>
              <a:uLnTx/>
              <a:uFillTx/>
              <a:latin typeface="Source Sans Pro" panose="020B0503030403020204" pitchFamily="34" charset="0"/>
              <a:ea typeface="+mn-ea"/>
              <a:cs typeface="+mn-cs"/>
            </a:endParaRPr>
          </a:p>
        </p:txBody>
      </p:sp>
      <p:sp>
        <p:nvSpPr>
          <p:cNvPr id="53" name="Rectangle 52">
            <a:extLst>
              <a:ext uri="{FF2B5EF4-FFF2-40B4-BE49-F238E27FC236}">
                <a16:creationId xmlns:a16="http://schemas.microsoft.com/office/drawing/2014/main" id="{E52B0D39-E302-577A-716E-1D79179937F0}"/>
              </a:ext>
            </a:extLst>
          </p:cNvPr>
          <p:cNvSpPr/>
          <p:nvPr/>
        </p:nvSpPr>
        <p:spPr>
          <a:xfrm>
            <a:off x="227662" y="1224528"/>
            <a:ext cx="6090774" cy="13147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1" name="TextBox 44">
            <a:extLst>
              <a:ext uri="{FF2B5EF4-FFF2-40B4-BE49-F238E27FC236}">
                <a16:creationId xmlns:a16="http://schemas.microsoft.com/office/drawing/2014/main" id="{5738B119-F038-AAFD-DFC8-DDA74DA58D4C}"/>
              </a:ext>
            </a:extLst>
          </p:cNvPr>
          <p:cNvSpPr txBox="1"/>
          <p:nvPr/>
        </p:nvSpPr>
        <p:spPr>
          <a:xfrm>
            <a:off x="427069" y="1524364"/>
            <a:ext cx="5698567" cy="738664"/>
          </a:xfrm>
          <a:prstGeom prst="rect">
            <a:avLst/>
          </a:prstGeom>
        </p:spPr>
        <p:txBody>
          <a:bodyPr wrap="square" lIns="0" tIns="0" rIns="0" bIns="0" rtlCol="0" anchor="t">
            <a:spAutoFit/>
          </a:bodyPr>
          <a:lstStyle/>
          <a:p>
            <a:pPr algn="r" rtl="1"/>
            <a:r>
              <a:rPr lang="ar" sz="2400" b="0" i="0" u="none" baseline="0" dirty="0">
                <a:solidFill>
                  <a:srgbClr val="00205C"/>
                </a:solidFill>
                <a:latin typeface="Source Sans Pro Bold"/>
                <a:ea typeface="Source Sans Pro Bold"/>
                <a:cs typeface="Source Sans Pro Bold"/>
                <a:sym typeface="Source Sans Pro Bold"/>
              </a:rPr>
              <a:t>كيف يمكن تمويل أنشطة التحصين؟</a:t>
            </a:r>
          </a:p>
          <a:p>
            <a:pPr algn="r" rtl="1"/>
            <a:r>
              <a:rPr lang="ar" sz="1200" b="0" i="0" u="none" baseline="0" dirty="0">
                <a:solidFill>
                  <a:schemeClr val="tx1">
                    <a:lumMod val="75000"/>
                    <a:lumOff val="25000"/>
                  </a:schemeClr>
                </a:solidFill>
                <a:latin typeface="Source Sans Pro"/>
                <a:ea typeface="Source Sans Pro"/>
                <a:cs typeface="Source Sans Pro"/>
                <a:sym typeface="Source Sans Pro"/>
              </a:rPr>
              <a:t>تهدف </a:t>
            </a:r>
            <a:r>
              <a:rPr lang="ar" sz="1200" b="1" i="0" u="none" baseline="0" dirty="0">
                <a:solidFill>
                  <a:schemeClr val="tx1">
                    <a:lumMod val="75000"/>
                    <a:lumOff val="25000"/>
                  </a:schemeClr>
                </a:solidFill>
                <a:latin typeface="Source Sans Pro"/>
                <a:ea typeface="Source Sans Pro"/>
                <a:cs typeface="Source Sans Pro"/>
                <a:sym typeface="Source Sans Pro"/>
              </a:rPr>
              <a:t>تعبئة الموارد </a:t>
            </a:r>
            <a:r>
              <a:rPr lang="ar" sz="1200" b="0" i="0" u="none" baseline="0" dirty="0">
                <a:solidFill>
                  <a:schemeClr val="tx1">
                    <a:lumMod val="75000"/>
                    <a:lumOff val="25000"/>
                  </a:schemeClr>
                </a:solidFill>
                <a:latin typeface="Source Sans Pro"/>
                <a:ea typeface="Source Sans Pro"/>
                <a:cs typeface="Source Sans Pro"/>
                <a:sym typeface="Source Sans Pro"/>
              </a:rPr>
              <a:t>إلى بناء دعم صناع القرار والجهات المستفيدة الأخرى لتمويل أنشطة برنامج التحصين. اتبع هذه الخطوات الأساسية لتصميم خطة لتوليد التمويل والمساعدة في تأمين الالتزام المطلوب للتطعيم.</a:t>
            </a:r>
            <a:endParaRPr lang="ar" sz="1200" dirty="0">
              <a:solidFill>
                <a:schemeClr val="tx1">
                  <a:lumMod val="75000"/>
                  <a:lumOff val="25000"/>
                </a:schemeClr>
              </a:solidFill>
              <a:latin typeface="Source Sans Pro"/>
              <a:ea typeface="Source Sans Pro"/>
            </a:endParaRPr>
          </a:p>
        </p:txBody>
      </p:sp>
      <p:sp>
        <p:nvSpPr>
          <p:cNvPr id="2" name="Freeform 10">
            <a:extLst>
              <a:ext uri="{FF2B5EF4-FFF2-40B4-BE49-F238E27FC236}">
                <a16:creationId xmlns:a16="http://schemas.microsoft.com/office/drawing/2014/main" id="{A9D643EA-7867-1871-315F-03EB1CBF166D}"/>
              </a:ext>
            </a:extLst>
          </p:cNvPr>
          <p:cNvSpPr/>
          <p:nvPr/>
        </p:nvSpPr>
        <p:spPr>
          <a:xfrm>
            <a:off x="4426611" y="2539286"/>
            <a:ext cx="1891825" cy="6936598"/>
          </a:xfrm>
          <a:custGeom>
            <a:avLst/>
            <a:gdLst/>
            <a:ahLst/>
            <a:cxnLst/>
            <a:rect l="l" t="t" r="r" b="b"/>
            <a:pathLst>
              <a:path w="8152765" h="5096383">
                <a:moveTo>
                  <a:pt x="0" y="0"/>
                </a:moveTo>
                <a:lnTo>
                  <a:pt x="8152765" y="0"/>
                </a:lnTo>
                <a:lnTo>
                  <a:pt x="8152765" y="5096383"/>
                </a:lnTo>
                <a:lnTo>
                  <a:pt x="0" y="5096383"/>
                </a:lnTo>
                <a:close/>
              </a:path>
            </a:pathLst>
          </a:custGeom>
          <a:solidFill>
            <a:schemeClr val="accent6">
              <a:lumMod val="60000"/>
              <a:lumOff val="40000"/>
              <a:alpha val="27843"/>
            </a:schemeClr>
          </a:solidFill>
        </p:spPr>
        <p:txBody>
          <a:bodyPr/>
          <a:lstStyle/>
          <a:p>
            <a:pPr algn="r" defTabSz="914400" rtl="1"/>
            <a:endParaRPr lang="ar"/>
          </a:p>
        </p:txBody>
      </p:sp>
      <p:sp>
        <p:nvSpPr>
          <p:cNvPr id="4" name="TextBox 3">
            <a:extLst>
              <a:ext uri="{FF2B5EF4-FFF2-40B4-BE49-F238E27FC236}">
                <a16:creationId xmlns:a16="http://schemas.microsoft.com/office/drawing/2014/main" id="{8BAC6332-50CF-FD2B-E77D-41062856B78B}"/>
              </a:ext>
            </a:extLst>
          </p:cNvPr>
          <p:cNvSpPr txBox="1"/>
          <p:nvPr/>
        </p:nvSpPr>
        <p:spPr>
          <a:xfrm>
            <a:off x="4388239" y="2868085"/>
            <a:ext cx="1319350" cy="338554"/>
          </a:xfrm>
          <a:prstGeom prst="rect">
            <a:avLst/>
          </a:prstGeom>
          <a:noFill/>
        </p:spPr>
        <p:txBody>
          <a:bodyPr wrap="square">
            <a:spAutoFit/>
          </a:bodyPr>
          <a:lstStyle/>
          <a:p>
            <a:pPr algn="r" rtl="1"/>
            <a:r>
              <a:rPr lang="ar" sz="1600" b="1" i="0" u="none" baseline="0" dirty="0">
                <a:solidFill>
                  <a:srgbClr val="4A8522"/>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استكشف</a:t>
            </a:r>
          </a:p>
        </p:txBody>
      </p:sp>
      <p:grpSp>
        <p:nvGrpSpPr>
          <p:cNvPr id="9" name="Group 16">
            <a:extLst>
              <a:ext uri="{FF2B5EF4-FFF2-40B4-BE49-F238E27FC236}">
                <a16:creationId xmlns:a16="http://schemas.microsoft.com/office/drawing/2014/main" id="{1409A6F4-CA8E-E9F6-CAEA-31D69F41DBE8}"/>
              </a:ext>
            </a:extLst>
          </p:cNvPr>
          <p:cNvGrpSpPr/>
          <p:nvPr/>
        </p:nvGrpSpPr>
        <p:grpSpPr>
          <a:xfrm>
            <a:off x="227662" y="890274"/>
            <a:ext cx="637475" cy="343357"/>
            <a:chOff x="0" y="0"/>
            <a:chExt cx="849967" cy="457810"/>
          </a:xfrm>
        </p:grpSpPr>
        <p:sp>
          <p:nvSpPr>
            <p:cNvPr id="12" name="Freeform 17">
              <a:extLst>
                <a:ext uri="{FF2B5EF4-FFF2-40B4-BE49-F238E27FC236}">
                  <a16:creationId xmlns:a16="http://schemas.microsoft.com/office/drawing/2014/main" id="{AF299ACD-662B-C910-FB6A-A53363B201DA}"/>
                </a:ext>
              </a:extLst>
            </p:cNvPr>
            <p:cNvSpPr/>
            <p:nvPr/>
          </p:nvSpPr>
          <p:spPr>
            <a:xfrm>
              <a:off x="0" y="0"/>
              <a:ext cx="850011"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endParaRPr lang="ar"/>
            </a:p>
          </p:txBody>
        </p:sp>
        <p:sp>
          <p:nvSpPr>
            <p:cNvPr id="13" name="TextBox 18">
              <a:extLst>
                <a:ext uri="{FF2B5EF4-FFF2-40B4-BE49-F238E27FC236}">
                  <a16:creationId xmlns:a16="http://schemas.microsoft.com/office/drawing/2014/main" id="{CE47583F-791D-498A-B5D3-A75FC58D06BF}"/>
                </a:ext>
              </a:extLst>
            </p:cNvPr>
            <p:cNvSpPr txBox="1"/>
            <p:nvPr/>
          </p:nvSpPr>
          <p:spPr>
            <a:xfrm>
              <a:off x="0" y="0"/>
              <a:ext cx="849967" cy="457810"/>
            </a:xfrm>
            <a:prstGeom prst="rect">
              <a:avLst/>
            </a:prstGeom>
          </p:spPr>
          <p:txBody>
            <a:bodyPr lIns="50800" tIns="50800" rIns="50800" bIns="50800" rtlCol="0" anchor="ctr"/>
            <a:lstStyle/>
            <a:p>
              <a:pPr algn="ctr" rtl="1">
                <a:lnSpc>
                  <a:spcPts val="1679"/>
                </a:lnSpc>
              </a:pPr>
              <a:r>
                <a:rPr lang="ar" sz="1399" b="1" i="0" u="none" baseline="0">
                  <a:solidFill>
                    <a:srgbClr val="FFFFFF"/>
                  </a:solidFill>
                  <a:latin typeface="Source Sans Pro Bold"/>
                  <a:ea typeface="Source Sans Pro Bold"/>
                  <a:cs typeface="Source Sans Pro Bold"/>
                  <a:sym typeface="Source Sans Pro Bold"/>
                </a:rPr>
                <a:t>تلميح</a:t>
              </a:r>
            </a:p>
          </p:txBody>
        </p:sp>
      </p:grpSp>
      <p:sp>
        <p:nvSpPr>
          <p:cNvPr id="16" name="TextBox 25">
            <a:extLst>
              <a:ext uri="{FF2B5EF4-FFF2-40B4-BE49-F238E27FC236}">
                <a16:creationId xmlns:a16="http://schemas.microsoft.com/office/drawing/2014/main" id="{EE8881D5-0B24-0640-93CD-F33D3F41FC0C}"/>
              </a:ext>
            </a:extLst>
          </p:cNvPr>
          <p:cNvSpPr txBox="1"/>
          <p:nvPr/>
        </p:nvSpPr>
        <p:spPr>
          <a:xfrm rot="-5400000">
            <a:off x="4446744" y="4939803"/>
            <a:ext cx="4007451" cy="102592"/>
          </a:xfrm>
          <a:prstGeom prst="rect">
            <a:avLst/>
          </a:prstGeom>
        </p:spPr>
        <p:txBody>
          <a:bodyPr lIns="0" tIns="0" rIns="0" bIns="0" rtlCol="0" anchor="t">
            <a:spAutoFit/>
          </a:bodyPr>
          <a:lstStyle/>
          <a:p>
            <a:pPr marL="0" marR="0" lvl="0" indent="0" algn="r" defTabSz="457200" rtl="1" eaLnBrk="1" fontAlgn="auto" latinLnBrk="0" hangingPunct="1">
              <a:lnSpc>
                <a:spcPts val="839"/>
              </a:lnSpc>
              <a:spcBef>
                <a:spcPts val="0"/>
              </a:spcBef>
              <a:spcAft>
                <a:spcPts val="0"/>
              </a:spcAft>
              <a:buClrTx/>
              <a:buSzTx/>
              <a:buFontTx/>
              <a:buNone/>
              <a:tabLst/>
              <a:defRPr/>
            </a:pPr>
            <a:r>
              <a:rPr kumimoji="0" lang="ar" sz="699" b="0" i="0" u="none" strike="noStrike" kern="1200" cap="none" spc="0" normalizeH="0" baseline="0">
                <a:ln>
                  <a:noFill/>
                </a:ln>
                <a:solidFill>
                  <a:srgbClr val="009ADE"/>
                </a:solidFill>
                <a:effectLst/>
                <a:uLnTx/>
                <a:uFillTx/>
                <a:latin typeface="Source Sans Pro"/>
                <a:ea typeface="+mn-ea"/>
                <a:cs typeface="+mn-cs"/>
              </a:rPr>
              <a:t>هذه المعلومات مقدمة من </a:t>
            </a:r>
            <a:r>
              <a:rPr kumimoji="0" lang="ar" sz="699" b="0" i="0" u="none" strike="noStrike" kern="1200" cap="none" spc="0" normalizeH="0" baseline="0">
                <a:ln>
                  <a:noFill/>
                </a:ln>
                <a:solidFill>
                  <a:srgbClr val="009ADE"/>
                </a:solidFill>
                <a:effectLst/>
                <a:uLnTx/>
                <a:uFillTx/>
                <a:latin typeface="Source Sans Pro Bold"/>
                <a:ea typeface="+mn-ea"/>
                <a:cs typeface="+mn-cs"/>
              </a:rPr>
              <a:t>منظمة الصحة العالمية </a:t>
            </a:r>
            <a:r>
              <a:rPr kumimoji="0" lang="ar" sz="699" b="0" i="0" u="none" strike="noStrike" kern="1200" cap="none" spc="0" normalizeH="0" baseline="0">
                <a:ln>
                  <a:noFill/>
                </a:ln>
                <a:solidFill>
                  <a:srgbClr val="009ADE"/>
                </a:solidFill>
                <a:effectLst/>
                <a:uLnTx/>
                <a:uFillTx/>
                <a:latin typeface="Source Sans Pro"/>
                <a:ea typeface="+mn-ea"/>
                <a:cs typeface="+mn-cs"/>
              </a:rPr>
              <a:t>2024</a:t>
            </a:r>
          </a:p>
        </p:txBody>
      </p:sp>
      <p:pic>
        <p:nvPicPr>
          <p:cNvPr id="3" name="Picture 2">
            <a:extLst>
              <a:ext uri="{FF2B5EF4-FFF2-40B4-BE49-F238E27FC236}">
                <a16:creationId xmlns:a16="http://schemas.microsoft.com/office/drawing/2014/main" id="{84B3B35A-DD5C-6DB5-8F10-A648CC66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840" y="6364613"/>
            <a:ext cx="2981365" cy="3345755"/>
          </a:xfrm>
          <a:prstGeom prst="rect">
            <a:avLst/>
          </a:prstGeom>
        </p:spPr>
      </p:pic>
      <p:pic>
        <p:nvPicPr>
          <p:cNvPr id="14" name="Picture 13">
            <a:extLst>
              <a:ext uri="{FF2B5EF4-FFF2-40B4-BE49-F238E27FC236}">
                <a16:creationId xmlns:a16="http://schemas.microsoft.com/office/drawing/2014/main" id="{390B4BDA-19AA-E8C7-7414-46536E9540E1}"/>
              </a:ext>
            </a:extLst>
          </p:cNvPr>
          <p:cNvPicPr>
            <a:picLocks noChangeAspect="1"/>
          </p:cNvPicPr>
          <p:nvPr/>
        </p:nvPicPr>
        <p:blipFill>
          <a:blip r:embed="rId6">
            <a:duotone>
              <a:schemeClr val="accent6">
                <a:shade val="45000"/>
                <a:satMod val="135000"/>
              </a:schemeClr>
              <a:prstClr val="white"/>
            </a:duotone>
          </a:blip>
          <a:stretch>
            <a:fillRect/>
          </a:stretch>
        </p:blipFill>
        <p:spPr>
          <a:xfrm>
            <a:off x="5741554" y="2897716"/>
            <a:ext cx="384083" cy="384083"/>
          </a:xfrm>
          <a:prstGeom prst="rect">
            <a:avLst/>
          </a:prstGeom>
        </p:spPr>
      </p:pic>
      <p:sp>
        <p:nvSpPr>
          <p:cNvPr id="17" name="TextBox 16">
            <a:extLst>
              <a:ext uri="{FF2B5EF4-FFF2-40B4-BE49-F238E27FC236}">
                <a16:creationId xmlns:a16="http://schemas.microsoft.com/office/drawing/2014/main" id="{F1F59082-4335-7899-7E80-6BC07AB0ED26}"/>
              </a:ext>
            </a:extLst>
          </p:cNvPr>
          <p:cNvSpPr txBox="1"/>
          <p:nvPr/>
        </p:nvSpPr>
        <p:spPr>
          <a:xfrm>
            <a:off x="4345874" y="3089758"/>
            <a:ext cx="1404079" cy="307777"/>
          </a:xfrm>
          <a:prstGeom prst="rect">
            <a:avLst/>
          </a:prstGeom>
          <a:noFill/>
        </p:spPr>
        <p:txBody>
          <a:bodyPr wrap="square">
            <a:spAutoFit/>
          </a:bodyPr>
          <a:lstStyle/>
          <a:p>
            <a:pPr algn="r" rtl="1"/>
            <a:r>
              <a:rPr lang="ar" sz="1400" b="1" i="0" u="none" baseline="0" dirty="0">
                <a:solidFill>
                  <a:srgbClr val="4A8522"/>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الشراكة!</a:t>
            </a:r>
          </a:p>
        </p:txBody>
      </p:sp>
      <p:sp>
        <p:nvSpPr>
          <p:cNvPr id="8" name="TextBox 7">
            <a:extLst>
              <a:ext uri="{FF2B5EF4-FFF2-40B4-BE49-F238E27FC236}">
                <a16:creationId xmlns:a16="http://schemas.microsoft.com/office/drawing/2014/main" id="{6D98D06D-4586-00E2-190E-D828F6D44401}"/>
              </a:ext>
            </a:extLst>
          </p:cNvPr>
          <p:cNvSpPr txBox="1"/>
          <p:nvPr/>
        </p:nvSpPr>
        <p:spPr>
          <a:xfrm>
            <a:off x="4452702" y="3522852"/>
            <a:ext cx="1672935" cy="3985706"/>
          </a:xfrm>
          <a:prstGeom prst="rect">
            <a:avLst/>
          </a:prstGeom>
          <a:noFill/>
        </p:spPr>
        <p:txBody>
          <a:bodyPr wrap="square" lIns="91440" tIns="45720" rIns="91440" bIns="45720" anchor="t">
            <a:spAutoFit/>
          </a:bodyPr>
          <a:lstStyle/>
          <a:p>
            <a:pPr algn="r" rtl="1">
              <a:spcAft>
                <a:spcPts val="600"/>
              </a:spcAft>
            </a:pPr>
            <a:r>
              <a:rPr lang="ar" sz="950" b="0"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تعاوَن مع </a:t>
            </a:r>
            <a:r>
              <a:rPr lang="ar" sz="950" b="1"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الشركاء المحليين</a:t>
            </a:r>
            <a:r>
              <a:rPr lang="ar" sz="950" b="0"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 وحدِّد </a:t>
            </a:r>
            <a:r>
              <a:rPr lang="ar" sz="950" b="1"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المصالح المشتركة</a:t>
            </a:r>
            <a:r>
              <a:rPr lang="ar" sz="950" b="0"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 واستغل </a:t>
            </a:r>
            <a:r>
              <a:rPr lang="ar" sz="950" b="1"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الموارد الموجودة</a:t>
            </a:r>
            <a:r>
              <a:rPr lang="ar" sz="950" b="0" i="0" u="none" baseline="0" dirty="0">
                <a:solidFill>
                  <a:schemeClr val="accent6">
                    <a:lumMod val="50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 </a:t>
            </a:r>
          </a:p>
          <a:p>
            <a:pPr algn="r" rtl="1">
              <a:spcAft>
                <a:spcPts val="600"/>
              </a:spcAft>
            </a:pPr>
            <a:r>
              <a:rPr lang="ar" sz="950" b="0" i="0" u="none" baseline="0" dirty="0">
                <a:solidFill>
                  <a:schemeClr val="accent6">
                    <a:lumMod val="50000"/>
                  </a:schemeClr>
                </a:solidFill>
                <a:latin typeface="Source Sans Pro"/>
                <a:ea typeface="Source Sans Pro"/>
                <a:cs typeface="Source Sans Pro"/>
                <a:sym typeface="Source Sans Pro"/>
              </a:rPr>
              <a:t>حدِّد الأنشطة ذات المنفعة المتبادلة التي يمكن أن تزيد من استيعاب التطعيم بطرق </a:t>
            </a:r>
            <a:r>
              <a:rPr lang="ar" sz="950" b="1" i="0" u="none" baseline="0" dirty="0">
                <a:solidFill>
                  <a:schemeClr val="accent6">
                    <a:lumMod val="50000"/>
                  </a:schemeClr>
                </a:solidFill>
                <a:latin typeface="Source Sans Pro"/>
                <a:ea typeface="Source Sans Pro"/>
                <a:cs typeface="Source Sans Pro"/>
                <a:sym typeface="Source Sans Pro"/>
              </a:rPr>
              <a:t>أخلاقية</a:t>
            </a:r>
            <a:r>
              <a:rPr lang="ar" sz="950" b="0" i="0" u="none" baseline="0" dirty="0">
                <a:solidFill>
                  <a:schemeClr val="accent6">
                    <a:lumMod val="50000"/>
                  </a:schemeClr>
                </a:solidFill>
                <a:latin typeface="Source Sans Pro"/>
                <a:ea typeface="Source Sans Pro"/>
                <a:cs typeface="Source Sans Pro"/>
                <a:sym typeface="Source Sans Pro"/>
              </a:rPr>
              <a:t> و</a:t>
            </a:r>
            <a:r>
              <a:rPr lang="ar" sz="950" b="1" i="0" u="none" baseline="0" dirty="0">
                <a:solidFill>
                  <a:schemeClr val="accent6">
                    <a:lumMod val="50000"/>
                  </a:schemeClr>
                </a:solidFill>
                <a:latin typeface="Source Sans Pro"/>
                <a:ea typeface="Source Sans Pro"/>
                <a:cs typeface="Source Sans Pro"/>
                <a:sym typeface="Source Sans Pro"/>
              </a:rPr>
              <a:t>عادلة</a:t>
            </a:r>
            <a:r>
              <a:rPr lang="ar" sz="950" b="0" i="0" u="none" baseline="0" dirty="0">
                <a:solidFill>
                  <a:schemeClr val="accent6">
                    <a:lumMod val="50000"/>
                  </a:schemeClr>
                </a:solidFill>
                <a:latin typeface="Source Sans Pro"/>
                <a:ea typeface="Source Sans Pro"/>
                <a:cs typeface="Source Sans Pro"/>
                <a:sym typeface="Source Sans Pro"/>
              </a:rPr>
              <a:t> و</a:t>
            </a:r>
            <a:r>
              <a:rPr lang="ar" sz="950" b="1" i="0" u="none" baseline="0" dirty="0">
                <a:solidFill>
                  <a:schemeClr val="accent6">
                    <a:lumMod val="50000"/>
                  </a:schemeClr>
                </a:solidFill>
                <a:latin typeface="Source Sans Pro"/>
                <a:ea typeface="Source Sans Pro"/>
                <a:cs typeface="Source Sans Pro"/>
                <a:sym typeface="Source Sans Pro"/>
              </a:rPr>
              <a:t>معقولة</a:t>
            </a:r>
            <a:r>
              <a:rPr lang="ar" sz="950" b="0" i="0" u="none" baseline="0" dirty="0">
                <a:solidFill>
                  <a:schemeClr val="accent6">
                    <a:lumMod val="50000"/>
                  </a:schemeClr>
                </a:solidFill>
                <a:latin typeface="Source Sans Pro"/>
                <a:ea typeface="Source Sans Pro"/>
                <a:cs typeface="Source Sans Pro"/>
                <a:sym typeface="Source Sans Pro"/>
              </a:rPr>
              <a:t>. </a:t>
            </a:r>
          </a:p>
          <a:p>
            <a:pPr algn="r" rtl="1">
              <a:spcAft>
                <a:spcPts val="600"/>
              </a:spcAft>
            </a:pPr>
            <a:r>
              <a:rPr lang="ar" sz="950" b="0" i="0" u="none" baseline="0" dirty="0">
                <a:solidFill>
                  <a:schemeClr val="accent6">
                    <a:lumMod val="50000"/>
                  </a:schemeClr>
                </a:solidFill>
                <a:latin typeface="Source Sans Pro"/>
                <a:ea typeface="Source Sans Pro"/>
                <a:cs typeface="Source Sans Pro"/>
                <a:sym typeface="Source Sans Pro"/>
              </a:rPr>
              <a:t>وهنا بعض الأمثلة:</a:t>
            </a:r>
            <a:endParaRPr lang="ar" sz="950" dirty="0">
              <a:solidFill>
                <a:schemeClr val="accent6">
                  <a:lumMod val="50000"/>
                </a:schemeClr>
              </a:solidFill>
            </a:endParaRPr>
          </a:p>
          <a:p>
            <a:pPr marL="57150" indent="-57150" algn="r" rtl="1">
              <a:spcAft>
                <a:spcPts val="600"/>
              </a:spcAft>
              <a:buFont typeface="Arial" panose="020B0604020202020204" pitchFamily="34" charset="0"/>
              <a:buChar char="•"/>
            </a:pPr>
            <a:r>
              <a:rPr lang="ar" sz="950" b="0" i="0" u="none" baseline="0" dirty="0">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تَواصَل مع أصحاب الأعمال المحليين لتعزيز وصول الحملة المعلوماتية من خلال العلامات التجارية المشتركة.</a:t>
            </a:r>
          </a:p>
          <a:p>
            <a:pPr marL="57150" indent="-57150" algn="r" rtl="1">
              <a:spcAft>
                <a:spcPts val="600"/>
              </a:spcAft>
              <a:buFont typeface="Arial" panose="020B0604020202020204" pitchFamily="34" charset="0"/>
              <a:buChar char="•"/>
            </a:pPr>
            <a:r>
              <a:rPr lang="ar" sz="950" b="0" i="0" u="none" baseline="0" dirty="0">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اعمَل مع الفروع المحلية للمجموعات المهنية لإشراك الشخصيات المؤثرة على المستوى المحلي الذين يمكنهم إلهام الدعم المجتمعي لعملية التحصين.</a:t>
            </a:r>
          </a:p>
          <a:p>
            <a:pPr marL="57150" indent="-57150" algn="r" rtl="1">
              <a:spcAft>
                <a:spcPts val="600"/>
              </a:spcAft>
              <a:buFont typeface="Arial" panose="020B0604020202020204" pitchFamily="34" charset="0"/>
              <a:buChar char="•"/>
            </a:pPr>
            <a:r>
              <a:rPr lang="ar" sz="950" b="0" i="0" u="none" baseline="0" dirty="0">
                <a:solidFill>
                  <a:schemeClr val="tx1">
                    <a:lumMod val="75000"/>
                    <a:lumOff val="25000"/>
                  </a:schemeClr>
                </a:solidFill>
                <a:latin typeface="Source Sans Pro" panose="020B0503030403020204" pitchFamily="34" charset="0"/>
                <a:ea typeface="Source Sans Pro" panose="020B0503030403020204" pitchFamily="34" charset="0"/>
                <a:cs typeface="Source Sans Pro" panose="020B0503030403020204" pitchFamily="34" charset="0"/>
                <a:sym typeface="Source Sans Pro" panose="020B0503030403020204" pitchFamily="34" charset="0"/>
              </a:rPr>
              <a:t>ابحث عن فرص لدعم عملية التحصين والتي تتماشى مع مبادرات المسؤولية الاجتماعية للشركات المحلية.</a:t>
            </a:r>
          </a:p>
        </p:txBody>
      </p:sp>
    </p:spTree>
    <p:extLst>
      <p:ext uri="{BB962C8B-B14F-4D97-AF65-F5344CB8AC3E}">
        <p14:creationId xmlns:p14="http://schemas.microsoft.com/office/powerpoint/2010/main" val="198357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4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78161"/>
            <a:ext cx="6858000" cy="5162486"/>
          </a:xfrm>
          <a:custGeom>
            <a:avLst/>
            <a:gdLst/>
            <a:ahLst/>
            <a:cxnLst/>
            <a:rect l="l" t="t" r="r" b="b"/>
            <a:pathLst>
              <a:path w="7021361" h="7072800">
                <a:moveTo>
                  <a:pt x="0" y="0"/>
                </a:moveTo>
                <a:lnTo>
                  <a:pt x="7021362" y="0"/>
                </a:lnTo>
                <a:lnTo>
                  <a:pt x="7021362" y="7072800"/>
                </a:lnTo>
                <a:lnTo>
                  <a:pt x="0" y="7072800"/>
                </a:lnTo>
                <a:lnTo>
                  <a:pt x="0" y="0"/>
                </a:lnTo>
                <a:close/>
              </a:path>
            </a:pathLst>
          </a:custGeom>
          <a:blipFill>
            <a:blip r:embed="rId3">
              <a:extLst>
                <a:ext uri="{96DAC541-7B7A-43D3-8B79-37D633B846F1}">
                  <asvg:svgBlip xmlns:asvg="http://schemas.microsoft.com/office/drawing/2016/SVG/main" r:embed="rId4"/>
                </a:ext>
              </a:extLst>
            </a:blip>
            <a:stretch>
              <a:fillRect l="-1193" r="-1189" b="-37004"/>
            </a:stretch>
          </a:blipFill>
        </p:spPr>
        <p:txBody>
          <a:bodyPr/>
          <a:lstStyle/>
          <a:p>
            <a:endParaRPr lang="nl-NL" dirty="0">
              <a:latin typeface="Arial" panose="020B0604020202020204" pitchFamily="34" charset="0"/>
              <a:cs typeface="Arial" panose="020B0604020202020204" pitchFamily="34" charset="0"/>
            </a:endParaRPr>
          </a:p>
        </p:txBody>
      </p:sp>
      <p:sp>
        <p:nvSpPr>
          <p:cNvPr id="4" name="Freeform 4"/>
          <p:cNvSpPr/>
          <p:nvPr/>
        </p:nvSpPr>
        <p:spPr>
          <a:xfrm>
            <a:off x="0" y="4456101"/>
            <a:ext cx="6858000" cy="5449940"/>
          </a:xfrm>
          <a:custGeom>
            <a:avLst/>
            <a:gdLst/>
            <a:ahLst/>
            <a:cxnLst/>
            <a:rect l="l" t="t" r="r" b="b"/>
            <a:pathLst>
              <a:path w="9144000" h="7266587">
                <a:moveTo>
                  <a:pt x="0" y="0"/>
                </a:moveTo>
                <a:lnTo>
                  <a:pt x="9144000" y="0"/>
                </a:lnTo>
                <a:lnTo>
                  <a:pt x="9144000" y="7266587"/>
                </a:lnTo>
                <a:lnTo>
                  <a:pt x="0" y="7266587"/>
                </a:lnTo>
                <a:close/>
              </a:path>
            </a:pathLst>
          </a:custGeom>
          <a:solidFill>
            <a:srgbClr val="009ADE">
              <a:alpha val="21961"/>
            </a:srgbClr>
          </a:solidFill>
        </p:spPr>
        <p:txBody>
          <a:bodyPr/>
          <a:lstStyle/>
          <a:p>
            <a:endParaRPr lang="nl-NL" dirty="0">
              <a:latin typeface="Arial" panose="020B0604020202020204" pitchFamily="34" charset="0"/>
              <a:cs typeface="Arial" panose="020B0604020202020204" pitchFamily="34" charset="0"/>
            </a:endParaRPr>
          </a:p>
        </p:txBody>
      </p:sp>
      <p:sp>
        <p:nvSpPr>
          <p:cNvPr id="5" name="Freeform 5"/>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6" name="Freeform 6"/>
          <p:cNvSpPr/>
          <p:nvPr/>
        </p:nvSpPr>
        <p:spPr>
          <a:xfrm>
            <a:off x="1405852" y="5337385"/>
            <a:ext cx="3680856" cy="4568615"/>
          </a:xfrm>
          <a:custGeom>
            <a:avLst/>
            <a:gdLst/>
            <a:ahLst/>
            <a:cxnLst/>
            <a:rect l="l" t="t" r="r" b="b"/>
            <a:pathLst>
              <a:path w="3680856" h="4675452">
                <a:moveTo>
                  <a:pt x="0" y="0"/>
                </a:moveTo>
                <a:lnTo>
                  <a:pt x="3680856" y="0"/>
                </a:lnTo>
                <a:lnTo>
                  <a:pt x="3680856" y="4675453"/>
                </a:lnTo>
                <a:lnTo>
                  <a:pt x="0" y="4675453"/>
                </a:lnTo>
                <a:lnTo>
                  <a:pt x="0" y="0"/>
                </a:lnTo>
                <a:close/>
              </a:path>
            </a:pathLst>
          </a:custGeom>
          <a:blipFill>
            <a:blip r:embed="rId6">
              <a:extLst>
                <a:ext uri="{96DAC541-7B7A-43D3-8B79-37D633B846F1}">
                  <asvg:svgBlip xmlns:asvg="http://schemas.microsoft.com/office/drawing/2016/SVG/main" r:embed="rId7"/>
                </a:ext>
              </a:extLst>
            </a:blip>
            <a:stretch>
              <a:fillRect b="-2338"/>
            </a:stretch>
          </a:blipFill>
        </p:spPr>
        <p:txBody>
          <a:bodyPr/>
          <a:lstStyle/>
          <a:p>
            <a:endParaRPr lang="nl-NL" dirty="0">
              <a:latin typeface="Arial" panose="020B0604020202020204" pitchFamily="34" charset="0"/>
              <a:cs typeface="Arial" panose="020B0604020202020204" pitchFamily="34" charset="0"/>
            </a:endParaRPr>
          </a:p>
        </p:txBody>
      </p:sp>
      <p:sp>
        <p:nvSpPr>
          <p:cNvPr id="7" name="Freeform 7"/>
          <p:cNvSpPr/>
          <p:nvPr/>
        </p:nvSpPr>
        <p:spPr>
          <a:xfrm>
            <a:off x="-1" y="6688475"/>
            <a:ext cx="2812589" cy="3217525"/>
          </a:xfrm>
          <a:custGeom>
            <a:avLst/>
            <a:gdLst/>
            <a:ahLst/>
            <a:cxnLst/>
            <a:rect l="l" t="t" r="r" b="b"/>
            <a:pathLst>
              <a:path w="3170868" h="3252172">
                <a:moveTo>
                  <a:pt x="0" y="0"/>
                </a:moveTo>
                <a:lnTo>
                  <a:pt x="3170867" y="0"/>
                </a:lnTo>
                <a:lnTo>
                  <a:pt x="3170867" y="3252172"/>
                </a:lnTo>
                <a:lnTo>
                  <a:pt x="0" y="3252172"/>
                </a:lnTo>
                <a:lnTo>
                  <a:pt x="0" y="0"/>
                </a:lnTo>
                <a:close/>
              </a:path>
            </a:pathLst>
          </a:custGeom>
          <a:blipFill>
            <a:blip r:embed="rId8"/>
            <a:stretch>
              <a:fillRect l="-12738"/>
            </a:stretch>
          </a:blipFill>
        </p:spPr>
        <p:txBody>
          <a:bodyPr/>
          <a:lstStyle/>
          <a:p>
            <a:endParaRPr lang="nl-NL" dirty="0">
              <a:latin typeface="Arial" panose="020B0604020202020204" pitchFamily="34" charset="0"/>
              <a:cs typeface="Arial" panose="020B0604020202020204" pitchFamily="34" charset="0"/>
            </a:endParaRPr>
          </a:p>
        </p:txBody>
      </p:sp>
      <p:sp>
        <p:nvSpPr>
          <p:cNvPr id="8" name="Freeform 8"/>
          <p:cNvSpPr/>
          <p:nvPr/>
        </p:nvSpPr>
        <p:spPr>
          <a:xfrm>
            <a:off x="1960756" y="6688475"/>
            <a:ext cx="3364416" cy="3217525"/>
          </a:xfrm>
          <a:custGeom>
            <a:avLst/>
            <a:gdLst/>
            <a:ahLst/>
            <a:cxnLst/>
            <a:rect l="l" t="t" r="r" b="b"/>
            <a:pathLst>
              <a:path w="3364416" h="3635420">
                <a:moveTo>
                  <a:pt x="0" y="0"/>
                </a:moveTo>
                <a:lnTo>
                  <a:pt x="3364416" y="0"/>
                </a:lnTo>
                <a:lnTo>
                  <a:pt x="3364416" y="3635420"/>
                </a:lnTo>
                <a:lnTo>
                  <a:pt x="0" y="3635420"/>
                </a:lnTo>
                <a:lnTo>
                  <a:pt x="0" y="0"/>
                </a:lnTo>
                <a:close/>
              </a:path>
            </a:pathLst>
          </a:custGeom>
          <a:blipFill>
            <a:blip r:embed="rId9">
              <a:extLst>
                <a:ext uri="{96DAC541-7B7A-43D3-8B79-37D633B846F1}">
                  <asvg:svgBlip xmlns:asvg="http://schemas.microsoft.com/office/drawing/2016/SVG/main" r:embed="rId10"/>
                </a:ext>
              </a:extLst>
            </a:blip>
            <a:stretch>
              <a:fillRect b="-12988"/>
            </a:stretch>
          </a:blipFill>
        </p:spPr>
        <p:txBody>
          <a:bodyPr/>
          <a:lstStyle/>
          <a:p>
            <a:endParaRPr lang="nl-NL">
              <a:latin typeface="Arial" panose="020B0604020202020204" pitchFamily="34" charset="0"/>
              <a:cs typeface="Arial" panose="020B0604020202020204" pitchFamily="34" charset="0"/>
            </a:endParaRPr>
          </a:p>
        </p:txBody>
      </p:sp>
      <p:sp>
        <p:nvSpPr>
          <p:cNvPr id="9" name="Freeform 9"/>
          <p:cNvSpPr/>
          <p:nvPr/>
        </p:nvSpPr>
        <p:spPr>
          <a:xfrm>
            <a:off x="3642964" y="6688475"/>
            <a:ext cx="3215036" cy="3217525"/>
          </a:xfrm>
          <a:custGeom>
            <a:avLst/>
            <a:gdLst/>
            <a:ahLst/>
            <a:cxnLst/>
            <a:rect l="l" t="t" r="r" b="b"/>
            <a:pathLst>
              <a:path w="4194780" h="3324363">
                <a:moveTo>
                  <a:pt x="0" y="0"/>
                </a:moveTo>
                <a:lnTo>
                  <a:pt x="4194779" y="0"/>
                </a:lnTo>
                <a:lnTo>
                  <a:pt x="4194779" y="3324363"/>
                </a:lnTo>
                <a:lnTo>
                  <a:pt x="0" y="3324363"/>
                </a:lnTo>
                <a:lnTo>
                  <a:pt x="0" y="0"/>
                </a:lnTo>
                <a:close/>
              </a:path>
            </a:pathLst>
          </a:custGeom>
          <a:blipFill>
            <a:blip r:embed="rId11">
              <a:extLst>
                <a:ext uri="{96DAC541-7B7A-43D3-8B79-37D633B846F1}">
                  <asvg:svgBlip xmlns:asvg="http://schemas.microsoft.com/office/drawing/2016/SVG/main" r:embed="rId12"/>
                </a:ext>
              </a:extLst>
            </a:blip>
            <a:stretch>
              <a:fillRect r="-30474" b="-3321"/>
            </a:stretch>
          </a:blipFill>
        </p:spPr>
        <p:txBody>
          <a:bodyPr/>
          <a:lstStyle/>
          <a:p>
            <a:endParaRPr lang="nl-NL">
              <a:latin typeface="Arial" panose="020B0604020202020204" pitchFamily="34" charset="0"/>
              <a:cs typeface="Arial" panose="020B0604020202020204" pitchFamily="34" charset="0"/>
            </a:endParaRPr>
          </a:p>
        </p:txBody>
      </p:sp>
      <p:sp>
        <p:nvSpPr>
          <p:cNvPr id="10" name="TextBox 10"/>
          <p:cNvSpPr txBox="1"/>
          <p:nvPr/>
        </p:nvSpPr>
        <p:spPr>
          <a:xfrm>
            <a:off x="1614553" y="1782038"/>
            <a:ext cx="4608179" cy="1318534"/>
          </a:xfrm>
          <a:prstGeom prst="rect">
            <a:avLst/>
          </a:prstGeom>
        </p:spPr>
        <p:txBody>
          <a:bodyPr wrap="square" lIns="0" tIns="0" rIns="0" bIns="0" rtlCol="0" anchor="t">
            <a:spAutoFit/>
          </a:bodyPr>
          <a:lstStyle/>
          <a:p>
            <a:pPr algn="r" rtl="1">
              <a:lnSpc>
                <a:spcPts val="5142"/>
              </a:lnSpc>
            </a:pPr>
            <a:r>
              <a:rPr lang="ar-EG" sz="4800" b="1" dirty="0">
                <a:solidFill>
                  <a:srgbClr val="00205C"/>
                </a:solidFill>
                <a:latin typeface="Arial" panose="020B0604020202020204" pitchFamily="34" charset="0"/>
                <a:cs typeface="Arial" panose="020B0604020202020204" pitchFamily="34" charset="0"/>
              </a:rPr>
              <a:t>مساعدة الناس في الحصول على التطعيم</a:t>
            </a:r>
          </a:p>
        </p:txBody>
      </p:sp>
      <p:sp>
        <p:nvSpPr>
          <p:cNvPr id="11" name="TextBox 11"/>
          <p:cNvSpPr txBox="1"/>
          <p:nvPr/>
        </p:nvSpPr>
        <p:spPr>
          <a:xfrm>
            <a:off x="888435" y="3152211"/>
            <a:ext cx="5207565" cy="333425"/>
          </a:xfrm>
          <a:prstGeom prst="rect">
            <a:avLst/>
          </a:prstGeom>
        </p:spPr>
        <p:txBody>
          <a:bodyPr wrap="square" lIns="0" tIns="0" rIns="0" bIns="0" rtlCol="0" anchor="t">
            <a:spAutoFit/>
          </a:bodyPr>
          <a:lstStyle/>
          <a:p>
            <a:pPr algn="r" rtl="1">
              <a:lnSpc>
                <a:spcPts val="2639"/>
              </a:lnSpc>
            </a:pPr>
            <a:r>
              <a:rPr lang="ar-EG" sz="2199" dirty="0">
                <a:solidFill>
                  <a:srgbClr val="00205C"/>
                </a:solidFill>
                <a:latin typeface="Arial" panose="020B0604020202020204" pitchFamily="34" charset="0"/>
                <a:cs typeface="Arial" panose="020B0604020202020204" pitchFamily="34" charset="0"/>
              </a:rPr>
              <a:t>نصائح سريعة لممثلي المجتمع المحلي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387029"/>
            <a:ext cx="1862093" cy="1518971"/>
          </a:xfrm>
          <a:custGeom>
            <a:avLst/>
            <a:gdLst/>
            <a:ahLst/>
            <a:cxnLst/>
            <a:rect l="l" t="t" r="r" b="b"/>
            <a:pathLst>
              <a:path w="2352585" h="1976171">
                <a:moveTo>
                  <a:pt x="0" y="0"/>
                </a:moveTo>
                <a:lnTo>
                  <a:pt x="2352584" y="0"/>
                </a:lnTo>
                <a:lnTo>
                  <a:pt x="2352584" y="1976171"/>
                </a:lnTo>
                <a:lnTo>
                  <a:pt x="0" y="1976171"/>
                </a:lnTo>
                <a:lnTo>
                  <a:pt x="0" y="0"/>
                </a:lnTo>
                <a:close/>
              </a:path>
            </a:pathLst>
          </a:custGeom>
          <a:blipFill>
            <a:blip r:embed="rId3">
              <a:alphaModFix amt="70000"/>
              <a:extLst>
                <a:ext uri="{96DAC541-7B7A-43D3-8B79-37D633B846F1}">
                  <asvg:svgBlip xmlns:asvg="http://schemas.microsoft.com/office/drawing/2016/SVG/main" r:embed="rId4"/>
                </a:ext>
              </a:extLst>
            </a:blip>
            <a:stretch>
              <a:fillRect l="-26341" b="-30099"/>
            </a:stretch>
          </a:blipFill>
        </p:spPr>
        <p:txBody>
          <a:bodyPr/>
          <a:lstStyle/>
          <a:p>
            <a:endParaRPr lang="nl-NL" dirty="0">
              <a:latin typeface="Arial" panose="020B0604020202020204" pitchFamily="34" charset="0"/>
              <a:cs typeface="Arial" panose="020B0604020202020204" pitchFamily="34" charset="0"/>
            </a:endParaRPr>
          </a:p>
        </p:txBody>
      </p:sp>
      <p:sp>
        <p:nvSpPr>
          <p:cNvPr id="3" name="Freeform 3"/>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4" name="Freeform 4"/>
          <p:cNvSpPr/>
          <p:nvPr/>
        </p:nvSpPr>
        <p:spPr>
          <a:xfrm>
            <a:off x="3621441" y="6920052"/>
            <a:ext cx="3236559" cy="2985948"/>
          </a:xfrm>
          <a:custGeom>
            <a:avLst/>
            <a:gdLst/>
            <a:ahLst/>
            <a:cxnLst/>
            <a:rect l="l" t="t" r="r" b="b"/>
            <a:pathLst>
              <a:path w="3236559" h="3443148">
                <a:moveTo>
                  <a:pt x="0" y="0"/>
                </a:moveTo>
                <a:lnTo>
                  <a:pt x="3236559" y="0"/>
                </a:lnTo>
                <a:lnTo>
                  <a:pt x="3236559" y="3443148"/>
                </a:lnTo>
                <a:lnTo>
                  <a:pt x="0" y="3443148"/>
                </a:lnTo>
                <a:lnTo>
                  <a:pt x="0" y="0"/>
                </a:lnTo>
                <a:close/>
              </a:path>
            </a:pathLst>
          </a:custGeom>
          <a:blipFill>
            <a:blip r:embed="rId6">
              <a:extLst>
                <a:ext uri="{96DAC541-7B7A-43D3-8B79-37D633B846F1}">
                  <asvg:svgBlip xmlns:asvg="http://schemas.microsoft.com/office/drawing/2016/SVG/main" r:embed="rId7"/>
                </a:ext>
              </a:extLst>
            </a:blip>
            <a:stretch>
              <a:fillRect b="-15312"/>
            </a:stretch>
          </a:blipFill>
        </p:spPr>
        <p:txBody>
          <a:bodyPr/>
          <a:lstStyle/>
          <a:p>
            <a:endParaRPr lang="nl-NL" dirty="0">
              <a:latin typeface="Arial" panose="020B0604020202020204" pitchFamily="34" charset="0"/>
              <a:cs typeface="Arial" panose="020B0604020202020204" pitchFamily="34" charset="0"/>
            </a:endParaRPr>
          </a:p>
        </p:txBody>
      </p:sp>
      <p:sp>
        <p:nvSpPr>
          <p:cNvPr id="5" name="Freeform 5"/>
          <p:cNvSpPr/>
          <p:nvPr/>
        </p:nvSpPr>
        <p:spPr>
          <a:xfrm>
            <a:off x="1542923" y="8232115"/>
            <a:ext cx="2352585" cy="1673886"/>
          </a:xfrm>
          <a:custGeom>
            <a:avLst/>
            <a:gdLst/>
            <a:ahLst/>
            <a:cxnLst/>
            <a:rect l="l" t="t" r="r" b="b"/>
            <a:pathLst>
              <a:path w="2352585" h="1976171">
                <a:moveTo>
                  <a:pt x="0" y="0"/>
                </a:moveTo>
                <a:lnTo>
                  <a:pt x="2352584" y="0"/>
                </a:lnTo>
                <a:lnTo>
                  <a:pt x="2352584" y="1976172"/>
                </a:lnTo>
                <a:lnTo>
                  <a:pt x="0" y="1976172"/>
                </a:lnTo>
                <a:lnTo>
                  <a:pt x="0" y="0"/>
                </a:lnTo>
                <a:close/>
              </a:path>
            </a:pathLst>
          </a:custGeom>
          <a:blipFill>
            <a:blip r:embed="rId3">
              <a:alphaModFix amt="70000"/>
              <a:extLst>
                <a:ext uri="{96DAC541-7B7A-43D3-8B79-37D633B846F1}">
                  <asvg:svgBlip xmlns:asvg="http://schemas.microsoft.com/office/drawing/2016/SVG/main" r:embed="rId4"/>
                </a:ext>
              </a:extLst>
            </a:blip>
            <a:stretch>
              <a:fillRect t="-1" b="-18058"/>
            </a:stretch>
          </a:blipFill>
        </p:spPr>
        <p:txBody>
          <a:bodyPr/>
          <a:lstStyle/>
          <a:p>
            <a:endParaRPr lang="nl-NL">
              <a:latin typeface="Arial" panose="020B0604020202020204" pitchFamily="34" charset="0"/>
              <a:cs typeface="Arial" panose="020B0604020202020204" pitchFamily="34" charset="0"/>
            </a:endParaRPr>
          </a:p>
        </p:txBody>
      </p:sp>
      <p:sp>
        <p:nvSpPr>
          <p:cNvPr id="6" name="Freeform 6"/>
          <p:cNvSpPr/>
          <p:nvPr/>
        </p:nvSpPr>
        <p:spPr>
          <a:xfrm rot="872769">
            <a:off x="4115986" y="5460468"/>
            <a:ext cx="1124017" cy="1138507"/>
          </a:xfrm>
          <a:custGeom>
            <a:avLst/>
            <a:gdLst/>
            <a:ahLst/>
            <a:cxnLst/>
            <a:rect l="l" t="t" r="r" b="b"/>
            <a:pathLst>
              <a:path w="1124017" h="1138507">
                <a:moveTo>
                  <a:pt x="0" y="0"/>
                </a:moveTo>
                <a:lnTo>
                  <a:pt x="1124017" y="0"/>
                </a:lnTo>
                <a:lnTo>
                  <a:pt x="1124017" y="1138507"/>
                </a:lnTo>
                <a:lnTo>
                  <a:pt x="0" y="1138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latin typeface="Arial" panose="020B0604020202020204" pitchFamily="34" charset="0"/>
              <a:cs typeface="Arial" panose="020B0604020202020204" pitchFamily="34" charset="0"/>
            </a:endParaRPr>
          </a:p>
        </p:txBody>
      </p:sp>
      <p:sp>
        <p:nvSpPr>
          <p:cNvPr id="7" name="TextBox 7"/>
          <p:cNvSpPr txBox="1"/>
          <p:nvPr/>
        </p:nvSpPr>
        <p:spPr>
          <a:xfrm rot="-5400000">
            <a:off x="4645628" y="6518057"/>
            <a:ext cx="4007451" cy="102592"/>
          </a:xfrm>
          <a:prstGeom prst="rect">
            <a:avLst/>
          </a:prstGeom>
        </p:spPr>
        <p:txBody>
          <a:bodyPr lIns="0" tIns="0" rIns="0" bIns="0" rtlCol="0" anchor="t">
            <a:spAutoFit/>
          </a:bodyPr>
          <a:lstStyle/>
          <a:p>
            <a:pPr algn="l">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8" name="TextBox 8"/>
          <p:cNvSpPr txBox="1"/>
          <p:nvPr/>
        </p:nvSpPr>
        <p:spPr>
          <a:xfrm>
            <a:off x="838200" y="1783063"/>
            <a:ext cx="5334000" cy="3311163"/>
          </a:xfrm>
          <a:prstGeom prst="rect">
            <a:avLst/>
          </a:prstGeom>
        </p:spPr>
        <p:txBody>
          <a:bodyPr wrap="square" lIns="0" tIns="0" rIns="0" bIns="0" rtlCol="0" anchor="t">
            <a:spAutoFit/>
          </a:bodyPr>
          <a:lstStyle/>
          <a:p>
            <a:pPr marL="0" marR="0" lvl="0" indent="0" algn="r" rtl="1">
              <a:lnSpc>
                <a:spcPct val="100000"/>
              </a:lnSpc>
              <a:spcBef>
                <a:spcPts val="0"/>
              </a:spcBef>
              <a:spcAft>
                <a:spcPts val="0"/>
              </a:spcAft>
              <a:buNone/>
            </a:pPr>
            <a:r>
              <a:rPr lang="ar-TN" sz="2800" b="1" dirty="0">
                <a:solidFill>
                  <a:schemeClr val="dk2"/>
                </a:solidFill>
                <a:latin typeface="Arial" panose="020B0604020202020204" pitchFamily="34" charset="0"/>
                <a:cs typeface="Arial" panose="020B0604020202020204" pitchFamily="34" charset="0"/>
                <a:sym typeface="Anybody"/>
              </a:rPr>
              <a:t>فلنتواصل مع الأشخاص في مجتمعنا الذين فاتتهم اللقاحات الأساسية المنقذة للحياة.</a:t>
            </a:r>
          </a:p>
          <a:p>
            <a:pPr algn="r" rtl="1">
              <a:lnSpc>
                <a:spcPts val="1612"/>
              </a:lnSpc>
            </a:pPr>
            <a:endParaRPr lang="en-US" sz="2688" dirty="0">
              <a:solidFill>
                <a:srgbClr val="00205C"/>
              </a:solidFill>
              <a:latin typeface="Arial" panose="020B0604020202020204" pitchFamily="34" charset="0"/>
              <a:cs typeface="Arial" panose="020B0604020202020204" pitchFamily="34" charset="0"/>
            </a:endParaRPr>
          </a:p>
          <a:p>
            <a:pPr algn="r" rtl="1">
              <a:lnSpc>
                <a:spcPts val="2016"/>
              </a:lnSpc>
            </a:pPr>
            <a:r>
              <a:rPr lang="ar-EG" sz="1680" dirty="0">
                <a:solidFill>
                  <a:srgbClr val="00205C"/>
                </a:solidFill>
                <a:latin typeface="Arial" panose="020B0604020202020204" pitchFamily="34" charset="0"/>
                <a:cs typeface="Arial" panose="020B0604020202020204" pitchFamily="34" charset="0"/>
              </a:rPr>
              <a:t>بما أنكم أفراد يحظون بثقة المجتمع المحلي، يمكن أن يكون لأفعالكم وقع إيجابي على صحة الناس.</a:t>
            </a:r>
          </a:p>
          <a:p>
            <a:pPr algn="r" rtl="1">
              <a:lnSpc>
                <a:spcPts val="1612"/>
              </a:lnSpc>
            </a:pPr>
            <a:endParaRPr lang="en-US" sz="1680" dirty="0">
              <a:solidFill>
                <a:srgbClr val="00205C"/>
              </a:solidFill>
              <a:latin typeface="Arial" panose="020B0604020202020204" pitchFamily="34" charset="0"/>
              <a:cs typeface="Arial" panose="020B0604020202020204" pitchFamily="34" charset="0"/>
            </a:endParaRPr>
          </a:p>
          <a:p>
            <a:pPr algn="r" rtl="1">
              <a:lnSpc>
                <a:spcPts val="1747"/>
              </a:lnSpc>
            </a:pPr>
            <a:r>
              <a:rPr lang="ar-EG" sz="1456" dirty="0">
                <a:solidFill>
                  <a:srgbClr val="000000"/>
                </a:solidFill>
                <a:latin typeface="Arial" panose="020B0604020202020204" pitchFamily="34" charset="0"/>
                <a:cs typeface="Arial" panose="020B0604020202020204" pitchFamily="34" charset="0"/>
              </a:rPr>
              <a:t>هذا الدليل الموجز يقدم نصائح سريعة لمساعدتكم على دعم التطعيم في مجتمعكم المحلي. وهو يتضمن أيضا الأسباب الشائعة لتدني الإقبال على التطعيم والإجراءات المقترحة التي يمكنكم اتخاذها من أجل وصل الوالدين ومقدمي الرعاية بخدمات التطعيم.</a:t>
            </a:r>
          </a:p>
          <a:p>
            <a:pPr algn="r" rtl="1">
              <a:lnSpc>
                <a:spcPts val="1747"/>
              </a:lnSpc>
            </a:pPr>
            <a:endParaRPr lang="en-US" sz="1456" dirty="0">
              <a:solidFill>
                <a:srgbClr val="000000"/>
              </a:solidFill>
              <a:latin typeface="Arial" panose="020B0604020202020204" pitchFamily="34" charset="0"/>
              <a:cs typeface="Arial" panose="020B0604020202020204" pitchFamily="34" charset="0"/>
            </a:endParaRPr>
          </a:p>
          <a:p>
            <a:pPr algn="r" rtl="1">
              <a:lnSpc>
                <a:spcPts val="1747"/>
              </a:lnSpc>
            </a:pPr>
            <a:r>
              <a:rPr lang="ar-EG" sz="1456" dirty="0">
                <a:solidFill>
                  <a:srgbClr val="000000"/>
                </a:solidFill>
                <a:latin typeface="Arial" panose="020B0604020202020204" pitchFamily="34" charset="0"/>
                <a:cs typeface="Arial" panose="020B0604020202020204" pitchFamily="34" charset="0"/>
              </a:rPr>
              <a:t>استخدموا المواد الأكثر نفعا لكم وإذا كانت لديكم أسئلة، يرجى التواصل معنا على</a:t>
            </a:r>
            <a:endParaRPr lang="en-US" sz="1456" dirty="0">
              <a:solidFill>
                <a:srgbClr val="000000"/>
              </a:solidFill>
              <a:latin typeface="Arial" panose="020B0604020202020204" pitchFamily="34" charset="0"/>
              <a:cs typeface="Arial" panose="020B0604020202020204" pitchFamily="34" charset="0"/>
            </a:endParaRPr>
          </a:p>
          <a:p>
            <a:pPr algn="r" rtl="1">
              <a:lnSpc>
                <a:spcPts val="1747"/>
              </a:lnSpc>
            </a:pPr>
            <a:endParaRPr lang="ar-EG" sz="1456" dirty="0">
              <a:solidFill>
                <a:srgbClr val="000000"/>
              </a:solidFill>
              <a:latin typeface="Arial" panose="020B0604020202020204" pitchFamily="34" charset="0"/>
              <a:cs typeface="Arial" panose="020B0604020202020204" pitchFamily="34" charset="0"/>
            </a:endParaRPr>
          </a:p>
          <a:p>
            <a:pPr algn="r" rtl="1">
              <a:lnSpc>
                <a:spcPts val="1747"/>
              </a:lnSpc>
            </a:pPr>
            <a:r>
              <a:rPr lang="en-US" sz="1456" dirty="0">
                <a:solidFill>
                  <a:srgbClr val="000000"/>
                </a:solidFill>
                <a:latin typeface="Arial" panose="020B0604020202020204" pitchFamily="34" charset="0"/>
                <a:cs typeface="Arial" panose="020B0604020202020204" pitchFamily="34" charset="0"/>
              </a:rPr>
              <a:t>_____________________________________</a:t>
            </a:r>
          </a:p>
        </p:txBody>
      </p:sp>
      <p:sp>
        <p:nvSpPr>
          <p:cNvPr id="9" name="TextBox 9"/>
          <p:cNvSpPr txBox="1"/>
          <p:nvPr/>
        </p:nvSpPr>
        <p:spPr>
          <a:xfrm>
            <a:off x="543614" y="5181600"/>
            <a:ext cx="5628586" cy="218008"/>
          </a:xfrm>
          <a:prstGeom prst="rect">
            <a:avLst/>
          </a:prstGeom>
        </p:spPr>
        <p:txBody>
          <a:bodyPr wrap="square" lIns="0" tIns="0" rIns="0" bIns="0" rtlCol="0" anchor="t">
            <a:spAutoFit/>
          </a:bodyPr>
          <a:lstStyle/>
          <a:p>
            <a:pPr algn="r">
              <a:lnSpc>
                <a:spcPts val="1747"/>
              </a:lnSpc>
            </a:pPr>
            <a:r>
              <a:rPr lang="ar-EG" sz="1456" dirty="0">
                <a:solidFill>
                  <a:srgbClr val="000000"/>
                </a:solidFill>
                <a:latin typeface="Arial" panose="020B0604020202020204" pitchFamily="34" charset="0"/>
                <a:cs typeface="Arial" panose="020B0604020202020204" pitchFamily="34" charset="0"/>
              </a:rPr>
              <a:t>(ضعوا بيانات الاتصال الخاصة بكم هنا)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rot="-4536244">
            <a:off x="4073839" y="3839661"/>
            <a:ext cx="408984" cy="733603"/>
          </a:xfrm>
          <a:custGeom>
            <a:avLst/>
            <a:gdLst/>
            <a:ahLst/>
            <a:cxnLst/>
            <a:rect l="l" t="t" r="r" b="b"/>
            <a:pathLst>
              <a:path w="408984" h="733603">
                <a:moveTo>
                  <a:pt x="0" y="0"/>
                </a:moveTo>
                <a:lnTo>
                  <a:pt x="408984" y="0"/>
                </a:lnTo>
                <a:lnTo>
                  <a:pt x="408984" y="733604"/>
                </a:lnTo>
                <a:lnTo>
                  <a:pt x="0" y="733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17" name="Freeform 17"/>
          <p:cNvSpPr/>
          <p:nvPr/>
        </p:nvSpPr>
        <p:spPr>
          <a:xfrm rot="-4751210" flipH="1" flipV="1">
            <a:off x="5422566" y="3105559"/>
            <a:ext cx="408984" cy="733603"/>
          </a:xfrm>
          <a:custGeom>
            <a:avLst/>
            <a:gdLst/>
            <a:ahLst/>
            <a:cxnLst/>
            <a:rect l="l" t="t" r="r" b="b"/>
            <a:pathLst>
              <a:path w="408984" h="733603">
                <a:moveTo>
                  <a:pt x="408984" y="733603"/>
                </a:moveTo>
                <a:lnTo>
                  <a:pt x="0" y="733603"/>
                </a:lnTo>
                <a:lnTo>
                  <a:pt x="0" y="0"/>
                </a:lnTo>
                <a:lnTo>
                  <a:pt x="408984" y="0"/>
                </a:lnTo>
                <a:lnTo>
                  <a:pt x="408984" y="73360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dirty="0">
              <a:latin typeface="Arial" panose="020B0604020202020204" pitchFamily="34" charset="0"/>
              <a:cs typeface="Arial" panose="020B0604020202020204" pitchFamily="34" charset="0"/>
            </a:endParaRPr>
          </a:p>
        </p:txBody>
      </p:sp>
      <p:grpSp>
        <p:nvGrpSpPr>
          <p:cNvPr id="2" name="Group 2"/>
          <p:cNvGrpSpPr/>
          <p:nvPr/>
        </p:nvGrpSpPr>
        <p:grpSpPr>
          <a:xfrm>
            <a:off x="580574" y="2566030"/>
            <a:ext cx="2467687" cy="2159226"/>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80BC00">
                <a:alpha val="49804"/>
              </a:srgbClr>
            </a:solidFill>
          </p:spPr>
          <p:txBody>
            <a:bodyPr/>
            <a:lstStyle/>
            <a:p>
              <a:pPr algn="r" rtl="1"/>
              <a:endParaRPr lang="nl-NL">
                <a:latin typeface="Arial" panose="020B0604020202020204" pitchFamily="34" charset="0"/>
                <a:cs typeface="Arial" panose="020B0604020202020204" pitchFamily="34" charset="0"/>
              </a:endParaRPr>
            </a:p>
          </p:txBody>
        </p:sp>
        <p:sp>
          <p:nvSpPr>
            <p:cNvPr id="4" name="TextBox 4"/>
            <p:cNvSpPr txBox="1"/>
            <p:nvPr/>
          </p:nvSpPr>
          <p:spPr>
            <a:xfrm>
              <a:off x="127000" y="330200"/>
              <a:ext cx="558800" cy="330200"/>
            </a:xfrm>
            <a:prstGeom prst="rect">
              <a:avLst/>
            </a:prstGeom>
          </p:spPr>
          <p:txBody>
            <a:bodyPr lIns="50800" tIns="50800" rIns="50800" bIns="50800" rtlCol="0" anchor="ctr"/>
            <a:lstStyle/>
            <a:p>
              <a:pPr algn="ctr" rtl="1">
                <a:lnSpc>
                  <a:spcPts val="1680"/>
                </a:lnSpc>
              </a:pPr>
              <a:endParaRPr>
                <a:latin typeface="Arial" panose="020B0604020202020204" pitchFamily="34" charset="0"/>
                <a:cs typeface="Arial" panose="020B0604020202020204" pitchFamily="34" charset="0"/>
              </a:endParaRPr>
            </a:p>
          </p:txBody>
        </p:sp>
      </p:grpSp>
      <p:sp>
        <p:nvSpPr>
          <p:cNvPr id="5" name="TextBox 5"/>
          <p:cNvSpPr txBox="1"/>
          <p:nvPr/>
        </p:nvSpPr>
        <p:spPr>
          <a:xfrm>
            <a:off x="576246" y="3334380"/>
            <a:ext cx="2566432" cy="1507464"/>
          </a:xfrm>
          <a:prstGeom prst="rect">
            <a:avLst/>
          </a:prstGeom>
        </p:spPr>
        <p:txBody>
          <a:bodyPr wrap="square" lIns="0" tIns="0" rIns="0" bIns="0" rtlCol="0" anchor="t">
            <a:spAutoFit/>
          </a:bodyPr>
          <a:lstStyle/>
          <a:p>
            <a:pPr algn="ctr" rtl="1">
              <a:lnSpc>
                <a:spcPts val="6299"/>
              </a:lnSpc>
            </a:pPr>
            <a:r>
              <a:rPr lang="ar-EG" sz="2800" b="1" dirty="0">
                <a:solidFill>
                  <a:srgbClr val="00205C"/>
                </a:solidFill>
                <a:latin typeface="Arial" panose="020B0604020202020204" pitchFamily="34" charset="0"/>
                <a:cs typeface="Arial" panose="020B0604020202020204" pitchFamily="34" charset="0"/>
              </a:rPr>
              <a:t>3 ملايين حياة</a:t>
            </a:r>
          </a:p>
          <a:p>
            <a:pPr algn="ctr" rtl="1">
              <a:lnSpc>
                <a:spcPts val="6299"/>
              </a:lnSpc>
            </a:pPr>
            <a:endParaRPr lang="en-US" sz="2800" dirty="0">
              <a:solidFill>
                <a:srgbClr val="00205C"/>
              </a:solidFill>
              <a:latin typeface="Arial" panose="020B0604020202020204" pitchFamily="34" charset="0"/>
              <a:cs typeface="Arial" panose="020B0604020202020204" pitchFamily="34" charset="0"/>
            </a:endParaRPr>
          </a:p>
        </p:txBody>
      </p:sp>
      <p:sp>
        <p:nvSpPr>
          <p:cNvPr id="6" name="TextBox 6"/>
          <p:cNvSpPr txBox="1"/>
          <p:nvPr/>
        </p:nvSpPr>
        <p:spPr>
          <a:xfrm>
            <a:off x="886360" y="4252144"/>
            <a:ext cx="1856115" cy="243656"/>
          </a:xfrm>
          <a:prstGeom prst="rect">
            <a:avLst/>
          </a:prstGeom>
        </p:spPr>
        <p:txBody>
          <a:bodyPr lIns="0" tIns="0" rIns="0" bIns="0" rtlCol="0" anchor="t">
            <a:spAutoFit/>
          </a:bodyPr>
          <a:lstStyle/>
          <a:p>
            <a:pPr algn="ctr" rtl="1">
              <a:lnSpc>
                <a:spcPts val="1920"/>
              </a:lnSpc>
            </a:pPr>
            <a:r>
              <a:rPr lang="ar-EG" sz="1600" dirty="0">
                <a:solidFill>
                  <a:srgbClr val="00205C"/>
                </a:solidFill>
                <a:latin typeface="Arial" panose="020B0604020202020204" pitchFamily="34" charset="0"/>
                <a:cs typeface="Arial" panose="020B0604020202020204" pitchFamily="34" charset="0"/>
              </a:rPr>
              <a:t>سنويًا</a:t>
            </a:r>
            <a:endParaRPr lang="en-US" sz="1600" dirty="0">
              <a:solidFill>
                <a:srgbClr val="00205C"/>
              </a:solidFill>
              <a:latin typeface="Arial" panose="020B0604020202020204" pitchFamily="34" charset="0"/>
              <a:cs typeface="Arial" panose="020B0604020202020204" pitchFamily="34" charset="0"/>
            </a:endParaRPr>
          </a:p>
        </p:txBody>
      </p:sp>
      <p:grpSp>
        <p:nvGrpSpPr>
          <p:cNvPr id="8" name="Group 8"/>
          <p:cNvGrpSpPr/>
          <p:nvPr/>
        </p:nvGrpSpPr>
        <p:grpSpPr>
          <a:xfrm>
            <a:off x="845725" y="3980233"/>
            <a:ext cx="1964055" cy="208597"/>
            <a:chOff x="0" y="0"/>
            <a:chExt cx="2618740" cy="278130"/>
          </a:xfrm>
        </p:grpSpPr>
        <p:sp>
          <p:nvSpPr>
            <p:cNvPr id="9" name="Freeform 9"/>
            <p:cNvSpPr/>
            <p:nvPr/>
          </p:nvSpPr>
          <p:spPr>
            <a:xfrm>
              <a:off x="46360" y="44450"/>
              <a:ext cx="2526019" cy="182880"/>
            </a:xfrm>
            <a:custGeom>
              <a:avLst/>
              <a:gdLst/>
              <a:ahLst/>
              <a:cxnLst/>
              <a:rect l="l" t="t" r="r" b="b"/>
              <a:pathLst>
                <a:path w="2526019" h="182880">
                  <a:moveTo>
                    <a:pt x="52626" y="13970"/>
                  </a:moveTo>
                  <a:cubicBezTo>
                    <a:pt x="179177" y="66040"/>
                    <a:pt x="196719" y="68580"/>
                    <a:pt x="233056" y="73660"/>
                  </a:cubicBezTo>
                  <a:cubicBezTo>
                    <a:pt x="303223" y="82550"/>
                    <a:pt x="419751" y="91440"/>
                    <a:pt x="543796" y="93980"/>
                  </a:cubicBezTo>
                  <a:cubicBezTo>
                    <a:pt x="732997" y="97790"/>
                    <a:pt x="1068797" y="87630"/>
                    <a:pt x="1255492" y="74930"/>
                  </a:cubicBezTo>
                  <a:cubicBezTo>
                    <a:pt x="1377032" y="67310"/>
                    <a:pt x="1434669" y="52070"/>
                    <a:pt x="1556209" y="41910"/>
                  </a:cubicBezTo>
                  <a:cubicBezTo>
                    <a:pt x="1744156" y="26670"/>
                    <a:pt x="2106269" y="0"/>
                    <a:pt x="2275423" y="6350"/>
                  </a:cubicBezTo>
                  <a:cubicBezTo>
                    <a:pt x="2368143" y="8890"/>
                    <a:pt x="2449587" y="10160"/>
                    <a:pt x="2488430" y="30480"/>
                  </a:cubicBezTo>
                  <a:cubicBezTo>
                    <a:pt x="2507225" y="40640"/>
                    <a:pt x="2518502" y="54610"/>
                    <a:pt x="2522261" y="69850"/>
                  </a:cubicBezTo>
                  <a:cubicBezTo>
                    <a:pt x="2526020" y="82550"/>
                    <a:pt x="2522261" y="99060"/>
                    <a:pt x="2517249" y="110490"/>
                  </a:cubicBezTo>
                  <a:cubicBezTo>
                    <a:pt x="2510984" y="121920"/>
                    <a:pt x="2499707" y="133350"/>
                    <a:pt x="2488430" y="140970"/>
                  </a:cubicBezTo>
                  <a:cubicBezTo>
                    <a:pt x="2477153" y="147320"/>
                    <a:pt x="2470888" y="149860"/>
                    <a:pt x="2449587" y="152400"/>
                  </a:cubicBezTo>
                  <a:cubicBezTo>
                    <a:pt x="2368143" y="162560"/>
                    <a:pt x="1997260" y="118110"/>
                    <a:pt x="1848154" y="116840"/>
                  </a:cubicBezTo>
                  <a:cubicBezTo>
                    <a:pt x="1759192" y="116840"/>
                    <a:pt x="1676495" y="138430"/>
                    <a:pt x="1636400" y="125730"/>
                  </a:cubicBezTo>
                  <a:cubicBezTo>
                    <a:pt x="1618858" y="120650"/>
                    <a:pt x="1606328" y="113030"/>
                    <a:pt x="1601316" y="101600"/>
                  </a:cubicBezTo>
                  <a:cubicBezTo>
                    <a:pt x="1596304" y="87630"/>
                    <a:pt x="1601316" y="57150"/>
                    <a:pt x="1611340" y="46990"/>
                  </a:cubicBezTo>
                  <a:cubicBezTo>
                    <a:pt x="1618858" y="36830"/>
                    <a:pt x="1640159" y="33020"/>
                    <a:pt x="1651436" y="35560"/>
                  </a:cubicBezTo>
                  <a:cubicBezTo>
                    <a:pt x="1663965" y="38100"/>
                    <a:pt x="1679001" y="52070"/>
                    <a:pt x="1684013" y="63500"/>
                  </a:cubicBezTo>
                  <a:cubicBezTo>
                    <a:pt x="1689025" y="76200"/>
                    <a:pt x="1686519" y="96520"/>
                    <a:pt x="1679001" y="106680"/>
                  </a:cubicBezTo>
                  <a:cubicBezTo>
                    <a:pt x="1671483" y="116840"/>
                    <a:pt x="1653941" y="127000"/>
                    <a:pt x="1641412" y="127000"/>
                  </a:cubicBezTo>
                  <a:cubicBezTo>
                    <a:pt x="1628882" y="125730"/>
                    <a:pt x="1610087" y="116840"/>
                    <a:pt x="1603822" y="105410"/>
                  </a:cubicBezTo>
                  <a:cubicBezTo>
                    <a:pt x="1596304" y="92710"/>
                    <a:pt x="1596304" y="63500"/>
                    <a:pt x="1607581" y="50800"/>
                  </a:cubicBezTo>
                  <a:cubicBezTo>
                    <a:pt x="1623870" y="31750"/>
                    <a:pt x="1663965" y="30480"/>
                    <a:pt x="1716591" y="25400"/>
                  </a:cubicBezTo>
                  <a:cubicBezTo>
                    <a:pt x="1845648" y="13970"/>
                    <a:pt x="2309253" y="52070"/>
                    <a:pt x="2396962" y="62230"/>
                  </a:cubicBezTo>
                  <a:cubicBezTo>
                    <a:pt x="2419516" y="64770"/>
                    <a:pt x="2430793" y="62230"/>
                    <a:pt x="2437058" y="69850"/>
                  </a:cubicBezTo>
                  <a:cubicBezTo>
                    <a:pt x="2444576" y="77470"/>
                    <a:pt x="2448334" y="102870"/>
                    <a:pt x="2439563" y="110490"/>
                  </a:cubicBezTo>
                  <a:cubicBezTo>
                    <a:pt x="2425781" y="124460"/>
                    <a:pt x="2359372" y="96520"/>
                    <a:pt x="2305494" y="95250"/>
                  </a:cubicBezTo>
                  <a:cubicBezTo>
                    <a:pt x="2226556" y="91440"/>
                    <a:pt x="2130076" y="97790"/>
                    <a:pt x="2008536" y="104140"/>
                  </a:cubicBezTo>
                  <a:cubicBezTo>
                    <a:pt x="1815577" y="114300"/>
                    <a:pt x="1502330" y="151130"/>
                    <a:pt x="1255492" y="163830"/>
                  </a:cubicBezTo>
                  <a:cubicBezTo>
                    <a:pt x="1019931" y="176530"/>
                    <a:pt x="727985" y="182880"/>
                    <a:pt x="562591" y="181610"/>
                  </a:cubicBezTo>
                  <a:cubicBezTo>
                    <a:pt x="469870" y="181610"/>
                    <a:pt x="417245" y="181610"/>
                    <a:pt x="345825" y="173990"/>
                  </a:cubicBezTo>
                  <a:cubicBezTo>
                    <a:pt x="275657" y="166370"/>
                    <a:pt x="195466" y="156210"/>
                    <a:pt x="135323" y="137160"/>
                  </a:cubicBezTo>
                  <a:cubicBezTo>
                    <a:pt x="86457" y="121920"/>
                    <a:pt x="26313" y="100330"/>
                    <a:pt x="8771" y="76200"/>
                  </a:cubicBezTo>
                  <a:cubicBezTo>
                    <a:pt x="0" y="62230"/>
                    <a:pt x="0" y="43180"/>
                    <a:pt x="3759" y="31750"/>
                  </a:cubicBezTo>
                  <a:cubicBezTo>
                    <a:pt x="7518" y="22860"/>
                    <a:pt x="16289" y="16510"/>
                    <a:pt x="25060" y="13970"/>
                  </a:cubicBezTo>
                  <a:cubicBezTo>
                    <a:pt x="32578" y="10160"/>
                    <a:pt x="52626" y="13970"/>
                    <a:pt x="52626" y="13970"/>
                  </a:cubicBezTo>
                </a:path>
              </a:pathLst>
            </a:custGeom>
            <a:solidFill>
              <a:srgbClr val="F26829"/>
            </a:solidFill>
            <a:ln cap="sq">
              <a:noFill/>
              <a:prstDash val="solid"/>
              <a:miter/>
            </a:ln>
          </p:spPr>
          <p:txBody>
            <a:bodyPr/>
            <a:lstStyle/>
            <a:p>
              <a:pPr algn="r" rtl="1"/>
              <a:endParaRPr lang="nl-NL">
                <a:latin typeface="Arial" panose="020B0604020202020204" pitchFamily="34" charset="0"/>
                <a:cs typeface="Arial" panose="020B0604020202020204" pitchFamily="34" charset="0"/>
              </a:endParaRPr>
            </a:p>
          </p:txBody>
        </p:sp>
      </p:grpSp>
      <p:grpSp>
        <p:nvGrpSpPr>
          <p:cNvPr id="10" name="Group 10"/>
          <p:cNvGrpSpPr/>
          <p:nvPr/>
        </p:nvGrpSpPr>
        <p:grpSpPr>
          <a:xfrm>
            <a:off x="4015033" y="2843606"/>
            <a:ext cx="1980444" cy="19804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A81D">
                <a:alpha val="49804"/>
              </a:srgbClr>
            </a:solidFill>
          </p:spPr>
          <p:txBody>
            <a:bodyPr/>
            <a:lstStyle/>
            <a:p>
              <a:pPr algn="r" rtl="1"/>
              <a:endParaRPr lang="nl-NL">
                <a:latin typeface="Arial" panose="020B0604020202020204" pitchFamily="34" charset="0"/>
                <a:cs typeface="Arial" panose="020B0604020202020204" pitchFamily="34" charset="0"/>
              </a:endParaRPr>
            </a:p>
          </p:txBody>
        </p:sp>
        <p:sp>
          <p:nvSpPr>
            <p:cNvPr id="12" name="TextBox 12"/>
            <p:cNvSpPr txBox="1"/>
            <p:nvPr/>
          </p:nvSpPr>
          <p:spPr>
            <a:xfrm>
              <a:off x="76200" y="76200"/>
              <a:ext cx="660400" cy="660400"/>
            </a:xfrm>
            <a:prstGeom prst="rect">
              <a:avLst/>
            </a:prstGeom>
          </p:spPr>
          <p:txBody>
            <a:bodyPr lIns="50800" tIns="50800" rIns="50800" bIns="50800" rtlCol="0" anchor="ctr"/>
            <a:lstStyle/>
            <a:p>
              <a:pPr algn="ctr" rtl="1">
                <a:lnSpc>
                  <a:spcPts val="1680"/>
                </a:lnSpc>
              </a:pPr>
              <a:endParaRPr>
                <a:latin typeface="Arial" panose="020B0604020202020204" pitchFamily="34" charset="0"/>
                <a:cs typeface="Arial" panose="020B0604020202020204" pitchFamily="34" charset="0"/>
              </a:endParaRPr>
            </a:p>
          </p:txBody>
        </p:sp>
      </p:grpSp>
      <p:sp>
        <p:nvSpPr>
          <p:cNvPr id="13" name="TextBox 13"/>
          <p:cNvSpPr txBox="1"/>
          <p:nvPr/>
        </p:nvSpPr>
        <p:spPr>
          <a:xfrm>
            <a:off x="3908987" y="3088957"/>
            <a:ext cx="2207557" cy="492443"/>
          </a:xfrm>
          <a:prstGeom prst="rect">
            <a:avLst/>
          </a:prstGeom>
        </p:spPr>
        <p:txBody>
          <a:bodyPr lIns="0" tIns="0" rIns="0" bIns="0" rtlCol="0" anchor="t">
            <a:spAutoFit/>
          </a:bodyPr>
          <a:lstStyle/>
          <a:p>
            <a:pPr marL="0" marR="0" lvl="0" indent="0" algn="r" rtl="1">
              <a:lnSpc>
                <a:spcPct val="100000"/>
              </a:lnSpc>
              <a:spcBef>
                <a:spcPts val="0"/>
              </a:spcBef>
              <a:spcAft>
                <a:spcPts val="0"/>
              </a:spcAft>
              <a:buNone/>
            </a:pPr>
            <a:r>
              <a:rPr lang="ar-TN" sz="1600" b="1" dirty="0">
                <a:solidFill>
                  <a:schemeClr val="dk2"/>
                </a:solidFill>
                <a:latin typeface="Arial" panose="020B0604020202020204" pitchFamily="34" charset="0"/>
                <a:ea typeface="Anybody"/>
                <a:cs typeface="Arial" panose="020B0604020202020204" pitchFamily="34" charset="0"/>
                <a:sym typeface="Anybody"/>
              </a:rPr>
              <a:t>اللقاحات</a:t>
            </a:r>
            <a:endParaRPr lang="ar-EG" sz="1600" b="1" dirty="0">
              <a:solidFill>
                <a:schemeClr val="dk2"/>
              </a:solidFill>
              <a:latin typeface="Arial" panose="020B0604020202020204" pitchFamily="34" charset="0"/>
              <a:ea typeface="Anybody"/>
              <a:cs typeface="Arial" panose="020B0604020202020204" pitchFamily="34" charset="0"/>
              <a:sym typeface="Anybody"/>
            </a:endParaRPr>
          </a:p>
          <a:p>
            <a:pPr marL="0" marR="0" lvl="0" indent="0" algn="r" rtl="1">
              <a:lnSpc>
                <a:spcPct val="100000"/>
              </a:lnSpc>
              <a:spcBef>
                <a:spcPts val="0"/>
              </a:spcBef>
              <a:spcAft>
                <a:spcPts val="0"/>
              </a:spcAft>
              <a:buNone/>
            </a:pPr>
            <a:r>
              <a:rPr lang="ar-TN" sz="1600" dirty="0">
                <a:solidFill>
                  <a:schemeClr val="dk2"/>
                </a:solidFill>
                <a:latin typeface="Arial" panose="020B0604020202020204" pitchFamily="34" charset="0"/>
                <a:ea typeface="Anybody"/>
                <a:cs typeface="Arial" panose="020B0604020202020204" pitchFamily="34" charset="0"/>
                <a:sym typeface="Anybody"/>
              </a:rPr>
              <a:t>تقي من الإصابة ممّا يزيد على</a:t>
            </a:r>
            <a:endParaRPr lang="ar-TN" sz="1600" i="0" u="none" strike="noStrike" cap="none" dirty="0">
              <a:solidFill>
                <a:schemeClr val="dk2"/>
              </a:solidFill>
              <a:latin typeface="Arial" panose="020B0604020202020204" pitchFamily="34" charset="0"/>
              <a:ea typeface="Anybody"/>
              <a:cs typeface="Arial" panose="020B0604020202020204" pitchFamily="34" charset="0"/>
              <a:sym typeface="Anybody"/>
            </a:endParaRPr>
          </a:p>
        </p:txBody>
      </p:sp>
      <p:sp>
        <p:nvSpPr>
          <p:cNvPr id="14" name="TextBox 14"/>
          <p:cNvSpPr txBox="1"/>
          <p:nvPr/>
        </p:nvSpPr>
        <p:spPr>
          <a:xfrm>
            <a:off x="3908987" y="3927157"/>
            <a:ext cx="2207557" cy="492443"/>
          </a:xfrm>
          <a:prstGeom prst="rect">
            <a:avLst/>
          </a:prstGeom>
        </p:spPr>
        <p:txBody>
          <a:bodyPr lIns="0" tIns="0" rIns="0" bIns="0" rtlCol="0" anchor="t">
            <a:spAutoFit/>
          </a:bodyPr>
          <a:lstStyle/>
          <a:p>
            <a:pPr marL="0" marR="0" lvl="0" indent="0" rtl="1">
              <a:lnSpc>
                <a:spcPct val="100000"/>
              </a:lnSpc>
              <a:spcBef>
                <a:spcPts val="0"/>
              </a:spcBef>
              <a:spcAft>
                <a:spcPts val="0"/>
              </a:spcAft>
              <a:buNone/>
            </a:pPr>
            <a:endParaRPr lang="ar-EG" sz="1600" b="1" i="0" u="none" strike="noStrike" cap="none" dirty="0">
              <a:solidFill>
                <a:schemeClr val="dk2"/>
              </a:solidFill>
              <a:latin typeface="Arial" panose="020B0604020202020204" pitchFamily="34" charset="0"/>
              <a:ea typeface="Anybody"/>
              <a:cs typeface="Arial" panose="020B0604020202020204" pitchFamily="34" charset="0"/>
              <a:sym typeface="Anybody"/>
            </a:endParaRPr>
          </a:p>
          <a:p>
            <a:pPr marL="0" marR="0" lvl="0" indent="0" rtl="1">
              <a:lnSpc>
                <a:spcPct val="100000"/>
              </a:lnSpc>
              <a:spcBef>
                <a:spcPts val="0"/>
              </a:spcBef>
              <a:spcAft>
                <a:spcPts val="0"/>
              </a:spcAft>
              <a:buNone/>
            </a:pPr>
            <a:r>
              <a:rPr lang="ar-TN" sz="1600" i="0" u="none" strike="noStrike" cap="none" dirty="0">
                <a:solidFill>
                  <a:schemeClr val="dk2"/>
                </a:solidFill>
                <a:latin typeface="Arial" panose="020B0604020202020204" pitchFamily="34" charset="0"/>
                <a:ea typeface="Anybody"/>
                <a:cs typeface="Arial" panose="020B0604020202020204" pitchFamily="34" charset="0"/>
                <a:sym typeface="Anybody"/>
              </a:rPr>
              <a:t>مرض</a:t>
            </a:r>
            <a:r>
              <a:rPr lang="ar-EG" sz="1600" i="0" u="none" strike="noStrike" cap="none" dirty="0">
                <a:solidFill>
                  <a:schemeClr val="dk2"/>
                </a:solidFill>
                <a:latin typeface="Arial" panose="020B0604020202020204" pitchFamily="34" charset="0"/>
                <a:ea typeface="Anybody"/>
                <a:cs typeface="Arial" panose="020B0604020202020204" pitchFamily="34" charset="0"/>
                <a:sym typeface="Anybody"/>
              </a:rPr>
              <a:t>ً</a:t>
            </a:r>
            <a:r>
              <a:rPr lang="ar-TN" sz="1600" i="0" u="none" strike="noStrike" cap="none" dirty="0">
                <a:solidFill>
                  <a:schemeClr val="dk2"/>
                </a:solidFill>
                <a:latin typeface="Arial" panose="020B0604020202020204" pitchFamily="34" charset="0"/>
                <a:ea typeface="Anybody"/>
                <a:cs typeface="Arial" panose="020B0604020202020204" pitchFamily="34" charset="0"/>
                <a:sym typeface="Anybody"/>
              </a:rPr>
              <a:t>ا </a:t>
            </a:r>
            <a:r>
              <a:rPr lang="ar-TN" sz="1600" b="1" i="0" u="none" strike="noStrike" cap="none" dirty="0">
                <a:solidFill>
                  <a:schemeClr val="dk2"/>
                </a:solidFill>
                <a:latin typeface="Arial" panose="020B0604020202020204" pitchFamily="34" charset="0"/>
                <a:ea typeface="Anybody"/>
                <a:cs typeface="Arial" panose="020B0604020202020204" pitchFamily="34" charset="0"/>
                <a:sym typeface="Anybody"/>
              </a:rPr>
              <a:t>مهدد</a:t>
            </a:r>
            <a:r>
              <a:rPr lang="ar-EG" sz="1600" b="1" i="0" u="none" strike="noStrike" cap="none" dirty="0">
                <a:solidFill>
                  <a:schemeClr val="dk2"/>
                </a:solidFill>
                <a:latin typeface="Arial" panose="020B0604020202020204" pitchFamily="34" charset="0"/>
                <a:ea typeface="Anybody"/>
                <a:cs typeface="Arial" panose="020B0604020202020204" pitchFamily="34" charset="0"/>
                <a:sym typeface="Anybody"/>
              </a:rPr>
              <a:t>ً</a:t>
            </a:r>
            <a:r>
              <a:rPr lang="ar-TN" sz="1600" b="1" i="0" u="none" strike="noStrike" cap="none" dirty="0">
                <a:solidFill>
                  <a:schemeClr val="dk2"/>
                </a:solidFill>
                <a:latin typeface="Arial" panose="020B0604020202020204" pitchFamily="34" charset="0"/>
                <a:ea typeface="Anybody"/>
                <a:cs typeface="Arial" panose="020B0604020202020204" pitchFamily="34" charset="0"/>
                <a:sym typeface="Anybody"/>
              </a:rPr>
              <a:t>ا للحياة</a:t>
            </a:r>
            <a:endParaRPr lang="ar-EG" sz="1600" b="1" i="0" u="none" strike="noStrike" cap="none" dirty="0">
              <a:solidFill>
                <a:schemeClr val="dk2"/>
              </a:solidFill>
              <a:latin typeface="Arial" panose="020B0604020202020204" pitchFamily="34" charset="0"/>
              <a:ea typeface="Anybody"/>
              <a:cs typeface="Arial" panose="020B0604020202020204" pitchFamily="34" charset="0"/>
              <a:sym typeface="Anybody"/>
            </a:endParaRPr>
          </a:p>
        </p:txBody>
      </p:sp>
      <p:sp>
        <p:nvSpPr>
          <p:cNvPr id="16" name="TextBox 16"/>
          <p:cNvSpPr txBox="1"/>
          <p:nvPr/>
        </p:nvSpPr>
        <p:spPr>
          <a:xfrm>
            <a:off x="4572000" y="3419490"/>
            <a:ext cx="797306" cy="737253"/>
          </a:xfrm>
          <a:prstGeom prst="rect">
            <a:avLst/>
          </a:prstGeom>
        </p:spPr>
        <p:txBody>
          <a:bodyPr wrap="square" lIns="0" tIns="0" rIns="0" bIns="0" rtlCol="0" anchor="t">
            <a:spAutoFit/>
          </a:bodyPr>
          <a:lstStyle/>
          <a:p>
            <a:pPr algn="ctr" rtl="1">
              <a:lnSpc>
                <a:spcPts val="6299"/>
              </a:lnSpc>
            </a:pPr>
            <a:r>
              <a:rPr lang="en-US" sz="4499" dirty="0">
                <a:solidFill>
                  <a:srgbClr val="00205C"/>
                </a:solidFill>
                <a:latin typeface="Arial" panose="020B0604020202020204" pitchFamily="34" charset="0"/>
                <a:cs typeface="Arial" panose="020B0604020202020204" pitchFamily="34" charset="0"/>
              </a:rPr>
              <a:t>20</a:t>
            </a:r>
          </a:p>
        </p:txBody>
      </p:sp>
      <p:grpSp>
        <p:nvGrpSpPr>
          <p:cNvPr id="18" name="Group 18"/>
          <p:cNvGrpSpPr/>
          <p:nvPr/>
        </p:nvGrpSpPr>
        <p:grpSpPr>
          <a:xfrm>
            <a:off x="395436" y="6474311"/>
            <a:ext cx="6014437" cy="3431689"/>
            <a:chOff x="0" y="0"/>
            <a:chExt cx="7772400" cy="4575585"/>
          </a:xfrm>
        </p:grpSpPr>
        <p:sp>
          <p:nvSpPr>
            <p:cNvPr id="19" name="Freeform 19"/>
            <p:cNvSpPr/>
            <p:nvPr/>
          </p:nvSpPr>
          <p:spPr>
            <a:xfrm>
              <a:off x="0" y="0"/>
              <a:ext cx="7772400" cy="4575640"/>
            </a:xfrm>
            <a:custGeom>
              <a:avLst/>
              <a:gdLst/>
              <a:ahLst/>
              <a:cxnLst/>
              <a:rect l="l" t="t" r="r" b="b"/>
              <a:pathLst>
                <a:path w="7772400" h="4575640">
                  <a:moveTo>
                    <a:pt x="0" y="0"/>
                  </a:moveTo>
                  <a:lnTo>
                    <a:pt x="7772400" y="0"/>
                  </a:lnTo>
                  <a:lnTo>
                    <a:pt x="7772400" y="4575640"/>
                  </a:lnTo>
                  <a:lnTo>
                    <a:pt x="0" y="4575640"/>
                  </a:lnTo>
                  <a:close/>
                </a:path>
              </a:pathLst>
            </a:custGeom>
            <a:solidFill>
              <a:srgbClr val="F4A81D">
                <a:alpha val="21961"/>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20" name="Group 20"/>
          <p:cNvGrpSpPr/>
          <p:nvPr/>
        </p:nvGrpSpPr>
        <p:grpSpPr>
          <a:xfrm>
            <a:off x="6287589" y="6721961"/>
            <a:ext cx="174930" cy="3184039"/>
            <a:chOff x="0" y="0"/>
            <a:chExt cx="233240" cy="4245385"/>
          </a:xfrm>
        </p:grpSpPr>
        <p:sp>
          <p:nvSpPr>
            <p:cNvPr id="21" name="Freeform 21"/>
            <p:cNvSpPr/>
            <p:nvPr/>
          </p:nvSpPr>
          <p:spPr>
            <a:xfrm>
              <a:off x="0" y="0"/>
              <a:ext cx="233299" cy="4245356"/>
            </a:xfrm>
            <a:custGeom>
              <a:avLst/>
              <a:gdLst/>
              <a:ahLst/>
              <a:cxnLst/>
              <a:rect l="l" t="t" r="r" b="b"/>
              <a:pathLst>
                <a:path w="233299" h="4245356">
                  <a:moveTo>
                    <a:pt x="0" y="0"/>
                  </a:moveTo>
                  <a:lnTo>
                    <a:pt x="233299" y="0"/>
                  </a:lnTo>
                  <a:lnTo>
                    <a:pt x="233299" y="4245356"/>
                  </a:lnTo>
                  <a:lnTo>
                    <a:pt x="0" y="4245356"/>
                  </a:lnTo>
                  <a:close/>
                </a:path>
              </a:pathLst>
            </a:custGeom>
            <a:solidFill>
              <a:srgbClr val="FFFFFF"/>
            </a:solidFill>
          </p:spPr>
          <p:txBody>
            <a:bodyPr/>
            <a:lstStyle/>
            <a:p>
              <a:pPr algn="r" rtl="1"/>
              <a:endParaRPr lang="nl-NL">
                <a:latin typeface="Arial" panose="020B0604020202020204" pitchFamily="34" charset="0"/>
                <a:cs typeface="Arial" panose="020B0604020202020204" pitchFamily="34" charset="0"/>
              </a:endParaRPr>
            </a:p>
          </p:txBody>
        </p:sp>
      </p:grpSp>
      <p:sp>
        <p:nvSpPr>
          <p:cNvPr id="22" name="Freeform 22"/>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5"/>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3" name="Freeform 23"/>
          <p:cNvSpPr/>
          <p:nvPr/>
        </p:nvSpPr>
        <p:spPr>
          <a:xfrm>
            <a:off x="3248479" y="5953023"/>
            <a:ext cx="3039110" cy="3952977"/>
          </a:xfrm>
          <a:custGeom>
            <a:avLst/>
            <a:gdLst/>
            <a:ahLst/>
            <a:cxnLst/>
            <a:rect l="l" t="t" r="r" b="b"/>
            <a:pathLst>
              <a:path w="3039110" h="5775031">
                <a:moveTo>
                  <a:pt x="0" y="0"/>
                </a:moveTo>
                <a:lnTo>
                  <a:pt x="3039110" y="0"/>
                </a:lnTo>
                <a:lnTo>
                  <a:pt x="3039110" y="5775032"/>
                </a:lnTo>
                <a:lnTo>
                  <a:pt x="0" y="5775032"/>
                </a:lnTo>
                <a:lnTo>
                  <a:pt x="0" y="0"/>
                </a:lnTo>
                <a:close/>
              </a:path>
            </a:pathLst>
          </a:custGeom>
          <a:blipFill>
            <a:blip r:embed="rId6">
              <a:alphaModFix amt="91000"/>
            </a:blip>
            <a:stretch>
              <a:fillRect t="1" b="-46094"/>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4" name="TextBox 24"/>
          <p:cNvSpPr txBox="1"/>
          <p:nvPr/>
        </p:nvSpPr>
        <p:spPr>
          <a:xfrm>
            <a:off x="829511" y="7316501"/>
            <a:ext cx="2649632" cy="602216"/>
          </a:xfrm>
          <a:prstGeom prst="rect">
            <a:avLst/>
          </a:prstGeom>
        </p:spPr>
        <p:txBody>
          <a:bodyPr lIns="0" tIns="0" rIns="0" bIns="0" rtlCol="0" anchor="t">
            <a:spAutoFit/>
          </a:bodyPr>
          <a:lstStyle/>
          <a:p>
            <a:pPr algn="r" rtl="1">
              <a:lnSpc>
                <a:spcPts val="1559"/>
              </a:lnSpc>
            </a:pPr>
            <a:r>
              <a:rPr lang="ar-EG" sz="1299" dirty="0">
                <a:solidFill>
                  <a:srgbClr val="000000"/>
                </a:solidFill>
                <a:latin typeface="Arial" panose="020B0604020202020204" pitchFamily="34" charset="0"/>
                <a:cs typeface="Arial" panose="020B0604020202020204" pitchFamily="34" charset="0"/>
              </a:rPr>
              <a:t>قبل إعطاء أول لقاح في عام 1794، كان لأي مرض القدرة على حصد أرواح الملايين. ومنذ ذلك الحين، أصبح العالم مكانا أكثر صحة </a:t>
            </a:r>
            <a:r>
              <a:rPr lang="ar-EG" sz="1299" b="1" dirty="0">
                <a:solidFill>
                  <a:srgbClr val="000000"/>
                </a:solidFill>
                <a:latin typeface="Arial" panose="020B0604020202020204" pitchFamily="34" charset="0"/>
                <a:cs typeface="Arial" panose="020B0604020202020204" pitchFamily="34" charset="0"/>
              </a:rPr>
              <a:t>لنا جميعًا</a:t>
            </a:r>
            <a:r>
              <a:rPr lang="ar-EG" sz="1299" dirty="0">
                <a:solidFill>
                  <a:srgbClr val="000000"/>
                </a:solidFill>
                <a:latin typeface="Arial" panose="020B0604020202020204" pitchFamily="34" charset="0"/>
                <a:cs typeface="Arial" panose="020B0604020202020204" pitchFamily="34" charset="0"/>
              </a:rPr>
              <a:t>.</a:t>
            </a:r>
          </a:p>
        </p:txBody>
      </p:sp>
      <p:sp>
        <p:nvSpPr>
          <p:cNvPr id="25" name="TextBox 25"/>
          <p:cNvSpPr txBox="1"/>
          <p:nvPr/>
        </p:nvSpPr>
        <p:spPr>
          <a:xfrm>
            <a:off x="199985" y="6740254"/>
            <a:ext cx="3264617" cy="553870"/>
          </a:xfrm>
          <a:prstGeom prst="rect">
            <a:avLst/>
          </a:prstGeom>
        </p:spPr>
        <p:txBody>
          <a:bodyPr lIns="0" tIns="0" rIns="0" bIns="0" rtlCol="0" anchor="t">
            <a:spAutoFit/>
          </a:bodyPr>
          <a:lstStyle/>
          <a:p>
            <a:pPr algn="r" rtl="1">
              <a:lnSpc>
                <a:spcPts val="2160"/>
              </a:lnSpc>
            </a:pPr>
            <a:r>
              <a:rPr lang="ar-EG" sz="1800" b="1" dirty="0">
                <a:solidFill>
                  <a:srgbClr val="00205C"/>
                </a:solidFill>
                <a:latin typeface="Arial" panose="020B0604020202020204" pitchFamily="34" charset="0"/>
                <a:cs typeface="Arial" panose="020B0604020202020204" pitchFamily="34" charset="0"/>
              </a:rPr>
              <a:t>تساعد اللقاحات الناس من جميع الأعمار على العيش حياة أطول وأوفر صحة.</a:t>
            </a:r>
          </a:p>
        </p:txBody>
      </p:sp>
      <p:sp>
        <p:nvSpPr>
          <p:cNvPr id="26" name="TextBox 26"/>
          <p:cNvSpPr txBox="1"/>
          <p:nvPr/>
        </p:nvSpPr>
        <p:spPr>
          <a:xfrm>
            <a:off x="520582" y="8255231"/>
            <a:ext cx="2944020" cy="397032"/>
          </a:xfrm>
          <a:prstGeom prst="rect">
            <a:avLst/>
          </a:prstGeom>
        </p:spPr>
        <p:txBody>
          <a:bodyPr lIns="0" tIns="0" rIns="0" bIns="0" rtlCol="0" anchor="t">
            <a:spAutoFit/>
          </a:bodyPr>
          <a:lstStyle/>
          <a:p>
            <a:pPr algn="r" rtl="1">
              <a:lnSpc>
                <a:spcPts val="1559"/>
              </a:lnSpc>
            </a:pPr>
            <a:r>
              <a:rPr lang="ar-EG" sz="1299" b="1" dirty="0">
                <a:solidFill>
                  <a:srgbClr val="000000"/>
                </a:solidFill>
                <a:latin typeface="Arial" panose="020B0604020202020204" pitchFamily="34" charset="0"/>
                <a:cs typeface="Arial" panose="020B0604020202020204" pitchFamily="34" charset="0"/>
              </a:rPr>
              <a:t>إن التصدي للفاشيات بعد حدوثها مكلف ويتسبب في خسائر في الأرواح.</a:t>
            </a:r>
          </a:p>
        </p:txBody>
      </p:sp>
      <p:sp>
        <p:nvSpPr>
          <p:cNvPr id="27" name="TextBox 27"/>
          <p:cNvSpPr txBox="1"/>
          <p:nvPr/>
        </p:nvSpPr>
        <p:spPr>
          <a:xfrm>
            <a:off x="2438399" y="1874864"/>
            <a:ext cx="3739093" cy="428259"/>
          </a:xfrm>
          <a:prstGeom prst="rect">
            <a:avLst/>
          </a:prstGeom>
        </p:spPr>
        <p:txBody>
          <a:bodyPr wrap="square" lIns="0" tIns="0" rIns="0" bIns="0" rtlCol="0" anchor="t">
            <a:spAutoFit/>
          </a:bodyPr>
          <a:lstStyle/>
          <a:p>
            <a:pPr algn="r" rtl="1">
              <a:lnSpc>
                <a:spcPts val="1680"/>
              </a:lnSpc>
            </a:pPr>
            <a:r>
              <a:rPr lang="ar-EG" sz="1400" b="1" dirty="0">
                <a:solidFill>
                  <a:srgbClr val="00205C"/>
                </a:solidFill>
                <a:latin typeface="Arial" panose="020B0604020202020204" pitchFamily="34" charset="0"/>
                <a:cs typeface="Arial" panose="020B0604020202020204" pitchFamily="34" charset="0"/>
              </a:rPr>
              <a:t>التمنيع</a:t>
            </a:r>
            <a:r>
              <a:rPr lang="ar-EG" sz="1400" dirty="0">
                <a:solidFill>
                  <a:srgbClr val="00205C"/>
                </a:solidFill>
                <a:latin typeface="Arial" panose="020B0604020202020204" pitchFamily="34" charset="0"/>
                <a:cs typeface="Arial" panose="020B0604020202020204" pitchFamily="34" charset="0"/>
              </a:rPr>
              <a:t> هو إحدى أعظم تجاربنا الناجحة في مجال الصحة العالمية، إذ ينقذ ملايين الأرواح سنويًا.</a:t>
            </a:r>
          </a:p>
        </p:txBody>
      </p:sp>
      <p:sp>
        <p:nvSpPr>
          <p:cNvPr id="28" name="TextBox 28"/>
          <p:cNvSpPr txBox="1"/>
          <p:nvPr/>
        </p:nvSpPr>
        <p:spPr>
          <a:xfrm>
            <a:off x="636207" y="1414242"/>
            <a:ext cx="5541286" cy="485775"/>
          </a:xfrm>
          <a:prstGeom prst="rect">
            <a:avLst/>
          </a:prstGeom>
        </p:spPr>
        <p:txBody>
          <a:bodyPr lIns="0" tIns="0" rIns="0" bIns="0" rtlCol="0" anchor="t">
            <a:spAutoFit/>
          </a:bodyPr>
          <a:lstStyle/>
          <a:p>
            <a:pPr algn="r" rtl="1">
              <a:lnSpc>
                <a:spcPts val="3959"/>
              </a:lnSpc>
            </a:pPr>
            <a:r>
              <a:rPr lang="ar-EG" sz="3299" b="1" dirty="0">
                <a:solidFill>
                  <a:srgbClr val="00205C"/>
                </a:solidFill>
                <a:latin typeface="Arial" panose="020B0604020202020204" pitchFamily="34" charset="0"/>
                <a:cs typeface="Arial" panose="020B0604020202020204" pitchFamily="34" charset="0"/>
              </a:rPr>
              <a:t>قوة اللقاحات</a:t>
            </a:r>
          </a:p>
        </p:txBody>
      </p:sp>
      <p:sp>
        <p:nvSpPr>
          <p:cNvPr id="29" name="TextBox 29"/>
          <p:cNvSpPr txBox="1"/>
          <p:nvPr/>
        </p:nvSpPr>
        <p:spPr>
          <a:xfrm>
            <a:off x="3702748" y="4977720"/>
            <a:ext cx="2519045" cy="600164"/>
          </a:xfrm>
          <a:prstGeom prst="rect">
            <a:avLst/>
          </a:prstGeom>
        </p:spPr>
        <p:txBody>
          <a:bodyPr lIns="0" tIns="0" rIns="0" bIns="0" rtlCol="0" anchor="t">
            <a:spAutoFit/>
          </a:bodyPr>
          <a:lstStyle/>
          <a:p>
            <a:pPr marL="0" marR="0" lvl="0" indent="0" algn="ctr" rtl="1">
              <a:lnSpc>
                <a:spcPct val="100000"/>
              </a:lnSpc>
              <a:spcBef>
                <a:spcPts val="0"/>
              </a:spcBef>
              <a:spcAft>
                <a:spcPts val="0"/>
              </a:spcAft>
              <a:buNone/>
            </a:pPr>
            <a:r>
              <a:rPr lang="ar-TN" sz="1300" b="1" dirty="0">
                <a:solidFill>
                  <a:srgbClr val="000200"/>
                </a:solidFill>
                <a:latin typeface="Arial" panose="020B0604020202020204" pitchFamily="34" charset="0"/>
                <a:cs typeface="Arial" panose="020B0604020202020204" pitchFamily="34" charset="0"/>
              </a:rPr>
              <a:t>اللقاحات ضرورية أيضًا للإبقاء على مجتمعاتنا فاعلةً ومزدهرةً </a:t>
            </a:r>
            <a:r>
              <a:rPr lang="ar-TN" sz="1300" dirty="0">
                <a:solidFill>
                  <a:srgbClr val="000200"/>
                </a:solidFill>
                <a:latin typeface="Arial" panose="020B0604020202020204" pitchFamily="34" charset="0"/>
                <a:cs typeface="Arial" panose="020B0604020202020204" pitchFamily="34" charset="0"/>
              </a:rPr>
              <a:t>عن طريق منع انتشار الأمراض المعدية والسيطرة عليها.</a:t>
            </a:r>
            <a:endParaRPr lang="ar-TN" sz="1300" i="0" u="none" strike="noStrike" cap="none" dirty="0">
              <a:solidFill>
                <a:srgbClr val="000200"/>
              </a:solidFill>
              <a:latin typeface="Arial" panose="020B0604020202020204" pitchFamily="34" charset="0"/>
              <a:cs typeface="Arial" panose="020B0604020202020204" pitchFamily="34" charset="0"/>
              <a:sym typeface="Arial"/>
            </a:endParaRPr>
          </a:p>
        </p:txBody>
      </p:sp>
      <p:sp>
        <p:nvSpPr>
          <p:cNvPr id="30" name="TextBox 30"/>
          <p:cNvSpPr txBox="1"/>
          <p:nvPr/>
        </p:nvSpPr>
        <p:spPr>
          <a:xfrm>
            <a:off x="636207" y="4915756"/>
            <a:ext cx="2412054" cy="800219"/>
          </a:xfrm>
          <a:prstGeom prst="rect">
            <a:avLst/>
          </a:prstGeom>
        </p:spPr>
        <p:txBody>
          <a:bodyPr lIns="0" tIns="0" rIns="0" bIns="0" rtlCol="0" anchor="t">
            <a:spAutoFit/>
          </a:bodyPr>
          <a:lstStyle/>
          <a:p>
            <a:pPr lvl="0" algn="ctr" rtl="1"/>
            <a:r>
              <a:rPr lang="ar-TN" sz="1300" b="1" dirty="0">
                <a:solidFill>
                  <a:srgbClr val="000200"/>
                </a:solidFill>
                <a:latin typeface="Arial" panose="020B0604020202020204" pitchFamily="34" charset="0"/>
                <a:cs typeface="Arial" panose="020B0604020202020204" pitchFamily="34" charset="0"/>
                <a:sym typeface="Anybody"/>
              </a:rPr>
              <a:t> تتيح اللقاحات </a:t>
            </a:r>
            <a:r>
              <a:rPr lang="ar-BH" sz="1300" b="1" dirty="0">
                <a:solidFill>
                  <a:srgbClr val="000200"/>
                </a:solidFill>
                <a:latin typeface="Arial" panose="020B0604020202020204" pitchFamily="34" charset="0"/>
                <a:cs typeface="Arial" panose="020B0604020202020204" pitchFamily="34" charset="0"/>
                <a:sym typeface="Anybody"/>
              </a:rPr>
              <a:t>ل</a:t>
            </a:r>
            <a:r>
              <a:rPr lang="ar-TN" sz="1300" b="1" dirty="0">
                <a:solidFill>
                  <a:srgbClr val="000200"/>
                </a:solidFill>
                <a:latin typeface="Arial" panose="020B0604020202020204" pitchFamily="34" charset="0"/>
                <a:cs typeface="Arial" panose="020B0604020202020204" pitchFamily="34" charset="0"/>
                <a:sym typeface="Anybody"/>
              </a:rPr>
              <a:t>لأطفا</a:t>
            </a:r>
            <a:r>
              <a:rPr lang="ar-BH" sz="1300" b="1" dirty="0">
                <a:solidFill>
                  <a:srgbClr val="000200"/>
                </a:solidFill>
                <a:latin typeface="Arial" panose="020B0604020202020204" pitchFamily="34" charset="0"/>
                <a:cs typeface="Arial" panose="020B0604020202020204" pitchFamily="34" charset="0"/>
                <a:sym typeface="Anybody"/>
              </a:rPr>
              <a:t>ل أ</a:t>
            </a:r>
            <a:r>
              <a:rPr lang="ar-TN" sz="1300" b="1" dirty="0">
                <a:solidFill>
                  <a:srgbClr val="000200"/>
                </a:solidFill>
                <a:latin typeface="Arial" panose="020B0604020202020204" pitchFamily="34" charset="0"/>
                <a:cs typeface="Arial" panose="020B0604020202020204" pitchFamily="34" charset="0"/>
                <a:sym typeface="Anybody"/>
              </a:rPr>
              <a:t>فضل </a:t>
            </a:r>
            <a:r>
              <a:rPr lang="ar-BH" sz="1300" b="1" dirty="0">
                <a:solidFill>
                  <a:srgbClr val="000200"/>
                </a:solidFill>
                <a:latin typeface="Arial" panose="020B0604020202020204" pitchFamily="34" charset="0"/>
                <a:cs typeface="Arial" panose="020B0604020202020204" pitchFamily="34" charset="0"/>
                <a:sym typeface="Anybody"/>
              </a:rPr>
              <a:t>بداية</a:t>
            </a:r>
            <a:r>
              <a:rPr lang="ar-TN" sz="1300" b="1" dirty="0">
                <a:solidFill>
                  <a:srgbClr val="000200"/>
                </a:solidFill>
                <a:latin typeface="Arial" panose="020B0604020202020204" pitchFamily="34" charset="0"/>
                <a:cs typeface="Arial" panose="020B0604020202020204" pitchFamily="34" charset="0"/>
                <a:sym typeface="Anybody"/>
              </a:rPr>
              <a:t> في الحياة.</a:t>
            </a:r>
          </a:p>
          <a:p>
            <a:pPr marL="0" marR="0" lvl="0" indent="0" algn="ctr" rtl="1">
              <a:lnSpc>
                <a:spcPct val="100000"/>
              </a:lnSpc>
              <a:spcBef>
                <a:spcPts val="0"/>
              </a:spcBef>
              <a:spcAft>
                <a:spcPts val="0"/>
              </a:spcAft>
              <a:buNone/>
            </a:pPr>
            <a:r>
              <a:rPr lang="ar-TN" sz="1300" dirty="0">
                <a:solidFill>
                  <a:srgbClr val="000200"/>
                </a:solidFill>
                <a:latin typeface="Arial" panose="020B0604020202020204" pitchFamily="34" charset="0"/>
                <a:cs typeface="Arial" panose="020B0604020202020204" pitchFamily="34" charset="0"/>
                <a:sym typeface="Anybody"/>
              </a:rPr>
              <a:t>اللقاحات تحمي الأطفال على نطاق المجتمعات المحلية والبلدان وتمنع تفشي الأمراض التي يمكن الوقاية منها باللقاحات.</a:t>
            </a:r>
            <a:endParaRPr lang="en-US" sz="1300" dirty="0">
              <a:solidFill>
                <a:srgbClr val="000200"/>
              </a:solidFill>
              <a:latin typeface="Arial" panose="020B0604020202020204" pitchFamily="34" charset="0"/>
              <a:cs typeface="Arial" panose="020B0604020202020204" pitchFamily="34" charset="0"/>
            </a:endParaRPr>
          </a:p>
        </p:txBody>
      </p:sp>
      <p:sp>
        <p:nvSpPr>
          <p:cNvPr id="31" name="TextBox 31"/>
          <p:cNvSpPr txBox="1"/>
          <p:nvPr/>
        </p:nvSpPr>
        <p:spPr>
          <a:xfrm rot="-5400000">
            <a:off x="4632730" y="7659495"/>
            <a:ext cx="4007451" cy="102592"/>
          </a:xfrm>
          <a:prstGeom prst="rect">
            <a:avLst/>
          </a:prstGeom>
        </p:spPr>
        <p:txBody>
          <a:bodyPr lIns="0" tIns="0" rIns="0" bIns="0" rtlCol="0" anchor="t">
            <a:spAutoFit/>
          </a:bodyPr>
          <a:lstStyle/>
          <a:p>
            <a:pP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33" name="TextBox 33"/>
          <p:cNvSpPr txBox="1"/>
          <p:nvPr/>
        </p:nvSpPr>
        <p:spPr>
          <a:xfrm>
            <a:off x="520582" y="8713417"/>
            <a:ext cx="2944020" cy="616836"/>
          </a:xfrm>
          <a:prstGeom prst="rect">
            <a:avLst/>
          </a:prstGeom>
        </p:spPr>
        <p:txBody>
          <a:bodyPr lIns="0" tIns="0" rIns="0" bIns="0" rtlCol="0" anchor="t">
            <a:spAutoFit/>
          </a:bodyPr>
          <a:lstStyle/>
          <a:p>
            <a:pPr algn="r" rtl="1">
              <a:lnSpc>
                <a:spcPts val="1559"/>
              </a:lnSpc>
            </a:pPr>
            <a:r>
              <a:rPr lang="ar-EG" sz="1300" dirty="0">
                <a:latin typeface="Arial" panose="020B0604020202020204" pitchFamily="34" charset="0"/>
                <a:cs typeface="Arial" panose="020B0604020202020204" pitchFamily="34" charset="0"/>
              </a:rPr>
              <a:t>ويكمن الرد المستدام في الوقاية - أي ضمان تطعيم الجميع في الوقت المناسب باللقاحات المناسبة طوال حياتهم.</a:t>
            </a:r>
          </a:p>
        </p:txBody>
      </p:sp>
      <p:sp>
        <p:nvSpPr>
          <p:cNvPr id="34" name="TextBox 6">
            <a:extLst>
              <a:ext uri="{FF2B5EF4-FFF2-40B4-BE49-F238E27FC236}">
                <a16:creationId xmlns:a16="http://schemas.microsoft.com/office/drawing/2014/main" id="{0081309A-0CFA-E929-E323-06364A911B1D}"/>
              </a:ext>
            </a:extLst>
          </p:cNvPr>
          <p:cNvSpPr txBox="1"/>
          <p:nvPr/>
        </p:nvSpPr>
        <p:spPr>
          <a:xfrm>
            <a:off x="870045" y="3261544"/>
            <a:ext cx="1872430" cy="243656"/>
          </a:xfrm>
          <a:prstGeom prst="rect">
            <a:avLst/>
          </a:prstGeom>
        </p:spPr>
        <p:txBody>
          <a:bodyPr wrap="square" lIns="0" tIns="0" rIns="0" bIns="0" rtlCol="0" anchor="t">
            <a:spAutoFit/>
          </a:bodyPr>
          <a:lstStyle/>
          <a:p>
            <a:pPr algn="ctr" rtl="1">
              <a:lnSpc>
                <a:spcPts val="1920"/>
              </a:lnSpc>
            </a:pPr>
            <a:r>
              <a:rPr lang="ar-EG" sz="1600" b="1" dirty="0">
                <a:solidFill>
                  <a:srgbClr val="00205C"/>
                </a:solidFill>
                <a:latin typeface="Arial" panose="020B0604020202020204" pitchFamily="34" charset="0"/>
                <a:cs typeface="Arial" panose="020B0604020202020204" pitchFamily="34" charset="0"/>
              </a:rPr>
              <a:t>اللقاحات </a:t>
            </a:r>
            <a:r>
              <a:rPr lang="ar-EG" sz="1600" dirty="0">
                <a:solidFill>
                  <a:srgbClr val="00205C"/>
                </a:solidFill>
                <a:latin typeface="Arial" panose="020B0604020202020204" pitchFamily="34" charset="0"/>
                <a:cs typeface="Arial" panose="020B0604020202020204" pitchFamily="34" charset="0"/>
              </a:rPr>
              <a:t>تُنقذ أكثر من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416587" y="6360182"/>
            <a:ext cx="6598545" cy="1414499"/>
            <a:chOff x="0" y="0"/>
            <a:chExt cx="8798060" cy="1885999"/>
          </a:xfrm>
        </p:grpSpPr>
        <p:sp>
          <p:nvSpPr>
            <p:cNvPr id="3" name="Freeform 3"/>
            <p:cNvSpPr/>
            <p:nvPr/>
          </p:nvSpPr>
          <p:spPr>
            <a:xfrm>
              <a:off x="0" y="0"/>
              <a:ext cx="8798003" cy="1885950"/>
            </a:xfrm>
            <a:custGeom>
              <a:avLst/>
              <a:gdLst/>
              <a:ahLst/>
              <a:cxnLst/>
              <a:rect l="l" t="t" r="r" b="b"/>
              <a:pathLst>
                <a:path w="8798003" h="1885950">
                  <a:moveTo>
                    <a:pt x="0" y="0"/>
                  </a:moveTo>
                  <a:lnTo>
                    <a:pt x="8798003" y="0"/>
                  </a:lnTo>
                  <a:lnTo>
                    <a:pt x="8798003" y="1885950"/>
                  </a:lnTo>
                  <a:lnTo>
                    <a:pt x="0" y="1885950"/>
                  </a:lnTo>
                  <a:close/>
                </a:path>
              </a:pathLst>
            </a:custGeom>
            <a:solidFill>
              <a:srgbClr val="F4A81D"/>
            </a:solidFill>
          </p:spPr>
          <p:txBody>
            <a:bodyPr/>
            <a:lstStyle/>
            <a:p>
              <a:pPr algn="r" rtl="1"/>
              <a:endParaRPr lang="nl-NL">
                <a:latin typeface="Arial" panose="020B0604020202020204" pitchFamily="34" charset="0"/>
                <a:cs typeface="Arial" panose="020B0604020202020204" pitchFamily="34" charset="0"/>
              </a:endParaRPr>
            </a:p>
          </p:txBody>
        </p:sp>
      </p:grpSp>
      <p:sp>
        <p:nvSpPr>
          <p:cNvPr id="4" name="Freeform 4"/>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3"/>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5" name="Freeform 5"/>
          <p:cNvSpPr/>
          <p:nvPr/>
        </p:nvSpPr>
        <p:spPr>
          <a:xfrm>
            <a:off x="0" y="7944882"/>
            <a:ext cx="2898412" cy="1749504"/>
          </a:xfrm>
          <a:custGeom>
            <a:avLst/>
            <a:gdLst/>
            <a:ahLst/>
            <a:cxnLst/>
            <a:rect l="l" t="t" r="r" b="b"/>
            <a:pathLst>
              <a:path w="3848908" h="1749504">
                <a:moveTo>
                  <a:pt x="0" y="0"/>
                </a:moveTo>
                <a:lnTo>
                  <a:pt x="3848908" y="0"/>
                </a:lnTo>
                <a:lnTo>
                  <a:pt x="3848908" y="1749504"/>
                </a:lnTo>
                <a:lnTo>
                  <a:pt x="0" y="1749504"/>
                </a:lnTo>
                <a:lnTo>
                  <a:pt x="0" y="0"/>
                </a:lnTo>
                <a:close/>
              </a:path>
            </a:pathLst>
          </a:custGeom>
          <a:blipFill>
            <a:blip r:embed="rId4">
              <a:extLst>
                <a:ext uri="{96DAC541-7B7A-43D3-8B79-37D633B846F1}">
                  <asvg:svgBlip xmlns:asvg="http://schemas.microsoft.com/office/drawing/2016/SVG/main" r:embed="rId5"/>
                </a:ext>
              </a:extLst>
            </a:blip>
            <a:stretch>
              <a:fillRect l="-32794"/>
            </a:stretch>
          </a:blipFill>
        </p:spPr>
        <p:txBody>
          <a:bodyPr/>
          <a:lstStyle/>
          <a:p>
            <a:pPr algn="r" rtl="1"/>
            <a:endParaRPr lang="nl-NL">
              <a:latin typeface="Arial" panose="020B0604020202020204" pitchFamily="34" charset="0"/>
              <a:cs typeface="Arial" panose="020B0604020202020204" pitchFamily="34" charset="0"/>
            </a:endParaRPr>
          </a:p>
        </p:txBody>
      </p:sp>
      <p:sp>
        <p:nvSpPr>
          <p:cNvPr id="6" name="TextBox 6"/>
          <p:cNvSpPr txBox="1"/>
          <p:nvPr/>
        </p:nvSpPr>
        <p:spPr>
          <a:xfrm>
            <a:off x="568242" y="2520358"/>
            <a:ext cx="5603958" cy="1154162"/>
          </a:xfrm>
          <a:prstGeom prst="rect">
            <a:avLst/>
          </a:prstGeom>
        </p:spPr>
        <p:txBody>
          <a:bodyPr lIns="0" tIns="0" rIns="0" bIns="0" rtlCol="0" anchor="t">
            <a:spAutoFit/>
          </a:bodyPr>
          <a:lstStyle/>
          <a:p>
            <a:pPr algn="r" rtl="1">
              <a:lnSpc>
                <a:spcPts val="1800"/>
              </a:lnSpc>
            </a:pPr>
            <a:r>
              <a:rPr lang="ar-EG" sz="1300" b="1" dirty="0">
                <a:latin typeface="Arial" panose="020B0604020202020204" pitchFamily="34" charset="0"/>
                <a:cs typeface="Arial" panose="020B0604020202020204" pitchFamily="34" charset="0"/>
              </a:rPr>
              <a:t>تُرك العديد من الأشخاص، لا سيما الأطفال، خلف الركب باستمرار. </a:t>
            </a:r>
            <a:r>
              <a:rPr lang="ar-EG" sz="1300" dirty="0">
                <a:latin typeface="Arial" panose="020B0604020202020204" pitchFamily="34" charset="0"/>
                <a:cs typeface="Arial" panose="020B0604020202020204" pitchFamily="34" charset="0"/>
              </a:rPr>
              <a:t>وشكلت جائحة</a:t>
            </a:r>
            <a:r>
              <a:rPr lang="fr-FR" sz="1300" dirty="0">
                <a:latin typeface="Arial" panose="020B0604020202020204" pitchFamily="34" charset="0"/>
                <a:cs typeface="Arial" panose="020B0604020202020204" pitchFamily="34" charset="0"/>
              </a:rPr>
              <a:t> </a:t>
            </a:r>
            <a:r>
              <a:rPr lang="ar-MA" sz="1300" dirty="0">
                <a:latin typeface="Arial" panose="020B0604020202020204" pitchFamily="34" charset="0"/>
                <a:cs typeface="Arial" panose="020B0604020202020204" pitchFamily="34" charset="0"/>
              </a:rPr>
              <a:t>كورونا</a:t>
            </a:r>
            <a:r>
              <a:rPr lang="ar-EG" sz="1300" dirty="0">
                <a:latin typeface="Arial" panose="020B0604020202020204" pitchFamily="34" charset="0"/>
                <a:cs typeface="Arial" panose="020B0604020202020204" pitchFamily="34" charset="0"/>
              </a:rPr>
              <a:t> عاملا مساهما في هذا التراجع.</a:t>
            </a:r>
          </a:p>
          <a:p>
            <a:pPr algn="r" rtl="1">
              <a:lnSpc>
                <a:spcPts val="1439"/>
              </a:lnSpc>
            </a:pPr>
            <a:endParaRPr lang="en-US" sz="1500" dirty="0">
              <a:solidFill>
                <a:srgbClr val="00205C"/>
              </a:solidFill>
              <a:latin typeface="Arial" panose="020B0604020202020204" pitchFamily="34" charset="0"/>
              <a:cs typeface="Arial" panose="020B0604020202020204" pitchFamily="34" charset="0"/>
            </a:endParaRPr>
          </a:p>
          <a:p>
            <a:pPr algn="r" rtl="1">
              <a:lnSpc>
                <a:spcPts val="2040"/>
              </a:lnSpc>
            </a:pPr>
            <a:r>
              <a:rPr lang="ar-EG" sz="1700" b="1" dirty="0">
                <a:solidFill>
                  <a:srgbClr val="00205C"/>
                </a:solidFill>
                <a:latin typeface="Arial" panose="020B0604020202020204" pitchFamily="34" charset="0"/>
                <a:cs typeface="Arial" panose="020B0604020202020204" pitchFamily="34" charset="0"/>
              </a:rPr>
              <a:t>لا يزال ملايين الأطفال لا يحصلون على التطعيمات التي يحتاجون إليها. ولم يتلق الكثيرون منهم جرعة واحدة مطلقًا.</a:t>
            </a:r>
          </a:p>
        </p:txBody>
      </p:sp>
      <p:sp>
        <p:nvSpPr>
          <p:cNvPr id="7" name="Freeform 7"/>
          <p:cNvSpPr/>
          <p:nvPr/>
        </p:nvSpPr>
        <p:spPr>
          <a:xfrm>
            <a:off x="170227" y="6169682"/>
            <a:ext cx="6687773" cy="1527479"/>
          </a:xfrm>
          <a:custGeom>
            <a:avLst/>
            <a:gdLst/>
            <a:ahLst/>
            <a:cxnLst/>
            <a:rect l="l" t="t" r="r" b="b"/>
            <a:pathLst>
              <a:path w="8666549" h="1527479">
                <a:moveTo>
                  <a:pt x="0" y="0"/>
                </a:moveTo>
                <a:lnTo>
                  <a:pt x="8666549" y="0"/>
                </a:lnTo>
                <a:lnTo>
                  <a:pt x="8666549" y="1527479"/>
                </a:lnTo>
                <a:lnTo>
                  <a:pt x="0" y="1527479"/>
                </a:lnTo>
                <a:lnTo>
                  <a:pt x="0" y="0"/>
                </a:lnTo>
                <a:close/>
              </a:path>
            </a:pathLst>
          </a:custGeom>
          <a:blipFill>
            <a:blip r:embed="rId6">
              <a:extLst>
                <a:ext uri="{96DAC541-7B7A-43D3-8B79-37D633B846F1}">
                  <asvg:svgBlip xmlns:asvg="http://schemas.microsoft.com/office/drawing/2016/SVG/main" r:embed="rId7"/>
                </a:ext>
              </a:extLst>
            </a:blip>
            <a:stretch>
              <a:fillRect r="-29588"/>
            </a:stretch>
          </a:blipFill>
        </p:spPr>
        <p:txBody>
          <a:bodyPr/>
          <a:lstStyle/>
          <a:p>
            <a:pPr algn="r" rtl="1"/>
            <a:endParaRPr lang="nl-NL">
              <a:latin typeface="Arial" panose="020B0604020202020204" pitchFamily="34" charset="0"/>
              <a:cs typeface="Arial" panose="020B0604020202020204" pitchFamily="34" charset="0"/>
            </a:endParaRPr>
          </a:p>
        </p:txBody>
      </p:sp>
      <p:sp>
        <p:nvSpPr>
          <p:cNvPr id="8" name="TextBox 8"/>
          <p:cNvSpPr txBox="1"/>
          <p:nvPr/>
        </p:nvSpPr>
        <p:spPr>
          <a:xfrm>
            <a:off x="2774349" y="9581144"/>
            <a:ext cx="3397851" cy="102592"/>
          </a:xfrm>
          <a:prstGeom prst="rect">
            <a:avLst/>
          </a:prstGeom>
        </p:spPr>
        <p:txBody>
          <a:bodyPr wrap="square" lIns="0" tIns="0" rIns="0" bIns="0" rtlCol="0" anchor="t">
            <a:spAutoFit/>
          </a:bodyPr>
          <a:lstStyle/>
          <a:p>
            <a:pPr algn="r" rtl="1">
              <a:lnSpc>
                <a:spcPts val="840"/>
              </a:lnSpc>
            </a:pPr>
            <a:r>
              <a:rPr lang="ar-EG" sz="700"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700" dirty="0">
              <a:solidFill>
                <a:srgbClr val="009ADE"/>
              </a:solidFill>
              <a:latin typeface="Arial" panose="020B0604020202020204" pitchFamily="34" charset="0"/>
              <a:cs typeface="Arial" panose="020B0604020202020204" pitchFamily="34" charset="0"/>
            </a:endParaRPr>
          </a:p>
        </p:txBody>
      </p:sp>
      <p:sp>
        <p:nvSpPr>
          <p:cNvPr id="9" name="TextBox 9"/>
          <p:cNvSpPr txBox="1"/>
          <p:nvPr/>
        </p:nvSpPr>
        <p:spPr>
          <a:xfrm>
            <a:off x="583607" y="1625008"/>
            <a:ext cx="5542500" cy="731034"/>
          </a:xfrm>
          <a:prstGeom prst="rect">
            <a:avLst/>
          </a:prstGeom>
        </p:spPr>
        <p:txBody>
          <a:bodyPr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لا يزال العديد من الناس محرومين</a:t>
            </a:r>
          </a:p>
          <a:p>
            <a:pPr algn="r" rtl="1">
              <a:lnSpc>
                <a:spcPts val="2879"/>
              </a:lnSpc>
            </a:pPr>
            <a:r>
              <a:rPr lang="ar-EG" sz="2400" dirty="0">
                <a:solidFill>
                  <a:srgbClr val="F4A81D"/>
                </a:solidFill>
                <a:latin typeface="Arial" panose="020B0604020202020204" pitchFamily="34" charset="0"/>
                <a:cs typeface="Arial" panose="020B0604020202020204" pitchFamily="34" charset="0"/>
              </a:rPr>
              <a:t>من اللقاحات الأساسية</a:t>
            </a:r>
          </a:p>
        </p:txBody>
      </p:sp>
      <p:sp>
        <p:nvSpPr>
          <p:cNvPr id="10" name="TextBox 10"/>
          <p:cNvSpPr txBox="1"/>
          <p:nvPr/>
        </p:nvSpPr>
        <p:spPr>
          <a:xfrm>
            <a:off x="1418042" y="6388694"/>
            <a:ext cx="4754158" cy="1019175"/>
          </a:xfrm>
          <a:prstGeom prst="rect">
            <a:avLst/>
          </a:prstGeom>
        </p:spPr>
        <p:txBody>
          <a:bodyPr wrap="square" lIns="0" tIns="0" rIns="0" bIns="0" rtlCol="0" anchor="t">
            <a:spAutoFit/>
          </a:bodyPr>
          <a:lstStyle/>
          <a:p>
            <a:pPr algn="r" rtl="1">
              <a:lnSpc>
                <a:spcPts val="2639"/>
              </a:lnSpc>
            </a:pPr>
            <a:r>
              <a:rPr lang="ar-EG" sz="2199" b="1" dirty="0">
                <a:solidFill>
                  <a:srgbClr val="00205C"/>
                </a:solidFill>
                <a:latin typeface="Arial" panose="020B0604020202020204" pitchFamily="34" charset="0"/>
                <a:cs typeface="Arial" panose="020B0604020202020204" pitchFamily="34" charset="0"/>
              </a:rPr>
              <a:t>نحن بحاجة إلى إجراءات</a:t>
            </a:r>
          </a:p>
          <a:p>
            <a:pPr algn="r" rtl="1">
              <a:lnSpc>
                <a:spcPts val="1800"/>
              </a:lnSpc>
            </a:pPr>
            <a:r>
              <a:rPr lang="ar-EG" sz="1500" dirty="0">
                <a:solidFill>
                  <a:srgbClr val="00205C"/>
                </a:solidFill>
                <a:latin typeface="Arial" panose="020B0604020202020204" pitchFamily="34" charset="0"/>
                <a:cs typeface="Arial" panose="020B0604020202020204" pitchFamily="34" charset="0"/>
              </a:rPr>
              <a:t>تتخذها جميع القطاعات من أجل الوصول إلى الأشخاص غير المطعّمين واستعادة خدمات التحصين الأساسي والحفاظ على الدعم الطويل الأمد لبرنامج التمنيع.</a:t>
            </a:r>
          </a:p>
        </p:txBody>
      </p:sp>
      <p:sp>
        <p:nvSpPr>
          <p:cNvPr id="11" name="TextBox 11"/>
          <p:cNvSpPr txBox="1"/>
          <p:nvPr/>
        </p:nvSpPr>
        <p:spPr>
          <a:xfrm>
            <a:off x="629700" y="3786185"/>
            <a:ext cx="5542500" cy="1826910"/>
          </a:xfrm>
          <a:prstGeom prst="rect">
            <a:avLst/>
          </a:prstGeom>
        </p:spPr>
        <p:txBody>
          <a:bodyPr lIns="0" tIns="0" rIns="0" bIns="0" rtlCol="0" anchor="t">
            <a:spAutoFit/>
          </a:bodyPr>
          <a:lstStyle/>
          <a:p>
            <a:pPr algn="r" rtl="1">
              <a:lnSpc>
                <a:spcPts val="1800"/>
              </a:lnSpc>
            </a:pPr>
            <a:r>
              <a:rPr lang="ar-EG" sz="1300" dirty="0">
                <a:latin typeface="Arial" panose="020B0604020202020204" pitchFamily="34" charset="0"/>
                <a:cs typeface="Arial" panose="020B0604020202020204" pitchFamily="34" charset="0"/>
              </a:rPr>
              <a:t>وغالبا ما يكون الأشخاص الأكثر عرضة للخطر – أي الأكثر فقرا وتهميشا والمتضررين من النزاعات أو الذين أجبروا على ترك منازلهم - هم الذين يتخلفون عن الركب باستمرار.</a:t>
            </a:r>
          </a:p>
          <a:p>
            <a:pPr algn="r" rtl="1">
              <a:lnSpc>
                <a:spcPts val="1800"/>
              </a:lnSpc>
            </a:pPr>
            <a:endParaRPr lang="ar-EG" sz="1300" dirty="0">
              <a:latin typeface="Arial" panose="020B0604020202020204" pitchFamily="34" charset="0"/>
              <a:cs typeface="Arial" panose="020B0604020202020204" pitchFamily="34" charset="0"/>
            </a:endParaRPr>
          </a:p>
          <a:p>
            <a:pPr algn="r" rtl="1">
              <a:lnSpc>
                <a:spcPts val="1800"/>
              </a:lnSpc>
            </a:pPr>
            <a:r>
              <a:rPr lang="ar-EG" sz="1300" dirty="0">
                <a:latin typeface="Arial" panose="020B0604020202020204" pitchFamily="34" charset="0"/>
                <a:cs typeface="Arial" panose="020B0604020202020204" pitchFamily="34" charset="0"/>
              </a:rPr>
              <a:t>وإذا مرض هؤلاء الأطفال، فإنهم يتعرضون لأشد العواقب الصحية، ومن غير المرجح أن يحصلوا على العلاج والرعاية المنقذة للحياة.</a:t>
            </a:r>
          </a:p>
          <a:p>
            <a:pPr algn="r" rtl="1">
              <a:lnSpc>
                <a:spcPts val="1800"/>
              </a:lnSpc>
            </a:pPr>
            <a:endParaRPr lang="ar-EG" sz="1300" dirty="0">
              <a:latin typeface="Arial" panose="020B0604020202020204" pitchFamily="34" charset="0"/>
              <a:cs typeface="Arial" panose="020B0604020202020204" pitchFamily="34" charset="0"/>
            </a:endParaRPr>
          </a:p>
          <a:p>
            <a:pPr algn="r" rtl="1">
              <a:lnSpc>
                <a:spcPts val="1800"/>
              </a:lnSpc>
            </a:pPr>
            <a:r>
              <a:rPr lang="ar-EG" sz="1300" dirty="0">
                <a:latin typeface="Arial" panose="020B0604020202020204" pitchFamily="34" charset="0"/>
                <a:cs typeface="Arial" panose="020B0604020202020204" pitchFamily="34" charset="0"/>
              </a:rPr>
              <a:t>ونتيجة لذلك، يشهد العالم تفشيًا متزايدًا للخناق والحصبة. هذه هي الأمراض التي شهدناها بشكل أقل تكرارا على مدى عقود، بفضل نجاح عمليات التطعيم.</a:t>
            </a:r>
            <a:endParaRPr lang="en-US" sz="1300" dirty="0">
              <a:solidFill>
                <a:srgbClr val="000000"/>
              </a:solidFill>
              <a:latin typeface="Arial" panose="020B0604020202020204" pitchFamily="34" charset="0"/>
              <a:cs typeface="Arial" panose="020B0604020202020204" pitchFamily="34" charset="0"/>
            </a:endParaRPr>
          </a:p>
        </p:txBody>
      </p:sp>
      <p:sp>
        <p:nvSpPr>
          <p:cNvPr id="12" name="Freeform 12"/>
          <p:cNvSpPr/>
          <p:nvPr/>
        </p:nvSpPr>
        <p:spPr>
          <a:xfrm rot="872769">
            <a:off x="3305134" y="8249654"/>
            <a:ext cx="864831" cy="875980"/>
          </a:xfrm>
          <a:custGeom>
            <a:avLst/>
            <a:gdLst/>
            <a:ahLst/>
            <a:cxnLst/>
            <a:rect l="l" t="t" r="r" b="b"/>
            <a:pathLst>
              <a:path w="864831" h="875980">
                <a:moveTo>
                  <a:pt x="0" y="0"/>
                </a:moveTo>
                <a:lnTo>
                  <a:pt x="864831" y="0"/>
                </a:lnTo>
                <a:lnTo>
                  <a:pt x="864831" y="875980"/>
                </a:lnTo>
                <a:lnTo>
                  <a:pt x="0" y="8759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0" y="6699306"/>
            <a:ext cx="6289789" cy="3206694"/>
            <a:chOff x="0" y="0"/>
            <a:chExt cx="8386385" cy="4275591"/>
          </a:xfrm>
        </p:grpSpPr>
        <p:sp>
          <p:nvSpPr>
            <p:cNvPr id="3" name="Freeform 3"/>
            <p:cNvSpPr/>
            <p:nvPr/>
          </p:nvSpPr>
          <p:spPr>
            <a:xfrm>
              <a:off x="0" y="0"/>
              <a:ext cx="8386445" cy="4275551"/>
            </a:xfrm>
            <a:custGeom>
              <a:avLst/>
              <a:gdLst/>
              <a:ahLst/>
              <a:cxnLst/>
              <a:rect l="l" t="t" r="r" b="b"/>
              <a:pathLst>
                <a:path w="8386445" h="4275551">
                  <a:moveTo>
                    <a:pt x="0" y="0"/>
                  </a:moveTo>
                  <a:lnTo>
                    <a:pt x="8386445" y="0"/>
                  </a:lnTo>
                  <a:lnTo>
                    <a:pt x="8386445" y="4275551"/>
                  </a:lnTo>
                  <a:lnTo>
                    <a:pt x="0" y="4275551"/>
                  </a:lnTo>
                  <a:close/>
                </a:path>
              </a:pathLst>
            </a:custGeom>
            <a:solidFill>
              <a:srgbClr val="F4A81D">
                <a:alpha val="27843"/>
              </a:srgbClr>
            </a:solidFill>
          </p:spPr>
          <p:txBody>
            <a:bodyPr/>
            <a:lstStyle/>
            <a:p>
              <a:pPr algn="r" rtl="1"/>
              <a:endParaRPr lang="nl-NL" dirty="0">
                <a:latin typeface="Arial" panose="020B0604020202020204" pitchFamily="34" charset="0"/>
                <a:cs typeface="Arial" panose="020B0604020202020204" pitchFamily="34" charset="0"/>
              </a:endParaRPr>
            </a:p>
          </p:txBody>
        </p:sp>
      </p:grpSp>
      <p:grpSp>
        <p:nvGrpSpPr>
          <p:cNvPr id="5" name="Group 5"/>
          <p:cNvGrpSpPr/>
          <p:nvPr/>
        </p:nvGrpSpPr>
        <p:grpSpPr>
          <a:xfrm>
            <a:off x="5638800" y="1319824"/>
            <a:ext cx="637475" cy="343357"/>
            <a:chOff x="0" y="0"/>
            <a:chExt cx="849967" cy="457810"/>
          </a:xfrm>
        </p:grpSpPr>
        <p:sp>
          <p:nvSpPr>
            <p:cNvPr id="6" name="Freeform 6"/>
            <p:cNvSpPr/>
            <p:nvPr/>
          </p:nvSpPr>
          <p:spPr>
            <a:xfrm>
              <a:off x="0" y="0"/>
              <a:ext cx="850011" cy="457859"/>
            </a:xfrm>
            <a:custGeom>
              <a:avLst/>
              <a:gdLst/>
              <a:ahLst/>
              <a:cxnLst/>
              <a:rect l="l" t="t" r="r" b="b"/>
              <a:pathLst>
                <a:path w="850011" h="457859">
                  <a:moveTo>
                    <a:pt x="0" y="0"/>
                  </a:moveTo>
                  <a:lnTo>
                    <a:pt x="850011" y="0"/>
                  </a:lnTo>
                  <a:lnTo>
                    <a:pt x="850011" y="457859"/>
                  </a:lnTo>
                  <a:lnTo>
                    <a:pt x="0" y="457859"/>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7" name="TextBox 7"/>
            <p:cNvSpPr txBox="1"/>
            <p:nvPr/>
          </p:nvSpPr>
          <p:spPr>
            <a:xfrm>
              <a:off x="0" y="0"/>
              <a:ext cx="849967" cy="457810"/>
            </a:xfrm>
            <a:prstGeom prst="rect">
              <a:avLst/>
            </a:prstGeom>
          </p:spPr>
          <p:txBody>
            <a:bodyPr lIns="50800" tIns="50800" rIns="50800" bIns="50800" rtlCol="0" anchor="ctr"/>
            <a:lstStyle/>
            <a:p>
              <a:pPr algn="ctr" rtl="1">
                <a:lnSpc>
                  <a:spcPts val="1679"/>
                </a:lnSpc>
              </a:pPr>
              <a:r>
                <a:rPr lang="ar-EG" sz="1399" b="1" dirty="0">
                  <a:solidFill>
                    <a:srgbClr val="FFFFFF"/>
                  </a:solidFill>
                  <a:latin typeface="Arial" panose="020B0604020202020204" pitchFamily="34" charset="0"/>
                  <a:cs typeface="Arial" panose="020B0604020202020204" pitchFamily="34" charset="0"/>
                </a:rPr>
                <a:t>نصيحة</a:t>
              </a:r>
              <a:endParaRPr lang="en-US" sz="1399" b="1" dirty="0">
                <a:solidFill>
                  <a:srgbClr val="FFFFFF"/>
                </a:solidFill>
                <a:latin typeface="Arial" panose="020B0604020202020204" pitchFamily="34" charset="0"/>
                <a:cs typeface="Arial" panose="020B0604020202020204" pitchFamily="34" charset="0"/>
              </a:endParaRPr>
            </a:p>
          </p:txBody>
        </p:sp>
      </p:grpSp>
      <p:grpSp>
        <p:nvGrpSpPr>
          <p:cNvPr id="8" name="Group 8"/>
          <p:cNvGrpSpPr/>
          <p:nvPr/>
        </p:nvGrpSpPr>
        <p:grpSpPr>
          <a:xfrm>
            <a:off x="4200588" y="7416912"/>
            <a:ext cx="292418" cy="343357"/>
            <a:chOff x="0" y="0"/>
            <a:chExt cx="389890" cy="457810"/>
          </a:xfrm>
        </p:grpSpPr>
        <p:sp>
          <p:nvSpPr>
            <p:cNvPr id="9" name="Freeform 9"/>
            <p:cNvSpPr/>
            <p:nvPr/>
          </p:nvSpPr>
          <p:spPr>
            <a:xfrm>
              <a:off x="0" y="0"/>
              <a:ext cx="389890" cy="457774"/>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pPr algn="r" rtl="1"/>
              <a:endParaRPr lang="nl-NL">
                <a:latin typeface="Arial" panose="020B0604020202020204" pitchFamily="34" charset="0"/>
                <a:cs typeface="Arial" panose="020B0604020202020204" pitchFamily="34" charset="0"/>
              </a:endParaRPr>
            </a:p>
          </p:txBody>
        </p:sp>
        <p:sp>
          <p:nvSpPr>
            <p:cNvPr id="10" name="TextBox 10"/>
            <p:cNvSpPr txBox="1"/>
            <p:nvPr/>
          </p:nvSpPr>
          <p:spPr>
            <a:xfrm>
              <a:off x="0" y="0"/>
              <a:ext cx="389861" cy="457810"/>
            </a:xfrm>
            <a:prstGeom prst="rect">
              <a:avLst/>
            </a:prstGeom>
          </p:spPr>
          <p:txBody>
            <a:bodyPr lIns="50800" tIns="50800" rIns="50800" bIns="50800" rtlCol="0" anchor="ctr"/>
            <a:lstStyle/>
            <a:p>
              <a:pPr algn="ctr" rtl="1">
                <a:lnSpc>
                  <a:spcPts val="1679"/>
                </a:lnSpc>
              </a:pPr>
              <a:r>
                <a:rPr lang="en-US" sz="1399" dirty="0">
                  <a:solidFill>
                    <a:srgbClr val="FAFAFA"/>
                  </a:solidFill>
                  <a:latin typeface="Arial" panose="020B0604020202020204" pitchFamily="34" charset="0"/>
                  <a:cs typeface="Arial" panose="020B0604020202020204" pitchFamily="34" charset="0"/>
                </a:rPr>
                <a:t>1</a:t>
              </a:r>
            </a:p>
          </p:txBody>
        </p:sp>
      </p:grpSp>
      <p:grpSp>
        <p:nvGrpSpPr>
          <p:cNvPr id="11" name="Group 11"/>
          <p:cNvGrpSpPr/>
          <p:nvPr/>
        </p:nvGrpSpPr>
        <p:grpSpPr>
          <a:xfrm>
            <a:off x="4200566" y="8434619"/>
            <a:ext cx="292418" cy="343358"/>
            <a:chOff x="0" y="0"/>
            <a:chExt cx="389891" cy="457810"/>
          </a:xfrm>
        </p:grpSpPr>
        <p:sp>
          <p:nvSpPr>
            <p:cNvPr id="12" name="Freeform 12"/>
            <p:cNvSpPr/>
            <p:nvPr/>
          </p:nvSpPr>
          <p:spPr>
            <a:xfrm>
              <a:off x="0" y="1"/>
              <a:ext cx="389891" cy="457775"/>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pPr algn="r" rtl="1"/>
              <a:endParaRPr lang="nl-NL">
                <a:latin typeface="Arial" panose="020B0604020202020204" pitchFamily="34" charset="0"/>
                <a:cs typeface="Arial" panose="020B0604020202020204" pitchFamily="34" charset="0"/>
              </a:endParaRPr>
            </a:p>
          </p:txBody>
        </p:sp>
        <p:sp>
          <p:nvSpPr>
            <p:cNvPr id="13" name="TextBox 13"/>
            <p:cNvSpPr txBox="1"/>
            <p:nvPr/>
          </p:nvSpPr>
          <p:spPr>
            <a:xfrm>
              <a:off x="0" y="0"/>
              <a:ext cx="389861" cy="457810"/>
            </a:xfrm>
            <a:prstGeom prst="rect">
              <a:avLst/>
            </a:prstGeom>
          </p:spPr>
          <p:txBody>
            <a:bodyPr lIns="50800" tIns="50800" rIns="50800" bIns="50800" rtlCol="0" anchor="ctr"/>
            <a:lstStyle/>
            <a:p>
              <a:pPr algn="ctr" rtl="1">
                <a:lnSpc>
                  <a:spcPts val="1679"/>
                </a:lnSpc>
              </a:pPr>
              <a:r>
                <a:rPr lang="en-US" sz="1399" dirty="0">
                  <a:solidFill>
                    <a:srgbClr val="FAFAFA"/>
                  </a:solidFill>
                  <a:latin typeface="Arial" panose="020B0604020202020204" pitchFamily="34" charset="0"/>
                  <a:cs typeface="Arial" panose="020B0604020202020204" pitchFamily="34" charset="0"/>
                </a:rPr>
                <a:t>2</a:t>
              </a:r>
            </a:p>
          </p:txBody>
        </p:sp>
      </p:grpSp>
      <p:grpSp>
        <p:nvGrpSpPr>
          <p:cNvPr id="14" name="Group 14"/>
          <p:cNvGrpSpPr/>
          <p:nvPr/>
        </p:nvGrpSpPr>
        <p:grpSpPr>
          <a:xfrm>
            <a:off x="4199259" y="8972441"/>
            <a:ext cx="293706" cy="362149"/>
            <a:chOff x="5173767" y="-555104"/>
            <a:chExt cx="391607" cy="482865"/>
          </a:xfrm>
        </p:grpSpPr>
        <p:sp>
          <p:nvSpPr>
            <p:cNvPr id="15" name="Freeform 15"/>
            <p:cNvSpPr/>
            <p:nvPr/>
          </p:nvSpPr>
          <p:spPr>
            <a:xfrm>
              <a:off x="5175484" y="-555104"/>
              <a:ext cx="389890" cy="457775"/>
            </a:xfrm>
            <a:custGeom>
              <a:avLst/>
              <a:gdLst/>
              <a:ahLst/>
              <a:cxnLst/>
              <a:rect l="l" t="t" r="r" b="b"/>
              <a:pathLst>
                <a:path w="389890" h="457774">
                  <a:moveTo>
                    <a:pt x="0" y="0"/>
                  </a:moveTo>
                  <a:lnTo>
                    <a:pt x="389890" y="0"/>
                  </a:lnTo>
                  <a:lnTo>
                    <a:pt x="389890" y="457774"/>
                  </a:lnTo>
                  <a:lnTo>
                    <a:pt x="0" y="457774"/>
                  </a:lnTo>
                  <a:close/>
                </a:path>
              </a:pathLst>
            </a:custGeom>
            <a:solidFill>
              <a:srgbClr val="F4A81D"/>
            </a:solidFill>
          </p:spPr>
          <p:txBody>
            <a:bodyPr/>
            <a:lstStyle/>
            <a:p>
              <a:pPr algn="r" rtl="1"/>
              <a:endParaRPr lang="nl-NL">
                <a:latin typeface="Arial" panose="020B0604020202020204" pitchFamily="34" charset="0"/>
                <a:cs typeface="Arial" panose="020B0604020202020204" pitchFamily="34" charset="0"/>
              </a:endParaRPr>
            </a:p>
          </p:txBody>
        </p:sp>
        <p:sp>
          <p:nvSpPr>
            <p:cNvPr id="16" name="TextBox 16"/>
            <p:cNvSpPr txBox="1"/>
            <p:nvPr/>
          </p:nvSpPr>
          <p:spPr>
            <a:xfrm>
              <a:off x="5173767" y="-530049"/>
              <a:ext cx="389861" cy="457810"/>
            </a:xfrm>
            <a:prstGeom prst="rect">
              <a:avLst/>
            </a:prstGeom>
          </p:spPr>
          <p:txBody>
            <a:bodyPr lIns="50800" tIns="50800" rIns="50800" bIns="50800" rtlCol="0" anchor="ctr"/>
            <a:lstStyle/>
            <a:p>
              <a:pPr algn="ctr" rtl="1">
                <a:lnSpc>
                  <a:spcPts val="1679"/>
                </a:lnSpc>
              </a:pPr>
              <a:r>
                <a:rPr lang="en-US" sz="1399" dirty="0">
                  <a:solidFill>
                    <a:srgbClr val="FAFAFA"/>
                  </a:solidFill>
                  <a:latin typeface="Arial" panose="020B0604020202020204" pitchFamily="34" charset="0"/>
                  <a:cs typeface="Arial" panose="020B0604020202020204" pitchFamily="34" charset="0"/>
                </a:rPr>
                <a:t>3</a:t>
              </a:r>
            </a:p>
          </p:txBody>
        </p:sp>
      </p:grpSp>
      <p:sp>
        <p:nvSpPr>
          <p:cNvPr id="17" name="TextBox 17"/>
          <p:cNvSpPr txBox="1"/>
          <p:nvPr/>
        </p:nvSpPr>
        <p:spPr>
          <a:xfrm>
            <a:off x="4243472" y="4725085"/>
            <a:ext cx="1318925" cy="1603003"/>
          </a:xfrm>
          <a:prstGeom prst="rect">
            <a:avLst/>
          </a:prstGeom>
        </p:spPr>
        <p:txBody>
          <a:bodyPr wrap="square" lIns="0" tIns="0" rIns="0" bIns="0" rtlCol="0" anchor="t">
            <a:spAutoFit/>
          </a:bodyPr>
          <a:lstStyle/>
          <a:p>
            <a:pPr algn="ctr" rtl="1">
              <a:lnSpc>
                <a:spcPts val="1679"/>
              </a:lnSpc>
            </a:pPr>
            <a:r>
              <a:rPr lang="ar-EG" sz="1399" b="1" dirty="0">
                <a:solidFill>
                  <a:srgbClr val="00205C"/>
                </a:solidFill>
                <a:latin typeface="Arial" panose="020B0604020202020204" pitchFamily="34" charset="0"/>
                <a:cs typeface="Arial" panose="020B0604020202020204" pitchFamily="34" charset="0"/>
              </a:rPr>
              <a:t>المسائل العملية</a:t>
            </a:r>
          </a:p>
          <a:p>
            <a:pPr algn="ctr" rtl="1">
              <a:lnSpc>
                <a:spcPts val="1679"/>
              </a:lnSpc>
            </a:pPr>
            <a:endParaRPr lang="en-US" sz="1399" dirty="0">
              <a:solidFill>
                <a:srgbClr val="00205C"/>
              </a:solidFill>
              <a:latin typeface="Arial" panose="020B0604020202020204" pitchFamily="34" charset="0"/>
              <a:cs typeface="Arial" panose="020B0604020202020204" pitchFamily="34" charset="0"/>
            </a:endParaRPr>
          </a:p>
          <a:p>
            <a:pPr marL="171450" lvl="1" indent="-114300"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توافر اللقاح</a:t>
            </a:r>
          </a:p>
          <a:p>
            <a:pPr marL="171450" lvl="1" indent="-114300"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تكلفة اللقاح</a:t>
            </a:r>
          </a:p>
          <a:p>
            <a:pPr marL="171450" lvl="1" indent="-114300"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سهولة الحصول على اللقاح</a:t>
            </a:r>
          </a:p>
          <a:p>
            <a:pPr marL="171450" lvl="1" indent="-114300"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نوعية الخدمات</a:t>
            </a:r>
          </a:p>
          <a:p>
            <a:pPr marL="171450" lvl="1" indent="-114300"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الاحترام من جانب العاملين الصحيين</a:t>
            </a:r>
          </a:p>
        </p:txBody>
      </p:sp>
      <p:grpSp>
        <p:nvGrpSpPr>
          <p:cNvPr id="18" name="Group 18"/>
          <p:cNvGrpSpPr/>
          <p:nvPr/>
        </p:nvGrpSpPr>
        <p:grpSpPr>
          <a:xfrm>
            <a:off x="495836" y="3425768"/>
            <a:ext cx="1969005" cy="1399685"/>
            <a:chOff x="0" y="0"/>
            <a:chExt cx="2625340" cy="1866247"/>
          </a:xfrm>
        </p:grpSpPr>
        <p:sp>
          <p:nvSpPr>
            <p:cNvPr id="19" name="Freeform 19"/>
            <p:cNvSpPr/>
            <p:nvPr/>
          </p:nvSpPr>
          <p:spPr>
            <a:xfrm>
              <a:off x="-20320" y="-12319"/>
              <a:ext cx="2671572" cy="1903730"/>
            </a:xfrm>
            <a:custGeom>
              <a:avLst/>
              <a:gdLst/>
              <a:ahLst/>
              <a:cxnLst/>
              <a:rect l="l" t="t" r="r" b="b"/>
              <a:pathLst>
                <a:path w="2671572" h="1903730">
                  <a:moveTo>
                    <a:pt x="257302" y="633095"/>
                  </a:moveTo>
                  <a:cubicBezTo>
                    <a:pt x="236220" y="482600"/>
                    <a:pt x="305689" y="333502"/>
                    <a:pt x="436372" y="249301"/>
                  </a:cubicBezTo>
                  <a:cubicBezTo>
                    <a:pt x="567055" y="165100"/>
                    <a:pt x="735965" y="160274"/>
                    <a:pt x="871474" y="237109"/>
                  </a:cubicBezTo>
                  <a:cubicBezTo>
                    <a:pt x="919480" y="149479"/>
                    <a:pt x="1007237" y="89027"/>
                    <a:pt x="1108456" y="74041"/>
                  </a:cubicBezTo>
                  <a:cubicBezTo>
                    <a:pt x="1209675" y="59055"/>
                    <a:pt x="1312164" y="91059"/>
                    <a:pt x="1385062" y="160655"/>
                  </a:cubicBezTo>
                  <a:cubicBezTo>
                    <a:pt x="1425956" y="81280"/>
                    <a:pt x="1506220" y="27940"/>
                    <a:pt x="1597406" y="19558"/>
                  </a:cubicBezTo>
                  <a:cubicBezTo>
                    <a:pt x="1688592" y="11176"/>
                    <a:pt x="1777746" y="49022"/>
                    <a:pt x="1833372" y="119507"/>
                  </a:cubicBezTo>
                  <a:cubicBezTo>
                    <a:pt x="1907286" y="35433"/>
                    <a:pt x="2024761" y="0"/>
                    <a:pt x="2135124" y="28575"/>
                  </a:cubicBezTo>
                  <a:cubicBezTo>
                    <a:pt x="2245487" y="57150"/>
                    <a:pt x="2328799" y="144653"/>
                    <a:pt x="2348992" y="253238"/>
                  </a:cubicBezTo>
                  <a:cubicBezTo>
                    <a:pt x="2439543" y="277114"/>
                    <a:pt x="2514854" y="337820"/>
                    <a:pt x="2555621" y="419735"/>
                  </a:cubicBezTo>
                  <a:cubicBezTo>
                    <a:pt x="2596388" y="501650"/>
                    <a:pt x="2598674" y="596646"/>
                    <a:pt x="2561590" y="680212"/>
                  </a:cubicBezTo>
                  <a:cubicBezTo>
                    <a:pt x="2650744" y="792480"/>
                    <a:pt x="2671572" y="942086"/>
                    <a:pt x="2616327" y="1073150"/>
                  </a:cubicBezTo>
                  <a:cubicBezTo>
                    <a:pt x="2561082" y="1204214"/>
                    <a:pt x="2438146" y="1297178"/>
                    <a:pt x="2293366" y="1317117"/>
                  </a:cubicBezTo>
                  <a:cubicBezTo>
                    <a:pt x="2292350" y="1440180"/>
                    <a:pt x="2222627" y="1553083"/>
                    <a:pt x="2111121" y="1612265"/>
                  </a:cubicBezTo>
                  <a:cubicBezTo>
                    <a:pt x="1999615" y="1671447"/>
                    <a:pt x="1863598" y="1667891"/>
                    <a:pt x="1755648" y="1602740"/>
                  </a:cubicBezTo>
                  <a:cubicBezTo>
                    <a:pt x="1709674" y="1750060"/>
                    <a:pt x="1580261" y="1858518"/>
                    <a:pt x="1423289" y="1881124"/>
                  </a:cubicBezTo>
                  <a:cubicBezTo>
                    <a:pt x="1266317" y="1903730"/>
                    <a:pt x="1109980" y="1836547"/>
                    <a:pt x="1021842" y="1708658"/>
                  </a:cubicBezTo>
                  <a:cubicBezTo>
                    <a:pt x="913765" y="1771777"/>
                    <a:pt x="783971" y="1789938"/>
                    <a:pt x="661924" y="1759077"/>
                  </a:cubicBezTo>
                  <a:cubicBezTo>
                    <a:pt x="539877" y="1728216"/>
                    <a:pt x="435737" y="1651000"/>
                    <a:pt x="372999" y="1544701"/>
                  </a:cubicBezTo>
                  <a:cubicBezTo>
                    <a:pt x="262509" y="1557274"/>
                    <a:pt x="155702" y="1501775"/>
                    <a:pt x="105537" y="1406017"/>
                  </a:cubicBezTo>
                  <a:cubicBezTo>
                    <a:pt x="55372" y="1310259"/>
                    <a:pt x="72771" y="1194308"/>
                    <a:pt x="148717" y="1115949"/>
                  </a:cubicBezTo>
                  <a:cubicBezTo>
                    <a:pt x="50165" y="1059942"/>
                    <a:pt x="0" y="948563"/>
                    <a:pt x="24130" y="839978"/>
                  </a:cubicBezTo>
                  <a:cubicBezTo>
                    <a:pt x="48260" y="731393"/>
                    <a:pt x="141478" y="650367"/>
                    <a:pt x="255143" y="638937"/>
                  </a:cubicBezTo>
                  <a:close/>
                </a:path>
              </a:pathLst>
            </a:custGeom>
            <a:solidFill>
              <a:srgbClr val="F4A81D">
                <a:alpha val="69804"/>
              </a:srgbClr>
            </a:solidFill>
          </p:spPr>
          <p:txBody>
            <a:bodyPr/>
            <a:lstStyle/>
            <a:p>
              <a:pPr algn="r" rtl="1"/>
              <a:endParaRPr lang="nl-NL">
                <a:latin typeface="Arial" panose="020B0604020202020204" pitchFamily="34" charset="0"/>
                <a:cs typeface="Arial" panose="020B0604020202020204" pitchFamily="34" charset="0"/>
              </a:endParaRPr>
            </a:p>
          </p:txBody>
        </p:sp>
        <p:sp>
          <p:nvSpPr>
            <p:cNvPr id="20" name="Freeform 20"/>
            <p:cNvSpPr/>
            <p:nvPr/>
          </p:nvSpPr>
          <p:spPr>
            <a:xfrm>
              <a:off x="131318" y="101219"/>
              <a:ext cx="2408936" cy="1587500"/>
            </a:xfrm>
            <a:custGeom>
              <a:avLst/>
              <a:gdLst/>
              <a:ahLst/>
              <a:cxnLst/>
              <a:rect l="l" t="t" r="r" b="b"/>
              <a:pathLst>
                <a:path w="2408936" h="1587500">
                  <a:moveTo>
                    <a:pt x="153924" y="1029589"/>
                  </a:moveTo>
                  <a:cubicBezTo>
                    <a:pt x="100203" y="1033653"/>
                    <a:pt x="46482" y="1021588"/>
                    <a:pt x="0" y="995172"/>
                  </a:cubicBezTo>
                  <a:moveTo>
                    <a:pt x="289814" y="1406398"/>
                  </a:moveTo>
                  <a:cubicBezTo>
                    <a:pt x="268224" y="1414780"/>
                    <a:pt x="245618" y="1420241"/>
                    <a:pt x="222504" y="1422908"/>
                  </a:cubicBezTo>
                  <a:moveTo>
                    <a:pt x="870204" y="1587500"/>
                  </a:moveTo>
                  <a:cubicBezTo>
                    <a:pt x="853948" y="1563878"/>
                    <a:pt x="840359" y="1538732"/>
                    <a:pt x="829564" y="1512316"/>
                  </a:cubicBezTo>
                  <a:moveTo>
                    <a:pt x="1620647" y="1400048"/>
                  </a:moveTo>
                  <a:cubicBezTo>
                    <a:pt x="1618234" y="1427988"/>
                    <a:pt x="1612773" y="1455674"/>
                    <a:pt x="1604391" y="1482471"/>
                  </a:cubicBezTo>
                  <a:moveTo>
                    <a:pt x="1942846" y="890397"/>
                  </a:moveTo>
                  <a:cubicBezTo>
                    <a:pt x="2064639" y="947801"/>
                    <a:pt x="2141474" y="1067689"/>
                    <a:pt x="2140458" y="1198626"/>
                  </a:cubicBezTo>
                  <a:moveTo>
                    <a:pt x="2408936" y="562102"/>
                  </a:moveTo>
                  <a:cubicBezTo>
                    <a:pt x="2389251" y="606679"/>
                    <a:pt x="2359152" y="646303"/>
                    <a:pt x="2320925" y="677672"/>
                  </a:cubicBezTo>
                  <a:moveTo>
                    <a:pt x="2197735" y="133223"/>
                  </a:moveTo>
                  <a:cubicBezTo>
                    <a:pt x="2201037" y="151257"/>
                    <a:pt x="2202688" y="169545"/>
                    <a:pt x="2202434" y="187833"/>
                  </a:cubicBezTo>
                  <a:moveTo>
                    <a:pt x="1635887" y="69596"/>
                  </a:moveTo>
                  <a:cubicBezTo>
                    <a:pt x="1647317" y="44450"/>
                    <a:pt x="1662557" y="20955"/>
                    <a:pt x="1680972" y="0"/>
                  </a:cubicBezTo>
                  <a:moveTo>
                    <a:pt x="1214374" y="102743"/>
                  </a:moveTo>
                  <a:cubicBezTo>
                    <a:pt x="1219073" y="81915"/>
                    <a:pt x="1226439" y="61722"/>
                    <a:pt x="1236218" y="42672"/>
                  </a:cubicBezTo>
                  <a:moveTo>
                    <a:pt x="719455" y="123063"/>
                  </a:moveTo>
                  <a:cubicBezTo>
                    <a:pt x="748157" y="139319"/>
                    <a:pt x="774700" y="158877"/>
                    <a:pt x="798449" y="181356"/>
                  </a:cubicBezTo>
                  <a:moveTo>
                    <a:pt x="119507" y="580898"/>
                  </a:moveTo>
                  <a:cubicBezTo>
                    <a:pt x="113284" y="560832"/>
                    <a:pt x="108585" y="540385"/>
                    <a:pt x="105664" y="519557"/>
                  </a:cubicBezTo>
                </a:path>
              </a:pathLst>
            </a:custGeom>
            <a:solidFill>
              <a:srgbClr val="000000">
                <a:alpha val="0"/>
              </a:srgbClr>
            </a:solidFill>
          </p:spPr>
          <p:txBody>
            <a:bodyPr/>
            <a:lstStyle/>
            <a:p>
              <a:pPr algn="r" rtl="1"/>
              <a:endParaRPr lang="nl-NL">
                <a:latin typeface="Arial" panose="020B0604020202020204" pitchFamily="34" charset="0"/>
                <a:cs typeface="Arial" panose="020B0604020202020204" pitchFamily="34" charset="0"/>
              </a:endParaRPr>
            </a:p>
          </p:txBody>
        </p:sp>
      </p:grpSp>
      <p:sp>
        <p:nvSpPr>
          <p:cNvPr id="21" name="TextBox 21"/>
          <p:cNvSpPr txBox="1"/>
          <p:nvPr/>
        </p:nvSpPr>
        <p:spPr>
          <a:xfrm>
            <a:off x="611321" y="3624511"/>
            <a:ext cx="1762095" cy="795089"/>
          </a:xfrm>
          <a:prstGeom prst="rect">
            <a:avLst/>
          </a:prstGeom>
        </p:spPr>
        <p:txBody>
          <a:bodyPr wrap="square" lIns="0" tIns="0" rIns="0" bIns="0" rtlCol="0" anchor="t">
            <a:spAutoFit/>
          </a:bodyPr>
          <a:lstStyle/>
          <a:p>
            <a:pPr algn="ctr" rtl="1">
              <a:lnSpc>
                <a:spcPts val="1679"/>
              </a:lnSpc>
            </a:pPr>
            <a:r>
              <a:rPr lang="ar-EG" sz="1399" b="1" dirty="0">
                <a:solidFill>
                  <a:srgbClr val="00205C"/>
                </a:solidFill>
                <a:latin typeface="Arial" panose="020B0604020202020204" pitchFamily="34" charset="0"/>
                <a:cs typeface="Arial" panose="020B0604020202020204" pitchFamily="34" charset="0"/>
              </a:rPr>
              <a:t>التفكير والشعور</a:t>
            </a:r>
          </a:p>
          <a:p>
            <a:pPr algn="ctr" rtl="1">
              <a:lnSpc>
                <a:spcPts val="550"/>
              </a:lnSpc>
            </a:pPr>
            <a:endParaRPr lang="en-US" sz="1399" dirty="0">
              <a:solidFill>
                <a:srgbClr val="00205C"/>
              </a:solidFill>
              <a:latin typeface="Arial" panose="020B0604020202020204" pitchFamily="34" charset="0"/>
              <a:cs typeface="Arial" panose="020B0604020202020204" pitchFamily="34" charset="0"/>
            </a:endParaRPr>
          </a:p>
          <a:p>
            <a:pPr marL="171450" lvl="1" indent="-104775"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المخاطر المتصورة للمرض</a:t>
            </a:r>
          </a:p>
          <a:p>
            <a:pPr marL="171450" lvl="1" indent="-104775" algn="r" rtl="1">
              <a:lnSpc>
                <a:spcPts val="1320"/>
              </a:lnSpc>
              <a:buFont typeface="Arial"/>
              <a:buChar char="•"/>
            </a:pPr>
            <a:r>
              <a:rPr lang="ar-EG" sz="1100" dirty="0">
                <a:solidFill>
                  <a:srgbClr val="00205C"/>
                </a:solidFill>
                <a:latin typeface="Arial" panose="020B0604020202020204" pitchFamily="34" charset="0"/>
                <a:cs typeface="Arial" panose="020B0604020202020204" pitchFamily="34" charset="0"/>
              </a:rPr>
              <a:t>الاطمئنان إلى اللقاحات (بما يشمل الفوائد والمأمونية والثقة المتصورة)</a:t>
            </a:r>
          </a:p>
        </p:txBody>
      </p:sp>
      <p:grpSp>
        <p:nvGrpSpPr>
          <p:cNvPr id="22" name="Group 22"/>
          <p:cNvGrpSpPr/>
          <p:nvPr/>
        </p:nvGrpSpPr>
        <p:grpSpPr>
          <a:xfrm>
            <a:off x="1865645" y="4619005"/>
            <a:ext cx="247003" cy="247003"/>
            <a:chOff x="0" y="0"/>
            <a:chExt cx="329337" cy="329337"/>
          </a:xfrm>
        </p:grpSpPr>
        <p:sp>
          <p:nvSpPr>
            <p:cNvPr id="23" name="Freeform 23"/>
            <p:cNvSpPr/>
            <p:nvPr/>
          </p:nvSpPr>
          <p:spPr>
            <a:xfrm>
              <a:off x="0" y="0"/>
              <a:ext cx="329311" cy="329311"/>
            </a:xfrm>
            <a:custGeom>
              <a:avLst/>
              <a:gdLst/>
              <a:ahLst/>
              <a:cxnLst/>
              <a:rect l="l" t="t" r="r" b="b"/>
              <a:pathLst>
                <a:path w="329311" h="329311">
                  <a:moveTo>
                    <a:pt x="0" y="164719"/>
                  </a:moveTo>
                  <a:cubicBezTo>
                    <a:pt x="0" y="73787"/>
                    <a:pt x="73787" y="0"/>
                    <a:pt x="164719" y="0"/>
                  </a:cubicBezTo>
                  <a:cubicBezTo>
                    <a:pt x="255651" y="0"/>
                    <a:pt x="329311" y="73787"/>
                    <a:pt x="329311" y="164719"/>
                  </a:cubicBezTo>
                  <a:cubicBezTo>
                    <a:pt x="329311" y="255651"/>
                    <a:pt x="255651" y="329311"/>
                    <a:pt x="164719" y="329311"/>
                  </a:cubicBezTo>
                  <a:cubicBezTo>
                    <a:pt x="73787" y="329311"/>
                    <a:pt x="0" y="255651"/>
                    <a:pt x="0" y="164719"/>
                  </a:cubicBezTo>
                  <a:close/>
                </a:path>
              </a:pathLst>
            </a:custGeom>
            <a:solidFill>
              <a:srgbClr val="F4A81D">
                <a:alpha val="6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24" name="Group 24"/>
          <p:cNvGrpSpPr/>
          <p:nvPr/>
        </p:nvGrpSpPr>
        <p:grpSpPr>
          <a:xfrm>
            <a:off x="2069428" y="4858702"/>
            <a:ext cx="203554" cy="190460"/>
            <a:chOff x="0" y="0"/>
            <a:chExt cx="271406" cy="253946"/>
          </a:xfrm>
        </p:grpSpPr>
        <p:sp>
          <p:nvSpPr>
            <p:cNvPr id="25" name="Freeform 25"/>
            <p:cNvSpPr/>
            <p:nvPr/>
          </p:nvSpPr>
          <p:spPr>
            <a:xfrm>
              <a:off x="0" y="0"/>
              <a:ext cx="271399" cy="254000"/>
            </a:xfrm>
            <a:custGeom>
              <a:avLst/>
              <a:gdLst/>
              <a:ahLst/>
              <a:cxnLst/>
              <a:rect l="l" t="t" r="r" b="b"/>
              <a:pathLst>
                <a:path w="271399" h="254000">
                  <a:moveTo>
                    <a:pt x="0" y="127000"/>
                  </a:moveTo>
                  <a:cubicBezTo>
                    <a:pt x="0" y="56896"/>
                    <a:pt x="60706" y="0"/>
                    <a:pt x="135763" y="0"/>
                  </a:cubicBezTo>
                  <a:cubicBezTo>
                    <a:pt x="210820" y="0"/>
                    <a:pt x="271399" y="56896"/>
                    <a:pt x="271399" y="127000"/>
                  </a:cubicBezTo>
                  <a:cubicBezTo>
                    <a:pt x="271399" y="197104"/>
                    <a:pt x="210693" y="254000"/>
                    <a:pt x="135763" y="254000"/>
                  </a:cubicBezTo>
                  <a:cubicBezTo>
                    <a:pt x="60833" y="254000"/>
                    <a:pt x="0" y="197104"/>
                    <a:pt x="0" y="127000"/>
                  </a:cubicBezTo>
                  <a:close/>
                </a:path>
              </a:pathLst>
            </a:custGeom>
            <a:solidFill>
              <a:srgbClr val="F4A81D">
                <a:alpha val="69804"/>
              </a:srgbClr>
            </a:solidFill>
          </p:spPr>
          <p:txBody>
            <a:bodyPr/>
            <a:lstStyle/>
            <a:p>
              <a:pPr algn="r" rtl="1"/>
              <a:endParaRPr lang="nl-NL">
                <a:latin typeface="Arial" panose="020B0604020202020204" pitchFamily="34" charset="0"/>
                <a:cs typeface="Arial" panose="020B0604020202020204" pitchFamily="34" charset="0"/>
              </a:endParaRPr>
            </a:p>
          </p:txBody>
        </p:sp>
      </p:grpSp>
      <p:sp>
        <p:nvSpPr>
          <p:cNvPr id="26" name="TextBox 26"/>
          <p:cNvSpPr txBox="1"/>
          <p:nvPr/>
        </p:nvSpPr>
        <p:spPr>
          <a:xfrm>
            <a:off x="3124200" y="4724400"/>
            <a:ext cx="1059340" cy="705321"/>
          </a:xfrm>
          <a:prstGeom prst="rect">
            <a:avLst/>
          </a:prstGeom>
        </p:spPr>
        <p:txBody>
          <a:bodyPr lIns="0" tIns="0" rIns="0" bIns="0" rtlCol="0" anchor="t">
            <a:spAutoFit/>
          </a:bodyPr>
          <a:lstStyle/>
          <a:p>
            <a:pPr algn="ctr" rtl="1">
              <a:lnSpc>
                <a:spcPts val="1679"/>
              </a:lnSpc>
            </a:pPr>
            <a:r>
              <a:rPr lang="ar-EG" sz="1399" b="1" dirty="0">
                <a:solidFill>
                  <a:srgbClr val="00205C"/>
                </a:solidFill>
                <a:latin typeface="Arial" panose="020B0604020202020204" pitchFamily="34" charset="0"/>
                <a:cs typeface="Arial" panose="020B0604020202020204" pitchFamily="34" charset="0"/>
              </a:rPr>
              <a:t>الدافع</a:t>
            </a:r>
            <a:endParaRPr lang="en-US" sz="1399" b="1" dirty="0">
              <a:solidFill>
                <a:srgbClr val="00205C"/>
              </a:solidFill>
              <a:latin typeface="Arial" panose="020B0604020202020204" pitchFamily="34" charset="0"/>
              <a:cs typeface="Arial" panose="020B0604020202020204" pitchFamily="34" charset="0"/>
            </a:endParaRPr>
          </a:p>
          <a:p>
            <a:pPr algn="r" rtl="1">
              <a:lnSpc>
                <a:spcPts val="1200"/>
              </a:lnSpc>
            </a:pPr>
            <a:endParaRPr lang="en-US" sz="1399" dirty="0">
              <a:solidFill>
                <a:srgbClr val="00205C"/>
              </a:solidFill>
              <a:latin typeface="Arial" panose="020B0604020202020204" pitchFamily="34" charset="0"/>
              <a:cs typeface="Arial" panose="020B0604020202020204" pitchFamily="34" charset="0"/>
            </a:endParaRPr>
          </a:p>
          <a:p>
            <a:pPr algn="r" rtl="1">
              <a:lnSpc>
                <a:spcPts val="1320"/>
              </a:lnSpc>
            </a:pPr>
            <a:r>
              <a:rPr lang="ar-EG" sz="1100" dirty="0">
                <a:solidFill>
                  <a:srgbClr val="00205C"/>
                </a:solidFill>
                <a:latin typeface="Arial" panose="020B0604020202020204" pitchFamily="34" charset="0"/>
                <a:cs typeface="Arial" panose="020B0604020202020204" pitchFamily="34" charset="0"/>
              </a:rPr>
              <a:t>نية الحصول على اللقاح الموصى به</a:t>
            </a:r>
          </a:p>
        </p:txBody>
      </p:sp>
      <p:sp>
        <p:nvSpPr>
          <p:cNvPr id="27" name="Freeform 27"/>
          <p:cNvSpPr/>
          <p:nvPr/>
        </p:nvSpPr>
        <p:spPr>
          <a:xfrm>
            <a:off x="3287750" y="3728948"/>
            <a:ext cx="645816" cy="851796"/>
          </a:xfrm>
          <a:custGeom>
            <a:avLst/>
            <a:gdLst/>
            <a:ahLst/>
            <a:cxnLst/>
            <a:rect l="l" t="t" r="r" b="b"/>
            <a:pathLst>
              <a:path w="645816" h="851796">
                <a:moveTo>
                  <a:pt x="0" y="0"/>
                </a:moveTo>
                <a:lnTo>
                  <a:pt x="645816" y="0"/>
                </a:lnTo>
                <a:lnTo>
                  <a:pt x="645816" y="851796"/>
                </a:lnTo>
                <a:lnTo>
                  <a:pt x="0" y="8517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8" name="Freeform 28"/>
          <p:cNvSpPr/>
          <p:nvPr/>
        </p:nvSpPr>
        <p:spPr>
          <a:xfrm>
            <a:off x="4419318" y="3728948"/>
            <a:ext cx="1046927" cy="902261"/>
          </a:xfrm>
          <a:custGeom>
            <a:avLst/>
            <a:gdLst/>
            <a:ahLst/>
            <a:cxnLst/>
            <a:rect l="l" t="t" r="r" b="b"/>
            <a:pathLst>
              <a:path w="1046927" h="902261">
                <a:moveTo>
                  <a:pt x="0" y="0"/>
                </a:moveTo>
                <a:lnTo>
                  <a:pt x="1046927" y="0"/>
                </a:lnTo>
                <a:lnTo>
                  <a:pt x="1046927" y="902261"/>
                </a:lnTo>
                <a:lnTo>
                  <a:pt x="0" y="9022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9" name="Freeform 29"/>
          <p:cNvSpPr/>
          <p:nvPr/>
        </p:nvSpPr>
        <p:spPr>
          <a:xfrm flipH="1">
            <a:off x="4781536" y="4033665"/>
            <a:ext cx="358590" cy="487878"/>
          </a:xfrm>
          <a:custGeom>
            <a:avLst/>
            <a:gdLst/>
            <a:ahLst/>
            <a:cxnLst/>
            <a:rect l="l" t="t" r="r" b="b"/>
            <a:pathLst>
              <a:path w="358590" h="487878">
                <a:moveTo>
                  <a:pt x="358590" y="0"/>
                </a:moveTo>
                <a:lnTo>
                  <a:pt x="0" y="0"/>
                </a:lnTo>
                <a:lnTo>
                  <a:pt x="0" y="487879"/>
                </a:lnTo>
                <a:lnTo>
                  <a:pt x="358590" y="487879"/>
                </a:lnTo>
                <a:lnTo>
                  <a:pt x="35859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1" name="Freeform 31"/>
          <p:cNvSpPr/>
          <p:nvPr/>
        </p:nvSpPr>
        <p:spPr>
          <a:xfrm rot="6083129" flipV="1">
            <a:off x="2537011" y="5136069"/>
            <a:ext cx="448121" cy="473380"/>
          </a:xfrm>
          <a:custGeom>
            <a:avLst/>
            <a:gdLst/>
            <a:ahLst/>
            <a:cxnLst/>
            <a:rect l="l" t="t" r="r" b="b"/>
            <a:pathLst>
              <a:path w="448121" h="473380">
                <a:moveTo>
                  <a:pt x="0" y="473380"/>
                </a:moveTo>
                <a:lnTo>
                  <a:pt x="448121" y="473380"/>
                </a:lnTo>
                <a:lnTo>
                  <a:pt x="448121" y="0"/>
                </a:lnTo>
                <a:lnTo>
                  <a:pt x="0" y="0"/>
                </a:lnTo>
                <a:lnTo>
                  <a:pt x="0" y="473380"/>
                </a:lnTo>
                <a:close/>
              </a:path>
            </a:pathLst>
          </a:custGeom>
          <a:blipFill>
            <a:blip r:embed="rId9">
              <a:extLst>
                <a:ext uri="{96DAC541-7B7A-43D3-8B79-37D633B846F1}">
                  <asvg:svgBlip xmlns:asvg="http://schemas.microsoft.com/office/drawing/2016/SVG/main" r:embed="rId10"/>
                </a:ext>
              </a:extLst>
            </a:blip>
            <a:stretch>
              <a:fillRect t="-78918"/>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2" name="Freeform 32"/>
          <p:cNvSpPr/>
          <p:nvPr/>
        </p:nvSpPr>
        <p:spPr>
          <a:xfrm rot="8531767" flipV="1">
            <a:off x="2471470" y="4545341"/>
            <a:ext cx="448121" cy="473380"/>
          </a:xfrm>
          <a:custGeom>
            <a:avLst/>
            <a:gdLst/>
            <a:ahLst/>
            <a:cxnLst/>
            <a:rect l="l" t="t" r="r" b="b"/>
            <a:pathLst>
              <a:path w="448121" h="473380">
                <a:moveTo>
                  <a:pt x="0" y="473380"/>
                </a:moveTo>
                <a:lnTo>
                  <a:pt x="448121" y="473380"/>
                </a:lnTo>
                <a:lnTo>
                  <a:pt x="448121" y="0"/>
                </a:lnTo>
                <a:lnTo>
                  <a:pt x="0" y="0"/>
                </a:lnTo>
                <a:lnTo>
                  <a:pt x="0" y="473380"/>
                </a:lnTo>
                <a:close/>
              </a:path>
            </a:pathLst>
          </a:custGeom>
          <a:blipFill>
            <a:blip r:embed="rId9">
              <a:extLst>
                <a:ext uri="{96DAC541-7B7A-43D3-8B79-37D633B846F1}">
                  <asvg:svgBlip xmlns:asvg="http://schemas.microsoft.com/office/drawing/2016/SVG/main" r:embed="rId10"/>
                </a:ext>
              </a:extLst>
            </a:blip>
            <a:stretch>
              <a:fillRect t="-78918"/>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3" name="Freeform 33"/>
          <p:cNvSpPr/>
          <p:nvPr/>
        </p:nvSpPr>
        <p:spPr>
          <a:xfrm rot="7382203" flipV="1">
            <a:off x="3906515" y="4660926"/>
            <a:ext cx="448121" cy="473380"/>
          </a:xfrm>
          <a:custGeom>
            <a:avLst/>
            <a:gdLst/>
            <a:ahLst/>
            <a:cxnLst/>
            <a:rect l="l" t="t" r="r" b="b"/>
            <a:pathLst>
              <a:path w="448121" h="473380">
                <a:moveTo>
                  <a:pt x="0" y="473381"/>
                </a:moveTo>
                <a:lnTo>
                  <a:pt x="448121" y="473381"/>
                </a:lnTo>
                <a:lnTo>
                  <a:pt x="448121" y="0"/>
                </a:lnTo>
                <a:lnTo>
                  <a:pt x="0" y="0"/>
                </a:lnTo>
                <a:lnTo>
                  <a:pt x="0" y="473381"/>
                </a:lnTo>
                <a:close/>
              </a:path>
            </a:pathLst>
          </a:custGeom>
          <a:blipFill>
            <a:blip r:embed="rId9">
              <a:extLst>
                <a:ext uri="{96DAC541-7B7A-43D3-8B79-37D633B846F1}">
                  <asvg:svgBlip xmlns:asvg="http://schemas.microsoft.com/office/drawing/2016/SVG/main" r:embed="rId10"/>
                </a:ext>
              </a:extLst>
            </a:blip>
            <a:stretch>
              <a:fillRect t="-78918"/>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4" name="Freeform 34"/>
          <p:cNvSpPr/>
          <p:nvPr/>
        </p:nvSpPr>
        <p:spPr>
          <a:xfrm rot="7382203" flipV="1">
            <a:off x="5506715" y="4660926"/>
            <a:ext cx="448121" cy="473380"/>
          </a:xfrm>
          <a:custGeom>
            <a:avLst/>
            <a:gdLst/>
            <a:ahLst/>
            <a:cxnLst/>
            <a:rect l="l" t="t" r="r" b="b"/>
            <a:pathLst>
              <a:path w="448121" h="473380">
                <a:moveTo>
                  <a:pt x="0" y="473381"/>
                </a:moveTo>
                <a:lnTo>
                  <a:pt x="448121" y="473381"/>
                </a:lnTo>
                <a:lnTo>
                  <a:pt x="448121" y="0"/>
                </a:lnTo>
                <a:lnTo>
                  <a:pt x="0" y="0"/>
                </a:lnTo>
                <a:lnTo>
                  <a:pt x="0" y="473381"/>
                </a:lnTo>
                <a:close/>
              </a:path>
            </a:pathLst>
          </a:custGeom>
          <a:blipFill>
            <a:blip r:embed="rId9">
              <a:extLst>
                <a:ext uri="{96DAC541-7B7A-43D3-8B79-37D633B846F1}">
                  <asvg:svgBlip xmlns:asvg="http://schemas.microsoft.com/office/drawing/2016/SVG/main" r:embed="rId10"/>
                </a:ext>
              </a:extLst>
            </a:blip>
            <a:stretch>
              <a:fillRect t="-78918"/>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5" name="Freeform 35"/>
          <p:cNvSpPr/>
          <p:nvPr/>
        </p:nvSpPr>
        <p:spPr>
          <a:xfrm>
            <a:off x="120461" y="4920704"/>
            <a:ext cx="934116" cy="824317"/>
          </a:xfrm>
          <a:custGeom>
            <a:avLst/>
            <a:gdLst/>
            <a:ahLst/>
            <a:cxnLst/>
            <a:rect l="l" t="t" r="r" b="b"/>
            <a:pathLst>
              <a:path w="934116" h="824317">
                <a:moveTo>
                  <a:pt x="0" y="0"/>
                </a:moveTo>
                <a:lnTo>
                  <a:pt x="934116" y="0"/>
                </a:lnTo>
                <a:lnTo>
                  <a:pt x="934116" y="824316"/>
                </a:lnTo>
                <a:lnTo>
                  <a:pt x="0" y="8243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6" name="TextBox 36"/>
          <p:cNvSpPr txBox="1"/>
          <p:nvPr/>
        </p:nvSpPr>
        <p:spPr>
          <a:xfrm>
            <a:off x="1376118" y="1592739"/>
            <a:ext cx="3950227" cy="731034"/>
          </a:xfrm>
          <a:prstGeom prst="rect">
            <a:avLst/>
          </a:prstGeom>
        </p:spPr>
        <p:txBody>
          <a:bodyPr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ساعدوا على تقريب اللقاحات من مجتمعكم المحلي</a:t>
            </a:r>
          </a:p>
        </p:txBody>
      </p:sp>
      <p:grpSp>
        <p:nvGrpSpPr>
          <p:cNvPr id="37" name="Group 37"/>
          <p:cNvGrpSpPr/>
          <p:nvPr/>
        </p:nvGrpSpPr>
        <p:grpSpPr>
          <a:xfrm>
            <a:off x="587690" y="1481292"/>
            <a:ext cx="5682619" cy="957108"/>
            <a:chOff x="13401" y="-483662"/>
            <a:chExt cx="7576825" cy="1276145"/>
          </a:xfrm>
        </p:grpSpPr>
        <p:sp>
          <p:nvSpPr>
            <p:cNvPr id="38" name="Freeform 38"/>
            <p:cNvSpPr/>
            <p:nvPr/>
          </p:nvSpPr>
          <p:spPr>
            <a:xfrm>
              <a:off x="13401" y="-483662"/>
              <a:ext cx="7576825" cy="1276145"/>
            </a:xfrm>
            <a:custGeom>
              <a:avLst/>
              <a:gdLst/>
              <a:ahLst/>
              <a:cxnLst/>
              <a:rect l="l" t="t" r="r" b="b"/>
              <a:pathLst>
                <a:path w="7576825" h="1276145">
                  <a:moveTo>
                    <a:pt x="0" y="0"/>
                  </a:moveTo>
                  <a:lnTo>
                    <a:pt x="7576825" y="0"/>
                  </a:lnTo>
                  <a:lnTo>
                    <a:pt x="7576825" y="1276145"/>
                  </a:lnTo>
                  <a:lnTo>
                    <a:pt x="0" y="1276145"/>
                  </a:lnTo>
                  <a:close/>
                </a:path>
              </a:pathLst>
            </a:custGeom>
            <a:solidFill>
              <a:srgbClr val="009ADE">
                <a:alpha val="9804"/>
              </a:srgbClr>
            </a:solidFill>
          </p:spPr>
          <p:txBody>
            <a:bodyPr/>
            <a:lstStyle/>
            <a:p>
              <a:pPr algn="r" rtl="1"/>
              <a:endParaRPr lang="nl-NL" dirty="0">
                <a:latin typeface="Arial" panose="020B0604020202020204" pitchFamily="34" charset="0"/>
                <a:cs typeface="Arial" panose="020B0604020202020204" pitchFamily="34" charset="0"/>
              </a:endParaRPr>
            </a:p>
          </p:txBody>
        </p:sp>
      </p:grpSp>
      <p:sp>
        <p:nvSpPr>
          <p:cNvPr id="39" name="Freeform 39"/>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13"/>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0" name="Freeform 40"/>
          <p:cNvSpPr/>
          <p:nvPr/>
        </p:nvSpPr>
        <p:spPr>
          <a:xfrm>
            <a:off x="3952616" y="6271253"/>
            <a:ext cx="2445087" cy="3634717"/>
          </a:xfrm>
          <a:custGeom>
            <a:avLst/>
            <a:gdLst/>
            <a:ahLst/>
            <a:cxnLst/>
            <a:rect l="l" t="t" r="r" b="b"/>
            <a:pathLst>
              <a:path w="2445087" h="4608957">
                <a:moveTo>
                  <a:pt x="0" y="0"/>
                </a:moveTo>
                <a:lnTo>
                  <a:pt x="2445088" y="0"/>
                </a:lnTo>
                <a:lnTo>
                  <a:pt x="2445088" y="4608957"/>
                </a:lnTo>
                <a:lnTo>
                  <a:pt x="0" y="4608957"/>
                </a:lnTo>
                <a:lnTo>
                  <a:pt x="0" y="0"/>
                </a:lnTo>
                <a:close/>
              </a:path>
            </a:pathLst>
          </a:custGeom>
          <a:blipFill>
            <a:blip r:embed="rId14"/>
            <a:stretch>
              <a:fillRect l="-114203" b="-26804"/>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1" name="TextBox 41"/>
          <p:cNvSpPr txBox="1"/>
          <p:nvPr/>
        </p:nvSpPr>
        <p:spPr>
          <a:xfrm>
            <a:off x="587519" y="2854268"/>
            <a:ext cx="4717858" cy="542925"/>
          </a:xfrm>
          <a:prstGeom prst="rect">
            <a:avLst/>
          </a:prstGeom>
        </p:spPr>
        <p:txBody>
          <a:bodyPr lIns="0" tIns="0" rIns="0" bIns="0" rtlCol="0" anchor="t">
            <a:spAutoFit/>
          </a:bodyPr>
          <a:lstStyle/>
          <a:p>
            <a:pPr algn="r" rtl="1">
              <a:lnSpc>
                <a:spcPts val="1439"/>
              </a:lnSpc>
            </a:pPr>
            <a:r>
              <a:rPr lang="ar-EG" sz="1200" b="1" dirty="0">
                <a:solidFill>
                  <a:srgbClr val="F4A81D"/>
                </a:solidFill>
                <a:latin typeface="Arial" panose="020B0604020202020204" pitchFamily="34" charset="0"/>
                <a:cs typeface="Arial" panose="020B0604020202020204" pitchFamily="34" charset="0"/>
              </a:rPr>
              <a:t>قد تختلف أسباب انخفاض الإقبال على التطعيم من مكان إلى آخر، غير أن العائق الرئيسي غالبا ما يكمن في عدم إمكانية الحصول على التطعيم بسهولة وبأسعار معقولة.</a:t>
            </a:r>
          </a:p>
          <a:p>
            <a:pPr algn="r" rtl="1">
              <a:lnSpc>
                <a:spcPts val="1439"/>
              </a:lnSpc>
            </a:pPr>
            <a:endParaRPr lang="en-US" sz="1200" dirty="0">
              <a:solidFill>
                <a:srgbClr val="F4A81D"/>
              </a:solidFill>
              <a:latin typeface="Arial" panose="020B0604020202020204" pitchFamily="34" charset="0"/>
              <a:cs typeface="Arial" panose="020B0604020202020204" pitchFamily="34" charset="0"/>
            </a:endParaRPr>
          </a:p>
        </p:txBody>
      </p:sp>
      <p:sp>
        <p:nvSpPr>
          <p:cNvPr id="42" name="TextBox 42"/>
          <p:cNvSpPr txBox="1"/>
          <p:nvPr/>
        </p:nvSpPr>
        <p:spPr>
          <a:xfrm>
            <a:off x="579594" y="6813606"/>
            <a:ext cx="3912061" cy="492379"/>
          </a:xfrm>
          <a:prstGeom prst="rect">
            <a:avLst/>
          </a:prstGeom>
        </p:spPr>
        <p:txBody>
          <a:bodyPr wrap="square" lIns="0" tIns="0" rIns="0" bIns="0" rtlCol="0" anchor="t">
            <a:spAutoFit/>
          </a:bodyPr>
          <a:lstStyle/>
          <a:p>
            <a:pPr algn="r" rtl="1">
              <a:lnSpc>
                <a:spcPts val="2160"/>
              </a:lnSpc>
            </a:pPr>
            <a:r>
              <a:rPr lang="ar-EG" sz="1800" b="1" dirty="0">
                <a:solidFill>
                  <a:srgbClr val="00205C"/>
                </a:solidFill>
                <a:latin typeface="Arial" panose="020B0604020202020204" pitchFamily="34" charset="0"/>
                <a:cs typeface="Arial" panose="020B0604020202020204" pitchFamily="34" charset="0"/>
              </a:rPr>
              <a:t>ساعدوا السكان المحليين في الحصول على اللقاحات.</a:t>
            </a:r>
          </a:p>
          <a:p>
            <a:pPr algn="r" rtl="1">
              <a:lnSpc>
                <a:spcPts val="1679"/>
              </a:lnSpc>
            </a:pPr>
            <a:r>
              <a:rPr lang="ar-EG" sz="1399" dirty="0">
                <a:solidFill>
                  <a:srgbClr val="00205C"/>
                </a:solidFill>
                <a:latin typeface="Arial" panose="020B0604020202020204" pitchFamily="34" charset="0"/>
                <a:cs typeface="Arial" panose="020B0604020202020204" pitchFamily="34" charset="0"/>
              </a:rPr>
              <a:t>إليكم بعض الأفكار بشأن كيفية القيام بذلك:</a:t>
            </a:r>
          </a:p>
        </p:txBody>
      </p:sp>
      <p:sp>
        <p:nvSpPr>
          <p:cNvPr id="43" name="TextBox 43"/>
          <p:cNvSpPr txBox="1"/>
          <p:nvPr/>
        </p:nvSpPr>
        <p:spPr>
          <a:xfrm rot="-5400000">
            <a:off x="4618910" y="6929702"/>
            <a:ext cx="4007451" cy="102592"/>
          </a:xfrm>
          <a:prstGeom prst="rect">
            <a:avLst/>
          </a:prstGeom>
        </p:spPr>
        <p:txBody>
          <a:bodyPr lIns="0" tIns="0" rIns="0" bIns="0" rtlCol="0" anchor="t">
            <a:spAutoFit/>
          </a:bodyPr>
          <a:lstStyle/>
          <a:p>
            <a:pPr algn="ct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44" name="TextBox 44"/>
          <p:cNvSpPr txBox="1"/>
          <p:nvPr/>
        </p:nvSpPr>
        <p:spPr>
          <a:xfrm>
            <a:off x="602795" y="2507338"/>
            <a:ext cx="4717858" cy="264175"/>
          </a:xfrm>
          <a:prstGeom prst="rect">
            <a:avLst/>
          </a:prstGeom>
        </p:spPr>
        <p:txBody>
          <a:bodyPr wrap="square" lIns="0" tIns="0" rIns="0" bIns="0" rtlCol="0" anchor="t">
            <a:spAutoFit/>
          </a:bodyPr>
          <a:lstStyle/>
          <a:p>
            <a:pPr algn="r" rtl="1">
              <a:lnSpc>
                <a:spcPts val="2160"/>
              </a:lnSpc>
            </a:pPr>
            <a:r>
              <a:rPr lang="ar-EG" sz="1800" b="1" dirty="0">
                <a:solidFill>
                  <a:srgbClr val="00205C"/>
                </a:solidFill>
                <a:latin typeface="Arial" panose="020B0604020202020204" pitchFamily="34" charset="0"/>
                <a:cs typeface="Arial" panose="020B0604020202020204" pitchFamily="34" charset="0"/>
              </a:rPr>
              <a:t>لماذا لا يُقبل الأشخاص على التطعيم؟</a:t>
            </a:r>
          </a:p>
        </p:txBody>
      </p:sp>
      <p:sp>
        <p:nvSpPr>
          <p:cNvPr id="45" name="TextBox 45"/>
          <p:cNvSpPr txBox="1"/>
          <p:nvPr/>
        </p:nvSpPr>
        <p:spPr>
          <a:xfrm>
            <a:off x="533400" y="7404156"/>
            <a:ext cx="3566913" cy="1949252"/>
          </a:xfrm>
          <a:prstGeom prst="rect">
            <a:avLst/>
          </a:prstGeom>
        </p:spPr>
        <p:txBody>
          <a:bodyPr lIns="0" tIns="0" rIns="0" bIns="0" rtlCol="0" anchor="t">
            <a:spAutoFit/>
          </a:bodyPr>
          <a:lstStyle/>
          <a:p>
            <a:pPr algn="r" rtl="1">
              <a:lnSpc>
                <a:spcPts val="1679"/>
              </a:lnSpc>
            </a:pPr>
            <a:r>
              <a:rPr lang="ar-EG" sz="1399" b="1" dirty="0">
                <a:solidFill>
                  <a:srgbClr val="009ADE"/>
                </a:solidFill>
                <a:latin typeface="Arial" panose="020B0604020202020204" pitchFamily="34" charset="0"/>
                <a:cs typeface="Arial" panose="020B0604020202020204" pitchFamily="34" charset="0"/>
              </a:rPr>
              <a:t>شاركوا المعلومات حول موقع أقرب مركز صحي وتوقيت خدمات التطعيم.</a:t>
            </a:r>
            <a:r>
              <a:rPr lang="en-US" sz="1399" dirty="0">
                <a:solidFill>
                  <a:srgbClr val="00205C"/>
                </a:solidFill>
                <a:latin typeface="Arial" panose="020B0604020202020204" pitchFamily="34" charset="0"/>
                <a:cs typeface="Arial" panose="020B0604020202020204" pitchFamily="34" charset="0"/>
              </a:rPr>
              <a:t> </a:t>
            </a:r>
            <a:r>
              <a:rPr lang="ar-EG" sz="1399" dirty="0">
                <a:solidFill>
                  <a:srgbClr val="00205C"/>
                </a:solidFill>
                <a:latin typeface="Arial" panose="020B0604020202020204" pitchFamily="34" charset="0"/>
                <a:cs typeface="Arial" panose="020B0604020202020204" pitchFamily="34" charset="0"/>
              </a:rPr>
              <a:t>يتضمن ذلك الموقع الشبكي أو صفحة التواصل الاجتماعي الخاصة بمركزكم الصحي أو الأيام التي يجري فيها العاملون الصحيون عمليات التوعية بالتطعيم في المنطقة.</a:t>
            </a:r>
          </a:p>
          <a:p>
            <a:pPr algn="r" rtl="1">
              <a:lnSpc>
                <a:spcPts val="1439"/>
              </a:lnSpc>
            </a:pPr>
            <a:endParaRPr lang="en-US" sz="1399" dirty="0">
              <a:solidFill>
                <a:srgbClr val="00205C"/>
              </a:solidFill>
              <a:latin typeface="Arial" panose="020B0604020202020204" pitchFamily="34" charset="0"/>
              <a:cs typeface="Arial" panose="020B0604020202020204" pitchFamily="34" charset="0"/>
            </a:endParaRPr>
          </a:p>
          <a:p>
            <a:pPr algn="r" rtl="1">
              <a:lnSpc>
                <a:spcPts val="1439"/>
              </a:lnSpc>
            </a:pPr>
            <a:r>
              <a:rPr lang="ar-EG" sz="1200" b="1" dirty="0">
                <a:solidFill>
                  <a:srgbClr val="009ADE"/>
                </a:solidFill>
                <a:latin typeface="Arial" panose="020B0604020202020204" pitchFamily="34" charset="0"/>
                <a:cs typeface="Arial" panose="020B0604020202020204" pitchFamily="34" charset="0"/>
              </a:rPr>
              <a:t>اطلبوا اعتماد طرق للمساعدة على الوصول إلى المركز الصحي كالنقل المجاني على سبيل المثال.</a:t>
            </a:r>
          </a:p>
          <a:p>
            <a:pPr algn="r" rtl="1">
              <a:lnSpc>
                <a:spcPts val="1439"/>
              </a:lnSpc>
            </a:pPr>
            <a:endParaRPr lang="en-US" sz="1200" dirty="0">
              <a:solidFill>
                <a:srgbClr val="009ADE"/>
              </a:solidFill>
              <a:latin typeface="Arial" panose="020B0604020202020204" pitchFamily="34" charset="0"/>
              <a:cs typeface="Arial" panose="020B0604020202020204" pitchFamily="34" charset="0"/>
            </a:endParaRPr>
          </a:p>
          <a:p>
            <a:pPr algn="r" rtl="1">
              <a:lnSpc>
                <a:spcPts val="1439"/>
              </a:lnSpc>
            </a:pPr>
            <a:r>
              <a:rPr lang="ar-EG" sz="1200" b="1" dirty="0">
                <a:solidFill>
                  <a:srgbClr val="009ADE"/>
                </a:solidFill>
                <a:latin typeface="Arial" panose="020B0604020202020204" pitchFamily="34" charset="0"/>
                <a:cs typeface="Arial" panose="020B0604020202020204" pitchFamily="34" charset="0"/>
              </a:rPr>
              <a:t>توصلوا مع العاملين الصحيين من أجل المساعدة على تحديد هويات الأطفال الذين فاتتهم جرعات اللقاح وتطعيمهم.</a:t>
            </a:r>
          </a:p>
        </p:txBody>
      </p:sp>
      <p:sp>
        <p:nvSpPr>
          <p:cNvPr id="46" name="TextBox 46"/>
          <p:cNvSpPr txBox="1"/>
          <p:nvPr/>
        </p:nvSpPr>
        <p:spPr>
          <a:xfrm>
            <a:off x="5783050" y="4958469"/>
            <a:ext cx="954489" cy="209550"/>
          </a:xfrm>
          <a:prstGeom prst="rect">
            <a:avLst/>
          </a:prstGeom>
        </p:spPr>
        <p:txBody>
          <a:bodyPr lIns="0" tIns="0" rIns="0" bIns="0" rtlCol="0" anchor="t">
            <a:spAutoFit/>
          </a:bodyPr>
          <a:lstStyle/>
          <a:p>
            <a:pPr algn="ctr" rtl="1">
              <a:lnSpc>
                <a:spcPts val="1679"/>
              </a:lnSpc>
            </a:pPr>
            <a:r>
              <a:rPr lang="ar-EG" sz="1399" b="1" dirty="0">
                <a:solidFill>
                  <a:srgbClr val="00205C"/>
                </a:solidFill>
                <a:latin typeface="Arial" panose="020B0604020202020204" pitchFamily="34" charset="0"/>
                <a:cs typeface="Arial" panose="020B0604020202020204" pitchFamily="34" charset="0"/>
              </a:rPr>
              <a:t>التطعيم</a:t>
            </a:r>
            <a:endParaRPr lang="en-US" sz="1399" b="1" dirty="0">
              <a:solidFill>
                <a:srgbClr val="00205C"/>
              </a:solidFill>
              <a:latin typeface="Arial" panose="020B0604020202020204" pitchFamily="34" charset="0"/>
              <a:cs typeface="Arial" panose="020B0604020202020204" pitchFamily="34" charset="0"/>
            </a:endParaRPr>
          </a:p>
        </p:txBody>
      </p:sp>
      <p:sp>
        <p:nvSpPr>
          <p:cNvPr id="47" name="TextBox 47"/>
          <p:cNvSpPr txBox="1"/>
          <p:nvPr/>
        </p:nvSpPr>
        <p:spPr>
          <a:xfrm>
            <a:off x="1045581" y="5069334"/>
            <a:ext cx="1690919" cy="1102866"/>
          </a:xfrm>
          <a:prstGeom prst="rect">
            <a:avLst/>
          </a:prstGeom>
        </p:spPr>
        <p:txBody>
          <a:bodyPr lIns="0" tIns="0" rIns="0" bIns="0" rtlCol="0" anchor="t">
            <a:spAutoFit/>
          </a:bodyPr>
          <a:lstStyle/>
          <a:p>
            <a:pPr algn="r" rtl="1">
              <a:lnSpc>
                <a:spcPts val="1679"/>
              </a:lnSpc>
            </a:pPr>
            <a:r>
              <a:rPr lang="ar-EG" sz="1399" b="1" dirty="0">
                <a:solidFill>
                  <a:srgbClr val="00205C"/>
                </a:solidFill>
                <a:latin typeface="Arial" panose="020B0604020202020204" pitchFamily="34" charset="0"/>
                <a:cs typeface="Arial" panose="020B0604020202020204" pitchFamily="34" charset="0"/>
              </a:rPr>
              <a:t>التأثيرات الاجتماعية</a:t>
            </a:r>
          </a:p>
          <a:p>
            <a:pPr algn="r" rtl="1">
              <a:lnSpc>
                <a:spcPts val="1679"/>
              </a:lnSpc>
            </a:pPr>
            <a:endParaRPr lang="en-US" sz="1399" b="1" dirty="0">
              <a:solidFill>
                <a:srgbClr val="00205C"/>
              </a:solidFill>
              <a:latin typeface="Arial" panose="020B0604020202020204" pitchFamily="34" charset="0"/>
              <a:cs typeface="Arial" panose="020B0604020202020204" pitchFamily="34" charset="0"/>
            </a:endParaRPr>
          </a:p>
          <a:p>
            <a:pPr marL="237489" lvl="1" indent="-118744" algn="r" rtl="1">
              <a:lnSpc>
                <a:spcPts val="1319"/>
              </a:lnSpc>
              <a:buFont typeface="Arial"/>
              <a:buChar char="•"/>
            </a:pPr>
            <a:r>
              <a:rPr lang="ar-EG" sz="1099" dirty="0">
                <a:solidFill>
                  <a:srgbClr val="00205C"/>
                </a:solidFill>
                <a:latin typeface="Arial" panose="020B0604020202020204" pitchFamily="34" charset="0"/>
                <a:cs typeface="Arial" panose="020B0604020202020204" pitchFamily="34" charset="0"/>
              </a:rPr>
              <a:t>الأعراف الاجتماعية (بما يشمل دعم الأسرة والقيادات الدينية)</a:t>
            </a:r>
          </a:p>
          <a:p>
            <a:pPr marL="237489" lvl="1" indent="-118744" algn="r" rtl="1">
              <a:lnSpc>
                <a:spcPts val="1319"/>
              </a:lnSpc>
              <a:buFont typeface="Arial"/>
              <a:buChar char="•"/>
            </a:pPr>
            <a:r>
              <a:rPr lang="ar-EG" sz="1099" dirty="0">
                <a:solidFill>
                  <a:srgbClr val="00205C"/>
                </a:solidFill>
                <a:latin typeface="Arial" panose="020B0604020202020204" pitchFamily="34" charset="0"/>
                <a:cs typeface="Arial" panose="020B0604020202020204" pitchFamily="34" charset="0"/>
              </a:rPr>
              <a:t>توصية العاملين الصحيين</a:t>
            </a:r>
          </a:p>
          <a:p>
            <a:pPr marL="237489" lvl="1" indent="-118744" algn="r" rtl="1">
              <a:lnSpc>
                <a:spcPts val="1319"/>
              </a:lnSpc>
              <a:buFont typeface="Arial"/>
              <a:buChar char="•"/>
            </a:pPr>
            <a:r>
              <a:rPr lang="ar-EG" sz="1099" dirty="0">
                <a:solidFill>
                  <a:srgbClr val="00205C"/>
                </a:solidFill>
                <a:latin typeface="Arial" panose="020B0604020202020204" pitchFamily="34" charset="0"/>
                <a:cs typeface="Arial" panose="020B0604020202020204" pitchFamily="34" charset="0"/>
              </a:rPr>
              <a:t>الإنصاف بين الجنسين</a:t>
            </a:r>
            <a:endParaRPr lang="en-US" sz="1099" dirty="0">
              <a:solidFill>
                <a:srgbClr val="00205C"/>
              </a:solidFill>
              <a:latin typeface="Arial" panose="020B0604020202020204" pitchFamily="34" charset="0"/>
              <a:cs typeface="Arial" panose="020B0604020202020204" pitchFamily="34" charset="0"/>
            </a:endParaRPr>
          </a:p>
        </p:txBody>
      </p:sp>
      <p:pic>
        <p:nvPicPr>
          <p:cNvPr id="48" name="Graphic 47" descr="Eye dropper with solid fill">
            <a:extLst>
              <a:ext uri="{FF2B5EF4-FFF2-40B4-BE49-F238E27FC236}">
                <a16:creationId xmlns:a16="http://schemas.microsoft.com/office/drawing/2014/main" id="{B529BE42-5964-01AB-AAC4-367DE37C1E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780000">
            <a:off x="5653525" y="3722578"/>
            <a:ext cx="91455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1" y="8987905"/>
            <a:ext cx="2578591" cy="918096"/>
          </a:xfrm>
          <a:custGeom>
            <a:avLst/>
            <a:gdLst/>
            <a:ahLst/>
            <a:cxnLst/>
            <a:rect l="l" t="t" r="r" b="b"/>
            <a:pathLst>
              <a:path w="2743200" h="2763297">
                <a:moveTo>
                  <a:pt x="0" y="0"/>
                </a:moveTo>
                <a:lnTo>
                  <a:pt x="2743201" y="0"/>
                </a:lnTo>
                <a:lnTo>
                  <a:pt x="2743201" y="2763297"/>
                </a:lnTo>
                <a:lnTo>
                  <a:pt x="0" y="2763297"/>
                </a:lnTo>
                <a:lnTo>
                  <a:pt x="0" y="0"/>
                </a:lnTo>
                <a:close/>
              </a:path>
            </a:pathLst>
          </a:custGeom>
          <a:blipFill>
            <a:blip r:embed="rId3">
              <a:alphaModFix amt="64000"/>
              <a:extLst>
                <a:ext uri="{96DAC541-7B7A-43D3-8B79-37D633B846F1}">
                  <asvg:svgBlip xmlns:asvg="http://schemas.microsoft.com/office/drawing/2016/SVG/main" r:embed="rId4"/>
                </a:ext>
              </a:extLst>
            </a:blip>
            <a:stretch>
              <a:fillRect l="-6384" t="66800" b="-267782"/>
            </a:stretch>
          </a:blipFill>
        </p:spPr>
        <p:txBody>
          <a:bodyPr/>
          <a:lstStyle/>
          <a:p>
            <a:pPr algn="r" rtl="1"/>
            <a:endParaRPr lang="nl-NL">
              <a:latin typeface="Arial" panose="020B0604020202020204" pitchFamily="34" charset="0"/>
              <a:cs typeface="Arial" panose="020B0604020202020204" pitchFamily="34" charset="0"/>
            </a:endParaRPr>
          </a:p>
        </p:txBody>
      </p:sp>
      <p:sp>
        <p:nvSpPr>
          <p:cNvPr id="3" name="Freeform 3"/>
          <p:cNvSpPr/>
          <p:nvPr/>
        </p:nvSpPr>
        <p:spPr>
          <a:xfrm>
            <a:off x="2701833" y="9601201"/>
            <a:ext cx="2743200" cy="326196"/>
          </a:xfrm>
          <a:custGeom>
            <a:avLst/>
            <a:gdLst/>
            <a:ahLst/>
            <a:cxnLst/>
            <a:rect l="l" t="t" r="r" b="b"/>
            <a:pathLst>
              <a:path w="2743200" h="2763297">
                <a:moveTo>
                  <a:pt x="0" y="0"/>
                </a:moveTo>
                <a:lnTo>
                  <a:pt x="2743200" y="0"/>
                </a:lnTo>
                <a:lnTo>
                  <a:pt x="2743200" y="2763297"/>
                </a:lnTo>
                <a:lnTo>
                  <a:pt x="0" y="2763297"/>
                </a:lnTo>
                <a:lnTo>
                  <a:pt x="0" y="0"/>
                </a:lnTo>
                <a:close/>
              </a:path>
            </a:pathLst>
          </a:custGeom>
          <a:blipFill>
            <a:blip r:embed="rId3">
              <a:alphaModFix amt="64000"/>
              <a:extLst>
                <a:ext uri="{96DAC541-7B7A-43D3-8B79-37D633B846F1}">
                  <asvg:svgBlip xmlns:asvg="http://schemas.microsoft.com/office/drawing/2016/SVG/main" r:embed="rId4"/>
                </a:ext>
              </a:extLst>
            </a:blip>
            <a:stretch>
              <a:fillRect t="-1" b="-747127"/>
            </a:stretch>
          </a:blipFill>
        </p:spPr>
        <p:txBody>
          <a:bodyPr/>
          <a:lstStyle/>
          <a:p>
            <a:pPr algn="r" rtl="1"/>
            <a:endParaRPr lang="nl-NL">
              <a:latin typeface="Arial" panose="020B0604020202020204" pitchFamily="34" charset="0"/>
              <a:cs typeface="Arial" panose="020B0604020202020204" pitchFamily="34" charset="0"/>
            </a:endParaRPr>
          </a:p>
        </p:txBody>
      </p:sp>
      <p:grpSp>
        <p:nvGrpSpPr>
          <p:cNvPr id="4" name="Group 4"/>
          <p:cNvGrpSpPr/>
          <p:nvPr/>
        </p:nvGrpSpPr>
        <p:grpSpPr>
          <a:xfrm>
            <a:off x="577639" y="1483530"/>
            <a:ext cx="5682655" cy="897103"/>
            <a:chOff x="0" y="0"/>
            <a:chExt cx="7576873" cy="1196137"/>
          </a:xfrm>
        </p:grpSpPr>
        <p:sp>
          <p:nvSpPr>
            <p:cNvPr id="5" name="Freeform 5"/>
            <p:cNvSpPr/>
            <p:nvPr/>
          </p:nvSpPr>
          <p:spPr>
            <a:xfrm>
              <a:off x="0" y="0"/>
              <a:ext cx="7576825" cy="1196106"/>
            </a:xfrm>
            <a:custGeom>
              <a:avLst/>
              <a:gdLst/>
              <a:ahLst/>
              <a:cxnLst/>
              <a:rect l="l" t="t" r="r" b="b"/>
              <a:pathLst>
                <a:path w="7576825" h="1196106">
                  <a:moveTo>
                    <a:pt x="0" y="0"/>
                  </a:moveTo>
                  <a:lnTo>
                    <a:pt x="7576825" y="0"/>
                  </a:lnTo>
                  <a:lnTo>
                    <a:pt x="7576825" y="1196106"/>
                  </a:lnTo>
                  <a:lnTo>
                    <a:pt x="0" y="1196106"/>
                  </a:lnTo>
                  <a:close/>
                </a:path>
              </a:pathLst>
            </a:custGeom>
            <a:solidFill>
              <a:srgbClr val="009ADE">
                <a:alpha val="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6" name="Group 6"/>
          <p:cNvGrpSpPr/>
          <p:nvPr/>
        </p:nvGrpSpPr>
        <p:grpSpPr>
          <a:xfrm>
            <a:off x="4315492" y="1471958"/>
            <a:ext cx="637508" cy="358626"/>
            <a:chOff x="0" y="0"/>
            <a:chExt cx="850011" cy="478168"/>
          </a:xfrm>
        </p:grpSpPr>
        <p:sp>
          <p:nvSpPr>
            <p:cNvPr id="7" name="Freeform 7"/>
            <p:cNvSpPr/>
            <p:nvPr/>
          </p:nvSpPr>
          <p:spPr>
            <a:xfrm>
              <a:off x="0" y="0"/>
              <a:ext cx="850011" cy="478168"/>
            </a:xfrm>
            <a:custGeom>
              <a:avLst/>
              <a:gdLst/>
              <a:ahLst/>
              <a:cxnLst/>
              <a:rect l="l" t="t" r="r" b="b"/>
              <a:pathLst>
                <a:path w="850011" h="478168">
                  <a:moveTo>
                    <a:pt x="0" y="0"/>
                  </a:moveTo>
                  <a:lnTo>
                    <a:pt x="850011" y="0"/>
                  </a:lnTo>
                  <a:lnTo>
                    <a:pt x="850011" y="478168"/>
                  </a:lnTo>
                  <a:lnTo>
                    <a:pt x="0" y="478168"/>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8" name="TextBox 8"/>
            <p:cNvSpPr txBox="1"/>
            <p:nvPr/>
          </p:nvSpPr>
          <p:spPr>
            <a:xfrm>
              <a:off x="0" y="0"/>
              <a:ext cx="849967" cy="478119"/>
            </a:xfrm>
            <a:prstGeom prst="rect">
              <a:avLst/>
            </a:prstGeom>
          </p:spPr>
          <p:txBody>
            <a:bodyPr lIns="50800" tIns="50800" rIns="50800" bIns="50800" rtlCol="0" anchor="ctr"/>
            <a:lstStyle/>
            <a:p>
              <a:pPr algn="ctr" rtl="1">
                <a:lnSpc>
                  <a:spcPts val="1679"/>
                </a:lnSpc>
              </a:pPr>
              <a:r>
                <a:rPr lang="ar-EG" sz="1399" b="1" dirty="0">
                  <a:solidFill>
                    <a:srgbClr val="FFFFFF"/>
                  </a:solidFill>
                  <a:latin typeface="Arial" panose="020B0604020202020204" pitchFamily="34" charset="0"/>
                  <a:cs typeface="Arial" panose="020B0604020202020204" pitchFamily="34" charset="0"/>
                </a:rPr>
                <a:t>نصيحة</a:t>
              </a:r>
              <a:endParaRPr lang="en-US" sz="1399" b="1" dirty="0">
                <a:solidFill>
                  <a:srgbClr val="FFFFFF"/>
                </a:solidFill>
                <a:latin typeface="Arial" panose="020B0604020202020204" pitchFamily="34" charset="0"/>
                <a:cs typeface="Arial" panose="020B0604020202020204" pitchFamily="34" charset="0"/>
              </a:endParaRPr>
            </a:p>
          </p:txBody>
        </p:sp>
      </p:grpSp>
      <p:grpSp>
        <p:nvGrpSpPr>
          <p:cNvPr id="9" name="Group 9"/>
          <p:cNvGrpSpPr/>
          <p:nvPr/>
        </p:nvGrpSpPr>
        <p:grpSpPr>
          <a:xfrm>
            <a:off x="228026" y="5407443"/>
            <a:ext cx="6114529" cy="3822282"/>
            <a:chOff x="0" y="0"/>
            <a:chExt cx="8152705" cy="5096376"/>
          </a:xfrm>
        </p:grpSpPr>
        <p:sp>
          <p:nvSpPr>
            <p:cNvPr id="10" name="Freeform 10"/>
            <p:cNvSpPr/>
            <p:nvPr/>
          </p:nvSpPr>
          <p:spPr>
            <a:xfrm>
              <a:off x="0" y="0"/>
              <a:ext cx="8152765" cy="5096383"/>
            </a:xfrm>
            <a:custGeom>
              <a:avLst/>
              <a:gdLst/>
              <a:ahLst/>
              <a:cxnLst/>
              <a:rect l="l" t="t" r="r" b="b"/>
              <a:pathLst>
                <a:path w="8152765" h="5096383">
                  <a:moveTo>
                    <a:pt x="0" y="0"/>
                  </a:moveTo>
                  <a:lnTo>
                    <a:pt x="8152765" y="0"/>
                  </a:lnTo>
                  <a:lnTo>
                    <a:pt x="8152765" y="5096383"/>
                  </a:lnTo>
                  <a:lnTo>
                    <a:pt x="0" y="5096383"/>
                  </a:lnTo>
                  <a:close/>
                </a:path>
              </a:pathLst>
            </a:custGeom>
            <a:solidFill>
              <a:srgbClr val="009ADE">
                <a:alpha val="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11" name="Group 11"/>
          <p:cNvGrpSpPr/>
          <p:nvPr/>
        </p:nvGrpSpPr>
        <p:grpSpPr>
          <a:xfrm>
            <a:off x="3148084" y="8213416"/>
            <a:ext cx="3040220" cy="358589"/>
            <a:chOff x="0" y="0"/>
            <a:chExt cx="4384611" cy="478119"/>
          </a:xfrm>
        </p:grpSpPr>
        <p:sp>
          <p:nvSpPr>
            <p:cNvPr id="12" name="Freeform 12"/>
            <p:cNvSpPr/>
            <p:nvPr/>
          </p:nvSpPr>
          <p:spPr>
            <a:xfrm>
              <a:off x="0" y="0"/>
              <a:ext cx="4384548" cy="478141"/>
            </a:xfrm>
            <a:custGeom>
              <a:avLst/>
              <a:gdLst/>
              <a:ahLst/>
              <a:cxnLst/>
              <a:rect l="l" t="t" r="r" b="b"/>
              <a:pathLst>
                <a:path w="4384548" h="478141">
                  <a:moveTo>
                    <a:pt x="0" y="0"/>
                  </a:moveTo>
                  <a:lnTo>
                    <a:pt x="4384548" y="0"/>
                  </a:lnTo>
                  <a:lnTo>
                    <a:pt x="4384548" y="478141"/>
                  </a:lnTo>
                  <a:lnTo>
                    <a:pt x="0" y="478141"/>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3" name="TextBox 13"/>
            <p:cNvSpPr txBox="1"/>
            <p:nvPr/>
          </p:nvSpPr>
          <p:spPr>
            <a:xfrm>
              <a:off x="0" y="0"/>
              <a:ext cx="4384611" cy="478119"/>
            </a:xfrm>
            <a:prstGeom prst="rect">
              <a:avLst/>
            </a:prstGeom>
          </p:spPr>
          <p:txBody>
            <a:bodyPr lIns="50800" tIns="50800" rIns="50800" bIns="50800" rtlCol="0" anchor="ctr"/>
            <a:lstStyle/>
            <a:p>
              <a:pPr algn="ctr" rtl="1">
                <a:lnSpc>
                  <a:spcPts val="1679"/>
                </a:lnSpc>
              </a:pPr>
              <a:r>
                <a:rPr lang="ar-EG" sz="1200" dirty="0">
                  <a:solidFill>
                    <a:srgbClr val="FFFFFF"/>
                  </a:solidFill>
                  <a:latin typeface="Arial" panose="020B0604020202020204" pitchFamily="34" charset="0"/>
                  <a:cs typeface="Arial" panose="020B0604020202020204" pitchFamily="34" charset="0"/>
                </a:rPr>
                <a:t>صفحة موارد أسبوع التمنيع العالمي</a:t>
              </a:r>
            </a:p>
          </p:txBody>
        </p:sp>
      </p:grpSp>
      <p:grpSp>
        <p:nvGrpSpPr>
          <p:cNvPr id="14" name="Group 14"/>
          <p:cNvGrpSpPr/>
          <p:nvPr/>
        </p:nvGrpSpPr>
        <p:grpSpPr>
          <a:xfrm>
            <a:off x="425309" y="3485533"/>
            <a:ext cx="1107013" cy="556853"/>
            <a:chOff x="0" y="0"/>
            <a:chExt cx="1476017" cy="742470"/>
          </a:xfrm>
        </p:grpSpPr>
        <p:sp>
          <p:nvSpPr>
            <p:cNvPr id="15" name="Freeform 15"/>
            <p:cNvSpPr/>
            <p:nvPr/>
          </p:nvSpPr>
          <p:spPr>
            <a:xfrm>
              <a:off x="0" y="0"/>
              <a:ext cx="1475994" cy="742430"/>
            </a:xfrm>
            <a:custGeom>
              <a:avLst/>
              <a:gdLst/>
              <a:ahLst/>
              <a:cxnLst/>
              <a:rect l="l" t="t" r="r" b="b"/>
              <a:pathLst>
                <a:path w="1475994" h="742430">
                  <a:moveTo>
                    <a:pt x="0" y="0"/>
                  </a:moveTo>
                  <a:lnTo>
                    <a:pt x="1475994" y="0"/>
                  </a:lnTo>
                  <a:lnTo>
                    <a:pt x="1475994" y="742430"/>
                  </a:lnTo>
                  <a:lnTo>
                    <a:pt x="0" y="742430"/>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6" name="TextBox 16"/>
            <p:cNvSpPr txBox="1"/>
            <p:nvPr/>
          </p:nvSpPr>
          <p:spPr>
            <a:xfrm>
              <a:off x="0" y="-9525"/>
              <a:ext cx="1476017" cy="751995"/>
            </a:xfrm>
            <a:prstGeom prst="rect">
              <a:avLst/>
            </a:prstGeom>
          </p:spPr>
          <p:txBody>
            <a:bodyPr lIns="50800" tIns="50800" rIns="50800" bIns="50800" rtlCol="0" anchor="ctr"/>
            <a:lstStyle/>
            <a:p>
              <a:pPr algn="r" rtl="1">
                <a:lnSpc>
                  <a:spcPts val="1200"/>
                </a:lnSpc>
              </a:pPr>
              <a:r>
                <a:rPr lang="ar-EG" sz="1000" dirty="0">
                  <a:solidFill>
                    <a:srgbClr val="FFFFFF"/>
                  </a:solidFill>
                  <a:latin typeface="Arial" panose="020B0604020202020204" pitchFamily="34" charset="0"/>
                  <a:cs typeface="Arial" panose="020B0604020202020204" pitchFamily="34" charset="0"/>
                </a:rPr>
                <a:t>أسئلة وأجوبة حول التطعيم</a:t>
              </a:r>
            </a:p>
          </p:txBody>
        </p:sp>
      </p:grpSp>
      <p:grpSp>
        <p:nvGrpSpPr>
          <p:cNvPr id="17" name="Group 17"/>
          <p:cNvGrpSpPr/>
          <p:nvPr/>
        </p:nvGrpSpPr>
        <p:grpSpPr>
          <a:xfrm>
            <a:off x="416986" y="5628777"/>
            <a:ext cx="2868305" cy="281419"/>
            <a:chOff x="0" y="0"/>
            <a:chExt cx="3824407" cy="375225"/>
          </a:xfrm>
        </p:grpSpPr>
        <p:sp>
          <p:nvSpPr>
            <p:cNvPr id="18" name="Freeform 18"/>
            <p:cNvSpPr/>
            <p:nvPr/>
          </p:nvSpPr>
          <p:spPr>
            <a:xfrm>
              <a:off x="0" y="0"/>
              <a:ext cx="3824351" cy="375285"/>
            </a:xfrm>
            <a:custGeom>
              <a:avLst/>
              <a:gdLst/>
              <a:ahLst/>
              <a:cxnLst/>
              <a:rect l="l" t="t" r="r" b="b"/>
              <a:pathLst>
                <a:path w="3824351" h="375285">
                  <a:moveTo>
                    <a:pt x="0" y="0"/>
                  </a:moveTo>
                  <a:lnTo>
                    <a:pt x="3824351" y="0"/>
                  </a:lnTo>
                  <a:lnTo>
                    <a:pt x="3824351" y="375285"/>
                  </a:lnTo>
                  <a:lnTo>
                    <a:pt x="0" y="375285"/>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9" name="TextBox 19"/>
            <p:cNvSpPr txBox="1"/>
            <p:nvPr/>
          </p:nvSpPr>
          <p:spPr>
            <a:xfrm>
              <a:off x="0" y="-9525"/>
              <a:ext cx="3824407" cy="384750"/>
            </a:xfrm>
            <a:prstGeom prst="rect">
              <a:avLst/>
            </a:prstGeom>
          </p:spPr>
          <p:txBody>
            <a:bodyPr lIns="50800" tIns="50800" rIns="50800" bIns="50800" rtlCol="0" anchor="ctr"/>
            <a:lstStyle/>
            <a:p>
              <a:pPr algn="ctr" rtl="1">
                <a:lnSpc>
                  <a:spcPts val="1200"/>
                </a:lnSpc>
              </a:pPr>
              <a:r>
                <a:rPr lang="ar-EG" sz="1000" dirty="0">
                  <a:solidFill>
                    <a:srgbClr val="FFFFFF"/>
                  </a:solidFill>
                  <a:latin typeface="Arial" panose="020B0604020202020204" pitchFamily="34" charset="0"/>
                  <a:cs typeface="Arial" panose="020B0604020202020204" pitchFamily="34" charset="0"/>
                </a:rPr>
                <a:t>نصائح سريعة لممثلي المجتمع المحلي</a:t>
              </a:r>
            </a:p>
          </p:txBody>
        </p:sp>
      </p:grpSp>
      <p:grpSp>
        <p:nvGrpSpPr>
          <p:cNvPr id="20" name="Group 20"/>
          <p:cNvGrpSpPr/>
          <p:nvPr/>
        </p:nvGrpSpPr>
        <p:grpSpPr>
          <a:xfrm>
            <a:off x="3485801" y="5628777"/>
            <a:ext cx="2227737" cy="281419"/>
            <a:chOff x="0" y="0"/>
            <a:chExt cx="2970316" cy="375225"/>
          </a:xfrm>
        </p:grpSpPr>
        <p:sp>
          <p:nvSpPr>
            <p:cNvPr id="21" name="Freeform 21"/>
            <p:cNvSpPr/>
            <p:nvPr/>
          </p:nvSpPr>
          <p:spPr>
            <a:xfrm>
              <a:off x="0" y="0"/>
              <a:ext cx="2970276" cy="375285"/>
            </a:xfrm>
            <a:custGeom>
              <a:avLst/>
              <a:gdLst/>
              <a:ahLst/>
              <a:cxnLst/>
              <a:rect l="l" t="t" r="r" b="b"/>
              <a:pathLst>
                <a:path w="2970276" h="375285">
                  <a:moveTo>
                    <a:pt x="0" y="0"/>
                  </a:moveTo>
                  <a:lnTo>
                    <a:pt x="2970276" y="0"/>
                  </a:lnTo>
                  <a:lnTo>
                    <a:pt x="2970276" y="375285"/>
                  </a:lnTo>
                  <a:lnTo>
                    <a:pt x="0" y="375285"/>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22" name="TextBox 22"/>
            <p:cNvSpPr txBox="1"/>
            <p:nvPr/>
          </p:nvSpPr>
          <p:spPr>
            <a:xfrm>
              <a:off x="0" y="-9525"/>
              <a:ext cx="2970316" cy="384750"/>
            </a:xfrm>
            <a:prstGeom prst="rect">
              <a:avLst/>
            </a:prstGeom>
          </p:spPr>
          <p:txBody>
            <a:bodyPr lIns="50800" tIns="50800" rIns="50800" bIns="50800" rtlCol="0" anchor="ctr"/>
            <a:lstStyle/>
            <a:p>
              <a:pPr algn="ctr" rtl="1">
                <a:lnSpc>
                  <a:spcPts val="1200"/>
                </a:lnSpc>
              </a:pPr>
              <a:r>
                <a:rPr lang="ar-EG" sz="1000" dirty="0">
                  <a:solidFill>
                    <a:srgbClr val="FFFFFF"/>
                  </a:solidFill>
                  <a:latin typeface="Arial" panose="020B0604020202020204" pitchFamily="34" charset="0"/>
                  <a:cs typeface="Arial" panose="020B0604020202020204" pitchFamily="34" charset="0"/>
                </a:rPr>
                <a:t>نصائح سريعة للعاملين الصحيين</a:t>
              </a:r>
            </a:p>
          </p:txBody>
        </p:sp>
      </p:grpSp>
      <p:sp>
        <p:nvSpPr>
          <p:cNvPr id="23" name="Freeform 23"/>
          <p:cNvSpPr/>
          <p:nvPr/>
        </p:nvSpPr>
        <p:spPr>
          <a:xfrm>
            <a:off x="489419" y="4081038"/>
            <a:ext cx="915929" cy="810651"/>
          </a:xfrm>
          <a:custGeom>
            <a:avLst/>
            <a:gdLst/>
            <a:ahLst/>
            <a:cxnLst/>
            <a:rect l="l" t="t" r="r" b="b"/>
            <a:pathLst>
              <a:path w="915929" h="810651">
                <a:moveTo>
                  <a:pt x="0" y="0"/>
                </a:moveTo>
                <a:lnTo>
                  <a:pt x="915929" y="0"/>
                </a:lnTo>
                <a:lnTo>
                  <a:pt x="915929" y="810651"/>
                </a:lnTo>
                <a:lnTo>
                  <a:pt x="0" y="810651"/>
                </a:lnTo>
                <a:lnTo>
                  <a:pt x="0" y="0"/>
                </a:lnTo>
                <a:close/>
              </a:path>
            </a:pathLst>
          </a:custGeom>
          <a:blipFill>
            <a:blip r:embed="rId5"/>
            <a:stretch>
              <a:fillRect t="-6493" b="-6493"/>
            </a:stretch>
          </a:blipFill>
        </p:spPr>
        <p:txBody>
          <a:bodyPr/>
          <a:lstStyle/>
          <a:p>
            <a:pPr algn="r" rtl="1"/>
            <a:endParaRPr lang="nl-NL">
              <a:latin typeface="Arial" panose="020B0604020202020204" pitchFamily="34" charset="0"/>
              <a:cs typeface="Arial" panose="020B0604020202020204" pitchFamily="34" charset="0"/>
            </a:endParaRPr>
          </a:p>
        </p:txBody>
      </p:sp>
      <p:grpSp>
        <p:nvGrpSpPr>
          <p:cNvPr id="24" name="Group 24"/>
          <p:cNvGrpSpPr/>
          <p:nvPr/>
        </p:nvGrpSpPr>
        <p:grpSpPr>
          <a:xfrm>
            <a:off x="2220890" y="3678346"/>
            <a:ext cx="2028907" cy="365458"/>
            <a:chOff x="0" y="0"/>
            <a:chExt cx="2705209" cy="487277"/>
          </a:xfrm>
        </p:grpSpPr>
        <p:sp>
          <p:nvSpPr>
            <p:cNvPr id="25" name="Freeform 25"/>
            <p:cNvSpPr/>
            <p:nvPr/>
          </p:nvSpPr>
          <p:spPr>
            <a:xfrm>
              <a:off x="0" y="0"/>
              <a:ext cx="2705227" cy="487299"/>
            </a:xfrm>
            <a:custGeom>
              <a:avLst/>
              <a:gdLst/>
              <a:ahLst/>
              <a:cxnLst/>
              <a:rect l="l" t="t" r="r" b="b"/>
              <a:pathLst>
                <a:path w="2705227" h="487299">
                  <a:moveTo>
                    <a:pt x="0" y="0"/>
                  </a:moveTo>
                  <a:lnTo>
                    <a:pt x="2705227" y="0"/>
                  </a:lnTo>
                  <a:lnTo>
                    <a:pt x="2705227" y="487299"/>
                  </a:lnTo>
                  <a:lnTo>
                    <a:pt x="0" y="487299"/>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26" name="TextBox 26"/>
            <p:cNvSpPr txBox="1"/>
            <p:nvPr/>
          </p:nvSpPr>
          <p:spPr>
            <a:xfrm>
              <a:off x="0" y="-9525"/>
              <a:ext cx="2705209" cy="496802"/>
            </a:xfrm>
            <a:prstGeom prst="rect">
              <a:avLst/>
            </a:prstGeom>
          </p:spPr>
          <p:txBody>
            <a:bodyPr lIns="50800" tIns="50800" rIns="50800" bIns="50800" rtlCol="0" anchor="ctr"/>
            <a:lstStyle/>
            <a:p>
              <a:pPr algn="r" rtl="1">
                <a:lnSpc>
                  <a:spcPts val="1200"/>
                </a:lnSpc>
              </a:pPr>
              <a:r>
                <a:rPr lang="ar-EG" sz="1000" dirty="0">
                  <a:solidFill>
                    <a:srgbClr val="FFFFFF"/>
                  </a:solidFill>
                  <a:latin typeface="Arial" panose="020B0604020202020204" pitchFamily="34" charset="0"/>
                  <a:cs typeface="Arial" panose="020B0604020202020204" pitchFamily="34" charset="0"/>
                </a:rPr>
                <a:t>سلسلة شرح اللقاحات</a:t>
              </a:r>
            </a:p>
          </p:txBody>
        </p:sp>
      </p:grpSp>
      <p:sp>
        <p:nvSpPr>
          <p:cNvPr id="27" name="Freeform 27"/>
          <p:cNvSpPr/>
          <p:nvPr/>
        </p:nvSpPr>
        <p:spPr>
          <a:xfrm>
            <a:off x="2155963" y="4081038"/>
            <a:ext cx="911419" cy="911419"/>
          </a:xfrm>
          <a:custGeom>
            <a:avLst/>
            <a:gdLst/>
            <a:ahLst/>
            <a:cxnLst/>
            <a:rect l="l" t="t" r="r" b="b"/>
            <a:pathLst>
              <a:path w="911419" h="911419">
                <a:moveTo>
                  <a:pt x="0" y="0"/>
                </a:moveTo>
                <a:lnTo>
                  <a:pt x="911419" y="0"/>
                </a:lnTo>
                <a:lnTo>
                  <a:pt x="911419" y="911419"/>
                </a:lnTo>
                <a:lnTo>
                  <a:pt x="0" y="911419"/>
                </a:lnTo>
                <a:lnTo>
                  <a:pt x="0" y="0"/>
                </a:lnTo>
                <a:close/>
              </a:path>
            </a:pathLst>
          </a:custGeom>
          <a:blipFill>
            <a:blip r:embed="rId6"/>
            <a:stretch>
              <a:fillRect/>
            </a:stretch>
          </a:blipFill>
        </p:spPr>
        <p:txBody>
          <a:bodyPr/>
          <a:lstStyle/>
          <a:p>
            <a:pPr algn="r" rtl="1"/>
            <a:endParaRPr lang="nl-NL">
              <a:latin typeface="Arial" panose="020B0604020202020204" pitchFamily="34" charset="0"/>
              <a:cs typeface="Arial" panose="020B0604020202020204" pitchFamily="34" charset="0"/>
            </a:endParaRPr>
          </a:p>
        </p:txBody>
      </p:sp>
      <p:grpSp>
        <p:nvGrpSpPr>
          <p:cNvPr id="32" name="Group 32"/>
          <p:cNvGrpSpPr/>
          <p:nvPr/>
        </p:nvGrpSpPr>
        <p:grpSpPr>
          <a:xfrm>
            <a:off x="416985" y="7973401"/>
            <a:ext cx="1580013" cy="556853"/>
            <a:chOff x="0" y="0"/>
            <a:chExt cx="2106684" cy="742470"/>
          </a:xfrm>
        </p:grpSpPr>
        <p:sp>
          <p:nvSpPr>
            <p:cNvPr id="33" name="Freeform 33"/>
            <p:cNvSpPr/>
            <p:nvPr/>
          </p:nvSpPr>
          <p:spPr>
            <a:xfrm>
              <a:off x="0" y="0"/>
              <a:ext cx="2106676" cy="742511"/>
            </a:xfrm>
            <a:custGeom>
              <a:avLst/>
              <a:gdLst/>
              <a:ahLst/>
              <a:cxnLst/>
              <a:rect l="l" t="t" r="r" b="b"/>
              <a:pathLst>
                <a:path w="2106676" h="742511">
                  <a:moveTo>
                    <a:pt x="0" y="0"/>
                  </a:moveTo>
                  <a:lnTo>
                    <a:pt x="2106676" y="0"/>
                  </a:lnTo>
                  <a:lnTo>
                    <a:pt x="2106676" y="742511"/>
                  </a:lnTo>
                  <a:lnTo>
                    <a:pt x="0" y="742511"/>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34" name="TextBox 34"/>
            <p:cNvSpPr txBox="1"/>
            <p:nvPr/>
          </p:nvSpPr>
          <p:spPr>
            <a:xfrm>
              <a:off x="0" y="-9525"/>
              <a:ext cx="2106684" cy="751995"/>
            </a:xfrm>
            <a:prstGeom prst="rect">
              <a:avLst/>
            </a:prstGeom>
          </p:spPr>
          <p:txBody>
            <a:bodyPr lIns="50800" tIns="50800" rIns="50800" bIns="50800" rtlCol="0" anchor="ctr"/>
            <a:lstStyle/>
            <a:p>
              <a:pPr algn="ctr" rtl="1">
                <a:lnSpc>
                  <a:spcPts val="1200"/>
                </a:lnSpc>
              </a:pPr>
              <a:r>
                <a:rPr lang="ar-EG" sz="1000" dirty="0">
                  <a:solidFill>
                    <a:srgbClr val="FFFFFF"/>
                  </a:solidFill>
                  <a:latin typeface="Arial" panose="020B0604020202020204" pitchFamily="34" charset="0"/>
                  <a:cs typeface="Arial" panose="020B0604020202020204" pitchFamily="34" charset="0"/>
                </a:rPr>
                <a:t>مقاطع فيديو وأشرطة ثابتة وعناوين للنشر على وسائل التواصل الاجتماعي والمنصات الأخرى</a:t>
              </a:r>
            </a:p>
          </p:txBody>
        </p:sp>
      </p:grpSp>
      <p:grpSp>
        <p:nvGrpSpPr>
          <p:cNvPr id="37" name="Group 37"/>
          <p:cNvGrpSpPr/>
          <p:nvPr/>
        </p:nvGrpSpPr>
        <p:grpSpPr>
          <a:xfrm>
            <a:off x="3067382" y="4139669"/>
            <a:ext cx="1306498" cy="788616"/>
            <a:chOff x="0" y="0"/>
            <a:chExt cx="1741997" cy="1051488"/>
          </a:xfrm>
        </p:grpSpPr>
        <p:sp>
          <p:nvSpPr>
            <p:cNvPr id="38" name="Freeform 38"/>
            <p:cNvSpPr/>
            <p:nvPr/>
          </p:nvSpPr>
          <p:spPr>
            <a:xfrm>
              <a:off x="0" y="0"/>
              <a:ext cx="1742002" cy="1051494"/>
            </a:xfrm>
            <a:custGeom>
              <a:avLst/>
              <a:gdLst/>
              <a:ahLst/>
              <a:cxnLst/>
              <a:rect l="l" t="t" r="r" b="b"/>
              <a:pathLst>
                <a:path w="1742002" h="1051494">
                  <a:moveTo>
                    <a:pt x="0" y="0"/>
                  </a:moveTo>
                  <a:lnTo>
                    <a:pt x="1742002" y="0"/>
                  </a:lnTo>
                  <a:lnTo>
                    <a:pt x="1742002" y="1051494"/>
                  </a:lnTo>
                  <a:lnTo>
                    <a:pt x="0" y="1051494"/>
                  </a:lnTo>
                  <a:close/>
                </a:path>
              </a:pathLst>
            </a:custGeom>
            <a:solidFill>
              <a:srgbClr val="009ADE">
                <a:alpha val="24706"/>
              </a:srgbClr>
            </a:solidFill>
          </p:spPr>
          <p:txBody>
            <a:bodyPr/>
            <a:lstStyle/>
            <a:p>
              <a:pPr algn="r" rtl="1"/>
              <a:endParaRPr lang="nl-NL">
                <a:latin typeface="Arial" panose="020B0604020202020204" pitchFamily="34" charset="0"/>
                <a:cs typeface="Arial" panose="020B0604020202020204" pitchFamily="34" charset="0"/>
              </a:endParaRPr>
            </a:p>
          </p:txBody>
        </p:sp>
      </p:grpSp>
      <p:sp>
        <p:nvSpPr>
          <p:cNvPr id="40" name="Freeform 40"/>
          <p:cNvSpPr/>
          <p:nvPr/>
        </p:nvSpPr>
        <p:spPr>
          <a:xfrm>
            <a:off x="330696" y="281385"/>
            <a:ext cx="2567715" cy="808830"/>
          </a:xfrm>
          <a:custGeom>
            <a:avLst/>
            <a:gdLst/>
            <a:ahLst/>
            <a:cxnLst/>
            <a:rect l="l" t="t" r="r" b="b"/>
            <a:pathLst>
              <a:path w="2567715" h="808830">
                <a:moveTo>
                  <a:pt x="0" y="0"/>
                </a:moveTo>
                <a:lnTo>
                  <a:pt x="2567716" y="0"/>
                </a:lnTo>
                <a:lnTo>
                  <a:pt x="2567716" y="808830"/>
                </a:lnTo>
                <a:lnTo>
                  <a:pt x="0" y="808830"/>
                </a:lnTo>
                <a:lnTo>
                  <a:pt x="0" y="0"/>
                </a:lnTo>
                <a:close/>
              </a:path>
            </a:pathLst>
          </a:custGeom>
          <a:blipFill>
            <a:blip r:embed="rId7"/>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1" name="Freeform 41"/>
          <p:cNvSpPr/>
          <p:nvPr/>
        </p:nvSpPr>
        <p:spPr>
          <a:xfrm>
            <a:off x="5104303" y="363354"/>
            <a:ext cx="1457484" cy="2017279"/>
          </a:xfrm>
          <a:custGeom>
            <a:avLst/>
            <a:gdLst/>
            <a:ahLst/>
            <a:cxnLst/>
            <a:rect l="l" t="t" r="r" b="b"/>
            <a:pathLst>
              <a:path w="1457484" h="2017279">
                <a:moveTo>
                  <a:pt x="0" y="0"/>
                </a:moveTo>
                <a:lnTo>
                  <a:pt x="1457484" y="0"/>
                </a:lnTo>
                <a:lnTo>
                  <a:pt x="1457484" y="2017279"/>
                </a:lnTo>
                <a:lnTo>
                  <a:pt x="0" y="2017279"/>
                </a:lnTo>
                <a:lnTo>
                  <a:pt x="0" y="0"/>
                </a:lnTo>
                <a:close/>
              </a:path>
            </a:pathLst>
          </a:custGeom>
          <a:blipFill>
            <a:blip r:embed="rId8"/>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42" name="TextBox 42"/>
          <p:cNvSpPr txBox="1"/>
          <p:nvPr/>
        </p:nvSpPr>
        <p:spPr>
          <a:xfrm rot="-5400000">
            <a:off x="4632730" y="7659495"/>
            <a:ext cx="4007451" cy="102592"/>
          </a:xfrm>
          <a:prstGeom prst="rect">
            <a:avLst/>
          </a:prstGeom>
        </p:spPr>
        <p:txBody>
          <a:bodyPr lIns="0" tIns="0" rIns="0" bIns="0" rtlCol="0" anchor="t">
            <a:spAutoFit/>
          </a:bodyPr>
          <a:lstStyle/>
          <a:p>
            <a:pPr algn="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43" name="TextBox 43"/>
          <p:cNvSpPr txBox="1"/>
          <p:nvPr/>
        </p:nvSpPr>
        <p:spPr>
          <a:xfrm>
            <a:off x="609600" y="1561483"/>
            <a:ext cx="3593257" cy="720838"/>
          </a:xfrm>
          <a:prstGeom prst="rect">
            <a:avLst/>
          </a:prstGeom>
        </p:spPr>
        <p:txBody>
          <a:bodyPr wrap="square"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تعزيز المعلومات السليمة عن اللقاحات</a:t>
            </a:r>
          </a:p>
        </p:txBody>
      </p:sp>
      <p:sp>
        <p:nvSpPr>
          <p:cNvPr id="44" name="TextBox 44"/>
          <p:cNvSpPr txBox="1"/>
          <p:nvPr/>
        </p:nvSpPr>
        <p:spPr>
          <a:xfrm>
            <a:off x="597742" y="2485408"/>
            <a:ext cx="4355225" cy="692497"/>
          </a:xfrm>
          <a:prstGeom prst="rect">
            <a:avLst/>
          </a:prstGeom>
        </p:spPr>
        <p:txBody>
          <a:bodyPr wrap="square" lIns="0" tIns="0" rIns="0" bIns="0" rtlCol="0" anchor="t">
            <a:spAutoFit/>
          </a:bodyPr>
          <a:lstStyle/>
          <a:p>
            <a:pPr algn="r" rtl="1">
              <a:lnSpc>
                <a:spcPts val="1800"/>
              </a:lnSpc>
            </a:pPr>
            <a:r>
              <a:rPr lang="ar-EG" sz="1500" b="1" dirty="0">
                <a:solidFill>
                  <a:srgbClr val="009ADE"/>
                </a:solidFill>
                <a:latin typeface="Arial" panose="020B0604020202020204" pitchFamily="34" charset="0"/>
                <a:cs typeface="Arial" panose="020B0604020202020204" pitchFamily="34" charset="0"/>
              </a:rPr>
              <a:t>ساعدوا الناس في مجتمعكم المحلي على معرفة المزيد عن اللقاحات وفوائدها.</a:t>
            </a:r>
            <a:r>
              <a:rPr lang="ar-EG" sz="1500" dirty="0">
                <a:solidFill>
                  <a:srgbClr val="009ADE"/>
                </a:solidFill>
                <a:latin typeface="Arial" panose="020B0604020202020204" pitchFamily="34" charset="0"/>
                <a:cs typeface="Arial" panose="020B0604020202020204" pitchFamily="34" charset="0"/>
              </a:rPr>
              <a:t> </a:t>
            </a:r>
            <a:r>
              <a:rPr lang="ar-EG" sz="1500" dirty="0">
                <a:solidFill>
                  <a:srgbClr val="00205C"/>
                </a:solidFill>
                <a:latin typeface="Arial" panose="020B0604020202020204" pitchFamily="34" charset="0"/>
                <a:cs typeface="Arial" panose="020B0604020202020204" pitchFamily="34" charset="0"/>
              </a:rPr>
              <a:t>واستخدموا المواد الواردة أدناه - وضعوها في سياقها أو ترجموها أو أَضفُوا عليها الطابع المحلي عند اللزوم.</a:t>
            </a:r>
            <a:endParaRPr lang="en-US" sz="1500" dirty="0">
              <a:solidFill>
                <a:srgbClr val="00205C"/>
              </a:solidFill>
              <a:latin typeface="Arial" panose="020B0604020202020204" pitchFamily="34" charset="0"/>
              <a:cs typeface="Arial" panose="020B0604020202020204" pitchFamily="34" charset="0"/>
            </a:endParaRPr>
          </a:p>
        </p:txBody>
      </p:sp>
      <p:sp>
        <p:nvSpPr>
          <p:cNvPr id="45" name="TextBox 45"/>
          <p:cNvSpPr txBox="1"/>
          <p:nvPr/>
        </p:nvSpPr>
        <p:spPr>
          <a:xfrm>
            <a:off x="3231651" y="7955100"/>
            <a:ext cx="2864349" cy="209550"/>
          </a:xfrm>
          <a:prstGeom prst="rect">
            <a:avLst/>
          </a:prstGeom>
        </p:spPr>
        <p:txBody>
          <a:bodyPr lIns="0" tIns="0" rIns="0" bIns="0" rtlCol="0" anchor="t">
            <a:spAutoFit/>
          </a:bodyPr>
          <a:lstStyle/>
          <a:p>
            <a:pPr algn="r" rtl="1">
              <a:lnSpc>
                <a:spcPts val="1679"/>
              </a:lnSpc>
            </a:pPr>
            <a:r>
              <a:rPr lang="ar-EG" sz="1399" dirty="0">
                <a:solidFill>
                  <a:srgbClr val="00205C"/>
                </a:solidFill>
                <a:latin typeface="Arial" panose="020B0604020202020204" pitchFamily="34" charset="0"/>
                <a:cs typeface="Arial" panose="020B0604020202020204" pitchFamily="34" charset="0"/>
              </a:rPr>
              <a:t>اطلعوا على هذه الموارد على</a:t>
            </a:r>
          </a:p>
        </p:txBody>
      </p:sp>
      <p:sp>
        <p:nvSpPr>
          <p:cNvPr id="46" name="TextBox 46"/>
          <p:cNvSpPr txBox="1"/>
          <p:nvPr/>
        </p:nvSpPr>
        <p:spPr>
          <a:xfrm>
            <a:off x="1679346" y="6022414"/>
            <a:ext cx="1451932" cy="1260538"/>
          </a:xfrm>
          <a:prstGeom prst="rect">
            <a:avLst/>
          </a:prstGeom>
        </p:spPr>
        <p:txBody>
          <a:bodyPr lIns="0" tIns="0" rIns="0" bIns="0" rtlCol="0" anchor="t">
            <a:spAutoFit/>
          </a:bodyPr>
          <a:lstStyle/>
          <a:p>
            <a:pPr algn="r" rtl="1">
              <a:lnSpc>
                <a:spcPts val="1080"/>
              </a:lnSpc>
            </a:pPr>
            <a:r>
              <a:rPr lang="ar-EG" sz="900" b="1" dirty="0">
                <a:solidFill>
                  <a:srgbClr val="F26829"/>
                </a:solidFill>
                <a:latin typeface="Arial" panose="020B0604020202020204" pitchFamily="34" charset="0"/>
                <a:cs typeface="Arial" panose="020B0604020202020204" pitchFamily="34" charset="0"/>
              </a:rPr>
              <a:t>مورد قابل للتعديل لفائدة ممثلي المجتمع المحلي</a:t>
            </a:r>
            <a:r>
              <a:rPr lang="ar-EG" sz="900" dirty="0">
                <a:solidFill>
                  <a:srgbClr val="00205C"/>
                </a:solidFill>
                <a:latin typeface="Arial" panose="020B0604020202020204" pitchFamily="34" charset="0"/>
                <a:cs typeface="Arial" panose="020B0604020202020204" pitchFamily="34" charset="0"/>
              </a:rPr>
              <a:t>، يتضمن نصائح بشأن الوصول إلى الأشخاص الذين فاتتهم اللقاحات.</a:t>
            </a:r>
          </a:p>
          <a:p>
            <a:pPr algn="r" rtl="1">
              <a:lnSpc>
                <a:spcPts val="1080"/>
              </a:lnSpc>
            </a:pPr>
            <a:endParaRPr lang="en-US" sz="900" dirty="0">
              <a:solidFill>
                <a:srgbClr val="00205C"/>
              </a:solidFill>
              <a:latin typeface="Arial" panose="020B0604020202020204" pitchFamily="34" charset="0"/>
              <a:cs typeface="Arial" panose="020B0604020202020204" pitchFamily="34" charset="0"/>
            </a:endParaRPr>
          </a:p>
          <a:p>
            <a:pPr algn="r" rtl="1">
              <a:lnSpc>
                <a:spcPts val="1080"/>
              </a:lnSpc>
            </a:pPr>
            <a:r>
              <a:rPr lang="ar-EG" sz="900" dirty="0">
                <a:solidFill>
                  <a:srgbClr val="00205C"/>
                </a:solidFill>
                <a:latin typeface="Arial" panose="020B0604020202020204" pitchFamily="34" charset="0"/>
                <a:cs typeface="Arial" panose="020B0604020202020204" pitchFamily="34" charset="0"/>
              </a:rPr>
              <a:t>وهو يحتوي على معلومات مفيدة عن اللقاح، إضافة إلى اقتراحات من أجل إشراك المجتمعات المحلية وتقاسم المعلومات وإجراء المحادثات.</a:t>
            </a:r>
          </a:p>
        </p:txBody>
      </p:sp>
      <p:sp>
        <p:nvSpPr>
          <p:cNvPr id="47" name="TextBox 47"/>
          <p:cNvSpPr txBox="1"/>
          <p:nvPr/>
        </p:nvSpPr>
        <p:spPr>
          <a:xfrm>
            <a:off x="4691119" y="6132463"/>
            <a:ext cx="1141926" cy="1119474"/>
          </a:xfrm>
          <a:prstGeom prst="rect">
            <a:avLst/>
          </a:prstGeom>
        </p:spPr>
        <p:txBody>
          <a:bodyPr lIns="0" tIns="0" rIns="0" bIns="0" rtlCol="0" anchor="t">
            <a:spAutoFit/>
          </a:bodyPr>
          <a:lstStyle/>
          <a:p>
            <a:pPr algn="r" rtl="1">
              <a:lnSpc>
                <a:spcPts val="1080"/>
              </a:lnSpc>
            </a:pPr>
            <a:r>
              <a:rPr lang="ar-EG" sz="900" b="1" dirty="0">
                <a:solidFill>
                  <a:srgbClr val="F26829"/>
                </a:solidFill>
                <a:latin typeface="Arial" panose="020B0604020202020204" pitchFamily="34" charset="0"/>
                <a:cs typeface="Arial" panose="020B0604020202020204" pitchFamily="34" charset="0"/>
              </a:rPr>
              <a:t>دليل مفيد وقابل للتعديل لفائدة العاملين الصحيين</a:t>
            </a:r>
            <a:r>
              <a:rPr lang="ar-EG" sz="900" dirty="0">
                <a:solidFill>
                  <a:srgbClr val="00205C"/>
                </a:solidFill>
                <a:latin typeface="Arial" panose="020B0604020202020204" pitchFamily="34" charset="0"/>
                <a:cs typeface="Arial" panose="020B0604020202020204" pitchFamily="34" charset="0"/>
              </a:rPr>
              <a:t>، وهو يطرح أفكارا بشأن زيادة الإقبال على التطعيم.</a:t>
            </a:r>
          </a:p>
          <a:p>
            <a:pPr algn="r" rtl="1">
              <a:lnSpc>
                <a:spcPts val="1080"/>
              </a:lnSpc>
            </a:pPr>
            <a:endParaRPr lang="en-US" sz="900" dirty="0">
              <a:solidFill>
                <a:srgbClr val="00205C"/>
              </a:solidFill>
              <a:latin typeface="Arial" panose="020B0604020202020204" pitchFamily="34" charset="0"/>
              <a:cs typeface="Arial" panose="020B0604020202020204" pitchFamily="34" charset="0"/>
            </a:endParaRPr>
          </a:p>
          <a:p>
            <a:pPr algn="r" rtl="1">
              <a:lnSpc>
                <a:spcPts val="1080"/>
              </a:lnSpc>
            </a:pPr>
            <a:r>
              <a:rPr lang="ar-EG" sz="900" dirty="0">
                <a:solidFill>
                  <a:srgbClr val="00205C"/>
                </a:solidFill>
                <a:latin typeface="Arial" panose="020B0604020202020204" pitchFamily="34" charset="0"/>
                <a:cs typeface="Arial" panose="020B0604020202020204" pitchFamily="34" charset="0"/>
              </a:rPr>
              <a:t>وهو يتضمن أيضا بعض الأسئلة الشائعة ونصائح بشأن إجراء المحادثات!</a:t>
            </a:r>
          </a:p>
        </p:txBody>
      </p:sp>
      <p:sp>
        <p:nvSpPr>
          <p:cNvPr id="48" name="TextBox 48"/>
          <p:cNvSpPr txBox="1"/>
          <p:nvPr/>
        </p:nvSpPr>
        <p:spPr>
          <a:xfrm>
            <a:off x="600405" y="4948076"/>
            <a:ext cx="840477" cy="153888"/>
          </a:xfrm>
          <a:prstGeom prst="rect">
            <a:avLst/>
          </a:prstGeom>
        </p:spPr>
        <p:txBody>
          <a:bodyPr lIns="0" tIns="0" rIns="0" bIns="0" rtlCol="0" anchor="t">
            <a:spAutoFit/>
          </a:bodyPr>
          <a:lstStyle/>
          <a:p>
            <a:pPr algn="r" rtl="1">
              <a:lnSpc>
                <a:spcPts val="1200"/>
              </a:lnSpc>
            </a:pPr>
            <a:r>
              <a:rPr lang="en-US" sz="1000" dirty="0">
                <a:solidFill>
                  <a:srgbClr val="00205C"/>
                </a:solidFill>
                <a:latin typeface="Arial" panose="020B0604020202020204" pitchFamily="34" charset="0"/>
                <a:cs typeface="Arial" panose="020B0604020202020204" pitchFamily="34" charset="0"/>
              </a:rPr>
              <a:t>bit.ly/3vP6ASY</a:t>
            </a:r>
          </a:p>
        </p:txBody>
      </p:sp>
      <p:sp>
        <p:nvSpPr>
          <p:cNvPr id="49" name="TextBox 49"/>
          <p:cNvSpPr txBox="1"/>
          <p:nvPr/>
        </p:nvSpPr>
        <p:spPr>
          <a:xfrm>
            <a:off x="4494218" y="4139669"/>
            <a:ext cx="1269318" cy="376000"/>
          </a:xfrm>
          <a:prstGeom prst="rect">
            <a:avLst/>
          </a:prstGeom>
        </p:spPr>
        <p:txBody>
          <a:bodyPr lIns="0" tIns="0" rIns="0" bIns="0" rtlCol="0" anchor="t">
            <a:spAutoFit/>
          </a:bodyPr>
          <a:lstStyle/>
          <a:p>
            <a:pPr algn="r" rtl="1">
              <a:lnSpc>
                <a:spcPts val="960"/>
              </a:lnSpc>
            </a:pPr>
            <a:r>
              <a:rPr lang="ar-EG" sz="800" dirty="0">
                <a:solidFill>
                  <a:srgbClr val="00205C"/>
                </a:solidFill>
                <a:latin typeface="Arial" panose="020B0604020202020204" pitchFamily="34" charset="0"/>
                <a:cs typeface="Arial" panose="020B0604020202020204" pitchFamily="34" charset="0"/>
              </a:rPr>
              <a:t>تعرَّف على المزيد حول العلم الداعم للقاحات ومأمونيتها وتطويرها من خلال </a:t>
            </a:r>
            <a:r>
              <a:rPr lang="ar-EG" sz="800" b="1" dirty="0">
                <a:solidFill>
                  <a:srgbClr val="F26829"/>
                </a:solidFill>
                <a:latin typeface="Arial" panose="020B0604020202020204" pitchFamily="34" charset="0"/>
                <a:cs typeface="Arial" panose="020B0604020202020204" pitchFamily="34" charset="0"/>
              </a:rPr>
              <a:t>المقالات المصورة.</a:t>
            </a:r>
            <a:endParaRPr lang="en-US" sz="800" b="1" dirty="0">
              <a:solidFill>
                <a:srgbClr val="00205C"/>
              </a:solidFill>
              <a:latin typeface="Arial" panose="020B0604020202020204" pitchFamily="34" charset="0"/>
              <a:cs typeface="Arial" panose="020B0604020202020204" pitchFamily="34" charset="0"/>
            </a:endParaRPr>
          </a:p>
        </p:txBody>
      </p:sp>
      <p:sp>
        <p:nvSpPr>
          <p:cNvPr id="50" name="TextBox 50"/>
          <p:cNvSpPr txBox="1"/>
          <p:nvPr/>
        </p:nvSpPr>
        <p:spPr>
          <a:xfrm>
            <a:off x="2263367" y="5039393"/>
            <a:ext cx="1605852" cy="153888"/>
          </a:xfrm>
          <a:prstGeom prst="rect">
            <a:avLst/>
          </a:prstGeom>
        </p:spPr>
        <p:txBody>
          <a:bodyPr lIns="0" tIns="0" rIns="0" bIns="0" rtlCol="0" anchor="t">
            <a:spAutoFit/>
          </a:bodyPr>
          <a:lstStyle/>
          <a:p>
            <a:pPr algn="r" rtl="1">
              <a:lnSpc>
                <a:spcPts val="1200"/>
              </a:lnSpc>
            </a:pPr>
            <a:r>
              <a:rPr lang="en-US" sz="1000">
                <a:solidFill>
                  <a:srgbClr val="00205C"/>
                </a:solidFill>
                <a:latin typeface="Arial" panose="020B0604020202020204" pitchFamily="34" charset="0"/>
                <a:cs typeface="Arial" panose="020B0604020202020204" pitchFamily="34" charset="0"/>
              </a:rPr>
              <a:t>bit.ly/WHOVaxExplained</a:t>
            </a:r>
          </a:p>
        </p:txBody>
      </p:sp>
      <p:pic>
        <p:nvPicPr>
          <p:cNvPr id="52" name="Graphic 51" descr="Earth globe: Americas with solid fill">
            <a:extLst>
              <a:ext uri="{FF2B5EF4-FFF2-40B4-BE49-F238E27FC236}">
                <a16:creationId xmlns:a16="http://schemas.microsoft.com/office/drawing/2014/main" id="{9880FF61-D529-CD17-7096-8A19E6F51A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87788" y="4081014"/>
            <a:ext cx="852558" cy="914400"/>
          </a:xfrm>
          <a:prstGeom prst="rect">
            <a:avLst/>
          </a:prstGeom>
        </p:spPr>
      </p:pic>
      <p:pic>
        <p:nvPicPr>
          <p:cNvPr id="39" name="Picture 38">
            <a:extLst>
              <a:ext uri="{FF2B5EF4-FFF2-40B4-BE49-F238E27FC236}">
                <a16:creationId xmlns:a16="http://schemas.microsoft.com/office/drawing/2014/main" id="{76560650-40E0-3918-5FBD-2134447641E4}"/>
              </a:ext>
            </a:extLst>
          </p:cNvPr>
          <p:cNvPicPr>
            <a:picLocks noChangeAspect="1"/>
          </p:cNvPicPr>
          <p:nvPr/>
        </p:nvPicPr>
        <p:blipFill>
          <a:blip r:embed="rId11"/>
          <a:stretch>
            <a:fillRect/>
          </a:stretch>
        </p:blipFill>
        <p:spPr>
          <a:xfrm>
            <a:off x="418245" y="6020144"/>
            <a:ext cx="1121123" cy="1609816"/>
          </a:xfrm>
          <a:prstGeom prst="rect">
            <a:avLst/>
          </a:prstGeom>
        </p:spPr>
      </p:pic>
      <p:pic>
        <p:nvPicPr>
          <p:cNvPr id="54" name="Picture 53">
            <a:extLst>
              <a:ext uri="{FF2B5EF4-FFF2-40B4-BE49-F238E27FC236}">
                <a16:creationId xmlns:a16="http://schemas.microsoft.com/office/drawing/2014/main" id="{579B9D86-32FC-9F1D-960F-1FBC4BE0FFBE}"/>
              </a:ext>
            </a:extLst>
          </p:cNvPr>
          <p:cNvPicPr>
            <a:picLocks noChangeAspect="1"/>
          </p:cNvPicPr>
          <p:nvPr/>
        </p:nvPicPr>
        <p:blipFill>
          <a:blip r:embed="rId12"/>
          <a:stretch>
            <a:fillRect/>
          </a:stretch>
        </p:blipFill>
        <p:spPr>
          <a:xfrm>
            <a:off x="3485801" y="5975442"/>
            <a:ext cx="1135087" cy="1648121"/>
          </a:xfrm>
          <a:prstGeom prst="rect">
            <a:avLst/>
          </a:prstGeom>
        </p:spPr>
      </p:pic>
      <p:sp>
        <p:nvSpPr>
          <p:cNvPr id="55" name="TextBox 48">
            <a:extLst>
              <a:ext uri="{FF2B5EF4-FFF2-40B4-BE49-F238E27FC236}">
                <a16:creationId xmlns:a16="http://schemas.microsoft.com/office/drawing/2014/main" id="{453ED6AB-0B68-8E72-01F3-7A5A8F9DE966}"/>
              </a:ext>
            </a:extLst>
          </p:cNvPr>
          <p:cNvSpPr txBox="1"/>
          <p:nvPr/>
        </p:nvSpPr>
        <p:spPr>
          <a:xfrm>
            <a:off x="2159898" y="8904177"/>
            <a:ext cx="840477" cy="153888"/>
          </a:xfrm>
          <a:prstGeom prst="rect">
            <a:avLst/>
          </a:prstGeom>
        </p:spPr>
        <p:txBody>
          <a:bodyPr lIns="0" tIns="0" rIns="0" bIns="0" rtlCol="0" anchor="t">
            <a:spAutoFit/>
          </a:bodyPr>
          <a:lstStyle/>
          <a:p>
            <a:pPr algn="r" rtl="1">
              <a:lnSpc>
                <a:spcPts val="1200"/>
              </a:lnSpc>
            </a:pPr>
            <a:r>
              <a:rPr lang="en-US" sz="1000" dirty="0">
                <a:solidFill>
                  <a:srgbClr val="00205C"/>
                </a:solidFill>
                <a:latin typeface="Arial" panose="020B0604020202020204" pitchFamily="34" charset="0"/>
                <a:cs typeface="Arial" panose="020B0604020202020204" pitchFamily="34" charset="0"/>
              </a:rPr>
              <a:t>bit.ly/49IzzWt</a:t>
            </a:r>
          </a:p>
        </p:txBody>
      </p:sp>
      <p:pic>
        <p:nvPicPr>
          <p:cNvPr id="59" name="Picture 58">
            <a:extLst>
              <a:ext uri="{FF2B5EF4-FFF2-40B4-BE49-F238E27FC236}">
                <a16:creationId xmlns:a16="http://schemas.microsoft.com/office/drawing/2014/main" id="{E3B55C04-9A99-893B-6D1E-0FE59DEE64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8739" y="7926767"/>
            <a:ext cx="927554" cy="9275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a:off x="0" y="8059079"/>
            <a:ext cx="6432606" cy="1846920"/>
            <a:chOff x="0" y="0"/>
            <a:chExt cx="8576808" cy="2462560"/>
          </a:xfrm>
        </p:grpSpPr>
        <p:sp>
          <p:nvSpPr>
            <p:cNvPr id="9" name="Freeform 9"/>
            <p:cNvSpPr/>
            <p:nvPr/>
          </p:nvSpPr>
          <p:spPr>
            <a:xfrm>
              <a:off x="0" y="0"/>
              <a:ext cx="8576870" cy="2462551"/>
            </a:xfrm>
            <a:custGeom>
              <a:avLst/>
              <a:gdLst/>
              <a:ahLst/>
              <a:cxnLst/>
              <a:rect l="l" t="t" r="r" b="b"/>
              <a:pathLst>
                <a:path w="8576870" h="2462551">
                  <a:moveTo>
                    <a:pt x="0" y="0"/>
                  </a:moveTo>
                  <a:lnTo>
                    <a:pt x="8576870" y="0"/>
                  </a:lnTo>
                  <a:lnTo>
                    <a:pt x="8576870" y="2462551"/>
                  </a:lnTo>
                  <a:lnTo>
                    <a:pt x="0" y="2462551"/>
                  </a:lnTo>
                  <a:close/>
                </a:path>
              </a:pathLst>
            </a:custGeom>
            <a:solidFill>
              <a:srgbClr val="80BC00">
                <a:alpha val="49804"/>
              </a:srgbClr>
            </a:solidFill>
          </p:spPr>
          <p:txBody>
            <a:bodyPr/>
            <a:lstStyle/>
            <a:p>
              <a:pPr algn="r" rtl="1"/>
              <a:endParaRPr lang="nl-NL">
                <a:latin typeface="Arial" panose="020B0604020202020204" pitchFamily="34" charset="0"/>
                <a:cs typeface="Arial" panose="020B0604020202020204" pitchFamily="34" charset="0"/>
              </a:endParaRPr>
            </a:p>
          </p:txBody>
        </p:sp>
      </p:grpSp>
      <p:grpSp>
        <p:nvGrpSpPr>
          <p:cNvPr id="2" name="Group 2"/>
          <p:cNvGrpSpPr/>
          <p:nvPr/>
        </p:nvGrpSpPr>
        <p:grpSpPr>
          <a:xfrm>
            <a:off x="3048665" y="1618535"/>
            <a:ext cx="753745" cy="405983"/>
            <a:chOff x="0" y="0"/>
            <a:chExt cx="1004993" cy="541310"/>
          </a:xfrm>
        </p:grpSpPr>
        <p:sp>
          <p:nvSpPr>
            <p:cNvPr id="3" name="Freeform 3"/>
            <p:cNvSpPr/>
            <p:nvPr/>
          </p:nvSpPr>
          <p:spPr>
            <a:xfrm>
              <a:off x="0" y="0"/>
              <a:ext cx="1005038" cy="541360"/>
            </a:xfrm>
            <a:custGeom>
              <a:avLst/>
              <a:gdLst/>
              <a:ahLst/>
              <a:cxnLst/>
              <a:rect l="l" t="t" r="r" b="b"/>
              <a:pathLst>
                <a:path w="1005038" h="541360">
                  <a:moveTo>
                    <a:pt x="0" y="0"/>
                  </a:moveTo>
                  <a:lnTo>
                    <a:pt x="1005038" y="0"/>
                  </a:lnTo>
                  <a:lnTo>
                    <a:pt x="1005038" y="541360"/>
                  </a:lnTo>
                  <a:lnTo>
                    <a:pt x="0" y="541360"/>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4" name="TextBox 4"/>
            <p:cNvSpPr txBox="1"/>
            <p:nvPr/>
          </p:nvSpPr>
          <p:spPr>
            <a:xfrm>
              <a:off x="0" y="0"/>
              <a:ext cx="1004993" cy="541310"/>
            </a:xfrm>
            <a:prstGeom prst="rect">
              <a:avLst/>
            </a:prstGeom>
          </p:spPr>
          <p:txBody>
            <a:bodyPr lIns="50800" tIns="50800" rIns="50800" bIns="50800" rtlCol="0" anchor="ctr"/>
            <a:lstStyle/>
            <a:p>
              <a:pPr algn="ctr" rtl="1">
                <a:lnSpc>
                  <a:spcPts val="1679"/>
                </a:lnSpc>
              </a:pPr>
              <a:r>
                <a:rPr lang="ar-EG" sz="1399" b="1" dirty="0">
                  <a:solidFill>
                    <a:srgbClr val="FFFFFF"/>
                  </a:solidFill>
                  <a:latin typeface="Arial" panose="020B0604020202020204" pitchFamily="34" charset="0"/>
                  <a:cs typeface="Arial" panose="020B0604020202020204" pitchFamily="34" charset="0"/>
                </a:rPr>
                <a:t>نصيحة</a:t>
              </a:r>
              <a:endParaRPr lang="en-US" sz="1399" b="1" dirty="0">
                <a:solidFill>
                  <a:srgbClr val="FFFFFF"/>
                </a:solidFill>
                <a:latin typeface="Arial" panose="020B0604020202020204" pitchFamily="34" charset="0"/>
                <a:cs typeface="Arial" panose="020B0604020202020204" pitchFamily="34" charset="0"/>
              </a:endParaRPr>
            </a:p>
          </p:txBody>
        </p:sp>
      </p:grpSp>
      <p:sp>
        <p:nvSpPr>
          <p:cNvPr id="5" name="Freeform 5"/>
          <p:cNvSpPr/>
          <p:nvPr/>
        </p:nvSpPr>
        <p:spPr>
          <a:xfrm>
            <a:off x="3903533" y="914400"/>
            <a:ext cx="2878267" cy="3690086"/>
          </a:xfrm>
          <a:custGeom>
            <a:avLst/>
            <a:gdLst/>
            <a:ahLst/>
            <a:cxnLst/>
            <a:rect l="l" t="t" r="r" b="b"/>
            <a:pathLst>
              <a:path w="2878267" h="3690086">
                <a:moveTo>
                  <a:pt x="0" y="0"/>
                </a:moveTo>
                <a:lnTo>
                  <a:pt x="2878267" y="0"/>
                </a:lnTo>
                <a:lnTo>
                  <a:pt x="2878267" y="3690086"/>
                </a:lnTo>
                <a:lnTo>
                  <a:pt x="0" y="3690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r" rtl="1"/>
            <a:endParaRPr lang="nl-NL">
              <a:latin typeface="Arial" panose="020B0604020202020204" pitchFamily="34" charset="0"/>
              <a:cs typeface="Arial" panose="020B0604020202020204" pitchFamily="34" charset="0"/>
            </a:endParaRPr>
          </a:p>
        </p:txBody>
      </p:sp>
      <p:grpSp>
        <p:nvGrpSpPr>
          <p:cNvPr id="6" name="Group 6"/>
          <p:cNvGrpSpPr/>
          <p:nvPr/>
        </p:nvGrpSpPr>
        <p:grpSpPr>
          <a:xfrm>
            <a:off x="0" y="4583744"/>
            <a:ext cx="6432653" cy="3556049"/>
            <a:chOff x="0" y="32209"/>
            <a:chExt cx="8576871" cy="4741398"/>
          </a:xfrm>
        </p:grpSpPr>
        <p:sp>
          <p:nvSpPr>
            <p:cNvPr id="7" name="Freeform 7"/>
            <p:cNvSpPr/>
            <p:nvPr/>
          </p:nvSpPr>
          <p:spPr>
            <a:xfrm>
              <a:off x="0" y="32209"/>
              <a:ext cx="8576871" cy="4741398"/>
            </a:xfrm>
            <a:custGeom>
              <a:avLst/>
              <a:gdLst/>
              <a:ahLst/>
              <a:cxnLst/>
              <a:rect l="l" t="t" r="r" b="b"/>
              <a:pathLst>
                <a:path w="8576870" h="4741398">
                  <a:moveTo>
                    <a:pt x="0" y="0"/>
                  </a:moveTo>
                  <a:lnTo>
                    <a:pt x="8576870" y="0"/>
                  </a:lnTo>
                  <a:lnTo>
                    <a:pt x="8576870" y="4741398"/>
                  </a:lnTo>
                  <a:lnTo>
                    <a:pt x="0" y="4741398"/>
                  </a:lnTo>
                  <a:close/>
                </a:path>
              </a:pathLst>
            </a:custGeom>
            <a:solidFill>
              <a:srgbClr val="000000">
                <a:alpha val="9804"/>
              </a:srgbClr>
            </a:solidFill>
          </p:spPr>
          <p:txBody>
            <a:bodyPr/>
            <a:lstStyle/>
            <a:p>
              <a:pPr algn="r" rtl="1"/>
              <a:endParaRPr lang="nl-NL" dirty="0">
                <a:latin typeface="Arial" panose="020B0604020202020204" pitchFamily="34" charset="0"/>
                <a:cs typeface="Arial" panose="020B0604020202020204" pitchFamily="34" charset="0"/>
              </a:endParaRPr>
            </a:p>
          </p:txBody>
        </p:sp>
      </p:grpSp>
      <p:grpSp>
        <p:nvGrpSpPr>
          <p:cNvPr id="10" name="Group 10"/>
          <p:cNvGrpSpPr/>
          <p:nvPr/>
        </p:nvGrpSpPr>
        <p:grpSpPr>
          <a:xfrm>
            <a:off x="6005476" y="5535997"/>
            <a:ext cx="319124" cy="374718"/>
            <a:chOff x="0" y="0"/>
            <a:chExt cx="425498" cy="499623"/>
          </a:xfrm>
        </p:grpSpPr>
        <p:sp>
          <p:nvSpPr>
            <p:cNvPr id="11" name="Freeform 11"/>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2" name="TextBox 12"/>
            <p:cNvSpPr txBox="1"/>
            <p:nvPr/>
          </p:nvSpPr>
          <p:spPr>
            <a:xfrm>
              <a:off x="0" y="0"/>
              <a:ext cx="425469" cy="499623"/>
            </a:xfrm>
            <a:prstGeom prst="rect">
              <a:avLst/>
            </a:prstGeom>
          </p:spPr>
          <p:txBody>
            <a:bodyPr lIns="50800" tIns="50800" rIns="50800" bIns="50800" rtlCol="0" anchor="ctr"/>
            <a:lstStyle/>
            <a:p>
              <a:pPr algn="ctr" rtl="1">
                <a:lnSpc>
                  <a:spcPts val="1679"/>
                </a:lnSpc>
              </a:pPr>
              <a:r>
                <a:rPr lang="en-US" sz="1399" dirty="0">
                  <a:solidFill>
                    <a:srgbClr val="FFFFFF"/>
                  </a:solidFill>
                  <a:latin typeface="Arial" panose="020B0604020202020204" pitchFamily="34" charset="0"/>
                  <a:cs typeface="Arial" panose="020B0604020202020204" pitchFamily="34" charset="0"/>
                </a:rPr>
                <a:t>1</a:t>
              </a:r>
            </a:p>
          </p:txBody>
        </p:sp>
      </p:grpSp>
      <p:grpSp>
        <p:nvGrpSpPr>
          <p:cNvPr id="13" name="Group 13"/>
          <p:cNvGrpSpPr/>
          <p:nvPr/>
        </p:nvGrpSpPr>
        <p:grpSpPr>
          <a:xfrm>
            <a:off x="3109898" y="5535997"/>
            <a:ext cx="319102" cy="374718"/>
            <a:chOff x="0" y="0"/>
            <a:chExt cx="425469" cy="499623"/>
          </a:xfrm>
        </p:grpSpPr>
        <p:sp>
          <p:nvSpPr>
            <p:cNvPr id="14" name="Freeform 14"/>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5" name="TextBox 15"/>
            <p:cNvSpPr txBox="1"/>
            <p:nvPr/>
          </p:nvSpPr>
          <p:spPr>
            <a:xfrm>
              <a:off x="0" y="0"/>
              <a:ext cx="425469" cy="499623"/>
            </a:xfrm>
            <a:prstGeom prst="rect">
              <a:avLst/>
            </a:prstGeom>
          </p:spPr>
          <p:txBody>
            <a:bodyPr lIns="50800" tIns="50800" rIns="50800" bIns="50800" rtlCol="0" anchor="ctr"/>
            <a:lstStyle/>
            <a:p>
              <a:pPr algn="ctr" rtl="1">
                <a:lnSpc>
                  <a:spcPts val="1679"/>
                </a:lnSpc>
              </a:pPr>
              <a:r>
                <a:rPr lang="en-US" sz="1399" dirty="0">
                  <a:solidFill>
                    <a:srgbClr val="FFFFFF"/>
                  </a:solidFill>
                  <a:latin typeface="Arial" panose="020B0604020202020204" pitchFamily="34" charset="0"/>
                  <a:cs typeface="Arial" panose="020B0604020202020204" pitchFamily="34" charset="0"/>
                </a:rPr>
                <a:t>2</a:t>
              </a:r>
            </a:p>
          </p:txBody>
        </p:sp>
      </p:grpSp>
      <p:grpSp>
        <p:nvGrpSpPr>
          <p:cNvPr id="16" name="Group 16"/>
          <p:cNvGrpSpPr/>
          <p:nvPr/>
        </p:nvGrpSpPr>
        <p:grpSpPr>
          <a:xfrm>
            <a:off x="6005498" y="6826959"/>
            <a:ext cx="319102" cy="374718"/>
            <a:chOff x="0" y="0"/>
            <a:chExt cx="425469" cy="499623"/>
          </a:xfrm>
        </p:grpSpPr>
        <p:sp>
          <p:nvSpPr>
            <p:cNvPr id="17" name="Freeform 17"/>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18" name="TextBox 18"/>
            <p:cNvSpPr txBox="1"/>
            <p:nvPr/>
          </p:nvSpPr>
          <p:spPr>
            <a:xfrm>
              <a:off x="0" y="0"/>
              <a:ext cx="425469" cy="499623"/>
            </a:xfrm>
            <a:prstGeom prst="rect">
              <a:avLst/>
            </a:prstGeom>
          </p:spPr>
          <p:txBody>
            <a:bodyPr lIns="50800" tIns="50800" rIns="50800" bIns="50800" rtlCol="0" anchor="ctr"/>
            <a:lstStyle/>
            <a:p>
              <a:pPr algn="ctr" rtl="1">
                <a:lnSpc>
                  <a:spcPts val="1679"/>
                </a:lnSpc>
              </a:pPr>
              <a:r>
                <a:rPr lang="en-US" sz="1399">
                  <a:solidFill>
                    <a:srgbClr val="FFFFFF"/>
                  </a:solidFill>
                  <a:latin typeface="Arial" panose="020B0604020202020204" pitchFamily="34" charset="0"/>
                  <a:cs typeface="Arial" panose="020B0604020202020204" pitchFamily="34" charset="0"/>
                </a:rPr>
                <a:t>3</a:t>
              </a:r>
            </a:p>
          </p:txBody>
        </p:sp>
      </p:grpSp>
      <p:grpSp>
        <p:nvGrpSpPr>
          <p:cNvPr id="19" name="Group 19"/>
          <p:cNvGrpSpPr/>
          <p:nvPr/>
        </p:nvGrpSpPr>
        <p:grpSpPr>
          <a:xfrm>
            <a:off x="3124200" y="6785602"/>
            <a:ext cx="319102" cy="374718"/>
            <a:chOff x="0" y="0"/>
            <a:chExt cx="425469" cy="499623"/>
          </a:xfrm>
        </p:grpSpPr>
        <p:sp>
          <p:nvSpPr>
            <p:cNvPr id="20" name="Freeform 20"/>
            <p:cNvSpPr/>
            <p:nvPr/>
          </p:nvSpPr>
          <p:spPr>
            <a:xfrm>
              <a:off x="0" y="0"/>
              <a:ext cx="425498" cy="499584"/>
            </a:xfrm>
            <a:custGeom>
              <a:avLst/>
              <a:gdLst/>
              <a:ahLst/>
              <a:cxnLst/>
              <a:rect l="l" t="t" r="r" b="b"/>
              <a:pathLst>
                <a:path w="425498" h="499584">
                  <a:moveTo>
                    <a:pt x="0" y="0"/>
                  </a:moveTo>
                  <a:lnTo>
                    <a:pt x="425498" y="0"/>
                  </a:lnTo>
                  <a:lnTo>
                    <a:pt x="425498" y="499584"/>
                  </a:lnTo>
                  <a:lnTo>
                    <a:pt x="0" y="499584"/>
                  </a:lnTo>
                  <a:close/>
                </a:path>
              </a:pathLst>
            </a:custGeom>
            <a:solidFill>
              <a:srgbClr val="009ADE"/>
            </a:solidFill>
          </p:spPr>
          <p:txBody>
            <a:bodyPr/>
            <a:lstStyle/>
            <a:p>
              <a:pPr algn="r" rtl="1"/>
              <a:endParaRPr lang="nl-NL">
                <a:latin typeface="Arial" panose="020B0604020202020204" pitchFamily="34" charset="0"/>
                <a:cs typeface="Arial" panose="020B0604020202020204" pitchFamily="34" charset="0"/>
              </a:endParaRPr>
            </a:p>
          </p:txBody>
        </p:sp>
        <p:sp>
          <p:nvSpPr>
            <p:cNvPr id="21" name="TextBox 21"/>
            <p:cNvSpPr txBox="1"/>
            <p:nvPr/>
          </p:nvSpPr>
          <p:spPr>
            <a:xfrm>
              <a:off x="0" y="0"/>
              <a:ext cx="425469" cy="499623"/>
            </a:xfrm>
            <a:prstGeom prst="rect">
              <a:avLst/>
            </a:prstGeom>
          </p:spPr>
          <p:txBody>
            <a:bodyPr lIns="50800" tIns="50800" rIns="50800" bIns="50800" rtlCol="0" anchor="ctr"/>
            <a:lstStyle/>
            <a:p>
              <a:pPr algn="ctr" rtl="1">
                <a:lnSpc>
                  <a:spcPts val="1679"/>
                </a:lnSpc>
              </a:pPr>
              <a:r>
                <a:rPr lang="en-US" sz="1399" dirty="0">
                  <a:solidFill>
                    <a:srgbClr val="FFFFFF"/>
                  </a:solidFill>
                  <a:latin typeface="Arial" panose="020B0604020202020204" pitchFamily="34" charset="0"/>
                  <a:cs typeface="Arial" panose="020B0604020202020204" pitchFamily="34" charset="0"/>
                </a:rPr>
                <a:t>4</a:t>
              </a:r>
            </a:p>
          </p:txBody>
        </p:sp>
      </p:grpSp>
      <p:grpSp>
        <p:nvGrpSpPr>
          <p:cNvPr id="22" name="Group 22"/>
          <p:cNvGrpSpPr/>
          <p:nvPr/>
        </p:nvGrpSpPr>
        <p:grpSpPr>
          <a:xfrm>
            <a:off x="6432606" y="8059079"/>
            <a:ext cx="425394" cy="1846920"/>
            <a:chOff x="0" y="0"/>
            <a:chExt cx="567192" cy="2462560"/>
          </a:xfrm>
        </p:grpSpPr>
        <p:sp>
          <p:nvSpPr>
            <p:cNvPr id="23" name="Freeform 23"/>
            <p:cNvSpPr/>
            <p:nvPr/>
          </p:nvSpPr>
          <p:spPr>
            <a:xfrm>
              <a:off x="0" y="0"/>
              <a:ext cx="567254" cy="2462551"/>
            </a:xfrm>
            <a:custGeom>
              <a:avLst/>
              <a:gdLst/>
              <a:ahLst/>
              <a:cxnLst/>
              <a:rect l="l" t="t" r="r" b="b"/>
              <a:pathLst>
                <a:path w="567254" h="2462551">
                  <a:moveTo>
                    <a:pt x="0" y="0"/>
                  </a:moveTo>
                  <a:lnTo>
                    <a:pt x="567254" y="0"/>
                  </a:lnTo>
                  <a:lnTo>
                    <a:pt x="567254" y="2462551"/>
                  </a:lnTo>
                  <a:lnTo>
                    <a:pt x="0" y="2462551"/>
                  </a:lnTo>
                  <a:close/>
                </a:path>
              </a:pathLst>
            </a:custGeom>
            <a:solidFill>
              <a:srgbClr val="FFFFFF"/>
            </a:solidFill>
          </p:spPr>
          <p:txBody>
            <a:bodyPr/>
            <a:lstStyle/>
            <a:p>
              <a:pPr algn="r" rtl="1"/>
              <a:endParaRPr lang="nl-NL">
                <a:latin typeface="Arial" panose="020B0604020202020204" pitchFamily="34" charset="0"/>
                <a:cs typeface="Arial" panose="020B0604020202020204" pitchFamily="34" charset="0"/>
              </a:endParaRPr>
            </a:p>
          </p:txBody>
        </p:sp>
      </p:grpSp>
      <p:sp>
        <p:nvSpPr>
          <p:cNvPr id="24" name="Freeform 24"/>
          <p:cNvSpPr/>
          <p:nvPr/>
        </p:nvSpPr>
        <p:spPr>
          <a:xfrm>
            <a:off x="327885" y="292274"/>
            <a:ext cx="2567715" cy="808830"/>
          </a:xfrm>
          <a:custGeom>
            <a:avLst/>
            <a:gdLst/>
            <a:ahLst/>
            <a:cxnLst/>
            <a:rect l="l" t="t" r="r" b="b"/>
            <a:pathLst>
              <a:path w="2567715" h="808830">
                <a:moveTo>
                  <a:pt x="0" y="0"/>
                </a:moveTo>
                <a:lnTo>
                  <a:pt x="2567715" y="0"/>
                </a:lnTo>
                <a:lnTo>
                  <a:pt x="2567715" y="808830"/>
                </a:lnTo>
                <a:lnTo>
                  <a:pt x="0" y="808830"/>
                </a:lnTo>
                <a:lnTo>
                  <a:pt x="0" y="0"/>
                </a:lnTo>
                <a:close/>
              </a:path>
            </a:pathLst>
          </a:custGeom>
          <a:blipFill>
            <a:blip r:embed="rId5"/>
            <a:stretch>
              <a:fillRect/>
            </a:stretch>
          </a:blipFill>
        </p:spPr>
        <p:txBody>
          <a:bodyPr/>
          <a:lstStyle/>
          <a:p>
            <a:pPr algn="r" rtl="1"/>
            <a:endParaRPr lang="nl-NL">
              <a:latin typeface="Arial" panose="020B0604020202020204" pitchFamily="34" charset="0"/>
              <a:cs typeface="Arial" panose="020B0604020202020204" pitchFamily="34" charset="0"/>
            </a:endParaRPr>
          </a:p>
        </p:txBody>
      </p:sp>
      <p:sp>
        <p:nvSpPr>
          <p:cNvPr id="25" name="TextBox 25"/>
          <p:cNvSpPr txBox="1"/>
          <p:nvPr/>
        </p:nvSpPr>
        <p:spPr>
          <a:xfrm rot="-5400000">
            <a:off x="4632730" y="7659495"/>
            <a:ext cx="4007451" cy="102592"/>
          </a:xfrm>
          <a:prstGeom prst="rect">
            <a:avLst/>
          </a:prstGeom>
        </p:spPr>
        <p:txBody>
          <a:bodyPr lIns="0" tIns="0" rIns="0" bIns="0" rtlCol="0" anchor="t">
            <a:spAutoFit/>
          </a:bodyPr>
          <a:lstStyle/>
          <a:p>
            <a:pPr algn="ctr" rtl="1">
              <a:lnSpc>
                <a:spcPts val="839"/>
              </a:lnSpc>
            </a:pPr>
            <a:r>
              <a:rPr lang="ar-EG" sz="699" dirty="0">
                <a:solidFill>
                  <a:srgbClr val="009ADE"/>
                </a:solidFill>
                <a:latin typeface="Arial" panose="020B0604020202020204" pitchFamily="34" charset="0"/>
                <a:cs typeface="Arial" panose="020B0604020202020204" pitchFamily="34" charset="0"/>
              </a:rPr>
              <a:t>تم توفير المعلومات بواسطة منظمة الصحة العالمية 2023</a:t>
            </a:r>
            <a:endParaRPr lang="en-US" sz="699" dirty="0">
              <a:solidFill>
                <a:srgbClr val="009ADE"/>
              </a:solidFill>
              <a:latin typeface="Arial" panose="020B0604020202020204" pitchFamily="34" charset="0"/>
              <a:cs typeface="Arial" panose="020B0604020202020204" pitchFamily="34" charset="0"/>
            </a:endParaRPr>
          </a:p>
        </p:txBody>
      </p:sp>
      <p:sp>
        <p:nvSpPr>
          <p:cNvPr id="26" name="TextBox 26"/>
          <p:cNvSpPr txBox="1"/>
          <p:nvPr/>
        </p:nvSpPr>
        <p:spPr>
          <a:xfrm>
            <a:off x="762000" y="8386960"/>
            <a:ext cx="5562578" cy="640368"/>
          </a:xfrm>
          <a:prstGeom prst="rect">
            <a:avLst/>
          </a:prstGeom>
        </p:spPr>
        <p:txBody>
          <a:bodyPr wrap="square" lIns="0" tIns="0" rIns="0" bIns="0" rtlCol="0" anchor="t">
            <a:spAutoFit/>
          </a:bodyPr>
          <a:lstStyle/>
          <a:p>
            <a:pPr algn="r" rtl="1">
              <a:lnSpc>
                <a:spcPts val="1679"/>
              </a:lnSpc>
            </a:pPr>
            <a:r>
              <a:rPr lang="ar-EG" sz="1399" b="1" dirty="0">
                <a:solidFill>
                  <a:srgbClr val="009ADE"/>
                </a:solidFill>
                <a:latin typeface="Arial" panose="020B0604020202020204" pitchFamily="34" charset="0"/>
                <a:cs typeface="Arial" panose="020B0604020202020204" pitchFamily="34" charset="0"/>
              </a:rPr>
              <a:t>من المهم أن تكونوا قدوة يحتذى بها.</a:t>
            </a:r>
            <a:r>
              <a:rPr lang="ar-EG" sz="1399" dirty="0">
                <a:solidFill>
                  <a:srgbClr val="00205C"/>
                </a:solidFill>
                <a:latin typeface="Arial" panose="020B0604020202020204" pitchFamily="34" charset="0"/>
                <a:cs typeface="Arial" panose="020B0604020202020204" pitchFamily="34" charset="0"/>
              </a:rPr>
              <a:t> إن رسالةً من طبيب، أو قائد محلي أو أحد أفراد المجتمع المحلي مفادها "لقد قمت بتطعيم أفراد أسرتي، ويجدر بكم أن تفعلوا ذلك أيضا" هي رسالة فعالة تساعد على بناء الثقة.</a:t>
            </a:r>
            <a:endParaRPr lang="en-US" sz="1399" dirty="0">
              <a:solidFill>
                <a:srgbClr val="00205C"/>
              </a:solidFill>
              <a:latin typeface="Arial" panose="020B0604020202020204" pitchFamily="34" charset="0"/>
              <a:cs typeface="Arial" panose="020B0604020202020204" pitchFamily="34" charset="0"/>
            </a:endParaRPr>
          </a:p>
        </p:txBody>
      </p:sp>
      <p:sp>
        <p:nvSpPr>
          <p:cNvPr id="27" name="TextBox 27"/>
          <p:cNvSpPr txBox="1"/>
          <p:nvPr/>
        </p:nvSpPr>
        <p:spPr>
          <a:xfrm>
            <a:off x="505123" y="6792498"/>
            <a:ext cx="2369259" cy="817275"/>
          </a:xfrm>
          <a:prstGeom prst="rect">
            <a:avLst/>
          </a:prstGeom>
        </p:spPr>
        <p:txBody>
          <a:bodyPr wrap="square" lIns="0" tIns="0" rIns="0" bIns="0" rtlCol="0" anchor="t">
            <a:spAutoFit/>
          </a:bodyPr>
          <a:lstStyle/>
          <a:p>
            <a:pPr algn="r" rtl="1">
              <a:lnSpc>
                <a:spcPts val="2226"/>
              </a:lnSpc>
            </a:pPr>
            <a:r>
              <a:rPr lang="ar-EG" sz="1855" b="1" dirty="0">
                <a:solidFill>
                  <a:srgbClr val="00205C"/>
                </a:solidFill>
                <a:latin typeface="Arial" panose="020B0604020202020204" pitchFamily="34" charset="0"/>
                <a:cs typeface="Arial" panose="020B0604020202020204" pitchFamily="34" charset="0"/>
              </a:rPr>
              <a:t>المتابعة</a:t>
            </a:r>
          </a:p>
          <a:p>
            <a:pPr algn="r" rtl="1">
              <a:lnSpc>
                <a:spcPts val="2226"/>
              </a:lnSpc>
            </a:pPr>
            <a:r>
              <a:rPr lang="ar-EG" sz="1418" b="1" dirty="0">
                <a:solidFill>
                  <a:srgbClr val="009ADE"/>
                </a:solidFill>
                <a:latin typeface="Arial" panose="020B0604020202020204" pitchFamily="34" charset="0"/>
                <a:cs typeface="Arial" panose="020B0604020202020204" pitchFamily="34" charset="0"/>
              </a:rPr>
              <a:t>تفقدوا الناس</a:t>
            </a:r>
            <a:r>
              <a:rPr lang="ar-EG" sz="1418" dirty="0">
                <a:solidFill>
                  <a:srgbClr val="009ADE"/>
                </a:solidFill>
                <a:latin typeface="Arial" panose="020B0604020202020204" pitchFamily="34" charset="0"/>
                <a:cs typeface="Arial" panose="020B0604020202020204" pitchFamily="34" charset="0"/>
              </a:rPr>
              <a:t> </a:t>
            </a:r>
            <a:r>
              <a:rPr lang="ar-EG" sz="1418" dirty="0">
                <a:solidFill>
                  <a:srgbClr val="00205C"/>
                </a:solidFill>
                <a:latin typeface="Arial" panose="020B0604020202020204" pitchFamily="34" charset="0"/>
                <a:cs typeface="Arial" panose="020B0604020202020204" pitchFamily="34" charset="0"/>
              </a:rPr>
              <a:t>وتيقنوا من حصولهم على ما يحتاجونه.</a:t>
            </a:r>
            <a:endParaRPr lang="en-US" sz="1418" dirty="0">
              <a:solidFill>
                <a:srgbClr val="00205C"/>
              </a:solidFill>
              <a:latin typeface="Arial" panose="020B0604020202020204" pitchFamily="34" charset="0"/>
              <a:cs typeface="Arial" panose="020B0604020202020204" pitchFamily="34" charset="0"/>
            </a:endParaRPr>
          </a:p>
        </p:txBody>
      </p:sp>
      <p:sp>
        <p:nvSpPr>
          <p:cNvPr id="28" name="TextBox 28"/>
          <p:cNvSpPr txBox="1"/>
          <p:nvPr/>
        </p:nvSpPr>
        <p:spPr>
          <a:xfrm>
            <a:off x="3891582" y="6796640"/>
            <a:ext cx="1899617" cy="936154"/>
          </a:xfrm>
          <a:prstGeom prst="rect">
            <a:avLst/>
          </a:prstGeom>
        </p:spPr>
        <p:txBody>
          <a:bodyPr wrap="square" lIns="0" tIns="0" rIns="0" bIns="0" rtlCol="0" anchor="t">
            <a:spAutoFit/>
          </a:bodyPr>
          <a:lstStyle/>
          <a:p>
            <a:pPr algn="r" rtl="1">
              <a:lnSpc>
                <a:spcPts val="2226"/>
              </a:lnSpc>
            </a:pPr>
            <a:r>
              <a:rPr lang="ar-EG" sz="1855" b="1" dirty="0">
                <a:solidFill>
                  <a:srgbClr val="00205C"/>
                </a:solidFill>
                <a:latin typeface="Arial" panose="020B0604020202020204" pitchFamily="34" charset="0"/>
                <a:cs typeface="Arial" panose="020B0604020202020204" pitchFamily="34" charset="0"/>
              </a:rPr>
              <a:t>حشد المناصرين</a:t>
            </a:r>
          </a:p>
          <a:p>
            <a:pPr algn="r" rtl="1">
              <a:lnSpc>
                <a:spcPts val="1702"/>
              </a:lnSpc>
            </a:pPr>
            <a:r>
              <a:rPr lang="ar-EG" sz="1418" b="1" dirty="0">
                <a:solidFill>
                  <a:srgbClr val="009ADE"/>
                </a:solidFill>
                <a:latin typeface="Arial" panose="020B0604020202020204" pitchFamily="34" charset="0"/>
                <a:cs typeface="Arial" panose="020B0604020202020204" pitchFamily="34" charset="0"/>
              </a:rPr>
              <a:t>ابحثوا عن شركاء محليين</a:t>
            </a:r>
            <a:r>
              <a:rPr lang="ar-EG" sz="1418" dirty="0">
                <a:solidFill>
                  <a:srgbClr val="009ADE"/>
                </a:solidFill>
                <a:latin typeface="Arial" panose="020B0604020202020204" pitchFamily="34" charset="0"/>
                <a:cs typeface="Arial" panose="020B0604020202020204" pitchFamily="34" charset="0"/>
              </a:rPr>
              <a:t> </a:t>
            </a:r>
            <a:r>
              <a:rPr lang="ar-EG" sz="1418" dirty="0">
                <a:solidFill>
                  <a:srgbClr val="00205C"/>
                </a:solidFill>
                <a:latin typeface="Arial" panose="020B0604020202020204" pitchFamily="34" charset="0"/>
                <a:cs typeface="Arial" panose="020B0604020202020204" pitchFamily="34" charset="0"/>
              </a:rPr>
              <a:t>وادرسوا معهم طرق الترويج للتطعيم.</a:t>
            </a:r>
            <a:endParaRPr lang="en-US" sz="1418" dirty="0">
              <a:solidFill>
                <a:srgbClr val="00205C"/>
              </a:solidFill>
              <a:latin typeface="Arial" panose="020B0604020202020204" pitchFamily="34" charset="0"/>
              <a:cs typeface="Arial" panose="020B0604020202020204" pitchFamily="34" charset="0"/>
            </a:endParaRPr>
          </a:p>
        </p:txBody>
      </p:sp>
      <p:sp>
        <p:nvSpPr>
          <p:cNvPr id="29" name="TextBox 29"/>
          <p:cNvSpPr txBox="1"/>
          <p:nvPr/>
        </p:nvSpPr>
        <p:spPr>
          <a:xfrm>
            <a:off x="475740" y="4893120"/>
            <a:ext cx="5602919" cy="296491"/>
          </a:xfrm>
          <a:prstGeom prst="rect">
            <a:avLst/>
          </a:prstGeom>
        </p:spPr>
        <p:txBody>
          <a:bodyPr lIns="0" tIns="0" rIns="0" bIns="0" rtlCol="0" anchor="t">
            <a:spAutoFit/>
          </a:bodyPr>
          <a:lstStyle/>
          <a:p>
            <a:pPr algn="r" rtl="1">
              <a:lnSpc>
                <a:spcPts val="2357"/>
              </a:lnSpc>
            </a:pPr>
            <a:r>
              <a:rPr lang="ar-EG" sz="1964" b="1" dirty="0">
                <a:solidFill>
                  <a:srgbClr val="1D0267"/>
                </a:solidFill>
                <a:latin typeface="Arial" panose="020B0604020202020204" pitchFamily="34" charset="0"/>
                <a:cs typeface="Arial" panose="020B0604020202020204" pitchFamily="34" charset="0"/>
              </a:rPr>
              <a:t>إليكم بعض الإجراءات التي يمكنكم اتخاذها:</a:t>
            </a:r>
          </a:p>
        </p:txBody>
      </p:sp>
      <p:sp>
        <p:nvSpPr>
          <p:cNvPr id="30" name="TextBox 30"/>
          <p:cNvSpPr txBox="1"/>
          <p:nvPr/>
        </p:nvSpPr>
        <p:spPr>
          <a:xfrm>
            <a:off x="481507" y="5522391"/>
            <a:ext cx="2392876" cy="936154"/>
          </a:xfrm>
          <a:prstGeom prst="rect">
            <a:avLst/>
          </a:prstGeom>
        </p:spPr>
        <p:txBody>
          <a:bodyPr lIns="0" tIns="0" rIns="0" bIns="0" rtlCol="0" anchor="t">
            <a:spAutoFit/>
          </a:bodyPr>
          <a:lstStyle/>
          <a:p>
            <a:pPr algn="r" rtl="1">
              <a:lnSpc>
                <a:spcPts val="2226"/>
              </a:lnSpc>
            </a:pPr>
            <a:r>
              <a:rPr lang="ar-EG" sz="1855" b="1" dirty="0">
                <a:solidFill>
                  <a:srgbClr val="00205C"/>
                </a:solidFill>
                <a:latin typeface="Arial" panose="020B0604020202020204" pitchFamily="34" charset="0"/>
                <a:cs typeface="Arial" panose="020B0604020202020204" pitchFamily="34" charset="0"/>
              </a:rPr>
              <a:t>القيادة بالقدوة</a:t>
            </a:r>
          </a:p>
          <a:p>
            <a:pPr algn="r" rtl="1">
              <a:lnSpc>
                <a:spcPts val="1702"/>
              </a:lnSpc>
            </a:pPr>
            <a:r>
              <a:rPr lang="ar-EG" sz="1418" b="1" dirty="0">
                <a:solidFill>
                  <a:srgbClr val="009ADE"/>
                </a:solidFill>
                <a:latin typeface="Arial" panose="020B0604020202020204" pitchFamily="34" charset="0"/>
                <a:cs typeface="Arial" panose="020B0604020202020204" pitchFamily="34" charset="0"/>
              </a:rPr>
              <a:t>احرصوا</a:t>
            </a:r>
            <a:r>
              <a:rPr lang="ar-EG" sz="1418" dirty="0">
                <a:solidFill>
                  <a:srgbClr val="009ADE"/>
                </a:solidFill>
                <a:latin typeface="Arial" panose="020B0604020202020204" pitchFamily="34" charset="0"/>
                <a:cs typeface="Arial" panose="020B0604020202020204" pitchFamily="34" charset="0"/>
              </a:rPr>
              <a:t> </a:t>
            </a:r>
            <a:r>
              <a:rPr lang="ar-EG" sz="1418" dirty="0">
                <a:solidFill>
                  <a:srgbClr val="00205C"/>
                </a:solidFill>
                <a:latin typeface="Arial" panose="020B0604020202020204" pitchFamily="34" charset="0"/>
                <a:cs typeface="Arial" panose="020B0604020202020204" pitchFamily="34" charset="0"/>
              </a:rPr>
              <a:t>على أن يكون الأفراد الذين يحظون باحترام المجتمع المحلي على دراية جيدة ويتولون دورا قياديا يُحتذى به.</a:t>
            </a:r>
            <a:endParaRPr lang="en-US" sz="1418" dirty="0">
              <a:solidFill>
                <a:srgbClr val="00205C"/>
              </a:solidFill>
              <a:latin typeface="Arial" panose="020B0604020202020204" pitchFamily="34" charset="0"/>
              <a:cs typeface="Arial" panose="020B0604020202020204" pitchFamily="34" charset="0"/>
            </a:endParaRPr>
          </a:p>
        </p:txBody>
      </p:sp>
      <p:sp>
        <p:nvSpPr>
          <p:cNvPr id="31" name="TextBox 31"/>
          <p:cNvSpPr txBox="1"/>
          <p:nvPr/>
        </p:nvSpPr>
        <p:spPr>
          <a:xfrm>
            <a:off x="3816698" y="5522389"/>
            <a:ext cx="1974501" cy="718145"/>
          </a:xfrm>
          <a:prstGeom prst="rect">
            <a:avLst/>
          </a:prstGeom>
        </p:spPr>
        <p:txBody>
          <a:bodyPr wrap="square" lIns="0" tIns="0" rIns="0" bIns="0" rtlCol="0" anchor="t">
            <a:spAutoFit/>
          </a:bodyPr>
          <a:lstStyle/>
          <a:p>
            <a:pPr algn="r" rtl="1">
              <a:lnSpc>
                <a:spcPts val="2226"/>
              </a:lnSpc>
            </a:pPr>
            <a:r>
              <a:rPr lang="ar-EG" sz="1855" b="1" dirty="0">
                <a:solidFill>
                  <a:srgbClr val="00205C"/>
                </a:solidFill>
                <a:latin typeface="Arial" panose="020B0604020202020204" pitchFamily="34" charset="0"/>
                <a:cs typeface="Arial" panose="020B0604020202020204" pitchFamily="34" charset="0"/>
              </a:rPr>
              <a:t>تكييف المعلومات</a:t>
            </a:r>
          </a:p>
          <a:p>
            <a:pPr algn="r" rtl="1">
              <a:lnSpc>
                <a:spcPts val="1702"/>
              </a:lnSpc>
            </a:pPr>
            <a:r>
              <a:rPr lang="ar-EG" sz="1418" b="1" dirty="0">
                <a:solidFill>
                  <a:srgbClr val="009ADE"/>
                </a:solidFill>
                <a:latin typeface="Arial" panose="020B0604020202020204" pitchFamily="34" charset="0"/>
                <a:cs typeface="Arial" panose="020B0604020202020204" pitchFamily="34" charset="0"/>
              </a:rPr>
              <a:t>اشرحوا الأمور</a:t>
            </a:r>
            <a:r>
              <a:rPr lang="ar-EG" sz="1418" dirty="0">
                <a:solidFill>
                  <a:srgbClr val="009ADE"/>
                </a:solidFill>
                <a:latin typeface="Arial" panose="020B0604020202020204" pitchFamily="34" charset="0"/>
                <a:cs typeface="Arial" panose="020B0604020202020204" pitchFamily="34" charset="0"/>
              </a:rPr>
              <a:t> </a:t>
            </a:r>
            <a:r>
              <a:rPr lang="ar-EG" sz="1418" dirty="0">
                <a:solidFill>
                  <a:srgbClr val="00205C"/>
                </a:solidFill>
                <a:latin typeface="Arial" panose="020B0604020202020204" pitchFamily="34" charset="0"/>
                <a:cs typeface="Arial" panose="020B0604020202020204" pitchFamily="34" charset="0"/>
              </a:rPr>
              <a:t>بأسلوب يبدو منطقيًا للناس في مجتمعكم المحلي.</a:t>
            </a:r>
            <a:endParaRPr lang="en-US" sz="1418" dirty="0">
              <a:solidFill>
                <a:srgbClr val="00205C"/>
              </a:solidFill>
              <a:latin typeface="Arial" panose="020B0604020202020204" pitchFamily="34" charset="0"/>
              <a:cs typeface="Arial" panose="020B0604020202020204" pitchFamily="34" charset="0"/>
            </a:endParaRPr>
          </a:p>
        </p:txBody>
      </p:sp>
      <p:sp>
        <p:nvSpPr>
          <p:cNvPr id="32" name="TextBox 32"/>
          <p:cNvSpPr txBox="1"/>
          <p:nvPr/>
        </p:nvSpPr>
        <p:spPr>
          <a:xfrm>
            <a:off x="685800" y="2216962"/>
            <a:ext cx="3116610" cy="720838"/>
          </a:xfrm>
          <a:prstGeom prst="rect">
            <a:avLst/>
          </a:prstGeom>
        </p:spPr>
        <p:txBody>
          <a:bodyPr wrap="square" lIns="0" tIns="0" rIns="0" bIns="0" rtlCol="0" anchor="t">
            <a:spAutoFit/>
          </a:bodyPr>
          <a:lstStyle/>
          <a:p>
            <a:pPr algn="r" rtl="1">
              <a:lnSpc>
                <a:spcPts val="2879"/>
              </a:lnSpc>
            </a:pPr>
            <a:r>
              <a:rPr lang="ar-EG" sz="2400" b="1" dirty="0">
                <a:solidFill>
                  <a:srgbClr val="00205C"/>
                </a:solidFill>
                <a:latin typeface="Arial" panose="020B0604020202020204" pitchFamily="34" charset="0"/>
                <a:cs typeface="Arial" panose="020B0604020202020204" pitchFamily="34" charset="0"/>
              </a:rPr>
              <a:t>شجعوا أفراد المجتمع المحلي</a:t>
            </a:r>
            <a:r>
              <a:rPr lang="fr-FR" sz="2400" b="1" dirty="0">
                <a:solidFill>
                  <a:srgbClr val="00205C"/>
                </a:solidFill>
                <a:latin typeface="Arial" panose="020B0604020202020204" pitchFamily="34" charset="0"/>
                <a:cs typeface="Arial" panose="020B0604020202020204" pitchFamily="34" charset="0"/>
              </a:rPr>
              <a:t> </a:t>
            </a:r>
            <a:r>
              <a:rPr lang="ar-MA" sz="2400" b="1" dirty="0">
                <a:solidFill>
                  <a:srgbClr val="00205C"/>
                </a:solidFill>
                <a:latin typeface="Arial" panose="020B0604020202020204" pitchFamily="34" charset="0"/>
                <a:cs typeface="Arial" panose="020B0604020202020204" pitchFamily="34" charset="0"/>
              </a:rPr>
              <a:t>على المشاركة</a:t>
            </a:r>
            <a:endParaRPr lang="ar-EG" sz="2400" b="1" dirty="0">
              <a:solidFill>
                <a:srgbClr val="00205C"/>
              </a:solidFill>
              <a:latin typeface="Arial" panose="020B0604020202020204" pitchFamily="34" charset="0"/>
              <a:cs typeface="Arial" panose="020B0604020202020204" pitchFamily="34" charset="0"/>
            </a:endParaRPr>
          </a:p>
        </p:txBody>
      </p:sp>
      <p:sp>
        <p:nvSpPr>
          <p:cNvPr id="33" name="TextBox 33"/>
          <p:cNvSpPr txBox="1"/>
          <p:nvPr/>
        </p:nvSpPr>
        <p:spPr>
          <a:xfrm>
            <a:off x="685800" y="3098715"/>
            <a:ext cx="3130898" cy="1055161"/>
          </a:xfrm>
          <a:prstGeom prst="rect">
            <a:avLst/>
          </a:prstGeom>
        </p:spPr>
        <p:txBody>
          <a:bodyPr wrap="square" lIns="0" tIns="0" rIns="0" bIns="0" rtlCol="0" anchor="t">
            <a:spAutoFit/>
          </a:bodyPr>
          <a:lstStyle/>
          <a:p>
            <a:pPr algn="r" rtl="1">
              <a:lnSpc>
                <a:spcPts val="2783"/>
              </a:lnSpc>
            </a:pPr>
            <a:r>
              <a:rPr lang="ar-EG" sz="2319" dirty="0">
                <a:solidFill>
                  <a:srgbClr val="00205C"/>
                </a:solidFill>
                <a:latin typeface="Arial" panose="020B0604020202020204" pitchFamily="34" charset="0"/>
                <a:cs typeface="Arial" panose="020B0604020202020204" pitchFamily="34" charset="0"/>
              </a:rPr>
              <a:t>باعتباركم أعضاء موثوقين في المجتمع، يمكنكم المساهمة في التغيير الإيجابي.</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BB9AC53C59942B02DC1C54EC07EEE" ma:contentTypeVersion="17" ma:contentTypeDescription="Create a new document." ma:contentTypeScope="" ma:versionID="3c81a905b87a49bc09b4daac0d82bb73">
  <xsd:schema xmlns:xsd="http://www.w3.org/2001/XMLSchema" xmlns:xs="http://www.w3.org/2001/XMLSchema" xmlns:p="http://schemas.microsoft.com/office/2006/metadata/properties" xmlns:ns2="fc5f1d87-00de-4809-a6ad-17e20902562c" xmlns:ns3="ca8111a7-22c4-40a8-80ba-c46b40c62234" targetNamespace="http://schemas.microsoft.com/office/2006/metadata/properties" ma:root="true" ma:fieldsID="cb75f7bb2cf291cf5855a7712a858a3a" ns2:_="" ns3:_="">
    <xsd:import namespace="fc5f1d87-00de-4809-a6ad-17e20902562c"/>
    <xsd:import namespace="ca8111a7-22c4-40a8-80ba-c46b40c622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1d87-00de-4809-a6ad-17e209025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111a7-22c4-40a8-80ba-c46b40c622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43953fe-29fb-4877-9edf-f4fa20449d5a}" ma:internalName="TaxCatchAll" ma:showField="CatchAllData" ma:web="ca8111a7-22c4-40a8-80ba-c46b40c622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f1d87-00de-4809-a6ad-17e20902562c">
      <Terms xmlns="http://schemas.microsoft.com/office/infopath/2007/PartnerControls"/>
    </lcf76f155ced4ddcb4097134ff3c332f>
    <TaxCatchAll xmlns="ca8111a7-22c4-40a8-80ba-c46b40c62234" xsi:nil="true"/>
  </documentManagement>
</p:properties>
</file>

<file path=customXml/itemProps1.xml><?xml version="1.0" encoding="utf-8"?>
<ds:datastoreItem xmlns:ds="http://schemas.openxmlformats.org/officeDocument/2006/customXml" ds:itemID="{23862396-8EF2-42DA-B189-F3AA6E4C5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f1d87-00de-4809-a6ad-17e20902562c"/>
    <ds:schemaRef ds:uri="ca8111a7-22c4-40a8-80ba-c46b40c62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603C24-6957-4C1C-AFFD-76A8F5A32BD8}">
  <ds:schemaRefs>
    <ds:schemaRef ds:uri="http://schemas.microsoft.com/sharepoint/v3/contenttype/forms"/>
  </ds:schemaRefs>
</ds:datastoreItem>
</file>

<file path=customXml/itemProps3.xml><?xml version="1.0" encoding="utf-8"?>
<ds:datastoreItem xmlns:ds="http://schemas.openxmlformats.org/officeDocument/2006/customXml" ds:itemID="{E143B79F-3D00-4D93-8E2D-1B11E921FDD1}">
  <ds:schemaRefs>
    <ds:schemaRef ds:uri="http://purl.org/dc/elements/1.1/"/>
    <ds:schemaRef ds:uri="http://schemas.microsoft.com/office/2006/metadata/properties"/>
    <ds:schemaRef ds:uri="fc5f1d87-00de-4809-a6ad-17e20902562c"/>
    <ds:schemaRef ds:uri="ca8111a7-22c4-40a8-80ba-c46b40c62234"/>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614</TotalTime>
  <Words>2618</Words>
  <Application>Microsoft Office PowerPoint</Application>
  <PresentationFormat>A4 Paper (210x297 mm)</PresentationFormat>
  <Paragraphs>260</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Source Sans Pro Bold</vt:lpstr>
      <vt:lpstr>Wingdings</vt:lpstr>
      <vt:lpstr>Source Sans Pro</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Tips for Community Representatives - 2024</dc:title>
  <dc:creator>Akhilesh Soodan</dc:creator>
  <cp:lastModifiedBy>ORBINA, Jun Ryan</cp:lastModifiedBy>
  <cp:revision>148</cp:revision>
  <dcterms:created xsi:type="dcterms:W3CDTF">2006-08-16T00:00:00Z</dcterms:created>
  <dcterms:modified xsi:type="dcterms:W3CDTF">2024-05-10T09:49:29Z</dcterms:modified>
  <dc:identifier>DAGCT5jrhDk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0x010100184BB9AC53C59942B02DC1C54EC07EEE</vt:lpwstr>
  </property>
  <property fmtid="{D5CDD505-2E9C-101B-9397-08002B2CF9AE}" pid="3" name="MediaServiceImageTags">
    <vt:lpwstr/>
  </property>
</Properties>
</file>