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305" r:id="rId4"/>
    <p:sldId id="315" r:id="rId5"/>
    <p:sldId id="313" r:id="rId6"/>
    <p:sldId id="322" r:id="rId7"/>
    <p:sldId id="317" r:id="rId8"/>
    <p:sldId id="316" r:id="rId9"/>
    <p:sldId id="323" r:id="rId10"/>
    <p:sldId id="259" r:id="rId11"/>
    <p:sldId id="318" r:id="rId12"/>
    <p:sldId id="312" r:id="rId13"/>
  </p:sldIdLst>
  <p:sldSz cx="9144000" cy="5143500" type="screen16x9"/>
  <p:notesSz cx="6858000" cy="9144000"/>
  <p:embeddedFontLst>
    <p:embeddedFont>
      <p:font typeface="DM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gbc5Q1RQhrexs1RVbxsz8NciJ2+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Toko" initials="CT" lastIdx="7" clrIdx="0">
    <p:extLst>
      <p:ext uri="{19B8F6BF-5375-455C-9EA6-DF929625EA0E}">
        <p15:presenceInfo xmlns:p15="http://schemas.microsoft.com/office/powerpoint/2012/main" userId="Carla To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54A9F7-6F9E-40BB-AD52-6F98AA1918EA}">
  <a:tblStyle styleId="{F954A9F7-6F9E-40BB-AD52-6F98AA1918E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979" autoAdjust="0"/>
  </p:normalViewPr>
  <p:slideViewPr>
    <p:cSldViewPr snapToGrid="0">
      <p:cViewPr varScale="1">
        <p:scale>
          <a:sx n="113" d="100"/>
          <a:sy n="113" d="100"/>
        </p:scale>
        <p:origin x="51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0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this period, in Kinshasa women represented 42% of all vaccinated while nationally, it was 38%</a:t>
            </a:r>
          </a:p>
        </p:txBody>
      </p:sp>
    </p:spTree>
    <p:extLst>
      <p:ext uri="{BB962C8B-B14F-4D97-AF65-F5344CB8AC3E}">
        <p14:creationId xmlns:p14="http://schemas.microsoft.com/office/powerpoint/2010/main" val="79236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Through January 28th, national average had 40% of women among the vaccinated, while in the </a:t>
            </a:r>
            <a:r>
              <a:rPr lang="en-US" dirty="0" err="1"/>
              <a:t>vaccinodrome</a:t>
            </a:r>
            <a:r>
              <a:rPr lang="en-US" dirty="0"/>
              <a:t>, it was 23% only</a:t>
            </a:r>
          </a:p>
        </p:txBody>
      </p:sp>
    </p:spTree>
    <p:extLst>
      <p:ext uri="{BB962C8B-B14F-4D97-AF65-F5344CB8AC3E}">
        <p14:creationId xmlns:p14="http://schemas.microsoft.com/office/powerpoint/2010/main" val="229960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6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9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A276A-7CEF-4999-B287-866B38022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4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6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223242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5"/>
          <p:cNvSpPr txBox="1">
            <a:spLocks noGrp="1"/>
          </p:cNvSpPr>
          <p:nvPr>
            <p:ph type="ctrTitle"/>
          </p:nvPr>
        </p:nvSpPr>
        <p:spPr>
          <a:xfrm>
            <a:off x="775125" y="1725174"/>
            <a:ext cx="7593750" cy="125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5"/>
          <p:cNvSpPr txBox="1">
            <a:spLocks noGrp="1"/>
          </p:cNvSpPr>
          <p:nvPr>
            <p:ph type="subTitle" idx="1"/>
          </p:nvPr>
        </p:nvSpPr>
        <p:spPr>
          <a:xfrm>
            <a:off x="933632" y="3219821"/>
            <a:ext cx="7276737" cy="10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135"/>
          <p:cNvPicPr preferRelativeResize="0"/>
          <p:nvPr/>
        </p:nvPicPr>
        <p:blipFill rotWithShape="1">
          <a:blip r:embed="rId3">
            <a:alphaModFix amt="20000"/>
          </a:blip>
          <a:srcRect t="13527"/>
          <a:stretch/>
        </p:blipFill>
        <p:spPr>
          <a:xfrm>
            <a:off x="7710688" y="75086"/>
            <a:ext cx="1561395" cy="13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66"/>
          <p:cNvPicPr preferRelativeResize="0"/>
          <p:nvPr/>
        </p:nvPicPr>
        <p:blipFill rotWithShape="1">
          <a:blip r:embed="rId2">
            <a:alphaModFix amt="20000"/>
          </a:blip>
          <a:srcRect t="38246"/>
          <a:stretch/>
        </p:blipFill>
        <p:spPr>
          <a:xfrm>
            <a:off x="7326306" y="-562"/>
            <a:ext cx="2030566" cy="12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6"/>
          <p:cNvSpPr/>
          <p:nvPr/>
        </p:nvSpPr>
        <p:spPr>
          <a:xfrm>
            <a:off x="8128" y="5062916"/>
            <a:ext cx="2295000" cy="81000"/>
          </a:xfrm>
          <a:prstGeom prst="rect">
            <a:avLst/>
          </a:prstGeom>
          <a:solidFill>
            <a:srgbClr val="2B364B"/>
          </a:solidFill>
          <a:ln w="25400" cap="flat" cmpd="sng">
            <a:solidFill>
              <a:srgbClr val="2B3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6"/>
          <p:cNvSpPr/>
          <p:nvPr/>
        </p:nvSpPr>
        <p:spPr>
          <a:xfrm>
            <a:off x="2259002" y="5062500"/>
            <a:ext cx="2295000" cy="81000"/>
          </a:xfrm>
          <a:prstGeom prst="rect">
            <a:avLst/>
          </a:prstGeom>
          <a:solidFill>
            <a:srgbClr val="CF3160"/>
          </a:solidFill>
          <a:ln w="25400" cap="flat" cmpd="sng">
            <a:solidFill>
              <a:srgbClr val="CF3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6"/>
          <p:cNvSpPr/>
          <p:nvPr/>
        </p:nvSpPr>
        <p:spPr>
          <a:xfrm>
            <a:off x="4554002" y="5061892"/>
            <a:ext cx="2295000" cy="81000"/>
          </a:xfrm>
          <a:prstGeom prst="rect">
            <a:avLst/>
          </a:prstGeom>
          <a:solidFill>
            <a:srgbClr val="61C159"/>
          </a:solidFill>
          <a:ln w="25400" cap="flat" cmpd="sng">
            <a:solidFill>
              <a:srgbClr val="61C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6"/>
          <p:cNvSpPr/>
          <p:nvPr/>
        </p:nvSpPr>
        <p:spPr>
          <a:xfrm>
            <a:off x="6849002" y="5062500"/>
            <a:ext cx="2295000" cy="81000"/>
          </a:xfrm>
          <a:prstGeom prst="rect">
            <a:avLst/>
          </a:prstGeom>
          <a:solidFill>
            <a:srgbClr val="3BC7B5"/>
          </a:solidFill>
          <a:ln w="25400" cap="flat" cmpd="sng">
            <a:solidFill>
              <a:srgbClr val="3BC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7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6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167"/>
          <p:cNvPicPr preferRelativeResize="0"/>
          <p:nvPr/>
        </p:nvPicPr>
        <p:blipFill rotWithShape="1">
          <a:blip r:embed="rId2">
            <a:alphaModFix amt="20000"/>
          </a:blip>
          <a:srcRect t="38246"/>
          <a:stretch/>
        </p:blipFill>
        <p:spPr>
          <a:xfrm>
            <a:off x="7326306" y="-562"/>
            <a:ext cx="2030566" cy="12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7"/>
          <p:cNvSpPr/>
          <p:nvPr/>
        </p:nvSpPr>
        <p:spPr>
          <a:xfrm>
            <a:off x="8128" y="5062916"/>
            <a:ext cx="2295000" cy="81000"/>
          </a:xfrm>
          <a:prstGeom prst="rect">
            <a:avLst/>
          </a:prstGeom>
          <a:solidFill>
            <a:srgbClr val="2B364B"/>
          </a:solidFill>
          <a:ln w="25400" cap="flat" cmpd="sng">
            <a:solidFill>
              <a:srgbClr val="2B3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7"/>
          <p:cNvSpPr/>
          <p:nvPr/>
        </p:nvSpPr>
        <p:spPr>
          <a:xfrm>
            <a:off x="2259002" y="5062500"/>
            <a:ext cx="2295000" cy="81000"/>
          </a:xfrm>
          <a:prstGeom prst="rect">
            <a:avLst/>
          </a:prstGeom>
          <a:solidFill>
            <a:srgbClr val="CF3160"/>
          </a:solidFill>
          <a:ln w="25400" cap="flat" cmpd="sng">
            <a:solidFill>
              <a:srgbClr val="CF3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7"/>
          <p:cNvSpPr/>
          <p:nvPr/>
        </p:nvSpPr>
        <p:spPr>
          <a:xfrm>
            <a:off x="4554002" y="5061892"/>
            <a:ext cx="2295000" cy="81000"/>
          </a:xfrm>
          <a:prstGeom prst="rect">
            <a:avLst/>
          </a:prstGeom>
          <a:solidFill>
            <a:srgbClr val="61C159"/>
          </a:solidFill>
          <a:ln w="25400" cap="flat" cmpd="sng">
            <a:solidFill>
              <a:srgbClr val="61C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7"/>
          <p:cNvSpPr/>
          <p:nvPr/>
        </p:nvSpPr>
        <p:spPr>
          <a:xfrm>
            <a:off x="6849002" y="5062500"/>
            <a:ext cx="2295000" cy="81000"/>
          </a:xfrm>
          <a:prstGeom prst="rect">
            <a:avLst/>
          </a:prstGeom>
          <a:solidFill>
            <a:srgbClr val="3BC7B5"/>
          </a:solidFill>
          <a:ln w="25400" cap="flat" cmpd="sng">
            <a:solidFill>
              <a:srgbClr val="3BC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58"/>
          <p:cNvPicPr preferRelativeResize="0"/>
          <p:nvPr/>
        </p:nvPicPr>
        <p:blipFill rotWithShape="1">
          <a:blip r:embed="rId2">
            <a:alphaModFix amt="20000"/>
          </a:blip>
          <a:srcRect t="38246"/>
          <a:stretch/>
        </p:blipFill>
        <p:spPr>
          <a:xfrm>
            <a:off x="7326306" y="-562"/>
            <a:ext cx="2030566" cy="12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58"/>
          <p:cNvSpPr/>
          <p:nvPr/>
        </p:nvSpPr>
        <p:spPr>
          <a:xfrm>
            <a:off x="8129" y="5059430"/>
            <a:ext cx="2295000" cy="81000"/>
          </a:xfrm>
          <a:prstGeom prst="rect">
            <a:avLst/>
          </a:prstGeom>
          <a:solidFill>
            <a:srgbClr val="2B364B"/>
          </a:solidFill>
          <a:ln w="25400" cap="flat" cmpd="sng">
            <a:solidFill>
              <a:srgbClr val="2B3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8"/>
          <p:cNvSpPr/>
          <p:nvPr/>
        </p:nvSpPr>
        <p:spPr>
          <a:xfrm>
            <a:off x="2259002" y="5059846"/>
            <a:ext cx="2295000" cy="81000"/>
          </a:xfrm>
          <a:prstGeom prst="rect">
            <a:avLst/>
          </a:prstGeom>
          <a:solidFill>
            <a:srgbClr val="CF3160"/>
          </a:solidFill>
          <a:ln w="25400" cap="flat" cmpd="sng">
            <a:solidFill>
              <a:srgbClr val="CF3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58"/>
          <p:cNvSpPr/>
          <p:nvPr/>
        </p:nvSpPr>
        <p:spPr>
          <a:xfrm>
            <a:off x="4549937" y="5060261"/>
            <a:ext cx="2295000" cy="81000"/>
          </a:xfrm>
          <a:prstGeom prst="rect">
            <a:avLst/>
          </a:prstGeom>
          <a:solidFill>
            <a:srgbClr val="61C159"/>
          </a:solidFill>
          <a:ln w="25400" cap="flat" cmpd="sng">
            <a:solidFill>
              <a:srgbClr val="61C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58"/>
          <p:cNvSpPr/>
          <p:nvPr/>
        </p:nvSpPr>
        <p:spPr>
          <a:xfrm>
            <a:off x="6840872" y="5060677"/>
            <a:ext cx="2295000" cy="81000"/>
          </a:xfrm>
          <a:prstGeom prst="rect">
            <a:avLst/>
          </a:prstGeom>
          <a:solidFill>
            <a:srgbClr val="3BC7B5"/>
          </a:solidFill>
          <a:ln w="25400" cap="flat" cmpd="sng">
            <a:solidFill>
              <a:srgbClr val="3BC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5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59"/>
          <p:cNvPicPr preferRelativeResize="0"/>
          <p:nvPr/>
        </p:nvPicPr>
        <p:blipFill rotWithShape="1">
          <a:blip r:embed="rId2">
            <a:alphaModFix amt="20000"/>
          </a:blip>
          <a:srcRect t="38246"/>
          <a:stretch/>
        </p:blipFill>
        <p:spPr>
          <a:xfrm>
            <a:off x="7326306" y="-562"/>
            <a:ext cx="2030566" cy="12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59"/>
          <p:cNvSpPr/>
          <p:nvPr/>
        </p:nvSpPr>
        <p:spPr>
          <a:xfrm>
            <a:off x="8128" y="5062916"/>
            <a:ext cx="2295000" cy="81000"/>
          </a:xfrm>
          <a:prstGeom prst="rect">
            <a:avLst/>
          </a:prstGeom>
          <a:solidFill>
            <a:srgbClr val="2B364B"/>
          </a:solidFill>
          <a:ln w="25400" cap="flat" cmpd="sng">
            <a:solidFill>
              <a:srgbClr val="2B3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59"/>
          <p:cNvSpPr/>
          <p:nvPr/>
        </p:nvSpPr>
        <p:spPr>
          <a:xfrm>
            <a:off x="2259002" y="5062500"/>
            <a:ext cx="2295000" cy="81000"/>
          </a:xfrm>
          <a:prstGeom prst="rect">
            <a:avLst/>
          </a:prstGeom>
          <a:solidFill>
            <a:srgbClr val="CF3160"/>
          </a:solidFill>
          <a:ln w="25400" cap="flat" cmpd="sng">
            <a:solidFill>
              <a:srgbClr val="CF3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59"/>
          <p:cNvSpPr/>
          <p:nvPr/>
        </p:nvSpPr>
        <p:spPr>
          <a:xfrm>
            <a:off x="4554002" y="5061892"/>
            <a:ext cx="2295000" cy="81000"/>
          </a:xfrm>
          <a:prstGeom prst="rect">
            <a:avLst/>
          </a:prstGeom>
          <a:solidFill>
            <a:srgbClr val="61C159"/>
          </a:solidFill>
          <a:ln w="25400" cap="flat" cmpd="sng">
            <a:solidFill>
              <a:srgbClr val="61C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59"/>
          <p:cNvSpPr/>
          <p:nvPr/>
        </p:nvSpPr>
        <p:spPr>
          <a:xfrm>
            <a:off x="6849002" y="5062500"/>
            <a:ext cx="2295000" cy="81000"/>
          </a:xfrm>
          <a:prstGeom prst="rect">
            <a:avLst/>
          </a:prstGeom>
          <a:solidFill>
            <a:srgbClr val="3BC7B5"/>
          </a:solidFill>
          <a:ln w="25400" cap="flat" cmpd="sng">
            <a:solidFill>
              <a:srgbClr val="3BC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9" name="Google Shape;39;p16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6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160"/>
          <p:cNvPicPr preferRelativeResize="0"/>
          <p:nvPr/>
        </p:nvPicPr>
        <p:blipFill rotWithShape="1">
          <a:blip r:embed="rId2">
            <a:alphaModFix amt="20000"/>
          </a:blip>
          <a:srcRect t="38246"/>
          <a:stretch/>
        </p:blipFill>
        <p:spPr>
          <a:xfrm>
            <a:off x="7326306" y="-562"/>
            <a:ext cx="2030566" cy="12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60"/>
          <p:cNvSpPr/>
          <p:nvPr/>
        </p:nvSpPr>
        <p:spPr>
          <a:xfrm>
            <a:off x="8128" y="5062916"/>
            <a:ext cx="2295000" cy="81000"/>
          </a:xfrm>
          <a:prstGeom prst="rect">
            <a:avLst/>
          </a:prstGeom>
          <a:solidFill>
            <a:srgbClr val="2B364B"/>
          </a:solidFill>
          <a:ln w="25400" cap="flat" cmpd="sng">
            <a:solidFill>
              <a:srgbClr val="2B3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60"/>
          <p:cNvSpPr/>
          <p:nvPr/>
        </p:nvSpPr>
        <p:spPr>
          <a:xfrm>
            <a:off x="2259002" y="5062500"/>
            <a:ext cx="2295000" cy="81000"/>
          </a:xfrm>
          <a:prstGeom prst="rect">
            <a:avLst/>
          </a:prstGeom>
          <a:solidFill>
            <a:srgbClr val="CF3160"/>
          </a:solidFill>
          <a:ln w="25400" cap="flat" cmpd="sng">
            <a:solidFill>
              <a:srgbClr val="CF3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60"/>
          <p:cNvSpPr/>
          <p:nvPr/>
        </p:nvSpPr>
        <p:spPr>
          <a:xfrm>
            <a:off x="4554002" y="5061892"/>
            <a:ext cx="2295000" cy="81000"/>
          </a:xfrm>
          <a:prstGeom prst="rect">
            <a:avLst/>
          </a:prstGeom>
          <a:solidFill>
            <a:srgbClr val="61C159"/>
          </a:solidFill>
          <a:ln w="25400" cap="flat" cmpd="sng">
            <a:solidFill>
              <a:srgbClr val="61C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60"/>
          <p:cNvSpPr/>
          <p:nvPr/>
        </p:nvSpPr>
        <p:spPr>
          <a:xfrm>
            <a:off x="6849002" y="5062500"/>
            <a:ext cx="2295000" cy="81000"/>
          </a:xfrm>
          <a:prstGeom prst="rect">
            <a:avLst/>
          </a:prstGeom>
          <a:solidFill>
            <a:srgbClr val="3BC7B5"/>
          </a:solidFill>
          <a:ln w="25400" cap="flat" cmpd="sng">
            <a:solidFill>
              <a:srgbClr val="3BC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16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2" name="Google Shape;52;p16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16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4" name="Google Shape;54;p16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161"/>
          <p:cNvPicPr preferRelativeResize="0"/>
          <p:nvPr/>
        </p:nvPicPr>
        <p:blipFill rotWithShape="1">
          <a:blip r:embed="rId2">
            <a:alphaModFix amt="20000"/>
          </a:blip>
          <a:srcRect t="38246"/>
          <a:stretch/>
        </p:blipFill>
        <p:spPr>
          <a:xfrm>
            <a:off x="7326306" y="-562"/>
            <a:ext cx="2030566" cy="12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61"/>
          <p:cNvSpPr/>
          <p:nvPr/>
        </p:nvSpPr>
        <p:spPr>
          <a:xfrm>
            <a:off x="8128" y="5062916"/>
            <a:ext cx="2295000" cy="81000"/>
          </a:xfrm>
          <a:prstGeom prst="rect">
            <a:avLst/>
          </a:prstGeom>
          <a:solidFill>
            <a:srgbClr val="2B364B"/>
          </a:solidFill>
          <a:ln w="25400" cap="flat" cmpd="sng">
            <a:solidFill>
              <a:srgbClr val="2B3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61"/>
          <p:cNvSpPr/>
          <p:nvPr/>
        </p:nvSpPr>
        <p:spPr>
          <a:xfrm>
            <a:off x="2259002" y="5062500"/>
            <a:ext cx="2295000" cy="81000"/>
          </a:xfrm>
          <a:prstGeom prst="rect">
            <a:avLst/>
          </a:prstGeom>
          <a:solidFill>
            <a:srgbClr val="CF3160"/>
          </a:solidFill>
          <a:ln w="25400" cap="flat" cmpd="sng">
            <a:solidFill>
              <a:srgbClr val="CF3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61"/>
          <p:cNvSpPr/>
          <p:nvPr/>
        </p:nvSpPr>
        <p:spPr>
          <a:xfrm>
            <a:off x="4554002" y="5061892"/>
            <a:ext cx="2295000" cy="81000"/>
          </a:xfrm>
          <a:prstGeom prst="rect">
            <a:avLst/>
          </a:prstGeom>
          <a:solidFill>
            <a:srgbClr val="61C159"/>
          </a:solidFill>
          <a:ln w="25400" cap="flat" cmpd="sng">
            <a:solidFill>
              <a:srgbClr val="61C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61"/>
          <p:cNvSpPr/>
          <p:nvPr/>
        </p:nvSpPr>
        <p:spPr>
          <a:xfrm>
            <a:off x="6849002" y="5062500"/>
            <a:ext cx="2295000" cy="81000"/>
          </a:xfrm>
          <a:prstGeom prst="rect">
            <a:avLst/>
          </a:prstGeom>
          <a:solidFill>
            <a:srgbClr val="3BC7B5"/>
          </a:solidFill>
          <a:ln w="25400" cap="flat" cmpd="sng">
            <a:solidFill>
              <a:srgbClr val="3BC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162"/>
          <p:cNvPicPr preferRelativeResize="0"/>
          <p:nvPr/>
        </p:nvPicPr>
        <p:blipFill rotWithShape="1">
          <a:blip r:embed="rId2">
            <a:alphaModFix amt="20000"/>
          </a:blip>
          <a:srcRect t="38246"/>
          <a:stretch/>
        </p:blipFill>
        <p:spPr>
          <a:xfrm>
            <a:off x="7326306" y="-562"/>
            <a:ext cx="2030566" cy="12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2"/>
          <p:cNvSpPr/>
          <p:nvPr/>
        </p:nvSpPr>
        <p:spPr>
          <a:xfrm>
            <a:off x="8128" y="5062916"/>
            <a:ext cx="2295000" cy="81000"/>
          </a:xfrm>
          <a:prstGeom prst="rect">
            <a:avLst/>
          </a:prstGeom>
          <a:solidFill>
            <a:srgbClr val="2B364B"/>
          </a:solidFill>
          <a:ln w="25400" cap="flat" cmpd="sng">
            <a:solidFill>
              <a:srgbClr val="2B3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62"/>
          <p:cNvSpPr/>
          <p:nvPr/>
        </p:nvSpPr>
        <p:spPr>
          <a:xfrm>
            <a:off x="2259002" y="5062500"/>
            <a:ext cx="2295000" cy="81000"/>
          </a:xfrm>
          <a:prstGeom prst="rect">
            <a:avLst/>
          </a:prstGeom>
          <a:solidFill>
            <a:srgbClr val="CF3160"/>
          </a:solidFill>
          <a:ln w="25400" cap="flat" cmpd="sng">
            <a:solidFill>
              <a:srgbClr val="CF3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62"/>
          <p:cNvSpPr/>
          <p:nvPr/>
        </p:nvSpPr>
        <p:spPr>
          <a:xfrm>
            <a:off x="4554002" y="5061892"/>
            <a:ext cx="2295000" cy="81000"/>
          </a:xfrm>
          <a:prstGeom prst="rect">
            <a:avLst/>
          </a:prstGeom>
          <a:solidFill>
            <a:srgbClr val="61C159"/>
          </a:solidFill>
          <a:ln w="25400" cap="flat" cmpd="sng">
            <a:solidFill>
              <a:srgbClr val="61C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2"/>
          <p:cNvSpPr/>
          <p:nvPr/>
        </p:nvSpPr>
        <p:spPr>
          <a:xfrm>
            <a:off x="6849002" y="5062500"/>
            <a:ext cx="2295000" cy="81000"/>
          </a:xfrm>
          <a:prstGeom prst="rect">
            <a:avLst/>
          </a:prstGeom>
          <a:solidFill>
            <a:srgbClr val="3BC7B5"/>
          </a:solidFill>
          <a:ln w="25400" cap="flat" cmpd="sng">
            <a:solidFill>
              <a:srgbClr val="3BC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4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9" name="Google Shape;79;p16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80" name="Google Shape;80;p16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64"/>
          <p:cNvPicPr preferRelativeResize="0"/>
          <p:nvPr/>
        </p:nvPicPr>
        <p:blipFill rotWithShape="1">
          <a:blip r:embed="rId2">
            <a:alphaModFix amt="20000"/>
          </a:blip>
          <a:srcRect t="38246"/>
          <a:stretch/>
        </p:blipFill>
        <p:spPr>
          <a:xfrm>
            <a:off x="7326306" y="-562"/>
            <a:ext cx="2030566" cy="12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4"/>
          <p:cNvSpPr/>
          <p:nvPr/>
        </p:nvSpPr>
        <p:spPr>
          <a:xfrm>
            <a:off x="8128" y="5062916"/>
            <a:ext cx="2295000" cy="81000"/>
          </a:xfrm>
          <a:prstGeom prst="rect">
            <a:avLst/>
          </a:prstGeom>
          <a:solidFill>
            <a:srgbClr val="2B364B"/>
          </a:solidFill>
          <a:ln w="25400" cap="flat" cmpd="sng">
            <a:solidFill>
              <a:srgbClr val="2B3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4"/>
          <p:cNvSpPr/>
          <p:nvPr/>
        </p:nvSpPr>
        <p:spPr>
          <a:xfrm>
            <a:off x="2259002" y="5062500"/>
            <a:ext cx="2295000" cy="81000"/>
          </a:xfrm>
          <a:prstGeom prst="rect">
            <a:avLst/>
          </a:prstGeom>
          <a:solidFill>
            <a:srgbClr val="CF3160"/>
          </a:solidFill>
          <a:ln w="25400" cap="flat" cmpd="sng">
            <a:solidFill>
              <a:srgbClr val="CF3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4"/>
          <p:cNvSpPr/>
          <p:nvPr/>
        </p:nvSpPr>
        <p:spPr>
          <a:xfrm>
            <a:off x="4554002" y="5061892"/>
            <a:ext cx="2295000" cy="81000"/>
          </a:xfrm>
          <a:prstGeom prst="rect">
            <a:avLst/>
          </a:prstGeom>
          <a:solidFill>
            <a:srgbClr val="61C159"/>
          </a:solidFill>
          <a:ln w="25400" cap="flat" cmpd="sng">
            <a:solidFill>
              <a:srgbClr val="61C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4"/>
          <p:cNvSpPr/>
          <p:nvPr/>
        </p:nvSpPr>
        <p:spPr>
          <a:xfrm>
            <a:off x="6849002" y="5062500"/>
            <a:ext cx="2295000" cy="81000"/>
          </a:xfrm>
          <a:prstGeom prst="rect">
            <a:avLst/>
          </a:prstGeom>
          <a:solidFill>
            <a:srgbClr val="3BC7B5"/>
          </a:solidFill>
          <a:ln w="25400" cap="flat" cmpd="sng">
            <a:solidFill>
              <a:srgbClr val="3BC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6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92" name="Google Shape;92;p16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65"/>
          <p:cNvPicPr preferRelativeResize="0"/>
          <p:nvPr/>
        </p:nvPicPr>
        <p:blipFill rotWithShape="1">
          <a:blip r:embed="rId2">
            <a:alphaModFix amt="20000"/>
          </a:blip>
          <a:srcRect t="38246"/>
          <a:stretch/>
        </p:blipFill>
        <p:spPr>
          <a:xfrm>
            <a:off x="7326306" y="-562"/>
            <a:ext cx="2030566" cy="12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5"/>
          <p:cNvSpPr/>
          <p:nvPr/>
        </p:nvSpPr>
        <p:spPr>
          <a:xfrm>
            <a:off x="8128" y="5062916"/>
            <a:ext cx="2295000" cy="81000"/>
          </a:xfrm>
          <a:prstGeom prst="rect">
            <a:avLst/>
          </a:prstGeom>
          <a:solidFill>
            <a:srgbClr val="2B364B"/>
          </a:solidFill>
          <a:ln w="25400" cap="flat" cmpd="sng">
            <a:solidFill>
              <a:srgbClr val="2B3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5"/>
          <p:cNvSpPr/>
          <p:nvPr/>
        </p:nvSpPr>
        <p:spPr>
          <a:xfrm>
            <a:off x="2259002" y="5062500"/>
            <a:ext cx="2295000" cy="81000"/>
          </a:xfrm>
          <a:prstGeom prst="rect">
            <a:avLst/>
          </a:prstGeom>
          <a:solidFill>
            <a:srgbClr val="CF3160"/>
          </a:solidFill>
          <a:ln w="25400" cap="flat" cmpd="sng">
            <a:solidFill>
              <a:srgbClr val="CF3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5"/>
          <p:cNvSpPr/>
          <p:nvPr/>
        </p:nvSpPr>
        <p:spPr>
          <a:xfrm>
            <a:off x="4554002" y="5061892"/>
            <a:ext cx="2295000" cy="81000"/>
          </a:xfrm>
          <a:prstGeom prst="rect">
            <a:avLst/>
          </a:prstGeom>
          <a:solidFill>
            <a:srgbClr val="61C159"/>
          </a:solidFill>
          <a:ln w="25400" cap="flat" cmpd="sng">
            <a:solidFill>
              <a:srgbClr val="61C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5"/>
          <p:cNvSpPr/>
          <p:nvPr/>
        </p:nvSpPr>
        <p:spPr>
          <a:xfrm>
            <a:off x="6849002" y="5062500"/>
            <a:ext cx="2295000" cy="81000"/>
          </a:xfrm>
          <a:prstGeom prst="rect">
            <a:avLst/>
          </a:prstGeom>
          <a:solidFill>
            <a:srgbClr val="3BC7B5"/>
          </a:solidFill>
          <a:ln w="25400" cap="flat" cmpd="sng">
            <a:solidFill>
              <a:srgbClr val="3BC7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3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3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03"/>
          <p:cNvSpPr txBox="1">
            <a:spLocks noGrp="1"/>
          </p:cNvSpPr>
          <p:nvPr>
            <p:ph type="ctrTitle"/>
          </p:nvPr>
        </p:nvSpPr>
        <p:spPr>
          <a:xfrm>
            <a:off x="0" y="2167954"/>
            <a:ext cx="9144000" cy="1859010"/>
          </a:xfrm>
          <a:prstGeom prst="rect">
            <a:avLst/>
          </a:prstGeom>
          <a:solidFill>
            <a:srgbClr val="3BC7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7F7F7F"/>
              </a:buClr>
              <a:buSzPts val="1800"/>
            </a:pPr>
            <a:r>
              <a:rPr lang="en-US" sz="1800" b="1" dirty="0">
                <a:solidFill>
                  <a:srgbClr val="7F7F7F"/>
                </a:solidFill>
              </a:rPr>
              <a:t>June 30</a:t>
            </a:r>
            <a:r>
              <a:rPr lang="en-US" sz="1800" b="1" baseline="30000" dirty="0">
                <a:solidFill>
                  <a:srgbClr val="7F7F7F"/>
                </a:solidFill>
              </a:rPr>
              <a:t>th</a:t>
            </a:r>
            <a:r>
              <a:rPr lang="en-US" sz="1800" b="1" dirty="0">
                <a:solidFill>
                  <a:srgbClr val="7F7F7F"/>
                </a:solidFill>
              </a:rPr>
              <a:t>, 2022</a:t>
            </a:r>
            <a:br>
              <a:rPr lang="en-US" sz="3600" dirty="0"/>
            </a:br>
            <a:br>
              <a:rPr lang="en-US" sz="3600" b="1" dirty="0">
                <a:solidFill>
                  <a:schemeClr val="lt1"/>
                </a:solidFill>
              </a:rPr>
            </a:br>
            <a:r>
              <a:rPr lang="en-GB" sz="4000" b="1" dirty="0">
                <a:solidFill>
                  <a:schemeClr val="lt1"/>
                </a:solidFill>
              </a:rPr>
              <a:t>Gender consideration in Covid-19 rollout</a:t>
            </a:r>
            <a:br>
              <a:rPr lang="en-US" sz="4500" cap="none" dirty="0"/>
            </a:br>
            <a:endParaRPr sz="4500" b="1" dirty="0">
              <a:solidFill>
                <a:schemeClr val="lt1"/>
              </a:solidFill>
            </a:endParaRPr>
          </a:p>
        </p:txBody>
      </p:sp>
      <p:sp>
        <p:nvSpPr>
          <p:cNvPr id="1112" name="Google Shape;1112;p103"/>
          <p:cNvSpPr txBox="1">
            <a:spLocks noGrp="1"/>
          </p:cNvSpPr>
          <p:nvPr>
            <p:ph type="subTitle" idx="1"/>
          </p:nvPr>
        </p:nvSpPr>
        <p:spPr>
          <a:xfrm>
            <a:off x="0" y="4095735"/>
            <a:ext cx="8595360" cy="138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b="1" dirty="0">
                <a:solidFill>
                  <a:srgbClr val="7F7F7F"/>
                </a:solidFill>
              </a:rPr>
              <a:t>Sofia de Almeida (UNICEF ESARO) 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b="1" dirty="0">
                <a:solidFill>
                  <a:srgbClr val="7F7F7F"/>
                </a:solidFill>
              </a:rPr>
              <a:t>Stephanie </a:t>
            </a:r>
            <a:r>
              <a:rPr lang="en-GB" sz="1400" b="1" dirty="0" err="1">
                <a:solidFill>
                  <a:srgbClr val="7F7F7F"/>
                </a:solidFill>
              </a:rPr>
              <a:t>Shendale</a:t>
            </a:r>
            <a:r>
              <a:rPr lang="en-GB" sz="1400" b="1" dirty="0">
                <a:solidFill>
                  <a:srgbClr val="7F7F7F"/>
                </a:solidFill>
              </a:rPr>
              <a:t> (WHO) 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b="1" dirty="0">
                <a:solidFill>
                  <a:srgbClr val="7F7F7F"/>
                </a:solidFill>
              </a:rPr>
              <a:t>Shirin </a:t>
            </a:r>
            <a:r>
              <a:rPr lang="en-GB" sz="1400" b="1" dirty="0" err="1">
                <a:solidFill>
                  <a:srgbClr val="7F7F7F"/>
                </a:solidFill>
              </a:rPr>
              <a:t>Heidaris</a:t>
            </a:r>
            <a:r>
              <a:rPr lang="en-GB" sz="1400" b="1" dirty="0">
                <a:solidFill>
                  <a:srgbClr val="7F7F7F"/>
                </a:solidFill>
              </a:rPr>
              <a:t> (WHO) 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GB" sz="1400" b="1" dirty="0">
                <a:solidFill>
                  <a:srgbClr val="7F7F7F"/>
                </a:solidFill>
              </a:rPr>
              <a:t>Carla Toko (VillageReach)</a:t>
            </a:r>
            <a:endParaRPr sz="1400" b="1" dirty="0">
              <a:solidFill>
                <a:srgbClr val="7F7F7F"/>
              </a:solidFill>
            </a:endParaRPr>
          </a:p>
        </p:txBody>
      </p:sp>
      <p:pic>
        <p:nvPicPr>
          <p:cNvPr id="1113" name="Google Shape;1113;p103"/>
          <p:cNvPicPr preferRelativeResize="0"/>
          <p:nvPr/>
        </p:nvPicPr>
        <p:blipFill rotWithShape="1">
          <a:blip r:embed="rId3">
            <a:alphaModFix/>
          </a:blip>
          <a:srcRect t="16169" r="3846" b="11539"/>
          <a:stretch/>
        </p:blipFill>
        <p:spPr>
          <a:xfrm>
            <a:off x="2861266" y="735547"/>
            <a:ext cx="3421466" cy="81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92DDF9F-DBFF-3F37-B13E-F09C680C8611}"/>
              </a:ext>
            </a:extLst>
          </p:cNvPr>
          <p:cNvSpPr txBox="1"/>
          <p:nvPr/>
        </p:nvSpPr>
        <p:spPr>
          <a:xfrm>
            <a:off x="843707" y="856871"/>
            <a:ext cx="74728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Number</a:t>
            </a:r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people </a:t>
            </a:r>
            <a:r>
              <a:rPr lang="fr-FR" sz="1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vaccinated</a:t>
            </a:r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against</a:t>
            </a:r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COVID-19*, </a:t>
            </a:r>
            <a:r>
              <a:rPr lang="fr-FR" sz="1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disaggregated</a:t>
            </a:r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</a:t>
            </a:r>
            <a:r>
              <a:rPr lang="fr-FR" sz="15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gender</a:t>
            </a:r>
            <a:endParaRPr lang="fr-FR" sz="1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95921D-1D1F-4625-8C70-F7CA6D27C015}"/>
              </a:ext>
            </a:extLst>
          </p:cNvPr>
          <p:cNvGrpSpPr/>
          <p:nvPr/>
        </p:nvGrpSpPr>
        <p:grpSpPr>
          <a:xfrm>
            <a:off x="1588509" y="1259341"/>
            <a:ext cx="5983227" cy="3286325"/>
            <a:chOff x="1664204" y="1069965"/>
            <a:chExt cx="8561520" cy="470246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CB6B5A6-BD8E-2F9D-2037-E064BB9AA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44" b="9700"/>
            <a:stretch/>
          </p:blipFill>
          <p:spPr>
            <a:xfrm>
              <a:off x="2143758" y="1069965"/>
              <a:ext cx="7782561" cy="4406276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55849A-66CE-422B-A43F-EBD3B34D15E1}"/>
                </a:ext>
              </a:extLst>
            </p:cNvPr>
            <p:cNvSpPr txBox="1"/>
            <p:nvPr/>
          </p:nvSpPr>
          <p:spPr>
            <a:xfrm>
              <a:off x="2143758" y="5480045"/>
              <a:ext cx="13422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November ‘21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23F01F-40D4-4190-9DBF-DC91962AEA3B}"/>
                </a:ext>
              </a:extLst>
            </p:cNvPr>
            <p:cNvSpPr txBox="1"/>
            <p:nvPr/>
          </p:nvSpPr>
          <p:spPr>
            <a:xfrm>
              <a:off x="3137217" y="5480045"/>
              <a:ext cx="13422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December ‘21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EFDD2B-CE79-4027-BFDF-9EE291C79A14}"/>
                </a:ext>
              </a:extLst>
            </p:cNvPr>
            <p:cNvSpPr txBox="1"/>
            <p:nvPr/>
          </p:nvSpPr>
          <p:spPr>
            <a:xfrm>
              <a:off x="4130674" y="5480045"/>
              <a:ext cx="13422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January ‘22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D4BD13-6108-4ED2-98EA-34F312EE9982}"/>
                </a:ext>
              </a:extLst>
            </p:cNvPr>
            <p:cNvSpPr txBox="1"/>
            <p:nvPr/>
          </p:nvSpPr>
          <p:spPr>
            <a:xfrm>
              <a:off x="5053014" y="5480045"/>
              <a:ext cx="137826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February ‘22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678B11-FDD2-4099-AAEB-99E4F8685FE9}"/>
                </a:ext>
              </a:extLst>
            </p:cNvPr>
            <p:cNvSpPr txBox="1"/>
            <p:nvPr/>
          </p:nvSpPr>
          <p:spPr>
            <a:xfrm>
              <a:off x="5990592" y="5480046"/>
              <a:ext cx="13614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March ‘22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0FBB71-EF1A-4EC8-BB5A-AFAD14206633}"/>
                </a:ext>
              </a:extLst>
            </p:cNvPr>
            <p:cNvSpPr txBox="1"/>
            <p:nvPr/>
          </p:nvSpPr>
          <p:spPr>
            <a:xfrm>
              <a:off x="6958651" y="5480046"/>
              <a:ext cx="13614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April ‘22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EA2722-E406-4411-950A-ED0637B1AB88}"/>
                </a:ext>
              </a:extLst>
            </p:cNvPr>
            <p:cNvSpPr txBox="1"/>
            <p:nvPr/>
          </p:nvSpPr>
          <p:spPr>
            <a:xfrm>
              <a:off x="7936868" y="5480046"/>
              <a:ext cx="13614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May ‘22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05466C-6306-4DA0-A186-E5EEA4762036}"/>
                </a:ext>
              </a:extLst>
            </p:cNvPr>
            <p:cNvSpPr txBox="1"/>
            <p:nvPr/>
          </p:nvSpPr>
          <p:spPr>
            <a:xfrm>
              <a:off x="8864284" y="5480046"/>
              <a:ext cx="136144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June ‘22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4B6906-7819-4B1A-B5A5-4701540D37D4}"/>
                </a:ext>
              </a:extLst>
            </p:cNvPr>
            <p:cNvSpPr txBox="1"/>
            <p:nvPr/>
          </p:nvSpPr>
          <p:spPr>
            <a:xfrm rot="16200000">
              <a:off x="245982" y="3103826"/>
              <a:ext cx="31750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Number of people vaccinated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9BBE73-172C-44A5-A4F0-F374DA1935F2}"/>
                </a:ext>
              </a:extLst>
            </p:cNvPr>
            <p:cNvGrpSpPr/>
            <p:nvPr/>
          </p:nvGrpSpPr>
          <p:grpSpPr>
            <a:xfrm>
              <a:off x="2598265" y="1208113"/>
              <a:ext cx="2454747" cy="680750"/>
              <a:chOff x="9829804" y="4349284"/>
              <a:chExt cx="2454747" cy="6807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38673B-3642-495F-8B30-F025C9E4AE17}"/>
                  </a:ext>
                </a:extLst>
              </p:cNvPr>
              <p:cNvSpPr/>
              <p:nvPr/>
            </p:nvSpPr>
            <p:spPr>
              <a:xfrm>
                <a:off x="9829804" y="4373126"/>
                <a:ext cx="238756" cy="25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4FF47AC-3592-4E7B-A2AA-840BE5F731CB}"/>
                  </a:ext>
                </a:extLst>
              </p:cNvPr>
              <p:cNvSpPr/>
              <p:nvPr/>
            </p:nvSpPr>
            <p:spPr>
              <a:xfrm>
                <a:off x="9829804" y="4723576"/>
                <a:ext cx="238756" cy="254000"/>
              </a:xfrm>
              <a:prstGeom prst="rect">
                <a:avLst/>
              </a:prstGeom>
              <a:solidFill>
                <a:srgbClr val="FF8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9C35EA-43AC-478B-8D5D-0B10B1BE1113}"/>
                  </a:ext>
                </a:extLst>
              </p:cNvPr>
              <p:cNvSpPr txBox="1"/>
              <p:nvPr/>
            </p:nvSpPr>
            <p:spPr>
              <a:xfrm>
                <a:off x="10152063" y="4349284"/>
                <a:ext cx="1663698" cy="3303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Men Vaccinated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F6BAF8-886E-4D7B-91D3-428D9D702755}"/>
                  </a:ext>
                </a:extLst>
              </p:cNvPr>
              <p:cNvSpPr txBox="1"/>
              <p:nvPr/>
            </p:nvSpPr>
            <p:spPr>
              <a:xfrm>
                <a:off x="10152062" y="4699732"/>
                <a:ext cx="2132489" cy="330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Women Vaccinated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2A5C9D1-DDA3-4F37-8946-19BF43C884B7}"/>
              </a:ext>
            </a:extLst>
          </p:cNvPr>
          <p:cNvSpPr txBox="1"/>
          <p:nvPr/>
        </p:nvSpPr>
        <p:spPr>
          <a:xfrm>
            <a:off x="4103873" y="4545666"/>
            <a:ext cx="952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Month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81A1B5-FC5D-46FE-8E95-EEEDFD7A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76" y="53215"/>
            <a:ext cx="8619067" cy="85725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COVID-19 vaccine </a:t>
            </a:r>
            <a:r>
              <a:rPr lang="en-US" sz="2400" b="1" dirty="0"/>
              <a:t>uptake overall has been increasing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3BCD16-DAC2-42E6-A7D2-710C23284142}"/>
              </a:ext>
            </a:extLst>
          </p:cNvPr>
          <p:cNvSpPr txBox="1"/>
          <p:nvPr/>
        </p:nvSpPr>
        <p:spPr>
          <a:xfrm>
            <a:off x="774560" y="4724398"/>
            <a:ext cx="509725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*Includes people vaccinated at both </a:t>
            </a:r>
            <a:r>
              <a:rPr lang="en-US" sz="82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vaccinodrome</a:t>
            </a: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fixed sites and associated outreach sessions</a:t>
            </a:r>
          </a:p>
        </p:txBody>
      </p:sp>
    </p:spTree>
    <p:extLst>
      <p:ext uri="{BB962C8B-B14F-4D97-AF65-F5344CB8AC3E}">
        <p14:creationId xmlns:p14="http://schemas.microsoft.com/office/powerpoint/2010/main" val="250326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A80865-5A1E-4F7C-8405-21F63DEA8805}"/>
              </a:ext>
            </a:extLst>
          </p:cNvPr>
          <p:cNvSpPr/>
          <p:nvPr/>
        </p:nvSpPr>
        <p:spPr>
          <a:xfrm>
            <a:off x="4749800" y="884165"/>
            <a:ext cx="3967958" cy="5050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341D5-64BE-4BFB-8929-F2966BADDE56}"/>
              </a:ext>
            </a:extLst>
          </p:cNvPr>
          <p:cNvSpPr/>
          <p:nvPr/>
        </p:nvSpPr>
        <p:spPr>
          <a:xfrm>
            <a:off x="457200" y="880524"/>
            <a:ext cx="3967958" cy="5050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5853" y="875660"/>
            <a:ext cx="4040188" cy="479822"/>
          </a:xfrm>
        </p:spPr>
        <p:txBody>
          <a:bodyPr>
            <a:norm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Key Learnings</a:t>
            </a:r>
            <a:endParaRPr lang="en-US" sz="2100" i="1" dirty="0">
              <a:solidFill>
                <a:schemeClr val="bg1"/>
              </a:solidFill>
              <a:latin typeface="DM Sans" panose="020B060402020202020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72100"/>
            <a:ext cx="3967958" cy="2963466"/>
          </a:xfrm>
        </p:spPr>
        <p:txBody>
          <a:bodyPr>
            <a:normAutofit fontScale="70000" lnSpcReduction="20000"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 b="1" dirty="0"/>
              <a:t>Increasing convenient access to vaccines is key to increasing COVID-19 vaccine uptake for women. </a:t>
            </a:r>
            <a:endParaRPr lang="en-US" sz="23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Strategy requires </a:t>
            </a:r>
            <a:r>
              <a:rPr lang="en-US" b="1" dirty="0"/>
              <a:t>flexibility and communication </a:t>
            </a:r>
            <a:r>
              <a:rPr lang="en-US" dirty="0"/>
              <a:t>between CHWs and site managers.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Splitting vaccination site staff into </a:t>
            </a:r>
            <a:r>
              <a:rPr lang="en-US" b="1" dirty="0"/>
              <a:t>teams including CHWs, vaccinators, and data staff </a:t>
            </a:r>
            <a:r>
              <a:rPr lang="en-US" dirty="0"/>
              <a:t>makes it easier to conduct sensitization from outreach sites, vaccinate, and manage data collection. 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4645026" y="860727"/>
            <a:ext cx="4041775" cy="47982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4"/>
          </p:nvPr>
        </p:nvSpPr>
        <p:spPr>
          <a:xfrm>
            <a:off x="4774021" y="1407239"/>
            <a:ext cx="3912779" cy="296346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DM Sans" panose="020B0604020202020204" charset="0"/>
              </a:rPr>
              <a:t>Continue to address gender-related barriers by: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300" b="1" dirty="0">
                <a:solidFill>
                  <a:schemeClr val="tx1"/>
                </a:solidFill>
                <a:latin typeface="DM Sans" panose="020B0604020202020204" charset="0"/>
              </a:rPr>
              <a:t>Integrating COVID-19 vaccines with routine immunization. </a:t>
            </a:r>
            <a:r>
              <a:rPr lang="en-US" sz="1300" dirty="0">
                <a:solidFill>
                  <a:schemeClr val="tx1"/>
                </a:solidFill>
                <a:latin typeface="DM Sans" panose="020B0604020202020204" charset="0"/>
              </a:rPr>
              <a:t>During routine immunization sessions, 1) make COVID-19 vaccines available and 2) sensitize women/caregivers.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  <a:latin typeface="DM Sans" panose="020B0604020202020204" charset="0"/>
              </a:rPr>
              <a:t>Additional targeted</a:t>
            </a:r>
            <a:r>
              <a:rPr lang="en-US" sz="1300" b="1" dirty="0">
                <a:solidFill>
                  <a:schemeClr val="tx1"/>
                </a:solidFill>
                <a:latin typeface="DM Sans" panose="020B0604020202020204" charset="0"/>
              </a:rPr>
              <a:t> outreach to  mapped women’s associations.</a:t>
            </a:r>
          </a:p>
        </p:txBody>
      </p:sp>
    </p:spTree>
    <p:extLst>
      <p:ext uri="{BB962C8B-B14F-4D97-AF65-F5344CB8AC3E}">
        <p14:creationId xmlns:p14="http://schemas.microsoft.com/office/powerpoint/2010/main" val="215505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8F4769-7D26-4B03-9888-FC82CE259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28" y="1612992"/>
            <a:ext cx="4525008" cy="122122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FE248908-11DF-43B1-A51C-E328AD15986B}"/>
              </a:ext>
            </a:extLst>
          </p:cNvPr>
          <p:cNvSpPr txBox="1">
            <a:spLocks/>
          </p:cNvSpPr>
          <p:nvPr/>
        </p:nvSpPr>
        <p:spPr>
          <a:xfrm>
            <a:off x="454948" y="2571750"/>
            <a:ext cx="4730567" cy="97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6195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dirty="0"/>
              <a:t>Carla Toko, Senior Manager</a:t>
            </a:r>
          </a:p>
          <a:p>
            <a:r>
              <a:rPr lang="en-US" dirty="0"/>
              <a:t>VillageReach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EF8B0E3-CEE9-4A32-844C-A7D1E03BC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/>
          <a:stretch/>
        </p:blipFill>
        <p:spPr>
          <a:xfrm>
            <a:off x="5522518" y="347133"/>
            <a:ext cx="3206616" cy="457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1F701245-3843-435F-9615-A2016E0309C6}"/>
              </a:ext>
            </a:extLst>
          </p:cNvPr>
          <p:cNvSpPr txBox="1">
            <a:spLocks/>
          </p:cNvSpPr>
          <p:nvPr/>
        </p:nvSpPr>
        <p:spPr>
          <a:xfrm>
            <a:off x="204030" y="4020177"/>
            <a:ext cx="5232401" cy="97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6195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76200" indent="0" algn="l"/>
            <a:r>
              <a:rPr lang="en-US" sz="1100" dirty="0">
                <a:solidFill>
                  <a:schemeClr val="tx1"/>
                </a:solidFill>
              </a:rPr>
              <a:t>Please direct any questions to:</a:t>
            </a:r>
          </a:p>
          <a:p>
            <a:pPr marL="76200" indent="0" algn="l"/>
            <a:r>
              <a:rPr lang="en-US" sz="1100" dirty="0">
                <a:solidFill>
                  <a:schemeClr val="tx1"/>
                </a:solidFill>
              </a:rPr>
              <a:t>Carla Toko (carla.toko@villagereach.org) or </a:t>
            </a:r>
          </a:p>
          <a:p>
            <a:pPr marL="76200" indent="0" algn="l"/>
            <a:r>
              <a:rPr lang="en-US" sz="1100" dirty="0">
                <a:solidFill>
                  <a:schemeClr val="tx1"/>
                </a:solidFill>
              </a:rPr>
              <a:t>Vidya Sampath (vidya.sampath@villagereach.org) </a:t>
            </a:r>
          </a:p>
        </p:txBody>
      </p:sp>
    </p:spTree>
    <p:extLst>
      <p:ext uri="{BB962C8B-B14F-4D97-AF65-F5344CB8AC3E}">
        <p14:creationId xmlns:p14="http://schemas.microsoft.com/office/powerpoint/2010/main" val="226763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E36D7B-2A18-4397-A5E3-CA1E00F2B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EXPERIENCE OF A HIGH VOLUME VACCINATION SITE IN </a:t>
            </a:r>
            <a:r>
              <a:rPr lang="en-US" b="1" dirty="0"/>
              <a:t>ADDRESSING GENDER DISPARITY IN COVID-19 VACCINE UPTAKE IN DRC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AE725E-A711-45F0-8E73-D46CF743F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Carla Toko, Senior Manager</a:t>
            </a:r>
          </a:p>
          <a:p>
            <a:r>
              <a:rPr lang="en-US" dirty="0"/>
              <a:t>VillageReach</a:t>
            </a:r>
          </a:p>
        </p:txBody>
      </p:sp>
    </p:spTree>
    <p:extLst>
      <p:ext uri="{BB962C8B-B14F-4D97-AF65-F5344CB8AC3E}">
        <p14:creationId xmlns:p14="http://schemas.microsoft.com/office/powerpoint/2010/main" val="168213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3FFE2-C014-4008-B281-A5CB6448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Vaccination in </a:t>
            </a:r>
            <a:r>
              <a:rPr lang="en-US" b="1" dirty="0"/>
              <a:t>DRC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C64B77-05B7-4D28-9029-4460ECCEAB1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4260" y="1338133"/>
            <a:ext cx="4040188" cy="320233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tx1"/>
                </a:solidFill>
              </a:rPr>
              <a:t>Less than 1% of people in the Democratic Republic of Congo </a:t>
            </a:r>
            <a:r>
              <a:rPr lang="en-US" sz="1600" dirty="0">
                <a:solidFill>
                  <a:schemeClr val="tx1"/>
                </a:solidFill>
              </a:rPr>
              <a:t>had been vaccinated against COVID-19 </a:t>
            </a:r>
            <a:r>
              <a:rPr lang="en-US" sz="1100" i="1" dirty="0">
                <a:solidFill>
                  <a:schemeClr val="tx1"/>
                </a:solidFill>
              </a:rPr>
              <a:t>(April 2021-Nov 2021)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tx1"/>
                </a:solidFill>
              </a:rPr>
              <a:t>In Kinshasa </a:t>
            </a:r>
            <a:r>
              <a:rPr lang="en-US" sz="1600" dirty="0">
                <a:solidFill>
                  <a:schemeClr val="tx1"/>
                </a:solidFill>
              </a:rPr>
              <a:t>– the province with 60% of all confirmed cases of COVID-19 –</a:t>
            </a:r>
            <a:r>
              <a:rPr lang="en-US" sz="1600" b="1" dirty="0">
                <a:solidFill>
                  <a:schemeClr val="tx1"/>
                </a:solidFill>
              </a:rPr>
              <a:t>59,153 had received at least 1 dose and 11,927 were completely vaccinated </a:t>
            </a:r>
            <a:r>
              <a:rPr lang="en-US" sz="1100" i="1" dirty="0">
                <a:solidFill>
                  <a:schemeClr val="tx1"/>
                </a:solidFill>
              </a:rPr>
              <a:t>(Nov 29, 2021)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GB" sz="1200" dirty="0">
              <a:solidFill>
                <a:srgbClr val="7F7F7F"/>
              </a:solidFill>
              <a:latin typeface="DM Sans" panose="020B0604020202020204" charset="0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1600"/>
            </a:pPr>
            <a:endParaRPr lang="en-GB" sz="1200" dirty="0">
              <a:solidFill>
                <a:srgbClr val="7F7F7F"/>
              </a:solidFill>
              <a:latin typeface="DM Sans" panose="020B0604020202020204" charset="0"/>
              <a:ea typeface="Arial"/>
              <a:cs typeface="Arial"/>
              <a:sym typeface="Arial"/>
            </a:endParaRPr>
          </a:p>
          <a:p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91" y="1505496"/>
            <a:ext cx="3305652" cy="24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7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3FFE2-C014-4008-B281-A5CB6448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330"/>
            <a:ext cx="8229600" cy="857250"/>
          </a:xfrm>
        </p:spPr>
        <p:txBody>
          <a:bodyPr/>
          <a:lstStyle/>
          <a:p>
            <a:r>
              <a:rPr lang="en-US" dirty="0"/>
              <a:t>COVID-19 </a:t>
            </a:r>
            <a:r>
              <a:rPr lang="en-US" b="1" dirty="0" err="1"/>
              <a:t>Vaccinodrome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2C1341-DEAD-4252-B740-67417C452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30" b="24260"/>
          <a:stretch/>
        </p:blipFill>
        <p:spPr>
          <a:xfrm>
            <a:off x="1289694" y="1250830"/>
            <a:ext cx="6564612" cy="22763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FFAF0E-F936-441E-BA66-00CE0FD6A34E}"/>
              </a:ext>
            </a:extLst>
          </p:cNvPr>
          <p:cNvSpPr/>
          <p:nvPr/>
        </p:nvSpPr>
        <p:spPr>
          <a:xfrm>
            <a:off x="956241" y="3748976"/>
            <a:ext cx="7497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600"/>
            </a:pPr>
            <a:r>
              <a:rPr lang="en-US" sz="1600" dirty="0">
                <a:solidFill>
                  <a:schemeClr val="tx1"/>
                </a:solidFill>
                <a:latin typeface="DM Sans" panose="020B0604020202020204" charset="0"/>
              </a:rPr>
              <a:t>On 29 Nov 2021, </a:t>
            </a:r>
            <a:r>
              <a:rPr lang="en-US" sz="1600" b="1" dirty="0">
                <a:solidFill>
                  <a:schemeClr val="tx1"/>
                </a:solidFill>
                <a:latin typeface="DM Sans" panose="020B0604020202020204" charset="0"/>
              </a:rPr>
              <a:t>VillageReach </a:t>
            </a:r>
            <a:r>
              <a:rPr lang="en-US" sz="1600" dirty="0">
                <a:solidFill>
                  <a:schemeClr val="tx1"/>
                </a:solidFill>
                <a:latin typeface="DM Sans" panose="020B060402020202020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DM Sans" panose="020B0604020202020204" charset="0"/>
              </a:rPr>
              <a:t>launched a high-volume vaccination site, </a:t>
            </a:r>
            <a:r>
              <a:rPr lang="en-US" sz="1600" dirty="0">
                <a:solidFill>
                  <a:schemeClr val="tx1"/>
                </a:solidFill>
                <a:latin typeface="DM Sans" panose="020B0604020202020204" charset="0"/>
              </a:rPr>
              <a:t>known as a “</a:t>
            </a:r>
            <a:r>
              <a:rPr lang="en-US" sz="1600" dirty="0" err="1">
                <a:solidFill>
                  <a:schemeClr val="tx1"/>
                </a:solidFill>
                <a:latin typeface="DM Sans" panose="020B0604020202020204" charset="0"/>
              </a:rPr>
              <a:t>vaccinodrome</a:t>
            </a:r>
            <a:r>
              <a:rPr lang="en-US" sz="1600" dirty="0">
                <a:solidFill>
                  <a:schemeClr val="tx1"/>
                </a:solidFill>
                <a:latin typeface="DM Sans" panose="020B0604020202020204" charset="0"/>
              </a:rPr>
              <a:t>” </a:t>
            </a:r>
            <a:r>
              <a:rPr lang="en-US" sz="1600" b="1" dirty="0">
                <a:solidFill>
                  <a:schemeClr val="tx1"/>
                </a:solidFill>
                <a:latin typeface="DM Sans" panose="020B0604020202020204" charset="0"/>
              </a:rPr>
              <a:t>in Kinshasa.</a:t>
            </a:r>
            <a:endParaRPr lang="en-US" sz="1600" dirty="0">
              <a:solidFill>
                <a:schemeClr val="tx1"/>
              </a:solidFill>
              <a:latin typeface="DM Sans" panose="020B0604020202020204" charset="0"/>
            </a:endParaRPr>
          </a:p>
          <a:p>
            <a:pPr lvl="0">
              <a:buSzPts val="1600"/>
            </a:pPr>
            <a:endParaRPr lang="en-US" sz="1600" b="1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3FFE2-C014-4008-B281-A5CB6448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78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Initial </a:t>
            </a:r>
            <a:r>
              <a:rPr lang="en-US" dirty="0" err="1"/>
              <a:t>vaccinodrome</a:t>
            </a:r>
            <a:r>
              <a:rPr lang="en-US" dirty="0"/>
              <a:t> </a:t>
            </a:r>
            <a:r>
              <a:rPr lang="en-US" b="1" dirty="0"/>
              <a:t>challenges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8930CE-53CF-45EA-8BB0-F285EF17BB74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723029" y="1306940"/>
            <a:ext cx="4576046" cy="3172251"/>
          </a:xfrm>
        </p:spPr>
        <p:txBody>
          <a:bodyPr>
            <a:noAutofit/>
          </a:bodyPr>
          <a:lstStyle/>
          <a:p>
            <a:pPr marL="285750" indent="-285750">
              <a:buSzPts val="1600"/>
            </a:pPr>
            <a:r>
              <a:rPr lang="en-US" sz="1600" dirty="0">
                <a:solidFill>
                  <a:schemeClr val="tx1"/>
                </a:solidFill>
                <a:latin typeface="DM Sans" panose="020B0604020202020204" charset="0"/>
              </a:rPr>
              <a:t>Initial vaccination targets were ~1,000 per day, but </a:t>
            </a:r>
            <a:r>
              <a:rPr lang="en-US" sz="1600" b="1" dirty="0">
                <a:solidFill>
                  <a:schemeClr val="tx1"/>
                </a:solidFill>
                <a:latin typeface="DM Sans" panose="020B0604020202020204" charset="0"/>
              </a:rPr>
              <a:t>throughput at the vaccination sites was not meeting these goals </a:t>
            </a:r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Pts val="1600"/>
            </a:pPr>
            <a:endParaRPr lang="en-US" sz="1600" dirty="0">
              <a:solidFill>
                <a:schemeClr val="tx1"/>
              </a:solidFill>
              <a:latin typeface="DM Sans" panose="020B0604020202020204" charset="0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tx1"/>
                </a:solidFill>
                <a:latin typeface="DM Sans" panose="020B0604020202020204" charset="0"/>
                <a:ea typeface="Arial"/>
                <a:cs typeface="Arial"/>
                <a:sym typeface="Arial"/>
              </a:rPr>
              <a:t>Low traffic </a:t>
            </a:r>
            <a:r>
              <a:rPr lang="en-US" sz="1600" dirty="0">
                <a:solidFill>
                  <a:schemeClr val="tx1"/>
                </a:solidFill>
                <a:latin typeface="DM Sans" panose="020B0604020202020204" charset="0"/>
                <a:ea typeface="Arial"/>
                <a:cs typeface="Arial"/>
                <a:sym typeface="Arial"/>
              </a:rPr>
              <a:t>at fixed COVID-19 vaccination sites, despite the sites being located in high-traffic urban settings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1600"/>
              <a:buNone/>
            </a:pPr>
            <a:endParaRPr lang="en-US" sz="1600" dirty="0">
              <a:solidFill>
                <a:schemeClr val="tx1"/>
              </a:solidFill>
              <a:latin typeface="DM Sans" panose="020B0604020202020204" charset="0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0"/>
              </a:spcBef>
              <a:buClr>
                <a:srgbClr val="000000"/>
              </a:buClr>
              <a:buSzPts val="1600"/>
            </a:pPr>
            <a:r>
              <a:rPr lang="en-US" sz="1600" b="1" dirty="0">
                <a:solidFill>
                  <a:schemeClr val="tx1"/>
                </a:solidFill>
                <a:latin typeface="DM Sans" panose="020B0604020202020204" charset="0"/>
                <a:cs typeface="Arial"/>
                <a:sym typeface="Arial"/>
              </a:rPr>
              <a:t>Significant gender disparities </a:t>
            </a:r>
            <a:r>
              <a:rPr lang="en-US" sz="1600" dirty="0">
                <a:solidFill>
                  <a:schemeClr val="tx1"/>
                </a:solidFill>
                <a:latin typeface="DM Sans" panose="020B0604020202020204" charset="0"/>
                <a:cs typeface="Arial"/>
                <a:sym typeface="Arial"/>
              </a:rPr>
              <a:t>in vaccine uptake </a:t>
            </a:r>
            <a:endParaRPr lang="en-US" sz="1600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005FD6-C410-454F-A32C-F1FD923413E7}"/>
              </a:ext>
            </a:extLst>
          </p:cNvPr>
          <p:cNvSpPr/>
          <p:nvPr/>
        </p:nvSpPr>
        <p:spPr>
          <a:xfrm>
            <a:off x="5650302" y="1475117"/>
            <a:ext cx="2691441" cy="23118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1CD614-8EBC-4706-A4BF-A7AAFA50F591}"/>
              </a:ext>
            </a:extLst>
          </p:cNvPr>
          <p:cNvSpPr txBox="1"/>
          <p:nvPr/>
        </p:nvSpPr>
        <p:spPr>
          <a:xfrm>
            <a:off x="5820259" y="1928467"/>
            <a:ext cx="235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DM Sans" panose="020B0604020202020204" charset="0"/>
              </a:rPr>
              <a:t>In December 2021, women represented only </a:t>
            </a:r>
          </a:p>
          <a:p>
            <a:pPr algn="ctr"/>
            <a:r>
              <a:rPr lang="en-US" sz="3200" dirty="0">
                <a:latin typeface="DM Sans" panose="020B0604020202020204" charset="0"/>
              </a:rPr>
              <a:t>20% </a:t>
            </a:r>
          </a:p>
          <a:p>
            <a:pPr algn="ctr"/>
            <a:r>
              <a:rPr lang="en-US" dirty="0">
                <a:latin typeface="DM Sans" panose="020B0604020202020204" charset="0"/>
              </a:rPr>
              <a:t>of those vaccinated at the </a:t>
            </a:r>
            <a:r>
              <a:rPr lang="en-US" dirty="0" err="1">
                <a:latin typeface="DM Sans" panose="020B0604020202020204" charset="0"/>
              </a:rPr>
              <a:t>vaccinodromes</a:t>
            </a:r>
            <a:endParaRPr lang="en-US" dirty="0"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0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5CF3A096-7218-4F8F-9A82-7CFD2F5DD0BF}"/>
              </a:ext>
            </a:extLst>
          </p:cNvPr>
          <p:cNvSpPr/>
          <p:nvPr/>
        </p:nvSpPr>
        <p:spPr>
          <a:xfrm>
            <a:off x="675362" y="1431989"/>
            <a:ext cx="4270277" cy="226351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2044B-CA07-48E6-A896-C036FCE3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204" y="574739"/>
            <a:ext cx="3823399" cy="857250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Strategies to increase COVID-19 vaccine uptake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BAA5FA-0B6D-434D-8C6A-16EFF0147050}"/>
              </a:ext>
            </a:extLst>
          </p:cNvPr>
          <p:cNvGrpSpPr/>
          <p:nvPr/>
        </p:nvGrpSpPr>
        <p:grpSpPr>
          <a:xfrm>
            <a:off x="804779" y="3912328"/>
            <a:ext cx="7341644" cy="951117"/>
            <a:chOff x="273495" y="5359103"/>
            <a:chExt cx="10608431" cy="1374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E4A7A1-F362-4225-BEED-87C55B21C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2361" y="5380890"/>
              <a:ext cx="2028817" cy="13525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803B2-EB3D-421E-BE3B-EF211F0E6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495" y="5380891"/>
              <a:ext cx="2028818" cy="13525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CEAE0B-F17D-4BCF-B4BF-6387C8167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53108" y="5359103"/>
              <a:ext cx="2028818" cy="13525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F7CF57-91B8-4AC5-8EBD-E0C217CD9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03072" y="5380890"/>
              <a:ext cx="2027827" cy="13525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08074D-F80F-4B5E-AE08-5B9034D15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5879"/>
            <a:stretch/>
          </p:blipFill>
          <p:spPr>
            <a:xfrm>
              <a:off x="6782794" y="5359104"/>
              <a:ext cx="1918419" cy="135254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55A4649-3866-4432-AD65-9E7E3A46E3BB}"/>
              </a:ext>
            </a:extLst>
          </p:cNvPr>
          <p:cNvSpPr/>
          <p:nvPr/>
        </p:nvSpPr>
        <p:spPr>
          <a:xfrm>
            <a:off x="5204468" y="1522930"/>
            <a:ext cx="3151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ts val="16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Address </a:t>
            </a:r>
            <a:r>
              <a:rPr lang="en-US" b="1" i="1" dirty="0">
                <a:solidFill>
                  <a:schemeClr val="tx1"/>
                </a:solidFill>
                <a:latin typeface="DM Sans" panose="020B0604020202020204" charset="0"/>
              </a:rPr>
              <a:t>access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by making vaccination more convenient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8B4CBF-77BB-4402-AA97-CD9B538E4F16}"/>
              </a:ext>
            </a:extLst>
          </p:cNvPr>
          <p:cNvSpPr/>
          <p:nvPr/>
        </p:nvSpPr>
        <p:spPr>
          <a:xfrm>
            <a:off x="5204468" y="2249466"/>
            <a:ext cx="3045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Address </a:t>
            </a:r>
            <a:r>
              <a:rPr lang="en-US" b="1" i="1" dirty="0">
                <a:solidFill>
                  <a:schemeClr val="tx1"/>
                </a:solidFill>
                <a:latin typeface="DM Sans" panose="020B0604020202020204" charset="0"/>
              </a:rPr>
              <a:t>demand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with community health workers (CHWs) and sensitization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F827B2-F0E3-4B86-9DC5-E904A28906BA}"/>
              </a:ext>
            </a:extLst>
          </p:cNvPr>
          <p:cNvSpPr/>
          <p:nvPr/>
        </p:nvSpPr>
        <p:spPr>
          <a:xfrm>
            <a:off x="869417" y="2959975"/>
            <a:ext cx="3236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600"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Doctor’s note requirement for pregnant women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C4087-578E-44D4-9C30-FE3340C5E848}"/>
              </a:ext>
            </a:extLst>
          </p:cNvPr>
          <p:cNvSpPr/>
          <p:nvPr/>
        </p:nvSpPr>
        <p:spPr>
          <a:xfrm>
            <a:off x="888803" y="1623877"/>
            <a:ext cx="3236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Hesitancy related to fertility and breastfeeding  concerns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7F76264-F391-4359-B28C-02BC88039C9F}"/>
              </a:ext>
            </a:extLst>
          </p:cNvPr>
          <p:cNvSpPr txBox="1">
            <a:spLocks/>
          </p:cNvSpPr>
          <p:nvPr/>
        </p:nvSpPr>
        <p:spPr>
          <a:xfrm>
            <a:off x="592189" y="574739"/>
            <a:ext cx="38233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800" b="1" dirty="0"/>
              <a:t>Gender-related barriers to COVID-19 vaccine uptake in DRC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664009-7640-411E-9DAE-80F6B485E189}"/>
              </a:ext>
            </a:extLst>
          </p:cNvPr>
          <p:cNvSpPr/>
          <p:nvPr/>
        </p:nvSpPr>
        <p:spPr>
          <a:xfrm>
            <a:off x="869416" y="2291926"/>
            <a:ext cx="3236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Challenges accessing fixed sites for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6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EDECE27B-8ECC-4CC7-80BC-0FD22971CDB5}"/>
              </a:ext>
            </a:extLst>
          </p:cNvPr>
          <p:cNvSpPr/>
          <p:nvPr/>
        </p:nvSpPr>
        <p:spPr>
          <a:xfrm>
            <a:off x="4117394" y="2396688"/>
            <a:ext cx="793630" cy="67919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6D5003-0BAC-4D25-8214-6EDAFE42A8C2}"/>
              </a:ext>
            </a:extLst>
          </p:cNvPr>
          <p:cNvSpPr/>
          <p:nvPr/>
        </p:nvSpPr>
        <p:spPr>
          <a:xfrm>
            <a:off x="4928470" y="1387969"/>
            <a:ext cx="3640347" cy="26966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792131-8A95-4CD5-93F0-596A0855C8A7}"/>
              </a:ext>
            </a:extLst>
          </p:cNvPr>
          <p:cNvSpPr/>
          <p:nvPr/>
        </p:nvSpPr>
        <p:spPr>
          <a:xfrm>
            <a:off x="577970" y="1094864"/>
            <a:ext cx="3812875" cy="3357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FCBA712-535C-4080-97A0-35FC428800EF}"/>
              </a:ext>
            </a:extLst>
          </p:cNvPr>
          <p:cNvSpPr txBox="1">
            <a:spLocks/>
          </p:cNvSpPr>
          <p:nvPr/>
        </p:nvSpPr>
        <p:spPr>
          <a:xfrm>
            <a:off x="5114641" y="2026991"/>
            <a:ext cx="3360492" cy="211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  <a:latin typeface="DM Sans" panose="020B0604020202020204" charset="0"/>
              </a:rPr>
              <a:t>Increased </a:t>
            </a:r>
            <a:r>
              <a:rPr lang="en-US" sz="1400" b="1" dirty="0">
                <a:solidFill>
                  <a:schemeClr val="bg1"/>
                </a:solidFill>
                <a:latin typeface="DM Sans" panose="020B0604020202020204" charset="0"/>
              </a:rPr>
              <a:t>focus on outreach teams vaccinating women where they are at </a:t>
            </a:r>
            <a:r>
              <a:rPr lang="en-US" sz="1400" dirty="0">
                <a:solidFill>
                  <a:schemeClr val="bg1"/>
                </a:solidFill>
                <a:latin typeface="DM Sans" panose="020B0604020202020204" charset="0"/>
              </a:rPr>
              <a:t>in markets, etc.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  <a:latin typeface="DM Sans" panose="020B0604020202020204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DM Sans" panose="020B0604020202020204" charset="0"/>
              </a:rPr>
              <a:t>Mapping of women’s associations </a:t>
            </a:r>
            <a:r>
              <a:rPr lang="en-US" sz="1400" dirty="0">
                <a:solidFill>
                  <a:schemeClr val="bg1"/>
                </a:solidFill>
                <a:latin typeface="DM Sans" panose="020B0604020202020204" charset="0"/>
              </a:rPr>
              <a:t>across Kinshasa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9FB5F-C3BC-42B8-856C-3CF8F1ABBDAF}"/>
              </a:ext>
            </a:extLst>
          </p:cNvPr>
          <p:cNvSpPr/>
          <p:nvPr/>
        </p:nvSpPr>
        <p:spPr>
          <a:xfrm>
            <a:off x="756138" y="1424183"/>
            <a:ext cx="2048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600"/>
            </a:pPr>
            <a:r>
              <a:rPr lang="en-US" sz="1800" b="1" dirty="0">
                <a:solidFill>
                  <a:schemeClr val="tx1"/>
                </a:solidFill>
                <a:latin typeface="DM Sans" panose="020B0604020202020204" charset="0"/>
              </a:rPr>
              <a:t>Generalized</a:t>
            </a:r>
            <a:endParaRPr lang="en-US" sz="1800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D04D0D5A-209E-4D58-B516-E2C6C0881401}"/>
              </a:ext>
            </a:extLst>
          </p:cNvPr>
          <p:cNvSpPr txBox="1">
            <a:spLocks/>
          </p:cNvSpPr>
          <p:nvPr/>
        </p:nvSpPr>
        <p:spPr>
          <a:xfrm>
            <a:off x="756138" y="1952114"/>
            <a:ext cx="3450961" cy="219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  <a:buSzPct val="108108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DM Sans" panose="020B0604020202020204" charset="0"/>
              </a:rPr>
              <a:t>Increased number of </a:t>
            </a:r>
            <a:r>
              <a:rPr lang="en-US" sz="1400" b="1" dirty="0" err="1">
                <a:solidFill>
                  <a:schemeClr val="tx1"/>
                </a:solidFill>
                <a:latin typeface="DM Sans" panose="020B0604020202020204" charset="0"/>
              </a:rPr>
              <a:t>vaccinodromes</a:t>
            </a:r>
            <a:r>
              <a:rPr lang="en-US" sz="1400" b="1" dirty="0">
                <a:solidFill>
                  <a:schemeClr val="tx1"/>
                </a:solidFill>
                <a:latin typeface="DM Sans" panose="020B060402020202020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DM Sans" panose="020B0604020202020204" charset="0"/>
              </a:rPr>
              <a:t>from 1 in Nov 2021 to 4 by April 2022</a:t>
            </a: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SzPct val="108108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DM Sans" panose="020B0604020202020204" charset="0"/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SzPct val="108108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DM Sans" panose="020B0604020202020204" charset="0"/>
              </a:rPr>
              <a:t>Use of “Hub and Spoke” model: </a:t>
            </a:r>
            <a:r>
              <a:rPr lang="en-US" sz="1400" dirty="0">
                <a:solidFill>
                  <a:schemeClr val="tx1"/>
                </a:solidFill>
                <a:latin typeface="DM Sans" panose="020B0604020202020204" charset="0"/>
              </a:rPr>
              <a:t>Vaccination teams split between the fixed site and outreach sessions which change location depending on traffic and CHW suggestions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DM Sans" panose="020B060402020202020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76FC6CB-30EB-41B3-BF40-01898D672172}"/>
              </a:ext>
            </a:extLst>
          </p:cNvPr>
          <p:cNvSpPr txBox="1">
            <a:spLocks/>
          </p:cNvSpPr>
          <p:nvPr/>
        </p:nvSpPr>
        <p:spPr>
          <a:xfrm>
            <a:off x="71120" y="237614"/>
            <a:ext cx="88645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/>
              <a:t>Addressing </a:t>
            </a:r>
            <a:r>
              <a:rPr lang="en-US" sz="2800" b="1" dirty="0"/>
              <a:t>gender-related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ACCESS</a:t>
            </a:r>
            <a:r>
              <a:rPr lang="en-US" sz="2800" b="1" dirty="0"/>
              <a:t> barriers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3D4435-81F8-4932-A8F0-B226E8D941E1}"/>
              </a:ext>
            </a:extLst>
          </p:cNvPr>
          <p:cNvSpPr/>
          <p:nvPr/>
        </p:nvSpPr>
        <p:spPr>
          <a:xfrm>
            <a:off x="5114641" y="1585044"/>
            <a:ext cx="2048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600"/>
            </a:pPr>
            <a:r>
              <a:rPr lang="en-US" sz="1800" b="1" dirty="0">
                <a:solidFill>
                  <a:schemeClr val="bg1"/>
                </a:solidFill>
                <a:latin typeface="DM Sans" panose="020B0604020202020204" charset="0"/>
              </a:rPr>
              <a:t>Gender-specific</a:t>
            </a:r>
            <a:endParaRPr lang="en-US" sz="1800" dirty="0">
              <a:solidFill>
                <a:schemeClr val="bg1"/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1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id="{D27DE84D-AE4F-4349-A373-890E4BB0707E}"/>
              </a:ext>
            </a:extLst>
          </p:cNvPr>
          <p:cNvSpPr/>
          <p:nvPr/>
        </p:nvSpPr>
        <p:spPr>
          <a:xfrm>
            <a:off x="4117394" y="2396688"/>
            <a:ext cx="793630" cy="679195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D6CE9C-52E5-4AC3-8538-B660C94153A8}"/>
              </a:ext>
            </a:extLst>
          </p:cNvPr>
          <p:cNvSpPr/>
          <p:nvPr/>
        </p:nvSpPr>
        <p:spPr>
          <a:xfrm>
            <a:off x="4928470" y="1293270"/>
            <a:ext cx="3640347" cy="3357339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876954-E4EA-47A8-836D-4EBAFD5F8FB6}"/>
              </a:ext>
            </a:extLst>
          </p:cNvPr>
          <p:cNvSpPr/>
          <p:nvPr/>
        </p:nvSpPr>
        <p:spPr>
          <a:xfrm>
            <a:off x="577970" y="1094864"/>
            <a:ext cx="3812875" cy="363241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45958B-5D9D-46D0-8772-F5C8E70F839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4928470" y="1882483"/>
            <a:ext cx="3521978" cy="296346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DM Sans" panose="020B0604020202020204" charset="0"/>
              </a:rPr>
              <a:t>CHWs pivoted to focus specifically on targeting women </a:t>
            </a:r>
            <a:r>
              <a:rPr lang="en-US" sz="1400" dirty="0">
                <a:solidFill>
                  <a:schemeClr val="bg1"/>
                </a:solidFill>
                <a:latin typeface="DM Sans" panose="020B0604020202020204" charset="0"/>
              </a:rPr>
              <a:t>at markets, women’s associations, etc. 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DM Sans" panose="020B0604020202020204" charset="0"/>
              </a:rPr>
              <a:t>Even distribution </a:t>
            </a:r>
            <a:r>
              <a:rPr lang="en-US" sz="1400" dirty="0">
                <a:solidFill>
                  <a:schemeClr val="bg1"/>
                </a:solidFill>
                <a:latin typeface="DM Sans" panose="020B0604020202020204" charset="0"/>
              </a:rPr>
              <a:t>of male and female CHWs hired </a:t>
            </a:r>
            <a:endParaRPr lang="en-US" sz="1400" dirty="0">
              <a:solidFill>
                <a:schemeClr val="bg1"/>
              </a:solidFill>
              <a:highlight>
                <a:srgbClr val="FFFF00"/>
              </a:highlight>
              <a:latin typeface="DM Sans" panose="020B0604020202020204" charset="0"/>
            </a:endParaRPr>
          </a:p>
          <a:p>
            <a:pPr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  <a:latin typeface="DM Sans" panose="020B0604020202020204" charset="0"/>
              </a:rPr>
              <a:t>Group sensitization </a:t>
            </a:r>
            <a:r>
              <a:rPr lang="en-US" sz="1400" dirty="0">
                <a:solidFill>
                  <a:schemeClr val="bg1"/>
                </a:solidFill>
                <a:latin typeface="DM Sans" panose="020B0604020202020204" charset="0"/>
              </a:rPr>
              <a:t>with businesses/ associations/ NGOs focused on women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D96C9-ACA1-4BA4-8DD1-A75A88D5A574}"/>
              </a:ext>
            </a:extLst>
          </p:cNvPr>
          <p:cNvSpPr/>
          <p:nvPr/>
        </p:nvSpPr>
        <p:spPr>
          <a:xfrm>
            <a:off x="707489" y="1312610"/>
            <a:ext cx="213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DM Sans" panose="020B0604020202020204" charset="0"/>
              </a:rPr>
              <a:t>Generalized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6173F1-8107-48DF-AEF0-D1399246F3E0}"/>
              </a:ext>
            </a:extLst>
          </p:cNvPr>
          <p:cNvSpPr/>
          <p:nvPr/>
        </p:nvSpPr>
        <p:spPr>
          <a:xfrm>
            <a:off x="5091788" y="1479649"/>
            <a:ext cx="213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DM Sans" panose="020B0604020202020204" charset="0"/>
              </a:rPr>
              <a:t>Gender-specific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34E94F-D9AF-4359-B63F-C53185554BB6}"/>
              </a:ext>
            </a:extLst>
          </p:cNvPr>
          <p:cNvSpPr/>
          <p:nvPr/>
        </p:nvSpPr>
        <p:spPr>
          <a:xfrm>
            <a:off x="258792" y="1774997"/>
            <a:ext cx="39595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spcAft>
                <a:spcPts val="1200"/>
              </a:spcAft>
              <a:buSzPct val="108108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DM Sans" panose="020B0604020202020204" charset="0"/>
              </a:rPr>
              <a:t>109 CHWs trained 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on COVID-19 vaccines and motivational interviewing</a:t>
            </a:r>
          </a:p>
          <a:p>
            <a:pPr marL="742950" indent="-285750">
              <a:spcAft>
                <a:spcPts val="1200"/>
              </a:spcAft>
              <a:buSzPct val="108108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Each day, </a:t>
            </a:r>
            <a:r>
              <a:rPr lang="en-US" b="1" dirty="0">
                <a:solidFill>
                  <a:schemeClr val="tx1"/>
                </a:solidFill>
                <a:latin typeface="DM Sans" panose="020B0604020202020204" charset="0"/>
              </a:rPr>
              <a:t>pairs of CHWs sensitize community members in high-traffic areas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around </a:t>
            </a:r>
            <a:r>
              <a:rPr lang="en-US" dirty="0" err="1">
                <a:solidFill>
                  <a:schemeClr val="tx1"/>
                </a:solidFill>
                <a:latin typeface="DM Sans" panose="020B0604020202020204" charset="0"/>
              </a:rPr>
              <a:t>vaccinodromes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 using megaphones and directly conversing with people</a:t>
            </a:r>
          </a:p>
          <a:p>
            <a:pPr marL="742950" indent="-285750">
              <a:spcAft>
                <a:spcPts val="1200"/>
              </a:spcAft>
              <a:buSzPct val="108108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DM Sans" panose="020B0604020202020204" charset="0"/>
              </a:rPr>
              <a:t>CHWs pre-register people for vaccination </a:t>
            </a:r>
            <a:r>
              <a:rPr lang="en-US" dirty="0">
                <a:solidFill>
                  <a:schemeClr val="tx1"/>
                </a:solidFill>
                <a:latin typeface="DM Sans" panose="020B0604020202020204" charset="0"/>
              </a:rPr>
              <a:t>and give them a token to bring to the vaccination sites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5372C39-8C1C-4F13-A6EA-E1EC44E2F02D}"/>
              </a:ext>
            </a:extLst>
          </p:cNvPr>
          <p:cNvSpPr txBox="1">
            <a:spLocks/>
          </p:cNvSpPr>
          <p:nvPr/>
        </p:nvSpPr>
        <p:spPr>
          <a:xfrm>
            <a:off x="71120" y="237614"/>
            <a:ext cx="88645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ans"/>
              <a:buNone/>
              <a:defRPr sz="33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/>
              <a:t>Addressing </a:t>
            </a:r>
            <a:r>
              <a:rPr lang="en-US" sz="2800" b="1" dirty="0"/>
              <a:t>gender-related </a:t>
            </a:r>
            <a:r>
              <a:rPr lang="en-US" sz="2800" b="1" dirty="0">
                <a:solidFill>
                  <a:schemeClr val="tx2">
                    <a:lumMod val="25000"/>
                  </a:schemeClr>
                </a:solidFill>
              </a:rPr>
              <a:t>DEMAND</a:t>
            </a:r>
            <a:r>
              <a:rPr lang="en-US" sz="2800" b="1" dirty="0"/>
              <a:t> barriers </a:t>
            </a:r>
          </a:p>
        </p:txBody>
      </p:sp>
    </p:spTree>
    <p:extLst>
      <p:ext uri="{BB962C8B-B14F-4D97-AF65-F5344CB8AC3E}">
        <p14:creationId xmlns:p14="http://schemas.microsoft.com/office/powerpoint/2010/main" val="215914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C25140C-607E-4585-A94F-FEFBD50C74A6}"/>
              </a:ext>
            </a:extLst>
          </p:cNvPr>
          <p:cNvGrpSpPr/>
          <p:nvPr/>
        </p:nvGrpSpPr>
        <p:grpSpPr>
          <a:xfrm>
            <a:off x="751335" y="893762"/>
            <a:ext cx="7695199" cy="4062150"/>
            <a:chOff x="751335" y="893762"/>
            <a:chExt cx="7695199" cy="406215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92DDF9F-DBFF-3F37-B13E-F09C680C8611}"/>
                </a:ext>
              </a:extLst>
            </p:cNvPr>
            <p:cNvSpPr txBox="1"/>
            <p:nvPr/>
          </p:nvSpPr>
          <p:spPr>
            <a:xfrm>
              <a:off x="1347884" y="893762"/>
              <a:ext cx="691419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Proportion of </a:t>
              </a:r>
              <a:r>
                <a:rPr lang="fr-FR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women</a:t>
              </a:r>
              <a:r>
                <a:rPr lang="fr-FR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vaccinated</a:t>
              </a:r>
              <a:r>
                <a:rPr lang="fr-FR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fr-FR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against</a:t>
              </a:r>
              <a:r>
                <a:rPr lang="fr-FR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COVID-19*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F1C841-C651-45E3-8187-CEE3CA821D95}"/>
                </a:ext>
              </a:extLst>
            </p:cNvPr>
            <p:cNvSpPr txBox="1"/>
            <p:nvPr/>
          </p:nvSpPr>
          <p:spPr>
            <a:xfrm>
              <a:off x="751335" y="4736621"/>
              <a:ext cx="5097257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*Includes people vaccinated at both </a:t>
              </a:r>
              <a:r>
                <a:rPr lang="en-US" sz="825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vaccinodrome</a:t>
              </a:r>
              <a:r>
                <a:rPr 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fixed sites and associated outreach sessions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4EAD026-DBF3-4051-99B0-1124661343C3}"/>
                </a:ext>
              </a:extLst>
            </p:cNvPr>
            <p:cNvGrpSpPr/>
            <p:nvPr/>
          </p:nvGrpSpPr>
          <p:grpSpPr>
            <a:xfrm>
              <a:off x="799337" y="1321647"/>
              <a:ext cx="7647197" cy="2538626"/>
              <a:chOff x="1065782" y="2458720"/>
              <a:chExt cx="10196262" cy="3384834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17F65E68-A4DA-11A8-C387-B96B2E2EEB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A9FFFF"/>
                  </a:clrFrom>
                  <a:clrTo>
                    <a:srgbClr val="A9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4083" t="30304" b="8649"/>
              <a:stretch/>
            </p:blipFill>
            <p:spPr>
              <a:xfrm>
                <a:off x="1402080" y="2458720"/>
                <a:ext cx="9805198" cy="300736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818362-E6B0-4999-B3A8-3338E650D687}"/>
                  </a:ext>
                </a:extLst>
              </p:cNvPr>
              <p:cNvSpPr txBox="1"/>
              <p:nvPr/>
            </p:nvSpPr>
            <p:spPr>
              <a:xfrm>
                <a:off x="1788159" y="5551165"/>
                <a:ext cx="134226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November ‘21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F767B-C74E-46D7-A968-75099B184949}"/>
                  </a:ext>
                </a:extLst>
              </p:cNvPr>
              <p:cNvSpPr txBox="1"/>
              <p:nvPr/>
            </p:nvSpPr>
            <p:spPr>
              <a:xfrm>
                <a:off x="2933720" y="5551165"/>
                <a:ext cx="134226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December ‘21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7A0244-B7FF-444A-B352-8D4EA8C9ED8B}"/>
                  </a:ext>
                </a:extLst>
              </p:cNvPr>
              <p:cNvSpPr txBox="1"/>
              <p:nvPr/>
            </p:nvSpPr>
            <p:spPr>
              <a:xfrm>
                <a:off x="4079281" y="5551165"/>
                <a:ext cx="134226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January ‘22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615EE-CE47-45D7-915E-B4132585DF5D}"/>
                  </a:ext>
                </a:extLst>
              </p:cNvPr>
              <p:cNvSpPr txBox="1"/>
              <p:nvPr/>
            </p:nvSpPr>
            <p:spPr>
              <a:xfrm>
                <a:off x="5224843" y="5551165"/>
                <a:ext cx="137826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February ‘22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49137E-06DD-42FD-A6FA-8B4D336A8057}"/>
                  </a:ext>
                </a:extLst>
              </p:cNvPr>
              <p:cNvSpPr txBox="1"/>
              <p:nvPr/>
            </p:nvSpPr>
            <p:spPr>
              <a:xfrm>
                <a:off x="6406403" y="5551166"/>
                <a:ext cx="13614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March ‘22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0AA565-9137-49CE-B38A-E0DBCADC16B0}"/>
                  </a:ext>
                </a:extLst>
              </p:cNvPr>
              <p:cNvSpPr txBox="1"/>
              <p:nvPr/>
            </p:nvSpPr>
            <p:spPr>
              <a:xfrm>
                <a:off x="7571136" y="5551166"/>
                <a:ext cx="13614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April ‘22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ECB149-F1F1-4416-86A8-3051A72637A8}"/>
                  </a:ext>
                </a:extLst>
              </p:cNvPr>
              <p:cNvSpPr txBox="1"/>
              <p:nvPr/>
            </p:nvSpPr>
            <p:spPr>
              <a:xfrm>
                <a:off x="8735871" y="5551166"/>
                <a:ext cx="13614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May ‘22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23948C-61A1-4532-BF2B-3345D4A3B040}"/>
                  </a:ext>
                </a:extLst>
              </p:cNvPr>
              <p:cNvSpPr txBox="1"/>
              <p:nvPr/>
            </p:nvSpPr>
            <p:spPr>
              <a:xfrm>
                <a:off x="9900604" y="5551166"/>
                <a:ext cx="136144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25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June ‘22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1467AD-0414-4B79-8594-3066E932AED8}"/>
                  </a:ext>
                </a:extLst>
              </p:cNvPr>
              <p:cNvSpPr txBox="1"/>
              <p:nvPr/>
            </p:nvSpPr>
            <p:spPr>
              <a:xfrm rot="16200000">
                <a:off x="-352440" y="3940582"/>
                <a:ext cx="317499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% Total vaccinated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F697A88-6CF1-43CA-87E4-FE3D16BF6D5E}"/>
                </a:ext>
              </a:extLst>
            </p:cNvPr>
            <p:cNvSpPr/>
            <p:nvPr/>
          </p:nvSpPr>
          <p:spPr>
            <a:xfrm>
              <a:off x="3584772" y="3887691"/>
              <a:ext cx="4738866" cy="4092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BB4E2A-8651-40CB-A3AE-E394C734FD94}"/>
                </a:ext>
              </a:extLst>
            </p:cNvPr>
            <p:cNvSpPr txBox="1"/>
            <p:nvPr/>
          </p:nvSpPr>
          <p:spPr>
            <a:xfrm>
              <a:off x="3394592" y="3973209"/>
              <a:ext cx="28204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M Sans" panose="020B0604020202020204" charset="0"/>
                </a:rPr>
                <a:t>Generalized</a:t>
              </a:r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M Sans" panose="020B0604020202020204" charset="0"/>
                </a:rPr>
                <a:t> outreach &amp; sensitization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6981E2-82ED-437B-ACC0-2DD926319302}"/>
                </a:ext>
              </a:extLst>
            </p:cNvPr>
            <p:cNvSpPr/>
            <p:nvPr/>
          </p:nvSpPr>
          <p:spPr>
            <a:xfrm>
              <a:off x="5837895" y="4196267"/>
              <a:ext cx="2485742" cy="40924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5B8D34-E3D4-4C76-AE99-FD7FA045FE9D}"/>
                </a:ext>
              </a:extLst>
            </p:cNvPr>
            <p:cNvSpPr txBox="1"/>
            <p:nvPr/>
          </p:nvSpPr>
          <p:spPr>
            <a:xfrm>
              <a:off x="5883832" y="4282066"/>
              <a:ext cx="23812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DM Sans" panose="020B0604020202020204" charset="0"/>
                </a:rPr>
                <a:t>Gender-specific</a:t>
              </a:r>
              <a:r>
                <a:rPr lang="en-US" sz="1050" dirty="0">
                  <a:solidFill>
                    <a:schemeClr val="bg1"/>
                  </a:solidFill>
                  <a:latin typeface="DM Sans" panose="020B0604020202020204" charset="0"/>
                </a:rPr>
                <a:t> strategies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81F544-9C5C-431A-9516-8E9B9DAD9AEA}"/>
                </a:ext>
              </a:extLst>
            </p:cNvPr>
            <p:cNvSpPr/>
            <p:nvPr/>
          </p:nvSpPr>
          <p:spPr>
            <a:xfrm>
              <a:off x="1499661" y="2889063"/>
              <a:ext cx="689617" cy="417221"/>
            </a:xfrm>
            <a:prstGeom prst="rect">
              <a:avLst/>
            </a:prstGeom>
            <a:solidFill>
              <a:srgbClr val="5468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M Sans" panose="020B0604020202020204" charset="0"/>
                </a:rPr>
                <a:t>10%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7A613B-CC39-4216-A143-9FDBBB4F6A9A}"/>
                </a:ext>
              </a:extLst>
            </p:cNvPr>
            <p:cNvSpPr/>
            <p:nvPr/>
          </p:nvSpPr>
          <p:spPr>
            <a:xfrm>
              <a:off x="2364313" y="2671985"/>
              <a:ext cx="689617" cy="417221"/>
            </a:xfrm>
            <a:prstGeom prst="rect">
              <a:avLst/>
            </a:prstGeom>
            <a:solidFill>
              <a:srgbClr val="5468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M Sans" panose="020B0604020202020204" charset="0"/>
                </a:rPr>
                <a:t>20%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4175C1-4AE9-41A8-9744-FBAE9FB62369}"/>
                </a:ext>
              </a:extLst>
            </p:cNvPr>
            <p:cNvSpPr/>
            <p:nvPr/>
          </p:nvSpPr>
          <p:spPr>
            <a:xfrm>
              <a:off x="3239963" y="2521967"/>
              <a:ext cx="689617" cy="417221"/>
            </a:xfrm>
            <a:prstGeom prst="rect">
              <a:avLst/>
            </a:prstGeom>
            <a:solidFill>
              <a:srgbClr val="5468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M Sans" panose="020B0604020202020204" charset="0"/>
                </a:rPr>
                <a:t>28%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D9EA64-2934-444A-AD37-4C3A6579526E}"/>
                </a:ext>
              </a:extLst>
            </p:cNvPr>
            <p:cNvSpPr/>
            <p:nvPr/>
          </p:nvSpPr>
          <p:spPr>
            <a:xfrm>
              <a:off x="4090213" y="2459466"/>
              <a:ext cx="689617" cy="417221"/>
            </a:xfrm>
            <a:prstGeom prst="rect">
              <a:avLst/>
            </a:prstGeom>
            <a:solidFill>
              <a:srgbClr val="5468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M Sans" panose="020B0604020202020204" charset="0"/>
                </a:rPr>
                <a:t>29%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97501A-1E2D-4C87-92F1-1B774275D748}"/>
                </a:ext>
              </a:extLst>
            </p:cNvPr>
            <p:cNvSpPr/>
            <p:nvPr/>
          </p:nvSpPr>
          <p:spPr>
            <a:xfrm>
              <a:off x="4960800" y="2521967"/>
              <a:ext cx="689617" cy="417221"/>
            </a:xfrm>
            <a:prstGeom prst="rect">
              <a:avLst/>
            </a:prstGeom>
            <a:solidFill>
              <a:srgbClr val="5468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M Sans" panose="020B0604020202020204" charset="0"/>
                </a:rPr>
                <a:t>28%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6438B7-2025-4D76-9FEA-79FD9F1DE333}"/>
                </a:ext>
              </a:extLst>
            </p:cNvPr>
            <p:cNvSpPr/>
            <p:nvPr/>
          </p:nvSpPr>
          <p:spPr>
            <a:xfrm>
              <a:off x="5839404" y="2401674"/>
              <a:ext cx="689617" cy="417221"/>
            </a:xfrm>
            <a:prstGeom prst="rect">
              <a:avLst/>
            </a:prstGeom>
            <a:solidFill>
              <a:srgbClr val="5468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M Sans" panose="020B0604020202020204" charset="0"/>
                </a:rPr>
                <a:t>33%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C1F525-337E-4357-91E8-A7FFF84CD745}"/>
                </a:ext>
              </a:extLst>
            </p:cNvPr>
            <p:cNvSpPr/>
            <p:nvPr/>
          </p:nvSpPr>
          <p:spPr>
            <a:xfrm>
              <a:off x="6699433" y="2285085"/>
              <a:ext cx="689617" cy="417221"/>
            </a:xfrm>
            <a:prstGeom prst="rect">
              <a:avLst/>
            </a:prstGeom>
            <a:solidFill>
              <a:srgbClr val="5468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M Sans" panose="020B0604020202020204" charset="0"/>
                </a:rPr>
                <a:t>39%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8A25BE-F39C-4369-9AB3-B4B2EA644030}"/>
                </a:ext>
              </a:extLst>
            </p:cNvPr>
            <p:cNvSpPr/>
            <p:nvPr/>
          </p:nvSpPr>
          <p:spPr>
            <a:xfrm>
              <a:off x="7559462" y="2259322"/>
              <a:ext cx="689617" cy="417221"/>
            </a:xfrm>
            <a:prstGeom prst="rect">
              <a:avLst/>
            </a:prstGeom>
            <a:solidFill>
              <a:srgbClr val="5468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DM Sans" panose="020B0604020202020204" charset="0"/>
                </a:rPr>
                <a:t>40%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6A73250D-65F8-415B-BE64-A717B76D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47058"/>
            <a:ext cx="8619067" cy="857250"/>
          </a:xfrm>
        </p:spPr>
        <p:txBody>
          <a:bodyPr>
            <a:noAutofit/>
          </a:bodyPr>
          <a:lstStyle/>
          <a:p>
            <a:r>
              <a:rPr lang="en-US" sz="2400" dirty="0"/>
              <a:t>COVID-19 vaccine </a:t>
            </a:r>
            <a:r>
              <a:rPr lang="en-US" sz="2400" b="1" dirty="0"/>
              <a:t>uptake for women has been increasing</a:t>
            </a:r>
          </a:p>
        </p:txBody>
      </p:sp>
    </p:spTree>
    <p:extLst>
      <p:ext uri="{BB962C8B-B14F-4D97-AF65-F5344CB8AC3E}">
        <p14:creationId xmlns:p14="http://schemas.microsoft.com/office/powerpoint/2010/main" val="13160857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4814</TotalTime>
  <Words>733</Words>
  <Application>Microsoft Office PowerPoint</Application>
  <PresentationFormat>On-screen Show (16:9)</PresentationFormat>
  <Paragraphs>103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DM Sans</vt:lpstr>
      <vt:lpstr>Wingdings</vt:lpstr>
      <vt:lpstr>Arial</vt:lpstr>
      <vt:lpstr>1_Office Theme</vt:lpstr>
      <vt:lpstr>June 30th, 2022  Gender consideration in Covid-19 rollout </vt:lpstr>
      <vt:lpstr>EXPERIENCE OF A HIGH VOLUME VACCINATION SITE IN ADDRESSING GENDER DISPARITY IN COVID-19 VACCINE UPTAKE IN DRC</vt:lpstr>
      <vt:lpstr>COVID-19 Vaccination in DRC</vt:lpstr>
      <vt:lpstr>COVID-19 Vaccinodrome</vt:lpstr>
      <vt:lpstr>Initial vaccinodrome challenges</vt:lpstr>
      <vt:lpstr>Strategies to increase COVID-19 vaccine uptake</vt:lpstr>
      <vt:lpstr>PowerPoint Presentation</vt:lpstr>
      <vt:lpstr>PowerPoint Presentation</vt:lpstr>
      <vt:lpstr>COVID-19 vaccine uptake for women has been increasing</vt:lpstr>
      <vt:lpstr>COVID-19 vaccine uptake overall has been increasing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24th, 2022  What does EVM tell us about the evolution of immunization supply chains from 2010 to 2022?</dc:title>
  <dc:creator>Microsoft Office User</dc:creator>
  <cp:lastModifiedBy>RAMIREZ GONZALEZ, Alejandro</cp:lastModifiedBy>
  <cp:revision>53</cp:revision>
  <dcterms:created xsi:type="dcterms:W3CDTF">2020-04-24T04:01:14Z</dcterms:created>
  <dcterms:modified xsi:type="dcterms:W3CDTF">2023-04-03T08:24:32Z</dcterms:modified>
</cp:coreProperties>
</file>