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embeddings/oleObject1.bin" ContentType="application/vnd.openxmlformats-officedocument.oleObject"/>
  <Override PartName="/ppt/tags/tag17.xml" ContentType="application/vnd.openxmlformats-officedocument.presentationml.tags+xml"/>
  <Override PartName="/ppt/embeddings/oleObject2.bin" ContentType="application/vnd.openxmlformats-officedocument.oleObject"/>
  <Override PartName="/ppt/theme/theme3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.xml" ContentType="application/vnd.openxmlformats-officedocument.presentationml.notesSlide+xml"/>
  <Override PartName="/ppt/embeddings/oleObject3.bin" ContentType="application/vnd.openxmlformats-officedocument.oleObject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.xml" ContentType="application/vnd.openxmlformats-officedocument.presentationml.notesSlide+xml"/>
  <Override PartName="/ppt/embeddings/oleObject4.bin" ContentType="application/vnd.openxmlformats-officedocument.oleObject"/>
  <Override PartName="/ppt/tags/tag58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9.xml" ContentType="application/vnd.openxmlformats-officedocument.presentationml.tags+xml"/>
  <Override PartName="/ppt/notesSlides/notesSlide4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5.xml" ContentType="application/vnd.openxmlformats-officedocument.presentationml.notesSlide+xml"/>
  <Override PartName="/ppt/tags/tag62.xml" ContentType="application/vnd.openxmlformats-officedocument.presentationml.tags+xml"/>
  <Override PartName="/ppt/notesSlides/notesSlide6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embeddings/oleObject7.bin" ContentType="application/vnd.openxmlformats-officedocument.oleObject"/>
  <Override PartName="/ppt/tags/tag95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7" r:id="rId2"/>
  </p:sldMasterIdLst>
  <p:notesMasterIdLst>
    <p:notesMasterId r:id="rId26"/>
  </p:notesMasterIdLst>
  <p:sldIdLst>
    <p:sldId id="256" r:id="rId3"/>
    <p:sldId id="284" r:id="rId4"/>
    <p:sldId id="288" r:id="rId5"/>
    <p:sldId id="260" r:id="rId6"/>
    <p:sldId id="296" r:id="rId7"/>
    <p:sldId id="271" r:id="rId8"/>
    <p:sldId id="291" r:id="rId9"/>
    <p:sldId id="278" r:id="rId10"/>
    <p:sldId id="292" r:id="rId11"/>
    <p:sldId id="293" r:id="rId12"/>
    <p:sldId id="279" r:id="rId13"/>
    <p:sldId id="300" r:id="rId14"/>
    <p:sldId id="280" r:id="rId15"/>
    <p:sldId id="270" r:id="rId16"/>
    <p:sldId id="281" r:id="rId17"/>
    <p:sldId id="307" r:id="rId18"/>
    <p:sldId id="299" r:id="rId19"/>
    <p:sldId id="308" r:id="rId20"/>
    <p:sldId id="301" r:id="rId21"/>
    <p:sldId id="303" r:id="rId22"/>
    <p:sldId id="304" r:id="rId23"/>
    <p:sldId id="305" r:id="rId24"/>
    <p:sldId id="30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2490"/>
    <a:srgbClr val="CB35D7"/>
    <a:srgbClr val="087498"/>
    <a:srgbClr val="00A200"/>
    <a:srgbClr val="00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200" y="6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gv-file\Gavialliance\Strategic%20Initiatives\SCM\Consultations\Analysis\SCM%20Quantiv%20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01684535051661"/>
          <c:y val="0.0527572016460905"/>
          <c:w val="0.760265803799578"/>
          <c:h val="0.771645118434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'Indicators Analysis'!$A$6</c:f>
              <c:strCache>
                <c:ptCount val="1"/>
                <c:pt idx="0">
                  <c:v>Feasible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invertIfNegative val="0"/>
          <c:cat>
            <c:strRef>
              <c:f>'Indicators Analysis'!$B$5:$G$5</c:f>
              <c:strCache>
                <c:ptCount val="6"/>
                <c:pt idx="0">
                  <c:v>Vaccine utilization rate</c:v>
                </c:pt>
                <c:pt idx="1">
                  <c:v>Vaccine stock movement rate</c:v>
                </c:pt>
                <c:pt idx="2">
                  <c:v>Supply chain cost per dose</c:v>
                </c:pt>
                <c:pt idx="3">
                  <c:v>Vaccine availability index</c:v>
                </c:pt>
                <c:pt idx="4">
                  <c:v>Supply regularity and timeliness</c:v>
                </c:pt>
                <c:pt idx="5">
                  <c:v>Storage temperature alarm reporting</c:v>
                </c:pt>
              </c:strCache>
            </c:strRef>
          </c:cat>
          <c:val>
            <c:numRef>
              <c:f>'Indicators Analysis'!$B$6:$G$6</c:f>
              <c:numCache>
                <c:formatCode>General</c:formatCode>
                <c:ptCount val="6"/>
                <c:pt idx="0">
                  <c:v>45.0</c:v>
                </c:pt>
                <c:pt idx="1">
                  <c:v>44.0</c:v>
                </c:pt>
                <c:pt idx="2">
                  <c:v>24.0</c:v>
                </c:pt>
                <c:pt idx="3">
                  <c:v>43.0</c:v>
                </c:pt>
                <c:pt idx="4">
                  <c:v>45.0</c:v>
                </c:pt>
                <c:pt idx="5">
                  <c:v>36.0</c:v>
                </c:pt>
              </c:numCache>
            </c:numRef>
          </c:val>
        </c:ser>
        <c:ser>
          <c:idx val="1"/>
          <c:order val="1"/>
          <c:tx>
            <c:strRef>
              <c:f>'Indicators Analysis'!$A$7</c:f>
              <c:strCache>
                <c:ptCount val="1"/>
                <c:pt idx="0">
                  <c:v>Feasible but challenging</c:v>
                </c:pt>
              </c:strCache>
            </c:strRef>
          </c:tx>
          <c:spPr>
            <a:solidFill>
              <a:schemeClr val="accent3"/>
            </a:solidFill>
            <a:ln w="25400" cap="flat" cmpd="sng" algn="ctr">
              <a:solidFill>
                <a:schemeClr val="accent3">
                  <a:shade val="50000"/>
                </a:schemeClr>
              </a:solidFill>
              <a:prstDash val="solid"/>
            </a:ln>
            <a:effectLst/>
          </c:spPr>
          <c:invertIfNegative val="0"/>
          <c:cat>
            <c:strRef>
              <c:f>'Indicators Analysis'!$B$5:$G$5</c:f>
              <c:strCache>
                <c:ptCount val="6"/>
                <c:pt idx="0">
                  <c:v>Vaccine utilization rate</c:v>
                </c:pt>
                <c:pt idx="1">
                  <c:v>Vaccine stock movement rate</c:v>
                </c:pt>
                <c:pt idx="2">
                  <c:v>Supply chain cost per dose</c:v>
                </c:pt>
                <c:pt idx="3">
                  <c:v>Vaccine availability index</c:v>
                </c:pt>
                <c:pt idx="4">
                  <c:v>Supply regularity and timeliness</c:v>
                </c:pt>
                <c:pt idx="5">
                  <c:v>Storage temperature alarm reporting</c:v>
                </c:pt>
              </c:strCache>
            </c:strRef>
          </c:cat>
          <c:val>
            <c:numRef>
              <c:f>'Indicators Analysis'!$B$7:$G$7</c:f>
              <c:numCache>
                <c:formatCode>General</c:formatCode>
                <c:ptCount val="6"/>
                <c:pt idx="0">
                  <c:v>28.0</c:v>
                </c:pt>
                <c:pt idx="1">
                  <c:v>27.0</c:v>
                </c:pt>
                <c:pt idx="2">
                  <c:v>37.0</c:v>
                </c:pt>
                <c:pt idx="3">
                  <c:v>29.0</c:v>
                </c:pt>
                <c:pt idx="4">
                  <c:v>28.0</c:v>
                </c:pt>
                <c:pt idx="5">
                  <c:v>30.0</c:v>
                </c:pt>
              </c:numCache>
            </c:numRef>
          </c:val>
        </c:ser>
        <c:ser>
          <c:idx val="2"/>
          <c:order val="2"/>
          <c:tx>
            <c:strRef>
              <c:f>'Indicators Analysis'!$A$8</c:f>
              <c:strCache>
                <c:ptCount val="1"/>
                <c:pt idx="0">
                  <c:v>Unfeasible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invertIfNegative val="0"/>
          <c:cat>
            <c:strRef>
              <c:f>'Indicators Analysis'!$B$5:$G$5</c:f>
              <c:strCache>
                <c:ptCount val="6"/>
                <c:pt idx="0">
                  <c:v>Vaccine utilization rate</c:v>
                </c:pt>
                <c:pt idx="1">
                  <c:v>Vaccine stock movement rate</c:v>
                </c:pt>
                <c:pt idx="2">
                  <c:v>Supply chain cost per dose</c:v>
                </c:pt>
                <c:pt idx="3">
                  <c:v>Vaccine availability index</c:v>
                </c:pt>
                <c:pt idx="4">
                  <c:v>Supply regularity and timeliness</c:v>
                </c:pt>
                <c:pt idx="5">
                  <c:v>Storage temperature alarm reporting</c:v>
                </c:pt>
              </c:strCache>
            </c:strRef>
          </c:cat>
          <c:val>
            <c:numRef>
              <c:f>'Indicators Analysis'!$B$8:$G$8</c:f>
              <c:numCache>
                <c:formatCode>General</c:formatCode>
                <c:ptCount val="6"/>
                <c:pt idx="0">
                  <c:v>0.0</c:v>
                </c:pt>
                <c:pt idx="1">
                  <c:v>2.0</c:v>
                </c:pt>
                <c:pt idx="2">
                  <c:v>11.0</c:v>
                </c:pt>
                <c:pt idx="3">
                  <c:v>1.0</c:v>
                </c:pt>
                <c:pt idx="4">
                  <c:v>0.0</c:v>
                </c:pt>
                <c:pt idx="5">
                  <c:v>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228840"/>
        <c:axId val="2108231848"/>
      </c:barChart>
      <c:catAx>
        <c:axId val="21082288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2108231848"/>
        <c:crosses val="autoZero"/>
        <c:auto val="1"/>
        <c:lblAlgn val="ctr"/>
        <c:lblOffset val="100"/>
        <c:noMultiLvlLbl val="0"/>
      </c:catAx>
      <c:valAx>
        <c:axId val="2108231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08228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0080129985557"/>
          <c:y val="0.300744629143579"/>
          <c:w val="0.189919870014443"/>
          <c:h val="0.34501247529244"/>
        </c:manualLayout>
      </c:layout>
      <c:overlay val="0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>
                <a:solidFill>
                  <a:srgbClr val="0071B9"/>
                </a:solidFill>
                <a:latin typeface="Calibri"/>
                <a:cs typeface="Calibri"/>
              </a:defRPr>
            </a:pPr>
            <a:r>
              <a:rPr lang="en-US" dirty="0">
                <a:solidFill>
                  <a:srgbClr val="0071B9"/>
                </a:solidFill>
                <a:latin typeface="Calibri"/>
                <a:cs typeface="Calibri"/>
              </a:rPr>
              <a:t>Allocation of </a:t>
            </a:r>
            <a:r>
              <a:rPr lang="en-US" dirty="0" smtClean="0">
                <a:solidFill>
                  <a:srgbClr val="0071B9"/>
                </a:solidFill>
                <a:latin typeface="Calibri"/>
                <a:cs typeface="Calibri"/>
              </a:rPr>
              <a:t>Time during immunization</a:t>
            </a:r>
            <a:r>
              <a:rPr lang="en-US" baseline="0" dirty="0" smtClean="0">
                <a:solidFill>
                  <a:srgbClr val="0071B9"/>
                </a:solidFill>
                <a:latin typeface="Calibri"/>
                <a:cs typeface="Calibri"/>
              </a:rPr>
              <a:t> sessions</a:t>
            </a:r>
          </a:p>
          <a:p>
            <a:pPr>
              <a:defRPr>
                <a:solidFill>
                  <a:srgbClr val="0071B9"/>
                </a:solidFill>
                <a:latin typeface="Calibri"/>
                <a:cs typeface="Calibri"/>
              </a:defRPr>
            </a:pPr>
            <a:endParaRPr lang="en-US" dirty="0">
              <a:solidFill>
                <a:srgbClr val="0071B9"/>
              </a:solidFill>
              <a:latin typeface="Calibri"/>
              <a:cs typeface="Calibri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812303819165461"/>
          <c:y val="0.359828118525247"/>
          <c:w val="0.51100862392201"/>
          <c:h val="0.51642501473080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Allocation of Time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dPt>
            <c:idx val="2"/>
            <c:bubble3D val="0"/>
            <c:explosion val="0"/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Vaccine </c:v>
                </c:pt>
                <c:pt idx="1">
                  <c:v>Data Management</c:v>
                </c:pt>
                <c:pt idx="2">
                  <c:v>Other (e.g. referral)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1.3</c:v>
                </c:pt>
                <c:pt idx="1">
                  <c:v>0.8</c:v>
                </c:pt>
                <c:pt idx="2">
                  <c:v>0.3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4625850340136"/>
          <c:y val="0.378970719466773"/>
          <c:w val="0.374149659863946"/>
          <c:h val="0.455693776848022"/>
        </c:manualLayout>
      </c:layout>
      <c:overlay val="0"/>
      <c:txPr>
        <a:bodyPr/>
        <a:lstStyle/>
        <a:p>
          <a:pPr>
            <a:defRPr sz="1400">
              <a:latin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A8C14C-347B-B744-A911-0E30D6916914}" type="doc">
      <dgm:prSet loTypeId="urn:microsoft.com/office/officeart/2009/3/layout/OpposingIdea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65027-E17C-0641-B103-23F5EDAC7D3E}">
      <dgm:prSet phldrT="[Text]"/>
      <dgm:spPr/>
      <dgm:t>
        <a:bodyPr/>
        <a:lstStyle/>
        <a:p>
          <a:r>
            <a:rPr lang="en-US" dirty="0" smtClean="0">
              <a:latin typeface="Calibri"/>
              <a:cs typeface="Calibri"/>
            </a:rPr>
            <a:t>Functional</a:t>
          </a:r>
          <a:r>
            <a:rPr lang="en-US" dirty="0" smtClean="0"/>
            <a:t> </a:t>
          </a:r>
          <a:r>
            <a:rPr lang="en-US" dirty="0" smtClean="0">
              <a:latin typeface="Calibri"/>
              <a:cs typeface="Calibri"/>
            </a:rPr>
            <a:t>Market</a:t>
          </a:r>
          <a:r>
            <a:rPr lang="en-US" dirty="0" smtClean="0"/>
            <a:t> </a:t>
          </a:r>
          <a:r>
            <a:rPr lang="en-US" dirty="0" smtClean="0">
              <a:latin typeface="Calibri"/>
              <a:cs typeface="Calibri"/>
            </a:rPr>
            <a:t>Mechanism</a:t>
          </a:r>
          <a:endParaRPr lang="en-US" dirty="0">
            <a:latin typeface="Calibri"/>
            <a:cs typeface="Calibri"/>
          </a:endParaRPr>
        </a:p>
      </dgm:t>
    </dgm:pt>
    <dgm:pt modelId="{C38CDC8E-0A44-BB44-B516-02142C6E99F9}" type="parTrans" cxnId="{C9EE3188-DC47-4D45-A70B-94D71A96A556}">
      <dgm:prSet/>
      <dgm:spPr/>
      <dgm:t>
        <a:bodyPr/>
        <a:lstStyle/>
        <a:p>
          <a:endParaRPr lang="en-US"/>
        </a:p>
      </dgm:t>
    </dgm:pt>
    <dgm:pt modelId="{6B3F1C70-7B63-F04A-B2D1-E860B8FD7AA4}" type="sibTrans" cxnId="{C9EE3188-DC47-4D45-A70B-94D71A96A556}">
      <dgm:prSet/>
      <dgm:spPr/>
      <dgm:t>
        <a:bodyPr/>
        <a:lstStyle/>
        <a:p>
          <a:endParaRPr lang="en-US"/>
        </a:p>
      </dgm:t>
    </dgm:pt>
    <dgm:pt modelId="{A31A468D-B849-6B4B-B74A-D3A150DDEFFE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dirty="0" smtClean="0">
              <a:solidFill>
                <a:srgbClr val="FFFFFF"/>
              </a:solidFill>
              <a:latin typeface="Calibri"/>
              <a:cs typeface="Calibri"/>
            </a:rPr>
            <a:t>Technology standards usually rise from the bottom-up as a response to user demands.</a:t>
          </a:r>
          <a:endParaRPr lang="en-US" sz="1400" dirty="0">
            <a:solidFill>
              <a:srgbClr val="FFFFFF"/>
            </a:solidFill>
            <a:latin typeface="Calibri"/>
            <a:cs typeface="Calibri"/>
          </a:endParaRPr>
        </a:p>
      </dgm:t>
    </dgm:pt>
    <dgm:pt modelId="{05E9240D-7A65-D64F-BFE1-4654F8CFA4F0}" type="parTrans" cxnId="{AAEBDC1E-6F34-BE4A-A907-C8B8D84E4CD1}">
      <dgm:prSet/>
      <dgm:spPr/>
      <dgm:t>
        <a:bodyPr/>
        <a:lstStyle/>
        <a:p>
          <a:endParaRPr lang="en-US"/>
        </a:p>
      </dgm:t>
    </dgm:pt>
    <dgm:pt modelId="{7B53B397-DDC7-C34C-A5C3-32B3399F582F}" type="sibTrans" cxnId="{AAEBDC1E-6F34-BE4A-A907-C8B8D84E4CD1}">
      <dgm:prSet/>
      <dgm:spPr/>
      <dgm:t>
        <a:bodyPr/>
        <a:lstStyle/>
        <a:p>
          <a:endParaRPr lang="en-US"/>
        </a:p>
      </dgm:t>
    </dgm:pt>
    <dgm:pt modelId="{7713D373-14A2-AE4D-BB48-FF7D5FC38A73}">
      <dgm:prSet phldrT="[Text]"/>
      <dgm:spPr/>
      <dgm:t>
        <a:bodyPr/>
        <a:lstStyle/>
        <a:p>
          <a:r>
            <a:rPr lang="en-US" dirty="0" smtClean="0">
              <a:latin typeface="Calibri"/>
              <a:cs typeface="Calibri"/>
            </a:rPr>
            <a:t>Market</a:t>
          </a:r>
          <a:r>
            <a:rPr lang="en-US" dirty="0" smtClean="0"/>
            <a:t> </a:t>
          </a:r>
          <a:r>
            <a:rPr lang="en-US" dirty="0" smtClean="0">
              <a:latin typeface="Calibri"/>
              <a:cs typeface="Calibri"/>
            </a:rPr>
            <a:t>Failure    </a:t>
          </a:r>
          <a:endParaRPr lang="en-US" dirty="0">
            <a:latin typeface="Calibri"/>
            <a:cs typeface="Calibri"/>
          </a:endParaRPr>
        </a:p>
      </dgm:t>
    </dgm:pt>
    <dgm:pt modelId="{D67332E8-7F97-C048-9C9D-6F141ABD0B0D}" type="parTrans" cxnId="{D0FC1BF3-7799-A94F-B895-BD0B103A3D4F}">
      <dgm:prSet/>
      <dgm:spPr/>
      <dgm:t>
        <a:bodyPr/>
        <a:lstStyle/>
        <a:p>
          <a:endParaRPr lang="en-US"/>
        </a:p>
      </dgm:t>
    </dgm:pt>
    <dgm:pt modelId="{28E14CD1-27EF-B34B-99F5-1B9AC0B9A3D2}" type="sibTrans" cxnId="{D0FC1BF3-7799-A94F-B895-BD0B103A3D4F}">
      <dgm:prSet/>
      <dgm:spPr/>
      <dgm:t>
        <a:bodyPr/>
        <a:lstStyle/>
        <a:p>
          <a:endParaRPr lang="en-US"/>
        </a:p>
      </dgm:t>
    </dgm:pt>
    <dgm:pt modelId="{90EA8D17-3165-3147-B230-C27BA263A7C2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“</a:t>
          </a:r>
          <a:r>
            <a:rPr lang="en-US" dirty="0" smtClean="0">
              <a:solidFill>
                <a:srgbClr val="FFFFFF"/>
              </a:solidFill>
              <a:latin typeface="Calibri"/>
              <a:cs typeface="Calibri"/>
            </a:rPr>
            <a:t>There </a:t>
          </a:r>
          <a:r>
            <a:rPr lang="en-US" dirty="0" smtClean="0">
              <a:solidFill>
                <a:srgbClr val="FFFFFF"/>
              </a:solidFill>
              <a:latin typeface="Calibri"/>
              <a:cs typeface="Calibri"/>
            </a:rPr>
            <a:t>seems </a:t>
          </a:r>
          <a:r>
            <a:rPr lang="en-US" dirty="0" smtClean="0">
              <a:solidFill>
                <a:srgbClr val="FFFFFF"/>
              </a:solidFill>
              <a:latin typeface="Calibri"/>
              <a:cs typeface="Calibri"/>
            </a:rPr>
            <a:t>to be some level of point to point integration between systems but it still tends to create silos within programs.”</a:t>
          </a:r>
          <a:endParaRPr lang="en-US" dirty="0">
            <a:solidFill>
              <a:srgbClr val="FFFFFF"/>
            </a:solidFill>
            <a:latin typeface="Calibri"/>
            <a:cs typeface="Calibri"/>
          </a:endParaRPr>
        </a:p>
      </dgm:t>
    </dgm:pt>
    <dgm:pt modelId="{DF229C88-EBA2-2848-A5E7-15E08AF9002F}" type="parTrans" cxnId="{5C6F3F18-52D2-5849-B189-31BFB2D73C28}">
      <dgm:prSet/>
      <dgm:spPr/>
      <dgm:t>
        <a:bodyPr/>
        <a:lstStyle/>
        <a:p>
          <a:endParaRPr lang="en-US"/>
        </a:p>
      </dgm:t>
    </dgm:pt>
    <dgm:pt modelId="{F5CD0C9F-F7C8-5E41-9984-1208E9B482F8}" type="sibTrans" cxnId="{5C6F3F18-52D2-5849-B189-31BFB2D73C28}">
      <dgm:prSet/>
      <dgm:spPr/>
      <dgm:t>
        <a:bodyPr/>
        <a:lstStyle/>
        <a:p>
          <a:endParaRPr lang="en-US"/>
        </a:p>
      </dgm:t>
    </dgm:pt>
    <dgm:pt modelId="{80A06B8F-7D28-D046-A64F-E805DECEC2C2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dirty="0" smtClean="0">
              <a:solidFill>
                <a:srgbClr val="FFFFFF"/>
              </a:solidFill>
              <a:latin typeface="Calibri"/>
              <a:cs typeface="Calibri"/>
            </a:rPr>
            <a:t>Interoperability should happen naturally in a healthy market.  </a:t>
          </a:r>
          <a:endParaRPr lang="en-US" sz="1400" dirty="0">
            <a:solidFill>
              <a:srgbClr val="FFFFFF"/>
            </a:solidFill>
            <a:latin typeface="Calibri"/>
            <a:cs typeface="Calibri"/>
          </a:endParaRPr>
        </a:p>
      </dgm:t>
    </dgm:pt>
    <dgm:pt modelId="{0DA70B8A-DB57-7B4A-8315-1053AE72EB5B}" type="parTrans" cxnId="{7B89FD02-B2A3-9E4C-9704-57848CC0004A}">
      <dgm:prSet/>
      <dgm:spPr/>
      <dgm:t>
        <a:bodyPr/>
        <a:lstStyle/>
        <a:p>
          <a:endParaRPr lang="en-US"/>
        </a:p>
      </dgm:t>
    </dgm:pt>
    <dgm:pt modelId="{EFC76A38-064A-FC47-9ACA-CB0A2D201024}" type="sibTrans" cxnId="{7B89FD02-B2A3-9E4C-9704-57848CC0004A}">
      <dgm:prSet/>
      <dgm:spPr/>
      <dgm:t>
        <a:bodyPr/>
        <a:lstStyle/>
        <a:p>
          <a:endParaRPr lang="en-US"/>
        </a:p>
      </dgm:t>
    </dgm:pt>
    <dgm:pt modelId="{F464C382-AE87-5E41-A946-8A6A312AD67B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dirty="0" smtClean="0">
              <a:solidFill>
                <a:srgbClr val="FFFFFF"/>
              </a:solidFill>
              <a:latin typeface="Calibri"/>
              <a:cs typeface="Calibri"/>
            </a:rPr>
            <a:t>“If there are two tools working in the same space and both are good and worth integrating, it will certainly happen.”</a:t>
          </a:r>
        </a:p>
        <a:p>
          <a:endParaRPr lang="en-US" sz="1400" dirty="0">
            <a:solidFill>
              <a:srgbClr val="FFFFFF"/>
            </a:solidFill>
            <a:latin typeface="Calibri"/>
            <a:cs typeface="Calibri"/>
          </a:endParaRPr>
        </a:p>
      </dgm:t>
    </dgm:pt>
    <dgm:pt modelId="{2C53ED3B-6459-0249-905F-38901B3C93A8}" type="parTrans" cxnId="{A6AADB23-8426-B845-AAB8-0431ADBB756D}">
      <dgm:prSet/>
      <dgm:spPr/>
      <dgm:t>
        <a:bodyPr/>
        <a:lstStyle/>
        <a:p>
          <a:endParaRPr lang="en-US"/>
        </a:p>
      </dgm:t>
    </dgm:pt>
    <dgm:pt modelId="{0FC78CE0-2802-1342-A07E-1820C1238DD9}" type="sibTrans" cxnId="{A6AADB23-8426-B845-AAB8-0431ADBB756D}">
      <dgm:prSet/>
      <dgm:spPr/>
      <dgm:t>
        <a:bodyPr/>
        <a:lstStyle/>
        <a:p>
          <a:endParaRPr lang="en-US"/>
        </a:p>
      </dgm:t>
    </dgm:pt>
    <dgm:pt modelId="{E69BC936-3812-574D-B78C-6A4DF404B155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libri"/>
              <a:cs typeface="Calibri"/>
            </a:rPr>
            <a:t>Market interventions are necessary to create </a:t>
          </a:r>
          <a:r>
            <a:rPr lang="en-US" dirty="0" smtClean="0">
              <a:solidFill>
                <a:srgbClr val="FFFFFF"/>
              </a:solidFill>
              <a:latin typeface="Calibri"/>
              <a:cs typeface="Calibri"/>
            </a:rPr>
            <a:t>standards and general parameters for systems, which will allow innovation while ensuring interoperability.</a:t>
          </a:r>
          <a:endParaRPr lang="en-US" dirty="0">
            <a:solidFill>
              <a:srgbClr val="FFFFFF"/>
            </a:solidFill>
            <a:latin typeface="Calibri"/>
            <a:cs typeface="Calibri"/>
          </a:endParaRPr>
        </a:p>
      </dgm:t>
    </dgm:pt>
    <dgm:pt modelId="{F448BBE2-7E51-2245-8EA8-9F942678AA5A}" type="parTrans" cxnId="{FDC65BD8-7A43-D14D-8DC3-1409CF82FD06}">
      <dgm:prSet/>
      <dgm:spPr/>
      <dgm:t>
        <a:bodyPr/>
        <a:lstStyle/>
        <a:p>
          <a:endParaRPr lang="en-US"/>
        </a:p>
      </dgm:t>
    </dgm:pt>
    <dgm:pt modelId="{7D6F14A2-2539-F94B-88BC-39694838ADCD}" type="sibTrans" cxnId="{FDC65BD8-7A43-D14D-8DC3-1409CF82FD06}">
      <dgm:prSet/>
      <dgm:spPr/>
      <dgm:t>
        <a:bodyPr/>
        <a:lstStyle/>
        <a:p>
          <a:endParaRPr lang="en-US"/>
        </a:p>
      </dgm:t>
    </dgm:pt>
    <dgm:pt modelId="{33227CE6-09A6-E246-A872-E6E38F06D602}" type="pres">
      <dgm:prSet presAssocID="{A5A8C14C-347B-B744-A911-0E30D6916914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C8B5E4-7D10-154C-B761-F7999DDE7E42}" type="pres">
      <dgm:prSet presAssocID="{A5A8C14C-347B-B744-A911-0E30D6916914}" presName="Background" presStyleLbl="node1" presStyleIdx="0" presStyleCn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820F425E-FF04-474D-96D8-AB614A7FF8BB}" type="pres">
      <dgm:prSet presAssocID="{A5A8C14C-347B-B744-A911-0E30D6916914}" presName="Divider" presStyleLbl="callout" presStyleIdx="0" presStyleCnt="1"/>
      <dgm:spPr/>
    </dgm:pt>
    <dgm:pt modelId="{66475676-D1BE-A146-A934-877EC007B6A1}" type="pres">
      <dgm:prSet presAssocID="{A5A8C14C-347B-B744-A911-0E30D6916914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DB9BDB-07B5-D041-813D-820F6956A17E}" type="pres">
      <dgm:prSet presAssocID="{A5A8C14C-347B-B744-A911-0E30D6916914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32DBB-D6DD-854D-AD5D-4C2384AC491E}" type="pres">
      <dgm:prSet presAssocID="{A5A8C14C-347B-B744-A911-0E30D6916914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A3222AD-D249-384F-A49C-CBF78F3F7C66}" type="pres">
      <dgm:prSet presAssocID="{A5A8C14C-347B-B744-A911-0E30D6916914}" presName="ParentShape1" presStyleLbl="alignImgPlace1" presStyleIdx="0" presStyleCnt="2">
        <dgm:presLayoutVars/>
      </dgm:prSet>
      <dgm:spPr/>
      <dgm:t>
        <a:bodyPr/>
        <a:lstStyle/>
        <a:p>
          <a:endParaRPr lang="en-US"/>
        </a:p>
      </dgm:t>
    </dgm:pt>
    <dgm:pt modelId="{1F4B39E1-1A79-7C49-B1D6-D0DC6EC8A3F1}" type="pres">
      <dgm:prSet presAssocID="{A5A8C14C-347B-B744-A911-0E30D6916914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49818F7-18CC-D944-9095-C9D09098ABBD}" type="pres">
      <dgm:prSet presAssocID="{A5A8C14C-347B-B744-A911-0E30D6916914}" presName="ParentShape2" presStyleLbl="alignImgPlace1" presStyleIdx="1" presStyleCnt="2" custLinFactNeighborX="22862" custLinFactNeighborY="0">
        <dgm:presLayoutVars/>
      </dgm:prSet>
      <dgm:spPr/>
      <dgm:t>
        <a:bodyPr/>
        <a:lstStyle/>
        <a:p>
          <a:endParaRPr lang="en-US"/>
        </a:p>
      </dgm:t>
    </dgm:pt>
  </dgm:ptLst>
  <dgm:cxnLst>
    <dgm:cxn modelId="{A6AADB23-8426-B845-AAB8-0431ADBB756D}" srcId="{1BC65027-E17C-0641-B103-23F5EDAC7D3E}" destId="{F464C382-AE87-5E41-A946-8A6A312AD67B}" srcOrd="0" destOrd="0" parTransId="{2C53ED3B-6459-0249-905F-38901B3C93A8}" sibTransId="{0FC78CE0-2802-1342-A07E-1820C1238DD9}"/>
    <dgm:cxn modelId="{97D9B0AB-C2F3-3B45-9544-FB20CBE915AC}" type="presOf" srcId="{7713D373-14A2-AE4D-BB48-FF7D5FC38A73}" destId="{C49818F7-18CC-D944-9095-C9D09098ABBD}" srcOrd="1" destOrd="0" presId="urn:microsoft.com/office/officeart/2009/3/layout/OpposingIdeas"/>
    <dgm:cxn modelId="{C4C430BE-444C-A943-A2FF-5B58E5C9033A}" type="presOf" srcId="{90EA8D17-3165-3147-B230-C27BA263A7C2}" destId="{2CDB9BDB-07B5-D041-813D-820F6956A17E}" srcOrd="0" destOrd="0" presId="urn:microsoft.com/office/officeart/2009/3/layout/OpposingIdeas"/>
    <dgm:cxn modelId="{AAEBDC1E-6F34-BE4A-A907-C8B8D84E4CD1}" srcId="{1BC65027-E17C-0641-B103-23F5EDAC7D3E}" destId="{A31A468D-B849-6B4B-B74A-D3A150DDEFFE}" srcOrd="1" destOrd="0" parTransId="{05E9240D-7A65-D64F-BFE1-4654F8CFA4F0}" sibTransId="{7B53B397-DDC7-C34C-A5C3-32B3399F582F}"/>
    <dgm:cxn modelId="{D0FC1BF3-7799-A94F-B895-BD0B103A3D4F}" srcId="{A5A8C14C-347B-B744-A911-0E30D6916914}" destId="{7713D373-14A2-AE4D-BB48-FF7D5FC38A73}" srcOrd="1" destOrd="0" parTransId="{D67332E8-7F97-C048-9C9D-6F141ABD0B0D}" sibTransId="{28E14CD1-27EF-B34B-99F5-1B9AC0B9A3D2}"/>
    <dgm:cxn modelId="{C9EE3188-DC47-4D45-A70B-94D71A96A556}" srcId="{A5A8C14C-347B-B744-A911-0E30D6916914}" destId="{1BC65027-E17C-0641-B103-23F5EDAC7D3E}" srcOrd="0" destOrd="0" parTransId="{C38CDC8E-0A44-BB44-B516-02142C6E99F9}" sibTransId="{6B3F1C70-7B63-F04A-B2D1-E860B8FD7AA4}"/>
    <dgm:cxn modelId="{FDC65BD8-7A43-D14D-8DC3-1409CF82FD06}" srcId="{7713D373-14A2-AE4D-BB48-FF7D5FC38A73}" destId="{E69BC936-3812-574D-B78C-6A4DF404B155}" srcOrd="1" destOrd="0" parTransId="{F448BBE2-7E51-2245-8EA8-9F942678AA5A}" sibTransId="{7D6F14A2-2539-F94B-88BC-39694838ADCD}"/>
    <dgm:cxn modelId="{FDA3332C-AB7C-3342-A135-83FEAA13CB7C}" type="presOf" srcId="{A5A8C14C-347B-B744-A911-0E30D6916914}" destId="{33227CE6-09A6-E246-A872-E6E38F06D602}" srcOrd="0" destOrd="0" presId="urn:microsoft.com/office/officeart/2009/3/layout/OpposingIdeas"/>
    <dgm:cxn modelId="{F28A466B-1980-FF41-91E6-0C9DFAAE1E27}" type="presOf" srcId="{7713D373-14A2-AE4D-BB48-FF7D5FC38A73}" destId="{1F4B39E1-1A79-7C49-B1D6-D0DC6EC8A3F1}" srcOrd="0" destOrd="0" presId="urn:microsoft.com/office/officeart/2009/3/layout/OpposingIdeas"/>
    <dgm:cxn modelId="{3570A404-13F6-6B40-88AE-B5CB3CD3A5F5}" type="presOf" srcId="{80A06B8F-7D28-D046-A64F-E805DECEC2C2}" destId="{66475676-D1BE-A146-A934-877EC007B6A1}" srcOrd="0" destOrd="2" presId="urn:microsoft.com/office/officeart/2009/3/layout/OpposingIdeas"/>
    <dgm:cxn modelId="{7B89FD02-B2A3-9E4C-9704-57848CC0004A}" srcId="{1BC65027-E17C-0641-B103-23F5EDAC7D3E}" destId="{80A06B8F-7D28-D046-A64F-E805DECEC2C2}" srcOrd="2" destOrd="0" parTransId="{0DA70B8A-DB57-7B4A-8315-1053AE72EB5B}" sibTransId="{EFC76A38-064A-FC47-9ACA-CB0A2D201024}"/>
    <dgm:cxn modelId="{D291209C-3713-7B4E-9F16-E608A695B7D5}" type="presOf" srcId="{1BC65027-E17C-0641-B103-23F5EDAC7D3E}" destId="{3A3222AD-D249-384F-A49C-CBF78F3F7C66}" srcOrd="1" destOrd="0" presId="urn:microsoft.com/office/officeart/2009/3/layout/OpposingIdeas"/>
    <dgm:cxn modelId="{64B0F48A-F82F-884A-A9DB-3CF16F49ACD7}" type="presOf" srcId="{A31A468D-B849-6B4B-B74A-D3A150DDEFFE}" destId="{66475676-D1BE-A146-A934-877EC007B6A1}" srcOrd="0" destOrd="1" presId="urn:microsoft.com/office/officeart/2009/3/layout/OpposingIdeas"/>
    <dgm:cxn modelId="{EFB58822-93C2-E444-801B-C8C8A3967475}" type="presOf" srcId="{1BC65027-E17C-0641-B103-23F5EDAC7D3E}" destId="{03532DBB-D6DD-854D-AD5D-4C2384AC491E}" srcOrd="0" destOrd="0" presId="urn:microsoft.com/office/officeart/2009/3/layout/OpposingIdeas"/>
    <dgm:cxn modelId="{49F3132C-2D6F-1345-86DA-8F3F415C3A83}" type="presOf" srcId="{F464C382-AE87-5E41-A946-8A6A312AD67B}" destId="{66475676-D1BE-A146-A934-877EC007B6A1}" srcOrd="0" destOrd="0" presId="urn:microsoft.com/office/officeart/2009/3/layout/OpposingIdeas"/>
    <dgm:cxn modelId="{5C6F3F18-52D2-5849-B189-31BFB2D73C28}" srcId="{7713D373-14A2-AE4D-BB48-FF7D5FC38A73}" destId="{90EA8D17-3165-3147-B230-C27BA263A7C2}" srcOrd="0" destOrd="0" parTransId="{DF229C88-EBA2-2848-A5E7-15E08AF9002F}" sibTransId="{F5CD0C9F-F7C8-5E41-9984-1208E9B482F8}"/>
    <dgm:cxn modelId="{7A0E17BC-585D-6047-BFBE-19EC44B019D2}" type="presOf" srcId="{E69BC936-3812-574D-B78C-6A4DF404B155}" destId="{2CDB9BDB-07B5-D041-813D-820F6956A17E}" srcOrd="0" destOrd="1" presId="urn:microsoft.com/office/officeart/2009/3/layout/OpposingIdeas"/>
    <dgm:cxn modelId="{9113C4FC-4A72-2644-BE41-AEE90795AB7C}" type="presParOf" srcId="{33227CE6-09A6-E246-A872-E6E38F06D602}" destId="{E9C8B5E4-7D10-154C-B761-F7999DDE7E42}" srcOrd="0" destOrd="0" presId="urn:microsoft.com/office/officeart/2009/3/layout/OpposingIdeas"/>
    <dgm:cxn modelId="{4AA2B368-FF67-2242-ACC8-3B042D61601A}" type="presParOf" srcId="{33227CE6-09A6-E246-A872-E6E38F06D602}" destId="{820F425E-FF04-474D-96D8-AB614A7FF8BB}" srcOrd="1" destOrd="0" presId="urn:microsoft.com/office/officeart/2009/3/layout/OpposingIdeas"/>
    <dgm:cxn modelId="{9BE4A3D4-6FE0-ED40-86B4-8CCCF93EC16E}" type="presParOf" srcId="{33227CE6-09A6-E246-A872-E6E38F06D602}" destId="{66475676-D1BE-A146-A934-877EC007B6A1}" srcOrd="2" destOrd="0" presId="urn:microsoft.com/office/officeart/2009/3/layout/OpposingIdeas"/>
    <dgm:cxn modelId="{87A7D9C2-CD0F-1D4B-9F88-455C814830A5}" type="presParOf" srcId="{33227CE6-09A6-E246-A872-E6E38F06D602}" destId="{2CDB9BDB-07B5-D041-813D-820F6956A17E}" srcOrd="3" destOrd="0" presId="urn:microsoft.com/office/officeart/2009/3/layout/OpposingIdeas"/>
    <dgm:cxn modelId="{BB8F64EF-630E-9C40-9DC6-AFEEFEEA8B06}" type="presParOf" srcId="{33227CE6-09A6-E246-A872-E6E38F06D602}" destId="{03532DBB-D6DD-854D-AD5D-4C2384AC491E}" srcOrd="4" destOrd="0" presId="urn:microsoft.com/office/officeart/2009/3/layout/OpposingIdeas"/>
    <dgm:cxn modelId="{89A7D088-B04D-9C4E-A878-C99F3AA8949D}" type="presParOf" srcId="{33227CE6-09A6-E246-A872-E6E38F06D602}" destId="{3A3222AD-D249-384F-A49C-CBF78F3F7C66}" srcOrd="5" destOrd="0" presId="urn:microsoft.com/office/officeart/2009/3/layout/OpposingIdeas"/>
    <dgm:cxn modelId="{0A863178-C64B-CA40-A504-486B50ED76DB}" type="presParOf" srcId="{33227CE6-09A6-E246-A872-E6E38F06D602}" destId="{1F4B39E1-1A79-7C49-B1D6-D0DC6EC8A3F1}" srcOrd="6" destOrd="0" presId="urn:microsoft.com/office/officeart/2009/3/layout/OpposingIdeas"/>
    <dgm:cxn modelId="{D8724F55-48BB-6746-9B57-C597E1B4DE93}" type="presParOf" srcId="{33227CE6-09A6-E246-A872-E6E38F06D602}" destId="{C49818F7-18CC-D944-9095-C9D09098ABBD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07B5E3-612F-4CF5-8444-402735ADB49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ED23584F-99CA-4900-A595-34F72C78B045}">
      <dgm:prSet phldrT="[Text]" custT="1"/>
      <dgm:spPr/>
      <dgm:t>
        <a:bodyPr/>
        <a:lstStyle/>
        <a:p>
          <a:r>
            <a:rPr lang="en-US" sz="1800" dirty="0" smtClean="0">
              <a:latin typeface="Calibri"/>
              <a:cs typeface="Calibri"/>
            </a:rPr>
            <a:t>Strategic</a:t>
          </a:r>
          <a:endParaRPr lang="en-US" sz="1800" dirty="0">
            <a:latin typeface="Calibri"/>
            <a:cs typeface="Calibri"/>
          </a:endParaRPr>
        </a:p>
      </dgm:t>
    </dgm:pt>
    <dgm:pt modelId="{253C83BA-E98A-42C0-90E5-143E24A8C982}" type="parTrans" cxnId="{F4F74581-1D37-4E13-9124-34FEC1DF33FD}">
      <dgm:prSet/>
      <dgm:spPr/>
      <dgm:t>
        <a:bodyPr/>
        <a:lstStyle/>
        <a:p>
          <a:endParaRPr lang="en-US" sz="1000"/>
        </a:p>
      </dgm:t>
    </dgm:pt>
    <dgm:pt modelId="{E5ACEF8B-1AEB-4D37-B2ED-E6158C6E4E19}" type="sibTrans" cxnId="{F4F74581-1D37-4E13-9124-34FEC1DF33FD}">
      <dgm:prSet/>
      <dgm:spPr/>
      <dgm:t>
        <a:bodyPr/>
        <a:lstStyle/>
        <a:p>
          <a:endParaRPr lang="en-US" sz="1000"/>
        </a:p>
      </dgm:t>
    </dgm:pt>
    <dgm:pt modelId="{76012440-C208-404C-AB28-BC3CD0B2F8A0}">
      <dgm:prSet phldrT="[Text]" custT="1"/>
      <dgm:spPr/>
      <dgm:t>
        <a:bodyPr/>
        <a:lstStyle/>
        <a:p>
          <a:r>
            <a:rPr lang="en-US" sz="1800" dirty="0" smtClean="0">
              <a:latin typeface="Calibri"/>
              <a:cs typeface="Calibri"/>
            </a:rPr>
            <a:t>Diagnostic</a:t>
          </a:r>
          <a:r>
            <a:rPr lang="en-US" sz="1800" dirty="0" smtClean="0"/>
            <a:t> I </a:t>
          </a:r>
          <a:endParaRPr lang="en-US" sz="1800" dirty="0"/>
        </a:p>
      </dgm:t>
    </dgm:pt>
    <dgm:pt modelId="{91E08CF0-BE00-4052-BD75-48A4EA4AC74B}" type="parTrans" cxnId="{70FC0CF3-DA21-4E5F-B960-33C6DA86FCBE}">
      <dgm:prSet/>
      <dgm:spPr/>
      <dgm:t>
        <a:bodyPr/>
        <a:lstStyle/>
        <a:p>
          <a:endParaRPr lang="en-US" sz="1000"/>
        </a:p>
      </dgm:t>
    </dgm:pt>
    <dgm:pt modelId="{520AFE98-8338-4AC2-89E3-A7D73C739816}" type="sibTrans" cxnId="{70FC0CF3-DA21-4E5F-B960-33C6DA86FCBE}">
      <dgm:prSet/>
      <dgm:spPr/>
      <dgm:t>
        <a:bodyPr/>
        <a:lstStyle/>
        <a:p>
          <a:endParaRPr lang="en-US" sz="1000"/>
        </a:p>
      </dgm:t>
    </dgm:pt>
    <dgm:pt modelId="{3F0207C2-63F8-4758-B5DB-8797B7DBF3F9}">
      <dgm:prSet phldrT="[Text]" custT="1"/>
      <dgm:spPr/>
      <dgm:t>
        <a:bodyPr/>
        <a:lstStyle/>
        <a:p>
          <a:r>
            <a:rPr lang="en-US" sz="1800" dirty="0" smtClean="0">
              <a:latin typeface="Calibri"/>
              <a:cs typeface="Calibri"/>
            </a:rPr>
            <a:t>Diagnostic II</a:t>
          </a:r>
          <a:endParaRPr lang="en-US" sz="1800" dirty="0">
            <a:latin typeface="Calibri"/>
            <a:cs typeface="Calibri"/>
          </a:endParaRPr>
        </a:p>
      </dgm:t>
    </dgm:pt>
    <dgm:pt modelId="{AFAA761A-9624-403D-826B-04E7523CA5BF}" type="parTrans" cxnId="{2868B255-6A04-4798-816D-CA9D07A2707C}">
      <dgm:prSet/>
      <dgm:spPr/>
      <dgm:t>
        <a:bodyPr/>
        <a:lstStyle/>
        <a:p>
          <a:endParaRPr lang="en-US" sz="1000"/>
        </a:p>
      </dgm:t>
    </dgm:pt>
    <dgm:pt modelId="{BE6D6836-B374-4C1D-A4A3-CA2F71D54A9F}" type="sibTrans" cxnId="{2868B255-6A04-4798-816D-CA9D07A2707C}">
      <dgm:prSet/>
      <dgm:spPr/>
      <dgm:t>
        <a:bodyPr/>
        <a:lstStyle/>
        <a:p>
          <a:endParaRPr lang="en-US" sz="1000"/>
        </a:p>
      </dgm:t>
    </dgm:pt>
    <dgm:pt modelId="{D88E288D-C98D-48EE-8231-B5F2158859F9}" type="pres">
      <dgm:prSet presAssocID="{8407B5E3-612F-4CF5-8444-402735ADB49A}" presName="compositeShape" presStyleCnt="0">
        <dgm:presLayoutVars>
          <dgm:dir/>
          <dgm:resizeHandles/>
        </dgm:presLayoutVars>
      </dgm:prSet>
      <dgm:spPr/>
    </dgm:pt>
    <dgm:pt modelId="{3C0F7021-EA49-4B5F-AA98-32B0506EFE5C}" type="pres">
      <dgm:prSet presAssocID="{8407B5E3-612F-4CF5-8444-402735ADB49A}" presName="pyramid" presStyleLbl="node1" presStyleIdx="0" presStyleCnt="1"/>
      <dgm:spPr/>
    </dgm:pt>
    <dgm:pt modelId="{5B05CB52-5B17-48E1-BD79-E67C4B833A2E}" type="pres">
      <dgm:prSet presAssocID="{8407B5E3-612F-4CF5-8444-402735ADB49A}" presName="theList" presStyleCnt="0"/>
      <dgm:spPr/>
    </dgm:pt>
    <dgm:pt modelId="{DE3C995F-005A-4105-989B-AEF3343EED0C}" type="pres">
      <dgm:prSet presAssocID="{ED23584F-99CA-4900-A595-34F72C78B045}" presName="aNode" presStyleLbl="fgAcc1" presStyleIdx="0" presStyleCnt="3" custScaleX="1163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4E226D-593D-490B-812D-49B40E593616}" type="pres">
      <dgm:prSet presAssocID="{ED23584F-99CA-4900-A595-34F72C78B045}" presName="aSpace" presStyleCnt="0"/>
      <dgm:spPr/>
    </dgm:pt>
    <dgm:pt modelId="{8EFCF363-D053-4D32-8B11-B5BE1DD819C2}" type="pres">
      <dgm:prSet presAssocID="{76012440-C208-404C-AB28-BC3CD0B2F8A0}" presName="aNode" presStyleLbl="fgAcc1" presStyleIdx="1" presStyleCnt="3" custScaleX="1206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978D3D-63A6-48BF-8EC8-449BCD50F0DB}" type="pres">
      <dgm:prSet presAssocID="{76012440-C208-404C-AB28-BC3CD0B2F8A0}" presName="aSpace" presStyleCnt="0"/>
      <dgm:spPr/>
    </dgm:pt>
    <dgm:pt modelId="{9E4CF01D-FAE5-4ED3-9203-7F1E54CF3DDD}" type="pres">
      <dgm:prSet presAssocID="{3F0207C2-63F8-4758-B5DB-8797B7DBF3F9}" presName="aNode" presStyleLbl="fgAcc1" presStyleIdx="2" presStyleCnt="3" custScaleX="1222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2E793D-934C-4DDA-9AB1-784496F5FF35}" type="pres">
      <dgm:prSet presAssocID="{3F0207C2-63F8-4758-B5DB-8797B7DBF3F9}" presName="aSpace" presStyleCnt="0"/>
      <dgm:spPr/>
    </dgm:pt>
  </dgm:ptLst>
  <dgm:cxnLst>
    <dgm:cxn modelId="{6DF0F646-6F62-5C45-9F7B-60C5D20B13EF}" type="presOf" srcId="{ED23584F-99CA-4900-A595-34F72C78B045}" destId="{DE3C995F-005A-4105-989B-AEF3343EED0C}" srcOrd="0" destOrd="0" presId="urn:microsoft.com/office/officeart/2005/8/layout/pyramid2"/>
    <dgm:cxn modelId="{1093E621-4185-B446-BA64-95810AEB8926}" type="presOf" srcId="{76012440-C208-404C-AB28-BC3CD0B2F8A0}" destId="{8EFCF363-D053-4D32-8B11-B5BE1DD819C2}" srcOrd="0" destOrd="0" presId="urn:microsoft.com/office/officeart/2005/8/layout/pyramid2"/>
    <dgm:cxn modelId="{B02C51E7-F798-AB4D-A52A-434B90732280}" type="presOf" srcId="{8407B5E3-612F-4CF5-8444-402735ADB49A}" destId="{D88E288D-C98D-48EE-8231-B5F2158859F9}" srcOrd="0" destOrd="0" presId="urn:microsoft.com/office/officeart/2005/8/layout/pyramid2"/>
    <dgm:cxn modelId="{89ED5354-CB5A-9541-BA6A-9DE132F456B0}" type="presOf" srcId="{3F0207C2-63F8-4758-B5DB-8797B7DBF3F9}" destId="{9E4CF01D-FAE5-4ED3-9203-7F1E54CF3DDD}" srcOrd="0" destOrd="0" presId="urn:microsoft.com/office/officeart/2005/8/layout/pyramid2"/>
    <dgm:cxn modelId="{2868B255-6A04-4798-816D-CA9D07A2707C}" srcId="{8407B5E3-612F-4CF5-8444-402735ADB49A}" destId="{3F0207C2-63F8-4758-B5DB-8797B7DBF3F9}" srcOrd="2" destOrd="0" parTransId="{AFAA761A-9624-403D-826B-04E7523CA5BF}" sibTransId="{BE6D6836-B374-4C1D-A4A3-CA2F71D54A9F}"/>
    <dgm:cxn modelId="{F4F74581-1D37-4E13-9124-34FEC1DF33FD}" srcId="{8407B5E3-612F-4CF5-8444-402735ADB49A}" destId="{ED23584F-99CA-4900-A595-34F72C78B045}" srcOrd="0" destOrd="0" parTransId="{253C83BA-E98A-42C0-90E5-143E24A8C982}" sibTransId="{E5ACEF8B-1AEB-4D37-B2ED-E6158C6E4E19}"/>
    <dgm:cxn modelId="{70FC0CF3-DA21-4E5F-B960-33C6DA86FCBE}" srcId="{8407B5E3-612F-4CF5-8444-402735ADB49A}" destId="{76012440-C208-404C-AB28-BC3CD0B2F8A0}" srcOrd="1" destOrd="0" parTransId="{91E08CF0-BE00-4052-BD75-48A4EA4AC74B}" sibTransId="{520AFE98-8338-4AC2-89E3-A7D73C739816}"/>
    <dgm:cxn modelId="{B16384F1-4314-FC40-9338-1B531D35054D}" type="presParOf" srcId="{D88E288D-C98D-48EE-8231-B5F2158859F9}" destId="{3C0F7021-EA49-4B5F-AA98-32B0506EFE5C}" srcOrd="0" destOrd="0" presId="urn:microsoft.com/office/officeart/2005/8/layout/pyramid2"/>
    <dgm:cxn modelId="{8253EA02-CD61-F144-B8A0-9AA7CC54295A}" type="presParOf" srcId="{D88E288D-C98D-48EE-8231-B5F2158859F9}" destId="{5B05CB52-5B17-48E1-BD79-E67C4B833A2E}" srcOrd="1" destOrd="0" presId="urn:microsoft.com/office/officeart/2005/8/layout/pyramid2"/>
    <dgm:cxn modelId="{5AA3E265-8C16-4745-8C20-40F010681666}" type="presParOf" srcId="{5B05CB52-5B17-48E1-BD79-E67C4B833A2E}" destId="{DE3C995F-005A-4105-989B-AEF3343EED0C}" srcOrd="0" destOrd="0" presId="urn:microsoft.com/office/officeart/2005/8/layout/pyramid2"/>
    <dgm:cxn modelId="{05B7B54D-28CD-BA46-9375-8F41E908BC99}" type="presParOf" srcId="{5B05CB52-5B17-48E1-BD79-E67C4B833A2E}" destId="{BA4E226D-593D-490B-812D-49B40E593616}" srcOrd="1" destOrd="0" presId="urn:microsoft.com/office/officeart/2005/8/layout/pyramid2"/>
    <dgm:cxn modelId="{6EDE625C-9F28-9047-AE77-68785BCF3E2D}" type="presParOf" srcId="{5B05CB52-5B17-48E1-BD79-E67C4B833A2E}" destId="{8EFCF363-D053-4D32-8B11-B5BE1DD819C2}" srcOrd="2" destOrd="0" presId="urn:microsoft.com/office/officeart/2005/8/layout/pyramid2"/>
    <dgm:cxn modelId="{0705A217-7013-2F43-ACDC-2F0FCA8AE7B9}" type="presParOf" srcId="{5B05CB52-5B17-48E1-BD79-E67C4B833A2E}" destId="{8E978D3D-63A6-48BF-8EC8-449BCD50F0DB}" srcOrd="3" destOrd="0" presId="urn:microsoft.com/office/officeart/2005/8/layout/pyramid2"/>
    <dgm:cxn modelId="{CEE4CE41-968E-8D49-8278-60E92055CB35}" type="presParOf" srcId="{5B05CB52-5B17-48E1-BD79-E67C4B833A2E}" destId="{9E4CF01D-FAE5-4ED3-9203-7F1E54CF3DDD}" srcOrd="4" destOrd="0" presId="urn:microsoft.com/office/officeart/2005/8/layout/pyramid2"/>
    <dgm:cxn modelId="{4DD54032-4958-CC48-804B-2350BE7C624C}" type="presParOf" srcId="{5B05CB52-5B17-48E1-BD79-E67C4B833A2E}" destId="{132E793D-934C-4DDA-9AB1-784496F5FF3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8B5E4-7D10-154C-B761-F7999DDE7E42}">
      <dsp:nvSpPr>
        <dsp:cNvPr id="0" name=""/>
        <dsp:cNvSpPr/>
      </dsp:nvSpPr>
      <dsp:spPr>
        <a:xfrm>
          <a:off x="967051" y="755919"/>
          <a:ext cx="5457296" cy="2934747"/>
        </a:xfrm>
        <a:prstGeom prst="round2DiagRect">
          <a:avLst>
            <a:gd name="adj1" fmla="val 0"/>
            <a:gd name="adj2" fmla="val 1667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820F425E-FF04-474D-96D8-AB614A7FF8BB}">
      <dsp:nvSpPr>
        <dsp:cNvPr id="0" name=""/>
        <dsp:cNvSpPr/>
      </dsp:nvSpPr>
      <dsp:spPr>
        <a:xfrm>
          <a:off x="3695700" y="1067180"/>
          <a:ext cx="727" cy="231222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6475676-D1BE-A146-A934-877EC007B6A1}">
      <dsp:nvSpPr>
        <dsp:cNvPr id="0" name=""/>
        <dsp:cNvSpPr/>
      </dsp:nvSpPr>
      <dsp:spPr>
        <a:xfrm>
          <a:off x="1148961" y="978249"/>
          <a:ext cx="2364828" cy="2490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FFFF"/>
              </a:solidFill>
              <a:latin typeface="Calibri"/>
              <a:cs typeface="Calibri"/>
            </a:rPr>
            <a:t>“If there are two tools working in the same space and both are good and worth integrating, it will certainly happen.”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rgbClr val="FFFFFF"/>
            </a:solidFill>
            <a:latin typeface="Calibri"/>
            <a:cs typeface="Calibri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FFFF"/>
              </a:solidFill>
              <a:latin typeface="Calibri"/>
              <a:cs typeface="Calibri"/>
            </a:rPr>
            <a:t>Technology standards usually rise from the bottom-up as a response to user demands.</a:t>
          </a:r>
          <a:endParaRPr lang="en-US" sz="1400" kern="1200" dirty="0">
            <a:solidFill>
              <a:srgbClr val="FFFFFF"/>
            </a:solidFill>
            <a:latin typeface="Calibri"/>
            <a:cs typeface="Calibri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FFFF"/>
              </a:solidFill>
              <a:latin typeface="Calibri"/>
              <a:cs typeface="Calibri"/>
            </a:rPr>
            <a:t>Interoperability should happen naturally in a healthy market.  </a:t>
          </a:r>
          <a:endParaRPr lang="en-US" sz="1400" kern="1200" dirty="0">
            <a:solidFill>
              <a:srgbClr val="FFFFFF"/>
            </a:solidFill>
            <a:latin typeface="Calibri"/>
            <a:cs typeface="Calibri"/>
          </a:endParaRPr>
        </a:p>
      </dsp:txBody>
      <dsp:txXfrm>
        <a:off x="1148961" y="978249"/>
        <a:ext cx="2364828" cy="2490088"/>
      </dsp:txXfrm>
    </dsp:sp>
    <dsp:sp modelId="{2CDB9BDB-07B5-D041-813D-820F6956A17E}">
      <dsp:nvSpPr>
        <dsp:cNvPr id="0" name=""/>
        <dsp:cNvSpPr/>
      </dsp:nvSpPr>
      <dsp:spPr>
        <a:xfrm>
          <a:off x="3877609" y="978249"/>
          <a:ext cx="2364828" cy="2490088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FFFF"/>
              </a:solidFill>
            </a:rPr>
            <a:t>“</a:t>
          </a:r>
          <a:r>
            <a:rPr lang="en-US" sz="1400" kern="1200" dirty="0" smtClean="0">
              <a:solidFill>
                <a:srgbClr val="FFFFFF"/>
              </a:solidFill>
              <a:latin typeface="Calibri"/>
              <a:cs typeface="Calibri"/>
            </a:rPr>
            <a:t>There </a:t>
          </a:r>
          <a:r>
            <a:rPr lang="en-US" sz="1400" kern="1200" dirty="0" smtClean="0">
              <a:solidFill>
                <a:srgbClr val="FFFFFF"/>
              </a:solidFill>
              <a:latin typeface="Calibri"/>
              <a:cs typeface="Calibri"/>
            </a:rPr>
            <a:t>seems </a:t>
          </a:r>
          <a:r>
            <a:rPr lang="en-US" sz="1400" kern="1200" dirty="0" smtClean="0">
              <a:solidFill>
                <a:srgbClr val="FFFFFF"/>
              </a:solidFill>
              <a:latin typeface="Calibri"/>
              <a:cs typeface="Calibri"/>
            </a:rPr>
            <a:t>to be some level of point to point integration between systems but it still tends to create silos within programs.”</a:t>
          </a:r>
          <a:endParaRPr lang="en-US" sz="1400" kern="1200" dirty="0">
            <a:solidFill>
              <a:srgbClr val="FFFFFF"/>
            </a:solidFill>
            <a:latin typeface="Calibri"/>
            <a:cs typeface="Calibri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FFFF"/>
              </a:solidFill>
              <a:latin typeface="Calibri"/>
              <a:cs typeface="Calibri"/>
            </a:rPr>
            <a:t>Market interventions are necessary to create </a:t>
          </a:r>
          <a:r>
            <a:rPr lang="en-US" sz="1400" kern="1200" dirty="0" smtClean="0">
              <a:solidFill>
                <a:srgbClr val="FFFFFF"/>
              </a:solidFill>
              <a:latin typeface="Calibri"/>
              <a:cs typeface="Calibri"/>
            </a:rPr>
            <a:t>standards and general parameters for systems, which will allow innovation while ensuring interoperability.</a:t>
          </a:r>
          <a:endParaRPr lang="en-US" sz="1400" kern="1200" dirty="0">
            <a:solidFill>
              <a:srgbClr val="FFFFFF"/>
            </a:solidFill>
            <a:latin typeface="Calibri"/>
            <a:cs typeface="Calibri"/>
          </a:endParaRPr>
        </a:p>
      </dsp:txBody>
      <dsp:txXfrm>
        <a:off x="3877609" y="978249"/>
        <a:ext cx="2364828" cy="2490088"/>
      </dsp:txXfrm>
    </dsp:sp>
    <dsp:sp modelId="{3A3222AD-D249-384F-A49C-CBF78F3F7C66}">
      <dsp:nvSpPr>
        <dsp:cNvPr id="0" name=""/>
        <dsp:cNvSpPr/>
      </dsp:nvSpPr>
      <dsp:spPr>
        <a:xfrm rot="16200000">
          <a:off x="-1088494" y="1145996"/>
          <a:ext cx="3201542" cy="909549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/>
              <a:cs typeface="Calibri"/>
            </a:rPr>
            <a:t>Functional</a:t>
          </a:r>
          <a:r>
            <a:rPr lang="en-US" sz="1700" kern="1200" dirty="0" smtClean="0"/>
            <a:t> </a:t>
          </a:r>
          <a:r>
            <a:rPr lang="en-US" sz="1700" kern="1200" dirty="0" smtClean="0">
              <a:latin typeface="Calibri"/>
              <a:cs typeface="Calibri"/>
            </a:rPr>
            <a:t>Market</a:t>
          </a:r>
          <a:r>
            <a:rPr lang="en-US" sz="1700" kern="1200" dirty="0" smtClean="0"/>
            <a:t> </a:t>
          </a:r>
          <a:r>
            <a:rPr lang="en-US" sz="1700" kern="1200" dirty="0" smtClean="0">
              <a:latin typeface="Calibri"/>
              <a:cs typeface="Calibri"/>
            </a:rPr>
            <a:t>Mechanism</a:t>
          </a:r>
          <a:endParaRPr lang="en-US" sz="1700" kern="1200" dirty="0">
            <a:latin typeface="Calibri"/>
            <a:cs typeface="Calibri"/>
          </a:endParaRPr>
        </a:p>
      </dsp:txBody>
      <dsp:txXfrm>
        <a:off x="-951030" y="1511620"/>
        <a:ext cx="2926614" cy="453229"/>
      </dsp:txXfrm>
    </dsp:sp>
    <dsp:sp modelId="{C49818F7-18CC-D944-9095-C9D09098ABBD}">
      <dsp:nvSpPr>
        <dsp:cNvPr id="0" name=""/>
        <dsp:cNvSpPr/>
      </dsp:nvSpPr>
      <dsp:spPr>
        <a:xfrm rot="5400000">
          <a:off x="5335853" y="2391040"/>
          <a:ext cx="3201542" cy="909549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/>
              <a:cs typeface="Calibri"/>
            </a:rPr>
            <a:t>Market</a:t>
          </a:r>
          <a:r>
            <a:rPr lang="en-US" sz="1700" kern="1200" dirty="0" smtClean="0"/>
            <a:t> </a:t>
          </a:r>
          <a:r>
            <a:rPr lang="en-US" sz="1700" kern="1200" dirty="0" smtClean="0">
              <a:latin typeface="Calibri"/>
              <a:cs typeface="Calibri"/>
            </a:rPr>
            <a:t>Failure    </a:t>
          </a:r>
          <a:endParaRPr lang="en-US" sz="1700" kern="1200" dirty="0">
            <a:latin typeface="Calibri"/>
            <a:cs typeface="Calibri"/>
          </a:endParaRPr>
        </a:p>
      </dsp:txBody>
      <dsp:txXfrm>
        <a:off x="5473317" y="2481736"/>
        <a:ext cx="2926614" cy="4532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F7021-EA49-4B5F-AA98-32B0506EFE5C}">
      <dsp:nvSpPr>
        <dsp:cNvPr id="0" name=""/>
        <dsp:cNvSpPr/>
      </dsp:nvSpPr>
      <dsp:spPr>
        <a:xfrm>
          <a:off x="1090681" y="0"/>
          <a:ext cx="1955800" cy="19558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3C995F-005A-4105-989B-AEF3343EED0C}">
      <dsp:nvSpPr>
        <dsp:cNvPr id="0" name=""/>
        <dsp:cNvSpPr/>
      </dsp:nvSpPr>
      <dsp:spPr>
        <a:xfrm>
          <a:off x="1964470" y="196630"/>
          <a:ext cx="1479491" cy="4629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libri"/>
              <a:cs typeface="Calibri"/>
            </a:rPr>
            <a:t>Strategic</a:t>
          </a:r>
          <a:endParaRPr lang="en-US" sz="1800" kern="1200" dirty="0">
            <a:latin typeface="Calibri"/>
            <a:cs typeface="Calibri"/>
          </a:endParaRPr>
        </a:p>
      </dsp:txBody>
      <dsp:txXfrm>
        <a:off x="1987071" y="219231"/>
        <a:ext cx="1434289" cy="417772"/>
      </dsp:txXfrm>
    </dsp:sp>
    <dsp:sp modelId="{8EFCF363-D053-4D32-8B11-B5BE1DD819C2}">
      <dsp:nvSpPr>
        <dsp:cNvPr id="0" name=""/>
        <dsp:cNvSpPr/>
      </dsp:nvSpPr>
      <dsp:spPr>
        <a:xfrm>
          <a:off x="1937443" y="717476"/>
          <a:ext cx="1533545" cy="4629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libri"/>
              <a:cs typeface="Calibri"/>
            </a:rPr>
            <a:t>Diagnostic</a:t>
          </a:r>
          <a:r>
            <a:rPr lang="en-US" sz="1800" kern="1200" dirty="0" smtClean="0"/>
            <a:t> I </a:t>
          </a:r>
          <a:endParaRPr lang="en-US" sz="1800" kern="1200" dirty="0"/>
        </a:p>
      </dsp:txBody>
      <dsp:txXfrm>
        <a:off x="1960044" y="740077"/>
        <a:ext cx="1488343" cy="417772"/>
      </dsp:txXfrm>
    </dsp:sp>
    <dsp:sp modelId="{9E4CF01D-FAE5-4ED3-9203-7F1E54CF3DDD}">
      <dsp:nvSpPr>
        <dsp:cNvPr id="0" name=""/>
        <dsp:cNvSpPr/>
      </dsp:nvSpPr>
      <dsp:spPr>
        <a:xfrm>
          <a:off x="1927114" y="1238323"/>
          <a:ext cx="1554203" cy="4629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libri"/>
              <a:cs typeface="Calibri"/>
            </a:rPr>
            <a:t>Diagnostic II</a:t>
          </a:r>
          <a:endParaRPr lang="en-US" sz="1800" kern="1200" dirty="0">
            <a:latin typeface="Calibri"/>
            <a:cs typeface="Calibri"/>
          </a:endParaRPr>
        </a:p>
      </dsp:txBody>
      <dsp:txXfrm>
        <a:off x="1949715" y="1260924"/>
        <a:ext cx="1509001" cy="417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EB32E-BD38-9F46-AB09-3F60D434165A}" type="datetimeFigureOut">
              <a:rPr lang="en-US" smtClean="0"/>
              <a:t>3/13/14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DC5A5-F632-6D41-896B-CCC79E7836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66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308563" y="8787886"/>
            <a:ext cx="79649" cy="175872"/>
          </a:xfrm>
          <a:ln/>
        </p:spPr>
        <p:txBody>
          <a:bodyPr/>
          <a:lstStyle/>
          <a:p>
            <a:fld id="{489804CC-034C-45E3-91C2-0BDF72E8E09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4063" y="573088"/>
            <a:ext cx="5364162" cy="4024312"/>
          </a:xfrm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357" y="4914904"/>
            <a:ext cx="5844153" cy="234496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DC5A5-F632-6D41-896B-CCC79E78361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768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FE1841-B040-4506-9FC7-94337E8E3114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FE1841-B040-4506-9FC7-94337E8E3114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FE1841-B040-4506-9FC7-94337E8E3114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FE1841-B040-4506-9FC7-94337E8E3114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4E87DB-FC42-B94F-A9BD-49A22644E4E2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8F307B-7387-4DA9-84BC-18E2750BCAC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6" Type="http://schemas.openxmlformats.org/officeDocument/2006/relationships/image" Target="../media/image6.jpeg"/><Relationship Id="rId1" Type="http://schemas.openxmlformats.org/officeDocument/2006/relationships/vmlDrawing" Target="../drawings/vmlDrawing2.vml"/><Relationship Id="rId2" Type="http://schemas.openxmlformats.org/officeDocument/2006/relationships/tags" Target="../tags/tag1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6500826" y="5791200"/>
            <a:ext cx="2643174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600201"/>
            <a:ext cx="7086600" cy="1143000"/>
          </a:xfrm>
        </p:spPr>
        <p:txBody>
          <a:bodyPr/>
          <a:lstStyle>
            <a:lvl1pPr>
              <a:defRPr sz="2800" b="1" i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733800"/>
            <a:ext cx="708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14" descr="gavi_logo_RGB_larg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4953000"/>
            <a:ext cx="3030022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15153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"/>
          <p:cNvSpPr txBox="1">
            <a:spLocks/>
          </p:cNvSpPr>
          <p:nvPr userDrawn="1"/>
        </p:nvSpPr>
        <p:spPr>
          <a:xfrm>
            <a:off x="8755308" y="6504443"/>
            <a:ext cx="160294" cy="15701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 algn="r"/>
            <a:fld id="{42C328C1-A84F-4A39-A664-DBA00541A8C6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746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420" tIns="45711" rIns="91420" bIns="45711"/>
          <a:lstStyle/>
          <a:p>
            <a:fld id="{BB82561F-7F4C-49C5-B6AF-0BC21CF1F44E}" type="datetimeFigureOut">
              <a:rPr lang="en-US" smtClean="0"/>
              <a:t>3/13/14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 lIns="91420" tIns="45711" rIns="91420" bIns="4571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20" tIns="45711" rIns="91420" bIns="45711"/>
          <a:lstStyle/>
          <a:p>
            <a:fld id="{3543F6BE-2096-407C-B8C7-63BF9C6205D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fld id="{312B4687-890D-4838-9A74-5B555E4A3236}" type="slidenum">
              <a:rPr lang="en-US" sz="1000" b="0" i="0" baseline="0" smtClean="0"/>
              <a:pPr algn="l"/>
              <a:t>‹#›</a:t>
            </a:fld>
            <a:endParaRPr lang="en-US" sz="1000" b="0" i="0" baseline="0" dirty="0"/>
          </a:p>
        </p:txBody>
      </p:sp>
    </p:spTree>
    <p:extLst>
      <p:ext uri="{BB962C8B-B14F-4D97-AF65-F5344CB8AC3E}">
        <p14:creationId xmlns:p14="http://schemas.microsoft.com/office/powerpoint/2010/main" val="2123503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541840" cy="418058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68761"/>
            <a:ext cx="7391400" cy="4446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77A6C-C278-43C1-9BD0-D65784462A1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Footer Placeholder 4"/>
          <p:cNvSpPr txBox="1">
            <a:spLocks noGrp="1"/>
          </p:cNvSpPr>
          <p:nvPr userDrawn="1"/>
        </p:nvSpPr>
        <p:spPr bwMode="auto">
          <a:xfrm>
            <a:off x="3429000" y="6324600"/>
            <a:ext cx="2590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GB" sz="1000" i="1" dirty="0"/>
          </a:p>
        </p:txBody>
      </p:sp>
    </p:spTree>
    <p:extLst>
      <p:ext uri="{BB962C8B-B14F-4D97-AF65-F5344CB8AC3E}">
        <p14:creationId xmlns:p14="http://schemas.microsoft.com/office/powerpoint/2010/main" val="21397097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00201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733800" cy="41148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23761-59D3-4948-BCF4-A463AF12C22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4094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599" y="1535113"/>
            <a:ext cx="36544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2174875"/>
            <a:ext cx="3654424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1535113"/>
            <a:ext cx="3733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2174875"/>
            <a:ext cx="3733800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CB90F-9D26-4CD7-B1EA-7890561CBE2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78269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4E825-6B35-4210-8051-FF073A00CEF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4431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5EADE0-0BCD-3442-B233-3E12E09AA4AF}" type="datetimeFigureOut">
              <a:rPr lang="en-US" smtClean="0"/>
              <a:pPr/>
              <a:t>3/13/14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2EE1-280C-9347-9FC2-DF743B51AB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418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39" y="162000"/>
            <a:ext cx="8189738" cy="83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339" y="1408113"/>
            <a:ext cx="8189738" cy="4690935"/>
          </a:xfrm>
        </p:spPr>
        <p:txBody>
          <a:bodyPr lIns="0" tIns="0" rIns="0" bIns="0"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buClr>
                <a:schemeClr val="tx2"/>
              </a:buClr>
              <a:defRPr/>
            </a:lvl2pPr>
            <a:lvl3pPr marL="914400" indent="-230400">
              <a:spcBef>
                <a:spcPts val="384"/>
              </a:spcBef>
              <a:buClr>
                <a:schemeClr val="tx2"/>
              </a:buClr>
              <a:defRPr/>
            </a:lvl3pPr>
            <a:lvl4pPr marL="1375200" indent="-234000">
              <a:spcBef>
                <a:spcPts val="384"/>
              </a:spcBef>
              <a:buClr>
                <a:schemeClr val="tx2"/>
              </a:buClr>
              <a:defRPr/>
            </a:lvl4pPr>
            <a:lvl5pPr marL="2059200" indent="-230400">
              <a:spcBef>
                <a:spcPts val="384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956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2209800"/>
            <a:ext cx="7772400" cy="3886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687EFB56-5B25-6946-9098-4A6E7B566EA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12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11543058"/>
              </p:ext>
            </p:extLst>
          </p:nvPr>
        </p:nvGraphicFramePr>
        <p:xfrm>
          <a:off x="1622" y="1622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2" y="1622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6" name="Picture 2" descr="cover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620" y="-1619"/>
            <a:ext cx="9145620" cy="686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king Draft Text" hidden="1"/>
          <p:cNvSpPr txBox="1">
            <a:spLocks noChangeArrowheads="1"/>
          </p:cNvSpPr>
          <p:nvPr/>
        </p:nvSpPr>
        <p:spPr bwMode="gray">
          <a:xfrm>
            <a:off x="4286388" y="349865"/>
            <a:ext cx="1014109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="1" baseline="0" noProof="0" dirty="0" smtClean="0">
                <a:latin typeface="+mn-lt"/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gray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800" baseline="0" noProof="0" dirty="0" smtClean="0">
              <a:latin typeface="+mn-lt"/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gray">
          <a:xfrm>
            <a:off x="4286387" y="508600"/>
            <a:ext cx="3042326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aseline="0" noProof="0" dirty="0" smtClean="0">
                <a:latin typeface="+mn-lt"/>
              </a:rPr>
              <a:t>Last Modified 11.04.2013 08:35 W. Europe Standard Time</a:t>
            </a: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gray">
          <a:xfrm>
            <a:off x="4286388" y="668957"/>
            <a:ext cx="2662853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baseline="0" noProof="0" dirty="0" smtClean="0">
                <a:latin typeface="+mn-lt"/>
              </a:rPr>
              <a:t>Printed 05/04/2013 20:20 Romance Standard Time</a:t>
            </a:r>
            <a:endParaRPr lang="en-US" sz="900" baseline="0" noProof="0" dirty="0" smtClean="0">
              <a:latin typeface="+mn-lt"/>
            </a:endParaRPr>
          </a:p>
        </p:txBody>
      </p:sp>
      <p:grpSp>
        <p:nvGrpSpPr>
          <p:cNvPr id="22" name="McK Title Elements" hidden="1"/>
          <p:cNvGrpSpPr/>
          <p:nvPr userDrawn="1"/>
        </p:nvGrpSpPr>
        <p:grpSpPr bwMode="gray">
          <a:xfrm>
            <a:off x="4286388" y="4569302"/>
            <a:ext cx="4606538" cy="500501"/>
            <a:chOff x="4200808" y="4478338"/>
            <a:chExt cx="4514567" cy="490537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gray">
            <a:xfrm>
              <a:off x="4200808" y="4478338"/>
              <a:ext cx="4514567" cy="21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en-US" sz="1400" baseline="0" noProof="0" dirty="0" smtClean="0">
                  <a:latin typeface="+mn-lt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gray">
            <a:xfrm>
              <a:off x="4200808" y="4752975"/>
              <a:ext cx="4514567" cy="21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en-US" sz="1400" baseline="0" noProof="0" dirty="0" smtClean="0">
                  <a:latin typeface="+mn-lt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gray">
          <a:xfrm>
            <a:off x="4286388" y="1674790"/>
            <a:ext cx="4606538" cy="89255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r">
              <a:defRPr sz="2900" b="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286388" y="3427380"/>
            <a:ext cx="4606538" cy="219820"/>
          </a:xfrm>
        </p:spPr>
        <p:txBody>
          <a:bodyPr>
            <a:spAutoFit/>
          </a:bodyPr>
          <a:lstStyle>
            <a:lvl1pPr algn="r">
              <a:defRPr sz="1400" baseline="0">
                <a:latin typeface="+mn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5" name="doc id"/>
          <p:cNvSpPr>
            <a:spLocks noChangeArrowheads="1"/>
          </p:cNvSpPr>
          <p:nvPr userDrawn="1"/>
        </p:nvSpPr>
        <p:spPr bwMode="gray">
          <a:xfrm>
            <a:off x="8246610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429"/>
            <a:r>
              <a:rPr lang="en-US" sz="800" baseline="0" noProof="0" dirty="0" smtClean="0">
                <a:solidFill>
                  <a:schemeClr val="bg1"/>
                </a:solidFill>
                <a:latin typeface="+mn-lt"/>
                <a:ea typeface="+mn-ea"/>
              </a:rPr>
              <a:t>Doc ID</a:t>
            </a:r>
            <a:endParaRPr lang="en-US" sz="800" baseline="0" noProof="0" dirty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03362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jpeg"/><Relationship Id="rId1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20" Type="http://schemas.openxmlformats.org/officeDocument/2006/relationships/tags" Target="../tags/tag15.xml"/><Relationship Id="rId21" Type="http://schemas.openxmlformats.org/officeDocument/2006/relationships/tags" Target="../tags/tag16.xml"/><Relationship Id="rId22" Type="http://schemas.openxmlformats.org/officeDocument/2006/relationships/oleObject" Target="../embeddings/oleObject1.bin"/><Relationship Id="rId23" Type="http://schemas.openxmlformats.org/officeDocument/2006/relationships/image" Target="../media/image4.emf"/><Relationship Id="rId10" Type="http://schemas.openxmlformats.org/officeDocument/2006/relationships/tags" Target="../tags/tag5.xml"/><Relationship Id="rId11" Type="http://schemas.openxmlformats.org/officeDocument/2006/relationships/tags" Target="../tags/tag6.xml"/><Relationship Id="rId12" Type="http://schemas.openxmlformats.org/officeDocument/2006/relationships/tags" Target="../tags/tag7.xml"/><Relationship Id="rId13" Type="http://schemas.openxmlformats.org/officeDocument/2006/relationships/tags" Target="../tags/tag8.xml"/><Relationship Id="rId14" Type="http://schemas.openxmlformats.org/officeDocument/2006/relationships/tags" Target="../tags/tag9.xml"/><Relationship Id="rId15" Type="http://schemas.openxmlformats.org/officeDocument/2006/relationships/tags" Target="../tags/tag10.xml"/><Relationship Id="rId16" Type="http://schemas.openxmlformats.org/officeDocument/2006/relationships/tags" Target="../tags/tag11.xml"/><Relationship Id="rId17" Type="http://schemas.openxmlformats.org/officeDocument/2006/relationships/tags" Target="../tags/tag12.xml"/><Relationship Id="rId18" Type="http://schemas.openxmlformats.org/officeDocument/2006/relationships/tags" Target="../tags/tag13.xml"/><Relationship Id="rId19" Type="http://schemas.openxmlformats.org/officeDocument/2006/relationships/tags" Target="../tags/tag14.xml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theme" Target="../theme/theme2.xml"/><Relationship Id="rId5" Type="http://schemas.openxmlformats.org/officeDocument/2006/relationships/vmlDrawing" Target="../drawings/vmlDrawing1.vml"/><Relationship Id="rId6" Type="http://schemas.openxmlformats.org/officeDocument/2006/relationships/tags" Target="../tags/tag1.xml"/><Relationship Id="rId7" Type="http://schemas.openxmlformats.org/officeDocument/2006/relationships/tags" Target="../tags/tag2.xml"/><Relationship Id="rId8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990600" y="274638"/>
            <a:ext cx="73914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90600" y="1646238"/>
            <a:ext cx="7391400" cy="40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827213"/>
            <a:ext cx="533400" cy="112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5800" y="6675438"/>
            <a:ext cx="457200" cy="1825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600" smtClean="0"/>
            </a:lvl1pPr>
          </a:lstStyle>
          <a:p>
            <a:pPr>
              <a:defRPr/>
            </a:pPr>
            <a:fld id="{D27D7044-74AC-439E-A22D-8A68237CFBA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1" name="Picture 14" descr="gavi_logo_RGB_large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96200" y="6172200"/>
            <a:ext cx="1233932" cy="53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Powerpoint_stripe_line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62000" cy="16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1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1" r:id="rId7"/>
    <p:sldLayoutId id="2147483672" r:id="rId8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Arial"/>
          <a:ea typeface="ＭＳ Ｐゴシック" pitchFamily="18" charset="-128"/>
          <a:cs typeface="ＭＳ Ｐゴシック" pitchFamily="18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ts val="600"/>
        </a:spcAft>
        <a:buClr>
          <a:schemeClr val="tx2"/>
        </a:buClr>
        <a:buFont typeface="Wingdings" pitchFamily="-112" charset="2"/>
        <a:buChar char="§"/>
        <a:defRPr sz="2600" kern="1200">
          <a:solidFill>
            <a:schemeClr val="tx1"/>
          </a:solidFill>
          <a:latin typeface="Arial"/>
          <a:ea typeface="ＭＳ Ｐゴシック" pitchFamily="18" charset="-128"/>
          <a:cs typeface="ＭＳ Ｐゴシック" pitchFamily="18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ts val="600"/>
        </a:spcAft>
        <a:buClr>
          <a:schemeClr val="tx2"/>
        </a:buClr>
        <a:buFont typeface="Wingdings" pitchFamily="-112" charset="2"/>
        <a:buChar char="§"/>
        <a:defRPr sz="2400" kern="1200">
          <a:solidFill>
            <a:schemeClr val="tx1"/>
          </a:solidFill>
          <a:latin typeface="Arial"/>
          <a:ea typeface="ＭＳ Ｐゴシック" pitchFamily="18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ts val="600"/>
        </a:spcAft>
        <a:buClr>
          <a:schemeClr val="tx2"/>
        </a:buClr>
        <a:buFont typeface="Wingdings" pitchFamily="-112" charset="2"/>
        <a:buChar char="§"/>
        <a:defRPr sz="2200" kern="1200">
          <a:solidFill>
            <a:schemeClr val="tx1"/>
          </a:solidFill>
          <a:latin typeface="Arial"/>
          <a:ea typeface="ＭＳ Ｐゴシック" pitchFamily="18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ts val="600"/>
        </a:spcAft>
        <a:buClr>
          <a:schemeClr val="tx2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Arial"/>
          <a:ea typeface="ＭＳ Ｐゴシック" pitchFamily="18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ts val="600"/>
        </a:spcAft>
        <a:buClr>
          <a:schemeClr val="tx2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Arial"/>
          <a:ea typeface="ＭＳ Ｐゴシック" pitchFamily="1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822084524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8054590" y="1980006"/>
            <a:ext cx="2036276" cy="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baseline="0" noProof="0" dirty="0" smtClean="0">
                <a:latin typeface="+mn-lt"/>
                <a:ea typeface="+mn-ea"/>
              </a:rPr>
              <a:t>Last Modified 11.04.2013 08:35 W. Europe Standard Time</a:t>
            </a:r>
            <a:endParaRPr lang="en-US" baseline="0" noProof="0" dirty="0" smtClean="0">
              <a:latin typeface="+mn-lt"/>
              <a:ea typeface="+mn-ea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8180528" y="4197986"/>
            <a:ext cx="1784400" cy="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600" baseline="0" noProof="0" dirty="0" smtClean="0">
                <a:latin typeface="+mn-lt"/>
                <a:ea typeface="+mn-ea"/>
              </a:rPr>
              <a:t>Printed 05/04/2013 20:20 Romance Standard Time</a:t>
            </a:r>
            <a:endParaRPr lang="en-US" baseline="0" noProof="0" dirty="0" smtClean="0">
              <a:latin typeface="+mn-lt"/>
              <a:ea typeface="+mn-ea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gray">
          <a:xfrm>
            <a:off x="2174998" y="2622304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21489" y="234863"/>
            <a:ext cx="879411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gray">
          <a:xfrm>
            <a:off x="121488" y="27536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 noProof="0" dirty="0">
                <a:solidFill>
                  <a:srgbClr val="808080"/>
                </a:solidFill>
                <a:latin typeface="+mn-lt"/>
                <a:ea typeface="+mj-ea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gray">
          <a:xfrm>
            <a:off x="121488" y="542616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baseline="0" noProof="0" dirty="0" smtClean="0">
                <a:solidFill>
                  <a:srgbClr val="808080"/>
                </a:solidFill>
                <a:latin typeface="+mn-lt"/>
              </a:rPr>
              <a:t>Unit of measure</a:t>
            </a:r>
          </a:p>
        </p:txBody>
      </p:sp>
      <p:grpSp>
        <p:nvGrpSpPr>
          <p:cNvPr id="6" name="McK Slide Elements" hidden="1"/>
          <p:cNvGrpSpPr/>
          <p:nvPr/>
        </p:nvGrpSpPr>
        <p:grpSpPr bwMode="gray">
          <a:xfrm>
            <a:off x="121490" y="6297875"/>
            <a:ext cx="8460426" cy="363582"/>
            <a:chOff x="119063" y="6172501"/>
            <a:chExt cx="8548687" cy="356344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gray">
            <a:xfrm>
              <a:off x="119063" y="6172501"/>
              <a:ext cx="8548687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baseline="0" noProof="0" dirty="0" smtClean="0">
                  <a:latin typeface="+mn-lt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gray">
            <a:xfrm>
              <a:off x="119063" y="6374957"/>
              <a:ext cx="8548687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621975" indent="-621975" defTabSz="913526">
                <a:tabLst>
                  <a:tab pos="625214" algn="l"/>
                </a:tabLst>
              </a:pPr>
              <a:r>
                <a:rPr lang="en-US" sz="1000" baseline="0" noProof="0" dirty="0">
                  <a:solidFill>
                    <a:schemeClr val="tx1"/>
                  </a:solidFill>
                  <a:latin typeface="+mn-lt"/>
                </a:rPr>
                <a:t>SOURCE: </a:t>
              </a:r>
              <a:r>
                <a:rPr lang="en-US" sz="1000" baseline="0" noProof="0" dirty="0" smtClean="0">
                  <a:solidFill>
                    <a:schemeClr val="tx1"/>
                  </a:solidFill>
                  <a:latin typeface="+mn-lt"/>
                </a:rPr>
                <a:t>Source</a:t>
              </a:r>
              <a:endParaRPr lang="en-US" sz="1000" baseline="0" noProof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2174998" y="2040816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b="1" baseline="0" noProof="0" dirty="0">
                  <a:latin typeface="+mn-lt"/>
                  <a:ea typeface="+mn-ea"/>
                </a:rPr>
                <a:t>Title</a:t>
              </a:r>
            </a:p>
            <a:p>
              <a:r>
                <a:rPr lang="en-US" baseline="0" noProof="0" dirty="0">
                  <a:solidFill>
                    <a:srgbClr val="808080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sp>
        <p:nvSpPr>
          <p:cNvPr id="3" name="Rectangle 36"/>
          <p:cNvSpPr>
            <a:spLocks noChangeArrowheads="1"/>
          </p:cNvSpPr>
          <p:nvPr/>
        </p:nvSpPr>
        <p:spPr bwMode="gray">
          <a:xfrm>
            <a:off x="1" y="6746238"/>
            <a:ext cx="9140760" cy="108522"/>
          </a:xfrm>
          <a:prstGeom prst="rect">
            <a:avLst/>
          </a:prstGeom>
          <a:solidFill>
            <a:srgbClr val="00646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96" tIns="46648" rIns="93296" bIns="46648" numCol="1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3" name="LegendBoxes" hidden="1"/>
          <p:cNvGrpSpPr>
            <a:grpSpLocks/>
          </p:cNvGrpSpPr>
          <p:nvPr/>
        </p:nvGrpSpPr>
        <p:grpSpPr bwMode="gray">
          <a:xfrm>
            <a:off x="8144563" y="282578"/>
            <a:ext cx="779144" cy="1017201"/>
            <a:chOff x="4936" y="176"/>
            <a:chExt cx="481" cy="628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gray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gray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gray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gray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gray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gray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gray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gray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+mn-lt"/>
              </a:endParaRPr>
            </a:p>
          </p:txBody>
        </p:sp>
      </p:grpSp>
      <p:grpSp>
        <p:nvGrpSpPr>
          <p:cNvPr id="32" name="LegendLines" hidden="1"/>
          <p:cNvGrpSpPr>
            <a:grpSpLocks/>
          </p:cNvGrpSpPr>
          <p:nvPr/>
        </p:nvGrpSpPr>
        <p:grpSpPr bwMode="gray">
          <a:xfrm>
            <a:off x="7830314" y="282578"/>
            <a:ext cx="1093393" cy="745084"/>
            <a:chOff x="4750" y="176"/>
            <a:chExt cx="675" cy="460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gray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gray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gray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gray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gray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gray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</p:grpSp>
      <p:grpSp>
        <p:nvGrpSpPr>
          <p:cNvPr id="39" name="McKSticker" hidden="1"/>
          <p:cNvGrpSpPr/>
          <p:nvPr/>
        </p:nvGrpSpPr>
        <p:grpSpPr bwMode="gray">
          <a:xfrm>
            <a:off x="7835078" y="282577"/>
            <a:ext cx="1088629" cy="216680"/>
            <a:chOff x="7673881" y="285750"/>
            <a:chExt cx="1066894" cy="212366"/>
          </a:xfrm>
        </p:grpSpPr>
        <p:sp>
          <p:nvSpPr>
            <p:cNvPr id="40" name="StickerRectangle"/>
            <p:cNvSpPr>
              <a:spLocks noChangeArrowheads="1"/>
            </p:cNvSpPr>
            <p:nvPr/>
          </p:nvSpPr>
          <p:spPr bwMode="gray">
            <a:xfrm>
              <a:off x="7673881" y="285750"/>
              <a:ext cx="1066894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>
                <a:buClr>
                  <a:schemeClr val="tx2"/>
                </a:buClr>
              </a:pPr>
              <a:r>
                <a:rPr lang="en-US" sz="1200" dirty="0">
                  <a:solidFill>
                    <a:srgbClr val="808080"/>
                  </a:solidFill>
                  <a:latin typeface="+mn-lt"/>
                </a:rPr>
                <a:t>PRELIMINARY</a:t>
              </a:r>
            </a:p>
          </p:txBody>
        </p:sp>
        <p:cxnSp>
          <p:nvCxnSpPr>
            <p:cNvPr id="41" name="AutoShape 31"/>
            <p:cNvCxnSpPr>
              <a:cxnSpLocks noChangeShapeType="1"/>
              <a:stCxn id="40" idx="2"/>
              <a:endCxn id="40" idx="4"/>
            </p:cNvCxnSpPr>
            <p:nvPr/>
          </p:nvCxnSpPr>
          <p:spPr bwMode="gray">
            <a:xfrm>
              <a:off x="7673881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32"/>
            <p:cNvCxnSpPr>
              <a:cxnSpLocks noChangeShapeType="1"/>
              <a:stCxn id="40" idx="4"/>
              <a:endCxn id="40" idx="6"/>
            </p:cNvCxnSpPr>
            <p:nvPr/>
          </p:nvCxnSpPr>
          <p:spPr bwMode="gray">
            <a:xfrm>
              <a:off x="7673881" y="498116"/>
              <a:ext cx="106689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" name="LegendMoons" hidden="1"/>
          <p:cNvGrpSpPr/>
          <p:nvPr/>
        </p:nvGrpSpPr>
        <p:grpSpPr bwMode="gray">
          <a:xfrm>
            <a:off x="8076360" y="282577"/>
            <a:ext cx="847347" cy="1333054"/>
            <a:chOff x="7769225" y="2105025"/>
            <a:chExt cx="830430" cy="1306516"/>
          </a:xfrm>
        </p:grpSpPr>
        <p:grpSp>
          <p:nvGrpSpPr>
            <p:cNvPr id="44" name="MoonLegend1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gray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62" name="Oval 38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" name="Arc 39" hidden="1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45" name="MoonLegend2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gray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60" name="Oval 4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1" name="Arc 42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46" name="MoonLegend4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58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9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47" name="MoonLegend5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56" name="Oval 50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7" name="Oval 5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gray">
            <a:xfrm>
              <a:off x="8089900" y="211772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gray">
            <a:xfrm>
              <a:off x="8089900" y="2392363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gray">
            <a:xfrm>
              <a:off x="8089900" y="2667002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gray">
            <a:xfrm>
              <a:off x="8089900" y="293846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gray">
            <a:xfrm>
              <a:off x="8089900" y="321469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grpSp>
          <p:nvGrpSpPr>
            <p:cNvPr id="53" name="MoonLegend3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64" name="doc id"/>
          <p:cNvSpPr>
            <a:spLocks noChangeArrowheads="1"/>
          </p:cNvSpPr>
          <p:nvPr/>
        </p:nvSpPr>
        <p:spPr bwMode="gray">
          <a:xfrm>
            <a:off x="8246609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en-US" sz="800" baseline="0" noProof="0" dirty="0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1991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59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60.x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6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62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20" Type="http://schemas.openxmlformats.org/officeDocument/2006/relationships/tags" Target="../tags/tag81.xml"/><Relationship Id="rId21" Type="http://schemas.openxmlformats.org/officeDocument/2006/relationships/tags" Target="../tags/tag82.xml"/><Relationship Id="rId22" Type="http://schemas.openxmlformats.org/officeDocument/2006/relationships/tags" Target="../tags/tag83.xml"/><Relationship Id="rId23" Type="http://schemas.openxmlformats.org/officeDocument/2006/relationships/tags" Target="../tags/tag84.xml"/><Relationship Id="rId24" Type="http://schemas.openxmlformats.org/officeDocument/2006/relationships/tags" Target="../tags/tag85.xml"/><Relationship Id="rId25" Type="http://schemas.openxmlformats.org/officeDocument/2006/relationships/tags" Target="../tags/tag86.xml"/><Relationship Id="rId26" Type="http://schemas.openxmlformats.org/officeDocument/2006/relationships/tags" Target="../tags/tag87.xml"/><Relationship Id="rId27" Type="http://schemas.openxmlformats.org/officeDocument/2006/relationships/tags" Target="../tags/tag88.xml"/><Relationship Id="rId28" Type="http://schemas.openxmlformats.org/officeDocument/2006/relationships/tags" Target="../tags/tag89.xml"/><Relationship Id="rId29" Type="http://schemas.openxmlformats.org/officeDocument/2006/relationships/tags" Target="../tags/tag90.xml"/><Relationship Id="rId1" Type="http://schemas.openxmlformats.org/officeDocument/2006/relationships/vmlDrawing" Target="../drawings/vmlDrawing5.vml"/><Relationship Id="rId2" Type="http://schemas.openxmlformats.org/officeDocument/2006/relationships/tags" Target="../tags/tag63.xml"/><Relationship Id="rId3" Type="http://schemas.openxmlformats.org/officeDocument/2006/relationships/tags" Target="../tags/tag64.xml"/><Relationship Id="rId4" Type="http://schemas.openxmlformats.org/officeDocument/2006/relationships/tags" Target="../tags/tag65.xml"/><Relationship Id="rId5" Type="http://schemas.openxmlformats.org/officeDocument/2006/relationships/tags" Target="../tags/tag66.xml"/><Relationship Id="rId30" Type="http://schemas.openxmlformats.org/officeDocument/2006/relationships/slideLayout" Target="../slideLayouts/slideLayout5.xml"/><Relationship Id="rId31" Type="http://schemas.openxmlformats.org/officeDocument/2006/relationships/oleObject" Target="../embeddings/oleObject5.bin"/><Relationship Id="rId32" Type="http://schemas.openxmlformats.org/officeDocument/2006/relationships/image" Target="../media/image9.emf"/><Relationship Id="rId9" Type="http://schemas.openxmlformats.org/officeDocument/2006/relationships/tags" Target="../tags/tag70.xml"/><Relationship Id="rId6" Type="http://schemas.openxmlformats.org/officeDocument/2006/relationships/tags" Target="../tags/tag67.xml"/><Relationship Id="rId7" Type="http://schemas.openxmlformats.org/officeDocument/2006/relationships/tags" Target="../tags/tag68.xml"/><Relationship Id="rId8" Type="http://schemas.openxmlformats.org/officeDocument/2006/relationships/tags" Target="../tags/tag69.xml"/><Relationship Id="rId33" Type="http://schemas.openxmlformats.org/officeDocument/2006/relationships/oleObject" Target="../embeddings/oleObject6.bin"/><Relationship Id="rId34" Type="http://schemas.openxmlformats.org/officeDocument/2006/relationships/image" Target="../media/image10.emf"/><Relationship Id="rId10" Type="http://schemas.openxmlformats.org/officeDocument/2006/relationships/tags" Target="../tags/tag71.xml"/><Relationship Id="rId11" Type="http://schemas.openxmlformats.org/officeDocument/2006/relationships/tags" Target="../tags/tag72.xml"/><Relationship Id="rId12" Type="http://schemas.openxmlformats.org/officeDocument/2006/relationships/tags" Target="../tags/tag73.xml"/><Relationship Id="rId13" Type="http://schemas.openxmlformats.org/officeDocument/2006/relationships/tags" Target="../tags/tag74.xml"/><Relationship Id="rId14" Type="http://schemas.openxmlformats.org/officeDocument/2006/relationships/tags" Target="../tags/tag75.xml"/><Relationship Id="rId15" Type="http://schemas.openxmlformats.org/officeDocument/2006/relationships/tags" Target="../tags/tag76.xml"/><Relationship Id="rId16" Type="http://schemas.openxmlformats.org/officeDocument/2006/relationships/tags" Target="../tags/tag77.xml"/><Relationship Id="rId17" Type="http://schemas.openxmlformats.org/officeDocument/2006/relationships/tags" Target="../tags/tag78.xml"/><Relationship Id="rId18" Type="http://schemas.openxmlformats.org/officeDocument/2006/relationships/tags" Target="../tags/tag79.xml"/><Relationship Id="rId19" Type="http://schemas.openxmlformats.org/officeDocument/2006/relationships/tags" Target="../tags/tag8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4" Type="http://schemas.openxmlformats.org/officeDocument/2006/relationships/tags" Target="../tags/tag93.xml"/><Relationship Id="rId5" Type="http://schemas.openxmlformats.org/officeDocument/2006/relationships/tags" Target="../tags/tag94.xml"/><Relationship Id="rId6" Type="http://schemas.openxmlformats.org/officeDocument/2006/relationships/slideLayout" Target="../slideLayouts/slideLayout5.xml"/><Relationship Id="rId7" Type="http://schemas.openxmlformats.org/officeDocument/2006/relationships/oleObject" Target="../embeddings/oleObject7.bin"/><Relationship Id="rId8" Type="http://schemas.openxmlformats.org/officeDocument/2006/relationships/image" Target="../media/image5.emf"/><Relationship Id="rId1" Type="http://schemas.openxmlformats.org/officeDocument/2006/relationships/vmlDrawing" Target="../drawings/vmlDrawing6.vml"/><Relationship Id="rId2" Type="http://schemas.openxmlformats.org/officeDocument/2006/relationships/tags" Target="../tags/tag9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95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20" Type="http://schemas.openxmlformats.org/officeDocument/2006/relationships/tags" Target="../tags/tag36.xml"/><Relationship Id="rId21" Type="http://schemas.openxmlformats.org/officeDocument/2006/relationships/tags" Target="../tags/tag37.xml"/><Relationship Id="rId22" Type="http://schemas.openxmlformats.org/officeDocument/2006/relationships/slideLayout" Target="../slideLayouts/slideLayout5.xml"/><Relationship Id="rId23" Type="http://schemas.openxmlformats.org/officeDocument/2006/relationships/notesSlide" Target="../notesSlides/notesSlide1.xml"/><Relationship Id="rId24" Type="http://schemas.openxmlformats.org/officeDocument/2006/relationships/oleObject" Target="../embeddings/oleObject3.bin"/><Relationship Id="rId10" Type="http://schemas.openxmlformats.org/officeDocument/2006/relationships/tags" Target="../tags/tag26.xml"/><Relationship Id="rId11" Type="http://schemas.openxmlformats.org/officeDocument/2006/relationships/tags" Target="../tags/tag27.xml"/><Relationship Id="rId12" Type="http://schemas.openxmlformats.org/officeDocument/2006/relationships/tags" Target="../tags/tag28.xml"/><Relationship Id="rId13" Type="http://schemas.openxmlformats.org/officeDocument/2006/relationships/tags" Target="../tags/tag29.xml"/><Relationship Id="rId14" Type="http://schemas.openxmlformats.org/officeDocument/2006/relationships/tags" Target="../tags/tag30.xml"/><Relationship Id="rId15" Type="http://schemas.openxmlformats.org/officeDocument/2006/relationships/tags" Target="../tags/tag31.xml"/><Relationship Id="rId16" Type="http://schemas.openxmlformats.org/officeDocument/2006/relationships/tags" Target="../tags/tag32.xml"/><Relationship Id="rId17" Type="http://schemas.openxmlformats.org/officeDocument/2006/relationships/tags" Target="../tags/tag33.xml"/><Relationship Id="rId18" Type="http://schemas.openxmlformats.org/officeDocument/2006/relationships/tags" Target="../tags/tag34.xml"/><Relationship Id="rId19" Type="http://schemas.openxmlformats.org/officeDocument/2006/relationships/tags" Target="../tags/tag35.xml"/><Relationship Id="rId1" Type="http://schemas.openxmlformats.org/officeDocument/2006/relationships/vmlDrawing" Target="../drawings/vmlDrawing3.vml"/><Relationship Id="rId2" Type="http://schemas.openxmlformats.org/officeDocument/2006/relationships/tags" Target="../tags/tag18.xml"/><Relationship Id="rId3" Type="http://schemas.openxmlformats.org/officeDocument/2006/relationships/tags" Target="../tags/tag19.xml"/><Relationship Id="rId4" Type="http://schemas.openxmlformats.org/officeDocument/2006/relationships/tags" Target="../tags/tag20.xml"/><Relationship Id="rId5" Type="http://schemas.openxmlformats.org/officeDocument/2006/relationships/tags" Target="../tags/tag21.xml"/><Relationship Id="rId6" Type="http://schemas.openxmlformats.org/officeDocument/2006/relationships/tags" Target="../tags/tag22.xml"/><Relationship Id="rId7" Type="http://schemas.openxmlformats.org/officeDocument/2006/relationships/tags" Target="../tags/tag23.xml"/><Relationship Id="rId8" Type="http://schemas.openxmlformats.org/officeDocument/2006/relationships/tags" Target="../tags/tag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20" Type="http://schemas.openxmlformats.org/officeDocument/2006/relationships/tags" Target="../tags/tag56.xml"/><Relationship Id="rId21" Type="http://schemas.openxmlformats.org/officeDocument/2006/relationships/tags" Target="../tags/tag57.xml"/><Relationship Id="rId22" Type="http://schemas.openxmlformats.org/officeDocument/2006/relationships/slideLayout" Target="../slideLayouts/slideLayout5.xml"/><Relationship Id="rId23" Type="http://schemas.openxmlformats.org/officeDocument/2006/relationships/notesSlide" Target="../notesSlides/notesSlide2.xml"/><Relationship Id="rId24" Type="http://schemas.openxmlformats.org/officeDocument/2006/relationships/oleObject" Target="../embeddings/oleObject4.bin"/><Relationship Id="rId25" Type="http://schemas.openxmlformats.org/officeDocument/2006/relationships/image" Target="../media/image5.emf"/><Relationship Id="rId10" Type="http://schemas.openxmlformats.org/officeDocument/2006/relationships/tags" Target="../tags/tag46.xml"/><Relationship Id="rId11" Type="http://schemas.openxmlformats.org/officeDocument/2006/relationships/tags" Target="../tags/tag47.xml"/><Relationship Id="rId12" Type="http://schemas.openxmlformats.org/officeDocument/2006/relationships/tags" Target="../tags/tag48.xml"/><Relationship Id="rId13" Type="http://schemas.openxmlformats.org/officeDocument/2006/relationships/tags" Target="../tags/tag49.xml"/><Relationship Id="rId14" Type="http://schemas.openxmlformats.org/officeDocument/2006/relationships/tags" Target="../tags/tag50.xml"/><Relationship Id="rId15" Type="http://schemas.openxmlformats.org/officeDocument/2006/relationships/tags" Target="../tags/tag51.xml"/><Relationship Id="rId16" Type="http://schemas.openxmlformats.org/officeDocument/2006/relationships/tags" Target="../tags/tag52.xml"/><Relationship Id="rId17" Type="http://schemas.openxmlformats.org/officeDocument/2006/relationships/tags" Target="../tags/tag53.xml"/><Relationship Id="rId18" Type="http://schemas.openxmlformats.org/officeDocument/2006/relationships/tags" Target="../tags/tag54.xml"/><Relationship Id="rId19" Type="http://schemas.openxmlformats.org/officeDocument/2006/relationships/tags" Target="../tags/tag55.xml"/><Relationship Id="rId1" Type="http://schemas.openxmlformats.org/officeDocument/2006/relationships/vmlDrawing" Target="../drawings/vmlDrawing4.vml"/><Relationship Id="rId2" Type="http://schemas.openxmlformats.org/officeDocument/2006/relationships/tags" Target="../tags/tag38.xml"/><Relationship Id="rId3" Type="http://schemas.openxmlformats.org/officeDocument/2006/relationships/tags" Target="../tags/tag39.xml"/><Relationship Id="rId4" Type="http://schemas.openxmlformats.org/officeDocument/2006/relationships/tags" Target="../tags/tag40.xml"/><Relationship Id="rId5" Type="http://schemas.openxmlformats.org/officeDocument/2006/relationships/tags" Target="../tags/tag41.xml"/><Relationship Id="rId6" Type="http://schemas.openxmlformats.org/officeDocument/2006/relationships/tags" Target="../tags/tag42.xml"/><Relationship Id="rId7" Type="http://schemas.openxmlformats.org/officeDocument/2006/relationships/tags" Target="../tags/tag43.xml"/><Relationship Id="rId8" Type="http://schemas.openxmlformats.org/officeDocument/2006/relationships/tags" Target="../tags/tag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58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005206" y="1674790"/>
            <a:ext cx="4887720" cy="892552"/>
          </a:xfrm>
        </p:spPr>
        <p:txBody>
          <a:bodyPr/>
          <a:lstStyle/>
          <a:p>
            <a:r>
              <a:rPr lang="en-US" dirty="0" smtClean="0"/>
              <a:t>ISCS: Data For Management  Consultation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Prepared by Monique Smith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>
                <a:latin typeface="Calibri"/>
                <a:cs typeface="Calibri"/>
              </a:rPr>
              <a:t>What is the role of quasi-governmental organizations in setting technology standards?</a:t>
            </a:r>
            <a:endParaRPr lang="en-US" sz="2000" b="1" dirty="0">
              <a:latin typeface="Calibri"/>
              <a:cs typeface="Calibri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5588190"/>
              </p:ext>
            </p:extLst>
          </p:nvPr>
        </p:nvGraphicFramePr>
        <p:xfrm>
          <a:off x="990600" y="1268413"/>
          <a:ext cx="7391400" cy="4446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777A6C-C278-43C1-9BD0-D65784462A17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49960" y="6306106"/>
            <a:ext cx="18035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/>
                <a:cs typeface="Calibri"/>
              </a:rPr>
              <a:t>Source: Stakeholder Interviews</a:t>
            </a:r>
            <a:endParaRPr lang="en-US" sz="1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46327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 anchorCtr="0">
            <a:noAutofit/>
          </a:bodyPr>
          <a:lstStyle/>
          <a:p>
            <a:r>
              <a:rPr lang="en-GB" sz="2000" b="1" dirty="0" smtClean="0">
                <a:latin typeface="Calibri"/>
                <a:cs typeface="Calibri"/>
              </a:rPr>
              <a:t>Data For Management Strategy Framework: Innovation</a:t>
            </a:r>
            <a:endParaRPr lang="en-GB" sz="2000" b="1" dirty="0">
              <a:latin typeface="Calibri"/>
              <a:cs typeface="Calibri"/>
            </a:endParaRPr>
          </a:p>
        </p:txBody>
      </p:sp>
      <p:sp>
        <p:nvSpPr>
          <p:cNvPr id="4" name="ColumnHeader"/>
          <p:cNvSpPr>
            <a:spLocks noChangeArrowheads="1"/>
          </p:cNvSpPr>
          <p:nvPr/>
        </p:nvSpPr>
        <p:spPr bwMode="gray">
          <a:xfrm>
            <a:off x="548722" y="858783"/>
            <a:ext cx="2880000" cy="4308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Initiatives</a:t>
            </a:r>
            <a:endParaRPr lang="en-GB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lumnHeader"/>
          <p:cNvSpPr>
            <a:spLocks noChangeArrowheads="1"/>
          </p:cNvSpPr>
          <p:nvPr/>
        </p:nvSpPr>
        <p:spPr bwMode="gray">
          <a:xfrm>
            <a:off x="3568640" y="858783"/>
            <a:ext cx="5019735" cy="4308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Measures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gray">
          <a:xfrm>
            <a:off x="548722" y="1358925"/>
            <a:ext cx="2880000" cy="91083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24000" tIns="90000" bIns="90000" rtlCol="0" anchor="ctr" anchorCtr="0"/>
          <a:lstStyle/>
          <a:p>
            <a:r>
              <a:rPr lang="en-US" sz="1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Guidance, standards and recommendations for in-country information systems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gray">
          <a:xfrm>
            <a:off x="3574482" y="1357894"/>
            <a:ext cx="5013893" cy="91083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tIns="90000" bIns="90000" rtlCol="0" anchor="ctr" anchorCtr="0"/>
          <a:lstStyle/>
          <a:p>
            <a:pPr marL="288925" lvl="1" indent="-174625">
              <a:buClr>
                <a:srgbClr val="B6111A"/>
              </a:buClr>
              <a:buSzPct val="100000"/>
              <a:buFont typeface="Wingdings"/>
              <a:buChar char="§"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Define data standards and guidance on processes and data use. </a:t>
            </a:r>
          </a:p>
          <a:p>
            <a:pPr marL="288925" lvl="1" indent="-174625">
              <a:buClr>
                <a:srgbClr val="B6111A"/>
              </a:buClr>
              <a:buSzPct val="100000"/>
              <a:buFont typeface="Wingdings"/>
              <a:buChar char="§"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Develop guidance on how to select and implement better and more sustainable information systems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gray">
          <a:xfrm>
            <a:off x="548721" y="4911712"/>
            <a:ext cx="2880000" cy="117843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24000" tIns="90000" bIns="90000" rtlCol="0" anchor="ctr" anchorCtr="0"/>
          <a:lstStyle/>
          <a:p>
            <a:pPr lvl="0"/>
            <a:r>
              <a:rPr lang="en-US" sz="1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Technical assistance to support countries </a:t>
            </a:r>
            <a:r>
              <a:rPr lang="en-US" sz="14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to evaluate </a:t>
            </a:r>
            <a:r>
              <a:rPr lang="en-US" sz="1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needs, and select and implement sustainable solutions 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gray">
          <a:xfrm>
            <a:off x="3574481" y="4911712"/>
            <a:ext cx="5013893" cy="117654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tIns="90000" bIns="90000" rtlCol="0" anchor="ctr" anchorCtr="0"/>
          <a:lstStyle/>
          <a:p>
            <a:pPr marL="285750" lvl="1" indent="-171450">
              <a:buClr>
                <a:srgbClr val="B6111A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Support countries to plan, design, implement and sustain information systems</a:t>
            </a:r>
          </a:p>
          <a:p>
            <a:pPr marL="285750" lvl="1" indent="-171450">
              <a:buClr>
                <a:srgbClr val="B6111A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Develop modules on data and information system assessment and improvement that can be used independently by countries or as part of EVM, PIE, EPI review etc. 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gray">
          <a:xfrm>
            <a:off x="548721" y="2384169"/>
            <a:ext cx="2880000" cy="1128114"/>
          </a:xfrm>
          <a:prstGeom prst="rect">
            <a:avLst/>
          </a:prstGeom>
          <a:solidFill>
            <a:schemeClr val="tx2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24000" tIns="90000" bIns="90000" rtlCol="0" anchor="ctr" anchorCtr="0"/>
          <a:lstStyle/>
          <a:p>
            <a:pPr lvl="0"/>
            <a:r>
              <a:rPr lang="en-US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Development and availability of 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technology, systems, and approaches for the collection and use of data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gray">
          <a:xfrm>
            <a:off x="3574481" y="2383032"/>
            <a:ext cx="5013893" cy="11281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tIns="90000" rIns="73445" bIns="90000" rtlCol="0" anchor="ctr" anchorCtr="0"/>
          <a:lstStyle/>
          <a:p>
            <a:pPr marL="288925" lvl="1" indent="-174625">
              <a:buClr>
                <a:srgbClr val="B6111A"/>
              </a:buClr>
              <a:buSzPct val="100000"/>
              <a:buFont typeface="Wingdings"/>
              <a:buChar char="§"/>
            </a:pPr>
            <a:r>
              <a:rPr lang="en-US" sz="11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Identify methods to share and disseminate experiences with data for management (incl. product catalogue, repository or similar)</a:t>
            </a:r>
          </a:p>
          <a:p>
            <a:pPr marL="288925" lvl="1" indent="-174625">
              <a:buClr>
                <a:srgbClr val="B6111A"/>
              </a:buClr>
              <a:buSzPct val="100000"/>
              <a:buFont typeface="Wingdings"/>
              <a:buChar char="§"/>
            </a:pPr>
            <a:r>
              <a:rPr lang="en-US" sz="11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Help partners evaluate and document impact of ongoing interventions </a:t>
            </a:r>
          </a:p>
          <a:p>
            <a:pPr marL="288925" lvl="1" indent="-174625">
              <a:buClr>
                <a:srgbClr val="B6111A"/>
              </a:buClr>
              <a:buSzPct val="100000"/>
              <a:buFont typeface="Wingdings"/>
              <a:buChar char="§"/>
            </a:pPr>
            <a:r>
              <a:rPr lang="en-US" sz="11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Invest in the development of promising ideas and approaches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gray">
          <a:xfrm>
            <a:off x="548721" y="3657694"/>
            <a:ext cx="2880000" cy="113817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24000" tIns="90000" bIns="90000" rtlCol="0" anchor="ctr" anchorCtr="0"/>
          <a:lstStyle/>
          <a:p>
            <a:r>
              <a:rPr lang="en-US" sz="1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Global &amp; National Leadership development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3574481" y="3655406"/>
            <a:ext cx="5013893" cy="114046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tIns="90000" rIns="73445" bIns="90000" rtlCol="0" anchor="ctr" anchorCtr="0"/>
          <a:lstStyle/>
          <a:p>
            <a:pPr marL="288925" lvl="1" indent="-174625">
              <a:buClr>
                <a:srgbClr val="B6111A"/>
              </a:buClr>
              <a:buSzPct val="100000"/>
              <a:buFont typeface="Wingdings"/>
              <a:buChar char="§"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Establish a group to advocate, oversee and adjust strategy implementation </a:t>
            </a:r>
          </a:p>
          <a:p>
            <a:pPr marL="288925" lvl="1" indent="-174625">
              <a:buClr>
                <a:srgbClr val="B6111A"/>
              </a:buClr>
              <a:buSzPct val="100000"/>
              <a:buFont typeface="Wingdings"/>
              <a:buChar char="§"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Use existing discussion forums (Technet-21 etc.) to enhance country expertise</a:t>
            </a:r>
          </a:p>
          <a:p>
            <a:pPr marL="288925" lvl="1" indent="-174625">
              <a:buClr>
                <a:srgbClr val="B6111A"/>
              </a:buClr>
              <a:buSzPct val="100000"/>
              <a:buFont typeface="Wingdings"/>
              <a:buChar char="§"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Develop 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methods, materials and </a:t>
            </a: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training curricula to improve the capacity of 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national leaders and workforce </a:t>
            </a: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 analyze, interpret and use data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37985" y="1081343"/>
            <a:ext cx="1084415" cy="413076"/>
          </a:xfrm>
          <a:prstGeom prst="roundRect">
            <a:avLst/>
          </a:prstGeom>
          <a:solidFill>
            <a:schemeClr val="bg1"/>
          </a:solidFill>
          <a:ln w="9525">
            <a:solidFill>
              <a:srgbClr val="48AA4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1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Guidance &amp;</a:t>
            </a:r>
            <a:br>
              <a:rPr lang="en-US" sz="1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standards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14131" y="3448868"/>
            <a:ext cx="1084415" cy="413075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48AA4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1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Capability</a:t>
            </a:r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development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14132" y="2149291"/>
            <a:ext cx="1084415" cy="413075"/>
          </a:xfrm>
          <a:prstGeom prst="roundRect">
            <a:avLst/>
          </a:prstGeom>
          <a:solidFill>
            <a:srgbClr val="00A200"/>
          </a:solidFill>
          <a:ln w="9525">
            <a:solidFill>
              <a:srgbClr val="48AA4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Innovation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37985" y="4705174"/>
            <a:ext cx="1084415" cy="413075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48AA4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1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Methods and tools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569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18681" y="2133600"/>
            <a:ext cx="1874673" cy="859218"/>
          </a:xfrm>
          <a:prstGeom prst="rect">
            <a:avLst/>
          </a:prstGeom>
          <a:solidFill>
            <a:schemeClr val="tx2"/>
          </a:solidFill>
        </p:spPr>
        <p:txBody>
          <a:bodyPr lIns="93296" tIns="93296" rIns="93296" bIns="93296" anchor="ctr"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/>
                <a:cs typeface="Calibri"/>
              </a:rPr>
              <a:t>Innovation</a:t>
            </a:r>
            <a:endParaRPr lang="en-US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8681" y="3468962"/>
            <a:ext cx="1874672" cy="823775"/>
          </a:xfrm>
          <a:prstGeom prst="rect">
            <a:avLst/>
          </a:prstGeom>
          <a:solidFill>
            <a:schemeClr val="tx2"/>
          </a:solidFill>
        </p:spPr>
        <p:txBody>
          <a:bodyPr wrap="none" lIns="93296" tIns="93296" rIns="93296" bIns="93296" anchor="ctr"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/>
                <a:cs typeface="Calibri"/>
              </a:rPr>
              <a:t>Funding</a:t>
            </a:r>
            <a:endParaRPr lang="en-US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8681" y="5075520"/>
            <a:ext cx="1874672" cy="899284"/>
          </a:xfrm>
          <a:prstGeom prst="rect">
            <a:avLst/>
          </a:prstGeom>
          <a:solidFill>
            <a:schemeClr val="tx2"/>
          </a:solidFill>
        </p:spPr>
        <p:txBody>
          <a:bodyPr wrap="none" lIns="93296" tIns="93296" rIns="93296" bIns="93296" anchor="ctr"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/>
                <a:cs typeface="Calibri"/>
              </a:rPr>
              <a:t>Implementation</a:t>
            </a:r>
            <a:endParaRPr lang="en-US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90600" y="274638"/>
            <a:ext cx="7541840" cy="418058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Arial"/>
                <a:ea typeface="ＭＳ Ｐゴシック" pitchFamily="18" charset="-128"/>
                <a:cs typeface="ＭＳ Ｐゴシック" pitchFamily="18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defRPr>
            </a:lvl9pPr>
          </a:lstStyle>
          <a:p>
            <a:r>
              <a:rPr lang="en-US" sz="2000" b="1" dirty="0" smtClean="0">
                <a:latin typeface="Calibri"/>
                <a:cs typeface="Calibri"/>
              </a:rPr>
              <a:t>Marketplace</a:t>
            </a:r>
            <a:r>
              <a:rPr lang="en-US" sz="2000" dirty="0" smtClean="0"/>
              <a:t> </a:t>
            </a:r>
            <a:r>
              <a:rPr lang="en-US" sz="2000" b="1" dirty="0" smtClean="0">
                <a:latin typeface="Calibri"/>
                <a:cs typeface="Calibri"/>
              </a:rPr>
              <a:t>challenges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751544" y="1776963"/>
            <a:ext cx="6288901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Calibri"/>
                <a:cs typeface="Calibri"/>
              </a:rPr>
              <a:t>There is an innate trade-off between standardization of data and </a:t>
            </a:r>
          </a:p>
          <a:p>
            <a:pPr algn="just"/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smtClean="0">
                <a:latin typeface="Calibri"/>
                <a:cs typeface="Calibri"/>
              </a:rPr>
              <a:t>      innovation.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Calibri"/>
                <a:cs typeface="Calibri"/>
              </a:rPr>
              <a:t>Data standards tend to be domain specific and thus are not easily</a:t>
            </a:r>
          </a:p>
          <a:p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smtClean="0">
                <a:latin typeface="Calibri"/>
                <a:cs typeface="Calibri"/>
              </a:rPr>
              <a:t>     understood by innovators who may have clever solutions but are  </a:t>
            </a:r>
          </a:p>
          <a:p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smtClean="0">
                <a:latin typeface="Calibri"/>
                <a:cs typeface="Calibri"/>
              </a:rPr>
              <a:t>     not well versed in the domain.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Calibri"/>
                <a:cs typeface="Calibri"/>
              </a:rPr>
              <a:t>Thus while data standards may be best practice for </a:t>
            </a:r>
            <a:r>
              <a:rPr lang="en-US" sz="1400" dirty="0" smtClean="0">
                <a:latin typeface="Calibri"/>
                <a:cs typeface="Calibri"/>
              </a:rPr>
              <a:t>performance </a:t>
            </a:r>
            <a:r>
              <a:rPr lang="en-US" sz="1400" dirty="0" smtClean="0">
                <a:latin typeface="Calibri"/>
                <a:cs typeface="Calibri"/>
              </a:rPr>
              <a:t>monitoring,</a:t>
            </a:r>
            <a:endParaRPr lang="en-US" sz="1400" dirty="0">
              <a:latin typeface="Calibri"/>
              <a:cs typeface="Calibri"/>
            </a:endParaRPr>
          </a:p>
          <a:p>
            <a:r>
              <a:rPr lang="en-US" sz="1400" dirty="0" smtClean="0">
                <a:latin typeface="Calibri"/>
                <a:cs typeface="Calibri"/>
              </a:rPr>
              <a:t>       it may stifle innovation by creating increased barriers to entry.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2751543" y="3393682"/>
            <a:ext cx="617348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Calibri"/>
                <a:cs typeface="Calibri"/>
              </a:rPr>
              <a:t>Historically, countries have not heavily invested in LMIS.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Calibri"/>
                <a:cs typeface="Calibri"/>
              </a:rPr>
              <a:t>A small fraction of the total investment in health commodities could </a:t>
            </a:r>
          </a:p>
          <a:p>
            <a:r>
              <a:rPr lang="en-US" sz="1400" dirty="0" smtClean="0">
                <a:latin typeface="Calibri"/>
                <a:cs typeface="Calibri"/>
              </a:rPr>
              <a:t>      finance in-country LMIS solutions.</a:t>
            </a:r>
          </a:p>
          <a:p>
            <a:pPr marL="285750" indent="-285750" algn="just">
              <a:buFont typeface="Arial"/>
              <a:buChar char="•"/>
            </a:pPr>
            <a:r>
              <a:rPr lang="en-US" sz="1400" dirty="0" smtClean="0">
                <a:latin typeface="Calibri"/>
                <a:cs typeface="Calibri"/>
              </a:rPr>
              <a:t>While donor funded information systems may yield increased functionality and transparency, market entrants unsponsored (by donors) would be dis-incentivized to enter the market, diminishing cost effectiveness and innovation. </a:t>
            </a:r>
            <a:endParaRPr lang="en-US" sz="1400" dirty="0">
              <a:latin typeface="Calibri"/>
              <a:cs typeface="Calibri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18682" y="3377401"/>
            <a:ext cx="840634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8682" y="4994120"/>
            <a:ext cx="840634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51543" y="5006910"/>
            <a:ext cx="61734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Calibri"/>
                <a:cs typeface="Calibri"/>
              </a:rPr>
              <a:t>The ICT market has largely been characterized by “free” pilots which have come at a cost—fragmented information systems and devaluation of systems.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Calibri"/>
                <a:cs typeface="Calibri"/>
              </a:rPr>
              <a:t>Adopters are not aware of </a:t>
            </a:r>
            <a:r>
              <a:rPr lang="en-US" sz="1400" dirty="0" smtClean="0">
                <a:latin typeface="Calibri"/>
                <a:cs typeface="Calibri"/>
              </a:rPr>
              <a:t>the true </a:t>
            </a:r>
            <a:r>
              <a:rPr lang="en-US" sz="1400" dirty="0" smtClean="0">
                <a:latin typeface="Calibri"/>
                <a:cs typeface="Calibri"/>
              </a:rPr>
              <a:t>costs of solutions.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Calibri"/>
                <a:cs typeface="Calibri"/>
              </a:rPr>
              <a:t>The c</a:t>
            </a:r>
            <a:r>
              <a:rPr lang="en-US" sz="1400" dirty="0" smtClean="0">
                <a:latin typeface="Calibri"/>
                <a:cs typeface="Calibri"/>
              </a:rPr>
              <a:t>ulture </a:t>
            </a:r>
            <a:r>
              <a:rPr lang="en-US" sz="1400" dirty="0" smtClean="0">
                <a:latin typeface="Calibri"/>
                <a:cs typeface="Calibri"/>
              </a:rPr>
              <a:t>of system selection </a:t>
            </a:r>
            <a:r>
              <a:rPr lang="en-US" sz="1400" dirty="0" smtClean="0">
                <a:latin typeface="Calibri"/>
                <a:cs typeface="Calibri"/>
              </a:rPr>
              <a:t>does </a:t>
            </a:r>
            <a:r>
              <a:rPr lang="en-US" sz="1400" dirty="0" smtClean="0">
                <a:latin typeface="Calibri"/>
                <a:cs typeface="Calibri"/>
              </a:rPr>
              <a:t>not </a:t>
            </a:r>
            <a:r>
              <a:rPr lang="en-US" sz="1400" dirty="0" smtClean="0">
                <a:latin typeface="Calibri"/>
                <a:cs typeface="Calibri"/>
              </a:rPr>
              <a:t>prize the alignment of</a:t>
            </a:r>
            <a:r>
              <a:rPr lang="en-US" sz="1400" dirty="0" smtClean="0">
                <a:latin typeface="Calibri"/>
                <a:cs typeface="Calibri"/>
              </a:rPr>
              <a:t> </a:t>
            </a:r>
            <a:r>
              <a:rPr lang="en-US" sz="1400" dirty="0" smtClean="0">
                <a:latin typeface="Calibri"/>
                <a:cs typeface="Calibri"/>
              </a:rPr>
              <a:t>business and data requirements with technological solutions. 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804424" y="6385602"/>
            <a:ext cx="23146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alibri"/>
                <a:cs typeface="Calibri"/>
              </a:rPr>
              <a:t>Source: Stakeholder Interviews</a:t>
            </a:r>
            <a:endParaRPr lang="en-US" sz="1000" dirty="0"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49657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 anchorCtr="0">
            <a:noAutofit/>
          </a:bodyPr>
          <a:lstStyle/>
          <a:p>
            <a:r>
              <a:rPr lang="en-GB" sz="2000" b="1" dirty="0" smtClean="0">
                <a:latin typeface="Calibri"/>
                <a:cs typeface="Calibri"/>
              </a:rPr>
              <a:t>Data for Management Strategy Framework: Capability Development.</a:t>
            </a:r>
            <a:endParaRPr lang="en-GB" sz="2000" b="1" dirty="0">
              <a:latin typeface="Calibri"/>
              <a:cs typeface="Calibri"/>
            </a:endParaRPr>
          </a:p>
        </p:txBody>
      </p:sp>
      <p:sp>
        <p:nvSpPr>
          <p:cNvPr id="4" name="ColumnHeader"/>
          <p:cNvSpPr>
            <a:spLocks noChangeArrowheads="1"/>
          </p:cNvSpPr>
          <p:nvPr/>
        </p:nvSpPr>
        <p:spPr bwMode="gray">
          <a:xfrm>
            <a:off x="548722" y="813935"/>
            <a:ext cx="2880000" cy="4308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Initiatives</a:t>
            </a:r>
            <a:endParaRPr lang="en-GB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lumnHeader"/>
          <p:cNvSpPr>
            <a:spLocks noChangeArrowheads="1"/>
          </p:cNvSpPr>
          <p:nvPr/>
        </p:nvSpPr>
        <p:spPr bwMode="gray">
          <a:xfrm>
            <a:off x="3568640" y="813935"/>
            <a:ext cx="5019735" cy="4308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Measures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gray">
          <a:xfrm>
            <a:off x="548722" y="1314077"/>
            <a:ext cx="2880000" cy="91083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24000" tIns="90000" bIns="90000" rtlCol="0" anchor="ctr" anchorCtr="0"/>
          <a:lstStyle/>
          <a:p>
            <a:r>
              <a:rPr lang="en-US" sz="1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Guidance, standards and recommendations for in-country information systems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gray">
          <a:xfrm>
            <a:off x="3574482" y="1313046"/>
            <a:ext cx="5013893" cy="91083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tIns="90000" bIns="90000" rtlCol="0" anchor="ctr" anchorCtr="0"/>
          <a:lstStyle/>
          <a:p>
            <a:pPr marL="288925" lvl="1" indent="-174625">
              <a:buClr>
                <a:srgbClr val="B6111A"/>
              </a:buClr>
              <a:buSzPct val="100000"/>
              <a:buFont typeface="Wingdings"/>
              <a:buChar char="§"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Define data standards and guidance on processes and data use. </a:t>
            </a:r>
          </a:p>
          <a:p>
            <a:pPr marL="288925" lvl="1" indent="-174625">
              <a:buClr>
                <a:srgbClr val="B6111A"/>
              </a:buClr>
              <a:buSzPct val="100000"/>
              <a:buFont typeface="Wingdings"/>
              <a:buChar char="§"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Develop guidance on how to select and implement better and more sustainable information systems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gray">
          <a:xfrm>
            <a:off x="548721" y="4866864"/>
            <a:ext cx="2880000" cy="117843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24000" tIns="90000" bIns="90000" rtlCol="0" anchor="ctr" anchorCtr="0"/>
          <a:lstStyle/>
          <a:p>
            <a:pPr lvl="0"/>
            <a:r>
              <a:rPr lang="en-US" sz="1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Technical assistance to support countries </a:t>
            </a:r>
            <a:r>
              <a:rPr lang="en-US" sz="14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to evaluate </a:t>
            </a:r>
            <a:r>
              <a:rPr lang="en-US" sz="1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needs, and select and implement sustainable solutions 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gray">
          <a:xfrm>
            <a:off x="3574481" y="4866864"/>
            <a:ext cx="5013893" cy="117654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tIns="90000" bIns="90000" rtlCol="0" anchor="ctr" anchorCtr="0"/>
          <a:lstStyle/>
          <a:p>
            <a:pPr marL="285750" lvl="1" indent="-171450">
              <a:buClr>
                <a:srgbClr val="B6111A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Support countries to plan, design, implement and sustain information systems</a:t>
            </a:r>
          </a:p>
          <a:p>
            <a:pPr marL="285750" lvl="1" indent="-171450">
              <a:buClr>
                <a:srgbClr val="B6111A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Develop modules on data and information system assessment and improvement that can be used independently by countries or as part of EVM, PIE, EPI review etc. 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gray">
          <a:xfrm>
            <a:off x="548721" y="2339321"/>
            <a:ext cx="2880000" cy="112811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24000" tIns="90000" bIns="90000" rtlCol="0" anchor="ctr" anchorCtr="0"/>
          <a:lstStyle/>
          <a:p>
            <a:pPr lvl="0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Development and availability of 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technology, systems, and approaches for the collection and use of data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gray">
          <a:xfrm>
            <a:off x="3574481" y="2338184"/>
            <a:ext cx="5013893" cy="112811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tIns="90000" rIns="73445" bIns="90000" rtlCol="0" anchor="ctr" anchorCtr="0"/>
          <a:lstStyle/>
          <a:p>
            <a:pPr marL="288925" lvl="1" indent="-174625">
              <a:buClr>
                <a:srgbClr val="B6111A"/>
              </a:buClr>
              <a:buSzPct val="100000"/>
              <a:buFont typeface="Wingdings"/>
              <a:buChar char="§"/>
            </a:pPr>
            <a:r>
              <a:rPr lang="en-US" sz="11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Identify methods to share and disseminate experiences with data for management (incl. product catalogue, repository or similar)</a:t>
            </a:r>
          </a:p>
          <a:p>
            <a:pPr marL="288925" lvl="1" indent="-174625">
              <a:buClr>
                <a:srgbClr val="B6111A"/>
              </a:buClr>
              <a:buSzPct val="100000"/>
              <a:buFont typeface="Wingdings"/>
              <a:buChar char="§"/>
            </a:pPr>
            <a:r>
              <a:rPr lang="en-US" sz="11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Help partners evaluate and document impact of ongoing interventions </a:t>
            </a:r>
          </a:p>
          <a:p>
            <a:pPr marL="288925" lvl="1" indent="-174625">
              <a:buClr>
                <a:srgbClr val="B6111A"/>
              </a:buClr>
              <a:buSzPct val="100000"/>
              <a:buFont typeface="Wingdings"/>
              <a:buChar char="§"/>
            </a:pPr>
            <a:r>
              <a:rPr lang="en-US" sz="11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Invest in the development of promising ideas and approaches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gray">
          <a:xfrm>
            <a:off x="548721" y="3612846"/>
            <a:ext cx="2880000" cy="1138174"/>
          </a:xfrm>
          <a:prstGeom prst="rect">
            <a:avLst/>
          </a:prstGeom>
          <a:solidFill>
            <a:schemeClr val="tx2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24000" tIns="90000" bIns="90000" rtlCol="0" anchor="ctr" anchorCtr="0"/>
          <a:lstStyle/>
          <a:p>
            <a:r>
              <a:rPr lang="en-US" sz="1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Global &amp; National Leadership development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3574481" y="3610558"/>
            <a:ext cx="5013893" cy="11404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tIns="90000" rIns="73445" bIns="90000" rtlCol="0" anchor="ctr" anchorCtr="0"/>
          <a:lstStyle/>
          <a:p>
            <a:pPr marL="288925" lvl="1" indent="-174625">
              <a:buClr>
                <a:srgbClr val="B6111A"/>
              </a:buClr>
              <a:buSzPct val="100000"/>
              <a:buFont typeface="Wingdings"/>
              <a:buChar char="§"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Establish a group to advocate, oversee and adjust strategy implementation </a:t>
            </a:r>
          </a:p>
          <a:p>
            <a:pPr marL="288925" lvl="1" indent="-174625">
              <a:buClr>
                <a:srgbClr val="B6111A"/>
              </a:buClr>
              <a:buSzPct val="100000"/>
              <a:buFont typeface="Wingdings"/>
              <a:buChar char="§"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Use existing discussion forums (Technet-21 etc.) to enhance country expertise</a:t>
            </a:r>
          </a:p>
          <a:p>
            <a:pPr marL="288925" lvl="1" indent="-174625">
              <a:buClr>
                <a:srgbClr val="B6111A"/>
              </a:buClr>
              <a:buSzPct val="100000"/>
              <a:buFont typeface="Wingdings"/>
              <a:buChar char="§"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Develop 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methods, materials and </a:t>
            </a: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training curricula to improve the capacity of 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national leaders and workforce </a:t>
            </a: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 analyze, interpret and use data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37985" y="1036495"/>
            <a:ext cx="1084415" cy="413076"/>
          </a:xfrm>
          <a:prstGeom prst="roundRect">
            <a:avLst/>
          </a:prstGeom>
          <a:solidFill>
            <a:schemeClr val="bg1"/>
          </a:solidFill>
          <a:ln w="9525">
            <a:solidFill>
              <a:srgbClr val="48AA4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1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Guidance &amp;</a:t>
            </a:r>
            <a:br>
              <a:rPr lang="en-US" sz="1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standards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14131" y="3404020"/>
            <a:ext cx="1084415" cy="413075"/>
          </a:xfrm>
          <a:prstGeom prst="roundRect">
            <a:avLst/>
          </a:prstGeom>
          <a:solidFill>
            <a:srgbClr val="00A200"/>
          </a:solidFill>
          <a:ln w="9525">
            <a:solidFill>
              <a:srgbClr val="48AA4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Capability development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14132" y="2104443"/>
            <a:ext cx="1084415" cy="413075"/>
          </a:xfrm>
          <a:prstGeom prst="roundRect">
            <a:avLst/>
          </a:prstGeom>
          <a:solidFill>
            <a:schemeClr val="bg1"/>
          </a:solidFill>
          <a:ln w="9525">
            <a:solidFill>
              <a:srgbClr val="48AA4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1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Innovation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37985" y="4660326"/>
            <a:ext cx="1084415" cy="413075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48AA4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1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Methods and tools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5419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latin typeface="Calibri"/>
                <a:cs typeface="Calibri"/>
              </a:rPr>
              <a:t>At the crux of data for management is </a:t>
            </a:r>
            <a:r>
              <a:rPr lang="en-US" sz="2000" b="1" dirty="0" smtClean="0">
                <a:latin typeface="Calibri"/>
                <a:cs typeface="Calibri"/>
              </a:rPr>
              <a:t>the </a:t>
            </a:r>
            <a:r>
              <a:rPr lang="en-US" sz="2000" b="1" dirty="0">
                <a:latin typeface="Calibri"/>
                <a:cs typeface="Calibri"/>
              </a:rPr>
              <a:t>lack of motivation to use data. </a:t>
            </a:r>
            <a:r>
              <a:rPr lang="en-US" sz="2000" b="1" dirty="0" smtClean="0">
                <a:latin typeface="Calibri"/>
                <a:cs typeface="Calibri"/>
              </a:rPr>
              <a:t/>
            </a:r>
            <a:br>
              <a:rPr lang="en-US" sz="2000" b="1" dirty="0" smtClean="0">
                <a:latin typeface="Calibri"/>
                <a:cs typeface="Calibri"/>
              </a:rPr>
            </a:br>
            <a:r>
              <a:rPr lang="en-US" sz="2000" b="1" dirty="0" smtClean="0">
                <a:latin typeface="Calibri"/>
                <a:cs typeface="Calibri"/>
              </a:rPr>
              <a:t>  </a:t>
            </a:r>
            <a:endParaRPr lang="en-US" sz="20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smtClean="0">
                <a:latin typeface="Calibri"/>
                <a:cs typeface="Calibri"/>
              </a:rPr>
              <a:t>While other health programs </a:t>
            </a:r>
            <a:r>
              <a:rPr lang="en-US" sz="1400" dirty="0" smtClean="0">
                <a:solidFill>
                  <a:schemeClr val="accent3"/>
                </a:solidFill>
                <a:latin typeface="Calibri"/>
                <a:cs typeface="Calibri"/>
              </a:rPr>
              <a:t>invest</a:t>
            </a:r>
            <a:r>
              <a:rPr lang="en-US" sz="1400" dirty="0" smtClean="0">
                <a:latin typeface="Calibri"/>
                <a:cs typeface="Calibri"/>
              </a:rPr>
              <a:t> in human resources for </a:t>
            </a:r>
            <a:r>
              <a:rPr lang="en-US" sz="1400" dirty="0" smtClean="0">
                <a:solidFill>
                  <a:srgbClr val="0071B9"/>
                </a:solidFill>
                <a:latin typeface="Calibri"/>
                <a:cs typeface="Calibri"/>
              </a:rPr>
              <a:t>logistics</a:t>
            </a:r>
            <a:r>
              <a:rPr lang="en-US" sz="1400" dirty="0" smtClean="0">
                <a:latin typeface="Calibri"/>
                <a:cs typeface="Calibri"/>
              </a:rPr>
              <a:t> management and innovative </a:t>
            </a:r>
            <a:r>
              <a:rPr lang="en-US" sz="1400" dirty="0" smtClean="0">
                <a:solidFill>
                  <a:srgbClr val="0071B9"/>
                </a:solidFill>
                <a:latin typeface="Calibri"/>
                <a:cs typeface="Calibri"/>
              </a:rPr>
              <a:t>information</a:t>
            </a:r>
            <a:r>
              <a:rPr lang="en-US" sz="1400" dirty="0" smtClean="0">
                <a:latin typeface="Calibri"/>
                <a:cs typeface="Calibri"/>
              </a:rPr>
              <a:t> </a:t>
            </a:r>
            <a:r>
              <a:rPr lang="en-US" sz="1400" dirty="0" smtClean="0">
                <a:solidFill>
                  <a:srgbClr val="0071B9"/>
                </a:solidFill>
                <a:latin typeface="Calibri"/>
                <a:cs typeface="Calibri"/>
              </a:rPr>
              <a:t>systems</a:t>
            </a:r>
            <a:r>
              <a:rPr lang="en-US" sz="1400" dirty="0" smtClean="0">
                <a:latin typeface="Calibri"/>
                <a:cs typeface="Calibri"/>
              </a:rPr>
              <a:t>, “ </a:t>
            </a:r>
            <a:r>
              <a:rPr lang="en-US" sz="1400" dirty="0" smtClean="0">
                <a:solidFill>
                  <a:srgbClr val="0071B9"/>
                </a:solidFill>
                <a:latin typeface="Calibri"/>
                <a:cs typeface="Calibri"/>
              </a:rPr>
              <a:t>EPI</a:t>
            </a:r>
            <a:r>
              <a:rPr lang="en-US" sz="1400" dirty="0" smtClean="0">
                <a:latin typeface="Calibri"/>
                <a:cs typeface="Calibri"/>
              </a:rPr>
              <a:t> has been </a:t>
            </a:r>
            <a:r>
              <a:rPr lang="en-US" sz="1400" dirty="0" smtClean="0">
                <a:solidFill>
                  <a:srgbClr val="0071B9"/>
                </a:solidFill>
                <a:latin typeface="Calibri"/>
                <a:cs typeface="Calibri"/>
              </a:rPr>
              <a:t>stagnant</a:t>
            </a:r>
            <a:r>
              <a:rPr lang="en-US" sz="1400" dirty="0" smtClean="0">
                <a:latin typeface="Calibri"/>
                <a:cs typeface="Calibri"/>
              </a:rPr>
              <a:t> for the last 7-10 years.”</a:t>
            </a:r>
          </a:p>
          <a:p>
            <a:r>
              <a:rPr lang="en-US" sz="1400" dirty="0" smtClean="0">
                <a:latin typeface="Calibri"/>
                <a:cs typeface="Calibri"/>
              </a:rPr>
              <a:t>Not all users have the same </a:t>
            </a:r>
            <a:r>
              <a:rPr lang="en-US" sz="1400" dirty="0" smtClean="0">
                <a:solidFill>
                  <a:srgbClr val="0071B9"/>
                </a:solidFill>
                <a:latin typeface="Calibri"/>
                <a:cs typeface="Calibri"/>
              </a:rPr>
              <a:t>ability</a:t>
            </a:r>
            <a:r>
              <a:rPr lang="en-US" sz="1400" dirty="0" smtClean="0">
                <a:latin typeface="Calibri"/>
                <a:cs typeface="Calibri"/>
              </a:rPr>
              <a:t> to generate, access, and interpret </a:t>
            </a:r>
            <a:r>
              <a:rPr lang="en-US" sz="1400" dirty="0" smtClean="0">
                <a:solidFill>
                  <a:srgbClr val="0071B9"/>
                </a:solidFill>
                <a:latin typeface="Calibri"/>
                <a:cs typeface="Calibri"/>
              </a:rPr>
              <a:t>data</a:t>
            </a:r>
            <a:r>
              <a:rPr lang="en-US" sz="1400" dirty="0" smtClean="0">
                <a:latin typeface="Calibri"/>
                <a:cs typeface="Calibri"/>
              </a:rPr>
              <a:t>.</a:t>
            </a:r>
          </a:p>
          <a:p>
            <a:r>
              <a:rPr lang="en-US" sz="1400" dirty="0" smtClean="0">
                <a:solidFill>
                  <a:srgbClr val="0071B9"/>
                </a:solidFill>
                <a:latin typeface="Calibri"/>
                <a:cs typeface="Calibri"/>
              </a:rPr>
              <a:t>Tools</a:t>
            </a:r>
            <a:r>
              <a:rPr lang="en-US" sz="1400" dirty="0" smtClean="0">
                <a:latin typeface="Calibri"/>
                <a:cs typeface="Calibri"/>
              </a:rPr>
              <a:t> </a:t>
            </a:r>
            <a:r>
              <a:rPr lang="en-US" sz="1400" dirty="0">
                <a:latin typeface="Calibri"/>
                <a:cs typeface="Calibri"/>
              </a:rPr>
              <a:t>carry the potential to be </a:t>
            </a:r>
            <a:r>
              <a:rPr lang="en-US" sz="1400" dirty="0">
                <a:solidFill>
                  <a:srgbClr val="0071B9"/>
                </a:solidFill>
                <a:latin typeface="Calibri"/>
                <a:cs typeface="Calibri"/>
              </a:rPr>
              <a:t>motivational</a:t>
            </a:r>
            <a:r>
              <a:rPr lang="en-US" sz="1400" dirty="0">
                <a:latin typeface="Calibri"/>
                <a:cs typeface="Calibri"/>
              </a:rPr>
              <a:t> and a mechanism for </a:t>
            </a:r>
            <a:r>
              <a:rPr lang="en-US" sz="1400" dirty="0">
                <a:solidFill>
                  <a:srgbClr val="0071B9"/>
                </a:solidFill>
                <a:latin typeface="Calibri"/>
                <a:cs typeface="Calibri"/>
              </a:rPr>
              <a:t>capacity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>
                <a:solidFill>
                  <a:srgbClr val="0071B9"/>
                </a:solidFill>
                <a:latin typeface="Calibri"/>
                <a:cs typeface="Calibri"/>
              </a:rPr>
              <a:t>building</a:t>
            </a:r>
            <a:r>
              <a:rPr lang="en-US" sz="1400" dirty="0">
                <a:latin typeface="Calibri"/>
                <a:cs typeface="Calibri"/>
              </a:rPr>
              <a:t>. </a:t>
            </a:r>
            <a:endParaRPr lang="en-US" sz="1400" dirty="0" smtClean="0">
              <a:latin typeface="Calibri"/>
              <a:cs typeface="Calibri"/>
            </a:endParaRPr>
          </a:p>
          <a:p>
            <a:pPr lvl="1">
              <a:buSzPct val="50000"/>
              <a:buFont typeface="Wingdings" charset="2"/>
              <a:buChar char="q"/>
            </a:pPr>
            <a:r>
              <a:rPr lang="en-US" sz="1400" dirty="0">
                <a:latin typeface="Calibri"/>
                <a:cs typeface="Calibri"/>
              </a:rPr>
              <a:t>E</a:t>
            </a:r>
            <a:r>
              <a:rPr lang="en-US" sz="1400" dirty="0" smtClean="0">
                <a:latin typeface="Calibri"/>
                <a:cs typeface="Calibri"/>
              </a:rPr>
              <a:t>merging </a:t>
            </a:r>
            <a:r>
              <a:rPr lang="en-US" sz="1400" dirty="0">
                <a:latin typeface="Calibri"/>
                <a:cs typeface="Calibri"/>
              </a:rPr>
              <a:t>tools have the functionality to </a:t>
            </a:r>
            <a:r>
              <a:rPr lang="en-US" sz="1400" dirty="0">
                <a:solidFill>
                  <a:srgbClr val="0071B9"/>
                </a:solidFill>
                <a:latin typeface="Calibri"/>
                <a:cs typeface="Calibri"/>
              </a:rPr>
              <a:t>alert</a:t>
            </a:r>
            <a:r>
              <a:rPr lang="en-US" sz="1400" dirty="0">
                <a:latin typeface="Calibri"/>
                <a:cs typeface="Calibri"/>
              </a:rPr>
              <a:t> and perform basic </a:t>
            </a:r>
            <a:r>
              <a:rPr lang="en-US" sz="1400" dirty="0">
                <a:solidFill>
                  <a:srgbClr val="0071B9"/>
                </a:solidFill>
                <a:latin typeface="Calibri"/>
                <a:cs typeface="Calibri"/>
              </a:rPr>
              <a:t>analysis</a:t>
            </a:r>
            <a:r>
              <a:rPr lang="en-US" sz="1400" dirty="0">
                <a:latin typeface="Calibri"/>
                <a:cs typeface="Calibri"/>
              </a:rPr>
              <a:t>. </a:t>
            </a:r>
            <a:endParaRPr lang="en-US" sz="1400" dirty="0" smtClean="0">
              <a:latin typeface="Calibri"/>
              <a:cs typeface="Calibri"/>
            </a:endParaRPr>
          </a:p>
          <a:p>
            <a:pPr lvl="1">
              <a:buSzPct val="50000"/>
              <a:buFont typeface="Wingdings" charset="2"/>
              <a:buChar char="q"/>
            </a:pPr>
            <a:r>
              <a:rPr lang="en-US" sz="1400" dirty="0" smtClean="0">
                <a:latin typeface="Calibri"/>
                <a:cs typeface="Calibri"/>
              </a:rPr>
              <a:t> </a:t>
            </a:r>
            <a:r>
              <a:rPr lang="en-US" sz="1400" dirty="0">
                <a:latin typeface="Calibri"/>
                <a:cs typeface="Calibri"/>
              </a:rPr>
              <a:t>Tools may also be leveraged to improve the capacity of users to interpret and use data. </a:t>
            </a:r>
            <a:endParaRPr lang="en-US" sz="1400" dirty="0" smtClean="0">
              <a:latin typeface="Calibri"/>
              <a:cs typeface="Calibri"/>
            </a:endParaRPr>
          </a:p>
          <a:p>
            <a:pPr lvl="2">
              <a:buSzPct val="50000"/>
              <a:buFont typeface="Wingdings" charset="2"/>
              <a:buChar char="ü"/>
            </a:pPr>
            <a:r>
              <a:rPr lang="en-US" sz="1400" dirty="0" smtClean="0">
                <a:latin typeface="Calibri"/>
                <a:cs typeface="Calibri"/>
              </a:rPr>
              <a:t>Fill </a:t>
            </a:r>
            <a:r>
              <a:rPr lang="en-US" sz="1400" dirty="0" smtClean="0">
                <a:solidFill>
                  <a:srgbClr val="0071B9"/>
                </a:solidFill>
                <a:latin typeface="Calibri"/>
                <a:cs typeface="Calibri"/>
              </a:rPr>
              <a:t>technical</a:t>
            </a:r>
            <a:r>
              <a:rPr lang="en-US" sz="1400" dirty="0" smtClean="0">
                <a:latin typeface="Calibri"/>
                <a:cs typeface="Calibri"/>
              </a:rPr>
              <a:t> </a:t>
            </a:r>
            <a:r>
              <a:rPr lang="en-US" sz="1400" dirty="0" smtClean="0">
                <a:solidFill>
                  <a:srgbClr val="0071B9"/>
                </a:solidFill>
                <a:latin typeface="Calibri"/>
                <a:cs typeface="Calibri"/>
              </a:rPr>
              <a:t>support</a:t>
            </a:r>
            <a:r>
              <a:rPr lang="en-US" sz="1400" dirty="0" smtClean="0">
                <a:latin typeface="Calibri"/>
                <a:cs typeface="Calibri"/>
              </a:rPr>
              <a:t> gaps</a:t>
            </a:r>
          </a:p>
          <a:p>
            <a:pPr lvl="2">
              <a:buSzPct val="50000"/>
              <a:buFont typeface="Wingdings" charset="2"/>
              <a:buChar char="ü"/>
            </a:pPr>
            <a:r>
              <a:rPr lang="en-US" sz="1400" dirty="0" smtClean="0">
                <a:latin typeface="Calibri"/>
                <a:cs typeface="Calibri"/>
              </a:rPr>
              <a:t>Streamline the </a:t>
            </a:r>
            <a:r>
              <a:rPr lang="en-US" sz="1400" dirty="0" smtClean="0">
                <a:solidFill>
                  <a:srgbClr val="0071B9"/>
                </a:solidFill>
                <a:latin typeface="Calibri"/>
                <a:cs typeface="Calibri"/>
              </a:rPr>
              <a:t>triangulation</a:t>
            </a:r>
            <a:r>
              <a:rPr lang="en-US" sz="1400" dirty="0" smtClean="0">
                <a:latin typeface="Calibri"/>
                <a:cs typeface="Calibri"/>
              </a:rPr>
              <a:t> of data  </a:t>
            </a:r>
          </a:p>
          <a:p>
            <a:pPr lvl="2">
              <a:buSzPct val="50000"/>
              <a:buFont typeface="Wingdings" charset="2"/>
              <a:buChar char="ü"/>
            </a:pPr>
            <a:r>
              <a:rPr lang="en-US" sz="1400" dirty="0" smtClean="0">
                <a:solidFill>
                  <a:srgbClr val="0071B9"/>
                </a:solidFill>
                <a:latin typeface="Calibri"/>
                <a:cs typeface="Calibri"/>
              </a:rPr>
              <a:t>Reduce</a:t>
            </a:r>
            <a:r>
              <a:rPr lang="en-US" sz="1400" dirty="0" smtClean="0">
                <a:latin typeface="Calibri"/>
                <a:cs typeface="Calibri"/>
              </a:rPr>
              <a:t> </a:t>
            </a:r>
            <a:r>
              <a:rPr lang="en-US" sz="1400" dirty="0" smtClean="0">
                <a:solidFill>
                  <a:srgbClr val="0071B9"/>
                </a:solidFill>
                <a:latin typeface="Calibri"/>
                <a:cs typeface="Calibri"/>
              </a:rPr>
              <a:t>work</a:t>
            </a:r>
            <a:r>
              <a:rPr lang="en-US" sz="1400" dirty="0" smtClean="0">
                <a:latin typeface="Calibri"/>
                <a:cs typeface="Calibri"/>
              </a:rPr>
              <a:t> </a:t>
            </a:r>
            <a:r>
              <a:rPr lang="en-US" sz="1400" dirty="0" smtClean="0">
                <a:solidFill>
                  <a:srgbClr val="0071B9"/>
                </a:solidFill>
                <a:latin typeface="Calibri"/>
                <a:cs typeface="Calibri"/>
              </a:rPr>
              <a:t>burden</a:t>
            </a:r>
            <a:r>
              <a:rPr lang="en-US" sz="1400" dirty="0" smtClean="0">
                <a:latin typeface="Calibri"/>
                <a:cs typeface="Calibri"/>
              </a:rPr>
              <a:t> so that time may be refocused on active problem-solving </a:t>
            </a:r>
          </a:p>
          <a:p>
            <a:pPr>
              <a:buSzPct val="100000"/>
            </a:pPr>
            <a:r>
              <a:rPr lang="en-US" sz="1400" b="1" dirty="0" smtClean="0">
                <a:latin typeface="Calibri"/>
                <a:cs typeface="Calibri"/>
              </a:rPr>
              <a:t>Short</a:t>
            </a:r>
            <a:r>
              <a:rPr lang="en-US" sz="1400" b="1" dirty="0">
                <a:latin typeface="Calibri"/>
                <a:cs typeface="Calibri"/>
              </a:rPr>
              <a:t>-term goal</a:t>
            </a:r>
            <a:r>
              <a:rPr lang="en-US" sz="1400" dirty="0">
                <a:latin typeface="Calibri"/>
                <a:cs typeface="Calibri"/>
              </a:rPr>
              <a:t>: Adoption of </a:t>
            </a:r>
            <a:r>
              <a:rPr lang="en-US" sz="1400" dirty="0">
                <a:solidFill>
                  <a:srgbClr val="0071B9"/>
                </a:solidFill>
                <a:latin typeface="Calibri"/>
                <a:cs typeface="Calibri"/>
              </a:rPr>
              <a:t>systems that prime users </a:t>
            </a:r>
            <a:r>
              <a:rPr lang="en-US" sz="1400" dirty="0">
                <a:latin typeface="Calibri"/>
                <a:cs typeface="Calibri"/>
              </a:rPr>
              <a:t>in utilizing </a:t>
            </a:r>
            <a:r>
              <a:rPr lang="en-US" sz="1400" dirty="0" smtClean="0">
                <a:latin typeface="Calibri"/>
                <a:cs typeface="Calibri"/>
              </a:rPr>
              <a:t>data—shifting the paradigm for traditional </a:t>
            </a:r>
            <a:r>
              <a:rPr lang="en-US" sz="1400" dirty="0">
                <a:latin typeface="Calibri"/>
                <a:cs typeface="Calibri"/>
              </a:rPr>
              <a:t>capacity </a:t>
            </a:r>
            <a:r>
              <a:rPr lang="en-US" sz="1400" dirty="0" smtClean="0">
                <a:latin typeface="Calibri"/>
                <a:cs typeface="Calibri"/>
              </a:rPr>
              <a:t>building.</a:t>
            </a:r>
            <a:endParaRPr lang="en-US" sz="1400" dirty="0">
              <a:latin typeface="Calibri"/>
              <a:cs typeface="Calibri"/>
            </a:endParaRPr>
          </a:p>
          <a:p>
            <a:pPr lvl="0"/>
            <a:r>
              <a:rPr lang="en-US" sz="1400" b="1" dirty="0">
                <a:latin typeface="Calibri"/>
                <a:cs typeface="Calibri"/>
              </a:rPr>
              <a:t>Long-term goal</a:t>
            </a:r>
            <a:r>
              <a:rPr lang="en-US" sz="1400" dirty="0">
                <a:latin typeface="Calibri"/>
                <a:cs typeface="Calibri"/>
              </a:rPr>
              <a:t>: </a:t>
            </a:r>
            <a:r>
              <a:rPr lang="en-US" sz="1400" dirty="0" smtClean="0">
                <a:latin typeface="Calibri"/>
                <a:cs typeface="Calibri"/>
              </a:rPr>
              <a:t>Building </a:t>
            </a:r>
            <a:r>
              <a:rPr lang="en-US" sz="1400" dirty="0">
                <a:latin typeface="Calibri"/>
                <a:cs typeface="Calibri"/>
              </a:rPr>
              <a:t>a </a:t>
            </a:r>
            <a:r>
              <a:rPr lang="en-US" sz="1400" dirty="0">
                <a:solidFill>
                  <a:srgbClr val="0071B9"/>
                </a:solidFill>
                <a:latin typeface="Calibri"/>
                <a:cs typeface="Calibri"/>
              </a:rPr>
              <a:t>user base that can effectively employ data </a:t>
            </a:r>
            <a:r>
              <a:rPr lang="en-US" sz="1400" dirty="0" smtClean="0">
                <a:latin typeface="Calibri"/>
                <a:cs typeface="Calibri"/>
              </a:rPr>
              <a:t>through a </a:t>
            </a:r>
            <a:r>
              <a:rPr lang="en-US" sz="1400" dirty="0">
                <a:latin typeface="Calibri"/>
                <a:cs typeface="Calibri"/>
              </a:rPr>
              <a:t>mix of professionalization (people)</a:t>
            </a:r>
            <a:r>
              <a:rPr lang="en-US" sz="1400" dirty="0" smtClean="0">
                <a:latin typeface="Calibri"/>
                <a:cs typeface="Calibri"/>
              </a:rPr>
              <a:t>,innovative </a:t>
            </a:r>
            <a:r>
              <a:rPr lang="en-US" sz="1400" dirty="0">
                <a:latin typeface="Calibri"/>
                <a:cs typeface="Calibri"/>
              </a:rPr>
              <a:t>solutions (technology), and </a:t>
            </a:r>
            <a:r>
              <a:rPr lang="en-US" sz="1400" dirty="0" smtClean="0">
                <a:latin typeface="Calibri"/>
                <a:cs typeface="Calibri"/>
              </a:rPr>
              <a:t>an integrated eHealth infrastructure </a:t>
            </a:r>
            <a:r>
              <a:rPr lang="en-US" sz="1400" dirty="0">
                <a:latin typeface="Calibri"/>
                <a:cs typeface="Calibri"/>
              </a:rPr>
              <a:t>(systems)</a:t>
            </a:r>
            <a:r>
              <a:rPr lang="en-US" sz="1400" dirty="0" smtClean="0">
                <a:latin typeface="Calibri"/>
                <a:cs typeface="Calibri"/>
              </a:rPr>
              <a:t>.</a:t>
            </a:r>
          </a:p>
          <a:p>
            <a:pPr lvl="0"/>
            <a:r>
              <a:rPr lang="en-US" sz="1400" dirty="0">
                <a:latin typeface="Calibri"/>
                <a:cs typeface="Calibri"/>
              </a:rPr>
              <a:t>I</a:t>
            </a:r>
            <a:r>
              <a:rPr lang="en-US" sz="1400" dirty="0" smtClean="0">
                <a:latin typeface="Calibri"/>
                <a:cs typeface="Calibri"/>
              </a:rPr>
              <a:t>nformation </a:t>
            </a:r>
            <a:r>
              <a:rPr lang="en-US" sz="1400" dirty="0" smtClean="0">
                <a:solidFill>
                  <a:srgbClr val="0071B9"/>
                </a:solidFill>
                <a:latin typeface="Calibri"/>
                <a:cs typeface="Calibri"/>
              </a:rPr>
              <a:t>system redesign </a:t>
            </a:r>
            <a:r>
              <a:rPr lang="en-US" sz="1400" dirty="0" smtClean="0">
                <a:latin typeface="Calibri"/>
                <a:cs typeface="Calibri"/>
              </a:rPr>
              <a:t>is in an </a:t>
            </a:r>
            <a:r>
              <a:rPr lang="en-US" sz="1400" dirty="0">
                <a:latin typeface="Calibri"/>
                <a:cs typeface="Calibri"/>
              </a:rPr>
              <a:t>o</a:t>
            </a:r>
            <a:r>
              <a:rPr lang="en-US" sz="1400" dirty="0" smtClean="0">
                <a:latin typeface="Calibri"/>
                <a:cs typeface="Calibri"/>
              </a:rPr>
              <a:t>pportunity to realign decentralized systems such that resource allocation is also decentralized, and the </a:t>
            </a:r>
            <a:r>
              <a:rPr lang="en-US" sz="1400" dirty="0" smtClean="0">
                <a:solidFill>
                  <a:srgbClr val="0071B9"/>
                </a:solidFill>
                <a:latin typeface="Calibri"/>
                <a:cs typeface="Calibri"/>
              </a:rPr>
              <a:t>district i</a:t>
            </a:r>
            <a:r>
              <a:rPr lang="en-US" sz="1400" dirty="0" smtClean="0">
                <a:latin typeface="Calibri"/>
                <a:cs typeface="Calibri"/>
              </a:rPr>
              <a:t>s the </a:t>
            </a:r>
            <a:r>
              <a:rPr lang="en-US" sz="1400" dirty="0" smtClean="0">
                <a:solidFill>
                  <a:srgbClr val="0071B9"/>
                </a:solidFill>
                <a:latin typeface="Calibri"/>
                <a:cs typeface="Calibri"/>
              </a:rPr>
              <a:t>primary node </a:t>
            </a:r>
            <a:r>
              <a:rPr lang="en-US" sz="1400" dirty="0" smtClean="0">
                <a:latin typeface="Calibri"/>
                <a:cs typeface="Calibri"/>
              </a:rPr>
              <a:t>of interaction but with the necessary </a:t>
            </a:r>
            <a:r>
              <a:rPr lang="en-US" sz="1400" dirty="0" smtClean="0">
                <a:solidFill>
                  <a:srgbClr val="0071B9"/>
                </a:solidFill>
                <a:latin typeface="Calibri"/>
                <a:cs typeface="Calibri"/>
              </a:rPr>
              <a:t>visibility</a:t>
            </a:r>
            <a:r>
              <a:rPr lang="en-US" sz="1400" dirty="0" smtClean="0">
                <a:latin typeface="Calibri"/>
                <a:cs typeface="Calibri"/>
              </a:rPr>
              <a:t> </a:t>
            </a:r>
            <a:r>
              <a:rPr lang="en-US" sz="1400" dirty="0" smtClean="0">
                <a:solidFill>
                  <a:srgbClr val="0071B9"/>
                </a:solidFill>
                <a:latin typeface="Calibri"/>
                <a:cs typeface="Calibri"/>
              </a:rPr>
              <a:t>up</a:t>
            </a:r>
            <a:r>
              <a:rPr lang="en-US" sz="1400" dirty="0" smtClean="0">
                <a:latin typeface="Calibri"/>
                <a:cs typeface="Calibri"/>
              </a:rPr>
              <a:t> the chain.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777A6C-C278-43C1-9BD0-D65784462A17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178560" y="6429216"/>
            <a:ext cx="18035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/>
                <a:cs typeface="Calibri"/>
              </a:rPr>
              <a:t>Source: Stakeholder Interviews</a:t>
            </a:r>
            <a:endParaRPr lang="en-US" sz="1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20763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179" y="162000"/>
            <a:ext cx="8189738" cy="831600"/>
          </a:xfr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GB" sz="2000" b="1" dirty="0" smtClean="0">
                <a:latin typeface="Calibri"/>
                <a:cs typeface="Calibri"/>
              </a:rPr>
              <a:t>Data For Management Strategic Framework: Methods &amp; Tools</a:t>
            </a:r>
            <a:endParaRPr lang="en-GB" sz="2000" b="1" dirty="0">
              <a:latin typeface="Calibri"/>
              <a:cs typeface="Calibri"/>
            </a:endParaRPr>
          </a:p>
        </p:txBody>
      </p:sp>
      <p:sp>
        <p:nvSpPr>
          <p:cNvPr id="4" name="ColumnHeader"/>
          <p:cNvSpPr>
            <a:spLocks noChangeArrowheads="1"/>
          </p:cNvSpPr>
          <p:nvPr/>
        </p:nvSpPr>
        <p:spPr bwMode="gray">
          <a:xfrm>
            <a:off x="548722" y="839091"/>
            <a:ext cx="2880000" cy="4308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Initiatives</a:t>
            </a:r>
            <a:endParaRPr lang="en-GB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lumnHeader"/>
          <p:cNvSpPr>
            <a:spLocks noChangeArrowheads="1"/>
          </p:cNvSpPr>
          <p:nvPr/>
        </p:nvSpPr>
        <p:spPr bwMode="gray">
          <a:xfrm>
            <a:off x="3568640" y="839091"/>
            <a:ext cx="5019735" cy="4308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Measures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gray">
          <a:xfrm>
            <a:off x="548722" y="1339233"/>
            <a:ext cx="2880000" cy="91083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24000" tIns="90000" bIns="90000" rtlCol="0" anchor="ctr" anchorCtr="0"/>
          <a:lstStyle/>
          <a:p>
            <a:r>
              <a:rPr lang="en-US" sz="1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Guidance, standards and recommendations for in-country information systems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gray">
          <a:xfrm>
            <a:off x="3574482" y="1338202"/>
            <a:ext cx="5013893" cy="91083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tIns="90000" bIns="90000" rtlCol="0" anchor="ctr" anchorCtr="0"/>
          <a:lstStyle/>
          <a:p>
            <a:pPr marL="288925" lvl="1" indent="-174625">
              <a:buClr>
                <a:srgbClr val="B6111A"/>
              </a:buClr>
              <a:buSzPct val="100000"/>
              <a:buFont typeface="Wingdings"/>
              <a:buChar char="§"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Define data standards and guidance on processes and data use. </a:t>
            </a:r>
          </a:p>
          <a:p>
            <a:pPr marL="288925" lvl="1" indent="-174625">
              <a:buClr>
                <a:srgbClr val="B6111A"/>
              </a:buClr>
              <a:buSzPct val="100000"/>
              <a:buFont typeface="Wingdings"/>
              <a:buChar char="§"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Develop guidance on how to select and implement better and more sustainable information systems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gray">
          <a:xfrm>
            <a:off x="548721" y="4892020"/>
            <a:ext cx="2880000" cy="1178439"/>
          </a:xfrm>
          <a:prstGeom prst="rect">
            <a:avLst/>
          </a:prstGeom>
          <a:solidFill>
            <a:schemeClr val="tx2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24000" tIns="90000" bIns="90000" rtlCol="0" anchor="ctr" anchorCtr="0"/>
          <a:lstStyle/>
          <a:p>
            <a:pPr lvl="0"/>
            <a:r>
              <a:rPr lang="en-US" sz="1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Technical assistance to support countries </a:t>
            </a:r>
            <a:r>
              <a:rPr lang="en-US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 evaluate 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needs, and select and implement sustainable solutions 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gray">
          <a:xfrm>
            <a:off x="3574481" y="4892020"/>
            <a:ext cx="5013893" cy="11765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tIns="90000" bIns="90000" rtlCol="0" anchor="ctr" anchorCtr="0"/>
          <a:lstStyle/>
          <a:p>
            <a:pPr marL="285750" lvl="1" indent="-171450">
              <a:buClr>
                <a:srgbClr val="B6111A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Support countries to plan, design, implement and sustain information systems</a:t>
            </a:r>
          </a:p>
          <a:p>
            <a:pPr marL="285750" lvl="1" indent="-171450">
              <a:buClr>
                <a:srgbClr val="B6111A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Develop modules on data and information system assessment and improvement that can be used independently by countries or as part of EVM, PIE, EPI review etc. 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gray">
          <a:xfrm>
            <a:off x="548721" y="2364477"/>
            <a:ext cx="2880000" cy="112811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24000" tIns="90000" bIns="90000" rtlCol="0" anchor="ctr" anchorCtr="0"/>
          <a:lstStyle/>
          <a:p>
            <a:pPr lvl="0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Development and availability of 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technology, systems, and approaches for the collection and use of data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gray">
          <a:xfrm>
            <a:off x="3574481" y="2363340"/>
            <a:ext cx="5013893" cy="112811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tIns="90000" rIns="73445" bIns="90000" rtlCol="0" anchor="ctr" anchorCtr="0"/>
          <a:lstStyle/>
          <a:p>
            <a:pPr marL="288925" lvl="1" indent="-174625">
              <a:buClr>
                <a:srgbClr val="B6111A"/>
              </a:buClr>
              <a:buSzPct val="100000"/>
              <a:buFont typeface="Wingdings"/>
              <a:buChar char="§"/>
            </a:pPr>
            <a:r>
              <a:rPr lang="en-US" sz="11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Identify methods to share and disseminate experiences with data for management (incl. product catalogue, repository or similar)</a:t>
            </a:r>
          </a:p>
          <a:p>
            <a:pPr marL="288925" lvl="1" indent="-174625">
              <a:buClr>
                <a:srgbClr val="B6111A"/>
              </a:buClr>
              <a:buSzPct val="100000"/>
              <a:buFont typeface="Wingdings"/>
              <a:buChar char="§"/>
            </a:pPr>
            <a:r>
              <a:rPr lang="en-US" sz="11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Help partners evaluate and document impact of ongoing interventions </a:t>
            </a:r>
          </a:p>
          <a:p>
            <a:pPr marL="288925" lvl="1" indent="-174625">
              <a:buClr>
                <a:srgbClr val="B6111A"/>
              </a:buClr>
              <a:buSzPct val="100000"/>
              <a:buFont typeface="Wingdings"/>
              <a:buChar char="§"/>
            </a:pPr>
            <a:r>
              <a:rPr lang="en-US" sz="11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Invest in the development of promising ideas and approaches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gray">
          <a:xfrm>
            <a:off x="548721" y="3638002"/>
            <a:ext cx="2880000" cy="113817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24000" tIns="90000" bIns="90000" rtlCol="0" anchor="ctr" anchorCtr="0"/>
          <a:lstStyle/>
          <a:p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Global &amp; National Leadership development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3574481" y="3635714"/>
            <a:ext cx="5013893" cy="114046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tIns="90000" rIns="73445" bIns="90000" rtlCol="0" anchor="ctr" anchorCtr="0"/>
          <a:lstStyle/>
          <a:p>
            <a:pPr marL="288925" lvl="1" indent="-174625">
              <a:buClr>
                <a:srgbClr val="B6111A"/>
              </a:buClr>
              <a:buSzPct val="100000"/>
              <a:buFont typeface="Wingdings"/>
              <a:buChar char="§"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Establish a group to advocate, oversee and adjust strategy implementation </a:t>
            </a:r>
          </a:p>
          <a:p>
            <a:pPr marL="288925" lvl="1" indent="-174625">
              <a:buClr>
                <a:srgbClr val="B6111A"/>
              </a:buClr>
              <a:buSzPct val="100000"/>
              <a:buFont typeface="Wingdings"/>
              <a:buChar char="§"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Use existing discussion forums (Technet-21 etc.) to enhance country expertise</a:t>
            </a:r>
          </a:p>
          <a:p>
            <a:pPr marL="288925" lvl="1" indent="-174625">
              <a:buClr>
                <a:srgbClr val="B6111A"/>
              </a:buClr>
              <a:buSzPct val="100000"/>
              <a:buFont typeface="Wingdings"/>
              <a:buChar char="§"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Develop 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methods, materials and </a:t>
            </a: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training curricula to improve the capacity of 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national leaders and workforce </a:t>
            </a: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 analyze, interpret and use data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37985" y="1061651"/>
            <a:ext cx="1084415" cy="413076"/>
          </a:xfrm>
          <a:prstGeom prst="roundRect">
            <a:avLst/>
          </a:prstGeom>
          <a:solidFill>
            <a:schemeClr val="bg1"/>
          </a:solidFill>
          <a:ln w="9525">
            <a:solidFill>
              <a:srgbClr val="48AA4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1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Guidance &amp;</a:t>
            </a:r>
            <a:br>
              <a:rPr lang="en-US" sz="1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standards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14131" y="3429176"/>
            <a:ext cx="1084415" cy="413075"/>
          </a:xfrm>
          <a:prstGeom prst="roundRect">
            <a:avLst/>
          </a:prstGeom>
          <a:solidFill>
            <a:schemeClr val="bg1"/>
          </a:solidFill>
          <a:ln w="9525">
            <a:solidFill>
              <a:srgbClr val="48AA4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1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Capability development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14132" y="2129599"/>
            <a:ext cx="1084415" cy="413075"/>
          </a:xfrm>
          <a:prstGeom prst="roundRect">
            <a:avLst/>
          </a:prstGeom>
          <a:solidFill>
            <a:schemeClr val="bg1"/>
          </a:solidFill>
          <a:ln w="9525">
            <a:solidFill>
              <a:srgbClr val="48AA4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1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Innovation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37985" y="4685482"/>
            <a:ext cx="1084415" cy="413075"/>
          </a:xfrm>
          <a:prstGeom prst="roundRect">
            <a:avLst/>
          </a:prstGeom>
          <a:solidFill>
            <a:srgbClr val="00A200"/>
          </a:solidFill>
          <a:ln w="9525">
            <a:solidFill>
              <a:srgbClr val="48AA4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Methods and tools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0553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Object 53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52111308"/>
              </p:ext>
            </p:ext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3" name="think-cell Slide" r:id="rId31" imgW="360" imgH="360" progId="TCLayout.ActiveDocument.1">
                  <p:embed/>
                </p:oleObj>
              </mc:Choice>
              <mc:Fallback>
                <p:oleObj name="think-cell Slide" r:id="rId31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52" hidden="1"/>
          <p:cNvSpPr/>
          <p:nvPr>
            <p:custDataLst>
              <p:tags r:id="rId3"/>
            </p:custDataLst>
          </p:nvPr>
        </p:nvSpPr>
        <p:spPr bwMode="auto">
          <a:xfrm>
            <a:off x="1" y="0"/>
            <a:ext cx="158750" cy="158750"/>
          </a:xfrm>
          <a:prstGeom prst="rect">
            <a:avLst/>
          </a:prstGeom>
          <a:solidFill>
            <a:srgbClr val="E2E2E2"/>
          </a:solidFill>
          <a:ln w="9525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888906"/>
            <a:endParaRPr lang="en-US" sz="1400" dirty="0">
              <a:latin typeface="Arial"/>
              <a:cs typeface="Arial"/>
              <a:sym typeface="Arial"/>
            </a:endParaRPr>
          </a:p>
        </p:txBody>
      </p:sp>
      <p:sp>
        <p:nvSpPr>
          <p:cNvPr id="41" name="TextBox 11"/>
          <p:cNvSpPr txBox="1"/>
          <p:nvPr>
            <p:custDataLst>
              <p:tags r:id="rId4"/>
            </p:custDataLst>
          </p:nvPr>
        </p:nvSpPr>
        <p:spPr>
          <a:xfrm>
            <a:off x="121489" y="1481629"/>
            <a:ext cx="4343602" cy="463192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77747" tIns="77747" rIns="77747" bIns="77747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b="1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43" name="TextBox 11"/>
          <p:cNvSpPr txBox="1"/>
          <p:nvPr>
            <p:custDataLst>
              <p:tags r:id="rId5"/>
            </p:custDataLst>
          </p:nvPr>
        </p:nvSpPr>
        <p:spPr>
          <a:xfrm>
            <a:off x="4572002" y="1481629"/>
            <a:ext cx="4343602" cy="463192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77747" tIns="77747" rIns="77747" bIns="77747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0"/>
            <a:endParaRPr lang="en-US" sz="1400" b="1" dirty="0" smtClean="0"/>
          </a:p>
          <a:p>
            <a:pPr lvl="0"/>
            <a:endParaRPr lang="en-US" sz="1400" b="1" dirty="0"/>
          </a:p>
          <a:p>
            <a:pPr lvl="0"/>
            <a:endParaRPr lang="en-US" sz="1400" b="1" dirty="0" smtClean="0"/>
          </a:p>
          <a:p>
            <a:pPr lvl="0"/>
            <a:endParaRPr lang="en-US" sz="1400" b="1" dirty="0"/>
          </a:p>
          <a:p>
            <a:pPr marL="285750" lvl="0" indent="-285750">
              <a:buFont typeface="Wingdings" charset="2"/>
              <a:buChar char="§"/>
            </a:pPr>
            <a:r>
              <a:rPr lang="en-US" sz="1400" dirty="0" smtClean="0">
                <a:latin typeface="Calibri"/>
                <a:cs typeface="Calibri"/>
              </a:rPr>
              <a:t>Approximately </a:t>
            </a:r>
            <a:r>
              <a:rPr lang="en-US" sz="1400" dirty="0" smtClean="0">
                <a:solidFill>
                  <a:srgbClr val="0071B9"/>
                </a:solidFill>
                <a:latin typeface="Calibri"/>
                <a:cs typeface="Calibri"/>
              </a:rPr>
              <a:t>$10 billion </a:t>
            </a:r>
            <a:r>
              <a:rPr lang="en-US" sz="1400" dirty="0" smtClean="0">
                <a:latin typeface="Calibri"/>
                <a:cs typeface="Calibri"/>
              </a:rPr>
              <a:t>is spent annually by GAVI, USAID, and Global Fund on </a:t>
            </a:r>
            <a:r>
              <a:rPr lang="en-US" sz="1400" dirty="0" smtClean="0">
                <a:solidFill>
                  <a:srgbClr val="0071B9"/>
                </a:solidFill>
                <a:latin typeface="Calibri"/>
                <a:cs typeface="Calibri"/>
              </a:rPr>
              <a:t>medical commodities </a:t>
            </a:r>
            <a:r>
              <a:rPr lang="en-US" sz="1400" dirty="0" smtClean="0">
                <a:latin typeface="Calibri"/>
                <a:cs typeface="Calibri"/>
              </a:rPr>
              <a:t>for low-income countries.</a:t>
            </a:r>
          </a:p>
          <a:p>
            <a:pPr marL="285750" lvl="0" indent="-285750">
              <a:buFont typeface="Wingdings" charset="2"/>
              <a:buChar char="§"/>
            </a:pPr>
            <a:endParaRPr lang="en-US" sz="1400" dirty="0" smtClean="0">
              <a:latin typeface="Calibri"/>
              <a:cs typeface="Calibri"/>
            </a:endParaRPr>
          </a:p>
          <a:p>
            <a:pPr marL="285750" lvl="0" indent="-285750">
              <a:buFont typeface="Wingdings" charset="2"/>
              <a:buChar char="§"/>
            </a:pPr>
            <a:r>
              <a:rPr lang="en-US" sz="1400" dirty="0" smtClean="0">
                <a:latin typeface="Calibri"/>
                <a:cs typeface="Calibri"/>
              </a:rPr>
              <a:t>There is </a:t>
            </a:r>
            <a:r>
              <a:rPr lang="en-US" sz="1400" dirty="0" smtClean="0">
                <a:solidFill>
                  <a:srgbClr val="0071B9"/>
                </a:solidFill>
                <a:latin typeface="Calibri"/>
                <a:cs typeface="Calibri"/>
              </a:rPr>
              <a:t>low</a:t>
            </a:r>
            <a:r>
              <a:rPr lang="en-US" sz="1400" dirty="0" smtClean="0">
                <a:latin typeface="Calibri"/>
                <a:cs typeface="Calibri"/>
              </a:rPr>
              <a:t> </a:t>
            </a:r>
            <a:r>
              <a:rPr lang="en-US" sz="1400" dirty="0" smtClean="0">
                <a:solidFill>
                  <a:srgbClr val="0071B9"/>
                </a:solidFill>
                <a:latin typeface="Calibri"/>
                <a:cs typeface="Calibri"/>
              </a:rPr>
              <a:t>visibility</a:t>
            </a:r>
            <a:r>
              <a:rPr lang="en-US" sz="1400" dirty="0" smtClean="0">
                <a:latin typeface="Calibri"/>
                <a:cs typeface="Calibri"/>
              </a:rPr>
              <a:t> into the </a:t>
            </a:r>
            <a:r>
              <a:rPr lang="en-US" sz="1400" dirty="0" smtClean="0">
                <a:solidFill>
                  <a:schemeClr val="accent3"/>
                </a:solidFill>
                <a:latin typeface="Calibri"/>
                <a:cs typeface="Calibri"/>
              </a:rPr>
              <a:t>allocative efficiency </a:t>
            </a:r>
            <a:r>
              <a:rPr lang="en-US" sz="1400" dirty="0" smtClean="0">
                <a:latin typeface="Calibri"/>
                <a:cs typeface="Calibri"/>
              </a:rPr>
              <a:t>of this investment due to fragmented and weak LMIS.</a:t>
            </a:r>
          </a:p>
          <a:p>
            <a:pPr marL="285750" lvl="0" indent="-285750">
              <a:buFont typeface="Wingdings" charset="2"/>
              <a:buChar char="§"/>
            </a:pPr>
            <a:endParaRPr lang="en-US" sz="1400" dirty="0">
              <a:latin typeface="Calibri"/>
              <a:cs typeface="Calibri"/>
            </a:endParaRPr>
          </a:p>
          <a:p>
            <a:pPr marL="285750" lvl="0" indent="-285750">
              <a:buFont typeface="Wingdings" charset="2"/>
              <a:buChar char="§"/>
            </a:pPr>
            <a:r>
              <a:rPr lang="en-US" sz="1400" dirty="0" smtClean="0">
                <a:latin typeface="Calibri"/>
                <a:cs typeface="Calibri"/>
              </a:rPr>
              <a:t>An estimated </a:t>
            </a:r>
            <a:r>
              <a:rPr lang="en-US" sz="1400" dirty="0" smtClean="0">
                <a:solidFill>
                  <a:srgbClr val="0071B9"/>
                </a:solidFill>
                <a:latin typeface="Calibri"/>
                <a:cs typeface="Calibri"/>
              </a:rPr>
              <a:t>8</a:t>
            </a:r>
            <a:r>
              <a:rPr lang="en-US" sz="1400" dirty="0">
                <a:solidFill>
                  <a:srgbClr val="0071B9"/>
                </a:solidFill>
                <a:latin typeface="Calibri"/>
                <a:cs typeface="Calibri"/>
              </a:rPr>
              <a:t>-30% </a:t>
            </a:r>
            <a:r>
              <a:rPr lang="en-US" sz="1400" dirty="0">
                <a:latin typeface="Calibri"/>
                <a:cs typeface="Calibri"/>
              </a:rPr>
              <a:t>of </a:t>
            </a:r>
            <a:r>
              <a:rPr lang="en-US" sz="1400" dirty="0" smtClean="0">
                <a:latin typeface="Calibri"/>
                <a:cs typeface="Calibri"/>
              </a:rPr>
              <a:t>immunization supply chain </a:t>
            </a:r>
            <a:r>
              <a:rPr lang="en-US" sz="1400" dirty="0" smtClean="0">
                <a:solidFill>
                  <a:srgbClr val="0071B9"/>
                </a:solidFill>
                <a:latin typeface="Calibri"/>
                <a:cs typeface="Calibri"/>
              </a:rPr>
              <a:t>value</a:t>
            </a:r>
            <a:r>
              <a:rPr lang="en-US" sz="1400" dirty="0" smtClean="0">
                <a:latin typeface="Calibri"/>
                <a:cs typeface="Calibri"/>
              </a:rPr>
              <a:t> is commensurate with projected </a:t>
            </a:r>
            <a:r>
              <a:rPr lang="en-US" sz="1400" dirty="0">
                <a:solidFill>
                  <a:srgbClr val="0071B9"/>
                </a:solidFill>
                <a:latin typeface="Calibri"/>
                <a:cs typeface="Calibri"/>
              </a:rPr>
              <a:t>ICT </a:t>
            </a:r>
            <a:r>
              <a:rPr lang="en-US" sz="1400" dirty="0" smtClean="0">
                <a:solidFill>
                  <a:srgbClr val="0071B9"/>
                </a:solidFill>
                <a:latin typeface="Calibri"/>
                <a:cs typeface="Calibri"/>
              </a:rPr>
              <a:t>cost</a:t>
            </a:r>
            <a:r>
              <a:rPr lang="en-US" sz="1400" dirty="0" smtClean="0">
                <a:latin typeface="Calibri"/>
                <a:cs typeface="Calibri"/>
              </a:rPr>
              <a:t>.</a:t>
            </a:r>
          </a:p>
          <a:p>
            <a:pPr marL="285750" lvl="0" indent="-285750">
              <a:buFont typeface="Wingdings" charset="2"/>
              <a:buChar char="§"/>
            </a:pPr>
            <a:endParaRPr lang="en-US" sz="1400" dirty="0" smtClean="0">
              <a:latin typeface="Calibri"/>
              <a:cs typeface="Calibri"/>
            </a:endParaRPr>
          </a:p>
          <a:p>
            <a:pPr marL="285750" lvl="0" indent="-285750">
              <a:buFont typeface="Wingdings" charset="2"/>
              <a:buChar char="§"/>
            </a:pPr>
            <a:r>
              <a:rPr lang="en-US" sz="1400" dirty="0" smtClean="0">
                <a:latin typeface="Calibri"/>
                <a:cs typeface="Calibri"/>
              </a:rPr>
              <a:t>What is the value of allocating a </a:t>
            </a:r>
            <a:r>
              <a:rPr lang="en-US" sz="1400" dirty="0" smtClean="0">
                <a:solidFill>
                  <a:schemeClr val="accent3"/>
                </a:solidFill>
                <a:latin typeface="Calibri"/>
                <a:cs typeface="Calibri"/>
              </a:rPr>
              <a:t>fixed</a:t>
            </a:r>
            <a:r>
              <a:rPr lang="en-US" sz="1400" dirty="0" smtClean="0">
                <a:latin typeface="Calibri"/>
                <a:cs typeface="Calibri"/>
              </a:rPr>
              <a:t> percent of immunization funds or </a:t>
            </a:r>
            <a:r>
              <a:rPr lang="en-US" sz="1400" dirty="0" smtClean="0">
                <a:solidFill>
                  <a:srgbClr val="0071B9"/>
                </a:solidFill>
                <a:latin typeface="Calibri"/>
                <a:cs typeface="Calibri"/>
              </a:rPr>
              <a:t>tiered</a:t>
            </a:r>
            <a:r>
              <a:rPr lang="en-US" sz="1400" dirty="0" smtClean="0">
                <a:latin typeface="Calibri"/>
                <a:cs typeface="Calibri"/>
              </a:rPr>
              <a:t> </a:t>
            </a:r>
            <a:r>
              <a:rPr lang="en-US" sz="1400" dirty="0" smtClean="0">
                <a:solidFill>
                  <a:srgbClr val="0071B9"/>
                </a:solidFill>
                <a:latin typeface="Calibri"/>
                <a:cs typeface="Calibri"/>
              </a:rPr>
              <a:t>investment</a:t>
            </a:r>
            <a:r>
              <a:rPr lang="en-US" sz="1400" dirty="0" smtClean="0">
                <a:latin typeface="Calibri"/>
                <a:cs typeface="Calibri"/>
              </a:rPr>
              <a:t> (based on information system and supply chain maturity) to </a:t>
            </a:r>
            <a:r>
              <a:rPr lang="en-US" sz="1400" dirty="0" smtClean="0">
                <a:solidFill>
                  <a:srgbClr val="0071B9"/>
                </a:solidFill>
                <a:latin typeface="Calibri"/>
                <a:cs typeface="Calibri"/>
              </a:rPr>
              <a:t>country</a:t>
            </a:r>
            <a:r>
              <a:rPr lang="en-US" sz="1400" dirty="0" smtClean="0">
                <a:latin typeface="Calibri"/>
                <a:cs typeface="Calibri"/>
              </a:rPr>
              <a:t> </a:t>
            </a:r>
            <a:r>
              <a:rPr lang="en-US" sz="1400" dirty="0" smtClean="0">
                <a:solidFill>
                  <a:srgbClr val="0071B9"/>
                </a:solidFill>
                <a:latin typeface="Calibri"/>
                <a:cs typeface="Calibri"/>
              </a:rPr>
              <a:t>initiated</a:t>
            </a:r>
            <a:r>
              <a:rPr lang="en-US" sz="1400" dirty="0" smtClean="0">
                <a:latin typeface="Calibri"/>
                <a:cs typeface="Calibri"/>
              </a:rPr>
              <a:t> investments in </a:t>
            </a:r>
            <a:r>
              <a:rPr lang="en-US" sz="1400" dirty="0" smtClean="0">
                <a:solidFill>
                  <a:srgbClr val="0071B9"/>
                </a:solidFill>
                <a:latin typeface="Calibri"/>
                <a:cs typeface="Calibri"/>
              </a:rPr>
              <a:t>ICT</a:t>
            </a:r>
            <a:r>
              <a:rPr lang="en-US" sz="1400" dirty="0" smtClean="0">
                <a:latin typeface="Calibri"/>
                <a:cs typeface="Calibri"/>
              </a:rPr>
              <a:t>?</a:t>
            </a:r>
          </a:p>
        </p:txBody>
      </p:sp>
      <p:sp>
        <p:nvSpPr>
          <p:cNvPr id="44" name="TextBox 1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572002" y="1481629"/>
            <a:ext cx="4343602" cy="596653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77747" tIns="77747" rIns="77747" bIns="77747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b="1" dirty="0" smtClean="0">
                <a:solidFill>
                  <a:schemeClr val="tx2"/>
                </a:solidFill>
              </a:rPr>
              <a:t>What is target level of investment in information systems in the next 5 years?</a:t>
            </a:r>
            <a:endParaRPr lang="en-US" sz="1400" b="1" dirty="0">
              <a:solidFill>
                <a:schemeClr val="tx2"/>
              </a:solidFill>
            </a:endParaRPr>
          </a:p>
        </p:txBody>
      </p:sp>
      <p:cxnSp>
        <p:nvCxnSpPr>
          <p:cNvPr id="38" name="Straight Connector 37"/>
          <p:cNvCxnSpPr/>
          <p:nvPr>
            <p:custDataLst>
              <p:tags r:id="rId7"/>
            </p:custDataLst>
          </p:nvPr>
        </p:nvCxnSpPr>
        <p:spPr bwMode="gray">
          <a:xfrm>
            <a:off x="2439480" y="2546239"/>
            <a:ext cx="213819" cy="0"/>
          </a:xfrm>
          <a:prstGeom prst="line">
            <a:avLst/>
          </a:prstGeom>
          <a:ln w="3175">
            <a:solidFill>
              <a:srgbClr val="80808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>
            <p:custDataLst>
              <p:tags r:id="rId8"/>
            </p:custDataLst>
          </p:nvPr>
        </p:nvCxnSpPr>
        <p:spPr bwMode="gray">
          <a:xfrm>
            <a:off x="3596046" y="2487928"/>
            <a:ext cx="213819" cy="0"/>
          </a:xfrm>
          <a:prstGeom prst="line">
            <a:avLst/>
          </a:prstGeom>
          <a:ln w="3175">
            <a:solidFill>
              <a:srgbClr val="80808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>
            <p:custDataLst>
              <p:tags r:id="rId9"/>
            </p:custDataLst>
          </p:nvPr>
        </p:nvCxnSpPr>
        <p:spPr bwMode="gray">
          <a:xfrm>
            <a:off x="3012903" y="2517084"/>
            <a:ext cx="213819" cy="0"/>
          </a:xfrm>
          <a:prstGeom prst="line">
            <a:avLst/>
          </a:prstGeom>
          <a:ln w="3175">
            <a:solidFill>
              <a:srgbClr val="80808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>
            <p:custDataLst>
              <p:tags r:id="rId10"/>
            </p:custDataLst>
          </p:nvPr>
        </p:nvCxnSpPr>
        <p:spPr bwMode="gray">
          <a:xfrm>
            <a:off x="1282914" y="3119629"/>
            <a:ext cx="213819" cy="0"/>
          </a:xfrm>
          <a:prstGeom prst="line">
            <a:avLst/>
          </a:prstGeom>
          <a:ln w="3175">
            <a:solidFill>
              <a:srgbClr val="80808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>
            <p:custDataLst>
              <p:tags r:id="rId11"/>
            </p:custDataLst>
          </p:nvPr>
        </p:nvCxnSpPr>
        <p:spPr bwMode="gray">
          <a:xfrm>
            <a:off x="1856337" y="2672579"/>
            <a:ext cx="213819" cy="0"/>
          </a:xfrm>
          <a:prstGeom prst="line">
            <a:avLst/>
          </a:prstGeom>
          <a:ln w="3175">
            <a:solidFill>
              <a:srgbClr val="80808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0" name="Object 89"/>
          <p:cNvGraphicFramePr>
            <a:graphicFrameLocks noChangeAspect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4033666553"/>
              </p:ext>
            </p:extLst>
          </p:nvPr>
        </p:nvGraphicFramePr>
        <p:xfrm>
          <a:off x="79375" y="2292350"/>
          <a:ext cx="4302125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4" name="Chart" r:id="rId33" imgW="4216400" imgH="3136900" progId="MSGraph.Chart.8">
                  <p:embed followColorScheme="full"/>
                </p:oleObj>
              </mc:Choice>
              <mc:Fallback>
                <p:oleObj name="Chart" r:id="rId33" imgW="4216400" imgH="31369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" y="2292350"/>
                        <a:ext cx="4302125" cy="320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Connector 33"/>
          <p:cNvCxnSpPr/>
          <p:nvPr>
            <p:custDataLst>
              <p:tags r:id="rId13"/>
            </p:custDataLst>
          </p:nvPr>
        </p:nvCxnSpPr>
        <p:spPr bwMode="gray">
          <a:xfrm>
            <a:off x="3411384" y="2462012"/>
            <a:ext cx="0" cy="40494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>
            <p:custDataLst>
              <p:tags r:id="rId14"/>
            </p:custDataLst>
          </p:nvPr>
        </p:nvCxnSpPr>
        <p:spPr bwMode="gray">
          <a:xfrm>
            <a:off x="3989668" y="2462012"/>
            <a:ext cx="0" cy="103664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>
            <p:custDataLst>
              <p:tags r:id="rId15"/>
            </p:custDataLst>
          </p:nvPr>
        </p:nvCxnSpPr>
        <p:spPr bwMode="gray">
          <a:xfrm>
            <a:off x="2833102" y="2491168"/>
            <a:ext cx="0" cy="40494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>
            <p:custDataLst>
              <p:tags r:id="rId16"/>
            </p:custDataLst>
          </p:nvPr>
        </p:nvCxnSpPr>
        <p:spPr bwMode="gray">
          <a:xfrm>
            <a:off x="1098252" y="3093713"/>
            <a:ext cx="0" cy="103664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>
            <p:custDataLst>
              <p:tags r:id="rId17"/>
            </p:custDataLst>
          </p:nvPr>
        </p:nvCxnSpPr>
        <p:spPr bwMode="gray">
          <a:xfrm>
            <a:off x="2254818" y="2520324"/>
            <a:ext cx="0" cy="89086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>
            <p:custDataLst>
              <p:tags r:id="rId18"/>
            </p:custDataLst>
          </p:nvPr>
        </p:nvCxnSpPr>
        <p:spPr bwMode="gray">
          <a:xfrm>
            <a:off x="1676535" y="2646663"/>
            <a:ext cx="0" cy="103664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>
            <a:spLocks noGrp="1" noChangeArrowheads="1"/>
          </p:cNvSpPr>
          <p:nvPr>
            <p:custDataLst>
              <p:tags r:id="rId19"/>
            </p:custDataLst>
          </p:nvPr>
        </p:nvSpPr>
        <p:spPr bwMode="auto">
          <a:xfrm>
            <a:off x="212200" y="1694254"/>
            <a:ext cx="905491" cy="2170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defTabSz="889000" rtl="0" eaLnBrk="1" fontAlgn="base" hangingPunct="1">
              <a:spcBef>
                <a:spcPts val="0"/>
              </a:spcBef>
              <a:spcAft>
                <a:spcPct val="0"/>
              </a:spcAft>
              <a:defRPr sz="1600" b="1">
                <a:solidFill>
                  <a:srgbClr val="59452A"/>
                </a:solidFill>
                <a:latin typeface="+mn-lt"/>
                <a:ea typeface="+mn-ea"/>
                <a:cs typeface="Arial"/>
              </a:defRPr>
            </a:lvl1pPr>
            <a:lvl2pPr marL="444500" indent="-222250" algn="l" defTabSz="8890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CE6B2A"/>
              </a:buClr>
              <a:buFont typeface="Wingdings" pitchFamily="2" charset="2"/>
              <a:buChar char="§"/>
              <a:defRPr sz="1600">
                <a:solidFill>
                  <a:srgbClr val="59452A"/>
                </a:solidFill>
                <a:latin typeface="+mn-lt"/>
                <a:cs typeface="Arial"/>
              </a:defRPr>
            </a:lvl2pPr>
            <a:lvl3pPr marL="889000" indent="-222250" algn="l" defTabSz="8890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CE6B2A"/>
              </a:buClr>
              <a:buFont typeface="Arial" pitchFamily="34" charset="0"/>
              <a:buChar char="•"/>
              <a:defRPr sz="1600">
                <a:solidFill>
                  <a:srgbClr val="59452A"/>
                </a:solidFill>
                <a:latin typeface="+mn-lt"/>
                <a:cs typeface="Arial"/>
              </a:defRPr>
            </a:lvl3pPr>
            <a:lvl4pPr marL="1338263" indent="-227013" algn="l" defTabSz="8890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CE6B2A"/>
              </a:buClr>
              <a:buFont typeface="Trebuchet MS" pitchFamily="34" charset="0"/>
              <a:buChar char="–"/>
              <a:defRPr sz="1600">
                <a:solidFill>
                  <a:srgbClr val="59452A"/>
                </a:solidFill>
                <a:latin typeface="+mn-lt"/>
                <a:cs typeface="Arial"/>
              </a:defRPr>
            </a:lvl4pPr>
            <a:lvl5pPr marL="1998663" indent="-22066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455863" indent="-22066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13063" indent="-22066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370263" indent="-22066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27463" indent="-22066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400" b="0" dirty="0">
                <a:solidFill>
                  <a:schemeClr val="tx1"/>
                </a:solidFill>
                <a:latin typeface="Arial"/>
                <a:sym typeface="Arial"/>
              </a:rPr>
              <a:t>Excess ($) </a:t>
            </a:r>
          </a:p>
        </p:txBody>
      </p:sp>
      <p:sp>
        <p:nvSpPr>
          <p:cNvPr id="118" name="Rectangle 117"/>
          <p:cNvSpPr>
            <a:spLocks noGrp="1" noChangeArrowheads="1"/>
          </p:cNvSpPr>
          <p:nvPr>
            <p:custDataLst>
              <p:tags r:id="rId20"/>
            </p:custDataLst>
          </p:nvPr>
        </p:nvSpPr>
        <p:spPr bwMode="auto">
          <a:xfrm>
            <a:off x="3809866" y="5258676"/>
            <a:ext cx="625258" cy="3725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889000" rtl="0" eaLnBrk="1" fontAlgn="base" hangingPunct="1">
              <a:spcBef>
                <a:spcPts val="0"/>
              </a:spcBef>
              <a:spcAft>
                <a:spcPct val="0"/>
              </a:spcAft>
              <a:defRPr sz="1600" b="1">
                <a:solidFill>
                  <a:srgbClr val="59452A"/>
                </a:solidFill>
                <a:latin typeface="+mn-lt"/>
                <a:ea typeface="+mn-ea"/>
                <a:cs typeface="Arial"/>
              </a:defRPr>
            </a:lvl1pPr>
            <a:lvl2pPr marL="444500" indent="-222250" algn="l" defTabSz="8890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CE6B2A"/>
              </a:buClr>
              <a:buFont typeface="Wingdings" pitchFamily="2" charset="2"/>
              <a:buChar char="§"/>
              <a:defRPr sz="1600">
                <a:solidFill>
                  <a:srgbClr val="59452A"/>
                </a:solidFill>
                <a:latin typeface="+mn-lt"/>
                <a:cs typeface="Arial"/>
              </a:defRPr>
            </a:lvl2pPr>
            <a:lvl3pPr marL="889000" indent="-222250" algn="l" defTabSz="8890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CE6B2A"/>
              </a:buClr>
              <a:buFont typeface="Arial" pitchFamily="34" charset="0"/>
              <a:buChar char="•"/>
              <a:defRPr sz="1600">
                <a:solidFill>
                  <a:srgbClr val="59452A"/>
                </a:solidFill>
                <a:latin typeface="+mn-lt"/>
                <a:cs typeface="Arial"/>
              </a:defRPr>
            </a:lvl3pPr>
            <a:lvl4pPr marL="1338263" indent="-227013" algn="l" defTabSz="8890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CE6B2A"/>
              </a:buClr>
              <a:buFont typeface="Trebuchet MS" pitchFamily="34" charset="0"/>
              <a:buChar char="–"/>
              <a:defRPr sz="1600">
                <a:solidFill>
                  <a:srgbClr val="59452A"/>
                </a:solidFill>
                <a:latin typeface="+mn-lt"/>
                <a:cs typeface="Arial"/>
              </a:defRPr>
            </a:lvl4pPr>
            <a:lvl5pPr marL="1998663" indent="-22066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455863" indent="-22066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13063" indent="-22066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370263" indent="-22066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27463" indent="-22066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E402BCBB-F44A-4865-AE57-3659D3000E7B}" type="datetime'''''''''T''''''''''''''o''''''''''''''t''''a''''''''l'''''">
              <a:rPr lang="en-US" sz="1200">
                <a:solidFill>
                  <a:schemeClr val="tx2"/>
                </a:solidFill>
              </a:rPr>
              <a:pPr>
                <a:spcBef>
                  <a:spcPct val="0"/>
                </a:spcBef>
              </a:pPr>
              <a:t>Total</a:t>
            </a:fld>
            <a:r>
              <a:rPr lang="en-US" sz="1200" dirty="0">
                <a:solidFill>
                  <a:schemeClr val="tx2"/>
                </a:solidFill>
                <a:latin typeface="Arial"/>
                <a:sym typeface="Arial"/>
              </a:rPr>
              <a:t> wastage</a:t>
            </a:r>
          </a:p>
        </p:txBody>
      </p:sp>
      <p:sp>
        <p:nvSpPr>
          <p:cNvPr id="62" name="Rectangle 61"/>
          <p:cNvSpPr>
            <a:spLocks noGrp="1" noChangeArrowheads="1"/>
          </p:cNvSpPr>
          <p:nvPr>
            <p:custDataLst>
              <p:tags r:id="rId21"/>
            </p:custDataLst>
          </p:nvPr>
        </p:nvSpPr>
        <p:spPr bwMode="auto">
          <a:xfrm>
            <a:off x="3715915" y="2244967"/>
            <a:ext cx="547506" cy="21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676" tIns="0" rIns="22676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1400" b="1" dirty="0">
                <a:cs typeface="Arial"/>
              </a:rPr>
              <a:t> </a:t>
            </a:r>
            <a:fld id="{DD10B20E-80E4-4E6B-BC4B-274DF849DE52}" type="datetime'''1'''''''''',''''''''1''''''''''''''9''''''6'''''">
              <a:rPr lang="en-US" sz="1400" b="1">
                <a:solidFill>
                  <a:schemeClr val="tx2"/>
                </a:solidFill>
                <a:cs typeface="Arial"/>
              </a:rPr>
              <a:pPr algn="ctr"/>
              <a:t>1,196</a:t>
            </a:fld>
            <a:endParaRPr lang="en-US" sz="1400" b="1" dirty="0">
              <a:solidFill>
                <a:schemeClr val="tx2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9" name="Rectangle 298"/>
          <p:cNvSpPr>
            <a:spLocks noGrp="1" noChangeArrowheads="1"/>
          </p:cNvSpPr>
          <p:nvPr>
            <p:custDataLst>
              <p:tags r:id="rId22"/>
            </p:custDataLst>
          </p:nvPr>
        </p:nvSpPr>
        <p:spPr bwMode="auto">
          <a:xfrm>
            <a:off x="3236441" y="5273617"/>
            <a:ext cx="349886" cy="1862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889000" rtl="0" eaLnBrk="1" fontAlgn="base" hangingPunct="1">
              <a:spcBef>
                <a:spcPts val="0"/>
              </a:spcBef>
              <a:spcAft>
                <a:spcPct val="0"/>
              </a:spcAft>
              <a:defRPr sz="1600" b="1">
                <a:solidFill>
                  <a:srgbClr val="59452A"/>
                </a:solidFill>
                <a:latin typeface="+mn-lt"/>
                <a:ea typeface="+mn-ea"/>
                <a:cs typeface="Arial"/>
              </a:defRPr>
            </a:lvl1pPr>
            <a:lvl2pPr marL="444500" indent="-222250" algn="l" defTabSz="8890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CE6B2A"/>
              </a:buClr>
              <a:buFont typeface="Wingdings" pitchFamily="2" charset="2"/>
              <a:buChar char="§"/>
              <a:defRPr sz="1600">
                <a:solidFill>
                  <a:srgbClr val="59452A"/>
                </a:solidFill>
                <a:latin typeface="+mn-lt"/>
                <a:cs typeface="Arial"/>
              </a:defRPr>
            </a:lvl2pPr>
            <a:lvl3pPr marL="889000" indent="-222250" algn="l" defTabSz="8890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CE6B2A"/>
              </a:buClr>
              <a:buFont typeface="Arial" pitchFamily="34" charset="0"/>
              <a:buChar char="•"/>
              <a:defRPr sz="1600">
                <a:solidFill>
                  <a:srgbClr val="59452A"/>
                </a:solidFill>
                <a:latin typeface="+mn-lt"/>
                <a:cs typeface="Arial"/>
              </a:defRPr>
            </a:lvl3pPr>
            <a:lvl4pPr marL="1338263" indent="-227013" algn="l" defTabSz="8890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CE6B2A"/>
              </a:buClr>
              <a:buFont typeface="Trebuchet MS" pitchFamily="34" charset="0"/>
              <a:buChar char="–"/>
              <a:defRPr sz="1600">
                <a:solidFill>
                  <a:srgbClr val="59452A"/>
                </a:solidFill>
                <a:latin typeface="+mn-lt"/>
                <a:cs typeface="Arial"/>
              </a:defRPr>
            </a:lvl4pPr>
            <a:lvl5pPr marL="1998663" indent="-22066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455863" indent="-22066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13063" indent="-22066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370263" indent="-22066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27463" indent="-22066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FB85D239-5BF1-46A3-B96E-F2211361A73F}" type="datetime'''''''''''''''B''''''''''''''C''G'''''''''''''">
              <a:rPr lang="en-US" sz="1200" b="0">
                <a:solidFill>
                  <a:srgbClr val="B3071B"/>
                </a:solidFill>
              </a:rPr>
              <a:pPr algn="ctr">
                <a:spcBef>
                  <a:spcPct val="0"/>
                </a:spcBef>
              </a:pPr>
              <a:t>BCG</a:t>
            </a:fld>
            <a:endParaRPr lang="en-US" sz="1200" b="0" dirty="0">
              <a:solidFill>
                <a:srgbClr val="B3071B"/>
              </a:solidFill>
              <a:latin typeface="Arial"/>
              <a:sym typeface="Arial"/>
            </a:endParaRPr>
          </a:p>
        </p:txBody>
      </p:sp>
      <p:sp>
        <p:nvSpPr>
          <p:cNvPr id="298" name="Rectangle 297"/>
          <p:cNvSpPr>
            <a:spLocks noGrp="1" noChangeArrowheads="1"/>
          </p:cNvSpPr>
          <p:nvPr>
            <p:custDataLst>
              <p:tags r:id="rId23"/>
            </p:custDataLst>
          </p:nvPr>
        </p:nvSpPr>
        <p:spPr bwMode="auto">
          <a:xfrm>
            <a:off x="2663018" y="5273617"/>
            <a:ext cx="341787" cy="1862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889000" rtl="0" eaLnBrk="1" fontAlgn="base" hangingPunct="1">
              <a:spcBef>
                <a:spcPts val="0"/>
              </a:spcBef>
              <a:spcAft>
                <a:spcPct val="0"/>
              </a:spcAft>
              <a:defRPr sz="1600" b="1">
                <a:solidFill>
                  <a:srgbClr val="59452A"/>
                </a:solidFill>
                <a:latin typeface="+mn-lt"/>
                <a:ea typeface="+mn-ea"/>
                <a:cs typeface="Arial"/>
              </a:defRPr>
            </a:lvl1pPr>
            <a:lvl2pPr marL="444500" indent="-222250" algn="l" defTabSz="8890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CE6B2A"/>
              </a:buClr>
              <a:buFont typeface="Wingdings" pitchFamily="2" charset="2"/>
              <a:buChar char="§"/>
              <a:defRPr sz="1600">
                <a:solidFill>
                  <a:srgbClr val="59452A"/>
                </a:solidFill>
                <a:latin typeface="+mn-lt"/>
                <a:cs typeface="Arial"/>
              </a:defRPr>
            </a:lvl2pPr>
            <a:lvl3pPr marL="889000" indent="-222250" algn="l" defTabSz="8890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CE6B2A"/>
              </a:buClr>
              <a:buFont typeface="Arial" pitchFamily="34" charset="0"/>
              <a:buChar char="•"/>
              <a:defRPr sz="1600">
                <a:solidFill>
                  <a:srgbClr val="59452A"/>
                </a:solidFill>
                <a:latin typeface="+mn-lt"/>
                <a:cs typeface="Arial"/>
              </a:defRPr>
            </a:lvl3pPr>
            <a:lvl4pPr marL="1338263" indent="-227013" algn="l" defTabSz="8890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CE6B2A"/>
              </a:buClr>
              <a:buFont typeface="Trebuchet MS" pitchFamily="34" charset="0"/>
              <a:buChar char="–"/>
              <a:defRPr sz="1600">
                <a:solidFill>
                  <a:srgbClr val="59452A"/>
                </a:solidFill>
                <a:latin typeface="+mn-lt"/>
                <a:cs typeface="Arial"/>
              </a:defRPr>
            </a:lvl4pPr>
            <a:lvl5pPr marL="1998663" indent="-22066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455863" indent="-22066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13063" indent="-22066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370263" indent="-22066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27463" indent="-22066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F7CCB0D9-7445-4D24-B48B-D2379FC71573}" type="datetime'O''''''''''''''P''''''''''''''''''''''''''''''V'''''''''''''''">
              <a:rPr lang="en-US" sz="1200" b="0">
                <a:solidFill>
                  <a:srgbClr val="B3071B"/>
                </a:solidFill>
              </a:rPr>
              <a:pPr algn="ctr">
                <a:spcBef>
                  <a:spcPct val="0"/>
                </a:spcBef>
              </a:pPr>
              <a:t>OPV</a:t>
            </a:fld>
            <a:endParaRPr lang="en-US" sz="1200" b="0" dirty="0">
              <a:solidFill>
                <a:srgbClr val="B3071B"/>
              </a:solidFill>
              <a:latin typeface="Arial"/>
              <a:sym typeface="Arial"/>
            </a:endParaRPr>
          </a:p>
        </p:txBody>
      </p:sp>
      <p:sp>
        <p:nvSpPr>
          <p:cNvPr id="297" name="Rectangle 296"/>
          <p:cNvSpPr>
            <a:spLocks noGrp="1" noChangeArrowheads="1"/>
          </p:cNvSpPr>
          <p:nvPr>
            <p:custDataLst>
              <p:tags r:id="rId24"/>
            </p:custDataLst>
          </p:nvPr>
        </p:nvSpPr>
        <p:spPr bwMode="auto">
          <a:xfrm>
            <a:off x="1960007" y="5273617"/>
            <a:ext cx="589622" cy="1862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889000" rtl="0" eaLnBrk="1" fontAlgn="base" hangingPunct="1">
              <a:spcBef>
                <a:spcPts val="0"/>
              </a:spcBef>
              <a:spcAft>
                <a:spcPct val="0"/>
              </a:spcAft>
              <a:defRPr sz="1600" b="1">
                <a:solidFill>
                  <a:srgbClr val="59452A"/>
                </a:solidFill>
                <a:latin typeface="+mn-lt"/>
                <a:ea typeface="+mn-ea"/>
                <a:cs typeface="Arial"/>
              </a:defRPr>
            </a:lvl1pPr>
            <a:lvl2pPr marL="444500" indent="-222250" algn="l" defTabSz="8890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CE6B2A"/>
              </a:buClr>
              <a:buFont typeface="Wingdings" pitchFamily="2" charset="2"/>
              <a:buChar char="§"/>
              <a:defRPr sz="1600">
                <a:solidFill>
                  <a:srgbClr val="59452A"/>
                </a:solidFill>
                <a:latin typeface="+mn-lt"/>
                <a:cs typeface="Arial"/>
              </a:defRPr>
            </a:lvl2pPr>
            <a:lvl3pPr marL="889000" indent="-222250" algn="l" defTabSz="8890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CE6B2A"/>
              </a:buClr>
              <a:buFont typeface="Arial" pitchFamily="34" charset="0"/>
              <a:buChar char="•"/>
              <a:defRPr sz="1600">
                <a:solidFill>
                  <a:srgbClr val="59452A"/>
                </a:solidFill>
                <a:latin typeface="+mn-lt"/>
                <a:cs typeface="Arial"/>
              </a:defRPr>
            </a:lvl3pPr>
            <a:lvl4pPr marL="1338263" indent="-227013" algn="l" defTabSz="8890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CE6B2A"/>
              </a:buClr>
              <a:buFont typeface="Trebuchet MS" pitchFamily="34" charset="0"/>
              <a:buChar char="–"/>
              <a:defRPr sz="1600">
                <a:solidFill>
                  <a:srgbClr val="59452A"/>
                </a:solidFill>
                <a:latin typeface="+mn-lt"/>
                <a:cs typeface="Arial"/>
              </a:defRPr>
            </a:lvl4pPr>
            <a:lvl5pPr marL="1998663" indent="-22066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455863" indent="-22066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13063" indent="-22066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370263" indent="-22066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27463" indent="-22066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456ABF44-C6EC-4C71-B5D2-16EAA16FA347}" type="datetime'M''''''''ea''''s''''''''''''''''''le''s'''''''''''''''''''">
              <a:rPr lang="en-US" sz="1200" b="0">
                <a:solidFill>
                  <a:srgbClr val="B3071B"/>
                </a:solidFill>
              </a:rPr>
              <a:pPr algn="ctr">
                <a:spcBef>
                  <a:spcPct val="0"/>
                </a:spcBef>
              </a:pPr>
              <a:t>Measles</a:t>
            </a:fld>
            <a:endParaRPr lang="en-US" sz="1200" b="0" dirty="0">
              <a:solidFill>
                <a:srgbClr val="B3071B"/>
              </a:solidFill>
              <a:latin typeface="Arial"/>
              <a:sym typeface="Arial"/>
            </a:endParaRPr>
          </a:p>
        </p:txBody>
      </p:sp>
      <p:sp>
        <p:nvSpPr>
          <p:cNvPr id="296" name="Rectangle 295"/>
          <p:cNvSpPr>
            <a:spLocks noGrp="1" noChangeArrowheads="1"/>
          </p:cNvSpPr>
          <p:nvPr>
            <p:custDataLst>
              <p:tags r:id="rId25"/>
            </p:custDataLst>
          </p:nvPr>
        </p:nvSpPr>
        <p:spPr bwMode="auto">
          <a:xfrm>
            <a:off x="1519411" y="5273617"/>
            <a:ext cx="315869" cy="1862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889000" rtl="0" eaLnBrk="1" fontAlgn="base" hangingPunct="1">
              <a:spcBef>
                <a:spcPts val="0"/>
              </a:spcBef>
              <a:spcAft>
                <a:spcPct val="0"/>
              </a:spcAft>
              <a:defRPr sz="1600" b="1">
                <a:solidFill>
                  <a:srgbClr val="59452A"/>
                </a:solidFill>
                <a:latin typeface="+mn-lt"/>
                <a:ea typeface="+mn-ea"/>
                <a:cs typeface="Arial"/>
              </a:defRPr>
            </a:lvl1pPr>
            <a:lvl2pPr marL="444500" indent="-222250" algn="l" defTabSz="8890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CE6B2A"/>
              </a:buClr>
              <a:buFont typeface="Wingdings" pitchFamily="2" charset="2"/>
              <a:buChar char="§"/>
              <a:defRPr sz="1600">
                <a:solidFill>
                  <a:srgbClr val="59452A"/>
                </a:solidFill>
                <a:latin typeface="+mn-lt"/>
                <a:cs typeface="Arial"/>
              </a:defRPr>
            </a:lvl2pPr>
            <a:lvl3pPr marL="889000" indent="-222250" algn="l" defTabSz="8890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CE6B2A"/>
              </a:buClr>
              <a:buFont typeface="Arial" pitchFamily="34" charset="0"/>
              <a:buChar char="•"/>
              <a:defRPr sz="1600">
                <a:solidFill>
                  <a:srgbClr val="59452A"/>
                </a:solidFill>
                <a:latin typeface="+mn-lt"/>
                <a:cs typeface="Arial"/>
              </a:defRPr>
            </a:lvl3pPr>
            <a:lvl4pPr marL="1338263" indent="-227013" algn="l" defTabSz="8890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CE6B2A"/>
              </a:buClr>
              <a:buFont typeface="Trebuchet MS" pitchFamily="34" charset="0"/>
              <a:buChar char="–"/>
              <a:defRPr sz="1600">
                <a:solidFill>
                  <a:srgbClr val="59452A"/>
                </a:solidFill>
                <a:latin typeface="+mn-lt"/>
                <a:cs typeface="Arial"/>
              </a:defRPr>
            </a:lvl4pPr>
            <a:lvl5pPr marL="1998663" indent="-22066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455863" indent="-22066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13063" indent="-22066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370263" indent="-22066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27463" indent="-22066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29B19CE4-6FF1-4457-9B62-4C13CF8A163C}" type="datetime'''''''''''''''''''''''''Y''''''''''''''''''''''''''''FV'">
              <a:rPr lang="en-US" sz="1200" b="0">
                <a:solidFill>
                  <a:srgbClr val="B3071B"/>
                </a:solidFill>
              </a:rPr>
              <a:pPr algn="ctr">
                <a:spcBef>
                  <a:spcPct val="0"/>
                </a:spcBef>
              </a:pPr>
              <a:t>YFV</a:t>
            </a:fld>
            <a:endParaRPr lang="en-US" sz="1200" b="0" dirty="0">
              <a:solidFill>
                <a:srgbClr val="B3071B"/>
              </a:solidFill>
              <a:latin typeface="Arial"/>
              <a:sym typeface="Arial"/>
            </a:endParaRPr>
          </a:p>
        </p:txBody>
      </p:sp>
      <p:sp>
        <p:nvSpPr>
          <p:cNvPr id="295" name="Rectangle 294"/>
          <p:cNvSpPr>
            <a:spLocks noGrp="1" noChangeArrowheads="1"/>
          </p:cNvSpPr>
          <p:nvPr>
            <p:custDataLst>
              <p:tags r:id="rId26"/>
            </p:custDataLst>
          </p:nvPr>
        </p:nvSpPr>
        <p:spPr bwMode="auto">
          <a:xfrm>
            <a:off x="889293" y="5273617"/>
            <a:ext cx="417919" cy="1862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889000" rtl="0" eaLnBrk="1" fontAlgn="base" hangingPunct="1">
              <a:spcBef>
                <a:spcPts val="0"/>
              </a:spcBef>
              <a:spcAft>
                <a:spcPct val="0"/>
              </a:spcAft>
              <a:defRPr sz="1600" b="1">
                <a:solidFill>
                  <a:srgbClr val="59452A"/>
                </a:solidFill>
                <a:latin typeface="+mn-lt"/>
                <a:ea typeface="+mn-ea"/>
                <a:cs typeface="Arial"/>
              </a:defRPr>
            </a:lvl1pPr>
            <a:lvl2pPr marL="444500" indent="-222250" algn="l" defTabSz="8890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CE6B2A"/>
              </a:buClr>
              <a:buFont typeface="Wingdings" pitchFamily="2" charset="2"/>
              <a:buChar char="§"/>
              <a:defRPr sz="1600">
                <a:solidFill>
                  <a:srgbClr val="59452A"/>
                </a:solidFill>
                <a:latin typeface="+mn-lt"/>
                <a:cs typeface="Arial"/>
              </a:defRPr>
            </a:lvl2pPr>
            <a:lvl3pPr marL="889000" indent="-222250" algn="l" defTabSz="8890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CE6B2A"/>
              </a:buClr>
              <a:buFont typeface="Arial" pitchFamily="34" charset="0"/>
              <a:buChar char="•"/>
              <a:defRPr sz="1600">
                <a:solidFill>
                  <a:srgbClr val="59452A"/>
                </a:solidFill>
                <a:latin typeface="+mn-lt"/>
                <a:cs typeface="Arial"/>
              </a:defRPr>
            </a:lvl3pPr>
            <a:lvl4pPr marL="1338263" indent="-227013" algn="l" defTabSz="8890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CE6B2A"/>
              </a:buClr>
              <a:buFont typeface="Trebuchet MS" pitchFamily="34" charset="0"/>
              <a:buChar char="–"/>
              <a:defRPr sz="1600">
                <a:solidFill>
                  <a:srgbClr val="59452A"/>
                </a:solidFill>
                <a:latin typeface="+mn-lt"/>
                <a:cs typeface="Arial"/>
              </a:defRPr>
            </a:lvl4pPr>
            <a:lvl5pPr marL="1998663" indent="-22066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455863" indent="-22066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13063" indent="-22066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370263" indent="-22066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27463" indent="-22066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9A01FAF7-EB3B-4DD6-8A7B-5150BECF0C4A}" type="datetime'''P''''''''''''e''''''''''''''''''n''''ta'''''''''''''''''''''">
              <a:rPr lang="en-US" sz="1200" b="0">
                <a:solidFill>
                  <a:schemeClr val="tx2"/>
                </a:solidFill>
              </a:rPr>
              <a:pPr algn="ctr">
                <a:spcBef>
                  <a:spcPct val="0"/>
                </a:spcBef>
              </a:pPr>
              <a:t>Penta</a:t>
            </a:fld>
            <a:endParaRPr lang="en-US" sz="1200" b="0" dirty="0">
              <a:solidFill>
                <a:schemeClr val="tx2"/>
              </a:solidFill>
              <a:latin typeface="Arial"/>
              <a:sym typeface="Arial"/>
            </a:endParaRPr>
          </a:p>
        </p:txBody>
      </p:sp>
      <p:sp>
        <p:nvSpPr>
          <p:cNvPr id="47" name="McK 5. Source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79375" y="5857726"/>
            <a:ext cx="850254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621975" indent="-621975" defTabSz="913526">
              <a:tabLst>
                <a:tab pos="625214" algn="l"/>
              </a:tabLst>
            </a:pPr>
            <a:endParaRPr lang="en-US" sz="1000" dirty="0">
              <a:latin typeface="Calibri"/>
              <a:cs typeface="Calibri"/>
            </a:endParaRPr>
          </a:p>
          <a:p>
            <a:pPr marL="621975" indent="-621975" defTabSz="913526">
              <a:tabLst>
                <a:tab pos="625214" algn="l"/>
              </a:tabLst>
            </a:pPr>
            <a:endParaRPr lang="en-US" sz="1000" dirty="0">
              <a:latin typeface="Calibri"/>
              <a:cs typeface="Calibri"/>
            </a:endParaRPr>
          </a:p>
          <a:p>
            <a:pPr marL="621975" indent="-621975" defTabSz="913526">
              <a:tabLst>
                <a:tab pos="625214" algn="l"/>
              </a:tabLst>
            </a:pPr>
            <a:endParaRPr lang="en-US" sz="1000" dirty="0" smtClean="0">
              <a:latin typeface="Calibri"/>
              <a:cs typeface="Calibri"/>
            </a:endParaRPr>
          </a:p>
          <a:p>
            <a:pPr marL="621975" indent="-621975" defTabSz="913526">
              <a:tabLst>
                <a:tab pos="625214" algn="l"/>
              </a:tabLst>
            </a:pPr>
            <a:r>
              <a:rPr lang="en-US" sz="1000" dirty="0" smtClean="0">
                <a:latin typeface="Calibri"/>
                <a:cs typeface="Calibri"/>
              </a:rPr>
              <a:t>Source: Data from  Ebong </a:t>
            </a:r>
            <a:r>
              <a:rPr lang="en-US" sz="1000" dirty="0">
                <a:latin typeface="Calibri"/>
                <a:cs typeface="Calibri"/>
              </a:rPr>
              <a:t>and Levy, "Impact of </a:t>
            </a:r>
            <a:r>
              <a:rPr lang="en-US" sz="1000" dirty="0" smtClean="0">
                <a:latin typeface="Calibri"/>
                <a:cs typeface="Calibri"/>
              </a:rPr>
              <a:t>the </a:t>
            </a:r>
            <a:r>
              <a:rPr lang="en-US" sz="1000" dirty="0">
                <a:latin typeface="Calibri"/>
                <a:cs typeface="Calibri"/>
              </a:rPr>
              <a:t>introduction of new vaccines and vaccine wastage rate on the cost-effectiveness of routine </a:t>
            </a:r>
            <a:endParaRPr lang="en-US" sz="1000" dirty="0" smtClean="0">
              <a:latin typeface="Calibri"/>
              <a:cs typeface="Calibri"/>
            </a:endParaRPr>
          </a:p>
          <a:p>
            <a:pPr marL="621975" indent="-621975" defTabSz="913526">
              <a:tabLst>
                <a:tab pos="625214" algn="l"/>
              </a:tabLst>
            </a:pPr>
            <a:r>
              <a:rPr lang="en-US" sz="1000" dirty="0" smtClean="0">
                <a:latin typeface="Calibri"/>
                <a:cs typeface="Calibri"/>
              </a:rPr>
              <a:t>EPI</a:t>
            </a:r>
            <a:r>
              <a:rPr lang="en-US" sz="1000" dirty="0">
                <a:latin typeface="Calibri"/>
                <a:cs typeface="Calibri"/>
              </a:rPr>
              <a:t>: lessons from a descriptive study in a Cameroonian health district" (2011</a:t>
            </a:r>
            <a:r>
              <a:rPr lang="en-US" sz="1000" dirty="0" smtClean="0">
                <a:latin typeface="Calibri"/>
                <a:cs typeface="Calibri"/>
              </a:rPr>
              <a:t>). Analysis from McKinsey </a:t>
            </a:r>
            <a:r>
              <a:rPr lang="en-US" sz="1000" dirty="0">
                <a:latin typeface="Calibri"/>
                <a:cs typeface="Calibri"/>
              </a:rPr>
              <a:t>ISC </a:t>
            </a:r>
            <a:r>
              <a:rPr lang="en-US" sz="1000" dirty="0" smtClean="0">
                <a:latin typeface="Calibri"/>
                <a:cs typeface="Calibri"/>
              </a:rPr>
              <a:t>Landscape based on 2009 </a:t>
            </a:r>
            <a:r>
              <a:rPr lang="en-US" sz="1000" dirty="0">
                <a:latin typeface="Calibri"/>
                <a:cs typeface="Calibri"/>
              </a:rPr>
              <a:t>Ngong district </a:t>
            </a:r>
            <a:endParaRPr lang="en-US" sz="1000" dirty="0" smtClean="0">
              <a:latin typeface="Calibri"/>
              <a:cs typeface="Calibri"/>
            </a:endParaRPr>
          </a:p>
          <a:p>
            <a:pPr marL="621975" indent="-621975" defTabSz="913526">
              <a:tabLst>
                <a:tab pos="625214" algn="l"/>
              </a:tabLst>
            </a:pPr>
            <a:r>
              <a:rPr lang="en-US" sz="1000" dirty="0" smtClean="0">
                <a:latin typeface="Calibri"/>
                <a:cs typeface="Calibri"/>
              </a:rPr>
              <a:t>population </a:t>
            </a:r>
            <a:r>
              <a:rPr lang="en-US" sz="1000" dirty="0">
                <a:latin typeface="Calibri"/>
                <a:cs typeface="Calibri"/>
              </a:rPr>
              <a:t>of 143,238 </a:t>
            </a:r>
            <a:r>
              <a:rPr lang="en-US" sz="1000" dirty="0" smtClean="0">
                <a:latin typeface="Calibri"/>
                <a:cs typeface="Calibri"/>
              </a:rPr>
              <a:t>and </a:t>
            </a:r>
            <a:r>
              <a:rPr lang="en-US" sz="1000" dirty="0">
                <a:latin typeface="Calibri"/>
                <a:cs typeface="Calibri"/>
              </a:rPr>
              <a:t>16 </a:t>
            </a:r>
            <a:r>
              <a:rPr lang="en-US" sz="1000" dirty="0" smtClean="0">
                <a:latin typeface="Calibri"/>
                <a:cs typeface="Calibri"/>
              </a:rPr>
              <a:t>health centers</a:t>
            </a:r>
            <a:r>
              <a:rPr lang="en-US" sz="1000" dirty="0">
                <a:latin typeface="Calibri"/>
                <a:cs typeface="Calibri"/>
              </a:rPr>
              <a:t>; values represent average wastage recorded across health </a:t>
            </a:r>
            <a:r>
              <a:rPr lang="en-US" sz="1000" dirty="0" smtClean="0">
                <a:latin typeface="Calibri"/>
                <a:cs typeface="Calibri"/>
              </a:rPr>
              <a:t>centers. </a:t>
            </a:r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61" name="Rectangle 13"/>
          <p:cNvSpPr txBox="1"/>
          <p:nvPr>
            <p:custDataLst>
              <p:tags r:id="rId28"/>
            </p:custDataLst>
          </p:nvPr>
        </p:nvSpPr>
        <p:spPr>
          <a:xfrm>
            <a:off x="2290453" y="5646943"/>
            <a:ext cx="4763034" cy="58161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74637" tIns="74637" rIns="74637" bIns="74637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b="1" baseline="0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hangingPunct="1">
              <a:spcBef>
                <a:spcPct val="50000"/>
              </a:spcBef>
              <a:buClr>
                <a:schemeClr val="bg1"/>
              </a:buClr>
              <a:buSzPct val="125000"/>
              <a:buFont typeface="Arial" charset="0"/>
              <a:buChar char="▪"/>
              <a:defRPr b="1" baseline="0">
                <a:solidFill>
                  <a:schemeClr val="bg1"/>
                </a:solidFill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dirty="0" smtClean="0">
                <a:solidFill>
                  <a:schemeClr val="tx2"/>
                </a:solidFill>
                <a:latin typeface="Calibri"/>
                <a:cs typeface="Calibri"/>
              </a:rPr>
              <a:t>Value of vaccine </a:t>
            </a:r>
            <a:r>
              <a:rPr lang="en-US" sz="1400" dirty="0">
                <a:solidFill>
                  <a:schemeClr val="tx2"/>
                </a:solidFill>
                <a:latin typeface="Calibri"/>
                <a:cs typeface="Calibri"/>
              </a:rPr>
              <a:t>w</a:t>
            </a:r>
            <a:r>
              <a:rPr lang="en-US" sz="1400" dirty="0" smtClean="0">
                <a:solidFill>
                  <a:schemeClr val="tx2"/>
                </a:solidFill>
                <a:latin typeface="Calibri"/>
                <a:cs typeface="Calibri"/>
              </a:rPr>
              <a:t>astage levels in these four months is equivalent to cost to fully immunize 8% of target population. </a:t>
            </a:r>
            <a:endParaRPr lang="en-US" sz="14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42" name="TextBox 11"/>
          <p:cNvSpPr txBox="1">
            <a:spLocks/>
          </p:cNvSpPr>
          <p:nvPr>
            <p:custDataLst>
              <p:tags r:id="rId29"/>
            </p:custDataLst>
          </p:nvPr>
        </p:nvSpPr>
        <p:spPr>
          <a:xfrm>
            <a:off x="121489" y="1481630"/>
            <a:ext cx="4343602" cy="596653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77747" tIns="77747" rIns="77747" bIns="77747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b="1" dirty="0">
                <a:solidFill>
                  <a:schemeClr val="tx2"/>
                </a:solidFill>
              </a:rPr>
              <a:t>Value of excess wastage per health center in Cameroon's Ngong district, Feb.-May </a:t>
            </a:r>
            <a:r>
              <a:rPr lang="en-US" sz="1400" b="1" dirty="0" smtClean="0">
                <a:solidFill>
                  <a:schemeClr val="tx2"/>
                </a:solidFill>
              </a:rPr>
              <a:t>2009 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>
                <a:latin typeface="Calibri"/>
                <a:cs typeface="Calibri"/>
              </a:rPr>
              <a:t>How should the Alliance approach investments in technology and tools ?</a:t>
            </a:r>
            <a:endParaRPr lang="en-US" sz="20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73842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3480531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7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 bwMode="gray">
          <a:xfrm>
            <a:off x="121489" y="234864"/>
            <a:ext cx="8794113" cy="30777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/>
              <a:t>Proposed Mechanisms for Impact.</a:t>
            </a:r>
            <a:endParaRPr lang="en-US" sz="2000" b="1" dirty="0"/>
          </a:p>
        </p:txBody>
      </p:sp>
      <p:sp>
        <p:nvSpPr>
          <p:cNvPr id="71" name="McK 5. Source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21490" y="6512294"/>
            <a:ext cx="8460426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621975" indent="-621975" defTabSz="913526">
              <a:tabLst>
                <a:tab pos="625214" algn="l"/>
              </a:tabLst>
            </a:pPr>
            <a:r>
              <a:rPr lang="en-US" sz="900" dirty="0" smtClean="0"/>
              <a:t>Source: Stakeholder Interviews</a:t>
            </a:r>
            <a:endParaRPr lang="en-US" sz="900" dirty="0"/>
          </a:p>
        </p:txBody>
      </p:sp>
      <p:sp>
        <p:nvSpPr>
          <p:cNvPr id="18" name="Rectangle 17"/>
          <p:cNvSpPr/>
          <p:nvPr>
            <p:custDataLst>
              <p:tags r:id="rId5"/>
            </p:custDataLst>
          </p:nvPr>
        </p:nvSpPr>
        <p:spPr>
          <a:xfrm>
            <a:off x="277074" y="883171"/>
            <a:ext cx="8788593" cy="543220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7747" tIns="77747" rIns="77747" bIns="77747" numCol="1" anchor="t" anchorCtr="0" compatLnSpc="1">
            <a:prstTxWarp prst="textNoShape">
              <a:avLst/>
            </a:prstTxWarp>
            <a:noAutofit/>
          </a:bodyPr>
          <a:lstStyle/>
          <a:p>
            <a:pPr defTabSz="913526">
              <a:buClr>
                <a:schemeClr val="tx2"/>
              </a:buClr>
            </a:pP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8" name="Rectangle 116"/>
          <p:cNvSpPr txBox="1">
            <a:spLocks/>
          </p:cNvSpPr>
          <p:nvPr/>
        </p:nvSpPr>
        <p:spPr>
          <a:xfrm>
            <a:off x="6674499" y="925216"/>
            <a:ext cx="101358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b="1" dirty="0" smtClean="0">
                <a:solidFill>
                  <a:schemeClr val="tx2"/>
                </a:solidFill>
                <a:latin typeface="Calibri"/>
                <a:cs typeface="Calibri"/>
              </a:rPr>
              <a:t>Partner</a:t>
            </a:r>
            <a:r>
              <a:rPr lang="en-US" sz="1000" b="1" dirty="0" smtClean="0">
                <a:solidFill>
                  <a:schemeClr val="tx2"/>
                </a:solidFill>
              </a:rPr>
              <a:t> Expertise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19" name="Rectangle 116"/>
          <p:cNvSpPr txBox="1">
            <a:spLocks/>
          </p:cNvSpPr>
          <p:nvPr/>
        </p:nvSpPr>
        <p:spPr>
          <a:xfrm>
            <a:off x="6707809" y="1106149"/>
            <a:ext cx="81310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b="1" dirty="0" smtClean="0">
                <a:solidFill>
                  <a:schemeClr val="tx2"/>
                </a:solidFill>
                <a:latin typeface="Calibri"/>
                <a:cs typeface="Calibri"/>
              </a:rPr>
              <a:t>GAVI</a:t>
            </a:r>
            <a:r>
              <a:rPr lang="en-US" sz="1000" b="1" dirty="0" smtClean="0">
                <a:solidFill>
                  <a:schemeClr val="tx2"/>
                </a:solidFill>
              </a:rPr>
              <a:t>   </a:t>
            </a:r>
            <a:r>
              <a:rPr lang="en-US" sz="1000" b="1" dirty="0" smtClean="0">
                <a:solidFill>
                  <a:schemeClr val="tx2"/>
                </a:solidFill>
                <a:latin typeface="Calibri"/>
                <a:cs typeface="Calibri"/>
              </a:rPr>
              <a:t>WHO</a:t>
            </a:r>
            <a:endParaRPr lang="en-US" sz="1000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55" name="Rectangle 116"/>
          <p:cNvSpPr txBox="1">
            <a:spLocks/>
          </p:cNvSpPr>
          <p:nvPr/>
        </p:nvSpPr>
        <p:spPr>
          <a:xfrm>
            <a:off x="1847276" y="1106149"/>
            <a:ext cx="4772333" cy="15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b="1" dirty="0" smtClean="0">
                <a:solidFill>
                  <a:schemeClr val="tx2"/>
                </a:solidFill>
              </a:rPr>
              <a:t>Proposals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09" name="Rectangle 116"/>
          <p:cNvSpPr txBox="1">
            <a:spLocks/>
          </p:cNvSpPr>
          <p:nvPr/>
        </p:nvSpPr>
        <p:spPr>
          <a:xfrm>
            <a:off x="7975269" y="1115668"/>
            <a:ext cx="371832" cy="15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b="1" dirty="0" smtClean="0">
                <a:solidFill>
                  <a:schemeClr val="tx2"/>
                </a:solidFill>
                <a:latin typeface="Calibri"/>
                <a:cs typeface="Calibri"/>
              </a:rPr>
              <a:t>BMGF</a:t>
            </a:r>
            <a:endParaRPr lang="en-US" sz="1000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111" name="Rectangle 116"/>
          <p:cNvSpPr txBox="1">
            <a:spLocks/>
          </p:cNvSpPr>
          <p:nvPr/>
        </p:nvSpPr>
        <p:spPr>
          <a:xfrm>
            <a:off x="7484347" y="1115668"/>
            <a:ext cx="557761" cy="15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b="1" dirty="0" smtClean="0">
                <a:solidFill>
                  <a:schemeClr val="tx2"/>
                </a:solidFill>
                <a:latin typeface="Calibri"/>
                <a:cs typeface="Calibri"/>
              </a:rPr>
              <a:t>UNICEF</a:t>
            </a:r>
            <a:endParaRPr lang="en-US" sz="1000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23" name="Rectangle 8"/>
          <p:cNvSpPr txBox="1">
            <a:spLocks/>
          </p:cNvSpPr>
          <p:nvPr/>
        </p:nvSpPr>
        <p:spPr>
          <a:xfrm>
            <a:off x="754380" y="1306721"/>
            <a:ext cx="1033868" cy="949785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6648" tIns="46648" rIns="46648" bIns="46648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b="1" dirty="0" smtClean="0">
                <a:solidFill>
                  <a:schemeClr val="bg1"/>
                </a:solidFill>
                <a:latin typeface="Calibri"/>
                <a:cs typeface="Calibri"/>
              </a:rPr>
              <a:t>Guidance</a:t>
            </a:r>
            <a:endParaRPr lang="en-US" sz="1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4" name="Rectangle 8"/>
          <p:cNvSpPr txBox="1">
            <a:spLocks/>
          </p:cNvSpPr>
          <p:nvPr/>
        </p:nvSpPr>
        <p:spPr>
          <a:xfrm>
            <a:off x="754380" y="2306371"/>
            <a:ext cx="1033868" cy="1283004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6648" tIns="46648" rIns="46648" bIns="46648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b="1" dirty="0" smtClean="0">
                <a:solidFill>
                  <a:schemeClr val="bg1"/>
                </a:solidFill>
                <a:latin typeface="Calibri"/>
                <a:cs typeface="Calibri"/>
              </a:rPr>
              <a:t>Standards</a:t>
            </a:r>
            <a:endParaRPr lang="en-US" sz="1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5" name="Rectangle 8"/>
          <p:cNvSpPr txBox="1">
            <a:spLocks/>
          </p:cNvSpPr>
          <p:nvPr/>
        </p:nvSpPr>
        <p:spPr>
          <a:xfrm>
            <a:off x="754380" y="3639239"/>
            <a:ext cx="1033868" cy="949785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6648" tIns="46648" rIns="46648" bIns="46648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b="1" dirty="0" smtClean="0">
                <a:solidFill>
                  <a:schemeClr val="bg1"/>
                </a:solidFill>
                <a:latin typeface="Calibri"/>
                <a:cs typeface="Calibri"/>
              </a:rPr>
              <a:t>Platforms</a:t>
            </a:r>
          </a:p>
          <a:p>
            <a:endParaRPr lang="en-US" sz="10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r>
              <a:rPr lang="en-US" sz="1000" b="1" dirty="0" smtClean="0">
                <a:solidFill>
                  <a:schemeClr val="bg1"/>
                </a:solidFill>
                <a:latin typeface="Calibri"/>
                <a:cs typeface="Calibri"/>
              </a:rPr>
              <a:t>Thought Leadership </a:t>
            </a:r>
          </a:p>
          <a:p>
            <a:endParaRPr lang="en-US" sz="1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6" name="Rectangle 8"/>
          <p:cNvSpPr txBox="1">
            <a:spLocks/>
          </p:cNvSpPr>
          <p:nvPr/>
        </p:nvSpPr>
        <p:spPr>
          <a:xfrm>
            <a:off x="754380" y="4696939"/>
            <a:ext cx="1033868" cy="558519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6648" tIns="46648" rIns="46648" bIns="46648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b="1" dirty="0" smtClean="0">
                <a:solidFill>
                  <a:schemeClr val="bg1"/>
                </a:solidFill>
                <a:latin typeface="Calibri"/>
                <a:cs typeface="Calibri"/>
              </a:rPr>
              <a:t> Advocacy</a:t>
            </a:r>
            <a:endParaRPr lang="en-US" sz="1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7" name="Rectangle 8"/>
          <p:cNvSpPr txBox="1">
            <a:spLocks/>
          </p:cNvSpPr>
          <p:nvPr/>
        </p:nvSpPr>
        <p:spPr>
          <a:xfrm>
            <a:off x="754380" y="5313507"/>
            <a:ext cx="1033868" cy="941604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6648" tIns="46648" rIns="46648" bIns="46648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b="1" dirty="0">
                <a:solidFill>
                  <a:schemeClr val="bg1"/>
                </a:solidFill>
                <a:latin typeface="Calibri"/>
                <a:cs typeface="Calibri"/>
              </a:rPr>
              <a:t>Performance </a:t>
            </a:r>
          </a:p>
          <a:p>
            <a:r>
              <a:rPr lang="en-US" sz="1000" b="1" dirty="0">
                <a:solidFill>
                  <a:schemeClr val="bg1"/>
                </a:solidFill>
                <a:latin typeface="Calibri"/>
                <a:cs typeface="Calibri"/>
              </a:rPr>
              <a:t>Management</a:t>
            </a:r>
          </a:p>
        </p:txBody>
      </p:sp>
      <p:sp>
        <p:nvSpPr>
          <p:cNvPr id="10" name="Rectangle 10"/>
          <p:cNvSpPr txBox="1">
            <a:spLocks/>
          </p:cNvSpPr>
          <p:nvPr/>
        </p:nvSpPr>
        <p:spPr>
          <a:xfrm>
            <a:off x="1847276" y="1306721"/>
            <a:ext cx="4772333" cy="28335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648" tIns="46648" rIns="46648" bIns="46648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900" dirty="0" smtClean="0">
                <a:solidFill>
                  <a:schemeClr val="bg1"/>
                </a:solidFill>
                <a:latin typeface="Calibri"/>
                <a:cs typeface="Calibri"/>
              </a:rPr>
              <a:t>1.1  Stimulate open discussion about sustainability models between vendors and countries. </a:t>
            </a:r>
            <a:endParaRPr lang="en-US" sz="9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0" name="Rectangle 10"/>
          <p:cNvSpPr txBox="1">
            <a:spLocks/>
          </p:cNvSpPr>
          <p:nvPr/>
        </p:nvSpPr>
        <p:spPr>
          <a:xfrm>
            <a:off x="1847276" y="1639937"/>
            <a:ext cx="4772333" cy="28335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648" tIns="46648" rIns="46648" bIns="46648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900" dirty="0">
                <a:solidFill>
                  <a:schemeClr val="bg1"/>
                </a:solidFill>
                <a:latin typeface="Calibri"/>
                <a:cs typeface="Calibri"/>
              </a:rPr>
              <a:t>1</a:t>
            </a:r>
            <a:r>
              <a:rPr lang="en-US" sz="900" dirty="0" smtClean="0">
                <a:solidFill>
                  <a:schemeClr val="bg1"/>
                </a:solidFill>
                <a:latin typeface="Calibri"/>
                <a:cs typeface="Calibri"/>
              </a:rPr>
              <a:t>.2  Create dynamic listing (consumer report) of vendors and software.</a:t>
            </a:r>
            <a:endParaRPr lang="en-US" sz="9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3" name="Rectangle 10"/>
          <p:cNvSpPr txBox="1">
            <a:spLocks/>
          </p:cNvSpPr>
          <p:nvPr/>
        </p:nvSpPr>
        <p:spPr>
          <a:xfrm>
            <a:off x="1847276" y="2306371"/>
            <a:ext cx="4772333" cy="28335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648" tIns="46648" rIns="46648" bIns="46648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sz="9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r>
              <a:rPr lang="en-US" sz="900" dirty="0" smtClean="0">
                <a:solidFill>
                  <a:schemeClr val="bg1"/>
                </a:solidFill>
                <a:latin typeface="Calibri"/>
                <a:cs typeface="Calibri"/>
              </a:rPr>
              <a:t>1.4  Contribute to global guidelines for Ehealth architecture (e.g. Principles for Technology in Development).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endParaRPr lang="en-US" sz="9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4" name="Rectangle 10"/>
          <p:cNvSpPr txBox="1">
            <a:spLocks/>
          </p:cNvSpPr>
          <p:nvPr/>
        </p:nvSpPr>
        <p:spPr>
          <a:xfrm>
            <a:off x="1847276" y="2639588"/>
            <a:ext cx="4772333" cy="28335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648" tIns="46648" rIns="46648" bIns="46648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t"/>
            <a:r>
              <a:rPr lang="en-US" sz="900" dirty="0" smtClean="0">
                <a:solidFill>
                  <a:schemeClr val="bg1"/>
                </a:solidFill>
                <a:latin typeface="Calibri"/>
                <a:cs typeface="Calibri"/>
              </a:rPr>
              <a:t>1.5 Harmonize tools and indicators at the global level.</a:t>
            </a:r>
            <a:endParaRPr lang="en-US" sz="9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5" name="Rectangle 10"/>
          <p:cNvSpPr txBox="1">
            <a:spLocks/>
          </p:cNvSpPr>
          <p:nvPr/>
        </p:nvSpPr>
        <p:spPr>
          <a:xfrm>
            <a:off x="1847276" y="2972805"/>
            <a:ext cx="4772333" cy="28335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648" tIns="46648" rIns="46648" bIns="46648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t"/>
            <a:r>
              <a:rPr lang="en-US" sz="900" dirty="0" smtClean="0">
                <a:solidFill>
                  <a:schemeClr val="bg1"/>
                </a:solidFill>
                <a:latin typeface="Calibri"/>
                <a:cs typeface="Calibri"/>
              </a:rPr>
              <a:t>1.6  Develop standard evaluation tool for country assessment  of level of maturity for implementation of electronic information systems and as benchmark for impact.</a:t>
            </a:r>
            <a:endParaRPr lang="en-US" sz="9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7" name="Rectangle 10"/>
          <p:cNvSpPr txBox="1">
            <a:spLocks/>
          </p:cNvSpPr>
          <p:nvPr/>
        </p:nvSpPr>
        <p:spPr>
          <a:xfrm>
            <a:off x="1847276" y="3306022"/>
            <a:ext cx="4772333" cy="28335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648" tIns="46648" rIns="46648" bIns="46648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900" dirty="0" smtClean="0">
                <a:solidFill>
                  <a:schemeClr val="bg1"/>
                </a:solidFill>
                <a:latin typeface="Calibri"/>
                <a:cs typeface="Calibri"/>
              </a:rPr>
              <a:t>1.7  </a:t>
            </a:r>
            <a:r>
              <a:rPr lang="en-GB" sz="900" dirty="0" smtClean="0">
                <a:solidFill>
                  <a:schemeClr val="bg1"/>
                </a:solidFill>
                <a:latin typeface="Calibri"/>
                <a:cs typeface="Calibri"/>
              </a:rPr>
              <a:t>Create routine reporting system of 3-5 performance indicators on supply system quality, efficiency, and effectiveness.</a:t>
            </a:r>
            <a:endParaRPr lang="en-US" sz="9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8" name="Rectangle 10"/>
          <p:cNvSpPr txBox="1">
            <a:spLocks/>
          </p:cNvSpPr>
          <p:nvPr/>
        </p:nvSpPr>
        <p:spPr>
          <a:xfrm>
            <a:off x="1847276" y="3639239"/>
            <a:ext cx="4772333" cy="28335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648" tIns="46648" rIns="0" bIns="46648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t"/>
            <a:r>
              <a:rPr lang="en-US" sz="900" dirty="0" smtClean="0">
                <a:solidFill>
                  <a:schemeClr val="bg1"/>
                </a:solidFill>
                <a:latin typeface="Calibri"/>
                <a:cs typeface="Calibri"/>
              </a:rPr>
              <a:t>2.1  Generate global conversation on best practices in data for management and LMIS tools.</a:t>
            </a:r>
            <a:endParaRPr lang="en-US" sz="9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9" name="Rectangle 10"/>
          <p:cNvSpPr txBox="1">
            <a:spLocks/>
          </p:cNvSpPr>
          <p:nvPr/>
        </p:nvSpPr>
        <p:spPr>
          <a:xfrm>
            <a:off x="1847276" y="3972456"/>
            <a:ext cx="4772333" cy="28335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648" tIns="46648" rIns="46648" bIns="46648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t"/>
            <a:r>
              <a:rPr lang="en-US" sz="900" dirty="0" smtClean="0">
                <a:solidFill>
                  <a:schemeClr val="bg1"/>
                </a:solidFill>
                <a:latin typeface="Calibri"/>
                <a:cs typeface="Calibri"/>
              </a:rPr>
              <a:t>2.2 Invest in academically rigorous research by third parties to develop impact analyses and contribute to evidence base for solutions.</a:t>
            </a:r>
            <a:endParaRPr lang="en-US" sz="9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1" name="Rectangle 10"/>
          <p:cNvSpPr txBox="1">
            <a:spLocks/>
          </p:cNvSpPr>
          <p:nvPr/>
        </p:nvSpPr>
        <p:spPr>
          <a:xfrm>
            <a:off x="1847276" y="1973155"/>
            <a:ext cx="4772333" cy="28335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648" tIns="46648" rIns="46648" bIns="46648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900" dirty="0" smtClean="0">
                <a:solidFill>
                  <a:schemeClr val="bg1"/>
                </a:solidFill>
                <a:latin typeface="Calibri"/>
                <a:cs typeface="Calibri"/>
              </a:rPr>
              <a:t>1.3  Develop total cost of ownership model that reflects full cost of deployment, including technical assistance, training, and support.</a:t>
            </a:r>
            <a:endParaRPr lang="en-US" sz="9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0" name="Rectangle 10"/>
          <p:cNvSpPr txBox="1">
            <a:spLocks/>
          </p:cNvSpPr>
          <p:nvPr/>
        </p:nvSpPr>
        <p:spPr>
          <a:xfrm>
            <a:off x="1847276" y="4305672"/>
            <a:ext cx="4772333" cy="28335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648" tIns="46648" rIns="46648" bIns="46648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t"/>
            <a:r>
              <a:rPr lang="en-US" sz="900" dirty="0" smtClean="0">
                <a:solidFill>
                  <a:schemeClr val="bg1"/>
                </a:solidFill>
                <a:latin typeface="Calibri"/>
                <a:cs typeface="Calibri"/>
              </a:rPr>
              <a:t>2.3  Promote regional knowledge sharing.</a:t>
            </a:r>
            <a:endParaRPr lang="en-US" sz="9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1" name="Rectangle 10"/>
          <p:cNvSpPr txBox="1">
            <a:spLocks/>
          </p:cNvSpPr>
          <p:nvPr/>
        </p:nvSpPr>
        <p:spPr>
          <a:xfrm>
            <a:off x="1847276" y="4638890"/>
            <a:ext cx="4772333" cy="28335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648" tIns="46648" rIns="46648" bIns="46648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t"/>
            <a:r>
              <a:rPr lang="en-US" sz="900" dirty="0" smtClean="0">
                <a:solidFill>
                  <a:schemeClr val="bg1"/>
                </a:solidFill>
                <a:latin typeface="Calibri"/>
                <a:cs typeface="Calibri"/>
              </a:rPr>
              <a:t>3.1 Create network of data for management champions in-country.</a:t>
            </a:r>
            <a:endParaRPr lang="en-US" sz="9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2" name="Rectangle 10"/>
          <p:cNvSpPr txBox="1">
            <a:spLocks/>
          </p:cNvSpPr>
          <p:nvPr/>
        </p:nvSpPr>
        <p:spPr>
          <a:xfrm>
            <a:off x="1847276" y="4972106"/>
            <a:ext cx="4772333" cy="28335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648" tIns="46648" rIns="46648" bIns="46648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t"/>
            <a:r>
              <a:rPr lang="en-GB" sz="900" dirty="0" smtClean="0">
                <a:solidFill>
                  <a:schemeClr val="bg1"/>
                </a:solidFill>
                <a:latin typeface="Calibri"/>
                <a:cs typeface="Calibri"/>
              </a:rPr>
              <a:t>3.2  Actively engage district officers as t</a:t>
            </a:r>
            <a:r>
              <a:rPr lang="en-US" sz="900" dirty="0" smtClean="0">
                <a:solidFill>
                  <a:schemeClr val="bg1"/>
                </a:solidFill>
                <a:latin typeface="Calibri"/>
                <a:cs typeface="Calibri"/>
              </a:rPr>
              <a:t>he</a:t>
            </a:r>
            <a:r>
              <a:rPr lang="en-GB" sz="900" dirty="0" smtClean="0">
                <a:solidFill>
                  <a:schemeClr val="bg1"/>
                </a:solidFill>
                <a:latin typeface="Calibri"/>
                <a:cs typeface="Calibri"/>
              </a:rPr>
              <a:t> nexus of innovation.  </a:t>
            </a:r>
            <a:endParaRPr lang="en-US" sz="9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3" name="Rectangle 10"/>
          <p:cNvSpPr txBox="1">
            <a:spLocks/>
          </p:cNvSpPr>
          <p:nvPr/>
        </p:nvSpPr>
        <p:spPr>
          <a:xfrm>
            <a:off x="1847276" y="5305323"/>
            <a:ext cx="4772333" cy="28335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648" tIns="46648" rIns="46648" bIns="46648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t"/>
            <a:r>
              <a:rPr lang="en-GB" sz="900" dirty="0" smtClean="0">
                <a:solidFill>
                  <a:schemeClr val="bg1"/>
                </a:solidFill>
                <a:latin typeface="Calibri"/>
                <a:cs typeface="Calibri"/>
              </a:rPr>
              <a:t>4.1 Mobilize resources for country-initiated investments in ICT.  </a:t>
            </a:r>
            <a:endParaRPr lang="en-US" sz="9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4" name="Rectangle 10"/>
          <p:cNvSpPr txBox="1">
            <a:spLocks/>
          </p:cNvSpPr>
          <p:nvPr/>
        </p:nvSpPr>
        <p:spPr>
          <a:xfrm>
            <a:off x="1847276" y="5638540"/>
            <a:ext cx="4772333" cy="28335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648" tIns="46648" rIns="46648" bIns="46648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t"/>
            <a:r>
              <a:rPr lang="en-US" sz="900" dirty="0" smtClean="0">
                <a:solidFill>
                  <a:schemeClr val="bg1"/>
                </a:solidFill>
                <a:latin typeface="Calibri"/>
                <a:cs typeface="Calibri"/>
              </a:rPr>
              <a:t>4.2 Collaborate with academia to develop benchmarking methodologies that can be used in donor decision-making and performance incentives.</a:t>
            </a:r>
            <a:endParaRPr lang="en-GB" sz="900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5" name="Rectangle 10"/>
          <p:cNvSpPr txBox="1">
            <a:spLocks/>
          </p:cNvSpPr>
          <p:nvPr/>
        </p:nvSpPr>
        <p:spPr>
          <a:xfrm>
            <a:off x="1847276" y="5971759"/>
            <a:ext cx="4772333" cy="28335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648" tIns="46648" rIns="46648" bIns="46648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t"/>
            <a:r>
              <a:rPr lang="en-GB" sz="900" dirty="0" smtClean="0">
                <a:solidFill>
                  <a:schemeClr val="bg1"/>
                </a:solidFill>
                <a:latin typeface="Calibri"/>
                <a:cs typeface="Calibri"/>
              </a:rPr>
              <a:t>4.3 Establish inventory of facilities and equipment used in distributing vaccines, following standard proposed to UNICEF/CCL.</a:t>
            </a:r>
            <a:endParaRPr lang="en-US" sz="9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12" name="Rectangle 8"/>
          <p:cNvSpPr txBox="1">
            <a:spLocks/>
          </p:cNvSpPr>
          <p:nvPr/>
        </p:nvSpPr>
        <p:spPr>
          <a:xfrm rot="10800000">
            <a:off x="379812" y="1306720"/>
            <a:ext cx="310730" cy="2282653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square" lIns="73471" tIns="73471" rIns="73471" bIns="73471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Calibri"/>
                <a:cs typeface="Calibri"/>
              </a:rPr>
              <a:t>Guidance &amp; Standards</a:t>
            </a:r>
            <a:endParaRPr lang="en-US" sz="1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13" name="Rectangle 8"/>
          <p:cNvSpPr txBox="1">
            <a:spLocks/>
          </p:cNvSpPr>
          <p:nvPr/>
        </p:nvSpPr>
        <p:spPr>
          <a:xfrm rot="10800000">
            <a:off x="379811" y="3639239"/>
            <a:ext cx="310730" cy="949785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square" lIns="73471" tIns="73471" rIns="73471" bIns="73471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Calibri"/>
                <a:cs typeface="Calibri"/>
              </a:rPr>
              <a:t>Innovation</a:t>
            </a:r>
            <a:endParaRPr lang="en-US" sz="1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14" name="Rectangle 8"/>
          <p:cNvSpPr txBox="1">
            <a:spLocks/>
          </p:cNvSpPr>
          <p:nvPr/>
        </p:nvSpPr>
        <p:spPr>
          <a:xfrm rot="10800000">
            <a:off x="379807" y="4696939"/>
            <a:ext cx="310735" cy="558519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square" lIns="73471" tIns="73471" rIns="73471" bIns="73471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Calibri"/>
                <a:cs typeface="Calibri"/>
              </a:rPr>
              <a:t>Leader-ship</a:t>
            </a:r>
            <a:endParaRPr lang="en-US" sz="1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9" name="Rectangle 8"/>
          <p:cNvSpPr txBox="1">
            <a:spLocks/>
          </p:cNvSpPr>
          <p:nvPr/>
        </p:nvSpPr>
        <p:spPr>
          <a:xfrm rot="10800000">
            <a:off x="379808" y="5313507"/>
            <a:ext cx="305659" cy="941603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square" lIns="73471" tIns="73471" rIns="73471" bIns="73471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Calibri"/>
                <a:cs typeface="Calibri"/>
              </a:rPr>
              <a:t>Methods and Tools</a:t>
            </a:r>
            <a:endParaRPr lang="en-US" sz="1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5" name="Rectangle 10"/>
          <p:cNvSpPr txBox="1">
            <a:spLocks/>
          </p:cNvSpPr>
          <p:nvPr/>
        </p:nvSpPr>
        <p:spPr>
          <a:xfrm>
            <a:off x="6804707" y="1343081"/>
            <a:ext cx="193796" cy="20273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6648" tIns="46648" rIns="46648" bIns="46648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 b="1" baseline="0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69" name="Rectangle 10"/>
          <p:cNvSpPr txBox="1">
            <a:spLocks/>
          </p:cNvSpPr>
          <p:nvPr/>
        </p:nvSpPr>
        <p:spPr>
          <a:xfrm>
            <a:off x="8485018" y="1343081"/>
            <a:ext cx="193796" cy="20273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6648" tIns="46648" rIns="46648" bIns="46648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 b="1" baseline="0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72" name="Rectangle 10"/>
          <p:cNvSpPr txBox="1">
            <a:spLocks/>
          </p:cNvSpPr>
          <p:nvPr/>
        </p:nvSpPr>
        <p:spPr>
          <a:xfrm>
            <a:off x="6804707" y="1676941"/>
            <a:ext cx="193796" cy="20273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6648" tIns="46648" rIns="46648" bIns="46648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 b="1" baseline="0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79" name="Rectangle 10"/>
          <p:cNvSpPr txBox="1">
            <a:spLocks/>
          </p:cNvSpPr>
          <p:nvPr/>
        </p:nvSpPr>
        <p:spPr>
          <a:xfrm>
            <a:off x="8479508" y="1714559"/>
            <a:ext cx="193796" cy="20273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6648" tIns="46648" rIns="46648" bIns="46648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 b="1" baseline="0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87" name="Rectangle 10"/>
          <p:cNvSpPr txBox="1">
            <a:spLocks/>
          </p:cNvSpPr>
          <p:nvPr/>
        </p:nvSpPr>
        <p:spPr>
          <a:xfrm>
            <a:off x="7180492" y="2306371"/>
            <a:ext cx="193796" cy="20273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6648" tIns="46648" rIns="46648" bIns="46648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 b="1" baseline="0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91" name="Rectangle 10"/>
          <p:cNvSpPr txBox="1">
            <a:spLocks/>
          </p:cNvSpPr>
          <p:nvPr/>
        </p:nvSpPr>
        <p:spPr>
          <a:xfrm>
            <a:off x="6804707" y="2306371"/>
            <a:ext cx="193796" cy="20273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6648" tIns="46648" rIns="46648" bIns="46648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 b="1" baseline="0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89518" y="1066743"/>
            <a:ext cx="7745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B3071B"/>
                </a:solidFill>
                <a:latin typeface="Calibri"/>
                <a:cs typeface="Calibri"/>
              </a:rPr>
              <a:t>Third Party</a:t>
            </a:r>
            <a:endParaRPr lang="en-US" sz="1000" b="1" dirty="0">
              <a:solidFill>
                <a:srgbClr val="B3071B"/>
              </a:solidFill>
              <a:latin typeface="Calibri"/>
              <a:cs typeface="Calibri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632724" y="1115668"/>
            <a:ext cx="2391168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847276" y="1263163"/>
            <a:ext cx="7176616" cy="9519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2" name="Rectangle 10"/>
          <p:cNvSpPr txBox="1">
            <a:spLocks/>
          </p:cNvSpPr>
          <p:nvPr/>
        </p:nvSpPr>
        <p:spPr>
          <a:xfrm>
            <a:off x="7591187" y="2306371"/>
            <a:ext cx="193796" cy="20273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6648" tIns="46648" rIns="46648" bIns="46648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 b="1" baseline="0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95" name="Rectangle 10"/>
          <p:cNvSpPr txBox="1">
            <a:spLocks/>
          </p:cNvSpPr>
          <p:nvPr/>
        </p:nvSpPr>
        <p:spPr>
          <a:xfrm>
            <a:off x="7180492" y="2720203"/>
            <a:ext cx="193796" cy="20273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6648" tIns="46648" rIns="46648" bIns="46648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 b="1" baseline="0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96" name="Rectangle 10"/>
          <p:cNvSpPr txBox="1">
            <a:spLocks/>
          </p:cNvSpPr>
          <p:nvPr/>
        </p:nvSpPr>
        <p:spPr>
          <a:xfrm>
            <a:off x="7594344" y="2720203"/>
            <a:ext cx="193796" cy="20273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6648" tIns="46648" rIns="46648" bIns="46648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 b="1" baseline="0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98" name="Rectangle 10"/>
          <p:cNvSpPr txBox="1">
            <a:spLocks/>
          </p:cNvSpPr>
          <p:nvPr/>
        </p:nvSpPr>
        <p:spPr>
          <a:xfrm>
            <a:off x="6804707" y="2720203"/>
            <a:ext cx="193796" cy="20273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6648" tIns="46648" rIns="46648" bIns="46648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 b="1" baseline="0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100" name="Rectangle 10"/>
          <p:cNvSpPr txBox="1">
            <a:spLocks/>
          </p:cNvSpPr>
          <p:nvPr/>
        </p:nvSpPr>
        <p:spPr>
          <a:xfrm>
            <a:off x="8478142" y="2097755"/>
            <a:ext cx="193796" cy="20273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6648" tIns="46648" rIns="46648" bIns="46648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 b="1" baseline="0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101" name="Rectangle 10"/>
          <p:cNvSpPr txBox="1">
            <a:spLocks/>
          </p:cNvSpPr>
          <p:nvPr/>
        </p:nvSpPr>
        <p:spPr>
          <a:xfrm>
            <a:off x="8478142" y="2972805"/>
            <a:ext cx="193796" cy="20273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6648" tIns="46648" rIns="46648" bIns="46648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 b="1" baseline="0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104" name="Rectangle 10"/>
          <p:cNvSpPr txBox="1">
            <a:spLocks/>
          </p:cNvSpPr>
          <p:nvPr/>
        </p:nvSpPr>
        <p:spPr>
          <a:xfrm>
            <a:off x="6804707" y="3306022"/>
            <a:ext cx="193796" cy="20273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6648" tIns="46648" rIns="46648" bIns="46648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 b="1" baseline="0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105" name="Rectangle 10"/>
          <p:cNvSpPr txBox="1">
            <a:spLocks/>
          </p:cNvSpPr>
          <p:nvPr/>
        </p:nvSpPr>
        <p:spPr>
          <a:xfrm>
            <a:off x="7591187" y="3306022"/>
            <a:ext cx="193796" cy="20273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6648" tIns="46648" rIns="46648" bIns="46648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 b="1" baseline="0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106" name="Rectangle 10"/>
          <p:cNvSpPr txBox="1">
            <a:spLocks/>
          </p:cNvSpPr>
          <p:nvPr/>
        </p:nvSpPr>
        <p:spPr>
          <a:xfrm>
            <a:off x="7185028" y="3306022"/>
            <a:ext cx="193796" cy="20273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6648" tIns="46648" rIns="46648" bIns="46648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 b="1" baseline="0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107" name="Rectangle 10"/>
          <p:cNvSpPr txBox="1">
            <a:spLocks/>
          </p:cNvSpPr>
          <p:nvPr/>
        </p:nvSpPr>
        <p:spPr>
          <a:xfrm>
            <a:off x="8042108" y="3639239"/>
            <a:ext cx="193796" cy="20273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6648" tIns="46648" rIns="46648" bIns="46648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 b="1" baseline="0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108" name="Rectangle 10"/>
          <p:cNvSpPr txBox="1">
            <a:spLocks/>
          </p:cNvSpPr>
          <p:nvPr/>
        </p:nvSpPr>
        <p:spPr>
          <a:xfrm>
            <a:off x="6804707" y="3639239"/>
            <a:ext cx="193796" cy="20273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6648" tIns="46648" rIns="46648" bIns="46648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 b="1" baseline="0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110" name="Rectangle 10"/>
          <p:cNvSpPr txBox="1">
            <a:spLocks/>
          </p:cNvSpPr>
          <p:nvPr/>
        </p:nvSpPr>
        <p:spPr>
          <a:xfrm>
            <a:off x="6804707" y="3991373"/>
            <a:ext cx="193796" cy="20273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6648" tIns="46648" rIns="46648" bIns="46648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 b="1" baseline="0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115" name="Rectangle 10"/>
          <p:cNvSpPr txBox="1">
            <a:spLocks/>
          </p:cNvSpPr>
          <p:nvPr/>
        </p:nvSpPr>
        <p:spPr>
          <a:xfrm>
            <a:off x="8042108" y="3991373"/>
            <a:ext cx="193796" cy="20273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6648" tIns="46648" rIns="46648" bIns="46648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 b="1" baseline="0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116" name="Rectangle 10"/>
          <p:cNvSpPr txBox="1">
            <a:spLocks/>
          </p:cNvSpPr>
          <p:nvPr/>
        </p:nvSpPr>
        <p:spPr>
          <a:xfrm>
            <a:off x="6804707" y="4305672"/>
            <a:ext cx="193796" cy="20273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6648" tIns="46648" rIns="46648" bIns="46648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 b="1" baseline="0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117" name="Rectangle 10"/>
          <p:cNvSpPr txBox="1">
            <a:spLocks/>
          </p:cNvSpPr>
          <p:nvPr/>
        </p:nvSpPr>
        <p:spPr>
          <a:xfrm>
            <a:off x="7185028" y="4305672"/>
            <a:ext cx="193796" cy="20273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6648" tIns="46648" rIns="46648" bIns="46648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 b="1" baseline="0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120" name="Rectangle 10"/>
          <p:cNvSpPr txBox="1">
            <a:spLocks/>
          </p:cNvSpPr>
          <p:nvPr/>
        </p:nvSpPr>
        <p:spPr>
          <a:xfrm>
            <a:off x="7594344" y="4305672"/>
            <a:ext cx="193796" cy="20273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6648" tIns="46648" rIns="46648" bIns="46648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 b="1" baseline="0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121" name="Rectangle 10"/>
          <p:cNvSpPr txBox="1">
            <a:spLocks/>
          </p:cNvSpPr>
          <p:nvPr/>
        </p:nvSpPr>
        <p:spPr>
          <a:xfrm>
            <a:off x="8042108" y="4305672"/>
            <a:ext cx="193796" cy="20273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6648" tIns="46648" rIns="46648" bIns="46648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 b="1" baseline="0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122" name="Rectangle 10"/>
          <p:cNvSpPr txBox="1">
            <a:spLocks/>
          </p:cNvSpPr>
          <p:nvPr/>
        </p:nvSpPr>
        <p:spPr>
          <a:xfrm>
            <a:off x="8478142" y="4305672"/>
            <a:ext cx="193796" cy="20273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6648" tIns="46648" rIns="46648" bIns="46648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 b="1" baseline="0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123" name="Rectangle 10"/>
          <p:cNvSpPr txBox="1">
            <a:spLocks/>
          </p:cNvSpPr>
          <p:nvPr/>
        </p:nvSpPr>
        <p:spPr>
          <a:xfrm>
            <a:off x="6812078" y="4696939"/>
            <a:ext cx="193796" cy="20273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6648" tIns="46648" rIns="46648" bIns="46648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 b="1" baseline="0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124" name="Rectangle 10"/>
          <p:cNvSpPr txBox="1">
            <a:spLocks/>
          </p:cNvSpPr>
          <p:nvPr/>
        </p:nvSpPr>
        <p:spPr>
          <a:xfrm>
            <a:off x="6812078" y="4991023"/>
            <a:ext cx="193796" cy="20273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6648" tIns="46648" rIns="46648" bIns="46648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 b="1" baseline="0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125" name="Rectangle 10"/>
          <p:cNvSpPr txBox="1">
            <a:spLocks/>
          </p:cNvSpPr>
          <p:nvPr/>
        </p:nvSpPr>
        <p:spPr>
          <a:xfrm>
            <a:off x="7185028" y="4991023"/>
            <a:ext cx="193796" cy="20273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6648" tIns="46648" rIns="46648" bIns="46648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 b="1" baseline="0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126" name="Rectangle 10"/>
          <p:cNvSpPr txBox="1">
            <a:spLocks/>
          </p:cNvSpPr>
          <p:nvPr/>
        </p:nvSpPr>
        <p:spPr>
          <a:xfrm>
            <a:off x="7591187" y="4991023"/>
            <a:ext cx="193796" cy="20273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6648" tIns="46648" rIns="46648" bIns="46648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 b="1" baseline="0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127" name="Rectangle 10"/>
          <p:cNvSpPr txBox="1">
            <a:spLocks/>
          </p:cNvSpPr>
          <p:nvPr/>
        </p:nvSpPr>
        <p:spPr>
          <a:xfrm>
            <a:off x="8042108" y="4991023"/>
            <a:ext cx="193796" cy="20273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6648" tIns="46648" rIns="46648" bIns="46648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 b="1" baseline="0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128" name="Rectangle 10"/>
          <p:cNvSpPr txBox="1">
            <a:spLocks/>
          </p:cNvSpPr>
          <p:nvPr/>
        </p:nvSpPr>
        <p:spPr>
          <a:xfrm>
            <a:off x="8478142" y="4991023"/>
            <a:ext cx="193796" cy="20273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6648" tIns="46648" rIns="46648" bIns="46648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 b="1" baseline="0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129" name="Rectangle 10"/>
          <p:cNvSpPr txBox="1">
            <a:spLocks/>
          </p:cNvSpPr>
          <p:nvPr/>
        </p:nvSpPr>
        <p:spPr>
          <a:xfrm>
            <a:off x="6804707" y="5388414"/>
            <a:ext cx="193796" cy="20273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6648" tIns="46648" rIns="46648" bIns="46648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 b="1" baseline="0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130" name="Rectangle 10"/>
          <p:cNvSpPr txBox="1">
            <a:spLocks/>
          </p:cNvSpPr>
          <p:nvPr/>
        </p:nvSpPr>
        <p:spPr>
          <a:xfrm>
            <a:off x="6812078" y="5690109"/>
            <a:ext cx="201167" cy="20273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6648" tIns="46648" rIns="46648" bIns="46648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 b="1" baseline="0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131" name="Rectangle 10"/>
          <p:cNvSpPr txBox="1">
            <a:spLocks/>
          </p:cNvSpPr>
          <p:nvPr/>
        </p:nvSpPr>
        <p:spPr>
          <a:xfrm>
            <a:off x="7180492" y="6001549"/>
            <a:ext cx="193796" cy="20273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6648" tIns="46648" rIns="46648" bIns="46648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 b="1" baseline="0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132" name="Rectangle 10"/>
          <p:cNvSpPr txBox="1">
            <a:spLocks/>
          </p:cNvSpPr>
          <p:nvPr/>
        </p:nvSpPr>
        <p:spPr>
          <a:xfrm>
            <a:off x="7595411" y="6001549"/>
            <a:ext cx="193796" cy="20273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6648" tIns="46648" rIns="46648" bIns="46648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 b="1" baseline="0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5090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>
                <a:latin typeface="Calibri"/>
                <a:cs typeface="Calibri"/>
              </a:rPr>
              <a:t>Recommended Modifications to HSS window to support Data For Management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80141" y="2034963"/>
            <a:ext cx="7391400" cy="4446240"/>
          </a:xfrm>
        </p:spPr>
        <p:txBody>
          <a:bodyPr/>
          <a:lstStyle/>
          <a:p>
            <a:pPr lvl="0"/>
            <a:r>
              <a:rPr lang="en-US" sz="1400" dirty="0" smtClean="0">
                <a:latin typeface="Calibri"/>
                <a:cs typeface="Calibri"/>
              </a:rPr>
              <a:t>Require </a:t>
            </a:r>
            <a:r>
              <a:rPr lang="en-US" sz="1400" dirty="0">
                <a:latin typeface="Calibri"/>
                <a:cs typeface="Calibri"/>
              </a:rPr>
              <a:t>thinking around how data fits into the overall health systems and the identification of key dependencies within the health </a:t>
            </a:r>
            <a:r>
              <a:rPr lang="en-US" sz="1400" dirty="0" smtClean="0">
                <a:latin typeface="Calibri"/>
                <a:cs typeface="Calibri"/>
              </a:rPr>
              <a:t>system.</a:t>
            </a:r>
          </a:p>
          <a:p>
            <a:pPr lvl="0"/>
            <a:endParaRPr lang="en-US" sz="1400" dirty="0">
              <a:latin typeface="Calibri"/>
              <a:cs typeface="Calibri"/>
            </a:endParaRPr>
          </a:p>
          <a:p>
            <a:pPr lvl="0"/>
            <a:r>
              <a:rPr lang="en-US" sz="1400" dirty="0" smtClean="0">
                <a:latin typeface="Calibri"/>
                <a:cs typeface="Calibri"/>
              </a:rPr>
              <a:t>Require countries to address data </a:t>
            </a:r>
            <a:r>
              <a:rPr lang="en-US" sz="1400" dirty="0">
                <a:latin typeface="Calibri"/>
                <a:cs typeface="Calibri"/>
              </a:rPr>
              <a:t>visibility </a:t>
            </a:r>
            <a:r>
              <a:rPr lang="en-US" sz="1400" dirty="0" smtClean="0">
                <a:latin typeface="Calibri"/>
                <a:cs typeface="Calibri"/>
              </a:rPr>
              <a:t>in application. This will prompt </a:t>
            </a:r>
            <a:r>
              <a:rPr lang="en-US" sz="1400" dirty="0">
                <a:latin typeface="Calibri"/>
                <a:cs typeface="Calibri"/>
              </a:rPr>
              <a:t>thinking about better and more functional </a:t>
            </a:r>
            <a:r>
              <a:rPr lang="en-US" sz="1400" dirty="0" smtClean="0">
                <a:latin typeface="Calibri"/>
                <a:cs typeface="Calibri"/>
              </a:rPr>
              <a:t>systems at the country-level.</a:t>
            </a:r>
          </a:p>
          <a:p>
            <a:pPr lvl="1"/>
            <a:r>
              <a:rPr lang="en-US" sz="1400" dirty="0">
                <a:latin typeface="Calibri"/>
                <a:cs typeface="Calibri"/>
              </a:rPr>
              <a:t>All funded </a:t>
            </a:r>
            <a:r>
              <a:rPr lang="en-US" sz="1400" dirty="0" smtClean="0">
                <a:latin typeface="Calibri"/>
                <a:cs typeface="Calibri"/>
              </a:rPr>
              <a:t>programs should </a:t>
            </a:r>
            <a:r>
              <a:rPr lang="en-US" sz="1400" dirty="0">
                <a:latin typeface="Calibri"/>
                <a:cs typeface="Calibri"/>
              </a:rPr>
              <a:t>forfeit right to hide data from central or global </a:t>
            </a:r>
            <a:r>
              <a:rPr lang="en-US" sz="1400" dirty="0" smtClean="0">
                <a:latin typeface="Calibri"/>
                <a:cs typeface="Calibri"/>
              </a:rPr>
              <a:t>hubs. </a:t>
            </a:r>
          </a:p>
          <a:p>
            <a:pPr lvl="1"/>
            <a:r>
              <a:rPr lang="en-US" sz="1400" dirty="0" smtClean="0">
                <a:latin typeface="Calibri"/>
                <a:cs typeface="Calibri"/>
              </a:rPr>
              <a:t> </a:t>
            </a:r>
            <a:r>
              <a:rPr lang="en-US" sz="1400" dirty="0">
                <a:latin typeface="Calibri"/>
                <a:cs typeface="Calibri"/>
              </a:rPr>
              <a:t>D</a:t>
            </a:r>
            <a:r>
              <a:rPr lang="en-US" sz="1400" dirty="0" smtClean="0">
                <a:latin typeface="Calibri"/>
                <a:cs typeface="Calibri"/>
              </a:rPr>
              <a:t>ata should be available to </a:t>
            </a:r>
            <a:r>
              <a:rPr lang="en-US" sz="1400" dirty="0">
                <a:latin typeface="Calibri"/>
                <a:cs typeface="Calibri"/>
              </a:rPr>
              <a:t>manufacturers to enable intelligent </a:t>
            </a:r>
            <a:r>
              <a:rPr lang="en-US" sz="1400" dirty="0" smtClean="0">
                <a:latin typeface="Calibri"/>
                <a:cs typeface="Calibri"/>
              </a:rPr>
              <a:t>SOP around pricing.</a:t>
            </a:r>
          </a:p>
          <a:p>
            <a:pPr lvl="1"/>
            <a:endParaRPr lang="en-US" sz="1400" dirty="0">
              <a:latin typeface="Calibri"/>
              <a:cs typeface="Calibri"/>
            </a:endParaRPr>
          </a:p>
          <a:p>
            <a:pPr lvl="0"/>
            <a:r>
              <a:rPr lang="en-US" sz="1400" dirty="0" smtClean="0">
                <a:latin typeface="Calibri"/>
                <a:cs typeface="Calibri"/>
              </a:rPr>
              <a:t>Financially support in-country initiatives to identify </a:t>
            </a:r>
            <a:r>
              <a:rPr lang="en-US" sz="1400" dirty="0">
                <a:latin typeface="Calibri"/>
                <a:cs typeface="Calibri"/>
              </a:rPr>
              <a:t>data requirements, </a:t>
            </a:r>
            <a:r>
              <a:rPr lang="en-US" sz="1400" dirty="0" smtClean="0">
                <a:latin typeface="Calibri"/>
                <a:cs typeface="Calibri"/>
              </a:rPr>
              <a:t>optimize </a:t>
            </a:r>
            <a:r>
              <a:rPr lang="en-US" sz="1400" dirty="0">
                <a:latin typeface="Calibri"/>
                <a:cs typeface="Calibri"/>
              </a:rPr>
              <a:t>(</a:t>
            </a:r>
            <a:r>
              <a:rPr lang="en-US" sz="1400" dirty="0" smtClean="0">
                <a:latin typeface="Calibri"/>
                <a:cs typeface="Calibri"/>
              </a:rPr>
              <a:t>re-engineer) </a:t>
            </a:r>
            <a:r>
              <a:rPr lang="en-US" sz="1400" dirty="0">
                <a:latin typeface="Calibri"/>
                <a:cs typeface="Calibri"/>
              </a:rPr>
              <a:t>business processes and </a:t>
            </a:r>
            <a:r>
              <a:rPr lang="en-US" sz="1400" dirty="0" smtClean="0">
                <a:latin typeface="Calibri"/>
                <a:cs typeface="Calibri"/>
              </a:rPr>
              <a:t>identify the most suitable </a:t>
            </a:r>
            <a:r>
              <a:rPr lang="en-US" sz="1400" dirty="0">
                <a:latin typeface="Calibri"/>
                <a:cs typeface="Calibri"/>
              </a:rPr>
              <a:t>technology solutions for their </a:t>
            </a:r>
            <a:r>
              <a:rPr lang="en-US" sz="1400" dirty="0" smtClean="0">
                <a:latin typeface="Calibri"/>
                <a:cs typeface="Calibri"/>
              </a:rPr>
              <a:t>needs.</a:t>
            </a:r>
          </a:p>
          <a:p>
            <a:pPr lvl="0"/>
            <a:endParaRPr lang="en-US" sz="1400" dirty="0">
              <a:latin typeface="Calibri"/>
              <a:cs typeface="Calibri"/>
            </a:endParaRPr>
          </a:p>
          <a:p>
            <a:pPr lvl="0"/>
            <a:r>
              <a:rPr lang="en-US" sz="1400" dirty="0" smtClean="0">
                <a:latin typeface="Calibri"/>
                <a:cs typeface="Calibri"/>
              </a:rPr>
              <a:t>In the GAVI </a:t>
            </a:r>
            <a:r>
              <a:rPr lang="en-US" sz="1400" dirty="0">
                <a:latin typeface="Calibri"/>
                <a:cs typeface="Calibri"/>
              </a:rPr>
              <a:t>funding </a:t>
            </a:r>
            <a:r>
              <a:rPr lang="en-US" sz="1400" dirty="0" smtClean="0">
                <a:latin typeface="Calibri"/>
                <a:cs typeface="Calibri"/>
              </a:rPr>
              <a:t>mechanisms, investments in immunization products should be tied to investments in technology and human resources (</a:t>
            </a:r>
            <a:r>
              <a:rPr lang="en-US" sz="1400" dirty="0">
                <a:latin typeface="Calibri"/>
                <a:cs typeface="Calibri"/>
              </a:rPr>
              <a:t>i.e. proposals </a:t>
            </a:r>
            <a:r>
              <a:rPr lang="en-US" sz="1400" dirty="0" smtClean="0">
                <a:latin typeface="Calibri"/>
                <a:cs typeface="Calibri"/>
              </a:rPr>
              <a:t>should </a:t>
            </a:r>
            <a:r>
              <a:rPr lang="en-US" sz="1400" dirty="0">
                <a:latin typeface="Calibri"/>
                <a:cs typeface="Calibri"/>
              </a:rPr>
              <a:t>have x% aimed at increased use and capacity while remaining % is for the technology/</a:t>
            </a:r>
            <a:r>
              <a:rPr lang="en-US" sz="1400" dirty="0" smtClean="0">
                <a:latin typeface="Calibri"/>
                <a:cs typeface="Calibri"/>
              </a:rPr>
              <a:t>innovation</a:t>
            </a:r>
            <a:r>
              <a:rPr lang="en-US" sz="1400" dirty="0">
                <a:latin typeface="Calibri"/>
                <a:cs typeface="Calibri"/>
              </a:rPr>
              <a:t>s</a:t>
            </a:r>
            <a:r>
              <a:rPr lang="en-US" sz="1400" dirty="0" smtClean="0">
                <a:latin typeface="Calibri"/>
                <a:cs typeface="Calibri"/>
              </a:rPr>
              <a:t>)</a:t>
            </a:r>
            <a:r>
              <a:rPr lang="en-US" sz="1400" dirty="0">
                <a:latin typeface="Calibri"/>
                <a:cs typeface="Calibri"/>
              </a:rPr>
              <a:t>.</a:t>
            </a:r>
          </a:p>
          <a:p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34E825-6B35-4210-8051-FF073A00CEFF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7" name="McK 5. Source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67374" y="6339891"/>
            <a:ext cx="8460426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621975" indent="-621975" defTabSz="913526">
              <a:tabLst>
                <a:tab pos="625214" algn="l"/>
              </a:tabLst>
            </a:pPr>
            <a:r>
              <a:rPr lang="en-US" sz="900" dirty="0" smtClean="0"/>
              <a:t>Source: Stakeholder Interviews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3408432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2228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9234" name="Rectangle 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90451591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think-cell Slide" r:id="rId24" imgW="0" imgH="0" progId="TCLayout.ActiveDocument.1">
                  <p:embed/>
                </p:oleObj>
              </mc:Choice>
              <mc:Fallback>
                <p:oleObj name="think-cell Slide" r:id="rId24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>
            <p:custDataLst>
              <p:tags r:id="rId3"/>
            </p:custDataLst>
          </p:nvPr>
        </p:nvSpPr>
        <p:spPr>
          <a:xfrm>
            <a:off x="168302" y="929689"/>
            <a:ext cx="8760960" cy="519089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121488" y="234863"/>
            <a:ext cx="8919998" cy="30777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latin typeface="Calibri"/>
                <a:cs typeface="Calibri"/>
              </a:rPr>
              <a:t>Consultation.</a:t>
            </a:r>
            <a:endParaRPr lang="en-US" sz="2000" b="1" dirty="0">
              <a:latin typeface="Calibri"/>
              <a:cs typeface="Calibri"/>
            </a:endParaRPr>
          </a:p>
        </p:txBody>
      </p:sp>
      <p:sp>
        <p:nvSpPr>
          <p:cNvPr id="479236" name="Rectangle 286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290969" y="1235337"/>
            <a:ext cx="12043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598488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974725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244600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48907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94627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40347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86067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31787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 b="1" dirty="0">
                <a:solidFill>
                  <a:schemeClr val="tx2"/>
                </a:solidFill>
                <a:ea typeface="华文楷体" pitchFamily="2" charset="-122"/>
              </a:rPr>
              <a:t>Different categories </a:t>
            </a:r>
            <a:br>
              <a:rPr lang="en-US" sz="1000" b="1" dirty="0">
                <a:solidFill>
                  <a:schemeClr val="tx2"/>
                </a:solidFill>
                <a:ea typeface="华文楷体" pitchFamily="2" charset="-122"/>
              </a:rPr>
            </a:br>
            <a:r>
              <a:rPr lang="en-US" sz="1000" b="1" dirty="0">
                <a:solidFill>
                  <a:schemeClr val="tx2"/>
                </a:solidFill>
                <a:ea typeface="华文楷体" pitchFamily="2" charset="-122"/>
              </a:rPr>
              <a:t>of interviewees</a:t>
            </a:r>
          </a:p>
        </p:txBody>
      </p:sp>
      <p:sp>
        <p:nvSpPr>
          <p:cNvPr id="479237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gray">
          <a:xfrm>
            <a:off x="290974" y="3713136"/>
            <a:ext cx="8571177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6" tIns="46648" rIns="93296" bIns="46648"/>
          <a:lstStyle/>
          <a:p>
            <a:endParaRPr lang="en-US" sz="1000" dirty="0"/>
          </a:p>
        </p:txBody>
      </p:sp>
      <p:sp>
        <p:nvSpPr>
          <p:cNvPr id="479238" name="Rectangle 286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3067977" y="1115146"/>
            <a:ext cx="5794170" cy="18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598488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974725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244600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48907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94627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40347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86067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31787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 b="1" dirty="0">
                <a:solidFill>
                  <a:schemeClr val="tx2"/>
                </a:solidFill>
                <a:ea typeface="华文楷体" pitchFamily="2" charset="-122"/>
              </a:rPr>
              <a:t>Examples of interviewees</a:t>
            </a:r>
          </a:p>
        </p:txBody>
      </p:sp>
      <p:sp>
        <p:nvSpPr>
          <p:cNvPr id="479239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gray">
          <a:xfrm>
            <a:off x="3067977" y="1313110"/>
            <a:ext cx="579417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6" tIns="46648" rIns="93296" bIns="46648"/>
          <a:lstStyle/>
          <a:p>
            <a:endParaRPr lang="en-US" sz="1000" dirty="0"/>
          </a:p>
        </p:txBody>
      </p:sp>
      <p:sp>
        <p:nvSpPr>
          <p:cNvPr id="479240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gray">
          <a:xfrm>
            <a:off x="290970" y="2753251"/>
            <a:ext cx="8571177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6" tIns="46648" rIns="93296" bIns="46648"/>
          <a:lstStyle/>
          <a:p>
            <a:endParaRPr lang="en-US" sz="1000" dirty="0"/>
          </a:p>
        </p:txBody>
      </p:sp>
      <p:sp>
        <p:nvSpPr>
          <p:cNvPr id="479242" name="Rectangle 286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3067978" y="1356842"/>
            <a:ext cx="1623080" cy="15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598488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974725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244600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48907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94627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40347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86067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31787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 b="1" dirty="0">
                <a:solidFill>
                  <a:schemeClr val="tx2"/>
                </a:solidFill>
                <a:ea typeface="华文楷体" pitchFamily="2" charset="-122"/>
              </a:rPr>
              <a:t>Organization/ Team</a:t>
            </a:r>
          </a:p>
        </p:txBody>
      </p:sp>
      <p:sp>
        <p:nvSpPr>
          <p:cNvPr id="479243" name="Rectangle 286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4820646" y="1356842"/>
            <a:ext cx="4041502" cy="15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598488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974725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244600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48907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94627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40347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86067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31787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 b="1" dirty="0">
                <a:solidFill>
                  <a:schemeClr val="tx2"/>
                </a:solidFill>
                <a:ea typeface="华文楷体" pitchFamily="2" charset="-122"/>
              </a:rPr>
              <a:t>Name/Position</a:t>
            </a:r>
          </a:p>
        </p:txBody>
      </p:sp>
      <p:sp>
        <p:nvSpPr>
          <p:cNvPr id="479251" name="Rectangle 19"/>
          <p:cNvSpPr>
            <a:spLocks noChangeArrowheads="1"/>
          </p:cNvSpPr>
          <p:nvPr/>
        </p:nvSpPr>
        <p:spPr bwMode="gray">
          <a:xfrm>
            <a:off x="3050159" y="3808382"/>
            <a:ext cx="162308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US" sz="1000" b="1" dirty="0" smtClean="0">
                <a:ea typeface="华文楷体" pitchFamily="2" charset="-122"/>
              </a:rPr>
              <a:t>AMP/ LOGIVAC</a:t>
            </a:r>
            <a:endParaRPr lang="en-US" sz="1000" b="1" dirty="0">
              <a:ea typeface="华文楷体" pitchFamily="2" charset="-122"/>
            </a:endParaRPr>
          </a:p>
        </p:txBody>
      </p:sp>
      <p:sp>
        <p:nvSpPr>
          <p:cNvPr id="479252" name="Rectangle 20"/>
          <p:cNvSpPr>
            <a:spLocks noChangeArrowheads="1"/>
          </p:cNvSpPr>
          <p:nvPr/>
        </p:nvSpPr>
        <p:spPr bwMode="gray">
          <a:xfrm>
            <a:off x="4802827" y="3785706"/>
            <a:ext cx="404150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US" sz="1000" dirty="0" smtClean="0">
                <a:ea typeface="华文楷体" pitchFamily="2" charset="-122"/>
              </a:rPr>
              <a:t>Philippe Jailard			</a:t>
            </a:r>
            <a:endParaRPr lang="en-US" sz="1000" dirty="0">
              <a:ea typeface="华文楷体" pitchFamily="2" charset="-122"/>
            </a:endParaRPr>
          </a:p>
        </p:txBody>
      </p:sp>
      <p:sp>
        <p:nvSpPr>
          <p:cNvPr id="479281" name="Rectangle 286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1938949" y="1042814"/>
            <a:ext cx="1001061" cy="47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598488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974725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244600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48907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94627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40347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86067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31787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 b="1" dirty="0">
                <a:solidFill>
                  <a:schemeClr val="tx2"/>
                </a:solidFill>
                <a:ea typeface="华文楷体" pitchFamily="2" charset="-122"/>
              </a:rPr>
              <a:t>Number of experts consulted</a:t>
            </a:r>
          </a:p>
        </p:txBody>
      </p:sp>
      <p:sp>
        <p:nvSpPr>
          <p:cNvPr id="479263" name="Rectangle 31"/>
          <p:cNvSpPr>
            <a:spLocks noChangeArrowheads="1"/>
          </p:cNvSpPr>
          <p:nvPr/>
        </p:nvSpPr>
        <p:spPr bwMode="gray">
          <a:xfrm>
            <a:off x="3050159" y="2788765"/>
            <a:ext cx="16230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US" sz="1000" b="1" dirty="0" smtClean="0"/>
              <a:t>William Davidson</a:t>
            </a:r>
            <a:r>
              <a:rPr lang="en-US" sz="1000" b="1" dirty="0"/>
              <a:t> </a:t>
            </a:r>
            <a:r>
              <a:rPr lang="en-US" sz="1000" b="1" dirty="0" smtClean="0"/>
              <a:t>Institute</a:t>
            </a:r>
          </a:p>
        </p:txBody>
      </p:sp>
      <p:sp>
        <p:nvSpPr>
          <p:cNvPr id="479264" name="Rectangle 32"/>
          <p:cNvSpPr>
            <a:spLocks noChangeArrowheads="1"/>
          </p:cNvSpPr>
          <p:nvPr/>
        </p:nvSpPr>
        <p:spPr bwMode="gray">
          <a:xfrm>
            <a:off x="4802827" y="2788765"/>
            <a:ext cx="4041502" cy="84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lnSpc>
                <a:spcPct val="110000"/>
              </a:lnSpc>
            </a:pPr>
            <a:r>
              <a:rPr lang="en-US" sz="1000" dirty="0" smtClean="0"/>
              <a:t>Prashant Yadav</a:t>
            </a:r>
            <a:endParaRPr lang="en-US" sz="1000" i="1" dirty="0"/>
          </a:p>
          <a:p>
            <a:pPr lvl="1">
              <a:lnSpc>
                <a:spcPct val="110000"/>
              </a:lnSpc>
            </a:pPr>
            <a:endParaRPr lang="en-US" sz="1000" dirty="0" smtClean="0"/>
          </a:p>
          <a:p>
            <a:pPr lvl="1">
              <a:lnSpc>
                <a:spcPct val="110000"/>
              </a:lnSpc>
            </a:pPr>
            <a:r>
              <a:rPr lang="en-US" sz="1000" dirty="0" smtClean="0"/>
              <a:t>Gemma Berenguer</a:t>
            </a:r>
            <a:endParaRPr lang="en-US" sz="1000" i="1" dirty="0"/>
          </a:p>
          <a:p>
            <a:pPr lvl="1">
              <a:lnSpc>
                <a:spcPct val="110000"/>
              </a:lnSpc>
            </a:pPr>
            <a:r>
              <a:rPr lang="en-US" sz="1000" dirty="0" smtClean="0"/>
              <a:t>Noel Watson</a:t>
            </a:r>
            <a:endParaRPr lang="en-US" sz="1000" i="1" dirty="0"/>
          </a:p>
          <a:p>
            <a:pPr lvl="1">
              <a:lnSpc>
                <a:spcPct val="110000"/>
              </a:lnSpc>
            </a:pPr>
            <a:r>
              <a:rPr lang="en-US" sz="1000" dirty="0" smtClean="0"/>
              <a:t>John Lloyd, Jessica Yip</a:t>
            </a:r>
            <a:endParaRPr lang="en-US" sz="1000" dirty="0"/>
          </a:p>
        </p:txBody>
      </p:sp>
      <p:sp>
        <p:nvSpPr>
          <p:cNvPr id="48" name="Rectangle 31"/>
          <p:cNvSpPr>
            <a:spLocks noChangeArrowheads="1"/>
          </p:cNvSpPr>
          <p:nvPr/>
        </p:nvSpPr>
        <p:spPr bwMode="gray">
          <a:xfrm>
            <a:off x="3050159" y="3138630"/>
            <a:ext cx="1623080" cy="15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US" sz="1000" b="1" dirty="0" smtClean="0"/>
              <a:t>Purdue University</a:t>
            </a:r>
            <a:endParaRPr lang="en-US" sz="1000" b="1" dirty="0"/>
          </a:p>
        </p:txBody>
      </p:sp>
      <p:sp>
        <p:nvSpPr>
          <p:cNvPr id="49" name="Rectangle 31"/>
          <p:cNvSpPr>
            <a:spLocks noChangeArrowheads="1"/>
          </p:cNvSpPr>
          <p:nvPr/>
        </p:nvSpPr>
        <p:spPr bwMode="gray">
          <a:xfrm>
            <a:off x="3050159" y="3313562"/>
            <a:ext cx="1623080" cy="15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US" sz="1000" b="1" dirty="0" smtClean="0"/>
              <a:t>OPS MEND</a:t>
            </a:r>
            <a:endParaRPr lang="en-US" sz="1000" b="1" dirty="0"/>
          </a:p>
        </p:txBody>
      </p:sp>
      <p:sp>
        <p:nvSpPr>
          <p:cNvPr id="50" name="Rectangle 31"/>
          <p:cNvSpPr>
            <a:spLocks noChangeArrowheads="1"/>
          </p:cNvSpPr>
          <p:nvPr/>
        </p:nvSpPr>
        <p:spPr bwMode="gray">
          <a:xfrm>
            <a:off x="3050159" y="3488495"/>
            <a:ext cx="1623080" cy="15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US" sz="1000" b="1" dirty="0" smtClean="0"/>
              <a:t>Independent </a:t>
            </a:r>
            <a:endParaRPr lang="en-US" sz="1000" b="1" dirty="0"/>
          </a:p>
        </p:txBody>
      </p:sp>
      <p:sp>
        <p:nvSpPr>
          <p:cNvPr id="479279" name="Rectangle 286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291038" y="2806661"/>
            <a:ext cx="1516256" cy="85603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3471" tIns="73471" rIns="73471" bIns="73471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598488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974725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244600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48907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94627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40347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86067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31787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 b="1" dirty="0" smtClean="0">
                <a:solidFill>
                  <a:srgbClr val="FFFFFF"/>
                </a:solidFill>
              </a:rPr>
              <a:t>Research &amp; Policy Institutes </a:t>
            </a:r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479290" name="Rectangle 286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2180305" y="3074731"/>
            <a:ext cx="518349" cy="291554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598488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974725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244600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48907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94627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40347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86067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31787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b="1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479275" name="Rectangle 43"/>
          <p:cNvSpPr>
            <a:spLocks noChangeArrowheads="1"/>
          </p:cNvSpPr>
          <p:nvPr/>
        </p:nvSpPr>
        <p:spPr bwMode="gray">
          <a:xfrm>
            <a:off x="3050159" y="4618533"/>
            <a:ext cx="1623080" cy="15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US" sz="1000" b="1" dirty="0"/>
              <a:t>PATH</a:t>
            </a:r>
          </a:p>
        </p:txBody>
      </p:sp>
      <p:sp>
        <p:nvSpPr>
          <p:cNvPr id="479276" name="Rectangle 44"/>
          <p:cNvSpPr>
            <a:spLocks noChangeArrowheads="1"/>
          </p:cNvSpPr>
          <p:nvPr/>
        </p:nvSpPr>
        <p:spPr bwMode="gray">
          <a:xfrm>
            <a:off x="4826422" y="4618534"/>
            <a:ext cx="404150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US" sz="1000" dirty="0" smtClean="0"/>
              <a:t>Kate Wilson, Liz Pelosa, Brian Taliesin, </a:t>
            </a:r>
            <a:r>
              <a:rPr lang="en-US" sz="1000" dirty="0"/>
              <a:t>Henry Mwanyika</a:t>
            </a:r>
          </a:p>
        </p:txBody>
      </p:sp>
      <p:sp>
        <p:nvSpPr>
          <p:cNvPr id="54" name="Rectangle 43"/>
          <p:cNvSpPr>
            <a:spLocks noChangeArrowheads="1"/>
          </p:cNvSpPr>
          <p:nvPr/>
        </p:nvSpPr>
        <p:spPr bwMode="gray">
          <a:xfrm>
            <a:off x="3050159" y="4952898"/>
            <a:ext cx="162308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US" sz="1000" b="1" dirty="0" smtClean="0"/>
              <a:t>MSH</a:t>
            </a:r>
            <a:endParaRPr lang="en-US" sz="1000" b="1" dirty="0"/>
          </a:p>
        </p:txBody>
      </p:sp>
      <p:sp>
        <p:nvSpPr>
          <p:cNvPr id="55" name="Rectangle 44"/>
          <p:cNvSpPr>
            <a:spLocks noChangeArrowheads="1"/>
          </p:cNvSpPr>
          <p:nvPr/>
        </p:nvSpPr>
        <p:spPr bwMode="gray">
          <a:xfrm>
            <a:off x="4826422" y="4944101"/>
            <a:ext cx="404150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US" sz="1000" dirty="0" smtClean="0"/>
              <a:t>Nfor Emmanuel</a:t>
            </a:r>
            <a:endParaRPr lang="en-US" sz="1000" dirty="0"/>
          </a:p>
        </p:txBody>
      </p:sp>
      <p:sp>
        <p:nvSpPr>
          <p:cNvPr id="56" name="Rectangle 43"/>
          <p:cNvSpPr>
            <a:spLocks noChangeArrowheads="1"/>
          </p:cNvSpPr>
          <p:nvPr/>
        </p:nvSpPr>
        <p:spPr bwMode="gray">
          <a:xfrm>
            <a:off x="3050159" y="5147649"/>
            <a:ext cx="1623080" cy="15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US" sz="1000" b="1" dirty="0" smtClean="0"/>
              <a:t>Bioforce</a:t>
            </a:r>
            <a:endParaRPr lang="en-US" sz="1000" b="1" dirty="0"/>
          </a:p>
        </p:txBody>
      </p:sp>
      <p:sp>
        <p:nvSpPr>
          <p:cNvPr id="57" name="Rectangle 44"/>
          <p:cNvSpPr>
            <a:spLocks noChangeArrowheads="1"/>
          </p:cNvSpPr>
          <p:nvPr/>
        </p:nvSpPr>
        <p:spPr bwMode="gray">
          <a:xfrm>
            <a:off x="4826422" y="5156484"/>
            <a:ext cx="4041502" cy="15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US" sz="1000" dirty="0" smtClean="0"/>
              <a:t>Modibo Dicko</a:t>
            </a:r>
            <a:endParaRPr lang="en-US" sz="1000" dirty="0"/>
          </a:p>
        </p:txBody>
      </p:sp>
      <p:sp>
        <p:nvSpPr>
          <p:cNvPr id="58" name="Rectangle 43"/>
          <p:cNvSpPr>
            <a:spLocks noChangeArrowheads="1"/>
          </p:cNvSpPr>
          <p:nvPr/>
        </p:nvSpPr>
        <p:spPr bwMode="gray">
          <a:xfrm>
            <a:off x="3050159" y="5374328"/>
            <a:ext cx="1623080" cy="15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US" sz="1000" b="1" dirty="0" smtClean="0"/>
              <a:t>SIVAC</a:t>
            </a:r>
            <a:endParaRPr lang="en-US" sz="1000" b="1" dirty="0"/>
          </a:p>
        </p:txBody>
      </p:sp>
      <p:sp>
        <p:nvSpPr>
          <p:cNvPr id="59" name="Rectangle 44"/>
          <p:cNvSpPr>
            <a:spLocks noChangeArrowheads="1"/>
          </p:cNvSpPr>
          <p:nvPr/>
        </p:nvSpPr>
        <p:spPr bwMode="gray">
          <a:xfrm>
            <a:off x="4826422" y="5384488"/>
            <a:ext cx="404150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US" sz="1000" dirty="0" smtClean="0"/>
              <a:t>Alex Adjagba</a:t>
            </a:r>
            <a:endParaRPr lang="en-US" sz="1000" dirty="0"/>
          </a:p>
        </p:txBody>
      </p:sp>
      <p:sp>
        <p:nvSpPr>
          <p:cNvPr id="479280" name="Rectangle 286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273152" y="3785706"/>
            <a:ext cx="1516256" cy="180669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3471" tIns="73471" rIns="73471" bIns="73471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598488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974725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244600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48907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94627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40347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86067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31787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 b="1" dirty="0" smtClean="0">
                <a:solidFill>
                  <a:srgbClr val="FFFFFF"/>
                </a:solidFill>
              </a:rPr>
              <a:t>Implementing Partners </a:t>
            </a:r>
          </a:p>
          <a:p>
            <a:r>
              <a:rPr lang="en-US" sz="1000" b="1" dirty="0" smtClean="0">
                <a:solidFill>
                  <a:srgbClr val="FFFFFF"/>
                </a:solidFill>
              </a:rPr>
              <a:t>&amp; </a:t>
            </a:r>
          </a:p>
          <a:p>
            <a:r>
              <a:rPr lang="en-US" sz="1000" b="1" dirty="0" smtClean="0">
                <a:solidFill>
                  <a:srgbClr val="FFFFFF"/>
                </a:solidFill>
              </a:rPr>
              <a:t>Civil Society Organizations</a:t>
            </a:r>
          </a:p>
          <a:p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479293" name="Rectangle 286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2162419" y="4472756"/>
            <a:ext cx="518349" cy="291554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598488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974725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244600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48907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94627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40347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86067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31787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b="1" dirty="0" smtClean="0">
                <a:solidFill>
                  <a:srgbClr val="FFFFFF"/>
                </a:solidFill>
              </a:rPr>
              <a:t>20</a:t>
            </a:r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479295" name="Line 63"/>
          <p:cNvSpPr>
            <a:spLocks noChangeShapeType="1"/>
          </p:cNvSpPr>
          <p:nvPr>
            <p:custDataLst>
              <p:tags r:id="rId17"/>
            </p:custDataLst>
          </p:nvPr>
        </p:nvSpPr>
        <p:spPr bwMode="gray">
          <a:xfrm>
            <a:off x="1938949" y="1581987"/>
            <a:ext cx="1001061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endParaRPr lang="en-US" sz="1000" dirty="0"/>
          </a:p>
        </p:txBody>
      </p:sp>
      <p:sp>
        <p:nvSpPr>
          <p:cNvPr id="479297" name="Line 65"/>
          <p:cNvSpPr>
            <a:spLocks noChangeShapeType="1"/>
          </p:cNvSpPr>
          <p:nvPr>
            <p:custDataLst>
              <p:tags r:id="rId18"/>
            </p:custDataLst>
          </p:nvPr>
        </p:nvSpPr>
        <p:spPr bwMode="gray">
          <a:xfrm>
            <a:off x="3067977" y="1581987"/>
            <a:ext cx="579417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endParaRPr lang="en-US" sz="1000" dirty="0"/>
          </a:p>
        </p:txBody>
      </p:sp>
      <p:sp>
        <p:nvSpPr>
          <p:cNvPr id="44" name="Rectangle 19"/>
          <p:cNvSpPr>
            <a:spLocks noChangeArrowheads="1"/>
          </p:cNvSpPr>
          <p:nvPr/>
        </p:nvSpPr>
        <p:spPr bwMode="gray">
          <a:xfrm>
            <a:off x="3050159" y="4278094"/>
            <a:ext cx="1623080" cy="15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US" sz="1000" b="1" dirty="0">
                <a:ea typeface="华文楷体" pitchFamily="2" charset="-122"/>
              </a:rPr>
              <a:t>JSI</a:t>
            </a:r>
          </a:p>
        </p:txBody>
      </p:sp>
      <p:sp>
        <p:nvSpPr>
          <p:cNvPr id="45" name="Rectangle 20"/>
          <p:cNvSpPr>
            <a:spLocks noChangeArrowheads="1"/>
          </p:cNvSpPr>
          <p:nvPr/>
        </p:nvSpPr>
        <p:spPr bwMode="gray">
          <a:xfrm>
            <a:off x="4802827" y="4221402"/>
            <a:ext cx="404150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US" sz="1000" dirty="0" smtClean="0">
                <a:ea typeface="华文楷体" pitchFamily="2" charset="-122"/>
              </a:rPr>
              <a:t>Mattias Wiklund, Asnakew Tsega, Lora Shimp, Michel Othepa, Ousmane Dia, Chris Wright, Marasi</a:t>
            </a:r>
            <a:r>
              <a:rPr lang="en-US" sz="1000" dirty="0">
                <a:ea typeface="华文楷体" pitchFamily="2" charset="-122"/>
              </a:rPr>
              <a:t> </a:t>
            </a:r>
            <a:r>
              <a:rPr lang="en-US" sz="1000" dirty="0" smtClean="0">
                <a:ea typeface="华文楷体" pitchFamily="2" charset="-122"/>
              </a:rPr>
              <a:t>Mwencha</a:t>
            </a:r>
            <a:endParaRPr lang="en-US" sz="1000" dirty="0">
              <a:ea typeface="华文楷体" pitchFamily="2" charset="-122"/>
            </a:endParaRP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gray">
          <a:xfrm>
            <a:off x="3050159" y="5781986"/>
            <a:ext cx="16230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US" sz="1000" b="1" dirty="0" smtClean="0"/>
              <a:t>Logistimo	</a:t>
            </a:r>
          </a:p>
          <a:p>
            <a:pPr marL="1587" lvl="1" indent="0">
              <a:buNone/>
            </a:pPr>
            <a:endParaRPr lang="en-US" sz="1000" b="1" dirty="0"/>
          </a:p>
        </p:txBody>
      </p:sp>
      <p:sp>
        <p:nvSpPr>
          <p:cNvPr id="53" name="Rectangle 44"/>
          <p:cNvSpPr>
            <a:spLocks noChangeArrowheads="1"/>
          </p:cNvSpPr>
          <p:nvPr/>
        </p:nvSpPr>
        <p:spPr bwMode="gray">
          <a:xfrm>
            <a:off x="4828099" y="5794624"/>
            <a:ext cx="4065097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US" sz="1000" dirty="0" smtClean="0"/>
              <a:t>Anup Akkihal</a:t>
            </a:r>
            <a:endParaRPr lang="en-US" sz="1000" dirty="0"/>
          </a:p>
        </p:txBody>
      </p:sp>
      <p:sp>
        <p:nvSpPr>
          <p:cNvPr id="52" name="Rectangle 43"/>
          <p:cNvSpPr>
            <a:spLocks noChangeArrowheads="1"/>
          </p:cNvSpPr>
          <p:nvPr/>
        </p:nvSpPr>
        <p:spPr bwMode="gray">
          <a:xfrm>
            <a:off x="3050159" y="5963470"/>
            <a:ext cx="1623080" cy="15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US" sz="1000" b="1" dirty="0" smtClean="0"/>
              <a:t>Dimagi	</a:t>
            </a:r>
            <a:endParaRPr lang="en-US" sz="1000" b="1" dirty="0"/>
          </a:p>
        </p:txBody>
      </p:sp>
      <p:sp>
        <p:nvSpPr>
          <p:cNvPr id="63" name="Rectangle 44"/>
          <p:cNvSpPr>
            <a:spLocks noChangeArrowheads="1"/>
          </p:cNvSpPr>
          <p:nvPr/>
        </p:nvSpPr>
        <p:spPr bwMode="gray">
          <a:xfrm>
            <a:off x="4826422" y="5963470"/>
            <a:ext cx="4041502" cy="15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US" sz="1000" dirty="0" smtClean="0"/>
              <a:t>Rowena Luk</a:t>
            </a:r>
            <a:endParaRPr lang="en-US" sz="1000" dirty="0"/>
          </a:p>
        </p:txBody>
      </p:sp>
      <p:sp>
        <p:nvSpPr>
          <p:cNvPr id="65" name="Rectangle 19"/>
          <p:cNvSpPr>
            <a:spLocks noChangeArrowheads="1"/>
          </p:cNvSpPr>
          <p:nvPr/>
        </p:nvSpPr>
        <p:spPr bwMode="gray">
          <a:xfrm>
            <a:off x="3047725" y="4049344"/>
            <a:ext cx="162308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US" sz="1000" b="1" dirty="0" smtClean="0">
                <a:ea typeface="华文楷体" pitchFamily="2" charset="-122"/>
              </a:rPr>
              <a:t>CHAI</a:t>
            </a:r>
            <a:endParaRPr lang="en-US" sz="1000" b="1" dirty="0">
              <a:ea typeface="华文楷体" pitchFamily="2" charset="-122"/>
            </a:endParaRPr>
          </a:p>
        </p:txBody>
      </p:sp>
      <p:sp>
        <p:nvSpPr>
          <p:cNvPr id="66" name="Rectangle 19"/>
          <p:cNvSpPr>
            <a:spLocks noChangeArrowheads="1"/>
          </p:cNvSpPr>
          <p:nvPr/>
        </p:nvSpPr>
        <p:spPr bwMode="gray">
          <a:xfrm>
            <a:off x="4795941" y="4049344"/>
            <a:ext cx="3204201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US" sz="1000" dirty="0" smtClean="0">
                <a:ea typeface="华文楷体" pitchFamily="2" charset="-122"/>
              </a:rPr>
              <a:t>Yann LeTallec, Gairav Bhattacharya</a:t>
            </a:r>
            <a:endParaRPr lang="en-US" sz="1000" b="1" dirty="0">
              <a:ea typeface="华文楷体" pitchFamily="2" charset="-122"/>
            </a:endParaRPr>
          </a:p>
        </p:txBody>
      </p:sp>
      <p:sp>
        <p:nvSpPr>
          <p:cNvPr id="73" name="Rectangle 31"/>
          <p:cNvSpPr>
            <a:spLocks noChangeArrowheads="1"/>
          </p:cNvSpPr>
          <p:nvPr/>
        </p:nvSpPr>
        <p:spPr bwMode="gray">
          <a:xfrm>
            <a:off x="3032273" y="1704309"/>
            <a:ext cx="1623080" cy="15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US" sz="1000" b="1" dirty="0"/>
              <a:t>GAVI Secretariat</a:t>
            </a:r>
          </a:p>
        </p:txBody>
      </p:sp>
      <p:sp>
        <p:nvSpPr>
          <p:cNvPr id="74" name="Rectangle 32"/>
          <p:cNvSpPr>
            <a:spLocks noChangeArrowheads="1"/>
          </p:cNvSpPr>
          <p:nvPr/>
        </p:nvSpPr>
        <p:spPr bwMode="gray">
          <a:xfrm>
            <a:off x="4784941" y="1704309"/>
            <a:ext cx="4041502" cy="86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lnSpc>
                <a:spcPct val="110000"/>
              </a:lnSpc>
            </a:pPr>
            <a:r>
              <a:rPr lang="en-US" sz="1000" dirty="0" smtClean="0"/>
              <a:t>Joanie Robertson</a:t>
            </a:r>
            <a:endParaRPr lang="en-US" sz="1000" i="1" dirty="0"/>
          </a:p>
          <a:p>
            <a:pPr lvl="1">
              <a:lnSpc>
                <a:spcPct val="110000"/>
              </a:lnSpc>
            </a:pPr>
            <a:r>
              <a:rPr lang="en-US" sz="1000" dirty="0"/>
              <a:t>David Sarley, </a:t>
            </a:r>
            <a:r>
              <a:rPr lang="en-US" sz="1000" dirty="0" smtClean="0"/>
              <a:t>Anna Rapp</a:t>
            </a:r>
            <a:endParaRPr lang="en-US" sz="1000" i="1" dirty="0"/>
          </a:p>
          <a:p>
            <a:pPr lvl="1">
              <a:lnSpc>
                <a:spcPct val="110000"/>
              </a:lnSpc>
            </a:pPr>
            <a:r>
              <a:rPr lang="en-US" sz="1000" dirty="0"/>
              <a:t>Osman Mansoor</a:t>
            </a:r>
            <a:endParaRPr lang="en-US" sz="1000" i="1" dirty="0"/>
          </a:p>
          <a:p>
            <a:pPr lvl="1">
              <a:lnSpc>
                <a:spcPct val="110000"/>
              </a:lnSpc>
            </a:pPr>
            <a:r>
              <a:rPr lang="en-US" sz="1000" dirty="0" smtClean="0"/>
              <a:t>Gemma Orta-Martinez, Joseph Mabirizi</a:t>
            </a:r>
            <a:endParaRPr lang="en-US" sz="1000" i="1" dirty="0"/>
          </a:p>
          <a:p>
            <a:pPr lvl="1">
              <a:lnSpc>
                <a:spcPct val="110000"/>
              </a:lnSpc>
            </a:pPr>
            <a:r>
              <a:rPr lang="en-US" sz="1000" dirty="0" smtClean="0"/>
              <a:t>Jan Grevendonk, Ryan McWhorter</a:t>
            </a:r>
            <a:endParaRPr lang="en-US" sz="1000" dirty="0"/>
          </a:p>
        </p:txBody>
      </p:sp>
      <p:sp>
        <p:nvSpPr>
          <p:cNvPr id="75" name="Rectangle 31"/>
          <p:cNvSpPr>
            <a:spLocks noChangeArrowheads="1"/>
          </p:cNvSpPr>
          <p:nvPr/>
        </p:nvSpPr>
        <p:spPr bwMode="gray">
          <a:xfrm>
            <a:off x="3032273" y="1879241"/>
            <a:ext cx="1623080" cy="15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US" sz="1000" b="1" dirty="0"/>
              <a:t>BMGF</a:t>
            </a:r>
          </a:p>
        </p:txBody>
      </p:sp>
      <p:sp>
        <p:nvSpPr>
          <p:cNvPr id="76" name="Rectangle 31"/>
          <p:cNvSpPr>
            <a:spLocks noChangeArrowheads="1"/>
          </p:cNvSpPr>
          <p:nvPr/>
        </p:nvSpPr>
        <p:spPr bwMode="gray">
          <a:xfrm>
            <a:off x="3032273" y="2054174"/>
            <a:ext cx="1623080" cy="15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US" sz="1000" b="1" dirty="0"/>
              <a:t>UNICEF PD</a:t>
            </a:r>
          </a:p>
        </p:txBody>
      </p:sp>
      <p:sp>
        <p:nvSpPr>
          <p:cNvPr id="77" name="Rectangle 31"/>
          <p:cNvSpPr>
            <a:spLocks noChangeArrowheads="1"/>
          </p:cNvSpPr>
          <p:nvPr/>
        </p:nvSpPr>
        <p:spPr bwMode="gray">
          <a:xfrm>
            <a:off x="3032273" y="2229106"/>
            <a:ext cx="1623080" cy="15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US" sz="1000" b="1" dirty="0"/>
              <a:t>UNICEF SD</a:t>
            </a:r>
          </a:p>
        </p:txBody>
      </p:sp>
      <p:sp>
        <p:nvSpPr>
          <p:cNvPr id="78" name="Rectangle 31"/>
          <p:cNvSpPr>
            <a:spLocks noChangeArrowheads="1"/>
          </p:cNvSpPr>
          <p:nvPr/>
        </p:nvSpPr>
        <p:spPr bwMode="gray">
          <a:xfrm>
            <a:off x="3032273" y="2404039"/>
            <a:ext cx="1623080" cy="15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US" sz="1000" b="1" dirty="0"/>
              <a:t>WHO</a:t>
            </a:r>
          </a:p>
        </p:txBody>
      </p:sp>
      <p:sp>
        <p:nvSpPr>
          <p:cNvPr id="79" name="Rectangle 286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273152" y="1722205"/>
            <a:ext cx="1516256" cy="85603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3471" tIns="73471" rIns="73471" bIns="73471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598488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974725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244600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48907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94627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40347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86067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31787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 b="1" dirty="0" smtClean="0">
                <a:solidFill>
                  <a:srgbClr val="FFFFFF"/>
                </a:solidFill>
              </a:rPr>
              <a:t>PWG Members</a:t>
            </a:r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80" name="Rectangle 286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2162419" y="1990275"/>
            <a:ext cx="518349" cy="291554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598488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974725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244600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48907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94627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40347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86067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31787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b="1" dirty="0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2" name="Rectangle 1"/>
          <p:cNvSpPr/>
          <p:nvPr/>
        </p:nvSpPr>
        <p:spPr>
          <a:xfrm>
            <a:off x="291038" y="5648960"/>
            <a:ext cx="1498370" cy="471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 smtClean="0"/>
              <a:t>Industry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2958509" y="5561923"/>
            <a:ext cx="1172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Clr>
                <a:schemeClr val="tx2"/>
              </a:buClr>
              <a:buFont typeface="Wingdings" charset="2"/>
              <a:buChar char="§"/>
            </a:pPr>
            <a:r>
              <a:rPr lang="en-US" sz="1000" b="1" dirty="0" smtClean="0"/>
              <a:t>Village Reach</a:t>
            </a:r>
            <a:endParaRPr lang="en-US" sz="1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35218" y="5546058"/>
            <a:ext cx="3147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tx2"/>
              </a:buClr>
              <a:buFont typeface="Wingdings" charset="2"/>
              <a:buChar char="§"/>
            </a:pPr>
            <a:r>
              <a:rPr lang="en-US" sz="1000" dirty="0" smtClean="0"/>
              <a:t>Allen Wilcox, Wendy Prosser, Mike Kenney</a:t>
            </a:r>
            <a:endParaRPr lang="en-US" sz="1000" dirty="0"/>
          </a:p>
        </p:txBody>
      </p:sp>
      <p:sp>
        <p:nvSpPr>
          <p:cNvPr id="62" name="Rectangle 286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2180305" y="5707308"/>
            <a:ext cx="518349" cy="291554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598488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974725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244600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48907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94627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40347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86067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31787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b="1" dirty="0" smtClean="0">
                <a:solidFill>
                  <a:srgbClr val="FFFFFF"/>
                </a:solidFill>
              </a:rPr>
              <a:t>5</a:t>
            </a:r>
            <a:endParaRPr lang="en-US" sz="1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8920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>
                <a:latin typeface="Calibri"/>
                <a:cs typeface="Calibri"/>
              </a:rPr>
              <a:t>Data standards should reflect </a:t>
            </a:r>
            <a:r>
              <a:rPr lang="en-US" sz="2000" b="1" i="1" dirty="0" smtClean="0">
                <a:latin typeface="Calibri"/>
                <a:cs typeface="Calibri"/>
              </a:rPr>
              <a:t>attributes</a:t>
            </a:r>
            <a:r>
              <a:rPr lang="en-US" sz="2000" b="1" dirty="0" smtClean="0">
                <a:latin typeface="Calibri"/>
                <a:cs typeface="Calibri"/>
              </a:rPr>
              <a:t> of supply chains rather than </a:t>
            </a:r>
            <a:r>
              <a:rPr lang="en-US" sz="2000" b="1" i="1" dirty="0" smtClean="0">
                <a:latin typeface="Calibri"/>
                <a:cs typeface="Calibri"/>
              </a:rPr>
              <a:t>metrics,</a:t>
            </a:r>
            <a:r>
              <a:rPr lang="en-US" sz="2000" b="1" dirty="0" smtClean="0">
                <a:latin typeface="Calibri"/>
                <a:cs typeface="Calibri"/>
              </a:rPr>
              <a:t> which will vary in different settings.</a:t>
            </a:r>
            <a:endParaRPr lang="en-US" sz="20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827" y="1112520"/>
            <a:ext cx="3697938" cy="3243570"/>
          </a:xfrm>
        </p:spPr>
        <p:txBody>
          <a:bodyPr/>
          <a:lstStyle/>
          <a:p>
            <a:r>
              <a:rPr lang="en-US" sz="1400" dirty="0" smtClean="0">
                <a:latin typeface="Calibri"/>
                <a:cs typeface="Calibri"/>
              </a:rPr>
              <a:t>Data should tell us not only (1) how we are doing but also (2) why we are performing the way we </a:t>
            </a:r>
            <a:r>
              <a:rPr lang="en-US" sz="1400" dirty="0">
                <a:latin typeface="Calibri"/>
                <a:cs typeface="Calibri"/>
              </a:rPr>
              <a:t>are</a:t>
            </a:r>
            <a:r>
              <a:rPr lang="en-US" sz="1400" dirty="0" smtClean="0">
                <a:latin typeface="Calibri"/>
                <a:cs typeface="Calibri"/>
              </a:rPr>
              <a:t>.</a:t>
            </a:r>
          </a:p>
          <a:p>
            <a:r>
              <a:rPr lang="en-US" sz="1400" dirty="0" smtClean="0">
                <a:latin typeface="Calibri"/>
                <a:cs typeface="Calibri"/>
              </a:rPr>
              <a:t> </a:t>
            </a:r>
            <a:r>
              <a:rPr lang="en-US" sz="1400" dirty="0">
                <a:latin typeface="Calibri"/>
                <a:cs typeface="Calibri"/>
              </a:rPr>
              <a:t>Metrics are output oriented rather than diagnostic (improvement oriented)</a:t>
            </a:r>
            <a:r>
              <a:rPr lang="en-US" sz="1400" dirty="0" smtClean="0">
                <a:latin typeface="Calibri"/>
                <a:cs typeface="Calibri"/>
              </a:rPr>
              <a:t>.</a:t>
            </a:r>
          </a:p>
          <a:p>
            <a:r>
              <a:rPr lang="en-US" sz="1400" dirty="0" smtClean="0">
                <a:latin typeface="Calibri"/>
                <a:cs typeface="Calibri"/>
              </a:rPr>
              <a:t>Supply Chain performance should be measured across five attributes.</a:t>
            </a:r>
          </a:p>
          <a:p>
            <a:pPr lvl="1">
              <a:buSzPct val="50000"/>
              <a:buFont typeface="Wingdings" charset="2"/>
              <a:buChar char="q"/>
            </a:pPr>
            <a:r>
              <a:rPr lang="en-US" sz="1400" dirty="0" smtClean="0">
                <a:latin typeface="Calibri"/>
                <a:cs typeface="Calibri"/>
              </a:rPr>
              <a:t>Metrics, which are proxies for each attribute, may vary based on context.</a:t>
            </a:r>
          </a:p>
          <a:p>
            <a:pPr>
              <a:buSzPct val="100000"/>
              <a:buFont typeface="Wingdings" charset="2"/>
              <a:buChar char="§"/>
            </a:pPr>
            <a:r>
              <a:rPr lang="en-US" sz="1600" dirty="0" smtClean="0">
                <a:latin typeface="Calibri"/>
                <a:cs typeface="Calibri"/>
              </a:rPr>
              <a:t>As information systems evolve, actors should be moving towards tertiary metrics</a:t>
            </a:r>
          </a:p>
          <a:p>
            <a:pPr>
              <a:buSzPct val="100000"/>
              <a:buFont typeface="Wingdings" charset="2"/>
              <a:buChar char="§"/>
            </a:pPr>
            <a:endParaRPr lang="en-US" sz="1600" dirty="0" smtClean="0">
              <a:latin typeface="Calibri"/>
              <a:cs typeface="Calibri"/>
            </a:endParaRPr>
          </a:p>
          <a:p>
            <a:pPr marL="457200" lvl="1" indent="0">
              <a:buSzPct val="50000"/>
              <a:buNone/>
            </a:pPr>
            <a:endParaRPr lang="en-US" sz="1400" dirty="0">
              <a:latin typeface="Calibri"/>
              <a:cs typeface="Calibri"/>
            </a:endParaRPr>
          </a:p>
          <a:p>
            <a:endParaRPr lang="en-US" sz="1400" dirty="0" smtClean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400" dirty="0" smtClean="0">
              <a:latin typeface="Calibri"/>
              <a:cs typeface="Calibri"/>
            </a:endParaRPr>
          </a:p>
          <a:p>
            <a:endParaRPr lang="en-US" sz="1400" dirty="0" smtClean="0">
              <a:latin typeface="Calibri"/>
              <a:cs typeface="Calibri"/>
            </a:endParaRPr>
          </a:p>
          <a:p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777A6C-C278-43C1-9BD0-D65784462A17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674556"/>
              </p:ext>
            </p:extLst>
          </p:nvPr>
        </p:nvGraphicFramePr>
        <p:xfrm>
          <a:off x="4953000" y="1112520"/>
          <a:ext cx="4038600" cy="288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/>
                          <a:cs typeface="Calibri"/>
                        </a:rPr>
                        <a:t>Attribute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/>
                          <a:cs typeface="Calibri"/>
                        </a:rPr>
                        <a:t>Level</a:t>
                      </a:r>
                      <a:r>
                        <a:rPr lang="en-US" sz="1600" baseline="0" dirty="0" smtClean="0">
                          <a:latin typeface="Calibri"/>
                          <a:cs typeface="Calibri"/>
                        </a:rPr>
                        <a:t> 1 Metrics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/>
                          <a:cs typeface="Calibri"/>
                        </a:rPr>
                        <a:t>Reliability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/>
                          <a:cs typeface="Calibri"/>
                        </a:rPr>
                        <a:t>Perfect order fulfillment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/>
                          <a:cs typeface="Calibri"/>
                        </a:rPr>
                        <a:t>Responsive-ness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/>
                          <a:cs typeface="Calibri"/>
                        </a:rPr>
                        <a:t>Order fulfillment cycle</a:t>
                      </a:r>
                      <a:r>
                        <a:rPr lang="en-US" sz="1600" baseline="0" dirty="0" smtClean="0">
                          <a:latin typeface="Calibri"/>
                          <a:cs typeface="Calibri"/>
                        </a:rPr>
                        <a:t> time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/>
                          <a:cs typeface="Calibri"/>
                        </a:rPr>
                        <a:t>Agility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/>
                          <a:cs typeface="Calibri"/>
                        </a:rPr>
                        <a:t>Flexibility, adaptability, VaR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/>
                          <a:cs typeface="Calibri"/>
                        </a:rPr>
                        <a:t>Cost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/>
                          <a:cs typeface="Calibri"/>
                        </a:rPr>
                        <a:t>SC mgmt</a:t>
                      </a:r>
                      <a:r>
                        <a:rPr lang="en-US" sz="1600" baseline="0" dirty="0" smtClean="0">
                          <a:latin typeface="Calibri"/>
                          <a:cs typeface="Calibri"/>
                        </a:rPr>
                        <a:t> cost, COGS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/>
                          <a:cs typeface="Calibri"/>
                        </a:rPr>
                        <a:t>Asset Mgmt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/>
                          <a:cs typeface="Calibri"/>
                        </a:rPr>
                        <a:t>Cash-cash cycle time, return</a:t>
                      </a:r>
                      <a:r>
                        <a:rPr lang="en-US" sz="1600" baseline="0" dirty="0" smtClean="0">
                          <a:latin typeface="Calibri"/>
                          <a:cs typeface="Calibri"/>
                        </a:rPr>
                        <a:t> on SC fixed assets, return on working capital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24321287"/>
              </p:ext>
            </p:extLst>
          </p:nvPr>
        </p:nvGraphicFramePr>
        <p:xfrm>
          <a:off x="4500880" y="4175760"/>
          <a:ext cx="4572000" cy="195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8489" y="6275328"/>
            <a:ext cx="6401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/>
                <a:cs typeface="Calibri"/>
              </a:rPr>
              <a:t>Source: Watson, Noel. 2012.  </a:t>
            </a:r>
            <a:r>
              <a:rPr lang="en-US" sz="1000" i="1" dirty="0" smtClean="0">
                <a:latin typeface="Calibri"/>
                <a:cs typeface="Calibri"/>
              </a:rPr>
              <a:t>Supply Chain Performance Measurement in the Private Sector: Theory and Practice. </a:t>
            </a:r>
            <a:r>
              <a:rPr lang="en-US" sz="1000" dirty="0" smtClean="0">
                <a:latin typeface="Calibri"/>
                <a:cs typeface="Calibri"/>
              </a:rPr>
              <a:t> The 5</a:t>
            </a:r>
            <a:r>
              <a:rPr lang="en-US" sz="1000" baseline="30000" dirty="0" smtClean="0">
                <a:latin typeface="Calibri"/>
                <a:cs typeface="Calibri"/>
              </a:rPr>
              <a:t>th</a:t>
            </a:r>
            <a:r>
              <a:rPr lang="en-US" sz="1000" dirty="0" smtClean="0">
                <a:latin typeface="Calibri"/>
                <a:cs typeface="Calibri"/>
              </a:rPr>
              <a:t> </a:t>
            </a:r>
          </a:p>
          <a:p>
            <a:r>
              <a:rPr lang="en-US" sz="1000" dirty="0" smtClean="0">
                <a:latin typeface="Calibri"/>
                <a:cs typeface="Calibri"/>
              </a:rPr>
              <a:t>Global Health Supply Chain Summit.  </a:t>
            </a:r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4450778"/>
            <a:ext cx="3697938" cy="16807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latin typeface="Calibri"/>
              <a:cs typeface="Calibri"/>
            </a:endParaRPr>
          </a:p>
          <a:p>
            <a:endParaRPr lang="en-US" sz="1400" dirty="0" smtClean="0">
              <a:latin typeface="Calibri"/>
              <a:cs typeface="Calibri"/>
            </a:endParaRPr>
          </a:p>
          <a:p>
            <a:endParaRPr lang="en-US" sz="1400" dirty="0">
              <a:latin typeface="Calibri"/>
              <a:cs typeface="Calibri"/>
            </a:endParaRPr>
          </a:p>
          <a:p>
            <a:r>
              <a:rPr lang="en-US" sz="1400" dirty="0" smtClean="0">
                <a:latin typeface="Calibri"/>
                <a:cs typeface="Calibri"/>
              </a:rPr>
              <a:t> 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9101" y="4450778"/>
            <a:ext cx="3666663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/>
                <a:cs typeface="Calibri"/>
              </a:rPr>
              <a:t>Level I: At the position of stock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9102" y="4973998"/>
            <a:ext cx="3666662" cy="523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/>
                <a:cs typeface="Calibri"/>
              </a:rPr>
              <a:t>Level II: Identifies underlying processes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9102" y="5497218"/>
            <a:ext cx="3697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/>
                <a:cs typeface="Calibri"/>
              </a:rPr>
              <a:t>Level III: Data Mining: Identifies behaviors </a:t>
            </a:r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and </a:t>
            </a:r>
            <a:r>
              <a:rPr lang="en-US" sz="1400" dirty="0">
                <a:solidFill>
                  <a:schemeClr val="bg1"/>
                </a:solidFill>
                <a:latin typeface="Calibri"/>
                <a:cs typeface="Calibri"/>
              </a:rPr>
              <a:t>trends driving outcomes.</a:t>
            </a:r>
          </a:p>
        </p:txBody>
      </p:sp>
    </p:spTree>
    <p:extLst>
      <p:ext uri="{BB962C8B-B14F-4D97-AF65-F5344CB8AC3E}">
        <p14:creationId xmlns:p14="http://schemas.microsoft.com/office/powerpoint/2010/main" val="26691583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563" name="Group 107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2215828619"/>
              </p:ext>
            </p:extLst>
          </p:nvPr>
        </p:nvGraphicFramePr>
        <p:xfrm>
          <a:off x="211668" y="1316813"/>
          <a:ext cx="8763000" cy="466191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150918"/>
                <a:gridCol w="1352215"/>
                <a:gridCol w="1756734"/>
                <a:gridCol w="1749844"/>
                <a:gridCol w="1753289"/>
              </a:tblGrid>
              <a:tr h="6985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              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Types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of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                                                               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indicators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SCM Function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Quality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Response Time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Cost/Financial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Productivity</a:t>
                      </a:r>
                    </a:p>
                  </a:txBody>
                  <a:tcPr horzOverflow="overflow"/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Product Selection/ Forecasting 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Procurement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horzOverflow="overflow"/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Supplier/Sourcing (from purchaser’s perspective)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horzOverflow="overflow"/>
                </a:tc>
              </a:tr>
              <a:tr h="696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Warehousing/Storage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horzOverflow="overflow"/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Inventory Mgmt/ LMIS/Customer Response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horzOverflow="overflow"/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Distribution/Transport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47526" name="Oval 70"/>
          <p:cNvSpPr>
            <a:spLocks noChangeArrowheads="1"/>
          </p:cNvSpPr>
          <p:nvPr/>
        </p:nvSpPr>
        <p:spPr bwMode="auto">
          <a:xfrm>
            <a:off x="3276600" y="3657600"/>
            <a:ext cx="4038600" cy="1676400"/>
          </a:xfrm>
          <a:prstGeom prst="ellipse">
            <a:avLst/>
          </a:prstGeom>
          <a:solidFill>
            <a:srgbClr val="9966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latin typeface="Calibri"/>
                <a:cs typeface="Calibri"/>
              </a:rPr>
              <a:t>Performance 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800" dirty="0" smtClean="0">
                <a:latin typeface="Calibri"/>
                <a:cs typeface="Calibri"/>
              </a:rPr>
              <a:t>Metrics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716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SCM Performance Measures Matrix by Function (USAID | DELIVER PROJECT)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706" y="6286611"/>
            <a:ext cx="766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/>
                <a:cs typeface="Calibri"/>
              </a:rPr>
              <a:t>Source: USAID/ Deliver Guide presented by Chavez, Jennifer. 2013. </a:t>
            </a:r>
            <a:r>
              <a:rPr lang="en-US" sz="1000" i="1" dirty="0" smtClean="0">
                <a:latin typeface="Calibri"/>
                <a:cs typeface="Calibri"/>
              </a:rPr>
              <a:t>Supply Chain Performance Approaches in Global Health. </a:t>
            </a:r>
            <a:r>
              <a:rPr lang="en-US" sz="1000" dirty="0" smtClean="0">
                <a:latin typeface="Calibri"/>
                <a:cs typeface="Calibri"/>
              </a:rPr>
              <a:t>The 5</a:t>
            </a:r>
            <a:r>
              <a:rPr lang="en-US" sz="1000" baseline="30000" dirty="0" smtClean="0">
                <a:latin typeface="Calibri"/>
                <a:cs typeface="Calibri"/>
              </a:rPr>
              <a:t>th</a:t>
            </a:r>
            <a:r>
              <a:rPr lang="en-US" sz="1000" dirty="0" smtClean="0">
                <a:latin typeface="Calibri"/>
                <a:cs typeface="Calibri"/>
              </a:rPr>
              <a:t> Global Health</a:t>
            </a:r>
          </a:p>
          <a:p>
            <a:r>
              <a:rPr lang="en-US" sz="1000" dirty="0" smtClean="0">
                <a:latin typeface="Calibri"/>
                <a:cs typeface="Calibri"/>
              </a:rPr>
              <a:t>Supply Chain Summit.    </a:t>
            </a:r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>
                <a:latin typeface="Calibri"/>
                <a:cs typeface="Calibri"/>
              </a:rPr>
              <a:t>Each attribute of performance should be measured across each supply chain function.</a:t>
            </a:r>
            <a:endParaRPr lang="en-US" sz="20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34132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>
                <a:latin typeface="Calibri"/>
                <a:cs typeface="Calibri"/>
              </a:rPr>
              <a:t>Examples of Indicators by supply chain function.</a:t>
            </a:r>
            <a:endParaRPr lang="en-US" sz="2000" b="1" dirty="0">
              <a:latin typeface="Calibri"/>
              <a:cs typeface="Calibri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71980"/>
            <a:ext cx="7772400" cy="4191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Inventory Management/LMIS/Customer Response</a:t>
            </a:r>
          </a:p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rgbClr val="2A2A82"/>
                </a:solidFill>
                <a:latin typeface="Calibri"/>
                <a:cs typeface="Calibri"/>
              </a:rPr>
              <a:t>QUALITY: </a:t>
            </a:r>
            <a:r>
              <a:rPr lang="en-US" sz="1400" dirty="0" smtClean="0">
                <a:solidFill>
                  <a:srgbClr val="2A2A82"/>
                </a:solidFill>
                <a:latin typeface="Calibri"/>
                <a:cs typeface="Calibri"/>
              </a:rPr>
              <a:t>S</a:t>
            </a:r>
            <a:r>
              <a:rPr lang="en-US" sz="1400" dirty="0" smtClean="0">
                <a:latin typeface="Calibri"/>
                <a:cs typeface="Calibri"/>
              </a:rPr>
              <a:t>tockout rate</a:t>
            </a:r>
          </a:p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rgbClr val="2A2A82"/>
                </a:solidFill>
                <a:latin typeface="Calibri"/>
                <a:cs typeface="Calibri"/>
              </a:rPr>
              <a:t>RESPONSE TIME: </a:t>
            </a:r>
            <a:r>
              <a:rPr lang="en-US" sz="1400" dirty="0" smtClean="0">
                <a:latin typeface="Calibri"/>
                <a:cs typeface="Calibri"/>
              </a:rPr>
              <a:t>Order </a:t>
            </a:r>
            <a:r>
              <a:rPr lang="en-US" sz="1400" dirty="0">
                <a:latin typeface="Calibri"/>
                <a:cs typeface="Calibri"/>
              </a:rPr>
              <a:t>lead </a:t>
            </a:r>
            <a:r>
              <a:rPr lang="en-US" sz="1400" dirty="0" smtClean="0">
                <a:latin typeface="Calibri"/>
                <a:cs typeface="Calibri"/>
              </a:rPr>
              <a:t>time           order </a:t>
            </a:r>
            <a:r>
              <a:rPr lang="en-US" sz="1400" dirty="0">
                <a:latin typeface="Calibri"/>
                <a:cs typeface="Calibri"/>
              </a:rPr>
              <a:t>placed </a:t>
            </a:r>
            <a:r>
              <a:rPr lang="en-US" sz="1400" dirty="0" smtClean="0">
                <a:latin typeface="Calibri"/>
                <a:cs typeface="Calibri"/>
              </a:rPr>
              <a:t> to received</a:t>
            </a:r>
            <a:endParaRPr lang="en-US" sz="1400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rgbClr val="2A2A82"/>
                </a:solidFill>
                <a:latin typeface="Calibri"/>
                <a:cs typeface="Calibri"/>
              </a:rPr>
              <a:t>COST/FINANCIAL: </a:t>
            </a:r>
            <a:r>
              <a:rPr lang="en-US" sz="1400" dirty="0" smtClean="0">
                <a:latin typeface="Calibri"/>
                <a:cs typeface="Calibri"/>
              </a:rPr>
              <a:t>Value </a:t>
            </a:r>
            <a:r>
              <a:rPr lang="en-US" sz="1400" dirty="0">
                <a:latin typeface="Calibri"/>
                <a:cs typeface="Calibri"/>
              </a:rPr>
              <a:t>of unusable stock due to </a:t>
            </a:r>
            <a:r>
              <a:rPr lang="en-US" sz="1400" dirty="0" smtClean="0">
                <a:latin typeface="Calibri"/>
                <a:cs typeface="Calibri"/>
              </a:rPr>
              <a:t>expiration/damage</a:t>
            </a:r>
          </a:p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rgbClr val="2A2A82"/>
                </a:solidFill>
                <a:latin typeface="Calibri"/>
                <a:cs typeface="Calibri"/>
              </a:rPr>
              <a:t>PRODUCTIVITY: </a:t>
            </a:r>
            <a:r>
              <a:rPr lang="en-US" sz="1400" dirty="0" smtClean="0">
                <a:latin typeface="Calibri"/>
                <a:cs typeface="Calibri"/>
              </a:rPr>
              <a:t>Facility </a:t>
            </a:r>
            <a:r>
              <a:rPr lang="en-US" sz="1400" dirty="0">
                <a:latin typeface="Calibri"/>
                <a:cs typeface="Calibri"/>
              </a:rPr>
              <a:t>reporting </a:t>
            </a:r>
            <a:r>
              <a:rPr lang="en-US" sz="1400" dirty="0" smtClean="0">
                <a:latin typeface="Calibri"/>
                <a:cs typeface="Calibri"/>
              </a:rPr>
              <a:t>rates</a:t>
            </a:r>
          </a:p>
          <a:p>
            <a:pPr>
              <a:lnSpc>
                <a:spcPct val="90000"/>
              </a:lnSpc>
            </a:pPr>
            <a:endParaRPr lang="en-US" sz="1400" dirty="0" smtClean="0">
              <a:latin typeface="Calibri"/>
              <a:cs typeface="Calibri"/>
            </a:endParaRPr>
          </a:p>
          <a:p>
            <a:pPr>
              <a:lnSpc>
                <a:spcPct val="90000"/>
              </a:lnSpc>
              <a:buNone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Distribution/Transport</a:t>
            </a:r>
          </a:p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rgbClr val="2A2A82"/>
                </a:solidFill>
                <a:latin typeface="Calibri"/>
                <a:cs typeface="Calibri"/>
              </a:rPr>
              <a:t>QUALITY: </a:t>
            </a:r>
            <a:r>
              <a:rPr lang="en-US" sz="1400" dirty="0" smtClean="0">
                <a:latin typeface="Calibri"/>
                <a:cs typeface="Calibri"/>
              </a:rPr>
              <a:t>On-time arrivals: % shipments arriving as scheduled</a:t>
            </a:r>
            <a:endParaRPr lang="en-US" sz="1400" b="1" dirty="0" smtClean="0">
              <a:solidFill>
                <a:srgbClr val="E10040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rgbClr val="2A2A82"/>
                </a:solidFill>
                <a:latin typeface="Calibri"/>
                <a:cs typeface="Calibri"/>
              </a:rPr>
              <a:t>RESPONSE TIME: </a:t>
            </a:r>
            <a:r>
              <a:rPr lang="en-US" sz="1400" dirty="0" smtClean="0">
                <a:latin typeface="Calibri"/>
                <a:cs typeface="Calibri"/>
              </a:rPr>
              <a:t>Average delivery time from dispatch to destination</a:t>
            </a:r>
          </a:p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rgbClr val="2A2A82"/>
                </a:solidFill>
                <a:latin typeface="Calibri"/>
                <a:cs typeface="Calibri"/>
              </a:rPr>
              <a:t>COST/FINANCIAL: </a:t>
            </a:r>
            <a:r>
              <a:rPr lang="en-US" sz="1400" dirty="0" smtClean="0">
                <a:latin typeface="Calibri"/>
                <a:cs typeface="Calibri"/>
              </a:rPr>
              <a:t>Average transportation cost per km/m</a:t>
            </a:r>
            <a:r>
              <a:rPr lang="en-US" sz="1400" b="1" baseline="30000" dirty="0" smtClean="0">
                <a:latin typeface="Calibri"/>
                <a:cs typeface="Calibri"/>
              </a:rPr>
              <a:t>3</a:t>
            </a:r>
            <a:r>
              <a:rPr lang="en-US" sz="1400" dirty="0" smtClean="0">
                <a:latin typeface="Calibri"/>
                <a:cs typeface="Calibri"/>
              </a:rPr>
              <a:t>/kg of product</a:t>
            </a:r>
          </a:p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rgbClr val="2A2A82"/>
                </a:solidFill>
                <a:latin typeface="Calibri"/>
                <a:cs typeface="Calibri"/>
              </a:rPr>
              <a:t>PRODUCTIVITY: </a:t>
            </a:r>
            <a:r>
              <a:rPr lang="en-US" sz="1400" dirty="0" smtClean="0">
                <a:latin typeface="Calibri"/>
                <a:cs typeface="Calibri"/>
              </a:rPr>
              <a:t>Container capacity utilization per vehicle</a:t>
            </a:r>
          </a:p>
          <a:p>
            <a:pPr>
              <a:lnSpc>
                <a:spcPct val="90000"/>
              </a:lnSpc>
              <a:buNone/>
            </a:pPr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buNone/>
            </a:pPr>
            <a:endParaRPr lang="en-US" sz="1800" dirty="0" smtClean="0"/>
          </a:p>
        </p:txBody>
      </p:sp>
      <p:sp>
        <p:nvSpPr>
          <p:cNvPr id="155652" name="AutoShape 4"/>
          <p:cNvSpPr>
            <a:spLocks noChangeArrowheads="1"/>
          </p:cNvSpPr>
          <p:nvPr/>
        </p:nvSpPr>
        <p:spPr bwMode="auto">
          <a:xfrm>
            <a:off x="3611578" y="2832910"/>
            <a:ext cx="320040" cy="18288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02252" y="6180657"/>
            <a:ext cx="68748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Calibri"/>
                <a:cs typeface="Calibri"/>
              </a:rPr>
              <a:t>Source: USAID/ Deliver Guide presented by Chavez, Jennifer. 2013. </a:t>
            </a:r>
            <a:r>
              <a:rPr lang="en-US" sz="1000" i="1" dirty="0">
                <a:latin typeface="Calibri"/>
                <a:cs typeface="Calibri"/>
              </a:rPr>
              <a:t>Supply Chain Performance Approaches in Global Health. </a:t>
            </a:r>
            <a:r>
              <a:rPr lang="en-US" sz="1000" dirty="0">
                <a:latin typeface="Calibri"/>
                <a:cs typeface="Calibri"/>
              </a:rPr>
              <a:t>The 5</a:t>
            </a:r>
            <a:r>
              <a:rPr lang="en-US" sz="1000" baseline="30000" dirty="0">
                <a:latin typeface="Calibri"/>
                <a:cs typeface="Calibri"/>
              </a:rPr>
              <a:t>th</a:t>
            </a:r>
            <a:r>
              <a:rPr lang="en-US" sz="1000" dirty="0">
                <a:latin typeface="Calibri"/>
                <a:cs typeface="Calibri"/>
              </a:rPr>
              <a:t> Global </a:t>
            </a:r>
            <a:r>
              <a:rPr lang="en-US" sz="1000" dirty="0" smtClean="0">
                <a:latin typeface="Calibri"/>
                <a:cs typeface="Calibri"/>
              </a:rPr>
              <a:t>Health Supply </a:t>
            </a:r>
            <a:r>
              <a:rPr lang="en-US" sz="1000" dirty="0">
                <a:latin typeface="Calibri"/>
                <a:cs typeface="Calibri"/>
              </a:rPr>
              <a:t>Chain Summit.    </a:t>
            </a:r>
          </a:p>
        </p:txBody>
      </p:sp>
    </p:spTree>
    <p:extLst>
      <p:ext uri="{BB962C8B-B14F-4D97-AF65-F5344CB8AC3E}">
        <p14:creationId xmlns:p14="http://schemas.microsoft.com/office/powerpoint/2010/main" val="25614582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>
                <a:latin typeface="Calibri"/>
                <a:cs typeface="Calibri"/>
              </a:rPr>
              <a:t>Six Performance Indicators Specific for Vaccine Stock Management.</a:t>
            </a:r>
            <a:endParaRPr lang="en-US" sz="2000" b="1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777A6C-C278-43C1-9BD0-D65784462A17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55888" y="1376841"/>
            <a:ext cx="2648280" cy="4446240"/>
          </a:xfrm>
        </p:spPr>
        <p:txBody>
          <a:bodyPr/>
          <a:lstStyle/>
          <a:p>
            <a:pPr marL="0" lvl="0" indent="0" algn="ctr">
              <a:buNone/>
            </a:pPr>
            <a:r>
              <a:rPr lang="en-GB" sz="1400" b="1" dirty="0" smtClean="0">
                <a:latin typeface="Calibri"/>
                <a:cs typeface="Calibri"/>
              </a:rPr>
              <a:t>Principles</a:t>
            </a:r>
          </a:p>
          <a:p>
            <a:pPr lvl="0">
              <a:buFont typeface="+mj-ea"/>
              <a:buAutoNum type="circleNumDbPlain"/>
            </a:pPr>
            <a:r>
              <a:rPr lang="en-GB" sz="1400" dirty="0" smtClean="0">
                <a:latin typeface="Calibri"/>
                <a:cs typeface="Calibri"/>
              </a:rPr>
              <a:t>Vaccine </a:t>
            </a:r>
            <a:r>
              <a:rPr lang="en-GB" sz="1400" dirty="0">
                <a:latin typeface="Calibri"/>
                <a:cs typeface="Calibri"/>
              </a:rPr>
              <a:t>is available at the point of use whenever </a:t>
            </a:r>
            <a:r>
              <a:rPr lang="en-GB" sz="1400" dirty="0" smtClean="0">
                <a:latin typeface="Calibri"/>
                <a:cs typeface="Calibri"/>
              </a:rPr>
              <a:t>needed. </a:t>
            </a:r>
            <a:endParaRPr lang="en-US" sz="1400" dirty="0">
              <a:latin typeface="Calibri"/>
              <a:cs typeface="Calibri"/>
            </a:endParaRPr>
          </a:p>
          <a:p>
            <a:pPr lvl="0">
              <a:buFont typeface="+mj-ea"/>
              <a:buAutoNum type="circleNumDbPlain"/>
            </a:pPr>
            <a:r>
              <a:rPr lang="en-GB" sz="1400" dirty="0">
                <a:latin typeface="Calibri"/>
                <a:cs typeface="Calibri"/>
              </a:rPr>
              <a:t>Vaccine is delivered or collected regularly and as frequently as </a:t>
            </a:r>
            <a:r>
              <a:rPr lang="en-GB" sz="1400" dirty="0" smtClean="0">
                <a:latin typeface="Calibri"/>
                <a:cs typeface="Calibri"/>
              </a:rPr>
              <a:t>scheduled.</a:t>
            </a:r>
            <a:endParaRPr lang="en-US" sz="1400" dirty="0">
              <a:latin typeface="Calibri"/>
              <a:cs typeface="Calibri"/>
            </a:endParaRPr>
          </a:p>
          <a:p>
            <a:pPr lvl="0">
              <a:buFont typeface="+mj-ea"/>
              <a:buAutoNum type="circleNumDbPlain"/>
            </a:pPr>
            <a:r>
              <a:rPr lang="en-GB" sz="1400" dirty="0">
                <a:latin typeface="Calibri"/>
                <a:cs typeface="Calibri"/>
              </a:rPr>
              <a:t>Vaccine has been kept within a satisfactory temperature range with no risk of </a:t>
            </a:r>
            <a:r>
              <a:rPr lang="en-GB" sz="1400" dirty="0" smtClean="0">
                <a:latin typeface="Calibri"/>
                <a:cs typeface="Calibri"/>
              </a:rPr>
              <a:t>damage</a:t>
            </a:r>
            <a:endParaRPr lang="en-US" sz="1400" dirty="0">
              <a:latin typeface="Calibri"/>
              <a:cs typeface="Calibri"/>
            </a:endParaRPr>
          </a:p>
          <a:p>
            <a:pPr lvl="0">
              <a:buFont typeface="+mj-ea"/>
              <a:buAutoNum type="circleNumDbPlain"/>
            </a:pPr>
            <a:r>
              <a:rPr lang="en-GB" sz="1400" dirty="0">
                <a:latin typeface="Calibri"/>
                <a:cs typeface="Calibri"/>
              </a:rPr>
              <a:t>Vaccines move through the distribution system rapidly, with little idle </a:t>
            </a:r>
            <a:r>
              <a:rPr lang="en-GB" sz="1400" dirty="0" smtClean="0">
                <a:latin typeface="Calibri"/>
                <a:cs typeface="Calibri"/>
              </a:rPr>
              <a:t>stock.</a:t>
            </a:r>
            <a:endParaRPr lang="en-US" sz="1400" dirty="0">
              <a:latin typeface="Calibri"/>
              <a:cs typeface="Calibri"/>
            </a:endParaRPr>
          </a:p>
          <a:p>
            <a:pPr lvl="0">
              <a:buFont typeface="+mj-ea"/>
              <a:buAutoNum type="circleNumDbPlain"/>
            </a:pPr>
            <a:r>
              <a:rPr lang="en-GB" sz="1400" dirty="0">
                <a:latin typeface="Calibri"/>
                <a:cs typeface="Calibri"/>
              </a:rPr>
              <a:t>High proportion of vaccine is used, rather than </a:t>
            </a:r>
            <a:r>
              <a:rPr lang="en-GB" sz="1400" dirty="0" smtClean="0">
                <a:latin typeface="Calibri"/>
                <a:cs typeface="Calibri"/>
              </a:rPr>
              <a:t>wasted.</a:t>
            </a:r>
            <a:endParaRPr lang="en-US" sz="1400" dirty="0">
              <a:latin typeface="Calibri"/>
              <a:cs typeface="Calibri"/>
            </a:endParaRPr>
          </a:p>
          <a:p>
            <a:pPr lvl="0">
              <a:buFont typeface="+mj-ea"/>
              <a:buAutoNum type="circleNumDbPlain"/>
            </a:pPr>
            <a:r>
              <a:rPr lang="en-GB" sz="1400" dirty="0">
                <a:latin typeface="Calibri"/>
                <a:cs typeface="Calibri"/>
              </a:rPr>
              <a:t>The cost of storage and transport per dose of all vaccines is </a:t>
            </a:r>
            <a:r>
              <a:rPr lang="en-GB" sz="1400" dirty="0" smtClean="0">
                <a:latin typeface="Calibri"/>
                <a:cs typeface="Calibri"/>
              </a:rPr>
              <a:t>optimal.</a:t>
            </a:r>
          </a:p>
          <a:p>
            <a:pPr marL="0" lvl="0" indent="0">
              <a:buNone/>
            </a:pPr>
            <a:endParaRPr lang="en-US" sz="14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400" dirty="0" smtClean="0">
                <a:latin typeface="Calibri"/>
                <a:cs typeface="Calibri"/>
              </a:rPr>
              <a:t>. </a:t>
            </a:r>
            <a:endParaRPr lang="en-US" sz="1400" dirty="0">
              <a:latin typeface="Calibri"/>
              <a:cs typeface="Calibri"/>
            </a:endParaRPr>
          </a:p>
          <a:p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74" y="1268760"/>
            <a:ext cx="5386892" cy="41757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7059" y="6211546"/>
            <a:ext cx="50040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/>
                <a:cs typeface="Calibri"/>
              </a:rPr>
              <a:t>Source: Lloyd, John. (2013)</a:t>
            </a:r>
            <a:r>
              <a:rPr lang="en-US" sz="1000" i="1" dirty="0" smtClean="0">
                <a:latin typeface="Calibri"/>
                <a:cs typeface="Calibri"/>
              </a:rPr>
              <a:t>. Standard Performance Indicator for Vaccine Stock Management</a:t>
            </a:r>
            <a:r>
              <a:rPr lang="en-US" sz="1000" dirty="0" smtClean="0">
                <a:latin typeface="Calibri"/>
                <a:cs typeface="Calibri"/>
              </a:rPr>
              <a:t>. </a:t>
            </a:r>
            <a:endParaRPr lang="en-US" sz="1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59148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083" y="332656"/>
            <a:ext cx="7679433" cy="944562"/>
          </a:xfrm>
        </p:spPr>
        <p:txBody>
          <a:bodyPr/>
          <a:lstStyle/>
          <a:p>
            <a:r>
              <a:rPr lang="en-GB" sz="2000" b="1" dirty="0" smtClean="0">
                <a:latin typeface="Calibri"/>
                <a:cs typeface="Calibri"/>
              </a:rPr>
              <a:t>“The current issue is not lack of data- but that it is not used.”</a:t>
            </a:r>
            <a:r>
              <a:rPr lang="en-GB" sz="1800" b="1" dirty="0" smtClean="0">
                <a:latin typeface="Calibri"/>
                <a:cs typeface="Calibri"/>
              </a:rPr>
              <a:t/>
            </a:r>
            <a:br>
              <a:rPr lang="en-GB" sz="1800" b="1" dirty="0" smtClean="0">
                <a:latin typeface="Calibri"/>
                <a:cs typeface="Calibri"/>
              </a:rPr>
            </a:br>
            <a:r>
              <a:rPr lang="en-GB" sz="1800" b="1" dirty="0" smtClean="0">
                <a:latin typeface="Calibri"/>
                <a:cs typeface="Calibri"/>
              </a:rPr>
              <a:t/>
            </a:r>
            <a:br>
              <a:rPr lang="en-GB" sz="1800" b="1" dirty="0" smtClean="0">
                <a:latin typeface="Calibri"/>
                <a:cs typeface="Calibri"/>
              </a:rPr>
            </a:br>
            <a:endParaRPr lang="en-GB" sz="1800" b="1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6D5BC4-5140-9B45-A59A-ACE09A97A68C}" type="slidenum">
              <a:rPr lang="en-GB" smtClean="0">
                <a:solidFill>
                  <a:srgbClr val="333333"/>
                </a:solidFill>
              </a:rPr>
              <a:pPr>
                <a:defRPr/>
              </a:pPr>
              <a:t>3</a:t>
            </a:fld>
            <a:endParaRPr lang="en-GB" dirty="0">
              <a:solidFill>
                <a:srgbClr val="333333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4593586"/>
              </p:ext>
            </p:extLst>
          </p:nvPr>
        </p:nvGraphicFramePr>
        <p:xfrm>
          <a:off x="644632" y="2927608"/>
          <a:ext cx="8152113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4630" y="1081857"/>
            <a:ext cx="8152115" cy="1600438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Clr>
                <a:schemeClr val="tx2"/>
              </a:buClr>
              <a:buFont typeface="Arial"/>
              <a:buChar char="•"/>
            </a:pPr>
            <a:r>
              <a:rPr lang="en-US" sz="1400" dirty="0" smtClean="0">
                <a:latin typeface="Calibri"/>
                <a:cs typeface="Calibri"/>
              </a:rPr>
              <a:t>In the </a:t>
            </a:r>
            <a:r>
              <a:rPr lang="en-US" sz="1400" dirty="0" smtClean="0">
                <a:solidFill>
                  <a:schemeClr val="accent3"/>
                </a:solidFill>
                <a:latin typeface="Calibri"/>
                <a:cs typeface="Calibri"/>
              </a:rPr>
              <a:t>least well equipped system</a:t>
            </a:r>
            <a:r>
              <a:rPr lang="en-US" sz="1400" dirty="0" smtClean="0">
                <a:latin typeface="Calibri"/>
                <a:cs typeface="Calibri"/>
              </a:rPr>
              <a:t>—unwieldy registers and no electronic capture of data—it is </a:t>
            </a:r>
            <a:r>
              <a:rPr lang="en-US" sz="1400" dirty="0" smtClean="0">
                <a:solidFill>
                  <a:srgbClr val="0071B9"/>
                </a:solidFill>
                <a:latin typeface="Calibri"/>
                <a:cs typeface="Calibri"/>
              </a:rPr>
              <a:t>functionally impossible to query the data </a:t>
            </a:r>
            <a:r>
              <a:rPr lang="en-US" sz="1400" dirty="0" smtClean="0">
                <a:latin typeface="Calibri"/>
                <a:cs typeface="Calibri"/>
              </a:rPr>
              <a:t>or undertake a deep dive analysis. This results in the collection of </a:t>
            </a:r>
            <a:r>
              <a:rPr lang="en-US" sz="1400" dirty="0" smtClean="0">
                <a:solidFill>
                  <a:srgbClr val="0071B9"/>
                </a:solidFill>
                <a:latin typeface="Calibri"/>
                <a:cs typeface="Calibri"/>
              </a:rPr>
              <a:t>data simply for the sake of data</a:t>
            </a:r>
            <a:r>
              <a:rPr lang="en-US" sz="1400" dirty="0" smtClean="0">
                <a:latin typeface="Calibri"/>
                <a:cs typeface="Calibri"/>
              </a:rPr>
              <a:t>.</a:t>
            </a:r>
          </a:p>
          <a:p>
            <a:pPr marL="285750" indent="-285750" algn="just">
              <a:buClr>
                <a:schemeClr val="tx2"/>
              </a:buClr>
              <a:buFont typeface="Arial"/>
              <a:buChar char="•"/>
            </a:pPr>
            <a:r>
              <a:rPr lang="en-US" sz="1400" dirty="0" smtClean="0">
                <a:latin typeface="Calibri"/>
                <a:cs typeface="Calibri"/>
              </a:rPr>
              <a:t>Most countries and global actors surveyed in GAVI’s public consultation felt that it was feasible to routinely populate these high level indicators of supply chain performance.</a:t>
            </a:r>
          </a:p>
          <a:p>
            <a:pPr marL="285750" indent="-285750" algn="just">
              <a:buClr>
                <a:schemeClr val="tx2"/>
              </a:buClr>
              <a:buFont typeface="Arial"/>
              <a:buChar char="•"/>
            </a:pPr>
            <a:r>
              <a:rPr lang="en-US" sz="1400" dirty="0" smtClean="0">
                <a:latin typeface="Calibri"/>
                <a:cs typeface="Calibri"/>
              </a:rPr>
              <a:t>At the health center level in Mozambique, Village Reach successfully utilized MIS data to generate these six </a:t>
            </a:r>
            <a:r>
              <a:rPr lang="en-US" sz="1400" dirty="0" smtClean="0">
                <a:latin typeface="Calibri"/>
                <a:cs typeface="Calibri"/>
              </a:rPr>
              <a:t>indicators for a sample of 10 facilities..</a:t>
            </a:r>
            <a:endParaRPr lang="en-US" sz="1400" dirty="0" smtClean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219" y="6391577"/>
            <a:ext cx="7126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Calibri"/>
                <a:cs typeface="Calibri"/>
              </a:rPr>
              <a:t>Source: Data from public survey administered as part of the GAVI supply chain strategy public consultation in July 2003.  There were 74 respondents</a:t>
            </a:r>
            <a:endParaRPr lang="en-US" sz="900" dirty="0">
              <a:latin typeface="Calibri"/>
              <a:cs typeface="Calibri"/>
            </a:endParaRPr>
          </a:p>
          <a:p>
            <a:r>
              <a:rPr lang="en-US" sz="900" dirty="0">
                <a:latin typeface="Calibri"/>
                <a:cs typeface="Calibri"/>
              </a:rPr>
              <a:t>f</a:t>
            </a:r>
            <a:r>
              <a:rPr lang="en-US" sz="900" dirty="0" smtClean="0">
                <a:latin typeface="Calibri"/>
                <a:cs typeface="Calibri"/>
              </a:rPr>
              <a:t>rom a range of global, country, and regional  organizations including MOHs, country offices, WHO, UNICEF, and CSOs. </a:t>
            </a:r>
            <a:endParaRPr lang="en-US" sz="9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43463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816" y="274638"/>
            <a:ext cx="7698184" cy="944562"/>
          </a:xfrm>
        </p:spPr>
        <p:txBody>
          <a:bodyPr/>
          <a:lstStyle/>
          <a:p>
            <a:r>
              <a:rPr lang="en-US" sz="2000" b="1" dirty="0" smtClean="0">
                <a:latin typeface="Calibri"/>
                <a:cs typeface="Calibri"/>
              </a:rPr>
              <a:t>Emphasis on reporting yields low return on investment.</a:t>
            </a:r>
            <a:endParaRPr lang="en-US" sz="2000" b="1" dirty="0">
              <a:latin typeface="Calibri"/>
              <a:cs typeface="Calibri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09831013"/>
              </p:ext>
            </p:extLst>
          </p:nvPr>
        </p:nvGraphicFramePr>
        <p:xfrm>
          <a:off x="990600" y="1600199"/>
          <a:ext cx="3733800" cy="3694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accent3"/>
                </a:solidFill>
                <a:latin typeface="Calibri"/>
                <a:cs typeface="Calibri"/>
              </a:rPr>
              <a:t>Systems</a:t>
            </a:r>
            <a:r>
              <a:rPr lang="en-US" sz="1400" dirty="0" smtClean="0">
                <a:latin typeface="Calibri"/>
                <a:cs typeface="Calibri"/>
              </a:rPr>
              <a:t>, whether paper or electronic, are not designed in a user-centric fashion and </a:t>
            </a:r>
            <a:r>
              <a:rPr lang="en-US" sz="1400" dirty="0" smtClean="0">
                <a:solidFill>
                  <a:srgbClr val="0071B9"/>
                </a:solidFill>
                <a:latin typeface="Calibri"/>
                <a:cs typeface="Calibri"/>
              </a:rPr>
              <a:t>are not optimally utilized.  </a:t>
            </a:r>
          </a:p>
          <a:p>
            <a:r>
              <a:rPr lang="en-US" sz="1400" dirty="0">
                <a:latin typeface="Calibri"/>
                <a:cs typeface="Calibri"/>
              </a:rPr>
              <a:t>The multiple </a:t>
            </a:r>
            <a:r>
              <a:rPr lang="en-US" sz="1400" dirty="0">
                <a:solidFill>
                  <a:srgbClr val="0071B9"/>
                </a:solidFill>
                <a:latin typeface="Calibri"/>
                <a:cs typeface="Calibri"/>
              </a:rPr>
              <a:t>reporting</a:t>
            </a:r>
            <a:r>
              <a:rPr lang="en-US" sz="1400" dirty="0">
                <a:latin typeface="Calibri"/>
                <a:cs typeface="Calibri"/>
              </a:rPr>
              <a:t> mechanisms are </a:t>
            </a:r>
            <a:r>
              <a:rPr lang="en-US" sz="1400" dirty="0">
                <a:solidFill>
                  <a:srgbClr val="0071B9"/>
                </a:solidFill>
                <a:latin typeface="Calibri"/>
                <a:cs typeface="Calibri"/>
              </a:rPr>
              <a:t>time intensive </a:t>
            </a:r>
            <a:r>
              <a:rPr lang="en-US" sz="1400" dirty="0">
                <a:latin typeface="Calibri"/>
                <a:cs typeface="Calibri"/>
              </a:rPr>
              <a:t>and often </a:t>
            </a:r>
            <a:r>
              <a:rPr lang="en-US" sz="1400" dirty="0">
                <a:solidFill>
                  <a:srgbClr val="0071B9"/>
                </a:solidFill>
                <a:latin typeface="Calibri"/>
                <a:cs typeface="Calibri"/>
              </a:rPr>
              <a:t>redundant</a:t>
            </a:r>
            <a:r>
              <a:rPr lang="en-US" sz="1400" dirty="0">
                <a:latin typeface="Calibri"/>
                <a:cs typeface="Calibri"/>
              </a:rPr>
              <a:t>.  </a:t>
            </a:r>
          </a:p>
          <a:p>
            <a:pPr lvl="1"/>
            <a:r>
              <a:rPr lang="en-US" sz="1400" dirty="0" smtClean="0">
                <a:latin typeface="Calibri"/>
                <a:cs typeface="Calibri"/>
              </a:rPr>
              <a:t>27+ </a:t>
            </a:r>
            <a:r>
              <a:rPr lang="en-US" sz="1400" dirty="0">
                <a:latin typeface="Calibri"/>
                <a:cs typeface="Calibri"/>
              </a:rPr>
              <a:t>tools  providing guidance on immunization data </a:t>
            </a:r>
            <a:r>
              <a:rPr lang="en-US" sz="1400" dirty="0" smtClean="0">
                <a:latin typeface="Calibri"/>
                <a:cs typeface="Calibri"/>
              </a:rPr>
              <a:t>collection were identified in a PATH landscape analysis.  </a:t>
            </a:r>
            <a:endParaRPr lang="en-US" sz="1400" dirty="0">
              <a:latin typeface="Calibri"/>
              <a:cs typeface="Calibri"/>
            </a:endParaRPr>
          </a:p>
          <a:p>
            <a:pPr lvl="1"/>
            <a:r>
              <a:rPr lang="en-US" sz="1400" dirty="0">
                <a:latin typeface="Calibri"/>
                <a:cs typeface="Calibri"/>
              </a:rPr>
              <a:t>3 of the primary </a:t>
            </a:r>
            <a:r>
              <a:rPr lang="en-US" sz="1400" dirty="0" smtClean="0">
                <a:latin typeface="Calibri"/>
                <a:cs typeface="Calibri"/>
              </a:rPr>
              <a:t>tools (from GAVI, UNICEF, and WHO), </a:t>
            </a:r>
            <a:r>
              <a:rPr lang="en-US" sz="1400" dirty="0">
                <a:latin typeface="Calibri"/>
                <a:cs typeface="Calibri"/>
              </a:rPr>
              <a:t>have the same content, asking the same questions but in different ways</a:t>
            </a:r>
            <a:r>
              <a:rPr lang="en-US" sz="1400" dirty="0" smtClean="0">
                <a:latin typeface="Calibri"/>
                <a:cs typeface="Calibri"/>
              </a:rPr>
              <a:t>.</a:t>
            </a:r>
          </a:p>
          <a:p>
            <a:r>
              <a:rPr lang="en-US" sz="1400" dirty="0" smtClean="0">
                <a:latin typeface="Calibri"/>
                <a:cs typeface="Calibri"/>
              </a:rPr>
              <a:t>Moreover, </a:t>
            </a:r>
            <a:r>
              <a:rPr lang="en-US" sz="1400" dirty="0" smtClean="0">
                <a:solidFill>
                  <a:srgbClr val="0071B9"/>
                </a:solidFill>
                <a:latin typeface="Calibri"/>
                <a:cs typeface="Calibri"/>
              </a:rPr>
              <a:t>systems</a:t>
            </a:r>
            <a:r>
              <a:rPr lang="en-US" sz="1400" dirty="0" smtClean="0">
                <a:latin typeface="Calibri"/>
                <a:cs typeface="Calibri"/>
              </a:rPr>
              <a:t> do not routinely  provide the right </a:t>
            </a:r>
            <a:r>
              <a:rPr lang="en-US" sz="1400" dirty="0" smtClean="0">
                <a:solidFill>
                  <a:srgbClr val="0071B9"/>
                </a:solidFill>
                <a:latin typeface="Calibri"/>
                <a:cs typeface="Calibri"/>
              </a:rPr>
              <a:t>feedback</a:t>
            </a:r>
            <a:r>
              <a:rPr lang="en-US" sz="1400" dirty="0" smtClean="0">
                <a:latin typeface="Calibri"/>
                <a:cs typeface="Calibri"/>
              </a:rPr>
              <a:t> to the right people</a:t>
            </a:r>
          </a:p>
          <a:p>
            <a:r>
              <a:rPr lang="en-US" sz="1400" dirty="0" smtClean="0">
                <a:latin typeface="Calibri"/>
                <a:cs typeface="Calibri"/>
              </a:rPr>
              <a:t>This begets a </a:t>
            </a:r>
            <a:r>
              <a:rPr lang="en-US" sz="1400" dirty="0" smtClean="0">
                <a:solidFill>
                  <a:srgbClr val="0071B9"/>
                </a:solidFill>
                <a:latin typeface="Calibri"/>
                <a:cs typeface="Calibri"/>
              </a:rPr>
              <a:t>culture</a:t>
            </a:r>
            <a:r>
              <a:rPr lang="en-US" sz="1400" dirty="0" smtClean="0">
                <a:latin typeface="Calibri"/>
                <a:cs typeface="Calibri"/>
              </a:rPr>
              <a:t> that emphasizes </a:t>
            </a:r>
            <a:r>
              <a:rPr lang="en-US" sz="1400" dirty="0" smtClean="0">
                <a:solidFill>
                  <a:srgbClr val="0071B9"/>
                </a:solidFill>
                <a:latin typeface="Calibri"/>
                <a:cs typeface="Calibri"/>
              </a:rPr>
              <a:t>reporting</a:t>
            </a:r>
            <a:r>
              <a:rPr lang="en-US" sz="1400" dirty="0" smtClean="0">
                <a:latin typeface="Calibri"/>
                <a:cs typeface="Calibri"/>
              </a:rPr>
              <a:t> rather than data as a tool to help make decisions.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923761-59D3-4948-BCF4-A463AF12C227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65468" y="5018076"/>
            <a:ext cx="36288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alibri"/>
                <a:cs typeface="Calibri"/>
              </a:rPr>
              <a:t>Data from African sites </a:t>
            </a:r>
            <a:r>
              <a:rPr lang="en-US" sz="1400" i="1" dirty="0" smtClean="0">
                <a:latin typeface="Calibri"/>
                <a:cs typeface="Calibri"/>
              </a:rPr>
              <a:t>surveyed </a:t>
            </a:r>
            <a:r>
              <a:rPr lang="en-US" sz="1400" i="1" dirty="0" smtClean="0">
                <a:latin typeface="Calibri"/>
                <a:cs typeface="Calibri"/>
              </a:rPr>
              <a:t>by the</a:t>
            </a:r>
          </a:p>
          <a:p>
            <a:r>
              <a:rPr lang="en-US" sz="1400" i="1" dirty="0" smtClean="0">
                <a:latin typeface="Calibri"/>
                <a:cs typeface="Calibri"/>
              </a:rPr>
              <a:t>Gates Foundation suggests that approximately </a:t>
            </a:r>
          </a:p>
          <a:p>
            <a:r>
              <a:rPr lang="en-US" sz="1400" b="1" i="1" dirty="0" smtClean="0">
                <a:latin typeface="Calibri"/>
                <a:cs typeface="Calibri"/>
              </a:rPr>
              <a:t>1/3 of immunization session time is spent on </a:t>
            </a:r>
          </a:p>
          <a:p>
            <a:r>
              <a:rPr lang="en-US" sz="1400" b="1" i="1" dirty="0" smtClean="0">
                <a:latin typeface="Calibri"/>
                <a:cs typeface="Calibri"/>
              </a:rPr>
              <a:t>data capture and management</a:t>
            </a:r>
            <a:r>
              <a:rPr lang="en-US" sz="1400" i="1" dirty="0" smtClean="0">
                <a:latin typeface="Calibri"/>
                <a:cs typeface="Calibri"/>
              </a:rPr>
              <a:t>.</a:t>
            </a:r>
            <a:endParaRPr lang="en-US" sz="1400" i="1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0802" y="6306106"/>
            <a:ext cx="2621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/>
                <a:cs typeface="Calibri"/>
              </a:rPr>
              <a:t>Source: The Bill and Melinda Gates Foundation</a:t>
            </a:r>
            <a:endParaRPr lang="en-US" sz="1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66354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84961706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 bwMode="gray">
          <a:xfrm>
            <a:off x="121489" y="234864"/>
            <a:ext cx="9022511" cy="30777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latin typeface="Calibri"/>
                <a:cs typeface="Calibri"/>
              </a:rPr>
              <a:t>The use of data for decision-making is inseparable from people and motivations.</a:t>
            </a:r>
            <a:endParaRPr lang="en-US" sz="2000" b="1" dirty="0">
              <a:latin typeface="Calibri"/>
              <a:cs typeface="Calibri"/>
            </a:endParaRPr>
          </a:p>
        </p:txBody>
      </p:sp>
      <p:sp>
        <p:nvSpPr>
          <p:cNvPr id="24" name="McK 5. Source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37771" y="6504443"/>
            <a:ext cx="8460426" cy="15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621975" indent="-621975" defTabSz="913526">
              <a:tabLst>
                <a:tab pos="625214" algn="l"/>
              </a:tabLst>
            </a:pPr>
            <a:r>
              <a:rPr lang="en-US" sz="1000" dirty="0" smtClean="0"/>
              <a:t>Source: Stakeholder Interviews</a:t>
            </a:r>
            <a:endParaRPr lang="en-US" sz="1000" dirty="0"/>
          </a:p>
        </p:txBody>
      </p:sp>
      <p:sp>
        <p:nvSpPr>
          <p:cNvPr id="39" name="Rectangle 38"/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112137" y="900376"/>
            <a:ext cx="2821567" cy="525349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6324957" y="912492"/>
            <a:ext cx="2706907" cy="524137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>
            <p:custDataLst>
              <p:tags r:id="rId7"/>
            </p:custDataLst>
          </p:nvPr>
        </p:nvSpPr>
        <p:spPr>
          <a:xfrm>
            <a:off x="224975" y="1554809"/>
            <a:ext cx="2647481" cy="1191387"/>
          </a:xfrm>
          <a:prstGeom prst="roundRect">
            <a:avLst/>
          </a:prstGeom>
          <a:solidFill>
            <a:srgbClr val="008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>
            <p:custDataLst>
              <p:tags r:id="rId8"/>
            </p:custDataLst>
          </p:nvPr>
        </p:nvSpPr>
        <p:spPr>
          <a:xfrm>
            <a:off x="6509922" y="1554810"/>
            <a:ext cx="2384376" cy="936519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sz="1200" i="1" dirty="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>
            <a:spLocks/>
          </p:cNvSpPr>
          <p:nvPr>
            <p:custDataLst>
              <p:tags r:id="rId9"/>
            </p:custDataLst>
          </p:nvPr>
        </p:nvSpPr>
        <p:spPr bwMode="gray">
          <a:xfrm>
            <a:off x="345235" y="1603441"/>
            <a:ext cx="2356914" cy="86177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r>
              <a:rPr lang="en-US" sz="1400" i="1" dirty="0" smtClean="0">
                <a:latin typeface="Calibri"/>
                <a:cs typeface="Calibri"/>
              </a:rPr>
              <a:t>Current, reliable data is essential for effective resource allocation, policy setting, and technical assistance. </a:t>
            </a:r>
            <a:endParaRPr lang="en-US" sz="1400" i="1" dirty="0">
              <a:latin typeface="Calibri"/>
              <a:cs typeface="Calibri"/>
            </a:endParaRPr>
          </a:p>
        </p:txBody>
      </p:sp>
      <p:sp>
        <p:nvSpPr>
          <p:cNvPr id="30" name="Rectangle 29"/>
          <p:cNvSpPr>
            <a:spLocks/>
          </p:cNvSpPr>
          <p:nvPr>
            <p:custDataLst>
              <p:tags r:id="rId10"/>
            </p:custDataLst>
          </p:nvPr>
        </p:nvSpPr>
        <p:spPr bwMode="gray">
          <a:xfrm>
            <a:off x="6623696" y="1619250"/>
            <a:ext cx="2205478" cy="86177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r>
              <a:rPr lang="en-US" sz="1400" i="1" dirty="0">
                <a:solidFill>
                  <a:srgbClr val="FFFFFF"/>
                </a:solidFill>
                <a:latin typeface="Calibri"/>
                <a:cs typeface="Calibri"/>
              </a:rPr>
              <a:t>Data reflects the individual's work product, and </a:t>
            </a:r>
            <a:r>
              <a:rPr lang="en-US" sz="1400" i="1" dirty="0" smtClean="0">
                <a:solidFill>
                  <a:srgbClr val="FFFFFF"/>
                </a:solidFill>
                <a:latin typeface="Calibri"/>
                <a:cs typeface="Calibri"/>
              </a:rPr>
              <a:t>traditionally </a:t>
            </a:r>
            <a:r>
              <a:rPr lang="en-US" sz="1400" i="1" dirty="0">
                <a:solidFill>
                  <a:srgbClr val="FFFFFF"/>
                </a:solidFill>
                <a:latin typeface="Calibri"/>
                <a:cs typeface="Calibri"/>
              </a:rPr>
              <a:t>ties outcomes to performance</a:t>
            </a:r>
            <a:r>
              <a:rPr lang="en-US" sz="1200" i="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3" name="Rectangle 3"/>
          <p:cNvSpPr txBox="1">
            <a:spLocks/>
          </p:cNvSpPr>
          <p:nvPr>
            <p:custDataLst>
              <p:tags r:id="rId11"/>
            </p:custDataLst>
          </p:nvPr>
        </p:nvSpPr>
        <p:spPr bwMode="gray">
          <a:xfrm>
            <a:off x="112137" y="900376"/>
            <a:ext cx="2821567" cy="569318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73471" tIns="73471" rIns="73471" bIns="73471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accent4"/>
                </a:solidFill>
                <a:latin typeface="Calibri"/>
                <a:cs typeface="Calibri"/>
              </a:rPr>
              <a:t>Global Motivation</a:t>
            </a:r>
            <a:endParaRPr lang="en-US" sz="1400" b="1" dirty="0">
              <a:solidFill>
                <a:schemeClr val="accent4"/>
              </a:solidFill>
              <a:latin typeface="Calibri"/>
              <a:cs typeface="Calibri"/>
            </a:endParaRPr>
          </a:p>
        </p:txBody>
      </p:sp>
      <p:sp>
        <p:nvSpPr>
          <p:cNvPr id="38" name="Rectangle 3"/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6324957" y="912490"/>
            <a:ext cx="2706907" cy="569318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73471" tIns="73471" rIns="73471" bIns="73471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accent4"/>
                </a:solidFill>
                <a:latin typeface="Calibri"/>
                <a:cs typeface="Calibri"/>
              </a:rPr>
              <a:t>Individual Motivation</a:t>
            </a:r>
            <a:endParaRPr lang="en-US" sz="1400" b="1" dirty="0">
              <a:solidFill>
                <a:schemeClr val="accent4"/>
              </a:solidFill>
              <a:latin typeface="Calibri"/>
              <a:cs typeface="Calibri"/>
            </a:endParaRPr>
          </a:p>
        </p:txBody>
      </p:sp>
      <p:sp>
        <p:nvSpPr>
          <p:cNvPr id="45" name="WordArt 4"/>
          <p:cNvSpPr>
            <a:spLocks noChangeArrowheads="1" noChangeShapeType="1" noTextEdit="1"/>
          </p:cNvSpPr>
          <p:nvPr>
            <p:custDataLst>
              <p:tags r:id="rId13"/>
            </p:custDataLst>
          </p:nvPr>
        </p:nvSpPr>
        <p:spPr bwMode="gray">
          <a:xfrm>
            <a:off x="6386403" y="1491267"/>
            <a:ext cx="247038" cy="231584"/>
          </a:xfrm>
          <a:prstGeom prst="rect">
            <a:avLst/>
          </a:prstGeom>
          <a:effectLst/>
        </p:spPr>
        <p:txBody>
          <a:bodyPr wrap="none" lIns="93296" tIns="46648" rIns="93296" bIns="4664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endParaRPr lang="en-US" sz="1200" i="1" kern="10" dirty="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chemeClr val="hlink"/>
              </a:solidFill>
              <a:effectLst>
                <a:outerShdw dist="35921" dir="2700000" algn="ctr" rotWithShape="0">
                  <a:srgbClr val="868686"/>
                </a:outerShdw>
              </a:effectLst>
              <a:cs typeface="Arial"/>
            </a:endParaRPr>
          </a:p>
        </p:txBody>
      </p:sp>
      <p:sp>
        <p:nvSpPr>
          <p:cNvPr id="23" name="Rectangle 45"/>
          <p:cNvSpPr txBox="1"/>
          <p:nvPr>
            <p:custDataLst>
              <p:tags r:id="rId14"/>
            </p:custDataLst>
          </p:nvPr>
        </p:nvSpPr>
        <p:spPr bwMode="gray">
          <a:xfrm>
            <a:off x="137771" y="2864599"/>
            <a:ext cx="2701910" cy="328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sz="1400" b="1" dirty="0" smtClean="0">
                <a:solidFill>
                  <a:srgbClr val="000090"/>
                </a:solidFill>
                <a:latin typeface="Calibri"/>
                <a:cs typeface="Calibri"/>
              </a:rPr>
              <a:t>Barrier:</a:t>
            </a:r>
          </a:p>
          <a:p>
            <a:pPr lvl="2">
              <a:spcBef>
                <a:spcPct val="50000"/>
              </a:spcBef>
            </a:pPr>
            <a:r>
              <a:rPr lang="en-US" sz="1400" dirty="0" smtClean="0">
                <a:solidFill>
                  <a:srgbClr val="000090"/>
                </a:solidFill>
                <a:latin typeface="Calibri"/>
                <a:cs typeface="Calibri"/>
              </a:rPr>
              <a:t>Political will to share upstream data may be lacking.</a:t>
            </a:r>
          </a:p>
          <a:p>
            <a:pPr lvl="2">
              <a:spcBef>
                <a:spcPct val="50000"/>
              </a:spcBef>
            </a:pPr>
            <a:r>
              <a:rPr lang="en-US" sz="1400" dirty="0" smtClean="0">
                <a:solidFill>
                  <a:srgbClr val="000090"/>
                </a:solidFill>
                <a:latin typeface="Calibri"/>
                <a:cs typeface="Calibri"/>
              </a:rPr>
              <a:t>Institutional modus operandi may be challenged.</a:t>
            </a:r>
          </a:p>
          <a:p>
            <a:pPr lvl="1">
              <a:spcBef>
                <a:spcPct val="50000"/>
              </a:spcBef>
            </a:pPr>
            <a:r>
              <a:rPr lang="en-US" sz="1400" b="1" dirty="0" smtClean="0">
                <a:solidFill>
                  <a:srgbClr val="000090"/>
                </a:solidFill>
                <a:latin typeface="Calibri"/>
                <a:cs typeface="Calibri"/>
              </a:rPr>
              <a:t>Asset: </a:t>
            </a:r>
            <a:endParaRPr lang="en-US" sz="1400" b="1" dirty="0">
              <a:solidFill>
                <a:srgbClr val="000090"/>
              </a:solidFill>
              <a:latin typeface="Calibri"/>
              <a:cs typeface="Calibri"/>
            </a:endParaRPr>
          </a:p>
          <a:p>
            <a:pPr lvl="2">
              <a:spcBef>
                <a:spcPct val="25000"/>
              </a:spcBef>
            </a:pPr>
            <a:r>
              <a:rPr lang="en-US" sz="1400" dirty="0" smtClean="0">
                <a:solidFill>
                  <a:srgbClr val="000090"/>
                </a:solidFill>
                <a:latin typeface="Calibri"/>
                <a:cs typeface="Calibri"/>
              </a:rPr>
              <a:t>Protection of Immunization investments.</a:t>
            </a:r>
          </a:p>
          <a:p>
            <a:pPr lvl="3">
              <a:spcBef>
                <a:spcPct val="25000"/>
              </a:spcBef>
            </a:pPr>
            <a:r>
              <a:rPr lang="en-US" sz="1400" dirty="0" smtClean="0">
                <a:solidFill>
                  <a:srgbClr val="000090"/>
                </a:solidFill>
                <a:latin typeface="Calibri"/>
                <a:cs typeface="Calibri"/>
              </a:rPr>
              <a:t>Avoid resource intensive vaccines in low capacity systems. </a:t>
            </a:r>
          </a:p>
          <a:p>
            <a:pPr lvl="3">
              <a:spcBef>
                <a:spcPct val="25000"/>
              </a:spcBef>
            </a:pPr>
            <a:r>
              <a:rPr lang="en-US" sz="1400" dirty="0" smtClean="0">
                <a:solidFill>
                  <a:srgbClr val="000090"/>
                </a:solidFill>
                <a:latin typeface="Calibri"/>
                <a:cs typeface="Calibri"/>
              </a:rPr>
              <a:t>Improve demand forecasting.</a:t>
            </a:r>
            <a:endParaRPr lang="en-US" sz="12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40" name="Rectangle 39"/>
          <p:cNvSpPr>
            <a:spLocks/>
          </p:cNvSpPr>
          <p:nvPr>
            <p:custDataLst>
              <p:tags r:id="rId15"/>
            </p:custDataLst>
          </p:nvPr>
        </p:nvSpPr>
        <p:spPr bwMode="gray">
          <a:xfrm>
            <a:off x="3011395" y="900376"/>
            <a:ext cx="3235871" cy="525349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>
            <p:custDataLst>
              <p:tags r:id="rId16"/>
            </p:custDataLst>
          </p:nvPr>
        </p:nvSpPr>
        <p:spPr>
          <a:xfrm>
            <a:off x="3172899" y="1530273"/>
            <a:ext cx="2940311" cy="1142922"/>
          </a:xfrm>
          <a:prstGeom prst="roundRect">
            <a:avLst/>
          </a:prstGeom>
          <a:solidFill>
            <a:srgbClr val="008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>
            <a:spLocks/>
          </p:cNvSpPr>
          <p:nvPr>
            <p:custDataLst>
              <p:tags r:id="rId17"/>
            </p:custDataLst>
          </p:nvPr>
        </p:nvSpPr>
        <p:spPr bwMode="gray">
          <a:xfrm>
            <a:off x="3304671" y="1629555"/>
            <a:ext cx="2781181" cy="86177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r>
              <a:rPr lang="en-US" sz="1400" i="1" dirty="0" smtClean="0">
                <a:latin typeface="Calibri"/>
                <a:cs typeface="Calibri"/>
              </a:rPr>
              <a:t> Data enables accountability to the investment community and the decentralization of resource management. </a:t>
            </a:r>
            <a:endParaRPr lang="en-US" sz="1400" i="1" dirty="0">
              <a:latin typeface="Calibri"/>
              <a:cs typeface="Calibri"/>
            </a:endParaRPr>
          </a:p>
        </p:txBody>
      </p:sp>
      <p:sp>
        <p:nvSpPr>
          <p:cNvPr id="37" name="Rectangle 3"/>
          <p:cNvSpPr txBox="1"/>
          <p:nvPr>
            <p:custDataLst>
              <p:tags r:id="rId18"/>
            </p:custDataLst>
          </p:nvPr>
        </p:nvSpPr>
        <p:spPr bwMode="gray">
          <a:xfrm>
            <a:off x="3011395" y="900376"/>
            <a:ext cx="3235871" cy="569318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73471" tIns="73471" rIns="73471" bIns="73471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accent4"/>
                </a:solidFill>
                <a:latin typeface="Calibri"/>
                <a:cs typeface="Calibri"/>
              </a:rPr>
              <a:t>Government Motivation</a:t>
            </a:r>
            <a:endParaRPr lang="en-US" sz="1400" b="1" dirty="0">
              <a:solidFill>
                <a:schemeClr val="accent4"/>
              </a:solidFill>
              <a:latin typeface="Calibri"/>
              <a:cs typeface="Calibri"/>
            </a:endParaRPr>
          </a:p>
        </p:txBody>
      </p:sp>
      <p:sp>
        <p:nvSpPr>
          <p:cNvPr id="44" name="WordArt 4"/>
          <p:cNvSpPr>
            <a:spLocks noChangeArrowheads="1" noChangeShapeType="1" noTextEdit="1"/>
          </p:cNvSpPr>
          <p:nvPr>
            <p:custDataLst>
              <p:tags r:id="rId19"/>
            </p:custDataLst>
          </p:nvPr>
        </p:nvSpPr>
        <p:spPr bwMode="gray">
          <a:xfrm>
            <a:off x="3049380" y="1517853"/>
            <a:ext cx="247038" cy="231584"/>
          </a:xfrm>
          <a:prstGeom prst="rect">
            <a:avLst/>
          </a:prstGeom>
          <a:effectLst/>
        </p:spPr>
        <p:txBody>
          <a:bodyPr wrap="none" lIns="93296" tIns="46648" rIns="93296" bIns="4664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endParaRPr lang="en-US" sz="1200" i="1" kern="10" dirty="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chemeClr val="hlink"/>
              </a:solidFill>
              <a:effectLst>
                <a:outerShdw dist="35921" dir="2700000" algn="ctr" rotWithShape="0">
                  <a:srgbClr val="868686"/>
                </a:outerShdw>
              </a:effectLst>
              <a:cs typeface="Arial"/>
            </a:endParaRPr>
          </a:p>
        </p:txBody>
      </p:sp>
      <p:sp>
        <p:nvSpPr>
          <p:cNvPr id="47" name="Rectangle 45"/>
          <p:cNvSpPr txBox="1"/>
          <p:nvPr>
            <p:custDataLst>
              <p:tags r:id="rId20"/>
            </p:custDataLst>
          </p:nvPr>
        </p:nvSpPr>
        <p:spPr bwMode="gray">
          <a:xfrm>
            <a:off x="3135020" y="2717456"/>
            <a:ext cx="3033356" cy="338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ts val="204"/>
              </a:spcBef>
            </a:pPr>
            <a:r>
              <a:rPr lang="en-US" sz="1400" b="1" dirty="0" smtClean="0">
                <a:solidFill>
                  <a:srgbClr val="000090"/>
                </a:solidFill>
                <a:latin typeface="Calibri"/>
                <a:cs typeface="Calibri"/>
              </a:rPr>
              <a:t>Barrier</a:t>
            </a:r>
          </a:p>
          <a:p>
            <a:pPr lvl="2">
              <a:spcBef>
                <a:spcPts val="204"/>
              </a:spcBef>
            </a:pPr>
            <a:r>
              <a:rPr lang="en-US" sz="1400" dirty="0" smtClean="0">
                <a:solidFill>
                  <a:srgbClr val="000090"/>
                </a:solidFill>
                <a:latin typeface="Calibri"/>
                <a:cs typeface="Calibri"/>
              </a:rPr>
              <a:t>Weariness of horizontal visibility that threatens resources and status amongst other ministries.</a:t>
            </a:r>
          </a:p>
          <a:p>
            <a:pPr lvl="2">
              <a:spcBef>
                <a:spcPts val="204"/>
              </a:spcBef>
            </a:pPr>
            <a:r>
              <a:rPr lang="en-US" sz="1400" dirty="0" smtClean="0">
                <a:solidFill>
                  <a:srgbClr val="000090"/>
                </a:solidFill>
                <a:latin typeface="Calibri"/>
                <a:cs typeface="Calibri"/>
              </a:rPr>
              <a:t>Threat to job security for top officials.</a:t>
            </a:r>
          </a:p>
          <a:p>
            <a:pPr lvl="1">
              <a:spcBef>
                <a:spcPts val="204"/>
              </a:spcBef>
            </a:pPr>
            <a:r>
              <a:rPr lang="en-US" sz="1400" b="1" dirty="0" smtClean="0">
                <a:solidFill>
                  <a:srgbClr val="000090"/>
                </a:solidFill>
                <a:latin typeface="Calibri"/>
                <a:cs typeface="Calibri"/>
              </a:rPr>
              <a:t>Asset</a:t>
            </a:r>
          </a:p>
          <a:p>
            <a:pPr lvl="2">
              <a:spcBef>
                <a:spcPts val="204"/>
              </a:spcBef>
            </a:pPr>
            <a:r>
              <a:rPr lang="en-US" sz="1400" dirty="0" smtClean="0">
                <a:solidFill>
                  <a:srgbClr val="000090"/>
                </a:solidFill>
                <a:latin typeface="Calibri"/>
                <a:cs typeface="Calibri"/>
              </a:rPr>
              <a:t>There is a donor and government led increase in demand for information at senior levels.</a:t>
            </a:r>
          </a:p>
          <a:p>
            <a:pPr lvl="2">
              <a:spcBef>
                <a:spcPts val="204"/>
              </a:spcBef>
            </a:pPr>
            <a:r>
              <a:rPr lang="en-US" sz="1400" dirty="0" smtClean="0">
                <a:solidFill>
                  <a:srgbClr val="000090"/>
                </a:solidFill>
                <a:latin typeface="Calibri"/>
                <a:cs typeface="Calibri"/>
              </a:rPr>
              <a:t>In the setting of better governance, there has been a shift in management attitudes and accountability structures.</a:t>
            </a:r>
          </a:p>
          <a:p>
            <a:pPr lvl="2">
              <a:spcBef>
                <a:spcPts val="204"/>
              </a:spcBef>
            </a:pPr>
            <a:endParaRPr lang="en-US" sz="1400" b="1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48" name="Rectangle 45"/>
          <p:cNvSpPr txBox="1"/>
          <p:nvPr>
            <p:custDataLst>
              <p:tags r:id="rId21"/>
            </p:custDataLst>
          </p:nvPr>
        </p:nvSpPr>
        <p:spPr bwMode="gray">
          <a:xfrm>
            <a:off x="6419347" y="2507609"/>
            <a:ext cx="2518127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US" sz="1400" b="1" dirty="0" smtClean="0">
                <a:solidFill>
                  <a:srgbClr val="000090"/>
                </a:solidFill>
                <a:latin typeface="Calibri"/>
                <a:cs typeface="Calibri"/>
              </a:rPr>
              <a:t>Barrier</a:t>
            </a:r>
          </a:p>
          <a:p>
            <a:pPr lvl="2">
              <a:spcBef>
                <a:spcPct val="50000"/>
              </a:spcBef>
            </a:pPr>
            <a:r>
              <a:rPr lang="en-US" sz="1400" dirty="0" smtClean="0">
                <a:solidFill>
                  <a:srgbClr val="000090"/>
                </a:solidFill>
                <a:latin typeface="Calibri"/>
                <a:cs typeface="Calibri"/>
              </a:rPr>
              <a:t>Confounding individual with facility or district performance contributes to job insecurity.</a:t>
            </a:r>
          </a:p>
          <a:p>
            <a:pPr lvl="2">
              <a:spcBef>
                <a:spcPct val="50000"/>
              </a:spcBef>
            </a:pPr>
            <a:r>
              <a:rPr lang="en-US" sz="1400" dirty="0" smtClean="0">
                <a:solidFill>
                  <a:srgbClr val="000090"/>
                </a:solidFill>
                <a:latin typeface="Calibri"/>
                <a:cs typeface="Calibri"/>
              </a:rPr>
              <a:t>Little value placed on data when the individual has no connection to data (i.e. feedback that directly impacts individual’s work</a:t>
            </a:r>
            <a:r>
              <a:rPr lang="en-US" sz="1400" dirty="0" smtClean="0">
                <a:solidFill>
                  <a:srgbClr val="000090"/>
                </a:solidFill>
                <a:latin typeface="Calibri"/>
                <a:cs typeface="Calibri"/>
              </a:rPr>
              <a:t>).</a:t>
            </a:r>
            <a:endParaRPr lang="en-US" sz="1400" dirty="0" smtClean="0">
              <a:solidFill>
                <a:srgbClr val="000090"/>
              </a:solidFill>
              <a:latin typeface="Calibri"/>
              <a:cs typeface="Calibri"/>
            </a:endParaRPr>
          </a:p>
          <a:p>
            <a:pPr lvl="1">
              <a:spcBef>
                <a:spcPct val="50000"/>
              </a:spcBef>
            </a:pPr>
            <a:r>
              <a:rPr lang="en-US" sz="1400" b="1" dirty="0" smtClean="0">
                <a:solidFill>
                  <a:srgbClr val="000090"/>
                </a:solidFill>
                <a:latin typeface="Calibri"/>
                <a:cs typeface="Calibri"/>
              </a:rPr>
              <a:t>Asset</a:t>
            </a:r>
          </a:p>
          <a:p>
            <a:pPr lvl="2">
              <a:spcBef>
                <a:spcPct val="50000"/>
              </a:spcBef>
            </a:pPr>
            <a:r>
              <a:rPr lang="en-US" sz="1400" dirty="0" smtClean="0">
                <a:solidFill>
                  <a:srgbClr val="000090"/>
                </a:solidFill>
                <a:latin typeface="Calibri"/>
                <a:cs typeface="Calibri"/>
              </a:rPr>
              <a:t>Potential for task </a:t>
            </a:r>
            <a:r>
              <a:rPr lang="en-US" sz="1400" dirty="0">
                <a:solidFill>
                  <a:srgbClr val="000090"/>
                </a:solidFill>
                <a:latin typeface="Calibri"/>
                <a:cs typeface="Calibri"/>
              </a:rPr>
              <a:t>shifting and greater focus on human engagement and problem-</a:t>
            </a:r>
            <a:r>
              <a:rPr lang="en-US" sz="1400" dirty="0" smtClean="0">
                <a:solidFill>
                  <a:srgbClr val="000090"/>
                </a:solidFill>
                <a:latin typeface="Calibri"/>
                <a:cs typeface="Calibri"/>
              </a:rPr>
              <a:t>solving. </a:t>
            </a:r>
          </a:p>
        </p:txBody>
      </p:sp>
    </p:spTree>
    <p:extLst>
      <p:ext uri="{BB962C8B-B14F-4D97-AF65-F5344CB8AC3E}">
        <p14:creationId xmlns:p14="http://schemas.microsoft.com/office/powerpoint/2010/main" val="28811439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H="1" flipV="1">
            <a:off x="7267339" y="1300393"/>
            <a:ext cx="13771" cy="2919267"/>
          </a:xfrm>
          <a:prstGeom prst="line">
            <a:avLst/>
          </a:prstGeom>
          <a:ln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6447405" y="1314864"/>
            <a:ext cx="13771" cy="2919267"/>
          </a:xfrm>
          <a:prstGeom prst="line">
            <a:avLst/>
          </a:prstGeom>
          <a:ln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5714745" y="1300393"/>
            <a:ext cx="13771" cy="2919267"/>
          </a:xfrm>
          <a:prstGeom prst="line">
            <a:avLst/>
          </a:prstGeom>
          <a:ln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284" y="274638"/>
            <a:ext cx="7844716" cy="944562"/>
          </a:xfrm>
        </p:spPr>
        <p:txBody>
          <a:bodyPr/>
          <a:lstStyle/>
          <a:p>
            <a:r>
              <a:rPr lang="en-US" sz="2000" b="1" dirty="0" smtClean="0">
                <a:latin typeface="Calibri"/>
                <a:cs typeface="Calibri"/>
              </a:rPr>
              <a:t>There are varied needs in the marketplace.</a:t>
            </a:r>
            <a:endParaRPr lang="en-US" sz="2000" b="1" dirty="0">
              <a:latin typeface="Calibri"/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923761-59D3-4948-BCF4-A463AF12C227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97813352"/>
              </p:ext>
            </p:extLst>
          </p:nvPr>
        </p:nvGraphicFramePr>
        <p:xfrm>
          <a:off x="990600" y="1066800"/>
          <a:ext cx="3962400" cy="3203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3828"/>
                <a:gridCol w="1268572"/>
              </a:tblGrid>
              <a:tr h="338779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Information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400" baseline="0" dirty="0" smtClean="0"/>
                        <a:t>System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400" baseline="0" dirty="0" smtClean="0"/>
                        <a:t>Challenges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(%)</a:t>
                      </a:r>
                      <a:endParaRPr lang="en-US" dirty="0"/>
                    </a:p>
                  </a:txBody>
                  <a:tcPr/>
                </a:tc>
              </a:tr>
              <a:tr h="33877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Insufficient Data</a:t>
                      </a:r>
                      <a:r>
                        <a:rPr lang="en-US" sz="1200" baseline="0" dirty="0" smtClean="0"/>
                        <a:t> Automation</a:t>
                      </a:r>
                    </a:p>
                    <a:p>
                      <a:endParaRPr lang="en-US" sz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44.2</a:t>
                      </a:r>
                      <a:endParaRPr lang="en-US" sz="1200" dirty="0"/>
                    </a:p>
                  </a:txBody>
                  <a:tcPr/>
                </a:tc>
              </a:tr>
              <a:tr h="33877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Network Challenges &amp;</a:t>
                      </a:r>
                      <a:r>
                        <a:rPr lang="en-US" sz="1200" baseline="0" dirty="0" smtClean="0"/>
                        <a:t> Limited data exchange across SC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42.3</a:t>
                      </a:r>
                      <a:endParaRPr lang="en-US" sz="1200" dirty="0"/>
                    </a:p>
                  </a:txBody>
                  <a:tcPr/>
                </a:tc>
              </a:tr>
              <a:tr h="33877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Non-comprehensive report generation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36.5</a:t>
                      </a:r>
                      <a:endParaRPr lang="en-US" sz="1200" dirty="0"/>
                    </a:p>
                  </a:txBody>
                  <a:tcPr/>
                </a:tc>
              </a:tr>
              <a:tr h="33877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Business process support</a:t>
                      </a:r>
                      <a:r>
                        <a:rPr lang="en-US" sz="1200" baseline="0" dirty="0" smtClean="0"/>
                        <a:t> gaps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28.8</a:t>
                      </a:r>
                      <a:endParaRPr lang="en-US" sz="1200" dirty="0"/>
                    </a:p>
                  </a:txBody>
                  <a:tcPr/>
                </a:tc>
              </a:tr>
              <a:tr h="33877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Minimal data quality safeguards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28.8</a:t>
                      </a:r>
                      <a:endParaRPr lang="en-US" sz="1200" dirty="0"/>
                    </a:p>
                  </a:txBody>
                  <a:tcPr/>
                </a:tc>
              </a:tr>
              <a:tr h="33877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Challenges in exporting data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28.8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7284" y="4351284"/>
            <a:ext cx="7935606" cy="1443965"/>
          </a:xfrm>
        </p:spPr>
        <p:txBody>
          <a:bodyPr/>
          <a:lstStyle/>
          <a:p>
            <a:r>
              <a:rPr lang="en-US" sz="1400" dirty="0" smtClean="0">
                <a:latin typeface="Calibri"/>
                <a:cs typeface="Calibri"/>
              </a:rPr>
              <a:t>While  countries have largely employed paper and excel and access-based systems to track health care commodities, including vaccines, there have been an increasing number of electronic logistic management information systems ranging from pilots to scale introductions.</a:t>
            </a:r>
          </a:p>
          <a:p>
            <a:r>
              <a:rPr lang="en-US" sz="1400" dirty="0" smtClean="0">
                <a:latin typeface="Calibri"/>
                <a:cs typeface="Calibri"/>
              </a:rPr>
              <a:t>It is clear that on a country level there are different needs that can be met by ICT innovations.</a:t>
            </a:r>
          </a:p>
          <a:p>
            <a:r>
              <a:rPr lang="en-US" sz="1400" dirty="0" smtClean="0">
                <a:latin typeface="Calibri"/>
                <a:cs typeface="Calibri"/>
              </a:rPr>
              <a:t>The market can be segmented into </a:t>
            </a:r>
            <a:r>
              <a:rPr lang="en-US" sz="1400" b="1" dirty="0" smtClean="0">
                <a:solidFill>
                  <a:srgbClr val="0071B9"/>
                </a:solidFill>
                <a:latin typeface="Calibri"/>
                <a:cs typeface="Calibri"/>
              </a:rPr>
              <a:t>tools</a:t>
            </a:r>
            <a:r>
              <a:rPr lang="en-US" sz="1400" b="1" dirty="0" smtClean="0">
                <a:solidFill>
                  <a:schemeClr val="tx2"/>
                </a:solidFill>
                <a:latin typeface="Calibri"/>
                <a:cs typeface="Calibri"/>
              </a:rPr>
              <a:t>,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400" dirty="0" smtClean="0">
                <a:latin typeface="Calibri"/>
                <a:cs typeface="Calibri"/>
              </a:rPr>
              <a:t>which help with a particular task;</a:t>
            </a:r>
            <a:r>
              <a:rPr lang="en-US" sz="1400" dirty="0" smtClean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1400" b="1" dirty="0" smtClean="0">
                <a:solidFill>
                  <a:srgbClr val="0071B9"/>
                </a:solidFill>
                <a:latin typeface="Calibri"/>
                <a:cs typeface="Calibri"/>
              </a:rPr>
              <a:t>systems</a:t>
            </a:r>
            <a:r>
              <a:rPr lang="en-US" sz="1400" dirty="0">
                <a:latin typeface="Calibri"/>
                <a:cs typeface="Calibri"/>
              </a:rPr>
              <a:t>,</a:t>
            </a:r>
            <a:r>
              <a:rPr lang="en-US" sz="1400" dirty="0" smtClean="0">
                <a:latin typeface="Calibri"/>
                <a:cs typeface="Calibri"/>
              </a:rPr>
              <a:t> which have multiple components responding to multiple issues; and </a:t>
            </a:r>
            <a:r>
              <a:rPr lang="en-US" sz="1400" b="1" dirty="0" smtClean="0">
                <a:solidFill>
                  <a:srgbClr val="0071B9"/>
                </a:solidFill>
                <a:latin typeface="Calibri"/>
                <a:cs typeface="Calibri"/>
              </a:rPr>
              <a:t>platforms</a:t>
            </a:r>
            <a:r>
              <a:rPr lang="en-US" sz="1400" dirty="0" smtClean="0">
                <a:latin typeface="Calibri"/>
                <a:cs typeface="Calibri"/>
              </a:rPr>
              <a:t>, which provide an imminently flexible infrastructure to manage information for a number of different settings. 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97389" y="1802307"/>
            <a:ext cx="3276600" cy="2683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97389" y="2661302"/>
            <a:ext cx="2790149" cy="2683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105400" y="3046947"/>
            <a:ext cx="1995173" cy="2683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097390" y="3465071"/>
            <a:ext cx="2003184" cy="2683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105400" y="3951332"/>
            <a:ext cx="1995173" cy="2683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097389" y="2277046"/>
            <a:ext cx="3121964" cy="2683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5105400" y="4219660"/>
            <a:ext cx="3833048" cy="1447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9617" y="6204506"/>
            <a:ext cx="6756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/>
                <a:cs typeface="Calibri"/>
              </a:rPr>
              <a:t>Source: Novykov, Igor. </a:t>
            </a:r>
            <a:r>
              <a:rPr lang="en-US" sz="1000" i="1" dirty="0" smtClean="0">
                <a:latin typeface="Calibri"/>
                <a:cs typeface="Calibri"/>
              </a:rPr>
              <a:t>Computerized LMIS in Health Supply Chain: Survey Report.  </a:t>
            </a:r>
            <a:r>
              <a:rPr lang="en-US" sz="1000" dirty="0" smtClean="0">
                <a:latin typeface="Calibri"/>
                <a:cs typeface="Calibri"/>
              </a:rPr>
              <a:t>Virtustores Project.  Survey administered on </a:t>
            </a:r>
          </a:p>
          <a:p>
            <a:r>
              <a:rPr lang="en-US" sz="1000" dirty="0" smtClean="0">
                <a:latin typeface="Calibri"/>
                <a:cs typeface="Calibri"/>
              </a:rPr>
              <a:t>IAPHL </a:t>
            </a:r>
            <a:r>
              <a:rPr lang="en-US" sz="1000" dirty="0" smtClean="0">
                <a:latin typeface="Calibri"/>
                <a:cs typeface="Calibri"/>
              </a:rPr>
              <a:t>platform generating 64 responses from 28 countries.</a:t>
            </a:r>
            <a:endParaRPr lang="en-US" sz="1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05906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/>
              <a:t>Policy levers will have to impact systems, technology, and people.</a:t>
            </a:r>
            <a:endParaRPr lang="en-US" sz="2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34E825-6B35-4210-8051-FF073A00CEFF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767840"/>
            <a:ext cx="9144000" cy="367207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74320" y="2336800"/>
            <a:ext cx="716280" cy="101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37160" y="4704080"/>
            <a:ext cx="497840" cy="101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53920" y="5474702"/>
            <a:ext cx="4368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0736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 anchorCtr="0">
            <a:noAutofit/>
          </a:bodyPr>
          <a:lstStyle/>
          <a:p>
            <a:r>
              <a:rPr lang="en-GB" sz="2000" b="1" dirty="0" smtClean="0">
                <a:latin typeface="Calibri"/>
                <a:cs typeface="Calibri"/>
              </a:rPr>
              <a:t>Data For Management Strategy Framework: Guidance &amp; Standards</a:t>
            </a:r>
            <a:endParaRPr lang="en-GB" sz="2000" b="1" dirty="0">
              <a:latin typeface="Calibri"/>
              <a:cs typeface="Calibri"/>
            </a:endParaRPr>
          </a:p>
        </p:txBody>
      </p:sp>
      <p:sp>
        <p:nvSpPr>
          <p:cNvPr id="4" name="ColumnHeader"/>
          <p:cNvSpPr>
            <a:spLocks noChangeArrowheads="1"/>
          </p:cNvSpPr>
          <p:nvPr/>
        </p:nvSpPr>
        <p:spPr bwMode="gray">
          <a:xfrm>
            <a:off x="548722" y="784774"/>
            <a:ext cx="2880000" cy="4308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Initiatives</a:t>
            </a:r>
            <a:endParaRPr lang="en-GB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lumnHeader"/>
          <p:cNvSpPr>
            <a:spLocks noChangeArrowheads="1"/>
          </p:cNvSpPr>
          <p:nvPr/>
        </p:nvSpPr>
        <p:spPr bwMode="gray">
          <a:xfrm>
            <a:off x="3568640" y="784774"/>
            <a:ext cx="5019735" cy="4308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Measures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gray">
          <a:xfrm>
            <a:off x="548722" y="1284916"/>
            <a:ext cx="2880000" cy="910837"/>
          </a:xfrm>
          <a:prstGeom prst="rect">
            <a:avLst/>
          </a:prstGeom>
          <a:solidFill>
            <a:schemeClr val="tx2"/>
          </a:solidFill>
          <a:ln w="9525">
            <a:solidFill>
              <a:srgbClr val="C0444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90000" bIns="90000" rtlCol="0" anchor="ctr" anchorCtr="0"/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Guidance, standards and recommendations for in-country information systems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gray">
          <a:xfrm>
            <a:off x="3574482" y="1283885"/>
            <a:ext cx="5013893" cy="910837"/>
          </a:xfrm>
          <a:prstGeom prst="rect">
            <a:avLst/>
          </a:prstGeom>
          <a:solidFill>
            <a:schemeClr val="tx2">
              <a:lumMod val="40000"/>
              <a:lumOff val="60000"/>
              <a:alpha val="44000"/>
            </a:schemeClr>
          </a:solidFill>
          <a:ln w="9525">
            <a:solidFill>
              <a:srgbClr val="C0444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marL="288925" lvl="1" indent="-174625">
              <a:buClr>
                <a:srgbClr val="B6111A"/>
              </a:buClr>
              <a:buSzPct val="100000"/>
              <a:buFont typeface="Wingdings"/>
              <a:buChar char="§"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Define data standards and guidance on processes and data use. </a:t>
            </a:r>
          </a:p>
          <a:p>
            <a:pPr marL="288925" lvl="1" indent="-174625">
              <a:buClr>
                <a:srgbClr val="B6111A"/>
              </a:buClr>
              <a:buSzPct val="100000"/>
              <a:buFont typeface="Wingdings"/>
              <a:buChar char="§"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Develop guidance on how to select and implement better and more sustainable information systems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gray">
          <a:xfrm>
            <a:off x="548721" y="4837703"/>
            <a:ext cx="2880000" cy="117843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24000" tIns="90000" bIns="90000" rtlCol="0" anchor="ctr" anchorCtr="0"/>
          <a:lstStyle/>
          <a:p>
            <a:pPr lvl="0"/>
            <a:r>
              <a:rPr lang="en-US" sz="1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Technical assistance to support countries </a:t>
            </a:r>
            <a:r>
              <a:rPr lang="en-US" sz="14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to evaluate </a:t>
            </a:r>
            <a:r>
              <a:rPr lang="en-US" sz="1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needs, and select and implement sustainable solutions 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gray">
          <a:xfrm>
            <a:off x="3574481" y="4837703"/>
            <a:ext cx="5013893" cy="117654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tIns="90000" bIns="90000" rtlCol="0" anchor="ctr" anchorCtr="0"/>
          <a:lstStyle/>
          <a:p>
            <a:pPr marL="285750" lvl="1" indent="-171450">
              <a:buClr>
                <a:srgbClr val="B6111A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Support countries to plan, design, implement and sustain information systems</a:t>
            </a:r>
          </a:p>
          <a:p>
            <a:pPr marL="285750" lvl="1" indent="-171450">
              <a:buClr>
                <a:srgbClr val="B6111A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Develop modules on data and information system assessment and improvement that can be used independently by countries or as part of EVM, PIE, EPI review etc. 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gray">
          <a:xfrm>
            <a:off x="548721" y="2310160"/>
            <a:ext cx="2880000" cy="112811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24000" tIns="90000" bIns="90000" rtlCol="0" anchor="ctr" anchorCtr="0"/>
          <a:lstStyle/>
          <a:p>
            <a:pPr lvl="0"/>
            <a:r>
              <a:rPr lang="en-US" sz="14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Development and availability of </a:t>
            </a:r>
            <a:r>
              <a:rPr lang="en-US" sz="1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technology, systems, and approaches for the collection and use of data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gray">
          <a:xfrm>
            <a:off x="3574481" y="2309023"/>
            <a:ext cx="5013893" cy="112811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tIns="90000" rIns="73445" bIns="90000" rtlCol="0" anchor="ctr" anchorCtr="0"/>
          <a:lstStyle/>
          <a:p>
            <a:pPr marL="288925" lvl="1" indent="-174625">
              <a:buClr>
                <a:srgbClr val="B6111A"/>
              </a:buClr>
              <a:buSzPct val="100000"/>
              <a:buFont typeface="Wingdings"/>
              <a:buChar char="§"/>
            </a:pPr>
            <a:r>
              <a:rPr lang="en-US" sz="11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Identify methods to share and disseminate experiences with data for management (incl. product catalogue, repository or similar)</a:t>
            </a:r>
          </a:p>
          <a:p>
            <a:pPr marL="288925" lvl="1" indent="-174625">
              <a:buClr>
                <a:srgbClr val="B6111A"/>
              </a:buClr>
              <a:buSzPct val="100000"/>
              <a:buFont typeface="Wingdings"/>
              <a:buChar char="§"/>
            </a:pPr>
            <a:r>
              <a:rPr lang="en-US" sz="11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Help partners evaluate and document impact of ongoing interventions </a:t>
            </a:r>
          </a:p>
          <a:p>
            <a:pPr marL="288925" lvl="1" indent="-174625">
              <a:buClr>
                <a:srgbClr val="B6111A"/>
              </a:buClr>
              <a:buSzPct val="100000"/>
              <a:buFont typeface="Wingdings"/>
              <a:buChar char="§"/>
            </a:pPr>
            <a:r>
              <a:rPr lang="en-US" sz="11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Invest in the development of promising ideas and approaches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gray">
          <a:xfrm>
            <a:off x="548721" y="3583685"/>
            <a:ext cx="2880000" cy="113817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24000" tIns="90000" bIns="90000" rtlCol="0" anchor="ctr" anchorCtr="0"/>
          <a:lstStyle/>
          <a:p>
            <a:r>
              <a:rPr lang="en-US" sz="1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Global &amp; National Leadership development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3574481" y="3581397"/>
            <a:ext cx="5013893" cy="114046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tIns="90000" rIns="73445" bIns="90000" rtlCol="0" anchor="ctr" anchorCtr="0"/>
          <a:lstStyle/>
          <a:p>
            <a:pPr marL="288925" lvl="1" indent="-174625">
              <a:buClr>
                <a:srgbClr val="B6111A"/>
              </a:buClr>
              <a:buSzPct val="100000"/>
              <a:buFont typeface="Wingdings"/>
              <a:buChar char="§"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Establish a group to advocate, oversee and adjust strategy implementation </a:t>
            </a:r>
          </a:p>
          <a:p>
            <a:pPr marL="288925" lvl="1" indent="-174625">
              <a:buClr>
                <a:srgbClr val="B6111A"/>
              </a:buClr>
              <a:buSzPct val="100000"/>
              <a:buFont typeface="Wingdings"/>
              <a:buChar char="§"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Use existing discussion forums (Technet-21 etc.) to enhance country expertise</a:t>
            </a:r>
          </a:p>
          <a:p>
            <a:pPr marL="288925" lvl="1" indent="-174625">
              <a:buClr>
                <a:srgbClr val="B6111A"/>
              </a:buClr>
              <a:buSzPct val="100000"/>
              <a:buFont typeface="Wingdings"/>
              <a:buChar char="§"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Develop 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methods, materials and </a:t>
            </a: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training curricula to improve the capacity of 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national leaders and workforce </a:t>
            </a: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 analyze, interpret and use data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37985" y="1007334"/>
            <a:ext cx="1084415" cy="413076"/>
          </a:xfrm>
          <a:prstGeom prst="roundRect">
            <a:avLst/>
          </a:prstGeom>
          <a:solidFill>
            <a:srgbClr val="48AA43"/>
          </a:solidFill>
          <a:ln w="9525">
            <a:solidFill>
              <a:srgbClr val="48AA4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Guidance &amp;</a:t>
            </a:r>
            <a:b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standards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14131" y="3374859"/>
            <a:ext cx="1084415" cy="413075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48AA4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1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Capability</a:t>
            </a:r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development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14132" y="2075282"/>
            <a:ext cx="1084415" cy="413075"/>
          </a:xfrm>
          <a:prstGeom prst="roundRect">
            <a:avLst/>
          </a:prstGeom>
          <a:solidFill>
            <a:schemeClr val="bg1"/>
          </a:solidFill>
          <a:ln w="9525">
            <a:solidFill>
              <a:srgbClr val="48AA4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1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Innovation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37985" y="4631165"/>
            <a:ext cx="1084415" cy="413075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48AA4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1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Methods and tools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1712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/>
              <a:t>Data standards encompass global, operational and technical aspects of information systems.</a:t>
            </a:r>
            <a:endParaRPr lang="en-US" sz="2000" b="1" dirty="0"/>
          </a:p>
        </p:txBody>
      </p:sp>
      <p:pic>
        <p:nvPicPr>
          <p:cNvPr id="8" name="Content Placeholder 7" descr="AA04453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801" r="-44801"/>
          <a:stretch>
            <a:fillRect/>
          </a:stretch>
        </p:blipFill>
        <p:spPr>
          <a:xfrm>
            <a:off x="420754" y="2137139"/>
            <a:ext cx="3340233" cy="255741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777A6C-C278-43C1-9BD0-D65784462A17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9" name="Content Placeholder 7" descr="AA0445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801" r="-44801"/>
          <a:stretch>
            <a:fillRect/>
          </a:stretch>
        </p:blipFill>
        <p:spPr bwMode="auto">
          <a:xfrm>
            <a:off x="3053622" y="2137139"/>
            <a:ext cx="3340233" cy="255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7" descr="AA0445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801" r="-44801"/>
          <a:stretch>
            <a:fillRect/>
          </a:stretch>
        </p:blipFill>
        <p:spPr bwMode="auto">
          <a:xfrm>
            <a:off x="5642514" y="2137139"/>
            <a:ext cx="3340233" cy="255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107130" y="1823373"/>
            <a:ext cx="789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Global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0736" y="1823373"/>
            <a:ext cx="1299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Operational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03185" y="1823373"/>
            <a:ext cx="1066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Technical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3162" y="4965437"/>
            <a:ext cx="1947681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charset="2"/>
              <a:buChar char="§"/>
            </a:pPr>
            <a:r>
              <a:rPr lang="en-US" sz="1400" dirty="0" smtClean="0">
                <a:latin typeface="Calibri"/>
                <a:cs typeface="Calibri"/>
              </a:rPr>
              <a:t>Key performance </a:t>
            </a:r>
          </a:p>
          <a:p>
            <a:pPr>
              <a:buClr>
                <a:schemeClr val="tx2"/>
              </a:buClr>
            </a:pP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smtClean="0">
                <a:latin typeface="Calibri"/>
                <a:cs typeface="Calibri"/>
              </a:rPr>
              <a:t>      indicators</a:t>
            </a:r>
          </a:p>
          <a:p>
            <a:pPr>
              <a:buClr>
                <a:schemeClr val="tx2"/>
              </a:buClr>
            </a:pPr>
            <a:endParaRPr lang="en-US" sz="1400" dirty="0" smtClean="0">
              <a:latin typeface="Calibri"/>
              <a:cs typeface="Calibri"/>
            </a:endParaRPr>
          </a:p>
          <a:p>
            <a:pPr marL="285750" indent="-285750">
              <a:buClr>
                <a:schemeClr val="tx2"/>
              </a:buClr>
              <a:buFont typeface="Wingdings" charset="2"/>
              <a:buChar char="§"/>
            </a:pPr>
            <a:r>
              <a:rPr lang="en-US" sz="1400" dirty="0" smtClean="0">
                <a:latin typeface="Calibri"/>
                <a:cs typeface="Calibri"/>
              </a:rPr>
              <a:t>Data definitions</a:t>
            </a:r>
          </a:p>
          <a:p>
            <a:pPr marL="285750" indent="-285750">
              <a:buClr>
                <a:schemeClr val="tx2"/>
              </a:buClr>
              <a:buFont typeface="Wingdings" charset="2"/>
              <a:buChar char="§"/>
            </a:pPr>
            <a:endParaRPr lang="en-US" sz="1400" dirty="0" smtClean="0">
              <a:latin typeface="Calibri"/>
              <a:cs typeface="Calibri"/>
            </a:endParaRPr>
          </a:p>
          <a:p>
            <a:pPr marL="285750" indent="-285750">
              <a:buClr>
                <a:schemeClr val="tx2"/>
              </a:buClr>
              <a:buFont typeface="Wingdings" charset="2"/>
              <a:buChar char="§"/>
            </a:pPr>
            <a:r>
              <a:rPr lang="en-US" sz="1400" dirty="0" smtClean="0">
                <a:latin typeface="Calibri"/>
                <a:cs typeface="Calibri"/>
              </a:rPr>
              <a:t>Is the supply chain </a:t>
            </a:r>
          </a:p>
          <a:p>
            <a:pPr>
              <a:buClr>
                <a:schemeClr val="tx2"/>
              </a:buClr>
            </a:pP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smtClean="0">
                <a:latin typeface="Calibri"/>
                <a:cs typeface="Calibri"/>
              </a:rPr>
              <a:t>   </a:t>
            </a:r>
            <a:r>
              <a:rPr lang="en-US" sz="1400" i="1" dirty="0" smtClean="0">
                <a:latin typeface="Calibri"/>
                <a:cs typeface="Calibri"/>
              </a:rPr>
              <a:t>  delivering </a:t>
            </a:r>
            <a:r>
              <a:rPr lang="en-US" sz="1400" dirty="0" smtClean="0">
                <a:latin typeface="Calibri"/>
                <a:cs typeface="Calibri"/>
              </a:rPr>
              <a:t>optimally?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63396" y="4965437"/>
            <a:ext cx="1609911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Calibri"/>
                <a:cs typeface="Calibri"/>
              </a:rPr>
              <a:t>Supply chain </a:t>
            </a:r>
          </a:p>
          <a:p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smtClean="0">
                <a:latin typeface="Calibri"/>
                <a:cs typeface="Calibri"/>
              </a:rPr>
              <a:t>     best practices </a:t>
            </a:r>
          </a:p>
          <a:p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smtClean="0">
                <a:latin typeface="Calibri"/>
                <a:cs typeface="Calibri"/>
              </a:rPr>
              <a:t>     - cost</a:t>
            </a:r>
          </a:p>
          <a:p>
            <a:r>
              <a:rPr lang="en-US" sz="1400" dirty="0" smtClean="0">
                <a:latin typeface="Calibri"/>
                <a:cs typeface="Calibri"/>
              </a:rPr>
              <a:t>      - quality</a:t>
            </a:r>
          </a:p>
          <a:p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smtClean="0">
                <a:latin typeface="Calibri"/>
                <a:cs typeface="Calibri"/>
              </a:rPr>
              <a:t>     - time</a:t>
            </a:r>
          </a:p>
          <a:p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smtClean="0">
                <a:latin typeface="Calibri"/>
                <a:cs typeface="Calibri"/>
              </a:rPr>
              <a:t>     - flexibility</a:t>
            </a:r>
          </a:p>
          <a:p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smtClean="0">
                <a:latin typeface="Calibri"/>
                <a:cs typeface="Calibri"/>
              </a:rPr>
              <a:t>     - innovativeness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35845" y="4965437"/>
            <a:ext cx="18517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Calibri"/>
                <a:cs typeface="Calibri"/>
              </a:rPr>
              <a:t>Guidelines for new </a:t>
            </a:r>
          </a:p>
          <a:p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smtClean="0">
                <a:latin typeface="Calibri"/>
                <a:cs typeface="Calibri"/>
              </a:rPr>
              <a:t>     technology </a:t>
            </a:r>
          </a:p>
          <a:p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smtClean="0">
                <a:latin typeface="Calibri"/>
                <a:cs typeface="Calibri"/>
              </a:rPr>
              <a:t>     (interoperability)</a:t>
            </a:r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45149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gg.5xFqoUSwlAhk4vKMH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9RLXEVCcjEOlrPhPKCKR6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gCMI1Qk0u6Wj521yUPG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R_Fkerv60i53ecDJmGJK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va8HEwNB0mp67RjyAKVd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IAdovyUOEiIJssm6H7hh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tfbAZQI9Ea1xps2H2.zY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aVuz1k7T06rxEG3VEzyq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5.5lhG5MkyHzj121tk1M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4yd7txFK0y7.fh3DpFtc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5Dtp9GQeEKLi7FYD2C1x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Be5G9lIUa4Q6ShIqbOs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nnMFTJ8y0KJ.lw9Mm.uU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yvbTuBM60K.cH1fWFsX9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wzc05vT0kOnBZ4GzzKpC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YqKHitrkifMPloZtBsF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5Dtp9GQeEKLi7FYD2C1x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Be5G9lIUa4Q6ShIqbOs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Be5G9lIUa4Q6ShIqbOs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asbzTEt0ajeQaewQ7tw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64lk4.27kORfWINmTb0D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ohvxK.3EGKKu8KoGEco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FZ.kXtUmEGRMWKk8JgJW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qmZkeF8U0m1js0jIE9Os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ZdUVOMe0SLNkBQUpAdL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B6J0fLOLE.hDMDuiRIzX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LG99iq3kSt7SuMMW3Dq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ntNOy2z0Orb4fBdyCKV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K7i672VUqhB422RDrHw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tue7FUAESg1CPVD4_tJ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D4.WmNHU0SVdtQg3L0qi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KTg_bMO0KnowIpUFXdT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JNXeIoPEWKT8Lf4SEs5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W_GMVWkQ0q56zUGM3d9o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VjoZu9r0eAnZjAitzVg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ktIZp3h8EOPTCnJUvdG9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0J0OyMdy0KaCUYHUs6rT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82.j.DR_0Or1GbxXyk53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2nM83mRyUaMzqD0oWQVN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  <p:tag name="THINKCELLSHAPEDONOTDELETE" val="pu5ICKrJN3EmvU7FmAWIgZ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  <p:tag name="THINKCELLSHAPEDONOTDELETE" val="pd_iOr0eI9kaaMUXibisMD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  <p:tag name="THINKCELLSHAPEDONOTDELETE" val="pHbyermWI3kuY7rp_itc6S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Lz2Y6.q0C8uf51ZAtVl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RSfzSm3KkaUYb3z8c.sF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crtoXt2EiePlLwhU5.t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oPf1g2O0qnBCljucEEH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QvcJpuwkmdmqsDKC5g.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ZMWUVn9tEGXtcw8sqZ.l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tZdi4awU.Kh3y8bajuB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wasJP8f6ESVWJE5nkVM1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sR4_LTW0Gxvx3oxKH26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NzyqvvJkqRZThIWEK61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iMQpfdFZ0ScB7L1K1hDR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_ZWwLHtk2bU2OV6jW5Y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qMcD7w8oUueeGjmzSrNu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oUiKZ68UGgEQL9wa3d1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JUDLkE8mEaqGAdWHOss9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mSMqUerkeNYI3np.wx1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s4BQ9o4EeDRPKWCTg4i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0AUXXvV8EWTMw9pcYeBx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23C0ql6jkqfcA2f7ARLC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o5w.3gbEqAG_wjKtnui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E9no.L2CUuMB8rnrxr5c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WRt68IrEa6G5OfxsXRr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  <p:tag name="THINKCELLSHAPEDONOTDELETE" val="pHBi1IRPh4kShN_DlC10Tp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V.DH8suUW_rwzn1m1d_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raQsRsOFkCEuNct0s5Q0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aPXGzfqUqMBwqszYhKO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raQsRsOFkCEuNct0s5Q0Q"/>
</p:tagLst>
</file>

<file path=ppt/theme/theme1.xml><?xml version="1.0" encoding="utf-8"?>
<a:theme xmlns:a="http://schemas.openxmlformats.org/drawingml/2006/main" name="GAVI_PowerPoint_templatedec2008">
  <a:themeElements>
    <a:clrScheme name="Custom 13">
      <a:dk1>
        <a:srgbClr val="333333"/>
      </a:dk1>
      <a:lt1>
        <a:sysClr val="window" lastClr="FFFFFF"/>
      </a:lt1>
      <a:dk2>
        <a:srgbClr val="B3071B"/>
      </a:dk2>
      <a:lt2>
        <a:srgbClr val="B8B9BB"/>
      </a:lt2>
      <a:accent1>
        <a:srgbClr val="6B065A"/>
      </a:accent1>
      <a:accent2>
        <a:srgbClr val="90D1DF"/>
      </a:accent2>
      <a:accent3>
        <a:srgbClr val="0071B9"/>
      </a:accent3>
      <a:accent4>
        <a:srgbClr val="D798BF"/>
      </a:accent4>
      <a:accent5>
        <a:srgbClr val="D94E56"/>
      </a:accent5>
      <a:accent6>
        <a:srgbClr val="FFD64F"/>
      </a:accent6>
      <a:hlink>
        <a:srgbClr val="666666"/>
      </a:hlink>
      <a:folHlink>
        <a:srgbClr val="61A6A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AVI_CF_SH1034">
  <a:themeElements>
    <a:clrScheme name="Current">
      <a:dk1>
        <a:srgbClr val="4C4C4C"/>
      </a:dk1>
      <a:lt1>
        <a:srgbClr val="FFFFFF"/>
      </a:lt1>
      <a:dk2>
        <a:srgbClr val="006460"/>
      </a:dk2>
      <a:lt2>
        <a:srgbClr val="969696"/>
      </a:lt2>
      <a:accent1>
        <a:srgbClr val="E6E0D7"/>
      </a:accent1>
      <a:accent2>
        <a:srgbClr val="FBBC7F"/>
      </a:accent2>
      <a:accent3>
        <a:srgbClr val="7FB1AF"/>
      </a:accent3>
      <a:accent4>
        <a:srgbClr val="006460"/>
      </a:accent4>
      <a:accent5>
        <a:srgbClr val="FF6600"/>
      </a:accent5>
      <a:accent6>
        <a:srgbClr val="808080"/>
      </a:accent6>
      <a:hlink>
        <a:srgbClr val="7FB1AF"/>
      </a:hlink>
      <a:folHlink>
        <a:srgbClr val="006460"/>
      </a:folHlink>
    </a:clrScheme>
    <a:fontScheme name="Custom 27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4C4C4C"/>
        </a:dk1>
        <a:lt1>
          <a:srgbClr val="FFFFFF"/>
        </a:lt1>
        <a:dk2>
          <a:srgbClr val="006460"/>
        </a:dk2>
        <a:lt2>
          <a:srgbClr val="969696"/>
        </a:lt2>
        <a:accent1>
          <a:srgbClr val="E6E0D7"/>
        </a:accent1>
        <a:accent2>
          <a:srgbClr val="FBBC7F"/>
        </a:accent2>
        <a:accent3>
          <a:srgbClr val="7FB1AF"/>
        </a:accent3>
        <a:accent4>
          <a:srgbClr val="006460"/>
        </a:accent4>
        <a:accent5>
          <a:srgbClr val="FF6600"/>
        </a:accent5>
        <a:accent6>
          <a:srgbClr val="808080"/>
        </a:accent6>
        <a:hlink>
          <a:srgbClr val="7FB1AF"/>
        </a:hlink>
        <a:folHlink>
          <a:srgbClr val="0064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8116</TotalTime>
  <Words>3637</Words>
  <Application>Microsoft Macintosh PowerPoint</Application>
  <PresentationFormat>On-screen Show (4:3)</PresentationFormat>
  <Paragraphs>445</Paragraphs>
  <Slides>23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GAVI_PowerPoint_templatedec2008</vt:lpstr>
      <vt:lpstr>GAVI_CF_SH1034</vt:lpstr>
      <vt:lpstr>think-cell Slide</vt:lpstr>
      <vt:lpstr>Chart</vt:lpstr>
      <vt:lpstr>ISCS: Data For Management  Consultation</vt:lpstr>
      <vt:lpstr>Consultation.</vt:lpstr>
      <vt:lpstr>“The current issue is not lack of data- but that it is not used.”  </vt:lpstr>
      <vt:lpstr>Emphasis on reporting yields low return on investment.</vt:lpstr>
      <vt:lpstr>The use of data for decision-making is inseparable from people and motivations.</vt:lpstr>
      <vt:lpstr>There are varied needs in the marketplace.</vt:lpstr>
      <vt:lpstr>Policy levers will have to impact systems, technology, and people.</vt:lpstr>
      <vt:lpstr>Data For Management Strategy Framework: Guidance &amp; Standards</vt:lpstr>
      <vt:lpstr>Data standards encompass global, operational and technical aspects of information systems.</vt:lpstr>
      <vt:lpstr>What is the role of quasi-governmental organizations in setting technology standards?</vt:lpstr>
      <vt:lpstr>Data For Management Strategy Framework: Innovation</vt:lpstr>
      <vt:lpstr>PowerPoint Presentation</vt:lpstr>
      <vt:lpstr>Data for Management Strategy Framework: Capability Development.</vt:lpstr>
      <vt:lpstr>At the crux of data for management is the lack of motivation to use data.    </vt:lpstr>
      <vt:lpstr>Data For Management Strategic Framework: Methods &amp; Tools</vt:lpstr>
      <vt:lpstr>How should the Alliance approach investments in technology and tools ?</vt:lpstr>
      <vt:lpstr>Proposed Mechanisms for Impact.</vt:lpstr>
      <vt:lpstr>Recommended Modifications to HSS window to support Data For Management.</vt:lpstr>
      <vt:lpstr>Appendix</vt:lpstr>
      <vt:lpstr>Data standards should reflect attributes of supply chains rather than metrics, which will vary in different settings.</vt:lpstr>
      <vt:lpstr>Each attribute of performance should be measured across each supply chain function.</vt:lpstr>
      <vt:lpstr>Examples of Indicators by supply chain function.</vt:lpstr>
      <vt:lpstr>Six Performance Indicators Specific for Vaccine Stock Management.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Monique Smith</dc:creator>
  <cp:lastModifiedBy>Monique Smith</cp:lastModifiedBy>
  <cp:revision>154</cp:revision>
  <dcterms:created xsi:type="dcterms:W3CDTF">2014-01-24T22:09:25Z</dcterms:created>
  <dcterms:modified xsi:type="dcterms:W3CDTF">2014-03-13T08:26:35Z</dcterms:modified>
</cp:coreProperties>
</file>