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2" r:id="rId1"/>
  </p:sldMasterIdLst>
  <p:notesMasterIdLst>
    <p:notesMasterId r:id="rId15"/>
  </p:notesMasterIdLst>
  <p:handoutMasterIdLst>
    <p:handoutMasterId r:id="rId16"/>
  </p:handoutMasterIdLst>
  <p:sldIdLst>
    <p:sldId id="281" r:id="rId2"/>
    <p:sldId id="287" r:id="rId3"/>
    <p:sldId id="288" r:id="rId4"/>
    <p:sldId id="290" r:id="rId5"/>
    <p:sldId id="294" r:id="rId6"/>
    <p:sldId id="322" r:id="rId7"/>
    <p:sldId id="305" r:id="rId8"/>
    <p:sldId id="295" r:id="rId9"/>
    <p:sldId id="321" r:id="rId10"/>
    <p:sldId id="296" r:id="rId11"/>
    <p:sldId id="289" r:id="rId12"/>
    <p:sldId id="304" r:id="rId13"/>
    <p:sldId id="301" r:id="rId14"/>
  </p:sldIdLst>
  <p:sldSz cx="9144000" cy="6858000" type="screen4x3"/>
  <p:notesSz cx="6669088" cy="9753600"/>
  <p:embeddedFontLst>
    <p:embeddedFont>
      <p:font typeface="Arial Narrow" pitchFamily="34" charset="0"/>
      <p:regular r:id="rId17"/>
      <p:bold r:id="rId18"/>
      <p:italic r:id="rId19"/>
      <p:boldItalic r:id="rId20"/>
    </p:embeddedFont>
    <p:embeddedFont>
      <p:font typeface="Calibri" pitchFamily="34" charset="0"/>
      <p:regular r:id="rId21"/>
      <p:bold r:id="rId22"/>
      <p:italic r:id="rId23"/>
      <p:boldItalic r:id="rId24"/>
    </p:embeddedFont>
    <p:embeddedFont>
      <p:font typeface="Myriad Web Pro" charset="0"/>
      <p:regular r:id="rId25"/>
      <p:bold r:id="rId26"/>
      <p:italic r:id="rId27"/>
    </p:embeddedFont>
    <p:embeddedFont>
      <p:font typeface="Arial Unicode MS" pitchFamily="34" charset="-128"/>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9A6"/>
    <a:srgbClr val="7A003C"/>
    <a:srgbClr val="FFE293"/>
    <a:srgbClr val="B2A97E"/>
    <a:srgbClr val="8B9B92"/>
    <a:srgbClr val="532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3" autoAdjust="0"/>
    <p:restoredTop sz="87692" autoAdjust="0"/>
  </p:normalViewPr>
  <p:slideViewPr>
    <p:cSldViewPr snapToGrid="0">
      <p:cViewPr>
        <p:scale>
          <a:sx n="80" d="100"/>
          <a:sy n="80" d="100"/>
        </p:scale>
        <p:origin x="-132" y="102"/>
      </p:cViewPr>
      <p:guideLst>
        <p:guide orient="horz" pos="2160"/>
        <p:guide pos="2880"/>
      </p:guideLst>
    </p:cSldViewPr>
  </p:slideViewPr>
  <p:outlineViewPr>
    <p:cViewPr>
      <p:scale>
        <a:sx n="33" d="100"/>
        <a:sy n="33" d="100"/>
      </p:scale>
      <p:origin x="0" y="169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19CCA2-1FB1-44F6-A120-1AA41ED34C3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790291A-BC29-4F44-83B7-E0750A26D0A6}">
      <dgm:prSet phldrT="[Text]" custT="1"/>
      <dgm:spPr/>
      <dgm:t>
        <a:bodyPr/>
        <a:lstStyle/>
        <a:p>
          <a:r>
            <a:rPr lang="en-US" sz="2400" b="0" dirty="0" smtClean="0">
              <a:solidFill>
                <a:schemeClr val="bg1"/>
              </a:solidFill>
            </a:rPr>
            <a:t>Integration</a:t>
          </a:r>
          <a:endParaRPr lang="en-US" sz="2400" b="0" dirty="0">
            <a:solidFill>
              <a:schemeClr val="bg1"/>
            </a:solidFill>
          </a:endParaRPr>
        </a:p>
      </dgm:t>
    </dgm:pt>
    <dgm:pt modelId="{CF624B32-55CF-4D40-8D9C-5940F95ED857}" type="parTrans" cxnId="{B5817FEE-732F-4E85-9099-0E04B99BAC55}">
      <dgm:prSet/>
      <dgm:spPr/>
      <dgm:t>
        <a:bodyPr/>
        <a:lstStyle/>
        <a:p>
          <a:endParaRPr lang="en-US" sz="2400"/>
        </a:p>
      </dgm:t>
    </dgm:pt>
    <dgm:pt modelId="{2F619A2F-BB5D-49AC-8910-3C2C55A340B1}" type="sibTrans" cxnId="{B5817FEE-732F-4E85-9099-0E04B99BAC55}">
      <dgm:prSet/>
      <dgm:spPr/>
      <dgm:t>
        <a:bodyPr/>
        <a:lstStyle/>
        <a:p>
          <a:endParaRPr lang="en-US" sz="2400"/>
        </a:p>
      </dgm:t>
    </dgm:pt>
    <dgm:pt modelId="{1BE341E4-B981-4058-B476-8A783915CEDA}">
      <dgm:prSet phldrT="[Text]" custT="1"/>
      <dgm:spPr/>
      <dgm:t>
        <a:bodyPr/>
        <a:lstStyle/>
        <a:p>
          <a:pPr rtl="0">
            <a:spcAft>
              <a:spcPts val="1000"/>
            </a:spcAft>
          </a:pPr>
          <a:r>
            <a:rPr lang="en-US" sz="2000" b="0" dirty="0" smtClean="0">
              <a:solidFill>
                <a:schemeClr val="accent2"/>
              </a:solidFill>
              <a:latin typeface="+mn-lt"/>
              <a:cs typeface="+mn-cs"/>
            </a:rPr>
            <a:t>Vaccine ordering</a:t>
          </a:r>
          <a:endParaRPr lang="en-US" sz="2000" dirty="0"/>
        </a:p>
      </dgm:t>
    </dgm:pt>
    <dgm:pt modelId="{1F7B2F90-EEF5-4D31-9EAF-7CB8F942CD7F}" type="parTrans" cxnId="{0E76B056-E1D1-4407-A5C8-131E07E94B7C}">
      <dgm:prSet/>
      <dgm:spPr/>
      <dgm:t>
        <a:bodyPr/>
        <a:lstStyle/>
        <a:p>
          <a:endParaRPr lang="en-US" sz="2400"/>
        </a:p>
      </dgm:t>
    </dgm:pt>
    <dgm:pt modelId="{A3699105-0FE4-4845-BC0A-2031FD9F4EB2}" type="sibTrans" cxnId="{0E76B056-E1D1-4407-A5C8-131E07E94B7C}">
      <dgm:prSet/>
      <dgm:spPr/>
      <dgm:t>
        <a:bodyPr/>
        <a:lstStyle/>
        <a:p>
          <a:endParaRPr lang="en-US" sz="2400"/>
        </a:p>
      </dgm:t>
    </dgm:pt>
    <dgm:pt modelId="{38FAE420-6BBF-4501-9757-A674885B6177}">
      <dgm:prSet phldrT="[Text]" custT="1"/>
      <dgm:spPr/>
      <dgm:t>
        <a:bodyPr/>
        <a:lstStyle/>
        <a:p>
          <a:pPr algn="ctr"/>
          <a:r>
            <a:rPr lang="en-US" sz="2400" dirty="0" smtClean="0">
              <a:solidFill>
                <a:schemeClr val="bg1"/>
              </a:solidFill>
            </a:rPr>
            <a:t>Online Ordering</a:t>
          </a:r>
          <a:endParaRPr lang="en-US" sz="2400" dirty="0">
            <a:solidFill>
              <a:schemeClr val="tx1"/>
            </a:solidFill>
          </a:endParaRPr>
        </a:p>
      </dgm:t>
    </dgm:pt>
    <dgm:pt modelId="{B23095D1-2086-4B0C-895B-3872ECB94CE6}" type="parTrans" cxnId="{DC6DFB6E-66FB-4CED-B2A0-29A6EE799DF6}">
      <dgm:prSet/>
      <dgm:spPr/>
      <dgm:t>
        <a:bodyPr/>
        <a:lstStyle/>
        <a:p>
          <a:endParaRPr lang="en-US" sz="2400"/>
        </a:p>
      </dgm:t>
    </dgm:pt>
    <dgm:pt modelId="{519723BA-7D82-4E12-BE0A-E879AE844312}" type="sibTrans" cxnId="{DC6DFB6E-66FB-4CED-B2A0-29A6EE799DF6}">
      <dgm:prSet/>
      <dgm:spPr/>
      <dgm:t>
        <a:bodyPr/>
        <a:lstStyle/>
        <a:p>
          <a:endParaRPr lang="en-US" sz="2400"/>
        </a:p>
      </dgm:t>
    </dgm:pt>
    <dgm:pt modelId="{C193E6A6-5766-48B7-B345-BCD42EA06014}">
      <dgm:prSet phldrT="[Text]" custT="1"/>
      <dgm:spPr/>
      <dgm:t>
        <a:bodyPr/>
        <a:lstStyle/>
        <a:p>
          <a:r>
            <a:rPr lang="en-US" sz="2400" b="0" dirty="0" smtClean="0">
              <a:solidFill>
                <a:schemeClr val="bg1"/>
              </a:solidFill>
            </a:rPr>
            <a:t>Visibility</a:t>
          </a:r>
          <a:endParaRPr lang="en-US" sz="2400" b="0" dirty="0">
            <a:solidFill>
              <a:schemeClr val="bg1"/>
            </a:solidFill>
          </a:endParaRPr>
        </a:p>
      </dgm:t>
    </dgm:pt>
    <dgm:pt modelId="{9DF66DC0-4B00-40ED-A8EB-DCFB7EBD491A}" type="parTrans" cxnId="{B6F5335D-B633-44E9-ADF5-765A010A9680}">
      <dgm:prSet/>
      <dgm:spPr/>
      <dgm:t>
        <a:bodyPr/>
        <a:lstStyle/>
        <a:p>
          <a:endParaRPr lang="en-US" sz="2400"/>
        </a:p>
      </dgm:t>
    </dgm:pt>
    <dgm:pt modelId="{7C7D2062-E255-4F46-AFDE-304D0D74FE20}" type="sibTrans" cxnId="{B6F5335D-B633-44E9-ADF5-765A010A9680}">
      <dgm:prSet/>
      <dgm:spPr/>
      <dgm:t>
        <a:bodyPr/>
        <a:lstStyle/>
        <a:p>
          <a:endParaRPr lang="en-US" sz="2400"/>
        </a:p>
      </dgm:t>
    </dgm:pt>
    <dgm:pt modelId="{50E9B116-1BB9-473E-B641-F18B0FE511F9}">
      <dgm:prSet custT="1"/>
      <dgm:spPr/>
      <dgm:t>
        <a:bodyPr/>
        <a:lstStyle/>
        <a:p>
          <a:pPr rtl="0">
            <a:spcAft>
              <a:spcPts val="1000"/>
            </a:spcAft>
          </a:pPr>
          <a:r>
            <a:rPr lang="en-US" sz="2000" b="0" dirty="0" smtClean="0">
              <a:solidFill>
                <a:schemeClr val="accent2"/>
              </a:solidFill>
              <a:latin typeface="+mn-lt"/>
              <a:cs typeface="+mn-cs"/>
            </a:rPr>
            <a:t>Budget management</a:t>
          </a:r>
        </a:p>
      </dgm:t>
    </dgm:pt>
    <dgm:pt modelId="{8DA92515-B071-4A86-B438-73F4762B8F7A}" type="parTrans" cxnId="{263BD822-ECFA-4513-B76C-A3573733DEBA}">
      <dgm:prSet/>
      <dgm:spPr/>
      <dgm:t>
        <a:bodyPr/>
        <a:lstStyle/>
        <a:p>
          <a:endParaRPr lang="en-US" sz="2400"/>
        </a:p>
      </dgm:t>
    </dgm:pt>
    <dgm:pt modelId="{0C06491F-DC6F-4270-85A0-605429BA38C4}" type="sibTrans" cxnId="{263BD822-ECFA-4513-B76C-A3573733DEBA}">
      <dgm:prSet/>
      <dgm:spPr/>
      <dgm:t>
        <a:bodyPr/>
        <a:lstStyle/>
        <a:p>
          <a:endParaRPr lang="en-US" sz="2400"/>
        </a:p>
      </dgm:t>
    </dgm:pt>
    <dgm:pt modelId="{F0A42C6A-F6D1-4D31-8BB2-762089976ED4}">
      <dgm:prSet custT="1"/>
      <dgm:spPr/>
      <dgm:t>
        <a:bodyPr/>
        <a:lstStyle/>
        <a:p>
          <a:pPr rtl="0">
            <a:spcAft>
              <a:spcPts val="1000"/>
            </a:spcAft>
          </a:pPr>
          <a:r>
            <a:rPr kumimoji="0" lang="en-US" sz="2000" b="0" i="0" u="none" strike="noStrike" cap="none" spc="0" normalizeH="0" baseline="0" noProof="0" dirty="0" smtClean="0">
              <a:ln>
                <a:noFill/>
              </a:ln>
              <a:solidFill>
                <a:schemeClr val="accent2"/>
              </a:solidFill>
              <a:effectLst/>
              <a:uLnTx/>
              <a:uFillTx/>
              <a:latin typeface="+mn-lt"/>
              <a:ea typeface="+mn-ea"/>
              <a:cs typeface="+mn-cs"/>
            </a:rPr>
            <a:t>Contract</a:t>
          </a:r>
          <a:r>
            <a:rPr kumimoji="0" lang="en-US" sz="2000" b="0" i="0" u="none" strike="noStrike" cap="none" spc="0" normalizeH="0" noProof="0" dirty="0" smtClean="0">
              <a:ln>
                <a:noFill/>
              </a:ln>
              <a:solidFill>
                <a:schemeClr val="accent2"/>
              </a:solidFill>
              <a:effectLst/>
              <a:uLnTx/>
              <a:uFillTx/>
              <a:latin typeface="+mn-lt"/>
              <a:ea typeface="+mn-ea"/>
              <a:cs typeface="+mn-cs"/>
            </a:rPr>
            <a:t> management processes </a:t>
          </a:r>
          <a:endParaRPr kumimoji="0" lang="en-US" sz="2000" b="0" i="0" u="none" strike="noStrike" cap="none" spc="0" normalizeH="0" baseline="0" noProof="0" dirty="0">
            <a:ln>
              <a:noFill/>
            </a:ln>
            <a:solidFill>
              <a:schemeClr val="accent2"/>
            </a:solidFill>
            <a:effectLst/>
            <a:uLnTx/>
            <a:uFillTx/>
            <a:latin typeface="+mn-lt"/>
            <a:ea typeface="+mn-ea"/>
            <a:cs typeface="+mn-cs"/>
          </a:endParaRPr>
        </a:p>
      </dgm:t>
    </dgm:pt>
    <dgm:pt modelId="{66847FB6-2671-4D98-A924-F43E0049FEE6}" type="parTrans" cxnId="{FF2C5AA0-2A89-4C6F-8610-39356ADB60F2}">
      <dgm:prSet/>
      <dgm:spPr/>
      <dgm:t>
        <a:bodyPr/>
        <a:lstStyle/>
        <a:p>
          <a:endParaRPr lang="en-US" sz="2400"/>
        </a:p>
      </dgm:t>
    </dgm:pt>
    <dgm:pt modelId="{679C9FE9-4627-4FA7-81A5-F6AD832E06FD}" type="sibTrans" cxnId="{FF2C5AA0-2A89-4C6F-8610-39356ADB60F2}">
      <dgm:prSet/>
      <dgm:spPr/>
      <dgm:t>
        <a:bodyPr/>
        <a:lstStyle/>
        <a:p>
          <a:endParaRPr lang="en-US" sz="2400"/>
        </a:p>
      </dgm:t>
    </dgm:pt>
    <dgm:pt modelId="{9051E5C1-1793-467F-A4C4-6CCA2BB17B6B}">
      <dgm:prSet custT="1"/>
      <dgm:spPr/>
      <dgm:t>
        <a:bodyPr/>
        <a:lstStyle/>
        <a:p>
          <a:pPr rtl="0">
            <a:spcAft>
              <a:spcPts val="1000"/>
            </a:spcAft>
          </a:pPr>
          <a:r>
            <a:rPr kumimoji="0" lang="en-US" sz="2000" b="0" i="0" u="none" strike="noStrike" cap="none" spc="0" normalizeH="0" baseline="0" noProof="0" dirty="0" smtClean="0">
              <a:ln>
                <a:noFill/>
              </a:ln>
              <a:solidFill>
                <a:schemeClr val="accent2"/>
              </a:solidFill>
              <a:effectLst/>
              <a:uLnTx/>
              <a:uFillTx/>
              <a:latin typeface="+mn-lt"/>
              <a:ea typeface="+mn-ea"/>
              <a:cs typeface="+mn-cs"/>
            </a:rPr>
            <a:t>Forecasting</a:t>
          </a:r>
        </a:p>
      </dgm:t>
    </dgm:pt>
    <dgm:pt modelId="{807D0412-3AB0-4B4C-8F28-CEAEB20BC841}" type="sibTrans" cxnId="{688BB270-A09A-4A7F-BC13-187F18C227E8}">
      <dgm:prSet/>
      <dgm:spPr/>
      <dgm:t>
        <a:bodyPr/>
        <a:lstStyle/>
        <a:p>
          <a:endParaRPr lang="en-US" sz="2400"/>
        </a:p>
      </dgm:t>
    </dgm:pt>
    <dgm:pt modelId="{FD15868F-E806-4475-BAF4-F289FFAE3D93}" type="parTrans" cxnId="{688BB270-A09A-4A7F-BC13-187F18C227E8}">
      <dgm:prSet/>
      <dgm:spPr/>
      <dgm:t>
        <a:bodyPr/>
        <a:lstStyle/>
        <a:p>
          <a:endParaRPr lang="en-US" sz="2400"/>
        </a:p>
      </dgm:t>
    </dgm:pt>
    <dgm:pt modelId="{F40F816E-6608-4955-BBDC-82F7E865F660}">
      <dgm:prSet phldrT="[Text]" custT="1"/>
      <dgm:spPr/>
      <dgm:t>
        <a:bodyPr/>
        <a:lstStyle/>
        <a:p>
          <a:pPr>
            <a:spcAft>
              <a:spcPts val="1000"/>
            </a:spcAft>
          </a:pPr>
          <a:r>
            <a:rPr lang="en-US" sz="2000" dirty="0" smtClean="0">
              <a:solidFill>
                <a:schemeClr val="accent2"/>
              </a:solidFill>
            </a:rPr>
            <a:t>Improves internal controls</a:t>
          </a:r>
          <a:endParaRPr lang="en-US" sz="2000" dirty="0">
            <a:solidFill>
              <a:schemeClr val="accent2"/>
            </a:solidFill>
          </a:endParaRPr>
        </a:p>
      </dgm:t>
    </dgm:pt>
    <dgm:pt modelId="{E3A0187B-227D-46CB-A532-9AD97F8A0772}" type="parTrans" cxnId="{C1519319-898F-40DB-9E40-16DC74B48C94}">
      <dgm:prSet/>
      <dgm:spPr/>
      <dgm:t>
        <a:bodyPr/>
        <a:lstStyle/>
        <a:p>
          <a:endParaRPr lang="en-US" sz="2400"/>
        </a:p>
      </dgm:t>
    </dgm:pt>
    <dgm:pt modelId="{608EC880-ECE0-4097-B8CE-AAE888F1BCD5}" type="sibTrans" cxnId="{C1519319-898F-40DB-9E40-16DC74B48C94}">
      <dgm:prSet/>
      <dgm:spPr/>
      <dgm:t>
        <a:bodyPr/>
        <a:lstStyle/>
        <a:p>
          <a:endParaRPr lang="en-US" sz="2400"/>
        </a:p>
      </dgm:t>
    </dgm:pt>
    <dgm:pt modelId="{0BFDF239-5772-4B4E-BE1C-00FCA8B809B8}">
      <dgm:prSet phldrT="[Text]" custT="1"/>
      <dgm:spPr/>
      <dgm:t>
        <a:bodyPr/>
        <a:lstStyle/>
        <a:p>
          <a:pPr>
            <a:spcAft>
              <a:spcPts val="1000"/>
            </a:spcAft>
          </a:pPr>
          <a:r>
            <a:rPr lang="en-US" sz="2000" dirty="0" smtClean="0">
              <a:solidFill>
                <a:schemeClr val="accent2"/>
              </a:solidFill>
            </a:rPr>
            <a:t>Significantly reduces manual processes</a:t>
          </a:r>
          <a:endParaRPr lang="en-US" sz="2000" dirty="0">
            <a:solidFill>
              <a:schemeClr val="accent2"/>
            </a:solidFill>
          </a:endParaRPr>
        </a:p>
      </dgm:t>
    </dgm:pt>
    <dgm:pt modelId="{F1C4A5BC-A0D5-4008-87E0-AAA26EF531BD}" type="parTrans" cxnId="{93AA8298-A70E-4B9E-818B-C5F1D71D4DCF}">
      <dgm:prSet/>
      <dgm:spPr/>
      <dgm:t>
        <a:bodyPr/>
        <a:lstStyle/>
        <a:p>
          <a:endParaRPr lang="en-US" sz="2400"/>
        </a:p>
      </dgm:t>
    </dgm:pt>
    <dgm:pt modelId="{814A5BC2-C0DF-4CA3-894B-A6A2D278C325}" type="sibTrans" cxnId="{93AA8298-A70E-4B9E-818B-C5F1D71D4DCF}">
      <dgm:prSet/>
      <dgm:spPr/>
      <dgm:t>
        <a:bodyPr/>
        <a:lstStyle/>
        <a:p>
          <a:endParaRPr lang="en-US" sz="2400"/>
        </a:p>
      </dgm:t>
    </dgm:pt>
    <dgm:pt modelId="{F40F841F-75C1-465E-B04A-7AEE29644B16}">
      <dgm:prSet phldrT="[Text]" custT="1"/>
      <dgm:spPr/>
      <dgm:t>
        <a:bodyPr/>
        <a:lstStyle/>
        <a:p>
          <a:pPr>
            <a:spcAft>
              <a:spcPts val="1000"/>
            </a:spcAft>
          </a:pPr>
          <a:r>
            <a:rPr lang="en-US" sz="2000" dirty="0" smtClean="0">
              <a:solidFill>
                <a:schemeClr val="accent2"/>
              </a:solidFill>
            </a:rPr>
            <a:t>Provides transparency into provider usage patterns</a:t>
          </a:r>
          <a:endParaRPr lang="en-US" sz="2000" dirty="0">
            <a:solidFill>
              <a:schemeClr val="accent2"/>
            </a:solidFill>
          </a:endParaRPr>
        </a:p>
      </dgm:t>
    </dgm:pt>
    <dgm:pt modelId="{77E91CE5-2733-41DF-B210-999094D6EFB7}" type="parTrans" cxnId="{A2460DAE-B8E9-4C9A-AC03-3771A41BD905}">
      <dgm:prSet/>
      <dgm:spPr/>
      <dgm:t>
        <a:bodyPr/>
        <a:lstStyle/>
        <a:p>
          <a:endParaRPr lang="en-US" sz="2400"/>
        </a:p>
      </dgm:t>
    </dgm:pt>
    <dgm:pt modelId="{039DA0D4-F290-410F-B72E-CB7B234F3670}" type="sibTrans" cxnId="{A2460DAE-B8E9-4C9A-AC03-3771A41BD905}">
      <dgm:prSet/>
      <dgm:spPr/>
      <dgm:t>
        <a:bodyPr/>
        <a:lstStyle/>
        <a:p>
          <a:endParaRPr lang="en-US" sz="2400"/>
        </a:p>
      </dgm:t>
    </dgm:pt>
    <dgm:pt modelId="{1363EFEF-0E62-421A-972E-92F836B828ED}">
      <dgm:prSet phldrT="[Text]" custT="1"/>
      <dgm:spPr/>
      <dgm:t>
        <a:bodyPr/>
        <a:lstStyle/>
        <a:p>
          <a:pPr>
            <a:spcAft>
              <a:spcPts val="1000"/>
            </a:spcAft>
          </a:pPr>
          <a:r>
            <a:rPr lang="en-US" sz="2000" dirty="0" smtClean="0">
              <a:solidFill>
                <a:schemeClr val="accent2"/>
              </a:solidFill>
            </a:rPr>
            <a:t>Improves data analysis capability </a:t>
          </a:r>
          <a:endParaRPr lang="en-US" sz="2000" dirty="0">
            <a:solidFill>
              <a:schemeClr val="accent2"/>
            </a:solidFill>
          </a:endParaRPr>
        </a:p>
      </dgm:t>
    </dgm:pt>
    <dgm:pt modelId="{3702A8C1-39BF-4FC3-985F-625C638827B2}" type="parTrans" cxnId="{BCE78272-C23C-4F5D-B8B9-CAEB317FE415}">
      <dgm:prSet/>
      <dgm:spPr/>
      <dgm:t>
        <a:bodyPr/>
        <a:lstStyle/>
        <a:p>
          <a:endParaRPr lang="en-US" sz="2400"/>
        </a:p>
      </dgm:t>
    </dgm:pt>
    <dgm:pt modelId="{41B50B12-64F7-4F25-ABB8-103B6F3682FA}" type="sibTrans" cxnId="{BCE78272-C23C-4F5D-B8B9-CAEB317FE415}">
      <dgm:prSet/>
      <dgm:spPr/>
      <dgm:t>
        <a:bodyPr/>
        <a:lstStyle/>
        <a:p>
          <a:endParaRPr lang="en-US" sz="2400"/>
        </a:p>
      </dgm:t>
    </dgm:pt>
    <dgm:pt modelId="{7A3F7D92-A533-4596-8B63-54476D87C99D}">
      <dgm:prSet phldrT="[Text]" custT="1"/>
      <dgm:spPr/>
      <dgm:t>
        <a:bodyPr/>
        <a:lstStyle/>
        <a:p>
          <a:pPr>
            <a:spcAft>
              <a:spcPts val="1000"/>
            </a:spcAft>
          </a:pPr>
          <a:r>
            <a:rPr lang="en-US" sz="2000" dirty="0" smtClean="0">
              <a:solidFill>
                <a:schemeClr val="accent2"/>
              </a:solidFill>
            </a:rPr>
            <a:t>Improves preparedness</a:t>
          </a:r>
          <a:endParaRPr lang="en-US" sz="2000" dirty="0">
            <a:solidFill>
              <a:schemeClr val="accent2"/>
            </a:solidFill>
          </a:endParaRPr>
        </a:p>
      </dgm:t>
    </dgm:pt>
    <dgm:pt modelId="{1E7544FA-C605-47A1-876E-2C0AE2D4E937}" type="parTrans" cxnId="{FA3BA994-EE20-40AD-88AC-65A1D55BAA7D}">
      <dgm:prSet/>
      <dgm:spPr/>
      <dgm:t>
        <a:bodyPr/>
        <a:lstStyle/>
        <a:p>
          <a:endParaRPr lang="en-US" sz="2400"/>
        </a:p>
      </dgm:t>
    </dgm:pt>
    <dgm:pt modelId="{54CEF775-1EFB-4FEA-8EAF-17B5F6C46896}" type="sibTrans" cxnId="{FA3BA994-EE20-40AD-88AC-65A1D55BAA7D}">
      <dgm:prSet/>
      <dgm:spPr/>
      <dgm:t>
        <a:bodyPr/>
        <a:lstStyle/>
        <a:p>
          <a:endParaRPr lang="en-US" sz="2400"/>
        </a:p>
      </dgm:t>
    </dgm:pt>
    <dgm:pt modelId="{79FE3FBC-5A99-40D4-A6EF-01573520354D}">
      <dgm:prSet phldrT="[Text]" custT="1"/>
      <dgm:spPr/>
      <dgm:t>
        <a:bodyPr/>
        <a:lstStyle/>
        <a:p>
          <a:pPr>
            <a:spcAft>
              <a:spcPts val="1000"/>
            </a:spcAft>
          </a:pPr>
          <a:r>
            <a:rPr lang="en-US" sz="2000" dirty="0" smtClean="0">
              <a:solidFill>
                <a:schemeClr val="accent2"/>
              </a:solidFill>
            </a:rPr>
            <a:t>Allows for a greater focus on public health</a:t>
          </a:r>
          <a:endParaRPr lang="en-US" sz="2000" dirty="0">
            <a:solidFill>
              <a:schemeClr val="accent2"/>
            </a:solidFill>
          </a:endParaRPr>
        </a:p>
      </dgm:t>
    </dgm:pt>
    <dgm:pt modelId="{868AE89C-F881-45CA-9146-2570DD2924EE}" type="parTrans" cxnId="{7C09A073-8091-41D0-92D7-029914D495AD}">
      <dgm:prSet/>
      <dgm:spPr/>
      <dgm:t>
        <a:bodyPr/>
        <a:lstStyle/>
        <a:p>
          <a:endParaRPr lang="en-US" sz="2400"/>
        </a:p>
      </dgm:t>
    </dgm:pt>
    <dgm:pt modelId="{4DA0A739-ED04-4C2D-9CD4-5D4F0E6A4EBD}" type="sibTrans" cxnId="{7C09A073-8091-41D0-92D7-029914D495AD}">
      <dgm:prSet/>
      <dgm:spPr/>
      <dgm:t>
        <a:bodyPr/>
        <a:lstStyle/>
        <a:p>
          <a:endParaRPr lang="en-US" sz="2400"/>
        </a:p>
      </dgm:t>
    </dgm:pt>
    <dgm:pt modelId="{0C0BF0A4-29DA-459D-A80F-B60C36F49A4E}">
      <dgm:prSet phldrT="[Text]" custT="1"/>
      <dgm:spPr/>
      <dgm:t>
        <a:bodyPr/>
        <a:lstStyle/>
        <a:p>
          <a:pPr>
            <a:spcAft>
              <a:spcPts val="1000"/>
            </a:spcAft>
          </a:pPr>
          <a:r>
            <a:rPr lang="en-US" sz="2000" dirty="0" smtClean="0">
              <a:solidFill>
                <a:schemeClr val="accent2"/>
              </a:solidFill>
            </a:rPr>
            <a:t>Reduces time and resources devoted to managing vaccines and funding </a:t>
          </a:r>
          <a:endParaRPr lang="en-US" sz="2000" dirty="0">
            <a:solidFill>
              <a:schemeClr val="accent2"/>
            </a:solidFill>
          </a:endParaRPr>
        </a:p>
      </dgm:t>
    </dgm:pt>
    <dgm:pt modelId="{F270EA86-4A6F-490C-828A-95159E9C81A9}" type="parTrans" cxnId="{9A5C250E-F824-4561-B741-3BCEDAFFEFBC}">
      <dgm:prSet/>
      <dgm:spPr/>
      <dgm:t>
        <a:bodyPr/>
        <a:lstStyle/>
        <a:p>
          <a:endParaRPr lang="en-US" sz="2400"/>
        </a:p>
      </dgm:t>
    </dgm:pt>
    <dgm:pt modelId="{F91D2BB8-59CF-4857-9371-28F0E8CFBF23}" type="sibTrans" cxnId="{9A5C250E-F824-4561-B741-3BCEDAFFEFBC}">
      <dgm:prSet/>
      <dgm:spPr/>
      <dgm:t>
        <a:bodyPr/>
        <a:lstStyle/>
        <a:p>
          <a:endParaRPr lang="en-US" sz="2400"/>
        </a:p>
      </dgm:t>
    </dgm:pt>
    <dgm:pt modelId="{4FE8A2C0-3C10-4A05-9697-C2893808C3A2}" type="pres">
      <dgm:prSet presAssocID="{9D19CCA2-1FB1-44F6-A120-1AA41ED34C39}" presName="Name0" presStyleCnt="0">
        <dgm:presLayoutVars>
          <dgm:dir/>
          <dgm:animLvl val="lvl"/>
          <dgm:resizeHandles val="exact"/>
        </dgm:presLayoutVars>
      </dgm:prSet>
      <dgm:spPr/>
      <dgm:t>
        <a:bodyPr/>
        <a:lstStyle/>
        <a:p>
          <a:endParaRPr lang="en-US"/>
        </a:p>
      </dgm:t>
    </dgm:pt>
    <dgm:pt modelId="{81817D85-9C42-44A7-8F88-6CCD36A6AB0A}" type="pres">
      <dgm:prSet presAssocID="{6790291A-BC29-4F44-83B7-E0750A26D0A6}" presName="composite" presStyleCnt="0"/>
      <dgm:spPr/>
    </dgm:pt>
    <dgm:pt modelId="{7C221EB0-BACD-47B2-8243-6995F962C6D3}" type="pres">
      <dgm:prSet presAssocID="{6790291A-BC29-4F44-83B7-E0750A26D0A6}" presName="parTx" presStyleLbl="alignNode1" presStyleIdx="0" presStyleCnt="3" custScaleX="117363">
        <dgm:presLayoutVars>
          <dgm:chMax val="0"/>
          <dgm:chPref val="0"/>
          <dgm:bulletEnabled val="1"/>
        </dgm:presLayoutVars>
      </dgm:prSet>
      <dgm:spPr/>
      <dgm:t>
        <a:bodyPr/>
        <a:lstStyle/>
        <a:p>
          <a:endParaRPr lang="en-US"/>
        </a:p>
      </dgm:t>
    </dgm:pt>
    <dgm:pt modelId="{09E42D7A-5470-4490-AC2F-BF7A6369A7AF}" type="pres">
      <dgm:prSet presAssocID="{6790291A-BC29-4F44-83B7-E0750A26D0A6}" presName="desTx" presStyleLbl="alignAccFollowNode1" presStyleIdx="0" presStyleCnt="3" custScaleX="117748">
        <dgm:presLayoutVars>
          <dgm:bulletEnabled val="1"/>
        </dgm:presLayoutVars>
      </dgm:prSet>
      <dgm:spPr/>
      <dgm:t>
        <a:bodyPr/>
        <a:lstStyle/>
        <a:p>
          <a:endParaRPr lang="en-US"/>
        </a:p>
      </dgm:t>
    </dgm:pt>
    <dgm:pt modelId="{301EDDD7-6F9C-492E-A45E-124D0BD945C0}" type="pres">
      <dgm:prSet presAssocID="{2F619A2F-BB5D-49AC-8910-3C2C55A340B1}" presName="space" presStyleCnt="0"/>
      <dgm:spPr/>
    </dgm:pt>
    <dgm:pt modelId="{1B5BFDEC-3D91-4B84-913F-313C5246F44C}" type="pres">
      <dgm:prSet presAssocID="{38FAE420-6BBF-4501-9757-A674885B6177}" presName="composite" presStyleCnt="0"/>
      <dgm:spPr/>
    </dgm:pt>
    <dgm:pt modelId="{AFCA6E91-5F9D-4443-8D66-3241D96F92F2}" type="pres">
      <dgm:prSet presAssocID="{38FAE420-6BBF-4501-9757-A674885B6177}" presName="parTx" presStyleLbl="alignNode1" presStyleIdx="1" presStyleCnt="3" custScaleX="122149">
        <dgm:presLayoutVars>
          <dgm:chMax val="0"/>
          <dgm:chPref val="0"/>
          <dgm:bulletEnabled val="1"/>
        </dgm:presLayoutVars>
      </dgm:prSet>
      <dgm:spPr/>
      <dgm:t>
        <a:bodyPr/>
        <a:lstStyle/>
        <a:p>
          <a:endParaRPr lang="en-US"/>
        </a:p>
      </dgm:t>
    </dgm:pt>
    <dgm:pt modelId="{459D9F4B-2E6C-4019-877B-CC0B452CAE77}" type="pres">
      <dgm:prSet presAssocID="{38FAE420-6BBF-4501-9757-A674885B6177}" presName="desTx" presStyleLbl="alignAccFollowNode1" presStyleIdx="1" presStyleCnt="3" custScaleX="121371">
        <dgm:presLayoutVars>
          <dgm:bulletEnabled val="1"/>
        </dgm:presLayoutVars>
      </dgm:prSet>
      <dgm:spPr/>
      <dgm:t>
        <a:bodyPr/>
        <a:lstStyle/>
        <a:p>
          <a:endParaRPr lang="en-US"/>
        </a:p>
      </dgm:t>
    </dgm:pt>
    <dgm:pt modelId="{C7E4A8DB-BBA6-46BC-A4CE-1AA4D45E11E9}" type="pres">
      <dgm:prSet presAssocID="{519723BA-7D82-4E12-BE0A-E879AE844312}" presName="space" presStyleCnt="0"/>
      <dgm:spPr/>
    </dgm:pt>
    <dgm:pt modelId="{8A14D492-EE0D-4243-873D-5553288A259E}" type="pres">
      <dgm:prSet presAssocID="{C193E6A6-5766-48B7-B345-BCD42EA06014}" presName="composite" presStyleCnt="0"/>
      <dgm:spPr/>
    </dgm:pt>
    <dgm:pt modelId="{54ACD5F2-1BE8-414A-B296-F05BEC19D7CD}" type="pres">
      <dgm:prSet presAssocID="{C193E6A6-5766-48B7-B345-BCD42EA06014}" presName="parTx" presStyleLbl="alignNode1" presStyleIdx="2" presStyleCnt="3" custScaleX="119708">
        <dgm:presLayoutVars>
          <dgm:chMax val="0"/>
          <dgm:chPref val="0"/>
          <dgm:bulletEnabled val="1"/>
        </dgm:presLayoutVars>
      </dgm:prSet>
      <dgm:spPr/>
      <dgm:t>
        <a:bodyPr/>
        <a:lstStyle/>
        <a:p>
          <a:endParaRPr lang="en-US"/>
        </a:p>
      </dgm:t>
    </dgm:pt>
    <dgm:pt modelId="{7016EDE5-712C-4823-AEF1-17DDDE09E84A}" type="pres">
      <dgm:prSet presAssocID="{C193E6A6-5766-48B7-B345-BCD42EA06014}" presName="desTx" presStyleLbl="alignAccFollowNode1" presStyleIdx="2" presStyleCnt="3" custScaleX="119511">
        <dgm:presLayoutVars>
          <dgm:bulletEnabled val="1"/>
        </dgm:presLayoutVars>
      </dgm:prSet>
      <dgm:spPr/>
      <dgm:t>
        <a:bodyPr/>
        <a:lstStyle/>
        <a:p>
          <a:endParaRPr lang="en-US"/>
        </a:p>
      </dgm:t>
    </dgm:pt>
  </dgm:ptLst>
  <dgm:cxnLst>
    <dgm:cxn modelId="{7C09A073-8091-41D0-92D7-029914D495AD}" srcId="{C193E6A6-5766-48B7-B345-BCD42EA06014}" destId="{79FE3FBC-5A99-40D4-A6EF-01573520354D}" srcOrd="1" destOrd="0" parTransId="{868AE89C-F881-45CA-9146-2570DD2924EE}" sibTransId="{4DA0A739-ED04-4C2D-9CD4-5D4F0E6A4EBD}"/>
    <dgm:cxn modelId="{EE4C74C7-9636-4E6E-8584-05285845E434}" type="presOf" srcId="{50E9B116-1BB9-473E-B641-F18B0FE511F9}" destId="{09E42D7A-5470-4490-AC2F-BF7A6369A7AF}" srcOrd="0" destOrd="2" presId="urn:microsoft.com/office/officeart/2005/8/layout/hList1"/>
    <dgm:cxn modelId="{DC6DFB6E-66FB-4CED-B2A0-29A6EE799DF6}" srcId="{9D19CCA2-1FB1-44F6-A120-1AA41ED34C39}" destId="{38FAE420-6BBF-4501-9757-A674885B6177}" srcOrd="1" destOrd="0" parTransId="{B23095D1-2086-4B0C-895B-3872ECB94CE6}" sibTransId="{519723BA-7D82-4E12-BE0A-E879AE844312}"/>
    <dgm:cxn modelId="{BCE78272-C23C-4F5D-B8B9-CAEB317FE415}" srcId="{38FAE420-6BBF-4501-9757-A674885B6177}" destId="{1363EFEF-0E62-421A-972E-92F836B828ED}" srcOrd="3" destOrd="0" parTransId="{3702A8C1-39BF-4FC3-985F-625C638827B2}" sibTransId="{41B50B12-64F7-4F25-ABB8-103B6F3682FA}"/>
    <dgm:cxn modelId="{263BD822-ECFA-4513-B76C-A3573733DEBA}" srcId="{6790291A-BC29-4F44-83B7-E0750A26D0A6}" destId="{50E9B116-1BB9-473E-B641-F18B0FE511F9}" srcOrd="2" destOrd="0" parTransId="{8DA92515-B071-4A86-B438-73F4762B8F7A}" sibTransId="{0C06491F-DC6F-4270-85A0-605429BA38C4}"/>
    <dgm:cxn modelId="{0E76B056-E1D1-4407-A5C8-131E07E94B7C}" srcId="{6790291A-BC29-4F44-83B7-E0750A26D0A6}" destId="{1BE341E4-B981-4058-B476-8A783915CEDA}" srcOrd="0" destOrd="0" parTransId="{1F7B2F90-EEF5-4D31-9EAF-7CB8F942CD7F}" sibTransId="{A3699105-0FE4-4845-BC0A-2031FD9F4EB2}"/>
    <dgm:cxn modelId="{A2F902E2-F402-4EA4-A37F-AAAE9A0EAFCB}" type="presOf" srcId="{0C0BF0A4-29DA-459D-A80F-B60C36F49A4E}" destId="{7016EDE5-712C-4823-AEF1-17DDDE09E84A}" srcOrd="0" destOrd="2" presId="urn:microsoft.com/office/officeart/2005/8/layout/hList1"/>
    <dgm:cxn modelId="{FF2C5AA0-2A89-4C6F-8610-39356ADB60F2}" srcId="{6790291A-BC29-4F44-83B7-E0750A26D0A6}" destId="{F0A42C6A-F6D1-4D31-8BB2-762089976ED4}" srcOrd="3" destOrd="0" parTransId="{66847FB6-2671-4D98-A924-F43E0049FEE6}" sibTransId="{679C9FE9-4627-4FA7-81A5-F6AD832E06FD}"/>
    <dgm:cxn modelId="{E9F6E899-D52A-40ED-8FC2-679B06D229B4}" type="presOf" srcId="{7A3F7D92-A533-4596-8B63-54476D87C99D}" destId="{7016EDE5-712C-4823-AEF1-17DDDE09E84A}" srcOrd="0" destOrd="0" presId="urn:microsoft.com/office/officeart/2005/8/layout/hList1"/>
    <dgm:cxn modelId="{AC28D164-61BD-4B80-A27B-14791FBB4CA4}" type="presOf" srcId="{F0A42C6A-F6D1-4D31-8BB2-762089976ED4}" destId="{09E42D7A-5470-4490-AC2F-BF7A6369A7AF}" srcOrd="0" destOrd="3" presId="urn:microsoft.com/office/officeart/2005/8/layout/hList1"/>
    <dgm:cxn modelId="{3470317D-7F84-4580-946B-DB4511516D3F}" type="presOf" srcId="{9D19CCA2-1FB1-44F6-A120-1AA41ED34C39}" destId="{4FE8A2C0-3C10-4A05-9697-C2893808C3A2}" srcOrd="0" destOrd="0" presId="urn:microsoft.com/office/officeart/2005/8/layout/hList1"/>
    <dgm:cxn modelId="{C1519319-898F-40DB-9E40-16DC74B48C94}" srcId="{38FAE420-6BBF-4501-9757-A674885B6177}" destId="{F40F816E-6608-4955-BBDC-82F7E865F660}" srcOrd="0" destOrd="0" parTransId="{E3A0187B-227D-46CB-A532-9AD97F8A0772}" sibTransId="{608EC880-ECE0-4097-B8CE-AAE888F1BCD5}"/>
    <dgm:cxn modelId="{07E746C2-9C24-4721-8571-6A2CBBF28B0E}" type="presOf" srcId="{79FE3FBC-5A99-40D4-A6EF-01573520354D}" destId="{7016EDE5-712C-4823-AEF1-17DDDE09E84A}" srcOrd="0" destOrd="1" presId="urn:microsoft.com/office/officeart/2005/8/layout/hList1"/>
    <dgm:cxn modelId="{68058EAA-49DA-4A5E-AC7D-E8002FFA5494}" type="presOf" srcId="{C193E6A6-5766-48B7-B345-BCD42EA06014}" destId="{54ACD5F2-1BE8-414A-B296-F05BEC19D7CD}" srcOrd="0" destOrd="0" presId="urn:microsoft.com/office/officeart/2005/8/layout/hList1"/>
    <dgm:cxn modelId="{3ACBC394-F9C9-4383-9CBC-AF6E972C5761}" type="presOf" srcId="{1BE341E4-B981-4058-B476-8A783915CEDA}" destId="{09E42D7A-5470-4490-AC2F-BF7A6369A7AF}" srcOrd="0" destOrd="0" presId="urn:microsoft.com/office/officeart/2005/8/layout/hList1"/>
    <dgm:cxn modelId="{9A5C250E-F824-4561-B741-3BCEDAFFEFBC}" srcId="{C193E6A6-5766-48B7-B345-BCD42EA06014}" destId="{0C0BF0A4-29DA-459D-A80F-B60C36F49A4E}" srcOrd="2" destOrd="0" parTransId="{F270EA86-4A6F-490C-828A-95159E9C81A9}" sibTransId="{F91D2BB8-59CF-4857-9371-28F0E8CFBF23}"/>
    <dgm:cxn modelId="{15398233-CFCE-4586-A599-9333A51D5832}" type="presOf" srcId="{F40F841F-75C1-465E-B04A-7AEE29644B16}" destId="{459D9F4B-2E6C-4019-877B-CC0B452CAE77}" srcOrd="0" destOrd="2" presId="urn:microsoft.com/office/officeart/2005/8/layout/hList1"/>
    <dgm:cxn modelId="{FA3BA994-EE20-40AD-88AC-65A1D55BAA7D}" srcId="{C193E6A6-5766-48B7-B345-BCD42EA06014}" destId="{7A3F7D92-A533-4596-8B63-54476D87C99D}" srcOrd="0" destOrd="0" parTransId="{1E7544FA-C605-47A1-876E-2C0AE2D4E937}" sibTransId="{54CEF775-1EFB-4FEA-8EAF-17B5F6C46896}"/>
    <dgm:cxn modelId="{A55822C8-5FAB-4B1E-B999-FBFA43520009}" type="presOf" srcId="{F40F816E-6608-4955-BBDC-82F7E865F660}" destId="{459D9F4B-2E6C-4019-877B-CC0B452CAE77}" srcOrd="0" destOrd="0" presId="urn:microsoft.com/office/officeart/2005/8/layout/hList1"/>
    <dgm:cxn modelId="{C0933F73-D11E-4063-86FA-50D411B4C61E}" type="presOf" srcId="{38FAE420-6BBF-4501-9757-A674885B6177}" destId="{AFCA6E91-5F9D-4443-8D66-3241D96F92F2}" srcOrd="0" destOrd="0" presId="urn:microsoft.com/office/officeart/2005/8/layout/hList1"/>
    <dgm:cxn modelId="{B6F5335D-B633-44E9-ADF5-765A010A9680}" srcId="{9D19CCA2-1FB1-44F6-A120-1AA41ED34C39}" destId="{C193E6A6-5766-48B7-B345-BCD42EA06014}" srcOrd="2" destOrd="0" parTransId="{9DF66DC0-4B00-40ED-A8EB-DCFB7EBD491A}" sibTransId="{7C7D2062-E255-4F46-AFDE-304D0D74FE20}"/>
    <dgm:cxn modelId="{AB48A79C-06F3-4EFD-9E3A-462073277547}" type="presOf" srcId="{0BFDF239-5772-4B4E-BE1C-00FCA8B809B8}" destId="{459D9F4B-2E6C-4019-877B-CC0B452CAE77}" srcOrd="0" destOrd="1" presId="urn:microsoft.com/office/officeart/2005/8/layout/hList1"/>
    <dgm:cxn modelId="{3908E811-120A-4B23-9A4B-25AA54EA345D}" type="presOf" srcId="{1363EFEF-0E62-421A-972E-92F836B828ED}" destId="{459D9F4B-2E6C-4019-877B-CC0B452CAE77}" srcOrd="0" destOrd="3" presId="urn:microsoft.com/office/officeart/2005/8/layout/hList1"/>
    <dgm:cxn modelId="{E7F442B3-938F-4750-8782-E3A2D217DDC2}" type="presOf" srcId="{6790291A-BC29-4F44-83B7-E0750A26D0A6}" destId="{7C221EB0-BACD-47B2-8243-6995F962C6D3}" srcOrd="0" destOrd="0" presId="urn:microsoft.com/office/officeart/2005/8/layout/hList1"/>
    <dgm:cxn modelId="{A2460DAE-B8E9-4C9A-AC03-3771A41BD905}" srcId="{38FAE420-6BBF-4501-9757-A674885B6177}" destId="{F40F841F-75C1-465E-B04A-7AEE29644B16}" srcOrd="2" destOrd="0" parTransId="{77E91CE5-2733-41DF-B210-999094D6EFB7}" sibTransId="{039DA0D4-F290-410F-B72E-CB7B234F3670}"/>
    <dgm:cxn modelId="{688BB270-A09A-4A7F-BC13-187F18C227E8}" srcId="{6790291A-BC29-4F44-83B7-E0750A26D0A6}" destId="{9051E5C1-1793-467F-A4C4-6CCA2BB17B6B}" srcOrd="1" destOrd="0" parTransId="{FD15868F-E806-4475-BAF4-F289FFAE3D93}" sibTransId="{807D0412-3AB0-4B4C-8F28-CEAEB20BC841}"/>
    <dgm:cxn modelId="{B5817FEE-732F-4E85-9099-0E04B99BAC55}" srcId="{9D19CCA2-1FB1-44F6-A120-1AA41ED34C39}" destId="{6790291A-BC29-4F44-83B7-E0750A26D0A6}" srcOrd="0" destOrd="0" parTransId="{CF624B32-55CF-4D40-8D9C-5940F95ED857}" sibTransId="{2F619A2F-BB5D-49AC-8910-3C2C55A340B1}"/>
    <dgm:cxn modelId="{93AA8298-A70E-4B9E-818B-C5F1D71D4DCF}" srcId="{38FAE420-6BBF-4501-9757-A674885B6177}" destId="{0BFDF239-5772-4B4E-BE1C-00FCA8B809B8}" srcOrd="1" destOrd="0" parTransId="{F1C4A5BC-A0D5-4008-87E0-AAA26EF531BD}" sibTransId="{814A5BC2-C0DF-4CA3-894B-A6A2D278C325}"/>
    <dgm:cxn modelId="{1703EC53-35BD-4A49-A46C-973A1AB26548}" type="presOf" srcId="{9051E5C1-1793-467F-A4C4-6CCA2BB17B6B}" destId="{09E42D7A-5470-4490-AC2F-BF7A6369A7AF}" srcOrd="0" destOrd="1" presId="urn:microsoft.com/office/officeart/2005/8/layout/hList1"/>
    <dgm:cxn modelId="{744DD7EB-201F-4923-B4FE-C3C1465738EA}" type="presParOf" srcId="{4FE8A2C0-3C10-4A05-9697-C2893808C3A2}" destId="{81817D85-9C42-44A7-8F88-6CCD36A6AB0A}" srcOrd="0" destOrd="0" presId="urn:microsoft.com/office/officeart/2005/8/layout/hList1"/>
    <dgm:cxn modelId="{7474F224-76B2-48D6-A888-F9AA95A4FC87}" type="presParOf" srcId="{81817D85-9C42-44A7-8F88-6CCD36A6AB0A}" destId="{7C221EB0-BACD-47B2-8243-6995F962C6D3}" srcOrd="0" destOrd="0" presId="urn:microsoft.com/office/officeart/2005/8/layout/hList1"/>
    <dgm:cxn modelId="{59C68F03-F7A8-4351-8BF2-AB5BC63F45E7}" type="presParOf" srcId="{81817D85-9C42-44A7-8F88-6CCD36A6AB0A}" destId="{09E42D7A-5470-4490-AC2F-BF7A6369A7AF}" srcOrd="1" destOrd="0" presId="urn:microsoft.com/office/officeart/2005/8/layout/hList1"/>
    <dgm:cxn modelId="{08C486BF-E6B2-4831-9665-F4FDA753D6D9}" type="presParOf" srcId="{4FE8A2C0-3C10-4A05-9697-C2893808C3A2}" destId="{301EDDD7-6F9C-492E-A45E-124D0BD945C0}" srcOrd="1" destOrd="0" presId="urn:microsoft.com/office/officeart/2005/8/layout/hList1"/>
    <dgm:cxn modelId="{8DE730BC-52A5-4BEE-9D03-1D60659956B6}" type="presParOf" srcId="{4FE8A2C0-3C10-4A05-9697-C2893808C3A2}" destId="{1B5BFDEC-3D91-4B84-913F-313C5246F44C}" srcOrd="2" destOrd="0" presId="urn:microsoft.com/office/officeart/2005/8/layout/hList1"/>
    <dgm:cxn modelId="{6D7CB5D0-7D9A-4AC4-A9BC-FCAFBBDCA4DD}" type="presParOf" srcId="{1B5BFDEC-3D91-4B84-913F-313C5246F44C}" destId="{AFCA6E91-5F9D-4443-8D66-3241D96F92F2}" srcOrd="0" destOrd="0" presId="urn:microsoft.com/office/officeart/2005/8/layout/hList1"/>
    <dgm:cxn modelId="{A297756D-63CC-45B8-9C8B-0E5CE9380FE1}" type="presParOf" srcId="{1B5BFDEC-3D91-4B84-913F-313C5246F44C}" destId="{459D9F4B-2E6C-4019-877B-CC0B452CAE77}" srcOrd="1" destOrd="0" presId="urn:microsoft.com/office/officeart/2005/8/layout/hList1"/>
    <dgm:cxn modelId="{3E7F1C6A-89E3-4548-AD03-65DFA44DC201}" type="presParOf" srcId="{4FE8A2C0-3C10-4A05-9697-C2893808C3A2}" destId="{C7E4A8DB-BBA6-46BC-A4CE-1AA4D45E11E9}" srcOrd="3" destOrd="0" presId="urn:microsoft.com/office/officeart/2005/8/layout/hList1"/>
    <dgm:cxn modelId="{ADA3D34C-67B6-44FF-94A1-2654C381FF77}" type="presParOf" srcId="{4FE8A2C0-3C10-4A05-9697-C2893808C3A2}" destId="{8A14D492-EE0D-4243-873D-5553288A259E}" srcOrd="4" destOrd="0" presId="urn:microsoft.com/office/officeart/2005/8/layout/hList1"/>
    <dgm:cxn modelId="{3E68EFCA-0808-48F6-A73D-6FF80A23DB29}" type="presParOf" srcId="{8A14D492-EE0D-4243-873D-5553288A259E}" destId="{54ACD5F2-1BE8-414A-B296-F05BEC19D7CD}" srcOrd="0" destOrd="0" presId="urn:microsoft.com/office/officeart/2005/8/layout/hList1"/>
    <dgm:cxn modelId="{079DB008-1478-46CA-8FBB-5E87B17E297E}" type="presParOf" srcId="{8A14D492-EE0D-4243-873D-5553288A259E}" destId="{7016EDE5-712C-4823-AEF1-17DDDE09E8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21EB0-BACD-47B2-8243-6995F962C6D3}">
      <dsp:nvSpPr>
        <dsp:cNvPr id="0" name=""/>
        <dsp:cNvSpPr/>
      </dsp:nvSpPr>
      <dsp:spPr>
        <a:xfrm>
          <a:off x="11390" y="-412453"/>
          <a:ext cx="2509718" cy="824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bg1"/>
              </a:solidFill>
            </a:rPr>
            <a:t>Integration</a:t>
          </a:r>
          <a:endParaRPr lang="en-US" sz="2400" b="0" kern="1200" dirty="0">
            <a:solidFill>
              <a:schemeClr val="bg1"/>
            </a:solidFill>
          </a:endParaRPr>
        </a:p>
      </dsp:txBody>
      <dsp:txXfrm>
        <a:off x="11390" y="-412453"/>
        <a:ext cx="2509718" cy="824907"/>
      </dsp:txXfrm>
    </dsp:sp>
    <dsp:sp modelId="{09E42D7A-5470-4490-AC2F-BF7A6369A7AF}">
      <dsp:nvSpPr>
        <dsp:cNvPr id="0" name=""/>
        <dsp:cNvSpPr/>
      </dsp:nvSpPr>
      <dsp:spPr>
        <a:xfrm>
          <a:off x="7273" y="412453"/>
          <a:ext cx="2517951" cy="4064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ts val="1000"/>
            </a:spcAft>
            <a:buChar char="••"/>
          </a:pPr>
          <a:r>
            <a:rPr lang="en-US" sz="2000" b="0" kern="1200" dirty="0" smtClean="0">
              <a:solidFill>
                <a:schemeClr val="accent2"/>
              </a:solidFill>
              <a:latin typeface="+mn-lt"/>
              <a:cs typeface="+mn-cs"/>
            </a:rPr>
            <a:t>Vaccine ordering</a:t>
          </a:r>
          <a:endParaRPr lang="en-US" sz="2000" kern="1200" dirty="0"/>
        </a:p>
        <a:p>
          <a:pPr marL="228600" lvl="1" indent="-228600" algn="l" defTabSz="889000" rtl="0">
            <a:lnSpc>
              <a:spcPct val="90000"/>
            </a:lnSpc>
            <a:spcBef>
              <a:spcPct val="0"/>
            </a:spcBef>
            <a:spcAft>
              <a:spcPts val="1000"/>
            </a:spcAft>
            <a:buChar char="••"/>
          </a:pPr>
          <a:r>
            <a:rPr kumimoji="0" lang="en-US" sz="2000" b="0" i="0" u="none" strike="noStrike" kern="1200" cap="none" spc="0" normalizeH="0" baseline="0" noProof="0" dirty="0" smtClean="0">
              <a:ln>
                <a:noFill/>
              </a:ln>
              <a:solidFill>
                <a:schemeClr val="accent2"/>
              </a:solidFill>
              <a:effectLst/>
              <a:uLnTx/>
              <a:uFillTx/>
              <a:latin typeface="+mn-lt"/>
              <a:ea typeface="+mn-ea"/>
              <a:cs typeface="+mn-cs"/>
            </a:rPr>
            <a:t>Forecasting</a:t>
          </a:r>
        </a:p>
        <a:p>
          <a:pPr marL="228600" lvl="1" indent="-228600" algn="l" defTabSz="889000" rtl="0">
            <a:lnSpc>
              <a:spcPct val="90000"/>
            </a:lnSpc>
            <a:spcBef>
              <a:spcPct val="0"/>
            </a:spcBef>
            <a:spcAft>
              <a:spcPts val="1000"/>
            </a:spcAft>
            <a:buChar char="••"/>
          </a:pPr>
          <a:r>
            <a:rPr lang="en-US" sz="2000" b="0" kern="1200" dirty="0" smtClean="0">
              <a:solidFill>
                <a:schemeClr val="accent2"/>
              </a:solidFill>
              <a:latin typeface="+mn-lt"/>
              <a:cs typeface="+mn-cs"/>
            </a:rPr>
            <a:t>Budget management</a:t>
          </a:r>
        </a:p>
        <a:p>
          <a:pPr marL="228600" lvl="1" indent="-228600" algn="l" defTabSz="889000" rtl="0">
            <a:lnSpc>
              <a:spcPct val="90000"/>
            </a:lnSpc>
            <a:spcBef>
              <a:spcPct val="0"/>
            </a:spcBef>
            <a:spcAft>
              <a:spcPts val="1000"/>
            </a:spcAft>
            <a:buChar char="••"/>
          </a:pPr>
          <a:r>
            <a:rPr kumimoji="0" lang="en-US" sz="2000" b="0" i="0" u="none" strike="noStrike" kern="1200" cap="none" spc="0" normalizeH="0" baseline="0" noProof="0" dirty="0" smtClean="0">
              <a:ln>
                <a:noFill/>
              </a:ln>
              <a:solidFill>
                <a:schemeClr val="accent2"/>
              </a:solidFill>
              <a:effectLst/>
              <a:uLnTx/>
              <a:uFillTx/>
              <a:latin typeface="+mn-lt"/>
              <a:ea typeface="+mn-ea"/>
              <a:cs typeface="+mn-cs"/>
            </a:rPr>
            <a:t>Contract</a:t>
          </a:r>
          <a:r>
            <a:rPr kumimoji="0" lang="en-US" sz="2000" b="0" i="0" u="none" strike="noStrike" kern="1200" cap="none" spc="0" normalizeH="0" noProof="0" dirty="0" smtClean="0">
              <a:ln>
                <a:noFill/>
              </a:ln>
              <a:solidFill>
                <a:schemeClr val="accent2"/>
              </a:solidFill>
              <a:effectLst/>
              <a:uLnTx/>
              <a:uFillTx/>
              <a:latin typeface="+mn-lt"/>
              <a:ea typeface="+mn-ea"/>
              <a:cs typeface="+mn-cs"/>
            </a:rPr>
            <a:t> management processes </a:t>
          </a:r>
          <a:endParaRPr kumimoji="0" lang="en-US" sz="2000" b="0" i="0" u="none" strike="noStrike" kern="1200" cap="none" spc="0" normalizeH="0" baseline="0" noProof="0" dirty="0">
            <a:ln>
              <a:noFill/>
            </a:ln>
            <a:solidFill>
              <a:schemeClr val="accent2"/>
            </a:solidFill>
            <a:effectLst/>
            <a:uLnTx/>
            <a:uFillTx/>
            <a:latin typeface="+mn-lt"/>
            <a:ea typeface="+mn-ea"/>
            <a:cs typeface="+mn-cs"/>
          </a:endParaRPr>
        </a:p>
      </dsp:txBody>
      <dsp:txXfrm>
        <a:off x="7273" y="412453"/>
        <a:ext cx="2517951" cy="4064000"/>
      </dsp:txXfrm>
    </dsp:sp>
    <dsp:sp modelId="{AFCA6E91-5F9D-4443-8D66-3241D96F92F2}">
      <dsp:nvSpPr>
        <dsp:cNvPr id="0" name=""/>
        <dsp:cNvSpPr/>
      </dsp:nvSpPr>
      <dsp:spPr>
        <a:xfrm>
          <a:off x="2824311" y="-412453"/>
          <a:ext cx="2612063" cy="824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Online Ordering</a:t>
          </a:r>
          <a:endParaRPr lang="en-US" sz="2400" kern="1200" dirty="0">
            <a:solidFill>
              <a:schemeClr val="tx1"/>
            </a:solidFill>
          </a:endParaRPr>
        </a:p>
      </dsp:txBody>
      <dsp:txXfrm>
        <a:off x="2824311" y="-412453"/>
        <a:ext cx="2612063" cy="824907"/>
      </dsp:txXfrm>
    </dsp:sp>
    <dsp:sp modelId="{459D9F4B-2E6C-4019-877B-CC0B452CAE77}">
      <dsp:nvSpPr>
        <dsp:cNvPr id="0" name=""/>
        <dsp:cNvSpPr/>
      </dsp:nvSpPr>
      <dsp:spPr>
        <a:xfrm>
          <a:off x="2832630" y="412453"/>
          <a:ext cx="2595426" cy="4064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000"/>
            </a:spcAft>
            <a:buChar char="••"/>
          </a:pPr>
          <a:r>
            <a:rPr lang="en-US" sz="2000" kern="1200" dirty="0" smtClean="0">
              <a:solidFill>
                <a:schemeClr val="accent2"/>
              </a:solidFill>
            </a:rPr>
            <a:t>Improves internal controls</a:t>
          </a:r>
          <a:endParaRPr lang="en-US" sz="2000" kern="1200" dirty="0">
            <a:solidFill>
              <a:schemeClr val="accent2"/>
            </a:solidFill>
          </a:endParaRPr>
        </a:p>
        <a:p>
          <a:pPr marL="228600" lvl="1" indent="-228600" algn="l" defTabSz="889000">
            <a:lnSpc>
              <a:spcPct val="90000"/>
            </a:lnSpc>
            <a:spcBef>
              <a:spcPct val="0"/>
            </a:spcBef>
            <a:spcAft>
              <a:spcPts val="1000"/>
            </a:spcAft>
            <a:buChar char="••"/>
          </a:pPr>
          <a:r>
            <a:rPr lang="en-US" sz="2000" kern="1200" dirty="0" smtClean="0">
              <a:solidFill>
                <a:schemeClr val="accent2"/>
              </a:solidFill>
            </a:rPr>
            <a:t>Significantly reduces manual processes</a:t>
          </a:r>
          <a:endParaRPr lang="en-US" sz="2000" kern="1200" dirty="0">
            <a:solidFill>
              <a:schemeClr val="accent2"/>
            </a:solidFill>
          </a:endParaRPr>
        </a:p>
        <a:p>
          <a:pPr marL="228600" lvl="1" indent="-228600" algn="l" defTabSz="889000">
            <a:lnSpc>
              <a:spcPct val="90000"/>
            </a:lnSpc>
            <a:spcBef>
              <a:spcPct val="0"/>
            </a:spcBef>
            <a:spcAft>
              <a:spcPts val="1000"/>
            </a:spcAft>
            <a:buChar char="••"/>
          </a:pPr>
          <a:r>
            <a:rPr lang="en-US" sz="2000" kern="1200" dirty="0" smtClean="0">
              <a:solidFill>
                <a:schemeClr val="accent2"/>
              </a:solidFill>
            </a:rPr>
            <a:t>Provides transparency into provider usage patterns</a:t>
          </a:r>
          <a:endParaRPr lang="en-US" sz="2000" kern="1200" dirty="0">
            <a:solidFill>
              <a:schemeClr val="accent2"/>
            </a:solidFill>
          </a:endParaRPr>
        </a:p>
        <a:p>
          <a:pPr marL="228600" lvl="1" indent="-228600" algn="l" defTabSz="889000">
            <a:lnSpc>
              <a:spcPct val="90000"/>
            </a:lnSpc>
            <a:spcBef>
              <a:spcPct val="0"/>
            </a:spcBef>
            <a:spcAft>
              <a:spcPts val="1000"/>
            </a:spcAft>
            <a:buChar char="••"/>
          </a:pPr>
          <a:r>
            <a:rPr lang="en-US" sz="2000" kern="1200" dirty="0" smtClean="0">
              <a:solidFill>
                <a:schemeClr val="accent2"/>
              </a:solidFill>
            </a:rPr>
            <a:t>Improves data analysis capability </a:t>
          </a:r>
          <a:endParaRPr lang="en-US" sz="2000" kern="1200" dirty="0">
            <a:solidFill>
              <a:schemeClr val="accent2"/>
            </a:solidFill>
          </a:endParaRPr>
        </a:p>
      </dsp:txBody>
      <dsp:txXfrm>
        <a:off x="2832630" y="412453"/>
        <a:ext cx="2595426" cy="4064000"/>
      </dsp:txXfrm>
    </dsp:sp>
    <dsp:sp modelId="{54ACD5F2-1BE8-414A-B296-F05BEC19D7CD}">
      <dsp:nvSpPr>
        <dsp:cNvPr id="0" name=""/>
        <dsp:cNvSpPr/>
      </dsp:nvSpPr>
      <dsp:spPr>
        <a:xfrm>
          <a:off x="5735461" y="-412453"/>
          <a:ext cx="2559864" cy="824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bg1"/>
              </a:solidFill>
            </a:rPr>
            <a:t>Visibility</a:t>
          </a:r>
          <a:endParaRPr lang="en-US" sz="2400" b="0" kern="1200" dirty="0">
            <a:solidFill>
              <a:schemeClr val="bg1"/>
            </a:solidFill>
          </a:endParaRPr>
        </a:p>
      </dsp:txBody>
      <dsp:txXfrm>
        <a:off x="5735461" y="-412453"/>
        <a:ext cx="2559864" cy="824907"/>
      </dsp:txXfrm>
    </dsp:sp>
    <dsp:sp modelId="{7016EDE5-712C-4823-AEF1-17DDDE09E84A}">
      <dsp:nvSpPr>
        <dsp:cNvPr id="0" name=""/>
        <dsp:cNvSpPr/>
      </dsp:nvSpPr>
      <dsp:spPr>
        <a:xfrm>
          <a:off x="5737568" y="412453"/>
          <a:ext cx="2555651" cy="4064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000"/>
            </a:spcAft>
            <a:buChar char="••"/>
          </a:pPr>
          <a:r>
            <a:rPr lang="en-US" sz="2000" kern="1200" dirty="0" smtClean="0">
              <a:solidFill>
                <a:schemeClr val="accent2"/>
              </a:solidFill>
            </a:rPr>
            <a:t>Improves preparedness</a:t>
          </a:r>
          <a:endParaRPr lang="en-US" sz="2000" kern="1200" dirty="0">
            <a:solidFill>
              <a:schemeClr val="accent2"/>
            </a:solidFill>
          </a:endParaRPr>
        </a:p>
        <a:p>
          <a:pPr marL="228600" lvl="1" indent="-228600" algn="l" defTabSz="889000">
            <a:lnSpc>
              <a:spcPct val="90000"/>
            </a:lnSpc>
            <a:spcBef>
              <a:spcPct val="0"/>
            </a:spcBef>
            <a:spcAft>
              <a:spcPts val="1000"/>
            </a:spcAft>
            <a:buChar char="••"/>
          </a:pPr>
          <a:r>
            <a:rPr lang="en-US" sz="2000" kern="1200" dirty="0" smtClean="0">
              <a:solidFill>
                <a:schemeClr val="accent2"/>
              </a:solidFill>
            </a:rPr>
            <a:t>Allows for a greater focus on public health</a:t>
          </a:r>
          <a:endParaRPr lang="en-US" sz="2000" kern="1200" dirty="0">
            <a:solidFill>
              <a:schemeClr val="accent2"/>
            </a:solidFill>
          </a:endParaRPr>
        </a:p>
        <a:p>
          <a:pPr marL="228600" lvl="1" indent="-228600" algn="l" defTabSz="889000">
            <a:lnSpc>
              <a:spcPct val="90000"/>
            </a:lnSpc>
            <a:spcBef>
              <a:spcPct val="0"/>
            </a:spcBef>
            <a:spcAft>
              <a:spcPts val="1000"/>
            </a:spcAft>
            <a:buChar char="••"/>
          </a:pPr>
          <a:r>
            <a:rPr lang="en-US" sz="2000" kern="1200" dirty="0" smtClean="0">
              <a:solidFill>
                <a:schemeClr val="accent2"/>
              </a:solidFill>
            </a:rPr>
            <a:t>Reduces time and resources devoted to managing vaccines and funding </a:t>
          </a:r>
          <a:endParaRPr lang="en-US" sz="2000" kern="1200" dirty="0">
            <a:solidFill>
              <a:schemeClr val="accent2"/>
            </a:solidFill>
          </a:endParaRPr>
        </a:p>
      </dsp:txBody>
      <dsp:txXfrm>
        <a:off x="5737568" y="412453"/>
        <a:ext cx="2555651" cy="4064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90542" cy="48801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037" y="0"/>
            <a:ext cx="2890542" cy="488014"/>
          </a:xfrm>
          <a:prstGeom prst="rect">
            <a:avLst/>
          </a:prstGeom>
        </p:spPr>
        <p:txBody>
          <a:bodyPr vert="horz" lIns="91440" tIns="45720" rIns="91440" bIns="45720" rtlCol="0"/>
          <a:lstStyle>
            <a:lvl1pPr algn="r">
              <a:defRPr sz="1200"/>
            </a:lvl1pPr>
          </a:lstStyle>
          <a:p>
            <a:fld id="{4345ABAE-363F-49AF-A2F1-7744F0DFBA73}" type="datetimeFigureOut">
              <a:rPr lang="en-US" smtClean="0"/>
              <a:t>11/11/2014</a:t>
            </a:fld>
            <a:endParaRPr lang="en-US"/>
          </a:p>
        </p:txBody>
      </p:sp>
      <p:sp>
        <p:nvSpPr>
          <p:cNvPr id="4" name="Footer Placeholder 3"/>
          <p:cNvSpPr>
            <a:spLocks noGrp="1"/>
          </p:cNvSpPr>
          <p:nvPr>
            <p:ph type="ftr" sz="quarter" idx="2"/>
          </p:nvPr>
        </p:nvSpPr>
        <p:spPr>
          <a:xfrm>
            <a:off x="1" y="9263921"/>
            <a:ext cx="2890542" cy="48801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037" y="9263921"/>
            <a:ext cx="2890542" cy="488014"/>
          </a:xfrm>
          <a:prstGeom prst="rect">
            <a:avLst/>
          </a:prstGeom>
        </p:spPr>
        <p:txBody>
          <a:bodyPr vert="horz" lIns="91440" tIns="45720" rIns="91440" bIns="45720" rtlCol="0" anchor="b"/>
          <a:lstStyle>
            <a:lvl1pPr algn="r">
              <a:defRPr sz="1200"/>
            </a:lvl1pPr>
          </a:lstStyle>
          <a:p>
            <a:fld id="{8CD5231E-D3FB-4FDF-B116-7A3036AE73F8}" type="slidenum">
              <a:rPr lang="en-US" smtClean="0"/>
              <a:t>‹#›</a:t>
            </a:fld>
            <a:endParaRPr lang="en-US"/>
          </a:p>
        </p:txBody>
      </p:sp>
    </p:spTree>
    <p:extLst>
      <p:ext uri="{BB962C8B-B14F-4D97-AF65-F5344CB8AC3E}">
        <p14:creationId xmlns:p14="http://schemas.microsoft.com/office/powerpoint/2010/main" val="13875850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90228" cy="48703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idx="1"/>
          </p:nvPr>
        </p:nvSpPr>
        <p:spPr>
          <a:xfrm>
            <a:off x="3777413" y="1"/>
            <a:ext cx="2890228" cy="487035"/>
          </a:xfrm>
          <a:prstGeom prst="rect">
            <a:avLst/>
          </a:prstGeom>
        </p:spPr>
        <p:txBody>
          <a:bodyPr vert="horz" lIns="88139" tIns="44070" rIns="88139" bIns="44070" rtlCol="0"/>
          <a:lstStyle>
            <a:lvl1pPr algn="r">
              <a:defRPr sz="1200"/>
            </a:lvl1pPr>
          </a:lstStyle>
          <a:p>
            <a:fld id="{89D8F3C2-1545-407C-9696-9FBD8A87D061}" type="datetimeFigureOut">
              <a:rPr lang="en-US" smtClean="0"/>
              <a:pPr/>
              <a:t>11/11/2014</a:t>
            </a:fld>
            <a:endParaRPr lang="en-US"/>
          </a:p>
        </p:txBody>
      </p:sp>
      <p:sp>
        <p:nvSpPr>
          <p:cNvPr id="4" name="Slide Image Placeholder 3"/>
          <p:cNvSpPr>
            <a:spLocks noGrp="1" noRot="1" noChangeAspect="1"/>
          </p:cNvSpPr>
          <p:nvPr>
            <p:ph type="sldImg" idx="2"/>
          </p:nvPr>
        </p:nvSpPr>
        <p:spPr>
          <a:xfrm>
            <a:off x="896938" y="733425"/>
            <a:ext cx="4875212" cy="3657600"/>
          </a:xfrm>
          <a:prstGeom prst="rect">
            <a:avLst/>
          </a:prstGeom>
          <a:noFill/>
          <a:ln w="12700">
            <a:solidFill>
              <a:prstClr val="black"/>
            </a:solidFill>
          </a:ln>
        </p:spPr>
        <p:txBody>
          <a:bodyPr vert="horz" lIns="88139" tIns="44070" rIns="88139" bIns="44070" rtlCol="0" anchor="ctr"/>
          <a:lstStyle/>
          <a:p>
            <a:endParaRPr lang="en-US"/>
          </a:p>
        </p:txBody>
      </p:sp>
      <p:sp>
        <p:nvSpPr>
          <p:cNvPr id="5" name="Notes Placeholder 4"/>
          <p:cNvSpPr>
            <a:spLocks noGrp="1"/>
          </p:cNvSpPr>
          <p:nvPr>
            <p:ph type="body" sz="quarter" idx="3"/>
          </p:nvPr>
        </p:nvSpPr>
        <p:spPr>
          <a:xfrm>
            <a:off x="667199" y="4633285"/>
            <a:ext cx="5334691" cy="4388152"/>
          </a:xfrm>
          <a:prstGeom prst="rect">
            <a:avLst/>
          </a:prstGeom>
        </p:spPr>
        <p:txBody>
          <a:bodyPr vert="horz" lIns="88139" tIns="44070" rIns="88139" bIns="440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264954"/>
            <a:ext cx="2890228" cy="487035"/>
          </a:xfrm>
          <a:prstGeom prst="rect">
            <a:avLst/>
          </a:prstGeom>
        </p:spPr>
        <p:txBody>
          <a:bodyPr vert="horz" lIns="88139" tIns="44070" rIns="88139" bIns="44070" rtlCol="0" anchor="b"/>
          <a:lstStyle>
            <a:lvl1pPr algn="l">
              <a:defRPr sz="1200"/>
            </a:lvl1pPr>
          </a:lstStyle>
          <a:p>
            <a:endParaRPr lang="en-US"/>
          </a:p>
        </p:txBody>
      </p:sp>
      <p:sp>
        <p:nvSpPr>
          <p:cNvPr id="7" name="Slide Number Placeholder 6"/>
          <p:cNvSpPr>
            <a:spLocks noGrp="1"/>
          </p:cNvSpPr>
          <p:nvPr>
            <p:ph type="sldNum" sz="quarter" idx="5"/>
          </p:nvPr>
        </p:nvSpPr>
        <p:spPr>
          <a:xfrm>
            <a:off x="3777413" y="9264954"/>
            <a:ext cx="2890228" cy="487035"/>
          </a:xfrm>
          <a:prstGeom prst="rect">
            <a:avLst/>
          </a:prstGeom>
        </p:spPr>
        <p:txBody>
          <a:bodyPr vert="horz" lIns="88139" tIns="44070" rIns="88139" bIns="44070" rtlCol="0" anchor="b"/>
          <a:lstStyle>
            <a:lvl1pPr algn="r">
              <a:defRPr sz="1200"/>
            </a:lvl1pPr>
          </a:lstStyle>
          <a:p>
            <a:fld id="{7E82054C-5FFB-4925-88B8-34BFE44764D6}" type="slidenum">
              <a:rPr lang="en-US" smtClean="0"/>
              <a:pPr/>
              <a:t>‹#›</a:t>
            </a:fld>
            <a:endParaRPr lang="en-US"/>
          </a:p>
        </p:txBody>
      </p:sp>
    </p:spTree>
    <p:extLst>
      <p:ext uri="{BB962C8B-B14F-4D97-AF65-F5344CB8AC3E}">
        <p14:creationId xmlns:p14="http://schemas.microsoft.com/office/powerpoint/2010/main" val="37412619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Center for Immunization and Respiratory Diseases</a:t>
            </a:r>
          </a:p>
          <a:p>
            <a:r>
              <a:rPr lang="en-US" dirty="0" smtClean="0">
                <a:effectLst/>
              </a:rPr>
              <a:t>Dr.</a:t>
            </a:r>
            <a:r>
              <a:rPr lang="en-US" baseline="0" dirty="0" smtClean="0">
                <a:effectLst/>
              </a:rPr>
              <a:t> Schuchat is our center director and manage the operations of the center including oversight of a budget over 4billion.</a:t>
            </a:r>
          </a:p>
          <a:p>
            <a:r>
              <a:rPr lang="en-US" dirty="0" smtClean="0">
                <a:effectLst/>
              </a:rPr>
              <a:t>Mission: Prevention of disease, disability, and death through immunization and by control of respiratory and related diseases.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a:t>
            </a:fld>
            <a:endParaRPr lang="en-US"/>
          </a:p>
        </p:txBody>
      </p:sp>
    </p:spTree>
    <p:extLst>
      <p:ext uri="{BB962C8B-B14F-4D97-AF65-F5344CB8AC3E}">
        <p14:creationId xmlns:p14="http://schemas.microsoft.com/office/powerpoint/2010/main" val="2240521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13</a:t>
            </a:fld>
            <a:endParaRPr lang="en-US"/>
          </a:p>
        </p:txBody>
      </p:sp>
    </p:spTree>
    <p:extLst>
      <p:ext uri="{BB962C8B-B14F-4D97-AF65-F5344CB8AC3E}">
        <p14:creationId xmlns:p14="http://schemas.microsoft.com/office/powerpoint/2010/main" val="17410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is about</a:t>
            </a:r>
            <a:r>
              <a:rPr lang="en-US" baseline="0" dirty="0" smtClean="0"/>
              <a:t> transformation, transformation of how we distribute publicly purchased vaccine, how we changed vaccine ordering for state and city grantees/awardees/how we CDC place our bulk replenishment vaccine orders with our contracted vaccine manufacturers, what we are doing to improve the our registries and ultimately to better data analysis and using predictive analytics to enhance our decision making. a</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a:p>
        </p:txBody>
      </p:sp>
    </p:spTree>
    <p:extLst>
      <p:ext uri="{BB962C8B-B14F-4D97-AF65-F5344CB8AC3E}">
        <p14:creationId xmlns:p14="http://schemas.microsoft.com/office/powerpoint/2010/main" val="236217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201572-A61E-4BCB-A44F-D246924721A2}" type="slidenum">
              <a:rPr lang="en-US" smtClean="0"/>
              <a:pPr>
                <a:defRPr/>
              </a:pPr>
              <a:t>3</a:t>
            </a:fld>
            <a:endParaRPr lang="en-US" dirty="0"/>
          </a:p>
        </p:txBody>
      </p:sp>
    </p:spTree>
    <p:extLst>
      <p:ext uri="{BB962C8B-B14F-4D97-AF65-F5344CB8AC3E}">
        <p14:creationId xmlns:p14="http://schemas.microsoft.com/office/powerpoint/2010/main" val="255131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r>
              <a:rPr lang="en-US" dirty="0" smtClean="0">
                <a:effectLst/>
              </a:rPr>
              <a:t>Modernization</a:t>
            </a:r>
            <a:r>
              <a:rPr lang="en-US" baseline="0" dirty="0" smtClean="0">
                <a:effectLst/>
              </a:rPr>
              <a:t> began in early 2000 – what am I talking about </a:t>
            </a:r>
          </a:p>
          <a:p>
            <a:r>
              <a:rPr lang="en-US" dirty="0" smtClean="0"/>
              <a:t>Vaccine</a:t>
            </a:r>
            <a:r>
              <a:rPr lang="en-US" baseline="0" dirty="0" smtClean="0"/>
              <a:t> management transformation with the goals of </a:t>
            </a:r>
          </a:p>
          <a:p>
            <a:r>
              <a:rPr lang="en-US" baseline="0" dirty="0" smtClean="0"/>
              <a:t>Better accountability, visibility of vaccine inventory, leveraging technology to integrate stand alone systems, making immunization data available for clinical decision support and data analytics</a:t>
            </a:r>
          </a:p>
          <a:p>
            <a:endParaRPr lang="en-US" baseline="0"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a:p>
        </p:txBody>
      </p:sp>
    </p:spTree>
    <p:extLst>
      <p:ext uri="{BB962C8B-B14F-4D97-AF65-F5344CB8AC3E}">
        <p14:creationId xmlns:p14="http://schemas.microsoft.com/office/powerpoint/2010/main" val="297320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52463"/>
            <a:ext cx="4608512" cy="3457575"/>
          </a:xfrm>
        </p:spPr>
      </p:sp>
      <p:sp>
        <p:nvSpPr>
          <p:cNvPr id="3" name="Notes Placeholder 2"/>
          <p:cNvSpPr>
            <a:spLocks noGrp="1"/>
          </p:cNvSpPr>
          <p:nvPr>
            <p:ph type="body" idx="1"/>
          </p:nvPr>
        </p:nvSpPr>
        <p:spPr/>
        <p:txBody>
          <a:bodyPr/>
          <a:lstStyle/>
          <a:p>
            <a:r>
              <a:rPr lang="en-US" b="1" i="1" dirty="0" smtClean="0"/>
              <a:t>Points </a:t>
            </a:r>
            <a:r>
              <a:rPr lang="en-US" b="1" i="1" baseline="0" dirty="0" smtClean="0"/>
              <a:t> to </a:t>
            </a:r>
            <a:r>
              <a:rPr lang="en-US" b="1" i="1" dirty="0" smtClean="0"/>
              <a:t>Highlight:</a:t>
            </a:r>
            <a:r>
              <a:rPr lang="en-US" b="1" i="1" baseline="0" dirty="0" smtClean="0"/>
              <a:t> </a:t>
            </a:r>
          </a:p>
          <a:p>
            <a:pPr marL="291179" indent="-291179">
              <a:buFont typeface="Arial" panose="020B0604020202020204" pitchFamily="34" charset="0"/>
              <a:buChar char="•"/>
            </a:pPr>
            <a:r>
              <a:rPr lang="en-US" baseline="0" dirty="0" smtClean="0"/>
              <a:t>Automated SAP system that supports on-line provider ordering and the replenishment of our vaccine inventory which is distributed by McKesson.  Provides end to end vaccine management</a:t>
            </a:r>
          </a:p>
          <a:p>
            <a:pPr marL="291179" indent="-291179">
              <a:buFont typeface="Arial" panose="020B0604020202020204" pitchFamily="34" charset="0"/>
              <a:buChar char="•"/>
            </a:pPr>
            <a:r>
              <a:rPr lang="en-US" baseline="0" dirty="0" smtClean="0"/>
              <a:t>Actually 67 systems were retired (64 versions of Vacman for each grantee because we allowed grantees to customize and 3 other legacy systems ) VACMAN, NIPVAC, and VOFA</a:t>
            </a:r>
          </a:p>
          <a:p>
            <a:pPr marL="291179" indent="-291179">
              <a:buFont typeface="Arial" panose="020B0604020202020204" pitchFamily="34" charset="0"/>
              <a:buChar char="•"/>
            </a:pPr>
            <a:r>
              <a:rPr lang="en-US" baseline="0" dirty="0" smtClean="0"/>
              <a:t>VTrcks completes the evolution of centralized distribution. </a:t>
            </a:r>
          </a:p>
          <a:p>
            <a:pPr marL="291179" indent="-291179">
              <a:buFont typeface="Arial" panose="020B0604020202020204" pitchFamily="34" charset="0"/>
              <a:buChar char="•"/>
            </a:pPr>
            <a:r>
              <a:rPr lang="en-US" baseline="0" dirty="0" smtClean="0"/>
              <a:t>Mission critical  application and is always up and running 24/7 </a:t>
            </a:r>
          </a:p>
          <a:p>
            <a:pPr marL="291179" indent="-291179">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a:t>
            </a:fld>
            <a:endParaRPr lang="de-DE" dirty="0"/>
          </a:p>
        </p:txBody>
      </p:sp>
    </p:spTree>
    <p:extLst>
      <p:ext uri="{BB962C8B-B14F-4D97-AF65-F5344CB8AC3E}">
        <p14:creationId xmlns:p14="http://schemas.microsoft.com/office/powerpoint/2010/main" val="144019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225425"/>
            <a:ext cx="5538787" cy="4156075"/>
          </a:xfrm>
        </p:spPr>
      </p:sp>
      <p:sp>
        <p:nvSpPr>
          <p:cNvPr id="3" name="Notes Placeholder 2"/>
          <p:cNvSpPr>
            <a:spLocks noGrp="1"/>
          </p:cNvSpPr>
          <p:nvPr>
            <p:ph type="body" idx="1"/>
          </p:nvPr>
        </p:nvSpPr>
        <p:spPr/>
        <p:txBody>
          <a:bodyPr>
            <a:normAutofit/>
          </a:bodyPr>
          <a:lstStyle/>
          <a:p>
            <a:endParaRPr lang="en-US" dirty="0" smtClean="0"/>
          </a:p>
          <a:p>
            <a:endParaRPr lang="en-US" dirty="0" smtClean="0"/>
          </a:p>
          <a:p>
            <a:pPr>
              <a:buNone/>
            </a:pPr>
            <a:endParaRPr lang="en-US" dirty="0"/>
          </a:p>
        </p:txBody>
      </p:sp>
      <p:sp>
        <p:nvSpPr>
          <p:cNvPr id="4" name="Slide Number Placeholder 3"/>
          <p:cNvSpPr>
            <a:spLocks noGrp="1"/>
          </p:cNvSpPr>
          <p:nvPr>
            <p:ph type="sldNum" sz="quarter" idx="10"/>
          </p:nvPr>
        </p:nvSpPr>
        <p:spPr/>
        <p:txBody>
          <a:bodyPr/>
          <a:lstStyle/>
          <a:p>
            <a:pPr>
              <a:defRPr/>
            </a:pPr>
            <a:fld id="{00201572-A61E-4BCB-A44F-D246924721A2}"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52463"/>
            <a:ext cx="4608512" cy="3457575"/>
          </a:xfrm>
        </p:spPr>
      </p:sp>
      <p:sp>
        <p:nvSpPr>
          <p:cNvPr id="3" name="Notes Placeholder 2"/>
          <p:cNvSpPr>
            <a:spLocks noGrp="1"/>
          </p:cNvSpPr>
          <p:nvPr>
            <p:ph type="body" idx="1"/>
          </p:nvPr>
        </p:nvSpPr>
        <p:spPr/>
        <p:txBody>
          <a:bodyPr>
            <a:normAutofit lnSpcReduction="10000"/>
          </a:bodyPr>
          <a:lstStyle/>
          <a:p>
            <a:pPr>
              <a:spcBef>
                <a:spcPts val="1223"/>
              </a:spcBef>
            </a:pPr>
            <a:r>
              <a:rPr lang="en-US" sz="1600" b="1" dirty="0"/>
              <a:t>Points to highlight: </a:t>
            </a:r>
          </a:p>
          <a:p>
            <a:pPr>
              <a:spcBef>
                <a:spcPts val="1223"/>
              </a:spcBef>
            </a:pPr>
            <a:endParaRPr lang="en-US" sz="1600" b="1" dirty="0"/>
          </a:p>
          <a:p>
            <a:pPr marL="291179" indent="-291179">
              <a:spcBef>
                <a:spcPts val="1223"/>
              </a:spcBef>
              <a:buFont typeface="Arial" panose="020B0604020202020204" pitchFamily="34" charset="0"/>
              <a:buChar char="•"/>
            </a:pPr>
            <a:r>
              <a:rPr lang="en-US" sz="1600" dirty="0"/>
              <a:t>Many doubted we could go live in one year.  We were able to accomplish this agreesive goal in less than a year (9 months).  </a:t>
            </a:r>
          </a:p>
          <a:p>
            <a:pPr marL="291179" indent="-291179">
              <a:spcBef>
                <a:spcPts val="1223"/>
              </a:spcBef>
              <a:buFont typeface="Arial" panose="020B0604020202020204" pitchFamily="34" charset="0"/>
              <a:buChar char="•"/>
            </a:pPr>
            <a:r>
              <a:rPr lang="en-US" sz="1600" dirty="0"/>
              <a:t>Staggard approach for spend plan deployment </a:t>
            </a:r>
          </a:p>
          <a:p>
            <a:pPr marL="291179" indent="-291179">
              <a:spcBef>
                <a:spcPts val="1223"/>
              </a:spcBef>
              <a:buFont typeface="Arial" panose="020B0604020202020204" pitchFamily="34" charset="0"/>
              <a:buChar char="•"/>
            </a:pPr>
            <a:endParaRPr lang="en-US" sz="1600" dirty="0"/>
          </a:p>
          <a:p>
            <a:pPr>
              <a:spcBef>
                <a:spcPts val="1223"/>
              </a:spcBef>
            </a:pPr>
            <a:endParaRPr lang="en-US" sz="1600" b="1" dirty="0"/>
          </a:p>
          <a:p>
            <a:pPr>
              <a:spcBef>
                <a:spcPts val="1223"/>
              </a:spcBef>
            </a:pPr>
            <a:endParaRPr lang="en-US" sz="1600" b="1" dirty="0"/>
          </a:p>
          <a:p>
            <a:pPr>
              <a:spcBef>
                <a:spcPts val="1223"/>
              </a:spcBef>
            </a:pPr>
            <a:endParaRPr lang="en-US" sz="1600" b="1" dirty="0"/>
          </a:p>
          <a:p>
            <a:pPr>
              <a:spcBef>
                <a:spcPts val="1223"/>
              </a:spcBef>
            </a:pPr>
            <a:endParaRPr lang="en-US" sz="1600" b="1" dirty="0"/>
          </a:p>
          <a:p>
            <a:pPr>
              <a:spcBef>
                <a:spcPts val="1223"/>
              </a:spcBef>
            </a:pPr>
            <a:endParaRPr lang="en-US" sz="1600" b="1" dirty="0"/>
          </a:p>
          <a:p>
            <a:pPr>
              <a:spcBef>
                <a:spcPts val="1223"/>
              </a:spcBef>
            </a:pPr>
            <a:endParaRPr lang="en-US" sz="1600" b="1" dirty="0"/>
          </a:p>
          <a:p>
            <a:pPr>
              <a:spcBef>
                <a:spcPts val="1223"/>
              </a:spcBef>
            </a:pPr>
            <a:r>
              <a:rPr lang="en-US" sz="1600" b="1" dirty="0"/>
              <a:t>VTrckS Go-Live Was December 13, 2010</a:t>
            </a:r>
          </a:p>
          <a:p>
            <a:pPr marL="174708" lvl="1" indent="-174708"/>
            <a:r>
              <a:rPr lang="en-US" sz="1600" dirty="0"/>
              <a:t>4 pilot grantees used VTrckS directly-</a:t>
            </a:r>
            <a:r>
              <a:rPr lang="en-US" sz="1600" i="1" dirty="0"/>
              <a:t> </a:t>
            </a:r>
            <a:r>
              <a:rPr lang="en-US" sz="1600" b="1" i="1" dirty="0">
                <a:solidFill>
                  <a:srgbClr val="FF0000"/>
                </a:solidFill>
              </a:rPr>
              <a:t>We achieved success with 4 pilot awardees.  This  alleviated  resistance to change  with our awardees and promoted confidence in a new process.   </a:t>
            </a:r>
            <a:endParaRPr lang="en-US" sz="1600" b="1" dirty="0">
              <a:solidFill>
                <a:srgbClr val="FF0000"/>
              </a:solidFill>
            </a:endParaRPr>
          </a:p>
          <a:p>
            <a:pPr marL="174708" lvl="1" indent="-174708"/>
            <a:r>
              <a:rPr lang="en-US" sz="1600" dirty="0"/>
              <a:t>Orders from remaining 58 grantees interfaced through VTrckS- </a:t>
            </a:r>
            <a:r>
              <a:rPr lang="en-US" sz="1600" b="1" i="1" dirty="0"/>
              <a:t>To create some moment and achieve immediate wins, we made am early decision to have all awardees submit their orders to VTrckS.  This allowed us to accelerate our return on investment.   </a:t>
            </a:r>
            <a:endParaRPr lang="en-US" sz="1600" b="1" i="1" strike="sngStrike" dirty="0">
              <a:solidFill>
                <a:srgbClr val="FF0000"/>
              </a:solidFill>
            </a:endParaRPr>
          </a:p>
          <a:p>
            <a:pPr marL="174708" lvl="1" indent="-174708"/>
            <a:r>
              <a:rPr lang="en-US" sz="1600" dirty="0" err="1"/>
              <a:t>Backoffice</a:t>
            </a:r>
            <a:r>
              <a:rPr lang="en-US" sz="1600" dirty="0"/>
              <a:t> legacy system was retired, Funds, contracts, and inventory management was transitioned to VTrckS</a:t>
            </a:r>
          </a:p>
          <a:p>
            <a:pPr marL="174708" lvl="1" indent="-174708"/>
            <a:endParaRPr lang="en-US" sz="1600" dirty="0"/>
          </a:p>
          <a:p>
            <a:pPr>
              <a:spcBef>
                <a:spcPts val="1223"/>
              </a:spcBef>
            </a:pPr>
            <a:r>
              <a:rPr lang="en-US" sz="1600" b="1" dirty="0"/>
              <a:t>Spend Plan &amp; Full VTrckS Deployment Began May 1, 2012</a:t>
            </a:r>
          </a:p>
          <a:p>
            <a:pPr marL="174708" lvl="1" indent="-174708"/>
            <a:r>
              <a:rPr lang="en-US" sz="1600" dirty="0"/>
              <a:t>Spend Plan was deployed to all 62 grantees by Aug. 1</a:t>
            </a:r>
          </a:p>
          <a:p>
            <a:pPr marL="174708" lvl="1" indent="-174708"/>
            <a:r>
              <a:rPr lang="en-US" sz="1600" dirty="0"/>
              <a:t>Full VTrckS solution was deployed to all  grantees by June 2013</a:t>
            </a:r>
          </a:p>
          <a:p>
            <a:pPr marL="174708" lvl="1" indent="-174708"/>
            <a:r>
              <a:rPr lang="en-US" sz="1600" dirty="0"/>
              <a:t>Forecasting legacy system was sunset in Oct. 2012 &amp; Front End legacy systems were sunset in Oct. 2013</a:t>
            </a:r>
          </a:p>
          <a:p>
            <a:endParaRPr lang="en-US" dirty="0" smtClean="0"/>
          </a:p>
          <a:p>
            <a:pPr>
              <a:spcBef>
                <a:spcPts val="1223"/>
              </a:spcBef>
            </a:pPr>
            <a:r>
              <a:rPr lang="en-US" sz="1600" b="1" dirty="0"/>
              <a:t>Accomplishments Since December 2010 Go-Live (as of 4/1/14)</a:t>
            </a:r>
          </a:p>
          <a:p>
            <a:pPr marL="174708" lvl="1" indent="-174708" defTabSz="1109463" eaLnBrk="1" fontAlgn="auto" hangingPunct="1">
              <a:lnSpc>
                <a:spcPct val="100000"/>
              </a:lnSpc>
              <a:spcBef>
                <a:spcPts val="0"/>
              </a:spcBef>
              <a:spcAft>
                <a:spcPts val="0"/>
              </a:spcAft>
              <a:buClr>
                <a:schemeClr val="accent1"/>
              </a:buClr>
              <a:buSzPct val="100000"/>
              <a:buFont typeface="Wingdings" pitchFamily="2" charset="2"/>
              <a:buChar char=""/>
              <a:tabLst>
                <a:tab pos="1849992" algn="l"/>
              </a:tabLst>
              <a:defRPr/>
            </a:pPr>
            <a:r>
              <a:rPr lang="en-US" sz="1600" dirty="0"/>
              <a:t>Approximately 2 million vaccine orders are placed through VTrckS annually- </a:t>
            </a:r>
            <a:r>
              <a:rPr lang="en-US" sz="1600" b="1" i="1" dirty="0"/>
              <a:t>(Approximately 2 million vaccine orders are placed through VTrckS annually  which translate to 9-10 million  doses)</a:t>
            </a:r>
            <a:endParaRPr lang="en-US" sz="1600" dirty="0"/>
          </a:p>
          <a:p>
            <a:pPr marL="174708" lvl="1" indent="-174708"/>
            <a:r>
              <a:rPr lang="en-US" sz="1600" dirty="0"/>
              <a:t>9 to 10 million vaccine doses are shipped to providers annually</a:t>
            </a:r>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8</a:t>
            </a:fld>
            <a:endParaRPr lang="de-DE" dirty="0"/>
          </a:p>
        </p:txBody>
      </p:sp>
    </p:spTree>
    <p:extLst>
      <p:ext uri="{BB962C8B-B14F-4D97-AF65-F5344CB8AC3E}">
        <p14:creationId xmlns:p14="http://schemas.microsoft.com/office/powerpoint/2010/main" val="153802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10</a:t>
            </a:fld>
            <a:endParaRPr lang="en-US" dirty="0"/>
          </a:p>
        </p:txBody>
      </p:sp>
      <p:sp>
        <p:nvSpPr>
          <p:cNvPr id="9" name="Slide Image Placeholder 8"/>
          <p:cNvSpPr>
            <a:spLocks noGrp="1" noRot="1" noChangeAspect="1"/>
          </p:cNvSpPr>
          <p:nvPr>
            <p:ph type="sldImg"/>
          </p:nvPr>
        </p:nvSpPr>
        <p:spPr>
          <a:xfrm>
            <a:off x="1030288" y="652463"/>
            <a:ext cx="4608512" cy="3457575"/>
          </a:xfrm>
        </p:spPr>
      </p:sp>
      <p:sp>
        <p:nvSpPr>
          <p:cNvPr id="10" name="Notes Placeholder 9"/>
          <p:cNvSpPr>
            <a:spLocks noGrp="1"/>
          </p:cNvSpPr>
          <p:nvPr>
            <p:ph type="body" idx="1"/>
          </p:nvPr>
        </p:nvSpPr>
        <p:spPr/>
        <p:txBody>
          <a:bodyPr>
            <a:normAutofit/>
          </a:bodyPr>
          <a:lstStyle/>
          <a:p>
            <a:pPr marL="0" lvl="2" indent="0" defTabSz="1109463" eaLnBrk="1" fontAlgn="auto" hangingPunct="1">
              <a:lnSpc>
                <a:spcPct val="100000"/>
              </a:lnSpc>
              <a:spcBef>
                <a:spcPts val="0"/>
              </a:spcBef>
              <a:spcAft>
                <a:spcPts val="0"/>
              </a:spcAft>
              <a:defRPr/>
            </a:pPr>
            <a:r>
              <a:rPr lang="en-US" sz="1400" b="1" i="1" dirty="0"/>
              <a:t>Points to highlight: </a:t>
            </a:r>
          </a:p>
          <a:p>
            <a:pPr marL="0" lvl="2" indent="0" defTabSz="1109463" eaLnBrk="1" fontAlgn="auto" hangingPunct="1">
              <a:lnSpc>
                <a:spcPct val="100000"/>
              </a:lnSpc>
              <a:spcBef>
                <a:spcPts val="0"/>
              </a:spcBef>
              <a:spcAft>
                <a:spcPts val="0"/>
              </a:spcAft>
              <a:defRPr/>
            </a:pPr>
            <a:r>
              <a:rPr lang="en-US" sz="1400" dirty="0"/>
              <a:t>SAP williningness to understand our business- Public health </a:t>
            </a:r>
          </a:p>
          <a:p>
            <a:endParaRPr lang="en-US"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FY</a:t>
            </a:r>
            <a:r>
              <a:rPr lang="en-US" baseline="0" dirty="0" smtClean="0"/>
              <a:t> 2014, entered into a contract for the purchase and installation of HANA</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a:p>
        </p:txBody>
      </p:sp>
    </p:spTree>
    <p:extLst>
      <p:ext uri="{BB962C8B-B14F-4D97-AF65-F5344CB8AC3E}">
        <p14:creationId xmlns:p14="http://schemas.microsoft.com/office/powerpoint/2010/main" val="40330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8150" y="425450"/>
            <a:ext cx="7899400" cy="1277938"/>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92151" y="6253163"/>
            <a:ext cx="1871663" cy="469900"/>
          </a:xfrm>
          <a:prstGeom prst="rect">
            <a:avLst/>
          </a:prstGeom>
        </p:spPr>
        <p:txBody>
          <a:bodyPr/>
          <a:lstStyle>
            <a:lvl1pPr>
              <a:defRPr/>
            </a:lvl1pPr>
          </a:lstStyle>
          <a:p>
            <a:pPr algn="l" eaLnBrk="1" fontAlgn="auto" hangingPunct="1">
              <a:spcBef>
                <a:spcPts val="0"/>
              </a:spcBef>
              <a:spcAft>
                <a:spcPts val="0"/>
              </a:spcAft>
            </a:pPr>
            <a:endParaRPr lang="en-US" sz="1800" dirty="0">
              <a:solidFill>
                <a:srgbClr val="0039A6"/>
              </a:solidFill>
              <a:latin typeface="Myriad Web Pro"/>
            </a:endParaRPr>
          </a:p>
        </p:txBody>
      </p:sp>
      <p:sp>
        <p:nvSpPr>
          <p:cNvPr id="4" name="Footer Placeholder 3"/>
          <p:cNvSpPr>
            <a:spLocks noGrp="1"/>
          </p:cNvSpPr>
          <p:nvPr>
            <p:ph type="ftr" sz="quarter" idx="11"/>
          </p:nvPr>
        </p:nvSpPr>
        <p:spPr>
          <a:xfrm>
            <a:off x="3117850" y="6253163"/>
            <a:ext cx="2908300" cy="469900"/>
          </a:xfrm>
          <a:prstGeom prst="rect">
            <a:avLst/>
          </a:prstGeom>
        </p:spPr>
        <p:txBody>
          <a:bodyPr/>
          <a:lstStyle>
            <a:lvl1pPr>
              <a:defRPr/>
            </a:lvl1pPr>
          </a:lstStyle>
          <a:p>
            <a:pPr algn="l" eaLnBrk="1" fontAlgn="auto" hangingPunct="1">
              <a:spcBef>
                <a:spcPts val="0"/>
              </a:spcBef>
              <a:spcAft>
                <a:spcPts val="0"/>
              </a:spcAft>
            </a:pPr>
            <a:endParaRPr lang="en-US" sz="1800" dirty="0">
              <a:solidFill>
                <a:srgbClr val="0039A6"/>
              </a:solidFill>
              <a:latin typeface="Myriad Web Pro"/>
            </a:endParaRPr>
          </a:p>
        </p:txBody>
      </p:sp>
      <p:sp>
        <p:nvSpPr>
          <p:cNvPr id="5" name="Slide Number Placeholder 4"/>
          <p:cNvSpPr>
            <a:spLocks noGrp="1"/>
          </p:cNvSpPr>
          <p:nvPr>
            <p:ph type="sldNum" sz="quarter" idx="12"/>
          </p:nvPr>
        </p:nvSpPr>
        <p:spPr>
          <a:xfrm>
            <a:off x="6580188" y="6253163"/>
            <a:ext cx="1871662" cy="469900"/>
          </a:xfrm>
          <a:prstGeom prst="rect">
            <a:avLst/>
          </a:prstGeom>
        </p:spPr>
        <p:txBody>
          <a:bodyPr/>
          <a:lstStyle>
            <a:lvl1pPr>
              <a:defRPr/>
            </a:lvl1pPr>
          </a:lstStyle>
          <a:p>
            <a:pPr algn="l" eaLnBrk="1" fontAlgn="auto" hangingPunct="1">
              <a:spcBef>
                <a:spcPts val="0"/>
              </a:spcBef>
              <a:spcAft>
                <a:spcPts val="0"/>
              </a:spcAft>
            </a:pPr>
            <a:fld id="{255CFFD3-C7F9-418B-A100-D0BAB173717B}" type="slidenum">
              <a:rPr lang="en-US" sz="1800">
                <a:solidFill>
                  <a:srgbClr val="0039A6"/>
                </a:solidFill>
                <a:latin typeface="Myriad Web Pro"/>
              </a:rPr>
              <a:pPr algn="l" eaLnBrk="1" fontAlgn="auto" hangingPunct="1">
                <a:spcBef>
                  <a:spcPts val="0"/>
                </a:spcBef>
                <a:spcAft>
                  <a:spcPts val="0"/>
                </a:spcAft>
              </a:pPr>
              <a:t>‹#›</a:t>
            </a:fld>
            <a:endParaRPr lang="en-US" sz="1800" dirty="0">
              <a:solidFill>
                <a:srgbClr val="0039A6"/>
              </a:solidFill>
              <a:latin typeface="Myriad Web Pro"/>
            </a:endParaRPr>
          </a:p>
        </p:txBody>
      </p:sp>
    </p:spTree>
    <p:extLst>
      <p:ext uri="{BB962C8B-B14F-4D97-AF65-F5344CB8AC3E}">
        <p14:creationId xmlns:p14="http://schemas.microsoft.com/office/powerpoint/2010/main" val="28911543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42937" y="324000"/>
            <a:ext cx="8656646" cy="756000"/>
          </a:xfrm>
          <a:prstGeom prst="rect">
            <a:avLst/>
          </a:prstGeom>
        </p:spPr>
        <p:txBody>
          <a:bodyPr lIns="80431" tIns="40215" rIns="80431" bIns="40215"/>
          <a:lstStyle>
            <a:lvl1pPr>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5727796" y="1690689"/>
            <a:ext cx="3173380" cy="4391025"/>
          </a:xfrm>
          <a:prstGeom prst="rect">
            <a:avLst/>
          </a:prstGeom>
          <a:solidFill>
            <a:schemeClr val="bg1">
              <a:lumMod val="95000"/>
            </a:schemeClr>
          </a:solidFill>
        </p:spPr>
        <p:txBody>
          <a:bodyPr lIns="80431" tIns="1357352" rIns="80431" bIns="40215" anchor="t" anchorCtr="0"/>
          <a:lstStyle>
            <a:lvl1pPr algn="ctr">
              <a:defRPr b="0"/>
            </a:lvl1pPr>
          </a:lstStyle>
          <a:p>
            <a:r>
              <a:rPr lang="en-US" dirty="0" smtClean="0"/>
              <a:t>Click icon to add picture</a:t>
            </a:r>
            <a:endParaRPr lang="en-US" dirty="0"/>
          </a:p>
        </p:txBody>
      </p:sp>
      <p:sp>
        <p:nvSpPr>
          <p:cNvPr id="7" name="Text Placeholder 6"/>
          <p:cNvSpPr>
            <a:spLocks noGrp="1"/>
          </p:cNvSpPr>
          <p:nvPr>
            <p:ph type="body" sz="quarter" idx="11" hasCustomPrompt="1"/>
          </p:nvPr>
        </p:nvSpPr>
        <p:spPr bwMode="gray">
          <a:xfrm>
            <a:off x="242937" y="1690689"/>
            <a:ext cx="5361066" cy="4391025"/>
          </a:xfrm>
          <a:prstGeom prst="rect">
            <a:avLst/>
          </a:prstGeom>
        </p:spPr>
        <p:txBody>
          <a:bodyPr lIns="80431" tIns="40215" rIns="80431" bIns="40215"/>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937" y="324000"/>
            <a:ext cx="8656646" cy="756000"/>
          </a:xfrm>
          <a:prstGeom prst="rect">
            <a:avLst/>
          </a:prstGeom>
        </p:spPr>
        <p:txBody>
          <a:bodyPr lIns="80431" tIns="40215" rIns="80431" bIns="40215"/>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242937" y="1690687"/>
            <a:ext cx="8656646" cy="4391026"/>
          </a:xfrm>
          <a:prstGeom prst="rect">
            <a:avLst/>
          </a:prstGeom>
        </p:spPr>
        <p:txBody>
          <a:bodyPr lIns="80431" tIns="40215" rIns="80431" bIns="40215"/>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13" name="Slide Number Placeholder 4"/>
          <p:cNvSpPr>
            <a:spLocks noGrp="1"/>
          </p:cNvSpPr>
          <p:nvPr userDrawn="1"/>
        </p:nvSpPr>
        <p:spPr bwMode="auto">
          <a:xfrm>
            <a:off x="6938967" y="5867400"/>
            <a:ext cx="2133600" cy="457200"/>
          </a:xfrm>
          <a:prstGeom prst="rect">
            <a:avLst/>
          </a:prstGeom>
          <a:noFill/>
          <a:ln w="9525">
            <a:noFill/>
            <a:miter lim="800000"/>
            <a:headEnd/>
            <a:tailEnd/>
          </a:ln>
          <a:effectLst/>
        </p:spPr>
        <p:txBody>
          <a:bodyPr anchor="b"/>
          <a:lstStyle>
            <a:defPPr>
              <a:defRPr lang="en-US"/>
            </a:defPPr>
            <a:lvl1pPr algn="r" rtl="0" fontAlgn="base">
              <a:lnSpc>
                <a:spcPct val="100000"/>
              </a:lnSpc>
              <a:spcBef>
                <a:spcPct val="0"/>
              </a:spcBef>
              <a:spcAft>
                <a:spcPct val="0"/>
              </a:spcAft>
              <a:defRPr sz="1200" kern="1200">
                <a:solidFill>
                  <a:schemeClr val="tx1"/>
                </a:solidFill>
                <a:latin typeface="Arial Black" pitchFamily="34" charset="0"/>
                <a:ea typeface="+mn-ea"/>
                <a:cs typeface="+mn-cs"/>
              </a:defRPr>
            </a:lvl1pPr>
            <a:lvl2pPr marL="457200" algn="l" rtl="0" fontAlgn="base">
              <a:lnSpc>
                <a:spcPct val="140000"/>
              </a:lnSpc>
              <a:spcBef>
                <a:spcPct val="20000"/>
              </a:spcBef>
              <a:spcAft>
                <a:spcPct val="0"/>
              </a:spcAft>
              <a:defRPr sz="1200" kern="1200">
                <a:solidFill>
                  <a:schemeClr val="tx1"/>
                </a:solidFill>
                <a:latin typeface="Arial" charset="0"/>
                <a:ea typeface="+mn-ea"/>
                <a:cs typeface="+mn-cs"/>
              </a:defRPr>
            </a:lvl2pPr>
            <a:lvl3pPr marL="914400" algn="l" rtl="0" fontAlgn="base">
              <a:lnSpc>
                <a:spcPct val="140000"/>
              </a:lnSpc>
              <a:spcBef>
                <a:spcPct val="20000"/>
              </a:spcBef>
              <a:spcAft>
                <a:spcPct val="0"/>
              </a:spcAft>
              <a:defRPr sz="1200" kern="1200">
                <a:solidFill>
                  <a:schemeClr val="tx1"/>
                </a:solidFill>
                <a:latin typeface="Arial" charset="0"/>
                <a:ea typeface="+mn-ea"/>
                <a:cs typeface="+mn-cs"/>
              </a:defRPr>
            </a:lvl3pPr>
            <a:lvl4pPr marL="1371600" algn="l" rtl="0" fontAlgn="base">
              <a:lnSpc>
                <a:spcPct val="140000"/>
              </a:lnSpc>
              <a:spcBef>
                <a:spcPct val="20000"/>
              </a:spcBef>
              <a:spcAft>
                <a:spcPct val="0"/>
              </a:spcAft>
              <a:defRPr sz="1200" kern="1200">
                <a:solidFill>
                  <a:schemeClr val="tx1"/>
                </a:solidFill>
                <a:latin typeface="Arial" charset="0"/>
                <a:ea typeface="+mn-ea"/>
                <a:cs typeface="+mn-cs"/>
              </a:defRPr>
            </a:lvl4pPr>
            <a:lvl5pPr marL="1828800" algn="l" rtl="0" fontAlgn="base">
              <a:lnSpc>
                <a:spcPct val="140000"/>
              </a:lnSpc>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eaLnBrk="1" hangingPunct="1">
              <a:defRPr/>
            </a:pPr>
            <a:fld id="{4829E1FD-3ADC-4326-812F-753A6A15DE63}" type="slidenum">
              <a:rPr lang="en-US" smtClean="0">
                <a:solidFill>
                  <a:srgbClr val="000000"/>
                </a:solidFill>
                <a:latin typeface="Arial Narrow" pitchFamily="34" charset="0"/>
              </a:rPr>
              <a:pPr eaLnBrk="1" hangingPunct="1">
                <a:defRPr/>
              </a:pPr>
              <a:t>‹#›</a:t>
            </a:fld>
            <a:endParaRPr lang="en-US" dirty="0">
              <a:solidFill>
                <a:srgbClr val="000000"/>
              </a:solidFill>
              <a:latin typeface="Arial Narrow" pitchFamily="34" charset="0"/>
            </a:endParaRPr>
          </a:p>
        </p:txBody>
      </p:sp>
      <p:pic>
        <p:nvPicPr>
          <p:cNvPr id="6" name="Picture 16"/>
          <p:cNvPicPr>
            <a:picLocks noChangeAspect="1" noChangeArrowheads="1"/>
          </p:cNvPicPr>
          <p:nvPr userDrawn="1"/>
        </p:nvPicPr>
        <p:blipFill>
          <a:blip r:embed="rId2" cstate="print"/>
          <a:srcRect/>
          <a:stretch>
            <a:fillRect/>
          </a:stretch>
        </p:blipFill>
        <p:spPr bwMode="auto">
          <a:xfrm>
            <a:off x="-4763" y="6296359"/>
            <a:ext cx="9153526" cy="638175"/>
          </a:xfrm>
          <a:prstGeom prst="rect">
            <a:avLst/>
          </a:prstGeom>
          <a:noFill/>
          <a:ln w="9525" algn="ctr">
            <a:noFill/>
            <a:miter lim="800000"/>
            <a:headEnd/>
            <a:tailEnd/>
          </a:ln>
        </p:spPr>
      </p:pic>
    </p:spTree>
    <p:extLst>
      <p:ext uri="{BB962C8B-B14F-4D97-AF65-F5344CB8AC3E}">
        <p14:creationId xmlns:p14="http://schemas.microsoft.com/office/powerpoint/2010/main" val="287482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5" name="Text Placeholder 5"/>
          <p:cNvSpPr>
            <a:spLocks noGrp="1"/>
          </p:cNvSpPr>
          <p:nvPr>
            <p:ph type="body" sz="quarter" idx="11" hasCustomPrompt="1"/>
          </p:nvPr>
        </p:nvSpPr>
        <p:spPr>
          <a:xfrm>
            <a:off x="2133600" y="6019800"/>
            <a:ext cx="65532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1271016"/>
            <a:ext cx="77724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684213" y="2743200"/>
            <a:ext cx="77724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tx1"/>
              </a:buClr>
              <a:buSzPct val="70000"/>
              <a:buFont typeface="Wingdings" pitchFamily="2" charset="2"/>
              <a:buChar char="§"/>
              <a:defRPr sz="2400" b="1">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smtClean="0"/>
          </a:p>
          <a:p>
            <a:pPr lvl="1"/>
            <a:endParaRPr lang="en-US" dirty="0" smtClean="0"/>
          </a:p>
          <a:p>
            <a:pPr lvl="2"/>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6"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86" r:id="rId3"/>
    <p:sldLayoutId id="2147483684" r:id="rId4"/>
    <p:sldLayoutId id="2147483685" r:id="rId5"/>
    <p:sldLayoutId id="2147483655" r:id="rId6"/>
    <p:sldLayoutId id="2147483660" r:id="rId7"/>
    <p:sldLayoutId id="2147483661" r:id="rId8"/>
    <p:sldLayoutId id="2147483666" r:id="rId9"/>
    <p:sldLayoutId id="2147483687" r:id="rId10"/>
    <p:sldLayoutId id="2147483689" r:id="rId11"/>
    <p:sldLayoutId id="2147483690" r:id="rId12"/>
    <p:sldLayoutId id="2147483691"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4836" y="1270660"/>
            <a:ext cx="8229600" cy="2386939"/>
          </a:xfrm>
        </p:spPr>
        <p:txBody>
          <a:bodyPr/>
          <a:lstStyle/>
          <a:p>
            <a:r>
              <a:rPr lang="tr-TR" dirty="0" smtClean="0"/>
              <a:t>Centers for Dısease Control and Preventıon (CDC)</a:t>
            </a:r>
            <a:r>
              <a:rPr lang="tr-TR" sz="2400" dirty="0" smtClean="0"/>
              <a:t/>
            </a:r>
            <a:br>
              <a:rPr lang="tr-TR" sz="2400" dirty="0" smtClean="0"/>
            </a:br>
            <a:r>
              <a:rPr lang="en-US" sz="2400" dirty="0" smtClean="0"/>
              <a:t>National Center for Immunization and Respiratory Diseases (NCIRD)</a:t>
            </a:r>
            <a:r>
              <a:rPr lang="en-US" dirty="0" smtClean="0"/>
              <a:t/>
            </a:r>
            <a:br>
              <a:rPr lang="en-US" dirty="0" smtClean="0"/>
            </a:br>
            <a:r>
              <a:rPr lang="en-US" sz="3200" dirty="0"/>
              <a:t/>
            </a:r>
            <a:br>
              <a:rPr lang="en-US" sz="3200" dirty="0"/>
            </a:br>
            <a:r>
              <a:rPr lang="en-US" sz="3200" dirty="0" smtClean="0"/>
              <a:t>Vaccine Ordering and Tracking System</a:t>
            </a:r>
            <a:br>
              <a:rPr lang="en-US" sz="3200" dirty="0" smtClean="0"/>
            </a:br>
            <a:r>
              <a:rPr lang="en-US" sz="3200" dirty="0" smtClean="0"/>
              <a:t>(</a:t>
            </a:r>
            <a:r>
              <a:rPr lang="en-US" sz="3600" dirty="0" err="1" smtClean="0"/>
              <a:t>VTrc</a:t>
            </a:r>
            <a:r>
              <a:rPr lang="tr-TR" sz="3600" dirty="0" smtClean="0"/>
              <a:t>k</a:t>
            </a:r>
            <a:r>
              <a:rPr lang="en-US" sz="3600" dirty="0" smtClean="0"/>
              <a:t>S)</a:t>
            </a:r>
            <a:r>
              <a:rPr lang="en-US" sz="3200" dirty="0"/>
              <a:t/>
            </a:r>
            <a:br>
              <a:rPr lang="en-US" sz="3200" dirty="0"/>
            </a:br>
            <a:endParaRPr lang="en-US" sz="2000" dirty="0"/>
          </a:p>
        </p:txBody>
      </p:sp>
      <p:sp>
        <p:nvSpPr>
          <p:cNvPr id="3" name="Subtitle 2"/>
          <p:cNvSpPr>
            <a:spLocks noGrp="1"/>
          </p:cNvSpPr>
          <p:nvPr>
            <p:ph type="subTitle" idx="1"/>
          </p:nvPr>
        </p:nvSpPr>
        <p:spPr>
          <a:xfrm>
            <a:off x="1476375" y="3800474"/>
            <a:ext cx="6372225" cy="1266825"/>
          </a:xfrm>
        </p:spPr>
        <p:txBody>
          <a:bodyPr/>
          <a:lstStyle/>
          <a:p>
            <a:r>
              <a:rPr lang="en-US" dirty="0" smtClean="0"/>
              <a:t>Anjella Johnson-Hooker, MS., FAC P/PM III</a:t>
            </a:r>
          </a:p>
          <a:p>
            <a:r>
              <a:rPr lang="en-US" dirty="0" smtClean="0"/>
              <a:t>Associate Director of Management and Operations</a:t>
            </a:r>
            <a:endParaRPr lang="en-US" dirty="0"/>
          </a:p>
          <a:p>
            <a:r>
              <a:rPr lang="en-US" dirty="0" smtClean="0"/>
              <a:t> Office of the Director</a:t>
            </a:r>
            <a:endParaRPr lang="en-US" dirty="0"/>
          </a:p>
          <a:p>
            <a:endParaRPr lang="en-US" dirty="0" smtClean="0"/>
          </a:p>
          <a:p>
            <a:endParaRPr lang="en-US" sz="1800" dirty="0" smtClean="0"/>
          </a:p>
          <a:p>
            <a:endParaRPr lang="en-US" sz="1800" dirty="0" smtClean="0"/>
          </a:p>
        </p:txBody>
      </p:sp>
      <p:sp>
        <p:nvSpPr>
          <p:cNvPr id="7" name="Text Placeholder 4"/>
          <p:cNvSpPr txBox="1">
            <a:spLocks/>
          </p:cNvSpPr>
          <p:nvPr/>
        </p:nvSpPr>
        <p:spPr>
          <a:xfrm>
            <a:off x="2286000" y="6272784"/>
            <a:ext cx="5105400" cy="18288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000000"/>
                </a:solidFill>
                <a:effectLst/>
                <a:uLnTx/>
                <a:uFillTx/>
                <a:latin typeface="Calibri" pitchFamily="34" charset="0"/>
              </a:rPr>
              <a:t>Centers for Disease Control and Prevention</a:t>
            </a:r>
            <a:endParaRPr kumimoji="0" lang="en-US" sz="1000" b="0" i="0" u="none" strike="noStrike" kern="1200" cap="none" spc="0" normalizeH="0" baseline="0" noProof="0" dirty="0">
              <a:ln>
                <a:noFill/>
              </a:ln>
              <a:solidFill>
                <a:srgbClr val="000000"/>
              </a:solidFill>
              <a:effectLst/>
              <a:uLnTx/>
              <a:uFillTx/>
              <a:latin typeface="Calibri" pitchFamily="34" charset="0"/>
            </a:endParaRPr>
          </a:p>
        </p:txBody>
      </p:sp>
      <p:sp>
        <p:nvSpPr>
          <p:cNvPr id="8" name="Text Placeholder 5"/>
          <p:cNvSpPr txBox="1">
            <a:spLocks/>
          </p:cNvSpPr>
          <p:nvPr/>
        </p:nvSpPr>
        <p:spPr>
          <a:xfrm>
            <a:off x="2286000" y="6455664"/>
            <a:ext cx="510540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dirty="0">
                <a:solidFill>
                  <a:srgbClr val="000000"/>
                </a:solidFill>
                <a:latin typeface="Calibri" pitchFamily="34" charset="0"/>
              </a:rPr>
              <a:t>National Center for Immunization </a:t>
            </a:r>
            <a:r>
              <a:rPr lang="en-US" dirty="0" smtClean="0">
                <a:solidFill>
                  <a:srgbClr val="000000"/>
                </a:solidFill>
                <a:latin typeface="Calibri" pitchFamily="34" charset="0"/>
              </a:rPr>
              <a:t>and </a:t>
            </a:r>
            <a:r>
              <a:rPr lang="en-US" dirty="0">
                <a:solidFill>
                  <a:srgbClr val="000000"/>
                </a:solidFill>
                <a:latin typeface="Calibri" pitchFamily="34" charset="0"/>
              </a:rPr>
              <a:t>Respiratory Diseases</a:t>
            </a:r>
          </a:p>
        </p:txBody>
      </p:sp>
    </p:spTree>
    <p:extLst>
      <p:ext uri="{BB962C8B-B14F-4D97-AF65-F5344CB8AC3E}">
        <p14:creationId xmlns:p14="http://schemas.microsoft.com/office/powerpoint/2010/main" val="142064326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9076" y="273132"/>
            <a:ext cx="8229600" cy="1002002"/>
          </a:xfrm>
        </p:spPr>
        <p:txBody>
          <a:bodyPr/>
          <a:lstStyle/>
          <a:p>
            <a:r>
              <a:rPr lang="en-US" sz="3200" b="1" i="1" dirty="0" smtClean="0"/>
              <a:t>Vaccine Tracking System (VTrckS): </a:t>
            </a:r>
            <a:r>
              <a:rPr lang="en-US" sz="3200" b="1" dirty="0" smtClean="0"/>
              <a:t/>
            </a:r>
            <a:br>
              <a:rPr lang="en-US" sz="3200" b="1" dirty="0" smtClean="0"/>
            </a:br>
            <a:r>
              <a:rPr lang="en-US" sz="3200" b="1" dirty="0" smtClean="0"/>
              <a:t>Key Success Factors and Lessons Learned</a:t>
            </a:r>
            <a:endParaRPr lang="en-US" sz="3200" b="1" dirty="0"/>
          </a:p>
        </p:txBody>
      </p:sp>
      <p:pic>
        <p:nvPicPr>
          <p:cNvPr id="7" name="Picture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5913912" y="1650670"/>
            <a:ext cx="2678183" cy="3251284"/>
          </a:xfrm>
        </p:spPr>
      </p:pic>
      <p:sp>
        <p:nvSpPr>
          <p:cNvPr id="9" name="Text Placeholder 5"/>
          <p:cNvSpPr>
            <a:spLocks noGrp="1"/>
          </p:cNvSpPr>
          <p:nvPr>
            <p:ph type="body" sz="quarter" idx="11"/>
          </p:nvPr>
        </p:nvSpPr>
        <p:spPr>
          <a:xfrm>
            <a:off x="478379" y="1572326"/>
            <a:ext cx="5388031" cy="2845296"/>
          </a:xfrm>
        </p:spPr>
        <p:txBody>
          <a:bodyPr anchor="t"/>
          <a:lstStyle/>
          <a:p>
            <a:pPr marL="285750" indent="-285750">
              <a:buClr>
                <a:srgbClr val="0039A6"/>
              </a:buClr>
              <a:buFont typeface="Wingdings" panose="05000000000000000000" pitchFamily="2" charset="2"/>
              <a:buChar char="q"/>
            </a:pPr>
            <a:r>
              <a:rPr lang="en-US" sz="1600" dirty="0" smtClean="0">
                <a:solidFill>
                  <a:schemeClr val="accent4">
                    <a:lumMod val="50000"/>
                  </a:schemeClr>
                </a:solidFill>
              </a:rPr>
              <a:t>Key Success Factors</a:t>
            </a:r>
          </a:p>
          <a:p>
            <a:pPr marL="685800" lvl="1">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Engaging directly with all key internal and external stakeholders in initiation, planning and execution phases </a:t>
            </a:r>
          </a:p>
          <a:p>
            <a:pPr marL="685800" lvl="1">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Expediting the transition of awardees to VTrckS </a:t>
            </a:r>
          </a:p>
          <a:p>
            <a:pPr marL="685800" lvl="1">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Continuous communication with grantees and contractors</a:t>
            </a:r>
            <a:endParaRPr lang="en-US" sz="1400" dirty="0">
              <a:solidFill>
                <a:schemeClr val="accent4">
                  <a:lumMod val="50000"/>
                </a:schemeClr>
              </a:solidFill>
              <a:latin typeface="Calibri" panose="020F0502020204030204" pitchFamily="34" charset="0"/>
            </a:endParaRPr>
          </a:p>
          <a:p>
            <a:pPr marL="685800" lvl="1">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Providing direct onsite/phone support to awardees during go live through implementation of Tiger teams (CDC staff, contractors) &amp; Command center (including SAP consultants and CDC staff on phone)</a:t>
            </a:r>
          </a:p>
          <a:p>
            <a:pPr marL="685800" lvl="1">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Ongoing VTrckS training for awardees </a:t>
            </a:r>
          </a:p>
          <a:p>
            <a:pPr marL="685800" lvl="1">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Leveraging stakeholder support and consistent feedback</a:t>
            </a:r>
            <a:endParaRPr lang="en-US" sz="1400" strike="sngStrike" dirty="0" smtClean="0">
              <a:solidFill>
                <a:schemeClr val="accent4">
                  <a:lumMod val="50000"/>
                </a:schemeClr>
              </a:solidFill>
              <a:latin typeface="Calibri" panose="020F0502020204030204" pitchFamily="34" charset="0"/>
            </a:endParaRPr>
          </a:p>
          <a:p>
            <a:pPr marL="285750" indent="-285750">
              <a:buFont typeface="Wingdings" panose="05000000000000000000" pitchFamily="2" charset="2"/>
              <a:buChar char="q"/>
            </a:pPr>
            <a:endParaRPr lang="en-US" sz="1600" dirty="0" smtClean="0">
              <a:solidFill>
                <a:schemeClr val="accent4">
                  <a:lumMod val="50000"/>
                </a:schemeClr>
              </a:solidFill>
            </a:endParaRPr>
          </a:p>
        </p:txBody>
      </p:sp>
      <p:sp>
        <p:nvSpPr>
          <p:cNvPr id="10" name="Rectangle 9"/>
          <p:cNvSpPr/>
          <p:nvPr/>
        </p:nvSpPr>
        <p:spPr>
          <a:xfrm>
            <a:off x="368135" y="4901954"/>
            <a:ext cx="8562109" cy="1200329"/>
          </a:xfrm>
          <a:prstGeom prst="rect">
            <a:avLst/>
          </a:prstGeom>
        </p:spPr>
        <p:txBody>
          <a:bodyPr wrap="square">
            <a:spAutoFit/>
          </a:bodyPr>
          <a:lstStyle/>
          <a:p>
            <a:pPr marL="285750" indent="-285750">
              <a:buClr>
                <a:srgbClr val="0039A6"/>
              </a:buClr>
              <a:buFont typeface="Wingdings" panose="05000000000000000000" pitchFamily="2" charset="2"/>
              <a:buChar char="q"/>
            </a:pPr>
            <a:r>
              <a:rPr lang="en-US" sz="1600" dirty="0">
                <a:solidFill>
                  <a:schemeClr val="accent4">
                    <a:lumMod val="50000"/>
                  </a:schemeClr>
                </a:solidFill>
              </a:rPr>
              <a:t>Lessons Learned </a:t>
            </a:r>
            <a:endParaRPr lang="en-US" sz="1600" dirty="0" smtClean="0">
              <a:solidFill>
                <a:schemeClr val="accent4">
                  <a:lumMod val="50000"/>
                </a:schemeClr>
              </a:solidFill>
            </a:endParaRPr>
          </a:p>
          <a:p>
            <a:pPr marL="742950" lvl="1" indent="-285750">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Engaging </a:t>
            </a:r>
            <a:r>
              <a:rPr lang="en-US" sz="1400" dirty="0">
                <a:solidFill>
                  <a:schemeClr val="accent4">
                    <a:lumMod val="50000"/>
                  </a:schemeClr>
                </a:solidFill>
                <a:latin typeface="Calibri" panose="020F0502020204030204" pitchFamily="34" charset="0"/>
              </a:rPr>
              <a:t>the right stakeholders throughout the project lifecycle, particularly the development </a:t>
            </a:r>
            <a:r>
              <a:rPr lang="en-US" sz="1400" dirty="0" smtClean="0">
                <a:solidFill>
                  <a:schemeClr val="accent4">
                    <a:lumMod val="50000"/>
                  </a:schemeClr>
                </a:solidFill>
                <a:latin typeface="Calibri" panose="020F0502020204030204" pitchFamily="34" charset="0"/>
              </a:rPr>
              <a:t>phase</a:t>
            </a:r>
          </a:p>
          <a:p>
            <a:pPr marL="742950" lvl="1" indent="-285750">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Identifying </a:t>
            </a:r>
            <a:r>
              <a:rPr lang="en-US" sz="1400" dirty="0">
                <a:solidFill>
                  <a:schemeClr val="accent4">
                    <a:lumMod val="50000"/>
                  </a:schemeClr>
                </a:solidFill>
                <a:latin typeface="Calibri" panose="020F0502020204030204" pitchFamily="34" charset="0"/>
              </a:rPr>
              <a:t>technology infrastructure requirements upfront to exchange business transaction data to internal and external </a:t>
            </a:r>
            <a:r>
              <a:rPr lang="en-US" sz="1400" dirty="0" smtClean="0">
                <a:solidFill>
                  <a:schemeClr val="accent4">
                    <a:lumMod val="50000"/>
                  </a:schemeClr>
                </a:solidFill>
                <a:latin typeface="Calibri" panose="020F0502020204030204" pitchFamily="34" charset="0"/>
              </a:rPr>
              <a:t>stakeholders</a:t>
            </a:r>
          </a:p>
          <a:p>
            <a:pPr marL="742950" lvl="1" indent="-285750">
              <a:buClr>
                <a:srgbClr val="0039A6"/>
              </a:buClr>
              <a:buFont typeface="Arial" panose="020B0604020202020204" pitchFamily="34" charset="0"/>
              <a:buChar char="•"/>
            </a:pPr>
            <a:r>
              <a:rPr lang="en-US" sz="1400" dirty="0" smtClean="0">
                <a:solidFill>
                  <a:schemeClr val="accent4">
                    <a:lumMod val="50000"/>
                  </a:schemeClr>
                </a:solidFill>
                <a:latin typeface="Calibri" panose="020F0502020204030204" pitchFamily="34" charset="0"/>
              </a:rPr>
              <a:t>Changing </a:t>
            </a:r>
            <a:r>
              <a:rPr lang="en-US" sz="1400" dirty="0">
                <a:solidFill>
                  <a:schemeClr val="accent4">
                    <a:lumMod val="50000"/>
                  </a:schemeClr>
                </a:solidFill>
                <a:latin typeface="Calibri" panose="020F0502020204030204" pitchFamily="34" charset="0"/>
              </a:rPr>
              <a:t>the labels in the user interface, resulting in an overall better end user experience and adoption </a:t>
            </a:r>
          </a:p>
        </p:txBody>
      </p:sp>
      <p:sp>
        <p:nvSpPr>
          <p:cNvPr id="11" name="Slide Number Placeholder 8"/>
          <p:cNvSpPr txBox="1">
            <a:spLocks/>
          </p:cNvSpPr>
          <p:nvPr/>
        </p:nvSpPr>
        <p:spPr>
          <a:xfrm>
            <a:off x="8495496" y="6102283"/>
            <a:ext cx="434748" cy="469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lumMod val="75000"/>
                  </a:schemeClr>
                </a:solidFill>
                <a:latin typeface="Myriad Web Pro"/>
              </a:rPr>
              <a:t>8</a:t>
            </a:r>
            <a:r>
              <a:rPr lang="en-US" dirty="0" smtClean="0">
                <a:solidFill>
                  <a:schemeClr val="bg2">
                    <a:lumMod val="75000"/>
                  </a:schemeClr>
                </a:solidFill>
                <a:latin typeface="Myriad Web Pro"/>
              </a:rPr>
              <a:t>.</a:t>
            </a:r>
            <a:endParaRPr lang="en-US" dirty="0">
              <a:solidFill>
                <a:schemeClr val="bg2">
                  <a:lumMod val="75000"/>
                </a:schemeClr>
              </a:solidFill>
              <a:latin typeface="Myriad Web Pro"/>
            </a:endParaRPr>
          </a:p>
        </p:txBody>
      </p:sp>
    </p:spTree>
    <p:extLst>
      <p:ext uri="{BB962C8B-B14F-4D97-AF65-F5344CB8AC3E}">
        <p14:creationId xmlns:p14="http://schemas.microsoft.com/office/powerpoint/2010/main" val="166141281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dirty="0" smtClean="0"/>
              <a:t>Moving Forward</a:t>
            </a:r>
            <a:r>
              <a:rPr lang="en-US" sz="3200" dirty="0" smtClean="0"/>
              <a:t>:</a:t>
            </a:r>
            <a:br>
              <a:rPr lang="en-US" sz="3200" dirty="0" smtClean="0"/>
            </a:br>
            <a:r>
              <a:rPr lang="en-US" sz="3200" b="1" dirty="0" smtClean="0"/>
              <a:t>The Power of Information </a:t>
            </a:r>
            <a:endParaRPr lang="en-US" sz="3200" b="1" dirty="0"/>
          </a:p>
        </p:txBody>
      </p:sp>
      <p:sp>
        <p:nvSpPr>
          <p:cNvPr id="6" name="Content Placeholder 5"/>
          <p:cNvSpPr>
            <a:spLocks noGrp="1"/>
          </p:cNvSpPr>
          <p:nvPr>
            <p:ph idx="1"/>
          </p:nvPr>
        </p:nvSpPr>
        <p:spPr>
          <a:xfrm>
            <a:off x="457200" y="1600201"/>
            <a:ext cx="8229600" cy="572983"/>
          </a:xfrm>
        </p:spPr>
        <p:txBody>
          <a:bodyPr/>
          <a:lstStyle/>
          <a:p>
            <a:pPr>
              <a:buClr>
                <a:srgbClr val="0039A6"/>
              </a:buClr>
              <a:buFont typeface="Wingdings" panose="05000000000000000000" pitchFamily="2" charset="2"/>
              <a:buChar char="q"/>
            </a:pPr>
            <a:r>
              <a:rPr lang="en-US" sz="2000" b="0" dirty="0" smtClean="0"/>
              <a:t>Immunization Management Technology Highway</a:t>
            </a:r>
          </a:p>
          <a:p>
            <a:pPr>
              <a:buClr>
                <a:schemeClr val="accent4">
                  <a:lumMod val="50000"/>
                </a:schemeClr>
              </a:buClr>
              <a:buFont typeface="Wingdings" panose="05000000000000000000" pitchFamily="2" charset="2"/>
              <a:buChar char="q"/>
            </a:pPr>
            <a:endParaRPr lang="en-US" b="0" dirty="0"/>
          </a:p>
          <a:p>
            <a:pPr marL="0" indent="0">
              <a:buClr>
                <a:schemeClr val="accent4">
                  <a:lumMod val="50000"/>
                </a:schemeClr>
              </a:buClr>
              <a:buNone/>
            </a:pPr>
            <a:endParaRPr lang="en-US" b="0" dirty="0" smtClean="0"/>
          </a:p>
          <a:p>
            <a:pPr>
              <a:buClr>
                <a:schemeClr val="accent4">
                  <a:lumMod val="50000"/>
                </a:schemeClr>
              </a:buClr>
              <a:buFont typeface="Wingdings" panose="05000000000000000000" pitchFamily="2" charset="2"/>
              <a:buChar char="q"/>
            </a:pPr>
            <a:endParaRPr lang="en-US" b="0" dirty="0"/>
          </a:p>
          <a:p>
            <a:pPr>
              <a:buClr>
                <a:schemeClr val="accent4">
                  <a:lumMod val="50000"/>
                </a:schemeClr>
              </a:buClr>
              <a:buFont typeface="Wingdings" panose="05000000000000000000" pitchFamily="2" charset="2"/>
              <a:buChar char="q"/>
            </a:pPr>
            <a:endParaRPr lang="en-US" b="0" dirty="0" smtClean="0"/>
          </a:p>
          <a:p>
            <a:pPr>
              <a:buClr>
                <a:schemeClr val="accent4">
                  <a:lumMod val="50000"/>
                </a:schemeClr>
              </a:buClr>
              <a:buFont typeface="Wingdings" panose="05000000000000000000" pitchFamily="2" charset="2"/>
              <a:buChar char="q"/>
            </a:pPr>
            <a:endParaRPr lang="en-US" b="0" dirty="0"/>
          </a:p>
          <a:p>
            <a:pPr>
              <a:buClr>
                <a:schemeClr val="accent4">
                  <a:lumMod val="50000"/>
                </a:schemeClr>
              </a:buClr>
              <a:buFont typeface="Wingdings" panose="05000000000000000000" pitchFamily="2" charset="2"/>
              <a:buChar char="q"/>
            </a:pPr>
            <a:endParaRPr lang="en-US" b="0" dirty="0" smtClean="0"/>
          </a:p>
          <a:p>
            <a:pPr marL="0" indent="0">
              <a:buClr>
                <a:schemeClr val="accent4">
                  <a:lumMod val="50000"/>
                </a:schemeClr>
              </a:buClr>
              <a:buNone/>
            </a:pPr>
            <a:endParaRPr lang="en-US" b="0" dirty="0"/>
          </a:p>
        </p:txBody>
      </p:sp>
      <p:sp>
        <p:nvSpPr>
          <p:cNvPr id="10" name="Slide Number Placeholder 8"/>
          <p:cNvSpPr txBox="1">
            <a:spLocks/>
          </p:cNvSpPr>
          <p:nvPr/>
        </p:nvSpPr>
        <p:spPr>
          <a:xfrm>
            <a:off x="8288977" y="6102283"/>
            <a:ext cx="641267" cy="469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2">
                    <a:lumMod val="75000"/>
                  </a:schemeClr>
                </a:solidFill>
                <a:latin typeface="Myriad Web Pro"/>
              </a:rPr>
              <a:t>11.</a:t>
            </a:r>
            <a:endParaRPr lang="en-US" dirty="0">
              <a:solidFill>
                <a:schemeClr val="bg2">
                  <a:lumMod val="75000"/>
                </a:schemeClr>
              </a:solidFill>
              <a:latin typeface="Myriad Web Pro"/>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412" y="2154302"/>
            <a:ext cx="6811111" cy="394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34628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i="1" dirty="0" smtClean="0"/>
              <a:t>Moving Forward</a:t>
            </a:r>
            <a:r>
              <a:rPr lang="en-US" sz="3200" b="1" dirty="0" smtClean="0"/>
              <a:t>: </a:t>
            </a:r>
            <a:br>
              <a:rPr lang="en-US" sz="3200" b="1" dirty="0" smtClean="0"/>
            </a:br>
            <a:r>
              <a:rPr lang="en-US" sz="3200" b="1" dirty="0" smtClean="0"/>
              <a:t>HANA- Advanced Data Analytics Platform </a:t>
            </a:r>
            <a:endParaRPr lang="en-US" sz="3200" b="1" dirty="0">
              <a:solidFill>
                <a:srgbClr val="FF0000"/>
              </a:solidFill>
            </a:endParaRPr>
          </a:p>
        </p:txBody>
      </p:sp>
      <p:sp>
        <p:nvSpPr>
          <p:cNvPr id="2" name="Content Placeholder 1"/>
          <p:cNvSpPr>
            <a:spLocks noGrp="1"/>
          </p:cNvSpPr>
          <p:nvPr>
            <p:ph idx="1"/>
          </p:nvPr>
        </p:nvSpPr>
        <p:spPr>
          <a:xfrm>
            <a:off x="457200" y="1600201"/>
            <a:ext cx="8229600" cy="4737032"/>
          </a:xfrm>
        </p:spPr>
        <p:txBody>
          <a:bodyPr>
            <a:noAutofit/>
          </a:bodyPr>
          <a:lstStyle/>
          <a:p>
            <a:pPr>
              <a:spcBef>
                <a:spcPts val="600"/>
              </a:spcBef>
              <a:buFont typeface="Wingdings" panose="05000000000000000000" pitchFamily="2" charset="2"/>
              <a:buChar char="q"/>
            </a:pPr>
            <a:r>
              <a:rPr lang="en-US" sz="1600" dirty="0" smtClean="0">
                <a:latin typeface="Times New Roman" panose="02020603050405020304" pitchFamily="18" charset="0"/>
                <a:cs typeface="Times New Roman" panose="02020603050405020304" pitchFamily="18" charset="0"/>
              </a:rPr>
              <a:t>What is SAP HANA? </a:t>
            </a:r>
          </a:p>
          <a:p>
            <a:pPr lvl="1">
              <a:spcBef>
                <a:spcPts val="600"/>
              </a:spcBef>
              <a:buFont typeface="Arial" panose="020B0604020202020204" pitchFamily="34" charset="0"/>
              <a:buChar char="•"/>
            </a:pPr>
            <a:r>
              <a:rPr lang="en-US" sz="1400" b="0" dirty="0" smtClean="0">
                <a:latin typeface="Times New Roman" panose="02020603050405020304" pitchFamily="18" charset="0"/>
                <a:cs typeface="Times New Roman" panose="02020603050405020304" pitchFamily="18" charset="0"/>
              </a:rPr>
              <a:t>In-memory </a:t>
            </a:r>
            <a:r>
              <a:rPr lang="en-US" sz="1400" b="0" dirty="0">
                <a:latin typeface="Times New Roman" panose="02020603050405020304" pitchFamily="18" charset="0"/>
                <a:cs typeface="Times New Roman" panose="02020603050405020304" pitchFamily="18" charset="0"/>
              </a:rPr>
              <a:t>data platform </a:t>
            </a:r>
            <a:r>
              <a:rPr lang="en-US" sz="1400" b="0" dirty="0" smtClean="0">
                <a:latin typeface="Times New Roman" panose="02020603050405020304" pitchFamily="18" charset="0"/>
                <a:cs typeface="Times New Roman" panose="02020603050405020304" pitchFamily="18" charset="0"/>
              </a:rPr>
              <a:t>for </a:t>
            </a:r>
            <a:r>
              <a:rPr lang="en-US" sz="1400" b="0" dirty="0">
                <a:latin typeface="Times New Roman" panose="02020603050405020304" pitchFamily="18" charset="0"/>
                <a:cs typeface="Times New Roman" panose="02020603050405020304" pitchFamily="18" charset="0"/>
              </a:rPr>
              <a:t>performing real-time analytics, and developing and deploying real-time </a:t>
            </a:r>
            <a:r>
              <a:rPr lang="en-US" sz="1400" b="0" dirty="0" smtClean="0">
                <a:latin typeface="Times New Roman" panose="02020603050405020304" pitchFamily="18" charset="0"/>
                <a:cs typeface="Times New Roman" panose="02020603050405020304" pitchFamily="18" charset="0"/>
              </a:rPr>
              <a:t>applications.</a:t>
            </a:r>
          </a:p>
          <a:p>
            <a:pPr>
              <a:spcBef>
                <a:spcPts val="600"/>
              </a:spcBef>
              <a:buFont typeface="Wingdings" panose="05000000000000000000" pitchFamily="2" charset="2"/>
              <a:buChar char="q"/>
            </a:pPr>
            <a:endParaRPr lang="en-US" sz="1400" b="0" dirty="0" smtClean="0">
              <a:latin typeface="Times New Roman" panose="02020603050405020304" pitchFamily="18" charset="0"/>
              <a:cs typeface="Times New Roman" panose="02020603050405020304" pitchFamily="18" charset="0"/>
            </a:endParaRPr>
          </a:p>
          <a:p>
            <a:pPr>
              <a:spcBef>
                <a:spcPts val="600"/>
              </a:spcBef>
              <a:buFont typeface="Wingdings" panose="05000000000000000000" pitchFamily="2" charset="2"/>
              <a:buChar char="q"/>
            </a:pPr>
            <a:r>
              <a:rPr lang="en-US" sz="1400" b="0" dirty="0" smtClean="0">
                <a:latin typeface="Times New Roman" panose="02020603050405020304" pitchFamily="18" charset="0"/>
                <a:cs typeface="Times New Roman" panose="02020603050405020304" pitchFamily="18" charset="0"/>
              </a:rPr>
              <a:t>Advanced </a:t>
            </a:r>
            <a:r>
              <a:rPr lang="en-US" sz="1400" b="0" dirty="0">
                <a:latin typeface="Times New Roman" panose="02020603050405020304" pitchFamily="18" charset="0"/>
                <a:cs typeface="Times New Roman" panose="02020603050405020304" pitchFamily="18" charset="0"/>
              </a:rPr>
              <a:t>Data Analytics </a:t>
            </a:r>
            <a:r>
              <a:rPr lang="en-US" sz="1400" b="0" dirty="0" smtClean="0">
                <a:latin typeface="Times New Roman" panose="02020603050405020304" pitchFamily="18" charset="0"/>
                <a:cs typeface="Times New Roman" panose="02020603050405020304" pitchFamily="18" charset="0"/>
              </a:rPr>
              <a:t>Objectives</a:t>
            </a:r>
          </a:p>
          <a:p>
            <a:pPr lvl="1">
              <a:spcBef>
                <a:spcPts val="600"/>
              </a:spcBef>
              <a:buFont typeface="Arial" panose="020B0604020202020204" pitchFamily="34" charset="0"/>
              <a:buChar char="•"/>
            </a:pPr>
            <a:r>
              <a:rPr lang="en-US" sz="1400" b="0" dirty="0" smtClean="0">
                <a:latin typeface="Times New Roman" panose="02020603050405020304" pitchFamily="18" charset="0"/>
                <a:cs typeface="Times New Roman" panose="02020603050405020304" pitchFamily="18" charset="0"/>
              </a:rPr>
              <a:t>Improve </a:t>
            </a:r>
            <a:r>
              <a:rPr lang="en-US" sz="1400" b="0" dirty="0">
                <a:latin typeface="Times New Roman" panose="02020603050405020304" pitchFamily="18" charset="0"/>
                <a:cs typeface="Times New Roman" panose="02020603050405020304" pitchFamily="18" charset="0"/>
              </a:rPr>
              <a:t>advanced real-time scalable data analytics capacity and capability for NCIRD </a:t>
            </a:r>
            <a:r>
              <a:rPr lang="en-US" sz="1400" b="0" dirty="0" smtClean="0">
                <a:latin typeface="Times New Roman" panose="02020603050405020304" pitchFamily="18" charset="0"/>
                <a:cs typeface="Times New Roman" panose="02020603050405020304" pitchFamily="18" charset="0"/>
              </a:rPr>
              <a:t>programs</a:t>
            </a:r>
          </a:p>
          <a:p>
            <a:pPr lvl="1">
              <a:spcBef>
                <a:spcPts val="600"/>
              </a:spcBef>
              <a:buFont typeface="Arial" panose="020B0604020202020204" pitchFamily="34" charset="0"/>
              <a:buChar char="•"/>
            </a:pPr>
            <a:r>
              <a:rPr lang="en-US" sz="1400" b="0" dirty="0" smtClean="0">
                <a:solidFill>
                  <a:schemeClr val="bg2">
                    <a:lumMod val="75000"/>
                  </a:schemeClr>
                </a:solidFill>
                <a:latin typeface="Times New Roman" panose="02020603050405020304" pitchFamily="18" charset="0"/>
                <a:cs typeface="Times New Roman" panose="02020603050405020304" pitchFamily="18" charset="0"/>
              </a:rPr>
              <a:t>Provide </a:t>
            </a:r>
            <a:r>
              <a:rPr lang="en-US" sz="1400" b="0" dirty="0">
                <a:solidFill>
                  <a:schemeClr val="bg2">
                    <a:lumMod val="75000"/>
                  </a:schemeClr>
                </a:solidFill>
                <a:latin typeface="Times New Roman" panose="02020603050405020304" pitchFamily="18" charset="0"/>
                <a:cs typeface="Times New Roman" panose="02020603050405020304" pitchFamily="18" charset="0"/>
              </a:rPr>
              <a:t>a platform for rapid data analysis for large (big) data for various programs in the Center as a shared service </a:t>
            </a:r>
            <a:endParaRPr lang="en-US" sz="1400" b="0" dirty="0" smtClean="0">
              <a:solidFill>
                <a:schemeClr val="bg2">
                  <a:lumMod val="75000"/>
                </a:schemeClr>
              </a:solidFill>
              <a:latin typeface="Times New Roman" panose="02020603050405020304" pitchFamily="18" charset="0"/>
              <a:cs typeface="Times New Roman" panose="02020603050405020304" pitchFamily="18" charset="0"/>
            </a:endParaRPr>
          </a:p>
          <a:p>
            <a:pPr lvl="1">
              <a:spcBef>
                <a:spcPts val="600"/>
              </a:spcBef>
              <a:buFont typeface="Arial" panose="020B0604020202020204" pitchFamily="34" charset="0"/>
              <a:buChar char="•"/>
            </a:pPr>
            <a:r>
              <a:rPr lang="en-US" sz="1400" b="0" dirty="0" smtClean="0">
                <a:latin typeface="Times New Roman" panose="02020603050405020304" pitchFamily="18" charset="0"/>
                <a:cs typeface="Times New Roman" panose="02020603050405020304" pitchFamily="18" charset="0"/>
              </a:rPr>
              <a:t>Ability </a:t>
            </a:r>
            <a:r>
              <a:rPr lang="en-US" sz="1400" b="0" dirty="0">
                <a:latin typeface="Times New Roman" panose="02020603050405020304" pitchFamily="18" charset="0"/>
                <a:cs typeface="Times New Roman" panose="02020603050405020304" pitchFamily="18" charset="0"/>
              </a:rPr>
              <a:t>to integrate multiple data sources irrespective of data types and formats</a:t>
            </a:r>
          </a:p>
          <a:p>
            <a:pPr>
              <a:spcBef>
                <a:spcPts val="600"/>
              </a:spcBef>
              <a:buFont typeface="Wingdings" panose="05000000000000000000" pitchFamily="2" charset="2"/>
              <a:buChar char="q"/>
            </a:pPr>
            <a:endParaRPr lang="ja-JP" altLang="en-US" sz="1400" b="0" dirty="0">
              <a:latin typeface="Times New Roman" panose="02020603050405020304" pitchFamily="18" charset="0"/>
              <a:cs typeface="Times New Roman" panose="02020603050405020304" pitchFamily="18" charset="0"/>
            </a:endParaRPr>
          </a:p>
          <a:p>
            <a:pPr>
              <a:spcBef>
                <a:spcPts val="600"/>
              </a:spcBef>
              <a:buFont typeface="Wingdings" panose="05000000000000000000" pitchFamily="2" charset="2"/>
              <a:buChar char="q"/>
            </a:pPr>
            <a:r>
              <a:rPr lang="en-US" sz="1400" b="0" dirty="0">
                <a:latin typeface="Times New Roman" panose="02020603050405020304" pitchFamily="18" charset="0"/>
                <a:cs typeface="Times New Roman" panose="02020603050405020304" pitchFamily="18" charset="0"/>
              </a:rPr>
              <a:t>Expected Benefits of Platform </a:t>
            </a:r>
          </a:p>
          <a:p>
            <a:pPr lvl="1">
              <a:spcBef>
                <a:spcPts val="600"/>
              </a:spcBef>
              <a:buFont typeface="Arial" panose="020B0604020202020204" pitchFamily="34" charset="0"/>
              <a:buChar char="•"/>
            </a:pPr>
            <a:r>
              <a:rPr lang="en-US" sz="1400" b="0" dirty="0" smtClean="0">
                <a:latin typeface="Times New Roman" panose="02020603050405020304" pitchFamily="18" charset="0"/>
                <a:cs typeface="Times New Roman" panose="02020603050405020304" pitchFamily="18" charset="0"/>
              </a:rPr>
              <a:t>Enable </a:t>
            </a:r>
            <a:r>
              <a:rPr lang="en-US" sz="1400" b="0" dirty="0">
                <a:latin typeface="Times New Roman" panose="02020603050405020304" pitchFamily="18" charset="0"/>
                <a:cs typeface="Times New Roman" panose="02020603050405020304" pitchFamily="18" charset="0"/>
              </a:rPr>
              <a:t>awardee reports (used for immunization management) to be more scalable and timely </a:t>
            </a:r>
            <a:endParaRPr lang="en-US" sz="1400" dirty="0">
              <a:latin typeface="Times New Roman" panose="02020603050405020304" pitchFamily="18" charset="0"/>
              <a:cs typeface="Times New Roman" panose="02020603050405020304" pitchFamily="18" charset="0"/>
            </a:endParaRPr>
          </a:p>
          <a:p>
            <a:pPr lvl="1">
              <a:spcBef>
                <a:spcPts val="600"/>
              </a:spcBef>
              <a:buFont typeface="Arial" panose="020B0604020202020204" pitchFamily="34" charset="0"/>
              <a:buChar char="•"/>
            </a:pPr>
            <a:r>
              <a:rPr lang="en-US" sz="1400" b="0" dirty="0" smtClean="0">
                <a:latin typeface="Times New Roman" panose="02020603050405020304" pitchFamily="18" charset="0"/>
                <a:cs typeface="Times New Roman" panose="02020603050405020304" pitchFamily="18" charset="0"/>
              </a:rPr>
              <a:t>Establishes </a:t>
            </a:r>
            <a:r>
              <a:rPr lang="en-US" sz="1400" b="0" dirty="0">
                <a:latin typeface="Times New Roman" panose="02020603050405020304" pitchFamily="18" charset="0"/>
                <a:cs typeface="Times New Roman" panose="02020603050405020304" pitchFamily="18" charset="0"/>
              </a:rPr>
              <a:t>capability to process (more efficiently) immunization record info used to inform immunization best </a:t>
            </a:r>
            <a:r>
              <a:rPr lang="en-US" sz="1400" b="0" dirty="0" smtClean="0">
                <a:latin typeface="Times New Roman" panose="02020603050405020304" pitchFamily="18" charset="0"/>
                <a:cs typeface="Times New Roman" panose="02020603050405020304" pitchFamily="18" charset="0"/>
              </a:rPr>
              <a:t>practices</a:t>
            </a:r>
          </a:p>
          <a:p>
            <a:pPr lvl="1">
              <a:spcBef>
                <a:spcPts val="600"/>
              </a:spcBef>
              <a:buFont typeface="Arial" panose="020B0604020202020204" pitchFamily="34" charset="0"/>
              <a:buChar char="•"/>
            </a:pPr>
            <a:r>
              <a:rPr lang="en-US" altLang="ja-JP" sz="1400" b="0" dirty="0" smtClean="0">
                <a:latin typeface="Times New Roman" panose="02020603050405020304" pitchFamily="18" charset="0"/>
                <a:cs typeface="Times New Roman" panose="02020603050405020304" pitchFamily="18" charset="0"/>
              </a:rPr>
              <a:t>Able </a:t>
            </a:r>
            <a:r>
              <a:rPr lang="en-US" altLang="ja-JP" sz="1400" b="0" dirty="0">
                <a:latin typeface="Times New Roman" panose="02020603050405020304" pitchFamily="18" charset="0"/>
                <a:cs typeface="Times New Roman" panose="02020603050405020304" pitchFamily="18" charset="0"/>
              </a:rPr>
              <a:t>to derive new insights (predictive analysis) from multiple data sources which can be integrated in the platform in a standardized manner </a:t>
            </a:r>
            <a:endParaRPr lang="en-US" sz="1400" dirty="0"/>
          </a:p>
        </p:txBody>
      </p:sp>
      <p:sp>
        <p:nvSpPr>
          <p:cNvPr id="6" name="Slide Number Placeholder 8"/>
          <p:cNvSpPr txBox="1">
            <a:spLocks/>
          </p:cNvSpPr>
          <p:nvPr/>
        </p:nvSpPr>
        <p:spPr>
          <a:xfrm>
            <a:off x="8288977" y="6102283"/>
            <a:ext cx="641267" cy="469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2">
                    <a:lumMod val="75000"/>
                  </a:schemeClr>
                </a:solidFill>
                <a:latin typeface="Myriad Web Pro"/>
              </a:rPr>
              <a:t>12.</a:t>
            </a:r>
            <a:endParaRPr lang="en-US" dirty="0">
              <a:solidFill>
                <a:schemeClr val="bg2">
                  <a:lumMod val="75000"/>
                </a:schemeClr>
              </a:solidFill>
              <a:latin typeface="Myriad Web Pro"/>
            </a:endParaRPr>
          </a:p>
        </p:txBody>
      </p:sp>
    </p:spTree>
    <p:extLst>
      <p:ext uri="{BB962C8B-B14F-4D97-AF65-F5344CB8AC3E}">
        <p14:creationId xmlns:p14="http://schemas.microsoft.com/office/powerpoint/2010/main" val="14553251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 Logos of the United States Department of Health and Human Services and Centers for Disease Control and Prevention&#10;"/>
          <p:cNvPicPr>
            <a:picLocks noChangeAspect="1"/>
          </p:cNvPicPr>
          <p:nvPr/>
        </p:nvPicPr>
        <p:blipFill>
          <a:blip r:embed="rId3" cstate="print"/>
          <a:stretch>
            <a:fillRect/>
          </a:stretch>
        </p:blipFill>
        <p:spPr>
          <a:xfrm>
            <a:off x="152400" y="6515100"/>
            <a:ext cx="190500" cy="190500"/>
          </a:xfrm>
          <a:prstGeom prst="rect">
            <a:avLst/>
          </a:prstGeom>
        </p:spPr>
      </p:pic>
      <p:sp>
        <p:nvSpPr>
          <p:cNvPr id="9" name="Text Placeholder 4"/>
          <p:cNvSpPr txBox="1">
            <a:spLocks/>
          </p:cNvSpPr>
          <p:nvPr/>
        </p:nvSpPr>
        <p:spPr>
          <a:xfrm>
            <a:off x="2286000" y="6272784"/>
            <a:ext cx="5105400" cy="18288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000000"/>
                </a:solidFill>
                <a:effectLst/>
                <a:uLnTx/>
                <a:uFillTx/>
                <a:latin typeface="Calibri" pitchFamily="34" charset="0"/>
              </a:rPr>
              <a:t>Centers for Disease Control and Prevention</a:t>
            </a:r>
            <a:endParaRPr kumimoji="0" lang="en-US" sz="1000" b="0" i="0" u="none" strike="noStrike" kern="1200" cap="none" spc="0" normalizeH="0" baseline="0" noProof="0" dirty="0">
              <a:ln>
                <a:noFill/>
              </a:ln>
              <a:solidFill>
                <a:srgbClr val="000000"/>
              </a:solidFill>
              <a:effectLst/>
              <a:uLnTx/>
              <a:uFillTx/>
              <a:latin typeface="Calibri" pitchFamily="34" charset="0"/>
            </a:endParaRPr>
          </a:p>
        </p:txBody>
      </p:sp>
      <p:sp>
        <p:nvSpPr>
          <p:cNvPr id="10" name="Text Placeholder 5"/>
          <p:cNvSpPr txBox="1">
            <a:spLocks/>
          </p:cNvSpPr>
          <p:nvPr/>
        </p:nvSpPr>
        <p:spPr>
          <a:xfrm>
            <a:off x="2286000" y="6455664"/>
            <a:ext cx="510540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dirty="0">
                <a:solidFill>
                  <a:srgbClr val="333333"/>
                </a:solidFill>
                <a:latin typeface="Calibri" pitchFamily="34" charset="0"/>
              </a:rPr>
              <a:t>National Center for Immunization </a:t>
            </a:r>
            <a:r>
              <a:rPr lang="en-US" dirty="0" smtClean="0">
                <a:solidFill>
                  <a:srgbClr val="333333"/>
                </a:solidFill>
                <a:latin typeface="Calibri" pitchFamily="34" charset="0"/>
              </a:rPr>
              <a:t>and </a:t>
            </a:r>
            <a:r>
              <a:rPr lang="en-US" dirty="0">
                <a:solidFill>
                  <a:srgbClr val="333333"/>
                </a:solidFill>
                <a:latin typeface="Calibri" pitchFamily="34" charset="0"/>
              </a:rPr>
              <a:t>Respiratory Diseases</a:t>
            </a:r>
          </a:p>
        </p:txBody>
      </p:sp>
      <p:sp>
        <p:nvSpPr>
          <p:cNvPr id="2" name="Subtitle 1"/>
          <p:cNvSpPr>
            <a:spLocks noGrp="1"/>
          </p:cNvSpPr>
          <p:nvPr>
            <p:ph type="subTitle" idx="1"/>
          </p:nvPr>
        </p:nvSpPr>
        <p:spPr/>
        <p:txBody>
          <a:bodyPr/>
          <a:lstStyle/>
          <a:p>
            <a:r>
              <a:rPr lang="en-US" sz="6000" dirty="0" smtClean="0"/>
              <a:t>Thank You!</a:t>
            </a:r>
            <a:endParaRPr lang="en-US" sz="6000" dirty="0"/>
          </a:p>
        </p:txBody>
      </p:sp>
    </p:spTree>
    <p:extLst>
      <p:ext uri="{BB962C8B-B14F-4D97-AF65-F5344CB8AC3E}">
        <p14:creationId xmlns:p14="http://schemas.microsoft.com/office/powerpoint/2010/main" val="422950082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361117"/>
            <a:ext cx="8229600" cy="1143000"/>
          </a:xfrm>
        </p:spPr>
        <p:txBody>
          <a:bodyPr/>
          <a:lstStyle/>
          <a:p>
            <a:r>
              <a:rPr lang="en-US" sz="3200" b="1" dirty="0" smtClean="0"/>
              <a:t>Presentation Objective</a:t>
            </a:r>
            <a:br>
              <a:rPr lang="en-US" sz="3200" b="1" dirty="0" smtClean="0"/>
            </a:br>
            <a:endParaRPr lang="en-US" sz="3200" b="1" dirty="0"/>
          </a:p>
        </p:txBody>
      </p:sp>
      <p:sp>
        <p:nvSpPr>
          <p:cNvPr id="5" name="TextBox 4"/>
          <p:cNvSpPr txBox="1"/>
          <p:nvPr/>
        </p:nvSpPr>
        <p:spPr>
          <a:xfrm>
            <a:off x="3470254" y="1671857"/>
            <a:ext cx="5222484" cy="2862322"/>
          </a:xfrm>
          <a:prstGeom prst="rect">
            <a:avLst/>
          </a:prstGeom>
          <a:noFill/>
        </p:spPr>
        <p:txBody>
          <a:bodyPr wrap="square" rtlCol="0">
            <a:spAutoFit/>
          </a:bodyPr>
          <a:lstStyle/>
          <a:p>
            <a:pPr marL="342900" lvl="1" indent="-342900">
              <a:lnSpc>
                <a:spcPct val="150000"/>
              </a:lnSpc>
              <a:buClr>
                <a:schemeClr val="accent6">
                  <a:lumMod val="25000"/>
                </a:schemeClr>
              </a:buClr>
              <a:buFont typeface="Wingdings" panose="05000000000000000000" pitchFamily="2" charset="2"/>
              <a:buChar char="q"/>
            </a:pPr>
            <a:r>
              <a:rPr lang="en-US" sz="2000" dirty="0" smtClean="0">
                <a:solidFill>
                  <a:schemeClr val="bg2">
                    <a:lumMod val="75000"/>
                  </a:schemeClr>
                </a:solidFill>
              </a:rPr>
              <a:t>To describe CDC’s Vaccine </a:t>
            </a:r>
            <a:r>
              <a:rPr lang="en-US" sz="2000" dirty="0">
                <a:solidFill>
                  <a:schemeClr val="bg2">
                    <a:lumMod val="75000"/>
                  </a:schemeClr>
                </a:solidFill>
              </a:rPr>
              <a:t>Tracking System (VTrckS</a:t>
            </a:r>
            <a:r>
              <a:rPr lang="en-US" sz="2000" dirty="0" smtClean="0">
                <a:solidFill>
                  <a:schemeClr val="bg2">
                    <a:lumMod val="75000"/>
                  </a:schemeClr>
                </a:solidFill>
              </a:rPr>
              <a:t>), which is a part of NCIRD’s </a:t>
            </a:r>
            <a:r>
              <a:rPr lang="en-US" sz="2000" dirty="0">
                <a:solidFill>
                  <a:schemeClr val="bg2">
                    <a:lumMod val="75000"/>
                  </a:schemeClr>
                </a:solidFill>
              </a:rPr>
              <a:t>strategic approach to improving the oversight, management and accountability of CDC’s immunization </a:t>
            </a:r>
            <a:r>
              <a:rPr lang="en-US" sz="2000" dirty="0" smtClean="0">
                <a:solidFill>
                  <a:schemeClr val="bg2">
                    <a:lumMod val="75000"/>
                  </a:schemeClr>
                </a:solidFill>
              </a:rPr>
              <a:t>program.</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01" y="1543792"/>
            <a:ext cx="2904085" cy="451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253351" y="6056416"/>
            <a:ext cx="439387" cy="369332"/>
          </a:xfrm>
          <a:prstGeom prst="rect">
            <a:avLst/>
          </a:prstGeom>
          <a:noFill/>
        </p:spPr>
        <p:txBody>
          <a:bodyPr wrap="square" rtlCol="0">
            <a:spAutoFit/>
          </a:bodyPr>
          <a:lstStyle/>
          <a:p>
            <a:r>
              <a:rPr lang="en-US" dirty="0" smtClean="0">
                <a:solidFill>
                  <a:schemeClr val="bg2">
                    <a:lumMod val="75000"/>
                  </a:schemeClr>
                </a:solidFill>
              </a:rPr>
              <a:t>1.</a:t>
            </a:r>
            <a:endParaRPr lang="en-US" dirty="0">
              <a:solidFill>
                <a:schemeClr val="bg2">
                  <a:lumMod val="75000"/>
                </a:schemeClr>
              </a:solidFill>
            </a:endParaRPr>
          </a:p>
        </p:txBody>
      </p:sp>
    </p:spTree>
    <p:extLst>
      <p:ext uri="{BB962C8B-B14F-4D97-AF65-F5344CB8AC3E}">
        <p14:creationId xmlns:p14="http://schemas.microsoft.com/office/powerpoint/2010/main" val="173872306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Agenda</a:t>
            </a:r>
            <a:endParaRPr lang="en-US" sz="3200" b="1" dirty="0"/>
          </a:p>
        </p:txBody>
      </p:sp>
      <p:sp>
        <p:nvSpPr>
          <p:cNvPr id="3" name="Content Placeholder 2"/>
          <p:cNvSpPr>
            <a:spLocks noGrp="1"/>
          </p:cNvSpPr>
          <p:nvPr>
            <p:ph idx="1"/>
          </p:nvPr>
        </p:nvSpPr>
        <p:spPr/>
        <p:txBody>
          <a:bodyPr/>
          <a:lstStyle/>
          <a:p>
            <a:pPr>
              <a:lnSpc>
                <a:spcPct val="150000"/>
              </a:lnSpc>
              <a:buFont typeface="Wingdings" panose="05000000000000000000" pitchFamily="2" charset="2"/>
              <a:buChar char="q"/>
            </a:pPr>
            <a:r>
              <a:rPr lang="en-US" sz="2400" dirty="0" smtClean="0"/>
              <a:t>Background </a:t>
            </a:r>
          </a:p>
          <a:p>
            <a:pPr>
              <a:lnSpc>
                <a:spcPct val="150000"/>
              </a:lnSpc>
              <a:buFont typeface="Wingdings" panose="05000000000000000000" pitchFamily="2" charset="2"/>
              <a:buChar char="q"/>
            </a:pPr>
            <a:r>
              <a:rPr lang="en-US" sz="2400" dirty="0" smtClean="0"/>
              <a:t>What does VTrckS provide? </a:t>
            </a:r>
          </a:p>
          <a:p>
            <a:pPr>
              <a:lnSpc>
                <a:spcPct val="150000"/>
              </a:lnSpc>
              <a:buFont typeface="Wingdings" panose="05000000000000000000" pitchFamily="2" charset="2"/>
              <a:buChar char="q"/>
            </a:pPr>
            <a:r>
              <a:rPr lang="en-US" sz="2400" dirty="0" smtClean="0"/>
              <a:t>Implementation Timeline</a:t>
            </a:r>
          </a:p>
          <a:p>
            <a:pPr>
              <a:lnSpc>
                <a:spcPct val="150000"/>
              </a:lnSpc>
              <a:buFont typeface="Wingdings" panose="05000000000000000000" pitchFamily="2" charset="2"/>
              <a:buChar char="q"/>
            </a:pPr>
            <a:r>
              <a:rPr lang="en-US" sz="2400" dirty="0" smtClean="0"/>
              <a:t>Lessons Learned and Success Factors</a:t>
            </a:r>
          </a:p>
          <a:p>
            <a:pPr>
              <a:lnSpc>
                <a:spcPct val="150000"/>
              </a:lnSpc>
              <a:buFont typeface="Wingdings" panose="05000000000000000000" pitchFamily="2" charset="2"/>
              <a:buChar char="q"/>
            </a:pPr>
            <a:r>
              <a:rPr lang="en-US" dirty="0" smtClean="0"/>
              <a:t>Moving Forward</a:t>
            </a:r>
          </a:p>
          <a:p>
            <a:pPr lvl="1">
              <a:lnSpc>
                <a:spcPct val="150000"/>
              </a:lnSpc>
              <a:buFont typeface="Arial" panose="020B0604020202020204" pitchFamily="34" charset="0"/>
              <a:buChar char="•"/>
            </a:pPr>
            <a:r>
              <a:rPr lang="en-US" b="1" dirty="0" smtClean="0"/>
              <a:t>The Power of Information</a:t>
            </a:r>
            <a:endParaRPr lang="en-US" sz="2000" b="1" dirty="0" smtClean="0"/>
          </a:p>
          <a:p>
            <a:pPr lvl="1">
              <a:lnSpc>
                <a:spcPct val="150000"/>
              </a:lnSpc>
              <a:buFont typeface="Arial" panose="020B0604020202020204" pitchFamily="34" charset="0"/>
              <a:buChar char="•"/>
            </a:pPr>
            <a:r>
              <a:rPr lang="en-US" sz="2000" b="1" dirty="0" smtClean="0"/>
              <a:t>Hana – Advanced Data Analytics Platform</a:t>
            </a:r>
          </a:p>
          <a:p>
            <a:pPr marL="1541463" indent="-1541463">
              <a:buNone/>
            </a:pPr>
            <a:endParaRPr lang="en-US" sz="2400" dirty="0" smtClean="0"/>
          </a:p>
        </p:txBody>
      </p:sp>
      <p:sp>
        <p:nvSpPr>
          <p:cNvPr id="5" name="TextBox 4"/>
          <p:cNvSpPr txBox="1"/>
          <p:nvPr/>
        </p:nvSpPr>
        <p:spPr>
          <a:xfrm>
            <a:off x="8253351" y="6056416"/>
            <a:ext cx="439387" cy="369332"/>
          </a:xfrm>
          <a:prstGeom prst="rect">
            <a:avLst/>
          </a:prstGeom>
          <a:noFill/>
        </p:spPr>
        <p:txBody>
          <a:bodyPr wrap="square" rtlCol="0">
            <a:spAutoFit/>
          </a:bodyPr>
          <a:lstStyle/>
          <a:p>
            <a:r>
              <a:rPr lang="en-US" dirty="0" smtClean="0">
                <a:solidFill>
                  <a:schemeClr val="bg2">
                    <a:lumMod val="75000"/>
                  </a:schemeClr>
                </a:solidFill>
              </a:rPr>
              <a:t>2.</a:t>
            </a:r>
            <a:endParaRPr lang="en-US" dirty="0">
              <a:solidFill>
                <a:schemeClr val="bg2">
                  <a:lumMod val="75000"/>
                </a:schemeClr>
              </a:solidFill>
            </a:endParaRPr>
          </a:p>
        </p:txBody>
      </p:sp>
    </p:spTree>
    <p:extLst>
      <p:ext uri="{BB962C8B-B14F-4D97-AF65-F5344CB8AC3E}">
        <p14:creationId xmlns:p14="http://schemas.microsoft.com/office/powerpoint/2010/main" val="12193899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04783" y="0"/>
            <a:ext cx="8229600" cy="1143000"/>
          </a:xfrm>
        </p:spPr>
        <p:txBody>
          <a:bodyPr/>
          <a:lstStyle/>
          <a:p>
            <a:r>
              <a:rPr lang="en-US" sz="3200" b="1" i="1" dirty="0" smtClean="0"/>
              <a:t>Program Background:</a:t>
            </a:r>
            <a:br>
              <a:rPr lang="en-US" sz="3200" b="1" i="1" dirty="0" smtClean="0"/>
            </a:br>
            <a:r>
              <a:rPr lang="en-US" sz="3200" b="1" dirty="0" smtClean="0"/>
              <a:t>Modernizing Vaccine </a:t>
            </a:r>
            <a:r>
              <a:rPr lang="en-US" sz="3200" dirty="0" smtClean="0"/>
              <a:t>Management</a:t>
            </a:r>
            <a:r>
              <a:rPr lang="en-US" sz="3200" b="1" dirty="0" smtClean="0"/>
              <a:t> </a:t>
            </a:r>
            <a:endParaRPr lang="en-US" sz="3200" b="1" dirty="0"/>
          </a:p>
        </p:txBody>
      </p:sp>
      <p:sp>
        <p:nvSpPr>
          <p:cNvPr id="39" name="Title 1"/>
          <p:cNvSpPr txBox="1">
            <a:spLocks/>
          </p:cNvSpPr>
          <p:nvPr/>
        </p:nvSpPr>
        <p:spPr>
          <a:xfrm>
            <a:off x="299173" y="324076"/>
            <a:ext cx="8635210" cy="666525"/>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fontAlgn="auto">
              <a:spcAft>
                <a:spcPts val="0"/>
              </a:spcAft>
            </a:pPr>
            <a:endParaRPr lang="en-US" dirty="0"/>
          </a:p>
        </p:txBody>
      </p:sp>
      <p:sp>
        <p:nvSpPr>
          <p:cNvPr id="35" name="TextBox 34"/>
          <p:cNvSpPr txBox="1"/>
          <p:nvPr/>
        </p:nvSpPr>
        <p:spPr>
          <a:xfrm>
            <a:off x="8253351" y="6056416"/>
            <a:ext cx="439387" cy="369332"/>
          </a:xfrm>
          <a:prstGeom prst="rect">
            <a:avLst/>
          </a:prstGeom>
          <a:noFill/>
        </p:spPr>
        <p:txBody>
          <a:bodyPr wrap="square" rtlCol="0">
            <a:spAutoFit/>
          </a:bodyPr>
          <a:lstStyle/>
          <a:p>
            <a:r>
              <a:rPr lang="en-US" dirty="0" smtClean="0">
                <a:solidFill>
                  <a:schemeClr val="bg2">
                    <a:lumMod val="75000"/>
                  </a:schemeClr>
                </a:solidFill>
              </a:rPr>
              <a:t>3.</a:t>
            </a:r>
            <a:endParaRPr lang="en-US" dirty="0">
              <a:solidFill>
                <a:schemeClr val="bg2">
                  <a:lumMod val="75000"/>
                </a:schemeClr>
              </a:solidFill>
            </a:endParaRPr>
          </a:p>
        </p:txBody>
      </p:sp>
      <p:grpSp>
        <p:nvGrpSpPr>
          <p:cNvPr id="36" name="Group 35"/>
          <p:cNvGrpSpPr/>
          <p:nvPr/>
        </p:nvGrpSpPr>
        <p:grpSpPr>
          <a:xfrm>
            <a:off x="1927117" y="1104405"/>
            <a:ext cx="5613713" cy="5393378"/>
            <a:chOff x="2197821" y="966355"/>
            <a:chExt cx="5507182" cy="5507182"/>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821" y="966355"/>
              <a:ext cx="5507182" cy="5507182"/>
            </a:xfrm>
            <a:prstGeom prst="rect">
              <a:avLst/>
            </a:prstGeom>
          </p:spPr>
        </p:pic>
        <p:sp>
          <p:nvSpPr>
            <p:cNvPr id="38" name="Rectangle 37"/>
            <p:cNvSpPr/>
            <p:nvPr/>
          </p:nvSpPr>
          <p:spPr>
            <a:xfrm>
              <a:off x="3571619" y="3533733"/>
              <a:ext cx="2740695" cy="830997"/>
            </a:xfrm>
            <a:prstGeom prst="rect">
              <a:avLst/>
            </a:prstGeom>
          </p:spPr>
          <p:txBody>
            <a:bodyPr wrap="square">
              <a:spAutoFit/>
            </a:bodyPr>
            <a:lstStyle/>
            <a:p>
              <a:pPr algn="ctr">
                <a:spcBef>
                  <a:spcPts val="0"/>
                </a:spcBef>
              </a:pPr>
              <a:r>
                <a:rPr lang="en-US" sz="1600" b="1" dirty="0"/>
                <a:t>Vaccine Management </a:t>
              </a:r>
            </a:p>
            <a:p>
              <a:pPr algn="ctr">
                <a:spcBef>
                  <a:spcPts val="0"/>
                </a:spcBef>
              </a:pPr>
              <a:r>
                <a:rPr lang="en-US" sz="1600" b="1" dirty="0"/>
                <a:t>Business Improvement</a:t>
              </a:r>
            </a:p>
            <a:p>
              <a:pPr algn="ctr">
                <a:spcBef>
                  <a:spcPts val="0"/>
                </a:spcBef>
              </a:pPr>
              <a:r>
                <a:rPr lang="en-US" sz="1600" b="1" dirty="0"/>
                <a:t>Project</a:t>
              </a:r>
            </a:p>
          </p:txBody>
        </p:sp>
        <p:sp>
          <p:nvSpPr>
            <p:cNvPr id="40" name="Rectangle 39"/>
            <p:cNvSpPr/>
            <p:nvPr/>
          </p:nvSpPr>
          <p:spPr>
            <a:xfrm>
              <a:off x="3961129" y="1484933"/>
              <a:ext cx="1969869" cy="400064"/>
            </a:xfrm>
            <a:prstGeom prst="rect">
              <a:avLst/>
            </a:prstGeom>
          </p:spPr>
          <p:txBody>
            <a:bodyPr wrap="none">
              <a:prstTxWarp prst="textArchUp">
                <a:avLst/>
              </a:prstTxWarp>
              <a:spAutoFit/>
            </a:bodyPr>
            <a:lstStyle/>
            <a:p>
              <a:pPr algn="ctr"/>
              <a:r>
                <a:rPr lang="en-US" sz="2000" b="1" dirty="0" smtClean="0">
                  <a:solidFill>
                    <a:schemeClr val="bg1"/>
                  </a:solidFill>
                </a:rPr>
                <a:t>Registries</a:t>
              </a:r>
              <a:endParaRPr lang="en-US" sz="2000" b="1" dirty="0">
                <a:solidFill>
                  <a:schemeClr val="bg1"/>
                </a:solidFill>
              </a:endParaRPr>
            </a:p>
          </p:txBody>
        </p:sp>
        <p:sp>
          <p:nvSpPr>
            <p:cNvPr id="41" name="Rectangle 40"/>
            <p:cNvSpPr/>
            <p:nvPr/>
          </p:nvSpPr>
          <p:spPr>
            <a:xfrm rot="18688204">
              <a:off x="3549957" y="2562247"/>
              <a:ext cx="1790790" cy="1164049"/>
            </a:xfrm>
            <a:prstGeom prst="rect">
              <a:avLst/>
            </a:prstGeom>
          </p:spPr>
          <p:txBody>
            <a:bodyPr wrap="none">
              <a:prstTxWarp prst="textArchUp">
                <a:avLst/>
              </a:prstTxWarp>
              <a:spAutoFit/>
            </a:bodyPr>
            <a:lstStyle/>
            <a:p>
              <a:pPr algn="ctr">
                <a:lnSpc>
                  <a:spcPts val="1900"/>
                </a:lnSpc>
              </a:pPr>
              <a:r>
                <a:rPr lang="en-US" sz="2800" b="1" dirty="0" smtClean="0">
                  <a:solidFill>
                    <a:srgbClr val="FF0000"/>
                  </a:solidFill>
                </a:rPr>
                <a:t>VTrckS</a:t>
              </a:r>
              <a:endParaRPr lang="en-US" sz="2800" b="1" dirty="0">
                <a:solidFill>
                  <a:srgbClr val="FF0000"/>
                </a:solidFill>
              </a:endParaRPr>
            </a:p>
          </p:txBody>
        </p:sp>
        <p:sp>
          <p:nvSpPr>
            <p:cNvPr id="42" name="Rectangle 41"/>
            <p:cNvSpPr/>
            <p:nvPr/>
          </p:nvSpPr>
          <p:spPr>
            <a:xfrm rot="2937781">
              <a:off x="4629161" y="2615461"/>
              <a:ext cx="1790790" cy="1164049"/>
            </a:xfrm>
            <a:prstGeom prst="rect">
              <a:avLst/>
            </a:prstGeom>
          </p:spPr>
          <p:txBody>
            <a:bodyPr wrap="none">
              <a:prstTxWarp prst="textArchUp">
                <a:avLst/>
              </a:prstTxWarp>
              <a:spAutoFit/>
            </a:bodyPr>
            <a:lstStyle/>
            <a:p>
              <a:pPr algn="ctr">
                <a:lnSpc>
                  <a:spcPts val="1900"/>
                </a:lnSpc>
              </a:pPr>
              <a:r>
                <a:rPr lang="en-US" sz="1800" b="1" dirty="0" smtClean="0">
                  <a:solidFill>
                    <a:schemeClr val="bg1"/>
                  </a:solidFill>
                </a:rPr>
                <a:t>Centralized</a:t>
              </a:r>
              <a:br>
                <a:rPr lang="en-US" sz="1800" b="1" dirty="0" smtClean="0">
                  <a:solidFill>
                    <a:schemeClr val="bg1"/>
                  </a:solidFill>
                </a:rPr>
              </a:br>
              <a:r>
                <a:rPr lang="en-US" sz="1800" b="1" dirty="0" smtClean="0">
                  <a:solidFill>
                    <a:schemeClr val="bg1"/>
                  </a:solidFill>
                </a:rPr>
                <a:t>Distribution</a:t>
              </a:r>
              <a:endParaRPr lang="en-US" sz="1800" b="1" dirty="0">
                <a:solidFill>
                  <a:schemeClr val="bg1"/>
                </a:solidFill>
              </a:endParaRPr>
            </a:p>
          </p:txBody>
        </p:sp>
        <p:sp>
          <p:nvSpPr>
            <p:cNvPr id="43" name="Rectangle 42"/>
            <p:cNvSpPr/>
            <p:nvPr/>
          </p:nvSpPr>
          <p:spPr>
            <a:xfrm rot="2859732">
              <a:off x="3341397" y="3779607"/>
              <a:ext cx="1790790" cy="1164049"/>
            </a:xfrm>
            <a:prstGeom prst="rect">
              <a:avLst/>
            </a:prstGeom>
          </p:spPr>
          <p:txBody>
            <a:bodyPr wrap="none">
              <a:prstTxWarp prst="textArchDown">
                <a:avLst/>
              </a:prstTxWarp>
              <a:spAutoFit/>
            </a:bodyPr>
            <a:lstStyle/>
            <a:p>
              <a:pPr algn="ctr"/>
              <a:r>
                <a:rPr lang="en-US" sz="1800" b="1" dirty="0">
                  <a:solidFill>
                    <a:schemeClr val="bg1"/>
                  </a:solidFill>
                </a:rPr>
                <a:t>Stockpile</a:t>
              </a:r>
            </a:p>
          </p:txBody>
        </p:sp>
        <p:sp>
          <p:nvSpPr>
            <p:cNvPr id="44" name="Rectangle 43"/>
            <p:cNvSpPr/>
            <p:nvPr/>
          </p:nvSpPr>
          <p:spPr>
            <a:xfrm rot="18663219">
              <a:off x="4656957" y="3731260"/>
              <a:ext cx="1790790" cy="1164049"/>
            </a:xfrm>
            <a:prstGeom prst="rect">
              <a:avLst/>
            </a:prstGeom>
          </p:spPr>
          <p:txBody>
            <a:bodyPr wrap="none">
              <a:prstTxWarp prst="textArchDown">
                <a:avLst/>
              </a:prstTxWarp>
              <a:spAutoFit/>
            </a:bodyPr>
            <a:lstStyle/>
            <a:p>
              <a:pPr algn="ctr">
                <a:lnSpc>
                  <a:spcPts val="1900"/>
                </a:lnSpc>
              </a:pPr>
              <a:r>
                <a:rPr lang="en-US" sz="1800" b="1" dirty="0" smtClean="0">
                  <a:solidFill>
                    <a:schemeClr val="bg1"/>
                  </a:solidFill>
                </a:rPr>
                <a:t>Internal</a:t>
              </a:r>
              <a:br>
                <a:rPr lang="en-US" sz="1800" b="1" dirty="0" smtClean="0">
                  <a:solidFill>
                    <a:schemeClr val="bg1"/>
                  </a:solidFill>
                </a:rPr>
              </a:br>
              <a:r>
                <a:rPr lang="en-US" sz="1800" b="1" dirty="0" smtClean="0">
                  <a:solidFill>
                    <a:schemeClr val="bg1"/>
                  </a:solidFill>
                </a:rPr>
                <a:t>Efficiencies</a:t>
              </a:r>
              <a:endParaRPr lang="en-US" sz="1800" b="1" dirty="0">
                <a:solidFill>
                  <a:schemeClr val="bg1"/>
                </a:solidFill>
              </a:endParaRPr>
            </a:p>
          </p:txBody>
        </p:sp>
        <p:sp>
          <p:nvSpPr>
            <p:cNvPr id="45" name="Rectangle 44"/>
            <p:cNvSpPr/>
            <p:nvPr/>
          </p:nvSpPr>
          <p:spPr>
            <a:xfrm>
              <a:off x="3351212" y="4170218"/>
              <a:ext cx="3271894" cy="1874712"/>
            </a:xfrm>
            <a:prstGeom prst="rect">
              <a:avLst/>
            </a:prstGeom>
          </p:spPr>
          <p:txBody>
            <a:bodyPr wrap="none">
              <a:prstTxWarp prst="textArchDown">
                <a:avLst>
                  <a:gd name="adj" fmla="val 1206073"/>
                </a:avLst>
              </a:prstTxWarp>
              <a:spAutoFit/>
            </a:bodyPr>
            <a:lstStyle/>
            <a:p>
              <a:r>
                <a:rPr lang="en-US" sz="4500" b="1" dirty="0" smtClean="0">
                  <a:solidFill>
                    <a:schemeClr val="bg1"/>
                  </a:solidFill>
                </a:rPr>
                <a:t>HANA – Advanced Data Analytics Platform </a:t>
              </a:r>
              <a:endParaRPr lang="en-US" sz="4500" b="1" dirty="0">
                <a:solidFill>
                  <a:schemeClr val="bg1"/>
                </a:solidFill>
              </a:endParaRPr>
            </a:p>
          </p:txBody>
        </p:sp>
      </p:grpSp>
    </p:spTree>
    <p:extLst>
      <p:ext uri="{BB962C8B-B14F-4D97-AF65-F5344CB8AC3E}">
        <p14:creationId xmlns:p14="http://schemas.microsoft.com/office/powerpoint/2010/main" val="236350552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1187" y="381516"/>
            <a:ext cx="8229600" cy="1143000"/>
          </a:xfrm>
        </p:spPr>
        <p:txBody>
          <a:bodyPr lIns="80431" tIns="40215" rIns="80431" bIns="40215"/>
          <a:lstStyle/>
          <a:p>
            <a:r>
              <a:rPr lang="en-US" sz="3200" b="1" i="1" kern="0" dirty="0"/>
              <a:t>Vaccine Tracking System (</a:t>
            </a:r>
            <a:r>
              <a:rPr lang="en-US" sz="3200" b="1" i="1" kern="0" dirty="0" smtClean="0"/>
              <a:t>VTrckS)</a:t>
            </a:r>
            <a:r>
              <a:rPr lang="en-US" sz="3200" b="1" kern="0" dirty="0" smtClean="0"/>
              <a:t>: </a:t>
            </a:r>
            <a:br>
              <a:rPr lang="en-US" sz="3200" b="1" kern="0" dirty="0" smtClean="0"/>
            </a:br>
            <a:r>
              <a:rPr lang="en-US" sz="3200" b="1" kern="0" dirty="0" smtClean="0"/>
              <a:t>Overview</a:t>
            </a:r>
            <a:r>
              <a:rPr lang="en-US" sz="3200" kern="0" dirty="0"/>
              <a:t/>
            </a:r>
            <a:br>
              <a:rPr lang="en-US" sz="3200" kern="0" dirty="0"/>
            </a:br>
            <a:endParaRPr lang="en-US" sz="3200" dirty="0"/>
          </a:p>
        </p:txBody>
      </p:sp>
      <p:sp>
        <p:nvSpPr>
          <p:cNvPr id="4" name="Slide Number Placeholder 3"/>
          <p:cNvSpPr>
            <a:spLocks noGrp="1"/>
          </p:cNvSpPr>
          <p:nvPr>
            <p:ph type="sldNum" sz="quarter" idx="4294967295"/>
          </p:nvPr>
        </p:nvSpPr>
        <p:spPr>
          <a:xfrm>
            <a:off x="8376743" y="5944405"/>
            <a:ext cx="434748" cy="469900"/>
          </a:xfrm>
          <a:prstGeom prst="rect">
            <a:avLst/>
          </a:prstGeom>
        </p:spPr>
        <p:txBody>
          <a:bodyPr/>
          <a:lstStyle/>
          <a:p>
            <a:pPr algn="l" eaLnBrk="1" fontAlgn="auto" hangingPunct="1">
              <a:spcBef>
                <a:spcPts val="0"/>
              </a:spcBef>
              <a:spcAft>
                <a:spcPts val="0"/>
              </a:spcAft>
            </a:pPr>
            <a:r>
              <a:rPr lang="en-US" dirty="0">
                <a:solidFill>
                  <a:srgbClr val="002060"/>
                </a:solidFill>
                <a:latin typeface="Myriad Web Pro"/>
              </a:rPr>
              <a:t>6</a:t>
            </a:r>
            <a:r>
              <a:rPr lang="en-US" sz="1800" dirty="0" smtClean="0">
                <a:solidFill>
                  <a:srgbClr val="002060"/>
                </a:solidFill>
                <a:latin typeface="Myriad Web Pro"/>
              </a:rPr>
              <a:t>.</a:t>
            </a:r>
            <a:endParaRPr lang="en-US" sz="1800" dirty="0">
              <a:solidFill>
                <a:srgbClr val="002060"/>
              </a:solidFill>
              <a:latin typeface="Myriad Web Pro"/>
            </a:endParaRPr>
          </a:p>
        </p:txBody>
      </p:sp>
      <p:sp>
        <p:nvSpPr>
          <p:cNvPr id="5" name="Rectangle 4"/>
          <p:cNvSpPr/>
          <p:nvPr/>
        </p:nvSpPr>
        <p:spPr>
          <a:xfrm>
            <a:off x="408422" y="1592750"/>
            <a:ext cx="8357507" cy="3774534"/>
          </a:xfrm>
          <a:prstGeom prst="rect">
            <a:avLst/>
          </a:prstGeom>
          <a:solidFill>
            <a:schemeClr val="bg1">
              <a:lumMod val="95000"/>
            </a:schemeClr>
          </a:solidFill>
          <a:ln>
            <a:noFill/>
          </a:ln>
        </p:spPr>
        <p:txBody>
          <a:bodyPr wrap="square" lIns="80431" tIns="40215" rIns="80431" bIns="40215">
            <a:spAutoFit/>
          </a:bodyPr>
          <a:lstStyle/>
          <a:p>
            <a:pPr marL="171450" lvl="1" indent="-171450" algn="l">
              <a:buFont typeface="Arial" panose="020B0604020202020204" pitchFamily="34" charset="0"/>
              <a:buChar char="•"/>
            </a:pPr>
            <a:endParaRPr lang="en-US" sz="1600" dirty="0" smtClean="0"/>
          </a:p>
          <a:p>
            <a:pPr marL="171450" lvl="1" indent="-171450" algn="l">
              <a:buFont typeface="Arial" panose="020B0604020202020204" pitchFamily="34" charset="0"/>
              <a:buChar char="•"/>
            </a:pPr>
            <a:endParaRPr lang="en-US" sz="1600" dirty="0"/>
          </a:p>
          <a:p>
            <a:pPr marL="171450" lvl="1" indent="-171450" algn="l">
              <a:buFont typeface="Arial" panose="020B0604020202020204" pitchFamily="34" charset="0"/>
              <a:buChar char="•"/>
            </a:pPr>
            <a:r>
              <a:rPr lang="en-US" dirty="0" smtClean="0"/>
              <a:t>An </a:t>
            </a:r>
            <a:r>
              <a:rPr lang="en-US" dirty="0"/>
              <a:t>integrated system that supports end to end vaccine management</a:t>
            </a:r>
          </a:p>
          <a:p>
            <a:pPr marL="171450" lvl="1" indent="-171450" algn="l">
              <a:buFont typeface="Arial" panose="020B0604020202020204" pitchFamily="34" charset="0"/>
              <a:buChar char="•"/>
            </a:pPr>
            <a:r>
              <a:rPr lang="en-US" dirty="0"/>
              <a:t>Standardized and automated system that supports on-line provider ordering </a:t>
            </a:r>
          </a:p>
          <a:p>
            <a:pPr marL="171450" lvl="1" indent="-171450" algn="l">
              <a:buFont typeface="Arial" panose="020B0604020202020204" pitchFamily="34" charset="0"/>
              <a:buChar char="•"/>
            </a:pPr>
            <a:r>
              <a:rPr lang="en-US" dirty="0"/>
              <a:t>Business rules facilitate grantee order review </a:t>
            </a:r>
          </a:p>
          <a:p>
            <a:pPr marL="171450" lvl="1" indent="-171450" algn="l">
              <a:buFont typeface="Arial" panose="020B0604020202020204" pitchFamily="34" charset="0"/>
              <a:buChar char="•"/>
            </a:pPr>
            <a:r>
              <a:rPr lang="en-US" dirty="0"/>
              <a:t>Provides monitoring and replenishment of CDC’s vaccine inventory</a:t>
            </a:r>
          </a:p>
          <a:p>
            <a:pPr marL="171450" lvl="1" indent="-171450" algn="l">
              <a:buFont typeface="Arial" panose="020B0604020202020204" pitchFamily="34" charset="0"/>
              <a:buChar char="•"/>
            </a:pPr>
            <a:r>
              <a:rPr lang="en-US" dirty="0"/>
              <a:t>Manages CDC’s vaccine purchase contracts, state vaccine </a:t>
            </a:r>
            <a:r>
              <a:rPr lang="en-US" dirty="0" smtClean="0"/>
              <a:t>budgets and spending </a:t>
            </a:r>
            <a:r>
              <a:rPr lang="en-US" dirty="0"/>
              <a:t>plans</a:t>
            </a:r>
          </a:p>
          <a:p>
            <a:pPr marL="171450" lvl="1" indent="-171450" algn="l">
              <a:buFont typeface="Arial" panose="020B0604020202020204" pitchFamily="34" charset="0"/>
              <a:buChar char="•"/>
            </a:pPr>
            <a:r>
              <a:rPr lang="en-US" dirty="0"/>
              <a:t>Near real-time inventory visibility and order status</a:t>
            </a:r>
          </a:p>
          <a:p>
            <a:pPr marL="171450" lvl="1" indent="-171450" algn="l">
              <a:buFont typeface="Arial" panose="020B0604020202020204" pitchFamily="34" charset="0"/>
              <a:buChar char="•"/>
            </a:pPr>
            <a:r>
              <a:rPr lang="en-US" dirty="0"/>
              <a:t>Improved operational efficiency and </a:t>
            </a:r>
            <a:r>
              <a:rPr lang="en-US" dirty="0" smtClean="0"/>
              <a:t>controls</a:t>
            </a:r>
          </a:p>
          <a:p>
            <a:pPr marL="171450" lvl="1" indent="-171450" algn="l">
              <a:buFont typeface="Arial" panose="020B0604020202020204" pitchFamily="34" charset="0"/>
              <a:buChar char="•"/>
            </a:pPr>
            <a:endParaRPr lang="en-US" sz="1600" dirty="0"/>
          </a:p>
          <a:p>
            <a:pPr marL="171450" lvl="1" indent="-171450" algn="l">
              <a:buFont typeface="Arial" panose="020B0604020202020204" pitchFamily="34" charset="0"/>
              <a:buChar char="•"/>
            </a:pPr>
            <a:endParaRPr lang="en-US" sz="1600" dirty="0" smtClean="0"/>
          </a:p>
          <a:p>
            <a:pPr marL="171450" lvl="1" indent="-171450" algn="l">
              <a:buFont typeface="Arial" panose="020B0604020202020204" pitchFamily="34" charset="0"/>
              <a:buChar char="•"/>
            </a:pPr>
            <a:endParaRPr lang="en-US" sz="1600" dirty="0"/>
          </a:p>
          <a:p>
            <a:pPr marL="171450" lvl="1" indent="-171450" algn="l">
              <a:buFont typeface="Arial" panose="020B0604020202020204" pitchFamily="34" charset="0"/>
              <a:buChar char="•"/>
            </a:pPr>
            <a:endParaRPr lang="en-US" sz="1600" dirty="0"/>
          </a:p>
        </p:txBody>
      </p:sp>
    </p:spTree>
    <p:extLst>
      <p:ext uri="{BB962C8B-B14F-4D97-AF65-F5344CB8AC3E}">
        <p14:creationId xmlns:p14="http://schemas.microsoft.com/office/powerpoint/2010/main" val="221139891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278344" y="922317"/>
            <a:ext cx="8779003" cy="4724401"/>
          </a:xfrm>
          <a:prstGeom prst="rect">
            <a:avLst/>
          </a:prstGeom>
          <a:noFill/>
        </p:spPr>
        <p:txBody>
          <a:bodyPr/>
          <a:lstStyle/>
          <a:p>
            <a:pPr marL="342900" indent="-230188" algn="l">
              <a:spcBef>
                <a:spcPct val="20000"/>
              </a:spcBef>
              <a:buFont typeface="Wingdings" pitchFamily="2" charset="2"/>
              <a:buChar char="§"/>
              <a:defRPr/>
            </a:pPr>
            <a:endParaRPr lang="en-US" sz="1800" kern="0" dirty="0" smtClean="0">
              <a:solidFill>
                <a:schemeClr val="accent2"/>
              </a:solidFill>
            </a:endParaRPr>
          </a:p>
          <a:p>
            <a:pPr marL="342900" indent="-230188" algn="l">
              <a:spcBef>
                <a:spcPct val="20000"/>
              </a:spcBef>
              <a:buFont typeface="Wingdings" pitchFamily="2" charset="2"/>
              <a:buChar char="§"/>
              <a:defRPr/>
            </a:pPr>
            <a:r>
              <a:rPr lang="en-US" sz="1800" b="1" kern="0" dirty="0" smtClean="0">
                <a:solidFill>
                  <a:schemeClr val="accent2"/>
                </a:solidFill>
              </a:rPr>
              <a:t>VOFA</a:t>
            </a:r>
          </a:p>
          <a:p>
            <a:pPr marL="800100" lvl="1" indent="-230188" algn="l">
              <a:spcBef>
                <a:spcPct val="20000"/>
              </a:spcBef>
              <a:buFont typeface="Wingdings" pitchFamily="2" charset="2"/>
              <a:buChar char="§"/>
              <a:defRPr/>
            </a:pPr>
            <a:r>
              <a:rPr lang="en-US" sz="1800" kern="0" dirty="0" smtClean="0">
                <a:solidFill>
                  <a:schemeClr val="accent2"/>
                </a:solidFill>
              </a:rPr>
              <a:t>Vaccine </a:t>
            </a:r>
            <a:r>
              <a:rPr lang="en-US" sz="1800" kern="0" dirty="0">
                <a:solidFill>
                  <a:schemeClr val="accent2"/>
                </a:solidFill>
              </a:rPr>
              <a:t>Ordering and Forecasting </a:t>
            </a:r>
            <a:r>
              <a:rPr lang="en-US" sz="1800" kern="0" dirty="0" smtClean="0">
                <a:solidFill>
                  <a:schemeClr val="accent2"/>
                </a:solidFill>
              </a:rPr>
              <a:t>Application (VOFA)</a:t>
            </a:r>
          </a:p>
          <a:p>
            <a:pPr marL="800100" lvl="1" indent="-230188" algn="l">
              <a:spcBef>
                <a:spcPct val="20000"/>
              </a:spcBef>
              <a:buFont typeface="Wingdings" pitchFamily="2" charset="2"/>
              <a:buChar char="§"/>
              <a:defRPr/>
            </a:pPr>
            <a:r>
              <a:rPr lang="en-US" sz="1800" kern="0" dirty="0" smtClean="0">
                <a:solidFill>
                  <a:schemeClr val="accent2"/>
                </a:solidFill>
              </a:rPr>
              <a:t>A legacy system that forecasts </a:t>
            </a:r>
            <a:r>
              <a:rPr lang="en-US" sz="1800" kern="0" dirty="0">
                <a:solidFill>
                  <a:schemeClr val="accent2"/>
                </a:solidFill>
              </a:rPr>
              <a:t>grantee vaccine purchases for </a:t>
            </a:r>
            <a:r>
              <a:rPr lang="en-US" sz="1800" kern="0" dirty="0" smtClean="0">
                <a:solidFill>
                  <a:schemeClr val="accent2"/>
                </a:solidFill>
              </a:rPr>
              <a:t>a 12 </a:t>
            </a:r>
            <a:r>
              <a:rPr lang="en-US" sz="1800" kern="0" dirty="0">
                <a:solidFill>
                  <a:schemeClr val="accent2"/>
                </a:solidFill>
              </a:rPr>
              <a:t>month period by vaccine, month, funding </a:t>
            </a:r>
            <a:r>
              <a:rPr lang="en-US" sz="1800" kern="0" dirty="0" smtClean="0">
                <a:solidFill>
                  <a:schemeClr val="accent2"/>
                </a:solidFill>
              </a:rPr>
              <a:t>type [also called Spend Plan]</a:t>
            </a:r>
            <a:endParaRPr lang="en-US" sz="1800" kern="0" dirty="0">
              <a:solidFill>
                <a:schemeClr val="accent2"/>
              </a:solidFill>
            </a:endParaRPr>
          </a:p>
          <a:p>
            <a:pPr marL="342900" indent="-230188" algn="l">
              <a:spcBef>
                <a:spcPct val="20000"/>
              </a:spcBef>
              <a:buFont typeface="Wingdings" pitchFamily="2" charset="2"/>
              <a:buChar char="§"/>
              <a:defRPr/>
            </a:pPr>
            <a:r>
              <a:rPr lang="en-US" sz="1800" b="1" kern="0" dirty="0" smtClean="0">
                <a:solidFill>
                  <a:schemeClr val="accent2"/>
                </a:solidFill>
              </a:rPr>
              <a:t>VACMAN</a:t>
            </a:r>
          </a:p>
          <a:p>
            <a:pPr marL="800100" lvl="1" indent="-230188" algn="l">
              <a:spcBef>
                <a:spcPct val="20000"/>
              </a:spcBef>
              <a:buFont typeface="Wingdings" pitchFamily="2" charset="2"/>
              <a:buChar char="§"/>
              <a:defRPr/>
            </a:pPr>
            <a:r>
              <a:rPr lang="en-US" sz="1800" kern="0" dirty="0" smtClean="0">
                <a:solidFill>
                  <a:schemeClr val="accent2"/>
                </a:solidFill>
              </a:rPr>
              <a:t>Vaccine </a:t>
            </a:r>
            <a:r>
              <a:rPr lang="en-US" sz="1800" kern="0" dirty="0">
                <a:solidFill>
                  <a:schemeClr val="accent2"/>
                </a:solidFill>
              </a:rPr>
              <a:t>Management </a:t>
            </a:r>
            <a:r>
              <a:rPr lang="en-US" sz="1800" kern="0" dirty="0" smtClean="0">
                <a:solidFill>
                  <a:schemeClr val="accent2"/>
                </a:solidFill>
              </a:rPr>
              <a:t>System (VACMAN)</a:t>
            </a:r>
          </a:p>
          <a:p>
            <a:pPr marL="800100" lvl="1" indent="-230188" algn="l">
              <a:spcBef>
                <a:spcPct val="20000"/>
              </a:spcBef>
              <a:buFont typeface="Wingdings" pitchFamily="2" charset="2"/>
              <a:buChar char="§"/>
              <a:defRPr/>
            </a:pPr>
            <a:r>
              <a:rPr lang="en-US" sz="1800" kern="0" dirty="0" smtClean="0">
                <a:solidFill>
                  <a:schemeClr val="accent2"/>
                </a:solidFill>
              </a:rPr>
              <a:t>A legacy system that enabled grantee </a:t>
            </a:r>
            <a:r>
              <a:rPr lang="en-US" sz="1800" kern="0" dirty="0">
                <a:solidFill>
                  <a:schemeClr val="accent2"/>
                </a:solidFill>
              </a:rPr>
              <a:t>bulk </a:t>
            </a:r>
            <a:r>
              <a:rPr lang="en-US" sz="1800" kern="0" dirty="0" smtClean="0">
                <a:solidFill>
                  <a:schemeClr val="accent2"/>
                </a:solidFill>
              </a:rPr>
              <a:t>orders of vaccines </a:t>
            </a:r>
            <a:r>
              <a:rPr lang="en-US" sz="1800" kern="0" dirty="0">
                <a:solidFill>
                  <a:schemeClr val="accent2"/>
                </a:solidFill>
              </a:rPr>
              <a:t>and provider </a:t>
            </a:r>
            <a:r>
              <a:rPr lang="en-US" sz="1800" kern="0" dirty="0" smtClean="0">
                <a:solidFill>
                  <a:schemeClr val="accent2"/>
                </a:solidFill>
              </a:rPr>
              <a:t>vaccine order </a:t>
            </a:r>
            <a:r>
              <a:rPr lang="en-US" sz="1800" kern="0" dirty="0">
                <a:solidFill>
                  <a:schemeClr val="accent2"/>
                </a:solidFill>
              </a:rPr>
              <a:t>placement</a:t>
            </a:r>
          </a:p>
          <a:p>
            <a:pPr marL="342900" indent="-230188" algn="l">
              <a:spcBef>
                <a:spcPct val="20000"/>
              </a:spcBef>
              <a:buFont typeface="Wingdings" pitchFamily="2" charset="2"/>
              <a:buChar char="§"/>
              <a:defRPr/>
            </a:pPr>
            <a:r>
              <a:rPr lang="en-US" sz="1800" b="1" kern="0" dirty="0" smtClean="0">
                <a:solidFill>
                  <a:schemeClr val="accent2"/>
                </a:solidFill>
              </a:rPr>
              <a:t>NIPVAC</a:t>
            </a:r>
          </a:p>
          <a:p>
            <a:pPr marL="800100" lvl="1" indent="-230188" algn="l">
              <a:spcBef>
                <a:spcPct val="20000"/>
              </a:spcBef>
              <a:buFont typeface="Wingdings" pitchFamily="2" charset="2"/>
              <a:buChar char="§"/>
              <a:defRPr/>
            </a:pPr>
            <a:r>
              <a:rPr lang="en-US" sz="1800" kern="0" dirty="0" smtClean="0">
                <a:solidFill>
                  <a:schemeClr val="accent2"/>
                </a:solidFill>
              </a:rPr>
              <a:t>National </a:t>
            </a:r>
            <a:r>
              <a:rPr lang="en-US" sz="1800" kern="0" dirty="0">
                <a:solidFill>
                  <a:schemeClr val="accent2"/>
                </a:solidFill>
              </a:rPr>
              <a:t>Immunization Program Vaccine </a:t>
            </a:r>
            <a:r>
              <a:rPr lang="en-US" sz="1800" kern="0" dirty="0" smtClean="0">
                <a:solidFill>
                  <a:schemeClr val="accent2"/>
                </a:solidFill>
              </a:rPr>
              <a:t>System (NIPVAC)</a:t>
            </a:r>
          </a:p>
          <a:p>
            <a:pPr marL="800100" lvl="1" indent="-230188" algn="l">
              <a:spcBef>
                <a:spcPct val="20000"/>
              </a:spcBef>
              <a:buFont typeface="Wingdings" pitchFamily="2" charset="2"/>
              <a:buChar char="§"/>
              <a:defRPr/>
            </a:pPr>
            <a:r>
              <a:rPr lang="en-US" sz="1800" kern="0" dirty="0" smtClean="0">
                <a:solidFill>
                  <a:schemeClr val="accent2"/>
                </a:solidFill>
              </a:rPr>
              <a:t>A legacy system the enabled bulk </a:t>
            </a:r>
            <a:r>
              <a:rPr lang="en-US" sz="1800" kern="0" dirty="0">
                <a:solidFill>
                  <a:schemeClr val="accent2"/>
                </a:solidFill>
              </a:rPr>
              <a:t>and provider order processing; grantee budget and allocation </a:t>
            </a:r>
            <a:r>
              <a:rPr lang="en-US" sz="1800" kern="0" dirty="0" smtClean="0">
                <a:solidFill>
                  <a:schemeClr val="accent2"/>
                </a:solidFill>
              </a:rPr>
              <a:t>management  [RETIRED]</a:t>
            </a:r>
            <a:endParaRPr lang="en-US" sz="1800" kern="0" dirty="0">
              <a:solidFill>
                <a:schemeClr val="accent2"/>
              </a:solidFill>
            </a:endParaRPr>
          </a:p>
          <a:p>
            <a:pPr marL="342900" lvl="1" indent="-342900" algn="l">
              <a:spcBef>
                <a:spcPct val="20000"/>
              </a:spcBef>
              <a:buFont typeface="Wingdings" pitchFamily="2" charset="2"/>
              <a:buChar char="§"/>
              <a:defRPr/>
            </a:pPr>
            <a:endParaRPr lang="en-US" sz="1800" dirty="0">
              <a:solidFill>
                <a:schemeClr val="accent2"/>
              </a:solidFill>
            </a:endParaRPr>
          </a:p>
        </p:txBody>
      </p:sp>
      <p:sp>
        <p:nvSpPr>
          <p:cNvPr id="4" name="Title 3"/>
          <p:cNvSpPr txBox="1">
            <a:spLocks/>
          </p:cNvSpPr>
          <p:nvPr/>
        </p:nvSpPr>
        <p:spPr>
          <a:xfrm>
            <a:off x="28" y="228600"/>
            <a:ext cx="8934383" cy="1143000"/>
          </a:xfrm>
          <a:prstGeom prst="rect">
            <a:avLst/>
          </a:prstGeom>
        </p:spPr>
        <p:txBody>
          <a:bodyPr/>
          <a:lstStyle/>
          <a:p>
            <a:pPr lvl="0"/>
            <a:endParaRPr kumimoji="0" lang="en-US" sz="3200" b="1" i="0" u="none" strike="noStrike" kern="0" cap="none" spc="0" normalizeH="0" baseline="0" noProof="0" dirty="0" smtClean="0">
              <a:ln>
                <a:noFill/>
              </a:ln>
              <a:solidFill>
                <a:schemeClr val="bg2"/>
              </a:solidFill>
              <a:effectLst/>
              <a:uLnTx/>
              <a:uFillTx/>
              <a:latin typeface="+mn-lt"/>
              <a:ea typeface="+mj-ea"/>
              <a:cs typeface="+mj-cs"/>
            </a:endParaRPr>
          </a:p>
        </p:txBody>
      </p:sp>
      <p:sp>
        <p:nvSpPr>
          <p:cNvPr id="7" name="Title 3"/>
          <p:cNvSpPr txBox="1">
            <a:spLocks/>
          </p:cNvSpPr>
          <p:nvPr/>
        </p:nvSpPr>
        <p:spPr>
          <a:xfrm>
            <a:off x="278344" y="228600"/>
            <a:ext cx="8513683" cy="838200"/>
          </a:xfrm>
          <a:prstGeom prst="rect">
            <a:avLst/>
          </a:prstGeom>
          <a:noFill/>
        </p:spPr>
        <p:txBody>
          <a:bodyPr/>
          <a:lstStyle/>
          <a:p>
            <a:pPr lvl="0" algn="l">
              <a:defRPr/>
            </a:pPr>
            <a:r>
              <a:rPr lang="en-US" sz="3200" b="1" kern="0" dirty="0">
                <a:solidFill>
                  <a:schemeClr val="accent2"/>
                </a:solidFill>
              </a:rPr>
              <a:t>VTrckS </a:t>
            </a:r>
            <a:r>
              <a:rPr lang="en-US" sz="3200" b="1" kern="0" dirty="0" smtClean="0">
                <a:solidFill>
                  <a:schemeClr val="accent2"/>
                </a:solidFill>
              </a:rPr>
              <a:t>replaced 3 legacy systems</a:t>
            </a:r>
            <a:endParaRPr lang="en-US" sz="3200" b="1" kern="0" dirty="0">
              <a:solidFill>
                <a:schemeClr val="accent2"/>
              </a:solidFill>
            </a:endParaRPr>
          </a:p>
        </p:txBody>
      </p:sp>
    </p:spTree>
    <p:extLst>
      <p:ext uri="{BB962C8B-B14F-4D97-AF65-F5344CB8AC3E}">
        <p14:creationId xmlns:p14="http://schemas.microsoft.com/office/powerpoint/2010/main" val="1179638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40797959"/>
              </p:ext>
            </p:extLst>
          </p:nvPr>
        </p:nvGraphicFramePr>
        <p:xfrm>
          <a:off x="420700" y="1447800"/>
          <a:ext cx="8302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p:cNvSpPr txBox="1">
            <a:spLocks/>
          </p:cNvSpPr>
          <p:nvPr/>
        </p:nvSpPr>
        <p:spPr>
          <a:xfrm>
            <a:off x="278344" y="228600"/>
            <a:ext cx="8513683" cy="838200"/>
          </a:xfrm>
          <a:prstGeom prst="rect">
            <a:avLst/>
          </a:prstGeom>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2"/>
                </a:solidFill>
                <a:effectLst/>
                <a:uLnTx/>
                <a:uFillTx/>
                <a:latin typeface="+mj-lt"/>
                <a:ea typeface="+mj-ea"/>
                <a:cs typeface="+mj-cs"/>
              </a:rPr>
              <a:t>What does VTrckS provide?</a:t>
            </a:r>
          </a:p>
        </p:txBody>
      </p:sp>
    </p:spTree>
    <p:extLst>
      <p:ext uri="{BB962C8B-B14F-4D97-AF65-F5344CB8AC3E}">
        <p14:creationId xmlns:p14="http://schemas.microsoft.com/office/powerpoint/2010/main" val="171570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1730" y="155885"/>
            <a:ext cx="8229600" cy="1143000"/>
          </a:xfrm>
        </p:spPr>
        <p:txBody>
          <a:bodyPr lIns="80431" tIns="40215" rIns="80431" bIns="40215"/>
          <a:lstStyle/>
          <a:p>
            <a:r>
              <a:rPr lang="en-US" sz="3200" b="1" i="1" dirty="0" smtClean="0">
                <a:latin typeface="Calibri" panose="020F0502020204030204" pitchFamily="34" charset="0"/>
              </a:rPr>
              <a:t>Vaccine Tracking System (VTrckS):</a:t>
            </a:r>
            <a:br>
              <a:rPr lang="en-US" sz="3200" b="1" i="1" dirty="0" smtClean="0">
                <a:latin typeface="Calibri" panose="020F0502020204030204" pitchFamily="34" charset="0"/>
              </a:rPr>
            </a:br>
            <a:r>
              <a:rPr lang="en-US" sz="3200" b="1" dirty="0" smtClean="0">
                <a:latin typeface="Calibri" panose="020F0502020204030204" pitchFamily="34" charset="0"/>
              </a:rPr>
              <a:t>High-level milestones &amp; accomplishments</a:t>
            </a:r>
            <a:endParaRPr lang="en-US" sz="3200" b="1" dirty="0">
              <a:latin typeface="Calibri" panose="020F0502020204030204" pitchFamily="34" charset="0"/>
            </a:endParaRPr>
          </a:p>
        </p:txBody>
      </p:sp>
      <p:sp>
        <p:nvSpPr>
          <p:cNvPr id="9" name="Slide Number Placeholder 8"/>
          <p:cNvSpPr>
            <a:spLocks noGrp="1"/>
          </p:cNvSpPr>
          <p:nvPr>
            <p:ph type="sldNum" sz="quarter" idx="4294967295"/>
          </p:nvPr>
        </p:nvSpPr>
        <p:spPr>
          <a:xfrm>
            <a:off x="8288551" y="5980030"/>
            <a:ext cx="434748" cy="469900"/>
          </a:xfrm>
          <a:prstGeom prst="rect">
            <a:avLst/>
          </a:prstGeom>
        </p:spPr>
        <p:txBody>
          <a:bodyPr/>
          <a:lstStyle/>
          <a:p>
            <a:pPr algn="l" eaLnBrk="1" fontAlgn="auto" hangingPunct="1">
              <a:spcBef>
                <a:spcPts val="0"/>
              </a:spcBef>
              <a:spcAft>
                <a:spcPts val="0"/>
              </a:spcAft>
            </a:pPr>
            <a:r>
              <a:rPr lang="en-US" dirty="0">
                <a:solidFill>
                  <a:srgbClr val="002060"/>
                </a:solidFill>
                <a:latin typeface="Myriad Web Pro"/>
              </a:rPr>
              <a:t>7</a:t>
            </a:r>
            <a:r>
              <a:rPr lang="en-US" dirty="0" smtClean="0">
                <a:solidFill>
                  <a:srgbClr val="002060"/>
                </a:solidFill>
                <a:latin typeface="Myriad Web Pro"/>
              </a:rPr>
              <a:t>.</a:t>
            </a:r>
            <a:endParaRPr lang="en-US" sz="1800" dirty="0">
              <a:solidFill>
                <a:srgbClr val="002060"/>
              </a:solidFill>
              <a:latin typeface="Myriad Web Pro"/>
            </a:endParaRPr>
          </a:p>
        </p:txBody>
      </p:sp>
      <p:sp>
        <p:nvSpPr>
          <p:cNvPr id="3" name="Right Arrow 2"/>
          <p:cNvSpPr/>
          <p:nvPr/>
        </p:nvSpPr>
        <p:spPr bwMode="gray">
          <a:xfrm>
            <a:off x="244016" y="2615881"/>
            <a:ext cx="8657161" cy="438049"/>
          </a:xfrm>
          <a:prstGeom prst="rightArrow">
            <a:avLst/>
          </a:prstGeom>
          <a:solidFill>
            <a:schemeClr val="accent2"/>
          </a:solidFill>
          <a:ln w="6350" algn="ctr">
            <a:no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4" name="Text Box 19"/>
          <p:cNvSpPr txBox="1">
            <a:spLocks noChangeArrowheads="1"/>
          </p:cNvSpPr>
          <p:nvPr/>
        </p:nvSpPr>
        <p:spPr bwMode="auto">
          <a:xfrm>
            <a:off x="343584" y="3046019"/>
            <a:ext cx="538498" cy="215444"/>
          </a:xfrm>
          <a:prstGeom prst="rect">
            <a:avLst/>
          </a:prstGeom>
          <a:noFill/>
          <a:ln w="9525">
            <a:noFill/>
            <a:miter lim="800000"/>
            <a:headEnd/>
            <a:tailEnd/>
          </a:ln>
          <a:effectLst/>
        </p:spPr>
        <p:txBody>
          <a:bodyPr wrap="square" lIns="0" tIns="0" rIns="0" bIns="0">
            <a:spAutoFit/>
          </a:bodyPr>
          <a:lstStyle/>
          <a:p>
            <a:pPr>
              <a:spcBef>
                <a:spcPct val="50000"/>
              </a:spcBef>
            </a:pPr>
            <a:r>
              <a:rPr lang="en-US" sz="1400" b="1" dirty="0"/>
              <a:t>2010</a:t>
            </a:r>
            <a:r>
              <a:rPr lang="en-US" sz="1000" b="1" dirty="0"/>
              <a:t> </a:t>
            </a:r>
          </a:p>
        </p:txBody>
      </p:sp>
      <p:sp>
        <p:nvSpPr>
          <p:cNvPr id="5" name="Text Box 20"/>
          <p:cNvSpPr txBox="1">
            <a:spLocks noChangeArrowheads="1"/>
          </p:cNvSpPr>
          <p:nvPr/>
        </p:nvSpPr>
        <p:spPr bwMode="auto">
          <a:xfrm>
            <a:off x="2265017" y="3055079"/>
            <a:ext cx="438152" cy="215444"/>
          </a:xfrm>
          <a:prstGeom prst="rect">
            <a:avLst/>
          </a:prstGeom>
          <a:noFill/>
          <a:ln w="9525">
            <a:noFill/>
            <a:miter lim="800000"/>
            <a:headEnd/>
            <a:tailEnd/>
          </a:ln>
          <a:effectLst/>
        </p:spPr>
        <p:txBody>
          <a:bodyPr wrap="square" lIns="0" tIns="0" rIns="0" bIns="0">
            <a:spAutoFit/>
          </a:bodyPr>
          <a:lstStyle>
            <a:defPPr>
              <a:defRPr lang="en-US"/>
            </a:defPPr>
            <a:lvl1pPr>
              <a:spcBef>
                <a:spcPct val="50000"/>
              </a:spcBef>
              <a:defRPr sz="1400" b="1"/>
            </a:lvl1pPr>
          </a:lstStyle>
          <a:p>
            <a:r>
              <a:rPr lang="en-US" dirty="0"/>
              <a:t>2011</a:t>
            </a:r>
          </a:p>
        </p:txBody>
      </p:sp>
      <p:sp>
        <p:nvSpPr>
          <p:cNvPr id="6" name="Text Box 22"/>
          <p:cNvSpPr txBox="1">
            <a:spLocks noChangeArrowheads="1"/>
          </p:cNvSpPr>
          <p:nvPr/>
        </p:nvSpPr>
        <p:spPr bwMode="auto">
          <a:xfrm>
            <a:off x="4269708" y="3055079"/>
            <a:ext cx="479935" cy="215444"/>
          </a:xfrm>
          <a:prstGeom prst="rect">
            <a:avLst/>
          </a:prstGeom>
          <a:noFill/>
          <a:ln w="9525">
            <a:noFill/>
            <a:miter lim="800000"/>
            <a:headEnd/>
            <a:tailEnd/>
          </a:ln>
          <a:effectLst/>
        </p:spPr>
        <p:txBody>
          <a:bodyPr wrap="square" lIns="0" tIns="0" rIns="0" bIns="0">
            <a:spAutoFit/>
          </a:bodyPr>
          <a:lstStyle>
            <a:defPPr>
              <a:defRPr lang="en-US"/>
            </a:defPPr>
            <a:lvl1pPr>
              <a:spcBef>
                <a:spcPct val="50000"/>
              </a:spcBef>
              <a:defRPr sz="1400" b="1"/>
            </a:lvl1pPr>
          </a:lstStyle>
          <a:p>
            <a:r>
              <a:rPr lang="en-US" dirty="0"/>
              <a:t>2012</a:t>
            </a:r>
          </a:p>
        </p:txBody>
      </p:sp>
      <p:sp>
        <p:nvSpPr>
          <p:cNvPr id="7" name="Text Box 22"/>
          <p:cNvSpPr txBox="1">
            <a:spLocks noChangeArrowheads="1"/>
          </p:cNvSpPr>
          <p:nvPr/>
        </p:nvSpPr>
        <p:spPr bwMode="auto">
          <a:xfrm>
            <a:off x="6274399" y="3055079"/>
            <a:ext cx="478792" cy="215444"/>
          </a:xfrm>
          <a:prstGeom prst="rect">
            <a:avLst/>
          </a:prstGeom>
          <a:noFill/>
          <a:ln w="9525">
            <a:noFill/>
            <a:miter lim="800000"/>
            <a:headEnd/>
            <a:tailEnd/>
          </a:ln>
          <a:effectLst/>
        </p:spPr>
        <p:txBody>
          <a:bodyPr wrap="square" lIns="0" tIns="0" rIns="0" bIns="0">
            <a:spAutoFit/>
          </a:bodyPr>
          <a:lstStyle>
            <a:defPPr>
              <a:defRPr lang="en-US"/>
            </a:defPPr>
            <a:lvl1pPr>
              <a:spcBef>
                <a:spcPct val="50000"/>
              </a:spcBef>
              <a:defRPr sz="1400" b="1"/>
            </a:lvl1pPr>
          </a:lstStyle>
          <a:p>
            <a:r>
              <a:rPr lang="en-US" dirty="0"/>
              <a:t>2013</a:t>
            </a:r>
          </a:p>
        </p:txBody>
      </p:sp>
      <p:sp>
        <p:nvSpPr>
          <p:cNvPr id="8" name="Text Box 22"/>
          <p:cNvSpPr txBox="1">
            <a:spLocks noChangeArrowheads="1"/>
          </p:cNvSpPr>
          <p:nvPr/>
        </p:nvSpPr>
        <p:spPr bwMode="auto">
          <a:xfrm>
            <a:off x="8279090" y="3055079"/>
            <a:ext cx="444209" cy="215444"/>
          </a:xfrm>
          <a:prstGeom prst="rect">
            <a:avLst/>
          </a:prstGeom>
          <a:noFill/>
          <a:ln w="9525">
            <a:noFill/>
            <a:miter lim="800000"/>
            <a:headEnd/>
            <a:tailEnd/>
          </a:ln>
          <a:effectLst/>
        </p:spPr>
        <p:txBody>
          <a:bodyPr wrap="square" lIns="0" tIns="0" rIns="0" bIns="0">
            <a:spAutoFit/>
          </a:bodyPr>
          <a:lstStyle>
            <a:defPPr>
              <a:defRPr lang="en-US"/>
            </a:defPPr>
            <a:lvl1pPr>
              <a:spcBef>
                <a:spcPct val="50000"/>
              </a:spcBef>
              <a:defRPr sz="1400" b="1"/>
            </a:lvl1pPr>
          </a:lstStyle>
          <a:p>
            <a:r>
              <a:rPr lang="en-US" dirty="0" smtClean="0"/>
              <a:t>2014</a:t>
            </a:r>
            <a:endParaRPr lang="en-US" dirty="0"/>
          </a:p>
        </p:txBody>
      </p:sp>
      <p:cxnSp>
        <p:nvCxnSpPr>
          <p:cNvPr id="10" name="Straight Connector 9"/>
          <p:cNvCxnSpPr/>
          <p:nvPr/>
        </p:nvCxnSpPr>
        <p:spPr>
          <a:xfrm>
            <a:off x="431730" y="2645664"/>
            <a:ext cx="0" cy="3656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32903"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34076"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35249"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36422" y="2645664"/>
            <a:ext cx="0" cy="3656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37594"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38768"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39942"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41114" y="2645664"/>
            <a:ext cx="0" cy="3656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42288"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43461"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44634"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45808" y="2645664"/>
            <a:ext cx="0" cy="3656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46980"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8153"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49326" y="2645664"/>
            <a:ext cx="0" cy="36567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50496" y="2645664"/>
            <a:ext cx="0" cy="3656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gray">
          <a:xfrm>
            <a:off x="524575" y="2644450"/>
            <a:ext cx="274248" cy="365675"/>
          </a:xfrm>
          <a:prstGeom prst="ellipse">
            <a:avLst/>
          </a:prstGeom>
          <a:solidFill>
            <a:schemeClr val="accent1"/>
          </a:solidFill>
          <a:ln w="28575" algn="ctr">
            <a:solidFill>
              <a:schemeClr val="accent2"/>
            </a:solid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29" name="Rectangle 28"/>
          <p:cNvSpPr/>
          <p:nvPr/>
        </p:nvSpPr>
        <p:spPr>
          <a:xfrm>
            <a:off x="494332" y="2057438"/>
            <a:ext cx="877141" cy="379162"/>
          </a:xfrm>
          <a:prstGeom prst="rect">
            <a:avLst/>
          </a:prstGeom>
        </p:spPr>
        <p:txBody>
          <a:bodyPr wrap="square" lIns="0" tIns="0" rIns="0" bIns="40215" anchor="b" anchorCtr="0">
            <a:spAutoFit/>
          </a:bodyPr>
          <a:lstStyle/>
          <a:p>
            <a:pPr defTabSz="914335"/>
            <a:r>
              <a:rPr lang="en-US" sz="1100" dirty="0">
                <a:latin typeface="+mj-lt"/>
              </a:rPr>
              <a:t>Development</a:t>
            </a:r>
            <a:br>
              <a:rPr lang="en-US" sz="1100" dirty="0">
                <a:latin typeface="+mj-lt"/>
              </a:rPr>
            </a:br>
            <a:r>
              <a:rPr lang="en-US" sz="1100" dirty="0">
                <a:latin typeface="+mj-lt"/>
              </a:rPr>
              <a:t>Began</a:t>
            </a:r>
          </a:p>
        </p:txBody>
      </p:sp>
      <p:cxnSp>
        <p:nvCxnSpPr>
          <p:cNvPr id="31" name="Straight Connector 30"/>
          <p:cNvCxnSpPr>
            <a:stCxn id="28" idx="0"/>
            <a:endCxn id="29" idx="2"/>
          </p:cNvCxnSpPr>
          <p:nvPr/>
        </p:nvCxnSpPr>
        <p:spPr>
          <a:xfrm flipV="1">
            <a:off x="661699" y="2436600"/>
            <a:ext cx="271204" cy="2078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bwMode="gray">
          <a:xfrm>
            <a:off x="2127893" y="2644450"/>
            <a:ext cx="274248" cy="365675"/>
          </a:xfrm>
          <a:prstGeom prst="ellipse">
            <a:avLst/>
          </a:prstGeom>
          <a:solidFill>
            <a:schemeClr val="accent1"/>
          </a:solidFill>
          <a:ln w="28575" algn="ctr">
            <a:solidFill>
              <a:schemeClr val="accent2"/>
            </a:solid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35" name="Rectangle 34"/>
          <p:cNvSpPr/>
          <p:nvPr/>
        </p:nvSpPr>
        <p:spPr>
          <a:xfrm>
            <a:off x="1826028" y="1871868"/>
            <a:ext cx="877141" cy="548439"/>
          </a:xfrm>
          <a:prstGeom prst="rect">
            <a:avLst/>
          </a:prstGeom>
        </p:spPr>
        <p:txBody>
          <a:bodyPr wrap="square" lIns="0" tIns="0" rIns="0" bIns="40215" anchor="b" anchorCtr="0">
            <a:spAutoFit/>
          </a:bodyPr>
          <a:lstStyle/>
          <a:p>
            <a:pPr defTabSz="914335"/>
            <a:r>
              <a:rPr lang="en-US" sz="1100" dirty="0">
                <a:latin typeface="+mj-lt"/>
              </a:rPr>
              <a:t>VTrckS Released to 4 Pilot Grantees</a:t>
            </a:r>
          </a:p>
        </p:txBody>
      </p:sp>
      <p:cxnSp>
        <p:nvCxnSpPr>
          <p:cNvPr id="36" name="Straight Connector 35"/>
          <p:cNvCxnSpPr>
            <a:stCxn id="34" idx="0"/>
            <a:endCxn id="35" idx="2"/>
          </p:cNvCxnSpPr>
          <p:nvPr/>
        </p:nvCxnSpPr>
        <p:spPr>
          <a:xfrm flipH="1" flipV="1">
            <a:off x="2264599" y="2420307"/>
            <a:ext cx="418" cy="22414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bwMode="gray">
          <a:xfrm>
            <a:off x="4475395" y="2644450"/>
            <a:ext cx="274248" cy="365675"/>
          </a:xfrm>
          <a:prstGeom prst="ellipse">
            <a:avLst/>
          </a:prstGeom>
          <a:solidFill>
            <a:schemeClr val="accent1"/>
          </a:solidFill>
          <a:ln w="28575" algn="ctr">
            <a:solidFill>
              <a:schemeClr val="accent2"/>
            </a:solid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38" name="Rectangle 37"/>
          <p:cNvSpPr/>
          <p:nvPr/>
        </p:nvSpPr>
        <p:spPr>
          <a:xfrm>
            <a:off x="3632693" y="1702591"/>
            <a:ext cx="777916" cy="717716"/>
          </a:xfrm>
          <a:prstGeom prst="rect">
            <a:avLst/>
          </a:prstGeom>
        </p:spPr>
        <p:txBody>
          <a:bodyPr wrap="square" lIns="0" tIns="0" rIns="0" bIns="40215" anchor="b" anchorCtr="0">
            <a:spAutoFit/>
          </a:bodyPr>
          <a:lstStyle/>
          <a:p>
            <a:pPr defTabSz="914335"/>
            <a:r>
              <a:rPr lang="en-US" sz="1100" dirty="0">
                <a:latin typeface="+mj-lt"/>
              </a:rPr>
              <a:t>Spend Plan &amp; Full VTrckS Deploys to Pilots</a:t>
            </a:r>
          </a:p>
        </p:txBody>
      </p:sp>
      <p:cxnSp>
        <p:nvCxnSpPr>
          <p:cNvPr id="39" name="Straight Connector 38"/>
          <p:cNvCxnSpPr>
            <a:stCxn id="37" idx="0"/>
            <a:endCxn id="38" idx="2"/>
          </p:cNvCxnSpPr>
          <p:nvPr/>
        </p:nvCxnSpPr>
        <p:spPr>
          <a:xfrm flipH="1" flipV="1">
            <a:off x="4021651" y="2420307"/>
            <a:ext cx="590868" cy="22414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bwMode="gray">
          <a:xfrm>
            <a:off x="5050671" y="2644450"/>
            <a:ext cx="274248" cy="365675"/>
          </a:xfrm>
          <a:prstGeom prst="ellipse">
            <a:avLst/>
          </a:prstGeom>
          <a:solidFill>
            <a:schemeClr val="accent1"/>
          </a:solidFill>
          <a:ln w="28575" algn="ctr">
            <a:solidFill>
              <a:schemeClr val="accent2"/>
            </a:solid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41" name="Rectangle 40"/>
          <p:cNvSpPr/>
          <p:nvPr/>
        </p:nvSpPr>
        <p:spPr>
          <a:xfrm>
            <a:off x="4748807" y="1702590"/>
            <a:ext cx="877141" cy="717716"/>
          </a:xfrm>
          <a:prstGeom prst="rect">
            <a:avLst/>
          </a:prstGeom>
        </p:spPr>
        <p:txBody>
          <a:bodyPr wrap="square" lIns="0" tIns="0" rIns="0" bIns="40215" anchor="b" anchorCtr="0">
            <a:spAutoFit/>
          </a:bodyPr>
          <a:lstStyle/>
          <a:p>
            <a:pPr defTabSz="914335"/>
            <a:r>
              <a:rPr lang="en-US" sz="1100" dirty="0">
                <a:latin typeface="+mj-lt"/>
              </a:rPr>
              <a:t>Spend Plan &amp; Full VTrckS Deployment Began</a:t>
            </a:r>
          </a:p>
        </p:txBody>
      </p:sp>
      <p:cxnSp>
        <p:nvCxnSpPr>
          <p:cNvPr id="42" name="Straight Connector 41"/>
          <p:cNvCxnSpPr>
            <a:stCxn id="40" idx="0"/>
            <a:endCxn id="41" idx="2"/>
          </p:cNvCxnSpPr>
          <p:nvPr/>
        </p:nvCxnSpPr>
        <p:spPr>
          <a:xfrm flipH="1" flipV="1">
            <a:off x="5187378" y="2420307"/>
            <a:ext cx="417" cy="22414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bwMode="gray">
          <a:xfrm>
            <a:off x="5807511" y="2644450"/>
            <a:ext cx="274248" cy="365675"/>
          </a:xfrm>
          <a:prstGeom prst="ellipse">
            <a:avLst/>
          </a:prstGeom>
          <a:solidFill>
            <a:schemeClr val="accent1"/>
          </a:solidFill>
          <a:ln w="28575" algn="ctr">
            <a:solidFill>
              <a:schemeClr val="accent2"/>
            </a:solid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47" name="Rectangle 46"/>
          <p:cNvSpPr/>
          <p:nvPr/>
        </p:nvSpPr>
        <p:spPr>
          <a:xfrm>
            <a:off x="5628904" y="1871868"/>
            <a:ext cx="877141" cy="548439"/>
          </a:xfrm>
          <a:prstGeom prst="rect">
            <a:avLst/>
          </a:prstGeom>
        </p:spPr>
        <p:txBody>
          <a:bodyPr wrap="square" lIns="0" tIns="0" rIns="0" bIns="40215" anchor="b" anchorCtr="0">
            <a:spAutoFit/>
          </a:bodyPr>
          <a:lstStyle/>
          <a:p>
            <a:pPr defTabSz="914335"/>
            <a:r>
              <a:rPr lang="en-US" sz="1100" dirty="0">
                <a:latin typeface="+mj-lt"/>
              </a:rPr>
              <a:t>Spend Plan Deployment Complete</a:t>
            </a:r>
          </a:p>
        </p:txBody>
      </p:sp>
      <p:cxnSp>
        <p:nvCxnSpPr>
          <p:cNvPr id="48" name="Straight Connector 47"/>
          <p:cNvCxnSpPr>
            <a:stCxn id="46" idx="0"/>
            <a:endCxn id="47" idx="2"/>
          </p:cNvCxnSpPr>
          <p:nvPr/>
        </p:nvCxnSpPr>
        <p:spPr>
          <a:xfrm flipV="1">
            <a:off x="5944635" y="2420307"/>
            <a:ext cx="122840" cy="22414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bwMode="gray">
          <a:xfrm>
            <a:off x="7311030" y="2644450"/>
            <a:ext cx="274248" cy="365675"/>
          </a:xfrm>
          <a:prstGeom prst="ellipse">
            <a:avLst/>
          </a:prstGeom>
          <a:solidFill>
            <a:schemeClr val="accent1"/>
          </a:solidFill>
          <a:ln w="28575" algn="ctr">
            <a:solidFill>
              <a:schemeClr val="accent2"/>
            </a:solidFill>
            <a:miter lim="800000"/>
            <a:headEnd/>
            <a:tailEnd/>
          </a:ln>
        </p:spPr>
        <p:txBody>
          <a:bodyPr lIns="79164" tIns="63331" rIns="79164" bIns="63331" rtlCol="0" anchor="ctr"/>
          <a:lstStyle/>
          <a:p>
            <a:pPr defTabSz="804306" eaLnBrk="1" hangingPunct="1">
              <a:spcBef>
                <a:spcPct val="50000"/>
              </a:spcBef>
              <a:buClr>
                <a:srgbClr val="F0AB00"/>
              </a:buClr>
              <a:buSzPct val="80000"/>
            </a:pPr>
            <a:endParaRPr lang="en-US" sz="1800" kern="0" dirty="0">
              <a:ea typeface="Arial Unicode MS" pitchFamily="34" charset="-128"/>
              <a:cs typeface="Arial Unicode MS" pitchFamily="34" charset="-128"/>
            </a:endParaRPr>
          </a:p>
        </p:txBody>
      </p:sp>
      <p:sp>
        <p:nvSpPr>
          <p:cNvPr id="50" name="Rectangle 49"/>
          <p:cNvSpPr/>
          <p:nvPr/>
        </p:nvSpPr>
        <p:spPr>
          <a:xfrm>
            <a:off x="7009166" y="1871868"/>
            <a:ext cx="877141" cy="548439"/>
          </a:xfrm>
          <a:prstGeom prst="rect">
            <a:avLst/>
          </a:prstGeom>
        </p:spPr>
        <p:txBody>
          <a:bodyPr wrap="square" lIns="0" tIns="0" rIns="0" bIns="40215" anchor="b" anchorCtr="0">
            <a:spAutoFit/>
          </a:bodyPr>
          <a:lstStyle/>
          <a:p>
            <a:pPr defTabSz="914335"/>
            <a:r>
              <a:rPr lang="en-US" sz="1100" dirty="0">
                <a:latin typeface="+mj-lt"/>
              </a:rPr>
              <a:t>VTrckS Deployment Complete</a:t>
            </a:r>
          </a:p>
        </p:txBody>
      </p:sp>
      <p:cxnSp>
        <p:nvCxnSpPr>
          <p:cNvPr id="51" name="Straight Connector 50"/>
          <p:cNvCxnSpPr>
            <a:stCxn id="49" idx="0"/>
            <a:endCxn id="50" idx="2"/>
          </p:cNvCxnSpPr>
          <p:nvPr/>
        </p:nvCxnSpPr>
        <p:spPr>
          <a:xfrm flipH="1" flipV="1">
            <a:off x="7447737" y="2420307"/>
            <a:ext cx="417" cy="22414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187795" y="2420306"/>
            <a:ext cx="0" cy="22414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83938" y="3455720"/>
            <a:ext cx="8657161" cy="2733223"/>
          </a:xfrm>
          <a:prstGeom prst="rect">
            <a:avLst/>
          </a:prstGeom>
        </p:spPr>
        <p:txBody>
          <a:bodyPr wrap="square" lIns="80431" tIns="40215" rIns="80431" bIns="40215">
            <a:spAutoFit/>
          </a:bodyPr>
          <a:lstStyle/>
          <a:p>
            <a:pPr algn="l">
              <a:spcBef>
                <a:spcPts val="1056"/>
              </a:spcBef>
            </a:pPr>
            <a:r>
              <a:rPr lang="en-US" sz="1400" b="1" dirty="0">
                <a:latin typeface="Calibri" panose="020F0502020204030204" pitchFamily="34" charset="0"/>
              </a:rPr>
              <a:t>VTrckS Go-Live Was December 13, 2010</a:t>
            </a:r>
          </a:p>
          <a:p>
            <a:pPr marL="285750" lvl="1" indent="-285750" algn="l">
              <a:buFont typeface="Arial" panose="020B0604020202020204" pitchFamily="34" charset="0"/>
              <a:buChar char="•"/>
            </a:pPr>
            <a:r>
              <a:rPr lang="en-US" sz="1400" dirty="0">
                <a:latin typeface="Calibri" panose="020F0502020204030204" pitchFamily="34" charset="0"/>
              </a:rPr>
              <a:t>4 pilot grantees used VTrckS directly</a:t>
            </a:r>
          </a:p>
          <a:p>
            <a:pPr marL="285750" lvl="1" indent="-285750" algn="l">
              <a:buFont typeface="Arial" panose="020B0604020202020204" pitchFamily="34" charset="0"/>
              <a:buChar char="•"/>
            </a:pPr>
            <a:r>
              <a:rPr lang="en-US" sz="1400" dirty="0">
                <a:latin typeface="Calibri" panose="020F0502020204030204" pitchFamily="34" charset="0"/>
              </a:rPr>
              <a:t>Orders from remaining 58 grantees interfaced through VTrckS</a:t>
            </a:r>
            <a:endParaRPr lang="en-US" sz="1400" strike="sngStrike" dirty="0">
              <a:solidFill>
                <a:srgbClr val="FF0000"/>
              </a:solidFill>
              <a:latin typeface="Calibri" panose="020F0502020204030204" pitchFamily="34" charset="0"/>
            </a:endParaRPr>
          </a:p>
          <a:p>
            <a:pPr marL="285750" lvl="1" indent="-285750" algn="l">
              <a:buFont typeface="Arial" panose="020B0604020202020204" pitchFamily="34" charset="0"/>
              <a:buChar char="•"/>
            </a:pPr>
            <a:r>
              <a:rPr lang="en-US" sz="1400" dirty="0" smtClean="0">
                <a:latin typeface="Calibri" panose="020F0502020204030204" pitchFamily="34" charset="0"/>
              </a:rPr>
              <a:t>Back office </a:t>
            </a:r>
            <a:r>
              <a:rPr lang="en-US" sz="1400" dirty="0">
                <a:latin typeface="Calibri" panose="020F0502020204030204" pitchFamily="34" charset="0"/>
              </a:rPr>
              <a:t>legacy system was retired, Funds, contracts, and inventory management was transitioned to VTrckS</a:t>
            </a:r>
          </a:p>
          <a:p>
            <a:pPr algn="l">
              <a:spcBef>
                <a:spcPts val="1056"/>
              </a:spcBef>
            </a:pPr>
            <a:r>
              <a:rPr lang="en-US" sz="1400" b="1" dirty="0">
                <a:latin typeface="Calibri" panose="020F0502020204030204" pitchFamily="34" charset="0"/>
              </a:rPr>
              <a:t>Spend Plan &amp; Full VTrckS Deployment Began May 1, 2012</a:t>
            </a:r>
          </a:p>
          <a:p>
            <a:pPr marL="285750" lvl="1" indent="-285750" algn="l">
              <a:buFont typeface="Arial" panose="020B0604020202020204" pitchFamily="34" charset="0"/>
              <a:buChar char="•"/>
            </a:pPr>
            <a:r>
              <a:rPr lang="en-US" sz="1400" dirty="0">
                <a:latin typeface="Calibri" panose="020F0502020204030204" pitchFamily="34" charset="0"/>
              </a:rPr>
              <a:t>Spend Plan was deployed to all 62 grantees by Aug. 1</a:t>
            </a:r>
          </a:p>
          <a:p>
            <a:pPr marL="285750" lvl="1" indent="-285750" algn="l">
              <a:buFont typeface="Arial" panose="020B0604020202020204" pitchFamily="34" charset="0"/>
              <a:buChar char="•"/>
            </a:pPr>
            <a:r>
              <a:rPr lang="en-US" sz="1400" dirty="0">
                <a:latin typeface="Calibri" panose="020F0502020204030204" pitchFamily="34" charset="0"/>
              </a:rPr>
              <a:t>Full VTrckS solution was deployed to all  grantees by June 2013</a:t>
            </a:r>
          </a:p>
          <a:p>
            <a:pPr marL="285750" lvl="1" indent="-285750" algn="l">
              <a:buFont typeface="Arial" panose="020B0604020202020204" pitchFamily="34" charset="0"/>
              <a:buChar char="•"/>
            </a:pPr>
            <a:r>
              <a:rPr lang="en-US" sz="1400" dirty="0">
                <a:latin typeface="Calibri" panose="020F0502020204030204" pitchFamily="34" charset="0"/>
              </a:rPr>
              <a:t>Forecasting legacy system was sunset in Oct. 2012 &amp; Front End legacy systems were sunset in Oct. 2013</a:t>
            </a:r>
          </a:p>
          <a:p>
            <a:pPr algn="l">
              <a:spcBef>
                <a:spcPts val="1056"/>
              </a:spcBef>
            </a:pPr>
            <a:r>
              <a:rPr lang="en-US" sz="1400" b="1" dirty="0">
                <a:latin typeface="Calibri" panose="020F0502020204030204" pitchFamily="34" charset="0"/>
              </a:rPr>
              <a:t>Accomplishments Since December 2010 </a:t>
            </a:r>
            <a:r>
              <a:rPr lang="en-US" sz="1400" b="1" dirty="0" smtClean="0">
                <a:latin typeface="Calibri" panose="020F0502020204030204" pitchFamily="34" charset="0"/>
              </a:rPr>
              <a:t>Go-Live (as of 10/15/2014) </a:t>
            </a:r>
            <a:endParaRPr lang="en-US" sz="1400" b="1" dirty="0" smtClean="0">
              <a:solidFill>
                <a:srgbClr val="FF0000"/>
              </a:solidFill>
              <a:latin typeface="Calibri" panose="020F0502020204030204" pitchFamily="34" charset="0"/>
            </a:endParaRPr>
          </a:p>
          <a:p>
            <a:pPr marL="285750" lvl="1" indent="-285750" algn="l">
              <a:buFont typeface="Arial" panose="020B0604020202020204" pitchFamily="34" charset="0"/>
              <a:buChar char="•"/>
              <a:tabLst>
                <a:tab pos="1596912" algn="l"/>
              </a:tabLst>
              <a:defRPr/>
            </a:pPr>
            <a:r>
              <a:rPr lang="en-US" sz="1400" dirty="0" smtClean="0">
                <a:latin typeface="Calibri" panose="020F0502020204030204" pitchFamily="34" charset="0"/>
              </a:rPr>
              <a:t>Approximately 2 million vaccine orders are placed through </a:t>
            </a:r>
            <a:r>
              <a:rPr lang="en-US" sz="1400" dirty="0" err="1" smtClean="0">
                <a:latin typeface="Calibri" panose="020F0502020204030204" pitchFamily="34" charset="0"/>
              </a:rPr>
              <a:t>VTrckS</a:t>
            </a:r>
            <a:r>
              <a:rPr lang="en-US" sz="1400" dirty="0" smtClean="0">
                <a:latin typeface="Calibri" panose="020F0502020204030204" pitchFamily="34" charset="0"/>
              </a:rPr>
              <a:t> annually</a:t>
            </a:r>
          </a:p>
          <a:p>
            <a:pPr marL="285750" lvl="1" indent="-285750" algn="l">
              <a:buFont typeface="Arial" panose="020B0604020202020204" pitchFamily="34" charset="0"/>
              <a:buChar char="•"/>
            </a:pPr>
            <a:r>
              <a:rPr lang="en-US" sz="1400" smtClean="0">
                <a:latin typeface="Calibri" panose="020F0502020204030204" pitchFamily="34" charset="0"/>
              </a:rPr>
              <a:t>80-90 million </a:t>
            </a:r>
            <a:r>
              <a:rPr lang="en-US" sz="1400" dirty="0">
                <a:latin typeface="Calibri" panose="020F0502020204030204" pitchFamily="34" charset="0"/>
              </a:rPr>
              <a:t>vaccine doses are shipped to providers annually</a:t>
            </a:r>
          </a:p>
        </p:txBody>
      </p:sp>
    </p:spTree>
    <p:extLst>
      <p:ext uri="{BB962C8B-B14F-4D97-AF65-F5344CB8AC3E}">
        <p14:creationId xmlns:p14="http://schemas.microsoft.com/office/powerpoint/2010/main" val="213909149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bwMode="auto">
          <a:xfrm>
            <a:off x="772505" y="1888332"/>
            <a:ext cx="2321913" cy="1985791"/>
          </a:xfrm>
          <a:prstGeom prst="roundRect">
            <a:avLst>
              <a:gd name="adj" fmla="val 2122"/>
            </a:avLst>
          </a:prstGeom>
          <a:solidFill>
            <a:schemeClr val="bg1"/>
          </a:solidFill>
          <a:ln w="15875" cap="flat" cmpd="sng" algn="ctr">
            <a:solidFill>
              <a:schemeClr val="bg1">
                <a:lumMod val="75000"/>
              </a:schemeClr>
            </a:solidFill>
            <a:prstDash val="sysDash"/>
            <a:round/>
            <a:headEnd type="none" w="med" len="med"/>
            <a:tailEnd type="none" w="med" len="med"/>
          </a:ln>
          <a:effectLst/>
        </p:spPr>
        <p:txBody>
          <a:bodyPr vert="horz" wrap="square" lIns="0" tIns="0" rIns="0" bIns="0" numCol="1" rtlCol="0" anchor="t" anchorCtr="0" compatLnSpc="1">
            <a:prstTxWarp prst="textNoShape">
              <a:avLst/>
            </a:prstTxWarp>
          </a:bodyPr>
          <a:lstStyle/>
          <a:p>
            <a:pPr marL="111125" marR="0" indent="0" algn="l" defTabSz="914400" rtl="0" eaLnBrk="1" fontAlgn="base" latinLnBrk="0" hangingPunct="1">
              <a:lnSpc>
                <a:spcPct val="14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2" name="Rectangle 1"/>
          <p:cNvSpPr/>
          <p:nvPr/>
        </p:nvSpPr>
        <p:spPr bwMode="auto">
          <a:xfrm>
            <a:off x="955947" y="2040731"/>
            <a:ext cx="1547942"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b="1" dirty="0"/>
              <a:t>Direct Order Entry</a:t>
            </a:r>
          </a:p>
        </p:txBody>
      </p:sp>
      <p:sp>
        <p:nvSpPr>
          <p:cNvPr id="3" name="Rectangle 2"/>
          <p:cNvSpPr/>
          <p:nvPr/>
        </p:nvSpPr>
        <p:spPr bwMode="auto">
          <a:xfrm>
            <a:off x="955947" y="4021931"/>
            <a:ext cx="1547942"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b="1" dirty="0"/>
              <a:t>VACMAN </a:t>
            </a:r>
            <a:r>
              <a:rPr lang="en-US" b="1" dirty="0" smtClean="0"/>
              <a:t>(</a:t>
            </a:r>
            <a:r>
              <a:rPr lang="en-US" b="1" dirty="0"/>
              <a:t>legacy)</a:t>
            </a:r>
            <a:endParaRPr kumimoji="0" lang="en-US" sz="1200" b="1" i="0" u="none" strike="noStrike" cap="none" normalizeH="0" baseline="0" dirty="0" smtClean="0">
              <a:ln>
                <a:noFill/>
              </a:ln>
              <a:solidFill>
                <a:schemeClr val="tx1"/>
              </a:solidFill>
              <a:effectLst/>
              <a:latin typeface="Arial" charset="0"/>
            </a:endParaRPr>
          </a:p>
        </p:txBody>
      </p:sp>
      <p:sp>
        <p:nvSpPr>
          <p:cNvPr id="4" name="Rectangle 3"/>
          <p:cNvSpPr/>
          <p:nvPr/>
        </p:nvSpPr>
        <p:spPr bwMode="auto">
          <a:xfrm>
            <a:off x="955947" y="3040513"/>
            <a:ext cx="1547942"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marR="0" indent="0" algn="l" defTabSz="914400" rtl="0" eaLnBrk="1" fontAlgn="base" latinLnBrk="0" hangingPunct="1">
              <a:lnSpc>
                <a:spcPct val="14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ExIS</a:t>
            </a:r>
          </a:p>
        </p:txBody>
      </p:sp>
      <p:sp>
        <p:nvSpPr>
          <p:cNvPr id="5" name="Rectangle 4"/>
          <p:cNvSpPr/>
          <p:nvPr/>
        </p:nvSpPr>
        <p:spPr bwMode="auto">
          <a:xfrm>
            <a:off x="3375863" y="3040513"/>
            <a:ext cx="1547942" cy="685800"/>
          </a:xfrm>
          <a:prstGeom prst="rect">
            <a:avLst/>
          </a:prstGeom>
          <a:solidFill>
            <a:srgbClr val="003399"/>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ctr" eaLnBrk="1" hangingPunct="1">
              <a:lnSpc>
                <a:spcPct val="140000"/>
              </a:lnSpc>
              <a:spcBef>
                <a:spcPct val="20000"/>
              </a:spcBef>
            </a:pPr>
            <a:r>
              <a:rPr lang="en-US" dirty="0">
                <a:solidFill>
                  <a:schemeClr val="bg1"/>
                </a:solidFill>
              </a:rPr>
              <a:t>VTrckS</a:t>
            </a:r>
          </a:p>
        </p:txBody>
      </p:sp>
      <p:sp>
        <p:nvSpPr>
          <p:cNvPr id="6" name="Rectangle 5"/>
          <p:cNvSpPr/>
          <p:nvPr/>
        </p:nvSpPr>
        <p:spPr bwMode="auto">
          <a:xfrm>
            <a:off x="6401386" y="1951120"/>
            <a:ext cx="1547942"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sz="1600" b="1" dirty="0"/>
              <a:t>Manufacturers</a:t>
            </a:r>
          </a:p>
        </p:txBody>
      </p:sp>
      <p:sp>
        <p:nvSpPr>
          <p:cNvPr id="7" name="Rectangle 6"/>
          <p:cNvSpPr/>
          <p:nvPr/>
        </p:nvSpPr>
        <p:spPr bwMode="auto">
          <a:xfrm>
            <a:off x="6401386" y="4243521"/>
            <a:ext cx="1547942"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b="1" dirty="0" smtClean="0"/>
              <a:t>UFMS </a:t>
            </a:r>
            <a:r>
              <a:rPr lang="en-US" sz="1100" b="1" dirty="0" smtClean="0"/>
              <a:t>– CDC’s Financial Mgt System</a:t>
            </a:r>
          </a:p>
          <a:p>
            <a:pPr marL="111125" algn="l" eaLnBrk="1" hangingPunct="1">
              <a:lnSpc>
                <a:spcPct val="140000"/>
              </a:lnSpc>
              <a:spcBef>
                <a:spcPct val="20000"/>
              </a:spcBef>
            </a:pPr>
            <a:endParaRPr lang="en-US" dirty="0"/>
          </a:p>
        </p:txBody>
      </p:sp>
      <p:sp>
        <p:nvSpPr>
          <p:cNvPr id="8" name="Rectangle 7"/>
          <p:cNvSpPr/>
          <p:nvPr/>
        </p:nvSpPr>
        <p:spPr bwMode="auto">
          <a:xfrm>
            <a:off x="5156611" y="3040513"/>
            <a:ext cx="808647"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b="1" dirty="0" smtClean="0"/>
              <a:t>EDI</a:t>
            </a:r>
            <a:endParaRPr lang="en-US" b="1" dirty="0"/>
          </a:p>
        </p:txBody>
      </p:sp>
      <p:sp>
        <p:nvSpPr>
          <p:cNvPr id="9" name="Rectangle 8"/>
          <p:cNvSpPr/>
          <p:nvPr/>
        </p:nvSpPr>
        <p:spPr bwMode="auto">
          <a:xfrm>
            <a:off x="955947" y="4972460"/>
            <a:ext cx="1547942" cy="2667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sz="1600" b="1" dirty="0"/>
              <a:t>VOFA </a:t>
            </a:r>
            <a:r>
              <a:rPr lang="en-US" sz="1600" b="1" dirty="0" smtClean="0"/>
              <a:t>(legacy</a:t>
            </a:r>
            <a:r>
              <a:rPr lang="en-US" sz="1600" b="1" dirty="0"/>
              <a:t>)</a:t>
            </a:r>
          </a:p>
        </p:txBody>
      </p:sp>
      <p:sp>
        <p:nvSpPr>
          <p:cNvPr id="11" name="Rectangle 10"/>
          <p:cNvSpPr/>
          <p:nvPr/>
        </p:nvSpPr>
        <p:spPr bwMode="auto">
          <a:xfrm>
            <a:off x="913227" y="5847715"/>
            <a:ext cx="7036101" cy="314960"/>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eaLnBrk="1" hangingPunct="1">
              <a:lnSpc>
                <a:spcPct val="140000"/>
              </a:lnSpc>
              <a:spcBef>
                <a:spcPct val="20000"/>
              </a:spcBef>
            </a:pPr>
            <a:r>
              <a:rPr lang="en-US" b="1" dirty="0"/>
              <a:t>CDC </a:t>
            </a:r>
            <a:r>
              <a:rPr lang="en-US" b="1" dirty="0" smtClean="0"/>
              <a:t>Infrastructure Supporting VTrckS</a:t>
            </a:r>
            <a:endParaRPr lang="en-US" b="1" dirty="0"/>
          </a:p>
        </p:txBody>
      </p:sp>
      <p:cxnSp>
        <p:nvCxnSpPr>
          <p:cNvPr id="13" name="Elbow Connector 12"/>
          <p:cNvCxnSpPr>
            <a:stCxn id="2" idx="3"/>
            <a:endCxn id="5" idx="1"/>
          </p:cNvCxnSpPr>
          <p:nvPr/>
        </p:nvCxnSpPr>
        <p:spPr bwMode="auto">
          <a:xfrm>
            <a:off x="2503889" y="2383631"/>
            <a:ext cx="871974" cy="999782"/>
          </a:xfrm>
          <a:prstGeom prst="bentConnector3">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cxnSp>
        <p:nvCxnSpPr>
          <p:cNvPr id="15" name="Elbow Connector 14"/>
          <p:cNvCxnSpPr>
            <a:stCxn id="4" idx="3"/>
            <a:endCxn id="5" idx="1"/>
          </p:cNvCxnSpPr>
          <p:nvPr/>
        </p:nvCxnSpPr>
        <p:spPr bwMode="auto">
          <a:xfrm>
            <a:off x="2503889" y="3383413"/>
            <a:ext cx="871974" cy="12700"/>
          </a:xfrm>
          <a:prstGeom prst="bentConnector3">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cxnSp>
        <p:nvCxnSpPr>
          <p:cNvPr id="17" name="Elbow Connector 16"/>
          <p:cNvCxnSpPr>
            <a:stCxn id="3" idx="3"/>
            <a:endCxn id="5" idx="1"/>
          </p:cNvCxnSpPr>
          <p:nvPr/>
        </p:nvCxnSpPr>
        <p:spPr bwMode="auto">
          <a:xfrm flipV="1">
            <a:off x="2503889" y="3383413"/>
            <a:ext cx="871974" cy="981418"/>
          </a:xfrm>
          <a:prstGeom prst="bentConnector3">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cxnSp>
        <p:nvCxnSpPr>
          <p:cNvPr id="19" name="Elbow Connector 18"/>
          <p:cNvCxnSpPr>
            <a:stCxn id="9" idx="3"/>
            <a:endCxn id="5" idx="1"/>
          </p:cNvCxnSpPr>
          <p:nvPr/>
        </p:nvCxnSpPr>
        <p:spPr bwMode="auto">
          <a:xfrm flipV="1">
            <a:off x="2503889" y="3383414"/>
            <a:ext cx="871974" cy="1722397"/>
          </a:xfrm>
          <a:prstGeom prst="bentConnector3">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cxnSp>
        <p:nvCxnSpPr>
          <p:cNvPr id="28" name="Elbow Connector 27"/>
          <p:cNvCxnSpPr>
            <a:stCxn id="8" idx="3"/>
            <a:endCxn id="6" idx="1"/>
          </p:cNvCxnSpPr>
          <p:nvPr/>
        </p:nvCxnSpPr>
        <p:spPr bwMode="auto">
          <a:xfrm flipV="1">
            <a:off x="5965259" y="2294021"/>
            <a:ext cx="436127" cy="1089393"/>
          </a:xfrm>
          <a:prstGeom prst="bentConnector3">
            <a:avLst>
              <a:gd name="adj1" fmla="val 50000"/>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cxnSp>
        <p:nvCxnSpPr>
          <p:cNvPr id="31" name="Elbow Connector 30"/>
          <p:cNvCxnSpPr>
            <a:stCxn id="8" idx="3"/>
            <a:endCxn id="7" idx="1"/>
          </p:cNvCxnSpPr>
          <p:nvPr/>
        </p:nvCxnSpPr>
        <p:spPr bwMode="auto">
          <a:xfrm>
            <a:off x="5965259" y="3383413"/>
            <a:ext cx="436127" cy="1203008"/>
          </a:xfrm>
          <a:prstGeom prst="bentConnector3">
            <a:avLst>
              <a:gd name="adj1" fmla="val 50000"/>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sp>
        <p:nvSpPr>
          <p:cNvPr id="34" name="Rectangle 33"/>
          <p:cNvSpPr/>
          <p:nvPr/>
        </p:nvSpPr>
        <p:spPr bwMode="auto">
          <a:xfrm>
            <a:off x="3693273" y="2032635"/>
            <a:ext cx="914693"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b="1" dirty="0" smtClean="0"/>
              <a:t>CDC</a:t>
            </a:r>
            <a:endParaRPr lang="en-US" b="1" dirty="0"/>
          </a:p>
        </p:txBody>
      </p:sp>
      <p:sp>
        <p:nvSpPr>
          <p:cNvPr id="53" name="Rectangle 52"/>
          <p:cNvSpPr/>
          <p:nvPr/>
        </p:nvSpPr>
        <p:spPr bwMode="auto">
          <a:xfrm>
            <a:off x="6401386" y="3040513"/>
            <a:ext cx="1547942" cy="685800"/>
          </a:xfrm>
          <a:prstGeom prst="rect">
            <a:avLst/>
          </a:prstGeom>
          <a:solidFill>
            <a:schemeClr val="accent5"/>
          </a:solidFill>
          <a:ln w="9525" cap="flat" cmpd="sng" algn="ctr">
            <a:solidFill>
              <a:schemeClr val="bg1">
                <a:lumMod val="7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b="1" dirty="0" smtClean="0"/>
              <a:t>Distributor - McKesson</a:t>
            </a:r>
            <a:endParaRPr lang="en-US" b="1" dirty="0"/>
          </a:p>
        </p:txBody>
      </p:sp>
      <p:cxnSp>
        <p:nvCxnSpPr>
          <p:cNvPr id="55" name="Straight Arrow Connector 54"/>
          <p:cNvCxnSpPr>
            <a:stCxn id="5" idx="3"/>
            <a:endCxn id="8" idx="1"/>
          </p:cNvCxnSpPr>
          <p:nvPr/>
        </p:nvCxnSpPr>
        <p:spPr bwMode="auto">
          <a:xfrm>
            <a:off x="4923806" y="3383413"/>
            <a:ext cx="232805" cy="0"/>
          </a:xfrm>
          <a:prstGeom prst="straightConnector1">
            <a:avLst/>
          </a:prstGeom>
          <a:solidFill>
            <a:schemeClr val="bg1"/>
          </a:solidFill>
          <a:ln w="19050" cap="flat" cmpd="sng" algn="ctr">
            <a:solidFill>
              <a:schemeClr val="bg1">
                <a:lumMod val="50000"/>
              </a:schemeClr>
            </a:solidFill>
            <a:prstDash val="solid"/>
            <a:round/>
            <a:headEnd type="triangle" w="med" len="med"/>
            <a:tailEnd type="triangle" w="med" len="med"/>
          </a:ln>
          <a:effectLst/>
        </p:spPr>
      </p:cxnSp>
      <p:cxnSp>
        <p:nvCxnSpPr>
          <p:cNvPr id="69" name="Straight Arrow Connector 68"/>
          <p:cNvCxnSpPr>
            <a:stCxn id="8" idx="3"/>
            <a:endCxn id="53" idx="1"/>
          </p:cNvCxnSpPr>
          <p:nvPr/>
        </p:nvCxnSpPr>
        <p:spPr bwMode="auto">
          <a:xfrm>
            <a:off x="5965259" y="3383413"/>
            <a:ext cx="436127" cy="0"/>
          </a:xfrm>
          <a:prstGeom prst="straightConnector1">
            <a:avLst/>
          </a:prstGeom>
          <a:solidFill>
            <a:schemeClr val="bg1"/>
          </a:solidFill>
          <a:ln w="19050" cap="flat" cmpd="sng" algn="ctr">
            <a:solidFill>
              <a:schemeClr val="bg1">
                <a:lumMod val="50000"/>
              </a:schemeClr>
            </a:solidFill>
            <a:prstDash val="solid"/>
            <a:round/>
            <a:headEnd type="triangle" w="med" len="med"/>
            <a:tailEnd type="triangle" w="med" len="med"/>
          </a:ln>
          <a:effectLst/>
        </p:spPr>
      </p:cxnSp>
      <p:sp>
        <p:nvSpPr>
          <p:cNvPr id="26" name="Rectangle 25"/>
          <p:cNvSpPr/>
          <p:nvPr/>
        </p:nvSpPr>
        <p:spPr bwMode="auto">
          <a:xfrm>
            <a:off x="955946" y="5461635"/>
            <a:ext cx="1983929" cy="266700"/>
          </a:xfrm>
          <a:prstGeom prst="rect">
            <a:avLst/>
          </a:prstGeom>
          <a:solidFill>
            <a:srgbClr val="FFFF99"/>
          </a:solidFill>
          <a:ln w="22225" cap="flat" cmpd="sng" algn="ctr">
            <a:solidFill>
              <a:schemeClr val="tx1"/>
            </a:solidFill>
            <a:prstDash val="dash"/>
            <a:round/>
            <a:headEnd type="none" w="med" len="med"/>
            <a:tailEnd type="none" w="med" len="med"/>
          </a:ln>
          <a:effectLst>
            <a:outerShdw blurRad="50800" dist="38100" dir="5400000" algn="t" rotWithShape="0">
              <a:prstClr val="black">
                <a:alpha val="40000"/>
              </a:prstClr>
            </a:outerShdw>
          </a:effectLst>
        </p:spPr>
        <p:txBody>
          <a:bodyPr vert="horz" wrap="square" lIns="0" tIns="0" rIns="0" bIns="0" numCol="1" rtlCol="0" anchor="t" anchorCtr="0" compatLnSpc="1">
            <a:prstTxWarp prst="textNoShape">
              <a:avLst/>
            </a:prstTxWarp>
          </a:bodyPr>
          <a:lstStyle/>
          <a:p>
            <a:pPr marL="111125" algn="l" eaLnBrk="1" hangingPunct="1">
              <a:lnSpc>
                <a:spcPct val="140000"/>
              </a:lnSpc>
              <a:spcBef>
                <a:spcPct val="20000"/>
              </a:spcBef>
            </a:pPr>
            <a:r>
              <a:rPr lang="en-US" sz="1600" b="1" dirty="0" smtClean="0"/>
              <a:t>NIPVAC  (retired)</a:t>
            </a:r>
            <a:endParaRPr lang="en-US" sz="1600" b="1" dirty="0"/>
          </a:p>
        </p:txBody>
      </p:sp>
      <p:cxnSp>
        <p:nvCxnSpPr>
          <p:cNvPr id="27" name="Straight Arrow Connector 26"/>
          <p:cNvCxnSpPr>
            <a:stCxn id="34" idx="2"/>
            <a:endCxn id="5" idx="0"/>
          </p:cNvCxnSpPr>
          <p:nvPr/>
        </p:nvCxnSpPr>
        <p:spPr bwMode="auto">
          <a:xfrm flipH="1">
            <a:off x="4149834" y="2718435"/>
            <a:ext cx="785" cy="322078"/>
          </a:xfrm>
          <a:prstGeom prst="straightConnector1">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sp>
        <p:nvSpPr>
          <p:cNvPr id="18" name="TextBox 17"/>
          <p:cNvSpPr txBox="1"/>
          <p:nvPr/>
        </p:nvSpPr>
        <p:spPr>
          <a:xfrm rot="16200000">
            <a:off x="96096" y="2815721"/>
            <a:ext cx="1134289" cy="253916"/>
          </a:xfrm>
          <a:prstGeom prst="rect">
            <a:avLst/>
          </a:prstGeom>
          <a:noFill/>
        </p:spPr>
        <p:txBody>
          <a:bodyPr wrap="square" rtlCol="0">
            <a:spAutoFit/>
          </a:bodyPr>
          <a:lstStyle/>
          <a:p>
            <a:r>
              <a:rPr lang="en-US" sz="1050" dirty="0" smtClean="0">
                <a:solidFill>
                  <a:schemeClr val="bg1">
                    <a:lumMod val="65000"/>
                  </a:schemeClr>
                </a:solidFill>
              </a:rPr>
              <a:t>Pilot Grantees</a:t>
            </a:r>
            <a:endParaRPr lang="en-US" sz="1050" dirty="0">
              <a:solidFill>
                <a:schemeClr val="bg1">
                  <a:lumMod val="65000"/>
                </a:schemeClr>
              </a:solidFill>
            </a:endParaRPr>
          </a:p>
        </p:txBody>
      </p:sp>
      <p:sp>
        <p:nvSpPr>
          <p:cNvPr id="32" name="TextBox 31"/>
          <p:cNvSpPr txBox="1"/>
          <p:nvPr/>
        </p:nvSpPr>
        <p:spPr>
          <a:xfrm rot="16200000">
            <a:off x="-83010" y="4553879"/>
            <a:ext cx="1485397" cy="253916"/>
          </a:xfrm>
          <a:prstGeom prst="rect">
            <a:avLst/>
          </a:prstGeom>
          <a:noFill/>
        </p:spPr>
        <p:txBody>
          <a:bodyPr wrap="square" rtlCol="0">
            <a:spAutoFit/>
          </a:bodyPr>
          <a:lstStyle/>
          <a:p>
            <a:r>
              <a:rPr lang="en-US" sz="1050" dirty="0" smtClean="0">
                <a:solidFill>
                  <a:schemeClr val="bg1">
                    <a:lumMod val="65000"/>
                  </a:schemeClr>
                </a:solidFill>
              </a:rPr>
              <a:t>Non-Pilot Grantees</a:t>
            </a:r>
            <a:endParaRPr lang="en-US" sz="1050" dirty="0">
              <a:solidFill>
                <a:schemeClr val="bg1">
                  <a:lumMod val="65000"/>
                </a:schemeClr>
              </a:solidFill>
            </a:endParaRPr>
          </a:p>
        </p:txBody>
      </p:sp>
      <p:sp>
        <p:nvSpPr>
          <p:cNvPr id="33" name="Rounded Rectangle 32"/>
          <p:cNvSpPr/>
          <p:nvPr/>
        </p:nvSpPr>
        <p:spPr bwMode="auto">
          <a:xfrm>
            <a:off x="772505" y="3965867"/>
            <a:ext cx="2321913" cy="1400518"/>
          </a:xfrm>
          <a:prstGeom prst="roundRect">
            <a:avLst>
              <a:gd name="adj" fmla="val 2122"/>
            </a:avLst>
          </a:prstGeom>
          <a:noFill/>
          <a:ln w="15875" cap="flat" cmpd="sng" algn="ctr">
            <a:solidFill>
              <a:schemeClr val="bg1">
                <a:lumMod val="75000"/>
              </a:schemeClr>
            </a:solidFill>
            <a:prstDash val="sysDash"/>
            <a:round/>
            <a:headEnd type="none" w="med" len="med"/>
            <a:tailEnd type="none" w="med" len="med"/>
          </a:ln>
          <a:effectLst/>
        </p:spPr>
        <p:txBody>
          <a:bodyPr vert="horz" wrap="square" lIns="0" tIns="0" rIns="0" bIns="0" numCol="1" rtlCol="0" anchor="t" anchorCtr="0" compatLnSpc="1">
            <a:prstTxWarp prst="textNoShape">
              <a:avLst/>
            </a:prstTxWarp>
          </a:bodyPr>
          <a:lstStyle/>
          <a:p>
            <a:pPr marL="111125" marR="0" indent="0" algn="l" defTabSz="914400" rtl="0" eaLnBrk="1" fontAlgn="base" latinLnBrk="0" hangingPunct="1">
              <a:lnSpc>
                <a:spcPct val="14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cxnSp>
        <p:nvCxnSpPr>
          <p:cNvPr id="39" name="Straight Arrow Connector 38"/>
          <p:cNvCxnSpPr>
            <a:stCxn id="6" idx="2"/>
            <a:endCxn id="53" idx="0"/>
          </p:cNvCxnSpPr>
          <p:nvPr/>
        </p:nvCxnSpPr>
        <p:spPr bwMode="auto">
          <a:xfrm>
            <a:off x="7175357" y="2636921"/>
            <a:ext cx="0" cy="403593"/>
          </a:xfrm>
          <a:prstGeom prst="straightConnector1">
            <a:avLst/>
          </a:prstGeom>
          <a:solidFill>
            <a:schemeClr val="bg1"/>
          </a:solidFill>
          <a:ln w="19050" cap="flat" cmpd="sng" algn="ctr">
            <a:solidFill>
              <a:schemeClr val="bg1">
                <a:lumMod val="50000"/>
              </a:schemeClr>
            </a:solidFill>
            <a:prstDash val="solid"/>
            <a:round/>
            <a:headEnd type="none" w="med" len="med"/>
            <a:tailEnd type="triangle" w="med" len="med"/>
          </a:ln>
          <a:effectLst/>
        </p:spPr>
      </p:cxnSp>
      <p:sp>
        <p:nvSpPr>
          <p:cNvPr id="30" name="Title 3"/>
          <p:cNvSpPr txBox="1">
            <a:spLocks/>
          </p:cNvSpPr>
          <p:nvPr/>
        </p:nvSpPr>
        <p:spPr>
          <a:xfrm>
            <a:off x="278344" y="228600"/>
            <a:ext cx="8513683" cy="838200"/>
          </a:xfrm>
          <a:prstGeom prst="rect">
            <a:avLst/>
          </a:prstGeom>
          <a:noFill/>
        </p:spPr>
        <p:txBody>
          <a:bodyPr/>
          <a:lstStyle/>
          <a:p>
            <a:pPr lvl="0" algn="l">
              <a:defRPr/>
            </a:pPr>
            <a:r>
              <a:rPr lang="en-US" sz="3200" b="1" kern="0" dirty="0">
                <a:solidFill>
                  <a:schemeClr val="accent2"/>
                </a:solidFill>
              </a:rPr>
              <a:t>VTrckS High-Level System Landscape</a:t>
            </a:r>
          </a:p>
        </p:txBody>
      </p:sp>
    </p:spTree>
    <p:extLst>
      <p:ext uri="{BB962C8B-B14F-4D97-AF65-F5344CB8AC3E}">
        <p14:creationId xmlns:p14="http://schemas.microsoft.com/office/powerpoint/2010/main" val="11224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1536</TotalTime>
  <Words>1343</Words>
  <Application>Microsoft Office PowerPoint</Application>
  <PresentationFormat>On-screen Show (4:3)</PresentationFormat>
  <Paragraphs>198</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Times New Roman</vt:lpstr>
      <vt:lpstr>Arial Narrow</vt:lpstr>
      <vt:lpstr>Calibri</vt:lpstr>
      <vt:lpstr>Myriad Web Pro</vt:lpstr>
      <vt:lpstr>Wingdings</vt:lpstr>
      <vt:lpstr>Arial Unicode MS</vt:lpstr>
      <vt:lpstr>Courier New</vt:lpstr>
      <vt:lpstr>CDC_OD_PPT_light([1]</vt:lpstr>
      <vt:lpstr>Centers for Dısease Control and Preventıon (CDC) National Center for Immunization and Respiratory Diseases (NCIRD)  Vaccine Ordering and Tracking System (VTrckS) </vt:lpstr>
      <vt:lpstr>Presentation Objective </vt:lpstr>
      <vt:lpstr>Agenda</vt:lpstr>
      <vt:lpstr>Program Background: Modernizing Vaccine Management </vt:lpstr>
      <vt:lpstr>Vaccine Tracking System (VTrckS):  Overview </vt:lpstr>
      <vt:lpstr>PowerPoint Presentation</vt:lpstr>
      <vt:lpstr>PowerPoint Presentation</vt:lpstr>
      <vt:lpstr>Vaccine Tracking System (VTrckS): High-level milestones &amp; accomplishments</vt:lpstr>
      <vt:lpstr>PowerPoint Presentation</vt:lpstr>
      <vt:lpstr>Vaccine Tracking System (VTrckS):  Key Success Factors and Lessons Learned</vt:lpstr>
      <vt:lpstr>Moving Forward: The Power of Information </vt:lpstr>
      <vt:lpstr>Moving Forward:  HANA- Advanced Data Analytics Platform </vt:lpstr>
      <vt:lpstr>PowerPoint Presentation</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ufuk göster</cp:lastModifiedBy>
  <cp:revision>153</cp:revision>
  <cp:lastPrinted>2014-11-11T06:09:54Z</cp:lastPrinted>
  <dcterms:created xsi:type="dcterms:W3CDTF">2011-03-17T17:43:16Z</dcterms:created>
  <dcterms:modified xsi:type="dcterms:W3CDTF">2014-11-11T12:00:53Z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