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9" r:id="rId1"/>
  </p:sldMasterIdLst>
  <p:notesMasterIdLst>
    <p:notesMasterId r:id="rId25"/>
  </p:notesMasterIdLst>
  <p:handoutMasterIdLst>
    <p:handoutMasterId r:id="rId26"/>
  </p:handoutMasterIdLst>
  <p:sldIdLst>
    <p:sldId id="304" r:id="rId2"/>
    <p:sldId id="295" r:id="rId3"/>
    <p:sldId id="279" r:id="rId4"/>
    <p:sldId id="298" r:id="rId5"/>
    <p:sldId id="290" r:id="rId6"/>
    <p:sldId id="317" r:id="rId7"/>
    <p:sldId id="280" r:id="rId8"/>
    <p:sldId id="285" r:id="rId9"/>
    <p:sldId id="286" r:id="rId10"/>
    <p:sldId id="292" r:id="rId11"/>
    <p:sldId id="294" r:id="rId12"/>
    <p:sldId id="319" r:id="rId13"/>
    <p:sldId id="301" r:id="rId14"/>
    <p:sldId id="303" r:id="rId15"/>
    <p:sldId id="302" r:id="rId16"/>
    <p:sldId id="316" r:id="rId17"/>
    <p:sldId id="318" r:id="rId18"/>
    <p:sldId id="311" r:id="rId19"/>
    <p:sldId id="312" r:id="rId20"/>
    <p:sldId id="313" r:id="rId21"/>
    <p:sldId id="314" r:id="rId22"/>
    <p:sldId id="315" r:id="rId23"/>
    <p:sldId id="300" r:id="rId24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rgbClr val="0053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rgbClr val="0053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rgbClr val="0053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rgbClr val="0053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rgbClr val="0053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53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53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53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5399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6699"/>
    <a:srgbClr val="3333CC"/>
    <a:srgbClr val="0066CC"/>
    <a:srgbClr val="6699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ys stil 2 - aks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ddels stil 1 - aks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5427" autoAdjust="0"/>
  </p:normalViewPr>
  <p:slideViewPr>
    <p:cSldViewPr snapToGrid="0">
      <p:cViewPr>
        <p:scale>
          <a:sx n="85" d="100"/>
          <a:sy n="85" d="100"/>
        </p:scale>
        <p:origin x="-2364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781" cy="49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240" y="0"/>
            <a:ext cx="2948781" cy="49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7907E0C-4340-4A1A-8515-DFD6B48127EB}" type="datetimeFigureOut">
              <a:rPr lang="en-GB"/>
              <a:pPr>
                <a:defRPr/>
              </a:pPr>
              <a:t>07/11/2014</a:t>
            </a:fld>
            <a:endParaRPr lang="en-GB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941"/>
            <a:ext cx="2948781" cy="49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240" y="9445941"/>
            <a:ext cx="2948781" cy="49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1AF87AF-2698-4F6B-9570-D3603F72EE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8199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781" cy="4965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833" y="0"/>
            <a:ext cx="2948780" cy="4965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3" y="4723766"/>
            <a:ext cx="4989508" cy="44738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532"/>
            <a:ext cx="2948781" cy="4965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833" y="9447532"/>
            <a:ext cx="2948780" cy="4965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E641B2D-1274-46CA-B97C-7AF2E52F900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0403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41B2D-1274-46CA-B97C-7AF2E52F9009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882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5DE8A5-0FFD-4E8E-9CE1-CB4734D5FBEA}" type="slidenum">
              <a:rPr lang="nb-NO" smtClean="0">
                <a:cs typeface="Arial" charset="0"/>
              </a:rPr>
              <a:pPr/>
              <a:t>10</a:t>
            </a:fld>
            <a:endParaRPr lang="nb-NO" smtClean="0">
              <a:cs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3638" cy="3729038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b-NO" dirty="0" smtClean="0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41B2D-1274-46CA-B97C-7AF2E52F9009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80581C-A13E-4267-9266-EE2129B475B8}" type="slidenum">
              <a:rPr lang="nb-NO" smtClean="0">
                <a:cs typeface="Arial" charset="0"/>
              </a:rPr>
              <a:pPr/>
              <a:t>13</a:t>
            </a:fld>
            <a:endParaRPr lang="nb-NO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3638" cy="3729038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80581C-A13E-4267-9266-EE2129B475B8}" type="slidenum">
              <a:rPr lang="nb-NO" smtClean="0">
                <a:cs typeface="Arial" charset="0"/>
              </a:rPr>
              <a:pPr/>
              <a:t>14</a:t>
            </a:fld>
            <a:endParaRPr lang="nb-NO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3638" cy="3729038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dirty="0" smtClean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41B2D-1274-46CA-B97C-7AF2E52F9009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dirty="0" smtClean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41B2D-1274-46CA-B97C-7AF2E52F9009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41B2D-1274-46CA-B97C-7AF2E52F9009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6559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41B2D-1274-46CA-B97C-7AF2E52F9009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41B2D-1274-46CA-B97C-7AF2E52F9009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41B2D-1274-46CA-B97C-7AF2E52F9009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41B2D-1274-46CA-B97C-7AF2E52F9009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5142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41B2D-1274-46CA-B97C-7AF2E52F9009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41B2D-1274-46CA-B97C-7AF2E52F9009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41B2D-1274-46CA-B97C-7AF2E52F9009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dirty="0" smtClean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41B2D-1274-46CA-B97C-7AF2E52F9009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41B2D-1274-46CA-B97C-7AF2E52F9009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3297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nb-NO" sz="10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41B2D-1274-46CA-B97C-7AF2E52F9009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41B2D-1274-46CA-B97C-7AF2E52F9009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7008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41B2D-1274-46CA-B97C-7AF2E52F9009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dirty="0" smtClean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41B2D-1274-46CA-B97C-7AF2E52F9009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dirty="0" smtClean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41B2D-1274-46CA-B97C-7AF2E52F9009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4659" y="2293245"/>
            <a:ext cx="70866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4658" y="4049020"/>
            <a:ext cx="705214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0" name="Picture 9" descr="PP_grunnmal 254x195_alt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PP_grunnmal 254x195_alt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2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4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0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5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 rot="5400000">
            <a:off x="-450001" y="450793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 rot="5400000">
            <a:off x="-2618605" y="3879398"/>
            <a:ext cx="5597208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04645" y="523361"/>
            <a:ext cx="1152914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5400000">
            <a:off x="-450001" y="450793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 rot="5400000">
            <a:off x="-2618605" y="3879398"/>
            <a:ext cx="5597208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04645" y="523361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475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9" name="Picture 8" descr="PP_FHI_mal_254x19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3576"/>
            <a:ext cx="9144000" cy="344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Picture 13" descr="Logo negati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Rectangle 8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Picture 14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Picture 7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10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6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Picture 8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003871"/>
          </a:solidFill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solidFill>
            <a:srgbClr val="39AEBB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10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  <p:sldLayoutId id="2147483793" r:id="rId24"/>
    <p:sldLayoutId id="2147483794" r:id="rId25"/>
    <p:sldLayoutId id="2147483795" r:id="rId26"/>
    <p:sldLayoutId id="2147483796" r:id="rId2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38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38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38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38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38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38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/>
          </p:nvPr>
        </p:nvSpPr>
        <p:spPr>
          <a:xfrm>
            <a:off x="1634659" y="1915740"/>
            <a:ext cx="7086600" cy="14700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nb-NO" dirty="0" smtClean="0"/>
              <a:t>The Norwegian </a:t>
            </a:r>
            <a:r>
              <a:rPr lang="nb-NO" dirty="0" err="1" smtClean="0"/>
              <a:t>Immunisation</a:t>
            </a:r>
            <a:r>
              <a:rPr lang="nb-NO" dirty="0" smtClean="0"/>
              <a:t> </a:t>
            </a:r>
            <a:r>
              <a:rPr lang="nb-NO" dirty="0" err="1" smtClean="0"/>
              <a:t>Registry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- SYSVAK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sz="2800" dirty="0" smtClean="0"/>
              <a:t>Maria Hagerup-Jenssen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sz="2800" smtClean="0"/>
              <a:t>Senior Adviser</a:t>
            </a:r>
            <a:endParaRPr lang="nb-NO" sz="2800" dirty="0" smtClean="0"/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sz="2800" dirty="0" smtClean="0"/>
              <a:t>Norwegian </a:t>
            </a:r>
            <a:r>
              <a:rPr lang="nb-NO" sz="2800" dirty="0" err="1" smtClean="0"/>
              <a:t>Institute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Public Health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sz="2800" dirty="0" smtClean="0"/>
              <a:t>Istanbul</a:t>
            </a:r>
            <a:r>
              <a:rPr lang="nb-NO" sz="2800" dirty="0" smtClean="0"/>
              <a:t> 11th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smtClean="0"/>
              <a:t>November </a:t>
            </a:r>
            <a:r>
              <a:rPr lang="nb-NO" sz="2800" dirty="0" smtClean="0"/>
              <a:t>2014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9920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97840" y="596162"/>
            <a:ext cx="75438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200" dirty="0" smtClean="0">
                <a:effectLst/>
              </a:rPr>
              <a:t>Data security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1238775" y="1840685"/>
            <a:ext cx="6096000" cy="3657599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GB" sz="2400" dirty="0" smtClean="0">
                <a:effectLst/>
              </a:rPr>
              <a:t>SYSVAK contains </a:t>
            </a:r>
            <a:r>
              <a:rPr lang="en-GB" sz="2400" dirty="0"/>
              <a:t>h</a:t>
            </a:r>
            <a:r>
              <a:rPr lang="en-GB" sz="2400" dirty="0" smtClean="0">
                <a:effectLst/>
              </a:rPr>
              <a:t>ealth information and personal identification</a:t>
            </a:r>
          </a:p>
          <a:p>
            <a:pPr eaLnBrk="1" hangingPunct="1">
              <a:buFont typeface="Arial" pitchFamily="34" charset="0"/>
              <a:buChar char="•"/>
            </a:pPr>
            <a:endParaRPr lang="en-GB" sz="2400" dirty="0" smtClean="0">
              <a:effectLst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GB" sz="2400" dirty="0" smtClean="0">
                <a:effectLst/>
              </a:rPr>
              <a:t>Needs adequate level of security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GB" sz="2400" dirty="0" smtClean="0">
              <a:effectLst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GB" sz="2400" dirty="0" smtClean="0">
                <a:effectLst/>
              </a:rPr>
              <a:t>Restricted access 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GB" sz="2400" dirty="0" smtClean="0">
              <a:effectLst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GB" sz="2400" dirty="0" smtClean="0">
                <a:effectLst/>
              </a:rPr>
              <a:t>Logs all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tel 1"/>
          <p:cNvSpPr>
            <a:spLocks noGrp="1"/>
          </p:cNvSpPr>
          <p:nvPr>
            <p:ph type="title"/>
          </p:nvPr>
        </p:nvSpPr>
        <p:spPr>
          <a:xfrm>
            <a:off x="692573" y="594143"/>
            <a:ext cx="75438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200" dirty="0" smtClean="0"/>
              <a:t>My Vaccines</a:t>
            </a:r>
          </a:p>
        </p:txBody>
      </p:sp>
      <p:sp>
        <p:nvSpPr>
          <p:cNvPr id="39938" name="Plassholder for innhold 2"/>
          <p:cNvSpPr>
            <a:spLocks noGrp="1"/>
          </p:cNvSpPr>
          <p:nvPr>
            <p:ph idx="1"/>
          </p:nvPr>
        </p:nvSpPr>
        <p:spPr>
          <a:xfrm>
            <a:off x="770465" y="1704054"/>
            <a:ext cx="7078133" cy="4656666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GB" sz="2400" dirty="0" smtClean="0"/>
              <a:t>Electronic public service from the Norwegian Institute of Public Health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2400" dirty="0" smtClean="0"/>
              <a:t>Norwegian citizens can access their vaccinations online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sz="2400" dirty="0" smtClean="0"/>
              <a:t>Vaccination status for themselves and their own children of less than 16 years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sz="2400" dirty="0" smtClean="0"/>
              <a:t>Access requires a personal log-in procedure with an electronic ID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/>
              <a:t>D</a:t>
            </a:r>
            <a:r>
              <a:rPr lang="en-GB" sz="2400" dirty="0" smtClean="0"/>
              <a:t>ownload and print vaccination certificate </a:t>
            </a:r>
            <a:r>
              <a:rPr lang="en-GB" sz="2400" dirty="0"/>
              <a:t>in </a:t>
            </a:r>
            <a:r>
              <a:rPr lang="en-GB" sz="2400" dirty="0" smtClean="0"/>
              <a:t>Norwegian and English </a:t>
            </a:r>
            <a:endParaRPr lang="nb-NO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75" y="0"/>
            <a:ext cx="7035141" cy="651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310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92806" y="589559"/>
            <a:ext cx="75438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200" dirty="0" smtClean="0"/>
              <a:t>Vaccination coverage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643855" y="1784627"/>
            <a:ext cx="7862582" cy="4591006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GB" sz="2400" dirty="0" smtClean="0"/>
              <a:t>Published annually for selected age cohorts </a:t>
            </a:r>
            <a:r>
              <a:rPr lang="en-GB" sz="2400" dirty="0"/>
              <a:t>on a </a:t>
            </a:r>
            <a:r>
              <a:rPr lang="en-GB" sz="2400" dirty="0" smtClean="0"/>
              <a:t>national</a:t>
            </a:r>
            <a:r>
              <a:rPr lang="en-GB" sz="2400" dirty="0"/>
              <a:t>, </a:t>
            </a:r>
            <a:r>
              <a:rPr lang="en-GB" sz="2400" dirty="0" smtClean="0"/>
              <a:t>regional </a:t>
            </a:r>
            <a:r>
              <a:rPr lang="en-GB" sz="2400" dirty="0"/>
              <a:t>and </a:t>
            </a:r>
            <a:r>
              <a:rPr lang="en-GB" sz="2400" dirty="0" smtClean="0"/>
              <a:t>municipality level</a:t>
            </a:r>
          </a:p>
          <a:p>
            <a:pPr marL="0" indent="0">
              <a:buNone/>
            </a:pPr>
            <a:endParaRPr lang="en-GB" sz="2400" dirty="0"/>
          </a:p>
          <a:p>
            <a:pPr eaLnBrk="1" hangingPunct="1">
              <a:buFont typeface="Arial" pitchFamily="34" charset="0"/>
              <a:buChar char="•"/>
            </a:pPr>
            <a:r>
              <a:rPr lang="en-GB" sz="2400" dirty="0" smtClean="0"/>
              <a:t>Represents the percentage of children vaccinated according to the Norwegian Childhood Immunisation Programme</a:t>
            </a:r>
          </a:p>
          <a:p>
            <a:pPr eaLnBrk="1" hangingPunct="1">
              <a:buFont typeface="Arial" pitchFamily="34" charset="0"/>
              <a:buChar char="•"/>
            </a:pPr>
            <a:endParaRPr lang="en-GB" sz="24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GB" sz="2400" dirty="0" smtClean="0"/>
              <a:t>Based on the National Population Registry - all Norwegians have a unique national </a:t>
            </a:r>
            <a:r>
              <a:rPr lang="en-GB" sz="2400" dirty="0"/>
              <a:t>i</a:t>
            </a:r>
            <a:r>
              <a:rPr lang="en-GB" sz="2400" dirty="0" smtClean="0"/>
              <a:t>dentity number</a:t>
            </a:r>
          </a:p>
        </p:txBody>
      </p:sp>
    </p:spTree>
    <p:extLst>
      <p:ext uri="{BB962C8B-B14F-4D97-AF65-F5344CB8AC3E}">
        <p14:creationId xmlns:p14="http://schemas.microsoft.com/office/powerpoint/2010/main" val="404819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92806" y="589559"/>
            <a:ext cx="75438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200" dirty="0" smtClean="0"/>
              <a:t>Calculating vaccination coverage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643855" y="1784627"/>
            <a:ext cx="7862582" cy="4591006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GB" sz="2400" dirty="0" smtClean="0"/>
              <a:t>A built-in rule engine helps determine whether a person is covered or not at any given time</a:t>
            </a:r>
          </a:p>
          <a:p>
            <a:pPr eaLnBrk="1" hangingPunct="1">
              <a:buFont typeface="Arial" pitchFamily="34" charset="0"/>
              <a:buChar char="•"/>
            </a:pPr>
            <a:endParaRPr lang="en-GB" sz="24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GB" sz="2400" dirty="0" smtClean="0"/>
              <a:t>The rule engine is based on age at first vaccination, interval between doses and number of doses</a:t>
            </a:r>
          </a:p>
          <a:p>
            <a:pPr eaLnBrk="1" hangingPunct="1">
              <a:buFont typeface="Arial" pitchFamily="34" charset="0"/>
              <a:buChar char="•"/>
            </a:pPr>
            <a:endParaRPr lang="en-GB" sz="24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GB" sz="2400" dirty="0" smtClean="0"/>
              <a:t>The rule engine is unique for each disease</a:t>
            </a:r>
          </a:p>
          <a:p>
            <a:pPr eaLnBrk="1" hangingPunct="1">
              <a:buFont typeface="Arial" pitchFamily="34" charset="0"/>
              <a:buChar char="•"/>
            </a:pPr>
            <a:endParaRPr lang="en-GB" sz="24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GB" sz="2400" dirty="0" smtClean="0"/>
              <a:t>Vaccination coverage represents children vaccinated and covered</a:t>
            </a:r>
            <a:r>
              <a:rPr lang="en-GB" sz="2400" b="1" dirty="0" smtClean="0"/>
              <a:t> </a:t>
            </a:r>
            <a:r>
              <a:rPr lang="en-GB" sz="2400" dirty="0" smtClean="0"/>
              <a:t>against a disease</a:t>
            </a: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0248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tel 1"/>
          <p:cNvSpPr>
            <a:spLocks noGrp="1"/>
          </p:cNvSpPr>
          <p:nvPr>
            <p:ph type="title"/>
          </p:nvPr>
        </p:nvSpPr>
        <p:spPr>
          <a:xfrm>
            <a:off x="681371" y="360727"/>
            <a:ext cx="7772400" cy="104785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3200" dirty="0" smtClean="0"/>
              <a:t>Vaccination coverage 2000-2013</a:t>
            </a:r>
            <a:br>
              <a:rPr lang="en-GB" sz="3200" dirty="0" smtClean="0"/>
            </a:br>
            <a:r>
              <a:rPr lang="en-GB" sz="3200" dirty="0" smtClean="0"/>
              <a:t>for 2-year olds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47" y="1897062"/>
            <a:ext cx="6930831" cy="375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9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tel 1"/>
          <p:cNvSpPr>
            <a:spLocks noGrp="1"/>
          </p:cNvSpPr>
          <p:nvPr>
            <p:ph type="title"/>
          </p:nvPr>
        </p:nvSpPr>
        <p:spPr>
          <a:xfrm>
            <a:off x="681371" y="838900"/>
            <a:ext cx="7772400" cy="104785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3200" dirty="0" smtClean="0"/>
              <a:t>Vaccination coverage – HPV </a:t>
            </a:r>
            <a:br>
              <a:rPr lang="en-GB" sz="3200" dirty="0" smtClean="0"/>
            </a:br>
            <a:r>
              <a:rPr lang="en-GB" sz="3200" dirty="0" smtClean="0"/>
              <a:t> 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4723003" y="5486399"/>
            <a:ext cx="271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800" dirty="0" smtClean="0"/>
              <a:t>Per August 2014</a:t>
            </a:r>
            <a:endParaRPr lang="nb-NO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83" y="1892922"/>
            <a:ext cx="5936221" cy="356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3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604007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87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200" dirty="0" smtClean="0"/>
              <a:t>Monitoring the vaccination coverage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1985963"/>
            <a:ext cx="7772400" cy="4110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2400" dirty="0" smtClean="0"/>
              <a:t>The local health personnel have access to information in the central registry</a:t>
            </a:r>
          </a:p>
          <a:p>
            <a:pPr fontAlgn="auto">
              <a:spcAft>
                <a:spcPts val="0"/>
              </a:spcAft>
            </a:pPr>
            <a:endParaRPr lang="en-GB" sz="2400" dirty="0" smtClean="0"/>
          </a:p>
          <a:p>
            <a:pPr fontAlgn="auto">
              <a:spcAft>
                <a:spcPts val="0"/>
              </a:spcAft>
            </a:pPr>
            <a:r>
              <a:rPr lang="en-GB" sz="2400" dirty="0" smtClean="0"/>
              <a:t>Complete vaccination history of all children in their district</a:t>
            </a:r>
          </a:p>
          <a:p>
            <a:pPr fontAlgn="auto">
              <a:spcAft>
                <a:spcPts val="0"/>
              </a:spcAft>
            </a:pPr>
            <a:endParaRPr lang="en-GB" sz="2400" dirty="0" smtClean="0"/>
          </a:p>
          <a:p>
            <a:pPr fontAlgn="auto">
              <a:spcAft>
                <a:spcPts val="0"/>
              </a:spcAft>
            </a:pPr>
            <a:r>
              <a:rPr lang="en-GB" sz="2400" dirty="0" smtClean="0"/>
              <a:t>Quality control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List of children with incomplete vaccination records are provided for the municipalities annually </a:t>
            </a:r>
          </a:p>
        </p:txBody>
      </p:sp>
    </p:spTree>
    <p:extLst>
      <p:ext uri="{BB962C8B-B14F-4D97-AF65-F5344CB8AC3E}">
        <p14:creationId xmlns:p14="http://schemas.microsoft.com/office/powerpoint/2010/main" val="1780404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629174" y="1770077"/>
            <a:ext cx="79527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ittel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387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sz="3200" dirty="0" err="1"/>
              <a:t>V</a:t>
            </a:r>
            <a:r>
              <a:rPr lang="nb-NO" sz="3200" dirty="0" err="1" smtClean="0"/>
              <a:t>alidation</a:t>
            </a:r>
            <a:endParaRPr lang="nb-NO" sz="3200" dirty="0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84128" cy="4767044"/>
          </a:xfrm>
        </p:spPr>
        <p:txBody>
          <a:bodyPr>
            <a:normAutofit/>
          </a:bodyPr>
          <a:lstStyle/>
          <a:p>
            <a:r>
              <a:rPr lang="nb-NO" sz="2400" dirty="0" smtClean="0"/>
              <a:t>Automatic (</a:t>
            </a:r>
            <a:r>
              <a:rPr lang="nb-NO" sz="2400" dirty="0" err="1" smtClean="0"/>
              <a:t>continuious</a:t>
            </a:r>
            <a:r>
              <a:rPr lang="nb-NO" sz="2400" dirty="0" smtClean="0"/>
              <a:t>) </a:t>
            </a:r>
            <a:r>
              <a:rPr lang="nb-NO" sz="2400" dirty="0" err="1" smtClean="0"/>
              <a:t>message</a:t>
            </a:r>
            <a:r>
              <a:rPr lang="nb-NO" sz="2400" dirty="0" smtClean="0"/>
              <a:t> </a:t>
            </a:r>
            <a:r>
              <a:rPr lang="nb-NO" sz="2400" dirty="0" err="1" smtClean="0"/>
              <a:t>validation</a:t>
            </a:r>
            <a:r>
              <a:rPr lang="nb-NO" sz="2400" dirty="0" smtClean="0"/>
              <a:t> – </a:t>
            </a:r>
            <a:r>
              <a:rPr lang="nb-NO" sz="2400" dirty="0" err="1" smtClean="0"/>
              <a:t>electronic</a:t>
            </a:r>
            <a:r>
              <a:rPr lang="nb-NO" sz="2400" dirty="0" smtClean="0"/>
              <a:t> transfer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 smtClean="0"/>
              <a:t>Information - </a:t>
            </a:r>
            <a:r>
              <a:rPr lang="nb-NO" sz="2400" dirty="0" err="1" smtClean="0"/>
              <a:t>message</a:t>
            </a:r>
            <a:r>
              <a:rPr lang="nb-NO" sz="2400" dirty="0" smtClean="0"/>
              <a:t> </a:t>
            </a:r>
            <a:r>
              <a:rPr lang="nb-NO" sz="2400" dirty="0" err="1" smtClean="0"/>
              <a:t>accepted</a:t>
            </a:r>
            <a:endParaRPr lang="nb-NO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 err="1" smtClean="0"/>
              <a:t>Warnings</a:t>
            </a:r>
            <a:r>
              <a:rPr lang="nb-NO" sz="2400" dirty="0"/>
              <a:t> </a:t>
            </a:r>
            <a:r>
              <a:rPr lang="nb-NO" sz="2400" dirty="0" smtClean="0"/>
              <a:t>- </a:t>
            </a:r>
            <a:r>
              <a:rPr lang="nb-NO" sz="2400" dirty="0" err="1" smtClean="0"/>
              <a:t>message</a:t>
            </a:r>
            <a:r>
              <a:rPr lang="nb-NO" sz="2400" dirty="0" smtClean="0"/>
              <a:t> </a:t>
            </a:r>
            <a:r>
              <a:rPr lang="nb-NO" sz="2400" dirty="0" err="1" smtClean="0"/>
              <a:t>accepted</a:t>
            </a:r>
            <a:endParaRPr lang="nb-NO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 err="1" smtClean="0"/>
              <a:t>Error</a:t>
            </a:r>
            <a:r>
              <a:rPr lang="nb-NO" sz="2400" dirty="0" smtClean="0"/>
              <a:t> - </a:t>
            </a:r>
            <a:r>
              <a:rPr lang="nb-NO" sz="2400" dirty="0" err="1" smtClean="0"/>
              <a:t>message</a:t>
            </a:r>
            <a:r>
              <a:rPr lang="nb-NO" sz="2400" dirty="0" smtClean="0"/>
              <a:t> </a:t>
            </a:r>
            <a:r>
              <a:rPr lang="nb-NO" sz="2400" dirty="0" err="1" smtClean="0"/>
              <a:t>rejected</a:t>
            </a:r>
            <a:endParaRPr lang="nb-NO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Manual </a:t>
            </a:r>
            <a:r>
              <a:rPr lang="nb-NO" sz="2400" dirty="0" err="1" smtClean="0"/>
              <a:t>validation</a:t>
            </a:r>
            <a:endParaRPr lang="nb-NO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 smtClean="0"/>
              <a:t>Phone and email support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 smtClean="0"/>
              <a:t>Data </a:t>
            </a:r>
            <a:r>
              <a:rPr lang="nb-NO" sz="2400" dirty="0" err="1" smtClean="0"/>
              <a:t>traffic</a:t>
            </a:r>
            <a:r>
              <a:rPr lang="nb-NO" sz="2400" dirty="0" smtClean="0"/>
              <a:t> </a:t>
            </a:r>
            <a:r>
              <a:rPr lang="nb-NO" sz="2400" dirty="0" err="1" smtClean="0"/>
              <a:t>surveillance</a:t>
            </a:r>
            <a:endParaRPr lang="nb-NO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 err="1" smtClean="0"/>
              <a:t>Annual</a:t>
            </a:r>
            <a:r>
              <a:rPr lang="nb-NO" sz="2400" dirty="0" smtClean="0"/>
              <a:t> «</a:t>
            </a:r>
            <a:r>
              <a:rPr lang="nb-NO" sz="2400" dirty="0" err="1" smtClean="0"/>
              <a:t>qualitylists</a:t>
            </a:r>
            <a:r>
              <a:rPr lang="nb-NO" sz="2400" dirty="0" smtClean="0"/>
              <a:t>» </a:t>
            </a:r>
            <a:r>
              <a:rPr lang="nb-NO" sz="2400" dirty="0" err="1" smtClean="0"/>
              <a:t>based</a:t>
            </a:r>
            <a:r>
              <a:rPr lang="nb-NO" sz="2400" dirty="0" smtClean="0"/>
              <a:t> </a:t>
            </a:r>
            <a:r>
              <a:rPr lang="nb-NO" sz="2400" dirty="0" err="1" smtClean="0"/>
              <a:t>on</a:t>
            </a:r>
            <a:r>
              <a:rPr lang="nb-NO" sz="2400" dirty="0" smtClean="0"/>
              <a:t> a </a:t>
            </a:r>
            <a:r>
              <a:rPr lang="nb-NO" sz="2400" dirty="0" err="1" smtClean="0"/>
              <a:t>rule</a:t>
            </a:r>
            <a:r>
              <a:rPr lang="nb-NO" sz="2400" dirty="0" smtClean="0"/>
              <a:t> </a:t>
            </a:r>
            <a:r>
              <a:rPr lang="nb-NO" sz="2400" dirty="0" err="1" smtClean="0"/>
              <a:t>engine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374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tel 1"/>
          <p:cNvSpPr>
            <a:spLocks noGrp="1"/>
          </p:cNvSpPr>
          <p:nvPr>
            <p:ph type="title"/>
          </p:nvPr>
        </p:nvSpPr>
        <p:spPr>
          <a:xfrm>
            <a:off x="692573" y="594143"/>
            <a:ext cx="75438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200" dirty="0" smtClean="0"/>
              <a:t>“</a:t>
            </a:r>
            <a:r>
              <a:rPr lang="en-GB" sz="3200" dirty="0" err="1" smtClean="0"/>
              <a:t>Qualitylist</a:t>
            </a:r>
            <a:r>
              <a:rPr lang="en-GB" sz="3200" dirty="0" smtClean="0"/>
              <a:t>” example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629174" y="1770077"/>
            <a:ext cx="79527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3" y="1795244"/>
            <a:ext cx="7797458" cy="335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103982"/>
              </p:ext>
            </p:extLst>
          </p:nvPr>
        </p:nvGraphicFramePr>
        <p:xfrm>
          <a:off x="326015" y="1063722"/>
          <a:ext cx="8491970" cy="5379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Visio" r:id="rId4" imgW="10000592" imgH="6331355" progId="Visio.Drawing.11">
                  <p:embed/>
                </p:oleObj>
              </mc:Choice>
              <mc:Fallback>
                <p:oleObj name="Visio" r:id="rId4" imgW="10000592" imgH="633135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15" y="1063722"/>
                        <a:ext cx="8491970" cy="53791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2030136" y="2013358"/>
            <a:ext cx="713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solidFill>
                  <a:schemeClr val="accent3">
                    <a:lumMod val="50000"/>
                  </a:schemeClr>
                </a:solidFill>
              </a:rPr>
              <a:t>Online 24/7</a:t>
            </a:r>
            <a:endParaRPr lang="nb-NO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7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tel 1"/>
          <p:cNvSpPr>
            <a:spLocks noGrp="1"/>
          </p:cNvSpPr>
          <p:nvPr>
            <p:ph type="title"/>
          </p:nvPr>
        </p:nvSpPr>
        <p:spPr>
          <a:xfrm>
            <a:off x="692573" y="594143"/>
            <a:ext cx="75438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200" dirty="0" smtClean="0"/>
              <a:t>Use of SYSVAK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629174" y="1770077"/>
            <a:ext cx="7952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n-lt"/>
              </a:rPr>
              <a:t>Cases of </a:t>
            </a:r>
            <a:r>
              <a:rPr lang="en-GB" sz="2000" dirty="0" smtClean="0">
                <a:latin typeface="+mn-lt"/>
              </a:rPr>
              <a:t>measles and vaccination status 2001-2011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56" y="2181138"/>
            <a:ext cx="6224322" cy="374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tel 1"/>
          <p:cNvSpPr>
            <a:spLocks noGrp="1"/>
          </p:cNvSpPr>
          <p:nvPr>
            <p:ph type="title"/>
          </p:nvPr>
        </p:nvSpPr>
        <p:spPr>
          <a:xfrm>
            <a:off x="692573" y="761923"/>
            <a:ext cx="7543800" cy="914400"/>
          </a:xfrm>
        </p:spPr>
        <p:txBody>
          <a:bodyPr>
            <a:noAutofit/>
          </a:bodyPr>
          <a:lstStyle/>
          <a:p>
            <a:r>
              <a:rPr lang="en-GB" sz="3200" dirty="0"/>
              <a:t>Cases of measles and </a:t>
            </a:r>
            <a:r>
              <a:rPr lang="en-GB" sz="3200" dirty="0" smtClean="0"/>
              <a:t>vaccination status 2001-2011</a:t>
            </a:r>
            <a:r>
              <a:rPr lang="en-GB" sz="3200" dirty="0">
                <a:solidFill>
                  <a:schemeClr val="tx1"/>
                </a:solidFill>
              </a:rPr>
              <a:t/>
            </a:r>
            <a:br>
              <a:rPr lang="en-GB" sz="3200" dirty="0">
                <a:solidFill>
                  <a:schemeClr val="tx1"/>
                </a:solidFill>
              </a:rPr>
            </a:br>
            <a:endParaRPr lang="en-GB" sz="3200" dirty="0" smtClean="0"/>
          </a:p>
        </p:txBody>
      </p:sp>
      <p:sp>
        <p:nvSpPr>
          <p:cNvPr id="2" name="TekstSylinder 1"/>
          <p:cNvSpPr txBox="1"/>
          <p:nvPr/>
        </p:nvSpPr>
        <p:spPr>
          <a:xfrm>
            <a:off x="629174" y="1770077"/>
            <a:ext cx="79527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9" y="2139193"/>
            <a:ext cx="8267230" cy="189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tel 1"/>
          <p:cNvSpPr>
            <a:spLocks noGrp="1"/>
          </p:cNvSpPr>
          <p:nvPr>
            <p:ph type="title"/>
          </p:nvPr>
        </p:nvSpPr>
        <p:spPr>
          <a:xfrm>
            <a:off x="692573" y="594143"/>
            <a:ext cx="75438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200" dirty="0" smtClean="0"/>
              <a:t>Use of SYSVAK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629174" y="1518407"/>
            <a:ext cx="7952764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>
                <a:solidFill>
                  <a:srgbClr val="003871"/>
                </a:solidFill>
                <a:latin typeface="+mn-lt"/>
                <a:cs typeface="+mn-cs"/>
              </a:rPr>
              <a:t>Research</a:t>
            </a:r>
          </a:p>
          <a:p>
            <a:pPr marL="800100" lvl="2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>
                <a:solidFill>
                  <a:srgbClr val="003871"/>
                </a:solidFill>
                <a:latin typeface="+mn-lt"/>
                <a:cs typeface="+mn-cs"/>
              </a:rPr>
              <a:t>Pandemic influenza A(H1N1) and </a:t>
            </a:r>
            <a:r>
              <a:rPr lang="en-GB" sz="2400" dirty="0" err="1">
                <a:solidFill>
                  <a:srgbClr val="003871"/>
                </a:solidFill>
                <a:latin typeface="+mn-lt"/>
                <a:cs typeface="+mn-cs"/>
              </a:rPr>
              <a:t>narcolepsi</a:t>
            </a:r>
            <a:endParaRPr lang="en-GB" sz="2400" dirty="0">
              <a:solidFill>
                <a:srgbClr val="003871"/>
              </a:solidFill>
              <a:latin typeface="+mn-lt"/>
              <a:cs typeface="+mn-cs"/>
            </a:endParaRPr>
          </a:p>
          <a:p>
            <a:pPr marL="800100" lvl="2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err="1">
                <a:solidFill>
                  <a:srgbClr val="003871"/>
                </a:solidFill>
                <a:latin typeface="+mn-lt"/>
                <a:cs typeface="+mn-cs"/>
              </a:rPr>
              <a:t>HPVnorvaks</a:t>
            </a:r>
            <a:r>
              <a:rPr lang="en-GB" sz="2400" dirty="0">
                <a:solidFill>
                  <a:srgbClr val="003871"/>
                </a:solidFill>
                <a:latin typeface="+mn-lt"/>
                <a:cs typeface="+mn-cs"/>
              </a:rPr>
              <a:t> study</a:t>
            </a:r>
          </a:p>
          <a:p>
            <a:pPr marL="800100" lvl="3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003871"/>
                </a:solidFill>
                <a:latin typeface="+mn-lt"/>
                <a:cs typeface="+mn-cs"/>
              </a:rPr>
              <a:t>Monitoring and reporting of vaccination coverage and adverse events </a:t>
            </a:r>
          </a:p>
          <a:p>
            <a:pPr marL="800100" lvl="3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003871"/>
                </a:solidFill>
                <a:latin typeface="+mn-lt"/>
                <a:cs typeface="+mn-cs"/>
              </a:rPr>
              <a:t>Research projects aimed at studying the effect of the vaccine on HPV infection, cervical dysplasia and cervical cancer </a:t>
            </a:r>
          </a:p>
          <a:p>
            <a:pPr marL="800100" lvl="2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003871"/>
                </a:solidFill>
                <a:latin typeface="+mn-lt"/>
                <a:cs typeface="+mn-cs"/>
              </a:rPr>
              <a:t>All researchers can apply for data for projects with approval</a:t>
            </a:r>
          </a:p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003871"/>
                </a:solidFill>
                <a:latin typeface="+mn-lt"/>
                <a:cs typeface="+mn-cs"/>
              </a:rPr>
              <a:t>Statistics </a:t>
            </a:r>
          </a:p>
          <a:p>
            <a:pPr marL="800100" lvl="2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>
                <a:solidFill>
                  <a:srgbClr val="003871"/>
                </a:solidFill>
                <a:latin typeface="+mn-lt"/>
                <a:cs typeface="+mn-cs"/>
              </a:rPr>
              <a:t>Continuously on demand for different purposes </a:t>
            </a:r>
          </a:p>
        </p:txBody>
      </p:sp>
    </p:spTree>
    <p:extLst>
      <p:ext uri="{BB962C8B-B14F-4D97-AF65-F5344CB8AC3E}">
        <p14:creationId xmlns:p14="http://schemas.microsoft.com/office/powerpoint/2010/main" val="3336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tel 1"/>
          <p:cNvSpPr>
            <a:spLocks noGrp="1"/>
          </p:cNvSpPr>
          <p:nvPr>
            <p:ph type="title"/>
          </p:nvPr>
        </p:nvSpPr>
        <p:spPr>
          <a:xfrm>
            <a:off x="692573" y="594143"/>
            <a:ext cx="75438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200" dirty="0" smtClean="0"/>
              <a:t>Challenges	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629174" y="1770077"/>
            <a:ext cx="7952764" cy="514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>
                <a:solidFill>
                  <a:srgbClr val="003871"/>
                </a:solidFill>
                <a:latin typeface="+mn-lt"/>
                <a:cs typeface="+mn-cs"/>
              </a:rPr>
              <a:t>Electronic transfer/communication</a:t>
            </a:r>
          </a:p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</a:pPr>
            <a:endParaRPr lang="en-GB" sz="2400" dirty="0">
              <a:solidFill>
                <a:srgbClr val="003871"/>
              </a:solidFill>
              <a:latin typeface="+mn-lt"/>
              <a:cs typeface="+mn-cs"/>
            </a:endParaRPr>
          </a:p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>
                <a:solidFill>
                  <a:srgbClr val="003871"/>
                </a:solidFill>
                <a:latin typeface="+mn-lt"/>
                <a:cs typeface="+mn-cs"/>
              </a:rPr>
              <a:t>Paper forms registration</a:t>
            </a:r>
          </a:p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</a:pPr>
            <a:endParaRPr lang="en-GB" sz="2400" dirty="0">
              <a:solidFill>
                <a:srgbClr val="003871"/>
              </a:solidFill>
              <a:latin typeface="+mn-lt"/>
              <a:cs typeface="+mn-cs"/>
            </a:endParaRPr>
          </a:p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3871"/>
                </a:solidFill>
                <a:latin typeface="+mn-lt"/>
                <a:cs typeface="+mn-cs"/>
              </a:rPr>
              <a:t>Missing registrations  </a:t>
            </a:r>
            <a:endParaRPr lang="en-GB" sz="2400" dirty="0">
              <a:solidFill>
                <a:srgbClr val="003871"/>
              </a:solidFill>
              <a:latin typeface="+mn-lt"/>
              <a:cs typeface="+mn-cs"/>
            </a:endParaRPr>
          </a:p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</a:pPr>
            <a:endParaRPr lang="en-GB" sz="2400" dirty="0">
              <a:solidFill>
                <a:srgbClr val="003871"/>
              </a:solidFill>
              <a:latin typeface="+mn-lt"/>
              <a:cs typeface="+mn-cs"/>
            </a:endParaRPr>
          </a:p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>
                <a:solidFill>
                  <a:srgbClr val="003871"/>
                </a:solidFill>
                <a:latin typeface="+mn-lt"/>
                <a:cs typeface="+mn-cs"/>
              </a:rPr>
              <a:t>Data </a:t>
            </a:r>
            <a:r>
              <a:rPr lang="en-GB" sz="2400" dirty="0" smtClean="0">
                <a:solidFill>
                  <a:srgbClr val="003871"/>
                </a:solidFill>
                <a:latin typeface="+mn-lt"/>
                <a:cs typeface="+mn-cs"/>
              </a:rPr>
              <a:t>quality (date and vaccine)</a:t>
            </a:r>
            <a:endParaRPr lang="en-GB" sz="2400" dirty="0">
              <a:solidFill>
                <a:srgbClr val="003871"/>
              </a:solidFill>
              <a:latin typeface="+mn-lt"/>
              <a:cs typeface="+mn-cs"/>
            </a:endParaRPr>
          </a:p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</a:pPr>
            <a:endParaRPr lang="en-GB" sz="2400" dirty="0">
              <a:solidFill>
                <a:srgbClr val="003871"/>
              </a:solidFill>
              <a:latin typeface="+mn-lt"/>
              <a:cs typeface="+mn-cs"/>
            </a:endParaRPr>
          </a:p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>
                <a:solidFill>
                  <a:srgbClr val="003871"/>
                </a:solidFill>
                <a:latin typeface="+mn-lt"/>
                <a:cs typeface="+mn-cs"/>
              </a:rPr>
              <a:t>Immigrants without national identity number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tel 1"/>
          <p:cNvSpPr>
            <a:spLocks noGrp="1"/>
          </p:cNvSpPr>
          <p:nvPr>
            <p:ph type="title"/>
          </p:nvPr>
        </p:nvSpPr>
        <p:spPr>
          <a:xfrm>
            <a:off x="602722" y="711200"/>
            <a:ext cx="7694612" cy="848783"/>
          </a:xfrm>
        </p:spPr>
        <p:txBody>
          <a:bodyPr/>
          <a:lstStyle/>
          <a:p>
            <a:pPr algn="ctr" eaLnBrk="1" hangingPunct="1"/>
            <a:r>
              <a:rPr lang="en-GB" sz="3200" dirty="0" smtClean="0">
                <a:effectLst/>
              </a:rPr>
              <a:t>Electronic Immunisation System</a:t>
            </a:r>
          </a:p>
        </p:txBody>
      </p:sp>
      <p:sp>
        <p:nvSpPr>
          <p:cNvPr id="17410" name="Plassholder for innhold 2"/>
          <p:cNvSpPr>
            <a:spLocks noGrp="1"/>
          </p:cNvSpPr>
          <p:nvPr>
            <p:ph idx="1"/>
          </p:nvPr>
        </p:nvSpPr>
        <p:spPr>
          <a:xfrm>
            <a:off x="397933" y="1837266"/>
            <a:ext cx="7780867" cy="451273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Arial" pitchFamily="34" charset="0"/>
              <a:buChar char="•"/>
            </a:pPr>
            <a:endParaRPr lang="en-GB" sz="2800" b="1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GB" sz="2800" dirty="0" smtClean="0"/>
              <a:t>Norwegian Immunisation Registry 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/>
              <a:t>SYSVAK was initiated as a project in 1976</a:t>
            </a:r>
          </a:p>
          <a:p>
            <a:pPr lvl="2">
              <a:buFont typeface="Arial" pitchFamily="34" charset="0"/>
              <a:buChar char="•"/>
            </a:pPr>
            <a:r>
              <a:rPr lang="en-GB" sz="2800" dirty="0"/>
              <a:t>5 counties </a:t>
            </a:r>
            <a:r>
              <a:rPr lang="en-GB" sz="2800" dirty="0" smtClean="0"/>
              <a:t>included</a:t>
            </a:r>
            <a:endParaRPr lang="en-GB" sz="2800" dirty="0"/>
          </a:p>
          <a:p>
            <a:pPr lvl="1">
              <a:buFont typeface="Arial" pitchFamily="34" charset="0"/>
              <a:buChar char="•"/>
            </a:pPr>
            <a:r>
              <a:rPr lang="en-GB" sz="2800" dirty="0"/>
              <a:t>Nationwide from </a:t>
            </a:r>
            <a:r>
              <a:rPr lang="en-GB" sz="2800" dirty="0" smtClean="0"/>
              <a:t>1995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 smtClean="0"/>
              <a:t>Organized by the Department </a:t>
            </a:r>
            <a:r>
              <a:rPr lang="en-GB" sz="2800" dirty="0"/>
              <a:t>of </a:t>
            </a:r>
            <a:r>
              <a:rPr lang="en-GB" sz="2800" dirty="0" smtClean="0"/>
              <a:t>Vaccines at NIPH</a:t>
            </a:r>
          </a:p>
          <a:p>
            <a:pPr marL="457200" lvl="1" indent="0">
              <a:buNone/>
            </a:pPr>
            <a:endParaRPr lang="en-GB" sz="28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GB" sz="2800" dirty="0" smtClean="0"/>
              <a:t>SYSVAK regulation</a:t>
            </a:r>
            <a:endParaRPr lang="en-GB" sz="2800" dirty="0"/>
          </a:p>
          <a:p>
            <a:pPr lvl="1">
              <a:buFont typeface="Arial" pitchFamily="34" charset="0"/>
              <a:buChar char="•"/>
            </a:pPr>
            <a:r>
              <a:rPr lang="en-GB" sz="2700" dirty="0" smtClean="0"/>
              <a:t>Mandatory notification of vaccinations in the Norwegian Childhood Immunisation Programme</a:t>
            </a:r>
          </a:p>
          <a:p>
            <a:pPr lvl="1">
              <a:buFont typeface="Arial" pitchFamily="34" charset="0"/>
              <a:buChar char="•"/>
            </a:pPr>
            <a:r>
              <a:rPr lang="en-GB" sz="2900" dirty="0" smtClean="0"/>
              <a:t>From 2011 notifications of all other vaccinations are mandatory given consent</a:t>
            </a:r>
            <a:r>
              <a:rPr lang="en-GB" sz="2600" dirty="0" smtClean="0"/>
              <a:t>.</a:t>
            </a:r>
            <a:endParaRPr lang="en-GB" sz="2800" dirty="0" smtClean="0"/>
          </a:p>
          <a:p>
            <a:pPr marL="457200" lvl="1" indent="0" eaLnBrk="1" hangingPunct="1">
              <a:buNone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4907" y="516466"/>
            <a:ext cx="7543800" cy="914400"/>
          </a:xfrm>
        </p:spPr>
        <p:txBody>
          <a:bodyPr>
            <a:normAutofit/>
          </a:bodyPr>
          <a:lstStyle/>
          <a:p>
            <a:pPr algn="ctr"/>
            <a:r>
              <a:rPr lang="nb-NO" sz="3200" dirty="0">
                <a:effectLst/>
              </a:rPr>
              <a:t>Notification</a:t>
            </a:r>
            <a:endParaRPr lang="en-GB" sz="32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140215"/>
              </p:ext>
            </p:extLst>
          </p:nvPr>
        </p:nvGraphicFramePr>
        <p:xfrm>
          <a:off x="1098959" y="1619075"/>
          <a:ext cx="6610524" cy="3745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918"/>
                <a:gridCol w="1619076"/>
                <a:gridCol w="2455822"/>
                <a:gridCol w="35708"/>
              </a:tblGrid>
              <a:tr h="97132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Notification to the Norwegian Immunisation Registry SYSVAK and regulations regarding consent </a:t>
                      </a:r>
                      <a:endParaRPr lang="nb-N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9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</a:rPr>
                        <a:t>Vaccination Programme</a:t>
                      </a:r>
                      <a:endParaRPr lang="nb-NO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63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</a:rPr>
                        <a:t>Consent</a:t>
                      </a:r>
                      <a:endParaRPr lang="nb-NO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1911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</a:rPr>
                        <a:t>Notification</a:t>
                      </a:r>
                      <a:endParaRPr lang="nb-NO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694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Childhood Immunisation Programme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Not </a:t>
                      </a:r>
                      <a:r>
                        <a:rPr lang="en-GB" sz="1600" dirty="0">
                          <a:effectLst/>
                        </a:rPr>
                        <a:t>needed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63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Mandatory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4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Pandemic Influenza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Not </a:t>
                      </a:r>
                      <a:r>
                        <a:rPr lang="en-GB" sz="1600" dirty="0">
                          <a:effectLst/>
                        </a:rPr>
                        <a:t>needed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5113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Mandatory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4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All other </a:t>
                      </a:r>
                      <a:r>
                        <a:rPr lang="en-GB" sz="1600" dirty="0" smtClean="0">
                          <a:effectLst/>
                        </a:rPr>
                        <a:t>vaccinations</a:t>
                      </a:r>
                      <a:endParaRPr lang="nb-NO" sz="1600" dirty="0"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Required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5938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Given consent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4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tel 1"/>
          <p:cNvSpPr>
            <a:spLocks noGrp="1"/>
          </p:cNvSpPr>
          <p:nvPr>
            <p:ph type="title"/>
          </p:nvPr>
        </p:nvSpPr>
        <p:spPr>
          <a:xfrm>
            <a:off x="658706" y="694266"/>
            <a:ext cx="75438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200" dirty="0" smtClean="0">
                <a:effectLst/>
              </a:rPr>
              <a:t>Purpose</a:t>
            </a:r>
            <a:endParaRPr lang="nb-NO" sz="3200" dirty="0" smtClean="0">
              <a:effectLst/>
            </a:endParaRPr>
          </a:p>
        </p:txBody>
      </p:sp>
      <p:sp>
        <p:nvSpPr>
          <p:cNvPr id="23554" name="Plassholder for innhold 2"/>
          <p:cNvSpPr>
            <a:spLocks noGrp="1"/>
          </p:cNvSpPr>
          <p:nvPr>
            <p:ph idx="1"/>
          </p:nvPr>
        </p:nvSpPr>
        <p:spPr>
          <a:xfrm>
            <a:off x="685800" y="2040467"/>
            <a:ext cx="6917268" cy="4072466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GB" sz="2800" dirty="0" smtClean="0"/>
              <a:t>Overview of vaccination status for each individual</a:t>
            </a:r>
          </a:p>
          <a:p>
            <a:pPr eaLnBrk="1" hangingPunct="1">
              <a:buFont typeface="Arial" pitchFamily="34" charset="0"/>
              <a:buChar char="•"/>
            </a:pPr>
            <a:endParaRPr lang="en-GB" sz="28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GB" sz="2800" dirty="0" smtClean="0"/>
              <a:t>Monitor and maintain high degree of vaccination coverage in the Norwegian population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sz="2800" dirty="0" smtClean="0"/>
              <a:t>National, counties and municipalities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GB" sz="28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GB" sz="2800" dirty="0" smtClean="0"/>
              <a:t>Publish vaccination coverage</a:t>
            </a:r>
          </a:p>
          <a:p>
            <a:pPr eaLnBrk="1" hangingPunct="1">
              <a:buFont typeface="Arial" pitchFamily="34" charset="0"/>
              <a:buChar char="•"/>
            </a:pPr>
            <a:endParaRPr lang="en-GB" sz="28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GB" sz="2800" dirty="0" smtClean="0"/>
              <a:t>Source for research, statistics and quality improvements</a:t>
            </a:r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The Norwegian </a:t>
            </a:r>
            <a:r>
              <a:rPr lang="nb-NO" sz="3200" dirty="0" err="1" smtClean="0"/>
              <a:t>Childhood</a:t>
            </a:r>
            <a:r>
              <a:rPr lang="nb-NO" sz="3200" dirty="0" smtClean="0"/>
              <a:t> </a:t>
            </a:r>
            <a:r>
              <a:rPr lang="nb-NO" sz="3200" dirty="0" err="1" smtClean="0"/>
              <a:t>Immunisation</a:t>
            </a:r>
            <a:r>
              <a:rPr lang="nb-NO" sz="3200" dirty="0" smtClean="0"/>
              <a:t> </a:t>
            </a:r>
            <a:r>
              <a:rPr lang="nb-NO" sz="3200" dirty="0" err="1" smtClean="0"/>
              <a:t>Programme</a:t>
            </a:r>
            <a:endParaRPr lang="nb-NO" sz="3200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91588"/>
              </p:ext>
            </p:extLst>
          </p:nvPr>
        </p:nvGraphicFramePr>
        <p:xfrm>
          <a:off x="662729" y="1677800"/>
          <a:ext cx="7843707" cy="4449688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013359"/>
                <a:gridCol w="4922512"/>
                <a:gridCol w="907836"/>
              </a:tblGrid>
              <a:tr h="362902">
                <a:tc>
                  <a:txBody>
                    <a:bodyPr/>
                    <a:lstStyle/>
                    <a:p>
                      <a:pPr fontAlgn="t"/>
                      <a:r>
                        <a:rPr lang="nb-NO" sz="1300" dirty="0" err="1">
                          <a:effectLst/>
                        </a:rPr>
                        <a:t>Child's</a:t>
                      </a:r>
                      <a:r>
                        <a:rPr lang="nb-NO" sz="1300" dirty="0">
                          <a:effectLst/>
                        </a:rPr>
                        <a:t> age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300" dirty="0" err="1">
                          <a:effectLst/>
                        </a:rPr>
                        <a:t>Vaccination</a:t>
                      </a:r>
                      <a:r>
                        <a:rPr lang="nb-NO" sz="1300" dirty="0">
                          <a:effectLst/>
                        </a:rPr>
                        <a:t> </a:t>
                      </a:r>
                      <a:r>
                        <a:rPr lang="nb-NO" sz="1300" dirty="0" err="1">
                          <a:effectLst/>
                        </a:rPr>
                        <a:t>against</a:t>
                      </a:r>
                      <a:endParaRPr lang="nb-NO" sz="13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300">
                          <a:effectLst/>
                        </a:rPr>
                        <a:t>No. of injections</a:t>
                      </a:r>
                    </a:p>
                  </a:txBody>
                  <a:tcPr marL="0" marR="0" marT="0" marB="0"/>
                </a:tc>
              </a:tr>
              <a:tr h="181450">
                <a:tc>
                  <a:txBody>
                    <a:bodyPr/>
                    <a:lstStyle/>
                    <a:p>
                      <a:pPr fontAlgn="t"/>
                      <a:r>
                        <a:rPr lang="nb-NO" sz="1300" dirty="0">
                          <a:effectLst/>
                        </a:rPr>
                        <a:t>6 </a:t>
                      </a:r>
                      <a:r>
                        <a:rPr lang="nb-NO" sz="1300" dirty="0" err="1">
                          <a:effectLst/>
                        </a:rPr>
                        <a:t>weeks</a:t>
                      </a:r>
                      <a:endParaRPr lang="nb-NO" sz="13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300" dirty="0">
                          <a:effectLst/>
                        </a:rPr>
                        <a:t>Rotavirus (given </a:t>
                      </a:r>
                      <a:r>
                        <a:rPr lang="nb-NO" sz="1300" dirty="0" err="1">
                          <a:effectLst/>
                        </a:rPr>
                        <a:t>orally</a:t>
                      </a:r>
                      <a:r>
                        <a:rPr lang="nb-NO" sz="1300" dirty="0" smtClean="0">
                          <a:effectLst/>
                        </a:rPr>
                        <a:t>) (</a:t>
                      </a:r>
                      <a:r>
                        <a:rPr lang="nb-NO" sz="1300" dirty="0" err="1" smtClean="0">
                          <a:effectLst/>
                        </a:rPr>
                        <a:t>October</a:t>
                      </a:r>
                      <a:r>
                        <a:rPr lang="nb-NO" sz="1300" dirty="0" smtClean="0">
                          <a:effectLst/>
                        </a:rPr>
                        <a:t> 2014)</a:t>
                      </a:r>
                      <a:endParaRPr lang="nb-NO" sz="13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300">
                          <a:effectLst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725803">
                <a:tc>
                  <a:txBody>
                    <a:bodyPr/>
                    <a:lstStyle/>
                    <a:p>
                      <a:pPr fontAlgn="t"/>
                      <a:r>
                        <a:rPr lang="nb-NO" sz="1300" dirty="0">
                          <a:effectLst/>
                        </a:rPr>
                        <a:t>3 </a:t>
                      </a:r>
                      <a:r>
                        <a:rPr lang="nb-NO" sz="1300" dirty="0" err="1">
                          <a:effectLst/>
                        </a:rPr>
                        <a:t>months</a:t>
                      </a:r>
                      <a:endParaRPr lang="nb-NO" sz="13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dirty="0">
                          <a:effectLst/>
                        </a:rPr>
                        <a:t>Rotavirus (given </a:t>
                      </a:r>
                      <a:r>
                        <a:rPr lang="nb-NO" sz="1300" dirty="0" err="1">
                          <a:effectLst/>
                        </a:rPr>
                        <a:t>orally</a:t>
                      </a:r>
                      <a:r>
                        <a:rPr lang="nb-NO" sz="1300" dirty="0" smtClean="0">
                          <a:effectLst/>
                        </a:rPr>
                        <a:t>) (</a:t>
                      </a:r>
                      <a:r>
                        <a:rPr lang="nb-NO" sz="1300" dirty="0" err="1" smtClean="0">
                          <a:effectLst/>
                        </a:rPr>
                        <a:t>October</a:t>
                      </a:r>
                      <a:r>
                        <a:rPr lang="nb-NO" sz="1300" dirty="0" smtClean="0">
                          <a:effectLst/>
                        </a:rPr>
                        <a:t> 2014)</a:t>
                      </a:r>
                    </a:p>
                    <a:p>
                      <a:pPr fontAlgn="t"/>
                      <a:r>
                        <a:rPr lang="nb-NO" sz="1300" dirty="0" err="1" smtClean="0">
                          <a:effectLst/>
                        </a:rPr>
                        <a:t>Diphtheria</a:t>
                      </a:r>
                      <a:r>
                        <a:rPr lang="nb-NO" sz="1300" dirty="0" smtClean="0">
                          <a:effectLst/>
                        </a:rPr>
                        <a:t>, tetanus, </a:t>
                      </a:r>
                      <a:r>
                        <a:rPr lang="nb-NO" sz="1300" dirty="0" err="1" smtClean="0">
                          <a:effectLst/>
                        </a:rPr>
                        <a:t>whooping</a:t>
                      </a:r>
                      <a:r>
                        <a:rPr lang="nb-NO" sz="1300" dirty="0" smtClean="0">
                          <a:effectLst/>
                        </a:rPr>
                        <a:t> </a:t>
                      </a:r>
                      <a:r>
                        <a:rPr lang="nb-NO" sz="1300" dirty="0" err="1" smtClean="0">
                          <a:effectLst/>
                        </a:rPr>
                        <a:t>cough</a:t>
                      </a:r>
                      <a:r>
                        <a:rPr lang="nb-NO" sz="1300" dirty="0" smtClean="0">
                          <a:effectLst/>
                        </a:rPr>
                        <a:t>, </a:t>
                      </a:r>
                      <a:r>
                        <a:rPr lang="nb-NO" sz="1300" dirty="0" err="1" smtClean="0">
                          <a:effectLst/>
                        </a:rPr>
                        <a:t>poliomyelitis</a:t>
                      </a:r>
                      <a:r>
                        <a:rPr lang="nb-NO" sz="1300" dirty="0" smtClean="0">
                          <a:effectLst/>
                        </a:rPr>
                        <a:t> and </a:t>
                      </a:r>
                      <a:r>
                        <a:rPr lang="nb-NO" sz="1300" dirty="0" err="1" smtClean="0">
                          <a:effectLst/>
                        </a:rPr>
                        <a:t>Hib-infection</a:t>
                      </a:r>
                      <a:r>
                        <a:rPr lang="nb-NO" sz="1300" dirty="0" smtClean="0">
                          <a:effectLst/>
                        </a:rPr>
                        <a:t> (DTP-IPV-</a:t>
                      </a:r>
                      <a:r>
                        <a:rPr lang="nb-NO" sz="1300" dirty="0" err="1" smtClean="0">
                          <a:effectLst/>
                        </a:rPr>
                        <a:t>Hib</a:t>
                      </a:r>
                      <a:r>
                        <a:rPr lang="nb-NO" sz="1300" dirty="0" smtClean="0">
                          <a:effectLst/>
                        </a:rPr>
                        <a:t>), </a:t>
                      </a:r>
                      <a:r>
                        <a:rPr lang="nb-NO" sz="1300" dirty="0" err="1" smtClean="0">
                          <a:effectLst/>
                        </a:rPr>
                        <a:t>pneumococcal</a:t>
                      </a:r>
                      <a:r>
                        <a:rPr lang="nb-NO" sz="1300" dirty="0" smtClean="0">
                          <a:effectLst/>
                        </a:rPr>
                        <a:t> </a:t>
                      </a:r>
                      <a:r>
                        <a:rPr lang="nb-NO" sz="1300" dirty="0" err="1" smtClean="0">
                          <a:effectLst/>
                        </a:rPr>
                        <a:t>disease</a:t>
                      </a:r>
                      <a:endParaRPr lang="nb-NO" sz="13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300">
                          <a:effectLst/>
                        </a:rPr>
                        <a:t>-</a:t>
                      </a:r>
                    </a:p>
                    <a:p>
                      <a:pPr algn="ctr" fontAlgn="t"/>
                      <a:r>
                        <a:rPr lang="nb-NO" sz="1300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  <a:tr h="544352">
                <a:tc>
                  <a:txBody>
                    <a:bodyPr/>
                    <a:lstStyle/>
                    <a:p>
                      <a:pPr fontAlgn="t"/>
                      <a:r>
                        <a:rPr lang="nb-NO" sz="1300" dirty="0">
                          <a:effectLst/>
                        </a:rPr>
                        <a:t>5 </a:t>
                      </a:r>
                      <a:r>
                        <a:rPr lang="nb-NO" sz="1300" dirty="0" err="1">
                          <a:effectLst/>
                        </a:rPr>
                        <a:t>months</a:t>
                      </a:r>
                      <a:endParaRPr lang="nb-NO" sz="13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300" dirty="0" err="1" smtClean="0">
                          <a:effectLst/>
                        </a:rPr>
                        <a:t>Diphtheria</a:t>
                      </a:r>
                      <a:r>
                        <a:rPr lang="nb-NO" sz="1300" dirty="0" smtClean="0">
                          <a:effectLst/>
                        </a:rPr>
                        <a:t>, tetanus, </a:t>
                      </a:r>
                      <a:r>
                        <a:rPr lang="nb-NO" sz="1300" dirty="0" err="1" smtClean="0">
                          <a:effectLst/>
                        </a:rPr>
                        <a:t>whooping</a:t>
                      </a:r>
                      <a:r>
                        <a:rPr lang="nb-NO" sz="1300" dirty="0" smtClean="0">
                          <a:effectLst/>
                        </a:rPr>
                        <a:t> </a:t>
                      </a:r>
                      <a:r>
                        <a:rPr lang="nb-NO" sz="1300" dirty="0" err="1" smtClean="0">
                          <a:effectLst/>
                        </a:rPr>
                        <a:t>cough</a:t>
                      </a:r>
                      <a:r>
                        <a:rPr lang="nb-NO" sz="1300" dirty="0" smtClean="0">
                          <a:effectLst/>
                        </a:rPr>
                        <a:t>, </a:t>
                      </a:r>
                      <a:r>
                        <a:rPr lang="nb-NO" sz="1300" dirty="0" err="1" smtClean="0">
                          <a:effectLst/>
                        </a:rPr>
                        <a:t>poliomyelitis</a:t>
                      </a:r>
                      <a:r>
                        <a:rPr lang="nb-NO" sz="1300" dirty="0" smtClean="0">
                          <a:effectLst/>
                        </a:rPr>
                        <a:t> and </a:t>
                      </a:r>
                      <a:r>
                        <a:rPr lang="nb-NO" sz="1300" dirty="0" err="1" smtClean="0">
                          <a:effectLst/>
                        </a:rPr>
                        <a:t>Hib-infection</a:t>
                      </a:r>
                      <a:r>
                        <a:rPr lang="nb-NO" sz="1300" dirty="0" smtClean="0">
                          <a:effectLst/>
                        </a:rPr>
                        <a:t> (DTP-IPV-</a:t>
                      </a:r>
                      <a:r>
                        <a:rPr lang="nb-NO" sz="1300" dirty="0" err="1" smtClean="0">
                          <a:effectLst/>
                        </a:rPr>
                        <a:t>Hib</a:t>
                      </a:r>
                      <a:r>
                        <a:rPr lang="nb-NO" sz="1300" dirty="0" smtClean="0">
                          <a:effectLst/>
                        </a:rPr>
                        <a:t>), </a:t>
                      </a:r>
                      <a:r>
                        <a:rPr lang="nb-NO" sz="1300" dirty="0" err="1" smtClean="0">
                          <a:effectLst/>
                        </a:rPr>
                        <a:t>pneumococcal</a:t>
                      </a:r>
                      <a:r>
                        <a:rPr lang="nb-NO" sz="1300" dirty="0" smtClean="0">
                          <a:effectLst/>
                        </a:rPr>
                        <a:t> </a:t>
                      </a:r>
                      <a:r>
                        <a:rPr lang="nb-NO" sz="1300" dirty="0" err="1" smtClean="0">
                          <a:effectLst/>
                        </a:rPr>
                        <a:t>disease</a:t>
                      </a:r>
                      <a:endParaRPr lang="nb-NO" sz="13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300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  <a:tr h="544352">
                <a:tc>
                  <a:txBody>
                    <a:bodyPr/>
                    <a:lstStyle/>
                    <a:p>
                      <a:pPr fontAlgn="t"/>
                      <a:r>
                        <a:rPr lang="nb-NO" sz="1300">
                          <a:effectLst/>
                        </a:rPr>
                        <a:t>12 months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300" dirty="0" err="1" smtClean="0">
                          <a:effectLst/>
                        </a:rPr>
                        <a:t>Diphtheria</a:t>
                      </a:r>
                      <a:r>
                        <a:rPr lang="nb-NO" sz="1300" dirty="0" smtClean="0">
                          <a:effectLst/>
                        </a:rPr>
                        <a:t>, tetanus, </a:t>
                      </a:r>
                      <a:r>
                        <a:rPr lang="nb-NO" sz="1300" dirty="0" err="1" smtClean="0">
                          <a:effectLst/>
                        </a:rPr>
                        <a:t>whooping</a:t>
                      </a:r>
                      <a:r>
                        <a:rPr lang="nb-NO" sz="1300" dirty="0" smtClean="0">
                          <a:effectLst/>
                        </a:rPr>
                        <a:t> </a:t>
                      </a:r>
                      <a:r>
                        <a:rPr lang="nb-NO" sz="1300" dirty="0" err="1" smtClean="0">
                          <a:effectLst/>
                        </a:rPr>
                        <a:t>cough</a:t>
                      </a:r>
                      <a:r>
                        <a:rPr lang="nb-NO" sz="1300" dirty="0" smtClean="0">
                          <a:effectLst/>
                        </a:rPr>
                        <a:t>, </a:t>
                      </a:r>
                      <a:r>
                        <a:rPr lang="nb-NO" sz="1300" dirty="0" err="1" smtClean="0">
                          <a:effectLst/>
                        </a:rPr>
                        <a:t>poliomyelitis</a:t>
                      </a:r>
                      <a:r>
                        <a:rPr lang="nb-NO" sz="1300" dirty="0" smtClean="0">
                          <a:effectLst/>
                        </a:rPr>
                        <a:t> and </a:t>
                      </a:r>
                      <a:r>
                        <a:rPr lang="nb-NO" sz="1300" dirty="0" err="1" smtClean="0">
                          <a:effectLst/>
                        </a:rPr>
                        <a:t>Hib-infection</a:t>
                      </a:r>
                      <a:r>
                        <a:rPr lang="nb-NO" sz="1300" dirty="0" smtClean="0">
                          <a:effectLst/>
                        </a:rPr>
                        <a:t> (DTP-IPV-</a:t>
                      </a:r>
                      <a:r>
                        <a:rPr lang="nb-NO" sz="1300" dirty="0" err="1" smtClean="0">
                          <a:effectLst/>
                        </a:rPr>
                        <a:t>Hib</a:t>
                      </a:r>
                      <a:r>
                        <a:rPr lang="nb-NO" sz="1300" dirty="0" smtClean="0">
                          <a:effectLst/>
                        </a:rPr>
                        <a:t>), </a:t>
                      </a:r>
                      <a:r>
                        <a:rPr lang="nb-NO" sz="1300" dirty="0" err="1" smtClean="0">
                          <a:effectLst/>
                        </a:rPr>
                        <a:t>pneumococcal</a:t>
                      </a:r>
                      <a:r>
                        <a:rPr lang="nb-NO" sz="1300" dirty="0" smtClean="0">
                          <a:effectLst/>
                        </a:rPr>
                        <a:t> </a:t>
                      </a:r>
                      <a:r>
                        <a:rPr lang="nb-NO" sz="1300" dirty="0" err="1" smtClean="0">
                          <a:effectLst/>
                        </a:rPr>
                        <a:t>disease</a:t>
                      </a:r>
                      <a:endParaRPr lang="nb-NO" sz="1300" dirty="0" smtClean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300" dirty="0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  <a:tr h="362902">
                <a:tc>
                  <a:txBody>
                    <a:bodyPr/>
                    <a:lstStyle/>
                    <a:p>
                      <a:pPr fontAlgn="t"/>
                      <a:r>
                        <a:rPr lang="nb-NO" sz="1300">
                          <a:effectLst/>
                        </a:rPr>
                        <a:t>15 months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300" dirty="0" err="1" smtClean="0">
                          <a:effectLst/>
                        </a:rPr>
                        <a:t>Measles</a:t>
                      </a:r>
                      <a:r>
                        <a:rPr lang="nb-NO" sz="1300" dirty="0" smtClean="0">
                          <a:effectLst/>
                        </a:rPr>
                        <a:t>, </a:t>
                      </a:r>
                      <a:r>
                        <a:rPr lang="nb-NO" sz="1300" dirty="0" err="1" smtClean="0">
                          <a:effectLst/>
                        </a:rPr>
                        <a:t>mumps</a:t>
                      </a:r>
                      <a:r>
                        <a:rPr lang="nb-NO" sz="1300" dirty="0" smtClean="0">
                          <a:effectLst/>
                        </a:rPr>
                        <a:t>, rubella (MMR)</a:t>
                      </a:r>
                      <a:endParaRPr lang="nb-NO" sz="13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300" dirty="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</a:tr>
              <a:tr h="362902">
                <a:tc>
                  <a:txBody>
                    <a:bodyPr/>
                    <a:lstStyle/>
                    <a:p>
                      <a:pPr fontAlgn="t"/>
                      <a:r>
                        <a:rPr lang="nb-NO" sz="1300" dirty="0">
                          <a:effectLst/>
                        </a:rPr>
                        <a:t>7-8 </a:t>
                      </a:r>
                      <a:r>
                        <a:rPr lang="nb-NO" sz="1300" dirty="0" err="1" smtClean="0">
                          <a:effectLst/>
                        </a:rPr>
                        <a:t>years</a:t>
                      </a:r>
                      <a:endParaRPr lang="nb-NO" sz="1300" dirty="0" smtClean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300" dirty="0" err="1" smtClean="0">
                          <a:effectLst/>
                        </a:rPr>
                        <a:t>Diphtheria</a:t>
                      </a:r>
                      <a:r>
                        <a:rPr lang="nb-NO" sz="1300" dirty="0" smtClean="0">
                          <a:effectLst/>
                        </a:rPr>
                        <a:t>, tetanus, </a:t>
                      </a:r>
                      <a:r>
                        <a:rPr lang="nb-NO" sz="1300" dirty="0" err="1" smtClean="0">
                          <a:effectLst/>
                        </a:rPr>
                        <a:t>whooping</a:t>
                      </a:r>
                      <a:r>
                        <a:rPr lang="nb-NO" sz="1300" dirty="0" smtClean="0">
                          <a:effectLst/>
                        </a:rPr>
                        <a:t> </a:t>
                      </a:r>
                      <a:r>
                        <a:rPr lang="nb-NO" sz="1300" dirty="0" err="1" smtClean="0">
                          <a:effectLst/>
                        </a:rPr>
                        <a:t>cough</a:t>
                      </a:r>
                      <a:r>
                        <a:rPr lang="nb-NO" sz="1300" dirty="0" smtClean="0">
                          <a:effectLst/>
                        </a:rPr>
                        <a:t> and </a:t>
                      </a:r>
                      <a:r>
                        <a:rPr lang="nb-NO" sz="1300" dirty="0" err="1" smtClean="0">
                          <a:effectLst/>
                        </a:rPr>
                        <a:t>poliomyelitis</a:t>
                      </a:r>
                      <a:r>
                        <a:rPr lang="nb-NO" sz="1300" dirty="0" smtClean="0">
                          <a:effectLst/>
                        </a:rPr>
                        <a:t> (DTP-IPV)</a:t>
                      </a:r>
                      <a:endParaRPr lang="nb-NO" sz="13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300" dirty="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</a:tr>
              <a:tr h="288036">
                <a:tc>
                  <a:txBody>
                    <a:bodyPr/>
                    <a:lstStyle/>
                    <a:p>
                      <a:pPr fontAlgn="t"/>
                      <a:r>
                        <a:rPr lang="nb-NO" sz="1300" dirty="0">
                          <a:effectLst/>
                        </a:rPr>
                        <a:t>11-12 </a:t>
                      </a:r>
                      <a:r>
                        <a:rPr lang="nb-NO" sz="1300" dirty="0" err="1" smtClean="0">
                          <a:effectLst/>
                        </a:rPr>
                        <a:t>years</a:t>
                      </a:r>
                      <a:r>
                        <a:rPr lang="nb-NO" sz="1300" dirty="0" smtClean="0">
                          <a:effectLst/>
                        </a:rPr>
                        <a:t> </a:t>
                      </a:r>
                      <a:endParaRPr lang="nb-NO" sz="13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300" dirty="0" err="1" smtClean="0">
                          <a:effectLst/>
                        </a:rPr>
                        <a:t>Measles</a:t>
                      </a:r>
                      <a:r>
                        <a:rPr lang="nb-NO" sz="1300" dirty="0" smtClean="0">
                          <a:effectLst/>
                        </a:rPr>
                        <a:t>, </a:t>
                      </a:r>
                      <a:r>
                        <a:rPr lang="nb-NO" sz="1300" dirty="0" err="1" smtClean="0">
                          <a:effectLst/>
                        </a:rPr>
                        <a:t>mumps</a:t>
                      </a:r>
                      <a:r>
                        <a:rPr lang="nb-NO" sz="1300" dirty="0" smtClean="0">
                          <a:effectLst/>
                        </a:rPr>
                        <a:t>, rubella (MMR)</a:t>
                      </a:r>
                      <a:endParaRPr lang="nb-NO" sz="13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300" dirty="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</a:tr>
              <a:tr h="343948"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>
                          <a:effectLst/>
                        </a:rPr>
                        <a:t>12-13 years </a:t>
                      </a:r>
                      <a:r>
                        <a:rPr lang="en-US" sz="1300" dirty="0" smtClean="0">
                          <a:effectLst/>
                        </a:rPr>
                        <a:t>– girls </a:t>
                      </a:r>
                      <a:endParaRPr lang="en-US" sz="13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>
                          <a:effectLst/>
                        </a:rPr>
                        <a:t> </a:t>
                      </a:r>
                      <a:r>
                        <a:rPr lang="en-US" sz="1300" dirty="0" smtClean="0">
                          <a:effectLst/>
                        </a:rPr>
                        <a:t>Human papillomavirus (HPV),3 doses (Vaccine </a:t>
                      </a:r>
                      <a:r>
                        <a:rPr lang="en-US" sz="1300" dirty="0">
                          <a:effectLst/>
                        </a:rPr>
                        <a:t>against cervical cancer)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300" dirty="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</a:tr>
              <a:tr h="286793">
                <a:tc>
                  <a:txBody>
                    <a:bodyPr/>
                    <a:lstStyle/>
                    <a:p>
                      <a:pPr fontAlgn="t"/>
                      <a:r>
                        <a:rPr lang="nb-NO" sz="1300" dirty="0">
                          <a:effectLst/>
                        </a:rPr>
                        <a:t>15-16 </a:t>
                      </a:r>
                      <a:r>
                        <a:rPr lang="nb-NO" sz="1300" dirty="0" err="1">
                          <a:effectLst/>
                        </a:rPr>
                        <a:t>years</a:t>
                      </a:r>
                      <a:r>
                        <a:rPr lang="nb-NO" sz="1300" dirty="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300" dirty="0" err="1" smtClean="0">
                          <a:effectLst/>
                        </a:rPr>
                        <a:t>Diphtheria</a:t>
                      </a:r>
                      <a:r>
                        <a:rPr lang="nb-NO" sz="1300" dirty="0" smtClean="0">
                          <a:effectLst/>
                        </a:rPr>
                        <a:t>, tetanus, </a:t>
                      </a:r>
                      <a:r>
                        <a:rPr lang="nb-NO" sz="1300" dirty="0" err="1" smtClean="0">
                          <a:effectLst/>
                        </a:rPr>
                        <a:t>whooping</a:t>
                      </a:r>
                      <a:r>
                        <a:rPr lang="nb-NO" sz="1300" dirty="0" smtClean="0">
                          <a:effectLst/>
                        </a:rPr>
                        <a:t> </a:t>
                      </a:r>
                      <a:r>
                        <a:rPr lang="nb-NO" sz="1300" dirty="0" err="1" smtClean="0">
                          <a:effectLst/>
                        </a:rPr>
                        <a:t>cough</a:t>
                      </a:r>
                      <a:r>
                        <a:rPr lang="nb-NO" sz="1300" dirty="0" smtClean="0">
                          <a:effectLst/>
                        </a:rPr>
                        <a:t> and </a:t>
                      </a:r>
                      <a:r>
                        <a:rPr lang="nb-NO" sz="1300" dirty="0" err="1" smtClean="0">
                          <a:effectLst/>
                        </a:rPr>
                        <a:t>poliomyelitis</a:t>
                      </a:r>
                      <a:r>
                        <a:rPr lang="nb-NO" sz="1300" dirty="0" smtClean="0">
                          <a:effectLst/>
                        </a:rPr>
                        <a:t> (DTP-IPV)</a:t>
                      </a:r>
                      <a:endParaRPr lang="nb-NO" sz="13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300" dirty="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</a:tr>
              <a:tr h="181450">
                <a:tc>
                  <a:txBody>
                    <a:bodyPr/>
                    <a:lstStyle/>
                    <a:p>
                      <a:pPr fontAlgn="t"/>
                      <a:r>
                        <a:rPr lang="nb-NO" sz="130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300" dirty="0">
                          <a:effectLst/>
                        </a:rPr>
                        <a:t> </a:t>
                      </a:r>
                      <a:r>
                        <a:rPr lang="nb-NO" sz="1300" dirty="0" err="1" smtClean="0">
                          <a:effectLst/>
                        </a:rPr>
                        <a:t>Tuberculosis</a:t>
                      </a:r>
                      <a:r>
                        <a:rPr lang="nb-NO" sz="1300" dirty="0" smtClean="0">
                          <a:effectLst/>
                        </a:rPr>
                        <a:t> (</a:t>
                      </a:r>
                      <a:r>
                        <a:rPr lang="nb-NO" sz="1300" dirty="0">
                          <a:effectLst/>
                        </a:rPr>
                        <a:t>BCG), 1 dose*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300" dirty="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181450">
                <a:tc>
                  <a:txBody>
                    <a:bodyPr/>
                    <a:lstStyle/>
                    <a:p>
                      <a:pPr fontAlgn="t"/>
                      <a:r>
                        <a:rPr lang="nb-NO" sz="130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 smtClean="0">
                          <a:effectLst/>
                        </a:rPr>
                        <a:t> Hepatitis B, </a:t>
                      </a:r>
                      <a:r>
                        <a:rPr lang="en-US" sz="1300" dirty="0">
                          <a:effectLst/>
                        </a:rPr>
                        <a:t>3 or 4 doses*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300" dirty="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572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743373" y="577364"/>
            <a:ext cx="7543800" cy="914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3200" dirty="0" smtClean="0">
                <a:effectLst/>
              </a:rPr>
              <a:t>Vaccinations </a:t>
            </a:r>
            <a:r>
              <a:rPr lang="en-GB" sz="3200" dirty="0" smtClean="0"/>
              <a:t>included </a:t>
            </a:r>
            <a:r>
              <a:rPr lang="en-GB" sz="3200" dirty="0" smtClean="0">
                <a:effectLst/>
              </a:rPr>
              <a:t>in the Norwegian Childhood Immunisation Programme</a:t>
            </a:r>
          </a:p>
        </p:txBody>
      </p:sp>
      <p:sp>
        <p:nvSpPr>
          <p:cNvPr id="25602" name="Rectangle 3"/>
          <p:cNvSpPr>
            <a:spLocks noGrp="1"/>
          </p:cNvSpPr>
          <p:nvPr>
            <p:ph idx="1"/>
          </p:nvPr>
        </p:nvSpPr>
        <p:spPr>
          <a:xfrm>
            <a:off x="620635" y="1967454"/>
            <a:ext cx="7727422" cy="440266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 smtClean="0"/>
              <a:t>The immunisations are usually provided by public health nurses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 smtClean="0"/>
              <a:t>Babies and toddlers are vaccinated at public health centres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 smtClean="0"/>
              <a:t>School children are vaccinated in the school health services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 smtClean="0"/>
              <a:t>Vaccinations registered electronically by local public health nurses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 smtClean="0"/>
              <a:t>All vaccinations are voluntary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 smtClean="0"/>
              <a:t>Accept of vaccination means consent of notification</a:t>
            </a:r>
          </a:p>
          <a:p>
            <a:pPr eaLnBrk="1" hangingPunct="1">
              <a:lnSpc>
                <a:spcPct val="90000"/>
              </a:lnSpc>
            </a:pPr>
            <a:endParaRPr lang="nb-NO" dirty="0" smtClean="0"/>
          </a:p>
          <a:p>
            <a:pPr eaLnBrk="1" hangingPunct="1">
              <a:lnSpc>
                <a:spcPct val="90000"/>
              </a:lnSpc>
            </a:pP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tel 1"/>
          <p:cNvSpPr>
            <a:spLocks noGrp="1"/>
          </p:cNvSpPr>
          <p:nvPr>
            <p:ph type="title"/>
          </p:nvPr>
        </p:nvSpPr>
        <p:spPr>
          <a:xfrm>
            <a:off x="667173" y="846900"/>
            <a:ext cx="7543800" cy="663046"/>
          </a:xfrm>
        </p:spPr>
        <p:txBody>
          <a:bodyPr/>
          <a:lstStyle/>
          <a:p>
            <a:pPr algn="ctr" eaLnBrk="1" hangingPunct="1"/>
            <a:r>
              <a:rPr lang="en-GB" sz="3200" dirty="0" smtClean="0">
                <a:effectLst/>
              </a:rPr>
              <a:t>Data reporting</a:t>
            </a:r>
          </a:p>
        </p:txBody>
      </p:sp>
      <p:sp>
        <p:nvSpPr>
          <p:cNvPr id="29698" name="Plassholder for innhold 2"/>
          <p:cNvSpPr>
            <a:spLocks noGrp="1"/>
          </p:cNvSpPr>
          <p:nvPr>
            <p:ph idx="1"/>
          </p:nvPr>
        </p:nvSpPr>
        <p:spPr>
          <a:xfrm>
            <a:off x="715434" y="1534175"/>
            <a:ext cx="7844366" cy="4546600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nb-NO" sz="2400" dirty="0" smtClean="0"/>
              <a:t>Single data </a:t>
            </a:r>
            <a:r>
              <a:rPr lang="nb-NO" sz="2400" dirty="0" err="1" smtClean="0"/>
              <a:t>entry</a:t>
            </a:r>
            <a:endParaRPr lang="nb-NO" sz="2400" dirty="0" smtClean="0"/>
          </a:p>
          <a:p>
            <a:pPr lvl="1" eaLnBrk="1" hangingPunct="1">
              <a:buFont typeface="Arial" pitchFamily="34" charset="0"/>
              <a:buChar char="•"/>
            </a:pPr>
            <a:r>
              <a:rPr lang="nb-NO" sz="2400" dirty="0" smtClean="0"/>
              <a:t> Electronic </a:t>
            </a:r>
            <a:r>
              <a:rPr lang="nb-NO" sz="2400" dirty="0" err="1" smtClean="0"/>
              <a:t>patient</a:t>
            </a:r>
            <a:r>
              <a:rPr lang="nb-NO" sz="2400" dirty="0" smtClean="0"/>
              <a:t> </a:t>
            </a:r>
            <a:r>
              <a:rPr lang="nb-NO" sz="2400" dirty="0" err="1" smtClean="0"/>
              <a:t>record</a:t>
            </a:r>
            <a:r>
              <a:rPr lang="nb-NO" sz="2400" dirty="0" smtClean="0"/>
              <a:t> system (EPR)</a:t>
            </a:r>
          </a:p>
          <a:p>
            <a:pPr lvl="1" eaLnBrk="1" hangingPunct="1">
              <a:buFont typeface="Arial" pitchFamily="34" charset="0"/>
              <a:buChar char="•"/>
            </a:pPr>
            <a:endParaRPr lang="nb-NO" sz="24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nb-NO" sz="2400" dirty="0" smtClean="0"/>
              <a:t>Key </a:t>
            </a:r>
            <a:r>
              <a:rPr lang="nb-NO" sz="2400" dirty="0" err="1" smtClean="0"/>
              <a:t>identifier</a:t>
            </a:r>
            <a:endParaRPr lang="nb-NO" sz="2400" dirty="0" smtClean="0"/>
          </a:p>
          <a:p>
            <a:pPr lvl="1" eaLnBrk="1" hangingPunct="1">
              <a:buFont typeface="Arial" pitchFamily="34" charset="0"/>
              <a:buChar char="•"/>
            </a:pPr>
            <a:r>
              <a:rPr lang="nb-NO" sz="2400" dirty="0" smtClean="0"/>
              <a:t>National </a:t>
            </a:r>
            <a:r>
              <a:rPr lang="nb-NO" sz="2400" dirty="0" err="1" smtClean="0"/>
              <a:t>identity</a:t>
            </a:r>
            <a:r>
              <a:rPr lang="nb-NO" sz="2400" dirty="0" smtClean="0"/>
              <a:t> </a:t>
            </a:r>
            <a:r>
              <a:rPr lang="nb-NO" sz="2400" dirty="0" err="1" smtClean="0"/>
              <a:t>number</a:t>
            </a:r>
            <a:endParaRPr lang="nb-NO" sz="2400" dirty="0" smtClean="0"/>
          </a:p>
          <a:p>
            <a:pPr lvl="1" eaLnBrk="1" hangingPunct="1">
              <a:buFont typeface="Arial" pitchFamily="34" charset="0"/>
              <a:buChar char="•"/>
            </a:pPr>
            <a:endParaRPr lang="nb-NO" sz="24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nb-NO" sz="2400" dirty="0" smtClean="0"/>
              <a:t>Data </a:t>
            </a:r>
            <a:r>
              <a:rPr lang="nb-NO" sz="2400" dirty="0" err="1" smtClean="0"/>
              <a:t>entered</a:t>
            </a:r>
            <a:r>
              <a:rPr lang="nb-NO" sz="2400" dirty="0" smtClean="0"/>
              <a:t> in </a:t>
            </a:r>
            <a:r>
              <a:rPr lang="nb-NO" sz="2400" dirty="0" err="1" smtClean="0"/>
              <a:t>local</a:t>
            </a:r>
            <a:r>
              <a:rPr lang="nb-NO" sz="2400" dirty="0" smtClean="0"/>
              <a:t> EPR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nb-NO" sz="2400" dirty="0" smtClean="0"/>
              <a:t>National </a:t>
            </a:r>
            <a:r>
              <a:rPr lang="nb-NO" sz="2400" dirty="0" err="1" smtClean="0"/>
              <a:t>identity</a:t>
            </a:r>
            <a:r>
              <a:rPr lang="nb-NO" sz="2400" dirty="0" smtClean="0"/>
              <a:t> </a:t>
            </a:r>
            <a:r>
              <a:rPr lang="nb-NO" sz="2400" dirty="0" err="1" smtClean="0"/>
              <a:t>number</a:t>
            </a:r>
            <a:endParaRPr lang="nb-NO" sz="2400" dirty="0" smtClean="0"/>
          </a:p>
          <a:p>
            <a:pPr lvl="1" eaLnBrk="1" hangingPunct="1">
              <a:buFont typeface="Arial" pitchFamily="34" charset="0"/>
              <a:buChar char="•"/>
            </a:pPr>
            <a:r>
              <a:rPr lang="nb-NO" sz="2400" dirty="0" err="1" smtClean="0"/>
              <a:t>Name</a:t>
            </a:r>
            <a:r>
              <a:rPr lang="nb-NO" sz="2400" dirty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vaccinee</a:t>
            </a:r>
            <a:endParaRPr lang="nb-NO" sz="2400" dirty="0" smtClean="0"/>
          </a:p>
          <a:p>
            <a:pPr lvl="1" eaLnBrk="1" hangingPunct="1">
              <a:buFont typeface="Arial" pitchFamily="34" charset="0"/>
              <a:buChar char="•"/>
            </a:pPr>
            <a:r>
              <a:rPr lang="nb-NO" sz="2400" dirty="0" err="1" smtClean="0"/>
              <a:t>Standardized</a:t>
            </a:r>
            <a:r>
              <a:rPr lang="nb-NO" sz="2400" dirty="0" smtClean="0"/>
              <a:t> </a:t>
            </a:r>
            <a:r>
              <a:rPr lang="nb-NO" sz="2400" dirty="0" err="1" smtClean="0"/>
              <a:t>vaccination</a:t>
            </a:r>
            <a:r>
              <a:rPr lang="nb-NO" sz="2400" dirty="0" smtClean="0"/>
              <a:t> </a:t>
            </a:r>
            <a:r>
              <a:rPr lang="nb-NO" sz="2400" dirty="0" err="1" smtClean="0"/>
              <a:t>code</a:t>
            </a:r>
            <a:r>
              <a:rPr lang="nb-NO" sz="2400" dirty="0"/>
              <a:t> </a:t>
            </a:r>
            <a:endParaRPr lang="nb-NO" sz="2400" dirty="0" smtClean="0"/>
          </a:p>
          <a:p>
            <a:pPr lvl="1" eaLnBrk="1" hangingPunct="1">
              <a:buFont typeface="Arial" pitchFamily="34" charset="0"/>
              <a:buChar char="•"/>
            </a:pPr>
            <a:r>
              <a:rPr lang="nb-NO" sz="2400" dirty="0" err="1" smtClean="0"/>
              <a:t>Vaccination</a:t>
            </a:r>
            <a:r>
              <a:rPr lang="nb-NO" sz="2400" dirty="0" smtClean="0"/>
              <a:t>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tel 1"/>
          <p:cNvSpPr>
            <a:spLocks noGrp="1"/>
          </p:cNvSpPr>
          <p:nvPr>
            <p:ph type="title"/>
          </p:nvPr>
        </p:nvSpPr>
        <p:spPr>
          <a:xfrm>
            <a:off x="658707" y="770466"/>
            <a:ext cx="75438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200" dirty="0" smtClean="0"/>
              <a:t>Communication</a:t>
            </a:r>
          </a:p>
        </p:txBody>
      </p:sp>
      <p:sp>
        <p:nvSpPr>
          <p:cNvPr id="31746" name="Plassholder for innhold 2"/>
          <p:cNvSpPr>
            <a:spLocks noGrp="1"/>
          </p:cNvSpPr>
          <p:nvPr>
            <p:ph idx="1"/>
          </p:nvPr>
        </p:nvSpPr>
        <p:spPr>
          <a:xfrm>
            <a:off x="440267" y="1583264"/>
            <a:ext cx="7746999" cy="4411135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en-GB" sz="24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GB" sz="2400" dirty="0" smtClean="0"/>
              <a:t>Vaccination transfer to SYSVAK instantly</a:t>
            </a:r>
          </a:p>
          <a:p>
            <a:pPr eaLnBrk="1" hangingPunct="1">
              <a:buFont typeface="Arial" pitchFamily="34" charset="0"/>
              <a:buChar char="•"/>
            </a:pPr>
            <a:endParaRPr lang="en-GB" sz="24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GB" sz="2400" dirty="0" smtClean="0"/>
              <a:t>Vaccination message: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sz="2400" dirty="0" smtClean="0"/>
              <a:t>Standard national format (</a:t>
            </a:r>
            <a:r>
              <a:rPr lang="en-GB" sz="2400" dirty="0" err="1" smtClean="0"/>
              <a:t>EbXML</a:t>
            </a:r>
            <a:r>
              <a:rPr lang="en-GB" sz="2400" dirty="0" smtClean="0"/>
              <a:t>)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GB" sz="24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GB" sz="2400" dirty="0" smtClean="0"/>
              <a:t>Message transmitted securely: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sz="2400" dirty="0" smtClean="0"/>
              <a:t>National secured network for health professionals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rsk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Norsk ppt</Template>
  <TotalTime>1090</TotalTime>
  <Words>760</Words>
  <Application>Microsoft Office PowerPoint</Application>
  <PresentationFormat>Skjermfremvisning (4:3)</PresentationFormat>
  <Paragraphs>210</Paragraphs>
  <Slides>23</Slides>
  <Notes>22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5" baseType="lpstr">
      <vt:lpstr>Norsk ppt</vt:lpstr>
      <vt:lpstr>Visio</vt:lpstr>
      <vt:lpstr>The Norwegian Immunisation Registry - SYSVAK</vt:lpstr>
      <vt:lpstr>PowerPoint-presentasjon</vt:lpstr>
      <vt:lpstr>Electronic Immunisation System</vt:lpstr>
      <vt:lpstr>Notification</vt:lpstr>
      <vt:lpstr>Purpose</vt:lpstr>
      <vt:lpstr>The Norwegian Childhood Immunisation Programme</vt:lpstr>
      <vt:lpstr>Vaccinations included in the Norwegian Childhood Immunisation Programme</vt:lpstr>
      <vt:lpstr>Data reporting</vt:lpstr>
      <vt:lpstr>Communication</vt:lpstr>
      <vt:lpstr>Data security</vt:lpstr>
      <vt:lpstr>My Vaccines</vt:lpstr>
      <vt:lpstr>PowerPoint-presentasjon</vt:lpstr>
      <vt:lpstr>Vaccination coverage</vt:lpstr>
      <vt:lpstr>Calculating vaccination coverage</vt:lpstr>
      <vt:lpstr>Vaccination coverage 2000-2013 for 2-year olds</vt:lpstr>
      <vt:lpstr>Vaccination coverage – HPV   </vt:lpstr>
      <vt:lpstr>PowerPoint-presentasjon</vt:lpstr>
      <vt:lpstr>PowerPoint-presentasjon</vt:lpstr>
      <vt:lpstr>“Qualitylist” example</vt:lpstr>
      <vt:lpstr>Use of SYSVAK</vt:lpstr>
      <vt:lpstr>Cases of measles and vaccination status 2001-2011 </vt:lpstr>
      <vt:lpstr>Use of SYSVAK</vt:lpstr>
      <vt:lpstr>Challenges </vt:lpstr>
    </vt:vector>
  </TitlesOfParts>
  <Company>Nasjonalt folkehelseinstitutt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Norwegian Immunisation Register SYSVAK</dc:title>
  <dc:creator>Ung, Gro</dc:creator>
  <cp:lastModifiedBy>Hagerup-Jenssen, Maria Elisabeth</cp:lastModifiedBy>
  <cp:revision>99</cp:revision>
  <cp:lastPrinted>2014-09-24T07:49:05Z</cp:lastPrinted>
  <dcterms:created xsi:type="dcterms:W3CDTF">2012-04-30T11:07:12Z</dcterms:created>
  <dcterms:modified xsi:type="dcterms:W3CDTF">2014-11-07T13:48:52Z</dcterms:modified>
</cp:coreProperties>
</file>