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0"/>
  </p:notesMasterIdLst>
  <p:handoutMasterIdLst>
    <p:handoutMasterId r:id="rId21"/>
  </p:handoutMasterIdLst>
  <p:sldIdLst>
    <p:sldId id="284" r:id="rId3"/>
    <p:sldId id="346" r:id="rId4"/>
    <p:sldId id="306" r:id="rId5"/>
    <p:sldId id="310" r:id="rId6"/>
    <p:sldId id="311" r:id="rId7"/>
    <p:sldId id="312" r:id="rId8"/>
    <p:sldId id="326" r:id="rId9"/>
    <p:sldId id="327" r:id="rId10"/>
    <p:sldId id="347" r:id="rId11"/>
    <p:sldId id="313" r:id="rId12"/>
    <p:sldId id="319" r:id="rId13"/>
    <p:sldId id="318" r:id="rId14"/>
    <p:sldId id="330" r:id="rId15"/>
    <p:sldId id="336" r:id="rId16"/>
    <p:sldId id="337" r:id="rId17"/>
    <p:sldId id="324" r:id="rId18"/>
    <p:sldId id="325" r:id="rId19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778E1-30B2-4EFF-922D-06E005B5ED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21EBB-ADB9-43C8-8C70-0F207A6B1B16}">
      <dgm:prSet phldrT="[Text]"/>
      <dgm:spPr/>
      <dgm:t>
        <a:bodyPr/>
        <a:lstStyle/>
        <a:p>
          <a:r>
            <a:rPr lang="en-US" dirty="0" smtClean="0"/>
            <a:t>Supervisor - Form A</a:t>
          </a:r>
        </a:p>
        <a:p>
          <a:r>
            <a:rPr lang="en-US" dirty="0" smtClean="0"/>
            <a:t>(</a:t>
          </a:r>
          <a:r>
            <a:rPr lang="en-US" dirty="0" err="1" smtClean="0"/>
            <a:t>Payam</a:t>
          </a:r>
          <a:r>
            <a:rPr lang="en-US" dirty="0" smtClean="0"/>
            <a:t> Level)</a:t>
          </a:r>
          <a:endParaRPr lang="en-US" dirty="0"/>
        </a:p>
      </dgm:t>
    </dgm:pt>
    <dgm:pt modelId="{EE8435D8-F6B5-4612-B3D8-F83BB46B4722}" type="parTrans" cxnId="{3215B3B9-186A-4985-87C1-2D9F9216A8D9}">
      <dgm:prSet/>
      <dgm:spPr/>
      <dgm:t>
        <a:bodyPr/>
        <a:lstStyle/>
        <a:p>
          <a:endParaRPr lang="en-US"/>
        </a:p>
      </dgm:t>
    </dgm:pt>
    <dgm:pt modelId="{AFDCB964-9E4A-4ACD-8A61-D5DC2F34A896}" type="sibTrans" cxnId="{3215B3B9-186A-4985-87C1-2D9F9216A8D9}">
      <dgm:prSet/>
      <dgm:spPr/>
      <dgm:t>
        <a:bodyPr/>
        <a:lstStyle/>
        <a:p>
          <a:endParaRPr lang="en-US"/>
        </a:p>
      </dgm:t>
    </dgm:pt>
    <dgm:pt modelId="{E04A5162-2164-47AC-9B88-E11D86439C9B}">
      <dgm:prSet phldrT="[Text]"/>
      <dgm:spPr/>
      <dgm:t>
        <a:bodyPr/>
        <a:lstStyle/>
        <a:p>
          <a:r>
            <a:rPr lang="en-US" dirty="0" smtClean="0"/>
            <a:t>Doctor – Form B (District Level)</a:t>
          </a:r>
          <a:endParaRPr lang="en-US" dirty="0"/>
        </a:p>
      </dgm:t>
    </dgm:pt>
    <dgm:pt modelId="{2A736997-F13D-47A1-BD53-E4D22BFFE84C}" type="parTrans" cxnId="{5B936615-C644-460D-BC25-58910EBCB15E}">
      <dgm:prSet/>
      <dgm:spPr/>
      <dgm:t>
        <a:bodyPr/>
        <a:lstStyle/>
        <a:p>
          <a:endParaRPr lang="en-US"/>
        </a:p>
      </dgm:t>
    </dgm:pt>
    <dgm:pt modelId="{A7C39729-AE05-4C3F-BD9A-151EB917AC23}" type="sibTrans" cxnId="{5B936615-C644-460D-BC25-58910EBCB15E}">
      <dgm:prSet/>
      <dgm:spPr/>
      <dgm:t>
        <a:bodyPr/>
        <a:lstStyle/>
        <a:p>
          <a:endParaRPr lang="en-US"/>
        </a:p>
      </dgm:t>
    </dgm:pt>
    <dgm:pt modelId="{5AC97394-AD58-448B-84E9-AB6EC0218BCB}">
      <dgm:prSet phldrT="[Text]"/>
      <dgm:spPr/>
      <dgm:t>
        <a:bodyPr/>
        <a:lstStyle/>
        <a:p>
          <a:r>
            <a:rPr lang="en-US" dirty="0" smtClean="0"/>
            <a:t>Lab tech</a:t>
          </a:r>
        </a:p>
        <a:p>
          <a:r>
            <a:rPr lang="en-US" dirty="0" smtClean="0"/>
            <a:t>Form D</a:t>
          </a:r>
        </a:p>
        <a:p>
          <a:r>
            <a:rPr lang="en-US" dirty="0" smtClean="0"/>
            <a:t>(Full program)</a:t>
          </a:r>
          <a:endParaRPr lang="en-US" dirty="0"/>
        </a:p>
      </dgm:t>
    </dgm:pt>
    <dgm:pt modelId="{1EC6E508-6D75-4E32-A181-441D6C030E53}" type="parTrans" cxnId="{5C6F76FC-A0AA-4B93-8F5B-2CBCC879CE72}">
      <dgm:prSet/>
      <dgm:spPr/>
      <dgm:t>
        <a:bodyPr/>
        <a:lstStyle/>
        <a:p>
          <a:endParaRPr lang="en-US"/>
        </a:p>
      </dgm:t>
    </dgm:pt>
    <dgm:pt modelId="{8CC76BED-AAB0-469F-8815-5982B0AD7A43}" type="sibTrans" cxnId="{5C6F76FC-A0AA-4B93-8F5B-2CBCC879CE72}">
      <dgm:prSet/>
      <dgm:spPr/>
      <dgm:t>
        <a:bodyPr/>
        <a:lstStyle/>
        <a:p>
          <a:endParaRPr lang="en-US"/>
        </a:p>
      </dgm:t>
    </dgm:pt>
    <dgm:pt modelId="{B4771776-C710-490F-8E60-3651FE161929}">
      <dgm:prSet phldrT="[Text]"/>
      <dgm:spPr/>
      <dgm:t>
        <a:bodyPr/>
        <a:lstStyle/>
        <a:p>
          <a:r>
            <a:rPr lang="en-US" dirty="0" smtClean="0"/>
            <a:t>Supervisor – Form E (</a:t>
          </a:r>
          <a:r>
            <a:rPr lang="en-US" dirty="0" err="1" smtClean="0"/>
            <a:t>Payam</a:t>
          </a:r>
          <a:r>
            <a:rPr lang="en-US" dirty="0" smtClean="0"/>
            <a:t> Level)</a:t>
          </a:r>
          <a:endParaRPr lang="en-US" dirty="0"/>
        </a:p>
      </dgm:t>
    </dgm:pt>
    <dgm:pt modelId="{93CBF419-E531-41A6-ADB1-6AFBE5116027}" type="parTrans" cxnId="{ACB4FD6C-8B36-41D8-A72A-84594DEB9201}">
      <dgm:prSet/>
      <dgm:spPr/>
      <dgm:t>
        <a:bodyPr/>
        <a:lstStyle/>
        <a:p>
          <a:endParaRPr lang="en-US"/>
        </a:p>
      </dgm:t>
    </dgm:pt>
    <dgm:pt modelId="{779353C3-8CF5-4A20-B748-F013B1901294}" type="sibTrans" cxnId="{ACB4FD6C-8B36-41D8-A72A-84594DEB9201}">
      <dgm:prSet/>
      <dgm:spPr/>
      <dgm:t>
        <a:bodyPr/>
        <a:lstStyle/>
        <a:p>
          <a:endParaRPr lang="en-US"/>
        </a:p>
      </dgm:t>
    </dgm:pt>
    <dgm:pt modelId="{FBF6B012-AEF7-4E50-B71F-5564304120F8}" type="pres">
      <dgm:prSet presAssocID="{3C4778E1-30B2-4EFF-922D-06E005B5ED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BD27F9-283D-42FE-B600-B56891449E4E}" type="pres">
      <dgm:prSet presAssocID="{71921EBB-ADB9-43C8-8C70-0F207A6B1B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B1CDA-CA3B-4BE0-9225-2D78EC2D1A41}" type="pres">
      <dgm:prSet presAssocID="{AFDCB964-9E4A-4ACD-8A61-D5DC2F34A89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BC5E2AD-71BF-4E68-8540-4D8910DCE1B1}" type="pres">
      <dgm:prSet presAssocID="{AFDCB964-9E4A-4ACD-8A61-D5DC2F34A89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53DEC69-C9C2-440E-8FC2-1C4A37FAC2AF}" type="pres">
      <dgm:prSet presAssocID="{E04A5162-2164-47AC-9B88-E11D86439C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19746-9083-46A5-8B05-4EBCFDA0B7A1}" type="pres">
      <dgm:prSet presAssocID="{A7C39729-AE05-4C3F-BD9A-151EB917AC2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3E21264-18D0-4E99-80AD-EECDCD9AAC97}" type="pres">
      <dgm:prSet presAssocID="{A7C39729-AE05-4C3F-BD9A-151EB917AC2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6A2A73F-A489-4826-9E77-6AC14B348E66}" type="pres">
      <dgm:prSet presAssocID="{5AC97394-AD58-448B-84E9-AB6EC0218BC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A1D3B-9616-4734-8630-38FA58B7A05A}" type="pres">
      <dgm:prSet presAssocID="{8CC76BED-AAB0-469F-8815-5982B0AD7A4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8AF9462-131B-423C-8830-DFE0390CBA4A}" type="pres">
      <dgm:prSet presAssocID="{8CC76BED-AAB0-469F-8815-5982B0AD7A4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E72C962-C91D-46EE-BFBD-D36436333112}" type="pres">
      <dgm:prSet presAssocID="{B4771776-C710-490F-8E60-3651FE16192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68843-E24D-4268-B13A-7A371C101961}" type="presOf" srcId="{A7C39729-AE05-4C3F-BD9A-151EB917AC23}" destId="{B4219746-9083-46A5-8B05-4EBCFDA0B7A1}" srcOrd="0" destOrd="0" presId="urn:microsoft.com/office/officeart/2005/8/layout/process1"/>
    <dgm:cxn modelId="{D95D60BB-4145-493C-942D-3FF58E790533}" type="presOf" srcId="{AFDCB964-9E4A-4ACD-8A61-D5DC2F34A896}" destId="{4BC5E2AD-71BF-4E68-8540-4D8910DCE1B1}" srcOrd="1" destOrd="0" presId="urn:microsoft.com/office/officeart/2005/8/layout/process1"/>
    <dgm:cxn modelId="{461F4F30-28E6-4EAC-8E48-741E4B638F00}" type="presOf" srcId="{5AC97394-AD58-448B-84E9-AB6EC0218BCB}" destId="{26A2A73F-A489-4826-9E77-6AC14B348E66}" srcOrd="0" destOrd="0" presId="urn:microsoft.com/office/officeart/2005/8/layout/process1"/>
    <dgm:cxn modelId="{B7DBCD45-D7EB-4D04-BE06-CD2AAE55EFED}" type="presOf" srcId="{A7C39729-AE05-4C3F-BD9A-151EB917AC23}" destId="{13E21264-18D0-4E99-80AD-EECDCD9AAC97}" srcOrd="1" destOrd="0" presId="urn:microsoft.com/office/officeart/2005/8/layout/process1"/>
    <dgm:cxn modelId="{4A6B2DBC-38EC-41FF-B7C6-3E1A213A7D4A}" type="presOf" srcId="{AFDCB964-9E4A-4ACD-8A61-D5DC2F34A896}" destId="{06DB1CDA-CA3B-4BE0-9225-2D78EC2D1A41}" srcOrd="0" destOrd="0" presId="urn:microsoft.com/office/officeart/2005/8/layout/process1"/>
    <dgm:cxn modelId="{5B936615-C644-460D-BC25-58910EBCB15E}" srcId="{3C4778E1-30B2-4EFF-922D-06E005B5EDFE}" destId="{E04A5162-2164-47AC-9B88-E11D86439C9B}" srcOrd="1" destOrd="0" parTransId="{2A736997-F13D-47A1-BD53-E4D22BFFE84C}" sibTransId="{A7C39729-AE05-4C3F-BD9A-151EB917AC23}"/>
    <dgm:cxn modelId="{ACB4FD6C-8B36-41D8-A72A-84594DEB9201}" srcId="{3C4778E1-30B2-4EFF-922D-06E005B5EDFE}" destId="{B4771776-C710-490F-8E60-3651FE161929}" srcOrd="3" destOrd="0" parTransId="{93CBF419-E531-41A6-ADB1-6AFBE5116027}" sibTransId="{779353C3-8CF5-4A20-B748-F013B1901294}"/>
    <dgm:cxn modelId="{E15F03CA-DE7C-4CF7-B09D-C27AD2A366C5}" type="presOf" srcId="{E04A5162-2164-47AC-9B88-E11D86439C9B}" destId="{F53DEC69-C9C2-440E-8FC2-1C4A37FAC2AF}" srcOrd="0" destOrd="0" presId="urn:microsoft.com/office/officeart/2005/8/layout/process1"/>
    <dgm:cxn modelId="{6BE897FE-53AA-48FC-9CB4-7369F81DE34B}" type="presOf" srcId="{B4771776-C710-490F-8E60-3651FE161929}" destId="{4E72C962-C91D-46EE-BFBD-D36436333112}" srcOrd="0" destOrd="0" presId="urn:microsoft.com/office/officeart/2005/8/layout/process1"/>
    <dgm:cxn modelId="{5C6F76FC-A0AA-4B93-8F5B-2CBCC879CE72}" srcId="{3C4778E1-30B2-4EFF-922D-06E005B5EDFE}" destId="{5AC97394-AD58-448B-84E9-AB6EC0218BCB}" srcOrd="2" destOrd="0" parTransId="{1EC6E508-6D75-4E32-A181-441D6C030E53}" sibTransId="{8CC76BED-AAB0-469F-8815-5982B0AD7A43}"/>
    <dgm:cxn modelId="{3215B3B9-186A-4985-87C1-2D9F9216A8D9}" srcId="{3C4778E1-30B2-4EFF-922D-06E005B5EDFE}" destId="{71921EBB-ADB9-43C8-8C70-0F207A6B1B16}" srcOrd="0" destOrd="0" parTransId="{EE8435D8-F6B5-4612-B3D8-F83BB46B4722}" sibTransId="{AFDCB964-9E4A-4ACD-8A61-D5DC2F34A896}"/>
    <dgm:cxn modelId="{0FCFB343-7F3E-4095-9C43-182D847BB954}" type="presOf" srcId="{71921EBB-ADB9-43C8-8C70-0F207A6B1B16}" destId="{8CBD27F9-283D-42FE-B600-B56891449E4E}" srcOrd="0" destOrd="0" presId="urn:microsoft.com/office/officeart/2005/8/layout/process1"/>
    <dgm:cxn modelId="{3D64C47E-D001-4987-AEEE-9F9E2C616DA4}" type="presOf" srcId="{8CC76BED-AAB0-469F-8815-5982B0AD7A43}" destId="{E23A1D3B-9616-4734-8630-38FA58B7A05A}" srcOrd="0" destOrd="0" presId="urn:microsoft.com/office/officeart/2005/8/layout/process1"/>
    <dgm:cxn modelId="{46B03E39-5776-4848-A8D4-F4FAA7CA7524}" type="presOf" srcId="{3C4778E1-30B2-4EFF-922D-06E005B5EDFE}" destId="{FBF6B012-AEF7-4E50-B71F-5564304120F8}" srcOrd="0" destOrd="0" presId="urn:microsoft.com/office/officeart/2005/8/layout/process1"/>
    <dgm:cxn modelId="{A6658ED8-EC88-402A-BFFC-35632A020B64}" type="presOf" srcId="{8CC76BED-AAB0-469F-8815-5982B0AD7A43}" destId="{38AF9462-131B-423C-8830-DFE0390CBA4A}" srcOrd="1" destOrd="0" presId="urn:microsoft.com/office/officeart/2005/8/layout/process1"/>
    <dgm:cxn modelId="{12945AFE-EFCF-4B7D-9522-AEC3DDA52B69}" type="presParOf" srcId="{FBF6B012-AEF7-4E50-B71F-5564304120F8}" destId="{8CBD27F9-283D-42FE-B600-B56891449E4E}" srcOrd="0" destOrd="0" presId="urn:microsoft.com/office/officeart/2005/8/layout/process1"/>
    <dgm:cxn modelId="{9EDDD4AB-97DB-4A66-914A-F1C24B61D795}" type="presParOf" srcId="{FBF6B012-AEF7-4E50-B71F-5564304120F8}" destId="{06DB1CDA-CA3B-4BE0-9225-2D78EC2D1A41}" srcOrd="1" destOrd="0" presId="urn:microsoft.com/office/officeart/2005/8/layout/process1"/>
    <dgm:cxn modelId="{42D3EBAC-AB63-4DB6-BB73-9CC9EBEF0A6F}" type="presParOf" srcId="{06DB1CDA-CA3B-4BE0-9225-2D78EC2D1A41}" destId="{4BC5E2AD-71BF-4E68-8540-4D8910DCE1B1}" srcOrd="0" destOrd="0" presId="urn:microsoft.com/office/officeart/2005/8/layout/process1"/>
    <dgm:cxn modelId="{EB9EDF19-A5A2-4E0C-8A4A-9EB6195316D8}" type="presParOf" srcId="{FBF6B012-AEF7-4E50-B71F-5564304120F8}" destId="{F53DEC69-C9C2-440E-8FC2-1C4A37FAC2AF}" srcOrd="2" destOrd="0" presId="urn:microsoft.com/office/officeart/2005/8/layout/process1"/>
    <dgm:cxn modelId="{8319A88C-72CD-481D-B17A-967179C9E0AB}" type="presParOf" srcId="{FBF6B012-AEF7-4E50-B71F-5564304120F8}" destId="{B4219746-9083-46A5-8B05-4EBCFDA0B7A1}" srcOrd="3" destOrd="0" presId="urn:microsoft.com/office/officeart/2005/8/layout/process1"/>
    <dgm:cxn modelId="{280EFCFF-6764-4025-B220-97AD4E094377}" type="presParOf" srcId="{B4219746-9083-46A5-8B05-4EBCFDA0B7A1}" destId="{13E21264-18D0-4E99-80AD-EECDCD9AAC97}" srcOrd="0" destOrd="0" presId="urn:microsoft.com/office/officeart/2005/8/layout/process1"/>
    <dgm:cxn modelId="{D4633871-68D1-4D02-93AC-62DA47222B6E}" type="presParOf" srcId="{FBF6B012-AEF7-4E50-B71F-5564304120F8}" destId="{26A2A73F-A489-4826-9E77-6AC14B348E66}" srcOrd="4" destOrd="0" presId="urn:microsoft.com/office/officeart/2005/8/layout/process1"/>
    <dgm:cxn modelId="{55FA3A69-CD2A-4E01-9C4A-5730D480F2B5}" type="presParOf" srcId="{FBF6B012-AEF7-4E50-B71F-5564304120F8}" destId="{E23A1D3B-9616-4734-8630-38FA58B7A05A}" srcOrd="5" destOrd="0" presId="urn:microsoft.com/office/officeart/2005/8/layout/process1"/>
    <dgm:cxn modelId="{97715851-D8E9-466E-A3C1-D0043CD64132}" type="presParOf" srcId="{E23A1D3B-9616-4734-8630-38FA58B7A05A}" destId="{38AF9462-131B-423C-8830-DFE0390CBA4A}" srcOrd="0" destOrd="0" presId="urn:microsoft.com/office/officeart/2005/8/layout/process1"/>
    <dgm:cxn modelId="{41E977B3-BDAB-4234-9608-1E44820C33D8}" type="presParOf" srcId="{FBF6B012-AEF7-4E50-B71F-5564304120F8}" destId="{4E72C962-C91D-46EE-BFBD-D3643633311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A08424B4-D3D6-4B15-A4DD-45619E450776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54B9DD50-4FF2-4585-B33F-212E0D5C7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1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4D06E-723E-4CDA-AEB2-E880BF61A42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87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68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0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4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6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0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1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9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7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3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2" descr="Image result for makerere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0501" y="6186682"/>
            <a:ext cx="637803" cy="55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2660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3840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35816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4147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93900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525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400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5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5532" y="6263351"/>
            <a:ext cx="600764" cy="5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4E52-550E-4B84-9D4F-14979F5A0D6E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2" descr="Image result for makerere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9722" y="6135089"/>
            <a:ext cx="528301" cy="4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8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11/11/2014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208" y="6228584"/>
            <a:ext cx="576064" cy="50405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309320"/>
            <a:ext cx="1547664" cy="4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2240" y="6229597"/>
            <a:ext cx="57606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4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0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88742"/>
            <a:ext cx="1547664" cy="4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83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248" y="6248906"/>
            <a:ext cx="57606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309320"/>
            <a:ext cx="1547664" cy="4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662" r:id="rId17"/>
    <p:sldLayoutId id="2147483664" r:id="rId18"/>
    <p:sldLayoutId id="2147483670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8062912" cy="2520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Surveillance </a:t>
            </a:r>
            <a:r>
              <a:rPr lang="en-US" dirty="0"/>
              <a:t>work flow system with mobile phones </a:t>
            </a:r>
            <a:r>
              <a:rPr lang="en-US" dirty="0" smtClean="0"/>
              <a:t>in South Sudan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3356992"/>
            <a:ext cx="6838776" cy="2169320"/>
          </a:xfrm>
        </p:spPr>
        <p:txBody>
          <a:bodyPr/>
          <a:lstStyle/>
          <a:p>
            <a:r>
              <a:rPr lang="en-GB" b="1" dirty="0" smtClean="0"/>
              <a:t>Peter Wakholi (</a:t>
            </a:r>
            <a:r>
              <a:rPr lang="en-GB" b="1" dirty="0" err="1" smtClean="0"/>
              <a:t>Phd</a:t>
            </a:r>
            <a:r>
              <a:rPr lang="en-GB" b="1" dirty="0" smtClean="0"/>
              <a:t>)</a:t>
            </a:r>
          </a:p>
          <a:p>
            <a:r>
              <a:rPr lang="en-GB" dirty="0" smtClean="0"/>
              <a:t>Lecturer, Department of Information Systems, Makerere University</a:t>
            </a:r>
          </a:p>
          <a:p>
            <a:r>
              <a:rPr lang="en-GB" dirty="0" smtClean="0"/>
              <a:t>CEO OMNI-Tech 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3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ter\Dropbox\OMNI\WHO S Sudan\User Manual\log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7730" r="2527" b="28740"/>
          <a:stretch/>
        </p:blipFill>
        <p:spPr bwMode="auto">
          <a:xfrm>
            <a:off x="251520" y="149547"/>
            <a:ext cx="3024336" cy="45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eter\Dropbox\OMNI\WHO S Sudan\User Manual\home scree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6967" r="5813" b="27280"/>
          <a:stretch/>
        </p:blipFill>
        <p:spPr bwMode="auto">
          <a:xfrm>
            <a:off x="3347864" y="108282"/>
            <a:ext cx="2808312" cy="454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eter\Dropbox\OMNI\WHO S Sudan\User Manual\FormA question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6856" r="4547" b="27805"/>
          <a:stretch/>
        </p:blipFill>
        <p:spPr bwMode="auto">
          <a:xfrm>
            <a:off x="6294600" y="147338"/>
            <a:ext cx="2828338" cy="45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SMS Notification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70520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 field Supervisor gets a notification SMS in order for him to arrange a detailed investigation.</a:t>
            </a:r>
            <a:endParaRPr lang="en-GB" sz="2000" dirty="0"/>
          </a:p>
        </p:txBody>
      </p:sp>
      <p:pic>
        <p:nvPicPr>
          <p:cNvPr id="9219" name="Picture 3" descr="C:\Users\Peter\Dropbox\OMNI\WHO S Sudan\User Manual\20130912_1121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11045" r="14278"/>
          <a:stretch/>
        </p:blipFill>
        <p:spPr bwMode="auto">
          <a:xfrm rot="5400000">
            <a:off x="2650601" y="624391"/>
            <a:ext cx="4705340" cy="38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615" y="5085184"/>
            <a:ext cx="6591985" cy="566738"/>
          </a:xfrm>
        </p:spPr>
        <p:txBody>
          <a:bodyPr>
            <a:normAutofit/>
          </a:bodyPr>
          <a:lstStyle/>
          <a:p>
            <a:r>
              <a:rPr lang="en-GB" dirty="0" smtClean="0"/>
              <a:t>Tasks are downloaded with pre-filled data</a:t>
            </a:r>
            <a:endParaRPr lang="en-GB" dirty="0"/>
          </a:p>
        </p:txBody>
      </p:sp>
      <p:pic>
        <p:nvPicPr>
          <p:cNvPr id="8194" name="Picture 2" descr="C:\Users\Peter\Dropbox\OMNI\WHO S Sudan\User Manual\Detailed investigation W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7428" r="5849" b="28065"/>
          <a:stretch/>
        </p:blipFill>
        <p:spPr bwMode="auto">
          <a:xfrm>
            <a:off x="3203849" y="323580"/>
            <a:ext cx="2808312" cy="44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eter\Dropbox\OMNI\WHO S Sudan\User Manual\download work by medi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7142" r="4253" b="27373"/>
          <a:stretch/>
        </p:blipFill>
        <p:spPr bwMode="auto">
          <a:xfrm>
            <a:off x="323528" y="323580"/>
            <a:ext cx="2846582" cy="44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eter\Dropbox\OMNI\WHO S Sudan\User Manual\pre-filled from form 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7428" r="5234" b="28065"/>
          <a:stretch/>
        </p:blipFill>
        <p:spPr bwMode="auto">
          <a:xfrm>
            <a:off x="6228184" y="323580"/>
            <a:ext cx="2808379" cy="445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" r="28246"/>
          <a:stretch/>
        </p:blipFill>
        <p:spPr bwMode="auto">
          <a:xfrm>
            <a:off x="1115616" y="116632"/>
            <a:ext cx="7344816" cy="524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the web-based system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3000" y="5373216"/>
            <a:ext cx="7333488" cy="875184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lab tech logs into system to fill the results after tests have been 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249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Selecting an item for lab report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The reference (case ID and name) of the case is provided as shown. Select “capture data” to vie the form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5" b="2914"/>
          <a:stretch/>
        </p:blipFill>
        <p:spPr bwMode="auto">
          <a:xfrm>
            <a:off x="1331640" y="0"/>
            <a:ext cx="6630438" cy="55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09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5589240"/>
            <a:ext cx="6591985" cy="566738"/>
          </a:xfrm>
        </p:spPr>
        <p:txBody>
          <a:bodyPr/>
          <a:lstStyle/>
          <a:p>
            <a:r>
              <a:rPr lang="en-US" dirty="0" smtClean="0"/>
              <a:t>Filling the Laboratory form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/>
          <a:stretch/>
        </p:blipFill>
        <p:spPr bwMode="auto">
          <a:xfrm>
            <a:off x="1763688" y="10039"/>
            <a:ext cx="6064054" cy="557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28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60 day follow up reminders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73216"/>
            <a:ext cx="7605464" cy="936104"/>
          </a:xfrm>
        </p:spPr>
        <p:txBody>
          <a:bodyPr>
            <a:noAutofit/>
          </a:bodyPr>
          <a:lstStyle/>
          <a:p>
            <a:r>
              <a:rPr lang="en-GB" sz="2000" dirty="0" smtClean="0"/>
              <a:t>An SMS reminder is sent to the Field officer and Supervisor to follow –up the case. This is repeated every 7 days until the form is completed. </a:t>
            </a:r>
            <a:endParaRPr lang="en-GB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388759" cy="463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8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60 Day follow up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73216"/>
            <a:ext cx="7461448" cy="979395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 form is only enabled after 60 days. Once it is enabled, an SMS message is sent out. Reminders will only stop when the FA uploads the assessment!</a:t>
            </a:r>
            <a:endParaRPr lang="en-GB" sz="2000" dirty="0"/>
          </a:p>
        </p:txBody>
      </p:sp>
      <p:pic>
        <p:nvPicPr>
          <p:cNvPr id="15362" name="Picture 2" descr="C:\Users\Peter\Dropbox\OMNI\WHO S Sudan\User Manual\complete form 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7200" r="5417" b="27707"/>
          <a:stretch/>
        </p:blipFill>
        <p:spPr bwMode="auto">
          <a:xfrm>
            <a:off x="1591590" y="44624"/>
            <a:ext cx="3162727" cy="528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Peter\Dropbox\OMNI\WHO S Sudan\User Manual\upload Form 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7337" r="6751" b="27374"/>
          <a:stretch/>
        </p:blipFill>
        <p:spPr bwMode="auto">
          <a:xfrm>
            <a:off x="5223570" y="44624"/>
            <a:ext cx="3164853" cy="52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Data </a:t>
            </a:r>
            <a:r>
              <a:rPr lang="en-US" dirty="0" smtClean="0"/>
              <a:t>Collection!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905000"/>
            <a:ext cx="6947278" cy="4404320"/>
          </a:xfrm>
        </p:spPr>
        <p:txBody>
          <a:bodyPr>
            <a:normAutofit/>
          </a:bodyPr>
          <a:lstStyle/>
          <a:p>
            <a:r>
              <a:rPr lang="en-US" dirty="0" smtClean="0"/>
              <a:t>Longitudinal data – Requires updates based on the </a:t>
            </a:r>
            <a:r>
              <a:rPr lang="en-US" dirty="0" smtClean="0"/>
              <a:t>existing data</a:t>
            </a:r>
            <a:endParaRPr lang="en-US" dirty="0" smtClean="0"/>
          </a:p>
          <a:p>
            <a:r>
              <a:rPr lang="en-US" dirty="0" smtClean="0"/>
              <a:t>Time-dependent data – Requires collection at specified times</a:t>
            </a:r>
          </a:p>
          <a:p>
            <a:r>
              <a:rPr lang="en-US" dirty="0" smtClean="0"/>
              <a:t>Resource dependent data – Requires follow-up action by a specified resource</a:t>
            </a:r>
          </a:p>
          <a:p>
            <a:r>
              <a:rPr lang="en-US" dirty="0" smtClean="0"/>
              <a:t>You can see this in requirements like</a:t>
            </a:r>
          </a:p>
          <a:p>
            <a:pPr lvl="1"/>
            <a:r>
              <a:rPr lang="en-US" dirty="0" smtClean="0"/>
              <a:t>Linking of forms</a:t>
            </a:r>
          </a:p>
          <a:p>
            <a:pPr lvl="1"/>
            <a:r>
              <a:rPr lang="en-US" dirty="0" smtClean="0"/>
              <a:t>Data from center A to be reviewed by officer B</a:t>
            </a:r>
          </a:p>
          <a:p>
            <a:pPr lvl="1"/>
            <a:r>
              <a:rPr lang="en-US" dirty="0" smtClean="0"/>
              <a:t>Data collection after X number of days from </a:t>
            </a:r>
            <a:r>
              <a:rPr lang="en-US" dirty="0" smtClean="0"/>
              <a:t>previous</a:t>
            </a:r>
          </a:p>
          <a:p>
            <a:pPr lvl="1"/>
            <a:r>
              <a:rPr lang="en-US" dirty="0" smtClean="0"/>
              <a:t>View prefilled forms</a:t>
            </a:r>
            <a:endParaRPr lang="en-US" dirty="0" smtClean="0"/>
          </a:p>
          <a:p>
            <a:pPr lvl="1"/>
            <a:r>
              <a:rPr lang="en-US" dirty="0" smtClean="0"/>
              <a:t>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82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04106"/>
          </a:xfrm>
        </p:spPr>
        <p:txBody>
          <a:bodyPr/>
          <a:lstStyle/>
          <a:p>
            <a:r>
              <a:rPr lang="en-GB" dirty="0" smtClean="0"/>
              <a:t>AFP S-</a:t>
            </a:r>
            <a:r>
              <a:rPr lang="en-GB" dirty="0" err="1" smtClean="0"/>
              <a:t>sudan</a:t>
            </a:r>
            <a:r>
              <a:rPr lang="en-GB" dirty="0" smtClean="0"/>
              <a:t>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732" y="1172716"/>
            <a:ext cx="8080412" cy="1008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AFP data collection system sought to support the AFP surveillance activities of the WHO South Sudan.</a:t>
            </a:r>
          </a:p>
          <a:p>
            <a:r>
              <a:rPr lang="en-US" dirty="0" smtClean="0"/>
              <a:t>It is a workflow system based on process below.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80828"/>
            <a:ext cx="8229600" cy="46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r>
              <a:rPr lang="en-GB" sz="4800" dirty="0" smtClean="0"/>
              <a:t>System Components</a:t>
            </a:r>
            <a:endParaRPr lang="en-GB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908203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 system is composed of the following</a:t>
            </a:r>
          </a:p>
          <a:p>
            <a:pPr lvl="1"/>
            <a:r>
              <a:rPr lang="en-GB" sz="2400" dirty="0" smtClean="0"/>
              <a:t>The </a:t>
            </a:r>
            <a:r>
              <a:rPr lang="en-GB" sz="2400" dirty="0" err="1" smtClean="0"/>
              <a:t>openXdata</a:t>
            </a:r>
            <a:r>
              <a:rPr lang="en-GB" sz="2400" dirty="0" smtClean="0"/>
              <a:t> server </a:t>
            </a:r>
            <a:r>
              <a:rPr lang="en-GB" sz="2400" dirty="0"/>
              <a:t> </a:t>
            </a:r>
            <a:r>
              <a:rPr lang="en-GB" sz="2400" dirty="0" smtClean="0"/>
              <a:t>which is used for defining forms for data collection and managing the data collected.</a:t>
            </a:r>
          </a:p>
          <a:p>
            <a:pPr lvl="1"/>
            <a:r>
              <a:rPr lang="en-GB" sz="2400" dirty="0" err="1" smtClean="0"/>
              <a:t>Mforms</a:t>
            </a:r>
            <a:r>
              <a:rPr lang="en-GB" sz="2400" dirty="0" smtClean="0"/>
              <a:t>: A mobile client for collection of data based on the form definitions on a mobile phone.</a:t>
            </a:r>
          </a:p>
          <a:p>
            <a:pPr lvl="1"/>
            <a:r>
              <a:rPr lang="en-GB" sz="2400" dirty="0" smtClean="0"/>
              <a:t>Workflow Engine: For control and management of the data collection process.</a:t>
            </a:r>
          </a:p>
          <a:p>
            <a:pPr lvl="1"/>
            <a:r>
              <a:rPr lang="en-GB" sz="2400" dirty="0" smtClean="0"/>
              <a:t>SMS Gateway: For sending text messages to participants. </a:t>
            </a:r>
          </a:p>
          <a:p>
            <a:pPr lvl="1"/>
            <a:r>
              <a:rPr lang="en-GB" sz="2400" dirty="0" smtClean="0"/>
              <a:t>Offline Web Client: A workflow-based client for offline data collection, based on e-collect.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138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4508917"/>
            <a:ext cx="6591985" cy="566738"/>
          </a:xfrm>
        </p:spPr>
        <p:txBody>
          <a:bodyPr/>
          <a:lstStyle/>
          <a:p>
            <a:r>
              <a:rPr lang="en-GB" dirty="0" err="1" smtClean="0"/>
              <a:t>OpenXdata</a:t>
            </a:r>
            <a:r>
              <a:rPr lang="en-GB" dirty="0" smtClean="0"/>
              <a:t> Server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53715" y="5229200"/>
            <a:ext cx="7666757" cy="1161657"/>
          </a:xfrm>
        </p:spPr>
        <p:txBody>
          <a:bodyPr>
            <a:noAutofit/>
          </a:bodyPr>
          <a:lstStyle/>
          <a:p>
            <a:r>
              <a:rPr lang="en-GB" sz="2000" dirty="0" smtClean="0"/>
              <a:t>All forms for data collection were created here. You can also view the records that have been submitted on an internet enabled web browser</a:t>
            </a:r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5" y="611985"/>
            <a:ext cx="7416824" cy="36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238" y="4005064"/>
            <a:ext cx="6591985" cy="566738"/>
          </a:xfrm>
        </p:spPr>
        <p:txBody>
          <a:bodyPr/>
          <a:lstStyle/>
          <a:p>
            <a:r>
              <a:rPr lang="en-GB" dirty="0" smtClean="0"/>
              <a:t>AFP Workflow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466" y="4708202"/>
            <a:ext cx="7548014" cy="1457101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 Workflow  controls the process that is followed when a new AFP case is reported. Process starts when Form A (initial Investigation) is completed and ends when 60 day follow up is done.</a:t>
            </a:r>
            <a:endParaRPr lang="en-GB" sz="2000" dirty="0"/>
          </a:p>
        </p:txBody>
      </p:sp>
      <p:pic>
        <p:nvPicPr>
          <p:cNvPr id="2050" name="Picture 2" descr="C:\Users\Peter\Dropbox\OMNI\WHO S Sudan\User Manual\workf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2" y="908720"/>
            <a:ext cx="7760338" cy="27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system 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556792"/>
            <a:ext cx="8579296" cy="4857328"/>
          </a:xfrm>
        </p:spPr>
        <p:txBody>
          <a:bodyPr>
            <a:normAutofit/>
          </a:bodyPr>
          <a:lstStyle/>
          <a:p>
            <a:r>
              <a:rPr lang="en-US" dirty="0" smtClean="0"/>
              <a:t>A suspect AFP case is reported by a field officer by completing the “Report AFP case” form.</a:t>
            </a:r>
          </a:p>
          <a:p>
            <a:r>
              <a:rPr lang="en-US" dirty="0" smtClean="0"/>
              <a:t>An SMS message is sent to the supervisor notifying him of the report and need to do a detailed case investigation.</a:t>
            </a:r>
          </a:p>
          <a:p>
            <a:r>
              <a:rPr lang="en-US" dirty="0" smtClean="0"/>
              <a:t>The supervisor and medic will have the “detailed investigation” form.</a:t>
            </a:r>
          </a:p>
          <a:p>
            <a:r>
              <a:rPr lang="en-US" dirty="0" smtClean="0"/>
              <a:t>The lab technician also fills the lab form once the specimen has been tested.</a:t>
            </a:r>
          </a:p>
          <a:p>
            <a:r>
              <a:rPr lang="en-US" dirty="0" smtClean="0"/>
              <a:t>Finally, An SMS reminder is sent to the field officer and supervisor after 60 days to do the follow up</a:t>
            </a:r>
          </a:p>
          <a:p>
            <a:r>
              <a:rPr lang="en-US" dirty="0" smtClean="0"/>
              <a:t>All information is kept on the server and is accessible by WHO staff.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4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Reporting a suspect AFP case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4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implemented with forms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2422325"/>
              </p:ext>
            </p:extLst>
          </p:nvPr>
        </p:nvGraphicFramePr>
        <p:xfrm>
          <a:off x="899592" y="1898409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2410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F76E17-4C45-4ED6-B926-849D8EB4B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600</Words>
  <Application>Microsoft Office PowerPoint</Application>
  <PresentationFormat>On-screen Show (4:3)</PresentationFormat>
  <Paragraphs>73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Wisp</vt:lpstr>
      <vt:lpstr>Surveillance work flow system with mobile phones in South Sudan </vt:lpstr>
      <vt:lpstr>More than Just Data Collection! </vt:lpstr>
      <vt:lpstr>AFP S-sudan Example</vt:lpstr>
      <vt:lpstr>System Components</vt:lpstr>
      <vt:lpstr>OpenXdata Server</vt:lpstr>
      <vt:lpstr>AFP Workflow</vt:lpstr>
      <vt:lpstr>How the system works</vt:lpstr>
      <vt:lpstr>Reporting a suspect AFP case</vt:lpstr>
      <vt:lpstr>The process implemented with forms</vt:lpstr>
      <vt:lpstr>Reporting a case</vt:lpstr>
      <vt:lpstr>SMS Notification</vt:lpstr>
      <vt:lpstr>Tasks are downloaded with pre-filled data</vt:lpstr>
      <vt:lpstr>Logging into the web-based system</vt:lpstr>
      <vt:lpstr>Selecting an item for lab report</vt:lpstr>
      <vt:lpstr>Filling the Laboratory form</vt:lpstr>
      <vt:lpstr>60 day follow up reminders</vt:lpstr>
      <vt:lpstr>60 Day follow 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2013-08-21T05:11:48Z</dcterms:created>
  <dcterms:modified xsi:type="dcterms:W3CDTF">2014-11-11T12:04:04Z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