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9"/>
  </p:notesMasterIdLst>
  <p:handoutMasterIdLst>
    <p:handoutMasterId r:id="rId30"/>
  </p:handoutMasterIdLst>
  <p:sldIdLst>
    <p:sldId id="256" r:id="rId2"/>
    <p:sldId id="279" r:id="rId3"/>
    <p:sldId id="257" r:id="rId4"/>
    <p:sldId id="258" r:id="rId5"/>
    <p:sldId id="266" r:id="rId6"/>
    <p:sldId id="259" r:id="rId7"/>
    <p:sldId id="272" r:id="rId8"/>
    <p:sldId id="273" r:id="rId9"/>
    <p:sldId id="260" r:id="rId10"/>
    <p:sldId id="280" r:id="rId11"/>
    <p:sldId id="282" r:id="rId12"/>
    <p:sldId id="267" r:id="rId13"/>
    <p:sldId id="269" r:id="rId14"/>
    <p:sldId id="262" r:id="rId15"/>
    <p:sldId id="283" r:id="rId16"/>
    <p:sldId id="284" r:id="rId17"/>
    <p:sldId id="265" r:id="rId18"/>
    <p:sldId id="285" r:id="rId19"/>
    <p:sldId id="274" r:id="rId20"/>
    <p:sldId id="263" r:id="rId21"/>
    <p:sldId id="275" r:id="rId22"/>
    <p:sldId id="268" r:id="rId23"/>
    <p:sldId id="276" r:id="rId24"/>
    <p:sldId id="281" r:id="rId25"/>
    <p:sldId id="277" r:id="rId26"/>
    <p:sldId id="271" r:id="rId27"/>
    <p:sldId id="278" r:id="rId2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714" autoAdjust="0"/>
  </p:normalViewPr>
  <p:slideViewPr>
    <p:cSldViewPr>
      <p:cViewPr>
        <p:scale>
          <a:sx n="70" d="100"/>
          <a:sy n="70" d="100"/>
        </p:scale>
        <p:origin x="-78" y="-570"/>
      </p:cViewPr>
      <p:guideLst>
        <p:guide orient="horz" pos="2160"/>
        <p:guide pos="2880"/>
      </p:guideLst>
    </p:cSldViewPr>
  </p:slideViewPr>
  <p:notesTextViewPr>
    <p:cViewPr>
      <p:scale>
        <a:sx n="125" d="100"/>
        <a:sy n="125"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layout/>
    </c:title>
    <c:view3D>
      <c:rotX val="30"/>
      <c:perspective val="30"/>
    </c:view3D>
    <c:plotArea>
      <c:layout/>
      <c:pie3DChart>
        <c:varyColors val="1"/>
        <c:ser>
          <c:idx val="0"/>
          <c:order val="0"/>
          <c:tx>
            <c:strRef>
              <c:f>Sheet1!$B$1</c:f>
              <c:strCache>
                <c:ptCount val="1"/>
                <c:pt idx="0">
                  <c:v>Call Results</c:v>
                </c:pt>
              </c:strCache>
            </c:strRef>
          </c:tx>
          <c:explosion val="25"/>
          <c:dPt>
            <c:idx val="0"/>
            <c:spPr>
              <a:solidFill>
                <a:schemeClr val="accent2">
                  <a:lumMod val="40000"/>
                  <a:lumOff val="60000"/>
                </a:schemeClr>
              </a:solidFill>
            </c:spPr>
          </c:dPt>
          <c:dPt>
            <c:idx val="3"/>
            <c:spPr>
              <a:solidFill>
                <a:srgbClr val="FF0000"/>
              </a:solidFill>
            </c:spPr>
          </c:dPt>
          <c:dLbls>
            <c:dLbl>
              <c:idx val="1"/>
              <c:layout>
                <c:manualLayout>
                  <c:x val="-9.4371536891221963E-2"/>
                  <c:y val="-1.2424768779512421E-2"/>
                </c:manualLayout>
              </c:layout>
              <c:showCatName val="1"/>
              <c:showPercent val="1"/>
            </c:dLbl>
            <c:dLbl>
              <c:idx val="2"/>
              <c:layout>
                <c:manualLayout>
                  <c:x val="-0.13422286623894228"/>
                  <c:y val="-1.3817381441413127E-2"/>
                </c:manualLayout>
              </c:layout>
              <c:showCatName val="1"/>
              <c:showPercent val="1"/>
            </c:dLbl>
            <c:dLbl>
              <c:idx val="3"/>
              <c:layout>
                <c:manualLayout>
                  <c:x val="0.30015608292019058"/>
                  <c:y val="4.1925480891828501E-2"/>
                </c:manualLayout>
              </c:layout>
              <c:showCatName val="1"/>
              <c:showPercent val="1"/>
            </c:dLbl>
            <c:showCatName val="1"/>
            <c:showPercent val="1"/>
            <c:showLeaderLines val="1"/>
          </c:dLbls>
          <c:cat>
            <c:strRef>
              <c:f>Sheet1!$A$2:$A$5</c:f>
              <c:strCache>
                <c:ptCount val="4"/>
                <c:pt idx="0">
                  <c:v>Completed Calls</c:v>
                </c:pt>
                <c:pt idx="1">
                  <c:v>Busy/No Answer</c:v>
                </c:pt>
                <c:pt idx="2">
                  <c:v>Invalid Numbers</c:v>
                </c:pt>
                <c:pt idx="3">
                  <c:v>Not Completed</c:v>
                </c:pt>
              </c:strCache>
            </c:strRef>
          </c:cat>
          <c:val>
            <c:numRef>
              <c:f>Sheet1!$B$2:$B$5</c:f>
              <c:numCache>
                <c:formatCode>General</c:formatCode>
                <c:ptCount val="4"/>
                <c:pt idx="0">
                  <c:v>331</c:v>
                </c:pt>
                <c:pt idx="1">
                  <c:v>51</c:v>
                </c:pt>
                <c:pt idx="2">
                  <c:v>36</c:v>
                </c:pt>
                <c:pt idx="3">
                  <c:v>4</c:v>
                </c:pt>
              </c:numCache>
            </c:numRef>
          </c:val>
        </c:ser>
        <c:dLbls>
          <c:showCatName val="1"/>
          <c:showPercent val="1"/>
        </c:dLbls>
      </c:pie3DChart>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layout/>
    </c:title>
    <c:view3D>
      <c:rotX val="30"/>
      <c:perspective val="30"/>
    </c:view3D>
    <c:plotArea>
      <c:layout/>
      <c:pie3DChart>
        <c:varyColors val="1"/>
        <c:ser>
          <c:idx val="0"/>
          <c:order val="0"/>
          <c:tx>
            <c:strRef>
              <c:f>Sheet1!$B$1</c:f>
              <c:strCache>
                <c:ptCount val="1"/>
                <c:pt idx="0">
                  <c:v>Busy/No Answer Calls</c:v>
                </c:pt>
              </c:strCache>
            </c:strRef>
          </c:tx>
          <c:explosion val="25"/>
          <c:dPt>
            <c:idx val="0"/>
            <c:spPr>
              <a:solidFill>
                <a:schemeClr val="accent2">
                  <a:lumMod val="40000"/>
                  <a:lumOff val="60000"/>
                </a:schemeClr>
              </a:solidFill>
            </c:spPr>
          </c:dPt>
          <c:dLbls>
            <c:dLbl>
              <c:idx val="1"/>
              <c:layout>
                <c:manualLayout>
                  <c:x val="-9.4371536891221949E-2"/>
                  <c:y val="-1.2424768779512423E-2"/>
                </c:manualLayout>
              </c:layout>
              <c:showCatName val="1"/>
              <c:showPercent val="1"/>
            </c:dLbl>
            <c:dLbl>
              <c:idx val="2"/>
              <c:layout>
                <c:manualLayout>
                  <c:x val="-0.13422286623894225"/>
                  <c:y val="-1.381738144141313E-2"/>
                </c:manualLayout>
              </c:layout>
              <c:showCatName val="1"/>
              <c:showPercent val="1"/>
            </c:dLbl>
            <c:dLbl>
              <c:idx val="3"/>
              <c:layout>
                <c:manualLayout>
                  <c:x val="0.30015608292019058"/>
                  <c:y val="4.1925480891828501E-2"/>
                </c:manualLayout>
              </c:layout>
              <c:showCatName val="1"/>
              <c:showPercent val="1"/>
            </c:dLbl>
            <c:showCatName val="1"/>
            <c:showPercent val="1"/>
            <c:showLeaderLines val="1"/>
          </c:dLbls>
          <c:cat>
            <c:strRef>
              <c:f>Sheet1!$A$2:$A$3</c:f>
              <c:strCache>
                <c:ptCount val="2"/>
                <c:pt idx="0">
                  <c:v>Completed Calls</c:v>
                </c:pt>
                <c:pt idx="1">
                  <c:v>Busy/No Answer</c:v>
                </c:pt>
              </c:strCache>
            </c:strRef>
          </c:cat>
          <c:val>
            <c:numRef>
              <c:f>Sheet1!$B$2:$B$3</c:f>
              <c:numCache>
                <c:formatCode>General</c:formatCode>
                <c:ptCount val="2"/>
                <c:pt idx="0">
                  <c:v>29</c:v>
                </c:pt>
                <c:pt idx="1">
                  <c:v>10</c:v>
                </c:pt>
              </c:numCache>
            </c:numRef>
          </c:val>
        </c:ser>
        <c:dLbls>
          <c:showCatName val="1"/>
          <c:showPercent val="1"/>
        </c:dLbls>
      </c:pie3DChart>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Reminder-Recall Costs for FCCs</c:v>
                </c:pt>
              </c:strCache>
            </c:strRef>
          </c:tx>
          <c:cat>
            <c:strRef>
              <c:f>Sheet1!$A$2:$A$7</c:f>
              <c:strCache>
                <c:ptCount val="6"/>
                <c:pt idx="0">
                  <c:v>Phone</c:v>
                </c:pt>
                <c:pt idx="1">
                  <c:v>Failed Calls (PC)</c:v>
                </c:pt>
                <c:pt idx="2">
                  <c:v>No Phone (PC)</c:v>
                </c:pt>
                <c:pt idx="3">
                  <c:v>No Recall by Phone (PC)</c:v>
                </c:pt>
                <c:pt idx="4">
                  <c:v>Calls + PC (Total)</c:v>
                </c:pt>
                <c:pt idx="5">
                  <c:v>Total Cost (if all PC)</c:v>
                </c:pt>
              </c:strCache>
            </c:strRef>
          </c:cat>
          <c:val>
            <c:numRef>
              <c:f>Sheet1!$B$2:$B$7</c:f>
              <c:numCache>
                <c:formatCode>"$"#,##0.00</c:formatCode>
                <c:ptCount val="6"/>
                <c:pt idx="0">
                  <c:v>59.62</c:v>
                </c:pt>
                <c:pt idx="1">
                  <c:v>21.56</c:v>
                </c:pt>
                <c:pt idx="2">
                  <c:v>33.04</c:v>
                </c:pt>
                <c:pt idx="3">
                  <c:v>37.799999999999997</c:v>
                </c:pt>
                <c:pt idx="4">
                  <c:v>152.02000000000001</c:v>
                </c:pt>
                <c:pt idx="5">
                  <c:v>178.08</c:v>
                </c:pt>
              </c:numCache>
            </c:numRef>
          </c:val>
        </c:ser>
        <c:axId val="68144128"/>
        <c:axId val="68367872"/>
      </c:barChart>
      <c:catAx>
        <c:axId val="68144128"/>
        <c:scaling>
          <c:orientation val="minMax"/>
        </c:scaling>
        <c:axPos val="b"/>
        <c:tickLblPos val="nextTo"/>
        <c:crossAx val="68367872"/>
        <c:crosses val="autoZero"/>
        <c:auto val="1"/>
        <c:lblAlgn val="ctr"/>
        <c:lblOffset val="100"/>
      </c:catAx>
      <c:valAx>
        <c:axId val="68367872"/>
        <c:scaling>
          <c:orientation val="minMax"/>
        </c:scaling>
        <c:axPos val="l"/>
        <c:majorGridlines/>
        <c:numFmt formatCode="&quot;$&quot;#,##0.00" sourceLinked="1"/>
        <c:tickLblPos val="nextTo"/>
        <c:crossAx val="68144128"/>
        <c:crosses val="autoZero"/>
        <c:crossBetween val="between"/>
      </c:valAx>
    </c:plotArea>
    <c:legend>
      <c:legendPos val="t"/>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Current Costs</c:v>
                </c:pt>
              </c:strCache>
            </c:strRef>
          </c:tx>
          <c:cat>
            <c:strRef>
              <c:f>Sheet1!$A$2:$A$6</c:f>
              <c:strCache>
                <c:ptCount val="5"/>
                <c:pt idx="0">
                  <c:v>RR by Phone</c:v>
                </c:pt>
                <c:pt idx="1">
                  <c:v>RR by Postcard</c:v>
                </c:pt>
                <c:pt idx="2">
                  <c:v>Total Phone + Postcard</c:v>
                </c:pt>
                <c:pt idx="3">
                  <c:v>Costs if all Postcards</c:v>
                </c:pt>
                <c:pt idx="4">
                  <c:v>Savings</c:v>
                </c:pt>
              </c:strCache>
            </c:strRef>
          </c:cat>
          <c:val>
            <c:numRef>
              <c:f>Sheet1!$B$2:$B$6</c:f>
              <c:numCache>
                <c:formatCode>General</c:formatCode>
                <c:ptCount val="5"/>
                <c:pt idx="0">
                  <c:v>59.620000000000012</c:v>
                </c:pt>
                <c:pt idx="1">
                  <c:v>78.679999999999978</c:v>
                </c:pt>
                <c:pt idx="2">
                  <c:v>138.30000000000001</c:v>
                </c:pt>
                <c:pt idx="3">
                  <c:v>178.08</c:v>
                </c:pt>
                <c:pt idx="4">
                  <c:v>39.78</c:v>
                </c:pt>
              </c:numCache>
            </c:numRef>
          </c:val>
        </c:ser>
        <c:ser>
          <c:idx val="1"/>
          <c:order val="1"/>
          <c:tx>
            <c:strRef>
              <c:f>Sheet1!$C$1</c:f>
              <c:strCache>
                <c:ptCount val="1"/>
                <c:pt idx="0">
                  <c:v>Corrected Default Settings</c:v>
                </c:pt>
              </c:strCache>
            </c:strRef>
          </c:tx>
          <c:spPr>
            <a:solidFill>
              <a:srgbClr val="FF6600"/>
            </a:solidFill>
          </c:spPr>
          <c:cat>
            <c:strRef>
              <c:f>Sheet1!$A$2:$A$6</c:f>
              <c:strCache>
                <c:ptCount val="5"/>
                <c:pt idx="0">
                  <c:v>RR by Phone</c:v>
                </c:pt>
                <c:pt idx="1">
                  <c:v>RR by Postcard</c:v>
                </c:pt>
                <c:pt idx="2">
                  <c:v>Total Phone + Postcard</c:v>
                </c:pt>
                <c:pt idx="3">
                  <c:v>Costs if all Postcards</c:v>
                </c:pt>
                <c:pt idx="4">
                  <c:v>Savings</c:v>
                </c:pt>
              </c:strCache>
            </c:strRef>
          </c:cat>
          <c:val>
            <c:numRef>
              <c:f>Sheet1!$C$2:$C$6</c:f>
              <c:numCache>
                <c:formatCode>General</c:formatCode>
                <c:ptCount val="5"/>
                <c:pt idx="0">
                  <c:v>72.260000000000005</c:v>
                </c:pt>
                <c:pt idx="1">
                  <c:v>40.880000000000003</c:v>
                </c:pt>
                <c:pt idx="2">
                  <c:v>113.14</c:v>
                </c:pt>
                <c:pt idx="3">
                  <c:v>178.08</c:v>
                </c:pt>
                <c:pt idx="4">
                  <c:v>64.940000000000026</c:v>
                </c:pt>
              </c:numCache>
            </c:numRef>
          </c:val>
        </c:ser>
        <c:axId val="70019712"/>
        <c:axId val="70300416"/>
      </c:barChart>
      <c:catAx>
        <c:axId val="70019712"/>
        <c:scaling>
          <c:orientation val="minMax"/>
        </c:scaling>
        <c:axPos val="b"/>
        <c:tickLblPos val="nextTo"/>
        <c:crossAx val="70300416"/>
        <c:crosses val="autoZero"/>
        <c:auto val="1"/>
        <c:lblAlgn val="ctr"/>
        <c:lblOffset val="100"/>
      </c:catAx>
      <c:valAx>
        <c:axId val="70300416"/>
        <c:scaling>
          <c:orientation val="minMax"/>
        </c:scaling>
        <c:axPos val="l"/>
        <c:numFmt formatCode="General" sourceLinked="1"/>
        <c:tickLblPos val="nextTo"/>
        <c:crossAx val="70019712"/>
        <c:crosses val="autoZero"/>
        <c:crossBetween val="between"/>
      </c:valAx>
    </c:plotArea>
    <c:legend>
      <c:legendPos val="t"/>
      <c:layout/>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BBFDCC1-BC71-4FCA-8330-549B8CF26F14}" type="datetimeFigureOut">
              <a:rPr lang="en-US" smtClean="0"/>
              <a:pPr/>
              <a:t>3/24/2011</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3DC6F4D-B0AE-4A15-8896-0CB9569BEFC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B217DCD-A8D9-49EF-BAA7-D8D9A1FC49D7}" type="datetimeFigureOut">
              <a:rPr lang="en-US" smtClean="0"/>
              <a:pPr/>
              <a:t>3/24/2011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34770D60-9ADC-4763-86C0-D230E45E8C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(Greeting</a:t>
            </a:r>
            <a:r>
              <a:rPr lang="en-US" baseline="0" dirty="0" smtClean="0"/>
              <a:t> and Introduction)</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When it came to selecting a vendor</a:t>
            </a:r>
            <a:r>
              <a:rPr lang="en-US" baseline="0" dirty="0" smtClean="0"/>
              <a:t> for telephone broadcast technology, our main focus was price. There were services available that cost less than what we selected, but they came with limitations (e.g., number of calls/broadcast, # broadcasts/month, etc.).  Although there may be more costly services available, we found that the average call unit seemed to start at approximately 9 cents, and decreased from there based on call volume. It’s important to find out how each vendor </a:t>
            </a:r>
            <a:r>
              <a:rPr lang="en-US" dirty="0" smtClean="0"/>
              <a:t>defines a call unit</a:t>
            </a:r>
            <a:r>
              <a:rPr lang="en-US" baseline="0" dirty="0" smtClean="0"/>
              <a:t>.  For the service we use, a call unit is defined as 30 seconds.  Some vendors offer volume discounts and free call credits. </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When looking for a service, ease of use and flexibility are important.  Some services offer users the ability to send voice and/or text messages.  Others will do voice and a follow-up postcard.  When calls do not go through, how often and when are they attempted?  Can follow-up attempts be scheduled for a specific time as part of the broadcast set-up or are the times pre-programmed into the broadcast?  You also want to know what kind of reports are available</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Reports showing call outcome (live person, voice mail, busy/no answer, invalid #s, etc.)</a:t>
            </a:r>
          </a:p>
          <a:p>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we</a:t>
            </a:r>
            <a:r>
              <a:rPr lang="en-US" baseline="0" dirty="0" smtClean="0"/>
              <a:t> compared the cost of the telephone broadcast technology we wanted to use with the cost of postage, a single 60 second, bilingual call would cost 20 cents than sending postcards.  Dollar-for-dollar, telephone broadcast technology can reach 350% more people </a:t>
            </a:r>
            <a:r>
              <a:rPr lang="en-US" baseline="0" smtClean="0"/>
              <a:t>than postage.</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way which we currently need to approach the reminder/recall  is a three step process.  The first step uses the registry to identify the children who need to be reminded or recalled for immunizations.  First staff run the R/R report to generate a list of patients who need immunizations and export this report to excel.  Patients without phone numbers and those who have opted out of receiving reminders by phone are removed and placed on a separate spreadsheet.  Any other information not required for the broadcast is also removed. </a:t>
            </a:r>
          </a:p>
          <a:p>
            <a:endParaRPr lang="en-US" baseline="0" dirty="0" smtClean="0"/>
          </a:p>
          <a:p>
            <a:r>
              <a:rPr lang="en-US" baseline="0" dirty="0" smtClean="0"/>
              <a:t>The same reminder/recall report is run again, this time selecting the postcard option.  The batch is committed and saved as a .</a:t>
            </a:r>
            <a:r>
              <a:rPr lang="en-US" baseline="0" dirty="0" err="1" smtClean="0"/>
              <a:t>pdf</a:t>
            </a:r>
            <a:r>
              <a:rPr lang="en-US" baseline="0" dirty="0" smtClean="0"/>
              <a:t> file for printing later.  The entire process can take up to 40 minutes per provider site, depending on the size of each batch.  These steps are completed the day before the broadcast is set-up.</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next day, the actual</a:t>
            </a:r>
            <a:r>
              <a:rPr lang="en-US" baseline="0" dirty="0" smtClean="0"/>
              <a:t> broadcast is set-up.  If not previously done, the broadcast message needs to be recorded.  Our messages are 1 minute long – 30 seconds in English and 30 seconds in Spanish.</a:t>
            </a:r>
          </a:p>
          <a:p>
            <a:endParaRPr lang="en-US" baseline="0" dirty="0" smtClean="0"/>
          </a:p>
          <a:p>
            <a:r>
              <a:rPr lang="en-US" baseline="0" dirty="0" smtClean="0"/>
              <a:t>The excel spreadsheet created from the reminder/recall job is uploaded onto the telephone broadcast website.  The broadcast is scheduled for the designated day/time.</a:t>
            </a:r>
          </a:p>
          <a:p>
            <a:endParaRPr lang="en-US" baseline="0" dirty="0" smtClean="0"/>
          </a:p>
          <a:p>
            <a:r>
              <a:rPr lang="en-US" baseline="0" dirty="0" smtClean="0"/>
              <a:t>After the broadcast is completed, staff review the reports for each provider site and identify invalid phone numbers and/or incomplete calls so postcards can be sent. Those names are added to the list of no phone/opt out patients. Any call results showing as busy/no answer are rescheduled.</a:t>
            </a:r>
          </a:p>
          <a:p>
            <a:endParaRPr lang="en-US" baseline="0" dirty="0" smtClean="0"/>
          </a:p>
          <a:p>
            <a:r>
              <a:rPr lang="en-US" baseline="0" dirty="0" smtClean="0"/>
              <a:t>This process takes about 20 minutes per site, but it is typically completed over two days</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final step in the process is to</a:t>
            </a:r>
            <a:r>
              <a:rPr lang="en-US" baseline="0" dirty="0" smtClean="0"/>
              <a:t> print the R/R postcards and separate out the children who need to have a postcard mailed.  The remaining postcards are kept in case the follow-up broadcast to the busy/no answer calls still do not reach a live person or reach voice mail. This process can take up to 20 minutes per provider site.</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Based on the broadcasts completed to</a:t>
            </a:r>
            <a:r>
              <a:rPr lang="en-US" baseline="0" dirty="0" smtClean="0"/>
              <a:t> date:</a:t>
            </a:r>
          </a:p>
          <a:p>
            <a:endParaRPr lang="en-US" baseline="0" dirty="0" smtClean="0"/>
          </a:p>
          <a:p>
            <a:pPr lvl="1"/>
            <a:r>
              <a:rPr lang="en-US" baseline="0" dirty="0" smtClean="0"/>
              <a:t> 78% of the calls have been answered by a live person or have reached voice mail.</a:t>
            </a:r>
          </a:p>
          <a:p>
            <a:endParaRPr lang="en-US" baseline="0" dirty="0" smtClean="0"/>
          </a:p>
          <a:p>
            <a:pPr lvl="1"/>
            <a:r>
              <a:rPr lang="en-US" baseline="0" dirty="0" smtClean="0"/>
              <a:t>12% have been busy/no answer (Re-broadcast)</a:t>
            </a:r>
          </a:p>
          <a:p>
            <a:pPr lvl="1"/>
            <a:endParaRPr lang="en-US" baseline="0" dirty="0" smtClean="0"/>
          </a:p>
          <a:p>
            <a:pPr lvl="1"/>
            <a:r>
              <a:rPr lang="en-US" baseline="0" dirty="0" smtClean="0"/>
              <a:t>9% were invalid phone numbers</a:t>
            </a:r>
          </a:p>
          <a:p>
            <a:pPr lvl="1"/>
            <a:endParaRPr lang="en-US" baseline="0" dirty="0" smtClean="0"/>
          </a:p>
          <a:p>
            <a:pPr lvl="1"/>
            <a:r>
              <a:rPr lang="en-US" baseline="0" dirty="0" smtClean="0"/>
              <a:t>1% of the calls could not be completed (circuits busy message, call window time out, patient opt out, etc.)</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we scheduled</a:t>
            </a:r>
            <a:r>
              <a:rPr lang="en-US" baseline="0" dirty="0" smtClean="0"/>
              <a:t> another broadcast to the 12% of calls that had been busy/no answer, we were able to reach an additional 74%.  These calls were scheduled for the evening, instead of during the day, as the original calls had been scheduled.</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shows</a:t>
            </a:r>
            <a:r>
              <a:rPr lang="en-US" baseline="0" dirty="0" smtClean="0"/>
              <a:t> the costs of providing reminder recall services for our family care centers to date.  The cost of providing phone calls alone a third of the cost of sending all reminders by mail.  Even though we still had to mail reminders to some of the children, some savings were still realized.</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4770D60-9ADC-4763-86C0-D230E45E8C3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we were looking at the data,</a:t>
            </a:r>
            <a:r>
              <a:rPr lang="en-US" baseline="0" dirty="0" smtClean="0"/>
              <a:t> we found two problem areas:</a:t>
            </a:r>
          </a:p>
          <a:p>
            <a:endParaRPr lang="en-US" baseline="0" dirty="0" smtClean="0"/>
          </a:p>
          <a:p>
            <a:r>
              <a:rPr lang="en-US" baseline="0" dirty="0" smtClean="0"/>
              <a:t>The first was with the phone numbers.  Many of the numbers were either missing or not up-to-date.  There were also a number of phone numbers that were invalid.  We believe that some of these may be a result of the economy.  The Inland Empire has been hard hit by the number of foreclosures, and some of these numbers may have been disconnected as a result.  Some of the numbers may have also been disconnected as more people give up land lines in favor of cell phones.</a:t>
            </a:r>
          </a:p>
          <a:p>
            <a:endParaRPr lang="en-US" baseline="0" dirty="0" smtClean="0"/>
          </a:p>
          <a:p>
            <a:r>
              <a:rPr lang="en-US" baseline="0" dirty="0" smtClean="0"/>
              <a:t>We also found a problem with how defaults were set in CAIR, which we believe led to a high number of patients “opting out” of receiving reminders by phone.  When a new address was added for the patient, the reminder defaults were set to Y, but whenever a new address was added, the default changed to N.  Users had to remember to review and change the preferences as needed until this issue was corrected.</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a:t>
            </a:r>
            <a:r>
              <a:rPr lang="en-US" baseline="0" dirty="0" smtClean="0"/>
              <a:t> I looked at how this default issue affected my results, I found that c</a:t>
            </a:r>
            <a:r>
              <a:rPr lang="en-US" dirty="0" smtClean="0"/>
              <a:t>orrecting </a:t>
            </a:r>
            <a:r>
              <a:rPr lang="en-US" dirty="0" smtClean="0"/>
              <a:t>the default results in a 21% increase in phone RR costs, but</a:t>
            </a:r>
            <a:r>
              <a:rPr lang="en-US" baseline="0" dirty="0" smtClean="0"/>
              <a:t> a 53% decrease to postage costs.  Overall savings </a:t>
            </a:r>
            <a:r>
              <a:rPr lang="en-US" baseline="0" dirty="0" smtClean="0"/>
              <a:t> also increase.</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Knowing</a:t>
            </a:r>
            <a:r>
              <a:rPr lang="en-US" baseline="0" dirty="0" smtClean="0"/>
              <a:t> what we know now about using telephone broadcast technology, I would </a:t>
            </a:r>
          </a:p>
          <a:p>
            <a:endParaRPr lang="en-US" baseline="0" dirty="0" smtClean="0"/>
          </a:p>
          <a:p>
            <a:pPr lvl="1"/>
            <a:r>
              <a:rPr lang="en-US" baseline="0" dirty="0" smtClean="0"/>
              <a:t>Prefer our service either allow the patient to hear the message in their primary language (without having to set up a separate broadcast in Spanish) or give the patients the option up front to press a number key for an alternate language.  Other vendors may have one of these options available.</a:t>
            </a:r>
          </a:p>
          <a:p>
            <a:pPr lvl="1"/>
            <a:endParaRPr lang="en-US" baseline="0" dirty="0" smtClean="0"/>
          </a:p>
          <a:p>
            <a:pPr lvl="1"/>
            <a:r>
              <a:rPr lang="en-US" baseline="0" dirty="0" smtClean="0"/>
              <a:t>I would also like to be able to have a reminder/recall report that cuts down on staff intervention by being able to create a list with only the fields needed for automating reminders by phone, that would automatically exclude patients with no phone number, etc. and that would automatically print postcards for excluded patients.</a:t>
            </a:r>
          </a:p>
        </p:txBody>
      </p:sp>
      <p:sp>
        <p:nvSpPr>
          <p:cNvPr id="4" name="Slide Number Placeholder 3"/>
          <p:cNvSpPr>
            <a:spLocks noGrp="1"/>
          </p:cNvSpPr>
          <p:nvPr>
            <p:ph type="sldNum" sz="quarter" idx="10"/>
          </p:nvPr>
        </p:nvSpPr>
        <p:spPr/>
        <p:txBody>
          <a:bodyPr/>
          <a:lstStyle/>
          <a:p>
            <a:fld id="{34770D60-9ADC-4763-86C0-D230E45E8C3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have learned quite a bit from</a:t>
            </a:r>
            <a:r>
              <a:rPr lang="en-US" baseline="0" dirty="0" smtClean="0"/>
              <a:t> moving to the telephone broadcast technology, and we continue to learn new things as we go along.  Most notably…</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make sure you are comparing apple</a:t>
            </a:r>
            <a:r>
              <a:rPr lang="en-US" baseline="0" dirty="0" smtClean="0"/>
              <a:t> with apples, you need to make sure that you know key information, such as h</a:t>
            </a:r>
            <a:r>
              <a:rPr lang="en-US" dirty="0" smtClean="0"/>
              <a:t>ow</a:t>
            </a:r>
            <a:r>
              <a:rPr lang="en-US" baseline="0" dirty="0" smtClean="0"/>
              <a:t> </a:t>
            </a:r>
            <a:r>
              <a:rPr lang="en-US" baseline="0" dirty="0" smtClean="0"/>
              <a:t>do vendors define a “call unit”? </a:t>
            </a:r>
            <a:r>
              <a:rPr lang="en-US" baseline="0" dirty="0" smtClean="0"/>
              <a:t> Is it 30 seconds or longer? There </a:t>
            </a:r>
            <a:r>
              <a:rPr lang="en-US" baseline="0" dirty="0" smtClean="0"/>
              <a:t>is a difference between 9 cents for a 30-second call unit and a 9 cents for a </a:t>
            </a:r>
            <a:r>
              <a:rPr lang="en-US" baseline="0" dirty="0" smtClean="0"/>
              <a:t>45-second call unit.</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4770D60-9ADC-4763-86C0-D230E45E8C3D}"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a:t>
            </a:r>
            <a:r>
              <a:rPr lang="en-US" baseline="0" dirty="0" smtClean="0"/>
              <a:t> I will be sharing about</a:t>
            </a:r>
          </a:p>
          <a:p>
            <a:pPr lvl="1">
              <a:spcBef>
                <a:spcPts val="1200"/>
              </a:spcBef>
              <a:spcAft>
                <a:spcPts val="1200"/>
              </a:spcAft>
              <a:buFont typeface="Courier New" pitchFamily="49" charset="0"/>
              <a:buChar char="o"/>
            </a:pPr>
            <a:r>
              <a:rPr lang="en-US" baseline="0" dirty="0" smtClean="0"/>
              <a:t>The History of RR in the CAIR Inland Empire region in general, but focusing primarily on Riverside County</a:t>
            </a:r>
          </a:p>
          <a:p>
            <a:pPr lvl="1">
              <a:spcBef>
                <a:spcPts val="1200"/>
              </a:spcBef>
              <a:spcAft>
                <a:spcPts val="1200"/>
              </a:spcAft>
              <a:buFont typeface="Courier New" pitchFamily="49" charset="0"/>
              <a:buChar char="o"/>
            </a:pPr>
            <a:r>
              <a:rPr lang="en-US" baseline="0" dirty="0" smtClean="0"/>
              <a:t>The reasons for needing to change how we approached reminder recall</a:t>
            </a:r>
          </a:p>
          <a:p>
            <a:pPr lvl="1">
              <a:spcBef>
                <a:spcPts val="1200"/>
              </a:spcBef>
              <a:spcAft>
                <a:spcPts val="1200"/>
              </a:spcAft>
              <a:buFont typeface="Courier New" pitchFamily="49" charset="0"/>
              <a:buChar char="o"/>
            </a:pPr>
            <a:r>
              <a:rPr lang="en-US" baseline="0" dirty="0" smtClean="0"/>
              <a:t>Why we decided to use telephone broadcast technology and things to consider when selecting a vendor</a:t>
            </a:r>
          </a:p>
          <a:p>
            <a:pPr lvl="1">
              <a:spcBef>
                <a:spcPts val="1200"/>
              </a:spcBef>
              <a:spcAft>
                <a:spcPts val="1200"/>
              </a:spcAft>
              <a:buFont typeface="Courier New" pitchFamily="49" charset="0"/>
              <a:buChar char="o"/>
            </a:pPr>
            <a:r>
              <a:rPr lang="en-US" baseline="0" dirty="0" smtClean="0"/>
              <a:t>Some of our findings as a result of our initial broadcasts and challenges we faced</a:t>
            </a:r>
          </a:p>
          <a:p>
            <a:pPr lvl="1">
              <a:spcBef>
                <a:spcPts val="1200"/>
              </a:spcBef>
              <a:spcAft>
                <a:spcPts val="1200"/>
              </a:spcAft>
              <a:buFont typeface="Courier New" pitchFamily="49" charset="0"/>
              <a:buChar char="o"/>
            </a:pPr>
            <a:r>
              <a:rPr lang="en-US" baseline="0" dirty="0" smtClean="0"/>
              <a:t>Our lessons learned</a:t>
            </a:r>
          </a:p>
          <a:p>
            <a:pPr lvl="1">
              <a:spcBef>
                <a:spcPts val="1200"/>
              </a:spcBef>
              <a:spcAft>
                <a:spcPts val="1200"/>
              </a:spcAft>
              <a:buFont typeface="Courier New" pitchFamily="49" charset="0"/>
              <a:buChar char="o"/>
            </a:pPr>
            <a:r>
              <a:rPr lang="en-US" baseline="0" dirty="0" smtClean="0"/>
              <a:t>And what our next steps will be</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CAIR Inland Empire had it’s beginnings</a:t>
            </a:r>
            <a:r>
              <a:rPr lang="en-US" baseline="0" dirty="0" smtClean="0"/>
              <a:t> as “homegrown” pediatric IIS, first known as the Inland Empire Immunization Tracking System, and later renamed VaxTrack.  The region  became a lifespan registry when it transitioned to the CAIR software in July 2009.</a:t>
            </a:r>
          </a:p>
          <a:p>
            <a:endParaRPr lang="en-US" baseline="0" dirty="0" smtClean="0"/>
          </a:p>
          <a:p>
            <a:r>
              <a:rPr lang="en-US" baseline="0" dirty="0" smtClean="0"/>
              <a:t>CAIR IE covers more than 27,000 square miles.  As of March 1, there were more than 9.9 million immunizations in CAIR and over 955,000 patient records containing immunizations.  Almost 1000 providers, including schools and childcare agencies, are enrolled.</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a:t>
            </a:r>
            <a:r>
              <a:rPr lang="en-US" baseline="0" dirty="0" smtClean="0"/>
              <a:t> the IIS first began operating in the Inland Empire, postcards were mailed on behalf of all enrolled providers, and eventually two health plans that exchanged data electronically with the IIS.  This service was promoted as an incentive to encourage provider participation.  The registry sent postcards to children up to 36 months of age, and providers were responsible for sending postcards to children older than 3.  </a:t>
            </a:r>
          </a:p>
          <a:p>
            <a:endParaRPr lang="en-US" baseline="0" dirty="0" smtClean="0"/>
          </a:p>
          <a:p>
            <a:r>
              <a:rPr lang="en-US" baseline="0" dirty="0" smtClean="0"/>
              <a:t>AVSS data was used to populate the IIS, which allowed the registry to send up to four reminders at 2, 4, 6 and 12 months of age if no immunizations were recorded in the registry.  Children with immunization records received a maximum of 3 recalls (one due and two overdue).  From the time the first providers were enrolled in the registry in January 2001 until the month prior to the CAIR transition in July 2009, the cost of sending reminder recall postcards in Riverside County alone exceeded $300,000.</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provides an</a:t>
            </a:r>
            <a:r>
              <a:rPr lang="en-US" baseline="0" dirty="0" smtClean="0"/>
              <a:t> overview of the number of postcards mailed and the total cost of postage over the last 6.5 fiscal years. Unfortunately, detailed information on the specific number of postcard mailed is not available for previous years. </a:t>
            </a:r>
          </a:p>
          <a:p>
            <a:endParaRPr lang="en-US" baseline="0" dirty="0" smtClean="0"/>
          </a:p>
          <a:p>
            <a:r>
              <a:rPr lang="en-US" baseline="0" dirty="0" smtClean="0"/>
              <a:t>The $20,000 decrease in FY05/06 was due to a six month period (April – October 2006) where no postcards were mailed due to programming changes.    </a:t>
            </a:r>
          </a:p>
          <a:p>
            <a:endParaRPr lang="en-US" baseline="0" dirty="0" smtClean="0"/>
          </a:p>
          <a:p>
            <a:r>
              <a:rPr lang="en-US" baseline="0" dirty="0" smtClean="0"/>
              <a:t>When the region changed to the CAIR software at the beginning of FY09/10, the region ceased to send postcard.  However, Riverside County continued to send reminder postcards for children turning 2 months of age and for children 5 years of age and younger who are seen at the public health family care centers.  The FY10/11 data is only for part of the year and excludes a special Pertussis postcards that we are mailing to parents of newborns (18,695/$5935)</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everyone knows, there are additional costs associated with reminder/recall.  These include:</a:t>
            </a:r>
          </a:p>
          <a:p>
            <a:pPr lvl="1">
              <a:buFont typeface="Arial" pitchFamily="34" charset="0"/>
              <a:buChar char="•"/>
            </a:pPr>
            <a:r>
              <a:rPr lang="en-US" baseline="0" dirty="0" smtClean="0"/>
              <a:t>Material Costs (printer, toner, postcards/labels) </a:t>
            </a:r>
            <a:r>
              <a:rPr lang="en-US" baseline="0" dirty="0" smtClean="0">
                <a:solidFill>
                  <a:srgbClr val="FF0000"/>
                </a:solidFill>
              </a:rPr>
              <a:t>AND</a:t>
            </a:r>
          </a:p>
          <a:p>
            <a:pPr lvl="1">
              <a:buFont typeface="Arial" pitchFamily="34" charset="0"/>
              <a:buChar char="•"/>
            </a:pPr>
            <a:r>
              <a:rPr lang="en-US" baseline="0" dirty="0" smtClean="0"/>
              <a:t>Staff time (running the reports, printing postcards/monitoring the printing process, prepping them for mailing)</a:t>
            </a:r>
          </a:p>
          <a:p>
            <a:pPr lvl="0">
              <a:buFont typeface="Arial" pitchFamily="34" charset="0"/>
              <a:buNone/>
            </a:pPr>
            <a:r>
              <a:rPr lang="en-US" baseline="0" dirty="0" smtClean="0"/>
              <a:t>These additional costs can easily add an additional $10,000 or more per year for doing reminder/recall for the entire registry, or in our case, for Riverside County.  The associated cost for a provider office performing their own reminder/recall would be much less.  </a:t>
            </a:r>
          </a:p>
        </p:txBody>
      </p:sp>
      <p:sp>
        <p:nvSpPr>
          <p:cNvPr id="4" name="Slide Number Placeholder 3"/>
          <p:cNvSpPr>
            <a:spLocks noGrp="1"/>
          </p:cNvSpPr>
          <p:nvPr>
            <p:ph type="sldNum" sz="quarter" idx="10"/>
          </p:nvPr>
        </p:nvSpPr>
        <p:spPr/>
        <p:txBody>
          <a:bodyPr/>
          <a:lstStyle/>
          <a:p>
            <a:fld id="{34770D60-9ADC-4763-86C0-D230E45E8C3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aseline="0" dirty="0" smtClean="0"/>
              <a:t> This slide is just to give a total picture of Riverside County’s total reminder recall costs for the five years prior to the software transition.  It’s important to note that the cost of the high volume networked printer used to print postcards is excluded, since it was purchased prior to FY04/05.  It also assumes only 8 hours of the Help Desk Clerk’s time per week toward working on Reminder Recall.</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were both “technical” and financial reasons for needing to change our approach toward reminder/recall.  When the region transitioned to the CAIR software, reminder/recall ceased to be a back-end report supported solely by technical staff.  The CAIR software placed this feature on the front end, where it was available to the enrolled provider.  This allowed the region to shift the responsibility of reminder recall to all providers.  However, in Riverside County, CAIR staff were asked to continue to run reminder/recall for the local health dept’s FCCs. </a:t>
            </a:r>
          </a:p>
          <a:p>
            <a:endParaRPr lang="en-US" baseline="0" dirty="0" smtClean="0"/>
          </a:p>
          <a:p>
            <a:r>
              <a:rPr lang="en-US" baseline="0" dirty="0" smtClean="0"/>
              <a:t>Resource limitations also made shifting the responsibility of reminder/recall to individual providers important.  When providers are not responsible for sending their own postcards, there is not as much concern about whether demographic information in the registry is up-to-date. A stamp costs the same whether postcard is delivered or not, and between 12-14% of the postcards we mailed were being returned.  As the amount of funding and staff time available for reminder recall activities, it became necessary to look for more cost-effective methods for doing reminder/recall.</a:t>
            </a:r>
            <a:endParaRPr lang="en-US" dirty="0"/>
          </a:p>
        </p:txBody>
      </p:sp>
      <p:sp>
        <p:nvSpPr>
          <p:cNvPr id="4" name="Slide Number Placeholder 3"/>
          <p:cNvSpPr>
            <a:spLocks noGrp="1"/>
          </p:cNvSpPr>
          <p:nvPr>
            <p:ph type="sldNum" sz="quarter" idx="10"/>
          </p:nvPr>
        </p:nvSpPr>
        <p:spPr/>
        <p:txBody>
          <a:bodyPr/>
          <a:lstStyle/>
          <a:p>
            <a:fld id="{34770D60-9ADC-4763-86C0-D230E45E8C3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04811E9-9AA4-48C7-9625-96C2D500DEBC}" type="datetimeFigureOut">
              <a:rPr lang="en-US" smtClean="0"/>
              <a:pPr/>
              <a:t>3/24/2011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9A5318D-C4FF-4013-B2F0-8E8ABE3C30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4811E9-9AA4-48C7-9625-96C2D500DEBC}" type="datetimeFigureOut">
              <a:rPr lang="en-US" smtClean="0"/>
              <a:pPr/>
              <a:t>3/24/2011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5318D-C4FF-4013-B2F0-8E8ABE3C30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4811E9-9AA4-48C7-9625-96C2D500DEBC}" type="datetimeFigureOut">
              <a:rPr lang="en-US" smtClean="0"/>
              <a:pPr/>
              <a:t>3/24/2011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5318D-C4FF-4013-B2F0-8E8ABE3C30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4811E9-9AA4-48C7-9625-96C2D500DEBC}" type="datetimeFigureOut">
              <a:rPr lang="en-US" smtClean="0"/>
              <a:pPr/>
              <a:t>3/24/2011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5318D-C4FF-4013-B2F0-8E8ABE3C30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04811E9-9AA4-48C7-9625-96C2D500DEBC}" type="datetimeFigureOut">
              <a:rPr lang="en-US" smtClean="0"/>
              <a:pPr/>
              <a:t>3/24/2011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5318D-C4FF-4013-B2F0-8E8ABE3C30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04811E9-9AA4-48C7-9625-96C2D500DEBC}" type="datetimeFigureOut">
              <a:rPr lang="en-US" smtClean="0"/>
              <a:pPr/>
              <a:t>3/24/2011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5318D-C4FF-4013-B2F0-8E8ABE3C30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604811E9-9AA4-48C7-9625-96C2D500DEBC}" type="datetimeFigureOut">
              <a:rPr lang="en-US" smtClean="0"/>
              <a:pPr/>
              <a:t>3/24/2011</a:t>
            </a:fld>
            <a:endParaRPr lang="en-US"/>
          </a:p>
        </p:txBody>
      </p:sp>
      <p:sp>
        <p:nvSpPr>
          <p:cNvPr id="27" name="Slide Number Placeholder 26"/>
          <p:cNvSpPr>
            <a:spLocks noGrp="1"/>
          </p:cNvSpPr>
          <p:nvPr>
            <p:ph type="sldNum" sz="quarter" idx="11"/>
          </p:nvPr>
        </p:nvSpPr>
        <p:spPr/>
        <p:txBody>
          <a:bodyPr rtlCol="0"/>
          <a:lstStyle/>
          <a:p>
            <a:fld id="{89A5318D-C4FF-4013-B2F0-8E8ABE3C30D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604811E9-9AA4-48C7-9625-96C2D500DEBC}" type="datetimeFigureOut">
              <a:rPr lang="en-US" smtClean="0"/>
              <a:pPr/>
              <a:t>3/24/2011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89A5318D-C4FF-4013-B2F0-8E8ABE3C30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4811E9-9AA4-48C7-9625-96C2D500DEBC}" type="datetimeFigureOut">
              <a:rPr lang="en-US" smtClean="0"/>
              <a:pPr/>
              <a:t>3/24/2011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A5318D-C4FF-4013-B2F0-8E8ABE3C30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04811E9-9AA4-48C7-9625-96C2D500DEBC}" type="datetimeFigureOut">
              <a:rPr lang="en-US" smtClean="0"/>
              <a:pPr/>
              <a:t>3/24/2011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5318D-C4FF-4013-B2F0-8E8ABE3C30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04811E9-9AA4-48C7-9625-96C2D500DEBC}" type="datetimeFigureOut">
              <a:rPr lang="en-US" smtClean="0"/>
              <a:pPr/>
              <a:t>3/24/2011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5318D-C4FF-4013-B2F0-8E8ABE3C30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04811E9-9AA4-48C7-9625-96C2D500DEBC}" type="datetimeFigureOut">
              <a:rPr lang="en-US" smtClean="0"/>
              <a:pPr/>
              <a:t>3/24/2011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9A5318D-C4FF-4013-B2F0-8E8ABE3C30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9.xml"/><Relationship Id="rId4" Type="http://schemas.openxmlformats.org/officeDocument/2006/relationships/hyperlink" Target="mailto:lcherry@rivcocha.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normAutofit fontScale="90000"/>
          </a:bodyPr>
          <a:lstStyle/>
          <a:p>
            <a:r>
              <a:rPr lang="en-US" dirty="0" smtClean="0"/>
              <a:t>Telephone Broadcast Technology as a Cost-Saving Alternative for Reminder Recall</a:t>
            </a:r>
            <a:endParaRPr lang="en-US" dirty="0"/>
          </a:p>
        </p:txBody>
      </p:sp>
      <p:sp>
        <p:nvSpPr>
          <p:cNvPr id="3" name="Subtitle 2"/>
          <p:cNvSpPr>
            <a:spLocks noGrp="1"/>
          </p:cNvSpPr>
          <p:nvPr>
            <p:ph type="subTitle" idx="1"/>
          </p:nvPr>
        </p:nvSpPr>
        <p:spPr/>
        <p:txBody>
          <a:bodyPr/>
          <a:lstStyle/>
          <a:p>
            <a:r>
              <a:rPr lang="en-US" dirty="0" smtClean="0"/>
              <a:t>Letty Cherry Kreger, MHA</a:t>
            </a:r>
          </a:p>
          <a:p>
            <a:r>
              <a:rPr lang="en-US" dirty="0" smtClean="0"/>
              <a:t>Regional Manager</a:t>
            </a:r>
          </a:p>
          <a:p>
            <a:r>
              <a:rPr lang="en-US" dirty="0" smtClean="0"/>
              <a:t>CAIR Inland Empire</a:t>
            </a:r>
            <a:endParaRPr lang="en-US" dirty="0"/>
          </a:p>
        </p:txBody>
      </p:sp>
      <p:pic>
        <p:nvPicPr>
          <p:cNvPr id="4" name="Picture 3" descr="Cair logo w-tagline.png"/>
          <p:cNvPicPr>
            <a:picLocks noChangeAspect="1"/>
          </p:cNvPicPr>
          <p:nvPr/>
        </p:nvPicPr>
        <p:blipFill>
          <a:blip r:embed="rId3"/>
          <a:stretch>
            <a:fillRect/>
          </a:stretch>
        </p:blipFill>
        <p:spPr>
          <a:xfrm>
            <a:off x="5867400" y="5791200"/>
            <a:ext cx="3002326" cy="86553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Selecting Telephone Broadcast Technology</a:t>
            </a:r>
            <a:endParaRPr lang="en-US" dirty="0"/>
          </a:p>
        </p:txBody>
      </p:sp>
      <p:sp>
        <p:nvSpPr>
          <p:cNvPr id="3" name="Content Placeholder 2"/>
          <p:cNvSpPr>
            <a:spLocks noGrp="1"/>
          </p:cNvSpPr>
          <p:nvPr>
            <p:ph sz="half" idx="1"/>
          </p:nvPr>
        </p:nvSpPr>
        <p:spPr/>
        <p:txBody>
          <a:bodyPr>
            <a:normAutofit/>
          </a:bodyPr>
          <a:lstStyle/>
          <a:p>
            <a:r>
              <a:rPr lang="en-US" sz="2800" dirty="0" smtClean="0"/>
              <a:t>Cost</a:t>
            </a:r>
          </a:p>
          <a:p>
            <a:pPr lvl="1"/>
            <a:r>
              <a:rPr lang="en-US" sz="2600" dirty="0" smtClean="0"/>
              <a:t>Costs range to free (with limitations) to approximately 9 cents a “call unit”</a:t>
            </a:r>
          </a:p>
          <a:p>
            <a:pPr lvl="1"/>
            <a:r>
              <a:rPr lang="en-US" sz="2600" dirty="0" smtClean="0"/>
              <a:t>Volume discounts/ free credits may be possible</a:t>
            </a:r>
          </a:p>
          <a:p>
            <a:pPr>
              <a:buNone/>
            </a:pPr>
            <a:endParaRPr lang="en-US" dirty="0"/>
          </a:p>
        </p:txBody>
      </p:sp>
      <p:pic>
        <p:nvPicPr>
          <p:cNvPr id="6" name="Content Placeholder 5" descr="j0177738.jpg"/>
          <p:cNvPicPr>
            <a:picLocks noGrp="1" noChangeAspect="1"/>
          </p:cNvPicPr>
          <p:nvPr>
            <p:ph sz="half" idx="2"/>
          </p:nvPr>
        </p:nvPicPr>
        <p:blipFill>
          <a:blip r:embed="rId3"/>
          <a:stretch>
            <a:fillRect/>
          </a:stretch>
        </p:blipFill>
        <p:spPr>
          <a:xfrm>
            <a:off x="5448300" y="1940719"/>
            <a:ext cx="2933700" cy="440055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dirty="0" smtClean="0"/>
              <a:t>Selecting Telephone Broadcast Technology (continued)</a:t>
            </a:r>
            <a:endParaRPr lang="en-US" dirty="0"/>
          </a:p>
        </p:txBody>
      </p:sp>
      <p:pic>
        <p:nvPicPr>
          <p:cNvPr id="5" name="Content Placeholder 4" descr="VoiceBroadcast_graphic.jpg"/>
          <p:cNvPicPr>
            <a:picLocks noGrp="1" noChangeAspect="1"/>
          </p:cNvPicPr>
          <p:nvPr>
            <p:ph sz="half" idx="1"/>
          </p:nvPr>
        </p:nvPicPr>
        <p:blipFill>
          <a:blip r:embed="rId3"/>
          <a:stretch>
            <a:fillRect/>
          </a:stretch>
        </p:blipFill>
        <p:spPr>
          <a:xfrm>
            <a:off x="731271" y="2249488"/>
            <a:ext cx="3078730" cy="3992087"/>
          </a:xfrm>
        </p:spPr>
      </p:pic>
      <p:sp>
        <p:nvSpPr>
          <p:cNvPr id="4" name="Content Placeholder 3"/>
          <p:cNvSpPr>
            <a:spLocks noGrp="1"/>
          </p:cNvSpPr>
          <p:nvPr>
            <p:ph sz="half" idx="2"/>
          </p:nvPr>
        </p:nvSpPr>
        <p:spPr/>
        <p:txBody>
          <a:bodyPr/>
          <a:lstStyle/>
          <a:p>
            <a:r>
              <a:rPr lang="en-US" sz="2800" dirty="0" smtClean="0"/>
              <a:t>Features</a:t>
            </a:r>
          </a:p>
          <a:p>
            <a:pPr lvl="1"/>
            <a:r>
              <a:rPr lang="en-US" sz="2600" dirty="0" smtClean="0"/>
              <a:t>Ease of use</a:t>
            </a:r>
          </a:p>
          <a:p>
            <a:pPr lvl="1"/>
            <a:r>
              <a:rPr lang="en-US" sz="2600" dirty="0" smtClean="0"/>
              <a:t>Voice, text messaging, e-mail, postcards</a:t>
            </a:r>
          </a:p>
          <a:p>
            <a:pPr lvl="1"/>
            <a:r>
              <a:rPr lang="en-US" sz="2600" dirty="0" smtClean="0"/>
              <a:t>How often/when are calls re-attempted?</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Selecting Telephone Broadcast Technology (continued)</a:t>
            </a:r>
            <a:endParaRPr lang="en-US" dirty="0"/>
          </a:p>
        </p:txBody>
      </p:sp>
      <p:sp>
        <p:nvSpPr>
          <p:cNvPr id="3" name="Content Placeholder 2"/>
          <p:cNvSpPr>
            <a:spLocks noGrp="1"/>
          </p:cNvSpPr>
          <p:nvPr>
            <p:ph idx="1"/>
          </p:nvPr>
        </p:nvSpPr>
        <p:spPr/>
        <p:txBody>
          <a:bodyPr/>
          <a:lstStyle/>
          <a:p>
            <a:r>
              <a:rPr lang="en-US" dirty="0" smtClean="0"/>
              <a:t>Benefits</a:t>
            </a:r>
          </a:p>
          <a:p>
            <a:pPr lvl="1"/>
            <a:r>
              <a:rPr lang="en-US" dirty="0" smtClean="0"/>
              <a:t>No charge for unanswered, busy or invalid phone numbers</a:t>
            </a:r>
          </a:p>
          <a:p>
            <a:pPr lvl="1"/>
            <a:r>
              <a:rPr lang="en-US" dirty="0" smtClean="0"/>
              <a:t>Record own message(s)</a:t>
            </a:r>
          </a:p>
          <a:p>
            <a:pPr lvl="1"/>
            <a:r>
              <a:rPr lang="en-US" dirty="0" smtClean="0"/>
              <a:t>Determine phone number for caller ID display</a:t>
            </a:r>
          </a:p>
          <a:p>
            <a:pPr lvl="1"/>
            <a:r>
              <a:rPr lang="en-US" dirty="0" smtClean="0"/>
              <a:t>Broadcast detail reports available</a:t>
            </a:r>
          </a:p>
          <a:p>
            <a:pPr lvl="1"/>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dirty="0" smtClean="0"/>
              <a:t>Cost of Telephone Broadcast Technology </a:t>
            </a:r>
            <a:r>
              <a:rPr lang="en-US" dirty="0" err="1" smtClean="0"/>
              <a:t>vs</a:t>
            </a:r>
            <a:r>
              <a:rPr lang="en-US" dirty="0" smtClean="0"/>
              <a:t> Reminder/Recall by Mail</a:t>
            </a:r>
            <a:endParaRPr lang="en-US" dirty="0"/>
          </a:p>
        </p:txBody>
      </p:sp>
      <p:graphicFrame>
        <p:nvGraphicFramePr>
          <p:cNvPr id="6" name="Content Placeholder 5"/>
          <p:cNvGraphicFramePr>
            <a:graphicFrameLocks noGrp="1"/>
          </p:cNvGraphicFramePr>
          <p:nvPr>
            <p:ph idx="1"/>
          </p:nvPr>
        </p:nvGraphicFramePr>
        <p:xfrm>
          <a:off x="457200" y="2249488"/>
          <a:ext cx="8229600" cy="2569455"/>
        </p:xfrm>
        <a:graphic>
          <a:graphicData uri="http://schemas.openxmlformats.org/drawingml/2006/table">
            <a:tbl>
              <a:tblPr firstRow="1" bandRow="1">
                <a:tableStyleId>{5C22544A-7EE6-4342-B048-85BDC9FD1C3A}</a:tableStyleId>
              </a:tblPr>
              <a:tblGrid>
                <a:gridCol w="2743200"/>
                <a:gridCol w="2743200"/>
                <a:gridCol w="2743200"/>
              </a:tblGrid>
              <a:tr h="1789112">
                <a:tc>
                  <a:txBody>
                    <a:bodyPr/>
                    <a:lstStyle/>
                    <a:p>
                      <a:pPr algn="ctr"/>
                      <a:r>
                        <a:rPr lang="en-US" sz="2800" dirty="0" smtClean="0"/>
                        <a:t>Cost of </a:t>
                      </a:r>
                    </a:p>
                    <a:p>
                      <a:pPr algn="ctr"/>
                      <a:r>
                        <a:rPr lang="en-US" sz="2800" dirty="0" smtClean="0"/>
                        <a:t>1-</a:t>
                      </a:r>
                      <a:r>
                        <a:rPr lang="en-US" sz="2800" baseline="0" dirty="0" smtClean="0"/>
                        <a:t>Minute Phone Call*</a:t>
                      </a:r>
                      <a:endParaRPr lang="en-US" sz="2800" dirty="0"/>
                    </a:p>
                  </a:txBody>
                  <a:tcPr/>
                </a:tc>
                <a:tc>
                  <a:txBody>
                    <a:bodyPr/>
                    <a:lstStyle/>
                    <a:p>
                      <a:pPr algn="ctr"/>
                      <a:r>
                        <a:rPr lang="en-US" sz="2800" dirty="0" smtClean="0"/>
                        <a:t>Cost of 1 Postage</a:t>
                      </a:r>
                      <a:r>
                        <a:rPr lang="en-US" sz="2800" baseline="0" dirty="0" smtClean="0"/>
                        <a:t> Stamp</a:t>
                      </a:r>
                      <a:endParaRPr lang="en-US" sz="2800" dirty="0"/>
                    </a:p>
                  </a:txBody>
                  <a:tcPr/>
                </a:tc>
                <a:tc>
                  <a:txBody>
                    <a:bodyPr/>
                    <a:lstStyle/>
                    <a:p>
                      <a:pPr algn="ctr"/>
                      <a:r>
                        <a:rPr lang="en-US" sz="2800" dirty="0" smtClean="0"/>
                        <a:t>Savings for Telephone Reminder/ Recall</a:t>
                      </a:r>
                      <a:endParaRPr lang="en-US" sz="2800" dirty="0"/>
                    </a:p>
                  </a:txBody>
                  <a:tcPr/>
                </a:tc>
              </a:tr>
              <a:tr h="771135">
                <a:tc>
                  <a:txBody>
                    <a:bodyPr/>
                    <a:lstStyle/>
                    <a:p>
                      <a:pPr algn="ctr"/>
                      <a:r>
                        <a:rPr lang="en-US" sz="2800" dirty="0" smtClean="0"/>
                        <a:t>8 cents</a:t>
                      </a:r>
                      <a:endParaRPr lang="en-US" sz="2800" dirty="0"/>
                    </a:p>
                  </a:txBody>
                  <a:tcPr/>
                </a:tc>
                <a:tc>
                  <a:txBody>
                    <a:bodyPr/>
                    <a:lstStyle/>
                    <a:p>
                      <a:pPr algn="ctr"/>
                      <a:r>
                        <a:rPr lang="en-US" sz="2800" dirty="0" smtClean="0"/>
                        <a:t>28 cents</a:t>
                      </a:r>
                      <a:endParaRPr lang="en-US" sz="2800" dirty="0"/>
                    </a:p>
                  </a:txBody>
                  <a:tcPr/>
                </a:tc>
                <a:tc>
                  <a:txBody>
                    <a:bodyPr/>
                    <a:lstStyle/>
                    <a:p>
                      <a:pPr algn="ctr"/>
                      <a:r>
                        <a:rPr lang="en-US" sz="2800" dirty="0" smtClean="0"/>
                        <a:t>20 cents</a:t>
                      </a:r>
                    </a:p>
                  </a:txBody>
                  <a:tcPr/>
                </a:tc>
              </a:tr>
            </a:tbl>
          </a:graphicData>
        </a:graphic>
      </p:graphicFrame>
      <p:sp>
        <p:nvSpPr>
          <p:cNvPr id="4" name="TextBox 3"/>
          <p:cNvSpPr txBox="1"/>
          <p:nvPr/>
        </p:nvSpPr>
        <p:spPr>
          <a:xfrm>
            <a:off x="1524000" y="5410200"/>
            <a:ext cx="5867400" cy="707886"/>
          </a:xfrm>
          <a:prstGeom prst="rect">
            <a:avLst/>
          </a:prstGeom>
          <a:noFill/>
        </p:spPr>
        <p:txBody>
          <a:bodyPr wrap="square" rtlCol="0">
            <a:spAutoFit/>
          </a:bodyPr>
          <a:lstStyle/>
          <a:p>
            <a:r>
              <a:rPr lang="en-US" sz="2000" dirty="0" smtClean="0"/>
              <a:t>1 call unit = 30 seconds</a:t>
            </a:r>
          </a:p>
          <a:p>
            <a:r>
              <a:rPr lang="en-US" sz="2000" dirty="0" smtClean="0"/>
              <a:t>1 minute phone call = 2 call units</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Setting </a:t>
            </a:r>
            <a:r>
              <a:rPr lang="en-US" dirty="0" smtClean="0"/>
              <a:t>up </a:t>
            </a:r>
            <a:r>
              <a:rPr lang="en-US" dirty="0" smtClean="0"/>
              <a:t>Broadcasts – Step 1</a:t>
            </a:r>
            <a:endParaRPr lang="en-US" dirty="0"/>
          </a:p>
        </p:txBody>
      </p:sp>
      <p:sp>
        <p:nvSpPr>
          <p:cNvPr id="3" name="Content Placeholder 2"/>
          <p:cNvSpPr>
            <a:spLocks noGrp="1"/>
          </p:cNvSpPr>
          <p:nvPr>
            <p:ph idx="1"/>
          </p:nvPr>
        </p:nvSpPr>
        <p:spPr/>
        <p:txBody>
          <a:bodyPr>
            <a:normAutofit/>
          </a:bodyPr>
          <a:lstStyle/>
          <a:p>
            <a:r>
              <a:rPr lang="en-US" dirty="0" smtClean="0"/>
              <a:t>Use IIS to d</a:t>
            </a:r>
            <a:r>
              <a:rPr lang="en-US" dirty="0" smtClean="0"/>
              <a:t>etermine which children need shots</a:t>
            </a:r>
            <a:endParaRPr lang="en-US" dirty="0" smtClean="0"/>
          </a:p>
          <a:p>
            <a:pPr lvl="1"/>
            <a:r>
              <a:rPr lang="en-US" dirty="0" smtClean="0"/>
              <a:t>Run </a:t>
            </a:r>
            <a:r>
              <a:rPr lang="en-US" dirty="0" smtClean="0"/>
              <a:t>reminder recall </a:t>
            </a:r>
            <a:r>
              <a:rPr lang="en-US" dirty="0" smtClean="0"/>
              <a:t>list and </a:t>
            </a:r>
            <a:r>
              <a:rPr lang="en-US" dirty="0" smtClean="0"/>
              <a:t>export to Excel</a:t>
            </a:r>
          </a:p>
          <a:p>
            <a:pPr lvl="1"/>
            <a:r>
              <a:rPr lang="en-US" dirty="0" smtClean="0"/>
              <a:t>Clean up </a:t>
            </a:r>
            <a:r>
              <a:rPr lang="en-US" dirty="0" smtClean="0"/>
              <a:t>data (no phone/opt-out)</a:t>
            </a:r>
          </a:p>
          <a:p>
            <a:pPr lvl="1"/>
            <a:r>
              <a:rPr lang="en-US" dirty="0" smtClean="0"/>
              <a:t>Modify spreadsheet to remove unnecessary data</a:t>
            </a:r>
          </a:p>
          <a:p>
            <a:pPr lvl="1"/>
            <a:r>
              <a:rPr lang="en-US" dirty="0" smtClean="0"/>
              <a:t>Run postcards, commit batch, save as .</a:t>
            </a:r>
            <a:r>
              <a:rPr lang="en-US" dirty="0" err="1" smtClean="0"/>
              <a:t>pdf</a:t>
            </a:r>
            <a:r>
              <a:rPr lang="en-US" dirty="0" smtClean="0"/>
              <a:t> file</a:t>
            </a:r>
            <a:endParaRPr lang="en-US" dirty="0" smtClean="0"/>
          </a:p>
          <a:p>
            <a:r>
              <a:rPr lang="en-US" dirty="0" smtClean="0"/>
              <a:t>Approximate time – 40 minutes per provider site</a:t>
            </a:r>
          </a:p>
          <a:p>
            <a:r>
              <a:rPr lang="en-US" dirty="0" smtClean="0"/>
              <a:t>Typically done day before broadcast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Setting </a:t>
            </a:r>
            <a:r>
              <a:rPr lang="en-US" dirty="0" smtClean="0"/>
              <a:t>up </a:t>
            </a:r>
            <a:r>
              <a:rPr lang="en-US" dirty="0" smtClean="0"/>
              <a:t>Broadcasts – Step 2</a:t>
            </a:r>
            <a:endParaRPr lang="en-US" dirty="0"/>
          </a:p>
        </p:txBody>
      </p:sp>
      <p:sp>
        <p:nvSpPr>
          <p:cNvPr id="3" name="Content Placeholder 2"/>
          <p:cNvSpPr>
            <a:spLocks noGrp="1"/>
          </p:cNvSpPr>
          <p:nvPr>
            <p:ph idx="1"/>
          </p:nvPr>
        </p:nvSpPr>
        <p:spPr/>
        <p:txBody>
          <a:bodyPr/>
          <a:lstStyle/>
          <a:p>
            <a:r>
              <a:rPr lang="en-US" dirty="0" smtClean="0"/>
              <a:t>Use telephone broadcasting software/service to send reminder messages</a:t>
            </a:r>
          </a:p>
          <a:p>
            <a:pPr lvl="1"/>
            <a:r>
              <a:rPr lang="en-US" dirty="0" smtClean="0"/>
              <a:t>Create/record </a:t>
            </a:r>
            <a:r>
              <a:rPr lang="en-US" dirty="0" smtClean="0"/>
              <a:t>broadcast message (ideal= 60 sec</a:t>
            </a:r>
            <a:r>
              <a:rPr lang="en-US" dirty="0" smtClean="0"/>
              <a:t>)</a:t>
            </a:r>
          </a:p>
          <a:p>
            <a:pPr lvl="1"/>
            <a:r>
              <a:rPr lang="en-US" dirty="0" smtClean="0"/>
              <a:t>Create and upload contacts for broadcast</a:t>
            </a:r>
          </a:p>
          <a:p>
            <a:pPr lvl="1"/>
            <a:r>
              <a:rPr lang="en-US" dirty="0" smtClean="0"/>
              <a:t>Schedule broadcast (correct date/time)</a:t>
            </a:r>
          </a:p>
          <a:p>
            <a:r>
              <a:rPr lang="en-US" dirty="0" smtClean="0"/>
              <a:t>Evaluate broadcast results</a:t>
            </a:r>
          </a:p>
          <a:p>
            <a:pPr lvl="1"/>
            <a:r>
              <a:rPr lang="en-US" dirty="0" smtClean="0"/>
              <a:t>Invalid/incomplete calls</a:t>
            </a:r>
          </a:p>
          <a:p>
            <a:pPr lvl="1"/>
            <a:r>
              <a:rPr lang="en-US" dirty="0" smtClean="0"/>
              <a:t>Reschedule busy/no answer calls</a:t>
            </a:r>
          </a:p>
          <a:p>
            <a:r>
              <a:rPr lang="en-US" dirty="0" smtClean="0"/>
              <a:t>Approximate time 20 minutes per site</a:t>
            </a: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Completing Reminder/Recall – Step 3</a:t>
            </a:r>
            <a:endParaRPr lang="en-US" dirty="0"/>
          </a:p>
        </p:txBody>
      </p:sp>
      <p:sp>
        <p:nvSpPr>
          <p:cNvPr id="3" name="Content Placeholder 2"/>
          <p:cNvSpPr>
            <a:spLocks noGrp="1"/>
          </p:cNvSpPr>
          <p:nvPr>
            <p:ph idx="1"/>
          </p:nvPr>
        </p:nvSpPr>
        <p:spPr/>
        <p:txBody>
          <a:bodyPr/>
          <a:lstStyle/>
          <a:p>
            <a:r>
              <a:rPr lang="en-US" dirty="0" smtClean="0"/>
              <a:t>Print .</a:t>
            </a:r>
            <a:r>
              <a:rPr lang="en-US" dirty="0" err="1" smtClean="0"/>
              <a:t>pdf</a:t>
            </a:r>
            <a:r>
              <a:rPr lang="en-US" dirty="0" smtClean="0"/>
              <a:t> file of R/R postcards</a:t>
            </a:r>
          </a:p>
          <a:p>
            <a:r>
              <a:rPr lang="en-US" dirty="0" smtClean="0"/>
              <a:t>ID and keep only patients who need postcard mailed</a:t>
            </a:r>
          </a:p>
          <a:p>
            <a:r>
              <a:rPr lang="en-US" dirty="0" smtClean="0"/>
              <a:t>Mail Reminder/Recall Postcards</a:t>
            </a:r>
          </a:p>
          <a:p>
            <a:pPr lvl="1"/>
            <a:r>
              <a:rPr lang="en-US" dirty="0" smtClean="0"/>
              <a:t>Excluded  and opt-out patients</a:t>
            </a:r>
          </a:p>
          <a:p>
            <a:pPr lvl="1"/>
            <a:r>
              <a:rPr lang="en-US" dirty="0" smtClean="0"/>
              <a:t>Invalid and incomplete calls</a:t>
            </a:r>
          </a:p>
          <a:p>
            <a:r>
              <a:rPr lang="en-US" dirty="0" smtClean="0"/>
              <a:t>Approximate time – 20 minutes per provider</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Phone Broadcast Results</a:t>
            </a:r>
            <a:endParaRPr lang="en-US" dirty="0"/>
          </a:p>
        </p:txBody>
      </p:sp>
      <p:graphicFrame>
        <p:nvGraphicFramePr>
          <p:cNvPr id="4" name="Content Placeholder 3"/>
          <p:cNvGraphicFramePr>
            <a:graphicFrameLocks noGrp="1"/>
          </p:cNvGraphicFramePr>
          <p:nvPr>
            <p:ph idx="1"/>
          </p:nvPr>
        </p:nvGraphicFramePr>
        <p:xfrm>
          <a:off x="457200" y="1828800"/>
          <a:ext cx="8229600" cy="47450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Re-Broadcast Results</a:t>
            </a:r>
            <a:endParaRPr lang="en-US" dirty="0"/>
          </a:p>
        </p:txBody>
      </p:sp>
      <p:graphicFrame>
        <p:nvGraphicFramePr>
          <p:cNvPr id="4" name="Content Placeholder 3"/>
          <p:cNvGraphicFramePr>
            <a:graphicFrameLocks noGrp="1"/>
          </p:cNvGraphicFramePr>
          <p:nvPr>
            <p:ph idx="1"/>
          </p:nvPr>
        </p:nvGraphicFramePr>
        <p:xfrm>
          <a:off x="457200" y="1828800"/>
          <a:ext cx="8229600" cy="47450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fontScale="90000"/>
          </a:bodyPr>
          <a:lstStyle/>
          <a:p>
            <a:r>
              <a:rPr lang="en-US" dirty="0" smtClean="0"/>
              <a:t>Broadcast Details – Reminder/Recall Costs for Family Care Centers (FCCs)</a:t>
            </a:r>
            <a:endParaRPr lang="en-US" dirty="0"/>
          </a:p>
        </p:txBody>
      </p:sp>
      <p:graphicFrame>
        <p:nvGraphicFramePr>
          <p:cNvPr id="4" name="Content Placeholder 3"/>
          <p:cNvGraphicFramePr>
            <a:graphicFrameLocks noGrp="1"/>
          </p:cNvGraphicFramePr>
          <p:nvPr>
            <p:ph idx="1"/>
          </p:nvPr>
        </p:nvGraphicFramePr>
        <p:xfrm>
          <a:off x="457200" y="2249488"/>
          <a:ext cx="8229600" cy="4324350"/>
        </p:xfrm>
        <a:graphic>
          <a:graphicData uri="http://schemas.openxmlformats.org/drawingml/2006/chart">
            <c:chart xmlns:c="http://schemas.openxmlformats.org/drawingml/2006/chart" xmlns:r="http://schemas.openxmlformats.org/officeDocument/2006/relationships" r:id="rId3"/>
          </a:graphicData>
        </a:graphic>
      </p:graphicFrame>
      <p:sp>
        <p:nvSpPr>
          <p:cNvPr id="7" name="Down Arrow 6"/>
          <p:cNvSpPr/>
          <p:nvPr/>
        </p:nvSpPr>
        <p:spPr>
          <a:xfrm>
            <a:off x="2209800" y="3886200"/>
            <a:ext cx="152400" cy="6096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6705600" y="2590800"/>
            <a:ext cx="152400" cy="6858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7848600" y="2209800"/>
            <a:ext cx="152400" cy="7620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pic>
        <p:nvPicPr>
          <p:cNvPr id="5" name="Content Placeholder 4" descr="acknowledgement.jpg"/>
          <p:cNvPicPr>
            <a:picLocks noGrp="1" noChangeAspect="1"/>
          </p:cNvPicPr>
          <p:nvPr>
            <p:ph sz="half" idx="1"/>
          </p:nvPr>
        </p:nvPicPr>
        <p:blipFill>
          <a:blip r:embed="rId3"/>
          <a:stretch>
            <a:fillRect/>
          </a:stretch>
        </p:blipFill>
        <p:spPr>
          <a:xfrm>
            <a:off x="771546" y="2286000"/>
            <a:ext cx="2784454" cy="3636169"/>
          </a:xfrm>
        </p:spPr>
      </p:pic>
      <p:sp>
        <p:nvSpPr>
          <p:cNvPr id="4" name="Content Placeholder 3"/>
          <p:cNvSpPr>
            <a:spLocks noGrp="1"/>
          </p:cNvSpPr>
          <p:nvPr>
            <p:ph sz="half" idx="2"/>
          </p:nvPr>
        </p:nvSpPr>
        <p:spPr/>
        <p:txBody>
          <a:bodyPr/>
          <a:lstStyle/>
          <a:p>
            <a:r>
              <a:rPr lang="en-US" dirty="0" smtClean="0"/>
              <a:t>Tonya Geiger, RN, PHN, MSN Director of Immunizations</a:t>
            </a:r>
          </a:p>
          <a:p>
            <a:pPr>
              <a:buNone/>
            </a:pPr>
            <a:endParaRPr lang="en-US" dirty="0" smtClean="0"/>
          </a:p>
          <a:p>
            <a:r>
              <a:rPr lang="en-US" dirty="0" smtClean="0"/>
              <a:t>Funmi Odubela, MPH     Health Educator</a:t>
            </a:r>
          </a:p>
          <a:p>
            <a:pPr>
              <a:buNone/>
            </a:pPr>
            <a:endParaRPr lang="en-US" dirty="0" smtClean="0"/>
          </a:p>
          <a:p>
            <a:r>
              <a:rPr lang="en-US" dirty="0" smtClean="0"/>
              <a:t>Alice Holguin                    Health Education Assistant 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Challenges</a:t>
            </a:r>
            <a:endParaRPr lang="en-US" dirty="0"/>
          </a:p>
        </p:txBody>
      </p:sp>
      <p:sp>
        <p:nvSpPr>
          <p:cNvPr id="3" name="Content Placeholder 2"/>
          <p:cNvSpPr>
            <a:spLocks noGrp="1"/>
          </p:cNvSpPr>
          <p:nvPr>
            <p:ph idx="1"/>
          </p:nvPr>
        </p:nvSpPr>
        <p:spPr>
          <a:xfrm>
            <a:off x="457200" y="1828800"/>
            <a:ext cx="8229600" cy="4745736"/>
          </a:xfrm>
        </p:spPr>
        <p:txBody>
          <a:bodyPr>
            <a:normAutofit/>
          </a:bodyPr>
          <a:lstStyle/>
          <a:p>
            <a:r>
              <a:rPr lang="en-US" dirty="0" smtClean="0"/>
              <a:t>Problems with phone numbers</a:t>
            </a:r>
          </a:p>
          <a:p>
            <a:pPr lvl="1"/>
            <a:r>
              <a:rPr lang="en-US" dirty="0" smtClean="0"/>
              <a:t>Missing</a:t>
            </a:r>
          </a:p>
          <a:p>
            <a:pPr lvl="1"/>
            <a:r>
              <a:rPr lang="en-US" dirty="0" smtClean="0"/>
              <a:t>Outdated</a:t>
            </a:r>
          </a:p>
          <a:p>
            <a:pPr lvl="1"/>
            <a:r>
              <a:rPr lang="en-US" dirty="0" smtClean="0"/>
              <a:t>Invalid</a:t>
            </a:r>
            <a:endParaRPr lang="en-US" dirty="0"/>
          </a:p>
          <a:p>
            <a:r>
              <a:rPr lang="en-US" dirty="0" smtClean="0"/>
              <a:t>Software Issue</a:t>
            </a:r>
            <a:endParaRPr lang="en-US" dirty="0" smtClean="0"/>
          </a:p>
          <a:p>
            <a:pPr lvl="1"/>
            <a:r>
              <a:rPr lang="en-US" dirty="0" smtClean="0"/>
              <a:t>Add new address feature had different R/R defaults than new </a:t>
            </a:r>
            <a:r>
              <a:rPr lang="en-US" dirty="0" smtClean="0"/>
              <a:t>enrollment</a:t>
            </a:r>
          </a:p>
          <a:p>
            <a:pPr lvl="1"/>
            <a:r>
              <a:rPr lang="en-US" dirty="0" smtClean="0"/>
              <a:t>Users </a:t>
            </a:r>
            <a:r>
              <a:rPr lang="en-US" dirty="0" smtClean="0"/>
              <a:t>had to remember to change until defaults could be changed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fontScale="90000"/>
          </a:bodyPr>
          <a:lstStyle/>
          <a:p>
            <a:r>
              <a:rPr lang="en-US" dirty="0" smtClean="0"/>
              <a:t>How Changing Defaults Could Change Reminder/Recall Costs</a:t>
            </a:r>
            <a:endParaRPr lang="en-US" dirty="0"/>
          </a:p>
        </p:txBody>
      </p:sp>
      <p:graphicFrame>
        <p:nvGraphicFramePr>
          <p:cNvPr id="4" name="Content Placeholder 3"/>
          <p:cNvGraphicFramePr>
            <a:graphicFrameLocks noGrp="1"/>
          </p:cNvGraphicFramePr>
          <p:nvPr>
            <p:ph idx="1"/>
          </p:nvPr>
        </p:nvGraphicFramePr>
        <p:xfrm>
          <a:off x="457200" y="2249488"/>
          <a:ext cx="8229600" cy="4324350"/>
        </p:xfrm>
        <a:graphic>
          <a:graphicData uri="http://schemas.openxmlformats.org/drawingml/2006/chart">
            <c:chart xmlns:c="http://schemas.openxmlformats.org/drawingml/2006/chart" xmlns:r="http://schemas.openxmlformats.org/officeDocument/2006/relationships" r:id="rId3"/>
          </a:graphicData>
        </a:graphic>
      </p:graphicFrame>
      <p:sp>
        <p:nvSpPr>
          <p:cNvPr id="5" name="Down Arrow 4"/>
          <p:cNvSpPr/>
          <p:nvPr/>
        </p:nvSpPr>
        <p:spPr>
          <a:xfrm>
            <a:off x="1828800" y="3657600"/>
            <a:ext cx="152400" cy="8382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3200400" y="3352800"/>
            <a:ext cx="152400" cy="914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7696200" y="3429000"/>
            <a:ext cx="152400" cy="9906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Desired Changes</a:t>
            </a:r>
            <a:endParaRPr lang="en-US" dirty="0"/>
          </a:p>
        </p:txBody>
      </p:sp>
      <p:sp>
        <p:nvSpPr>
          <p:cNvPr id="3" name="Content Placeholder 2"/>
          <p:cNvSpPr>
            <a:spLocks noGrp="1"/>
          </p:cNvSpPr>
          <p:nvPr>
            <p:ph idx="1"/>
          </p:nvPr>
        </p:nvSpPr>
        <p:spPr>
          <a:xfrm>
            <a:off x="457200" y="1981200"/>
            <a:ext cx="8229600" cy="4593336"/>
          </a:xfrm>
        </p:spPr>
        <p:txBody>
          <a:bodyPr>
            <a:normAutofit/>
          </a:bodyPr>
          <a:lstStyle/>
          <a:p>
            <a:r>
              <a:rPr lang="en-US" dirty="0" smtClean="0"/>
              <a:t>Prefer that patients would:</a:t>
            </a:r>
          </a:p>
          <a:p>
            <a:pPr lvl="1"/>
            <a:r>
              <a:rPr lang="en-US" dirty="0" smtClean="0"/>
              <a:t>Hear messages in their primary language, or</a:t>
            </a:r>
          </a:p>
          <a:p>
            <a:pPr lvl="1"/>
            <a:r>
              <a:rPr lang="en-US" dirty="0" smtClean="0"/>
              <a:t>Have option to press a key for alternate language</a:t>
            </a:r>
          </a:p>
          <a:p>
            <a:r>
              <a:rPr lang="en-US" dirty="0" smtClean="0"/>
              <a:t>Be able to generate R/R report from IIS that:</a:t>
            </a:r>
          </a:p>
          <a:p>
            <a:pPr lvl="1"/>
            <a:r>
              <a:rPr lang="en-US" dirty="0" smtClean="0"/>
              <a:t>Lists specific fields (</a:t>
            </a:r>
            <a:r>
              <a:rPr lang="en-US" dirty="0" err="1" smtClean="0"/>
              <a:t>eg</a:t>
            </a:r>
            <a:r>
              <a:rPr lang="en-US" dirty="0" smtClean="0"/>
              <a:t>, name, phone number, ID#) to minimize staff intervention</a:t>
            </a:r>
          </a:p>
          <a:p>
            <a:pPr lvl="1"/>
            <a:r>
              <a:rPr lang="en-US" dirty="0" smtClean="0"/>
              <a:t>Automatically excludes patients with no phone numbers, no authorization for phone-based R/R</a:t>
            </a:r>
          </a:p>
          <a:p>
            <a:pPr lvl="1"/>
            <a:r>
              <a:rPr lang="en-US" dirty="0" smtClean="0"/>
              <a:t>Automatically prints postcards for excluded </a:t>
            </a:r>
            <a:r>
              <a:rPr lang="en-US" dirty="0" smtClean="0"/>
              <a:t>patients</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Lessons Learned</a:t>
            </a:r>
            <a:endParaRPr lang="en-US" dirty="0"/>
          </a:p>
        </p:txBody>
      </p:sp>
      <p:sp>
        <p:nvSpPr>
          <p:cNvPr id="3" name="Content Placeholder 2"/>
          <p:cNvSpPr>
            <a:spLocks noGrp="1"/>
          </p:cNvSpPr>
          <p:nvPr>
            <p:ph idx="1"/>
          </p:nvPr>
        </p:nvSpPr>
        <p:spPr>
          <a:xfrm>
            <a:off x="457200" y="1828800"/>
            <a:ext cx="8229600" cy="4325112"/>
          </a:xfrm>
        </p:spPr>
        <p:txBody>
          <a:bodyPr/>
          <a:lstStyle/>
          <a:p>
            <a:r>
              <a:rPr lang="en-US" dirty="0" smtClean="0"/>
              <a:t>Switching to telephone broadcast technology may not eliminate postage, but it does increase savings</a:t>
            </a:r>
          </a:p>
          <a:p>
            <a:pPr>
              <a:buNone/>
            </a:pPr>
            <a:endParaRPr lang="en-US" dirty="0" smtClean="0"/>
          </a:p>
          <a:p>
            <a:r>
              <a:rPr lang="en-US" dirty="0" smtClean="0"/>
              <a:t>If providers aren’t paying reminder/recall costs, they may not be as careful about data</a:t>
            </a:r>
          </a:p>
          <a:p>
            <a:pPr lvl="1"/>
            <a:r>
              <a:rPr lang="en-US" dirty="0" smtClean="0"/>
              <a:t>Verifying phone numbers</a:t>
            </a:r>
          </a:p>
          <a:p>
            <a:pPr lvl="1"/>
            <a:r>
              <a:rPr lang="en-US" dirty="0" smtClean="0"/>
              <a:t>Managing patient lists (MOGEs)</a:t>
            </a:r>
          </a:p>
          <a:p>
            <a:pPr lvl="1"/>
            <a:r>
              <a:rPr lang="en-US" dirty="0" smtClean="0"/>
              <a:t>Ensuring all vaccine history is entered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Lessons Learned</a:t>
            </a:r>
            <a:endParaRPr lang="en-US" dirty="0"/>
          </a:p>
        </p:txBody>
      </p:sp>
      <p:sp>
        <p:nvSpPr>
          <p:cNvPr id="3" name="Content Placeholder 2"/>
          <p:cNvSpPr>
            <a:spLocks noGrp="1"/>
          </p:cNvSpPr>
          <p:nvPr>
            <p:ph idx="1"/>
          </p:nvPr>
        </p:nvSpPr>
        <p:spPr>
          <a:xfrm>
            <a:off x="457200" y="1828800"/>
            <a:ext cx="8229600" cy="4325112"/>
          </a:xfrm>
        </p:spPr>
        <p:txBody>
          <a:bodyPr/>
          <a:lstStyle/>
          <a:p>
            <a:r>
              <a:rPr lang="en-US" dirty="0" smtClean="0"/>
              <a:t>When researching vendors, make sure that you are comparing apples with apples</a:t>
            </a:r>
          </a:p>
          <a:p>
            <a:pPr>
              <a:buNone/>
            </a:pPr>
            <a:endParaRPr lang="en-US" dirty="0" smtClean="0"/>
          </a:p>
          <a:p>
            <a:r>
              <a:rPr lang="en-US" dirty="0" smtClean="0"/>
              <a:t>If </a:t>
            </a:r>
            <a:r>
              <a:rPr lang="en-US" dirty="0" smtClean="0"/>
              <a:t>possible, make changes </a:t>
            </a:r>
            <a:r>
              <a:rPr lang="en-US" dirty="0" smtClean="0"/>
              <a:t>to your IIS to minimize manual intervention by </a:t>
            </a:r>
            <a:r>
              <a:rPr lang="en-US" dirty="0" smtClean="0"/>
              <a:t>staff</a:t>
            </a:r>
          </a:p>
          <a:p>
            <a:pPr lvl="1"/>
            <a:r>
              <a:rPr lang="en-US" dirty="0" smtClean="0"/>
              <a:t>Extracting list for </a:t>
            </a:r>
            <a:r>
              <a:rPr lang="en-US" dirty="0" smtClean="0"/>
              <a:t>telephone reminders</a:t>
            </a:r>
          </a:p>
          <a:p>
            <a:pPr lvl="1"/>
            <a:r>
              <a:rPr lang="en-US" dirty="0" smtClean="0"/>
              <a:t>Creating postcards for excluded patients</a:t>
            </a: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Lessons Learned</a:t>
            </a:r>
            <a:endParaRPr lang="en-US" dirty="0"/>
          </a:p>
        </p:txBody>
      </p:sp>
      <p:sp>
        <p:nvSpPr>
          <p:cNvPr id="3" name="Content Placeholder 2"/>
          <p:cNvSpPr>
            <a:spLocks noGrp="1"/>
          </p:cNvSpPr>
          <p:nvPr>
            <p:ph idx="1"/>
          </p:nvPr>
        </p:nvSpPr>
        <p:spPr>
          <a:xfrm>
            <a:off x="457200" y="1828800"/>
            <a:ext cx="8229600" cy="4325112"/>
          </a:xfrm>
        </p:spPr>
        <p:txBody>
          <a:bodyPr>
            <a:normAutofit lnSpcReduction="10000"/>
          </a:bodyPr>
          <a:lstStyle/>
          <a:p>
            <a:r>
              <a:rPr lang="en-US" dirty="0" smtClean="0"/>
              <a:t>Managing reminder/recall can involve substantial staff time</a:t>
            </a:r>
          </a:p>
          <a:p>
            <a:pPr lvl="1"/>
            <a:r>
              <a:rPr lang="en-US" dirty="0" smtClean="0"/>
              <a:t>Clearing out patients with no phone, etc.</a:t>
            </a:r>
          </a:p>
          <a:p>
            <a:pPr lvl="1"/>
            <a:r>
              <a:rPr lang="en-US" dirty="0" smtClean="0"/>
              <a:t>Sorting through </a:t>
            </a:r>
            <a:r>
              <a:rPr lang="en-US" dirty="0" smtClean="0"/>
              <a:t>existing reminder/recall postcards lists to exclude successful telephone calls</a:t>
            </a:r>
          </a:p>
          <a:p>
            <a:pPr lvl="1">
              <a:buNone/>
            </a:pPr>
            <a:endParaRPr lang="en-US" dirty="0" smtClean="0"/>
          </a:p>
          <a:p>
            <a:r>
              <a:rPr lang="en-US" dirty="0" smtClean="0"/>
              <a:t>If 100% of reminder/recall activities could be from telephone broadcast technology, we could reach 350% more people dollar for dollar.</a:t>
            </a:r>
          </a:p>
          <a:p>
            <a:pPr>
              <a:buNone/>
            </a:pP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066800"/>
          </a:xfrm>
        </p:spPr>
        <p:txBody>
          <a:bodyPr/>
          <a:lstStyle/>
          <a:p>
            <a:r>
              <a:rPr lang="en-US" dirty="0" smtClean="0"/>
              <a:t>Next Steps</a:t>
            </a:r>
            <a:endParaRPr lang="en-US" dirty="0"/>
          </a:p>
        </p:txBody>
      </p:sp>
      <p:sp>
        <p:nvSpPr>
          <p:cNvPr id="3" name="Content Placeholder 2"/>
          <p:cNvSpPr>
            <a:spLocks noGrp="1"/>
          </p:cNvSpPr>
          <p:nvPr>
            <p:ph idx="1"/>
          </p:nvPr>
        </p:nvSpPr>
        <p:spPr>
          <a:xfrm>
            <a:off x="457200" y="1828800"/>
            <a:ext cx="8229600" cy="4325112"/>
          </a:xfrm>
        </p:spPr>
        <p:txBody>
          <a:bodyPr/>
          <a:lstStyle/>
          <a:p>
            <a:r>
              <a:rPr lang="en-US" dirty="0" smtClean="0"/>
              <a:t>California legislature passed AB354 adding </a:t>
            </a:r>
            <a:r>
              <a:rPr lang="en-US" dirty="0" err="1" smtClean="0"/>
              <a:t>Tdap</a:t>
            </a:r>
            <a:r>
              <a:rPr lang="en-US" dirty="0" smtClean="0"/>
              <a:t> as a required vaccine for school</a:t>
            </a:r>
          </a:p>
          <a:p>
            <a:pPr lvl="1"/>
            <a:r>
              <a:rPr lang="en-US" dirty="0" smtClean="0"/>
              <a:t>FY 2011-2012 required for 7</a:t>
            </a:r>
            <a:r>
              <a:rPr lang="en-US" baseline="30000" dirty="0" smtClean="0"/>
              <a:t>th</a:t>
            </a:r>
            <a:r>
              <a:rPr lang="en-US" dirty="0" smtClean="0"/>
              <a:t> to 12</a:t>
            </a:r>
            <a:r>
              <a:rPr lang="en-US" baseline="30000" dirty="0" smtClean="0"/>
              <a:t>th</a:t>
            </a:r>
            <a:r>
              <a:rPr lang="en-US" dirty="0" smtClean="0"/>
              <a:t> graders</a:t>
            </a:r>
          </a:p>
          <a:p>
            <a:pPr lvl="1"/>
            <a:r>
              <a:rPr lang="en-US" dirty="0" smtClean="0"/>
              <a:t>FY 2012-2013 and forward – 7</a:t>
            </a:r>
            <a:r>
              <a:rPr lang="en-US" baseline="30000" dirty="0" smtClean="0"/>
              <a:t>th</a:t>
            </a:r>
            <a:r>
              <a:rPr lang="en-US" dirty="0" smtClean="0"/>
              <a:t> graders only</a:t>
            </a:r>
          </a:p>
          <a:p>
            <a:pPr lvl="1">
              <a:buNone/>
            </a:pPr>
            <a:endParaRPr lang="en-US" dirty="0" smtClean="0"/>
          </a:p>
          <a:p>
            <a:r>
              <a:rPr lang="en-US" dirty="0" smtClean="0"/>
              <a:t>Planning 2 </a:t>
            </a:r>
            <a:r>
              <a:rPr lang="en-US" dirty="0" err="1" smtClean="0"/>
              <a:t>Tdap</a:t>
            </a:r>
            <a:r>
              <a:rPr lang="en-US" dirty="0" smtClean="0"/>
              <a:t> Reminder Broadcasts</a:t>
            </a:r>
          </a:p>
          <a:p>
            <a:pPr lvl="1"/>
            <a:r>
              <a:rPr lang="en-US" dirty="0" smtClean="0"/>
              <a:t>Running on all active patients in CAIR</a:t>
            </a:r>
          </a:p>
          <a:p>
            <a:pPr lvl="1"/>
            <a:r>
              <a:rPr lang="en-US" dirty="0" smtClean="0"/>
              <a:t>Supplement other reminder activities being conducted by local schools and providers</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1143000"/>
            <a:ext cx="586803" cy="4681637"/>
          </a:xfrm>
        </p:spPr>
        <p:txBody>
          <a:bodyPr>
            <a:noAutofit/>
          </a:bodyPr>
          <a:lstStyle/>
          <a:p>
            <a:r>
              <a:rPr lang="en-US" sz="4000" dirty="0" smtClean="0"/>
              <a:t>Questions?</a:t>
            </a:r>
            <a:endParaRPr lang="en-US" sz="4000" dirty="0"/>
          </a:p>
        </p:txBody>
      </p:sp>
      <p:pic>
        <p:nvPicPr>
          <p:cNvPr id="7" name="Picture Placeholder 6" descr="babycomputer.jpg"/>
          <p:cNvPicPr>
            <a:picLocks noGrp="1" noChangeAspect="1"/>
          </p:cNvPicPr>
          <p:nvPr>
            <p:ph type="pic" idx="1"/>
          </p:nvPr>
        </p:nvPicPr>
        <p:blipFill>
          <a:blip r:embed="rId3" cstate="print"/>
          <a:srcRect t="7143" b="7143"/>
          <a:stretch>
            <a:fillRect/>
          </a:stretch>
        </p:blipFill>
        <p:spPr>
          <a:xfrm>
            <a:off x="403671" y="1143000"/>
            <a:ext cx="3558729" cy="3558729"/>
          </a:xfrm>
        </p:spPr>
      </p:pic>
      <p:sp>
        <p:nvSpPr>
          <p:cNvPr id="4" name="Text Placeholder 3"/>
          <p:cNvSpPr>
            <a:spLocks noGrp="1"/>
          </p:cNvSpPr>
          <p:nvPr>
            <p:ph type="body" sz="half" idx="2"/>
          </p:nvPr>
        </p:nvSpPr>
        <p:spPr>
          <a:xfrm>
            <a:off x="5181600" y="2286000"/>
            <a:ext cx="3657599" cy="3504797"/>
          </a:xfrm>
        </p:spPr>
        <p:txBody>
          <a:bodyPr/>
          <a:lstStyle/>
          <a:p>
            <a:pPr algn="ctr"/>
            <a:r>
              <a:rPr lang="en-US" sz="2400" dirty="0" smtClean="0"/>
              <a:t>Contact:</a:t>
            </a:r>
          </a:p>
          <a:p>
            <a:endParaRPr lang="en-US" sz="2400" dirty="0" smtClean="0"/>
          </a:p>
          <a:p>
            <a:r>
              <a:rPr lang="en-US" sz="2400" dirty="0" smtClean="0"/>
              <a:t>Letty Cherry Kreger, MHA</a:t>
            </a:r>
          </a:p>
          <a:p>
            <a:r>
              <a:rPr lang="en-US" sz="2400" dirty="0" smtClean="0">
                <a:hlinkClick r:id="rId4"/>
              </a:rPr>
              <a:t>lcherry@rivcocha.org</a:t>
            </a:r>
            <a:endParaRPr lang="en-US" sz="2400" dirty="0" smtClean="0"/>
          </a:p>
          <a:p>
            <a:endParaRPr lang="en-US" sz="2400" dirty="0" smtClean="0"/>
          </a:p>
          <a:p>
            <a:r>
              <a:rPr lang="en-US" sz="2400" dirty="0" smtClean="0"/>
              <a:t>(951) 358-7164</a:t>
            </a:r>
            <a:endParaRPr lang="en-US" sz="240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History of Reminder Recall in CAIR Inland Empire </a:t>
            </a:r>
          </a:p>
          <a:p>
            <a:r>
              <a:rPr lang="en-US" dirty="0" smtClean="0"/>
              <a:t>Need for Change</a:t>
            </a:r>
          </a:p>
          <a:p>
            <a:r>
              <a:rPr lang="en-US" dirty="0" smtClean="0"/>
              <a:t>Selecting Telephone Broadcast Technology</a:t>
            </a:r>
          </a:p>
          <a:p>
            <a:r>
              <a:rPr lang="en-US" dirty="0" smtClean="0"/>
              <a:t>Broadcast Details and Challenges</a:t>
            </a:r>
          </a:p>
          <a:p>
            <a:r>
              <a:rPr lang="en-US" dirty="0" smtClean="0"/>
              <a:t>Lessons Learned</a:t>
            </a:r>
          </a:p>
          <a:p>
            <a:r>
              <a:rPr lang="en-US" dirty="0" smtClean="0"/>
              <a:t>Next Steps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066800"/>
          </a:xfrm>
        </p:spPr>
        <p:txBody>
          <a:bodyPr/>
          <a:lstStyle/>
          <a:p>
            <a:r>
              <a:rPr lang="en-US" dirty="0" smtClean="0"/>
              <a:t>Background</a:t>
            </a:r>
            <a:endParaRPr lang="en-US" dirty="0"/>
          </a:p>
        </p:txBody>
      </p:sp>
      <p:sp>
        <p:nvSpPr>
          <p:cNvPr id="3" name="Content Placeholder 2"/>
          <p:cNvSpPr>
            <a:spLocks noGrp="1"/>
          </p:cNvSpPr>
          <p:nvPr>
            <p:ph sz="half" idx="1"/>
          </p:nvPr>
        </p:nvSpPr>
        <p:spPr>
          <a:xfrm>
            <a:off x="457200" y="1905000"/>
            <a:ext cx="4038600" cy="4870387"/>
          </a:xfrm>
        </p:spPr>
        <p:txBody>
          <a:bodyPr/>
          <a:lstStyle/>
          <a:p>
            <a:r>
              <a:rPr lang="en-US" sz="2400" dirty="0" smtClean="0"/>
              <a:t>CAIR Inland Empire began as a pediatric IIS, became lifespan in 2009</a:t>
            </a:r>
          </a:p>
          <a:p>
            <a:r>
              <a:rPr lang="en-US" sz="2400" dirty="0" smtClean="0"/>
              <a:t>Covers over 27,000 square miles</a:t>
            </a:r>
          </a:p>
          <a:p>
            <a:r>
              <a:rPr lang="en-US" sz="2400" dirty="0" smtClean="0"/>
              <a:t>Currently have (as of 3/1/11):</a:t>
            </a:r>
          </a:p>
          <a:p>
            <a:pPr lvl="1"/>
            <a:r>
              <a:rPr lang="en-US" sz="2200" dirty="0" smtClean="0"/>
              <a:t>&gt; 9.9 M immunizations</a:t>
            </a:r>
          </a:p>
          <a:p>
            <a:pPr lvl="1"/>
            <a:r>
              <a:rPr lang="en-US" sz="2200" dirty="0" smtClean="0"/>
              <a:t>955,717 patients with immunizations</a:t>
            </a:r>
          </a:p>
          <a:p>
            <a:pPr lvl="1"/>
            <a:r>
              <a:rPr lang="en-US" sz="2200" dirty="0" smtClean="0"/>
              <a:t>Almost 1000 enrolled providers</a:t>
            </a:r>
          </a:p>
          <a:p>
            <a:pPr lvl="1">
              <a:buNone/>
            </a:pPr>
            <a:endParaRPr lang="en-US" dirty="0" smtClean="0"/>
          </a:p>
          <a:p>
            <a:endParaRPr lang="en-US" dirty="0"/>
          </a:p>
        </p:txBody>
      </p:sp>
      <p:pic>
        <p:nvPicPr>
          <p:cNvPr id="5" name="Picture 10" descr="MAP_01032011"/>
          <p:cNvPicPr>
            <a:picLocks noGrp="1" noChangeAspect="1" noChangeArrowheads="1"/>
          </p:cNvPicPr>
          <p:nvPr>
            <p:ph sz="half" idx="2"/>
          </p:nvPr>
        </p:nvPicPr>
        <p:blipFill>
          <a:blip r:embed="rId3" cstate="print"/>
          <a:srcRect/>
          <a:stretch>
            <a:fillRect/>
          </a:stretch>
        </p:blipFill>
        <p:spPr bwMode="auto">
          <a:xfrm>
            <a:off x="4713524" y="635980"/>
            <a:ext cx="4434226" cy="5917220"/>
          </a:xfrm>
          <a:prstGeom prst="rect">
            <a:avLst/>
          </a:prstGeom>
          <a:noFill/>
        </p:spPr>
      </p:pic>
      <p:sp>
        <p:nvSpPr>
          <p:cNvPr id="6" name="Oval 5"/>
          <p:cNvSpPr/>
          <p:nvPr/>
        </p:nvSpPr>
        <p:spPr>
          <a:xfrm>
            <a:off x="7391400" y="5334000"/>
            <a:ext cx="1524000" cy="5334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Reminder-Recall</a:t>
            </a:r>
            <a:endParaRPr lang="en-US" dirty="0"/>
          </a:p>
        </p:txBody>
      </p:sp>
      <p:sp>
        <p:nvSpPr>
          <p:cNvPr id="3" name="Content Placeholder 2"/>
          <p:cNvSpPr>
            <a:spLocks noGrp="1"/>
          </p:cNvSpPr>
          <p:nvPr>
            <p:ph idx="1"/>
          </p:nvPr>
        </p:nvSpPr>
        <p:spPr/>
        <p:txBody>
          <a:bodyPr>
            <a:normAutofit/>
          </a:bodyPr>
          <a:lstStyle/>
          <a:p>
            <a:r>
              <a:rPr lang="en-US" dirty="0" smtClean="0"/>
              <a:t>Postcards mailed on behalf of enrolled providers (incentive) and two health plans</a:t>
            </a:r>
          </a:p>
          <a:p>
            <a:r>
              <a:rPr lang="en-US" dirty="0" smtClean="0"/>
              <a:t>Children birth to 36 months</a:t>
            </a:r>
          </a:p>
          <a:p>
            <a:pPr lvl="1"/>
            <a:r>
              <a:rPr lang="en-US" dirty="0" smtClean="0"/>
              <a:t>Maximum 4 Reminders (no immunizations in IIS)</a:t>
            </a:r>
          </a:p>
          <a:p>
            <a:pPr lvl="1"/>
            <a:r>
              <a:rPr lang="en-US" dirty="0" smtClean="0"/>
              <a:t>3 Recalls for immunizations</a:t>
            </a:r>
          </a:p>
          <a:p>
            <a:r>
              <a:rPr lang="en-US" dirty="0" smtClean="0"/>
              <a:t>January 2001-June 2009</a:t>
            </a:r>
          </a:p>
          <a:p>
            <a:pPr lvl="1"/>
            <a:r>
              <a:rPr lang="en-US" dirty="0" smtClean="0"/>
              <a:t>Over $300,000 in postage (Riverside County only)</a:t>
            </a:r>
          </a:p>
          <a:p>
            <a:pPr lvl="1">
              <a:buNone/>
            </a:pPr>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Postage</a:t>
            </a:r>
            <a:endParaRPr lang="en-US" dirty="0"/>
          </a:p>
        </p:txBody>
      </p:sp>
      <p:graphicFrame>
        <p:nvGraphicFramePr>
          <p:cNvPr id="5" name="Content Placeholder 4"/>
          <p:cNvGraphicFramePr>
            <a:graphicFrameLocks noGrp="1"/>
          </p:cNvGraphicFramePr>
          <p:nvPr>
            <p:ph idx="1"/>
          </p:nvPr>
        </p:nvGraphicFramePr>
        <p:xfrm>
          <a:off x="457200" y="2249488"/>
          <a:ext cx="8229600" cy="2966720"/>
        </p:xfrm>
        <a:graphic>
          <a:graphicData uri="http://schemas.openxmlformats.org/drawingml/2006/table">
            <a:tbl>
              <a:tblPr firstRow="1" bandRow="1">
                <a:tableStyleId>{5C22544A-7EE6-4342-B048-85BDC9FD1C3A}</a:tableStyleId>
              </a:tblPr>
              <a:tblGrid>
                <a:gridCol w="2133600"/>
                <a:gridCol w="3352800"/>
                <a:gridCol w="2743200"/>
              </a:tblGrid>
              <a:tr h="370840">
                <a:tc>
                  <a:txBody>
                    <a:bodyPr/>
                    <a:lstStyle/>
                    <a:p>
                      <a:pPr algn="ctr"/>
                      <a:r>
                        <a:rPr lang="en-US" dirty="0" smtClean="0"/>
                        <a:t>Fiscal Year</a:t>
                      </a:r>
                      <a:endParaRPr lang="en-US" dirty="0"/>
                    </a:p>
                  </a:txBody>
                  <a:tcPr/>
                </a:tc>
                <a:tc>
                  <a:txBody>
                    <a:bodyPr/>
                    <a:lstStyle/>
                    <a:p>
                      <a:pPr algn="ctr"/>
                      <a:r>
                        <a:rPr lang="en-US" dirty="0" smtClean="0"/>
                        <a:t>Total R/R</a:t>
                      </a:r>
                      <a:r>
                        <a:rPr lang="en-US" baseline="0" dirty="0" smtClean="0"/>
                        <a:t> Postcards</a:t>
                      </a:r>
                      <a:endParaRPr lang="en-US" dirty="0"/>
                    </a:p>
                  </a:txBody>
                  <a:tcPr/>
                </a:tc>
                <a:tc>
                  <a:txBody>
                    <a:bodyPr/>
                    <a:lstStyle/>
                    <a:p>
                      <a:pPr algn="ctr"/>
                      <a:r>
                        <a:rPr lang="en-US" dirty="0" smtClean="0"/>
                        <a:t>Total Postage Costs</a:t>
                      </a:r>
                      <a:endParaRPr lang="en-US" dirty="0"/>
                    </a:p>
                  </a:txBody>
                  <a:tcPr/>
                </a:tc>
              </a:tr>
              <a:tr h="370840">
                <a:tc>
                  <a:txBody>
                    <a:bodyPr/>
                    <a:lstStyle/>
                    <a:p>
                      <a:pPr algn="ctr"/>
                      <a:r>
                        <a:rPr lang="en-US" dirty="0" smtClean="0"/>
                        <a:t>FY 04/05</a:t>
                      </a:r>
                      <a:endParaRPr lang="en-US" dirty="0"/>
                    </a:p>
                  </a:txBody>
                  <a:tcPr/>
                </a:tc>
                <a:tc>
                  <a:txBody>
                    <a:bodyPr/>
                    <a:lstStyle/>
                    <a:p>
                      <a:pPr algn="ctr"/>
                      <a:r>
                        <a:rPr lang="en-US" dirty="0" smtClean="0"/>
                        <a:t>215,626</a:t>
                      </a:r>
                      <a:endParaRPr lang="en-US" dirty="0"/>
                    </a:p>
                  </a:txBody>
                  <a:tcPr/>
                </a:tc>
                <a:tc>
                  <a:txBody>
                    <a:bodyPr/>
                    <a:lstStyle/>
                    <a:p>
                      <a:pPr algn="ctr"/>
                      <a:r>
                        <a:rPr lang="en-US" dirty="0" smtClean="0"/>
                        <a:t>$49,594</a:t>
                      </a:r>
                      <a:endParaRPr lang="en-US" dirty="0"/>
                    </a:p>
                  </a:txBody>
                  <a:tcPr/>
                </a:tc>
              </a:tr>
              <a:tr h="370840">
                <a:tc>
                  <a:txBody>
                    <a:bodyPr/>
                    <a:lstStyle/>
                    <a:p>
                      <a:pPr algn="ctr"/>
                      <a:r>
                        <a:rPr lang="en-US" dirty="0" smtClean="0"/>
                        <a:t>FY  05/06*</a:t>
                      </a:r>
                    </a:p>
                  </a:txBody>
                  <a:tcPr/>
                </a:tc>
                <a:tc>
                  <a:txBody>
                    <a:bodyPr/>
                    <a:lstStyle/>
                    <a:p>
                      <a:pPr algn="ctr"/>
                      <a:r>
                        <a:rPr lang="en-US" dirty="0" smtClean="0"/>
                        <a:t>126,913</a:t>
                      </a:r>
                      <a:endParaRPr lang="en-US" dirty="0"/>
                    </a:p>
                  </a:txBody>
                  <a:tcPr/>
                </a:tc>
                <a:tc>
                  <a:txBody>
                    <a:bodyPr/>
                    <a:lstStyle/>
                    <a:p>
                      <a:pPr algn="ctr"/>
                      <a:r>
                        <a:rPr lang="en-US" dirty="0" smtClean="0"/>
                        <a:t>$29,606</a:t>
                      </a:r>
                      <a:endParaRPr lang="en-US" dirty="0"/>
                    </a:p>
                  </a:txBody>
                  <a:tcPr/>
                </a:tc>
              </a:tr>
              <a:tr h="370840">
                <a:tc>
                  <a:txBody>
                    <a:bodyPr/>
                    <a:lstStyle/>
                    <a:p>
                      <a:pPr algn="ctr"/>
                      <a:r>
                        <a:rPr lang="en-US" dirty="0" smtClean="0"/>
                        <a:t>FY 06/07</a:t>
                      </a:r>
                      <a:endParaRPr lang="en-US" dirty="0"/>
                    </a:p>
                  </a:txBody>
                  <a:tcPr/>
                </a:tc>
                <a:tc>
                  <a:txBody>
                    <a:bodyPr/>
                    <a:lstStyle/>
                    <a:p>
                      <a:pPr algn="ctr"/>
                      <a:r>
                        <a:rPr lang="en-US" dirty="0" smtClean="0"/>
                        <a:t>119,920</a:t>
                      </a:r>
                      <a:endParaRPr lang="en-US" dirty="0"/>
                    </a:p>
                  </a:txBody>
                  <a:tcPr/>
                </a:tc>
                <a:tc>
                  <a:txBody>
                    <a:bodyPr/>
                    <a:lstStyle/>
                    <a:p>
                      <a:pPr algn="ctr"/>
                      <a:r>
                        <a:rPr lang="en-US" dirty="0" smtClean="0"/>
                        <a:t>$29,505</a:t>
                      </a:r>
                      <a:endParaRPr lang="en-US" dirty="0"/>
                    </a:p>
                  </a:txBody>
                  <a:tcPr/>
                </a:tc>
              </a:tr>
              <a:tr h="370840">
                <a:tc>
                  <a:txBody>
                    <a:bodyPr/>
                    <a:lstStyle/>
                    <a:p>
                      <a:pPr algn="ctr"/>
                      <a:r>
                        <a:rPr lang="en-US" dirty="0" smtClean="0"/>
                        <a:t>FY 07/08</a:t>
                      </a:r>
                      <a:endParaRPr lang="en-US" dirty="0"/>
                    </a:p>
                  </a:txBody>
                  <a:tcPr/>
                </a:tc>
                <a:tc>
                  <a:txBody>
                    <a:bodyPr/>
                    <a:lstStyle/>
                    <a:p>
                      <a:pPr algn="ctr"/>
                      <a:r>
                        <a:rPr lang="en-US" dirty="0" smtClean="0"/>
                        <a:t>118,952</a:t>
                      </a:r>
                      <a:endParaRPr lang="en-US" dirty="0"/>
                    </a:p>
                  </a:txBody>
                  <a:tcPr/>
                </a:tc>
                <a:tc>
                  <a:txBody>
                    <a:bodyPr/>
                    <a:lstStyle/>
                    <a:p>
                      <a:pPr algn="ctr"/>
                      <a:r>
                        <a:rPr lang="en-US" dirty="0" smtClean="0"/>
                        <a:t>$32,117</a:t>
                      </a:r>
                      <a:endParaRPr lang="en-US" dirty="0"/>
                    </a:p>
                  </a:txBody>
                  <a:tcPr/>
                </a:tc>
              </a:tr>
              <a:tr h="370840">
                <a:tc>
                  <a:txBody>
                    <a:bodyPr/>
                    <a:lstStyle/>
                    <a:p>
                      <a:pPr algn="ctr"/>
                      <a:r>
                        <a:rPr lang="en-US" dirty="0" smtClean="0"/>
                        <a:t>FY</a:t>
                      </a:r>
                      <a:r>
                        <a:rPr lang="en-US" baseline="0" dirty="0" smtClean="0"/>
                        <a:t> 08/09</a:t>
                      </a:r>
                      <a:endParaRPr lang="en-US" dirty="0"/>
                    </a:p>
                  </a:txBody>
                  <a:tcPr/>
                </a:tc>
                <a:tc>
                  <a:txBody>
                    <a:bodyPr/>
                    <a:lstStyle/>
                    <a:p>
                      <a:pPr algn="ctr"/>
                      <a:r>
                        <a:rPr lang="en-US" dirty="0" smtClean="0"/>
                        <a:t>116,576</a:t>
                      </a:r>
                      <a:endParaRPr lang="en-US" dirty="0"/>
                    </a:p>
                  </a:txBody>
                  <a:tcPr/>
                </a:tc>
                <a:tc>
                  <a:txBody>
                    <a:bodyPr/>
                    <a:lstStyle/>
                    <a:p>
                      <a:pPr algn="ctr"/>
                      <a:r>
                        <a:rPr lang="en-US" dirty="0" smtClean="0"/>
                        <a:t>$31,629</a:t>
                      </a:r>
                      <a:endParaRPr lang="en-US" dirty="0"/>
                    </a:p>
                  </a:txBody>
                  <a:tcPr/>
                </a:tc>
              </a:tr>
              <a:tr h="370840">
                <a:tc>
                  <a:txBody>
                    <a:bodyPr/>
                    <a:lstStyle/>
                    <a:p>
                      <a:pPr algn="ctr"/>
                      <a:r>
                        <a:rPr lang="en-US" dirty="0" smtClean="0"/>
                        <a:t>FY 09/10**</a:t>
                      </a:r>
                      <a:endParaRPr lang="en-US" dirty="0"/>
                    </a:p>
                  </a:txBody>
                  <a:tcPr/>
                </a:tc>
                <a:tc>
                  <a:txBody>
                    <a:bodyPr/>
                    <a:lstStyle/>
                    <a:p>
                      <a:pPr algn="ctr"/>
                      <a:r>
                        <a:rPr lang="en-US" dirty="0" smtClean="0"/>
                        <a:t>57,935</a:t>
                      </a:r>
                      <a:endParaRPr lang="en-US" dirty="0"/>
                    </a:p>
                  </a:txBody>
                  <a:tcPr/>
                </a:tc>
                <a:tc>
                  <a:txBody>
                    <a:bodyPr/>
                    <a:lstStyle/>
                    <a:p>
                      <a:pPr algn="ctr"/>
                      <a:r>
                        <a:rPr lang="en-US" dirty="0" smtClean="0"/>
                        <a:t>$16,222</a:t>
                      </a:r>
                      <a:endParaRPr lang="en-US" dirty="0"/>
                    </a:p>
                  </a:txBody>
                  <a:tcPr/>
                </a:tc>
              </a:tr>
              <a:tr h="370840">
                <a:tc>
                  <a:txBody>
                    <a:bodyPr/>
                    <a:lstStyle/>
                    <a:p>
                      <a:pPr algn="ctr"/>
                      <a:r>
                        <a:rPr lang="en-US" dirty="0" smtClean="0"/>
                        <a:t>FY 10/11***</a:t>
                      </a:r>
                      <a:endParaRPr lang="en-US" dirty="0"/>
                    </a:p>
                  </a:txBody>
                  <a:tcPr/>
                </a:tc>
                <a:tc>
                  <a:txBody>
                    <a:bodyPr/>
                    <a:lstStyle/>
                    <a:p>
                      <a:pPr algn="ctr"/>
                      <a:r>
                        <a:rPr lang="en-US" dirty="0" smtClean="0"/>
                        <a:t>27,596</a:t>
                      </a:r>
                      <a:endParaRPr lang="en-US" dirty="0"/>
                    </a:p>
                  </a:txBody>
                  <a:tcPr/>
                </a:tc>
                <a:tc>
                  <a:txBody>
                    <a:bodyPr/>
                    <a:lstStyle/>
                    <a:p>
                      <a:pPr algn="ctr"/>
                      <a:r>
                        <a:rPr lang="en-US" dirty="0" smtClean="0"/>
                        <a:t>$7,727</a:t>
                      </a:r>
                      <a:endParaRPr lang="en-US" dirty="0"/>
                    </a:p>
                  </a:txBody>
                  <a:tcPr/>
                </a:tc>
              </a:tr>
            </a:tbl>
          </a:graphicData>
        </a:graphic>
      </p:graphicFrame>
      <p:sp>
        <p:nvSpPr>
          <p:cNvPr id="4" name="TextBox 3"/>
          <p:cNvSpPr txBox="1"/>
          <p:nvPr/>
        </p:nvSpPr>
        <p:spPr>
          <a:xfrm>
            <a:off x="304800" y="5562600"/>
            <a:ext cx="8534400" cy="1015663"/>
          </a:xfrm>
          <a:prstGeom prst="rect">
            <a:avLst/>
          </a:prstGeom>
          <a:noFill/>
        </p:spPr>
        <p:txBody>
          <a:bodyPr wrap="square" rtlCol="0">
            <a:spAutoFit/>
          </a:bodyPr>
          <a:lstStyle/>
          <a:p>
            <a:r>
              <a:rPr lang="en-US" sz="2000" dirty="0" smtClean="0"/>
              <a:t>  *    No postcards were mailed from April through October 2006</a:t>
            </a:r>
          </a:p>
          <a:p>
            <a:r>
              <a:rPr lang="en-US" sz="2000" dirty="0" smtClean="0"/>
              <a:t> **   Beginning FY 09/10 – Only Reminders + R/R for PH Clinics</a:t>
            </a:r>
          </a:p>
          <a:p>
            <a:r>
              <a:rPr lang="en-US" sz="2000" dirty="0" smtClean="0"/>
              <a:t>** * Through February 2011 – excludes Pertussis postcards</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dirty="0" smtClean="0"/>
              <a:t>Other Costs Associated with Reminder/ Recall</a:t>
            </a:r>
            <a:endParaRPr lang="en-US" dirty="0"/>
          </a:p>
        </p:txBody>
      </p:sp>
      <p:sp>
        <p:nvSpPr>
          <p:cNvPr id="3" name="Content Placeholder 2"/>
          <p:cNvSpPr>
            <a:spLocks noGrp="1"/>
          </p:cNvSpPr>
          <p:nvPr>
            <p:ph idx="1"/>
          </p:nvPr>
        </p:nvSpPr>
        <p:spPr/>
        <p:txBody>
          <a:bodyPr/>
          <a:lstStyle/>
          <a:p>
            <a:r>
              <a:rPr lang="en-US" dirty="0" smtClean="0"/>
              <a:t>Material costs include:</a:t>
            </a:r>
          </a:p>
          <a:p>
            <a:pPr lvl="1"/>
            <a:r>
              <a:rPr lang="en-US" dirty="0" smtClean="0"/>
              <a:t>High Volume Networked Printer</a:t>
            </a:r>
          </a:p>
          <a:p>
            <a:pPr lvl="1"/>
            <a:r>
              <a:rPr lang="en-US" dirty="0" smtClean="0"/>
              <a:t>Toner</a:t>
            </a:r>
          </a:p>
          <a:p>
            <a:pPr lvl="1"/>
            <a:r>
              <a:rPr lang="en-US" dirty="0" smtClean="0"/>
              <a:t>Postcards and/or address labels</a:t>
            </a:r>
          </a:p>
          <a:p>
            <a:r>
              <a:rPr lang="en-US" dirty="0" smtClean="0"/>
              <a:t>Staff time includes:</a:t>
            </a:r>
          </a:p>
          <a:p>
            <a:pPr lvl="1"/>
            <a:r>
              <a:rPr lang="en-US" dirty="0" smtClean="0"/>
              <a:t>Print postcard, monitor printer for jams, etc.</a:t>
            </a:r>
          </a:p>
          <a:p>
            <a:pPr lvl="1"/>
            <a:r>
              <a:rPr lang="en-US" dirty="0" smtClean="0"/>
              <a:t>Tear apart 4-up cards and/or affix labels</a:t>
            </a:r>
          </a:p>
          <a:p>
            <a:r>
              <a:rPr lang="en-US" dirty="0" smtClean="0"/>
              <a:t>Can add $10,000 or more per year to RR costs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Total Cost of Reminder/Recall</a:t>
            </a:r>
            <a:endParaRPr lang="en-US" dirty="0"/>
          </a:p>
        </p:txBody>
      </p:sp>
      <p:graphicFrame>
        <p:nvGraphicFramePr>
          <p:cNvPr id="5" name="Content Placeholder 4"/>
          <p:cNvGraphicFramePr>
            <a:graphicFrameLocks noGrp="1"/>
          </p:cNvGraphicFramePr>
          <p:nvPr>
            <p:ph sz="half" idx="1"/>
          </p:nvPr>
        </p:nvGraphicFramePr>
        <p:xfrm>
          <a:off x="381000" y="1676400"/>
          <a:ext cx="8229600" cy="2936264"/>
        </p:xfrm>
        <a:graphic>
          <a:graphicData uri="http://schemas.openxmlformats.org/drawingml/2006/table">
            <a:tbl>
              <a:tblPr firstRow="1" bandRow="1">
                <a:tableStyleId>{5C22544A-7EE6-4342-B048-85BDC9FD1C3A}</a:tableStyleId>
              </a:tblPr>
              <a:tblGrid>
                <a:gridCol w="1600200"/>
                <a:gridCol w="1931922"/>
                <a:gridCol w="2348739"/>
                <a:gridCol w="2348739"/>
              </a:tblGrid>
              <a:tr h="650264">
                <a:tc>
                  <a:txBody>
                    <a:bodyPr/>
                    <a:lstStyle/>
                    <a:p>
                      <a:pPr algn="ctr"/>
                      <a:r>
                        <a:rPr lang="en-US" dirty="0" smtClean="0"/>
                        <a:t>Fiscal Year</a:t>
                      </a:r>
                      <a:endParaRPr lang="en-US" dirty="0"/>
                    </a:p>
                  </a:txBody>
                  <a:tcPr marL="47983" marR="47983"/>
                </a:tc>
                <a:tc>
                  <a:txBody>
                    <a:bodyPr/>
                    <a:lstStyle/>
                    <a:p>
                      <a:pPr algn="ctr"/>
                      <a:r>
                        <a:rPr lang="en-US" dirty="0" smtClean="0"/>
                        <a:t>Total Postage Costs</a:t>
                      </a:r>
                      <a:endParaRPr lang="en-US" dirty="0"/>
                    </a:p>
                  </a:txBody>
                  <a:tcPr marL="47983" marR="47983"/>
                </a:tc>
                <a:tc>
                  <a:txBody>
                    <a:bodyPr/>
                    <a:lstStyle/>
                    <a:p>
                      <a:pPr algn="ctr"/>
                      <a:r>
                        <a:rPr lang="en-US" dirty="0" smtClean="0"/>
                        <a:t>Other Related</a:t>
                      </a:r>
                      <a:r>
                        <a:rPr lang="en-US" baseline="0" dirty="0" smtClean="0"/>
                        <a:t> Costs*</a:t>
                      </a:r>
                      <a:endParaRPr lang="en-US" dirty="0"/>
                    </a:p>
                  </a:txBody>
                  <a:tcPr marL="47983" marR="47983"/>
                </a:tc>
                <a:tc>
                  <a:txBody>
                    <a:bodyPr/>
                    <a:lstStyle/>
                    <a:p>
                      <a:pPr algn="ctr"/>
                      <a:r>
                        <a:rPr lang="en-US" dirty="0" smtClean="0"/>
                        <a:t>Total</a:t>
                      </a:r>
                      <a:r>
                        <a:rPr lang="en-US" baseline="0" dirty="0" smtClean="0"/>
                        <a:t> Cost of Reminder/Recall </a:t>
                      </a:r>
                      <a:endParaRPr lang="en-US" dirty="0"/>
                    </a:p>
                  </a:txBody>
                  <a:tcPr marL="47983" marR="47983"/>
                </a:tc>
              </a:tr>
              <a:tr h="376741">
                <a:tc>
                  <a:txBody>
                    <a:bodyPr/>
                    <a:lstStyle/>
                    <a:p>
                      <a:pPr algn="ctr"/>
                      <a:r>
                        <a:rPr lang="en-US" sz="2400" dirty="0" smtClean="0"/>
                        <a:t>FY 04/05</a:t>
                      </a:r>
                      <a:endParaRPr lang="en-US" sz="2400" dirty="0"/>
                    </a:p>
                  </a:txBody>
                  <a:tcPr marL="47983" marR="47983"/>
                </a:tc>
                <a:tc>
                  <a:txBody>
                    <a:bodyPr/>
                    <a:lstStyle/>
                    <a:p>
                      <a:pPr algn="ctr"/>
                      <a:r>
                        <a:rPr lang="en-US" sz="2400" dirty="0" smtClean="0"/>
                        <a:t>$49,594</a:t>
                      </a:r>
                      <a:endParaRPr lang="en-US" sz="2400" dirty="0"/>
                    </a:p>
                  </a:txBody>
                  <a:tcPr marL="47983" marR="47983"/>
                </a:tc>
                <a:tc>
                  <a:txBody>
                    <a:bodyPr/>
                    <a:lstStyle/>
                    <a:p>
                      <a:pPr algn="ctr"/>
                      <a:r>
                        <a:rPr lang="en-US" sz="2400" dirty="0" smtClean="0"/>
                        <a:t>$11,217</a:t>
                      </a:r>
                      <a:endParaRPr lang="en-US" sz="2400" dirty="0"/>
                    </a:p>
                  </a:txBody>
                  <a:tcPr marL="47983" marR="4798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$60,811</a:t>
                      </a:r>
                    </a:p>
                  </a:txBody>
                  <a:tcPr marL="47983" marR="47983"/>
                </a:tc>
              </a:tr>
              <a:tr h="376741">
                <a:tc>
                  <a:txBody>
                    <a:bodyPr/>
                    <a:lstStyle/>
                    <a:p>
                      <a:pPr algn="ctr"/>
                      <a:r>
                        <a:rPr lang="en-US" sz="2400" dirty="0" smtClean="0"/>
                        <a:t>FY  05/06</a:t>
                      </a:r>
                    </a:p>
                  </a:txBody>
                  <a:tcPr marL="47983" marR="47983"/>
                </a:tc>
                <a:tc>
                  <a:txBody>
                    <a:bodyPr/>
                    <a:lstStyle/>
                    <a:p>
                      <a:pPr algn="ctr"/>
                      <a:r>
                        <a:rPr lang="en-US" sz="2400" dirty="0" smtClean="0"/>
                        <a:t>$29,606</a:t>
                      </a:r>
                      <a:endParaRPr lang="en-US" sz="2400" dirty="0"/>
                    </a:p>
                  </a:txBody>
                  <a:tcPr marL="47983" marR="47983"/>
                </a:tc>
                <a:tc>
                  <a:txBody>
                    <a:bodyPr/>
                    <a:lstStyle/>
                    <a:p>
                      <a:pPr algn="ctr"/>
                      <a:r>
                        <a:rPr lang="en-US" sz="2400" dirty="0" smtClean="0"/>
                        <a:t>$7,338</a:t>
                      </a:r>
                      <a:endParaRPr lang="en-US" sz="2400" dirty="0"/>
                    </a:p>
                  </a:txBody>
                  <a:tcPr marL="47983" marR="47983"/>
                </a:tc>
                <a:tc>
                  <a:txBody>
                    <a:bodyPr/>
                    <a:lstStyle/>
                    <a:p>
                      <a:pPr algn="ctr"/>
                      <a:r>
                        <a:rPr lang="en-US" sz="2400" dirty="0" smtClean="0"/>
                        <a:t>$36,944</a:t>
                      </a:r>
                      <a:endParaRPr lang="en-US" sz="2400" dirty="0"/>
                    </a:p>
                  </a:txBody>
                  <a:tcPr marL="47983" marR="47983"/>
                </a:tc>
              </a:tr>
              <a:tr h="376741">
                <a:tc>
                  <a:txBody>
                    <a:bodyPr/>
                    <a:lstStyle/>
                    <a:p>
                      <a:pPr algn="ctr"/>
                      <a:r>
                        <a:rPr lang="en-US" sz="2400" dirty="0" smtClean="0"/>
                        <a:t>FY 06/07</a:t>
                      </a:r>
                      <a:endParaRPr lang="en-US" sz="2400" dirty="0"/>
                    </a:p>
                  </a:txBody>
                  <a:tcPr marL="47983" marR="47983"/>
                </a:tc>
                <a:tc>
                  <a:txBody>
                    <a:bodyPr/>
                    <a:lstStyle/>
                    <a:p>
                      <a:pPr algn="ctr"/>
                      <a:r>
                        <a:rPr lang="en-US" sz="2400" dirty="0" smtClean="0"/>
                        <a:t>$29,505</a:t>
                      </a:r>
                      <a:endParaRPr lang="en-US" sz="2400" dirty="0"/>
                    </a:p>
                  </a:txBody>
                  <a:tcPr marL="47983" marR="47983"/>
                </a:tc>
                <a:tc>
                  <a:txBody>
                    <a:bodyPr/>
                    <a:lstStyle/>
                    <a:p>
                      <a:pPr algn="ctr"/>
                      <a:r>
                        <a:rPr lang="en-US" sz="2400" dirty="0" smtClean="0"/>
                        <a:t>$7,386</a:t>
                      </a:r>
                      <a:endParaRPr lang="en-US" sz="2400" dirty="0"/>
                    </a:p>
                  </a:txBody>
                  <a:tcPr marL="47983" marR="47983"/>
                </a:tc>
                <a:tc>
                  <a:txBody>
                    <a:bodyPr/>
                    <a:lstStyle/>
                    <a:p>
                      <a:pPr algn="ctr"/>
                      <a:r>
                        <a:rPr lang="en-US" sz="2400" dirty="0" smtClean="0"/>
                        <a:t>$36,891</a:t>
                      </a:r>
                      <a:endParaRPr lang="en-US" sz="2400" dirty="0"/>
                    </a:p>
                  </a:txBody>
                  <a:tcPr marL="47983" marR="47983"/>
                </a:tc>
              </a:tr>
              <a:tr h="376741">
                <a:tc>
                  <a:txBody>
                    <a:bodyPr/>
                    <a:lstStyle/>
                    <a:p>
                      <a:pPr algn="ctr"/>
                      <a:r>
                        <a:rPr lang="en-US" sz="2400" dirty="0" smtClean="0"/>
                        <a:t>FY 07/08</a:t>
                      </a:r>
                      <a:endParaRPr lang="en-US" sz="2400" dirty="0"/>
                    </a:p>
                  </a:txBody>
                  <a:tcPr marL="47983" marR="47983"/>
                </a:tc>
                <a:tc>
                  <a:txBody>
                    <a:bodyPr/>
                    <a:lstStyle/>
                    <a:p>
                      <a:pPr algn="ctr"/>
                      <a:r>
                        <a:rPr lang="en-US" sz="2400" dirty="0" smtClean="0"/>
                        <a:t>$32,117</a:t>
                      </a:r>
                      <a:endParaRPr lang="en-US" sz="2400" dirty="0"/>
                    </a:p>
                  </a:txBody>
                  <a:tcPr marL="47983" marR="47983"/>
                </a:tc>
                <a:tc>
                  <a:txBody>
                    <a:bodyPr/>
                    <a:lstStyle/>
                    <a:p>
                      <a:pPr algn="ctr"/>
                      <a:r>
                        <a:rPr lang="en-US" sz="2400" dirty="0" smtClean="0"/>
                        <a:t>$8,608</a:t>
                      </a:r>
                      <a:endParaRPr lang="en-US" sz="2400" dirty="0"/>
                    </a:p>
                  </a:txBody>
                  <a:tcPr marL="47983" marR="47983"/>
                </a:tc>
                <a:tc>
                  <a:txBody>
                    <a:bodyPr/>
                    <a:lstStyle/>
                    <a:p>
                      <a:pPr algn="ctr"/>
                      <a:r>
                        <a:rPr lang="en-US" sz="2400" dirty="0" smtClean="0"/>
                        <a:t>$40,725</a:t>
                      </a:r>
                      <a:endParaRPr lang="en-US" sz="2400" dirty="0"/>
                    </a:p>
                  </a:txBody>
                  <a:tcPr marL="47983" marR="47983"/>
                </a:tc>
              </a:tr>
              <a:tr h="376741">
                <a:tc>
                  <a:txBody>
                    <a:bodyPr/>
                    <a:lstStyle/>
                    <a:p>
                      <a:pPr algn="ctr"/>
                      <a:r>
                        <a:rPr lang="en-US" sz="2400" dirty="0" smtClean="0"/>
                        <a:t>FY</a:t>
                      </a:r>
                      <a:r>
                        <a:rPr lang="en-US" sz="2400" baseline="0" dirty="0" smtClean="0"/>
                        <a:t> 08/09</a:t>
                      </a:r>
                      <a:endParaRPr lang="en-US" sz="2400" dirty="0"/>
                    </a:p>
                  </a:txBody>
                  <a:tcPr marL="47983" marR="47983"/>
                </a:tc>
                <a:tc>
                  <a:txBody>
                    <a:bodyPr/>
                    <a:lstStyle/>
                    <a:p>
                      <a:pPr algn="ctr"/>
                      <a:r>
                        <a:rPr lang="en-US" sz="2400" dirty="0" smtClean="0"/>
                        <a:t>$31,629</a:t>
                      </a:r>
                      <a:endParaRPr lang="en-US" sz="2400" dirty="0"/>
                    </a:p>
                  </a:txBody>
                  <a:tcPr marL="47983" marR="47983"/>
                </a:tc>
                <a:tc>
                  <a:txBody>
                    <a:bodyPr/>
                    <a:lstStyle/>
                    <a:p>
                      <a:pPr algn="ctr"/>
                      <a:r>
                        <a:rPr lang="en-US" sz="2400" dirty="0" smtClean="0"/>
                        <a:t>$7,505</a:t>
                      </a:r>
                      <a:endParaRPr lang="en-US" sz="2400" dirty="0"/>
                    </a:p>
                  </a:txBody>
                  <a:tcPr marL="47983" marR="47983"/>
                </a:tc>
                <a:tc>
                  <a:txBody>
                    <a:bodyPr/>
                    <a:lstStyle/>
                    <a:p>
                      <a:pPr algn="ctr"/>
                      <a:r>
                        <a:rPr lang="en-US" sz="2400" dirty="0" smtClean="0"/>
                        <a:t>$39,134</a:t>
                      </a:r>
                      <a:endParaRPr lang="en-US" sz="2400" dirty="0"/>
                    </a:p>
                  </a:txBody>
                  <a:tcPr marL="47983" marR="47983"/>
                </a:tc>
              </a:tr>
            </a:tbl>
          </a:graphicData>
        </a:graphic>
      </p:graphicFrame>
      <p:sp>
        <p:nvSpPr>
          <p:cNvPr id="6" name="Content Placeholder 5"/>
          <p:cNvSpPr>
            <a:spLocks noGrp="1"/>
          </p:cNvSpPr>
          <p:nvPr>
            <p:ph sz="half" idx="2"/>
          </p:nvPr>
        </p:nvSpPr>
        <p:spPr>
          <a:xfrm>
            <a:off x="381000" y="5105400"/>
            <a:ext cx="8305800" cy="1600200"/>
          </a:xfrm>
        </p:spPr>
        <p:txBody>
          <a:bodyPr>
            <a:noAutofit/>
          </a:bodyPr>
          <a:lstStyle/>
          <a:p>
            <a:r>
              <a:rPr lang="en-US" sz="2400" dirty="0" smtClean="0"/>
              <a:t>Pre-Software transition costs </a:t>
            </a:r>
          </a:p>
          <a:p>
            <a:r>
              <a:rPr lang="en-US" sz="2400" dirty="0" smtClean="0"/>
              <a:t>Excludes initial cost of high volume networked printer</a:t>
            </a:r>
          </a:p>
          <a:p>
            <a:r>
              <a:rPr lang="en-US" sz="2400" dirty="0" smtClean="0"/>
              <a:t>Assumes only 8 hrs of staff time toward reminder recall weekly</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Need for Change</a:t>
            </a:r>
            <a:endParaRPr lang="en-US" dirty="0"/>
          </a:p>
        </p:txBody>
      </p:sp>
      <p:sp>
        <p:nvSpPr>
          <p:cNvPr id="3" name="Content Placeholder 2"/>
          <p:cNvSpPr>
            <a:spLocks noGrp="1"/>
          </p:cNvSpPr>
          <p:nvPr>
            <p:ph sz="half" idx="1"/>
          </p:nvPr>
        </p:nvSpPr>
        <p:spPr>
          <a:xfrm>
            <a:off x="228600" y="1676400"/>
            <a:ext cx="4495800" cy="4525963"/>
          </a:xfrm>
        </p:spPr>
        <p:txBody>
          <a:bodyPr/>
          <a:lstStyle/>
          <a:p>
            <a:r>
              <a:rPr lang="en-US" sz="2800" dirty="0" smtClean="0"/>
              <a:t>Transition to new IIS software</a:t>
            </a:r>
          </a:p>
          <a:p>
            <a:pPr lvl="1"/>
            <a:r>
              <a:rPr lang="en-US" sz="2400" dirty="0" smtClean="0"/>
              <a:t>No longer “back end report”</a:t>
            </a:r>
          </a:p>
          <a:p>
            <a:pPr lvl="1"/>
            <a:r>
              <a:rPr lang="en-US" sz="2400" dirty="0" smtClean="0"/>
              <a:t>Run on individual provider</a:t>
            </a:r>
          </a:p>
          <a:p>
            <a:pPr lvl="1"/>
            <a:r>
              <a:rPr lang="en-US" sz="2400" dirty="0" smtClean="0"/>
              <a:t>No age limitations</a:t>
            </a:r>
          </a:p>
          <a:p>
            <a:pPr lvl="1">
              <a:buNone/>
            </a:pPr>
            <a:endParaRPr lang="en-US" dirty="0" smtClean="0"/>
          </a:p>
          <a:p>
            <a:r>
              <a:rPr lang="en-US" sz="2800" dirty="0" smtClean="0"/>
              <a:t>Resource limitations</a:t>
            </a:r>
          </a:p>
          <a:p>
            <a:pPr lvl="1"/>
            <a:r>
              <a:rPr lang="en-US" sz="2400" dirty="0" smtClean="0"/>
              <a:t>Funding constraints</a:t>
            </a:r>
          </a:p>
          <a:p>
            <a:pPr lvl="1"/>
            <a:r>
              <a:rPr lang="en-US" sz="2400" dirty="0" smtClean="0"/>
              <a:t>Personnel constraints</a:t>
            </a:r>
          </a:p>
          <a:p>
            <a:pPr lvl="1"/>
            <a:endParaRPr lang="en-US" dirty="0" smtClean="0"/>
          </a:p>
          <a:p>
            <a:pPr>
              <a:buNone/>
            </a:pPr>
            <a:endParaRPr lang="en-US" dirty="0" smtClean="0"/>
          </a:p>
          <a:p>
            <a:pPr lvl="1">
              <a:buNone/>
            </a:pPr>
            <a:endParaRPr lang="en-US" dirty="0" smtClean="0"/>
          </a:p>
        </p:txBody>
      </p:sp>
      <p:sp>
        <p:nvSpPr>
          <p:cNvPr id="7" name="Down Arrow 6"/>
          <p:cNvSpPr/>
          <p:nvPr/>
        </p:nvSpPr>
        <p:spPr>
          <a:xfrm>
            <a:off x="6781800" y="3657600"/>
            <a:ext cx="3048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715_web_lg.jpg"/>
          <p:cNvPicPr>
            <a:picLocks noGrp="1" noChangeAspect="1"/>
          </p:cNvPicPr>
          <p:nvPr>
            <p:ph sz="half" idx="2"/>
          </p:nvPr>
        </p:nvPicPr>
        <p:blipFill>
          <a:blip r:embed="rId3"/>
          <a:stretch>
            <a:fillRect/>
          </a:stretch>
        </p:blipFill>
        <p:spPr>
          <a:xfrm>
            <a:off x="5334000" y="1143000"/>
            <a:ext cx="3048000" cy="2362200"/>
          </a:xfrm>
        </p:spPr>
      </p:pic>
      <p:pic>
        <p:nvPicPr>
          <p:cNvPr id="10" name="Picture 9" descr="bulk-voice-calling2.png"/>
          <p:cNvPicPr>
            <a:picLocks noChangeAspect="1"/>
          </p:cNvPicPr>
          <p:nvPr/>
        </p:nvPicPr>
        <p:blipFill>
          <a:blip r:embed="rId4"/>
          <a:stretch>
            <a:fillRect/>
          </a:stretch>
        </p:blipFill>
        <p:spPr>
          <a:xfrm>
            <a:off x="5264148" y="4535521"/>
            <a:ext cx="3041652" cy="19414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2247</TotalTime>
  <Words>3152</Words>
  <Application>Microsoft Office PowerPoint</Application>
  <PresentationFormat>On-screen Show (4:3)</PresentationFormat>
  <Paragraphs>309</Paragraphs>
  <Slides>27</Slides>
  <Notes>26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Urban</vt:lpstr>
      <vt:lpstr>Telephone Broadcast Technology as a Cost-Saving Alternative for Reminder Recall</vt:lpstr>
      <vt:lpstr>Acknowledgments</vt:lpstr>
      <vt:lpstr>Overview</vt:lpstr>
      <vt:lpstr>Background</vt:lpstr>
      <vt:lpstr>History of Reminder-Recall</vt:lpstr>
      <vt:lpstr>Cost of Postage</vt:lpstr>
      <vt:lpstr>Other Costs Associated with Reminder/ Recall</vt:lpstr>
      <vt:lpstr>Total Cost of Reminder/Recall</vt:lpstr>
      <vt:lpstr>Need for Change</vt:lpstr>
      <vt:lpstr>Selecting Telephone Broadcast Technology</vt:lpstr>
      <vt:lpstr>Selecting Telephone Broadcast Technology (continued)</vt:lpstr>
      <vt:lpstr>Selecting Telephone Broadcast Technology (continued)</vt:lpstr>
      <vt:lpstr>Cost of Telephone Broadcast Technology vs Reminder/Recall by Mail</vt:lpstr>
      <vt:lpstr>Setting up Broadcasts – Step 1</vt:lpstr>
      <vt:lpstr>Setting up Broadcasts – Step 2</vt:lpstr>
      <vt:lpstr>Completing Reminder/Recall – Step 3</vt:lpstr>
      <vt:lpstr>Phone Broadcast Results</vt:lpstr>
      <vt:lpstr>Re-Broadcast Results</vt:lpstr>
      <vt:lpstr>Broadcast Details – Reminder/Recall Costs for Family Care Centers (FCCs)</vt:lpstr>
      <vt:lpstr>Challenges</vt:lpstr>
      <vt:lpstr>How Changing Defaults Could Change Reminder/Recall Costs</vt:lpstr>
      <vt:lpstr>Desired Changes</vt:lpstr>
      <vt:lpstr>Lessons Learned</vt:lpstr>
      <vt:lpstr>Lessons Learned</vt:lpstr>
      <vt:lpstr>Lessons Learned</vt:lpstr>
      <vt:lpstr>Next Steps</vt:lpstr>
      <vt:lpstr>Questions?</vt:lpstr>
    </vt:vector>
  </TitlesOfParts>
  <Company>Riverside County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Telephone Broadcast Technology as a Cost-Saving Alternative for Reminder Recall</dc:title>
  <dc:creator>Letty Cherry Kreger</dc:creator>
  <cp:lastModifiedBy>Letty Cherry Kreger</cp:lastModifiedBy>
  <cp:revision>195</cp:revision>
  <dcterms:created xsi:type="dcterms:W3CDTF">2011-03-18T21:24:45Z</dcterms:created>
  <dcterms:modified xsi:type="dcterms:W3CDTF">2011-03-24T21:21:15Z</dcterms:modified>
</cp:coreProperties>
</file>