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4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5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6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8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70" r:id="rId3"/>
    <p:sldMasterId id="2147483675" r:id="rId4"/>
    <p:sldMasterId id="2147483680" r:id="rId5"/>
    <p:sldMasterId id="2147483685" r:id="rId6"/>
    <p:sldMasterId id="2147483691" r:id="rId7"/>
    <p:sldMasterId id="2147483696" r:id="rId8"/>
    <p:sldMasterId id="2147483713" r:id="rId9"/>
  </p:sldMasterIdLst>
  <p:notesMasterIdLst>
    <p:notesMasterId r:id="rId34"/>
  </p:notesMasterIdLst>
  <p:sldIdLst>
    <p:sldId id="258" r:id="rId10"/>
    <p:sldId id="272" r:id="rId11"/>
    <p:sldId id="273" r:id="rId12"/>
    <p:sldId id="283" r:id="rId13"/>
    <p:sldId id="284" r:id="rId14"/>
    <p:sldId id="295" r:id="rId15"/>
    <p:sldId id="265" r:id="rId16"/>
    <p:sldId id="285" r:id="rId17"/>
    <p:sldId id="286" r:id="rId18"/>
    <p:sldId id="289" r:id="rId19"/>
    <p:sldId id="262" r:id="rId20"/>
    <p:sldId id="261" r:id="rId21"/>
    <p:sldId id="266" r:id="rId22"/>
    <p:sldId id="267" r:id="rId23"/>
    <p:sldId id="291" r:id="rId24"/>
    <p:sldId id="268" r:id="rId25"/>
    <p:sldId id="277" r:id="rId26"/>
    <p:sldId id="263" r:id="rId27"/>
    <p:sldId id="269" r:id="rId28"/>
    <p:sldId id="296" r:id="rId29"/>
    <p:sldId id="278" r:id="rId30"/>
    <p:sldId id="297" r:id="rId31"/>
    <p:sldId id="279" r:id="rId32"/>
    <p:sldId id="293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73" autoAdjust="0"/>
    <p:restoredTop sz="86906" autoAdjust="0"/>
  </p:normalViewPr>
  <p:slideViewPr>
    <p:cSldViewPr>
      <p:cViewPr varScale="1">
        <p:scale>
          <a:sx n="80" d="100"/>
          <a:sy n="80" d="100"/>
        </p:scale>
        <p:origin x="-180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ED1F8D-AB6A-4745-B543-B1CEEDE47C20}" type="datetimeFigureOut">
              <a:rPr lang="en-US" smtClean="0"/>
              <a:t>11/11/2014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4B41FD-8C84-41E3-910C-34CEFD4A2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45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29180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21FD25-8B09-488F-9704-7C756488DB40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0148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21FD25-8B09-488F-9704-7C756488DB40}" type="slidenum">
              <a:rPr lang="en-US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0148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21FD25-8B09-488F-9704-7C756488DB40}" type="slidenum">
              <a:rPr lang="en-US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0148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21FD25-8B09-488F-9704-7C756488DB40}" type="slidenum">
              <a:rPr lang="en-US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0148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21FD25-8B09-488F-9704-7C756488DB40}" type="slidenum">
              <a:rPr lang="en-US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0148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B41FD-8C84-41E3-910C-34CEFD4A202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8390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21FD25-8B09-488F-9704-7C756488DB40}" type="slidenum">
              <a:rPr lang="en-US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0148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21FD25-8B09-488F-9704-7C756488DB40}" type="slidenum">
              <a:rPr lang="en-US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0148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more</a:t>
            </a:r>
            <a:r>
              <a:rPr lang="en-US" baseline="0" dirty="0" smtClean="0"/>
              <a:t> paper immunization records!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4B41FD-8C84-41E3-910C-34CEFD4A202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1495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DDD7E8-5163-400F-9F64-6D0E8000AA7D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2645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21FD25-8B09-488F-9704-7C756488DB40}" type="slidenum">
              <a:rPr lang="en-US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0148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D7A12-9B23-3745-945D-4B40A8018AE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6986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D7A12-9B23-3745-945D-4B40A8018AE9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20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D7A12-9B23-3745-945D-4B40A8018AE9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8864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21FD25-8B09-488F-9704-7C756488DB40}" type="slidenum">
              <a:rPr lang="en-US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0148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421FD25-8B09-488F-9704-7C756488DB40}" type="slidenum">
              <a:rPr lang="en-US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0148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D7A12-9B23-3745-945D-4B40A8018AE9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7840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D7A12-9B23-3745-945D-4B40A8018AE9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8629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7EBDA9-1523-4B97-AE6B-A78B2B72B3F3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640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9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11"/>
          <p:cNvGraphicFramePr>
            <a:graphicFrameLocks noGrp="1"/>
          </p:cNvGraphicFramePr>
          <p:nvPr/>
        </p:nvGraphicFramePr>
        <p:xfrm>
          <a:off x="0" y="6096000"/>
          <a:ext cx="9144001" cy="762000"/>
        </p:xfrm>
        <a:graphic>
          <a:graphicData uri="http://schemas.openxmlformats.org/drawingml/2006/table">
            <a:tbl>
              <a:tblPr/>
              <a:tblGrid>
                <a:gridCol w="2287829"/>
                <a:gridCol w="6856172"/>
              </a:tblGrid>
              <a:tr h="762000">
                <a:tc>
                  <a:txBody>
                    <a:bodyPr/>
                    <a:lstStyle/>
                    <a:p>
                      <a:pPr marL="11430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73010" marR="73010" marT="0" marB="0" anchor="ctr">
                    <a:lnL>
                      <a:noFill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7D0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137133" marR="73010" marT="0" marB="0" anchor="ctr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cxnSp>
        <p:nvCxnSpPr>
          <p:cNvPr id="5" name="Straight Connector 13"/>
          <p:cNvCxnSpPr/>
          <p:nvPr userDrawn="1"/>
        </p:nvCxnSpPr>
        <p:spPr>
          <a:xfrm>
            <a:off x="228600" y="3676650"/>
            <a:ext cx="8686800" cy="158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C:\Users\cpowers\Dropbox\Dimagi - Images\Dimagi Logo\Web or PowerPoint\Dimagi-Logo-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409575"/>
            <a:ext cx="3781425" cy="177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895600"/>
            <a:ext cx="8229600" cy="701675"/>
          </a:xfrm>
        </p:spPr>
        <p:txBody>
          <a:bodyPr>
            <a:noAutofit/>
          </a:bodyPr>
          <a:lstStyle>
            <a:lvl1pPr algn="l">
              <a:defRPr sz="3200" cap="none" baseline="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749675"/>
            <a:ext cx="8001000" cy="12954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/>
                </a:solidFill>
                <a:latin typeface="Trebuchet M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13463"/>
            <a:ext cx="2895600" cy="6080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cs typeface="Arial" charset="0"/>
              </a:rPr>
              <a:t>DRAFT – 11/18/2011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113463"/>
            <a:ext cx="2133600" cy="6080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4BDE6F-9D01-4042-875E-FADE7B550F3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720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hidden">
          <a:xfrm>
            <a:off x="0" y="2054225"/>
            <a:ext cx="6361113" cy="2741613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lIns="90736" tIns="45368" rIns="90736" bIns="45368" anchor="ctr"/>
          <a:lstStyle/>
          <a:p>
            <a:pPr defTabSz="908050" fontAlgn="base">
              <a:spcBef>
                <a:spcPct val="0"/>
              </a:spcBef>
              <a:spcAft>
                <a:spcPct val="0"/>
              </a:spcAft>
              <a:defRPr/>
            </a:pPr>
            <a:endParaRPr lang="en-CA" sz="2000">
              <a:solidFill>
                <a:prstClr val="black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gray">
          <a:xfrm>
            <a:off x="6402388" y="2054225"/>
            <a:ext cx="2741612" cy="2741613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lIns="90736" tIns="45368" rIns="90736" bIns="45368" anchor="ctr"/>
          <a:lstStyle/>
          <a:p>
            <a:pPr defTabSz="908050" fontAlgn="base">
              <a:spcBef>
                <a:spcPct val="0"/>
              </a:spcBef>
              <a:spcAft>
                <a:spcPct val="0"/>
              </a:spcAft>
              <a:defRPr/>
            </a:pPr>
            <a:endParaRPr lang="en-CA" sz="2000">
              <a:solidFill>
                <a:prstClr val="black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0241" y="2908003"/>
            <a:ext cx="5879806" cy="994145"/>
          </a:xfrm>
        </p:spPr>
        <p:txBody>
          <a:bodyPr>
            <a:noAutofit/>
          </a:bodyPr>
          <a:lstStyle>
            <a:lvl1pPr algn="l">
              <a:defRPr sz="3200" b="1" i="0" cap="small" baseline="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803671"/>
      </p:ext>
    </p:extLst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28600" y="152400"/>
            <a:ext cx="8686800" cy="158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457200"/>
          </a:xfrm>
        </p:spPr>
        <p:txBody>
          <a:bodyPr>
            <a:noAutofit/>
          </a:bodyPr>
          <a:lstStyle>
            <a:lvl1pPr algn="l">
              <a:defRPr sz="3200" b="1" i="0" cap="none" baseline="0">
                <a:solidFill>
                  <a:schemeClr val="tx1"/>
                </a:solidFill>
                <a:latin typeface="Trebuchet MS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/>
          <a:lstStyle>
            <a:lvl1pPr marL="228600" indent="-228600">
              <a:spcBef>
                <a:spcPts val="600"/>
              </a:spcBef>
              <a:buFont typeface="Wingdings" pitchFamily="2" charset="2"/>
              <a:buChar char="§"/>
              <a:defRPr sz="2400" cap="none" baseline="0">
                <a:solidFill>
                  <a:schemeClr val="tx1"/>
                </a:solidFill>
                <a:latin typeface="Trebuchet MS" pitchFamily="34" charset="0"/>
              </a:defRPr>
            </a:lvl1pPr>
            <a:lvl2pPr marL="460375" indent="-231775">
              <a:spcBef>
                <a:spcPts val="600"/>
              </a:spcBef>
              <a:buFont typeface="Wingdings" pitchFamily="2" charset="2"/>
              <a:buChar char="Ø"/>
              <a:defRPr sz="2200">
                <a:solidFill>
                  <a:schemeClr val="tx1"/>
                </a:solidFill>
                <a:latin typeface="Trebuchet MS" pitchFamily="34" charset="0"/>
              </a:defRPr>
            </a:lvl2pPr>
            <a:lvl3pPr marL="685800" indent="-228600">
              <a:spcBef>
                <a:spcPts val="6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3pPr>
            <a:lvl4pPr marL="914400" indent="-228600">
              <a:spcBef>
                <a:spcPts val="600"/>
              </a:spcBef>
              <a:buFont typeface="Courier New" pitchFamily="49" charset="0"/>
              <a:buChar char="o"/>
              <a:defRPr sz="1800">
                <a:solidFill>
                  <a:schemeClr val="tx1"/>
                </a:solidFill>
                <a:latin typeface="Trebuchet MS" pitchFamily="34" charset="0"/>
              </a:defRPr>
            </a:lvl4pPr>
            <a:lvl5pPr marL="1143000" indent="-228600">
              <a:spcBef>
                <a:spcPts val="600"/>
              </a:spcBef>
              <a:defRPr sz="1400">
                <a:solidFill>
                  <a:schemeClr val="tx1"/>
                </a:solidFill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8652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0524210"/>
      </p:ext>
    </p:extLst>
  </p:cSld>
  <p:clrMapOvr>
    <a:masterClrMapping/>
  </p:clrMapOvr>
  <p:transition advClick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11"/>
          <p:cNvGraphicFramePr>
            <a:graphicFrameLocks noGrp="1"/>
          </p:cNvGraphicFramePr>
          <p:nvPr/>
        </p:nvGraphicFramePr>
        <p:xfrm>
          <a:off x="0" y="6096000"/>
          <a:ext cx="9144001" cy="762000"/>
        </p:xfrm>
        <a:graphic>
          <a:graphicData uri="http://schemas.openxmlformats.org/drawingml/2006/table">
            <a:tbl>
              <a:tblPr/>
              <a:tblGrid>
                <a:gridCol w="2287829"/>
                <a:gridCol w="6856172"/>
              </a:tblGrid>
              <a:tr h="762000">
                <a:tc>
                  <a:txBody>
                    <a:bodyPr/>
                    <a:lstStyle/>
                    <a:p>
                      <a:pPr marL="11430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73010" marR="73010" marT="0" marB="0" anchor="ctr">
                    <a:lnL>
                      <a:noFill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7D0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137133" marR="73010" marT="0" marB="0" anchor="ctr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259AE"/>
                    </a:solidFill>
                  </a:tcPr>
                </a:tc>
              </a:tr>
            </a:tbl>
          </a:graphicData>
        </a:graphic>
      </p:graphicFrame>
      <p:cxnSp>
        <p:nvCxnSpPr>
          <p:cNvPr id="6" name="Straight Connector 13"/>
          <p:cNvCxnSpPr/>
          <p:nvPr userDrawn="1"/>
        </p:nvCxnSpPr>
        <p:spPr>
          <a:xfrm>
            <a:off x="228600" y="3676650"/>
            <a:ext cx="8686800" cy="158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895600"/>
            <a:ext cx="8229600" cy="701675"/>
          </a:xfrm>
        </p:spPr>
        <p:txBody>
          <a:bodyPr>
            <a:noAutofit/>
          </a:bodyPr>
          <a:lstStyle>
            <a:lvl1pPr algn="l">
              <a:defRPr sz="3200" cap="none" baseline="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749675"/>
            <a:ext cx="8001000" cy="12954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/>
                </a:solidFill>
                <a:latin typeface="Trebuchet M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13463"/>
            <a:ext cx="2895600" cy="6080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 smtClean="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cs typeface="Arial" charset="0"/>
              </a:rPr>
              <a:t>DRAFT – 11/18/2011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113463"/>
            <a:ext cx="2133600" cy="6080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0F219D-0155-4330-B07B-2AEF3580D5B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pic>
        <p:nvPicPr>
          <p:cNvPr id="9" name="Picture 2" descr="C:\Users\cpowers\Dropbox\Dimagi - Images\Dimagi Logo\Web or PowerPoint\Dimagi-Logo-RGB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9936" y="620974"/>
            <a:ext cx="3086528" cy="1452484"/>
          </a:xfrm>
          <a:prstGeom prst="rect">
            <a:avLst/>
          </a:prstGeom>
          <a:noFill/>
        </p:spPr>
      </p:pic>
      <p:pic>
        <p:nvPicPr>
          <p:cNvPr id="10" name="Picture 2" descr="crs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1895" y="146868"/>
            <a:ext cx="3305281" cy="2171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82580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hidden">
          <a:xfrm>
            <a:off x="0" y="2054225"/>
            <a:ext cx="6361113" cy="2741613"/>
          </a:xfrm>
          <a:prstGeom prst="rect">
            <a:avLst/>
          </a:prstGeom>
          <a:solidFill>
            <a:srgbClr val="1259AE"/>
          </a:solidFill>
          <a:ln w="9525">
            <a:noFill/>
            <a:miter lim="800000"/>
            <a:headEnd/>
            <a:tailEnd/>
          </a:ln>
        </p:spPr>
        <p:txBody>
          <a:bodyPr wrap="none" lIns="90736" tIns="45368" rIns="90736" bIns="45368" anchor="ctr"/>
          <a:lstStyle/>
          <a:p>
            <a:pPr defTabSz="908050" fontAlgn="base">
              <a:spcBef>
                <a:spcPct val="0"/>
              </a:spcBef>
              <a:spcAft>
                <a:spcPct val="0"/>
              </a:spcAft>
              <a:defRPr/>
            </a:pPr>
            <a:endParaRPr lang="en-CA" sz="2000">
              <a:solidFill>
                <a:prstClr val="black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gray">
          <a:xfrm>
            <a:off x="6402388" y="2054225"/>
            <a:ext cx="2741612" cy="2741613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lIns="90736" tIns="45368" rIns="90736" bIns="45368" anchor="ctr"/>
          <a:lstStyle/>
          <a:p>
            <a:pPr defTabSz="908050" fontAlgn="base">
              <a:spcBef>
                <a:spcPct val="0"/>
              </a:spcBef>
              <a:spcAft>
                <a:spcPct val="0"/>
              </a:spcAft>
              <a:defRPr/>
            </a:pPr>
            <a:endParaRPr lang="en-CA" sz="2000">
              <a:solidFill>
                <a:prstClr val="black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0241" y="2908003"/>
            <a:ext cx="5879806" cy="994145"/>
          </a:xfrm>
        </p:spPr>
        <p:txBody>
          <a:bodyPr>
            <a:noAutofit/>
          </a:bodyPr>
          <a:lstStyle>
            <a:lvl1pPr algn="l">
              <a:defRPr sz="3200" b="1" i="0" cap="small" baseline="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110484"/>
      </p:ext>
    </p:extLst>
  </p:cSld>
  <p:clrMapOvr>
    <a:masterClrMapping/>
  </p:clrMapOvr>
  <p:transition advClick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28600" y="152400"/>
            <a:ext cx="8686800" cy="158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457200"/>
          </a:xfrm>
        </p:spPr>
        <p:txBody>
          <a:bodyPr>
            <a:noAutofit/>
          </a:bodyPr>
          <a:lstStyle>
            <a:lvl1pPr algn="l">
              <a:defRPr sz="3200" b="1" i="0" cap="none" baseline="0">
                <a:solidFill>
                  <a:schemeClr val="tx1"/>
                </a:solidFill>
                <a:latin typeface="Trebuchet MS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/>
          <a:lstStyle>
            <a:lvl1pPr marL="228600" indent="-228600">
              <a:spcBef>
                <a:spcPts val="600"/>
              </a:spcBef>
              <a:buFont typeface="Wingdings" pitchFamily="2" charset="2"/>
              <a:buChar char="§"/>
              <a:defRPr sz="2400" cap="none" baseline="0">
                <a:solidFill>
                  <a:schemeClr val="tx1"/>
                </a:solidFill>
                <a:latin typeface="Trebuchet MS" pitchFamily="34" charset="0"/>
              </a:defRPr>
            </a:lvl1pPr>
            <a:lvl2pPr marL="460375" indent="-231775">
              <a:spcBef>
                <a:spcPts val="600"/>
              </a:spcBef>
              <a:buFont typeface="Wingdings" pitchFamily="2" charset="2"/>
              <a:buChar char="Ø"/>
              <a:defRPr sz="2200">
                <a:solidFill>
                  <a:schemeClr val="tx1"/>
                </a:solidFill>
                <a:latin typeface="Trebuchet MS" pitchFamily="34" charset="0"/>
              </a:defRPr>
            </a:lvl2pPr>
            <a:lvl3pPr marL="685800" indent="-228600">
              <a:spcBef>
                <a:spcPts val="6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3pPr>
            <a:lvl4pPr marL="914400" indent="-228600">
              <a:spcBef>
                <a:spcPts val="600"/>
              </a:spcBef>
              <a:buFont typeface="Courier New" pitchFamily="49" charset="0"/>
              <a:buChar char="o"/>
              <a:defRPr sz="1800">
                <a:solidFill>
                  <a:schemeClr val="tx1"/>
                </a:solidFill>
                <a:latin typeface="Trebuchet MS" pitchFamily="34" charset="0"/>
              </a:defRPr>
            </a:lvl4pPr>
            <a:lvl5pPr marL="1143000" indent="-228600">
              <a:spcBef>
                <a:spcPts val="600"/>
              </a:spcBef>
              <a:defRPr sz="1400">
                <a:solidFill>
                  <a:schemeClr val="tx1"/>
                </a:solidFill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3571876" y="6539552"/>
            <a:ext cx="2009774" cy="30480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C85E08"/>
                </a:solidFill>
                <a:latin typeface="Trebuchet MS" charset="0"/>
                <a:ea typeface="ＭＳ Ｐゴシック" pitchFamily="34" charset="-128"/>
                <a:cs typeface="Arial" charset="0"/>
              </a:rPr>
              <a:t>12 April 2012</a:t>
            </a:r>
          </a:p>
        </p:txBody>
      </p:sp>
    </p:spTree>
    <p:extLst>
      <p:ext uri="{BB962C8B-B14F-4D97-AF65-F5344CB8AC3E}">
        <p14:creationId xmlns:p14="http://schemas.microsoft.com/office/powerpoint/2010/main" val="1469643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lIns="19047" tIns="9523" rIns="19047" bIns="9523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5717975-CEF9-A54C-B91F-CF589D5F5871}" type="datetimeFigureOut">
              <a:rPr lang="en-US" smtClean="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11/11/2014</a:t>
            </a:fld>
            <a:endParaRPr lang="en-US">
              <a:solidFill>
                <a:prstClr val="black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1" y="6248206"/>
            <a:ext cx="5421083" cy="365125"/>
          </a:xfrm>
          <a:prstGeom prst="rect">
            <a:avLst/>
          </a:prstGeom>
        </p:spPr>
        <p:txBody>
          <a:bodyPr lIns="19047" tIns="9523" rIns="19047" bIns="9523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  <a:prstGeom prst="rect">
            <a:avLst/>
          </a:prstGeom>
        </p:spPr>
        <p:txBody>
          <a:bodyPr lIns="19047" tIns="9523" rIns="19047" bIns="9523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24E0BC6-A679-AB44-9D4F-A7485DEE0707}" type="slidenum">
              <a:rPr lang="en-US" smtClean="0">
                <a:solidFill>
                  <a:srgbClr val="1F497D"/>
                </a:solidFill>
                <a:latin typeface="Arial" charset="0"/>
                <a:ea typeface="ＭＳ Ｐゴシック" pitchFamily="34" charset="-128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1F497D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8920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11"/>
          <p:cNvGraphicFramePr>
            <a:graphicFrameLocks noGrp="1"/>
          </p:cNvGraphicFramePr>
          <p:nvPr/>
        </p:nvGraphicFramePr>
        <p:xfrm>
          <a:off x="0" y="6096000"/>
          <a:ext cx="9144001" cy="762000"/>
        </p:xfrm>
        <a:graphic>
          <a:graphicData uri="http://schemas.openxmlformats.org/drawingml/2006/table">
            <a:tbl>
              <a:tblPr/>
              <a:tblGrid>
                <a:gridCol w="2287829"/>
                <a:gridCol w="6856172"/>
              </a:tblGrid>
              <a:tr h="762000">
                <a:tc>
                  <a:txBody>
                    <a:bodyPr/>
                    <a:lstStyle/>
                    <a:p>
                      <a:pPr marL="11430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73010" marR="73010" marT="0" marB="0" anchor="ctr">
                    <a:lnL>
                      <a:noFill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7D0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137133" marR="73010" marT="0" marB="0" anchor="ctr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259AE"/>
                    </a:solidFill>
                  </a:tcPr>
                </a:tc>
              </a:tr>
            </a:tbl>
          </a:graphicData>
        </a:graphic>
      </p:graphicFrame>
      <p:cxnSp>
        <p:nvCxnSpPr>
          <p:cNvPr id="6" name="Straight Connector 13"/>
          <p:cNvCxnSpPr/>
          <p:nvPr userDrawn="1"/>
        </p:nvCxnSpPr>
        <p:spPr>
          <a:xfrm>
            <a:off x="228600" y="3676650"/>
            <a:ext cx="8686800" cy="158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895600"/>
            <a:ext cx="8229600" cy="701675"/>
          </a:xfrm>
        </p:spPr>
        <p:txBody>
          <a:bodyPr>
            <a:noAutofit/>
          </a:bodyPr>
          <a:lstStyle>
            <a:lvl1pPr algn="l">
              <a:defRPr sz="3200" cap="none" baseline="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749675"/>
            <a:ext cx="8001000" cy="12954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/>
                </a:solidFill>
                <a:latin typeface="Trebuchet M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13463"/>
            <a:ext cx="2895600" cy="6080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 smtClean="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en-US"/>
              <a:t>DRAFT – 11/18/2011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113463"/>
            <a:ext cx="2133600" cy="6080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0F219D-0155-4330-B07B-2AEF3580D5B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pic>
        <p:nvPicPr>
          <p:cNvPr id="9" name="Picture 2" descr="C:\Users\cpowers\Dropbox\Dimagi - Images\Dimagi Logo\Web or PowerPoint\Dimagi-Logo-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28736" y="620720"/>
            <a:ext cx="3086528" cy="14524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182695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hidden">
          <a:xfrm>
            <a:off x="0" y="2054225"/>
            <a:ext cx="6361113" cy="2741613"/>
          </a:xfrm>
          <a:prstGeom prst="rect">
            <a:avLst/>
          </a:prstGeom>
          <a:solidFill>
            <a:srgbClr val="1259AE"/>
          </a:solidFill>
          <a:ln w="9525">
            <a:noFill/>
            <a:miter lim="800000"/>
            <a:headEnd/>
            <a:tailEnd/>
          </a:ln>
        </p:spPr>
        <p:txBody>
          <a:bodyPr wrap="none" lIns="90736" tIns="45368" rIns="90736" bIns="45368" anchor="ctr"/>
          <a:lstStyle/>
          <a:p>
            <a:pPr defTabSz="908050" fontAlgn="base">
              <a:spcBef>
                <a:spcPct val="0"/>
              </a:spcBef>
              <a:spcAft>
                <a:spcPct val="0"/>
              </a:spcAft>
              <a:defRPr/>
            </a:pPr>
            <a:endParaRPr lang="en-CA" sz="2000">
              <a:solidFill>
                <a:prstClr val="black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gray">
          <a:xfrm>
            <a:off x="6402388" y="2054225"/>
            <a:ext cx="2741612" cy="2741613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lIns="90736" tIns="45368" rIns="90736" bIns="45368" anchor="ctr"/>
          <a:lstStyle/>
          <a:p>
            <a:pPr defTabSz="908050" fontAlgn="base">
              <a:spcBef>
                <a:spcPct val="0"/>
              </a:spcBef>
              <a:spcAft>
                <a:spcPct val="0"/>
              </a:spcAft>
              <a:defRPr/>
            </a:pPr>
            <a:endParaRPr lang="en-CA" sz="2000">
              <a:solidFill>
                <a:prstClr val="black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0241" y="2908003"/>
            <a:ext cx="5879806" cy="994145"/>
          </a:xfrm>
        </p:spPr>
        <p:txBody>
          <a:bodyPr>
            <a:noAutofit/>
          </a:bodyPr>
          <a:lstStyle>
            <a:lvl1pPr algn="l">
              <a:defRPr sz="3200" b="1" i="0" cap="small" baseline="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960267"/>
      </p:ext>
    </p:extLst>
  </p:cSld>
  <p:clrMapOvr>
    <a:masterClrMapping/>
  </p:clrMapOvr>
  <p:transition advClick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28600" y="152400"/>
            <a:ext cx="8686800" cy="158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457200"/>
          </a:xfrm>
        </p:spPr>
        <p:txBody>
          <a:bodyPr>
            <a:noAutofit/>
          </a:bodyPr>
          <a:lstStyle>
            <a:lvl1pPr algn="l">
              <a:defRPr sz="3200" b="1" i="0" cap="none" baseline="0">
                <a:solidFill>
                  <a:schemeClr val="tx1"/>
                </a:solidFill>
                <a:latin typeface="Trebuchet MS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/>
          <a:lstStyle>
            <a:lvl1pPr marL="228600" indent="-228600">
              <a:spcBef>
                <a:spcPts val="600"/>
              </a:spcBef>
              <a:buFont typeface="Wingdings" pitchFamily="2" charset="2"/>
              <a:buChar char="§"/>
              <a:defRPr sz="2400" cap="none" baseline="0">
                <a:solidFill>
                  <a:schemeClr val="tx1"/>
                </a:solidFill>
                <a:latin typeface="Trebuchet MS" pitchFamily="34" charset="0"/>
              </a:defRPr>
            </a:lvl1pPr>
            <a:lvl2pPr marL="460375" indent="-231775">
              <a:spcBef>
                <a:spcPts val="600"/>
              </a:spcBef>
              <a:buFont typeface="Wingdings" pitchFamily="2" charset="2"/>
              <a:buChar char="Ø"/>
              <a:defRPr sz="2200">
                <a:solidFill>
                  <a:schemeClr val="tx1"/>
                </a:solidFill>
                <a:latin typeface="Trebuchet MS" pitchFamily="34" charset="0"/>
              </a:defRPr>
            </a:lvl2pPr>
            <a:lvl3pPr marL="685800" indent="-228600">
              <a:spcBef>
                <a:spcPts val="6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3pPr>
            <a:lvl4pPr marL="914400" indent="-228600">
              <a:spcBef>
                <a:spcPts val="600"/>
              </a:spcBef>
              <a:buFont typeface="Courier New" pitchFamily="49" charset="0"/>
              <a:buChar char="o"/>
              <a:defRPr sz="1800">
                <a:solidFill>
                  <a:schemeClr val="tx1"/>
                </a:solidFill>
                <a:latin typeface="Trebuchet MS" pitchFamily="34" charset="0"/>
              </a:defRPr>
            </a:lvl4pPr>
            <a:lvl5pPr marL="1143000" indent="-228600">
              <a:spcBef>
                <a:spcPts val="600"/>
              </a:spcBef>
              <a:defRPr sz="1400">
                <a:solidFill>
                  <a:schemeClr val="tx1"/>
                </a:solidFill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3571876" y="6539552"/>
            <a:ext cx="2009774" cy="304800"/>
          </a:xfrm>
          <a:prstGeom prst="rect">
            <a:avLst/>
          </a:prstGeom>
        </p:spPr>
        <p:txBody>
          <a:bodyPr/>
          <a:lstStyle/>
          <a:p>
            <a:r>
              <a:rPr lang="en-US" sz="1200" dirty="0" smtClean="0">
                <a:solidFill>
                  <a:srgbClr val="C85E08"/>
                </a:solidFill>
                <a:latin typeface="Trebuchet MS" charset="0"/>
              </a:rPr>
              <a:t>12 April 2012</a:t>
            </a:r>
          </a:p>
        </p:txBody>
      </p:sp>
    </p:spTree>
    <p:extLst>
      <p:ext uri="{BB962C8B-B14F-4D97-AF65-F5344CB8AC3E}">
        <p14:creationId xmlns:p14="http://schemas.microsoft.com/office/powerpoint/2010/main" val="3985693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hidden">
          <a:xfrm>
            <a:off x="0" y="2054225"/>
            <a:ext cx="6361113" cy="2741613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lIns="90736" tIns="45368" rIns="90736" bIns="45368" anchor="ctr"/>
          <a:lstStyle/>
          <a:p>
            <a:pPr defTabSz="908050" fontAlgn="base">
              <a:spcBef>
                <a:spcPct val="0"/>
              </a:spcBef>
              <a:spcAft>
                <a:spcPct val="0"/>
              </a:spcAft>
              <a:defRPr/>
            </a:pPr>
            <a:endParaRPr lang="en-CA" sz="2000">
              <a:solidFill>
                <a:prstClr val="black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gray">
          <a:xfrm>
            <a:off x="6402388" y="2054225"/>
            <a:ext cx="2741612" cy="2741613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lIns="90736" tIns="45368" rIns="90736" bIns="45368" anchor="ctr"/>
          <a:lstStyle/>
          <a:p>
            <a:pPr defTabSz="908050" fontAlgn="base">
              <a:spcBef>
                <a:spcPct val="0"/>
              </a:spcBef>
              <a:spcAft>
                <a:spcPct val="0"/>
              </a:spcAft>
              <a:defRPr/>
            </a:pPr>
            <a:endParaRPr lang="en-CA" sz="2000">
              <a:solidFill>
                <a:prstClr val="black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0241" y="2908003"/>
            <a:ext cx="5879806" cy="994145"/>
          </a:xfrm>
        </p:spPr>
        <p:txBody>
          <a:bodyPr>
            <a:noAutofit/>
          </a:bodyPr>
          <a:lstStyle>
            <a:lvl1pPr algn="l">
              <a:defRPr sz="3200" b="1" i="0" cap="small" baseline="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492371"/>
      </p:ext>
    </p:extLst>
  </p:cSld>
  <p:clrMapOvr>
    <a:masterClrMapping/>
  </p:clrMapOvr>
  <p:transition advClick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5202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11"/>
          <p:cNvGraphicFramePr>
            <a:graphicFrameLocks noGrp="1"/>
          </p:cNvGraphicFramePr>
          <p:nvPr/>
        </p:nvGraphicFramePr>
        <p:xfrm>
          <a:off x="0" y="6096000"/>
          <a:ext cx="9144001" cy="762000"/>
        </p:xfrm>
        <a:graphic>
          <a:graphicData uri="http://schemas.openxmlformats.org/drawingml/2006/table">
            <a:tbl>
              <a:tblPr/>
              <a:tblGrid>
                <a:gridCol w="2287829"/>
                <a:gridCol w="6856172"/>
              </a:tblGrid>
              <a:tr h="762000">
                <a:tc>
                  <a:txBody>
                    <a:bodyPr/>
                    <a:lstStyle/>
                    <a:p>
                      <a:pPr marL="11430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73010" marR="73010" marT="0" marB="0" anchor="ctr">
                    <a:lnL>
                      <a:noFill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7D0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137133" marR="73010" marT="0" marB="0" anchor="ctr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cxnSp>
        <p:nvCxnSpPr>
          <p:cNvPr id="6" name="Straight Connector 13"/>
          <p:cNvCxnSpPr/>
          <p:nvPr userDrawn="1"/>
        </p:nvCxnSpPr>
        <p:spPr>
          <a:xfrm>
            <a:off x="228600" y="3676650"/>
            <a:ext cx="8686800" cy="158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895600"/>
            <a:ext cx="8229600" cy="701675"/>
          </a:xfrm>
        </p:spPr>
        <p:txBody>
          <a:bodyPr>
            <a:noAutofit/>
          </a:bodyPr>
          <a:lstStyle>
            <a:lvl1pPr algn="l">
              <a:defRPr sz="3200" cap="none" baseline="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749675"/>
            <a:ext cx="8001000" cy="12954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/>
                </a:solidFill>
                <a:latin typeface="Trebuchet M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13463"/>
            <a:ext cx="2895600" cy="6080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 smtClean="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cs typeface="Arial" charset="0"/>
              </a:rPr>
              <a:t>DRAFT – 11/18/2011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113463"/>
            <a:ext cx="2133600" cy="6080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0F219D-0155-4330-B07B-2AEF3580D5B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pic>
        <p:nvPicPr>
          <p:cNvPr id="1026" name="Picture 2" descr="C:\Users\cpowers\Dropbox\Dimagi - Images\Dimagi Logo\Web or PowerPoint\Dimagi-Logo-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409575"/>
            <a:ext cx="3781426" cy="17794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739206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hidden">
          <a:xfrm>
            <a:off x="0" y="2054225"/>
            <a:ext cx="6361113" cy="2741613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lIns="90736" tIns="45368" rIns="90736" bIns="45368" anchor="ctr"/>
          <a:lstStyle/>
          <a:p>
            <a:pPr defTabSz="908050" fontAlgn="base">
              <a:spcBef>
                <a:spcPct val="0"/>
              </a:spcBef>
              <a:spcAft>
                <a:spcPct val="0"/>
              </a:spcAft>
              <a:defRPr/>
            </a:pPr>
            <a:endParaRPr lang="en-CA" sz="2000">
              <a:solidFill>
                <a:prstClr val="black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gray">
          <a:xfrm>
            <a:off x="6402388" y="2054225"/>
            <a:ext cx="2741612" cy="2741613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lIns="90736" tIns="45368" rIns="90736" bIns="45368" anchor="ctr"/>
          <a:lstStyle/>
          <a:p>
            <a:pPr defTabSz="908050" fontAlgn="base">
              <a:spcBef>
                <a:spcPct val="0"/>
              </a:spcBef>
              <a:spcAft>
                <a:spcPct val="0"/>
              </a:spcAft>
              <a:defRPr/>
            </a:pPr>
            <a:endParaRPr lang="en-CA" sz="2000">
              <a:solidFill>
                <a:prstClr val="black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0241" y="2908003"/>
            <a:ext cx="5879806" cy="994145"/>
          </a:xfrm>
        </p:spPr>
        <p:txBody>
          <a:bodyPr>
            <a:noAutofit/>
          </a:bodyPr>
          <a:lstStyle>
            <a:lvl1pPr algn="l">
              <a:defRPr sz="3200" b="1" i="0" cap="small" baseline="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094330"/>
      </p:ext>
    </p:extLst>
  </p:cSld>
  <p:clrMapOvr>
    <a:masterClrMapping/>
  </p:clrMapOvr>
  <p:transition advClick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28600" y="152400"/>
            <a:ext cx="8686800" cy="158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457200"/>
          </a:xfrm>
        </p:spPr>
        <p:txBody>
          <a:bodyPr>
            <a:noAutofit/>
          </a:bodyPr>
          <a:lstStyle>
            <a:lvl1pPr algn="l">
              <a:defRPr sz="3200" b="1" i="0" cap="none" baseline="0">
                <a:solidFill>
                  <a:schemeClr val="tx1"/>
                </a:solidFill>
                <a:latin typeface="Trebuchet MS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/>
          <a:lstStyle>
            <a:lvl1pPr marL="228600" indent="-228600">
              <a:spcBef>
                <a:spcPts val="600"/>
              </a:spcBef>
              <a:buFont typeface="Wingdings" pitchFamily="2" charset="2"/>
              <a:buChar char="§"/>
              <a:defRPr sz="2400" cap="none" baseline="0">
                <a:solidFill>
                  <a:schemeClr val="tx1"/>
                </a:solidFill>
                <a:latin typeface="Trebuchet MS" pitchFamily="34" charset="0"/>
              </a:defRPr>
            </a:lvl1pPr>
            <a:lvl2pPr marL="460375" indent="-231775">
              <a:spcBef>
                <a:spcPts val="600"/>
              </a:spcBef>
              <a:buFont typeface="Wingdings" pitchFamily="2" charset="2"/>
              <a:buChar char="Ø"/>
              <a:defRPr sz="2200">
                <a:solidFill>
                  <a:schemeClr val="tx1"/>
                </a:solidFill>
                <a:latin typeface="Trebuchet MS" pitchFamily="34" charset="0"/>
              </a:defRPr>
            </a:lvl2pPr>
            <a:lvl3pPr marL="685800" indent="-228600">
              <a:spcBef>
                <a:spcPts val="6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3pPr>
            <a:lvl4pPr marL="914400" indent="-228600">
              <a:spcBef>
                <a:spcPts val="600"/>
              </a:spcBef>
              <a:buFont typeface="Courier New" pitchFamily="49" charset="0"/>
              <a:buChar char="o"/>
              <a:defRPr sz="1800">
                <a:solidFill>
                  <a:schemeClr val="tx1"/>
                </a:solidFill>
                <a:latin typeface="Trebuchet MS" pitchFamily="34" charset="0"/>
              </a:defRPr>
            </a:lvl4pPr>
            <a:lvl5pPr marL="1143000" indent="-228600">
              <a:spcBef>
                <a:spcPts val="600"/>
              </a:spcBef>
              <a:defRPr sz="1400">
                <a:solidFill>
                  <a:schemeClr val="tx1"/>
                </a:solidFill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1923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5957790"/>
      </p:ext>
    </p:extLst>
  </p:cSld>
  <p:clrMapOvr>
    <a:masterClrMapping/>
  </p:clrMapOvr>
  <p:transition advClick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3504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11"/>
          <p:cNvGraphicFramePr>
            <a:graphicFrameLocks noGrp="1"/>
          </p:cNvGraphicFramePr>
          <p:nvPr/>
        </p:nvGraphicFramePr>
        <p:xfrm>
          <a:off x="0" y="6096000"/>
          <a:ext cx="9144001" cy="762000"/>
        </p:xfrm>
        <a:graphic>
          <a:graphicData uri="http://schemas.openxmlformats.org/drawingml/2006/table">
            <a:tbl>
              <a:tblPr/>
              <a:tblGrid>
                <a:gridCol w="2287829"/>
                <a:gridCol w="6856172"/>
              </a:tblGrid>
              <a:tr h="762000">
                <a:tc>
                  <a:txBody>
                    <a:bodyPr/>
                    <a:lstStyle/>
                    <a:p>
                      <a:pPr marL="11430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73010" marR="73010" marT="0" marB="0" anchor="ctr">
                    <a:lnL>
                      <a:noFill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7D0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137133" marR="73010" marT="0" marB="0" anchor="ctr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cxnSp>
        <p:nvCxnSpPr>
          <p:cNvPr id="5" name="Straight Connector 13"/>
          <p:cNvCxnSpPr/>
          <p:nvPr userDrawn="1"/>
        </p:nvCxnSpPr>
        <p:spPr>
          <a:xfrm>
            <a:off x="228600" y="3676650"/>
            <a:ext cx="8686800" cy="158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C:\Users\cpowers\Dropbox\Dimagi - Images\Dimagi Logo\Web or PowerPoint\Dimagi-Logo-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409575"/>
            <a:ext cx="3781425" cy="177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895600"/>
            <a:ext cx="8229600" cy="701675"/>
          </a:xfrm>
        </p:spPr>
        <p:txBody>
          <a:bodyPr>
            <a:noAutofit/>
          </a:bodyPr>
          <a:lstStyle>
            <a:lvl1pPr algn="l">
              <a:defRPr sz="3200" cap="none" baseline="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749675"/>
            <a:ext cx="8001000" cy="12954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/>
                </a:solidFill>
                <a:latin typeface="Trebuchet M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13463"/>
            <a:ext cx="2895600" cy="6080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cs typeface="Arial" charset="0"/>
              </a:rPr>
              <a:t>DRAFT – 11/18/2011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113463"/>
            <a:ext cx="2133600" cy="6080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4BDE6F-9D01-4042-875E-FADE7B550F3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5011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hidden">
          <a:xfrm>
            <a:off x="0" y="2054225"/>
            <a:ext cx="6361113" cy="2741613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lIns="90736" tIns="45368" rIns="90736" bIns="45368" anchor="ctr"/>
          <a:lstStyle/>
          <a:p>
            <a:pPr defTabSz="908050" fontAlgn="base">
              <a:spcBef>
                <a:spcPct val="0"/>
              </a:spcBef>
              <a:spcAft>
                <a:spcPct val="0"/>
              </a:spcAft>
              <a:defRPr/>
            </a:pPr>
            <a:endParaRPr lang="en-CA" sz="2000">
              <a:solidFill>
                <a:prstClr val="black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gray">
          <a:xfrm>
            <a:off x="6402388" y="2054225"/>
            <a:ext cx="2741612" cy="2741613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lIns="90736" tIns="45368" rIns="90736" bIns="45368" anchor="ctr"/>
          <a:lstStyle/>
          <a:p>
            <a:pPr defTabSz="908050" fontAlgn="base">
              <a:spcBef>
                <a:spcPct val="0"/>
              </a:spcBef>
              <a:spcAft>
                <a:spcPct val="0"/>
              </a:spcAft>
              <a:defRPr/>
            </a:pPr>
            <a:endParaRPr lang="en-CA" sz="2000">
              <a:solidFill>
                <a:prstClr val="black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0241" y="2908003"/>
            <a:ext cx="5879806" cy="994145"/>
          </a:xfrm>
        </p:spPr>
        <p:txBody>
          <a:bodyPr>
            <a:noAutofit/>
          </a:bodyPr>
          <a:lstStyle>
            <a:lvl1pPr algn="l">
              <a:defRPr sz="3200" b="1" i="0" cap="small" baseline="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461019"/>
      </p:ext>
    </p:extLst>
  </p:cSld>
  <p:clrMapOvr>
    <a:masterClrMapping/>
  </p:clrMapOvr>
  <p:transition advClick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28600" y="152400"/>
            <a:ext cx="8686800" cy="158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457200"/>
          </a:xfrm>
        </p:spPr>
        <p:txBody>
          <a:bodyPr>
            <a:noAutofit/>
          </a:bodyPr>
          <a:lstStyle>
            <a:lvl1pPr algn="l">
              <a:defRPr sz="3200" b="1" i="0" cap="none" baseline="0">
                <a:solidFill>
                  <a:schemeClr val="tx1"/>
                </a:solidFill>
                <a:latin typeface="Trebuchet MS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/>
          <a:lstStyle>
            <a:lvl1pPr marL="228600" indent="-228600">
              <a:spcBef>
                <a:spcPts val="600"/>
              </a:spcBef>
              <a:buFont typeface="Wingdings" pitchFamily="2" charset="2"/>
              <a:buChar char="§"/>
              <a:defRPr sz="2400" cap="none" baseline="0">
                <a:solidFill>
                  <a:schemeClr val="tx1"/>
                </a:solidFill>
                <a:latin typeface="Trebuchet MS" pitchFamily="34" charset="0"/>
              </a:defRPr>
            </a:lvl1pPr>
            <a:lvl2pPr marL="460375" indent="-231775">
              <a:spcBef>
                <a:spcPts val="600"/>
              </a:spcBef>
              <a:buFont typeface="Wingdings" pitchFamily="2" charset="2"/>
              <a:buChar char="Ø"/>
              <a:defRPr sz="2200">
                <a:solidFill>
                  <a:schemeClr val="tx1"/>
                </a:solidFill>
                <a:latin typeface="Trebuchet MS" pitchFamily="34" charset="0"/>
              </a:defRPr>
            </a:lvl2pPr>
            <a:lvl3pPr marL="685800" indent="-228600">
              <a:spcBef>
                <a:spcPts val="6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3pPr>
            <a:lvl4pPr marL="914400" indent="-228600">
              <a:spcBef>
                <a:spcPts val="600"/>
              </a:spcBef>
              <a:buFont typeface="Courier New" pitchFamily="49" charset="0"/>
              <a:buChar char="o"/>
              <a:defRPr sz="1800">
                <a:solidFill>
                  <a:schemeClr val="tx1"/>
                </a:solidFill>
                <a:latin typeface="Trebuchet MS" pitchFamily="34" charset="0"/>
              </a:defRPr>
            </a:lvl4pPr>
            <a:lvl5pPr marL="1143000" indent="-228600">
              <a:spcBef>
                <a:spcPts val="600"/>
              </a:spcBef>
              <a:defRPr sz="1400">
                <a:solidFill>
                  <a:schemeClr val="tx1"/>
                </a:solidFill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761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484539"/>
      </p:ext>
    </p:extLst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28600" y="152400"/>
            <a:ext cx="8686800" cy="158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457200"/>
          </a:xfrm>
        </p:spPr>
        <p:txBody>
          <a:bodyPr>
            <a:noAutofit/>
          </a:bodyPr>
          <a:lstStyle>
            <a:lvl1pPr algn="l">
              <a:defRPr sz="3200" b="1" i="0" cap="none" baseline="0">
                <a:solidFill>
                  <a:schemeClr val="tx1"/>
                </a:solidFill>
                <a:latin typeface="Trebuchet MS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/>
          <a:lstStyle>
            <a:lvl1pPr marL="228600" indent="-228600">
              <a:spcBef>
                <a:spcPts val="600"/>
              </a:spcBef>
              <a:buFont typeface="Wingdings" pitchFamily="2" charset="2"/>
              <a:buChar char="§"/>
              <a:defRPr sz="2400" cap="none" baseline="0">
                <a:solidFill>
                  <a:schemeClr val="tx1"/>
                </a:solidFill>
                <a:latin typeface="Trebuchet MS" pitchFamily="34" charset="0"/>
              </a:defRPr>
            </a:lvl1pPr>
            <a:lvl2pPr marL="460375" indent="-231775">
              <a:spcBef>
                <a:spcPts val="600"/>
              </a:spcBef>
              <a:buFont typeface="Wingdings" pitchFamily="2" charset="2"/>
              <a:buChar char="Ø"/>
              <a:defRPr sz="2200">
                <a:solidFill>
                  <a:schemeClr val="tx1"/>
                </a:solidFill>
                <a:latin typeface="Trebuchet MS" pitchFamily="34" charset="0"/>
              </a:defRPr>
            </a:lvl2pPr>
            <a:lvl3pPr marL="685800" indent="-228600">
              <a:spcBef>
                <a:spcPts val="6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3pPr>
            <a:lvl4pPr marL="914400" indent="-228600">
              <a:spcBef>
                <a:spcPts val="600"/>
              </a:spcBef>
              <a:buFont typeface="Courier New" pitchFamily="49" charset="0"/>
              <a:buChar char="o"/>
              <a:defRPr sz="1800">
                <a:solidFill>
                  <a:schemeClr val="tx1"/>
                </a:solidFill>
                <a:latin typeface="Trebuchet MS" pitchFamily="34" charset="0"/>
              </a:defRPr>
            </a:lvl4pPr>
            <a:lvl5pPr marL="1143000" indent="-228600">
              <a:spcBef>
                <a:spcPts val="600"/>
              </a:spcBef>
              <a:defRPr sz="1400">
                <a:solidFill>
                  <a:schemeClr val="tx1"/>
                </a:solidFill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7530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11"/>
          <p:cNvGraphicFramePr>
            <a:graphicFrameLocks noGrp="1"/>
          </p:cNvGraphicFramePr>
          <p:nvPr/>
        </p:nvGraphicFramePr>
        <p:xfrm>
          <a:off x="0" y="6096000"/>
          <a:ext cx="9144001" cy="762000"/>
        </p:xfrm>
        <a:graphic>
          <a:graphicData uri="http://schemas.openxmlformats.org/drawingml/2006/table">
            <a:tbl>
              <a:tblPr/>
              <a:tblGrid>
                <a:gridCol w="2287829"/>
                <a:gridCol w="6856172"/>
              </a:tblGrid>
              <a:tr h="762000">
                <a:tc>
                  <a:txBody>
                    <a:bodyPr/>
                    <a:lstStyle/>
                    <a:p>
                      <a:pPr marL="11430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73010" marR="73010" marT="0" marB="0" anchor="ctr">
                    <a:lnL>
                      <a:noFill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7D0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137133" marR="73010" marT="0" marB="0" anchor="ctr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cxnSp>
        <p:nvCxnSpPr>
          <p:cNvPr id="5" name="Straight Connector 13"/>
          <p:cNvCxnSpPr/>
          <p:nvPr userDrawn="1"/>
        </p:nvCxnSpPr>
        <p:spPr>
          <a:xfrm>
            <a:off x="228600" y="3676650"/>
            <a:ext cx="8686800" cy="158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C:\Users\cpowers\Dropbox\Dimagi - Images\Dimagi Logo\Web or PowerPoint\Dimagi-Logo-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409575"/>
            <a:ext cx="3781425" cy="177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895600"/>
            <a:ext cx="8229600" cy="701675"/>
          </a:xfrm>
        </p:spPr>
        <p:txBody>
          <a:bodyPr>
            <a:noAutofit/>
          </a:bodyPr>
          <a:lstStyle>
            <a:lvl1pPr algn="l">
              <a:defRPr sz="3200" cap="none" baseline="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749675"/>
            <a:ext cx="8001000" cy="12954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/>
                </a:solidFill>
                <a:latin typeface="Trebuchet M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13463"/>
            <a:ext cx="2895600" cy="6080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cs typeface="Arial" charset="0"/>
              </a:rPr>
              <a:t>DRAFT – 11/18/2011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113463"/>
            <a:ext cx="2133600" cy="6080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4BDE6F-9D01-4042-875E-FADE7B550F3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270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hidden">
          <a:xfrm>
            <a:off x="0" y="2054225"/>
            <a:ext cx="6361113" cy="2741613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lIns="90736" tIns="45368" rIns="90736" bIns="45368" anchor="ctr"/>
          <a:lstStyle/>
          <a:p>
            <a:pPr defTabSz="908050" fontAlgn="base">
              <a:spcBef>
                <a:spcPct val="0"/>
              </a:spcBef>
              <a:spcAft>
                <a:spcPct val="0"/>
              </a:spcAft>
              <a:defRPr/>
            </a:pPr>
            <a:endParaRPr lang="en-CA" sz="2000">
              <a:solidFill>
                <a:prstClr val="black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gray">
          <a:xfrm>
            <a:off x="6402388" y="2054225"/>
            <a:ext cx="2741612" cy="2741613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lIns="90736" tIns="45368" rIns="90736" bIns="45368" anchor="ctr"/>
          <a:lstStyle/>
          <a:p>
            <a:pPr defTabSz="908050" fontAlgn="base">
              <a:spcBef>
                <a:spcPct val="0"/>
              </a:spcBef>
              <a:spcAft>
                <a:spcPct val="0"/>
              </a:spcAft>
              <a:defRPr/>
            </a:pPr>
            <a:endParaRPr lang="en-CA" sz="2000">
              <a:solidFill>
                <a:prstClr val="black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0241" y="2908003"/>
            <a:ext cx="5879806" cy="994145"/>
          </a:xfrm>
        </p:spPr>
        <p:txBody>
          <a:bodyPr>
            <a:noAutofit/>
          </a:bodyPr>
          <a:lstStyle>
            <a:lvl1pPr algn="l">
              <a:defRPr sz="3200" b="1" i="0" cap="small" baseline="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217701"/>
      </p:ext>
    </p:extLst>
  </p:cSld>
  <p:clrMapOvr>
    <a:masterClrMapping/>
  </p:clrMapOvr>
  <p:transition advClick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28600" y="152400"/>
            <a:ext cx="8686800" cy="158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457200"/>
          </a:xfrm>
        </p:spPr>
        <p:txBody>
          <a:bodyPr>
            <a:noAutofit/>
          </a:bodyPr>
          <a:lstStyle>
            <a:lvl1pPr algn="l">
              <a:defRPr sz="3200" b="1" i="0" cap="none" baseline="0">
                <a:solidFill>
                  <a:schemeClr val="tx1"/>
                </a:solidFill>
                <a:latin typeface="Trebuchet MS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/>
          <a:lstStyle>
            <a:lvl1pPr marL="228600" indent="-228600">
              <a:spcBef>
                <a:spcPts val="600"/>
              </a:spcBef>
              <a:buFont typeface="Wingdings" pitchFamily="2" charset="2"/>
              <a:buChar char="§"/>
              <a:defRPr sz="2400" cap="none" baseline="0">
                <a:solidFill>
                  <a:schemeClr val="tx1"/>
                </a:solidFill>
                <a:latin typeface="Trebuchet MS" pitchFamily="34" charset="0"/>
              </a:defRPr>
            </a:lvl1pPr>
            <a:lvl2pPr marL="460375" indent="-231775">
              <a:spcBef>
                <a:spcPts val="600"/>
              </a:spcBef>
              <a:buFont typeface="Wingdings" pitchFamily="2" charset="2"/>
              <a:buChar char="Ø"/>
              <a:defRPr sz="2200">
                <a:solidFill>
                  <a:schemeClr val="tx1"/>
                </a:solidFill>
                <a:latin typeface="Trebuchet MS" pitchFamily="34" charset="0"/>
              </a:defRPr>
            </a:lvl2pPr>
            <a:lvl3pPr marL="685800" indent="-228600">
              <a:spcBef>
                <a:spcPts val="6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3pPr>
            <a:lvl4pPr marL="914400" indent="-228600">
              <a:spcBef>
                <a:spcPts val="600"/>
              </a:spcBef>
              <a:buFont typeface="Courier New" pitchFamily="49" charset="0"/>
              <a:buChar char="o"/>
              <a:defRPr sz="1800">
                <a:solidFill>
                  <a:schemeClr val="tx1"/>
                </a:solidFill>
                <a:latin typeface="Trebuchet MS" pitchFamily="34" charset="0"/>
              </a:defRPr>
            </a:lvl4pPr>
            <a:lvl5pPr marL="1143000" indent="-228600">
              <a:spcBef>
                <a:spcPts val="600"/>
              </a:spcBef>
              <a:defRPr sz="1400">
                <a:solidFill>
                  <a:schemeClr val="tx1"/>
                </a:solidFill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2236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7187188"/>
      </p:ext>
    </p:extLst>
  </p:cSld>
  <p:clrMapOvr>
    <a:masterClrMapping/>
  </p:clrMapOvr>
  <p:transition advClick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544762"/>
            <a:ext cx="8229600" cy="701675"/>
          </a:xfrm>
        </p:spPr>
        <p:txBody>
          <a:bodyPr>
            <a:noAutofit/>
          </a:bodyPr>
          <a:lstStyle>
            <a:lvl1pPr algn="l">
              <a:defRPr sz="3200" cap="none" baseline="0">
                <a:solidFill>
                  <a:srgbClr val="000000"/>
                </a:solidFill>
                <a:latin typeface="Trebuchet MS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749675"/>
            <a:ext cx="8001000" cy="12954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rgbClr val="000000"/>
                </a:solidFill>
                <a:latin typeface="Trebuchet M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3" name="SBottomSquare"/>
          <p:cNvSpPr>
            <a:spLocks noChangeArrowheads="1"/>
          </p:cNvSpPr>
          <p:nvPr userDrawn="1"/>
        </p:nvSpPr>
        <p:spPr bwMode="gray">
          <a:xfrm>
            <a:off x="8604250" y="6223000"/>
            <a:ext cx="53975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1EE6388-C424-4633-AB8E-C5FAB885065C}" type="slidenum">
              <a:rPr lang="en-US" sz="1000" smtClean="0">
                <a:solidFill>
                  <a:srgbClr val="FFFFFF"/>
                </a:solidFill>
              </a:rPr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1000" dirty="0">
              <a:solidFill>
                <a:srgbClr val="FFFFFF"/>
              </a:solidFill>
            </a:endParaRPr>
          </a:p>
        </p:txBody>
      </p:sp>
      <p:pic>
        <p:nvPicPr>
          <p:cNvPr id="15" name="Picture 2" descr="C:\Users\cpowers\Dropbox\Dimagi - Images\Dimagi Logo\Web or PowerPoint\Dimagi-Logo-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409575"/>
            <a:ext cx="3781425" cy="177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Table 11"/>
          <p:cNvGraphicFramePr>
            <a:graphicFrameLocks noGrp="1"/>
          </p:cNvGraphicFramePr>
          <p:nvPr userDrawn="1"/>
        </p:nvGraphicFramePr>
        <p:xfrm>
          <a:off x="0" y="6096000"/>
          <a:ext cx="9144001" cy="762000"/>
        </p:xfrm>
        <a:graphic>
          <a:graphicData uri="http://schemas.openxmlformats.org/drawingml/2006/table">
            <a:tbl>
              <a:tblPr/>
              <a:tblGrid>
                <a:gridCol w="2287829"/>
                <a:gridCol w="6856172"/>
              </a:tblGrid>
              <a:tr h="762000">
                <a:tc>
                  <a:txBody>
                    <a:bodyPr/>
                    <a:lstStyle/>
                    <a:p>
                      <a:pPr marL="11430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73010" marR="73010" marT="0" marB="0" anchor="ctr">
                    <a:lnL>
                      <a:noFill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137133" marR="73010" marT="0" marB="0" anchor="ctr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cxnSp>
        <p:nvCxnSpPr>
          <p:cNvPr id="11" name="Straight Connector 10"/>
          <p:cNvCxnSpPr/>
          <p:nvPr userDrawn="1"/>
        </p:nvCxnSpPr>
        <p:spPr>
          <a:xfrm>
            <a:off x="304800" y="3673475"/>
            <a:ext cx="8458200" cy="158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719472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 userDrawn="1"/>
        </p:nvSpPr>
        <p:spPr bwMode="gray">
          <a:xfrm>
            <a:off x="6402387" y="2054225"/>
            <a:ext cx="2741613" cy="2741613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lIns="90736" tIns="45368" rIns="90736" bIns="45368" anchor="ctr"/>
          <a:lstStyle/>
          <a:p>
            <a:pPr algn="ctr" defTabSz="908050"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 sz="2000">
              <a:solidFill>
                <a:srgbClr val="3F3F3F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hidden">
          <a:xfrm>
            <a:off x="0" y="2054225"/>
            <a:ext cx="6361113" cy="27416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lIns="90736" tIns="45368" rIns="90736" bIns="45368" anchor="ctr"/>
          <a:lstStyle/>
          <a:p>
            <a:pPr algn="ctr" defTabSz="90805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CA" sz="2000">
              <a:solidFill>
                <a:srgbClr val="3F3F3F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40241" y="2908003"/>
            <a:ext cx="5879806" cy="994145"/>
          </a:xfrm>
        </p:spPr>
        <p:txBody>
          <a:bodyPr>
            <a:noAutofit/>
          </a:bodyPr>
          <a:lstStyle>
            <a:lvl1pPr algn="l">
              <a:defRPr sz="3200" b="1" i="0" cap="small" baseline="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216558"/>
      </p:ext>
    </p:extLst>
  </p:cSld>
  <p:clrMapOvr>
    <a:masterClrMapping/>
  </p:clrMapOvr>
  <p:transition advClick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600">
                <a:solidFill>
                  <a:srgbClr val="000000"/>
                </a:solidFill>
                <a:latin typeface="Calibri" pitchFamily="34" charset="0"/>
              </a:defRPr>
            </a:lvl1pPr>
            <a:lvl2pPr>
              <a:defRPr sz="1600">
                <a:solidFill>
                  <a:srgbClr val="000000"/>
                </a:solidFill>
                <a:latin typeface="Calibri" pitchFamily="34" charset="0"/>
              </a:defRPr>
            </a:lvl2pPr>
            <a:lvl3pPr>
              <a:defRPr sz="1600">
                <a:solidFill>
                  <a:srgbClr val="000000"/>
                </a:solidFill>
                <a:latin typeface="Calibri" pitchFamily="34" charset="0"/>
              </a:defRPr>
            </a:lvl3pPr>
            <a:lvl4pPr>
              <a:defRPr sz="1600">
                <a:solidFill>
                  <a:srgbClr val="000000"/>
                </a:solidFill>
                <a:latin typeface="Calibri" pitchFamily="34" charset="0"/>
              </a:defRPr>
            </a:lvl4pPr>
            <a:lvl5pPr marL="1428750" indent="-285750">
              <a:defRPr sz="1600">
                <a:solidFill>
                  <a:srgbClr val="000000"/>
                </a:solidFill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3"/>
          <p:cNvSpPr>
            <a:spLocks noChangeArrowheads="1"/>
          </p:cNvSpPr>
          <p:nvPr userDrawn="1"/>
        </p:nvSpPr>
        <p:spPr bwMode="gray">
          <a:xfrm>
            <a:off x="0" y="373063"/>
            <a:ext cx="457200" cy="45720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lIns="90736" tIns="45368" rIns="90736" bIns="45368" anchor="ctr"/>
          <a:lstStyle/>
          <a:p>
            <a:pPr algn="ctr" defTabSz="908050"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 sz="2000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738605"/>
      </p:ext>
    </p:extLst>
  </p:cSld>
  <p:clrMapOvr>
    <a:masterClrMapping/>
  </p:clrMapOvr>
  <p:transition advClick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620189"/>
      </p:ext>
    </p:extLst>
  </p:cSld>
  <p:clrMapOvr>
    <a:masterClrMapping/>
  </p:clrMapOvr>
  <p:transition advClick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4675" y="1360488"/>
            <a:ext cx="3908425" cy="4922837"/>
          </a:xfrm>
        </p:spPr>
        <p:txBody>
          <a:bodyPr/>
          <a:lstStyle>
            <a:lvl1pPr>
              <a:defRPr sz="2800">
                <a:solidFill>
                  <a:srgbClr val="000000"/>
                </a:solidFill>
              </a:defRPr>
            </a:lvl1pPr>
            <a:lvl2pPr>
              <a:defRPr sz="24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1360488"/>
            <a:ext cx="3910013" cy="4922837"/>
          </a:xfrm>
        </p:spPr>
        <p:txBody>
          <a:bodyPr/>
          <a:lstStyle>
            <a:lvl1pPr>
              <a:defRPr sz="2800">
                <a:solidFill>
                  <a:srgbClr val="000000"/>
                </a:solidFill>
              </a:defRPr>
            </a:lvl1pPr>
            <a:lvl2pPr>
              <a:defRPr sz="2400">
                <a:solidFill>
                  <a:srgbClr val="000000"/>
                </a:solidFill>
              </a:defRPr>
            </a:lvl2pPr>
            <a:lvl3pPr>
              <a:defRPr sz="20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0000"/>
                </a:solidFill>
              </a:defRPr>
            </a:lvl4pPr>
            <a:lvl5pPr>
              <a:defRPr sz="18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 userDrawn="1"/>
        </p:nvSpPr>
        <p:spPr bwMode="gray">
          <a:xfrm>
            <a:off x="0" y="373063"/>
            <a:ext cx="457200" cy="45720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lIns="90736" tIns="45368" rIns="90736" bIns="45368" anchor="ctr"/>
          <a:lstStyle/>
          <a:p>
            <a:pPr algn="ctr" defTabSz="908050"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 sz="2000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698053"/>
      </p:ext>
    </p:extLst>
  </p:cSld>
  <p:clrMapOvr>
    <a:masterClrMapping/>
  </p:clrMapOvr>
  <p:transition advClick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ChangeArrowheads="1"/>
          </p:cNvSpPr>
          <p:nvPr userDrawn="1"/>
        </p:nvSpPr>
        <p:spPr bwMode="gray">
          <a:xfrm>
            <a:off x="0" y="373063"/>
            <a:ext cx="457200" cy="45720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lIns="90736" tIns="45368" rIns="90736" bIns="45368" anchor="ctr"/>
          <a:lstStyle/>
          <a:p>
            <a:pPr algn="ctr" defTabSz="908050"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 sz="2000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183211"/>
      </p:ext>
    </p:extLst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0691480"/>
      </p:ext>
    </p:extLst>
  </p:cSld>
  <p:clrMapOvr>
    <a:masterClrMapping/>
  </p:clrMapOvr>
  <p:transition advClick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84035614"/>
      </p:ext>
    </p:extLst>
  </p:cSld>
  <p:clrMapOvr>
    <a:masterClrMapping/>
  </p:clrMapOvr>
  <p:transition advClick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6375" y="373063"/>
            <a:ext cx="1993900" cy="5910262"/>
          </a:xfrm>
        </p:spPr>
        <p:txBody>
          <a:bodyPr vert="eaVert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4675" y="373063"/>
            <a:ext cx="5829300" cy="5910262"/>
          </a:xfrm>
        </p:spPr>
        <p:txBody>
          <a:bodyPr vert="eaVert"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714962"/>
      </p:ext>
    </p:extLst>
  </p:cSld>
  <p:clrMapOvr>
    <a:masterClrMapping/>
  </p:clrMapOvr>
  <p:transition advClick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73063"/>
            <a:ext cx="7975600" cy="608012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574675" y="1360488"/>
            <a:ext cx="7970838" cy="4922837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gray">
          <a:xfrm>
            <a:off x="0" y="373063"/>
            <a:ext cx="457200" cy="457200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lIns="90736" tIns="45368" rIns="90736" bIns="45368" anchor="ctr"/>
          <a:lstStyle/>
          <a:p>
            <a:pPr algn="ctr" defTabSz="908050" eaLnBrk="0" fontAlgn="base" hangingPunct="0">
              <a:spcBef>
                <a:spcPct val="0"/>
              </a:spcBef>
              <a:spcAft>
                <a:spcPct val="0"/>
              </a:spcAft>
            </a:pPr>
            <a:endParaRPr lang="en-CA" sz="2000">
              <a:solidFill>
                <a:srgbClr val="3F3F3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91416"/>
      </p:ext>
    </p:extLst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11"/>
          <p:cNvGraphicFramePr>
            <a:graphicFrameLocks noGrp="1"/>
          </p:cNvGraphicFramePr>
          <p:nvPr/>
        </p:nvGraphicFramePr>
        <p:xfrm>
          <a:off x="0" y="6096000"/>
          <a:ext cx="9144001" cy="762000"/>
        </p:xfrm>
        <a:graphic>
          <a:graphicData uri="http://schemas.openxmlformats.org/drawingml/2006/table">
            <a:tbl>
              <a:tblPr/>
              <a:tblGrid>
                <a:gridCol w="2287829"/>
                <a:gridCol w="6856172"/>
              </a:tblGrid>
              <a:tr h="762000">
                <a:tc>
                  <a:txBody>
                    <a:bodyPr/>
                    <a:lstStyle/>
                    <a:p>
                      <a:pPr marL="11430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73010" marR="73010" marT="0" marB="0" anchor="ctr">
                    <a:lnL>
                      <a:noFill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7D0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137133" marR="73010" marT="0" marB="0" anchor="ctr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259AE"/>
                    </a:solidFill>
                  </a:tcPr>
                </a:tc>
              </a:tr>
            </a:tbl>
          </a:graphicData>
        </a:graphic>
      </p:graphicFrame>
      <p:cxnSp>
        <p:nvCxnSpPr>
          <p:cNvPr id="6" name="Straight Connector 13"/>
          <p:cNvCxnSpPr/>
          <p:nvPr userDrawn="1"/>
        </p:nvCxnSpPr>
        <p:spPr>
          <a:xfrm>
            <a:off x="228600" y="3676650"/>
            <a:ext cx="8686800" cy="158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895600"/>
            <a:ext cx="8229600" cy="701675"/>
          </a:xfrm>
        </p:spPr>
        <p:txBody>
          <a:bodyPr>
            <a:noAutofit/>
          </a:bodyPr>
          <a:lstStyle>
            <a:lvl1pPr algn="l">
              <a:defRPr sz="3200" cap="none" baseline="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749675"/>
            <a:ext cx="8001000" cy="12954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/>
                </a:solidFill>
                <a:latin typeface="Trebuchet M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13463"/>
            <a:ext cx="2895600" cy="6080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 smtClean="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cs typeface="Arial" charset="0"/>
              </a:rPr>
              <a:t>DRAFT – 11/18/2011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113463"/>
            <a:ext cx="2133600" cy="6080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0F219D-0155-4330-B07B-2AEF3580D5B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  <p:pic>
        <p:nvPicPr>
          <p:cNvPr id="9" name="Picture 2" descr="C:\Users\cpowers\Dropbox\Dimagi - Images\Dimagi Logo\Web or PowerPoint\Dimagi-Logo-RGB.jp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9936" y="620974"/>
            <a:ext cx="3086528" cy="1452484"/>
          </a:xfrm>
          <a:prstGeom prst="rect">
            <a:avLst/>
          </a:prstGeom>
          <a:noFill/>
        </p:spPr>
      </p:pic>
      <p:pic>
        <p:nvPicPr>
          <p:cNvPr id="10" name="Picture 2" descr="crs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1895" y="146868"/>
            <a:ext cx="3305281" cy="2171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5807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 userDrawn="1"/>
        </p:nvSpPr>
        <p:spPr bwMode="hidden">
          <a:xfrm>
            <a:off x="0" y="2054225"/>
            <a:ext cx="6361113" cy="2741613"/>
          </a:xfrm>
          <a:prstGeom prst="rect">
            <a:avLst/>
          </a:prstGeom>
          <a:solidFill>
            <a:srgbClr val="1259AE"/>
          </a:solidFill>
          <a:ln w="9525">
            <a:noFill/>
            <a:miter lim="800000"/>
            <a:headEnd/>
            <a:tailEnd/>
          </a:ln>
        </p:spPr>
        <p:txBody>
          <a:bodyPr wrap="none" lIns="90736" tIns="45368" rIns="90736" bIns="45368" anchor="ctr"/>
          <a:lstStyle/>
          <a:p>
            <a:pPr defTabSz="908050" fontAlgn="base">
              <a:spcBef>
                <a:spcPct val="0"/>
              </a:spcBef>
              <a:spcAft>
                <a:spcPct val="0"/>
              </a:spcAft>
              <a:defRPr/>
            </a:pPr>
            <a:endParaRPr lang="en-CA" sz="2000">
              <a:solidFill>
                <a:prstClr val="black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gray">
          <a:xfrm>
            <a:off x="6402388" y="2054225"/>
            <a:ext cx="2741612" cy="2741613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lIns="90736" tIns="45368" rIns="90736" bIns="45368" anchor="ctr"/>
          <a:lstStyle/>
          <a:p>
            <a:pPr defTabSz="908050" fontAlgn="base">
              <a:spcBef>
                <a:spcPct val="0"/>
              </a:spcBef>
              <a:spcAft>
                <a:spcPct val="0"/>
              </a:spcAft>
              <a:defRPr/>
            </a:pPr>
            <a:endParaRPr lang="en-CA" sz="2000">
              <a:solidFill>
                <a:prstClr val="black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0241" y="2908003"/>
            <a:ext cx="5879806" cy="994145"/>
          </a:xfrm>
        </p:spPr>
        <p:txBody>
          <a:bodyPr>
            <a:noAutofit/>
          </a:bodyPr>
          <a:lstStyle>
            <a:lvl1pPr algn="l">
              <a:defRPr sz="3200" b="1" i="0" cap="small" baseline="0">
                <a:solidFill>
                  <a:schemeClr val="bg1"/>
                </a:solidFill>
                <a:latin typeface="Trebuchet MS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236496"/>
      </p:ext>
    </p:extLst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228600" y="152400"/>
            <a:ext cx="8686800" cy="158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457200"/>
          </a:xfrm>
        </p:spPr>
        <p:txBody>
          <a:bodyPr>
            <a:noAutofit/>
          </a:bodyPr>
          <a:lstStyle>
            <a:lvl1pPr algn="l">
              <a:defRPr sz="3200" b="1" i="0" cap="none" baseline="0">
                <a:solidFill>
                  <a:schemeClr val="tx1"/>
                </a:solidFill>
                <a:latin typeface="Trebuchet MS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/>
          <a:lstStyle>
            <a:lvl1pPr marL="228600" indent="-228600">
              <a:spcBef>
                <a:spcPts val="600"/>
              </a:spcBef>
              <a:buFont typeface="Wingdings" pitchFamily="2" charset="2"/>
              <a:buChar char="§"/>
              <a:defRPr sz="2400" cap="none" baseline="0">
                <a:solidFill>
                  <a:schemeClr val="tx1"/>
                </a:solidFill>
                <a:latin typeface="Trebuchet MS" pitchFamily="34" charset="0"/>
              </a:defRPr>
            </a:lvl1pPr>
            <a:lvl2pPr marL="460375" indent="-231775">
              <a:spcBef>
                <a:spcPts val="600"/>
              </a:spcBef>
              <a:buFont typeface="Wingdings" pitchFamily="2" charset="2"/>
              <a:buChar char="Ø"/>
              <a:defRPr sz="2200">
                <a:solidFill>
                  <a:schemeClr val="tx1"/>
                </a:solidFill>
                <a:latin typeface="Trebuchet MS" pitchFamily="34" charset="0"/>
              </a:defRPr>
            </a:lvl2pPr>
            <a:lvl3pPr marL="685800" indent="-228600">
              <a:spcBef>
                <a:spcPts val="6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Trebuchet MS" pitchFamily="34" charset="0"/>
              </a:defRPr>
            </a:lvl3pPr>
            <a:lvl4pPr marL="914400" indent="-228600">
              <a:spcBef>
                <a:spcPts val="600"/>
              </a:spcBef>
              <a:buFont typeface="Courier New" pitchFamily="49" charset="0"/>
              <a:buChar char="o"/>
              <a:defRPr sz="1800">
                <a:solidFill>
                  <a:schemeClr val="tx1"/>
                </a:solidFill>
                <a:latin typeface="Trebuchet MS" pitchFamily="34" charset="0"/>
              </a:defRPr>
            </a:lvl4pPr>
            <a:lvl5pPr marL="1143000" indent="-228600">
              <a:spcBef>
                <a:spcPts val="600"/>
              </a:spcBef>
              <a:defRPr sz="1400">
                <a:solidFill>
                  <a:schemeClr val="tx1"/>
                </a:solidFill>
                <a:latin typeface="Trebuchet MS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3571876" y="6539552"/>
            <a:ext cx="2009774" cy="30480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>
                <a:solidFill>
                  <a:srgbClr val="C85E08"/>
                </a:solidFill>
                <a:latin typeface="Trebuchet MS" charset="0"/>
                <a:ea typeface="ＭＳ Ｐゴシック" pitchFamily="34" charset="-128"/>
                <a:cs typeface="Arial" charset="0"/>
              </a:rPr>
              <a:t>12 April 2012</a:t>
            </a:r>
          </a:p>
        </p:txBody>
      </p:sp>
    </p:spTree>
    <p:extLst>
      <p:ext uri="{BB962C8B-B14F-4D97-AF65-F5344CB8AC3E}">
        <p14:creationId xmlns:p14="http://schemas.microsoft.com/office/powerpoint/2010/main" val="1205580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lIns="19047" tIns="9523" rIns="19047" bIns="9523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5717975-CEF9-A54C-B91F-CF589D5F5871}" type="datetimeFigureOut">
              <a:rPr lang="en-US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11/11/2014</a:t>
            </a:fld>
            <a:endParaRPr lang="en-US">
              <a:solidFill>
                <a:prstClr val="black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9601" y="6248206"/>
            <a:ext cx="5421083" cy="365125"/>
          </a:xfrm>
          <a:prstGeom prst="rect">
            <a:avLst/>
          </a:prstGeom>
        </p:spPr>
        <p:txBody>
          <a:bodyPr lIns="19047" tIns="9523" rIns="19047" bIns="9523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  <a:prstGeom prst="rect">
            <a:avLst/>
          </a:prstGeom>
        </p:spPr>
        <p:txBody>
          <a:bodyPr lIns="19047" tIns="9523" rIns="19047" bIns="9523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24E0BC6-A679-AB44-9D4F-A7485DEE0707}" type="slidenum">
              <a:rPr lang="en-US" smtClean="0">
                <a:solidFill>
                  <a:srgbClr val="1F497D"/>
                </a:solidFill>
                <a:latin typeface="Arial" charset="0"/>
                <a:ea typeface="ＭＳ Ｐゴシック" pitchFamily="34" charset="-128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1F497D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3032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11"/>
          <p:cNvGraphicFramePr>
            <a:graphicFrameLocks noGrp="1"/>
          </p:cNvGraphicFramePr>
          <p:nvPr/>
        </p:nvGraphicFramePr>
        <p:xfrm>
          <a:off x="0" y="6096000"/>
          <a:ext cx="9144001" cy="762000"/>
        </p:xfrm>
        <a:graphic>
          <a:graphicData uri="http://schemas.openxmlformats.org/drawingml/2006/table">
            <a:tbl>
              <a:tblPr/>
              <a:tblGrid>
                <a:gridCol w="2287829"/>
                <a:gridCol w="6856172"/>
              </a:tblGrid>
              <a:tr h="762000">
                <a:tc>
                  <a:txBody>
                    <a:bodyPr/>
                    <a:lstStyle/>
                    <a:p>
                      <a:pPr marL="114300" marR="0" indent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73010" marR="73010" marT="0" marB="0" anchor="ctr">
                    <a:lnL>
                      <a:noFill/>
                    </a:lnL>
                    <a:lnR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37D0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137133" marR="73010" marT="0" marB="0" anchor="ctr">
                    <a:lnL w="762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cxnSp>
        <p:nvCxnSpPr>
          <p:cNvPr id="5" name="Straight Connector 13"/>
          <p:cNvCxnSpPr/>
          <p:nvPr userDrawn="1"/>
        </p:nvCxnSpPr>
        <p:spPr>
          <a:xfrm>
            <a:off x="228600" y="3676650"/>
            <a:ext cx="8686800" cy="158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C:\Users\cpowers\Dropbox\Dimagi - Images\Dimagi Logo\Web or PowerPoint\Dimagi-Logo-RGB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409575"/>
            <a:ext cx="3781425" cy="177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895600"/>
            <a:ext cx="8229600" cy="701675"/>
          </a:xfrm>
        </p:spPr>
        <p:txBody>
          <a:bodyPr>
            <a:noAutofit/>
          </a:bodyPr>
          <a:lstStyle>
            <a:lvl1pPr algn="l">
              <a:defRPr sz="3200" cap="none" baseline="0">
                <a:solidFill>
                  <a:schemeClr val="tx1"/>
                </a:solidFill>
                <a:latin typeface="Trebuchet MS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749675"/>
            <a:ext cx="8001000" cy="12954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/>
                </a:solidFill>
                <a:latin typeface="Trebuchet MS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113463"/>
            <a:ext cx="2895600" cy="6080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>
                <a:cs typeface="Arial" charset="0"/>
              </a:rPr>
              <a:t>DRAFT – 11/18/2011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113463"/>
            <a:ext cx="2133600" cy="608012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94BDE6F-9D01-4042-875E-FADE7B550F33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220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7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6.xml"/><Relationship Id="rId9" Type="http://schemas.openxmlformats.org/officeDocument/2006/relationships/image" Target="../media/image7.jpe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.jpe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2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.jpeg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29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.jpeg"/><Relationship Id="rId5" Type="http://schemas.openxmlformats.org/officeDocument/2006/relationships/theme" Target="../theme/theme8.xml"/><Relationship Id="rId4" Type="http://schemas.openxmlformats.org/officeDocument/2006/relationships/slideLayout" Target="../slideLayouts/slideLayout3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38.xml"/><Relationship Id="rId10" Type="http://schemas.openxmlformats.org/officeDocument/2006/relationships/theme" Target="../theme/theme9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990600"/>
            <a:ext cx="8229600" cy="513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" name="SBottomSquare"/>
          <p:cNvSpPr>
            <a:spLocks noChangeArrowheads="1"/>
          </p:cNvSpPr>
          <p:nvPr/>
        </p:nvSpPr>
        <p:spPr bwMode="gray">
          <a:xfrm>
            <a:off x="8604250" y="6477000"/>
            <a:ext cx="5397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62416F34-168D-4C95-8233-A2DE888D9FC1}" type="slidenum">
              <a:rPr lang="en-US" sz="1000">
                <a:solidFill>
                  <a:srgbClr val="1F497D"/>
                </a:solidFill>
                <a:latin typeface="Arial" charset="0"/>
                <a:ea typeface="ＭＳ Ｐゴシック" pitchFamily="34" charset="-128"/>
                <a:cs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1000" dirty="0">
              <a:solidFill>
                <a:srgbClr val="1F497D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pic>
        <p:nvPicPr>
          <p:cNvPr id="1029" name="Picture 4" descr="commcare.jpg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7050" y="6267450"/>
            <a:ext cx="1798638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6363" y="6156325"/>
            <a:ext cx="1319212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55489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pitchFamily="-65" charset="-128"/>
          <a:cs typeface="ＭＳ Ｐゴシック" pitchFamily="-6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pitchFamily="-65" charset="-128"/>
          <a:cs typeface="ＭＳ Ｐゴシック" pitchFamily="-6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pitchFamily="-65" charset="-128"/>
          <a:cs typeface="ＭＳ Ｐゴシック" pitchFamily="-6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pitchFamily="-65" charset="-128"/>
          <a:cs typeface="ＭＳ Ｐゴシック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914400" indent="-4572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4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990600"/>
            <a:ext cx="8229600" cy="513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" name="SBottomSquare"/>
          <p:cNvSpPr>
            <a:spLocks noChangeArrowheads="1"/>
          </p:cNvSpPr>
          <p:nvPr/>
        </p:nvSpPr>
        <p:spPr bwMode="gray">
          <a:xfrm>
            <a:off x="8604250" y="6477000"/>
            <a:ext cx="5397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2F55B47B-3322-4970-9299-C1F440469AA2}" type="slidenum">
              <a:rPr lang="en-US" sz="1000">
                <a:solidFill>
                  <a:srgbClr val="1F497D"/>
                </a:solidFill>
                <a:latin typeface="Arial" charset="0"/>
                <a:ea typeface="ＭＳ Ｐゴシック" pitchFamily="34" charset="-128"/>
                <a:cs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1000" dirty="0">
              <a:solidFill>
                <a:srgbClr val="1F497D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pic>
        <p:nvPicPr>
          <p:cNvPr id="1030" name="Picture 4" descr="commcare.jp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7050" y="6267450"/>
            <a:ext cx="1798638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cpowers\Dropbox\Dimagi - Images\Dimagi Logo\Web or PowerPoint\Dimagi-Logo-RGB.jpg"/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69" y="6267450"/>
            <a:ext cx="1126315" cy="530030"/>
          </a:xfrm>
          <a:prstGeom prst="rect">
            <a:avLst/>
          </a:prstGeom>
          <a:noFill/>
        </p:spPr>
      </p:pic>
      <p:pic>
        <p:nvPicPr>
          <p:cNvPr id="10" name="Picture 2" descr="crslogo"/>
          <p:cNvPicPr>
            <a:picLocks noChangeAspect="1" noChangeArrowheads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3237" y="6167214"/>
            <a:ext cx="969842" cy="637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C:\Users\mhensley\AppData\Local\Microsoft\Windows\Temporary Internet Files\Content.Outlook\AWQ5U21I\Untitled.jpg"/>
          <p:cNvPicPr>
            <a:picLocks noChangeAspect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80314" y="6194829"/>
            <a:ext cx="815921" cy="629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38026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pitchFamily="-65" charset="-128"/>
          <a:cs typeface="ＭＳ Ｐゴシック" pitchFamily="-6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pitchFamily="-65" charset="-128"/>
          <a:cs typeface="ＭＳ Ｐゴシック" pitchFamily="-6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pitchFamily="-65" charset="-128"/>
          <a:cs typeface="ＭＳ Ｐゴシック" pitchFamily="-6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pitchFamily="-65" charset="-128"/>
          <a:cs typeface="ＭＳ Ｐゴシック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914400" indent="-4572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4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990600"/>
            <a:ext cx="8229600" cy="513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" name="SBottomSquare"/>
          <p:cNvSpPr>
            <a:spLocks noChangeArrowheads="1"/>
          </p:cNvSpPr>
          <p:nvPr/>
        </p:nvSpPr>
        <p:spPr bwMode="gray">
          <a:xfrm>
            <a:off x="8604250" y="6477000"/>
            <a:ext cx="5397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62416F34-168D-4C95-8233-A2DE888D9FC1}" type="slidenum">
              <a:rPr lang="en-US" sz="1000">
                <a:solidFill>
                  <a:srgbClr val="1F497D"/>
                </a:solidFill>
                <a:latin typeface="Arial" charset="0"/>
                <a:ea typeface="ＭＳ Ｐゴシック" pitchFamily="34" charset="-128"/>
                <a:cs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1000" dirty="0">
              <a:solidFill>
                <a:srgbClr val="1F497D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pic>
        <p:nvPicPr>
          <p:cNvPr id="1029" name="Picture 4" descr="commcare.jpg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7050" y="6267450"/>
            <a:ext cx="1798638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6363" y="6156325"/>
            <a:ext cx="1319212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541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pitchFamily="-65" charset="-128"/>
          <a:cs typeface="ＭＳ Ｐゴシック" pitchFamily="-6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pitchFamily="-65" charset="-128"/>
          <a:cs typeface="ＭＳ Ｐゴシック" pitchFamily="-6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pitchFamily="-65" charset="-128"/>
          <a:cs typeface="ＭＳ Ｐゴシック" pitchFamily="-6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pitchFamily="-65" charset="-128"/>
          <a:cs typeface="ＭＳ Ｐゴシック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914400" indent="-4572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4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990600"/>
            <a:ext cx="8229600" cy="513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" name="SBottomSquare"/>
          <p:cNvSpPr>
            <a:spLocks noChangeArrowheads="1"/>
          </p:cNvSpPr>
          <p:nvPr/>
        </p:nvSpPr>
        <p:spPr bwMode="gray">
          <a:xfrm>
            <a:off x="8604250" y="6477000"/>
            <a:ext cx="5397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2F55B47B-3322-4970-9299-C1F440469AA2}" type="slidenum">
              <a:rPr lang="en-US" sz="1000">
                <a:solidFill>
                  <a:srgbClr val="1F497D"/>
                </a:solidFill>
                <a:latin typeface="Arial" charset="0"/>
                <a:ea typeface="ＭＳ Ｐゴシック" pitchFamily="34" charset="-128"/>
                <a:cs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1000" dirty="0">
              <a:solidFill>
                <a:srgbClr val="1F497D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pic>
        <p:nvPicPr>
          <p:cNvPr id="1030" name="Picture 4" descr="commcare.jp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7050" y="6267450"/>
            <a:ext cx="1798638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cpowers\Dropbox\Dimagi - Images\Dimagi Logo\Web or PowerPoint\Dimagi-Logo-RGB.jpg"/>
          <p:cNvPicPr>
            <a:picLocks noChangeAspect="1" noChangeArrowheads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69" y="6267450"/>
            <a:ext cx="1126315" cy="530030"/>
          </a:xfrm>
          <a:prstGeom prst="rect">
            <a:avLst/>
          </a:prstGeom>
          <a:noFill/>
        </p:spPr>
      </p:pic>
      <p:pic>
        <p:nvPicPr>
          <p:cNvPr id="10" name="Picture 2" descr="crslogo"/>
          <p:cNvPicPr>
            <a:picLocks noChangeAspect="1" noChangeArrowheads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3237" y="6167214"/>
            <a:ext cx="969842" cy="637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C:\Users\mhensley\AppData\Local\Microsoft\Windows\Temporary Internet Files\Content.Outlook\AWQ5U21I\Untitled.jpg"/>
          <p:cNvPicPr>
            <a:picLocks noChangeAspect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80314" y="6194829"/>
            <a:ext cx="815921" cy="629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50320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pitchFamily="-65" charset="-128"/>
          <a:cs typeface="ＭＳ Ｐゴシック" pitchFamily="-6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pitchFamily="-65" charset="-128"/>
          <a:cs typeface="ＭＳ Ｐゴシック" pitchFamily="-6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pitchFamily="-65" charset="-128"/>
          <a:cs typeface="ＭＳ Ｐゴシック" pitchFamily="-6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pitchFamily="-65" charset="-128"/>
          <a:cs typeface="ＭＳ Ｐゴシック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914400" indent="-4572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4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990600"/>
            <a:ext cx="8229600" cy="513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" name="SBottomSquare"/>
          <p:cNvSpPr>
            <a:spLocks noChangeArrowheads="1"/>
          </p:cNvSpPr>
          <p:nvPr/>
        </p:nvSpPr>
        <p:spPr bwMode="gray">
          <a:xfrm>
            <a:off x="8604250" y="6477000"/>
            <a:ext cx="5397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2F55B47B-3322-4970-9299-C1F440469AA2}" type="slidenum">
              <a:rPr lang="en-US" sz="1000">
                <a:solidFill>
                  <a:srgbClr val="1F497D"/>
                </a:solidFill>
                <a:latin typeface="Arial" charset="0"/>
                <a:ea typeface="ＭＳ Ｐゴシック" pitchFamily="34" charset="-128"/>
                <a:cs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1000" dirty="0">
              <a:solidFill>
                <a:srgbClr val="1F497D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pic>
        <p:nvPicPr>
          <p:cNvPr id="1030" name="Picture 4" descr="commcare.jpg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77050" y="6267450"/>
            <a:ext cx="1798638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664346" y="6519290"/>
            <a:ext cx="1287800" cy="304800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dirty="0" smtClean="0">
                <a:solidFill>
                  <a:srgbClr val="C85E08"/>
                </a:solidFill>
                <a:latin typeface="Trebuchet MS" charset="0"/>
                <a:ea typeface="ＭＳ Ｐゴシック" pitchFamily="34" charset="-128"/>
                <a:cs typeface="Arial" charset="0"/>
              </a:rPr>
              <a:t>12 April 2012</a:t>
            </a:r>
          </a:p>
        </p:txBody>
      </p:sp>
      <p:pic>
        <p:nvPicPr>
          <p:cNvPr id="9" name="Picture 2" descr="C:\Users\cpowers\Dropbox\Dimagi - Images\Dimagi Logo\Web or PowerPoint\Dimagi-Logo-RGB.jpg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69" y="6267450"/>
            <a:ext cx="1126315" cy="5300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10616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pitchFamily="-65" charset="-128"/>
          <a:cs typeface="ＭＳ Ｐゴシック" pitchFamily="-6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pitchFamily="-65" charset="-128"/>
          <a:cs typeface="ＭＳ Ｐゴシック" pitchFamily="-6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pitchFamily="-65" charset="-128"/>
          <a:cs typeface="ＭＳ Ｐゴシック" pitchFamily="-6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pitchFamily="-65" charset="-128"/>
          <a:cs typeface="ＭＳ Ｐゴシック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914400" indent="-4572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4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990600"/>
            <a:ext cx="8229600" cy="513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" name="SBottomSquare"/>
          <p:cNvSpPr>
            <a:spLocks noChangeArrowheads="1"/>
          </p:cNvSpPr>
          <p:nvPr/>
        </p:nvSpPr>
        <p:spPr bwMode="gray">
          <a:xfrm>
            <a:off x="8604250" y="6477000"/>
            <a:ext cx="5397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2F55B47B-3322-4970-9299-C1F440469AA2}" type="slidenum">
              <a:rPr lang="en-US" sz="1000">
                <a:solidFill>
                  <a:srgbClr val="1F497D"/>
                </a:solidFill>
                <a:latin typeface="Arial" charset="0"/>
                <a:ea typeface="ＭＳ Ｐゴシック" pitchFamily="34" charset="-128"/>
                <a:cs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1000" dirty="0">
              <a:solidFill>
                <a:srgbClr val="1F497D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pic>
        <p:nvPicPr>
          <p:cNvPr id="1030" name="Picture 4" descr="commcare.jpg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7050" y="6267450"/>
            <a:ext cx="1798638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75" y="6157035"/>
            <a:ext cx="1318161" cy="60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739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pitchFamily="-65" charset="-128"/>
          <a:cs typeface="ＭＳ Ｐゴシック" pitchFamily="-6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pitchFamily="-65" charset="-128"/>
          <a:cs typeface="ＭＳ Ｐゴシック" pitchFamily="-6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pitchFamily="-65" charset="-128"/>
          <a:cs typeface="ＭＳ Ｐゴシック" pitchFamily="-6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pitchFamily="-65" charset="-128"/>
          <a:cs typeface="ＭＳ Ｐゴシック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914400" indent="-4572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4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990600"/>
            <a:ext cx="8229600" cy="513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" name="SBottomSquare"/>
          <p:cNvSpPr>
            <a:spLocks noChangeArrowheads="1"/>
          </p:cNvSpPr>
          <p:nvPr/>
        </p:nvSpPr>
        <p:spPr bwMode="gray">
          <a:xfrm>
            <a:off x="8604250" y="6477000"/>
            <a:ext cx="5397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62416F34-168D-4C95-8233-A2DE888D9FC1}" type="slidenum">
              <a:rPr lang="en-US" sz="1000">
                <a:solidFill>
                  <a:srgbClr val="1F497D"/>
                </a:solidFill>
                <a:latin typeface="Arial" charset="0"/>
                <a:ea typeface="ＭＳ Ｐゴシック" pitchFamily="34" charset="-128"/>
                <a:cs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1000" dirty="0">
              <a:solidFill>
                <a:srgbClr val="1F497D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pic>
        <p:nvPicPr>
          <p:cNvPr id="1029" name="Picture 4" descr="commcare.jpg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7050" y="6267450"/>
            <a:ext cx="1798638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6363" y="6156325"/>
            <a:ext cx="1319212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7108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pitchFamily="-65" charset="-128"/>
          <a:cs typeface="ＭＳ Ｐゴシック" pitchFamily="-6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pitchFamily="-65" charset="-128"/>
          <a:cs typeface="ＭＳ Ｐゴシック" pitchFamily="-6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pitchFamily="-65" charset="-128"/>
          <a:cs typeface="ＭＳ Ｐゴシック" pitchFamily="-6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pitchFamily="-65" charset="-128"/>
          <a:cs typeface="ＭＳ Ｐゴシック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914400" indent="-4572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4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41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990600"/>
            <a:ext cx="8229600" cy="513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" name="SBottomSquare"/>
          <p:cNvSpPr>
            <a:spLocks noChangeArrowheads="1"/>
          </p:cNvSpPr>
          <p:nvPr/>
        </p:nvSpPr>
        <p:spPr bwMode="gray">
          <a:xfrm>
            <a:off x="8604250" y="6477000"/>
            <a:ext cx="5397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fld id="{62416F34-168D-4C95-8233-A2DE888D9FC1}" type="slidenum">
              <a:rPr lang="en-US" sz="1000">
                <a:solidFill>
                  <a:srgbClr val="1F497D"/>
                </a:solidFill>
                <a:latin typeface="Arial" charset="0"/>
                <a:ea typeface="ＭＳ Ｐゴシック" pitchFamily="34" charset="-128"/>
                <a:cs typeface="Arial" charset="0"/>
              </a:rPr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1000" dirty="0">
              <a:solidFill>
                <a:srgbClr val="1F497D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pic>
        <p:nvPicPr>
          <p:cNvPr id="1029" name="Picture 4" descr="commcare.jpg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7050" y="6267450"/>
            <a:ext cx="1798638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6363" y="6156325"/>
            <a:ext cx="1319212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84899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pitchFamily="-65" charset="-128"/>
          <a:cs typeface="ＭＳ Ｐゴシック" pitchFamily="-6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pitchFamily="-65" charset="-128"/>
          <a:cs typeface="ＭＳ Ｐゴシック" pitchFamily="-6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pitchFamily="-65" charset="-128"/>
          <a:cs typeface="ＭＳ Ｐゴシック" pitchFamily="-6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  <a:ea typeface="ＭＳ Ｐゴシック" pitchFamily="-65" charset="-128"/>
          <a:cs typeface="ＭＳ Ｐゴシック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914400" indent="-4572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Ø"/>
        <a:defRPr sz="24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Font typeface="Calibri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STitle"/>
          <p:cNvSpPr>
            <a:spLocks noGrp="1" noChangeArrowheads="1"/>
          </p:cNvSpPr>
          <p:nvPr>
            <p:ph type="title"/>
          </p:nvPr>
        </p:nvSpPr>
        <p:spPr bwMode="gray">
          <a:xfrm>
            <a:off x="574675" y="373063"/>
            <a:ext cx="7975600" cy="60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0724" name="BodyText"/>
          <p:cNvSpPr>
            <a:spLocks noGrp="1" noChangeArrowheads="1"/>
          </p:cNvSpPr>
          <p:nvPr>
            <p:ph type="body" idx="1"/>
          </p:nvPr>
        </p:nvSpPr>
        <p:spPr bwMode="gray">
          <a:xfrm>
            <a:off x="574675" y="1142774"/>
            <a:ext cx="7970838" cy="512843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endParaRPr lang="en-US" dirty="0" smtClean="0"/>
          </a:p>
        </p:txBody>
      </p:sp>
      <p:pic>
        <p:nvPicPr>
          <p:cNvPr id="12" name="Picture 6"/>
          <p:cNvPicPr>
            <a:picLocks noChangeAspect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6363" y="6271209"/>
            <a:ext cx="1069294" cy="491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BottomSquare"/>
          <p:cNvSpPr>
            <a:spLocks noChangeArrowheads="1"/>
          </p:cNvSpPr>
          <p:nvPr userDrawn="1"/>
        </p:nvSpPr>
        <p:spPr bwMode="gray">
          <a:xfrm>
            <a:off x="8604250" y="6477000"/>
            <a:ext cx="5397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B1EE6388-C424-4633-AB8E-C5FAB885065C}" type="slidenum">
              <a:rPr lang="en-US" sz="1000" smtClean="0">
                <a:solidFill>
                  <a:srgbClr val="F58220"/>
                </a:solidFill>
              </a:rPr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1000" dirty="0">
              <a:solidFill>
                <a:srgbClr val="F582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202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</p:sldLayoutIdLst>
  <p:transition advClick="0"/>
  <p:txStyles>
    <p:titleStyle>
      <a:lvl1pPr algn="l" defTabSz="939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 b="1">
          <a:solidFill>
            <a:srgbClr val="002E62"/>
          </a:solidFill>
          <a:latin typeface="Calibri" pitchFamily="34" charset="0"/>
          <a:ea typeface="+mj-ea"/>
          <a:cs typeface="+mj-cs"/>
        </a:defRPr>
      </a:lvl1pPr>
      <a:lvl2pPr algn="l" defTabSz="939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600" b="1">
          <a:solidFill>
            <a:schemeClr val="accent1"/>
          </a:solidFill>
          <a:latin typeface="Arial" charset="0"/>
        </a:defRPr>
      </a:lvl2pPr>
      <a:lvl3pPr algn="l" defTabSz="939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600" b="1">
          <a:solidFill>
            <a:schemeClr val="accent1"/>
          </a:solidFill>
          <a:latin typeface="Arial" charset="0"/>
        </a:defRPr>
      </a:lvl3pPr>
      <a:lvl4pPr algn="l" defTabSz="939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600" b="1">
          <a:solidFill>
            <a:schemeClr val="accent1"/>
          </a:solidFill>
          <a:latin typeface="Arial" charset="0"/>
        </a:defRPr>
      </a:lvl4pPr>
      <a:lvl5pPr algn="l" defTabSz="939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600" b="1">
          <a:solidFill>
            <a:schemeClr val="accent1"/>
          </a:solidFill>
          <a:latin typeface="Arial" charset="0"/>
        </a:defRPr>
      </a:lvl5pPr>
      <a:lvl6pPr marL="457200" algn="l" defTabSz="939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600" b="1">
          <a:solidFill>
            <a:schemeClr val="accent1"/>
          </a:solidFill>
          <a:latin typeface="Arial" charset="0"/>
        </a:defRPr>
      </a:lvl6pPr>
      <a:lvl7pPr marL="914400" algn="l" defTabSz="939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600" b="1">
          <a:solidFill>
            <a:schemeClr val="accent1"/>
          </a:solidFill>
          <a:latin typeface="Arial" charset="0"/>
        </a:defRPr>
      </a:lvl7pPr>
      <a:lvl8pPr marL="1371600" algn="l" defTabSz="939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600" b="1">
          <a:solidFill>
            <a:schemeClr val="accent1"/>
          </a:solidFill>
          <a:latin typeface="Arial" charset="0"/>
        </a:defRPr>
      </a:lvl8pPr>
      <a:lvl9pPr marL="1828800" algn="l" defTabSz="939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1600" b="1">
          <a:solidFill>
            <a:schemeClr val="accent1"/>
          </a:solidFill>
          <a:latin typeface="Arial" charset="0"/>
        </a:defRPr>
      </a:lvl9pPr>
    </p:titleStyle>
    <p:bodyStyle>
      <a:lvl1pPr marL="280988" indent="-280988" algn="l" defTabSz="939800" rtl="0" eaLnBrk="0" fontAlgn="base" hangingPunct="0">
        <a:spcBef>
          <a:spcPct val="6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1600">
          <a:solidFill>
            <a:srgbClr val="000000"/>
          </a:solidFill>
          <a:latin typeface="Calibri" pitchFamily="34" charset="0"/>
          <a:ea typeface="+mn-ea"/>
          <a:cs typeface="+mn-cs"/>
        </a:defRPr>
      </a:lvl1pPr>
      <a:lvl2pPr marL="569913" indent="-287338" algn="l" defTabSz="939800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Ø"/>
        <a:defRPr sz="1600">
          <a:solidFill>
            <a:srgbClr val="000000"/>
          </a:solidFill>
          <a:latin typeface="Calibri" pitchFamily="34" charset="0"/>
        </a:defRPr>
      </a:lvl2pPr>
      <a:lvl3pPr marL="850900" indent="-279400" algn="l" defTabSz="939800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•"/>
        <a:defRPr sz="1600">
          <a:solidFill>
            <a:srgbClr val="000000"/>
          </a:solidFill>
          <a:latin typeface="Calibri" pitchFamily="34" charset="0"/>
        </a:defRPr>
      </a:lvl3pPr>
      <a:lvl4pPr marL="1144588" indent="-292100" algn="l" defTabSz="939800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Courier New" pitchFamily="49" charset="0"/>
        <a:buChar char="o"/>
        <a:defRPr sz="1600">
          <a:solidFill>
            <a:srgbClr val="000000"/>
          </a:solidFill>
          <a:latin typeface="Calibri" pitchFamily="34" charset="0"/>
        </a:defRPr>
      </a:lvl4pPr>
      <a:lvl5pPr marL="1428750" indent="-336550" algn="l" defTabSz="939800" rtl="0" eaLnBrk="0" fontAlgn="base" hangingPunct="0">
        <a:spcBef>
          <a:spcPct val="25000"/>
        </a:spcBef>
        <a:spcAft>
          <a:spcPct val="0"/>
        </a:spcAft>
        <a:buClr>
          <a:schemeClr val="tx1"/>
        </a:buClr>
        <a:buFont typeface="Wingdings" pitchFamily="2" charset="2"/>
        <a:buChar char="s"/>
        <a:defRPr sz="2000">
          <a:solidFill>
            <a:srgbClr val="000000"/>
          </a:solidFill>
          <a:latin typeface="+mn-lt"/>
        </a:defRPr>
      </a:lvl5pPr>
      <a:lvl6pPr marL="3302000" indent="-336550" algn="l" defTabSz="939800" rtl="0" eaLnBrk="0" fontAlgn="base" hangingPunct="0">
        <a:spcBef>
          <a:spcPct val="25000"/>
        </a:spcBef>
        <a:spcAft>
          <a:spcPct val="0"/>
        </a:spcAft>
        <a:buClr>
          <a:schemeClr val="tx1"/>
        </a:buClr>
        <a:buFont typeface="Wingdings" pitchFamily="2" charset="2"/>
        <a:buChar char="s"/>
        <a:defRPr sz="2000">
          <a:solidFill>
            <a:schemeClr val="tx1"/>
          </a:solidFill>
          <a:latin typeface="+mn-lt"/>
        </a:defRPr>
      </a:lvl6pPr>
      <a:lvl7pPr marL="3759200" indent="-336550" algn="l" defTabSz="939800" rtl="0" eaLnBrk="0" fontAlgn="base" hangingPunct="0">
        <a:spcBef>
          <a:spcPct val="25000"/>
        </a:spcBef>
        <a:spcAft>
          <a:spcPct val="0"/>
        </a:spcAft>
        <a:buClr>
          <a:schemeClr val="tx1"/>
        </a:buClr>
        <a:buFont typeface="Wingdings" pitchFamily="2" charset="2"/>
        <a:buChar char="s"/>
        <a:defRPr sz="2000">
          <a:solidFill>
            <a:schemeClr val="tx1"/>
          </a:solidFill>
          <a:latin typeface="+mn-lt"/>
        </a:defRPr>
      </a:lvl7pPr>
      <a:lvl8pPr marL="4216400" indent="-336550" algn="l" defTabSz="939800" rtl="0" eaLnBrk="0" fontAlgn="base" hangingPunct="0">
        <a:spcBef>
          <a:spcPct val="25000"/>
        </a:spcBef>
        <a:spcAft>
          <a:spcPct val="0"/>
        </a:spcAft>
        <a:buClr>
          <a:schemeClr val="tx1"/>
        </a:buClr>
        <a:buFont typeface="Wingdings" pitchFamily="2" charset="2"/>
        <a:buChar char="s"/>
        <a:defRPr sz="2000">
          <a:solidFill>
            <a:schemeClr val="tx1"/>
          </a:solidFill>
          <a:latin typeface="+mn-lt"/>
        </a:defRPr>
      </a:lvl8pPr>
      <a:lvl9pPr marL="4673600" indent="-336550" algn="l" defTabSz="939800" rtl="0" eaLnBrk="0" fontAlgn="base" hangingPunct="0">
        <a:spcBef>
          <a:spcPct val="25000"/>
        </a:spcBef>
        <a:spcAft>
          <a:spcPct val="0"/>
        </a:spcAft>
        <a:buClr>
          <a:schemeClr val="tx1"/>
        </a:buClr>
        <a:buFont typeface="Wingdings" pitchFamily="2" charset="2"/>
        <a:buChar char="s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32.xml"/><Relationship Id="rId7" Type="http://schemas.openxmlformats.org/officeDocument/2006/relationships/image" Target="../media/image24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jpe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3.tiff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tiff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tif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jjackson@dimagi.com" TargetMode="External"/><Relationship Id="rId7" Type="http://schemas.openxmlformats.org/officeDocument/2006/relationships/hyperlink" Target="http://youtu.be/QTjs61L5l2Q" TargetMode="External"/><Relationship Id="rId2" Type="http://schemas.openxmlformats.org/officeDocument/2006/relationships/hyperlink" Target="mailto:rgambhir@dimagi.com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dimagi.com/" TargetMode="External"/><Relationship Id="rId5" Type="http://schemas.openxmlformats.org/officeDocument/2006/relationships/hyperlink" Target="http://www.commcarehq.org/" TargetMode="External"/><Relationship Id="rId4" Type="http://schemas.openxmlformats.org/officeDocument/2006/relationships/hyperlink" Target="mailto:nlesh@dimagi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Subtitle 7"/>
          <p:cNvSpPr>
            <a:spLocks noGrp="1"/>
          </p:cNvSpPr>
          <p:nvPr>
            <p:ph type="subTitle" idx="1"/>
          </p:nvPr>
        </p:nvSpPr>
        <p:spPr>
          <a:xfrm>
            <a:off x="377825" y="2090738"/>
            <a:ext cx="8528050" cy="2763837"/>
          </a:xfrm>
        </p:spPr>
        <p:txBody>
          <a:bodyPr/>
          <a:lstStyle/>
          <a:p>
            <a:pPr algn="ctr"/>
            <a:endParaRPr lang="en-US" dirty="0" smtClean="0">
              <a:ea typeface="ＭＳ Ｐゴシック" pitchFamily="34" charset="-128"/>
            </a:endParaRPr>
          </a:p>
          <a:p>
            <a:pPr algn="ctr"/>
            <a:r>
              <a:rPr lang="en-US" sz="3200" b="1" dirty="0" smtClean="0">
                <a:ea typeface="ＭＳ Ｐゴシック" pitchFamily="34" charset="-128"/>
              </a:rPr>
              <a:t>Mobile-based Immunization Tracking for Community Health Workers in India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90600" y="4042063"/>
            <a:ext cx="71627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IN" sz="2400" dirty="0" smtClean="0">
                <a:solidFill>
                  <a:prstClr val="black"/>
                </a:solidFill>
                <a:latin typeface="Trebuchet MS" pitchFamily="34" charset="0"/>
                <a:ea typeface="ＭＳ Ｐゴシック" pitchFamily="34" charset="-128"/>
                <a:cs typeface="Arial" charset="0"/>
              </a:rPr>
              <a:t>Using ICT to Improve Immunization Programmes Istanbul, Turkey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IN" sz="2400" dirty="0" smtClean="0">
                <a:solidFill>
                  <a:prstClr val="black"/>
                </a:solidFill>
                <a:latin typeface="Trebuchet MS" pitchFamily="34" charset="0"/>
                <a:ea typeface="ＭＳ Ｐゴシック" pitchFamily="34" charset="-128"/>
                <a:cs typeface="Arial" charset="0"/>
              </a:rPr>
              <a:t>November 11-13, </a:t>
            </a:r>
            <a:r>
              <a:rPr lang="en-IN" sz="2400" dirty="0">
                <a:solidFill>
                  <a:prstClr val="black"/>
                </a:solidFill>
                <a:latin typeface="Trebuchet MS" pitchFamily="34" charset="0"/>
                <a:ea typeface="ＭＳ Ｐゴシック" pitchFamily="34" charset="-128"/>
                <a:cs typeface="Arial" charset="0"/>
              </a:rPr>
              <a:t>2014</a:t>
            </a:r>
          </a:p>
        </p:txBody>
      </p:sp>
    </p:spTree>
    <p:extLst>
      <p:ext uri="{BB962C8B-B14F-4D97-AF65-F5344CB8AC3E}">
        <p14:creationId xmlns:p14="http://schemas.microsoft.com/office/powerpoint/2010/main" val="207307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CommCare Workflow</a:t>
            </a:r>
            <a:endParaRPr lang="en-US" dirty="0"/>
          </a:p>
        </p:txBody>
      </p:sp>
      <p:grpSp>
        <p:nvGrpSpPr>
          <p:cNvPr id="44" name="Group 43"/>
          <p:cNvGrpSpPr/>
          <p:nvPr/>
        </p:nvGrpSpPr>
        <p:grpSpPr>
          <a:xfrm>
            <a:off x="2306049" y="860676"/>
            <a:ext cx="1749141" cy="2581829"/>
            <a:chOff x="478023" y="922999"/>
            <a:chExt cx="1574060" cy="2323400"/>
          </a:xfrm>
        </p:grpSpPr>
        <p:sp>
          <p:nvSpPr>
            <p:cNvPr id="5" name="TextBox 4"/>
            <p:cNvSpPr txBox="1"/>
            <p:nvPr/>
          </p:nvSpPr>
          <p:spPr>
            <a:xfrm>
              <a:off x="478023" y="2803247"/>
              <a:ext cx="1574060" cy="4431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050" b="0"/>
              </a:lvl1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 b="1" dirty="0">
                  <a:solidFill>
                    <a:srgbClr val="1259AE"/>
                  </a:solidFill>
                  <a:latin typeface="Trebuchet MS" pitchFamily="34" charset="0"/>
                  <a:ea typeface="ＭＳ Ｐゴシック" pitchFamily="34" charset="-128"/>
                  <a:cs typeface="Arial" charset="0"/>
                </a:rPr>
                <a:t>Record Client information</a:t>
              </a: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666580" y="922999"/>
              <a:ext cx="1201109" cy="1856216"/>
              <a:chOff x="666580" y="922999"/>
              <a:chExt cx="1201109" cy="1856216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666580" y="922999"/>
                <a:ext cx="1201109" cy="1856216"/>
                <a:chOff x="5424015" y="2292941"/>
                <a:chExt cx="900585" cy="1391781"/>
              </a:xfrm>
            </p:grpSpPr>
            <p:pic>
              <p:nvPicPr>
                <p:cNvPr id="9" name="Picture 8"/>
                <p:cNvPicPr/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24015" y="2292941"/>
                  <a:ext cx="900585" cy="139178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0" name="Rounded Rectangle 9"/>
                <p:cNvSpPr/>
                <p:nvPr/>
              </p:nvSpPr>
              <p:spPr>
                <a:xfrm>
                  <a:off x="5556885" y="2505802"/>
                  <a:ext cx="635192" cy="118806"/>
                </a:xfrm>
                <a:prstGeom prst="roundRect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800" dirty="0" smtClean="0">
                      <a:solidFill>
                        <a:prstClr val="white"/>
                      </a:solidFill>
                      <a:latin typeface="Trebuchet MS" pitchFamily="34" charset="0"/>
                    </a:rPr>
                    <a:t>Question</a:t>
                  </a:r>
                  <a:endParaRPr lang="en-US" sz="800" dirty="0">
                    <a:solidFill>
                      <a:prstClr val="white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 rot="10800000" flipV="1">
                  <a:off x="5547745" y="3250623"/>
                  <a:ext cx="653472" cy="84664"/>
                </a:xfrm>
                <a:prstGeom prst="rect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300" dirty="0" smtClean="0">
                      <a:solidFill>
                        <a:prstClr val="black"/>
                      </a:solidFill>
                      <a:latin typeface="Trebuchet MS" pitchFamily="34" charset="0"/>
                    </a:rPr>
                    <a:t>Select                             Exit</a:t>
                  </a:r>
                  <a:endParaRPr lang="en-US" sz="300" dirty="0">
                    <a:solidFill>
                      <a:prstClr val="black"/>
                    </a:solidFill>
                    <a:latin typeface="Trebuchet MS" pitchFamily="34" charset="0"/>
                  </a:endParaRPr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 rot="10800000" flipV="1">
                  <a:off x="5486400" y="2654180"/>
                  <a:ext cx="785993" cy="567674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900" dirty="0">
                    <a:solidFill>
                      <a:prstClr val="black"/>
                    </a:solidFill>
                    <a:latin typeface="Trebuchet MS" pitchFamily="34" charset="0"/>
                  </a:endParaRPr>
                </a:p>
              </p:txBody>
            </p:sp>
          </p:grpSp>
          <p:pic>
            <p:nvPicPr>
              <p:cNvPr id="8" name="Picture 3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6876" y="1169999"/>
                <a:ext cx="917242" cy="12266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3" name="Cloud 12"/>
          <p:cNvSpPr/>
          <p:nvPr/>
        </p:nvSpPr>
        <p:spPr>
          <a:xfrm>
            <a:off x="2712498" y="3589705"/>
            <a:ext cx="3358470" cy="841386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u="sng" dirty="0" smtClean="0">
                <a:solidFill>
                  <a:prstClr val="white"/>
                </a:solidFill>
                <a:latin typeface="Trebuchet MS" pitchFamily="34" charset="0"/>
              </a:rPr>
              <a:t> CommCareHQ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prstClr val="white"/>
                </a:solidFill>
                <a:latin typeface="Trebuchet MS" pitchFamily="34" charset="0"/>
              </a:rPr>
              <a:t>Information System</a:t>
            </a:r>
            <a:endParaRPr lang="en-US" sz="1400" b="1" dirty="0">
              <a:solidFill>
                <a:prstClr val="white"/>
              </a:solidFill>
              <a:latin typeface="Trebuchet MS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7265369" y="910504"/>
            <a:ext cx="1337465" cy="2545639"/>
            <a:chOff x="4437365" y="3657600"/>
            <a:chExt cx="900585" cy="1714113"/>
          </a:xfrm>
        </p:grpSpPr>
        <p:grpSp>
          <p:nvGrpSpPr>
            <p:cNvPr id="15" name="Group 14"/>
            <p:cNvGrpSpPr/>
            <p:nvPr/>
          </p:nvGrpSpPr>
          <p:grpSpPr>
            <a:xfrm>
              <a:off x="4437365" y="3657600"/>
              <a:ext cx="900585" cy="1391781"/>
              <a:chOff x="4454791" y="3657600"/>
              <a:chExt cx="900585" cy="1391781"/>
            </a:xfrm>
          </p:grpSpPr>
          <p:pic>
            <p:nvPicPr>
              <p:cNvPr id="18" name="Picture 17"/>
              <p:cNvPicPr/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54791" y="3657600"/>
                <a:ext cx="900585" cy="13917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9" name="Rectangle 18"/>
              <p:cNvSpPr/>
              <p:nvPr/>
            </p:nvSpPr>
            <p:spPr>
              <a:xfrm rot="10800000" flipV="1">
                <a:off x="4578521" y="4614522"/>
                <a:ext cx="653472" cy="84664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00" dirty="0" smtClean="0">
                    <a:solidFill>
                      <a:prstClr val="black"/>
                    </a:solidFill>
                    <a:latin typeface="Trebuchet MS" pitchFamily="34" charset="0"/>
                  </a:rPr>
                  <a:t>Select                             Exit</a:t>
                </a:r>
                <a:endParaRPr lang="en-US" sz="300" dirty="0">
                  <a:solidFill>
                    <a:prstClr val="black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20" name="Rectangle 19"/>
              <p:cNvSpPr/>
              <p:nvPr/>
            </p:nvSpPr>
            <p:spPr>
              <a:xfrm rot="10800000" flipV="1">
                <a:off x="4517176" y="3809999"/>
                <a:ext cx="714817" cy="56767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dirty="0" smtClean="0">
                    <a:solidFill>
                      <a:prstClr val="black"/>
                    </a:solidFill>
                    <a:latin typeface="Trebuchet MS" pitchFamily="34" charset="0"/>
                  </a:rPr>
                  <a:t>SMS Reminder</a:t>
                </a: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900" dirty="0">
                  <a:solidFill>
                    <a:prstClr val="black"/>
                  </a:solidFill>
                  <a:latin typeface="Trebuchet MS" pitchFamily="34" charset="0"/>
                </a:endParaRPr>
              </a:p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dirty="0" err="1" smtClean="0">
                    <a:solidFill>
                      <a:prstClr val="black"/>
                    </a:solidFill>
                    <a:latin typeface="Trebuchet MS" pitchFamily="34" charset="0"/>
                  </a:rPr>
                  <a:t>Reena</a:t>
                </a:r>
                <a:r>
                  <a:rPr lang="en-US" sz="900" dirty="0" smtClean="0">
                    <a:solidFill>
                      <a:prstClr val="black"/>
                    </a:solidFill>
                    <a:latin typeface="Trebuchet MS" pitchFamily="34" charset="0"/>
                  </a:rPr>
                  <a:t> is overdue for his follow-up treatment please follow-up with her.</a:t>
                </a:r>
                <a:endParaRPr lang="en-US" sz="900" dirty="0">
                  <a:solidFill>
                    <a:prstClr val="black"/>
                  </a:solidFill>
                  <a:latin typeface="Trebuchet MS" pitchFamily="34" charset="0"/>
                </a:endParaRPr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4465891" y="5040125"/>
              <a:ext cx="843879" cy="3315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050" b="0"/>
              </a:lvl1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 b="1" dirty="0">
                  <a:solidFill>
                    <a:srgbClr val="1259AE"/>
                  </a:solidFill>
                  <a:latin typeface="Trebuchet MS" pitchFamily="34" charset="0"/>
                  <a:ea typeface="ＭＳ Ｐゴシック" pitchFamily="34" charset="-128"/>
                  <a:cs typeface="Arial" charset="0"/>
                </a:rPr>
                <a:t>Follow-up with clients</a:t>
              </a:r>
            </a:p>
          </p:txBody>
        </p:sp>
      </p:grp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28"/>
          <a:stretch/>
        </p:blipFill>
        <p:spPr>
          <a:xfrm>
            <a:off x="196913" y="4649371"/>
            <a:ext cx="2863692" cy="209688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sx="102000" sy="102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9484" y="4961976"/>
            <a:ext cx="5024589" cy="1784276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sx="102000" sy="102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45" name="Group 44"/>
          <p:cNvGrpSpPr/>
          <p:nvPr/>
        </p:nvGrpSpPr>
        <p:grpSpPr>
          <a:xfrm>
            <a:off x="163895" y="931772"/>
            <a:ext cx="1809343" cy="2288245"/>
            <a:chOff x="2259600" y="932234"/>
            <a:chExt cx="1671077" cy="2113383"/>
          </a:xfrm>
        </p:grpSpPr>
        <p:pic>
          <p:nvPicPr>
            <p:cNvPr id="25" name="Picture 24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8980" y="932234"/>
              <a:ext cx="1196741" cy="18494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TextBox 28"/>
            <p:cNvSpPr txBox="1"/>
            <p:nvPr/>
          </p:nvSpPr>
          <p:spPr>
            <a:xfrm>
              <a:off x="2259600" y="2775573"/>
              <a:ext cx="1671077" cy="2700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050" b="0"/>
              </a:lvl1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300" b="1" dirty="0" smtClean="0">
                  <a:solidFill>
                    <a:srgbClr val="1259AE"/>
                  </a:solidFill>
                  <a:latin typeface="Trebuchet MS" pitchFamily="34" charset="0"/>
                  <a:ea typeface="ＭＳ Ｐゴシック" pitchFamily="34" charset="-128"/>
                  <a:cs typeface="Arial" charset="0"/>
                </a:rPr>
                <a:t>Find Existing Clients</a:t>
              </a:r>
              <a:endParaRPr lang="en-US" sz="1300" b="1" u="sng" dirty="0">
                <a:solidFill>
                  <a:srgbClr val="1259AE"/>
                </a:solidFill>
                <a:latin typeface="Trebuchet MS" pitchFamily="34" charset="0"/>
                <a:ea typeface="ＭＳ Ｐゴシック" pitchFamily="34" charset="-128"/>
                <a:cs typeface="Arial" charset="0"/>
              </a:endParaRPr>
            </a:p>
          </p:txBody>
        </p:sp>
        <p:pic>
          <p:nvPicPr>
            <p:cNvPr id="42" name="Picture 11" descr="C:\Users\Amelia\Dropbox\Dimagi\CommCare\CommCare Collateral\Screenshots\j2me\gates 2.0\case list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9503" y="1170614"/>
              <a:ext cx="925033" cy="1240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6" name="Group 45"/>
          <p:cNvGrpSpPr/>
          <p:nvPr/>
        </p:nvGrpSpPr>
        <p:grpSpPr>
          <a:xfrm>
            <a:off x="4806958" y="922999"/>
            <a:ext cx="1987244" cy="2681946"/>
            <a:chOff x="3729331" y="935505"/>
            <a:chExt cx="1805519" cy="2436693"/>
          </a:xfrm>
        </p:grpSpPr>
        <p:pic>
          <p:nvPicPr>
            <p:cNvPr id="38" name="Picture 37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6375" y="935505"/>
              <a:ext cx="1196741" cy="1849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6" name="Group 35"/>
            <p:cNvGrpSpPr/>
            <p:nvPr/>
          </p:nvGrpSpPr>
          <p:grpSpPr>
            <a:xfrm>
              <a:off x="4179537" y="1176806"/>
              <a:ext cx="964200" cy="1181361"/>
              <a:chOff x="5404881" y="1060990"/>
              <a:chExt cx="2360428" cy="2892055"/>
            </a:xfrm>
          </p:grpSpPr>
          <p:pic>
            <p:nvPicPr>
              <p:cNvPr id="34" name="Picture 12" descr="C:\Users\Amelia\Downloads\first tetanus.PNG"/>
              <p:cNvPicPr>
                <a:picLocks noChangeAspect="1" noChangeArrowheads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04881" y="1060990"/>
                <a:ext cx="2360428" cy="28920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5" name="chec3873.wav">
                <a:hlinkClick r:id="" action="ppaction://media"/>
              </p:cNvPr>
              <p:cNvPicPr>
                <a:picLocks noRot="1" noChangeAspect="1"/>
              </p:cNvPicPr>
              <p:nvPr>
                <a:audioFile r:link="rId2"/>
                <p:extLst>
                  <p:ext uri="{DAA4B4D4-6D71-4841-9C94-3DE7FCFB9230}">
                    <p14:media xmlns:p14="http://schemas.microsoft.com/office/powerpoint/2010/main" r:embed="rId1"/>
                  </p:ext>
                </p:extLst>
              </p:nvPr>
            </p:nvPicPr>
            <p:blipFill>
              <a:blip r:embed="rId11" cstate="print"/>
              <a:srcRect/>
              <a:stretch>
                <a:fillRect/>
              </a:stretch>
            </p:blipFill>
            <p:spPr bwMode="auto">
              <a:xfrm>
                <a:off x="7084825" y="1144241"/>
                <a:ext cx="609600" cy="609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43" name="TextBox 42"/>
            <p:cNvSpPr txBox="1"/>
            <p:nvPr/>
          </p:nvSpPr>
          <p:spPr>
            <a:xfrm>
              <a:off x="3729331" y="2784971"/>
              <a:ext cx="1805519" cy="5872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050" b="0"/>
              </a:lvl1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 dirty="0">
                  <a:solidFill>
                    <a:srgbClr val="1259AE"/>
                  </a:solidFill>
                  <a:latin typeface="Trebuchet MS" pitchFamily="34" charset="0"/>
                  <a:ea typeface="ＭＳ Ｐゴシック" pitchFamily="34" charset="-128"/>
                  <a:cs typeface="Arial" charset="0"/>
                </a:rPr>
                <a:t>Provide Multimedia counseling </a:t>
              </a:r>
              <a:r>
                <a:rPr lang="en-US" sz="1200" b="1" dirty="0" smtClean="0">
                  <a:solidFill>
                    <a:srgbClr val="1259AE"/>
                  </a:solidFill>
                  <a:latin typeface="Trebuchet MS" pitchFamily="34" charset="0"/>
                  <a:ea typeface="ＭＳ Ｐゴシック" pitchFamily="34" charset="-128"/>
                  <a:cs typeface="Arial" charset="0"/>
                </a:rPr>
                <a:t>and Disseminate </a:t>
              </a:r>
              <a:r>
                <a:rPr lang="en-US" sz="1200" b="1" dirty="0">
                  <a:solidFill>
                    <a:srgbClr val="1259AE"/>
                  </a:solidFill>
                  <a:latin typeface="Trebuchet MS" pitchFamily="34" charset="0"/>
                  <a:ea typeface="ＭＳ Ｐゴシック" pitchFamily="34" charset="-128"/>
                  <a:cs typeface="Arial" charset="0"/>
                </a:rPr>
                <a:t>information</a:t>
              </a: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42395" y="4373802"/>
            <a:ext cx="3038088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05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00" b="1" dirty="0" smtClean="0">
                <a:solidFill>
                  <a:srgbClr val="1259AE"/>
                </a:solidFill>
                <a:latin typeface="Trebuchet MS" pitchFamily="34" charset="0"/>
                <a:ea typeface="ＭＳ Ｐゴシック" pitchFamily="34" charset="-128"/>
                <a:cs typeface="Arial" charset="0"/>
              </a:rPr>
              <a:t>Build / Modify  Application</a:t>
            </a:r>
            <a:endParaRPr lang="en-US" sz="1300" b="1" dirty="0">
              <a:solidFill>
                <a:srgbClr val="1259AE"/>
              </a:solidFill>
              <a:latin typeface="Trebuchet MS" pitchFamily="34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447434" y="4715755"/>
            <a:ext cx="297216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05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00" b="1" dirty="0">
                <a:solidFill>
                  <a:srgbClr val="1259AE"/>
                </a:solidFill>
                <a:latin typeface="Trebuchet MS" pitchFamily="34" charset="0"/>
                <a:ea typeface="ＭＳ Ｐゴシック" pitchFamily="34" charset="-128"/>
                <a:cs typeface="Arial" charset="0"/>
              </a:rPr>
              <a:t>Manage Your Data and Workforce</a:t>
            </a:r>
          </a:p>
        </p:txBody>
      </p:sp>
      <p:sp>
        <p:nvSpPr>
          <p:cNvPr id="51" name="Arc 50"/>
          <p:cNvSpPr/>
          <p:nvPr/>
        </p:nvSpPr>
        <p:spPr>
          <a:xfrm>
            <a:off x="5495590" y="4236186"/>
            <a:ext cx="1672528" cy="1115207"/>
          </a:xfrm>
          <a:prstGeom prst="arc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rebuchet MS" pitchFamily="34" charset="0"/>
            </a:endParaRPr>
          </a:p>
        </p:txBody>
      </p:sp>
      <p:sp>
        <p:nvSpPr>
          <p:cNvPr id="52" name="Arc 51"/>
          <p:cNvSpPr/>
          <p:nvPr/>
        </p:nvSpPr>
        <p:spPr>
          <a:xfrm rot="634933" flipH="1">
            <a:off x="1774537" y="3983295"/>
            <a:ext cx="1672528" cy="1115207"/>
          </a:xfrm>
          <a:prstGeom prst="arc">
            <a:avLst>
              <a:gd name="adj1" fmla="val 16200000"/>
              <a:gd name="adj2" fmla="val 21367039"/>
            </a:avLst>
          </a:prstGeom>
          <a:ln w="19050"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rebuchet MS" pitchFamily="34" charset="0"/>
            </a:endParaRPr>
          </a:p>
        </p:txBody>
      </p:sp>
      <p:sp>
        <p:nvSpPr>
          <p:cNvPr id="53" name="Arc 52"/>
          <p:cNvSpPr/>
          <p:nvPr/>
        </p:nvSpPr>
        <p:spPr>
          <a:xfrm rot="14768399" flipH="1">
            <a:off x="1588129" y="2475767"/>
            <a:ext cx="1672528" cy="1115207"/>
          </a:xfrm>
          <a:prstGeom prst="arc">
            <a:avLst>
              <a:gd name="adj1" fmla="val 16051548"/>
              <a:gd name="adj2" fmla="val 0"/>
            </a:avLst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rebuchet MS" pitchFamily="34" charset="0"/>
            </a:endParaRPr>
          </a:p>
        </p:txBody>
      </p:sp>
      <p:sp>
        <p:nvSpPr>
          <p:cNvPr id="54" name="Arc 53"/>
          <p:cNvSpPr/>
          <p:nvPr/>
        </p:nvSpPr>
        <p:spPr>
          <a:xfrm rot="10800000" flipH="1">
            <a:off x="5142519" y="2067904"/>
            <a:ext cx="2378670" cy="1874828"/>
          </a:xfrm>
          <a:prstGeom prst="arc">
            <a:avLst>
              <a:gd name="adj1" fmla="val 16200000"/>
              <a:gd name="adj2" fmla="val 20453196"/>
            </a:avLst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rebuchet MS" pitchFamily="34" charset="0"/>
            </a:endParaRPr>
          </a:p>
        </p:txBody>
      </p:sp>
      <p:sp>
        <p:nvSpPr>
          <p:cNvPr id="59" name="Arc 58"/>
          <p:cNvSpPr/>
          <p:nvPr/>
        </p:nvSpPr>
        <p:spPr>
          <a:xfrm rot="8535972" flipH="1">
            <a:off x="5379225" y="3495041"/>
            <a:ext cx="771607" cy="514492"/>
          </a:xfrm>
          <a:prstGeom prst="arc">
            <a:avLst>
              <a:gd name="adj1" fmla="val 18358946"/>
              <a:gd name="adj2" fmla="val 0"/>
            </a:avLst>
          </a:prstGeom>
          <a:ln w="1905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rebuchet MS" pitchFamily="34" charset="0"/>
            </a:endParaRPr>
          </a:p>
        </p:txBody>
      </p:sp>
      <p:sp>
        <p:nvSpPr>
          <p:cNvPr id="60" name="Arc 59"/>
          <p:cNvSpPr/>
          <p:nvPr/>
        </p:nvSpPr>
        <p:spPr>
          <a:xfrm rot="2136311" flipH="1" flipV="1">
            <a:off x="3610110" y="3181839"/>
            <a:ext cx="771607" cy="514492"/>
          </a:xfrm>
          <a:prstGeom prst="arc">
            <a:avLst>
              <a:gd name="adj1" fmla="val 16200000"/>
              <a:gd name="adj2" fmla="val 20131139"/>
            </a:avLst>
          </a:prstGeom>
          <a:ln w="19050"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893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47" grpId="0"/>
      <p:bldP spid="48" grpId="0"/>
      <p:bldP spid="51" grpId="0" animBg="1"/>
      <p:bldP spid="52" grpId="0" animBg="1"/>
      <p:bldP spid="53" grpId="0" animBg="1"/>
      <p:bldP spid="54" grpId="0" animBg="1"/>
      <p:bldP spid="59" grpId="0" animBg="1"/>
      <p:bldP spid="6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itle 1"/>
          <p:cNvSpPr>
            <a:spLocks noGrp="1"/>
          </p:cNvSpPr>
          <p:nvPr>
            <p:ph type="title"/>
          </p:nvPr>
        </p:nvSpPr>
        <p:spPr>
          <a:xfrm>
            <a:off x="240632" y="228600"/>
            <a:ext cx="8598568" cy="457200"/>
          </a:xfrm>
        </p:spPr>
        <p:txBody>
          <a:bodyPr/>
          <a:lstStyle/>
          <a:p>
            <a:r>
              <a:rPr lang="en-US" dirty="0" err="1" smtClean="0"/>
              <a:t>mHealth</a:t>
            </a:r>
            <a:r>
              <a:rPr lang="en-US" dirty="0" smtClean="0"/>
              <a:t> Applications for Low-Literate Users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09625" y="1573213"/>
            <a:ext cx="2305050" cy="17541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ts val="600"/>
              </a:spcBef>
              <a:spcAft>
                <a:spcPct val="0"/>
              </a:spcAft>
              <a:defRPr/>
            </a:pPr>
            <a:endParaRPr lang="en-US" sz="1400" dirty="0">
              <a:solidFill>
                <a:prstClr val="white"/>
              </a:solidFill>
              <a:latin typeface="Trebuchet MS" pitchFamily="34" charset="0"/>
              <a:ea typeface="ＭＳ Ｐゴシック" pitchFamily="34" charset="-128"/>
              <a:cs typeface="Arial" charset="0"/>
            </a:endParaRPr>
          </a:p>
          <a:p>
            <a:pPr marL="228600" indent="-228600" fontAlgn="base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prstClr val="white"/>
                </a:solidFill>
                <a:latin typeface="Trebuchet MS" pitchFamily="34" charset="0"/>
                <a:ea typeface="ＭＳ Ｐゴシック" pitchFamily="34" charset="-128"/>
                <a:cs typeface="Arial" charset="0"/>
              </a:rPr>
              <a:t>Data collection and case management solution</a:t>
            </a:r>
          </a:p>
          <a:p>
            <a:pPr marL="228600" indent="-228600" fontAlgn="base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prstClr val="white"/>
                </a:solidFill>
                <a:latin typeface="Trebuchet MS" pitchFamily="34" charset="0"/>
                <a:ea typeface="ＭＳ Ｐゴシック" pitchFamily="34" charset="-128"/>
                <a:cs typeface="Arial" charset="0"/>
              </a:rPr>
              <a:t>Java feature phones or Android smartphones &amp; tablets</a:t>
            </a:r>
            <a:endParaRPr lang="en-US" sz="1400" dirty="0">
              <a:solidFill>
                <a:prstClr val="black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/>
          <a:lstStyle/>
          <a:p>
            <a:r>
              <a:rPr lang="en-US" dirty="0" smtClean="0"/>
              <a:t>Limit text entry, predominantly Yes/No questions</a:t>
            </a:r>
          </a:p>
          <a:p>
            <a:r>
              <a:rPr lang="en-US" dirty="0" smtClean="0"/>
              <a:t>Audio reads each question for low literate users</a:t>
            </a:r>
          </a:p>
          <a:p>
            <a:r>
              <a:rPr lang="en-US" dirty="0" smtClean="0"/>
              <a:t>Images and videos to help describe each question</a:t>
            </a:r>
          </a:p>
          <a:p>
            <a:r>
              <a:rPr lang="en-US" dirty="0" smtClean="0"/>
              <a:t>All text and audio localized</a:t>
            </a:r>
            <a:endParaRPr lang="en-US" dirty="0"/>
          </a:p>
        </p:txBody>
      </p:sp>
      <p:pic>
        <p:nvPicPr>
          <p:cNvPr id="17" name="Picture 16" descr="C:\Users\Devika\Dropbox\Dimagi - Projects\Grameen Foundation\Bihar CHP\Project Design\screen shots\Hindi\Screendump\nb_full nam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0632" y="3243748"/>
            <a:ext cx="1693061" cy="2257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ight Arrow 17"/>
          <p:cNvSpPr/>
          <p:nvPr/>
        </p:nvSpPr>
        <p:spPr>
          <a:xfrm>
            <a:off x="2052595" y="4283333"/>
            <a:ext cx="242775" cy="1183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4319849" y="4254132"/>
            <a:ext cx="242775" cy="1183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1" name="Picture 20" descr="C:\Users\Devika\Dropbox\Dimagi - Projects\Grameen Foundation\Bihar CHP\Project Design\screen shots\Hindi\Screendump\nb_husb nam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2498" y="3226880"/>
            <a:ext cx="1714736" cy="2286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C:\Users\Devika\Dropbox\Dimagi - Projects\Grameen Foundation\Bihar CHP\Project Design\screen shots\Hindi\Screendump\nb_hh num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5933" y="3199338"/>
            <a:ext cx="1714736" cy="2286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 descr="C:\Users\Devika\Dropbox\Dimagi - Projects\Grameen Foundation\Bihar CHP\Project Design\screen shots\Hindi\Screendump\nb_birthdat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56311" y="3199338"/>
            <a:ext cx="1726741" cy="2302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ight Arrow 26"/>
          <p:cNvSpPr/>
          <p:nvPr/>
        </p:nvSpPr>
        <p:spPr>
          <a:xfrm>
            <a:off x="6613870" y="4288208"/>
            <a:ext cx="242775" cy="1183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1198" y="6158346"/>
            <a:ext cx="2161943" cy="47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4041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 smtClean="0"/>
              <a:t>The Due </a:t>
            </a:r>
            <a:r>
              <a:rPr lang="en-US" sz="4200" dirty="0"/>
              <a:t>L</a:t>
            </a:r>
            <a:r>
              <a:rPr lang="en-US" sz="4200" dirty="0" smtClean="0"/>
              <a:t>ist</a:t>
            </a:r>
            <a:endParaRPr lang="en-US" sz="4200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1198" y="6158346"/>
            <a:ext cx="2161943" cy="47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0234577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458200" cy="53340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Before VHSND: Client Mobilization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09625" y="1573213"/>
            <a:ext cx="2305050" cy="17541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ts val="600"/>
              </a:spcBef>
              <a:spcAft>
                <a:spcPct val="0"/>
              </a:spcAft>
              <a:defRPr/>
            </a:pPr>
            <a:endParaRPr lang="en-US" sz="1400" dirty="0">
              <a:solidFill>
                <a:prstClr val="white"/>
              </a:solidFill>
              <a:latin typeface="Trebuchet MS" pitchFamily="34" charset="0"/>
              <a:ea typeface="ＭＳ Ｐゴシック" pitchFamily="34" charset="-128"/>
              <a:cs typeface="Arial" charset="0"/>
            </a:endParaRPr>
          </a:p>
          <a:p>
            <a:pPr marL="228600" indent="-228600" fontAlgn="base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prstClr val="white"/>
                </a:solidFill>
                <a:latin typeface="Trebuchet MS" pitchFamily="34" charset="0"/>
                <a:ea typeface="ＭＳ Ｐゴシック" pitchFamily="34" charset="-128"/>
                <a:cs typeface="Arial" charset="0"/>
              </a:rPr>
              <a:t>Data collection and case management solution</a:t>
            </a:r>
          </a:p>
          <a:p>
            <a:pPr marL="228600" indent="-228600" fontAlgn="base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prstClr val="white"/>
                </a:solidFill>
                <a:latin typeface="Trebuchet MS" pitchFamily="34" charset="0"/>
                <a:ea typeface="ＭＳ Ｐゴシック" pitchFamily="34" charset="-128"/>
                <a:cs typeface="Arial" charset="0"/>
              </a:rPr>
              <a:t>Java feature phones or Android smartphones &amp; tablets</a:t>
            </a:r>
            <a:endParaRPr lang="en-US" sz="1400" dirty="0">
              <a:solidFill>
                <a:prstClr val="black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33400" y="1050720"/>
            <a:ext cx="3458367" cy="4930087"/>
            <a:chOff x="2745913" y="653296"/>
            <a:chExt cx="2553857" cy="3946780"/>
          </a:xfrm>
        </p:grpSpPr>
        <p:pic>
          <p:nvPicPr>
            <p:cNvPr id="5" name="Picture 4"/>
            <p:cNvPicPr/>
            <p:nvPr/>
          </p:nvPicPr>
          <p:blipFill>
            <a:blip r:embed="rId3"/>
            <a:srcRect b="18687"/>
            <a:stretch>
              <a:fillRect/>
            </a:stretch>
          </p:blipFill>
          <p:spPr bwMode="auto">
            <a:xfrm>
              <a:off x="2745913" y="653296"/>
              <a:ext cx="2553857" cy="3946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ounded Rectangle 5"/>
            <p:cNvSpPr/>
            <p:nvPr/>
          </p:nvSpPr>
          <p:spPr>
            <a:xfrm>
              <a:off x="3107450" y="1256922"/>
              <a:ext cx="1810269" cy="33690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Date of VHSND</a:t>
              </a:r>
              <a:endPara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 rot="10800000" flipV="1">
              <a:off x="3078121" y="3356837"/>
              <a:ext cx="1911858" cy="240088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b="1" dirty="0" smtClean="0">
                  <a:solidFill>
                    <a:schemeClr val="tx1"/>
                  </a:solidFill>
                </a:rPr>
                <a:t>Select                                Exit</a:t>
              </a:r>
              <a:endParaRPr lang="en-US" sz="15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1029081" y="2239882"/>
            <a:ext cx="2439224" cy="42084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1035177" y="2698397"/>
            <a:ext cx="2439224" cy="42084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Tomorrow</a:t>
            </a:r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1035177" y="3128339"/>
            <a:ext cx="2439224" cy="42084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In 2 Days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1022984" y="3560313"/>
            <a:ext cx="2439224" cy="42084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In 3 Days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1029080" y="4001438"/>
            <a:ext cx="2439224" cy="40560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In 4 Days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5333999" y="1056705"/>
            <a:ext cx="3417699" cy="4888522"/>
            <a:chOff x="2937500" y="653296"/>
            <a:chExt cx="2553857" cy="3946780"/>
          </a:xfrm>
        </p:grpSpPr>
        <p:pic>
          <p:nvPicPr>
            <p:cNvPr id="14" name="Picture 13"/>
            <p:cNvPicPr/>
            <p:nvPr/>
          </p:nvPicPr>
          <p:blipFill>
            <a:blip r:embed="rId3"/>
            <a:srcRect b="18687"/>
            <a:stretch>
              <a:fillRect/>
            </a:stretch>
          </p:blipFill>
          <p:spPr bwMode="auto">
            <a:xfrm>
              <a:off x="2937500" y="653296"/>
              <a:ext cx="2553857" cy="3946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Rounded Rectangle 14"/>
            <p:cNvSpPr/>
            <p:nvPr/>
          </p:nvSpPr>
          <p:spPr>
            <a:xfrm>
              <a:off x="3291516" y="1256922"/>
              <a:ext cx="1837031" cy="521507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Client List:</a:t>
              </a:r>
            </a:p>
            <a:p>
              <a:pPr algn="ctr"/>
              <a:r>
                <a:rPr lang="en-US" sz="2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Today’s VHSND</a:t>
              </a:r>
              <a:endPara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 rot="10800000" flipV="1">
              <a:off x="3265597" y="3369068"/>
              <a:ext cx="1882213" cy="248053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500" b="1" dirty="0" smtClean="0">
                  <a:solidFill>
                    <a:schemeClr val="tx1"/>
                  </a:solidFill>
                </a:rPr>
                <a:t>Select                                  Exit</a:t>
              </a:r>
              <a:endParaRPr lang="en-US" sz="1500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 rot="10800000" flipV="1">
              <a:off x="3291516" y="2203877"/>
              <a:ext cx="1853099" cy="347116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600" dirty="0" smtClean="0">
                  <a:solidFill>
                    <a:schemeClr val="tx1"/>
                  </a:solidFill>
                </a:rPr>
                <a:t>Ram              Meena Sampat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 rot="10800000" flipV="1">
              <a:off x="3294711" y="1867363"/>
              <a:ext cx="1853099" cy="285569"/>
            </a:xfrm>
            <a:prstGeom prst="rect">
              <a:avLst/>
            </a:prstGeom>
            <a:ln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900" b="1" dirty="0" smtClean="0">
                  <a:solidFill>
                    <a:schemeClr val="bg1"/>
                  </a:solidFill>
                </a:rPr>
                <a:t>Child          Mother</a:t>
              </a:r>
              <a:endParaRPr lang="en-US" sz="19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0" name="Rectangle 19"/>
          <p:cNvSpPr/>
          <p:nvPr/>
        </p:nvSpPr>
        <p:spPr>
          <a:xfrm rot="10800000" flipV="1">
            <a:off x="5802894" y="3454309"/>
            <a:ext cx="2479910" cy="42994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Rajan            Seema Kumari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rot="10800000" flipV="1">
            <a:off x="5786259" y="3923973"/>
            <a:ext cx="2479910" cy="42994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>
                <a:solidFill>
                  <a:schemeClr val="tx1"/>
                </a:solidFill>
              </a:rPr>
              <a:t>Kavi Das        Rahima Das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4114800" y="3207037"/>
            <a:ext cx="1143000" cy="49454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1022984" y="2232194"/>
            <a:ext cx="2439224" cy="420845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1198" y="6158346"/>
            <a:ext cx="2161943" cy="47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41833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20" grpId="0" animBg="1"/>
      <p:bldP spid="21" grpId="0" animBg="1"/>
      <p:bldP spid="2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itle 1"/>
          <p:cNvSpPr>
            <a:spLocks noGrp="1"/>
          </p:cNvSpPr>
          <p:nvPr>
            <p:ph type="title"/>
          </p:nvPr>
        </p:nvSpPr>
        <p:spPr>
          <a:xfrm>
            <a:off x="515407" y="304800"/>
            <a:ext cx="8229600" cy="53340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On VHSND: Identify Immunization Due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1198" y="6158346"/>
            <a:ext cx="2161943" cy="47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" name="Group 3"/>
          <p:cNvGrpSpPr/>
          <p:nvPr/>
        </p:nvGrpSpPr>
        <p:grpSpPr>
          <a:xfrm>
            <a:off x="533400" y="969264"/>
            <a:ext cx="3458367" cy="4930087"/>
            <a:chOff x="2914724" y="653296"/>
            <a:chExt cx="2553857" cy="3946780"/>
          </a:xfrm>
        </p:grpSpPr>
        <p:pic>
          <p:nvPicPr>
            <p:cNvPr id="6" name="Picture 5"/>
            <p:cNvPicPr/>
            <p:nvPr/>
          </p:nvPicPr>
          <p:blipFill>
            <a:blip r:embed="rId4"/>
            <a:srcRect b="18687"/>
            <a:stretch>
              <a:fillRect/>
            </a:stretch>
          </p:blipFill>
          <p:spPr bwMode="auto">
            <a:xfrm>
              <a:off x="2914724" y="653296"/>
              <a:ext cx="2553857" cy="3946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ounded Rectangle 6"/>
            <p:cNvSpPr/>
            <p:nvPr/>
          </p:nvSpPr>
          <p:spPr>
            <a:xfrm>
              <a:off x="3239679" y="1256923"/>
              <a:ext cx="1931399" cy="37240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Client Due for VHSND</a:t>
              </a:r>
            </a:p>
            <a:p>
              <a:pPr algn="ctr"/>
              <a:r>
                <a:rPr lang="en-US" b="1" dirty="0" smtClean="0"/>
                <a:t>11/11/2014</a:t>
              </a:r>
              <a:endParaRPr lang="en-US" b="1" dirty="0"/>
            </a:p>
          </p:txBody>
        </p:sp>
        <p:sp>
          <p:nvSpPr>
            <p:cNvPr id="8" name="Rectangle 7"/>
            <p:cNvSpPr/>
            <p:nvPr/>
          </p:nvSpPr>
          <p:spPr>
            <a:xfrm rot="10800000" flipV="1">
              <a:off x="3213489" y="3503820"/>
              <a:ext cx="1931398" cy="19957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</a:rPr>
                <a:t>Ok                                            Back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 rot="10800000" flipV="1">
            <a:off x="972708" y="2211421"/>
            <a:ext cx="2544521" cy="299906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Child’s Name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10800000" flipV="1">
            <a:off x="1007810" y="3079756"/>
            <a:ext cx="2509419" cy="2999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500" dirty="0" smtClean="0">
                <a:solidFill>
                  <a:schemeClr val="tx1"/>
                </a:solidFill>
              </a:rPr>
              <a:t>Meena Sampat</a:t>
            </a:r>
            <a:endParaRPr lang="en-US" sz="15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 rot="10800000" flipV="1">
            <a:off x="963934" y="2756712"/>
            <a:ext cx="2544522" cy="29990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Mother’s Name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 rot="10800000" flipV="1">
            <a:off x="972709" y="3362573"/>
            <a:ext cx="2562068" cy="299906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OPV0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rot="10800000" flipV="1">
            <a:off x="3319062" y="3843415"/>
            <a:ext cx="2509419" cy="2999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rot="10800000" flipV="1">
            <a:off x="967350" y="3933474"/>
            <a:ext cx="2562068" cy="29990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DPT1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25358" y="2476766"/>
            <a:ext cx="250941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Ram</a:t>
            </a:r>
            <a:endParaRPr lang="en-US" sz="1500" dirty="0"/>
          </a:p>
        </p:txBody>
      </p:sp>
      <p:sp>
        <p:nvSpPr>
          <p:cNvPr id="22" name="TextBox 21"/>
          <p:cNvSpPr txBox="1"/>
          <p:nvPr/>
        </p:nvSpPr>
        <p:spPr>
          <a:xfrm>
            <a:off x="971605" y="3662479"/>
            <a:ext cx="250941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Yes</a:t>
            </a:r>
            <a:endParaRPr lang="en-US" sz="1500" dirty="0"/>
          </a:p>
        </p:txBody>
      </p:sp>
      <p:sp>
        <p:nvSpPr>
          <p:cNvPr id="23" name="TextBox 22"/>
          <p:cNvSpPr txBox="1"/>
          <p:nvPr/>
        </p:nvSpPr>
        <p:spPr>
          <a:xfrm>
            <a:off x="994878" y="4213714"/>
            <a:ext cx="250941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No</a:t>
            </a:r>
            <a:endParaRPr lang="en-US" sz="1500" dirty="0"/>
          </a:p>
        </p:txBody>
      </p:sp>
      <p:sp>
        <p:nvSpPr>
          <p:cNvPr id="24" name="Right Arrow 23"/>
          <p:cNvSpPr/>
          <p:nvPr/>
        </p:nvSpPr>
        <p:spPr>
          <a:xfrm>
            <a:off x="4114800" y="3207037"/>
            <a:ext cx="1143000" cy="494546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5317120" y="969263"/>
            <a:ext cx="3458367" cy="4930087"/>
            <a:chOff x="2914724" y="653296"/>
            <a:chExt cx="2553857" cy="3946780"/>
          </a:xfrm>
        </p:grpSpPr>
        <p:pic>
          <p:nvPicPr>
            <p:cNvPr id="26" name="Picture 25"/>
            <p:cNvPicPr/>
            <p:nvPr/>
          </p:nvPicPr>
          <p:blipFill>
            <a:blip r:embed="rId4"/>
            <a:srcRect b="18687"/>
            <a:stretch>
              <a:fillRect/>
            </a:stretch>
          </p:blipFill>
          <p:spPr bwMode="auto">
            <a:xfrm>
              <a:off x="2914724" y="653296"/>
              <a:ext cx="2553857" cy="3946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Rounded Rectangle 26"/>
            <p:cNvSpPr/>
            <p:nvPr/>
          </p:nvSpPr>
          <p:spPr>
            <a:xfrm>
              <a:off x="3239679" y="1256923"/>
              <a:ext cx="1931399" cy="37240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 smtClean="0"/>
                <a:t>Child: Ram</a:t>
              </a:r>
              <a:endParaRPr lang="en-US" sz="2200" b="1" dirty="0"/>
            </a:p>
          </p:txBody>
        </p:sp>
        <p:sp>
          <p:nvSpPr>
            <p:cNvPr id="28" name="Rectangle 27"/>
            <p:cNvSpPr/>
            <p:nvPr/>
          </p:nvSpPr>
          <p:spPr>
            <a:xfrm rot="10800000" flipV="1">
              <a:off x="3213489" y="3503820"/>
              <a:ext cx="1931398" cy="19957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</a:rPr>
                <a:t>Options                                    Back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1026" name="Picture 2" descr="D:\baby_dpt1 cop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074" y="2197907"/>
            <a:ext cx="2248526" cy="1505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57166" y="3454310"/>
            <a:ext cx="27010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Was DPT 1 administered to Ram?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5757167" y="3993367"/>
            <a:ext cx="261545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□  1. Yes</a:t>
            </a:r>
          </a:p>
          <a:p>
            <a:r>
              <a:rPr lang="en-US" sz="1600" dirty="0" smtClean="0"/>
              <a:t>□  2. No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01307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 animBg="1"/>
      <p:bldP spid="19" grpId="0" animBg="1"/>
      <p:bldP spid="21" grpId="0" animBg="1"/>
      <p:bldP spid="2" grpId="0"/>
      <p:bldP spid="22" grpId="0"/>
      <p:bldP spid="23" grpId="0"/>
      <p:bldP spid="24" grpId="0" animBg="1"/>
      <p:bldP spid="3" grpId="0"/>
      <p:bldP spid="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itle 1"/>
          <p:cNvSpPr>
            <a:spLocks noGrp="1"/>
          </p:cNvSpPr>
          <p:nvPr>
            <p:ph type="title"/>
          </p:nvPr>
        </p:nvSpPr>
        <p:spPr>
          <a:xfrm>
            <a:off x="332844" y="152400"/>
            <a:ext cx="8338650" cy="68580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On VHSND: Record Immunization Provided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1198" y="6158346"/>
            <a:ext cx="2161943" cy="47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" name="Group 3"/>
          <p:cNvGrpSpPr/>
          <p:nvPr/>
        </p:nvGrpSpPr>
        <p:grpSpPr>
          <a:xfrm>
            <a:off x="2772985" y="947927"/>
            <a:ext cx="3458367" cy="4930087"/>
            <a:chOff x="2914724" y="653296"/>
            <a:chExt cx="2553857" cy="3946780"/>
          </a:xfrm>
        </p:grpSpPr>
        <p:pic>
          <p:nvPicPr>
            <p:cNvPr id="6" name="Picture 5"/>
            <p:cNvPicPr/>
            <p:nvPr/>
          </p:nvPicPr>
          <p:blipFill>
            <a:blip r:embed="rId4"/>
            <a:srcRect b="18687"/>
            <a:stretch>
              <a:fillRect/>
            </a:stretch>
          </p:blipFill>
          <p:spPr bwMode="auto">
            <a:xfrm>
              <a:off x="2914724" y="653296"/>
              <a:ext cx="2553857" cy="3946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ounded Rectangle 6"/>
            <p:cNvSpPr/>
            <p:nvPr/>
          </p:nvSpPr>
          <p:spPr>
            <a:xfrm>
              <a:off x="3239679" y="1256923"/>
              <a:ext cx="1931399" cy="37240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 smtClean="0"/>
                <a:t>Child: Ram</a:t>
              </a:r>
              <a:endParaRPr lang="en-US" sz="2200" b="1" dirty="0"/>
            </a:p>
          </p:txBody>
        </p:sp>
        <p:sp>
          <p:nvSpPr>
            <p:cNvPr id="8" name="Rectangle 7"/>
            <p:cNvSpPr/>
            <p:nvPr/>
          </p:nvSpPr>
          <p:spPr>
            <a:xfrm rot="10800000" flipV="1">
              <a:off x="3213489" y="3503820"/>
              <a:ext cx="1931398" cy="19957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</a:rPr>
                <a:t>Options                                    Back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</p:grpSp>
      <p:pic>
        <p:nvPicPr>
          <p:cNvPr id="9" name="Picture 2" descr="D:\baby_dpt1 cop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939" y="2176571"/>
            <a:ext cx="2167634" cy="1451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213031" y="3395170"/>
            <a:ext cx="25799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Was the DPT 1 administered to Ram?</a:t>
            </a:r>
            <a:endParaRPr lang="en-US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213032" y="3972031"/>
            <a:ext cx="2615450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     </a:t>
            </a:r>
            <a:r>
              <a:rPr lang="en-US" sz="1600" dirty="0" smtClean="0"/>
              <a:t>1. Yes</a:t>
            </a:r>
          </a:p>
          <a:p>
            <a:r>
              <a:rPr lang="en-US" sz="1600" dirty="0" smtClean="0"/>
              <a:t>□  2. No</a:t>
            </a:r>
            <a:endParaRPr lang="en-US" sz="1600" dirty="0"/>
          </a:p>
        </p:txBody>
      </p:sp>
      <p:sp>
        <p:nvSpPr>
          <p:cNvPr id="2" name="Rectangle 1"/>
          <p:cNvSpPr/>
          <p:nvPr/>
        </p:nvSpPr>
        <p:spPr>
          <a:xfrm>
            <a:off x="3286184" y="4096506"/>
            <a:ext cx="139768" cy="11884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332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itle 1"/>
          <p:cNvSpPr>
            <a:spLocks noGrp="1"/>
          </p:cNvSpPr>
          <p:nvPr>
            <p:ph type="title"/>
          </p:nvPr>
        </p:nvSpPr>
        <p:spPr>
          <a:xfrm>
            <a:off x="327594" y="228600"/>
            <a:ext cx="8349150" cy="68580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After VHSND: Access Immunization History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1198" y="6158346"/>
            <a:ext cx="2161943" cy="47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Group 4"/>
          <p:cNvGrpSpPr/>
          <p:nvPr/>
        </p:nvGrpSpPr>
        <p:grpSpPr>
          <a:xfrm>
            <a:off x="2895600" y="963168"/>
            <a:ext cx="3458367" cy="4930087"/>
            <a:chOff x="2914724" y="653296"/>
            <a:chExt cx="2553857" cy="3946780"/>
          </a:xfrm>
        </p:grpSpPr>
        <p:pic>
          <p:nvPicPr>
            <p:cNvPr id="6" name="Picture 5"/>
            <p:cNvPicPr/>
            <p:nvPr/>
          </p:nvPicPr>
          <p:blipFill>
            <a:blip r:embed="rId4"/>
            <a:srcRect b="18687"/>
            <a:stretch>
              <a:fillRect/>
            </a:stretch>
          </p:blipFill>
          <p:spPr bwMode="auto">
            <a:xfrm>
              <a:off x="2914724" y="653296"/>
              <a:ext cx="2553857" cy="3946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ounded Rectangle 6"/>
            <p:cNvSpPr/>
            <p:nvPr/>
          </p:nvSpPr>
          <p:spPr>
            <a:xfrm>
              <a:off x="3239679" y="1256923"/>
              <a:ext cx="1931399" cy="37240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b="1" dirty="0" smtClean="0"/>
                <a:t>Child: Ram</a:t>
              </a:r>
              <a:endParaRPr lang="en-US" sz="2200" b="1" dirty="0"/>
            </a:p>
          </p:txBody>
        </p:sp>
        <p:sp>
          <p:nvSpPr>
            <p:cNvPr id="8" name="Rectangle 7"/>
            <p:cNvSpPr/>
            <p:nvPr/>
          </p:nvSpPr>
          <p:spPr>
            <a:xfrm rot="10800000" flipV="1">
              <a:off x="3213489" y="3503820"/>
              <a:ext cx="1931398" cy="19957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solidFill>
                    <a:schemeClr val="tx1"/>
                  </a:solidFill>
                </a:rPr>
                <a:t>Ok                                            Back</a:t>
              </a:r>
              <a:endParaRPr lang="en-US" sz="1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 rot="10800000" flipV="1">
            <a:off x="3349483" y="2211421"/>
            <a:ext cx="2544521" cy="299906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Child’s Name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10800000" flipV="1">
            <a:off x="3300179" y="3362573"/>
            <a:ext cx="2611373" cy="299906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DPT 1 - Date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rot="10800000" flipV="1">
            <a:off x="3344125" y="3933474"/>
            <a:ext cx="2562068" cy="299905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Measles 1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42645" y="2476766"/>
            <a:ext cx="256890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Ram</a:t>
            </a:r>
            <a:endParaRPr lang="en-US" sz="1500" dirty="0"/>
          </a:p>
        </p:txBody>
      </p:sp>
      <p:sp>
        <p:nvSpPr>
          <p:cNvPr id="13" name="TextBox 12"/>
          <p:cNvSpPr txBox="1"/>
          <p:nvPr/>
        </p:nvSpPr>
        <p:spPr>
          <a:xfrm>
            <a:off x="3348380" y="3662479"/>
            <a:ext cx="250941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11/11/2014</a:t>
            </a:r>
            <a:endParaRPr lang="en-US" sz="1500" dirty="0"/>
          </a:p>
        </p:txBody>
      </p:sp>
      <p:sp>
        <p:nvSpPr>
          <p:cNvPr id="14" name="TextBox 13"/>
          <p:cNvSpPr txBox="1"/>
          <p:nvPr/>
        </p:nvSpPr>
        <p:spPr>
          <a:xfrm>
            <a:off x="3371653" y="4213714"/>
            <a:ext cx="250941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Yes</a:t>
            </a:r>
            <a:endParaRPr lang="en-US" sz="1500" dirty="0"/>
          </a:p>
        </p:txBody>
      </p:sp>
      <p:sp>
        <p:nvSpPr>
          <p:cNvPr id="21" name="Rectangle 20"/>
          <p:cNvSpPr/>
          <p:nvPr/>
        </p:nvSpPr>
        <p:spPr>
          <a:xfrm rot="10800000" flipV="1">
            <a:off x="3344125" y="2795702"/>
            <a:ext cx="2562068" cy="299906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DPT 1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342645" y="3092581"/>
            <a:ext cx="250941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/>
              <a:t>Yes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1017921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/>
      <p:bldP spid="13" grpId="0"/>
      <p:bldP spid="14" grpId="0"/>
      <p:bldP spid="21" grpId="0" animBg="1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510789" cy="852500"/>
          </a:xfrm>
        </p:spPr>
        <p:txBody>
          <a:bodyPr/>
          <a:lstStyle/>
          <a:p>
            <a:pPr algn="ctr"/>
            <a:r>
              <a:rPr lang="en-US" sz="3000" dirty="0" smtClean="0"/>
              <a:t>CommCare and MOTECH Setup </a:t>
            </a:r>
            <a:br>
              <a:rPr lang="en-US" sz="3000" dirty="0" smtClean="0"/>
            </a:br>
            <a:r>
              <a:rPr lang="en-US" sz="3000" dirty="0" smtClean="0"/>
              <a:t>For Due List Workflow</a:t>
            </a:r>
            <a:endParaRPr lang="en-US" sz="3000" dirty="0"/>
          </a:p>
        </p:txBody>
      </p:sp>
      <p:sp>
        <p:nvSpPr>
          <p:cNvPr id="5" name="TextBox 4"/>
          <p:cNvSpPr txBox="1"/>
          <p:nvPr/>
        </p:nvSpPr>
        <p:spPr>
          <a:xfrm>
            <a:off x="338109" y="1081100"/>
            <a:ext cx="13455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Arial" charset="0"/>
              </a:rPr>
              <a:t>Client is visited by FLW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15447" y="2677252"/>
            <a:ext cx="234215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Arial" charset="0"/>
              </a:rPr>
              <a:t>FLW registers beneficiary on the mobile app and records key case </a:t>
            </a:r>
            <a:r>
              <a:rPr lang="en-US" sz="1600" dirty="0" smtClean="0">
                <a:latin typeface="Arial" charset="0"/>
                <a:ea typeface="ＭＳ Ｐゴシック" pitchFamily="34" charset="-128"/>
                <a:cs typeface="Arial" charset="0"/>
              </a:rPr>
              <a:t>information including </a:t>
            </a:r>
            <a:r>
              <a:rPr lang="en-US" sz="1600" b="1" dirty="0" smtClean="0">
                <a:latin typeface="Arial" charset="0"/>
                <a:ea typeface="ＭＳ Ｐゴシック" pitchFamily="34" charset="-128"/>
                <a:cs typeface="Arial" charset="0"/>
              </a:rPr>
              <a:t>LMP Date. </a:t>
            </a:r>
            <a:r>
              <a:rPr lang="en-US" sz="1600" dirty="0" smtClean="0">
                <a:latin typeface="Arial" charset="0"/>
                <a:ea typeface="ＭＳ Ｐゴシック" pitchFamily="34" charset="-128"/>
                <a:cs typeface="Arial" charset="0"/>
              </a:rPr>
              <a:t>Application uses this to calculate </a:t>
            </a:r>
            <a:r>
              <a:rPr lang="en-US" sz="1600" b="1" dirty="0" smtClean="0">
                <a:latin typeface="Arial" charset="0"/>
                <a:ea typeface="ＭＳ Ｐゴシック" pitchFamily="34" charset="-128"/>
                <a:cs typeface="Arial" charset="0"/>
              </a:rPr>
              <a:t>EDD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97360" y="2677252"/>
            <a:ext cx="19972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Arial" charset="0"/>
              </a:rPr>
              <a:t>Data submitted to CommCareHQ server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39507" y="2709151"/>
            <a:ext cx="21095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Arial" charset="0"/>
              </a:rPr>
              <a:t>Data shared with MOTECH scheduling engine.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prstClr val="black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26" name="Bent Arrow 25"/>
          <p:cNvSpPr/>
          <p:nvPr/>
        </p:nvSpPr>
        <p:spPr>
          <a:xfrm flipV="1">
            <a:off x="669758" y="1912097"/>
            <a:ext cx="645689" cy="1148842"/>
          </a:xfrm>
          <a:prstGeom prst="bentArrow">
            <a:avLst>
              <a:gd name="adj1" fmla="val 19410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Right Arrow 26"/>
          <p:cNvSpPr/>
          <p:nvPr/>
        </p:nvSpPr>
        <p:spPr>
          <a:xfrm>
            <a:off x="3421198" y="2773970"/>
            <a:ext cx="585318" cy="228146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Right Arrow 27"/>
          <p:cNvSpPr/>
          <p:nvPr/>
        </p:nvSpPr>
        <p:spPr>
          <a:xfrm>
            <a:off x="6400800" y="2786002"/>
            <a:ext cx="580402" cy="21611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476" y="1143000"/>
            <a:ext cx="800296" cy="153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184781"/>
            <a:ext cx="1118347" cy="1524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4152" y="1175637"/>
            <a:ext cx="1118346" cy="1524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1198" y="6158346"/>
            <a:ext cx="2161943" cy="47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7039507" y="4096243"/>
            <a:ext cx="19520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Arial" charset="0"/>
              </a:rPr>
              <a:t>MOTECH uses EDD to </a:t>
            </a:r>
            <a:r>
              <a:rPr lang="en-US" sz="1600" dirty="0" smtClean="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Arial" charset="0"/>
              </a:rPr>
              <a:t>create a case for each immunization that the client is due for. </a:t>
            </a:r>
            <a:r>
              <a:rPr lang="en-US" sz="1600" dirty="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Arial" charset="0"/>
              </a:rPr>
              <a:t>Each such case has </a:t>
            </a:r>
            <a:r>
              <a:rPr lang="en-US" sz="1600" dirty="0" smtClean="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Arial" charset="0"/>
              </a:rPr>
              <a:t>a start date and an expiry date</a:t>
            </a:r>
            <a:endParaRPr lang="en-US" sz="1600" dirty="0">
              <a:solidFill>
                <a:prstClr val="black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endParaRPr lang="en-US" sz="1600" dirty="0"/>
          </a:p>
        </p:txBody>
      </p:sp>
      <p:sp>
        <p:nvSpPr>
          <p:cNvPr id="33" name="Right Arrow 32"/>
          <p:cNvSpPr/>
          <p:nvPr/>
        </p:nvSpPr>
        <p:spPr>
          <a:xfrm rot="5400000">
            <a:off x="7731181" y="3640342"/>
            <a:ext cx="580402" cy="21611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6" name="Right Arrow 35"/>
          <p:cNvSpPr/>
          <p:nvPr/>
        </p:nvSpPr>
        <p:spPr>
          <a:xfrm flipH="1">
            <a:off x="6294602" y="4972665"/>
            <a:ext cx="683393" cy="21611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403558" y="4829812"/>
            <a:ext cx="19972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Arial" charset="0"/>
              </a:rPr>
              <a:t>Task cases are passed back to CommCareHQ</a:t>
            </a:r>
          </a:p>
        </p:txBody>
      </p:sp>
      <p:sp>
        <p:nvSpPr>
          <p:cNvPr id="43" name="Right Arrow 42"/>
          <p:cNvSpPr/>
          <p:nvPr/>
        </p:nvSpPr>
        <p:spPr>
          <a:xfrm flipH="1">
            <a:off x="3425048" y="4952706"/>
            <a:ext cx="683393" cy="216114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231656" y="4829813"/>
            <a:ext cx="19972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Arial" charset="0"/>
              </a:rPr>
              <a:t>Task cases are sent to the FLW’s phone where they appear in the Due List. </a:t>
            </a:r>
          </a:p>
        </p:txBody>
      </p:sp>
    </p:spTree>
    <p:extLst>
      <p:ext uri="{BB962C8B-B14F-4D97-AF65-F5344CB8AC3E}">
        <p14:creationId xmlns:p14="http://schemas.microsoft.com/office/powerpoint/2010/main" val="415206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26" grpId="0" animBg="1"/>
      <p:bldP spid="27" grpId="0" animBg="1"/>
      <p:bldP spid="28" grpId="0" animBg="1"/>
      <p:bldP spid="3" grpId="0"/>
      <p:bldP spid="33" grpId="0" animBg="1"/>
      <p:bldP spid="36" grpId="0" animBg="1"/>
      <p:bldP spid="42" grpId="0"/>
      <p:bldP spid="43" grpId="0" animBg="1"/>
      <p:bldP spid="4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itle 1"/>
          <p:cNvSpPr>
            <a:spLocks noGrp="1"/>
          </p:cNvSpPr>
          <p:nvPr>
            <p:ph type="title"/>
          </p:nvPr>
        </p:nvSpPr>
        <p:spPr>
          <a:xfrm>
            <a:off x="457007" y="304800"/>
            <a:ext cx="8229600" cy="457200"/>
          </a:xfrm>
        </p:spPr>
        <p:txBody>
          <a:bodyPr/>
          <a:lstStyle/>
          <a:p>
            <a:r>
              <a:rPr lang="en-US" dirty="0" smtClean="0"/>
              <a:t>The Due List: Summary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09600" y="1587117"/>
            <a:ext cx="8229600" cy="685800"/>
          </a:xfrm>
        </p:spPr>
        <p:txBody>
          <a:bodyPr/>
          <a:lstStyle/>
          <a:p>
            <a:pPr algn="just"/>
            <a:r>
              <a:rPr lang="en-US" sz="2000" dirty="0" smtClean="0"/>
              <a:t>Shows what type of care is due at the health clinic (type of immunization, ANC, etc.)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2216151" y="4819630"/>
            <a:ext cx="243474" cy="11535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4448365" y="4819629"/>
            <a:ext cx="243474" cy="11535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6701338" y="4824892"/>
            <a:ext cx="243474" cy="115353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2" name="Picture 2" descr="C:\Users\Devika\Dropbox\Dimagi - Projects\Grameen Foundation\Bihar CHP\Project Design\screen shots\English\Screendump\due_lis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7042" y="3795907"/>
            <a:ext cx="1680672" cy="224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4803587" y="3803577"/>
            <a:ext cx="1767424" cy="2336457"/>
            <a:chOff x="5714760" y="1265059"/>
            <a:chExt cx="1554387" cy="2130380"/>
          </a:xfrm>
        </p:grpSpPr>
        <p:pic>
          <p:nvPicPr>
            <p:cNvPr id="28" name="Picture 3" descr="C:\Users\Devika\Dropbox\Dimagi - Projects\Grameen Foundation\Bihar CHP\Project Design\screen shots\English\Screendump\due_list_ANC_TT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5863" y="1269292"/>
              <a:ext cx="1533284" cy="20443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/>
            <p:cNvSpPr txBox="1"/>
            <p:nvPr/>
          </p:nvSpPr>
          <p:spPr>
            <a:xfrm>
              <a:off x="5735863" y="1577139"/>
              <a:ext cx="1533284" cy="230832"/>
            </a:xfrm>
            <a:prstGeom prst="rect">
              <a:avLst/>
            </a:prstGeom>
            <a:solidFill>
              <a:srgbClr val="626380"/>
            </a:solidFill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>
                  <a:solidFill>
                    <a:prstClr val="white"/>
                  </a:solidFill>
                  <a:latin typeface="Arial" charset="0"/>
                  <a:ea typeface="ＭＳ Ｐゴシック" pitchFamily="34" charset="-128"/>
                  <a:cs typeface="Arial" charset="0"/>
                </a:rPr>
                <a:t>Name of Client</a:t>
              </a:r>
            </a:p>
          </p:txBody>
        </p:sp>
        <p:pic>
          <p:nvPicPr>
            <p:cNvPr id="30" name="Picture 2" descr="C:\Users\Devika\Dropbox\Dimagi - Projects\Grameen Foundation\Bihar CHP\Project Design\screen shots\English\Screendump\due_list.png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78363"/>
            <a:stretch/>
          </p:blipFill>
          <p:spPr bwMode="auto">
            <a:xfrm>
              <a:off x="5735863" y="2969010"/>
              <a:ext cx="1533284" cy="426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TextBox 30"/>
            <p:cNvSpPr txBox="1"/>
            <p:nvPr/>
          </p:nvSpPr>
          <p:spPr>
            <a:xfrm>
              <a:off x="5735864" y="1265059"/>
              <a:ext cx="1512181" cy="364820"/>
            </a:xfrm>
            <a:prstGeom prst="rect">
              <a:avLst/>
            </a:prstGeom>
            <a:solidFill>
              <a:srgbClr val="1259AE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prstClr val="white"/>
                  </a:solidFill>
                  <a:latin typeface="Arial" charset="0"/>
                  <a:ea typeface="ＭＳ Ｐゴシック" pitchFamily="34" charset="-128"/>
                  <a:cs typeface="Arial" charset="0"/>
                </a:rPr>
                <a:t>Client due for VHSND (17/12/12)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735863" y="2265126"/>
              <a:ext cx="1533284" cy="215444"/>
            </a:xfrm>
            <a:prstGeom prst="rect">
              <a:avLst/>
            </a:prstGeom>
            <a:solidFill>
              <a:srgbClr val="626380"/>
            </a:solidFill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 dirty="0">
                  <a:solidFill>
                    <a:prstClr val="white"/>
                  </a:solidFill>
                  <a:latin typeface="Arial" charset="0"/>
                  <a:ea typeface="ＭＳ Ｐゴシック" pitchFamily="34" charset="-128"/>
                  <a:cs typeface="Arial" charset="0"/>
                </a:rPr>
                <a:t>ANC #1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735863" y="2480570"/>
              <a:ext cx="1533284" cy="215444"/>
            </a:xfrm>
            <a:prstGeom prst="rect">
              <a:avLst/>
            </a:prstGeom>
            <a:solidFill>
              <a:srgbClr val="626380"/>
            </a:solidFill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 dirty="0">
                  <a:solidFill>
                    <a:prstClr val="white"/>
                  </a:solidFill>
                  <a:latin typeface="Arial" charset="0"/>
                  <a:ea typeface="ＭＳ Ｐゴシック" pitchFamily="34" charset="-128"/>
                  <a:cs typeface="Arial" charset="0"/>
                </a:rPr>
                <a:t>TT #1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735863" y="2041701"/>
              <a:ext cx="1533284" cy="215444"/>
            </a:xfrm>
            <a:prstGeom prst="rect">
              <a:avLst/>
            </a:prstGeom>
            <a:solidFill>
              <a:srgbClr val="626380"/>
            </a:solidFill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 dirty="0">
                  <a:solidFill>
                    <a:prstClr val="white"/>
                  </a:solidFill>
                  <a:latin typeface="Arial" charset="0"/>
                  <a:ea typeface="ＭＳ Ｐゴシック" pitchFamily="34" charset="-128"/>
                  <a:cs typeface="Arial" charset="0"/>
                </a:rPr>
                <a:t>ANC #1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714760" y="2257145"/>
              <a:ext cx="1533284" cy="19644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800" b="1" dirty="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727322" y="1809857"/>
              <a:ext cx="1533284" cy="2245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 err="1">
                  <a:solidFill>
                    <a:prstClr val="black"/>
                  </a:solidFill>
                  <a:latin typeface="Arial" charset="0"/>
                  <a:ea typeface="ＭＳ Ｐゴシック" pitchFamily="34" charset="-128"/>
                  <a:cs typeface="Arial" charset="0"/>
                </a:rPr>
                <a:t>Nisha</a:t>
              </a:r>
              <a:endParaRPr lang="en-US" sz="1000" b="1" dirty="0">
                <a:solidFill>
                  <a:prstClr val="black"/>
                </a:solidFill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7048673" y="3812409"/>
            <a:ext cx="1847356" cy="2327625"/>
            <a:chOff x="7534641" y="1308934"/>
            <a:chExt cx="1624685" cy="2122327"/>
          </a:xfrm>
        </p:grpSpPr>
        <p:grpSp>
          <p:nvGrpSpPr>
            <p:cNvPr id="38" name="Group 37"/>
            <p:cNvGrpSpPr/>
            <p:nvPr/>
          </p:nvGrpSpPr>
          <p:grpSpPr>
            <a:xfrm>
              <a:off x="7534641" y="1308934"/>
              <a:ext cx="1624685" cy="2122327"/>
              <a:chOff x="7311904" y="1308934"/>
              <a:chExt cx="1624685" cy="2122327"/>
            </a:xfrm>
          </p:grpSpPr>
          <p:pic>
            <p:nvPicPr>
              <p:cNvPr id="40" name="Picture 7"/>
              <p:cNvPicPr>
                <a:picLocks noChangeAspect="1" noChangeArrowheads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7311904" y="1308934"/>
                <a:ext cx="1624685" cy="2122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1" name="Rectangle 40"/>
              <p:cNvSpPr/>
              <p:nvPr/>
            </p:nvSpPr>
            <p:spPr>
              <a:xfrm>
                <a:off x="7396391" y="2544674"/>
                <a:ext cx="1379465" cy="22827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7372945" y="1457694"/>
                <a:ext cx="1379465" cy="26161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100" b="1" dirty="0">
                    <a:solidFill>
                      <a:prstClr val="black"/>
                    </a:solidFill>
                    <a:latin typeface="Arial" charset="0"/>
                    <a:ea typeface="ＭＳ Ｐゴシック" pitchFamily="34" charset="-128"/>
                    <a:cs typeface="Arial" charset="0"/>
                  </a:rPr>
                  <a:t>Received TT #1?</a:t>
                </a:r>
              </a:p>
            </p:txBody>
          </p:sp>
        </p:grpSp>
        <p:pic>
          <p:nvPicPr>
            <p:cNvPr id="39" name="Picture 5" descr="C:\Users\Devika\Dropbox\Dimagi - Projects\Grameen Foundation\Bihar CHP\Project Design\screen shots\English\Screendump\due list_tt.png"/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541956" y="1694441"/>
              <a:ext cx="1533229" cy="822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3" name="Group 42"/>
          <p:cNvGrpSpPr/>
          <p:nvPr/>
        </p:nvGrpSpPr>
        <p:grpSpPr>
          <a:xfrm>
            <a:off x="2571900" y="3818594"/>
            <a:ext cx="1744356" cy="2306423"/>
            <a:chOff x="3955626" y="1292445"/>
            <a:chExt cx="1534100" cy="2102994"/>
          </a:xfrm>
        </p:grpSpPr>
        <p:pic>
          <p:nvPicPr>
            <p:cNvPr id="44" name="Picture 2" descr="C:\Users\Devika\Dropbox\Dimagi - Projects\Grameen Foundation\Bihar CHP\Project Design\screen shots\English\Screendump\Due list_mother child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6442" y="1351060"/>
              <a:ext cx="1533284" cy="20443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2" descr="C:\Users\Devika\Dropbox\Dimagi - Projects\Grameen Foundation\Bihar CHP\Project Design\screen shots\English\Screendump\due_list.png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78363"/>
            <a:stretch/>
          </p:blipFill>
          <p:spPr bwMode="auto">
            <a:xfrm>
              <a:off x="3956442" y="2969010"/>
              <a:ext cx="1533284" cy="426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TextBox 45"/>
            <p:cNvSpPr txBox="1"/>
            <p:nvPr/>
          </p:nvSpPr>
          <p:spPr>
            <a:xfrm>
              <a:off x="3955626" y="1292445"/>
              <a:ext cx="1533284" cy="400110"/>
            </a:xfrm>
            <a:prstGeom prst="rect">
              <a:avLst/>
            </a:prstGeom>
            <a:solidFill>
              <a:srgbClr val="1259AE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b="1" dirty="0">
                  <a:solidFill>
                    <a:prstClr val="white"/>
                  </a:solidFill>
                  <a:latin typeface="Arial" charset="0"/>
                  <a:ea typeface="ＭＳ Ｐゴシック" pitchFamily="34" charset="-128"/>
                  <a:cs typeface="Arial" charset="0"/>
                </a:rPr>
                <a:t>Clients due for VHSND (17/12/12) (1)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3955626" y="1685880"/>
              <a:ext cx="1533284" cy="230832"/>
            </a:xfrm>
            <a:prstGeom prst="rect">
              <a:avLst/>
            </a:prstGeom>
            <a:solidFill>
              <a:srgbClr val="0070C0"/>
            </a:solidFill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dirty="0">
                  <a:solidFill>
                    <a:prstClr val="white"/>
                  </a:solidFill>
                  <a:latin typeface="Arial" charset="0"/>
                  <a:ea typeface="ＭＳ Ｐゴシック" pitchFamily="34" charset="-128"/>
                  <a:cs typeface="Arial" charset="0"/>
                </a:rPr>
                <a:t>Name                  Children</a:t>
              </a:r>
              <a:endParaRPr lang="en-US" sz="800" dirty="0">
                <a:solidFill>
                  <a:prstClr val="white"/>
                </a:solidFill>
                <a:latin typeface="Arial" charset="0"/>
                <a:ea typeface="ＭＳ Ｐゴシック" pitchFamily="34" charset="-128"/>
                <a:cs typeface="Arial" charset="0"/>
              </a:endParaRPr>
            </a:p>
          </p:txBody>
        </p:sp>
      </p:grpSp>
      <p:pic>
        <p:nvPicPr>
          <p:cNvPr id="48" name="Picture 4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21198" y="6158346"/>
            <a:ext cx="2161943" cy="47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9" name="Rectangle 48"/>
          <p:cNvSpPr/>
          <p:nvPr/>
        </p:nvSpPr>
        <p:spPr>
          <a:xfrm>
            <a:off x="609600" y="838200"/>
            <a:ext cx="73194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ase"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en-US" sz="2000" dirty="0">
                <a:latin typeface="Trebuchet MS" pitchFamily="34" charset="0"/>
              </a:rPr>
              <a:t>Provides </a:t>
            </a:r>
            <a:r>
              <a:rPr lang="en-US" sz="2000" dirty="0" smtClean="0">
                <a:latin typeface="Trebuchet MS" pitchFamily="34" charset="0"/>
              </a:rPr>
              <a:t>an updated list </a:t>
            </a:r>
            <a:r>
              <a:rPr lang="en-US" sz="2000" dirty="0">
                <a:latin typeface="Trebuchet MS" pitchFamily="34" charset="0"/>
              </a:rPr>
              <a:t>for each </a:t>
            </a:r>
            <a:r>
              <a:rPr lang="en-US" sz="2000" dirty="0" smtClean="0">
                <a:latin typeface="Trebuchet MS" pitchFamily="34" charset="0"/>
              </a:rPr>
              <a:t>FLW </a:t>
            </a:r>
            <a:r>
              <a:rPr lang="en-US" sz="2000" dirty="0">
                <a:latin typeface="Trebuchet MS" pitchFamily="34" charset="0"/>
              </a:rPr>
              <a:t>of who to mobilize for </a:t>
            </a:r>
            <a:r>
              <a:rPr lang="en-US" sz="2000" dirty="0" smtClean="0">
                <a:latin typeface="Trebuchet MS" pitchFamily="34" charset="0"/>
              </a:rPr>
              <a:t>immunizations</a:t>
            </a:r>
            <a:endParaRPr lang="en-US" sz="2000" dirty="0">
              <a:solidFill>
                <a:prstClr val="black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3200400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69698" y="2286000"/>
            <a:ext cx="80008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2000" dirty="0" smtClean="0">
                <a:latin typeface="Trebuchet MS" pitchFamily="34" charset="0"/>
              </a:rPr>
              <a:t>Allows FLW to quickly punch in data at the clinic and update patient records.</a:t>
            </a:r>
            <a:endParaRPr lang="en-US" sz="2000" dirty="0">
              <a:latin typeface="Trebuchet MS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69698" y="3006767"/>
            <a:ext cx="80008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en-US" sz="2000" dirty="0" smtClean="0">
                <a:latin typeface="Trebuchet MS" pitchFamily="34" charset="0"/>
              </a:rPr>
              <a:t>Electronic immunization records are available on the web for supervisors to assess the efficacy of their programmes </a:t>
            </a:r>
            <a:endParaRPr lang="en-US" sz="2000" dirty="0"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30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4" grpId="0" animBg="1"/>
      <p:bldP spid="15" grpId="0" animBg="1"/>
      <p:bldP spid="20" grpId="0" animBg="1"/>
      <p:bldP spid="49" grpId="0"/>
      <p:bldP spid="5" grpId="0"/>
      <p:bldP spid="5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itle 1"/>
          <p:cNvSpPr>
            <a:spLocks noGrp="1"/>
          </p:cNvSpPr>
          <p:nvPr>
            <p:ph type="title"/>
          </p:nvPr>
        </p:nvSpPr>
        <p:spPr>
          <a:xfrm>
            <a:off x="387369" y="304800"/>
            <a:ext cx="8229600" cy="914400"/>
          </a:xfrm>
        </p:spPr>
        <p:txBody>
          <a:bodyPr/>
          <a:lstStyle/>
          <a:p>
            <a:r>
              <a:rPr lang="en-US" sz="3000" dirty="0" smtClean="0">
                <a:ea typeface="ＭＳ Ｐゴシック" pitchFamily="34" charset="-128"/>
              </a:rPr>
              <a:t>In the Pipeline: Integration with the Government’s MCH Database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1198" y="6158346"/>
            <a:ext cx="2161943" cy="47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81000" y="1357746"/>
            <a:ext cx="5333999" cy="4800600"/>
          </a:xfrm>
        </p:spPr>
        <p:txBody>
          <a:bodyPr/>
          <a:lstStyle/>
          <a:p>
            <a:pPr algn="just"/>
            <a:r>
              <a:rPr lang="en-US" sz="2200" dirty="0" smtClean="0"/>
              <a:t>The MCTS (Mother and Child Tracking System) in </a:t>
            </a:r>
            <a:r>
              <a:rPr lang="en-US" sz="2200" dirty="0"/>
              <a:t>I</a:t>
            </a:r>
            <a:r>
              <a:rPr lang="en-US" sz="2200" dirty="0" smtClean="0"/>
              <a:t>ndia is the database that houses the records of pregnant women and newborns</a:t>
            </a:r>
          </a:p>
          <a:p>
            <a:pPr marL="0" indent="0" algn="just">
              <a:buNone/>
            </a:pPr>
            <a:endParaRPr lang="en-US" sz="2200" dirty="0" smtClean="0"/>
          </a:p>
          <a:p>
            <a:pPr algn="just"/>
            <a:r>
              <a:rPr lang="en-US" sz="2200" dirty="0" smtClean="0"/>
              <a:t>Currently, data is fed into the system manually</a:t>
            </a:r>
          </a:p>
          <a:p>
            <a:pPr lvl="1" algn="just"/>
            <a:r>
              <a:rPr lang="en-US" dirty="0" smtClean="0"/>
              <a:t>The ANM (ASHA’s supervisor) makes note of the immunizations given to a mother or child on VHSND</a:t>
            </a:r>
          </a:p>
          <a:p>
            <a:pPr lvl="1" algn="just"/>
            <a:r>
              <a:rPr lang="en-US" dirty="0" smtClean="0"/>
              <a:t>Paper records are sent to a district-level data entry operator who feeds it into the system</a:t>
            </a:r>
          </a:p>
          <a:p>
            <a:pPr marL="228600" lvl="1" indent="0" algn="just">
              <a:buNone/>
            </a:pPr>
            <a:endParaRPr lang="en-US" dirty="0" smtClean="0"/>
          </a:p>
        </p:txBody>
      </p:sp>
      <p:pic>
        <p:nvPicPr>
          <p:cNvPr id="7" name="Picture 3" descr="C:\Users\Mohini\Dropbox\Dimagi - Images\Field\WV - Chikaldara\Multiple columns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67400" y="1143000"/>
            <a:ext cx="3149600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 descr="C:\Users\Nick\Dropbox\Temp Zambia WFP\Project Materials\WFP Photos\IMG_323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793" y="3774747"/>
            <a:ext cx="3178132" cy="23835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966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The Community Health Framework </a:t>
            </a:r>
            <a:r>
              <a:rPr lang="en-US" sz="4000" dirty="0"/>
              <a:t>I</a:t>
            </a:r>
            <a:r>
              <a:rPr lang="en-US" sz="4000" dirty="0" smtClean="0"/>
              <a:t>n Rural India And </a:t>
            </a:r>
            <a:r>
              <a:rPr lang="en-US" sz="4000" dirty="0"/>
              <a:t>T</a:t>
            </a:r>
            <a:r>
              <a:rPr lang="en-US" sz="4000" dirty="0" smtClean="0"/>
              <a:t>he </a:t>
            </a:r>
            <a:r>
              <a:rPr lang="en-US" sz="4000" dirty="0"/>
              <a:t>N</a:t>
            </a:r>
            <a:r>
              <a:rPr lang="en-US" sz="4000" dirty="0" smtClean="0"/>
              <a:t>eed For ICT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6714801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4323782" y="1636187"/>
            <a:ext cx="2386608" cy="604663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IN" sz="3100" b="1" dirty="0" smtClean="0"/>
              <a:t>MOTECH server</a:t>
            </a:r>
          </a:p>
          <a:p>
            <a:pPr marL="0" indent="0" algn="ctr">
              <a:buFont typeface="Arial" pitchFamily="34" charset="0"/>
              <a:buNone/>
            </a:pPr>
            <a:endParaRPr lang="en-IN" b="1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09186" y="1631142"/>
            <a:ext cx="2386608" cy="604663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IN" b="1" dirty="0" smtClean="0"/>
              <a:t>MCTS</a:t>
            </a:r>
            <a:endParaRPr lang="en-IN" b="1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588426" y="2785394"/>
            <a:ext cx="2386608" cy="750815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IN" sz="2200" b="1" dirty="0" smtClean="0">
                <a:solidFill>
                  <a:schemeClr val="bg1"/>
                </a:solidFill>
              </a:rPr>
              <a:t>CommCare HQ</a:t>
            </a:r>
          </a:p>
          <a:p>
            <a:pPr marL="0" indent="0" algn="ctr">
              <a:buFont typeface="Arial" pitchFamily="34" charset="0"/>
              <a:buNone/>
            </a:pPr>
            <a:r>
              <a:rPr lang="en-IN" sz="2200" b="1" dirty="0">
                <a:solidFill>
                  <a:schemeClr val="bg1"/>
                </a:solidFill>
              </a:rPr>
              <a:t> </a:t>
            </a:r>
            <a:r>
              <a:rPr lang="en-IN" sz="2200" b="1" dirty="0" smtClean="0">
                <a:solidFill>
                  <a:schemeClr val="bg1"/>
                </a:solidFill>
              </a:rPr>
              <a:t>server</a:t>
            </a:r>
            <a:endParaRPr lang="en-IN" sz="2200" b="1" dirty="0">
              <a:solidFill>
                <a:schemeClr val="bg1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55386" y="2485443"/>
            <a:ext cx="2386608" cy="3294838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IN" sz="1800" b="1" dirty="0" smtClean="0">
                <a:solidFill>
                  <a:schemeClr val="bg1"/>
                </a:solidFill>
              </a:rPr>
              <a:t>CommCare:</a:t>
            </a:r>
          </a:p>
          <a:p>
            <a:pPr marL="0" indent="0" algn="ctr">
              <a:buFont typeface="Arial" pitchFamily="34" charset="0"/>
              <a:buNone/>
            </a:pPr>
            <a:r>
              <a:rPr lang="en-IN" sz="1800" b="1" dirty="0" smtClean="0">
                <a:solidFill>
                  <a:schemeClr val="bg1"/>
                </a:solidFill>
              </a:rPr>
              <a:t>ASHA’s Phone</a:t>
            </a:r>
            <a:endParaRPr lang="en-IN" sz="1800" b="1" dirty="0">
              <a:solidFill>
                <a:schemeClr val="bg1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067944" y="3553794"/>
            <a:ext cx="2386608" cy="1750130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en-IN" sz="1800" b="1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IN" sz="1800" b="1" dirty="0">
                <a:solidFill>
                  <a:schemeClr val="bg1"/>
                </a:solidFill>
              </a:rPr>
              <a:t>CommCare:</a:t>
            </a:r>
          </a:p>
          <a:p>
            <a:pPr marL="0" indent="0" algn="ctr">
              <a:buNone/>
            </a:pPr>
            <a:r>
              <a:rPr lang="en-IN" sz="1800" b="1" dirty="0" smtClean="0">
                <a:solidFill>
                  <a:schemeClr val="bg1"/>
                </a:solidFill>
              </a:rPr>
              <a:t>ANM</a:t>
            </a:r>
            <a:r>
              <a:rPr lang="en-IN" sz="1800" b="1" dirty="0">
                <a:solidFill>
                  <a:schemeClr val="bg1"/>
                </a:solidFill>
              </a:rPr>
              <a:t> </a:t>
            </a:r>
            <a:r>
              <a:rPr lang="en-IN" sz="1800" b="1" dirty="0" smtClean="0">
                <a:solidFill>
                  <a:schemeClr val="bg1"/>
                </a:solidFill>
              </a:rPr>
              <a:t>(Supervisor’s) </a:t>
            </a:r>
            <a:r>
              <a:rPr lang="en-IN" sz="1800" b="1" dirty="0">
                <a:solidFill>
                  <a:schemeClr val="bg1"/>
                </a:solidFill>
              </a:rPr>
              <a:t>Phone for Approval</a:t>
            </a:r>
          </a:p>
          <a:p>
            <a:pPr marL="0" indent="0" algn="ctr">
              <a:buFont typeface="Arial" pitchFamily="34" charset="0"/>
              <a:buNone/>
            </a:pPr>
            <a:endParaRPr lang="en-IN" sz="1800" b="1" dirty="0">
              <a:solidFill>
                <a:schemeClr val="bg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1120788" y="3562404"/>
            <a:ext cx="1512168" cy="1425861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TextBox 15"/>
          <p:cNvSpPr txBox="1"/>
          <p:nvPr/>
        </p:nvSpPr>
        <p:spPr>
          <a:xfrm>
            <a:off x="1218414" y="3859835"/>
            <a:ext cx="1368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1600" b="1" dirty="0" smtClean="0">
                <a:solidFill>
                  <a:schemeClr val="bg1"/>
                </a:solidFill>
              </a:rPr>
              <a:t>Client’s Immunization Records</a:t>
            </a:r>
            <a:endParaRPr lang="en-IN" sz="1600" b="1" dirty="0">
              <a:solidFill>
                <a:schemeClr val="bg1"/>
              </a:solidFill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3352800" y="1938518"/>
            <a:ext cx="881844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 flipV="1">
            <a:off x="6890084" y="1938518"/>
            <a:ext cx="1024448" cy="72848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3079957" y="4253224"/>
            <a:ext cx="90010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6588426" y="3712343"/>
            <a:ext cx="775445" cy="61622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1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914400"/>
          </a:xfrm>
        </p:spPr>
        <p:txBody>
          <a:bodyPr/>
          <a:lstStyle/>
          <a:p>
            <a:r>
              <a:rPr lang="en-US" sz="3000" dirty="0" smtClean="0">
                <a:ea typeface="ＭＳ Ｐゴシック" pitchFamily="34" charset="-128"/>
              </a:rPr>
              <a:t>In the Pipeline: Integration with the Government’s MCH Database</a:t>
            </a:r>
          </a:p>
        </p:txBody>
      </p:sp>
    </p:spTree>
    <p:extLst>
      <p:ext uri="{BB962C8B-B14F-4D97-AF65-F5344CB8AC3E}">
        <p14:creationId xmlns:p14="http://schemas.microsoft.com/office/powerpoint/2010/main" val="149733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5" grpId="0" animBg="1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 descr="C:\Users\Stella\Desktop\bureaucratic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27000"/>
            <a:ext cx="9148038" cy="9037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75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tella\Dropbox\Dimagi\CommCare\BEST Photos\india\india - multimedia sho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5800" y="10312"/>
            <a:ext cx="12380712" cy="6964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" y="3492751"/>
            <a:ext cx="5943600" cy="3313264"/>
          </a:xfrm>
          <a:prstGeom prst="rect">
            <a:avLst/>
          </a:prstGeom>
          <a:solidFill>
            <a:schemeClr val="accent6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2800" b="1" dirty="0">
                <a:solidFill>
                  <a:schemeClr val="tx2"/>
                </a:solidFill>
              </a:rPr>
              <a:t>“Before if we met a woman on the road, I would talk to her for a couple of minutes and consider that as part of my quota or work. Now I sit down and go through each point. Nothing gets missed</a:t>
            </a:r>
            <a:r>
              <a:rPr lang="en-CA" sz="2800" b="1" dirty="0" smtClean="0">
                <a:solidFill>
                  <a:schemeClr val="tx2"/>
                </a:solidFill>
              </a:rPr>
              <a:t>.”</a:t>
            </a:r>
          </a:p>
          <a:p>
            <a:pPr algn="r"/>
            <a:r>
              <a:rPr lang="en-CA" sz="2800" dirty="0" smtClean="0">
                <a:solidFill>
                  <a:schemeClr val="tx2"/>
                </a:solidFill>
              </a:rPr>
              <a:t>- ASHA in Kaushambi, India</a:t>
            </a:r>
            <a:endParaRPr lang="en-CA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67450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http://www.ideachampions.com/weblogs/change-architect-sign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-243408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54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200" y="885825"/>
            <a:ext cx="8229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228600" indent="-228600" algn="l" rtl="0" eaLnBrk="0" fontAlgn="base" hangingPunct="0"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§"/>
              <a:defRPr sz="2400" kern="1200" cap="none" baseline="0">
                <a:solidFill>
                  <a:schemeClr val="tx1"/>
                </a:solidFill>
                <a:latin typeface="Trebuchet MS" pitchFamily="34" charset="0"/>
                <a:ea typeface="ＭＳ Ｐゴシック" pitchFamily="-65" charset="-128"/>
                <a:cs typeface="ＭＳ Ｐゴシック" pitchFamily="-65" charset="-128"/>
              </a:defRPr>
            </a:lvl1pPr>
            <a:lvl2pPr marL="460375" indent="-231775" algn="l" rtl="0" eaLnBrk="0" fontAlgn="base" hangingPunct="0">
              <a:spcBef>
                <a:spcPts val="600"/>
              </a:spcBef>
              <a:spcAft>
                <a:spcPct val="0"/>
              </a:spcAft>
              <a:buFont typeface="Wingdings" pitchFamily="2" charset="2"/>
              <a:buChar char="Ø"/>
              <a:defRPr sz="2200" kern="1200">
                <a:solidFill>
                  <a:schemeClr val="tx1"/>
                </a:solidFill>
                <a:latin typeface="Trebuchet MS" pitchFamily="34" charset="0"/>
                <a:ea typeface="ＭＳ Ｐゴシック" pitchFamily="-111" charset="-128"/>
                <a:cs typeface="+mn-cs"/>
              </a:defRPr>
            </a:lvl2pPr>
            <a:lvl3pPr marL="685800" indent="-228600" algn="l" rtl="0" eaLnBrk="0" fontAlgn="base" hangingPunct="0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Trebuchet MS" pitchFamily="34" charset="0"/>
                <a:ea typeface="ＭＳ Ｐゴシック" pitchFamily="-111" charset="-128"/>
                <a:cs typeface="+mn-cs"/>
              </a:defRPr>
            </a:lvl3pPr>
            <a:lvl4pPr marL="914400" indent="-228600" algn="l" rtl="0" eaLnBrk="0" fontAlgn="base" hangingPunct="0">
              <a:spcBef>
                <a:spcPts val="600"/>
              </a:spcBef>
              <a:spcAft>
                <a:spcPct val="0"/>
              </a:spcAft>
              <a:buFont typeface="Courier New" pitchFamily="49" charset="0"/>
              <a:buChar char="o"/>
              <a:defRPr sz="1800" kern="1200">
                <a:solidFill>
                  <a:schemeClr val="tx1"/>
                </a:solidFill>
                <a:latin typeface="Trebuchet MS" pitchFamily="34" charset="0"/>
                <a:ea typeface="ＭＳ Ｐゴシック" pitchFamily="-111" charset="-128"/>
                <a:cs typeface="+mn-cs"/>
              </a:defRPr>
            </a:lvl4pPr>
            <a:lvl5pPr marL="1143000" indent="-228600" algn="l" rtl="0" eaLnBrk="0" fontAlgn="base" hangingPunct="0">
              <a:spcBef>
                <a:spcPts val="6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tx1"/>
                </a:solidFill>
                <a:latin typeface="Trebuchet MS" pitchFamily="34" charset="0"/>
                <a:ea typeface="ＭＳ Ｐゴシック" pitchFamily="-111" charset="-128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endParaRPr lang="en-US" sz="2200" dirty="0"/>
          </a:p>
          <a:p>
            <a:pPr marL="0" indent="0" algn="ctr">
              <a:buNone/>
              <a:defRPr/>
            </a:pPr>
            <a:r>
              <a:rPr lang="en-US" sz="2000" dirty="0" smtClean="0"/>
              <a:t>Dimagi's</a:t>
            </a:r>
            <a:r>
              <a:rPr lang="en-US" sz="2000" dirty="0"/>
              <a:t> mission is to integrate innovative technology into global public and private services in order to improve human health and wellbeing.</a:t>
            </a:r>
          </a:p>
          <a:p>
            <a:pPr marL="0" indent="0" algn="ctr">
              <a:buFont typeface="Wingdings" pitchFamily="2" charset="2"/>
              <a:buNone/>
              <a:defRPr/>
            </a:pPr>
            <a:endParaRPr lang="en-US" sz="2000" i="1" dirty="0" smtClean="0"/>
          </a:p>
          <a:p>
            <a:pPr marL="0" indent="0" algn="ctr">
              <a:buFont typeface="Wingdings" pitchFamily="2" charset="2"/>
              <a:buNone/>
              <a:defRPr/>
            </a:pPr>
            <a:r>
              <a:rPr lang="en-US" sz="2000" i="1" dirty="0" smtClean="0"/>
              <a:t>We seek collaborations and partners that emphasize local ownership and open access to the systems and technologies that we support.</a:t>
            </a:r>
          </a:p>
          <a:p>
            <a:pPr marL="0" indent="0" algn="ctr">
              <a:buFont typeface="Wingdings" pitchFamily="2" charset="2"/>
              <a:buNone/>
              <a:defRPr/>
            </a:pPr>
            <a:endParaRPr lang="en-US" sz="1800" dirty="0" smtClean="0"/>
          </a:p>
          <a:p>
            <a:pPr algn="ctr">
              <a:buFontTx/>
              <a:buNone/>
              <a:defRPr/>
            </a:pPr>
            <a:r>
              <a:rPr lang="en-US" sz="2000" dirty="0" smtClean="0"/>
              <a:t>Contact:  Rishad Gambhir (</a:t>
            </a:r>
            <a:r>
              <a:rPr lang="en-US" sz="2000" dirty="0" smtClean="0">
                <a:hlinkClick r:id="rId2"/>
              </a:rPr>
              <a:t>rgambhir@dimagi.com</a:t>
            </a:r>
            <a:r>
              <a:rPr lang="en-US" sz="2000" dirty="0" smtClean="0"/>
              <a:t>)</a:t>
            </a:r>
          </a:p>
          <a:p>
            <a:pPr algn="ctr">
              <a:buFontTx/>
              <a:buNone/>
              <a:defRPr/>
            </a:pPr>
            <a:r>
              <a:rPr lang="en-US" sz="2000" dirty="0" smtClean="0"/>
              <a:t>               Jonathan Jackson (</a:t>
            </a:r>
            <a:r>
              <a:rPr lang="en-US" sz="2000" u="sng" dirty="0" smtClean="0">
                <a:hlinkClick r:id="rId3"/>
              </a:rPr>
              <a:t>jjackson@dimagi.com</a:t>
            </a:r>
            <a:r>
              <a:rPr lang="en-US" sz="2000" dirty="0" smtClean="0"/>
              <a:t>)</a:t>
            </a:r>
          </a:p>
          <a:p>
            <a:pPr algn="ctr">
              <a:buFontTx/>
              <a:buNone/>
              <a:defRPr/>
            </a:pPr>
            <a:r>
              <a:rPr lang="en-US" sz="2000" dirty="0" smtClean="0"/>
              <a:t>Neal Lesh </a:t>
            </a:r>
            <a:r>
              <a:rPr lang="en-US" sz="2000" dirty="0"/>
              <a:t>(</a:t>
            </a:r>
            <a:r>
              <a:rPr lang="en-US" sz="2000" dirty="0" smtClean="0">
                <a:hlinkClick r:id="rId4"/>
              </a:rPr>
              <a:t>nlesh@dimagi.com</a:t>
            </a:r>
            <a:r>
              <a:rPr lang="en-US" sz="2000" dirty="0" smtClean="0"/>
              <a:t>)</a:t>
            </a:r>
          </a:p>
          <a:p>
            <a:pPr algn="ctr">
              <a:buFontTx/>
              <a:buNone/>
              <a:defRPr/>
            </a:pPr>
            <a:endParaRPr lang="en-US" sz="2000" dirty="0" smtClean="0"/>
          </a:p>
          <a:p>
            <a:pPr algn="ctr">
              <a:buFont typeface="Wingdings" pitchFamily="2" charset="2"/>
              <a:buNone/>
              <a:defRPr/>
            </a:pPr>
            <a:r>
              <a:rPr lang="en-US" sz="1500" dirty="0" smtClean="0"/>
              <a:t>Additional Resources: 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n-US" sz="1500" dirty="0" smtClean="0">
                <a:hlinkClick r:id="rId5"/>
              </a:rPr>
              <a:t>http://www.commcarehq.org</a:t>
            </a:r>
            <a:endParaRPr lang="en-US" sz="1500" dirty="0" smtClean="0"/>
          </a:p>
          <a:p>
            <a:pPr algn="ctr">
              <a:buFont typeface="Wingdings" pitchFamily="2" charset="2"/>
              <a:buNone/>
              <a:defRPr/>
            </a:pPr>
            <a:r>
              <a:rPr lang="en-US" sz="1500" dirty="0" smtClean="0">
                <a:hlinkClick r:id="rId6"/>
              </a:rPr>
              <a:t>http://www.dimagi.com</a:t>
            </a:r>
            <a:endParaRPr lang="en-US" sz="1500" dirty="0" smtClean="0"/>
          </a:p>
          <a:p>
            <a:pPr marL="0" indent="0" algn="ctr">
              <a:buFont typeface="Wingdings" pitchFamily="2" charset="2"/>
              <a:buNone/>
              <a:defRPr/>
            </a:pPr>
            <a:r>
              <a:rPr lang="en-US" sz="1500" u="sng" dirty="0" smtClean="0">
                <a:hlinkClick r:id="rId7"/>
              </a:rPr>
              <a:t>http://youtu.be/QTjs61L5l2Q</a:t>
            </a:r>
            <a:endParaRPr lang="en-US" sz="1500" dirty="0" smtClean="0"/>
          </a:p>
          <a:p>
            <a:pPr algn="ctr">
              <a:buFont typeface="Wingdings" pitchFamily="2" charset="2"/>
              <a:buNone/>
              <a:defRPr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7402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809625" y="1573213"/>
            <a:ext cx="2305050" cy="17541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ts val="600"/>
              </a:spcBef>
              <a:spcAft>
                <a:spcPct val="0"/>
              </a:spcAft>
              <a:defRPr/>
            </a:pPr>
            <a:endParaRPr lang="en-US" sz="1400" dirty="0">
              <a:solidFill>
                <a:prstClr val="white"/>
              </a:solidFill>
              <a:latin typeface="Trebuchet MS" pitchFamily="34" charset="0"/>
              <a:ea typeface="ＭＳ Ｐゴシック" pitchFamily="34" charset="-128"/>
              <a:cs typeface="Arial" charset="0"/>
            </a:endParaRPr>
          </a:p>
          <a:p>
            <a:pPr marL="228600" indent="-228600" fontAlgn="base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prstClr val="white"/>
                </a:solidFill>
                <a:latin typeface="Trebuchet MS" pitchFamily="34" charset="0"/>
                <a:ea typeface="ＭＳ Ｐゴシック" pitchFamily="34" charset="-128"/>
                <a:cs typeface="Arial" charset="0"/>
              </a:rPr>
              <a:t>Data collection and case management solution</a:t>
            </a:r>
          </a:p>
          <a:p>
            <a:pPr marL="228600" indent="-228600" fontAlgn="base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prstClr val="white"/>
                </a:solidFill>
                <a:latin typeface="Trebuchet MS" pitchFamily="34" charset="0"/>
                <a:ea typeface="ＭＳ Ｐゴシック" pitchFamily="34" charset="-128"/>
                <a:cs typeface="Arial" charset="0"/>
              </a:rPr>
              <a:t>Java feature phones or Android smartphones &amp; tablets</a:t>
            </a:r>
            <a:endParaRPr lang="en-US" sz="1400" dirty="0">
              <a:solidFill>
                <a:prstClr val="black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pic>
        <p:nvPicPr>
          <p:cNvPr id="8" name="Picture 7" descr="C:\Users\Stella\Dropbox\Dimagi\CommCare\CommCare MultiMedia\Open-source Original Illustrations\India\Checkup,Treatment and Counselling\anm_visi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898" y="585140"/>
            <a:ext cx="2277801" cy="26523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C:\Users\Stella\Dropbox\Dimagi\CommCare\CommCare MultiMedia\Open-source Original Illustrations\India\Checkup,Treatment and Counselling\tablet_strips_with_some_used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7359" y="510930"/>
            <a:ext cx="3326877" cy="28007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7485" y="3417107"/>
            <a:ext cx="2304625" cy="25901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15" descr="C:\Users\Stella\Dropbox\Dimagi\CommCare\CommCare MultiMedia\Open-source Original Illustrations\India\Newborn vaccinations, medicines, tests\tetanus_and_polio drop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5669" y="3475827"/>
            <a:ext cx="2630256" cy="24727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7800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23554" name="Picture 2" descr="http://www.mohfw.nic.in/NRHM/Images/ASHA%20in%20Action%20MP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1509" y="0"/>
            <a:ext cx="11168441" cy="684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74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2"/>
          <p:cNvGrpSpPr/>
          <p:nvPr/>
        </p:nvGrpSpPr>
        <p:grpSpPr>
          <a:xfrm>
            <a:off x="996286" y="0"/>
            <a:ext cx="8147714" cy="6858000"/>
            <a:chOff x="996286" y="0"/>
            <a:chExt cx="8147714" cy="6858000"/>
          </a:xfrm>
        </p:grpSpPr>
        <p:pic>
          <p:nvPicPr>
            <p:cNvPr id="11267" name="Picture 3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6960" y="4491594"/>
              <a:ext cx="1057485" cy="20349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152" y="0"/>
              <a:ext cx="1057485" cy="20349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7864" y="476672"/>
              <a:ext cx="1057485" cy="20349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8246" y="260648"/>
              <a:ext cx="1057485" cy="20349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5736" y="4823008"/>
              <a:ext cx="1057485" cy="20349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6515" y="2295640"/>
              <a:ext cx="1057485" cy="20349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3099" y="3645024"/>
              <a:ext cx="1057485" cy="20349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6286" y="2810531"/>
              <a:ext cx="1057485" cy="20349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9872" y="3474098"/>
              <a:ext cx="1057485" cy="20349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4" descr="India Clip Ar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688" y="116632"/>
              <a:ext cx="6654413" cy="658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0076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itle 1"/>
          <p:cNvSpPr>
            <a:spLocks noGrp="1"/>
          </p:cNvSpPr>
          <p:nvPr>
            <p:ph type="title"/>
          </p:nvPr>
        </p:nvSpPr>
        <p:spPr>
          <a:xfrm>
            <a:off x="424350" y="304800"/>
            <a:ext cx="8229600" cy="68580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The ASHA Worker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09625" y="1573213"/>
            <a:ext cx="2305050" cy="17541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>
              <a:spcBef>
                <a:spcPts val="600"/>
              </a:spcBef>
              <a:spcAft>
                <a:spcPct val="0"/>
              </a:spcAft>
              <a:defRPr/>
            </a:pPr>
            <a:endParaRPr lang="en-US" sz="1400" dirty="0">
              <a:solidFill>
                <a:prstClr val="white"/>
              </a:solidFill>
              <a:latin typeface="Trebuchet MS" pitchFamily="34" charset="0"/>
              <a:ea typeface="ＭＳ Ｐゴシック" pitchFamily="34" charset="-128"/>
              <a:cs typeface="Arial" charset="0"/>
            </a:endParaRPr>
          </a:p>
          <a:p>
            <a:pPr marL="228600" indent="-228600" fontAlgn="base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prstClr val="white"/>
                </a:solidFill>
                <a:latin typeface="Trebuchet MS" pitchFamily="34" charset="0"/>
                <a:ea typeface="ＭＳ Ｐゴシック" pitchFamily="34" charset="-128"/>
                <a:cs typeface="Arial" charset="0"/>
              </a:rPr>
              <a:t>Data collection and case management solution</a:t>
            </a:r>
          </a:p>
          <a:p>
            <a:pPr marL="228600" indent="-228600" fontAlgn="base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400" dirty="0">
                <a:solidFill>
                  <a:prstClr val="white"/>
                </a:solidFill>
                <a:latin typeface="Trebuchet MS" pitchFamily="34" charset="0"/>
                <a:ea typeface="ＭＳ Ｐゴシック" pitchFamily="34" charset="-128"/>
                <a:cs typeface="Arial" charset="0"/>
              </a:rPr>
              <a:t>Java feature phones or Android smartphones &amp; tablets</a:t>
            </a:r>
            <a:endParaRPr lang="en-US" sz="1400" dirty="0">
              <a:solidFill>
                <a:prstClr val="black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1066800"/>
            <a:ext cx="4343400" cy="7340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en-US" sz="2100" dirty="0" smtClean="0">
                <a:latin typeface="Trebuchet MS" pitchFamily="34" charset="0"/>
                <a:ea typeface="ＭＳ Ｐゴシック" pitchFamily="34" charset="-128"/>
                <a:cs typeface="Arial" charset="0"/>
              </a:rPr>
              <a:t>Deputed for conducting home visits to pregnant women and newborns.</a:t>
            </a:r>
          </a:p>
          <a:p>
            <a:pPr fontAlgn="base">
              <a:spcAft>
                <a:spcPct val="0"/>
              </a:spcAft>
              <a:defRPr/>
            </a:pPr>
            <a:endParaRPr lang="en-US" sz="2100" dirty="0" smtClean="0">
              <a:latin typeface="Trebuchet MS" pitchFamily="34" charset="0"/>
              <a:ea typeface="ＭＳ Ｐゴシック" pitchFamily="34" charset="-128"/>
              <a:cs typeface="Arial" charset="0"/>
            </a:endParaRPr>
          </a:p>
          <a:p>
            <a:pPr marL="342900" indent="-342900" fontAlgn="base"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en-US" sz="2100" dirty="0" smtClean="0">
                <a:latin typeface="Trebuchet MS" pitchFamily="34" charset="0"/>
                <a:ea typeface="ＭＳ Ｐゴシック" pitchFamily="34" charset="-128"/>
                <a:cs typeface="Arial" charset="0"/>
              </a:rPr>
              <a:t>Responsible for mobilizing pregnant women and newborns to access key health services including immunizations and ante-natal care check-ups.</a:t>
            </a:r>
          </a:p>
          <a:p>
            <a:pPr marL="342900" indent="-342900" fontAlgn="base">
              <a:spcAft>
                <a:spcPct val="0"/>
              </a:spcAft>
              <a:buFont typeface="Wingdings" pitchFamily="2" charset="2"/>
              <a:buChar char="§"/>
              <a:defRPr/>
            </a:pPr>
            <a:endParaRPr lang="en-US" sz="2100" dirty="0" smtClean="0">
              <a:latin typeface="Trebuchet MS" pitchFamily="34" charset="0"/>
              <a:ea typeface="ＭＳ Ｐゴシック" pitchFamily="34" charset="-128"/>
              <a:cs typeface="Arial" charset="0"/>
            </a:endParaRPr>
          </a:p>
          <a:p>
            <a:pPr marL="342900" indent="-342900" fontAlgn="base"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en-US" sz="2100" dirty="0" smtClean="0">
                <a:latin typeface="Trebuchet MS" pitchFamily="34" charset="0"/>
                <a:ea typeface="ＭＳ Ｐゴシック" pitchFamily="34" charset="-128"/>
                <a:cs typeface="Arial" charset="0"/>
              </a:rPr>
              <a:t>Counsels women on birth preparedness, importance of institutional deliveries, contraception, complementary feeding.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  <a:defRPr/>
            </a:pPr>
            <a:endParaRPr lang="en-US" sz="2100" dirty="0" smtClean="0">
              <a:latin typeface="Trebuchet MS" pitchFamily="34" charset="0"/>
              <a:ea typeface="ＭＳ Ｐゴシック" pitchFamily="34" charset="-128"/>
              <a:cs typeface="Arial" charset="0"/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  <a:defRPr/>
            </a:pPr>
            <a:endParaRPr lang="en-US" sz="2100" dirty="0" smtClean="0">
              <a:latin typeface="Trebuchet MS" pitchFamily="34" charset="0"/>
              <a:ea typeface="ＭＳ Ｐゴシック" pitchFamily="34" charset="-128"/>
              <a:cs typeface="Arial" charset="0"/>
            </a:endParaRPr>
          </a:p>
          <a:p>
            <a:pPr marL="285750" indent="-285750" fontAlgn="base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US" sz="2100" dirty="0" smtClean="0">
              <a:latin typeface="Trebuchet MS" pitchFamily="34" charset="0"/>
              <a:ea typeface="ＭＳ Ｐゴシック" pitchFamily="34" charset="-128"/>
              <a:cs typeface="Arial" charset="0"/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  <a:defRPr/>
            </a:pPr>
            <a:endParaRPr lang="en-US" sz="2100" dirty="0" smtClean="0">
              <a:latin typeface="Trebuchet MS" pitchFamily="34" charset="0"/>
              <a:ea typeface="ＭＳ Ｐゴシック" pitchFamily="34" charset="-128"/>
              <a:cs typeface="Arial" charset="0"/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  <a:defRPr/>
            </a:pPr>
            <a:endParaRPr lang="en-US" sz="2100" dirty="0" smtClean="0">
              <a:latin typeface="Trebuchet MS" pitchFamily="34" charset="0"/>
              <a:ea typeface="ＭＳ Ｐゴシック" pitchFamily="34" charset="-128"/>
              <a:cs typeface="Arial" charset="0"/>
            </a:endParaRPr>
          </a:p>
          <a:p>
            <a:pPr fontAlgn="base">
              <a:spcBef>
                <a:spcPts val="600"/>
              </a:spcBef>
              <a:spcAft>
                <a:spcPct val="0"/>
              </a:spcAft>
              <a:defRPr/>
            </a:pPr>
            <a:endParaRPr lang="en-US" sz="2100" dirty="0" smtClean="0">
              <a:latin typeface="Trebuchet MS" pitchFamily="34" charset="0"/>
              <a:ea typeface="ＭＳ Ｐゴシック" pitchFamily="34" charset="-128"/>
              <a:cs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239255"/>
            <a:ext cx="3886200" cy="2918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334164"/>
            <a:ext cx="2895600" cy="27571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95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6128849" cy="60960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VHSND – Immunization Day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04799" y="990600"/>
            <a:ext cx="4495801" cy="546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en-US" sz="1900" dirty="0" smtClean="0">
                <a:latin typeface="Trebuchet MS" pitchFamily="34" charset="0"/>
                <a:ea typeface="ＭＳ Ｐゴシック" pitchFamily="34" charset="-128"/>
                <a:cs typeface="Arial" charset="0"/>
              </a:rPr>
              <a:t>The Village Health, Sanitation and Nutrition Day</a:t>
            </a:r>
          </a:p>
          <a:p>
            <a:pPr marL="342900" indent="-342900" fontAlgn="base">
              <a:spcAft>
                <a:spcPct val="0"/>
              </a:spcAft>
              <a:buFont typeface="Wingdings" pitchFamily="2" charset="2"/>
              <a:buChar char="§"/>
              <a:defRPr/>
            </a:pPr>
            <a:endParaRPr lang="en-US" sz="1900" dirty="0" smtClean="0">
              <a:latin typeface="Trebuchet MS" pitchFamily="34" charset="0"/>
              <a:ea typeface="ＭＳ Ｐゴシック" pitchFamily="34" charset="-128"/>
              <a:cs typeface="Arial" charset="0"/>
            </a:endParaRPr>
          </a:p>
          <a:p>
            <a:pPr marL="342900" indent="-342900" fontAlgn="base"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en-US" sz="1900" dirty="0" smtClean="0">
                <a:latin typeface="Trebuchet MS" pitchFamily="34" charset="0"/>
                <a:ea typeface="ＭＳ Ｐゴシック" pitchFamily="34" charset="-128"/>
                <a:cs typeface="Arial" charset="0"/>
              </a:rPr>
              <a:t>Organized once every month at the health center in each village</a:t>
            </a:r>
          </a:p>
          <a:p>
            <a:pPr marL="342900" indent="-342900" fontAlgn="base">
              <a:spcAft>
                <a:spcPct val="0"/>
              </a:spcAft>
              <a:buFont typeface="Wingdings" pitchFamily="2" charset="2"/>
              <a:buChar char="§"/>
              <a:defRPr/>
            </a:pPr>
            <a:endParaRPr lang="en-US" sz="1900" dirty="0" smtClean="0">
              <a:latin typeface="Trebuchet MS" pitchFamily="34" charset="0"/>
              <a:ea typeface="ＭＳ Ｐゴシック" pitchFamily="34" charset="-128"/>
              <a:cs typeface="Arial" charset="0"/>
            </a:endParaRPr>
          </a:p>
          <a:p>
            <a:pPr marL="342900" indent="-342900" fontAlgn="base"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en-US" sz="1900" dirty="0" smtClean="0">
                <a:latin typeface="Trebuchet MS" pitchFamily="34" charset="0"/>
                <a:ea typeface="ＭＳ Ｐゴシック" pitchFamily="34" charset="-128"/>
                <a:cs typeface="Arial" charset="0"/>
              </a:rPr>
              <a:t>One of the primary objectives of the VHSND is to get pregnant women and children vaccinated</a:t>
            </a:r>
          </a:p>
          <a:p>
            <a:pPr marL="342900" indent="-342900" fontAlgn="base">
              <a:spcAft>
                <a:spcPct val="0"/>
              </a:spcAft>
              <a:buFont typeface="Wingdings" pitchFamily="2" charset="2"/>
              <a:buChar char="§"/>
              <a:defRPr/>
            </a:pPr>
            <a:endParaRPr lang="en-US" sz="1900" dirty="0">
              <a:latin typeface="Trebuchet MS" pitchFamily="34" charset="0"/>
              <a:ea typeface="ＭＳ Ｐゴシック" pitchFamily="34" charset="-128"/>
              <a:cs typeface="Arial" charset="0"/>
            </a:endParaRPr>
          </a:p>
          <a:p>
            <a:pPr marL="342900" indent="-342900" fontAlgn="base"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en-US" sz="1900" dirty="0">
                <a:latin typeface="Trebuchet MS" pitchFamily="34" charset="0"/>
                <a:ea typeface="ＭＳ Ｐゴシック" pitchFamily="34" charset="-128"/>
                <a:cs typeface="Arial" charset="0"/>
              </a:rPr>
              <a:t>The ASHAs mobilize women and children to attend the </a:t>
            </a:r>
            <a:r>
              <a:rPr lang="en-US" sz="1900" dirty="0" smtClean="0">
                <a:latin typeface="Trebuchet MS" pitchFamily="34" charset="0"/>
                <a:ea typeface="ＭＳ Ｐゴシック" pitchFamily="34" charset="-128"/>
                <a:cs typeface="Arial" charset="0"/>
              </a:rPr>
              <a:t>VHSND</a:t>
            </a:r>
          </a:p>
          <a:p>
            <a:pPr marL="342900" indent="-342900" fontAlgn="base">
              <a:spcAft>
                <a:spcPct val="0"/>
              </a:spcAft>
              <a:buFont typeface="Wingdings" pitchFamily="2" charset="2"/>
              <a:buChar char="§"/>
              <a:defRPr/>
            </a:pPr>
            <a:endParaRPr lang="en-US" sz="1900" dirty="0" smtClean="0">
              <a:latin typeface="Trebuchet MS" pitchFamily="34" charset="0"/>
              <a:ea typeface="ＭＳ Ｐゴシック" pitchFamily="34" charset="-128"/>
              <a:cs typeface="Arial" charset="0"/>
            </a:endParaRPr>
          </a:p>
          <a:p>
            <a:pPr marL="342900" indent="-342900" fontAlgn="base">
              <a:spcAft>
                <a:spcPct val="0"/>
              </a:spcAft>
              <a:buFont typeface="Wingdings" pitchFamily="2" charset="2"/>
              <a:buChar char="§"/>
              <a:defRPr/>
            </a:pPr>
            <a:r>
              <a:rPr lang="en-US" sz="1900" dirty="0" smtClean="0">
                <a:latin typeface="Trebuchet MS" pitchFamily="34" charset="0"/>
                <a:ea typeface="ＭＳ Ｐゴシック" pitchFamily="34" charset="-128"/>
                <a:cs typeface="Arial" charset="0"/>
              </a:rPr>
              <a:t>They prepare a paper-based “</a:t>
            </a:r>
            <a:r>
              <a:rPr lang="en-US" sz="1900" b="1" dirty="0" smtClean="0">
                <a:latin typeface="Trebuchet MS" pitchFamily="34" charset="0"/>
                <a:ea typeface="ＭＳ Ｐゴシック" pitchFamily="34" charset="-128"/>
                <a:cs typeface="Arial" charset="0"/>
              </a:rPr>
              <a:t>Due List</a:t>
            </a:r>
            <a:r>
              <a:rPr lang="en-US" sz="1900" dirty="0" smtClean="0">
                <a:latin typeface="Trebuchet MS" pitchFamily="34" charset="0"/>
                <a:ea typeface="ＭＳ Ｐゴシック" pitchFamily="34" charset="-128"/>
                <a:cs typeface="Arial" charset="0"/>
              </a:rPr>
              <a:t>” with the names of women and children due for services such as immunizations on a specific VHSND</a:t>
            </a:r>
            <a:endParaRPr lang="en-US" sz="1900" dirty="0">
              <a:latin typeface="Trebuchet MS" pitchFamily="34" charset="0"/>
              <a:ea typeface="ＭＳ Ｐゴシック" pitchFamily="34" charset="-128"/>
              <a:cs typeface="Arial" charset="0"/>
            </a:endParaRPr>
          </a:p>
          <a:p>
            <a:pPr marL="285750" indent="-285750" fontAlgn="base">
              <a:spcBef>
                <a:spcPts val="6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en-US" sz="2100" dirty="0">
              <a:latin typeface="Trebuchet MS" pitchFamily="34" charset="0"/>
              <a:ea typeface="ＭＳ Ｐゴシック" pitchFamily="34" charset="-128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909" y="838200"/>
            <a:ext cx="3964781" cy="26710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630814"/>
            <a:ext cx="3886200" cy="2573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758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6960" y="4491594"/>
            <a:ext cx="1057485" cy="2034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0"/>
            <a:ext cx="1057485" cy="2034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476672"/>
            <a:ext cx="1057485" cy="2034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8246" y="260648"/>
            <a:ext cx="1057485" cy="2034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4823008"/>
            <a:ext cx="1057485" cy="2034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6515" y="2295640"/>
            <a:ext cx="1057485" cy="2034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3099" y="3645024"/>
            <a:ext cx="1057485" cy="2034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6286" y="2810531"/>
            <a:ext cx="1057485" cy="2034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3474098"/>
            <a:ext cx="1057485" cy="2034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 descr="India Clip 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116632"/>
            <a:ext cx="6654413" cy="658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479635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457200"/>
            <a:endParaRPr lang="fr-FR" sz="5400" b="1" cap="all" dirty="0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84882" y="4094966"/>
            <a:ext cx="1381640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457200"/>
            <a:r>
              <a:rPr lang="fr-FR" sz="20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366522" y="3260473"/>
            <a:ext cx="1381640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457200"/>
            <a:r>
              <a:rPr lang="fr-FR" sz="20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033658" y="4247365"/>
            <a:ext cx="1381640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457200"/>
            <a:r>
              <a:rPr lang="fr-FR" sz="20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14096" y="2340927"/>
            <a:ext cx="1381640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457200"/>
            <a:r>
              <a:rPr lang="fr-FR" sz="20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762360" y="1728086"/>
            <a:ext cx="1381640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457200"/>
            <a:r>
              <a:rPr lang="fr-FR" sz="20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774327" y="-567554"/>
            <a:ext cx="1389134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457200"/>
            <a:r>
              <a:rPr lang="fr-FR" sz="20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14096" y="-459432"/>
            <a:ext cx="1381640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457200"/>
            <a:r>
              <a:rPr lang="fr-FR" sz="20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097995" y="-319033"/>
            <a:ext cx="1381640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457200"/>
            <a:r>
              <a:rPr lang="fr-FR" sz="20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190360" y="2851066"/>
            <a:ext cx="1381640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defTabSz="457200"/>
            <a:r>
              <a:rPr lang="fr-FR" sz="20000" b="1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2667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CommCare – A Mobile Tool for CHWs</a:t>
            </a:r>
            <a:endParaRPr lang="fr-FR" dirty="0"/>
          </a:p>
        </p:txBody>
      </p:sp>
      <p:pic>
        <p:nvPicPr>
          <p:cNvPr id="10244" name="Picture 4" descr="Developing software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344138"/>
            <a:ext cx="9169007" cy="4329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763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magi Presentatio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imagi Presentatio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Dimagi Presentatio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Dimagi Presentatio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Dimagi Presentatio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Dimagi Presentatio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Dimagi Presentatio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Dimagi Presentation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MMC Small Fonts">
  <a:themeElements>
    <a:clrScheme name="Dimagi">
      <a:dk1>
        <a:srgbClr val="3F3F3F"/>
      </a:dk1>
      <a:lt1>
        <a:srgbClr val="FFFFFF"/>
      </a:lt1>
      <a:dk2>
        <a:srgbClr val="F58220"/>
      </a:dk2>
      <a:lt2>
        <a:srgbClr val="D4D7DB"/>
      </a:lt2>
      <a:accent1>
        <a:srgbClr val="003D71"/>
      </a:accent1>
      <a:accent2>
        <a:srgbClr val="7FABD2"/>
      </a:accent2>
      <a:accent3>
        <a:srgbClr val="FFFFFF"/>
      </a:accent3>
      <a:accent4>
        <a:srgbClr val="92D050"/>
      </a:accent4>
      <a:accent5>
        <a:srgbClr val="AAB4D0"/>
      </a:accent5>
      <a:accent6>
        <a:srgbClr val="729BBE"/>
      </a:accent6>
      <a:hlink>
        <a:srgbClr val="FCC917"/>
      </a:hlink>
      <a:folHlink>
        <a:srgbClr val="54616E"/>
      </a:folHlink>
    </a:clrScheme>
    <a:fontScheme name="MMC Small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MC Small Fonts 1">
        <a:dk1>
          <a:srgbClr val="3F3F3F"/>
        </a:dk1>
        <a:lt1>
          <a:srgbClr val="FFFFFF"/>
        </a:lt1>
        <a:dk2>
          <a:srgbClr val="7BBE40"/>
        </a:dk2>
        <a:lt2>
          <a:srgbClr val="D4D7DB"/>
        </a:lt2>
        <a:accent1>
          <a:srgbClr val="0057A6"/>
        </a:accent1>
        <a:accent2>
          <a:srgbClr val="7FABD2"/>
        </a:accent2>
        <a:accent3>
          <a:srgbClr val="FFFFFF"/>
        </a:accent3>
        <a:accent4>
          <a:srgbClr val="343434"/>
        </a:accent4>
        <a:accent5>
          <a:srgbClr val="AAB4D0"/>
        </a:accent5>
        <a:accent6>
          <a:srgbClr val="729BBE"/>
        </a:accent6>
        <a:hlink>
          <a:srgbClr val="FCC917"/>
        </a:hlink>
        <a:folHlink>
          <a:srgbClr val="54616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2003</TotalTime>
  <Words>845</Words>
  <Application>Microsoft Office PowerPoint</Application>
  <PresentationFormat>On-screen Show (4:3)</PresentationFormat>
  <Paragraphs>193</Paragraphs>
  <Slides>24</Slides>
  <Notes>20</Notes>
  <HiddenSlides>0</HiddenSlides>
  <MMClips>1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Dimagi Presentation Template</vt:lpstr>
      <vt:lpstr>1_Dimagi Presentation Template</vt:lpstr>
      <vt:lpstr>2_Dimagi Presentation Template</vt:lpstr>
      <vt:lpstr>3_Dimagi Presentation Template</vt:lpstr>
      <vt:lpstr>4_Dimagi Presentation Template</vt:lpstr>
      <vt:lpstr>5_Dimagi Presentation Template</vt:lpstr>
      <vt:lpstr>6_Dimagi Presentation Template</vt:lpstr>
      <vt:lpstr>7_Dimagi Presentation Template</vt:lpstr>
      <vt:lpstr>MMC Small Fonts</vt:lpstr>
      <vt:lpstr>PowerPoint Presentation</vt:lpstr>
      <vt:lpstr>The Community Health Framework In Rural India And The Need For ICT</vt:lpstr>
      <vt:lpstr>PowerPoint Presentation</vt:lpstr>
      <vt:lpstr>PowerPoint Presentation</vt:lpstr>
      <vt:lpstr>PowerPoint Presentation</vt:lpstr>
      <vt:lpstr>The ASHA Worker</vt:lpstr>
      <vt:lpstr>VHSND – Immunization Day</vt:lpstr>
      <vt:lpstr>PowerPoint Presentation</vt:lpstr>
      <vt:lpstr>CommCare – A Mobile Tool for CHWs</vt:lpstr>
      <vt:lpstr>Example: CommCare Workflow</vt:lpstr>
      <vt:lpstr>mHealth Applications for Low-Literate Users</vt:lpstr>
      <vt:lpstr>The Due List</vt:lpstr>
      <vt:lpstr>Before VHSND: Client Mobilization</vt:lpstr>
      <vt:lpstr>On VHSND: Identify Immunization Due</vt:lpstr>
      <vt:lpstr>On VHSND: Record Immunization Provided</vt:lpstr>
      <vt:lpstr>After VHSND: Access Immunization History</vt:lpstr>
      <vt:lpstr>CommCare and MOTECH Setup  For Due List Workflow</vt:lpstr>
      <vt:lpstr>The Due List: Summary</vt:lpstr>
      <vt:lpstr>In the Pipeline: Integration with the Government’s MCH Database</vt:lpstr>
      <vt:lpstr>In the Pipeline: Integration with the Government’s MCH Database</vt:lpstr>
      <vt:lpstr>PowerPoint Presentation</vt:lpstr>
      <vt:lpstr>PowerPoint Presentation</vt:lpstr>
      <vt:lpstr>PowerPoint Presentation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72</cp:revision>
  <dcterms:created xsi:type="dcterms:W3CDTF">2014-11-07T11:57:34Z</dcterms:created>
  <dcterms:modified xsi:type="dcterms:W3CDTF">2014-11-11T15:04:25Z</dcterms:modified>
</cp:coreProperties>
</file>