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sldIdLst>
    <p:sldId id="261" r:id="rId2"/>
    <p:sldId id="262" r:id="rId3"/>
    <p:sldId id="258" r:id="rId4"/>
    <p:sldId id="259" r:id="rId5"/>
    <p:sldId id="263" r:id="rId6"/>
    <p:sldId id="268" r:id="rId7"/>
    <p:sldId id="264" r:id="rId8"/>
    <p:sldId id="267" r:id="rId9"/>
    <p:sldId id="266" r:id="rId10"/>
    <p:sldId id="260" r:id="rId11"/>
    <p:sldId id="270" r:id="rId12"/>
    <p:sldId id="272" r:id="rId13"/>
    <p:sldId id="274" r:id="rId14"/>
    <p:sldId id="276" r:id="rId15"/>
    <p:sldId id="278" r:id="rId16"/>
    <p:sldId id="280" r:id="rId17"/>
    <p:sldId id="282" r:id="rId18"/>
    <p:sldId id="283" r:id="rId19"/>
    <p:sldId id="285" r:id="rId20"/>
    <p:sldId id="281" r:id="rId21"/>
    <p:sldId id="28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autoAdjust="0"/>
    <p:restoredTop sz="86559" autoAdjust="0"/>
  </p:normalViewPr>
  <p:slideViewPr>
    <p:cSldViewPr>
      <p:cViewPr varScale="1">
        <p:scale>
          <a:sx n="59" d="100"/>
          <a:sy n="59" d="100"/>
        </p:scale>
        <p:origin x="-162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1CB3AC-157D-4C5A-B7DD-3916978B9A8A}" type="datetimeFigureOut">
              <a:rPr lang="en-US" smtClean="0"/>
              <a:pPr/>
              <a:t>11/11/2014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8352A2-0B88-47CB-A421-5EA45D96A73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8352A2-0B88-47CB-A421-5EA45D96A730}"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8352A2-0B88-47CB-A421-5EA45D96A730}"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35E52D2-3D1C-4F75-9614-59E35EBDCE1C}"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dirty="0" smtClean="0">
                <a:solidFill>
                  <a:schemeClr val="tx1"/>
                </a:solidFill>
                <a:latin typeface="+mn-lt"/>
                <a:ea typeface="+mn-ea"/>
                <a:cs typeface="+mn-cs"/>
              </a:rPr>
              <a:t>Geographic accessibility (</a:t>
            </a:r>
            <a:r>
              <a:rPr lang="en-US" sz="1200" kern="1200" dirty="0" err="1" smtClean="0">
                <a:solidFill>
                  <a:schemeClr val="tx1"/>
                </a:solidFill>
                <a:latin typeface="+mn-lt"/>
                <a:ea typeface="+mn-ea"/>
                <a:cs typeface="+mn-cs"/>
              </a:rPr>
              <a:t>ie</a:t>
            </a:r>
            <a:r>
              <a:rPr lang="en-US" sz="1200" kern="1200" dirty="0" smtClean="0">
                <a:solidFill>
                  <a:schemeClr val="tx1"/>
                </a:solidFill>
                <a:latin typeface="+mn-lt"/>
                <a:ea typeface="+mn-ea"/>
                <a:cs typeface="+mn-cs"/>
              </a:rPr>
              <a:t>, walking time) is displayed at 6 intervals (30min, 1hr, 2hr and so on) in different </a:t>
            </a:r>
            <a:r>
              <a:rPr lang="en-US" sz="1200" kern="1200" dirty="0" err="1" smtClean="0">
                <a:solidFill>
                  <a:schemeClr val="tx1"/>
                </a:solidFill>
                <a:latin typeface="+mn-lt"/>
                <a:ea typeface="+mn-ea"/>
                <a:cs typeface="+mn-cs"/>
              </a:rPr>
              <a:t>colours</a:t>
            </a:r>
            <a:r>
              <a:rPr lang="en-US" sz="1200" kern="1200" dirty="0" smtClean="0">
                <a:solidFill>
                  <a:schemeClr val="tx1"/>
                </a:solidFill>
                <a:latin typeface="+mn-lt"/>
                <a:ea typeface="+mn-ea"/>
                <a:cs typeface="+mn-cs"/>
              </a:rPr>
              <a:t> (dark green, green, yellow and so on) in a map form. A sample map is attached in this document for reference.  The travel time from the health facility to settlements are shown in gradient from </a:t>
            </a:r>
            <a:r>
              <a:rPr lang="en-US" sz="1200" kern="1200" dirty="0" err="1" smtClean="0">
                <a:solidFill>
                  <a:schemeClr val="tx1"/>
                </a:solidFill>
                <a:latin typeface="+mn-lt"/>
                <a:ea typeface="+mn-ea"/>
                <a:cs typeface="+mn-cs"/>
              </a:rPr>
              <a:t>colours</a:t>
            </a:r>
            <a:r>
              <a:rPr lang="en-US" sz="1200" kern="1200" dirty="0" smtClean="0">
                <a:solidFill>
                  <a:schemeClr val="tx1"/>
                </a:solidFill>
                <a:latin typeface="+mn-lt"/>
                <a:ea typeface="+mn-ea"/>
                <a:cs typeface="+mn-cs"/>
              </a:rPr>
              <a:t> (green to red). The darker the red, travel time is greater between the two.   For example, the dark green area can be reached within 30 min walking time from the health facility situated at the center of the area.  Similarly, the light green area can be reached within one hour walking from the facility. The red area is the most inaccessible. Such areas can be reached only after walking four hours or more from any facility in the surroundings</a:t>
            </a:r>
            <a:endParaRPr lang="en-US" dirty="0"/>
          </a:p>
        </p:txBody>
      </p:sp>
      <p:sp>
        <p:nvSpPr>
          <p:cNvPr id="4" name="Slide Number Placeholder 3"/>
          <p:cNvSpPr>
            <a:spLocks noGrp="1"/>
          </p:cNvSpPr>
          <p:nvPr>
            <p:ph type="sldNum" sz="quarter" idx="10"/>
          </p:nvPr>
        </p:nvSpPr>
        <p:spPr/>
        <p:txBody>
          <a:bodyPr/>
          <a:lstStyle/>
          <a:p>
            <a:fld id="{935E52D2-3D1C-4F75-9614-59E35EBDCE1C}"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kern="1200" dirty="0" smtClean="0">
                <a:solidFill>
                  <a:schemeClr val="tx1"/>
                </a:solidFill>
                <a:latin typeface="+mn-lt"/>
                <a:ea typeface="+mn-ea"/>
                <a:cs typeface="+mn-cs"/>
              </a:rPr>
              <a:t>. Districts can visualize accessibility with existing booth location and session detail, which facilitates in micro-planning activity.</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kern="1200" dirty="0" smtClean="0">
                <a:solidFill>
                  <a:schemeClr val="tx1"/>
                </a:solidFill>
                <a:latin typeface="+mn-lt"/>
                <a:ea typeface="+mn-ea"/>
                <a:cs typeface="+mn-cs"/>
              </a:rPr>
              <a:t>Plan for a suitable site for a session </a:t>
            </a:r>
            <a:r>
              <a:rPr lang="en-US" sz="1200" kern="1200" dirty="0" err="1" smtClean="0">
                <a:solidFill>
                  <a:schemeClr val="tx1"/>
                </a:solidFill>
                <a:latin typeface="+mn-lt"/>
                <a:ea typeface="+mn-ea"/>
                <a:cs typeface="+mn-cs"/>
              </a:rPr>
              <a:t>supervison</a:t>
            </a:r>
            <a:r>
              <a:rPr lang="en-US" sz="1200" kern="1200" baseline="0" dirty="0" smtClean="0">
                <a:solidFill>
                  <a:schemeClr val="tx1"/>
                </a:solidFill>
                <a:latin typeface="+mn-lt"/>
                <a:ea typeface="+mn-ea"/>
                <a:cs typeface="+mn-cs"/>
              </a:rPr>
              <a:t> visit.</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35E52D2-3D1C-4F75-9614-59E35EBDCE1C}"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35E52D2-3D1C-4F75-9614-59E35EBDCE1C}"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35E52D2-3D1C-4F75-9614-59E35EBDCE1C}"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35E52D2-3D1C-4F75-9614-59E35EBDCE1C}"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hasCustomPrompt="1"/>
          </p:nvPr>
        </p:nvSpPr>
        <p:spPr>
          <a:xfrm>
            <a:off x="1219200" y="3048000"/>
            <a:ext cx="7315200" cy="1371600"/>
          </a:xfrm>
        </p:spPr>
        <p:txBody>
          <a:bodyPr anchor="t" anchorCtr="0">
            <a:normAutofit/>
          </a:bodyPr>
          <a:lstStyle>
            <a:lvl1pPr algn="r">
              <a:defRPr sz="4000" b="1" baseline="0">
                <a:solidFill>
                  <a:schemeClr val="accent2">
                    <a:lumMod val="75000"/>
                  </a:schemeClr>
                </a:solidFill>
                <a:latin typeface="Arial" pitchFamily="34" charset="0"/>
                <a:cs typeface="Arial" pitchFamily="34" charset="0"/>
              </a:defRPr>
            </a:lvl1pPr>
          </a:lstStyle>
          <a:p>
            <a:r>
              <a:rPr kumimoji="0" lang="en-US" dirty="0" smtClean="0"/>
              <a:t>Alert and Response for Ebola</a:t>
            </a:r>
            <a:endParaRPr kumimoji="0" lang="en-US" dirty="0"/>
          </a:p>
        </p:txBody>
      </p:sp>
      <p:sp>
        <p:nvSpPr>
          <p:cNvPr id="9" name="Subtitle 8"/>
          <p:cNvSpPr>
            <a:spLocks noGrp="1"/>
          </p:cNvSpPr>
          <p:nvPr>
            <p:ph type="subTitle" idx="1" hasCustomPrompt="1"/>
          </p:nvPr>
        </p:nvSpPr>
        <p:spPr>
          <a:xfrm>
            <a:off x="1752600" y="4572000"/>
            <a:ext cx="6858000" cy="1085850"/>
          </a:xfrm>
        </p:spPr>
        <p:txBody>
          <a:bodyPr/>
          <a:lstStyle>
            <a:lvl1pPr marL="0" indent="0" algn="r">
              <a:buNone/>
              <a:defRPr sz="2000" baseline="0">
                <a:solidFill>
                  <a:schemeClr val="accent2">
                    <a:lumMod val="75000"/>
                  </a:schemeClr>
                </a:solidFill>
                <a:latin typeface="Arial" pitchFamily="34" charset="0"/>
                <a:ea typeface="+mj-ea"/>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err="1" smtClean="0"/>
              <a:t>Programme</a:t>
            </a:r>
            <a:r>
              <a:rPr kumimoji="0" lang="en-US" dirty="0" smtClean="0"/>
              <a:t> for Immunization Preventable Disease</a:t>
            </a:r>
          </a:p>
          <a:p>
            <a:r>
              <a:rPr kumimoji="0" lang="en-US" dirty="0" smtClean="0"/>
              <a:t>World Health Organization</a:t>
            </a:r>
          </a:p>
          <a:p>
            <a:r>
              <a:rPr kumimoji="0" lang="en-US" dirty="0" smtClean="0"/>
              <a:t>Country Office for Nepal</a:t>
            </a:r>
            <a:endParaRPr kumimoji="0" lang="en-US" dirty="0"/>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r>
              <a:rPr lang="en-US" smtClean="0"/>
              <a:t>4 Feb 2014</a:t>
            </a:r>
            <a:endParaRPr lang="en-US"/>
          </a:p>
        </p:txBody>
      </p:sp>
      <p:sp>
        <p:nvSpPr>
          <p:cNvPr id="17" name="Footer Placeholder 16"/>
          <p:cNvSpPr>
            <a:spLocks noGrp="1"/>
          </p:cNvSpPr>
          <p:nvPr>
            <p:ph type="ftr" sz="quarter" idx="11"/>
          </p:nvPr>
        </p:nvSpPr>
        <p:spPr>
          <a:xfrm>
            <a:off x="2898648" y="6355080"/>
            <a:ext cx="3474720" cy="365760"/>
          </a:xfrm>
        </p:spPr>
        <p:txBody>
          <a:bodyPr/>
          <a:lstStyle/>
          <a:p>
            <a:r>
              <a:rPr lang="en-US" smtClean="0"/>
              <a:t>WHO-IPD, Nepal</a:t>
            </a:r>
            <a:endParaRPr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E2AEA07B-362E-4ACF-AD61-1523F1C1391C}" type="slidenum">
              <a:rPr lang="en-US" smtClean="0"/>
              <a:pPr/>
              <a:t>‹#›</a:t>
            </a:fld>
            <a:endParaRPr lang="en-US"/>
          </a:p>
        </p:txBody>
      </p:sp>
      <p:sp>
        <p:nvSpPr>
          <p:cNvPr id="21" name="Rectangle 20"/>
          <p:cNvSpPr/>
          <p:nvPr/>
        </p:nvSpPr>
        <p:spPr>
          <a:xfrm>
            <a:off x="904874" y="3048000"/>
            <a:ext cx="7705725" cy="1447801"/>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4572000"/>
            <a:ext cx="7696200" cy="116205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4" y="3048000"/>
            <a:ext cx="238126" cy="1447801"/>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4572000"/>
            <a:ext cx="228600" cy="116205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4 Feb 2014</a:t>
            </a:r>
            <a:endParaRPr lang="en-US"/>
          </a:p>
        </p:txBody>
      </p:sp>
      <p:sp>
        <p:nvSpPr>
          <p:cNvPr id="5" name="Footer Placeholder 4"/>
          <p:cNvSpPr>
            <a:spLocks noGrp="1"/>
          </p:cNvSpPr>
          <p:nvPr>
            <p:ph type="ftr" sz="quarter" idx="11"/>
          </p:nvPr>
        </p:nvSpPr>
        <p:spPr/>
        <p:txBody>
          <a:bodyPr/>
          <a:lstStyle/>
          <a:p>
            <a:r>
              <a:rPr lang="en-US" smtClean="0"/>
              <a:t>WHO-IPD, Nepal</a:t>
            </a:r>
            <a:endParaRPr lang="en-US"/>
          </a:p>
        </p:txBody>
      </p:sp>
      <p:sp>
        <p:nvSpPr>
          <p:cNvPr id="6" name="Slide Number Placeholder 5"/>
          <p:cNvSpPr>
            <a:spLocks noGrp="1"/>
          </p:cNvSpPr>
          <p:nvPr>
            <p:ph type="sldNum" sz="quarter" idx="12"/>
          </p:nvPr>
        </p:nvSpPr>
        <p:spPr/>
        <p:txBody>
          <a:bodyPr/>
          <a:lstStyle/>
          <a:p>
            <a:fld id="{E2AEA07B-362E-4ACF-AD61-1523F1C1391C}"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r>
              <a:rPr lang="en-US" smtClean="0"/>
              <a:t>4 Feb 2014</a:t>
            </a:r>
            <a:endParaRPr lang="en-US"/>
          </a:p>
        </p:txBody>
      </p:sp>
      <p:sp>
        <p:nvSpPr>
          <p:cNvPr id="5" name="Footer Placeholder 4"/>
          <p:cNvSpPr>
            <a:spLocks noGrp="1"/>
          </p:cNvSpPr>
          <p:nvPr>
            <p:ph type="ftr" sz="quarter" idx="11"/>
          </p:nvPr>
        </p:nvSpPr>
        <p:spPr/>
        <p:txBody>
          <a:bodyPr/>
          <a:lstStyle/>
          <a:p>
            <a:r>
              <a:rPr lang="en-US" smtClean="0"/>
              <a:t>WHO-IPD, Nepal</a:t>
            </a:r>
            <a:endParaRPr lang="en-US"/>
          </a:p>
        </p:txBody>
      </p:sp>
      <p:sp>
        <p:nvSpPr>
          <p:cNvPr id="6" name="Slide Number Placeholder 5"/>
          <p:cNvSpPr>
            <a:spLocks noGrp="1"/>
          </p:cNvSpPr>
          <p:nvPr>
            <p:ph type="sldNum" sz="quarter" idx="12"/>
          </p:nvPr>
        </p:nvSpPr>
        <p:spPr/>
        <p:txBody>
          <a:bodyPr/>
          <a:lstStyle/>
          <a:p>
            <a:fld id="{E2AEA07B-362E-4ACF-AD61-1523F1C1391C}"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4 Feb 2014</a:t>
            </a:r>
            <a:endParaRPr lang="en-US"/>
          </a:p>
        </p:txBody>
      </p:sp>
      <p:sp>
        <p:nvSpPr>
          <p:cNvPr id="6" name="Footer Placeholder 5"/>
          <p:cNvSpPr>
            <a:spLocks noGrp="1"/>
          </p:cNvSpPr>
          <p:nvPr>
            <p:ph type="ftr" sz="quarter" idx="11"/>
          </p:nvPr>
        </p:nvSpPr>
        <p:spPr/>
        <p:txBody>
          <a:bodyPr/>
          <a:lstStyle/>
          <a:p>
            <a:r>
              <a:rPr lang="en-US" smtClean="0"/>
              <a:t>WHO-IPD, Nepal</a:t>
            </a:r>
            <a:endParaRPr lang="en-US"/>
          </a:p>
        </p:txBody>
      </p:sp>
      <p:sp>
        <p:nvSpPr>
          <p:cNvPr id="7" name="Slide Number Placeholder 6"/>
          <p:cNvSpPr>
            <a:spLocks noGrp="1"/>
          </p:cNvSpPr>
          <p:nvPr>
            <p:ph type="sldNum" sz="quarter" idx="12"/>
          </p:nvPr>
        </p:nvSpPr>
        <p:spPr/>
        <p:txBody>
          <a:bodyPr/>
          <a:lstStyle/>
          <a:p>
            <a:fld id="{E2AEA07B-362E-4ACF-AD61-1523F1C1391C}"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r>
              <a:rPr lang="en-US" smtClean="0"/>
              <a:t>4 Feb 2014</a:t>
            </a:r>
            <a:endParaRPr lang="en-US"/>
          </a:p>
        </p:txBody>
      </p:sp>
      <p:sp>
        <p:nvSpPr>
          <p:cNvPr id="8" name="Footer Placeholder 7"/>
          <p:cNvSpPr>
            <a:spLocks noGrp="1"/>
          </p:cNvSpPr>
          <p:nvPr>
            <p:ph type="ftr" sz="quarter" idx="11"/>
          </p:nvPr>
        </p:nvSpPr>
        <p:spPr/>
        <p:txBody>
          <a:bodyPr/>
          <a:lstStyle/>
          <a:p>
            <a:r>
              <a:rPr lang="en-US" smtClean="0"/>
              <a:t>WHO-IPD, Nepal</a:t>
            </a:r>
            <a:endParaRPr lang="en-US"/>
          </a:p>
        </p:txBody>
      </p:sp>
      <p:sp>
        <p:nvSpPr>
          <p:cNvPr id="9" name="Slide Number Placeholder 8"/>
          <p:cNvSpPr>
            <a:spLocks noGrp="1"/>
          </p:cNvSpPr>
          <p:nvPr>
            <p:ph type="sldNum" sz="quarter" idx="12"/>
          </p:nvPr>
        </p:nvSpPr>
        <p:spPr/>
        <p:txBody>
          <a:bodyPr/>
          <a:lstStyle/>
          <a:p>
            <a:fld id="{E2AEA07B-362E-4ACF-AD61-1523F1C1391C}"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4 Feb 2014</a:t>
            </a:r>
            <a:endParaRPr lang="en-US"/>
          </a:p>
        </p:txBody>
      </p:sp>
      <p:sp>
        <p:nvSpPr>
          <p:cNvPr id="4" name="Footer Placeholder 3"/>
          <p:cNvSpPr>
            <a:spLocks noGrp="1"/>
          </p:cNvSpPr>
          <p:nvPr>
            <p:ph type="ftr" sz="quarter" idx="11"/>
          </p:nvPr>
        </p:nvSpPr>
        <p:spPr/>
        <p:txBody>
          <a:bodyPr/>
          <a:lstStyle/>
          <a:p>
            <a:r>
              <a:rPr lang="en-US" smtClean="0"/>
              <a:t>WHO-IPD, Nepal</a:t>
            </a:r>
            <a:endParaRPr lang="en-US"/>
          </a:p>
        </p:txBody>
      </p:sp>
      <p:sp>
        <p:nvSpPr>
          <p:cNvPr id="5" name="Slide Number Placeholder 4"/>
          <p:cNvSpPr>
            <a:spLocks noGrp="1"/>
          </p:cNvSpPr>
          <p:nvPr>
            <p:ph type="sldNum" sz="quarter" idx="12"/>
          </p:nvPr>
        </p:nvSpPr>
        <p:spPr/>
        <p:txBody>
          <a:bodyPr/>
          <a:lstStyle/>
          <a:p>
            <a:fld id="{E2AEA07B-362E-4ACF-AD61-1523F1C1391C}"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 Feb 2014</a:t>
            </a:r>
            <a:endParaRPr lang="en-US"/>
          </a:p>
        </p:txBody>
      </p:sp>
      <p:sp>
        <p:nvSpPr>
          <p:cNvPr id="3" name="Footer Placeholder 2"/>
          <p:cNvSpPr>
            <a:spLocks noGrp="1"/>
          </p:cNvSpPr>
          <p:nvPr>
            <p:ph type="ftr" sz="quarter" idx="11"/>
          </p:nvPr>
        </p:nvSpPr>
        <p:spPr/>
        <p:txBody>
          <a:bodyPr/>
          <a:lstStyle/>
          <a:p>
            <a:r>
              <a:rPr lang="en-US" smtClean="0"/>
              <a:t>WHO-IPD, Nepal</a:t>
            </a:r>
            <a:endParaRPr lang="en-US"/>
          </a:p>
        </p:txBody>
      </p:sp>
      <p:sp>
        <p:nvSpPr>
          <p:cNvPr id="4" name="Slide Number Placeholder 3"/>
          <p:cNvSpPr>
            <a:spLocks noGrp="1"/>
          </p:cNvSpPr>
          <p:nvPr>
            <p:ph type="sldNum" sz="quarter" idx="12"/>
          </p:nvPr>
        </p:nvSpPr>
        <p:spPr/>
        <p:txBody>
          <a:bodyPr/>
          <a:lstStyle/>
          <a:p>
            <a:fld id="{E2AEA07B-362E-4ACF-AD61-1523F1C1391C}"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4 Feb 2014</a:t>
            </a:r>
            <a:endParaRPr lang="en-US"/>
          </a:p>
        </p:txBody>
      </p:sp>
      <p:sp>
        <p:nvSpPr>
          <p:cNvPr id="6" name="Footer Placeholder 5"/>
          <p:cNvSpPr>
            <a:spLocks noGrp="1"/>
          </p:cNvSpPr>
          <p:nvPr>
            <p:ph type="ftr" sz="quarter" idx="11"/>
          </p:nvPr>
        </p:nvSpPr>
        <p:spPr/>
        <p:txBody>
          <a:bodyPr/>
          <a:lstStyle/>
          <a:p>
            <a:r>
              <a:rPr lang="en-US" smtClean="0"/>
              <a:t>WHO-IPD, Nepal</a:t>
            </a:r>
            <a:endParaRPr lang="en-US"/>
          </a:p>
        </p:txBody>
      </p:sp>
      <p:sp>
        <p:nvSpPr>
          <p:cNvPr id="7" name="Slide Number Placeholder 6"/>
          <p:cNvSpPr>
            <a:spLocks noGrp="1"/>
          </p:cNvSpPr>
          <p:nvPr>
            <p:ph type="sldNum" sz="quarter" idx="12"/>
          </p:nvPr>
        </p:nvSpPr>
        <p:spPr/>
        <p:txBody>
          <a:bodyPr/>
          <a:lstStyle/>
          <a:p>
            <a:fld id="{E2AEA07B-362E-4ACF-AD61-1523F1C1391C}"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4 Feb 2014</a:t>
            </a:r>
            <a:endParaRPr lang="en-US"/>
          </a:p>
        </p:txBody>
      </p:sp>
      <p:sp>
        <p:nvSpPr>
          <p:cNvPr id="6" name="Footer Placeholder 5"/>
          <p:cNvSpPr>
            <a:spLocks noGrp="1"/>
          </p:cNvSpPr>
          <p:nvPr>
            <p:ph type="ftr" sz="quarter" idx="11"/>
          </p:nvPr>
        </p:nvSpPr>
        <p:spPr/>
        <p:txBody>
          <a:bodyPr/>
          <a:lstStyle/>
          <a:p>
            <a:r>
              <a:rPr lang="en-US" smtClean="0"/>
              <a:t>WHO-IPD, Nepal</a:t>
            </a:r>
            <a:endParaRPr lang="en-US"/>
          </a:p>
        </p:txBody>
      </p:sp>
      <p:sp>
        <p:nvSpPr>
          <p:cNvPr id="7" name="Slide Number Placeholder 6"/>
          <p:cNvSpPr>
            <a:spLocks noGrp="1"/>
          </p:cNvSpPr>
          <p:nvPr>
            <p:ph type="sldNum" sz="quarter" idx="12"/>
          </p:nvPr>
        </p:nvSpPr>
        <p:spPr/>
        <p:txBody>
          <a:bodyPr/>
          <a:lstStyle/>
          <a:p>
            <a:fld id="{E2AEA07B-362E-4ACF-AD61-1523F1C1391C}"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4 Feb 2014</a:t>
            </a:r>
            <a:endParaRPr lang="en-US"/>
          </a:p>
        </p:txBody>
      </p:sp>
      <p:sp>
        <p:nvSpPr>
          <p:cNvPr id="5" name="Footer Placeholder 4"/>
          <p:cNvSpPr>
            <a:spLocks noGrp="1"/>
          </p:cNvSpPr>
          <p:nvPr>
            <p:ph type="ftr" sz="quarter" idx="11"/>
          </p:nvPr>
        </p:nvSpPr>
        <p:spPr/>
        <p:txBody>
          <a:bodyPr/>
          <a:lstStyle/>
          <a:p>
            <a:r>
              <a:rPr lang="en-US" smtClean="0"/>
              <a:t>WHO-IPD, Nepal</a:t>
            </a:r>
            <a:endParaRPr lang="en-US"/>
          </a:p>
        </p:txBody>
      </p:sp>
      <p:sp>
        <p:nvSpPr>
          <p:cNvPr id="6" name="Slide Number Placeholder 5"/>
          <p:cNvSpPr>
            <a:spLocks noGrp="1"/>
          </p:cNvSpPr>
          <p:nvPr>
            <p:ph type="sldNum" sz="quarter" idx="12"/>
          </p:nvPr>
        </p:nvSpPr>
        <p:spPr/>
        <p:txBody>
          <a:bodyPr/>
          <a:lstStyle/>
          <a:p>
            <a:fld id="{E2AEA07B-362E-4ACF-AD61-1523F1C139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r>
              <a:rPr lang="en-US" smtClean="0"/>
              <a:t>4 Feb 2014</a:t>
            </a:r>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lang="en-US" smtClean="0"/>
              <a:t>WHO-IPD, Nepal</a:t>
            </a:r>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E2AEA07B-362E-4ACF-AD61-1523F1C1391C}"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Rukum_outbreak-2014.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Use of GIS Tools in Planning</a:t>
            </a:r>
            <a:endParaRPr lang="en-US" dirty="0"/>
          </a:p>
        </p:txBody>
      </p:sp>
      <p:sp>
        <p:nvSpPr>
          <p:cNvPr id="3" name="Subtitle 2"/>
          <p:cNvSpPr>
            <a:spLocks noGrp="1"/>
          </p:cNvSpPr>
          <p:nvPr>
            <p:ph type="subTitle" idx="1"/>
          </p:nvPr>
        </p:nvSpPr>
        <p:spPr/>
        <p:txBody>
          <a:bodyPr>
            <a:normAutofit lnSpcReduction="10000"/>
          </a:bodyPr>
          <a:lstStyle/>
          <a:p>
            <a:r>
              <a:rPr lang="en-US" dirty="0" smtClean="0"/>
              <a:t>Mona Lacoul( lacoulm@who.int)</a:t>
            </a:r>
          </a:p>
          <a:p>
            <a:r>
              <a:rPr lang="en-US" dirty="0" smtClean="0"/>
              <a:t>World </a:t>
            </a:r>
            <a:r>
              <a:rPr lang="en-US" dirty="0" smtClean="0"/>
              <a:t>Health Organization</a:t>
            </a:r>
          </a:p>
          <a:p>
            <a:r>
              <a:rPr lang="en-US" dirty="0" smtClean="0"/>
              <a:t>Country Office for Nepal</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1" dirty="0" smtClean="0">
                <a:solidFill>
                  <a:schemeClr val="accent2">
                    <a:lumMod val="75000"/>
                  </a:schemeClr>
                </a:solidFill>
              </a:rPr>
              <a:t>Vaccine preventable disease mapping system</a:t>
            </a:r>
            <a:endParaRPr lang="en-US" sz="2400" b="1" dirty="0">
              <a:solidFill>
                <a:schemeClr val="accent2">
                  <a:lumMod val="75000"/>
                </a:schemeClr>
              </a:solidFill>
            </a:endParaRPr>
          </a:p>
        </p:txBody>
      </p:sp>
      <p:sp>
        <p:nvSpPr>
          <p:cNvPr id="3" name="Content Placeholder 2"/>
          <p:cNvSpPr>
            <a:spLocks noGrp="1"/>
          </p:cNvSpPr>
          <p:nvPr>
            <p:ph sz="quarter" idx="1"/>
          </p:nvPr>
        </p:nvSpPr>
        <p:spPr/>
        <p:txBody>
          <a:bodyPr>
            <a:normAutofit fontScale="92500" lnSpcReduction="10000"/>
          </a:bodyPr>
          <a:lstStyle/>
          <a:p>
            <a:r>
              <a:rPr lang="en-US" sz="2000" b="1" dirty="0" smtClean="0">
                <a:solidFill>
                  <a:schemeClr val="accent2">
                    <a:lumMod val="75000"/>
                  </a:schemeClr>
                </a:solidFill>
              </a:rPr>
              <a:t>About the system</a:t>
            </a:r>
          </a:p>
          <a:p>
            <a:pPr lvl="1"/>
            <a:r>
              <a:rPr lang="en-US" sz="2000" dirty="0" smtClean="0">
                <a:solidFill>
                  <a:schemeClr val="accent2">
                    <a:lumMod val="75000"/>
                  </a:schemeClr>
                </a:solidFill>
              </a:rPr>
              <a:t>3 months to build the system</a:t>
            </a:r>
          </a:p>
          <a:p>
            <a:pPr lvl="1"/>
            <a:r>
              <a:rPr lang="en-US" sz="2000" dirty="0" smtClean="0">
                <a:solidFill>
                  <a:schemeClr val="accent2">
                    <a:lumMod val="75000"/>
                  </a:schemeClr>
                </a:solidFill>
              </a:rPr>
              <a:t>About 8000 US$</a:t>
            </a:r>
          </a:p>
          <a:p>
            <a:pPr lvl="1"/>
            <a:r>
              <a:rPr lang="en-US" sz="2000" dirty="0" smtClean="0">
                <a:solidFill>
                  <a:schemeClr val="accent2">
                    <a:lumMod val="75000"/>
                  </a:schemeClr>
                </a:solidFill>
              </a:rPr>
              <a:t>SMO network  and IPD Center Office to evaluate performance indicators for surveillance and </a:t>
            </a:r>
            <a:r>
              <a:rPr lang="en-US" sz="2000" dirty="0" smtClean="0">
                <a:solidFill>
                  <a:schemeClr val="accent2">
                    <a:lumMod val="75000"/>
                  </a:schemeClr>
                </a:solidFill>
              </a:rPr>
              <a:t>immunization </a:t>
            </a:r>
            <a:r>
              <a:rPr lang="en-US" sz="2000" dirty="0" err="1" smtClean="0">
                <a:solidFill>
                  <a:schemeClr val="accent2">
                    <a:lumMod val="75000"/>
                  </a:schemeClr>
                </a:solidFill>
              </a:rPr>
              <a:t>strenthening</a:t>
            </a:r>
            <a:endParaRPr lang="en-US" sz="2000" dirty="0" smtClean="0">
              <a:solidFill>
                <a:schemeClr val="accent2">
                  <a:lumMod val="75000"/>
                </a:schemeClr>
              </a:solidFill>
            </a:endParaRPr>
          </a:p>
          <a:p>
            <a:pPr lvl="1"/>
            <a:r>
              <a:rPr lang="en-US" sz="2000" dirty="0" smtClean="0">
                <a:solidFill>
                  <a:schemeClr val="accent2">
                    <a:lumMod val="75000"/>
                  </a:schemeClr>
                </a:solidFill>
              </a:rPr>
              <a:t>To regular briefing at RHD and DPHO/DHO </a:t>
            </a:r>
          </a:p>
          <a:p>
            <a:endParaRPr lang="en-US" sz="2000" dirty="0" smtClean="0">
              <a:solidFill>
                <a:schemeClr val="accent2">
                  <a:lumMod val="75000"/>
                </a:schemeClr>
              </a:solidFill>
            </a:endParaRPr>
          </a:p>
          <a:p>
            <a:r>
              <a:rPr lang="en-US" sz="2000" b="1" dirty="0" smtClean="0">
                <a:solidFill>
                  <a:schemeClr val="accent2">
                    <a:lumMod val="75000"/>
                  </a:schemeClr>
                </a:solidFill>
              </a:rPr>
              <a:t>Challenges</a:t>
            </a:r>
          </a:p>
          <a:p>
            <a:pPr lvl="1"/>
            <a:r>
              <a:rPr lang="en-US" sz="2000" dirty="0" smtClean="0">
                <a:solidFill>
                  <a:schemeClr val="accent2">
                    <a:lumMod val="75000"/>
                  </a:schemeClr>
                </a:solidFill>
              </a:rPr>
              <a:t>Use of data for reporting purpose</a:t>
            </a:r>
          </a:p>
          <a:p>
            <a:pPr lvl="1"/>
            <a:r>
              <a:rPr lang="en-US" sz="2000" dirty="0" smtClean="0">
                <a:solidFill>
                  <a:schemeClr val="accent2">
                    <a:lumMod val="75000"/>
                  </a:schemeClr>
                </a:solidFill>
              </a:rPr>
              <a:t>Internet connectivity</a:t>
            </a:r>
          </a:p>
          <a:p>
            <a:pPr lvl="1"/>
            <a:endParaRPr lang="en-US" sz="2000" dirty="0" smtClean="0">
              <a:solidFill>
                <a:schemeClr val="accent2">
                  <a:lumMod val="75000"/>
                </a:schemeClr>
              </a:solidFill>
            </a:endParaRPr>
          </a:p>
          <a:p>
            <a:r>
              <a:rPr lang="en-US" sz="2000" b="1" dirty="0" smtClean="0">
                <a:solidFill>
                  <a:schemeClr val="accent2">
                    <a:lumMod val="75000"/>
                  </a:schemeClr>
                </a:solidFill>
              </a:rPr>
              <a:t>Next</a:t>
            </a:r>
          </a:p>
          <a:p>
            <a:pPr lvl="1"/>
            <a:r>
              <a:rPr lang="en-US" sz="2000" dirty="0" smtClean="0">
                <a:solidFill>
                  <a:schemeClr val="accent2">
                    <a:lumMod val="75000"/>
                  </a:schemeClr>
                </a:solidFill>
              </a:rPr>
              <a:t>Add VDC level information</a:t>
            </a:r>
          </a:p>
          <a:p>
            <a:pPr lvl="1"/>
            <a:r>
              <a:rPr lang="en-US" sz="2000" dirty="0" smtClean="0">
                <a:solidFill>
                  <a:schemeClr val="accent2">
                    <a:lumMod val="75000"/>
                  </a:schemeClr>
                </a:solidFill>
              </a:rPr>
              <a:t>To be able to compare reports obtain form HMIS (specially, on surveillance side) </a:t>
            </a:r>
            <a:endParaRPr lang="en-US" sz="20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1" dirty="0" smtClean="0">
                <a:solidFill>
                  <a:schemeClr val="accent2">
                    <a:lumMod val="75000"/>
                  </a:schemeClr>
                </a:solidFill>
              </a:rPr>
              <a:t>GIS based Tool for districts</a:t>
            </a:r>
            <a:endParaRPr lang="en-US" sz="2400" dirty="0"/>
          </a:p>
        </p:txBody>
      </p:sp>
      <p:sp>
        <p:nvSpPr>
          <p:cNvPr id="3" name="Content Placeholder 2"/>
          <p:cNvSpPr>
            <a:spLocks noGrp="1"/>
          </p:cNvSpPr>
          <p:nvPr>
            <p:ph sz="quarter" idx="1"/>
          </p:nvPr>
        </p:nvSpPr>
        <p:spPr>
          <a:xfrm>
            <a:off x="457200" y="1219200"/>
            <a:ext cx="8229600" cy="3581400"/>
          </a:xfrm>
        </p:spPr>
        <p:txBody>
          <a:bodyPr>
            <a:normAutofit/>
          </a:bodyPr>
          <a:lstStyle/>
          <a:p>
            <a:r>
              <a:rPr lang="en-US" sz="2000" dirty="0" err="1" smtClean="0">
                <a:solidFill>
                  <a:schemeClr val="accent2">
                    <a:lumMod val="75000"/>
                  </a:schemeClr>
                </a:solidFill>
              </a:rPr>
              <a:t>Microplanning</a:t>
            </a:r>
            <a:r>
              <a:rPr lang="en-US" sz="2000" dirty="0" smtClean="0">
                <a:solidFill>
                  <a:schemeClr val="accent2">
                    <a:lumMod val="75000"/>
                  </a:schemeClr>
                </a:solidFill>
              </a:rPr>
              <a:t> for immunization service delivery at health facility level requires an operational map </a:t>
            </a:r>
          </a:p>
          <a:p>
            <a:pPr lvl="1"/>
            <a:r>
              <a:rPr lang="en-US" sz="2000" dirty="0" smtClean="0">
                <a:solidFill>
                  <a:schemeClr val="accent2">
                    <a:lumMod val="75000"/>
                  </a:schemeClr>
                </a:solidFill>
              </a:rPr>
              <a:t>designed for a non-GIS person</a:t>
            </a:r>
          </a:p>
          <a:p>
            <a:pPr lvl="1"/>
            <a:r>
              <a:rPr lang="en-US" sz="2000" dirty="0" smtClean="0">
                <a:solidFill>
                  <a:schemeClr val="accent2">
                    <a:lumMod val="75000"/>
                  </a:schemeClr>
                </a:solidFill>
              </a:rPr>
              <a:t>contains all the necessary components/explanation</a:t>
            </a:r>
          </a:p>
          <a:p>
            <a:pPr lvl="1"/>
            <a:r>
              <a:rPr lang="en-US" sz="2000" dirty="0" smtClean="0">
                <a:solidFill>
                  <a:schemeClr val="accent2">
                    <a:lumMod val="75000"/>
                  </a:schemeClr>
                </a:solidFill>
              </a:rPr>
              <a:t>no additional data/software required </a:t>
            </a:r>
          </a:p>
          <a:p>
            <a:pPr lvl="1"/>
            <a:r>
              <a:rPr lang="en-US" sz="2000" dirty="0" smtClean="0">
                <a:solidFill>
                  <a:schemeClr val="accent2">
                    <a:lumMod val="75000"/>
                  </a:schemeClr>
                </a:solidFill>
              </a:rPr>
              <a:t> no need of internet connection</a:t>
            </a:r>
          </a:p>
          <a:p>
            <a:pPr lvl="1"/>
            <a:r>
              <a:rPr lang="en-US" sz="2000" dirty="0" smtClean="0">
                <a:solidFill>
                  <a:schemeClr val="accent2">
                    <a:lumMod val="75000"/>
                  </a:schemeClr>
                </a:solidFill>
              </a:rPr>
              <a:t>Map file format  (</a:t>
            </a:r>
            <a:r>
              <a:rPr lang="en-US" sz="2000" dirty="0" err="1" smtClean="0">
                <a:solidFill>
                  <a:schemeClr val="accent2">
                    <a:lumMod val="75000"/>
                  </a:schemeClr>
                </a:solidFill>
              </a:rPr>
              <a:t>geopdf</a:t>
            </a:r>
            <a:r>
              <a:rPr lang="en-US" sz="2000" dirty="0" smtClean="0">
                <a:solidFill>
                  <a:schemeClr val="accent2">
                    <a:lumMod val="75000"/>
                  </a:schemeClr>
                </a:solidFill>
              </a:rPr>
              <a:t> file)</a:t>
            </a:r>
          </a:p>
          <a:p>
            <a:pPr lvl="1"/>
            <a:r>
              <a:rPr lang="en-US" sz="2000" dirty="0" smtClean="0">
                <a:solidFill>
                  <a:schemeClr val="accent2">
                    <a:lumMod val="75000"/>
                  </a:schemeClr>
                </a:solidFill>
              </a:rPr>
              <a:t> easily shared as an email attachment</a:t>
            </a:r>
            <a:endParaRPr lang="en-US" sz="2000" dirty="0">
              <a:solidFill>
                <a:schemeClr val="accent2">
                  <a:lumMod val="75000"/>
                </a:schemeClr>
              </a:solidFill>
            </a:endParaRPr>
          </a:p>
        </p:txBody>
      </p:sp>
      <p:pic>
        <p:nvPicPr>
          <p:cNvPr id="4" name="Picture 4" descr="C:\Users\mona\Desktop\140130-154519.jpg"/>
          <p:cNvPicPr>
            <a:picLocks noChangeAspect="1" noChangeArrowheads="1"/>
          </p:cNvPicPr>
          <p:nvPr/>
        </p:nvPicPr>
        <p:blipFill>
          <a:blip r:embed="rId2"/>
          <a:srcRect l="28732" t="18310" r="13297" b="7554"/>
          <a:stretch>
            <a:fillRect/>
          </a:stretch>
        </p:blipFill>
        <p:spPr bwMode="auto">
          <a:xfrm rot="-60000">
            <a:off x="6039255" y="3906507"/>
            <a:ext cx="2346731" cy="224996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2000"/>
            <a:ext cx="5791200" cy="461665"/>
          </a:xfrm>
          <a:prstGeom prst="rect">
            <a:avLst/>
          </a:prstGeom>
          <a:noFill/>
        </p:spPr>
        <p:txBody>
          <a:bodyPr wrap="square" rtlCol="0">
            <a:spAutoFit/>
          </a:bodyPr>
          <a:lstStyle/>
          <a:p>
            <a:r>
              <a:rPr lang="en-US" sz="2400" b="1" dirty="0" smtClean="0">
                <a:solidFill>
                  <a:schemeClr val="accent2">
                    <a:lumMod val="75000"/>
                  </a:schemeClr>
                </a:solidFill>
                <a:latin typeface="Arial" pitchFamily="34" charset="0"/>
                <a:cs typeface="Arial" pitchFamily="34" charset="0"/>
              </a:rPr>
              <a:t>GIS Based Tool for Districts:</a:t>
            </a:r>
            <a:endParaRPr lang="en-US" sz="2400" dirty="0">
              <a:solidFill>
                <a:schemeClr val="accent2">
                  <a:lumMod val="75000"/>
                </a:schemeClr>
              </a:solidFill>
            </a:endParaRPr>
          </a:p>
        </p:txBody>
      </p:sp>
      <p:cxnSp>
        <p:nvCxnSpPr>
          <p:cNvPr id="5" name="Straight Connector 4"/>
          <p:cNvCxnSpPr/>
          <p:nvPr/>
        </p:nvCxnSpPr>
        <p:spPr>
          <a:xfrm>
            <a:off x="0" y="1219200"/>
            <a:ext cx="91440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8600" y="1524000"/>
            <a:ext cx="6629400" cy="1631216"/>
          </a:xfrm>
          <a:prstGeom prst="rect">
            <a:avLst/>
          </a:prstGeom>
          <a:noFill/>
        </p:spPr>
        <p:txBody>
          <a:bodyPr wrap="square" rtlCol="0">
            <a:spAutoFit/>
          </a:bodyPr>
          <a:lstStyle/>
          <a:p>
            <a:pPr>
              <a:buFont typeface="Arial" pitchFamily="34" charset="0"/>
              <a:buChar char="•"/>
            </a:pPr>
            <a:endParaRPr lang="en-US" sz="2000" dirty="0" smtClean="0">
              <a:solidFill>
                <a:srgbClr val="0070C0"/>
              </a:solidFill>
              <a:latin typeface="Arial" pitchFamily="34" charset="0"/>
              <a:ea typeface="+mj-ea"/>
              <a:cs typeface="Arial" pitchFamily="34" charset="0"/>
            </a:endParaRPr>
          </a:p>
          <a:p>
            <a:r>
              <a:rPr lang="en-US" sz="2000" dirty="0" smtClean="0">
                <a:solidFill>
                  <a:srgbClr val="0070C0"/>
                </a:solidFill>
                <a:latin typeface="Arial" pitchFamily="34" charset="0"/>
                <a:ea typeface="+mj-ea"/>
                <a:cs typeface="Arial" pitchFamily="34" charset="0"/>
              </a:rPr>
              <a:t> </a:t>
            </a:r>
          </a:p>
          <a:p>
            <a:pPr>
              <a:buFont typeface="Arial" pitchFamily="34" charset="0"/>
              <a:buChar char="•"/>
            </a:pPr>
            <a:endParaRPr lang="en-US" sz="2000" dirty="0" smtClean="0">
              <a:solidFill>
                <a:srgbClr val="0070C0"/>
              </a:solidFill>
              <a:latin typeface="Arial" pitchFamily="34" charset="0"/>
              <a:ea typeface="+mj-ea"/>
              <a:cs typeface="Arial" pitchFamily="34" charset="0"/>
            </a:endParaRPr>
          </a:p>
          <a:p>
            <a:pPr>
              <a:buFont typeface="Arial" pitchFamily="34" charset="0"/>
              <a:buChar char="•"/>
            </a:pPr>
            <a:endParaRPr lang="en-US" sz="2000" dirty="0" smtClean="0">
              <a:solidFill>
                <a:srgbClr val="0070C0"/>
              </a:solidFill>
              <a:latin typeface="Arial" pitchFamily="34" charset="0"/>
              <a:ea typeface="+mj-ea"/>
              <a:cs typeface="Arial" pitchFamily="34" charset="0"/>
            </a:endParaRPr>
          </a:p>
          <a:p>
            <a:pPr>
              <a:buFont typeface="Arial" pitchFamily="34" charset="0"/>
              <a:buChar char="•"/>
            </a:pPr>
            <a:endParaRPr lang="en-US" sz="2000" dirty="0" smtClean="0">
              <a:solidFill>
                <a:srgbClr val="0070C0"/>
              </a:solidFill>
              <a:latin typeface="Arial" pitchFamily="34" charset="0"/>
              <a:ea typeface="+mj-ea"/>
              <a:cs typeface="Arial" pitchFamily="34" charset="0"/>
            </a:endParaRPr>
          </a:p>
        </p:txBody>
      </p:sp>
      <p:sp>
        <p:nvSpPr>
          <p:cNvPr id="9" name="Rectangle 8"/>
          <p:cNvSpPr/>
          <p:nvPr/>
        </p:nvSpPr>
        <p:spPr>
          <a:xfrm>
            <a:off x="304800" y="1447800"/>
            <a:ext cx="7772400" cy="4708981"/>
          </a:xfrm>
          <a:prstGeom prst="rect">
            <a:avLst/>
          </a:prstGeom>
        </p:spPr>
        <p:txBody>
          <a:bodyPr wrap="square">
            <a:spAutoFit/>
          </a:bodyPr>
          <a:lstStyle/>
          <a:p>
            <a:r>
              <a:rPr lang="en-US" sz="2000" b="1" u="sng" dirty="0" smtClean="0">
                <a:solidFill>
                  <a:schemeClr val="accent2">
                    <a:lumMod val="75000"/>
                  </a:schemeClr>
                </a:solidFill>
                <a:latin typeface="Arial" pitchFamily="34" charset="0"/>
                <a:cs typeface="Arial" pitchFamily="34" charset="0"/>
              </a:rPr>
              <a:t>GIS:</a:t>
            </a:r>
          </a:p>
          <a:p>
            <a:r>
              <a:rPr lang="en-US" sz="2000" dirty="0" smtClean="0">
                <a:solidFill>
                  <a:schemeClr val="accent2">
                    <a:lumMod val="75000"/>
                  </a:schemeClr>
                </a:solidFill>
                <a:latin typeface="Arial" pitchFamily="34" charset="0"/>
                <a:cs typeface="Arial" pitchFamily="34" charset="0"/>
              </a:rPr>
              <a:t>administrative boundaries(district, VDC, ward)</a:t>
            </a:r>
          </a:p>
          <a:p>
            <a:r>
              <a:rPr lang="en-US" sz="2000" dirty="0" smtClean="0">
                <a:solidFill>
                  <a:schemeClr val="accent2">
                    <a:lumMod val="75000"/>
                  </a:schemeClr>
                </a:solidFill>
                <a:latin typeface="Arial" pitchFamily="34" charset="0"/>
                <a:cs typeface="Arial" pitchFamily="34" charset="0"/>
              </a:rPr>
              <a:t>river and road network</a:t>
            </a:r>
          </a:p>
          <a:p>
            <a:r>
              <a:rPr lang="en-US" sz="2000" dirty="0" smtClean="0">
                <a:solidFill>
                  <a:schemeClr val="accent2">
                    <a:lumMod val="75000"/>
                  </a:schemeClr>
                </a:solidFill>
                <a:latin typeface="Arial" pitchFamily="34" charset="0"/>
                <a:cs typeface="Arial" pitchFamily="34" charset="0"/>
              </a:rPr>
              <a:t>Settlement</a:t>
            </a:r>
          </a:p>
          <a:p>
            <a:r>
              <a:rPr lang="en-US" sz="2000" dirty="0" smtClean="0">
                <a:solidFill>
                  <a:schemeClr val="accent2">
                    <a:lumMod val="75000"/>
                  </a:schemeClr>
                </a:solidFill>
                <a:latin typeface="Arial" pitchFamily="34" charset="0"/>
                <a:cs typeface="Arial" pitchFamily="34" charset="0"/>
              </a:rPr>
              <a:t>Health facility</a:t>
            </a:r>
          </a:p>
          <a:p>
            <a:r>
              <a:rPr lang="en-US" sz="2000" dirty="0" smtClean="0">
                <a:solidFill>
                  <a:schemeClr val="accent2">
                    <a:lumMod val="75000"/>
                  </a:schemeClr>
                </a:solidFill>
                <a:latin typeface="Arial" pitchFamily="34" charset="0"/>
                <a:cs typeface="Arial" pitchFamily="34" charset="0"/>
              </a:rPr>
              <a:t>Immunization booth location/session information</a:t>
            </a:r>
          </a:p>
          <a:p>
            <a:endParaRPr lang="en-US" sz="2000" dirty="0" smtClean="0">
              <a:solidFill>
                <a:schemeClr val="accent2">
                  <a:lumMod val="75000"/>
                </a:schemeClr>
              </a:solidFill>
              <a:latin typeface="Arial" pitchFamily="34" charset="0"/>
              <a:cs typeface="Arial" pitchFamily="34" charset="0"/>
            </a:endParaRPr>
          </a:p>
          <a:p>
            <a:r>
              <a:rPr lang="en-US" sz="2000" b="1" u="sng" dirty="0" smtClean="0">
                <a:solidFill>
                  <a:schemeClr val="accent2">
                    <a:lumMod val="75000"/>
                  </a:schemeClr>
                </a:solidFill>
                <a:latin typeface="Arial" pitchFamily="34" charset="0"/>
                <a:cs typeface="Arial" pitchFamily="34" charset="0"/>
              </a:rPr>
              <a:t>Remotely sensed data:</a:t>
            </a:r>
          </a:p>
          <a:p>
            <a:r>
              <a:rPr lang="en-US" sz="2000" dirty="0" smtClean="0">
                <a:solidFill>
                  <a:schemeClr val="accent2">
                    <a:lumMod val="75000"/>
                  </a:schemeClr>
                </a:solidFill>
                <a:latin typeface="Arial" pitchFamily="34" charset="0"/>
                <a:cs typeface="Arial" pitchFamily="34" charset="0"/>
              </a:rPr>
              <a:t>SRTM elevation </a:t>
            </a:r>
          </a:p>
          <a:p>
            <a:r>
              <a:rPr lang="en-US" sz="2000" dirty="0" smtClean="0">
                <a:solidFill>
                  <a:schemeClr val="accent2">
                    <a:lumMod val="75000"/>
                  </a:schemeClr>
                </a:solidFill>
                <a:latin typeface="Arial" pitchFamily="34" charset="0"/>
                <a:cs typeface="Arial" pitchFamily="34" charset="0"/>
              </a:rPr>
              <a:t>ESRI World Imagery (districts </a:t>
            </a:r>
            <a:r>
              <a:rPr lang="en-US" sz="2000" dirty="0" err="1" smtClean="0">
                <a:solidFill>
                  <a:schemeClr val="accent2">
                    <a:lumMod val="75000"/>
                  </a:schemeClr>
                </a:solidFill>
                <a:latin typeface="Arial" pitchFamily="34" charset="0"/>
                <a:cs typeface="Arial" pitchFamily="34" charset="0"/>
              </a:rPr>
              <a:t>wo</a:t>
            </a:r>
            <a:r>
              <a:rPr lang="en-US" sz="2000" dirty="0" smtClean="0">
                <a:solidFill>
                  <a:schemeClr val="accent2">
                    <a:lumMod val="75000"/>
                  </a:schemeClr>
                </a:solidFill>
                <a:latin typeface="Arial" pitchFamily="34" charset="0"/>
                <a:cs typeface="Arial" pitchFamily="34" charset="0"/>
              </a:rPr>
              <a:t> accessibility)  </a:t>
            </a:r>
          </a:p>
          <a:p>
            <a:endParaRPr lang="en-US" sz="2000" dirty="0" smtClean="0">
              <a:solidFill>
                <a:schemeClr val="accent2">
                  <a:lumMod val="75000"/>
                </a:schemeClr>
              </a:solidFill>
              <a:latin typeface="Arial" pitchFamily="34" charset="0"/>
              <a:cs typeface="Arial" pitchFamily="34" charset="0"/>
            </a:endParaRPr>
          </a:p>
          <a:p>
            <a:r>
              <a:rPr lang="en-US" sz="2000" b="1" u="sng" dirty="0" smtClean="0">
                <a:solidFill>
                  <a:schemeClr val="accent2">
                    <a:lumMod val="75000"/>
                  </a:schemeClr>
                </a:solidFill>
                <a:latin typeface="Arial" pitchFamily="34" charset="0"/>
                <a:cs typeface="Arial" pitchFamily="34" charset="0"/>
              </a:rPr>
              <a:t>Derived data:</a:t>
            </a:r>
          </a:p>
          <a:p>
            <a:r>
              <a:rPr lang="en-US" sz="2000" dirty="0" smtClean="0">
                <a:solidFill>
                  <a:schemeClr val="accent2">
                    <a:lumMod val="75000"/>
                  </a:schemeClr>
                </a:solidFill>
                <a:latin typeface="Arial" pitchFamily="34" charset="0"/>
                <a:cs typeface="Arial" pitchFamily="34" charset="0"/>
              </a:rPr>
              <a:t>Accessibility</a:t>
            </a:r>
          </a:p>
          <a:p>
            <a:pPr>
              <a:buFont typeface="Arial" pitchFamily="34" charset="0"/>
              <a:buChar char="•"/>
            </a:pPr>
            <a:endParaRPr lang="en-US" sz="2000" dirty="0" smtClean="0">
              <a:solidFill>
                <a:schemeClr val="accent2">
                  <a:lumMod val="75000"/>
                </a:schemeClr>
              </a:solidFill>
              <a:latin typeface="Arial" pitchFamily="34" charset="0"/>
              <a:cs typeface="Arial" pitchFamily="34" charset="0"/>
            </a:endParaRPr>
          </a:p>
          <a:p>
            <a:endParaRPr lang="en-US" sz="20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2000"/>
            <a:ext cx="8686800" cy="461665"/>
          </a:xfrm>
          <a:prstGeom prst="rect">
            <a:avLst/>
          </a:prstGeom>
          <a:noFill/>
        </p:spPr>
        <p:txBody>
          <a:bodyPr wrap="square" rtlCol="0">
            <a:spAutoFit/>
          </a:bodyPr>
          <a:lstStyle/>
          <a:p>
            <a:r>
              <a:rPr lang="en-US" sz="2400" b="1" dirty="0" smtClean="0">
                <a:solidFill>
                  <a:srgbClr val="0070C0"/>
                </a:solidFill>
                <a:latin typeface="Arial" pitchFamily="34" charset="0"/>
                <a:cs typeface="Arial" pitchFamily="34" charset="0"/>
              </a:rPr>
              <a:t>GIS Based Tool for Districts: </a:t>
            </a:r>
            <a:r>
              <a:rPr lang="en-US" sz="1600" dirty="0" smtClean="0">
                <a:solidFill>
                  <a:srgbClr val="0070C0"/>
                </a:solidFill>
                <a:latin typeface="Arial" pitchFamily="34" charset="0"/>
                <a:cs typeface="Arial" pitchFamily="34" charset="0"/>
              </a:rPr>
              <a:t>View geographic accessibility to health facility</a:t>
            </a:r>
            <a:endParaRPr lang="en-US" sz="1600" dirty="0">
              <a:solidFill>
                <a:srgbClr val="0070C0"/>
              </a:solidFill>
            </a:endParaRPr>
          </a:p>
        </p:txBody>
      </p:sp>
      <p:cxnSp>
        <p:nvCxnSpPr>
          <p:cNvPr id="5" name="Straight Connector 4"/>
          <p:cNvCxnSpPr/>
          <p:nvPr/>
        </p:nvCxnSpPr>
        <p:spPr>
          <a:xfrm>
            <a:off x="0" y="1219200"/>
            <a:ext cx="91440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8600" y="1524000"/>
            <a:ext cx="6629400" cy="1631216"/>
          </a:xfrm>
          <a:prstGeom prst="rect">
            <a:avLst/>
          </a:prstGeom>
          <a:noFill/>
        </p:spPr>
        <p:txBody>
          <a:bodyPr wrap="square" rtlCol="0">
            <a:spAutoFit/>
          </a:bodyPr>
          <a:lstStyle/>
          <a:p>
            <a:pPr>
              <a:buFont typeface="Arial" pitchFamily="34" charset="0"/>
              <a:buChar char="•"/>
            </a:pPr>
            <a:endParaRPr lang="en-US" sz="2000" dirty="0" smtClean="0">
              <a:solidFill>
                <a:srgbClr val="0070C0"/>
              </a:solidFill>
              <a:latin typeface="Arial" pitchFamily="34" charset="0"/>
              <a:ea typeface="+mj-ea"/>
              <a:cs typeface="Arial" pitchFamily="34" charset="0"/>
            </a:endParaRPr>
          </a:p>
          <a:p>
            <a:r>
              <a:rPr lang="en-US" sz="2000" dirty="0" smtClean="0">
                <a:solidFill>
                  <a:srgbClr val="0070C0"/>
                </a:solidFill>
                <a:latin typeface="Arial" pitchFamily="34" charset="0"/>
                <a:ea typeface="+mj-ea"/>
                <a:cs typeface="Arial" pitchFamily="34" charset="0"/>
              </a:rPr>
              <a:t> </a:t>
            </a:r>
          </a:p>
          <a:p>
            <a:pPr>
              <a:buFont typeface="Arial" pitchFamily="34" charset="0"/>
              <a:buChar char="•"/>
            </a:pPr>
            <a:endParaRPr lang="en-US" sz="2000" dirty="0" smtClean="0">
              <a:solidFill>
                <a:srgbClr val="0070C0"/>
              </a:solidFill>
              <a:latin typeface="Arial" pitchFamily="34" charset="0"/>
              <a:ea typeface="+mj-ea"/>
              <a:cs typeface="Arial" pitchFamily="34" charset="0"/>
            </a:endParaRPr>
          </a:p>
          <a:p>
            <a:pPr>
              <a:buFont typeface="Arial" pitchFamily="34" charset="0"/>
              <a:buChar char="•"/>
            </a:pPr>
            <a:endParaRPr lang="en-US" sz="2000" dirty="0" smtClean="0">
              <a:solidFill>
                <a:srgbClr val="0070C0"/>
              </a:solidFill>
              <a:latin typeface="Arial" pitchFamily="34" charset="0"/>
              <a:ea typeface="+mj-ea"/>
              <a:cs typeface="Arial" pitchFamily="34" charset="0"/>
            </a:endParaRPr>
          </a:p>
          <a:p>
            <a:pPr>
              <a:buFont typeface="Arial" pitchFamily="34" charset="0"/>
              <a:buChar char="•"/>
            </a:pPr>
            <a:endParaRPr lang="en-US" sz="2000" dirty="0" smtClean="0">
              <a:solidFill>
                <a:srgbClr val="0070C0"/>
              </a:solidFill>
              <a:latin typeface="Arial" pitchFamily="34" charset="0"/>
              <a:ea typeface="+mj-ea"/>
              <a:cs typeface="Arial" pitchFamily="34" charset="0"/>
            </a:endParaRPr>
          </a:p>
        </p:txBody>
      </p:sp>
      <p:pic>
        <p:nvPicPr>
          <p:cNvPr id="10" name="Picture 9"/>
          <p:cNvPicPr/>
          <p:nvPr/>
        </p:nvPicPr>
        <p:blipFill>
          <a:blip r:embed="rId3" cstate="print"/>
          <a:srcRect r="15164"/>
          <a:stretch>
            <a:fillRect/>
          </a:stretch>
        </p:blipFill>
        <p:spPr bwMode="auto">
          <a:xfrm>
            <a:off x="533400" y="1524000"/>
            <a:ext cx="6705600" cy="478753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2000"/>
            <a:ext cx="8991600" cy="461665"/>
          </a:xfrm>
          <a:prstGeom prst="rect">
            <a:avLst/>
          </a:prstGeom>
          <a:noFill/>
        </p:spPr>
        <p:txBody>
          <a:bodyPr wrap="square" rtlCol="0">
            <a:spAutoFit/>
          </a:bodyPr>
          <a:lstStyle/>
          <a:p>
            <a:r>
              <a:rPr lang="en-US" sz="2400" b="1" dirty="0" smtClean="0">
                <a:solidFill>
                  <a:srgbClr val="0070C0"/>
                </a:solidFill>
                <a:latin typeface="Arial" pitchFamily="34" charset="0"/>
                <a:cs typeface="Arial" pitchFamily="34" charset="0"/>
              </a:rPr>
              <a:t>GIS Based Tool for Districts:</a:t>
            </a:r>
            <a:r>
              <a:rPr lang="en-US" sz="1600" dirty="0" smtClean="0">
                <a:solidFill>
                  <a:srgbClr val="0070C0"/>
                </a:solidFill>
                <a:latin typeface="Arial" pitchFamily="34" charset="0"/>
                <a:cs typeface="Arial" pitchFamily="34" charset="0"/>
              </a:rPr>
              <a:t> View ward level immunization session information</a:t>
            </a:r>
            <a:endParaRPr lang="en-US" sz="1600" dirty="0">
              <a:solidFill>
                <a:srgbClr val="0070C0"/>
              </a:solidFill>
            </a:endParaRPr>
          </a:p>
        </p:txBody>
      </p:sp>
      <p:cxnSp>
        <p:nvCxnSpPr>
          <p:cNvPr id="5" name="Straight Connector 4"/>
          <p:cNvCxnSpPr/>
          <p:nvPr/>
        </p:nvCxnSpPr>
        <p:spPr>
          <a:xfrm>
            <a:off x="0" y="1219200"/>
            <a:ext cx="91440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8600" y="1524000"/>
            <a:ext cx="6629400" cy="1631216"/>
          </a:xfrm>
          <a:prstGeom prst="rect">
            <a:avLst/>
          </a:prstGeom>
          <a:noFill/>
        </p:spPr>
        <p:txBody>
          <a:bodyPr wrap="square" rtlCol="0">
            <a:spAutoFit/>
          </a:bodyPr>
          <a:lstStyle/>
          <a:p>
            <a:pPr>
              <a:buFont typeface="Arial" pitchFamily="34" charset="0"/>
              <a:buChar char="•"/>
            </a:pPr>
            <a:endParaRPr lang="en-US" sz="2000" dirty="0" smtClean="0">
              <a:solidFill>
                <a:srgbClr val="0070C0"/>
              </a:solidFill>
              <a:latin typeface="Arial" pitchFamily="34" charset="0"/>
              <a:ea typeface="+mj-ea"/>
              <a:cs typeface="Arial" pitchFamily="34" charset="0"/>
            </a:endParaRPr>
          </a:p>
          <a:p>
            <a:r>
              <a:rPr lang="en-US" sz="2000" dirty="0" smtClean="0">
                <a:solidFill>
                  <a:srgbClr val="0070C0"/>
                </a:solidFill>
                <a:latin typeface="Arial" pitchFamily="34" charset="0"/>
                <a:ea typeface="+mj-ea"/>
                <a:cs typeface="Arial" pitchFamily="34" charset="0"/>
              </a:rPr>
              <a:t> </a:t>
            </a:r>
          </a:p>
          <a:p>
            <a:pPr>
              <a:buFont typeface="Arial" pitchFamily="34" charset="0"/>
              <a:buChar char="•"/>
            </a:pPr>
            <a:endParaRPr lang="en-US" sz="2000" dirty="0" smtClean="0">
              <a:solidFill>
                <a:srgbClr val="0070C0"/>
              </a:solidFill>
              <a:latin typeface="Arial" pitchFamily="34" charset="0"/>
              <a:ea typeface="+mj-ea"/>
              <a:cs typeface="Arial" pitchFamily="34" charset="0"/>
            </a:endParaRPr>
          </a:p>
          <a:p>
            <a:pPr>
              <a:buFont typeface="Arial" pitchFamily="34" charset="0"/>
              <a:buChar char="•"/>
            </a:pPr>
            <a:endParaRPr lang="en-US" sz="2000" dirty="0" smtClean="0">
              <a:solidFill>
                <a:srgbClr val="0070C0"/>
              </a:solidFill>
              <a:latin typeface="Arial" pitchFamily="34" charset="0"/>
              <a:ea typeface="+mj-ea"/>
              <a:cs typeface="Arial" pitchFamily="34" charset="0"/>
            </a:endParaRPr>
          </a:p>
          <a:p>
            <a:pPr>
              <a:buFont typeface="Arial" pitchFamily="34" charset="0"/>
              <a:buChar char="•"/>
            </a:pPr>
            <a:endParaRPr lang="en-US" sz="2000" dirty="0" smtClean="0">
              <a:solidFill>
                <a:srgbClr val="0070C0"/>
              </a:solidFill>
              <a:latin typeface="Arial" pitchFamily="34" charset="0"/>
              <a:ea typeface="+mj-ea"/>
              <a:cs typeface="Arial" pitchFamily="34" charset="0"/>
            </a:endParaRPr>
          </a:p>
        </p:txBody>
      </p:sp>
      <p:pic>
        <p:nvPicPr>
          <p:cNvPr id="10" name="Picture 9"/>
          <p:cNvPicPr/>
          <p:nvPr/>
        </p:nvPicPr>
        <p:blipFill>
          <a:blip r:embed="rId3" cstate="print"/>
          <a:srcRect/>
          <a:stretch>
            <a:fillRect/>
          </a:stretch>
        </p:blipFill>
        <p:spPr bwMode="auto">
          <a:xfrm>
            <a:off x="1143000" y="1371600"/>
            <a:ext cx="6572983" cy="4901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2000"/>
            <a:ext cx="8991600" cy="707886"/>
          </a:xfrm>
          <a:prstGeom prst="rect">
            <a:avLst/>
          </a:prstGeom>
          <a:noFill/>
        </p:spPr>
        <p:txBody>
          <a:bodyPr wrap="square" rtlCol="0">
            <a:spAutoFit/>
          </a:bodyPr>
          <a:lstStyle/>
          <a:p>
            <a:r>
              <a:rPr lang="en-US" sz="2400" b="1" dirty="0" smtClean="0">
                <a:solidFill>
                  <a:srgbClr val="0070C0"/>
                </a:solidFill>
                <a:latin typeface="Arial" pitchFamily="34" charset="0"/>
                <a:cs typeface="Arial" pitchFamily="34" charset="0"/>
              </a:rPr>
              <a:t>GIS Based Tool for Districts:</a:t>
            </a:r>
            <a:r>
              <a:rPr lang="en-US" sz="1600" dirty="0" smtClean="0">
                <a:solidFill>
                  <a:srgbClr val="0070C0"/>
                </a:solidFill>
                <a:latin typeface="Arial" pitchFamily="34" charset="0"/>
                <a:cs typeface="Arial" pitchFamily="34" charset="0"/>
              </a:rPr>
              <a:t> Generate administrative boundary maps</a:t>
            </a:r>
          </a:p>
          <a:p>
            <a:endParaRPr lang="en-US" sz="1600" dirty="0">
              <a:solidFill>
                <a:srgbClr val="0070C0"/>
              </a:solidFill>
            </a:endParaRPr>
          </a:p>
        </p:txBody>
      </p:sp>
      <p:cxnSp>
        <p:nvCxnSpPr>
          <p:cNvPr id="5" name="Straight Connector 4"/>
          <p:cNvCxnSpPr/>
          <p:nvPr/>
        </p:nvCxnSpPr>
        <p:spPr>
          <a:xfrm>
            <a:off x="0" y="1219200"/>
            <a:ext cx="91440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8600" y="1524000"/>
            <a:ext cx="6629400" cy="1631216"/>
          </a:xfrm>
          <a:prstGeom prst="rect">
            <a:avLst/>
          </a:prstGeom>
          <a:noFill/>
        </p:spPr>
        <p:txBody>
          <a:bodyPr wrap="square" rtlCol="0">
            <a:spAutoFit/>
          </a:bodyPr>
          <a:lstStyle/>
          <a:p>
            <a:pPr>
              <a:buFont typeface="Arial" pitchFamily="34" charset="0"/>
              <a:buChar char="•"/>
            </a:pPr>
            <a:endParaRPr lang="en-US" sz="2000" dirty="0" smtClean="0">
              <a:solidFill>
                <a:srgbClr val="0070C0"/>
              </a:solidFill>
              <a:latin typeface="Arial" pitchFamily="34" charset="0"/>
              <a:ea typeface="+mj-ea"/>
              <a:cs typeface="Arial" pitchFamily="34" charset="0"/>
            </a:endParaRPr>
          </a:p>
          <a:p>
            <a:r>
              <a:rPr lang="en-US" sz="2000" dirty="0" smtClean="0">
                <a:solidFill>
                  <a:srgbClr val="0070C0"/>
                </a:solidFill>
                <a:latin typeface="Arial" pitchFamily="34" charset="0"/>
                <a:ea typeface="+mj-ea"/>
                <a:cs typeface="Arial" pitchFamily="34" charset="0"/>
              </a:rPr>
              <a:t> </a:t>
            </a:r>
          </a:p>
          <a:p>
            <a:pPr>
              <a:buFont typeface="Arial" pitchFamily="34" charset="0"/>
              <a:buChar char="•"/>
            </a:pPr>
            <a:endParaRPr lang="en-US" sz="2000" dirty="0" smtClean="0">
              <a:solidFill>
                <a:srgbClr val="0070C0"/>
              </a:solidFill>
              <a:latin typeface="Arial" pitchFamily="34" charset="0"/>
              <a:ea typeface="+mj-ea"/>
              <a:cs typeface="Arial" pitchFamily="34" charset="0"/>
            </a:endParaRPr>
          </a:p>
          <a:p>
            <a:pPr>
              <a:buFont typeface="Arial" pitchFamily="34" charset="0"/>
              <a:buChar char="•"/>
            </a:pPr>
            <a:endParaRPr lang="en-US" sz="2000" dirty="0" smtClean="0">
              <a:solidFill>
                <a:srgbClr val="0070C0"/>
              </a:solidFill>
              <a:latin typeface="Arial" pitchFamily="34" charset="0"/>
              <a:ea typeface="+mj-ea"/>
              <a:cs typeface="Arial" pitchFamily="34" charset="0"/>
            </a:endParaRPr>
          </a:p>
          <a:p>
            <a:pPr>
              <a:buFont typeface="Arial" pitchFamily="34" charset="0"/>
              <a:buChar char="•"/>
            </a:pPr>
            <a:endParaRPr lang="en-US" sz="2000" dirty="0" smtClean="0">
              <a:solidFill>
                <a:srgbClr val="0070C0"/>
              </a:solidFill>
              <a:latin typeface="Arial" pitchFamily="34" charset="0"/>
              <a:ea typeface="+mj-ea"/>
              <a:cs typeface="Arial" pitchFamily="34" charset="0"/>
            </a:endParaRPr>
          </a:p>
        </p:txBody>
      </p:sp>
      <p:pic>
        <p:nvPicPr>
          <p:cNvPr id="10" name="Picture 9"/>
          <p:cNvPicPr/>
          <p:nvPr/>
        </p:nvPicPr>
        <p:blipFill>
          <a:blip r:embed="rId3" cstate="print"/>
          <a:srcRect/>
          <a:stretch>
            <a:fillRect/>
          </a:stretch>
        </p:blipFill>
        <p:spPr bwMode="auto">
          <a:xfrm>
            <a:off x="762000" y="1447800"/>
            <a:ext cx="6553200" cy="47244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2000"/>
            <a:ext cx="8991600" cy="954107"/>
          </a:xfrm>
          <a:prstGeom prst="rect">
            <a:avLst/>
          </a:prstGeom>
          <a:noFill/>
        </p:spPr>
        <p:txBody>
          <a:bodyPr wrap="square" rtlCol="0">
            <a:spAutoFit/>
          </a:bodyPr>
          <a:lstStyle/>
          <a:p>
            <a:r>
              <a:rPr lang="en-US" sz="2400" b="1" dirty="0" smtClean="0">
                <a:solidFill>
                  <a:schemeClr val="accent2">
                    <a:lumMod val="75000"/>
                  </a:schemeClr>
                </a:solidFill>
                <a:latin typeface="Arial" pitchFamily="34" charset="0"/>
                <a:cs typeface="Arial" pitchFamily="34" charset="0"/>
              </a:rPr>
              <a:t>GIS Based Tool for Districts:</a:t>
            </a:r>
            <a:r>
              <a:rPr lang="en-US" sz="1600" dirty="0" smtClean="0">
                <a:solidFill>
                  <a:schemeClr val="accent2">
                    <a:lumMod val="75000"/>
                  </a:schemeClr>
                </a:solidFill>
                <a:latin typeface="Arial" pitchFamily="34" charset="0"/>
                <a:cs typeface="Arial" pitchFamily="34" charset="0"/>
              </a:rPr>
              <a:t> Access geospatial information offline</a:t>
            </a:r>
          </a:p>
          <a:p>
            <a:endParaRPr lang="en-US" sz="1600" dirty="0" smtClean="0">
              <a:solidFill>
                <a:schemeClr val="accent2">
                  <a:lumMod val="75000"/>
                </a:schemeClr>
              </a:solidFill>
              <a:latin typeface="Arial" pitchFamily="34" charset="0"/>
              <a:cs typeface="Arial" pitchFamily="34" charset="0"/>
            </a:endParaRPr>
          </a:p>
          <a:p>
            <a:endParaRPr lang="en-US" sz="1600" dirty="0">
              <a:solidFill>
                <a:schemeClr val="accent2">
                  <a:lumMod val="75000"/>
                </a:schemeClr>
              </a:solidFill>
            </a:endParaRPr>
          </a:p>
        </p:txBody>
      </p:sp>
      <p:cxnSp>
        <p:nvCxnSpPr>
          <p:cNvPr id="5" name="Straight Connector 4"/>
          <p:cNvCxnSpPr/>
          <p:nvPr/>
        </p:nvCxnSpPr>
        <p:spPr>
          <a:xfrm>
            <a:off x="0" y="1219200"/>
            <a:ext cx="91440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8600" y="1524000"/>
            <a:ext cx="6629400" cy="1631216"/>
          </a:xfrm>
          <a:prstGeom prst="rect">
            <a:avLst/>
          </a:prstGeom>
          <a:noFill/>
        </p:spPr>
        <p:txBody>
          <a:bodyPr wrap="square" rtlCol="0">
            <a:spAutoFit/>
          </a:bodyPr>
          <a:lstStyle/>
          <a:p>
            <a:pPr>
              <a:buFont typeface="Arial" pitchFamily="34" charset="0"/>
              <a:buChar char="•"/>
            </a:pPr>
            <a:endParaRPr lang="en-US" sz="2000" dirty="0" smtClean="0">
              <a:solidFill>
                <a:srgbClr val="0070C0"/>
              </a:solidFill>
              <a:latin typeface="Arial" pitchFamily="34" charset="0"/>
              <a:ea typeface="+mj-ea"/>
              <a:cs typeface="Arial" pitchFamily="34" charset="0"/>
            </a:endParaRPr>
          </a:p>
          <a:p>
            <a:r>
              <a:rPr lang="en-US" sz="2000" dirty="0" smtClean="0">
                <a:solidFill>
                  <a:srgbClr val="0070C0"/>
                </a:solidFill>
                <a:latin typeface="Arial" pitchFamily="34" charset="0"/>
                <a:ea typeface="+mj-ea"/>
                <a:cs typeface="Arial" pitchFamily="34" charset="0"/>
              </a:rPr>
              <a:t> </a:t>
            </a:r>
          </a:p>
          <a:p>
            <a:pPr>
              <a:buFont typeface="Arial" pitchFamily="34" charset="0"/>
              <a:buChar char="•"/>
            </a:pPr>
            <a:endParaRPr lang="en-US" sz="2000" dirty="0" smtClean="0">
              <a:solidFill>
                <a:srgbClr val="0070C0"/>
              </a:solidFill>
              <a:latin typeface="Arial" pitchFamily="34" charset="0"/>
              <a:ea typeface="+mj-ea"/>
              <a:cs typeface="Arial" pitchFamily="34" charset="0"/>
            </a:endParaRPr>
          </a:p>
          <a:p>
            <a:pPr>
              <a:buFont typeface="Arial" pitchFamily="34" charset="0"/>
              <a:buChar char="•"/>
            </a:pPr>
            <a:endParaRPr lang="en-US" sz="2000" dirty="0" smtClean="0">
              <a:solidFill>
                <a:srgbClr val="0070C0"/>
              </a:solidFill>
              <a:latin typeface="Arial" pitchFamily="34" charset="0"/>
              <a:ea typeface="+mj-ea"/>
              <a:cs typeface="Arial" pitchFamily="34" charset="0"/>
            </a:endParaRPr>
          </a:p>
          <a:p>
            <a:pPr>
              <a:buFont typeface="Arial" pitchFamily="34" charset="0"/>
              <a:buChar char="•"/>
            </a:pPr>
            <a:endParaRPr lang="en-US" sz="2000" dirty="0" smtClean="0">
              <a:solidFill>
                <a:srgbClr val="0070C0"/>
              </a:solidFill>
              <a:latin typeface="Arial" pitchFamily="34" charset="0"/>
              <a:ea typeface="+mj-ea"/>
              <a:cs typeface="Arial" pitchFamily="34" charset="0"/>
            </a:endParaRPr>
          </a:p>
        </p:txBody>
      </p:sp>
      <p:pic>
        <p:nvPicPr>
          <p:cNvPr id="10" name="Picture 9"/>
          <p:cNvPicPr/>
          <p:nvPr/>
        </p:nvPicPr>
        <p:blipFill>
          <a:blip r:embed="rId3" cstate="print"/>
          <a:srcRect/>
          <a:stretch>
            <a:fillRect/>
          </a:stretch>
        </p:blipFill>
        <p:spPr bwMode="auto">
          <a:xfrm>
            <a:off x="838200" y="1295400"/>
            <a:ext cx="6007345" cy="449726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smtClean="0">
                <a:solidFill>
                  <a:schemeClr val="accent2">
                    <a:lumMod val="75000"/>
                  </a:schemeClr>
                </a:solidFill>
              </a:rPr>
              <a:t>Coverage mapping tool (Excel)</a:t>
            </a:r>
            <a:endParaRPr lang="en-US" sz="2400" b="1" dirty="0">
              <a:solidFill>
                <a:schemeClr val="accent2">
                  <a:lumMod val="75000"/>
                </a:schemeClr>
              </a:solidFill>
            </a:endParaRPr>
          </a:p>
        </p:txBody>
      </p:sp>
      <p:sp>
        <p:nvSpPr>
          <p:cNvPr id="3" name="Content Placeholder 2"/>
          <p:cNvSpPr>
            <a:spLocks noGrp="1"/>
          </p:cNvSpPr>
          <p:nvPr>
            <p:ph sz="quarter" idx="1"/>
          </p:nvPr>
        </p:nvSpPr>
        <p:spPr/>
        <p:txBody>
          <a:bodyPr>
            <a:normAutofit/>
          </a:bodyPr>
          <a:lstStyle/>
          <a:p>
            <a:r>
              <a:rPr lang="en-US" sz="2000" dirty="0" smtClean="0">
                <a:solidFill>
                  <a:schemeClr val="accent2">
                    <a:lumMod val="75000"/>
                  </a:schemeClr>
                </a:solidFill>
              </a:rPr>
              <a:t>Designed for EPI supervisor and statistical officer</a:t>
            </a:r>
          </a:p>
          <a:p>
            <a:r>
              <a:rPr lang="en-US" sz="2000" dirty="0" smtClean="0">
                <a:solidFill>
                  <a:schemeClr val="accent2">
                    <a:lumMod val="75000"/>
                  </a:schemeClr>
                </a:solidFill>
              </a:rPr>
              <a:t>Customizable </a:t>
            </a:r>
          </a:p>
          <a:p>
            <a:r>
              <a:rPr lang="en-US" sz="2000" dirty="0" smtClean="0">
                <a:solidFill>
                  <a:schemeClr val="accent2">
                    <a:lumMod val="75000"/>
                  </a:schemeClr>
                </a:solidFill>
              </a:rPr>
              <a:t>No additional  GIS software/training required</a:t>
            </a:r>
          </a:p>
          <a:p>
            <a:endParaRPr lang="en-US" sz="2000" dirty="0">
              <a:solidFill>
                <a:schemeClr val="accent2">
                  <a:lumMod val="75000"/>
                </a:schemeClr>
              </a:solidFill>
            </a:endParaRPr>
          </a:p>
        </p:txBody>
      </p:sp>
      <p:pic>
        <p:nvPicPr>
          <p:cNvPr id="4" name="Picture 2"/>
          <p:cNvPicPr>
            <a:picLocks noChangeAspect="1" noChangeArrowheads="1"/>
          </p:cNvPicPr>
          <p:nvPr/>
        </p:nvPicPr>
        <p:blipFill>
          <a:blip r:embed="rId2" cstate="print"/>
          <a:srcRect r="33236" b="4640"/>
          <a:stretch>
            <a:fillRect/>
          </a:stretch>
        </p:blipFill>
        <p:spPr bwMode="auto">
          <a:xfrm>
            <a:off x="3886200" y="2819400"/>
            <a:ext cx="4114800" cy="33043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srcRect r="50000" b="3125"/>
          <a:stretch>
            <a:fillRect/>
          </a:stretch>
        </p:blipFill>
        <p:spPr bwMode="auto">
          <a:xfrm>
            <a:off x="5791200" y="2743200"/>
            <a:ext cx="3110476" cy="3388279"/>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r="23280" b="6250"/>
          <a:stretch>
            <a:fillRect/>
          </a:stretch>
        </p:blipFill>
        <p:spPr bwMode="auto">
          <a:xfrm>
            <a:off x="457200" y="1905000"/>
            <a:ext cx="3660140" cy="2514600"/>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GB" sz="2000" b="1" dirty="0" smtClean="0">
                <a:solidFill>
                  <a:schemeClr val="accent2">
                    <a:lumMod val="75000"/>
                  </a:schemeClr>
                </a:solidFill>
              </a:rPr>
              <a:t>Coverage mapping tool (Excel)</a:t>
            </a:r>
            <a:endParaRPr lang="en-US" sz="2000" dirty="0"/>
          </a:p>
        </p:txBody>
      </p:sp>
      <p:pic>
        <p:nvPicPr>
          <p:cNvPr id="1026" name="Picture 2"/>
          <p:cNvPicPr>
            <a:picLocks noChangeAspect="1" noChangeArrowheads="1"/>
          </p:cNvPicPr>
          <p:nvPr/>
        </p:nvPicPr>
        <p:blipFill>
          <a:blip r:embed="rId4"/>
          <a:srcRect t="86458" r="71303" b="6771"/>
          <a:stretch>
            <a:fillRect/>
          </a:stretch>
        </p:blipFill>
        <p:spPr bwMode="auto">
          <a:xfrm>
            <a:off x="533400" y="1219200"/>
            <a:ext cx="5029200" cy="667139"/>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a:srcRect r="16452" b="5986"/>
          <a:stretch>
            <a:fillRect/>
          </a:stretch>
        </p:blipFill>
        <p:spPr bwMode="auto">
          <a:xfrm>
            <a:off x="1752600" y="3982616"/>
            <a:ext cx="3581400" cy="2265784"/>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r="32430" b="6250"/>
          <a:stretch>
            <a:fillRect/>
          </a:stretch>
        </p:blipFill>
        <p:spPr bwMode="auto">
          <a:xfrm>
            <a:off x="4114800" y="2057400"/>
            <a:ext cx="3200400" cy="2496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chemeClr val="accent2">
                    <a:lumMod val="75000"/>
                  </a:schemeClr>
                </a:solidFill>
              </a:rPr>
              <a:t>Before designing a GIS based tool </a:t>
            </a:r>
            <a:endParaRPr lang="en-US" sz="2400" b="1" dirty="0">
              <a:solidFill>
                <a:schemeClr val="accent2">
                  <a:lumMod val="75000"/>
                </a:schemeClr>
              </a:solidFill>
            </a:endParaRPr>
          </a:p>
        </p:txBody>
      </p:sp>
      <p:sp>
        <p:nvSpPr>
          <p:cNvPr id="3" name="Content Placeholder 2"/>
          <p:cNvSpPr>
            <a:spLocks noGrp="1"/>
          </p:cNvSpPr>
          <p:nvPr>
            <p:ph sz="quarter" idx="1"/>
          </p:nvPr>
        </p:nvSpPr>
        <p:spPr>
          <a:xfrm>
            <a:off x="457200" y="1219200"/>
            <a:ext cx="8229600" cy="3124200"/>
          </a:xfrm>
        </p:spPr>
        <p:txBody>
          <a:bodyPr/>
          <a:lstStyle/>
          <a:p>
            <a:pPr lvl="1"/>
            <a:r>
              <a:rPr lang="en-US" sz="2000" dirty="0" smtClean="0">
                <a:solidFill>
                  <a:schemeClr val="accent2">
                    <a:lumMod val="75000"/>
                  </a:schemeClr>
                </a:solidFill>
              </a:rPr>
              <a:t>In-depth assessment of </a:t>
            </a:r>
          </a:p>
          <a:p>
            <a:pPr lvl="2"/>
            <a:r>
              <a:rPr lang="en-US" dirty="0" smtClean="0">
                <a:solidFill>
                  <a:schemeClr val="accent2">
                    <a:lumMod val="75000"/>
                  </a:schemeClr>
                </a:solidFill>
              </a:rPr>
              <a:t>Trend of use of data</a:t>
            </a:r>
          </a:p>
          <a:p>
            <a:pPr lvl="2"/>
            <a:r>
              <a:rPr lang="en-US" dirty="0" smtClean="0">
                <a:solidFill>
                  <a:schemeClr val="accent2">
                    <a:lumMod val="75000"/>
                  </a:schemeClr>
                </a:solidFill>
              </a:rPr>
              <a:t>Target group - District/national level/below district</a:t>
            </a:r>
          </a:p>
          <a:p>
            <a:pPr lvl="2"/>
            <a:r>
              <a:rPr lang="en-US" dirty="0" smtClean="0">
                <a:solidFill>
                  <a:schemeClr val="accent2">
                    <a:lumMod val="75000"/>
                  </a:schemeClr>
                </a:solidFill>
              </a:rPr>
              <a:t>Synergy between data users and data providers</a:t>
            </a:r>
          </a:p>
          <a:p>
            <a:pPr lvl="2"/>
            <a:r>
              <a:rPr lang="en-US" dirty="0" smtClean="0">
                <a:solidFill>
                  <a:schemeClr val="accent2">
                    <a:lumMod val="75000"/>
                  </a:schemeClr>
                </a:solidFill>
              </a:rPr>
              <a:t>Technical capacity  of human resource</a:t>
            </a:r>
          </a:p>
          <a:p>
            <a:pPr lvl="2"/>
            <a:r>
              <a:rPr lang="en-US" dirty="0" smtClean="0">
                <a:solidFill>
                  <a:schemeClr val="accent2">
                    <a:lumMod val="75000"/>
                  </a:schemeClr>
                </a:solidFill>
              </a:rPr>
              <a:t>Computer /</a:t>
            </a:r>
            <a:r>
              <a:rPr lang="en-US" dirty="0" err="1" smtClean="0">
                <a:solidFill>
                  <a:schemeClr val="accent2">
                    <a:lumMod val="75000"/>
                  </a:schemeClr>
                </a:solidFill>
              </a:rPr>
              <a:t>wifi</a:t>
            </a:r>
            <a:r>
              <a:rPr lang="en-US" dirty="0" smtClean="0">
                <a:solidFill>
                  <a:schemeClr val="accent2">
                    <a:lumMod val="75000"/>
                  </a:schemeClr>
                </a:solidFill>
              </a:rPr>
              <a:t> connectivity….</a:t>
            </a:r>
          </a:p>
          <a:p>
            <a:pPr lvl="2"/>
            <a:endParaRPr lang="en-US" dirty="0" smtClean="0">
              <a:solidFill>
                <a:schemeClr val="accent2">
                  <a:lumMod val="75000"/>
                </a:schemeClr>
              </a:solidFill>
            </a:endParaRPr>
          </a:p>
          <a:p>
            <a:pPr lvl="2"/>
            <a:endParaRPr lang="en-US" dirty="0" smtClean="0">
              <a:solidFill>
                <a:schemeClr val="accent2">
                  <a:lumMod val="75000"/>
                </a:schemeClr>
              </a:solidFill>
            </a:endParaRPr>
          </a:p>
          <a:p>
            <a:pPr lvl="1"/>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chemeClr val="accent2">
                    <a:lumMod val="50000"/>
                  </a:schemeClr>
                </a:solidFill>
              </a:rPr>
              <a:t>National Immunization </a:t>
            </a:r>
            <a:r>
              <a:rPr lang="en-US" sz="2400" b="1" dirty="0" err="1" smtClean="0">
                <a:solidFill>
                  <a:schemeClr val="accent2">
                    <a:lumMod val="50000"/>
                  </a:schemeClr>
                </a:solidFill>
              </a:rPr>
              <a:t>Programme</a:t>
            </a:r>
            <a:endParaRPr lang="en-US" sz="2400" b="1" dirty="0">
              <a:solidFill>
                <a:schemeClr val="accent2">
                  <a:lumMod val="50000"/>
                </a:schemeClr>
              </a:solidFill>
            </a:endParaRPr>
          </a:p>
        </p:txBody>
      </p:sp>
      <p:sp>
        <p:nvSpPr>
          <p:cNvPr id="3" name="Content Placeholder 2"/>
          <p:cNvSpPr>
            <a:spLocks noGrp="1"/>
          </p:cNvSpPr>
          <p:nvPr>
            <p:ph sz="quarter" idx="1"/>
          </p:nvPr>
        </p:nvSpPr>
        <p:spPr/>
        <p:txBody>
          <a:bodyPr/>
          <a:lstStyle/>
          <a:p>
            <a:pPr marL="280988" indent="-44450">
              <a:buNone/>
            </a:pPr>
            <a:r>
              <a:rPr lang="en-GB" dirty="0" smtClean="0">
                <a:solidFill>
                  <a:schemeClr val="accent1">
                    <a:lumMod val="75000"/>
                  </a:schemeClr>
                </a:solidFill>
              </a:rPr>
              <a:t>Through Expanded Programme on Immunization -  started immunization activities</a:t>
            </a:r>
          </a:p>
          <a:p>
            <a:pPr marL="738188" lvl="2" indent="-44450">
              <a:buFont typeface="Arial" pitchFamily="34" charset="0"/>
              <a:buChar char="•"/>
            </a:pPr>
            <a:r>
              <a:rPr lang="en-GB" dirty="0" smtClean="0">
                <a:solidFill>
                  <a:schemeClr val="accent1">
                    <a:lumMod val="75000"/>
                  </a:schemeClr>
                </a:solidFill>
              </a:rPr>
              <a:t>3 districts in 1979   to all 75 district by 1997</a:t>
            </a:r>
            <a:endParaRPr lang="en-GB" sz="2000" dirty="0" smtClean="0">
              <a:solidFill>
                <a:schemeClr val="accent1">
                  <a:lumMod val="75000"/>
                </a:schemeClr>
              </a:solidFill>
            </a:endParaRPr>
          </a:p>
          <a:p>
            <a:pPr marL="280988" indent="-44450">
              <a:buNone/>
            </a:pPr>
            <a:endParaRPr lang="en-GB" sz="2000" dirty="0" smtClean="0">
              <a:solidFill>
                <a:schemeClr val="accent1">
                  <a:lumMod val="75000"/>
                </a:schemeClr>
              </a:solidFill>
            </a:endParaRPr>
          </a:p>
          <a:p>
            <a:pPr marL="280988" indent="-44450">
              <a:buNone/>
            </a:pPr>
            <a:endParaRPr lang="en-GB" sz="2000" dirty="0" smtClean="0">
              <a:solidFill>
                <a:schemeClr val="accent1">
                  <a:lumMod val="75000"/>
                </a:schemeClr>
              </a:solidFill>
            </a:endParaRPr>
          </a:p>
          <a:p>
            <a:pPr marL="280988" indent="-44450">
              <a:buNone/>
            </a:pPr>
            <a:r>
              <a:rPr lang="en-GB" sz="2000" dirty="0" smtClean="0">
                <a:solidFill>
                  <a:schemeClr val="accent1">
                    <a:lumMod val="75000"/>
                  </a:schemeClr>
                </a:solidFill>
              </a:rPr>
              <a:t>With the goal : </a:t>
            </a:r>
            <a:r>
              <a:rPr lang="en-GB" dirty="0" smtClean="0">
                <a:solidFill>
                  <a:schemeClr val="accent2">
                    <a:lumMod val="75000"/>
                  </a:schemeClr>
                </a:solidFill>
              </a:rPr>
              <a:t> </a:t>
            </a:r>
            <a:r>
              <a:rPr lang="en-GB" sz="2000" b="1" dirty="0" smtClean="0">
                <a:solidFill>
                  <a:schemeClr val="accent2">
                    <a:lumMod val="75000"/>
                  </a:schemeClr>
                </a:solidFill>
              </a:rPr>
              <a:t>“reduce child mortality, morbidity and disability associated with vaccine preventable diseases” </a:t>
            </a:r>
          </a:p>
          <a:p>
            <a:pPr marL="280988" indent="-44450">
              <a:buNone/>
            </a:pPr>
            <a:r>
              <a:rPr lang="en-GB" sz="2000" dirty="0" smtClean="0">
                <a:solidFill>
                  <a:schemeClr val="accent1">
                    <a:lumMod val="75000"/>
                  </a:schemeClr>
                </a:solidFill>
              </a:rPr>
              <a:t> clear directives on strategies and key activates on coverage monitoring, case reporting, case investigations, surveillance standard, access to  quality vaccine and waste management etc</a:t>
            </a:r>
            <a:r>
              <a:rPr lang="en-GB" sz="2000" dirty="0" smtClean="0">
                <a:solidFill>
                  <a:schemeClr val="accent1">
                    <a:lumMod val="75000"/>
                  </a:schemeClr>
                </a:solidFill>
              </a:rPr>
              <a:t>.</a:t>
            </a:r>
          </a:p>
          <a:p>
            <a:pPr marL="280988" indent="-44450">
              <a:buNone/>
            </a:pPr>
            <a:endParaRPr lang="en-GB" sz="2000" b="1" dirty="0" smtClean="0">
              <a:solidFill>
                <a:schemeClr val="accent1">
                  <a:lumMod val="75000"/>
                </a:schemeClr>
              </a:solidFill>
            </a:endParaRPr>
          </a:p>
          <a:p>
            <a:pPr marL="280988" indent="-44450" algn="r">
              <a:buNone/>
            </a:pPr>
            <a:r>
              <a:rPr lang="en-GB" sz="2000" b="1" dirty="0" smtClean="0">
                <a:solidFill>
                  <a:schemeClr val="accent1">
                    <a:lumMod val="75000"/>
                  </a:schemeClr>
                </a:solidFill>
              </a:rPr>
              <a:t>Comprehensive Multi </a:t>
            </a:r>
            <a:r>
              <a:rPr lang="en-GB" sz="2000" b="1" dirty="0" smtClean="0">
                <a:solidFill>
                  <a:schemeClr val="accent1">
                    <a:lumMod val="75000"/>
                  </a:schemeClr>
                </a:solidFill>
              </a:rPr>
              <a:t>Y</a:t>
            </a:r>
            <a:r>
              <a:rPr lang="en-GB" sz="2000" b="1" dirty="0" smtClean="0">
                <a:solidFill>
                  <a:schemeClr val="accent1">
                    <a:lumMod val="75000"/>
                  </a:schemeClr>
                </a:solidFill>
              </a:rPr>
              <a:t>ear </a:t>
            </a:r>
            <a:r>
              <a:rPr lang="en-GB" sz="2000" b="1" dirty="0" smtClean="0">
                <a:solidFill>
                  <a:schemeClr val="accent1">
                    <a:lumMod val="75000"/>
                  </a:schemeClr>
                </a:solidFill>
              </a:rPr>
              <a:t>P</a:t>
            </a:r>
            <a:r>
              <a:rPr lang="en-GB" sz="2000" b="1" dirty="0" smtClean="0">
                <a:solidFill>
                  <a:schemeClr val="accent1">
                    <a:lumMod val="75000"/>
                  </a:schemeClr>
                </a:solidFill>
              </a:rPr>
              <a:t>lan/s</a:t>
            </a:r>
            <a:endParaRPr lang="en-GB" sz="2000" b="1" dirty="0" smtClean="0">
              <a:solidFill>
                <a:schemeClr val="accent1">
                  <a:lumMod val="75000"/>
                </a:schemeClr>
              </a:solidFill>
            </a:endParaRPr>
          </a:p>
          <a:p>
            <a:pPr marL="280988" lvl="1" indent="0">
              <a:buFont typeface="Arial" pitchFamily="34" charset="0"/>
              <a:buChar char="•"/>
            </a:pPr>
            <a:endParaRPr lang="en-GB" sz="2000" dirty="0" smtClean="0">
              <a:solidFill>
                <a:schemeClr val="accent1">
                  <a:lumMod val="75000"/>
                </a:schemeClr>
              </a:solidFill>
            </a:endParaRPr>
          </a:p>
          <a:p>
            <a:pPr marL="738188" lvl="1" indent="-44450">
              <a:buFont typeface="Arial" pitchFamily="34" charset="0"/>
              <a:buChar char="•"/>
            </a:pPr>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2000"/>
            <a:ext cx="8991600" cy="461665"/>
          </a:xfrm>
          <a:prstGeom prst="rect">
            <a:avLst/>
          </a:prstGeom>
          <a:noFill/>
        </p:spPr>
        <p:txBody>
          <a:bodyPr wrap="square" rtlCol="0">
            <a:spAutoFit/>
          </a:bodyPr>
          <a:lstStyle/>
          <a:p>
            <a:r>
              <a:rPr lang="en-US" sz="2400" dirty="0" err="1" smtClean="0">
                <a:solidFill>
                  <a:schemeClr val="accent2">
                    <a:lumMod val="75000"/>
                  </a:schemeClr>
                </a:solidFill>
                <a:latin typeface="Arial" pitchFamily="34" charset="0"/>
                <a:cs typeface="Arial" pitchFamily="34" charset="0"/>
              </a:rPr>
              <a:t>Rukum</a:t>
            </a:r>
            <a:r>
              <a:rPr lang="en-US" sz="2400" dirty="0" smtClean="0">
                <a:solidFill>
                  <a:schemeClr val="accent2">
                    <a:lumMod val="75000"/>
                  </a:schemeClr>
                </a:solidFill>
                <a:latin typeface="Arial" pitchFamily="34" charset="0"/>
                <a:cs typeface="Arial" pitchFamily="34" charset="0"/>
              </a:rPr>
              <a:t> district diarrheal outbreak report</a:t>
            </a:r>
            <a:endParaRPr lang="en-US" sz="2400" dirty="0">
              <a:solidFill>
                <a:schemeClr val="accent2">
                  <a:lumMod val="75000"/>
                </a:schemeClr>
              </a:solidFill>
              <a:latin typeface="Arial" pitchFamily="34" charset="0"/>
              <a:cs typeface="Arial" pitchFamily="34" charset="0"/>
            </a:endParaRPr>
          </a:p>
        </p:txBody>
      </p:sp>
      <p:cxnSp>
        <p:nvCxnSpPr>
          <p:cNvPr id="5" name="Straight Connector 4"/>
          <p:cNvCxnSpPr/>
          <p:nvPr/>
        </p:nvCxnSpPr>
        <p:spPr>
          <a:xfrm>
            <a:off x="0" y="1219200"/>
            <a:ext cx="91440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8600" y="1524000"/>
            <a:ext cx="6629400" cy="1631216"/>
          </a:xfrm>
          <a:prstGeom prst="rect">
            <a:avLst/>
          </a:prstGeom>
          <a:noFill/>
        </p:spPr>
        <p:txBody>
          <a:bodyPr wrap="square" rtlCol="0">
            <a:spAutoFit/>
          </a:bodyPr>
          <a:lstStyle/>
          <a:p>
            <a:pPr>
              <a:buFont typeface="Arial" pitchFamily="34" charset="0"/>
              <a:buChar char="•"/>
            </a:pPr>
            <a:endParaRPr lang="en-US" sz="2000" dirty="0" smtClean="0">
              <a:solidFill>
                <a:srgbClr val="0070C0"/>
              </a:solidFill>
              <a:latin typeface="Arial" pitchFamily="34" charset="0"/>
              <a:ea typeface="+mj-ea"/>
              <a:cs typeface="Arial" pitchFamily="34" charset="0"/>
            </a:endParaRPr>
          </a:p>
          <a:p>
            <a:r>
              <a:rPr lang="en-US" sz="2000" dirty="0" smtClean="0">
                <a:solidFill>
                  <a:srgbClr val="0070C0"/>
                </a:solidFill>
                <a:latin typeface="Arial" pitchFamily="34" charset="0"/>
                <a:ea typeface="+mj-ea"/>
                <a:cs typeface="Arial" pitchFamily="34" charset="0"/>
              </a:rPr>
              <a:t> </a:t>
            </a:r>
          </a:p>
          <a:p>
            <a:pPr>
              <a:buFont typeface="Arial" pitchFamily="34" charset="0"/>
              <a:buChar char="•"/>
            </a:pPr>
            <a:endParaRPr lang="en-US" sz="2000" dirty="0" smtClean="0">
              <a:solidFill>
                <a:srgbClr val="0070C0"/>
              </a:solidFill>
              <a:latin typeface="Arial" pitchFamily="34" charset="0"/>
              <a:ea typeface="+mj-ea"/>
              <a:cs typeface="Arial" pitchFamily="34" charset="0"/>
            </a:endParaRPr>
          </a:p>
          <a:p>
            <a:pPr>
              <a:buFont typeface="Arial" pitchFamily="34" charset="0"/>
              <a:buChar char="•"/>
            </a:pPr>
            <a:endParaRPr lang="en-US" sz="2000" dirty="0" smtClean="0">
              <a:solidFill>
                <a:srgbClr val="0070C0"/>
              </a:solidFill>
              <a:latin typeface="Arial" pitchFamily="34" charset="0"/>
              <a:ea typeface="+mj-ea"/>
              <a:cs typeface="Arial" pitchFamily="34" charset="0"/>
            </a:endParaRPr>
          </a:p>
          <a:p>
            <a:pPr>
              <a:buFont typeface="Arial" pitchFamily="34" charset="0"/>
              <a:buChar char="•"/>
            </a:pPr>
            <a:endParaRPr lang="en-US" sz="2000" dirty="0" smtClean="0">
              <a:solidFill>
                <a:srgbClr val="0070C0"/>
              </a:solidFill>
              <a:latin typeface="Arial" pitchFamily="34" charset="0"/>
              <a:ea typeface="+mj-ea"/>
              <a:cs typeface="Arial" pitchFamily="34" charset="0"/>
            </a:endParaRPr>
          </a:p>
        </p:txBody>
      </p:sp>
      <p:pic>
        <p:nvPicPr>
          <p:cNvPr id="9" name="Picture 8"/>
          <p:cNvPicPr/>
          <p:nvPr/>
        </p:nvPicPr>
        <p:blipFill>
          <a:blip r:embed="rId3"/>
          <a:srcRect/>
          <a:stretch>
            <a:fillRect/>
          </a:stretch>
        </p:blipFill>
        <p:spPr bwMode="auto">
          <a:xfrm>
            <a:off x="228600" y="1447800"/>
            <a:ext cx="3733800" cy="14478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10">
            <a:hlinkClick r:id="rId4" action="ppaction://hlinkfile"/>
          </p:cNvPr>
          <p:cNvPicPr/>
          <p:nvPr/>
        </p:nvPicPr>
        <p:blipFill>
          <a:blip r:embed="rId5"/>
          <a:srcRect/>
          <a:stretch>
            <a:fillRect/>
          </a:stretch>
        </p:blipFill>
        <p:spPr bwMode="auto">
          <a:xfrm>
            <a:off x="4724400" y="1447800"/>
            <a:ext cx="37338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solidFill>
                  <a:schemeClr val="accent2">
                    <a:lumMod val="75000"/>
                  </a:schemeClr>
                </a:solidFill>
              </a:rPr>
              <a:t/>
            </a:r>
            <a:br>
              <a:rPr lang="en-US" sz="2400" b="1" dirty="0" smtClean="0">
                <a:solidFill>
                  <a:schemeClr val="accent2">
                    <a:lumMod val="75000"/>
                  </a:schemeClr>
                </a:solidFill>
              </a:rPr>
            </a:br>
            <a:r>
              <a:rPr lang="en-US" sz="2400" b="1" dirty="0" smtClean="0">
                <a:solidFill>
                  <a:schemeClr val="accent2">
                    <a:lumMod val="75000"/>
                  </a:schemeClr>
                </a:solidFill>
              </a:rPr>
              <a:t/>
            </a:r>
            <a:br>
              <a:rPr lang="en-US" sz="2400" b="1" dirty="0" smtClean="0">
                <a:solidFill>
                  <a:schemeClr val="accent2">
                    <a:lumMod val="75000"/>
                  </a:schemeClr>
                </a:solidFill>
              </a:rPr>
            </a:br>
            <a:r>
              <a:rPr lang="en-US" sz="2400" b="1" dirty="0" smtClean="0">
                <a:solidFill>
                  <a:schemeClr val="accent2">
                    <a:lumMod val="75000"/>
                  </a:schemeClr>
                </a:solidFill>
              </a:rPr>
              <a:t>AJS Outbreak in Biratnagar</a:t>
            </a:r>
            <a:endParaRPr lang="en-US" sz="2400" b="1" dirty="0">
              <a:solidFill>
                <a:schemeClr val="accent2">
                  <a:lumMod val="75000"/>
                </a:schemeClr>
              </a:solidFill>
            </a:endParaRPr>
          </a:p>
        </p:txBody>
      </p:sp>
      <p:pic>
        <p:nvPicPr>
          <p:cNvPr id="4" name="Picture 2" descr="E:\2_Projects\7_Misc\JaundiceOutbreak\FinalPresent\WaterDistribtionArea.png"/>
          <p:cNvPicPr>
            <a:picLocks noChangeAspect="1" noChangeArrowheads="1"/>
          </p:cNvPicPr>
          <p:nvPr/>
        </p:nvPicPr>
        <p:blipFill>
          <a:blip r:embed="rId2"/>
          <a:srcRect/>
          <a:stretch>
            <a:fillRect/>
          </a:stretch>
        </p:blipFill>
        <p:spPr bwMode="auto">
          <a:xfrm>
            <a:off x="533400" y="1447800"/>
            <a:ext cx="3238500" cy="4191000"/>
          </a:xfrm>
          <a:prstGeom prst="rect">
            <a:avLst/>
          </a:prstGeom>
          <a:noFill/>
        </p:spPr>
      </p:pic>
      <p:grpSp>
        <p:nvGrpSpPr>
          <p:cNvPr id="5" name="Group 4"/>
          <p:cNvGrpSpPr/>
          <p:nvPr/>
        </p:nvGrpSpPr>
        <p:grpSpPr>
          <a:xfrm>
            <a:off x="3657600" y="1600200"/>
            <a:ext cx="2438400" cy="3810000"/>
            <a:chOff x="762000" y="990600"/>
            <a:chExt cx="3886200" cy="5638800"/>
          </a:xfrm>
        </p:grpSpPr>
        <p:pic>
          <p:nvPicPr>
            <p:cNvPr id="6" name="Picture 2" descr="D:\14_Existing Watersupply Network.jpg"/>
            <p:cNvPicPr>
              <a:picLocks noChangeAspect="1" noChangeArrowheads="1"/>
            </p:cNvPicPr>
            <p:nvPr/>
          </p:nvPicPr>
          <p:blipFill>
            <a:blip r:embed="rId3" cstate="print"/>
            <a:srcRect l="10320" t="3922" r="3679" b="6081"/>
            <a:stretch>
              <a:fillRect/>
            </a:stretch>
          </p:blipFill>
          <p:spPr bwMode="auto">
            <a:xfrm>
              <a:off x="762000" y="990600"/>
              <a:ext cx="3810000" cy="5638800"/>
            </a:xfrm>
            <a:prstGeom prst="rect">
              <a:avLst/>
            </a:prstGeom>
            <a:noFill/>
          </p:spPr>
        </p:pic>
        <p:sp>
          <p:nvSpPr>
            <p:cNvPr id="7" name="Rectangle 6"/>
            <p:cNvSpPr/>
            <p:nvPr/>
          </p:nvSpPr>
          <p:spPr>
            <a:xfrm>
              <a:off x="3429000" y="556260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ImageWaterSource.png"/>
          <p:cNvPicPr>
            <a:picLocks noChangeAspect="1"/>
          </p:cNvPicPr>
          <p:nvPr/>
        </p:nvPicPr>
        <p:blipFill>
          <a:blip r:embed="rId4" cstate="print"/>
          <a:srcRect l="23007" t="7778" r="5098" b="27778"/>
          <a:stretch>
            <a:fillRect/>
          </a:stretch>
        </p:blipFill>
        <p:spPr>
          <a:xfrm>
            <a:off x="5486400" y="1752600"/>
            <a:ext cx="2102069" cy="2438400"/>
          </a:xfrm>
          <a:prstGeom prst="rect">
            <a:avLst/>
          </a:prstGeom>
        </p:spPr>
      </p:pic>
      <p:cxnSp>
        <p:nvCxnSpPr>
          <p:cNvPr id="10" name="Straight Arrow Connector 9"/>
          <p:cNvCxnSpPr/>
          <p:nvPr/>
        </p:nvCxnSpPr>
        <p:spPr>
          <a:xfrm flipV="1">
            <a:off x="4648200" y="3429000"/>
            <a:ext cx="2286000" cy="4861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495800" y="3610303"/>
            <a:ext cx="160020" cy="3363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791200" y="4648200"/>
            <a:ext cx="2057400" cy="369332"/>
          </a:xfrm>
          <a:prstGeom prst="rect">
            <a:avLst/>
          </a:prstGeom>
          <a:noFill/>
        </p:spPr>
        <p:txBody>
          <a:bodyPr wrap="square" rtlCol="0">
            <a:spAutoFit/>
          </a:bodyPr>
          <a:lstStyle/>
          <a:p>
            <a:r>
              <a:rPr lang="en-US" dirty="0" smtClean="0"/>
              <a:t>Spatial analysis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2800" b="1" dirty="0" smtClean="0">
                <a:solidFill>
                  <a:schemeClr val="accent2">
                    <a:lumMod val="75000"/>
                  </a:schemeClr>
                </a:solidFill>
              </a:rPr>
              <a:t>IPD/WHO</a:t>
            </a:r>
            <a:endParaRPr lang="en-US" sz="2800" b="1" dirty="0">
              <a:solidFill>
                <a:schemeClr val="accent2">
                  <a:lumMod val="75000"/>
                </a:schemeClr>
              </a:solidFill>
            </a:endParaRPr>
          </a:p>
        </p:txBody>
      </p:sp>
      <p:sp>
        <p:nvSpPr>
          <p:cNvPr id="11" name="Rectangle 10"/>
          <p:cNvSpPr/>
          <p:nvPr/>
        </p:nvSpPr>
        <p:spPr>
          <a:xfrm>
            <a:off x="381000" y="1371600"/>
            <a:ext cx="8534400" cy="2154436"/>
          </a:xfrm>
          <a:prstGeom prst="rect">
            <a:avLst/>
          </a:prstGeom>
        </p:spPr>
        <p:txBody>
          <a:bodyPr wrap="square">
            <a:spAutoFit/>
          </a:bodyPr>
          <a:lstStyle/>
          <a:p>
            <a:pPr marL="280988" indent="-44450"/>
            <a:r>
              <a:rPr lang="en-GB" sz="2000" dirty="0" smtClean="0">
                <a:solidFill>
                  <a:schemeClr val="accent2">
                    <a:lumMod val="75000"/>
                  </a:schemeClr>
                </a:solidFill>
                <a:latin typeface="Arial" pitchFamily="34" charset="0"/>
                <a:cs typeface="Arial" pitchFamily="34" charset="0"/>
              </a:rPr>
              <a:t>WHO IPD programme</a:t>
            </a:r>
          </a:p>
          <a:p>
            <a:pPr marL="280988" indent="-44450"/>
            <a:r>
              <a:rPr lang="en-GB" sz="2000" dirty="0" smtClean="0">
                <a:solidFill>
                  <a:schemeClr val="accent2">
                    <a:lumMod val="75000"/>
                  </a:schemeClr>
                </a:solidFill>
                <a:latin typeface="Arial" pitchFamily="34" charset="0"/>
                <a:cs typeface="Arial" pitchFamily="34" charset="0"/>
              </a:rPr>
              <a:t>	- establishment in 1998 </a:t>
            </a:r>
          </a:p>
          <a:p>
            <a:pPr marL="280988" indent="-44450"/>
            <a:r>
              <a:rPr lang="en-GB" sz="2000" dirty="0" smtClean="0">
                <a:solidFill>
                  <a:schemeClr val="accent2">
                    <a:lumMod val="75000"/>
                  </a:schemeClr>
                </a:solidFill>
                <a:latin typeface="Arial" pitchFamily="34" charset="0"/>
                <a:cs typeface="Arial" pitchFamily="34" charset="0"/>
              </a:rPr>
              <a:t> -</a:t>
            </a:r>
            <a:r>
              <a:rPr lang="en-GB" sz="2000" b="1" dirty="0" smtClean="0">
                <a:solidFill>
                  <a:schemeClr val="accent2">
                    <a:lumMod val="75000"/>
                  </a:schemeClr>
                </a:solidFill>
                <a:latin typeface="Arial" pitchFamily="34" charset="0"/>
                <a:cs typeface="Arial" pitchFamily="34" charset="0"/>
              </a:rPr>
              <a:t>  technical support</a:t>
            </a:r>
            <a:r>
              <a:rPr lang="en-GB" sz="2000" dirty="0" smtClean="0">
                <a:solidFill>
                  <a:schemeClr val="accent2">
                    <a:lumMod val="75000"/>
                  </a:schemeClr>
                </a:solidFill>
                <a:latin typeface="Arial" pitchFamily="34" charset="0"/>
                <a:cs typeface="Arial" pitchFamily="34" charset="0"/>
              </a:rPr>
              <a:t> to the </a:t>
            </a:r>
            <a:r>
              <a:rPr lang="en-GB" sz="2000" dirty="0" smtClean="0">
                <a:solidFill>
                  <a:schemeClr val="accent2">
                    <a:lumMod val="75000"/>
                  </a:schemeClr>
                </a:solidFill>
                <a:latin typeface="Arial" pitchFamily="34" charset="0"/>
                <a:cs typeface="Arial" pitchFamily="34" charset="0"/>
              </a:rPr>
              <a:t>NIP/</a:t>
            </a:r>
            <a:r>
              <a:rPr lang="en-GB" sz="2000" dirty="0" err="1" smtClean="0">
                <a:solidFill>
                  <a:schemeClr val="accent2">
                    <a:lumMod val="75000"/>
                  </a:schemeClr>
                </a:solidFill>
                <a:latin typeface="Arial" pitchFamily="34" charset="0"/>
                <a:cs typeface="Arial" pitchFamily="34" charset="0"/>
              </a:rPr>
              <a:t>DoHS</a:t>
            </a:r>
            <a:r>
              <a:rPr lang="en-GB" sz="2000" dirty="0" smtClean="0">
                <a:solidFill>
                  <a:schemeClr val="accent2">
                    <a:lumMod val="75000"/>
                  </a:schemeClr>
                </a:solidFill>
                <a:latin typeface="Arial" pitchFamily="34" charset="0"/>
                <a:cs typeface="Arial" pitchFamily="34" charset="0"/>
              </a:rPr>
              <a:t>/</a:t>
            </a:r>
            <a:r>
              <a:rPr lang="en-GB" sz="2000" dirty="0" err="1" smtClean="0">
                <a:solidFill>
                  <a:schemeClr val="accent2">
                    <a:lumMod val="75000"/>
                  </a:schemeClr>
                </a:solidFill>
                <a:latin typeface="Arial" pitchFamily="34" charset="0"/>
                <a:cs typeface="Arial" pitchFamily="34" charset="0"/>
              </a:rPr>
              <a:t>MoHP</a:t>
            </a:r>
            <a:r>
              <a:rPr lang="en-GB" sz="2000" dirty="0" smtClean="0">
                <a:solidFill>
                  <a:schemeClr val="accent2">
                    <a:lumMod val="75000"/>
                  </a:schemeClr>
                </a:solidFill>
                <a:latin typeface="Arial" pitchFamily="34" charset="0"/>
                <a:cs typeface="Arial" pitchFamily="34" charset="0"/>
              </a:rPr>
              <a:t>), in strengthening  surveillance and routine immunization </a:t>
            </a:r>
          </a:p>
          <a:p>
            <a:pPr marL="738188" lvl="2" indent="-44450">
              <a:buFont typeface="Arial" pitchFamily="34" charset="0"/>
              <a:buChar char="•"/>
            </a:pPr>
            <a:endParaRPr lang="en-GB" dirty="0" smtClean="0">
              <a:solidFill>
                <a:schemeClr val="accent2">
                  <a:lumMod val="75000"/>
                </a:schemeClr>
              </a:solidFill>
              <a:latin typeface="Arial" pitchFamily="34" charset="0"/>
              <a:cs typeface="Arial" pitchFamily="34" charset="0"/>
            </a:endParaRPr>
          </a:p>
          <a:p>
            <a:pPr marL="280988" indent="-44450">
              <a:buFont typeface="Arial" pitchFamily="34" charset="0"/>
              <a:buChar char="•"/>
            </a:pPr>
            <a:endParaRPr lang="en-GB" dirty="0" smtClean="0">
              <a:solidFill>
                <a:schemeClr val="accent2">
                  <a:lumMod val="75000"/>
                </a:schemeClr>
              </a:solidFill>
              <a:latin typeface="Arial" pitchFamily="34" charset="0"/>
              <a:cs typeface="Arial" pitchFamily="34" charset="0"/>
            </a:endParaRPr>
          </a:p>
          <a:p>
            <a:pPr marL="280988" indent="-44450">
              <a:buFont typeface="Arial" pitchFamily="34" charset="0"/>
              <a:buChar char="•"/>
            </a:pPr>
            <a:endParaRPr lang="en-US" dirty="0">
              <a:solidFill>
                <a:schemeClr val="accent2">
                  <a:lumMod val="75000"/>
                </a:schemeClr>
              </a:solidFill>
              <a:latin typeface="Arial" pitchFamily="34" charset="0"/>
              <a:cs typeface="Arial" pitchFamily="34" charset="0"/>
            </a:endParaRPr>
          </a:p>
        </p:txBody>
      </p:sp>
      <p:pic>
        <p:nvPicPr>
          <p:cNvPr id="12" name="Picture 2" descr="FOs"/>
          <p:cNvPicPr>
            <a:picLocks noChangeAspect="1" noChangeArrowheads="1"/>
          </p:cNvPicPr>
          <p:nvPr/>
        </p:nvPicPr>
        <p:blipFill>
          <a:blip r:embed="rId3"/>
          <a:srcRect l="2547" t="60484" r="51701" b="5682"/>
          <a:stretch>
            <a:fillRect/>
          </a:stretch>
        </p:blipFill>
        <p:spPr bwMode="auto">
          <a:xfrm>
            <a:off x="762000" y="3048000"/>
            <a:ext cx="5486400" cy="3134648"/>
          </a:xfrm>
          <a:prstGeom prst="rect">
            <a:avLst/>
          </a:prstGeom>
          <a:noFill/>
          <a:ln w="38100" algn="in">
            <a:noFill/>
            <a:miter lim="800000"/>
            <a:headEnd/>
            <a:tailEnd/>
          </a:ln>
          <a:effectLst/>
        </p:spPr>
      </p:pic>
      <p:sp>
        <p:nvSpPr>
          <p:cNvPr id="13" name="Line 3"/>
          <p:cNvSpPr>
            <a:spLocks noChangeShapeType="1"/>
          </p:cNvSpPr>
          <p:nvPr/>
        </p:nvSpPr>
        <p:spPr bwMode="auto">
          <a:xfrm flipV="1">
            <a:off x="2590801" y="4081584"/>
            <a:ext cx="152400" cy="609600"/>
          </a:xfrm>
          <a:prstGeom prst="line">
            <a:avLst/>
          </a:prstGeom>
          <a:noFill/>
          <a:ln w="28575" algn="ctr">
            <a:solidFill>
              <a:schemeClr val="accent2">
                <a:lumMod val="75000"/>
              </a:schemeClr>
            </a:solidFill>
            <a:round/>
            <a:headEnd type="triangle" w="med" len="med"/>
            <a:tailEnd type="triangle" w="med" len="med"/>
          </a:ln>
          <a:effectLst/>
        </p:spPr>
        <p:txBody>
          <a:bodyPr vert="horz" wrap="square" lIns="36576" tIns="36576" rIns="36576" bIns="36576" numCol="1" anchor="t" anchorCtr="0" compatLnSpc="1">
            <a:prstTxWarp prst="textNoShape">
              <a:avLst/>
            </a:prstTxWarp>
          </a:bodyPr>
          <a:lstStyle/>
          <a:p>
            <a:endParaRPr lang="en-US"/>
          </a:p>
        </p:txBody>
      </p:sp>
      <p:sp>
        <p:nvSpPr>
          <p:cNvPr id="14" name="Line 4"/>
          <p:cNvSpPr>
            <a:spLocks noChangeShapeType="1"/>
          </p:cNvSpPr>
          <p:nvPr/>
        </p:nvSpPr>
        <p:spPr bwMode="auto">
          <a:xfrm flipH="1" flipV="1">
            <a:off x="2057400" y="3471984"/>
            <a:ext cx="228600" cy="762000"/>
          </a:xfrm>
          <a:prstGeom prst="line">
            <a:avLst/>
          </a:prstGeom>
          <a:noFill/>
          <a:ln w="28575" algn="ctr">
            <a:solidFill>
              <a:schemeClr val="accent2">
                <a:lumMod val="75000"/>
              </a:schemeClr>
            </a:solidFill>
            <a:round/>
            <a:headEnd type="triangle" w="med" len="med"/>
            <a:tailEnd type="triangle" w="med" len="med"/>
          </a:ln>
          <a:effectLst/>
        </p:spPr>
        <p:txBody>
          <a:bodyPr vert="horz" wrap="square" lIns="36576" tIns="36576" rIns="36576" bIns="36576" numCol="1" anchor="t" anchorCtr="0" compatLnSpc="1">
            <a:prstTxWarp prst="textNoShape">
              <a:avLst/>
            </a:prstTxWarp>
          </a:bodyPr>
          <a:lstStyle/>
          <a:p>
            <a:endParaRPr lang="en-US"/>
          </a:p>
        </p:txBody>
      </p:sp>
      <p:pic>
        <p:nvPicPr>
          <p:cNvPr id="7" name="Picture 2"/>
          <p:cNvPicPr>
            <a:picLocks noChangeAspect="1" noChangeArrowheads="1"/>
          </p:cNvPicPr>
          <p:nvPr/>
        </p:nvPicPr>
        <p:blipFill>
          <a:blip r:embed="rId4"/>
          <a:srcRect/>
          <a:stretch>
            <a:fillRect/>
          </a:stretch>
        </p:blipFill>
        <p:spPr bwMode="auto">
          <a:xfrm>
            <a:off x="5410200" y="3657600"/>
            <a:ext cx="2965715" cy="83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as.png"/>
          <p:cNvPicPr>
            <a:picLocks noChangeAspect="1"/>
          </p:cNvPicPr>
          <p:nvPr/>
        </p:nvPicPr>
        <p:blipFill>
          <a:blip r:embed="rId2"/>
          <a:srcRect l="1238" t="1524" r="974" b="912"/>
          <a:stretch>
            <a:fillRect/>
          </a:stretch>
        </p:blipFill>
        <p:spPr bwMode="auto">
          <a:xfrm>
            <a:off x="762000" y="1752600"/>
            <a:ext cx="6019800" cy="3129280"/>
          </a:xfrm>
          <a:prstGeom prst="rect">
            <a:avLst/>
          </a:prstGeom>
          <a:noFill/>
          <a:ln w="9525">
            <a:noFill/>
            <a:miter lim="800000"/>
            <a:headEnd/>
            <a:tailEnd/>
          </a:ln>
        </p:spPr>
      </p:pic>
      <p:sp>
        <p:nvSpPr>
          <p:cNvPr id="12" name="Title 11"/>
          <p:cNvSpPr>
            <a:spLocks noGrp="1"/>
          </p:cNvSpPr>
          <p:nvPr>
            <p:ph type="title"/>
          </p:nvPr>
        </p:nvSpPr>
        <p:spPr/>
        <p:txBody>
          <a:bodyPr>
            <a:normAutofit/>
          </a:bodyPr>
          <a:lstStyle/>
          <a:p>
            <a:r>
              <a:rPr lang="en-US" sz="2800" b="1" dirty="0" smtClean="0">
                <a:solidFill>
                  <a:schemeClr val="accent2">
                    <a:lumMod val="75000"/>
                  </a:schemeClr>
                </a:solidFill>
              </a:rPr>
              <a:t>IPD/WHO:  Surveillance sites</a:t>
            </a:r>
            <a:endParaRPr lang="en-US" sz="2800" dirty="0">
              <a:solidFill>
                <a:schemeClr val="accent2">
                  <a:lumMod val="75000"/>
                </a:schemeClr>
              </a:solidFill>
            </a:endParaRPr>
          </a:p>
        </p:txBody>
      </p:sp>
      <p:pic>
        <p:nvPicPr>
          <p:cNvPr id="4098" name="Picture 2"/>
          <p:cNvPicPr>
            <a:picLocks noChangeAspect="1" noChangeArrowheads="1"/>
          </p:cNvPicPr>
          <p:nvPr/>
        </p:nvPicPr>
        <p:blipFill>
          <a:blip r:embed="rId3"/>
          <a:srcRect/>
          <a:stretch>
            <a:fillRect/>
          </a:stretch>
        </p:blipFill>
        <p:spPr bwMode="auto">
          <a:xfrm>
            <a:off x="762000" y="4724400"/>
            <a:ext cx="2965715" cy="838200"/>
          </a:xfrm>
          <a:prstGeom prst="rect">
            <a:avLst/>
          </a:prstGeom>
          <a:noFill/>
          <a:ln w="9525">
            <a:noFill/>
            <a:miter lim="800000"/>
            <a:headEnd/>
            <a:tailEnd/>
          </a:ln>
          <a:effectLst/>
        </p:spPr>
      </p:pic>
      <p:sp>
        <p:nvSpPr>
          <p:cNvPr id="25" name="TextBox 24"/>
          <p:cNvSpPr txBox="1"/>
          <p:nvPr/>
        </p:nvSpPr>
        <p:spPr>
          <a:xfrm>
            <a:off x="762000" y="5638800"/>
            <a:ext cx="7391400" cy="338554"/>
          </a:xfrm>
          <a:prstGeom prst="rect">
            <a:avLst/>
          </a:prstGeom>
          <a:noFill/>
        </p:spPr>
        <p:txBody>
          <a:bodyPr wrap="square" rtlCol="0">
            <a:spAutoFit/>
          </a:bodyPr>
          <a:lstStyle/>
          <a:p>
            <a:r>
              <a:rPr lang="en-US" sz="1600" dirty="0" smtClean="0">
                <a:solidFill>
                  <a:schemeClr val="accent2">
                    <a:lumMod val="75000"/>
                  </a:schemeClr>
                </a:solidFill>
                <a:latin typeface="Arial" pitchFamily="34" charset="0"/>
                <a:cs typeface="Arial" pitchFamily="34" charset="0"/>
              </a:rPr>
              <a:t>Note: the sites are health facility run by government or private run hospitals. </a:t>
            </a:r>
            <a:endParaRPr lang="en-US" sz="1600" dirty="0">
              <a:solidFill>
                <a:schemeClr val="accent2">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chemeClr val="accent2">
                    <a:lumMod val="75000"/>
                  </a:schemeClr>
                </a:solidFill>
              </a:rPr>
              <a:t>Data availability</a:t>
            </a:r>
            <a:endParaRPr lang="en-US" sz="2400" b="1" dirty="0">
              <a:solidFill>
                <a:schemeClr val="accent2">
                  <a:lumMod val="75000"/>
                </a:schemeClr>
              </a:solidFill>
            </a:endParaRPr>
          </a:p>
        </p:txBody>
      </p:sp>
      <p:sp>
        <p:nvSpPr>
          <p:cNvPr id="3" name="Content Placeholder 2"/>
          <p:cNvSpPr>
            <a:spLocks noGrp="1"/>
          </p:cNvSpPr>
          <p:nvPr>
            <p:ph sz="quarter" idx="1"/>
          </p:nvPr>
        </p:nvSpPr>
        <p:spPr>
          <a:xfrm>
            <a:off x="381000" y="1219200"/>
            <a:ext cx="8229600" cy="3429000"/>
          </a:xfrm>
        </p:spPr>
        <p:txBody>
          <a:bodyPr>
            <a:normAutofit/>
          </a:bodyPr>
          <a:lstStyle/>
          <a:p>
            <a:r>
              <a:rPr lang="en-GB" sz="2000" dirty="0" smtClean="0">
                <a:solidFill>
                  <a:schemeClr val="accent2">
                    <a:lumMod val="75000"/>
                  </a:schemeClr>
                </a:solidFill>
              </a:rPr>
              <a:t>IPD surveillance system -  case based data </a:t>
            </a:r>
          </a:p>
          <a:p>
            <a:endParaRPr lang="en-GB" sz="2000" dirty="0" smtClean="0">
              <a:solidFill>
                <a:schemeClr val="accent2">
                  <a:lumMod val="75000"/>
                </a:schemeClr>
              </a:solidFill>
            </a:endParaRPr>
          </a:p>
          <a:p>
            <a:r>
              <a:rPr lang="en-GB" sz="2000" dirty="0" smtClean="0">
                <a:solidFill>
                  <a:schemeClr val="accent2">
                    <a:lumMod val="75000"/>
                  </a:schemeClr>
                </a:solidFill>
              </a:rPr>
              <a:t>Immunization information is available in </a:t>
            </a:r>
            <a:r>
              <a:rPr lang="en-GB" sz="2000" dirty="0" err="1" smtClean="0">
                <a:solidFill>
                  <a:schemeClr val="accent2">
                    <a:lumMod val="75000"/>
                  </a:schemeClr>
                </a:solidFill>
              </a:rPr>
              <a:t>DHoS</a:t>
            </a:r>
            <a:r>
              <a:rPr lang="en-GB" sz="2000" dirty="0" smtClean="0">
                <a:solidFill>
                  <a:schemeClr val="accent2">
                    <a:lumMod val="75000"/>
                  </a:schemeClr>
                </a:solidFill>
              </a:rPr>
              <a:t>/CHD/NIP </a:t>
            </a:r>
            <a:r>
              <a:rPr lang="en-GB" sz="1700" dirty="0" smtClean="0">
                <a:solidFill>
                  <a:schemeClr val="accent2">
                    <a:lumMod val="75000"/>
                  </a:schemeClr>
                </a:solidFill>
              </a:rPr>
              <a:t>(government system) </a:t>
            </a:r>
          </a:p>
          <a:p>
            <a:endParaRPr lang="en-GB" sz="1700" dirty="0" smtClean="0">
              <a:solidFill>
                <a:schemeClr val="accent2">
                  <a:lumMod val="75000"/>
                </a:schemeClr>
              </a:solidFill>
            </a:endParaRPr>
          </a:p>
          <a:p>
            <a:r>
              <a:rPr lang="en-GB" sz="2000" dirty="0" smtClean="0">
                <a:solidFill>
                  <a:schemeClr val="accent2">
                    <a:lumMod val="75000"/>
                  </a:schemeClr>
                </a:solidFill>
              </a:rPr>
              <a:t>A  large volume of GIS data captured during various health infrastructure surveys and mapping activities initiated by WHO country office, Nepal. </a:t>
            </a:r>
          </a:p>
          <a:p>
            <a:endParaRPr lang="en-GB" sz="2000" dirty="0" smtClean="0">
              <a:solidFill>
                <a:schemeClr val="accent1">
                  <a:lumMod val="75000"/>
                </a:schemeClr>
              </a:solidFill>
            </a:endParaRPr>
          </a:p>
          <a:p>
            <a:endParaRPr lang="en-US" sz="2000" dirty="0" smtClean="0">
              <a:solidFill>
                <a:schemeClr val="accent1">
                  <a:lumMod val="75000"/>
                </a:schemeClr>
              </a:solidFill>
            </a:endParaRPr>
          </a:p>
          <a:p>
            <a:endParaRPr lang="en-US" sz="2000" dirty="0">
              <a:solidFill>
                <a:schemeClr val="accent1">
                  <a:lumMod val="75000"/>
                </a:schemeClr>
              </a:solidFill>
            </a:endParaRPr>
          </a:p>
        </p:txBody>
      </p:sp>
      <p:sp>
        <p:nvSpPr>
          <p:cNvPr id="5" name="TextBox 4"/>
          <p:cNvSpPr txBox="1"/>
          <p:nvPr/>
        </p:nvSpPr>
        <p:spPr>
          <a:xfrm>
            <a:off x="228600" y="4343400"/>
            <a:ext cx="8915400" cy="1477328"/>
          </a:xfrm>
          <a:prstGeom prst="rect">
            <a:avLst/>
          </a:prstGeom>
          <a:noFill/>
        </p:spPr>
        <p:txBody>
          <a:bodyPr wrap="square" rtlCol="0">
            <a:spAutoFit/>
          </a:bodyPr>
          <a:lstStyle/>
          <a:p>
            <a:r>
              <a:rPr lang="en-US" b="1" dirty="0" smtClean="0">
                <a:solidFill>
                  <a:schemeClr val="accent2">
                    <a:lumMod val="75000"/>
                  </a:schemeClr>
                </a:solidFill>
                <a:latin typeface="Arial" pitchFamily="34" charset="0"/>
                <a:cs typeface="Arial" pitchFamily="34" charset="0"/>
              </a:rPr>
              <a:t> evaluate </a:t>
            </a:r>
            <a:r>
              <a:rPr lang="en-US" b="1" dirty="0" err="1" smtClean="0">
                <a:solidFill>
                  <a:schemeClr val="accent2">
                    <a:lumMod val="75000"/>
                  </a:schemeClr>
                </a:solidFill>
                <a:latin typeface="Arial" pitchFamily="34" charset="0"/>
                <a:cs typeface="Arial" pitchFamily="34" charset="0"/>
              </a:rPr>
              <a:t>programme</a:t>
            </a:r>
            <a:r>
              <a:rPr lang="en-US" b="1" dirty="0" smtClean="0">
                <a:solidFill>
                  <a:schemeClr val="accent2">
                    <a:lumMod val="75000"/>
                  </a:schemeClr>
                </a:solidFill>
                <a:latin typeface="Arial" pitchFamily="34" charset="0"/>
                <a:cs typeface="Arial" pitchFamily="34" charset="0"/>
              </a:rPr>
              <a:t> performance  against key activities set by </a:t>
            </a:r>
            <a:r>
              <a:rPr lang="en-US" b="1" dirty="0" smtClean="0">
                <a:solidFill>
                  <a:schemeClr val="accent2">
                    <a:lumMod val="75000"/>
                  </a:schemeClr>
                </a:solidFill>
                <a:latin typeface="Arial" pitchFamily="34" charset="0"/>
                <a:cs typeface="Arial" pitchFamily="34" charset="0"/>
              </a:rPr>
              <a:t>NIP and </a:t>
            </a:r>
            <a:r>
              <a:rPr lang="en-US" b="1" dirty="0" smtClean="0">
                <a:solidFill>
                  <a:schemeClr val="accent2">
                    <a:lumMod val="75000"/>
                  </a:schemeClr>
                </a:solidFill>
                <a:latin typeface="Arial" pitchFamily="34" charset="0"/>
                <a:cs typeface="Arial" pitchFamily="34" charset="0"/>
              </a:rPr>
              <a:t>pr</a:t>
            </a:r>
            <a:r>
              <a:rPr lang="en-US" b="1" dirty="0" smtClean="0">
                <a:solidFill>
                  <a:schemeClr val="accent2">
                    <a:lumMod val="75000"/>
                  </a:schemeClr>
                </a:solidFill>
                <a:latin typeface="Arial" pitchFamily="34" charset="0"/>
                <a:cs typeface="Arial" pitchFamily="34" charset="0"/>
              </a:rPr>
              <a:t>ovide feedback at district level (</a:t>
            </a:r>
            <a:r>
              <a:rPr lang="en-US" b="1" dirty="0" err="1" smtClean="0">
                <a:solidFill>
                  <a:schemeClr val="accent2">
                    <a:lumMod val="75000"/>
                  </a:schemeClr>
                </a:solidFill>
                <a:latin typeface="Arial" pitchFamily="34" charset="0"/>
                <a:cs typeface="Arial" pitchFamily="34" charset="0"/>
              </a:rPr>
              <a:t>ie</a:t>
            </a:r>
            <a:r>
              <a:rPr lang="en-US" b="1" dirty="0" smtClean="0">
                <a:solidFill>
                  <a:schemeClr val="accent2">
                    <a:lumMod val="75000"/>
                  </a:schemeClr>
                </a:solidFill>
                <a:latin typeface="Arial" pitchFamily="34" charset="0"/>
                <a:cs typeface="Arial" pitchFamily="34" charset="0"/>
              </a:rPr>
              <a:t>, to bring data from different  source to single platform   to make the data/information available to all level for timely use of data to solve the issues) </a:t>
            </a:r>
          </a:p>
          <a:p>
            <a:pPr algn="ctr"/>
            <a:r>
              <a:rPr lang="en-US" b="1" dirty="0" smtClean="0">
                <a:solidFill>
                  <a:schemeClr val="accent2">
                    <a:lumMod val="75000"/>
                  </a:schemeClr>
                </a:solidFill>
                <a:latin typeface="Arial" pitchFamily="34" charset="0"/>
                <a:cs typeface="Arial" pitchFamily="34" charset="0"/>
              </a:rPr>
              <a:t> </a:t>
            </a:r>
            <a:endParaRPr lang="en-US" b="1" dirty="0">
              <a:solidFill>
                <a:schemeClr val="accent2">
                  <a:lumMod val="75000"/>
                </a:schemeClr>
              </a:solidFill>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solidFill>
                  <a:schemeClr val="accent2">
                    <a:lumMod val="75000"/>
                  </a:schemeClr>
                </a:solidFill>
              </a:rPr>
              <a:t>GIS based tools/target group</a:t>
            </a:r>
            <a:endParaRPr lang="en-US" sz="2400" b="1" dirty="0">
              <a:solidFill>
                <a:schemeClr val="accent2">
                  <a:lumMod val="75000"/>
                </a:schemeClr>
              </a:solidFill>
            </a:endParaRPr>
          </a:p>
        </p:txBody>
      </p:sp>
      <p:sp>
        <p:nvSpPr>
          <p:cNvPr id="3" name="Content Placeholder 2"/>
          <p:cNvSpPr>
            <a:spLocks noGrp="1"/>
          </p:cNvSpPr>
          <p:nvPr>
            <p:ph sz="quarter" idx="1"/>
          </p:nvPr>
        </p:nvSpPr>
        <p:spPr>
          <a:xfrm>
            <a:off x="457200" y="1219200"/>
            <a:ext cx="6096000" cy="3657600"/>
          </a:xfrm>
        </p:spPr>
        <p:txBody>
          <a:bodyPr>
            <a:normAutofit/>
          </a:bodyPr>
          <a:lstStyle/>
          <a:p>
            <a:pPr lvl="0">
              <a:defRPr/>
            </a:pPr>
            <a:endParaRPr lang="en-GB" sz="2000" dirty="0" smtClean="0">
              <a:solidFill>
                <a:schemeClr val="accent2">
                  <a:lumMod val="75000"/>
                </a:schemeClr>
              </a:solidFill>
            </a:endParaRPr>
          </a:p>
          <a:p>
            <a:pPr lvl="0">
              <a:defRPr/>
            </a:pPr>
            <a:r>
              <a:rPr lang="en-GB" sz="2000" dirty="0" smtClean="0">
                <a:solidFill>
                  <a:schemeClr val="accent2">
                    <a:lumMod val="75000"/>
                  </a:schemeClr>
                </a:solidFill>
              </a:rPr>
              <a:t>Vaccine preventable disease mapping system </a:t>
            </a:r>
          </a:p>
          <a:p>
            <a:pPr lvl="0">
              <a:defRPr/>
            </a:pPr>
            <a:endParaRPr lang="en-GB" sz="2000" dirty="0" smtClean="0">
              <a:solidFill>
                <a:schemeClr val="accent2">
                  <a:lumMod val="75000"/>
                </a:schemeClr>
              </a:solidFill>
            </a:endParaRPr>
          </a:p>
          <a:p>
            <a:pPr lvl="0">
              <a:defRPr/>
            </a:pPr>
            <a:r>
              <a:rPr lang="en-GB" sz="2000" dirty="0" smtClean="0">
                <a:solidFill>
                  <a:schemeClr val="accent2">
                    <a:lumMod val="75000"/>
                  </a:schemeClr>
                </a:solidFill>
              </a:rPr>
              <a:t>GIS based tool for districts </a:t>
            </a:r>
          </a:p>
          <a:p>
            <a:pPr lvl="0">
              <a:defRPr/>
            </a:pPr>
            <a:endParaRPr lang="en-GB" sz="2000" dirty="0" smtClean="0">
              <a:solidFill>
                <a:schemeClr val="accent2">
                  <a:lumMod val="75000"/>
                </a:schemeClr>
              </a:solidFill>
            </a:endParaRPr>
          </a:p>
          <a:p>
            <a:pPr lvl="0">
              <a:defRPr/>
            </a:pPr>
            <a:r>
              <a:rPr lang="en-GB" sz="2000" dirty="0" smtClean="0">
                <a:solidFill>
                  <a:schemeClr val="accent2">
                    <a:lumMod val="75000"/>
                  </a:schemeClr>
                </a:solidFill>
              </a:rPr>
              <a:t>Coverage mapping tool (Excel)</a:t>
            </a:r>
          </a:p>
        </p:txBody>
      </p:sp>
      <p:sp>
        <p:nvSpPr>
          <p:cNvPr id="4" name="TextBox 3"/>
          <p:cNvSpPr txBox="1"/>
          <p:nvPr/>
        </p:nvSpPr>
        <p:spPr>
          <a:xfrm>
            <a:off x="6629400" y="1535668"/>
            <a:ext cx="2286000" cy="369332"/>
          </a:xfrm>
          <a:prstGeom prst="rect">
            <a:avLst/>
          </a:prstGeom>
          <a:noFill/>
        </p:spPr>
        <p:txBody>
          <a:bodyPr wrap="square" rtlCol="0">
            <a:spAutoFit/>
          </a:bodyPr>
          <a:lstStyle/>
          <a:p>
            <a:r>
              <a:rPr lang="en-US" dirty="0" smtClean="0"/>
              <a:t>IPD SMO network</a:t>
            </a:r>
            <a:endParaRPr lang="en-US" dirty="0"/>
          </a:p>
        </p:txBody>
      </p:sp>
      <p:sp>
        <p:nvSpPr>
          <p:cNvPr id="5" name="TextBox 4"/>
          <p:cNvSpPr txBox="1"/>
          <p:nvPr/>
        </p:nvSpPr>
        <p:spPr>
          <a:xfrm>
            <a:off x="6781800" y="1840468"/>
            <a:ext cx="1752600" cy="369332"/>
          </a:xfrm>
          <a:prstGeom prst="rect">
            <a:avLst/>
          </a:prstGeom>
          <a:noFill/>
        </p:spPr>
        <p:txBody>
          <a:bodyPr wrap="square" rtlCol="0">
            <a:spAutoFit/>
          </a:bodyPr>
          <a:lstStyle/>
          <a:p>
            <a:r>
              <a:rPr lang="en-US" dirty="0" smtClean="0"/>
              <a:t>DPHO/DHO</a:t>
            </a:r>
            <a:endParaRPr lang="en-US" dirty="0"/>
          </a:p>
        </p:txBody>
      </p:sp>
      <p:cxnSp>
        <p:nvCxnSpPr>
          <p:cNvPr id="7" name="Straight Arrow Connector 6"/>
          <p:cNvCxnSpPr/>
          <p:nvPr/>
        </p:nvCxnSpPr>
        <p:spPr>
          <a:xfrm rot="10800000">
            <a:off x="6096000" y="1827212"/>
            <a:ext cx="533400" cy="1588"/>
          </a:xfrm>
          <a:prstGeom prst="straightConnector1">
            <a:avLst/>
          </a:prstGeom>
          <a:ln w="2857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6" idx="1"/>
          </p:cNvCxnSpPr>
          <p:nvPr/>
        </p:nvCxnSpPr>
        <p:spPr>
          <a:xfrm rot="10800000">
            <a:off x="4572000" y="2514600"/>
            <a:ext cx="2133600" cy="323166"/>
          </a:xfrm>
          <a:prstGeom prst="straightConnector1">
            <a:avLst/>
          </a:prstGeom>
          <a:ln w="2857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6" idx="1"/>
          </p:cNvCxnSpPr>
          <p:nvPr/>
        </p:nvCxnSpPr>
        <p:spPr>
          <a:xfrm rot="10800000" flipV="1">
            <a:off x="5334000" y="2837766"/>
            <a:ext cx="1371600" cy="515034"/>
          </a:xfrm>
          <a:prstGeom prst="straightConnector1">
            <a:avLst/>
          </a:prstGeom>
          <a:ln w="28575">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705600" y="2514600"/>
            <a:ext cx="2057400" cy="646331"/>
          </a:xfrm>
          <a:prstGeom prst="rect">
            <a:avLst/>
          </a:prstGeom>
          <a:noFill/>
        </p:spPr>
        <p:txBody>
          <a:bodyPr wrap="square" rtlCol="0">
            <a:spAutoFit/>
          </a:bodyPr>
          <a:lstStyle/>
          <a:p>
            <a:r>
              <a:rPr lang="en-US" dirty="0" smtClean="0"/>
              <a:t>EPI supervisor</a:t>
            </a:r>
          </a:p>
          <a:p>
            <a:r>
              <a:rPr lang="en-US" dirty="0" smtClean="0"/>
              <a:t>Statistical officer</a:t>
            </a:r>
            <a:endParaRPr lang="en-US" dirty="0"/>
          </a:p>
        </p:txBody>
      </p:sp>
      <p:pic>
        <p:nvPicPr>
          <p:cNvPr id="12" name="Content Placeholder 3"/>
          <p:cNvPicPr>
            <a:picLocks/>
          </p:cNvPicPr>
          <p:nvPr/>
        </p:nvPicPr>
        <p:blipFill>
          <a:blip r:embed="rId3"/>
          <a:srcRect/>
          <a:stretch>
            <a:fillRect/>
          </a:stretch>
        </p:blipFill>
        <p:spPr bwMode="auto">
          <a:xfrm>
            <a:off x="533400" y="3810000"/>
            <a:ext cx="2895600" cy="2362200"/>
          </a:xfrm>
          <a:prstGeom prst="rect">
            <a:avLst/>
          </a:prstGeom>
          <a:noFill/>
          <a:ln w="9525">
            <a:noFill/>
            <a:miter lim="800000"/>
            <a:headEnd/>
            <a:tailEnd/>
          </a:ln>
        </p:spPr>
      </p:pic>
      <p:pic>
        <p:nvPicPr>
          <p:cNvPr id="13" name="Picture 4" descr="C:\Users\mona\Desktop\140130-154519.jpg"/>
          <p:cNvPicPr>
            <a:picLocks noChangeAspect="1" noChangeArrowheads="1"/>
          </p:cNvPicPr>
          <p:nvPr/>
        </p:nvPicPr>
        <p:blipFill>
          <a:blip r:embed="rId4"/>
          <a:srcRect l="28732" t="18310" r="13297" b="7554"/>
          <a:stretch>
            <a:fillRect/>
          </a:stretch>
        </p:blipFill>
        <p:spPr bwMode="auto">
          <a:xfrm rot="-60000">
            <a:off x="3976757" y="4129787"/>
            <a:ext cx="1731886" cy="1660469"/>
          </a:xfrm>
          <a:prstGeom prst="rect">
            <a:avLst/>
          </a:prstGeom>
          <a:noFill/>
        </p:spPr>
      </p:pic>
      <p:pic>
        <p:nvPicPr>
          <p:cNvPr id="1026" name="Picture 2"/>
          <p:cNvPicPr>
            <a:picLocks noChangeAspect="1" noChangeArrowheads="1"/>
          </p:cNvPicPr>
          <p:nvPr/>
        </p:nvPicPr>
        <p:blipFill>
          <a:blip r:embed="rId5" cstate="print"/>
          <a:srcRect r="33236" b="4640"/>
          <a:stretch>
            <a:fillRect/>
          </a:stretch>
        </p:blipFill>
        <p:spPr bwMode="auto">
          <a:xfrm>
            <a:off x="6172200" y="4038600"/>
            <a:ext cx="2349261" cy="18865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295400"/>
            <a:ext cx="8229600" cy="3581400"/>
          </a:xfrm>
        </p:spPr>
        <p:txBody>
          <a:bodyPr>
            <a:normAutofit/>
          </a:bodyPr>
          <a:lstStyle/>
          <a:p>
            <a:pPr lvl="0"/>
            <a:r>
              <a:rPr lang="en-GB" sz="2000" dirty="0" smtClean="0">
                <a:solidFill>
                  <a:schemeClr val="accent2">
                    <a:lumMod val="75000"/>
                  </a:schemeClr>
                </a:solidFill>
              </a:rPr>
              <a:t>An web based system with open source technologies</a:t>
            </a:r>
          </a:p>
          <a:p>
            <a:pPr lvl="1"/>
            <a:r>
              <a:rPr lang="en-US" sz="2000" b="1" dirty="0" smtClean="0">
                <a:solidFill>
                  <a:schemeClr val="accent2">
                    <a:lumMod val="75000"/>
                  </a:schemeClr>
                </a:solidFill>
              </a:rPr>
              <a:t>Data Input</a:t>
            </a:r>
            <a:r>
              <a:rPr lang="en-US" sz="2000" dirty="0" smtClean="0">
                <a:solidFill>
                  <a:schemeClr val="accent2">
                    <a:lumMod val="75000"/>
                  </a:schemeClr>
                </a:solidFill>
              </a:rPr>
              <a:t>:</a:t>
            </a:r>
          </a:p>
          <a:p>
            <a:pPr lvl="1"/>
            <a:r>
              <a:rPr lang="en-US" sz="2000" b="1" dirty="0" smtClean="0">
                <a:solidFill>
                  <a:schemeClr val="accent2">
                    <a:lumMod val="75000"/>
                  </a:schemeClr>
                </a:solidFill>
              </a:rPr>
              <a:t>Visualization</a:t>
            </a:r>
            <a:r>
              <a:rPr lang="en-US" sz="2000" dirty="0" smtClean="0">
                <a:solidFill>
                  <a:schemeClr val="accent2">
                    <a:lumMod val="75000"/>
                  </a:schemeClr>
                </a:solidFill>
              </a:rPr>
              <a:t>: Diseases data aggregation by Region/district/VDC over  yearly/monthly  time frames; Mapping  with geo-analysis tools such as identification, distance,  proximity analysis, time-slider; buffer, Graphs and table generation  </a:t>
            </a:r>
          </a:p>
          <a:p>
            <a:pPr lvl="1"/>
            <a:r>
              <a:rPr lang="en-US" sz="2000" b="1" dirty="0" smtClean="0">
                <a:solidFill>
                  <a:schemeClr val="accent2">
                    <a:lumMod val="75000"/>
                  </a:schemeClr>
                </a:solidFill>
              </a:rPr>
              <a:t>Report generation</a:t>
            </a:r>
            <a:r>
              <a:rPr lang="en-US" sz="2000" dirty="0" smtClean="0">
                <a:solidFill>
                  <a:schemeClr val="accent2">
                    <a:lumMod val="75000"/>
                  </a:schemeClr>
                </a:solidFill>
              </a:rPr>
              <a:t>:</a:t>
            </a:r>
          </a:p>
          <a:p>
            <a:pPr lvl="1"/>
            <a:r>
              <a:rPr lang="en-US" sz="2000" b="1" dirty="0" smtClean="0">
                <a:solidFill>
                  <a:schemeClr val="accent2">
                    <a:lumMod val="75000"/>
                  </a:schemeClr>
                </a:solidFill>
              </a:rPr>
              <a:t>Access</a:t>
            </a:r>
            <a:r>
              <a:rPr lang="en-US" sz="2000" dirty="0" smtClean="0">
                <a:solidFill>
                  <a:schemeClr val="accent2">
                    <a:lumMod val="75000"/>
                  </a:schemeClr>
                </a:solidFill>
              </a:rPr>
              <a:t>:</a:t>
            </a:r>
            <a:endParaRPr lang="en-GB" sz="2000" dirty="0" smtClean="0">
              <a:solidFill>
                <a:schemeClr val="accent2">
                  <a:lumMod val="75000"/>
                </a:schemeClr>
              </a:solidFill>
            </a:endParaRPr>
          </a:p>
          <a:p>
            <a:endParaRPr lang="en-GB" sz="2000" dirty="0" smtClean="0">
              <a:solidFill>
                <a:schemeClr val="accent2">
                  <a:lumMod val="75000"/>
                </a:schemeClr>
              </a:solidFill>
            </a:endParaRPr>
          </a:p>
          <a:p>
            <a:endParaRPr lang="en-US" sz="2000" dirty="0" smtClean="0">
              <a:solidFill>
                <a:schemeClr val="accent2">
                  <a:lumMod val="75000"/>
                </a:schemeClr>
              </a:solidFill>
            </a:endParaRPr>
          </a:p>
          <a:p>
            <a:endParaRPr lang="en-US" sz="2000" dirty="0">
              <a:solidFill>
                <a:schemeClr val="accent2">
                  <a:lumMod val="75000"/>
                </a:schemeClr>
              </a:solidFill>
            </a:endParaRPr>
          </a:p>
        </p:txBody>
      </p:sp>
      <p:pic>
        <p:nvPicPr>
          <p:cNvPr id="4" name="Picture 3"/>
          <p:cNvPicPr/>
          <p:nvPr/>
        </p:nvPicPr>
        <p:blipFill>
          <a:blip r:embed="rId2"/>
          <a:srcRect b="27778"/>
          <a:stretch>
            <a:fillRect/>
          </a:stretch>
        </p:blipFill>
        <p:spPr bwMode="auto">
          <a:xfrm>
            <a:off x="762000" y="4419600"/>
            <a:ext cx="7467600" cy="1600200"/>
          </a:xfrm>
          <a:prstGeom prst="rect">
            <a:avLst/>
          </a:prstGeom>
          <a:noFill/>
          <a:ln w="9525">
            <a:noFill/>
            <a:miter lim="800000"/>
            <a:headEnd/>
            <a:tailEnd/>
          </a:ln>
        </p:spPr>
      </p:pic>
      <p:sp>
        <p:nvSpPr>
          <p:cNvPr id="6" name="Title 1"/>
          <p:cNvSpPr>
            <a:spLocks noGrp="1"/>
          </p:cNvSpPr>
          <p:nvPr>
            <p:ph type="title"/>
          </p:nvPr>
        </p:nvSpPr>
        <p:spPr/>
        <p:txBody>
          <a:bodyPr>
            <a:normAutofit/>
          </a:bodyPr>
          <a:lstStyle/>
          <a:p>
            <a:pPr lvl="0">
              <a:defRPr/>
            </a:pPr>
            <a:r>
              <a:rPr lang="en-GB" sz="2400" b="1" dirty="0" smtClean="0">
                <a:solidFill>
                  <a:schemeClr val="accent2">
                    <a:lumMod val="75000"/>
                  </a:schemeClr>
                </a:solidFill>
              </a:rPr>
              <a:t>Vaccine preventable disease mapping system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a:srcRect t="2532" b="6013"/>
          <a:stretch>
            <a:fillRect/>
          </a:stretch>
        </p:blipFill>
        <p:spPr bwMode="auto">
          <a:xfrm>
            <a:off x="1143000" y="1676400"/>
            <a:ext cx="6172200" cy="3733800"/>
          </a:xfrm>
          <a:prstGeom prst="rect">
            <a:avLst/>
          </a:prstGeom>
          <a:noFill/>
          <a:ln w="9525">
            <a:noFill/>
            <a:miter lim="800000"/>
            <a:headEnd/>
            <a:tailEnd/>
          </a:ln>
        </p:spPr>
      </p:pic>
      <p:sp>
        <p:nvSpPr>
          <p:cNvPr id="13" name="Title 1"/>
          <p:cNvSpPr>
            <a:spLocks noGrp="1"/>
          </p:cNvSpPr>
          <p:nvPr>
            <p:ph type="title"/>
          </p:nvPr>
        </p:nvSpPr>
        <p:spPr/>
        <p:txBody>
          <a:bodyPr>
            <a:normAutofit/>
          </a:bodyPr>
          <a:lstStyle/>
          <a:p>
            <a:pPr lvl="0">
              <a:defRPr/>
            </a:pPr>
            <a:r>
              <a:rPr lang="en-GB" sz="2400" b="1" dirty="0" smtClean="0">
                <a:solidFill>
                  <a:schemeClr val="accent2">
                    <a:lumMod val="75000"/>
                  </a:schemeClr>
                </a:solidFill>
              </a:rPr>
              <a:t>Vaccine preventable disease mapping system </a:t>
            </a:r>
          </a:p>
        </p:txBody>
      </p:sp>
      <p:sp>
        <p:nvSpPr>
          <p:cNvPr id="14" name="TextBox 13"/>
          <p:cNvSpPr txBox="1"/>
          <p:nvPr/>
        </p:nvSpPr>
        <p:spPr>
          <a:xfrm>
            <a:off x="533400" y="1295400"/>
            <a:ext cx="2438400" cy="369332"/>
          </a:xfrm>
          <a:prstGeom prst="rect">
            <a:avLst/>
          </a:prstGeom>
          <a:noFill/>
        </p:spPr>
        <p:txBody>
          <a:bodyPr wrap="square" rtlCol="0">
            <a:spAutoFit/>
          </a:bodyPr>
          <a:lstStyle/>
          <a:p>
            <a:r>
              <a:rPr lang="en-US" b="1" dirty="0" smtClean="0">
                <a:solidFill>
                  <a:schemeClr val="accent2">
                    <a:lumMod val="75000"/>
                  </a:schemeClr>
                </a:solidFill>
                <a:latin typeface="Arial" pitchFamily="34" charset="0"/>
                <a:cs typeface="Arial" pitchFamily="34" charset="0"/>
              </a:rPr>
              <a:t>System architecture</a:t>
            </a:r>
            <a:endParaRPr lang="en-US" b="1" dirty="0">
              <a:solidFill>
                <a:schemeClr val="accent2">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1" dirty="0" smtClean="0">
                <a:solidFill>
                  <a:schemeClr val="accent2">
                    <a:lumMod val="75000"/>
                  </a:schemeClr>
                </a:solidFill>
              </a:rPr>
              <a:t>Vaccine preventable disease mapping system</a:t>
            </a:r>
            <a:endParaRPr lang="en-US" sz="2400" dirty="0"/>
          </a:p>
        </p:txBody>
      </p:sp>
      <p:pic>
        <p:nvPicPr>
          <p:cNvPr id="6" name="Picture 5"/>
          <p:cNvPicPr/>
          <p:nvPr/>
        </p:nvPicPr>
        <p:blipFill>
          <a:blip r:embed="rId2"/>
          <a:srcRect/>
          <a:stretch>
            <a:fillRect/>
          </a:stretch>
        </p:blipFill>
        <p:spPr bwMode="auto">
          <a:xfrm>
            <a:off x="457200" y="1295400"/>
            <a:ext cx="5257800" cy="314325"/>
          </a:xfrm>
          <a:prstGeom prst="rect">
            <a:avLst/>
          </a:prstGeom>
          <a:noFill/>
          <a:ln w="9525">
            <a:noFill/>
            <a:miter lim="800000"/>
            <a:headEnd/>
            <a:tailEnd/>
          </a:ln>
        </p:spPr>
      </p:pic>
      <p:pic>
        <p:nvPicPr>
          <p:cNvPr id="7" name="Picture 6"/>
          <p:cNvPicPr/>
          <p:nvPr/>
        </p:nvPicPr>
        <p:blipFill>
          <a:blip r:embed="rId3" cstate="print"/>
          <a:srcRect b="4225"/>
          <a:stretch>
            <a:fillRect/>
          </a:stretch>
        </p:blipFill>
        <p:spPr bwMode="auto">
          <a:xfrm>
            <a:off x="4724400" y="1600200"/>
            <a:ext cx="4114800" cy="2438400"/>
          </a:xfrm>
          <a:prstGeom prst="rect">
            <a:avLst/>
          </a:prstGeom>
          <a:noFill/>
          <a:ln w="9525">
            <a:noFill/>
            <a:miter lim="800000"/>
            <a:headEnd/>
            <a:tailEnd/>
          </a:ln>
        </p:spPr>
      </p:pic>
      <p:pic>
        <p:nvPicPr>
          <p:cNvPr id="8" name="Picture 7"/>
          <p:cNvPicPr/>
          <p:nvPr/>
        </p:nvPicPr>
        <p:blipFill>
          <a:blip r:embed="rId4" cstate="print"/>
          <a:srcRect/>
          <a:stretch>
            <a:fillRect/>
          </a:stretch>
        </p:blipFill>
        <p:spPr bwMode="auto">
          <a:xfrm>
            <a:off x="609600" y="1828800"/>
            <a:ext cx="3657599" cy="2590800"/>
          </a:xfrm>
          <a:prstGeom prst="rect">
            <a:avLst/>
          </a:prstGeom>
          <a:noFill/>
          <a:ln w="9525">
            <a:noFill/>
            <a:miter lim="800000"/>
            <a:headEnd/>
            <a:tailEnd/>
          </a:ln>
        </p:spPr>
      </p:pic>
      <p:pic>
        <p:nvPicPr>
          <p:cNvPr id="4" name="Picture 3"/>
          <p:cNvPicPr/>
          <p:nvPr/>
        </p:nvPicPr>
        <p:blipFill>
          <a:blip r:embed="rId5"/>
          <a:srcRect l="19444" r="6111"/>
          <a:stretch>
            <a:fillRect/>
          </a:stretch>
        </p:blipFill>
        <p:spPr bwMode="auto">
          <a:xfrm>
            <a:off x="609601" y="3657600"/>
            <a:ext cx="3733800" cy="2509520"/>
          </a:xfrm>
          <a:prstGeom prst="rect">
            <a:avLst/>
          </a:prstGeom>
          <a:noFill/>
          <a:ln w="9525">
            <a:solidFill>
              <a:schemeClr val="accent1"/>
            </a:solidFill>
            <a:miter lim="800000"/>
            <a:headEnd/>
            <a:tailEnd/>
          </a:ln>
        </p:spPr>
      </p:pic>
      <p:pic>
        <p:nvPicPr>
          <p:cNvPr id="5" name="Picture 4"/>
          <p:cNvPicPr/>
          <p:nvPr/>
        </p:nvPicPr>
        <p:blipFill>
          <a:blip r:embed="rId6" cstate="print"/>
          <a:srcRect l="3093" b="-1333"/>
          <a:stretch>
            <a:fillRect/>
          </a:stretch>
        </p:blipFill>
        <p:spPr bwMode="auto">
          <a:xfrm>
            <a:off x="2743200" y="4343400"/>
            <a:ext cx="2743200" cy="1828800"/>
          </a:xfrm>
          <a:prstGeom prst="rect">
            <a:avLst/>
          </a:prstGeom>
          <a:noFill/>
          <a:ln w="9525">
            <a:solidFill>
              <a:schemeClr val="accent1"/>
            </a:solidFill>
            <a:miter lim="800000"/>
            <a:headEnd/>
            <a:tailEnd/>
          </a:ln>
        </p:spPr>
      </p:pic>
      <p:pic>
        <p:nvPicPr>
          <p:cNvPr id="9" name="Picture 8"/>
          <p:cNvPicPr/>
          <p:nvPr/>
        </p:nvPicPr>
        <p:blipFill>
          <a:blip r:embed="rId7" cstate="print"/>
          <a:srcRect b="3940"/>
          <a:stretch>
            <a:fillRect/>
          </a:stretch>
        </p:blipFill>
        <p:spPr bwMode="auto">
          <a:xfrm>
            <a:off x="4953000" y="4114800"/>
            <a:ext cx="3810000" cy="21391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1466</TotalTime>
  <Words>777</Words>
  <Application>Microsoft Office PowerPoint</Application>
  <PresentationFormat>On-screen Show (4:3)</PresentationFormat>
  <Paragraphs>136</Paragraphs>
  <Slides>21</Slides>
  <Notes>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Origin</vt:lpstr>
      <vt:lpstr>Use of GIS Tools in Planning</vt:lpstr>
      <vt:lpstr>National Immunization Programme</vt:lpstr>
      <vt:lpstr>IPD/WHO</vt:lpstr>
      <vt:lpstr>IPD/WHO:  Surveillance sites</vt:lpstr>
      <vt:lpstr>Data availability</vt:lpstr>
      <vt:lpstr>GIS based tools/target group</vt:lpstr>
      <vt:lpstr>Vaccine preventable disease mapping system </vt:lpstr>
      <vt:lpstr>Vaccine preventable disease mapping system </vt:lpstr>
      <vt:lpstr>Vaccine preventable disease mapping system</vt:lpstr>
      <vt:lpstr>Vaccine preventable disease mapping system</vt:lpstr>
      <vt:lpstr>GIS based Tool for districts</vt:lpstr>
      <vt:lpstr>Slide 12</vt:lpstr>
      <vt:lpstr>Slide 13</vt:lpstr>
      <vt:lpstr>Slide 14</vt:lpstr>
      <vt:lpstr>Slide 15</vt:lpstr>
      <vt:lpstr>Slide 16</vt:lpstr>
      <vt:lpstr>Coverage mapping tool (Excel)</vt:lpstr>
      <vt:lpstr>Coverage mapping tool (Excel)</vt:lpstr>
      <vt:lpstr>Before designing a GIS based tool </vt:lpstr>
      <vt:lpstr>Slide 20</vt:lpstr>
      <vt:lpstr>  AJS Outbreak in Biratnagar</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mona</dc:creator>
  <cp:lastModifiedBy>mona</cp:lastModifiedBy>
  <cp:revision>88</cp:revision>
  <dcterms:created xsi:type="dcterms:W3CDTF">2014-10-20T15:51:14Z</dcterms:created>
  <dcterms:modified xsi:type="dcterms:W3CDTF">2014-11-11T11:52:44Z</dcterms:modified>
</cp:coreProperties>
</file>