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721" r:id="rId6"/>
    <p:sldId id="714" r:id="rId7"/>
    <p:sldId id="715" r:id="rId8"/>
    <p:sldId id="717" r:id="rId9"/>
    <p:sldId id="716" r:id="rId10"/>
    <p:sldId id="718" r:id="rId11"/>
    <p:sldId id="719" r:id="rId12"/>
    <p:sldId id="720" r:id="rId13"/>
  </p:sldIdLst>
  <p:sldSz cx="9144000" cy="6858000" type="screen4x3"/>
  <p:notesSz cx="7010400" cy="9296400"/>
  <p:custDataLst>
    <p:tags r:id="rId16"/>
  </p:custDataLst>
  <p:defaultTextStyle>
    <a:defPPr>
      <a:defRPr lang="en-US"/>
    </a:defPPr>
    <a:lvl1pPr algn="l" rtl="0" fontAlgn="base">
      <a:spcBef>
        <a:spcPct val="20000"/>
      </a:spcBef>
      <a:spcAft>
        <a:spcPct val="0"/>
      </a:spcAft>
      <a:buSzPct val="75000"/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SzPct val="75000"/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SzPct val="75000"/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SzPct val="75000"/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SzPct val="75000"/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4330788-7B51-4DF0-B726-AA3169574B31}">
          <p14:sldIdLst>
            <p14:sldId id="256"/>
            <p14:sldId id="721"/>
            <p14:sldId id="714"/>
            <p14:sldId id="715"/>
            <p14:sldId id="717"/>
            <p14:sldId id="716"/>
            <p14:sldId id="718"/>
            <p14:sldId id="719"/>
            <p14:sldId id="7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3">
          <p15:clr>
            <a:srgbClr val="A4A3A4"/>
          </p15:clr>
        </p15:guide>
        <p15:guide id="2" pos="2212">
          <p15:clr>
            <a:srgbClr val="A4A3A4"/>
          </p15:clr>
        </p15:guide>
        <p15:guide id="3" orient="horz" pos="2929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wilson" initials="k" lastIdx="50" clrIdx="0"/>
  <p:cmAuthor id="1" name="bmcilvaine" initials="bm" lastIdx="1" clrIdx="1"/>
  <p:cmAuthor id="2" name="bmarenth" initials="bm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1CDC8"/>
    <a:srgbClr val="A3B1BB"/>
    <a:srgbClr val="979D81"/>
    <a:srgbClr val="9DB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62" autoAdjust="0"/>
    <p:restoredTop sz="95463" autoAdjust="0"/>
  </p:normalViewPr>
  <p:slideViewPr>
    <p:cSldViewPr showGuides="1">
      <p:cViewPr varScale="1">
        <p:scale>
          <a:sx n="70" d="100"/>
          <a:sy n="70" d="100"/>
        </p:scale>
        <p:origin x="17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256"/>
    </p:cViewPr>
  </p:sorterViewPr>
  <p:notesViewPr>
    <p:cSldViewPr showGuides="1">
      <p:cViewPr varScale="1">
        <p:scale>
          <a:sx n="81" d="100"/>
          <a:sy n="81" d="100"/>
        </p:scale>
        <p:origin x="-3252" y="-84"/>
      </p:cViewPr>
      <p:guideLst>
        <p:guide orient="horz" pos="2933"/>
        <p:guide pos="2212"/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3038475" cy="46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81" tIns="46790" rIns="93581" bIns="4679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42" y="1"/>
            <a:ext cx="3038475" cy="46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81" tIns="46790" rIns="93581" bIns="4679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830324"/>
            <a:ext cx="3038475" cy="46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81" tIns="46790" rIns="93581" bIns="4679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42" y="8830324"/>
            <a:ext cx="3038475" cy="46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81" tIns="46790" rIns="93581" bIns="4679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defRPr sz="1200"/>
            </a:lvl1pPr>
          </a:lstStyle>
          <a:p>
            <a:pPr>
              <a:defRPr/>
            </a:pPr>
            <a:fld id="{65F642F0-1761-4B8E-9585-00C79EF3B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99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3038475" cy="46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81" tIns="46790" rIns="93581" bIns="4679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42" y="1"/>
            <a:ext cx="3038475" cy="46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81" tIns="46790" rIns="93581" bIns="4679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5161"/>
            <a:ext cx="5607050" cy="418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81" tIns="46790" rIns="93581" bIns="467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30324"/>
            <a:ext cx="3038475" cy="46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81" tIns="46790" rIns="93581" bIns="4679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42" y="8830324"/>
            <a:ext cx="3038475" cy="46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81" tIns="46790" rIns="93581" bIns="4679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defRPr sz="1200"/>
            </a:lvl1pPr>
          </a:lstStyle>
          <a:p>
            <a:pPr>
              <a:defRPr/>
            </a:pPr>
            <a:fld id="{01B1AC56-EF2A-4F1C-94A5-E9E771657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33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DF7C24-F137-4351-9F21-B19157B89306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2714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5974A4-C34B-4842-B4F4-C7204138D3E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56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PATH_black_ta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5943600"/>
            <a:ext cx="1371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7252" y="417095"/>
            <a:ext cx="8209548" cy="1447799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7252" y="1864895"/>
            <a:ext cx="8209548" cy="725905"/>
          </a:xfr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rgbClr val="A3B1BB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1946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038600" cy="896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EB86A-CC36-4710-81DD-2CB92146A0DC}" type="datetime1">
              <a:rPr lang="en-US"/>
              <a:pPr>
                <a:defRPr/>
              </a:pPr>
              <a:t>11/10/2014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96B4F75D-E73E-460F-A658-7341DEB19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buSzPct val="75000"/>
              <a:defRPr baseline="0"/>
            </a:lvl2pPr>
            <a:lvl3pPr>
              <a:buSzPct val="75000"/>
              <a:defRPr baseline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D0405-1A21-4FF1-B755-67525B0B5E82}" type="datetime1">
              <a:rPr lang="en-US"/>
              <a:pPr>
                <a:defRPr/>
              </a:pPr>
              <a:t>11/10/2014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A9A11956-A435-4357-AE9B-396293A0C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1362075"/>
          </a:xfrm>
        </p:spPr>
        <p:txBody>
          <a:bodyPr/>
          <a:lstStyle>
            <a:lvl1pPr algn="l">
              <a:defRPr sz="4000" b="1" cap="all" baseline="0">
                <a:solidFill>
                  <a:srgbClr val="A3B1B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905000"/>
            <a:ext cx="8686800" cy="40386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8679D-5222-4B62-BC2B-4A40BDF04427}" type="datetime1">
              <a:rPr lang="en-US"/>
              <a:pPr>
                <a:defRPr/>
              </a:pPr>
              <a:t>11/10/2014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9D463C21-384B-4900-B512-0232CA938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194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1946275"/>
          </a:xfrm>
        </p:spPr>
        <p:txBody>
          <a:bodyPr/>
          <a:lstStyle>
            <a:lvl1pPr>
              <a:defRPr sz="28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CB257-58AC-4B17-BEBF-8DE2A56CB824}" type="datetime1">
              <a:rPr lang="en-US"/>
              <a:pPr>
                <a:defRPr/>
              </a:pPr>
              <a:t>11/10/2014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2F00E808-8EE8-4417-A5D7-939A6BC04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1A64F-DF88-490D-BFA4-07AC506BAB11}" type="datetime1">
              <a:rPr lang="en-US"/>
              <a:pPr>
                <a:defRPr/>
              </a:pPr>
              <a:t>11/10/2014</a:t>
            </a:fld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066047A3-6493-463D-BF12-687687802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1EC35-5EE0-4B13-AA7B-D27ADBD919C6}" type="datetime1">
              <a:rPr lang="en-US"/>
              <a:pPr>
                <a:defRPr/>
              </a:pPr>
              <a:t>11/10/2014</a:t>
            </a:fld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2B8A2693-93E5-4276-B9B1-FD1297A06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2B2E2-2FD3-4B4D-B88B-BB2FB9E8A83A}" type="datetime1">
              <a:rPr lang="en-US"/>
              <a:pPr>
                <a:defRPr/>
              </a:pPr>
              <a:t>11/10/2014</a:t>
            </a:fld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4C530F3B-C4C9-4FE1-9388-F871D19AA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7F738-DC77-4C3E-AD89-2E44292E7EF0}" type="datetime1">
              <a:rPr lang="en-US"/>
              <a:pPr>
                <a:defRPr/>
              </a:pPr>
              <a:t>11/10/2014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D3A53A58-29EF-4772-82D8-27067193F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8534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612775"/>
            <a:ext cx="8534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534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B9ED1-2F6C-4D95-9D51-96B017ACA140}" type="datetime1">
              <a:rPr lang="en-US"/>
              <a:pPr>
                <a:defRPr/>
              </a:pPr>
              <a:t>11/10/2014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E249C72F-B8F6-40E1-B649-F1CD5135B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6925428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8" descr="PATH_black.pn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6448425"/>
            <a:ext cx="7620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AutoShape 8"/>
          <p:cNvSpPr>
            <a:spLocks noChangeArrowheads="1"/>
          </p:cNvSpPr>
          <p:nvPr userDrawn="1"/>
        </p:nvSpPr>
        <p:spPr bwMode="auto">
          <a:xfrm>
            <a:off x="228600" y="6469063"/>
            <a:ext cx="7620000" cy="184150"/>
          </a:xfrm>
          <a:prstGeom prst="roundRect">
            <a:avLst>
              <a:gd name="adj" fmla="val 12917"/>
            </a:avLst>
          </a:prstGeom>
          <a:solidFill>
            <a:srgbClr val="A3B1BB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416675"/>
            <a:ext cx="8382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defRPr sz="100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C663AE5C-B9CF-4913-AC7C-843B4716EF28}" type="datetime1">
              <a:rPr lang="en-US"/>
              <a:pPr>
                <a:defRPr/>
              </a:pPr>
              <a:t>11/10/2014</a:t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64008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SzTx/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CC8D3793-513A-4746-88A0-8BD85A724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A3B1B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A3B1BB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A3B1BB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A3B1BB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A3B1BB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alibri" pitchFamily="34" charset="0"/>
        </a:defRPr>
      </a:lvl9pPr>
    </p:titleStyle>
    <p:bodyStyle>
      <a:lvl1pPr marL="284163" indent="-284163" algn="l" rtl="0" eaLnBrk="0" fontAlgn="base" hangingPunct="0">
        <a:spcBef>
          <a:spcPct val="20000"/>
        </a:spcBef>
        <a:spcAft>
          <a:spcPct val="0"/>
        </a:spcAft>
        <a:buSzPct val="75000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30188" algn="l" rtl="0" eaLnBrk="0" fontAlgn="base" hangingPunct="0">
        <a:spcBef>
          <a:spcPct val="20000"/>
        </a:spcBef>
        <a:spcAft>
          <a:spcPct val="0"/>
        </a:spcAft>
        <a:buSzPct val="75000"/>
        <a:buFont typeface="Calibri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914400" indent="-171450" algn="l" rtl="0" eaLnBrk="0" fontAlgn="base" hangingPunct="0">
        <a:spcBef>
          <a:spcPct val="20000"/>
        </a:spcBef>
        <a:spcAft>
          <a:spcPct val="0"/>
        </a:spcAft>
        <a:buSzPct val="75000"/>
        <a:buFont typeface="Calibri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258888" indent="-230188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–"/>
        <a:defRPr>
          <a:solidFill>
            <a:schemeClr val="tx1"/>
          </a:solidFill>
          <a:latin typeface="+mn-lt"/>
        </a:defRPr>
      </a:lvl4pPr>
      <a:lvl5pPr marL="1595438" indent="-22225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2052638" indent="-222250" algn="l" rtl="0" fontAlgn="base">
        <a:spcBef>
          <a:spcPct val="20000"/>
        </a:spcBef>
        <a:spcAft>
          <a:spcPct val="0"/>
        </a:spcAft>
        <a:buFont typeface="Calibri" pitchFamily="34" charset="0"/>
        <a:buChar char="–"/>
        <a:defRPr sz="1400">
          <a:solidFill>
            <a:schemeClr val="tx1"/>
          </a:solidFill>
          <a:latin typeface="+mn-lt"/>
        </a:defRPr>
      </a:lvl6pPr>
      <a:lvl7pPr marL="2509838" indent="-222250" algn="l" rtl="0" fontAlgn="base">
        <a:spcBef>
          <a:spcPct val="20000"/>
        </a:spcBef>
        <a:spcAft>
          <a:spcPct val="0"/>
        </a:spcAft>
        <a:buFont typeface="Calibri" pitchFamily="34" charset="0"/>
        <a:buChar char="–"/>
        <a:defRPr sz="1400">
          <a:solidFill>
            <a:schemeClr val="tx1"/>
          </a:solidFill>
          <a:latin typeface="+mn-lt"/>
        </a:defRPr>
      </a:lvl7pPr>
      <a:lvl8pPr marL="2967038" indent="-222250" algn="l" rtl="0" fontAlgn="base">
        <a:spcBef>
          <a:spcPct val="20000"/>
        </a:spcBef>
        <a:spcAft>
          <a:spcPct val="0"/>
        </a:spcAft>
        <a:buFont typeface="Calibri" pitchFamily="34" charset="0"/>
        <a:buChar char="–"/>
        <a:defRPr sz="1400">
          <a:solidFill>
            <a:schemeClr val="tx1"/>
          </a:solidFill>
          <a:latin typeface="+mn-lt"/>
        </a:defRPr>
      </a:lvl8pPr>
      <a:lvl9pPr marL="3424238" indent="-222250" algn="l" rtl="0" fontAlgn="base">
        <a:spcBef>
          <a:spcPct val="20000"/>
        </a:spcBef>
        <a:spcAft>
          <a:spcPct val="0"/>
        </a:spcAft>
        <a:buFont typeface="Calibri" pitchFamily="34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11" Type="http://schemas.openxmlformats.org/officeDocument/2006/relationships/image" Target="../media/image15.jpg"/><Relationship Id="rId5" Type="http://schemas.openxmlformats.org/officeDocument/2006/relationships/image" Target="../media/image9.jpeg"/><Relationship Id="rId10" Type="http://schemas.openxmlformats.org/officeDocument/2006/relationships/image" Target="../media/image14.jpg"/><Relationship Id="rId4" Type="http://schemas.openxmlformats.org/officeDocument/2006/relationships/image" Target="../media/image8.jpeg"/><Relationship Id="rId9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533400"/>
            <a:ext cx="8382000" cy="1905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Data standards for </a:t>
            </a:r>
            <a:br>
              <a:rPr lang="en-US" sz="3600" dirty="0" smtClean="0"/>
            </a:br>
            <a:r>
              <a:rPr lang="en-US" sz="3600" dirty="0" smtClean="0"/>
              <a:t>Cold chain equipment inventories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6553200" y="6597650"/>
            <a:ext cx="2286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800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Photo </a:t>
            </a:r>
            <a:r>
              <a:rPr lang="en-US" sz="800" kern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credit: PATH</a:t>
            </a:r>
            <a:endParaRPr lang="en-US" sz="800" kern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304800" y="3810000"/>
            <a:ext cx="3048000" cy="79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Richard Anderson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</a:pPr>
            <a:r>
              <a:rPr lang="en-US" sz="1800" kern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11 </a:t>
            </a:r>
            <a:r>
              <a:rPr lang="en-US" sz="1800" kern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November 2014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3581400" y="2895600"/>
            <a:ext cx="5257800" cy="370205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4163" marR="0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581400" y="2895600"/>
            <a:ext cx="5257800" cy="3702050"/>
          </a:xfrm>
          <a:prstGeom prst="roundRect">
            <a:avLst>
              <a:gd name="adj" fmla="val 4756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4163" marR="0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54322" y="228600"/>
            <a:ext cx="8458200" cy="944562"/>
          </a:xfrm>
        </p:spPr>
        <p:txBody>
          <a:bodyPr/>
          <a:lstStyle/>
          <a:p>
            <a:pPr>
              <a:lnSpc>
                <a:spcPts val="3400"/>
              </a:lnSpc>
            </a:pPr>
            <a:r>
              <a:rPr lang="en-US" dirty="0" smtClean="0"/>
              <a:t>What is a Cold Chain Equipment Inventory (CCEI)?</a:t>
            </a:r>
            <a:endParaRPr lang="en-US" dirty="0"/>
          </a:p>
        </p:txBody>
      </p:sp>
      <p:sp>
        <p:nvSpPr>
          <p:cNvPr id="9219" name="Text Placeholder 10"/>
          <p:cNvSpPr>
            <a:spLocks noGrp="1"/>
          </p:cNvSpPr>
          <p:nvPr>
            <p:ph type="body" sz="half" idx="4294967295"/>
          </p:nvPr>
        </p:nvSpPr>
        <p:spPr>
          <a:xfrm>
            <a:off x="533400" y="1020762"/>
            <a:ext cx="8610600" cy="5562600"/>
          </a:xfrm>
        </p:spPr>
        <p:txBody>
          <a:bodyPr/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400" dirty="0" smtClean="0"/>
              <a:t>Health facility data</a:t>
            </a:r>
            <a:br>
              <a:rPr lang="en-US" sz="2400" dirty="0" smtClean="0"/>
            </a:br>
            <a:r>
              <a:rPr lang="en-US" sz="300" dirty="0" smtClean="0"/>
              <a:t> </a:t>
            </a:r>
          </a:p>
          <a:p>
            <a:pPr marL="855662" lvl="1" indent="-457200">
              <a:buSzPct val="100000"/>
              <a:buFont typeface="+mj-lt"/>
              <a:buAutoNum type="arabicPeriod"/>
            </a:pPr>
            <a:endParaRPr lang="en-US" dirty="0" smtClean="0">
              <a:solidFill>
                <a:schemeClr val="tx1"/>
              </a:solidFill>
            </a:endParaRPr>
          </a:p>
          <a:p>
            <a:pPr marL="855662" lvl="1" indent="-457200">
              <a:buSzPct val="100000"/>
              <a:buFont typeface="+mj-lt"/>
              <a:buAutoNum type="arabicPeriod"/>
            </a:pPr>
            <a:endParaRPr lang="en-US" dirty="0" smtClean="0">
              <a:solidFill>
                <a:schemeClr val="tx1"/>
              </a:solidFill>
            </a:endParaRPr>
          </a:p>
          <a:p>
            <a:pPr marL="855662" lvl="1" indent="-457200">
              <a:buSzPct val="100000"/>
              <a:buFont typeface="+mj-lt"/>
              <a:buAutoNum type="arabicPeriod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endParaRPr lang="en-US" sz="800" b="1" dirty="0" smtClean="0"/>
          </a:p>
          <a:p>
            <a:pPr marL="457200" indent="-457200">
              <a:spcBef>
                <a:spcPts val="1800"/>
              </a:spcBef>
              <a:buSzPct val="100000"/>
              <a:buFont typeface="+mj-lt"/>
              <a:buAutoNum type="arabicPeriod"/>
            </a:pPr>
            <a:r>
              <a:rPr lang="en-US" sz="2400" dirty="0" smtClean="0"/>
              <a:t>Refrigerators, freezers, cold room, cold box data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855662" lvl="1" indent="-457200">
              <a:buFont typeface="+mj-lt"/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855662" lvl="1" indent="-457200">
              <a:buFont typeface="+mj-lt"/>
              <a:buAutoNum type="arabicPeriod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400" dirty="0" smtClean="0"/>
              <a:t>Vaccine and equipment reference data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30" name="Picture 29" descr="IMG_6639.JPG"/>
          <p:cNvPicPr>
            <a:picLocks noGrp="1" noChangeAspect="1"/>
          </p:cNvPicPr>
          <p:nvPr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228600" y="3432123"/>
            <a:ext cx="1625435" cy="1204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IMG_6719.JPG"/>
          <p:cNvPicPr>
            <a:picLocks noGrp="1" noChangeAspect="1"/>
          </p:cNvPicPr>
          <p:nvPr/>
        </p:nvPicPr>
        <p:blipFill>
          <a:blip r:embed="rId4" cstate="screen">
            <a:lum/>
          </a:blip>
          <a:stretch>
            <a:fillRect/>
          </a:stretch>
        </p:blipFill>
        <p:spPr>
          <a:xfrm>
            <a:off x="1981200" y="3432123"/>
            <a:ext cx="1653028" cy="1204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IMG_6685.JPG"/>
          <p:cNvPicPr>
            <a:picLocks noGrp="1" noChangeAspect="1"/>
          </p:cNvPicPr>
          <p:nvPr/>
        </p:nvPicPr>
        <p:blipFill>
          <a:blip r:embed="rId5" cstate="screen">
            <a:lum/>
          </a:blip>
          <a:stretch>
            <a:fillRect/>
          </a:stretch>
        </p:blipFill>
        <p:spPr>
          <a:xfrm>
            <a:off x="3810000" y="3427003"/>
            <a:ext cx="1612386" cy="1209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16"/>
          <p:cNvPicPr>
            <a:picLocks noChangeAspect="1" noChangeArrowheads="1"/>
          </p:cNvPicPr>
          <p:nvPr/>
        </p:nvPicPr>
        <p:blipFill rotWithShape="1">
          <a:blip r:embed="rId6" cstate="screen"/>
          <a:srcRect t="2326" b="22778"/>
          <a:stretch/>
        </p:blipFill>
        <p:spPr bwMode="auto">
          <a:xfrm>
            <a:off x="5638800" y="3432123"/>
            <a:ext cx="1307860" cy="120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466889"/>
            <a:ext cx="2093892" cy="14264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66889"/>
            <a:ext cx="2068722" cy="14287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8"/>
          <a:stretch/>
        </p:blipFill>
        <p:spPr>
          <a:xfrm>
            <a:off x="1839085" y="5249915"/>
            <a:ext cx="6896967" cy="8235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 r="28919"/>
          <a:stretch/>
        </p:blipFill>
        <p:spPr>
          <a:xfrm>
            <a:off x="837824" y="5257800"/>
            <a:ext cx="882814" cy="901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472325"/>
            <a:ext cx="1897697" cy="14232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466889"/>
            <a:ext cx="1901952" cy="1426464"/>
          </a:xfrm>
          <a:prstGeom prst="rect">
            <a:avLst/>
          </a:prstGeom>
        </p:spPr>
      </p:pic>
      <p:pic>
        <p:nvPicPr>
          <p:cNvPr id="17" name="Content Placeholder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422521"/>
            <a:ext cx="1609344" cy="12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8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CCEI data be used?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Equipment management</a:t>
            </a:r>
          </a:p>
          <a:p>
            <a:pPr lvl="1"/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Which facilities in my district have RCW42 EK refrigerators?</a:t>
            </a:r>
          </a:p>
          <a:p>
            <a:r>
              <a:rPr lang="en-US" dirty="0" smtClean="0"/>
              <a:t>Equipment allocation</a:t>
            </a:r>
          </a:p>
          <a:p>
            <a:pPr lvl="1"/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How do I distribute 50 new ILRs to the districts in my province?</a:t>
            </a:r>
          </a:p>
          <a:p>
            <a:r>
              <a:rPr lang="en-US" dirty="0" smtClean="0"/>
              <a:t>Equipment maintenance</a:t>
            </a:r>
          </a:p>
          <a:p>
            <a:pPr lvl="1"/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Where should I send my technician to conduct preventative maintenance on refrigerators?</a:t>
            </a:r>
          </a:p>
          <a:p>
            <a:r>
              <a:rPr lang="en-US" dirty="0" smtClean="0"/>
              <a:t>Cold chain assessment</a:t>
            </a:r>
          </a:p>
          <a:p>
            <a:pPr lvl="1"/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Does the country have adequate cold chain capacity to accommodate the introduction of Rotavirus vaccine in 2016?</a:t>
            </a:r>
          </a:p>
          <a:p>
            <a:r>
              <a:rPr lang="en-US" dirty="0" smtClean="0"/>
              <a:t>Need quantification</a:t>
            </a:r>
          </a:p>
          <a:p>
            <a:pPr lvl="1"/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How many refrigerators need to be purchased to replace equipment over 15 years old?</a:t>
            </a:r>
          </a:p>
          <a:p>
            <a:r>
              <a:rPr lang="en-US" dirty="0" smtClean="0"/>
              <a:t>Supply chain re-engineering</a:t>
            </a:r>
          </a:p>
          <a:p>
            <a:pPr lvl="1"/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What are the implication of shifting all regional vaccine stores to the zonal level?</a:t>
            </a:r>
          </a:p>
          <a:p>
            <a:r>
              <a:rPr lang="en-US" dirty="0" smtClean="0"/>
              <a:t>Market shaping</a:t>
            </a:r>
          </a:p>
          <a:p>
            <a:pPr lvl="1"/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What is the global demand for 15L cold storage devices at health facilities with no access to grid power?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D0405-1A21-4FF1-B755-67525B0B5E82}" type="datetime1">
              <a:rPr lang="en-US" smtClean="0"/>
              <a:pPr>
                <a:defRPr/>
              </a:pPr>
              <a:t>11/10/2014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A9A11956-A435-4357-AE9B-396293A0C26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9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Architectures for CCEI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Unstructured spreadsheets</a:t>
            </a:r>
          </a:p>
          <a:p>
            <a:r>
              <a:rPr lang="en-US" dirty="0" smtClean="0"/>
              <a:t>Structured spreadsheet tools</a:t>
            </a:r>
          </a:p>
          <a:p>
            <a:r>
              <a:rPr lang="en-US" dirty="0" smtClean="0"/>
              <a:t>Stand alone PC applications</a:t>
            </a:r>
          </a:p>
          <a:p>
            <a:r>
              <a:rPr lang="en-US" dirty="0" smtClean="0"/>
              <a:t>Web-based with database backend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D0405-1A21-4FF1-B755-67525B0B5E82}" type="datetime1">
              <a:rPr lang="en-US" smtClean="0"/>
              <a:pPr>
                <a:defRPr/>
              </a:pPr>
              <a:t>11/10/2014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A9A11956-A435-4357-AE9B-396293A0C26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28600"/>
            <a:ext cx="3101857" cy="2011680"/>
          </a:xfrm>
          <a:prstGeom prst="rect">
            <a:avLst/>
          </a:prstGeom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5456193" y="3871546"/>
            <a:ext cx="3230607" cy="2148254"/>
            <a:chOff x="432301" y="312738"/>
            <a:chExt cx="8338937" cy="5545136"/>
          </a:xfrm>
        </p:grpSpPr>
        <p:pic>
          <p:nvPicPr>
            <p:cNvPr id="8" name="Picture 5" descr="http://images.all-free-download.com/images/graphiclarge/cloud_outline_clip_art_16556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2209800"/>
              <a:ext cx="3298473" cy="1676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301" y="2209800"/>
              <a:ext cx="1647324" cy="201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9706" y="685800"/>
              <a:ext cx="1876425" cy="1802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http://www.clker.com/cliparts/8/a/3/1/1197107206400036309metalmarious_Laptop.svg.med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972" y="2962274"/>
              <a:ext cx="2217266" cy="2209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4521531"/>
              <a:ext cx="1905000" cy="1336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4" descr="http://www.clker.com/cliparts/4/e/7/b/1215441700743422472thilakarathna_Mobile_Phone.svg.hi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2672" y="312738"/>
              <a:ext cx="574190" cy="1162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Left-Right Arrow 13"/>
            <p:cNvSpPr/>
            <p:nvPr/>
          </p:nvSpPr>
          <p:spPr bwMode="auto">
            <a:xfrm>
              <a:off x="2286000" y="3025552"/>
              <a:ext cx="857376" cy="387795"/>
            </a:xfrm>
            <a:prstGeom prst="leftRightArrow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84163" indent="-284163" eaLnBrk="1" hangingPunct="1">
                <a:spcBef>
                  <a:spcPct val="20000"/>
                </a:spcBef>
                <a:buSzPct val="75000"/>
              </a:pPr>
              <a:endParaRPr lang="en-US" sz="2000">
                <a:solidFill>
                  <a:srgbClr val="333333"/>
                </a:solidFill>
                <a:latin typeface="Calibri" pitchFamily="34" charset="0"/>
              </a:endParaRPr>
            </a:p>
          </p:txBody>
        </p:sp>
        <p:sp>
          <p:nvSpPr>
            <p:cNvPr id="15" name="Left-Right Arrow 14"/>
            <p:cNvSpPr/>
            <p:nvPr/>
          </p:nvSpPr>
          <p:spPr bwMode="auto">
            <a:xfrm rot="19047316">
              <a:off x="4544836" y="1602791"/>
              <a:ext cx="857376" cy="387795"/>
            </a:xfrm>
            <a:prstGeom prst="leftRightArrow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84163" indent="-284163" eaLnBrk="1" hangingPunct="1">
                <a:spcBef>
                  <a:spcPct val="20000"/>
                </a:spcBef>
                <a:buSzPct val="75000"/>
              </a:pPr>
              <a:endParaRPr lang="en-US" sz="2000">
                <a:solidFill>
                  <a:srgbClr val="333333"/>
                </a:solidFill>
                <a:latin typeface="Calibri" pitchFamily="34" charset="0"/>
              </a:endParaRPr>
            </a:p>
          </p:txBody>
        </p:sp>
        <p:sp>
          <p:nvSpPr>
            <p:cNvPr id="16" name="Left-Right Arrow 15"/>
            <p:cNvSpPr/>
            <p:nvPr/>
          </p:nvSpPr>
          <p:spPr bwMode="auto">
            <a:xfrm rot="19946433">
              <a:off x="5730956" y="1852740"/>
              <a:ext cx="857376" cy="387795"/>
            </a:xfrm>
            <a:prstGeom prst="leftRightArrow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84163" indent="-284163" eaLnBrk="1" hangingPunct="1">
                <a:spcBef>
                  <a:spcPct val="20000"/>
                </a:spcBef>
                <a:buSzPct val="75000"/>
              </a:pPr>
              <a:endParaRPr lang="en-US" sz="2000">
                <a:solidFill>
                  <a:srgbClr val="333333"/>
                </a:solidFill>
                <a:latin typeface="Calibri" pitchFamily="34" charset="0"/>
              </a:endParaRPr>
            </a:p>
          </p:txBody>
        </p:sp>
        <p:sp>
          <p:nvSpPr>
            <p:cNvPr id="17" name="Left-Right Arrow 16"/>
            <p:cNvSpPr/>
            <p:nvPr/>
          </p:nvSpPr>
          <p:spPr bwMode="auto">
            <a:xfrm rot="1230341">
              <a:off x="5679560" y="3665321"/>
              <a:ext cx="857376" cy="387795"/>
            </a:xfrm>
            <a:prstGeom prst="leftRightArrow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84163" indent="-284163" eaLnBrk="1" hangingPunct="1">
                <a:spcBef>
                  <a:spcPct val="20000"/>
                </a:spcBef>
                <a:buSzPct val="75000"/>
              </a:pPr>
              <a:endParaRPr lang="en-US" sz="2000">
                <a:solidFill>
                  <a:srgbClr val="333333"/>
                </a:solidFill>
                <a:latin typeface="Calibri" pitchFamily="34" charset="0"/>
              </a:endParaRPr>
            </a:p>
          </p:txBody>
        </p:sp>
        <p:sp>
          <p:nvSpPr>
            <p:cNvPr id="18" name="Left-Right Arrow 17"/>
            <p:cNvSpPr/>
            <p:nvPr/>
          </p:nvSpPr>
          <p:spPr bwMode="auto">
            <a:xfrm rot="4165322">
              <a:off x="4323114" y="4161790"/>
              <a:ext cx="857376" cy="387795"/>
            </a:xfrm>
            <a:prstGeom prst="leftRightArrow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84163" indent="-284163" eaLnBrk="1" hangingPunct="1">
                <a:spcBef>
                  <a:spcPct val="20000"/>
                </a:spcBef>
                <a:buSzPct val="75000"/>
              </a:pPr>
              <a:endParaRPr lang="en-US" sz="2000">
                <a:solidFill>
                  <a:srgbClr val="333333"/>
                </a:solidFill>
                <a:latin typeface="Calibri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5090" y="3376154"/>
            <a:ext cx="3705325" cy="237744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45" y="2441983"/>
            <a:ext cx="3597986" cy="106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9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HMIS Integration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3352800"/>
          </a:xfrm>
        </p:spPr>
        <p:txBody>
          <a:bodyPr/>
          <a:lstStyle/>
          <a:p>
            <a:r>
              <a:rPr lang="en-US" dirty="0" smtClean="0"/>
              <a:t>Goal: include CCEI as part of national HMIS</a:t>
            </a:r>
          </a:p>
          <a:p>
            <a:r>
              <a:rPr lang="en-US" dirty="0" smtClean="0"/>
              <a:t>Platform: DHIS2</a:t>
            </a:r>
          </a:p>
          <a:p>
            <a:r>
              <a:rPr lang="en-US" dirty="0" smtClean="0"/>
              <a:t>Status: Cold chain module developed as separate version of DHIS2 (2.14)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D0405-1A21-4FF1-B755-67525B0B5E82}" type="datetime1">
              <a:rPr lang="en-US" smtClean="0"/>
              <a:pPr>
                <a:defRPr/>
              </a:pPr>
              <a:t>11/10/2014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A9A11956-A435-4357-AE9B-396293A0C26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"/>
            <a:ext cx="4267200" cy="215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481" y="2819400"/>
            <a:ext cx="2649119" cy="13356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764081"/>
            <a:ext cx="2362200" cy="3941519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590" y="4473574"/>
            <a:ext cx="4305810" cy="215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346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D0405-1A21-4FF1-B755-67525B0B5E82}" type="datetime1">
              <a:rPr lang="en-US" smtClean="0"/>
              <a:pPr>
                <a:defRPr/>
              </a:pPr>
              <a:t>11/10/2014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A9A11956-A435-4357-AE9B-396293A0C26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0519"/>
            <a:ext cx="4034661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19200"/>
            <a:ext cx="4475454" cy="25479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185712"/>
            <a:ext cx="2833687" cy="162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8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Experiences with cold chain inventories</a:t>
            </a:r>
          </a:p>
          <a:p>
            <a:pPr lvl="1"/>
            <a:r>
              <a:rPr lang="en-US" dirty="0" smtClean="0"/>
              <a:t>Building an initial country inventory</a:t>
            </a:r>
          </a:p>
          <a:p>
            <a:pPr lvl="2"/>
            <a:r>
              <a:rPr lang="en-US" dirty="0" smtClean="0"/>
              <a:t>Many different types of spread sheets</a:t>
            </a:r>
          </a:p>
          <a:p>
            <a:pPr lvl="2"/>
            <a:r>
              <a:rPr lang="en-US" dirty="0" smtClean="0"/>
              <a:t>Different encodings, data and data fields</a:t>
            </a:r>
          </a:p>
          <a:p>
            <a:pPr lvl="2"/>
            <a:r>
              <a:rPr lang="en-US" dirty="0" smtClean="0"/>
              <a:t>Multiple spellings and names</a:t>
            </a:r>
          </a:p>
          <a:p>
            <a:pPr lvl="2"/>
            <a:r>
              <a:rPr lang="en-US" dirty="0" smtClean="0"/>
              <a:t>Different data sources</a:t>
            </a:r>
          </a:p>
          <a:p>
            <a:pPr lvl="1"/>
            <a:r>
              <a:rPr lang="en-US" dirty="0" smtClean="0"/>
              <a:t>Moving data from MS Access application to DHIS2</a:t>
            </a:r>
          </a:p>
          <a:p>
            <a:pPr lvl="2"/>
            <a:r>
              <a:rPr lang="en-US" dirty="0" smtClean="0"/>
              <a:t>Export data to excel</a:t>
            </a:r>
          </a:p>
          <a:p>
            <a:pPr lvl="2"/>
            <a:r>
              <a:rPr lang="en-US" dirty="0" smtClean="0"/>
              <a:t>Map columns of data and transform encodings</a:t>
            </a:r>
          </a:p>
          <a:p>
            <a:pPr lvl="2"/>
            <a:r>
              <a:rPr lang="en-US" dirty="0" err="1" smtClean="0"/>
              <a:t>Vlookup</a:t>
            </a:r>
            <a:r>
              <a:rPr lang="en-US" dirty="0" smtClean="0"/>
              <a:t> to re-establish data links</a:t>
            </a:r>
          </a:p>
          <a:p>
            <a:pPr lvl="2"/>
            <a:r>
              <a:rPr lang="en-US" dirty="0" smtClean="0"/>
              <a:t>Develop import routines for DHIS2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D0405-1A21-4FF1-B755-67525B0B5E82}" type="datetime1">
              <a:rPr lang="en-US" smtClean="0"/>
              <a:pPr>
                <a:defRPr/>
              </a:pPr>
              <a:t>11/10/2014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A9A11956-A435-4357-AE9B-396293A0C26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768900" y="2268536"/>
            <a:ext cx="4298900" cy="3217863"/>
            <a:chOff x="0" y="0"/>
            <a:chExt cx="3721252" cy="2608779"/>
          </a:xfrm>
        </p:grpSpPr>
        <p:grpSp>
          <p:nvGrpSpPr>
            <p:cNvPr id="8" name="Group 7"/>
            <p:cNvGrpSpPr/>
            <p:nvPr/>
          </p:nvGrpSpPr>
          <p:grpSpPr>
            <a:xfrm>
              <a:off x="100207" y="1729824"/>
              <a:ext cx="278867" cy="496899"/>
              <a:chOff x="100207" y="1729821"/>
              <a:chExt cx="999024" cy="1587550"/>
            </a:xfrm>
          </p:grpSpPr>
          <p:sp>
            <p:nvSpPr>
              <p:cNvPr id="45" name="Magnetic Disk 156"/>
              <p:cNvSpPr/>
              <p:nvPr/>
            </p:nvSpPr>
            <p:spPr>
              <a:xfrm>
                <a:off x="100207" y="2649576"/>
                <a:ext cx="999024" cy="667795"/>
              </a:xfrm>
              <a:prstGeom prst="flowChartMagneticDisk">
                <a:avLst/>
              </a:pr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11040000" scaled="0"/>
                <a:tileRect/>
              </a:gra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just">
                  <a:spcBef>
                    <a:spcPts val="0"/>
                  </a:spcBef>
                  <a:spcAft>
                    <a:spcPts val="400"/>
                  </a:spcAft>
                </a:pPr>
                <a:r>
                  <a:rPr lang="en-US" sz="9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46" name="Magnetic Disk 157"/>
              <p:cNvSpPr/>
              <p:nvPr/>
            </p:nvSpPr>
            <p:spPr>
              <a:xfrm>
                <a:off x="100207" y="2199560"/>
                <a:ext cx="999024" cy="667795"/>
              </a:xfrm>
              <a:prstGeom prst="flowChartMagneticDisk">
                <a:avLst/>
              </a:pr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11040000" scaled="0"/>
                <a:tileRect/>
              </a:gra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just">
                  <a:spcBef>
                    <a:spcPts val="0"/>
                  </a:spcBef>
                  <a:spcAft>
                    <a:spcPts val="400"/>
                  </a:spcAft>
                </a:pPr>
                <a:r>
                  <a:rPr lang="en-US" sz="9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47" name="Magnetic Disk 158"/>
              <p:cNvSpPr/>
              <p:nvPr/>
            </p:nvSpPr>
            <p:spPr>
              <a:xfrm>
                <a:off x="100207" y="1729821"/>
                <a:ext cx="999024" cy="667795"/>
              </a:xfrm>
              <a:prstGeom prst="flowChartMagneticDisk">
                <a:avLst/>
              </a:pr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11040000" scaled="0"/>
                <a:tileRect/>
              </a:gra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just">
                  <a:spcBef>
                    <a:spcPts val="0"/>
                  </a:spcBef>
                  <a:spcAft>
                    <a:spcPts val="400"/>
                  </a:spcAft>
                </a:pPr>
                <a:r>
                  <a:rPr lang="en-US" sz="9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pic>
          <p:nvPicPr>
            <p:cNvPr id="9" name="Picture 8" descr="CSV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719" y="2037712"/>
              <a:ext cx="196556" cy="220396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713486" y="1731614"/>
              <a:ext cx="278867" cy="496899"/>
              <a:chOff x="713486" y="1731611"/>
              <a:chExt cx="999024" cy="1587550"/>
            </a:xfrm>
          </p:grpSpPr>
          <p:sp>
            <p:nvSpPr>
              <p:cNvPr id="42" name="Magnetic Disk 161"/>
              <p:cNvSpPr/>
              <p:nvPr/>
            </p:nvSpPr>
            <p:spPr>
              <a:xfrm>
                <a:off x="713486" y="2651366"/>
                <a:ext cx="999024" cy="667795"/>
              </a:xfrm>
              <a:prstGeom prst="flowChartMagneticDisk">
                <a:avLst/>
              </a:pr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11040000" scaled="0"/>
                <a:tileRect/>
              </a:gra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just">
                  <a:spcBef>
                    <a:spcPts val="0"/>
                  </a:spcBef>
                  <a:spcAft>
                    <a:spcPts val="400"/>
                  </a:spcAft>
                </a:pPr>
                <a:r>
                  <a:rPr lang="en-US" sz="9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43" name="Magnetic Disk 162"/>
              <p:cNvSpPr/>
              <p:nvPr/>
            </p:nvSpPr>
            <p:spPr>
              <a:xfrm>
                <a:off x="713486" y="2201350"/>
                <a:ext cx="999024" cy="667795"/>
              </a:xfrm>
              <a:prstGeom prst="flowChartMagneticDisk">
                <a:avLst/>
              </a:pr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11040000" scaled="0"/>
                <a:tileRect/>
              </a:gra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just">
                  <a:spcBef>
                    <a:spcPts val="0"/>
                  </a:spcBef>
                  <a:spcAft>
                    <a:spcPts val="400"/>
                  </a:spcAft>
                </a:pPr>
                <a:r>
                  <a:rPr lang="en-US" sz="9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44" name="Magnetic Disk 163"/>
              <p:cNvSpPr/>
              <p:nvPr/>
            </p:nvSpPr>
            <p:spPr>
              <a:xfrm>
                <a:off x="713486" y="1731611"/>
                <a:ext cx="999024" cy="667795"/>
              </a:xfrm>
              <a:prstGeom prst="flowChartMagneticDisk">
                <a:avLst/>
              </a:pr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11040000" scaled="0"/>
                <a:tileRect/>
              </a:gra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just">
                  <a:spcBef>
                    <a:spcPts val="0"/>
                  </a:spcBef>
                  <a:spcAft>
                    <a:spcPts val="400"/>
                  </a:spcAft>
                </a:pPr>
                <a:r>
                  <a:rPr lang="en-US" sz="9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pic>
          <p:nvPicPr>
            <p:cNvPr id="11" name="Picture 10" descr="URL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159" y="2028122"/>
              <a:ext cx="209582" cy="235002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1346704" y="1729127"/>
              <a:ext cx="278867" cy="496899"/>
              <a:chOff x="1346704" y="1729124"/>
              <a:chExt cx="999024" cy="1587550"/>
            </a:xfrm>
          </p:grpSpPr>
          <p:sp>
            <p:nvSpPr>
              <p:cNvPr id="39" name="Magnetic Disk 166"/>
              <p:cNvSpPr/>
              <p:nvPr/>
            </p:nvSpPr>
            <p:spPr>
              <a:xfrm>
                <a:off x="1346704" y="2648879"/>
                <a:ext cx="999024" cy="667795"/>
              </a:xfrm>
              <a:prstGeom prst="flowChartMagneticDisk">
                <a:avLst/>
              </a:pr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11040000" scaled="0"/>
                <a:tileRect/>
              </a:gra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just">
                  <a:spcBef>
                    <a:spcPts val="0"/>
                  </a:spcBef>
                  <a:spcAft>
                    <a:spcPts val="400"/>
                  </a:spcAft>
                </a:pPr>
                <a:r>
                  <a:rPr lang="en-US" sz="9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40" name="Magnetic Disk 167"/>
              <p:cNvSpPr/>
              <p:nvPr/>
            </p:nvSpPr>
            <p:spPr>
              <a:xfrm>
                <a:off x="1346704" y="2198863"/>
                <a:ext cx="999024" cy="667795"/>
              </a:xfrm>
              <a:prstGeom prst="flowChartMagneticDisk">
                <a:avLst/>
              </a:pr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11040000" scaled="0"/>
                <a:tileRect/>
              </a:gra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just">
                  <a:spcBef>
                    <a:spcPts val="0"/>
                  </a:spcBef>
                  <a:spcAft>
                    <a:spcPts val="400"/>
                  </a:spcAft>
                </a:pPr>
                <a:r>
                  <a:rPr lang="en-US" sz="9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41" name="Magnetic Disk 168"/>
              <p:cNvSpPr/>
              <p:nvPr/>
            </p:nvSpPr>
            <p:spPr>
              <a:xfrm>
                <a:off x="1346704" y="1729124"/>
                <a:ext cx="999024" cy="667795"/>
              </a:xfrm>
              <a:prstGeom prst="flowChartMagneticDisk">
                <a:avLst/>
              </a:pr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11040000" scaled="0"/>
                <a:tileRect/>
              </a:gra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just">
                  <a:spcBef>
                    <a:spcPts val="0"/>
                  </a:spcBef>
                  <a:spcAft>
                    <a:spcPts val="400"/>
                  </a:spcAft>
                </a:pPr>
                <a:r>
                  <a:rPr lang="en-US" sz="9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pic>
          <p:nvPicPr>
            <p:cNvPr id="13" name="Picture 12" descr="SQL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344" y="2044660"/>
              <a:ext cx="195987" cy="21975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01711" y="973527"/>
              <a:ext cx="907051" cy="31760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>
                  <a:solidFill>
                    <a:srgbClr val="FFFFFF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DB Pull</a:t>
              </a:r>
              <a:endParaRPr lang="en-US" sz="1000">
                <a:effectLst/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90322" y="880214"/>
              <a:ext cx="1006298" cy="508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>
                  <a:solidFill>
                    <a:srgbClr val="548DD4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Transformation &amp; Mapping Rules</a:t>
              </a:r>
              <a:endParaRPr lang="en-US" sz="1000">
                <a:effectLst/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686831" y="177418"/>
              <a:ext cx="1013368" cy="31760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>
                  <a:solidFill>
                    <a:srgbClr val="FFFFFF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Data Processor</a:t>
              </a:r>
              <a:endParaRPr lang="en-US" sz="1000">
                <a:effectLst/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719051" y="87915"/>
              <a:ext cx="278867" cy="496898"/>
              <a:chOff x="719051" y="87915"/>
              <a:chExt cx="999024" cy="1587550"/>
            </a:xfrm>
          </p:grpSpPr>
          <p:sp>
            <p:nvSpPr>
              <p:cNvPr id="36" name="Magnetic Disk 174"/>
              <p:cNvSpPr/>
              <p:nvPr/>
            </p:nvSpPr>
            <p:spPr>
              <a:xfrm>
                <a:off x="719051" y="1007670"/>
                <a:ext cx="999024" cy="667795"/>
              </a:xfrm>
              <a:prstGeom prst="flowChartMagneticDisk">
                <a:avLst/>
              </a:pr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11040000" scaled="0"/>
                <a:tileRect/>
              </a:gra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just">
                  <a:spcBef>
                    <a:spcPts val="0"/>
                  </a:spcBef>
                  <a:spcAft>
                    <a:spcPts val="400"/>
                  </a:spcAft>
                </a:pPr>
                <a:r>
                  <a:rPr lang="en-US" sz="9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37" name="Magnetic Disk 175"/>
              <p:cNvSpPr/>
              <p:nvPr/>
            </p:nvSpPr>
            <p:spPr>
              <a:xfrm>
                <a:off x="719051" y="557655"/>
                <a:ext cx="999024" cy="667796"/>
              </a:xfrm>
              <a:prstGeom prst="flowChartMagneticDisk">
                <a:avLst/>
              </a:pr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11040000" scaled="0"/>
                <a:tileRect/>
              </a:gra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just">
                  <a:spcBef>
                    <a:spcPts val="0"/>
                  </a:spcBef>
                  <a:spcAft>
                    <a:spcPts val="400"/>
                  </a:spcAft>
                </a:pPr>
                <a:r>
                  <a:rPr lang="en-US" sz="9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38" name="Magnetic Disk 176"/>
              <p:cNvSpPr/>
              <p:nvPr/>
            </p:nvSpPr>
            <p:spPr>
              <a:xfrm>
                <a:off x="719051" y="87915"/>
                <a:ext cx="999024" cy="667795"/>
              </a:xfrm>
              <a:prstGeom prst="flowChartMagneticDisk">
                <a:avLst/>
              </a:pr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11040000" scaled="0"/>
                <a:tileRect/>
              </a:gra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just">
                  <a:spcBef>
                    <a:spcPts val="0"/>
                  </a:spcBef>
                  <a:spcAft>
                    <a:spcPts val="400"/>
                  </a:spcAft>
                </a:pPr>
                <a:r>
                  <a:rPr lang="en-US" sz="9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cxnSp>
          <p:nvCxnSpPr>
            <p:cNvPr id="18" name="Straight Arrow Connector 17"/>
            <p:cNvCxnSpPr/>
            <p:nvPr/>
          </p:nvCxnSpPr>
          <p:spPr>
            <a:xfrm flipV="1">
              <a:off x="852920" y="1291128"/>
              <a:ext cx="2317" cy="440483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855237" y="584813"/>
              <a:ext cx="3248" cy="388714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997918" y="336219"/>
              <a:ext cx="688913" cy="3232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308762" y="1132328"/>
              <a:ext cx="381560" cy="196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2700199" y="335517"/>
              <a:ext cx="578506" cy="702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 Box 182"/>
            <p:cNvSpPr txBox="1"/>
            <p:nvPr/>
          </p:nvSpPr>
          <p:spPr>
            <a:xfrm>
              <a:off x="153146" y="165925"/>
              <a:ext cx="660247" cy="4147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Original </a:t>
              </a:r>
              <a:endParaRPr lang="en-US" sz="1000">
                <a:effectLst/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Datasets</a:t>
              </a:r>
              <a:endParaRPr lang="en-US" sz="1000">
                <a:effectLst/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278705" y="83981"/>
              <a:ext cx="278867" cy="496898"/>
              <a:chOff x="3278705" y="83981"/>
              <a:chExt cx="999024" cy="1587550"/>
            </a:xfrm>
          </p:grpSpPr>
          <p:sp>
            <p:nvSpPr>
              <p:cNvPr id="33" name="Magnetic Disk 184"/>
              <p:cNvSpPr/>
              <p:nvPr/>
            </p:nvSpPr>
            <p:spPr>
              <a:xfrm>
                <a:off x="3278705" y="1003736"/>
                <a:ext cx="999024" cy="667795"/>
              </a:xfrm>
              <a:prstGeom prst="flowChartMagneticDisk">
                <a:avLst/>
              </a:pr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11040000" scaled="0"/>
                <a:tileRect/>
              </a:gra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just">
                  <a:spcBef>
                    <a:spcPts val="0"/>
                  </a:spcBef>
                  <a:spcAft>
                    <a:spcPts val="400"/>
                  </a:spcAft>
                </a:pPr>
                <a:r>
                  <a:rPr lang="en-US" sz="9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34" name="Magnetic Disk 185"/>
              <p:cNvSpPr/>
              <p:nvPr/>
            </p:nvSpPr>
            <p:spPr>
              <a:xfrm>
                <a:off x="3278705" y="553721"/>
                <a:ext cx="999024" cy="667796"/>
              </a:xfrm>
              <a:prstGeom prst="flowChartMagneticDisk">
                <a:avLst/>
              </a:pr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11040000" scaled="0"/>
                <a:tileRect/>
              </a:gra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just">
                  <a:spcBef>
                    <a:spcPts val="0"/>
                  </a:spcBef>
                  <a:spcAft>
                    <a:spcPts val="400"/>
                  </a:spcAft>
                </a:pPr>
                <a:r>
                  <a:rPr lang="en-US" sz="9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35" name="Magnetic Disk 186"/>
              <p:cNvSpPr/>
              <p:nvPr/>
            </p:nvSpPr>
            <p:spPr>
              <a:xfrm>
                <a:off x="3278705" y="83981"/>
                <a:ext cx="999024" cy="667795"/>
              </a:xfrm>
              <a:prstGeom prst="flowChartMagneticDisk">
                <a:avLst/>
              </a:pr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11040000" scaled="0"/>
                <a:tileRect/>
              </a:gra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just">
                  <a:spcBef>
                    <a:spcPts val="0"/>
                  </a:spcBef>
                  <a:spcAft>
                    <a:spcPts val="400"/>
                  </a:spcAft>
                </a:pPr>
                <a:r>
                  <a:rPr lang="en-US" sz="9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25" name="Text Box 187"/>
            <p:cNvSpPr txBox="1"/>
            <p:nvPr/>
          </p:nvSpPr>
          <p:spPr>
            <a:xfrm>
              <a:off x="3060064" y="539144"/>
              <a:ext cx="660247" cy="4147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Cleaned</a:t>
              </a:r>
              <a:endParaRPr lang="en-US" sz="1000">
                <a:effectLst/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Datasets</a:t>
              </a:r>
              <a:endParaRPr lang="en-US" sz="1000">
                <a:effectLst/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H="1">
              <a:off x="2193471" y="495019"/>
              <a:ext cx="44" cy="38519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/>
            <p:nvPr/>
          </p:nvCxnSpPr>
          <p:spPr>
            <a:xfrm rot="5400000" flipH="1" flipV="1">
              <a:off x="328093" y="1202677"/>
              <a:ext cx="438693" cy="615596"/>
            </a:xfrm>
            <a:prstGeom prst="bentConnector3">
              <a:avLst>
                <a:gd name="adj1" fmla="val 28590"/>
              </a:avLst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/>
            <p:nvPr/>
          </p:nvCxnSpPr>
          <p:spPr>
            <a:xfrm rot="16200000" flipV="1">
              <a:off x="951690" y="1194675"/>
              <a:ext cx="437996" cy="630901"/>
            </a:xfrm>
            <a:prstGeom prst="bentConnector3">
              <a:avLst>
                <a:gd name="adj1" fmla="val 28556"/>
              </a:avLst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0" y="0"/>
              <a:ext cx="3721252" cy="146822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400"/>
                </a:spcAft>
              </a:pPr>
              <a:r>
                <a:rPr lang="en-US" sz="9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0" name="Text Box 192"/>
            <p:cNvSpPr txBox="1"/>
            <p:nvPr/>
          </p:nvSpPr>
          <p:spPr>
            <a:xfrm>
              <a:off x="149290" y="2194000"/>
              <a:ext cx="1727337" cy="4147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Source datasets from systems</a:t>
              </a:r>
              <a:endParaRPr lang="en-US" sz="1000">
                <a:effectLst/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 like DHIS2 and CCEM</a:t>
              </a:r>
              <a:endParaRPr lang="en-US" sz="1000">
                <a:effectLst/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1159" y="420639"/>
              <a:ext cx="188745" cy="18874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63199" y="416555"/>
              <a:ext cx="188745" cy="1887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79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for data use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Inventory is only valuable if it is used!</a:t>
            </a:r>
          </a:p>
          <a:p>
            <a:r>
              <a:rPr lang="en-US" dirty="0" smtClean="0"/>
              <a:t>Challenge in maintaining software for multiple countries</a:t>
            </a:r>
          </a:p>
          <a:p>
            <a:pPr lvl="1"/>
            <a:r>
              <a:rPr lang="en-US" dirty="0" smtClean="0"/>
              <a:t>Customizing reports</a:t>
            </a:r>
          </a:p>
          <a:p>
            <a:r>
              <a:rPr lang="en-US" dirty="0" smtClean="0"/>
              <a:t>Analysis tools do not transfer between applications</a:t>
            </a:r>
          </a:p>
          <a:p>
            <a:r>
              <a:rPr lang="en-US" dirty="0" smtClean="0"/>
              <a:t>Proposal</a:t>
            </a:r>
          </a:p>
          <a:p>
            <a:pPr lvl="1"/>
            <a:r>
              <a:rPr lang="en-US" dirty="0" smtClean="0"/>
              <a:t>Develop cold chain inventory analysis tools based on data standard</a:t>
            </a:r>
          </a:p>
          <a:p>
            <a:pPr lvl="1"/>
            <a:r>
              <a:rPr lang="en-US" dirty="0" smtClean="0"/>
              <a:t>Implement as browser based tools</a:t>
            </a:r>
          </a:p>
          <a:p>
            <a:pPr lvl="2"/>
            <a:r>
              <a:rPr lang="en-US" dirty="0" smtClean="0"/>
              <a:t>Data could be local or remote (with access controls)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D0405-1A21-4FF1-B755-67525B0B5E82}" type="datetime1">
              <a:rPr lang="en-US" smtClean="0"/>
              <a:pPr>
                <a:defRPr/>
              </a:pPr>
              <a:t>11/10/2014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A9A11956-A435-4357-AE9B-396293A0C26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3702" y="1501780"/>
            <a:ext cx="2294898" cy="112444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r="20404" b="16552"/>
          <a:stretch>
            <a:fillRect/>
          </a:stretch>
        </p:blipFill>
        <p:spPr bwMode="auto">
          <a:xfrm>
            <a:off x="5519084" y="2802420"/>
            <a:ext cx="2256019" cy="160697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9084" y="4585586"/>
            <a:ext cx="2411439" cy="163998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53702" y="127681"/>
            <a:ext cx="2469847" cy="12404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755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r>
              <a:rPr lang="en-US" dirty="0" smtClean="0"/>
              <a:t>Multiple software approaches needed for CCEI</a:t>
            </a:r>
          </a:p>
          <a:p>
            <a:r>
              <a:rPr lang="en-US" dirty="0" smtClean="0"/>
              <a:t>Key challenges</a:t>
            </a:r>
          </a:p>
          <a:p>
            <a:pPr lvl="1"/>
            <a:r>
              <a:rPr lang="en-US" dirty="0" smtClean="0"/>
              <a:t>Moving data between applications</a:t>
            </a:r>
          </a:p>
          <a:p>
            <a:pPr lvl="1"/>
            <a:r>
              <a:rPr lang="en-US" dirty="0" smtClean="0"/>
              <a:t>Combining and comparing different country data sets</a:t>
            </a:r>
          </a:p>
          <a:p>
            <a:r>
              <a:rPr lang="en-US" dirty="0" smtClean="0"/>
              <a:t>Development of open data standards is the key to broadening the use of CCEI</a:t>
            </a:r>
          </a:p>
          <a:p>
            <a:r>
              <a:rPr lang="en-US" dirty="0" smtClean="0"/>
              <a:t>Areas of future work:</a:t>
            </a:r>
          </a:p>
          <a:p>
            <a:pPr lvl="1"/>
            <a:r>
              <a:rPr lang="en-US" dirty="0" smtClean="0"/>
              <a:t>Data migration problem for spreadsheet data</a:t>
            </a:r>
          </a:p>
          <a:p>
            <a:pPr lvl="1"/>
            <a:r>
              <a:rPr lang="en-US" dirty="0" smtClean="0"/>
              <a:t>Analysis and modeling tools that are independent of the </a:t>
            </a:r>
            <a:r>
              <a:rPr lang="en-US" smtClean="0"/>
              <a:t>CCEI implementation.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D0405-1A21-4FF1-B755-67525B0B5E82}" type="datetime1">
              <a:rPr lang="en-US" smtClean="0"/>
              <a:pPr>
                <a:defRPr/>
              </a:pPr>
              <a:t>11/10/2014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A9A11956-A435-4357-AE9B-396293A0C26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4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27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d/%m/%Y&lt;/m_strFormatTime&gt;&lt;/m_precDefaultDate&gt;&lt;m_precDefaultYear/&gt;&lt;m_precDefaultQuarter/&gt;&lt;m_precDefaultMonth/&gt;&lt;m_precDefaultWeek/&gt;&lt;m_precDefaultDay/&gt;&lt;m_mruColor&gt;&lt;m_vecMRU length=&quot;0&quot;/&gt;&lt;/m_mruColor&gt;&lt;m_eweekdayFirstOfWeek val=&quot;2&quot;/&gt;&lt;m_eweekdayFirstOfWorkweek val=&quot;2&quot;/&gt;&lt;m_eweekdayFirstOfWeekend val=&quot;7&quot;/&gt;&lt;/CPresentation&gt;&lt;/root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fault Design">
  <a:themeElements>
    <a:clrScheme name="Default Design 15">
      <a:dk1>
        <a:srgbClr val="333333"/>
      </a:dk1>
      <a:lt1>
        <a:srgbClr val="FFFFFF"/>
      </a:lt1>
      <a:dk2>
        <a:srgbClr val="677C8C"/>
      </a:dk2>
      <a:lt2>
        <a:srgbClr val="C5C6C4"/>
      </a:lt2>
      <a:accent1>
        <a:srgbClr val="979D81"/>
      </a:accent1>
      <a:accent2>
        <a:srgbClr val="EBC571"/>
      </a:accent2>
      <a:accent3>
        <a:srgbClr val="FFFFFF"/>
      </a:accent3>
      <a:accent4>
        <a:srgbClr val="2A2A2A"/>
      </a:accent4>
      <a:accent5>
        <a:srgbClr val="C9CCC1"/>
      </a:accent5>
      <a:accent6>
        <a:srgbClr val="D5B266"/>
      </a:accent6>
      <a:hlink>
        <a:srgbClr val="9DB2BE"/>
      </a:hlink>
      <a:folHlink>
        <a:srgbClr val="DA8134"/>
      </a:folHlink>
    </a:clrScheme>
    <a:fontScheme name="Photo credi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84163" marR="0" indent="-284163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75000"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84163" marR="0" indent="-284163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75000"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75000"/>
          <a:buFontTx/>
          <a:buNone/>
          <a:tabLst/>
          <a:defRPr kumimoji="0" sz="800" b="0" i="0" u="none" strike="noStrike" kern="0" cap="none" spc="0" normalizeH="0" baseline="0" noProof="0" dirty="0" smtClean="0">
            <a:ln>
              <a:noFill/>
            </a:ln>
            <a:solidFill>
              <a:schemeClr val="tx2">
                <a:lumMod val="75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677C8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3333"/>
        </a:dk1>
        <a:lt1>
          <a:srgbClr val="FFFFFF"/>
        </a:lt1>
        <a:dk2>
          <a:srgbClr val="677C8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333333"/>
        </a:dk1>
        <a:lt1>
          <a:srgbClr val="FFFFFF"/>
        </a:lt1>
        <a:dk2>
          <a:srgbClr val="677C8C"/>
        </a:dk2>
        <a:lt2>
          <a:srgbClr val="C5C6C4"/>
        </a:lt2>
        <a:accent1>
          <a:srgbClr val="979D81"/>
        </a:accent1>
        <a:accent2>
          <a:srgbClr val="EBC571"/>
        </a:accent2>
        <a:accent3>
          <a:srgbClr val="FFFFFF"/>
        </a:accent3>
        <a:accent4>
          <a:srgbClr val="2A2A2A"/>
        </a:accent4>
        <a:accent5>
          <a:srgbClr val="C9CCC1"/>
        </a:accent5>
        <a:accent6>
          <a:srgbClr val="D5B266"/>
        </a:accent6>
        <a:hlink>
          <a:srgbClr val="9DB2BE"/>
        </a:hlink>
        <a:folHlink>
          <a:srgbClr val="DA813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7D041614E6D8489CA7D2C008F27E3B" ma:contentTypeVersion="1" ma:contentTypeDescription="Create a new document." ma:contentTypeScope="" ma:versionID="2e118368308b62199633c560e22b306b">
  <xsd:schema xmlns:xsd="http://www.w3.org/2001/XMLSchema" xmlns:xs="http://www.w3.org/2001/XMLSchema" xmlns:p="http://schemas.microsoft.com/office/2006/metadata/properties" xmlns:ns3="5f122f69-f4a6-4160-8f27-06a01b1d3723" targetNamespace="http://schemas.microsoft.com/office/2006/metadata/properties" ma:root="true" ma:fieldsID="7f8c1b3e181ac86d28565d1706d014b8" ns3:_="">
    <xsd:import namespace="5f122f69-f4a6-4160-8f27-06a01b1d3723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122f69-f4a6-4160-8f27-06a01b1d372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21FEBD-8706-47CB-A5D0-FEE36C4906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122f69-f4a6-4160-8f27-06a01b1d37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5D3181-4B10-403A-AA7D-E44C847491C5}">
  <ds:schemaRefs>
    <ds:schemaRef ds:uri="5f122f69-f4a6-4160-8f27-06a01b1d3723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98F50B8-102C-4723-A5CE-AE548DDCE0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67688</TotalTime>
  <Words>417</Words>
  <Application>Microsoft Office PowerPoint</Application>
  <PresentationFormat>On-screen Show (4:3)</PresentationFormat>
  <Paragraphs>112</Paragraphs>
  <Slides>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MS Mincho</vt:lpstr>
      <vt:lpstr>Calibri</vt:lpstr>
      <vt:lpstr>Times</vt:lpstr>
      <vt:lpstr>Times New Roman</vt:lpstr>
      <vt:lpstr>Default Design</vt:lpstr>
      <vt:lpstr>think-cell Slide</vt:lpstr>
      <vt:lpstr>Data standards for  Cold chain equipment inventories</vt:lpstr>
      <vt:lpstr>What is a Cold Chain Equipment Inventory (CCEI)?</vt:lpstr>
      <vt:lpstr>How can CCEI data be used?</vt:lpstr>
      <vt:lpstr>Architectures for CCEI</vt:lpstr>
      <vt:lpstr>HMIS Integration</vt:lpstr>
      <vt:lpstr>Data standards</vt:lpstr>
      <vt:lpstr>Data migration</vt:lpstr>
      <vt:lpstr>Tools for data use</vt:lpstr>
      <vt:lpstr>Conclusions</vt:lpstr>
    </vt:vector>
  </TitlesOfParts>
  <Company>PATH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Information Services</dc:creator>
  <cp:lastModifiedBy>Anderson, Richard</cp:lastModifiedBy>
  <cp:revision>702</cp:revision>
  <cp:lastPrinted>2014-08-12T18:39:16Z</cp:lastPrinted>
  <dcterms:created xsi:type="dcterms:W3CDTF">2010-05-13T18:52:58Z</dcterms:created>
  <dcterms:modified xsi:type="dcterms:W3CDTF">2014-11-11T08:08:58Z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0x010100587D041614E6D8489CA7D2C008F27E3B</vt:lpwstr>
  </property>
</Properties>
</file>