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3" r:id="rId3"/>
    <p:sldId id="284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7" r:id="rId14"/>
    <p:sldId id="295" r:id="rId15"/>
    <p:sldId id="310" r:id="rId16"/>
    <p:sldId id="309" r:id="rId17"/>
    <p:sldId id="298" r:id="rId18"/>
    <p:sldId id="311" r:id="rId19"/>
    <p:sldId id="312" r:id="rId20"/>
    <p:sldId id="313" r:id="rId21"/>
    <p:sldId id="300" r:id="rId22"/>
    <p:sldId id="301" r:id="rId23"/>
    <p:sldId id="302" r:id="rId24"/>
    <p:sldId id="304" r:id="rId25"/>
    <p:sldId id="305" r:id="rId26"/>
    <p:sldId id="306" r:id="rId27"/>
    <p:sldId id="307" r:id="rId28"/>
    <p:sldId id="308" r:id="rId29"/>
    <p:sldId id="281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41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9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3E0D187-D689-45C1-89DB-AB604042E334}" type="datetimeFigureOut">
              <a:rPr lang="en-US"/>
              <a:pPr/>
              <a:t>10/2/2015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F54EEAB-84A4-4F2E-A6C5-7C1BC84CBA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15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68284D4-99D2-4549-803C-46F65C550499}" type="slidenum">
              <a:rPr lang="en-US">
                <a:latin typeface="Calibri" pitchFamily="34" charset="0"/>
              </a:rPr>
              <a:pPr eaLnBrk="1" hangingPunct="1"/>
              <a:t>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D1B984-5E28-4A1C-8AFF-A7A7ADB36141}" type="slidenum">
              <a:rPr lang="en-US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5B057E-DE19-45CA-98B8-9224B9761A3F}" type="slidenum">
              <a:rPr lang="en-US">
                <a:latin typeface="Calibri" pitchFamily="34" charset="0"/>
              </a:rPr>
              <a:pPr eaLnBrk="1" hangingPunct="1"/>
              <a:t>12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29C094-B95C-43D3-AEF4-B9D58EEFB080}" type="slidenum">
              <a:rPr lang="en-US">
                <a:latin typeface="Calibri" pitchFamily="34" charset="0"/>
              </a:rPr>
              <a:pPr eaLnBrk="1" hangingPunct="1"/>
              <a:t>13</a:t>
            </a:fld>
            <a:endParaRPr lang="en-US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© 2010 Bill &amp; Melinda Gates Foundation</a:t>
            </a: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6A2F46-7246-4B5D-98F5-FC17DDEBFE17}" type="slidenum">
              <a:rPr lang="en-US">
                <a:latin typeface="Calibri" pitchFamily="34" charset="0"/>
              </a:rPr>
              <a:pPr eaLnBrk="1" hangingPunct="1"/>
              <a:t>14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7699A2-A168-4A08-844E-8B9520FC9C72}" type="slidenum">
              <a:rPr lang="en-US">
                <a:latin typeface="Calibri" pitchFamily="34" charset="0"/>
              </a:rPr>
              <a:pPr eaLnBrk="1" hangingPunct="1"/>
              <a:t>16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EAE20A-1A8B-4E47-A0DA-E3F485F7CEC2}" type="slidenum">
              <a:rPr lang="en-US">
                <a:latin typeface="Calibri" pitchFamily="34" charset="0"/>
              </a:rPr>
              <a:pPr eaLnBrk="1" hangingPunct="1"/>
              <a:t>17</a:t>
            </a:fld>
            <a:endParaRPr lang="en-US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© 2010 Bill &amp; Melinda Gates Foundation</a:t>
            </a: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C441932-DF73-4372-B21D-524BD13FA3A5}" type="slidenum">
              <a:rPr lang="en-US">
                <a:latin typeface="Calibri" pitchFamily="34" charset="0"/>
              </a:rPr>
              <a:pPr eaLnBrk="1" hangingPunct="1"/>
              <a:t>21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</a:rPr>
              <a:t>We consulted as much as we could but it was not easy to find guidelines and tools on how to built such a system. Maybe we did not look enough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0285ED-FB41-44CD-96F6-5868185345BC}" type="slidenum">
              <a:rPr lang="en-US">
                <a:latin typeface="Calibri" pitchFamily="34" charset="0"/>
              </a:rPr>
              <a:pPr eaLnBrk="1" hangingPunct="1"/>
              <a:t>22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F1088A-5396-4FF5-A5C5-248FFE0C9AE9}" type="slidenum">
              <a:rPr lang="en-US">
                <a:latin typeface="Calibri" pitchFamily="34" charset="0"/>
              </a:rPr>
              <a:pPr eaLnBrk="1" hangingPunct="1"/>
              <a:t>23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985FD2D-EB4F-4D07-AA64-CB110E51BBB4}" type="slidenum">
              <a:rPr lang="en-US">
                <a:latin typeface="Calibri" pitchFamily="34" charset="0"/>
              </a:rPr>
              <a:pPr eaLnBrk="1" hangingPunct="1"/>
              <a:t>24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DAE2A70-B6D0-4D4F-B1D3-A0FCF59F83DD}" type="slidenum">
              <a:rPr lang="en-US">
                <a:latin typeface="Calibri" pitchFamily="34" charset="0"/>
              </a:rPr>
              <a:pPr eaLnBrk="1" hangingPunct="1"/>
              <a:t>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</a:rPr>
              <a:t>We built an information system, but through this process we were looking for more options, we want it to be faster, better and pretty.</a:t>
            </a:r>
          </a:p>
          <a:p>
            <a:pPr eaLnBrk="1" hangingPunct="1"/>
            <a:r>
              <a:rPr lang="en-US" smtClean="0">
                <a:latin typeface="Arial" charset="0"/>
              </a:rPr>
              <a:t>When we sow that we could have this car why we could not have the other one?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717225-531A-4B61-838A-0E27807617A3}" type="slidenum">
              <a:rPr lang="en-US">
                <a:latin typeface="Calibri" pitchFamily="34" charset="0"/>
              </a:rPr>
              <a:pPr eaLnBrk="1" hangingPunct="1"/>
              <a:t>25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DC43BE6-32AA-4E04-8095-6E5632FEEBAF}" type="slidenum">
              <a:rPr lang="en-US">
                <a:latin typeface="Calibri" pitchFamily="34" charset="0"/>
              </a:rPr>
              <a:pPr eaLnBrk="1" hangingPunct="1"/>
              <a:t>26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A1978BC-F2E4-4755-9847-105815F39CDE}" type="slidenum">
              <a:rPr lang="en-US">
                <a:latin typeface="Calibri" pitchFamily="34" charset="0"/>
              </a:rPr>
              <a:pPr eaLnBrk="1" hangingPunct="1"/>
              <a:t>27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BF9E4D2-0E58-4A27-B6A1-55E0B29D1FBA}" type="slidenum">
              <a:rPr lang="en-US">
                <a:latin typeface="Calibri" pitchFamily="34" charset="0"/>
              </a:rPr>
              <a:pPr eaLnBrk="1" hangingPunct="1"/>
              <a:t>28</a:t>
            </a:fld>
            <a:endParaRPr lang="en-US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© 2010 Bill &amp; Melinda Gates Foundation</a:t>
            </a: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9D1E12-0D9C-4C5C-A9FE-D04C53600C18}" type="slidenum">
              <a:rPr lang="en-US">
                <a:latin typeface="Calibri" pitchFamily="34" charset="0"/>
              </a:rPr>
              <a:pPr eaLnBrk="1" hangingPunct="1"/>
              <a:t>4</a:t>
            </a:fld>
            <a:endParaRPr lang="en-US">
              <a:latin typeface="Calibri" pitchFamily="34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2475" cy="34210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1813"/>
            <a:ext cx="5476875" cy="4106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0631CD-74D2-4F48-ADB1-5925AB5A4A43}" type="slidenum">
              <a:rPr lang="en-US">
                <a:latin typeface="Calibri" pitchFamily="34" charset="0"/>
              </a:rPr>
              <a:pPr eaLnBrk="1" hangingPunct="1"/>
              <a:t>5</a:t>
            </a:fld>
            <a:endParaRPr lang="en-US">
              <a:latin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+mn-lt"/>
                <a:cs typeface="+mn-cs"/>
              </a:rPr>
              <a:t>© 2010 Bill &amp; Melinda Gates Foundation</a:t>
            </a:r>
            <a:endParaRPr lang="en-US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15BD6A6-FBD5-4E5E-906C-5315E89AF670}" type="slidenum">
              <a:rPr lang="en-US">
                <a:latin typeface="Calibri" pitchFamily="34" charset="0"/>
              </a:rPr>
              <a:pPr eaLnBrk="1" hangingPunct="1"/>
              <a:t>6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84E5A17-D03B-4367-8825-DF7FBBB2E440}" type="slidenum">
              <a:rPr lang="en-US">
                <a:latin typeface="Calibri" pitchFamily="34" charset="0"/>
              </a:rPr>
              <a:pPr eaLnBrk="1" hangingPunct="1"/>
              <a:t>7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62EA506-4666-45A8-B707-5FEEED56D2AB}" type="slidenum">
              <a:rPr lang="en-US">
                <a:latin typeface="Calibri" pitchFamily="34" charset="0"/>
              </a:rPr>
              <a:pPr eaLnBrk="1" hangingPunct="1"/>
              <a:t>8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4FF7B28-A69F-43DF-B007-190AE72579FD}" type="slidenum">
              <a:rPr lang="en-US">
                <a:latin typeface="Calibri" pitchFamily="34" charset="0"/>
              </a:rPr>
              <a:pPr eaLnBrk="1" hangingPunct="1"/>
              <a:t>9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1904B8-2676-404E-A75D-B47E6340BA17}" type="slidenum">
              <a:rPr lang="en-US">
                <a:latin typeface="Calibri" pitchFamily="34" charset="0"/>
              </a:rPr>
              <a:pPr eaLnBrk="1" hangingPunct="1"/>
              <a:t>10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23"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07CA4A-223F-4F7C-A360-B1FD06E5FF02}" type="datetimeFigureOut">
              <a:rPr lang="en-US"/>
              <a:pPr/>
              <a:t>10/2/2015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3DC6C-0799-431C-A629-EDD095B078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3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3D248D-56AB-4E0D-9505-1077BF094820}" type="datetimeFigureOut">
              <a:rPr lang="en-US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6299B-F80D-433D-8634-D0516EA283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9614DB-C921-4771-8053-B184C5FF053C}" type="datetimeFigureOut">
              <a:rPr lang="en-US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BC2D5-5818-4724-9899-0992AC3B2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659B93-312E-4EA6-AE6A-CFC8ED70FDCB}" type="datetimeFigureOut">
              <a:rPr lang="en-US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CCCB1-C411-4F58-A836-52D8954428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73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47616A-6DA6-43BD-862E-FACEB528B020}" type="datetimeFigureOut">
              <a:rPr lang="en-US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15191-B321-429C-8699-D99C325C61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7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CCC4C-A1E9-400F-8A5C-58B659BCF033}" type="datetimeFigureOut">
              <a:rPr lang="en-US"/>
              <a:pPr/>
              <a:t>10/2/2015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CE7E1-83B3-4511-8809-199A90622F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94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262E2E-4C6E-4661-8D96-FE4418BE8409}" type="datetimeFigureOut">
              <a:rPr lang="en-US"/>
              <a:pPr/>
              <a:t>10/2/2015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5102A-EC5D-4AA6-97CD-9172F48DFC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0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F0AD67-A8BB-4001-A7A0-A6792A9F9CE8}" type="datetimeFigureOut">
              <a:rPr lang="en-US"/>
              <a:pPr/>
              <a:t>10/2/2015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706A0-03AF-481D-8205-A01B077362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58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7BE09-05A8-4159-A34F-B81B83818F8F}" type="datetimeFigureOut">
              <a:rPr lang="en-US"/>
              <a:pPr/>
              <a:t>10/2/2015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2EB57-E621-44EA-A623-CFDA870B72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9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14A2FC-0954-47C9-81A1-16880619A651}" type="datetimeFigureOut">
              <a:rPr lang="en-US"/>
              <a:pPr/>
              <a:t>10/2/2015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302B8-53BA-4E9D-B3EF-A42F4CC6DF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93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0D3E3-956A-478D-8704-68D5C2FEE614}" type="datetimeFigureOut">
              <a:rPr lang="en-US"/>
              <a:pPr/>
              <a:t>10/2/2015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6875B-7438-4450-843C-09C77A2F55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5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065B31E-3A2B-40E0-B322-59FD42F4E6E4}" type="datetimeFigureOut">
              <a:rPr lang="en-US"/>
              <a:pPr/>
              <a:t>10/2/2015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94C259B-C52B-43CD-88E7-AB27D0F6CC5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23"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1908175"/>
          </a:xfrm>
        </p:spPr>
        <p:txBody>
          <a:bodyPr/>
          <a:lstStyle/>
          <a:p>
            <a:pPr eaLnBrk="1" hangingPunct="1"/>
            <a:r>
              <a:rPr lang="en-US" b="1" smtClean="0"/>
              <a:t>Albanian Immunization Information System (IIS)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" r="72221" b="45238"/>
          <a:stretch>
            <a:fillRect/>
          </a:stretch>
        </p:blipFill>
        <p:spPr bwMode="auto">
          <a:xfrm>
            <a:off x="0" y="0"/>
            <a:ext cx="3273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3048000" y="4648200"/>
            <a:ext cx="5562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Erida</a:t>
            </a:r>
            <a:r>
              <a:rPr lang="en-US" sz="32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 NELAJ, IPH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Silva </a:t>
            </a:r>
            <a:r>
              <a:rPr lang="en-US" sz="32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BINO, IPH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Jan </a:t>
            </a:r>
            <a:r>
              <a:rPr lang="en-US" sz="3200" b="1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Grevendonk</a:t>
            </a:r>
            <a:r>
              <a:rPr lang="en-US" sz="32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, WHO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200" b="1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Doriana</a:t>
            </a:r>
            <a:r>
              <a:rPr lang="en-US" sz="32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3200" b="1" dirty="0" err="1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Delija</a:t>
            </a:r>
            <a:r>
              <a:rPr lang="en-US" sz="32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, </a:t>
            </a:r>
            <a:r>
              <a:rPr lang="en-US" sz="3200" b="1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AIRIS Solutions</a:t>
            </a:r>
            <a:endParaRPr lang="en-US" sz="3200" b="1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40650" cy="611188"/>
          </a:xfrm>
        </p:spPr>
        <p:txBody>
          <a:bodyPr/>
          <a:lstStyle/>
          <a:p>
            <a:pPr eaLnBrk="1" hangingPunct="1"/>
            <a:r>
              <a:rPr lang="en-US" smtClean="0"/>
              <a:t>Immunization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22350" y="6096000"/>
            <a:ext cx="77406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Register lot, date and if applicable, reason why vaccination could not be done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8"/>
          <a:stretch>
            <a:fillRect/>
          </a:stretch>
        </p:blipFill>
        <p:spPr bwMode="auto">
          <a:xfrm>
            <a:off x="304800" y="838200"/>
            <a:ext cx="8610600" cy="525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40650" cy="457200"/>
          </a:xfrm>
        </p:spPr>
        <p:txBody>
          <a:bodyPr/>
          <a:lstStyle/>
          <a:p>
            <a:pPr eaLnBrk="1" hangingPunct="1"/>
            <a:r>
              <a:rPr lang="en-US" smtClean="0"/>
              <a:t>Immunization card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90600" y="6399213"/>
            <a:ext cx="77406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 be also accessed by parents. 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2296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40650" cy="611188"/>
          </a:xfrm>
        </p:spPr>
        <p:txBody>
          <a:bodyPr/>
          <a:lstStyle/>
          <a:p>
            <a:pPr eaLnBrk="1" hangingPunct="1"/>
            <a:r>
              <a:rPr lang="en-US" smtClean="0"/>
              <a:t>Stock management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213"/>
            <a:ext cx="91440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Vaccines are distributed together with the list of children to be vaccinated</a:t>
            </a:r>
          </a:p>
        </p:txBody>
      </p:sp>
      <p:pic>
        <p:nvPicPr>
          <p:cNvPr id="15363" name="Picture 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/>
          <a:stretch>
            <a:fillRect/>
          </a:stretch>
        </p:blipFill>
        <p:spPr bwMode="auto">
          <a:xfrm>
            <a:off x="5181600" y="2209800"/>
            <a:ext cx="3573463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33600"/>
            <a:ext cx="37338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40650" cy="611188"/>
          </a:xfrm>
        </p:spPr>
        <p:txBody>
          <a:bodyPr/>
          <a:lstStyle/>
          <a:p>
            <a:pPr eaLnBrk="1" hangingPunct="1"/>
            <a:r>
              <a:rPr lang="en-US" smtClean="0"/>
              <a:t>Lot tracing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838200"/>
            <a:ext cx="9115425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/>
            <a:r>
              <a:rPr lang="en-US" smtClean="0"/>
              <a:t>Cold chain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742950"/>
            <a:ext cx="9115425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352800"/>
            <a:ext cx="758666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40650" cy="6111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Reports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20725"/>
            <a:ext cx="7642225" cy="613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/>
          <a:stretch>
            <a:fillRect/>
          </a:stretch>
        </p:blipFill>
        <p:spPr bwMode="auto">
          <a:xfrm>
            <a:off x="5575300" y="2438400"/>
            <a:ext cx="3170238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9718"/>
          <a:stretch>
            <a:fillRect/>
          </a:stretch>
        </p:blipFill>
        <p:spPr bwMode="auto">
          <a:xfrm>
            <a:off x="762000" y="2317750"/>
            <a:ext cx="3783013" cy="415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Beyond coverage: IIS tells nurses who are the 5% unvaccinated children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5"/>
          <p:cNvGrpSpPr>
            <a:grpSpLocks/>
          </p:cNvGrpSpPr>
          <p:nvPr/>
        </p:nvGrpSpPr>
        <p:grpSpPr bwMode="auto">
          <a:xfrm>
            <a:off x="4876800" y="152400"/>
            <a:ext cx="3297238" cy="6477000"/>
            <a:chOff x="304800" y="152400"/>
            <a:chExt cx="3297382" cy="6477000"/>
          </a:xfrm>
        </p:grpSpPr>
        <p:pic>
          <p:nvPicPr>
            <p:cNvPr id="20486" name="Picture 2" descr="http://www.techdigest.tv/Screen%20Shot%202012-08-13%20at%2012.05.37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29" t="3159" r="28813" b="4211"/>
            <a:stretch>
              <a:fillRect/>
            </a:stretch>
          </p:blipFill>
          <p:spPr bwMode="auto">
            <a:xfrm>
              <a:off x="304800" y="152400"/>
              <a:ext cx="3297382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3" descr="C:\Users\Erida\Documents\OPTIMIZE OK\Mobile fotos\SC20121211-20452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762000"/>
              <a:ext cx="2880360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3" name="Group 11"/>
          <p:cNvGrpSpPr>
            <a:grpSpLocks/>
          </p:cNvGrpSpPr>
          <p:nvPr/>
        </p:nvGrpSpPr>
        <p:grpSpPr bwMode="auto">
          <a:xfrm>
            <a:off x="457200" y="152400"/>
            <a:ext cx="3297238" cy="6477000"/>
            <a:chOff x="4953000" y="152400"/>
            <a:chExt cx="3297382" cy="6477000"/>
          </a:xfrm>
        </p:grpSpPr>
        <p:pic>
          <p:nvPicPr>
            <p:cNvPr id="20484" name="Picture 2" descr="http://www.techdigest.tv/Screen%20Shot%202012-08-13%20at%2012.05.37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29" t="3159" r="28813" b="4211"/>
            <a:stretch>
              <a:fillRect/>
            </a:stretch>
          </p:blipFill>
          <p:spPr bwMode="auto">
            <a:xfrm>
              <a:off x="4953000" y="152400"/>
              <a:ext cx="3297382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3" descr="C:\Users\Erida\Documents\OPTIMIZE OK\Mobile fotos\SC20121211-204505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1120" y="762000"/>
              <a:ext cx="2926080" cy="510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3"/>
          <p:cNvGrpSpPr>
            <a:grpSpLocks/>
          </p:cNvGrpSpPr>
          <p:nvPr/>
        </p:nvGrpSpPr>
        <p:grpSpPr bwMode="auto">
          <a:xfrm>
            <a:off x="4876800" y="152400"/>
            <a:ext cx="3297238" cy="6477000"/>
            <a:chOff x="3886200" y="228600"/>
            <a:chExt cx="3297382" cy="6477000"/>
          </a:xfrm>
        </p:grpSpPr>
        <p:pic>
          <p:nvPicPr>
            <p:cNvPr id="21512" name="Picture 2" descr="http://www.techdigest.tv/Screen%20Shot%202012-08-13%20at%2012.05.37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29" t="3159" r="28813" b="4211"/>
            <a:stretch>
              <a:fillRect/>
            </a:stretch>
          </p:blipFill>
          <p:spPr bwMode="auto">
            <a:xfrm>
              <a:off x="3886200" y="228600"/>
              <a:ext cx="3297382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4" descr="C:\Users\Erida\Documents\OPTIMIZE OK\Mobile fotos\SC20121211-2027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914400"/>
              <a:ext cx="2956560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7" name="Group 15"/>
          <p:cNvGrpSpPr>
            <a:grpSpLocks/>
          </p:cNvGrpSpPr>
          <p:nvPr/>
        </p:nvGrpSpPr>
        <p:grpSpPr bwMode="auto">
          <a:xfrm>
            <a:off x="457200" y="152400"/>
            <a:ext cx="3297238" cy="6477000"/>
            <a:chOff x="457200" y="152400"/>
            <a:chExt cx="3297382" cy="6477000"/>
          </a:xfrm>
        </p:grpSpPr>
        <p:grpSp>
          <p:nvGrpSpPr>
            <p:cNvPr id="21508" name="Group 8"/>
            <p:cNvGrpSpPr>
              <a:grpSpLocks/>
            </p:cNvGrpSpPr>
            <p:nvPr/>
          </p:nvGrpSpPr>
          <p:grpSpPr bwMode="auto">
            <a:xfrm>
              <a:off x="457200" y="152400"/>
              <a:ext cx="3297382" cy="6477000"/>
              <a:chOff x="4953000" y="152400"/>
              <a:chExt cx="3297382" cy="6477000"/>
            </a:xfrm>
          </p:grpSpPr>
          <p:pic>
            <p:nvPicPr>
              <p:cNvPr id="21510" name="Picture 2" descr="http://www.techdigest.tv/Screen%20Shot%202012-08-13%20at%2012.05.37.png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29" t="3159" r="28813" b="4211"/>
              <a:stretch>
                <a:fillRect/>
              </a:stretch>
            </p:blipFill>
            <p:spPr bwMode="auto">
              <a:xfrm>
                <a:off x="4953000" y="152400"/>
                <a:ext cx="3297382" cy="6477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11" name="Picture 4" descr="C:\Users\Erida\Documents\OPTIMIZE OK\Mobile fotos\SC20121211-20253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1600" y="762000"/>
                <a:ext cx="2880360" cy="5105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09" name="TextBox 14"/>
            <p:cNvSpPr txBox="1">
              <a:spLocks noChangeArrowheads="1"/>
            </p:cNvSpPr>
            <p:nvPr/>
          </p:nvSpPr>
          <p:spPr bwMode="auto">
            <a:xfrm>
              <a:off x="1143000" y="1066800"/>
              <a:ext cx="152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bg1"/>
                  </a:solidFill>
                  <a:latin typeface="Calibri" pitchFamily="34" charset="0"/>
                </a:rPr>
                <a:t>Plani mujor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Content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/>
              <a:t>Why change? 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How does it work?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Impact of IIS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Challenges and lessons learned</a:t>
            </a:r>
          </a:p>
          <a:p>
            <a:pPr eaLnBrk="1" hangingPunct="1">
              <a:buFontTx/>
              <a:buChar char="•"/>
            </a:pPr>
            <a:r>
              <a:rPr lang="en-US" smtClean="0"/>
              <a:t>Next steps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6"/>
          <p:cNvGrpSpPr>
            <a:grpSpLocks/>
          </p:cNvGrpSpPr>
          <p:nvPr/>
        </p:nvGrpSpPr>
        <p:grpSpPr bwMode="auto">
          <a:xfrm>
            <a:off x="609600" y="152400"/>
            <a:ext cx="3297238" cy="6477000"/>
            <a:chOff x="741218" y="228600"/>
            <a:chExt cx="3297382" cy="6477000"/>
          </a:xfrm>
        </p:grpSpPr>
        <p:pic>
          <p:nvPicPr>
            <p:cNvPr id="22534" name="Picture 2" descr="http://www.techdigest.tv/Screen%20Shot%202012-08-13%20at%2012.05.37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29" t="3159" r="28813" b="4211"/>
            <a:stretch>
              <a:fillRect/>
            </a:stretch>
          </p:blipFill>
          <p:spPr bwMode="auto">
            <a:xfrm>
              <a:off x="741218" y="228600"/>
              <a:ext cx="3297382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2" descr="C:\Users\Erida\Documents\OPTIMIZE OK\Mobile fotos\SC20121211-202716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914400"/>
              <a:ext cx="2971800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1" name="Group 8"/>
          <p:cNvGrpSpPr>
            <a:grpSpLocks/>
          </p:cNvGrpSpPr>
          <p:nvPr/>
        </p:nvGrpSpPr>
        <p:grpSpPr bwMode="auto">
          <a:xfrm>
            <a:off x="4856163" y="228600"/>
            <a:ext cx="3297237" cy="6477000"/>
            <a:chOff x="4953000" y="228600"/>
            <a:chExt cx="3297382" cy="6477000"/>
          </a:xfrm>
        </p:grpSpPr>
        <p:pic>
          <p:nvPicPr>
            <p:cNvPr id="22532" name="Picture 2" descr="http://www.techdigest.tv/Screen%20Shot%202012-08-13%20at%2012.05.37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29" t="3159" r="28813" b="4211"/>
            <a:stretch>
              <a:fillRect/>
            </a:stretch>
          </p:blipFill>
          <p:spPr bwMode="auto">
            <a:xfrm>
              <a:off x="4953000" y="228600"/>
              <a:ext cx="3297382" cy="647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Picture 3" descr="C:\Users\Erida\Documents\OPTIMIZE OK\Mobile fotos\SC20121211-20273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426" y="914400"/>
              <a:ext cx="2926773" cy="502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Lessons learned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1. Do not start from zero. Explore other’s experiences </a:t>
            </a:r>
            <a:br>
              <a:rPr lang="en-US" sz="3600" smtClean="0"/>
            </a:br>
            <a:endParaRPr lang="en-US" sz="3600" smtClean="0"/>
          </a:p>
        </p:txBody>
      </p:sp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685800" y="5791200"/>
            <a:ext cx="7086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/>
              <a:t>But need knowledge sharing, tools and guidance.</a:t>
            </a:r>
          </a:p>
        </p:txBody>
      </p:sp>
      <p:pic>
        <p:nvPicPr>
          <p:cNvPr id="24580" name="Picture 7" descr="http://toureventmanager.com/images/CLIPART_OF_29694_SM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72440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9" descr="http://blogs.msdn.com/blogfiles/willy-peter_schaub/WindowsLiveWriter/MVPGlobalSummitfromaRangersperspective_D4A9/CLIPART_OF_15186_SM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67200"/>
            <a:ext cx="242252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2. Need for close collaboration between IT and health staff. That is not always easy</a:t>
            </a:r>
          </a:p>
        </p:txBody>
      </p:sp>
      <p:pic>
        <p:nvPicPr>
          <p:cNvPr id="25603" name="Picture 4" descr="https://encrypted-tbn0.gstatic.com/images?q=tbn:ANd9GcQXHuC_PicNDVmOyHXKoOSo4xYo6cuHFB4Vjy9AbJgocJG-fRd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4932363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3. Need to involve doctors, nurses and other health staff in the process</a:t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916113"/>
            <a:ext cx="5110163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4. New abilities mean new challenges</a:t>
            </a:r>
          </a:p>
        </p:txBody>
      </p:sp>
      <p:pic>
        <p:nvPicPr>
          <p:cNvPr id="27651" name="Picture 2" descr="Citroën 2CV Special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2857500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http://images-2.drive.com.au/2010/09/27/1950522/Ferrari_SA_APERTA_0001_600-60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00213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5. Nothing is impossible—never say never. (And trust staff)</a:t>
            </a:r>
          </a:p>
        </p:txBody>
      </p:sp>
      <p:pic>
        <p:nvPicPr>
          <p:cNvPr id="28675" name="Picture 2" descr="http://2.bp.blogspot.com/_Bfpg-QVIiH8/TPS2MnjlPTI/AAAAAAAAAPY/GZTDqRoxfi0/s1600/Sky_20is_20the_20Lim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060575"/>
            <a:ext cx="66675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39063" cy="931863"/>
          </a:xfrm>
        </p:spPr>
        <p:txBody>
          <a:bodyPr/>
          <a:lstStyle/>
          <a:p>
            <a:pPr eaLnBrk="1" hangingPunct="1"/>
            <a:r>
              <a:rPr lang="en-US" sz="3600" smtClean="0"/>
              <a:t>6. Train, retrain and train again</a:t>
            </a:r>
            <a:br>
              <a:rPr lang="en-US" sz="3600" smtClean="0"/>
            </a:br>
            <a:r>
              <a:rPr lang="en-US" sz="3600" smtClean="0"/>
              <a:t>Repetition is mother of all knowledge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916113"/>
            <a:ext cx="30622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916113"/>
            <a:ext cx="30099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149725"/>
            <a:ext cx="30607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149725"/>
            <a:ext cx="3009900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40650" cy="611188"/>
          </a:xfrm>
        </p:spPr>
        <p:txBody>
          <a:bodyPr/>
          <a:lstStyle/>
          <a:p>
            <a:pPr eaLnBrk="1" hangingPunct="1"/>
            <a:r>
              <a:rPr lang="en-US" smtClean="0"/>
              <a:t>Next steps and challenges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754563"/>
          </a:xfrm>
        </p:spPr>
        <p:txBody>
          <a:bodyPr/>
          <a:lstStyle/>
          <a:p>
            <a:pPr eaLnBrk="1" hangingPunct="1"/>
            <a:r>
              <a:rPr lang="en-US" sz="2800" b="1" smtClean="0"/>
              <a:t>System improvements: </a:t>
            </a:r>
          </a:p>
          <a:p>
            <a:pPr eaLnBrk="1" hangingPunct="1">
              <a:buFontTx/>
              <a:buChar char="•"/>
            </a:pPr>
            <a:r>
              <a:rPr lang="en-US" sz="2400" smtClean="0"/>
              <a:t>Mobile phone available but still not in use</a:t>
            </a:r>
          </a:p>
          <a:p>
            <a:pPr eaLnBrk="1" hangingPunct="1">
              <a:buFontTx/>
              <a:buChar char="•"/>
            </a:pPr>
            <a:r>
              <a:rPr lang="en-US" sz="2400" smtClean="0"/>
              <a:t>Additional functionality (AEFI-investigation forms, automatically email notifications, etc)</a:t>
            </a:r>
          </a:p>
          <a:p>
            <a:pPr eaLnBrk="1" hangingPunct="1">
              <a:buFontTx/>
              <a:buChar char="•"/>
            </a:pPr>
            <a:r>
              <a:rPr lang="en-US" sz="2400" smtClean="0"/>
              <a:t>Platform for development of other health information systems? </a:t>
            </a:r>
          </a:p>
          <a:p>
            <a:pPr eaLnBrk="1" hangingPunct="1"/>
            <a:r>
              <a:rPr lang="en-US" sz="2800" b="1" smtClean="0"/>
              <a:t>Scale-up and sustainability: </a:t>
            </a:r>
          </a:p>
          <a:p>
            <a:pPr eaLnBrk="1" hangingPunct="1">
              <a:buFontTx/>
              <a:buChar char="•"/>
            </a:pPr>
            <a:r>
              <a:rPr lang="en-US" sz="2400" smtClean="0"/>
              <a:t>From pilot to integration into health system (Legal framework etc)</a:t>
            </a:r>
          </a:p>
          <a:p>
            <a:pPr eaLnBrk="1" hangingPunct="1">
              <a:buFontTx/>
              <a:buChar char="•"/>
            </a:pPr>
            <a:r>
              <a:rPr lang="en-US" sz="2400" smtClean="0"/>
              <a:t>Scale up plan (3 to 5 years)</a:t>
            </a:r>
          </a:p>
          <a:p>
            <a:pPr eaLnBrk="1" hangingPunct="1"/>
            <a:r>
              <a:rPr lang="en-US" sz="2800" b="1" smtClean="0"/>
              <a:t>Practical barriers: </a:t>
            </a:r>
          </a:p>
          <a:p>
            <a:pPr eaLnBrk="1" hangingPunct="1">
              <a:buFontTx/>
              <a:buChar char="•"/>
            </a:pPr>
            <a:r>
              <a:rPr lang="en-US" sz="2400" smtClean="0"/>
              <a:t>Computer literacy</a:t>
            </a:r>
          </a:p>
          <a:p>
            <a:pPr eaLnBrk="1" hangingPunct="1">
              <a:buFontTx/>
              <a:buChar char="•"/>
            </a:pPr>
            <a:r>
              <a:rPr lang="en-US" sz="2400" smtClean="0"/>
              <a:t>Internet access</a:t>
            </a:r>
          </a:p>
          <a:p>
            <a:pPr eaLnBrk="1" hangingPunct="1">
              <a:buFontTx/>
              <a:buChar char="•"/>
            </a:pPr>
            <a:r>
              <a:rPr lang="en-US" sz="2400" smtClean="0"/>
              <a:t>Funds for running costs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" r="72221" b="45238"/>
          <a:stretch>
            <a:fillRect/>
          </a:stretch>
        </p:blipFill>
        <p:spPr bwMode="auto">
          <a:xfrm>
            <a:off x="0" y="0"/>
            <a:ext cx="35814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14800" y="3124200"/>
            <a:ext cx="42672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Thank you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change? </a:t>
            </a:r>
          </a:p>
        </p:txBody>
      </p:sp>
      <p:sp>
        <p:nvSpPr>
          <p:cNvPr id="5123" name="Content Placeholder 4"/>
          <p:cNvSpPr>
            <a:spLocks noGrp="1"/>
          </p:cNvSpPr>
          <p:nvPr>
            <p:ph idx="1"/>
          </p:nvPr>
        </p:nvSpPr>
        <p:spPr>
          <a:xfrm>
            <a:off x="304800" y="1295400"/>
            <a:ext cx="6172200" cy="5410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z="2400" smtClean="0"/>
              <a:t>Questions about data quality</a:t>
            </a:r>
          </a:p>
          <a:p>
            <a:pPr eaLnBrk="1" hangingPunct="1">
              <a:buFontTx/>
              <a:buChar char="•"/>
            </a:pPr>
            <a:r>
              <a:rPr lang="en-US" sz="2400" smtClean="0"/>
              <a:t>Overall coverage data alone is not enough to manage program</a:t>
            </a:r>
          </a:p>
          <a:p>
            <a:pPr eaLnBrk="1" hangingPunct="1">
              <a:buFontTx/>
              <a:buChar char="•"/>
            </a:pPr>
            <a:r>
              <a:rPr lang="en-US" sz="2400" smtClean="0"/>
              <a:t>Lack of timeliness of information</a:t>
            </a:r>
          </a:p>
          <a:p>
            <a:pPr eaLnBrk="1" hangingPunct="1">
              <a:buFontTx/>
              <a:buChar char="•"/>
            </a:pPr>
            <a:r>
              <a:rPr lang="en-US" sz="2400" smtClean="0"/>
              <a:t>New expensive vaccines need to be managed better</a:t>
            </a:r>
          </a:p>
          <a:p>
            <a:pPr eaLnBrk="1" hangingPunct="1">
              <a:buFontTx/>
              <a:buChar char="•"/>
            </a:pPr>
            <a:r>
              <a:rPr lang="en-US" sz="2400" smtClean="0"/>
              <a:t>Workload for nurses, district officers</a:t>
            </a:r>
          </a:p>
          <a:p>
            <a:pPr eaLnBrk="1" hangingPunct="1">
              <a:buFontTx/>
              <a:buChar char="•"/>
            </a:pPr>
            <a:r>
              <a:rPr lang="en-US" sz="2400" smtClean="0"/>
              <a:t>No access to immunization records in other health centers, so no effective collaboration between nurses</a:t>
            </a:r>
          </a:p>
          <a:p>
            <a:pPr eaLnBrk="1" hangingPunct="1">
              <a:buFontTx/>
              <a:buChar char="•"/>
            </a:pPr>
            <a:r>
              <a:rPr lang="en-US" sz="2400" smtClean="0"/>
              <a:t>Time consuming and not effective ways to find due vaccinations and migrating children</a:t>
            </a:r>
          </a:p>
          <a:p>
            <a:pPr eaLnBrk="1" hangingPunct="1">
              <a:buFontTx/>
              <a:buChar char="•"/>
            </a:pPr>
            <a:endParaRPr lang="en-US" sz="2400" smtClean="0"/>
          </a:p>
        </p:txBody>
      </p:sp>
      <p:pic>
        <p:nvPicPr>
          <p:cNvPr id="5124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" t="2553" b="11099"/>
          <a:stretch>
            <a:fillRect/>
          </a:stretch>
        </p:blipFill>
        <p:spPr bwMode="auto">
          <a:xfrm>
            <a:off x="6553200" y="673100"/>
            <a:ext cx="22860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4874" r="520" b="20354"/>
          <a:stretch>
            <a:fillRect/>
          </a:stretch>
        </p:blipFill>
        <p:spPr bwMode="auto">
          <a:xfrm>
            <a:off x="6553200" y="2667000"/>
            <a:ext cx="22891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4958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447800" y="533400"/>
            <a:ext cx="5521325" cy="6715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Process description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1000" y="1828800"/>
            <a:ext cx="8577263" cy="3886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spcBef>
                <a:spcPts val="638"/>
              </a:spcBef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latin typeface="+mn-lt"/>
                <a:cs typeface="+mn-cs"/>
              </a:rPr>
              <a:t>- Assessment and planning 2009  </a:t>
            </a:r>
          </a:p>
          <a:p>
            <a:pPr>
              <a:spcBef>
                <a:spcPts val="638"/>
              </a:spcBef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latin typeface="+mn-lt"/>
                <a:cs typeface="+mn-cs"/>
              </a:rPr>
              <a:t>- Software development. </a:t>
            </a:r>
          </a:p>
          <a:p>
            <a:pPr>
              <a:spcBef>
                <a:spcPts val="638"/>
              </a:spcBef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latin typeface="+mn-lt"/>
                <a:cs typeface="+mn-cs"/>
              </a:rPr>
              <a:t>- Nurses training – beginning 2011</a:t>
            </a:r>
          </a:p>
          <a:p>
            <a:pPr>
              <a:spcBef>
                <a:spcPts val="638"/>
              </a:spcBef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latin typeface="+mn-lt"/>
                <a:cs typeface="+mn-cs"/>
              </a:rPr>
              <a:t>- Piloting in 24 HC in Shkoder district</a:t>
            </a:r>
          </a:p>
          <a:p>
            <a:pPr>
              <a:spcBef>
                <a:spcPts val="638"/>
              </a:spcBef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latin typeface="+mn-lt"/>
                <a:cs typeface="+mn-cs"/>
              </a:rPr>
              <a:t>- 2 phases (Testing Phase and Real Data Entering)</a:t>
            </a:r>
          </a:p>
          <a:p>
            <a:pPr>
              <a:spcBef>
                <a:spcPts val="638"/>
              </a:spcBef>
              <a:spcAft>
                <a:spcPts val="1425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800" dirty="0">
                <a:latin typeface="+mn-lt"/>
                <a:cs typeface="+mn-cs"/>
              </a:rPr>
              <a:t>- All HC of the district of Shkoder are using IIS – from September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How does it work?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6096000" cy="4953000"/>
          </a:xfrm>
        </p:spPr>
        <p:txBody>
          <a:bodyPr/>
          <a:lstStyle/>
          <a:p>
            <a:pPr marL="401638" indent="-231775" eaLnBrk="1" hangingPunct="1"/>
            <a:r>
              <a:rPr lang="en-US" smtClean="0"/>
              <a:t>Track individual children’s schedules to:</a:t>
            </a:r>
          </a:p>
          <a:p>
            <a:pPr marL="801688" lvl="1" indent="-231775" eaLnBrk="1" hangingPunct="1"/>
            <a:r>
              <a:rPr lang="en-US" smtClean="0"/>
              <a:t>Ensure timely vaccination of all registered children</a:t>
            </a:r>
          </a:p>
          <a:p>
            <a:pPr marL="801688" lvl="1" indent="-231775" eaLnBrk="1" hangingPunct="1"/>
            <a:r>
              <a:rPr lang="en-US" smtClean="0"/>
              <a:t>Improve coverage data quality</a:t>
            </a:r>
          </a:p>
          <a:p>
            <a:pPr marL="801688" lvl="1" indent="-231775" eaLnBrk="1" hangingPunct="1"/>
            <a:r>
              <a:rPr lang="en-US" smtClean="0"/>
              <a:t>Supply vaccine based on real demand</a:t>
            </a:r>
          </a:p>
          <a:p>
            <a:pPr marL="801688" lvl="1" indent="-231775" eaLnBrk="1" hangingPunct="1"/>
            <a:r>
              <a:rPr lang="en-US" smtClean="0"/>
              <a:t>Learn reasons for non-vaccination</a:t>
            </a:r>
          </a:p>
          <a:p>
            <a:pPr marL="801688" lvl="1" indent="-231775" eaLnBrk="1" hangingPunct="1"/>
            <a:r>
              <a:rPr lang="en-US" smtClean="0"/>
              <a:t>Track vaccine lots down to the child record</a:t>
            </a:r>
          </a:p>
        </p:txBody>
      </p:sp>
      <p:pic>
        <p:nvPicPr>
          <p:cNvPr id="7172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38200"/>
            <a:ext cx="224155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t="1852" b="1543"/>
          <a:stretch>
            <a:fillRect/>
          </a:stretch>
        </p:blipFill>
        <p:spPr bwMode="auto">
          <a:xfrm>
            <a:off x="6477000" y="3124200"/>
            <a:ext cx="2235200" cy="2895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40650" cy="457200"/>
          </a:xfrm>
        </p:spPr>
        <p:txBody>
          <a:bodyPr/>
          <a:lstStyle/>
          <a:p>
            <a:pPr eaLnBrk="1" hangingPunct="1"/>
            <a:r>
              <a:rPr lang="en-US" smtClean="0"/>
              <a:t>IIS - portal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66800" y="6172200"/>
            <a:ext cx="774065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Public access, advocacy, individual record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4" r="15881" b="20833"/>
          <a:stretch>
            <a:fillRect/>
          </a:stretch>
        </p:blipFill>
        <p:spPr bwMode="auto">
          <a:xfrm>
            <a:off x="304800" y="762000"/>
            <a:ext cx="8534400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40650" cy="611188"/>
          </a:xfrm>
        </p:spPr>
        <p:txBody>
          <a:bodyPr/>
          <a:lstStyle/>
          <a:p>
            <a:pPr eaLnBrk="1" hangingPunct="1"/>
            <a:r>
              <a:rPr lang="en-US" smtClean="0"/>
              <a:t>IIS – Child registration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22350" y="5942013"/>
            <a:ext cx="77406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Appointments are generated based on national schedule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1066800"/>
            <a:ext cx="9164638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40650" cy="533400"/>
          </a:xfrm>
        </p:spPr>
        <p:txBody>
          <a:bodyPr/>
          <a:lstStyle/>
          <a:p>
            <a:pPr eaLnBrk="1" hangingPunct="1"/>
            <a:r>
              <a:rPr lang="en-US" smtClean="0"/>
              <a:t>     Monthly plan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22350" y="6018213"/>
            <a:ext cx="77406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One plan per health center / post: on PC, paper or phone.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8454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40650" cy="611188"/>
          </a:xfrm>
        </p:spPr>
        <p:txBody>
          <a:bodyPr/>
          <a:lstStyle/>
          <a:p>
            <a:pPr eaLnBrk="1" hangingPunct="1"/>
            <a:r>
              <a:rPr lang="en-US" smtClean="0"/>
              <a:t>Find any child in Albania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22350" y="6096000"/>
            <a:ext cx="77406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sz="24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22350" y="6018213"/>
            <a:ext cx="774065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defRPr/>
            </a:pPr>
            <a:r>
              <a:rPr lang="en-US" sz="2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ID number of caretaker, name, DOB, POB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7503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595</Words>
  <Application>Microsoft Office PowerPoint</Application>
  <PresentationFormat>On-screen Show (4:3)</PresentationFormat>
  <Paragraphs>103</Paragraphs>
  <Slides>29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Albanian Immunization Information System (IIS)</vt:lpstr>
      <vt:lpstr>Content</vt:lpstr>
      <vt:lpstr>Why change? </vt:lpstr>
      <vt:lpstr>PowerPoint Presentation</vt:lpstr>
      <vt:lpstr>How does it work?</vt:lpstr>
      <vt:lpstr>IIS - portal</vt:lpstr>
      <vt:lpstr>IIS – Child registration</vt:lpstr>
      <vt:lpstr>     Monthly plan</vt:lpstr>
      <vt:lpstr>Find any child in Albania</vt:lpstr>
      <vt:lpstr>Immunization</vt:lpstr>
      <vt:lpstr>Immunization card</vt:lpstr>
      <vt:lpstr>Stock management</vt:lpstr>
      <vt:lpstr>Vaccines are distributed together with the list of children to be vaccinated</vt:lpstr>
      <vt:lpstr>Lot tracing</vt:lpstr>
      <vt:lpstr>Cold chain</vt:lpstr>
      <vt:lpstr>Reports</vt:lpstr>
      <vt:lpstr>Beyond coverage: IIS tells nurses who are the 5% unvaccinated children</vt:lpstr>
      <vt:lpstr>PowerPoint Presentation</vt:lpstr>
      <vt:lpstr>PowerPoint Presentation</vt:lpstr>
      <vt:lpstr>PowerPoint Presentation</vt:lpstr>
      <vt:lpstr>Lessons learned</vt:lpstr>
      <vt:lpstr>1. Do not start from zero. Explore other’s experiences  </vt:lpstr>
      <vt:lpstr>2. Need for close collaboration between IT and health staff. That is not always easy</vt:lpstr>
      <vt:lpstr>3. Need to involve doctors, nurses and other health staff in the process </vt:lpstr>
      <vt:lpstr>4. New abilities mean new challenges</vt:lpstr>
      <vt:lpstr>5. Nothing is impossible—never say never. (And trust staff)</vt:lpstr>
      <vt:lpstr>6. Train, retrain and train again Repetition is mother of all knowledge</vt:lpstr>
      <vt:lpstr>Next steps and challenges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IIS in Shkoder and its functions</dc:title>
  <dc:creator>Erida</dc:creator>
  <cp:lastModifiedBy>OH, David</cp:lastModifiedBy>
  <cp:revision>56</cp:revision>
  <dcterms:created xsi:type="dcterms:W3CDTF">2013-03-14T11:07:54Z</dcterms:created>
  <dcterms:modified xsi:type="dcterms:W3CDTF">2015-10-02T14:24:36Z</dcterms:modified>
</cp:coreProperties>
</file>