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0919222" r:id="rId2"/>
    <p:sldId id="2140919223" r:id="rId3"/>
    <p:sldId id="2140919224" r:id="rId4"/>
    <p:sldId id="2140919225" r:id="rId5"/>
    <p:sldId id="2140919226" r:id="rId6"/>
    <p:sldId id="2140919227" r:id="rId7"/>
    <p:sldId id="2140919228" r:id="rId8"/>
    <p:sldId id="21409192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11403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28516"/>
            <a:ext cx="3981728" cy="300484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0981E17-5695-435B-969A-5EECE7102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1704030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23DD328-9428-4A62-9563-5F3EC36C15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3313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311902" indent="-311902">
              <a:spcAft>
                <a:spcPts val="0"/>
              </a:spcAft>
              <a:buFont typeface="+mj-lt"/>
              <a:buAutoNum type="arabicPeriod"/>
              <a:defRPr sz="194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311902" indent="-311902">
              <a:spcAft>
                <a:spcPts val="1455"/>
              </a:spcAft>
              <a:buSzPct val="100000"/>
              <a:buFont typeface="+mj-lt"/>
              <a:buAutoNum type="arabicPeriod"/>
              <a:defRPr sz="194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2pPr>
            <a:lvl5pPr>
              <a:defRPr/>
            </a:lvl5pPr>
          </a:lstStyle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1369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11042887" cy="3007436"/>
          </a:xfrm>
        </p:spPr>
        <p:txBody>
          <a:bodyPr wrap="square" numCol="2" spcCol="756000">
            <a:noAutofit/>
          </a:bodyPr>
          <a:lstStyle>
            <a:lvl1pPr marL="311902" indent="-311902">
              <a:spcAft>
                <a:spcPts val="0"/>
              </a:spcAft>
              <a:buFont typeface="+mj-lt"/>
              <a:buAutoNum type="arabicPeriod"/>
              <a:defRPr sz="194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311902" indent="-311902">
              <a:spcAft>
                <a:spcPts val="1455"/>
              </a:spcAft>
              <a:buSzPct val="100000"/>
              <a:buFont typeface="+mj-lt"/>
              <a:buAutoNum type="arabicPeriod"/>
              <a:defRPr sz="194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2pPr>
            <a:lvl5pPr>
              <a:defRPr/>
            </a:lvl5pPr>
          </a:lstStyle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2895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with tim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335A19B-4A16-3443-B357-10DDCD680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477" y="2016928"/>
            <a:ext cx="11049260" cy="3837084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94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940" b="0" i="0">
                <a:latin typeface="Poppins Medium" pitchFamily="2" charset="77"/>
                <a:cs typeface="Poppins Medium" pitchFamily="2" charset="77"/>
              </a:defRPr>
            </a:lvl2pPr>
            <a:lvl5pPr>
              <a:defRPr/>
            </a:lvl5pPr>
          </a:lstStyle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4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334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334" b="0" i="0">
                <a:latin typeface="Poppins Medium" pitchFamily="2" charset="77"/>
                <a:cs typeface="Poppins Medium" pitchFamily="2" charset="77"/>
              </a:defRPr>
            </a:lvl2pPr>
            <a:lvl5pPr>
              <a:defRPr/>
            </a:lvl5pPr>
          </a:lstStyle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9386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0E35ECD-3ED9-473D-9E17-FF1C83FE9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</a:t>
            </a:r>
            <a:endParaRPr lang="en-GB" dirty="0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67EAA926-4051-4F98-B128-E26790C1A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3BD0D2FB-1A7B-44AF-BA4E-FD97B0B71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4A124E16-FB5A-4A88-A515-FC70FA255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11458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88D60E5C-AB30-4F0B-8773-F30DB3E8A6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2C60DE2D-43F7-4A13-BE4E-B64A383DE8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9820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5B1E1242-6BB9-4F32-91B1-3AA43FC4EC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C8B338B9-D1F9-4987-BC28-B7466CCC38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9820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CED5980C-4EBB-4601-BF07-F911191638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47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ir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Chairperson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2A210F5-A8B3-4A0E-8B15-4497042C49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3079" y="1682566"/>
            <a:ext cx="5081284" cy="1555619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8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3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450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7BBE5725-635F-472C-99DA-2942D536FF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35950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0681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EE36DF45-11AE-4011-BA24-5F2F1B07B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8467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319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85553B65-686F-493B-B002-4E9B0D2112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776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0450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78D2052B-6800-49A9-9052-94BEBF4D16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950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681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CFC70D0-DEBC-4AE8-94A6-E2EBDB950E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8467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2319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7B6DD1A6-D513-4EA0-8C3F-47C93CA395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9776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0450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0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4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0230" y="1612706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1452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5003" y="1613916"/>
            <a:ext cx="2276275" cy="550022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96225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1613916"/>
            <a:ext cx="2276275" cy="550022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0998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452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96225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20998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1452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96225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20998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9B18172-AE91-486D-B3BF-BB4501ABE8A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1452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64BBF40-4B6E-4EED-9A4A-53F588F6905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96225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BA5CBA95-71BA-4D1C-9702-C09A59DB5A0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20998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E3C1140-BD03-4998-B2C4-28410F93C6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40230" y="2822288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FE703FA-9332-4A8A-B58E-5F35E54BCD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5003" y="2823498"/>
            <a:ext cx="2276275" cy="550022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1C44D164-2308-4F92-8C1F-02E8B7DE07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89776" y="2823498"/>
            <a:ext cx="2276275" cy="550022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423B415-66AA-45CD-A323-3A2A488B71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40230" y="4031870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B7D5369-1728-4112-B4F1-ED60D3FE7A5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5003" y="4033080"/>
            <a:ext cx="2276275" cy="550022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AEBD6C7-E5B0-401A-A86F-E5112062611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9776" y="4033080"/>
            <a:ext cx="2276275" cy="550022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77E20DC-EB84-47ED-8BD7-B4FF8C116E3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0230" y="5241451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59FE56BC-3699-4F5D-A9A7-2D0424B49B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5003" y="5242661"/>
            <a:ext cx="2276275" cy="550022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9243CCE-E7FC-4AA9-B6B0-2E7FCC8D0D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89776" y="5242661"/>
            <a:ext cx="2276275" cy="550022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367408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4"/>
            <a:ext cx="11036725" cy="1658869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2849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text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9758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11403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28516"/>
            <a:ext cx="3981728" cy="300484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570D610-DA38-4B7D-93BE-2E443F0EE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302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| 2 column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07935" indent="-207935">
              <a:buClr>
                <a:schemeClr val="accent1"/>
              </a:buClr>
              <a:buSzPct val="110000"/>
              <a:buFont typeface="Wingdings" pitchFamily="2" charset="2"/>
              <a:buChar char="§"/>
              <a:defRPr/>
            </a:lvl1pPr>
            <a:lvl2pPr>
              <a:buSzPct val="110000"/>
              <a:defRPr/>
            </a:lvl2pPr>
            <a:lvl3pPr>
              <a:buSzPct val="110000"/>
              <a:defRPr/>
            </a:lvl3pPr>
            <a:lvl4pPr>
              <a:buSzPct val="110000"/>
              <a:defRPr/>
            </a:lvl4pPr>
            <a:lvl5pPr>
              <a:buSzPct val="110000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0774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77246" indent="-277246">
              <a:buClr>
                <a:schemeClr val="accent1"/>
              </a:buClr>
              <a:buSzPct val="100000"/>
              <a:buFont typeface="+mj-lt"/>
              <a:buAutoNum type="arabicPeriod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7193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8EF9-1C32-4B7A-8081-50E936C4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0C01-EFC8-47E3-87CA-54B740EA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38" y="2905312"/>
            <a:ext cx="10775825" cy="1564243"/>
          </a:xfrm>
        </p:spPr>
        <p:txBody>
          <a:bodyPr/>
          <a:lstStyle>
            <a:lvl1pPr marL="0" indent="0">
              <a:spcAft>
                <a:spcPts val="728"/>
              </a:spcAft>
              <a:buFontTx/>
              <a:buNone/>
              <a:defRPr/>
            </a:lvl1pPr>
            <a:lvl2pPr>
              <a:spcAft>
                <a:spcPts val="728"/>
              </a:spcAft>
              <a:defRPr/>
            </a:lvl2pPr>
            <a:lvl3pPr>
              <a:spcAft>
                <a:spcPts val="728"/>
              </a:spcAft>
              <a:defRPr/>
            </a:lvl3pPr>
            <a:lvl4pPr>
              <a:spcAft>
                <a:spcPts val="728"/>
              </a:spcAft>
              <a:defRPr/>
            </a:lvl4pPr>
            <a:lvl5pPr>
              <a:spcAft>
                <a:spcPts val="728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A7FA-3919-46C3-A721-2BCFFDD3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F7C05-75CA-420E-AD15-CB8A1468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87425AA8-5E7D-4A02-BD41-3BD7CF394720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FAF66-6D1A-4424-9287-26CDDE2BB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7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1"/>
            <a:ext cx="5658921" cy="6857999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2"/>
            <a:ext cx="5081284" cy="1555619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 flipV="1">
            <a:off x="577638" y="6370213"/>
            <a:ext cx="5377804" cy="27725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490A-0282-4B98-BC22-F72D01AAD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079" y="5916690"/>
            <a:ext cx="5081284" cy="14811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US" dirty="0"/>
              <a:t>Caption text goes here if required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427362-842E-4669-885E-548EFDB4AD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9111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1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55619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577597"/>
            <a:ext cx="5081284" cy="263414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DBC4A-ACA7-4AD0-9307-8B9B0EA507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4322" y="644597"/>
            <a:ext cx="4938799" cy="25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7CB72A-5628-4C6B-920B-B5462A85B7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4322" y="3509478"/>
            <a:ext cx="4938799" cy="25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E63EEFC-E63D-460B-87E8-056BB1E9EE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7637" y="5092479"/>
            <a:ext cx="955990" cy="79111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0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| Quo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55619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342D1F6-875C-4F73-9292-C3AAE2677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0496" y="2150912"/>
            <a:ext cx="5073866" cy="83955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455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0"/>
              </a:spcAft>
              <a:buFontTx/>
              <a:buNone/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0" indent="0">
              <a:spcBef>
                <a:spcPts val="0"/>
              </a:spcBef>
              <a:buFontTx/>
              <a:buNone/>
              <a:defRPr sz="1213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2BA5A0B-ACA6-4775-BB7F-0F44A4EF7E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9111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812D15-BFF6-4022-96D6-207CD21FC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496" y="1606818"/>
            <a:ext cx="474911" cy="4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4 x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42887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454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9FC8846-079B-41AE-B836-FAD08E0C32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8" y="1245959"/>
            <a:ext cx="5299823" cy="4802443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E7F864D5-53D1-4798-9693-FAD45F3624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9011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9D04CD5-6785-4614-82A0-EB606F9E75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14539" y="1245958"/>
            <a:ext cx="5299823" cy="2183042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92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2FA494-CA0E-4F88-A7C3-26260F2C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A5BA38-A732-42ED-B9BB-81BDD3BB0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7464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10030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320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2B504-645A-42DC-ABCE-1D8DD2345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5335021" cy="1268809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buSzPct val="110000"/>
              <a:defRPr sz="1092"/>
            </a:lvl2pPr>
            <a:lvl3pPr>
              <a:spcAft>
                <a:spcPts val="364"/>
              </a:spcAft>
              <a:buSzPct val="110000"/>
              <a:defRPr sz="970"/>
            </a:lvl3pPr>
            <a:lvl4pPr>
              <a:spcAft>
                <a:spcPts val="364"/>
              </a:spcAft>
              <a:buSzPct val="110000"/>
              <a:defRPr sz="849"/>
            </a:lvl4pPr>
            <a:lvl5pPr>
              <a:spcAft>
                <a:spcPts val="364"/>
              </a:spcAft>
              <a:buSzPct val="110000"/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F4306BB-6547-4B5E-8784-4CBAC01B6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0675" y="1996560"/>
            <a:ext cx="5335021" cy="1268809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buSzPct val="110000"/>
              <a:defRPr sz="1092"/>
            </a:lvl2pPr>
            <a:lvl3pPr>
              <a:spcAft>
                <a:spcPts val="364"/>
              </a:spcAft>
              <a:buSzPct val="110000"/>
              <a:defRPr sz="970"/>
            </a:lvl3pPr>
            <a:lvl4pPr>
              <a:spcAft>
                <a:spcPts val="364"/>
              </a:spcAft>
              <a:buSzPct val="110000"/>
              <a:defRPr sz="849"/>
            </a:lvl4pPr>
            <a:lvl5pPr>
              <a:spcAft>
                <a:spcPts val="364"/>
              </a:spcAft>
              <a:buSzPct val="110000"/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5335021" cy="300484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0675" y="1529131"/>
            <a:ext cx="5335021" cy="296171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9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11403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28516"/>
            <a:ext cx="3981728" cy="300484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6DBB05F-4272-4D46-84A3-F2972EF1D5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5233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3456798" cy="300484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3ED4545-9186-46F2-91B2-2AA7B708AC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601" y="1529131"/>
            <a:ext cx="3456798" cy="296171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48898" y="1529131"/>
            <a:ext cx="3456798" cy="296171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582A73-10C6-794D-81AF-73F50A351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3456798" cy="1268809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buSzPct val="110000"/>
              <a:defRPr sz="1092"/>
            </a:lvl2pPr>
            <a:lvl3pPr>
              <a:spcAft>
                <a:spcPts val="364"/>
              </a:spcAft>
              <a:buSzPct val="110000"/>
              <a:defRPr sz="970"/>
            </a:lvl3pPr>
            <a:lvl4pPr>
              <a:spcAft>
                <a:spcPts val="364"/>
              </a:spcAft>
              <a:buSzPct val="110000"/>
              <a:defRPr sz="849"/>
            </a:lvl4pPr>
            <a:lvl5pPr>
              <a:spcAft>
                <a:spcPts val="364"/>
              </a:spcAft>
              <a:buSzPct val="110000"/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C58B05-1E3E-1043-A6B5-0A53CB7DD3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495" y="1996560"/>
            <a:ext cx="3456798" cy="1268809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buSzPct val="110000"/>
              <a:defRPr sz="1092"/>
            </a:lvl2pPr>
            <a:lvl3pPr>
              <a:spcAft>
                <a:spcPts val="364"/>
              </a:spcAft>
              <a:buSzPct val="110000"/>
              <a:defRPr sz="970"/>
            </a:lvl3pPr>
            <a:lvl4pPr>
              <a:spcAft>
                <a:spcPts val="364"/>
              </a:spcAft>
              <a:buSzPct val="110000"/>
              <a:defRPr sz="849"/>
            </a:lvl4pPr>
            <a:lvl5pPr>
              <a:spcAft>
                <a:spcPts val="364"/>
              </a:spcAft>
              <a:buSzPct val="110000"/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E06685-E104-2249-A1AC-B2EC566C5F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0760" y="1996560"/>
            <a:ext cx="3456798" cy="1268809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buSzPct val="110000"/>
              <a:defRPr sz="1092"/>
            </a:lvl2pPr>
            <a:lvl3pPr>
              <a:spcAft>
                <a:spcPts val="364"/>
              </a:spcAft>
              <a:buSzPct val="110000"/>
              <a:defRPr sz="970"/>
            </a:lvl3pPr>
            <a:lvl4pPr>
              <a:spcAft>
                <a:spcPts val="364"/>
              </a:spcAft>
              <a:buSzPct val="110000"/>
              <a:defRPr sz="849"/>
            </a:lvl4pPr>
            <a:lvl5pPr>
              <a:spcAft>
                <a:spcPts val="364"/>
              </a:spcAft>
              <a:buSzPct val="110000"/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6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Tex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55233-33E3-477F-8D67-4FF2B6EA7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7" y="577597"/>
            <a:ext cx="11013620" cy="787604"/>
          </a:xfrm>
        </p:spPr>
        <p:txBody>
          <a:bodyPr numCol="5" spcCol="144000"/>
          <a:lstStyle>
            <a:lvl1pPr>
              <a:spcBef>
                <a:spcPts val="1092"/>
              </a:spcBef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19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14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Gradi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13574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B05DC6-B960-4F41-ACA5-722F02234C2C}"/>
              </a:ext>
            </a:extLst>
          </p:cNvPr>
          <p:cNvSpPr/>
          <p:nvPr userDrawn="1"/>
        </p:nvSpPr>
        <p:spPr>
          <a:xfrm>
            <a:off x="4478621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BD8A16-8AA1-4A48-A03E-412ECD844E30}"/>
              </a:ext>
            </a:extLst>
          </p:cNvPr>
          <p:cNvSpPr/>
          <p:nvPr userDrawn="1"/>
        </p:nvSpPr>
        <p:spPr>
          <a:xfrm>
            <a:off x="8379604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8FE1B9-1B38-4607-85CD-8D3FEB0894B0}"/>
              </a:ext>
            </a:extLst>
          </p:cNvPr>
          <p:cNvSpPr/>
          <p:nvPr userDrawn="1"/>
        </p:nvSpPr>
        <p:spPr>
          <a:xfrm>
            <a:off x="577638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1AF43CD3-74BD-42C3-9321-3A5E678B6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090" y="1670632"/>
            <a:ext cx="2909728" cy="257558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2A91401C-CD03-4B80-B78A-FED6C1387A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090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987E1084-1588-4DFF-8B16-45159E5A7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7090" y="2551053"/>
            <a:ext cx="2909728" cy="190437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C12D9D7-8C03-4D7A-B03B-C1BC41AB6B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1136" y="1670632"/>
            <a:ext cx="2909728" cy="257558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217037E-D485-4433-8172-120C59DAC4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1136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9CF9FB5-3A52-4CBE-9EA9-E5B1B14F62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136" y="2551053"/>
            <a:ext cx="2909728" cy="190437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C483B3F-2A51-4389-A469-7247CC00F7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42118" y="1670632"/>
            <a:ext cx="2909728" cy="257558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3167602A-C6EA-403C-BBD7-A1E2856EBF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42118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4E6CC2EE-53D5-45F8-ABF1-A33B753B1C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42118" y="2551053"/>
            <a:ext cx="2909728" cy="190437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-i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Dial-in Details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749361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9484F1-8E49-054A-9340-C8D241F51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384" y="2342855"/>
            <a:ext cx="3033496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Topic</a:t>
            </a:r>
          </a:p>
          <a:p>
            <a:pPr lvl="1"/>
            <a:r>
              <a:rPr lang="en-GB" dirty="0"/>
              <a:t>Meeting title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Time</a:t>
            </a:r>
          </a:p>
          <a:p>
            <a:pPr lvl="1"/>
            <a:r>
              <a:rPr lang="en-GB" dirty="0"/>
              <a:t>MMM DD, YYYY</a:t>
            </a:r>
          </a:p>
          <a:p>
            <a:pPr lvl="1"/>
            <a:r>
              <a:rPr lang="en-GB" dirty="0"/>
              <a:t>04:00 PM CET/10:00 AM ET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Estimated call length</a:t>
            </a:r>
          </a:p>
          <a:p>
            <a:pPr lvl="1"/>
            <a:r>
              <a:rPr lang="en-GB" dirty="0"/>
              <a:t>30 minutes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0A48F11-6954-3949-8D79-D73631815C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6667" y="2350101"/>
            <a:ext cx="4148729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39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Join Zoom meeting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Meeting ID</a:t>
            </a:r>
          </a:p>
          <a:p>
            <a:pPr lvl="1"/>
            <a:r>
              <a:rPr lang="en-GB" dirty="0"/>
              <a:t>985 717 469</a:t>
            </a:r>
          </a:p>
          <a:p>
            <a:pPr lvl="0"/>
            <a:r>
              <a:rPr lang="en-GB" dirty="0"/>
              <a:t>One tap mobile</a:t>
            </a:r>
          </a:p>
          <a:p>
            <a:pPr marL="0" marR="0" lvl="1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+ 00000000000, 00000000000# US (New York)</a:t>
            </a:r>
          </a:p>
          <a:p>
            <a:pPr lvl="0"/>
            <a:r>
              <a:rPr lang="en-GB" dirty="0"/>
              <a:t>Dial by your location </a:t>
            </a:r>
          </a:p>
          <a:p>
            <a:pPr lvl="1"/>
            <a:r>
              <a:rPr lang="en-GB" dirty="0"/>
              <a:t>+0 000 000 0000 US (New York)</a:t>
            </a:r>
            <a:br>
              <a:rPr lang="en-GB" dirty="0"/>
            </a:br>
            <a:r>
              <a:rPr lang="en-GB" dirty="0"/>
              <a:t>+ 0 000 000 0000 (Switzerland)</a:t>
            </a:r>
          </a:p>
          <a:p>
            <a:pPr lvl="0"/>
            <a:r>
              <a:rPr lang="en-GB" dirty="0"/>
              <a:t>Find your local number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</p:txBody>
      </p:sp>
    </p:spTree>
    <p:extLst>
      <p:ext uri="{BB962C8B-B14F-4D97-AF65-F5344CB8AC3E}">
        <p14:creationId xmlns:p14="http://schemas.microsoft.com/office/powerpoint/2010/main" val="9981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269428"/>
              </p:ext>
            </p:extLst>
          </p:nvPr>
        </p:nvGraphicFramePr>
        <p:xfrm>
          <a:off x="577221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918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42865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31061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8787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74402"/>
            <a:ext cx="2767645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867" y="2274402"/>
            <a:ext cx="2746511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622" y="2274402"/>
            <a:ext cx="2746176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799" y="2274402"/>
            <a:ext cx="277393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767645" cy="460026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4867" y="3035786"/>
            <a:ext cx="2751133" cy="460026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666" y="3035786"/>
            <a:ext cx="2751133" cy="460026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63644" y="3035786"/>
            <a:ext cx="2750300" cy="460026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2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4570549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7386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98170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5200179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74000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962482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74402"/>
            <a:ext cx="2193914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9702" y="2276559"/>
            <a:ext cx="2212480" cy="296171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2182" y="2274402"/>
            <a:ext cx="2199323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096" y="2274402"/>
            <a:ext cx="2199323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4827" y="2274402"/>
            <a:ext cx="2199323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193914" cy="639178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89702" y="3035786"/>
            <a:ext cx="2193914" cy="639178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2182" y="3035786"/>
            <a:ext cx="2193914" cy="639178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6096" y="3035786"/>
            <a:ext cx="2205910" cy="639178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14827" y="3035786"/>
            <a:ext cx="2205910" cy="639178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1344178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9488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61125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44599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629999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814008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99881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253" y="2276559"/>
            <a:ext cx="1588608" cy="296171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1912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30089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72119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818329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19253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61912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30089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72119" y="3036328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4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86811145"/>
              </p:ext>
            </p:extLst>
          </p:nvPr>
        </p:nvGraphicFramePr>
        <p:xfrm>
          <a:off x="577222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576675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998086781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34390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9245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550527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708595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866664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1024732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1908" y="2276559"/>
            <a:ext cx="1588608" cy="296171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6594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1279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5965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0651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25337" y="2274402"/>
            <a:ext cx="1588608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818329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51908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6594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01279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75965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50651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6" name="Text Placeholder 71">
            <a:extLst>
              <a:ext uri="{FF2B5EF4-FFF2-40B4-BE49-F238E27FC236}">
                <a16:creationId xmlns:a16="http://schemas.microsoft.com/office/drawing/2014/main" id="{947BFEF4-7AA3-4A1C-B7FE-6DF1E40CA7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025337" y="3035786"/>
            <a:ext cx="1588608" cy="81832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55"/>
              </a:spcAft>
              <a:buClrTx/>
              <a:buSzTx/>
              <a:buFontTx/>
              <a:buNone/>
              <a:tabLst/>
              <a:defRPr/>
            </a:pPr>
            <a:r>
              <a:rPr lang="en-GB" sz="970" b="0" i="0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6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7195079"/>
              </p:ext>
            </p:extLst>
          </p:nvPr>
        </p:nvGraphicFramePr>
        <p:xfrm>
          <a:off x="577221" y="3126838"/>
          <a:ext cx="11049048" cy="2921564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6226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29215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Delivery Timeline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313051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30909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298593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6277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671132"/>
            <a:ext cx="2759597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0372" y="2671132"/>
            <a:ext cx="2759597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3523" y="2671132"/>
            <a:ext cx="2759597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6673" y="2671132"/>
            <a:ext cx="2759597" cy="300484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B9A9C-4C9E-469C-9D99-16BC91C138E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6115" y="3366159"/>
            <a:ext cx="8012962" cy="460026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D679B6E4-5400-4DE1-9F08-359DC2F09B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431" y="3366159"/>
            <a:ext cx="2452086" cy="460026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1F810C97-0A29-45C1-9D60-827E200D0F3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1483" y="3890527"/>
            <a:ext cx="2477593" cy="460026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FC6BAC02-B885-47E1-A502-AA5052129E5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430" y="3890527"/>
            <a:ext cx="8012962" cy="460026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06BDC1B7-A02B-4772-BA3C-4B7BBCD848D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431" y="4414895"/>
            <a:ext cx="10780646" cy="460026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88A5BF89-FF15-4E22-A8D9-B81E4C8FB04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927" y="4939264"/>
            <a:ext cx="9538396" cy="460026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28A648F4-45A3-4893-B1D5-F9EAB33F156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3246" y="5463631"/>
            <a:ext cx="3986725" cy="460026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4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2919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11403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57304"/>
            <a:ext cx="3981728" cy="300484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4F6A8A-3C2B-480E-A8DA-BC1ADCD08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16" y="2773428"/>
            <a:ext cx="3471601" cy="13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62EC026-4E6F-43DA-923D-6521DED0D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2C007047-C920-4EB3-A695-D82C1E3FF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4B654B1-39D8-4CAE-9F1C-A8E54F3E90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CE11CA-3102-4681-B4BA-0B37EB79C9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078F100-7CF5-4CA5-B198-4D0776A22E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2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Compan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5CE2C7D-2E7C-4C4A-AD70-D95AE7635B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060" y="1954398"/>
            <a:ext cx="2873834" cy="25378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9D30B78-B412-4432-80AB-05215E5B05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85451" y="1954398"/>
            <a:ext cx="2873834" cy="25378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1CA350-E600-49F4-98C4-196B708DFE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75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| sourc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Infographic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3227BC4-3697-49CB-8C94-2ABB376D098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97044" y="3517204"/>
            <a:ext cx="9198321" cy="2537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FEDC8-D0DD-425E-97D5-0F98C2977C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861" y="5903487"/>
            <a:ext cx="11048278" cy="14811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6619BFD5-09E1-4FC5-85E9-AA0D4F90A8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63B8AA-3795-43D0-9A7E-B431EEF939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D81F978-7C37-4A2F-A2FB-25726566C1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34D31A6-0100-4F14-A575-2F91CDA45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32C0157-8A57-4567-AD90-B772A579E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9820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B71F1D49-461A-49E8-B21D-5F4956173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11458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585FA147-1037-4901-8E81-747525FB4D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9820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20823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0AF144C-4F83-4A53-AEB3-4893C96DD0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7638" y="5936408"/>
            <a:ext cx="11046352" cy="444898"/>
          </a:xfrm>
          <a:solidFill>
            <a:schemeClr val="bg2"/>
          </a:solidFill>
        </p:spPr>
        <p:txBody>
          <a:bodyPr tIns="108000" bIns="144000"/>
          <a:lstStyle>
            <a:lvl1pPr algn="ctr">
              <a:defRPr sz="1092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2952564"/>
            <a:ext cx="1838812" cy="3947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2952564"/>
            <a:ext cx="1838812" cy="3947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2952564"/>
            <a:ext cx="1838812" cy="3947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2952564"/>
            <a:ext cx="1838812" cy="3947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2952564"/>
            <a:ext cx="1838812" cy="3947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21BD2F87-1775-4DA1-9F5C-C4C9D94FEDA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96317" y="559210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0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491CD948-AEDF-48BE-92C5-5538CE9FE7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CB4B4F-829A-4844-A666-11265CE11D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3595500"/>
            <a:ext cx="11049048" cy="406867"/>
          </a:xfrm>
        </p:spPr>
        <p:txBody>
          <a:bodyPr numCol="6" spcCol="360000" anchor="b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6547738-490D-47DE-A148-663CEC533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638" y="4145140"/>
            <a:ext cx="11036725" cy="294885"/>
          </a:xfrm>
        </p:spPr>
        <p:txBody>
          <a:bodyPr numCol="6" spcCol="360000"/>
          <a:lstStyle>
            <a:lvl1pPr marL="0" indent="0" algn="l">
              <a:buFont typeface="Arial" panose="020B0604020202020204" pitchFamily="34" charset="0"/>
              <a:buNone/>
              <a:defRPr sz="1092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dirty="0"/>
              <a:t>Click to edit Master text styles 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71E669C7-3F15-4404-9192-6B03E3E087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4602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6BDECDBF-1E7F-429C-B857-BC3BE17D9B4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75245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458D35B0-2ABD-4A88-AD9C-250F5B0BFF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1501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7B333D88-0458-48F5-97FB-D2D7718EC7C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85656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63A1320-1804-44CE-8DBA-867CC87A9DB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85791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797DADDD-4137-4C8B-B442-114D65CCB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34106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6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77775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4327381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7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1719313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BCEB9F-975E-4B56-A29F-0854EDFB00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2"/>
            <a:ext cx="3336819" cy="253787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9D6AFE-0A37-46FD-833E-9282879972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69882" y="2735922"/>
            <a:ext cx="3336819" cy="253787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FC94985-AFDD-4DF6-992E-19087D2130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23760" y="2735922"/>
            <a:ext cx="3336819" cy="253787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2E3C-0AA5-469B-ACE4-9A227101D8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E32ADA5-A0D2-4524-B1E4-2B46413B84B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77116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F999747-8F91-4BF8-B89A-418788FD50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76595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spcAft>
                <a:spcPts val="364"/>
              </a:spcAft>
              <a:defRPr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F637A0C-4B6D-4207-A7D9-CAF1D2DFC8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76073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9D094B4-29B2-4197-A8AD-66F9F9CAAF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75551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08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x5+1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EAABBEEF-0FF4-4074-9C40-9B691395E8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8259" y="163831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92962D6-56F3-48D3-9A11-82CCFC1CC0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511485" y="1551340"/>
            <a:ext cx="4584515" cy="257558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95E28A-06FE-49A2-AAE0-DD1F0C107A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11485" y="1918071"/>
            <a:ext cx="4584515" cy="25755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6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11403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57304"/>
            <a:ext cx="3981728" cy="300484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2CC9A5-8FA8-4188-B9FB-687FDCC80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1528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3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7357175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859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0AE9E36-7C00-4922-AA13-C35396AF38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9748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7" y="4248829"/>
            <a:ext cx="3232504" cy="25378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859" y="4248829"/>
            <a:ext cx="3232504" cy="25378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6F488F1-69E1-4A48-8E9C-2F5EC2BFAB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9748" y="4248829"/>
            <a:ext cx="3232504" cy="25378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0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5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55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8" y="3658327"/>
            <a:ext cx="1838812" cy="522451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6BD4396-836B-4609-A351-6FA3B73A5F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0394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EC8D12B-8172-4BD9-B198-FC940EA5F5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69276" y="3658327"/>
            <a:ext cx="1838812" cy="522451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4C3A68AC-120B-4739-BD77-EB8D9A277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7712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A9A1E10-7F09-44CE-87BF-10DBCB2DD3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76594" y="3658327"/>
            <a:ext cx="1838812" cy="522451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45A253A-F83B-4FD4-A131-FA4682A23A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2836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03F967D-B169-4689-B49E-43267F0A42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91719" y="3658327"/>
            <a:ext cx="1838812" cy="522451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D3AE7CA-391E-4375-9398-D249BBBFEA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68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4F804E3-C2DE-4602-B167-5B66CA4202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75550" y="3658327"/>
            <a:ext cx="1838812" cy="522451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8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| b/g image / gra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C44D74-3B3F-47E0-B848-9173CD01DC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5918" y="2107959"/>
            <a:ext cx="4214820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2128" b="0" i="0" spc="-637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x.xm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05918" y="3480495"/>
            <a:ext cx="4214819" cy="296171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 sz="1698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7079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Map + pi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59EA77B-10F0-4804-A145-524336802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288" y="1509771"/>
            <a:ext cx="9195987" cy="453863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NIS Steering Committee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BFC085-0C60-416E-8CFF-15E94416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53B6D6-CC16-4E40-914D-C81F67547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127910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28651641-59C0-4E53-BC82-FBC2B7BB8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38" y="5974456"/>
            <a:ext cx="3140422" cy="171705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20BD56E-0E17-4AED-B089-01FA1B56B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638" y="5537888"/>
            <a:ext cx="3140422" cy="171705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C73E20F7-E9CB-484A-B765-8163DC385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1812" y="4163432"/>
            <a:ext cx="2314188" cy="171705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E398FEC-3245-4CB1-99A2-4E4EDB8669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24726" y="3036052"/>
            <a:ext cx="2314188" cy="171705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| Cent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638" y="6482886"/>
            <a:ext cx="7575715" cy="1119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NIS Steering Committee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700" y="577597"/>
            <a:ext cx="5558600" cy="1175806"/>
          </a:xfrm>
        </p:spPr>
        <p:txBody>
          <a:bodyPr lIns="0" tIns="0" rIns="0" bIns="0" anchor="b" anchorCtr="0"/>
          <a:lstStyle>
            <a:lvl1pPr algn="ctr">
              <a:defRPr sz="424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10991343" cy="571182"/>
          </a:xfrm>
        </p:spPr>
        <p:txBody>
          <a:bodyPr/>
          <a:lstStyle>
            <a:lvl1pPr algn="ctr">
              <a:defRPr sz="327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77638" y="5241915"/>
            <a:ext cx="1696672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174379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743797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89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| Left Alig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NIS Steering Committee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48" y="1299878"/>
            <a:ext cx="7334965" cy="453525"/>
          </a:xfrm>
        </p:spPr>
        <p:txBody>
          <a:bodyPr lIns="0" tIns="0" rIns="0" bIns="0" anchor="b" anchorCtr="0"/>
          <a:lstStyle>
            <a:lvl1pPr algn="l">
              <a:defRPr sz="327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8255334" cy="296171"/>
          </a:xfrm>
        </p:spPr>
        <p:txBody>
          <a:bodyPr/>
          <a:lstStyle>
            <a:lvl1pPr algn="l"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99847" y="5241915"/>
            <a:ext cx="188066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2180486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459271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EBA520A8-D9DC-4590-A234-60E794F86D19}"/>
              </a:ext>
            </a:extLst>
          </p:cNvPr>
          <p:cNvSpPr/>
          <p:nvPr userDrawn="1"/>
        </p:nvSpPr>
        <p:spPr>
          <a:xfrm>
            <a:off x="577850" y="5000063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22743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NIS Steering Committee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007" y="2863649"/>
            <a:ext cx="9195987" cy="1130703"/>
          </a:xfrm>
        </p:spPr>
        <p:txBody>
          <a:bodyPr anchor="ctr"/>
          <a:lstStyle>
            <a:lvl1pPr algn="ctr">
              <a:defRPr sz="4245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93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NIS Steering Committee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7044" y="3681455"/>
            <a:ext cx="9195987" cy="839551"/>
          </a:xfrm>
        </p:spPr>
        <p:txBody>
          <a:bodyPr anchor="ctr"/>
          <a:lstStyle>
            <a:lvl1pPr algn="ctr">
              <a:defRPr sz="2668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293692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NIS Steering Committee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2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11403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57304"/>
            <a:ext cx="3981728" cy="300484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A0B47A-2C2A-47A3-B698-CA6A0FD6F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6337" y="2220890"/>
            <a:ext cx="2454959" cy="18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72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11403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28516"/>
            <a:ext cx="3981728" cy="300484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E02C968-6D90-43B9-83B4-8DDD9D10A2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674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059CA9-ADD3-48DF-ABCE-675068DD8B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11403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28516"/>
            <a:ext cx="3981728" cy="300484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53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0D3C3D-29CE-4901-8EEA-1345D26869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5632" y="0"/>
            <a:ext cx="7016368" cy="685799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911A5-606B-49B4-916C-45BA4954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NIS Steering Committee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CFDB7-1FD8-48B9-B71F-E3DCBDCC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8D1215B-902F-4676-BD97-07AB236AAB96}"/>
              </a:ext>
            </a:extLst>
          </p:cNvPr>
          <p:cNvSpPr/>
          <p:nvPr userDrawn="1"/>
        </p:nvSpPr>
        <p:spPr>
          <a:xfrm>
            <a:off x="581978" y="6397848"/>
            <a:ext cx="4011676" cy="44087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C27864-4735-40D0-B2CD-C35B135AB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638" y="2948731"/>
            <a:ext cx="4164766" cy="1769202"/>
          </a:xfrm>
        </p:spPr>
        <p:txBody>
          <a:bodyPr lIns="0" tIns="0" rIns="0" bIns="0" anchor="t" anchorCtr="0"/>
          <a:lstStyle>
            <a:lvl1pPr algn="l">
              <a:defRPr sz="424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9426BB5-24C1-4CC6-9847-26D952ABD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978" y="2436028"/>
            <a:ext cx="4164766" cy="33836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940">
                <a:solidFill>
                  <a:schemeClr val="accent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9051C-C807-46F9-8511-7BA810EF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7"/>
            <a:ext cx="5693037" cy="414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25905-8E0F-4E1F-969B-102428583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638" y="1551583"/>
            <a:ext cx="10775825" cy="1564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121D-1697-409F-80BF-51B7EAFBB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638" y="6482886"/>
            <a:ext cx="7575715" cy="11201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7701">
              <a:spcBef>
                <a:spcPts val="76"/>
              </a:spcBef>
            </a:pPr>
            <a:r>
              <a:rPr lang="en-GB" spc="3"/>
              <a:t>NIS Steering Committee</a:t>
            </a:r>
            <a:endParaRPr lang="en-GB" spc="3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6665-F903-468B-9EDC-63D86E71F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993" y="6482886"/>
            <a:ext cx="897196" cy="1119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911" b="1" i="0" kern="1200">
          <a:solidFill>
            <a:schemeClr val="tx1"/>
          </a:solidFill>
          <a:latin typeface="Poppins SemiBold" pitchFamily="2" charset="77"/>
          <a:ea typeface="Roboto" panose="02000000000000000000" pitchFamily="2" charset="0"/>
          <a:cs typeface="Poppins SemiBold" pitchFamily="2" charset="77"/>
        </a:defRPr>
      </a:lvl1pPr>
    </p:titleStyle>
    <p:bodyStyle>
      <a:lvl1pPr marL="0" indent="0" algn="l" defTabSz="554492" rtl="0" eaLnBrk="1" latinLnBrk="0" hangingPunct="1">
        <a:lnSpc>
          <a:spcPct val="120000"/>
        </a:lnSpc>
        <a:spcBef>
          <a:spcPts val="606"/>
        </a:spcBef>
        <a:spcAft>
          <a:spcPts val="728"/>
        </a:spcAft>
        <a:buSzPct val="75000"/>
        <a:buFontTx/>
        <a:buNone/>
        <a:defRPr sz="1455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1pPr>
      <a:lvl2pPr marL="480269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2pPr>
      <a:lvl3pPr marL="698573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3pPr>
      <a:lvl4pPr marL="916877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4pPr>
      <a:lvl5pPr marL="1135181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1D1D1D"/>
          </p15:clr>
        </p15:guide>
        <p15:guide id="2" pos="12664">
          <p15:clr>
            <a:srgbClr val="1D1D1D"/>
          </p15:clr>
        </p15:guide>
        <p15:guide id="3" pos="600">
          <p15:clr>
            <a:srgbClr val="1D1D1D"/>
          </p15:clr>
        </p15:guide>
        <p15:guide id="4" pos="1555">
          <p15:clr>
            <a:srgbClr val="1D1D1D"/>
          </p15:clr>
        </p15:guide>
        <p15:guide id="5" pos="2510">
          <p15:clr>
            <a:srgbClr val="1D1D1D"/>
          </p15:clr>
        </p15:guide>
        <p15:guide id="6" pos="3466">
          <p15:clr>
            <a:srgbClr val="1D1D1D"/>
          </p15:clr>
        </p15:guide>
        <p15:guide id="7" pos="4421">
          <p15:clr>
            <a:srgbClr val="1D1D1D"/>
          </p15:clr>
        </p15:guide>
        <p15:guide id="8" pos="5376">
          <p15:clr>
            <a:srgbClr val="1D1D1D"/>
          </p15:clr>
        </p15:guide>
        <p15:guide id="9" pos="6332">
          <p15:clr>
            <a:srgbClr val="1D1D1D"/>
          </p15:clr>
        </p15:guide>
        <p15:guide id="10" pos="7287">
          <p15:clr>
            <a:srgbClr val="1D1D1D"/>
          </p15:clr>
        </p15:guide>
        <p15:guide id="11" pos="8242">
          <p15:clr>
            <a:srgbClr val="1D1D1D"/>
          </p15:clr>
        </p15:guide>
        <p15:guide id="12" pos="9198">
          <p15:clr>
            <a:srgbClr val="1D1D1D"/>
          </p15:clr>
        </p15:guide>
        <p15:guide id="13" pos="10153">
          <p15:clr>
            <a:srgbClr val="1D1D1D"/>
          </p15:clr>
        </p15:guide>
        <p15:guide id="14" pos="11108">
          <p15:clr>
            <a:srgbClr val="1D1D1D"/>
          </p15:clr>
        </p15:guide>
        <p15:guide id="15" pos="12064">
          <p15:clr>
            <a:srgbClr val="1D1D1D"/>
          </p15:clr>
        </p15:guide>
        <p15:guide id="16" orient="horz">
          <p15:clr>
            <a:srgbClr val="1D1D1D"/>
          </p15:clr>
        </p15:guide>
        <p15:guide id="17" orient="horz" pos="7124">
          <p15:clr>
            <a:srgbClr val="1D1D1D"/>
          </p15:clr>
        </p15:guide>
        <p15:guide id="18" orient="horz" pos="600">
          <p15:clr>
            <a:srgbClr val="1D1D1D"/>
          </p15:clr>
        </p15:guide>
        <p15:guide id="19" orient="horz" pos="3562">
          <p15:clr>
            <a:srgbClr val="1D1D1D"/>
          </p15:clr>
        </p15:guide>
        <p15:guide id="20" orient="horz" pos="6524">
          <p15:clr>
            <a:srgbClr val="1D1D1D"/>
          </p15:clr>
        </p15:guide>
        <p15:guide id="21" pos="6786">
          <p15:clr>
            <a:srgbClr val="1D1D1D"/>
          </p15:clr>
        </p15:guide>
        <p15:guide id="22" pos="5878">
          <p15:clr>
            <a:srgbClr val="1D1D1D"/>
          </p15:clr>
        </p15:guide>
        <p15:guide id="23" orient="horz" pos="3018">
          <p15:clr>
            <a:srgbClr val="1D1D1D"/>
          </p15:clr>
        </p15:guide>
        <p15:guide id="24" orient="horz" pos="6646">
          <p15:clr>
            <a:srgbClr val="1D1D1D"/>
          </p15:clr>
        </p15:guide>
        <p15:guide id="25" orient="horz" pos="2836">
          <p15:clr>
            <a:srgbClr val="1D1D1D"/>
          </p15:clr>
        </p15:guide>
        <p15:guide id="26" orient="horz" pos="62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ihmanj@who.int" TargetMode="External"/><Relationship Id="rId2" Type="http://schemas.openxmlformats.org/officeDocument/2006/relationships/hyperlink" Target="mailto:petua@who.int" TargetMode="Externa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9.emf"/><Relationship Id="rId5" Type="http://schemas.openxmlformats.org/officeDocument/2006/relationships/hyperlink" Target="http://www.technet-21.org/en/topics/national-immunization-strategy" TargetMode="External"/><Relationship Id="rId4" Type="http://schemas.openxmlformats.org/officeDocument/2006/relationships/hyperlink" Target="mailto:nis@who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68B4BC-83DF-20A4-6A4B-94B10121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NIS Steering Committee</a:t>
            </a:r>
            <a:endParaRPr kumimoji="0" lang="en-GB" sz="728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4CB7D-4B34-1BA4-09BF-825890D4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1AFC-DF42-41A5-B57C-06A83BBA6616}" type="slidenum">
              <a:rPr kumimoji="0" lang="en-GB" sz="72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728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B0A70C-44AF-5EAA-8729-2917E63C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5" y="537197"/>
            <a:ext cx="5080926" cy="414332"/>
          </a:xfrm>
        </p:spPr>
        <p:txBody>
          <a:bodyPr/>
          <a:lstStyle/>
          <a:p>
            <a:r>
              <a:rPr lang="en-GB" b="0" dirty="0">
                <a:latin typeface="Poppins" panose="00000500000000000000" pitchFamily="2" charset="0"/>
                <a:cs typeface="Poppins" panose="00000500000000000000" pitchFamily="2" charset="0"/>
              </a:rPr>
              <a:t>Participants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9C9C0-A22B-5CC2-0CE6-3B329CBBF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025" y="1003021"/>
            <a:ext cx="9884547" cy="261290"/>
          </a:xfrm>
        </p:spPr>
        <p:txBody>
          <a:bodyPr/>
          <a:lstStyle/>
          <a:p>
            <a:r>
              <a:rPr lang="en-US" dirty="0"/>
              <a:t>Where you are in the process will determine what to prepare in advance of the workshop</a:t>
            </a: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01537704-FCCB-D5B2-4EDB-96B7F2DDF98B}"/>
              </a:ext>
            </a:extLst>
          </p:cNvPr>
          <p:cNvSpPr txBox="1"/>
          <p:nvPr/>
        </p:nvSpPr>
        <p:spPr>
          <a:xfrm>
            <a:off x="219893" y="6460774"/>
            <a:ext cx="448398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179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w"/>
                <a:ea typeface="+mn-ea"/>
                <a:cs typeface="+mn-cs"/>
              </a:rPr>
              <a:t>09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w"/>
              <a:ea typeface="+mn-ea"/>
              <a:cs typeface="+mn-cs"/>
            </a:endParaRP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4DCAAF44-C011-98A3-3CDF-0E927B8DE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8"/>
          <a:stretch/>
        </p:blipFill>
        <p:spPr>
          <a:xfrm>
            <a:off x="449946" y="1470386"/>
            <a:ext cx="8709994" cy="4850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6233DD7-89E5-3703-CB95-D932D9B9B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102" y="4076476"/>
            <a:ext cx="501842" cy="50184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CEC6DE3-DBBB-7992-3563-82710DD30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591" y="4813419"/>
            <a:ext cx="529071" cy="52907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11215A3-E1EA-FDAC-BAB9-EC6CA7350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943" y="5634375"/>
            <a:ext cx="484907" cy="48490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CA06966-6ABF-72B8-7579-866D35CAA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460" y="5607166"/>
            <a:ext cx="501842" cy="5018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ABF590-58FE-AE0C-0C50-92894BBF7577}"/>
              </a:ext>
            </a:extLst>
          </p:cNvPr>
          <p:cNvSpPr txBox="1"/>
          <p:nvPr/>
        </p:nvSpPr>
        <p:spPr>
          <a:xfrm>
            <a:off x="2652656" y="1763753"/>
            <a:ext cx="437480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Group 1: </a:t>
            </a: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You have not yet started the NIS process you are just beginning to organize as a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6DFE3-DC1A-5F6D-92D1-2EF0E34B6E12}"/>
              </a:ext>
            </a:extLst>
          </p:cNvPr>
          <p:cNvSpPr txBox="1"/>
          <p:nvPr/>
        </p:nvSpPr>
        <p:spPr>
          <a:xfrm>
            <a:off x="3950494" y="2538724"/>
            <a:ext cx="474019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Group 2: </a:t>
            </a: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You have begun the process of developing your NIS (team is set up, a situation analysis is ongoing)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D81ED6-9A85-C936-50DA-92B5E0F0BFA6}"/>
              </a:ext>
            </a:extLst>
          </p:cNvPr>
          <p:cNvSpPr/>
          <p:nvPr/>
        </p:nvSpPr>
        <p:spPr>
          <a:xfrm>
            <a:off x="842850" y="1726246"/>
            <a:ext cx="6663288" cy="746769"/>
          </a:xfrm>
          <a:prstGeom prst="rect">
            <a:avLst/>
          </a:prstGeom>
          <a:noFill/>
          <a:ln w="28575">
            <a:solidFill>
              <a:srgbClr val="2D5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4492" marR="0" lvl="2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9F5E352-E455-E422-FF2A-ADBB9C9F0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521" y="1763753"/>
            <a:ext cx="605853" cy="6058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B09E77-F1E4-4AB3-BA8C-D430199CAF1A}"/>
              </a:ext>
            </a:extLst>
          </p:cNvPr>
          <p:cNvSpPr/>
          <p:nvPr/>
        </p:nvSpPr>
        <p:spPr>
          <a:xfrm>
            <a:off x="1956553" y="2542451"/>
            <a:ext cx="6837937" cy="677862"/>
          </a:xfrm>
          <a:prstGeom prst="rect">
            <a:avLst/>
          </a:prstGeom>
          <a:noFill/>
          <a:ln w="28575">
            <a:solidFill>
              <a:srgbClr val="EA5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4492" marR="0" lvl="2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98F304-D44A-870C-586B-EE77365956F0}"/>
              </a:ext>
            </a:extLst>
          </p:cNvPr>
          <p:cNvSpPr/>
          <p:nvPr/>
        </p:nvSpPr>
        <p:spPr>
          <a:xfrm>
            <a:off x="3544763" y="3274255"/>
            <a:ext cx="6747788" cy="2144662"/>
          </a:xfrm>
          <a:prstGeom prst="rect">
            <a:avLst/>
          </a:prstGeom>
          <a:noFill/>
          <a:ln w="28575">
            <a:solidFill>
              <a:srgbClr val="F09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4492" marR="0" lvl="2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48F80-8D06-30AC-63C0-CB79942610C3}"/>
              </a:ext>
            </a:extLst>
          </p:cNvPr>
          <p:cNvSpPr txBox="1"/>
          <p:nvPr/>
        </p:nvSpPr>
        <p:spPr>
          <a:xfrm>
            <a:off x="6301386" y="3973037"/>
            <a:ext cx="371898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Group 3: </a:t>
            </a: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You have begun the strategy development steps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2875358-8640-1DB0-5F8A-056928C3D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1423" y="3309896"/>
            <a:ext cx="529071" cy="52907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0D0B674-053B-C937-3096-2AA283C2FF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2882" y="2579445"/>
            <a:ext cx="529070" cy="52907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4EE0550-1678-C995-2DD5-3500C9A0B063}"/>
              </a:ext>
            </a:extLst>
          </p:cNvPr>
          <p:cNvSpPr/>
          <p:nvPr/>
        </p:nvSpPr>
        <p:spPr>
          <a:xfrm>
            <a:off x="0" y="1"/>
            <a:ext cx="2978870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</a:t>
            </a:r>
            <a:r>
              <a:rPr kumimoji="0" lang="en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eparation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D2E2C8F-5447-9D95-8A14-029B40CA2AB7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EC2CCD-674A-B3BF-FE89-7D887897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NIS Steering Committee</a:t>
            </a:r>
            <a:endParaRPr kumimoji="0" lang="en-GB" sz="728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8C71C-C62C-3257-6E92-B1AF2450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1AFC-DF42-41A5-B57C-06A83BBA6616}" type="slidenum">
              <a:rPr kumimoji="0" lang="en-GB" sz="72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728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64F9A1-E45B-982C-046C-9769422F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5" y="432633"/>
            <a:ext cx="5080926" cy="817465"/>
          </a:xfrm>
        </p:spPr>
        <p:txBody>
          <a:bodyPr/>
          <a:lstStyle/>
          <a:p>
            <a:r>
              <a:rPr lang="en-GB" b="0" dirty="0">
                <a:latin typeface="Poppins" panose="00000500000000000000" pitchFamily="2" charset="0"/>
                <a:cs typeface="Poppins" panose="00000500000000000000" pitchFamily="2" charset="0"/>
              </a:rPr>
              <a:t>Questions to prepare per each ‘type’ of participant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121F4-D772-C50F-69C0-BDF1A637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025" y="1507709"/>
            <a:ext cx="5080927" cy="261290"/>
          </a:xfrm>
        </p:spPr>
        <p:txBody>
          <a:bodyPr/>
          <a:lstStyle/>
          <a:p>
            <a:r>
              <a:rPr lang="en-GB" dirty="0"/>
              <a:t>Illustrative – for discussion only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A81A0-7571-34D9-BCE8-23435ACF4CE8}"/>
              </a:ext>
            </a:extLst>
          </p:cNvPr>
          <p:cNvSpPr/>
          <p:nvPr/>
        </p:nvSpPr>
        <p:spPr>
          <a:xfrm>
            <a:off x="578025" y="2075363"/>
            <a:ext cx="3274581" cy="42143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70B8F-50C7-F3DE-64F7-96191E0C8AC5}"/>
              </a:ext>
            </a:extLst>
          </p:cNvPr>
          <p:cNvSpPr/>
          <p:nvPr/>
        </p:nvSpPr>
        <p:spPr>
          <a:xfrm>
            <a:off x="4202204" y="2095487"/>
            <a:ext cx="3274581" cy="4194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4FBCB-B81E-F3BD-8093-3DB0068E61D7}"/>
              </a:ext>
            </a:extLst>
          </p:cNvPr>
          <p:cNvSpPr/>
          <p:nvPr/>
        </p:nvSpPr>
        <p:spPr>
          <a:xfrm>
            <a:off x="7799311" y="2095486"/>
            <a:ext cx="3274581" cy="41942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3EA99B-4167-86A8-0D5C-5106A31C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52" y="2250026"/>
            <a:ext cx="605853" cy="605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B6DD6C-A05D-9B85-2772-81F7144AC930}"/>
              </a:ext>
            </a:extLst>
          </p:cNvPr>
          <p:cNvSpPr txBox="1"/>
          <p:nvPr/>
        </p:nvSpPr>
        <p:spPr>
          <a:xfrm>
            <a:off x="1642097" y="2337357"/>
            <a:ext cx="1659297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Group 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5DB00-A00D-F64F-E664-421C4DC4740C}"/>
              </a:ext>
            </a:extLst>
          </p:cNvPr>
          <p:cNvSpPr txBox="1"/>
          <p:nvPr/>
        </p:nvSpPr>
        <p:spPr>
          <a:xfrm>
            <a:off x="5353683" y="2337357"/>
            <a:ext cx="1659297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Group Two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0452E-4A6A-0E0A-5080-014079809AF1}"/>
              </a:ext>
            </a:extLst>
          </p:cNvPr>
          <p:cNvSpPr txBox="1"/>
          <p:nvPr/>
        </p:nvSpPr>
        <p:spPr>
          <a:xfrm>
            <a:off x="9034374" y="2337357"/>
            <a:ext cx="2170515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Group Three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A8BA9F6-EAF3-CF1E-C2E6-88AB9C6AD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873" y="2250026"/>
            <a:ext cx="614663" cy="61466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293297C-B47B-C018-7CC5-717F515F9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066" y="2250026"/>
            <a:ext cx="611320" cy="6113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D5AD36-8F32-13EB-577E-E8971A1774B7}"/>
              </a:ext>
            </a:extLst>
          </p:cNvPr>
          <p:cNvSpPr txBox="1"/>
          <p:nvPr/>
        </p:nvSpPr>
        <p:spPr>
          <a:xfrm>
            <a:off x="984378" y="2734679"/>
            <a:ext cx="2750940" cy="362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event triggers NIS development? (</a:t>
            </a:r>
            <a:r>
              <a:rPr kumimoji="0" lang="en-GB" sz="109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cMYP</a:t>
            </a: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end?)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other relevant country planning processes are underway?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ensure linkages to any relevant Gavi or other donor related processes (FPP)?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Which ministries have you consulted with so far? And what is the plan for this?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organize the team working on the NIS? 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challenges do you anticipate and how might these be mitigated?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synchronise NIS with the National HSSP and ensure that health sector planning focal persons are fully engaged?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9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152E6F-BE7B-BC8A-77B9-AF7006FD6F66}"/>
              </a:ext>
            </a:extLst>
          </p:cNvPr>
          <p:cNvSpPr txBox="1"/>
          <p:nvPr/>
        </p:nvSpPr>
        <p:spPr>
          <a:xfrm>
            <a:off x="4447870" y="2955266"/>
            <a:ext cx="2750940" cy="345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Are you able to leverage a recent EPI review? And/or a Coverage and Equity assessment?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Which other results of other relevant programme evaluations are available to consider?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are the lessons learned from past plans/strategies?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organize the stakeholders to develop a shared understanding of the environment for the next strategic period?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challenges do you anticipate and how might these be mitigated?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synchronise NIS with the National HSSP and ensure that health sector planning focal persons are fully engaged?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9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67F4D2-164D-8B78-5239-5F19401A2EC5}"/>
              </a:ext>
            </a:extLst>
          </p:cNvPr>
          <p:cNvSpPr txBox="1"/>
          <p:nvPr/>
        </p:nvSpPr>
        <p:spPr>
          <a:xfrm>
            <a:off x="7942731" y="2948677"/>
            <a:ext cx="2750940" cy="31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organize this phase of the NIS development, especially at sub-national levels?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set and prioritize objectives, build a strategy with coherent actions to achieve the objectives. 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are the Key opportunities, barriers and root causes to support future programming to respond and address these?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assess feasibility, potential for impact, costs? 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synchronise NIS with the National HSSP and ensure that health sector planning focal persons are fully engaged?   </a:t>
            </a:r>
          </a:p>
          <a:p>
            <a:pPr marL="173279" marR="0" lvl="0" indent="-173279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9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240AC8-7D84-E995-5E98-6F3CC5FA916D}"/>
              </a:ext>
            </a:extLst>
          </p:cNvPr>
          <p:cNvSpPr/>
          <p:nvPr/>
        </p:nvSpPr>
        <p:spPr>
          <a:xfrm>
            <a:off x="0" y="1"/>
            <a:ext cx="2978870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Preparation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4A31B7-F098-EE63-FC9E-B175C37E5CAE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0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8C71C-C62C-3257-6E92-B1AF2450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1AFC-DF42-41A5-B57C-06A83BBA6616}" type="slidenum">
              <a:rPr kumimoji="0" lang="en-GB" sz="72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728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64F9A1-E45B-982C-046C-9769422F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5" y="432633"/>
            <a:ext cx="8933620" cy="406906"/>
          </a:xfrm>
        </p:spPr>
        <p:txBody>
          <a:bodyPr/>
          <a:lstStyle/>
          <a:p>
            <a:r>
              <a:rPr lang="en-GB" b="0" dirty="0">
                <a:latin typeface="Poppins" panose="00000500000000000000" pitchFamily="2" charset="0"/>
                <a:cs typeface="Poppins" panose="00000500000000000000" pitchFamily="2" charset="0"/>
              </a:rPr>
              <a:t>Questions to </a:t>
            </a:r>
            <a:r>
              <a:rPr lang="en-CH" b="0" dirty="0">
                <a:latin typeface="Poppins" panose="00000500000000000000" pitchFamily="2" charset="0"/>
                <a:cs typeface="Poppins" panose="00000500000000000000" pitchFamily="2" charset="0"/>
              </a:rPr>
              <a:t>respond to before the workshop (1)</a:t>
            </a:r>
            <a:endParaRPr lang="en-GB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121F4-D772-C50F-69C0-BDF1A637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28" y="891078"/>
            <a:ext cx="5080927" cy="261290"/>
          </a:xfrm>
        </p:spPr>
        <p:txBody>
          <a:bodyPr/>
          <a:lstStyle/>
          <a:p>
            <a:r>
              <a:rPr lang="en-CH" dirty="0"/>
              <a:t>To submit to NIS team by 30 September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A81A0-7571-34D9-BCE8-23435ACF4CE8}"/>
              </a:ext>
            </a:extLst>
          </p:cNvPr>
          <p:cNvSpPr/>
          <p:nvPr/>
        </p:nvSpPr>
        <p:spPr>
          <a:xfrm>
            <a:off x="549391" y="1832318"/>
            <a:ext cx="10479970" cy="4060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6DD6C-A05D-9B85-2772-81F7144AC930}"/>
              </a:ext>
            </a:extLst>
          </p:cNvPr>
          <p:cNvSpPr txBox="1"/>
          <p:nvPr/>
        </p:nvSpPr>
        <p:spPr>
          <a:xfrm>
            <a:off x="1079916" y="1441442"/>
            <a:ext cx="2964183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1. Preparation phase </a:t>
            </a:r>
            <a:endParaRPr kumimoji="0" lang="en-GB" sz="194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2FDD9-A2AD-2B14-F150-0081D591455B}"/>
              </a:ext>
            </a:extLst>
          </p:cNvPr>
          <p:cNvSpPr/>
          <p:nvPr/>
        </p:nvSpPr>
        <p:spPr>
          <a:xfrm>
            <a:off x="0" y="1"/>
            <a:ext cx="2978870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Preparation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3728E7-78E1-0DA0-02CB-07A78837510F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67DA4D5-11F2-C4A8-7970-7B4FB0EC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3" y="1333954"/>
            <a:ext cx="605853" cy="605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57BFF6-636F-8EF9-1EE2-72570AE0C07E}"/>
              </a:ext>
            </a:extLst>
          </p:cNvPr>
          <p:cNvSpPr txBox="1"/>
          <p:nvPr/>
        </p:nvSpPr>
        <p:spPr>
          <a:xfrm>
            <a:off x="776989" y="2204828"/>
            <a:ext cx="9911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When did you start/are you planning to start the NIS development?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is the context? (FPP, other country planning processes?)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What other relevant country planning processes are underway?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organize the team working on the NIS?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Have you identified a Coordinator?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</a:t>
            </a:r>
            <a:r>
              <a:rPr kumimoji="0" lang="en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ave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you selected a consultant to </a:t>
            </a:r>
            <a:r>
              <a:rPr kumimoji="0" lang="en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suppor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the process?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How will you organize the team working on the NIS?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Have you accessed NIS.COST?  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9EA85-1028-2968-3575-4DD21A9BA50E}"/>
              </a:ext>
            </a:extLst>
          </p:cNvPr>
          <p:cNvSpPr/>
          <p:nvPr/>
        </p:nvSpPr>
        <p:spPr>
          <a:xfrm>
            <a:off x="2636829" y="5678480"/>
            <a:ext cx="6305093" cy="10142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has worked well?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Whare the main challenges?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8C71C-C62C-3257-6E92-B1AF2450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1AFC-DF42-41A5-B57C-06A83BBA6616}" type="slidenum">
              <a:rPr kumimoji="0" lang="en-GB" sz="72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728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64F9A1-E45B-982C-046C-9769422F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4" y="432633"/>
            <a:ext cx="9480375" cy="810030"/>
          </a:xfrm>
        </p:spPr>
        <p:txBody>
          <a:bodyPr/>
          <a:lstStyle/>
          <a:p>
            <a:r>
              <a:rPr lang="en-GB" b="0" dirty="0">
                <a:latin typeface="Poppins" panose="00000500000000000000" pitchFamily="2" charset="0"/>
                <a:cs typeface="Poppins" panose="00000500000000000000" pitchFamily="2" charset="0"/>
              </a:rPr>
              <a:t>Questions to </a:t>
            </a:r>
            <a:r>
              <a:rPr lang="en-CH" b="0" dirty="0">
                <a:latin typeface="Poppins" panose="00000500000000000000" pitchFamily="2" charset="0"/>
                <a:cs typeface="Poppins" panose="00000500000000000000" pitchFamily="2" charset="0"/>
              </a:rPr>
              <a:t>respond to before the workshop (2)</a:t>
            </a:r>
            <a:endParaRPr lang="en-GB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121F4-D772-C50F-69C0-BDF1A637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28" y="891078"/>
            <a:ext cx="5080927" cy="261290"/>
          </a:xfrm>
        </p:spPr>
        <p:txBody>
          <a:bodyPr/>
          <a:lstStyle/>
          <a:p>
            <a:r>
              <a:rPr lang="en-CH" dirty="0"/>
              <a:t>To submit to NIS team by 30 September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A81A0-7571-34D9-BCE8-23435ACF4CE8}"/>
              </a:ext>
            </a:extLst>
          </p:cNvPr>
          <p:cNvSpPr/>
          <p:nvPr/>
        </p:nvSpPr>
        <p:spPr>
          <a:xfrm>
            <a:off x="549391" y="1832318"/>
            <a:ext cx="10479970" cy="4060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6DD6C-A05D-9B85-2772-81F7144AC930}"/>
              </a:ext>
            </a:extLst>
          </p:cNvPr>
          <p:cNvSpPr txBox="1"/>
          <p:nvPr/>
        </p:nvSpPr>
        <p:spPr>
          <a:xfrm>
            <a:off x="1079916" y="1441442"/>
            <a:ext cx="3840876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2. Developing NIS Content </a:t>
            </a:r>
            <a:endParaRPr kumimoji="0" lang="en-GB" sz="194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2FDD9-A2AD-2B14-F150-0081D591455B}"/>
              </a:ext>
            </a:extLst>
          </p:cNvPr>
          <p:cNvSpPr/>
          <p:nvPr/>
        </p:nvSpPr>
        <p:spPr>
          <a:xfrm>
            <a:off x="0" y="1"/>
            <a:ext cx="2978870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Preparation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3728E7-78E1-0DA0-02CB-07A78837510F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67DA4D5-11F2-C4A8-7970-7B4FB0EC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3" y="1333954"/>
            <a:ext cx="605853" cy="605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57BFF6-636F-8EF9-1EE2-72570AE0C07E}"/>
              </a:ext>
            </a:extLst>
          </p:cNvPr>
          <p:cNvSpPr txBox="1"/>
          <p:nvPr/>
        </p:nvSpPr>
        <p:spPr>
          <a:xfrm>
            <a:off x="776989" y="2204828"/>
            <a:ext cx="9911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Have you done a desk review of available resources?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Can you build on a recent EPI Review and/or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Coverage and Equity assessment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?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What are the lessons learned from past plans/strategies?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Have you done a Situation Analysis?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are the lessons learned from past plans/strategies?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9EA85-1028-2968-3575-4DD21A9BA50E}"/>
              </a:ext>
            </a:extLst>
          </p:cNvPr>
          <p:cNvSpPr/>
          <p:nvPr/>
        </p:nvSpPr>
        <p:spPr>
          <a:xfrm>
            <a:off x="2550496" y="4577859"/>
            <a:ext cx="6305093" cy="10142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has worked well?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Whare the main challenges?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0ED91E4-4831-2D5A-7C35-023CB4CA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3" y="1326207"/>
            <a:ext cx="614663" cy="6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8C71C-C62C-3257-6E92-B1AF2450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1AFC-DF42-41A5-B57C-06A83BBA6616}" type="slidenum">
              <a:rPr kumimoji="0" lang="en-GB" sz="72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728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64F9A1-E45B-982C-046C-9769422F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4" y="432633"/>
            <a:ext cx="9480375" cy="406906"/>
          </a:xfrm>
        </p:spPr>
        <p:txBody>
          <a:bodyPr/>
          <a:lstStyle/>
          <a:p>
            <a:r>
              <a:rPr lang="en-GB" b="0" dirty="0">
                <a:latin typeface="Poppins" panose="00000500000000000000" pitchFamily="2" charset="0"/>
                <a:cs typeface="Poppins" panose="00000500000000000000" pitchFamily="2" charset="0"/>
              </a:rPr>
              <a:t>Questions to </a:t>
            </a:r>
            <a:r>
              <a:rPr lang="en-CH" b="0" dirty="0">
                <a:latin typeface="Poppins" panose="00000500000000000000" pitchFamily="2" charset="0"/>
                <a:cs typeface="Poppins" panose="00000500000000000000" pitchFamily="2" charset="0"/>
              </a:rPr>
              <a:t>respond to before the workshop (3)</a:t>
            </a:r>
            <a:endParaRPr lang="en-GB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121F4-D772-C50F-69C0-BDF1A637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28" y="891078"/>
            <a:ext cx="5080927" cy="261290"/>
          </a:xfrm>
        </p:spPr>
        <p:txBody>
          <a:bodyPr/>
          <a:lstStyle/>
          <a:p>
            <a:r>
              <a:rPr lang="en-CH" dirty="0"/>
              <a:t>To submit to NIS team by 30 September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A81A0-7571-34D9-BCE8-23435ACF4CE8}"/>
              </a:ext>
            </a:extLst>
          </p:cNvPr>
          <p:cNvSpPr/>
          <p:nvPr/>
        </p:nvSpPr>
        <p:spPr>
          <a:xfrm>
            <a:off x="549391" y="1832318"/>
            <a:ext cx="10479970" cy="4060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6DD6C-A05D-9B85-2772-81F7144AC930}"/>
              </a:ext>
            </a:extLst>
          </p:cNvPr>
          <p:cNvSpPr txBox="1"/>
          <p:nvPr/>
        </p:nvSpPr>
        <p:spPr>
          <a:xfrm>
            <a:off x="1079916" y="1441442"/>
            <a:ext cx="3840876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3. Stakeholder engagement</a:t>
            </a:r>
            <a:endParaRPr kumimoji="0" lang="en-GB" sz="194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2FDD9-A2AD-2B14-F150-0081D591455B}"/>
              </a:ext>
            </a:extLst>
          </p:cNvPr>
          <p:cNvSpPr/>
          <p:nvPr/>
        </p:nvSpPr>
        <p:spPr>
          <a:xfrm>
            <a:off x="0" y="1"/>
            <a:ext cx="2978870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Preparation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3728E7-78E1-0DA0-02CB-07A78837510F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67DA4D5-11F2-C4A8-7970-7B4FB0EC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3" y="1333954"/>
            <a:ext cx="605853" cy="605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57BFF6-636F-8EF9-1EE2-72570AE0C07E}"/>
              </a:ext>
            </a:extLst>
          </p:cNvPr>
          <p:cNvSpPr txBox="1"/>
          <p:nvPr/>
        </p:nvSpPr>
        <p:spPr>
          <a:xfrm>
            <a:off x="776989" y="2204828"/>
            <a:ext cx="9911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Have you done a mapping of the key stakeholder to engage with during the NIS development? 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CH" dirty="0">
              <a:solidFill>
                <a:srgbClr val="000000"/>
              </a:solidFill>
              <a:latin typeface="Poppi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synchronise NIS with the National HSSP and ensure that health sector planning focal persons are fully engaged?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Have you developed a stakeholder engagement plan?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</a:rPr>
              <a:t>How will you organize the stakeholders to develop a shared understanding of the environment for the next strategic period?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ea typeface="+mn-ea"/>
                <a:cs typeface="+mn-cs"/>
              </a:rPr>
              <a:t>What mechanism will you use for collation of stakeholders input?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9EA85-1028-2968-3575-4DD21A9BA50E}"/>
              </a:ext>
            </a:extLst>
          </p:cNvPr>
          <p:cNvSpPr/>
          <p:nvPr/>
        </p:nvSpPr>
        <p:spPr>
          <a:xfrm>
            <a:off x="2775783" y="5714903"/>
            <a:ext cx="6305093" cy="10142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has worked well?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Whare the main challenges?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0ED91E4-4831-2D5A-7C35-023CB4CA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3" y="1326207"/>
            <a:ext cx="614663" cy="6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8C71C-C62C-3257-6E92-B1AF2450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1AFC-DF42-41A5-B57C-06A83BBA6616}" type="slidenum">
              <a:rPr kumimoji="0" lang="en-GB" sz="72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728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64F9A1-E45B-982C-046C-9769422F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4" y="432633"/>
            <a:ext cx="9480375" cy="406906"/>
          </a:xfrm>
        </p:spPr>
        <p:txBody>
          <a:bodyPr/>
          <a:lstStyle/>
          <a:p>
            <a:r>
              <a:rPr lang="en-GB" b="0" dirty="0">
                <a:latin typeface="Poppins" panose="00000500000000000000" pitchFamily="2" charset="0"/>
                <a:cs typeface="Poppins" panose="00000500000000000000" pitchFamily="2" charset="0"/>
              </a:rPr>
              <a:t>Questions to </a:t>
            </a:r>
            <a:r>
              <a:rPr lang="en-CH" b="0" dirty="0">
                <a:latin typeface="Poppins" panose="00000500000000000000" pitchFamily="2" charset="0"/>
                <a:cs typeface="Poppins" panose="00000500000000000000" pitchFamily="2" charset="0"/>
              </a:rPr>
              <a:t>respond to before the workshop (4)</a:t>
            </a:r>
            <a:endParaRPr lang="en-GB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121F4-D772-C50F-69C0-BDF1A637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28" y="891078"/>
            <a:ext cx="5080927" cy="261290"/>
          </a:xfrm>
        </p:spPr>
        <p:txBody>
          <a:bodyPr/>
          <a:lstStyle/>
          <a:p>
            <a:r>
              <a:rPr lang="en-CH" dirty="0"/>
              <a:t>To submit to NIS team by 30 September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A81A0-7571-34D9-BCE8-23435ACF4CE8}"/>
              </a:ext>
            </a:extLst>
          </p:cNvPr>
          <p:cNvSpPr/>
          <p:nvPr/>
        </p:nvSpPr>
        <p:spPr>
          <a:xfrm>
            <a:off x="549391" y="1832318"/>
            <a:ext cx="10479970" cy="4060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6DD6C-A05D-9B85-2772-81F7144AC930}"/>
              </a:ext>
            </a:extLst>
          </p:cNvPr>
          <p:cNvSpPr txBox="1"/>
          <p:nvPr/>
        </p:nvSpPr>
        <p:spPr>
          <a:xfrm>
            <a:off x="1079916" y="1441442"/>
            <a:ext cx="3840876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4. Strategy and Costing </a:t>
            </a:r>
            <a:endParaRPr kumimoji="0" lang="en-GB" sz="194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2FDD9-A2AD-2B14-F150-0081D591455B}"/>
              </a:ext>
            </a:extLst>
          </p:cNvPr>
          <p:cNvSpPr/>
          <p:nvPr/>
        </p:nvSpPr>
        <p:spPr>
          <a:xfrm>
            <a:off x="0" y="1"/>
            <a:ext cx="2978870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Preparation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3728E7-78E1-0DA0-02CB-07A78837510F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7BFF6-636F-8EF9-1EE2-72570AE0C07E}"/>
              </a:ext>
            </a:extLst>
          </p:cNvPr>
          <p:cNvSpPr txBox="1"/>
          <p:nvPr/>
        </p:nvSpPr>
        <p:spPr>
          <a:xfrm>
            <a:off x="776989" y="2204828"/>
            <a:ext cx="9911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How will you organize this phase of the NIS development, especially at sub-national levels?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en-CH" dirty="0">
                <a:solidFill>
                  <a:srgbClr val="000000"/>
                </a:solidFill>
              </a:rPr>
              <a:t>Have you set and prioritised your objectives? </a:t>
            </a:r>
            <a:endParaRPr lang="fr-CH" dirty="0">
              <a:solidFill>
                <a:srgbClr val="000000"/>
              </a:solidFill>
            </a:endParaRPr>
          </a:p>
          <a:p>
            <a:pPr marL="342900" lvl="0" indent="-342900">
              <a:buFontTx/>
              <a:buAutoNum type="arabicPeriod"/>
              <a:defRPr/>
            </a:pPr>
            <a:endParaRPr lang="fr-CH" dirty="0">
              <a:solidFill>
                <a:srgbClr val="000000"/>
              </a:solidFill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en-CH" dirty="0">
                <a:solidFill>
                  <a:srgbClr val="000000"/>
                </a:solidFill>
              </a:rPr>
              <a:t>Have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you identified key opportunities and barriers and their root causes?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Have you defined strategies to 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</a:t>
            </a:r>
            <a:r>
              <a:rPr kumimoji="0" lang="en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ress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root causes and effect change?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Have you developed an M&amp;E Framework?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Have you estimated the resources needed to implement the NIS using NIS.COST?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9EA85-1028-2968-3575-4DD21A9BA50E}"/>
              </a:ext>
            </a:extLst>
          </p:cNvPr>
          <p:cNvSpPr/>
          <p:nvPr/>
        </p:nvSpPr>
        <p:spPr>
          <a:xfrm>
            <a:off x="2636829" y="5686370"/>
            <a:ext cx="6305093" cy="8525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has worked well?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Whare the main challenges?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13640D1-6066-5E7F-3858-6790F285F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53" y="1331220"/>
            <a:ext cx="611320" cy="6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8C71C-C62C-3257-6E92-B1AF2450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1AFC-DF42-41A5-B57C-06A83BBA6616}" type="slidenum">
              <a:rPr kumimoji="0" lang="en-GB" sz="72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728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64F9A1-E45B-982C-046C-9769422F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4" y="432633"/>
            <a:ext cx="9480375" cy="406906"/>
          </a:xfrm>
        </p:spPr>
        <p:txBody>
          <a:bodyPr/>
          <a:lstStyle/>
          <a:p>
            <a:r>
              <a:rPr lang="en-GB" b="0" dirty="0">
                <a:latin typeface="Poppins" panose="00000500000000000000" pitchFamily="2" charset="0"/>
                <a:cs typeface="Poppins" panose="00000500000000000000" pitchFamily="2" charset="0"/>
              </a:rPr>
              <a:t>Questions to </a:t>
            </a:r>
            <a:r>
              <a:rPr lang="en-CH" b="0" dirty="0">
                <a:latin typeface="Poppins" panose="00000500000000000000" pitchFamily="2" charset="0"/>
                <a:cs typeface="Poppins" panose="00000500000000000000" pitchFamily="2" charset="0"/>
              </a:rPr>
              <a:t>respond to before the workshop (5)</a:t>
            </a:r>
            <a:endParaRPr lang="en-GB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121F4-D772-C50F-69C0-BDF1A637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28" y="891078"/>
            <a:ext cx="5080927" cy="261290"/>
          </a:xfrm>
        </p:spPr>
        <p:txBody>
          <a:bodyPr/>
          <a:lstStyle/>
          <a:p>
            <a:r>
              <a:rPr lang="en-CH" dirty="0"/>
              <a:t>To submit to NIS team by 30 September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A81A0-7571-34D9-BCE8-23435ACF4CE8}"/>
              </a:ext>
            </a:extLst>
          </p:cNvPr>
          <p:cNvSpPr/>
          <p:nvPr/>
        </p:nvSpPr>
        <p:spPr>
          <a:xfrm>
            <a:off x="549391" y="1832318"/>
            <a:ext cx="10479970" cy="4060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6DD6C-A05D-9B85-2772-81F7144AC930}"/>
              </a:ext>
            </a:extLst>
          </p:cNvPr>
          <p:cNvSpPr txBox="1"/>
          <p:nvPr/>
        </p:nvSpPr>
        <p:spPr>
          <a:xfrm>
            <a:off x="1079916" y="1441442"/>
            <a:ext cx="5016084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9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5. Expectations from the workshop</a:t>
            </a:r>
            <a:endParaRPr kumimoji="0" lang="en-GB" sz="194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2FDD9-A2AD-2B14-F150-0081D591455B}"/>
              </a:ext>
            </a:extLst>
          </p:cNvPr>
          <p:cNvSpPr/>
          <p:nvPr/>
        </p:nvSpPr>
        <p:spPr>
          <a:xfrm>
            <a:off x="0" y="1"/>
            <a:ext cx="2978870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Preparation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3728E7-78E1-0DA0-02CB-07A78837510F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7BFF6-636F-8EF9-1EE2-72570AE0C07E}"/>
              </a:ext>
            </a:extLst>
          </p:cNvPr>
          <p:cNvSpPr txBox="1"/>
          <p:nvPr/>
        </p:nvSpPr>
        <p:spPr>
          <a:xfrm>
            <a:off x="776989" y="2204828"/>
            <a:ext cx="9911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</a:t>
            </a:r>
            <a:r>
              <a:rPr kumimoji="0" lang="en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wou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ld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you like to focus on during the workshop?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Where do you want to be in your NIS development by the end of the workshop?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Other comments?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0D10BB4-A232-14DF-9C07-EBFF06B9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53" y="1331220"/>
            <a:ext cx="611320" cy="6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BE18-8F73-4E60-8DCB-CEB88C4A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Preparation requested of participants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88F1-79C3-4F14-911C-0B5247B5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33" y="2141537"/>
            <a:ext cx="10515600" cy="4351338"/>
          </a:xfrm>
        </p:spPr>
        <p:txBody>
          <a:bodyPr/>
          <a:lstStyle/>
          <a:p>
            <a:r>
              <a:rPr lang="en-US" dirty="0"/>
              <a:t>Using the resources available, prepare a presentation following the proposed template and detailed questions</a:t>
            </a:r>
          </a:p>
          <a:p>
            <a:r>
              <a:rPr lang="en-US" dirty="0"/>
              <a:t>Send the presentation </a:t>
            </a:r>
            <a:r>
              <a:rPr lang="en-US" b="1" dirty="0"/>
              <a:t>before </a:t>
            </a:r>
            <a:r>
              <a:rPr lang="en-CH" b="1" dirty="0"/>
              <a:t>30 September</a:t>
            </a:r>
            <a:r>
              <a:rPr lang="en-US" b="1" dirty="0"/>
              <a:t> </a:t>
            </a:r>
            <a:r>
              <a:rPr lang="en-US" dirty="0"/>
              <a:t>to:</a:t>
            </a:r>
            <a:endParaRPr lang="en-CH" dirty="0">
              <a:hlinkClick r:id="rId2"/>
            </a:endParaRPr>
          </a:p>
          <a:p>
            <a:pPr marL="457200" lvl="1" indent="0">
              <a:buNone/>
            </a:pPr>
            <a:r>
              <a:rPr lang="fr-CH" sz="2800" dirty="0">
                <a:hlinkClick r:id="rId2"/>
              </a:rPr>
              <a:t>petua@who.int</a:t>
            </a:r>
            <a:endParaRPr lang="en-CH" sz="2800" dirty="0"/>
          </a:p>
          <a:p>
            <a:pPr marL="457200" lvl="1" indent="0">
              <a:buNone/>
            </a:pPr>
            <a:r>
              <a:rPr lang="fr-CH" sz="2800" dirty="0">
                <a:hlinkClick r:id="rId3"/>
              </a:rPr>
              <a:t>fihmanj@who.int</a:t>
            </a:r>
            <a:endParaRPr lang="fr-CH" sz="2800" dirty="0"/>
          </a:p>
          <a:p>
            <a:pPr marL="457200" lvl="1" indent="0">
              <a:buNone/>
            </a:pPr>
            <a:r>
              <a:rPr lang="fr-CH" sz="2800" dirty="0">
                <a:hlinkClick r:id="rId4"/>
              </a:rPr>
              <a:t>nis@who.int</a:t>
            </a:r>
            <a:endParaRPr lang="fr-CH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B1456-596C-4649-A317-80119D5F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E256F-C989-9D45-9136-B62EA99AC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36FC6-20F0-4E5A-B00C-1FD029381ED4}"/>
              </a:ext>
            </a:extLst>
          </p:cNvPr>
          <p:cNvSpPr txBox="1"/>
          <p:nvPr/>
        </p:nvSpPr>
        <p:spPr>
          <a:xfrm>
            <a:off x="5172311" y="4765264"/>
            <a:ext cx="506765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2D549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Resources available here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549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: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2D549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BA6E2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  <a:hlinkClick r:id="rId5"/>
              </a:rPr>
              <a:t>www.technet-21.org/en/topics/national-immunization-strategy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1BA6E2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3BF7D-76A2-D45C-290C-3AA23002C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65" y="6361312"/>
            <a:ext cx="1778520" cy="4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5785"/>
      </p:ext>
    </p:extLst>
  </p:cSld>
  <p:clrMapOvr>
    <a:masterClrMapping/>
  </p:clrMapOvr>
</p:sld>
</file>

<file path=ppt/theme/theme1.xml><?xml version="1.0" encoding="utf-8"?>
<a:theme xmlns:a="http://schemas.openxmlformats.org/drawingml/2006/main" name="WHO/IVB Presentation">
  <a:themeElements>
    <a:clrScheme name="WHO _ IVB">
      <a:dk1>
        <a:srgbClr val="000000"/>
      </a:dk1>
      <a:lt1>
        <a:srgbClr val="FFFFFF"/>
      </a:lt1>
      <a:dk2>
        <a:srgbClr val="707070"/>
      </a:dk2>
      <a:lt2>
        <a:srgbClr val="F2F2F2"/>
      </a:lt2>
      <a:accent1>
        <a:srgbClr val="009CDE"/>
      </a:accent1>
      <a:accent2>
        <a:srgbClr val="008ACD"/>
      </a:accent2>
      <a:accent3>
        <a:srgbClr val="0B6AAC"/>
      </a:accent3>
      <a:accent4>
        <a:srgbClr val="134A8A"/>
      </a:accent4>
      <a:accent5>
        <a:srgbClr val="C5EDFF"/>
      </a:accent5>
      <a:accent6>
        <a:srgbClr val="001738"/>
      </a:accent6>
      <a:hlink>
        <a:srgbClr val="008ACD"/>
      </a:hlink>
      <a:folHlink>
        <a:srgbClr val="001738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VB Red">
      <a:srgbClr val="D80A12"/>
    </a:custClr>
    <a:custClr name="IVB Orange">
      <a:srgbClr val="FA9A00"/>
    </a:custClr>
    <a:custClr name="IVB Yellow">
      <a:srgbClr val="F1E21A"/>
    </a:custClr>
    <a:custClr name="IVB Green">
      <a:srgbClr val="00785A"/>
    </a:custClr>
    <a:custClr name="IVB Light Green">
      <a:srgbClr val="00C871"/>
    </a:custClr>
    <a:custClr name="IVB Magenta">
      <a:srgbClr val="C10077"/>
    </a:custClr>
  </a:custClrLst>
  <a:extLst>
    <a:ext uri="{05A4C25C-085E-4340-85A3-A5531E510DB2}">
      <thm15:themeFamily xmlns:thm15="http://schemas.microsoft.com/office/thememl/2012/main" name="IVB_Master_Deck_V4.potx  -  Read-Only" id="{F982E920-293F-476F-8113-D560139842DA}" vid="{01F87C72-A18A-4C17-A22F-130C2F8C9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935</Words>
  <Application>Microsoft Office PowerPoint</Application>
  <PresentationFormat>Widescreen</PresentationFormat>
  <Paragraphs>137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Now</vt:lpstr>
      <vt:lpstr>Poppins</vt:lpstr>
      <vt:lpstr>Poppins Medium</vt:lpstr>
      <vt:lpstr>Poppins SemiBold</vt:lpstr>
      <vt:lpstr>Wingdings</vt:lpstr>
      <vt:lpstr>WHO/IVB Presentation</vt:lpstr>
      <vt:lpstr>Participants</vt:lpstr>
      <vt:lpstr>Questions to prepare per each ‘type’ of participant</vt:lpstr>
      <vt:lpstr>Questions to respond to before the workshop (1)</vt:lpstr>
      <vt:lpstr>Questions to respond to before the workshop (2)</vt:lpstr>
      <vt:lpstr>Questions to respond to before the workshop (3)</vt:lpstr>
      <vt:lpstr>Questions to respond to before the workshop (4)</vt:lpstr>
      <vt:lpstr>Questions to respond to before the workshop (5)</vt:lpstr>
      <vt:lpstr>Preparation requested of participants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Participants</dc:title>
  <dc:creator>FIHMAN, Johanna</dc:creator>
  <cp:lastModifiedBy>FIHMAN, Johanna</cp:lastModifiedBy>
  <cp:revision>1</cp:revision>
  <dcterms:created xsi:type="dcterms:W3CDTF">2022-08-23T14:46:01Z</dcterms:created>
  <dcterms:modified xsi:type="dcterms:W3CDTF">2022-08-23T14:51:07Z</dcterms:modified>
</cp:coreProperties>
</file>