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2" r:id="rId4"/>
  </p:sldMasterIdLst>
  <p:notesMasterIdLst>
    <p:notesMasterId r:id="rId55"/>
  </p:notesMasterIdLst>
  <p:handoutMasterIdLst>
    <p:handoutMasterId r:id="rId56"/>
  </p:handoutMasterIdLst>
  <p:sldIdLst>
    <p:sldId id="2147471048" r:id="rId5"/>
    <p:sldId id="2147471126" r:id="rId6"/>
    <p:sldId id="2147471146" r:id="rId7"/>
    <p:sldId id="2147471142" r:id="rId8"/>
    <p:sldId id="2147471144" r:id="rId9"/>
    <p:sldId id="2147471050" r:id="rId10"/>
    <p:sldId id="2147471055" r:id="rId11"/>
    <p:sldId id="2147471074" r:id="rId12"/>
    <p:sldId id="2147471086" r:id="rId13"/>
    <p:sldId id="2147471096" r:id="rId14"/>
    <p:sldId id="2147471065" r:id="rId15"/>
    <p:sldId id="2147471066" r:id="rId16"/>
    <p:sldId id="2147471075" r:id="rId17"/>
    <p:sldId id="2147471100" r:id="rId18"/>
    <p:sldId id="2147471120" r:id="rId19"/>
    <p:sldId id="2147471094" r:id="rId20"/>
    <p:sldId id="2147471095" r:id="rId21"/>
    <p:sldId id="2147471098" r:id="rId22"/>
    <p:sldId id="2147471118" r:id="rId23"/>
    <p:sldId id="2147471117" r:id="rId24"/>
    <p:sldId id="2147471051" r:id="rId25"/>
    <p:sldId id="2147471057" r:id="rId26"/>
    <p:sldId id="2147471145" r:id="rId27"/>
    <p:sldId id="2147471071" r:id="rId28"/>
    <p:sldId id="2147471052" r:id="rId29"/>
    <p:sldId id="2147471059" r:id="rId30"/>
    <p:sldId id="2147471116" r:id="rId31"/>
    <p:sldId id="2147471053" r:id="rId32"/>
    <p:sldId id="2147471061" r:id="rId33"/>
    <p:sldId id="2147471088" r:id="rId34"/>
    <p:sldId id="2147471102" r:id="rId35"/>
    <p:sldId id="2147471106" r:id="rId36"/>
    <p:sldId id="2147471073" r:id="rId37"/>
    <p:sldId id="2147471076" r:id="rId38"/>
    <p:sldId id="2147471084" r:id="rId39"/>
    <p:sldId id="2147471079" r:id="rId40"/>
    <p:sldId id="2147471104" r:id="rId41"/>
    <p:sldId id="2147471113" r:id="rId42"/>
    <p:sldId id="2147471108" r:id="rId43"/>
    <p:sldId id="2147471109" r:id="rId44"/>
    <p:sldId id="2147471110" r:id="rId45"/>
    <p:sldId id="2147471111" r:id="rId46"/>
    <p:sldId id="2147471054" r:id="rId47"/>
    <p:sldId id="2147471063" r:id="rId48"/>
    <p:sldId id="2147471121" r:id="rId49"/>
    <p:sldId id="2147471089" r:id="rId50"/>
    <p:sldId id="2147471136" r:id="rId51"/>
    <p:sldId id="2147471125" r:id="rId52"/>
    <p:sldId id="2147471091" r:id="rId53"/>
    <p:sldId id="2147471138" r:id="rId54"/>
  </p:sldIdLst>
  <p:sldSz cx="12192000" cy="6858000"/>
  <p:notesSz cx="7102475" cy="9388475"/>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B48214-792B-6B46-9B5A-E76943D4590B}">
          <p14:sldIdLst>
            <p14:sldId id="2147471048"/>
            <p14:sldId id="2147471126"/>
            <p14:sldId id="2147471146"/>
            <p14:sldId id="2147471142"/>
            <p14:sldId id="2147471144"/>
            <p14:sldId id="2147471050"/>
            <p14:sldId id="2147471055"/>
            <p14:sldId id="2147471074"/>
            <p14:sldId id="2147471086"/>
            <p14:sldId id="2147471096"/>
            <p14:sldId id="2147471065"/>
            <p14:sldId id="2147471066"/>
            <p14:sldId id="2147471075"/>
            <p14:sldId id="2147471100"/>
            <p14:sldId id="2147471120"/>
            <p14:sldId id="2147471094"/>
            <p14:sldId id="2147471095"/>
            <p14:sldId id="2147471098"/>
            <p14:sldId id="2147471118"/>
            <p14:sldId id="2147471117"/>
            <p14:sldId id="2147471051"/>
            <p14:sldId id="2147471057"/>
            <p14:sldId id="2147471145"/>
            <p14:sldId id="2147471071"/>
            <p14:sldId id="2147471052"/>
            <p14:sldId id="2147471059"/>
            <p14:sldId id="2147471116"/>
            <p14:sldId id="2147471053"/>
            <p14:sldId id="2147471061"/>
            <p14:sldId id="2147471088"/>
            <p14:sldId id="2147471102"/>
            <p14:sldId id="2147471106"/>
            <p14:sldId id="2147471073"/>
            <p14:sldId id="2147471076"/>
            <p14:sldId id="2147471084"/>
            <p14:sldId id="2147471079"/>
            <p14:sldId id="2147471104"/>
            <p14:sldId id="2147471113"/>
            <p14:sldId id="2147471108"/>
            <p14:sldId id="2147471109"/>
            <p14:sldId id="2147471110"/>
            <p14:sldId id="2147471111"/>
            <p14:sldId id="2147471054"/>
            <p14:sldId id="2147471063"/>
            <p14:sldId id="2147471121"/>
            <p14:sldId id="2147471089"/>
            <p14:sldId id="2147471136"/>
            <p14:sldId id="2147471125"/>
            <p14:sldId id="2147471091"/>
            <p14:sldId id="21474711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169E0-B999-F374-08A9-6798CA75E651}" name="Thomas Cherian" initials="TC" userId="Thomas Cherian" providerId="None"/>
  <p188:author id="{BBF80EE3-5F9C-1D72-C626-793BC9B0B170}" name="Nameeda Khaiser" initials="NK" userId="S::khaisern@mmglobalhealth.org::e789d417-f602-40a1-996f-c4978b5cd227" providerId="AD"/>
  <p188:author id="{A0CAFAF1-0CE6-6251-379E-797579CCD09D}" name="Minzi Lam Meier" initials="MLM" userId="S::lamm@mmglobalhealth.org::be689470-63f6-4662-a094-659f08fe60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AF2"/>
    <a:srgbClr val="FFCC99"/>
    <a:srgbClr val="F4F0E6"/>
    <a:srgbClr val="EBE2CF"/>
    <a:srgbClr val="79CAF6"/>
    <a:srgbClr val="99D6F8"/>
    <a:srgbClr val="B8E2F8"/>
    <a:srgbClr val="E2F3FE"/>
    <a:srgbClr val="3F9ED2"/>
    <a:srgbClr val="72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82" y="75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ata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ondwana-collection.com/news/the-first-drive-through-vaccination-station-opens-in-windhoek" TargetMode="External"/><Relationship Id="rId1" Type="http://schemas.openxmlformats.org/officeDocument/2006/relationships/hyperlink" Target="https://www.gavi.org/vaccineswork/malawi-60-day-covid-19-vaccine-express-drive" TargetMode="External"/><Relationship Id="rId5" Type="http://schemas.openxmlformats.org/officeDocument/2006/relationships/image" Target="../media/image39.jpe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 Id="rId4" Type="http://schemas.openxmlformats.org/officeDocument/2006/relationships/image" Target="../media/image15.png"/></Relationships>
</file>

<file path=ppt/diagrams/_rels/data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frik21.africa/en/ghana-government-signs-with-zoompak-for-medical-waste-management/#:~:text=Ghana%20enters%20into%20a%20new,the%20Covid%2D19%20vaccination%20campaign." TargetMode="External"/><Relationship Id="rId1" Type="http://schemas.openxmlformats.org/officeDocument/2006/relationships/hyperlink" Target="https://www.cowin.gov.in/" TargetMode="External"/><Relationship Id="rId6" Type="http://schemas.openxmlformats.org/officeDocument/2006/relationships/image" Target="../media/image42.jpeg"/><Relationship Id="rId5" Type="http://schemas.openxmlformats.org/officeDocument/2006/relationships/image" Target="../media/image41.svg"/><Relationship Id="rId4" Type="http://schemas.openxmlformats.org/officeDocument/2006/relationships/image" Target="../media/image40.png"/></Relationships>
</file>

<file path=ppt/diagrams/_rels/data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hyperlink" Target="https://share.america.gov/u-s-company-delivers-covid-19-tests-by-drone-in-ghana/" TargetMode="External"/><Relationship Id="rId4" Type="http://schemas.openxmlformats.org/officeDocument/2006/relationships/image" Target="../media/image45.png"/></Relationships>
</file>

<file path=ppt/diagrams/_rels/data23.xml.rels><?xml version="1.0" encoding="UTF-8" standalone="yes"?>
<Relationships xmlns="http://schemas.openxmlformats.org/package/2006/relationships"><Relationship Id="rId3" Type="http://schemas.openxmlformats.org/officeDocument/2006/relationships/hyperlink" Target="https://hmis.moh.gov.rw/" TargetMode="External"/><Relationship Id="rId7" Type="http://schemas.openxmlformats.org/officeDocument/2006/relationships/image" Target="../media/image48.svg"/><Relationship Id="rId2" Type="http://schemas.openxmlformats.org/officeDocument/2006/relationships/hyperlink" Target="https://www.villagereach.org/2021/06/21/provinces-align-strategies-to-improve-medicine-distribution-in-mozambique/" TargetMode="External"/><Relationship Id="rId1" Type="http://schemas.openxmlformats.org/officeDocument/2006/relationships/hyperlink" Target="https://www.villagereach.org/2021/09/08/innovation-in-the-face-of-covid-19/" TargetMode="Externa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diagrams/_rels/data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image" Target="../media/image49.png"/></Relationships>
</file>

<file path=ppt/diagrams/_rels/data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_rels/data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image" Target="../media/image55.jpeg"/></Relationships>
</file>

<file path=ppt/diagrams/_rels/data28.xml.rels><?xml version="1.0" encoding="UTF-8" standalone="yes"?>
<Relationships xmlns="http://schemas.openxmlformats.org/package/2006/relationships"><Relationship Id="rId1" Type="http://schemas.openxmlformats.org/officeDocument/2006/relationships/image" Target="../media/image58.png"/></Relationships>
</file>

<file path=ppt/diagrams/_rels/data29.xml.rels><?xml version="1.0" encoding="UTF-8" standalone="yes"?>
<Relationships xmlns="http://schemas.openxmlformats.org/package/2006/relationships"><Relationship Id="rId1" Type="http://schemas.openxmlformats.org/officeDocument/2006/relationships/image" Target="../media/image5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png"/></Relationships>
</file>

<file path=ppt/diagrams/_rels/data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allafrica.com/stories/202107300571.html" TargetMode="External"/><Relationship Id="rId1" Type="http://schemas.openxmlformats.org/officeDocument/2006/relationships/hyperlink" Target="https://www.unicef.org/ghana/stories/addressing-misinformation-and-rumours-about-vaccines-your-community" TargetMode="External"/><Relationship Id="rId6" Type="http://schemas.openxmlformats.org/officeDocument/2006/relationships/image" Target="../media/image62.png"/><Relationship Id="rId5" Type="http://schemas.microsoft.com/office/2007/relationships/hdphoto" Target="../media/hdphoto3.wdp"/><Relationship Id="rId4" Type="http://schemas.openxmlformats.org/officeDocument/2006/relationships/image" Target="../media/image61.png"/></Relationships>
</file>

<file path=ppt/diagrams/_rels/data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hyperlink" Target="https://extranet.who.int/sph/sites/default/files/document-library/document/IAR%C2%A0COVID-19%C2%A0Gambia%20%2828-29%20June%202021%29.pdf" TargetMode="External"/><Relationship Id="rId4" Type="http://schemas.openxmlformats.org/officeDocument/2006/relationships/image" Target="../media/image65.png"/></Relationships>
</file>

<file path=ppt/diagrams/_rels/data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image" Target="../media/image66.png"/></Relationships>
</file>

<file path=ppt/diagrams/_rels/data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jpeg"/></Relationships>
</file>

<file path=ppt/diagrams/_rels/data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diagrams/_rels/data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image" Target="../media/image75.png"/></Relationships>
</file>

<file path=ppt/diagrams/_rels/data3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image" Target="../media/image78.jpeg"/></Relationships>
</file>

<file path=ppt/diagrams/_rels/data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hyperlink" Target="https://www.usnews.com/news/top-news/articles/2021-07-29/pakistan-to-ban-public-sector-education-malls-air-travel-for-unvaccinated"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png"/></Relationships>
</file>

<file path=ppt/diagrams/_rels/data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image" Target="../media/image82.jpeg"/></Relationships>
</file>

<file path=ppt/diagrams/_rels/data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image" Target="../media/image84.jpe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nicef.org/malawi/stories/vaccination-express-leaves-no-one-behind" TargetMode="External"/><Relationship Id="rId1" Type="http://schemas.openxmlformats.org/officeDocument/2006/relationships/hyperlink" Target="https://www.unicef.org/malawi/stories/no-dose-waste" TargetMode="External"/><Relationship Id="rId5" Type="http://schemas.openxmlformats.org/officeDocument/2006/relationships/image" Target="../media/image24.jpeg"/><Relationship Id="rId4" Type="http://schemas.openxmlformats.org/officeDocument/2006/relationships/image" Target="../media/image23.jpeg"/></Relationships>
</file>

<file path=ppt/diagrams/_rels/data5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diagrams/_rels/data52.xml.rels><?xml version="1.0" encoding="UTF-8" standalone="yes"?>
<Relationships xmlns="http://schemas.openxmlformats.org/package/2006/relationships"><Relationship Id="rId2" Type="http://schemas.openxmlformats.org/officeDocument/2006/relationships/hyperlink" Target="https://blog.rockarch.org/project-electron-update-introducing-aurora-1-0" TargetMode="External"/><Relationship Id="rId1" Type="http://schemas.openxmlformats.org/officeDocument/2006/relationships/image" Target="../media/image88.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hyperlink" Target="https://www.afro.who.int/countries/united-republic-of-tanzania/news/tanzania-concludes-its-second-intra-action-review-covid-19-response" TargetMode="External"/><Relationship Id="rId4" Type="http://schemas.openxmlformats.org/officeDocument/2006/relationships/image" Target="../media/image30.png"/></Relationships>
</file>

<file path=ppt/diagrams/_rels/data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_rels/data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image" Target="../media/image34.jpe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hyperlink" Target="https://www.gavi.org/vaccineswork/malawi-60-day-covid-19-vaccine-express-drive" TargetMode="External"/><Relationship Id="rId5" Type="http://schemas.openxmlformats.org/officeDocument/2006/relationships/image" Target="../media/image39.jpeg"/><Relationship Id="rId4" Type="http://schemas.openxmlformats.org/officeDocument/2006/relationships/hyperlink" Target="https://gondwana-collection.com/news/the-first-drive-through-vaccination-station-opens-in-windhoek"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 Id="rId4" Type="http://schemas.openxmlformats.org/officeDocument/2006/relationships/image" Target="../media/image15.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owin.gov.in/" TargetMode="External"/><Relationship Id="rId1" Type="http://schemas.openxmlformats.org/officeDocument/2006/relationships/image" Target="../media/image17.png"/><Relationship Id="rId6" Type="http://schemas.openxmlformats.org/officeDocument/2006/relationships/image" Target="../media/image42.jpeg"/><Relationship Id="rId5" Type="http://schemas.openxmlformats.org/officeDocument/2006/relationships/hyperlink" Target="https://www.afrik21.africa/en/ghana-government-signs-with-zoompak-for-medical-waste-management/#:~:text=Ghana%20enters%20into%20a%20new,the%20Covid%2D19%20vaccination%20campaign." TargetMode="External"/><Relationship Id="rId4" Type="http://schemas.openxmlformats.org/officeDocument/2006/relationships/image" Target="../media/image41.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hyperlink" Target="https://share.america.gov/u-s-company-delivers-covid-19-tests-by-drone-in-ghana/" TargetMode="External"/><Relationship Id="rId4" Type="http://schemas.openxmlformats.org/officeDocument/2006/relationships/image" Target="../media/image45.png"/></Relationships>
</file>

<file path=ppt/diagrams/_rels/drawing23.xml.rels><?xml version="1.0" encoding="UTF-8" standalone="yes"?>
<Relationships xmlns="http://schemas.openxmlformats.org/package/2006/relationships"><Relationship Id="rId3" Type="http://schemas.openxmlformats.org/officeDocument/2006/relationships/hyperlink" Target="https://www.villagereach.org/2021/06/21/provinces-align-strategies-to-improve-medicine-distribution-in-mozambique/" TargetMode="External"/><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hyperlink" Target="https://www.villagereach.org/2021/09/08/innovation-in-the-face-of-covid-19/" TargetMode="External"/><Relationship Id="rId6" Type="http://schemas.openxmlformats.org/officeDocument/2006/relationships/image" Target="../media/image47.png"/><Relationship Id="rId5" Type="http://schemas.openxmlformats.org/officeDocument/2006/relationships/hyperlink" Target="https://hmis.moh.gov.rw/" TargetMode="External"/><Relationship Id="rId4" Type="http://schemas.openxmlformats.org/officeDocument/2006/relationships/image" Target="../media/image46.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image" Target="../media/image49.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_rels/drawing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image" Target="../media/image55.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png"/></Relationships>
</file>

<file path=ppt/diagrams/_rels/drawing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hyperlink" Target="https://www.unicef.org/ghana/stories/addressing-misinformation-and-rumours-about-vaccines-your-community" TargetMode="External"/><Relationship Id="rId6" Type="http://schemas.openxmlformats.org/officeDocument/2006/relationships/image" Target="../media/image62.png"/><Relationship Id="rId5" Type="http://schemas.openxmlformats.org/officeDocument/2006/relationships/hyperlink" Target="https://allafrica.com/stories/202107300571.html" TargetMode="External"/><Relationship Id="rId4" Type="http://schemas.microsoft.com/office/2007/relationships/hdphoto" Target="../media/hdphoto3.wdp"/></Relationships>
</file>

<file path=ppt/diagrams/_rels/drawing31.xml.rels><?xml version="1.0" encoding="UTF-8" standalone="yes"?>
<Relationships xmlns="http://schemas.openxmlformats.org/package/2006/relationships"><Relationship Id="rId3" Type="http://schemas.openxmlformats.org/officeDocument/2006/relationships/hyperlink" Target="https://extranet.who.int/sph/sites/default/files/document-library/document/IAR%C2%A0COVID-19%C2%A0Gambia%20%2828-29%20June%202021%29.pdf" TargetMode="External"/><Relationship Id="rId2" Type="http://schemas.openxmlformats.org/officeDocument/2006/relationships/image" Target="../media/image64.png"/><Relationship Id="rId1" Type="http://schemas.openxmlformats.org/officeDocument/2006/relationships/image" Target="../media/image63.png"/><Relationship Id="rId4" Type="http://schemas.openxmlformats.org/officeDocument/2006/relationships/image" Target="../media/image65.png"/></Relationships>
</file>

<file path=ppt/diagrams/_rels/drawing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image" Target="../media/image66.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jpeg"/></Relationships>
</file>

<file path=ppt/diagrams/_rels/drawing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diagrams/_rels/drawing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image" Target="../media/image75.png"/></Relationships>
</file>

<file path=ppt/diagrams/_rels/drawing3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image" Target="../media/image78.jpeg"/></Relationships>
</file>

<file path=ppt/diagrams/_rels/drawing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usnews.com/news/top-news/articles/2021-07-29/pakistan-to-ban-public-sector-education-malls-air-travel-for-unvaccinated" TargetMode="External"/><Relationship Id="rId1" Type="http://schemas.openxmlformats.org/officeDocument/2006/relationships/image" Target="../media/image8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png"/></Relationships>
</file>

<file path=ppt/diagrams/_rels/drawing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image" Target="../media/image82.jpeg"/></Relationships>
</file>

<file path=ppt/diagrams/_rels/drawing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image" Target="../media/image8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unicef.org/malawi/stories/no-dose-waste" TargetMode="External"/><Relationship Id="rId1" Type="http://schemas.openxmlformats.org/officeDocument/2006/relationships/image" Target="../media/image22.png"/><Relationship Id="rId5" Type="http://schemas.openxmlformats.org/officeDocument/2006/relationships/image" Target="../media/image24.jpeg"/><Relationship Id="rId4" Type="http://schemas.openxmlformats.org/officeDocument/2006/relationships/hyperlink" Target="https://www.unicef.org/malawi/stories/vaccination-express-leaves-no-one-behind" TargetMode="External"/></Relationships>
</file>

<file path=ppt/diagrams/_rels/drawing5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diagrams/_rels/drawing52.xml.rels><?xml version="1.0" encoding="UTF-8" standalone="yes"?>
<Relationships xmlns="http://schemas.openxmlformats.org/package/2006/relationships"><Relationship Id="rId2" Type="http://schemas.openxmlformats.org/officeDocument/2006/relationships/hyperlink" Target="https://blog.rockarch.org/project-electron-update-introducing-aurora-1-0" TargetMode="External"/><Relationship Id="rId1" Type="http://schemas.openxmlformats.org/officeDocument/2006/relationships/image" Target="../media/image8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fro.who.int/countries/united-republic-of-tanzania/news/tanzania-concludes-its-second-intra-action-review-covid-19-response" TargetMode="External"/><Relationship Id="rId1" Type="http://schemas.openxmlformats.org/officeDocument/2006/relationships/image" Target="../media/image28.jpeg"/><Relationship Id="rId4"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image" Target="../media/image34.jpe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lvl="0" indent="0" algn="l" defTabSz="533400" rtl="0">
            <a:lnSpc>
              <a:spcPct val="90000"/>
            </a:lnSpc>
            <a:spcBef>
              <a:spcPct val="0"/>
            </a:spcBef>
            <a:spcAft>
              <a:spcPct val="35000"/>
            </a:spcAft>
            <a:buNone/>
          </a:pPr>
          <a:r>
            <a:rPr lang="fr" sz="1100" b="1" i="0" u="none" kern="1200" baseline="0" dirty="0">
              <a:solidFill>
                <a:schemeClr val="accent4">
                  <a:lumMod val="40000"/>
                  <a:lumOff val="60000"/>
                </a:schemeClr>
              </a:solidFill>
            </a:rPr>
            <a:t>DÉCENTRALISATION ET SUPERVISION FORMATIVE</a:t>
          </a:r>
        </a:p>
        <a:p>
          <a:pPr marL="0" lvl="0" indent="0" algn="l" defTabSz="533400" rtl="0">
            <a:lnSpc>
              <a:spcPct val="90000"/>
            </a:lnSpc>
            <a:spcBef>
              <a:spcPct val="0"/>
            </a:spcBef>
            <a:spcAft>
              <a:spcPct val="35000"/>
            </a:spcAft>
            <a:buNone/>
          </a:pPr>
          <a:r>
            <a:rPr lang="fr" sz="1100" b="0" i="0" u="none" kern="1200" baseline="0" dirty="0">
              <a:solidFill>
                <a:schemeClr val="bg1"/>
              </a:solidFill>
            </a:rPr>
            <a:t>Les dirigeants politiques du</a:t>
          </a:r>
          <a:r>
            <a:rPr lang="fr" sz="1100" b="1" i="0" u="none" kern="1200" baseline="0" dirty="0">
              <a:solidFill>
                <a:schemeClr val="bg1"/>
              </a:solidFill>
            </a:rPr>
            <a:t> Nigeria </a:t>
          </a:r>
          <a:r>
            <a:rPr lang="fr" sz="1100" b="0" i="0" u="none" kern="1200" baseline="0" dirty="0">
              <a:solidFill>
                <a:schemeClr val="bg1"/>
              </a:solidFill>
            </a:rPr>
            <a:t>ont lancé une Stratégie de prestation de services, de communication, de responsabilisation, de logistique, de déclaration électronique et de supervision formative (SCALES 2.0) en vue de décentraliser les plans et les objectifs, multiplier par trois le nombre d'équipes de vaccination et impliquer les dirigeants religieux et communautaires pour la mobilisation et le dialogue communautaires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algn="l" rtl="0">
            <a:buNone/>
          </a:pPr>
          <a:r>
            <a:rPr lang="fr" sz="1100" b="1" i="0" u="none" kern="1200" baseline="0">
              <a:solidFill>
                <a:srgbClr val="008DC9">
                  <a:lumMod val="40000"/>
                  <a:lumOff val="60000"/>
                </a:srgbClr>
              </a:solidFill>
              <a:latin typeface="Arial"/>
              <a:ea typeface="+mn-ea"/>
              <a:cs typeface="+mn-cs"/>
            </a:rPr>
            <a:t>LEADERSHIP GOUVERNEMENTAL ET COLLABORATION AVEC LE SECTEUR PRIVÉ</a:t>
          </a:r>
        </a:p>
        <a:p>
          <a:pPr algn="l" rtl="0">
            <a:buNone/>
          </a:pPr>
          <a:r>
            <a:rPr lang="fr" sz="1100" b="0" i="0" u="none" kern="1200" baseline="0">
              <a:solidFill>
                <a:schemeClr val="bg1"/>
              </a:solidFill>
              <a:latin typeface="Arial"/>
              <a:ea typeface="+mn-ea"/>
              <a:cs typeface="+mn-cs"/>
            </a:rPr>
            <a:t>Le leadership gouvernemental fort de l'</a:t>
          </a:r>
          <a:r>
            <a:rPr lang="fr" sz="1100" b="1" i="0" u="none" kern="1200" baseline="0">
              <a:solidFill>
                <a:schemeClr val="bg1"/>
              </a:solidFill>
              <a:latin typeface="Arial"/>
              <a:ea typeface="+mn-ea"/>
              <a:cs typeface="+mn-cs"/>
            </a:rPr>
            <a:t>Ouganda</a:t>
          </a:r>
          <a:r>
            <a:rPr lang="fr" sz="1100" b="0" i="0" u="none" kern="1200" baseline="0">
              <a:solidFill>
                <a:schemeClr val="bg1"/>
              </a:solidFill>
              <a:latin typeface="Arial"/>
              <a:ea typeface="+mn-ea"/>
              <a:cs typeface="+mn-cs"/>
            </a:rPr>
            <a:t> et la collaboration avec le secteur privé pour décentraliser les sites de vaccination ont permis à l'Ouganda d'augmenter la couverture vaccinale.</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lvl="0" indent="0" algn="l" defTabSz="533400" rtl="0">
            <a:lnSpc>
              <a:spcPct val="90000"/>
            </a:lnSpc>
            <a:spcBef>
              <a:spcPct val="0"/>
            </a:spcBef>
            <a:spcAft>
              <a:spcPct val="35000"/>
            </a:spcAft>
            <a:buNone/>
          </a:pPr>
          <a:r>
            <a:rPr lang="fr" sz="1100" b="1" i="0" u="none" kern="1200" baseline="0">
              <a:solidFill>
                <a:srgbClr val="008DC9">
                  <a:lumMod val="40000"/>
                  <a:lumOff val="60000"/>
                </a:srgbClr>
              </a:solidFill>
              <a:latin typeface="Arial"/>
              <a:ea typeface="+mn-ea"/>
              <a:cs typeface="+mn-cs"/>
            </a:rPr>
            <a:t>AMÉLIORATION DE LA COMMUNICATION ET DE LA COORDINATION AVEC LES NIVEAUX INFRANATIONAUX</a:t>
          </a:r>
        </a:p>
        <a:p>
          <a:pPr marL="0" lvl="0" indent="0" algn="l" defTabSz="533400" rtl="0">
            <a:lnSpc>
              <a:spcPct val="90000"/>
            </a:lnSpc>
            <a:spcBef>
              <a:spcPct val="0"/>
            </a:spcBef>
            <a:spcAft>
              <a:spcPct val="35000"/>
            </a:spcAft>
            <a:buNone/>
          </a:pPr>
          <a:r>
            <a:rPr lang="fr" sz="1100" b="0" i="0" u="none" kern="1200" baseline="0">
              <a:solidFill>
                <a:srgbClr val="FFFFFF"/>
              </a:solidFill>
              <a:latin typeface="Arial"/>
              <a:ea typeface="+mn-ea"/>
              <a:cs typeface="+mn-cs"/>
            </a:rPr>
            <a:t>Le </a:t>
          </a:r>
          <a:r>
            <a:rPr lang="fr" sz="1100" b="1" i="0" u="none" kern="1200" baseline="0">
              <a:solidFill>
                <a:srgbClr val="FFFFFF"/>
              </a:solidFill>
              <a:latin typeface="Arial"/>
              <a:ea typeface="+mn-ea"/>
              <a:cs typeface="+mn-cs"/>
            </a:rPr>
            <a:t>Botswana</a:t>
          </a:r>
          <a:r>
            <a:rPr lang="fr" sz="1100" b="0" i="0" u="none" kern="1200" baseline="0">
              <a:solidFill>
                <a:srgbClr val="FFFFFF"/>
              </a:solidFill>
              <a:latin typeface="Arial"/>
              <a:ea typeface="+mn-ea"/>
              <a:cs typeface="+mn-cs"/>
            </a:rPr>
            <a:t> a créé un Centre national des opérations d'urgence doté de structures représentatives au niveau des districts pour fournir un soutien sur les questions opérationnelles et tactiques, p. ex., en regroupant les transports de différents départements pour soutenir le déploiement</a:t>
          </a:r>
          <a:r>
            <a:rPr lang="fr" sz="1100" b="0" i="0" u="none" kern="1200" baseline="0">
              <a:solidFill>
                <a:srgbClr val="000000"/>
              </a:solidFill>
              <a:latin typeface="Arial"/>
              <a:ea typeface="+mn-ea"/>
              <a:cs typeface="+mn-cs"/>
            </a:rPr>
            <a:t>.</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85671" custScaleY="86418" custLinFactNeighborX="-25464" custLinFactNeighborY="263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dgm:spPr>
    </dgm:pt>
    <dgm:pt modelId="{231C5DC9-3B94-4233-B75F-2F187107BF74}" type="pres">
      <dgm:prSet presAssocID="{012CEA51-7305-48A0-AF33-E67B6539B7AE}" presName="txShp" presStyleLbl="node1" presStyleIdx="0" presStyleCnt="3" custScaleX="130511" custScaleY="105337" custLinFactNeighborX="7603" custLinFactNeighborY="585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24175" custLinFactNeighborY="-524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868" custLinFactNeighborX="7603" custLinFactNeighborY="585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53186" custLinFactNeighborY="-517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6868" custLinFactNeighborX="10521" custLinFactNeighborY="-5171">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UNE « VACCINATION EXPRESS » POUR ADMINISTRER LES VACCINS</a:t>
          </a:r>
        </a:p>
        <a:p>
          <a:pPr marL="0" lvl="0" indent="0" algn="l" defTabSz="533400" rtl="0">
            <a:lnSpc>
              <a:spcPct val="90000"/>
            </a:lnSpc>
            <a:spcBef>
              <a:spcPct val="0"/>
            </a:spcBef>
            <a:spcAft>
              <a:spcPct val="35000"/>
            </a:spcAft>
            <a:buNone/>
          </a:pPr>
          <a:r>
            <a:rPr lang="fr" sz="1100" b="1" i="0" u="none" kern="1200" baseline="0" dirty="0">
              <a:solidFill>
                <a:srgbClr val="94D502">
                  <a:lumMod val="50000"/>
                </a:srgb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Malawi</a:t>
          </a:r>
          <a:r>
            <a:rPr lang="fr" sz="1100" b="0" i="0" u="none" kern="1200" baseline="0" dirty="0">
              <a:solidFill>
                <a:schemeClr val="tx1"/>
              </a:solidFill>
            </a:rPr>
            <a:t> : Le ministère a réquisitionné des camions et des minibus déployés dans tous les districts du pays pour faciliter le déplacement des équipes de responsables de la santé dans les collectivités. </a:t>
          </a: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pPr>
          <a:r>
            <a:rPr lang="fr" sz="1100" b="1" i="0" u="none" kern="1200" baseline="0" dirty="0">
              <a:solidFill>
                <a:srgbClr val="092C3A">
                  <a:lumMod val="75000"/>
                  <a:lumOff val="25000"/>
                </a:srgbClr>
              </a:solidFill>
              <a:latin typeface="Arial"/>
              <a:ea typeface="+mn-ea"/>
              <a:cs typeface="+mn-cs"/>
            </a:rPr>
            <a:t>STRATÉGIES DE PRESTATION INNOVANTES</a:t>
          </a:r>
        </a:p>
        <a:p>
          <a:pPr marL="0" lvl="0" indent="0" algn="l" defTabSz="533400" rtl="0">
            <a:lnSpc>
              <a:spcPct val="90000"/>
            </a:lnSpc>
            <a:spcBef>
              <a:spcPct val="0"/>
            </a:spcBef>
            <a:spcAft>
              <a:spcPct val="35000"/>
            </a:spcAft>
          </a:pPr>
          <a:r>
            <a:rPr lang="fr" sz="1100" b="0" i="0" u="none" kern="1200" baseline="0" dirty="0">
              <a:solidFill>
                <a:schemeClr val="accent2">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La </a:t>
          </a:r>
          <a:r>
            <a:rPr lang="fr" sz="1100" b="1" i="0" u="none" kern="1200" baseline="0" dirty="0">
              <a:solidFill>
                <a:schemeClr val="accent2">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Namibie</a:t>
          </a:r>
          <a:r>
            <a:rPr lang="fr" sz="1100" b="1" i="0" u="none" kern="1200" baseline="0" dirty="0">
              <a:solidFill>
                <a:srgbClr val="000000"/>
              </a:solidFill>
              <a:latin typeface="Arial"/>
              <a:ea typeface="+mn-ea"/>
              <a:cs typeface="+mn-cs"/>
            </a:rPr>
            <a:t> </a:t>
          </a:r>
          <a:r>
            <a:rPr lang="fr" sz="1100" b="0" i="0" u="none" kern="1200" baseline="0" dirty="0">
              <a:solidFill>
                <a:srgbClr val="000000"/>
              </a:solidFill>
              <a:latin typeface="Arial"/>
              <a:ea typeface="+mn-ea"/>
              <a:cs typeface="+mn-cs"/>
            </a:rPr>
            <a:t>a utilisé la vaccination au volant (drive through) et la vaccination de ferme en ferme pour intensifier la vaccination ; cette dernière stratégie a été utilisée pour réduire les inégalités d’utilisation entre les zones urbaines et rurales</a:t>
          </a:r>
          <a:r>
            <a:rPr lang="fr" sz="1100" b="0" i="0" u="none" kern="1200" baseline="0" dirty="0">
              <a:solidFill>
                <a:schemeClr val="tx1"/>
              </a:solidFill>
            </a:rPr>
            <a:t>. </a:t>
          </a:r>
          <a:endParaRPr lang="fr" sz="1100" b="0" kern="1200" dirty="0">
            <a:solidFill>
              <a:schemeClr val="tx1"/>
            </a:solidFill>
          </a:endParaRP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3347" custScaleY="63347" custLinFactNeighborX="-31775" custLinFactNeighborY="588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231C5DC9-3B94-4233-B75F-2F187107BF74}" type="pres">
      <dgm:prSet presAssocID="{012CEA51-7305-48A0-AF33-E67B6539B7AE}" presName="txShp" presStyleLbl="node1" presStyleIdx="0" presStyleCnt="2" custScaleX="129617" custScaleY="63347" custLinFactNeighborX="5567" custLinFactNeighborY="5127">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3347" custScaleY="63347" custLinFactNeighborX="-51252" custLinFactNeighborY="-2901"/>
      <dgm:spPr>
        <a:blipFill rotWithShape="1">
          <a:blip xmlns:r="http://schemas.openxmlformats.org/officeDocument/2006/relationships" r:embed="rId5">
            <a:duotone>
              <a:prstClr val="black"/>
              <a:srgbClr val="BBA66C">
                <a:tint val="45000"/>
                <a:satMod val="400000"/>
              </a:srgbClr>
            </a:duotone>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2" custScaleX="129617" custScaleY="63347" custLinFactNeighborX="5567">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r>
            <a:rPr lang="fr" sz="1400" b="0" i="0" u="none" baseline="0" dirty="0"/>
            <a:t>Malgré le lancement de la vaccination contre la COVID-19 en juin 2021, au début de l’année 2022, seulement 0,9 % de la population du pays était entièrement vaccinée et 26 % des doses disponibles avaient été administrées.</a:t>
          </a:r>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r>
            <a:rPr lang="fr" sz="1400" b="0" i="0" u="none" baseline="0" dirty="0"/>
            <a:t>Faible prestation de services avec seulement 72 % des sites de vaccination fonctionnels.</a:t>
          </a:r>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5FC4DB0E-5513-489D-91A1-107B588BFFFF}">
      <dgm:prSet phldrT="[Text]" custT="1"/>
      <dgm:spPr/>
      <dgm:t>
        <a:bodyPr/>
        <a:lstStyle/>
        <a:p>
          <a:pPr algn="l" rtl="0"/>
          <a:r>
            <a:rPr lang="fr" sz="1400" b="0" i="0" u="none" baseline="0" dirty="0"/>
            <a:t>Faible demande de vaccins due à la mésinformation et à une faible perception du risque</a:t>
          </a:r>
        </a:p>
      </dgm:t>
    </dgm:pt>
    <dgm:pt modelId="{F03FB2BD-FECB-49BB-8BB3-03A64C442667}" type="parTrans" cxnId="{27897699-8C1E-48D9-8B80-D276965AD54B}">
      <dgm:prSet/>
      <dgm:spPr/>
      <dgm:t>
        <a:bodyPr/>
        <a:lstStyle/>
        <a:p>
          <a:endParaRPr lang="fr"/>
        </a:p>
      </dgm:t>
    </dgm:pt>
    <dgm:pt modelId="{E80F0EC5-1CC8-4E38-B0B8-A02F8FC37062}" type="sibTrans" cxnId="{27897699-8C1E-48D9-8B80-D276965AD54B}">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algn="l" rtl="0"/>
          <a:r>
            <a:rPr lang="fr" sz="1400" b="0" i="0" u="none" baseline="0" dirty="0"/>
            <a:t>Mise à jour du Plan national de déploiement et de vaccination et des micro-plans pour relever les défis locaux</a:t>
          </a:r>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375F0CD3-86E0-4D09-97DB-90D9D6D80DA3}">
      <dgm:prSet phldrT="[Text]" custT="1"/>
      <dgm:spPr/>
      <dgm:t>
        <a:bodyPr/>
        <a:lstStyle/>
        <a:p>
          <a:pPr algn="l" rtl="0"/>
          <a:r>
            <a:rPr lang="fr" sz="1400" b="0" i="0" u="none" baseline="0" dirty="0"/>
            <a:t>Coordination de la planification et de l'engagement à tous les niveaux administratifs afin de mettre en œuvre des campagnes de vaccination dans 10 des 23 provinces utilisant le vaccin Janssen à dose unique.</a:t>
          </a:r>
        </a:p>
      </dgm:t>
    </dgm:pt>
    <dgm:pt modelId="{4AD8F285-54C4-4F6B-9FF4-2C37349498FC}" type="parTrans" cxnId="{4BF10BFC-6A5D-49CF-B301-0953CDC929EA}">
      <dgm:prSet/>
      <dgm:spPr/>
      <dgm:t>
        <a:bodyPr/>
        <a:lstStyle/>
        <a:p>
          <a:endParaRPr lang="fr"/>
        </a:p>
      </dgm:t>
    </dgm:pt>
    <dgm:pt modelId="{86E7331D-EF42-4CE6-A222-29323AC4C051}" type="sibTrans" cxnId="{4BF10BFC-6A5D-49CF-B301-0953CDC929EA}">
      <dgm:prSet/>
      <dgm:spPr/>
      <dgm:t>
        <a:bodyPr/>
        <a:lstStyle/>
        <a:p>
          <a:endParaRPr lang="fr"/>
        </a:p>
      </dgm:t>
    </dgm:pt>
    <dgm:pt modelId="{6A5F087F-B7BD-4AA4-A3CB-ACFA476E9B78}">
      <dgm:prSet phldrT="[Text]" custT="1"/>
      <dgm:spPr/>
      <dgm:t>
        <a:bodyPr/>
        <a:lstStyle/>
        <a:p>
          <a:pPr algn="l" rtl="0"/>
          <a:r>
            <a:rPr lang="fr" sz="1400" b="0" i="0" u="none" baseline="0" dirty="0"/>
            <a:t>Surveillance étroite par les comités de coordination provinciaux et de district</a:t>
          </a:r>
        </a:p>
      </dgm:t>
    </dgm:pt>
    <dgm:pt modelId="{18931458-B9BE-475A-BE0F-E8811D574D75}" type="parTrans" cxnId="{8900D471-1B55-45D4-B600-A09522EE775D}">
      <dgm:prSet/>
      <dgm:spPr/>
      <dgm:t>
        <a:bodyPr/>
        <a:lstStyle/>
        <a:p>
          <a:endParaRPr lang="fr"/>
        </a:p>
      </dgm:t>
    </dgm:pt>
    <dgm:pt modelId="{8FBA8327-453F-491F-80F1-3EAECBE58B15}" type="sibTrans" cxnId="{8900D471-1B55-45D4-B600-A09522EE775D}">
      <dgm:prSet/>
      <dgm:spPr/>
      <dgm:t>
        <a:bodyPr/>
        <a:lstStyle/>
        <a:p>
          <a:endParaRPr lang="fr"/>
        </a:p>
      </dgm:t>
    </dgm:pt>
    <dgm:pt modelId="{16EF0088-DC52-48E0-B83E-205797D304DB}">
      <dgm:prSet phldrT="[Text]" custT="1"/>
      <dgm:spPr/>
      <dgm:t>
        <a:bodyPr/>
        <a:lstStyle/>
        <a:p>
          <a:pPr algn="l" rtl="0"/>
          <a:r>
            <a:rPr lang="fr" sz="1400" b="0" i="0" u="none" baseline="0" dirty="0"/>
            <a:t>Réunions de sensibilisation à tous les niveaux administratifs</a:t>
          </a:r>
        </a:p>
      </dgm:t>
    </dgm:pt>
    <dgm:pt modelId="{3A759265-7242-4350-84E6-89BDAA01BBE9}" type="parTrans" cxnId="{D6DA341B-7BC6-49DF-A5B3-9AF95C7915E8}">
      <dgm:prSet/>
      <dgm:spPr/>
      <dgm:t>
        <a:bodyPr/>
        <a:lstStyle/>
        <a:p>
          <a:endParaRPr lang="fr"/>
        </a:p>
      </dgm:t>
    </dgm:pt>
    <dgm:pt modelId="{DFC3F407-34F6-46FB-991B-118AD508A43E}" type="sibTrans" cxnId="{D6DA341B-7BC6-49DF-A5B3-9AF95C7915E8}">
      <dgm:prSet/>
      <dgm:spPr/>
      <dgm:t>
        <a:bodyPr/>
        <a:lstStyle/>
        <a:p>
          <a:endParaRPr lang="fr"/>
        </a:p>
      </dgm:t>
    </dgm:pt>
    <dgm:pt modelId="{E20573FE-7FD8-4EC4-A786-446956723AE0}">
      <dgm:prSet phldrT="[Text]" custT="1"/>
      <dgm:spPr/>
      <dgm:t>
        <a:bodyPr/>
        <a:lstStyle/>
        <a:p>
          <a:pPr algn="l" rtl="0"/>
          <a:r>
            <a:rPr lang="fr" sz="1400" b="0" i="0" u="none" baseline="0" dirty="0"/>
            <a:t>Utilisation du vaccin Janssen à dose unique</a:t>
          </a:r>
        </a:p>
      </dgm:t>
    </dgm:pt>
    <dgm:pt modelId="{66A84E59-2AC2-4C9E-B2EB-5EDAE79BBDDF}" type="parTrans" cxnId="{CDF84016-F366-47B0-A7D1-D6C60D00EA25}">
      <dgm:prSet/>
      <dgm:spPr/>
      <dgm:t>
        <a:bodyPr/>
        <a:lstStyle/>
        <a:p>
          <a:endParaRPr lang="fr"/>
        </a:p>
      </dgm:t>
    </dgm:pt>
    <dgm:pt modelId="{56809003-B390-449C-869A-4724DE94AFD9}" type="sibTrans" cxnId="{CDF84016-F366-47B0-A7D1-D6C60D00EA25}">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297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CDF84016-F366-47B0-A7D1-D6C60D00EA25}" srcId="{8153EC4F-6C8C-471D-A39B-06340D6F7AAE}" destId="{E20573FE-7FD8-4EC4-A786-446956723AE0}" srcOrd="4" destOrd="0" parTransId="{66A84E59-2AC2-4C9E-B2EB-5EDAE79BBDDF}" sibTransId="{56809003-B390-449C-869A-4724DE94AFD9}"/>
    <dgm:cxn modelId="{D6DA341B-7BC6-49DF-A5B3-9AF95C7915E8}" srcId="{8153EC4F-6C8C-471D-A39B-06340D6F7AAE}" destId="{16EF0088-DC52-48E0-B83E-205797D304DB}" srcOrd="3" destOrd="0" parTransId="{3A759265-7242-4350-84E6-89BDAA01BBE9}" sibTransId="{DFC3F407-34F6-46FB-991B-118AD508A43E}"/>
    <dgm:cxn modelId="{6A20DD33-1A60-4274-B62A-C9D4EE0D069E}" type="presOf" srcId="{5FC4DB0E-5513-489D-91A1-107B588BFFFF}" destId="{26A8BF07-0D8E-4300-9899-C64780806612}" srcOrd="0" destOrd="1" presId="urn:microsoft.com/office/officeart/2005/8/layout/vList5"/>
    <dgm:cxn modelId="{8B571337-9E4C-48B2-AE0E-110B83E4625C}" type="presOf" srcId="{8C5DD39C-76A9-4249-986E-B6778ACD3A2C}" destId="{26A8BF07-0D8E-4300-9899-C64780806612}" srcOrd="0" destOrd="0" presId="urn:microsoft.com/office/officeart/2005/8/layout/vList5"/>
    <dgm:cxn modelId="{D50B5639-A6E3-4B94-83E7-ECA98B185988}" type="presOf" srcId="{6A5F087F-B7BD-4AA4-A3CB-ACFA476E9B78}" destId="{A3463033-2E55-4A50-B868-0331C39926E2}" srcOrd="0" destOrd="2" presId="urn:microsoft.com/office/officeart/2005/8/layout/vList5"/>
    <dgm:cxn modelId="{50DC9C62-0866-4F47-94FD-F6D89EF5E889}" type="presOf" srcId="{48D71E75-FF32-460D-BF2B-D400DDB64EC4}" destId="{A3463033-2E55-4A50-B868-0331C39926E2}" srcOrd="0" destOrd="0" presId="urn:microsoft.com/office/officeart/2005/8/layout/vList5"/>
    <dgm:cxn modelId="{BB751751-56B4-467D-A9F6-59E04557F60C}" type="presOf" srcId="{92A0AF85-5BAA-497F-A9F7-5A3B34E9E4BE}" destId="{57B58D7B-DFD6-41FB-BE66-CD09EB811652}" srcOrd="0" destOrd="0" presId="urn:microsoft.com/office/officeart/2005/8/layout/vList5"/>
    <dgm:cxn modelId="{8900D471-1B55-45D4-B600-A09522EE775D}" srcId="{8153EC4F-6C8C-471D-A39B-06340D6F7AAE}" destId="{6A5F087F-B7BD-4AA4-A3CB-ACFA476E9B78}" srcOrd="2" destOrd="0" parTransId="{18931458-B9BE-475A-BE0F-E8811D574D75}" sibTransId="{8FBA8327-453F-491F-80F1-3EAECBE58B15}"/>
    <dgm:cxn modelId="{0420BC76-F4C4-4E35-92BC-5A0AE5E067FD}" type="presOf" srcId="{16EF0088-DC52-48E0-B83E-205797D304DB}" destId="{A3463033-2E55-4A50-B868-0331C39926E2}" srcOrd="0" destOrd="3" presId="urn:microsoft.com/office/officeart/2005/8/layout/vList5"/>
    <dgm:cxn modelId="{22225D5A-DCAD-4586-96A8-116A1EF32513}" type="presOf" srcId="{E20573FE-7FD8-4EC4-A786-446956723AE0}" destId="{A3463033-2E55-4A50-B868-0331C39926E2}" srcOrd="0" destOrd="4"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27897699-8C1E-48D9-8B80-D276965AD54B}" srcId="{4390CB50-5166-48D8-99CA-E386D0DB8E6E}" destId="{5FC4DB0E-5513-489D-91A1-107B588BFFFF}" srcOrd="1" destOrd="0" parTransId="{F03FB2BD-FECB-49BB-8BB3-03A64C442667}" sibTransId="{E80F0EC5-1CC8-4E38-B0B8-A02F8FC37062}"/>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21E6D8CF-6A0B-4090-B9F7-02CB2FB1AD47}" type="presOf" srcId="{375F0CD3-86E0-4D09-97DB-90D9D6D80DA3}" destId="{A3463033-2E55-4A50-B868-0331C39926E2}" srcOrd="0" destOrd="1" presId="urn:microsoft.com/office/officeart/2005/8/layout/vList5"/>
    <dgm:cxn modelId="{98E3B9DE-FFD9-43C2-9E1F-6034FA7AD89C}" type="presOf" srcId="{8B418944-A43C-4CA5-8070-E07F6C584A8C}" destId="{8C96A032-99E7-4F02-A6B8-1803D52B7956}"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4BF10BFC-6A5D-49CF-B301-0953CDC929EA}" srcId="{8153EC4F-6C8C-471D-A39B-06340D6F7AAE}" destId="{375F0CD3-86E0-4D09-97DB-90D9D6D80DA3}" srcOrd="1" destOrd="0" parTransId="{4AD8F285-54C4-4F6B-9FF4-2C37349498FC}" sibTransId="{86E7331D-EF42-4CE6-A222-29323AC4C051}"/>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La Tanzanie n'a lancé son programme de vaccination contre la COVID-19 qu'en juillet 2021 et </a:t>
          </a:r>
          <a:r>
            <a:rPr lang="fr-FR" sz="1400" dirty="0"/>
            <a:t>le déploiement de la vaccination a été lent et pas en bonne voie pour atteindre l'objectif de couverture de 70 %.</a:t>
          </a:r>
          <a:endParaRPr lang="fr" sz="1400" b="0" i="0" u="none" baseline="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400" b="0" i="0" u="none" baseline="0" dirty="0"/>
            <a:t>L’approche </a:t>
          </a:r>
          <a:r>
            <a:rPr lang="fr" sz="1400" b="1" i="1" u="none" baseline="0" dirty="0"/>
            <a:t>Tirua Vumbi </a:t>
          </a:r>
          <a:r>
            <a:rPr lang="fr" sz="1400" b="0" i="0" u="none" baseline="0" dirty="0"/>
            <a:t>a mis au défi les agents de santé de la région tanzanienne de Ruvuma de se rendre dans des communautés et des lieux qui ne sont pas aussi pratiques, soignés et bien entretenus que les établissements de santé, de « </a:t>
          </a:r>
          <a:r>
            <a:rPr lang="fr" sz="1400" b="0" i="1" u="none" baseline="0" dirty="0"/>
            <a:t>se salir les mains » </a:t>
          </a:r>
          <a:r>
            <a:rPr lang="fr" sz="1400" b="0" i="0" u="none" baseline="0" dirty="0"/>
            <a:t>pour vacciner la population.</a:t>
          </a:r>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marL="0" algn="l"/>
          <a:r>
            <a:rPr lang="fr" sz="1400" b="0" i="0" u="none" baseline="0" dirty="0"/>
            <a:t>L'approche Timua Vumbi a été créée de sorte que :</a:t>
          </a:r>
          <a:endParaRPr lang="fr" sz="1400" dirty="0"/>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DB1A0B10-C45F-4A55-8CF2-90221C53EF93}">
      <dgm:prSet phldrT="[Text]" custT="1"/>
      <dgm:spPr/>
      <dgm:t>
        <a:bodyPr/>
        <a:lstStyle/>
        <a:p>
          <a:pPr algn="l" rtl="0">
            <a:buFont typeface="Arial" panose="020B0604020202020204" pitchFamily="34" charset="0"/>
            <a:buChar char="•"/>
          </a:pPr>
          <a:r>
            <a:rPr lang="fr" sz="1400" b="0" i="0" u="none" baseline="0" dirty="0"/>
            <a:t>Le ministère de la Santé, du Développement Communautaire, de la Parité hommes-femmes, des Personnes Agées et des Enfants a encouragé les autorités régionales et de district à adopter des approches novatrices pour accroître la vaccination</a:t>
          </a:r>
        </a:p>
      </dgm:t>
    </dgm:pt>
    <dgm:pt modelId="{B8CA5602-85DD-43C4-9BCF-A44AA05B9C81}" type="parTrans" cxnId="{1D144093-027B-4789-B86D-9E586C4360D3}">
      <dgm:prSet/>
      <dgm:spPr/>
      <dgm:t>
        <a:bodyPr/>
        <a:lstStyle/>
        <a:p>
          <a:endParaRPr lang="fr"/>
        </a:p>
      </dgm:t>
    </dgm:pt>
    <dgm:pt modelId="{4E80F719-8176-4ECA-93F7-CA16EEE59173}" type="sibTrans" cxnId="{1D144093-027B-4789-B86D-9E586C4360D3}">
      <dgm:prSet/>
      <dgm:spPr/>
      <dgm:t>
        <a:bodyPr/>
        <a:lstStyle/>
        <a:p>
          <a:endParaRPr lang="fr"/>
        </a:p>
      </dgm:t>
    </dgm:pt>
    <dgm:pt modelId="{ACBD4B12-CDFC-4245-AFD4-05BFBC6A42CD}">
      <dgm:prSet custT="1"/>
      <dgm:spPr/>
      <dgm:t>
        <a:bodyPr/>
        <a:lstStyle/>
        <a:p>
          <a:pPr marL="0" algn="l" rtl="0"/>
          <a:r>
            <a:rPr lang="fr" sz="1400" b="0" i="0" u="none" baseline="0" dirty="0"/>
            <a:t>Les dirigeants communautaires et les travailleurs de la santé ont été reconnus publiquement pour les motiver et ont reçu des lettres de reconnaissance pour leurs performances.</a:t>
          </a:r>
        </a:p>
      </dgm:t>
    </dgm:pt>
    <dgm:pt modelId="{9D138013-B100-4859-81B7-E922CFB1991B}" type="parTrans" cxnId="{D4FED7BD-1134-4D2F-86EC-615868507319}">
      <dgm:prSet/>
      <dgm:spPr/>
      <dgm:t>
        <a:bodyPr/>
        <a:lstStyle/>
        <a:p>
          <a:endParaRPr lang="fr"/>
        </a:p>
      </dgm:t>
    </dgm:pt>
    <dgm:pt modelId="{6F48805E-D086-4E68-A437-77197833DF7C}" type="sibTrans" cxnId="{D4FED7BD-1134-4D2F-86EC-615868507319}">
      <dgm:prSet/>
      <dgm:spPr/>
      <dgm:t>
        <a:bodyPr/>
        <a:lstStyle/>
        <a:p>
          <a:endParaRPr lang="fr"/>
        </a:p>
      </dgm:t>
    </dgm:pt>
    <dgm:pt modelId="{D21A51DD-2EC7-47F0-9B51-262E236F5EDA}">
      <dgm:prSet custT="1"/>
      <dgm:spPr/>
      <dgm:t>
        <a:bodyPr/>
        <a:lstStyle/>
        <a:p>
          <a:pPr marL="0" algn="l" rtl="0"/>
          <a:r>
            <a:rPr lang="fr" sz="1400" b="0" i="0" u="none" baseline="0" dirty="0"/>
            <a:t>La vaccination a été effectuée dans les établissements de santé et par le biais de points de service de proximité identifiés par la communauté pour améliorer l'accès.</a:t>
          </a:r>
        </a:p>
      </dgm:t>
    </dgm:pt>
    <dgm:pt modelId="{C1AB7E47-0B27-46FF-BCB1-284E296F730C}" type="parTrans" cxnId="{476C3AB3-3702-4F31-9290-9BE3567A27B2}">
      <dgm:prSet/>
      <dgm:spPr/>
      <dgm:t>
        <a:bodyPr/>
        <a:lstStyle/>
        <a:p>
          <a:endParaRPr lang="fr"/>
        </a:p>
      </dgm:t>
    </dgm:pt>
    <dgm:pt modelId="{6EB4A8D2-FD41-42E6-9D8A-01D123F503FB}" type="sibTrans" cxnId="{476C3AB3-3702-4F31-9290-9BE3567A27B2}">
      <dgm:prSet/>
      <dgm:spPr/>
      <dgm:t>
        <a:bodyPr/>
        <a:lstStyle/>
        <a:p>
          <a:endParaRPr lang="fr"/>
        </a:p>
      </dgm:t>
    </dgm:pt>
    <dgm:pt modelId="{1F29937D-FBB1-4EBD-B49A-A098EB86190B}">
      <dgm:prSet custT="1"/>
      <dgm:spPr/>
      <dgm:t>
        <a:bodyPr/>
        <a:lstStyle/>
        <a:p>
          <a:pPr marL="0" algn="l" rtl="0"/>
          <a:r>
            <a:rPr lang="fr" sz="1400" b="0" i="0" u="none" baseline="0" dirty="0"/>
            <a:t> Tous les gestionnaires de district ont reçu des objectifs par district de 500 ou 1 000 vaccinations par jour en fonction des populations du district.</a:t>
          </a:r>
        </a:p>
      </dgm:t>
    </dgm:pt>
    <dgm:pt modelId="{F7581D7F-428A-47DD-AE36-BB8E8D847544}" type="parTrans" cxnId="{F1A06F8B-7707-485E-BB31-E755A6C9CF82}">
      <dgm:prSet/>
      <dgm:spPr/>
      <dgm:t>
        <a:bodyPr/>
        <a:lstStyle/>
        <a:p>
          <a:endParaRPr lang="en-GB"/>
        </a:p>
      </dgm:t>
    </dgm:pt>
    <dgm:pt modelId="{2BC20B50-CC12-4E15-91AE-5F870D890F91}" type="sibTrans" cxnId="{F1A06F8B-7707-485E-BB31-E755A6C9CF82}">
      <dgm:prSet/>
      <dgm:spPr/>
      <dgm:t>
        <a:bodyPr/>
        <a:lstStyle/>
        <a:p>
          <a:endParaRPr lang="en-GB"/>
        </a:p>
      </dgm:t>
    </dgm:pt>
    <dgm:pt modelId="{030BD962-A826-487E-9B8B-53CA55CA504B}">
      <dgm:prSet phldrT="[Text]" custT="1"/>
      <dgm:spPr/>
      <dgm:t>
        <a:bodyPr/>
        <a:lstStyle/>
        <a:p>
          <a:pPr algn="l" rtl="0">
            <a:buFont typeface="Arial" panose="020B0604020202020204" pitchFamily="34" charset="0"/>
            <a:buChar char="•"/>
          </a:pPr>
          <a:r>
            <a:rPr lang="fr" sz="1400" b="0" i="0" u="none" baseline="0" dirty="0"/>
            <a:t>Malgré la mise à disposition des vaccins, l'utilisation des vaccins est restée faible.</a:t>
          </a:r>
        </a:p>
      </dgm:t>
    </dgm:pt>
    <dgm:pt modelId="{544C9321-A47D-4CB1-A87E-E97624CB5D19}" type="parTrans" cxnId="{B73D6F78-039A-4AA7-AEDB-A600024966DA}">
      <dgm:prSet/>
      <dgm:spPr/>
      <dgm:t>
        <a:bodyPr/>
        <a:lstStyle/>
        <a:p>
          <a:endParaRPr lang="en-GB"/>
        </a:p>
      </dgm:t>
    </dgm:pt>
    <dgm:pt modelId="{3013B4DF-69C8-4518-B957-7FA70D356002}" type="sibTrans" cxnId="{B73D6F78-039A-4AA7-AEDB-A600024966DA}">
      <dgm:prSet/>
      <dgm:spPr/>
      <dgm:t>
        <a:bodyPr/>
        <a:lstStyle/>
        <a:p>
          <a:endParaRPr lang="en-GB"/>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1493">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580EFE1A-6488-4F4E-A8B1-81728A31415C}" type="presOf" srcId="{D21A51DD-2EC7-47F0-9B51-262E236F5EDA}" destId="{A3463033-2E55-4A50-B868-0331C39926E2}" srcOrd="0" destOrd="3" presId="urn:microsoft.com/office/officeart/2005/8/layout/vList5"/>
    <dgm:cxn modelId="{8B571337-9E4C-48B2-AE0E-110B83E4625C}" type="presOf" srcId="{8C5DD39C-76A9-4249-986E-B6778ACD3A2C}" destId="{26A8BF07-0D8E-4300-9899-C64780806612}" srcOrd="0" destOrd="1" presId="urn:microsoft.com/office/officeart/2005/8/layout/vList5"/>
    <dgm:cxn modelId="{50DC9C62-0866-4F47-94FD-F6D89EF5E889}" type="presOf" srcId="{48D71E75-FF32-460D-BF2B-D400DDB64EC4}" destId="{A3463033-2E55-4A50-B868-0331C39926E2}" srcOrd="0" destOrd="0" presId="urn:microsoft.com/office/officeart/2005/8/layout/vList5"/>
    <dgm:cxn modelId="{1CA0BD48-6C20-460D-8FB1-57004CF0AB4A}" type="presOf" srcId="{DB1A0B10-C45F-4A55-8CF2-90221C53EF93}" destId="{57B58D7B-DFD6-41FB-BE66-CD09EB811652}" srcOrd="0" destOrd="1" presId="urn:microsoft.com/office/officeart/2005/8/layout/vList5"/>
    <dgm:cxn modelId="{BB751751-56B4-467D-A9F6-59E04557F60C}" type="presOf" srcId="{92A0AF85-5BAA-497F-A9F7-5A3B34E9E4BE}" destId="{57B58D7B-DFD6-41FB-BE66-CD09EB811652}" srcOrd="0" destOrd="0" presId="urn:microsoft.com/office/officeart/2005/8/layout/vList5"/>
    <dgm:cxn modelId="{B73D6F78-039A-4AA7-AEDB-A600024966DA}" srcId="{4390CB50-5166-48D8-99CA-E386D0DB8E6E}" destId="{030BD962-A826-487E-9B8B-53CA55CA504B}" srcOrd="0" destOrd="0" parTransId="{544C9321-A47D-4CB1-A87E-E97624CB5D19}" sibTransId="{3013B4DF-69C8-4518-B957-7FA70D356002}"/>
    <dgm:cxn modelId="{3F41B179-C837-4065-898D-3748444D34E0}" type="presOf" srcId="{ACBD4B12-CDFC-4245-AFD4-05BFBC6A42CD}" destId="{A3463033-2E55-4A50-B868-0331C39926E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F1A06F8B-7707-485E-BB31-E755A6C9CF82}" srcId="{48D71E75-FF32-460D-BF2B-D400DDB64EC4}" destId="{1F29937D-FBB1-4EBD-B49A-A098EB86190B}" srcOrd="0" destOrd="0" parTransId="{F7581D7F-428A-47DD-AE36-BB8E8D847544}" sibTransId="{2BC20B50-CC12-4E15-91AE-5F870D890F91}"/>
    <dgm:cxn modelId="{1D144093-027B-4789-B86D-9E586C4360D3}" srcId="{8B418944-A43C-4CA5-8070-E07F6C584A8C}" destId="{DB1A0B10-C45F-4A55-8CF2-90221C53EF93}" srcOrd="1" destOrd="0" parTransId="{B8CA5602-85DD-43C4-9BCF-A44AA05B9C81}" sibTransId="{4E80F719-8176-4ECA-93F7-CA16EEE59173}"/>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476C3AB3-3702-4F31-9290-9BE3567A27B2}" srcId="{48D71E75-FF32-460D-BF2B-D400DDB64EC4}" destId="{D21A51DD-2EC7-47F0-9B51-262E236F5EDA}" srcOrd="2" destOrd="0" parTransId="{C1AB7E47-0B27-46FF-BCB1-284E296F730C}" sibTransId="{6EB4A8D2-FD41-42E6-9D8A-01D123F503FB}"/>
    <dgm:cxn modelId="{BD298ABB-7C28-4B4E-97F8-27DA00929D7A}" srcId="{4390CB50-5166-48D8-99CA-E386D0DB8E6E}" destId="{8C5DD39C-76A9-4249-986E-B6778ACD3A2C}" srcOrd="1" destOrd="0" parTransId="{303B50CE-C5BE-4432-93DA-7CCA0AE2816E}" sibTransId="{C691D9AB-A587-4BE9-ADF7-4D77672A4093}"/>
    <dgm:cxn modelId="{D4FED7BD-1134-4D2F-86EC-615868507319}" srcId="{48D71E75-FF32-460D-BF2B-D400DDB64EC4}" destId="{ACBD4B12-CDFC-4245-AFD4-05BFBC6A42CD}" srcOrd="1" destOrd="0" parTransId="{9D138013-B100-4859-81B7-E922CFB1991B}" sibTransId="{6F48805E-D086-4E68-A437-77197833DF7C}"/>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98E3B9DE-FFD9-43C2-9E1F-6034FA7AD89C}" type="presOf" srcId="{8B418944-A43C-4CA5-8070-E07F6C584A8C}" destId="{8C96A032-99E7-4F02-A6B8-1803D52B7956}" srcOrd="0" destOrd="0" presId="urn:microsoft.com/office/officeart/2005/8/layout/vList5"/>
    <dgm:cxn modelId="{18DB20EB-3900-4341-ABF2-32A26A16578E}" type="presOf" srcId="{1F29937D-FBB1-4EBD-B49A-A098EB86190B}" destId="{A3463033-2E55-4A50-B868-0331C39926E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294141FB-370E-44A3-B8FD-E67128599DA4}" type="presOf" srcId="{030BD962-A826-487E-9B8B-53CA55CA504B}" destId="{26A8BF07-0D8E-4300-9899-C64780806612}"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Le 23 février 2021, l'Afghanistan a lancé la vaccination contre la COVID-19</a:t>
          </a:r>
          <a:r>
            <a:rPr lang="fr" sz="1400" b="0" i="0" u="none" baseline="0" dirty="0">
              <a:latin typeface="Arial"/>
            </a:rPr>
            <a:t>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400" b="0" i="0" u="none" baseline="0" dirty="0"/>
            <a:t>Le pourcentage de doses de vaccin contre la COVID-19 administrées aux femmes était de seulement 41 % en août 2021</a:t>
          </a:r>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marL="0" algn="l" rtl="0">
            <a:spcAft>
              <a:spcPts val="0"/>
            </a:spcAft>
          </a:pPr>
          <a:r>
            <a:rPr lang="fr" sz="1400" b="0" i="0" u="none" baseline="0" dirty="0"/>
            <a:t>Utiliser la perspective sexospécifique pour comprendre les meilleures pratiques et les défis à relever en matière de prestation de services et de collecte et d'analyse des données sur la vaccination</a:t>
          </a:r>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49D09A0F-1B56-4EE9-A4C3-7894AB7F01EB}">
      <dgm:prSet phldrT="[Text]" custT="1"/>
      <dgm:spPr/>
      <dgm:t>
        <a:bodyPr/>
        <a:lstStyle/>
        <a:p>
          <a:pPr algn="ctr" rtl="0">
            <a:buFont typeface="Arial" panose="020B0604020202020204" pitchFamily="34" charset="0"/>
            <a:buNone/>
          </a:pPr>
          <a:endParaRPr lang="fr" sz="1400" dirty="0"/>
        </a:p>
      </dgm:t>
    </dgm:pt>
    <dgm:pt modelId="{EFB0E1BD-27D4-4456-A407-3FB392CE2A8D}" type="parTrans" cxnId="{91B3A67C-E066-44B9-AF6B-7FC943B9BECB}">
      <dgm:prSet/>
      <dgm:spPr/>
      <dgm:t>
        <a:bodyPr/>
        <a:lstStyle/>
        <a:p>
          <a:endParaRPr lang="fr"/>
        </a:p>
      </dgm:t>
    </dgm:pt>
    <dgm:pt modelId="{B29498D7-1793-43AB-8DAE-91516E6F3802}" type="sibTrans" cxnId="{91B3A67C-E066-44B9-AF6B-7FC943B9BECB}">
      <dgm:prSet/>
      <dgm:spPr/>
      <dgm:t>
        <a:bodyPr/>
        <a:lstStyle/>
        <a:p>
          <a:endParaRPr lang="fr"/>
        </a:p>
      </dgm:t>
    </dgm:pt>
    <dgm:pt modelId="{AFFEB29D-CD30-4BB9-A24A-19C528BBEF44}">
      <dgm:prSet phldrT="[Text]" custT="1"/>
      <dgm:spPr/>
      <dgm:t>
        <a:bodyPr/>
        <a:lstStyle/>
        <a:p>
          <a:pPr algn="l" rtl="0">
            <a:buFont typeface="Arial" panose="020B0604020202020204" pitchFamily="34" charset="0"/>
            <a:buChar char="•"/>
          </a:pPr>
          <a:r>
            <a:rPr lang="fr" sz="1400" b="0" i="0" u="none" baseline="0" dirty="0"/>
            <a:t>L'adoption au cours des phases initiales a été lente ; tandis que la couverture s'est améliorée au second semestre de l’année 2021, jusqu’en décembre 2021, seulement 10 % de la population avait reçu la première dose de vaccins</a:t>
          </a:r>
        </a:p>
      </dgm:t>
    </dgm:pt>
    <dgm:pt modelId="{1F85F2BA-B20D-46C5-B92A-8744A7523BC4}" type="parTrans" cxnId="{C6E152BF-DF3D-47B4-9772-8DB2CCC03CF0}">
      <dgm:prSet/>
      <dgm:spPr/>
      <dgm:t>
        <a:bodyPr/>
        <a:lstStyle/>
        <a:p>
          <a:endParaRPr lang="fr"/>
        </a:p>
      </dgm:t>
    </dgm:pt>
    <dgm:pt modelId="{7CF535F6-3B31-49AE-9465-7640305A67AC}" type="sibTrans" cxnId="{C6E152BF-DF3D-47B4-9772-8DB2CCC03CF0}">
      <dgm:prSet/>
      <dgm:spPr/>
      <dgm:t>
        <a:bodyPr/>
        <a:lstStyle/>
        <a:p>
          <a:endParaRPr lang="fr"/>
        </a:p>
      </dgm:t>
    </dgm:pt>
    <dgm:pt modelId="{D287346A-A490-48AE-AD5C-754C1CB728DC}">
      <dgm:prSet phldrT="[Text]" custT="1"/>
      <dgm:spPr/>
      <dgm:t>
        <a:bodyPr/>
        <a:lstStyle/>
        <a:p>
          <a:pPr algn="l" rtl="0">
            <a:buFont typeface="Arial" panose="020B0604020202020204" pitchFamily="34" charset="0"/>
            <a:buChar char="•"/>
          </a:pPr>
          <a:r>
            <a:rPr lang="fr" sz="1400" b="0" i="0" u="none" baseline="0" dirty="0"/>
            <a:t>Avec le changement de régime, l’accès des femmes aux services publics a diminué de manière significative, avec le risque d’inégalité croissante entre les sexes dans la couverture vaccinale contre la COVID-19</a:t>
          </a:r>
        </a:p>
      </dgm:t>
    </dgm:pt>
    <dgm:pt modelId="{A78AAB7F-4EB0-420B-887D-8D0AD0EAEE70}" type="parTrans" cxnId="{81C7739D-FD19-47BA-B91F-E8A13625A6A6}">
      <dgm:prSet/>
      <dgm:spPr/>
      <dgm:t>
        <a:bodyPr/>
        <a:lstStyle/>
        <a:p>
          <a:endParaRPr lang="fr"/>
        </a:p>
      </dgm:t>
    </dgm:pt>
    <dgm:pt modelId="{18F96E3C-F408-4AB3-94D6-3B6B066C8DE9}" type="sibTrans" cxnId="{81C7739D-FD19-47BA-B91F-E8A13625A6A6}">
      <dgm:prSet/>
      <dgm:spPr/>
      <dgm:t>
        <a:bodyPr/>
        <a:lstStyle/>
        <a:p>
          <a:endParaRPr lang="fr"/>
        </a:p>
      </dgm:t>
    </dgm:pt>
    <dgm:pt modelId="{ADA07F54-ED5F-4CCA-A171-E9D3DC59F1B1}">
      <dgm:prSet phldrT="[Text]" custT="1"/>
      <dgm:spPr/>
      <dgm:t>
        <a:bodyPr/>
        <a:lstStyle/>
        <a:p>
          <a:pPr marL="0" algn="l" rtl="0">
            <a:spcAft>
              <a:spcPts val="0"/>
            </a:spcAft>
          </a:pPr>
          <a:r>
            <a:rPr lang="fr" sz="1400" b="0" i="0" u="none" baseline="0" dirty="0"/>
            <a:t>Sensibilisation politique pour assurer la nomination d'un nombre suffisant de travailleuses de la santé afin d'améliorer l'accès</a:t>
          </a:r>
        </a:p>
      </dgm:t>
    </dgm:pt>
    <dgm:pt modelId="{8BC63C75-3909-44E3-978F-571D1F2557E9}" type="parTrans" cxnId="{0D369476-8CBD-42DD-B9E3-DC99C2D8829F}">
      <dgm:prSet/>
      <dgm:spPr/>
      <dgm:t>
        <a:bodyPr/>
        <a:lstStyle/>
        <a:p>
          <a:endParaRPr lang="fr"/>
        </a:p>
      </dgm:t>
    </dgm:pt>
    <dgm:pt modelId="{92E96F68-3D55-4780-9A7D-EFD7AC2FB085}" type="sibTrans" cxnId="{0D369476-8CBD-42DD-B9E3-DC99C2D8829F}">
      <dgm:prSet/>
      <dgm:spPr/>
      <dgm:t>
        <a:bodyPr/>
        <a:lstStyle/>
        <a:p>
          <a:endParaRPr lang="fr"/>
        </a:p>
      </dgm:t>
    </dgm:pt>
    <dgm:pt modelId="{617ECE30-D149-47FD-83D8-C7F4BE5F2A03}">
      <dgm:prSet phldrT="[Text]" custT="1"/>
      <dgm:spPr/>
      <dgm:t>
        <a:bodyPr/>
        <a:lstStyle/>
        <a:p>
          <a:pPr marL="0" algn="l" rtl="0">
            <a:spcAft>
              <a:spcPts val="0"/>
            </a:spcAft>
          </a:pPr>
          <a:r>
            <a:rPr lang="fr" sz="1400" b="0" i="0" u="none" baseline="0" dirty="0"/>
            <a:t>Matériel de communication sur mesure pour améliorer la demande et l'adoption chez les femmes</a:t>
          </a:r>
        </a:p>
      </dgm:t>
    </dgm:pt>
    <dgm:pt modelId="{72AFF44B-A9A0-4074-9706-1CA30438D794}" type="parTrans" cxnId="{13D71AD2-95A1-42BE-BC4C-95952FE67CAF}">
      <dgm:prSet/>
      <dgm:spPr/>
      <dgm:t>
        <a:bodyPr/>
        <a:lstStyle/>
        <a:p>
          <a:endParaRPr lang="fr"/>
        </a:p>
      </dgm:t>
    </dgm:pt>
    <dgm:pt modelId="{CBF700D0-253E-46D1-86C2-C1ABD0A1A044}" type="sibTrans" cxnId="{13D71AD2-95A1-42BE-BC4C-95952FE67CAF}">
      <dgm:prSet/>
      <dgm:spPr/>
      <dgm:t>
        <a:bodyPr/>
        <a:lstStyle/>
        <a:p>
          <a:endParaRPr lang="fr"/>
        </a:p>
      </dgm:t>
    </dgm:pt>
    <dgm:pt modelId="{F5BAD644-FC83-4398-B852-D0F770E0EC06}">
      <dgm:prSet phldrT="[Text]" custT="1"/>
      <dgm:spPr/>
      <dgm:t>
        <a:bodyPr/>
        <a:lstStyle/>
        <a:p>
          <a:pPr marL="0" algn="l" rtl="0">
            <a:spcAft>
              <a:spcPts val="0"/>
            </a:spcAft>
          </a:pPr>
          <a:r>
            <a:rPr lang="fr" sz="1400" b="0" i="0" u="none" baseline="0" dirty="0"/>
            <a:t>Collecte, analyse et utilisation de données ventilées par sexe pour suivre les progrès et prendre des mesures correctives</a:t>
          </a:r>
        </a:p>
      </dgm:t>
    </dgm:pt>
    <dgm:pt modelId="{C6A4476B-7D66-4DBB-8F2D-5678FDE818C2}" type="parTrans" cxnId="{E8E48DEE-5626-4A7E-908F-C534A4E823D0}">
      <dgm:prSet/>
      <dgm:spPr/>
      <dgm:t>
        <a:bodyPr/>
        <a:lstStyle/>
        <a:p>
          <a:endParaRPr lang="fr"/>
        </a:p>
      </dgm:t>
    </dgm:pt>
    <dgm:pt modelId="{6D31C8F2-CA7C-4387-AAF2-32343AAE1271}" type="sibTrans" cxnId="{E8E48DEE-5626-4A7E-908F-C534A4E823D0}">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3201">
        <dgm:presLayoutVars>
          <dgm:bulletEnabled val="1"/>
        </dgm:presLayoutVars>
      </dgm:prSet>
      <dgm:spPr/>
    </dgm:pt>
  </dgm:ptLst>
  <dgm:cxnLst>
    <dgm:cxn modelId="{8851B308-47A0-4D08-A445-E304D4844780}" type="presOf" srcId="{F5BAD644-FC83-4398-B852-D0F770E0EC06}" destId="{A3463033-2E55-4A50-B868-0331C39926E2}" srcOrd="0" destOrd="3" presId="urn:microsoft.com/office/officeart/2005/8/layout/vList5"/>
    <dgm:cxn modelId="{F72FB209-5CB9-4850-85F0-E3FFFB7F34B1}" type="presOf" srcId="{AFFEB29D-CD30-4BB9-A24A-19C528BBEF44}" destId="{57B58D7B-DFD6-41FB-BE66-CD09EB811652}" srcOrd="0" destOrd="1" presId="urn:microsoft.com/office/officeart/2005/8/layout/vList5"/>
    <dgm:cxn modelId="{559EAC12-9BB1-46DE-96C9-7F45501235DB}" type="presOf" srcId="{8153EC4F-6C8C-471D-A39B-06340D6F7AAE}" destId="{80F46D1E-8939-4D69-BDE1-B1C16F3C74E8}" srcOrd="0" destOrd="0" presId="urn:microsoft.com/office/officeart/2005/8/layout/vList5"/>
    <dgm:cxn modelId="{8B571337-9E4C-48B2-AE0E-110B83E4625C}" type="presOf" srcId="{8C5DD39C-76A9-4249-986E-B6778ACD3A2C}" destId="{26A8BF07-0D8E-4300-9899-C64780806612}" srcOrd="0" destOrd="0" presId="urn:microsoft.com/office/officeart/2005/8/layout/vList5"/>
    <dgm:cxn modelId="{50DC9C62-0866-4F47-94FD-F6D89EF5E889}" type="presOf" srcId="{48D71E75-FF32-460D-BF2B-D400DDB64EC4}" destId="{A3463033-2E55-4A50-B868-0331C39926E2}" srcOrd="0" destOrd="0" presId="urn:microsoft.com/office/officeart/2005/8/layout/vList5"/>
    <dgm:cxn modelId="{BB751751-56B4-467D-A9F6-59E04557F60C}" type="presOf" srcId="{92A0AF85-5BAA-497F-A9F7-5A3B34E9E4BE}" destId="{57B58D7B-DFD6-41FB-BE66-CD09EB811652}" srcOrd="0" destOrd="0" presId="urn:microsoft.com/office/officeart/2005/8/layout/vList5"/>
    <dgm:cxn modelId="{0D369476-8CBD-42DD-B9E3-DC99C2D8829F}" srcId="{8153EC4F-6C8C-471D-A39B-06340D6F7AAE}" destId="{ADA07F54-ED5F-4CCA-A171-E9D3DC59F1B1}" srcOrd="1" destOrd="0" parTransId="{8BC63C75-3909-44E3-978F-571D1F2557E9}" sibTransId="{92E96F68-3D55-4780-9A7D-EFD7AC2FB085}"/>
    <dgm:cxn modelId="{91B3A67C-E066-44B9-AF6B-7FC943B9BECB}" srcId="{8B418944-A43C-4CA5-8070-E07F6C584A8C}" destId="{49D09A0F-1B56-4EE9-A4C3-7894AB7F01EB}" srcOrd="2" destOrd="0" parTransId="{EFB0E1BD-27D4-4456-A407-3FB392CE2A8D}" sibTransId="{B29498D7-1793-43AB-8DAE-91516E6F3802}"/>
    <dgm:cxn modelId="{15D5BE7F-929F-4280-BFF1-DDD7D18C59F1}" srcId="{F88B266D-FB32-47DA-8FA7-CE4B5868E5D2}" destId="{8153EC4F-6C8C-471D-A39B-06340D6F7AAE}" srcOrd="2" destOrd="0" parTransId="{90EA02A4-EE82-4639-9AA7-B6A92397F19B}" sibTransId="{B4805742-9A11-432F-9D4B-E611CEBB5B0A}"/>
    <dgm:cxn modelId="{EB293B86-DB85-4B62-B2D0-C9463C0CA82B}" type="presOf" srcId="{D287346A-A490-48AE-AD5C-754C1CB728DC}" destId="{26A8BF07-0D8E-4300-9899-C64780806612}" srcOrd="0" destOrd="1" presId="urn:microsoft.com/office/officeart/2005/8/layout/vList5"/>
    <dgm:cxn modelId="{81C7739D-FD19-47BA-B91F-E8A13625A6A6}" srcId="{4390CB50-5166-48D8-99CA-E386D0DB8E6E}" destId="{D287346A-A490-48AE-AD5C-754C1CB728DC}" srcOrd="1" destOrd="0" parTransId="{A78AAB7F-4EB0-420B-887D-8D0AD0EAEE70}" sibTransId="{18F96E3C-F408-4AB3-94D6-3B6B066C8DE9}"/>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3E0014A5-A86F-4A5B-ADD9-2CEE570CF91D}" type="presOf" srcId="{ADA07F54-ED5F-4CCA-A171-E9D3DC59F1B1}" destId="{A3463033-2E55-4A50-B868-0331C39926E2}" srcOrd="0" destOrd="1" presId="urn:microsoft.com/office/officeart/2005/8/layout/vList5"/>
    <dgm:cxn modelId="{039E9CB4-F020-4BF5-A1C7-8A73A0194B3E}" type="presOf" srcId="{49D09A0F-1B56-4EE9-A4C3-7894AB7F01EB}" destId="{57B58D7B-DFD6-41FB-BE66-CD09EB811652}" srcOrd="0" destOrd="2" presId="urn:microsoft.com/office/officeart/2005/8/layout/vList5"/>
    <dgm:cxn modelId="{BD298ABB-7C28-4B4E-97F8-27DA00929D7A}" srcId="{4390CB50-5166-48D8-99CA-E386D0DB8E6E}" destId="{8C5DD39C-76A9-4249-986E-B6778ACD3A2C}" srcOrd="0" destOrd="0" parTransId="{303B50CE-C5BE-4432-93DA-7CCA0AE2816E}" sibTransId="{C691D9AB-A587-4BE9-ADF7-4D77672A4093}"/>
    <dgm:cxn modelId="{C6E152BF-DF3D-47B4-9772-8DB2CCC03CF0}" srcId="{8B418944-A43C-4CA5-8070-E07F6C584A8C}" destId="{AFFEB29D-CD30-4BB9-A24A-19C528BBEF44}" srcOrd="1" destOrd="0" parTransId="{1F85F2BA-B20D-46C5-B92A-8744A7523BC4}" sibTransId="{7CF535F6-3B31-49AE-9465-7640305A67AC}"/>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B1CD00C3-402E-410B-BC27-67EB237D9F6E}" type="presOf" srcId="{617ECE30-D149-47FD-83D8-C7F4BE5F2A03}" destId="{A3463033-2E55-4A50-B868-0331C39926E2}" srcOrd="0" destOrd="2" presId="urn:microsoft.com/office/officeart/2005/8/layout/vList5"/>
    <dgm:cxn modelId="{13D71AD2-95A1-42BE-BC4C-95952FE67CAF}" srcId="{8153EC4F-6C8C-471D-A39B-06340D6F7AAE}" destId="{617ECE30-D149-47FD-83D8-C7F4BE5F2A03}" srcOrd="2" destOrd="0" parTransId="{72AFF44B-A9A0-4074-9706-1CA30438D794}" sibTransId="{CBF700D0-253E-46D1-86C2-C1ABD0A1A044}"/>
    <dgm:cxn modelId="{98E3B9DE-FFD9-43C2-9E1F-6034FA7AD89C}" type="presOf" srcId="{8B418944-A43C-4CA5-8070-E07F6C584A8C}" destId="{8C96A032-99E7-4F02-A6B8-1803D52B7956}" srcOrd="0" destOrd="0" presId="urn:microsoft.com/office/officeart/2005/8/layout/vList5"/>
    <dgm:cxn modelId="{E8E48DEE-5626-4A7E-908F-C534A4E823D0}" srcId="{8153EC4F-6C8C-471D-A39B-06340D6F7AAE}" destId="{F5BAD644-FC83-4398-B852-D0F770E0EC06}" srcOrd="3" destOrd="0" parTransId="{C6A4476B-7D66-4DBB-8F2D-5678FDE818C2}" sibTransId="{6D31C8F2-CA7C-4387-AAF2-32343AAE1271}"/>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Malgré une forte acceptation du vaccin (88 % des individus déclarent être prêts à se faire vacciner si le vaccin est disponible), seulement 20 % de la population éligible a été entièrement vaccinée et seulement 6 % dans les zones rurales</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Il existait des difficultés de livraison au dernier kilomètre</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 sz="1400" b="0" i="0" u="none" baseline="0" dirty="0"/>
            <a:t>Partenariat entre le ministère de la Santé de la Sierra Leone, le Centre international de croissance (IGC), et les universités de Wageningen et Yale pour évaluer une stratégie utilisant des équipes mobiles de vaccination pour visiter des villages à moto</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B181D3A8-F436-4312-9E5D-26FFF439F2C8}">
      <dgm:prSet custT="1"/>
      <dgm:spPr/>
      <dgm:t>
        <a:bodyPr/>
        <a:lstStyle/>
        <a:p>
          <a:pPr algn="ctr" rtl="0">
            <a:buFont typeface="Arial" panose="020B0604020202020204" pitchFamily="34" charset="0"/>
            <a:buChar char="•"/>
          </a:pPr>
          <a:endParaRPr lang="fr" sz="1400" dirty="0"/>
        </a:p>
      </dgm:t>
    </dgm:pt>
    <dgm:pt modelId="{CB9C81F8-39CD-41A2-BA0B-DE521ED53D5F}" type="parTrans" cxnId="{5F39837F-435A-4B7E-B6B3-86ED6A89A5E9}">
      <dgm:prSet/>
      <dgm:spPr/>
      <dgm:t>
        <a:bodyPr/>
        <a:lstStyle/>
        <a:p>
          <a:endParaRPr lang="fr"/>
        </a:p>
      </dgm:t>
    </dgm:pt>
    <dgm:pt modelId="{272F114A-25DA-4E24-8DF8-9B80D71EF259}" type="sibTrans" cxnId="{5F39837F-435A-4B7E-B6B3-86ED6A89A5E9}">
      <dgm:prSet/>
      <dgm:spPr/>
      <dgm:t>
        <a:bodyPr/>
        <a:lstStyle/>
        <a:p>
          <a:endParaRPr lang="fr"/>
        </a:p>
      </dgm:t>
    </dgm:pt>
    <dgm:pt modelId="{CD442A4B-88DE-4A37-B555-EB5A8AEE5635}">
      <dgm:prSet custT="1"/>
      <dgm:spPr/>
      <dgm:t>
        <a:bodyPr/>
        <a:lstStyle/>
        <a:p>
          <a:pPr algn="ctr" rtl="0">
            <a:buFont typeface="Arial" panose="020B0604020202020204" pitchFamily="34" charset="0"/>
            <a:buChar char="•"/>
          </a:pPr>
          <a:endParaRPr lang="fr" sz="1400" dirty="0"/>
        </a:p>
      </dgm:t>
    </dgm:pt>
    <dgm:pt modelId="{0BE7C01D-EEF5-49E8-A6B2-E968220F3FDC}" type="parTrans" cxnId="{29EFAED0-E1E6-4A9C-942E-807E3677751B}">
      <dgm:prSet/>
      <dgm:spPr/>
      <dgm:t>
        <a:bodyPr/>
        <a:lstStyle/>
        <a:p>
          <a:endParaRPr lang="fr"/>
        </a:p>
      </dgm:t>
    </dgm:pt>
    <dgm:pt modelId="{BC9556C8-74B5-48DE-AD03-64AAF4D84CB3}" type="sibTrans" cxnId="{29EFAED0-E1E6-4A9C-942E-807E3677751B}">
      <dgm:prSet/>
      <dgm:spPr/>
      <dgm:t>
        <a:bodyPr/>
        <a:lstStyle/>
        <a:p>
          <a:endParaRPr lang="fr"/>
        </a:p>
      </dgm:t>
    </dgm:pt>
    <dgm:pt modelId="{23C81A66-1059-4DC1-BF14-1FB73C4C0589}">
      <dgm:prSet custT="1"/>
      <dgm:spPr/>
      <dgm:t>
        <a:bodyPr/>
        <a:lstStyle/>
        <a:p>
          <a:pPr algn="l" rtl="0">
            <a:buFont typeface="Arial" panose="020B0604020202020204" pitchFamily="34" charset="0"/>
            <a:buChar char="•"/>
          </a:pPr>
          <a:r>
            <a:rPr lang="fr" sz="1400" b="0" i="0" u="none" baseline="0" dirty="0"/>
            <a:t>Même si les vaccins étaient disponibles dans les cliniques, 3 heures en moyenne seraient nécessaires pour se rendre à un centre de vaccination dans chaque sens et cela coûte jusqu'à 6,50 dollars par voyage​</a:t>
          </a:r>
          <a:endParaRPr lang="fr" sz="1400" dirty="0"/>
        </a:p>
      </dgm:t>
    </dgm:pt>
    <dgm:pt modelId="{4033A32E-6038-4BEF-A2D1-FC3AD6D2B759}" type="parTrans" cxnId="{6C60983E-7F22-4E66-A24C-D25DF2EEB788}">
      <dgm:prSet/>
      <dgm:spPr/>
      <dgm:t>
        <a:bodyPr/>
        <a:lstStyle/>
        <a:p>
          <a:endParaRPr lang="fr"/>
        </a:p>
      </dgm:t>
    </dgm:pt>
    <dgm:pt modelId="{09F7F645-6075-495A-B6BB-A0CF1DD57B5D}" type="sibTrans" cxnId="{6C60983E-7F22-4E66-A24C-D25DF2EEB788}">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6C60983E-7F22-4E66-A24C-D25DF2EEB788}" srcId="{4390CB50-5166-48D8-99CA-E386D0DB8E6E}" destId="{23C81A66-1059-4DC1-BF14-1FB73C4C0589}" srcOrd="1" destOrd="0" parTransId="{4033A32E-6038-4BEF-A2D1-FC3AD6D2B759}" sibTransId="{09F7F645-6075-495A-B6BB-A0CF1DD57B5D}"/>
    <dgm:cxn modelId="{EE277C49-8EAD-44B4-B6C2-E6252D3A5C47}" type="presOf" srcId="{23C81A66-1059-4DC1-BF14-1FB73C4C0589}" destId="{26A8BF07-0D8E-4300-9899-C64780806612}" srcOrd="0" destOrd="1" presId="urn:microsoft.com/office/officeart/2005/8/layout/vList5"/>
    <dgm:cxn modelId="{3C0D5F6C-770D-4D7A-A347-8E70BC511B21}" type="presOf" srcId="{B181D3A8-F436-4312-9E5D-26FFF439F2C8}" destId="{57B58D7B-DFD6-41FB-BE66-CD09EB811652}" srcOrd="0" destOrd="2" presId="urn:microsoft.com/office/officeart/2005/8/layout/vList5"/>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5F39837F-435A-4B7E-B6B3-86ED6A89A5E9}" srcId="{8B418944-A43C-4CA5-8070-E07F6C584A8C}" destId="{B181D3A8-F436-4312-9E5D-26FFF439F2C8}" srcOrd="2" destOrd="0" parTransId="{CB9C81F8-39CD-41A2-BA0B-DE521ED53D5F}" sibTransId="{272F114A-25DA-4E24-8DF8-9B80D71EF259}"/>
    <dgm:cxn modelId="{15D5BE7F-929F-4280-BFF1-DDD7D18C59F1}" srcId="{F88B266D-FB32-47DA-8FA7-CE4B5868E5D2}" destId="{8153EC4F-6C8C-471D-A39B-06340D6F7AAE}" srcOrd="2" destOrd="0" parTransId="{90EA02A4-EE82-4639-9AA7-B6A92397F19B}" sibTransId="{B4805742-9A11-432F-9D4B-E611CEBB5B0A}"/>
    <dgm:cxn modelId="{901EE294-DDD4-40DD-99CD-0F6588E1B77B}" srcId="{4390CB50-5166-48D8-99CA-E386D0DB8E6E}" destId="{A49FECB5-2BFF-4F3E-9257-255BC76CBD55}" srcOrd="0" destOrd="0" parTransId="{2286D25E-81C9-46B7-B136-B61E4077A4BB}" sibTransId="{222A8F2C-E5AA-4220-ADB3-710F220340F4}"/>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C2F9EAB4-EE3A-4E15-848F-F56B2CEEFC34}" type="presOf" srcId="{A49FECB5-2BFF-4F3E-9257-255BC76CBD55}" destId="{26A8BF07-0D8E-4300-9899-C6478080661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29EFAED0-E1E6-4A9C-942E-807E3677751B}" srcId="{8B418944-A43C-4CA5-8070-E07F6C584A8C}" destId="{CD442A4B-88DE-4A37-B555-EB5A8AEE5635}" srcOrd="1" destOrd="0" parTransId="{0BE7C01D-EEF5-49E8-A6B2-E968220F3FDC}" sibTransId="{BC9556C8-74B5-48DE-AD03-64AAF4D84CB3}"/>
    <dgm:cxn modelId="{98E3B9DE-FFD9-43C2-9E1F-6034FA7AD89C}" type="presOf" srcId="{8B418944-A43C-4CA5-8070-E07F6C584A8C}" destId="{8C96A032-99E7-4F02-A6B8-1803D52B7956}"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074EC4F9-277B-499C-AEF7-5D00FD3FCE0E}" type="presOf" srcId="{CD442A4B-88DE-4A37-B555-EB5A8AEE5635}" destId="{57B58D7B-DFD6-41FB-BE66-CD09EB811652}" srcOrd="0" destOrd="1"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 ​Le Liberia a enregistré le 1</a:t>
          </a:r>
          <a:r>
            <a:rPr lang="fr" sz="1400" b="0" i="0" u="none" baseline="30000" dirty="0"/>
            <a:t>e</a:t>
          </a:r>
          <a:r>
            <a:rPr lang="fr" sz="1400" b="0" i="0" u="none" baseline="0" dirty="0"/>
            <a:t> cas confirmé de COVID-19 le 16 mars 2020.</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marL="0" indent="-91440" algn="l" rtl="0">
            <a:spcAft>
              <a:spcPts val="0"/>
            </a:spcAft>
            <a:buFont typeface="Arial" panose="020B0604020202020204" pitchFamily="34" charset="0"/>
            <a:buChar char="•"/>
          </a:pPr>
          <a:r>
            <a:rPr lang="fr" sz="1400" b="0" i="0" u="none" baseline="0" dirty="0"/>
            <a:t>Rupture de stock des vaccins, lacunes dans les processus d'inventaire et livraison sous-optimale de vaccins des dépôts aux comtés.</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 sz="1400" b="0" i="0" u="none" baseline="0" dirty="0"/>
            <a:t>Approche de vaccination communautaire apportant les vaccins à la population (de maison en maison, de rue en rue et visites scolaires)</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839005A6-AE65-4D80-B14E-66793779BBEE}">
      <dgm:prSet custT="1"/>
      <dgm:spPr/>
      <dgm:t>
        <a:bodyPr/>
        <a:lstStyle/>
        <a:p>
          <a:pPr algn="l" rtl="0">
            <a:buFont typeface="Arial" panose="020B0604020202020204" pitchFamily="34" charset="0"/>
            <a:buChar char="•"/>
          </a:pPr>
          <a:r>
            <a:rPr lang="fr" sz="1400" b="0" i="0" u="none" baseline="0" dirty="0"/>
            <a:t>Un certain nombre de stratégies et d'interventions ont été adoptées par le gouvernement libérien dans le cadre du système national de gestion des incidents (SGI).  </a:t>
          </a:r>
          <a:endParaRPr lang="fr" sz="1400" dirty="0"/>
        </a:p>
      </dgm:t>
    </dgm:pt>
    <dgm:pt modelId="{814009DF-13CB-4628-A9AC-56BE3654CD37}" type="parTrans" cxnId="{63705BF4-1790-4882-8DCC-00C47094C75B}">
      <dgm:prSet/>
      <dgm:spPr/>
      <dgm:t>
        <a:bodyPr/>
        <a:lstStyle/>
        <a:p>
          <a:endParaRPr lang="fr"/>
        </a:p>
      </dgm:t>
    </dgm:pt>
    <dgm:pt modelId="{E10BD130-5798-4EE8-BAA9-2B3622CD3958}" type="sibTrans" cxnId="{63705BF4-1790-4882-8DCC-00C47094C75B}">
      <dgm:prSet/>
      <dgm:spPr/>
      <dgm:t>
        <a:bodyPr/>
        <a:lstStyle/>
        <a:p>
          <a:endParaRPr lang="fr"/>
        </a:p>
      </dgm:t>
    </dgm:pt>
    <dgm:pt modelId="{BCA5A874-F97B-454A-A7A8-079D9634ABC8}">
      <dgm:prSet custT="1"/>
      <dgm:spPr/>
      <dgm:t>
        <a:bodyPr/>
        <a:lstStyle/>
        <a:p>
          <a:pPr algn="l" rtl="0">
            <a:buFont typeface="Arial" panose="020B0604020202020204" pitchFamily="34" charset="0"/>
            <a:buChar char="•"/>
          </a:pPr>
          <a:r>
            <a:rPr lang="fr" sz="1400" b="0" i="0" u="none" baseline="0" dirty="0"/>
            <a:t>Une série de campagnes intensives de vaccination contre la COVID-19, incluant mais sans s'y limiter, la vaccination contre la COVID-19, a été menée d'avril 2021 à juillet 2022. </a:t>
          </a:r>
          <a:endParaRPr lang="fr" sz="1400" dirty="0"/>
        </a:p>
      </dgm:t>
    </dgm:pt>
    <dgm:pt modelId="{8F7ABFE4-ED56-4600-8A48-D8A309F6A634}" type="parTrans" cxnId="{2D89A0B3-1150-4022-ADEB-2DEAE48A0C9D}">
      <dgm:prSet/>
      <dgm:spPr/>
      <dgm:t>
        <a:bodyPr/>
        <a:lstStyle/>
        <a:p>
          <a:endParaRPr lang="fr"/>
        </a:p>
      </dgm:t>
    </dgm:pt>
    <dgm:pt modelId="{DEC5E8CB-0E1B-437F-A473-6FF9FFAF0051}" type="sibTrans" cxnId="{2D89A0B3-1150-4022-ADEB-2DEAE48A0C9D}">
      <dgm:prSet/>
      <dgm:spPr/>
      <dgm:t>
        <a:bodyPr/>
        <a:lstStyle/>
        <a:p>
          <a:endParaRPr lang="fr"/>
        </a:p>
      </dgm:t>
    </dgm:pt>
    <dgm:pt modelId="{52DD580C-06DC-4964-AEA6-B3C7E04CF78F}">
      <dgm:prSet custT="1"/>
      <dgm:spPr/>
      <dgm:t>
        <a:bodyPr/>
        <a:lstStyle/>
        <a:p>
          <a:pPr marL="0" indent="-91440" algn="l" rtl="0">
            <a:spcAft>
              <a:spcPts val="0"/>
            </a:spcAft>
            <a:buFont typeface="Arial" panose="020B0604020202020204" pitchFamily="34" charset="0"/>
            <a:buChar char="•"/>
          </a:pPr>
          <a:r>
            <a:rPr lang="fr" sz="1400" b="0" i="0" u="none" baseline="0" dirty="0"/>
            <a:t>Mauvais accès à certaines communautés en raison de réseaux routiers de mauvaise qualité.</a:t>
          </a:r>
          <a:endParaRPr lang="fr" sz="1400" dirty="0"/>
        </a:p>
      </dgm:t>
    </dgm:pt>
    <dgm:pt modelId="{56F50002-EEDF-4405-AFCA-7D16D0BD70C4}" type="parTrans" cxnId="{B9929F9A-3BF5-4246-8217-BD8FD59B9BF9}">
      <dgm:prSet/>
      <dgm:spPr/>
      <dgm:t>
        <a:bodyPr/>
        <a:lstStyle/>
        <a:p>
          <a:endParaRPr lang="fr"/>
        </a:p>
      </dgm:t>
    </dgm:pt>
    <dgm:pt modelId="{308C4A5B-5C2C-4027-9808-7C9766EF848C}" type="sibTrans" cxnId="{B9929F9A-3BF5-4246-8217-BD8FD59B9BF9}">
      <dgm:prSet/>
      <dgm:spPr/>
      <dgm:t>
        <a:bodyPr/>
        <a:lstStyle/>
        <a:p>
          <a:endParaRPr lang="fr"/>
        </a:p>
      </dgm:t>
    </dgm:pt>
    <dgm:pt modelId="{C79FD31E-0AC7-4381-94EE-3D58F0C0A1E9}">
      <dgm:prSet custT="1"/>
      <dgm:spPr/>
      <dgm:t>
        <a:bodyPr/>
        <a:lstStyle/>
        <a:p>
          <a:pPr marL="0" indent="-91440" algn="l" rtl="0">
            <a:spcAft>
              <a:spcPts val="0"/>
            </a:spcAft>
            <a:buFont typeface="Arial" panose="020B0604020202020204" pitchFamily="34" charset="0"/>
            <a:buChar char="•"/>
          </a:pPr>
          <a:r>
            <a:rPr lang="fr" sz="1400" b="0" i="0" u="none" baseline="0" dirty="0"/>
            <a:t>Épidémie concomitante de rougeole qui dépasse la capacité des ressources humaines.</a:t>
          </a:r>
          <a:endParaRPr lang="fr" sz="1400" dirty="0"/>
        </a:p>
      </dgm:t>
    </dgm:pt>
    <dgm:pt modelId="{4CEAFB94-F451-44CD-B402-5F4ADFCA06B5}" type="parTrans" cxnId="{599E6EBD-4AEE-40BD-9C08-FC79B71B323A}">
      <dgm:prSet/>
      <dgm:spPr/>
      <dgm:t>
        <a:bodyPr/>
        <a:lstStyle/>
        <a:p>
          <a:endParaRPr lang="fr"/>
        </a:p>
      </dgm:t>
    </dgm:pt>
    <dgm:pt modelId="{D569A1E0-8C77-46E2-9776-31AE5AC304C3}" type="sibTrans" cxnId="{599E6EBD-4AEE-40BD-9C08-FC79B71B323A}">
      <dgm:prSet/>
      <dgm:spPr/>
      <dgm:t>
        <a:bodyPr/>
        <a:lstStyle/>
        <a:p>
          <a:endParaRPr lang="fr"/>
        </a:p>
      </dgm:t>
    </dgm:pt>
    <dgm:pt modelId="{4B277485-1E42-425C-A2B6-5CE725223979}">
      <dgm:prSet custT="1"/>
      <dgm:spPr/>
      <dgm:t>
        <a:bodyPr/>
        <a:lstStyle/>
        <a:p>
          <a:pPr marL="0" indent="-91440" algn="l" rtl="0">
            <a:spcAft>
              <a:spcPts val="0"/>
            </a:spcAft>
            <a:buFont typeface="Arial" panose="020B0604020202020204" pitchFamily="34" charset="0"/>
            <a:buChar char="•"/>
          </a:pPr>
          <a:r>
            <a:rPr lang="fr-FR" sz="1400" dirty="0"/>
            <a:t>Les membres de la communauté ne fréquentent pas les établissements de santé les plus proches pour la vaccination</a:t>
          </a:r>
          <a:endParaRPr lang="fr" sz="1400" dirty="0"/>
        </a:p>
      </dgm:t>
    </dgm:pt>
    <dgm:pt modelId="{127EF22B-D560-428B-A6B6-60F0B47DABEB}" type="parTrans" cxnId="{EF462BE1-DDE4-477A-B62F-A1492E27C863}">
      <dgm:prSet/>
      <dgm:spPr/>
      <dgm:t>
        <a:bodyPr/>
        <a:lstStyle/>
        <a:p>
          <a:endParaRPr lang="fr"/>
        </a:p>
      </dgm:t>
    </dgm:pt>
    <dgm:pt modelId="{B49ADB59-1AC9-41B8-9473-E5624F207FA6}" type="sibTrans" cxnId="{EF462BE1-DDE4-477A-B62F-A1492E27C863}">
      <dgm:prSet/>
      <dgm:spPr/>
      <dgm:t>
        <a:bodyPr/>
        <a:lstStyle/>
        <a:p>
          <a:endParaRPr lang="fr"/>
        </a:p>
      </dgm:t>
    </dgm:pt>
    <dgm:pt modelId="{705347D9-6165-4AC7-BF8E-580D4496F086}">
      <dgm:prSet custT="1"/>
      <dgm:spPr/>
      <dgm:t>
        <a:bodyPr/>
        <a:lstStyle/>
        <a:p>
          <a:pPr marL="0" indent="-91440" algn="l" rtl="0">
            <a:spcAft>
              <a:spcPts val="0"/>
            </a:spcAft>
            <a:buFont typeface="Arial" panose="020B0604020202020204" pitchFamily="34" charset="0"/>
            <a:buChar char="•"/>
          </a:pPr>
          <a:r>
            <a:rPr lang="fr" sz="1400" b="0" i="0" u="none" baseline="0" dirty="0"/>
            <a:t>Soutien opérationnel non uniforme pour tous les comtés.</a:t>
          </a:r>
          <a:endParaRPr lang="fr" sz="1400" dirty="0"/>
        </a:p>
      </dgm:t>
    </dgm:pt>
    <dgm:pt modelId="{2F323856-E63B-464A-A553-856405A60F29}" type="parTrans" cxnId="{D220AA4B-AC05-4984-92EB-5C11B921D353}">
      <dgm:prSet/>
      <dgm:spPr/>
      <dgm:t>
        <a:bodyPr/>
        <a:lstStyle/>
        <a:p>
          <a:endParaRPr lang="fr"/>
        </a:p>
      </dgm:t>
    </dgm:pt>
    <dgm:pt modelId="{646A2F77-09C8-4E29-B40F-1BC983274AFA}" type="sibTrans" cxnId="{D220AA4B-AC05-4984-92EB-5C11B921D353}">
      <dgm:prSet/>
      <dgm:spPr/>
      <dgm:t>
        <a:bodyPr/>
        <a:lstStyle/>
        <a:p>
          <a:endParaRPr lang="fr"/>
        </a:p>
      </dgm:t>
    </dgm:pt>
    <dgm:pt modelId="{11B1C087-132D-49F6-810A-770B919A8BF4}">
      <dgm:prSet custT="1"/>
      <dgm:spPr/>
      <dgm:t>
        <a:bodyPr/>
        <a:lstStyle/>
        <a:p>
          <a:pPr algn="l" rtl="0"/>
          <a:r>
            <a:rPr lang="fr" sz="1400" b="0" i="0" u="none" baseline="0" dirty="0"/>
            <a:t>Intégration du dépistage de la COVID-19 à la vaccination.</a:t>
          </a:r>
          <a:endParaRPr lang="fr" sz="1400" dirty="0"/>
        </a:p>
      </dgm:t>
    </dgm:pt>
    <dgm:pt modelId="{A7A1E79A-FEBC-44E1-AC6A-C378A0BD8165}" type="parTrans" cxnId="{6693CB34-8772-476B-99FA-2BE5F0DB6768}">
      <dgm:prSet/>
      <dgm:spPr/>
      <dgm:t>
        <a:bodyPr/>
        <a:lstStyle/>
        <a:p>
          <a:endParaRPr lang="fr"/>
        </a:p>
      </dgm:t>
    </dgm:pt>
    <dgm:pt modelId="{79AEA115-25A3-4D84-8C92-B670C81F3726}" type="sibTrans" cxnId="{6693CB34-8772-476B-99FA-2BE5F0DB6768}">
      <dgm:prSet/>
      <dgm:spPr/>
      <dgm:t>
        <a:bodyPr/>
        <a:lstStyle/>
        <a:p>
          <a:endParaRPr lang="fr"/>
        </a:p>
      </dgm:t>
    </dgm:pt>
    <dgm:pt modelId="{4D94057A-F0B8-42D0-A965-B6A8E543A515}">
      <dgm:prSet custT="1"/>
      <dgm:spPr/>
      <dgm:t>
        <a:bodyPr/>
        <a:lstStyle/>
        <a:p>
          <a:pPr algn="l" rtl="0"/>
          <a:r>
            <a:rPr lang="fr" sz="1400" b="0" i="0" u="none" baseline="0" dirty="0"/>
            <a:t>Engagement des leaders influents au sein de leurs communautés pour promouvoir la demande et améliorer l'acceptation de la communauté.</a:t>
          </a:r>
          <a:endParaRPr lang="fr" sz="1400" dirty="0"/>
        </a:p>
      </dgm:t>
    </dgm:pt>
    <dgm:pt modelId="{CEF0B326-CCA6-4BAD-876F-ED3477EBFE72}" type="parTrans" cxnId="{6C47FD78-5D97-4EFD-94E3-BA547652470F}">
      <dgm:prSet/>
      <dgm:spPr/>
      <dgm:t>
        <a:bodyPr/>
        <a:lstStyle/>
        <a:p>
          <a:endParaRPr lang="fr"/>
        </a:p>
      </dgm:t>
    </dgm:pt>
    <dgm:pt modelId="{7C35554B-7C8C-4583-9A4F-80F59E22089E}" type="sibTrans" cxnId="{6C47FD78-5D97-4EFD-94E3-BA547652470F}">
      <dgm:prSet/>
      <dgm:spPr/>
      <dgm:t>
        <a:bodyPr/>
        <a:lstStyle/>
        <a:p>
          <a:endParaRPr lang="fr"/>
        </a:p>
      </dgm:t>
    </dgm:pt>
    <dgm:pt modelId="{25C7D20D-692F-4750-A839-6FDD224F4923}">
      <dgm:prSet custT="1"/>
      <dgm:spPr/>
      <dgm:t>
        <a:bodyPr/>
        <a:lstStyle/>
        <a:p>
          <a:pPr algn="l" rtl="0"/>
          <a:r>
            <a:rPr lang="fr" sz="1400" b="0" i="0" u="none" baseline="0" dirty="0"/>
            <a:t>Vaccination axée sur les performances avec une décentralisation et une supervision solide. </a:t>
          </a:r>
          <a:endParaRPr lang="fr" sz="1400" dirty="0"/>
        </a:p>
      </dgm:t>
    </dgm:pt>
    <dgm:pt modelId="{FAF19F4E-D68E-417E-B65A-16010AD0B22B}" type="parTrans" cxnId="{D55BF5EE-4B65-49B9-84C4-644857461DCF}">
      <dgm:prSet/>
      <dgm:spPr/>
      <dgm:t>
        <a:bodyPr/>
        <a:lstStyle/>
        <a:p>
          <a:endParaRPr lang="fr"/>
        </a:p>
      </dgm:t>
    </dgm:pt>
    <dgm:pt modelId="{6B97BA6C-64BD-440E-A7D6-25E00ABFC1D9}" type="sibTrans" cxnId="{D55BF5EE-4B65-49B9-84C4-644857461DCF}">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custScaleY="126514">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CBAE1E03-613D-4094-9227-5BEECE37E910}" type="presOf" srcId="{4D94057A-F0B8-42D0-A965-B6A8E543A515}" destId="{A3463033-2E55-4A50-B868-0331C39926E2}" srcOrd="0" destOrd="3" presId="urn:microsoft.com/office/officeart/2005/8/layout/vList5"/>
    <dgm:cxn modelId="{F1C54B09-4E91-4ECC-9622-30CBCFB45D14}" type="presOf" srcId="{C79FD31E-0AC7-4381-94EE-3D58F0C0A1E9}" destId="{26A8BF07-0D8E-4300-9899-C64780806612}" srcOrd="0" destOrd="3" presId="urn:microsoft.com/office/officeart/2005/8/layout/vList5"/>
    <dgm:cxn modelId="{3869DC09-8CDD-4DA1-97D1-E3F4DB98A7FC}" type="presOf" srcId="{25C7D20D-692F-4750-A839-6FDD224F4923}" destId="{A3463033-2E55-4A50-B868-0331C39926E2}" srcOrd="0" destOrd="2" presId="urn:microsoft.com/office/officeart/2005/8/layout/vList5"/>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D9D1562B-499E-4650-B9E8-564143B6602C}" type="presOf" srcId="{4B277485-1E42-425C-A2B6-5CE725223979}" destId="{26A8BF07-0D8E-4300-9899-C64780806612}" srcOrd="0" destOrd="4" presId="urn:microsoft.com/office/officeart/2005/8/layout/vList5"/>
    <dgm:cxn modelId="{6693CB34-8772-476B-99FA-2BE5F0DB6768}" srcId="{8153EC4F-6C8C-471D-A39B-06340D6F7AAE}" destId="{11B1C087-132D-49F6-810A-770B919A8BF4}" srcOrd="1" destOrd="0" parTransId="{A7A1E79A-FEBC-44E1-AC6A-C378A0BD8165}" sibTransId="{79AEA115-25A3-4D84-8C92-B670C81F3726}"/>
    <dgm:cxn modelId="{A29C645C-3F5A-4E6B-8F22-740060754214}" type="presOf" srcId="{11B1C087-132D-49F6-810A-770B919A8BF4}" destId="{A3463033-2E55-4A50-B868-0331C39926E2}" srcOrd="0" destOrd="1" presId="urn:microsoft.com/office/officeart/2005/8/layout/vList5"/>
    <dgm:cxn modelId="{D220AA4B-AC05-4984-92EB-5C11B921D353}" srcId="{4390CB50-5166-48D8-99CA-E386D0DB8E6E}" destId="{705347D9-6165-4AC7-BF8E-580D4496F086}" srcOrd="1" destOrd="0" parTransId="{2F323856-E63B-464A-A553-856405A60F29}" sibTransId="{646A2F77-09C8-4E29-B40F-1BC983274AFA}"/>
    <dgm:cxn modelId="{4B5C446E-E59E-463E-B2B6-8CF26BF24DAE}" type="presOf" srcId="{BCA5A874-F97B-454A-A7A8-079D9634ABC8}" destId="{57B58D7B-DFD6-41FB-BE66-CD09EB811652}" srcOrd="0" destOrd="2" presId="urn:microsoft.com/office/officeart/2005/8/layout/vList5"/>
    <dgm:cxn modelId="{254ACE73-0CA2-4D84-AE58-63ED6B04D138}" type="presOf" srcId="{52DD580C-06DC-4964-AEA6-B3C7E04CF78F}" destId="{26A8BF07-0D8E-4300-9899-C64780806612}" srcOrd="0" destOrd="2" presId="urn:microsoft.com/office/officeart/2005/8/layout/vList5"/>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6C47FD78-5D97-4EFD-94E3-BA547652470F}" srcId="{8153EC4F-6C8C-471D-A39B-06340D6F7AAE}" destId="{4D94057A-F0B8-42D0-A965-B6A8E543A515}" srcOrd="3" destOrd="0" parTransId="{CEF0B326-CCA6-4BAD-876F-ED3477EBFE72}" sibTransId="{7C35554B-7C8C-4583-9A4F-80F59E22089E}"/>
    <dgm:cxn modelId="{520E847C-6D4B-408D-8867-E3E3BD624799}" type="presOf" srcId="{705347D9-6165-4AC7-BF8E-580D4496F086}" destId="{26A8BF07-0D8E-4300-9899-C64780806612}" srcOrd="0" destOrd="1"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901EE294-DDD4-40DD-99CD-0F6588E1B77B}" srcId="{4390CB50-5166-48D8-99CA-E386D0DB8E6E}" destId="{A49FECB5-2BFF-4F3E-9257-255BC76CBD55}" srcOrd="0" destOrd="0" parTransId="{2286D25E-81C9-46B7-B136-B61E4077A4BB}" sibTransId="{222A8F2C-E5AA-4220-ADB3-710F220340F4}"/>
    <dgm:cxn modelId="{B9929F9A-3BF5-4246-8217-BD8FD59B9BF9}" srcId="{4390CB50-5166-48D8-99CA-E386D0DB8E6E}" destId="{52DD580C-06DC-4964-AEA6-B3C7E04CF78F}" srcOrd="2" destOrd="0" parTransId="{56F50002-EEDF-4405-AFCA-7D16D0BD70C4}" sibTransId="{308C4A5B-5C2C-4027-9808-7C9766EF848C}"/>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2D89A0B3-1150-4022-ADEB-2DEAE48A0C9D}" srcId="{8B418944-A43C-4CA5-8070-E07F6C584A8C}" destId="{BCA5A874-F97B-454A-A7A8-079D9634ABC8}" srcOrd="2" destOrd="0" parTransId="{8F7ABFE4-ED56-4600-8A48-D8A309F6A634}" sibTransId="{DEC5E8CB-0E1B-437F-A473-6FF9FFAF0051}"/>
    <dgm:cxn modelId="{C2F9EAB4-EE3A-4E15-848F-F56B2CEEFC34}" type="presOf" srcId="{A49FECB5-2BFF-4F3E-9257-255BC76CBD55}" destId="{26A8BF07-0D8E-4300-9899-C64780806612}" srcOrd="0" destOrd="0" presId="urn:microsoft.com/office/officeart/2005/8/layout/vList5"/>
    <dgm:cxn modelId="{599E6EBD-4AEE-40BD-9C08-FC79B71B323A}" srcId="{4390CB50-5166-48D8-99CA-E386D0DB8E6E}" destId="{C79FD31E-0AC7-4381-94EE-3D58F0C0A1E9}" srcOrd="3" destOrd="0" parTransId="{4CEAFB94-F451-44CD-B402-5F4ADFCA06B5}" sibTransId="{D569A1E0-8C77-46E2-9776-31AE5AC304C3}"/>
    <dgm:cxn modelId="{DCA482BF-E158-4783-8E23-E041C9EA8723}" type="presOf" srcId="{F88B266D-FB32-47DA-8FA7-CE4B5868E5D2}" destId="{E2DF43E3-1B76-4C95-8AC8-5B69492B69C9}" srcOrd="0" destOrd="0" presId="urn:microsoft.com/office/officeart/2005/8/layout/vList5"/>
    <dgm:cxn modelId="{AB0052C6-1C2E-4C9D-9088-E6E5D520104C}" type="presOf" srcId="{839005A6-AE65-4D80-B14E-66793779BBEE}" destId="{57B58D7B-DFD6-41FB-BE66-CD09EB811652}" srcOrd="0" destOrd="1" presId="urn:microsoft.com/office/officeart/2005/8/layout/vList5"/>
    <dgm:cxn modelId="{98E3B9DE-FFD9-43C2-9E1F-6034FA7AD89C}" type="presOf" srcId="{8B418944-A43C-4CA5-8070-E07F6C584A8C}" destId="{8C96A032-99E7-4F02-A6B8-1803D52B7956}" srcOrd="0" destOrd="0" presId="urn:microsoft.com/office/officeart/2005/8/layout/vList5"/>
    <dgm:cxn modelId="{EF462BE1-DDE4-477A-B62F-A1492E27C863}" srcId="{4390CB50-5166-48D8-99CA-E386D0DB8E6E}" destId="{4B277485-1E42-425C-A2B6-5CE725223979}" srcOrd="4" destOrd="0" parTransId="{127EF22B-D560-428B-A6B6-60F0B47DABEB}" sibTransId="{B49ADB59-1AC9-41B8-9473-E5624F207FA6}"/>
    <dgm:cxn modelId="{D55BF5EE-4B65-49B9-84C4-644857461DCF}" srcId="{8153EC4F-6C8C-471D-A39B-06340D6F7AAE}" destId="{25C7D20D-692F-4750-A839-6FDD224F4923}" srcOrd="2" destOrd="0" parTransId="{FAF19F4E-D68E-417E-B65A-16010AD0B22B}" sibTransId="{6B97BA6C-64BD-440E-A7D6-25E00ABFC1D9}"/>
    <dgm:cxn modelId="{443B0AF4-6DD9-4F60-AFFC-FDDF98BB48A4}" type="presOf" srcId="{4390CB50-5166-48D8-99CA-E386D0DB8E6E}" destId="{C18FE2B4-240F-4400-B1DA-52196A864594}" srcOrd="0" destOrd="0" presId="urn:microsoft.com/office/officeart/2005/8/layout/vList5"/>
    <dgm:cxn modelId="{63705BF4-1790-4882-8DCC-00C47094C75B}" srcId="{8B418944-A43C-4CA5-8070-E07F6C584A8C}" destId="{839005A6-AE65-4D80-B14E-66793779BBEE}" srcOrd="1" destOrd="0" parTransId="{814009DF-13CB-4628-A9AC-56BE3654CD37}" sibTransId="{E10BD130-5798-4EE8-BAA9-2B3622CD3958}"/>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Faible adoption des vaccins contre la COVID-19 par les populations vulnérables en Inde. </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Manque de confiance du public envers les vaccins​</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 sz="1400" b="0" i="0" u="none" baseline="0" dirty="0"/>
            <a:t>Les fourgons mobiles combinés à l'engagement communautaire ont généré de la demande,​ mobilisé la communauté et fourni un soutien pour la livraison au dernier kilomètre par les actions suivantes : </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735EDE0C-F244-411C-BD83-D1C82E4A287D}">
      <dgm:prSet custT="1"/>
      <dgm:spPr/>
      <dgm:t>
        <a:bodyPr/>
        <a:lstStyle/>
        <a:p>
          <a:pPr algn="l" rtl="0">
            <a:buFont typeface="Arial" panose="020B0604020202020204" pitchFamily="34" charset="0"/>
            <a:buChar char="•"/>
          </a:pPr>
          <a:r>
            <a:rPr lang="fr" sz="1400" b="0" i="0" u="none" baseline="0" dirty="0"/>
            <a:t>Dans les États du nord-est, il fut établi que la couverture de la deuxième dose était la plus faible parmi les populations vulnérables et marginalisées, comme les personnes âgées et les populations rurales​</a:t>
          </a:r>
          <a:endParaRPr lang="fr" sz="1400" dirty="0"/>
        </a:p>
      </dgm:t>
    </dgm:pt>
    <dgm:pt modelId="{C994FBB6-2B16-4014-B4E6-5BAE7B31F4E4}" type="parTrans" cxnId="{C9744C9B-1F0D-497E-A79B-A0FB889D7792}">
      <dgm:prSet/>
      <dgm:spPr/>
      <dgm:t>
        <a:bodyPr/>
        <a:lstStyle/>
        <a:p>
          <a:endParaRPr lang="fr"/>
        </a:p>
      </dgm:t>
    </dgm:pt>
    <dgm:pt modelId="{EDF0A564-4B38-48EB-9DCD-526F088AB62E}" type="sibTrans" cxnId="{C9744C9B-1F0D-497E-A79B-A0FB889D7792}">
      <dgm:prSet/>
      <dgm:spPr/>
      <dgm:t>
        <a:bodyPr/>
        <a:lstStyle/>
        <a:p>
          <a:endParaRPr lang="fr"/>
        </a:p>
      </dgm:t>
    </dgm:pt>
    <dgm:pt modelId="{4CC31DAB-5B87-4EDE-A9EB-ACF14CC7833F}">
      <dgm:prSet custT="1"/>
      <dgm:spPr/>
      <dgm:t>
        <a:bodyPr/>
        <a:lstStyle/>
        <a:p>
          <a:pPr algn="l" rtl="0">
            <a:buFont typeface="Arial" panose="020B0604020202020204" pitchFamily="34" charset="0"/>
            <a:buChar char="•"/>
          </a:pPr>
          <a:r>
            <a:rPr lang="fr" sz="1400" b="0" i="0" u="none" baseline="0" dirty="0"/>
            <a:t>Difficulté d'accès aux sites de vaccination dans la mesure où 40 % des personnes âgées souffrent d’un handicap et que 20 % n’étaient pas en mesure de se rendre aux sites de vaccination​</a:t>
          </a:r>
          <a:endParaRPr lang="fr" sz="1400" dirty="0"/>
        </a:p>
      </dgm:t>
    </dgm:pt>
    <dgm:pt modelId="{B34576C5-012C-4F2B-AF43-D1A56110BCA2}" type="parTrans" cxnId="{AF23D7F6-6EA2-49AF-BB5E-A280267D6E02}">
      <dgm:prSet/>
      <dgm:spPr/>
      <dgm:t>
        <a:bodyPr/>
        <a:lstStyle/>
        <a:p>
          <a:endParaRPr lang="fr"/>
        </a:p>
      </dgm:t>
    </dgm:pt>
    <dgm:pt modelId="{3F5FC678-F369-4637-802E-27938428CE16}" type="sibTrans" cxnId="{AF23D7F6-6EA2-49AF-BB5E-A280267D6E02}">
      <dgm:prSet/>
      <dgm:spPr/>
      <dgm:t>
        <a:bodyPr/>
        <a:lstStyle/>
        <a:p>
          <a:endParaRPr lang="fr"/>
        </a:p>
      </dgm:t>
    </dgm:pt>
    <dgm:pt modelId="{0514C5A2-4664-4F05-B590-73C505F383CD}">
      <dgm:prSet custT="1"/>
      <dgm:spPr/>
      <dgm:t>
        <a:bodyPr/>
        <a:lstStyle/>
        <a:p>
          <a:pPr algn="l" rtl="0">
            <a:buFont typeface="Arial" panose="020B0604020202020204" pitchFamily="34" charset="0"/>
            <a:buChar char="•"/>
          </a:pPr>
          <a:r>
            <a:rPr lang="fr" sz="1400" b="0" i="0" u="none" baseline="0" dirty="0"/>
            <a:t>Manque de ressources suffisantes et d'infrastructures adéquates, particulièrement pour les populations difficiles à atteindre, dispersées et ceux qui vivent en zones  montagneuses​</a:t>
          </a:r>
          <a:endParaRPr lang="fr" sz="1400" dirty="0"/>
        </a:p>
      </dgm:t>
    </dgm:pt>
    <dgm:pt modelId="{8402E061-EFD2-4F5F-947E-EBE436FFF6E0}" type="parTrans" cxnId="{082B0265-15DE-48CE-903C-092AAC29496A}">
      <dgm:prSet/>
      <dgm:spPr/>
      <dgm:t>
        <a:bodyPr/>
        <a:lstStyle/>
        <a:p>
          <a:endParaRPr lang="fr"/>
        </a:p>
      </dgm:t>
    </dgm:pt>
    <dgm:pt modelId="{5E6F28A3-C785-4831-A6B9-A421E40E0740}" type="sibTrans" cxnId="{082B0265-15DE-48CE-903C-092AAC29496A}">
      <dgm:prSet/>
      <dgm:spPr/>
      <dgm:t>
        <a:bodyPr/>
        <a:lstStyle/>
        <a:p>
          <a:endParaRPr lang="fr"/>
        </a:p>
      </dgm:t>
    </dgm:pt>
    <dgm:pt modelId="{FDDEB4CC-D639-41E6-A98C-4C01BBE784CC}">
      <dgm:prSet custT="1"/>
      <dgm:spPr/>
      <dgm:t>
        <a:bodyPr/>
        <a:lstStyle/>
        <a:p>
          <a:pPr algn="l" rtl="0">
            <a:buFont typeface="Courier New" panose="02070309020205020404" pitchFamily="49" charset="0"/>
            <a:buChar char="o"/>
          </a:pPr>
          <a:r>
            <a:rPr lang="fr" sz="1400" b="0" i="0" u="none" baseline="0" dirty="0"/>
            <a:t> Intégration d'influenceurs communautaires en partenariat avec les autorités locales</a:t>
          </a:r>
          <a:endParaRPr lang="fr" sz="1400" dirty="0"/>
        </a:p>
      </dgm:t>
    </dgm:pt>
    <dgm:pt modelId="{0A61B85B-927B-41BA-9C92-15CDA4239A82}" type="parTrans" cxnId="{61C2EB80-CACB-43E5-99C2-30D467B82155}">
      <dgm:prSet/>
      <dgm:spPr/>
      <dgm:t>
        <a:bodyPr/>
        <a:lstStyle/>
        <a:p>
          <a:endParaRPr lang="fr"/>
        </a:p>
      </dgm:t>
    </dgm:pt>
    <dgm:pt modelId="{FEE78D50-E7EE-498B-B96A-B89CE2003ADB}" type="sibTrans" cxnId="{61C2EB80-CACB-43E5-99C2-30D467B82155}">
      <dgm:prSet/>
      <dgm:spPr/>
      <dgm:t>
        <a:bodyPr/>
        <a:lstStyle/>
        <a:p>
          <a:endParaRPr lang="fr"/>
        </a:p>
      </dgm:t>
    </dgm:pt>
    <dgm:pt modelId="{94C29C25-B42F-4A05-8662-07B7CA8A56D9}">
      <dgm:prSet custT="1"/>
      <dgm:spPr/>
      <dgm:t>
        <a:bodyPr/>
        <a:lstStyle/>
        <a:p>
          <a:pPr algn="l" rtl="0">
            <a:buFont typeface="Courier New" panose="02070309020205020404" pitchFamily="49" charset="0"/>
            <a:buChar char="o"/>
          </a:pPr>
          <a:r>
            <a:rPr lang="fr" sz="1400" b="0" i="0" u="none" baseline="0" dirty="0"/>
            <a:t> Efforts accrus d'engagement communautaire</a:t>
          </a:r>
          <a:endParaRPr lang="fr" sz="1400" dirty="0"/>
        </a:p>
      </dgm:t>
    </dgm:pt>
    <dgm:pt modelId="{1D0D8A59-DFD7-4C35-88AF-CF36D02510CA}" type="parTrans" cxnId="{F00794BD-4207-41B6-89EC-91EDFC2CC7D3}">
      <dgm:prSet/>
      <dgm:spPr/>
      <dgm:t>
        <a:bodyPr/>
        <a:lstStyle/>
        <a:p>
          <a:endParaRPr lang="fr"/>
        </a:p>
      </dgm:t>
    </dgm:pt>
    <dgm:pt modelId="{434199CD-4AAF-4A8A-86D8-407C88348B25}" type="sibTrans" cxnId="{F00794BD-4207-41B6-89EC-91EDFC2CC7D3}">
      <dgm:prSet/>
      <dgm:spPr/>
      <dgm:t>
        <a:bodyPr/>
        <a:lstStyle/>
        <a:p>
          <a:endParaRPr lang="fr"/>
        </a:p>
      </dgm:t>
    </dgm:pt>
    <dgm:pt modelId="{4443644F-0E11-4350-A2CC-3B47D30A7E45}">
      <dgm:prSet custT="1"/>
      <dgm:spPr/>
      <dgm:t>
        <a:bodyPr/>
        <a:lstStyle/>
        <a:p>
          <a:pPr algn="l" rtl="0">
            <a:buFont typeface="Courier New" panose="02070309020205020404" pitchFamily="49" charset="0"/>
            <a:buChar char="o"/>
          </a:pPr>
          <a:r>
            <a:rPr lang="fr" sz="1400" b="0" i="0" u="none" baseline="0" dirty="0"/>
            <a:t> Rapprocher les sites de vaccination des bénéficiaires en déployant des fourgons mobiles et en organisant le transport vers les sites de vaccination​ </a:t>
          </a:r>
        </a:p>
      </dgm:t>
    </dgm:pt>
    <dgm:pt modelId="{C02C77D1-8120-4046-AAB2-3AB803A4E5AF}" type="parTrans" cxnId="{3AB9C184-E3D7-48A3-85DB-F734A02EAC36}">
      <dgm:prSet/>
      <dgm:spPr/>
      <dgm:t>
        <a:bodyPr/>
        <a:lstStyle/>
        <a:p>
          <a:endParaRPr lang="fr"/>
        </a:p>
      </dgm:t>
    </dgm:pt>
    <dgm:pt modelId="{54C7FE1A-E8D7-4A7B-A224-CD9F1A213A89}" type="sibTrans" cxnId="{3AB9C184-E3D7-48A3-85DB-F734A02EAC36}">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custScaleY="108963">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3201">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AA2F173A-765F-452E-9314-1BA75DCD3D4F}" type="presOf" srcId="{735EDE0C-F244-411C-BD83-D1C82E4A287D}" destId="{57B58D7B-DFD6-41FB-BE66-CD09EB811652}" srcOrd="0" destOrd="1" presId="urn:microsoft.com/office/officeart/2005/8/layout/vList5"/>
    <dgm:cxn modelId="{082B0265-15DE-48CE-903C-092AAC29496A}" srcId="{4390CB50-5166-48D8-99CA-E386D0DB8E6E}" destId="{0514C5A2-4664-4F05-B590-73C505F383CD}" srcOrd="2" destOrd="0" parTransId="{8402E061-EFD2-4F5F-947E-EBE436FFF6E0}" sibTransId="{5E6F28A3-C785-4831-A6B9-A421E40E0740}"/>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15D5BE7F-929F-4280-BFF1-DDD7D18C59F1}" srcId="{F88B266D-FB32-47DA-8FA7-CE4B5868E5D2}" destId="{8153EC4F-6C8C-471D-A39B-06340D6F7AAE}" srcOrd="2" destOrd="0" parTransId="{90EA02A4-EE82-4639-9AA7-B6A92397F19B}" sibTransId="{B4805742-9A11-432F-9D4B-E611CEBB5B0A}"/>
    <dgm:cxn modelId="{61C2EB80-CACB-43E5-99C2-30D467B82155}" srcId="{D008AADC-3622-430D-9474-BD803E5FA8E3}" destId="{FDDEB4CC-D639-41E6-A98C-4C01BBE784CC}" srcOrd="0" destOrd="0" parTransId="{0A61B85B-927B-41BA-9C92-15CDA4239A82}" sibTransId="{FEE78D50-E7EE-498B-B96A-B89CE2003ADB}"/>
    <dgm:cxn modelId="{3AB9C184-E3D7-48A3-85DB-F734A02EAC36}" srcId="{D008AADC-3622-430D-9474-BD803E5FA8E3}" destId="{4443644F-0E11-4350-A2CC-3B47D30A7E45}" srcOrd="2" destOrd="0" parTransId="{C02C77D1-8120-4046-AAB2-3AB803A4E5AF}" sibTransId="{54C7FE1A-E8D7-4A7B-A224-CD9F1A213A89}"/>
    <dgm:cxn modelId="{0D54C48C-000E-482C-8C46-3F2B4FDED70F}" type="presOf" srcId="{4CC31DAB-5B87-4EDE-A9EB-ACF14CC7833F}" destId="{26A8BF07-0D8E-4300-9899-C64780806612}" srcOrd="0" destOrd="1" presId="urn:microsoft.com/office/officeart/2005/8/layout/vList5"/>
    <dgm:cxn modelId="{F2B50C93-28E2-4B40-861C-56CFD45F4A8F}" type="presOf" srcId="{94C29C25-B42F-4A05-8662-07B7CA8A56D9}" destId="{A3463033-2E55-4A50-B868-0331C39926E2}" srcOrd="0" destOrd="2" presId="urn:microsoft.com/office/officeart/2005/8/layout/vList5"/>
    <dgm:cxn modelId="{901EE294-DDD4-40DD-99CD-0F6588E1B77B}" srcId="{4390CB50-5166-48D8-99CA-E386D0DB8E6E}" destId="{A49FECB5-2BFF-4F3E-9257-255BC76CBD55}" srcOrd="0" destOrd="0" parTransId="{2286D25E-81C9-46B7-B136-B61E4077A4BB}" sibTransId="{222A8F2C-E5AA-4220-ADB3-710F220340F4}"/>
    <dgm:cxn modelId="{C9744C9B-1F0D-497E-A79B-A0FB889D7792}" srcId="{8B418944-A43C-4CA5-8070-E07F6C584A8C}" destId="{735EDE0C-F244-411C-BD83-D1C82E4A287D}" srcOrd="1" destOrd="0" parTransId="{C994FBB6-2B16-4014-B4E6-5BAE7B31F4E4}" sibTransId="{EDF0A564-4B38-48EB-9DCD-526F088AB62E}"/>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3F56FB2-D2C3-4CA2-9CBA-34CA1E6B7578}" type="presOf" srcId="{FDDEB4CC-D639-41E6-A98C-4C01BBE784CC}" destId="{A3463033-2E55-4A50-B868-0331C39926E2}" srcOrd="0" destOrd="1" presId="urn:microsoft.com/office/officeart/2005/8/layout/vList5"/>
    <dgm:cxn modelId="{C2F9EAB4-EE3A-4E15-848F-F56B2CEEFC34}" type="presOf" srcId="{A49FECB5-2BFF-4F3E-9257-255BC76CBD55}" destId="{26A8BF07-0D8E-4300-9899-C64780806612}" srcOrd="0" destOrd="0" presId="urn:microsoft.com/office/officeart/2005/8/layout/vList5"/>
    <dgm:cxn modelId="{F00794BD-4207-41B6-89EC-91EDFC2CC7D3}" srcId="{D008AADC-3622-430D-9474-BD803E5FA8E3}" destId="{94C29C25-B42F-4A05-8662-07B7CA8A56D9}" srcOrd="1" destOrd="0" parTransId="{1D0D8A59-DFD7-4C35-88AF-CF36D02510CA}" sibTransId="{434199CD-4AAF-4A8A-86D8-407C88348B25}"/>
    <dgm:cxn modelId="{DCA482BF-E158-4783-8E23-E041C9EA8723}" type="presOf" srcId="{F88B266D-FB32-47DA-8FA7-CE4B5868E5D2}" destId="{E2DF43E3-1B76-4C95-8AC8-5B69492B69C9}" srcOrd="0" destOrd="0" presId="urn:microsoft.com/office/officeart/2005/8/layout/vList5"/>
    <dgm:cxn modelId="{391A52D4-AADA-4585-99BD-C67FDDBD9249}" type="presOf" srcId="{4443644F-0E11-4350-A2CC-3B47D30A7E45}" destId="{A3463033-2E55-4A50-B868-0331C39926E2}" srcOrd="0" destOrd="3" presId="urn:microsoft.com/office/officeart/2005/8/layout/vList5"/>
    <dgm:cxn modelId="{98E3B9DE-FFD9-43C2-9E1F-6034FA7AD89C}" type="presOf" srcId="{8B418944-A43C-4CA5-8070-E07F6C584A8C}" destId="{8C96A032-99E7-4F02-A6B8-1803D52B7956}"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AF23D7F6-6EA2-49AF-BB5E-A280267D6E02}" srcId="{4390CB50-5166-48D8-99CA-E386D0DB8E6E}" destId="{4CC31DAB-5B87-4EDE-A9EB-ACF14CC7833F}" srcOrd="1" destOrd="0" parTransId="{B34576C5-012C-4F2B-AF43-D1A56110BCA2}" sibTransId="{3F5FC678-F369-4637-802E-27938428CE16}"/>
    <dgm:cxn modelId="{4963C0FB-2A22-4FF0-A3BF-A605E89D5A26}" type="presOf" srcId="{0514C5A2-4664-4F05-B590-73C505F383CD}" destId="{26A8BF07-0D8E-4300-9899-C64780806612}" srcOrd="0" destOrd="2"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Après un an de dénis de la pandémie de COVID-19, la Tanzanie a rejoint le mécanisme COVAX fin juillet 2021. </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Les personnes âgées, bien qu'elles appartiennent au groupe à haut risque pour la COVID-19, hésitaient et refusaient le vaccin en raison du :​</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FR" sz="1400" dirty="0"/>
            <a:t>Facilitation de l'engagement communautaire et du dialogue pour dissiper les idées fausses sur le COVID-19 et son vaccin</a:t>
          </a:r>
          <a:r>
            <a:rPr lang="fr" sz="1400" b="0" i="0" u="none" baseline="0" dirty="0"/>
            <a:t>​</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766983FA-BE6C-459F-AA5A-DD12D31450C2}">
      <dgm:prSet custT="1"/>
      <dgm:spPr/>
      <dgm:t>
        <a:bodyPr/>
        <a:lstStyle/>
        <a:p>
          <a:pPr algn="l" rtl="0">
            <a:buFont typeface="Arial" panose="020B0604020202020204" pitchFamily="34" charset="0"/>
            <a:buChar char="•"/>
          </a:pPr>
          <a:r>
            <a:rPr lang="fr" sz="1400" b="0" i="0" u="none" baseline="0" dirty="0"/>
            <a:t>L’adoption du vaccin était faible lors de son introduction, en particulier chez les personnes âgées et les plus vulnérables.​</a:t>
          </a:r>
          <a:endParaRPr lang="fr" sz="1400" dirty="0"/>
        </a:p>
      </dgm:t>
    </dgm:pt>
    <dgm:pt modelId="{82092EEA-D29B-4A8A-A1ED-C4B072FDC309}" type="parTrans" cxnId="{B93C099B-1312-445C-871D-5AD666ABF7C6}">
      <dgm:prSet/>
      <dgm:spPr/>
      <dgm:t>
        <a:bodyPr/>
        <a:lstStyle/>
        <a:p>
          <a:endParaRPr lang="fr"/>
        </a:p>
      </dgm:t>
    </dgm:pt>
    <dgm:pt modelId="{F75DAFE2-BF0A-487D-86BC-548C954D5E9E}" type="sibTrans" cxnId="{B93C099B-1312-445C-871D-5AD666ABF7C6}">
      <dgm:prSet/>
      <dgm:spPr/>
      <dgm:t>
        <a:bodyPr/>
        <a:lstStyle/>
        <a:p>
          <a:endParaRPr lang="fr"/>
        </a:p>
      </dgm:t>
    </dgm:pt>
    <dgm:pt modelId="{2427D031-A5FB-46BA-AC8D-46CAB87FBE82}">
      <dgm:prSet custT="1"/>
      <dgm:spPr/>
      <dgm:t>
        <a:bodyPr/>
        <a:lstStyle/>
        <a:p>
          <a:pPr algn="l" rtl="0">
            <a:buFont typeface="Courier New" panose="02070309020205020404" pitchFamily="49" charset="0"/>
            <a:buChar char="o"/>
          </a:pPr>
          <a:r>
            <a:rPr lang="fr" sz="1400" b="0" i="0" u="none" baseline="0" dirty="0"/>
            <a:t> Manque de confiance envers les sources d'information du gouvernement.​</a:t>
          </a:r>
          <a:endParaRPr lang="fr" sz="1400" dirty="0"/>
        </a:p>
      </dgm:t>
    </dgm:pt>
    <dgm:pt modelId="{4472B256-56AE-4FF1-8E58-956AEC106773}" type="parTrans" cxnId="{62F3F772-5DA6-4BBC-9449-4908334974CD}">
      <dgm:prSet/>
      <dgm:spPr/>
      <dgm:t>
        <a:bodyPr/>
        <a:lstStyle/>
        <a:p>
          <a:endParaRPr lang="fr"/>
        </a:p>
      </dgm:t>
    </dgm:pt>
    <dgm:pt modelId="{02EC9C42-BC92-4229-A5DC-CA463F57E5A9}" type="sibTrans" cxnId="{62F3F772-5DA6-4BBC-9449-4908334974CD}">
      <dgm:prSet/>
      <dgm:spPr/>
      <dgm:t>
        <a:bodyPr/>
        <a:lstStyle/>
        <a:p>
          <a:endParaRPr lang="fr"/>
        </a:p>
      </dgm:t>
    </dgm:pt>
    <dgm:pt modelId="{39DFFC2E-B4D7-427A-B61D-C158BC88AD74}">
      <dgm:prSet custT="1"/>
      <dgm:spPr/>
      <dgm:t>
        <a:bodyPr/>
        <a:lstStyle/>
        <a:p>
          <a:pPr algn="l" rtl="0"/>
          <a:r>
            <a:rPr lang="fr" sz="1400" b="0" i="0" u="none" baseline="0" dirty="0"/>
            <a:t>Adoption du dialogue intergénérationnel pour faciliter l'échange d'informations par les pairs entre les groupes d'âge​</a:t>
          </a:r>
          <a:endParaRPr lang="fr" sz="1400" dirty="0"/>
        </a:p>
      </dgm:t>
    </dgm:pt>
    <dgm:pt modelId="{97D46194-529C-406C-AB18-17BE1E2E9438}" type="parTrans" cxnId="{B045C1EB-BDA8-46D7-8766-0E9D40282778}">
      <dgm:prSet/>
      <dgm:spPr/>
      <dgm:t>
        <a:bodyPr/>
        <a:lstStyle/>
        <a:p>
          <a:endParaRPr lang="fr"/>
        </a:p>
      </dgm:t>
    </dgm:pt>
    <dgm:pt modelId="{24808AA9-7DD5-419D-995A-58030A8F7B2A}" type="sibTrans" cxnId="{B045C1EB-BDA8-46D7-8766-0E9D40282778}">
      <dgm:prSet/>
      <dgm:spPr/>
      <dgm:t>
        <a:bodyPr/>
        <a:lstStyle/>
        <a:p>
          <a:endParaRPr lang="fr"/>
        </a:p>
      </dgm:t>
    </dgm:pt>
    <dgm:pt modelId="{80BB7480-4D0F-42CE-A214-0D4475100682}">
      <dgm:prSet custT="1"/>
      <dgm:spPr/>
      <dgm:t>
        <a:bodyPr/>
        <a:lstStyle/>
        <a:p>
          <a:pPr algn="l" rtl="0"/>
          <a:r>
            <a:rPr lang="fr" sz="1400" b="0" i="0" u="none" baseline="0" dirty="0"/>
            <a:t>Engagement direct avec des groupes comme les soignants à domicile, les clubs de personnes agées, les jeunes bénévoles et les travailleurs de la santé pour les services de proximité​</a:t>
          </a:r>
          <a:endParaRPr lang="fr" sz="1400" dirty="0"/>
        </a:p>
      </dgm:t>
    </dgm:pt>
    <dgm:pt modelId="{B8AD4968-9C5B-4076-BC8F-3E1053A07A72}" type="parTrans" cxnId="{863B98FC-4F08-4296-BC47-3E3200094FF4}">
      <dgm:prSet/>
      <dgm:spPr/>
      <dgm:t>
        <a:bodyPr/>
        <a:lstStyle/>
        <a:p>
          <a:endParaRPr lang="fr"/>
        </a:p>
      </dgm:t>
    </dgm:pt>
    <dgm:pt modelId="{A32EA5E6-482E-4B74-AFC1-08B220CB8A19}" type="sibTrans" cxnId="{863B98FC-4F08-4296-BC47-3E3200094FF4}">
      <dgm:prSet/>
      <dgm:spPr/>
      <dgm:t>
        <a:bodyPr/>
        <a:lstStyle/>
        <a:p>
          <a:endParaRPr lang="fr"/>
        </a:p>
      </dgm:t>
    </dgm:pt>
    <dgm:pt modelId="{1978337C-EAA5-42F4-9705-C9970AB05703}">
      <dgm:prSet custT="1"/>
      <dgm:spPr/>
      <dgm:t>
        <a:bodyPr/>
        <a:lstStyle/>
        <a:p>
          <a:pPr algn="l" rtl="0">
            <a:buFont typeface="Courier New" panose="02070309020205020404" pitchFamily="49" charset="0"/>
            <a:buChar char="o"/>
          </a:pPr>
          <a:r>
            <a:rPr lang="fr" sz="1400" b="0" i="0" u="none" baseline="0" dirty="0"/>
            <a:t> Manque d'accès à des informations auxquelles ils faisaient confiance.</a:t>
          </a:r>
          <a:endParaRPr lang="fr" sz="1400" dirty="0"/>
        </a:p>
      </dgm:t>
    </dgm:pt>
    <dgm:pt modelId="{17E34790-9A6F-4F45-B6F3-5E03889B26C1}" type="parTrans" cxnId="{856A000C-CBFB-4620-A858-F30DF085B2D6}">
      <dgm:prSet/>
      <dgm:spPr/>
      <dgm:t>
        <a:bodyPr/>
        <a:lstStyle/>
        <a:p>
          <a:endParaRPr lang="fr"/>
        </a:p>
      </dgm:t>
    </dgm:pt>
    <dgm:pt modelId="{757A3FEB-BB53-44F4-8660-37998448249F}" type="sibTrans" cxnId="{856A000C-CBFB-4620-A858-F30DF085B2D6}">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856A000C-CBFB-4620-A858-F30DF085B2D6}" srcId="{A49FECB5-2BFF-4F3E-9257-255BC76CBD55}" destId="{1978337C-EAA5-42F4-9705-C9970AB05703}" srcOrd="0" destOrd="0" parTransId="{17E34790-9A6F-4F45-B6F3-5E03889B26C1}" sibTransId="{757A3FEB-BB53-44F4-8660-37998448249F}"/>
    <dgm:cxn modelId="{C5F24C0D-4413-44B0-BE26-695282C184B7}" type="presOf" srcId="{80BB7480-4D0F-42CE-A214-0D4475100682}" destId="{A3463033-2E55-4A50-B868-0331C39926E2}" srcOrd="0" destOrd="2" presId="urn:microsoft.com/office/officeart/2005/8/layout/vList5"/>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62F3F772-5DA6-4BBC-9449-4908334974CD}" srcId="{A49FECB5-2BFF-4F3E-9257-255BC76CBD55}" destId="{2427D031-A5FB-46BA-AC8D-46CAB87FBE82}" srcOrd="1" destOrd="0" parTransId="{4472B256-56AE-4FF1-8E58-956AEC106773}" sibTransId="{02EC9C42-BC92-4229-A5DC-CA463F57E5A9}"/>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8DFD377E-BCC1-4BB7-90A0-CEDE2F943847}" type="presOf" srcId="{2427D031-A5FB-46BA-AC8D-46CAB87FBE82}" destId="{26A8BF07-0D8E-4300-9899-C6478080661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88F21585-9ACD-499C-9072-723E3C166D5A}" type="presOf" srcId="{1978337C-EAA5-42F4-9705-C9970AB05703}" destId="{26A8BF07-0D8E-4300-9899-C64780806612}" srcOrd="0" destOrd="1" presId="urn:microsoft.com/office/officeart/2005/8/layout/vList5"/>
    <dgm:cxn modelId="{901EE294-DDD4-40DD-99CD-0F6588E1B77B}" srcId="{4390CB50-5166-48D8-99CA-E386D0DB8E6E}" destId="{A49FECB5-2BFF-4F3E-9257-255BC76CBD55}" srcOrd="0" destOrd="0" parTransId="{2286D25E-81C9-46B7-B136-B61E4077A4BB}" sibTransId="{222A8F2C-E5AA-4220-ADB3-710F220340F4}"/>
    <dgm:cxn modelId="{B93C099B-1312-445C-871D-5AD666ABF7C6}" srcId="{8B418944-A43C-4CA5-8070-E07F6C584A8C}" destId="{766983FA-BE6C-459F-AA5A-DD12D31450C2}" srcOrd="1" destOrd="0" parTransId="{82092EEA-D29B-4A8A-A1ED-C4B072FDC309}" sibTransId="{F75DAFE2-BF0A-487D-86BC-548C954D5E9E}"/>
    <dgm:cxn modelId="{BD2F379B-FBF8-449C-925F-3FA83D00F667}" type="presOf" srcId="{766983FA-BE6C-459F-AA5A-DD12D31450C2}" destId="{57B58D7B-DFD6-41FB-BE66-CD09EB81165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775CBFAF-2773-4865-A3C1-649A28BDA0CC}" type="presOf" srcId="{39DFFC2E-B4D7-427A-B61D-C158BC88AD74}" destId="{A3463033-2E55-4A50-B868-0331C39926E2}" srcOrd="0" destOrd="1" presId="urn:microsoft.com/office/officeart/2005/8/layout/vList5"/>
    <dgm:cxn modelId="{C2F9EAB4-EE3A-4E15-848F-F56B2CEEFC34}" type="presOf" srcId="{A49FECB5-2BFF-4F3E-9257-255BC76CBD55}" destId="{26A8BF07-0D8E-4300-9899-C6478080661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98E3B9DE-FFD9-43C2-9E1F-6034FA7AD89C}" type="presOf" srcId="{8B418944-A43C-4CA5-8070-E07F6C584A8C}" destId="{8C96A032-99E7-4F02-A6B8-1803D52B7956}" srcOrd="0" destOrd="0" presId="urn:microsoft.com/office/officeart/2005/8/layout/vList5"/>
    <dgm:cxn modelId="{B045C1EB-BDA8-46D7-8766-0E9D40282778}" srcId="{8153EC4F-6C8C-471D-A39B-06340D6F7AAE}" destId="{39DFFC2E-B4D7-427A-B61D-C158BC88AD74}" srcOrd="1" destOrd="0" parTransId="{97D46194-529C-406C-AB18-17BE1E2E9438}" sibTransId="{24808AA9-7DD5-419D-995A-58030A8F7B2A}"/>
    <dgm:cxn modelId="{443B0AF4-6DD9-4F60-AFFC-FDDF98BB48A4}" type="presOf" srcId="{4390CB50-5166-48D8-99CA-E386D0DB8E6E}" destId="{C18FE2B4-240F-4400-B1DA-52196A864594}" srcOrd="0" destOrd="0" presId="urn:microsoft.com/office/officeart/2005/8/layout/vList5"/>
    <dgm:cxn modelId="{863B98FC-4F08-4296-BC47-3E3200094FF4}" srcId="{8153EC4F-6C8C-471D-A39B-06340D6F7AAE}" destId="{80BB7480-4D0F-42CE-A214-0D4475100682}" srcOrd="2" destOrd="0" parTransId="{B8AD4968-9C5B-4076-BC8F-3E1053A07A72}" sibTransId="{A32EA5E6-482E-4B74-AFC1-08B220CB8A19}"/>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Le pays a une très faible utilisation de la vaccination avec seulement moins de 1 % de la population ayant terminé la série primaire de vaccination.</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Les objectifs de vaccination initiaux étaient d'environ 1 000 personnes par jour, mais le rendement au niveau des vaccininodromes n'était pas conforme à ces objectifs.</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 sz="1400" b="0" i="0" u="none" baseline="0" dirty="0"/>
            <a:t>Des efforts accrus visant à accroître la demande des collectivités à l'aide de travailleurs de la santé communautaire ont été entrepris, en mettant l'accent sur les sous-populations prioritaires. </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2CADE820-60F1-4FF9-933E-585367E9D596}">
      <dgm:prSet custT="1"/>
      <dgm:spPr/>
      <dgm:t>
        <a:bodyPr/>
        <a:lstStyle/>
        <a:p>
          <a:pPr algn="l" rtl="0">
            <a:buFont typeface="Arial" panose="020B0604020202020204" pitchFamily="34" charset="0"/>
            <a:buChar char="•"/>
          </a:pPr>
          <a:r>
            <a:rPr lang="fr" sz="1400" b="0" i="0" u="none" baseline="0" dirty="0"/>
            <a:t>VillageReach a commencé à exploiter des sites de vaccination de masse contre la COVID-19 (vaccinodromes), dans la province de Kinshasa.</a:t>
          </a:r>
          <a:endParaRPr lang="fr" sz="1400" dirty="0"/>
        </a:p>
      </dgm:t>
    </dgm:pt>
    <dgm:pt modelId="{C02852B9-3789-4F31-9426-154F550A15F0}" type="parTrans" cxnId="{00BC235D-BB41-4A48-B2B3-31A9CEFDBC15}">
      <dgm:prSet/>
      <dgm:spPr/>
      <dgm:t>
        <a:bodyPr/>
        <a:lstStyle/>
        <a:p>
          <a:endParaRPr lang="fr"/>
        </a:p>
      </dgm:t>
    </dgm:pt>
    <dgm:pt modelId="{39AA6B9F-F3CE-4C51-B1D8-CF2BFA99EA52}" type="sibTrans" cxnId="{00BC235D-BB41-4A48-B2B3-31A9CEFDBC15}">
      <dgm:prSet/>
      <dgm:spPr/>
      <dgm:t>
        <a:bodyPr/>
        <a:lstStyle/>
        <a:p>
          <a:endParaRPr lang="fr"/>
        </a:p>
      </dgm:t>
    </dgm:pt>
    <dgm:pt modelId="{EABC5DBC-5D67-4A75-890F-87760256D85D}">
      <dgm:prSet custT="1"/>
      <dgm:spPr/>
      <dgm:t>
        <a:bodyPr/>
        <a:lstStyle/>
        <a:p>
          <a:pPr algn="l" rtl="0">
            <a:buFont typeface="Arial" panose="020B0604020202020204" pitchFamily="34" charset="0"/>
            <a:buChar char="•"/>
          </a:pPr>
          <a:r>
            <a:rPr lang="fr" sz="1400" b="0" i="0" u="none" baseline="0" dirty="0"/>
            <a:t>Les sites de vaccination fixes contre la COVID-19 étaient peu fréquentés, malgré le fait que les sites étaient situés dans des zones urbaines à fort trafic.​</a:t>
          </a:r>
          <a:endParaRPr lang="fr" sz="1400" dirty="0"/>
        </a:p>
      </dgm:t>
    </dgm:pt>
    <dgm:pt modelId="{1CA1E13E-AC64-4776-9BAA-85C4374F424C}" type="parTrans" cxnId="{91A07232-1DF0-4F21-AB4A-BE0CF3BEA30A}">
      <dgm:prSet/>
      <dgm:spPr/>
      <dgm:t>
        <a:bodyPr/>
        <a:lstStyle/>
        <a:p>
          <a:endParaRPr lang="fr"/>
        </a:p>
      </dgm:t>
    </dgm:pt>
    <dgm:pt modelId="{9327CC2B-78F6-4E23-952B-015005B168A3}" type="sibTrans" cxnId="{91A07232-1DF0-4F21-AB4A-BE0CF3BEA30A}">
      <dgm:prSet/>
      <dgm:spPr/>
      <dgm:t>
        <a:bodyPr/>
        <a:lstStyle/>
        <a:p>
          <a:endParaRPr lang="fr"/>
        </a:p>
      </dgm:t>
    </dgm:pt>
    <dgm:pt modelId="{BF2B4DB2-A13F-4022-A05E-96EAF8A8C3CD}">
      <dgm:prSet custT="1"/>
      <dgm:spPr/>
      <dgm:t>
        <a:bodyPr/>
        <a:lstStyle/>
        <a:p>
          <a:pPr algn="l" rtl="0"/>
          <a:r>
            <a:rPr lang="fr" sz="1400" b="0" i="0" u="none" baseline="0" dirty="0"/>
            <a:t>Le nombre de vaccinodromes a été augmenté, passant de 1 à 4, en utilisant le modèle de « réseau en étoile » pour améliorer l'accès.</a:t>
          </a:r>
          <a:endParaRPr lang="fr" sz="1400" dirty="0"/>
        </a:p>
      </dgm:t>
    </dgm:pt>
    <dgm:pt modelId="{4F5BAA92-D62B-4E81-BAD4-B4B1C0D243D8}" type="parTrans" cxnId="{D5E36357-B0C1-4D87-8B24-CD9D0D17F2B1}">
      <dgm:prSet/>
      <dgm:spPr/>
      <dgm:t>
        <a:bodyPr/>
        <a:lstStyle/>
        <a:p>
          <a:endParaRPr lang="fr"/>
        </a:p>
      </dgm:t>
    </dgm:pt>
    <dgm:pt modelId="{AB8B6B49-B76E-46C6-97AA-10C15F869B8A}" type="sibTrans" cxnId="{D5E36357-B0C1-4D87-8B24-CD9D0D17F2B1}">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71193E15-02F7-46CE-9987-273DB1CADEB8}" type="presOf" srcId="{EABC5DBC-5D67-4A75-890F-87760256D85D}" destId="{26A8BF07-0D8E-4300-9899-C64780806612}" srcOrd="0" destOrd="1"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91A07232-1DF0-4F21-AB4A-BE0CF3BEA30A}" srcId="{4390CB50-5166-48D8-99CA-E386D0DB8E6E}" destId="{EABC5DBC-5D67-4A75-890F-87760256D85D}" srcOrd="1" destOrd="0" parTransId="{1CA1E13E-AC64-4776-9BAA-85C4374F424C}" sibTransId="{9327CC2B-78F6-4E23-952B-015005B168A3}"/>
    <dgm:cxn modelId="{00BC235D-BB41-4A48-B2B3-31A9CEFDBC15}" srcId="{8B418944-A43C-4CA5-8070-E07F6C584A8C}" destId="{2CADE820-60F1-4FF9-933E-585367E9D596}" srcOrd="1" destOrd="0" parTransId="{C02852B9-3789-4F31-9426-154F550A15F0}" sibTransId="{39AA6B9F-F3CE-4C51-B1D8-CF2BFA99EA52}"/>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D5E36357-B0C1-4D87-8B24-CD9D0D17F2B1}" srcId="{8153EC4F-6C8C-471D-A39B-06340D6F7AAE}" destId="{BF2B4DB2-A13F-4022-A05E-96EAF8A8C3CD}" srcOrd="1" destOrd="0" parTransId="{4F5BAA92-D62B-4E81-BAD4-B4B1C0D243D8}" sibTransId="{AB8B6B49-B76E-46C6-97AA-10C15F869B8A}"/>
    <dgm:cxn modelId="{15D5BE7F-929F-4280-BFF1-DDD7D18C59F1}" srcId="{F88B266D-FB32-47DA-8FA7-CE4B5868E5D2}" destId="{8153EC4F-6C8C-471D-A39B-06340D6F7AAE}" srcOrd="2" destOrd="0" parTransId="{90EA02A4-EE82-4639-9AA7-B6A92397F19B}" sibTransId="{B4805742-9A11-432F-9D4B-E611CEBB5B0A}"/>
    <dgm:cxn modelId="{901EE294-DDD4-40DD-99CD-0F6588E1B77B}" srcId="{4390CB50-5166-48D8-99CA-E386D0DB8E6E}" destId="{A49FECB5-2BFF-4F3E-9257-255BC76CBD55}" srcOrd="0" destOrd="0" parTransId="{2286D25E-81C9-46B7-B136-B61E4077A4BB}" sibTransId="{222A8F2C-E5AA-4220-ADB3-710F220340F4}"/>
    <dgm:cxn modelId="{C3601E9E-4523-449D-96DF-2E1620E30EE6}" type="presOf" srcId="{BF2B4DB2-A13F-4022-A05E-96EAF8A8C3CD}" destId="{A3463033-2E55-4A50-B868-0331C39926E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A67176AE-2ECC-4A03-87EB-5990A23334CF}" type="presOf" srcId="{2CADE820-60F1-4FF9-933E-585367E9D596}" destId="{57B58D7B-DFD6-41FB-BE66-CD09EB811652}" srcOrd="0" destOrd="1" presId="urn:microsoft.com/office/officeart/2005/8/layout/vList5"/>
    <dgm:cxn modelId="{C2F9EAB4-EE3A-4E15-848F-F56B2CEEFC34}" type="presOf" srcId="{A49FECB5-2BFF-4F3E-9257-255BC76CBD55}" destId="{26A8BF07-0D8E-4300-9899-C6478080661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98E3B9DE-FFD9-43C2-9E1F-6034FA7AD89C}" type="presOf" srcId="{8B418944-A43C-4CA5-8070-E07F6C584A8C}" destId="{8C96A032-99E7-4F02-A6B8-1803D52B7956}"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Maurice a été l'un des premiers pays africains à introduire les vaccins contre la COVID-19, ayant commencé le déploiement de la vaccination contre la COVID-19 le 26 janvier 2021. </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Réticence face à la vaccination</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marL="0" algn="l" rtl="0">
            <a:spcAft>
              <a:spcPts val="0"/>
            </a:spcAft>
          </a:pPr>
          <a:r>
            <a:rPr lang="fr" sz="1400" b="0" i="0" u="none" baseline="0" dirty="0"/>
            <a:t>Réaffectation des ressources au sein de l'unité des maladies non transmissibles et de la promotion de la santé (NCD-HPR) pour financer la vaccination</a:t>
          </a:r>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A09940C3-8B5F-4F39-8C31-3FEF83E9C27C}">
      <dgm:prSet custT="1"/>
      <dgm:spPr/>
      <dgm:t>
        <a:bodyPr/>
        <a:lstStyle/>
        <a:p>
          <a:pPr algn="l" rtl="0">
            <a:buFont typeface="Arial" panose="020B0604020202020204" pitchFamily="34" charset="0"/>
            <a:buChar char="•"/>
          </a:pPr>
          <a:r>
            <a:rPr lang="fr" sz="1400" b="0" i="0" u="none" baseline="0" dirty="0"/>
            <a:t>L’objectif initial fixé par le gouvernement était de parvenir à au moins 60 % de personnes entièrement vaccinées d’ici septembre 2021, en vue de rouvrir les frontières du pays et de relancer l’économie, largement tributaire du tourisme.</a:t>
          </a:r>
          <a:endParaRPr lang="fr" sz="1400" dirty="0"/>
        </a:p>
      </dgm:t>
    </dgm:pt>
    <dgm:pt modelId="{293C9266-1E11-484C-BACF-99E93C6EF1E0}" type="parTrans" cxnId="{7D825B7F-F977-4A59-BF4A-5AEBCA685433}">
      <dgm:prSet/>
      <dgm:spPr/>
      <dgm:t>
        <a:bodyPr/>
        <a:lstStyle/>
        <a:p>
          <a:endParaRPr lang="fr"/>
        </a:p>
      </dgm:t>
    </dgm:pt>
    <dgm:pt modelId="{EE394D62-B21E-49B8-B125-9BC3179BAE21}" type="sibTrans" cxnId="{7D825B7F-F977-4A59-BF4A-5AEBCA685433}">
      <dgm:prSet/>
      <dgm:spPr/>
      <dgm:t>
        <a:bodyPr/>
        <a:lstStyle/>
        <a:p>
          <a:endParaRPr lang="fr"/>
        </a:p>
      </dgm:t>
    </dgm:pt>
    <dgm:pt modelId="{80DAD870-098E-406F-AB13-BF1E4B12AC1C}">
      <dgm:prSet custT="1"/>
      <dgm:spPr/>
      <dgm:t>
        <a:bodyPr/>
        <a:lstStyle/>
        <a:p>
          <a:pPr algn="l" rtl="0">
            <a:buFont typeface="Arial" panose="020B0604020202020204" pitchFamily="34" charset="0"/>
            <a:buChar char="•"/>
          </a:pPr>
          <a:r>
            <a:rPr lang="fr" sz="1400" b="0" i="0" u="none" baseline="0" dirty="0"/>
            <a:t>Faible demande de vaccination</a:t>
          </a:r>
          <a:endParaRPr lang="fr" sz="1400" dirty="0"/>
        </a:p>
      </dgm:t>
    </dgm:pt>
    <dgm:pt modelId="{0D3FDE41-66CD-43D8-ADE0-EC3C73FABB29}" type="parTrans" cxnId="{5EA6E0D1-9215-4E61-A152-33A8C57333D4}">
      <dgm:prSet/>
      <dgm:spPr/>
      <dgm:t>
        <a:bodyPr/>
        <a:lstStyle/>
        <a:p>
          <a:endParaRPr lang="fr"/>
        </a:p>
      </dgm:t>
    </dgm:pt>
    <dgm:pt modelId="{4F79280F-B9C5-4E78-B56B-2B9BD36D7E12}" type="sibTrans" cxnId="{5EA6E0D1-9215-4E61-A152-33A8C57333D4}">
      <dgm:prSet/>
      <dgm:spPr/>
      <dgm:t>
        <a:bodyPr/>
        <a:lstStyle/>
        <a:p>
          <a:endParaRPr lang="fr"/>
        </a:p>
      </dgm:t>
    </dgm:pt>
    <dgm:pt modelId="{B2064FB9-D462-47BD-8AEA-474F5FA2D42E}">
      <dgm:prSet custT="1"/>
      <dgm:spPr/>
      <dgm:t>
        <a:bodyPr/>
        <a:lstStyle/>
        <a:p>
          <a:pPr algn="l" rtl="0">
            <a:buFont typeface="Arial" panose="020B0604020202020204" pitchFamily="34" charset="0"/>
            <a:buChar char="•"/>
          </a:pPr>
          <a:r>
            <a:rPr lang="fr" sz="1400" b="0" i="0" u="none" baseline="0" dirty="0"/>
            <a:t>Les personnes concernées ne sont pas venues pour leur deuxième dose (courte durée de vie des vaccins) </a:t>
          </a:r>
          <a:endParaRPr lang="fr" sz="1400" dirty="0"/>
        </a:p>
      </dgm:t>
    </dgm:pt>
    <dgm:pt modelId="{9662EE3E-7E3B-47D5-9898-9D781A301247}" type="parTrans" cxnId="{CD64A2AA-17DA-44A8-8CE3-B03B502B6B26}">
      <dgm:prSet/>
      <dgm:spPr/>
      <dgm:t>
        <a:bodyPr/>
        <a:lstStyle/>
        <a:p>
          <a:endParaRPr lang="fr"/>
        </a:p>
      </dgm:t>
    </dgm:pt>
    <dgm:pt modelId="{ADD60A42-3782-481D-A193-EFA56FA2B011}" type="sibTrans" cxnId="{CD64A2AA-17DA-44A8-8CE3-B03B502B6B26}">
      <dgm:prSet/>
      <dgm:spPr/>
      <dgm:t>
        <a:bodyPr/>
        <a:lstStyle/>
        <a:p>
          <a:endParaRPr lang="fr"/>
        </a:p>
      </dgm:t>
    </dgm:pt>
    <dgm:pt modelId="{FCEBF4D2-3CB8-4517-B693-3B31B31DE495}">
      <dgm:prSet custT="1"/>
      <dgm:spPr/>
      <dgm:t>
        <a:bodyPr/>
        <a:lstStyle/>
        <a:p>
          <a:pPr marL="0" algn="l" rtl="0">
            <a:spcAft>
              <a:spcPts val="0"/>
            </a:spcAft>
          </a:pPr>
          <a:r>
            <a:rPr lang="fr" sz="1400" b="0" i="0" u="none" baseline="0" dirty="0"/>
            <a:t>Sensibilisation généralisée par le biais de campagnes de sensibilisation via les médias et dans les entreprises.</a:t>
          </a:r>
          <a:endParaRPr lang="fr" sz="1400" dirty="0"/>
        </a:p>
      </dgm:t>
    </dgm:pt>
    <dgm:pt modelId="{DA093F4F-14DA-4078-8349-A6726BF0DABD}" type="parTrans" cxnId="{E822B0E0-8F1D-42DA-8F62-BC5F846AF4B9}">
      <dgm:prSet/>
      <dgm:spPr/>
      <dgm:t>
        <a:bodyPr/>
        <a:lstStyle/>
        <a:p>
          <a:endParaRPr lang="fr"/>
        </a:p>
      </dgm:t>
    </dgm:pt>
    <dgm:pt modelId="{783380CD-EE5A-494A-984E-4800288EDDE8}" type="sibTrans" cxnId="{E822B0E0-8F1D-42DA-8F62-BC5F846AF4B9}">
      <dgm:prSet/>
      <dgm:spPr/>
      <dgm:t>
        <a:bodyPr/>
        <a:lstStyle/>
        <a:p>
          <a:endParaRPr lang="fr"/>
        </a:p>
      </dgm:t>
    </dgm:pt>
    <dgm:pt modelId="{085A0561-E0BE-4EBD-83DE-4EE25B231492}">
      <dgm:prSet custT="1"/>
      <dgm:spPr/>
      <dgm:t>
        <a:bodyPr/>
        <a:lstStyle/>
        <a:p>
          <a:pPr marL="0" algn="l" rtl="0">
            <a:spcAft>
              <a:spcPts val="0"/>
            </a:spcAft>
          </a:pPr>
          <a:r>
            <a:rPr lang="fr" sz="1400" b="0" i="0" u="none" baseline="0" dirty="0"/>
            <a:t>Développement local d'une plate-forme appelée COVAC - pour surveiller et évaluer la vaccination.</a:t>
          </a:r>
          <a:endParaRPr lang="fr" sz="1400" dirty="0"/>
        </a:p>
      </dgm:t>
    </dgm:pt>
    <dgm:pt modelId="{10F27CDC-3D32-4F51-B9B2-6C31C7C76986}" type="parTrans" cxnId="{35A230C4-D9C8-4E60-8FCF-E387DB9C3A69}">
      <dgm:prSet/>
      <dgm:spPr/>
      <dgm:t>
        <a:bodyPr/>
        <a:lstStyle/>
        <a:p>
          <a:endParaRPr lang="fr"/>
        </a:p>
      </dgm:t>
    </dgm:pt>
    <dgm:pt modelId="{FEB14369-70B7-48EC-A2A4-21526DFCA4D3}" type="sibTrans" cxnId="{35A230C4-D9C8-4E60-8FCF-E387DB9C3A69}">
      <dgm:prSet/>
      <dgm:spPr/>
      <dgm:t>
        <a:bodyPr/>
        <a:lstStyle/>
        <a:p>
          <a:endParaRPr lang="fr"/>
        </a:p>
      </dgm:t>
    </dgm:pt>
    <dgm:pt modelId="{24BA93CC-1898-45F5-9FE1-1754DB4CCAEC}">
      <dgm:prSet custT="1"/>
      <dgm:spPr/>
      <dgm:t>
        <a:bodyPr/>
        <a:lstStyle/>
        <a:p>
          <a:pPr marL="0" algn="l" rtl="0">
            <a:spcAft>
              <a:spcPts val="0"/>
            </a:spcAft>
          </a:pPr>
          <a:r>
            <a:rPr lang="fr" sz="1400" b="0" i="0" u="none" baseline="0" dirty="0"/>
            <a:t>Diversification des stratégies de prestation de services combinant des sites fixes avec des équipes mobiles et de mini équipes mobiles avec une équipe spéciale chargée d'assurer le suivi des doses.</a:t>
          </a:r>
          <a:endParaRPr lang="fr" sz="1400" dirty="0"/>
        </a:p>
      </dgm:t>
    </dgm:pt>
    <dgm:pt modelId="{246237F4-9CF0-4DB8-9782-BEA1D9F8C0A1}" type="parTrans" cxnId="{68165F0E-BA0A-4CB6-91B3-6D4FA779D890}">
      <dgm:prSet/>
      <dgm:spPr/>
      <dgm:t>
        <a:bodyPr/>
        <a:lstStyle/>
        <a:p>
          <a:endParaRPr lang="fr"/>
        </a:p>
      </dgm:t>
    </dgm:pt>
    <dgm:pt modelId="{78F71AE7-E11C-4111-8DD7-29A07BBD2A99}" type="sibTrans" cxnId="{68165F0E-BA0A-4CB6-91B3-6D4FA779D890}">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4522">
        <dgm:presLayoutVars>
          <dgm:bulletEnabled val="1"/>
        </dgm:presLayoutVars>
      </dgm:prSet>
      <dgm:spPr/>
    </dgm:pt>
  </dgm:ptLst>
  <dgm:cxnLst>
    <dgm:cxn modelId="{68165F0E-BA0A-4CB6-91B3-6D4FA779D890}" srcId="{8153EC4F-6C8C-471D-A39B-06340D6F7AAE}" destId="{24BA93CC-1898-45F5-9FE1-1754DB4CCAEC}" srcOrd="1" destOrd="0" parTransId="{246237F4-9CF0-4DB8-9782-BEA1D9F8C0A1}" sibTransId="{78F71AE7-E11C-4111-8DD7-29A07BBD2A99}"/>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1BB55129-519A-4916-BD97-E1D02507CD88}" type="presOf" srcId="{80DAD870-098E-406F-AB13-BF1E4B12AC1C}" destId="{26A8BF07-0D8E-4300-9899-C64780806612}" srcOrd="0" destOrd="1" presId="urn:microsoft.com/office/officeart/2005/8/layout/vList5"/>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7D825B7F-F977-4A59-BF4A-5AEBCA685433}" srcId="{8B418944-A43C-4CA5-8070-E07F6C584A8C}" destId="{A09940C3-8B5F-4F39-8C31-3FEF83E9C27C}" srcOrd="1" destOrd="0" parTransId="{293C9266-1E11-484C-BACF-99E93C6EF1E0}" sibTransId="{EE394D62-B21E-49B8-B125-9BC3179BAE21}"/>
    <dgm:cxn modelId="{15D5BE7F-929F-4280-BFF1-DDD7D18C59F1}" srcId="{F88B266D-FB32-47DA-8FA7-CE4B5868E5D2}" destId="{8153EC4F-6C8C-471D-A39B-06340D6F7AAE}" srcOrd="2" destOrd="0" parTransId="{90EA02A4-EE82-4639-9AA7-B6A92397F19B}" sibTransId="{B4805742-9A11-432F-9D4B-E611CEBB5B0A}"/>
    <dgm:cxn modelId="{901EE294-DDD4-40DD-99CD-0F6588E1B77B}" srcId="{4390CB50-5166-48D8-99CA-E386D0DB8E6E}" destId="{A49FECB5-2BFF-4F3E-9257-255BC76CBD55}" srcOrd="0" destOrd="0" parTransId="{2286D25E-81C9-46B7-B136-B61E4077A4BB}" sibTransId="{222A8F2C-E5AA-4220-ADB3-710F220340F4}"/>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CD64A2AA-17DA-44A8-8CE3-B03B502B6B26}" srcId="{4390CB50-5166-48D8-99CA-E386D0DB8E6E}" destId="{B2064FB9-D462-47BD-8AEA-474F5FA2D42E}" srcOrd="2" destOrd="0" parTransId="{9662EE3E-7E3B-47D5-9898-9D781A301247}" sibTransId="{ADD60A42-3782-481D-A193-EFA56FA2B011}"/>
    <dgm:cxn modelId="{CC7939AC-9EC1-4A62-ADFA-9AA9D83C4962}" type="presOf" srcId="{A09940C3-8B5F-4F39-8C31-3FEF83E9C27C}" destId="{57B58D7B-DFD6-41FB-BE66-CD09EB811652}" srcOrd="0" destOrd="1" presId="urn:microsoft.com/office/officeart/2005/8/layout/vList5"/>
    <dgm:cxn modelId="{C2F9EAB4-EE3A-4E15-848F-F56B2CEEFC34}" type="presOf" srcId="{A49FECB5-2BFF-4F3E-9257-255BC76CBD55}" destId="{26A8BF07-0D8E-4300-9899-C6478080661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35A230C4-D9C8-4E60-8FCF-E387DB9C3A69}" srcId="{8153EC4F-6C8C-471D-A39B-06340D6F7AAE}" destId="{085A0561-E0BE-4EBD-83DE-4EE25B231492}" srcOrd="3" destOrd="0" parTransId="{10F27CDC-3D32-4F51-B9B2-6C31C7C76986}" sibTransId="{FEB14369-70B7-48EC-A2A4-21526DFCA4D3}"/>
    <dgm:cxn modelId="{21D91EC9-B433-4ABD-B0E3-8D1ECBCD1831}" type="presOf" srcId="{B2064FB9-D462-47BD-8AEA-474F5FA2D42E}" destId="{26A8BF07-0D8E-4300-9899-C64780806612}" srcOrd="0" destOrd="2" presId="urn:microsoft.com/office/officeart/2005/8/layout/vList5"/>
    <dgm:cxn modelId="{5EA6E0D1-9215-4E61-A152-33A8C57333D4}" srcId="{4390CB50-5166-48D8-99CA-E386D0DB8E6E}" destId="{80DAD870-098E-406F-AB13-BF1E4B12AC1C}" srcOrd="1" destOrd="0" parTransId="{0D3FDE41-66CD-43D8-ADE0-EC3C73FABB29}" sibTransId="{4F79280F-B9C5-4E78-B56B-2B9BD36D7E12}"/>
    <dgm:cxn modelId="{4E2967D9-DD39-4BA9-814E-C2A72595EDCB}" type="presOf" srcId="{FCEBF4D2-3CB8-4517-B693-3B31B31DE495}" destId="{A3463033-2E55-4A50-B868-0331C39926E2}" srcOrd="0" destOrd="2" presId="urn:microsoft.com/office/officeart/2005/8/layout/vList5"/>
    <dgm:cxn modelId="{98E3B9DE-FFD9-43C2-9E1F-6034FA7AD89C}" type="presOf" srcId="{8B418944-A43C-4CA5-8070-E07F6C584A8C}" destId="{8C96A032-99E7-4F02-A6B8-1803D52B7956}" srcOrd="0" destOrd="0" presId="urn:microsoft.com/office/officeart/2005/8/layout/vList5"/>
    <dgm:cxn modelId="{E822B0E0-8F1D-42DA-8F62-BC5F846AF4B9}" srcId="{8153EC4F-6C8C-471D-A39B-06340D6F7AAE}" destId="{FCEBF4D2-3CB8-4517-B693-3B31B31DE495}" srcOrd="2" destOrd="0" parTransId="{DA093F4F-14DA-4078-8349-A6726BF0DABD}" sibTransId="{783380CD-EE5A-494A-984E-4800288EDDE8}"/>
    <dgm:cxn modelId="{B8E7BDE8-303C-48B2-B0DB-77D5B9F587D0}" type="presOf" srcId="{085A0561-E0BE-4EBD-83DE-4EE25B231492}" destId="{A3463033-2E55-4A50-B868-0331C39926E2}" srcOrd="0" destOrd="3" presId="urn:microsoft.com/office/officeart/2005/8/layout/vList5"/>
    <dgm:cxn modelId="{1B98CFE9-4769-4BC5-A9FA-036A6D26178B}" type="presOf" srcId="{24BA93CC-1898-45F5-9FE1-1754DB4CCAEC}" destId="{A3463033-2E55-4A50-B868-0331C39926E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ASSURER UN FINANCEMENT ADÉQUAT</a:t>
          </a:r>
        </a:p>
        <a:p>
          <a:pPr marL="0" lvl="0" indent="0" algn="l" defTabSz="533400" rtl="0">
            <a:lnSpc>
              <a:spcPct val="90000"/>
            </a:lnSpc>
            <a:spcBef>
              <a:spcPct val="0"/>
            </a:spcBef>
            <a:spcAft>
              <a:spcPct val="35000"/>
            </a:spcAft>
            <a:buNone/>
          </a:pPr>
          <a:r>
            <a:rPr lang="fr" sz="1100" b="1" i="0" u="none" kern="1200" baseline="0" dirty="0">
              <a:solidFill>
                <a:schemeClr val="bg1"/>
              </a:solidFill>
            </a:rPr>
            <a:t>Bolivie </a:t>
          </a:r>
          <a:r>
            <a:rPr lang="fr" sz="1100" b="0" i="0" u="none" kern="1200" baseline="0" dirty="0">
              <a:solidFill>
                <a:schemeClr val="bg1"/>
              </a:solidFill>
            </a:rPr>
            <a:t>: Le bureau ministériel a mobilisé des ressources pour assurer des ressources financières adéquates pour la mise en œuvre des activités prévues et a mis en œuvre des mesures d'austérité afin d'optimiser l'utilisation des fonds</a:t>
          </a:r>
          <a:r>
            <a:rPr lang="fr" sz="1100" b="0" i="0" u="none" kern="1200" baseline="0" dirty="0">
              <a:solidFill>
                <a:schemeClr val="tx1"/>
              </a:solidFill>
            </a:rPr>
            <a:t>.</a:t>
          </a: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LEADERSHIP EXEMPLAIRE ET SOLIDARITÉ INTERSECTORIELLE</a:t>
          </a:r>
        </a:p>
        <a:p>
          <a:pPr marL="0" lvl="0" indent="0" algn="l" defTabSz="533400" rtl="0">
            <a:lnSpc>
              <a:spcPct val="90000"/>
            </a:lnSpc>
            <a:spcBef>
              <a:spcPct val="0"/>
            </a:spcBef>
            <a:spcAft>
              <a:spcPct val="35000"/>
            </a:spcAft>
            <a:buNone/>
          </a:pPr>
          <a:r>
            <a:rPr lang="fr" sz="1100" b="1" i="0" u="none" kern="1200" baseline="0" dirty="0">
              <a:solidFill>
                <a:schemeClr val="bg1"/>
              </a:solidFill>
            </a:rPr>
            <a:t>Bhoutan </a:t>
          </a:r>
          <a:r>
            <a:rPr lang="fr" sz="1100" b="0" i="0" u="none" kern="1200" baseline="0" dirty="0">
              <a:solidFill>
                <a:schemeClr val="bg1"/>
              </a:solidFill>
            </a:rPr>
            <a:t>: le leadership exemplaire du plus haut niveau et la solidarité des différents secteurs au niveau central et au niveau des districts ont contribué au succès de la campagne de vaccination contre la COVID-19. </a:t>
          </a:r>
        </a:p>
        <a:p>
          <a:pPr marL="0" lvl="0" indent="0" algn="l" defTabSz="533400" rtl="0">
            <a:lnSpc>
              <a:spcPct val="90000"/>
            </a:lnSpc>
            <a:spcBef>
              <a:spcPct val="0"/>
            </a:spcBef>
            <a:spcAft>
              <a:spcPct val="35000"/>
            </a:spcAft>
            <a:buNone/>
          </a:pPr>
          <a:endParaRPr lang="fr" sz="1100" kern="1200" dirty="0">
            <a:solidFill>
              <a:schemeClr val="tx1"/>
            </a:solidFill>
          </a:endParaRP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lvl="0" indent="0" algn="l" defTabSz="533400" rtl="0">
            <a:lnSpc>
              <a:spcPct val="90000"/>
            </a:lnSpc>
            <a:spcBef>
              <a:spcPct val="0"/>
            </a:spcBef>
            <a:spcAft>
              <a:spcPct val="35000"/>
            </a:spcAft>
            <a:buNone/>
          </a:pPr>
          <a:r>
            <a:rPr lang="fr" sz="1100" b="1" i="0" u="none" kern="1200" baseline="0">
              <a:solidFill>
                <a:srgbClr val="008DC9">
                  <a:lumMod val="40000"/>
                  <a:lumOff val="60000"/>
                </a:srgbClr>
              </a:solidFill>
              <a:latin typeface="Arial"/>
              <a:ea typeface="+mn-ea"/>
              <a:cs typeface="+mn-cs"/>
            </a:rPr>
            <a:t>STRUCTURES DE GOUVERNANCE ET DE COORDINATION NATIONALES CLAIRES</a:t>
          </a:r>
        </a:p>
        <a:p>
          <a:pPr marL="0" lvl="0" indent="0" algn="l" defTabSz="533400" rtl="0">
            <a:lnSpc>
              <a:spcPct val="90000"/>
            </a:lnSpc>
            <a:spcBef>
              <a:spcPct val="0"/>
            </a:spcBef>
            <a:spcAft>
              <a:spcPct val="35000"/>
            </a:spcAft>
            <a:buNone/>
          </a:pPr>
          <a:r>
            <a:rPr lang="fr" sz="1100" b="1" i="0" u="none" kern="1200" baseline="0">
              <a:solidFill>
                <a:schemeClr val="bg1"/>
              </a:solidFill>
            </a:rPr>
            <a:t>Ghana </a:t>
          </a:r>
          <a:r>
            <a:rPr lang="fr" sz="1100" b="0" i="0" u="none" kern="1200" baseline="0">
              <a:solidFill>
                <a:schemeClr val="bg1"/>
              </a:solidFill>
            </a:rPr>
            <a:t>: Des structures nationales claires pour la coordination et le suivi de la mise en œuvre du plan de vaccination ont facilité le déploiement des vaccins</a:t>
          </a:r>
        </a:p>
        <a:p>
          <a:pPr marL="0" lvl="0" indent="0" algn="l" defTabSz="533400" rtl="0">
            <a:lnSpc>
              <a:spcPct val="90000"/>
            </a:lnSpc>
            <a:spcBef>
              <a:spcPct val="0"/>
            </a:spcBef>
            <a:spcAft>
              <a:spcPct val="35000"/>
            </a:spcAft>
            <a:buNone/>
          </a:pPr>
          <a:endParaRPr lang="fr" sz="1100" kern="1200" dirty="0">
            <a:solidFill>
              <a:schemeClr val="tx1"/>
            </a:solidFill>
          </a:endParaRP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106" custScaleY="97106" custLinFactNeighborX="-31775" custLinFactNeighborY="5882"/>
      <dgm:spPr>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t="-2000" b="-2000"/>
          </a:stretch>
        </a:blipFill>
      </dgm:spPr>
    </dgm:pt>
    <dgm:pt modelId="{231C5DC9-3B94-4233-B75F-2F187107BF74}" type="pres">
      <dgm:prSet presAssocID="{012CEA51-7305-48A0-AF33-E67B6539B7AE}" presName="txShp" presStyleLbl="node1" presStyleIdx="0" presStyleCnt="3" custScaleX="129617" custLinFactNeighborX="5567" custLinFactNeighborY="5127">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29116" custLinFactNeighborY="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9617" custLinFactNeighborX="5567">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51252" custLinFactNeighborY="-2901"/>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9617" custLinFactNeighborX="5567">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BEA8A8E3-309C-4A23-B683-DCF16FEF0672}">
      <dgm:prSet custT="1"/>
      <dgm:spPr/>
      <dgm:t>
        <a:bodyPr/>
        <a:lstStyle/>
        <a:p>
          <a:pPr algn="l" rtl="0">
            <a:buFont typeface="Arial" panose="020B0604020202020204" pitchFamily="34" charset="0"/>
            <a:buChar char="•"/>
          </a:pPr>
          <a:r>
            <a:rPr lang="fr" sz="1400" b="0" i="0" u="none" baseline="0" dirty="0"/>
            <a:t>La Semaine de la vaccination dans les Amériques (VWA) était une initiative régionale visant à promouvoir l'équité et l'accès à la vaccination dans tous les pays de la région.  </a:t>
          </a:r>
          <a:endParaRPr lang="fr" sz="1400" dirty="0"/>
        </a:p>
      </dgm:t>
    </dgm:pt>
    <dgm:pt modelId="{F4448C42-3BC2-4DE2-A62B-A860B0DDDBA5}" type="parTrans" cxnId="{48D08676-DE77-4399-9314-1B45F49006B1}">
      <dgm:prSet/>
      <dgm:spPr/>
      <dgm:t>
        <a:bodyPr/>
        <a:lstStyle/>
        <a:p>
          <a:endParaRPr lang="fr"/>
        </a:p>
      </dgm:t>
    </dgm:pt>
    <dgm:pt modelId="{69494F42-E35B-45DC-B59A-19374D3BFAFA}" type="sibTrans" cxnId="{48D08676-DE77-4399-9314-1B45F49006B1}">
      <dgm:prSet/>
      <dgm:spPr/>
      <dgm:t>
        <a:bodyPr/>
        <a:lstStyle/>
        <a:p>
          <a:endParaRPr lang="fr"/>
        </a:p>
      </dgm:t>
    </dgm:pt>
    <dgm:pt modelId="{4390CB50-5166-48D8-99CA-E386D0DB8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fr" sz="1800" b="0" i="0" u="none" baseline="0">
              <a:solidFill>
                <a:schemeClr val="tx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49FECB5-2BFF-4F3E-9257-255BC76CBD55}">
      <dgm:prSet custT="1"/>
      <dgm:spPr/>
      <dgm:t>
        <a:bodyPr/>
        <a:lstStyle/>
        <a:p>
          <a:pPr algn="l" rtl="0">
            <a:buFont typeface="Arial" panose="020B0604020202020204" pitchFamily="34" charset="0"/>
            <a:buChar char="•"/>
          </a:pPr>
          <a:r>
            <a:rPr lang="fr" sz="1400" b="0" i="0" u="none" baseline="0" dirty="0"/>
            <a:t>Les interruptions majeures de la chaîne d'approvisionnement mondiale et la réorientation des ressources en soins de santé en raison de la pandémie de COVID-19 ont entraîné une grave diminution de la vaccination de routine chez les enfants et les populations vulnérables. </a:t>
          </a:r>
          <a:endParaRPr lang="fr" sz="1400" dirty="0"/>
        </a:p>
      </dgm:t>
    </dgm:pt>
    <dgm:pt modelId="{2286D25E-81C9-46B7-B136-B61E4077A4BB}" type="parTrans" cxnId="{901EE294-DDD4-40DD-99CD-0F6588E1B77B}">
      <dgm:prSet/>
      <dgm:spPr/>
      <dgm:t>
        <a:bodyPr/>
        <a:lstStyle/>
        <a:p>
          <a:endParaRPr lang="fr"/>
        </a:p>
      </dgm:t>
    </dgm:pt>
    <dgm:pt modelId="{222A8F2C-E5AA-4220-ADB3-710F220340F4}" type="sibTrans" cxnId="{901EE294-DDD4-40DD-99CD-0F6588E1B77B}">
      <dgm:prSet/>
      <dgm:spPr/>
      <dgm:t>
        <a:bodyPr/>
        <a:lstStyle/>
        <a:p>
          <a:endParaRPr lang="fr"/>
        </a:p>
      </dgm:t>
    </dgm:pt>
    <dgm:pt modelId="{D008AADC-3622-430D-9474-BD803E5FA8E3}">
      <dgm:prSet custT="1"/>
      <dgm:spPr/>
      <dgm:t>
        <a:bodyPr/>
        <a:lstStyle/>
        <a:p>
          <a:pPr algn="l" rtl="0"/>
          <a:r>
            <a:rPr lang="fr" sz="1400" b="0" i="0" u="none" baseline="0" dirty="0"/>
            <a:t>La VWA a été mise en place pour établir des sites éphémères afin d'accroître l'accès à la vaccination contre la COVID-19 tout en favorisant la vaccination contre la grippe saisonnière en mettant l'accent sur les populations vulnérables et les travailleurs de première ligne. </a:t>
          </a:r>
          <a:endParaRPr lang="fr" sz="1400" dirty="0"/>
        </a:p>
      </dgm:t>
    </dgm:pt>
    <dgm:pt modelId="{1FEDB9F7-C383-49A7-A3E9-49C8EC775EE7}" type="parTrans" cxnId="{DEE66524-C64A-46B8-B864-90B7CCC85C76}">
      <dgm:prSet/>
      <dgm:spPr/>
      <dgm:t>
        <a:bodyPr/>
        <a:lstStyle/>
        <a:p>
          <a:endParaRPr lang="fr"/>
        </a:p>
      </dgm:t>
    </dgm:pt>
    <dgm:pt modelId="{C6219157-4996-4C6F-A8BD-542E4433742A}" type="sibTrans" cxnId="{DEE66524-C64A-46B8-B864-90B7CCC85C76}">
      <dgm:prSet/>
      <dgm:spPr/>
      <dgm:t>
        <a:bodyPr/>
        <a:lstStyle/>
        <a:p>
          <a:endParaRPr lang="fr"/>
        </a:p>
      </dgm:t>
    </dgm:pt>
    <dgm:pt modelId="{F9398A37-F73F-4675-8F42-84F8E9AA1137}">
      <dgm:prSet custT="1"/>
      <dgm:spPr/>
      <dgm:t>
        <a:bodyPr/>
        <a:lstStyle/>
        <a:p>
          <a:pPr algn="l" rtl="0">
            <a:buFont typeface="Arial" panose="020B0604020202020204" pitchFamily="34" charset="0"/>
            <a:buChar char="•"/>
          </a:pPr>
          <a:r>
            <a:rPr lang="fr" sz="1400" b="0" i="0" u="none" baseline="0" dirty="0"/>
            <a:t>La participation des pays était flexible</a:t>
          </a:r>
          <a:endParaRPr lang="fr" sz="1400" dirty="0"/>
        </a:p>
      </dgm:t>
    </dgm:pt>
    <dgm:pt modelId="{5EBAC1DD-E130-4224-B0D2-783C4B723095}" type="parTrans" cxnId="{2C29E4EE-0C9B-4FC2-A776-E68B002B3A67}">
      <dgm:prSet/>
      <dgm:spPr/>
      <dgm:t>
        <a:bodyPr/>
        <a:lstStyle/>
        <a:p>
          <a:endParaRPr lang="fr"/>
        </a:p>
      </dgm:t>
    </dgm:pt>
    <dgm:pt modelId="{0DCFF7A2-F1A0-4F08-BFCE-798B76B9D241}" type="sibTrans" cxnId="{2C29E4EE-0C9B-4FC2-A776-E68B002B3A67}">
      <dgm:prSet/>
      <dgm:spPr/>
      <dgm:t>
        <a:bodyPr/>
        <a:lstStyle/>
        <a:p>
          <a:endParaRPr lang="fr"/>
        </a:p>
      </dgm:t>
    </dgm:pt>
    <dgm:pt modelId="{E9A9554E-9C41-4396-BDB7-3371C7D8D701}">
      <dgm:prSet custT="1"/>
      <dgm:spPr/>
      <dgm:t>
        <a:bodyPr/>
        <a:lstStyle/>
        <a:p>
          <a:pPr algn="l" rtl="0"/>
          <a:r>
            <a:rPr lang="fr" sz="1400" b="0" i="0" u="none" baseline="0" dirty="0"/>
            <a:t>Des sites extérieurs et des centres de vaccination au volant ont été utilisés pour faciliter les mesures de distanciation sociale tout en fournissant des services de vaccination. </a:t>
          </a:r>
          <a:endParaRPr lang="fr" sz="1400" dirty="0"/>
        </a:p>
      </dgm:t>
    </dgm:pt>
    <dgm:pt modelId="{9AEB38B3-4639-4356-AEE6-6DB62E6CAD95}" type="parTrans" cxnId="{3F9D00F3-77C3-4B79-8640-48C48F1E8BF1}">
      <dgm:prSet/>
      <dgm:spPr/>
      <dgm:t>
        <a:bodyPr/>
        <a:lstStyle/>
        <a:p>
          <a:endParaRPr lang="fr"/>
        </a:p>
      </dgm:t>
    </dgm:pt>
    <dgm:pt modelId="{D48826F9-B54F-4CBF-8C66-0007B10A9CB1}" type="sibTrans" cxnId="{3F9D00F3-77C3-4B79-8640-48C48F1E8BF1}">
      <dgm:prSet/>
      <dgm:spPr/>
      <dgm:t>
        <a:bodyPr/>
        <a:lstStyle/>
        <a:p>
          <a:endParaRPr lang="fr"/>
        </a:p>
      </dgm:t>
    </dgm:pt>
    <dgm:pt modelId="{0E4A4131-4BD8-48EC-A457-3FE2EA96C24B}">
      <dgm:prSet custT="1"/>
      <dgm:spPr/>
      <dgm:t>
        <a:bodyPr/>
        <a:lstStyle/>
        <a:p>
          <a:pPr algn="l" rtl="0">
            <a:buFont typeface="Arial" panose="020B0604020202020204" pitchFamily="34" charset="0"/>
            <a:buChar char="•"/>
          </a:pPr>
          <a:r>
            <a:rPr lang="fr" sz="1400" b="0" i="0" u="none" baseline="0" dirty="0"/>
            <a:t>La plate-forme VWA a été adaptée aux contextes nationaux, régionaux et mondiaux afin de sélectionner les activités qui répondent le mieux aux priorités locales en matière de santé publique</a:t>
          </a:r>
        </a:p>
      </dgm:t>
    </dgm:pt>
    <dgm:pt modelId="{EC9C58D0-4B14-4048-92E2-4C0855857C46}" type="parTrans" cxnId="{4A51C5B8-29C0-4023-B4D6-67427EAC3B78}">
      <dgm:prSet/>
      <dgm:spPr/>
      <dgm:t>
        <a:bodyPr/>
        <a:lstStyle/>
        <a:p>
          <a:endParaRPr lang="fr"/>
        </a:p>
      </dgm:t>
    </dgm:pt>
    <dgm:pt modelId="{5FAC20B4-6D0D-4250-8F36-BC81CA5734A4}" type="sibTrans" cxnId="{4A51C5B8-29C0-4023-B4D6-67427EAC3B78}">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DEE66524-C64A-46B8-B864-90B7CCC85C76}" srcId="{8153EC4F-6C8C-471D-A39B-06340D6F7AAE}" destId="{D008AADC-3622-430D-9474-BD803E5FA8E3}" srcOrd="0" destOrd="0" parTransId="{1FEDB9F7-C383-49A7-A3E9-49C8EC775EE7}" sibTransId="{C6219157-4996-4C6F-A8BD-542E4433742A}"/>
    <dgm:cxn modelId="{47AAB725-584E-4764-BC82-AA619ADA4E00}" type="presOf" srcId="{D008AADC-3622-430D-9474-BD803E5FA8E3}" destId="{A3463033-2E55-4A50-B868-0331C39926E2}" srcOrd="0" destOrd="0" presId="urn:microsoft.com/office/officeart/2005/8/layout/vList5"/>
    <dgm:cxn modelId="{F3401B37-988B-4259-B64E-283963BF4A11}" type="presOf" srcId="{0E4A4131-4BD8-48EC-A457-3FE2EA96C24B}" destId="{57B58D7B-DFD6-41FB-BE66-CD09EB811652}" srcOrd="0" destOrd="2" presId="urn:microsoft.com/office/officeart/2005/8/layout/vList5"/>
    <dgm:cxn modelId="{A0086856-F95B-4DC0-86EE-68356C585D67}" type="presOf" srcId="{BEA8A8E3-309C-4A23-B683-DCF16FEF0672}" destId="{57B58D7B-DFD6-41FB-BE66-CD09EB811652}" srcOrd="0" destOrd="0" presId="urn:microsoft.com/office/officeart/2005/8/layout/vList5"/>
    <dgm:cxn modelId="{48D08676-DE77-4399-9314-1B45F49006B1}" srcId="{8B418944-A43C-4CA5-8070-E07F6C584A8C}" destId="{BEA8A8E3-309C-4A23-B683-DCF16FEF0672}" srcOrd="0" destOrd="0" parTransId="{F4448C42-3BC2-4DE2-A62B-A860B0DDDBA5}" sibTransId="{69494F42-E35B-45DC-B59A-19374D3BFAFA}"/>
    <dgm:cxn modelId="{96C1287A-B6F2-4294-8700-D63BE6FB1872}" type="presOf" srcId="{E9A9554E-9C41-4396-BDB7-3371C7D8D701}" destId="{A3463033-2E55-4A50-B868-0331C39926E2}" srcOrd="0" destOrd="1"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72C46D84-D36A-4D2C-BE14-758DCBBFFAD3}" type="presOf" srcId="{F9398A37-F73F-4675-8F42-84F8E9AA1137}" destId="{57B58D7B-DFD6-41FB-BE66-CD09EB811652}" srcOrd="0" destOrd="1" presId="urn:microsoft.com/office/officeart/2005/8/layout/vList5"/>
    <dgm:cxn modelId="{901EE294-DDD4-40DD-99CD-0F6588E1B77B}" srcId="{4390CB50-5166-48D8-99CA-E386D0DB8E6E}" destId="{A49FECB5-2BFF-4F3E-9257-255BC76CBD55}" srcOrd="0" destOrd="0" parTransId="{2286D25E-81C9-46B7-B136-B61E4077A4BB}" sibTransId="{222A8F2C-E5AA-4220-ADB3-710F220340F4}"/>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C2F9EAB4-EE3A-4E15-848F-F56B2CEEFC34}" type="presOf" srcId="{A49FECB5-2BFF-4F3E-9257-255BC76CBD55}" destId="{26A8BF07-0D8E-4300-9899-C64780806612}" srcOrd="0" destOrd="0" presId="urn:microsoft.com/office/officeart/2005/8/layout/vList5"/>
    <dgm:cxn modelId="{4A51C5B8-29C0-4023-B4D6-67427EAC3B78}" srcId="{8B418944-A43C-4CA5-8070-E07F6C584A8C}" destId="{0E4A4131-4BD8-48EC-A457-3FE2EA96C24B}" srcOrd="2" destOrd="0" parTransId="{EC9C58D0-4B14-4048-92E2-4C0855857C46}" sibTransId="{5FAC20B4-6D0D-4250-8F36-BC81CA5734A4}"/>
    <dgm:cxn modelId="{DCA482BF-E158-4783-8E23-E041C9EA8723}" type="presOf" srcId="{F88B266D-FB32-47DA-8FA7-CE4B5868E5D2}" destId="{E2DF43E3-1B76-4C95-8AC8-5B69492B69C9}" srcOrd="0" destOrd="0" presId="urn:microsoft.com/office/officeart/2005/8/layout/vList5"/>
    <dgm:cxn modelId="{98E3B9DE-FFD9-43C2-9E1F-6034FA7AD89C}" type="presOf" srcId="{8B418944-A43C-4CA5-8070-E07F6C584A8C}" destId="{8C96A032-99E7-4F02-A6B8-1803D52B7956}" srcOrd="0" destOrd="0" presId="urn:microsoft.com/office/officeart/2005/8/layout/vList5"/>
    <dgm:cxn modelId="{2C29E4EE-0C9B-4FC2-A776-E68B002B3A67}" srcId="{8B418944-A43C-4CA5-8070-E07F6C584A8C}" destId="{F9398A37-F73F-4675-8F42-84F8E9AA1137}" srcOrd="1" destOrd="0" parTransId="{5EBAC1DD-E130-4224-B0D2-783C4B723095}" sibTransId="{0DCFF7A2-F1A0-4F08-BFCE-798B76B9D241}"/>
    <dgm:cxn modelId="{3F9D00F3-77C3-4B79-8640-48C48F1E8BF1}" srcId="{8153EC4F-6C8C-471D-A39B-06340D6F7AAE}" destId="{E9A9554E-9C41-4396-BDB7-3371C7D8D701}" srcOrd="1" destOrd="0" parTransId="{9AEB38B3-4639-4356-AEE6-6DB62E6CAD95}" sibTransId="{D48826F9-B54F-4CBF-8C66-0007B10A9CB1}"/>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PARTENARIATS</a:t>
          </a:r>
        </a:p>
        <a:p>
          <a:pPr marL="0" lvl="0" algn="l" defTabSz="533400" rtl="0">
            <a:lnSpc>
              <a:spcPct val="90000"/>
            </a:lnSpc>
            <a:spcBef>
              <a:spcPct val="0"/>
            </a:spcBef>
            <a:spcAft>
              <a:spcPct val="35000"/>
            </a:spcAft>
            <a:buNone/>
          </a:pPr>
          <a:r>
            <a:rPr lang="fr" sz="1100" b="1" i="0" u="none" kern="1200" baseline="0" dirty="0">
              <a:solidFill>
                <a:schemeClr val="tx1"/>
              </a:solidFill>
            </a:rPr>
            <a:t>Bolivie : </a:t>
          </a:r>
          <a:r>
            <a:rPr lang="fr" sz="1100" b="0" i="0" u="none" kern="1200" baseline="0" dirty="0">
              <a:solidFill>
                <a:schemeClr val="tx1"/>
              </a:solidFill>
            </a:rPr>
            <a:t>le programme de vaccination contre la COVID-19 a établi une alliance stratégique avec Boliviana de Aviacion et la police nationale qui a permis la distribution et la sécurité des vaccins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EXPLOITER LES PLATES-FORMES NUMÉRIQUES</a:t>
          </a:r>
        </a:p>
        <a:p>
          <a:pPr marL="0" lvl="0" algn="l" defTabSz="533400" rtl="0">
            <a:lnSpc>
              <a:spcPct val="90000"/>
            </a:lnSpc>
            <a:spcBef>
              <a:spcPct val="0"/>
            </a:spcBef>
            <a:spcAft>
              <a:spcPct val="35000"/>
            </a:spcAft>
            <a:buNone/>
          </a:pPr>
          <a:r>
            <a:rPr lang="fr" sz="1100" b="0"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L’</a:t>
          </a:r>
          <a:r>
            <a:rPr lang="fr" sz="1100" b="1"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Inde</a:t>
          </a:r>
          <a:r>
            <a:rPr lang="fr" sz="1100" b="0" i="0" u="none" kern="1200" baseline="0">
              <a:solidFill>
                <a:schemeClr val="tx1"/>
              </a:solidFill>
            </a:rPr>
            <a:t> exploite son Réseau électronique de renseignements sur les vaccins et l'a lié à une application numérique pour l'enregistrement et la planification de la vaccination afin d'assurer un approvisionnement adéquat à chaque séance de vaccination.</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ENGAGEMENT DU SECTEUR PRIVÉ</a:t>
          </a:r>
        </a:p>
        <a:p>
          <a:pPr marL="0" lvl="0" algn="l" defTabSz="533400" rtl="0">
            <a:lnSpc>
              <a:spcPct val="90000"/>
            </a:lnSpc>
            <a:spcBef>
              <a:spcPct val="0"/>
            </a:spcBef>
            <a:spcAft>
              <a:spcPct val="35000"/>
            </a:spcAft>
            <a:buNone/>
          </a:pPr>
          <a:r>
            <a:rPr lang="fr" sz="1100" b="1" i="0" u="none" kern="1200" baseline="0">
              <a:solidFill>
                <a:schemeClr val="accent4">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Ghana</a:t>
          </a:r>
          <a:r>
            <a:rPr lang="fr" sz="1100" b="0" i="0" u="none" kern="1200" baseline="0">
              <a:solidFill>
                <a:schemeClr val="tx1"/>
              </a:solidFill>
            </a:rPr>
            <a:t> : le ministère de la Santé s'est associé à des entreprises de gestion des déchets pour faciliter la gestion des énormes déchets d'injection qui ont été générés pendant la vaccination</a:t>
          </a:r>
          <a:r>
            <a:rPr lang="fr" sz="1100" b="0" i="0" u="none" kern="1200" baseline="0"/>
            <a:t>.</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42255" custLinFactNeighborY="2844"/>
      <dgm:spPr>
        <a:blipFill rotWithShape="1">
          <a:blip xmlns:r="http://schemas.openxmlformats.org/officeDocument/2006/relationships" r:embed="rId3"/>
          <a:srcRect/>
          <a:stretch>
            <a:fillRect/>
          </a:stretch>
        </a:blipFill>
      </dgm:spPr>
    </dgm:pt>
    <dgm:pt modelId="{231C5DC9-3B94-4233-B75F-2F187107BF74}" type="pres">
      <dgm:prSet presAssocID="{012CEA51-7305-48A0-AF33-E67B6539B7AE}" presName="txShp" presStyleLbl="node1" presStyleIdx="0" presStyleCnt="3" custScaleX="133513" custLinFactNeighborX="6863" custLinFactNeighborY="2133">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42255" custLinFactNeighborY="213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Internet Banking with solid fill"/>
        </a:ext>
      </dgm:extLst>
    </dgm:pt>
    <dgm:pt modelId="{EA6993E9-8266-46BC-B04C-904098557E8E}" type="pres">
      <dgm:prSet presAssocID="{E7405B8F-AD5C-414B-90B3-CCD5F1A99E1D}" presName="txShp" presStyleLbl="node1" presStyleIdx="1" presStyleCnt="3" custScaleX="133513" custLinFactNeighborX="6863" custLinFactNeighborY="2133">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42255" custLinFactNeighborY="2133"/>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33513" custLinFactNeighborX="6863" custLinFactNeighborY="2133">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APPROCHES NOVATRICES POUR LA DISTRIBUTION DES VACCINS</a:t>
          </a:r>
        </a:p>
        <a:p>
          <a:pPr marL="0" lvl="0" algn="l" defTabSz="533400" rtl="0">
            <a:lnSpc>
              <a:spcPct val="90000"/>
            </a:lnSpc>
            <a:spcBef>
              <a:spcPct val="0"/>
            </a:spcBef>
            <a:spcAft>
              <a:spcPct val="35000"/>
            </a:spcAft>
            <a:buNone/>
          </a:pPr>
          <a:r>
            <a:rPr lang="fr" sz="1100" b="0"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Ghana</a:t>
          </a:r>
          <a:r>
            <a:rPr lang="fr" sz="1100" b="0" i="0" u="none" kern="1200" baseline="0">
              <a:solidFill>
                <a:schemeClr val="tx1"/>
              </a:solidFill>
            </a:rPr>
            <a:t> a utilisé des drones pour livrer des vaccins dans des zones difficiles d'accès</a:t>
          </a: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ÉVALUATION ET SURVEILLANCE DE LA CHAÎNE DU FROID</a:t>
          </a:r>
        </a:p>
        <a:p>
          <a:pPr marL="0" lvl="0" algn="l" defTabSz="533400" rtl="0">
            <a:lnSpc>
              <a:spcPct val="90000"/>
            </a:lnSpc>
            <a:spcBef>
              <a:spcPct val="0"/>
            </a:spcBef>
            <a:spcAft>
              <a:spcPct val="35000"/>
            </a:spcAft>
            <a:buNone/>
          </a:pPr>
          <a:r>
            <a:rPr lang="fr" sz="1100" b="1" i="0" u="none" kern="1200" baseline="0" dirty="0">
              <a:solidFill>
                <a:schemeClr val="tx1"/>
              </a:solidFill>
            </a:rPr>
            <a:t>L'Ouganda</a:t>
          </a:r>
          <a:r>
            <a:rPr lang="fr" sz="1100" b="0" i="0" u="none" kern="1200" baseline="0" dirty="0">
              <a:solidFill>
                <a:schemeClr val="tx1"/>
              </a:solidFill>
            </a:rPr>
            <a:t> a effectué une évaluation nationale de la capacité de stockage de la chaîne du froid et assuré une surveillance hebdomadaire de la température, publiant des rapports des districts mettant en lumière le fait qu'il y avait une capacité adéquate et une gestion appropriée de la température</a:t>
          </a: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PLANIFICATION AVANCÉE ET ACQUISITION EN TEMPS OPPORTUN</a:t>
          </a:r>
        </a:p>
        <a:p>
          <a:pPr marL="0" lvl="0" algn="l" defTabSz="533400" rtl="0">
            <a:lnSpc>
              <a:spcPct val="90000"/>
            </a:lnSpc>
            <a:spcBef>
              <a:spcPct val="0"/>
            </a:spcBef>
            <a:spcAft>
              <a:spcPct val="35000"/>
            </a:spcAft>
            <a:buNone/>
          </a:pPr>
          <a:r>
            <a:rPr lang="fr" sz="1100" b="0" i="0" u="none" kern="1200" baseline="0" dirty="0">
              <a:solidFill>
                <a:schemeClr val="tx1"/>
              </a:solidFill>
            </a:rPr>
            <a:t>Les mesures de planification au</a:t>
          </a:r>
          <a:r>
            <a:rPr lang="fr" sz="1100" b="1" i="0" u="none" kern="1200" baseline="0" dirty="0">
              <a:solidFill>
                <a:schemeClr val="tx1"/>
              </a:solidFill>
            </a:rPr>
            <a:t> Salvador </a:t>
          </a:r>
          <a:r>
            <a:rPr lang="fr" sz="1100" b="0" i="0" u="none" kern="1200" baseline="0" dirty="0">
              <a:solidFill>
                <a:schemeClr val="tx1"/>
              </a:solidFill>
            </a:rPr>
            <a:t>ont permis l’acquisition en temps opportun d’équipements de la chaîne du froid, de camions frigorifiques et d’autres équipements de la chaîne du froid pour le stockage et le transport optimaux des vaccins</a:t>
          </a: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43373" custLinFactNeighborY="-71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26082">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43373" custLinFactNeighborY="-71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082">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43373" custLinFactNeighborY="-711"/>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6082">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UTILISER DES DRONES</a:t>
          </a:r>
          <a:r>
            <a:rPr lang="fr" sz="1100" b="0" i="0" u="none" kern="1200" baseline="0" dirty="0">
              <a:solidFill>
                <a:schemeClr val="tx1"/>
              </a:solidFill>
            </a:rPr>
            <a:t> </a:t>
          </a:r>
          <a:r>
            <a:rPr lang="fr" sz="1100" b="1" i="0" u="none" kern="1200" baseline="0" dirty="0">
              <a:solidFill>
                <a:srgbClr val="092C3A">
                  <a:lumMod val="75000"/>
                  <a:lumOff val="25000"/>
                </a:srgbClr>
              </a:solidFill>
              <a:latin typeface="Arial"/>
              <a:ea typeface="+mn-ea"/>
              <a:cs typeface="+mn-cs"/>
            </a:rPr>
            <a:t> POUR LIVRER DES VACCINS</a:t>
          </a:r>
        </a:p>
        <a:p>
          <a:pPr marL="0" lvl="0" indent="0" algn="l" defTabSz="533400" rtl="0">
            <a:lnSpc>
              <a:spcPct val="90000"/>
            </a:lnSpc>
            <a:spcBef>
              <a:spcPct val="0"/>
            </a:spcBef>
            <a:spcAft>
              <a:spcPct val="35000"/>
            </a:spcAft>
            <a:buNone/>
          </a:pPr>
          <a:r>
            <a:rPr lang="fr" sz="1100" b="0" i="0" u="none" kern="1200" baseline="0" dirty="0">
              <a:solidFill>
                <a:schemeClr val="tx1"/>
              </a:solidFill>
            </a:rPr>
            <a:t> </a:t>
          </a:r>
          <a:r>
            <a:rPr lang="fr" sz="1100" b="0" i="0" u="none" kern="1200"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kern="1200"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Malawi</a:t>
          </a:r>
          <a:r>
            <a:rPr lang="fr" sz="1100" b="1" i="0" u="none" kern="1200" baseline="0" dirty="0">
              <a:solidFill>
                <a:schemeClr val="tx1"/>
              </a:solidFill>
              <a:latin typeface="Arial"/>
              <a:ea typeface="+mn-ea"/>
              <a:cs typeface="+mn-cs"/>
            </a:rPr>
            <a:t> </a:t>
          </a:r>
          <a:r>
            <a:rPr lang="fr" sz="1100" b="0" i="0" u="none" kern="1200" baseline="0" dirty="0">
              <a:solidFill>
                <a:schemeClr val="tx1"/>
              </a:solidFill>
              <a:latin typeface="Arial"/>
              <a:ea typeface="+mn-ea"/>
              <a:cs typeface="+mn-cs"/>
            </a:rPr>
            <a:t>a tiré parti de son réseau de drones existant pour distribuer des vaccins contre la COVID-19 à 25 centres de santé difficiles d'accès dans deux districts qui risquaient d'être complètement isolés en raison des inondations.</a:t>
          </a:r>
          <a:endParaRPr lang="fr" sz="1100" kern="1200" dirty="0">
            <a:solidFill>
              <a:schemeClr val="tx1"/>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DISTRIBUTION DU VACCIN JUSQU’AU</a:t>
          </a:r>
          <a:r>
            <a:rPr lang="fr" sz="1100" b="0" i="0" u="none" kern="1200" baseline="0" dirty="0">
              <a:solidFill>
                <a:schemeClr val="tx1"/>
              </a:solidFill>
              <a:latin typeface="Arial"/>
              <a:ea typeface="+mn-ea"/>
              <a:cs typeface="+mn-cs"/>
            </a:rPr>
            <a:t> </a:t>
          </a:r>
          <a:r>
            <a:rPr lang="fr" sz="1100" b="1" i="0" u="none" kern="1200" baseline="0" dirty="0">
              <a:solidFill>
                <a:srgbClr val="092C3A">
                  <a:lumMod val="75000"/>
                  <a:lumOff val="25000"/>
                </a:srgbClr>
              </a:solidFill>
              <a:latin typeface="Arial"/>
              <a:ea typeface="+mn-ea"/>
              <a:cs typeface="+mn-cs"/>
            </a:rPr>
            <a:t> DERNIER KILOMÈTRE</a:t>
          </a:r>
        </a:p>
        <a:p>
          <a:pPr marL="0" lvl="0" indent="0" algn="l" defTabSz="533400" rtl="0">
            <a:lnSpc>
              <a:spcPct val="90000"/>
            </a:lnSpc>
            <a:spcBef>
              <a:spcPct val="0"/>
            </a:spcBef>
            <a:spcAft>
              <a:spcPct val="35000"/>
            </a:spcAft>
            <a:buNone/>
          </a:pPr>
          <a:r>
            <a:rPr lang="fr" sz="1100" b="0" i="0" u="none" kern="1200" baseline="0" dirty="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Le </a:t>
          </a:r>
          <a:r>
            <a:rPr lang="fr" sz="1100" b="1" i="0" u="none" kern="1200" baseline="0" dirty="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Mozambique</a:t>
          </a:r>
          <a:r>
            <a:rPr lang="fr" sz="1100" b="1" i="0" u="none" kern="1200" baseline="0" dirty="0">
              <a:solidFill>
                <a:schemeClr val="tx1"/>
              </a:solidFill>
              <a:latin typeface="Arial"/>
              <a:ea typeface="+mn-ea"/>
              <a:cs typeface="+mn-cs"/>
            </a:rPr>
            <a:t> </a:t>
          </a:r>
          <a:r>
            <a:rPr lang="fr" sz="1100" b="0" i="0" u="none" kern="1200" baseline="0" dirty="0">
              <a:solidFill>
                <a:schemeClr val="tx1"/>
              </a:solidFill>
              <a:latin typeface="Arial"/>
              <a:ea typeface="+mn-ea"/>
              <a:cs typeface="+mn-cs"/>
            </a:rPr>
            <a:t>a créé un modèle novateur pour la distribution de la chaîne d'approvisionnement jusqu’au dernier kilomètre, mis en œuvre par VillageReach en partenariat avec le gouvernement du Mozambique et les entreprises du secteur privé ont été utilisées pour assurer la distribution jusqu’au dernier kilomètre des vaccins contre la COVID-19.</a:t>
          </a:r>
          <a:endParaRPr lang="fr" sz="1100" b="1" kern="1200" dirty="0">
            <a:solidFill>
              <a:schemeClr val="tx1"/>
            </a:solidFill>
            <a:latin typeface="Arial"/>
            <a:ea typeface="+mn-ea"/>
            <a:cs typeface="+mn-cs"/>
          </a:endParaRP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pPr>
        <a:solidFill>
          <a:schemeClr val="accent5">
            <a:lumMod val="60000"/>
            <a:lumOff val="40000"/>
          </a:schemeClr>
        </a:solidFill>
      </dgm:spPr>
      <dgm:t>
        <a:bodyPr/>
        <a:lstStyle/>
        <a:p>
          <a:pPr algn="l" rtl="0"/>
          <a:r>
            <a:rPr lang="fr" sz="1100" b="1" i="0" u="none" kern="1200" baseline="0">
              <a:solidFill>
                <a:srgbClr val="092C3A">
                  <a:lumMod val="75000"/>
                  <a:lumOff val="25000"/>
                </a:srgbClr>
              </a:solidFill>
              <a:latin typeface="Arial"/>
              <a:ea typeface="+mn-ea"/>
              <a:cs typeface="+mn-cs"/>
            </a:rPr>
            <a:t>SYSTÈMES NATIONAUX D'INFORMATION SUR LA SANTÉ </a:t>
          </a:r>
          <a:r>
            <a:rPr lang="fr" sz="1100" b="0" i="0" u="none" kern="1200" baseline="0"/>
            <a:t> </a:t>
          </a:r>
          <a:r>
            <a:rPr lang="fr" sz="1100" b="1" i="0" u="none" kern="1200" baseline="0">
              <a:solidFill>
                <a:srgbClr val="092C3A">
                  <a:lumMod val="75000"/>
                  <a:lumOff val="25000"/>
                </a:srgbClr>
              </a:solidFill>
              <a:latin typeface="Arial"/>
              <a:ea typeface="+mn-ea"/>
              <a:cs typeface="+mn-cs"/>
            </a:rPr>
            <a:t>POUR FAIRE ÉVOLUER LA VACCINATION</a:t>
          </a:r>
          <a:r>
            <a:rPr lang="fr" sz="1100" b="0" i="0" u="none" kern="1200" baseline="0"/>
            <a:t> </a:t>
          </a:r>
        </a:p>
        <a:p>
          <a:pPr algn="l" rtl="0"/>
          <a:r>
            <a:rPr lang="fr" sz="1100" b="0" i="0" u="none" kern="1200" baseline="0">
              <a:solidFill>
                <a:schemeClr val="accent4">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Rwanda</a:t>
          </a:r>
          <a:r>
            <a:rPr lang="fr" sz="1100" b="0" i="0" u="none" kern="1200" baseline="0">
              <a:solidFill>
                <a:schemeClr val="tx1"/>
              </a:solidFill>
            </a:rPr>
            <a:t> s'appuie sur les approches nationales de surveillance en temps réel existantes en utilisant les systèmes d'information nationaux existants, à savoir le DHIS2, pour étendre le programme de vaccination contre la COVID-19</a:t>
          </a:r>
          <a:endParaRPr lang="fr" sz="1100" kern="1200" dirty="0"/>
        </a:p>
        <a:p>
          <a:pPr algn="l" rtl="0"/>
          <a:endParaRPr lang="fr" sz="1100" kern="1200" dirty="0"/>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5734" custScaleY="95459" custLinFactNeighborX="-42255" custLinFactNeighborY="284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33513" custLinFactNeighborX="3010" custLinFactNeighborY="2133">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42255" custLinFactNeighborY="2133"/>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34501" custLinFactNeighborX="3010" custLinFactNeighborY="2133">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42255" custLinFactNeighborY="2133"/>
      <dgm:spPr>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pt>
    <dgm:pt modelId="{8B7D3A15-85F3-4171-96D0-9BED0914AB08}" type="pres">
      <dgm:prSet presAssocID="{52D9B8AF-FFF4-4736-85FB-1C4756CA9572}" presName="txShp" presStyleLbl="node1" presStyleIdx="2" presStyleCnt="3" custScaleX="133513" custLinFactNeighborX="3010" custLinFactNeighborY="69">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RÉDUIRE LE GASPILLAGE DE VACCINS</a:t>
          </a:r>
        </a:p>
        <a:p>
          <a:pPr marL="0" lvl="0" indent="0" algn="l" defTabSz="533400" rtl="0">
            <a:lnSpc>
              <a:spcPct val="90000"/>
            </a:lnSpc>
            <a:spcBef>
              <a:spcPct val="0"/>
            </a:spcBef>
            <a:spcAft>
              <a:spcPct val="35000"/>
            </a:spcAft>
            <a:buNone/>
          </a:pPr>
          <a:r>
            <a:rPr lang="fr" sz="1100" b="1" i="0" u="none" kern="1200" baseline="0" dirty="0">
              <a:solidFill>
                <a:schemeClr val="tx1"/>
              </a:solidFill>
              <a:latin typeface="Arial"/>
              <a:ea typeface="+mn-ea"/>
              <a:cs typeface="+mn-cs"/>
            </a:rPr>
            <a:t>Le Bénin </a:t>
          </a:r>
          <a:r>
            <a:rPr lang="fr" sz="1100" b="0" i="0" u="none" kern="1200" baseline="0" dirty="0">
              <a:solidFill>
                <a:schemeClr val="tx1"/>
              </a:solidFill>
              <a:latin typeface="Arial"/>
              <a:ea typeface="+mn-ea"/>
              <a:cs typeface="+mn-cs"/>
            </a:rPr>
            <a:t>a contrôlé la distribution des vaccins en allouant les vaccins aux sites de vaccination en fonction des taux d'utilisation pour réduire le gaspillage des vaccins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chemeClr val="accent5">
            <a:lumMod val="60000"/>
            <a:lumOff val="40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RÉDUIRE LE GASPILLAGE DE VACCINS</a:t>
          </a:r>
        </a:p>
        <a:p>
          <a:pPr marL="0" lvl="0" indent="0" algn="l" defTabSz="533400" rtl="0">
            <a:lnSpc>
              <a:spcPct val="90000"/>
            </a:lnSpc>
            <a:spcBef>
              <a:spcPct val="0"/>
            </a:spcBef>
            <a:spcAft>
              <a:spcPct val="35000"/>
            </a:spcAft>
            <a:buNone/>
          </a:pPr>
          <a:r>
            <a:rPr lang="fr" sz="1100" b="1" i="0" u="none" kern="1200" baseline="0" dirty="0">
              <a:solidFill>
                <a:schemeClr val="tx1"/>
              </a:solidFill>
              <a:latin typeface="Arial"/>
              <a:ea typeface="+mn-ea"/>
              <a:cs typeface="+mn-cs"/>
            </a:rPr>
            <a:t>Niger : </a:t>
          </a:r>
          <a:r>
            <a:rPr lang="fr" sz="1100" b="0" i="0" u="none" kern="1200" baseline="0" dirty="0">
              <a:solidFill>
                <a:schemeClr val="tx1"/>
              </a:solidFill>
              <a:latin typeface="Arial"/>
              <a:ea typeface="+mn-ea"/>
              <a:cs typeface="+mn-cs"/>
            </a:rPr>
            <a:t>les agents de santé ont surveillé les taux d'utilisation quotidienne des vaccins pour éclairer les stratégies de déploiement et redéployer le vaccin d'un site à l'autre selon les besoins, afin d'éviter la péremption</a:t>
          </a:r>
          <a:endParaRPr lang="fr" sz="1100" kern="1200" dirty="0">
            <a:solidFill>
              <a:schemeClr val="tx1"/>
            </a:solidFill>
          </a:endParaRP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2003" custScaleY="62003" custLinFactNeighborX="-42255" custLinFactNeighborY="284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2" custScaleX="126868" custScaleY="62064" custLinFactNeighborX="3982" custLinFactNeighborY="-69">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2003" custScaleY="62003" custLinFactNeighborX="-42255" custLinFactNeighborY="213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elivery with solid fill"/>
        </a:ext>
      </dgm:extLst>
    </dgm:pt>
    <dgm:pt modelId="{EA6993E9-8266-46BC-B04C-904098557E8E}" type="pres">
      <dgm:prSet presAssocID="{E7405B8F-AD5C-414B-90B3-CCD5F1A99E1D}" presName="txShp" presStyleLbl="node1" presStyleIdx="1" presStyleCnt="2" custScaleX="126868" custScaleY="62064" custLinFactNeighborX="3010" custLinFactNeighborY="2133">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chemeClr val="accent5">
            <a:lumMod val="60000"/>
            <a:lumOff val="40000"/>
          </a:schemeClr>
        </a:solidFill>
      </dgm:spPr>
      <dgm:t>
        <a:bodyPr/>
        <a:lstStyle/>
        <a:p>
          <a:pPr algn="ctr" rtl="0"/>
          <a:r>
            <a:rPr lang="fr" sz="1800" b="0" i="0" u="none" baseline="0">
              <a:solidFill>
                <a:schemeClr val="tx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Fin 2021, le Rwanda a enregistré plus de 110 000 cas positifs à la COVID-19.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chemeClr val="accent5">
            <a:lumMod val="60000"/>
            <a:lumOff val="40000"/>
          </a:schemeClr>
        </a:solidFill>
      </dgm:spPr>
      <dgm:t>
        <a:bodyPr/>
        <a:lstStyle/>
        <a:p>
          <a:pPr algn="ctr" rtl="0"/>
          <a:r>
            <a:rPr lang="fr" sz="1800" b="0" i="0" u="none" baseline="0">
              <a:solidFill>
                <a:schemeClr val="tx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400" b="0" i="0" u="none" baseline="0" dirty="0"/>
            <a:t>Problèmes liés à la chaîne d'approvisionnement et à la logistique inhérents au déploiement et à l'utilisation appropriée de plusieurs vaccins contre la COVID-19</a:t>
          </a:r>
          <a:endParaRPr lang="fr" sz="1400" dirty="0"/>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pPr>
        <a:solidFill>
          <a:schemeClr val="accent5">
            <a:lumMod val="60000"/>
            <a:lumOff val="40000"/>
          </a:schemeClr>
        </a:solidFill>
      </dgm:spPr>
      <dgm:t>
        <a:bodyPr/>
        <a:lstStyle/>
        <a:p>
          <a:pPr algn="ctr" rtl="0"/>
          <a:r>
            <a:rPr lang="fr" sz="1800" b="0" i="0" u="none" baseline="0">
              <a:solidFill>
                <a:schemeClr val="tx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marL="0" algn="l" rtl="0">
            <a:spcAft>
              <a:spcPts val="0"/>
            </a:spcAft>
          </a:pPr>
          <a:r>
            <a:rPr lang="fr" sz="1400" b="0" i="0" u="none" baseline="0" dirty="0"/>
            <a:t>Exploitation de la plate-forme DHIS2 déjà utilisée à l'échelle nationale pour le programme de vaccination contre la COVID-19. </a:t>
          </a:r>
          <a:endParaRPr lang="fr" sz="1400" dirty="0"/>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408EE192-5366-4479-ADC9-8A279B71FD63}">
      <dgm:prSet phldrT="[Text]" custT="1"/>
      <dgm:spPr/>
      <dgm:t>
        <a:bodyPr/>
        <a:lstStyle/>
        <a:p>
          <a:pPr algn="l" rtl="0">
            <a:buFont typeface="Arial" panose="020B0604020202020204" pitchFamily="34" charset="0"/>
            <a:buChar char="•"/>
          </a:pPr>
          <a:r>
            <a:rPr lang="fr" sz="1400" b="0" i="0" u="none" baseline="0" dirty="0"/>
            <a:t>La réponse à la pandémie a été gérée par le Groupe de travail national conjoint contre la COVID-19, composé de conseillers multisectoriels des ministères et institutions externes concernés</a:t>
          </a:r>
          <a:endParaRPr lang="fr" sz="1400" dirty="0"/>
        </a:p>
      </dgm:t>
    </dgm:pt>
    <dgm:pt modelId="{9DCEA9E8-51C5-40E9-A03E-008088270203}" type="parTrans" cxnId="{3E6B70D0-97A1-4F36-8E00-6BE9A7C101F5}">
      <dgm:prSet/>
      <dgm:spPr/>
      <dgm:t>
        <a:bodyPr/>
        <a:lstStyle/>
        <a:p>
          <a:endParaRPr lang="fr"/>
        </a:p>
      </dgm:t>
    </dgm:pt>
    <dgm:pt modelId="{B79CBC7C-EB0D-4B64-8D9B-5F5278A849A1}" type="sibTrans" cxnId="{3E6B70D0-97A1-4F36-8E00-6BE9A7C101F5}">
      <dgm:prSet/>
      <dgm:spPr/>
      <dgm:t>
        <a:bodyPr/>
        <a:lstStyle/>
        <a:p>
          <a:endParaRPr lang="fr"/>
        </a:p>
      </dgm:t>
    </dgm:pt>
    <dgm:pt modelId="{5EAA91F4-8158-4717-8F85-B11D236E6696}">
      <dgm:prSet phldrT="[Text]" custT="1"/>
      <dgm:spPr/>
      <dgm:t>
        <a:bodyPr/>
        <a:lstStyle/>
        <a:p>
          <a:pPr algn="l" rtl="0">
            <a:buFont typeface="Arial" panose="020B0604020202020204" pitchFamily="34" charset="0"/>
            <a:buChar char="•"/>
          </a:pPr>
          <a:r>
            <a:rPr lang="fr" sz="1400" b="0" i="0" u="none" baseline="0" dirty="0"/>
            <a:t> Lacunes dans la coordination intersectorielle </a:t>
          </a:r>
          <a:endParaRPr lang="fr" sz="1400" dirty="0"/>
        </a:p>
      </dgm:t>
    </dgm:pt>
    <dgm:pt modelId="{5A866812-0A5E-4020-AAA2-904B1CF0AAE7}" type="parTrans" cxnId="{8E4C087F-1449-4223-9BBB-96C65D52E35E}">
      <dgm:prSet/>
      <dgm:spPr/>
      <dgm:t>
        <a:bodyPr/>
        <a:lstStyle/>
        <a:p>
          <a:endParaRPr lang="fr"/>
        </a:p>
      </dgm:t>
    </dgm:pt>
    <dgm:pt modelId="{DF6DB233-D5B4-4EB1-A474-2ACD04036786}" type="sibTrans" cxnId="{8E4C087F-1449-4223-9BBB-96C65D52E35E}">
      <dgm:prSet/>
      <dgm:spPr/>
      <dgm:t>
        <a:bodyPr/>
        <a:lstStyle/>
        <a:p>
          <a:endParaRPr lang="fr"/>
        </a:p>
      </dgm:t>
    </dgm:pt>
    <dgm:pt modelId="{4BD9C94E-26CE-4A88-859E-4FA3265A8821}">
      <dgm:prSet phldrT="[Text]" custT="1"/>
      <dgm:spPr/>
      <dgm:t>
        <a:bodyPr/>
        <a:lstStyle/>
        <a:p>
          <a:pPr marL="0" algn="l" rtl="0">
            <a:spcAft>
              <a:spcPts val="0"/>
            </a:spcAft>
          </a:pPr>
          <a:r>
            <a:rPr lang="fr" sz="1400" b="0" i="0" u="none" baseline="0" dirty="0"/>
            <a:t>Mise en œuvre de structures de responsabilisation et de mécanismes de coordination clairs. </a:t>
          </a:r>
          <a:endParaRPr lang="fr" sz="1400" dirty="0"/>
        </a:p>
      </dgm:t>
    </dgm:pt>
    <dgm:pt modelId="{02E5AA85-2B4C-44BC-8226-6656F980A3F5}" type="parTrans" cxnId="{9E1B7DE7-FAF5-4858-BA8E-66A1F8643E0F}">
      <dgm:prSet/>
      <dgm:spPr/>
      <dgm:t>
        <a:bodyPr/>
        <a:lstStyle/>
        <a:p>
          <a:endParaRPr lang="fr"/>
        </a:p>
      </dgm:t>
    </dgm:pt>
    <dgm:pt modelId="{77CE2609-E85F-422C-A8F0-53D66A7B19D8}" type="sibTrans" cxnId="{9E1B7DE7-FAF5-4858-BA8E-66A1F8643E0F}">
      <dgm:prSet/>
      <dgm:spPr/>
      <dgm:t>
        <a:bodyPr/>
        <a:lstStyle/>
        <a:p>
          <a:endParaRPr lang="fr"/>
        </a:p>
      </dgm:t>
    </dgm:pt>
    <dgm:pt modelId="{B77362AE-9AC7-4C16-A397-254A87335569}">
      <dgm:prSet phldrT="[Text]" custT="1"/>
      <dgm:spPr/>
      <dgm:t>
        <a:bodyPr/>
        <a:lstStyle/>
        <a:p>
          <a:pPr marL="0" algn="l" rtl="0">
            <a:spcAft>
              <a:spcPts val="0"/>
            </a:spcAft>
          </a:pPr>
          <a:r>
            <a:rPr lang="fr" sz="1400" b="0" i="0" u="none" baseline="0" dirty="0"/>
            <a:t>Engagement de plusieurs parties prenantes avec l'utilisation de plates-formes en accès libre pour gérer les données et les informations. </a:t>
          </a:r>
          <a:endParaRPr lang="fr" sz="1400" dirty="0"/>
        </a:p>
      </dgm:t>
    </dgm:pt>
    <dgm:pt modelId="{5D531A93-D1A6-42AE-98B7-2DE5C6E1DDCB}" type="parTrans" cxnId="{05198609-8A37-43F0-9F97-B4E379CDB01B}">
      <dgm:prSet/>
      <dgm:spPr/>
      <dgm:t>
        <a:bodyPr/>
        <a:lstStyle/>
        <a:p>
          <a:endParaRPr lang="fr"/>
        </a:p>
      </dgm:t>
    </dgm:pt>
    <dgm:pt modelId="{ABCBD904-AD2E-4B07-B358-FAF2441945CE}" type="sibTrans" cxnId="{05198609-8A37-43F0-9F97-B4E379CDB01B}">
      <dgm:prSet/>
      <dgm:spPr/>
      <dgm:t>
        <a:bodyPr/>
        <a:lstStyle/>
        <a:p>
          <a:endParaRPr lang="fr"/>
        </a:p>
      </dgm:t>
    </dgm:pt>
    <dgm:pt modelId="{4E1E1B21-9295-4B16-A294-9DCEC3A6D837}">
      <dgm:prSet phldrT="[Text]" custT="1"/>
      <dgm:spPr/>
      <dgm:t>
        <a:bodyPr/>
        <a:lstStyle/>
        <a:p>
          <a:pPr marL="0" algn="l" rtl="0">
            <a:spcAft>
              <a:spcPts val="0"/>
            </a:spcAft>
          </a:pPr>
          <a:r>
            <a:rPr lang="fr-FR" sz="1400" dirty="0"/>
            <a:t>Fourniture de conseils techniques et d'un soutien à la maintenance du système pour faciliter le suivi des vaccins.</a:t>
          </a:r>
          <a:endParaRPr lang="fr" sz="1400" dirty="0"/>
        </a:p>
      </dgm:t>
    </dgm:pt>
    <dgm:pt modelId="{4169D0AE-7F9E-46C2-BC77-D650EA8D278B}" type="parTrans" cxnId="{02EE5447-6438-4346-A90E-688F08902197}">
      <dgm:prSet/>
      <dgm:spPr/>
      <dgm:t>
        <a:bodyPr/>
        <a:lstStyle/>
        <a:p>
          <a:endParaRPr lang="fr"/>
        </a:p>
      </dgm:t>
    </dgm:pt>
    <dgm:pt modelId="{8B720F1D-5D3D-4B15-B5F2-9F8C6BF9B793}" type="sibTrans" cxnId="{02EE5447-6438-4346-A90E-688F08902197}">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05198609-8A37-43F0-9F97-B4E379CDB01B}" srcId="{8153EC4F-6C8C-471D-A39B-06340D6F7AAE}" destId="{B77362AE-9AC7-4C16-A397-254A87335569}" srcOrd="2" destOrd="0" parTransId="{5D531A93-D1A6-42AE-98B7-2DE5C6E1DDCB}" sibTransId="{ABCBD904-AD2E-4B07-B358-FAF2441945CE}"/>
    <dgm:cxn modelId="{559EAC12-9BB1-46DE-96C9-7F45501235DB}" type="presOf" srcId="{8153EC4F-6C8C-471D-A39B-06340D6F7AAE}" destId="{80F46D1E-8939-4D69-BDE1-B1C16F3C74E8}" srcOrd="0" destOrd="0" presId="urn:microsoft.com/office/officeart/2005/8/layout/vList5"/>
    <dgm:cxn modelId="{78641A1D-046B-469B-8827-6C87D97FE24E}" type="presOf" srcId="{4E1E1B21-9295-4B16-A294-9DCEC3A6D837}" destId="{A3463033-2E55-4A50-B868-0331C39926E2}" srcOrd="0" destOrd="3" presId="urn:microsoft.com/office/officeart/2005/8/layout/vList5"/>
    <dgm:cxn modelId="{8B571337-9E4C-48B2-AE0E-110B83E4625C}" type="presOf" srcId="{8C5DD39C-76A9-4249-986E-B6778ACD3A2C}" destId="{26A8BF07-0D8E-4300-9899-C64780806612}" srcOrd="0" destOrd="0" presId="urn:microsoft.com/office/officeart/2005/8/layout/vList5"/>
    <dgm:cxn modelId="{65291F60-C502-42A1-885F-D9FF8D56B2BD}" type="presOf" srcId="{B77362AE-9AC7-4C16-A397-254A87335569}" destId="{A3463033-2E55-4A50-B868-0331C39926E2}" srcOrd="0" destOrd="2" presId="urn:microsoft.com/office/officeart/2005/8/layout/vList5"/>
    <dgm:cxn modelId="{50DC9C62-0866-4F47-94FD-F6D89EF5E889}" type="presOf" srcId="{48D71E75-FF32-460D-BF2B-D400DDB64EC4}" destId="{A3463033-2E55-4A50-B868-0331C39926E2}" srcOrd="0" destOrd="0" presId="urn:microsoft.com/office/officeart/2005/8/layout/vList5"/>
    <dgm:cxn modelId="{02EE5447-6438-4346-A90E-688F08902197}" srcId="{8153EC4F-6C8C-471D-A39B-06340D6F7AAE}" destId="{4E1E1B21-9295-4B16-A294-9DCEC3A6D837}" srcOrd="3" destOrd="0" parTransId="{4169D0AE-7F9E-46C2-BC77-D650EA8D278B}" sibTransId="{8B720F1D-5D3D-4B15-B5F2-9F8C6BF9B793}"/>
    <dgm:cxn modelId="{BB751751-56B4-467D-A9F6-59E04557F60C}" type="presOf" srcId="{92A0AF85-5BAA-497F-A9F7-5A3B34E9E4BE}" destId="{57B58D7B-DFD6-41FB-BE66-CD09EB811652}" srcOrd="0" destOrd="0" presId="urn:microsoft.com/office/officeart/2005/8/layout/vList5"/>
    <dgm:cxn modelId="{8E4C087F-1449-4223-9BBB-96C65D52E35E}" srcId="{4390CB50-5166-48D8-99CA-E386D0DB8E6E}" destId="{5EAA91F4-8158-4717-8F85-B11D236E6696}" srcOrd="1" destOrd="0" parTransId="{5A866812-0A5E-4020-AAA2-904B1CF0AAE7}" sibTransId="{DF6DB233-D5B4-4EB1-A474-2ACD04036786}"/>
    <dgm:cxn modelId="{74C77B7F-2090-492B-9637-E822A4F1BFA1}" type="presOf" srcId="{408EE192-5366-4479-ADC9-8A279B71FD63}" destId="{57B58D7B-DFD6-41FB-BE66-CD09EB811652}" srcOrd="0" destOrd="1"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2653E1C7-BFC4-4F32-A182-37D0BBDEDE3A}" type="presOf" srcId="{4BD9C94E-26CE-4A88-859E-4FA3265A8821}" destId="{A3463033-2E55-4A50-B868-0331C39926E2}" srcOrd="0" destOrd="1" presId="urn:microsoft.com/office/officeart/2005/8/layout/vList5"/>
    <dgm:cxn modelId="{3E6B70D0-97A1-4F36-8E00-6BE9A7C101F5}" srcId="{8B418944-A43C-4CA5-8070-E07F6C584A8C}" destId="{408EE192-5366-4479-ADC9-8A279B71FD63}" srcOrd="1" destOrd="0" parTransId="{9DCEA9E8-51C5-40E9-A03E-008088270203}" sibTransId="{B79CBC7C-EB0D-4B64-8D9B-5F5278A849A1}"/>
    <dgm:cxn modelId="{98E3B9DE-FFD9-43C2-9E1F-6034FA7AD89C}" type="presOf" srcId="{8B418944-A43C-4CA5-8070-E07F6C584A8C}" destId="{8C96A032-99E7-4F02-A6B8-1803D52B7956}" srcOrd="0" destOrd="0" presId="urn:microsoft.com/office/officeart/2005/8/layout/vList5"/>
    <dgm:cxn modelId="{C1349FE1-D69F-4BBD-A6B2-6760A5BC48AB}" type="presOf" srcId="{5EAA91F4-8158-4717-8F85-B11D236E6696}" destId="{26A8BF07-0D8E-4300-9899-C64780806612}" srcOrd="0" destOrd="1" presId="urn:microsoft.com/office/officeart/2005/8/layout/vList5"/>
    <dgm:cxn modelId="{9E1B7DE7-FAF5-4858-BA8E-66A1F8643E0F}" srcId="{8153EC4F-6C8C-471D-A39B-06340D6F7AAE}" destId="{4BD9C94E-26CE-4A88-859E-4FA3265A8821}" srcOrd="1" destOrd="0" parTransId="{02E5AA85-2B4C-44BC-8226-6656F980A3F5}" sibTransId="{77CE2609-E85F-422C-A8F0-53D66A7B19D8}"/>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4">
            <a:lumMod val="75000"/>
          </a:schemeClr>
        </a:solidFill>
      </dgm:spPr>
      <dgm:t>
        <a:bodyPr/>
        <a:lstStyle/>
        <a:p>
          <a:pPr algn="l" rtl="0"/>
          <a:r>
            <a:rPr lang="fr" sz="1100" b="1" i="0" u="none" baseline="0">
              <a:solidFill>
                <a:schemeClr val="accent4">
                  <a:lumMod val="40000"/>
                  <a:lumOff val="60000"/>
                </a:schemeClr>
              </a:solidFill>
            </a:rPr>
            <a:t>UTILISATION DE DIFFÉRENTES SOURCES POUR LA CAPACITÉ D’URGENCE</a:t>
          </a:r>
        </a:p>
        <a:p>
          <a:pPr algn="l" rtl="0"/>
          <a:r>
            <a:rPr lang="fr" sz="1100" b="0" i="0" u="none" baseline="0"/>
            <a:t>La </a:t>
          </a:r>
          <a:r>
            <a:rPr lang="fr" sz="1100" b="1" i="0" u="none" baseline="0"/>
            <a:t>Zambie</a:t>
          </a:r>
          <a:r>
            <a:rPr lang="fr" sz="1100" b="0" i="0" u="none" baseline="0"/>
            <a:t> a développé une capacité d’urgence grâce à l’implication de travailleurs de la santé nouvellement diplômés et au détachement de membres du personnel d'organisations partenaires.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chemeClr val="accent4">
            <a:lumMod val="75000"/>
          </a:schemeClr>
        </a:solidFill>
      </dgm:spPr>
      <dgm:t>
        <a:bodyPr/>
        <a:lstStyle/>
        <a:p>
          <a:pPr algn="l" rtl="0"/>
          <a:r>
            <a:rPr lang="fr" sz="1100" b="1" i="0" u="none" baseline="0" dirty="0">
              <a:solidFill>
                <a:schemeClr val="accent4">
                  <a:lumMod val="40000"/>
                  <a:lumOff val="60000"/>
                </a:schemeClr>
              </a:solidFill>
            </a:rPr>
            <a:t>TECHNOLOGIE NUMÉRIQUE POUR LA FORMATION</a:t>
          </a:r>
        </a:p>
        <a:p>
          <a:pPr algn="l" rtl="0"/>
          <a:r>
            <a:rPr lang="fr" sz="1100" b="0" i="0" u="none" baseline="0" dirty="0"/>
            <a:t>Le </a:t>
          </a:r>
          <a:r>
            <a:rPr lang="fr" sz="1100" b="1" i="0" u="none" baseline="0" dirty="0"/>
            <a:t>Ghana </a:t>
          </a:r>
          <a:r>
            <a:rPr lang="fr" sz="1100" b="0" i="0" u="none" baseline="0" dirty="0"/>
            <a:t>a utilisé des systèmes de conférence électronique et des appareils électroniques personnels pour proposer une formation rapide à faible coût</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pPr>
        <a:solidFill>
          <a:schemeClr val="accent4">
            <a:lumMod val="75000"/>
          </a:schemeClr>
        </a:solidFill>
      </dgm:spPr>
      <dgm:t>
        <a:bodyPr/>
        <a:lstStyle/>
        <a:p>
          <a:pPr algn="l" rtl="0"/>
          <a:r>
            <a:rPr lang="fr" sz="1100" b="1" i="0" u="none" kern="1200" baseline="0" dirty="0">
              <a:solidFill>
                <a:srgbClr val="008DC9">
                  <a:lumMod val="40000"/>
                  <a:lumOff val="60000"/>
                </a:srgbClr>
              </a:solidFill>
              <a:latin typeface="Arial"/>
              <a:ea typeface="+mn-ea"/>
              <a:cs typeface="+mn-cs"/>
            </a:rPr>
            <a:t>ENSEMBLE DE CAPACITÉS D’URGENCE ADAPTÉES AUX TÂCHES </a:t>
          </a:r>
        </a:p>
        <a:p>
          <a:pPr algn="l" rtl="0"/>
          <a:r>
            <a:rPr lang="fr" sz="1100" b="0" i="0" u="none" kern="1200" baseline="0" dirty="0"/>
            <a:t>La </a:t>
          </a:r>
          <a:r>
            <a:rPr lang="fr" sz="1100" b="1" i="0" u="none" kern="1200" baseline="0" dirty="0"/>
            <a:t>Bolivie </a:t>
          </a:r>
          <a:r>
            <a:rPr lang="fr" sz="1100" b="0" i="0" u="none" kern="1200" baseline="0" dirty="0"/>
            <a:t>a embauché des personnes sans expérience en matière de santé pour procéder à un pré-enregistrement et pour soutenir la saisie et le rapportage des données, ce qui permet aux agents de santé de se concentrer sur la vaccination.</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185" custScaleY="97185" custLinFactNeighborX="-42255" custLinFactNeighborY="2133"/>
      <dgm:spPr>
        <a:blipFill rotWithShape="1">
          <a:blip xmlns:r="http://schemas.openxmlformats.org/officeDocument/2006/relationships" r:embed="rId1"/>
          <a:srcRect/>
          <a:stretch>
            <a:fillRect l="-18000" r="-18000"/>
          </a:stretch>
        </a:blipFill>
      </dgm:spPr>
    </dgm:pt>
    <dgm:pt modelId="{231C5DC9-3B94-4233-B75F-2F187107BF74}" type="pres">
      <dgm:prSet presAssocID="{012CEA51-7305-48A0-AF33-E67B6539B7AE}" presName="txShp" presStyleLbl="node1" presStyleIdx="0" presStyleCnt="3" custScaleX="1303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185" custScaleY="97185" custLinFactNeighborX="-42255" custLinFactNeighborY="213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A6993E9-8266-46BC-B04C-904098557E8E}" type="pres">
      <dgm:prSet presAssocID="{E7405B8F-AD5C-414B-90B3-CCD5F1A99E1D}" presName="txShp" presStyleLbl="node1" presStyleIdx="1" presStyleCnt="3" custScaleX="1303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185" custScaleY="97185" custLinFactNeighborX="-42255" custLinFactNeighborY="2133"/>
      <dgm:spPr>
        <a:blipFill rotWithShape="1">
          <a:blip xmlns:r="http://schemas.openxmlformats.org/officeDocument/2006/relationships" r:embed="rId3">
            <a:duotone>
              <a:prstClr val="black"/>
              <a:srgbClr val="5B9BD5">
                <a:tint val="45000"/>
                <a:satMod val="400000"/>
              </a:srgbClr>
            </a:duotone>
            <a:extLst>
              <a:ext uri="{28A0092B-C50C-407E-A947-70E740481C1C}">
                <a14:useLocalDpi xmlns:a14="http://schemas.microsoft.com/office/drawing/2010/main" val="0"/>
              </a:ext>
            </a:extLst>
          </a:blip>
          <a:srcRect/>
          <a:stretch>
            <a:fillRect l="-18000" r="-18000"/>
          </a:stretch>
        </a:blipFill>
      </dgm:spPr>
    </dgm:pt>
    <dgm:pt modelId="{8B7D3A15-85F3-4171-96D0-9BED0914AB08}" type="pres">
      <dgm:prSet presAssocID="{52D9B8AF-FFF4-4736-85FB-1C4756CA9572}" presName="txShp" presStyleLbl="node1" presStyleIdx="2" presStyleCnt="3" custScaleX="1303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4">
            <a:lumMod val="75000"/>
          </a:schemeClr>
        </a:solidFill>
      </dgm:spPr>
      <dgm:t>
        <a:bodyPr/>
        <a:lstStyle/>
        <a:p>
          <a:pPr algn="l" rtl="0"/>
          <a:r>
            <a:rPr lang="fr" sz="1100" b="1" i="0" u="none" baseline="0" dirty="0">
              <a:solidFill>
                <a:schemeClr val="accent4">
                  <a:lumMod val="40000"/>
                  <a:lumOff val="60000"/>
                </a:schemeClr>
              </a:solidFill>
            </a:rPr>
            <a:t>RECOURS AUX PRESTATAIRES PRIVÉS</a:t>
          </a:r>
        </a:p>
        <a:p>
          <a:pPr algn="l" rtl="0"/>
          <a:r>
            <a:rPr lang="fr" sz="1100" b="0" i="0" u="none" baseline="0" dirty="0"/>
            <a:t>La </a:t>
          </a:r>
          <a:r>
            <a:rPr lang="fr" sz="1100" b="1" i="0" u="none" baseline="0" dirty="0"/>
            <a:t>Somalie </a:t>
          </a:r>
          <a:r>
            <a:rPr lang="fr" sz="1100" b="0" i="0" u="none" baseline="0" dirty="0"/>
            <a:t>a complété ses ressources humaines existantes dans les établissements de santé par des capacités supplémentaires d’urgence du secteur privé et des organisations non gouvernementales. </a:t>
          </a: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pPr>
        <a:solidFill>
          <a:schemeClr val="accent4">
            <a:lumMod val="75000"/>
          </a:schemeClr>
        </a:solidFill>
      </dgm:spPr>
      <dgm:t>
        <a:bodyPr/>
        <a:lstStyle/>
        <a:p>
          <a:pPr algn="l" rtl="0"/>
          <a:r>
            <a:rPr lang="fr" sz="1100" b="1" i="0" u="none" baseline="0">
              <a:solidFill>
                <a:schemeClr val="accent4">
                  <a:lumMod val="40000"/>
                  <a:lumOff val="60000"/>
                </a:schemeClr>
              </a:solidFill>
            </a:rPr>
            <a:t>BIEN-ÊTRE DU PERSONNEL</a:t>
          </a:r>
        </a:p>
        <a:p>
          <a:pPr algn="l" rtl="0"/>
          <a:r>
            <a:rPr lang="fr" sz="1100" b="0" i="0" u="none" baseline="0"/>
            <a:t>Le </a:t>
          </a:r>
          <a:r>
            <a:rPr lang="fr" sz="1100" b="1" i="0" u="none" baseline="0"/>
            <a:t>Salvador </a:t>
          </a:r>
          <a:r>
            <a:rPr lang="fr" sz="1100" b="0" i="0" u="none" baseline="0"/>
            <a:t>a indiqué avoir pris des mesures supplémentaires pour assurer le bien-être de son personnel et préserver sa motivation, y compris la fourniture d'une assurance maladie pour couvrir toute maladie, et assurer un bon environnement de travail, p. ex., des plateaux repas, des cabines climatisées et de la musique relaxante.</a:t>
          </a: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pPr>
        <a:solidFill>
          <a:schemeClr val="accent4">
            <a:lumMod val="75000"/>
          </a:schemeClr>
        </a:solidFill>
      </dgm:spPr>
      <dgm:t>
        <a:bodyPr/>
        <a:lstStyle/>
        <a:p>
          <a:pPr algn="l" rtl="0"/>
          <a:r>
            <a:rPr lang="fr" sz="1100" b="1" i="0" u="none" baseline="0">
              <a:solidFill>
                <a:schemeClr val="accent4">
                  <a:lumMod val="40000"/>
                  <a:lumOff val="60000"/>
                </a:schemeClr>
              </a:solidFill>
            </a:rPr>
            <a:t>EXERCICES DE SIMULATION</a:t>
          </a:r>
        </a:p>
        <a:p>
          <a:pPr algn="l" rtl="0"/>
          <a:r>
            <a:rPr lang="fr" sz="1100" b="0" i="0" u="none" baseline="0"/>
            <a:t>Le </a:t>
          </a:r>
          <a:r>
            <a:rPr lang="fr" sz="1100" b="1" i="0" u="none" baseline="0"/>
            <a:t>Salvador</a:t>
          </a:r>
          <a:r>
            <a:rPr lang="fr" sz="1100" b="0" i="0" u="none" baseline="0"/>
            <a:t> a mis en place des exercices de simulation pour compléter la formation des travailleurs de la santé et a utilisé les médias numériques et les plates-formes électroniques pour diffuser les mises à jour.</a:t>
          </a: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082" custScaleY="97082" custLinFactNeighborX="-43373" custLinFactNeighborY="-6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26868" custLinFactNeighborX="1977" custLinFactNeighborY="-69">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082" custScaleY="97082" custLinFactNeighborX="-43373" custLinFactNeighborY="-69"/>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868" custLinFactNeighborX="1511" custLinFactNeighborY="-69">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082" custScaleY="97082" custLinFactNeighborX="-43373" custLinFactNeighborY="-6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6868" custLinFactNeighborX="1511" custLinFactNeighborY="-69">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4">
            <a:lumMod val="75000"/>
          </a:schemeClr>
        </a:solidFill>
      </dgm:spPr>
      <dgm: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APPRENTISSAGE ENTRE PAIRS</a:t>
          </a:r>
        </a:p>
        <a:p>
          <a:pPr marL="0" lvl="0" algn="l" defTabSz="533400" rtl="0">
            <a:lnSpc>
              <a:spcPct val="90000"/>
            </a:lnSpc>
            <a:spcBef>
              <a:spcPct val="0"/>
            </a:spcBef>
            <a:spcAft>
              <a:spcPct val="35000"/>
            </a:spcAft>
            <a:buNone/>
          </a:pPr>
          <a:r>
            <a:rPr lang="fr" sz="1100" b="1" i="0" u="none" kern="1200" baseline="0" dirty="0"/>
            <a:t>Bhoutan </a:t>
          </a:r>
          <a:r>
            <a:rPr lang="fr" sz="1100" b="0" i="0" u="none" kern="1200" baseline="0" dirty="0"/>
            <a:t>: Le partage régulier des pratiques exemplaires et des défis par les gestionnaires de district a favorisé l'apprentissage entre pairs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1" custLinFactNeighborX="-42255" custLinFactNeighborY="213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1" custScaleX="1303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chemeClr val="accent4">
            <a:lumMod val="75000"/>
          </a:schemeClr>
        </a:solidFill>
      </dgm:spPr>
      <dgm:t>
        <a:bodyPr/>
        <a:lstStyle/>
        <a:p>
          <a:pPr algn="l" rtl="0">
            <a:buNone/>
          </a:pPr>
          <a:r>
            <a:rPr lang="fr" sz="1100" b="1" i="0" u="none" baseline="0" dirty="0">
              <a:solidFill>
                <a:srgbClr val="008DC9">
                  <a:lumMod val="40000"/>
                  <a:lumOff val="60000"/>
                </a:srgbClr>
              </a:solidFill>
              <a:latin typeface="Arial"/>
              <a:ea typeface="+mn-ea"/>
              <a:cs typeface="+mn-cs"/>
            </a:rPr>
            <a:t>APPRENTISSAGE ENTRE PAIRS</a:t>
          </a:r>
        </a:p>
        <a:p>
          <a:pPr algn="l" rtl="0">
            <a:buNone/>
          </a:pPr>
          <a:r>
            <a:rPr lang="fr" sz="1100" b="1" i="0" u="none" baseline="0" dirty="0">
              <a:solidFill>
                <a:schemeClr val="bg1"/>
              </a:solidFill>
              <a:latin typeface="Arial"/>
              <a:ea typeface="+mn-ea"/>
              <a:cs typeface="+mn-cs"/>
            </a:rPr>
            <a:t>Kenya : </a:t>
          </a:r>
          <a:r>
            <a:rPr lang="fr" sz="1100" b="0" i="0" u="none" baseline="0" dirty="0">
              <a:solidFill>
                <a:schemeClr val="bg1"/>
              </a:solidFill>
              <a:latin typeface="Arial"/>
              <a:ea typeface="+mn-ea"/>
              <a:cs typeface="+mn-cs"/>
            </a:rPr>
            <a:t>Mobilisation de groupes WhatsApp pour promouvoir une meilleure sensibilisation à l'innocuité et à l'efficacité des vaccins auprès des travailleurs de la santé et des agents de santé désignés et formés pour servir « d'ambassadeurs de l'information »</a:t>
          </a:r>
          <a:endParaRPr lang="fr" sz="1100" dirty="0"/>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1" custLinFactNeighborX="-43373" custLinFactNeighborY="-6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1" custScaleX="126868" custLinFactNeighborX="1511" custLinFactNeighborY="1241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r>
            <a:rPr lang="fr" sz="1100" b="1" i="0" u="none" baseline="0" dirty="0">
              <a:solidFill>
                <a:schemeClr val="accent1">
                  <a:lumMod val="75000"/>
                  <a:lumOff val="25000"/>
                </a:schemeClr>
              </a:solidFill>
            </a:rPr>
            <a:t>PARVENIR À L'ÉQUITÉ ENTRE LES SEXES</a:t>
          </a:r>
        </a:p>
        <a:p>
          <a:pPr algn="l" rtl="0"/>
          <a:r>
            <a:rPr lang="fr" sz="1100" b="0" i="0" u="none" baseline="0" dirty="0">
              <a:solidFill>
                <a:schemeClr val="tx1"/>
              </a:solidFill>
            </a:rPr>
            <a:t>L'</a:t>
          </a:r>
          <a:r>
            <a:rPr lang="fr" sz="1100" b="1" i="0" u="none" baseline="0" dirty="0">
              <a:solidFill>
                <a:schemeClr val="tx1"/>
              </a:solidFill>
            </a:rPr>
            <a:t>Éthiopie</a:t>
          </a:r>
          <a:r>
            <a:rPr lang="fr" sz="1100" b="0" i="0" u="none" baseline="0" dirty="0">
              <a:solidFill>
                <a:schemeClr val="tx1"/>
              </a:solidFill>
            </a:rPr>
            <a:t> a réussi à atteindre équitablement les femmes en leur administrant des vaccins dans les parcs industriels, qui emploient des dizaines de milliers de femmes. La vaccination contre la COVID-19 a été intégrée aux services de proximité améliorés qui proposent des interventions en santé maternelle et infantile.</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r>
            <a:rPr lang="fr" sz="1100" b="1" i="0" u="none" baseline="0" dirty="0">
              <a:solidFill>
                <a:schemeClr val="accent1">
                  <a:lumMod val="75000"/>
                  <a:lumOff val="25000"/>
                </a:schemeClr>
              </a:solidFill>
            </a:rPr>
            <a:t>TIRER PARTI DU SECTEUR PRIVÉ</a:t>
          </a:r>
        </a:p>
        <a:p>
          <a:pPr algn="l" rtl="0"/>
          <a:r>
            <a:rPr lang="fr" sz="1100" b="0" i="0" u="none" baseline="0" dirty="0">
              <a:solidFill>
                <a:schemeClr val="tx1"/>
              </a:solidFill>
            </a:rPr>
            <a:t>Le </a:t>
          </a:r>
          <a:r>
            <a:rPr lang="fr" sz="1100" b="1" i="0" u="none" baseline="0" dirty="0">
              <a:solidFill>
                <a:schemeClr val="tx1"/>
              </a:solidFill>
            </a:rPr>
            <a:t>Zimbabwe</a:t>
          </a:r>
          <a:r>
            <a:rPr lang="fr" sz="1100" b="0" i="0" u="none" baseline="0" dirty="0">
              <a:solidFill>
                <a:schemeClr val="tx1"/>
              </a:solidFill>
            </a:rPr>
            <a:t> disposait d’établissements privés qui proposaient la vaccination à un coût symbolique pour couvrir les coûts administratifs et les entreprises du secteur privé ont participé à la mobilisation de leurs travailleurs pour la vaccination et assuré un soutien logistique aux équipes de vaccination.</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RENFORCEMENT DE LA COORDINATION</a:t>
          </a:r>
        </a:p>
        <a:p>
          <a:pPr marL="0" lvl="0" indent="0" algn="l" defTabSz="533400" rtl="0">
            <a:lnSpc>
              <a:spcPct val="90000"/>
            </a:lnSpc>
            <a:spcBef>
              <a:spcPct val="0"/>
            </a:spcBef>
            <a:spcAft>
              <a:spcPct val="35000"/>
            </a:spcAft>
            <a:buNone/>
          </a:pPr>
          <a:r>
            <a:rPr lang="fr" sz="1100" b="0" i="0" u="none" kern="1200" baseline="0">
              <a:solidFill>
                <a:srgbClr val="000000"/>
              </a:solidFill>
              <a:latin typeface="Arial"/>
              <a:ea typeface="+mn-ea"/>
              <a:cs typeface="+mn-cs"/>
            </a:rPr>
            <a:t>Le </a:t>
          </a:r>
          <a:r>
            <a:rPr lang="fr" sz="1100" b="1" i="0" u="none" kern="1200" baseline="0">
              <a:solidFill>
                <a:srgbClr val="000000"/>
              </a:solidFill>
              <a:latin typeface="Arial"/>
              <a:ea typeface="+mn-ea"/>
              <a:cs typeface="+mn-cs"/>
            </a:rPr>
            <a:t>Botswana</a:t>
          </a:r>
          <a:r>
            <a:rPr lang="fr" sz="1100" b="0" i="0" u="none" kern="1200" baseline="0">
              <a:solidFill>
                <a:srgbClr val="000000"/>
              </a:solidFill>
              <a:latin typeface="Arial"/>
              <a:ea typeface="+mn-ea"/>
              <a:cs typeface="+mn-cs"/>
            </a:rPr>
            <a:t> a nommé des agents de liaison dans tous les districts pour assurer un lien permanent entre l'équipe nationale et les districts d'exécution.</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9896" custScaleY="99896" custLinFactNeighborX="-34180" custLinFactNeighborY="1865"/>
      <dgm:spPr>
        <a:blipFill rotWithShape="1">
          <a:blip xmlns:r="http://schemas.openxmlformats.org/officeDocument/2006/relationships" r:embed="rId1"/>
          <a:srcRect/>
          <a:stretch>
            <a:fillRect/>
          </a:stretch>
        </a:blipFill>
        <a:ln>
          <a:solidFill>
            <a:srgbClr val="FF0000"/>
          </a:solidFill>
        </a:ln>
      </dgm:spPr>
    </dgm:pt>
    <dgm:pt modelId="{231C5DC9-3B94-4233-B75F-2F187107BF74}" type="pres">
      <dgm:prSet presAssocID="{012CEA51-7305-48A0-AF33-E67B6539B7AE}" presName="txShp" presStyleLbl="node1" presStyleIdx="0" presStyleCnt="3" custScaleX="135170" custLinFactNeighborX="7778" custLinFactNeighborY="193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24175" custLinFactNeighborY="-5240"/>
      <dgm:spPr>
        <a:blipFill rotWithShape="1">
          <a:blip xmlns:r="http://schemas.openxmlformats.org/officeDocument/2006/relationships" r:embed="rId2"/>
          <a:srcRect/>
          <a:stretch>
            <a:fillRect/>
          </a:stretch>
        </a:blipFill>
      </dgm:spPr>
    </dgm:pt>
    <dgm:pt modelId="{EA6993E9-8266-46BC-B04C-904098557E8E}" type="pres">
      <dgm:prSet presAssocID="{E7405B8F-AD5C-414B-90B3-CCD5F1A99E1D}" presName="txShp" presStyleLbl="node1" presStyleIdx="1" presStyleCnt="3" custScaleX="135137" custLinFactNeighborX="10424" custLinFactNeighborY="193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9896" custScaleY="99896" custLinFactNeighborX="-32100" custLinFactNeighborY="-5757"/>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35137" custLinFactNeighborX="10521" custLinFactNeighborY="-5171">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a:solidFill>
                <a:schemeClr val="accent4">
                  <a:lumMod val="40000"/>
                  <a:lumOff val="60000"/>
                </a:schemeClr>
              </a:solidFill>
            </a:rPr>
            <a:t>GESTION DE LA MÉSINFORMATION</a:t>
          </a:r>
        </a:p>
        <a:p>
          <a:pPr algn="l" rtl="0"/>
          <a:r>
            <a:rPr lang="fr" sz="1100" b="0" i="0" u="none" baseline="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baseline="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Ghana</a:t>
          </a:r>
          <a:r>
            <a:rPr lang="fr" sz="1100" b="0" i="0" u="none" baseline="0"/>
            <a:t> a créé un groupe de travail sur la gestion de la mésinformation et de la rumeur pour l'écoute sociale et la gestion proactive de la mésinformation.</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dirty="0">
              <a:solidFill>
                <a:schemeClr val="accent4">
                  <a:lumMod val="40000"/>
                  <a:lumOff val="60000"/>
                </a:schemeClr>
              </a:solidFill>
            </a:rPr>
            <a:t>MESSAGERIE FONDÉE SUR DES DONNÉES PROBANTES</a:t>
          </a:r>
        </a:p>
        <a:p>
          <a:pPr algn="l" rtl="0"/>
          <a:r>
            <a:rPr lang="fr" sz="1100" b="0" i="0" u="none" baseline="0" dirty="0"/>
            <a:t>Le </a:t>
          </a:r>
          <a:r>
            <a:rPr lang="fr" sz="1100" b="1" i="0" u="none" baseline="0" dirty="0"/>
            <a:t>Soudan du Sud </a:t>
          </a:r>
          <a:r>
            <a:rPr lang="fr" sz="1100" b="0" i="0" u="none" baseline="0" dirty="0"/>
            <a:t>a utilisé les données probantes provenant d'études sur les facteurs comportementaux et sociaux de l'acceptation du vaccin pour éclairer la conception de ses plans et pour élaborer des messages appropriés </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a:solidFill>
                <a:schemeClr val="accent4">
                  <a:lumMod val="40000"/>
                  <a:lumOff val="60000"/>
                </a:schemeClr>
              </a:solidFill>
            </a:rPr>
            <a:t>OFFRIR DES INCITATIONS</a:t>
          </a:r>
        </a:p>
        <a:p>
          <a:pPr algn="l" rtl="0"/>
          <a:r>
            <a:rPr lang="fr" sz="1100" b="0" i="0" u="none" baseline="0">
              <a:solidFill>
                <a:schemeClr val="accent4">
                  <a:lumMod val="60000"/>
                  <a:lumOff val="40000"/>
                </a:schemeClr>
              </a:solidFill>
              <a:hlinkClick xmlns:r="http://schemas.openxmlformats.org/officeDocument/2006/relationships" r:id="rId2">
                <a:extLst>
                  <a:ext uri="{A12FA001-AC4F-418D-AE19-62706E023703}">
                    <ahyp:hlinkClr xmlns:ahyp="http://schemas.microsoft.com/office/drawing/2018/hyperlinkcolor" val="tx"/>
                  </a:ext>
                </a:extLst>
              </a:hlinkClick>
            </a:rPr>
            <a:t>La </a:t>
          </a:r>
          <a:r>
            <a:rPr lang="fr" sz="1100" b="1" i="0" u="none" baseline="0">
              <a:solidFill>
                <a:schemeClr val="accent4">
                  <a:lumMod val="60000"/>
                  <a:lumOff val="40000"/>
                </a:schemeClr>
              </a:solidFill>
              <a:hlinkClick xmlns:r="http://schemas.openxmlformats.org/officeDocument/2006/relationships" r:id="rId2">
                <a:extLst>
                  <a:ext uri="{A12FA001-AC4F-418D-AE19-62706E023703}">
                    <ahyp:hlinkClr xmlns:ahyp="http://schemas.microsoft.com/office/drawing/2018/hyperlinkcolor" val="tx"/>
                  </a:ext>
                </a:extLst>
              </a:hlinkClick>
            </a:rPr>
            <a:t>Tanzanie</a:t>
          </a:r>
          <a:r>
            <a:rPr lang="fr" sz="1100" b="0" i="0" u="none" baseline="0"/>
            <a:t> a collaboré avec la Fédération tanzanienne de football pour offrir des billets gratuits aux 50 premières personnes qui seraient prêtes à recevoir le vaccin contre la COVID-19 avant d'entrer sur le terrain de football pour assister à un match.</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35241"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rotWithShape="1">
          <a:blip xmlns:r="http://schemas.openxmlformats.org/officeDocument/2006/relationships" r:embed="rId4">
            <a:extLst>
              <a:ext uri="{BEBA8EAE-BF5A-486C-A8C5-ECC9F3942E4B}">
                <a14:imgProps xmlns:a14="http://schemas.microsoft.com/office/drawing/2010/main">
                  <a14:imgLayer r:embed="rId5">
                    <a14:imgEffect>
                      <a14:artisticMosiaicBubbles/>
                    </a14:imgEffect>
                  </a14:imgLayer>
                </a14:imgProps>
              </a:ext>
              <a:ext uri="{28A0092B-C50C-407E-A947-70E740481C1C}">
                <a14:useLocalDpi xmlns:a14="http://schemas.microsoft.com/office/drawing/2010/main" val="0"/>
              </a:ext>
            </a:extLst>
          </a:blip>
          <a:srcRect/>
          <a:stretch>
            <a:fillRect l="-3000" r="-3000"/>
          </a:stretch>
        </a:blipFill>
      </dgm:spPr>
    </dgm:pt>
    <dgm:pt modelId="{EA6993E9-8266-46BC-B04C-904098557E8E}" type="pres">
      <dgm:prSet presAssocID="{E7405B8F-AD5C-414B-90B3-CCD5F1A99E1D}" presName="txShp" presStyleLbl="node1" presStyleIdx="1" presStyleCnt="3" custScaleX="135241" custLinFactNeighborX="78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a:solidFill>
                <a:schemeClr val="accent4">
                  <a:lumMod val="40000"/>
                  <a:lumOff val="60000"/>
                </a:schemeClr>
              </a:solidFill>
            </a:rPr>
            <a:t>RENFORCEMENT DES COMPÉTENCES EN COMMUNICATION</a:t>
          </a:r>
        </a:p>
        <a:p>
          <a:pPr algn="l" rtl="0"/>
          <a:r>
            <a:rPr lang="fr" sz="1100" b="0" i="0" u="none" baseline="0"/>
            <a:t>Le </a:t>
          </a:r>
          <a:r>
            <a:rPr lang="fr" sz="1100" b="1" i="0" u="none" baseline="0"/>
            <a:t>Bhoutan</a:t>
          </a:r>
          <a:r>
            <a:rPr lang="fr" sz="1100" b="0" i="0" u="none" baseline="0"/>
            <a:t> a investi dans la formation de son personnel de santé et de communication pour améliorer ses compétences en communication afin de renforcer la confiance et d'apaiser les craintes.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a:solidFill>
                <a:schemeClr val="accent4">
                  <a:lumMod val="40000"/>
                  <a:lumOff val="60000"/>
                </a:schemeClr>
              </a:solidFill>
            </a:rPr>
            <a:t>ENGAGEMENT PROACTIF DES MÉDIAS</a:t>
          </a:r>
        </a:p>
        <a:p>
          <a:pPr algn="l" rtl="0"/>
          <a:r>
            <a:rPr lang="fr" sz="1100" b="0" i="0" u="none" baseline="0"/>
            <a:t>La </a:t>
          </a:r>
          <a:r>
            <a:rPr lang="fr" sz="1100" b="1" i="0" u="none" baseline="0"/>
            <a:t>Bolivie</a:t>
          </a:r>
          <a:r>
            <a:rPr lang="fr" sz="1100" b="0" i="0" u="none" baseline="0"/>
            <a:t> a travaillé de manière proactive avec la presse et a fait recours à des porte-parole désignés pour diffuser des messages visant à améliorer la demande et l'acceptation de la vaccination.</a:t>
          </a: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CARAVANES DE VACCINATION</a:t>
          </a:r>
          <a:endParaRPr lang="fr" sz="1100" b="1" dirty="0">
            <a:solidFill>
              <a:schemeClr val="accent4">
                <a:lumMod val="60000"/>
                <a:lumOff val="40000"/>
              </a:schemeClr>
            </a:solidFill>
          </a:endParaRPr>
        </a:p>
        <a:p>
          <a:pPr algn="l" rtl="0"/>
          <a:r>
            <a:rPr lang="fr" sz="1100" b="0" i="0" u="none" baseline="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La </a:t>
          </a:r>
          <a:r>
            <a:rPr lang="fr" sz="1100" b="1" i="0" u="none" baseline="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Gambie </a:t>
          </a:r>
          <a:r>
            <a:rPr lang="fr" sz="1100" b="0" i="0" u="none" baseline="0"/>
            <a:t>a utilisé une « caravane de vaccination » impliquant le public par le biais d'approches ludo-éducatives* et a eu recours à des influenceurs locaux pour fournir des informations précises sur les vaccins contre la COVID-19, les campagnes de vaccination prévues et la lutte contre les erreurs ou la mésinformation sur les vaccins. </a:t>
          </a: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dgm:spPr>
    </dgm:pt>
    <dgm:pt modelId="{231C5DC9-3B94-4233-B75F-2F187107BF74}" type="pres">
      <dgm:prSet presAssocID="{012CEA51-7305-48A0-AF33-E67B6539B7AE}" presName="txShp" presStyleLbl="node1" presStyleIdx="0" presStyleCnt="3" custScaleX="135241" custLinFactNeighborX="7802" custLinFactNeighborY="-111">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EA6993E9-8266-46BC-B04C-904098557E8E}" type="pres">
      <dgm:prSet presAssocID="{E7405B8F-AD5C-414B-90B3-CCD5F1A99E1D}" presName="txShp" presStyleLbl="node1" presStyleIdx="1" presStyleCnt="3" custScaleX="135241" custLinFactNeighborX="7802" custLinFactNeighborY="-111">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dirty="0">
              <a:solidFill>
                <a:schemeClr val="accent4">
                  <a:lumMod val="40000"/>
                  <a:lumOff val="60000"/>
                </a:schemeClr>
              </a:solidFill>
            </a:rPr>
            <a:t>MISE EN ŒUVRE D'UNE VACCINATION BASÉE SUR LES ÉVÉNEMENTS POUR FRANCHIR LES OBSTACLES ​</a:t>
          </a:r>
        </a:p>
        <a:p>
          <a:pPr algn="l" rtl="0"/>
          <a:r>
            <a:rPr lang="fr" sz="1100" b="0" i="0" u="none" baseline="0" dirty="0">
              <a:solidFill>
                <a:schemeClr val="bg1"/>
              </a:solidFill>
            </a:rPr>
            <a:t>La </a:t>
          </a:r>
          <a:r>
            <a:rPr lang="fr" sz="1100" b="1" i="0" u="none" baseline="0" dirty="0">
              <a:solidFill>
                <a:schemeClr val="bg1"/>
              </a:solidFill>
            </a:rPr>
            <a:t>Tanzanie </a:t>
          </a:r>
          <a:r>
            <a:rPr lang="fr" sz="1100" b="0" i="0" u="none" baseline="0" dirty="0">
              <a:solidFill>
                <a:schemeClr val="bg1"/>
              </a:solidFill>
            </a:rPr>
            <a:t>a réussi à tirer parti de la visibilité des médias autour des matchs de football et a utilisé les joueurs comme promoteurs de la vaccination</a:t>
          </a:r>
          <a:endParaRPr lang="fr" sz="1100" b="1" dirty="0">
            <a:solidFill>
              <a:schemeClr val="accent4">
                <a:lumMod val="40000"/>
                <a:lumOff val="60000"/>
              </a:schemeClr>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a:solidFill>
                <a:schemeClr val="accent4">
                  <a:lumMod val="40000"/>
                  <a:lumOff val="60000"/>
                </a:schemeClr>
              </a:solidFill>
            </a:rPr>
            <a:t>PLANS D'ACTION SPÉCIFIQUES AU CONTEXTE POUR ACCÉLÉRER LA VACCINATION CONTRE LA COVID-19.</a:t>
          </a:r>
        </a:p>
        <a:p>
          <a:pPr algn="l" rtl="0"/>
          <a:r>
            <a:rPr lang="fr" sz="1100" b="0" i="0" u="none" baseline="0"/>
            <a:t>En </a:t>
          </a:r>
          <a:r>
            <a:rPr lang="fr" sz="1100" b="1" i="0" u="none" baseline="0"/>
            <a:t>Côte ​d’Ivoire, </a:t>
          </a:r>
          <a:r>
            <a:rPr lang="fr" sz="1100" b="0" i="0" u="none" baseline="0"/>
            <a:t>165 plans d’action spécifiques au contexte pour accélérer la vaccination contre la COVID-19 ont été mis en place afin de vacciner environ 3,5 millions de personnes</a:t>
          </a:r>
          <a:endParaRPr lang="fr" sz="1100" dirty="0"/>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a:solidFill>
                <a:schemeClr val="accent4">
                  <a:lumMod val="40000"/>
                  <a:lumOff val="60000"/>
                </a:schemeClr>
              </a:solidFill>
              <a:latin typeface="Arial"/>
            </a:rPr>
            <a:t>PARTICIPATION DE LA COMMUNAUTÉ ET INTÉGRATION DE LA</a:t>
          </a:r>
          <a:r>
            <a:rPr lang="fr" sz="1100" b="1" i="0" u="none" baseline="0">
              <a:solidFill>
                <a:schemeClr val="accent4">
                  <a:lumMod val="40000"/>
                  <a:lumOff val="60000"/>
                </a:schemeClr>
              </a:solidFill>
            </a:rPr>
            <a:t> VACCINATION DE ROUTINE ET DES SERVICES​</a:t>
          </a:r>
          <a:r>
            <a:rPr lang="fr" sz="1100" b="0" i="0" u="none" baseline="0">
              <a:solidFill>
                <a:schemeClr val="accent4">
                  <a:lumMod val="40000"/>
                  <a:lumOff val="60000"/>
                </a:schemeClr>
              </a:solidFill>
              <a:latin typeface="Arial"/>
            </a:rPr>
            <a:t> </a:t>
          </a:r>
          <a:endParaRPr lang="fr" sz="1100" b="1" dirty="0">
            <a:solidFill>
              <a:schemeClr val="accent4">
                <a:lumMod val="40000"/>
                <a:lumOff val="60000"/>
              </a:schemeClr>
            </a:solidFill>
          </a:endParaRPr>
        </a:p>
        <a:p>
          <a:pPr algn="l" rtl="0"/>
          <a:r>
            <a:rPr lang="fr" sz="1100" b="0" i="0" u="none" baseline="0"/>
            <a:t>Le </a:t>
          </a:r>
          <a:r>
            <a:rPr lang="fr" sz="1100" b="1" i="0" u="none" baseline="0"/>
            <a:t>Fidji</a:t>
          </a:r>
          <a:r>
            <a:rPr lang="fr" sz="1100" b="0" i="0" u="none" baseline="0"/>
            <a:t> a utilisé les commentaires de la communauté et a créé un sous-groupe dédié à l'écoute sociale axé sur la communication sur les risques et la participation communautaire (RCCE) multipartenaire pour améliorer la demande de vaccination de routine et de vaccination contre la COVID 19.</a:t>
          </a:r>
          <a:r>
            <a:rPr lang="fr" sz="1100" b="0" i="0" u="none" baseline="0">
              <a:latin typeface="Arial"/>
            </a:rPr>
            <a:t> </a:t>
          </a:r>
          <a:endParaRPr lang="fr" sz="1100" dirty="0"/>
        </a:p>
      </dgm:t>
    </dgm:pt>
    <dgm:pt modelId="{9850A410-9A4F-4903-8C04-B681A6C60DAE}" type="sibTrans" cxnId="{B1FA6BB3-6B2E-4EB6-BFA9-B0C9C4C0794D}">
      <dgm:prSet/>
      <dgm:spPr/>
      <dgm:t>
        <a:bodyPr/>
        <a:lstStyle/>
        <a:p>
          <a:endParaRPr lang="fr" sz="1800"/>
        </a:p>
      </dgm:t>
    </dgm:pt>
    <dgm:pt modelId="{75026698-B741-4139-AA29-AC5951E6AC9C}" type="par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rotWithShape="1">
          <a:blip xmlns:r="http://schemas.openxmlformats.org/officeDocument/2006/relationships" r:embed="rId1">
            <a:duotone>
              <a:srgbClr val="94D502">
                <a:shade val="45000"/>
                <a:satMod val="135000"/>
              </a:srgbClr>
              <a:prstClr val="white"/>
            </a:duotone>
            <a:extLst>
              <a:ext uri="{28A0092B-C50C-407E-A947-70E740481C1C}">
                <a14:useLocalDpi xmlns:a14="http://schemas.microsoft.com/office/drawing/2010/main" val="0"/>
              </a:ext>
            </a:extLst>
          </a:blip>
          <a:srcRect/>
          <a:stretch>
            <a:fillRect t="-7000" b="-7000"/>
          </a:stretch>
        </a:blipFill>
      </dgm:spPr>
    </dgm:pt>
    <dgm:pt modelId="{231C5DC9-3B94-4233-B75F-2F187107BF74}" type="pres">
      <dgm:prSet presAssocID="{012CEA51-7305-48A0-AF33-E67B6539B7AE}" presName="txShp" presStyleLbl="node1" presStyleIdx="0" presStyleCnt="3" custScaleX="135241"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35241" custLinFactNeighborX="78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a:solidFill>
                <a:schemeClr val="accent4">
                  <a:lumMod val="40000"/>
                  <a:lumOff val="60000"/>
                </a:schemeClr>
              </a:solidFill>
            </a:rPr>
            <a:t>COMMUNICATION INNOVANTE</a:t>
          </a:r>
        </a:p>
        <a:p>
          <a:pPr algn="l" rtl="0"/>
          <a:r>
            <a:rPr lang="fr" sz="1100" b="0" i="0" u="none" baseline="0"/>
            <a:t>Le </a:t>
          </a:r>
          <a:r>
            <a:rPr lang="fr" sz="1100" b="1" i="0" u="none" baseline="0"/>
            <a:t>Nigeria </a:t>
          </a:r>
          <a:r>
            <a:rPr lang="fr" sz="1100" b="0" i="0" u="none" baseline="0"/>
            <a:t>a utilisé des messagers de confiance pour diffuser des messages ciblés qui répondent aux préoccupations de la communauté avec l’objectif de changer les comportements pour augmenter la couverture vaccinale contre la COVID-19 au Nigeria.</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a:solidFill>
                <a:schemeClr val="accent4">
                  <a:lumMod val="40000"/>
                  <a:lumOff val="60000"/>
                </a:schemeClr>
              </a:solidFill>
            </a:rPr>
            <a:t>MISE EN PLACE DE LA COMMUNICATION BIDIRECTIONNELLE </a:t>
          </a:r>
        </a:p>
        <a:p>
          <a:pPr algn="l" rtl="0"/>
          <a:r>
            <a:rPr lang="fr" sz="1100" b="0" i="0" u="none" baseline="0"/>
            <a:t>Au </a:t>
          </a:r>
          <a:r>
            <a:rPr lang="fr" sz="1100" b="1" i="0" u="none" baseline="0"/>
            <a:t>Malawi,</a:t>
          </a:r>
          <a:r>
            <a:rPr lang="fr" sz="1100" b="0" i="0" u="none" baseline="0"/>
            <a:t> </a:t>
          </a:r>
          <a:r>
            <a:rPr lang="fr" sz="1100" b="0" i="0" u="none" baseline="0">
              <a:solidFill>
                <a:schemeClr val="bg2"/>
              </a:solidFill>
            </a:rPr>
            <a:t>la Croix-Rouge, en partenariat avec Katikati, a utilisé un logiciel de communication avec communication SMS bidirectionnelle pour gérer les rumeurs et recueillir des informations pour lutter contre la réticence.</a:t>
          </a:r>
          <a:endParaRPr lang="fr" sz="1100" b="0" dirty="0">
            <a:solidFill>
              <a:schemeClr val="bg2"/>
            </a:solidFill>
          </a:endParaRP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dirty="0">
              <a:solidFill>
                <a:schemeClr val="accent4">
                  <a:lumMod val="40000"/>
                  <a:lumOff val="60000"/>
                </a:schemeClr>
              </a:solidFill>
            </a:rPr>
            <a:t>CAMPAGNES DE VACCINATION DE RUE </a:t>
          </a:r>
        </a:p>
        <a:p>
          <a:pPr algn="l" rtl="0"/>
          <a:r>
            <a:rPr lang="fr-FR" sz="1100" dirty="0"/>
            <a:t>Le </a:t>
          </a:r>
          <a:r>
            <a:rPr lang="fr-FR" sz="1100" b="1" dirty="0"/>
            <a:t>Nigéria</a:t>
          </a:r>
          <a:r>
            <a:rPr lang="fr-FR" sz="1100" dirty="0"/>
            <a:t> a mené une campagne de vaccination de rue (promenade sur la route) ainsi qu'une sensibilisation et une mobilisation sociale de porte à porte et une émission de radio interactive en direct pour lutter contre la réticence à la vaccination.</a:t>
          </a:r>
          <a:endParaRPr lang="fr" sz="1800" dirty="0"/>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35241"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35241" custLinFactNeighborX="78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l="-6000" r="-6000"/>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a:solidFill>
                <a:schemeClr val="accent4">
                  <a:lumMod val="40000"/>
                  <a:lumOff val="60000"/>
                </a:schemeClr>
              </a:solidFill>
            </a:rPr>
            <a:t>CAMPAGNES INTENSIVES MENÉES PAR LA COMMUNAUTÉ </a:t>
          </a:r>
        </a:p>
        <a:p>
          <a:pPr algn="l" rtl="0"/>
          <a:r>
            <a:rPr lang="fr" sz="1100" b="0" i="0" u="none" baseline="0"/>
            <a:t>Le </a:t>
          </a:r>
          <a:r>
            <a:rPr lang="fr" sz="1100" b="1" i="0" u="none" baseline="0"/>
            <a:t>Madagascar</a:t>
          </a:r>
          <a:r>
            <a:rPr lang="fr" sz="1100" b="0" i="0" u="none" baseline="0"/>
            <a:t> a travaillé sur des campagnes intensives menées par la communauté et a vacciné avec succès 1 million de personnes en 6 mois.</a:t>
          </a: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a:solidFill>
                <a:schemeClr val="accent4">
                  <a:lumMod val="40000"/>
                  <a:lumOff val="60000"/>
                </a:schemeClr>
              </a:solidFill>
            </a:rPr>
            <a:t>PLUSIEURS STRATÉGIES DE COMMUNICATION LORS DES CAMPAGNES </a:t>
          </a:r>
        </a:p>
        <a:p>
          <a:pPr algn="l" rtl="0"/>
          <a:r>
            <a:rPr lang="fr" sz="1100" b="1" i="0" u="none" baseline="0"/>
            <a:t>L'Éthiopie </a:t>
          </a:r>
          <a:r>
            <a:rPr lang="fr" sz="1100" b="0" i="0" u="none" baseline="0"/>
            <a:t>a utilisé de multiples stratégies de communication comme l'engagement des informateurs clés et le modèle RCCE pour vacciner avec succès 33 000 personnes en 2 jours. </a:t>
          </a:r>
          <a:endParaRPr lang="fr" sz="1800" dirty="0"/>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dirty="0">
              <a:solidFill>
                <a:schemeClr val="accent4">
                  <a:lumMod val="40000"/>
                  <a:lumOff val="60000"/>
                </a:schemeClr>
              </a:solidFill>
            </a:rPr>
            <a:t>PROMOTION DES VACCINS PAR DES CÉLÉBRITÉS  </a:t>
          </a:r>
        </a:p>
        <a:p>
          <a:pPr algn="l" rtl="0"/>
          <a:r>
            <a:rPr lang="fr" sz="1100" b="0" i="0" u="none" baseline="0" dirty="0"/>
            <a:t>Le </a:t>
          </a:r>
          <a:r>
            <a:rPr lang="fr" sz="1100" b="1" i="0" u="none" baseline="0" dirty="0"/>
            <a:t>Burkina Faso </a:t>
          </a:r>
          <a:r>
            <a:rPr lang="fr" sz="1100" b="0" i="0" u="none" baseline="0" dirty="0"/>
            <a:t>a lancé une campagne de sensibilisation à la vaccination avec le chanteur reggae Sana Bob, ce qui a augmenté la fréquentation des centres de vaccination. </a:t>
          </a:r>
          <a:endParaRPr lang="fr" sz="1100" b="1" dirty="0">
            <a:solidFill>
              <a:schemeClr val="accent4">
                <a:lumMod val="40000"/>
                <a:lumOff val="60000"/>
              </a:schemeClr>
            </a:solidFill>
          </a:endParaRPr>
        </a:p>
        <a:p>
          <a:pPr algn="l" rtl="0"/>
          <a:endParaRPr lang="fr" sz="1100" dirty="0"/>
        </a:p>
      </dgm:t>
    </dgm:pt>
    <dgm:pt modelId="{9850A410-9A4F-4903-8C04-B681A6C60DAE}" type="sibTrans" cxnId="{B1FA6BB3-6B2E-4EB6-BFA9-B0C9C4C0794D}">
      <dgm:prSet/>
      <dgm:spPr/>
      <dgm:t>
        <a:bodyPr/>
        <a:lstStyle/>
        <a:p>
          <a:endParaRPr lang="fr" sz="1800"/>
        </a:p>
      </dgm:t>
    </dgm:pt>
    <dgm:pt modelId="{75026698-B741-4139-AA29-AC5951E6AC9C}" type="par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35241"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EA6993E9-8266-46BC-B04C-904098557E8E}" type="pres">
      <dgm:prSet presAssocID="{E7405B8F-AD5C-414B-90B3-CCD5F1A99E1D}" presName="txShp" presStyleLbl="node1" presStyleIdx="1" presStyleCnt="3" custScaleX="135241" custLinFactNeighborX="78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rotWithShape="1">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nchor="t"/>
        <a:lstStyle/>
        <a:p>
          <a:pPr algn="l" rtl="0"/>
          <a:r>
            <a:rPr lang="fr" sz="1100" b="1" i="0" u="none" baseline="0" dirty="0">
              <a:solidFill>
                <a:schemeClr val="accent4">
                  <a:lumMod val="40000"/>
                  <a:lumOff val="60000"/>
                </a:schemeClr>
              </a:solidFill>
            </a:rPr>
            <a:t>STRATÉGIQUEMENT AXÉ SUR LA RADIO COMMUNAUTAIRE POUR LUTTER CONTRE LES RUMEURS SUR LA VACCINATION</a:t>
          </a:r>
        </a:p>
        <a:p>
          <a:pPr algn="l" rtl="0"/>
          <a:r>
            <a:rPr lang="fr" sz="1100" b="0" i="0" u="none" baseline="0" dirty="0"/>
            <a:t>Le </a:t>
          </a:r>
          <a:r>
            <a:rPr lang="fr" sz="1100" b="1" i="0" u="none" baseline="0" dirty="0"/>
            <a:t>Bangladesh </a:t>
          </a:r>
          <a:r>
            <a:rPr lang="fr" sz="1100" b="0" i="0" u="none" baseline="0" dirty="0">
              <a:latin typeface="Arial"/>
            </a:rPr>
            <a:t>a établi un partenariat</a:t>
          </a:r>
          <a:r>
            <a:rPr lang="fr" sz="1100" b="0" i="0" u="none" baseline="0" dirty="0"/>
            <a:t> avec une station FM et 16 stations de radio communautaires pour diffuser des informations correctes sur les vaccins contre la COVID-19, en mettant l'accent sur des messages adaptés aux groupes à haut risque.</a:t>
          </a:r>
          <a:r>
            <a:rPr lang="fr" sz="1100" b="0" i="0" u="none" baseline="0" dirty="0">
              <a:latin typeface="Arial"/>
            </a:rPr>
            <a:t> </a:t>
          </a:r>
          <a:endParaRPr lang="fr" sz="1100" b="0" dirty="0"/>
        </a:p>
        <a:p>
          <a:pPr algn="l" rtl="0"/>
          <a:endParaRPr lang="fr" sz="1100" b="1" dirty="0">
            <a:solidFill>
              <a:schemeClr val="accent4">
                <a:lumMod val="40000"/>
                <a:lumOff val="60000"/>
              </a:schemeClr>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52D9B8AF-FFF4-4736-85FB-1C4756CA9572}">
      <dgm:prSet phldrT="[Text]" custT="1"/>
      <dgm:spPr>
        <a:solidFill>
          <a:srgbClr val="0070C0"/>
        </a:solidFill>
      </dgm:spPr>
      <dgm:t>
        <a:bodyPr/>
        <a:lstStyle/>
        <a:p>
          <a:pPr algn="l" rtl="0"/>
          <a:r>
            <a:rPr lang="fr" sz="1100" b="1" i="0" u="none" baseline="0">
              <a:solidFill>
                <a:schemeClr val="accent4">
                  <a:lumMod val="40000"/>
                  <a:lumOff val="60000"/>
                </a:schemeClr>
              </a:solidFill>
            </a:rPr>
            <a:t>FORUMS DE DISCUSSION COMMUNAUTAIRES SUR LE VACCIN CONTRE LA COVID-19​</a:t>
          </a:r>
        </a:p>
        <a:p>
          <a:pPr algn="l" rtl="0"/>
          <a:r>
            <a:rPr lang="fr" sz="1100" b="1" i="0" u="none" baseline="0">
              <a:solidFill>
                <a:schemeClr val="bg1"/>
              </a:solidFill>
            </a:rPr>
            <a:t>Le Cameroun </a:t>
          </a:r>
          <a:r>
            <a:rPr lang="fr" sz="1100" b="0" i="0" u="none" baseline="0">
              <a:solidFill>
                <a:schemeClr val="bg1"/>
              </a:solidFill>
            </a:rPr>
            <a:t>a classé la population en fonction du risque et a développé une communication sociale et de changement de comportement spécifique pour chaque groupe afin d'améliorer l'acceptation du vaccin.</a:t>
          </a:r>
          <a:r>
            <a:rPr lang="fr" sz="1100" b="0" i="0" u="none" baseline="0">
              <a:solidFill>
                <a:schemeClr val="bg1"/>
              </a:solidFill>
              <a:latin typeface="Arial"/>
            </a:rPr>
            <a:t> </a:t>
          </a:r>
          <a:endParaRPr lang="fr" sz="1100" b="0" dirty="0">
            <a:solidFill>
              <a:schemeClr val="bg1"/>
            </a:solidFill>
          </a:endParaRP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a:solidFill>
                <a:schemeClr val="accent4">
                  <a:lumMod val="40000"/>
                  <a:lumOff val="60000"/>
                </a:schemeClr>
              </a:solidFill>
            </a:rPr>
            <a:t>APPROCHE </a:t>
          </a:r>
          <a:r>
            <a:rPr lang="fr" sz="1100" b="1" i="0" u="none" baseline="0">
              <a:solidFill>
                <a:schemeClr val="accent4">
                  <a:lumMod val="40000"/>
                  <a:lumOff val="60000"/>
                </a:schemeClr>
              </a:solidFill>
              <a:latin typeface="Arial"/>
            </a:rPr>
            <a:t>CENTRÉE SUR LA COMMUNAUTÉ</a:t>
          </a:r>
          <a:r>
            <a:rPr lang="fr" sz="1100" b="0" i="0" u="none" baseline="0">
              <a:solidFill>
                <a:schemeClr val="bg1"/>
              </a:solidFill>
              <a:latin typeface="Arial"/>
            </a:rPr>
            <a:t>  </a:t>
          </a:r>
        </a:p>
        <a:p>
          <a:pPr algn="l" rtl="0"/>
          <a:r>
            <a:rPr lang="fr" sz="1100" b="1" i="0" u="none" baseline="0">
              <a:solidFill>
                <a:schemeClr val="bg1"/>
              </a:solidFill>
            </a:rPr>
            <a:t>L'Éthiopie (région de Sidama) </a:t>
          </a:r>
          <a:r>
            <a:rPr lang="fr" sz="1100" b="0" i="0" u="none" baseline="0">
              <a:solidFill>
                <a:schemeClr val="bg1"/>
              </a:solidFill>
            </a:rPr>
            <a:t>a suivi une approche ascendante centrée sur la communauté pour accroître la sensibilisation à la vaccination, ce qui a conduit à un taux </a:t>
          </a:r>
          <a:r>
            <a:rPr lang="fr" sz="1100" b="0" i="0" u="none" baseline="0">
              <a:solidFill>
                <a:schemeClr val="bg1"/>
              </a:solidFill>
              <a:latin typeface="Arial"/>
            </a:rPr>
            <a:t>d'utilisation de </a:t>
          </a:r>
          <a:r>
            <a:rPr lang="fr" sz="1100" b="0" i="0" u="none" baseline="0">
              <a:solidFill>
                <a:schemeClr val="bg1"/>
              </a:solidFill>
            </a:rPr>
            <a:t>98 %</a:t>
          </a:r>
          <a:r>
            <a:rPr lang="fr" sz="1100" b="0" i="0" u="none" baseline="0">
              <a:solidFill>
                <a:schemeClr val="bg1"/>
              </a:solidFill>
              <a:latin typeface="Arial"/>
            </a:rPr>
            <a:t>.</a:t>
          </a:r>
          <a:endParaRPr lang="fr" sz="1100" b="0" dirty="0">
            <a:solidFill>
              <a:schemeClr val="bg1"/>
            </a:solidFill>
          </a:endParaRPr>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LinFactNeighborX="-37422" custLinFactNeighborY="-5130"/>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35241"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37422" custLinFactNeighborY="-513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35241" custLinFactNeighborX="780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37422" custLinFactNeighborY="-5130"/>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B7D3A15-85F3-4171-96D0-9BED0914AB08}" type="pres">
      <dgm:prSet presAssocID="{52D9B8AF-FFF4-4736-85FB-1C4756CA9572}" presName="txShp" presStyleLbl="node1" presStyleIdx="2" presStyleCnt="3" custScaleX="135241"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dirty="0">
              <a:solidFill>
                <a:schemeClr val="accent4">
                  <a:lumMod val="40000"/>
                  <a:lumOff val="60000"/>
                </a:schemeClr>
              </a:solidFill>
            </a:rPr>
            <a:t>UTILISER L'OBSERVATOIRE DE LA DEMANDE DE VACCINATION (VDO) POUR ASSURER LE SUCCÈS DE LA CAMPAGNE​</a:t>
          </a:r>
        </a:p>
        <a:p>
          <a:pPr algn="l" rtl="0"/>
          <a:r>
            <a:rPr lang="fr-FR" sz="1100" dirty="0"/>
            <a:t>Le </a:t>
          </a:r>
          <a:r>
            <a:rPr lang="fr-FR" sz="1100" b="1" dirty="0"/>
            <a:t>Vietnam</a:t>
          </a:r>
          <a:r>
            <a:rPr lang="fr-FR" sz="1100" dirty="0"/>
            <a:t> a utilisé son VDO pour surveiller les conversations publiques en ligne dans la langue locale afin d'identifier la désinformation et de fournir des messages vérifiés et des éléments créatifs de réponse.</a:t>
          </a:r>
          <a:endParaRPr lang="fr" sz="1100" dirty="0"/>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spcAft>
              <a:spcPct val="35000"/>
            </a:spcAft>
          </a:pPr>
          <a:r>
            <a:rPr lang="fr" sz="1100" b="1" i="0" u="none" baseline="0" dirty="0">
              <a:solidFill>
                <a:schemeClr val="accent4">
                  <a:lumMod val="40000"/>
                  <a:lumOff val="60000"/>
                </a:schemeClr>
              </a:solidFill>
            </a:rPr>
            <a:t>ASSOCIATION DU SYSTÈME DE GESTION DES RUMEURS AVEC L'APPROCHE MULTIMÉDIA</a:t>
          </a:r>
          <a:r>
            <a:rPr lang="fr" sz="1100" b="0" i="0" u="none" baseline="0" dirty="0">
              <a:solidFill>
                <a:schemeClr val="accent4">
                  <a:lumMod val="40000"/>
                  <a:lumOff val="60000"/>
                </a:schemeClr>
              </a:solidFill>
              <a:latin typeface="Arial"/>
            </a:rPr>
            <a:t> </a:t>
          </a:r>
          <a:endParaRPr lang="fr" sz="1100" b="1" dirty="0">
            <a:solidFill>
              <a:schemeClr val="accent4">
                <a:lumMod val="40000"/>
                <a:lumOff val="60000"/>
              </a:schemeClr>
            </a:solidFill>
          </a:endParaRPr>
        </a:p>
        <a:p>
          <a:pPr algn="l" rtl="0">
            <a:spcAft>
              <a:spcPts val="0"/>
            </a:spcAft>
          </a:pPr>
          <a:r>
            <a:rPr lang="fr" sz="1100" b="0" i="0" u="none" baseline="0" dirty="0"/>
            <a:t>La </a:t>
          </a:r>
          <a:r>
            <a:rPr lang="fr" sz="1100" b="1" i="0" u="none" baseline="0" dirty="0"/>
            <a:t>Côte ​d’Ivoire</a:t>
          </a:r>
          <a:r>
            <a:rPr lang="fr" sz="1100" b="0" i="0" u="none" baseline="0" dirty="0">
              <a:latin typeface="Arial"/>
            </a:rPr>
            <a:t> </a:t>
          </a:r>
          <a:r>
            <a:rPr lang="fr" sz="1100" b="1" i="0" u="none" baseline="0" dirty="0"/>
            <a:t> </a:t>
          </a:r>
          <a:r>
            <a:rPr lang="fr" sz="1100" b="0" i="0" u="none" baseline="0" dirty="0"/>
            <a:t>a déployé un effort de communication axé sur les données, en utilisant des campagnes radio nationales intensives et des spots télévisuels pour</a:t>
          </a:r>
          <a:r>
            <a:rPr lang="ro-RO" sz="1100" b="0" i="0" u="none" baseline="0" dirty="0"/>
            <a:t> </a:t>
          </a:r>
          <a:r>
            <a:rPr lang="fr" sz="1100" b="0" i="0" u="none" baseline="0" dirty="0"/>
            <a:t>augmenter le taux de vaccination.</a:t>
          </a:r>
          <a:r>
            <a:rPr lang="fr" sz="1800" b="0" i="0" u="none" baseline="0" dirty="0">
              <a:latin typeface="Arial"/>
            </a:rPr>
            <a:t> </a:t>
          </a:r>
          <a:endParaRPr lang="fr" sz="1800" dirty="0"/>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6095" custScaleY="66095" custLinFactNeighborX="-37422" custLinFactNeighborY="-513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231C5DC9-3B94-4233-B75F-2F187107BF74}" type="pres">
      <dgm:prSet presAssocID="{012CEA51-7305-48A0-AF33-E67B6539B7AE}" presName="txShp" presStyleLbl="node1" presStyleIdx="0" presStyleCnt="2" custScaleX="135241" custScaleY="66095"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6095" custScaleY="66095" custLinFactNeighborX="-37422" custLinFactNeighborY="-513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2" custScaleX="135241" custScaleY="66095"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a:solidFill>
          <a:srgbClr val="0070C0"/>
        </a:solidFill>
      </dgm:spPr>
      <dgm:t>
        <a:bodyPr/>
        <a:lstStyle/>
        <a:p>
          <a:pPr algn="l" rtl="0"/>
          <a:r>
            <a:rPr lang="fr" sz="1100" b="1" i="0" u="none" baseline="0" dirty="0">
              <a:solidFill>
                <a:schemeClr val="accent4">
                  <a:lumMod val="40000"/>
                  <a:lumOff val="60000"/>
                </a:schemeClr>
              </a:solidFill>
            </a:rPr>
            <a:t>CAMPAGNE DE COMMUNICATION SUR LES RÉSEAUX SOCIAUX À OBJECTIFS RÉGIONAUX POUR CONTRER LA DÉSINFORMATION EN LIGNE</a:t>
          </a:r>
          <a:endParaRPr lang="ro-RO" sz="1100" b="1" i="0" u="none" baseline="0" dirty="0">
            <a:solidFill>
              <a:schemeClr val="accent4">
                <a:lumMod val="40000"/>
                <a:lumOff val="60000"/>
              </a:schemeClr>
            </a:solidFill>
          </a:endParaRPr>
        </a:p>
        <a:p>
          <a:pPr algn="l" rtl="0"/>
          <a:r>
            <a:rPr lang="fr" sz="1100" b="0" i="0" u="none" baseline="0" dirty="0"/>
            <a:t>Le </a:t>
          </a:r>
          <a:r>
            <a:rPr lang="fr" sz="1100" b="1" i="0" u="none" baseline="0" dirty="0"/>
            <a:t>Ghana </a:t>
          </a:r>
          <a:r>
            <a:rPr lang="fr" sz="1100" b="0" i="0" u="none" baseline="0" dirty="0"/>
            <a:t>a utilisé</a:t>
          </a:r>
          <a:r>
            <a:rPr lang="fr" sz="1100" b="1" i="0" u="none" baseline="0" dirty="0"/>
            <a:t> </a:t>
          </a:r>
          <a:r>
            <a:rPr lang="fr" sz="1100" b="0" i="0" u="none" baseline="0" dirty="0"/>
            <a:t>une campagne de communication sur les réseaux sociaux régionaux ciblant les utilisateurs des réseaux sociaux âgés de 18 à 45 ans pour éduquer sur les vaccins contre la COVID-19. </a:t>
          </a:r>
          <a:endParaRPr lang="fr" sz="1100" b="0" dirty="0"/>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a:solidFill>
          <a:srgbClr val="0070C0"/>
        </a:solidFill>
      </dgm:spPr>
      <dgm:t>
        <a:bodyPr/>
        <a:lstStyle/>
        <a:p>
          <a:pPr algn="l" rtl="0"/>
          <a:r>
            <a:rPr lang="fr" sz="1100" b="1" i="0" u="none" baseline="0">
              <a:solidFill>
                <a:schemeClr val="accent4">
                  <a:lumMod val="40000"/>
                  <a:lumOff val="60000"/>
                </a:schemeClr>
              </a:solidFill>
            </a:rPr>
            <a:t>RESTRICTIONS LIÉES À LA VACCINATION POUR INFLUENCER LE COMPORTEMENT EN MATIÈRE DE SANTÉ</a:t>
          </a:r>
        </a:p>
        <a:p>
          <a:pPr algn="l" rtl="0"/>
          <a:r>
            <a:rPr lang="fr" sz="1100" b="0" i="0" u="none" baseline="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Au </a:t>
          </a:r>
          <a:r>
            <a:rPr lang="fr" sz="1100" b="1" i="0" u="none" baseline="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Pakistan</a:t>
          </a:r>
          <a:r>
            <a:rPr lang="fr" sz="1100" b="1" i="0" u="none" baseline="0">
              <a:solidFill>
                <a:schemeClr val="bg1"/>
              </a:solidFill>
            </a:rPr>
            <a:t>, </a:t>
          </a:r>
          <a:r>
            <a:rPr lang="fr" sz="1100" b="0" i="0" u="none" baseline="0">
              <a:solidFill>
                <a:schemeClr val="bg1"/>
              </a:solidFill>
            </a:rPr>
            <a:t>le gouvernement a imposé des restrictions aux travailleurs de la santé non vaccinés afin d'influencer l'adoption du vaccin et a atteint un taux élevé d’adoption du vaccin malgré la réticence persistante à l’égard du vaccin. </a:t>
          </a:r>
          <a:endParaRPr lang="fr" sz="1100" b="0" dirty="0">
            <a:solidFill>
              <a:schemeClr val="bg1"/>
            </a:solidFill>
          </a:endParaRPr>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6095" custScaleY="66095" custLinFactNeighborX="-37422" custLinFactNeighborY="-513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231C5DC9-3B94-4233-B75F-2F187107BF74}" type="pres">
      <dgm:prSet presAssocID="{012CEA51-7305-48A0-AF33-E67B6539B7AE}" presName="txShp" presStyleLbl="node1" presStyleIdx="0" presStyleCnt="2" custScaleX="135241" custScaleY="66095" custLinFactNeighborX="780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6095" custScaleY="66095" custLinFactNeighborX="-37422" custLinFactNeighborY="-513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2" custScaleX="135241" custScaleY="66095" custLinFactNeighborX="780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Madagascar a commencé à mettre en œuvre la vaccination contre la COVID-19 en mai 2021.</a:t>
          </a:r>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ctr" rtl="0">
            <a:buFont typeface="Arial" panose="020B0604020202020204" pitchFamily="34" charset="0"/>
            <a:buChar char="•"/>
          </a:pPr>
          <a:endParaRPr lang="fr" sz="1400" dirty="0"/>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marL="0" algn="l">
            <a:spcAft>
              <a:spcPts val="0"/>
            </a:spcAft>
          </a:pPr>
          <a:endParaRPr lang="fr" sz="1400" dirty="0"/>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596FB66F-A4EB-4532-A4E4-F1E3F073ACBA}">
      <dgm:prSet custT="1"/>
      <dgm:spPr/>
      <dgm:t>
        <a:bodyPr/>
        <a:lstStyle/>
        <a:p>
          <a:pPr algn="l" rtl="0">
            <a:buFont typeface="Arial" panose="020B0604020202020204" pitchFamily="34" charset="0"/>
            <a:buChar char="•"/>
          </a:pPr>
          <a:r>
            <a:rPr lang="fr" sz="1400" b="0" i="0" u="none" baseline="0" dirty="0"/>
            <a:t>Une enquête a révélé que 32 % de la population malgache hésitait à se faire vacciner ; 44 % des personnes interrogées ont cité la rhétorique des dirigeants communautaires et religieux sur la vaccination comme étant la principale raison de leur réticence.</a:t>
          </a:r>
        </a:p>
      </dgm:t>
    </dgm:pt>
    <dgm:pt modelId="{37104D46-A425-42D7-A317-FDC101B3B217}" type="parTrans" cxnId="{3007AECD-4F97-48F2-BFBE-3B4F4F62D94A}">
      <dgm:prSet/>
      <dgm:spPr/>
      <dgm:t>
        <a:bodyPr/>
        <a:lstStyle/>
        <a:p>
          <a:endParaRPr lang="fr"/>
        </a:p>
      </dgm:t>
    </dgm:pt>
    <dgm:pt modelId="{31CC2CB6-E154-45DF-84F6-154B1CB2B97D}" type="sibTrans" cxnId="{3007AECD-4F97-48F2-BFBE-3B4F4F62D94A}">
      <dgm:prSet/>
      <dgm:spPr/>
      <dgm:t>
        <a:bodyPr/>
        <a:lstStyle/>
        <a:p>
          <a:endParaRPr lang="fr"/>
        </a:p>
      </dgm:t>
    </dgm:pt>
    <dgm:pt modelId="{07360E53-865A-4003-AF8C-58BB1AAB5CEA}">
      <dgm:prSet custT="1"/>
      <dgm:spPr/>
      <dgm:t>
        <a:bodyPr/>
        <a:lstStyle/>
        <a:p>
          <a:pPr marL="0" algn="l" rtl="0">
            <a:spcAft>
              <a:spcPts val="0"/>
            </a:spcAft>
          </a:pPr>
          <a:r>
            <a:rPr lang="fr" sz="1400" b="0" i="0" u="none" baseline="0" dirty="0"/>
            <a:t>Campagnes communautaires sur 22 sites sous-régionaux, mobilisant des témoignages de leaders sociaux, culturels et religieux à la télévision et à la radio locales. </a:t>
          </a:r>
        </a:p>
      </dgm:t>
    </dgm:pt>
    <dgm:pt modelId="{31B6DE96-6DFC-441A-8450-34AAA1BAE53E}" type="parTrans" cxnId="{56B0C6CA-20DC-4EBF-9815-0C4CF7098944}">
      <dgm:prSet/>
      <dgm:spPr/>
      <dgm:t>
        <a:bodyPr/>
        <a:lstStyle/>
        <a:p>
          <a:endParaRPr lang="fr"/>
        </a:p>
      </dgm:t>
    </dgm:pt>
    <dgm:pt modelId="{A61F8E08-D312-46E9-885A-39DCF3387A6F}" type="sibTrans" cxnId="{56B0C6CA-20DC-4EBF-9815-0C4CF7098944}">
      <dgm:prSet/>
      <dgm:spPr/>
      <dgm:t>
        <a:bodyPr/>
        <a:lstStyle/>
        <a:p>
          <a:endParaRPr lang="fr"/>
        </a:p>
      </dgm:t>
    </dgm:pt>
    <dgm:pt modelId="{B9E238E1-7A2A-4006-87CB-BDADF64F54E5}">
      <dgm:prSet custT="1"/>
      <dgm:spPr/>
      <dgm:t>
        <a:bodyPr/>
        <a:lstStyle/>
        <a:p>
          <a:pPr marL="0" algn="l" rtl="0">
            <a:spcAft>
              <a:spcPts val="0"/>
            </a:spcAft>
          </a:pPr>
          <a:r>
            <a:rPr lang="fr" sz="1400" b="0" i="0" u="none" baseline="0" dirty="0"/>
            <a:t>Des groupes mobiles prônant la campagne de vaccination ont diffusé des messages radio, des chansons et des informations sur les vaccins dans 114 districts sanitaires. </a:t>
          </a:r>
        </a:p>
      </dgm:t>
    </dgm:pt>
    <dgm:pt modelId="{BA580048-6B99-4883-8D21-55A827D97F62}" type="parTrans" cxnId="{E321C7B9-F16E-4838-AD45-94F56B46CBBB}">
      <dgm:prSet/>
      <dgm:spPr/>
      <dgm:t>
        <a:bodyPr/>
        <a:lstStyle/>
        <a:p>
          <a:endParaRPr lang="fr"/>
        </a:p>
      </dgm:t>
    </dgm:pt>
    <dgm:pt modelId="{602BDEB6-4AFF-46B6-AA3B-3A3DAC7B2AF8}" type="sibTrans" cxnId="{E321C7B9-F16E-4838-AD45-94F56B46CBBB}">
      <dgm:prSet/>
      <dgm:spPr/>
      <dgm:t>
        <a:bodyPr/>
        <a:lstStyle/>
        <a:p>
          <a:endParaRPr lang="fr"/>
        </a:p>
      </dgm:t>
    </dgm:pt>
    <dgm:pt modelId="{0E9BFAB2-BF6E-42E8-9160-CE10680B32E9}">
      <dgm:prSet phldrT="[Text]" custT="1"/>
      <dgm:spPr/>
      <dgm:t>
        <a:bodyPr/>
        <a:lstStyle/>
        <a:p>
          <a:pPr algn="l" rtl="0">
            <a:buFont typeface="Arial" panose="020B0604020202020204" pitchFamily="34" charset="0"/>
            <a:buChar char="•"/>
          </a:pPr>
          <a:r>
            <a:rPr lang="fr" sz="1400" b="0" i="0" u="none" baseline="0" dirty="0"/>
            <a:t>Les progrès ont été lents et la couverture demeure faible ; seulement 4,3 % de la population a terminé la série de vaccination primaire.</a:t>
          </a:r>
        </a:p>
      </dgm:t>
    </dgm:pt>
    <dgm:pt modelId="{0211C37C-DD7B-44C6-95AB-97C25646691E}" type="parTrans" cxnId="{591989AD-6A31-445D-B3E8-E25E55996DDE}">
      <dgm:prSet/>
      <dgm:spPr/>
      <dgm:t>
        <a:bodyPr/>
        <a:lstStyle/>
        <a:p>
          <a:endParaRPr lang="fr"/>
        </a:p>
      </dgm:t>
    </dgm:pt>
    <dgm:pt modelId="{F1132AE0-70FA-49DA-945A-14A65C970EC9}" type="sibTrans" cxnId="{591989AD-6A31-445D-B3E8-E25E55996DDE}">
      <dgm:prSet/>
      <dgm:spPr/>
      <dgm:t>
        <a:bodyPr/>
        <a:lstStyle/>
        <a:p>
          <a:endParaRPr lang="fr"/>
        </a:p>
      </dgm:t>
    </dgm:pt>
    <dgm:pt modelId="{B517F3BE-DEDE-4486-9755-A420FAFE8D2A}">
      <dgm:prSet custT="1"/>
      <dgm:spPr/>
      <dgm:t>
        <a:bodyPr/>
        <a:lstStyle/>
        <a:p>
          <a:pPr marL="0" algn="l" rtl="0">
            <a:spcAft>
              <a:spcPts val="0"/>
            </a:spcAft>
          </a:pPr>
          <a:r>
            <a:rPr lang="fr" sz="1400" b="0" i="0" u="none" baseline="0" dirty="0"/>
            <a:t>Publications via les médias papier dans 109 districts pour sensibiliser les groupes cibles prioritaires</a:t>
          </a:r>
          <a:r>
            <a:rPr lang="ro-RO" sz="1400" b="0" i="0" u="none" baseline="0" dirty="0"/>
            <a:t>.</a:t>
          </a:r>
          <a:endParaRPr lang="fr" sz="1400" b="0" i="0" u="none" baseline="0" dirty="0"/>
        </a:p>
      </dgm:t>
    </dgm:pt>
    <dgm:pt modelId="{933EAF97-31FB-4BFA-A011-EE97FD3D02BB}" type="parTrans" cxnId="{18E20EA5-6EDF-4FBC-BA70-29818EA5B953}">
      <dgm:prSet/>
      <dgm:spPr/>
      <dgm:t>
        <a:bodyPr/>
        <a:lstStyle/>
        <a:p>
          <a:endParaRPr lang="fr"/>
        </a:p>
      </dgm:t>
    </dgm:pt>
    <dgm:pt modelId="{CBC66D87-D350-4451-AD1E-6CCFE5BC8AEC}" type="sibTrans" cxnId="{18E20EA5-6EDF-4FBC-BA70-29818EA5B953}">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2813">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01BFF018-0E0C-45B1-B3B9-8EFCAF309139}" type="presOf" srcId="{B9E238E1-7A2A-4006-87CB-BDADF64F54E5}" destId="{A3463033-2E55-4A50-B868-0331C39926E2}" srcOrd="0" destOrd="3" presId="urn:microsoft.com/office/officeart/2005/8/layout/vList5"/>
    <dgm:cxn modelId="{8B571337-9E4C-48B2-AE0E-110B83E4625C}" type="presOf" srcId="{8C5DD39C-76A9-4249-986E-B6778ACD3A2C}" destId="{26A8BF07-0D8E-4300-9899-C64780806612}" srcOrd="0" destOrd="0" presId="urn:microsoft.com/office/officeart/2005/8/layout/vList5"/>
    <dgm:cxn modelId="{50DC9C62-0866-4F47-94FD-F6D89EF5E889}" type="presOf" srcId="{48D71E75-FF32-460D-BF2B-D400DDB64EC4}" destId="{A3463033-2E55-4A50-B868-0331C39926E2}" srcOrd="0" destOrd="0" presId="urn:microsoft.com/office/officeart/2005/8/layout/vList5"/>
    <dgm:cxn modelId="{BB751751-56B4-467D-A9F6-59E04557F60C}" type="presOf" srcId="{92A0AF85-5BAA-497F-A9F7-5A3B34E9E4BE}" destId="{57B58D7B-DFD6-41FB-BE66-CD09EB811652}" srcOrd="0" destOrd="0"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18E20EA5-6EDF-4FBC-BA70-29818EA5B953}" srcId="{8153EC4F-6C8C-471D-A39B-06340D6F7AAE}" destId="{B517F3BE-DEDE-4486-9755-A420FAFE8D2A}" srcOrd="2" destOrd="0" parTransId="{933EAF97-31FB-4BFA-A011-EE97FD3D02BB}" sibTransId="{CBC66D87-D350-4451-AD1E-6CCFE5BC8AEC}"/>
    <dgm:cxn modelId="{9C7A21AA-D6D2-4F3E-91E1-58DD1C863B25}" type="presOf" srcId="{596FB66F-A4EB-4532-A4E4-F1E3F073ACBA}" destId="{26A8BF07-0D8E-4300-9899-C64780806612}" srcOrd="0" destOrd="1" presId="urn:microsoft.com/office/officeart/2005/8/layout/vList5"/>
    <dgm:cxn modelId="{591989AD-6A31-445D-B3E8-E25E55996DDE}" srcId="{8B418944-A43C-4CA5-8070-E07F6C584A8C}" destId="{0E9BFAB2-BF6E-42E8-9160-CE10680B32E9}" srcOrd="1" destOrd="0" parTransId="{0211C37C-DD7B-44C6-95AB-97C25646691E}" sibTransId="{F1132AE0-70FA-49DA-945A-14A65C970EC9}"/>
    <dgm:cxn modelId="{E321C7B9-F16E-4838-AD45-94F56B46CBBB}" srcId="{8153EC4F-6C8C-471D-A39B-06340D6F7AAE}" destId="{B9E238E1-7A2A-4006-87CB-BDADF64F54E5}" srcOrd="3" destOrd="0" parTransId="{BA580048-6B99-4883-8D21-55A827D97F62}" sibTransId="{602BDEB6-4AFF-46B6-AA3B-3A3DAC7B2AF8}"/>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4B0049C6-8C96-4B49-99EA-F057C40499E3}" type="presOf" srcId="{0E9BFAB2-BF6E-42E8-9160-CE10680B32E9}" destId="{57B58D7B-DFD6-41FB-BE66-CD09EB811652}" srcOrd="0" destOrd="1" presId="urn:microsoft.com/office/officeart/2005/8/layout/vList5"/>
    <dgm:cxn modelId="{56B0C6CA-20DC-4EBF-9815-0C4CF7098944}" srcId="{8153EC4F-6C8C-471D-A39B-06340D6F7AAE}" destId="{07360E53-865A-4003-AF8C-58BB1AAB5CEA}" srcOrd="1" destOrd="0" parTransId="{31B6DE96-6DFC-441A-8450-34AAA1BAE53E}" sibTransId="{A61F8E08-D312-46E9-885A-39DCF3387A6F}"/>
    <dgm:cxn modelId="{3007AECD-4F97-48F2-BFBE-3B4F4F62D94A}" srcId="{4390CB50-5166-48D8-99CA-E386D0DB8E6E}" destId="{596FB66F-A4EB-4532-A4E4-F1E3F073ACBA}" srcOrd="1" destOrd="0" parTransId="{37104D46-A425-42D7-A317-FDC101B3B217}" sibTransId="{31CC2CB6-E154-45DF-84F6-154B1CB2B97D}"/>
    <dgm:cxn modelId="{98E3B9DE-FFD9-43C2-9E1F-6034FA7AD89C}" type="presOf" srcId="{8B418944-A43C-4CA5-8070-E07F6C584A8C}" destId="{8C96A032-99E7-4F02-A6B8-1803D52B7956}" srcOrd="0" destOrd="0" presId="urn:microsoft.com/office/officeart/2005/8/layout/vList5"/>
    <dgm:cxn modelId="{A45C52E0-A9F3-4271-A208-0C94A329989B}" type="presOf" srcId="{07360E53-865A-4003-AF8C-58BB1AAB5CEA}" destId="{A3463033-2E55-4A50-B868-0331C39926E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27A717FD-4AA1-4544-9330-A3DB92ACF3B7}" type="presOf" srcId="{B517F3BE-DEDE-4486-9755-A420FAFE8D2A}" destId="{A3463033-2E55-4A50-B868-0331C39926E2}" srcOrd="0" destOrd="2"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Depuis le 3 mars 2020, l'Éthiopie a confirmé 469 819 cas de COVID-19.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400" b="0" i="0" u="none" baseline="0" dirty="0"/>
            <a:t>Dénis communautaire de la COVID-19 (refus d'accepter les faits scientifiques).</a:t>
          </a:r>
          <a:endParaRPr lang="fr" sz="1400" dirty="0"/>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48D71E75-FF32-460D-BF2B-D400DDB64EC4}">
      <dgm:prSet phldrT="[Text]" custT="1"/>
      <dgm:spPr/>
      <dgm:t>
        <a:bodyPr/>
        <a:lstStyle/>
        <a:p>
          <a:pPr algn="l" rtl="0"/>
          <a:r>
            <a:rPr lang="fr-FR" sz="1400" dirty="0"/>
            <a:t>Engagement de 5 000 informateurs clés et fourniture d'une formation sur la communication des risques et l'engagement communautaire</a:t>
          </a:r>
          <a:endParaRPr lang="fr" sz="1400" dirty="0"/>
        </a:p>
      </dgm:t>
    </dgm:pt>
    <dgm:pt modelId="{20359F9C-A84F-4DD4-83C8-319258EDB5BC}" type="parTrans" cxnId="{581E55F5-1026-4BBF-94F5-0C16856FB70B}">
      <dgm:prSet/>
      <dgm:spPr/>
      <dgm:t>
        <a:bodyPr/>
        <a:lstStyle/>
        <a:p>
          <a:endParaRPr lang="fr"/>
        </a:p>
      </dgm:t>
    </dgm:pt>
    <dgm:pt modelId="{A5A41D80-9EE1-451C-A372-A11788A4A1AA}" type="sibTrans" cxnId="{581E55F5-1026-4BBF-94F5-0C16856FB70B}">
      <dgm:prSet/>
      <dgm:spPr/>
      <dgm:t>
        <a:bodyPr/>
        <a:lstStyle/>
        <a:p>
          <a:endParaRPr lang="fr"/>
        </a:p>
      </dgm:t>
    </dgm:pt>
    <dgm:pt modelId="{9699EADE-D036-4DCD-B6DE-D7F15B135858}">
      <dgm:prSet phldrT="[Text]" custT="1"/>
      <dgm:spPr/>
      <dgm:t>
        <a:bodyPr/>
        <a:lstStyle/>
        <a:p>
          <a:pPr algn="l" rtl="0">
            <a:buFont typeface="Arial" panose="020B0604020202020204" pitchFamily="34" charset="0"/>
            <a:buChar char="•"/>
          </a:pPr>
          <a:r>
            <a:rPr lang="fr" sz="1400" b="0" i="0" u="none" baseline="0" dirty="0"/>
            <a:t>La proportion de la population qui avait terminé la première série de vaccins en décembre 2021 n'était que de 4 %. </a:t>
          </a:r>
          <a:endParaRPr lang="fr" sz="1400" dirty="0"/>
        </a:p>
      </dgm:t>
    </dgm:pt>
    <dgm:pt modelId="{3339F5F8-FE5B-4C89-A4C8-9E69E8F73957}" type="parTrans" cxnId="{3E0831D8-8630-4B83-95C7-11FD9AE30F50}">
      <dgm:prSet/>
      <dgm:spPr/>
      <dgm:t>
        <a:bodyPr/>
        <a:lstStyle/>
        <a:p>
          <a:endParaRPr lang="fr"/>
        </a:p>
      </dgm:t>
    </dgm:pt>
    <dgm:pt modelId="{6252600D-FE54-402A-A69B-D81E0EFA3F40}" type="sibTrans" cxnId="{3E0831D8-8630-4B83-95C7-11FD9AE30F50}">
      <dgm:prSet/>
      <dgm:spPr/>
      <dgm:t>
        <a:bodyPr/>
        <a:lstStyle/>
        <a:p>
          <a:endParaRPr lang="fr"/>
        </a:p>
      </dgm:t>
    </dgm:pt>
    <dgm:pt modelId="{D4BA33A8-19A7-435F-817A-FBB76F3B735B}">
      <dgm:prSet custT="1"/>
      <dgm:spPr/>
      <dgm:t>
        <a:bodyPr/>
        <a:lstStyle/>
        <a:p>
          <a:pPr algn="l" rtl="0">
            <a:buFont typeface="Arial" panose="020B0604020202020204" pitchFamily="34" charset="0"/>
            <a:buChar char="•"/>
          </a:pPr>
          <a:r>
            <a:rPr lang="fr" sz="1400" b="0" i="0" u="none" baseline="0" dirty="0"/>
            <a:t>Faible capacité des établissements de santé ruraux à administrer la vaccination.​</a:t>
          </a:r>
          <a:endParaRPr lang="fr" sz="1400" dirty="0"/>
        </a:p>
      </dgm:t>
    </dgm:pt>
    <dgm:pt modelId="{C5D30D1B-7C9B-48F7-98A7-91D3FD4EB7BC}" type="parTrans" cxnId="{292E0789-FED5-4694-9AA9-2955DBF6D2D8}">
      <dgm:prSet/>
      <dgm:spPr/>
      <dgm:t>
        <a:bodyPr/>
        <a:lstStyle/>
        <a:p>
          <a:endParaRPr lang="fr"/>
        </a:p>
      </dgm:t>
    </dgm:pt>
    <dgm:pt modelId="{1108340F-5A89-4C8B-B64F-386D71268A57}" type="sibTrans" cxnId="{292E0789-FED5-4694-9AA9-2955DBF6D2D8}">
      <dgm:prSet/>
      <dgm:spPr/>
      <dgm:t>
        <a:bodyPr/>
        <a:lstStyle/>
        <a:p>
          <a:endParaRPr lang="fr"/>
        </a:p>
      </dgm:t>
    </dgm:pt>
    <dgm:pt modelId="{84C2A834-3BAE-4053-9F63-F84393266427}">
      <dgm:prSet custT="1"/>
      <dgm:spPr/>
      <dgm:t>
        <a:bodyPr/>
        <a:lstStyle/>
        <a:p>
          <a:pPr algn="l" rtl="0">
            <a:buFont typeface="Arial" panose="020B0604020202020204" pitchFamily="34" charset="0"/>
            <a:buChar char="•"/>
          </a:pPr>
          <a:r>
            <a:rPr lang="fr" sz="1400" b="0" i="0" u="none" baseline="0" dirty="0"/>
            <a:t>Perception négative de la communauté locale et rumeurs à l'origine de la réticence face à la vaccination.</a:t>
          </a:r>
          <a:endParaRPr lang="fr" sz="1400" dirty="0"/>
        </a:p>
      </dgm:t>
    </dgm:pt>
    <dgm:pt modelId="{6184BA1A-004D-45F7-A687-B25B15559D3C}" type="parTrans" cxnId="{6C26F98B-FF3D-4251-954C-F3D057E36D38}">
      <dgm:prSet/>
      <dgm:spPr/>
      <dgm:t>
        <a:bodyPr/>
        <a:lstStyle/>
        <a:p>
          <a:endParaRPr lang="fr"/>
        </a:p>
      </dgm:t>
    </dgm:pt>
    <dgm:pt modelId="{B48378C7-DF88-4885-9C1E-206D3D3A368C}" type="sibTrans" cxnId="{6C26F98B-FF3D-4251-954C-F3D057E36D38}">
      <dgm:prSet/>
      <dgm:spPr/>
      <dgm:t>
        <a:bodyPr/>
        <a:lstStyle/>
        <a:p>
          <a:endParaRPr lang="fr"/>
        </a:p>
      </dgm:t>
    </dgm:pt>
    <dgm:pt modelId="{86357AFF-B2A3-42BA-AC85-7046E4F04A6C}">
      <dgm:prSet custT="1"/>
      <dgm:spPr/>
      <dgm:t>
        <a:bodyPr/>
        <a:lstStyle/>
        <a:p>
          <a:pPr algn="l" rtl="0">
            <a:buFont typeface="Arial" panose="020B0604020202020204" pitchFamily="34" charset="0"/>
            <a:buChar char="•"/>
          </a:pPr>
          <a:r>
            <a:rPr lang="fr" sz="1400" b="0" i="0" u="none" baseline="0" dirty="0"/>
            <a:t>Conflit dans certaines parties du pays​</a:t>
          </a:r>
          <a:r>
            <a:rPr lang="ro-RO" sz="1400" b="0" i="0" u="none" baseline="0" dirty="0"/>
            <a:t>.</a:t>
          </a:r>
          <a:endParaRPr lang="fr" sz="1400" dirty="0"/>
        </a:p>
      </dgm:t>
    </dgm:pt>
    <dgm:pt modelId="{3F54B86D-5212-4D7A-B093-CAD31EAC60D9}" type="parTrans" cxnId="{3DB4054F-FA15-4F27-B53B-FA273B3BED9A}">
      <dgm:prSet/>
      <dgm:spPr/>
      <dgm:t>
        <a:bodyPr/>
        <a:lstStyle/>
        <a:p>
          <a:endParaRPr lang="fr"/>
        </a:p>
      </dgm:t>
    </dgm:pt>
    <dgm:pt modelId="{93671DA0-1610-4E9C-9069-609BA55DBB29}" type="sibTrans" cxnId="{3DB4054F-FA15-4F27-B53B-FA273B3BED9A}">
      <dgm:prSet/>
      <dgm:spPr/>
      <dgm:t>
        <a:bodyPr/>
        <a:lstStyle/>
        <a:p>
          <a:endParaRPr lang="fr"/>
        </a:p>
      </dgm:t>
    </dgm:pt>
    <dgm:pt modelId="{1A794D66-542E-4AB7-99EE-48D7745203CE}">
      <dgm:prSet custT="1"/>
      <dgm:spPr/>
      <dgm:t>
        <a:bodyPr/>
        <a:lstStyle/>
        <a:p>
          <a:pPr algn="l" rtl="0"/>
          <a:r>
            <a:rPr lang="fr" sz="1400" b="0" i="0" u="none" baseline="0" dirty="0"/>
            <a:t>Utilisation des médias, des supports d'information, d'éducation et de communication (IEC), des jeux de rôle et des discussions de groupes pour renforcer l’adoption.</a:t>
          </a:r>
          <a:endParaRPr lang="fr" sz="1400" dirty="0"/>
        </a:p>
      </dgm:t>
    </dgm:pt>
    <dgm:pt modelId="{C1BC8910-53AB-4834-9DF1-E3020AE362E6}" type="parTrans" cxnId="{34126411-1E5A-4D7A-9E10-76C4EEB44174}">
      <dgm:prSet/>
      <dgm:spPr/>
      <dgm:t>
        <a:bodyPr/>
        <a:lstStyle/>
        <a:p>
          <a:endParaRPr lang="fr"/>
        </a:p>
      </dgm:t>
    </dgm:pt>
    <dgm:pt modelId="{319B24EB-34DE-42F9-ACED-66CF4788160B}" type="sibTrans" cxnId="{34126411-1E5A-4D7A-9E10-76C4EEB44174}">
      <dgm:prSet/>
      <dgm:spPr/>
      <dgm:t>
        <a:bodyPr/>
        <a:lstStyle/>
        <a:p>
          <a:endParaRPr lang="fr"/>
        </a:p>
      </dgm:t>
    </dgm:pt>
    <dgm:pt modelId="{505FED8F-1EC0-4A55-97EA-D441AF2E080B}">
      <dgm:prSet custT="1"/>
      <dgm:spPr/>
      <dgm:t>
        <a:bodyPr/>
        <a:lstStyle/>
        <a:p>
          <a:pPr algn="l" rtl="0"/>
          <a:r>
            <a:rPr lang="fr" sz="1400" b="0" i="0" u="none" baseline="0" dirty="0"/>
            <a:t>Engagement des communautés dans la planification des campagnes de vaccination.</a:t>
          </a:r>
        </a:p>
      </dgm:t>
    </dgm:pt>
    <dgm:pt modelId="{CBF0BD8C-0F3E-4AC1-B4D6-61E532A85FD4}" type="parTrans" cxnId="{806757D7-D041-4959-BD72-DCA7673DCBE1}">
      <dgm:prSet/>
      <dgm:spPr/>
      <dgm:t>
        <a:bodyPr/>
        <a:lstStyle/>
        <a:p>
          <a:endParaRPr lang="fr"/>
        </a:p>
      </dgm:t>
    </dgm:pt>
    <dgm:pt modelId="{920C2C1C-074D-49E6-A946-DF59765CD419}" type="sibTrans" cxnId="{806757D7-D041-4959-BD72-DCA7673DCBE1}">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34126411-1E5A-4D7A-9E10-76C4EEB44174}" srcId="{8153EC4F-6C8C-471D-A39B-06340D6F7AAE}" destId="{1A794D66-542E-4AB7-99EE-48D7745203CE}" srcOrd="1" destOrd="0" parTransId="{C1BC8910-53AB-4834-9DF1-E3020AE362E6}" sibTransId="{319B24EB-34DE-42F9-ACED-66CF4788160B}"/>
    <dgm:cxn modelId="{559EAC12-9BB1-46DE-96C9-7F45501235DB}" type="presOf" srcId="{8153EC4F-6C8C-471D-A39B-06340D6F7AAE}" destId="{80F46D1E-8939-4D69-BDE1-B1C16F3C74E8}" srcOrd="0" destOrd="0" presId="urn:microsoft.com/office/officeart/2005/8/layout/vList5"/>
    <dgm:cxn modelId="{9DD3B41A-354A-496A-8436-D2EFBD52EBE2}" type="presOf" srcId="{86357AFF-B2A3-42BA-AC85-7046E4F04A6C}" destId="{26A8BF07-0D8E-4300-9899-C64780806612}" srcOrd="0" destOrd="3" presId="urn:microsoft.com/office/officeart/2005/8/layout/vList5"/>
    <dgm:cxn modelId="{8B571337-9E4C-48B2-AE0E-110B83E4625C}" type="presOf" srcId="{8C5DD39C-76A9-4249-986E-B6778ACD3A2C}" destId="{26A8BF07-0D8E-4300-9899-C64780806612}" srcOrd="0" destOrd="0" presId="urn:microsoft.com/office/officeart/2005/8/layout/vList5"/>
    <dgm:cxn modelId="{50DC9C62-0866-4F47-94FD-F6D89EF5E889}" type="presOf" srcId="{48D71E75-FF32-460D-BF2B-D400DDB64EC4}" destId="{A3463033-2E55-4A50-B868-0331C39926E2}" srcOrd="0" destOrd="0" presId="urn:microsoft.com/office/officeart/2005/8/layout/vList5"/>
    <dgm:cxn modelId="{3DB4054F-FA15-4F27-B53B-FA273B3BED9A}" srcId="{4390CB50-5166-48D8-99CA-E386D0DB8E6E}" destId="{86357AFF-B2A3-42BA-AC85-7046E4F04A6C}" srcOrd="3" destOrd="0" parTransId="{3F54B86D-5212-4D7A-B093-CAD31EAC60D9}" sibTransId="{93671DA0-1610-4E9C-9069-609BA55DBB29}"/>
    <dgm:cxn modelId="{BB751751-56B4-467D-A9F6-59E04557F60C}" type="presOf" srcId="{92A0AF85-5BAA-497F-A9F7-5A3B34E9E4BE}" destId="{57B58D7B-DFD6-41FB-BE66-CD09EB811652}" srcOrd="0" destOrd="0" presId="urn:microsoft.com/office/officeart/2005/8/layout/vList5"/>
    <dgm:cxn modelId="{1E3BCD59-B0BB-4FE3-A989-20153FD1C30F}" type="presOf" srcId="{84C2A834-3BAE-4053-9F63-F84393266427}" destId="{26A8BF07-0D8E-4300-9899-C6478080661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292E0789-FED5-4694-9AA9-2955DBF6D2D8}" srcId="{4390CB50-5166-48D8-99CA-E386D0DB8E6E}" destId="{D4BA33A8-19A7-435F-817A-FBB76F3B735B}" srcOrd="1" destOrd="0" parTransId="{C5D30D1B-7C9B-48F7-98A7-91D3FD4EB7BC}" sibTransId="{1108340F-5A89-4C8B-B64F-386D71268A57}"/>
    <dgm:cxn modelId="{6C26F98B-FF3D-4251-954C-F3D057E36D38}" srcId="{4390CB50-5166-48D8-99CA-E386D0DB8E6E}" destId="{84C2A834-3BAE-4053-9F63-F84393266427}" srcOrd="2" destOrd="0" parTransId="{6184BA1A-004D-45F7-A687-B25B15559D3C}" sibTransId="{B48378C7-DF88-4885-9C1E-206D3D3A368C}"/>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C6EDFAA5-4909-49A6-A4D5-F9EBC08E084A}" type="presOf" srcId="{1A794D66-542E-4AB7-99EE-48D7745203CE}" destId="{A3463033-2E55-4A50-B868-0331C39926E2}" srcOrd="0" destOrd="1" presId="urn:microsoft.com/office/officeart/2005/8/layout/vList5"/>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806757D7-D041-4959-BD72-DCA7673DCBE1}" srcId="{8153EC4F-6C8C-471D-A39B-06340D6F7AAE}" destId="{505FED8F-1EC0-4A55-97EA-D441AF2E080B}" srcOrd="2" destOrd="0" parTransId="{CBF0BD8C-0F3E-4AC1-B4D6-61E532A85FD4}" sibTransId="{920C2C1C-074D-49E6-A946-DF59765CD419}"/>
    <dgm:cxn modelId="{3E0831D8-8630-4B83-95C7-11FD9AE30F50}" srcId="{8B418944-A43C-4CA5-8070-E07F6C584A8C}" destId="{9699EADE-D036-4DCD-B6DE-D7F15B135858}" srcOrd="1" destOrd="0" parTransId="{3339F5F8-FE5B-4C89-A4C8-9E69E8F73957}" sibTransId="{6252600D-FE54-402A-A69B-D81E0EFA3F40}"/>
    <dgm:cxn modelId="{DA5F3EDA-E3FD-4D2F-AF05-C307BCED53DF}" type="presOf" srcId="{9699EADE-D036-4DCD-B6DE-D7F15B135858}" destId="{57B58D7B-DFD6-41FB-BE66-CD09EB811652}" srcOrd="0" destOrd="1" presId="urn:microsoft.com/office/officeart/2005/8/layout/vList5"/>
    <dgm:cxn modelId="{98E3B9DE-FFD9-43C2-9E1F-6034FA7AD89C}" type="presOf" srcId="{8B418944-A43C-4CA5-8070-E07F6C584A8C}" destId="{8C96A032-99E7-4F02-A6B8-1803D52B7956}" srcOrd="0" destOrd="0" presId="urn:microsoft.com/office/officeart/2005/8/layout/vList5"/>
    <dgm:cxn modelId="{EEC3CEE4-15F7-49F9-B454-FA80ADFB0DB3}" type="presOf" srcId="{D4BA33A8-19A7-435F-817A-FBB76F3B735B}" destId="{26A8BF07-0D8E-4300-9899-C64780806612}" srcOrd="0" destOrd="1" presId="urn:microsoft.com/office/officeart/2005/8/layout/vList5"/>
    <dgm:cxn modelId="{4A13F0E4-2B33-44AA-8032-B4478867ED8D}" type="presOf" srcId="{505FED8F-1EC0-4A55-97EA-D441AF2E080B}" destId="{A3463033-2E55-4A50-B868-0331C39926E2}" srcOrd="0" destOrd="2" presId="urn:microsoft.com/office/officeart/2005/8/layout/vList5"/>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ATTEINDRE LES PERSONNES DIFFICILES À ATTEINDRE</a:t>
          </a:r>
        </a:p>
        <a:p>
          <a:pPr marL="0" lvl="0" algn="l" defTabSz="533400" rtl="0">
            <a:lnSpc>
              <a:spcPct val="90000"/>
            </a:lnSpc>
            <a:spcBef>
              <a:spcPct val="0"/>
            </a:spcBef>
            <a:spcAft>
              <a:spcPct val="35000"/>
            </a:spcAft>
            <a:buNone/>
          </a:pPr>
          <a:r>
            <a:rPr lang="fr" sz="1100" b="0" i="0" u="none" kern="1200" baseline="0" dirty="0">
              <a:solidFill>
                <a:schemeClr val="tx1"/>
              </a:solidFill>
            </a:rPr>
            <a:t>La </a:t>
          </a:r>
          <a:r>
            <a:rPr lang="fr" sz="1100" b="1" i="0" u="none" kern="1200" baseline="0" dirty="0">
              <a:solidFill>
                <a:schemeClr val="tx1"/>
              </a:solidFill>
            </a:rPr>
            <a:t>Bolivie</a:t>
          </a:r>
          <a:r>
            <a:rPr lang="fr" sz="1100" b="0" i="0" u="none" kern="1200" baseline="0" dirty="0">
              <a:solidFill>
                <a:schemeClr val="tx1"/>
              </a:solidFill>
            </a:rPr>
            <a:t> a pris des mesures spéciales pour programmer la vaccination des populations autochtones, composées de différentes nations ou populations autochtones et rurales, qui vivent dans des zones difficiles d'accès et pour lesquelles des obstacles communicationnels et culturels ont été identifiés</a:t>
          </a: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PRESTATION INTÉGRÉE</a:t>
          </a:r>
        </a:p>
        <a:p>
          <a:pPr marL="0" lvl="0" algn="l" defTabSz="533400" rtl="0">
            <a:lnSpc>
              <a:spcPct val="90000"/>
            </a:lnSpc>
            <a:spcBef>
              <a:spcPct val="0"/>
            </a:spcBef>
            <a:spcAft>
              <a:spcPct val="35000"/>
            </a:spcAft>
            <a:buNone/>
          </a:pPr>
          <a:r>
            <a:rPr lang="fr" sz="1100" b="0" i="0" u="none" kern="1200" baseline="0">
              <a:solidFill>
                <a:schemeClr val="tx1"/>
              </a:solidFill>
            </a:rPr>
            <a:t>La </a:t>
          </a:r>
          <a:r>
            <a:rPr lang="fr" sz="1100" b="1" i="0" u="none" kern="1200" baseline="0">
              <a:solidFill>
                <a:schemeClr val="tx1"/>
              </a:solidFill>
            </a:rPr>
            <a:t>Zambie</a:t>
          </a:r>
          <a:r>
            <a:rPr lang="fr" sz="1100" b="0" i="0" u="none" kern="1200" baseline="0">
              <a:solidFill>
                <a:schemeClr val="tx1"/>
              </a:solidFill>
            </a:rPr>
            <a:t> a intégré le déploiement de la vaccination contre la COVID-19 dans les cliniques de traitement antirétroviral (T-ARV), où les clients sont conseillés et orientés vers une zone dédiée à la vaccination contre la COVID-19 spécialement prévue au sein de la clinique T-ARV.</a:t>
          </a: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MESURES SPÉCIALES POUR ATTEINDRE LES GROUPES À HAUT RISQUE</a:t>
          </a:r>
        </a:p>
        <a:p>
          <a:pPr marL="0" lvl="0" algn="l" defTabSz="533400" rtl="0">
            <a:lnSpc>
              <a:spcPct val="90000"/>
            </a:lnSpc>
            <a:spcBef>
              <a:spcPct val="0"/>
            </a:spcBef>
            <a:spcAft>
              <a:spcPct val="35000"/>
            </a:spcAft>
            <a:buNone/>
          </a:pPr>
          <a:r>
            <a:rPr lang="fr" sz="1100" b="0" i="0" u="none" kern="1200" baseline="0">
              <a:solidFill>
                <a:schemeClr val="tx1"/>
              </a:solidFill>
            </a:rPr>
            <a:t>L'</a:t>
          </a:r>
          <a:r>
            <a:rPr lang="fr" sz="1100" b="1" i="0" u="none" kern="1200" baseline="0">
              <a:solidFill>
                <a:schemeClr val="tx1"/>
              </a:solidFill>
            </a:rPr>
            <a:t>Ouganda</a:t>
          </a:r>
          <a:r>
            <a:rPr lang="fr" sz="1100" b="0" i="0" u="none" kern="1200" baseline="0">
              <a:solidFill>
                <a:schemeClr val="tx1"/>
              </a:solidFill>
            </a:rPr>
            <a:t> a déployé des équipes mobiles pour atteindre les personnes âgées et d'autres personnes qui ne sont pas en mesure de se rendre aux postes de vaccination fixes, en particulier en cas de forte demande et de longues files d'attente.</a:t>
          </a: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152" custScaleY="97152" custLinFactNeighborX="-31775" custLinFactNeighborY="859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31C5DC9-3B94-4233-B75F-2F187107BF74}" type="pres">
      <dgm:prSet presAssocID="{012CEA51-7305-48A0-AF33-E67B6539B7AE}" presName="txShp" presStyleLbl="node1" presStyleIdx="0" presStyleCnt="3" custScaleX="135113" custLinFactNeighborX="7631" custLinFactNeighborY="12072">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152" custScaleY="97152" custLinFactNeighborX="-23563" custLinFactNeighborY="-188"/>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EA6993E9-8266-46BC-B04C-904098557E8E}" type="pres">
      <dgm:prSet presAssocID="{E7405B8F-AD5C-414B-90B3-CCD5F1A99E1D}" presName="txShp" presStyleLbl="node1" presStyleIdx="1" presStyleCnt="3" custScaleX="135113" custLinFactNeighborX="7631" custLinFactNeighborY="6945">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152" custScaleY="97152" custLinFactNeighborX="-23563" custLinFactNeighborY="-188"/>
      <dgm:spPr>
        <a:blipFill rotWithShape="1">
          <a:blip xmlns:r="http://schemas.openxmlformats.org/officeDocument/2006/relationships"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35113" custLinFactNeighborX="5567" custLinFactNeighborY="-6780">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Même si le pays a commencé la mise en place de la vaccination en juin 2021, seulement 14 % de la population avait terminé la série primaire de vaccination en juin 2022.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400" b="0" i="0" u="none" baseline="0" dirty="0"/>
            <a:t>Prolifération des rumeurs. ​</a:t>
          </a:r>
          <a:endParaRPr lang="fr" sz="1400" dirty="0"/>
        </a:p>
      </dgm:t>
    </dgm:pt>
    <dgm:pt modelId="{303B50CE-C5BE-4432-93DA-7CCA0AE2816E}" type="parTrans" cxnId="{BD298ABB-7C28-4B4E-97F8-27DA00929D7A}">
      <dgm:prSet/>
      <dgm:spPr/>
      <dgm:t>
        <a:bodyPr/>
        <a:lstStyle/>
        <a:p>
          <a:endParaRPr lang="fr"/>
        </a:p>
      </dgm:t>
    </dgm:pt>
    <dgm:pt modelId="{C691D9AB-A587-4BE9-ADF7-4D77672A4093}" type="sibTrans" cxnId="{BD298ABB-7C28-4B4E-97F8-27DA00929D7A}">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5A191BA9-CC84-42A0-A3BD-07E24A78710F}">
      <dgm:prSet custT="1"/>
      <dgm:spPr/>
      <dgm:t>
        <a:bodyPr/>
        <a:lstStyle/>
        <a:p>
          <a:pPr algn="l" rtl="0"/>
          <a:r>
            <a:rPr lang="fr" sz="1400" b="0" i="0" u="none" baseline="0" dirty="0"/>
            <a:t>Breakthrough ACTION, une collaboration dirigée par le Johns Hopkins Centre for Communication Programs, a mis en œuvre une campagne de sensibilisation avec le chanteur de reggae Sana Bob pour parler de la vaccination en termes simples, en combinant divertissement et informations, et pour atteindre les communautés avec la bonne information.​ </a:t>
          </a:r>
          <a:endParaRPr lang="fr" sz="1400" dirty="0"/>
        </a:p>
      </dgm:t>
    </dgm:pt>
    <dgm:pt modelId="{B4E9776A-468F-47A5-9D8A-0A9574223A7D}" type="parTrans" cxnId="{6B6A5D7D-53F0-45B4-82FE-7D7B8D06D3AA}">
      <dgm:prSet/>
      <dgm:spPr/>
      <dgm:t>
        <a:bodyPr/>
        <a:lstStyle/>
        <a:p>
          <a:endParaRPr lang="fr"/>
        </a:p>
      </dgm:t>
    </dgm:pt>
    <dgm:pt modelId="{9C7A458F-EF05-417D-87A7-FA0947BCFA35}" type="sibTrans" cxnId="{6B6A5D7D-53F0-45B4-82FE-7D7B8D06D3AA}">
      <dgm:prSet/>
      <dgm:spPr/>
      <dgm:t>
        <a:bodyPr/>
        <a:lstStyle/>
        <a:p>
          <a:endParaRPr lang="fr"/>
        </a:p>
      </dgm:t>
    </dgm:pt>
    <dgm:pt modelId="{8BC45EB8-7051-4FCD-A028-1C440D8411E7}">
      <dgm:prSet custT="1"/>
      <dgm:spPr/>
      <dgm:t>
        <a:bodyPr/>
        <a:lstStyle/>
        <a:p>
          <a:pPr algn="l" rtl="0">
            <a:buFont typeface="Arial" panose="020B0604020202020204" pitchFamily="34" charset="0"/>
            <a:buChar char="•"/>
          </a:pPr>
          <a:r>
            <a:rPr lang="fr" sz="1400" b="0" i="0" u="none" baseline="0" dirty="0"/>
            <a:t>Communication inadéquate et peu rassurante. ​</a:t>
          </a:r>
        </a:p>
      </dgm:t>
    </dgm:pt>
    <dgm:pt modelId="{2CF89514-7512-4FA2-830A-E23EDD56E07C}" type="parTrans" cxnId="{A5FF7233-FC26-46DB-806E-A5E44EF51A03}">
      <dgm:prSet/>
      <dgm:spPr/>
      <dgm:t>
        <a:bodyPr/>
        <a:lstStyle/>
        <a:p>
          <a:endParaRPr lang="fr"/>
        </a:p>
      </dgm:t>
    </dgm:pt>
    <dgm:pt modelId="{70C31030-9E53-4171-82A6-558CEBE0C655}" type="sibTrans" cxnId="{A5FF7233-FC26-46DB-806E-A5E44EF51A03}">
      <dgm:prSet/>
      <dgm:spPr/>
      <dgm:t>
        <a:bodyPr/>
        <a:lstStyle/>
        <a:p>
          <a:endParaRPr lang="fr"/>
        </a:p>
      </dgm:t>
    </dgm:pt>
    <dgm:pt modelId="{C920F028-5688-441A-847C-2C76240F8A6B}">
      <dgm:prSet custT="1"/>
      <dgm:spPr/>
      <dgm:t>
        <a:bodyPr/>
        <a:lstStyle/>
        <a:p>
          <a:pPr algn="l" rtl="0">
            <a:buFont typeface="Arial" panose="020B0604020202020204" pitchFamily="34" charset="0"/>
            <a:buChar char="•"/>
          </a:pPr>
          <a:r>
            <a:rPr lang="fr" sz="1400" b="0" i="0" u="none" baseline="0" dirty="0"/>
            <a:t>Méfiance envers les autorités.</a:t>
          </a:r>
          <a:endParaRPr lang="fr" sz="1400" dirty="0"/>
        </a:p>
      </dgm:t>
    </dgm:pt>
    <dgm:pt modelId="{028334B3-2EAC-46EC-B8A0-8981C80F2C43}" type="parTrans" cxnId="{16370247-8DC3-469D-8324-57FE6C40A8E6}">
      <dgm:prSet/>
      <dgm:spPr/>
      <dgm:t>
        <a:bodyPr/>
        <a:lstStyle/>
        <a:p>
          <a:endParaRPr lang="fr"/>
        </a:p>
      </dgm:t>
    </dgm:pt>
    <dgm:pt modelId="{E1565F00-AA4B-4159-B3E4-0A9D4BE9E5ED}" type="sibTrans" cxnId="{16370247-8DC3-469D-8324-57FE6C40A8E6}">
      <dgm:prSet/>
      <dgm:spPr/>
      <dgm:t>
        <a:bodyPr/>
        <a:lstStyle/>
        <a:p>
          <a:endParaRPr lang="fr"/>
        </a:p>
      </dgm:t>
    </dgm:pt>
    <dgm:pt modelId="{FC206500-F93C-4A08-9061-46A692888892}">
      <dgm:prSet custT="1"/>
      <dgm:spPr/>
      <dgm:t>
        <a:bodyPr/>
        <a:lstStyle/>
        <a:p>
          <a:pPr algn="l" rtl="0">
            <a:buFont typeface="Arial" panose="020B0604020202020204" pitchFamily="34" charset="0"/>
            <a:buChar char="•"/>
          </a:pPr>
          <a:r>
            <a:rPr lang="fr" sz="1400" b="0" i="0" u="none" baseline="0" dirty="0"/>
            <a:t>Controverse mondiale autour du vaccin qui a invalidé les données et les informations normalement utilisées pour mobiliser la population.​</a:t>
          </a:r>
          <a:endParaRPr lang="fr" sz="1400" dirty="0"/>
        </a:p>
      </dgm:t>
    </dgm:pt>
    <dgm:pt modelId="{138E4DD2-9C29-4597-99F9-B9CF130EF986}" type="parTrans" cxnId="{BEF9985D-901C-4925-BC74-D0CB3718409A}">
      <dgm:prSet/>
      <dgm:spPr/>
      <dgm:t>
        <a:bodyPr/>
        <a:lstStyle/>
        <a:p>
          <a:endParaRPr lang="fr"/>
        </a:p>
      </dgm:t>
    </dgm:pt>
    <dgm:pt modelId="{9160AD5E-661D-4C02-9D2F-F2009BEDA940}" type="sibTrans" cxnId="{BEF9985D-901C-4925-BC74-D0CB3718409A}">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A5FF7233-FC26-46DB-806E-A5E44EF51A03}" srcId="{4390CB50-5166-48D8-99CA-E386D0DB8E6E}" destId="{8BC45EB8-7051-4FCD-A028-1C440D8411E7}" srcOrd="1" destOrd="0" parTransId="{2CF89514-7512-4FA2-830A-E23EDD56E07C}" sibTransId="{70C31030-9E53-4171-82A6-558CEBE0C655}"/>
    <dgm:cxn modelId="{8B571337-9E4C-48B2-AE0E-110B83E4625C}" type="presOf" srcId="{8C5DD39C-76A9-4249-986E-B6778ACD3A2C}" destId="{26A8BF07-0D8E-4300-9899-C64780806612}" srcOrd="0" destOrd="0" presId="urn:microsoft.com/office/officeart/2005/8/layout/vList5"/>
    <dgm:cxn modelId="{BEF9985D-901C-4925-BC74-D0CB3718409A}" srcId="{4390CB50-5166-48D8-99CA-E386D0DB8E6E}" destId="{FC206500-F93C-4A08-9061-46A692888892}" srcOrd="3" destOrd="0" parTransId="{138E4DD2-9C29-4597-99F9-B9CF130EF986}" sibTransId="{9160AD5E-661D-4C02-9D2F-F2009BEDA940}"/>
    <dgm:cxn modelId="{16370247-8DC3-469D-8324-57FE6C40A8E6}" srcId="{4390CB50-5166-48D8-99CA-E386D0DB8E6E}" destId="{C920F028-5688-441A-847C-2C76240F8A6B}" srcOrd="2" destOrd="0" parTransId="{028334B3-2EAC-46EC-B8A0-8981C80F2C43}" sibTransId="{E1565F00-AA4B-4159-B3E4-0A9D4BE9E5ED}"/>
    <dgm:cxn modelId="{B8AD5B4C-58E1-4083-A9ED-E8B1D22AAC8A}" type="presOf" srcId="{FC206500-F93C-4A08-9061-46A692888892}" destId="{26A8BF07-0D8E-4300-9899-C64780806612}" srcOrd="0" destOrd="3" presId="urn:microsoft.com/office/officeart/2005/8/layout/vList5"/>
    <dgm:cxn modelId="{BB751751-56B4-467D-A9F6-59E04557F60C}" type="presOf" srcId="{92A0AF85-5BAA-497F-A9F7-5A3B34E9E4BE}" destId="{57B58D7B-DFD6-41FB-BE66-CD09EB811652}" srcOrd="0" destOrd="0"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A7CCFD87-13C2-44EB-91BE-450E6C543AC2}" type="presOf" srcId="{8BC45EB8-7051-4FCD-A028-1C440D8411E7}" destId="{26A8BF07-0D8E-4300-9899-C6478080661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AADA82D6-41EE-4B93-8260-491FB547C6EC}" type="presOf" srcId="{C920F028-5688-441A-847C-2C76240F8A6B}" destId="{26A8BF07-0D8E-4300-9899-C64780806612}" srcOrd="0" destOrd="2" presId="urn:microsoft.com/office/officeart/2005/8/layout/vList5"/>
    <dgm:cxn modelId="{98E3B9DE-FFD9-43C2-9E1F-6034FA7AD89C}" type="presOf" srcId="{8B418944-A43C-4CA5-8070-E07F6C584A8C}" destId="{8C96A032-99E7-4F02-A6B8-1803D52B7956}"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Une </a:t>
          </a:r>
          <a:r>
            <a:rPr lang="fr" sz="1400" b="1" i="0" u="none" baseline="0" dirty="0"/>
            <a:t>très faible adoption </a:t>
          </a:r>
          <a:r>
            <a:rPr lang="fr" sz="1400" b="0" i="0" u="none" baseline="0" dirty="0"/>
            <a:t>a été observée dans la ville de Hawassa au cours d'une campagne de vaccination contre la COVID-19.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Des activités de plaidoyer de haut niveau avaient été menées, mais les activités de sensibilisation n'ont pas été menées à l'aide d'influenceurs locaux.​</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B7BCA17B-1BF1-46BC-B1C4-90CE93408728}">
      <dgm:prSet custT="1"/>
      <dgm:spPr/>
      <dgm:t>
        <a:bodyPr/>
        <a:lstStyle/>
        <a:p>
          <a:pPr algn="l" rtl="0">
            <a:buFont typeface="Arial" panose="020B0604020202020204" pitchFamily="34" charset="0"/>
            <a:buChar char="•"/>
          </a:pPr>
          <a:r>
            <a:rPr lang="fr" sz="1400" b="0" i="0" u="none" baseline="0" dirty="0"/>
            <a:t>Les activités de mobilisation sociale n'ont pas été correctement planifiées et surveillées.</a:t>
          </a:r>
          <a:endParaRPr lang="fr" sz="1400" dirty="0"/>
        </a:p>
      </dgm:t>
    </dgm:pt>
    <dgm:pt modelId="{368A7E86-F6A2-4EF6-8FE4-FC1B382C003B}" type="parTrans" cxnId="{4BF33AE3-C503-498D-ADC8-756A0DDF7D1F}">
      <dgm:prSet/>
      <dgm:spPr/>
      <dgm:t>
        <a:bodyPr/>
        <a:lstStyle/>
        <a:p>
          <a:endParaRPr lang="fr"/>
        </a:p>
      </dgm:t>
    </dgm:pt>
    <dgm:pt modelId="{BC8CDD42-D15B-4AE7-8626-728C26889452}" type="sibTrans" cxnId="{4BF33AE3-C503-498D-ADC8-756A0DDF7D1F}">
      <dgm:prSet/>
      <dgm:spPr/>
      <dgm:t>
        <a:bodyPr/>
        <a:lstStyle/>
        <a:p>
          <a:endParaRPr lang="fr"/>
        </a:p>
      </dgm:t>
    </dgm:pt>
    <dgm:pt modelId="{5A191BA9-CC84-42A0-A3BD-07E24A78710F}">
      <dgm:prSet custT="1"/>
      <dgm:spPr/>
      <dgm:t>
        <a:bodyPr/>
        <a:lstStyle/>
        <a:p>
          <a:pPr algn="l" rtl="0"/>
          <a:r>
            <a:rPr lang="fr" sz="1400" b="0" i="0" u="none" baseline="0" dirty="0"/>
            <a:t>L'équipe nationale de supervision, avec des experts en vaccination, a effectué de fréquentes visites dans les établissements de santé, les sites de vaccination, les parcs industriels, les écoles et les collèges afin d'identifier les causes profondes de la faible adoption des vaccins​</a:t>
          </a:r>
          <a:r>
            <a:rPr lang="ro-RO" sz="1400" b="0" i="0" u="none" baseline="0" dirty="0"/>
            <a:t>.</a:t>
          </a:r>
          <a:endParaRPr lang="fr" sz="1400" dirty="0"/>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D82D8C5C-51CE-40BA-ABEA-AE0D86EE8780}">
      <dgm:prSet custT="1"/>
      <dgm:spPr/>
      <dgm:t>
        <a:bodyPr/>
        <a:lstStyle/>
        <a:p>
          <a:pPr algn="l" rtl="0"/>
          <a:r>
            <a:rPr lang="fr" sz="1400" b="0" i="0" u="none" baseline="0" dirty="0"/>
            <a:t>Le plaidoyer a été mené au niveau communautaire, en utilisant des messages ciblés de mobilisation sociale.​</a:t>
          </a:r>
          <a:endParaRPr lang="fr" sz="1400" dirty="0"/>
        </a:p>
      </dgm:t>
    </dgm:pt>
    <dgm:pt modelId="{40169A9A-FDE9-4EBD-8E44-40FDB4024406}" type="parTrans" cxnId="{C8734787-269A-4646-BC7A-80B4F1C6FF80}">
      <dgm:prSet/>
      <dgm:spPr/>
      <dgm:t>
        <a:bodyPr/>
        <a:lstStyle/>
        <a:p>
          <a:endParaRPr lang="fr"/>
        </a:p>
      </dgm:t>
    </dgm:pt>
    <dgm:pt modelId="{960C5158-F93E-4B30-8131-7EFB1A7DB3FD}" type="sibTrans" cxnId="{C8734787-269A-4646-BC7A-80B4F1C6FF80}">
      <dgm:prSet/>
      <dgm:spPr/>
      <dgm:t>
        <a:bodyPr/>
        <a:lstStyle/>
        <a:p>
          <a:endParaRPr lang="fr"/>
        </a:p>
      </dgm:t>
    </dgm:pt>
    <dgm:pt modelId="{5DCC7882-2619-445D-96B1-EAF88CCE8F5D}">
      <dgm:prSet custT="1"/>
      <dgm:spPr/>
      <dgm:t>
        <a:bodyPr/>
        <a:lstStyle/>
        <a:p>
          <a:pPr algn="l" rtl="0"/>
          <a:r>
            <a:rPr lang="fr" sz="1400" b="0" i="0" u="none" baseline="0" dirty="0"/>
            <a:t>Plusieurs sites temporaires de vaccination ont été ouverts dans des endroits comme des écoles, des bureaux, des gares routières</a:t>
          </a:r>
          <a:r>
            <a:rPr lang="ro-RO" sz="1400" b="0" i="0" u="none" baseline="0" dirty="0"/>
            <a:t>.</a:t>
          </a:r>
          <a:endParaRPr lang="fr" sz="1400" dirty="0"/>
        </a:p>
      </dgm:t>
    </dgm:pt>
    <dgm:pt modelId="{35B2899E-7371-4FDD-9EC2-B2281B10CEB5}" type="parTrans" cxnId="{64CA41EE-B6DC-43FC-BF20-992582F1E2FD}">
      <dgm:prSet/>
      <dgm:spPr/>
      <dgm:t>
        <a:bodyPr/>
        <a:lstStyle/>
        <a:p>
          <a:endParaRPr lang="fr"/>
        </a:p>
      </dgm:t>
    </dgm:pt>
    <dgm:pt modelId="{B7026978-B528-4F4F-A601-576F93E4347B}" type="sibTrans" cxnId="{64CA41EE-B6DC-43FC-BF20-992582F1E2FD}">
      <dgm:prSet/>
      <dgm:spPr/>
      <dgm:t>
        <a:bodyPr/>
        <a:lstStyle/>
        <a:p>
          <a:endParaRPr lang="fr"/>
        </a:p>
      </dgm:t>
    </dgm:pt>
    <dgm:pt modelId="{9AEB8AF9-BB24-41C6-A526-0BBEDE3612BC}">
      <dgm:prSet phldrT="[Text]" custT="1"/>
      <dgm:spPr/>
      <dgm:t>
        <a:bodyPr/>
        <a:lstStyle/>
        <a:p>
          <a:pPr algn="l" rtl="0">
            <a:buFont typeface="Arial" panose="020B0604020202020204" pitchFamily="34" charset="0"/>
            <a:buChar char="•"/>
          </a:pPr>
          <a:r>
            <a:rPr lang="fr" sz="1400" b="0" i="0" u="none" baseline="0" dirty="0"/>
            <a:t>L'Éthiopie a adopté une stratégie de campagnes de vaccination de masse pour accélérer l'adoption de la vaccination contre la COVID-19.</a:t>
          </a:r>
        </a:p>
      </dgm:t>
    </dgm:pt>
    <dgm:pt modelId="{21957EF8-A078-477C-926B-AB9F39B9BD5D}" type="parTrans" cxnId="{206F6BFF-C9A3-4134-BCB2-9355802A98AC}">
      <dgm:prSet/>
      <dgm:spPr/>
      <dgm:t>
        <a:bodyPr/>
        <a:lstStyle/>
        <a:p>
          <a:endParaRPr lang="fr"/>
        </a:p>
      </dgm:t>
    </dgm:pt>
    <dgm:pt modelId="{4DDB6573-F4BF-4D5D-8534-BB33343A8121}" type="sibTrans" cxnId="{206F6BFF-C9A3-4134-BCB2-9355802A98AC}">
      <dgm:prSet/>
      <dgm:spPr/>
      <dgm:t>
        <a:bodyPr/>
        <a:lstStyle/>
        <a:p>
          <a:endParaRPr lang="fr"/>
        </a:p>
      </dgm:t>
    </dgm:pt>
    <dgm:pt modelId="{785C445E-FB8D-4331-ACB6-EC33DB932B16}">
      <dgm:prSet custT="1"/>
      <dgm:spPr/>
      <dgm:t>
        <a:bodyPr/>
        <a:lstStyle/>
        <a:p>
          <a:pPr algn="l" rtl="0">
            <a:buFont typeface="Arial" panose="020B0604020202020204" pitchFamily="34" charset="0"/>
            <a:buChar char="•"/>
          </a:pPr>
          <a:r>
            <a:rPr lang="fr" sz="1400" b="0" i="0" u="none" baseline="0" dirty="0"/>
            <a:t>Les équipes de vaccination n'ont pas été en mesure d'atteindre les objectifs quotidiens dans les sites fixes et de sensibilisation</a:t>
          </a:r>
          <a:r>
            <a:rPr lang="ro-RO" sz="1400" b="0" i="0" u="none" baseline="0" dirty="0"/>
            <a:t>.</a:t>
          </a:r>
          <a:endParaRPr lang="fr" sz="1400" dirty="0"/>
        </a:p>
      </dgm:t>
    </dgm:pt>
    <dgm:pt modelId="{A9D8ADC2-A801-48B5-9D30-9B7C4E909621}" type="parTrans" cxnId="{EBC9F64C-6ED4-4A26-BE27-9562123B90D3}">
      <dgm:prSet/>
      <dgm:spPr/>
      <dgm:t>
        <a:bodyPr/>
        <a:lstStyle/>
        <a:p>
          <a:endParaRPr lang="fr"/>
        </a:p>
      </dgm:t>
    </dgm:pt>
    <dgm:pt modelId="{7F4C1E3D-8D23-44FB-9A74-97CFDEFE14AB}" type="sibTrans" cxnId="{EBC9F64C-6ED4-4A26-BE27-9562123B90D3}">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559EAC12-9BB1-46DE-96C9-7F45501235DB}" type="presOf" srcId="{8153EC4F-6C8C-471D-A39B-06340D6F7AAE}" destId="{80F46D1E-8939-4D69-BDE1-B1C16F3C74E8}" srcOrd="0" destOrd="0" presId="urn:microsoft.com/office/officeart/2005/8/layout/vList5"/>
    <dgm:cxn modelId="{CF46CD4C-9B22-4CAF-83ED-604C0B8545D8}" type="presOf" srcId="{B7BCA17B-1BF1-46BC-B1C4-90CE93408728}" destId="{26A8BF07-0D8E-4300-9899-C64780806612}" srcOrd="0" destOrd="1" presId="urn:microsoft.com/office/officeart/2005/8/layout/vList5"/>
    <dgm:cxn modelId="{EBC9F64C-6ED4-4A26-BE27-9562123B90D3}" srcId="{4390CB50-5166-48D8-99CA-E386D0DB8E6E}" destId="{785C445E-FB8D-4331-ACB6-EC33DB932B16}" srcOrd="2" destOrd="0" parTransId="{A9D8ADC2-A801-48B5-9D30-9B7C4E909621}" sibTransId="{7F4C1E3D-8D23-44FB-9A74-97CFDEFE14AB}"/>
    <dgm:cxn modelId="{BB751751-56B4-467D-A9F6-59E04557F60C}" type="presOf" srcId="{92A0AF85-5BAA-497F-A9F7-5A3B34E9E4BE}" destId="{57B58D7B-DFD6-41FB-BE66-CD09EB811652}" srcOrd="0" destOrd="1"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C8734787-269A-4646-BC7A-80B4F1C6FF80}" srcId="{8153EC4F-6C8C-471D-A39B-06340D6F7AAE}" destId="{D82D8C5C-51CE-40BA-ABEA-AE0D86EE8780}" srcOrd="1" destOrd="0" parTransId="{40169A9A-FDE9-4EBD-8E44-40FDB4024406}" sibTransId="{960C5158-F93E-4B30-8131-7EFB1A7DB3FD}"/>
    <dgm:cxn modelId="{3DAA278A-DD1D-4EA4-8E3C-7B9B9532A361}" type="presOf" srcId="{5DCC7882-2619-445D-96B1-EAF88CCE8F5D}" destId="{A3463033-2E55-4A50-B868-0331C39926E2}" srcOrd="0" destOrd="2"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1" destOrd="0" parTransId="{3EF47883-8616-4E46-A7E7-6E105A5C70BC}" sibTransId="{129E9154-ACFF-4B01-9BC2-A896130884DC}"/>
    <dgm:cxn modelId="{94EAC2CA-10A4-4E70-B8F9-CDF30BA9C7D6}" type="presOf" srcId="{785C445E-FB8D-4331-ACB6-EC33DB932B16}" destId="{26A8BF07-0D8E-4300-9899-C64780806612}" srcOrd="0" destOrd="2" presId="urn:microsoft.com/office/officeart/2005/8/layout/vList5"/>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4BF33AE3-C503-498D-ADC8-756A0DDF7D1F}" srcId="{4390CB50-5166-48D8-99CA-E386D0DB8E6E}" destId="{B7BCA17B-1BF1-46BC-B1C4-90CE93408728}" srcOrd="1" destOrd="0" parTransId="{368A7E86-F6A2-4EF6-8FE4-FC1B382C003B}" sibTransId="{BC8CDD42-D15B-4AE7-8626-728C26889452}"/>
    <dgm:cxn modelId="{BBAB24E7-98EB-4CCF-A43A-E521FD83ADAD}" type="presOf" srcId="{D82D8C5C-51CE-40BA-ABEA-AE0D86EE8780}" destId="{A3463033-2E55-4A50-B868-0331C39926E2}" srcOrd="0" destOrd="1" presId="urn:microsoft.com/office/officeart/2005/8/layout/vList5"/>
    <dgm:cxn modelId="{64CA41EE-B6DC-43FC-BF20-992582F1E2FD}" srcId="{8153EC4F-6C8C-471D-A39B-06340D6F7AAE}" destId="{5DCC7882-2619-445D-96B1-EAF88CCE8F5D}" srcOrd="2" destOrd="0" parTransId="{35B2899E-7371-4FDD-9EC2-B2281B10CEB5}" sibTransId="{B7026978-B528-4F4F-A601-576F93E4347B}"/>
    <dgm:cxn modelId="{443B0AF4-6DD9-4F60-AFFC-FDDF98BB48A4}" type="presOf" srcId="{4390CB50-5166-48D8-99CA-E386D0DB8E6E}" destId="{C18FE2B4-240F-4400-B1DA-52196A864594}" srcOrd="0" destOrd="0" presId="urn:microsoft.com/office/officeart/2005/8/layout/vList5"/>
    <dgm:cxn modelId="{EADFCAF8-BB1E-456E-9377-476DF36C3C2C}" type="presOf" srcId="{9AEB8AF9-BB24-41C6-A526-0BBEDE3612BC}" destId="{57B58D7B-DFD6-41FB-BE66-CD09EB811652}" srcOrd="0" destOrd="0" presId="urn:microsoft.com/office/officeart/2005/8/layout/vList5"/>
    <dgm:cxn modelId="{206F6BFF-C9A3-4134-BCB2-9355802A98AC}" srcId="{8B418944-A43C-4CA5-8070-E07F6C584A8C}" destId="{9AEB8AF9-BB24-41C6-A526-0BBEDE3612BC}" srcOrd="0" destOrd="0" parTransId="{21957EF8-A078-477C-926B-AB9F39B9BD5D}" sibTransId="{4DDB6573-F4BF-4D5D-8534-BB33343A8121}"/>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Au Cameroun, l'adoption du vaccin était faible et moins de 2 % de la population avait terminé la première série de vaccination.</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Le conflit armé en cours et la relation tendue entre la population du Cameroun anglophone et le gouvernement ont contribué à la faible adoption de vaccins. </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marL="0" algn="l" rtl="0">
            <a:spcAft>
              <a:spcPts val="0"/>
            </a:spcAft>
          </a:pPr>
          <a:r>
            <a:rPr lang="fr" sz="1200" b="0" i="0" u="none" baseline="0" dirty="0"/>
            <a:t>Intégration des activités de demande de vaccins et de la conception centrée sur l'être humain dans les micro-plans.​</a:t>
          </a:r>
          <a:endParaRPr lang="fr" sz="1200" dirty="0"/>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B6A60EFF-ABDE-4361-B94D-3894683225B1}">
      <dgm:prSet phldrT="[Text]" custT="1"/>
      <dgm:spPr/>
      <dgm:t>
        <a:bodyPr/>
        <a:lstStyle/>
        <a:p>
          <a:pPr algn="l" rtl="0">
            <a:buFont typeface="Arial" panose="020B0604020202020204" pitchFamily="34" charset="0"/>
            <a:buChar char="•"/>
          </a:pPr>
          <a:r>
            <a:rPr lang="fr" sz="1400" b="0" i="0" u="none" baseline="0" dirty="0"/>
            <a:t>Les régions anglophones du pays avaient les taux les plus faibles d'adoption du vaccin contre la COVID-19, avec une couverture vaccinale primaire de seulement 0,8 % de la population dans le sud-ouest et de 0,67 % dans le nord-ouest du pays.  ​</a:t>
          </a:r>
          <a:endParaRPr lang="fr" sz="1400" dirty="0"/>
        </a:p>
      </dgm:t>
    </dgm:pt>
    <dgm:pt modelId="{EA5C4EB9-9359-42D8-AB9A-2B277584E361}" type="parTrans" cxnId="{5705FEA9-DFCC-4BF6-B0F5-2E1E93484483}">
      <dgm:prSet/>
      <dgm:spPr/>
      <dgm:t>
        <a:bodyPr/>
        <a:lstStyle/>
        <a:p>
          <a:endParaRPr lang="fr"/>
        </a:p>
      </dgm:t>
    </dgm:pt>
    <dgm:pt modelId="{9A1B8132-39AE-4801-B5C5-7421483BA5DE}" type="sibTrans" cxnId="{5705FEA9-DFCC-4BF6-B0F5-2E1E93484483}">
      <dgm:prSet/>
      <dgm:spPr/>
      <dgm:t>
        <a:bodyPr/>
        <a:lstStyle/>
        <a:p>
          <a:endParaRPr lang="fr"/>
        </a:p>
      </dgm:t>
    </dgm:pt>
    <dgm:pt modelId="{ACD8145A-7001-4244-90F2-66004464DF0B}">
      <dgm:prSet custT="1"/>
      <dgm:spPr/>
      <dgm:t>
        <a:bodyPr/>
        <a:lstStyle/>
        <a:p>
          <a:pPr algn="l" rtl="0">
            <a:buFont typeface="Arial" panose="020B0604020202020204" pitchFamily="34" charset="0"/>
            <a:buChar char="•"/>
          </a:pPr>
          <a:r>
            <a:rPr lang="fr" sz="1400" b="0" i="0" u="none" baseline="0" dirty="0"/>
            <a:t>Les ressources limitées et l'engagement du gouvernement dans ces régions ont rendu difficile le déploiement des interventions</a:t>
          </a:r>
          <a:r>
            <a:rPr lang="ro-RO" sz="1400" b="0" i="0" u="none" baseline="0" dirty="0"/>
            <a:t>.</a:t>
          </a:r>
          <a:endParaRPr lang="fr" sz="1400" dirty="0"/>
        </a:p>
      </dgm:t>
    </dgm:pt>
    <dgm:pt modelId="{263F79AA-0F3B-4340-A246-B9B9F744AFEA}" type="parTrans" cxnId="{BEAE1963-FC93-43CC-BCCF-01B796D837A4}">
      <dgm:prSet/>
      <dgm:spPr/>
      <dgm:t>
        <a:bodyPr/>
        <a:lstStyle/>
        <a:p>
          <a:endParaRPr lang="fr"/>
        </a:p>
      </dgm:t>
    </dgm:pt>
    <dgm:pt modelId="{0DEDAA62-D6EB-4CB3-99B7-3597E552CBA0}" type="sibTrans" cxnId="{BEAE1963-FC93-43CC-BCCF-01B796D837A4}">
      <dgm:prSet/>
      <dgm:spPr/>
      <dgm:t>
        <a:bodyPr/>
        <a:lstStyle/>
        <a:p>
          <a:endParaRPr lang="fr"/>
        </a:p>
      </dgm:t>
    </dgm:pt>
    <dgm:pt modelId="{0988FCAA-151E-458A-A185-142D14878CF9}">
      <dgm:prSet custT="1"/>
      <dgm:spPr/>
      <dgm:t>
        <a:bodyPr/>
        <a:lstStyle/>
        <a:p>
          <a:pPr marL="0" algn="l" rtl="0">
            <a:spcAft>
              <a:spcPts val="0"/>
            </a:spcAft>
          </a:pPr>
          <a:r>
            <a:rPr lang="fr" sz="1200" b="0" i="0" u="none" baseline="0" dirty="0"/>
            <a:t>Division de la population en groupes vulnérables et développement d’une communication sur le changement de comportement social spécifique à chaque groupe​</a:t>
          </a:r>
          <a:r>
            <a:rPr lang="ro-RO" sz="1200" b="0" i="0" u="none" baseline="0" dirty="0"/>
            <a:t>.</a:t>
          </a:r>
          <a:endParaRPr lang="fr" sz="1200" dirty="0"/>
        </a:p>
      </dgm:t>
    </dgm:pt>
    <dgm:pt modelId="{176C93ED-F676-49B9-BF3A-E1561F1FA821}" type="parTrans" cxnId="{06CE3324-8471-460F-BE53-DE310C109959}">
      <dgm:prSet/>
      <dgm:spPr/>
      <dgm:t>
        <a:bodyPr/>
        <a:lstStyle/>
        <a:p>
          <a:endParaRPr lang="fr"/>
        </a:p>
      </dgm:t>
    </dgm:pt>
    <dgm:pt modelId="{94E32652-EC6D-454F-9A25-85CE5CABA313}" type="sibTrans" cxnId="{06CE3324-8471-460F-BE53-DE310C109959}">
      <dgm:prSet/>
      <dgm:spPr/>
      <dgm:t>
        <a:bodyPr/>
        <a:lstStyle/>
        <a:p>
          <a:endParaRPr lang="fr"/>
        </a:p>
      </dgm:t>
    </dgm:pt>
    <dgm:pt modelId="{2056F076-E4E4-43DF-B5C1-57642E40E7C3}">
      <dgm:prSet custT="1"/>
      <dgm:spPr/>
      <dgm:t>
        <a:bodyPr/>
        <a:lstStyle/>
        <a:p>
          <a:pPr marL="0" algn="l" rtl="0">
            <a:spcAft>
              <a:spcPts val="0"/>
            </a:spcAft>
          </a:pPr>
          <a:r>
            <a:rPr lang="fr" sz="1200" b="0" i="0" u="none" baseline="0" dirty="0"/>
            <a:t>Création de structures de dialogue communautaire dans des communautés sélectionnées et groupes de patients existants dans les centres de traitement du diabète</a:t>
          </a:r>
          <a:r>
            <a:rPr lang="ro-RO" sz="1200" b="0" i="0" u="none" baseline="0" dirty="0"/>
            <a:t>.</a:t>
          </a:r>
          <a:endParaRPr lang="fr" sz="1200" dirty="0"/>
        </a:p>
      </dgm:t>
    </dgm:pt>
    <dgm:pt modelId="{F121F0FC-E9AC-47F9-8581-69A523137BFF}" type="parTrans" cxnId="{18010231-450D-4F59-8800-6ADC92176A7E}">
      <dgm:prSet/>
      <dgm:spPr/>
      <dgm:t>
        <a:bodyPr/>
        <a:lstStyle/>
        <a:p>
          <a:endParaRPr lang="fr"/>
        </a:p>
      </dgm:t>
    </dgm:pt>
    <dgm:pt modelId="{4B54E0AE-E7BC-4897-ACC9-04B4588D992B}" type="sibTrans" cxnId="{18010231-450D-4F59-8800-6ADC92176A7E}">
      <dgm:prSet/>
      <dgm:spPr/>
      <dgm:t>
        <a:bodyPr/>
        <a:lstStyle/>
        <a:p>
          <a:endParaRPr lang="fr"/>
        </a:p>
      </dgm:t>
    </dgm:pt>
    <dgm:pt modelId="{110C9D4C-22CB-4125-A36F-ACB15CF3815C}">
      <dgm:prSet custT="1"/>
      <dgm:spPr/>
      <dgm:t>
        <a:bodyPr/>
        <a:lstStyle/>
        <a:p>
          <a:pPr marL="0" algn="l" rtl="0">
            <a:spcAft>
              <a:spcPts val="0"/>
            </a:spcAft>
          </a:pPr>
          <a:r>
            <a:rPr lang="fr" sz="1200" b="0" i="0" u="none" baseline="0" dirty="0"/>
            <a:t>Value Health Africa (VAHA) a mis au point un outil de mesure de la confiance pour comprendre et suivre la confiance envers les vaccins.</a:t>
          </a:r>
          <a:endParaRPr lang="fr" sz="1200" dirty="0"/>
        </a:p>
      </dgm:t>
    </dgm:pt>
    <dgm:pt modelId="{068E86F4-3E08-4112-8474-A976C947B1FE}" type="parTrans" cxnId="{C1950C1F-454A-4AD8-89A2-E0AF26489AAD}">
      <dgm:prSet/>
      <dgm:spPr/>
      <dgm:t>
        <a:bodyPr/>
        <a:lstStyle/>
        <a:p>
          <a:endParaRPr lang="fr"/>
        </a:p>
      </dgm:t>
    </dgm:pt>
    <dgm:pt modelId="{24D5C3B5-7D78-415B-A9EB-A10AAF8E28EA}" type="sibTrans" cxnId="{C1950C1F-454A-4AD8-89A2-E0AF26489AAD}">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559EAC12-9BB1-46DE-96C9-7F45501235DB}" type="presOf" srcId="{8153EC4F-6C8C-471D-A39B-06340D6F7AAE}" destId="{80F46D1E-8939-4D69-BDE1-B1C16F3C74E8}" srcOrd="0" destOrd="0" presId="urn:microsoft.com/office/officeart/2005/8/layout/vList5"/>
    <dgm:cxn modelId="{C1950C1F-454A-4AD8-89A2-E0AF26489AAD}" srcId="{8153EC4F-6C8C-471D-A39B-06340D6F7AAE}" destId="{110C9D4C-22CB-4125-A36F-ACB15CF3815C}" srcOrd="3" destOrd="0" parTransId="{068E86F4-3E08-4112-8474-A976C947B1FE}" sibTransId="{24D5C3B5-7D78-415B-A9EB-A10AAF8E28EA}"/>
    <dgm:cxn modelId="{06CE3324-8471-460F-BE53-DE310C109959}" srcId="{8153EC4F-6C8C-471D-A39B-06340D6F7AAE}" destId="{0988FCAA-151E-458A-A185-142D14878CF9}" srcOrd="1" destOrd="0" parTransId="{176C93ED-F676-49B9-BF3A-E1561F1FA821}" sibTransId="{94E32652-EC6D-454F-9A25-85CE5CABA313}"/>
    <dgm:cxn modelId="{18010231-450D-4F59-8800-6ADC92176A7E}" srcId="{8153EC4F-6C8C-471D-A39B-06340D6F7AAE}" destId="{2056F076-E4E4-43DF-B5C1-57642E40E7C3}" srcOrd="2" destOrd="0" parTransId="{F121F0FC-E9AC-47F9-8581-69A523137BFF}" sibTransId="{4B54E0AE-E7BC-4897-ACC9-04B4588D992B}"/>
    <dgm:cxn modelId="{8AECB037-1196-4F41-AE63-AAF464E75DD5}" type="presOf" srcId="{2056F076-E4E4-43DF-B5C1-57642E40E7C3}" destId="{A3463033-2E55-4A50-B868-0331C39926E2}" srcOrd="0" destOrd="2" presId="urn:microsoft.com/office/officeart/2005/8/layout/vList5"/>
    <dgm:cxn modelId="{BEAE1963-FC93-43CC-BCCF-01B796D837A4}" srcId="{4390CB50-5166-48D8-99CA-E386D0DB8E6E}" destId="{ACD8145A-7001-4244-90F2-66004464DF0B}" srcOrd="1" destOrd="0" parTransId="{263F79AA-0F3B-4340-A246-B9B9F744AFEA}" sibTransId="{0DEDAA62-D6EB-4CB3-99B7-3597E552CBA0}"/>
    <dgm:cxn modelId="{BB751751-56B4-467D-A9F6-59E04557F60C}" type="presOf" srcId="{92A0AF85-5BAA-497F-A9F7-5A3B34E9E4BE}" destId="{57B58D7B-DFD6-41FB-BE66-CD09EB811652}" srcOrd="0" destOrd="0" presId="urn:microsoft.com/office/officeart/2005/8/layout/vList5"/>
    <dgm:cxn modelId="{86EB4071-01BF-45CF-93D8-AC3A482B74FB}" type="presOf" srcId="{110C9D4C-22CB-4125-A36F-ACB15CF3815C}" destId="{A3463033-2E55-4A50-B868-0331C39926E2}" srcOrd="0" destOrd="3"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5705FEA9-DFCC-4BF6-B0F5-2E1E93484483}" srcId="{8B418944-A43C-4CA5-8070-E07F6C584A8C}" destId="{B6A60EFF-ABDE-4361-B94D-3894683225B1}" srcOrd="1" destOrd="0" parTransId="{EA5C4EB9-9359-42D8-AB9A-2B277584E361}" sibTransId="{9A1B8132-39AE-4801-B5C5-7421483BA5DE}"/>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019E98C2-0DA4-4981-8E18-242146708C92}" type="presOf" srcId="{ACD8145A-7001-4244-90F2-66004464DF0B}" destId="{26A8BF07-0D8E-4300-9899-C64780806612}" srcOrd="0" destOrd="1" presId="urn:microsoft.com/office/officeart/2005/8/layout/vList5"/>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32538CE1-CD98-4913-B336-FDBEE530746D}" type="presOf" srcId="{0988FCAA-151E-458A-A185-142D14878CF9}" destId="{A3463033-2E55-4A50-B868-0331C39926E2}" srcOrd="0" destOrd="1" presId="urn:microsoft.com/office/officeart/2005/8/layout/vList5"/>
    <dgm:cxn modelId="{20D6B0E7-600E-43F6-8C69-62BF6A0EEDA1}" type="presOf" srcId="{B6A60EFF-ABDE-4361-B94D-3894683225B1}" destId="{57B58D7B-DFD6-41FB-BE66-CD09EB81165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Au début de l’année 2022, 15 % des personnes interrogées au Vietnam estimaient que le vaccin contre la COVID-19 était dangereux et 13 % pensaient que le vaccin était inefficace.​</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La réticence à l’égard des vaccins, alimentée en partie par la désinformation et les lacunes en matière d'information, continue de menacer les efforts de vaccination.​</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marL="0" algn="l" rtl="0">
            <a:spcAft>
              <a:spcPts val="0"/>
            </a:spcAft>
          </a:pPr>
          <a:r>
            <a:rPr lang="fr" sz="1400" b="0" i="0" u="none" baseline="0" dirty="0"/>
            <a:t> Le Vietnam a utilisé son observatoire de la demande de vaccination (VDO) pour surveiller les conversations publiques en ligne dans la langue locale afin d'identifier la désinformation et de fournir des messages et des ressources créatives approuvés en guise de réponse</a:t>
          </a:r>
          <a:r>
            <a:rPr lang="ro-RO" sz="1400" b="0" i="0" u="none" baseline="0" dirty="0"/>
            <a:t>.</a:t>
          </a:r>
          <a:endParaRPr lang="fr" sz="1400" dirty="0"/>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C17AC970-2EB3-43CF-B2E5-579D20563E52}">
      <dgm:prSet custT="1"/>
      <dgm:spPr/>
      <dgm:t>
        <a:bodyPr/>
        <a:lstStyle/>
        <a:p>
          <a:pPr algn="l" rtl="0">
            <a:buFont typeface="Arial" panose="020B0604020202020204" pitchFamily="34" charset="0"/>
            <a:buChar char="•"/>
          </a:pPr>
          <a:r>
            <a:rPr lang="fr" sz="1400" b="0" i="0" u="none" baseline="0" dirty="0"/>
            <a:t>Les progrès de la vaccination des enfants de 5-12 ans et des doses de rappel chez les adultes étaient lents.​</a:t>
          </a:r>
          <a:endParaRPr lang="fr" sz="1400" dirty="0"/>
        </a:p>
      </dgm:t>
    </dgm:pt>
    <dgm:pt modelId="{DA5F48FD-402C-4C97-B0A8-FAC3AB1D5395}" type="parTrans" cxnId="{01AF61C6-A7D8-49CB-B1C0-AF4E7EB5C677}">
      <dgm:prSet/>
      <dgm:spPr/>
      <dgm:t>
        <a:bodyPr/>
        <a:lstStyle/>
        <a:p>
          <a:endParaRPr lang="fr"/>
        </a:p>
      </dgm:t>
    </dgm:pt>
    <dgm:pt modelId="{F00213CE-9B2A-4892-89D7-9A2DE3FD1AC5}" type="sibTrans" cxnId="{01AF61C6-A7D8-49CB-B1C0-AF4E7EB5C677}">
      <dgm:prSet/>
      <dgm:spPr/>
      <dgm:t>
        <a:bodyPr/>
        <a:lstStyle/>
        <a:p>
          <a:endParaRPr lang="fr"/>
        </a:p>
      </dgm:t>
    </dgm:pt>
    <dgm:pt modelId="{D0F9133D-71F8-4A07-9517-2FB34DCE08C7}">
      <dgm:prSet custT="1"/>
      <dgm:spPr/>
      <dgm:t>
        <a:bodyPr/>
        <a:lstStyle/>
        <a:p>
          <a:pPr marL="0" algn="l" rtl="0">
            <a:spcAft>
              <a:spcPts val="0"/>
            </a:spcAft>
          </a:pPr>
          <a:r>
            <a:rPr lang="fr" sz="1400" b="0" i="0" u="none" baseline="0" dirty="0"/>
            <a:t>Un plan de travail triennal comprenant la campagne médiatique « Safe Journeys », qui met l'accent sur la démystification des mythes sur les vaccins contre la COVID-19.​​</a:t>
          </a:r>
          <a:endParaRPr lang="fr" sz="1400" dirty="0"/>
        </a:p>
      </dgm:t>
    </dgm:pt>
    <dgm:pt modelId="{DA574E3F-C554-4C8C-BAC7-02BCEC97D40F}" type="parTrans" cxnId="{B088B60E-72F6-4142-BC30-F6BDE80D6975}">
      <dgm:prSet/>
      <dgm:spPr/>
      <dgm:t>
        <a:bodyPr/>
        <a:lstStyle/>
        <a:p>
          <a:endParaRPr lang="fr"/>
        </a:p>
      </dgm:t>
    </dgm:pt>
    <dgm:pt modelId="{F465A4C4-C524-4E4E-856F-86793D3848B2}" type="sibTrans" cxnId="{B088B60E-72F6-4142-BC30-F6BDE80D6975}">
      <dgm:prSet/>
      <dgm:spPr/>
      <dgm:t>
        <a:bodyPr/>
        <a:lstStyle/>
        <a:p>
          <a:endParaRPr lang="fr"/>
        </a:p>
      </dgm:t>
    </dgm:pt>
    <dgm:pt modelId="{C12E515C-4474-4348-8268-E6168E9380DB}">
      <dgm:prSet custT="1"/>
      <dgm:spPr/>
      <dgm:t>
        <a:bodyPr/>
        <a:lstStyle/>
        <a:p>
          <a:pPr marL="0" algn="l" rtl="0">
            <a:spcAft>
              <a:spcPts val="0"/>
            </a:spcAft>
          </a:pPr>
          <a:r>
            <a:rPr lang="fr" sz="1400" b="0" i="0" u="none" baseline="0" dirty="0"/>
            <a:t>Renforcement des capacités et assistance technique aux agents de santé pour répondre à la désinformation.​</a:t>
          </a:r>
          <a:endParaRPr lang="fr" sz="1400" dirty="0"/>
        </a:p>
      </dgm:t>
    </dgm:pt>
    <dgm:pt modelId="{7830C1D6-973B-45C9-93AB-7034D84F80EE}" type="parTrans" cxnId="{D0352154-40BD-429E-96CA-75C61E064884}">
      <dgm:prSet/>
      <dgm:spPr/>
      <dgm:t>
        <a:bodyPr/>
        <a:lstStyle/>
        <a:p>
          <a:endParaRPr lang="fr"/>
        </a:p>
      </dgm:t>
    </dgm:pt>
    <dgm:pt modelId="{A693B611-7569-4284-9E28-9F2F6467C9C3}" type="sibTrans" cxnId="{D0352154-40BD-429E-96CA-75C61E064884}">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4522">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B088B60E-72F6-4142-BC30-F6BDE80D6975}" srcId="{8153EC4F-6C8C-471D-A39B-06340D6F7AAE}" destId="{D0F9133D-71F8-4A07-9517-2FB34DCE08C7}" srcOrd="2" destOrd="0" parTransId="{DA574E3F-C554-4C8C-BAC7-02BCEC97D40F}" sibTransId="{F465A4C4-C524-4E4E-856F-86793D3848B2}"/>
    <dgm:cxn modelId="{559EAC12-9BB1-46DE-96C9-7F45501235DB}" type="presOf" srcId="{8153EC4F-6C8C-471D-A39B-06340D6F7AAE}" destId="{80F46D1E-8939-4D69-BDE1-B1C16F3C74E8}" srcOrd="0" destOrd="0" presId="urn:microsoft.com/office/officeart/2005/8/layout/vList5"/>
    <dgm:cxn modelId="{BB751751-56B4-467D-A9F6-59E04557F60C}" type="presOf" srcId="{92A0AF85-5BAA-497F-A9F7-5A3B34E9E4BE}" destId="{57B58D7B-DFD6-41FB-BE66-CD09EB811652}" srcOrd="0" destOrd="0" presId="urn:microsoft.com/office/officeart/2005/8/layout/vList5"/>
    <dgm:cxn modelId="{D0352154-40BD-429E-96CA-75C61E064884}" srcId="{8153EC4F-6C8C-471D-A39B-06340D6F7AAE}" destId="{C12E515C-4474-4348-8268-E6168E9380DB}" srcOrd="1" destOrd="0" parTransId="{7830C1D6-973B-45C9-93AB-7034D84F80EE}" sibTransId="{A693B611-7569-4284-9E28-9F2F6467C9C3}"/>
    <dgm:cxn modelId="{86F95D54-3F8A-4325-B387-6666BDF2D556}" type="presOf" srcId="{C17AC970-2EB3-43CF-B2E5-579D20563E52}" destId="{57B58D7B-DFD6-41FB-BE66-CD09EB811652}" srcOrd="0" destOrd="1" presId="urn:microsoft.com/office/officeart/2005/8/layout/vList5"/>
    <dgm:cxn modelId="{214D5354-A2A2-4D1D-9F98-703C12260274}" type="presOf" srcId="{D0F9133D-71F8-4A07-9517-2FB34DCE08C7}" destId="{A3463033-2E55-4A50-B868-0331C39926E2}" srcOrd="0" destOrd="2"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5A1A478D-25DB-4235-BDDD-4BE1EA889DCE}" type="presOf" srcId="{C12E515C-4474-4348-8268-E6168E9380DB}" destId="{A3463033-2E55-4A50-B868-0331C39926E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01AF61C6-A7D8-49CB-B1C0-AF4E7EB5C677}" srcId="{8B418944-A43C-4CA5-8070-E07F6C584A8C}" destId="{C17AC970-2EB3-43CF-B2E5-579D20563E52}" srcOrd="1" destOrd="0" parTransId="{DA5F48FD-402C-4C97-B0A8-FAC3AB1D5395}" sibTransId="{F00213CE-9B2A-4892-89D7-9A2DE3FD1AC5}"/>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Depuis les débuts de la campagne de vaccination en Côte d’Ivoire au début de l’année 2021, les progrès ont été lents, la couverture n’étant pas à la hauteur de l’objectif identifié par l’OMS, à savoir de vacciner 70 % de la population d’ici juin 2022.​</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Les Ivoiriens hésitent encore à se faire vacciner, par crainte des effets indésirables perçus du vaccin sur la fertilité, associés à une perception à faible risque de COVID-19.​</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algn="l" rtl="0"/>
          <a:r>
            <a:rPr lang="fr" sz="1400" b="0" i="0" u="none" baseline="0" dirty="0"/>
            <a:t>Utilisation d'un système de gestion des rumeurs qui regroupe et résume les rumeurs provenant des informateurs communautaires, des réseaux sociaux et de la directive nationale chaque mois.​</a:t>
          </a:r>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10D8F493-A112-416E-A3E1-8B3B5E82D405}">
      <dgm:prSet custT="1"/>
      <dgm:spPr/>
      <dgm:t>
        <a:bodyPr/>
        <a:lstStyle/>
        <a:p>
          <a:pPr algn="ctr" rtl="0">
            <a:buFont typeface="Arial" panose="020B0604020202020204" pitchFamily="34" charset="0"/>
            <a:buNone/>
          </a:pPr>
          <a:endParaRPr lang="fr" sz="1400" dirty="0"/>
        </a:p>
      </dgm:t>
    </dgm:pt>
    <dgm:pt modelId="{465428E4-61AA-47EC-BBA4-512C4431E245}" type="parTrans" cxnId="{69884DF8-5129-4978-A94C-F7A48B39DFF8}">
      <dgm:prSet/>
      <dgm:spPr/>
      <dgm:t>
        <a:bodyPr/>
        <a:lstStyle/>
        <a:p>
          <a:endParaRPr lang="fr"/>
        </a:p>
      </dgm:t>
    </dgm:pt>
    <dgm:pt modelId="{FE45C9E3-32F3-4FD0-8B92-143596BC4E0B}" type="sibTrans" cxnId="{69884DF8-5129-4978-A94C-F7A48B39DFF8}">
      <dgm:prSet/>
      <dgm:spPr/>
      <dgm:t>
        <a:bodyPr/>
        <a:lstStyle/>
        <a:p>
          <a:endParaRPr lang="fr"/>
        </a:p>
      </dgm:t>
    </dgm:pt>
    <dgm:pt modelId="{2FA56FCF-0639-43A3-B30F-1B8AC8428F42}">
      <dgm:prSet custT="1"/>
      <dgm:spPr/>
      <dgm:t>
        <a:bodyPr/>
        <a:lstStyle/>
        <a:p>
          <a:pPr algn="l" rtl="0"/>
          <a:r>
            <a:rPr lang="fr" sz="1400" b="0" i="0" u="none" baseline="0" dirty="0"/>
            <a:t>Campagne radiophonique intensive pendant la période des fêtes de décembre pour lutter contre la désinformation et encourager la poursuite des comportements de prévention.​</a:t>
          </a:r>
        </a:p>
      </dgm:t>
    </dgm:pt>
    <dgm:pt modelId="{F090634D-4D94-410D-8CAE-5045A949BE8B}" type="parTrans" cxnId="{323B119F-24F1-4D93-8867-C1163F6F61BE}">
      <dgm:prSet/>
      <dgm:spPr/>
      <dgm:t>
        <a:bodyPr/>
        <a:lstStyle/>
        <a:p>
          <a:endParaRPr lang="fr"/>
        </a:p>
      </dgm:t>
    </dgm:pt>
    <dgm:pt modelId="{6C17815A-F784-4C24-AEFD-86131A466827}" type="sibTrans" cxnId="{323B119F-24F1-4D93-8867-C1163F6F61BE}">
      <dgm:prSet/>
      <dgm:spPr/>
      <dgm:t>
        <a:bodyPr/>
        <a:lstStyle/>
        <a:p>
          <a:endParaRPr lang="fr"/>
        </a:p>
      </dgm:t>
    </dgm:pt>
    <dgm:pt modelId="{666A58B9-D1E9-4F85-B19E-CAE02C642843}">
      <dgm:prSet custT="1"/>
      <dgm:spPr/>
      <dgm:t>
        <a:bodyPr/>
        <a:lstStyle/>
        <a:p>
          <a:pPr algn="l" rtl="0"/>
          <a:r>
            <a:rPr lang="fr" sz="1400" b="0" i="0" u="none" baseline="0" dirty="0"/>
            <a:t>Des spots télévisuels répondant aux rumeurs et aux préoccupations publiques courantes, y compris la peur des effets secondaires.</a:t>
          </a:r>
        </a:p>
      </dgm:t>
    </dgm:pt>
    <dgm:pt modelId="{F58991B0-29F9-4207-88E0-9BCB0D3B34D4}" type="parTrans" cxnId="{7304609B-686F-4395-91EA-38DAE69BF03F}">
      <dgm:prSet/>
      <dgm:spPr/>
      <dgm:t>
        <a:bodyPr/>
        <a:lstStyle/>
        <a:p>
          <a:endParaRPr lang="fr"/>
        </a:p>
      </dgm:t>
    </dgm:pt>
    <dgm:pt modelId="{BAA6BCCA-DE42-4C2A-915C-309B0621FB56}" type="sibTrans" cxnId="{7304609B-686F-4395-91EA-38DAE69BF03F}">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559EAC12-9BB1-46DE-96C9-7F45501235DB}" type="presOf" srcId="{8153EC4F-6C8C-471D-A39B-06340D6F7AAE}" destId="{80F46D1E-8939-4D69-BDE1-B1C16F3C74E8}" srcOrd="0" destOrd="0" presId="urn:microsoft.com/office/officeart/2005/8/layout/vList5"/>
    <dgm:cxn modelId="{BB751751-56B4-467D-A9F6-59E04557F60C}" type="presOf" srcId="{92A0AF85-5BAA-497F-A9F7-5A3B34E9E4BE}" destId="{57B58D7B-DFD6-41FB-BE66-CD09EB811652}" srcOrd="0" destOrd="0"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35914F7E-46CB-4DA6-B1E1-4D80A4F9AB3F}" type="presOf" srcId="{666A58B9-D1E9-4F85-B19E-CAE02C642843}" destId="{A3463033-2E55-4A50-B868-0331C39926E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7E1C818A-769F-4DB3-B800-F779CDF0941C}" type="presOf" srcId="{2FA56FCF-0639-43A3-B30F-1B8AC8428F42}" destId="{A3463033-2E55-4A50-B868-0331C39926E2}" srcOrd="0" destOrd="1" presId="urn:microsoft.com/office/officeart/2005/8/layout/vList5"/>
    <dgm:cxn modelId="{F4B6E78A-4F5E-4DAD-8927-6FE2E31DC773}" type="presOf" srcId="{10D8F493-A112-416E-A3E1-8B3B5E82D405}" destId="{57B58D7B-DFD6-41FB-BE66-CD09EB811652}" srcOrd="0" destOrd="1" presId="urn:microsoft.com/office/officeart/2005/8/layout/vList5"/>
    <dgm:cxn modelId="{7304609B-686F-4395-91EA-38DAE69BF03F}" srcId="{8153EC4F-6C8C-471D-A39B-06340D6F7AAE}" destId="{666A58B9-D1E9-4F85-B19E-CAE02C642843}" srcOrd="2" destOrd="0" parTransId="{F58991B0-29F9-4207-88E0-9BCB0D3B34D4}" sibTransId="{BAA6BCCA-DE42-4C2A-915C-309B0621FB56}"/>
    <dgm:cxn modelId="{323B119F-24F1-4D93-8867-C1163F6F61BE}" srcId="{8153EC4F-6C8C-471D-A39B-06340D6F7AAE}" destId="{2FA56FCF-0639-43A3-B30F-1B8AC8428F42}" srcOrd="1" destOrd="0" parTransId="{F090634D-4D94-410D-8CAE-5045A949BE8B}" sibTransId="{6C17815A-F784-4C24-AEFD-86131A466827}"/>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443B0AF4-6DD9-4F60-AFFC-FDDF98BB48A4}" type="presOf" srcId="{4390CB50-5166-48D8-99CA-E386D0DB8E6E}" destId="{C18FE2B4-240F-4400-B1DA-52196A864594}" srcOrd="0" destOrd="0" presId="urn:microsoft.com/office/officeart/2005/8/layout/vList5"/>
    <dgm:cxn modelId="{69884DF8-5129-4978-A94C-F7A48B39DFF8}" srcId="{8B418944-A43C-4CA5-8070-E07F6C584A8C}" destId="{10D8F493-A112-416E-A3E1-8B3B5E82D405}" srcOrd="1" destOrd="0" parTransId="{465428E4-61AA-47EC-BBA4-512C4431E245}" sibTransId="{FE45C9E3-32F3-4FD0-8B92-143596BC4E0B}"/>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Le 10 mars 2021, le Fidji a lancé son programme de vaccination contre la COVID-19 pour les travailleurs de première ligne, avec un changement de stratégie pour inclure toutes les personnes de plus de 18 ans.</a:t>
          </a:r>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Faible taux d'adoption du vaccin malgré une intensification des mesures de RCCE visant les personnes de plus de 60 ans et les personnes handicapées.​</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marL="0" algn="l" rtl="0">
            <a:spcAft>
              <a:spcPts val="0"/>
            </a:spcAft>
          </a:pPr>
          <a:r>
            <a:rPr lang="fr" sz="1200" b="0" i="0" u="none" baseline="0" dirty="0"/>
            <a:t>Création d'un sous-groupe dédié à l'écoute sociale dans le cadre du groupe de travail multipartenaires sur les mesures de RCCE. </a:t>
          </a:r>
          <a:endParaRPr lang="fr" sz="1200" dirty="0"/>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75325A88-9ED3-4ADB-9062-EFE1EA4F548B}">
      <dgm:prSet custT="1"/>
      <dgm:spPr/>
      <dgm:t>
        <a:bodyPr/>
        <a:lstStyle/>
        <a:p>
          <a:pPr algn="l" rtl="0">
            <a:buFont typeface="Arial" panose="020B0604020202020204" pitchFamily="34" charset="0"/>
            <a:buChar char="•"/>
          </a:pPr>
          <a:r>
            <a:rPr lang="fr" sz="1400" b="0" i="0" u="none" baseline="0" dirty="0"/>
            <a:t>Idées fausses et désinformation sur la vaccination des femmes enceintes au plus fort de la transmission communautaire.​</a:t>
          </a:r>
          <a:endParaRPr lang="fr" sz="1400" dirty="0"/>
        </a:p>
      </dgm:t>
    </dgm:pt>
    <dgm:pt modelId="{94BDA2BC-9AE9-47F2-97A7-CF4C572BCB94}" type="parTrans" cxnId="{0D957B63-F54B-4D64-9582-2CD776D8013C}">
      <dgm:prSet/>
      <dgm:spPr/>
      <dgm:t>
        <a:bodyPr/>
        <a:lstStyle/>
        <a:p>
          <a:endParaRPr lang="fr"/>
        </a:p>
      </dgm:t>
    </dgm:pt>
    <dgm:pt modelId="{1FFCF19B-B12B-4E24-BB0B-9C738A1705F4}" type="sibTrans" cxnId="{0D957B63-F54B-4D64-9582-2CD776D8013C}">
      <dgm:prSet/>
      <dgm:spPr/>
      <dgm:t>
        <a:bodyPr/>
        <a:lstStyle/>
        <a:p>
          <a:endParaRPr lang="fr"/>
        </a:p>
      </dgm:t>
    </dgm:pt>
    <dgm:pt modelId="{1424CA58-B5B1-49B0-9FD8-56DD55B78855}">
      <dgm:prSet custT="1"/>
      <dgm:spPr/>
      <dgm:t>
        <a:bodyPr/>
        <a:lstStyle/>
        <a:p>
          <a:pPr marL="0" algn="l" rtl="0">
            <a:spcAft>
              <a:spcPts val="0"/>
            </a:spcAft>
          </a:pPr>
          <a:r>
            <a:rPr lang="fr" sz="1200" b="0" i="0" u="none" baseline="0" dirty="0"/>
            <a:t>Triangulation des commentaires de la communauté provenant de sources en ligne et hors ligne</a:t>
          </a:r>
          <a:r>
            <a:rPr lang="ro-RO" sz="1200" b="0" i="0" u="none" baseline="0" dirty="0"/>
            <a:t>.</a:t>
          </a:r>
          <a:endParaRPr lang="fr" sz="1200" dirty="0"/>
        </a:p>
      </dgm:t>
    </dgm:pt>
    <dgm:pt modelId="{F21D0BF4-AE55-48DF-B716-41B53C33B931}" type="parTrans" cxnId="{1DE4259D-8C7F-4FF1-9140-1B2FECAC1326}">
      <dgm:prSet/>
      <dgm:spPr/>
      <dgm:t>
        <a:bodyPr/>
        <a:lstStyle/>
        <a:p>
          <a:endParaRPr lang="fr"/>
        </a:p>
      </dgm:t>
    </dgm:pt>
    <dgm:pt modelId="{35E52A13-2EA9-4822-94E0-CB84C7EBA7AE}" type="sibTrans" cxnId="{1DE4259D-8C7F-4FF1-9140-1B2FECAC1326}">
      <dgm:prSet/>
      <dgm:spPr/>
      <dgm:t>
        <a:bodyPr/>
        <a:lstStyle/>
        <a:p>
          <a:endParaRPr lang="fr"/>
        </a:p>
      </dgm:t>
    </dgm:pt>
    <dgm:pt modelId="{44A2BB4D-95A1-4F24-BB1F-BC0D34B93ECA}">
      <dgm:prSet custT="1"/>
      <dgm:spPr/>
      <dgm:t>
        <a:bodyPr/>
        <a:lstStyle/>
        <a:p>
          <a:pPr marL="0" algn="l" rtl="0">
            <a:spcAft>
              <a:spcPts val="0"/>
            </a:spcAft>
          </a:pPr>
          <a:r>
            <a:rPr lang="fr" sz="1200" b="0" i="0" u="none" baseline="0" dirty="0"/>
            <a:t>Intégration de la vaccination aux services​ anté-nataux de routine.                                                         </a:t>
          </a:r>
          <a:endParaRPr lang="fr" sz="1200" dirty="0"/>
        </a:p>
      </dgm:t>
    </dgm:pt>
    <dgm:pt modelId="{9E1EA0C7-AF53-4817-A6CB-C9C7B51A6BCA}" type="parTrans" cxnId="{53DF86F7-4A72-4E5D-963E-3E9BCF1E6E4D}">
      <dgm:prSet/>
      <dgm:spPr/>
      <dgm:t>
        <a:bodyPr/>
        <a:lstStyle/>
        <a:p>
          <a:endParaRPr lang="fr"/>
        </a:p>
      </dgm:t>
    </dgm:pt>
    <dgm:pt modelId="{454606E6-8AA4-41EB-AC04-38861F90ED93}" type="sibTrans" cxnId="{53DF86F7-4A72-4E5D-963E-3E9BCF1E6E4D}">
      <dgm:prSet/>
      <dgm:spPr/>
      <dgm:t>
        <a:bodyPr/>
        <a:lstStyle/>
        <a:p>
          <a:endParaRPr lang="fr"/>
        </a:p>
      </dgm:t>
    </dgm:pt>
    <dgm:pt modelId="{334D9F67-4699-4A9B-AC76-442C9EE8A051}">
      <dgm:prSet custT="1"/>
      <dgm:spPr/>
      <dgm:t>
        <a:bodyPr/>
        <a:lstStyle/>
        <a:p>
          <a:pPr marL="0" algn="l" rtl="0">
            <a:spcAft>
              <a:spcPts val="0"/>
            </a:spcAft>
          </a:pPr>
          <a:r>
            <a:rPr lang="fr" sz="1200" b="0" i="0" u="none" baseline="0" dirty="0"/>
            <a:t>Sites de vaccination au volant pour faciliter l'accès aux personnes âgées et aux personnes handicapées</a:t>
          </a:r>
          <a:r>
            <a:rPr lang="ro-RO" sz="1200" b="0" i="0" u="none" baseline="0" dirty="0"/>
            <a:t>.</a:t>
          </a:r>
          <a:endParaRPr lang="fr" sz="1200" dirty="0"/>
        </a:p>
      </dgm:t>
    </dgm:pt>
    <dgm:pt modelId="{CFDA9F17-DC2F-4FE3-8033-4E6FC710C89C}" type="parTrans" cxnId="{C424C261-4BB8-49DF-94A6-53048C5EFCDE}">
      <dgm:prSet/>
      <dgm:spPr/>
      <dgm:t>
        <a:bodyPr/>
        <a:lstStyle/>
        <a:p>
          <a:endParaRPr lang="fr"/>
        </a:p>
      </dgm:t>
    </dgm:pt>
    <dgm:pt modelId="{4B4F19BE-0218-42AA-A863-3838115F0AB0}" type="sibTrans" cxnId="{C424C261-4BB8-49DF-94A6-53048C5EFCDE}">
      <dgm:prSet/>
      <dgm:spPr/>
      <dgm:t>
        <a:bodyPr/>
        <a:lstStyle/>
        <a:p>
          <a:endParaRPr lang="fr"/>
        </a:p>
      </dgm:t>
    </dgm:pt>
    <dgm:pt modelId="{4A08BF2A-A83A-4736-BD58-7F5F15B0C95C}">
      <dgm:prSet phldrT="[Text]" custT="1"/>
      <dgm:spPr/>
      <dgm:t>
        <a:bodyPr/>
        <a:lstStyle/>
        <a:p>
          <a:pPr algn="l" rtl="0">
            <a:buFont typeface="Arial" panose="020B0604020202020204" pitchFamily="34" charset="0"/>
            <a:buChar char="•"/>
          </a:pPr>
          <a:r>
            <a:rPr lang="fr" sz="1400" b="0" i="0" u="none" baseline="0" dirty="0"/>
            <a:t>Le Fidji a signalé son premier cas communautaire de COVID-19 le 19 avril 2021, en raison d'une violation du protocole.​</a:t>
          </a:r>
          <a:endParaRPr lang="fr" sz="1400" dirty="0"/>
        </a:p>
      </dgm:t>
    </dgm:pt>
    <dgm:pt modelId="{4ED516FC-4B55-409E-89C3-D26837AFF04E}" type="parTrans" cxnId="{82D8C9CD-FA12-41A3-B3D1-2E12B5AF0646}">
      <dgm:prSet/>
      <dgm:spPr/>
      <dgm:t>
        <a:bodyPr/>
        <a:lstStyle/>
        <a:p>
          <a:endParaRPr lang="fr"/>
        </a:p>
      </dgm:t>
    </dgm:pt>
    <dgm:pt modelId="{17273935-6ACC-4AF6-B3AC-25155865F09D}" type="sibTrans" cxnId="{82D8C9CD-FA12-41A3-B3D1-2E12B5AF0646}">
      <dgm:prSet/>
      <dgm:spPr/>
      <dgm:t>
        <a:bodyPr/>
        <a:lstStyle/>
        <a:p>
          <a:endParaRPr lang="fr"/>
        </a:p>
      </dgm:t>
    </dgm:pt>
    <dgm:pt modelId="{A1A26D8F-0BA8-4DA6-BB38-ED9712C4CD52}">
      <dgm:prSet custT="1"/>
      <dgm:spPr/>
      <dgm:t>
        <a:bodyPr/>
        <a:lstStyle/>
        <a:p>
          <a:pPr marL="0" algn="l" rtl="0">
            <a:spcAft>
              <a:spcPts val="0"/>
            </a:spcAft>
          </a:pPr>
          <a:r>
            <a:rPr lang="fr" sz="1200" b="0" i="0" u="none" baseline="0" dirty="0"/>
            <a:t>Séance d'information quotidienne à l'équipe de gestion des incidents et au centre de commandement de la lutte contre la COVID-19 pour coordonner le travail des autres piliers de l’intervention.​</a:t>
          </a:r>
          <a:endParaRPr lang="fr" sz="1200" dirty="0"/>
        </a:p>
      </dgm:t>
    </dgm:pt>
    <dgm:pt modelId="{75D20571-E3B1-4E5E-BBD5-9BDD149A3A60}" type="parTrans" cxnId="{EF046083-6C78-4CA4-878A-5AFE8B7F9A34}">
      <dgm:prSet/>
      <dgm:spPr/>
      <dgm:t>
        <a:bodyPr/>
        <a:lstStyle/>
        <a:p>
          <a:endParaRPr lang="fr"/>
        </a:p>
      </dgm:t>
    </dgm:pt>
    <dgm:pt modelId="{0E13416C-56A2-4B61-B428-6B32A507CEC8}" type="sibTrans" cxnId="{EF046083-6C78-4CA4-878A-5AFE8B7F9A34}">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8133">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559EAC12-9BB1-46DE-96C9-7F45501235DB}" type="presOf" srcId="{8153EC4F-6C8C-471D-A39B-06340D6F7AAE}" destId="{80F46D1E-8939-4D69-BDE1-B1C16F3C74E8}" srcOrd="0" destOrd="0" presId="urn:microsoft.com/office/officeart/2005/8/layout/vList5"/>
    <dgm:cxn modelId="{FF1A7E1D-BEFF-42D4-BDCD-09E4662AA584}" type="presOf" srcId="{44A2BB4D-95A1-4F24-BB1F-BC0D34B93ECA}" destId="{A3463033-2E55-4A50-B868-0331C39926E2}" srcOrd="0" destOrd="3" presId="urn:microsoft.com/office/officeart/2005/8/layout/vList5"/>
    <dgm:cxn modelId="{C424C261-4BB8-49DF-94A6-53048C5EFCDE}" srcId="{8153EC4F-6C8C-471D-A39B-06340D6F7AAE}" destId="{334D9F67-4699-4A9B-AC76-442C9EE8A051}" srcOrd="4" destOrd="0" parTransId="{CFDA9F17-DC2F-4FE3-8033-4E6FC710C89C}" sibTransId="{4B4F19BE-0218-42AA-A863-3838115F0AB0}"/>
    <dgm:cxn modelId="{0D957B63-F54B-4D64-9582-2CD776D8013C}" srcId="{4390CB50-5166-48D8-99CA-E386D0DB8E6E}" destId="{75325A88-9ED3-4ADB-9062-EFE1EA4F548B}" srcOrd="1" destOrd="0" parTransId="{94BDA2BC-9AE9-47F2-97A7-CF4C572BCB94}" sibTransId="{1FFCF19B-B12B-4E24-BB0B-9C738A1705F4}"/>
    <dgm:cxn modelId="{44146869-B5DA-48A5-B800-13140C490A50}" type="presOf" srcId="{1424CA58-B5B1-49B0-9FD8-56DD55B78855}" destId="{A3463033-2E55-4A50-B868-0331C39926E2}" srcOrd="0" destOrd="1" presId="urn:microsoft.com/office/officeart/2005/8/layout/vList5"/>
    <dgm:cxn modelId="{D5181E6C-505E-4B25-8F6F-459FC27BE397}" type="presOf" srcId="{4A08BF2A-A83A-4736-BD58-7F5F15B0C95C}" destId="{57B58D7B-DFD6-41FB-BE66-CD09EB811652}" srcOrd="0" destOrd="1" presId="urn:microsoft.com/office/officeart/2005/8/layout/vList5"/>
    <dgm:cxn modelId="{BB751751-56B4-467D-A9F6-59E04557F60C}" type="presOf" srcId="{92A0AF85-5BAA-497F-A9F7-5A3B34E9E4BE}" destId="{57B58D7B-DFD6-41FB-BE66-CD09EB811652}" srcOrd="0" destOrd="0" presId="urn:microsoft.com/office/officeart/2005/8/layout/vList5"/>
    <dgm:cxn modelId="{4664E771-20E9-484D-8727-3298F36CE1FB}" type="presOf" srcId="{75325A88-9ED3-4ADB-9062-EFE1EA4F548B}" destId="{26A8BF07-0D8E-4300-9899-C64780806612}" srcOrd="0" destOrd="1"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EF046083-6C78-4CA4-878A-5AFE8B7F9A34}" srcId="{8153EC4F-6C8C-471D-A39B-06340D6F7AAE}" destId="{A1A26D8F-0BA8-4DA6-BB38-ED9712C4CD52}" srcOrd="2" destOrd="0" parTransId="{75D20571-E3B1-4E5E-BBD5-9BDD149A3A60}" sibTransId="{0E13416C-56A2-4B61-B428-6B32A507CEC8}"/>
    <dgm:cxn modelId="{8EE4EC87-346A-4D88-B37F-1D8EB38ACA73}" type="presOf" srcId="{A1A26D8F-0BA8-4DA6-BB38-ED9712C4CD52}" destId="{A3463033-2E55-4A50-B868-0331C39926E2}" srcOrd="0" destOrd="2" presId="urn:microsoft.com/office/officeart/2005/8/layout/vList5"/>
    <dgm:cxn modelId="{1DE4259D-8C7F-4FF1-9140-1B2FECAC1326}" srcId="{8153EC4F-6C8C-471D-A39B-06340D6F7AAE}" destId="{1424CA58-B5B1-49B0-9FD8-56DD55B78855}" srcOrd="1" destOrd="0" parTransId="{F21D0BF4-AE55-48DF-B716-41B53C33B931}" sibTransId="{35E52A13-2EA9-4822-94E0-CB84C7EBA7AE}"/>
    <dgm:cxn modelId="{6820649F-15E1-44DE-97F1-7569F6EA9962}" type="presOf" srcId="{334D9F67-4699-4A9B-AC76-442C9EE8A051}" destId="{A3463033-2E55-4A50-B868-0331C39926E2}" srcOrd="0" destOrd="4"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82D8C9CD-FA12-41A3-B3D1-2E12B5AF0646}" srcId="{8B418944-A43C-4CA5-8070-E07F6C584A8C}" destId="{4A08BF2A-A83A-4736-BD58-7F5F15B0C95C}" srcOrd="1" destOrd="0" parTransId="{4ED516FC-4B55-409E-89C3-D26837AFF04E}" sibTransId="{17273935-6ACC-4AF6-B3AC-25155865F09D}"/>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443B0AF4-6DD9-4F60-AFFC-FDDF98BB48A4}" type="presOf" srcId="{4390CB50-5166-48D8-99CA-E386D0DB8E6E}" destId="{C18FE2B4-240F-4400-B1DA-52196A864594}" srcOrd="0" destOrd="0" presId="urn:microsoft.com/office/officeart/2005/8/layout/vList5"/>
    <dgm:cxn modelId="{53DF86F7-4A72-4E5D-963E-3E9BCF1E6E4D}" srcId="{8153EC4F-6C8C-471D-A39B-06340D6F7AAE}" destId="{44A2BB4D-95A1-4F24-BB1F-BC0D34B93ECA}" srcOrd="3" destOrd="0" parTransId="{9E1EA0C7-AF53-4817-A6CB-C9C7B51A6BCA}" sibTransId="{454606E6-8AA4-41EB-AC04-38861F90ED93}"/>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En 2021, le public en ligne au Ghana a exprimé sa réticence à l'égard des vaccins en raison de la désinformation liée à la COVID-19 par le biais des réseaux sociaux.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La désinformation transmise par les réseaux sociaux a menacé l'acceptation des vaccins contre la COVID-19 et d'autres vaccins, y compris ceux contre la polio.​</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algn="l" rtl="0"/>
          <a:r>
            <a:rPr lang="fr" sz="1400" b="0" i="0" u="none" baseline="0" dirty="0"/>
            <a:t>Campagne de communication ciblée sur les réseaux sociaux à l'intention des utilisateurs des réseaux sociaux au Ghana âgés de 18 à 45 ans.​ La campagne a été conçue en 3 étapes :​</a:t>
          </a:r>
          <a:endParaRPr lang="fr" sz="1400" dirty="0"/>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10D8F493-A112-416E-A3E1-8B3B5E82D405}">
      <dgm:prSet custT="1"/>
      <dgm:spPr/>
      <dgm:t>
        <a:bodyPr/>
        <a:lstStyle/>
        <a:p>
          <a:pPr algn="ctr" rtl="0">
            <a:buFont typeface="Arial" panose="020B0604020202020204" pitchFamily="34" charset="0"/>
            <a:buNone/>
          </a:pPr>
          <a:endParaRPr lang="fr" sz="1400" dirty="0"/>
        </a:p>
      </dgm:t>
    </dgm:pt>
    <dgm:pt modelId="{465428E4-61AA-47EC-BBA4-512C4431E245}" type="parTrans" cxnId="{69884DF8-5129-4978-A94C-F7A48B39DFF8}">
      <dgm:prSet/>
      <dgm:spPr/>
      <dgm:t>
        <a:bodyPr/>
        <a:lstStyle/>
        <a:p>
          <a:endParaRPr lang="fr"/>
        </a:p>
      </dgm:t>
    </dgm:pt>
    <dgm:pt modelId="{FE45C9E3-32F3-4FD0-8B92-143596BC4E0B}" type="sibTrans" cxnId="{69884DF8-5129-4978-A94C-F7A48B39DFF8}">
      <dgm:prSet/>
      <dgm:spPr/>
      <dgm:t>
        <a:bodyPr/>
        <a:lstStyle/>
        <a:p>
          <a:endParaRPr lang="fr"/>
        </a:p>
      </dgm:t>
    </dgm:pt>
    <dgm:pt modelId="{DD49209C-D6A9-4795-866F-E513D61322E4}">
      <dgm:prSet phldrT="[Text]" custT="1"/>
      <dgm:spPr/>
      <dgm:t>
        <a:bodyPr/>
        <a:lstStyle/>
        <a:p>
          <a:pPr algn="l" rtl="0">
            <a:buFont typeface="Arial" panose="020B0604020202020204" pitchFamily="34" charset="0"/>
            <a:buChar char="•"/>
          </a:pPr>
          <a:r>
            <a:rPr lang="fr" sz="1400" b="0" i="0" u="none" baseline="0" dirty="0"/>
            <a:t>Il y avait un risque immédiat que cela puisse conduire à des refus généralisés de vaccins tant pour les vaccins contre la COVID-19 que pour les vaccins contre la polio​</a:t>
          </a:r>
          <a:r>
            <a:rPr lang="ro-RO" sz="1400" b="0" i="0" u="none" baseline="0" dirty="0"/>
            <a:t>.</a:t>
          </a:r>
          <a:endParaRPr lang="fr" sz="1400" dirty="0"/>
        </a:p>
      </dgm:t>
    </dgm:pt>
    <dgm:pt modelId="{2DD97CC9-4472-4120-8A56-48D0ABB87F5C}" type="parTrans" cxnId="{D660D1AD-C2E5-4317-81AD-98C1CCBFD6D0}">
      <dgm:prSet/>
      <dgm:spPr/>
      <dgm:t>
        <a:bodyPr/>
        <a:lstStyle/>
        <a:p>
          <a:endParaRPr lang="fr"/>
        </a:p>
      </dgm:t>
    </dgm:pt>
    <dgm:pt modelId="{FABAE8F3-5209-4D24-888A-941946BF27D3}" type="sibTrans" cxnId="{D660D1AD-C2E5-4317-81AD-98C1CCBFD6D0}">
      <dgm:prSet/>
      <dgm:spPr/>
      <dgm:t>
        <a:bodyPr/>
        <a:lstStyle/>
        <a:p>
          <a:endParaRPr lang="fr"/>
        </a:p>
      </dgm:t>
    </dgm:pt>
    <dgm:pt modelId="{BCA54CE5-5116-4F6F-B1A2-41593AC7EC62}">
      <dgm:prSet custT="1"/>
      <dgm:spPr/>
      <dgm:t>
        <a:bodyPr/>
        <a:lstStyle/>
        <a:p>
          <a:pPr algn="l" rtl="0">
            <a:buFont typeface="+mj-lt"/>
            <a:buAutoNum type="arabicPeriod"/>
          </a:pPr>
          <a:r>
            <a:rPr lang="fr" sz="1200" b="0" i="0" u="none" baseline="0" dirty="0"/>
            <a:t>Récits de désinformation identifiés par l'écoute sociale en ligne pour le Ghana</a:t>
          </a:r>
          <a:r>
            <a:rPr lang="ro-RO" sz="1200" b="0" i="0" u="none" baseline="0" dirty="0"/>
            <a:t>.</a:t>
          </a:r>
          <a:endParaRPr lang="fr" sz="1200" dirty="0"/>
        </a:p>
      </dgm:t>
    </dgm:pt>
    <dgm:pt modelId="{09D613BF-E7E1-4831-9297-F05836C949B3}" type="parTrans" cxnId="{BF233FD5-8DD0-47D4-A0E4-3419054635BA}">
      <dgm:prSet/>
      <dgm:spPr/>
      <dgm:t>
        <a:bodyPr/>
        <a:lstStyle/>
        <a:p>
          <a:endParaRPr lang="fr"/>
        </a:p>
      </dgm:t>
    </dgm:pt>
    <dgm:pt modelId="{51882833-270D-457D-8D73-5B0CE01945D2}" type="sibTrans" cxnId="{BF233FD5-8DD0-47D4-A0E4-3419054635BA}">
      <dgm:prSet/>
      <dgm:spPr/>
      <dgm:t>
        <a:bodyPr/>
        <a:lstStyle/>
        <a:p>
          <a:endParaRPr lang="fr"/>
        </a:p>
      </dgm:t>
    </dgm:pt>
    <dgm:pt modelId="{A83B0753-84C7-409B-AB31-B5D01B0F1F0E}">
      <dgm:prSet custT="1"/>
      <dgm:spPr/>
      <dgm:t>
        <a:bodyPr/>
        <a:lstStyle/>
        <a:p>
          <a:pPr algn="l" rtl="0">
            <a:buFont typeface="+mj-lt"/>
            <a:buAutoNum type="arabicPeriod"/>
          </a:pPr>
          <a:r>
            <a:rPr lang="fr-FR" sz="1200" dirty="0"/>
            <a:t>Messages de changement social et de comportement conçus dans des formats adaptés aux médias sociaux pour lutter contre la désinformation identifiée</a:t>
          </a:r>
          <a:r>
            <a:rPr lang="ro-RO" sz="1200" b="0" i="0" u="none" baseline="0" dirty="0"/>
            <a:t>.</a:t>
          </a:r>
          <a:endParaRPr lang="fr" sz="1200" dirty="0"/>
        </a:p>
      </dgm:t>
    </dgm:pt>
    <dgm:pt modelId="{B860F63A-012D-4A5D-AF88-3CF960CEA0CC}" type="parTrans" cxnId="{879B5458-A771-4465-BE63-1F57BDAABF87}">
      <dgm:prSet/>
      <dgm:spPr/>
      <dgm:t>
        <a:bodyPr/>
        <a:lstStyle/>
        <a:p>
          <a:endParaRPr lang="fr"/>
        </a:p>
      </dgm:t>
    </dgm:pt>
    <dgm:pt modelId="{E7AD61F8-0803-4681-96F4-8040DD812E97}" type="sibTrans" cxnId="{879B5458-A771-4465-BE63-1F57BDAABF87}">
      <dgm:prSet/>
      <dgm:spPr/>
      <dgm:t>
        <a:bodyPr/>
        <a:lstStyle/>
        <a:p>
          <a:endParaRPr lang="fr"/>
        </a:p>
      </dgm:t>
    </dgm:pt>
    <dgm:pt modelId="{66BA4A04-A04C-4046-88CC-AFACFAF8CD94}">
      <dgm:prSet custT="1"/>
      <dgm:spPr/>
      <dgm:t>
        <a:bodyPr/>
        <a:lstStyle/>
        <a:p>
          <a:pPr algn="l" rtl="0">
            <a:buFont typeface="+mj-lt"/>
            <a:buAutoNum type="arabicPeriod"/>
          </a:pPr>
          <a:r>
            <a:rPr lang="fr" sz="1200" b="0" i="0" u="none" baseline="0" dirty="0"/>
            <a:t>Campagne déployée sur Facebook et Google via la publicité numérique payante et les influenceurs locaux sur les réseaux sociaux.</a:t>
          </a:r>
          <a:endParaRPr lang="fr" sz="1200" dirty="0"/>
        </a:p>
      </dgm:t>
    </dgm:pt>
    <dgm:pt modelId="{53BF2D3A-A038-40C9-BAE1-FDCB56ADE8C5}" type="parTrans" cxnId="{A6828D78-E29C-427B-B8AA-C05C8ED8CBA1}">
      <dgm:prSet/>
      <dgm:spPr/>
      <dgm:t>
        <a:bodyPr/>
        <a:lstStyle/>
        <a:p>
          <a:endParaRPr lang="fr"/>
        </a:p>
      </dgm:t>
    </dgm:pt>
    <dgm:pt modelId="{0CBAA055-35AD-45F4-B61D-25D1E8591CFC}" type="sibTrans" cxnId="{A6828D78-E29C-427B-B8AA-C05C8ED8CBA1}">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559EAC12-9BB1-46DE-96C9-7F45501235DB}" type="presOf" srcId="{8153EC4F-6C8C-471D-A39B-06340D6F7AAE}" destId="{80F46D1E-8939-4D69-BDE1-B1C16F3C74E8}" srcOrd="0" destOrd="0" presId="urn:microsoft.com/office/officeart/2005/8/layout/vList5"/>
    <dgm:cxn modelId="{9475864B-9805-46F9-A0BE-82E1E592BA39}" type="presOf" srcId="{BCA54CE5-5116-4F6F-B1A2-41593AC7EC62}" destId="{A3463033-2E55-4A50-B868-0331C39926E2}" srcOrd="0" destOrd="1" presId="urn:microsoft.com/office/officeart/2005/8/layout/vList5"/>
    <dgm:cxn modelId="{BB751751-56B4-467D-A9F6-59E04557F60C}" type="presOf" srcId="{92A0AF85-5BAA-497F-A9F7-5A3B34E9E4BE}" destId="{57B58D7B-DFD6-41FB-BE66-CD09EB811652}" srcOrd="0" destOrd="0" presId="urn:microsoft.com/office/officeart/2005/8/layout/vList5"/>
    <dgm:cxn modelId="{879B5458-A771-4465-BE63-1F57BDAABF87}" srcId="{5A191BA9-CC84-42A0-A3BD-07E24A78710F}" destId="{A83B0753-84C7-409B-AB31-B5D01B0F1F0E}" srcOrd="1" destOrd="0" parTransId="{B860F63A-012D-4A5D-AF88-3CF960CEA0CC}" sibTransId="{E7AD61F8-0803-4681-96F4-8040DD812E97}"/>
    <dgm:cxn modelId="{A6828D78-E29C-427B-B8AA-C05C8ED8CBA1}" srcId="{5A191BA9-CC84-42A0-A3BD-07E24A78710F}" destId="{66BA4A04-A04C-4046-88CC-AFACFAF8CD94}" srcOrd="2" destOrd="0" parTransId="{53BF2D3A-A038-40C9-BAE1-FDCB56ADE8C5}" sibTransId="{0CBAA055-35AD-45F4-B61D-25D1E8591CFC}"/>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F4B6E78A-4F5E-4DAD-8927-6FE2E31DC773}" type="presOf" srcId="{10D8F493-A112-416E-A3E1-8B3B5E82D405}" destId="{57B58D7B-DFD6-41FB-BE66-CD09EB811652}" srcOrd="0" destOrd="2" presId="urn:microsoft.com/office/officeart/2005/8/layout/vList5"/>
    <dgm:cxn modelId="{35FE379D-F946-495D-8AB5-B13925C24C7C}" type="presOf" srcId="{A83B0753-84C7-409B-AB31-B5D01B0F1F0E}" destId="{A3463033-2E55-4A50-B868-0331C39926E2}" srcOrd="0" destOrd="2" presId="urn:microsoft.com/office/officeart/2005/8/layout/vList5"/>
    <dgm:cxn modelId="{F0424EA0-8201-41B4-883B-BCFDCA3932D6}" type="presOf" srcId="{66BA4A04-A04C-4046-88CC-AFACFAF8CD94}" destId="{A3463033-2E55-4A50-B868-0331C39926E2}" srcOrd="0" destOrd="3"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D660D1AD-C2E5-4317-81AD-98C1CCBFD6D0}" srcId="{8B418944-A43C-4CA5-8070-E07F6C584A8C}" destId="{DD49209C-D6A9-4795-866F-E513D61322E4}" srcOrd="1" destOrd="0" parTransId="{2DD97CC9-4472-4120-8A56-48D0ABB87F5C}" sibTransId="{FABAE8F3-5209-4D24-888A-941946BF27D3}"/>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BF233FD5-8DD0-47D4-A0E4-3419054635BA}" srcId="{5A191BA9-CC84-42A0-A3BD-07E24A78710F}" destId="{BCA54CE5-5116-4F6F-B1A2-41593AC7EC62}" srcOrd="0" destOrd="0" parTransId="{09D613BF-E7E1-4831-9297-F05836C949B3}" sibTransId="{51882833-270D-457D-8D73-5B0CE01945D2}"/>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1554ECE9-7C55-4A8A-8EB7-4C3F21C9A390}" type="presOf" srcId="{DD49209C-D6A9-4795-866F-E513D61322E4}" destId="{57B58D7B-DFD6-41FB-BE66-CD09EB81165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69884DF8-5129-4978-A94C-F7A48B39DFF8}" srcId="{8B418944-A43C-4CA5-8070-E07F6C584A8C}" destId="{10D8F493-A112-416E-A3E1-8B3B5E82D405}" srcOrd="2" destOrd="0" parTransId="{465428E4-61AA-47EC-BBA4-512C4431E245}" sibTransId="{FE45C9E3-32F3-4FD0-8B92-143596BC4E0B}"/>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pPr>
        <a:solidFill>
          <a:srgbClr val="0070C0"/>
        </a:solidFill>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400" b="0" i="0" u="none" baseline="0" dirty="0"/>
            <a:t>Un comportement de prévention extrêmement faible contre la COVID-19 a été noté au sein de la population du Pakistan. </a:t>
          </a:r>
          <a:endParaRPr lang="fr" sz="1400" dirty="0"/>
        </a:p>
      </dgm:t>
    </dgm:pt>
    <dgm:pt modelId="{3EF47883-8616-4E46-A7E7-6E105A5C70BC}" type="parTrans" cxnId="{6AAC8EC0-CF60-439C-A867-D3C1BA6DAF98}">
      <dgm:prSet/>
      <dgm:spPr/>
      <dgm:t>
        <a:bodyPr/>
        <a:lstStyle/>
        <a:p>
          <a:endParaRPr lang="fr"/>
        </a:p>
      </dgm:t>
    </dgm:pt>
    <dgm:pt modelId="{129E9154-ACFF-4B01-9BC2-A896130884DC}" type="sibTrans" cxnId="{6AAC8EC0-CF60-439C-A867-D3C1BA6DAF98}">
      <dgm:prSet/>
      <dgm:spPr/>
      <dgm:t>
        <a:bodyPr/>
        <a:lstStyle/>
        <a:p>
          <a:endParaRPr lang="fr"/>
        </a:p>
      </dgm:t>
    </dgm:pt>
    <dgm:pt modelId="{4390CB50-5166-48D8-99CA-E386D0DB8E6E}">
      <dgm:prSet phldrT="[Text]" custT="1"/>
      <dgm:spPr>
        <a:solidFill>
          <a:srgbClr val="0070C0"/>
        </a:solidFill>
      </dgm:spPr>
      <dgm:t>
        <a:bodyPr/>
        <a:lstStyle/>
        <a:p>
          <a:pPr algn="ctr" rtl="0"/>
          <a:r>
            <a:rPr lang="fr" sz="1800" b="0" i="0" u="none" baseline="0">
              <a:solidFill>
                <a:schemeClr val="bg1"/>
              </a:solidFill>
            </a:rPr>
            <a:t>DÉFI</a:t>
          </a:r>
        </a:p>
      </dgm:t>
    </dgm:pt>
    <dgm:pt modelId="{F02A2EE8-5418-4FFD-8888-53AFE3F1681F}" type="parTrans" cxnId="{5D93CBA3-F2AC-44CB-BE2C-C8D26AECC106}">
      <dgm:prSet/>
      <dgm:spPr/>
      <dgm:t>
        <a:bodyPr/>
        <a:lstStyle/>
        <a:p>
          <a:endParaRPr lang="fr"/>
        </a:p>
      </dgm:t>
    </dgm:pt>
    <dgm:pt modelId="{727016E0-F388-4CDD-8B6C-7885F785DD67}" type="sibTrans" cxnId="{5D93CBA3-F2AC-44CB-BE2C-C8D26AECC106}">
      <dgm:prSet/>
      <dgm:spPr/>
      <dgm:t>
        <a:bodyPr/>
        <a:lstStyle/>
        <a:p>
          <a:endParaRPr lang="fr"/>
        </a:p>
      </dgm:t>
    </dgm:pt>
    <dgm:pt modelId="{8153EC4F-6C8C-471D-A39B-06340D6F7AAE}">
      <dgm:prSet phldrT="[Text]" custT="1"/>
      <dgm:spPr>
        <a:solidFill>
          <a:srgbClr val="0070C0"/>
        </a:solidFill>
      </dgm:spPr>
      <dgm:t>
        <a:bodyPr/>
        <a:lstStyle/>
        <a:p>
          <a:pPr algn="ctr" rtl="0"/>
          <a:r>
            <a:rPr lang="fr" sz="1800" b="0" i="0" u="none" baseline="0">
              <a:solidFill>
                <a:schemeClr val="bg1"/>
              </a:solidFill>
            </a:rPr>
            <a:t>SOLUTION</a:t>
          </a:r>
        </a:p>
      </dgm:t>
    </dgm:pt>
    <dgm:pt modelId="{90EA02A4-EE82-4639-9AA7-B6A92397F19B}" type="parTrans" cxnId="{15D5BE7F-929F-4280-BFF1-DDD7D18C59F1}">
      <dgm:prSet/>
      <dgm:spPr/>
      <dgm:t>
        <a:bodyPr/>
        <a:lstStyle/>
        <a:p>
          <a:endParaRPr lang="fr"/>
        </a:p>
      </dgm:t>
    </dgm:pt>
    <dgm:pt modelId="{B4805742-9A11-432F-9D4B-E611CEBB5B0A}" type="sibTrans" cxnId="{15D5BE7F-929F-4280-BFF1-DDD7D18C59F1}">
      <dgm:prSet/>
      <dgm:spPr/>
      <dgm:t>
        <a:bodyPr/>
        <a:lstStyle/>
        <a:p>
          <a:endParaRPr lang="fr"/>
        </a:p>
      </dgm:t>
    </dgm:pt>
    <dgm:pt modelId="{E797C53F-11CF-40A0-8B3F-5DF227CD25AA}">
      <dgm:prSet custT="1"/>
      <dgm:spPr/>
      <dgm:t>
        <a:bodyPr/>
        <a:lstStyle/>
        <a:p>
          <a:pPr algn="l" rtl="0">
            <a:buFont typeface="Arial" panose="020B0604020202020204" pitchFamily="34" charset="0"/>
            <a:buChar char="•"/>
          </a:pPr>
          <a:r>
            <a:rPr lang="fr" sz="1400" b="0" i="0" u="none" baseline="0" dirty="0"/>
            <a:t>Réticence persistante à l'égard du vaccin : 40 % (avril 2022)​</a:t>
          </a:r>
          <a:endParaRPr lang="fr" sz="1400" dirty="0"/>
        </a:p>
      </dgm:t>
    </dgm:pt>
    <dgm:pt modelId="{AC6CB044-EAD8-40C0-B8E3-711B7494844D}" type="parTrans" cxnId="{00B272E0-8849-4058-8111-40728AD852AD}">
      <dgm:prSet/>
      <dgm:spPr/>
      <dgm:t>
        <a:bodyPr/>
        <a:lstStyle/>
        <a:p>
          <a:endParaRPr lang="fr"/>
        </a:p>
      </dgm:t>
    </dgm:pt>
    <dgm:pt modelId="{B647FEE2-3BD6-4069-BBDF-3EB5C2293483}" type="sibTrans" cxnId="{00B272E0-8849-4058-8111-40728AD852AD}">
      <dgm:prSet/>
      <dgm:spPr/>
      <dgm:t>
        <a:bodyPr/>
        <a:lstStyle/>
        <a:p>
          <a:endParaRPr lang="fr"/>
        </a:p>
      </dgm:t>
    </dgm:pt>
    <dgm:pt modelId="{5A191BA9-CC84-42A0-A3BD-07E24A78710F}">
      <dgm:prSet custT="1"/>
      <dgm:spPr/>
      <dgm:t>
        <a:bodyPr/>
        <a:lstStyle/>
        <a:p>
          <a:pPr algn="l" rtl="0"/>
          <a:r>
            <a:rPr lang="fr" sz="1400" b="0" i="0" u="none" baseline="0" dirty="0"/>
            <a:t>Le gouvernement a utilisé une stratégie de restrictions liées à la vaccination pour influencer les comportements liés à la santé et promouvoir la demande de vaccins. Le gouvernement a introduit la vaccination comme condition à l'accès :​</a:t>
          </a:r>
        </a:p>
      </dgm:t>
    </dgm:pt>
    <dgm:pt modelId="{9C7A458F-EF05-417D-87A7-FA0947BCFA35}" type="sibTrans" cxnId="{6B6A5D7D-53F0-45B4-82FE-7D7B8D06D3AA}">
      <dgm:prSet/>
      <dgm:spPr/>
      <dgm:t>
        <a:bodyPr/>
        <a:lstStyle/>
        <a:p>
          <a:endParaRPr lang="fr"/>
        </a:p>
      </dgm:t>
    </dgm:pt>
    <dgm:pt modelId="{B4E9776A-468F-47A5-9D8A-0A9574223A7D}" type="parTrans" cxnId="{6B6A5D7D-53F0-45B4-82FE-7D7B8D06D3AA}">
      <dgm:prSet/>
      <dgm:spPr/>
      <dgm:t>
        <a:bodyPr/>
        <a:lstStyle/>
        <a:p>
          <a:endParaRPr lang="fr"/>
        </a:p>
      </dgm:t>
    </dgm:pt>
    <dgm:pt modelId="{18D6C3A6-34F8-4E03-803F-F43B107D7563}">
      <dgm:prSet custT="1"/>
      <dgm:spPr/>
      <dgm:t>
        <a:bodyPr/>
        <a:lstStyle/>
        <a:p>
          <a:pPr algn="l" rtl="0">
            <a:buFont typeface="Arial" panose="020B0604020202020204" pitchFamily="34" charset="0"/>
            <a:buChar char="•"/>
          </a:pPr>
          <a:r>
            <a:rPr lang="fr" sz="1400" b="0" i="0" u="none" baseline="0" dirty="0"/>
            <a:t>Très faible perception du risque : 28 % (avril 2022)​</a:t>
          </a:r>
          <a:endParaRPr lang="fr" sz="1400" dirty="0"/>
        </a:p>
      </dgm:t>
    </dgm:pt>
    <dgm:pt modelId="{996EE11D-79C9-499C-98E2-00736793B22D}" type="parTrans" cxnId="{3AAD0C05-FF6A-4389-994D-7D60CCD13179}">
      <dgm:prSet/>
      <dgm:spPr/>
      <dgm:t>
        <a:bodyPr/>
        <a:lstStyle/>
        <a:p>
          <a:endParaRPr lang="fr"/>
        </a:p>
      </dgm:t>
    </dgm:pt>
    <dgm:pt modelId="{335CD369-EE39-48DE-A3A3-C37A0AD04CC9}" type="sibTrans" cxnId="{3AAD0C05-FF6A-4389-994D-7D60CCD13179}">
      <dgm:prSet/>
      <dgm:spPr/>
      <dgm:t>
        <a:bodyPr/>
        <a:lstStyle/>
        <a:p>
          <a:endParaRPr lang="fr"/>
        </a:p>
      </dgm:t>
    </dgm:pt>
    <dgm:pt modelId="{9E3A8D85-1224-41C3-93B7-87854CD68EFD}">
      <dgm:prSet custT="1"/>
      <dgm:spPr/>
      <dgm:t>
        <a:bodyPr/>
        <a:lstStyle/>
        <a:p>
          <a:pPr algn="l" rtl="0">
            <a:buFont typeface="Arial" panose="020B0604020202020204" pitchFamily="34" charset="0"/>
            <a:buChar char="•"/>
          </a:pPr>
          <a:r>
            <a:rPr lang="fr" sz="1400" b="0" i="0" u="none" baseline="0" dirty="0"/>
            <a:t>Très faible connaissance des variants : 5 % (avril 2022)​</a:t>
          </a:r>
          <a:endParaRPr lang="fr" sz="1400" dirty="0"/>
        </a:p>
      </dgm:t>
    </dgm:pt>
    <dgm:pt modelId="{041A9DB3-0983-4426-A138-277DFC509516}" type="parTrans" cxnId="{0B3F4E75-6D66-4455-BB9B-D8154E189ED0}">
      <dgm:prSet/>
      <dgm:spPr/>
      <dgm:t>
        <a:bodyPr/>
        <a:lstStyle/>
        <a:p>
          <a:endParaRPr lang="fr"/>
        </a:p>
      </dgm:t>
    </dgm:pt>
    <dgm:pt modelId="{A3EEF91C-83FC-4A05-98B2-6CA13FDB5667}" type="sibTrans" cxnId="{0B3F4E75-6D66-4455-BB9B-D8154E189ED0}">
      <dgm:prSet/>
      <dgm:spPr/>
      <dgm:t>
        <a:bodyPr/>
        <a:lstStyle/>
        <a:p>
          <a:endParaRPr lang="fr"/>
        </a:p>
      </dgm:t>
    </dgm:pt>
    <dgm:pt modelId="{E48447D4-42D1-4856-B533-5068326A2CA0}">
      <dgm:prSet custT="1"/>
      <dgm:spPr/>
      <dgm:t>
        <a:bodyPr/>
        <a:lstStyle/>
        <a:p>
          <a:pPr algn="l" rtl="0">
            <a:buFont typeface="Courier New" panose="02070309020205020404" pitchFamily="49" charset="0"/>
            <a:buChar char="o"/>
          </a:pPr>
          <a:r>
            <a:rPr lang="fr-FR" sz="1400" b="0" i="0" u="none" baseline="0" dirty="0"/>
            <a:t>A</a:t>
          </a:r>
          <a:r>
            <a:rPr lang="fr" sz="1400" b="0" i="0" u="none" baseline="0" dirty="0"/>
            <a:t>ux biens publics, p. ex., les centres éducatifs et les bureaux publics​</a:t>
          </a:r>
        </a:p>
      </dgm:t>
    </dgm:pt>
    <dgm:pt modelId="{43BA7D24-87B6-424D-ADC2-E536A9CDD6E1}" type="parTrans" cxnId="{CCE8C2DC-E735-475A-B728-03457DE29DB0}">
      <dgm:prSet/>
      <dgm:spPr/>
      <dgm:t>
        <a:bodyPr/>
        <a:lstStyle/>
        <a:p>
          <a:endParaRPr lang="fr"/>
        </a:p>
      </dgm:t>
    </dgm:pt>
    <dgm:pt modelId="{D215933B-5BD2-40CF-AB28-040AF745B831}" type="sibTrans" cxnId="{CCE8C2DC-E735-475A-B728-03457DE29DB0}">
      <dgm:prSet/>
      <dgm:spPr/>
      <dgm:t>
        <a:bodyPr/>
        <a:lstStyle/>
        <a:p>
          <a:endParaRPr lang="fr"/>
        </a:p>
      </dgm:t>
    </dgm:pt>
    <dgm:pt modelId="{117DF1CD-67FB-461F-990A-4AA93094A167}">
      <dgm:prSet custT="1"/>
      <dgm:spPr/>
      <dgm:t>
        <a:bodyPr/>
        <a:lstStyle/>
        <a:p>
          <a:pPr algn="l" rtl="0">
            <a:buFont typeface="Courier New" panose="02070309020205020404" pitchFamily="49" charset="0"/>
            <a:buChar char="o"/>
          </a:pPr>
          <a:r>
            <a:rPr lang="fr" sz="1400" b="0" i="0" u="none" baseline="0" dirty="0"/>
            <a:t>Aux moyens de subsistance, p. ex., emploi ou salaire et avantages sociaux​</a:t>
          </a:r>
        </a:p>
      </dgm:t>
    </dgm:pt>
    <dgm:pt modelId="{AC3CBAD6-E021-4149-820C-CB5313676A78}" type="parTrans" cxnId="{6B4222CD-B1C0-435C-B5F5-698449584E13}">
      <dgm:prSet/>
      <dgm:spPr/>
      <dgm:t>
        <a:bodyPr/>
        <a:lstStyle/>
        <a:p>
          <a:endParaRPr lang="fr"/>
        </a:p>
      </dgm:t>
    </dgm:pt>
    <dgm:pt modelId="{11E15C7D-8B91-4B41-9FD3-184A9A80535B}" type="sibTrans" cxnId="{6B4222CD-B1C0-435C-B5F5-698449584E13}">
      <dgm:prSet/>
      <dgm:spPr/>
      <dgm:t>
        <a:bodyPr/>
        <a:lstStyle/>
        <a:p>
          <a:endParaRPr lang="fr"/>
        </a:p>
      </dgm:t>
    </dgm:pt>
    <dgm:pt modelId="{E5BF8E41-4DA8-4997-8579-05AC9A11240F}">
      <dgm:prSet custT="1"/>
      <dgm:spPr/>
      <dgm:t>
        <a:bodyPr/>
        <a:lstStyle/>
        <a:p>
          <a:pPr algn="l" rtl="0">
            <a:buFont typeface="Courier New" panose="02070309020205020404" pitchFamily="49" charset="0"/>
            <a:buChar char="o"/>
          </a:pPr>
          <a:r>
            <a:rPr lang="fr" sz="1400" b="0" i="0" u="none" baseline="0" dirty="0"/>
            <a:t>Aux moyens de communications, p. ex., téléphones portables, transports, voyages en avion​</a:t>
          </a:r>
        </a:p>
      </dgm:t>
    </dgm:pt>
    <dgm:pt modelId="{86EB7A13-6B55-431A-B7CC-4F93168FEA55}" type="parTrans" cxnId="{F7098016-0E00-44BA-AF53-8C7B775B21C3}">
      <dgm:prSet/>
      <dgm:spPr/>
      <dgm:t>
        <a:bodyPr/>
        <a:lstStyle/>
        <a:p>
          <a:endParaRPr lang="fr"/>
        </a:p>
      </dgm:t>
    </dgm:pt>
    <dgm:pt modelId="{ECE8B78A-51BB-43A5-98D5-6CD0FA78627F}" type="sibTrans" cxnId="{F7098016-0E00-44BA-AF53-8C7B775B21C3}">
      <dgm:prSet/>
      <dgm:spPr/>
      <dgm:t>
        <a:bodyPr/>
        <a:lstStyle/>
        <a:p>
          <a:endParaRPr lang="fr"/>
        </a:p>
      </dgm:t>
    </dgm:pt>
    <dgm:pt modelId="{02FE123A-2064-4929-B312-E4E1BE7DCF71}">
      <dgm:prSet custT="1"/>
      <dgm:spPr/>
      <dgm:t>
        <a:bodyPr/>
        <a:lstStyle/>
        <a:p>
          <a:pPr algn="l" rtl="0">
            <a:buFont typeface="Courier New" panose="02070309020205020404" pitchFamily="49" charset="0"/>
            <a:buChar char="o"/>
          </a:pPr>
          <a:r>
            <a:rPr lang="fr" sz="1400" b="0" i="0" u="none" baseline="0" dirty="0"/>
            <a:t>Aux association : prière de congrégation, événements religieux, cérémonies, funérailles.</a:t>
          </a:r>
        </a:p>
      </dgm:t>
    </dgm:pt>
    <dgm:pt modelId="{9C08ECBE-A216-4144-ABF5-3E30102EC23F}" type="parTrans" cxnId="{055F4F70-BD17-47D5-82EA-D5C4F0E98D12}">
      <dgm:prSet/>
      <dgm:spPr/>
      <dgm:t>
        <a:bodyPr/>
        <a:lstStyle/>
        <a:p>
          <a:endParaRPr lang="fr"/>
        </a:p>
      </dgm:t>
    </dgm:pt>
    <dgm:pt modelId="{F8A1FAC7-B4CB-4EE6-974D-BEF68287529F}" type="sibTrans" cxnId="{055F4F70-BD17-47D5-82EA-D5C4F0E98D12}">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526" custScaleY="156199">
        <dgm:presLayoutVars>
          <dgm:bulletEnabled val="1"/>
        </dgm:presLayoutVars>
      </dgm:prSet>
      <dgm:spPr/>
    </dgm:pt>
  </dgm:ptLst>
  <dgm:cxnLst>
    <dgm:cxn modelId="{98B7F501-0445-473A-8B48-D474E9B4D2C5}" type="presOf" srcId="{E797C53F-11CF-40A0-8B3F-5DF227CD25AA}" destId="{26A8BF07-0D8E-4300-9899-C64780806612}" srcOrd="0" destOrd="0" presId="urn:microsoft.com/office/officeart/2005/8/layout/vList5"/>
    <dgm:cxn modelId="{3AAD0C05-FF6A-4389-994D-7D60CCD13179}" srcId="{4390CB50-5166-48D8-99CA-E386D0DB8E6E}" destId="{18D6C3A6-34F8-4E03-803F-F43B107D7563}" srcOrd="1" destOrd="0" parTransId="{996EE11D-79C9-499C-98E2-00736793B22D}" sibTransId="{335CD369-EE39-48DE-A3A3-C37A0AD04CC9}"/>
    <dgm:cxn modelId="{559EAC12-9BB1-46DE-96C9-7F45501235DB}" type="presOf" srcId="{8153EC4F-6C8C-471D-A39B-06340D6F7AAE}" destId="{80F46D1E-8939-4D69-BDE1-B1C16F3C74E8}" srcOrd="0" destOrd="0" presId="urn:microsoft.com/office/officeart/2005/8/layout/vList5"/>
    <dgm:cxn modelId="{F7098016-0E00-44BA-AF53-8C7B775B21C3}" srcId="{5A191BA9-CC84-42A0-A3BD-07E24A78710F}" destId="{E5BF8E41-4DA8-4997-8579-05AC9A11240F}" srcOrd="2" destOrd="0" parTransId="{86EB7A13-6B55-431A-B7CC-4F93168FEA55}" sibTransId="{ECE8B78A-51BB-43A5-98D5-6CD0FA78627F}"/>
    <dgm:cxn modelId="{03059739-2564-4330-9A1C-830E69D2CFCA}" type="presOf" srcId="{E48447D4-42D1-4856-B533-5068326A2CA0}" destId="{A3463033-2E55-4A50-B868-0331C39926E2}" srcOrd="0" destOrd="1" presId="urn:microsoft.com/office/officeart/2005/8/layout/vList5"/>
    <dgm:cxn modelId="{39E0813D-A4EC-4CE7-9C6D-B657D008E607}" type="presOf" srcId="{9E3A8D85-1224-41C3-93B7-87854CD68EFD}" destId="{26A8BF07-0D8E-4300-9899-C64780806612}" srcOrd="0" destOrd="2" presId="urn:microsoft.com/office/officeart/2005/8/layout/vList5"/>
    <dgm:cxn modelId="{7DE8D45C-B683-4FB6-AFD1-FF016E4F73C8}" type="presOf" srcId="{02FE123A-2064-4929-B312-E4E1BE7DCF71}" destId="{A3463033-2E55-4A50-B868-0331C39926E2}" srcOrd="0" destOrd="4" presId="urn:microsoft.com/office/officeart/2005/8/layout/vList5"/>
    <dgm:cxn modelId="{055F4F70-BD17-47D5-82EA-D5C4F0E98D12}" srcId="{5A191BA9-CC84-42A0-A3BD-07E24A78710F}" destId="{02FE123A-2064-4929-B312-E4E1BE7DCF71}" srcOrd="3" destOrd="0" parTransId="{9C08ECBE-A216-4144-ABF5-3E30102EC23F}" sibTransId="{F8A1FAC7-B4CB-4EE6-974D-BEF68287529F}"/>
    <dgm:cxn modelId="{BB751751-56B4-467D-A9F6-59E04557F60C}" type="presOf" srcId="{92A0AF85-5BAA-497F-A9F7-5A3B34E9E4BE}" destId="{57B58D7B-DFD6-41FB-BE66-CD09EB811652}" srcOrd="0" destOrd="0" presId="urn:microsoft.com/office/officeart/2005/8/layout/vList5"/>
    <dgm:cxn modelId="{0B3F4E75-6D66-4455-BB9B-D8154E189ED0}" srcId="{4390CB50-5166-48D8-99CA-E386D0DB8E6E}" destId="{9E3A8D85-1224-41C3-93B7-87854CD68EFD}" srcOrd="2" destOrd="0" parTransId="{041A9DB3-0983-4426-A138-277DFC509516}" sibTransId="{A3EEF91C-83FC-4A05-98B2-6CA13FDB5667}"/>
    <dgm:cxn modelId="{D6F81E7C-F365-44A1-845C-BAD21DCF9CF7}" type="presOf" srcId="{E5BF8E41-4DA8-4997-8579-05AC9A11240F}" destId="{A3463033-2E55-4A50-B868-0331C39926E2}" srcOrd="0" destOrd="3" presId="urn:microsoft.com/office/officeart/2005/8/layout/vList5"/>
    <dgm:cxn modelId="{6B6A5D7D-53F0-45B4-82FE-7D7B8D06D3AA}" srcId="{8153EC4F-6C8C-471D-A39B-06340D6F7AAE}" destId="{5A191BA9-CC84-42A0-A3BD-07E24A78710F}" srcOrd="0" destOrd="0" parTransId="{B4E9776A-468F-47A5-9D8A-0A9574223A7D}" sibTransId="{9C7A458F-EF05-417D-87A7-FA0947BCFA35}"/>
    <dgm:cxn modelId="{15D5BE7F-929F-4280-BFF1-DDD7D18C59F1}" srcId="{F88B266D-FB32-47DA-8FA7-CE4B5868E5D2}" destId="{8153EC4F-6C8C-471D-A39B-06340D6F7AAE}" srcOrd="2" destOrd="0" parTransId="{90EA02A4-EE82-4639-9AA7-B6A92397F19B}" sibTransId="{B4805742-9A11-432F-9D4B-E611CEBB5B0A}"/>
    <dgm:cxn modelId="{89C5E184-4D7E-4250-99DD-B73A1671D806}" type="presOf" srcId="{117DF1CD-67FB-461F-990A-4AA93094A167}" destId="{A3463033-2E55-4A50-B868-0331C39926E2}" srcOrd="0" destOrd="2" presId="urn:microsoft.com/office/officeart/2005/8/layout/vList5"/>
    <dgm:cxn modelId="{FE66619D-AC26-4D97-A3BA-C8F255ABADFC}" type="presOf" srcId="{18D6C3A6-34F8-4E03-803F-F43B107D7563}" destId="{26A8BF07-0D8E-4300-9899-C6478080661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B8F6EDB9-1AFF-41B1-BBD3-82B3591CFCF2}" type="presOf" srcId="{5A191BA9-CC84-42A0-A3BD-07E24A78710F}" destId="{A3463033-2E55-4A50-B868-0331C39926E2}" srcOrd="0" destOrd="0" presId="urn:microsoft.com/office/officeart/2005/8/layout/vList5"/>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6B4222CD-B1C0-435C-B5F5-698449584E13}" srcId="{5A191BA9-CC84-42A0-A3BD-07E24A78710F}" destId="{117DF1CD-67FB-461F-990A-4AA93094A167}" srcOrd="1" destOrd="0" parTransId="{AC3CBAD6-E021-4149-820C-CB5313676A78}" sibTransId="{11E15C7D-8B91-4B41-9FD3-184A9A80535B}"/>
    <dgm:cxn modelId="{CCE8C2DC-E735-475A-B728-03457DE29DB0}" srcId="{5A191BA9-CC84-42A0-A3BD-07E24A78710F}" destId="{E48447D4-42D1-4856-B533-5068326A2CA0}" srcOrd="0" destOrd="0" parTransId="{43BA7D24-87B6-424D-ADC2-E536A9CDD6E1}" sibTransId="{D215933B-5BD2-40CF-AB28-040AF745B831}"/>
    <dgm:cxn modelId="{98E3B9DE-FFD9-43C2-9E1F-6034FA7AD89C}" type="presOf" srcId="{8B418944-A43C-4CA5-8070-E07F6C584A8C}" destId="{8C96A032-99E7-4F02-A6B8-1803D52B7956}" srcOrd="0" destOrd="0" presId="urn:microsoft.com/office/officeart/2005/8/layout/vList5"/>
    <dgm:cxn modelId="{00B272E0-8849-4058-8111-40728AD852AD}" srcId="{4390CB50-5166-48D8-99CA-E386D0DB8E6E}" destId="{E797C53F-11CF-40A0-8B3F-5DF227CD25AA}" srcOrd="0" destOrd="0" parTransId="{AC6CB044-EAD8-40C0-B8E3-711B7494844D}" sibTransId="{B647FEE2-3BD6-4069-BBDF-3EB5C2293483}"/>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E7405B8F-AD5C-414B-90B3-CCD5F1A99E1D}">
      <dgm:prSet phldrT="[Text]" custT="1"/>
      <dgm:spPr/>
      <dgm:t>
        <a:bodyPr/>
        <a:lstStyle/>
        <a:p>
          <a:pPr algn="l" rtl="0"/>
          <a:r>
            <a:rPr lang="fr" sz="1100" b="1" i="0" u="none" baseline="0" dirty="0">
              <a:solidFill>
                <a:schemeClr val="accent3">
                  <a:lumMod val="40000"/>
                  <a:lumOff val="60000"/>
                </a:schemeClr>
              </a:solidFill>
            </a:rPr>
            <a:t>PROGRAMME COMMUNAUTAIRE DE SENSIBILISATION À L'INTENSIFICATION DE LA VACCINATION </a:t>
          </a:r>
        </a:p>
        <a:p>
          <a:pPr algn="l" rtl="0"/>
          <a:r>
            <a:rPr lang="fr" sz="1100" b="0" i="0" u="none" baseline="0" dirty="0">
              <a:latin typeface="Arial"/>
            </a:rPr>
            <a:t> </a:t>
          </a:r>
          <a:r>
            <a:rPr lang="fr" sz="1100" b="0" i="0" u="none" baseline="0" dirty="0"/>
            <a:t>La </a:t>
          </a:r>
          <a:r>
            <a:rPr lang="fr" sz="1100" b="1" i="0" u="none" baseline="0" dirty="0"/>
            <a:t>Dominique</a:t>
          </a:r>
          <a:r>
            <a:rPr lang="fr" sz="1100" b="0" i="0" u="none" baseline="0" dirty="0"/>
            <a:t> a ciblé les populations en se concentrant sur les cliniques à faibles performances vaccinale et en menant des actions de proximité afin de rattraper les enfants qui n’ont pas reçu certains vaccins. Des campagnes éducatives ont également été menées sur la vaccination.</a:t>
          </a:r>
          <a:endParaRPr lang="fr" sz="1100" b="1" dirty="0"/>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012CEA51-7305-48A0-AF33-E67B6539B7AE}">
      <dgm:prSet phldrT="[Text]" custT="1"/>
      <dgm:spPr/>
      <dgm:t>
        <a:bodyPr/>
        <a:lstStyle/>
        <a:p>
          <a:pPr algn="l" rtl="0"/>
          <a:r>
            <a:rPr lang="fr" sz="1100" b="1" i="0" u="none" baseline="0" dirty="0">
              <a:solidFill>
                <a:schemeClr val="accent3">
                  <a:lumMod val="40000"/>
                  <a:lumOff val="60000"/>
                </a:schemeClr>
              </a:solidFill>
            </a:rPr>
            <a:t>SEMAINE DE VACCINATION EN AMÉRIQUE </a:t>
          </a:r>
        </a:p>
        <a:p>
          <a:pPr algn="l" rtl="0"/>
          <a:r>
            <a:rPr lang="fr" sz="1100" b="0" i="0" u="none" baseline="0" dirty="0"/>
            <a:t>La </a:t>
          </a:r>
          <a:r>
            <a:rPr lang="fr" sz="1100" b="1" i="0" u="none" baseline="0" dirty="0"/>
            <a:t>Barbade</a:t>
          </a:r>
          <a:r>
            <a:rPr lang="fr" sz="1100" b="0" i="0" u="none" baseline="0" dirty="0"/>
            <a:t> a utilisé la VMA 2022 pour rattraper les vaccinations infantiles de routine et pour augmenter la couverture de la population en ce qui concerne les vaccins contre la COVID-19</a:t>
          </a:r>
          <a:endParaRPr lang="fr" sz="1100" dirty="0"/>
        </a:p>
      </dgm:t>
    </dgm:pt>
    <dgm:pt modelId="{D9223FFA-252B-4506-8B97-F603CD3B4F50}" type="sibTrans" cxnId="{BA97491B-EFCD-48AC-8CD8-E16EC13B8A18}">
      <dgm:prSet/>
      <dgm:spPr/>
      <dgm:t>
        <a:bodyPr/>
        <a:lstStyle/>
        <a:p>
          <a:endParaRPr lang="fr" sz="1800"/>
        </a:p>
      </dgm:t>
    </dgm:pt>
    <dgm:pt modelId="{ACE82B28-7AF3-4CAB-9823-DA86418B60AC}" type="parTrans" cxnId="{BA97491B-EFCD-48AC-8CD8-E16EC13B8A18}">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2064" custScaleY="62064" custLinFactNeighborX="-42662" custLinFactNeighborY="711"/>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31C5DC9-3B94-4233-B75F-2F187107BF74}" type="pres">
      <dgm:prSet presAssocID="{012CEA51-7305-48A0-AF33-E67B6539B7AE}" presName="txShp" presStyleLbl="node1" presStyleIdx="0" presStyleCnt="2" custScaleX="126868" custScaleY="6206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2064" custScaleY="62064" custLinFactNeighborX="-42662" custLinFactNeighborY="711"/>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EA6993E9-8266-46BC-B04C-904098557E8E}" type="pres">
      <dgm:prSet presAssocID="{E7405B8F-AD5C-414B-90B3-CCD5F1A99E1D}" presName="txShp" presStyleLbl="node1" presStyleIdx="1" presStyleCnt="2" custScaleX="130071" custScaleY="74650">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pt>
    <dgm:pt modelId="{012CEA51-7305-48A0-AF33-E67B6539B7AE}">
      <dgm:prSet phldrT="[Text]" custT="1"/>
      <dgm:spPr/>
      <dgm:t>
        <a:bodyPr/>
        <a:lstStyle/>
        <a:p>
          <a:pPr marL="0" lvl="0" indent="0" algn="l" defTabSz="533400" rtl="0">
            <a:lnSpc>
              <a:spcPct val="90000"/>
            </a:lnSpc>
            <a:spcBef>
              <a:spcPct val="0"/>
            </a:spcBef>
            <a:spcAft>
              <a:spcPct val="35000"/>
            </a:spcAft>
            <a:buNone/>
          </a:pPr>
          <a:r>
            <a:rPr lang="fr" sz="1100" b="1" i="0" u="none" kern="1200" baseline="0" dirty="0">
              <a:solidFill>
                <a:schemeClr val="accent3">
                  <a:lumMod val="40000"/>
                  <a:lumOff val="60000"/>
                </a:schemeClr>
              </a:solidFill>
              <a:latin typeface="Arial"/>
              <a:ea typeface="+mn-ea"/>
              <a:cs typeface="+mn-cs"/>
            </a:rPr>
            <a:t>COMBLER LE FOSSÉ ENTRE LE SECTEUR PUBLIC ET LE SECTEUR PRIVÉ</a:t>
          </a:r>
        </a:p>
        <a:p>
          <a:pPr marL="0" lvl="0" indent="0" algn="l" defTabSz="533400" rtl="0">
            <a:lnSpc>
              <a:spcPct val="90000"/>
            </a:lnSpc>
            <a:spcBef>
              <a:spcPct val="0"/>
            </a:spcBef>
            <a:spcAft>
              <a:spcPct val="35000"/>
            </a:spcAft>
            <a:buNone/>
          </a:pPr>
          <a:r>
            <a:rPr lang="fr" sz="1100" b="0" i="0" u="none" kern="1200" baseline="0" dirty="0">
              <a:solidFill>
                <a:srgbClr val="FFFFFF"/>
              </a:solidFill>
              <a:latin typeface="Arial"/>
              <a:ea typeface="+mn-ea"/>
              <a:cs typeface="+mn-cs"/>
            </a:rPr>
            <a:t>Le </a:t>
          </a:r>
          <a:r>
            <a:rPr lang="fr" sz="1100" b="1" i="0" u="none" kern="1200" baseline="0" dirty="0">
              <a:solidFill>
                <a:srgbClr val="FFFFFF"/>
              </a:solidFill>
              <a:latin typeface="Arial"/>
              <a:ea typeface="+mn-ea"/>
              <a:cs typeface="+mn-cs"/>
            </a:rPr>
            <a:t>Liban</a:t>
          </a:r>
          <a:r>
            <a:rPr lang="fr" sz="1100" b="0" i="0" u="none" kern="1200" baseline="0" dirty="0">
              <a:solidFill>
                <a:srgbClr val="FFFFFF"/>
              </a:solidFill>
              <a:latin typeface="Arial"/>
              <a:ea typeface="+mn-ea"/>
              <a:cs typeface="+mn-cs"/>
            </a:rPr>
            <a:t> a augmenté le taux de vaccination des enfants en engageant le secteur privé et en comblant le fossé public-privé</a:t>
          </a:r>
          <a:endParaRPr lang="fr" sz="1100" b="1" kern="1200" dirty="0">
            <a:solidFill>
              <a:srgbClr val="FFFFFF"/>
            </a:solidFill>
            <a:latin typeface="Arial"/>
            <a:ea typeface="+mn-ea"/>
            <a:cs typeface="+mn-cs"/>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pPr/>
      <dgm:t>
        <a:bodyPr/>
        <a:lstStyle/>
        <a:p>
          <a:pPr algn="l" rtl="0"/>
          <a:r>
            <a:rPr lang="fr" sz="1100" b="1" i="0" u="none" baseline="0" dirty="0">
              <a:solidFill>
                <a:schemeClr val="accent3">
                  <a:lumMod val="40000"/>
                  <a:lumOff val="60000"/>
                </a:schemeClr>
              </a:solidFill>
            </a:rPr>
            <a:t>UTILISATION D’UNE APPLICATION MOBILE POUR LE PROGRAMME DE PROXIMITE</a:t>
          </a:r>
        </a:p>
        <a:p>
          <a:pPr algn="l" rtl="0"/>
          <a:r>
            <a:rPr lang="fr" sz="1100" b="0" i="0" u="none" baseline="0" dirty="0"/>
            <a:t>Le </a:t>
          </a:r>
          <a:r>
            <a:rPr lang="fr" sz="1100" b="1" i="0" u="none" baseline="0" dirty="0"/>
            <a:t>Pakistan </a:t>
          </a:r>
          <a:r>
            <a:rPr lang="fr" sz="1100" b="0" i="0" u="none" baseline="0" dirty="0"/>
            <a:t>a mené un programme de proximité à l'aide de l'application Zindagi Mehfooz et a suivi 62 % des enfants qui n'ont pas reçu leurs vaccins.</a:t>
          </a:r>
          <a:endParaRPr lang="fr" sz="1100" dirty="0"/>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2003" custScaleY="62003" custLinFactNeighborX="-42662" custLinFactNeighborY="71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2" custScaleX="126868" custScaleY="62064" custLinFactNeighborX="682" custLinFactNeighborY="-69">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2003" custScaleY="62003" custLinFactNeighborX="-42662" custLinFactNeighborY="71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pt>
    <dgm:pt modelId="{EA6993E9-8266-46BC-B04C-904098557E8E}" type="pres">
      <dgm:prSet presAssocID="{E7405B8F-AD5C-414B-90B3-CCD5F1A99E1D}" presName="txShp" presStyleLbl="node1" presStyleIdx="1" presStyleCnt="2" custScaleX="126868" custScaleY="62064">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FOURGONS MOBILES DE VACCINATION</a:t>
          </a:r>
        </a:p>
        <a:p>
          <a:pPr marL="0" lvl="0" indent="0" algn="l" defTabSz="533400" rtl="0">
            <a:lnSpc>
              <a:spcPct val="90000"/>
            </a:lnSpc>
            <a:spcBef>
              <a:spcPct val="0"/>
            </a:spcBef>
            <a:spcAft>
              <a:spcPct val="35000"/>
            </a:spcAft>
            <a:buNone/>
          </a:pPr>
          <a:r>
            <a:rPr lang="fr" sz="1100" b="0" i="0" u="none" kern="1200" baseline="0" dirty="0">
              <a:solidFill>
                <a:srgbClr val="000000"/>
              </a:solidFill>
              <a:latin typeface="Arial"/>
              <a:ea typeface="+mn-ea"/>
              <a:cs typeface="+mn-cs"/>
            </a:rPr>
            <a:t>L'</a:t>
          </a:r>
          <a:r>
            <a:rPr lang="fr" sz="1100" b="1" i="0" u="none" kern="1200" baseline="0" dirty="0">
              <a:solidFill>
                <a:srgbClr val="000000"/>
              </a:solidFill>
              <a:latin typeface="Arial"/>
              <a:ea typeface="+mn-ea"/>
              <a:cs typeface="+mn-cs"/>
            </a:rPr>
            <a:t>Ouganda</a:t>
          </a:r>
          <a:r>
            <a:rPr lang="fr" sz="1100" b="0" i="0" u="none" kern="1200" baseline="0" dirty="0">
              <a:solidFill>
                <a:srgbClr val="000000"/>
              </a:solidFill>
              <a:latin typeface="Arial"/>
              <a:ea typeface="+mn-ea"/>
              <a:cs typeface="+mn-cs"/>
            </a:rPr>
            <a:t> a soutenu l'Autorité de la capitale de Kampala avec 7 fourgons de mobilisation comme point de vaccination. Le modèle du fourgon de mobilisation s'est révélé plus rentable et a atteint 4,7 fois plus de clients qu'une approche classique de vaccination de proximité.</a:t>
          </a:r>
        </a:p>
        <a:p>
          <a:pPr marL="0" lvl="0" indent="0" algn="l" defTabSz="533400" rtl="0">
            <a:lnSpc>
              <a:spcPct val="90000"/>
            </a:lnSpc>
            <a:spcBef>
              <a:spcPct val="0"/>
            </a:spcBef>
            <a:spcAft>
              <a:spcPct val="35000"/>
            </a:spcAft>
            <a:buNone/>
          </a:pPr>
          <a:endParaRPr lang="fr" sz="1100" kern="1200" dirty="0">
            <a:solidFill>
              <a:schemeClr val="tx1"/>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buNone/>
          </a:pPr>
          <a:r>
            <a:rPr lang="fr" sz="1100" b="1" i="0" u="none" baseline="0" dirty="0">
              <a:solidFill>
                <a:srgbClr val="092C3A">
                  <a:lumMod val="75000"/>
                  <a:lumOff val="25000"/>
                </a:srgbClr>
              </a:solidFill>
              <a:latin typeface="Arial"/>
              <a:ea typeface="+mn-ea"/>
              <a:cs typeface="+mn-cs"/>
            </a:rPr>
            <a:t>CAMPAGNE POUR PROMOUVOIR L’UTILISATION COMPLÈTE DES FLACONS (FINISH-A-VIAL/FAV) </a:t>
          </a:r>
        </a:p>
        <a:p>
          <a:pPr algn="l" rtl="0">
            <a:buNone/>
          </a:pPr>
          <a:r>
            <a:rPr lang="fr" sz="1100" b="0" i="0" u="none"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Malawi</a:t>
          </a:r>
          <a:r>
            <a:rPr lang="fr" sz="1100" b="0" i="0" u="none" baseline="0" dirty="0">
              <a:solidFill>
                <a:srgbClr val="000000"/>
              </a:solidFill>
              <a:latin typeface="Arial"/>
              <a:ea typeface="+mn-ea"/>
              <a:cs typeface="+mn-cs"/>
            </a:rPr>
            <a:t> a organisé une campagne visant à promouvoir l’utilisation complète des flacons/FAV dans deux districts (Mangochi et Blantyre) où les vaccinateurs ont reçu des indemnités de repas/incitations lorsqu'ils vaccinaient plus de 10 personnes par jour, utilisant ainsi un flacon complet de vaccin Astra Zeneca. </a:t>
          </a:r>
          <a:endParaRPr lang="fr" sz="1100" dirty="0">
            <a:solidFill>
              <a:schemeClr val="tx1"/>
            </a:solidFill>
          </a:endParaRP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pPr>
          <a:r>
            <a:rPr lang="fr" sz="1100" b="1" i="0" u="none" kern="1200" baseline="0">
              <a:solidFill>
                <a:srgbClr val="092C3A">
                  <a:lumMod val="75000"/>
                  <a:lumOff val="25000"/>
                </a:srgbClr>
              </a:solidFill>
              <a:latin typeface="Arial"/>
              <a:ea typeface="+mn-ea"/>
              <a:cs typeface="+mn-cs"/>
            </a:rPr>
            <a:t>PROGRAMME EXPRESS DE VACCINATION CONTRE LA COVID-19</a:t>
          </a:r>
        </a:p>
        <a:p>
          <a:pPr marL="0" lvl="0" indent="0" algn="l" defTabSz="533400" rtl="0">
            <a:lnSpc>
              <a:spcPct val="90000"/>
            </a:lnSpc>
            <a:spcBef>
              <a:spcPct val="0"/>
            </a:spcBef>
            <a:spcAft>
              <a:spcPct val="35000"/>
            </a:spcAft>
          </a:pPr>
          <a:r>
            <a:rPr lang="fr" sz="1100" b="0" i="0" u="none" kern="1200" baseline="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Malaw</a:t>
          </a:r>
          <a:r>
            <a:rPr lang="fr" sz="1100" b="1" i="0" u="none" kern="1200" baseline="0">
              <a:solidFill>
                <a:srgbClr val="000000"/>
              </a:solidFill>
              <a:latin typeface="Arial"/>
              <a:ea typeface="+mn-ea"/>
              <a:cs typeface="+mn-cs"/>
              <a:hlinkClick xmlns:r="http://schemas.openxmlformats.org/officeDocument/2006/relationships" r:id="rId2"/>
            </a:rPr>
            <a:t>i</a:t>
          </a:r>
          <a:r>
            <a:rPr lang="fr" sz="1100" b="1" i="0" u="none" kern="1200" baseline="0">
              <a:solidFill>
                <a:srgbClr val="000000"/>
              </a:solidFill>
              <a:latin typeface="Arial"/>
              <a:ea typeface="+mn-ea"/>
              <a:cs typeface="+mn-cs"/>
            </a:rPr>
            <a:t> </a:t>
          </a:r>
          <a:r>
            <a:rPr lang="fr" sz="1100" b="0" i="0" u="none" kern="1200" baseline="0">
              <a:solidFill>
                <a:srgbClr val="000000"/>
              </a:solidFill>
              <a:latin typeface="Arial"/>
              <a:ea typeface="+mn-ea"/>
              <a:cs typeface="+mn-cs"/>
            </a:rPr>
            <a:t>a lancé le programme express de vaccination contre la COVID-19 avec le soutien de l'UNICEF. Une équipe de vaccination express a été déployée dans chaque district. Après avoir atteint le site éloigné/rural, ils ont mené des activités de sensibilisation de la communauté pour inciter la communauté à se rendre au site de vaccination. </a:t>
          </a:r>
          <a:endParaRPr lang="fr" sz="1100" b="0" kern="1200" dirty="0">
            <a:solidFill>
              <a:srgbClr val="000000"/>
            </a:solidFill>
            <a:latin typeface="Arial"/>
            <a:ea typeface="+mn-ea"/>
            <a:cs typeface="+mn-cs"/>
          </a:endParaRP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85671" custScaleY="86418" custLinFactNeighborX="-34180" custLinFactNeighborY="1865"/>
      <dgm:spPr>
        <a:blipFill rotWithShape="1">
          <a:blip xmlns:r="http://schemas.openxmlformats.org/officeDocument/2006/relationships" r:embed="rId3">
            <a:duotone>
              <a:srgbClr val="008DC9">
                <a:shade val="45000"/>
                <a:satMod val="135000"/>
              </a:srgbClr>
              <a:prstClr val="white"/>
            </a:duotone>
            <a:extLst>
              <a:ext uri="{28A0092B-C50C-407E-A947-70E740481C1C}">
                <a14:useLocalDpi xmlns:a14="http://schemas.microsoft.com/office/drawing/2010/main" val="0"/>
              </a:ext>
            </a:extLst>
          </a:blip>
          <a:srcRect/>
          <a:stretch>
            <a:fillRect/>
          </a:stretch>
        </a:blipFill>
        <a:ln>
          <a:noFill/>
        </a:ln>
      </dgm:spPr>
    </dgm:pt>
    <dgm:pt modelId="{231C5DC9-3B94-4233-B75F-2F187107BF74}" type="pres">
      <dgm:prSet presAssocID="{012CEA51-7305-48A0-AF33-E67B6539B7AE}" presName="txShp" presStyleLbl="node1" presStyleIdx="0" presStyleCnt="3" custScaleX="126868" custLinFactNeighborX="3958" custLinFactNeighborY="585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24175" custLinFactNeighborY="-524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868" custScaleY="123914" custLinFactNeighborX="2013" custLinFactNeighborY="585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53186" custLinFactNeighborY="-517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6868" custScaleY="110269" custLinFactNeighborX="3136" custLinFactNeighborY="-5171">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
        </a:p>
      </dgm:t>
    </dgm:pt>
    <dgm:pt modelId="{8B418944-A43C-4CA5-8070-E07F6C584A8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rtl="0"/>
          <a:r>
            <a:rPr lang="fr" sz="1800" b="0" i="0" u="none" baseline="0">
              <a:solidFill>
                <a:schemeClr val="bg1"/>
              </a:solidFill>
            </a:rPr>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92A0AF85-5BAA-497F-A9F7-5A3B34E9E4BE}">
      <dgm:prSet phldrT="[Text]" custT="1"/>
      <dgm:spPr/>
      <dgm:t>
        <a:bodyPr/>
        <a:lstStyle/>
        <a:p>
          <a:pPr algn="l" rtl="0">
            <a:buFont typeface="Arial" panose="020B0604020202020204" pitchFamily="34" charset="0"/>
            <a:buChar char="•"/>
          </a:pPr>
          <a:r>
            <a:rPr lang="fr" sz="1200" b="0" i="0" u="none" baseline="0" dirty="0"/>
            <a:t>Le Liban traverse une triple crise ( humanitaire, économique et pandémie de​COVID-19).</a:t>
          </a:r>
          <a:endParaRPr lang="fr" sz="1200" dirty="0"/>
        </a:p>
      </dgm:t>
    </dgm:pt>
    <dgm:pt modelId="{129E9154-ACFF-4B01-9BC2-A896130884DC}" type="sibTrans" cxnId="{6AAC8EC0-CF60-439C-A867-D3C1BA6DAF98}">
      <dgm:prSet/>
      <dgm:spPr/>
      <dgm:t>
        <a:bodyPr/>
        <a:lstStyle/>
        <a:p>
          <a:endParaRPr lang="fr"/>
        </a:p>
      </dgm:t>
    </dgm:pt>
    <dgm:pt modelId="{3EF47883-8616-4E46-A7E7-6E105A5C70BC}" type="parTrans" cxnId="{6AAC8EC0-CF60-439C-A867-D3C1BA6DAF98}">
      <dgm:prSet/>
      <dgm:spPr/>
      <dgm:t>
        <a:bodyPr/>
        <a:lstStyle/>
        <a:p>
          <a:endParaRPr lang="fr"/>
        </a:p>
      </dgm:t>
    </dgm:pt>
    <dgm:pt modelId="{4390CB50-5166-48D8-99CA-E386D0DB8E6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rtl="0"/>
          <a:r>
            <a:rPr lang="fr" sz="1800" b="0" i="0" u="none" baseline="0">
              <a:solidFill>
                <a:schemeClr val="bg1"/>
              </a:solidFill>
            </a:rPr>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8C5DD39C-76A9-4249-986E-B6778ACD3A2C}">
      <dgm:prSet phldrT="[Text]" custT="1"/>
      <dgm:spPr/>
      <dgm:t>
        <a:bodyPr/>
        <a:lstStyle/>
        <a:p>
          <a:pPr algn="l" rtl="0">
            <a:buFont typeface="Arial" panose="020B0604020202020204" pitchFamily="34" charset="0"/>
            <a:buChar char="•"/>
          </a:pPr>
          <a:r>
            <a:rPr lang="fr" sz="1200" b="0" i="0" u="none" baseline="0" dirty="0"/>
            <a:t>L'évaluation multisectorielle des besoins (ANSM) met en évidence la disponibilité des vaccins et l'accessibilité des sites de vaccination comme principaux obstacles signalés dans l'ensemble de la population en ce qui concerne la vaccination des enfants​</a:t>
          </a:r>
          <a:endParaRPr lang="fr" sz="1200" dirty="0"/>
        </a:p>
      </dgm:t>
    </dgm:pt>
    <dgm:pt modelId="{C691D9AB-A587-4BE9-ADF7-4D77672A4093}" type="sibTrans" cxnId="{BD298ABB-7C28-4B4E-97F8-27DA00929D7A}">
      <dgm:prSet/>
      <dgm:spPr/>
      <dgm:t>
        <a:bodyPr/>
        <a:lstStyle/>
        <a:p>
          <a:endParaRPr lang="fr"/>
        </a:p>
      </dgm:t>
    </dgm:pt>
    <dgm:pt modelId="{303B50CE-C5BE-4432-93DA-7CCA0AE2816E}" type="parTrans" cxnId="{BD298ABB-7C28-4B4E-97F8-27DA00929D7A}">
      <dgm:prSet/>
      <dgm:spPr/>
      <dgm:t>
        <a:bodyPr/>
        <a:lstStyle/>
        <a:p>
          <a:endParaRPr lang="fr"/>
        </a:p>
      </dgm:t>
    </dgm:pt>
    <dgm:pt modelId="{8153EC4F-6C8C-471D-A39B-06340D6F7AA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rtl="0"/>
          <a:r>
            <a:rPr lang="fr" sz="1800" b="0" i="0" u="none" baseline="0">
              <a:solidFill>
                <a:schemeClr val="bg1"/>
              </a:solidFill>
            </a:rPr>
            <a:t>SOLUTION</a:t>
          </a:r>
        </a:p>
      </dgm:t>
    </dgm:pt>
    <dgm:pt modelId="{B4805742-9A11-432F-9D4B-E611CEBB5B0A}" type="sibTrans" cxnId="{15D5BE7F-929F-4280-BFF1-DDD7D18C59F1}">
      <dgm:prSet/>
      <dgm:spPr/>
      <dgm:t>
        <a:bodyPr/>
        <a:lstStyle/>
        <a:p>
          <a:endParaRPr lang="fr"/>
        </a:p>
      </dgm:t>
    </dgm:pt>
    <dgm:pt modelId="{90EA02A4-EE82-4639-9AA7-B6A92397F19B}" type="parTrans" cxnId="{15D5BE7F-929F-4280-BFF1-DDD7D18C59F1}">
      <dgm:prSet/>
      <dgm:spPr/>
      <dgm:t>
        <a:bodyPr/>
        <a:lstStyle/>
        <a:p>
          <a:endParaRPr lang="fr"/>
        </a:p>
      </dgm:t>
    </dgm:pt>
    <dgm:pt modelId="{48D71E75-FF32-460D-BF2B-D400DDB64EC4}">
      <dgm:prSet phldrT="[Text]" custT="1"/>
      <dgm:spPr/>
      <dgm:t>
        <a:bodyPr/>
        <a:lstStyle/>
        <a:p>
          <a:pPr algn="l" rtl="0"/>
          <a:r>
            <a:rPr lang="fr" sz="1200" b="0" i="0" u="none" baseline="0" dirty="0"/>
            <a:t>Le ministère de la Santé publique (MdSP), avec le soutien de l'UNICEF et de l'OMS, a décidé de combler le fossé de l'immunité et de transformer la crise en une opportunité par le biais de :​​</a:t>
          </a:r>
          <a:endParaRPr lang="fr" sz="1200" dirty="0"/>
        </a:p>
      </dgm:t>
    </dgm:pt>
    <dgm:pt modelId="{A5A41D80-9EE1-451C-A372-A11788A4A1AA}" type="sibTrans" cxnId="{581E55F5-1026-4BBF-94F5-0C16856FB70B}">
      <dgm:prSet/>
      <dgm:spPr/>
      <dgm:t>
        <a:bodyPr/>
        <a:lstStyle/>
        <a:p>
          <a:endParaRPr lang="fr"/>
        </a:p>
      </dgm:t>
    </dgm:pt>
    <dgm:pt modelId="{20359F9C-A84F-4DD4-83C8-319258EDB5BC}" type="parTrans" cxnId="{581E55F5-1026-4BBF-94F5-0C16856FB70B}">
      <dgm:prSet/>
      <dgm:spPr/>
      <dgm:t>
        <a:bodyPr/>
        <a:lstStyle/>
        <a:p>
          <a:endParaRPr lang="fr"/>
        </a:p>
      </dgm:t>
    </dgm:pt>
    <dgm:pt modelId="{88871DE0-F1A3-4504-A444-4D5E02235A3E}">
      <dgm:prSet custT="1"/>
      <dgm:spPr/>
      <dgm:t>
        <a:bodyPr/>
        <a:lstStyle/>
        <a:p>
          <a:pPr algn="l" rtl="0">
            <a:buFont typeface="Arial" panose="020B0604020202020204" pitchFamily="34" charset="0"/>
            <a:buChar char="•"/>
          </a:pPr>
          <a:r>
            <a:rPr lang="fr" sz="1200" b="0" i="0" u="none" baseline="0" dirty="0"/>
            <a:t>L'impact de la crise économique a déplacé un système de santé de classe mondiale axé sur le secteur privé vers des soins de santé en baisse et non abordables. </a:t>
          </a:r>
          <a:endParaRPr lang="fr" sz="1200" dirty="0"/>
        </a:p>
      </dgm:t>
    </dgm:pt>
    <dgm:pt modelId="{32B765D0-8AA8-4ED5-9042-EA29747A2180}" type="parTrans" cxnId="{042E3FF6-D0B8-4718-99DC-C0BCD90177F1}">
      <dgm:prSet/>
      <dgm:spPr/>
      <dgm:t>
        <a:bodyPr/>
        <a:lstStyle/>
        <a:p>
          <a:endParaRPr lang="fr"/>
        </a:p>
      </dgm:t>
    </dgm:pt>
    <dgm:pt modelId="{5A276746-BDA6-4887-927D-62FE0BE520E1}" type="sibTrans" cxnId="{042E3FF6-D0B8-4718-99DC-C0BCD90177F1}">
      <dgm:prSet/>
      <dgm:spPr/>
      <dgm:t>
        <a:bodyPr/>
        <a:lstStyle/>
        <a:p>
          <a:endParaRPr lang="fr"/>
        </a:p>
      </dgm:t>
    </dgm:pt>
    <dgm:pt modelId="{D84AD1EE-6DA4-4276-8E0B-EA3E0738F5DF}">
      <dgm:prSet custT="1"/>
      <dgm:spPr/>
      <dgm:t>
        <a:bodyPr/>
        <a:lstStyle/>
        <a:p>
          <a:pPr algn="l" rtl="0">
            <a:buFont typeface="Arial" panose="020B0604020202020204" pitchFamily="34" charset="0"/>
            <a:buChar char="•"/>
          </a:pPr>
          <a:r>
            <a:rPr lang="fr" sz="1200" b="0" i="0" u="none" baseline="0" dirty="0"/>
            <a:t>Une baisse de &gt;30 % de la couverture vaccinale nationale a été constatée. </a:t>
          </a:r>
          <a:endParaRPr lang="fr" sz="1200" dirty="0"/>
        </a:p>
      </dgm:t>
    </dgm:pt>
    <dgm:pt modelId="{A7E00BAF-D5C3-4D97-B032-1DC2C0155220}" type="parTrans" cxnId="{E4E5D1AB-F13A-4E4B-9576-97C9783039E4}">
      <dgm:prSet/>
      <dgm:spPr/>
      <dgm:t>
        <a:bodyPr/>
        <a:lstStyle/>
        <a:p>
          <a:endParaRPr lang="fr"/>
        </a:p>
      </dgm:t>
    </dgm:pt>
    <dgm:pt modelId="{5EC33AF2-0550-4ABA-B50C-55A9B5C8215E}" type="sibTrans" cxnId="{E4E5D1AB-F13A-4E4B-9576-97C9783039E4}">
      <dgm:prSet/>
      <dgm:spPr/>
      <dgm:t>
        <a:bodyPr/>
        <a:lstStyle/>
        <a:p>
          <a:endParaRPr lang="fr"/>
        </a:p>
      </dgm:t>
    </dgm:pt>
    <dgm:pt modelId="{2CFF3C9F-9104-4102-A830-0547A56AF82B}">
      <dgm:prSet custT="1"/>
      <dgm:spPr/>
      <dgm:t>
        <a:bodyPr/>
        <a:lstStyle/>
        <a:p>
          <a:pPr algn="l" rtl="0">
            <a:buFont typeface="Arial" panose="020B0604020202020204" pitchFamily="34" charset="0"/>
            <a:buChar char="•"/>
          </a:pPr>
          <a:r>
            <a:rPr lang="fr" sz="1200" b="0" i="0" u="none" baseline="0" dirty="0"/>
            <a:t> Les enfants zéro-dose (DTC1 manquant) sont passés de 4 % en 2019 à 13 % en 2020.</a:t>
          </a:r>
          <a:endParaRPr lang="fr" sz="1200" dirty="0"/>
        </a:p>
      </dgm:t>
    </dgm:pt>
    <dgm:pt modelId="{235C0E2A-4E09-4C62-AC0A-4684B6D3EA0F}" type="parTrans" cxnId="{A5ADD07F-26F4-47AA-AE32-AFEEBCD67057}">
      <dgm:prSet/>
      <dgm:spPr/>
      <dgm:t>
        <a:bodyPr/>
        <a:lstStyle/>
        <a:p>
          <a:endParaRPr lang="fr"/>
        </a:p>
      </dgm:t>
    </dgm:pt>
    <dgm:pt modelId="{1C4B546E-8DD6-4292-9ACC-3571D6D24F10}" type="sibTrans" cxnId="{A5ADD07F-26F4-47AA-AE32-AFEEBCD67057}">
      <dgm:prSet/>
      <dgm:spPr/>
      <dgm:t>
        <a:bodyPr/>
        <a:lstStyle/>
        <a:p>
          <a:endParaRPr lang="fr"/>
        </a:p>
      </dgm:t>
    </dgm:pt>
    <dgm:pt modelId="{316A1430-5FCB-48E0-9FE1-4AE942AFD317}">
      <dgm:prSet custT="1"/>
      <dgm:spPr/>
      <dgm:t>
        <a:bodyPr/>
        <a:lstStyle/>
        <a:p>
          <a:pPr algn="l" rtl="0">
            <a:buFont typeface="Arial" panose="020B0604020202020204" pitchFamily="34" charset="0"/>
            <a:buChar char="•"/>
          </a:pPr>
          <a:r>
            <a:rPr lang="fr" sz="1200" b="0" i="0" u="none" baseline="0" dirty="0"/>
            <a:t>Passage du secteur privé au public - charge sur plus de 800 points du PEV du secteur public, mais soutien nécessaire pour appuyer et renforcer le programme de vaccination</a:t>
          </a:r>
          <a:endParaRPr lang="fr" sz="1200" dirty="0"/>
        </a:p>
      </dgm:t>
    </dgm:pt>
    <dgm:pt modelId="{898ADB4F-3790-4719-837C-22A9F7D870D3}" type="parTrans" cxnId="{C4DA0B65-94B4-4BD1-925F-CE1D42A8D040}">
      <dgm:prSet/>
      <dgm:spPr/>
      <dgm:t>
        <a:bodyPr/>
        <a:lstStyle/>
        <a:p>
          <a:endParaRPr lang="fr"/>
        </a:p>
      </dgm:t>
    </dgm:pt>
    <dgm:pt modelId="{ABC70A1C-A5E2-4A63-B48C-54AE217193BA}" type="sibTrans" cxnId="{C4DA0B65-94B4-4BD1-925F-CE1D42A8D040}">
      <dgm:prSet/>
      <dgm:spPr/>
      <dgm:t>
        <a:bodyPr/>
        <a:lstStyle/>
        <a:p>
          <a:endParaRPr lang="fr"/>
        </a:p>
      </dgm:t>
    </dgm:pt>
    <dgm:pt modelId="{40D878D1-1DAE-4363-B151-0D6A39AD0152}">
      <dgm:prSet custT="1"/>
      <dgm:spPr/>
      <dgm:t>
        <a:bodyPr/>
        <a:lstStyle/>
        <a:p>
          <a:pPr algn="l" rtl="0">
            <a:buFont typeface="Courier New" panose="02070309020205020404" pitchFamily="49" charset="0"/>
            <a:buChar char="o"/>
          </a:pPr>
          <a:r>
            <a:rPr lang="fr" sz="1200" b="0" i="0" u="none" baseline="0" dirty="0"/>
            <a:t>Combler le fossé de l'immunité et établir la confiance envers la vaccination par le secteur public​​</a:t>
          </a:r>
          <a:endParaRPr lang="fr" sz="1200" dirty="0"/>
        </a:p>
      </dgm:t>
    </dgm:pt>
    <dgm:pt modelId="{A3886E76-7065-4663-9D46-28E9DB08D709}" type="parTrans" cxnId="{C6F2F8DD-2F9F-4E75-B5DE-3CE80345432F}">
      <dgm:prSet/>
      <dgm:spPr/>
      <dgm:t>
        <a:bodyPr/>
        <a:lstStyle/>
        <a:p>
          <a:endParaRPr lang="fr"/>
        </a:p>
      </dgm:t>
    </dgm:pt>
    <dgm:pt modelId="{E6FDC4B9-CDDB-4A43-9F4C-1CC8DBA7643C}" type="sibTrans" cxnId="{C6F2F8DD-2F9F-4E75-B5DE-3CE80345432F}">
      <dgm:prSet/>
      <dgm:spPr/>
      <dgm:t>
        <a:bodyPr/>
        <a:lstStyle/>
        <a:p>
          <a:endParaRPr lang="fr"/>
        </a:p>
      </dgm:t>
    </dgm:pt>
    <dgm:pt modelId="{06E74740-51F9-4A55-88A7-F481D0C3AB62}">
      <dgm:prSet custT="1"/>
      <dgm:spPr/>
      <dgm:t>
        <a:bodyPr/>
        <a:lstStyle/>
        <a:p>
          <a:pPr algn="l" rtl="0">
            <a:buFont typeface="Courier New" panose="02070309020205020404" pitchFamily="49" charset="0"/>
            <a:buChar char="o"/>
          </a:pPr>
          <a:r>
            <a:rPr lang="fr" sz="1200" b="0" i="0" u="none" baseline="0" dirty="0"/>
            <a:t>Se concentrer sur la qualité des services de vaccination​​</a:t>
          </a:r>
          <a:endParaRPr lang="fr" sz="1200" dirty="0"/>
        </a:p>
      </dgm:t>
    </dgm:pt>
    <dgm:pt modelId="{A37C8613-CDA4-4A4C-B78D-15DB866C8032}" type="parTrans" cxnId="{46363DE4-FD93-4E58-BED3-E417F95D8877}">
      <dgm:prSet/>
      <dgm:spPr/>
      <dgm:t>
        <a:bodyPr/>
        <a:lstStyle/>
        <a:p>
          <a:endParaRPr lang="fr"/>
        </a:p>
      </dgm:t>
    </dgm:pt>
    <dgm:pt modelId="{7D17A255-4A05-410D-A6BB-AF99010F52BC}" type="sibTrans" cxnId="{46363DE4-FD93-4E58-BED3-E417F95D8877}">
      <dgm:prSet/>
      <dgm:spPr/>
      <dgm:t>
        <a:bodyPr/>
        <a:lstStyle/>
        <a:p>
          <a:endParaRPr lang="fr"/>
        </a:p>
      </dgm:t>
    </dgm:pt>
    <dgm:pt modelId="{7283C85F-CAE4-48D2-8982-2EC98C0BE869}">
      <dgm:prSet custT="1"/>
      <dgm:spPr/>
      <dgm:t>
        <a:bodyPr/>
        <a:lstStyle/>
        <a:p>
          <a:pPr algn="l" rtl="0">
            <a:buFont typeface="Courier New" panose="02070309020205020404" pitchFamily="49" charset="0"/>
            <a:buChar char="o"/>
          </a:pPr>
          <a:r>
            <a:rPr lang="fr" sz="1200" b="0" i="0" u="none" baseline="0" dirty="0"/>
            <a:t>Impliquer le secteur privé​</a:t>
          </a:r>
        </a:p>
      </dgm:t>
    </dgm:pt>
    <dgm:pt modelId="{AEFF021D-D025-4B67-B739-FE448B24ECD6}" type="parTrans" cxnId="{6944B162-6411-411A-9929-E712CDF90F1C}">
      <dgm:prSet/>
      <dgm:spPr/>
      <dgm:t>
        <a:bodyPr/>
        <a:lstStyle/>
        <a:p>
          <a:endParaRPr lang="fr"/>
        </a:p>
      </dgm:t>
    </dgm:pt>
    <dgm:pt modelId="{442A9181-EB37-4D05-A459-1AFB530A8942}" type="sibTrans" cxnId="{6944B162-6411-411A-9929-E712CDF90F1C}">
      <dgm:prSet/>
      <dgm:spPr/>
      <dgm:t>
        <a:bodyPr/>
        <a:lstStyle/>
        <a:p>
          <a:endParaRPr lang="fr"/>
        </a:p>
      </dgm:t>
    </dgm:pt>
    <dgm:pt modelId="{69DA36F0-AF3F-466E-9F12-7434A05BB272}">
      <dgm:prSet custT="1"/>
      <dgm:spPr/>
      <dgm:t>
        <a:bodyPr/>
        <a:lstStyle/>
        <a:p>
          <a:pPr algn="l" rtl="0">
            <a:buFont typeface="Courier New" panose="02070309020205020404" pitchFamily="49" charset="0"/>
            <a:buChar char="o"/>
          </a:pPr>
          <a:r>
            <a:rPr lang="fr" sz="1200" b="0" i="0" u="none" baseline="0" dirty="0"/>
            <a:t>La création d'une feuille de route à long terme pour une vaccination durable en conformité avec le programme mondial de SSP et l'utilisation des opportunités pour fournir des services intégrés </a:t>
          </a:r>
          <a:endParaRPr lang="fr" sz="1200" dirty="0"/>
        </a:p>
      </dgm:t>
    </dgm:pt>
    <dgm:pt modelId="{2579BA82-CF96-4BC2-B743-94BA185F590E}" type="parTrans" cxnId="{19A06F43-F418-4266-8CE6-08616E55FE8B}">
      <dgm:prSet/>
      <dgm:spPr/>
      <dgm:t>
        <a:bodyPr/>
        <a:lstStyle/>
        <a:p>
          <a:endParaRPr lang="fr"/>
        </a:p>
      </dgm:t>
    </dgm:pt>
    <dgm:pt modelId="{817A792C-22A0-4E82-A0E8-18CFFD4C2D95}" type="sibTrans" cxnId="{19A06F43-F418-4266-8CE6-08616E55FE8B}">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559EAC12-9BB1-46DE-96C9-7F45501235DB}" type="presOf" srcId="{8153EC4F-6C8C-471D-A39B-06340D6F7AAE}" destId="{80F46D1E-8939-4D69-BDE1-B1C16F3C74E8}" srcOrd="0" destOrd="0" presId="urn:microsoft.com/office/officeart/2005/8/layout/vList5"/>
    <dgm:cxn modelId="{7F525716-C31C-46CC-8408-1307C0C5ECE9}" type="presOf" srcId="{2CFF3C9F-9104-4102-A830-0547A56AF82B}" destId="{57B58D7B-DFD6-41FB-BE66-CD09EB811652}" srcOrd="0" destOrd="3" presId="urn:microsoft.com/office/officeart/2005/8/layout/vList5"/>
    <dgm:cxn modelId="{30B5BA20-FB0A-4714-98AC-F1FB4BA1D5C9}" type="presOf" srcId="{06E74740-51F9-4A55-88A7-F481D0C3AB62}" destId="{A3463033-2E55-4A50-B868-0331C39926E2}" srcOrd="0" destOrd="2" presId="urn:microsoft.com/office/officeart/2005/8/layout/vList5"/>
    <dgm:cxn modelId="{63690624-3055-4774-B596-BDC4629847A4}" type="presOf" srcId="{69DA36F0-AF3F-466E-9F12-7434A05BB272}" destId="{A3463033-2E55-4A50-B868-0331C39926E2}" srcOrd="0" destOrd="4" presId="urn:microsoft.com/office/officeart/2005/8/layout/vList5"/>
    <dgm:cxn modelId="{15E8C528-6041-4267-BA11-4E406B8A364D}" type="presOf" srcId="{7283C85F-CAE4-48D2-8982-2EC98C0BE869}" destId="{A3463033-2E55-4A50-B868-0331C39926E2}" srcOrd="0" destOrd="3" presId="urn:microsoft.com/office/officeart/2005/8/layout/vList5"/>
    <dgm:cxn modelId="{62F3E534-7498-4033-9657-56CED2E5C81B}" type="presOf" srcId="{D84AD1EE-6DA4-4276-8E0B-EA3E0738F5DF}" destId="{57B58D7B-DFD6-41FB-BE66-CD09EB811652}" srcOrd="0" destOrd="2" presId="urn:microsoft.com/office/officeart/2005/8/layout/vList5"/>
    <dgm:cxn modelId="{8B571337-9E4C-48B2-AE0E-110B83E4625C}" type="presOf" srcId="{8C5DD39C-76A9-4249-986E-B6778ACD3A2C}" destId="{26A8BF07-0D8E-4300-9899-C64780806612}" srcOrd="0" destOrd="0" presId="urn:microsoft.com/office/officeart/2005/8/layout/vList5"/>
    <dgm:cxn modelId="{50DC9C62-0866-4F47-94FD-F6D89EF5E889}" type="presOf" srcId="{48D71E75-FF32-460D-BF2B-D400DDB64EC4}" destId="{A3463033-2E55-4A50-B868-0331C39926E2}" srcOrd="0" destOrd="0" presId="urn:microsoft.com/office/officeart/2005/8/layout/vList5"/>
    <dgm:cxn modelId="{6944B162-6411-411A-9929-E712CDF90F1C}" srcId="{48D71E75-FF32-460D-BF2B-D400DDB64EC4}" destId="{7283C85F-CAE4-48D2-8982-2EC98C0BE869}" srcOrd="2" destOrd="0" parTransId="{AEFF021D-D025-4B67-B739-FE448B24ECD6}" sibTransId="{442A9181-EB37-4D05-A459-1AFB530A8942}"/>
    <dgm:cxn modelId="{19A06F43-F418-4266-8CE6-08616E55FE8B}" srcId="{48D71E75-FF32-460D-BF2B-D400DDB64EC4}" destId="{69DA36F0-AF3F-466E-9F12-7434A05BB272}" srcOrd="3" destOrd="0" parTransId="{2579BA82-CF96-4BC2-B743-94BA185F590E}" sibTransId="{817A792C-22A0-4E82-A0E8-18CFFD4C2D95}"/>
    <dgm:cxn modelId="{C4DA0B65-94B4-4BD1-925F-CE1D42A8D040}" srcId="{4390CB50-5166-48D8-99CA-E386D0DB8E6E}" destId="{316A1430-5FCB-48E0-9FE1-4AE942AFD317}" srcOrd="1" destOrd="0" parTransId="{898ADB4F-3790-4719-837C-22A9F7D870D3}" sibTransId="{ABC70A1C-A5E2-4A63-B48C-54AE217193BA}"/>
    <dgm:cxn modelId="{BB751751-56B4-467D-A9F6-59E04557F60C}" type="presOf" srcId="{92A0AF85-5BAA-497F-A9F7-5A3B34E9E4BE}" destId="{57B58D7B-DFD6-41FB-BE66-CD09EB811652}" srcOrd="0" destOrd="0" presId="urn:microsoft.com/office/officeart/2005/8/layout/vList5"/>
    <dgm:cxn modelId="{A8667659-514E-4F4F-B749-7FE577D8E071}" type="presOf" srcId="{88871DE0-F1A3-4504-A444-4D5E02235A3E}" destId="{57B58D7B-DFD6-41FB-BE66-CD09EB811652}" srcOrd="0" destOrd="1"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A5ADD07F-26F4-47AA-AE32-AFEEBCD67057}" srcId="{8B418944-A43C-4CA5-8070-E07F6C584A8C}" destId="{2CFF3C9F-9104-4102-A830-0547A56AF82B}" srcOrd="3" destOrd="0" parTransId="{235C0E2A-4E09-4C62-AC0A-4684B6D3EA0F}" sibTransId="{1C4B546E-8DD6-4292-9ACC-3571D6D24F10}"/>
    <dgm:cxn modelId="{3BAD7B91-46D8-405A-9FBC-0698B75BF200}" type="presOf" srcId="{40D878D1-1DAE-4363-B151-0D6A39AD0152}" destId="{A3463033-2E55-4A50-B868-0331C39926E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E4E5D1AB-F13A-4E4B-9576-97C9783039E4}" srcId="{8B418944-A43C-4CA5-8070-E07F6C584A8C}" destId="{D84AD1EE-6DA4-4276-8E0B-EA3E0738F5DF}" srcOrd="2" destOrd="0" parTransId="{A7E00BAF-D5C3-4D97-B032-1DC2C0155220}" sibTransId="{5EC33AF2-0550-4ABA-B50C-55A9B5C8215E}"/>
    <dgm:cxn modelId="{BD298ABB-7C28-4B4E-97F8-27DA00929D7A}" srcId="{4390CB50-5166-48D8-99CA-E386D0DB8E6E}" destId="{8C5DD39C-76A9-4249-986E-B6778ACD3A2C}" srcOrd="0" destOrd="0" parTransId="{303B50CE-C5BE-4432-93DA-7CCA0AE2816E}" sibTransId="{C691D9AB-A587-4BE9-ADF7-4D77672A4093}"/>
    <dgm:cxn modelId="{DCA482BF-E158-4783-8E23-E041C9EA8723}" type="presOf" srcId="{F88B266D-FB32-47DA-8FA7-CE4B5868E5D2}" destId="{E2DF43E3-1B76-4C95-8AC8-5B69492B69C9}" srcOrd="0" destOrd="0" presId="urn:microsoft.com/office/officeart/2005/8/layout/vList5"/>
    <dgm:cxn modelId="{6AAC8EC0-CF60-439C-A867-D3C1BA6DAF98}" srcId="{8B418944-A43C-4CA5-8070-E07F6C584A8C}" destId="{92A0AF85-5BAA-497F-A9F7-5A3B34E9E4BE}" srcOrd="0" destOrd="0" parTransId="{3EF47883-8616-4E46-A7E7-6E105A5C70BC}" sibTransId="{129E9154-ACFF-4B01-9BC2-A896130884DC}"/>
    <dgm:cxn modelId="{C6F2F8DD-2F9F-4E75-B5DE-3CE80345432F}" srcId="{48D71E75-FF32-460D-BF2B-D400DDB64EC4}" destId="{40D878D1-1DAE-4363-B151-0D6A39AD0152}" srcOrd="0" destOrd="0" parTransId="{A3886E76-7065-4663-9D46-28E9DB08D709}" sibTransId="{E6FDC4B9-CDDB-4A43-9F4C-1CC8DBA7643C}"/>
    <dgm:cxn modelId="{98E3B9DE-FFD9-43C2-9E1F-6034FA7AD89C}" type="presOf" srcId="{8B418944-A43C-4CA5-8070-E07F6C584A8C}" destId="{8C96A032-99E7-4F02-A6B8-1803D52B7956}" srcOrd="0" destOrd="0" presId="urn:microsoft.com/office/officeart/2005/8/layout/vList5"/>
    <dgm:cxn modelId="{46363DE4-FD93-4E58-BED3-E417F95D8877}" srcId="{48D71E75-FF32-460D-BF2B-D400DDB64EC4}" destId="{06E74740-51F9-4A55-88A7-F481D0C3AB62}" srcOrd="1" destOrd="0" parTransId="{A37C8613-CDA4-4A4C-B78D-15DB866C8032}" sibTransId="{7D17A255-4A05-410D-A6BB-AF99010F52BC}"/>
    <dgm:cxn modelId="{040E44EB-F10E-4DD9-A79C-147F7FF64A32}" type="presOf" srcId="{316A1430-5FCB-48E0-9FE1-4AE942AFD317}" destId="{26A8BF07-0D8E-4300-9899-C64780806612}" srcOrd="0" destOrd="1" presId="urn:microsoft.com/office/officeart/2005/8/layout/vList5"/>
    <dgm:cxn modelId="{443B0AF4-6DD9-4F60-AFFC-FDDF98BB48A4}" type="presOf" srcId="{4390CB50-5166-48D8-99CA-E386D0DB8E6E}" destId="{C18FE2B4-240F-4400-B1DA-52196A864594}" srcOrd="0" destOrd="0" presId="urn:microsoft.com/office/officeart/2005/8/layout/vList5"/>
    <dgm:cxn modelId="{581E55F5-1026-4BBF-94F5-0C16856FB70B}" srcId="{8153EC4F-6C8C-471D-A39B-06340D6F7AAE}" destId="{48D71E75-FF32-460D-BF2B-D400DDB64EC4}" srcOrd="0" destOrd="0" parTransId="{20359F9C-A84F-4DD4-83C8-319258EDB5BC}" sibTransId="{A5A41D80-9EE1-451C-A372-A11788A4A1AA}"/>
    <dgm:cxn modelId="{042E3FF6-D0B8-4718-99DC-C0BCD90177F1}" srcId="{8B418944-A43C-4CA5-8070-E07F6C584A8C}" destId="{88871DE0-F1A3-4504-A444-4D5E02235A3E}" srcOrd="1" destOrd="0" parTransId="{32B765D0-8AA8-4ED5-9042-EA29747A2180}" sibTransId="{5A276746-BDA6-4887-927D-62FE0BE520E1}"/>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r>
            <a:rPr lang="fr" sz="1100" b="1" i="0" u="none" kern="1200" baseline="0">
              <a:solidFill>
                <a:srgbClr val="94D502">
                  <a:lumMod val="50000"/>
                </a:srgbClr>
              </a:solidFill>
              <a:latin typeface="Arial"/>
              <a:ea typeface="+mn-ea"/>
              <a:cs typeface="+mn-cs"/>
            </a:rPr>
            <a:t>TIRER PARTI DES SYSTÈMES DE DONNÉES EXISTANTS POUR LA RIPOSTE PAR LA VACCINATION CONTRE LA COVID-19</a:t>
          </a:r>
        </a:p>
        <a:p>
          <a:pPr algn="l" rtl="0"/>
          <a:r>
            <a:rPr lang="fr" sz="1100" b="0" i="0" u="none" kern="1200" baseline="0">
              <a:solidFill>
                <a:schemeClr val="tx1"/>
              </a:solidFill>
              <a:latin typeface="Arial"/>
              <a:ea typeface="+mn-ea"/>
              <a:cs typeface="+mn-cs"/>
            </a:rPr>
            <a:t>Le </a:t>
          </a:r>
          <a:r>
            <a:rPr lang="fr" sz="1100" b="1" i="0" u="none" kern="1200" baseline="0">
              <a:solidFill>
                <a:schemeClr val="tx1"/>
              </a:solidFill>
              <a:latin typeface="Arial"/>
              <a:ea typeface="+mn-ea"/>
              <a:cs typeface="+mn-cs"/>
            </a:rPr>
            <a:t>Rwanda </a:t>
          </a:r>
          <a:r>
            <a:rPr lang="fr" sz="1100" b="0" i="0" u="none" kern="1200" baseline="0">
              <a:solidFill>
                <a:schemeClr val="tx1"/>
              </a:solidFill>
              <a:latin typeface="Arial"/>
              <a:ea typeface="+mn-ea"/>
              <a:cs typeface="+mn-cs"/>
            </a:rPr>
            <a:t>a tiré parti de sa plate-forme DHIS2 existante pour créer un registre électronique de vaccination qui a facilité le suivi des activités de vaccination, fourni des données en temps réel pour les décisions de gestion, et produit des certificats de vaccination et des rappels par SMS pour les doses de suivi.</a:t>
          </a:r>
        </a:p>
      </dgm:t>
    </dgm:pt>
    <dgm:pt modelId="{6748EC12-2114-4DE6-ADD3-8CBBA0FF7104}" type="parTrans" cxnId="{1FF52E27-E43A-4254-86C1-FA108D9BF24F}">
      <dgm:prSet/>
      <dgm:spPr/>
      <dgm:t>
        <a:bodyPr/>
        <a:lstStyle/>
        <a:p>
          <a:endParaRPr lang="fr" sz="1800">
            <a:solidFill>
              <a:schemeClr val="accent1"/>
            </a:solidFill>
          </a:endParaRPr>
        </a:p>
      </dgm:t>
    </dgm:pt>
    <dgm:pt modelId="{DFBD3D8C-3E06-43B0-9E98-EC52E77CBF3B}" type="sibTrans" cxnId="{1FF52E27-E43A-4254-86C1-FA108D9BF24F}">
      <dgm:prSet/>
      <dgm:spPr/>
      <dgm:t>
        <a:bodyPr/>
        <a:lstStyle/>
        <a:p>
          <a:endParaRPr lang="fr" sz="1800">
            <a:solidFill>
              <a:schemeClr val="accent1"/>
            </a:solidFill>
          </a:endParaRP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r>
            <a:rPr lang="fr" sz="1100" b="1" i="0" u="none" baseline="0" dirty="0">
              <a:solidFill>
                <a:schemeClr val="accent2">
                  <a:lumMod val="50000"/>
                </a:schemeClr>
              </a:solidFill>
            </a:rPr>
            <a:t>SUIVI EFFICACE GRÂCE AUX PLATES-FORMES NUMÉRIQUES</a:t>
          </a:r>
        </a:p>
        <a:p>
          <a:pPr algn="l" rtl="0"/>
          <a:r>
            <a:rPr lang="fr" sz="1100" b="1" i="0" u="none" baseline="0" dirty="0">
              <a:solidFill>
                <a:schemeClr val="accent1"/>
              </a:solidFill>
            </a:rPr>
            <a:t>L'Inde</a:t>
          </a:r>
          <a:r>
            <a:rPr lang="fr" sz="1100" b="0" i="0" u="none" baseline="0" dirty="0">
              <a:solidFill>
                <a:schemeClr val="accent1"/>
              </a:solidFill>
            </a:rPr>
            <a:t> avait un engagement politique et administratif fort, tout en bénéficiant de l'engagement du secteur privé et de l'utilisation de la plate-forme numérique pour le suivi efficace des vaccins.  La surveillance existante de la vaccination de routine est exploitée pour établir des mécanismes de suivi et de responsabilisation.</a:t>
          </a:r>
          <a:endParaRPr lang="fr" sz="1100" dirty="0">
            <a:solidFill>
              <a:schemeClr val="accent1"/>
            </a:solidFill>
          </a:endParaRPr>
        </a:p>
      </dgm:t>
    </dgm:pt>
    <dgm:pt modelId="{D9223FFA-252B-4506-8B97-F603CD3B4F50}" type="sibTrans" cxnId="{BA97491B-EFCD-48AC-8CD8-E16EC13B8A18}">
      <dgm:prSet/>
      <dgm:spPr/>
      <dgm:t>
        <a:bodyPr/>
        <a:lstStyle/>
        <a:p>
          <a:endParaRPr lang="fr" sz="1800">
            <a:solidFill>
              <a:schemeClr val="accent1"/>
            </a:solidFill>
          </a:endParaRPr>
        </a:p>
      </dgm:t>
    </dgm:pt>
    <dgm:pt modelId="{ACE82B28-7AF3-4CAB-9823-DA86418B60AC}" type="parTrans" cxnId="{BA97491B-EFCD-48AC-8CD8-E16EC13B8A18}">
      <dgm:prSet/>
      <dgm:spPr/>
      <dgm:t>
        <a:bodyPr/>
        <a:lstStyle/>
        <a:p>
          <a:endParaRPr lang="fr" sz="1800">
            <a:solidFill>
              <a:schemeClr val="accent1"/>
            </a:solidFill>
          </a:endParaRPr>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2" custScaleX="62064" custScaleY="62064" custLinFactNeighborX="-42662" custLinFactNeighborY="711"/>
      <dgm:spPr>
        <a:blipFill rotWithShape="1">
          <a:blip xmlns:r="http://schemas.openxmlformats.org/officeDocument/2006/relationships" r:embed="rId1"/>
          <a:srcRect/>
          <a:stretch>
            <a:fillRect l="-1000" r="-1000"/>
          </a:stretch>
        </a:blipFill>
      </dgm:spPr>
    </dgm:pt>
    <dgm:pt modelId="{231C5DC9-3B94-4233-B75F-2F187107BF74}" type="pres">
      <dgm:prSet presAssocID="{012CEA51-7305-48A0-AF33-E67B6539B7AE}" presName="txShp" presStyleLbl="node1" presStyleIdx="0" presStyleCnt="2" custScaleX="126868" custScaleY="69366">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2" custScaleX="62064" custScaleY="62064" custLinFactNeighborX="-42662" custLinFactNeighborY="71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EA6993E9-8266-46BC-B04C-904098557E8E}" type="pres">
      <dgm:prSet presAssocID="{E7405B8F-AD5C-414B-90B3-CCD5F1A99E1D}" presName="txShp" presStyleLbl="node1" presStyleIdx="1" presStyleCnt="2" custScaleX="126868" custScaleY="69366">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2_2" csCatId="accent2" phldr="1"/>
      <dgm:spPr/>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94D502">
                  <a:lumMod val="50000"/>
                </a:srgbClr>
              </a:solidFill>
              <a:latin typeface="Arial"/>
              <a:ea typeface="+mn-ea"/>
              <a:cs typeface="+mn-cs"/>
            </a:rPr>
            <a:t>ODK POUR DÉCLARER LES DONNÉES ET CRÉER UN TABLEAU DE BORD DE DONNÉES</a:t>
          </a:r>
          <a:endParaRPr lang="fr" sz="1100" b="1" kern="1200" dirty="0">
            <a:solidFill>
              <a:schemeClr val="accent2">
                <a:lumMod val="50000"/>
              </a:schemeClr>
            </a:solidFill>
          </a:endParaRPr>
        </a:p>
        <a:p>
          <a:pPr marL="0" lvl="0" indent="0" algn="l" defTabSz="533400" rtl="0">
            <a:lnSpc>
              <a:spcPct val="90000"/>
            </a:lnSpc>
            <a:spcBef>
              <a:spcPct val="0"/>
            </a:spcBef>
            <a:spcAft>
              <a:spcPct val="35000"/>
            </a:spcAft>
          </a:pPr>
          <a:r>
            <a:rPr lang="fr" sz="1100" b="0" i="0" u="none" kern="1200" baseline="0" dirty="0">
              <a:solidFill>
                <a:schemeClr val="tx1"/>
              </a:solidFill>
              <a:latin typeface="Arial"/>
              <a:ea typeface="+mn-ea"/>
              <a:cs typeface="+mn-cs"/>
            </a:rPr>
            <a:t>Le </a:t>
          </a:r>
          <a:r>
            <a:rPr lang="fr" sz="1100" b="1" i="0" u="none" kern="1200" baseline="0" dirty="0">
              <a:solidFill>
                <a:schemeClr val="tx1"/>
              </a:solidFill>
              <a:latin typeface="Arial"/>
              <a:ea typeface="+mn-ea"/>
              <a:cs typeface="+mn-cs"/>
            </a:rPr>
            <a:t>Soudan du Sud </a:t>
          </a:r>
          <a:r>
            <a:rPr lang="fr" sz="1100" b="0" i="0" u="none" kern="1200" baseline="0" dirty="0">
              <a:solidFill>
                <a:schemeClr val="tx1"/>
              </a:solidFill>
              <a:latin typeface="Arial"/>
              <a:ea typeface="+mn-ea"/>
              <a:cs typeface="+mn-cs"/>
            </a:rPr>
            <a:t>a utilisé les formulaires ODK pour faciliter la communication des données et pour créer un tableau de bord des données afin d'éclairer les décisions de gestion</a:t>
          </a:r>
          <a:r>
            <a:rPr lang="fr" sz="1100" b="0" i="0" u="none" kern="1200" baseline="0" dirty="0">
              <a:solidFill>
                <a:schemeClr val="accent1"/>
              </a:solidFill>
            </a:rPr>
            <a:t>.</a:t>
          </a:r>
          <a:endParaRPr lang="fr" sz="1100" b="0" kern="1200" dirty="0">
            <a:solidFill>
              <a:schemeClr val="tx1"/>
            </a:solidFill>
            <a:latin typeface="Arial"/>
            <a:ea typeface="+mn-ea"/>
            <a:cs typeface="+mn-cs"/>
          </a:endParaRPr>
        </a:p>
      </dgm:t>
    </dgm:pt>
    <dgm:pt modelId="{ACE82B28-7AF3-4CAB-9823-DA86418B60AC}" type="parTrans" cxnId="{BA97491B-EFCD-48AC-8CD8-E16EC13B8A18}">
      <dgm:prSet/>
      <dgm:spPr/>
      <dgm:t>
        <a:bodyPr/>
        <a:lstStyle/>
        <a:p>
          <a:endParaRPr lang="fr" sz="1800">
            <a:solidFill>
              <a:schemeClr val="accent1"/>
            </a:solidFill>
          </a:endParaRPr>
        </a:p>
      </dgm:t>
    </dgm:pt>
    <dgm:pt modelId="{D9223FFA-252B-4506-8B97-F603CD3B4F50}" type="sibTrans" cxnId="{BA97491B-EFCD-48AC-8CD8-E16EC13B8A18}">
      <dgm:prSet/>
      <dgm:spPr/>
      <dgm:t>
        <a:bodyPr/>
        <a:lstStyle/>
        <a:p>
          <a:endParaRPr lang="fr" sz="1800">
            <a:solidFill>
              <a:schemeClr val="accent1"/>
            </a:solidFill>
          </a:endParaRPr>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1" custScaleX="62003" custScaleY="62003" custLinFactNeighborX="-42662" custLinFactNeighborY="711"/>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1000" r="-21000"/>
          </a:stretch>
        </a:blipFill>
      </dgm:spPr>
    </dgm:pt>
    <dgm:pt modelId="{231C5DC9-3B94-4233-B75F-2F187107BF74}" type="pres">
      <dgm:prSet presAssocID="{012CEA51-7305-48A0-AF33-E67B6539B7AE}" presName="txShp" presStyleLbl="node1" presStyleIdx="0" presStyleCnt="1" custScaleX="126868" custScaleY="69298" custLinFactNeighborX="243" custLinFactNeighborY="-69">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3" qsCatId="simple" csTypeId="urn:microsoft.com/office/officeart/2005/8/colors/accent2_2" csCatId="accent2" phldr="1"/>
      <dgm:spPr/>
      <dgm:t>
        <a:bodyPr/>
        <a:lstStyle/>
        <a:p>
          <a:endParaRPr lang="fr"/>
        </a:p>
      </dgm:t>
    </dgm:pt>
    <dgm:pt modelId="{8B418944-A43C-4CA5-8070-E07F6C584A8C}">
      <dgm:prSet phldrT="[Text]" custT="1"/>
      <dgm:spPr/>
      <dgm:t>
        <a:bodyPr/>
        <a:lstStyle/>
        <a:p>
          <a:pPr algn="ctr" rtl="0"/>
          <a:r>
            <a:rPr lang="fr" sz="1800" b="0" i="0" u="none" baseline="0"/>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pPr/>
      <dgm:t>
        <a:bodyPr/>
        <a:lstStyle/>
        <a:p>
          <a:pPr algn="ctr" rtl="0"/>
          <a:r>
            <a:rPr lang="fr" sz="1800" b="0" i="0" u="none" baseline="0"/>
            <a:t>SOLUTION</a:t>
          </a:r>
        </a:p>
      </dgm:t>
    </dgm:pt>
    <dgm:pt modelId="{B4805742-9A11-432F-9D4B-E611CEBB5B0A}" type="sibTrans" cxnId="{15D5BE7F-929F-4280-BFF1-DDD7D18C59F1}">
      <dgm:prSet/>
      <dgm:spPr/>
      <dgm:t>
        <a:bodyPr/>
        <a:lstStyle/>
        <a:p>
          <a:endParaRPr lang="fr"/>
        </a:p>
      </dgm:t>
    </dgm:pt>
    <dgm:pt modelId="{90EA02A4-EE82-4639-9AA7-B6A92397F19B}" type="parTrans" cxnId="{15D5BE7F-929F-4280-BFF1-DDD7D18C59F1}">
      <dgm:prSet/>
      <dgm:spPr/>
      <dgm:t>
        <a:bodyPr/>
        <a:lstStyle/>
        <a:p>
          <a:endParaRPr lang="fr"/>
        </a:p>
      </dgm:t>
    </dgm:pt>
    <dgm:pt modelId="{2CFF3C9F-9104-4102-A830-0547A56AF82B}">
      <dgm:prSet custT="1"/>
      <dgm:spPr/>
      <dgm:t>
        <a:bodyPr/>
        <a:lstStyle/>
        <a:p>
          <a:pPr algn="l" rtl="0">
            <a:buFont typeface="Arial" panose="020B0604020202020204" pitchFamily="34" charset="0"/>
            <a:buChar char="•"/>
          </a:pPr>
          <a:r>
            <a:rPr lang="fr" sz="1400" b="0" i="0" u="none" baseline="0" dirty="0"/>
            <a:t>L'Inde a mis en œuvre l'une des plus importantes mesures de riposte vaccinales contre la COVID-19 au monde avec l'objectif d'administrer plus de 2 milliards de doses de vaccins pour atteindre son objectif de vaccination.</a:t>
          </a:r>
        </a:p>
      </dgm:t>
    </dgm:pt>
    <dgm:pt modelId="{235C0E2A-4E09-4C62-AC0A-4684B6D3EA0F}" type="parTrans" cxnId="{A5ADD07F-26F4-47AA-AE32-AFEEBCD67057}">
      <dgm:prSet/>
      <dgm:spPr/>
      <dgm:t>
        <a:bodyPr/>
        <a:lstStyle/>
        <a:p>
          <a:endParaRPr lang="fr"/>
        </a:p>
      </dgm:t>
    </dgm:pt>
    <dgm:pt modelId="{1C4B546E-8DD6-4292-9ACC-3571D6D24F10}" type="sibTrans" cxnId="{A5ADD07F-26F4-47AA-AE32-AFEEBCD67057}">
      <dgm:prSet/>
      <dgm:spPr/>
      <dgm:t>
        <a:bodyPr/>
        <a:lstStyle/>
        <a:p>
          <a:endParaRPr lang="fr"/>
        </a:p>
      </dgm:t>
    </dgm:pt>
    <dgm:pt modelId="{316A1430-5FCB-48E0-9FE1-4AE942AFD317}">
      <dgm:prSet custT="1"/>
      <dgm:spPr/>
      <dgm:t>
        <a:bodyPr/>
        <a:lstStyle/>
        <a:p>
          <a:pPr algn="l" rtl="0">
            <a:buFont typeface="Arial" panose="020B0604020202020204" pitchFamily="34" charset="0"/>
            <a:buChar char="•"/>
          </a:pPr>
          <a:r>
            <a:rPr lang="fr" sz="1400" b="0" i="0" u="none" baseline="0" dirty="0"/>
            <a:t>La population cible pour la vaccination contre la COVID-19 n'est pas habituellement visée à des fins de vaccination dans le pays</a:t>
          </a:r>
          <a:r>
            <a:rPr lang="ro-RO" sz="1400" b="0" i="0" u="none" baseline="0" dirty="0"/>
            <a:t>.</a:t>
          </a:r>
          <a:endParaRPr lang="fr" sz="1400" b="0" i="0" u="none" baseline="0" dirty="0"/>
        </a:p>
      </dgm:t>
    </dgm:pt>
    <dgm:pt modelId="{898ADB4F-3790-4719-837C-22A9F7D870D3}" type="parTrans" cxnId="{C4DA0B65-94B4-4BD1-925F-CE1D42A8D040}">
      <dgm:prSet/>
      <dgm:spPr/>
      <dgm:t>
        <a:bodyPr/>
        <a:lstStyle/>
        <a:p>
          <a:endParaRPr lang="fr"/>
        </a:p>
      </dgm:t>
    </dgm:pt>
    <dgm:pt modelId="{ABC70A1C-A5E2-4A63-B48C-54AE217193BA}" type="sibTrans" cxnId="{C4DA0B65-94B4-4BD1-925F-CE1D42A8D040}">
      <dgm:prSet/>
      <dgm:spPr/>
      <dgm:t>
        <a:bodyPr/>
        <a:lstStyle/>
        <a:p>
          <a:endParaRPr lang="fr"/>
        </a:p>
      </dgm:t>
    </dgm:pt>
    <dgm:pt modelId="{69DA36F0-AF3F-466E-9F12-7434A05BB272}">
      <dgm:prSet custT="1"/>
      <dgm:spPr/>
      <dgm:t>
        <a:bodyPr/>
        <a:lstStyle/>
        <a:p>
          <a:pPr marL="114300" algn="l">
            <a:spcAft>
              <a:spcPct val="15000"/>
            </a:spcAft>
          </a:pPr>
          <a:r>
            <a:rPr lang="fr" sz="1400" b="0" i="0" u="none" baseline="0" dirty="0"/>
            <a:t>L'Inde a mis au point la plate-forme numérique COVID-19 Vaccine Intelligence Network (Co-WIN), un système en open source basé sur le cloud, pour compléter eVIN et faciliter l’administration des vaccins contre la COVID-19.</a:t>
          </a:r>
          <a:endParaRPr lang="fr" sz="1400" dirty="0"/>
        </a:p>
      </dgm:t>
    </dgm:pt>
    <dgm:pt modelId="{2579BA82-CF96-4BC2-B743-94BA185F590E}" type="parTrans" cxnId="{19A06F43-F418-4266-8CE6-08616E55FE8B}">
      <dgm:prSet/>
      <dgm:spPr/>
      <dgm:t>
        <a:bodyPr/>
        <a:lstStyle/>
        <a:p>
          <a:endParaRPr lang="fr"/>
        </a:p>
      </dgm:t>
    </dgm:pt>
    <dgm:pt modelId="{817A792C-22A0-4E82-A0E8-18CFFD4C2D95}" type="sibTrans" cxnId="{19A06F43-F418-4266-8CE6-08616E55FE8B}">
      <dgm:prSet/>
      <dgm:spPr/>
      <dgm:t>
        <a:bodyPr/>
        <a:lstStyle/>
        <a:p>
          <a:endParaRPr lang="fr"/>
        </a:p>
      </dgm:t>
    </dgm:pt>
    <dgm:pt modelId="{4390CB50-5166-48D8-99CA-E386D0DB8E6E}">
      <dgm:prSet phldrT="[Text]" custT="1"/>
      <dgm:spPr/>
      <dgm:t>
        <a:bodyPr/>
        <a:lstStyle/>
        <a:p>
          <a:pPr algn="ctr" rtl="0"/>
          <a:r>
            <a:rPr lang="fr" sz="1800" b="0" i="0" u="none" baseline="0"/>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50A1EB92-0674-4DFC-B918-31A4FD60B983}">
      <dgm:prSet custT="1"/>
      <dgm:spPr/>
      <dgm:t>
        <a:bodyPr/>
        <a:lstStyle/>
        <a:p>
          <a:pPr algn="l" rtl="0">
            <a:buFont typeface="Arial" panose="020B0604020202020204" pitchFamily="34" charset="0"/>
            <a:buChar char="•"/>
          </a:pPr>
          <a:r>
            <a:rPr lang="fr" sz="1400" b="0" i="0" u="none" baseline="0" dirty="0"/>
            <a:t>Il existait déjà un système électronique d'information sur la gestion de la logistique (e-VIN) pour superviser la logistique des vaccins dans le cadre de son Programme universel de vaccination</a:t>
          </a:r>
          <a:r>
            <a:rPr lang="ro-RO" sz="1400" b="0" i="0" u="none" baseline="0" dirty="0"/>
            <a:t>.</a:t>
          </a:r>
          <a:endParaRPr lang="fr" sz="1400" b="0" i="0" u="none" baseline="0" dirty="0"/>
        </a:p>
      </dgm:t>
    </dgm:pt>
    <dgm:pt modelId="{36096219-8EAA-40F7-81AC-E1BA8854CEBB}" type="parTrans" cxnId="{16AE2FC4-7F76-4CAC-9D4C-A309E59E8C1D}">
      <dgm:prSet/>
      <dgm:spPr/>
      <dgm:t>
        <a:bodyPr/>
        <a:lstStyle/>
        <a:p>
          <a:endParaRPr lang="fr"/>
        </a:p>
      </dgm:t>
    </dgm:pt>
    <dgm:pt modelId="{2A25E054-CCB1-46ED-B68D-D54DFB01A5CF}" type="sibTrans" cxnId="{16AE2FC4-7F76-4CAC-9D4C-A309E59E8C1D}">
      <dgm:prSet/>
      <dgm:spPr/>
      <dgm:t>
        <a:bodyPr/>
        <a:lstStyle/>
        <a:p>
          <a:endParaRPr lang="fr"/>
        </a:p>
      </dgm:t>
    </dgm:pt>
    <dgm:pt modelId="{5B697544-9F1F-406C-A4CB-1742BD440C1A}">
      <dgm:prSet custT="1"/>
      <dgm:spPr/>
      <dgm:t>
        <a:bodyPr/>
        <a:lstStyle/>
        <a:p>
          <a:pPr algn="l" rtl="0">
            <a:buFont typeface="Arial" panose="020B0604020202020204" pitchFamily="34" charset="0"/>
            <a:buChar char="•"/>
          </a:pPr>
          <a:r>
            <a:rPr lang="fr" sz="1400" b="0" i="0" u="none" baseline="0" dirty="0"/>
            <a:t>La planification de la vaccination en fonction de l'établissement des priorités et le contrôle de l'approvisionnement en vaccins étaient essentiels à la gestion des séances et à la qualité des services</a:t>
          </a:r>
          <a:r>
            <a:rPr lang="ro-RO" sz="1400" b="0" i="0" u="none" baseline="0" dirty="0"/>
            <a:t>.</a:t>
          </a:r>
          <a:endParaRPr lang="fr" sz="1400" b="0" i="0" u="none" baseline="0" dirty="0"/>
        </a:p>
      </dgm:t>
    </dgm:pt>
    <dgm:pt modelId="{9AFAB0B8-4429-4D57-A816-7C45F1929F23}" type="parTrans" cxnId="{37C62BA1-44ED-41B8-976B-EE7C381AED63}">
      <dgm:prSet/>
      <dgm:spPr/>
      <dgm:t>
        <a:bodyPr/>
        <a:lstStyle/>
        <a:p>
          <a:endParaRPr lang="fr"/>
        </a:p>
      </dgm:t>
    </dgm:pt>
    <dgm:pt modelId="{24ADACB0-5365-48D8-AA3A-A8DB2FAD783D}" type="sibTrans" cxnId="{37C62BA1-44ED-41B8-976B-EE7C381AED63}">
      <dgm:prSet/>
      <dgm:spPr/>
      <dgm:t>
        <a:bodyPr/>
        <a:lstStyle/>
        <a:p>
          <a:endParaRPr lang="fr"/>
        </a:p>
      </dgm:t>
    </dgm:pt>
    <dgm:pt modelId="{073B445B-C6AF-4571-8482-4F220E45CF76}">
      <dgm:prSet custT="1"/>
      <dgm:spPr/>
      <dgm:t>
        <a:bodyPr/>
        <a:lstStyle/>
        <a:p>
          <a:pPr algn="l" rtl="0">
            <a:buFont typeface="Arial" panose="020B0604020202020204" pitchFamily="34" charset="0"/>
            <a:buChar char="•"/>
          </a:pPr>
          <a:r>
            <a:rPr lang="fr" sz="1400" b="0" i="0" u="none" baseline="0" dirty="0"/>
            <a:t>Des données étaient nécessaires en temps réel pour surveiller les progrès, informer les décisions de gestion et délivrer des certificats</a:t>
          </a:r>
          <a:r>
            <a:rPr lang="ro-RO" sz="1400" b="0" i="0" u="none" baseline="0" dirty="0"/>
            <a:t>.</a:t>
          </a:r>
          <a:endParaRPr lang="fr" sz="1400" b="0" i="0" u="none" baseline="0" dirty="0"/>
        </a:p>
      </dgm:t>
    </dgm:pt>
    <dgm:pt modelId="{66A4671A-7D91-44C2-95A5-CAE91DF8A1F8}" type="parTrans" cxnId="{62DF00C7-708A-4155-907D-81573A28DE98}">
      <dgm:prSet/>
      <dgm:spPr/>
      <dgm:t>
        <a:bodyPr/>
        <a:lstStyle/>
        <a:p>
          <a:endParaRPr lang="fr"/>
        </a:p>
      </dgm:t>
    </dgm:pt>
    <dgm:pt modelId="{ED1DF0A3-6FDB-4445-8867-E9000EBCB7EE}" type="sibTrans" cxnId="{62DF00C7-708A-4155-907D-81573A28DE98}">
      <dgm:prSet/>
      <dgm:spPr/>
      <dgm:t>
        <a:bodyPr/>
        <a:lstStyle/>
        <a:p>
          <a:endParaRPr lang="fr"/>
        </a:p>
      </dgm:t>
    </dgm:pt>
    <dgm:pt modelId="{BA583456-02D4-4A8D-B97E-8BC7368D0159}">
      <dgm:prSet custT="1"/>
      <dgm:spPr/>
      <dgm:t>
        <a:bodyPr/>
        <a:lstStyle/>
        <a:p>
          <a:pPr marL="114300" algn="l" rtl="0">
            <a:spcAft>
              <a:spcPct val="15000"/>
            </a:spcAft>
          </a:pPr>
          <a:r>
            <a:rPr lang="fr" sz="1400" b="0" i="0" u="none" baseline="0" dirty="0"/>
            <a:t> Elle facilite l'inscription des bénéficiaires, la prise de rendez-vous, la planification des sessions, les rappels par SMS, les rapports sur les MAPI, la surveillance et l’analyse, et enfin la production de certificats numériques avec codes QR. </a:t>
          </a:r>
        </a:p>
      </dgm:t>
    </dgm:pt>
    <dgm:pt modelId="{A267C09A-746F-4184-88EF-E3E298B9CBB0}" type="parTrans" cxnId="{ADD02C3C-3565-47D8-8B3C-8C9F1EA3B4DD}">
      <dgm:prSet/>
      <dgm:spPr/>
      <dgm:t>
        <a:bodyPr/>
        <a:lstStyle/>
        <a:p>
          <a:endParaRPr lang="fr"/>
        </a:p>
      </dgm:t>
    </dgm:pt>
    <dgm:pt modelId="{653FF5AB-0A96-495C-A005-6A7413E5816A}" type="sibTrans" cxnId="{ADD02C3C-3565-47D8-8B3C-8C9F1EA3B4DD}">
      <dgm:prSet/>
      <dgm:spPr/>
      <dgm:t>
        <a:bodyPr/>
        <a:lstStyle/>
        <a:p>
          <a:endParaRPr lang="fr"/>
        </a:p>
      </dgm:t>
    </dgm:pt>
    <dgm:pt modelId="{F496EE23-BB8A-4D5E-8F20-4AD5BAFFDAD5}">
      <dgm:prSet custT="1"/>
      <dgm:spPr/>
      <dgm:t>
        <a:bodyPr/>
        <a:lstStyle/>
        <a:p>
          <a:pPr marL="114300" algn="l" rtl="0">
            <a:spcAft>
              <a:spcPct val="15000"/>
            </a:spcAft>
          </a:pPr>
          <a:r>
            <a:rPr lang="fr" sz="1400" b="0" i="0" u="none" baseline="0" dirty="0"/>
            <a:t>Plusieurs options ont été fournies pour ceux qui n'ont pas accès au outils numériques.</a:t>
          </a:r>
        </a:p>
      </dgm:t>
    </dgm:pt>
    <dgm:pt modelId="{76359FD8-97FD-4790-B8D6-02493B0441DA}" type="parTrans" cxnId="{D3E51BDE-9C48-4F0D-9368-FED3FA5764A8}">
      <dgm:prSet/>
      <dgm:spPr/>
      <dgm:t>
        <a:bodyPr/>
        <a:lstStyle/>
        <a:p>
          <a:endParaRPr lang="fr"/>
        </a:p>
      </dgm:t>
    </dgm:pt>
    <dgm:pt modelId="{ECD876BF-A3E3-420F-8D8A-237C95C754A5}" type="sibTrans" cxnId="{D3E51BDE-9C48-4F0D-9368-FED3FA5764A8}">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23959">
        <dgm:presLayoutVars>
          <dgm:bulletEnabled val="1"/>
        </dgm:presLayoutVars>
      </dgm:prSet>
      <dgm:spPr/>
    </dgm:pt>
  </dgm:ptLst>
  <dgm:cxnLst>
    <dgm:cxn modelId="{45992E0A-78F7-4EA0-AEA7-D4EC61A435DA}" type="presOf" srcId="{073B445B-C6AF-4571-8482-4F220E45CF76}" destId="{26A8BF07-0D8E-4300-9899-C64780806612}" srcOrd="0" destOrd="2" presId="urn:microsoft.com/office/officeart/2005/8/layout/vList5"/>
    <dgm:cxn modelId="{559EAC12-9BB1-46DE-96C9-7F45501235DB}" type="presOf" srcId="{8153EC4F-6C8C-471D-A39B-06340D6F7AAE}" destId="{80F46D1E-8939-4D69-BDE1-B1C16F3C74E8}" srcOrd="0" destOrd="0" presId="urn:microsoft.com/office/officeart/2005/8/layout/vList5"/>
    <dgm:cxn modelId="{7F525716-C31C-46CC-8408-1307C0C5ECE9}" type="presOf" srcId="{2CFF3C9F-9104-4102-A830-0547A56AF82B}" destId="{57B58D7B-DFD6-41FB-BE66-CD09EB811652}" srcOrd="0" destOrd="0" presId="urn:microsoft.com/office/officeart/2005/8/layout/vList5"/>
    <dgm:cxn modelId="{63690624-3055-4774-B596-BDC4629847A4}" type="presOf" srcId="{69DA36F0-AF3F-466E-9F12-7434A05BB272}" destId="{A3463033-2E55-4A50-B868-0331C39926E2}" srcOrd="0" destOrd="0" presId="urn:microsoft.com/office/officeart/2005/8/layout/vList5"/>
    <dgm:cxn modelId="{ADD02C3C-3565-47D8-8B3C-8C9F1EA3B4DD}" srcId="{8153EC4F-6C8C-471D-A39B-06340D6F7AAE}" destId="{BA583456-02D4-4A8D-B97E-8BC7368D0159}" srcOrd="1" destOrd="0" parTransId="{A267C09A-746F-4184-88EF-E3E298B9CBB0}" sibTransId="{653FF5AB-0A96-495C-A005-6A7413E5816A}"/>
    <dgm:cxn modelId="{19A06F43-F418-4266-8CE6-08616E55FE8B}" srcId="{8153EC4F-6C8C-471D-A39B-06340D6F7AAE}" destId="{69DA36F0-AF3F-466E-9F12-7434A05BB272}" srcOrd="0" destOrd="0" parTransId="{2579BA82-CF96-4BC2-B743-94BA185F590E}" sibTransId="{817A792C-22A0-4E82-A0E8-18CFFD4C2D95}"/>
    <dgm:cxn modelId="{C4DA0B65-94B4-4BD1-925F-CE1D42A8D040}" srcId="{4390CB50-5166-48D8-99CA-E386D0DB8E6E}" destId="{316A1430-5FCB-48E0-9FE1-4AE942AFD317}" srcOrd="0" destOrd="0" parTransId="{898ADB4F-3790-4719-837C-22A9F7D870D3}" sibTransId="{ABC70A1C-A5E2-4A63-B48C-54AE217193BA}"/>
    <dgm:cxn modelId="{E85FD46C-2DDE-4D83-AD0D-615C3F3E93C0}" type="presOf" srcId="{F496EE23-BB8A-4D5E-8F20-4AD5BAFFDAD5}" destId="{A3463033-2E55-4A50-B868-0331C39926E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A5ADD07F-26F4-47AA-AE32-AFEEBCD67057}" srcId="{8B418944-A43C-4CA5-8070-E07F6C584A8C}" destId="{2CFF3C9F-9104-4102-A830-0547A56AF82B}" srcOrd="0" destOrd="0" parTransId="{235C0E2A-4E09-4C62-AC0A-4684B6D3EA0F}" sibTransId="{1C4B546E-8DD6-4292-9ACC-3571D6D24F10}"/>
    <dgm:cxn modelId="{46C46F81-199E-4E19-AE34-EDA2A62F9B0A}" type="presOf" srcId="{BA583456-02D4-4A8D-B97E-8BC7368D0159}" destId="{A3463033-2E55-4A50-B868-0331C39926E2}" srcOrd="0" destOrd="1" presId="urn:microsoft.com/office/officeart/2005/8/layout/vList5"/>
    <dgm:cxn modelId="{37C62BA1-44ED-41B8-976B-EE7C381AED63}" srcId="{4390CB50-5166-48D8-99CA-E386D0DB8E6E}" destId="{5B697544-9F1F-406C-A4CB-1742BD440C1A}" srcOrd="1" destOrd="0" parTransId="{9AFAB0B8-4429-4D57-A816-7C45F1929F23}" sibTransId="{24ADACB0-5365-48D8-AA3A-A8DB2FAD783D}"/>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DCA482BF-E158-4783-8E23-E041C9EA8723}" type="presOf" srcId="{F88B266D-FB32-47DA-8FA7-CE4B5868E5D2}" destId="{E2DF43E3-1B76-4C95-8AC8-5B69492B69C9}" srcOrd="0" destOrd="0" presId="urn:microsoft.com/office/officeart/2005/8/layout/vList5"/>
    <dgm:cxn modelId="{16AE2FC4-7F76-4CAC-9D4C-A309E59E8C1D}" srcId="{8B418944-A43C-4CA5-8070-E07F6C584A8C}" destId="{50A1EB92-0674-4DFC-B918-31A4FD60B983}" srcOrd="1" destOrd="0" parTransId="{36096219-8EAA-40F7-81AC-E1BA8854CEBB}" sibTransId="{2A25E054-CCB1-46ED-B68D-D54DFB01A5CF}"/>
    <dgm:cxn modelId="{62DF00C7-708A-4155-907D-81573A28DE98}" srcId="{4390CB50-5166-48D8-99CA-E386D0DB8E6E}" destId="{073B445B-C6AF-4571-8482-4F220E45CF76}" srcOrd="2" destOrd="0" parTransId="{66A4671A-7D91-44C2-95A5-CAE91DF8A1F8}" sibTransId="{ED1DF0A3-6FDB-4445-8867-E9000EBCB7EE}"/>
    <dgm:cxn modelId="{386AA9D8-CCE6-4E40-A2EA-BC4D61472B48}" type="presOf" srcId="{50A1EB92-0674-4DFC-B918-31A4FD60B983}" destId="{57B58D7B-DFD6-41FB-BE66-CD09EB811652}" srcOrd="0" destOrd="1" presId="urn:microsoft.com/office/officeart/2005/8/layout/vList5"/>
    <dgm:cxn modelId="{D3E51BDE-9C48-4F0D-9368-FED3FA5764A8}" srcId="{8153EC4F-6C8C-471D-A39B-06340D6F7AAE}" destId="{F496EE23-BB8A-4D5E-8F20-4AD5BAFFDAD5}" srcOrd="2" destOrd="0" parTransId="{76359FD8-97FD-4790-B8D6-02493B0441DA}" sibTransId="{ECD876BF-A3E3-420F-8D8A-237C95C754A5}"/>
    <dgm:cxn modelId="{98E3B9DE-FFD9-43C2-9E1F-6034FA7AD89C}" type="presOf" srcId="{8B418944-A43C-4CA5-8070-E07F6C584A8C}" destId="{8C96A032-99E7-4F02-A6B8-1803D52B7956}" srcOrd="0" destOrd="0" presId="urn:microsoft.com/office/officeart/2005/8/layout/vList5"/>
    <dgm:cxn modelId="{71DF81E1-F254-4A40-A4B3-237EDE5076D2}" type="presOf" srcId="{5B697544-9F1F-406C-A4CB-1742BD440C1A}" destId="{26A8BF07-0D8E-4300-9899-C64780806612}" srcOrd="0" destOrd="1" presId="urn:microsoft.com/office/officeart/2005/8/layout/vList5"/>
    <dgm:cxn modelId="{040E44EB-F10E-4DD9-A79C-147F7FF64A32}" type="presOf" srcId="{316A1430-5FCB-48E0-9FE1-4AE942AFD317}" destId="{26A8BF07-0D8E-4300-9899-C64780806612}"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88B266D-FB32-47DA-8FA7-CE4B5868E5D2}" type="doc">
      <dgm:prSet loTypeId="urn:microsoft.com/office/officeart/2005/8/layout/vList5" loCatId="list" qsTypeId="urn:microsoft.com/office/officeart/2005/8/quickstyle/simple3" qsCatId="simple" csTypeId="urn:microsoft.com/office/officeart/2005/8/colors/accent2_2" csCatId="accent2" phldr="1"/>
      <dgm:spPr/>
      <dgm:t>
        <a:bodyPr/>
        <a:lstStyle/>
        <a:p>
          <a:endParaRPr lang="fr"/>
        </a:p>
      </dgm:t>
    </dgm:pt>
    <dgm:pt modelId="{8B418944-A43C-4CA5-8070-E07F6C584A8C}">
      <dgm:prSet phldrT="[Text]" custT="1"/>
      <dgm:spPr/>
      <dgm:t>
        <a:bodyPr/>
        <a:lstStyle/>
        <a:p>
          <a:pPr algn="ctr" rtl="0"/>
          <a:r>
            <a:rPr lang="fr" sz="1800" b="0" i="0" u="none" baseline="0"/>
            <a:t>CONTEXTE</a:t>
          </a:r>
        </a:p>
      </dgm:t>
    </dgm:pt>
    <dgm:pt modelId="{81631733-D3FA-46DF-B87C-AD0381B1DDC6}" type="parTrans" cxnId="{661641A3-4D38-42B7-8D12-B97A372076CF}">
      <dgm:prSet/>
      <dgm:spPr/>
      <dgm:t>
        <a:bodyPr/>
        <a:lstStyle/>
        <a:p>
          <a:endParaRPr lang="fr"/>
        </a:p>
      </dgm:t>
    </dgm:pt>
    <dgm:pt modelId="{FBB2130E-F0E6-440A-AA77-078DAF2CBA03}" type="sibTrans" cxnId="{661641A3-4D38-42B7-8D12-B97A372076CF}">
      <dgm:prSet/>
      <dgm:spPr/>
      <dgm:t>
        <a:bodyPr/>
        <a:lstStyle/>
        <a:p>
          <a:endParaRPr lang="fr"/>
        </a:p>
      </dgm:t>
    </dgm:pt>
    <dgm:pt modelId="{8153EC4F-6C8C-471D-A39B-06340D6F7AAE}">
      <dgm:prSet phldrT="[Text]" custT="1"/>
      <dgm:spPr/>
      <dgm:t>
        <a:bodyPr/>
        <a:lstStyle/>
        <a:p>
          <a:pPr algn="ctr" rtl="0"/>
          <a:r>
            <a:rPr lang="fr" sz="1800" b="0" i="0" u="none" baseline="0"/>
            <a:t>SOLUTION</a:t>
          </a:r>
        </a:p>
      </dgm:t>
    </dgm:pt>
    <dgm:pt modelId="{B4805742-9A11-432F-9D4B-E611CEBB5B0A}" type="sibTrans" cxnId="{15D5BE7F-929F-4280-BFF1-DDD7D18C59F1}">
      <dgm:prSet/>
      <dgm:spPr/>
      <dgm:t>
        <a:bodyPr/>
        <a:lstStyle/>
        <a:p>
          <a:endParaRPr lang="fr"/>
        </a:p>
      </dgm:t>
    </dgm:pt>
    <dgm:pt modelId="{90EA02A4-EE82-4639-9AA7-B6A92397F19B}" type="parTrans" cxnId="{15D5BE7F-929F-4280-BFF1-DDD7D18C59F1}">
      <dgm:prSet/>
      <dgm:spPr/>
      <dgm:t>
        <a:bodyPr/>
        <a:lstStyle/>
        <a:p>
          <a:endParaRPr lang="fr"/>
        </a:p>
      </dgm:t>
    </dgm:pt>
    <dgm:pt modelId="{2CFF3C9F-9104-4102-A830-0547A56AF82B}">
      <dgm:prSet custT="1"/>
      <dgm:spPr/>
      <dgm:t>
        <a:bodyPr/>
        <a:lstStyle/>
        <a:p>
          <a:pPr algn="l" rtl="0">
            <a:buFont typeface="Arial" panose="020B0604020202020204" pitchFamily="34" charset="0"/>
            <a:buChar char="•"/>
          </a:pPr>
          <a:r>
            <a:rPr lang="fr" sz="1400" b="0" i="0" u="none" baseline="0" dirty="0"/>
            <a:t>Le Rwanda a reçu ses premières doses de vaccins contre la COVID-19 le 3 mars 2021</a:t>
          </a:r>
          <a:r>
            <a:rPr lang="ro-RO" sz="1400" b="0" i="0" u="none" baseline="0" dirty="0"/>
            <a:t>.</a:t>
          </a:r>
          <a:endParaRPr lang="fr" sz="1400" b="0" i="0" u="none" baseline="0" dirty="0"/>
        </a:p>
      </dgm:t>
    </dgm:pt>
    <dgm:pt modelId="{235C0E2A-4E09-4C62-AC0A-4684B6D3EA0F}" type="parTrans" cxnId="{A5ADD07F-26F4-47AA-AE32-AFEEBCD67057}">
      <dgm:prSet/>
      <dgm:spPr/>
      <dgm:t>
        <a:bodyPr/>
        <a:lstStyle/>
        <a:p>
          <a:endParaRPr lang="fr"/>
        </a:p>
      </dgm:t>
    </dgm:pt>
    <dgm:pt modelId="{1C4B546E-8DD6-4292-9ACC-3571D6D24F10}" type="sibTrans" cxnId="{A5ADD07F-26F4-47AA-AE32-AFEEBCD67057}">
      <dgm:prSet/>
      <dgm:spPr/>
      <dgm:t>
        <a:bodyPr/>
        <a:lstStyle/>
        <a:p>
          <a:endParaRPr lang="fr"/>
        </a:p>
      </dgm:t>
    </dgm:pt>
    <dgm:pt modelId="{316A1430-5FCB-48E0-9FE1-4AE942AFD317}">
      <dgm:prSet custT="1"/>
      <dgm:spPr/>
      <dgm:t>
        <a:bodyPr/>
        <a:lstStyle/>
        <a:p>
          <a:pPr algn="l" rtl="0">
            <a:buFont typeface="Arial" panose="020B0604020202020204" pitchFamily="34" charset="0"/>
            <a:buNone/>
          </a:pPr>
          <a:endParaRPr lang="fr" sz="1400" dirty="0"/>
        </a:p>
      </dgm:t>
    </dgm:pt>
    <dgm:pt modelId="{898ADB4F-3790-4719-837C-22A9F7D870D3}" type="parTrans" cxnId="{C4DA0B65-94B4-4BD1-925F-CE1D42A8D040}">
      <dgm:prSet/>
      <dgm:spPr/>
      <dgm:t>
        <a:bodyPr/>
        <a:lstStyle/>
        <a:p>
          <a:endParaRPr lang="fr"/>
        </a:p>
      </dgm:t>
    </dgm:pt>
    <dgm:pt modelId="{ABC70A1C-A5E2-4A63-B48C-54AE217193BA}" type="sibTrans" cxnId="{C4DA0B65-94B4-4BD1-925F-CE1D42A8D040}">
      <dgm:prSet/>
      <dgm:spPr/>
      <dgm:t>
        <a:bodyPr/>
        <a:lstStyle/>
        <a:p>
          <a:endParaRPr lang="fr"/>
        </a:p>
      </dgm:t>
    </dgm:pt>
    <dgm:pt modelId="{69DA36F0-AF3F-466E-9F12-7434A05BB272}">
      <dgm:prSet custT="1"/>
      <dgm:spPr/>
      <dgm:t>
        <a:bodyPr/>
        <a:lstStyle/>
        <a:p>
          <a:pPr marL="0" algn="l" rtl="0">
            <a:spcAft>
              <a:spcPts val="0"/>
            </a:spcAft>
            <a:buFont typeface="Arial" panose="020B0604020202020204" pitchFamily="34" charset="0"/>
            <a:buChar char="•"/>
          </a:pPr>
          <a:r>
            <a:rPr lang="fr" sz="1400" b="0" i="0" u="none" baseline="0" dirty="0"/>
            <a:t>Le pays a adapté la plate-forme DHIS existante pour inclure le « suivi électronique » afin d'établir un registre électronique pour collecter des données transactionnelles sur la vaccination contre la COVID-19.</a:t>
          </a:r>
        </a:p>
      </dgm:t>
    </dgm:pt>
    <dgm:pt modelId="{2579BA82-CF96-4BC2-B743-94BA185F590E}" type="parTrans" cxnId="{19A06F43-F418-4266-8CE6-08616E55FE8B}">
      <dgm:prSet/>
      <dgm:spPr/>
      <dgm:t>
        <a:bodyPr/>
        <a:lstStyle/>
        <a:p>
          <a:endParaRPr lang="fr"/>
        </a:p>
      </dgm:t>
    </dgm:pt>
    <dgm:pt modelId="{817A792C-22A0-4E82-A0E8-18CFFD4C2D95}" type="sibTrans" cxnId="{19A06F43-F418-4266-8CE6-08616E55FE8B}">
      <dgm:prSet/>
      <dgm:spPr/>
      <dgm:t>
        <a:bodyPr/>
        <a:lstStyle/>
        <a:p>
          <a:endParaRPr lang="fr"/>
        </a:p>
      </dgm:t>
    </dgm:pt>
    <dgm:pt modelId="{4390CB50-5166-48D8-99CA-E386D0DB8E6E}">
      <dgm:prSet phldrT="[Text]" custT="1"/>
      <dgm:spPr/>
      <dgm:t>
        <a:bodyPr/>
        <a:lstStyle/>
        <a:p>
          <a:pPr algn="ctr" rtl="0"/>
          <a:r>
            <a:rPr lang="fr" sz="1800" b="0" i="0" u="none" baseline="0"/>
            <a:t>DÉFI</a:t>
          </a:r>
        </a:p>
      </dgm:t>
    </dgm:pt>
    <dgm:pt modelId="{727016E0-F388-4CDD-8B6C-7885F785DD67}" type="sibTrans" cxnId="{5D93CBA3-F2AC-44CB-BE2C-C8D26AECC106}">
      <dgm:prSet/>
      <dgm:spPr/>
      <dgm:t>
        <a:bodyPr/>
        <a:lstStyle/>
        <a:p>
          <a:endParaRPr lang="fr"/>
        </a:p>
      </dgm:t>
    </dgm:pt>
    <dgm:pt modelId="{F02A2EE8-5418-4FFD-8888-53AFE3F1681F}" type="parTrans" cxnId="{5D93CBA3-F2AC-44CB-BE2C-C8D26AECC106}">
      <dgm:prSet/>
      <dgm:spPr/>
      <dgm:t>
        <a:bodyPr/>
        <a:lstStyle/>
        <a:p>
          <a:endParaRPr lang="fr"/>
        </a:p>
      </dgm:t>
    </dgm:pt>
    <dgm:pt modelId="{A9745E1B-1674-489C-A73B-86136E5CABC6}">
      <dgm:prSet custT="1"/>
      <dgm:spPr/>
      <dgm:t>
        <a:bodyPr/>
        <a:lstStyle/>
        <a:p>
          <a:pPr algn="l" rtl="0">
            <a:buFont typeface="Arial" panose="020B0604020202020204" pitchFamily="34" charset="0"/>
            <a:buChar char="•"/>
          </a:pPr>
          <a:r>
            <a:rPr lang="fr" sz="1400" b="0" i="0" u="none" baseline="0" dirty="0"/>
            <a:t>Des vaccins ont été distribués en quelques jours dans 50 hôpitaux de district et 508 centres de santé à travers le pays</a:t>
          </a:r>
          <a:r>
            <a:rPr lang="ro-RO" sz="1400" b="0" i="0" u="none" baseline="0" dirty="0"/>
            <a:t>.</a:t>
          </a:r>
          <a:endParaRPr lang="fr" sz="1400" b="0" i="0" u="none" baseline="0" dirty="0"/>
        </a:p>
      </dgm:t>
    </dgm:pt>
    <dgm:pt modelId="{E74BE8CE-D76E-4B9E-82DF-FF6C4CB6BBB3}" type="parTrans" cxnId="{7A63DFD1-45F6-43F1-B3CC-5CCA1CA8C4E6}">
      <dgm:prSet/>
      <dgm:spPr/>
      <dgm:t>
        <a:bodyPr/>
        <a:lstStyle/>
        <a:p>
          <a:endParaRPr lang="fr"/>
        </a:p>
      </dgm:t>
    </dgm:pt>
    <dgm:pt modelId="{A7FCC3A1-3077-4CB2-BE0C-C1FB716A4708}" type="sibTrans" cxnId="{7A63DFD1-45F6-43F1-B3CC-5CCA1CA8C4E6}">
      <dgm:prSet/>
      <dgm:spPr/>
      <dgm:t>
        <a:bodyPr/>
        <a:lstStyle/>
        <a:p>
          <a:endParaRPr lang="fr"/>
        </a:p>
      </dgm:t>
    </dgm:pt>
    <dgm:pt modelId="{F0A5086B-4409-4111-8AE5-E9FEA3096AA7}">
      <dgm:prSet custT="1"/>
      <dgm:spPr/>
      <dgm:t>
        <a:bodyPr/>
        <a:lstStyle/>
        <a:p>
          <a:pPr algn="l" rtl="0">
            <a:buFont typeface="Arial" panose="020B0604020202020204" pitchFamily="34" charset="0"/>
            <a:buChar char="•"/>
          </a:pPr>
          <a:r>
            <a:rPr lang="fr" sz="1400" b="0" i="0" u="none" baseline="0" dirty="0"/>
            <a:t>En janvier 2022, plus de 13 millions de personnes avaient été vaccinées et 55 % de la population avait terminé la série primaire</a:t>
          </a:r>
          <a:r>
            <a:rPr lang="ro-RO" sz="1400" b="0" i="0" u="none" baseline="0" dirty="0"/>
            <a:t>.</a:t>
          </a:r>
          <a:endParaRPr lang="fr" sz="1400" b="0" i="0" u="none" baseline="0" dirty="0"/>
        </a:p>
      </dgm:t>
    </dgm:pt>
    <dgm:pt modelId="{B6286D80-D598-45A3-8322-A7511A9D6A57}" type="parTrans" cxnId="{6617D0A7-3751-4C3E-858B-DC1896521874}">
      <dgm:prSet/>
      <dgm:spPr/>
      <dgm:t>
        <a:bodyPr/>
        <a:lstStyle/>
        <a:p>
          <a:endParaRPr lang="fr"/>
        </a:p>
      </dgm:t>
    </dgm:pt>
    <dgm:pt modelId="{C9F05924-87AB-4458-9B31-E31FE12AD98C}" type="sibTrans" cxnId="{6617D0A7-3751-4C3E-858B-DC1896521874}">
      <dgm:prSet/>
      <dgm:spPr/>
      <dgm:t>
        <a:bodyPr/>
        <a:lstStyle/>
        <a:p>
          <a:endParaRPr lang="fr"/>
        </a:p>
      </dgm:t>
    </dgm:pt>
    <dgm:pt modelId="{141579C3-A649-4229-9CE6-A9E3E29550BC}">
      <dgm:prSet custT="1"/>
      <dgm:spPr/>
      <dgm:t>
        <a:bodyPr/>
        <a:lstStyle/>
        <a:p>
          <a:pPr algn="l" rtl="0">
            <a:buFont typeface="Arial" panose="020B0604020202020204" pitchFamily="34" charset="0"/>
            <a:buChar char="•"/>
          </a:pPr>
          <a:r>
            <a:rPr lang="fr" sz="1400" b="0" i="0" u="none" baseline="0" dirty="0"/>
            <a:t>Avec la mise en œuvre de la vaccination contre la COVID-19, le Rwanda avait besoin d’un système d'enregistrement et de suivi des vaccinations individuelles, pour suivre les progrès du programme et intervenir en temps réel dans les zones de faible couverture.</a:t>
          </a:r>
        </a:p>
      </dgm:t>
    </dgm:pt>
    <dgm:pt modelId="{B285CC6E-5EAB-4FAD-8E9E-2B7BBFD49FF7}" type="parTrans" cxnId="{4A826834-BCAC-417A-98FB-12EE0FD7FD91}">
      <dgm:prSet/>
      <dgm:spPr/>
      <dgm:t>
        <a:bodyPr/>
        <a:lstStyle/>
        <a:p>
          <a:endParaRPr lang="fr"/>
        </a:p>
      </dgm:t>
    </dgm:pt>
    <dgm:pt modelId="{EE05DE96-7083-42DA-89CF-7FE0186E7030}" type="sibTrans" cxnId="{4A826834-BCAC-417A-98FB-12EE0FD7FD91}">
      <dgm:prSet/>
      <dgm:spPr/>
      <dgm:t>
        <a:bodyPr/>
        <a:lstStyle/>
        <a:p>
          <a:endParaRPr lang="fr"/>
        </a:p>
      </dgm:t>
    </dgm:pt>
    <dgm:pt modelId="{9E65B829-DBFA-4716-9FBB-FC96F04EBD3D}">
      <dgm:prSet custT="1"/>
      <dgm:spPr/>
      <dgm:t>
        <a:bodyPr/>
        <a:lstStyle/>
        <a:p>
          <a:pPr marL="0" algn="l" rtl="0">
            <a:spcAft>
              <a:spcPts val="0"/>
            </a:spcAft>
            <a:buFont typeface="Arial" panose="020B0604020202020204" pitchFamily="34" charset="0"/>
            <a:buChar char="•"/>
          </a:pPr>
          <a:r>
            <a:rPr lang="fr" sz="1400" b="0" i="0" u="none" baseline="0" dirty="0"/>
            <a:t>Les données individuelles des bénéficiaires ont été liées au numéro d'identification national permettant d'obtenir des certificats de vaccination générés avec des codes QR et d'envoyer des rappels par SMS pour les visites de suivi.</a:t>
          </a:r>
        </a:p>
      </dgm:t>
    </dgm:pt>
    <dgm:pt modelId="{B6FE8C7B-C13E-4DD7-B78E-6DBD27457736}" type="parTrans" cxnId="{290802E2-DFB2-44F6-A361-49616EDD5D25}">
      <dgm:prSet/>
      <dgm:spPr/>
      <dgm:t>
        <a:bodyPr/>
        <a:lstStyle/>
        <a:p>
          <a:endParaRPr lang="fr"/>
        </a:p>
      </dgm:t>
    </dgm:pt>
    <dgm:pt modelId="{8FCDC3D3-B91B-47B5-BD28-6935E17D32F6}" type="sibTrans" cxnId="{290802E2-DFB2-44F6-A361-49616EDD5D25}">
      <dgm:prSet/>
      <dgm:spPr/>
      <dgm:t>
        <a:bodyPr/>
        <a:lstStyle/>
        <a:p>
          <a:endParaRPr lang="fr"/>
        </a:p>
      </dgm:t>
    </dgm:pt>
    <dgm:pt modelId="{FD5CF1C4-154C-412F-B9F9-DEADF44548EE}">
      <dgm:prSet custT="1"/>
      <dgm:spPr/>
      <dgm:t>
        <a:bodyPr/>
        <a:lstStyle/>
        <a:p>
          <a:pPr marL="0" algn="l" rtl="0">
            <a:spcAft>
              <a:spcPts val="0"/>
            </a:spcAft>
            <a:buFont typeface="Arial" panose="020B0604020202020204" pitchFamily="34" charset="0"/>
            <a:buChar char="•"/>
          </a:pPr>
          <a:r>
            <a:rPr lang="fr" sz="1400" b="0" i="0" u="none" baseline="0" dirty="0"/>
            <a:t>Le système a permis la création d'un tableau de bord de données en temps réel utilisé pour les décisions de gestion</a:t>
          </a:r>
          <a:r>
            <a:rPr lang="ro-RO" sz="1400" b="0" i="0" u="none" baseline="0" dirty="0"/>
            <a:t>.</a:t>
          </a:r>
          <a:endParaRPr lang="fr" sz="1400" b="0" i="0" u="none" baseline="0" dirty="0"/>
        </a:p>
      </dgm:t>
    </dgm:pt>
    <dgm:pt modelId="{9376C781-9D93-4DC0-B2C5-87F80C2D8C17}" type="parTrans" cxnId="{5DA730AF-567E-4CC8-8862-90F6F0B491F5}">
      <dgm:prSet/>
      <dgm:spPr/>
      <dgm:t>
        <a:bodyPr/>
        <a:lstStyle/>
        <a:p>
          <a:endParaRPr lang="fr"/>
        </a:p>
      </dgm:t>
    </dgm:pt>
    <dgm:pt modelId="{6BBAAAE3-DF2A-4D48-ABA1-B5FA43A99005}" type="sibTrans" cxnId="{5DA730AF-567E-4CC8-8862-90F6F0B491F5}">
      <dgm:prSet/>
      <dgm:spPr/>
      <dgm:t>
        <a:bodyPr/>
        <a:lstStyle/>
        <a:p>
          <a:endParaRPr lang="fr"/>
        </a:p>
      </dgm:t>
    </dgm:pt>
    <dgm:pt modelId="{E2DF43E3-1B76-4C95-8AC8-5B69492B69C9}" type="pres">
      <dgm:prSet presAssocID="{F88B266D-FB32-47DA-8FA7-CE4B5868E5D2}" presName="Name0" presStyleCnt="0">
        <dgm:presLayoutVars>
          <dgm:dir/>
          <dgm:animLvl val="lvl"/>
          <dgm:resizeHandles val="exact"/>
        </dgm:presLayoutVars>
      </dgm:prSet>
      <dgm:spPr/>
    </dgm:pt>
    <dgm:pt modelId="{518F745E-1381-476B-BF24-2EC766F7BBE7}" type="pres">
      <dgm:prSet presAssocID="{8B418944-A43C-4CA5-8070-E07F6C584A8C}" presName="linNode" presStyleCnt="0"/>
      <dgm:spPr/>
    </dgm:pt>
    <dgm:pt modelId="{8C96A032-99E7-4F02-A6B8-1803D52B7956}" type="pres">
      <dgm:prSet presAssocID="{8B418944-A43C-4CA5-8070-E07F6C584A8C}" presName="parentText" presStyleLbl="node1" presStyleIdx="0" presStyleCnt="3" custScaleX="54757">
        <dgm:presLayoutVars>
          <dgm:chMax val="1"/>
          <dgm:bulletEnabled val="1"/>
        </dgm:presLayoutVars>
      </dgm:prSet>
      <dgm:spPr/>
    </dgm:pt>
    <dgm:pt modelId="{57B58D7B-DFD6-41FB-BE66-CD09EB811652}" type="pres">
      <dgm:prSet presAssocID="{8B418944-A43C-4CA5-8070-E07F6C584A8C}" presName="descendantText" presStyleLbl="alignAccFollowNode1" presStyleIdx="0" presStyleCnt="3" custScaleX="124170">
        <dgm:presLayoutVars>
          <dgm:bulletEnabled val="1"/>
        </dgm:presLayoutVars>
      </dgm:prSet>
      <dgm:spPr/>
    </dgm:pt>
    <dgm:pt modelId="{3B22DBE4-D02E-46F9-9B57-82EF2FC7C8EB}" type="pres">
      <dgm:prSet presAssocID="{FBB2130E-F0E6-440A-AA77-078DAF2CBA03}" presName="sp" presStyleCnt="0"/>
      <dgm:spPr/>
    </dgm:pt>
    <dgm:pt modelId="{31784D9F-F9C2-445F-AE72-6B625920276A}" type="pres">
      <dgm:prSet presAssocID="{4390CB50-5166-48D8-99CA-E386D0DB8E6E}" presName="linNode" presStyleCnt="0"/>
      <dgm:spPr/>
    </dgm:pt>
    <dgm:pt modelId="{C18FE2B4-240F-4400-B1DA-52196A864594}" type="pres">
      <dgm:prSet presAssocID="{4390CB50-5166-48D8-99CA-E386D0DB8E6E}" presName="parentText" presStyleLbl="node1" presStyleIdx="1" presStyleCnt="3" custScaleX="54757">
        <dgm:presLayoutVars>
          <dgm:chMax val="1"/>
          <dgm:bulletEnabled val="1"/>
        </dgm:presLayoutVars>
      </dgm:prSet>
      <dgm:spPr/>
    </dgm:pt>
    <dgm:pt modelId="{26A8BF07-0D8E-4300-9899-C64780806612}" type="pres">
      <dgm:prSet presAssocID="{4390CB50-5166-48D8-99CA-E386D0DB8E6E}" presName="descendantText" presStyleLbl="alignAccFollowNode1" presStyleIdx="1" presStyleCnt="3" custScaleX="124170">
        <dgm:presLayoutVars>
          <dgm:bulletEnabled val="1"/>
        </dgm:presLayoutVars>
      </dgm:prSet>
      <dgm:spPr/>
    </dgm:pt>
    <dgm:pt modelId="{DD6F77ED-24A4-481D-BF30-CAED203CC0B3}" type="pres">
      <dgm:prSet presAssocID="{727016E0-F388-4CDD-8B6C-7885F785DD67}" presName="sp" presStyleCnt="0"/>
      <dgm:spPr/>
    </dgm:pt>
    <dgm:pt modelId="{C4EEEE15-6DE1-4CEA-B977-6632EB0687A0}" type="pres">
      <dgm:prSet presAssocID="{8153EC4F-6C8C-471D-A39B-06340D6F7AAE}" presName="linNode" presStyleCnt="0"/>
      <dgm:spPr/>
    </dgm:pt>
    <dgm:pt modelId="{80F46D1E-8939-4D69-BDE1-B1C16F3C74E8}" type="pres">
      <dgm:prSet presAssocID="{8153EC4F-6C8C-471D-A39B-06340D6F7AAE}" presName="parentText" presStyleLbl="node1" presStyleIdx="2" presStyleCnt="3" custScaleX="54757">
        <dgm:presLayoutVars>
          <dgm:chMax val="1"/>
          <dgm:bulletEnabled val="1"/>
        </dgm:presLayoutVars>
      </dgm:prSet>
      <dgm:spPr/>
    </dgm:pt>
    <dgm:pt modelId="{A3463033-2E55-4A50-B868-0331C39926E2}" type="pres">
      <dgm:prSet presAssocID="{8153EC4F-6C8C-471D-A39B-06340D6F7AAE}" presName="descendantText" presStyleLbl="alignAccFollowNode1" presStyleIdx="2" presStyleCnt="3" custScaleX="124170" custScaleY="114040">
        <dgm:presLayoutVars>
          <dgm:bulletEnabled val="1"/>
        </dgm:presLayoutVars>
      </dgm:prSet>
      <dgm:spPr/>
    </dgm:pt>
  </dgm:ptLst>
  <dgm:cxnLst>
    <dgm:cxn modelId="{FEDA7611-5E82-4A52-91B8-561FA3C196B7}" type="presOf" srcId="{F0A5086B-4409-4111-8AE5-E9FEA3096AA7}" destId="{57B58D7B-DFD6-41FB-BE66-CD09EB811652}" srcOrd="0" destOrd="2" presId="urn:microsoft.com/office/officeart/2005/8/layout/vList5"/>
    <dgm:cxn modelId="{559EAC12-9BB1-46DE-96C9-7F45501235DB}" type="presOf" srcId="{8153EC4F-6C8C-471D-A39B-06340D6F7AAE}" destId="{80F46D1E-8939-4D69-BDE1-B1C16F3C74E8}" srcOrd="0" destOrd="0" presId="urn:microsoft.com/office/officeart/2005/8/layout/vList5"/>
    <dgm:cxn modelId="{7F525716-C31C-46CC-8408-1307C0C5ECE9}" type="presOf" srcId="{2CFF3C9F-9104-4102-A830-0547A56AF82B}" destId="{57B58D7B-DFD6-41FB-BE66-CD09EB811652}" srcOrd="0" destOrd="0" presId="urn:microsoft.com/office/officeart/2005/8/layout/vList5"/>
    <dgm:cxn modelId="{63690624-3055-4774-B596-BDC4629847A4}" type="presOf" srcId="{69DA36F0-AF3F-466E-9F12-7434A05BB272}" destId="{A3463033-2E55-4A50-B868-0331C39926E2}" srcOrd="0" destOrd="0" presId="urn:microsoft.com/office/officeart/2005/8/layout/vList5"/>
    <dgm:cxn modelId="{4A826834-BCAC-417A-98FB-12EE0FD7FD91}" srcId="{4390CB50-5166-48D8-99CA-E386D0DB8E6E}" destId="{141579C3-A649-4229-9CE6-A9E3E29550BC}" srcOrd="1" destOrd="0" parTransId="{B285CC6E-5EAB-4FAD-8E9E-2B7BBFD49FF7}" sibTransId="{EE05DE96-7083-42DA-89CF-7FE0186E7030}"/>
    <dgm:cxn modelId="{19A06F43-F418-4266-8CE6-08616E55FE8B}" srcId="{8153EC4F-6C8C-471D-A39B-06340D6F7AAE}" destId="{69DA36F0-AF3F-466E-9F12-7434A05BB272}" srcOrd="0" destOrd="0" parTransId="{2579BA82-CF96-4BC2-B743-94BA185F590E}" sibTransId="{817A792C-22A0-4E82-A0E8-18CFFD4C2D95}"/>
    <dgm:cxn modelId="{C4DA0B65-94B4-4BD1-925F-CE1D42A8D040}" srcId="{4390CB50-5166-48D8-99CA-E386D0DB8E6E}" destId="{316A1430-5FCB-48E0-9FE1-4AE942AFD317}" srcOrd="0" destOrd="0" parTransId="{898ADB4F-3790-4719-837C-22A9F7D870D3}" sibTransId="{ABC70A1C-A5E2-4A63-B48C-54AE217193BA}"/>
    <dgm:cxn modelId="{37687572-F207-4102-8D81-7262DBB33109}" type="presOf" srcId="{A9745E1B-1674-489C-A73B-86136E5CABC6}" destId="{57B58D7B-DFD6-41FB-BE66-CD09EB811652}" srcOrd="0" destOrd="1" presId="urn:microsoft.com/office/officeart/2005/8/layout/vList5"/>
    <dgm:cxn modelId="{D7EDA97C-8E06-40AD-BB46-529CDD1FDB71}" type="presOf" srcId="{FD5CF1C4-154C-412F-B9F9-DEADF44548EE}" destId="{A3463033-2E55-4A50-B868-0331C39926E2}" srcOrd="0" destOrd="2" presId="urn:microsoft.com/office/officeart/2005/8/layout/vList5"/>
    <dgm:cxn modelId="{15D5BE7F-929F-4280-BFF1-DDD7D18C59F1}" srcId="{F88B266D-FB32-47DA-8FA7-CE4B5868E5D2}" destId="{8153EC4F-6C8C-471D-A39B-06340D6F7AAE}" srcOrd="2" destOrd="0" parTransId="{90EA02A4-EE82-4639-9AA7-B6A92397F19B}" sibTransId="{B4805742-9A11-432F-9D4B-E611CEBB5B0A}"/>
    <dgm:cxn modelId="{A5ADD07F-26F4-47AA-AE32-AFEEBCD67057}" srcId="{8B418944-A43C-4CA5-8070-E07F6C584A8C}" destId="{2CFF3C9F-9104-4102-A830-0547A56AF82B}" srcOrd="0" destOrd="0" parTransId="{235C0E2A-4E09-4C62-AC0A-4684B6D3EA0F}" sibTransId="{1C4B546E-8DD6-4292-9ACC-3571D6D24F10}"/>
    <dgm:cxn modelId="{64CF8981-AF9E-41C1-8F61-05BB5FD958A6}" type="presOf" srcId="{141579C3-A649-4229-9CE6-A9E3E29550BC}" destId="{26A8BF07-0D8E-4300-9899-C64780806612}" srcOrd="0" destOrd="1" presId="urn:microsoft.com/office/officeart/2005/8/layout/vList5"/>
    <dgm:cxn modelId="{0F2F599F-25C8-4CC8-9502-312FCE554391}" type="presOf" srcId="{9E65B829-DBFA-4716-9FBB-FC96F04EBD3D}" destId="{A3463033-2E55-4A50-B868-0331C39926E2}" srcOrd="0" destOrd="1" presId="urn:microsoft.com/office/officeart/2005/8/layout/vList5"/>
    <dgm:cxn modelId="{661641A3-4D38-42B7-8D12-B97A372076CF}" srcId="{F88B266D-FB32-47DA-8FA7-CE4B5868E5D2}" destId="{8B418944-A43C-4CA5-8070-E07F6C584A8C}" srcOrd="0" destOrd="0" parTransId="{81631733-D3FA-46DF-B87C-AD0381B1DDC6}" sibTransId="{FBB2130E-F0E6-440A-AA77-078DAF2CBA03}"/>
    <dgm:cxn modelId="{5D93CBA3-F2AC-44CB-BE2C-C8D26AECC106}" srcId="{F88B266D-FB32-47DA-8FA7-CE4B5868E5D2}" destId="{4390CB50-5166-48D8-99CA-E386D0DB8E6E}" srcOrd="1" destOrd="0" parTransId="{F02A2EE8-5418-4FFD-8888-53AFE3F1681F}" sibTransId="{727016E0-F388-4CDD-8B6C-7885F785DD67}"/>
    <dgm:cxn modelId="{6617D0A7-3751-4C3E-858B-DC1896521874}" srcId="{8B418944-A43C-4CA5-8070-E07F6C584A8C}" destId="{F0A5086B-4409-4111-8AE5-E9FEA3096AA7}" srcOrd="2" destOrd="0" parTransId="{B6286D80-D598-45A3-8322-A7511A9D6A57}" sibTransId="{C9F05924-87AB-4458-9B31-E31FE12AD98C}"/>
    <dgm:cxn modelId="{5DA730AF-567E-4CC8-8862-90F6F0B491F5}" srcId="{8153EC4F-6C8C-471D-A39B-06340D6F7AAE}" destId="{FD5CF1C4-154C-412F-B9F9-DEADF44548EE}" srcOrd="2" destOrd="0" parTransId="{9376C781-9D93-4DC0-B2C5-87F80C2D8C17}" sibTransId="{6BBAAAE3-DF2A-4D48-ABA1-B5FA43A99005}"/>
    <dgm:cxn modelId="{DCA482BF-E158-4783-8E23-E041C9EA8723}" type="presOf" srcId="{F88B266D-FB32-47DA-8FA7-CE4B5868E5D2}" destId="{E2DF43E3-1B76-4C95-8AC8-5B69492B69C9}" srcOrd="0" destOrd="0" presId="urn:microsoft.com/office/officeart/2005/8/layout/vList5"/>
    <dgm:cxn modelId="{7A63DFD1-45F6-43F1-B3CC-5CCA1CA8C4E6}" srcId="{8B418944-A43C-4CA5-8070-E07F6C584A8C}" destId="{A9745E1B-1674-489C-A73B-86136E5CABC6}" srcOrd="1" destOrd="0" parTransId="{E74BE8CE-D76E-4B9E-82DF-FF6C4CB6BBB3}" sibTransId="{A7FCC3A1-3077-4CB2-BE0C-C1FB716A4708}"/>
    <dgm:cxn modelId="{98E3B9DE-FFD9-43C2-9E1F-6034FA7AD89C}" type="presOf" srcId="{8B418944-A43C-4CA5-8070-E07F6C584A8C}" destId="{8C96A032-99E7-4F02-A6B8-1803D52B7956}" srcOrd="0" destOrd="0" presId="urn:microsoft.com/office/officeart/2005/8/layout/vList5"/>
    <dgm:cxn modelId="{290802E2-DFB2-44F6-A361-49616EDD5D25}" srcId="{8153EC4F-6C8C-471D-A39B-06340D6F7AAE}" destId="{9E65B829-DBFA-4716-9FBB-FC96F04EBD3D}" srcOrd="1" destOrd="0" parTransId="{B6FE8C7B-C13E-4DD7-B78E-6DBD27457736}" sibTransId="{8FCDC3D3-B91B-47B5-BD28-6935E17D32F6}"/>
    <dgm:cxn modelId="{040E44EB-F10E-4DD9-A79C-147F7FF64A32}" type="presOf" srcId="{316A1430-5FCB-48E0-9FE1-4AE942AFD317}" destId="{26A8BF07-0D8E-4300-9899-C64780806612}" srcOrd="0" destOrd="0" presId="urn:microsoft.com/office/officeart/2005/8/layout/vList5"/>
    <dgm:cxn modelId="{443B0AF4-6DD9-4F60-AFFC-FDDF98BB48A4}" type="presOf" srcId="{4390CB50-5166-48D8-99CA-E386D0DB8E6E}" destId="{C18FE2B4-240F-4400-B1DA-52196A864594}" srcOrd="0" destOrd="0" presId="urn:microsoft.com/office/officeart/2005/8/layout/vList5"/>
    <dgm:cxn modelId="{18DC5112-6E8C-4E12-97B6-18B3AA2155AB}" type="presParOf" srcId="{E2DF43E3-1B76-4C95-8AC8-5B69492B69C9}" destId="{518F745E-1381-476B-BF24-2EC766F7BBE7}" srcOrd="0" destOrd="0" presId="urn:microsoft.com/office/officeart/2005/8/layout/vList5"/>
    <dgm:cxn modelId="{EBBBFAEB-E8A2-4820-9C38-A1140D70B52F}" type="presParOf" srcId="{518F745E-1381-476B-BF24-2EC766F7BBE7}" destId="{8C96A032-99E7-4F02-A6B8-1803D52B7956}" srcOrd="0" destOrd="0" presId="urn:microsoft.com/office/officeart/2005/8/layout/vList5"/>
    <dgm:cxn modelId="{8DBDC495-37F8-4DF8-B750-003832510B18}" type="presParOf" srcId="{518F745E-1381-476B-BF24-2EC766F7BBE7}" destId="{57B58D7B-DFD6-41FB-BE66-CD09EB811652}" srcOrd="1" destOrd="0" presId="urn:microsoft.com/office/officeart/2005/8/layout/vList5"/>
    <dgm:cxn modelId="{D7768675-2F7A-446D-93EB-52595BCF7451}" type="presParOf" srcId="{E2DF43E3-1B76-4C95-8AC8-5B69492B69C9}" destId="{3B22DBE4-D02E-46F9-9B57-82EF2FC7C8EB}" srcOrd="1" destOrd="0" presId="urn:microsoft.com/office/officeart/2005/8/layout/vList5"/>
    <dgm:cxn modelId="{D0F17045-2289-483D-B842-A344FEF92DE9}" type="presParOf" srcId="{E2DF43E3-1B76-4C95-8AC8-5B69492B69C9}" destId="{31784D9F-F9C2-445F-AE72-6B625920276A}" srcOrd="2" destOrd="0" presId="urn:microsoft.com/office/officeart/2005/8/layout/vList5"/>
    <dgm:cxn modelId="{0262ECB3-5028-44F1-AF75-C8C00739FADE}" type="presParOf" srcId="{31784D9F-F9C2-445F-AE72-6B625920276A}" destId="{C18FE2B4-240F-4400-B1DA-52196A864594}" srcOrd="0" destOrd="0" presId="urn:microsoft.com/office/officeart/2005/8/layout/vList5"/>
    <dgm:cxn modelId="{2D529B18-DABF-4789-A2F3-DB1A2B6AEC5E}" type="presParOf" srcId="{31784D9F-F9C2-445F-AE72-6B625920276A}" destId="{26A8BF07-0D8E-4300-9899-C64780806612}" srcOrd="1" destOrd="0" presId="urn:microsoft.com/office/officeart/2005/8/layout/vList5"/>
    <dgm:cxn modelId="{6014C0D1-2A6C-495C-A479-742A4393321C}" type="presParOf" srcId="{E2DF43E3-1B76-4C95-8AC8-5B69492B69C9}" destId="{DD6F77ED-24A4-481D-BF30-CAED203CC0B3}" srcOrd="3" destOrd="0" presId="urn:microsoft.com/office/officeart/2005/8/layout/vList5"/>
    <dgm:cxn modelId="{ECBC5B67-8098-482D-B74E-0B085DF78F07}" type="presParOf" srcId="{E2DF43E3-1B76-4C95-8AC8-5B69492B69C9}" destId="{C4EEEE15-6DE1-4CEA-B977-6632EB0687A0}" srcOrd="4" destOrd="0" presId="urn:microsoft.com/office/officeart/2005/8/layout/vList5"/>
    <dgm:cxn modelId="{79F53C9F-446E-4C99-963A-A80C45DDEFAB}" type="presParOf" srcId="{C4EEEE15-6DE1-4CEA-B977-6632EB0687A0}" destId="{80F46D1E-8939-4D69-BDE1-B1C16F3C74E8}" srcOrd="0" destOrd="0" presId="urn:microsoft.com/office/officeart/2005/8/layout/vList5"/>
    <dgm:cxn modelId="{52D1E51D-C9A7-4DBC-ACC7-6F28E013A056}" type="presParOf" srcId="{C4EEEE15-6DE1-4CEA-B977-6632EB0687A0}" destId="{A3463033-2E55-4A50-B868-0331C3992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STRATÉGIES INNOVANTES POUR CIBLER LES POPULATIONS IMMIGRÉES </a:t>
          </a:r>
        </a:p>
        <a:p>
          <a:pPr marL="0" lvl="0" indent="0" algn="l" defTabSz="533400" rtl="0">
            <a:lnSpc>
              <a:spcPct val="90000"/>
            </a:lnSpc>
            <a:spcBef>
              <a:spcPct val="0"/>
            </a:spcBef>
            <a:spcAft>
              <a:spcPct val="35000"/>
            </a:spcAft>
            <a:buNone/>
          </a:pPr>
          <a:r>
            <a:rPr lang="fr" sz="1100" b="0" i="0" u="none" baseline="0">
              <a:solidFill>
                <a:schemeClr val="tx1"/>
              </a:solidFill>
            </a:rPr>
            <a:t>L'</a:t>
          </a:r>
          <a:r>
            <a:rPr lang="fr" sz="1100" b="1" i="0" u="none" baseline="0">
              <a:solidFill>
                <a:schemeClr val="tx1"/>
              </a:solidFill>
            </a:rPr>
            <a:t>Afghanistan</a:t>
          </a:r>
          <a:r>
            <a:rPr lang="fr" sz="1100" b="0" i="0" u="none" baseline="0">
              <a:solidFill>
                <a:schemeClr val="tx1"/>
              </a:solidFill>
            </a:rPr>
            <a:t> a utilisé une approche de vaccination systématique centrée sur la mobilité (MoRIA) pour augmenter le taux de vaccination parmi la population migrante.</a:t>
          </a:r>
          <a:endParaRPr lang="fr" sz="1100" b="0" kern="1200">
            <a:solidFill>
              <a:schemeClr val="tx1"/>
            </a:solidFill>
          </a:endParaRP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PROGRAMMES MOBILES DE VACCINATION DE PROXIMITÉ </a:t>
          </a:r>
        </a:p>
        <a:p>
          <a:pPr marL="0" lvl="0" indent="0" algn="l" defTabSz="533400" rtl="0">
            <a:lnSpc>
              <a:spcPct val="90000"/>
            </a:lnSpc>
            <a:spcBef>
              <a:spcPct val="0"/>
            </a:spcBef>
            <a:spcAft>
              <a:spcPct val="35000"/>
            </a:spcAft>
            <a:buNone/>
          </a:pPr>
          <a:r>
            <a:rPr lang="fr" sz="1100" b="0" i="0" u="none" baseline="0" dirty="0">
              <a:solidFill>
                <a:schemeClr val="tx1"/>
              </a:solidFill>
            </a:rPr>
            <a:t>Le </a:t>
          </a:r>
          <a:r>
            <a:rPr lang="fr" sz="1100" b="1" i="0" u="none" baseline="0" dirty="0">
              <a:solidFill>
                <a:schemeClr val="tx1"/>
              </a:solidFill>
            </a:rPr>
            <a:t>Soudan du Sud</a:t>
          </a:r>
          <a:r>
            <a:rPr lang="fr" sz="1100" b="0" i="0" u="none" baseline="0" dirty="0">
              <a:solidFill>
                <a:schemeClr val="tx1"/>
              </a:solidFill>
            </a:rPr>
            <a:t> a créé 588 centres de vaccination de proximité dans tout le pays avec le soutien de l'UNICEF, ce qui a porté le taux de vaccination à 86 %.</a:t>
          </a:r>
          <a:endParaRPr lang="fr" sz="1100" kern="1200" dirty="0">
            <a:solidFill>
              <a:schemeClr val="tx1"/>
            </a:solidFill>
          </a:endParaRP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PARTENARIAT INTERSECTORIEL RENFORCÉ </a:t>
          </a:r>
          <a:r>
            <a:rPr lang="fr" sz="1100" b="0" i="0" u="none" baseline="0">
              <a:solidFill>
                <a:schemeClr val="tx1"/>
              </a:solidFill>
            </a:rPr>
            <a:t>Le </a:t>
          </a:r>
          <a:r>
            <a:rPr lang="fr" sz="1100" b="1" i="0" u="none" baseline="0">
              <a:solidFill>
                <a:schemeClr val="tx1"/>
              </a:solidFill>
            </a:rPr>
            <a:t>Burkina Faso</a:t>
          </a:r>
          <a:r>
            <a:rPr lang="fr" sz="1100" b="0" i="0" u="none" baseline="0">
              <a:solidFill>
                <a:schemeClr val="tx1"/>
              </a:solidFill>
            </a:rPr>
            <a:t> a renforcé le partenariat intersectoriel par des campagnes intensifiées et une stratégie semi-mobile (ciblant des institutions comme les universités, les lieux de culte et les ambassades) qui ont participé à l’augmentation du pourcentage de vaccination à 21 % </a:t>
          </a:r>
          <a:endParaRPr lang="fr" sz="1100" kern="1200" dirty="0">
            <a:solidFill>
              <a:schemeClr val="tx1"/>
            </a:solidFill>
          </a:endParaRP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9962" custScaleY="99962" custLinFactNeighborX="-31775" custLinFactNeighborY="588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29617" custScaleY="97106" custLinFactNeighborX="5567" custLinFactNeighborY="5127">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LinFactNeighborX="-51252" custLinFactNeighborY="-290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9617" custScaleY="97106" custLinFactNeighborX="5567">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LinFactNeighborX="-51252" custLinFactNeighborY="-290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8B7D3A15-85F3-4171-96D0-9BED0914AB08}" type="pres">
      <dgm:prSet presAssocID="{52D9B8AF-FFF4-4736-85FB-1C4756CA9572}" presName="txShp" presStyleLbl="node1" presStyleIdx="2" presStyleCnt="3" custScaleX="129617" custScaleY="97106" custLinFactNeighborX="5567">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CAMPAGNES DE VACCINATION DE MASSE</a:t>
          </a:r>
        </a:p>
        <a:p>
          <a:pPr marL="0" lvl="0" algn="l" defTabSz="533400" rtl="0">
            <a:lnSpc>
              <a:spcPct val="90000"/>
            </a:lnSpc>
            <a:spcBef>
              <a:spcPct val="0"/>
            </a:spcBef>
            <a:spcAft>
              <a:spcPct val="35000"/>
            </a:spcAft>
            <a:buNone/>
          </a:pPr>
          <a:r>
            <a:rPr lang="fr" sz="1100" b="0" i="0" u="none" kern="1200" baseline="0" dirty="0">
              <a:solidFill>
                <a:schemeClr val="tx1"/>
              </a:solidFill>
            </a:rPr>
            <a:t>Le</a:t>
          </a:r>
          <a:r>
            <a:rPr lang="fr" sz="1100" b="1" i="0" u="none" kern="1200" baseline="0" dirty="0">
              <a:solidFill>
                <a:schemeClr val="tx1"/>
              </a:solidFill>
            </a:rPr>
            <a:t> Tchad</a:t>
          </a:r>
          <a:r>
            <a:rPr lang="fr" sz="1100" b="0" i="0" u="none" kern="1200" baseline="0" dirty="0">
              <a:solidFill>
                <a:schemeClr val="tx1"/>
              </a:solidFill>
            </a:rPr>
            <a:t> a coordonné la planification et l'engagement à tous les niveaux administratifs afin de mettre en œuvre des campagnes de vaccination dans 10 des 23 provinces utilisant le vaccin Janssen à dose unique.</a:t>
          </a:r>
          <a:endParaRPr lang="fr" sz="1100" kern="1200" dirty="0">
            <a:solidFill>
              <a:schemeClr val="tx1"/>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buNone/>
          </a:pPr>
          <a:r>
            <a:rPr lang="fr" sz="1100" b="1" i="0" u="none" baseline="0" dirty="0">
              <a:solidFill>
                <a:srgbClr val="092C3A">
                  <a:lumMod val="75000"/>
                  <a:lumOff val="25000"/>
                </a:srgbClr>
              </a:solidFill>
              <a:latin typeface="Arial"/>
              <a:ea typeface="+mn-ea"/>
              <a:cs typeface="+mn-cs"/>
            </a:rPr>
            <a:t>ENGAGEMENT COMMUNAUTAIRE PAR LE BIAIS DE VACCINATION DE PROXIMITÉ </a:t>
          </a:r>
        </a:p>
        <a:p>
          <a:pPr algn="l" rtl="0">
            <a:buNone/>
          </a:pPr>
          <a:r>
            <a:rPr lang="fr" sz="1100" b="0" i="0" u="none" baseline="0" dirty="0">
              <a:solidFill>
                <a:schemeClr val="accent2">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La </a:t>
          </a:r>
          <a:r>
            <a:rPr lang="fr" sz="1100" b="1" i="0" u="none" baseline="0" dirty="0">
              <a:solidFill>
                <a:schemeClr val="accent2">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Tanzanie </a:t>
          </a:r>
          <a:r>
            <a:rPr lang="fr" sz="1100" b="0" i="0" u="none" baseline="0" dirty="0">
              <a:solidFill>
                <a:schemeClr val="tx1"/>
              </a:solidFill>
            </a:rPr>
            <a:t>a créé l'approche de proximité Timua Vumbi </a:t>
          </a:r>
          <a:r>
            <a:rPr lang="fr-FR" sz="1100" dirty="0"/>
            <a:t>qui comportait des métriques cibles spécifiques et des pratiques de reconnaissance ainsi que des points de service de proximité communautaires</a:t>
          </a:r>
          <a:r>
            <a:rPr lang="fr" sz="1100" b="0" i="0" u="none" baseline="0" dirty="0">
              <a:solidFill>
                <a:schemeClr val="tx1"/>
              </a:solidFill>
            </a:rPr>
            <a:t>.  Cela a augmenté la couverture à 12 %, soit plus que la moyenne nationale de 5 %.</a:t>
          </a:r>
          <a:endParaRPr lang="fr" sz="1100" dirty="0">
            <a:solidFill>
              <a:schemeClr val="tx1"/>
            </a:solidFill>
          </a:endParaRPr>
        </a:p>
      </dgm:t>
    </dgm:pt>
    <dgm:pt modelId="{6748EC12-2114-4DE6-ADD3-8CBBA0FF7104}" type="parTrans" cxnId="{1FF52E27-E43A-4254-86C1-FA108D9BF24F}">
      <dgm:prSet/>
      <dgm:spPr/>
      <dgm:t>
        <a:bodyPr/>
        <a:lstStyle/>
        <a:p>
          <a:endParaRPr lang="fr" sz="1800"/>
        </a:p>
      </dgm:t>
    </dgm:pt>
    <dgm:pt modelId="{DFBD3D8C-3E06-43B0-9E98-EC52E77CBF3B}" type="sibTrans" cxnId="{1FF52E27-E43A-4254-86C1-FA108D9BF24F}">
      <dgm:prSet/>
      <dgm:spPr/>
      <dgm:t>
        <a:bodyPr/>
        <a:lstStyle/>
        <a:p>
          <a:endParaRPr lang="fr" sz="18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AMÉLIORER L'ÉQUITÉ ENTRE LES SEXES EN MATIÈRE DE VACCINATION</a:t>
          </a:r>
        </a:p>
        <a:p>
          <a:pPr marL="0" lvl="0" indent="0" algn="l" defTabSz="533400" rtl="0">
            <a:lnSpc>
              <a:spcPct val="90000"/>
            </a:lnSpc>
            <a:spcBef>
              <a:spcPct val="0"/>
            </a:spcBef>
            <a:spcAft>
              <a:spcPct val="35000"/>
            </a:spcAft>
            <a:buNone/>
          </a:pPr>
          <a:r>
            <a:rPr lang="fr" sz="1100" b="1" i="0" u="none" kern="1200" baseline="0" dirty="0">
              <a:solidFill>
                <a:schemeClr val="tx1"/>
              </a:solidFill>
            </a:rPr>
            <a:t>L'Afghanistan </a:t>
          </a:r>
          <a:r>
            <a:rPr lang="fr" sz="1100" b="0" i="0" u="none" kern="1200" baseline="0" dirty="0">
              <a:solidFill>
                <a:schemeClr val="tx1"/>
              </a:solidFill>
            </a:rPr>
            <a:t>a utilisé une perspective sexospécifique pour comprendre les meilleures pratiques en matière de prestation de services, a utilisé le pladoyer politique pour veiller à </a:t>
          </a:r>
          <a:r>
            <a:rPr lang="fr" sz="1100" b="0" i="0" u="none" kern="1200" baseline="0" dirty="0">
              <a:solidFill>
                <a:schemeClr val="tx1"/>
              </a:solidFill>
              <a:latin typeface="Arial"/>
            </a:rPr>
            <a:t>nommer un nombre adéquat de travailleuses de la santé</a:t>
          </a:r>
          <a:r>
            <a:rPr lang="fr" sz="1100" b="0" i="0" u="none" kern="1200" baseline="0" dirty="0">
              <a:solidFill>
                <a:schemeClr val="tx1"/>
              </a:solidFill>
            </a:rPr>
            <a:t> et a eu recours à du matériel de communication sur mesure pour améliorer la demande et l'adoption de la vaccination</a:t>
          </a:r>
          <a:r>
            <a:rPr lang="fr" sz="1100" b="0" i="0" u="none" kern="1200" baseline="0" dirty="0">
              <a:solidFill>
                <a:schemeClr val="tx1"/>
              </a:solidFill>
              <a:latin typeface="Arial"/>
            </a:rPr>
            <a:t> chez les femmes</a:t>
          </a:r>
          <a:r>
            <a:rPr lang="fr" sz="1100" b="0" i="0" u="none" kern="1200" baseline="0" dirty="0">
              <a:solidFill>
                <a:schemeClr val="tx1"/>
              </a:solidFill>
            </a:rPr>
            <a:t>.</a:t>
          </a:r>
          <a:endParaRPr lang="fr" sz="1100" b="0" kern="1200" dirty="0">
            <a:solidFill>
              <a:srgbClr val="000000"/>
            </a:solidFill>
            <a:latin typeface="Arial"/>
            <a:ea typeface="+mn-ea"/>
            <a:cs typeface="+mn-cs"/>
          </a:endParaRPr>
        </a:p>
      </dgm:t>
    </dgm:pt>
    <dgm:pt modelId="{75026698-B741-4139-AA29-AC5951E6AC9C}" type="parTrans" cxnId="{B1FA6BB3-6B2E-4EB6-BFA9-B0C9C4C0794D}">
      <dgm:prSet/>
      <dgm:spPr/>
      <dgm:t>
        <a:bodyPr/>
        <a:lstStyle/>
        <a:p>
          <a:endParaRPr lang="fr" sz="1800"/>
        </a:p>
      </dgm:t>
    </dgm:pt>
    <dgm:pt modelId="{9850A410-9A4F-4903-8C04-B681A6C60DAE}" type="sibTrans" cxnId="{B1FA6BB3-6B2E-4EB6-BFA9-B0C9C4C0794D}">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082" custScaleY="97082" custLinFactNeighborX="-34180" custLinFactNeighborY="-1157"/>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a:noFill/>
        </a:ln>
      </dgm:spPr>
    </dgm:pt>
    <dgm:pt modelId="{231C5DC9-3B94-4233-B75F-2F187107BF74}" type="pres">
      <dgm:prSet presAssocID="{012CEA51-7305-48A0-AF33-E67B6539B7AE}" presName="txShp" presStyleLbl="node1" presStyleIdx="0" presStyleCnt="3" custScaleX="126868" custScaleY="94763" custLinFactNeighborX="4138" custLinFactNeighborY="585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082" custScaleY="97082" custLinFactNeighborX="-24175" custLinFactNeighborY="-524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868" custScaleY="94763" custLinFactNeighborX="4138" custLinFactNeighborY="585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082" custScaleY="97082" custLinFactNeighborX="-53186" custLinFactNeighborY="-5171"/>
      <dgm:spPr>
        <a:blipFill>
          <a:blip xmlns:r="http://schemas.openxmlformats.org/officeDocument/2006/relationships"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6868" custScaleY="112422" custLinFactNeighborX="4234" custLinFactNeighborY="-5171">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PROGRAMME DE VACCINATION MOBILE POUR GARANTIR LA LIVRAISON AU DERNIER KILOMÈTRE </a:t>
          </a:r>
        </a:p>
        <a:p>
          <a:pPr marL="0" lvl="0" indent="0" algn="l" defTabSz="533400" rtl="0">
            <a:lnSpc>
              <a:spcPct val="90000"/>
            </a:lnSpc>
            <a:spcBef>
              <a:spcPct val="0"/>
            </a:spcBef>
            <a:spcAft>
              <a:spcPct val="35000"/>
            </a:spcAft>
          </a:pPr>
          <a:r>
            <a:rPr lang="fr" sz="1100" b="0" i="0" u="none" kern="1200" baseline="0">
              <a:solidFill>
                <a:schemeClr val="tx1"/>
              </a:solidFill>
            </a:rPr>
            <a:t>L'équipe de vaccination de la </a:t>
          </a:r>
          <a:r>
            <a:rPr lang="fr" sz="1100" b="1" i="0" u="none" kern="1200" baseline="0">
              <a:solidFill>
                <a:schemeClr val="tx1"/>
              </a:solidFill>
            </a:rPr>
            <a:t>Sierra Leone</a:t>
          </a:r>
          <a:r>
            <a:rPr lang="fr" sz="1100" b="0" i="0" u="none" kern="1200" baseline="0">
              <a:solidFill>
                <a:schemeClr val="tx1"/>
              </a:solidFill>
            </a:rPr>
            <a:t> se rend dans les villages à moto pour assurer la livraison au dernier kilomètre. L'intervention de 48 à 72 heures fut à l’origine d’une augmentation de 27 points de pourcentage des taux de vaccination des adultes</a:t>
          </a:r>
          <a:endParaRPr lang="fr" sz="1100" kern="1200">
            <a:solidFill>
              <a:schemeClr val="tx1"/>
            </a:solidFill>
          </a:endParaRPr>
        </a:p>
      </dgm:t>
    </dgm:pt>
    <dgm:pt modelId="{ACE82B28-7AF3-4CAB-9823-DA86418B60AC}" type="parTrans" cxnId="{BA97491B-EFCD-48AC-8CD8-E16EC13B8A18}">
      <dgm:prSet/>
      <dgm:spPr/>
      <dgm:t>
        <a:bodyPr/>
        <a:lstStyle/>
        <a:p>
          <a:endParaRPr lang="fr" sz="1600"/>
        </a:p>
      </dgm:t>
    </dgm:pt>
    <dgm:pt modelId="{D9223FFA-252B-4506-8B97-F603CD3B4F50}" type="sibTrans" cxnId="{BA97491B-EFCD-48AC-8CD8-E16EC13B8A18}">
      <dgm:prSet/>
      <dgm:spPr/>
      <dgm:t>
        <a:bodyPr/>
        <a:lstStyle/>
        <a:p>
          <a:endParaRPr lang="fr" sz="16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FAIRE PROGRESSER LES SERVICES DE VACCINATION AVEC UNE APPROCHE INTÉGRÉE </a:t>
          </a:r>
        </a:p>
        <a:p>
          <a:pPr marL="0" lvl="0" indent="0" algn="l" defTabSz="533400" rtl="0">
            <a:lnSpc>
              <a:spcPct val="90000"/>
            </a:lnSpc>
            <a:spcBef>
              <a:spcPct val="0"/>
            </a:spcBef>
            <a:spcAft>
              <a:spcPct val="35000"/>
            </a:spcAft>
          </a:pPr>
          <a:r>
            <a:rPr lang="fr" sz="1100" b="0" i="0" u="none" kern="1200" baseline="0">
              <a:solidFill>
                <a:schemeClr val="tx1"/>
              </a:solidFill>
            </a:rPr>
            <a:t>Le</a:t>
          </a:r>
          <a:r>
            <a:rPr lang="fr" sz="1100" b="1" i="0" u="none" kern="1200" baseline="0">
              <a:solidFill>
                <a:schemeClr val="tx1"/>
              </a:solidFill>
            </a:rPr>
            <a:t> Liberia </a:t>
          </a:r>
          <a:r>
            <a:rPr lang="fr" sz="1100" b="0" i="0" u="none" kern="1200" baseline="0">
              <a:solidFill>
                <a:schemeClr val="tx1"/>
              </a:solidFill>
            </a:rPr>
            <a:t>a choisi une approche communautaire pour intégrer les tests de dépistage de la COVID-19 à la vaccination et a mis en œuvre une vaccination basée sur les performances avec une supervision décentralisée et robuste.  Cela a conduit à une couverture de 54 % et à une couverture équitable de la vaccination chez les hommes et les femmes. </a:t>
          </a:r>
          <a:endParaRPr lang="fr" sz="1100" kern="1200">
            <a:solidFill>
              <a:schemeClr val="tx1"/>
            </a:solidFill>
          </a:endParaRPr>
        </a:p>
      </dgm:t>
    </dgm:pt>
    <dgm:pt modelId="{6748EC12-2114-4DE6-ADD3-8CBBA0FF7104}" type="parTrans" cxnId="{1FF52E27-E43A-4254-86C1-FA108D9BF24F}">
      <dgm:prSet/>
      <dgm:spPr/>
      <dgm:t>
        <a:bodyPr/>
        <a:lstStyle/>
        <a:p>
          <a:endParaRPr lang="fr" sz="1600"/>
        </a:p>
      </dgm:t>
    </dgm:pt>
    <dgm:pt modelId="{DFBD3D8C-3E06-43B0-9E98-EC52E77CBF3B}" type="sibTrans" cxnId="{1FF52E27-E43A-4254-86C1-FA108D9BF24F}">
      <dgm:prSet/>
      <dgm:spPr/>
      <dgm:t>
        <a:bodyPr/>
        <a:lstStyle/>
        <a:p>
          <a:endParaRPr lang="fr" sz="16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ASSOCIATION DES FOURGONS MOBILES À L'ENGAGEMENT COMMUNAUTAIRE </a:t>
          </a:r>
        </a:p>
        <a:p>
          <a:pPr marL="0" lvl="0" indent="0" algn="l" defTabSz="533400" rtl="0">
            <a:lnSpc>
              <a:spcPct val="90000"/>
            </a:lnSpc>
            <a:spcBef>
              <a:spcPct val="0"/>
            </a:spcBef>
            <a:spcAft>
              <a:spcPct val="35000"/>
            </a:spcAft>
            <a:buNone/>
          </a:pPr>
          <a:r>
            <a:rPr lang="fr" sz="1100" b="1" i="0" u="none" kern="1200" baseline="0">
              <a:solidFill>
                <a:schemeClr val="tx1"/>
              </a:solidFill>
            </a:rPr>
            <a:t>L'Inde </a:t>
          </a:r>
          <a:r>
            <a:rPr lang="fr" sz="1100" b="0" i="0" u="none" kern="1200" baseline="0">
              <a:solidFill>
                <a:schemeClr val="tx1"/>
              </a:solidFill>
            </a:rPr>
            <a:t>a utilisé des fourgons mobiles combinés à l'engagement communautaire pour promouvoir la demande en ce qui concerne les vaccins et a fourni un soutien pour la livraison au dernier kilomètre dans 15 districts de l'État d'Assam. </a:t>
          </a:r>
        </a:p>
      </dgm:t>
    </dgm:pt>
    <dgm:pt modelId="{75026698-B741-4139-AA29-AC5951E6AC9C}" type="parTrans" cxnId="{B1FA6BB3-6B2E-4EB6-BFA9-B0C9C4C0794D}">
      <dgm:prSet/>
      <dgm:spPr/>
      <dgm:t>
        <a:bodyPr/>
        <a:lstStyle/>
        <a:p>
          <a:endParaRPr lang="fr" sz="1600"/>
        </a:p>
      </dgm:t>
    </dgm:pt>
    <dgm:pt modelId="{9850A410-9A4F-4903-8C04-B681A6C60DAE}" type="sibTrans" cxnId="{B1FA6BB3-6B2E-4EB6-BFA9-B0C9C4C0794D}">
      <dgm:prSet/>
      <dgm:spPr/>
      <dgm:t>
        <a:bodyPr/>
        <a:lstStyle/>
        <a:p>
          <a:endParaRPr lang="fr" sz="16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106" custScaleY="97106" custLinFactNeighborX="-31775" custLinFactNeighborY="5882"/>
      <dgm:spPr>
        <a:blipFill rotWithShape="1">
          <a:blip xmlns:r="http://schemas.openxmlformats.org/officeDocument/2006/relationships" r:embed="rId1">
            <a:duotone>
              <a:srgbClr val="D5D5D5">
                <a:shade val="45000"/>
                <a:satMod val="135000"/>
              </a:srgbClr>
              <a:prstClr val="white"/>
            </a:duotone>
            <a:extLst>
              <a:ext uri="{28A0092B-C50C-407E-A947-70E740481C1C}">
                <a14:useLocalDpi xmlns:a14="http://schemas.microsoft.com/office/drawing/2010/main" val="0"/>
              </a:ext>
            </a:extLst>
          </a:blip>
          <a:srcRect/>
          <a:stretch>
            <a:fillRect/>
          </a:stretch>
        </a:blipFill>
      </dgm:spPr>
    </dgm:pt>
    <dgm:pt modelId="{231C5DC9-3B94-4233-B75F-2F187107BF74}" type="pres">
      <dgm:prSet presAssocID="{012CEA51-7305-48A0-AF33-E67B6539B7AE}" presName="txShp" presStyleLbl="node1" presStyleIdx="0" presStyleCnt="3" custScaleX="129617" custLinFactNeighborX="5567" custLinFactNeighborY="5127">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106" custScaleY="97106" custLinFactNeighborX="-51252" custLinFactNeighborY="-2901"/>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A6993E9-8266-46BC-B04C-904098557E8E}" type="pres">
      <dgm:prSet presAssocID="{E7405B8F-AD5C-414B-90B3-CCD5F1A99E1D}" presName="txShp" presStyleLbl="node1" presStyleIdx="1" presStyleCnt="3" custScaleX="129617" custLinFactNeighborX="5567">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106" custScaleY="97106" custLinFactNeighborX="-51252" custLinFactNeighborY="-2901"/>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B7D3A15-85F3-4171-96D0-9BED0914AB08}" type="pres">
      <dgm:prSet presAssocID="{52D9B8AF-FFF4-4736-85FB-1C4756CA9572}" presName="txShp" presStyleLbl="node1" presStyleIdx="2" presStyleCnt="3" custScaleX="129617" custLinFactNeighborX="5567">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FFE8D9-2523-4D21-B683-665DC183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
        </a:p>
      </dgm:t>
    </dgm:pt>
    <dgm:pt modelId="{012CEA51-7305-48A0-AF33-E67B6539B7AE}">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ENGAGEMENT COMMUNAUTAIRE ET DIALOGUES INTERGÉNÉRATIONNELS CIBLANT LES POPULATIONS À HAUT RISQUE </a:t>
          </a:r>
        </a:p>
        <a:p>
          <a:pPr marL="0" lvl="0" indent="0" algn="l" defTabSz="533400" rtl="0">
            <a:lnSpc>
              <a:spcPct val="90000"/>
            </a:lnSpc>
            <a:spcBef>
              <a:spcPct val="0"/>
            </a:spcBef>
            <a:spcAft>
              <a:spcPct val="35000"/>
            </a:spcAft>
            <a:buNone/>
          </a:pPr>
          <a:r>
            <a:rPr lang="fr" sz="1100" b="0" i="0" u="none" kern="1200" baseline="0" dirty="0">
              <a:solidFill>
                <a:schemeClr val="tx1"/>
              </a:solidFill>
            </a:rPr>
            <a:t>La </a:t>
          </a:r>
          <a:r>
            <a:rPr lang="fr" sz="1100" b="1" i="0" u="none" kern="1200" baseline="0" dirty="0">
              <a:solidFill>
                <a:schemeClr val="tx1"/>
              </a:solidFill>
            </a:rPr>
            <a:t>Tanzanie</a:t>
          </a:r>
          <a:r>
            <a:rPr lang="fr" sz="1100" b="0" i="0" u="none" kern="1200" baseline="0" dirty="0">
              <a:solidFill>
                <a:schemeClr val="tx1"/>
              </a:solidFill>
            </a:rPr>
            <a:t> a soutenu des dialogues intergénérationnels afin d’aider les communautés à accepter des informations correctes concernant les vaccins et à s'engager directement auprès des maisons de retraite et des agents de santé pour les services de proximité.</a:t>
          </a:r>
          <a:endParaRPr lang="fr" sz="1100" kern="1200" dirty="0">
            <a:solidFill>
              <a:schemeClr val="tx1"/>
            </a:solidFill>
          </a:endParaRPr>
        </a:p>
      </dgm:t>
    </dgm:pt>
    <dgm:pt modelId="{ACE82B28-7AF3-4CAB-9823-DA86418B60AC}" type="parTrans" cxnId="{BA97491B-EFCD-48AC-8CD8-E16EC13B8A18}">
      <dgm:prSet/>
      <dgm:spPr/>
      <dgm:t>
        <a:bodyPr/>
        <a:lstStyle/>
        <a:p>
          <a:endParaRPr lang="fr" sz="1800"/>
        </a:p>
      </dgm:t>
    </dgm:pt>
    <dgm:pt modelId="{D9223FFA-252B-4506-8B97-F603CD3B4F50}" type="sibTrans" cxnId="{BA97491B-EFCD-48AC-8CD8-E16EC13B8A18}">
      <dgm:prSet/>
      <dgm:spPr/>
      <dgm:t>
        <a:bodyPr/>
        <a:lstStyle/>
        <a:p>
          <a:endParaRPr lang="fr" sz="1800"/>
        </a:p>
      </dgm:t>
    </dgm:pt>
    <dgm:pt modelId="{52D9B8AF-FFF4-4736-85FB-1C4756CA9572}">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DIVERSIFICATION DES STRATÉGIES DE PRESTATION DE SERVICES</a:t>
          </a:r>
        </a:p>
        <a:p>
          <a:pPr marL="0" lvl="0" indent="0" algn="l" defTabSz="533400" rtl="0">
            <a:lnSpc>
              <a:spcPct val="90000"/>
            </a:lnSpc>
            <a:spcBef>
              <a:spcPct val="0"/>
            </a:spcBef>
            <a:spcAft>
              <a:spcPct val="35000"/>
            </a:spcAft>
            <a:buNone/>
          </a:pPr>
          <a:r>
            <a:rPr lang="fr" sz="1100" b="0" i="0" u="none" kern="1200" baseline="0">
              <a:solidFill>
                <a:schemeClr val="tx1"/>
              </a:solidFill>
            </a:rPr>
            <a:t>La République de </a:t>
          </a:r>
          <a:r>
            <a:rPr lang="fr" sz="1100" b="1" i="0" u="none" kern="1200" baseline="0">
              <a:solidFill>
                <a:schemeClr val="tx1"/>
              </a:solidFill>
            </a:rPr>
            <a:t>Maurice </a:t>
          </a:r>
          <a:r>
            <a:rPr lang="fr" sz="1100" b="0" i="0" u="none" kern="1200" baseline="0">
              <a:solidFill>
                <a:schemeClr val="tx1"/>
              </a:solidFill>
            </a:rPr>
            <a:t>a réaffecté les ressources existantes, diversifié les méthodes de prestation de services, mené des campagnes de sensibilisation à grande échelle et développé localement une plate-forme de suivi.  Ces efforts ont permis de réduire le gaspillage de vaccins et d'atteindre une couverture de 77 %.  </a:t>
          </a:r>
          <a:endParaRPr lang="fr" sz="1100" b="0" kern="1200" dirty="0">
            <a:solidFill>
              <a:schemeClr val="tx1"/>
            </a:solidFill>
          </a:endParaRPr>
        </a:p>
      </dgm:t>
    </dgm:pt>
    <dgm:pt modelId="{9850A410-9A4F-4903-8C04-B681A6C60DAE}" type="sibTrans" cxnId="{B1FA6BB3-6B2E-4EB6-BFA9-B0C9C4C0794D}">
      <dgm:prSet/>
      <dgm:spPr/>
      <dgm:t>
        <a:bodyPr/>
        <a:lstStyle/>
        <a:p>
          <a:endParaRPr lang="fr" sz="1800"/>
        </a:p>
      </dgm:t>
    </dgm:pt>
    <dgm:pt modelId="{75026698-B741-4139-AA29-AC5951E6AC9C}" type="parTrans" cxnId="{B1FA6BB3-6B2E-4EB6-BFA9-B0C9C4C0794D}">
      <dgm:prSet/>
      <dgm:spPr/>
      <dgm:t>
        <a:bodyPr/>
        <a:lstStyle/>
        <a:p>
          <a:endParaRPr lang="fr" sz="1800"/>
        </a:p>
      </dgm:t>
    </dgm:pt>
    <dgm:pt modelId="{E7405B8F-AD5C-414B-90B3-CCD5F1A99E1D}">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buNone/>
          </a:pPr>
          <a:r>
            <a:rPr lang="fr" sz="1100" b="1" i="0" u="none" baseline="0" dirty="0">
              <a:solidFill>
                <a:srgbClr val="092C3A">
                  <a:lumMod val="75000"/>
                  <a:lumOff val="25000"/>
                </a:srgbClr>
              </a:solidFill>
              <a:latin typeface="Arial"/>
              <a:ea typeface="+mn-ea"/>
              <a:cs typeface="+mn-cs"/>
            </a:rPr>
            <a:t>MULTIPLICATION DES SITES DE VACCINATION </a:t>
          </a:r>
        </a:p>
        <a:p>
          <a:pPr algn="l" rtl="0">
            <a:buNone/>
          </a:pPr>
          <a:r>
            <a:rPr lang="fr" sz="1100" b="0" i="0" u="none" baseline="0" dirty="0">
              <a:solidFill>
                <a:schemeClr val="tx1"/>
              </a:solidFill>
            </a:rPr>
            <a:t>La </a:t>
          </a:r>
          <a:r>
            <a:rPr lang="fr" sz="1100" b="1" i="0" u="none" baseline="0" dirty="0">
              <a:solidFill>
                <a:schemeClr val="tx1"/>
              </a:solidFill>
            </a:rPr>
            <a:t>République démocratique du Congo- Kinshasa </a:t>
          </a:r>
          <a:r>
            <a:rPr lang="fr" sz="1100" b="0" i="0" u="none" baseline="0" dirty="0">
              <a:solidFill>
                <a:schemeClr val="tx1"/>
              </a:solidFill>
            </a:rPr>
            <a:t>a veillé à la multiplication des vaccininodromes (sites de vaccination) alors que la réponse aux demandes des agents de santé communautaires a contribué à accroître le nombre de personnes vaccinées, passant de 516 en mars 2022 à 14 908 en juin 2022</a:t>
          </a:r>
          <a:endParaRPr lang="fr" sz="1100" b="0" dirty="0">
            <a:solidFill>
              <a:schemeClr val="tx1"/>
            </a:solidFill>
          </a:endParaRPr>
        </a:p>
      </dgm:t>
    </dgm:pt>
    <dgm:pt modelId="{DFBD3D8C-3E06-43B0-9E98-EC52E77CBF3B}" type="sibTrans" cxnId="{1FF52E27-E43A-4254-86C1-FA108D9BF24F}">
      <dgm:prSet/>
      <dgm:spPr/>
      <dgm:t>
        <a:bodyPr/>
        <a:lstStyle/>
        <a:p>
          <a:endParaRPr lang="fr" sz="1800"/>
        </a:p>
      </dgm:t>
    </dgm:pt>
    <dgm:pt modelId="{6748EC12-2114-4DE6-ADD3-8CBBA0FF7104}" type="parTrans" cxnId="{1FF52E27-E43A-4254-86C1-FA108D9BF24F}">
      <dgm:prSet/>
      <dgm:spPr/>
      <dgm:t>
        <a:bodyPr/>
        <a:lstStyle/>
        <a:p>
          <a:endParaRPr lang="fr" sz="1800"/>
        </a:p>
      </dgm:t>
    </dgm:pt>
    <dgm:pt modelId="{F62C43F7-0315-498D-9E30-10F0A0B9BBD9}" type="pres">
      <dgm:prSet presAssocID="{10FFE8D9-2523-4D21-B683-665DC183BD34}" presName="linearFlow" presStyleCnt="0">
        <dgm:presLayoutVars>
          <dgm:dir/>
          <dgm:resizeHandles val="exact"/>
        </dgm:presLayoutVars>
      </dgm:prSet>
      <dgm:spPr/>
    </dgm:pt>
    <dgm:pt modelId="{8CB2BAA1-98E3-4649-A43C-DFF4FD76E75F}" type="pres">
      <dgm:prSet presAssocID="{012CEA51-7305-48A0-AF33-E67B6539B7AE}" presName="composite" presStyleCnt="0"/>
      <dgm:spPr/>
    </dgm:pt>
    <dgm:pt modelId="{1DE9332B-C20E-4633-995B-D281F5209CC6}" type="pres">
      <dgm:prSet presAssocID="{012CEA51-7305-48A0-AF33-E67B6539B7AE}" presName="imgShp" presStyleLbl="fgImgPlace1" presStyleIdx="0" presStyleCnt="3" custScaleX="97082" custScaleY="97082" custLinFactNeighborX="-30219" custLinFactNeighborY="613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Lst>
          </a:blip>
          <a:srcRect/>
          <a:stretch>
            <a:fillRect l="-26000" r="-26000"/>
          </a:stretch>
        </a:blipFill>
        <a:ln>
          <a:noFill/>
        </a:ln>
      </dgm:spPr>
    </dgm:pt>
    <dgm:pt modelId="{231C5DC9-3B94-4233-B75F-2F187107BF74}" type="pres">
      <dgm:prSet presAssocID="{012CEA51-7305-48A0-AF33-E67B6539B7AE}" presName="txShp" presStyleLbl="node1" presStyleIdx="0" presStyleCnt="3" custScaleX="126868" custLinFactNeighborX="7603" custLinFactNeighborY="5854">
        <dgm:presLayoutVars>
          <dgm:bulletEnabled val="1"/>
        </dgm:presLayoutVars>
      </dgm:prSet>
      <dgm:spPr/>
    </dgm:pt>
    <dgm:pt modelId="{70B92CBE-4037-4CD5-B7CC-58B097DEE005}" type="pres">
      <dgm:prSet presAssocID="{D9223FFA-252B-4506-8B97-F603CD3B4F50}" presName="spacing" presStyleCnt="0"/>
      <dgm:spPr/>
    </dgm:pt>
    <dgm:pt modelId="{F7CAEC25-ABBA-4257-AE31-DCB9097CE404}" type="pres">
      <dgm:prSet presAssocID="{E7405B8F-AD5C-414B-90B3-CCD5F1A99E1D}" presName="composite" presStyleCnt="0"/>
      <dgm:spPr/>
    </dgm:pt>
    <dgm:pt modelId="{E2505A97-C61F-4AEC-B7CB-0B33D74D0143}" type="pres">
      <dgm:prSet presAssocID="{E7405B8F-AD5C-414B-90B3-CCD5F1A99E1D}" presName="imgShp" presStyleLbl="fgImgPlace1" presStyleIdx="1" presStyleCnt="3" custScaleX="97082" custScaleY="97082" custLinFactNeighborX="-31683" custLinFactNeighborY="2581"/>
      <dgm:spPr>
        <a:blipFill rotWithShape="1">
          <a:blip xmlns:r="http://schemas.openxmlformats.org/officeDocument/2006/relationships"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a:blipFill>
      </dgm:spPr>
    </dgm:pt>
    <dgm:pt modelId="{EA6993E9-8266-46BC-B04C-904098557E8E}" type="pres">
      <dgm:prSet presAssocID="{E7405B8F-AD5C-414B-90B3-CCD5F1A99E1D}" presName="txShp" presStyleLbl="node1" presStyleIdx="1" presStyleCnt="3" custScaleX="126868" custLinFactNeighborX="7603" custLinFactNeighborY="5854">
        <dgm:presLayoutVars>
          <dgm:bulletEnabled val="1"/>
        </dgm:presLayoutVars>
      </dgm:prSet>
      <dgm:spPr/>
    </dgm:pt>
    <dgm:pt modelId="{344FB807-38F7-4CAD-A959-A5FCA83223F5}" type="pres">
      <dgm:prSet presAssocID="{DFBD3D8C-3E06-43B0-9E98-EC52E77CBF3B}" presName="spacing" presStyleCnt="0"/>
      <dgm:spPr/>
    </dgm:pt>
    <dgm:pt modelId="{DBB293B0-0168-46BD-842A-D77AAC5452EF}" type="pres">
      <dgm:prSet presAssocID="{52D9B8AF-FFF4-4736-85FB-1C4756CA9572}" presName="composite" presStyleCnt="0"/>
      <dgm:spPr/>
    </dgm:pt>
    <dgm:pt modelId="{2B8815EE-8E16-4B94-9A43-582FDABEA376}" type="pres">
      <dgm:prSet presAssocID="{52D9B8AF-FFF4-4736-85FB-1C4756CA9572}" presName="imgShp" presStyleLbl="fgImgPlace1" presStyleIdx="2" presStyleCnt="3" custScaleX="97082" custScaleY="97082" custLinFactNeighborX="-53186" custLinFactNeighborY="-5171"/>
      <dgm:spPr>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dgm:spPr>
    </dgm:pt>
    <dgm:pt modelId="{8B7D3A15-85F3-4171-96D0-9BED0914AB08}" type="pres">
      <dgm:prSet presAssocID="{52D9B8AF-FFF4-4736-85FB-1C4756CA9572}" presName="txShp" presStyleLbl="node1" presStyleIdx="2" presStyleCnt="3" custScaleX="126868" custLinFactNeighborX="7619" custLinFactNeighborY="-5171">
        <dgm:presLayoutVars>
          <dgm:bulletEnabled val="1"/>
        </dgm:presLayoutVars>
      </dgm:prSet>
      <dgm:spPr/>
    </dgm:pt>
  </dgm:ptLst>
  <dgm:cxnLst>
    <dgm:cxn modelId="{BA97491B-EFCD-48AC-8CD8-E16EC13B8A18}" srcId="{10FFE8D9-2523-4D21-B683-665DC183BD34}" destId="{012CEA51-7305-48A0-AF33-E67B6539B7AE}" srcOrd="0" destOrd="0" parTransId="{ACE82B28-7AF3-4CAB-9823-DA86418B60AC}" sibTransId="{D9223FFA-252B-4506-8B97-F603CD3B4F50}"/>
    <dgm:cxn modelId="{CB5C7B1B-768F-4E1A-A415-4B0428C17640}" type="presOf" srcId="{52D9B8AF-FFF4-4736-85FB-1C4756CA9572}" destId="{8B7D3A15-85F3-4171-96D0-9BED0914AB08}" srcOrd="0" destOrd="0" presId="urn:microsoft.com/office/officeart/2005/8/layout/vList3"/>
    <dgm:cxn modelId="{1FF52E27-E43A-4254-86C1-FA108D9BF24F}" srcId="{10FFE8D9-2523-4D21-B683-665DC183BD34}" destId="{E7405B8F-AD5C-414B-90B3-CCD5F1A99E1D}" srcOrd="1" destOrd="0" parTransId="{6748EC12-2114-4DE6-ADD3-8CBBA0FF7104}" sibTransId="{DFBD3D8C-3E06-43B0-9E98-EC52E77CBF3B}"/>
    <dgm:cxn modelId="{402B8173-7056-4CF7-94F9-0C70B228B889}" type="presOf" srcId="{012CEA51-7305-48A0-AF33-E67B6539B7AE}" destId="{231C5DC9-3B94-4233-B75F-2F187107BF74}" srcOrd="0" destOrd="0" presId="urn:microsoft.com/office/officeart/2005/8/layout/vList3"/>
    <dgm:cxn modelId="{8C142DA4-C228-4F50-A644-A758302431C1}" type="presOf" srcId="{10FFE8D9-2523-4D21-B683-665DC183BD34}" destId="{F62C43F7-0315-498D-9E30-10F0A0B9BBD9}" srcOrd="0" destOrd="0" presId="urn:microsoft.com/office/officeart/2005/8/layout/vList3"/>
    <dgm:cxn modelId="{B1FA6BB3-6B2E-4EB6-BFA9-B0C9C4C0794D}" srcId="{10FFE8D9-2523-4D21-B683-665DC183BD34}" destId="{52D9B8AF-FFF4-4736-85FB-1C4756CA9572}" srcOrd="2" destOrd="0" parTransId="{75026698-B741-4139-AA29-AC5951E6AC9C}" sibTransId="{9850A410-9A4F-4903-8C04-B681A6C60DAE}"/>
    <dgm:cxn modelId="{E3B825F5-CAB8-4235-A0B0-2A5C19F8761C}" type="presOf" srcId="{E7405B8F-AD5C-414B-90B3-CCD5F1A99E1D}" destId="{EA6993E9-8266-46BC-B04C-904098557E8E}" srcOrd="0" destOrd="0" presId="urn:microsoft.com/office/officeart/2005/8/layout/vList3"/>
    <dgm:cxn modelId="{45D7A004-B02F-4D19-84DE-1938FC30CA28}" type="presParOf" srcId="{F62C43F7-0315-498D-9E30-10F0A0B9BBD9}" destId="{8CB2BAA1-98E3-4649-A43C-DFF4FD76E75F}" srcOrd="0" destOrd="0" presId="urn:microsoft.com/office/officeart/2005/8/layout/vList3"/>
    <dgm:cxn modelId="{D9EC8B32-1D57-4AEB-8146-4479C7843D6F}" type="presParOf" srcId="{8CB2BAA1-98E3-4649-A43C-DFF4FD76E75F}" destId="{1DE9332B-C20E-4633-995B-D281F5209CC6}" srcOrd="0" destOrd="0" presId="urn:microsoft.com/office/officeart/2005/8/layout/vList3"/>
    <dgm:cxn modelId="{577DACD3-480F-4781-B7FA-92B721B469F0}" type="presParOf" srcId="{8CB2BAA1-98E3-4649-A43C-DFF4FD76E75F}" destId="{231C5DC9-3B94-4233-B75F-2F187107BF74}" srcOrd="1" destOrd="0" presId="urn:microsoft.com/office/officeart/2005/8/layout/vList3"/>
    <dgm:cxn modelId="{EA04B5EB-B11F-479E-8200-1FA195882ADE}" type="presParOf" srcId="{F62C43F7-0315-498D-9E30-10F0A0B9BBD9}" destId="{70B92CBE-4037-4CD5-B7CC-58B097DEE005}" srcOrd="1" destOrd="0" presId="urn:microsoft.com/office/officeart/2005/8/layout/vList3"/>
    <dgm:cxn modelId="{11377740-8E43-42A8-A96F-618BC077FE5F}" type="presParOf" srcId="{F62C43F7-0315-498D-9E30-10F0A0B9BBD9}" destId="{F7CAEC25-ABBA-4257-AE31-DCB9097CE404}" srcOrd="2" destOrd="0" presId="urn:microsoft.com/office/officeart/2005/8/layout/vList3"/>
    <dgm:cxn modelId="{554BF879-E317-41FE-B990-EC2A9E701036}" type="presParOf" srcId="{F7CAEC25-ABBA-4257-AE31-DCB9097CE404}" destId="{E2505A97-C61F-4AEC-B7CB-0B33D74D0143}" srcOrd="0" destOrd="0" presId="urn:microsoft.com/office/officeart/2005/8/layout/vList3"/>
    <dgm:cxn modelId="{5F59B758-C728-4B7E-AFFE-0467ABA8B837}" type="presParOf" srcId="{F7CAEC25-ABBA-4257-AE31-DCB9097CE404}" destId="{EA6993E9-8266-46BC-B04C-904098557E8E}" srcOrd="1" destOrd="0" presId="urn:microsoft.com/office/officeart/2005/8/layout/vList3"/>
    <dgm:cxn modelId="{466829AA-A86E-4C8E-A482-262C13FBFCD9}" type="presParOf" srcId="{F62C43F7-0315-498D-9E30-10F0A0B9BBD9}" destId="{344FB807-38F7-4CAD-A959-A5FCA83223F5}" srcOrd="3" destOrd="0" presId="urn:microsoft.com/office/officeart/2005/8/layout/vList3"/>
    <dgm:cxn modelId="{E92781BE-15A8-486E-9A8E-DD7D7F462619}" type="presParOf" srcId="{F62C43F7-0315-498D-9E30-10F0A0B9BBD9}" destId="{DBB293B0-0168-46BD-842A-D77AAC5452EF}" srcOrd="4" destOrd="0" presId="urn:microsoft.com/office/officeart/2005/8/layout/vList3"/>
    <dgm:cxn modelId="{284460FB-F3AD-4DAD-A5DA-0F48D34DE1BF}" type="presParOf" srcId="{DBB293B0-0168-46BD-842A-D77AAC5452EF}" destId="{2B8815EE-8E16-4B94-9A43-582FDABEA376}" srcOrd="0" destOrd="0" presId="urn:microsoft.com/office/officeart/2005/8/layout/vList3"/>
    <dgm:cxn modelId="{243C0792-1473-4594-8888-9FB859B2F298}" type="presParOf" srcId="{DBB293B0-0168-46BD-842A-D77AAC5452EF}" destId="{8B7D3A15-85F3-4171-96D0-9BED0914AB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87164" y="75093"/>
          <a:ext cx="5114349" cy="1307775"/>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474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chemeClr val="accent4">
                  <a:lumMod val="40000"/>
                  <a:lumOff val="60000"/>
                </a:schemeClr>
              </a:solidFill>
            </a:rPr>
            <a:t>DÉCENTRALISATION ET SUPERVISION FORMATIVE</a:t>
          </a:r>
        </a:p>
        <a:p>
          <a:pPr marL="0" lvl="0" indent="0" algn="l" defTabSz="533400" rtl="0">
            <a:lnSpc>
              <a:spcPct val="90000"/>
            </a:lnSpc>
            <a:spcBef>
              <a:spcPct val="0"/>
            </a:spcBef>
            <a:spcAft>
              <a:spcPct val="35000"/>
            </a:spcAft>
            <a:buNone/>
          </a:pPr>
          <a:r>
            <a:rPr lang="fr" sz="1100" b="0" i="0" u="none" kern="1200" baseline="0" dirty="0">
              <a:solidFill>
                <a:schemeClr val="bg1"/>
              </a:solidFill>
            </a:rPr>
            <a:t>Les dirigeants politiques du</a:t>
          </a:r>
          <a:r>
            <a:rPr lang="fr" sz="1100" b="1" i="0" u="none" kern="1200" baseline="0" dirty="0">
              <a:solidFill>
                <a:schemeClr val="bg1"/>
              </a:solidFill>
            </a:rPr>
            <a:t> Nigeria </a:t>
          </a:r>
          <a:r>
            <a:rPr lang="fr" sz="1100" b="0" i="0" u="none" kern="1200" baseline="0" dirty="0">
              <a:solidFill>
                <a:schemeClr val="bg1"/>
              </a:solidFill>
            </a:rPr>
            <a:t>ont lancé une Stratégie de prestation de services, de communication, de responsabilisation, de logistique, de déclaration électronique et de supervision formative (SCALES 2.0) en vue de décentraliser les plans et les objectifs, multiplier par trois le nombre d'équipes de vaccination et impliquer les dirigeants religieux et communautaires pour la mobilisation et le dialogue communautaires</a:t>
          </a:r>
        </a:p>
      </dsp:txBody>
      <dsp:txXfrm rot="10800000">
        <a:off x="1014108" y="75093"/>
        <a:ext cx="4787405" cy="1307775"/>
      </dsp:txXfrm>
    </dsp:sp>
    <dsp:sp modelId="{1DE9332B-C20E-4633-995B-D281F5209CC6}">
      <dsp:nvSpPr>
        <dsp:cNvPr id="0" name=""/>
        <dsp:cNvSpPr/>
      </dsp:nvSpPr>
      <dsp:spPr>
        <a:xfrm>
          <a:off x="139094" y="152533"/>
          <a:ext cx="1063619" cy="107289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805702" y="1753471"/>
          <a:ext cx="4971590" cy="1241516"/>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47474"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rgbClr val="008DC9">
                  <a:lumMod val="40000"/>
                  <a:lumOff val="60000"/>
                </a:srgbClr>
              </a:solidFill>
              <a:latin typeface="Arial"/>
              <a:ea typeface="+mn-ea"/>
              <a:cs typeface="+mn-cs"/>
            </a:rPr>
            <a:t>LEADERSHIP GOUVERNEMENTAL ET COLLABORATION AVEC LE SECTEUR PRIVÉ</a:t>
          </a:r>
        </a:p>
        <a:p>
          <a:pPr marL="0" lvl="0" indent="0" algn="l" defTabSz="488950" rtl="0">
            <a:lnSpc>
              <a:spcPct val="90000"/>
            </a:lnSpc>
            <a:spcBef>
              <a:spcPct val="0"/>
            </a:spcBef>
            <a:spcAft>
              <a:spcPct val="35000"/>
            </a:spcAft>
            <a:buNone/>
          </a:pPr>
          <a:r>
            <a:rPr lang="fr" sz="1100" b="0" i="0" u="none" kern="1200" baseline="0">
              <a:solidFill>
                <a:schemeClr val="bg1"/>
              </a:solidFill>
              <a:latin typeface="Arial"/>
              <a:ea typeface="+mn-ea"/>
              <a:cs typeface="+mn-cs"/>
            </a:rPr>
            <a:t>Le leadership gouvernemental fort de l'</a:t>
          </a:r>
          <a:r>
            <a:rPr lang="fr" sz="1100" b="1" i="0" u="none" kern="1200" baseline="0">
              <a:solidFill>
                <a:schemeClr val="bg1"/>
              </a:solidFill>
              <a:latin typeface="Arial"/>
              <a:ea typeface="+mn-ea"/>
              <a:cs typeface="+mn-cs"/>
            </a:rPr>
            <a:t>Ouganda</a:t>
          </a:r>
          <a:r>
            <a:rPr lang="fr" sz="1100" b="0" i="0" u="none" kern="1200" baseline="0">
              <a:solidFill>
                <a:schemeClr val="bg1"/>
              </a:solidFill>
              <a:latin typeface="Arial"/>
              <a:ea typeface="+mn-ea"/>
              <a:cs typeface="+mn-cs"/>
            </a:rPr>
            <a:t> et la collaboration avec le secteur privé pour décentraliser les sites de vaccination ont permis à l'Ouganda d'augmenter la couverture vaccinale.</a:t>
          </a:r>
        </a:p>
      </dsp:txBody>
      <dsp:txXfrm rot="10800000">
        <a:off x="1116081" y="1753471"/>
        <a:ext cx="4661211" cy="1241516"/>
      </dsp:txXfrm>
    </dsp:sp>
    <dsp:sp modelId="{E2505A97-C61F-4AEC-B7CB-0B33D74D0143}">
      <dsp:nvSpPr>
        <dsp:cNvPr id="0" name=""/>
        <dsp:cNvSpPr/>
      </dsp:nvSpPr>
      <dsp:spPr>
        <a:xfrm>
          <a:off x="113308" y="1615737"/>
          <a:ext cx="1241516" cy="124151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920050" y="3228711"/>
          <a:ext cx="4971590" cy="1241516"/>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474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08DC9">
                  <a:lumMod val="40000"/>
                  <a:lumOff val="60000"/>
                </a:srgbClr>
              </a:solidFill>
              <a:latin typeface="Arial"/>
              <a:ea typeface="+mn-ea"/>
              <a:cs typeface="+mn-cs"/>
            </a:rPr>
            <a:t>AMÉLIORATION DE LA COMMUNICATION ET DE LA COORDINATION AVEC LES NIVEAUX INFRANATIONAUX</a:t>
          </a:r>
        </a:p>
        <a:p>
          <a:pPr marL="0" lvl="0" indent="0" algn="l" defTabSz="533400" rtl="0">
            <a:lnSpc>
              <a:spcPct val="90000"/>
            </a:lnSpc>
            <a:spcBef>
              <a:spcPct val="0"/>
            </a:spcBef>
            <a:spcAft>
              <a:spcPct val="35000"/>
            </a:spcAft>
            <a:buNone/>
          </a:pPr>
          <a:r>
            <a:rPr lang="fr" sz="1100" b="0" i="0" u="none" kern="1200" baseline="0">
              <a:solidFill>
                <a:srgbClr val="FFFFFF"/>
              </a:solidFill>
              <a:latin typeface="Arial"/>
              <a:ea typeface="+mn-ea"/>
              <a:cs typeface="+mn-cs"/>
            </a:rPr>
            <a:t>Le </a:t>
          </a:r>
          <a:r>
            <a:rPr lang="fr" sz="1100" b="1" i="0" u="none" kern="1200" baseline="0">
              <a:solidFill>
                <a:srgbClr val="FFFFFF"/>
              </a:solidFill>
              <a:latin typeface="Arial"/>
              <a:ea typeface="+mn-ea"/>
              <a:cs typeface="+mn-cs"/>
            </a:rPr>
            <a:t>Botswana</a:t>
          </a:r>
          <a:r>
            <a:rPr lang="fr" sz="1100" b="0" i="0" u="none" kern="1200" baseline="0">
              <a:solidFill>
                <a:srgbClr val="FFFFFF"/>
              </a:solidFill>
              <a:latin typeface="Arial"/>
              <a:ea typeface="+mn-ea"/>
              <a:cs typeface="+mn-cs"/>
            </a:rPr>
            <a:t> a créé un Centre national des opérations d'urgence doté de structures représentatives au niveau des districts pour fournir un soutien sur les questions opérationnelles et tactiques, p. ex., en regroupant les transports de différents départements pour soutenir le déploiement</a:t>
          </a:r>
          <a:r>
            <a:rPr lang="fr" sz="1100" b="0" i="0" u="none" kern="1200" baseline="0">
              <a:solidFill>
                <a:srgbClr val="000000"/>
              </a:solidFill>
              <a:latin typeface="Arial"/>
              <a:ea typeface="+mn-ea"/>
              <a:cs typeface="+mn-cs"/>
            </a:rPr>
            <a:t>.</a:t>
          </a:r>
        </a:p>
      </dsp:txBody>
      <dsp:txXfrm rot="10800000">
        <a:off x="1230429" y="3228711"/>
        <a:ext cx="4661211" cy="1241516"/>
      </dsp:txXfrm>
    </dsp:sp>
    <dsp:sp modelId="{2B8815EE-8E16-4B94-9A43-582FDABEA376}">
      <dsp:nvSpPr>
        <dsp:cNvPr id="0" name=""/>
        <dsp:cNvSpPr/>
      </dsp:nvSpPr>
      <dsp:spPr>
        <a:xfrm>
          <a:off x="0" y="3228711"/>
          <a:ext cx="1241516" cy="1241516"/>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33648" y="855087"/>
          <a:ext cx="4971604" cy="122400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205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UNE « VACCINATION EXPRESS » POUR ADMINISTRER LES VACCINS</a:t>
          </a:r>
        </a:p>
        <a:p>
          <a:pPr marL="0" lvl="0" indent="0" algn="l" defTabSz="533400" rtl="0">
            <a:lnSpc>
              <a:spcPct val="90000"/>
            </a:lnSpc>
            <a:spcBef>
              <a:spcPct val="0"/>
            </a:spcBef>
            <a:spcAft>
              <a:spcPct val="35000"/>
            </a:spcAft>
            <a:buNone/>
          </a:pPr>
          <a:r>
            <a:rPr lang="fr" sz="1100" b="1" i="0" u="none" kern="1200" baseline="0" dirty="0">
              <a:solidFill>
                <a:srgbClr val="94D502">
                  <a:lumMod val="50000"/>
                </a:srgb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Malawi</a:t>
          </a:r>
          <a:r>
            <a:rPr lang="fr" sz="1100" b="0" i="0" u="none" kern="1200" baseline="0" dirty="0">
              <a:solidFill>
                <a:schemeClr val="tx1"/>
              </a:solidFill>
            </a:rPr>
            <a:t> : Le ministère a réquisitionné des camions et des minibus déployés dans tous les districts du pays pour faciliter le déplacement des équipes de responsables de la santé dans les collectivités. </a:t>
          </a:r>
        </a:p>
      </dsp:txBody>
      <dsp:txXfrm rot="10800000">
        <a:off x="939649" y="855087"/>
        <a:ext cx="4665603" cy="1224006"/>
      </dsp:txXfrm>
    </dsp:sp>
    <dsp:sp modelId="{1DE9332B-C20E-4633-995B-D281F5209CC6}">
      <dsp:nvSpPr>
        <dsp:cNvPr id="0" name=""/>
        <dsp:cNvSpPr/>
      </dsp:nvSpPr>
      <dsp:spPr>
        <a:xfrm>
          <a:off x="0" y="869675"/>
          <a:ext cx="1224006" cy="122400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33648" y="2556812"/>
          <a:ext cx="4971604" cy="122400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205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STRATÉGIES DE PRESTATION INNOVANTES</a:t>
          </a:r>
        </a:p>
        <a:p>
          <a:pPr marL="0" lvl="0" indent="0" algn="l" defTabSz="533400" rtl="0">
            <a:lnSpc>
              <a:spcPct val="90000"/>
            </a:lnSpc>
            <a:spcBef>
              <a:spcPct val="0"/>
            </a:spcBef>
            <a:spcAft>
              <a:spcPct val="35000"/>
            </a:spcAft>
            <a:buNone/>
          </a:pPr>
          <a:r>
            <a:rPr lang="fr" sz="1100" b="0" i="0" u="none" kern="1200" baseline="0" dirty="0">
              <a:solidFill>
                <a:schemeClr val="accent2">
                  <a:lumMod val="50000"/>
                </a:schemeClr>
              </a:solidFill>
              <a:latin typeface="Arial"/>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La </a:t>
          </a:r>
          <a:r>
            <a:rPr lang="fr" sz="1100" b="1" i="0" u="none" kern="1200" baseline="0" dirty="0">
              <a:solidFill>
                <a:schemeClr val="accent2">
                  <a:lumMod val="50000"/>
                </a:schemeClr>
              </a:solidFill>
              <a:latin typeface="Arial"/>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Namibie</a:t>
          </a:r>
          <a:r>
            <a:rPr lang="fr" sz="1100" b="1" i="0" u="none" kern="1200" baseline="0" dirty="0">
              <a:solidFill>
                <a:srgbClr val="000000"/>
              </a:solidFill>
              <a:latin typeface="Arial"/>
              <a:ea typeface="+mn-ea"/>
              <a:cs typeface="+mn-cs"/>
            </a:rPr>
            <a:t> </a:t>
          </a:r>
          <a:r>
            <a:rPr lang="fr" sz="1100" b="0" i="0" u="none" kern="1200" baseline="0" dirty="0">
              <a:solidFill>
                <a:srgbClr val="000000"/>
              </a:solidFill>
              <a:latin typeface="Arial"/>
              <a:ea typeface="+mn-ea"/>
              <a:cs typeface="+mn-cs"/>
            </a:rPr>
            <a:t>a utilisé la vaccination au volant (drive through) et la vaccination de ferme en ferme pour intensifier la vaccination ; cette dernière stratégie a été utilisée pour réduire les inégalités d’utilisation entre les zones urbaines et rurales</a:t>
          </a:r>
          <a:r>
            <a:rPr lang="fr" sz="1100" b="0" i="0" u="none" kern="1200" baseline="0" dirty="0">
              <a:solidFill>
                <a:schemeClr val="tx1"/>
              </a:solidFill>
            </a:rPr>
            <a:t>. </a:t>
          </a:r>
          <a:endParaRPr lang="fr" sz="1100" b="0" kern="1200" dirty="0">
            <a:solidFill>
              <a:schemeClr val="tx1"/>
            </a:solidFill>
          </a:endParaRPr>
        </a:p>
      </dsp:txBody>
      <dsp:txXfrm rot="10800000">
        <a:off x="939649" y="2556812"/>
        <a:ext cx="4665603" cy="1224006"/>
      </dsp:txXfrm>
    </dsp:sp>
    <dsp:sp modelId="{E2505A97-C61F-4AEC-B7CB-0B33D74D0143}">
      <dsp:nvSpPr>
        <dsp:cNvPr id="0" name=""/>
        <dsp:cNvSpPr/>
      </dsp:nvSpPr>
      <dsp:spPr>
        <a:xfrm>
          <a:off x="0" y="2500758"/>
          <a:ext cx="1224006" cy="1224006"/>
        </a:xfrm>
        <a:prstGeom prst="ellipse">
          <a:avLst/>
        </a:prstGeom>
        <a:blipFill rotWithShape="1">
          <a:blip xmlns:r="http://schemas.openxmlformats.org/officeDocument/2006/relationships" r:embed="rId5">
            <a:duotone>
              <a:prstClr val="black"/>
              <a:srgbClr val="BBA66C">
                <a:tint val="45000"/>
                <a:satMod val="400000"/>
              </a:srgbClr>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97118" y="-2735130"/>
          <a:ext cx="1298259"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Malgré le lancement de la vaccination contre la COVID-19 en juin 2021, au début de l’année 2022, seulement 0,9 % de la population du pays était entièrement vaccinée et 26 % des doses disponibles avaient été administrées.</a:t>
          </a:r>
        </a:p>
      </dsp:txBody>
      <dsp:txXfrm rot="-5400000">
        <a:off x="1797246" y="228118"/>
        <a:ext cx="7034627" cy="1171507"/>
      </dsp:txXfrm>
    </dsp:sp>
    <dsp:sp modelId="{8C96A032-99E7-4F02-A6B8-1803D52B7956}">
      <dsp:nvSpPr>
        <dsp:cNvPr id="0" name=""/>
        <dsp:cNvSpPr/>
      </dsp:nvSpPr>
      <dsp:spPr>
        <a:xfrm>
          <a:off x="36561" y="2458"/>
          <a:ext cx="1760685" cy="1622824"/>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5781" y="81678"/>
        <a:ext cx="1602245" cy="1464384"/>
      </dsp:txXfrm>
    </dsp:sp>
    <dsp:sp modelId="{26A8BF07-0D8E-4300-9899-C64780806612}">
      <dsp:nvSpPr>
        <dsp:cNvPr id="0" name=""/>
        <dsp:cNvSpPr/>
      </dsp:nvSpPr>
      <dsp:spPr>
        <a:xfrm rot="5400000">
          <a:off x="4697118" y="-1031164"/>
          <a:ext cx="1298259"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Faible prestation de services avec seulement 72 % des sites de vaccination fonctionnels.</a:t>
          </a:r>
        </a:p>
        <a:p>
          <a:pPr marL="114300" lvl="1" indent="-114300" algn="l" defTabSz="622300" rtl="0">
            <a:lnSpc>
              <a:spcPct val="90000"/>
            </a:lnSpc>
            <a:spcBef>
              <a:spcPct val="0"/>
            </a:spcBef>
            <a:spcAft>
              <a:spcPct val="15000"/>
            </a:spcAft>
            <a:buChar char="•"/>
          </a:pPr>
          <a:r>
            <a:rPr lang="fr" sz="1400" b="0" i="0" u="none" kern="1200" baseline="0" dirty="0"/>
            <a:t>Faible demande de vaccins due à la mésinformation et à une faible perception du risque</a:t>
          </a:r>
        </a:p>
      </dsp:txBody>
      <dsp:txXfrm rot="-5400000">
        <a:off x="1797246" y="1932084"/>
        <a:ext cx="7034627" cy="1171507"/>
      </dsp:txXfrm>
    </dsp:sp>
    <dsp:sp modelId="{C18FE2B4-240F-4400-B1DA-52196A864594}">
      <dsp:nvSpPr>
        <dsp:cNvPr id="0" name=""/>
        <dsp:cNvSpPr/>
      </dsp:nvSpPr>
      <dsp:spPr>
        <a:xfrm>
          <a:off x="36561" y="1706424"/>
          <a:ext cx="1760685" cy="1622824"/>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5781" y="1785644"/>
        <a:ext cx="1602245" cy="1464384"/>
      </dsp:txXfrm>
    </dsp:sp>
    <dsp:sp modelId="{A3463033-2E55-4A50-B868-0331C39926E2}">
      <dsp:nvSpPr>
        <dsp:cNvPr id="0" name=""/>
        <dsp:cNvSpPr/>
      </dsp:nvSpPr>
      <dsp:spPr>
        <a:xfrm rot="5400000">
          <a:off x="4548013" y="672801"/>
          <a:ext cx="1596469"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Mise à jour du Plan national de déploiement et de vaccination et des micro-plans pour relever les défis locaux</a:t>
          </a:r>
        </a:p>
        <a:p>
          <a:pPr marL="114300" lvl="1" indent="-114300" algn="l" defTabSz="622300" rtl="0">
            <a:lnSpc>
              <a:spcPct val="90000"/>
            </a:lnSpc>
            <a:spcBef>
              <a:spcPct val="0"/>
            </a:spcBef>
            <a:spcAft>
              <a:spcPct val="15000"/>
            </a:spcAft>
            <a:buChar char="•"/>
          </a:pPr>
          <a:r>
            <a:rPr lang="fr" sz="1400" b="0" i="0" u="none" kern="1200" baseline="0" dirty="0"/>
            <a:t>Coordination de la planification et de l'engagement à tous les niveaux administratifs afin de mettre en œuvre des campagnes de vaccination dans 10 des 23 provinces utilisant le vaccin Janssen à dose unique.</a:t>
          </a:r>
        </a:p>
        <a:p>
          <a:pPr marL="114300" lvl="1" indent="-114300" algn="l" defTabSz="622300" rtl="0">
            <a:lnSpc>
              <a:spcPct val="90000"/>
            </a:lnSpc>
            <a:spcBef>
              <a:spcPct val="0"/>
            </a:spcBef>
            <a:spcAft>
              <a:spcPct val="15000"/>
            </a:spcAft>
            <a:buChar char="•"/>
          </a:pPr>
          <a:r>
            <a:rPr lang="fr" sz="1400" b="0" i="0" u="none" kern="1200" baseline="0" dirty="0"/>
            <a:t>Surveillance étroite par les comités de coordination provinciaux et de district</a:t>
          </a:r>
        </a:p>
        <a:p>
          <a:pPr marL="114300" lvl="1" indent="-114300" algn="l" defTabSz="622300" rtl="0">
            <a:lnSpc>
              <a:spcPct val="90000"/>
            </a:lnSpc>
            <a:spcBef>
              <a:spcPct val="0"/>
            </a:spcBef>
            <a:spcAft>
              <a:spcPct val="15000"/>
            </a:spcAft>
            <a:buChar char="•"/>
          </a:pPr>
          <a:r>
            <a:rPr lang="fr" sz="1400" b="0" i="0" u="none" kern="1200" baseline="0" dirty="0"/>
            <a:t>Réunions de sensibilisation à tous les niveaux administratifs</a:t>
          </a:r>
        </a:p>
        <a:p>
          <a:pPr marL="114300" lvl="1" indent="-114300" algn="l" defTabSz="622300" rtl="0">
            <a:lnSpc>
              <a:spcPct val="90000"/>
            </a:lnSpc>
            <a:spcBef>
              <a:spcPct val="0"/>
            </a:spcBef>
            <a:spcAft>
              <a:spcPct val="15000"/>
            </a:spcAft>
            <a:buChar char="•"/>
          </a:pPr>
          <a:r>
            <a:rPr lang="fr" sz="1400" b="0" i="0" u="none" kern="1200" baseline="0" dirty="0"/>
            <a:t>Utilisation du vaccin Janssen à dose unique</a:t>
          </a:r>
        </a:p>
      </dsp:txBody>
      <dsp:txXfrm rot="-5400000">
        <a:off x="1797247" y="3501501"/>
        <a:ext cx="7020070" cy="1440603"/>
      </dsp:txXfrm>
    </dsp:sp>
    <dsp:sp modelId="{80F46D1E-8939-4D69-BDE1-B1C16F3C74E8}">
      <dsp:nvSpPr>
        <dsp:cNvPr id="0" name=""/>
        <dsp:cNvSpPr/>
      </dsp:nvSpPr>
      <dsp:spPr>
        <a:xfrm>
          <a:off x="36561" y="3410390"/>
          <a:ext cx="1760685" cy="1622824"/>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5781" y="3489610"/>
        <a:ext cx="1602245" cy="14643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Tanzanie n'a lancé son programme de vaccination contre la COVID-19 qu'en juillet 2021 et </a:t>
          </a:r>
          <a:r>
            <a:rPr lang="fr-FR" sz="1400" kern="1200" dirty="0"/>
            <a:t>le déploiement de la vaccination a été lent et pas en bonne voie pour atteindre l'objectif de couverture de 70 %.</a:t>
          </a:r>
          <a:endParaRPr lang="fr" sz="1400" b="0" i="0" u="none" kern="1200" baseline="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ministère de la Santé, du Développement Communautaire, de la Parité hommes-femmes, des Personnes Agées et des Enfants a encouragé les autorités régionales et de district à adopter des approches novatrices pour accroître la vaccination</a:t>
          </a:r>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Malgré la mise à disposition des vaccins, l'utilisation des vaccins est restée faible.</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L’approche </a:t>
          </a:r>
          <a:r>
            <a:rPr lang="fr" sz="1400" b="1" i="1" u="none" kern="1200" baseline="0" dirty="0"/>
            <a:t>Tirua Vumbi </a:t>
          </a:r>
          <a:r>
            <a:rPr lang="fr" sz="1400" b="0" i="0" u="none" kern="1200" baseline="0" dirty="0"/>
            <a:t>a mis au défi les agents de santé de la région tanzanienne de Ruvuma de se rendre dans des communautés et des lieux qui ne sont pas aussi pratiques, soignés et bien entretenus que les établissements de santé, de « </a:t>
          </a:r>
          <a:r>
            <a:rPr lang="fr" sz="1400" b="0" i="1" u="none" kern="1200" baseline="0" dirty="0"/>
            <a:t>se salir les mains » </a:t>
          </a:r>
          <a:r>
            <a:rPr lang="fr" sz="1400" b="0" i="0" u="none" kern="1200" baseline="0" dirty="0"/>
            <a:t>pour vacciner la population.</a:t>
          </a:r>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29482" y="823322"/>
          <a:ext cx="1633530"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a:lnSpc>
              <a:spcPct val="90000"/>
            </a:lnSpc>
            <a:spcBef>
              <a:spcPct val="0"/>
            </a:spcBef>
            <a:spcAft>
              <a:spcPct val="15000"/>
            </a:spcAft>
            <a:buChar char="•"/>
          </a:pPr>
          <a:r>
            <a:rPr lang="fr" sz="1400" b="0" i="0" u="none" kern="1200" baseline="0" dirty="0"/>
            <a:t>L'approche Timua Vumbi a été créée de sorte que :</a:t>
          </a:r>
          <a:endParaRPr lang="fr" sz="1400" kern="1200" dirty="0"/>
        </a:p>
        <a:p>
          <a:pPr marL="0" lvl="2" indent="-114300" algn="l" defTabSz="622300" rtl="0">
            <a:lnSpc>
              <a:spcPct val="90000"/>
            </a:lnSpc>
            <a:spcBef>
              <a:spcPct val="0"/>
            </a:spcBef>
            <a:spcAft>
              <a:spcPct val="15000"/>
            </a:spcAft>
            <a:buChar char="•"/>
          </a:pPr>
          <a:r>
            <a:rPr lang="fr" sz="1400" b="0" i="0" u="none" kern="1200" baseline="0" dirty="0"/>
            <a:t> Tous les gestionnaires de district ont reçu des objectifs par district de 500 ou 1 000 vaccinations par jour en fonction des populations du district.</a:t>
          </a:r>
        </a:p>
        <a:p>
          <a:pPr marL="0" lvl="2" indent="-114300" algn="l" defTabSz="622300" rtl="0">
            <a:lnSpc>
              <a:spcPct val="90000"/>
            </a:lnSpc>
            <a:spcBef>
              <a:spcPct val="0"/>
            </a:spcBef>
            <a:spcAft>
              <a:spcPct val="15000"/>
            </a:spcAft>
            <a:buChar char="•"/>
          </a:pPr>
          <a:r>
            <a:rPr lang="fr" sz="1400" b="0" i="0" u="none" kern="1200" baseline="0" dirty="0"/>
            <a:t>Les dirigeants communautaires et les travailleurs de la santé ont été reconnus publiquement pour les motiver et ont reçu des lettres de reconnaissance pour leurs performances.</a:t>
          </a:r>
        </a:p>
        <a:p>
          <a:pPr marL="0" lvl="2" indent="-114300" algn="l" defTabSz="622300" rtl="0">
            <a:lnSpc>
              <a:spcPct val="90000"/>
            </a:lnSpc>
            <a:spcBef>
              <a:spcPct val="0"/>
            </a:spcBef>
            <a:spcAft>
              <a:spcPct val="15000"/>
            </a:spcAft>
            <a:buChar char="•"/>
          </a:pPr>
          <a:r>
            <a:rPr lang="fr" sz="1400" b="0" i="0" u="none" kern="1200" baseline="0" dirty="0"/>
            <a:t>La vaccination a été effectuée dans les établissements de santé et par le biais de points de service de proximité identifiés par la communauté pour améliorer l'accès.</a:t>
          </a:r>
        </a:p>
      </dsp:txBody>
      <dsp:txXfrm rot="-5400000">
        <a:off x="1797246" y="3635300"/>
        <a:ext cx="7018261" cy="1474046"/>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23 février 2021, l'Afghanistan a lancé la vaccination contre la COVID-19</a:t>
          </a:r>
          <a:r>
            <a:rPr lang="fr" sz="1400" b="0" i="0" u="none" kern="1200" baseline="0" dirty="0">
              <a:latin typeface="Arial"/>
            </a:rPr>
            <a:t>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L'adoption au cours des phases initiales a été lente ; tandis que la couverture s'est améliorée au second semestre de l’année 2021, jusqu’en décembre 2021, seulement 10 % de la population avait reçu la première dose de vaccins</a:t>
          </a:r>
        </a:p>
        <a:p>
          <a:pPr marL="114300" lvl="1" indent="-114300" algn="ctr" defTabSz="622300" rtl="0">
            <a:lnSpc>
              <a:spcPct val="90000"/>
            </a:lnSpc>
            <a:spcBef>
              <a:spcPct val="0"/>
            </a:spcBef>
            <a:spcAft>
              <a:spcPct val="15000"/>
            </a:spcAft>
            <a:buFont typeface="Arial" panose="020B0604020202020204" pitchFamily="34" charset="0"/>
            <a:buNone/>
          </a:pP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pourcentage de doses de vaccin contre la COVID-19 administrées aux femmes était de seulement 41 % en août 2021</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Avec le changement de régime, l’accès des femmes aux services publics a diminué de manière significative, avec le risque d’inégalité croissante entre les sexes dans la couverture vaccinale contre la COVID-19</a:t>
          </a:r>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18000" y="823322"/>
          <a:ext cx="1656495"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rtl="0">
            <a:lnSpc>
              <a:spcPct val="90000"/>
            </a:lnSpc>
            <a:spcBef>
              <a:spcPct val="0"/>
            </a:spcBef>
            <a:spcAft>
              <a:spcPts val="0"/>
            </a:spcAft>
            <a:buChar char="•"/>
          </a:pPr>
          <a:r>
            <a:rPr lang="fr" sz="1400" b="0" i="0" u="none" kern="1200" baseline="0" dirty="0"/>
            <a:t>Utiliser la perspective sexospécifique pour comprendre les meilleures pratiques et les défis à relever en matière de prestation de services et de collecte et d'analyse des données sur la vaccination</a:t>
          </a:r>
        </a:p>
        <a:p>
          <a:pPr marL="0" lvl="1" indent="-114300" algn="l" defTabSz="622300" rtl="0">
            <a:lnSpc>
              <a:spcPct val="90000"/>
            </a:lnSpc>
            <a:spcBef>
              <a:spcPct val="0"/>
            </a:spcBef>
            <a:spcAft>
              <a:spcPts val="0"/>
            </a:spcAft>
            <a:buChar char="•"/>
          </a:pPr>
          <a:r>
            <a:rPr lang="fr" sz="1400" b="0" i="0" u="none" kern="1200" baseline="0" dirty="0"/>
            <a:t>Sensibilisation politique pour assurer la nomination d'un nombre suffisant de travailleuses de la santé afin d'améliorer l'accès</a:t>
          </a:r>
        </a:p>
        <a:p>
          <a:pPr marL="0" lvl="1" indent="-114300" algn="l" defTabSz="622300" rtl="0">
            <a:lnSpc>
              <a:spcPct val="90000"/>
            </a:lnSpc>
            <a:spcBef>
              <a:spcPct val="0"/>
            </a:spcBef>
            <a:spcAft>
              <a:spcPts val="0"/>
            </a:spcAft>
            <a:buChar char="•"/>
          </a:pPr>
          <a:r>
            <a:rPr lang="fr" sz="1400" b="0" i="0" u="none" kern="1200" baseline="0" dirty="0"/>
            <a:t>Matériel de communication sur mesure pour améliorer la demande et l'adoption chez les femmes</a:t>
          </a:r>
        </a:p>
        <a:p>
          <a:pPr marL="0" lvl="1" indent="-114300" algn="l" defTabSz="622300" rtl="0">
            <a:lnSpc>
              <a:spcPct val="90000"/>
            </a:lnSpc>
            <a:spcBef>
              <a:spcPct val="0"/>
            </a:spcBef>
            <a:spcAft>
              <a:spcPts val="0"/>
            </a:spcAft>
            <a:buChar char="•"/>
          </a:pPr>
          <a:r>
            <a:rPr lang="fr" sz="1400" b="0" i="0" u="none" kern="1200" baseline="0" dirty="0"/>
            <a:t>Collecte, analyse et utilisation de données ventilées par sexe pour suivre les progrès et prendre des mesures correctives</a:t>
          </a:r>
        </a:p>
      </dsp:txBody>
      <dsp:txXfrm rot="-5400000">
        <a:off x="1797247" y="3624939"/>
        <a:ext cx="7017140" cy="149476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Malgré une forte acceptation du vaccin (88 % des individus déclarent être prêts à se faire vacciner si le vaccin est disponible), seulement 20 % de la population éligible a été entièrement vaccinée et seulement 6 % dans les zones rurales</a:t>
          </a:r>
          <a:endParaRPr lang="fr" sz="1400" kern="1200" dirty="0"/>
        </a:p>
        <a:p>
          <a:pPr marL="114300" lvl="1" indent="-114300" algn="ctr" defTabSz="622300" rtl="0">
            <a:lnSpc>
              <a:spcPct val="90000"/>
            </a:lnSpc>
            <a:spcBef>
              <a:spcPct val="0"/>
            </a:spcBef>
            <a:spcAft>
              <a:spcPct val="15000"/>
            </a:spcAft>
            <a:buFont typeface="Arial" panose="020B0604020202020204" pitchFamily="34" charset="0"/>
            <a:buChar char="•"/>
          </a:pPr>
          <a:endParaRPr lang="fr" sz="1400" kern="1200" dirty="0"/>
        </a:p>
        <a:p>
          <a:pPr marL="114300" lvl="1" indent="-114300" algn="ctr" defTabSz="622300" rtl="0">
            <a:lnSpc>
              <a:spcPct val="90000"/>
            </a:lnSpc>
            <a:spcBef>
              <a:spcPct val="0"/>
            </a:spcBef>
            <a:spcAft>
              <a:spcPct val="15000"/>
            </a:spcAft>
            <a:buFont typeface="Arial" panose="020B0604020202020204" pitchFamily="34" charset="0"/>
            <a:buChar char="•"/>
          </a:pP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Il existait des difficultés de livraison au dernier kilomètre</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Même si les vaccins étaient disponibles dans les cliniques, 3 heures en moyenne seraient nécessaires pour se rendre à un centre de vaccination dans chaque sens et cela coûte jusqu'à 6,50 dollars par voyage​</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Partenariat entre le ministère de la Santé de la Sierra Leone, le Centre international de croissance (IGC), et les universités de Wageningen et Yale pour évaluer une stratégie utilisant des équipes mobiles de vaccination pour visiter des villages à moto</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6011" y="-2710912"/>
          <a:ext cx="1340472"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 ​Le Liberia a enregistré le 1</a:t>
          </a:r>
          <a:r>
            <a:rPr lang="fr" sz="1400" b="0" i="0" u="none" kern="1200" baseline="30000" dirty="0"/>
            <a:t>e</a:t>
          </a:r>
          <a:r>
            <a:rPr lang="fr" sz="1400" b="0" i="0" u="none" kern="1200" baseline="0" dirty="0"/>
            <a:t> cas confirmé de COVID-19 le 16 mars 2020.</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Un certain nombre de stratégies et d'interventions ont été adoptées par le gouvernement libérien dans le cadre du système national de gestion des incidents (SGI).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Une série de campagnes intensives de vaccination contre la COVID-19, incluant mais sans s'y limiter, la vaccination contre la COVID-19, a été menée d'avril 2021 à juillet 2022. </a:t>
          </a:r>
          <a:endParaRPr lang="fr" sz="1400" kern="1200" dirty="0"/>
        </a:p>
      </dsp:txBody>
      <dsp:txXfrm rot="-5400000">
        <a:off x="1797246" y="233289"/>
        <a:ext cx="7032567" cy="1209600"/>
      </dsp:txXfrm>
    </dsp:sp>
    <dsp:sp modelId="{8C96A032-99E7-4F02-A6B8-1803D52B7956}">
      <dsp:nvSpPr>
        <dsp:cNvPr id="0" name=""/>
        <dsp:cNvSpPr/>
      </dsp:nvSpPr>
      <dsp:spPr>
        <a:xfrm>
          <a:off x="36561" y="293"/>
          <a:ext cx="1760685" cy="1675590"/>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357" y="82089"/>
        <a:ext cx="1597093" cy="1511998"/>
      </dsp:txXfrm>
    </dsp:sp>
    <dsp:sp modelId="{26A8BF07-0D8E-4300-9899-C64780806612}">
      <dsp:nvSpPr>
        <dsp:cNvPr id="0" name=""/>
        <dsp:cNvSpPr/>
      </dsp:nvSpPr>
      <dsp:spPr>
        <a:xfrm rot="5400000">
          <a:off x="4493120" y="-937929"/>
          <a:ext cx="1695885" cy="7091071"/>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91440" algn="l" defTabSz="622300" rtl="0">
            <a:lnSpc>
              <a:spcPct val="90000"/>
            </a:lnSpc>
            <a:spcBef>
              <a:spcPct val="0"/>
            </a:spcBef>
            <a:spcAft>
              <a:spcPts val="0"/>
            </a:spcAft>
            <a:buFont typeface="Arial" panose="020B0604020202020204" pitchFamily="34" charset="0"/>
            <a:buChar char="•"/>
          </a:pPr>
          <a:r>
            <a:rPr lang="fr" sz="1400" b="0" i="0" u="none" kern="1200" baseline="0" dirty="0"/>
            <a:t>Rupture de stock des vaccins, lacunes dans les processus d'inventaire et livraison sous-optimale de vaccins des dépôts aux comtés.</a:t>
          </a:r>
          <a:endParaRPr lang="fr" sz="1400" kern="1200" dirty="0"/>
        </a:p>
        <a:p>
          <a:pPr marL="0" lvl="1" indent="-91440" algn="l" defTabSz="622300" rtl="0">
            <a:lnSpc>
              <a:spcPct val="90000"/>
            </a:lnSpc>
            <a:spcBef>
              <a:spcPct val="0"/>
            </a:spcBef>
            <a:spcAft>
              <a:spcPts val="0"/>
            </a:spcAft>
            <a:buFont typeface="Arial" panose="020B0604020202020204" pitchFamily="34" charset="0"/>
            <a:buChar char="•"/>
          </a:pPr>
          <a:r>
            <a:rPr lang="fr" sz="1400" b="0" i="0" u="none" kern="1200" baseline="0" dirty="0"/>
            <a:t>Soutien opérationnel non uniforme pour tous les comtés.</a:t>
          </a:r>
          <a:endParaRPr lang="fr" sz="1400" kern="1200" dirty="0"/>
        </a:p>
        <a:p>
          <a:pPr marL="0" lvl="1" indent="-91440" algn="l" defTabSz="622300" rtl="0">
            <a:lnSpc>
              <a:spcPct val="90000"/>
            </a:lnSpc>
            <a:spcBef>
              <a:spcPct val="0"/>
            </a:spcBef>
            <a:spcAft>
              <a:spcPts val="0"/>
            </a:spcAft>
            <a:buFont typeface="Arial" panose="020B0604020202020204" pitchFamily="34" charset="0"/>
            <a:buChar char="•"/>
          </a:pPr>
          <a:r>
            <a:rPr lang="fr" sz="1400" b="0" i="0" u="none" kern="1200" baseline="0" dirty="0"/>
            <a:t>Mauvais accès à certaines communautés en raison de réseaux routiers de mauvaise qualité.</a:t>
          </a:r>
          <a:endParaRPr lang="fr" sz="1400" kern="1200" dirty="0"/>
        </a:p>
        <a:p>
          <a:pPr marL="0" lvl="1" indent="-91440" algn="l" defTabSz="622300" rtl="0">
            <a:lnSpc>
              <a:spcPct val="90000"/>
            </a:lnSpc>
            <a:spcBef>
              <a:spcPct val="0"/>
            </a:spcBef>
            <a:spcAft>
              <a:spcPts val="0"/>
            </a:spcAft>
            <a:buFont typeface="Arial" panose="020B0604020202020204" pitchFamily="34" charset="0"/>
            <a:buChar char="•"/>
          </a:pPr>
          <a:r>
            <a:rPr lang="fr" sz="1400" b="0" i="0" u="none" kern="1200" baseline="0" dirty="0"/>
            <a:t>Épidémie concomitante de rougeole qui dépasse la capacité des ressources humaines.</a:t>
          </a:r>
          <a:endParaRPr lang="fr" sz="1400" kern="1200" dirty="0"/>
        </a:p>
        <a:p>
          <a:pPr marL="0" lvl="1" indent="-91440" algn="l" defTabSz="622300" rtl="0">
            <a:lnSpc>
              <a:spcPct val="90000"/>
            </a:lnSpc>
            <a:spcBef>
              <a:spcPct val="0"/>
            </a:spcBef>
            <a:spcAft>
              <a:spcPts val="0"/>
            </a:spcAft>
            <a:buFont typeface="Arial" panose="020B0604020202020204" pitchFamily="34" charset="0"/>
            <a:buChar char="•"/>
          </a:pPr>
          <a:r>
            <a:rPr lang="fr-FR" sz="1400" kern="1200" dirty="0"/>
            <a:t>Les membres de la communauté ne fréquentent pas les établissements de santé les plus proches pour la vaccination</a:t>
          </a:r>
          <a:endParaRPr lang="fr" sz="1400" kern="1200" dirty="0"/>
        </a:p>
      </dsp:txBody>
      <dsp:txXfrm rot="-5400000">
        <a:off x="1795527" y="1842450"/>
        <a:ext cx="7008285" cy="1530313"/>
      </dsp:txXfrm>
    </dsp:sp>
    <dsp:sp modelId="{C18FE2B4-240F-4400-B1DA-52196A864594}">
      <dsp:nvSpPr>
        <dsp:cNvPr id="0" name=""/>
        <dsp:cNvSpPr/>
      </dsp:nvSpPr>
      <dsp:spPr>
        <a:xfrm>
          <a:off x="36561" y="1769810"/>
          <a:ext cx="1758965" cy="1675590"/>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357" y="1851606"/>
        <a:ext cx="1595373" cy="1511998"/>
      </dsp:txXfrm>
    </dsp:sp>
    <dsp:sp modelId="{A3463033-2E55-4A50-B868-0331C39926E2}">
      <dsp:nvSpPr>
        <dsp:cNvPr id="0" name=""/>
        <dsp:cNvSpPr/>
      </dsp:nvSpPr>
      <dsp:spPr>
        <a:xfrm rot="5400000">
          <a:off x="4581910" y="828121"/>
          <a:ext cx="1528674"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Approche de vaccination communautaire apportant les vaccins à la population (de maison en maison, de rue en rue et visites scolaires)</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Intégration du dépistage de la COVID-19 à la vaccination.</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Vaccination axée sur les performances avec une décentralisation et une supervision solide. </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Engagement des leaders influents au sein de leurs communautés pour promouvoir la demande et améliorer l'acceptation de la communauté.</a:t>
          </a:r>
          <a:endParaRPr lang="fr" sz="1400" kern="1200" dirty="0"/>
        </a:p>
      </dsp:txBody>
      <dsp:txXfrm rot="-5400000">
        <a:off x="1797246" y="3687409"/>
        <a:ext cx="7023379" cy="1379426"/>
      </dsp:txXfrm>
    </dsp:sp>
    <dsp:sp modelId="{80F46D1E-8939-4D69-BDE1-B1C16F3C74E8}">
      <dsp:nvSpPr>
        <dsp:cNvPr id="0" name=""/>
        <dsp:cNvSpPr/>
      </dsp:nvSpPr>
      <dsp:spPr>
        <a:xfrm>
          <a:off x="36561" y="3539328"/>
          <a:ext cx="1760685" cy="1675590"/>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357" y="3621124"/>
        <a:ext cx="1597093" cy="15119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Faible adoption des vaccins contre la COVID-19 par les populations vulnérables en Inde.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Dans les États du nord-est, il fut établi que la couverture de la deuxième dose était la plus faible parmi les populations vulnérables et marginalisées, comme les personnes âgées et les populations rurales​</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13718" y="-941395"/>
          <a:ext cx="1465058"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Manque de confiance du public envers les vaccins​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Difficulté d'accès aux sites de vaccination dans la mesure où 40 % des personnes âgées souffrent d’un handicap et que 20 % n’étaient pas en mesure de se rendre aux sites de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Manque de ressources suffisantes et d'infrastructures adéquates, particulièrement pour les populations difficiles à atteindre, dispersées et ceux qui vivent en zones  montagneuses​</a:t>
          </a:r>
          <a:endParaRPr lang="fr" sz="1400" kern="1200" dirty="0"/>
        </a:p>
      </dsp:txBody>
      <dsp:txXfrm rot="-5400000">
        <a:off x="1797246" y="1946595"/>
        <a:ext cx="7026485" cy="1322022"/>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18000" y="823322"/>
          <a:ext cx="1656495"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Les fourgons mobiles combinés à l'engagement communautaire ont généré de la demande,​ mobilisé la communauté et fourni un soutien pour la livraison au dernier kilomètre par les actions suivantes : </a:t>
          </a:r>
          <a:endParaRPr lang="fr" sz="1400" kern="1200" dirty="0"/>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 Intégration d'influenceurs communautaires en partenariat avec les autorités locales</a:t>
          </a:r>
          <a:endParaRPr lang="fr" sz="1400" kern="1200" dirty="0"/>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 Efforts accrus d'engagement communautaire</a:t>
          </a:r>
          <a:endParaRPr lang="fr" sz="1400" kern="1200" dirty="0"/>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 Rapprocher les sites de vaccination des bénéficiaires en déployant des fourgons mobiles et en organisant le transport vers les sites de vaccination​ </a:t>
          </a:r>
        </a:p>
      </dsp:txBody>
      <dsp:txXfrm rot="-5400000">
        <a:off x="1797247" y="3624939"/>
        <a:ext cx="7017140" cy="149476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Après un an de dénis de la pandémie de COVID-19, la Tanzanie a rejoint le mécanisme COVAX fin juillet 2021.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L’adoption du vaccin était faible lors de son introduction, en particulier chez les personnes âgées et les plus vulnérables.​</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personnes âgées, bien qu'elles appartiennent au groupe à haut risque pour la COVID-19, hésitaient et refusaient le vaccin en raison du :​</a:t>
          </a:r>
          <a:endParaRPr lang="fr" sz="1400" kern="1200" dirty="0"/>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 Manque d'accès à des informations auxquelles ils faisaient confiance.</a:t>
          </a:r>
          <a:endParaRPr lang="fr" sz="1400" kern="1200" dirty="0"/>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 Manque de confiance envers les sources d'information du gouvernement.​</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FR" sz="1400" kern="1200" dirty="0"/>
            <a:t>Facilitation de l'engagement communautaire et du dialogue pour dissiper les idées fausses sur le COVID-19 et son vaccin</a:t>
          </a:r>
          <a:r>
            <a:rPr lang="fr" sz="1400" b="0" i="0" u="none" kern="1200" baseline="0" dirty="0"/>
            <a:t>​</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Adoption du dialogue intergénérationnel pour faciliter l'échange d'informations par les pairs entre les groupes d'âge​</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Engagement direct avec des groupes comme les soignants à domicile, les clubs de personnes agées, les jeunes bénévoles et les travailleurs de la santé pour les services de proximité​</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pays a une très faible utilisation de la vaccination avec seulement moins de 1 % de la population ayant terminé la série primaire de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VillageReach a commencé à exploiter des sites de vaccination de masse contre la COVID-19 (vaccinodromes), dans la province de Kinshasa.</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objectifs de vaccination initiaux étaient d'environ 1 000 personnes par jour, mais le rendement au niveau des vaccininodromes n'était pas conforme à ces objectifs.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sites de vaccination fixes contre la COVID-19 étaient peu fréquentés, malgré le fait que les sites étaient situés dans des zones urbaines à fort trafic.​</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Des efforts accrus visant à accroître la demande des collectivités à l'aide de travailleurs de la santé communautaire ont été entrepris, en mettant l'accent sur les sous-populations prioritaires. </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Le nombre de vaccinodromes a été augmenté, passant de 1 à 4, en utilisant le modèle de « réseau en étoile » pour améliorer l'accès.</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Maurice a été l'un des premiers pays africains à introduire les vaccins contre la COVID-19, ayant commencé le déploiement de la vaccination contre la COVID-19 le 26 janvier 2021.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L’objectif initial fixé par le gouvernement était de parvenir à au moins 60 % de personnes entièrement vaccinées d’ici septembre 2021, en vue de rouvrir les frontières du pays et de relancer l’économie, largement tributaire du tourisme.</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Réticence face à la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Faible demande de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personnes concernées ne sont pas venues pour leur deuxième dose (courte durée de vie des vaccins) </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09119" y="823322"/>
          <a:ext cx="167425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rtl="0">
            <a:lnSpc>
              <a:spcPct val="90000"/>
            </a:lnSpc>
            <a:spcBef>
              <a:spcPct val="0"/>
            </a:spcBef>
            <a:spcAft>
              <a:spcPts val="0"/>
            </a:spcAft>
            <a:buChar char="•"/>
          </a:pPr>
          <a:r>
            <a:rPr lang="fr" sz="1400" b="0" i="0" u="none" kern="1200" baseline="0" dirty="0"/>
            <a:t>Réaffectation des ressources au sein de l'unité des maladies non transmissibles et de la promotion de la santé (NCD-HPR) pour financer la vaccination</a:t>
          </a:r>
        </a:p>
        <a:p>
          <a:pPr marL="0" lvl="1" indent="-114300" algn="l" defTabSz="622300" rtl="0">
            <a:lnSpc>
              <a:spcPct val="90000"/>
            </a:lnSpc>
            <a:spcBef>
              <a:spcPct val="0"/>
            </a:spcBef>
            <a:spcAft>
              <a:spcPts val="0"/>
            </a:spcAft>
            <a:buChar char="•"/>
          </a:pPr>
          <a:r>
            <a:rPr lang="fr" sz="1400" b="0" i="0" u="none" kern="1200" baseline="0" dirty="0"/>
            <a:t>Diversification des stratégies de prestation de services combinant des sites fixes avec des équipes mobiles et de mini équipes mobiles avec une équipe spéciale chargée d'assurer le suivi des doses.</a:t>
          </a:r>
          <a:endParaRPr lang="fr" sz="1400" kern="1200" dirty="0"/>
        </a:p>
        <a:p>
          <a:pPr marL="0" lvl="1" indent="-114300" algn="l" defTabSz="622300" rtl="0">
            <a:lnSpc>
              <a:spcPct val="90000"/>
            </a:lnSpc>
            <a:spcBef>
              <a:spcPct val="0"/>
            </a:spcBef>
            <a:spcAft>
              <a:spcPts val="0"/>
            </a:spcAft>
            <a:buChar char="•"/>
          </a:pPr>
          <a:r>
            <a:rPr lang="fr" sz="1400" b="0" i="0" u="none" kern="1200" baseline="0" dirty="0"/>
            <a:t>Sensibilisation généralisée par le biais de campagnes de sensibilisation via les médias et dans les entreprises.</a:t>
          </a:r>
          <a:endParaRPr lang="fr" sz="1400" kern="1200" dirty="0"/>
        </a:p>
        <a:p>
          <a:pPr marL="0" lvl="1" indent="-114300" algn="l" defTabSz="622300" rtl="0">
            <a:lnSpc>
              <a:spcPct val="90000"/>
            </a:lnSpc>
            <a:spcBef>
              <a:spcPct val="0"/>
            </a:spcBef>
            <a:spcAft>
              <a:spcPts val="0"/>
            </a:spcAft>
            <a:buChar char="•"/>
          </a:pPr>
          <a:r>
            <a:rPr lang="fr" sz="1400" b="0" i="0" u="none" kern="1200" baseline="0" dirty="0"/>
            <a:t>Développement local d'une plate-forme appelée COVAC - pour surveiller et évaluer la vaccination.</a:t>
          </a:r>
          <a:endParaRPr lang="fr" sz="1400" kern="1200" dirty="0"/>
        </a:p>
      </dsp:txBody>
      <dsp:txXfrm rot="-5400000">
        <a:off x="1797246" y="3616925"/>
        <a:ext cx="7016273" cy="1510796"/>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33645" y="66071"/>
          <a:ext cx="4971604" cy="1260475"/>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ASSURER UN FINANCEMENT ADÉQUAT</a:t>
          </a:r>
        </a:p>
        <a:p>
          <a:pPr marL="0" lvl="0" indent="0" algn="l" defTabSz="533400" rtl="0">
            <a:lnSpc>
              <a:spcPct val="90000"/>
            </a:lnSpc>
            <a:spcBef>
              <a:spcPct val="0"/>
            </a:spcBef>
            <a:spcAft>
              <a:spcPct val="35000"/>
            </a:spcAft>
            <a:buNone/>
          </a:pPr>
          <a:r>
            <a:rPr lang="fr" sz="1100" b="1" i="0" u="none" kern="1200" baseline="0" dirty="0">
              <a:solidFill>
                <a:schemeClr val="bg1"/>
              </a:solidFill>
            </a:rPr>
            <a:t>Bolivie </a:t>
          </a:r>
          <a:r>
            <a:rPr lang="fr" sz="1100" b="0" i="0" u="none" kern="1200" baseline="0" dirty="0">
              <a:solidFill>
                <a:schemeClr val="bg1"/>
              </a:solidFill>
            </a:rPr>
            <a:t>: Le bureau ministériel a mobilisé des ressources pour assurer des ressources financières adéquates pour la mise en œuvre des activités prévues et a mis en œuvre des mesures d'austérité afin d'optimiser l'utilisation des fonds</a:t>
          </a:r>
          <a:r>
            <a:rPr lang="fr" sz="1100" b="0" i="0" u="none" kern="1200" baseline="0" dirty="0">
              <a:solidFill>
                <a:schemeClr val="tx1"/>
              </a:solidFill>
            </a:rPr>
            <a:t>.</a:t>
          </a:r>
        </a:p>
      </dsp:txBody>
      <dsp:txXfrm rot="10800000">
        <a:off x="948764" y="66071"/>
        <a:ext cx="4656485" cy="1260475"/>
      </dsp:txXfrm>
    </dsp:sp>
    <dsp:sp modelId="{1DE9332B-C20E-4633-995B-D281F5209CC6}">
      <dsp:nvSpPr>
        <dsp:cNvPr id="0" name=""/>
        <dsp:cNvSpPr/>
      </dsp:nvSpPr>
      <dsp:spPr>
        <a:xfrm>
          <a:off x="0" y="93827"/>
          <a:ext cx="1223997" cy="1223997"/>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t="-2000" b="-2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42765" y="1638183"/>
          <a:ext cx="4971604" cy="1260475"/>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LEADERSHIP EXEMPLAIRE ET SOLIDARITÉ INTERSECTORIELLE</a:t>
          </a:r>
        </a:p>
        <a:p>
          <a:pPr marL="0" lvl="0" indent="0" algn="l" defTabSz="533400" rtl="0">
            <a:lnSpc>
              <a:spcPct val="90000"/>
            </a:lnSpc>
            <a:spcBef>
              <a:spcPct val="0"/>
            </a:spcBef>
            <a:spcAft>
              <a:spcPct val="35000"/>
            </a:spcAft>
            <a:buNone/>
          </a:pPr>
          <a:r>
            <a:rPr lang="fr" sz="1100" b="1" i="0" u="none" kern="1200" baseline="0" dirty="0">
              <a:solidFill>
                <a:schemeClr val="bg1"/>
              </a:solidFill>
            </a:rPr>
            <a:t>Bhoutan </a:t>
          </a:r>
          <a:r>
            <a:rPr lang="fr" sz="1100" b="0" i="0" u="none" kern="1200" baseline="0" dirty="0">
              <a:solidFill>
                <a:schemeClr val="bg1"/>
              </a:solidFill>
            </a:rPr>
            <a:t>: le leadership exemplaire du plus haut niveau et la solidarité des différents secteurs au niveau central et au niveau des districts ont contribué au succès de la campagne de vaccination contre la COVID-19. </a:t>
          </a:r>
        </a:p>
        <a:p>
          <a:pPr marL="0" lvl="0" indent="0" algn="l" defTabSz="533400" rtl="0">
            <a:lnSpc>
              <a:spcPct val="90000"/>
            </a:lnSpc>
            <a:spcBef>
              <a:spcPct val="0"/>
            </a:spcBef>
            <a:spcAft>
              <a:spcPct val="35000"/>
            </a:spcAft>
            <a:buNone/>
          </a:pPr>
          <a:endParaRPr lang="fr" sz="1100" kern="1200" dirty="0">
            <a:solidFill>
              <a:schemeClr val="tx1"/>
            </a:solidFill>
          </a:endParaRPr>
        </a:p>
      </dsp:txBody>
      <dsp:txXfrm rot="10800000">
        <a:off x="957884" y="1638183"/>
        <a:ext cx="4656485" cy="1260475"/>
      </dsp:txXfrm>
    </dsp:sp>
    <dsp:sp modelId="{E2505A97-C61F-4AEC-B7CB-0B33D74D0143}">
      <dsp:nvSpPr>
        <dsp:cNvPr id="0" name=""/>
        <dsp:cNvSpPr/>
      </dsp:nvSpPr>
      <dsp:spPr>
        <a:xfrm>
          <a:off x="0" y="1638183"/>
          <a:ext cx="1260475" cy="1260475"/>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642765" y="3274919"/>
          <a:ext cx="4971604" cy="1260475"/>
        </a:xfrm>
        <a:prstGeom prst="homePlat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08DC9">
                  <a:lumMod val="40000"/>
                  <a:lumOff val="60000"/>
                </a:srgbClr>
              </a:solidFill>
              <a:latin typeface="Arial"/>
              <a:ea typeface="+mn-ea"/>
              <a:cs typeface="+mn-cs"/>
            </a:rPr>
            <a:t>STRUCTURES DE GOUVERNANCE ET DE COORDINATION NATIONALES CLAIRES</a:t>
          </a:r>
        </a:p>
        <a:p>
          <a:pPr marL="0" lvl="0" indent="0" algn="l" defTabSz="533400" rtl="0">
            <a:lnSpc>
              <a:spcPct val="90000"/>
            </a:lnSpc>
            <a:spcBef>
              <a:spcPct val="0"/>
            </a:spcBef>
            <a:spcAft>
              <a:spcPct val="35000"/>
            </a:spcAft>
            <a:buNone/>
          </a:pPr>
          <a:r>
            <a:rPr lang="fr" sz="1100" b="1" i="0" u="none" kern="1200" baseline="0">
              <a:solidFill>
                <a:schemeClr val="bg1"/>
              </a:solidFill>
            </a:rPr>
            <a:t>Ghana </a:t>
          </a:r>
          <a:r>
            <a:rPr lang="fr" sz="1100" b="0" i="0" u="none" kern="1200" baseline="0">
              <a:solidFill>
                <a:schemeClr val="bg1"/>
              </a:solidFill>
            </a:rPr>
            <a:t>: Des structures nationales claires pour la coordination et le suivi de la mise en œuvre du plan de vaccination ont facilité le déploiement des vaccins</a:t>
          </a:r>
        </a:p>
        <a:p>
          <a:pPr marL="0" lvl="0" indent="0" algn="l" defTabSz="533400" rtl="0">
            <a:lnSpc>
              <a:spcPct val="90000"/>
            </a:lnSpc>
            <a:spcBef>
              <a:spcPct val="0"/>
            </a:spcBef>
            <a:spcAft>
              <a:spcPct val="35000"/>
            </a:spcAft>
            <a:buNone/>
          </a:pPr>
          <a:endParaRPr lang="fr" sz="1100" kern="1200" dirty="0">
            <a:solidFill>
              <a:schemeClr val="tx1"/>
            </a:solidFill>
          </a:endParaRPr>
        </a:p>
      </dsp:txBody>
      <dsp:txXfrm rot="10800000">
        <a:off x="957884" y="3274919"/>
        <a:ext cx="4656485" cy="1260475"/>
      </dsp:txXfrm>
    </dsp:sp>
    <dsp:sp modelId="{2B8815EE-8E16-4B94-9A43-582FDABEA376}">
      <dsp:nvSpPr>
        <dsp:cNvPr id="0" name=""/>
        <dsp:cNvSpPr/>
      </dsp:nvSpPr>
      <dsp:spPr>
        <a:xfrm>
          <a:off x="0" y="3238353"/>
          <a:ext cx="1260475" cy="1260475"/>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Semaine de la vaccination dans les Amériques (VWA) était une initiative régionale visant à promouvoir l'équité et l'accès à la vaccination dans tous les pays de la région.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participation des pays était flexible</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plate-forme VWA a été adaptée aux contextes nationaux, régionaux et mondiaux afin de sélectionner les activités qui répondent le mieux aux priorités locales en matière de santé publique</a:t>
          </a:r>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interruptions majeures de la chaîne d'approvisionnement mondiale et la réorientation des ressources en soins de santé en raison de la pandémie de COVID-19 ont entraîné une grave diminution de la vaccination de routine chez les enfants et les populations vulnérables. </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La VWA a été mise en place pour établir des sites éphémères afin d'accroître l'accès à la vaccination contre la COVID-19 tout en favorisant la vaccination contre la grippe saisonnière en mettant l'accent sur les populations vulnérables et les travailleurs de première ligne. </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Des sites extérieurs et des centres de vaccination au volant ont été utilisés pour faciliter les mesures de distanciation sociale tout en fournissant des services de vaccination. </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99346" y="27765"/>
          <a:ext cx="52319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PARTENARIATS</a:t>
          </a:r>
        </a:p>
        <a:p>
          <a:pPr marL="0" lvl="0" algn="l" defTabSz="533400" rtl="0">
            <a:lnSpc>
              <a:spcPct val="90000"/>
            </a:lnSpc>
            <a:spcBef>
              <a:spcPct val="0"/>
            </a:spcBef>
            <a:spcAft>
              <a:spcPct val="35000"/>
            </a:spcAft>
            <a:buNone/>
          </a:pPr>
          <a:r>
            <a:rPr lang="fr" sz="1100" b="1" i="0" u="none" kern="1200" baseline="0" dirty="0">
              <a:solidFill>
                <a:schemeClr val="tx1"/>
              </a:solidFill>
            </a:rPr>
            <a:t>Bolivie : </a:t>
          </a:r>
          <a:r>
            <a:rPr lang="fr" sz="1100" b="0" i="0" u="none" kern="1200" baseline="0" dirty="0">
              <a:solidFill>
                <a:schemeClr val="tx1"/>
              </a:solidFill>
            </a:rPr>
            <a:t>le programme de vaccination contre la COVID-19 a établi une alliance stratégique avec Boliviana de Aviacion et la police nationale qui a permis la distribution et la sécurité des vaccins</a:t>
          </a:r>
        </a:p>
      </dsp:txBody>
      <dsp:txXfrm rot="10800000">
        <a:off x="914544" y="27765"/>
        <a:ext cx="4916791" cy="1260794"/>
      </dsp:txXfrm>
    </dsp:sp>
    <dsp:sp modelId="{1DE9332B-C20E-4633-995B-D281F5209CC6}">
      <dsp:nvSpPr>
        <dsp:cNvPr id="0" name=""/>
        <dsp:cNvSpPr/>
      </dsp:nvSpPr>
      <dsp:spPr>
        <a:xfrm>
          <a:off x="0" y="36730"/>
          <a:ext cx="1260794" cy="1260794"/>
        </a:xfrm>
        <a:prstGeom prst="ellipse">
          <a:avLst/>
        </a:prstGeom>
        <a:blipFill rotWithShape="1">
          <a:blip xmlns:r="http://schemas.openxmlformats.org/officeDocument/2006/relationships" r:embed="rId1"/>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99346" y="1664916"/>
          <a:ext cx="52319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EXPLOITER LES PLATES-FORMES NUMÉRIQUES</a:t>
          </a:r>
        </a:p>
        <a:p>
          <a:pPr marL="0" lvl="0" algn="l" defTabSz="533400" rtl="0">
            <a:lnSpc>
              <a:spcPct val="90000"/>
            </a:lnSpc>
            <a:spcBef>
              <a:spcPct val="0"/>
            </a:spcBef>
            <a:spcAft>
              <a:spcPct val="35000"/>
            </a:spcAft>
            <a:buNone/>
          </a:pPr>
          <a:r>
            <a:rPr lang="fr" sz="1100" b="0" i="0" u="none" kern="1200" baseline="0">
              <a:solidFill>
                <a:schemeClr val="accent4">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L’</a:t>
          </a:r>
          <a:r>
            <a:rPr lang="fr" sz="1100" b="1" i="0" u="none" kern="1200" baseline="0">
              <a:solidFill>
                <a:schemeClr val="accent4">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Inde</a:t>
          </a:r>
          <a:r>
            <a:rPr lang="fr" sz="1100" b="0" i="0" u="none" kern="1200" baseline="0">
              <a:solidFill>
                <a:schemeClr val="tx1"/>
              </a:solidFill>
            </a:rPr>
            <a:t> exploite son Réseau électronique de renseignements sur les vaccins et l'a lié à une application numérique pour l'enregistrement et la planification de la vaccination afin d'assurer un approvisionnement adéquat à chaque séance de vaccination.</a:t>
          </a:r>
        </a:p>
      </dsp:txBody>
      <dsp:txXfrm rot="10800000">
        <a:off x="914544" y="1664916"/>
        <a:ext cx="4916791" cy="1260794"/>
      </dsp:txXfrm>
    </dsp:sp>
    <dsp:sp modelId="{E2505A97-C61F-4AEC-B7CB-0B33D74D0143}">
      <dsp:nvSpPr>
        <dsp:cNvPr id="0" name=""/>
        <dsp:cNvSpPr/>
      </dsp:nvSpPr>
      <dsp:spPr>
        <a:xfrm>
          <a:off x="0" y="1664916"/>
          <a:ext cx="1260794" cy="126079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99346" y="3276047"/>
          <a:ext cx="52319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ENGAGEMENT DU SECTEUR PRIVÉ</a:t>
          </a:r>
        </a:p>
        <a:p>
          <a:pPr marL="0" lvl="0" algn="l" defTabSz="533400" rtl="0">
            <a:lnSpc>
              <a:spcPct val="90000"/>
            </a:lnSpc>
            <a:spcBef>
              <a:spcPct val="0"/>
            </a:spcBef>
            <a:spcAft>
              <a:spcPct val="35000"/>
            </a:spcAft>
            <a:buNone/>
          </a:pPr>
          <a:r>
            <a:rPr lang="fr" sz="1100" b="1" i="0" u="none" kern="1200" baseline="0">
              <a:solidFill>
                <a:schemeClr val="accent4">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Ghana</a:t>
          </a:r>
          <a:r>
            <a:rPr lang="fr" sz="1100" b="0" i="0" u="none" kern="1200" baseline="0">
              <a:solidFill>
                <a:schemeClr val="tx1"/>
              </a:solidFill>
            </a:rPr>
            <a:t> : le ministère de la Santé s'est associé à des entreprises de gestion des déchets pour faciliter la gestion des énormes déchets d'injection qui ont été générés pendant la vaccination</a:t>
          </a:r>
          <a:r>
            <a:rPr lang="fr" sz="1100" b="0" i="0" u="none" kern="1200" baseline="0"/>
            <a:t>.</a:t>
          </a:r>
        </a:p>
      </dsp:txBody>
      <dsp:txXfrm rot="10800000">
        <a:off x="914544" y="3276047"/>
        <a:ext cx="4916791" cy="1260794"/>
      </dsp:txXfrm>
    </dsp:sp>
    <dsp:sp modelId="{2B8815EE-8E16-4B94-9A43-582FDABEA376}">
      <dsp:nvSpPr>
        <dsp:cNvPr id="0" name=""/>
        <dsp:cNvSpPr/>
      </dsp:nvSpPr>
      <dsp:spPr>
        <a:xfrm>
          <a:off x="0" y="3276047"/>
          <a:ext cx="1260794" cy="1260794"/>
        </a:xfrm>
        <a:prstGeom prst="ellipse">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35683" y="873"/>
          <a:ext cx="49407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APPROCHES NOVATRICES POUR LA DISTRIBUTION DES VACCINS</a:t>
          </a:r>
        </a:p>
        <a:p>
          <a:pPr marL="0" lvl="0" algn="l" defTabSz="533400" rtl="0">
            <a:lnSpc>
              <a:spcPct val="90000"/>
            </a:lnSpc>
            <a:spcBef>
              <a:spcPct val="0"/>
            </a:spcBef>
            <a:spcAft>
              <a:spcPct val="35000"/>
            </a:spcAft>
            <a:buNone/>
          </a:pPr>
          <a:r>
            <a:rPr lang="fr" sz="1100" b="0"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Ghana</a:t>
          </a:r>
          <a:r>
            <a:rPr lang="fr" sz="1100" b="0" i="0" u="none" kern="1200" baseline="0">
              <a:solidFill>
                <a:schemeClr val="tx1"/>
              </a:solidFill>
            </a:rPr>
            <a:t> a utilisé des drones pour livrer des vaccins dans des zones difficiles d'accès</a:t>
          </a:r>
        </a:p>
      </dsp:txBody>
      <dsp:txXfrm rot="10800000">
        <a:off x="850881" y="873"/>
        <a:ext cx="4625591" cy="1260794"/>
      </dsp:txXfrm>
    </dsp:sp>
    <dsp:sp modelId="{1DE9332B-C20E-4633-995B-D281F5209CC6}">
      <dsp:nvSpPr>
        <dsp:cNvPr id="0" name=""/>
        <dsp:cNvSpPr/>
      </dsp:nvSpPr>
      <dsp:spPr>
        <a:xfrm>
          <a:off x="0" y="0"/>
          <a:ext cx="1260794" cy="126079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35683" y="1638023"/>
          <a:ext cx="49407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ÉVALUATION ET SURVEILLANCE DE LA CHAÎNE DU FROID</a:t>
          </a:r>
        </a:p>
        <a:p>
          <a:pPr marL="0" lvl="0" algn="l" defTabSz="533400" rtl="0">
            <a:lnSpc>
              <a:spcPct val="90000"/>
            </a:lnSpc>
            <a:spcBef>
              <a:spcPct val="0"/>
            </a:spcBef>
            <a:spcAft>
              <a:spcPct val="35000"/>
            </a:spcAft>
            <a:buNone/>
          </a:pPr>
          <a:r>
            <a:rPr lang="fr" sz="1100" b="1" i="0" u="none" kern="1200" baseline="0" dirty="0">
              <a:solidFill>
                <a:schemeClr val="tx1"/>
              </a:solidFill>
            </a:rPr>
            <a:t>L'Ouganda</a:t>
          </a:r>
          <a:r>
            <a:rPr lang="fr" sz="1100" b="0" i="0" u="none" kern="1200" baseline="0" dirty="0">
              <a:solidFill>
                <a:schemeClr val="tx1"/>
              </a:solidFill>
            </a:rPr>
            <a:t> a effectué une évaluation nationale de la capacité de stockage de la chaîne du froid et assuré une surveillance hebdomadaire de la température, publiant des rapports des districts mettant en lumière le fait qu'il y avait une capacité adéquate et une gestion appropriée de la température</a:t>
          </a:r>
        </a:p>
      </dsp:txBody>
      <dsp:txXfrm rot="10800000">
        <a:off x="850881" y="1638023"/>
        <a:ext cx="4625591" cy="1260794"/>
      </dsp:txXfrm>
    </dsp:sp>
    <dsp:sp modelId="{E2505A97-C61F-4AEC-B7CB-0B33D74D0143}">
      <dsp:nvSpPr>
        <dsp:cNvPr id="0" name=""/>
        <dsp:cNvSpPr/>
      </dsp:nvSpPr>
      <dsp:spPr>
        <a:xfrm>
          <a:off x="0" y="1629059"/>
          <a:ext cx="1260794" cy="1260794"/>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35683" y="3275174"/>
          <a:ext cx="49407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PLANIFICATION AVANCÉE ET ACQUISITION EN TEMPS OPPORTUN</a:t>
          </a:r>
        </a:p>
        <a:p>
          <a:pPr marL="0" lvl="0" algn="l" defTabSz="533400" rtl="0">
            <a:lnSpc>
              <a:spcPct val="90000"/>
            </a:lnSpc>
            <a:spcBef>
              <a:spcPct val="0"/>
            </a:spcBef>
            <a:spcAft>
              <a:spcPct val="35000"/>
            </a:spcAft>
            <a:buNone/>
          </a:pPr>
          <a:r>
            <a:rPr lang="fr" sz="1100" b="0" i="0" u="none" kern="1200" baseline="0" dirty="0">
              <a:solidFill>
                <a:schemeClr val="tx1"/>
              </a:solidFill>
            </a:rPr>
            <a:t>Les mesures de planification au</a:t>
          </a:r>
          <a:r>
            <a:rPr lang="fr" sz="1100" b="1" i="0" u="none" kern="1200" baseline="0" dirty="0">
              <a:solidFill>
                <a:schemeClr val="tx1"/>
              </a:solidFill>
            </a:rPr>
            <a:t> Salvador </a:t>
          </a:r>
          <a:r>
            <a:rPr lang="fr" sz="1100" b="0" i="0" u="none" kern="1200" baseline="0" dirty="0">
              <a:solidFill>
                <a:schemeClr val="tx1"/>
              </a:solidFill>
            </a:rPr>
            <a:t>ont permis l’acquisition en temps opportun d’équipements de la chaîne du froid, de camions frigorifiques et d’autres équipements de la chaîne du froid pour le stockage et le transport optimaux des vaccins</a:t>
          </a:r>
        </a:p>
      </dsp:txBody>
      <dsp:txXfrm rot="10800000">
        <a:off x="850881" y="3275174"/>
        <a:ext cx="4625591" cy="1260794"/>
      </dsp:txXfrm>
    </dsp:sp>
    <dsp:sp modelId="{2B8815EE-8E16-4B94-9A43-582FDABEA376}">
      <dsp:nvSpPr>
        <dsp:cNvPr id="0" name=""/>
        <dsp:cNvSpPr/>
      </dsp:nvSpPr>
      <dsp:spPr>
        <a:xfrm>
          <a:off x="0" y="3266210"/>
          <a:ext cx="1260794" cy="126079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448358" y="27765"/>
          <a:ext cx="52319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UTILISER DES DRONES</a:t>
          </a:r>
          <a:r>
            <a:rPr lang="fr" sz="1100" b="0" i="0" u="none" kern="1200" baseline="0" dirty="0">
              <a:solidFill>
                <a:schemeClr val="tx1"/>
              </a:solidFill>
            </a:rPr>
            <a:t> </a:t>
          </a:r>
          <a:r>
            <a:rPr lang="fr" sz="1100" b="1" i="0" u="none" kern="1200" baseline="0" dirty="0">
              <a:solidFill>
                <a:srgbClr val="092C3A">
                  <a:lumMod val="75000"/>
                  <a:lumOff val="25000"/>
                </a:srgbClr>
              </a:solidFill>
              <a:latin typeface="Arial"/>
              <a:ea typeface="+mn-ea"/>
              <a:cs typeface="+mn-cs"/>
            </a:rPr>
            <a:t> POUR LIVRER DES VACCINS</a:t>
          </a:r>
        </a:p>
        <a:p>
          <a:pPr marL="0" lvl="0" indent="0" algn="l" defTabSz="533400" rtl="0">
            <a:lnSpc>
              <a:spcPct val="90000"/>
            </a:lnSpc>
            <a:spcBef>
              <a:spcPct val="0"/>
            </a:spcBef>
            <a:spcAft>
              <a:spcPct val="35000"/>
            </a:spcAft>
            <a:buNone/>
          </a:pPr>
          <a:r>
            <a:rPr lang="fr" sz="1100" b="0" i="0" u="none" kern="1200" baseline="0" dirty="0">
              <a:solidFill>
                <a:schemeClr val="tx1"/>
              </a:solidFill>
            </a:rPr>
            <a:t> </a:t>
          </a:r>
          <a:r>
            <a:rPr lang="fr" sz="1100" b="0" i="0" u="none" kern="1200"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kern="1200" baseline="0" dirty="0">
              <a:solidFill>
                <a:schemeClr val="accent4">
                  <a:lumMod val="50000"/>
                </a:schemeClr>
              </a:solidFill>
              <a:latin typeface="Arial"/>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Malawi</a:t>
          </a:r>
          <a:r>
            <a:rPr lang="fr" sz="1100" b="1" i="0" u="none" kern="1200" baseline="0" dirty="0">
              <a:solidFill>
                <a:schemeClr val="tx1"/>
              </a:solidFill>
              <a:latin typeface="Arial"/>
              <a:ea typeface="+mn-ea"/>
              <a:cs typeface="+mn-cs"/>
            </a:rPr>
            <a:t> </a:t>
          </a:r>
          <a:r>
            <a:rPr lang="fr" sz="1100" b="0" i="0" u="none" kern="1200" baseline="0" dirty="0">
              <a:solidFill>
                <a:schemeClr val="tx1"/>
              </a:solidFill>
              <a:latin typeface="Arial"/>
              <a:ea typeface="+mn-ea"/>
              <a:cs typeface="+mn-cs"/>
            </a:rPr>
            <a:t>a tiré parti de son réseau de drones existant pour distribuer des vaccins contre la COVID-19 à 25 centres de santé difficiles d'accès dans deux districts qui risquaient d'être complètement isolés en raison des inondations.</a:t>
          </a:r>
          <a:endParaRPr lang="fr" sz="1100" kern="1200" dirty="0">
            <a:solidFill>
              <a:schemeClr val="tx1"/>
            </a:solidFill>
          </a:endParaRPr>
        </a:p>
      </dsp:txBody>
      <dsp:txXfrm rot="10800000">
        <a:off x="763556" y="27765"/>
        <a:ext cx="4916791" cy="1260794"/>
      </dsp:txXfrm>
    </dsp:sp>
    <dsp:sp modelId="{1DE9332B-C20E-4633-995B-D281F5209CC6}">
      <dsp:nvSpPr>
        <dsp:cNvPr id="0" name=""/>
        <dsp:cNvSpPr/>
      </dsp:nvSpPr>
      <dsp:spPr>
        <a:xfrm>
          <a:off x="0" y="65356"/>
          <a:ext cx="1207008" cy="120354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428999" y="1664916"/>
          <a:ext cx="5270705"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DISTRIBUTION DU VACCIN JUSQU’AU</a:t>
          </a:r>
          <a:r>
            <a:rPr lang="fr" sz="1100" b="0" i="0" u="none" kern="1200" baseline="0" dirty="0">
              <a:solidFill>
                <a:schemeClr val="tx1"/>
              </a:solidFill>
              <a:latin typeface="Arial"/>
              <a:ea typeface="+mn-ea"/>
              <a:cs typeface="+mn-cs"/>
            </a:rPr>
            <a:t> </a:t>
          </a:r>
          <a:r>
            <a:rPr lang="fr" sz="1100" b="1" i="0" u="none" kern="1200" baseline="0" dirty="0">
              <a:solidFill>
                <a:srgbClr val="092C3A">
                  <a:lumMod val="75000"/>
                  <a:lumOff val="25000"/>
                </a:srgbClr>
              </a:solidFill>
              <a:latin typeface="Arial"/>
              <a:ea typeface="+mn-ea"/>
              <a:cs typeface="+mn-cs"/>
            </a:rPr>
            <a:t> DERNIER KILOMÈTRE</a:t>
          </a:r>
        </a:p>
        <a:p>
          <a:pPr marL="0" lvl="0" indent="0" algn="l" defTabSz="533400" rtl="0">
            <a:lnSpc>
              <a:spcPct val="90000"/>
            </a:lnSpc>
            <a:spcBef>
              <a:spcPct val="0"/>
            </a:spcBef>
            <a:spcAft>
              <a:spcPct val="35000"/>
            </a:spcAft>
            <a:buNone/>
          </a:pPr>
          <a:r>
            <a:rPr lang="fr" sz="1100" b="0" i="0" u="none" kern="1200" baseline="0" dirty="0">
              <a:solidFill>
                <a:schemeClr val="accent4">
                  <a:lumMod val="50000"/>
                </a:schemeClr>
              </a:solidFill>
              <a:latin typeface="Arial"/>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Le </a:t>
          </a:r>
          <a:r>
            <a:rPr lang="fr" sz="1100" b="1" i="0" u="none" kern="1200" baseline="0" dirty="0">
              <a:solidFill>
                <a:schemeClr val="accent4">
                  <a:lumMod val="50000"/>
                </a:schemeClr>
              </a:solidFill>
              <a:latin typeface="Arial"/>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Mozambique</a:t>
          </a:r>
          <a:r>
            <a:rPr lang="fr" sz="1100" b="1" i="0" u="none" kern="1200" baseline="0" dirty="0">
              <a:solidFill>
                <a:schemeClr val="tx1"/>
              </a:solidFill>
              <a:latin typeface="Arial"/>
              <a:ea typeface="+mn-ea"/>
              <a:cs typeface="+mn-cs"/>
            </a:rPr>
            <a:t> </a:t>
          </a:r>
          <a:r>
            <a:rPr lang="fr" sz="1100" b="0" i="0" u="none" kern="1200" baseline="0" dirty="0">
              <a:solidFill>
                <a:schemeClr val="tx1"/>
              </a:solidFill>
              <a:latin typeface="Arial"/>
              <a:ea typeface="+mn-ea"/>
              <a:cs typeface="+mn-cs"/>
            </a:rPr>
            <a:t>a créé un modèle novateur pour la distribution de la chaîne d'approvisionnement jusqu’au dernier kilomètre, mis en œuvre par VillageReach en partenariat avec le gouvernement du Mozambique et les entreprises du secteur privé ont été utilisées pour assurer la distribution jusqu’au dernier kilomètre des vaccins contre la COVID-19.</a:t>
          </a:r>
          <a:endParaRPr lang="fr" sz="1100" b="1" kern="1200" dirty="0">
            <a:solidFill>
              <a:schemeClr val="tx1"/>
            </a:solidFill>
            <a:latin typeface="Arial"/>
            <a:ea typeface="+mn-ea"/>
            <a:cs typeface="+mn-cs"/>
          </a:endParaRPr>
        </a:p>
      </dsp:txBody>
      <dsp:txXfrm rot="10800000">
        <a:off x="744197" y="1664916"/>
        <a:ext cx="4955507" cy="1260794"/>
      </dsp:txXfrm>
    </dsp:sp>
    <dsp:sp modelId="{E2505A97-C61F-4AEC-B7CB-0B33D74D0143}">
      <dsp:nvSpPr>
        <dsp:cNvPr id="0" name=""/>
        <dsp:cNvSpPr/>
      </dsp:nvSpPr>
      <dsp:spPr>
        <a:xfrm>
          <a:off x="0" y="1664916"/>
          <a:ext cx="1260794" cy="126079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448358" y="3276044"/>
          <a:ext cx="5231989" cy="1260794"/>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SYSTÈMES NATIONAUX D'INFORMATION SUR LA SANTÉ </a:t>
          </a:r>
          <a:r>
            <a:rPr lang="fr" sz="1100" b="0" i="0" u="none" kern="1200" baseline="0"/>
            <a:t> </a:t>
          </a:r>
          <a:r>
            <a:rPr lang="fr" sz="1100" b="1" i="0" u="none" kern="1200" baseline="0">
              <a:solidFill>
                <a:srgbClr val="092C3A">
                  <a:lumMod val="75000"/>
                  <a:lumOff val="25000"/>
                </a:srgbClr>
              </a:solidFill>
              <a:latin typeface="Arial"/>
              <a:ea typeface="+mn-ea"/>
              <a:cs typeface="+mn-cs"/>
            </a:rPr>
            <a:t>POUR FAIRE ÉVOLUER LA VACCINATION</a:t>
          </a:r>
          <a:r>
            <a:rPr lang="fr" sz="1100" b="0" i="0" u="none" kern="1200" baseline="0"/>
            <a:t> </a:t>
          </a:r>
        </a:p>
        <a:p>
          <a:pPr marL="0" lvl="0" indent="0" algn="l" defTabSz="488950" rtl="0">
            <a:lnSpc>
              <a:spcPct val="90000"/>
            </a:lnSpc>
            <a:spcBef>
              <a:spcPct val="0"/>
            </a:spcBef>
            <a:spcAft>
              <a:spcPct val="35000"/>
            </a:spcAft>
            <a:buNone/>
          </a:pPr>
          <a:r>
            <a:rPr lang="fr" sz="1100" b="0" i="0" u="none" kern="1200" baseline="0">
              <a:solidFill>
                <a:schemeClr val="accent4">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Rwanda</a:t>
          </a:r>
          <a:r>
            <a:rPr lang="fr" sz="1100" b="0" i="0" u="none" kern="1200" baseline="0">
              <a:solidFill>
                <a:schemeClr val="tx1"/>
              </a:solidFill>
            </a:rPr>
            <a:t> s'appuie sur les approches nationales de surveillance en temps réel existantes en utilisant les systèmes d'information nationaux existants, à savoir le DHIS2, pour étendre le programme de vaccination contre la COVID-19</a:t>
          </a:r>
          <a:endParaRPr lang="fr" sz="1100" kern="1200" dirty="0"/>
        </a:p>
        <a:p>
          <a:pPr marL="0" lvl="0" indent="0" algn="l" defTabSz="488950" rtl="0">
            <a:lnSpc>
              <a:spcPct val="90000"/>
            </a:lnSpc>
            <a:spcBef>
              <a:spcPct val="0"/>
            </a:spcBef>
            <a:spcAft>
              <a:spcPct val="35000"/>
            </a:spcAft>
            <a:buNone/>
          </a:pPr>
          <a:endParaRPr lang="fr" sz="1100" kern="1200" dirty="0"/>
        </a:p>
      </dsp:txBody>
      <dsp:txXfrm rot="10800000">
        <a:off x="763556" y="3276044"/>
        <a:ext cx="4916791" cy="1260794"/>
      </dsp:txXfrm>
    </dsp:sp>
    <dsp:sp modelId="{2B8815EE-8E16-4B94-9A43-582FDABEA376}">
      <dsp:nvSpPr>
        <dsp:cNvPr id="0" name=""/>
        <dsp:cNvSpPr/>
      </dsp:nvSpPr>
      <dsp:spPr>
        <a:xfrm>
          <a:off x="0" y="3276047"/>
          <a:ext cx="1260794" cy="1260794"/>
        </a:xfrm>
        <a:prstGeom prst="ellipse">
          <a:avLst/>
        </a:prstGeom>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59425" y="747221"/>
          <a:ext cx="4971590" cy="1225197"/>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RÉDUIRE LE GASPILLAGE DE VACCINS</a:t>
          </a:r>
        </a:p>
        <a:p>
          <a:pPr marL="0" lvl="0" indent="0" algn="l" defTabSz="533400" rtl="0">
            <a:lnSpc>
              <a:spcPct val="90000"/>
            </a:lnSpc>
            <a:spcBef>
              <a:spcPct val="0"/>
            </a:spcBef>
            <a:spcAft>
              <a:spcPct val="35000"/>
            </a:spcAft>
            <a:buNone/>
          </a:pPr>
          <a:r>
            <a:rPr lang="fr" sz="1100" b="1" i="0" u="none" kern="1200" baseline="0" dirty="0">
              <a:solidFill>
                <a:schemeClr val="tx1"/>
              </a:solidFill>
              <a:latin typeface="Arial"/>
              <a:ea typeface="+mn-ea"/>
              <a:cs typeface="+mn-cs"/>
            </a:rPr>
            <a:t>Le Bénin </a:t>
          </a:r>
          <a:r>
            <a:rPr lang="fr" sz="1100" b="0" i="0" u="none" kern="1200" baseline="0" dirty="0">
              <a:solidFill>
                <a:schemeClr val="tx1"/>
              </a:solidFill>
              <a:latin typeface="Arial"/>
              <a:ea typeface="+mn-ea"/>
              <a:cs typeface="+mn-cs"/>
            </a:rPr>
            <a:t>a contrôlé la distribution des vaccins en allouant les vaccins aux sites de vaccination en fonction des taux d'utilisation pour réduire le gaspillage des vaccins</a:t>
          </a:r>
        </a:p>
      </dsp:txBody>
      <dsp:txXfrm rot="10800000">
        <a:off x="965724" y="747221"/>
        <a:ext cx="4665291" cy="1225197"/>
      </dsp:txXfrm>
    </dsp:sp>
    <dsp:sp modelId="{1DE9332B-C20E-4633-995B-D281F5209CC6}">
      <dsp:nvSpPr>
        <dsp:cNvPr id="0" name=""/>
        <dsp:cNvSpPr/>
      </dsp:nvSpPr>
      <dsp:spPr>
        <a:xfrm>
          <a:off x="0" y="805328"/>
          <a:ext cx="1223993" cy="122399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21335" y="2605168"/>
          <a:ext cx="4971590" cy="1225197"/>
        </a:xfrm>
        <a:prstGeom prst="homePlate">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RÉDUIRE LE GASPILLAGE DE VACCINS</a:t>
          </a:r>
        </a:p>
        <a:p>
          <a:pPr marL="0" lvl="0" indent="0" algn="l" defTabSz="533400" rtl="0">
            <a:lnSpc>
              <a:spcPct val="90000"/>
            </a:lnSpc>
            <a:spcBef>
              <a:spcPct val="0"/>
            </a:spcBef>
            <a:spcAft>
              <a:spcPct val="35000"/>
            </a:spcAft>
            <a:buNone/>
          </a:pPr>
          <a:r>
            <a:rPr lang="fr" sz="1100" b="1" i="0" u="none" kern="1200" baseline="0" dirty="0">
              <a:solidFill>
                <a:schemeClr val="tx1"/>
              </a:solidFill>
              <a:latin typeface="Arial"/>
              <a:ea typeface="+mn-ea"/>
              <a:cs typeface="+mn-cs"/>
            </a:rPr>
            <a:t>Niger : </a:t>
          </a:r>
          <a:r>
            <a:rPr lang="fr" sz="1100" b="0" i="0" u="none" kern="1200" baseline="0" dirty="0">
              <a:solidFill>
                <a:schemeClr val="tx1"/>
              </a:solidFill>
              <a:latin typeface="Arial"/>
              <a:ea typeface="+mn-ea"/>
              <a:cs typeface="+mn-cs"/>
            </a:rPr>
            <a:t>les agents de santé ont surveillé les taux d'utilisation quotidienne des vaccins pour éclairer les stratégies de déploiement et redéployer le vaccin d'un site à l'autre selon les besoins, afin d'éviter la péremption</a:t>
          </a:r>
          <a:endParaRPr lang="fr" sz="1100" kern="1200" dirty="0">
            <a:solidFill>
              <a:schemeClr val="tx1"/>
            </a:solidFill>
          </a:endParaRPr>
        </a:p>
      </dsp:txBody>
      <dsp:txXfrm rot="10800000">
        <a:off x="927634" y="2605168"/>
        <a:ext cx="4665291" cy="1225197"/>
      </dsp:txXfrm>
    </dsp:sp>
    <dsp:sp modelId="{E2505A97-C61F-4AEC-B7CB-0B33D74D0143}">
      <dsp:nvSpPr>
        <dsp:cNvPr id="0" name=""/>
        <dsp:cNvSpPr/>
      </dsp:nvSpPr>
      <dsp:spPr>
        <a:xfrm>
          <a:off x="0" y="2605770"/>
          <a:ext cx="1223993" cy="1223993"/>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Fin 2021, le Rwanda a enregistré plus de 110 000 cas positifs à la COVID-19.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réponse à la pandémie a été gérée par le Groupe de travail national conjoint contre la COVID-19, composé de conseillers multisectoriels des ministères et institutions externes concernés</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Problèmes liés à la chaîne d'approvisionnement et à la logistique inhérents au déploiement et à l'utilisation appropriée de plusieurs vaccins contre la COVID-19</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 Lacunes dans la coordination intersectorielle </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rtl="0">
            <a:lnSpc>
              <a:spcPct val="90000"/>
            </a:lnSpc>
            <a:spcBef>
              <a:spcPct val="0"/>
            </a:spcBef>
            <a:spcAft>
              <a:spcPts val="0"/>
            </a:spcAft>
            <a:buChar char="•"/>
          </a:pPr>
          <a:r>
            <a:rPr lang="fr" sz="1400" b="0" i="0" u="none" kern="1200" baseline="0" dirty="0"/>
            <a:t>Exploitation de la plate-forme DHIS2 déjà utilisée à l'échelle nationale pour le programme de vaccination contre la COVID-19. </a:t>
          </a:r>
          <a:endParaRPr lang="fr" sz="1400" kern="1200" dirty="0"/>
        </a:p>
        <a:p>
          <a:pPr marL="0" lvl="1" indent="-114300" algn="l" defTabSz="622300" rtl="0">
            <a:lnSpc>
              <a:spcPct val="90000"/>
            </a:lnSpc>
            <a:spcBef>
              <a:spcPct val="0"/>
            </a:spcBef>
            <a:spcAft>
              <a:spcPts val="0"/>
            </a:spcAft>
            <a:buChar char="•"/>
          </a:pPr>
          <a:r>
            <a:rPr lang="fr" sz="1400" b="0" i="0" u="none" kern="1200" baseline="0" dirty="0"/>
            <a:t>Mise en œuvre de structures de responsabilisation et de mécanismes de coordination clairs. </a:t>
          </a:r>
          <a:endParaRPr lang="fr" sz="1400" kern="1200" dirty="0"/>
        </a:p>
        <a:p>
          <a:pPr marL="0" lvl="1" indent="-114300" algn="l" defTabSz="622300" rtl="0">
            <a:lnSpc>
              <a:spcPct val="90000"/>
            </a:lnSpc>
            <a:spcBef>
              <a:spcPct val="0"/>
            </a:spcBef>
            <a:spcAft>
              <a:spcPts val="0"/>
            </a:spcAft>
            <a:buChar char="•"/>
          </a:pPr>
          <a:r>
            <a:rPr lang="fr" sz="1400" b="0" i="0" u="none" kern="1200" baseline="0" dirty="0"/>
            <a:t>Engagement de plusieurs parties prenantes avec l'utilisation de plates-formes en accès libre pour gérer les données et les informations. </a:t>
          </a:r>
          <a:endParaRPr lang="fr" sz="1400" kern="1200" dirty="0"/>
        </a:p>
        <a:p>
          <a:pPr marL="0" lvl="1" indent="-114300" algn="l" defTabSz="622300" rtl="0">
            <a:lnSpc>
              <a:spcPct val="90000"/>
            </a:lnSpc>
            <a:spcBef>
              <a:spcPct val="0"/>
            </a:spcBef>
            <a:spcAft>
              <a:spcPts val="0"/>
            </a:spcAft>
            <a:buChar char="•"/>
          </a:pPr>
          <a:r>
            <a:rPr lang="fr-FR" sz="1400" kern="1200" dirty="0"/>
            <a:t>Fourniture de conseils techniques et d'un soutien à la maintenance du système pour faciliter le suivi des vaccins.</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tx1"/>
              </a:solidFill>
            </a:rPr>
            <a:t>SOLUTION</a:t>
          </a:r>
        </a:p>
      </dsp:txBody>
      <dsp:txXfrm>
        <a:off x="118605" y="3614025"/>
        <a:ext cx="1596597" cy="15165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399858" y="3277"/>
          <a:ext cx="4971592" cy="1259457"/>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386"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UTILISATION DE DIFFÉRENTES SOURCES POUR LA CAPACITÉ D’URGENCE</a:t>
          </a:r>
        </a:p>
        <a:p>
          <a:pPr marL="0" lvl="0" indent="0" algn="l" defTabSz="488950" rtl="0">
            <a:lnSpc>
              <a:spcPct val="90000"/>
            </a:lnSpc>
            <a:spcBef>
              <a:spcPct val="0"/>
            </a:spcBef>
            <a:spcAft>
              <a:spcPct val="35000"/>
            </a:spcAft>
            <a:buNone/>
          </a:pPr>
          <a:r>
            <a:rPr lang="fr" sz="1100" b="0" i="0" u="none" kern="1200" baseline="0"/>
            <a:t>La </a:t>
          </a:r>
          <a:r>
            <a:rPr lang="fr" sz="1100" b="1" i="0" u="none" kern="1200" baseline="0"/>
            <a:t>Zambie</a:t>
          </a:r>
          <a:r>
            <a:rPr lang="fr" sz="1100" b="0" i="0" u="none" kern="1200" baseline="0"/>
            <a:t> a développé une capacité d’urgence grâce à l’implication de travailleurs de la santé nouvellement diplômés et au détachement de membres du personnel d'organisations partenaires.</a:t>
          </a:r>
        </a:p>
      </dsp:txBody>
      <dsp:txXfrm rot="10800000">
        <a:off x="714722" y="3277"/>
        <a:ext cx="4656728" cy="1259457"/>
      </dsp:txXfrm>
    </dsp:sp>
    <dsp:sp modelId="{1DE9332B-C20E-4633-995B-D281F5209CC6}">
      <dsp:nvSpPr>
        <dsp:cNvPr id="0" name=""/>
        <dsp:cNvSpPr/>
      </dsp:nvSpPr>
      <dsp:spPr>
        <a:xfrm>
          <a:off x="0" y="47868"/>
          <a:ext cx="1224003" cy="1224003"/>
        </a:xfrm>
        <a:prstGeom prst="ellipse">
          <a:avLst/>
        </a:prstGeom>
        <a:blipFill rotWithShape="1">
          <a:blip xmlns:r="http://schemas.openxmlformats.org/officeDocument/2006/relationships" r:embed="rId1"/>
          <a:srcRect/>
          <a:stretch>
            <a:fillRect l="-18000" r="-1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399858" y="1638692"/>
          <a:ext cx="4971592" cy="1259457"/>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386"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TECHNOLOGIE NUMÉRIQUE POUR LA FORMATION</a:t>
          </a: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Ghana </a:t>
          </a:r>
          <a:r>
            <a:rPr lang="fr" sz="1100" b="0" i="0" u="none" kern="1200" baseline="0" dirty="0"/>
            <a:t>a utilisé des systèmes de conférence électronique et des appareils électroniques personnels pour proposer une formation rapide à faible coût</a:t>
          </a:r>
        </a:p>
      </dsp:txBody>
      <dsp:txXfrm rot="10800000">
        <a:off x="714722" y="1638692"/>
        <a:ext cx="4656728" cy="1259457"/>
      </dsp:txXfrm>
    </dsp:sp>
    <dsp:sp modelId="{E2505A97-C61F-4AEC-B7CB-0B33D74D0143}">
      <dsp:nvSpPr>
        <dsp:cNvPr id="0" name=""/>
        <dsp:cNvSpPr/>
      </dsp:nvSpPr>
      <dsp:spPr>
        <a:xfrm>
          <a:off x="0" y="1683283"/>
          <a:ext cx="1224003" cy="1224003"/>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399858" y="3274107"/>
          <a:ext cx="4971592" cy="1259457"/>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386"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ENSEMBLE DE CAPACITÉS D’URGENCE ADAPTÉES AUX TÂCHES </a:t>
          </a:r>
        </a:p>
        <a:p>
          <a:pPr marL="0" lvl="0" indent="0" algn="l" defTabSz="488950" rtl="0">
            <a:lnSpc>
              <a:spcPct val="90000"/>
            </a:lnSpc>
            <a:spcBef>
              <a:spcPct val="0"/>
            </a:spcBef>
            <a:spcAft>
              <a:spcPct val="35000"/>
            </a:spcAft>
            <a:buNone/>
          </a:pPr>
          <a:r>
            <a:rPr lang="fr" sz="1100" b="0" i="0" u="none" kern="1200" baseline="0" dirty="0"/>
            <a:t>La </a:t>
          </a:r>
          <a:r>
            <a:rPr lang="fr" sz="1100" b="1" i="0" u="none" kern="1200" baseline="0" dirty="0"/>
            <a:t>Bolivie </a:t>
          </a:r>
          <a:r>
            <a:rPr lang="fr" sz="1100" b="0" i="0" u="none" kern="1200" baseline="0" dirty="0"/>
            <a:t>a embauché des personnes sans expérience en matière de santé pour procéder à un pré-enregistrement et pour soutenir la saisie et le rapportage des données, ce qui permet aux agents de santé de se concentrer sur la vaccination.</a:t>
          </a:r>
        </a:p>
      </dsp:txBody>
      <dsp:txXfrm rot="10800000">
        <a:off x="714722" y="3274107"/>
        <a:ext cx="4656728" cy="1259457"/>
      </dsp:txXfrm>
    </dsp:sp>
    <dsp:sp modelId="{2B8815EE-8E16-4B94-9A43-582FDABEA376}">
      <dsp:nvSpPr>
        <dsp:cNvPr id="0" name=""/>
        <dsp:cNvSpPr/>
      </dsp:nvSpPr>
      <dsp:spPr>
        <a:xfrm>
          <a:off x="0" y="3312838"/>
          <a:ext cx="1224003" cy="1224003"/>
        </a:xfrm>
        <a:prstGeom prst="ellipse">
          <a:avLst/>
        </a:prstGeom>
        <a:blipFill rotWithShape="1">
          <a:blip xmlns:r="http://schemas.openxmlformats.org/officeDocument/2006/relationships" r:embed="rId3">
            <a:duotone>
              <a:prstClr val="black"/>
              <a:srgbClr val="5B9BD5">
                <a:tint val="45000"/>
                <a:satMod val="400000"/>
              </a:srgbClr>
            </a:duotone>
            <a:extLst>
              <a:ext uri="{28A0092B-C50C-407E-A947-70E740481C1C}">
                <a14:useLocalDpi xmlns:a14="http://schemas.microsoft.com/office/drawing/2010/main" val="0"/>
              </a:ext>
            </a:extLst>
          </a:blip>
          <a:srcRect/>
          <a:stretch>
            <a:fillRect l="-18000" r="-1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80858" y="3"/>
          <a:ext cx="4971590" cy="1260794"/>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RECOURS AUX PRESTATAIRES PRIVÉS</a:t>
          </a:r>
        </a:p>
        <a:p>
          <a:pPr marL="0" lvl="0" indent="0" algn="l" defTabSz="488950" rtl="0">
            <a:lnSpc>
              <a:spcPct val="90000"/>
            </a:lnSpc>
            <a:spcBef>
              <a:spcPct val="0"/>
            </a:spcBef>
            <a:spcAft>
              <a:spcPct val="35000"/>
            </a:spcAft>
            <a:buNone/>
          </a:pPr>
          <a:r>
            <a:rPr lang="fr" sz="1100" b="0" i="0" u="none" kern="1200" baseline="0" dirty="0"/>
            <a:t>La </a:t>
          </a:r>
          <a:r>
            <a:rPr lang="fr" sz="1100" b="1" i="0" u="none" kern="1200" baseline="0" dirty="0"/>
            <a:t>Somalie </a:t>
          </a:r>
          <a:r>
            <a:rPr lang="fr" sz="1100" b="0" i="0" u="none" kern="1200" baseline="0" dirty="0"/>
            <a:t>a complété ses ressources humaines existantes dans les établissements de santé par des capacités supplémentaires d’urgence du secteur privé et des organisations non gouvernementales. </a:t>
          </a:r>
        </a:p>
      </dsp:txBody>
      <dsp:txXfrm rot="10800000">
        <a:off x="896056" y="3"/>
        <a:ext cx="4656392" cy="1260794"/>
      </dsp:txXfrm>
    </dsp:sp>
    <dsp:sp modelId="{1DE9332B-C20E-4633-995B-D281F5209CC6}">
      <dsp:nvSpPr>
        <dsp:cNvPr id="0" name=""/>
        <dsp:cNvSpPr/>
      </dsp:nvSpPr>
      <dsp:spPr>
        <a:xfrm>
          <a:off x="0" y="18398"/>
          <a:ext cx="1224004" cy="122400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62597" y="1637153"/>
          <a:ext cx="4971590" cy="1260794"/>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BIEN-ÊTRE DU PERSONNEL</a:t>
          </a: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Salvador </a:t>
          </a:r>
          <a:r>
            <a:rPr lang="fr" sz="1100" b="0" i="0" u="none" kern="1200" baseline="0"/>
            <a:t>a indiqué avoir pris des mesures supplémentaires pour assurer le bien-être de son personnel et préserver sa motivation, y compris la fourniture d'une assurance maladie pour couvrir toute maladie, et assurer un bon environnement de travail, p. ex., des plateaux repas, des cabines climatisées et de la musique relaxante.</a:t>
          </a:r>
        </a:p>
      </dsp:txBody>
      <dsp:txXfrm rot="10800000">
        <a:off x="877795" y="1637153"/>
        <a:ext cx="4656392" cy="1260794"/>
      </dsp:txXfrm>
    </dsp:sp>
    <dsp:sp modelId="{E2505A97-C61F-4AEC-B7CB-0B33D74D0143}">
      <dsp:nvSpPr>
        <dsp:cNvPr id="0" name=""/>
        <dsp:cNvSpPr/>
      </dsp:nvSpPr>
      <dsp:spPr>
        <a:xfrm>
          <a:off x="0" y="1655548"/>
          <a:ext cx="1224004" cy="122400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62597" y="3274304"/>
          <a:ext cx="4971590" cy="1260794"/>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97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EXERCICES DE SIMULATION</a:t>
          </a: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Salvador</a:t>
          </a:r>
          <a:r>
            <a:rPr lang="fr" sz="1100" b="0" i="0" u="none" kern="1200" baseline="0"/>
            <a:t> a mis en place des exercices de simulation pour compléter la formation des travailleurs de la santé et a utilisé les médias numériques et les plates-formes électroniques pour diffuser les mises à jour.</a:t>
          </a:r>
        </a:p>
      </dsp:txBody>
      <dsp:txXfrm rot="10800000">
        <a:off x="877795" y="3274304"/>
        <a:ext cx="4656392" cy="1260794"/>
      </dsp:txXfrm>
    </dsp:sp>
    <dsp:sp modelId="{2B8815EE-8E16-4B94-9A43-582FDABEA376}">
      <dsp:nvSpPr>
        <dsp:cNvPr id="0" name=""/>
        <dsp:cNvSpPr/>
      </dsp:nvSpPr>
      <dsp:spPr>
        <a:xfrm>
          <a:off x="0" y="3292699"/>
          <a:ext cx="1224004" cy="1224004"/>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387329" y="0"/>
          <a:ext cx="4307998" cy="1224000"/>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0"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APPRENTISSAGE ENTRE PAIRS</a:t>
          </a:r>
        </a:p>
        <a:p>
          <a:pPr marL="0" lvl="0" algn="l" defTabSz="533400" rtl="0">
            <a:lnSpc>
              <a:spcPct val="90000"/>
            </a:lnSpc>
            <a:spcBef>
              <a:spcPct val="0"/>
            </a:spcBef>
            <a:spcAft>
              <a:spcPct val="35000"/>
            </a:spcAft>
            <a:buNone/>
          </a:pPr>
          <a:r>
            <a:rPr lang="fr" sz="1100" b="1" i="0" u="none" kern="1200" baseline="0" dirty="0"/>
            <a:t>Bhoutan </a:t>
          </a:r>
          <a:r>
            <a:rPr lang="fr" sz="1100" b="0" i="0" u="none" kern="1200" baseline="0" dirty="0"/>
            <a:t>: Le partage régulier des pratiques exemplaires et des défis par les gestionnaires de district a favorisé l'apprentissage entre pairs</a:t>
          </a:r>
        </a:p>
      </dsp:txBody>
      <dsp:txXfrm rot="10800000">
        <a:off x="693329" y="0"/>
        <a:ext cx="4001998" cy="1224000"/>
      </dsp:txXfrm>
    </dsp:sp>
    <dsp:sp modelId="{1DE9332B-C20E-4633-995B-D281F5209CC6}">
      <dsp:nvSpPr>
        <dsp:cNvPr id="0" name=""/>
        <dsp:cNvSpPr/>
      </dsp:nvSpPr>
      <dsp:spPr>
        <a:xfrm>
          <a:off x="0" y="0"/>
          <a:ext cx="1224000" cy="122400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22184" y="1195"/>
          <a:ext cx="4194400" cy="1222804"/>
        </a:xfrm>
        <a:prstGeom prst="homePlat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223"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rgbClr val="008DC9">
                  <a:lumMod val="40000"/>
                  <a:lumOff val="60000"/>
                </a:srgbClr>
              </a:solidFill>
              <a:latin typeface="Arial"/>
              <a:ea typeface="+mn-ea"/>
              <a:cs typeface="+mn-cs"/>
            </a:rPr>
            <a:t>APPRENTISSAGE ENTRE PAIRS</a:t>
          </a:r>
        </a:p>
        <a:p>
          <a:pPr marL="0" lvl="0" indent="0" algn="l" defTabSz="488950" rtl="0">
            <a:lnSpc>
              <a:spcPct val="90000"/>
            </a:lnSpc>
            <a:spcBef>
              <a:spcPct val="0"/>
            </a:spcBef>
            <a:spcAft>
              <a:spcPct val="35000"/>
            </a:spcAft>
            <a:buNone/>
          </a:pPr>
          <a:r>
            <a:rPr lang="fr" sz="1100" b="1" i="0" u="none" kern="1200" baseline="0" dirty="0">
              <a:solidFill>
                <a:schemeClr val="bg1"/>
              </a:solidFill>
              <a:latin typeface="Arial"/>
              <a:ea typeface="+mn-ea"/>
              <a:cs typeface="+mn-cs"/>
            </a:rPr>
            <a:t>Kenya : </a:t>
          </a:r>
          <a:r>
            <a:rPr lang="fr" sz="1100" b="0" i="0" u="none" kern="1200" baseline="0" dirty="0">
              <a:solidFill>
                <a:schemeClr val="bg1"/>
              </a:solidFill>
              <a:latin typeface="Arial"/>
              <a:ea typeface="+mn-ea"/>
              <a:cs typeface="+mn-cs"/>
            </a:rPr>
            <a:t>Mobilisation de groupes WhatsApp pour promouvoir une meilleure sensibilisation à l'innocuité et à l'efficacité des vaccins auprès des travailleurs de la santé et des agents de santé désignés et formés pour servir « d'ambassadeurs de l'information »</a:t>
          </a:r>
          <a:endParaRPr lang="fr" sz="1100" kern="1200" dirty="0"/>
        </a:p>
      </dsp:txBody>
      <dsp:txXfrm rot="10800000">
        <a:off x="827885" y="1195"/>
        <a:ext cx="3888699" cy="1222804"/>
      </dsp:txXfrm>
    </dsp:sp>
    <dsp:sp modelId="{1DE9332B-C20E-4633-995B-D281F5209CC6}">
      <dsp:nvSpPr>
        <dsp:cNvPr id="0" name=""/>
        <dsp:cNvSpPr/>
      </dsp:nvSpPr>
      <dsp:spPr>
        <a:xfrm>
          <a:off x="0" y="0"/>
          <a:ext cx="1222804" cy="122280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9416" y="26655"/>
          <a:ext cx="4972819" cy="122527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0313"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1">
                  <a:lumMod val="75000"/>
                  <a:lumOff val="25000"/>
                </a:schemeClr>
              </a:solidFill>
            </a:rPr>
            <a:t>PARVENIR À L'ÉQUITÉ ENTRE LES SEXES</a:t>
          </a:r>
        </a:p>
        <a:p>
          <a:pPr marL="0" lvl="0" indent="0" algn="l" defTabSz="488950" rtl="0">
            <a:lnSpc>
              <a:spcPct val="90000"/>
            </a:lnSpc>
            <a:spcBef>
              <a:spcPct val="0"/>
            </a:spcBef>
            <a:spcAft>
              <a:spcPct val="35000"/>
            </a:spcAft>
            <a:buNone/>
          </a:pPr>
          <a:r>
            <a:rPr lang="fr" sz="1100" b="0" i="0" u="none" kern="1200" baseline="0" dirty="0">
              <a:solidFill>
                <a:schemeClr val="tx1"/>
              </a:solidFill>
            </a:rPr>
            <a:t>L'</a:t>
          </a:r>
          <a:r>
            <a:rPr lang="fr" sz="1100" b="1" i="0" u="none" kern="1200" baseline="0" dirty="0">
              <a:solidFill>
                <a:schemeClr val="tx1"/>
              </a:solidFill>
            </a:rPr>
            <a:t>Éthiopie</a:t>
          </a:r>
          <a:r>
            <a:rPr lang="fr" sz="1100" b="0" i="0" u="none" kern="1200" baseline="0" dirty="0">
              <a:solidFill>
                <a:schemeClr val="tx1"/>
              </a:solidFill>
            </a:rPr>
            <a:t> a réussi à atteindre équitablement les femmes en leur administrant des vaccins dans les parcs industriels, qui emploient des dizaines de milliers de femmes. La vaccination contre la COVID-19 a été intégrée aux services de proximité améliorés qui proposent des interventions en santé maternelle et infantile.</a:t>
          </a:r>
        </a:p>
      </dsp:txBody>
      <dsp:txXfrm rot="10800000">
        <a:off x="865735" y="26655"/>
        <a:ext cx="4666500" cy="1225276"/>
      </dsp:txXfrm>
    </dsp:sp>
    <dsp:sp modelId="{1DE9332B-C20E-4633-995B-D281F5209CC6}">
      <dsp:nvSpPr>
        <dsp:cNvPr id="0" name=""/>
        <dsp:cNvSpPr/>
      </dsp:nvSpPr>
      <dsp:spPr>
        <a:xfrm>
          <a:off x="0" y="26447"/>
          <a:ext cx="1224002" cy="1224002"/>
        </a:xfrm>
        <a:prstGeom prst="ellipse">
          <a:avLst/>
        </a:prstGeom>
        <a:blipFill rotWithShape="1">
          <a:blip xmlns:r="http://schemas.openxmlformats.org/officeDocument/2006/relationships" r:embed="rId1"/>
          <a:srcRect/>
          <a:stretch>
            <a:fillRect/>
          </a:stretch>
        </a:blipFill>
        <a:ln w="1079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60630" y="1617686"/>
          <a:ext cx="4971605" cy="122527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0313"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1">
                  <a:lumMod val="75000"/>
                  <a:lumOff val="25000"/>
                </a:schemeClr>
              </a:solidFill>
            </a:rPr>
            <a:t>TIRER PARTI DU SECTEUR PRIVÉ</a:t>
          </a:r>
        </a:p>
        <a:p>
          <a:pPr marL="0" lvl="0" indent="0" algn="l" defTabSz="488950" rtl="0">
            <a:lnSpc>
              <a:spcPct val="90000"/>
            </a:lnSpc>
            <a:spcBef>
              <a:spcPct val="0"/>
            </a:spcBef>
            <a:spcAft>
              <a:spcPct val="35000"/>
            </a:spcAft>
            <a:buNone/>
          </a:pPr>
          <a:r>
            <a:rPr lang="fr" sz="1100" b="0" i="0" u="none" kern="1200" baseline="0" dirty="0">
              <a:solidFill>
                <a:schemeClr val="tx1"/>
              </a:solidFill>
            </a:rPr>
            <a:t>Le </a:t>
          </a:r>
          <a:r>
            <a:rPr lang="fr" sz="1100" b="1" i="0" u="none" kern="1200" baseline="0" dirty="0">
              <a:solidFill>
                <a:schemeClr val="tx1"/>
              </a:solidFill>
            </a:rPr>
            <a:t>Zimbabwe</a:t>
          </a:r>
          <a:r>
            <a:rPr lang="fr" sz="1100" b="0" i="0" u="none" kern="1200" baseline="0" dirty="0">
              <a:solidFill>
                <a:schemeClr val="tx1"/>
              </a:solidFill>
            </a:rPr>
            <a:t> disposait d’établissements privés qui proposaient la vaccination à un coût symbolique pour couvrir les coûts administratifs et les entreprises du secteur privé ont participé à la mobilisation de leurs travailleurs pour la vaccination et assuré un soutien logistique aux équipes de vaccination.</a:t>
          </a:r>
        </a:p>
      </dsp:txBody>
      <dsp:txXfrm rot="10800000">
        <a:off x="866949" y="1617686"/>
        <a:ext cx="4665286" cy="1225276"/>
      </dsp:txXfrm>
    </dsp:sp>
    <dsp:sp modelId="{E2505A97-C61F-4AEC-B7CB-0B33D74D0143}">
      <dsp:nvSpPr>
        <dsp:cNvPr id="0" name=""/>
        <dsp:cNvSpPr/>
      </dsp:nvSpPr>
      <dsp:spPr>
        <a:xfrm>
          <a:off x="17800" y="1529785"/>
          <a:ext cx="1225276" cy="1225276"/>
        </a:xfrm>
        <a:prstGeom prst="ellipse">
          <a:avLst/>
        </a:prstGeom>
        <a:blipFill rotWithShape="1">
          <a:blip xmlns:r="http://schemas.openxmlformats.org/officeDocument/2006/relationships" r:embed="rId2"/>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60630" y="3121661"/>
          <a:ext cx="4971605" cy="122527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0313"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RENFORCEMENT DE LA COORDINATION</a:t>
          </a:r>
        </a:p>
        <a:p>
          <a:pPr marL="0" lvl="0" indent="0" algn="l" defTabSz="533400" rtl="0">
            <a:lnSpc>
              <a:spcPct val="90000"/>
            </a:lnSpc>
            <a:spcBef>
              <a:spcPct val="0"/>
            </a:spcBef>
            <a:spcAft>
              <a:spcPct val="35000"/>
            </a:spcAft>
            <a:buNone/>
          </a:pPr>
          <a:r>
            <a:rPr lang="fr" sz="1100" b="0" i="0" u="none" kern="1200" baseline="0">
              <a:solidFill>
                <a:srgbClr val="000000"/>
              </a:solidFill>
              <a:latin typeface="Arial"/>
              <a:ea typeface="+mn-ea"/>
              <a:cs typeface="+mn-cs"/>
            </a:rPr>
            <a:t>Le </a:t>
          </a:r>
          <a:r>
            <a:rPr lang="fr" sz="1100" b="1" i="0" u="none" kern="1200" baseline="0">
              <a:solidFill>
                <a:srgbClr val="000000"/>
              </a:solidFill>
              <a:latin typeface="Arial"/>
              <a:ea typeface="+mn-ea"/>
              <a:cs typeface="+mn-cs"/>
            </a:rPr>
            <a:t>Botswana</a:t>
          </a:r>
          <a:r>
            <a:rPr lang="fr" sz="1100" b="0" i="0" u="none" kern="1200" baseline="0">
              <a:solidFill>
                <a:srgbClr val="000000"/>
              </a:solidFill>
              <a:latin typeface="Arial"/>
              <a:ea typeface="+mn-ea"/>
              <a:cs typeface="+mn-cs"/>
            </a:rPr>
            <a:t> a nommé des agents de liaison dans tous les districts pour assurer un lien permanent entre l'équipe nationale et les districts d'exécution.</a:t>
          </a:r>
        </a:p>
      </dsp:txBody>
      <dsp:txXfrm rot="10800000">
        <a:off x="866949" y="3121661"/>
        <a:ext cx="4665286" cy="1225276"/>
      </dsp:txXfrm>
    </dsp:sp>
    <dsp:sp modelId="{2B8815EE-8E16-4B94-9A43-582FDABEA376}">
      <dsp:nvSpPr>
        <dsp:cNvPr id="0" name=""/>
        <dsp:cNvSpPr/>
      </dsp:nvSpPr>
      <dsp:spPr>
        <a:xfrm>
          <a:off x="0" y="3115118"/>
          <a:ext cx="1224002" cy="1224002"/>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1402"/>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GESTION DE LA MÉSINFORMATION</a:t>
          </a:r>
        </a:p>
        <a:p>
          <a:pPr marL="0" lvl="0" indent="0" algn="l" defTabSz="488950" rtl="0">
            <a:lnSpc>
              <a:spcPct val="90000"/>
            </a:lnSpc>
            <a:spcBef>
              <a:spcPct val="0"/>
            </a:spcBef>
            <a:spcAft>
              <a:spcPct val="35000"/>
            </a:spcAft>
            <a:buNone/>
          </a:pPr>
          <a:r>
            <a:rPr lang="fr" sz="1100" b="0" i="0" u="none" kern="1200" baseline="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 </a:t>
          </a:r>
          <a:r>
            <a:rPr lang="fr" sz="1100" b="1" i="0" u="none" kern="1200" baseline="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Ghana</a:t>
          </a:r>
          <a:r>
            <a:rPr lang="fr" sz="1100" b="0" i="0" u="none" kern="1200" baseline="0"/>
            <a:t> a créé un groupe de travail sur la gestion de la mésinformation et de la rumeur pour l'écoute sociale et la gestion proactive de la mésinformation.</a:t>
          </a:r>
        </a:p>
      </dsp:txBody>
      <dsp:txXfrm rot="10800000">
        <a:off x="871499" y="1402"/>
        <a:ext cx="4656463" cy="1260499"/>
      </dsp:txXfrm>
    </dsp:sp>
    <dsp:sp modelId="{1DE9332B-C20E-4633-995B-D281F5209CC6}">
      <dsp:nvSpPr>
        <dsp:cNvPr id="0" name=""/>
        <dsp:cNvSpPr/>
      </dsp:nvSpPr>
      <dsp:spPr>
        <a:xfrm>
          <a:off x="0" y="0"/>
          <a:ext cx="1260499" cy="126049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81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MESSAGERIE FONDÉE SUR DES DONNÉES PROBANTES</a:t>
          </a: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Soudan du Sud </a:t>
          </a:r>
          <a:r>
            <a:rPr lang="fr" sz="1100" b="0" i="0" u="none" kern="1200" baseline="0" dirty="0"/>
            <a:t>a utilisé les données probantes provenant d'études sur les facteurs comportementaux et sociaux de l'acceptation du vaccin pour éclairer la conception de ses plans et pour élaborer des messages appropriés </a:t>
          </a:r>
        </a:p>
      </dsp:txBody>
      <dsp:txXfrm rot="10800000">
        <a:off x="871499" y="1638171"/>
        <a:ext cx="4656463" cy="1260499"/>
      </dsp:txXfrm>
    </dsp:sp>
    <dsp:sp modelId="{E2505A97-C61F-4AEC-B7CB-0B33D74D0143}">
      <dsp:nvSpPr>
        <dsp:cNvPr id="0" name=""/>
        <dsp:cNvSpPr/>
      </dsp:nvSpPr>
      <dsp:spPr>
        <a:xfrm>
          <a:off x="0" y="1573507"/>
          <a:ext cx="1260499" cy="1260499"/>
        </a:xfrm>
        <a:prstGeom prst="ellipse">
          <a:avLst/>
        </a:prstGeom>
        <a:blipFill rotWithShape="1">
          <a:blip xmlns:r="http://schemas.openxmlformats.org/officeDocument/2006/relationships"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l="-3000" r="-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OFFRIR DES INCITATIONS</a:t>
          </a:r>
        </a:p>
        <a:p>
          <a:pPr marL="0" lvl="0" indent="0" algn="l" defTabSz="488950" rtl="0">
            <a:lnSpc>
              <a:spcPct val="90000"/>
            </a:lnSpc>
            <a:spcBef>
              <a:spcPct val="0"/>
            </a:spcBef>
            <a:spcAft>
              <a:spcPct val="35000"/>
            </a:spcAft>
            <a:buNone/>
          </a:pPr>
          <a:r>
            <a:rPr lang="fr" sz="1100" b="0" i="0" u="none" kern="1200" baseline="0">
              <a:solidFill>
                <a:schemeClr val="accent4">
                  <a:lumMod val="60000"/>
                  <a:lumOff val="40000"/>
                </a:schemeClr>
              </a:solidFill>
              <a:hlinkClick xmlns:r="http://schemas.openxmlformats.org/officeDocument/2006/relationships" r:id="rId5">
                <a:extLst>
                  <a:ext uri="{A12FA001-AC4F-418D-AE19-62706E023703}">
                    <ahyp:hlinkClr xmlns:ahyp="http://schemas.microsoft.com/office/drawing/2018/hyperlinkcolor" val="tx"/>
                  </a:ext>
                </a:extLst>
              </a:hlinkClick>
            </a:rPr>
            <a:t>La </a:t>
          </a:r>
          <a:r>
            <a:rPr lang="fr" sz="1100" b="1" i="0" u="none" kern="1200" baseline="0">
              <a:solidFill>
                <a:schemeClr val="accent4">
                  <a:lumMod val="60000"/>
                  <a:lumOff val="40000"/>
                </a:schemeClr>
              </a:solidFill>
              <a:hlinkClick xmlns:r="http://schemas.openxmlformats.org/officeDocument/2006/relationships" r:id="rId5">
                <a:extLst>
                  <a:ext uri="{A12FA001-AC4F-418D-AE19-62706E023703}">
                    <ahyp:hlinkClr xmlns:ahyp="http://schemas.microsoft.com/office/drawing/2018/hyperlinkcolor" val="tx"/>
                  </a:ext>
                </a:extLst>
              </a:hlinkClick>
            </a:rPr>
            <a:t>Tanzanie</a:t>
          </a:r>
          <a:r>
            <a:rPr lang="fr" sz="1100" b="0" i="0" u="none" kern="1200" baseline="0"/>
            <a:t> a collaboré avec la Fédération tanzanienne de football pour offrir des billets gratuits aux 50 premières personnes qui seraient prêtes à recevoir le vaccin contre la COVID-19 avant d'entrer sur le terrain de football pour assister à un match.</a:t>
          </a:r>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3"/>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RENFORCEMENT DES COMPÉTENCES EN COMMUNICATION</a:t>
          </a: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Bhoutan</a:t>
          </a:r>
          <a:r>
            <a:rPr lang="fr" sz="1100" b="0" i="0" u="none" kern="1200" baseline="0"/>
            <a:t> a investi dans la formation de son personnel de santé et de communication pour améliorer ses compétences en communication afin de renforcer la confiance et d'apaiser les craintes.</a:t>
          </a:r>
        </a:p>
      </dsp:txBody>
      <dsp:txXfrm rot="10800000">
        <a:off x="871499" y="3"/>
        <a:ext cx="4656463" cy="1260499"/>
      </dsp:txXfrm>
    </dsp:sp>
    <dsp:sp modelId="{1DE9332B-C20E-4633-995B-D281F5209CC6}">
      <dsp:nvSpPr>
        <dsp:cNvPr id="0" name=""/>
        <dsp:cNvSpPr/>
      </dsp:nvSpPr>
      <dsp:spPr>
        <a:xfrm>
          <a:off x="0" y="0"/>
          <a:ext cx="1260499" cy="126049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69000" r="-6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67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ENGAGEMENT PROACTIF DES MÉDIAS</a:t>
          </a:r>
        </a:p>
        <a:p>
          <a:pPr marL="0" lvl="0" indent="0" algn="l" defTabSz="488950" rtl="0">
            <a:lnSpc>
              <a:spcPct val="90000"/>
            </a:lnSpc>
            <a:spcBef>
              <a:spcPct val="0"/>
            </a:spcBef>
            <a:spcAft>
              <a:spcPct val="35000"/>
            </a:spcAft>
            <a:buNone/>
          </a:pPr>
          <a:r>
            <a:rPr lang="fr" sz="1100" b="0" i="0" u="none" kern="1200" baseline="0"/>
            <a:t>La </a:t>
          </a:r>
          <a:r>
            <a:rPr lang="fr" sz="1100" b="1" i="0" u="none" kern="1200" baseline="0"/>
            <a:t>Bolivie</a:t>
          </a:r>
          <a:r>
            <a:rPr lang="fr" sz="1100" b="0" i="0" u="none" kern="1200" baseline="0"/>
            <a:t> a travaillé de manière proactive avec la presse et a fait recours à des porte-parole désignés pour diffuser des messages visant à améliorer la demande et l'acceptation de la vaccination.</a:t>
          </a:r>
        </a:p>
      </dsp:txBody>
      <dsp:txXfrm rot="10800000">
        <a:off x="871499" y="1636771"/>
        <a:ext cx="4656463" cy="1260499"/>
      </dsp:txXfrm>
    </dsp:sp>
    <dsp:sp modelId="{E2505A97-C61F-4AEC-B7CB-0B33D74D0143}">
      <dsp:nvSpPr>
        <dsp:cNvPr id="0" name=""/>
        <dsp:cNvSpPr/>
      </dsp:nvSpPr>
      <dsp:spPr>
        <a:xfrm>
          <a:off x="0" y="1573507"/>
          <a:ext cx="1260499" cy="126049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60000"/>
                  <a:lumOff val="40000"/>
                </a:schemeClr>
              </a:solidFill>
              <a:hlinkClick xmlns:r="http://schemas.openxmlformats.org/officeDocument/2006/relationships" r:id="rId3">
                <a:extLst>
                  <a:ext uri="{A12FA001-AC4F-418D-AE19-62706E023703}">
                    <ahyp:hlinkClr xmlns:ahyp="http://schemas.microsoft.com/office/drawing/2018/hyperlinkcolor" val="tx"/>
                  </a:ext>
                </a:extLst>
              </a:hlinkClick>
            </a:rPr>
            <a:t>CARAVANES DE VACCINATION</a:t>
          </a:r>
          <a:endParaRPr lang="fr" sz="1100" b="1" kern="1200" dirty="0">
            <a:solidFill>
              <a:schemeClr val="accent4">
                <a:lumMod val="60000"/>
                <a:lumOff val="40000"/>
              </a:schemeClr>
            </a:solidFill>
          </a:endParaRPr>
        </a:p>
        <a:p>
          <a:pPr marL="0" lvl="0" indent="0" algn="l" defTabSz="488950" rtl="0">
            <a:lnSpc>
              <a:spcPct val="90000"/>
            </a:lnSpc>
            <a:spcBef>
              <a:spcPct val="0"/>
            </a:spcBef>
            <a:spcAft>
              <a:spcPct val="35000"/>
            </a:spcAft>
            <a:buNone/>
          </a:pPr>
          <a:r>
            <a:rPr lang="fr" sz="1100" b="0" i="0" u="none" kern="1200" baseline="0">
              <a:solidFill>
                <a:schemeClr val="accent4">
                  <a:lumMod val="60000"/>
                  <a:lumOff val="40000"/>
                </a:schemeClr>
              </a:solidFill>
              <a:hlinkClick xmlns:r="http://schemas.openxmlformats.org/officeDocument/2006/relationships" r:id="rId3">
                <a:extLst>
                  <a:ext uri="{A12FA001-AC4F-418D-AE19-62706E023703}">
                    <ahyp:hlinkClr xmlns:ahyp="http://schemas.microsoft.com/office/drawing/2018/hyperlinkcolor" val="tx"/>
                  </a:ext>
                </a:extLst>
              </a:hlinkClick>
            </a:rPr>
            <a:t>La </a:t>
          </a:r>
          <a:r>
            <a:rPr lang="fr" sz="1100" b="1" i="0" u="none" kern="1200" baseline="0">
              <a:solidFill>
                <a:schemeClr val="accent4">
                  <a:lumMod val="60000"/>
                  <a:lumOff val="40000"/>
                </a:schemeClr>
              </a:solidFill>
              <a:hlinkClick xmlns:r="http://schemas.openxmlformats.org/officeDocument/2006/relationships" r:id="rId3">
                <a:extLst>
                  <a:ext uri="{A12FA001-AC4F-418D-AE19-62706E023703}">
                    <ahyp:hlinkClr xmlns:ahyp="http://schemas.microsoft.com/office/drawing/2018/hyperlinkcolor" val="tx"/>
                  </a:ext>
                </a:extLst>
              </a:hlinkClick>
            </a:rPr>
            <a:t>Gambie </a:t>
          </a:r>
          <a:r>
            <a:rPr lang="fr" sz="1100" b="0" i="0" u="none" kern="1200" baseline="0"/>
            <a:t>a utilisé une « caravane de vaccination » impliquant le public par le biais d'approches ludo-éducatives* et a eu recours à des influenceurs locaux pour fournir des informations précises sur les vaccins contre la COVID-19, les campagnes de vaccination prévues et la lutte contre les erreurs ou la mésinformation sur les vaccins. </a:t>
          </a:r>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1402"/>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MISE EN ŒUVRE D'UNE VACCINATION BASÉE SUR LES ÉVÉNEMENTS POUR FRANCHIR LES OBSTACLES ​</a:t>
          </a:r>
        </a:p>
        <a:p>
          <a:pPr marL="0" lvl="0" indent="0" algn="l" defTabSz="488950" rtl="0">
            <a:lnSpc>
              <a:spcPct val="90000"/>
            </a:lnSpc>
            <a:spcBef>
              <a:spcPct val="0"/>
            </a:spcBef>
            <a:spcAft>
              <a:spcPct val="35000"/>
            </a:spcAft>
            <a:buNone/>
          </a:pPr>
          <a:r>
            <a:rPr lang="fr" sz="1100" b="0" i="0" u="none" kern="1200" baseline="0" dirty="0">
              <a:solidFill>
                <a:schemeClr val="bg1"/>
              </a:solidFill>
            </a:rPr>
            <a:t>La </a:t>
          </a:r>
          <a:r>
            <a:rPr lang="fr" sz="1100" b="1" i="0" u="none" kern="1200" baseline="0" dirty="0">
              <a:solidFill>
                <a:schemeClr val="bg1"/>
              </a:solidFill>
            </a:rPr>
            <a:t>Tanzanie </a:t>
          </a:r>
          <a:r>
            <a:rPr lang="fr" sz="1100" b="0" i="0" u="none" kern="1200" baseline="0" dirty="0">
              <a:solidFill>
                <a:schemeClr val="bg1"/>
              </a:solidFill>
            </a:rPr>
            <a:t>a réussi à tirer parti de la visibilité des médias autour des matchs de football et a utilisé les joueurs comme promoteurs de la vaccination</a:t>
          </a:r>
          <a:endParaRPr lang="fr" sz="1100" b="1" kern="1200" dirty="0">
            <a:solidFill>
              <a:schemeClr val="accent4">
                <a:lumMod val="40000"/>
                <a:lumOff val="60000"/>
              </a:schemeClr>
            </a:solidFill>
          </a:endParaRPr>
        </a:p>
      </dsp:txBody>
      <dsp:txXfrm rot="10800000">
        <a:off x="871499" y="1402"/>
        <a:ext cx="4656463" cy="1260499"/>
      </dsp:txXfrm>
    </dsp:sp>
    <dsp:sp modelId="{1DE9332B-C20E-4633-995B-D281F5209CC6}">
      <dsp:nvSpPr>
        <dsp:cNvPr id="0" name=""/>
        <dsp:cNvSpPr/>
      </dsp:nvSpPr>
      <dsp:spPr>
        <a:xfrm>
          <a:off x="0" y="0"/>
          <a:ext cx="1260499" cy="1260499"/>
        </a:xfrm>
        <a:prstGeom prst="ellipse">
          <a:avLst/>
        </a:prstGeom>
        <a:blipFill rotWithShape="1">
          <a:blip xmlns:r="http://schemas.openxmlformats.org/officeDocument/2006/relationships" r:embed="rId1">
            <a:duotone>
              <a:srgbClr val="94D502">
                <a:shade val="45000"/>
                <a:satMod val="135000"/>
              </a:srgbClr>
              <a:prstClr val="white"/>
            </a:duotone>
            <a:extLst>
              <a:ext uri="{28A0092B-C50C-407E-A947-70E740481C1C}">
                <a14:useLocalDpi xmlns:a14="http://schemas.microsoft.com/office/drawing/2010/main" val="0"/>
              </a:ext>
            </a:extLst>
          </a:blip>
          <a:srcRect/>
          <a:stretch>
            <a:fillRect t="-7000" b="-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81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PLANS D'ACTION SPÉCIFIQUES AU CONTEXTE POUR ACCÉLÉRER LA VACCINATION CONTRE LA COVID-19.</a:t>
          </a:r>
        </a:p>
        <a:p>
          <a:pPr marL="0" lvl="0" indent="0" algn="l" defTabSz="488950" rtl="0">
            <a:lnSpc>
              <a:spcPct val="90000"/>
            </a:lnSpc>
            <a:spcBef>
              <a:spcPct val="0"/>
            </a:spcBef>
            <a:spcAft>
              <a:spcPct val="35000"/>
            </a:spcAft>
            <a:buNone/>
          </a:pPr>
          <a:r>
            <a:rPr lang="fr" sz="1100" b="0" i="0" u="none" kern="1200" baseline="0"/>
            <a:t>En </a:t>
          </a:r>
          <a:r>
            <a:rPr lang="fr" sz="1100" b="1" i="0" u="none" kern="1200" baseline="0"/>
            <a:t>Côte ​d’Ivoire, </a:t>
          </a:r>
          <a:r>
            <a:rPr lang="fr" sz="1100" b="0" i="0" u="none" kern="1200" baseline="0"/>
            <a:t>165 plans d’action spécifiques au contexte pour accélérer la vaccination contre la COVID-19 ont été mis en place afin de vacciner environ 3,5 millions de personnes</a:t>
          </a:r>
          <a:endParaRPr lang="fr" sz="1100" kern="1200" dirty="0"/>
        </a:p>
      </dsp:txBody>
      <dsp:txXfrm rot="10800000">
        <a:off x="871499" y="1638171"/>
        <a:ext cx="4656463" cy="1260499"/>
      </dsp:txXfrm>
    </dsp:sp>
    <dsp:sp modelId="{E2505A97-C61F-4AEC-B7CB-0B33D74D0143}">
      <dsp:nvSpPr>
        <dsp:cNvPr id="0" name=""/>
        <dsp:cNvSpPr/>
      </dsp:nvSpPr>
      <dsp:spPr>
        <a:xfrm>
          <a:off x="0" y="1573507"/>
          <a:ext cx="1260499" cy="126049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latin typeface="Arial"/>
            </a:rPr>
            <a:t>PARTICIPATION DE LA COMMUNAUTÉ ET INTÉGRATION DE LA</a:t>
          </a:r>
          <a:r>
            <a:rPr lang="fr" sz="1100" b="1" i="0" u="none" kern="1200" baseline="0">
              <a:solidFill>
                <a:schemeClr val="accent4">
                  <a:lumMod val="40000"/>
                  <a:lumOff val="60000"/>
                </a:schemeClr>
              </a:solidFill>
            </a:rPr>
            <a:t> VACCINATION DE ROUTINE ET DES SERVICES​</a:t>
          </a:r>
          <a:r>
            <a:rPr lang="fr" sz="1100" b="0" i="0" u="none" kern="1200" baseline="0">
              <a:solidFill>
                <a:schemeClr val="accent4">
                  <a:lumMod val="40000"/>
                  <a:lumOff val="60000"/>
                </a:schemeClr>
              </a:solidFill>
              <a:latin typeface="Arial"/>
            </a:rPr>
            <a:t> </a:t>
          </a:r>
          <a:endParaRPr lang="fr" sz="1100" b="1" kern="1200" dirty="0">
            <a:solidFill>
              <a:schemeClr val="accent4">
                <a:lumMod val="40000"/>
                <a:lumOff val="60000"/>
              </a:schemeClr>
            </a:solidFill>
          </a:endParaRP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Fidji</a:t>
          </a:r>
          <a:r>
            <a:rPr lang="fr" sz="1100" b="0" i="0" u="none" kern="1200" baseline="0"/>
            <a:t> a utilisé les commentaires de la communauté et a créé un sous-groupe dédié à l'écoute sociale axé sur la communication sur les risques et la participation communautaire (RCCE) multipartenaire pour améliorer la demande de vaccination de routine et de vaccination contre la COVID 19.</a:t>
          </a:r>
          <a:r>
            <a:rPr lang="fr" sz="1100" b="0" i="0" u="none" kern="1200" baseline="0">
              <a:latin typeface="Arial"/>
            </a:rPr>
            <a:t> </a:t>
          </a:r>
          <a:endParaRPr lang="fr" sz="1100" kern="1200" dirty="0"/>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1402"/>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COMMUNICATION INNOVANTE</a:t>
          </a: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Nigeria </a:t>
          </a:r>
          <a:r>
            <a:rPr lang="fr" sz="1100" b="0" i="0" u="none" kern="1200" baseline="0"/>
            <a:t>a utilisé des messagers de confiance pour diffuser des messages ciblés qui répondent aux préoccupations de la communauté avec l’objectif de changer les comportements pour augmenter la couverture vaccinale contre la COVID-19 au Nigeria.</a:t>
          </a:r>
        </a:p>
      </dsp:txBody>
      <dsp:txXfrm rot="10800000">
        <a:off x="871499" y="1402"/>
        <a:ext cx="4656463" cy="1260499"/>
      </dsp:txXfrm>
    </dsp:sp>
    <dsp:sp modelId="{1DE9332B-C20E-4633-995B-D281F5209CC6}">
      <dsp:nvSpPr>
        <dsp:cNvPr id="0" name=""/>
        <dsp:cNvSpPr/>
      </dsp:nvSpPr>
      <dsp:spPr>
        <a:xfrm>
          <a:off x="0" y="0"/>
          <a:ext cx="1260499" cy="12604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81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CAMPAGNES DE VACCINATION DE RUE </a:t>
          </a:r>
        </a:p>
        <a:p>
          <a:pPr marL="0" lvl="0" indent="0" algn="l" defTabSz="488950" rtl="0">
            <a:lnSpc>
              <a:spcPct val="90000"/>
            </a:lnSpc>
            <a:spcBef>
              <a:spcPct val="0"/>
            </a:spcBef>
            <a:spcAft>
              <a:spcPct val="35000"/>
            </a:spcAft>
            <a:buNone/>
          </a:pPr>
          <a:r>
            <a:rPr lang="fr-FR" sz="1100" kern="1200" dirty="0"/>
            <a:t>Le </a:t>
          </a:r>
          <a:r>
            <a:rPr lang="fr-FR" sz="1100" b="1" kern="1200" dirty="0"/>
            <a:t>Nigéria</a:t>
          </a:r>
          <a:r>
            <a:rPr lang="fr-FR" sz="1100" kern="1200" dirty="0"/>
            <a:t> a mené une campagne de vaccination de rue (promenade sur la route) ainsi qu'une sensibilisation et une mobilisation sociale de porte à porte et une émission de radio interactive en direct pour lutter contre la réticence à la vaccination.</a:t>
          </a:r>
          <a:endParaRPr lang="fr" sz="1800" kern="1200" dirty="0"/>
        </a:p>
      </dsp:txBody>
      <dsp:txXfrm rot="10800000">
        <a:off x="871499" y="1638171"/>
        <a:ext cx="4656463" cy="1260499"/>
      </dsp:txXfrm>
    </dsp:sp>
    <dsp:sp modelId="{E2505A97-C61F-4AEC-B7CB-0B33D74D0143}">
      <dsp:nvSpPr>
        <dsp:cNvPr id="0" name=""/>
        <dsp:cNvSpPr/>
      </dsp:nvSpPr>
      <dsp:spPr>
        <a:xfrm>
          <a:off x="0" y="1573507"/>
          <a:ext cx="1260499" cy="12604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MISE EN PLACE DE LA COMMUNICATION BIDIRECTIONNELLE </a:t>
          </a:r>
        </a:p>
        <a:p>
          <a:pPr marL="0" lvl="0" indent="0" algn="l" defTabSz="488950" rtl="0">
            <a:lnSpc>
              <a:spcPct val="90000"/>
            </a:lnSpc>
            <a:spcBef>
              <a:spcPct val="0"/>
            </a:spcBef>
            <a:spcAft>
              <a:spcPct val="35000"/>
            </a:spcAft>
            <a:buNone/>
          </a:pPr>
          <a:r>
            <a:rPr lang="fr" sz="1100" b="0" i="0" u="none" kern="1200" baseline="0"/>
            <a:t>Au </a:t>
          </a:r>
          <a:r>
            <a:rPr lang="fr" sz="1100" b="1" i="0" u="none" kern="1200" baseline="0"/>
            <a:t>Malawi,</a:t>
          </a:r>
          <a:r>
            <a:rPr lang="fr" sz="1100" b="0" i="0" u="none" kern="1200" baseline="0"/>
            <a:t> </a:t>
          </a:r>
          <a:r>
            <a:rPr lang="fr" sz="1100" b="0" i="0" u="none" kern="1200" baseline="0">
              <a:solidFill>
                <a:schemeClr val="bg2"/>
              </a:solidFill>
            </a:rPr>
            <a:t>la Croix-Rouge, en partenariat avec Katikati, a utilisé un logiciel de communication avec communication SMS bidirectionnelle pour gérer les rumeurs et recueillir des informations pour lutter contre la réticence.</a:t>
          </a:r>
          <a:endParaRPr lang="fr" sz="1100" b="0" kern="1200" dirty="0">
            <a:solidFill>
              <a:schemeClr val="bg2"/>
            </a:solidFill>
          </a:endParaRPr>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l="-6000" r="-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1402"/>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CAMPAGNES INTENSIVES MENÉES PAR LA COMMUNAUTÉ </a:t>
          </a:r>
        </a:p>
        <a:p>
          <a:pPr marL="0" lvl="0" indent="0" algn="l" defTabSz="488950" rtl="0">
            <a:lnSpc>
              <a:spcPct val="90000"/>
            </a:lnSpc>
            <a:spcBef>
              <a:spcPct val="0"/>
            </a:spcBef>
            <a:spcAft>
              <a:spcPct val="35000"/>
            </a:spcAft>
            <a:buNone/>
          </a:pPr>
          <a:r>
            <a:rPr lang="fr" sz="1100" b="0" i="0" u="none" kern="1200" baseline="0"/>
            <a:t>Le </a:t>
          </a:r>
          <a:r>
            <a:rPr lang="fr" sz="1100" b="1" i="0" u="none" kern="1200" baseline="0"/>
            <a:t>Madagascar</a:t>
          </a:r>
          <a:r>
            <a:rPr lang="fr" sz="1100" b="0" i="0" u="none" kern="1200" baseline="0"/>
            <a:t> a travaillé sur des campagnes intensives menées par la communauté et a vacciné avec succès 1 million de personnes en 6 mois.</a:t>
          </a:r>
        </a:p>
      </dsp:txBody>
      <dsp:txXfrm rot="10800000">
        <a:off x="871499" y="1402"/>
        <a:ext cx="4656463" cy="1260499"/>
      </dsp:txXfrm>
    </dsp:sp>
    <dsp:sp modelId="{1DE9332B-C20E-4633-995B-D281F5209CC6}">
      <dsp:nvSpPr>
        <dsp:cNvPr id="0" name=""/>
        <dsp:cNvSpPr/>
      </dsp:nvSpPr>
      <dsp:spPr>
        <a:xfrm>
          <a:off x="0" y="0"/>
          <a:ext cx="1260499" cy="12604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81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PLUSIEURS STRATÉGIES DE COMMUNICATION LORS DES CAMPAGNES </a:t>
          </a:r>
        </a:p>
        <a:p>
          <a:pPr marL="0" lvl="0" indent="0" algn="l" defTabSz="488950" rtl="0">
            <a:lnSpc>
              <a:spcPct val="90000"/>
            </a:lnSpc>
            <a:spcBef>
              <a:spcPct val="0"/>
            </a:spcBef>
            <a:spcAft>
              <a:spcPct val="35000"/>
            </a:spcAft>
            <a:buNone/>
          </a:pPr>
          <a:r>
            <a:rPr lang="fr" sz="1100" b="1" i="0" u="none" kern="1200" baseline="0"/>
            <a:t>L'Éthiopie </a:t>
          </a:r>
          <a:r>
            <a:rPr lang="fr" sz="1100" b="0" i="0" u="none" kern="1200" baseline="0"/>
            <a:t>a utilisé de multiples stratégies de communication comme l'engagement des informateurs clés et le modèle RCCE pour vacciner avec succès 33 000 personnes en 2 jours. </a:t>
          </a:r>
          <a:endParaRPr lang="fr" sz="1800" kern="1200" dirty="0"/>
        </a:p>
      </dsp:txBody>
      <dsp:txXfrm rot="10800000">
        <a:off x="871499" y="1638171"/>
        <a:ext cx="4656463" cy="1260499"/>
      </dsp:txXfrm>
    </dsp:sp>
    <dsp:sp modelId="{E2505A97-C61F-4AEC-B7CB-0B33D74D0143}">
      <dsp:nvSpPr>
        <dsp:cNvPr id="0" name=""/>
        <dsp:cNvSpPr/>
      </dsp:nvSpPr>
      <dsp:spPr>
        <a:xfrm>
          <a:off x="0" y="1573507"/>
          <a:ext cx="1260499" cy="12604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PROMOTION DES VACCINS PAR DES CÉLÉBRITÉS  </a:t>
          </a: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Burkina Faso </a:t>
          </a:r>
          <a:r>
            <a:rPr lang="fr" sz="1100" b="0" i="0" u="none" kern="1200" baseline="0" dirty="0"/>
            <a:t>a lancé une campagne de sensibilisation à la vaccination avec le chanteur reggae Sana Bob, ce qui a augmenté la fréquentation des centres de vaccination. </a:t>
          </a:r>
          <a:endParaRPr lang="fr" sz="1100" b="1" kern="1200" dirty="0">
            <a:solidFill>
              <a:schemeClr val="accent4">
                <a:lumMod val="40000"/>
                <a:lumOff val="60000"/>
              </a:schemeClr>
            </a:solidFill>
          </a:endParaRPr>
        </a:p>
        <a:p>
          <a:pPr marL="0" lvl="0" indent="0" algn="l" defTabSz="488950" rtl="0">
            <a:lnSpc>
              <a:spcPct val="90000"/>
            </a:lnSpc>
            <a:spcBef>
              <a:spcPct val="0"/>
            </a:spcBef>
            <a:spcAft>
              <a:spcPct val="35000"/>
            </a:spcAft>
            <a:buNone/>
          </a:pPr>
          <a:endParaRPr lang="fr" sz="1100" kern="1200" dirty="0"/>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rotWithShape="1">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1402"/>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t"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STRATÉGIQUEMENT AXÉ SUR LA RADIO COMMUNAUTAIRE POUR LUTTER CONTRE LES RUMEURS SUR LA VACCINATION</a:t>
          </a: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Bangladesh </a:t>
          </a:r>
          <a:r>
            <a:rPr lang="fr" sz="1100" b="0" i="0" u="none" kern="1200" baseline="0" dirty="0">
              <a:latin typeface="Arial"/>
            </a:rPr>
            <a:t>a établi un partenariat</a:t>
          </a:r>
          <a:r>
            <a:rPr lang="fr" sz="1100" b="0" i="0" u="none" kern="1200" baseline="0" dirty="0"/>
            <a:t> avec une station FM et 16 stations de radio communautaires pour diffuser des informations correctes sur les vaccins contre la COVID-19, en mettant l'accent sur des messages adaptés aux groupes à haut risque.</a:t>
          </a:r>
          <a:r>
            <a:rPr lang="fr" sz="1100" b="0" i="0" u="none" kern="1200" baseline="0" dirty="0">
              <a:latin typeface="Arial"/>
            </a:rPr>
            <a:t> </a:t>
          </a:r>
          <a:endParaRPr lang="fr" sz="1100" b="0" kern="1200" dirty="0"/>
        </a:p>
        <a:p>
          <a:pPr marL="0" lvl="0" indent="0" algn="l" defTabSz="488950" rtl="0">
            <a:lnSpc>
              <a:spcPct val="90000"/>
            </a:lnSpc>
            <a:spcBef>
              <a:spcPct val="0"/>
            </a:spcBef>
            <a:spcAft>
              <a:spcPct val="35000"/>
            </a:spcAft>
            <a:buNone/>
          </a:pPr>
          <a:endParaRPr lang="fr" sz="1100" b="1" kern="1200" dirty="0">
            <a:solidFill>
              <a:schemeClr val="accent4">
                <a:lumMod val="40000"/>
                <a:lumOff val="60000"/>
              </a:schemeClr>
            </a:solidFill>
          </a:endParaRPr>
        </a:p>
      </dsp:txBody>
      <dsp:txXfrm rot="10800000">
        <a:off x="871499" y="1402"/>
        <a:ext cx="4656463" cy="1260499"/>
      </dsp:txXfrm>
    </dsp:sp>
    <dsp:sp modelId="{1DE9332B-C20E-4633-995B-D281F5209CC6}">
      <dsp:nvSpPr>
        <dsp:cNvPr id="0" name=""/>
        <dsp:cNvSpPr/>
      </dsp:nvSpPr>
      <dsp:spPr>
        <a:xfrm>
          <a:off x="0" y="0"/>
          <a:ext cx="1260499" cy="1260499"/>
        </a:xfrm>
        <a:prstGeom prst="ellipse">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1638171"/>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APPROCHE </a:t>
          </a:r>
          <a:r>
            <a:rPr lang="fr" sz="1100" b="1" i="0" u="none" kern="1200" baseline="0">
              <a:solidFill>
                <a:schemeClr val="accent4">
                  <a:lumMod val="40000"/>
                  <a:lumOff val="60000"/>
                </a:schemeClr>
              </a:solidFill>
              <a:latin typeface="Arial"/>
            </a:rPr>
            <a:t>CENTRÉE SUR LA COMMUNAUTÉ</a:t>
          </a:r>
          <a:r>
            <a:rPr lang="fr" sz="1100" b="0" i="0" u="none" kern="1200" baseline="0">
              <a:solidFill>
                <a:schemeClr val="bg1"/>
              </a:solidFill>
              <a:latin typeface="Arial"/>
            </a:rPr>
            <a:t>  </a:t>
          </a:r>
        </a:p>
        <a:p>
          <a:pPr marL="0" lvl="0" indent="0" algn="l" defTabSz="488950" rtl="0">
            <a:lnSpc>
              <a:spcPct val="90000"/>
            </a:lnSpc>
            <a:spcBef>
              <a:spcPct val="0"/>
            </a:spcBef>
            <a:spcAft>
              <a:spcPct val="35000"/>
            </a:spcAft>
            <a:buNone/>
          </a:pPr>
          <a:r>
            <a:rPr lang="fr" sz="1100" b="1" i="0" u="none" kern="1200" baseline="0">
              <a:solidFill>
                <a:schemeClr val="bg1"/>
              </a:solidFill>
            </a:rPr>
            <a:t>L'Éthiopie (région de Sidama) </a:t>
          </a:r>
          <a:r>
            <a:rPr lang="fr" sz="1100" b="0" i="0" u="none" kern="1200" baseline="0">
              <a:solidFill>
                <a:schemeClr val="bg1"/>
              </a:solidFill>
            </a:rPr>
            <a:t>a suivi une approche ascendante centrée sur la communauté pour accroître la sensibilisation à la vaccination, ce qui a conduit à un taux </a:t>
          </a:r>
          <a:r>
            <a:rPr lang="fr" sz="1100" b="0" i="0" u="none" kern="1200" baseline="0">
              <a:solidFill>
                <a:schemeClr val="bg1"/>
              </a:solidFill>
              <a:latin typeface="Arial"/>
            </a:rPr>
            <a:t>d'utilisation de </a:t>
          </a:r>
          <a:r>
            <a:rPr lang="fr" sz="1100" b="0" i="0" u="none" kern="1200" baseline="0">
              <a:solidFill>
                <a:schemeClr val="bg1"/>
              </a:solidFill>
            </a:rPr>
            <a:t>98 %</a:t>
          </a:r>
          <a:r>
            <a:rPr lang="fr" sz="1100" b="0" i="0" u="none" kern="1200" baseline="0">
              <a:solidFill>
                <a:schemeClr val="bg1"/>
              </a:solidFill>
              <a:latin typeface="Arial"/>
            </a:rPr>
            <a:t>.</a:t>
          </a:r>
          <a:endParaRPr lang="fr" sz="1100" b="0" kern="1200" dirty="0">
            <a:solidFill>
              <a:schemeClr val="bg1"/>
            </a:solidFill>
          </a:endParaRPr>
        </a:p>
      </dsp:txBody>
      <dsp:txXfrm rot="10800000">
        <a:off x="871499" y="1638171"/>
        <a:ext cx="4656463" cy="1260499"/>
      </dsp:txXfrm>
    </dsp:sp>
    <dsp:sp modelId="{E2505A97-C61F-4AEC-B7CB-0B33D74D0143}">
      <dsp:nvSpPr>
        <dsp:cNvPr id="0" name=""/>
        <dsp:cNvSpPr/>
      </dsp:nvSpPr>
      <dsp:spPr>
        <a:xfrm>
          <a:off x="0" y="1573507"/>
          <a:ext cx="1260499" cy="126049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556374" y="3274939"/>
          <a:ext cx="4971588" cy="1260499"/>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84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FORUMS DE DISCUSSION COMMUNAUTAIRES SUR LE VACCIN CONTRE LA COVID-19​</a:t>
          </a:r>
        </a:p>
        <a:p>
          <a:pPr marL="0" lvl="0" indent="0" algn="l" defTabSz="488950" rtl="0">
            <a:lnSpc>
              <a:spcPct val="90000"/>
            </a:lnSpc>
            <a:spcBef>
              <a:spcPct val="0"/>
            </a:spcBef>
            <a:spcAft>
              <a:spcPct val="35000"/>
            </a:spcAft>
            <a:buNone/>
          </a:pPr>
          <a:r>
            <a:rPr lang="fr" sz="1100" b="1" i="0" u="none" kern="1200" baseline="0">
              <a:solidFill>
                <a:schemeClr val="bg1"/>
              </a:solidFill>
            </a:rPr>
            <a:t>Le Cameroun </a:t>
          </a:r>
          <a:r>
            <a:rPr lang="fr" sz="1100" b="0" i="0" u="none" kern="1200" baseline="0">
              <a:solidFill>
                <a:schemeClr val="bg1"/>
              </a:solidFill>
            </a:rPr>
            <a:t>a classé la population en fonction du risque et a développé une communication sociale et de changement de comportement spécifique pour chaque groupe afin d'améliorer l'acceptation du vaccin.</a:t>
          </a:r>
          <a:r>
            <a:rPr lang="fr" sz="1100" b="0" i="0" u="none" kern="1200" baseline="0">
              <a:solidFill>
                <a:schemeClr val="bg1"/>
              </a:solidFill>
              <a:latin typeface="Arial"/>
            </a:rPr>
            <a:t> </a:t>
          </a:r>
          <a:endParaRPr lang="fr" sz="1100" b="0" kern="1200" dirty="0">
            <a:solidFill>
              <a:schemeClr val="bg1"/>
            </a:solidFill>
          </a:endParaRPr>
        </a:p>
      </dsp:txBody>
      <dsp:txXfrm rot="10800000">
        <a:off x="871499" y="3274939"/>
        <a:ext cx="4656463" cy="1260499"/>
      </dsp:txXfrm>
    </dsp:sp>
    <dsp:sp modelId="{2B8815EE-8E16-4B94-9A43-582FDABEA376}">
      <dsp:nvSpPr>
        <dsp:cNvPr id="0" name=""/>
        <dsp:cNvSpPr/>
      </dsp:nvSpPr>
      <dsp:spPr>
        <a:xfrm>
          <a:off x="0" y="3210275"/>
          <a:ext cx="1260499" cy="12604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768030"/>
          <a:ext cx="4971588" cy="1223991"/>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622"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UTILISER L'OBSERVATOIRE DE LA DEMANDE DE VACCINATION (VDO) POUR ASSURER LE SUCCÈS DE LA CAMPAGNE​</a:t>
          </a:r>
        </a:p>
        <a:p>
          <a:pPr marL="0" lvl="0" indent="0" algn="l" defTabSz="488950" rtl="0">
            <a:lnSpc>
              <a:spcPct val="90000"/>
            </a:lnSpc>
            <a:spcBef>
              <a:spcPct val="0"/>
            </a:spcBef>
            <a:spcAft>
              <a:spcPct val="35000"/>
            </a:spcAft>
            <a:buNone/>
          </a:pPr>
          <a:r>
            <a:rPr lang="fr-FR" sz="1100" kern="1200" dirty="0"/>
            <a:t>Le </a:t>
          </a:r>
          <a:r>
            <a:rPr lang="fr-FR" sz="1100" b="1" kern="1200" dirty="0"/>
            <a:t>Vietnam</a:t>
          </a:r>
          <a:r>
            <a:rPr lang="fr-FR" sz="1100" kern="1200" dirty="0"/>
            <a:t> a utilisé son VDO pour surveiller les conversations publiques en ligne dans la langue locale afin d'identifier la désinformation et de fournir des messages vérifiés et des éléments créatifs de réponse.</a:t>
          </a:r>
          <a:endParaRPr lang="fr" sz="1100" kern="1200" dirty="0"/>
        </a:p>
      </dsp:txBody>
      <dsp:txXfrm rot="10800000">
        <a:off x="862372" y="768030"/>
        <a:ext cx="4665590" cy="1223991"/>
      </dsp:txXfrm>
    </dsp:sp>
    <dsp:sp modelId="{1DE9332B-C20E-4633-995B-D281F5209CC6}">
      <dsp:nvSpPr>
        <dsp:cNvPr id="0" name=""/>
        <dsp:cNvSpPr/>
      </dsp:nvSpPr>
      <dsp:spPr>
        <a:xfrm>
          <a:off x="0" y="673030"/>
          <a:ext cx="1223991" cy="122399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2544819"/>
          <a:ext cx="4971588" cy="1223991"/>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622"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ASSOCIATION DU SYSTÈME DE GESTION DES RUMEURS AVEC L'APPROCHE MULTIMÉDIA</a:t>
          </a:r>
          <a:r>
            <a:rPr lang="fr" sz="1100" b="0" i="0" u="none" kern="1200" baseline="0" dirty="0">
              <a:solidFill>
                <a:schemeClr val="accent4">
                  <a:lumMod val="40000"/>
                  <a:lumOff val="60000"/>
                </a:schemeClr>
              </a:solidFill>
              <a:latin typeface="Arial"/>
            </a:rPr>
            <a:t> </a:t>
          </a:r>
          <a:endParaRPr lang="fr" sz="1100" b="1" kern="1200" dirty="0">
            <a:solidFill>
              <a:schemeClr val="accent4">
                <a:lumMod val="40000"/>
                <a:lumOff val="60000"/>
              </a:schemeClr>
            </a:solidFill>
          </a:endParaRPr>
        </a:p>
        <a:p>
          <a:pPr marL="0" lvl="0" indent="0" algn="l" defTabSz="488950" rtl="0">
            <a:lnSpc>
              <a:spcPct val="90000"/>
            </a:lnSpc>
            <a:spcBef>
              <a:spcPct val="0"/>
            </a:spcBef>
            <a:spcAft>
              <a:spcPts val="0"/>
            </a:spcAft>
            <a:buNone/>
          </a:pPr>
          <a:r>
            <a:rPr lang="fr" sz="1100" b="0" i="0" u="none" kern="1200" baseline="0" dirty="0"/>
            <a:t>La </a:t>
          </a:r>
          <a:r>
            <a:rPr lang="fr" sz="1100" b="1" i="0" u="none" kern="1200" baseline="0" dirty="0"/>
            <a:t>Côte ​d’Ivoire</a:t>
          </a:r>
          <a:r>
            <a:rPr lang="fr" sz="1100" b="0" i="0" u="none" kern="1200" baseline="0" dirty="0">
              <a:latin typeface="Arial"/>
            </a:rPr>
            <a:t> </a:t>
          </a:r>
          <a:r>
            <a:rPr lang="fr" sz="1100" b="1" i="0" u="none" kern="1200" baseline="0" dirty="0"/>
            <a:t> </a:t>
          </a:r>
          <a:r>
            <a:rPr lang="fr" sz="1100" b="0" i="0" u="none" kern="1200" baseline="0" dirty="0"/>
            <a:t>a déployé un effort de communication axé sur les données, en utilisant des campagnes radio nationales intensives et des spots télévisuels pour</a:t>
          </a:r>
          <a:r>
            <a:rPr lang="ro-RO" sz="1100" b="0" i="0" u="none" kern="1200" baseline="0" dirty="0"/>
            <a:t> </a:t>
          </a:r>
          <a:r>
            <a:rPr lang="fr" sz="1100" b="0" i="0" u="none" kern="1200" baseline="0" dirty="0"/>
            <a:t>augmenter le taux de vaccination.</a:t>
          </a:r>
          <a:r>
            <a:rPr lang="fr" sz="1800" b="0" i="0" u="none" kern="1200" baseline="0" dirty="0">
              <a:latin typeface="Arial"/>
            </a:rPr>
            <a:t> </a:t>
          </a:r>
          <a:endParaRPr lang="fr" sz="1800" kern="1200" dirty="0"/>
        </a:p>
      </dsp:txBody>
      <dsp:txXfrm rot="10800000">
        <a:off x="862372" y="2544819"/>
        <a:ext cx="4665590" cy="1223991"/>
      </dsp:txXfrm>
    </dsp:sp>
    <dsp:sp modelId="{E2505A97-C61F-4AEC-B7CB-0B33D74D0143}">
      <dsp:nvSpPr>
        <dsp:cNvPr id="0" name=""/>
        <dsp:cNvSpPr/>
      </dsp:nvSpPr>
      <dsp:spPr>
        <a:xfrm>
          <a:off x="0" y="2449818"/>
          <a:ext cx="1223991" cy="122399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56374" y="769496"/>
          <a:ext cx="4971588" cy="1222796"/>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82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4">
                  <a:lumMod val="40000"/>
                  <a:lumOff val="60000"/>
                </a:schemeClr>
              </a:solidFill>
            </a:rPr>
            <a:t>CAMPAGNE DE COMMUNICATION SUR LES RÉSEAUX SOCIAUX À OBJECTIFS RÉGIONAUX POUR CONTRER LA DÉSINFORMATION EN LIGNE</a:t>
          </a:r>
          <a:endParaRPr lang="ro-RO" sz="1100" b="1" i="0" u="none" kern="1200" baseline="0" dirty="0">
            <a:solidFill>
              <a:schemeClr val="accent4">
                <a:lumMod val="40000"/>
                <a:lumOff val="60000"/>
              </a:schemeClr>
            </a:solidFill>
          </a:endParaRP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Ghana </a:t>
          </a:r>
          <a:r>
            <a:rPr lang="fr" sz="1100" b="0" i="0" u="none" kern="1200" baseline="0" dirty="0"/>
            <a:t>a utilisé</a:t>
          </a:r>
          <a:r>
            <a:rPr lang="fr" sz="1100" b="1" i="0" u="none" kern="1200" baseline="0" dirty="0"/>
            <a:t> </a:t>
          </a:r>
          <a:r>
            <a:rPr lang="fr" sz="1100" b="0" i="0" u="none" kern="1200" baseline="0" dirty="0"/>
            <a:t>une campagne de communication sur les réseaux sociaux régionaux ciblant les utilisateurs des réseaux sociaux âgés de 18 à 45 ans pour éduquer sur les vaccins contre la COVID-19. </a:t>
          </a:r>
          <a:endParaRPr lang="fr" sz="1100" b="0" kern="1200" dirty="0"/>
        </a:p>
      </dsp:txBody>
      <dsp:txXfrm rot="10800000">
        <a:off x="862073" y="769496"/>
        <a:ext cx="4665889" cy="1222796"/>
      </dsp:txXfrm>
    </dsp:sp>
    <dsp:sp modelId="{1DE9332B-C20E-4633-995B-D281F5209CC6}">
      <dsp:nvSpPr>
        <dsp:cNvPr id="0" name=""/>
        <dsp:cNvSpPr/>
      </dsp:nvSpPr>
      <dsp:spPr>
        <a:xfrm>
          <a:off x="0" y="674588"/>
          <a:ext cx="1222796" cy="122279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56374" y="2544549"/>
          <a:ext cx="4971588" cy="1222796"/>
        </a:xfrm>
        <a:prstGeom prst="homePlat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82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chemeClr val="accent4">
                  <a:lumMod val="40000"/>
                  <a:lumOff val="60000"/>
                </a:schemeClr>
              </a:solidFill>
            </a:rPr>
            <a:t>RESTRICTIONS LIÉES À LA VACCINATION POUR INFLUENCER LE COMPORTEMENT EN MATIÈRE DE SANTÉ</a:t>
          </a:r>
        </a:p>
        <a:p>
          <a:pPr marL="0" lvl="0" indent="0" algn="l" defTabSz="488950" rtl="0">
            <a:lnSpc>
              <a:spcPct val="90000"/>
            </a:lnSpc>
            <a:spcBef>
              <a:spcPct val="0"/>
            </a:spcBef>
            <a:spcAft>
              <a:spcPct val="35000"/>
            </a:spcAft>
            <a:buNone/>
          </a:pPr>
          <a:r>
            <a:rPr lang="fr" sz="1100" b="0" i="0" u="none" kern="1200" baseline="0">
              <a:solidFill>
                <a:schemeClr val="accent4">
                  <a:lumMod val="60000"/>
                  <a:lumOff val="40000"/>
                </a:schemeClr>
              </a:solidFill>
              <a:hlinkClick xmlns:r="http://schemas.openxmlformats.org/officeDocument/2006/relationships" r:id="rId2">
                <a:extLst>
                  <a:ext uri="{A12FA001-AC4F-418D-AE19-62706E023703}">
                    <ahyp:hlinkClr xmlns:ahyp="http://schemas.microsoft.com/office/drawing/2018/hyperlinkcolor" val="tx"/>
                  </a:ext>
                </a:extLst>
              </a:hlinkClick>
            </a:rPr>
            <a:t>Au </a:t>
          </a:r>
          <a:r>
            <a:rPr lang="fr" sz="1100" b="1" i="0" u="none" kern="1200" baseline="0">
              <a:solidFill>
                <a:schemeClr val="accent4">
                  <a:lumMod val="60000"/>
                  <a:lumOff val="40000"/>
                </a:schemeClr>
              </a:solidFill>
              <a:hlinkClick xmlns:r="http://schemas.openxmlformats.org/officeDocument/2006/relationships" r:id="rId2">
                <a:extLst>
                  <a:ext uri="{A12FA001-AC4F-418D-AE19-62706E023703}">
                    <ahyp:hlinkClr xmlns:ahyp="http://schemas.microsoft.com/office/drawing/2018/hyperlinkcolor" val="tx"/>
                  </a:ext>
                </a:extLst>
              </a:hlinkClick>
            </a:rPr>
            <a:t>Pakistan</a:t>
          </a:r>
          <a:r>
            <a:rPr lang="fr" sz="1100" b="1" i="0" u="none" kern="1200" baseline="0">
              <a:solidFill>
                <a:schemeClr val="bg1"/>
              </a:solidFill>
            </a:rPr>
            <a:t>, </a:t>
          </a:r>
          <a:r>
            <a:rPr lang="fr" sz="1100" b="0" i="0" u="none" kern="1200" baseline="0">
              <a:solidFill>
                <a:schemeClr val="bg1"/>
              </a:solidFill>
            </a:rPr>
            <a:t>le gouvernement a imposé des restrictions aux travailleurs de la santé non vaccinés afin d'influencer l'adoption du vaccin et a atteint un taux élevé d’adoption du vaccin malgré la réticence persistante à l’égard du vaccin. </a:t>
          </a:r>
          <a:endParaRPr lang="fr" sz="1100" b="0" kern="1200" dirty="0">
            <a:solidFill>
              <a:schemeClr val="bg1"/>
            </a:solidFill>
          </a:endParaRPr>
        </a:p>
      </dsp:txBody>
      <dsp:txXfrm rot="10800000">
        <a:off x="862073" y="2544549"/>
        <a:ext cx="4665889" cy="1222796"/>
      </dsp:txXfrm>
    </dsp:sp>
    <dsp:sp modelId="{E2505A97-C61F-4AEC-B7CB-0B33D74D0143}">
      <dsp:nvSpPr>
        <dsp:cNvPr id="0" name=""/>
        <dsp:cNvSpPr/>
      </dsp:nvSpPr>
      <dsp:spPr>
        <a:xfrm>
          <a:off x="0" y="2449641"/>
          <a:ext cx="1222796" cy="12227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Madagascar a commencé à mettre en œuvre la vaccination contre la COVID-19 en mai 2021.</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progrès ont été lents et la couverture demeure faible ; seulement 4,3 % de la population a terminé la série de vaccination primaire.</a:t>
          </a:r>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rtl="0">
            <a:lnSpc>
              <a:spcPct val="90000"/>
            </a:lnSpc>
            <a:spcBef>
              <a:spcPct val="0"/>
            </a:spcBef>
            <a:spcAft>
              <a:spcPct val="15000"/>
            </a:spcAft>
            <a:buFont typeface="Arial" panose="020B0604020202020204" pitchFamily="34" charset="0"/>
            <a:buChar char="•"/>
          </a:pP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Une enquête a révélé que 32 % de la population malgache hésitait à se faire vacciner ; 44 % des personnes interrogées ont cité la rhétorique des dirigeants communautaires et religieux sur la vaccination comme étant la principale raison de leur réticence.</a:t>
          </a:r>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20608" y="823322"/>
          <a:ext cx="1651278"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a:lnSpc>
              <a:spcPct val="90000"/>
            </a:lnSpc>
            <a:spcBef>
              <a:spcPct val="0"/>
            </a:spcBef>
            <a:spcAft>
              <a:spcPts val="0"/>
            </a:spcAft>
            <a:buChar char="•"/>
          </a:pPr>
          <a:endParaRPr lang="fr" sz="1400" kern="1200" dirty="0"/>
        </a:p>
        <a:p>
          <a:pPr marL="0" lvl="1" indent="-114300" algn="l" defTabSz="622300" rtl="0">
            <a:lnSpc>
              <a:spcPct val="90000"/>
            </a:lnSpc>
            <a:spcBef>
              <a:spcPct val="0"/>
            </a:spcBef>
            <a:spcAft>
              <a:spcPts val="0"/>
            </a:spcAft>
            <a:buChar char="•"/>
          </a:pPr>
          <a:r>
            <a:rPr lang="fr" sz="1400" b="0" i="0" u="none" kern="1200" baseline="0" dirty="0"/>
            <a:t>Campagnes communautaires sur 22 sites sous-régionaux, mobilisant des témoignages de leaders sociaux, culturels et religieux à la télévision et à la radio locales. </a:t>
          </a:r>
        </a:p>
        <a:p>
          <a:pPr marL="0" lvl="1" indent="-114300" algn="l" defTabSz="622300" rtl="0">
            <a:lnSpc>
              <a:spcPct val="90000"/>
            </a:lnSpc>
            <a:spcBef>
              <a:spcPct val="0"/>
            </a:spcBef>
            <a:spcAft>
              <a:spcPts val="0"/>
            </a:spcAft>
            <a:buChar char="•"/>
          </a:pPr>
          <a:r>
            <a:rPr lang="fr" sz="1400" b="0" i="0" u="none" kern="1200" baseline="0" dirty="0"/>
            <a:t>Publications via les médias papier dans 109 districts pour sensibiliser les groupes cibles prioritaires</a:t>
          </a:r>
          <a:r>
            <a:rPr lang="ro-RO" sz="1400" b="0" i="0" u="none" kern="1200" baseline="0" dirty="0"/>
            <a:t>.</a:t>
          </a:r>
          <a:endParaRPr lang="fr" sz="1400" b="0" i="0" u="none" kern="1200" baseline="0" dirty="0"/>
        </a:p>
        <a:p>
          <a:pPr marL="0" lvl="1" indent="-114300" algn="l" defTabSz="622300" rtl="0">
            <a:lnSpc>
              <a:spcPct val="90000"/>
            </a:lnSpc>
            <a:spcBef>
              <a:spcPct val="0"/>
            </a:spcBef>
            <a:spcAft>
              <a:spcPts val="0"/>
            </a:spcAft>
            <a:buChar char="•"/>
          </a:pPr>
          <a:r>
            <a:rPr lang="fr" sz="1400" b="0" i="0" u="none" kern="1200" baseline="0" dirty="0"/>
            <a:t>Des groupes mobiles prônant la campagne de vaccination ont diffusé des messages radio, des chansons et des informations sur les vaccins dans 114 districts sanitaires. </a:t>
          </a:r>
        </a:p>
      </dsp:txBody>
      <dsp:txXfrm rot="-5400000">
        <a:off x="1797246" y="3627294"/>
        <a:ext cx="7017394" cy="1490060"/>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Depuis le 3 mars 2020, l'Éthiopie a confirmé 469 819 cas de COVID-19.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proportion de la population qui avait terminé la première série de vaccins en décembre 2021 n'était que de 4 %. </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Dénis communautaire de la COVID-19 (refus d'accepter les faits scientifiques).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Faible capacité des établissements de santé ruraux à administrer la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Perception négative de la communauté locale et rumeurs à l'origine de la réticence face à la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Conflit dans certaines parties du pays​</a:t>
          </a:r>
          <a:r>
            <a:rPr lang="ro-RO" sz="1400" b="0" i="0" u="none" kern="1200" baseline="0" dirty="0"/>
            <a:t>.</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FR" sz="1400" kern="1200" dirty="0"/>
            <a:t>Engagement de 5 000 informateurs clés et fourniture d'une formation sur la communication des risques et l'engagement communautaire</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Utilisation des médias, des supports d'information, d'éducation et de communication (IEC), des jeux de rôle et des discussions de groupes pour renforcer l’adoption.</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Engagement des communautés dans la planification des campagnes de vaccination.</a:t>
          </a:r>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61594" y="154603"/>
          <a:ext cx="4971588" cy="1259883"/>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5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ATTEINDRE LES PERSONNES DIFFICILES À ATTEINDRE</a:t>
          </a:r>
        </a:p>
        <a:p>
          <a:pPr marL="0" lvl="0" algn="l" defTabSz="533400" rtl="0">
            <a:lnSpc>
              <a:spcPct val="90000"/>
            </a:lnSpc>
            <a:spcBef>
              <a:spcPct val="0"/>
            </a:spcBef>
            <a:spcAft>
              <a:spcPct val="35000"/>
            </a:spcAft>
            <a:buNone/>
          </a:pPr>
          <a:r>
            <a:rPr lang="fr" sz="1100" b="0" i="0" u="none" kern="1200" baseline="0" dirty="0">
              <a:solidFill>
                <a:schemeClr val="tx1"/>
              </a:solidFill>
            </a:rPr>
            <a:t>La </a:t>
          </a:r>
          <a:r>
            <a:rPr lang="fr" sz="1100" b="1" i="0" u="none" kern="1200" baseline="0" dirty="0">
              <a:solidFill>
                <a:schemeClr val="tx1"/>
              </a:solidFill>
            </a:rPr>
            <a:t>Bolivie</a:t>
          </a:r>
          <a:r>
            <a:rPr lang="fr" sz="1100" b="0" i="0" u="none" kern="1200" baseline="0" dirty="0">
              <a:solidFill>
                <a:schemeClr val="tx1"/>
              </a:solidFill>
            </a:rPr>
            <a:t> a pris des mesures spéciales pour programmer la vaccination des populations autochtones, composées de différentes nations ou populations autochtones et rurales, qui vivent dans des zones difficiles d'accès et pour lesquelles des obstacles communicationnels et culturels ont été identifiés</a:t>
          </a:r>
        </a:p>
      </dsp:txBody>
      <dsp:txXfrm rot="10800000">
        <a:off x="876565" y="154603"/>
        <a:ext cx="4656617" cy="1259883"/>
      </dsp:txXfrm>
    </dsp:sp>
    <dsp:sp modelId="{1DE9332B-C20E-4633-995B-D281F5209CC6}">
      <dsp:nvSpPr>
        <dsp:cNvPr id="0" name=""/>
        <dsp:cNvSpPr/>
      </dsp:nvSpPr>
      <dsp:spPr>
        <a:xfrm>
          <a:off x="0" y="128738"/>
          <a:ext cx="1224002" cy="122400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61594" y="1725978"/>
          <a:ext cx="4971588" cy="1259883"/>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5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PRESTATION INTÉGRÉE</a:t>
          </a:r>
        </a:p>
        <a:p>
          <a:pPr marL="0" lvl="0" algn="l" defTabSz="533400" rtl="0">
            <a:lnSpc>
              <a:spcPct val="90000"/>
            </a:lnSpc>
            <a:spcBef>
              <a:spcPct val="0"/>
            </a:spcBef>
            <a:spcAft>
              <a:spcPct val="35000"/>
            </a:spcAft>
            <a:buNone/>
          </a:pPr>
          <a:r>
            <a:rPr lang="fr" sz="1100" b="0" i="0" u="none" kern="1200" baseline="0">
              <a:solidFill>
                <a:schemeClr val="tx1"/>
              </a:solidFill>
            </a:rPr>
            <a:t>La </a:t>
          </a:r>
          <a:r>
            <a:rPr lang="fr" sz="1100" b="1" i="0" u="none" kern="1200" baseline="0">
              <a:solidFill>
                <a:schemeClr val="tx1"/>
              </a:solidFill>
            </a:rPr>
            <a:t>Zambie</a:t>
          </a:r>
          <a:r>
            <a:rPr lang="fr" sz="1100" b="0" i="0" u="none" kern="1200" baseline="0">
              <a:solidFill>
                <a:schemeClr val="tx1"/>
              </a:solidFill>
            </a:rPr>
            <a:t> a intégré le déploiement de la vaccination contre la COVID-19 dans les cliniques de traitement antirétroviral (T-ARV), où les clients sont conseillés et orientés vers une zone dédiée à la vaccination contre la COVID-19 spécialement prévue au sein de la clinique T-ARV.</a:t>
          </a:r>
        </a:p>
      </dsp:txBody>
      <dsp:txXfrm rot="10800000">
        <a:off x="876565" y="1725978"/>
        <a:ext cx="4656617" cy="1259883"/>
      </dsp:txXfrm>
    </dsp:sp>
    <dsp:sp modelId="{E2505A97-C61F-4AEC-B7CB-0B33D74D0143}">
      <dsp:nvSpPr>
        <dsp:cNvPr id="0" name=""/>
        <dsp:cNvSpPr/>
      </dsp:nvSpPr>
      <dsp:spPr>
        <a:xfrm>
          <a:off x="17943" y="1654051"/>
          <a:ext cx="1224002" cy="1224002"/>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485647" y="3189027"/>
          <a:ext cx="4971588" cy="1259883"/>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5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MESURES SPÉCIALES POUR ATTEINDRE LES GROUPES À HAUT RISQUE</a:t>
          </a:r>
        </a:p>
        <a:p>
          <a:pPr marL="0" lvl="0" algn="l" defTabSz="533400" rtl="0">
            <a:lnSpc>
              <a:spcPct val="90000"/>
            </a:lnSpc>
            <a:spcBef>
              <a:spcPct val="0"/>
            </a:spcBef>
            <a:spcAft>
              <a:spcPct val="35000"/>
            </a:spcAft>
            <a:buNone/>
          </a:pPr>
          <a:r>
            <a:rPr lang="fr" sz="1100" b="0" i="0" u="none" kern="1200" baseline="0">
              <a:solidFill>
                <a:schemeClr val="tx1"/>
              </a:solidFill>
            </a:rPr>
            <a:t>L'</a:t>
          </a:r>
          <a:r>
            <a:rPr lang="fr" sz="1100" b="1" i="0" u="none" kern="1200" baseline="0">
              <a:solidFill>
                <a:schemeClr val="tx1"/>
              </a:solidFill>
            </a:rPr>
            <a:t>Ouganda</a:t>
          </a:r>
          <a:r>
            <a:rPr lang="fr" sz="1100" b="0" i="0" u="none" kern="1200" baseline="0">
              <a:solidFill>
                <a:schemeClr val="tx1"/>
              </a:solidFill>
            </a:rPr>
            <a:t> a déployé des équipes mobiles pour atteindre les personnes âgées et d'autres personnes qui ne sont pas en mesure de se rendre aux postes de vaccination fixes, en particulier en cas de forte demande et de longues files d'attente.</a:t>
          </a:r>
        </a:p>
      </dsp:txBody>
      <dsp:txXfrm rot="10800000">
        <a:off x="800618" y="3189027"/>
        <a:ext cx="4656617" cy="1259883"/>
      </dsp:txXfrm>
    </dsp:sp>
    <dsp:sp modelId="{2B8815EE-8E16-4B94-9A43-582FDABEA376}">
      <dsp:nvSpPr>
        <dsp:cNvPr id="0" name=""/>
        <dsp:cNvSpPr/>
      </dsp:nvSpPr>
      <dsp:spPr>
        <a:xfrm>
          <a:off x="17943" y="3290019"/>
          <a:ext cx="1224002" cy="1224002"/>
        </a:xfrm>
        <a:prstGeom prst="ellipse">
          <a:avLst/>
        </a:prstGeom>
        <a:blipFill rotWithShape="1">
          <a:blip xmlns:r="http://schemas.openxmlformats.org/officeDocument/2006/relationships"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Même si le pays a commencé la mise en place de la vaccination en juin 2021, seulement 14 % de la population avait terminé la série primaire de vaccination en juin 2022. </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Prolifération des rumeurs.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Communication inadéquate et peu rassurante. ​</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Méfiance envers les autorités.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Controverse mondiale autour du vaccin qui a invalidé les données et les informations normalement utilisées pour mobiliser la population.​</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Breakthrough ACTION, une collaboration dirigée par le Johns Hopkins Centre for Communication Programs, a mis en œuvre une campagne de sensibilisation avec le chanteur de reggae Sana Bob pour parler de la vaccination en termes simples, en combinant divertissement et informations, et pour atteindre les communautés avec la bonne information.​ </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L'Éthiopie a adopté une stratégie de campagnes de vaccination de masse pour accélérer l'adoption de la vaccination contre la COVID-19.</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Une </a:t>
          </a:r>
          <a:r>
            <a:rPr lang="fr" sz="1400" b="1" i="0" u="none" kern="1200" baseline="0" dirty="0"/>
            <a:t>très faible adoption </a:t>
          </a:r>
          <a:r>
            <a:rPr lang="fr" sz="1400" b="0" i="0" u="none" kern="1200" baseline="0" dirty="0"/>
            <a:t>a été observée dans la ville de Hawassa au cours d'une campagne de vaccination contre la COVID-19. ​</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Des activités de plaidoyer de haut niveau avaient été menées, mais les activités de sensibilisation n'ont pas été menées à l'aide d'influenceurs locaux.​</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activités de mobilisation sociale n'ont pas été correctement planifiées et surveillées.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équipes de vaccination n'ont pas été en mesure d'atteindre les objectifs quotidiens dans les sites fixes et de sensibilisation</a:t>
          </a:r>
          <a:r>
            <a:rPr lang="ro-RO" sz="1400" b="0" i="0" u="none" kern="1200" baseline="0" dirty="0"/>
            <a:t>.</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L'équipe nationale de supervision, avec des experts en vaccination, a effectué de fréquentes visites dans les établissements de santé, les sites de vaccination, les parcs industriels, les écoles et les collèges afin d'identifier les causes profondes de la faible adoption des vaccins​</a:t>
          </a:r>
          <a:r>
            <a:rPr lang="ro-RO" sz="1400" b="0" i="0" u="none" kern="1200" baseline="0" dirty="0"/>
            <a:t>.</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Le plaidoyer a été mené au niveau communautaire, en utilisant des messages ciblés de mobilisation sociale.​</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Plusieurs sites temporaires de vaccination ont été ouverts dans des endroits comme des écoles, des bureaux, des gares routières</a:t>
          </a:r>
          <a:r>
            <a:rPr lang="ro-RO" sz="1400" b="0" i="0" u="none" kern="1200" baseline="0" dirty="0"/>
            <a:t>.</a:t>
          </a:r>
          <a:endParaRPr lang="fr" sz="14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Au Cameroun, l'adoption du vaccin était faible et moins de 2 % de la population avait terminé la première série de vaccination.</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régions anglophones du pays avaient les taux les plus faibles d'adoption du vaccin contre la COVID-19, avec une couverture vaccinale primaire de seulement 0,8 % de la population dans le sud-ouest et de 0,67 % dans le nord-ouest du pays.  ​</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conflit armé en cours et la relation tendue entre la population du Cameroun anglophone et le gouvernement ont contribué à la faible adoption de vaccins.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ressources limitées et l'engagement du gouvernement dans ces régions ont rendu difficile le déploiement des interventions</a:t>
          </a:r>
          <a:r>
            <a:rPr lang="ro-RO" sz="1400" b="0" i="0" u="none" kern="1200" baseline="0" dirty="0"/>
            <a:t>.</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533400" rtl="0">
            <a:lnSpc>
              <a:spcPct val="90000"/>
            </a:lnSpc>
            <a:spcBef>
              <a:spcPct val="0"/>
            </a:spcBef>
            <a:spcAft>
              <a:spcPts val="0"/>
            </a:spcAft>
            <a:buChar char="•"/>
          </a:pPr>
          <a:r>
            <a:rPr lang="fr" sz="1200" b="0" i="0" u="none" kern="1200" baseline="0" dirty="0"/>
            <a:t>Intégration des activités de demande de vaccins et de la conception centrée sur l'être humain dans les micro-plans.​</a:t>
          </a:r>
          <a:endParaRPr lang="fr" sz="1200" kern="1200" dirty="0"/>
        </a:p>
        <a:p>
          <a:pPr marL="0" lvl="1" indent="-114300" algn="l" defTabSz="533400" rtl="0">
            <a:lnSpc>
              <a:spcPct val="90000"/>
            </a:lnSpc>
            <a:spcBef>
              <a:spcPct val="0"/>
            </a:spcBef>
            <a:spcAft>
              <a:spcPts val="0"/>
            </a:spcAft>
            <a:buChar char="•"/>
          </a:pPr>
          <a:r>
            <a:rPr lang="fr" sz="1200" b="0" i="0" u="none" kern="1200" baseline="0" dirty="0"/>
            <a:t>Division de la population en groupes vulnérables et développement d’une communication sur le changement de comportement social spécifique à chaque groupe​</a:t>
          </a:r>
          <a:r>
            <a:rPr lang="ro-RO" sz="1200" b="0" i="0" u="none" kern="1200" baseline="0" dirty="0"/>
            <a:t>.</a:t>
          </a:r>
          <a:endParaRPr lang="fr" sz="1200" kern="1200" dirty="0"/>
        </a:p>
        <a:p>
          <a:pPr marL="0" lvl="1" indent="-114300" algn="l" defTabSz="533400" rtl="0">
            <a:lnSpc>
              <a:spcPct val="90000"/>
            </a:lnSpc>
            <a:spcBef>
              <a:spcPct val="0"/>
            </a:spcBef>
            <a:spcAft>
              <a:spcPts val="0"/>
            </a:spcAft>
            <a:buChar char="•"/>
          </a:pPr>
          <a:r>
            <a:rPr lang="fr" sz="1200" b="0" i="0" u="none" kern="1200" baseline="0" dirty="0"/>
            <a:t>Création de structures de dialogue communautaire dans des communautés sélectionnées et groupes de patients existants dans les centres de traitement du diabète</a:t>
          </a:r>
          <a:r>
            <a:rPr lang="ro-RO" sz="1200" b="0" i="0" u="none" kern="1200" baseline="0" dirty="0"/>
            <a:t>.</a:t>
          </a:r>
          <a:endParaRPr lang="fr" sz="1200" kern="1200" dirty="0"/>
        </a:p>
        <a:p>
          <a:pPr marL="0" lvl="1" indent="-114300" algn="l" defTabSz="533400" rtl="0">
            <a:lnSpc>
              <a:spcPct val="90000"/>
            </a:lnSpc>
            <a:spcBef>
              <a:spcPct val="0"/>
            </a:spcBef>
            <a:spcAft>
              <a:spcPts val="0"/>
            </a:spcAft>
            <a:buChar char="•"/>
          </a:pPr>
          <a:r>
            <a:rPr lang="fr" sz="1200" b="0" i="0" u="none" kern="1200" baseline="0" dirty="0"/>
            <a:t>Value Health Africa (VAHA) a mis au point un outil de mesure de la confiance pour comprendre et suivre la confiance envers les vaccins.</a:t>
          </a:r>
          <a:endParaRPr lang="fr" sz="12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Au début de l’année 2022, 15 % des personnes interrogées au Vietnam estimaient que le vaccin contre la COVID-19 était dangereux et 13 % pensaient que le vaccin était inefficace.​</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progrès de la vaccination des enfants de 5-12 ans et des doses de rappel chez les adultes étaient lents.​</a:t>
          </a: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réticence à l’égard des vaccins, alimentée en partie par la désinformation et les lacunes en matière d'information, continue de menacer les efforts de vaccination.​</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09119" y="823322"/>
          <a:ext cx="167425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rtl="0">
            <a:lnSpc>
              <a:spcPct val="90000"/>
            </a:lnSpc>
            <a:spcBef>
              <a:spcPct val="0"/>
            </a:spcBef>
            <a:spcAft>
              <a:spcPts val="0"/>
            </a:spcAft>
            <a:buChar char="•"/>
          </a:pPr>
          <a:r>
            <a:rPr lang="fr" sz="1400" b="0" i="0" u="none" kern="1200" baseline="0" dirty="0"/>
            <a:t> Le Vietnam a utilisé son observatoire de la demande de vaccination (VDO) pour surveiller les conversations publiques en ligne dans la langue locale afin d'identifier la désinformation et de fournir des messages et des ressources créatives approuvés en guise de réponse</a:t>
          </a:r>
          <a:r>
            <a:rPr lang="ro-RO" sz="1400" b="0" i="0" u="none" kern="1200" baseline="0" dirty="0"/>
            <a:t>.</a:t>
          </a:r>
          <a:endParaRPr lang="fr" sz="1400" kern="1200" dirty="0"/>
        </a:p>
        <a:p>
          <a:pPr marL="0" lvl="1" indent="-114300" algn="l" defTabSz="622300" rtl="0">
            <a:lnSpc>
              <a:spcPct val="90000"/>
            </a:lnSpc>
            <a:spcBef>
              <a:spcPct val="0"/>
            </a:spcBef>
            <a:spcAft>
              <a:spcPts val="0"/>
            </a:spcAft>
            <a:buChar char="•"/>
          </a:pPr>
          <a:r>
            <a:rPr lang="fr" sz="1400" b="0" i="0" u="none" kern="1200" baseline="0" dirty="0"/>
            <a:t>Renforcement des capacités et assistance technique aux agents de santé pour répondre à la désinformation.​</a:t>
          </a:r>
          <a:endParaRPr lang="fr" sz="1400" kern="1200" dirty="0"/>
        </a:p>
        <a:p>
          <a:pPr marL="0" lvl="1" indent="-114300" algn="l" defTabSz="622300" rtl="0">
            <a:lnSpc>
              <a:spcPct val="90000"/>
            </a:lnSpc>
            <a:spcBef>
              <a:spcPct val="0"/>
            </a:spcBef>
            <a:spcAft>
              <a:spcPts val="0"/>
            </a:spcAft>
            <a:buChar char="•"/>
          </a:pPr>
          <a:r>
            <a:rPr lang="fr" sz="1400" b="0" i="0" u="none" kern="1200" baseline="0" dirty="0"/>
            <a:t>Un plan de travail triennal comprenant la campagne médiatique « Safe Journeys », qui met l'accent sur la démystification des mythes sur les vaccins contre la COVID-19.​​</a:t>
          </a:r>
          <a:endParaRPr lang="fr" sz="1400" kern="1200" dirty="0"/>
        </a:p>
      </dsp:txBody>
      <dsp:txXfrm rot="-5400000">
        <a:off x="1797246" y="3616925"/>
        <a:ext cx="7016273" cy="1510796"/>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Depuis les débuts de la campagne de vaccination en Côte d’Ivoire au début de l’année 2021, les progrès ont été lents, la couverture n’étant pas à la hauteur de l’objectif identifié par l’OMS, à savoir de vacciner 70 % de la population d’ici juin 2022.​</a:t>
          </a:r>
          <a:endParaRPr lang="fr" sz="1400" kern="1200" dirty="0"/>
        </a:p>
        <a:p>
          <a:pPr marL="114300" lvl="1" indent="-114300" algn="ctr" defTabSz="622300" rtl="0">
            <a:lnSpc>
              <a:spcPct val="90000"/>
            </a:lnSpc>
            <a:spcBef>
              <a:spcPct val="0"/>
            </a:spcBef>
            <a:spcAft>
              <a:spcPct val="15000"/>
            </a:spcAft>
            <a:buFont typeface="Arial" panose="020B0604020202020204" pitchFamily="34" charset="0"/>
            <a:buNone/>
          </a:pP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Les Ivoiriens hésitent encore à se faire vacciner, par crainte des effets indésirables perçus du vaccin sur la fertilité, associés à une perception à faible risque de COVID-19.​</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Utilisation d'un système de gestion des rumeurs qui regroupe et résume les rumeurs provenant des informateurs communautaires, des réseaux sociaux et de la directive nationale chaque mois.​</a:t>
          </a:r>
        </a:p>
        <a:p>
          <a:pPr marL="114300" lvl="1" indent="-114300" algn="l" defTabSz="622300" rtl="0">
            <a:lnSpc>
              <a:spcPct val="90000"/>
            </a:lnSpc>
            <a:spcBef>
              <a:spcPct val="0"/>
            </a:spcBef>
            <a:spcAft>
              <a:spcPct val="15000"/>
            </a:spcAft>
            <a:buChar char="•"/>
          </a:pPr>
          <a:r>
            <a:rPr lang="fr" sz="1400" b="0" i="0" u="none" kern="1200" baseline="0" dirty="0"/>
            <a:t>Campagne radiophonique intensive pendant la période des fêtes de décembre pour lutter contre la désinformation et encourager la poursuite des comportements de prévention.​</a:t>
          </a:r>
        </a:p>
        <a:p>
          <a:pPr marL="114300" lvl="1" indent="-114300" algn="l" defTabSz="622300" rtl="0">
            <a:lnSpc>
              <a:spcPct val="90000"/>
            </a:lnSpc>
            <a:spcBef>
              <a:spcPct val="0"/>
            </a:spcBef>
            <a:spcAft>
              <a:spcPct val="15000"/>
            </a:spcAft>
            <a:buChar char="•"/>
          </a:pPr>
          <a:r>
            <a:rPr lang="fr" sz="1400" b="0" i="0" u="none" kern="1200" baseline="0" dirty="0"/>
            <a:t>Des spots télévisuels répondant aux rumeurs et aux préoccupations publiques courantes, y compris la peur des effets secondaires.</a:t>
          </a:r>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9067" y="-2713646"/>
          <a:ext cx="1334360"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10 mars 2021, le Fidji a lancé son programme de vaccination contre la COVID-19 pour les travailleurs de première ligne, avec un changement de stratégie pour inclure toutes les personnes de plus de 18 ans.</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Fidji a signalé son premier cas communautaire de COVID-19 le 19 avril 2021, en raison d'une violation du protocole.​</a:t>
          </a:r>
          <a:endParaRPr lang="fr" sz="1400" kern="1200" dirty="0"/>
        </a:p>
      </dsp:txBody>
      <dsp:txXfrm rot="-5400000">
        <a:off x="1797246" y="233313"/>
        <a:ext cx="7032865" cy="1204084"/>
      </dsp:txXfrm>
    </dsp:sp>
    <dsp:sp modelId="{8C96A032-99E7-4F02-A6B8-1803D52B7956}">
      <dsp:nvSpPr>
        <dsp:cNvPr id="0" name=""/>
        <dsp:cNvSpPr/>
      </dsp:nvSpPr>
      <dsp:spPr>
        <a:xfrm>
          <a:off x="36561" y="1379"/>
          <a:ext cx="1760685" cy="1667951"/>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7984" y="82802"/>
        <a:ext cx="1597839" cy="1505105"/>
      </dsp:txXfrm>
    </dsp:sp>
    <dsp:sp modelId="{26A8BF07-0D8E-4300-9899-C64780806612}">
      <dsp:nvSpPr>
        <dsp:cNvPr id="0" name=""/>
        <dsp:cNvSpPr/>
      </dsp:nvSpPr>
      <dsp:spPr>
        <a:xfrm rot="5400000">
          <a:off x="4679067" y="-962298"/>
          <a:ext cx="1334360"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Faible taux d'adoption du vaccin malgré une intensification des mesures de RCCE visant les personnes de plus de 60 ans et les personnes handicapées.​</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Idées fausses et désinformation sur la vaccination des femmes enceintes au plus fort de la transmission communautaire.​</a:t>
          </a:r>
          <a:endParaRPr lang="fr" sz="1400" kern="1200" dirty="0"/>
        </a:p>
      </dsp:txBody>
      <dsp:txXfrm rot="-5400000">
        <a:off x="1797246" y="1984661"/>
        <a:ext cx="7032865" cy="1204084"/>
      </dsp:txXfrm>
    </dsp:sp>
    <dsp:sp modelId="{C18FE2B4-240F-4400-B1DA-52196A864594}">
      <dsp:nvSpPr>
        <dsp:cNvPr id="0" name=""/>
        <dsp:cNvSpPr/>
      </dsp:nvSpPr>
      <dsp:spPr>
        <a:xfrm>
          <a:off x="36561" y="1752727"/>
          <a:ext cx="1760685" cy="1667951"/>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7984" y="1834150"/>
        <a:ext cx="1597839" cy="1505105"/>
      </dsp:txXfrm>
    </dsp:sp>
    <dsp:sp modelId="{A3463033-2E55-4A50-B868-0331C39926E2}">
      <dsp:nvSpPr>
        <dsp:cNvPr id="0" name=""/>
        <dsp:cNvSpPr/>
      </dsp:nvSpPr>
      <dsp:spPr>
        <a:xfrm rot="5400000">
          <a:off x="4486184" y="813418"/>
          <a:ext cx="1709756" cy="7091071"/>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533400" rtl="0">
            <a:lnSpc>
              <a:spcPct val="90000"/>
            </a:lnSpc>
            <a:spcBef>
              <a:spcPct val="0"/>
            </a:spcBef>
            <a:spcAft>
              <a:spcPts val="0"/>
            </a:spcAft>
            <a:buChar char="•"/>
          </a:pPr>
          <a:r>
            <a:rPr lang="fr" sz="1200" b="0" i="0" u="none" kern="1200" baseline="0" dirty="0"/>
            <a:t>Création d'un sous-groupe dédié à l'écoute sociale dans le cadre du groupe de travail multipartenaires sur les mesures de RCCE. </a:t>
          </a:r>
          <a:endParaRPr lang="fr" sz="1200" kern="1200" dirty="0"/>
        </a:p>
        <a:p>
          <a:pPr marL="0" lvl="1" indent="-114300" algn="l" defTabSz="533400" rtl="0">
            <a:lnSpc>
              <a:spcPct val="90000"/>
            </a:lnSpc>
            <a:spcBef>
              <a:spcPct val="0"/>
            </a:spcBef>
            <a:spcAft>
              <a:spcPts val="0"/>
            </a:spcAft>
            <a:buChar char="•"/>
          </a:pPr>
          <a:r>
            <a:rPr lang="fr" sz="1200" b="0" i="0" u="none" kern="1200" baseline="0" dirty="0"/>
            <a:t>Triangulation des commentaires de la communauté provenant de sources en ligne et hors ligne</a:t>
          </a:r>
          <a:r>
            <a:rPr lang="ro-RO" sz="1200" b="0" i="0" u="none" kern="1200" baseline="0" dirty="0"/>
            <a:t>.</a:t>
          </a:r>
          <a:endParaRPr lang="fr" sz="1200" kern="1200" dirty="0"/>
        </a:p>
        <a:p>
          <a:pPr marL="0" lvl="1" indent="-114300" algn="l" defTabSz="533400" rtl="0">
            <a:lnSpc>
              <a:spcPct val="90000"/>
            </a:lnSpc>
            <a:spcBef>
              <a:spcPct val="0"/>
            </a:spcBef>
            <a:spcAft>
              <a:spcPts val="0"/>
            </a:spcAft>
            <a:buChar char="•"/>
          </a:pPr>
          <a:r>
            <a:rPr lang="fr" sz="1200" b="0" i="0" u="none" kern="1200" baseline="0" dirty="0"/>
            <a:t>Séance d'information quotidienne à l'équipe de gestion des incidents et au centre de commandement de la lutte contre la COVID-19 pour coordonner le travail des autres piliers de l’intervention.​</a:t>
          </a:r>
          <a:endParaRPr lang="fr" sz="1200" kern="1200" dirty="0"/>
        </a:p>
        <a:p>
          <a:pPr marL="0" lvl="1" indent="-114300" algn="l" defTabSz="533400" rtl="0">
            <a:lnSpc>
              <a:spcPct val="90000"/>
            </a:lnSpc>
            <a:spcBef>
              <a:spcPct val="0"/>
            </a:spcBef>
            <a:spcAft>
              <a:spcPts val="0"/>
            </a:spcAft>
            <a:buChar char="•"/>
          </a:pPr>
          <a:r>
            <a:rPr lang="fr" sz="1200" b="0" i="0" u="none" kern="1200" baseline="0" dirty="0"/>
            <a:t>Intégration de la vaccination aux services​ anté-nataux de routine.                                                         </a:t>
          </a:r>
          <a:endParaRPr lang="fr" sz="1200" kern="1200" dirty="0"/>
        </a:p>
        <a:p>
          <a:pPr marL="0" lvl="1" indent="-114300" algn="l" defTabSz="533400" rtl="0">
            <a:lnSpc>
              <a:spcPct val="90000"/>
            </a:lnSpc>
            <a:spcBef>
              <a:spcPct val="0"/>
            </a:spcBef>
            <a:spcAft>
              <a:spcPts val="0"/>
            </a:spcAft>
            <a:buChar char="•"/>
          </a:pPr>
          <a:r>
            <a:rPr lang="fr" sz="1200" b="0" i="0" u="none" kern="1200" baseline="0" dirty="0"/>
            <a:t>Sites de vaccination au volant pour faciliter l'accès aux personnes âgées et aux personnes handicapées</a:t>
          </a:r>
          <a:r>
            <a:rPr lang="ro-RO" sz="1200" b="0" i="0" u="none" kern="1200" baseline="0" dirty="0"/>
            <a:t>.</a:t>
          </a:r>
          <a:endParaRPr lang="fr" sz="1200" kern="1200" dirty="0"/>
        </a:p>
      </dsp:txBody>
      <dsp:txXfrm rot="-5400000">
        <a:off x="1795527" y="3587539"/>
        <a:ext cx="7007608" cy="1542830"/>
      </dsp:txXfrm>
    </dsp:sp>
    <dsp:sp modelId="{80F46D1E-8939-4D69-BDE1-B1C16F3C74E8}">
      <dsp:nvSpPr>
        <dsp:cNvPr id="0" name=""/>
        <dsp:cNvSpPr/>
      </dsp:nvSpPr>
      <dsp:spPr>
        <a:xfrm>
          <a:off x="36561" y="3524979"/>
          <a:ext cx="1758965" cy="1667951"/>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7984" y="3606402"/>
        <a:ext cx="1596119" cy="150510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En 2021, le public en ligne au Ghana a exprimé sa réticence à l'égard des vaccins en raison de la désinformation liée à la COVID-19 par le biais des réseaux sociaux. </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Il y avait un risque immédiat que cela puisse conduire à des refus généralisés de vaccins tant pour les vaccins contre la COVID-19 que pour les vaccins contre la polio​</a:t>
          </a:r>
          <a:r>
            <a:rPr lang="ro-RO" sz="1400" b="0" i="0" u="none" kern="1200" baseline="0" dirty="0"/>
            <a:t>.</a:t>
          </a:r>
          <a:endParaRPr lang="fr" sz="1400" kern="1200" dirty="0"/>
        </a:p>
        <a:p>
          <a:pPr marL="114300" lvl="1" indent="-114300" algn="ctr" defTabSz="622300" rtl="0">
            <a:lnSpc>
              <a:spcPct val="90000"/>
            </a:lnSpc>
            <a:spcBef>
              <a:spcPct val="0"/>
            </a:spcBef>
            <a:spcAft>
              <a:spcPct val="15000"/>
            </a:spcAft>
            <a:buFont typeface="Arial" panose="020B0604020202020204" pitchFamily="34" charset="0"/>
            <a:buNone/>
          </a:pPr>
          <a:endParaRPr lang="fr" sz="14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désinformation transmise par les réseaux sociaux a menacé l'acceptation des vaccins contre la COVID-19 et d'autres vaccins, y compris ceux contre la polio.​</a:t>
          </a:r>
          <a:endParaRPr lang="fr" sz="14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Campagne de communication ciblée sur les réseaux sociaux à l'intention des utilisateurs des réseaux sociaux au Ghana âgés de 18 à 45 ans.​ La campagne a été conçue en 3 étapes :​</a:t>
          </a:r>
          <a:endParaRPr lang="fr" sz="1400" kern="1200" dirty="0"/>
        </a:p>
        <a:p>
          <a:pPr marL="228600" lvl="2" indent="-114300" algn="l" defTabSz="533400" rtl="0">
            <a:lnSpc>
              <a:spcPct val="90000"/>
            </a:lnSpc>
            <a:spcBef>
              <a:spcPct val="0"/>
            </a:spcBef>
            <a:spcAft>
              <a:spcPct val="15000"/>
            </a:spcAft>
            <a:buFont typeface="+mj-lt"/>
            <a:buAutoNum type="arabicPeriod"/>
          </a:pPr>
          <a:r>
            <a:rPr lang="fr" sz="1200" b="0" i="0" u="none" kern="1200" baseline="0" dirty="0"/>
            <a:t>Récits de désinformation identifiés par l'écoute sociale en ligne pour le Ghana</a:t>
          </a:r>
          <a:r>
            <a:rPr lang="ro-RO" sz="1200" b="0" i="0" u="none" kern="1200" baseline="0" dirty="0"/>
            <a:t>.</a:t>
          </a:r>
          <a:endParaRPr lang="fr" sz="1200" kern="1200" dirty="0"/>
        </a:p>
        <a:p>
          <a:pPr marL="228600" lvl="2" indent="-114300" algn="l" defTabSz="533400" rtl="0">
            <a:lnSpc>
              <a:spcPct val="90000"/>
            </a:lnSpc>
            <a:spcBef>
              <a:spcPct val="0"/>
            </a:spcBef>
            <a:spcAft>
              <a:spcPct val="15000"/>
            </a:spcAft>
            <a:buFont typeface="+mj-lt"/>
            <a:buAutoNum type="arabicPeriod"/>
          </a:pPr>
          <a:r>
            <a:rPr lang="fr-FR" sz="1200" kern="1200" dirty="0"/>
            <a:t>Messages de changement social et de comportement conçus dans des formats adaptés aux médias sociaux pour lutter contre la désinformation identifiée</a:t>
          </a:r>
          <a:r>
            <a:rPr lang="ro-RO" sz="1200" b="0" i="0" u="none" kern="1200" baseline="0" dirty="0"/>
            <a:t>.</a:t>
          </a:r>
          <a:endParaRPr lang="fr" sz="1200" kern="1200" dirty="0"/>
        </a:p>
        <a:p>
          <a:pPr marL="228600" lvl="2" indent="-114300" algn="l" defTabSz="533400" rtl="0">
            <a:lnSpc>
              <a:spcPct val="90000"/>
            </a:lnSpc>
            <a:spcBef>
              <a:spcPct val="0"/>
            </a:spcBef>
            <a:spcAft>
              <a:spcPct val="15000"/>
            </a:spcAft>
            <a:buFont typeface="+mj-lt"/>
            <a:buAutoNum type="arabicPeriod"/>
          </a:pPr>
          <a:r>
            <a:rPr lang="fr" sz="1200" b="0" i="0" u="none" kern="1200" baseline="0" dirty="0"/>
            <a:t>Campagne déployée sur Facebook et Google via la publicité numérique payante et les influenceurs locaux sur les réseaux sociaux.</a:t>
          </a:r>
          <a:endParaRPr lang="fr" sz="12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718046" y="-2769267"/>
          <a:ext cx="1244724"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Un comportement de prévention extrêmement faible contre la COVID-19 a été noté au sein de la population du Pakistan. </a:t>
          </a:r>
          <a:endParaRPr lang="fr" sz="1400" kern="1200" dirty="0"/>
        </a:p>
      </dsp:txBody>
      <dsp:txXfrm rot="-5400000">
        <a:off x="1791407" y="218134"/>
        <a:ext cx="7037241" cy="1123200"/>
      </dsp:txXfrm>
    </dsp:sp>
    <dsp:sp modelId="{8C96A032-99E7-4F02-A6B8-1803D52B7956}">
      <dsp:nvSpPr>
        <dsp:cNvPr id="0" name=""/>
        <dsp:cNvSpPr/>
      </dsp:nvSpPr>
      <dsp:spPr>
        <a:xfrm>
          <a:off x="30721" y="1781"/>
          <a:ext cx="1760685" cy="1555905"/>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06674" y="77734"/>
        <a:ext cx="1608779" cy="1403999"/>
      </dsp:txXfrm>
    </dsp:sp>
    <dsp:sp modelId="{26A8BF07-0D8E-4300-9899-C64780806612}">
      <dsp:nvSpPr>
        <dsp:cNvPr id="0" name=""/>
        <dsp:cNvSpPr/>
      </dsp:nvSpPr>
      <dsp:spPr>
        <a:xfrm rot="5400000">
          <a:off x="4718046" y="-1135566"/>
          <a:ext cx="1244724"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Réticence persistante à l'égard du vaccin : 40 % (avril 2022)​</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Très faible perception du risque : 28 % (avril 2022)​</a:t>
          </a: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Très faible connaissance des variants : 5 % (avril 2022)​</a:t>
          </a:r>
          <a:endParaRPr lang="fr" sz="1400" kern="1200" dirty="0"/>
        </a:p>
      </dsp:txBody>
      <dsp:txXfrm rot="-5400000">
        <a:off x="1791407" y="1851835"/>
        <a:ext cx="7037241" cy="1123200"/>
      </dsp:txXfrm>
    </dsp:sp>
    <dsp:sp modelId="{C18FE2B4-240F-4400-B1DA-52196A864594}">
      <dsp:nvSpPr>
        <dsp:cNvPr id="0" name=""/>
        <dsp:cNvSpPr/>
      </dsp:nvSpPr>
      <dsp:spPr>
        <a:xfrm>
          <a:off x="30721" y="1635482"/>
          <a:ext cx="1760685" cy="1555905"/>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06674" y="1711435"/>
        <a:ext cx="1608779" cy="1403999"/>
      </dsp:txXfrm>
    </dsp:sp>
    <dsp:sp modelId="{A3463033-2E55-4A50-B868-0331C39926E2}">
      <dsp:nvSpPr>
        <dsp:cNvPr id="0" name=""/>
        <dsp:cNvSpPr/>
      </dsp:nvSpPr>
      <dsp:spPr>
        <a:xfrm rot="5400000">
          <a:off x="4373264" y="685605"/>
          <a:ext cx="1944247" cy="7111401"/>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 sz="1400" b="0" i="0" u="none" kern="1200" baseline="0" dirty="0"/>
            <a:t>Le gouvernement a utilisé une stratégie de restrictions liées à la vaccination pour influencer les comportements liés à la santé et promouvoir la demande de vaccins. Le gouvernement a introduit la vaccination comme condition à l'accès :​</a:t>
          </a:r>
        </a:p>
        <a:p>
          <a:pPr marL="228600" lvl="2" indent="-114300" algn="l" defTabSz="622300" rtl="0">
            <a:lnSpc>
              <a:spcPct val="90000"/>
            </a:lnSpc>
            <a:spcBef>
              <a:spcPct val="0"/>
            </a:spcBef>
            <a:spcAft>
              <a:spcPct val="15000"/>
            </a:spcAft>
            <a:buFont typeface="Courier New" panose="02070309020205020404" pitchFamily="49" charset="0"/>
            <a:buChar char="o"/>
          </a:pPr>
          <a:r>
            <a:rPr lang="fr-FR" sz="1400" b="0" i="0" u="none" kern="1200" baseline="0" dirty="0"/>
            <a:t>A</a:t>
          </a:r>
          <a:r>
            <a:rPr lang="fr" sz="1400" b="0" i="0" u="none" kern="1200" baseline="0" dirty="0"/>
            <a:t>ux biens publics, p. ex., les centres éducatifs et les bureaux publics​</a:t>
          </a:r>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Aux moyens de subsistance, p. ex., emploi ou salaire et avantages sociaux​</a:t>
          </a:r>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Aux moyens de communications, p. ex., téléphones portables, transports, voyages en avion​</a:t>
          </a:r>
        </a:p>
        <a:p>
          <a:pPr marL="228600" lvl="2" indent="-114300" algn="l" defTabSz="622300" rtl="0">
            <a:lnSpc>
              <a:spcPct val="90000"/>
            </a:lnSpc>
            <a:spcBef>
              <a:spcPct val="0"/>
            </a:spcBef>
            <a:spcAft>
              <a:spcPct val="15000"/>
            </a:spcAft>
            <a:buFont typeface="Courier New" panose="02070309020205020404" pitchFamily="49" charset="0"/>
            <a:buChar char="o"/>
          </a:pPr>
          <a:r>
            <a:rPr lang="fr" sz="1400" b="0" i="0" u="none" kern="1200" baseline="0" dirty="0"/>
            <a:t>Aux association : prière de congrégation, événements religieux, cérémonies, funérailles.</a:t>
          </a:r>
        </a:p>
      </dsp:txBody>
      <dsp:txXfrm rot="-5400000">
        <a:off x="1789687" y="3364092"/>
        <a:ext cx="7016491" cy="1754427"/>
      </dsp:txXfrm>
    </dsp:sp>
    <dsp:sp modelId="{80F46D1E-8939-4D69-BDE1-B1C16F3C74E8}">
      <dsp:nvSpPr>
        <dsp:cNvPr id="0" name=""/>
        <dsp:cNvSpPr/>
      </dsp:nvSpPr>
      <dsp:spPr>
        <a:xfrm>
          <a:off x="30721" y="3463354"/>
          <a:ext cx="1758965" cy="1555905"/>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06674" y="3539307"/>
        <a:ext cx="1607059" cy="140399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03683" y="624353"/>
          <a:ext cx="4971590" cy="1225197"/>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3">
                  <a:lumMod val="40000"/>
                  <a:lumOff val="60000"/>
                </a:schemeClr>
              </a:solidFill>
            </a:rPr>
            <a:t>SEMAINE DE VACCINATION EN AMÉRIQUE </a:t>
          </a:r>
        </a:p>
        <a:p>
          <a:pPr marL="0" lvl="0" indent="0" algn="l" defTabSz="488950" rtl="0">
            <a:lnSpc>
              <a:spcPct val="90000"/>
            </a:lnSpc>
            <a:spcBef>
              <a:spcPct val="0"/>
            </a:spcBef>
            <a:spcAft>
              <a:spcPct val="35000"/>
            </a:spcAft>
            <a:buNone/>
          </a:pPr>
          <a:r>
            <a:rPr lang="fr" sz="1100" b="0" i="0" u="none" kern="1200" baseline="0" dirty="0"/>
            <a:t>La </a:t>
          </a:r>
          <a:r>
            <a:rPr lang="fr" sz="1100" b="1" i="0" u="none" kern="1200" baseline="0" dirty="0"/>
            <a:t>Barbade</a:t>
          </a:r>
          <a:r>
            <a:rPr lang="fr" sz="1100" b="0" i="0" u="none" kern="1200" baseline="0" dirty="0"/>
            <a:t> a utilisé la VMA 2022 pour rattraper les vaccinations infantiles de routine et pour augmenter la couverture de la population en ce qui concerne les vaccins contre la COVID-19</a:t>
          </a:r>
          <a:endParaRPr lang="fr" sz="1100" kern="1200" dirty="0"/>
        </a:p>
      </dsp:txBody>
      <dsp:txXfrm rot="10800000">
        <a:off x="809982" y="624353"/>
        <a:ext cx="4665291" cy="1225197"/>
      </dsp:txXfrm>
    </dsp:sp>
    <dsp:sp modelId="{1DE9332B-C20E-4633-995B-D281F5209CC6}">
      <dsp:nvSpPr>
        <dsp:cNvPr id="0" name=""/>
        <dsp:cNvSpPr/>
      </dsp:nvSpPr>
      <dsp:spPr>
        <a:xfrm>
          <a:off x="0" y="638389"/>
          <a:ext cx="1225197" cy="12251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409546" y="2438831"/>
          <a:ext cx="5097107" cy="1473656"/>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3">
                  <a:lumMod val="40000"/>
                  <a:lumOff val="60000"/>
                </a:schemeClr>
              </a:solidFill>
            </a:rPr>
            <a:t>PROGRAMME COMMUNAUTAIRE DE SENSIBILISATION À L'INTENSIFICATION DE LA VACCINATION </a:t>
          </a:r>
        </a:p>
        <a:p>
          <a:pPr marL="0" lvl="0" indent="0" algn="l" defTabSz="488950" rtl="0">
            <a:lnSpc>
              <a:spcPct val="90000"/>
            </a:lnSpc>
            <a:spcBef>
              <a:spcPct val="0"/>
            </a:spcBef>
            <a:spcAft>
              <a:spcPct val="35000"/>
            </a:spcAft>
            <a:buNone/>
          </a:pPr>
          <a:r>
            <a:rPr lang="fr" sz="1100" b="0" i="0" u="none" kern="1200" baseline="0" dirty="0">
              <a:latin typeface="Arial"/>
            </a:rPr>
            <a:t> </a:t>
          </a:r>
          <a:r>
            <a:rPr lang="fr" sz="1100" b="0" i="0" u="none" kern="1200" baseline="0" dirty="0"/>
            <a:t>La </a:t>
          </a:r>
          <a:r>
            <a:rPr lang="fr" sz="1100" b="1" i="0" u="none" kern="1200" baseline="0" dirty="0"/>
            <a:t>Dominique</a:t>
          </a:r>
          <a:r>
            <a:rPr lang="fr" sz="1100" b="0" i="0" u="none" kern="1200" baseline="0" dirty="0"/>
            <a:t> a ciblé les populations en se concentrant sur les cliniques à faibles performances vaccinale et en menant des actions de proximité afin de rattraper les enfants qui n’ont pas reçu certains vaccins. Des campagnes éducatives ont également été menées sur la vaccination.</a:t>
          </a:r>
          <a:endParaRPr lang="fr" sz="1100" b="1" kern="1200" dirty="0"/>
        </a:p>
      </dsp:txBody>
      <dsp:txXfrm rot="10800000">
        <a:off x="777960" y="2438831"/>
        <a:ext cx="4728693" cy="1473656"/>
      </dsp:txXfrm>
    </dsp:sp>
    <dsp:sp modelId="{E2505A97-C61F-4AEC-B7CB-0B33D74D0143}">
      <dsp:nvSpPr>
        <dsp:cNvPr id="0" name=""/>
        <dsp:cNvSpPr/>
      </dsp:nvSpPr>
      <dsp:spPr>
        <a:xfrm>
          <a:off x="0" y="2577096"/>
          <a:ext cx="1225197" cy="12251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30108" y="747221"/>
          <a:ext cx="4971590" cy="1225197"/>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chemeClr val="accent3">
                  <a:lumMod val="40000"/>
                  <a:lumOff val="60000"/>
                </a:schemeClr>
              </a:solidFill>
              <a:latin typeface="Arial"/>
              <a:ea typeface="+mn-ea"/>
              <a:cs typeface="+mn-cs"/>
            </a:rPr>
            <a:t>COMBLER LE FOSSÉ ENTRE LE SECTEUR PUBLIC ET LE SECTEUR PRIVÉ</a:t>
          </a:r>
        </a:p>
        <a:p>
          <a:pPr marL="0" lvl="0" indent="0" algn="l" defTabSz="533400" rtl="0">
            <a:lnSpc>
              <a:spcPct val="90000"/>
            </a:lnSpc>
            <a:spcBef>
              <a:spcPct val="0"/>
            </a:spcBef>
            <a:spcAft>
              <a:spcPct val="35000"/>
            </a:spcAft>
            <a:buNone/>
          </a:pPr>
          <a:r>
            <a:rPr lang="fr" sz="1100" b="0" i="0" u="none" kern="1200" baseline="0" dirty="0">
              <a:solidFill>
                <a:srgbClr val="FFFFFF"/>
              </a:solidFill>
              <a:latin typeface="Arial"/>
              <a:ea typeface="+mn-ea"/>
              <a:cs typeface="+mn-cs"/>
            </a:rPr>
            <a:t>Le </a:t>
          </a:r>
          <a:r>
            <a:rPr lang="fr" sz="1100" b="1" i="0" u="none" kern="1200" baseline="0" dirty="0">
              <a:solidFill>
                <a:srgbClr val="FFFFFF"/>
              </a:solidFill>
              <a:latin typeface="Arial"/>
              <a:ea typeface="+mn-ea"/>
              <a:cs typeface="+mn-cs"/>
            </a:rPr>
            <a:t>Liban</a:t>
          </a:r>
          <a:r>
            <a:rPr lang="fr" sz="1100" b="0" i="0" u="none" kern="1200" baseline="0" dirty="0">
              <a:solidFill>
                <a:srgbClr val="FFFFFF"/>
              </a:solidFill>
              <a:latin typeface="Arial"/>
              <a:ea typeface="+mn-ea"/>
              <a:cs typeface="+mn-cs"/>
            </a:rPr>
            <a:t> a augmenté le taux de vaccination des enfants en engageant le secteur privé et en comblant le fossé public-privé</a:t>
          </a:r>
          <a:endParaRPr lang="fr" sz="1100" b="1" kern="1200" dirty="0">
            <a:solidFill>
              <a:srgbClr val="FFFFFF"/>
            </a:solidFill>
            <a:latin typeface="Arial"/>
            <a:ea typeface="+mn-ea"/>
            <a:cs typeface="+mn-cs"/>
          </a:endParaRPr>
        </a:p>
      </dsp:txBody>
      <dsp:txXfrm rot="10800000">
        <a:off x="836407" y="747221"/>
        <a:ext cx="4665291" cy="1225197"/>
      </dsp:txXfrm>
    </dsp:sp>
    <dsp:sp modelId="{1DE9332B-C20E-4633-995B-D281F5209CC6}">
      <dsp:nvSpPr>
        <dsp:cNvPr id="0" name=""/>
        <dsp:cNvSpPr/>
      </dsp:nvSpPr>
      <dsp:spPr>
        <a:xfrm>
          <a:off x="0" y="763221"/>
          <a:ext cx="1223993" cy="122399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03382" y="2563060"/>
          <a:ext cx="4971590" cy="1225197"/>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518"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3">
                  <a:lumMod val="40000"/>
                  <a:lumOff val="60000"/>
                </a:schemeClr>
              </a:solidFill>
            </a:rPr>
            <a:t>UTILISATION D’UNE APPLICATION MOBILE POUR LE PROGRAMME DE PROXIMITE</a:t>
          </a:r>
        </a:p>
        <a:p>
          <a:pPr marL="0" lvl="0" indent="0" algn="l" defTabSz="488950" rtl="0">
            <a:lnSpc>
              <a:spcPct val="90000"/>
            </a:lnSpc>
            <a:spcBef>
              <a:spcPct val="0"/>
            </a:spcBef>
            <a:spcAft>
              <a:spcPct val="35000"/>
            </a:spcAft>
            <a:buNone/>
          </a:pPr>
          <a:r>
            <a:rPr lang="fr" sz="1100" b="0" i="0" u="none" kern="1200" baseline="0" dirty="0"/>
            <a:t>Le </a:t>
          </a:r>
          <a:r>
            <a:rPr lang="fr" sz="1100" b="1" i="0" u="none" kern="1200" baseline="0" dirty="0"/>
            <a:t>Pakistan </a:t>
          </a:r>
          <a:r>
            <a:rPr lang="fr" sz="1100" b="0" i="0" u="none" kern="1200" baseline="0" dirty="0"/>
            <a:t>a mené un programme de proximité à l'aide de l'application Zindagi Mehfooz et a suivi 62 % des enfants qui n'ont pas reçu leurs vaccins.</a:t>
          </a:r>
          <a:endParaRPr lang="fr" sz="1100" kern="1200" dirty="0"/>
        </a:p>
      </dsp:txBody>
      <dsp:txXfrm rot="10800000">
        <a:off x="809681" y="2563060"/>
        <a:ext cx="4665291" cy="1225197"/>
      </dsp:txXfrm>
    </dsp:sp>
    <dsp:sp modelId="{E2505A97-C61F-4AEC-B7CB-0B33D74D0143}">
      <dsp:nvSpPr>
        <dsp:cNvPr id="0" name=""/>
        <dsp:cNvSpPr/>
      </dsp:nvSpPr>
      <dsp:spPr>
        <a:xfrm>
          <a:off x="0" y="2577698"/>
          <a:ext cx="1223993" cy="1223993"/>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15706" y="69170"/>
          <a:ext cx="4971590" cy="1150908"/>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7519"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FOURGONS MOBILES DE VACCINATION</a:t>
          </a:r>
        </a:p>
        <a:p>
          <a:pPr marL="0" lvl="0" indent="0" algn="l" defTabSz="533400" rtl="0">
            <a:lnSpc>
              <a:spcPct val="90000"/>
            </a:lnSpc>
            <a:spcBef>
              <a:spcPct val="0"/>
            </a:spcBef>
            <a:spcAft>
              <a:spcPct val="35000"/>
            </a:spcAft>
            <a:buNone/>
          </a:pPr>
          <a:r>
            <a:rPr lang="fr" sz="1100" b="0" i="0" u="none" kern="1200" baseline="0" dirty="0">
              <a:solidFill>
                <a:srgbClr val="000000"/>
              </a:solidFill>
              <a:latin typeface="Arial"/>
              <a:ea typeface="+mn-ea"/>
              <a:cs typeface="+mn-cs"/>
            </a:rPr>
            <a:t>L'</a:t>
          </a:r>
          <a:r>
            <a:rPr lang="fr" sz="1100" b="1" i="0" u="none" kern="1200" baseline="0" dirty="0">
              <a:solidFill>
                <a:srgbClr val="000000"/>
              </a:solidFill>
              <a:latin typeface="Arial"/>
              <a:ea typeface="+mn-ea"/>
              <a:cs typeface="+mn-cs"/>
            </a:rPr>
            <a:t>Ouganda</a:t>
          </a:r>
          <a:r>
            <a:rPr lang="fr" sz="1100" b="0" i="0" u="none" kern="1200" baseline="0" dirty="0">
              <a:solidFill>
                <a:srgbClr val="000000"/>
              </a:solidFill>
              <a:latin typeface="Arial"/>
              <a:ea typeface="+mn-ea"/>
              <a:cs typeface="+mn-cs"/>
            </a:rPr>
            <a:t> a soutenu l'Autorité de la capitale de Kampala avec 7 fourgons de mobilisation comme point de vaccination. Le modèle du fourgon de mobilisation s'est révélé plus rentable et a atteint 4,7 fois plus de clients qu'une approche classique de vaccination de proximité.</a:t>
          </a:r>
        </a:p>
        <a:p>
          <a:pPr marL="0" lvl="0" indent="0" algn="l" defTabSz="533400" rtl="0">
            <a:lnSpc>
              <a:spcPct val="90000"/>
            </a:lnSpc>
            <a:spcBef>
              <a:spcPct val="0"/>
            </a:spcBef>
            <a:spcAft>
              <a:spcPct val="35000"/>
            </a:spcAft>
            <a:buNone/>
          </a:pPr>
          <a:endParaRPr lang="fr" sz="1100" kern="1200" dirty="0">
            <a:solidFill>
              <a:schemeClr val="tx1"/>
            </a:solidFill>
          </a:endParaRPr>
        </a:p>
      </dsp:txBody>
      <dsp:txXfrm rot="10800000">
        <a:off x="903433" y="69170"/>
        <a:ext cx="4683863" cy="1150908"/>
      </dsp:txXfrm>
    </dsp:sp>
    <dsp:sp modelId="{1DE9332B-C20E-4633-995B-D281F5209CC6}">
      <dsp:nvSpPr>
        <dsp:cNvPr id="0" name=""/>
        <dsp:cNvSpPr/>
      </dsp:nvSpPr>
      <dsp:spPr>
        <a:xfrm>
          <a:off x="100665" y="101418"/>
          <a:ext cx="985994" cy="994592"/>
        </a:xfrm>
        <a:prstGeom prst="ellipse">
          <a:avLst/>
        </a:prstGeom>
        <a:blipFill rotWithShape="1">
          <a:blip xmlns:r="http://schemas.openxmlformats.org/officeDocument/2006/relationships" r:embed="rId1">
            <a:duotone>
              <a:srgbClr val="008DC9">
                <a:shade val="45000"/>
                <a:satMod val="135000"/>
              </a:srgbClr>
              <a:prstClr val="white"/>
            </a:duotone>
            <a:extLst>
              <a:ext uri="{28A0092B-C50C-407E-A947-70E740481C1C}">
                <a14:useLocalDpi xmlns:a14="http://schemas.microsoft.com/office/drawing/2010/main" val="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63995" y="1563633"/>
          <a:ext cx="4971590" cy="1426136"/>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7519"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CAMPAGNE POUR PROMOUVOIR L’UTILISATION COMPLÈTE DES FLACONS (FINISH-A-VIAL/FAV) </a:t>
          </a:r>
        </a:p>
        <a:p>
          <a:pPr marL="0" lvl="0" indent="0" algn="l" defTabSz="488950" rtl="0">
            <a:lnSpc>
              <a:spcPct val="90000"/>
            </a:lnSpc>
            <a:spcBef>
              <a:spcPct val="0"/>
            </a:spcBef>
            <a:spcAft>
              <a:spcPct val="35000"/>
            </a:spcAft>
            <a:buNone/>
          </a:pPr>
          <a:r>
            <a:rPr lang="fr" sz="1100" b="0" i="0" u="none" kern="1200" baseline="0" dirty="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Le </a:t>
          </a:r>
          <a:r>
            <a:rPr lang="fr" sz="1100" b="1" i="0" u="none" kern="1200" baseline="0" dirty="0">
              <a:solidFill>
                <a:schemeClr val="accent4">
                  <a:lumMod val="50000"/>
                </a:schemeClr>
              </a:solidFill>
              <a:latin typeface="Arial"/>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Malawi</a:t>
          </a:r>
          <a:r>
            <a:rPr lang="fr" sz="1100" b="0" i="0" u="none" kern="1200" baseline="0" dirty="0">
              <a:solidFill>
                <a:srgbClr val="000000"/>
              </a:solidFill>
              <a:latin typeface="Arial"/>
              <a:ea typeface="+mn-ea"/>
              <a:cs typeface="+mn-cs"/>
            </a:rPr>
            <a:t> a organisé une campagne visant à promouvoir l’utilisation complète des flacons/FAV dans deux districts (Mangochi et Blantyre) où les vaccinateurs ont reçu des indemnités de repas/incitations lorsqu'ils vaccinaient plus de 10 personnes par jour, utilisant ainsi un flacon complet de vaccin Astra Zeneca. </a:t>
          </a:r>
          <a:endParaRPr lang="fr" sz="1100" kern="1200" dirty="0">
            <a:solidFill>
              <a:schemeClr val="tx1"/>
            </a:solidFill>
          </a:endParaRPr>
        </a:p>
      </dsp:txBody>
      <dsp:txXfrm rot="10800000">
        <a:off x="920529" y="1563633"/>
        <a:ext cx="4615056" cy="1426136"/>
      </dsp:txXfrm>
    </dsp:sp>
    <dsp:sp modelId="{E2505A97-C61F-4AEC-B7CB-0B33D74D0143}">
      <dsp:nvSpPr>
        <dsp:cNvPr id="0" name=""/>
        <dsp:cNvSpPr/>
      </dsp:nvSpPr>
      <dsp:spPr>
        <a:xfrm>
          <a:off x="157864" y="1573565"/>
          <a:ext cx="1150908" cy="11509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608002" y="3206437"/>
          <a:ext cx="4971590" cy="1269095"/>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7519"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PROGRAMME EXPRESS DE VACCINATION CONTRE LA COVID-19</a:t>
          </a:r>
        </a:p>
        <a:p>
          <a:pPr marL="0" lvl="0" indent="0" algn="l" defTabSz="533400" rtl="0">
            <a:lnSpc>
              <a:spcPct val="90000"/>
            </a:lnSpc>
            <a:spcBef>
              <a:spcPct val="0"/>
            </a:spcBef>
            <a:spcAft>
              <a:spcPct val="35000"/>
            </a:spcAft>
            <a:buNone/>
          </a:pPr>
          <a:r>
            <a:rPr lang="fr" sz="1100" b="0" i="0" u="none" kern="1200" baseline="0">
              <a:solidFill>
                <a:schemeClr val="accent4">
                  <a:lumMod val="50000"/>
                </a:schemeClr>
              </a:solidFill>
              <a:latin typeface="Arial"/>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Le </a:t>
          </a:r>
          <a:r>
            <a:rPr lang="fr" sz="1100" b="1" i="0" u="none" kern="1200" baseline="0">
              <a:solidFill>
                <a:schemeClr val="accent4">
                  <a:lumMod val="50000"/>
                </a:schemeClr>
              </a:solidFill>
              <a:latin typeface="Arial"/>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Malaw</a:t>
          </a:r>
          <a:r>
            <a:rPr lang="fr" sz="1100" b="1" i="0" u="none" kern="1200" baseline="0">
              <a:solidFill>
                <a:srgbClr val="000000"/>
              </a:solidFill>
              <a:latin typeface="Arial"/>
              <a:ea typeface="+mn-ea"/>
              <a:cs typeface="+mn-cs"/>
              <a:hlinkClick xmlns:r="http://schemas.openxmlformats.org/officeDocument/2006/relationships" r:id="rId4"/>
            </a:rPr>
            <a:t>i</a:t>
          </a:r>
          <a:r>
            <a:rPr lang="fr" sz="1100" b="1" i="0" u="none" kern="1200" baseline="0">
              <a:solidFill>
                <a:srgbClr val="000000"/>
              </a:solidFill>
              <a:latin typeface="Arial"/>
              <a:ea typeface="+mn-ea"/>
              <a:cs typeface="+mn-cs"/>
            </a:rPr>
            <a:t> </a:t>
          </a:r>
          <a:r>
            <a:rPr lang="fr" sz="1100" b="0" i="0" u="none" kern="1200" baseline="0">
              <a:solidFill>
                <a:srgbClr val="000000"/>
              </a:solidFill>
              <a:latin typeface="Arial"/>
              <a:ea typeface="+mn-ea"/>
              <a:cs typeface="+mn-cs"/>
            </a:rPr>
            <a:t>a lancé le programme express de vaccination contre la COVID-19 avec le soutien de l'UNICEF. Une équipe de vaccination express a été déployée dans chaque district. Après avoir atteint le site éloigné/rural, ils ont mené des activités de sensibilisation de la communauté pour inciter la communauté à se rendre au site de vaccination. </a:t>
          </a:r>
          <a:endParaRPr lang="fr" sz="1100" b="0" kern="1200" dirty="0">
            <a:solidFill>
              <a:srgbClr val="000000"/>
            </a:solidFill>
            <a:latin typeface="Arial"/>
            <a:ea typeface="+mn-ea"/>
            <a:cs typeface="+mn-cs"/>
          </a:endParaRPr>
        </a:p>
      </dsp:txBody>
      <dsp:txXfrm rot="10800000">
        <a:off x="925276" y="3206437"/>
        <a:ext cx="4654316" cy="1269095"/>
      </dsp:txXfrm>
    </dsp:sp>
    <dsp:sp modelId="{2B8815EE-8E16-4B94-9A43-582FDABEA376}">
      <dsp:nvSpPr>
        <dsp:cNvPr id="0" name=""/>
        <dsp:cNvSpPr/>
      </dsp:nvSpPr>
      <dsp:spPr>
        <a:xfrm>
          <a:off x="0" y="3265530"/>
          <a:ext cx="1150908" cy="11509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Le Liban traverse une triple crise ( humanitaire, économique et pandémie de​COVID-19).</a:t>
          </a:r>
          <a:endParaRPr lang="fr"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L'impact de la crise économique a déplacé un système de santé de classe mondiale axé sur le secteur privé vers des soins de santé en baisse et non abordables. </a:t>
          </a:r>
          <a:endParaRPr lang="fr"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Une baisse de &gt;30 % de la couverture vaccinale nationale a été constatée. </a:t>
          </a:r>
          <a:endParaRPr lang="fr"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 Les enfants zéro-dose (DTC1 manquant) sont passés de 4 % en 2019 à 13 % en 2020.</a:t>
          </a:r>
          <a:endParaRPr lang="fr" sz="1200" kern="120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L'évaluation multisectorielle des besoins (ANSM) met en évidence la disponibilité des vaccins et l'accessibilité des sites de vaccination comme principaux obstacles signalés dans l'ensemble de la population en ce qui concerne la vaccination des enfants​</a:t>
          </a:r>
          <a:endParaRPr lang="fr"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fr" sz="1200" b="0" i="0" u="none" kern="1200" baseline="0" dirty="0"/>
            <a:t>Passage du secteur privé au public - charge sur plus de 800 points du PEV du secteur public, mais soutien nécessaire pour appuyer et renforcer le programme de vaccination</a:t>
          </a:r>
          <a:endParaRPr lang="fr" sz="1200" kern="120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fr" sz="1200" b="0" i="0" u="none" kern="1200" baseline="0" dirty="0"/>
            <a:t>Le ministère de la Santé publique (MdSP), avec le soutien de l'UNICEF et de l'OMS, a décidé de combler le fossé de l'immunité et de transformer la crise en une opportunité par le biais de :​​</a:t>
          </a:r>
          <a:endParaRPr lang="fr" sz="1200" kern="1200" dirty="0"/>
        </a:p>
        <a:p>
          <a:pPr marL="228600" lvl="2" indent="-114300" algn="l" defTabSz="533400" rtl="0">
            <a:lnSpc>
              <a:spcPct val="90000"/>
            </a:lnSpc>
            <a:spcBef>
              <a:spcPct val="0"/>
            </a:spcBef>
            <a:spcAft>
              <a:spcPct val="15000"/>
            </a:spcAft>
            <a:buFont typeface="Courier New" panose="02070309020205020404" pitchFamily="49" charset="0"/>
            <a:buChar char="o"/>
          </a:pPr>
          <a:r>
            <a:rPr lang="fr" sz="1200" b="0" i="0" u="none" kern="1200" baseline="0" dirty="0"/>
            <a:t>Combler le fossé de l'immunité et établir la confiance envers la vaccination par le secteur public​​</a:t>
          </a:r>
          <a:endParaRPr lang="fr" sz="1200" kern="1200" dirty="0"/>
        </a:p>
        <a:p>
          <a:pPr marL="228600" lvl="2" indent="-114300" algn="l" defTabSz="533400" rtl="0">
            <a:lnSpc>
              <a:spcPct val="90000"/>
            </a:lnSpc>
            <a:spcBef>
              <a:spcPct val="0"/>
            </a:spcBef>
            <a:spcAft>
              <a:spcPct val="15000"/>
            </a:spcAft>
            <a:buFont typeface="Courier New" panose="02070309020205020404" pitchFamily="49" charset="0"/>
            <a:buChar char="o"/>
          </a:pPr>
          <a:r>
            <a:rPr lang="fr" sz="1200" b="0" i="0" u="none" kern="1200" baseline="0" dirty="0"/>
            <a:t>Se concentrer sur la qualité des services de vaccination​​</a:t>
          </a:r>
          <a:endParaRPr lang="fr" sz="1200" kern="1200" dirty="0"/>
        </a:p>
        <a:p>
          <a:pPr marL="228600" lvl="2" indent="-114300" algn="l" defTabSz="533400" rtl="0">
            <a:lnSpc>
              <a:spcPct val="90000"/>
            </a:lnSpc>
            <a:spcBef>
              <a:spcPct val="0"/>
            </a:spcBef>
            <a:spcAft>
              <a:spcPct val="15000"/>
            </a:spcAft>
            <a:buFont typeface="Courier New" panose="02070309020205020404" pitchFamily="49" charset="0"/>
            <a:buChar char="o"/>
          </a:pPr>
          <a:r>
            <a:rPr lang="fr" sz="1200" b="0" i="0" u="none" kern="1200" baseline="0" dirty="0"/>
            <a:t>Impliquer le secteur privé​</a:t>
          </a:r>
        </a:p>
        <a:p>
          <a:pPr marL="228600" lvl="2" indent="-114300" algn="l" defTabSz="533400" rtl="0">
            <a:lnSpc>
              <a:spcPct val="90000"/>
            </a:lnSpc>
            <a:spcBef>
              <a:spcPct val="0"/>
            </a:spcBef>
            <a:spcAft>
              <a:spcPct val="15000"/>
            </a:spcAft>
            <a:buFont typeface="Courier New" panose="02070309020205020404" pitchFamily="49" charset="0"/>
            <a:buChar char="o"/>
          </a:pPr>
          <a:r>
            <a:rPr lang="fr" sz="1200" b="0" i="0" u="none" kern="1200" baseline="0" dirty="0"/>
            <a:t>La création d'une feuille de route à long terme pour une vaccination durable en conformité avec le programme mondial de SSP et l'utilisation des opportunités pour fournir des services intégrés </a:t>
          </a:r>
          <a:endParaRPr lang="fr" sz="1200" kern="120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solidFill>
                <a:schemeClr val="bg1"/>
              </a:solidFill>
            </a:rPr>
            <a:t>SOLUTION</a:t>
          </a:r>
        </a:p>
      </dsp:txBody>
      <dsp:txXfrm>
        <a:off x="118605" y="3614025"/>
        <a:ext cx="1596597" cy="151659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03384" y="606060"/>
          <a:ext cx="4971590" cy="1368008"/>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69668"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chemeClr val="accent2">
                  <a:lumMod val="50000"/>
                </a:schemeClr>
              </a:solidFill>
            </a:rPr>
            <a:t>SUIVI EFFICACE GRÂCE AUX PLATES-FORMES NUMÉRIQUES</a:t>
          </a:r>
        </a:p>
        <a:p>
          <a:pPr marL="0" lvl="0" indent="0" algn="l" defTabSz="488950" rtl="0">
            <a:lnSpc>
              <a:spcPct val="90000"/>
            </a:lnSpc>
            <a:spcBef>
              <a:spcPct val="0"/>
            </a:spcBef>
            <a:spcAft>
              <a:spcPct val="35000"/>
            </a:spcAft>
            <a:buNone/>
          </a:pPr>
          <a:r>
            <a:rPr lang="fr" sz="1100" b="1" i="0" u="none" kern="1200" baseline="0" dirty="0">
              <a:solidFill>
                <a:schemeClr val="accent1"/>
              </a:solidFill>
            </a:rPr>
            <a:t>L'Inde</a:t>
          </a:r>
          <a:r>
            <a:rPr lang="fr" sz="1100" b="0" i="0" u="none" kern="1200" baseline="0" dirty="0">
              <a:solidFill>
                <a:schemeClr val="accent1"/>
              </a:solidFill>
            </a:rPr>
            <a:t> avait un engagement politique et administratif fort, tout en bénéficiant de l'engagement du secteur privé et de l'utilisation de la plate-forme numérique pour le suivi efficace des vaccins.  La surveillance existante de la vaccination de routine est exploitée pour établir des mécanismes de suivi et de responsabilisation.</a:t>
          </a:r>
          <a:endParaRPr lang="fr" sz="1100" kern="1200" dirty="0">
            <a:solidFill>
              <a:schemeClr val="accent1"/>
            </a:solidFill>
          </a:endParaRPr>
        </a:p>
      </dsp:txBody>
      <dsp:txXfrm rot="10800000">
        <a:off x="845386" y="606060"/>
        <a:ext cx="4629588" cy="1368008"/>
      </dsp:txXfrm>
    </dsp:sp>
    <dsp:sp modelId="{1DE9332B-C20E-4633-995B-D281F5209CC6}">
      <dsp:nvSpPr>
        <dsp:cNvPr id="0" name=""/>
        <dsp:cNvSpPr/>
      </dsp:nvSpPr>
      <dsp:spPr>
        <a:xfrm>
          <a:off x="0" y="692085"/>
          <a:ext cx="1224001" cy="1224001"/>
        </a:xfrm>
        <a:prstGeom prst="ellipse">
          <a:avLst/>
        </a:prstGeom>
        <a:blipFill rotWithShape="1">
          <a:blip xmlns:r="http://schemas.openxmlformats.org/officeDocument/2006/relationships" r:embed="rId1"/>
          <a:srcRect/>
          <a:stretch>
            <a:fillRect l="-1000" r="-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503384" y="2562773"/>
          <a:ext cx="4971590" cy="1368008"/>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69668"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a:solidFill>
                <a:srgbClr val="94D502">
                  <a:lumMod val="50000"/>
                </a:srgbClr>
              </a:solidFill>
              <a:latin typeface="Arial"/>
              <a:ea typeface="+mn-ea"/>
              <a:cs typeface="+mn-cs"/>
            </a:rPr>
            <a:t>TIRER PARTI DES SYSTÈMES DE DONNÉES EXISTANTS POUR LA RIPOSTE PAR LA VACCINATION CONTRE LA COVID-19</a:t>
          </a:r>
        </a:p>
        <a:p>
          <a:pPr marL="0" lvl="0" indent="0" algn="l" defTabSz="488950" rtl="0">
            <a:lnSpc>
              <a:spcPct val="90000"/>
            </a:lnSpc>
            <a:spcBef>
              <a:spcPct val="0"/>
            </a:spcBef>
            <a:spcAft>
              <a:spcPct val="35000"/>
            </a:spcAft>
            <a:buNone/>
          </a:pPr>
          <a:r>
            <a:rPr lang="fr" sz="1100" b="0" i="0" u="none" kern="1200" baseline="0">
              <a:solidFill>
                <a:schemeClr val="tx1"/>
              </a:solidFill>
              <a:latin typeface="Arial"/>
              <a:ea typeface="+mn-ea"/>
              <a:cs typeface="+mn-cs"/>
            </a:rPr>
            <a:t>Le </a:t>
          </a:r>
          <a:r>
            <a:rPr lang="fr" sz="1100" b="1" i="0" u="none" kern="1200" baseline="0">
              <a:solidFill>
                <a:schemeClr val="tx1"/>
              </a:solidFill>
              <a:latin typeface="Arial"/>
              <a:ea typeface="+mn-ea"/>
              <a:cs typeface="+mn-cs"/>
            </a:rPr>
            <a:t>Rwanda </a:t>
          </a:r>
          <a:r>
            <a:rPr lang="fr" sz="1100" b="0" i="0" u="none" kern="1200" baseline="0">
              <a:solidFill>
                <a:schemeClr val="tx1"/>
              </a:solidFill>
              <a:latin typeface="Arial"/>
              <a:ea typeface="+mn-ea"/>
              <a:cs typeface="+mn-cs"/>
            </a:rPr>
            <a:t>a tiré parti de sa plate-forme DHIS2 existante pour créer un registre électronique de vaccination qui a facilité le suivi des activités de vaccination, fourni des données en temps réel pour les décisions de gestion, et produit des certificats de vaccination et des rappels par SMS pour les doses de suivi.</a:t>
          </a:r>
        </a:p>
      </dsp:txBody>
      <dsp:txXfrm rot="10800000">
        <a:off x="845386" y="2562773"/>
        <a:ext cx="4629588" cy="1368008"/>
      </dsp:txXfrm>
    </dsp:sp>
    <dsp:sp modelId="{E2505A97-C61F-4AEC-B7CB-0B33D74D0143}">
      <dsp:nvSpPr>
        <dsp:cNvPr id="0" name=""/>
        <dsp:cNvSpPr/>
      </dsp:nvSpPr>
      <dsp:spPr>
        <a:xfrm>
          <a:off x="0" y="2648798"/>
          <a:ext cx="1224001" cy="122400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512905" y="496773"/>
          <a:ext cx="4971590" cy="1368003"/>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0518"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94D502">
                  <a:lumMod val="50000"/>
                </a:srgbClr>
              </a:solidFill>
              <a:latin typeface="Arial"/>
              <a:ea typeface="+mn-ea"/>
              <a:cs typeface="+mn-cs"/>
            </a:rPr>
            <a:t>ODK POUR DÉCLARER LES DONNÉES ET CRÉER UN TABLEAU DE BORD DE DONNÉES</a:t>
          </a:r>
          <a:endParaRPr lang="fr" sz="1100" b="1" kern="1200" dirty="0">
            <a:solidFill>
              <a:schemeClr val="accent2">
                <a:lumMod val="50000"/>
              </a:schemeClr>
            </a:solidFill>
          </a:endParaRPr>
        </a:p>
        <a:p>
          <a:pPr marL="0" lvl="0" indent="0" algn="l" defTabSz="533400" rtl="0">
            <a:lnSpc>
              <a:spcPct val="90000"/>
            </a:lnSpc>
            <a:spcBef>
              <a:spcPct val="0"/>
            </a:spcBef>
            <a:spcAft>
              <a:spcPct val="35000"/>
            </a:spcAft>
            <a:buNone/>
          </a:pPr>
          <a:r>
            <a:rPr lang="fr" sz="1100" b="0" i="0" u="none" kern="1200" baseline="0" dirty="0">
              <a:solidFill>
                <a:schemeClr val="tx1"/>
              </a:solidFill>
              <a:latin typeface="Arial"/>
              <a:ea typeface="+mn-ea"/>
              <a:cs typeface="+mn-cs"/>
            </a:rPr>
            <a:t>Le </a:t>
          </a:r>
          <a:r>
            <a:rPr lang="fr" sz="1100" b="1" i="0" u="none" kern="1200" baseline="0" dirty="0">
              <a:solidFill>
                <a:schemeClr val="tx1"/>
              </a:solidFill>
              <a:latin typeface="Arial"/>
              <a:ea typeface="+mn-ea"/>
              <a:cs typeface="+mn-cs"/>
            </a:rPr>
            <a:t>Soudan du Sud </a:t>
          </a:r>
          <a:r>
            <a:rPr lang="fr" sz="1100" b="0" i="0" u="none" kern="1200" baseline="0" dirty="0">
              <a:solidFill>
                <a:schemeClr val="tx1"/>
              </a:solidFill>
              <a:latin typeface="Arial"/>
              <a:ea typeface="+mn-ea"/>
              <a:cs typeface="+mn-cs"/>
            </a:rPr>
            <a:t>a utilisé les formulaires ODK pour faciliter la communication des données et pour créer un tableau de bord des données afin d'éclairer les décisions de gestion</a:t>
          </a:r>
          <a:r>
            <a:rPr lang="fr" sz="1100" b="0" i="0" u="none" kern="1200" baseline="0" dirty="0">
              <a:solidFill>
                <a:schemeClr val="accent1"/>
              </a:solidFill>
            </a:rPr>
            <a:t>.</a:t>
          </a:r>
          <a:endParaRPr lang="fr" sz="1100" b="0" kern="1200" dirty="0">
            <a:solidFill>
              <a:schemeClr val="tx1"/>
            </a:solidFill>
            <a:latin typeface="Arial"/>
            <a:ea typeface="+mn-ea"/>
            <a:cs typeface="+mn-cs"/>
          </a:endParaRPr>
        </a:p>
      </dsp:txBody>
      <dsp:txXfrm rot="10800000">
        <a:off x="854906" y="496773"/>
        <a:ext cx="4629589" cy="1368003"/>
      </dsp:txXfrm>
    </dsp:sp>
    <dsp:sp modelId="{1DE9332B-C20E-4633-995B-D281F5209CC6}">
      <dsp:nvSpPr>
        <dsp:cNvPr id="0" name=""/>
        <dsp:cNvSpPr/>
      </dsp:nvSpPr>
      <dsp:spPr>
        <a:xfrm>
          <a:off x="0" y="584176"/>
          <a:ext cx="1223993" cy="1223993"/>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1000" r="-2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L'Inde a mis en œuvre l'une des plus importantes mesures de riposte vaccinales contre la COVID-19 au monde avec l'objectif d'administrer plus de 2 milliards de doses de vaccins pour atteindre son objectif de vaccination.</a:t>
          </a:r>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Il existait déjà un système électronique d'information sur la gestion de la logistique (e-VIN) pour superviser la logistique des vaccins dans le cadre de son Programme universel de vaccination</a:t>
          </a:r>
          <a:r>
            <a:rPr lang="ro-RO" sz="1400" b="0" i="0" u="none" kern="1200" baseline="0" dirty="0"/>
            <a:t>.</a:t>
          </a:r>
          <a:endParaRPr lang="fr" sz="1400" b="0" i="0" u="none" kern="1200" baseline="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population cible pour la vaccination contre la COVID-19 n'est pas habituellement visée à des fins de vaccination dans le pays</a:t>
          </a:r>
          <a:r>
            <a:rPr lang="ro-RO" sz="1400" b="0" i="0" u="none" kern="1200" baseline="0" dirty="0"/>
            <a:t>.</a:t>
          </a:r>
          <a:endParaRPr lang="fr" sz="1400" b="0" i="0" u="none" kern="1200" baseline="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La planification de la vaccination en fonction de l'établissement des priorités et le contrôle de l'approvisionnement en vaccins étaient essentiels à la gestion des séances et à la qualité des services</a:t>
          </a:r>
          <a:r>
            <a:rPr lang="ro-RO" sz="1400" b="0" i="0" u="none" kern="1200" baseline="0" dirty="0"/>
            <a:t>.</a:t>
          </a:r>
          <a:endParaRPr lang="fr" sz="1400" b="0" i="0" u="none" kern="1200" baseline="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Des données étaient nécessaires en temps réel pour surveiller les progrès, informer les décisions de gestion et délivrer des certificats</a:t>
          </a:r>
          <a:r>
            <a:rPr lang="ro-RO" sz="1400" b="0" i="0" u="none" kern="1200" baseline="0" dirty="0"/>
            <a:t>.</a:t>
          </a:r>
          <a:endParaRPr lang="fr" sz="1400" b="0" i="0" u="none" kern="1200" baseline="0" dirty="0"/>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DÉFI</a:t>
          </a:r>
        </a:p>
      </dsp:txBody>
      <dsp:txXfrm>
        <a:off x="118605" y="1849308"/>
        <a:ext cx="1596597" cy="1516595"/>
      </dsp:txXfrm>
    </dsp:sp>
    <dsp:sp modelId="{A3463033-2E55-4A50-B868-0331C39926E2}">
      <dsp:nvSpPr>
        <dsp:cNvPr id="0" name=""/>
        <dsp:cNvSpPr/>
      </dsp:nvSpPr>
      <dsp:spPr>
        <a:xfrm rot="5400000">
          <a:off x="4512904" y="823322"/>
          <a:ext cx="1666686"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 sz="1400" b="0" i="0" u="none" kern="1200" baseline="0" dirty="0"/>
            <a:t>L'Inde a mis au point la plate-forme numérique COVID-19 Vaccine Intelligence Network (Co-WIN), un système en open source basé sur le cloud, pour compléter eVIN et faciliter l’administration des vaccins contre la COVID-19.</a:t>
          </a:r>
          <a:endParaRPr lang="fr" sz="1400" kern="1200" dirty="0"/>
        </a:p>
        <a:p>
          <a:pPr marL="114300" lvl="1" indent="-114300" algn="l" defTabSz="622300" rtl="0">
            <a:lnSpc>
              <a:spcPct val="90000"/>
            </a:lnSpc>
            <a:spcBef>
              <a:spcPct val="0"/>
            </a:spcBef>
            <a:spcAft>
              <a:spcPct val="15000"/>
            </a:spcAft>
            <a:buChar char="•"/>
          </a:pPr>
          <a:r>
            <a:rPr lang="fr" sz="1400" b="0" i="0" u="none" kern="1200" baseline="0" dirty="0"/>
            <a:t> Elle facilite l'inscription des bénéficiaires, la prise de rendez-vous, la planification des sessions, les rappels par SMS, les rapports sur les MAPI, la surveillance et l’analyse, et enfin la production de certificats numériques avec codes QR. </a:t>
          </a:r>
        </a:p>
        <a:p>
          <a:pPr marL="114300" lvl="1" indent="-114300" algn="l" defTabSz="622300" rtl="0">
            <a:lnSpc>
              <a:spcPct val="90000"/>
            </a:lnSpc>
            <a:spcBef>
              <a:spcPct val="0"/>
            </a:spcBef>
            <a:spcAft>
              <a:spcPct val="15000"/>
            </a:spcAft>
            <a:buChar char="•"/>
          </a:pPr>
          <a:r>
            <a:rPr lang="fr" sz="1400" b="0" i="0" u="none" kern="1200" baseline="0" dirty="0"/>
            <a:t>Plusieurs options ont été fournies pour ceux qui n'ont pas accès au outils numériques.</a:t>
          </a:r>
        </a:p>
      </dsp:txBody>
      <dsp:txXfrm rot="-5400000">
        <a:off x="1797246" y="3620342"/>
        <a:ext cx="7016642" cy="1503964"/>
      </dsp:txXfrm>
    </dsp:sp>
    <dsp:sp modelId="{80F46D1E-8939-4D69-BDE1-B1C16F3C74E8}">
      <dsp:nvSpPr>
        <dsp:cNvPr id="0" name=""/>
        <dsp:cNvSpPr/>
      </dsp:nvSpPr>
      <dsp:spPr>
        <a:xfrm>
          <a:off x="36561" y="3531981"/>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SOLUTION</a:t>
          </a:r>
        </a:p>
      </dsp:txBody>
      <dsp:txXfrm>
        <a:off x="118605" y="3614025"/>
        <a:ext cx="1596597" cy="151659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8D7B-DFD6-41FB-BE66-CD09EB811652}">
      <dsp:nvSpPr>
        <dsp:cNvPr id="0" name=""/>
        <dsp:cNvSpPr/>
      </dsp:nvSpPr>
      <dsp:spPr>
        <a:xfrm rot="5400000">
          <a:off x="4673974" y="-2706113"/>
          <a:ext cx="1344546"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Le Rwanda a reçu ses premières doses de vaccins contre la COVID-19 le 3 mars 2021</a:t>
          </a:r>
          <a:r>
            <a:rPr lang="ro-RO" sz="1400" b="0" i="0" u="none" kern="1200" baseline="0" dirty="0"/>
            <a:t>.</a:t>
          </a:r>
          <a:endParaRPr lang="fr" sz="1400" b="0" i="0" u="none" kern="1200" baseline="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Des vaccins ont été distribués en quelques jours dans 50 hôpitaux de district et 508 centres de santé à travers le pays</a:t>
          </a:r>
          <a:r>
            <a:rPr lang="ro-RO" sz="1400" b="0" i="0" u="none" kern="1200" baseline="0" dirty="0"/>
            <a:t>.</a:t>
          </a:r>
          <a:endParaRPr lang="fr" sz="1400" b="0" i="0" u="none" kern="1200" baseline="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En janvier 2022, plus de 13 millions de personnes avaient été vaccinées et 55 % de la population avait terminé la série primaire</a:t>
          </a:r>
          <a:r>
            <a:rPr lang="ro-RO" sz="1400" b="0" i="0" u="none" kern="1200" baseline="0" dirty="0"/>
            <a:t>.</a:t>
          </a:r>
          <a:endParaRPr lang="fr" sz="1400" b="0" i="0" u="none" kern="1200" baseline="0" dirty="0"/>
        </a:p>
      </dsp:txBody>
      <dsp:txXfrm rot="-5400000">
        <a:off x="1797246" y="236250"/>
        <a:ext cx="7032368" cy="1213276"/>
      </dsp:txXfrm>
    </dsp:sp>
    <dsp:sp modelId="{8C96A032-99E7-4F02-A6B8-1803D52B7956}">
      <dsp:nvSpPr>
        <dsp:cNvPr id="0" name=""/>
        <dsp:cNvSpPr/>
      </dsp:nvSpPr>
      <dsp:spPr>
        <a:xfrm>
          <a:off x="36561" y="2546"/>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CONTEXTE</a:t>
          </a:r>
        </a:p>
      </dsp:txBody>
      <dsp:txXfrm>
        <a:off x="118605" y="84590"/>
        <a:ext cx="1596597" cy="1516595"/>
      </dsp:txXfrm>
    </dsp:sp>
    <dsp:sp modelId="{26A8BF07-0D8E-4300-9899-C64780806612}">
      <dsp:nvSpPr>
        <dsp:cNvPr id="0" name=""/>
        <dsp:cNvSpPr/>
      </dsp:nvSpPr>
      <dsp:spPr>
        <a:xfrm rot="5400000">
          <a:off x="4673974" y="-941395"/>
          <a:ext cx="1344546"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Font typeface="Arial" panose="020B0604020202020204" pitchFamily="34" charset="0"/>
            <a:buNone/>
          </a:pPr>
          <a:endParaRPr lang="fr" sz="1400" kern="1200" dirty="0"/>
        </a:p>
        <a:p>
          <a:pPr marL="114300" lvl="1" indent="-114300" algn="l" defTabSz="622300" rtl="0">
            <a:lnSpc>
              <a:spcPct val="90000"/>
            </a:lnSpc>
            <a:spcBef>
              <a:spcPct val="0"/>
            </a:spcBef>
            <a:spcAft>
              <a:spcPct val="15000"/>
            </a:spcAft>
            <a:buFont typeface="Arial" panose="020B0604020202020204" pitchFamily="34" charset="0"/>
            <a:buChar char="•"/>
          </a:pPr>
          <a:r>
            <a:rPr lang="fr" sz="1400" b="0" i="0" u="none" kern="1200" baseline="0" dirty="0"/>
            <a:t>Avec la mise en œuvre de la vaccination contre la COVID-19, le Rwanda avait besoin d’un système d'enregistrement et de suivi des vaccinations individuelles, pour suivre les progrès du programme et intervenir en temps réel dans les zones de faible couverture.</a:t>
          </a:r>
        </a:p>
      </dsp:txBody>
      <dsp:txXfrm rot="-5400000">
        <a:off x="1797246" y="2000968"/>
        <a:ext cx="7032368" cy="1213276"/>
      </dsp:txXfrm>
    </dsp:sp>
    <dsp:sp modelId="{C18FE2B4-240F-4400-B1DA-52196A864594}">
      <dsp:nvSpPr>
        <dsp:cNvPr id="0" name=""/>
        <dsp:cNvSpPr/>
      </dsp:nvSpPr>
      <dsp:spPr>
        <a:xfrm>
          <a:off x="36561" y="1767264"/>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DÉFI</a:t>
          </a:r>
        </a:p>
      </dsp:txBody>
      <dsp:txXfrm>
        <a:off x="118605" y="1849308"/>
        <a:ext cx="1596597" cy="1516595"/>
      </dsp:txXfrm>
    </dsp:sp>
    <dsp:sp modelId="{A3463033-2E55-4A50-B868-0331C39926E2}">
      <dsp:nvSpPr>
        <dsp:cNvPr id="0" name=""/>
        <dsp:cNvSpPr/>
      </dsp:nvSpPr>
      <dsp:spPr>
        <a:xfrm rot="5400000">
          <a:off x="4579587" y="823322"/>
          <a:ext cx="1533321" cy="709800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14300" algn="l" defTabSz="622300" rtl="0">
            <a:lnSpc>
              <a:spcPct val="90000"/>
            </a:lnSpc>
            <a:spcBef>
              <a:spcPct val="0"/>
            </a:spcBef>
            <a:spcAft>
              <a:spcPts val="0"/>
            </a:spcAft>
            <a:buFont typeface="Arial" panose="020B0604020202020204" pitchFamily="34" charset="0"/>
            <a:buChar char="•"/>
          </a:pPr>
          <a:r>
            <a:rPr lang="fr" sz="1400" b="0" i="0" u="none" kern="1200" baseline="0" dirty="0"/>
            <a:t>Le pays a adapté la plate-forme DHIS existante pour inclure le « suivi électronique » afin d'établir un registre électronique pour collecter des données transactionnelles sur la vaccination contre la COVID-19.</a:t>
          </a:r>
        </a:p>
        <a:p>
          <a:pPr marL="0" lvl="1" indent="-114300" algn="l" defTabSz="622300" rtl="0">
            <a:lnSpc>
              <a:spcPct val="90000"/>
            </a:lnSpc>
            <a:spcBef>
              <a:spcPct val="0"/>
            </a:spcBef>
            <a:spcAft>
              <a:spcPts val="0"/>
            </a:spcAft>
            <a:buFont typeface="Arial" panose="020B0604020202020204" pitchFamily="34" charset="0"/>
            <a:buChar char="•"/>
          </a:pPr>
          <a:r>
            <a:rPr lang="fr" sz="1400" b="0" i="0" u="none" kern="1200" baseline="0" dirty="0"/>
            <a:t>Les données individuelles des bénéficiaires ont été liées au numéro d'identification national permettant d'obtenir des certificats de vaccination générés avec des codes QR et d'envoyer des rappels par SMS pour les visites de suivi.</a:t>
          </a:r>
        </a:p>
        <a:p>
          <a:pPr marL="0" lvl="1" indent="-114300" algn="l" defTabSz="622300" rtl="0">
            <a:lnSpc>
              <a:spcPct val="90000"/>
            </a:lnSpc>
            <a:spcBef>
              <a:spcPct val="0"/>
            </a:spcBef>
            <a:spcAft>
              <a:spcPts val="0"/>
            </a:spcAft>
            <a:buFont typeface="Arial" panose="020B0604020202020204" pitchFamily="34" charset="0"/>
            <a:buChar char="•"/>
          </a:pPr>
          <a:r>
            <a:rPr lang="fr" sz="1400" b="0" i="0" u="none" kern="1200" baseline="0" dirty="0"/>
            <a:t>Le système a permis la création d'un tableau de bord de données en temps réel utilisé pour les décisions de gestion</a:t>
          </a:r>
          <a:r>
            <a:rPr lang="ro-RO" sz="1400" b="0" i="0" u="none" kern="1200" baseline="0" dirty="0"/>
            <a:t>.</a:t>
          </a:r>
          <a:endParaRPr lang="fr" sz="1400" b="0" i="0" u="none" kern="1200" baseline="0" dirty="0"/>
        </a:p>
      </dsp:txBody>
      <dsp:txXfrm rot="-5400000">
        <a:off x="1797247" y="3680514"/>
        <a:ext cx="7023152" cy="1383619"/>
      </dsp:txXfrm>
    </dsp:sp>
    <dsp:sp modelId="{80F46D1E-8939-4D69-BDE1-B1C16F3C74E8}">
      <dsp:nvSpPr>
        <dsp:cNvPr id="0" name=""/>
        <dsp:cNvSpPr/>
      </dsp:nvSpPr>
      <dsp:spPr>
        <a:xfrm>
          <a:off x="36561" y="3531981"/>
          <a:ext cx="1760685" cy="168068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SOLUTION</a:t>
          </a:r>
        </a:p>
      </dsp:txBody>
      <dsp:txXfrm>
        <a:off x="118605" y="3614025"/>
        <a:ext cx="1596597" cy="15165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42645" y="84310"/>
          <a:ext cx="4971604" cy="1223997"/>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STRATÉGIES INNOVANTES POUR CIBLER LES POPULATIONS IMMIGRÉES </a:t>
          </a:r>
        </a:p>
        <a:p>
          <a:pPr marL="0" lvl="0" indent="0" algn="l" defTabSz="533400" rtl="0">
            <a:lnSpc>
              <a:spcPct val="90000"/>
            </a:lnSpc>
            <a:spcBef>
              <a:spcPct val="0"/>
            </a:spcBef>
            <a:spcAft>
              <a:spcPct val="35000"/>
            </a:spcAft>
            <a:buNone/>
          </a:pPr>
          <a:r>
            <a:rPr lang="fr" sz="1100" b="0" i="0" u="none" baseline="0">
              <a:solidFill>
                <a:schemeClr val="tx1"/>
              </a:solidFill>
            </a:rPr>
            <a:t>L'</a:t>
          </a:r>
          <a:r>
            <a:rPr lang="fr" sz="1100" b="1" i="0" u="none" baseline="0">
              <a:solidFill>
                <a:schemeClr val="tx1"/>
              </a:solidFill>
            </a:rPr>
            <a:t>Afghanistan</a:t>
          </a:r>
          <a:r>
            <a:rPr lang="fr" sz="1100" b="0" i="0" u="none" baseline="0">
              <a:solidFill>
                <a:schemeClr val="tx1"/>
              </a:solidFill>
            </a:rPr>
            <a:t> a utilisé une approche de vaccination systématique centrée sur la mobilité (MoRIA) pour augmenter le taux de vaccination parmi la population migrante.</a:t>
          </a:r>
          <a:endParaRPr lang="fr" sz="1100" b="0" kern="1200">
            <a:solidFill>
              <a:schemeClr val="tx1"/>
            </a:solidFill>
          </a:endParaRPr>
        </a:p>
      </dsp:txBody>
      <dsp:txXfrm rot="10800000">
        <a:off x="948644" y="84310"/>
        <a:ext cx="4665605" cy="1223997"/>
      </dsp:txXfrm>
    </dsp:sp>
    <dsp:sp modelId="{1DE9332B-C20E-4633-995B-D281F5209CC6}">
      <dsp:nvSpPr>
        <dsp:cNvPr id="0" name=""/>
        <dsp:cNvSpPr/>
      </dsp:nvSpPr>
      <dsp:spPr>
        <a:xfrm>
          <a:off x="0" y="75827"/>
          <a:ext cx="1259996" cy="125999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42765" y="1656183"/>
          <a:ext cx="4971604" cy="1223997"/>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PROGRAMMES MOBILES DE VACCINATION DE PROXIMITÉ </a:t>
          </a:r>
        </a:p>
        <a:p>
          <a:pPr marL="0" lvl="0" indent="0" algn="l" defTabSz="533400" rtl="0">
            <a:lnSpc>
              <a:spcPct val="90000"/>
            </a:lnSpc>
            <a:spcBef>
              <a:spcPct val="0"/>
            </a:spcBef>
            <a:spcAft>
              <a:spcPct val="35000"/>
            </a:spcAft>
            <a:buNone/>
          </a:pPr>
          <a:r>
            <a:rPr lang="fr" sz="1100" b="0" i="0" u="none" baseline="0" dirty="0">
              <a:solidFill>
                <a:schemeClr val="tx1"/>
              </a:solidFill>
            </a:rPr>
            <a:t>Le </a:t>
          </a:r>
          <a:r>
            <a:rPr lang="fr" sz="1100" b="1" i="0" u="none" baseline="0" dirty="0">
              <a:solidFill>
                <a:schemeClr val="tx1"/>
              </a:solidFill>
            </a:rPr>
            <a:t>Soudan du Sud</a:t>
          </a:r>
          <a:r>
            <a:rPr lang="fr" sz="1100" b="0" i="0" u="none" baseline="0" dirty="0">
              <a:solidFill>
                <a:schemeClr val="tx1"/>
              </a:solidFill>
            </a:rPr>
            <a:t> a créé 588 centres de vaccination de proximité dans tout le pays avec le soutien de l'UNICEF, ce qui a porté le taux de vaccination à 86 %.</a:t>
          </a:r>
          <a:endParaRPr lang="fr" sz="1100" kern="1200" dirty="0">
            <a:solidFill>
              <a:schemeClr val="tx1"/>
            </a:solidFill>
          </a:endParaRPr>
        </a:p>
      </dsp:txBody>
      <dsp:txXfrm rot="10800000">
        <a:off x="948764" y="1656183"/>
        <a:ext cx="4665605" cy="1223997"/>
      </dsp:txXfrm>
    </dsp:sp>
    <dsp:sp modelId="{E2505A97-C61F-4AEC-B7CB-0B33D74D0143}">
      <dsp:nvSpPr>
        <dsp:cNvPr id="0" name=""/>
        <dsp:cNvSpPr/>
      </dsp:nvSpPr>
      <dsp:spPr>
        <a:xfrm>
          <a:off x="0" y="1601377"/>
          <a:ext cx="1260475" cy="1260475"/>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642765" y="3292919"/>
          <a:ext cx="4971604" cy="1223997"/>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PARTENARIAT INTERSECTORIEL RENFORCÉ </a:t>
          </a:r>
          <a:r>
            <a:rPr lang="fr" sz="1100" b="0" i="0" u="none" baseline="0">
              <a:solidFill>
                <a:schemeClr val="tx1"/>
              </a:solidFill>
            </a:rPr>
            <a:t>Le </a:t>
          </a:r>
          <a:r>
            <a:rPr lang="fr" sz="1100" b="1" i="0" u="none" baseline="0">
              <a:solidFill>
                <a:schemeClr val="tx1"/>
              </a:solidFill>
            </a:rPr>
            <a:t>Burkina Faso</a:t>
          </a:r>
          <a:r>
            <a:rPr lang="fr" sz="1100" b="0" i="0" u="none" baseline="0">
              <a:solidFill>
                <a:schemeClr val="tx1"/>
              </a:solidFill>
            </a:rPr>
            <a:t> a renforcé le partenariat intersectoriel par des campagnes intensifiées et une stratégie semi-mobile (ciblant des institutions comme les universités, les lieux de culte et les ambassades) qui ont participé à l’augmentation du pourcentage de vaccination à 21 % </a:t>
          </a:r>
          <a:endParaRPr lang="fr" sz="1100" kern="1200" dirty="0">
            <a:solidFill>
              <a:schemeClr val="tx1"/>
            </a:solidFill>
          </a:endParaRPr>
        </a:p>
      </dsp:txBody>
      <dsp:txXfrm rot="10800000">
        <a:off x="948764" y="3292919"/>
        <a:ext cx="4665605" cy="1223997"/>
      </dsp:txXfrm>
    </dsp:sp>
    <dsp:sp modelId="{2B8815EE-8E16-4B94-9A43-582FDABEA376}">
      <dsp:nvSpPr>
        <dsp:cNvPr id="0" name=""/>
        <dsp:cNvSpPr/>
      </dsp:nvSpPr>
      <dsp:spPr>
        <a:xfrm>
          <a:off x="0" y="3238113"/>
          <a:ext cx="1260475" cy="1260475"/>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59926" y="88526"/>
          <a:ext cx="4971590" cy="1172844"/>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57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CAMPAGNES DE VACCINATION DE MASSE</a:t>
          </a:r>
        </a:p>
        <a:p>
          <a:pPr marL="0" lvl="0" algn="l" defTabSz="533400" rtl="0">
            <a:lnSpc>
              <a:spcPct val="90000"/>
            </a:lnSpc>
            <a:spcBef>
              <a:spcPct val="0"/>
            </a:spcBef>
            <a:spcAft>
              <a:spcPct val="35000"/>
            </a:spcAft>
            <a:buNone/>
          </a:pPr>
          <a:r>
            <a:rPr lang="fr" sz="1100" b="0" i="0" u="none" kern="1200" baseline="0" dirty="0">
              <a:solidFill>
                <a:schemeClr val="tx1"/>
              </a:solidFill>
            </a:rPr>
            <a:t>Le</a:t>
          </a:r>
          <a:r>
            <a:rPr lang="fr" sz="1100" b="1" i="0" u="none" kern="1200" baseline="0" dirty="0">
              <a:solidFill>
                <a:schemeClr val="tx1"/>
              </a:solidFill>
            </a:rPr>
            <a:t> Tchad</a:t>
          </a:r>
          <a:r>
            <a:rPr lang="fr" sz="1100" b="0" i="0" u="none" kern="1200" baseline="0" dirty="0">
              <a:solidFill>
                <a:schemeClr val="tx1"/>
              </a:solidFill>
            </a:rPr>
            <a:t> a coordonné la planification et l'engagement à tous les niveaux administratifs afin de mettre en œuvre des campagnes de vaccination dans 10 des 23 provinces utilisant le vaccin Janssen à dose unique.</a:t>
          </a:r>
          <a:endParaRPr lang="fr" sz="1100" kern="1200" dirty="0">
            <a:solidFill>
              <a:schemeClr val="tx1"/>
            </a:solidFill>
          </a:endParaRPr>
        </a:p>
      </dsp:txBody>
      <dsp:txXfrm rot="10800000">
        <a:off x="953137" y="88526"/>
        <a:ext cx="4678379" cy="1172844"/>
      </dsp:txXfrm>
    </dsp:sp>
    <dsp:sp modelId="{1DE9332B-C20E-4633-995B-D281F5209CC6}">
      <dsp:nvSpPr>
        <dsp:cNvPr id="0" name=""/>
        <dsp:cNvSpPr/>
      </dsp:nvSpPr>
      <dsp:spPr>
        <a:xfrm>
          <a:off x="405" y="0"/>
          <a:ext cx="1201545" cy="12015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59926" y="1659523"/>
          <a:ext cx="4971590" cy="1172844"/>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5774"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ENGAGEMENT COMMUNAUTAIRE PAR LE BIAIS DE VACCINATION DE PROXIMITÉ </a:t>
          </a:r>
        </a:p>
        <a:p>
          <a:pPr marL="0" lvl="0" indent="0" algn="l" defTabSz="488950" rtl="0">
            <a:lnSpc>
              <a:spcPct val="90000"/>
            </a:lnSpc>
            <a:spcBef>
              <a:spcPct val="0"/>
            </a:spcBef>
            <a:spcAft>
              <a:spcPct val="35000"/>
            </a:spcAft>
            <a:buNone/>
          </a:pPr>
          <a:r>
            <a:rPr lang="fr" sz="1100" b="0" i="0" u="none" kern="1200" baseline="0" dirty="0">
              <a:solidFill>
                <a:schemeClr val="accent2">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La </a:t>
          </a:r>
          <a:r>
            <a:rPr lang="fr" sz="1100" b="1" i="0" u="none" kern="1200" baseline="0" dirty="0">
              <a:solidFill>
                <a:schemeClr val="accent2">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Tanzanie </a:t>
          </a:r>
          <a:r>
            <a:rPr lang="fr" sz="1100" b="0" i="0" u="none" kern="1200" baseline="0" dirty="0">
              <a:solidFill>
                <a:schemeClr val="tx1"/>
              </a:solidFill>
            </a:rPr>
            <a:t>a créé l'approche de proximité Timua Vumbi </a:t>
          </a:r>
          <a:r>
            <a:rPr lang="fr-FR" sz="1100" kern="1200" dirty="0"/>
            <a:t>qui comportait des métriques cibles spécifiques et des pratiques de reconnaissance ainsi que des points de service de proximité communautaires</a:t>
          </a:r>
          <a:r>
            <a:rPr lang="fr" sz="1100" b="0" i="0" u="none" kern="1200" baseline="0" dirty="0">
              <a:solidFill>
                <a:schemeClr val="tx1"/>
              </a:solidFill>
            </a:rPr>
            <a:t>.  Cela a augmenté la couverture à 12 %, soit plus que la moyenne nationale de 5 %.</a:t>
          </a:r>
          <a:endParaRPr lang="fr" sz="1100" kern="1200" dirty="0">
            <a:solidFill>
              <a:schemeClr val="tx1"/>
            </a:solidFill>
          </a:endParaRPr>
        </a:p>
      </dsp:txBody>
      <dsp:txXfrm rot="10800000">
        <a:off x="953137" y="1659523"/>
        <a:ext cx="4678379" cy="1172844"/>
      </dsp:txXfrm>
    </dsp:sp>
    <dsp:sp modelId="{E2505A97-C61F-4AEC-B7CB-0B33D74D0143}">
      <dsp:nvSpPr>
        <dsp:cNvPr id="0" name=""/>
        <dsp:cNvSpPr/>
      </dsp:nvSpPr>
      <dsp:spPr>
        <a:xfrm>
          <a:off x="124233" y="1507866"/>
          <a:ext cx="1201545" cy="12015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663688" y="3079716"/>
          <a:ext cx="4971590" cy="1391402"/>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45774"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AMÉLIORER L'ÉQUITÉ ENTRE LES SEXES EN MATIÈRE DE VACCINATION</a:t>
          </a:r>
        </a:p>
        <a:p>
          <a:pPr marL="0" lvl="0" indent="0" algn="l" defTabSz="533400" rtl="0">
            <a:lnSpc>
              <a:spcPct val="90000"/>
            </a:lnSpc>
            <a:spcBef>
              <a:spcPct val="0"/>
            </a:spcBef>
            <a:spcAft>
              <a:spcPct val="35000"/>
            </a:spcAft>
            <a:buNone/>
          </a:pPr>
          <a:r>
            <a:rPr lang="fr" sz="1100" b="1" i="0" u="none" kern="1200" baseline="0" dirty="0">
              <a:solidFill>
                <a:schemeClr val="tx1"/>
              </a:solidFill>
            </a:rPr>
            <a:t>L'Afghanistan </a:t>
          </a:r>
          <a:r>
            <a:rPr lang="fr" sz="1100" b="0" i="0" u="none" kern="1200" baseline="0" dirty="0">
              <a:solidFill>
                <a:schemeClr val="tx1"/>
              </a:solidFill>
            </a:rPr>
            <a:t>a utilisé une perspective sexospécifique pour comprendre les meilleures pratiques en matière de prestation de services, a utilisé le pladoyer politique pour veiller à </a:t>
          </a:r>
          <a:r>
            <a:rPr lang="fr" sz="1100" b="0" i="0" u="none" kern="1200" baseline="0" dirty="0">
              <a:solidFill>
                <a:schemeClr val="tx1"/>
              </a:solidFill>
              <a:latin typeface="Arial"/>
            </a:rPr>
            <a:t>nommer un nombre adéquat de travailleuses de la santé</a:t>
          </a:r>
          <a:r>
            <a:rPr lang="fr" sz="1100" b="0" i="0" u="none" kern="1200" baseline="0" dirty="0">
              <a:solidFill>
                <a:schemeClr val="tx1"/>
              </a:solidFill>
            </a:rPr>
            <a:t> et a eu recours à du matériel de communication sur mesure pour améliorer la demande et l'adoption de la vaccination</a:t>
          </a:r>
          <a:r>
            <a:rPr lang="fr" sz="1100" b="0" i="0" u="none" kern="1200" baseline="0" dirty="0">
              <a:solidFill>
                <a:schemeClr val="tx1"/>
              </a:solidFill>
              <a:latin typeface="Arial"/>
            </a:rPr>
            <a:t> chez les femmes</a:t>
          </a:r>
          <a:r>
            <a:rPr lang="fr" sz="1100" b="0" i="0" u="none" kern="1200" baseline="0" dirty="0">
              <a:solidFill>
                <a:schemeClr val="tx1"/>
              </a:solidFill>
            </a:rPr>
            <a:t>.</a:t>
          </a:r>
          <a:endParaRPr lang="fr" sz="1100" b="0" kern="1200" dirty="0">
            <a:solidFill>
              <a:srgbClr val="000000"/>
            </a:solidFill>
            <a:latin typeface="Arial"/>
            <a:ea typeface="+mn-ea"/>
            <a:cs typeface="+mn-cs"/>
          </a:endParaRPr>
        </a:p>
      </dsp:txBody>
      <dsp:txXfrm rot="10800000">
        <a:off x="1011538" y="3079716"/>
        <a:ext cx="4623740" cy="1391402"/>
      </dsp:txXfrm>
    </dsp:sp>
    <dsp:sp modelId="{2B8815EE-8E16-4B94-9A43-582FDABEA376}">
      <dsp:nvSpPr>
        <dsp:cNvPr id="0" name=""/>
        <dsp:cNvSpPr/>
      </dsp:nvSpPr>
      <dsp:spPr>
        <a:xfrm>
          <a:off x="0" y="3174645"/>
          <a:ext cx="1201545" cy="1201545"/>
        </a:xfrm>
        <a:prstGeom prst="ellipse">
          <a:avLst/>
        </a:prstGeom>
        <a:blipFill>
          <a:blip xmlns:r="http://schemas.openxmlformats.org/officeDocument/2006/relationships"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633645" y="66071"/>
          <a:ext cx="4971604" cy="1260475"/>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PROGRAMME DE VACCINATION MOBILE POUR GARANTIR LA LIVRAISON AU DERNIER KILOMÈTRE </a:t>
          </a:r>
        </a:p>
        <a:p>
          <a:pPr marL="0" lvl="0" indent="0" algn="l" defTabSz="533400" rtl="0">
            <a:lnSpc>
              <a:spcPct val="90000"/>
            </a:lnSpc>
            <a:spcBef>
              <a:spcPct val="0"/>
            </a:spcBef>
            <a:spcAft>
              <a:spcPct val="35000"/>
            </a:spcAft>
            <a:buNone/>
          </a:pPr>
          <a:r>
            <a:rPr lang="fr" sz="1100" b="0" i="0" u="none" kern="1200" baseline="0">
              <a:solidFill>
                <a:schemeClr val="tx1"/>
              </a:solidFill>
            </a:rPr>
            <a:t>L'équipe de vaccination de la </a:t>
          </a:r>
          <a:r>
            <a:rPr lang="fr" sz="1100" b="1" i="0" u="none" kern="1200" baseline="0">
              <a:solidFill>
                <a:schemeClr val="tx1"/>
              </a:solidFill>
            </a:rPr>
            <a:t>Sierra Leone</a:t>
          </a:r>
          <a:r>
            <a:rPr lang="fr" sz="1100" b="0" i="0" u="none" kern="1200" baseline="0">
              <a:solidFill>
                <a:schemeClr val="tx1"/>
              </a:solidFill>
            </a:rPr>
            <a:t> se rend dans les villages à moto pour assurer la livraison au dernier kilomètre. L'intervention de 48 à 72 heures fut à l’origine d’une augmentation de 27 points de pourcentage des taux de vaccination des adultes</a:t>
          </a:r>
          <a:endParaRPr lang="fr" sz="1100" kern="1200">
            <a:solidFill>
              <a:schemeClr val="tx1"/>
            </a:solidFill>
          </a:endParaRPr>
        </a:p>
      </dsp:txBody>
      <dsp:txXfrm rot="10800000">
        <a:off x="948764" y="66071"/>
        <a:ext cx="4656485" cy="1260475"/>
      </dsp:txXfrm>
    </dsp:sp>
    <dsp:sp modelId="{1DE9332B-C20E-4633-995B-D281F5209CC6}">
      <dsp:nvSpPr>
        <dsp:cNvPr id="0" name=""/>
        <dsp:cNvSpPr/>
      </dsp:nvSpPr>
      <dsp:spPr>
        <a:xfrm>
          <a:off x="0" y="93827"/>
          <a:ext cx="1223997" cy="1223997"/>
        </a:xfrm>
        <a:prstGeom prst="ellipse">
          <a:avLst/>
        </a:prstGeom>
        <a:blipFill rotWithShape="1">
          <a:blip xmlns:r="http://schemas.openxmlformats.org/officeDocument/2006/relationships" r:embed="rId1">
            <a:duotone>
              <a:srgbClr val="D5D5D5">
                <a:shade val="45000"/>
                <a:satMod val="135000"/>
              </a:srgb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633645" y="1638183"/>
          <a:ext cx="4971604" cy="1260475"/>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FAIRE PROGRESSER LES SERVICES DE VACCINATION AVEC UNE APPROCHE INTÉGRÉE </a:t>
          </a:r>
        </a:p>
        <a:p>
          <a:pPr marL="0" lvl="0" indent="0" algn="l" defTabSz="533400" rtl="0">
            <a:lnSpc>
              <a:spcPct val="90000"/>
            </a:lnSpc>
            <a:spcBef>
              <a:spcPct val="0"/>
            </a:spcBef>
            <a:spcAft>
              <a:spcPct val="35000"/>
            </a:spcAft>
            <a:buNone/>
          </a:pPr>
          <a:r>
            <a:rPr lang="fr" sz="1100" b="0" i="0" u="none" kern="1200" baseline="0">
              <a:solidFill>
                <a:schemeClr val="tx1"/>
              </a:solidFill>
            </a:rPr>
            <a:t>Le</a:t>
          </a:r>
          <a:r>
            <a:rPr lang="fr" sz="1100" b="1" i="0" u="none" kern="1200" baseline="0">
              <a:solidFill>
                <a:schemeClr val="tx1"/>
              </a:solidFill>
            </a:rPr>
            <a:t> Liberia </a:t>
          </a:r>
          <a:r>
            <a:rPr lang="fr" sz="1100" b="0" i="0" u="none" kern="1200" baseline="0">
              <a:solidFill>
                <a:schemeClr val="tx1"/>
              </a:solidFill>
            </a:rPr>
            <a:t>a choisi une approche communautaire pour intégrer les tests de dépistage de la COVID-19 à la vaccination et a mis en œuvre une vaccination basée sur les performances avec une supervision décentralisée et robuste.  Cela a conduit à une couverture de 54 % et à une couverture équitable de la vaccination chez les hommes et les femmes. </a:t>
          </a:r>
          <a:endParaRPr lang="fr" sz="1100" kern="1200">
            <a:solidFill>
              <a:schemeClr val="tx1"/>
            </a:solidFill>
          </a:endParaRPr>
        </a:p>
      </dsp:txBody>
      <dsp:txXfrm rot="10800000">
        <a:off x="948764" y="1638183"/>
        <a:ext cx="4656485" cy="1260475"/>
      </dsp:txXfrm>
    </dsp:sp>
    <dsp:sp modelId="{E2505A97-C61F-4AEC-B7CB-0B33D74D0143}">
      <dsp:nvSpPr>
        <dsp:cNvPr id="0" name=""/>
        <dsp:cNvSpPr/>
      </dsp:nvSpPr>
      <dsp:spPr>
        <a:xfrm>
          <a:off x="0" y="1619856"/>
          <a:ext cx="1223997" cy="12239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633645" y="3274919"/>
          <a:ext cx="4971604" cy="1260475"/>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83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ASSOCIATION DES FOURGONS MOBILES À L'ENGAGEMENT COMMUNAUTAIRE </a:t>
          </a:r>
        </a:p>
        <a:p>
          <a:pPr marL="0" lvl="0" indent="0" algn="l" defTabSz="533400" rtl="0">
            <a:lnSpc>
              <a:spcPct val="90000"/>
            </a:lnSpc>
            <a:spcBef>
              <a:spcPct val="0"/>
            </a:spcBef>
            <a:spcAft>
              <a:spcPct val="35000"/>
            </a:spcAft>
            <a:buNone/>
          </a:pPr>
          <a:r>
            <a:rPr lang="fr" sz="1100" b="1" i="0" u="none" kern="1200" baseline="0">
              <a:solidFill>
                <a:schemeClr val="tx1"/>
              </a:solidFill>
            </a:rPr>
            <a:t>L'Inde </a:t>
          </a:r>
          <a:r>
            <a:rPr lang="fr" sz="1100" b="0" i="0" u="none" kern="1200" baseline="0">
              <a:solidFill>
                <a:schemeClr val="tx1"/>
              </a:solidFill>
            </a:rPr>
            <a:t>a utilisé des fourgons mobiles combinés à l'engagement communautaire pour promouvoir la demande en ce qui concerne les vaccins et a fourni un soutien pour la livraison au dernier kilomètre dans 15 districts de l'État d'Assam. </a:t>
          </a:r>
        </a:p>
      </dsp:txBody>
      <dsp:txXfrm rot="10800000">
        <a:off x="948764" y="3274919"/>
        <a:ext cx="4656485" cy="1260475"/>
      </dsp:txXfrm>
    </dsp:sp>
    <dsp:sp modelId="{2B8815EE-8E16-4B94-9A43-582FDABEA376}">
      <dsp:nvSpPr>
        <dsp:cNvPr id="0" name=""/>
        <dsp:cNvSpPr/>
      </dsp:nvSpPr>
      <dsp:spPr>
        <a:xfrm>
          <a:off x="0" y="3256592"/>
          <a:ext cx="1223997" cy="1223997"/>
        </a:xfrm>
        <a:prstGeom prst="ellipse">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5DC9-3B94-4233-B75F-2F187107BF74}">
      <dsp:nvSpPr>
        <dsp:cNvPr id="0" name=""/>
        <dsp:cNvSpPr/>
      </dsp:nvSpPr>
      <dsp:spPr>
        <a:xfrm rot="10800000">
          <a:off x="801325" y="74679"/>
          <a:ext cx="4971590" cy="1260794"/>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ENGAGEMENT COMMUNAUTAIRE ET DIALOGUES INTERGÉNÉRATIONNELS CIBLANT LES POPULATIONS À HAUT RISQUE </a:t>
          </a:r>
        </a:p>
        <a:p>
          <a:pPr marL="0" lvl="0" indent="0" algn="l" defTabSz="533400" rtl="0">
            <a:lnSpc>
              <a:spcPct val="90000"/>
            </a:lnSpc>
            <a:spcBef>
              <a:spcPct val="0"/>
            </a:spcBef>
            <a:spcAft>
              <a:spcPct val="35000"/>
            </a:spcAft>
            <a:buNone/>
          </a:pPr>
          <a:r>
            <a:rPr lang="fr" sz="1100" b="0" i="0" u="none" kern="1200" baseline="0" dirty="0">
              <a:solidFill>
                <a:schemeClr val="tx1"/>
              </a:solidFill>
            </a:rPr>
            <a:t>La </a:t>
          </a:r>
          <a:r>
            <a:rPr lang="fr" sz="1100" b="1" i="0" u="none" kern="1200" baseline="0" dirty="0">
              <a:solidFill>
                <a:schemeClr val="tx1"/>
              </a:solidFill>
            </a:rPr>
            <a:t>Tanzanie</a:t>
          </a:r>
          <a:r>
            <a:rPr lang="fr" sz="1100" b="0" i="0" u="none" kern="1200" baseline="0" dirty="0">
              <a:solidFill>
                <a:schemeClr val="tx1"/>
              </a:solidFill>
            </a:rPr>
            <a:t> a soutenu des dialogues intergénérationnels afin d’aider les communautés à accepter des informations correctes concernant les vaccins et à s'engager directement auprès des maisons de retraite et des agents de santé pour les services de proximité.</a:t>
          </a:r>
          <a:endParaRPr lang="fr" sz="1100" kern="1200" dirty="0">
            <a:solidFill>
              <a:schemeClr val="tx1"/>
            </a:solidFill>
          </a:endParaRPr>
        </a:p>
      </dsp:txBody>
      <dsp:txXfrm rot="10800000">
        <a:off x="1116523" y="74679"/>
        <a:ext cx="4656392" cy="1260794"/>
      </dsp:txXfrm>
    </dsp:sp>
    <dsp:sp modelId="{1DE9332B-C20E-4633-995B-D281F5209CC6}">
      <dsp:nvSpPr>
        <dsp:cNvPr id="0" name=""/>
        <dsp:cNvSpPr/>
      </dsp:nvSpPr>
      <dsp:spPr>
        <a:xfrm>
          <a:off x="36823" y="96567"/>
          <a:ext cx="1224004" cy="1224004"/>
        </a:xfrm>
        <a:prstGeom prst="ellipse">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Lst>
          </a:blip>
          <a:srcRect/>
          <a:stretch>
            <a:fillRect l="-26000" r="-26000"/>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EA6993E9-8266-46BC-B04C-904098557E8E}">
      <dsp:nvSpPr>
        <dsp:cNvPr id="0" name=""/>
        <dsp:cNvSpPr/>
      </dsp:nvSpPr>
      <dsp:spPr>
        <a:xfrm rot="10800000">
          <a:off x="801325" y="1711830"/>
          <a:ext cx="4971590" cy="1260794"/>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975" tIns="41910" rIns="78232" bIns="41910" numCol="1" spcCol="1270" anchor="ctr" anchorCtr="0">
          <a:noAutofit/>
        </a:bodyPr>
        <a:lstStyle/>
        <a:p>
          <a:pPr marL="0" lvl="0" indent="0" algn="l" defTabSz="488950" rtl="0">
            <a:lnSpc>
              <a:spcPct val="90000"/>
            </a:lnSpc>
            <a:spcBef>
              <a:spcPct val="0"/>
            </a:spcBef>
            <a:spcAft>
              <a:spcPct val="35000"/>
            </a:spcAft>
            <a:buNone/>
          </a:pPr>
          <a:r>
            <a:rPr lang="fr" sz="1100" b="1" i="0" u="none" kern="1200" baseline="0" dirty="0">
              <a:solidFill>
                <a:srgbClr val="092C3A">
                  <a:lumMod val="75000"/>
                  <a:lumOff val="25000"/>
                </a:srgbClr>
              </a:solidFill>
              <a:latin typeface="Arial"/>
              <a:ea typeface="+mn-ea"/>
              <a:cs typeface="+mn-cs"/>
            </a:rPr>
            <a:t>MULTIPLICATION DES SITES DE VACCINATION </a:t>
          </a:r>
        </a:p>
        <a:p>
          <a:pPr marL="0" lvl="0" indent="0" algn="l" defTabSz="488950" rtl="0">
            <a:lnSpc>
              <a:spcPct val="90000"/>
            </a:lnSpc>
            <a:spcBef>
              <a:spcPct val="0"/>
            </a:spcBef>
            <a:spcAft>
              <a:spcPct val="35000"/>
            </a:spcAft>
            <a:buNone/>
          </a:pPr>
          <a:r>
            <a:rPr lang="fr" sz="1100" b="0" i="0" u="none" kern="1200" baseline="0" dirty="0">
              <a:solidFill>
                <a:schemeClr val="tx1"/>
              </a:solidFill>
            </a:rPr>
            <a:t>La </a:t>
          </a:r>
          <a:r>
            <a:rPr lang="fr" sz="1100" b="1" i="0" u="none" kern="1200" baseline="0" dirty="0">
              <a:solidFill>
                <a:schemeClr val="tx1"/>
              </a:solidFill>
            </a:rPr>
            <a:t>République démocratique du Congo- Kinshasa </a:t>
          </a:r>
          <a:r>
            <a:rPr lang="fr" sz="1100" b="0" i="0" u="none" kern="1200" baseline="0" dirty="0">
              <a:solidFill>
                <a:schemeClr val="tx1"/>
              </a:solidFill>
            </a:rPr>
            <a:t>a veillé à la multiplication des vaccininodromes (sites de vaccination) alors que la réponse aux demandes des agents de santé communautaires a contribué à accroître le nombre de personnes vaccinées, passant de 516 en mars 2022 à 14 908 en juin 2022</a:t>
          </a:r>
          <a:endParaRPr lang="fr" sz="1100" b="0" kern="1200" dirty="0">
            <a:solidFill>
              <a:schemeClr val="tx1"/>
            </a:solidFill>
          </a:endParaRPr>
        </a:p>
      </dsp:txBody>
      <dsp:txXfrm rot="10800000">
        <a:off x="1116523" y="1711830"/>
        <a:ext cx="4656392" cy="1260794"/>
      </dsp:txXfrm>
    </dsp:sp>
    <dsp:sp modelId="{E2505A97-C61F-4AEC-B7CB-0B33D74D0143}">
      <dsp:nvSpPr>
        <dsp:cNvPr id="0" name=""/>
        <dsp:cNvSpPr/>
      </dsp:nvSpPr>
      <dsp:spPr>
        <a:xfrm>
          <a:off x="18365" y="1688959"/>
          <a:ext cx="1224004" cy="1224004"/>
        </a:xfrm>
        <a:prstGeom prst="ellipse">
          <a:avLst/>
        </a:prstGeom>
        <a:blipFill rotWithShape="1">
          <a:blip xmlns:r="http://schemas.openxmlformats.org/officeDocument/2006/relationships"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3A15-85F3-4171-96D0-9BED0914AB08}">
      <dsp:nvSpPr>
        <dsp:cNvPr id="0" name=""/>
        <dsp:cNvSpPr/>
      </dsp:nvSpPr>
      <dsp:spPr>
        <a:xfrm rot="10800000">
          <a:off x="801952" y="3209978"/>
          <a:ext cx="4971590" cy="1260794"/>
        </a:xfrm>
        <a:prstGeom prst="homePlate">
          <a:avLst/>
        </a:prstGeom>
        <a:solidFill>
          <a:schemeClr val="accent2">
            <a:tint val="65000"/>
          </a:schemeClr>
        </a:soli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5975" tIns="41910" rIns="78232" bIns="41910" numCol="1" spcCol="1270" anchor="ctr" anchorCtr="0">
          <a:noAutofit/>
        </a:bodyPr>
        <a:lstStyle/>
        <a:p>
          <a:pPr marL="0" lvl="0" indent="0" algn="l" defTabSz="533400" rtl="0">
            <a:lnSpc>
              <a:spcPct val="90000"/>
            </a:lnSpc>
            <a:spcBef>
              <a:spcPct val="0"/>
            </a:spcBef>
            <a:spcAft>
              <a:spcPct val="35000"/>
            </a:spcAft>
            <a:buNone/>
          </a:pPr>
          <a:r>
            <a:rPr lang="fr" sz="1100" b="1" i="0" u="none" kern="1200" baseline="0">
              <a:solidFill>
                <a:srgbClr val="092C3A">
                  <a:lumMod val="75000"/>
                  <a:lumOff val="25000"/>
                </a:srgbClr>
              </a:solidFill>
              <a:latin typeface="Arial"/>
              <a:ea typeface="+mn-ea"/>
              <a:cs typeface="+mn-cs"/>
            </a:rPr>
            <a:t>DIVERSIFICATION DES STRATÉGIES DE PRESTATION DE SERVICES</a:t>
          </a:r>
        </a:p>
        <a:p>
          <a:pPr marL="0" lvl="0" indent="0" algn="l" defTabSz="533400" rtl="0">
            <a:lnSpc>
              <a:spcPct val="90000"/>
            </a:lnSpc>
            <a:spcBef>
              <a:spcPct val="0"/>
            </a:spcBef>
            <a:spcAft>
              <a:spcPct val="35000"/>
            </a:spcAft>
            <a:buNone/>
          </a:pPr>
          <a:r>
            <a:rPr lang="fr" sz="1100" b="0" i="0" u="none" kern="1200" baseline="0">
              <a:solidFill>
                <a:schemeClr val="tx1"/>
              </a:solidFill>
            </a:rPr>
            <a:t>La République de </a:t>
          </a:r>
          <a:r>
            <a:rPr lang="fr" sz="1100" b="1" i="0" u="none" kern="1200" baseline="0">
              <a:solidFill>
                <a:schemeClr val="tx1"/>
              </a:solidFill>
            </a:rPr>
            <a:t>Maurice </a:t>
          </a:r>
          <a:r>
            <a:rPr lang="fr" sz="1100" b="0" i="0" u="none" kern="1200" baseline="0">
              <a:solidFill>
                <a:schemeClr val="tx1"/>
              </a:solidFill>
            </a:rPr>
            <a:t>a réaffecté les ressources existantes, diversifié les méthodes de prestation de services, mené des campagnes de sensibilisation à grande échelle et développé localement une plate-forme de suivi.  Ces efforts ont permis de réduire le gaspillage de vaccins et d'atteindre une couverture de 77 %.  </a:t>
          </a:r>
          <a:endParaRPr lang="fr" sz="1100" b="0" kern="1200" dirty="0">
            <a:solidFill>
              <a:schemeClr val="tx1"/>
            </a:solidFill>
          </a:endParaRPr>
        </a:p>
      </dsp:txBody>
      <dsp:txXfrm rot="10800000">
        <a:off x="1117150" y="3209978"/>
        <a:ext cx="4656392" cy="1260794"/>
      </dsp:txXfrm>
    </dsp:sp>
    <dsp:sp modelId="{2B8815EE-8E16-4B94-9A43-582FDABEA376}">
      <dsp:nvSpPr>
        <dsp:cNvPr id="0" name=""/>
        <dsp:cNvSpPr/>
      </dsp:nvSpPr>
      <dsp:spPr>
        <a:xfrm>
          <a:off x="0" y="3228373"/>
          <a:ext cx="1224004" cy="122400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306BBE88-3B59-4CAD-8CF7-2D7DC4784508}" type="datetime3">
              <a:rPr lang="en-US" smtClean="0"/>
              <a:t>30 August 2022</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F0F2267-B2F3-4E30-B507-35066EB812C4}" type="datetime3">
              <a:rPr lang="en-US" smtClean="0"/>
              <a:t>30 August 2022</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
          </a:p>
        </p:txBody>
      </p:sp>
      <p:sp>
        <p:nvSpPr>
          <p:cNvPr id="4" name="Date Placeholder 3"/>
          <p:cNvSpPr>
            <a:spLocks noGrp="1"/>
          </p:cNvSpPr>
          <p:nvPr>
            <p:ph type="dt" idx="1"/>
          </p:nvPr>
        </p:nvSpPr>
        <p:spPr/>
        <p:txBody>
          <a:bodyPr/>
          <a:lstStyle/>
          <a:p>
            <a:pPr algn="l" rtl="0"/>
            <a:fld id="{C9FDCA0B-A59F-4C08-A173-08EDF4700690}" type="datetime3">
              <a:rPr lang="en-US"/>
              <a:t>30 August 2022</a:t>
            </a:fld>
            <a:endParaRPr lang="fr"/>
          </a:p>
        </p:txBody>
      </p:sp>
      <p:sp>
        <p:nvSpPr>
          <p:cNvPr id="5" name="Slide Number Placeholder 4"/>
          <p:cNvSpPr>
            <a:spLocks noGrp="1"/>
          </p:cNvSpPr>
          <p:nvPr>
            <p:ph type="sldNum" sz="quarter" idx="5"/>
          </p:nvPr>
        </p:nvSpPr>
        <p:spPr/>
        <p:txBody>
          <a:bodyPr/>
          <a:lstStyle/>
          <a:p>
            <a:pPr algn="l" rtl="0"/>
            <a:fld id="{CF5EBCF4-26FC-4F76-8DA1-52FDDC328D44}" type="slidenum">
              <a:rPr/>
              <a:pPr/>
              <a:t>9</a:t>
            </a:fld>
            <a:endParaRPr lang="fr"/>
          </a:p>
        </p:txBody>
      </p:sp>
    </p:spTree>
    <p:extLst>
      <p:ext uri="{BB962C8B-B14F-4D97-AF65-F5344CB8AC3E}">
        <p14:creationId xmlns:p14="http://schemas.microsoft.com/office/powerpoint/2010/main" val="79144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 dirty="0"/>
          </a:p>
        </p:txBody>
      </p:sp>
      <p:sp>
        <p:nvSpPr>
          <p:cNvPr id="4" name="Date Placeholder 3"/>
          <p:cNvSpPr>
            <a:spLocks noGrp="1"/>
          </p:cNvSpPr>
          <p:nvPr>
            <p:ph type="dt" idx="1"/>
          </p:nvPr>
        </p:nvSpPr>
        <p:spPr/>
        <p:txBody>
          <a:bodyPr/>
          <a:lstStyle/>
          <a:p>
            <a:pPr algn="l" rtl="0"/>
            <a:fld id="{2EB39567-20DD-478D-82D0-3948DC16CC10}" type="datetime3">
              <a:rPr lang="en-US"/>
              <a:t>30 August 2022</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13</a:t>
            </a:fld>
            <a:endParaRPr lang="fr" dirty="0"/>
          </a:p>
        </p:txBody>
      </p:sp>
    </p:spTree>
    <p:extLst>
      <p:ext uri="{BB962C8B-B14F-4D97-AF65-F5344CB8AC3E}">
        <p14:creationId xmlns:p14="http://schemas.microsoft.com/office/powerpoint/2010/main" val="190912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F0F2267-B2F3-4E30-B507-35066EB812C4}" type="datetime3">
              <a:rPr lang="en-US" smtClean="0"/>
              <a:t>30 August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24</a:t>
            </a:fld>
            <a:endParaRPr lang="en-US"/>
          </a:p>
        </p:txBody>
      </p:sp>
    </p:spTree>
    <p:extLst>
      <p:ext uri="{BB962C8B-B14F-4D97-AF65-F5344CB8AC3E}">
        <p14:creationId xmlns:p14="http://schemas.microsoft.com/office/powerpoint/2010/main" val="224990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 dirty="0"/>
          </a:p>
        </p:txBody>
      </p:sp>
      <p:sp>
        <p:nvSpPr>
          <p:cNvPr id="4" name="Date Placeholder 3"/>
          <p:cNvSpPr>
            <a:spLocks noGrp="1"/>
          </p:cNvSpPr>
          <p:nvPr>
            <p:ph type="dt" idx="1"/>
          </p:nvPr>
        </p:nvSpPr>
        <p:spPr/>
        <p:txBody>
          <a:bodyPr/>
          <a:lstStyle/>
          <a:p>
            <a:pPr algn="l" rtl="0"/>
            <a:fld id="{7104B217-8C90-4E99-BCBC-0DF0E4E4EF28}" type="datetime3">
              <a:rPr lang="en-US"/>
              <a:t>30 August 2022</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27</a:t>
            </a:fld>
            <a:endParaRPr lang="fr" dirty="0"/>
          </a:p>
        </p:txBody>
      </p:sp>
    </p:spTree>
    <p:extLst>
      <p:ext uri="{BB962C8B-B14F-4D97-AF65-F5344CB8AC3E}">
        <p14:creationId xmlns:p14="http://schemas.microsoft.com/office/powerpoint/2010/main" val="250417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F0F2267-B2F3-4E30-B507-35066EB812C4}" type="datetime3">
              <a:rPr lang="en-US" smtClean="0"/>
              <a:t>30 August 2022</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38</a:t>
            </a:fld>
            <a:endParaRPr lang="en-US"/>
          </a:p>
        </p:txBody>
      </p:sp>
    </p:spTree>
    <p:extLst>
      <p:ext uri="{BB962C8B-B14F-4D97-AF65-F5344CB8AC3E}">
        <p14:creationId xmlns:p14="http://schemas.microsoft.com/office/powerpoint/2010/main" val="266245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 dirty="0"/>
          </a:p>
        </p:txBody>
      </p:sp>
      <p:sp>
        <p:nvSpPr>
          <p:cNvPr id="4" name="Date Placeholder 3"/>
          <p:cNvSpPr>
            <a:spLocks noGrp="1"/>
          </p:cNvSpPr>
          <p:nvPr>
            <p:ph type="dt" idx="1"/>
          </p:nvPr>
        </p:nvSpPr>
        <p:spPr/>
        <p:txBody>
          <a:bodyPr/>
          <a:lstStyle/>
          <a:p>
            <a:pPr algn="l" rtl="0"/>
            <a:fld id="{6193C13F-85D0-4722-B4E6-E928301E160A}" type="datetime3">
              <a:rPr lang="en-US"/>
              <a:t>30 August 2022</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41</a:t>
            </a:fld>
            <a:endParaRPr lang="fr" dirty="0"/>
          </a:p>
        </p:txBody>
      </p:sp>
    </p:spTree>
    <p:extLst>
      <p:ext uri="{BB962C8B-B14F-4D97-AF65-F5344CB8AC3E}">
        <p14:creationId xmlns:p14="http://schemas.microsoft.com/office/powerpoint/2010/main" val="42060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 dirty="0"/>
          </a:p>
        </p:txBody>
      </p:sp>
      <p:sp>
        <p:nvSpPr>
          <p:cNvPr id="4" name="Date Placeholder 3"/>
          <p:cNvSpPr>
            <a:spLocks noGrp="1"/>
          </p:cNvSpPr>
          <p:nvPr>
            <p:ph type="dt" idx="1"/>
          </p:nvPr>
        </p:nvSpPr>
        <p:spPr/>
        <p:txBody>
          <a:bodyPr/>
          <a:lstStyle/>
          <a:p>
            <a:pPr algn="l" rtl="0"/>
            <a:fld id="{8AE970D0-C0ED-407C-AC4F-AE01423BA70B}" type="datetime3">
              <a:rPr lang="en-US"/>
              <a:t>30 August 2022</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48</a:t>
            </a:fld>
            <a:endParaRPr lang="fr" dirty="0"/>
          </a:p>
        </p:txBody>
      </p:sp>
    </p:spTree>
    <p:extLst>
      <p:ext uri="{BB962C8B-B14F-4D97-AF65-F5344CB8AC3E}">
        <p14:creationId xmlns:p14="http://schemas.microsoft.com/office/powerpoint/2010/main" val="7162018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3.png"/><Relationship Id="rId4" Type="http://schemas.openxmlformats.org/officeDocument/2006/relationships/tags" Target="../tags/tag26.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tags" Target="../tags/tag87.xml"/><Relationship Id="rId11" Type="http://schemas.openxmlformats.org/officeDocument/2006/relationships/oleObject" Target="../embeddings/oleObject11.bin"/><Relationship Id="rId5" Type="http://schemas.openxmlformats.org/officeDocument/2006/relationships/tags" Target="../tags/tag86.xml"/><Relationship Id="rId10" Type="http://schemas.openxmlformats.org/officeDocument/2006/relationships/slideMaster" Target="../slideMasters/slideMaster1.xml"/><Relationship Id="rId4" Type="http://schemas.openxmlformats.org/officeDocument/2006/relationships/tags" Target="../tags/tag85.xml"/><Relationship Id="rId9"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12.vml"/><Relationship Id="rId6" Type="http://schemas.openxmlformats.org/officeDocument/2006/relationships/tags" Target="../tags/tag95.xml"/><Relationship Id="rId11" Type="http://schemas.openxmlformats.org/officeDocument/2006/relationships/oleObject" Target="../embeddings/oleObject12.bin"/><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1.emf"/><Relationship Id="rId2" Type="http://schemas.openxmlformats.org/officeDocument/2006/relationships/tags" Target="../tags/tag99.xml"/><Relationship Id="rId1" Type="http://schemas.openxmlformats.org/officeDocument/2006/relationships/vmlDrawing" Target="../drawings/vmlDrawing13.vml"/><Relationship Id="rId6" Type="http://schemas.openxmlformats.org/officeDocument/2006/relationships/tags" Target="../tags/tag103.xml"/><Relationship Id="rId11" Type="http://schemas.openxmlformats.org/officeDocument/2006/relationships/oleObject" Target="../embeddings/oleObject13.bin"/><Relationship Id="rId5" Type="http://schemas.openxmlformats.org/officeDocument/2006/relationships/tags" Target="../tags/tag102.xml"/><Relationship Id="rId10" Type="http://schemas.openxmlformats.org/officeDocument/2006/relationships/slideMaster" Target="../slideMasters/slideMaster1.xml"/><Relationship Id="rId4" Type="http://schemas.openxmlformats.org/officeDocument/2006/relationships/tags" Target="../tags/tag101.xml"/><Relationship Id="rId9" Type="http://schemas.openxmlformats.org/officeDocument/2006/relationships/tags" Target="../tags/tag106.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emf"/><Relationship Id="rId2" Type="http://schemas.openxmlformats.org/officeDocument/2006/relationships/tags" Target="../tags/tag107.xml"/><Relationship Id="rId1" Type="http://schemas.openxmlformats.org/officeDocument/2006/relationships/vmlDrawing" Target="../drawings/vmlDrawing14.vml"/><Relationship Id="rId6" Type="http://schemas.openxmlformats.org/officeDocument/2006/relationships/tags" Target="../tags/tag111.xml"/><Relationship Id="rId11" Type="http://schemas.openxmlformats.org/officeDocument/2006/relationships/oleObject" Target="../embeddings/oleObject14.bin"/><Relationship Id="rId5" Type="http://schemas.openxmlformats.org/officeDocument/2006/relationships/tags" Target="../tags/tag110.xml"/><Relationship Id="rId10" Type="http://schemas.openxmlformats.org/officeDocument/2006/relationships/slideMaster" Target="../slideMasters/slideMaster1.xml"/><Relationship Id="rId4" Type="http://schemas.openxmlformats.org/officeDocument/2006/relationships/tags" Target="../tags/tag109.xml"/><Relationship Id="rId9"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1.emf"/><Relationship Id="rId2" Type="http://schemas.openxmlformats.org/officeDocument/2006/relationships/tags" Target="../tags/tag115.xml"/><Relationship Id="rId1" Type="http://schemas.openxmlformats.org/officeDocument/2006/relationships/vmlDrawing" Target="../drawings/vmlDrawing15.vml"/><Relationship Id="rId6" Type="http://schemas.openxmlformats.org/officeDocument/2006/relationships/tags" Target="../tags/tag119.xml"/><Relationship Id="rId11" Type="http://schemas.openxmlformats.org/officeDocument/2006/relationships/oleObject" Target="../embeddings/oleObject15.bin"/><Relationship Id="rId5" Type="http://schemas.openxmlformats.org/officeDocument/2006/relationships/tags" Target="../tags/tag118.xml"/><Relationship Id="rId10" Type="http://schemas.openxmlformats.org/officeDocument/2006/relationships/slideMaster" Target="../slideMasters/slideMaster1.xml"/><Relationship Id="rId4" Type="http://schemas.openxmlformats.org/officeDocument/2006/relationships/tags" Target="../tags/tag117.xml"/><Relationship Id="rId9" Type="http://schemas.openxmlformats.org/officeDocument/2006/relationships/tags" Target="../tags/tag12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1.emf"/><Relationship Id="rId2" Type="http://schemas.openxmlformats.org/officeDocument/2006/relationships/tags" Target="../tags/tag123.xml"/><Relationship Id="rId1" Type="http://schemas.openxmlformats.org/officeDocument/2006/relationships/vmlDrawing" Target="../drawings/vmlDrawing16.vml"/><Relationship Id="rId6" Type="http://schemas.openxmlformats.org/officeDocument/2006/relationships/tags" Target="../tags/tag127.xml"/><Relationship Id="rId11" Type="http://schemas.openxmlformats.org/officeDocument/2006/relationships/oleObject" Target="../embeddings/oleObject16.bin"/><Relationship Id="rId5" Type="http://schemas.openxmlformats.org/officeDocument/2006/relationships/tags" Target="../tags/tag126.xml"/><Relationship Id="rId10" Type="http://schemas.openxmlformats.org/officeDocument/2006/relationships/slideMaster" Target="../slideMasters/slideMaster1.xml"/><Relationship Id="rId4" Type="http://schemas.openxmlformats.org/officeDocument/2006/relationships/tags" Target="../tags/tag125.xml"/><Relationship Id="rId9" Type="http://schemas.openxmlformats.org/officeDocument/2006/relationships/tags" Target="../tags/tag130.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2.xml"/><Relationship Id="rId7" Type="http://schemas.openxmlformats.org/officeDocument/2006/relationships/oleObject" Target="../embeddings/oleObject17.bin"/><Relationship Id="rId2" Type="http://schemas.openxmlformats.org/officeDocument/2006/relationships/tags" Target="../tags/tag131.xml"/><Relationship Id="rId1" Type="http://schemas.openxmlformats.org/officeDocument/2006/relationships/vmlDrawing" Target="../drawings/vmlDrawing17.v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vmlDrawing" Target="../drawings/vmlDrawing18.vml"/><Relationship Id="rId6" Type="http://schemas.openxmlformats.org/officeDocument/2006/relationships/tags" Target="../tags/tag139.xml"/><Relationship Id="rId11" Type="http://schemas.openxmlformats.org/officeDocument/2006/relationships/oleObject" Target="../embeddings/oleObject18.bin"/><Relationship Id="rId5" Type="http://schemas.openxmlformats.org/officeDocument/2006/relationships/tags" Target="../tags/tag138.xml"/><Relationship Id="rId10" Type="http://schemas.openxmlformats.org/officeDocument/2006/relationships/slideMaster" Target="../slideMasters/slideMaster1.xml"/><Relationship Id="rId4" Type="http://schemas.openxmlformats.org/officeDocument/2006/relationships/tags" Target="../tags/tag137.xml"/><Relationship Id="rId9" Type="http://schemas.openxmlformats.org/officeDocument/2006/relationships/tags" Target="../tags/tag14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1.emf"/><Relationship Id="rId2" Type="http://schemas.openxmlformats.org/officeDocument/2006/relationships/tags" Target="../tags/tag143.xml"/><Relationship Id="rId1" Type="http://schemas.openxmlformats.org/officeDocument/2006/relationships/vmlDrawing" Target="../drawings/vmlDrawing19.vml"/><Relationship Id="rId6" Type="http://schemas.openxmlformats.org/officeDocument/2006/relationships/tags" Target="../tags/tag147.xml"/><Relationship Id="rId11" Type="http://schemas.openxmlformats.org/officeDocument/2006/relationships/oleObject" Target="../embeddings/oleObject19.bin"/><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emf"/><Relationship Id="rId2" Type="http://schemas.openxmlformats.org/officeDocument/2006/relationships/tags" Target="../tags/tag151.xml"/><Relationship Id="rId1" Type="http://schemas.openxmlformats.org/officeDocument/2006/relationships/vmlDrawing" Target="../drawings/vmlDrawing20.vml"/><Relationship Id="rId6" Type="http://schemas.openxmlformats.org/officeDocument/2006/relationships/tags" Target="../tags/tag155.xml"/><Relationship Id="rId11" Type="http://schemas.openxmlformats.org/officeDocument/2006/relationships/oleObject" Target="../embeddings/oleObject20.bin"/><Relationship Id="rId5" Type="http://schemas.openxmlformats.org/officeDocument/2006/relationships/tags" Target="../tags/tag154.xml"/><Relationship Id="rId10" Type="http://schemas.openxmlformats.org/officeDocument/2006/relationships/slideMaster" Target="../slideMasters/slideMaster1.xml"/><Relationship Id="rId4" Type="http://schemas.openxmlformats.org/officeDocument/2006/relationships/tags" Target="../tags/tag153.xml"/><Relationship Id="rId9" Type="http://schemas.openxmlformats.org/officeDocument/2006/relationships/tags" Target="../tags/tag158.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3.vml"/><Relationship Id="rId6" Type="http://schemas.openxmlformats.org/officeDocument/2006/relationships/tags" Target="../tags/tag33.xml"/><Relationship Id="rId11" Type="http://schemas.openxmlformats.org/officeDocument/2006/relationships/image" Target="../media/image4.jpeg"/><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60.xml"/><Relationship Id="rId7" Type="http://schemas.openxmlformats.org/officeDocument/2006/relationships/oleObject" Target="../embeddings/oleObject21.bin"/><Relationship Id="rId2" Type="http://schemas.openxmlformats.org/officeDocument/2006/relationships/tags" Target="../tags/tag159.xml"/><Relationship Id="rId1" Type="http://schemas.openxmlformats.org/officeDocument/2006/relationships/vmlDrawing" Target="../drawings/vmlDrawing21.vml"/><Relationship Id="rId6" Type="http://schemas.openxmlformats.org/officeDocument/2006/relationships/slideMaster" Target="../slideMasters/slideMaster1.xml"/><Relationship Id="rId5" Type="http://schemas.openxmlformats.org/officeDocument/2006/relationships/tags" Target="../tags/tag162.xml"/><Relationship Id="rId4" Type="http://schemas.openxmlformats.org/officeDocument/2006/relationships/tags" Target="../tags/tag16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64.xml"/><Relationship Id="rId7" Type="http://schemas.openxmlformats.org/officeDocument/2006/relationships/oleObject" Target="../embeddings/oleObject22.bin"/><Relationship Id="rId2" Type="http://schemas.openxmlformats.org/officeDocument/2006/relationships/tags" Target="../tags/tag163.xml"/><Relationship Id="rId1" Type="http://schemas.openxmlformats.org/officeDocument/2006/relationships/vmlDrawing" Target="../drawings/vmlDrawing22.vml"/><Relationship Id="rId6" Type="http://schemas.openxmlformats.org/officeDocument/2006/relationships/slideMaster" Target="../slideMasters/slideMaster1.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68.xml"/><Relationship Id="rId7" Type="http://schemas.openxmlformats.org/officeDocument/2006/relationships/oleObject" Target="../embeddings/oleObject23.bin"/><Relationship Id="rId2" Type="http://schemas.openxmlformats.org/officeDocument/2006/relationships/tags" Target="../tags/tag167.xml"/><Relationship Id="rId1" Type="http://schemas.openxmlformats.org/officeDocument/2006/relationships/vmlDrawing" Target="../drawings/vmlDrawing23.vml"/><Relationship Id="rId6" Type="http://schemas.openxmlformats.org/officeDocument/2006/relationships/slideMaster" Target="../slideMasters/slideMaster1.xml"/><Relationship Id="rId5" Type="http://schemas.openxmlformats.org/officeDocument/2006/relationships/tags" Target="../tags/tag170.xml"/><Relationship Id="rId4" Type="http://schemas.openxmlformats.org/officeDocument/2006/relationships/tags" Target="../tags/tag169.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2.xml"/><Relationship Id="rId7" Type="http://schemas.openxmlformats.org/officeDocument/2006/relationships/slideMaster" Target="../slideMasters/slideMaster1.xml"/><Relationship Id="rId2" Type="http://schemas.openxmlformats.org/officeDocument/2006/relationships/tags" Target="../tags/tag171.xml"/><Relationship Id="rId1" Type="http://schemas.openxmlformats.org/officeDocument/2006/relationships/vmlDrawing" Target="../drawings/vmlDrawing24.v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6.xml"/><Relationship Id="rId7" Type="http://schemas.openxmlformats.org/officeDocument/2006/relationships/oleObject" Target="../embeddings/oleObject4.bin"/><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11" Type="http://schemas.openxmlformats.org/officeDocument/2006/relationships/image" Target="../media/image1.emf"/><Relationship Id="rId5" Type="http://schemas.openxmlformats.org/officeDocument/2006/relationships/tags" Target="../tags/tag42.xml"/><Relationship Id="rId10" Type="http://schemas.openxmlformats.org/officeDocument/2006/relationships/oleObject" Target="../embeddings/oleObject5.bin"/><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tags" Target="../tags/tag50.xml"/><Relationship Id="rId11" Type="http://schemas.openxmlformats.org/officeDocument/2006/relationships/image" Target="../media/image1.emf"/><Relationship Id="rId5" Type="http://schemas.openxmlformats.org/officeDocument/2006/relationships/tags" Target="../tags/tag49.xml"/><Relationship Id="rId10" Type="http://schemas.openxmlformats.org/officeDocument/2006/relationships/oleObject" Target="../embeddings/oleObject6.bin"/><Relationship Id="rId4" Type="http://schemas.openxmlformats.org/officeDocument/2006/relationships/tags" Target="../tags/tag4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7.vml"/><Relationship Id="rId6" Type="http://schemas.openxmlformats.org/officeDocument/2006/relationships/tags" Target="../tags/tag57.xml"/><Relationship Id="rId11" Type="http://schemas.openxmlformats.org/officeDocument/2006/relationships/image" Target="../media/image1.emf"/><Relationship Id="rId5" Type="http://schemas.openxmlformats.org/officeDocument/2006/relationships/tags" Target="../tags/tag56.xml"/><Relationship Id="rId10" Type="http://schemas.openxmlformats.org/officeDocument/2006/relationships/oleObject" Target="../embeddings/oleObject7.bin"/><Relationship Id="rId4" Type="http://schemas.openxmlformats.org/officeDocument/2006/relationships/tags" Target="../tags/tag55.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8.vml"/><Relationship Id="rId6" Type="http://schemas.openxmlformats.org/officeDocument/2006/relationships/tags" Target="../tags/tag64.xml"/><Relationship Id="rId11" Type="http://schemas.openxmlformats.org/officeDocument/2006/relationships/image" Target="../media/image6.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9.vml"/><Relationship Id="rId6" Type="http://schemas.openxmlformats.org/officeDocument/2006/relationships/tags" Target="../tags/tag71.xml"/><Relationship Id="rId11" Type="http://schemas.openxmlformats.org/officeDocument/2006/relationships/oleObject" Target="../embeddings/oleObject9.bin"/><Relationship Id="rId5" Type="http://schemas.openxmlformats.org/officeDocument/2006/relationships/tags" Target="../tags/tag70.xml"/><Relationship Id="rId10" Type="http://schemas.openxmlformats.org/officeDocument/2006/relationships/slideMaster" Target="../slideMasters/slideMaster1.xml"/><Relationship Id="rId4" Type="http://schemas.openxmlformats.org/officeDocument/2006/relationships/tags" Target="../tags/tag69.xml"/><Relationship Id="rId9" Type="http://schemas.openxmlformats.org/officeDocument/2006/relationships/tags" Target="../tags/tag7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10.vml"/><Relationship Id="rId6" Type="http://schemas.openxmlformats.org/officeDocument/2006/relationships/tags" Target="../tags/tag79.xml"/><Relationship Id="rId11" Type="http://schemas.openxmlformats.org/officeDocument/2006/relationships/oleObject" Target="../embeddings/oleObject10.bin"/><Relationship Id="rId5" Type="http://schemas.openxmlformats.org/officeDocument/2006/relationships/tags" Target="../tags/tag78.xml"/><Relationship Id="rId10" Type="http://schemas.openxmlformats.org/officeDocument/2006/relationships/slideMaster" Target="../slideMasters/slideMaster1.xml"/><Relationship Id="rId4" Type="http://schemas.openxmlformats.org/officeDocument/2006/relationships/tags" Target="../tags/tag77.xml"/><Relationship Id="rId9" Type="http://schemas.openxmlformats.org/officeDocument/2006/relationships/tags" Target="../tags/tag8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090031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rgbClr val="00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324131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281598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1"/>
                </a:solidFill>
              </a:defRPr>
            </a:lvl1pPr>
          </a:lstStyle>
          <a:p>
            <a:pPr lvl="0">
              <a:buNone/>
            </a:pPr>
            <a:r>
              <a:rPr lang="en-US"/>
              <a:t>Click to edit Master subtitle style</a:t>
            </a:r>
          </a:p>
        </p:txBody>
      </p:sp>
      <p:sp>
        <p:nvSpPr>
          <p:cNvPr id="9"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1232602" y="2102142"/>
            <a:ext cx="9726795" cy="58477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3800" dirty="0">
                <a:solidFill>
                  <a:schemeClr val="bg1"/>
                </a:solidFill>
              </a:defRPr>
            </a:lvl1pPr>
          </a:lstStyle>
          <a:p>
            <a:pPr lvl="0"/>
            <a:r>
              <a:rPr lang="en-GB"/>
              <a:t>Click to edit title</a:t>
            </a:r>
            <a:endParaRPr lang="en-US"/>
          </a:p>
        </p:txBody>
      </p:sp>
      <p:pic>
        <p:nvPicPr>
          <p:cNvPr id="4" name="Picture 3"/>
          <p:cNvPicPr>
            <a:picLocks noChangeAspect="1"/>
          </p:cNvPicPr>
          <p:nvPr userDrawn="1"/>
        </p:nvPicPr>
        <p:blipFill rotWithShape="1">
          <a:blip r:embed="rId10" cstate="hqprint">
            <a:extLst>
              <a:ext uri="{28A0092B-C50C-407E-A947-70E740481C1C}">
                <a14:useLocalDpi xmlns:a14="http://schemas.microsoft.com/office/drawing/2010/main"/>
              </a:ext>
            </a:extLst>
          </a:blip>
          <a:srcRect/>
          <a:stretch/>
        </p:blipFill>
        <p:spPr>
          <a:xfrm>
            <a:off x="3616960" y="3513672"/>
            <a:ext cx="5862320" cy="1310945"/>
          </a:xfrm>
          <a:prstGeom prst="rect">
            <a:avLst/>
          </a:prstGeom>
        </p:spPr>
      </p:pic>
    </p:spTree>
    <p:extLst>
      <p:ext uri="{BB962C8B-B14F-4D97-AF65-F5344CB8AC3E}">
        <p14:creationId xmlns:p14="http://schemas.microsoft.com/office/powerpoint/2010/main" val="256054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70941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297810" cy="769441"/>
          </a:xfrm>
        </p:spPr>
        <p:txBody>
          <a:bodyPr vert="horz" wrap="square" lIns="0" tIns="0" rIns="0" bIns="0" rtlCol="0" anchor="b" anchorCtr="0">
            <a:noAutofit/>
          </a:bodyPr>
          <a:lstStyle>
            <a:lvl1pPr>
              <a:defRPr lang="en-US" dirty="0">
                <a:solidFill>
                  <a:srgbClr val="002C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297810" cy="492443"/>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1CBB4424-747B-4649-B80D-1BA64296346B}"/>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6" name="1. On-page tracker">
            <a:extLst>
              <a:ext uri="{FF2B5EF4-FFF2-40B4-BE49-F238E27FC236}">
                <a16:creationId xmlns:a16="http://schemas.microsoft.com/office/drawing/2014/main" id="{F4E0CCFD-FA63-B549-AA63-6D96EAE08D9A}"/>
              </a:ext>
            </a:extLst>
          </p:cNvPr>
          <p:cNvSpPr>
            <a:spLocks noGrp="1"/>
          </p:cNvSpPr>
          <p:nvPr>
            <p:ph type="body" sz="quarter" idx="10" hasCustomPrompt="1"/>
            <p:custDataLst>
              <p:tags r:id="rId9"/>
            </p:custDataLst>
          </p:nvPr>
        </p:nvSpPr>
        <p:spPr>
          <a:xfrm>
            <a:off x="554736" y="41597"/>
            <a:ext cx="2124000"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8" name="Text Placeholder 4">
            <a:extLst>
              <a:ext uri="{FF2B5EF4-FFF2-40B4-BE49-F238E27FC236}">
                <a16:creationId xmlns:a16="http://schemas.microsoft.com/office/drawing/2014/main" id="{DDFB41C5-2D09-DC41-BA8D-392C9E673CEC}"/>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422917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421811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6" y="41597"/>
            <a:ext cx="32678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2CABE7FD-2554-1942-A788-E17CA2D650DB}"/>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7155AED6-02B1-8040-A57E-5A17F3C87E24}"/>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406864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4001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4877562" cy="384721"/>
          </a:xfrm>
        </p:spPr>
        <p:txBody>
          <a:bodyPr vert="horz" wrap="square">
            <a:sp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4877562" cy="246221"/>
          </a:xfrm>
          <a:prstGeom prst="rect">
            <a:avLst/>
          </a:prstGeom>
        </p:spPr>
        <p:txBody>
          <a:bodyPr wrap="square">
            <a:noAutofit/>
          </a:bodyPr>
          <a:lstStyle>
            <a:lvl1pPr marL="0" indent="0" algn="l">
              <a:buNone/>
              <a:defRPr sz="1600" b="0"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6" y="41597"/>
            <a:ext cx="3700542"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B6EB5DE-682C-464A-B755-ACC8C4AF9D3D}"/>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158BAF92-B430-874D-8468-E4F8934024E9}"/>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960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90032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779514" cy="384721"/>
          </a:xfrm>
        </p:spPr>
        <p:txBody>
          <a:bodyPr vert="horz" wrap="square">
            <a:spAutoFit/>
          </a:bodyPr>
          <a:lstStyle>
            <a:lvl1pPr>
              <a:defRPr>
                <a:solidFill>
                  <a:srgbClr val="002C5F"/>
                </a:solidFill>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779514" cy="246221"/>
          </a:xfrm>
          <a:prstGeom prst="rect">
            <a:avLst/>
          </a:prstGeom>
        </p:spPr>
        <p:txBody>
          <a:bodyPr wrap="square">
            <a:noAutofit/>
          </a:bodyPr>
          <a:lstStyle>
            <a:lvl1pPr marL="0" indent="0" algn="l">
              <a:buNone/>
              <a:defRPr sz="1600" b="0"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6" y="41597"/>
            <a:ext cx="3739521"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4FE40FE0-1884-294F-8E5A-01B00DD7151E}"/>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904E6569-A085-FE4A-A369-A7D85BEDFA6B}"/>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3068826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441808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656320" y="0"/>
            <a:ext cx="3535680"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749540" cy="384721"/>
          </a:xfrm>
        </p:spPr>
        <p:txBody>
          <a:bodyPr vert="horz">
            <a:no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749540" cy="246221"/>
          </a:xfrm>
          <a:prstGeom prst="rect">
            <a:avLst/>
          </a:prstGeom>
        </p:spPr>
        <p:txBody>
          <a:bodyPr wrap="square">
            <a:spAutoFit/>
          </a:bodyPr>
          <a:lstStyle>
            <a:lvl1pPr marL="0" indent="0" algn="l">
              <a:buNone/>
              <a:defRPr sz="1600" b="0" u="none"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6" y="41597"/>
            <a:ext cx="3761234"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1E420C21-2DE9-A840-A53F-0EBCF71D6972}"/>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1AD96815-0628-E045-8648-BCDFAB3217D7}"/>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76022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1061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9194800" y="0"/>
            <a:ext cx="2997200"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8344254" cy="384721"/>
          </a:xfrm>
        </p:spPr>
        <p:txBody>
          <a:bodyPr vert="horz">
            <a:no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8344254" cy="246221"/>
          </a:xfrm>
          <a:prstGeom prst="rect">
            <a:avLst/>
          </a:prstGeom>
        </p:spPr>
        <p:txBody>
          <a:bodyPr wrap="square">
            <a:spAutoFit/>
          </a:bodyPr>
          <a:lstStyle>
            <a:lvl1pPr marL="0" indent="0" algn="l">
              <a:buNone/>
              <a:defRPr sz="1600" b="0" u="none"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6" y="41597"/>
            <a:ext cx="3761234"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6B608FA-8CD5-1043-B062-E4985C993A70}"/>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C6804EE5-2900-7C49-9EFC-1DDDEBDAE112}"/>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3121565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090031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0" y="0"/>
            <a:ext cx="12192001" cy="6858482"/>
          </a:xfrm>
          <a:prstGeom prst="rect">
            <a:avLst/>
          </a:prstGeom>
          <a:solidFill>
            <a:srgbClr val="00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281598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1"/>
                </a:solidFill>
              </a:defRPr>
            </a:lvl1pPr>
          </a:lstStyle>
          <a:p>
            <a:pPr lvl="0">
              <a:buNone/>
            </a:pPr>
            <a:r>
              <a:rPr lang="en-US"/>
              <a:t>Click to edit Master subtitle style</a:t>
            </a:r>
          </a:p>
        </p:txBody>
      </p:sp>
      <p:sp>
        <p:nvSpPr>
          <p:cNvPr id="9"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bwMode="auto">
          <a:xfrm>
            <a:off x="1232602" y="2102142"/>
            <a:ext cx="9726795" cy="58477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3800" dirty="0">
                <a:solidFill>
                  <a:schemeClr val="bg1"/>
                </a:solidFill>
              </a:defRPr>
            </a:lvl1pPr>
          </a:lstStyle>
          <a:p>
            <a:pPr lvl="0"/>
            <a:r>
              <a:rPr lang="en-GB"/>
              <a:t>Click to edit title</a:t>
            </a:r>
            <a:endParaRPr lang="en-US"/>
          </a:p>
        </p:txBody>
      </p:sp>
    </p:spTree>
    <p:extLst>
      <p:ext uri="{BB962C8B-B14F-4D97-AF65-F5344CB8AC3E}">
        <p14:creationId xmlns:p14="http://schemas.microsoft.com/office/powerpoint/2010/main" val="3838127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99755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0" y="0"/>
            <a:ext cx="3413760" cy="6858000"/>
          </a:xfrm>
          <a:prstGeom prst="rect">
            <a:avLst/>
          </a:prstGeom>
          <a:solidFill>
            <a:srgbClr val="BCA66D">
              <a:alpha val="16863"/>
            </a:srgb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4" name="Rectangle 1" hidden="1">
            <a:extLst>
              <a:ext uri="{FF2B5EF4-FFF2-40B4-BE49-F238E27FC236}">
                <a16:creationId xmlns:a16="http://schemas.microsoft.com/office/drawing/2014/main" id="{67C50C85-5FB9-4798-A8A4-1DA5B9F3ACC9}"/>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297810" cy="769441"/>
          </a:xfrm>
        </p:spPr>
        <p:txBody>
          <a:bodyPr vert="horz" wrap="square" lIns="0" tIns="0" rIns="0" bIns="0" rtlCol="0" anchor="b" anchorCtr="0">
            <a:noAutofit/>
          </a:bodyPr>
          <a:lstStyle>
            <a:lvl1pPr>
              <a:defRPr lang="en-US" dirty="0">
                <a:solidFill>
                  <a:srgbClr val="002C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297810" cy="492443"/>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6" y="41597"/>
            <a:ext cx="229781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1CBB4424-747B-4649-B80D-1BA64296346B}"/>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315AA6C5-1C45-8F42-B9F8-81197310D348}"/>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396543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421811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0" y="0"/>
            <a:ext cx="4364736"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6" y="41597"/>
            <a:ext cx="32678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2CABE7FD-2554-1942-A788-E17CA2D650DB}"/>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4" name="Text Placeholder 4">
            <a:extLst>
              <a:ext uri="{FF2B5EF4-FFF2-40B4-BE49-F238E27FC236}">
                <a16:creationId xmlns:a16="http://schemas.microsoft.com/office/drawing/2014/main" id="{54D3349D-7FA1-8249-92B6-D95E3D97D76D}"/>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261734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98133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F4F0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4" name="Rectangle 3" hidden="1">
            <a:extLst>
              <a:ext uri="{FF2B5EF4-FFF2-40B4-BE49-F238E27FC236}">
                <a16:creationId xmlns:a16="http://schemas.microsoft.com/office/drawing/2014/main" id="{1725BD87-3C3D-45F6-BBCF-F06FD867659F}"/>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5"/>
            </p:custDataLst>
          </p:nvPr>
        </p:nvSpPr>
        <p:spPr>
          <a:xfrm>
            <a:off x="554736" y="41597"/>
            <a:ext cx="3700542"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6"/>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B6EB5DE-682C-464A-B755-ACC8C4AF9D3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4" name="2. Slide Title">
            <a:extLst>
              <a:ext uri="{FF2B5EF4-FFF2-40B4-BE49-F238E27FC236}">
                <a16:creationId xmlns:a16="http://schemas.microsoft.com/office/drawing/2014/main" id="{FF4FEE11-2533-344C-8360-CEAF19D9C4A4}"/>
              </a:ext>
            </a:extLst>
          </p:cNvPr>
          <p:cNvSpPr>
            <a:spLocks noGrp="1"/>
          </p:cNvSpPr>
          <p:nvPr>
            <p:ph type="title"/>
            <p:custDataLst>
              <p:tags r:id="rId8"/>
            </p:custDataLst>
          </p:nvPr>
        </p:nvSpPr>
        <p:spPr>
          <a:xfrm>
            <a:off x="554736" y="2744369"/>
            <a:ext cx="4860544"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15" name="3. Subtitle">
            <a:extLst>
              <a:ext uri="{FF2B5EF4-FFF2-40B4-BE49-F238E27FC236}">
                <a16:creationId xmlns:a16="http://schemas.microsoft.com/office/drawing/2014/main" id="{1A7E102A-6AE6-A84A-AE90-FA7F9E26443E}"/>
              </a:ext>
            </a:extLst>
          </p:cNvPr>
          <p:cNvSpPr>
            <a:spLocks noGrp="1"/>
          </p:cNvSpPr>
          <p:nvPr>
            <p:ph type="subTitle" idx="1"/>
            <p:custDataLst>
              <p:tags r:id="rId9"/>
            </p:custDataLst>
          </p:nvPr>
        </p:nvSpPr>
        <p:spPr>
          <a:xfrm>
            <a:off x="554735" y="3659644"/>
            <a:ext cx="4860543"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4">
            <a:extLst>
              <a:ext uri="{FF2B5EF4-FFF2-40B4-BE49-F238E27FC236}">
                <a16:creationId xmlns:a16="http://schemas.microsoft.com/office/drawing/2014/main" id="{EE267F3E-4EF2-B341-9F68-3E7CBEA92207}"/>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0257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595854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extBox 1">
            <a:extLst>
              <a:ext uri="{FF2B5EF4-FFF2-40B4-BE49-F238E27FC236}">
                <a16:creationId xmlns:a16="http://schemas.microsoft.com/office/drawing/2014/main" id="{ABD6A43F-F0E0-A54E-9E5C-25453008E10F}"/>
              </a:ext>
            </a:extLst>
          </p:cNvPr>
          <p:cNvSpPr txBox="1"/>
          <p:nvPr userDrawn="1"/>
        </p:nvSpPr>
        <p:spPr>
          <a:xfrm>
            <a:off x="10851614" y="6632154"/>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GB" sz="1600"/>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5"/>
            </p:custDataLst>
          </p:nvPr>
        </p:nvSpPr>
        <p:spPr bwMode="auto">
          <a:xfrm>
            <a:off x="1232602" y="5827075"/>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2581C5"/>
                </a:solidFill>
              </a:defRPr>
            </a:lvl1pPr>
          </a:lstStyle>
          <a:p>
            <a:pPr lvl="0">
              <a:buNone/>
            </a:pPr>
            <a:r>
              <a:rPr lang="en-US"/>
              <a:t>Edit date or title/role</a:t>
            </a:r>
          </a:p>
        </p:txBody>
      </p:sp>
      <p:sp>
        <p:nvSpPr>
          <p:cNvPr id="17" name="Subtitle">
            <a:extLst>
              <a:ext uri="{FF2B5EF4-FFF2-40B4-BE49-F238E27FC236}">
                <a16:creationId xmlns:a16="http://schemas.microsoft.com/office/drawing/2014/main" id="{C85A1636-E33D-4640-A4BA-89E2008C1ED4}"/>
              </a:ext>
            </a:extLst>
          </p:cNvPr>
          <p:cNvSpPr>
            <a:spLocks noGrp="1"/>
          </p:cNvSpPr>
          <p:nvPr>
            <p:ph type="subTitle" idx="1"/>
            <p:custDataLst>
              <p:tags r:id="rId6"/>
            </p:custDataLst>
          </p:nvPr>
        </p:nvSpPr>
        <p:spPr bwMode="auto">
          <a:xfrm>
            <a:off x="1232602" y="545181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2581C5"/>
                </a:solidFill>
              </a:defRPr>
            </a:lvl1pPr>
          </a:lstStyle>
          <a:p>
            <a:pPr lvl="0">
              <a:buNone/>
            </a:pPr>
            <a:r>
              <a:rPr lang="en-US"/>
              <a:t>Click to edit Master subtitle style</a:t>
            </a:r>
          </a:p>
        </p:txBody>
      </p:sp>
      <p:sp>
        <p:nvSpPr>
          <p:cNvPr id="18" name="Title">
            <a:extLst>
              <a:ext uri="{FF2B5EF4-FFF2-40B4-BE49-F238E27FC236}">
                <a16:creationId xmlns:a16="http://schemas.microsoft.com/office/drawing/2014/main" id="{AA4E4E19-7239-46DA-AE24-CE9556C9BE7D}"/>
              </a:ext>
            </a:extLst>
          </p:cNvPr>
          <p:cNvSpPr>
            <a:spLocks noGrp="1"/>
          </p:cNvSpPr>
          <p:nvPr>
            <p:ph type="title" hasCustomPrompt="1"/>
            <p:custDataLst>
              <p:tags r:id="rId7"/>
            </p:custDataLst>
          </p:nvPr>
        </p:nvSpPr>
        <p:spPr bwMode="auto">
          <a:xfrm>
            <a:off x="1232602" y="4751593"/>
            <a:ext cx="9726795"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3600" dirty="0">
                <a:solidFill>
                  <a:srgbClr val="002D5F"/>
                </a:solidFill>
              </a:defRPr>
            </a:lvl1pPr>
          </a:lstStyle>
          <a:p>
            <a:pPr lvl="0"/>
            <a:r>
              <a:rPr lang="en-GB"/>
              <a:t>Click to edit title</a:t>
            </a:r>
            <a:endParaRPr lang="en-US"/>
          </a:p>
        </p:txBody>
      </p:sp>
      <p:pic>
        <p:nvPicPr>
          <p:cNvPr id="11" name="Picture 10">
            <a:extLst>
              <a:ext uri="{FF2B5EF4-FFF2-40B4-BE49-F238E27FC236}">
                <a16:creationId xmlns:a16="http://schemas.microsoft.com/office/drawing/2014/main" id="{44EC6308-8CF8-E441-95D1-9174F45385D2}"/>
              </a:ext>
            </a:extLst>
          </p:cNvPr>
          <p:cNvPicPr>
            <a:picLocks noChangeAspect="1"/>
          </p:cNvPicPr>
          <p:nvPr userDrawn="1"/>
        </p:nvPicPr>
        <p:blipFill rotWithShape="1">
          <a:blip r:embed="rId11">
            <a:extLst>
              <a:ext uri="{28A0092B-C50C-407E-A947-70E740481C1C}">
                <a14:useLocalDpi xmlns:a14="http://schemas.microsoft.com/office/drawing/2010/main"/>
              </a:ext>
            </a:extLst>
          </a:blip>
          <a:srcRect/>
          <a:stretch/>
        </p:blipFill>
        <p:spPr>
          <a:xfrm>
            <a:off x="0" y="0"/>
            <a:ext cx="12192001" cy="4478339"/>
          </a:xfrm>
          <a:prstGeom prst="rect">
            <a:avLst/>
          </a:prstGeom>
        </p:spPr>
      </p:pic>
      <p:pic>
        <p:nvPicPr>
          <p:cNvPr id="12" name="Picture 11">
            <a:extLst>
              <a:ext uri="{FF2B5EF4-FFF2-40B4-BE49-F238E27FC236}">
                <a16:creationId xmlns:a16="http://schemas.microsoft.com/office/drawing/2014/main" id="{8FFAC552-E47E-D741-A0E5-6D1BD99CD486}"/>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3779520" y="5905818"/>
            <a:ext cx="4955546" cy="1054136"/>
          </a:xfrm>
          <a:prstGeom prst="rect">
            <a:avLst/>
          </a:prstGeom>
        </p:spPr>
      </p:pic>
    </p:spTree>
    <p:extLst>
      <p:ext uri="{BB962C8B-B14F-4D97-AF65-F5344CB8AC3E}">
        <p14:creationId xmlns:p14="http://schemas.microsoft.com/office/powerpoint/2010/main" val="163950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88774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EBE2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2. Slide Title">
            <a:extLst>
              <a:ext uri="{FF2B5EF4-FFF2-40B4-BE49-F238E27FC236}">
                <a16:creationId xmlns:a16="http://schemas.microsoft.com/office/drawing/2014/main" id="{B02AC1A4-4570-BB42-8F9F-FF41D97CDED7}"/>
              </a:ext>
            </a:extLst>
          </p:cNvPr>
          <p:cNvSpPr>
            <a:spLocks noGrp="1"/>
          </p:cNvSpPr>
          <p:nvPr>
            <p:ph type="title"/>
            <p:custDataLst>
              <p:tags r:id="rId4"/>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16" name="3. Subtitle">
            <a:extLst>
              <a:ext uri="{FF2B5EF4-FFF2-40B4-BE49-F238E27FC236}">
                <a16:creationId xmlns:a16="http://schemas.microsoft.com/office/drawing/2014/main" id="{92F0B8A4-B12A-B24F-8A54-245D323CDDB1}"/>
              </a:ext>
            </a:extLst>
          </p:cNvPr>
          <p:cNvSpPr>
            <a:spLocks noGrp="1"/>
          </p:cNvSpPr>
          <p:nvPr>
            <p:ph type="subTitle" idx="1"/>
            <p:custDataLst>
              <p:tags r:id="rId5"/>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Text Placeholder 4">
            <a:extLst>
              <a:ext uri="{FF2B5EF4-FFF2-40B4-BE49-F238E27FC236}">
                <a16:creationId xmlns:a16="http://schemas.microsoft.com/office/drawing/2014/main" id="{652BAC75-F801-9B4A-A3B2-78A0B67E63B0}"/>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2597971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Green arrow one third">
    <p:bg>
      <p:bgPr>
        <a:solidFill>
          <a:srgbClr val="EBE2C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88774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2. Slide Title">
            <a:extLst>
              <a:ext uri="{FF2B5EF4-FFF2-40B4-BE49-F238E27FC236}">
                <a16:creationId xmlns:a16="http://schemas.microsoft.com/office/drawing/2014/main" id="{B02AC1A4-4570-BB42-8F9F-FF41D97CDED7}"/>
              </a:ext>
            </a:extLst>
          </p:cNvPr>
          <p:cNvSpPr>
            <a:spLocks noGrp="1"/>
          </p:cNvSpPr>
          <p:nvPr>
            <p:ph type="title"/>
            <p:custDataLst>
              <p:tags r:id="rId4"/>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16" name="3. Subtitle">
            <a:extLst>
              <a:ext uri="{FF2B5EF4-FFF2-40B4-BE49-F238E27FC236}">
                <a16:creationId xmlns:a16="http://schemas.microsoft.com/office/drawing/2014/main" id="{92F0B8A4-B12A-B24F-8A54-245D323CDDB1}"/>
              </a:ext>
            </a:extLst>
          </p:cNvPr>
          <p:cNvSpPr>
            <a:spLocks noGrp="1"/>
          </p:cNvSpPr>
          <p:nvPr>
            <p:ph type="subTitle" idx="1"/>
            <p:custDataLst>
              <p:tags r:id="rId5"/>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8" name="Text Placeholder 4">
            <a:extLst>
              <a:ext uri="{FF2B5EF4-FFF2-40B4-BE49-F238E27FC236}">
                <a16:creationId xmlns:a16="http://schemas.microsoft.com/office/drawing/2014/main" id="{D5F16F0B-F601-B040-8E9B-AA307633D26A}"/>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457000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Green arrow one third">
    <p:bg>
      <p:bgPr>
        <a:solidFill>
          <a:srgbClr val="EBE2C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88774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0" y="0"/>
            <a:ext cx="8303172"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2. Slide Title">
            <a:extLst>
              <a:ext uri="{FF2B5EF4-FFF2-40B4-BE49-F238E27FC236}">
                <a16:creationId xmlns:a16="http://schemas.microsoft.com/office/drawing/2014/main" id="{B02AC1A4-4570-BB42-8F9F-FF41D97CDED7}"/>
              </a:ext>
            </a:extLst>
          </p:cNvPr>
          <p:cNvSpPr>
            <a:spLocks noGrp="1"/>
          </p:cNvSpPr>
          <p:nvPr>
            <p:ph type="title"/>
            <p:custDataLst>
              <p:tags r:id="rId4"/>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16" name="3. Subtitle">
            <a:extLst>
              <a:ext uri="{FF2B5EF4-FFF2-40B4-BE49-F238E27FC236}">
                <a16:creationId xmlns:a16="http://schemas.microsoft.com/office/drawing/2014/main" id="{92F0B8A4-B12A-B24F-8A54-245D323CDDB1}"/>
              </a:ext>
            </a:extLst>
          </p:cNvPr>
          <p:cNvSpPr>
            <a:spLocks noGrp="1"/>
          </p:cNvSpPr>
          <p:nvPr>
            <p:ph type="subTitle" idx="1"/>
            <p:custDataLst>
              <p:tags r:id="rId5"/>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8" name="Text Placeholder 4">
            <a:extLst>
              <a:ext uri="{FF2B5EF4-FFF2-40B4-BE49-F238E27FC236}">
                <a16:creationId xmlns:a16="http://schemas.microsoft.com/office/drawing/2014/main" id="{45C12ADD-923C-884E-914C-986A1B7A064E}"/>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368049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90608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758460" y="212329"/>
            <a:ext cx="10220324" cy="375937"/>
          </a:xfrm>
          <a:prstGeom prst="rect">
            <a:avLst/>
          </a:prstGeom>
        </p:spPr>
        <p:txBody>
          <a:bodyPr vert="horz" wrap="square" anchor="b">
            <a:spAutoFit/>
          </a:bodyPr>
          <a:lstStyle>
            <a:lvl1pPr algn="l">
              <a:lnSpc>
                <a:spcPct val="105000"/>
              </a:lnSpc>
              <a:defRPr sz="2500" baseline="0"/>
            </a:lvl1pPr>
          </a:lstStyle>
          <a:p>
            <a:r>
              <a:rPr lang="en-US"/>
              <a:t>Alternative </a:t>
            </a:r>
            <a:r>
              <a:rPr lang="en-US" err="1"/>
              <a:t>colour</a:t>
            </a:r>
            <a:r>
              <a:rPr lang="en-US"/>
              <a:t> Codes – in addition to theme </a:t>
            </a:r>
            <a:r>
              <a:rPr lang="en-US" err="1"/>
              <a:t>colours</a:t>
            </a:r>
            <a:endParaRPr lang="en-US"/>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758460"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Rectangle 10">
            <a:extLst>
              <a:ext uri="{FF2B5EF4-FFF2-40B4-BE49-F238E27FC236}">
                <a16:creationId xmlns:a16="http://schemas.microsoft.com/office/drawing/2014/main" id="{1263F6BC-5BAE-554E-AF1F-9034D2F407BA}"/>
              </a:ext>
            </a:extLst>
          </p:cNvPr>
          <p:cNvSpPr/>
          <p:nvPr userDrawn="1"/>
        </p:nvSpPr>
        <p:spPr>
          <a:xfrm>
            <a:off x="7138252" y="2024882"/>
            <a:ext cx="1440000" cy="434567"/>
          </a:xfrm>
          <a:prstGeom prst="rect">
            <a:avLst/>
          </a:prstGeom>
          <a:solidFill>
            <a:srgbClr val="BCA66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#BBA66D</a:t>
            </a:r>
          </a:p>
        </p:txBody>
      </p:sp>
      <p:sp>
        <p:nvSpPr>
          <p:cNvPr id="15" name="Rectangle 14">
            <a:extLst>
              <a:ext uri="{FF2B5EF4-FFF2-40B4-BE49-F238E27FC236}">
                <a16:creationId xmlns:a16="http://schemas.microsoft.com/office/drawing/2014/main" id="{4EB0286A-1DF2-D046-A8F5-FA6A9ED9B713}"/>
              </a:ext>
            </a:extLst>
          </p:cNvPr>
          <p:cNvSpPr/>
          <p:nvPr userDrawn="1"/>
        </p:nvSpPr>
        <p:spPr>
          <a:xfrm>
            <a:off x="5054766" y="2024882"/>
            <a:ext cx="1440000" cy="434567"/>
          </a:xfrm>
          <a:prstGeom prst="rect">
            <a:avLst/>
          </a:prstGeom>
          <a:solidFill>
            <a:srgbClr val="008DC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0" i="0" u="none" strike="noStrike" kern="1200" baseline="0">
                <a:solidFill>
                  <a:schemeClr val="lt1"/>
                </a:solidFill>
                <a:latin typeface="+mn-lt"/>
                <a:ea typeface="+mn-ea"/>
                <a:cs typeface="+mn-cs"/>
              </a:rPr>
              <a:t>#008DC9</a:t>
            </a:r>
            <a:endParaRPr lang="en-GB" sz="1600">
              <a:solidFill>
                <a:schemeClr val="bg1"/>
              </a:solidFill>
            </a:endParaRPr>
          </a:p>
        </p:txBody>
      </p:sp>
      <p:sp>
        <p:nvSpPr>
          <p:cNvPr id="16" name="Rectangle 15">
            <a:extLst>
              <a:ext uri="{FF2B5EF4-FFF2-40B4-BE49-F238E27FC236}">
                <a16:creationId xmlns:a16="http://schemas.microsoft.com/office/drawing/2014/main" id="{62720352-2563-3547-A6C9-86340F8EC620}"/>
              </a:ext>
            </a:extLst>
          </p:cNvPr>
          <p:cNvSpPr/>
          <p:nvPr userDrawn="1"/>
        </p:nvSpPr>
        <p:spPr>
          <a:xfrm>
            <a:off x="2971280" y="2026955"/>
            <a:ext cx="1440000" cy="434567"/>
          </a:xfrm>
          <a:prstGeom prst="rect">
            <a:avLst/>
          </a:prstGeom>
          <a:solidFill>
            <a:srgbClr val="01ADE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b="0" i="0" u="none" strike="noStrike" kern="1200" baseline="0">
                <a:solidFill>
                  <a:schemeClr val="lt1"/>
                </a:solidFill>
                <a:latin typeface="+mn-lt"/>
                <a:ea typeface="+mn-ea"/>
                <a:cs typeface="+mn-cs"/>
              </a:rPr>
              <a:t>#</a:t>
            </a:r>
            <a:r>
              <a:rPr lang="en-US" sz="1600" b="0" i="0" u="none" strike="noStrike" kern="1200" baseline="0">
                <a:solidFill>
                  <a:schemeClr val="lt1"/>
                </a:solidFill>
                <a:latin typeface="+mn-lt"/>
                <a:ea typeface="+mn-ea"/>
                <a:cs typeface="+mn-cs"/>
              </a:rPr>
              <a:t>00AEFD</a:t>
            </a:r>
            <a:endParaRPr lang="en-GB" sz="1600" b="0" i="0" u="none" strike="noStrike" kern="1200" baseline="0">
              <a:solidFill>
                <a:schemeClr val="lt1"/>
              </a:solidFill>
              <a:latin typeface="+mn-lt"/>
              <a:ea typeface="+mn-ea"/>
              <a:cs typeface="+mn-cs"/>
            </a:endParaRPr>
          </a:p>
        </p:txBody>
      </p:sp>
      <p:sp>
        <p:nvSpPr>
          <p:cNvPr id="18" name="Rectangle 17">
            <a:extLst>
              <a:ext uri="{FF2B5EF4-FFF2-40B4-BE49-F238E27FC236}">
                <a16:creationId xmlns:a16="http://schemas.microsoft.com/office/drawing/2014/main" id="{E909EF10-6C16-3244-8DF3-025E91FC6493}"/>
              </a:ext>
            </a:extLst>
          </p:cNvPr>
          <p:cNvSpPr/>
          <p:nvPr userDrawn="1"/>
        </p:nvSpPr>
        <p:spPr>
          <a:xfrm>
            <a:off x="887794" y="2009543"/>
            <a:ext cx="1440000" cy="434567"/>
          </a:xfrm>
          <a:prstGeom prst="rect">
            <a:avLst/>
          </a:prstGeom>
          <a:solidFill>
            <a:srgbClr val="95D60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0" i="0" u="none" strike="noStrike" kern="1200" baseline="0">
                <a:solidFill>
                  <a:schemeClr val="lt1"/>
                </a:solidFill>
                <a:latin typeface="+mn-lt"/>
                <a:ea typeface="+mn-ea"/>
                <a:cs typeface="+mn-cs"/>
              </a:rPr>
              <a:t>#D82138</a:t>
            </a:r>
            <a:endParaRPr lang="en-GB" sz="1600">
              <a:solidFill>
                <a:schemeClr val="bg1"/>
              </a:solidFill>
            </a:endParaRPr>
          </a:p>
        </p:txBody>
      </p:sp>
      <p:sp>
        <p:nvSpPr>
          <p:cNvPr id="20" name="Rectangle 19">
            <a:extLst>
              <a:ext uri="{FF2B5EF4-FFF2-40B4-BE49-F238E27FC236}">
                <a16:creationId xmlns:a16="http://schemas.microsoft.com/office/drawing/2014/main" id="{95F46AB0-882C-A24D-8021-C3B16F320AAE}"/>
              </a:ext>
            </a:extLst>
          </p:cNvPr>
          <p:cNvSpPr/>
          <p:nvPr userDrawn="1"/>
        </p:nvSpPr>
        <p:spPr>
          <a:xfrm>
            <a:off x="9221740" y="2024882"/>
            <a:ext cx="1440000" cy="434567"/>
          </a:xfrm>
          <a:prstGeom prst="rect">
            <a:avLst/>
          </a:prstGeom>
          <a:solidFill>
            <a:srgbClr val="0A2D3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#002D5F</a:t>
            </a:r>
          </a:p>
        </p:txBody>
      </p:sp>
      <p:sp>
        <p:nvSpPr>
          <p:cNvPr id="21" name="Rectangle 20">
            <a:extLst>
              <a:ext uri="{FF2B5EF4-FFF2-40B4-BE49-F238E27FC236}">
                <a16:creationId xmlns:a16="http://schemas.microsoft.com/office/drawing/2014/main" id="{3A925211-322A-AC42-BBA5-E9820E7E1677}"/>
              </a:ext>
            </a:extLst>
          </p:cNvPr>
          <p:cNvSpPr/>
          <p:nvPr userDrawn="1"/>
        </p:nvSpPr>
        <p:spPr>
          <a:xfrm>
            <a:off x="893508" y="5478801"/>
            <a:ext cx="2507810" cy="434567"/>
          </a:xfrm>
          <a:prstGeom prst="rect">
            <a:avLst/>
          </a:prstGeom>
          <a:solidFill>
            <a:srgbClr val="E91F5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0" i="0" u="none" strike="noStrike" kern="1200" baseline="0">
                <a:solidFill>
                  <a:schemeClr val="lt1"/>
                </a:solidFill>
                <a:latin typeface="+mn-lt"/>
                <a:ea typeface="+mn-ea"/>
                <a:cs typeface="+mn-cs"/>
              </a:rPr>
              <a:t>#E91F51</a:t>
            </a:r>
            <a:endParaRPr lang="en-GB" sz="1600">
              <a:solidFill>
                <a:schemeClr val="bg1"/>
              </a:solidFill>
            </a:endParaRPr>
          </a:p>
        </p:txBody>
      </p:sp>
      <p:sp>
        <p:nvSpPr>
          <p:cNvPr id="28" name="Rectangle 27">
            <a:extLst>
              <a:ext uri="{FF2B5EF4-FFF2-40B4-BE49-F238E27FC236}">
                <a16:creationId xmlns:a16="http://schemas.microsoft.com/office/drawing/2014/main" id="{C9133F21-EDD7-D14D-92D9-BEF295B94E4A}"/>
              </a:ext>
            </a:extLst>
          </p:cNvPr>
          <p:cNvSpPr/>
          <p:nvPr userDrawn="1"/>
        </p:nvSpPr>
        <p:spPr>
          <a:xfrm>
            <a:off x="887794" y="2591883"/>
            <a:ext cx="1440000" cy="434567"/>
          </a:xfrm>
          <a:prstGeom prst="rect">
            <a:avLst/>
          </a:prstGeom>
          <a:solidFill>
            <a:srgbClr val="F0FAE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tx1"/>
              </a:solidFill>
            </a:endParaRPr>
          </a:p>
        </p:txBody>
      </p:sp>
      <p:sp>
        <p:nvSpPr>
          <p:cNvPr id="29" name="Rectangle 28">
            <a:extLst>
              <a:ext uri="{FF2B5EF4-FFF2-40B4-BE49-F238E27FC236}">
                <a16:creationId xmlns:a16="http://schemas.microsoft.com/office/drawing/2014/main" id="{4AE786B9-ACEA-E04B-9CFF-CBCFA1458125}"/>
              </a:ext>
            </a:extLst>
          </p:cNvPr>
          <p:cNvSpPr/>
          <p:nvPr userDrawn="1"/>
        </p:nvSpPr>
        <p:spPr>
          <a:xfrm>
            <a:off x="887794" y="3189849"/>
            <a:ext cx="1440000" cy="434567"/>
          </a:xfrm>
          <a:prstGeom prst="rect">
            <a:avLst/>
          </a:prstGeom>
          <a:solidFill>
            <a:srgbClr val="DBF1B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tx1"/>
              </a:solidFill>
            </a:endParaRPr>
          </a:p>
        </p:txBody>
      </p:sp>
      <p:sp>
        <p:nvSpPr>
          <p:cNvPr id="32" name="Rectangle 31">
            <a:extLst>
              <a:ext uri="{FF2B5EF4-FFF2-40B4-BE49-F238E27FC236}">
                <a16:creationId xmlns:a16="http://schemas.microsoft.com/office/drawing/2014/main" id="{B2D4AB2A-924D-4A41-BC57-EEFC8F2B028F}"/>
              </a:ext>
            </a:extLst>
          </p:cNvPr>
          <p:cNvSpPr/>
          <p:nvPr userDrawn="1"/>
        </p:nvSpPr>
        <p:spPr>
          <a:xfrm>
            <a:off x="887794" y="4870708"/>
            <a:ext cx="1440000" cy="434567"/>
          </a:xfrm>
          <a:prstGeom prst="rect">
            <a:avLst/>
          </a:prstGeom>
          <a:solidFill>
            <a:srgbClr val="AADF5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
        <p:nvSpPr>
          <p:cNvPr id="30" name="Rectangle 29">
            <a:extLst>
              <a:ext uri="{FF2B5EF4-FFF2-40B4-BE49-F238E27FC236}">
                <a16:creationId xmlns:a16="http://schemas.microsoft.com/office/drawing/2014/main" id="{83945A57-07CD-7149-A493-352C1AB206C5}"/>
              </a:ext>
            </a:extLst>
          </p:cNvPr>
          <p:cNvSpPr/>
          <p:nvPr userDrawn="1"/>
        </p:nvSpPr>
        <p:spPr>
          <a:xfrm>
            <a:off x="887794" y="3750135"/>
            <a:ext cx="1440000" cy="434567"/>
          </a:xfrm>
          <a:prstGeom prst="rect">
            <a:avLst/>
          </a:prstGeom>
          <a:solidFill>
            <a:srgbClr val="C7E88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
        <p:nvSpPr>
          <p:cNvPr id="31" name="Rectangle 30">
            <a:extLst>
              <a:ext uri="{FF2B5EF4-FFF2-40B4-BE49-F238E27FC236}">
                <a16:creationId xmlns:a16="http://schemas.microsoft.com/office/drawing/2014/main" id="{25A62A9B-72C1-8B4B-8A83-2FB3BDE33EA6}"/>
              </a:ext>
            </a:extLst>
          </p:cNvPr>
          <p:cNvSpPr/>
          <p:nvPr userDrawn="1"/>
        </p:nvSpPr>
        <p:spPr>
          <a:xfrm>
            <a:off x="909268" y="4298495"/>
            <a:ext cx="1440000" cy="434567"/>
          </a:xfrm>
          <a:prstGeom prst="rect">
            <a:avLst/>
          </a:prstGeom>
          <a:solidFill>
            <a:srgbClr val="95D602">
              <a:alpha val="69804"/>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
        <p:nvSpPr>
          <p:cNvPr id="7" name="TextBox 6">
            <a:extLst>
              <a:ext uri="{FF2B5EF4-FFF2-40B4-BE49-F238E27FC236}">
                <a16:creationId xmlns:a16="http://schemas.microsoft.com/office/drawing/2014/main" id="{4C146CA4-A393-3145-B7B4-8E19B1B1C75C}"/>
              </a:ext>
            </a:extLst>
          </p:cNvPr>
          <p:cNvSpPr txBox="1"/>
          <p:nvPr userDrawn="1"/>
        </p:nvSpPr>
        <p:spPr>
          <a:xfrm>
            <a:off x="812800" y="883920"/>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GB" sz="1600"/>
          </a:p>
        </p:txBody>
      </p:sp>
      <p:sp>
        <p:nvSpPr>
          <p:cNvPr id="34" name="Rectangle 33">
            <a:extLst>
              <a:ext uri="{FF2B5EF4-FFF2-40B4-BE49-F238E27FC236}">
                <a16:creationId xmlns:a16="http://schemas.microsoft.com/office/drawing/2014/main" id="{FC7C578D-BB3C-DA4A-A061-DC9227327E14}"/>
              </a:ext>
            </a:extLst>
          </p:cNvPr>
          <p:cNvSpPr/>
          <p:nvPr userDrawn="1"/>
        </p:nvSpPr>
        <p:spPr>
          <a:xfrm>
            <a:off x="2971280" y="2591883"/>
            <a:ext cx="1440000" cy="434567"/>
          </a:xfrm>
          <a:prstGeom prst="rect">
            <a:avLst/>
          </a:prstGeom>
          <a:solidFill>
            <a:srgbClr val="01ADEF">
              <a:alpha val="1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35" name="Rectangle 34">
            <a:extLst>
              <a:ext uri="{FF2B5EF4-FFF2-40B4-BE49-F238E27FC236}">
                <a16:creationId xmlns:a16="http://schemas.microsoft.com/office/drawing/2014/main" id="{E2AA2BC3-E35B-FA4A-92BA-F85EE1DF0ECE}"/>
              </a:ext>
            </a:extLst>
          </p:cNvPr>
          <p:cNvSpPr/>
          <p:nvPr userDrawn="1"/>
        </p:nvSpPr>
        <p:spPr>
          <a:xfrm>
            <a:off x="2971280" y="3189849"/>
            <a:ext cx="1440000" cy="434567"/>
          </a:xfrm>
          <a:prstGeom prst="rect">
            <a:avLst/>
          </a:prstGeom>
          <a:solidFill>
            <a:srgbClr val="01ADEF">
              <a:alpha val="3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38" name="Rectangle 37">
            <a:extLst>
              <a:ext uri="{FF2B5EF4-FFF2-40B4-BE49-F238E27FC236}">
                <a16:creationId xmlns:a16="http://schemas.microsoft.com/office/drawing/2014/main" id="{D8C62596-5432-754E-9DA5-A3B80685EF93}"/>
              </a:ext>
            </a:extLst>
          </p:cNvPr>
          <p:cNvSpPr/>
          <p:nvPr userDrawn="1"/>
        </p:nvSpPr>
        <p:spPr>
          <a:xfrm>
            <a:off x="2971280" y="4870708"/>
            <a:ext cx="1440000" cy="434567"/>
          </a:xfrm>
          <a:prstGeom prst="rect">
            <a:avLst/>
          </a:prstGeom>
          <a:solidFill>
            <a:srgbClr val="01ADEF">
              <a:alpha val="8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36" name="Rectangle 35">
            <a:extLst>
              <a:ext uri="{FF2B5EF4-FFF2-40B4-BE49-F238E27FC236}">
                <a16:creationId xmlns:a16="http://schemas.microsoft.com/office/drawing/2014/main" id="{DF91E498-4EBD-864B-A093-F936BA8424D8}"/>
              </a:ext>
            </a:extLst>
          </p:cNvPr>
          <p:cNvSpPr/>
          <p:nvPr userDrawn="1"/>
        </p:nvSpPr>
        <p:spPr>
          <a:xfrm>
            <a:off x="2971280" y="3750135"/>
            <a:ext cx="1440000" cy="434567"/>
          </a:xfrm>
          <a:prstGeom prst="rect">
            <a:avLst/>
          </a:prstGeom>
          <a:solidFill>
            <a:srgbClr val="01ADE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37" name="Rectangle 36">
            <a:extLst>
              <a:ext uri="{FF2B5EF4-FFF2-40B4-BE49-F238E27FC236}">
                <a16:creationId xmlns:a16="http://schemas.microsoft.com/office/drawing/2014/main" id="{DF35D3BD-A697-B746-822F-6C341C0A0451}"/>
              </a:ext>
            </a:extLst>
          </p:cNvPr>
          <p:cNvSpPr/>
          <p:nvPr userDrawn="1"/>
        </p:nvSpPr>
        <p:spPr>
          <a:xfrm>
            <a:off x="2971280" y="4310421"/>
            <a:ext cx="1440000" cy="434567"/>
          </a:xfrm>
          <a:prstGeom prst="rect">
            <a:avLst/>
          </a:prstGeom>
          <a:solidFill>
            <a:srgbClr val="01ADEF">
              <a:alpha val="6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59" name="Rectangle 58">
            <a:extLst>
              <a:ext uri="{FF2B5EF4-FFF2-40B4-BE49-F238E27FC236}">
                <a16:creationId xmlns:a16="http://schemas.microsoft.com/office/drawing/2014/main" id="{E152BBFF-8DD6-AA4F-9903-921394DB6CA3}"/>
              </a:ext>
            </a:extLst>
          </p:cNvPr>
          <p:cNvSpPr/>
          <p:nvPr userDrawn="1"/>
        </p:nvSpPr>
        <p:spPr>
          <a:xfrm>
            <a:off x="9212606" y="2591883"/>
            <a:ext cx="1440000" cy="434567"/>
          </a:xfrm>
          <a:prstGeom prst="rect">
            <a:avLst/>
          </a:prstGeom>
          <a:solidFill>
            <a:srgbClr val="DBE1E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0" name="Rectangle 59">
            <a:extLst>
              <a:ext uri="{FF2B5EF4-FFF2-40B4-BE49-F238E27FC236}">
                <a16:creationId xmlns:a16="http://schemas.microsoft.com/office/drawing/2014/main" id="{B75899C3-A951-3F42-9CCD-5BDBAF9AD7B8}"/>
              </a:ext>
            </a:extLst>
          </p:cNvPr>
          <p:cNvSpPr/>
          <p:nvPr userDrawn="1"/>
        </p:nvSpPr>
        <p:spPr>
          <a:xfrm>
            <a:off x="9212606" y="3146304"/>
            <a:ext cx="1440000" cy="434567"/>
          </a:xfrm>
          <a:prstGeom prst="rect">
            <a:avLst/>
          </a:prstGeom>
          <a:solidFill>
            <a:srgbClr val="ABB6B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2" name="Rectangle 61">
            <a:extLst>
              <a:ext uri="{FF2B5EF4-FFF2-40B4-BE49-F238E27FC236}">
                <a16:creationId xmlns:a16="http://schemas.microsoft.com/office/drawing/2014/main" id="{8BCE2D7F-9E4E-9D4C-BFAC-CA93ECE509A2}"/>
              </a:ext>
            </a:extLst>
          </p:cNvPr>
          <p:cNvSpPr/>
          <p:nvPr userDrawn="1"/>
        </p:nvSpPr>
        <p:spPr>
          <a:xfrm>
            <a:off x="9212606" y="4809568"/>
            <a:ext cx="1440000" cy="434567"/>
          </a:xfrm>
          <a:prstGeom prst="rect">
            <a:avLst/>
          </a:prstGeom>
          <a:solidFill>
            <a:srgbClr val="304B5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1" name="Rectangle 60">
            <a:extLst>
              <a:ext uri="{FF2B5EF4-FFF2-40B4-BE49-F238E27FC236}">
                <a16:creationId xmlns:a16="http://schemas.microsoft.com/office/drawing/2014/main" id="{16A6E563-3DA0-614E-AC4A-833411C3E23C}"/>
              </a:ext>
            </a:extLst>
          </p:cNvPr>
          <p:cNvSpPr/>
          <p:nvPr userDrawn="1"/>
        </p:nvSpPr>
        <p:spPr>
          <a:xfrm>
            <a:off x="9212606" y="3700725"/>
            <a:ext cx="1440000" cy="434567"/>
          </a:xfrm>
          <a:prstGeom prst="rect">
            <a:avLst/>
          </a:prstGeom>
          <a:solidFill>
            <a:srgbClr val="7A8C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3" name="Rectangle 62">
            <a:extLst>
              <a:ext uri="{FF2B5EF4-FFF2-40B4-BE49-F238E27FC236}">
                <a16:creationId xmlns:a16="http://schemas.microsoft.com/office/drawing/2014/main" id="{C5B91188-F6D5-E141-8B89-680BCA2B200C}"/>
              </a:ext>
            </a:extLst>
          </p:cNvPr>
          <p:cNvSpPr/>
          <p:nvPr userDrawn="1"/>
        </p:nvSpPr>
        <p:spPr>
          <a:xfrm>
            <a:off x="9212606" y="4255146"/>
            <a:ext cx="1440000" cy="434567"/>
          </a:xfrm>
          <a:prstGeom prst="rect">
            <a:avLst/>
          </a:prstGeom>
          <a:solidFill>
            <a:srgbClr val="556C7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4" name="Rectangle 63">
            <a:extLst>
              <a:ext uri="{FF2B5EF4-FFF2-40B4-BE49-F238E27FC236}">
                <a16:creationId xmlns:a16="http://schemas.microsoft.com/office/drawing/2014/main" id="{8C36593E-901E-9D4F-BD15-FDFF56C6CB99}"/>
              </a:ext>
            </a:extLst>
          </p:cNvPr>
          <p:cNvSpPr/>
          <p:nvPr userDrawn="1"/>
        </p:nvSpPr>
        <p:spPr>
          <a:xfrm>
            <a:off x="7138252" y="2591883"/>
            <a:ext cx="1440000" cy="434567"/>
          </a:xfrm>
          <a:prstGeom prst="rect">
            <a:avLst/>
          </a:prstGeom>
          <a:solidFill>
            <a:srgbClr val="F6F2E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5" name="Rectangle 64">
            <a:extLst>
              <a:ext uri="{FF2B5EF4-FFF2-40B4-BE49-F238E27FC236}">
                <a16:creationId xmlns:a16="http://schemas.microsoft.com/office/drawing/2014/main" id="{F2231B53-12AA-1348-82DE-BBCB33803356}"/>
              </a:ext>
            </a:extLst>
          </p:cNvPr>
          <p:cNvSpPr/>
          <p:nvPr userDrawn="1"/>
        </p:nvSpPr>
        <p:spPr>
          <a:xfrm>
            <a:off x="7138252" y="3152169"/>
            <a:ext cx="1440000" cy="434567"/>
          </a:xfrm>
          <a:prstGeom prst="rect">
            <a:avLst/>
          </a:prstGeom>
          <a:solidFill>
            <a:srgbClr val="E9E0C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7" name="Rectangle 66">
            <a:extLst>
              <a:ext uri="{FF2B5EF4-FFF2-40B4-BE49-F238E27FC236}">
                <a16:creationId xmlns:a16="http://schemas.microsoft.com/office/drawing/2014/main" id="{151ED9B3-35C8-A649-8D04-7F0996010D33}"/>
              </a:ext>
            </a:extLst>
          </p:cNvPr>
          <p:cNvSpPr/>
          <p:nvPr userDrawn="1"/>
        </p:nvSpPr>
        <p:spPr>
          <a:xfrm>
            <a:off x="7138252" y="4833028"/>
            <a:ext cx="1440000" cy="434567"/>
          </a:xfrm>
          <a:prstGeom prst="rect">
            <a:avLst/>
          </a:prstGeom>
          <a:solidFill>
            <a:srgbClr val="C6B48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6" name="Rectangle 65">
            <a:extLst>
              <a:ext uri="{FF2B5EF4-FFF2-40B4-BE49-F238E27FC236}">
                <a16:creationId xmlns:a16="http://schemas.microsoft.com/office/drawing/2014/main" id="{5C91735F-2189-4B4B-87B5-BFFF07B9B4CE}"/>
              </a:ext>
            </a:extLst>
          </p:cNvPr>
          <p:cNvSpPr/>
          <p:nvPr userDrawn="1"/>
        </p:nvSpPr>
        <p:spPr>
          <a:xfrm>
            <a:off x="7138252" y="3712455"/>
            <a:ext cx="1440000" cy="434567"/>
          </a:xfrm>
          <a:prstGeom prst="rect">
            <a:avLst/>
          </a:prstGeom>
          <a:solidFill>
            <a:srgbClr val="DACF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8" name="Rectangle 67">
            <a:extLst>
              <a:ext uri="{FF2B5EF4-FFF2-40B4-BE49-F238E27FC236}">
                <a16:creationId xmlns:a16="http://schemas.microsoft.com/office/drawing/2014/main" id="{5CBA754D-F573-454C-836D-8C4EC7255E0E}"/>
              </a:ext>
            </a:extLst>
          </p:cNvPr>
          <p:cNvSpPr/>
          <p:nvPr userDrawn="1"/>
        </p:nvSpPr>
        <p:spPr>
          <a:xfrm>
            <a:off x="7138252" y="4272741"/>
            <a:ext cx="1440000" cy="434567"/>
          </a:xfrm>
          <a:prstGeom prst="rect">
            <a:avLst/>
          </a:prstGeom>
          <a:solidFill>
            <a:srgbClr val="D0C29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69" name="Rectangle 68">
            <a:extLst>
              <a:ext uri="{FF2B5EF4-FFF2-40B4-BE49-F238E27FC236}">
                <a16:creationId xmlns:a16="http://schemas.microsoft.com/office/drawing/2014/main" id="{CADA643F-1B98-304C-92DF-080E911444A8}"/>
              </a:ext>
            </a:extLst>
          </p:cNvPr>
          <p:cNvSpPr/>
          <p:nvPr userDrawn="1"/>
        </p:nvSpPr>
        <p:spPr>
          <a:xfrm>
            <a:off x="5054766" y="2594047"/>
            <a:ext cx="1440000" cy="434567"/>
          </a:xfrm>
          <a:prstGeom prst="rect">
            <a:avLst/>
          </a:prstGeom>
          <a:solidFill>
            <a:srgbClr val="E0EF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70" name="Rectangle 69">
            <a:extLst>
              <a:ext uri="{FF2B5EF4-FFF2-40B4-BE49-F238E27FC236}">
                <a16:creationId xmlns:a16="http://schemas.microsoft.com/office/drawing/2014/main" id="{198A884A-8E79-C447-8CE8-91082AF369E6}"/>
              </a:ext>
            </a:extLst>
          </p:cNvPr>
          <p:cNvSpPr/>
          <p:nvPr userDrawn="1"/>
        </p:nvSpPr>
        <p:spPr>
          <a:xfrm>
            <a:off x="5054766" y="3163212"/>
            <a:ext cx="1440000" cy="434567"/>
          </a:xfrm>
          <a:prstGeom prst="rect">
            <a:avLst/>
          </a:prstGeom>
          <a:solidFill>
            <a:srgbClr val="B4D7E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72" name="Rectangle 71">
            <a:extLst>
              <a:ext uri="{FF2B5EF4-FFF2-40B4-BE49-F238E27FC236}">
                <a16:creationId xmlns:a16="http://schemas.microsoft.com/office/drawing/2014/main" id="{1087E659-BFC8-B740-A1ED-6BB54832CBFB}"/>
              </a:ext>
            </a:extLst>
          </p:cNvPr>
          <p:cNvSpPr/>
          <p:nvPr userDrawn="1"/>
        </p:nvSpPr>
        <p:spPr>
          <a:xfrm>
            <a:off x="5054766" y="4870708"/>
            <a:ext cx="1440000" cy="434567"/>
          </a:xfrm>
          <a:prstGeom prst="rect">
            <a:avLst/>
          </a:prstGeom>
          <a:solidFill>
            <a:srgbClr val="3F9ED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71" name="Rectangle 70">
            <a:extLst>
              <a:ext uri="{FF2B5EF4-FFF2-40B4-BE49-F238E27FC236}">
                <a16:creationId xmlns:a16="http://schemas.microsoft.com/office/drawing/2014/main" id="{09C8C28D-3943-7A4D-BA16-2AFF3B8320FF}"/>
              </a:ext>
            </a:extLst>
          </p:cNvPr>
          <p:cNvSpPr/>
          <p:nvPr userDrawn="1"/>
        </p:nvSpPr>
        <p:spPr>
          <a:xfrm>
            <a:off x="5054766" y="3732377"/>
            <a:ext cx="1440000" cy="434567"/>
          </a:xfrm>
          <a:prstGeom prst="rect">
            <a:avLst/>
          </a:prstGeom>
          <a:solidFill>
            <a:srgbClr val="93C7E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
        <p:nvSpPr>
          <p:cNvPr id="73" name="Rectangle 72">
            <a:extLst>
              <a:ext uri="{FF2B5EF4-FFF2-40B4-BE49-F238E27FC236}">
                <a16:creationId xmlns:a16="http://schemas.microsoft.com/office/drawing/2014/main" id="{E79079F2-F26D-3F44-BF08-A0A1F6685AE4}"/>
              </a:ext>
            </a:extLst>
          </p:cNvPr>
          <p:cNvSpPr/>
          <p:nvPr userDrawn="1"/>
        </p:nvSpPr>
        <p:spPr>
          <a:xfrm>
            <a:off x="5054766" y="4301542"/>
            <a:ext cx="1440000" cy="434567"/>
          </a:xfrm>
          <a:prstGeom prst="rect">
            <a:avLst/>
          </a:prstGeom>
          <a:solidFill>
            <a:srgbClr val="72B5D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b="0" i="0" u="none" strike="noStrike" kern="1200" baseline="0">
              <a:solidFill>
                <a:schemeClr val="lt1"/>
              </a:solidFill>
              <a:latin typeface="+mn-lt"/>
              <a:ea typeface="+mn-ea"/>
              <a:cs typeface="+mn-cs"/>
            </a:endParaRPr>
          </a:p>
        </p:txBody>
      </p:sp>
    </p:spTree>
    <p:extLst>
      <p:ext uri="{BB962C8B-B14F-4D97-AF65-F5344CB8AC3E}">
        <p14:creationId xmlns:p14="http://schemas.microsoft.com/office/powerpoint/2010/main" val="405133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478668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7" name="Text Placeholder 4">
            <a:extLst>
              <a:ext uri="{FF2B5EF4-FFF2-40B4-BE49-F238E27FC236}">
                <a16:creationId xmlns:a16="http://schemas.microsoft.com/office/drawing/2014/main" id="{4C1F3293-4EFE-461D-940D-7EE66BAE31C5}"/>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 Number">
            <a:extLst>
              <a:ext uri="{FF2B5EF4-FFF2-40B4-BE49-F238E27FC236}">
                <a16:creationId xmlns:a16="http://schemas.microsoft.com/office/drawing/2014/main" id="{DB810DA0-437D-F349-A37E-CBE67AD2D34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accent1"/>
              </a:solidFill>
              <a:latin typeface="+mn-lt"/>
              <a:ea typeface="+mn-ea"/>
              <a:cs typeface="Arial" panose="020B0604020202020204" pitchFamily="34" charset="0"/>
            </a:endParaRPr>
          </a:p>
        </p:txBody>
      </p:sp>
    </p:spTree>
    <p:extLst>
      <p:ext uri="{BB962C8B-B14F-4D97-AF65-F5344CB8AC3E}">
        <p14:creationId xmlns:p14="http://schemas.microsoft.com/office/powerpoint/2010/main" val="210180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70941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BCA66D">
              <a:alpha val="32941"/>
            </a:srgb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297810" cy="769441"/>
          </a:xfrm>
        </p:spPr>
        <p:txBody>
          <a:bodyPr vert="horz" wrap="square" lIns="0" tIns="0" rIns="0" bIns="0" rtlCol="0" anchor="b" anchorCtr="0">
            <a:noAutofit/>
          </a:bodyPr>
          <a:lstStyle>
            <a:lvl1pPr>
              <a:defRPr lang="en-US" dirty="0">
                <a:solidFill>
                  <a:srgbClr val="002C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297810" cy="492443"/>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1CBB4424-747B-4649-B80D-1BA64296346B}"/>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8" name="Text Placeholder 4">
            <a:extLst>
              <a:ext uri="{FF2B5EF4-FFF2-40B4-BE49-F238E27FC236}">
                <a16:creationId xmlns:a16="http://schemas.microsoft.com/office/drawing/2014/main" id="{DDFB41C5-2D09-DC41-BA8D-392C9E673CEC}"/>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416377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421811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AE2C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267837" cy="769441"/>
          </a:xfrm>
          <a:prstGeom prst="rect">
            <a:avLst/>
          </a:prstGeom>
        </p:spPr>
        <p:txBody>
          <a:bodyPr vert="horz" wrap="square" lIns="0" tIns="0" rIns="0" bIns="0" rtlCol="0" anchor="b" anchorCtr="0">
            <a:noAutofit/>
          </a:bodyPr>
          <a:lstStyle>
            <a:lvl1pPr>
              <a:defRPr lang="en-US" dirty="0">
                <a:solidFill>
                  <a:srgbClr val="002D5F"/>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267836" cy="246221"/>
          </a:xfrm>
          <a:prstGeom prst="rect">
            <a:avLst/>
          </a:prstGeom>
        </p:spPr>
        <p:txBody>
          <a:bodyPr wrap="square">
            <a:noAutofit/>
          </a:bodyPr>
          <a:lstStyle>
            <a:lvl1pPr marL="0" indent="0" algn="l">
              <a:buNone/>
              <a:defRPr sz="1600" b="0" baseline="0">
                <a:solidFill>
                  <a:srgbClr val="002C5F"/>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7"/>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2CABE7FD-2554-1942-A788-E17CA2D650DB}"/>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7155AED6-02B1-8040-A57E-5A17F3C87E24}"/>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404625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4001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EAE2C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4877562" cy="384721"/>
          </a:xfrm>
        </p:spPr>
        <p:txBody>
          <a:bodyPr vert="horz" wrap="square">
            <a:sp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4877562" cy="246221"/>
          </a:xfrm>
          <a:prstGeom prst="rect">
            <a:avLst/>
          </a:prstGeom>
        </p:spPr>
        <p:txBody>
          <a:bodyPr wrap="square">
            <a:noAutofit/>
          </a:bodyPr>
          <a:lstStyle>
            <a:lvl1pPr marL="0" indent="0" algn="l">
              <a:buNone/>
              <a:defRPr sz="1600" b="0"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7"/>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B6EB5DE-682C-464A-B755-ACC8C4AF9D3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158BAF92-B430-874D-8468-E4F8934024E9}"/>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27749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90032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779514" cy="384721"/>
          </a:xfrm>
        </p:spPr>
        <p:txBody>
          <a:bodyPr vert="horz" wrap="square">
            <a:spAutoFit/>
          </a:bodyPr>
          <a:lstStyle>
            <a:lvl1pPr>
              <a:defRPr>
                <a:solidFill>
                  <a:srgbClr val="002C5F"/>
                </a:solidFill>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AE2C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779514" cy="246221"/>
          </a:xfrm>
          <a:prstGeom prst="rect">
            <a:avLst/>
          </a:prstGeom>
        </p:spPr>
        <p:txBody>
          <a:bodyPr wrap="square">
            <a:noAutofit/>
          </a:bodyPr>
          <a:lstStyle>
            <a:lvl1pPr marL="0" indent="0" algn="l">
              <a:buNone/>
              <a:defRPr sz="1600" b="0"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7"/>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4FE40FE0-1884-294F-8E5A-01B00DD7151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904E6569-A085-FE4A-A369-A7D85BEDFA6B}"/>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413181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441808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656320" y="0"/>
            <a:ext cx="3535680" cy="6858000"/>
          </a:xfrm>
          <a:prstGeom prst="rect">
            <a:avLst/>
          </a:prstGeom>
          <a:solidFill>
            <a:srgbClr val="EAE2C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749540" cy="384721"/>
          </a:xfrm>
        </p:spPr>
        <p:txBody>
          <a:bodyPr vert="horz">
            <a:no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749540" cy="246221"/>
          </a:xfrm>
          <a:prstGeom prst="rect">
            <a:avLst/>
          </a:prstGeom>
        </p:spPr>
        <p:txBody>
          <a:bodyPr wrap="square">
            <a:spAutoFit/>
          </a:bodyPr>
          <a:lstStyle>
            <a:lvl1pPr marL="0" indent="0" algn="l">
              <a:buNone/>
              <a:defRPr sz="1600" b="0" u="none"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6" y="41597"/>
            <a:ext cx="3761234"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1E420C21-2DE9-A840-A53F-0EBCF71D6972}"/>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1AD96815-0628-E045-8648-BCDFAB3217D7}"/>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64279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1061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9194800" y="0"/>
            <a:ext cx="2997200" cy="6858000"/>
          </a:xfrm>
          <a:prstGeom prst="rect">
            <a:avLst/>
          </a:prstGeom>
          <a:solidFill>
            <a:srgbClr val="EAE2C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8344254" cy="384721"/>
          </a:xfrm>
        </p:spPr>
        <p:txBody>
          <a:bodyPr vert="horz">
            <a:noAutofit/>
          </a:bodyPr>
          <a:lstStyle>
            <a:lvl1pPr>
              <a:defRPr>
                <a:solidFill>
                  <a:srgbClr val="002C5F"/>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8344254" cy="246221"/>
          </a:xfrm>
          <a:prstGeom prst="rect">
            <a:avLst/>
          </a:prstGeom>
        </p:spPr>
        <p:txBody>
          <a:bodyPr wrap="square">
            <a:spAutoFit/>
          </a:bodyPr>
          <a:lstStyle>
            <a:lvl1pPr marL="0" indent="0" algn="l">
              <a:buNone/>
              <a:defRPr sz="1600" b="0" u="none" baseline="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6" y="41597"/>
            <a:ext cx="3761234" cy="123111"/>
          </a:xfrm>
          <a:prstGeom prst="rect">
            <a:avLst/>
          </a:prstGeom>
          <a:ln w="6350">
            <a:noFill/>
            <a:miter lim="800000"/>
          </a:ln>
        </p:spPr>
        <p:txBody>
          <a:bodyPr vert="horz" wrap="square" lIns="0" tIns="0" rIns="0" bIns="0" rtlCol="0">
            <a:spAutoFit/>
          </a:bodyPr>
          <a:lstStyle>
            <a:lvl1pPr>
              <a:defRPr lang="en-US" sz="800" b="0" dirty="0">
                <a:solidFill>
                  <a:srgbClr val="082E3B"/>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6B608FA-8CD5-1043-B062-E4985C993A70}"/>
              </a:ext>
            </a:extLst>
          </p:cNvPr>
          <p:cNvSpPr>
            <a:spLocks noChangeArrowheads="1"/>
          </p:cNvSpPr>
          <p:nvPr userDrawn="1">
            <p:custDataLst>
              <p:tags r:id="rId9"/>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 name="Text Placeholder 4">
            <a:extLst>
              <a:ext uri="{FF2B5EF4-FFF2-40B4-BE49-F238E27FC236}">
                <a16:creationId xmlns:a16="http://schemas.microsoft.com/office/drawing/2014/main" id="{C6804EE5-2900-7C49-9EFC-1DDDEBDAE112}"/>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14063336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2304623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8" imgW="413" imgH="416" progId="TCLayout.ActiveDocument.1">
                  <p:embed/>
                </p:oleObj>
              </mc:Choice>
              <mc:Fallback>
                <p:oleObj name="think-cell Slide" r:id="rId4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4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1" name="3. Subtitle">
            <a:extLst>
              <a:ext uri="{FF2B5EF4-FFF2-40B4-BE49-F238E27FC236}">
                <a16:creationId xmlns:a16="http://schemas.microsoft.com/office/drawing/2014/main" id="{7B14E5AB-DC67-ED42-B2F0-BCAEB0B0A5D6}"/>
              </a:ext>
            </a:extLst>
          </p:cNvPr>
          <p:cNvSpPr txBox="1">
            <a:spLocks/>
          </p:cNvSpPr>
          <p:nvPr userDrawn="1">
            <p:custDataLst>
              <p:tags r:id="rId31"/>
            </p:custDataLst>
          </p:nvPr>
        </p:nvSpPr>
        <p:spPr>
          <a:xfrm>
            <a:off x="554736" y="663224"/>
            <a:ext cx="11082527" cy="246221"/>
          </a:xfrm>
          <a:prstGeom prst="rect">
            <a:avLst/>
          </a:prstGeom>
        </p:spPr>
        <p:txBody>
          <a:bodyPr wrap="square">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None/>
              <a:defRPr lang="en-US" sz="1600" b="0" u="none" kern="1200" baseline="0">
                <a:solidFill>
                  <a:srgbClr val="002C5F"/>
                </a:solidFill>
                <a:latin typeface="+mn-lt"/>
                <a:ea typeface="+mn-ea"/>
                <a:cs typeface="Arial" panose="020B0604020202020204" pitchFamily="34" charset="0"/>
              </a:defRPr>
            </a:lvl1pPr>
            <a:lvl2pPr marL="457200" indent="0" algn="ctr" defTabSz="914400" rtl="0" eaLnBrk="1" latinLnBrk="0" hangingPunct="1">
              <a:lnSpc>
                <a:spcPct val="100000"/>
              </a:lnSpc>
              <a:spcBef>
                <a:spcPts val="0"/>
              </a:spcBef>
              <a:spcAft>
                <a:spcPts val="300"/>
              </a:spcAft>
              <a:buClr>
                <a:schemeClr val="tx1"/>
              </a:buClr>
              <a:buSzPct val="110000"/>
              <a:buFont typeface="Wingdings" panose="05000000000000000000" pitchFamily="2" charset="2"/>
              <a:buNone/>
              <a:defRPr lang="en-US" sz="2000" kern="1200">
                <a:solidFill>
                  <a:srgbClr val="002D5F"/>
                </a:solidFill>
                <a:latin typeface="+mn-lt"/>
                <a:ea typeface="+mn-ea"/>
                <a:cs typeface="+mn-cs"/>
              </a:defRPr>
            </a:lvl2pPr>
            <a:lvl3pPr marL="914400" indent="0" algn="ctr" defTabSz="914400" rtl="0" eaLnBrk="1" latinLnBrk="0" hangingPunct="1">
              <a:lnSpc>
                <a:spcPct val="100000"/>
              </a:lnSpc>
              <a:spcBef>
                <a:spcPts val="0"/>
              </a:spcBef>
              <a:spcAft>
                <a:spcPts val="300"/>
              </a:spcAft>
              <a:buClr>
                <a:schemeClr val="tx1"/>
              </a:buClr>
              <a:buSzPct val="110000"/>
              <a:buFont typeface="Arial" panose="020B0604020202020204" pitchFamily="34" charset="0"/>
              <a:buNone/>
              <a:defRPr lang="en-US" sz="1800" kern="1200">
                <a:solidFill>
                  <a:srgbClr val="002D5F"/>
                </a:solidFill>
                <a:latin typeface="+mn-lt"/>
                <a:ea typeface="+mn-ea"/>
                <a:cs typeface="+mn-cs"/>
              </a:defRPr>
            </a:lvl3pPr>
            <a:lvl4pPr marL="1371600" indent="0" algn="ctr" defTabSz="914400" rtl="0" eaLnBrk="1" latinLnBrk="0" hangingPunct="1">
              <a:lnSpc>
                <a:spcPct val="100000"/>
              </a:lnSpc>
              <a:spcBef>
                <a:spcPts val="0"/>
              </a:spcBef>
              <a:spcAft>
                <a:spcPts val="300"/>
              </a:spcAft>
              <a:buClr>
                <a:schemeClr val="tx1"/>
              </a:buClr>
              <a:buSzPct val="100000"/>
              <a:buFont typeface="Arial" panose="020B0604020202020204" pitchFamily="34" charset="0"/>
              <a:buNone/>
              <a:defRPr lang="en-US" sz="1600" kern="1200">
                <a:solidFill>
                  <a:srgbClr val="002D5F"/>
                </a:solidFill>
                <a:latin typeface="+mn-lt"/>
                <a:ea typeface="+mn-ea"/>
                <a:cs typeface="+mn-cs"/>
              </a:defRPr>
            </a:lvl4pPr>
            <a:lvl5pPr marL="1828800" indent="0" algn="ctr" defTabSz="914400" rtl="0" eaLnBrk="1" latinLnBrk="0" hangingPunct="1">
              <a:lnSpc>
                <a:spcPct val="100000"/>
              </a:lnSpc>
              <a:spcBef>
                <a:spcPts val="0"/>
              </a:spcBef>
              <a:spcAft>
                <a:spcPts val="300"/>
              </a:spcAft>
              <a:buClr>
                <a:schemeClr val="tx1"/>
              </a:buClr>
              <a:buSzPct val="100000"/>
              <a:buFont typeface="Arial" panose="020B0604020202020204" pitchFamily="34" charset="0"/>
              <a:buNone/>
              <a:defRPr lang="en-US" sz="1600" kern="1200">
                <a:solidFill>
                  <a:srgbClr val="002D5F"/>
                </a:solidFill>
                <a:latin typeface="+mn-lt"/>
                <a:ea typeface="+mn-ea"/>
                <a:cs typeface="+mn-cs"/>
              </a:defRPr>
            </a:lvl5pPr>
            <a:lvl6pPr marL="22860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36576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r>
              <a:rPr lang="en-GB"/>
              <a:t>Click to edit Master subtitle style</a:t>
            </a:r>
          </a:p>
        </p:txBody>
      </p:sp>
      <p:sp>
        <p:nvSpPr>
          <p:cNvPr id="152" name="Slide Number">
            <a:extLst>
              <a:ext uri="{FF2B5EF4-FFF2-40B4-BE49-F238E27FC236}">
                <a16:creationId xmlns:a16="http://schemas.microsoft.com/office/drawing/2014/main" id="{26277347-D136-264B-B301-CC814D593BED}"/>
              </a:ext>
            </a:extLst>
          </p:cNvPr>
          <p:cNvSpPr>
            <a:spLocks noChangeArrowheads="1"/>
          </p:cNvSpPr>
          <p:nvPr userDrawn="1">
            <p:custDataLst>
              <p:tags r:id="rId3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002B5F"/>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rgbClr val="002B5F"/>
              </a:solidFill>
              <a:latin typeface="+mn-lt"/>
              <a:ea typeface="+mn-ea"/>
              <a:cs typeface="Arial" panose="020B0604020202020204" pitchFamily="34" charset="0"/>
            </a:endParaRPr>
          </a:p>
        </p:txBody>
      </p:sp>
      <p:sp>
        <p:nvSpPr>
          <p:cNvPr id="153" name="Text Placeholder 4">
            <a:extLst>
              <a:ext uri="{FF2B5EF4-FFF2-40B4-BE49-F238E27FC236}">
                <a16:creationId xmlns:a16="http://schemas.microsoft.com/office/drawing/2014/main" id="{9A05F9B4-0979-6B44-AD35-83EA521C92CA}"/>
              </a:ext>
            </a:extLst>
          </p:cNvPr>
          <p:cNvSpPr txBox="1">
            <a:spLocks/>
          </p:cNvSpPr>
          <p:nvPr userDrawn="1"/>
        </p:nvSpPr>
        <p:spPr>
          <a:xfrm>
            <a:off x="8898990" y="6579535"/>
            <a:ext cx="2484655"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900" b="0" i="0" kern="1200">
                <a:solidFill>
                  <a:schemeClr val="accent1"/>
                </a:solidFill>
                <a:effectLst/>
                <a:latin typeface="+mn-lt"/>
                <a:ea typeface="+mn-ea"/>
                <a:cs typeface="Arial" panose="020B0604020202020204" pitchFamily="34" charset="0"/>
              </a:rPr>
              <a:t>COVID-19 Vaccine Delivery Partnership</a:t>
            </a:r>
            <a:endParaRPr lang="en-GB" sz="900">
              <a:solidFill>
                <a:schemeClr val="accent1"/>
              </a:solidFill>
            </a:endParaRPr>
          </a:p>
        </p:txBody>
      </p:sp>
    </p:spTree>
    <p:extLst>
      <p:ext uri="{BB962C8B-B14F-4D97-AF65-F5344CB8AC3E}">
        <p14:creationId xmlns:p14="http://schemas.microsoft.com/office/powerpoint/2010/main" val="922914600"/>
      </p:ext>
    </p:extLst>
  </p:cSld>
  <p:clrMap bg1="lt1" tx1="dk1" bg2="lt2" tx2="dk2" accent1="accent1" accent2="accent2" accent3="accent3" accent4="accent4" accent5="accent5" accent6="accent6" hlink="hlink" folHlink="folHlink"/>
  <p:sldLayoutIdLst>
    <p:sldLayoutId id="2147483980" r:id="rId1"/>
    <p:sldLayoutId id="2147484002" r:id="rId2"/>
    <p:sldLayoutId id="2147483991" r:id="rId3"/>
    <p:sldLayoutId id="2147483985" r:id="rId4"/>
    <p:sldLayoutId id="2147483986" r:id="rId5"/>
    <p:sldLayoutId id="2147483987" r:id="rId6"/>
    <p:sldLayoutId id="2147483988" r:id="rId7"/>
    <p:sldLayoutId id="2147483989" r:id="rId8"/>
    <p:sldLayoutId id="2147483990" r:id="rId9"/>
    <p:sldLayoutId id="2147484008" r:id="rId10"/>
    <p:sldLayoutId id="2147484009" r:id="rId11"/>
    <p:sldLayoutId id="2147484010" r:id="rId12"/>
    <p:sldLayoutId id="2147484011" r:id="rId13"/>
    <p:sldLayoutId id="2147484012" r:id="rId14"/>
    <p:sldLayoutId id="2147484013" r:id="rId15"/>
    <p:sldLayoutId id="2147484000" r:id="rId16"/>
    <p:sldLayoutId id="2147483994" r:id="rId17"/>
    <p:sldLayoutId id="2147483995" r:id="rId18"/>
    <p:sldLayoutId id="2147483996" r:id="rId19"/>
    <p:sldLayoutId id="2147484007" r:id="rId20"/>
    <p:sldLayoutId id="2147484005" r:id="rId21"/>
    <p:sldLayoutId id="2147484006" r:id="rId22"/>
    <p:sldLayoutId id="2147483993" r:id="rId23"/>
  </p:sldLayoutIdLst>
  <p:hf sldNum="0" hdr="0" ftr="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rgbClr val="002D5F"/>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rgbClr val="002D5F"/>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rgbClr val="002D5F"/>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rgbClr val="002D5F"/>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rgbClr val="002D5F"/>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rgbClr val="002D5F"/>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s://www.afro.who.int/countries/united-republic-of-tanzania/news/tanzania-concludes-its-second-intra-action-review-covid-19-response" TargetMode="Externa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9.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9.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hyperlink" Target="https://breakthroughactionandresearch.org/where-we-work/burkina-faso/" TargetMode="External"/><Relationship Id="rId2" Type="http://schemas.openxmlformats.org/officeDocument/2006/relationships/diagramData" Target="../diagrams/data40.xml"/><Relationship Id="rId1" Type="http://schemas.openxmlformats.org/officeDocument/2006/relationships/slideLayout" Target="../slideLayouts/slideLayout9.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9.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9.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9.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9.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9.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9.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9.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8BD1F-3499-7542-BE2F-BD778F45314F}"/>
              </a:ext>
            </a:extLst>
          </p:cNvPr>
          <p:cNvSpPr>
            <a:spLocks noGrp="1"/>
          </p:cNvSpPr>
          <p:nvPr>
            <p:ph type="title"/>
          </p:nvPr>
        </p:nvSpPr>
        <p:spPr>
          <a:xfrm>
            <a:off x="861127" y="4464296"/>
            <a:ext cx="10692698" cy="1661993"/>
          </a:xfrm>
        </p:spPr>
        <p:txBody>
          <a:bodyPr/>
          <a:lstStyle/>
          <a:p>
            <a:pPr rtl="0"/>
            <a:r>
              <a:rPr lang="fr" b="1" i="0" u="none" baseline="0"/>
              <a:t>Expériences des pays en matière de vaccination contre la COVID-19 : </a:t>
            </a:r>
            <a:br>
              <a:rPr lang="fr"/>
            </a:br>
            <a:r>
              <a:rPr lang="fr" b="1" i="0" u="none" baseline="0"/>
              <a:t>Guide de référence rapide</a:t>
            </a:r>
          </a:p>
        </p:txBody>
      </p:sp>
      <p:sp>
        <p:nvSpPr>
          <p:cNvPr id="2" name="TextBox 1">
            <a:extLst>
              <a:ext uri="{FF2B5EF4-FFF2-40B4-BE49-F238E27FC236}">
                <a16:creationId xmlns:a16="http://schemas.microsoft.com/office/drawing/2014/main" id="{3BD74D46-8CE5-DEDB-B658-9A50996E8EF9}"/>
              </a:ext>
            </a:extLst>
          </p:cNvPr>
          <p:cNvSpPr txBox="1"/>
          <p:nvPr/>
        </p:nvSpPr>
        <p:spPr>
          <a:xfrm>
            <a:off x="10515600" y="6543675"/>
            <a:ext cx="1590675" cy="2476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600" b="0" i="0" u="none" baseline="0">
                <a:solidFill>
                  <a:srgbClr val="FF0000"/>
                </a:solidFill>
              </a:rPr>
              <a:t>02 août 2022</a:t>
            </a:r>
          </a:p>
        </p:txBody>
      </p:sp>
    </p:spTree>
    <p:extLst>
      <p:ext uri="{BB962C8B-B14F-4D97-AF65-F5344CB8AC3E}">
        <p14:creationId xmlns:p14="http://schemas.microsoft.com/office/powerpoint/2010/main" val="13670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kumimoji="0" lang="fr" sz="2000" b="1" i="0" u="none" strike="noStrike" kern="1200" cap="none" spc="0" normalizeH="0" baseline="0" dirty="0">
                <a:ln w="6350" cap="flat">
                  <a:noFill/>
                  <a:miter lim="800000"/>
                </a:ln>
                <a:solidFill>
                  <a:srgbClr val="002C5F"/>
                </a:solidFill>
                <a:effectLst/>
                <a:uLnTx/>
                <a:uFillTx/>
                <a:latin typeface="Arial"/>
                <a:ea typeface="+mj-ea"/>
                <a:cs typeface="+mj-cs"/>
              </a:rPr>
              <a:t>Bonnes pratiques et innovation pour accroître la vaccination contre la COVID-19</a:t>
            </a:r>
            <a:endParaRPr lang="fr" sz="2000" dirty="0"/>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dirty="0"/>
              <a:t>PRESTATION ET INTÉGRATION DES SERVICES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233152291"/>
              </p:ext>
            </p:extLst>
          </p:nvPr>
        </p:nvGraphicFramePr>
        <p:xfrm>
          <a:off x="115727" y="1160579"/>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151513608"/>
              </p:ext>
            </p:extLst>
          </p:nvPr>
        </p:nvGraphicFramePr>
        <p:xfrm>
          <a:off x="6183476" y="389973"/>
          <a:ext cx="5767837"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931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780161"/>
          </a:xfrm>
        </p:spPr>
        <p:txBody>
          <a:bodyPr/>
          <a:lstStyle/>
          <a:p>
            <a:pPr algn="l" rtl="0"/>
            <a:r>
              <a:rPr lang="fr" sz="2400" b="1" i="0" u="none" baseline="0"/>
              <a:t>Utilisation de campagnes de vaccination de masse pour étendre la couverture vaccinale contre la COVID-19</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Tchad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4065017811"/>
              </p:ext>
            </p:extLst>
          </p:nvPr>
        </p:nvGraphicFramePr>
        <p:xfrm>
          <a:off x="97536" y="1601191"/>
          <a:ext cx="8931811" cy="5035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333357"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r>
              <a:rPr lang="fr" b="0" i="0" u="none" baseline="0" dirty="0">
                <a:solidFill>
                  <a:schemeClr val="accent1">
                    <a:lumMod val="75000"/>
                    <a:lumOff val="25000"/>
                  </a:schemeClr>
                </a:solidFill>
              </a:rPr>
              <a:t>Le Tchad a rapidement augmenté sa couverture de première dose de 0,9 % à 12,7 % grâce à des campagnes de vaccination de masse</a:t>
            </a: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r>
              <a:rPr lang="fr" b="1" i="0" u="none" baseline="0" dirty="0">
                <a:solidFill>
                  <a:schemeClr val="accent1">
                    <a:lumMod val="75000"/>
                    <a:lumOff val="25000"/>
                  </a:schemeClr>
                </a:solidFill>
              </a:rPr>
              <a:t>La couverture des travailleurs de santé est passée de 23 % à 59 % et celle des adultes plus âgés de 0,7 % à 12 %</a:t>
            </a:r>
          </a:p>
          <a:p>
            <a:pPr algn="l" rtl="0">
              <a:spcBef>
                <a:spcPts val="300"/>
              </a:spcBef>
              <a:spcAft>
                <a:spcPts val="300"/>
              </a:spcAft>
              <a:buNone/>
            </a:pPr>
            <a:endParaRPr lang="fr" dirty="0">
              <a:solidFill>
                <a:schemeClr val="accent1">
                  <a:lumMod val="75000"/>
                  <a:lumOff val="25000"/>
                </a:schemeClr>
              </a:solidFill>
            </a:endParaRPr>
          </a:p>
        </p:txBody>
      </p:sp>
    </p:spTree>
    <p:extLst>
      <p:ext uri="{BB962C8B-B14F-4D97-AF65-F5344CB8AC3E}">
        <p14:creationId xmlns:p14="http://schemas.microsoft.com/office/powerpoint/2010/main" val="269928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6337" y="197613"/>
            <a:ext cx="8766433" cy="862841"/>
          </a:xfrm>
        </p:spPr>
        <p:txBody>
          <a:bodyPr/>
          <a:lstStyle/>
          <a:p>
            <a:pPr algn="l" rtl="0"/>
            <a:r>
              <a:rPr lang="fr" sz="2000" b="1" i="0" u="none" baseline="0" dirty="0"/>
              <a:t>Engagement communautaire grâce à des programmes de </a:t>
            </a:r>
            <a:r>
              <a:rPr lang="fr" sz="2000" dirty="0"/>
              <a:t>proximité (outreach) </a:t>
            </a:r>
            <a:r>
              <a:rPr lang="fr" sz="2000" b="1" i="0" u="none" baseline="0" dirty="0"/>
              <a:t> visant à accroître la couverture vaccinale contre la COVID-19</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6337" y="1060454"/>
            <a:ext cx="8509231" cy="246221"/>
          </a:xfrm>
        </p:spPr>
        <p:txBody>
          <a:bodyPr/>
          <a:lstStyle/>
          <a:p>
            <a:pPr algn="l" rtl="0"/>
            <a:r>
              <a:rPr lang="fr" b="0" i="0" u="none" baseline="0"/>
              <a:t>Tanzanie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4169310141"/>
              </p:ext>
            </p:extLst>
          </p:nvPr>
        </p:nvGraphicFramePr>
        <p:xfrm>
          <a:off x="135989" y="1478080"/>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pPr>
            <a:r>
              <a:rPr lang="fr" b="0" i="0" u="none" baseline="0" dirty="0">
                <a:solidFill>
                  <a:schemeClr val="accent1">
                    <a:lumMod val="75000"/>
                    <a:lumOff val="25000"/>
                  </a:schemeClr>
                </a:solidFill>
              </a:rPr>
              <a:t>En raison de la mise en œuvre de l'approche </a:t>
            </a:r>
            <a:r>
              <a:rPr lang="fr" b="1" i="1" u="none" baseline="0" dirty="0">
                <a:solidFill>
                  <a:schemeClr val="accent1">
                    <a:lumMod val="75000"/>
                    <a:lumOff val="25000"/>
                  </a:schemeClr>
                </a:solidFill>
              </a:rPr>
              <a:t>Timua Vumbi (« Dust off »)</a:t>
            </a:r>
            <a:r>
              <a:rPr lang="fr" b="0" i="0" u="none" baseline="0" dirty="0">
                <a:solidFill>
                  <a:schemeClr val="accent1">
                    <a:lumMod val="75000"/>
                    <a:lumOff val="25000"/>
                  </a:schemeClr>
                </a:solidFill>
              </a:rPr>
              <a:t> dans la région de Ruvuma en Tanzanie, le taux de vaccination contre la COVID 19 est passé de 300 par jour à 10 600 par jour</a:t>
            </a:r>
          </a:p>
          <a:p>
            <a:pPr algn="l" rtl="0">
              <a:spcBef>
                <a:spcPts val="300"/>
              </a:spcBef>
              <a:spcAft>
                <a:spcPts val="300"/>
              </a:spcAft>
            </a:pPr>
            <a:endParaRPr lang="fr" dirty="0">
              <a:solidFill>
                <a:schemeClr val="accent1">
                  <a:lumMod val="75000"/>
                  <a:lumOff val="25000"/>
                </a:schemeClr>
              </a:solidFill>
            </a:endParaRPr>
          </a:p>
          <a:p>
            <a:pPr algn="l" rtl="0">
              <a:spcBef>
                <a:spcPts val="300"/>
              </a:spcBef>
              <a:spcAft>
                <a:spcPts val="300"/>
              </a:spcAft>
            </a:pPr>
            <a:r>
              <a:rPr lang="fr" b="0" i="0" u="none" baseline="0" dirty="0">
                <a:solidFill>
                  <a:schemeClr val="accent1">
                    <a:lumMod val="75000"/>
                    <a:lumOff val="25000"/>
                  </a:schemeClr>
                </a:solidFill>
              </a:rPr>
              <a:t>La couverture avec la série primaire (première dose) a atteint 12 %, ce qui est supérieur à la couverture nationale moyenne de 5 %</a:t>
            </a:r>
            <a:endParaRPr lang="fr" dirty="0">
              <a:solidFill>
                <a:schemeClr val="accent1">
                  <a:lumMod val="75000"/>
                  <a:lumOff val="25000"/>
                </a:schemeClr>
              </a:solidFill>
              <a:cs typeface="Arial"/>
            </a:endParaRPr>
          </a:p>
          <a:p>
            <a:pPr algn="l" rtl="0">
              <a:spcBef>
                <a:spcPts val="600"/>
              </a:spcBef>
              <a:spcAft>
                <a:spcPts val="600"/>
              </a:spcAft>
              <a:buNone/>
            </a:pPr>
            <a:endParaRPr lang="fr" sz="1400" dirty="0"/>
          </a:p>
        </p:txBody>
      </p:sp>
      <p:sp>
        <p:nvSpPr>
          <p:cNvPr id="17" name="TextBox 16">
            <a:extLst>
              <a:ext uri="{FF2B5EF4-FFF2-40B4-BE49-F238E27FC236}">
                <a16:creationId xmlns:a16="http://schemas.microsoft.com/office/drawing/2014/main" id="{976F1D7B-20D6-87A7-01E3-3963C4533B78}"/>
              </a:ext>
            </a:extLst>
          </p:cNvPr>
          <p:cNvSpPr txBox="1"/>
          <p:nvPr/>
        </p:nvSpPr>
        <p:spPr>
          <a:xfrm>
            <a:off x="9287435" y="5790919"/>
            <a:ext cx="2743200" cy="6771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100" b="0" i="0" u="none" strike="noStrike" kern="1200" cap="none" spc="0" normalizeH="0" baseline="0">
                <a:ln>
                  <a:noFill/>
                </a:ln>
                <a:solidFill>
                  <a:srgbClr val="0070C0"/>
                </a:solidFill>
                <a:effectLst/>
                <a:uLnTx/>
                <a:uFillTx/>
                <a:latin typeface="Arial"/>
                <a:ea typeface="+mn-ea"/>
                <a:cs typeface="+mn-cs"/>
                <a:hlinkClick r:id="rId7"/>
              </a:rPr>
              <a:t>https://www.afro.who.int/countries/united-republic-of-tanzania/news/tanzania-concludes-its-second-intra-action-review-covid-19-response</a:t>
            </a:r>
            <a:r>
              <a:rPr kumimoji="0" lang="fr" sz="1100" b="0" i="0" u="none" strike="noStrike" kern="1200" cap="none" spc="0" normalizeH="0" baseline="0">
                <a:ln>
                  <a:noFill/>
                </a:ln>
                <a:solidFill>
                  <a:srgbClr val="0070C0"/>
                </a:solidFill>
                <a:effectLst/>
                <a:uLnTx/>
                <a:uFillTx/>
                <a:latin typeface="Arial"/>
                <a:ea typeface="+mn-ea"/>
                <a:cs typeface="+mn-cs"/>
              </a:rPr>
              <a:t> </a:t>
            </a:r>
          </a:p>
        </p:txBody>
      </p:sp>
    </p:spTree>
    <p:extLst>
      <p:ext uri="{BB962C8B-B14F-4D97-AF65-F5344CB8AC3E}">
        <p14:creationId xmlns:p14="http://schemas.microsoft.com/office/powerpoint/2010/main" val="320701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389973"/>
            <a:ext cx="8931811" cy="384721"/>
          </a:xfrm>
        </p:spPr>
        <p:txBody>
          <a:bodyPr/>
          <a:lstStyle/>
          <a:p>
            <a:pPr algn="l" rtl="0"/>
            <a:r>
              <a:rPr lang="fr" sz="2400" b="1" i="0" u="none" baseline="0"/>
              <a:t>Améliorer l'équité entre les sexes en matière de vaccination</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851921"/>
            <a:ext cx="8511187" cy="246221"/>
          </a:xfrm>
        </p:spPr>
        <p:txBody>
          <a:bodyPr/>
          <a:lstStyle/>
          <a:p>
            <a:pPr algn="l" rtl="0"/>
            <a:r>
              <a:rPr lang="fr" b="0" i="0" u="none" baseline="0"/>
              <a:t>Afghanistan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724781395"/>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400031" y="831566"/>
            <a:ext cx="2630603" cy="5165274"/>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b="0" i="0" u="none" baseline="0">
                <a:solidFill>
                  <a:schemeClr val="accent1">
                    <a:lumMod val="75000"/>
                    <a:lumOff val="25000"/>
                  </a:schemeClr>
                </a:solidFill>
              </a:rPr>
              <a:t>La part des doses cumulées administrées aux femmes a augmenté</a:t>
            </a: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r>
              <a:rPr lang="fr" b="0" i="0" u="none" baseline="0">
                <a:solidFill>
                  <a:schemeClr val="accent1">
                    <a:lumMod val="75000"/>
                    <a:lumOff val="25000"/>
                  </a:schemeClr>
                </a:solidFill>
              </a:rPr>
              <a:t>En avril 2022, dans 24 des 34 provinces, le pourcentage de doses administrées aux femmes était &gt; 50 % ; seules les petites provinces ont une proportion inférieure à 50 %.</a:t>
            </a: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r>
              <a:rPr lang="fr" b="0" i="0" u="none" baseline="0">
                <a:solidFill>
                  <a:schemeClr val="accent1">
                    <a:lumMod val="75000"/>
                    <a:lumOff val="25000"/>
                  </a:schemeClr>
                </a:solidFill>
              </a:rPr>
              <a:t>En avril 2022, les femmes représentaient 57 % des personnes qui ont terminé la première série vaccinale</a:t>
            </a:r>
          </a:p>
          <a:p>
            <a:pPr algn="l" rtl="0">
              <a:spcBef>
                <a:spcPts val="300"/>
              </a:spcBef>
              <a:spcAft>
                <a:spcPts val="300"/>
              </a:spcAft>
              <a:buNone/>
            </a:pPr>
            <a:endParaRPr lang="fr" dirty="0"/>
          </a:p>
          <a:p>
            <a:pPr algn="l" rtl="0">
              <a:spcBef>
                <a:spcPts val="300"/>
              </a:spcBef>
              <a:spcAft>
                <a:spcPts val="300"/>
              </a:spcAft>
              <a:buNone/>
            </a:pPr>
            <a:endParaRPr lang="fr" dirty="0"/>
          </a:p>
          <a:p>
            <a:pPr algn="l" rtl="0">
              <a:spcBef>
                <a:spcPts val="300"/>
              </a:spcBef>
              <a:spcAft>
                <a:spcPts val="300"/>
              </a:spcAft>
              <a:buNone/>
            </a:pPr>
            <a:endParaRPr lang="fr" dirty="0"/>
          </a:p>
          <a:p>
            <a:pPr algn="l" rtl="0">
              <a:spcBef>
                <a:spcPts val="300"/>
              </a:spcBef>
              <a:spcAft>
                <a:spcPts val="300"/>
              </a:spcAft>
              <a:buNone/>
            </a:pPr>
            <a:endParaRPr lang="fr" dirty="0"/>
          </a:p>
        </p:txBody>
      </p:sp>
    </p:spTree>
    <p:extLst>
      <p:ext uri="{BB962C8B-B14F-4D97-AF65-F5344CB8AC3E}">
        <p14:creationId xmlns:p14="http://schemas.microsoft.com/office/powerpoint/2010/main" val="13909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55073" y="190605"/>
            <a:ext cx="9130026" cy="398735"/>
          </a:xfrm>
        </p:spPr>
        <p:txBody>
          <a:bodyPr/>
          <a:lstStyle/>
          <a:p>
            <a:pPr algn="l" rtl="0"/>
            <a:r>
              <a:rPr lang="fr" sz="2000" b="1" i="0" u="none" baseline="0" dirty="0"/>
              <a:t>Programme de vaccination mobile pour garantir la livraison au dernier kilomètre </a:t>
            </a:r>
            <a:br>
              <a:rPr lang="fr" sz="1400" dirty="0"/>
            </a:br>
            <a:br>
              <a:rPr lang="fr" sz="1050" dirty="0"/>
            </a:br>
            <a:br>
              <a:rPr lang="fr" sz="1400" dirty="0"/>
            </a:br>
            <a:r>
              <a:rPr lang="fr" sz="2000" b="0" i="0" u="none" baseline="0" dirty="0"/>
              <a:t> </a:t>
            </a:r>
            <a:endParaRPr lang="fr" sz="20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55073" y="839943"/>
            <a:ext cx="8344254" cy="246221"/>
          </a:xfrm>
        </p:spPr>
        <p:txBody>
          <a:bodyPr/>
          <a:lstStyle/>
          <a:p>
            <a:pPr algn="l" rtl="0"/>
            <a:r>
              <a:rPr lang="fr" b="0" i="0" u="none" baseline="0" dirty="0"/>
              <a:t>Sierra Leone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285799302"/>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443185" y="2528935"/>
            <a:ext cx="2630603" cy="2667000"/>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r>
              <a:rPr lang="fr" b="0" i="0" u="none" baseline="0">
                <a:solidFill>
                  <a:schemeClr val="accent1">
                    <a:lumMod val="75000"/>
                    <a:lumOff val="25000"/>
                  </a:schemeClr>
                </a:solidFill>
              </a:rPr>
              <a:t>Pendant la brève période d’intervention</a:t>
            </a:r>
            <a:r>
              <a:rPr lang="fr" b="1" i="0" u="none" baseline="0">
                <a:solidFill>
                  <a:schemeClr val="accent1">
                    <a:lumMod val="75000"/>
                    <a:lumOff val="25000"/>
                  </a:schemeClr>
                </a:solidFill>
              </a:rPr>
              <a:t>, une augmentation de 27 points de pourcentage des taux de vaccination des adultes fut constatée</a:t>
            </a:r>
          </a:p>
        </p:txBody>
      </p:sp>
    </p:spTree>
    <p:extLst>
      <p:ext uri="{BB962C8B-B14F-4D97-AF65-F5344CB8AC3E}">
        <p14:creationId xmlns:p14="http://schemas.microsoft.com/office/powerpoint/2010/main" val="54334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8600" y="197613"/>
            <a:ext cx="9157458" cy="815947"/>
          </a:xfrm>
        </p:spPr>
        <p:txBody>
          <a:bodyPr/>
          <a:lstStyle/>
          <a:p>
            <a:pPr algn="l" rtl="0"/>
            <a:r>
              <a:rPr lang="fr" sz="2400" b="1" i="0" u="none" baseline="0"/>
              <a:t>Faire progresser les services de vaccination avec une approche intégrée.</a:t>
            </a:r>
            <a:br>
              <a:rPr lang="fr" sz="2400"/>
            </a:br>
            <a:br>
              <a:rPr lang="fr" sz="2400"/>
            </a:br>
            <a:br>
              <a:rPr lang="fr" sz="2400"/>
            </a:br>
            <a:r>
              <a:rPr lang="fr" sz="2400" b="0" i="0" u="none" baseline="0"/>
              <a:t> </a:t>
            </a:r>
            <a:endParaRPr lang="fr" sz="24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14626" y="1013560"/>
            <a:ext cx="8520942" cy="246221"/>
          </a:xfrm>
        </p:spPr>
        <p:txBody>
          <a:bodyPr/>
          <a:lstStyle/>
          <a:p>
            <a:pPr algn="l" rtl="0"/>
            <a:r>
              <a:rPr lang="fr" b="0" i="0" u="none" baseline="0"/>
              <a:t>Liberia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638799056"/>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400032" y="898906"/>
            <a:ext cx="2577342" cy="5060187"/>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r>
              <a:rPr lang="fr" sz="1600" b="0" i="0" u="none" baseline="0" dirty="0">
                <a:solidFill>
                  <a:schemeClr val="accent1">
                    <a:lumMod val="75000"/>
                    <a:lumOff val="25000"/>
                  </a:schemeClr>
                </a:solidFill>
              </a:rPr>
              <a:t>À la première semaine de juillet 2022, 2 498 022 personnes, représentant 54 % de la population cible, avaient terminé la première série vaccinale.</a:t>
            </a:r>
          </a:p>
          <a:p>
            <a:pPr algn="l" rtl="0">
              <a:spcBef>
                <a:spcPts val="300"/>
              </a:spcBef>
              <a:spcAft>
                <a:spcPts val="300"/>
              </a:spcAft>
              <a:buNone/>
            </a:pPr>
            <a:endParaRPr lang="fr" sz="1600" dirty="0">
              <a:solidFill>
                <a:schemeClr val="accent1">
                  <a:lumMod val="75000"/>
                  <a:lumOff val="25000"/>
                </a:schemeClr>
              </a:solidFill>
            </a:endParaRPr>
          </a:p>
          <a:p>
            <a:pPr algn="l" rtl="0">
              <a:spcBef>
                <a:spcPts val="300"/>
              </a:spcBef>
              <a:spcAft>
                <a:spcPts val="300"/>
              </a:spcAft>
              <a:buNone/>
            </a:pPr>
            <a:r>
              <a:rPr lang="fr" sz="1600" b="0" i="0" u="none" baseline="0" dirty="0">
                <a:solidFill>
                  <a:schemeClr val="accent1">
                    <a:lumMod val="75000"/>
                    <a:lumOff val="25000"/>
                  </a:schemeClr>
                </a:solidFill>
              </a:rPr>
              <a:t>Une couverture équitable de la vaccination chez les hommes et les femmes est constatée. </a:t>
            </a:r>
          </a:p>
          <a:p>
            <a:pPr algn="l" rtl="0">
              <a:spcBef>
                <a:spcPts val="300"/>
              </a:spcBef>
              <a:spcAft>
                <a:spcPts val="300"/>
              </a:spcAft>
              <a:buNone/>
            </a:pPr>
            <a:endParaRPr lang="fr" sz="1600" dirty="0">
              <a:solidFill>
                <a:schemeClr val="accent1">
                  <a:lumMod val="75000"/>
                  <a:lumOff val="25000"/>
                </a:schemeClr>
              </a:solidFill>
            </a:endParaRPr>
          </a:p>
          <a:p>
            <a:pPr algn="l" rtl="0">
              <a:spcBef>
                <a:spcPts val="300"/>
              </a:spcBef>
              <a:spcAft>
                <a:spcPts val="300"/>
              </a:spcAft>
              <a:buNone/>
            </a:pPr>
            <a:r>
              <a:rPr lang="fr" sz="1600" b="0" i="0" u="none" baseline="0" dirty="0">
                <a:solidFill>
                  <a:schemeClr val="accent1">
                    <a:lumMod val="75000"/>
                    <a:lumOff val="25000"/>
                  </a:schemeClr>
                </a:solidFill>
              </a:rPr>
              <a:t>Le Liberia est prêt à entreprendre la prochaine phase d'intégration de la vaccination contre la COVID-19 avec l’objectif d'atteindre une couverture de 90 %.</a:t>
            </a:r>
          </a:p>
        </p:txBody>
      </p:sp>
    </p:spTree>
    <p:extLst>
      <p:ext uri="{BB962C8B-B14F-4D97-AF65-F5344CB8AC3E}">
        <p14:creationId xmlns:p14="http://schemas.microsoft.com/office/powerpoint/2010/main" val="428045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398735"/>
          </a:xfrm>
        </p:spPr>
        <p:txBody>
          <a:bodyPr/>
          <a:lstStyle/>
          <a:p>
            <a:pPr algn="l" rtl="0"/>
            <a:r>
              <a:rPr lang="fr" sz="2400" b="1" i="0" u="none" baseline="0"/>
              <a:t>Les fourgons mobiles combinés à l'engagement communautaire pour augmenter l'utilisation des vaccins</a:t>
            </a:r>
            <a:endParaRPr lang="fr" sz="24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75339" y="1013560"/>
            <a:ext cx="8560229" cy="246221"/>
          </a:xfrm>
        </p:spPr>
        <p:txBody>
          <a:bodyPr/>
          <a:lstStyle/>
          <a:p>
            <a:pPr algn="l" rtl="0"/>
            <a:r>
              <a:rPr lang="fr" b="0" i="0" u="none" baseline="0"/>
              <a:t>Inde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995813618"/>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386058" y="861160"/>
            <a:ext cx="2630603" cy="5027101"/>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b="0" i="0" u="none" baseline="0" dirty="0">
                <a:solidFill>
                  <a:schemeClr val="accent1">
                    <a:lumMod val="75000"/>
                    <a:lumOff val="25000"/>
                  </a:schemeClr>
                </a:solidFill>
              </a:rPr>
              <a:t>Dans 15 districts d'Assam, par le biais de fourgons mobiles, les interventions de promotion de la demande et d'engagement communautaire ont atteint 300 000 membres de la communauté.</a:t>
            </a: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r>
              <a:rPr lang="fr" b="1" i="0" u="none" baseline="0" dirty="0">
                <a:solidFill>
                  <a:schemeClr val="accent1">
                    <a:lumMod val="75000"/>
                    <a:lumOff val="25000"/>
                  </a:schemeClr>
                </a:solidFill>
              </a:rPr>
              <a:t>Les fourgons mobiles ont administré 10 127 doses de vaccins contre la COVID-19 dans des zones géographiquement difficiles à atteindre de ces districts</a:t>
            </a:r>
            <a:r>
              <a:rPr lang="fr" b="0" i="0" u="none" baseline="0" dirty="0">
                <a:solidFill>
                  <a:schemeClr val="accent1">
                    <a:lumMod val="75000"/>
                    <a:lumOff val="25000"/>
                  </a:schemeClr>
                </a:solidFill>
              </a:rPr>
              <a:t>. </a:t>
            </a:r>
          </a:p>
        </p:txBody>
      </p:sp>
    </p:spTree>
    <p:extLst>
      <p:ext uri="{BB962C8B-B14F-4D97-AF65-F5344CB8AC3E}">
        <p14:creationId xmlns:p14="http://schemas.microsoft.com/office/powerpoint/2010/main" val="154170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75339" y="197613"/>
            <a:ext cx="8980853" cy="815947"/>
          </a:xfrm>
        </p:spPr>
        <p:txBody>
          <a:bodyPr/>
          <a:lstStyle/>
          <a:p>
            <a:pPr algn="l" rtl="0"/>
            <a:r>
              <a:rPr lang="fr" sz="2400" b="1" i="0" u="none" baseline="0"/>
              <a:t>Engagement communautaire et dialogues intergénérationnels ciblant les populations à haut risque</a:t>
            </a:r>
            <a:br>
              <a:rPr lang="fr" sz="1600"/>
            </a:br>
            <a:r>
              <a:rPr lang="fr" sz="2400" b="0" i="0" u="none" baseline="0"/>
              <a:t> </a:t>
            </a:r>
            <a:endParaRPr lang="fr" sz="24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75339" y="1013560"/>
            <a:ext cx="8560229" cy="246221"/>
          </a:xfrm>
        </p:spPr>
        <p:txBody>
          <a:bodyPr/>
          <a:lstStyle/>
          <a:p>
            <a:pPr algn="l" rtl="0"/>
            <a:r>
              <a:rPr lang="fr" b="0" i="0" u="none" baseline="0"/>
              <a:t>Tanzanie – Approfondissement </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307232429"/>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400031" y="1013559"/>
            <a:ext cx="2630603" cy="5527161"/>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r>
              <a:rPr lang="fr" sz="1600" b="0" i="0" u="none" baseline="0">
                <a:solidFill>
                  <a:schemeClr val="accent1">
                    <a:lumMod val="75000"/>
                    <a:lumOff val="25000"/>
                  </a:schemeClr>
                </a:solidFill>
              </a:rPr>
              <a:t>L'intervention initiale de trois mois dans les 2 régions pilotes de Mwanza et de Kigoma a entraîné une augmentation de 99 % de la vaccination contre la COVID-19 chez les personnes âgées et de 88 % dans les autres groupes d'âge. </a:t>
            </a:r>
          </a:p>
          <a:p>
            <a:pPr algn="l" rtl="0">
              <a:spcBef>
                <a:spcPts val="300"/>
              </a:spcBef>
              <a:spcAft>
                <a:spcPts val="300"/>
              </a:spcAft>
              <a:buNone/>
            </a:pPr>
            <a:endParaRPr lang="fr" sz="1600" dirty="0">
              <a:solidFill>
                <a:schemeClr val="accent1">
                  <a:lumMod val="75000"/>
                  <a:lumOff val="25000"/>
                </a:schemeClr>
              </a:solidFill>
            </a:endParaRPr>
          </a:p>
          <a:p>
            <a:pPr algn="l" rtl="0">
              <a:spcBef>
                <a:spcPts val="300"/>
              </a:spcBef>
              <a:spcAft>
                <a:spcPts val="300"/>
              </a:spcAft>
              <a:buNone/>
            </a:pPr>
            <a:r>
              <a:rPr lang="fr" sz="1600" b="0" i="0" u="none" baseline="0">
                <a:solidFill>
                  <a:schemeClr val="accent1">
                    <a:lumMod val="75000"/>
                    <a:lumOff val="25000"/>
                  </a:schemeClr>
                </a:solidFill>
              </a:rPr>
              <a:t>Plus tard, dans les cinq régions du programme avec l'intervention HelpAge couvrant 600 communautés villageoises, </a:t>
            </a:r>
            <a:r>
              <a:rPr lang="fr" sz="1600" b="1" i="0" u="none" baseline="0">
                <a:solidFill>
                  <a:schemeClr val="accent1">
                    <a:lumMod val="75000"/>
                    <a:lumOff val="25000"/>
                  </a:schemeClr>
                </a:solidFill>
              </a:rPr>
              <a:t>le nombre de personnes âgées vaccinées est passé de 7 830 en février 2022 à 18 469 en mai 2022</a:t>
            </a:r>
            <a:r>
              <a:rPr lang="fr" sz="1600" b="0" i="0" u="none" baseline="0">
                <a:solidFill>
                  <a:schemeClr val="accent1">
                    <a:lumMod val="75000"/>
                    <a:lumOff val="25000"/>
                  </a:schemeClr>
                </a:solidFill>
              </a:rPr>
              <a:t>. </a:t>
            </a:r>
          </a:p>
        </p:txBody>
      </p:sp>
    </p:spTree>
    <p:extLst>
      <p:ext uri="{BB962C8B-B14F-4D97-AF65-F5344CB8AC3E}">
        <p14:creationId xmlns:p14="http://schemas.microsoft.com/office/powerpoint/2010/main" val="302574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73736" y="197613"/>
            <a:ext cx="9212322" cy="398735"/>
          </a:xfrm>
        </p:spPr>
        <p:txBody>
          <a:bodyPr/>
          <a:lstStyle/>
          <a:p>
            <a:pPr algn="l" rtl="0"/>
            <a:r>
              <a:rPr lang="fr" sz="2400" b="1" i="0" u="none" baseline="0"/>
              <a:t>Multiplication des sites de vaccination et implication des agents de santé communautaires  </a:t>
            </a:r>
            <a:br>
              <a:rPr lang="fr" sz="1600"/>
            </a:br>
            <a:br>
              <a:rPr lang="fr" sz="1100"/>
            </a:br>
            <a:br>
              <a:rPr lang="fr" sz="1600"/>
            </a:br>
            <a:r>
              <a:rPr lang="fr" sz="2400" b="0" i="0" u="none" baseline="0"/>
              <a:t> </a:t>
            </a:r>
            <a:endParaRPr lang="fr" sz="24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73736" y="1013560"/>
            <a:ext cx="8561832" cy="246221"/>
          </a:xfrm>
        </p:spPr>
        <p:txBody>
          <a:bodyPr/>
          <a:lstStyle/>
          <a:p>
            <a:pPr algn="l" rtl="0"/>
            <a:r>
              <a:rPr lang="fr" b="0" i="0" u="none" baseline="0"/>
              <a:t>République démocratique du Congo – Approfondissement</a:t>
            </a:r>
            <a:endParaRPr lang="fr" dirty="0"/>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667353369"/>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431946" y="861160"/>
            <a:ext cx="2630603" cy="476040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b="0" i="0" u="none" baseline="0" dirty="0">
                <a:solidFill>
                  <a:schemeClr val="accent1">
                    <a:lumMod val="75000"/>
                    <a:lumOff val="25000"/>
                  </a:schemeClr>
                </a:solidFill>
              </a:rPr>
              <a:t>Les personnes vaccinées </a:t>
            </a:r>
            <a:r>
              <a:rPr lang="fr" dirty="0">
                <a:solidFill>
                  <a:schemeClr val="accent1">
                    <a:lumMod val="75000"/>
                    <a:lumOff val="25000"/>
                  </a:schemeClr>
                </a:solidFill>
              </a:rPr>
              <a:t>en</a:t>
            </a:r>
            <a:r>
              <a:rPr lang="fr" b="0" i="0" u="none" baseline="0" dirty="0">
                <a:solidFill>
                  <a:schemeClr val="accent1">
                    <a:lumMod val="75000"/>
                    <a:lumOff val="25000"/>
                  </a:schemeClr>
                </a:solidFill>
              </a:rPr>
              <a:t> vaccinodromes qui présentent un jeton donné par les agents de santé communautaires ont augmenté, indiquant que les efforts de mobilisation sociale impliquant les travailleurs communautaires ont eu un impact. </a:t>
            </a:r>
          </a:p>
          <a:p>
            <a:pPr algn="l" rtl="0">
              <a:spcBef>
                <a:spcPts val="300"/>
              </a:spcBef>
              <a:spcAft>
                <a:spcPts val="300"/>
              </a:spcAft>
              <a:buNone/>
            </a:pPr>
            <a:endParaRPr lang="fr" b="1" dirty="0">
              <a:solidFill>
                <a:schemeClr val="accent1">
                  <a:lumMod val="75000"/>
                  <a:lumOff val="25000"/>
                </a:schemeClr>
              </a:solidFill>
            </a:endParaRPr>
          </a:p>
          <a:p>
            <a:pPr algn="l" rtl="0">
              <a:spcBef>
                <a:spcPts val="300"/>
              </a:spcBef>
              <a:spcAft>
                <a:spcPts val="300"/>
              </a:spcAft>
              <a:buNone/>
            </a:pPr>
            <a:r>
              <a:rPr lang="fr" b="1" i="0" u="none" baseline="0" dirty="0">
                <a:solidFill>
                  <a:schemeClr val="accent1">
                    <a:lumMod val="75000"/>
                    <a:lumOff val="25000"/>
                  </a:schemeClr>
                </a:solidFill>
              </a:rPr>
              <a:t>Les personnes vaccinées au cours des séances de sensibilisation sont passées de 516 en mars 2022 à 14 908 en juin 2022. </a:t>
            </a:r>
          </a:p>
        </p:txBody>
      </p:sp>
    </p:spTree>
    <p:extLst>
      <p:ext uri="{BB962C8B-B14F-4D97-AF65-F5344CB8AC3E}">
        <p14:creationId xmlns:p14="http://schemas.microsoft.com/office/powerpoint/2010/main" val="30071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31552" y="414660"/>
            <a:ext cx="8994744" cy="398735"/>
          </a:xfrm>
        </p:spPr>
        <p:txBody>
          <a:bodyPr/>
          <a:lstStyle/>
          <a:p>
            <a:pPr algn="l" rtl="0"/>
            <a:r>
              <a:rPr lang="fr" sz="2400" b="1" i="0" u="none" baseline="0"/>
              <a:t>Diversification des stratégies de prestation de services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5194" y="883063"/>
            <a:ext cx="8344254" cy="246221"/>
          </a:xfrm>
        </p:spPr>
        <p:txBody>
          <a:bodyPr/>
          <a:lstStyle/>
          <a:p>
            <a:pPr algn="l" rtl="0"/>
            <a:r>
              <a:rPr lang="fr" b="0" i="0" u="none" baseline="0"/>
              <a:t>Maurice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965644155"/>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336203" y="678028"/>
            <a:ext cx="2630603" cy="5646667"/>
          </a:xfrm>
          <a:prstGeom prst="rect">
            <a:avLst/>
          </a:prstGeom>
          <a:ln w="6350">
            <a:noFill/>
            <a:miter lim="800000"/>
          </a:ln>
        </p:spPr>
        <p:txBody>
          <a:bodyPr vert="horz" wrap="square" lIns="0" tIns="0" rIns="0" bIns="0" rtlCol="0" anchor="ctr">
            <a:noAutofit/>
          </a:bodyPr>
          <a:lstStyle/>
          <a:p>
            <a:pPr algn="l" rtl="0">
              <a:spcBef>
                <a:spcPts val="300"/>
              </a:spcBef>
              <a:spcAft>
                <a:spcPts val="300"/>
              </a:spcAft>
            </a:pPr>
            <a:r>
              <a:rPr lang="fr" b="1" i="0" u="none" baseline="0" dirty="0">
                <a:solidFill>
                  <a:schemeClr val="accent1">
                    <a:lumMod val="75000"/>
                    <a:lumOff val="25000"/>
                  </a:schemeClr>
                </a:solidFill>
              </a:rPr>
              <a:t>Le gaspillage de vaccins a été minimisé </a:t>
            </a:r>
            <a:r>
              <a:rPr lang="fr" b="0" i="0" u="none" baseline="0" dirty="0">
                <a:solidFill>
                  <a:schemeClr val="accent1">
                    <a:lumMod val="75000"/>
                    <a:lumOff val="25000"/>
                  </a:schemeClr>
                </a:solidFill>
              </a:rPr>
              <a:t>grâce aux efforts déployés </a:t>
            </a:r>
            <a:r>
              <a:rPr lang="fr" dirty="0">
                <a:solidFill>
                  <a:schemeClr val="accent1">
                    <a:lumMod val="75000"/>
                    <a:lumOff val="25000"/>
                  </a:schemeClr>
                </a:solidFill>
              </a:rPr>
              <a:t>par</a:t>
            </a:r>
            <a:r>
              <a:rPr lang="fr" b="0" i="0" u="none" baseline="0" dirty="0">
                <a:solidFill>
                  <a:schemeClr val="accent1">
                    <a:lumMod val="75000"/>
                    <a:lumOff val="25000"/>
                  </a:schemeClr>
                </a:solidFill>
              </a:rPr>
              <a:t> la Promotion de la Santé et la </a:t>
            </a:r>
            <a:r>
              <a:rPr lang="fr" dirty="0">
                <a:solidFill>
                  <a:schemeClr val="accent1">
                    <a:lumMod val="75000"/>
                    <a:lumOff val="25000"/>
                  </a:schemeClr>
                </a:solidFill>
              </a:rPr>
              <a:t>R</a:t>
            </a:r>
            <a:r>
              <a:rPr lang="fr" b="0" i="0" u="none" baseline="0" dirty="0">
                <a:solidFill>
                  <a:schemeClr val="accent1">
                    <a:lumMod val="75000"/>
                    <a:lumOff val="25000"/>
                  </a:schemeClr>
                </a:solidFill>
              </a:rPr>
              <a:t>echerche sur les Maladies </a:t>
            </a:r>
            <a:r>
              <a:rPr lang="fr" dirty="0">
                <a:solidFill>
                  <a:schemeClr val="accent1">
                    <a:lumMod val="75000"/>
                    <a:lumOff val="25000"/>
                  </a:schemeClr>
                </a:solidFill>
              </a:rPr>
              <a:t>N</a:t>
            </a:r>
            <a:r>
              <a:rPr lang="fr" b="0" i="0" u="none" baseline="0" dirty="0">
                <a:solidFill>
                  <a:schemeClr val="accent1">
                    <a:lumMod val="75000"/>
                    <a:lumOff val="25000"/>
                  </a:schemeClr>
                </a:solidFill>
              </a:rPr>
              <a:t>on Transmissibles (NCD-HPR) </a:t>
            </a:r>
          </a:p>
          <a:p>
            <a:pPr algn="l" rtl="0">
              <a:spcBef>
                <a:spcPts val="300"/>
              </a:spcBef>
              <a:spcAft>
                <a:spcPts val="300"/>
              </a:spcAft>
            </a:pPr>
            <a:endParaRPr lang="fr" dirty="0">
              <a:solidFill>
                <a:schemeClr val="accent1">
                  <a:lumMod val="75000"/>
                  <a:lumOff val="25000"/>
                </a:schemeClr>
              </a:solidFill>
            </a:endParaRPr>
          </a:p>
          <a:p>
            <a:pPr algn="l" rtl="0">
              <a:spcBef>
                <a:spcPts val="300"/>
              </a:spcBef>
              <a:spcAft>
                <a:spcPts val="300"/>
              </a:spcAft>
            </a:pPr>
            <a:r>
              <a:rPr lang="fr" b="1" i="0" u="none" baseline="0" dirty="0">
                <a:solidFill>
                  <a:schemeClr val="accent1">
                    <a:lumMod val="75000"/>
                    <a:lumOff val="25000"/>
                  </a:schemeClr>
                </a:solidFill>
              </a:rPr>
              <a:t>Taux de réponse élevé pour la deuxième dose </a:t>
            </a:r>
            <a:r>
              <a:rPr lang="fr" b="0" i="0" u="none" baseline="0" dirty="0">
                <a:solidFill>
                  <a:schemeClr val="accent1">
                    <a:lumMod val="75000"/>
                    <a:lumOff val="25000"/>
                  </a:schemeClr>
                </a:solidFill>
              </a:rPr>
              <a:t>de Covaxin (99,2 %) et d'AstraZeneca/Covishield (98,2 %). </a:t>
            </a:r>
          </a:p>
          <a:p>
            <a:pPr algn="l" rtl="0">
              <a:spcBef>
                <a:spcPts val="300"/>
              </a:spcBef>
              <a:spcAft>
                <a:spcPts val="300"/>
              </a:spcAft>
              <a:buNone/>
            </a:pPr>
            <a:endParaRPr lang="fr" dirty="0">
              <a:solidFill>
                <a:schemeClr val="accent1">
                  <a:lumMod val="75000"/>
                  <a:lumOff val="25000"/>
                </a:schemeClr>
              </a:solidFill>
            </a:endParaRPr>
          </a:p>
          <a:p>
            <a:pPr algn="l" rtl="0">
              <a:spcBef>
                <a:spcPts val="300"/>
              </a:spcBef>
              <a:spcAft>
                <a:spcPts val="300"/>
              </a:spcAft>
              <a:buNone/>
            </a:pPr>
            <a:r>
              <a:rPr lang="fr" b="0" i="0" u="none" baseline="0" dirty="0">
                <a:solidFill>
                  <a:schemeClr val="accent1">
                    <a:lumMod val="75000"/>
                    <a:lumOff val="25000"/>
                  </a:schemeClr>
                </a:solidFill>
              </a:rPr>
              <a:t>Au 18 juillet 2022, </a:t>
            </a:r>
            <a:r>
              <a:rPr lang="fr" b="1" i="0" u="none" baseline="0" dirty="0">
                <a:solidFill>
                  <a:schemeClr val="accent1">
                    <a:lumMod val="75000"/>
                    <a:lumOff val="25000"/>
                  </a:schemeClr>
                </a:solidFill>
              </a:rPr>
              <a:t>77 %</a:t>
            </a:r>
            <a:r>
              <a:rPr lang="fr" b="0" i="0" u="none" baseline="0" dirty="0">
                <a:solidFill>
                  <a:schemeClr val="accent1">
                    <a:lumMod val="75000"/>
                    <a:lumOff val="25000"/>
                  </a:schemeClr>
                </a:solidFill>
              </a:rPr>
              <a:t> de la population totale avaient </a:t>
            </a:r>
            <a:r>
              <a:rPr lang="fr" b="1" i="0" u="none" baseline="0" dirty="0">
                <a:solidFill>
                  <a:schemeClr val="accent1">
                    <a:lumMod val="75000"/>
                    <a:lumOff val="25000"/>
                  </a:schemeClr>
                </a:solidFill>
              </a:rPr>
              <a:t>terminé la série de vaccination primaire</a:t>
            </a:r>
            <a:r>
              <a:rPr lang="fr" b="0" i="0" u="none" baseline="0" dirty="0">
                <a:solidFill>
                  <a:schemeClr val="accent1">
                    <a:lumMod val="75000"/>
                    <a:lumOff val="25000"/>
                  </a:schemeClr>
                </a:solidFill>
              </a:rPr>
              <a:t>. </a:t>
            </a:r>
          </a:p>
        </p:txBody>
      </p:sp>
    </p:spTree>
    <p:extLst>
      <p:ext uri="{BB962C8B-B14F-4D97-AF65-F5344CB8AC3E}">
        <p14:creationId xmlns:p14="http://schemas.microsoft.com/office/powerpoint/2010/main" val="2813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7785-D078-6D20-6683-120A3A25DDF6}"/>
              </a:ext>
            </a:extLst>
          </p:cNvPr>
          <p:cNvSpPr>
            <a:spLocks noGrp="1"/>
          </p:cNvSpPr>
          <p:nvPr>
            <p:ph type="title"/>
          </p:nvPr>
        </p:nvSpPr>
        <p:spPr/>
        <p:txBody>
          <a:bodyPr/>
          <a:lstStyle/>
          <a:p>
            <a:pPr algn="l" rtl="0"/>
            <a:r>
              <a:rPr lang="fr" b="1" i="0" u="none" baseline="0"/>
              <a:t>Contexte et objectif</a:t>
            </a:r>
          </a:p>
        </p:txBody>
      </p:sp>
      <p:sp>
        <p:nvSpPr>
          <p:cNvPr id="3" name="TextBox 2">
            <a:extLst>
              <a:ext uri="{FF2B5EF4-FFF2-40B4-BE49-F238E27FC236}">
                <a16:creationId xmlns:a16="http://schemas.microsoft.com/office/drawing/2014/main" id="{75E0ACE0-C704-F5F6-E960-7EC2C300AA4F}"/>
              </a:ext>
            </a:extLst>
          </p:cNvPr>
          <p:cNvSpPr txBox="1"/>
          <p:nvPr/>
        </p:nvSpPr>
        <p:spPr>
          <a:xfrm>
            <a:off x="3791320" y="334834"/>
            <a:ext cx="8031872" cy="5931469"/>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600" b="1" i="0" u="none" baseline="0" dirty="0">
                <a:solidFill>
                  <a:srgbClr val="002060"/>
                </a:solidFill>
                <a:latin typeface="+mj-lt"/>
              </a:rPr>
              <a:t>Objectif :  </a:t>
            </a:r>
          </a:p>
          <a:p>
            <a:pPr marL="285750" indent="-285750" algn="l" rtl="0">
              <a:spcBef>
                <a:spcPts val="300"/>
              </a:spcBef>
              <a:spcAft>
                <a:spcPts val="300"/>
              </a:spcAft>
              <a:buFont typeface="Arial" panose="020B0604020202020204" pitchFamily="34" charset="0"/>
              <a:buChar char="•"/>
            </a:pPr>
            <a:r>
              <a:rPr lang="fr" sz="1600" b="0" i="0" u="none" baseline="0" dirty="0">
                <a:latin typeface="+mj-lt"/>
              </a:rPr>
              <a:t>Un guide de référence rapide sur les différentes expériences des pays en matière de vaccination contre la COVID-19</a:t>
            </a:r>
          </a:p>
          <a:p>
            <a:pPr marL="742950" lvl="1" indent="-285750" algn="l" rtl="0">
              <a:spcBef>
                <a:spcPts val="300"/>
              </a:spcBef>
              <a:spcAft>
                <a:spcPts val="300"/>
              </a:spcAft>
              <a:buFont typeface="Arial" panose="020B0604020202020204" pitchFamily="34" charset="0"/>
              <a:buChar char="•"/>
            </a:pPr>
            <a:r>
              <a:rPr lang="fr" sz="1400" b="0" i="0" u="none" baseline="0" dirty="0"/>
              <a:t>Phrases d’accroche :  Bref paragraphe de description de l'exemple du pays. Certaines des phrases d’accroche contiennent également des détails supplémentaires dans les diapositives d’approfondissement.</a:t>
            </a:r>
          </a:p>
          <a:p>
            <a:pPr marL="742950" lvl="1" indent="-285750" algn="l" rtl="0">
              <a:spcBef>
                <a:spcPts val="300"/>
              </a:spcBef>
              <a:spcAft>
                <a:spcPts val="300"/>
              </a:spcAft>
              <a:buFont typeface="Arial" panose="020B0604020202020204" pitchFamily="34" charset="0"/>
              <a:buChar char="•"/>
            </a:pPr>
            <a:r>
              <a:rPr lang="fr" sz="1400" b="0" i="0" u="none" baseline="0" dirty="0"/>
              <a:t>Approfondissement :  Description plus détaillée de l'exemple du pays.  Inclut le contexte, le défi, la solution et l'impact</a:t>
            </a:r>
          </a:p>
          <a:p>
            <a:pPr algn="l" rtl="0">
              <a:spcBef>
                <a:spcPts val="300"/>
              </a:spcBef>
              <a:spcAft>
                <a:spcPts val="300"/>
              </a:spcAft>
              <a:buNone/>
            </a:pPr>
            <a:endParaRPr lang="fr" sz="1400" dirty="0"/>
          </a:p>
          <a:p>
            <a:pPr algn="l" rtl="0">
              <a:spcBef>
                <a:spcPts val="300"/>
              </a:spcBef>
              <a:spcAft>
                <a:spcPts val="300"/>
              </a:spcAft>
              <a:buNone/>
            </a:pPr>
            <a:r>
              <a:rPr lang="fr" sz="1600" b="1" i="0" u="none" baseline="0" dirty="0">
                <a:solidFill>
                  <a:srgbClr val="002060"/>
                </a:solidFill>
                <a:latin typeface="+mj-lt"/>
              </a:rPr>
              <a:t>Comment les diapositives peuvent-elles être utilisées par les membres du Partenariat mondial pour l'administration des vaccins contre la COVID-19/CoVDP :</a:t>
            </a:r>
          </a:p>
          <a:p>
            <a:pPr marL="285750" indent="-285750" algn="l" rtl="0">
              <a:spcBef>
                <a:spcPts val="300"/>
              </a:spcBef>
              <a:spcAft>
                <a:spcPts val="300"/>
              </a:spcAft>
              <a:buFont typeface="Arial" panose="020B0604020202020204" pitchFamily="34" charset="0"/>
              <a:buChar char="•"/>
            </a:pPr>
            <a:r>
              <a:rPr lang="fr" sz="1400" b="0" i="0" u="none" baseline="0" dirty="0"/>
              <a:t>À mentionner lors de la préparation des points de discussion, d'autres présentations, etc.</a:t>
            </a:r>
          </a:p>
          <a:p>
            <a:pPr marL="285750" indent="-285750" algn="l" rtl="0">
              <a:spcBef>
                <a:spcPts val="300"/>
              </a:spcBef>
              <a:spcAft>
                <a:spcPts val="300"/>
              </a:spcAft>
              <a:buFont typeface="Arial" panose="020B0604020202020204" pitchFamily="34" charset="0"/>
              <a:buChar char="•"/>
            </a:pPr>
            <a:r>
              <a:rPr lang="fr" sz="1400" b="0" i="0" u="none" baseline="0" dirty="0"/>
              <a:t>Pour s'inspirer des sujets d'étude de cas potentiels, des domaines d'apprentissage supplémentaires pour la collecte de données primaires supplémentaires, etc.</a:t>
            </a:r>
          </a:p>
          <a:p>
            <a:pPr algn="l" rtl="0">
              <a:spcBef>
                <a:spcPts val="300"/>
              </a:spcBef>
              <a:spcAft>
                <a:spcPts val="300"/>
              </a:spcAft>
            </a:pPr>
            <a:r>
              <a:rPr lang="fr" sz="1200" b="1" i="1" u="none" baseline="0" dirty="0"/>
              <a:t>Remarque :  Ce jeu de diapositives n'est pas destiné à être utilisé comme une présentation autonome</a:t>
            </a:r>
          </a:p>
          <a:p>
            <a:pPr algn="l" rtl="0">
              <a:spcBef>
                <a:spcPts val="300"/>
              </a:spcBef>
              <a:spcAft>
                <a:spcPts val="300"/>
              </a:spcAft>
              <a:buNone/>
            </a:pPr>
            <a:endParaRPr lang="fr" sz="1400" dirty="0"/>
          </a:p>
          <a:p>
            <a:pPr algn="l" rtl="0">
              <a:spcBef>
                <a:spcPts val="300"/>
              </a:spcBef>
              <a:spcAft>
                <a:spcPts val="300"/>
              </a:spcAft>
              <a:buNone/>
            </a:pPr>
            <a:r>
              <a:rPr lang="fr" sz="1600" b="1" i="0" u="none" baseline="0" dirty="0">
                <a:solidFill>
                  <a:srgbClr val="002060"/>
                </a:solidFill>
                <a:latin typeface="+mj-lt"/>
              </a:rPr>
              <a:t>Documents de référence :</a:t>
            </a:r>
          </a:p>
          <a:p>
            <a:pPr marL="285750" indent="-285750" algn="l" rtl="0">
              <a:spcBef>
                <a:spcPts val="300"/>
              </a:spcBef>
              <a:spcAft>
                <a:spcPts val="300"/>
              </a:spcAft>
              <a:buFont typeface="Arial" panose="020B0604020202020204" pitchFamily="34" charset="0"/>
              <a:buChar char="•"/>
            </a:pPr>
            <a:r>
              <a:rPr lang="fr" sz="1400" b="0" i="0" u="none" baseline="0" dirty="0"/>
              <a:t>Présentations mises à la disposition du CoVDP</a:t>
            </a:r>
            <a:endParaRPr lang="fr" sz="1400" dirty="0"/>
          </a:p>
          <a:p>
            <a:pPr marL="285750" indent="-285750" algn="l" rtl="0">
              <a:spcBef>
                <a:spcPts val="300"/>
              </a:spcBef>
              <a:spcAft>
                <a:spcPts val="300"/>
              </a:spcAft>
              <a:buFont typeface="Arial" panose="020B0604020202020204" pitchFamily="34" charset="0"/>
              <a:buChar char="•"/>
            </a:pPr>
            <a:r>
              <a:rPr lang="fr" sz="1400" b="0" i="0" u="none" baseline="0" dirty="0"/>
              <a:t>Rapports de revue intra-action (RIA)</a:t>
            </a:r>
          </a:p>
          <a:p>
            <a:pPr marL="285750" indent="-285750" algn="l" rtl="0">
              <a:spcBef>
                <a:spcPts val="300"/>
              </a:spcBef>
              <a:spcAft>
                <a:spcPts val="300"/>
              </a:spcAft>
              <a:buFont typeface="Arial" panose="020B0604020202020204" pitchFamily="34" charset="0"/>
              <a:buChar char="•"/>
            </a:pPr>
            <a:r>
              <a:rPr lang="fr" sz="1400" b="0" i="0" u="none" baseline="0" dirty="0"/>
              <a:t>Sites Web des partenaires</a:t>
            </a:r>
          </a:p>
          <a:p>
            <a:pPr marL="285750" indent="-285750" algn="l" rtl="0">
              <a:spcBef>
                <a:spcPts val="300"/>
              </a:spcBef>
              <a:spcAft>
                <a:spcPts val="300"/>
              </a:spcAft>
              <a:buFont typeface="Arial" panose="020B0604020202020204" pitchFamily="34" charset="0"/>
              <a:buChar char="•"/>
            </a:pPr>
            <a:r>
              <a:rPr lang="fr" sz="1400" b="0" i="0" u="none" baseline="0" dirty="0"/>
              <a:t>Newsletters régionales inhérentes à la COVID-19</a:t>
            </a:r>
          </a:p>
          <a:p>
            <a:pPr algn="l" rtl="0">
              <a:spcBef>
                <a:spcPts val="300"/>
              </a:spcBef>
              <a:spcAft>
                <a:spcPts val="300"/>
              </a:spcAft>
            </a:pPr>
            <a:r>
              <a:rPr lang="fr" sz="1200" b="0" i="1" u="none" baseline="0" dirty="0"/>
              <a:t>Remarque :  Les bonnes pratiques, les défis, l'impact, etc., sont présentés comme décrits dans les documents de référence.  Les documents de référence n'ont pas été évalués ou validés.  </a:t>
            </a:r>
          </a:p>
          <a:p>
            <a:pPr algn="l" rtl="0">
              <a:spcBef>
                <a:spcPts val="300"/>
              </a:spcBef>
              <a:spcAft>
                <a:spcPts val="300"/>
              </a:spcAft>
              <a:buNone/>
            </a:pPr>
            <a:endParaRPr lang="fr" sz="1400" dirty="0"/>
          </a:p>
          <a:p>
            <a:pPr algn="l" rtl="0">
              <a:spcBef>
                <a:spcPts val="300"/>
              </a:spcBef>
              <a:spcAft>
                <a:spcPts val="300"/>
              </a:spcAft>
              <a:buNone/>
            </a:pPr>
            <a:endParaRPr lang="fr" sz="1600" dirty="0">
              <a:latin typeface="+mj-lt"/>
            </a:endParaRPr>
          </a:p>
          <a:p>
            <a:pPr algn="l" rtl="0">
              <a:spcBef>
                <a:spcPts val="300"/>
              </a:spcBef>
              <a:spcAft>
                <a:spcPts val="300"/>
              </a:spcAft>
              <a:buNone/>
            </a:pPr>
            <a:endParaRPr lang="fr" sz="1400" dirty="0"/>
          </a:p>
        </p:txBody>
      </p:sp>
    </p:spTree>
    <p:extLst>
      <p:ext uri="{BB962C8B-B14F-4D97-AF65-F5344CB8AC3E}">
        <p14:creationId xmlns:p14="http://schemas.microsoft.com/office/powerpoint/2010/main" val="156209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73736" y="197613"/>
            <a:ext cx="9212322" cy="398735"/>
          </a:xfrm>
        </p:spPr>
        <p:txBody>
          <a:bodyPr/>
          <a:lstStyle/>
          <a:p>
            <a:pPr algn="l" rtl="0"/>
            <a:r>
              <a:rPr lang="fr" sz="2400" dirty="0"/>
              <a:t>A</a:t>
            </a:r>
            <a:r>
              <a:rPr lang="fr" sz="2400" b="1" i="0" u="none" baseline="0" dirty="0"/>
              <a:t>ctivités de la Semaine de la Vaccination dans les Amériques (VWA) pour augmenter la vaccination contre la COVID-19 </a:t>
            </a:r>
            <a:br>
              <a:rPr lang="fr" sz="1600" dirty="0"/>
            </a:br>
            <a:br>
              <a:rPr lang="fr" sz="1100" dirty="0"/>
            </a:br>
            <a:br>
              <a:rPr lang="fr" sz="1600" dirty="0"/>
            </a:br>
            <a:r>
              <a:rPr lang="fr" sz="2400" b="0" i="0" u="none" baseline="0" dirty="0"/>
              <a:t> </a:t>
            </a:r>
            <a:endParaRPr lang="fr" sz="24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61365" y="1013560"/>
            <a:ext cx="8574203" cy="246221"/>
          </a:xfrm>
        </p:spPr>
        <p:txBody>
          <a:bodyPr/>
          <a:lstStyle/>
          <a:p>
            <a:pPr algn="l" rtl="0"/>
            <a:r>
              <a:rPr lang="fr" b="0" i="0" u="none" baseline="0"/>
              <a:t>Région OMS des Amériques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787242269"/>
              </p:ext>
            </p:extLst>
          </p:nvPr>
        </p:nvGraphicFramePr>
        <p:xfrm>
          <a:off x="87098"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248775" y="136134"/>
            <a:ext cx="3019425" cy="6150748"/>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A8A65FFA-0B89-D4D2-A2E0-49537225FE51}"/>
              </a:ext>
            </a:extLst>
          </p:cNvPr>
          <p:cNvSpPr txBox="1"/>
          <p:nvPr/>
        </p:nvSpPr>
        <p:spPr>
          <a:xfrm>
            <a:off x="9336203" y="136134"/>
            <a:ext cx="2630603" cy="6270414"/>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400" b="0" i="0" u="none" baseline="0" dirty="0">
                <a:solidFill>
                  <a:schemeClr val="accent1">
                    <a:lumMod val="75000"/>
                    <a:lumOff val="25000"/>
                  </a:schemeClr>
                </a:solidFill>
              </a:rPr>
              <a:t>L'Organisation panaméricaine de la santé a facilité l’approvisionnement en équipement de protection individuelle tel que des masques, des blouses et des gants et plus de 20 millions de doses de vaccins</a:t>
            </a:r>
          </a:p>
          <a:p>
            <a:pPr algn="l" rtl="0">
              <a:spcBef>
                <a:spcPts val="300"/>
              </a:spcBef>
              <a:spcAft>
                <a:spcPts val="300"/>
              </a:spcAft>
              <a:buNone/>
            </a:pPr>
            <a:endParaRPr lang="fr" sz="1400" dirty="0">
              <a:solidFill>
                <a:schemeClr val="accent1">
                  <a:lumMod val="75000"/>
                  <a:lumOff val="25000"/>
                </a:schemeClr>
              </a:solidFill>
            </a:endParaRPr>
          </a:p>
          <a:p>
            <a:pPr algn="l" rtl="0">
              <a:spcBef>
                <a:spcPts val="300"/>
              </a:spcBef>
              <a:spcAft>
                <a:spcPts val="300"/>
              </a:spcAft>
              <a:buNone/>
            </a:pPr>
            <a:r>
              <a:rPr lang="fr" sz="1400" b="0" i="0" u="none" baseline="0" dirty="0">
                <a:solidFill>
                  <a:schemeClr val="accent1">
                    <a:lumMod val="75000"/>
                    <a:lumOff val="25000"/>
                  </a:schemeClr>
                </a:solidFill>
              </a:rPr>
              <a:t>Environ 25 millions de tests de dépistage de la COVID-19, incluant à la fois les techniqurs d’amplification d’ADN (PCR) et les tests rapides d'antigène, ont été utilisés.    </a:t>
            </a:r>
          </a:p>
          <a:p>
            <a:pPr algn="l" rtl="0">
              <a:spcBef>
                <a:spcPts val="300"/>
              </a:spcBef>
              <a:spcAft>
                <a:spcPts val="300"/>
              </a:spcAft>
              <a:buNone/>
            </a:pPr>
            <a:r>
              <a:rPr lang="fr" sz="1400" b="0" i="0" u="none" baseline="0" dirty="0">
                <a:solidFill>
                  <a:schemeClr val="accent1">
                    <a:lumMod val="75000"/>
                    <a:lumOff val="25000"/>
                  </a:schemeClr>
                </a:solidFill>
              </a:rPr>
              <a:t>                              </a:t>
            </a:r>
          </a:p>
          <a:p>
            <a:pPr algn="l" rtl="0">
              <a:spcBef>
                <a:spcPts val="300"/>
              </a:spcBef>
              <a:spcAft>
                <a:spcPts val="300"/>
              </a:spcAft>
              <a:buNone/>
            </a:pPr>
            <a:r>
              <a:rPr lang="fr" sz="1400" b="0" i="0" u="none" baseline="0" dirty="0">
                <a:solidFill>
                  <a:schemeClr val="accent1">
                    <a:lumMod val="75000"/>
                    <a:lumOff val="25000"/>
                  </a:schemeClr>
                </a:solidFill>
              </a:rPr>
              <a:t>210 millions de personnes parmi les plus vulnérables, comme les personnes âgées, les résidents des foyers de soins infirmiers, les personnes souffrant de maladies chroniques et les travailleurs essentiels, ont été vaccinées pendant la Semaine de la vaccination dans les Amériques et d'autres campagnes qui ont duré jusqu'au milieu de l'année. </a:t>
            </a:r>
          </a:p>
        </p:txBody>
      </p:sp>
    </p:spTree>
    <p:extLst>
      <p:ext uri="{BB962C8B-B14F-4D97-AF65-F5344CB8AC3E}">
        <p14:creationId xmlns:p14="http://schemas.microsoft.com/office/powerpoint/2010/main" val="110785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72EDC1-D67B-3040-6406-09F212E0BA93}"/>
              </a:ext>
            </a:extLst>
          </p:cNvPr>
          <p:cNvSpPr>
            <a:spLocks noGrp="1"/>
          </p:cNvSpPr>
          <p:nvPr>
            <p:ph type="title"/>
          </p:nvPr>
        </p:nvSpPr>
        <p:spPr>
          <a:xfrm>
            <a:off x="1232602" y="2004488"/>
            <a:ext cx="9726795" cy="584775"/>
          </a:xfrm>
        </p:spPr>
        <p:txBody>
          <a:bodyPr/>
          <a:lstStyle/>
          <a:p>
            <a:pPr rtl="0"/>
            <a:r>
              <a:rPr lang="fr" b="1" i="0" u="none" baseline="0" dirty="0"/>
              <a:t>Gestion de la chaîne d’approvisionnement et des déchets</a:t>
            </a:r>
          </a:p>
        </p:txBody>
      </p:sp>
      <p:sp>
        <p:nvSpPr>
          <p:cNvPr id="5" name="Subtitle 5">
            <a:extLst>
              <a:ext uri="{FF2B5EF4-FFF2-40B4-BE49-F238E27FC236}">
                <a16:creationId xmlns:a16="http://schemas.microsoft.com/office/drawing/2014/main" id="{D4277E97-6C93-311C-1571-FC95DE6B1CC1}"/>
              </a:ext>
            </a:extLst>
          </p:cNvPr>
          <p:cNvSpPr>
            <a:spLocks noGrp="1"/>
          </p:cNvSpPr>
          <p:nvPr>
            <p:ph type="subTitle" idx="1"/>
          </p:nvPr>
        </p:nvSpPr>
        <p:spPr>
          <a:xfrm>
            <a:off x="1232602" y="2815981"/>
            <a:ext cx="9726795" cy="307777"/>
          </a:xfrm>
        </p:spPr>
        <p:txBody>
          <a:bodyPr/>
          <a:lstStyle/>
          <a:p>
            <a:pPr rtl="0"/>
            <a:r>
              <a:rPr lang="fr" b="0" i="0" u="none" baseline="0"/>
              <a:t>Phrases d’accroche et approfondissement</a:t>
            </a:r>
          </a:p>
        </p:txBody>
      </p:sp>
    </p:spTree>
    <p:extLst>
      <p:ext uri="{BB962C8B-B14F-4D97-AF65-F5344CB8AC3E}">
        <p14:creationId xmlns:p14="http://schemas.microsoft.com/office/powerpoint/2010/main" val="408718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GESTION DE LA CHAÎNE D’APPROVISIONNEMENT ET DES DÉCHETS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206438579"/>
              </p:ext>
            </p:extLst>
          </p:nvPr>
        </p:nvGraphicFramePr>
        <p:xfrm>
          <a:off x="415637" y="1226650"/>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1024861478"/>
              </p:ext>
            </p:extLst>
          </p:nvPr>
        </p:nvGraphicFramePr>
        <p:xfrm>
          <a:off x="6433128" y="1214366"/>
          <a:ext cx="5892799"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299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GESTION DE LA CHAÎNE D’APPROVISIONNEMENT ET DES DÉCHETS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153691816"/>
              </p:ext>
            </p:extLst>
          </p:nvPr>
        </p:nvGraphicFramePr>
        <p:xfrm>
          <a:off x="415637" y="1226650"/>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6130E44-DDA3-F382-F9A8-F3CBB0AF2F38}"/>
              </a:ext>
            </a:extLst>
          </p:cNvPr>
          <p:cNvGraphicFramePr/>
          <p:nvPr>
            <p:extLst>
              <p:ext uri="{D42A27DB-BD31-4B8C-83A1-F6EECF244321}">
                <p14:modId xmlns:p14="http://schemas.microsoft.com/office/powerpoint/2010/main" val="612161477"/>
              </p:ext>
            </p:extLst>
          </p:nvPr>
        </p:nvGraphicFramePr>
        <p:xfrm>
          <a:off x="6299201" y="389973"/>
          <a:ext cx="5892799"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5203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771651"/>
          </a:xfrm>
        </p:spPr>
        <p:txBody>
          <a:bodyPr/>
          <a:lstStyle/>
          <a:p>
            <a:pPr algn="l" rtl="0"/>
            <a:r>
              <a:rPr lang="fr" sz="2000" b="1" i="0" u="none" baseline="0" dirty="0"/>
              <a:t>Surveillance nationale en temps réel et utilisation des systèmes d'information sur la santé pour déployer la vaccination à grande échelle </a:t>
            </a:r>
            <a:endParaRPr lang="fr" sz="2000" dirty="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391314" y="1060454"/>
            <a:ext cx="8344254" cy="246221"/>
          </a:xfrm>
        </p:spPr>
        <p:txBody>
          <a:bodyPr/>
          <a:lstStyle/>
          <a:p>
            <a:pPr algn="l" rtl="0"/>
            <a:r>
              <a:rPr lang="fr" b="0" i="0" u="none" baseline="0"/>
              <a:t>Rwanda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4282631750"/>
              </p:ext>
            </p:extLst>
          </p:nvPr>
        </p:nvGraphicFramePr>
        <p:xfrm>
          <a:off x="97536" y="1601191"/>
          <a:ext cx="8931811" cy="521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63861" y="1144529"/>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sz="1600" b="0" i="0" u="none" baseline="0">
                <a:solidFill>
                  <a:schemeClr val="accent1">
                    <a:lumMod val="75000"/>
                    <a:lumOff val="25000"/>
                  </a:schemeClr>
                </a:solidFill>
              </a:rPr>
              <a:t>Le déploiement rapide de l'infrastructure d'information sur la santé existante a permis de riposter face à la COVID-19, assurant un déploiement de la vaccination dynamique, convivial et guidé par des données probantes et des besoins programmatiques. </a:t>
            </a:r>
          </a:p>
          <a:p>
            <a:pPr algn="l" rtl="0">
              <a:spcBef>
                <a:spcPts val="600"/>
              </a:spcBef>
              <a:spcAft>
                <a:spcPts val="600"/>
              </a:spcAft>
              <a:buNone/>
            </a:pPr>
            <a:r>
              <a:rPr lang="fr" sz="1600" b="0" i="0" u="none" baseline="0">
                <a:solidFill>
                  <a:schemeClr val="accent1">
                    <a:lumMod val="75000"/>
                    <a:lumOff val="25000"/>
                  </a:schemeClr>
                </a:solidFill>
              </a:rPr>
              <a:t>Les progrès ont facilité la durabilité des systèmes de données et de surveillance en temps réel au Rwanda.</a:t>
            </a:r>
          </a:p>
          <a:p>
            <a:pPr algn="l" rtl="0">
              <a:spcBef>
                <a:spcPts val="600"/>
              </a:spcBef>
              <a:spcAft>
                <a:spcPts val="600"/>
              </a:spcAft>
              <a:buNone/>
            </a:pPr>
            <a:endParaRPr lang="fr" sz="1600" dirty="0">
              <a:solidFill>
                <a:schemeClr val="accent1">
                  <a:lumMod val="75000"/>
                  <a:lumOff val="25000"/>
                </a:schemeClr>
              </a:solidFill>
            </a:endParaRPr>
          </a:p>
          <a:p>
            <a:pPr algn="l" rtl="0">
              <a:spcBef>
                <a:spcPts val="600"/>
              </a:spcBef>
              <a:spcAft>
                <a:spcPts val="600"/>
              </a:spcAft>
            </a:pPr>
            <a:r>
              <a:rPr lang="fr" sz="1600" b="0" i="0" u="none" baseline="0">
                <a:solidFill>
                  <a:schemeClr val="accent1">
                    <a:lumMod val="75000"/>
                    <a:lumOff val="25000"/>
                  </a:schemeClr>
                </a:solidFill>
              </a:rPr>
              <a:t>Meilleure interopérabilité entre les outils numériques. </a:t>
            </a:r>
          </a:p>
          <a:p>
            <a:pPr algn="l" rtl="0">
              <a:spcBef>
                <a:spcPts val="600"/>
              </a:spcBef>
              <a:spcAft>
                <a:spcPts val="600"/>
              </a:spcAft>
              <a:buNone/>
            </a:pPr>
            <a:endParaRPr lang="fr" sz="1600" dirty="0">
              <a:solidFill>
                <a:schemeClr val="accent1">
                  <a:lumMod val="75000"/>
                  <a:lumOff val="25000"/>
                </a:schemeClr>
              </a:solidFill>
            </a:endParaRPr>
          </a:p>
        </p:txBody>
      </p:sp>
    </p:spTree>
    <p:extLst>
      <p:ext uri="{BB962C8B-B14F-4D97-AF65-F5344CB8AC3E}">
        <p14:creationId xmlns:p14="http://schemas.microsoft.com/office/powerpoint/2010/main" val="332509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82DE7-1335-D8BD-324E-5EFCD81D543B}"/>
              </a:ext>
            </a:extLst>
          </p:cNvPr>
          <p:cNvSpPr>
            <a:spLocks noGrp="1"/>
          </p:cNvSpPr>
          <p:nvPr>
            <p:ph type="title"/>
          </p:nvPr>
        </p:nvSpPr>
        <p:spPr>
          <a:xfrm>
            <a:off x="1232602" y="1968977"/>
            <a:ext cx="9726795" cy="584775"/>
          </a:xfrm>
        </p:spPr>
        <p:txBody>
          <a:bodyPr/>
          <a:lstStyle/>
          <a:p>
            <a:pPr rtl="0"/>
            <a:r>
              <a:rPr lang="fr" b="1" i="0" u="none" baseline="0" dirty="0"/>
              <a:t>Gestion et formation des ressources humaines</a:t>
            </a:r>
          </a:p>
        </p:txBody>
      </p:sp>
      <p:sp>
        <p:nvSpPr>
          <p:cNvPr id="5" name="Subtitle 5">
            <a:extLst>
              <a:ext uri="{FF2B5EF4-FFF2-40B4-BE49-F238E27FC236}">
                <a16:creationId xmlns:a16="http://schemas.microsoft.com/office/drawing/2014/main" id="{309AE7F9-0AB3-A93D-DEFD-4392195E4912}"/>
              </a:ext>
            </a:extLst>
          </p:cNvPr>
          <p:cNvSpPr>
            <a:spLocks noGrp="1"/>
          </p:cNvSpPr>
          <p:nvPr>
            <p:ph type="subTitle" idx="1"/>
          </p:nvPr>
        </p:nvSpPr>
        <p:spPr>
          <a:xfrm>
            <a:off x="1232602" y="2815981"/>
            <a:ext cx="9726795" cy="307777"/>
          </a:xfrm>
        </p:spPr>
        <p:txBody>
          <a:bodyPr/>
          <a:lstStyle/>
          <a:p>
            <a:pPr rtl="0"/>
            <a:r>
              <a:rPr lang="fr" b="0" i="0" u="none" baseline="0"/>
              <a:t>Phrases d’accroche et approfondissement</a:t>
            </a:r>
          </a:p>
        </p:txBody>
      </p:sp>
    </p:spTree>
    <p:extLst>
      <p:ext uri="{BB962C8B-B14F-4D97-AF65-F5344CB8AC3E}">
        <p14:creationId xmlns:p14="http://schemas.microsoft.com/office/powerpoint/2010/main" val="209914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GESTION ET FORMATION DES RESSOURCES HUMAINES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3655974795"/>
              </p:ext>
            </p:extLst>
          </p:nvPr>
        </p:nvGraphicFramePr>
        <p:xfrm>
          <a:off x="421340" y="1226650"/>
          <a:ext cx="5737413"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708058520"/>
              </p:ext>
            </p:extLst>
          </p:nvPr>
        </p:nvGraphicFramePr>
        <p:xfrm>
          <a:off x="6158754" y="1226650"/>
          <a:ext cx="5892799"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2840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dirty="0"/>
              <a:t>GESTION ET FORMATION DES RESSOURCES HUMAINES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3957880651"/>
              </p:ext>
            </p:extLst>
          </p:nvPr>
        </p:nvGraphicFramePr>
        <p:xfrm>
          <a:off x="307040" y="1379050"/>
          <a:ext cx="4971600" cy="12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3917275962"/>
              </p:ext>
            </p:extLst>
          </p:nvPr>
        </p:nvGraphicFramePr>
        <p:xfrm>
          <a:off x="6273054" y="1379050"/>
          <a:ext cx="4971600" cy="12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073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B216C-04E8-9D30-EEC5-051C5E5806C1}"/>
              </a:ext>
            </a:extLst>
          </p:cNvPr>
          <p:cNvSpPr>
            <a:spLocks noGrp="1"/>
          </p:cNvSpPr>
          <p:nvPr>
            <p:ph type="title"/>
          </p:nvPr>
        </p:nvSpPr>
        <p:spPr/>
        <p:txBody>
          <a:bodyPr/>
          <a:lstStyle/>
          <a:p>
            <a:pPr rtl="0"/>
            <a:r>
              <a:rPr lang="fr" b="1" i="0" u="none" baseline="0"/>
              <a:t>Demande et acceptation</a:t>
            </a:r>
          </a:p>
        </p:txBody>
      </p:sp>
      <p:sp>
        <p:nvSpPr>
          <p:cNvPr id="5" name="Subtitle 5">
            <a:extLst>
              <a:ext uri="{FF2B5EF4-FFF2-40B4-BE49-F238E27FC236}">
                <a16:creationId xmlns:a16="http://schemas.microsoft.com/office/drawing/2014/main" id="{79D83791-859F-3EDF-8EFC-5FB54F66CBA0}"/>
              </a:ext>
            </a:extLst>
          </p:cNvPr>
          <p:cNvSpPr>
            <a:spLocks noGrp="1"/>
          </p:cNvSpPr>
          <p:nvPr>
            <p:ph type="subTitle" idx="1"/>
          </p:nvPr>
        </p:nvSpPr>
        <p:spPr>
          <a:xfrm>
            <a:off x="1232602" y="2815981"/>
            <a:ext cx="9726795" cy="307777"/>
          </a:xfrm>
        </p:spPr>
        <p:txBody>
          <a:bodyPr/>
          <a:lstStyle/>
          <a:p>
            <a:pPr rtl="0"/>
            <a:r>
              <a:rPr lang="fr" b="0" i="0" u="none" baseline="0"/>
              <a:t>Phrases d’accroche et approfondissement</a:t>
            </a:r>
          </a:p>
        </p:txBody>
      </p:sp>
    </p:spTree>
    <p:extLst>
      <p:ext uri="{BB962C8B-B14F-4D97-AF65-F5344CB8AC3E}">
        <p14:creationId xmlns:p14="http://schemas.microsoft.com/office/powerpoint/2010/main" val="52218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DEMANDE ET ACCEPTATION</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782523928"/>
              </p:ext>
            </p:extLst>
          </p:nvPr>
        </p:nvGraphicFramePr>
        <p:xfrm>
          <a:off x="415637" y="1226650"/>
          <a:ext cx="5527963"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AE0DC5E-5748-E8E9-EF5D-E39C595B8AED}"/>
              </a:ext>
            </a:extLst>
          </p:cNvPr>
          <p:cNvGraphicFramePr/>
          <p:nvPr>
            <p:extLst>
              <p:ext uri="{D42A27DB-BD31-4B8C-83A1-F6EECF244321}">
                <p14:modId xmlns:p14="http://schemas.microsoft.com/office/powerpoint/2010/main" val="4242643144"/>
              </p:ext>
            </p:extLst>
          </p:nvPr>
        </p:nvGraphicFramePr>
        <p:xfrm>
          <a:off x="6448884" y="1226650"/>
          <a:ext cx="5527963"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5C190F82-33CB-7507-E97C-3EFED1A23FD9}"/>
              </a:ext>
            </a:extLst>
          </p:cNvPr>
          <p:cNvSpPr txBox="1"/>
          <p:nvPr/>
        </p:nvSpPr>
        <p:spPr>
          <a:xfrm>
            <a:off x="7726679" y="5833808"/>
            <a:ext cx="4250167" cy="360967"/>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900" b="0" i="0" u="none" baseline="0"/>
              <a:t>* jeux vidéo, programmes de télévision, ou autre matériel, destinés à être à la fois éducatifs et agréables</a:t>
            </a:r>
          </a:p>
        </p:txBody>
      </p:sp>
    </p:spTree>
    <p:extLst>
      <p:ext uri="{BB962C8B-B14F-4D97-AF65-F5344CB8AC3E}">
        <p14:creationId xmlns:p14="http://schemas.microsoft.com/office/powerpoint/2010/main" val="19076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ircle">
            <a:extLst>
              <a:ext uri="{FF2B5EF4-FFF2-40B4-BE49-F238E27FC236}">
                <a16:creationId xmlns:a16="http://schemas.microsoft.com/office/drawing/2014/main" id="{AE9B2963-3AD6-CC12-8939-FCB589E7051C}"/>
              </a:ext>
            </a:extLst>
          </p:cNvPr>
          <p:cNvSpPr/>
          <p:nvPr/>
        </p:nvSpPr>
        <p:spPr>
          <a:xfrm>
            <a:off x="5087176" y="2590931"/>
            <a:ext cx="2017648" cy="2017644"/>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l" rtl="0">
              <a:defRPr sz="3000">
                <a:solidFill>
                  <a:srgbClr val="FFFFFF"/>
                </a:solidFill>
                <a:effectLst>
                  <a:outerShdw blurRad="38100" dist="12700" dir="5400000" rotWithShape="0">
                    <a:srgbClr val="000000">
                      <a:alpha val="50000"/>
                    </a:srgbClr>
                  </a:outerShdw>
                </a:effectLst>
              </a:defRPr>
            </a:pPr>
            <a:endParaRPr/>
          </a:p>
        </p:txBody>
      </p:sp>
      <p:pic>
        <p:nvPicPr>
          <p:cNvPr id="3" name="Graphic 2" descr="Lights On">
            <a:extLst>
              <a:ext uri="{FF2B5EF4-FFF2-40B4-BE49-F238E27FC236}">
                <a16:creationId xmlns:a16="http://schemas.microsoft.com/office/drawing/2014/main" id="{53659E54-844D-0ACB-A3B7-24AFEC79C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8834" y="2942587"/>
            <a:ext cx="1314332" cy="1314332"/>
          </a:xfrm>
          <a:prstGeom prst="rect">
            <a:avLst/>
          </a:prstGeom>
        </p:spPr>
      </p:pic>
      <p:sp>
        <p:nvSpPr>
          <p:cNvPr id="5" name="Freeform: Shape 4">
            <a:extLst>
              <a:ext uri="{FF2B5EF4-FFF2-40B4-BE49-F238E27FC236}">
                <a16:creationId xmlns:a16="http://schemas.microsoft.com/office/drawing/2014/main" id="{F6089C10-0491-5B8D-504F-B442576EB04C}"/>
              </a:ext>
            </a:extLst>
          </p:cNvPr>
          <p:cNvSpPr/>
          <p:nvPr/>
        </p:nvSpPr>
        <p:spPr>
          <a:xfrm>
            <a:off x="5509961" y="1901302"/>
            <a:ext cx="1172037" cy="792227"/>
          </a:xfrm>
          <a:custGeom>
            <a:avLst/>
            <a:gdLst>
              <a:gd name="connsiteX0" fmla="*/ 359953 w 1172037"/>
              <a:gd name="connsiteY0" fmla="*/ 263 h 792227"/>
              <a:gd name="connsiteX1" fmla="*/ 336067 w 1172037"/>
              <a:gd name="connsiteY1" fmla="*/ 35691 h 792227"/>
              <a:gd name="connsiteX2" fmla="*/ 314747 w 1172037"/>
              <a:gd name="connsiteY2" fmla="*/ 141290 h 792227"/>
              <a:gd name="connsiteX3" fmla="*/ 394207 w 1172037"/>
              <a:gd name="connsiteY3" fmla="*/ 333123 h 792227"/>
              <a:gd name="connsiteX4" fmla="*/ 411129 w 1172037"/>
              <a:gd name="connsiteY4" fmla="*/ 347085 h 792227"/>
              <a:gd name="connsiteX5" fmla="*/ 433199 w 1172037"/>
              <a:gd name="connsiteY5" fmla="*/ 372170 h 792227"/>
              <a:gd name="connsiteX6" fmla="*/ 486001 w 1172037"/>
              <a:gd name="connsiteY6" fmla="*/ 407700 h 792227"/>
              <a:gd name="connsiteX7" fmla="*/ 479498 w 1172037"/>
              <a:gd name="connsiteY7" fmla="*/ 466191 h 792227"/>
              <a:gd name="connsiteX8" fmla="*/ 508733 w 1172037"/>
              <a:gd name="connsiteY8" fmla="*/ 526303 h 792227"/>
              <a:gd name="connsiteX9" fmla="*/ 424250 w 1172037"/>
              <a:gd name="connsiteY9" fmla="*/ 766751 h 792227"/>
              <a:gd name="connsiteX10" fmla="*/ 406380 w 1172037"/>
              <a:gd name="connsiteY10" fmla="*/ 774854 h 792227"/>
              <a:gd name="connsiteX11" fmla="*/ 165935 w 1172037"/>
              <a:gd name="connsiteY11" fmla="*/ 690396 h 792227"/>
              <a:gd name="connsiteX12" fmla="*/ 26262 w 1172037"/>
              <a:gd name="connsiteY12" fmla="*/ 399597 h 792227"/>
              <a:gd name="connsiteX13" fmla="*/ 203314 w 1172037"/>
              <a:gd name="connsiteY13" fmla="*/ 27582 h 792227"/>
              <a:gd name="connsiteX14" fmla="*/ 811950 w 1172037"/>
              <a:gd name="connsiteY14" fmla="*/ 0 h 792227"/>
              <a:gd name="connsiteX15" fmla="*/ 970114 w 1172037"/>
              <a:gd name="connsiteY15" fmla="*/ 27582 h 792227"/>
              <a:gd name="connsiteX16" fmla="*/ 1145526 w 1172037"/>
              <a:gd name="connsiteY16" fmla="*/ 396356 h 792227"/>
              <a:gd name="connsiteX17" fmla="*/ 1005852 w 1172037"/>
              <a:gd name="connsiteY17" fmla="*/ 685496 h 792227"/>
              <a:gd name="connsiteX18" fmla="*/ 765407 w 1172037"/>
              <a:gd name="connsiteY18" fmla="*/ 769992 h 792227"/>
              <a:gd name="connsiteX19" fmla="*/ 754041 w 1172037"/>
              <a:gd name="connsiteY19" fmla="*/ 763511 h 792227"/>
              <a:gd name="connsiteX20" fmla="*/ 669557 w 1172037"/>
              <a:gd name="connsiteY20" fmla="*/ 523062 h 792227"/>
              <a:gd name="connsiteX21" fmla="*/ 698793 w 1172037"/>
              <a:gd name="connsiteY21" fmla="*/ 462950 h 792227"/>
              <a:gd name="connsiteX22" fmla="*/ 690649 w 1172037"/>
              <a:gd name="connsiteY22" fmla="*/ 402838 h 792227"/>
              <a:gd name="connsiteX23" fmla="*/ 740427 w 1172037"/>
              <a:gd name="connsiteY23" fmla="*/ 368321 h 792227"/>
              <a:gd name="connsiteX24" fmla="*/ 754386 w 1172037"/>
              <a:gd name="connsiteY24" fmla="*/ 352502 h 792227"/>
              <a:gd name="connsiteX25" fmla="*/ 777873 w 1172037"/>
              <a:gd name="connsiteY25" fmla="*/ 333123 h 792227"/>
              <a:gd name="connsiteX26" fmla="*/ 857333 w 1172037"/>
              <a:gd name="connsiteY26" fmla="*/ 141290 h 792227"/>
              <a:gd name="connsiteX27" fmla="*/ 836014 w 1172037"/>
              <a:gd name="connsiteY27" fmla="*/ 35691 h 7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72037" h="792227">
                <a:moveTo>
                  <a:pt x="359953" y="263"/>
                </a:moveTo>
                <a:lnTo>
                  <a:pt x="336067" y="35691"/>
                </a:lnTo>
                <a:cubicBezTo>
                  <a:pt x="322339" y="68148"/>
                  <a:pt x="314747" y="103832"/>
                  <a:pt x="314747" y="141290"/>
                </a:cubicBezTo>
                <a:cubicBezTo>
                  <a:pt x="314747" y="216206"/>
                  <a:pt x="345113" y="284029"/>
                  <a:pt x="394207" y="333123"/>
                </a:cubicBezTo>
                <a:lnTo>
                  <a:pt x="411129" y="347085"/>
                </a:lnTo>
                <a:lnTo>
                  <a:pt x="433199" y="372170"/>
                </a:lnTo>
                <a:cubicBezTo>
                  <a:pt x="449443" y="386180"/>
                  <a:pt x="467312" y="397958"/>
                  <a:pt x="486001" y="407700"/>
                </a:cubicBezTo>
                <a:cubicBezTo>
                  <a:pt x="474635" y="423982"/>
                  <a:pt x="469714" y="446707"/>
                  <a:pt x="479498" y="466191"/>
                </a:cubicBezTo>
                <a:lnTo>
                  <a:pt x="508733" y="526303"/>
                </a:lnTo>
                <a:cubicBezTo>
                  <a:pt x="550975" y="615661"/>
                  <a:pt x="513596" y="722883"/>
                  <a:pt x="424250" y="766751"/>
                </a:cubicBezTo>
                <a:lnTo>
                  <a:pt x="406380" y="774854"/>
                </a:lnTo>
                <a:cubicBezTo>
                  <a:pt x="317034" y="817102"/>
                  <a:pt x="209818" y="779754"/>
                  <a:pt x="165935" y="690396"/>
                </a:cubicBezTo>
                <a:lnTo>
                  <a:pt x="26262" y="399597"/>
                </a:lnTo>
                <a:cubicBezTo>
                  <a:pt x="-46857" y="246887"/>
                  <a:pt x="39268" y="66550"/>
                  <a:pt x="203314" y="27582"/>
                </a:cubicBezTo>
                <a:close/>
                <a:moveTo>
                  <a:pt x="811950" y="0"/>
                </a:moveTo>
                <a:lnTo>
                  <a:pt x="970114" y="27582"/>
                </a:lnTo>
                <a:cubicBezTo>
                  <a:pt x="1134160" y="66550"/>
                  <a:pt x="1218644" y="246887"/>
                  <a:pt x="1145526" y="396356"/>
                </a:cubicBezTo>
                <a:lnTo>
                  <a:pt x="1005852" y="685496"/>
                </a:lnTo>
                <a:cubicBezTo>
                  <a:pt x="961970" y="774854"/>
                  <a:pt x="854754" y="813861"/>
                  <a:pt x="765407" y="769992"/>
                </a:cubicBezTo>
                <a:lnTo>
                  <a:pt x="754041" y="763511"/>
                </a:lnTo>
                <a:cubicBezTo>
                  <a:pt x="664695" y="719642"/>
                  <a:pt x="625675" y="612420"/>
                  <a:pt x="669557" y="523062"/>
                </a:cubicBezTo>
                <a:lnTo>
                  <a:pt x="698793" y="462950"/>
                </a:lnTo>
                <a:cubicBezTo>
                  <a:pt x="710159" y="441846"/>
                  <a:pt x="705296" y="419082"/>
                  <a:pt x="690649" y="402838"/>
                </a:cubicBezTo>
                <a:cubicBezTo>
                  <a:pt x="708548" y="393906"/>
                  <a:pt x="725201" y="382129"/>
                  <a:pt x="740427" y="368321"/>
                </a:cubicBezTo>
                <a:lnTo>
                  <a:pt x="754386" y="352502"/>
                </a:lnTo>
                <a:lnTo>
                  <a:pt x="777873" y="333123"/>
                </a:lnTo>
                <a:cubicBezTo>
                  <a:pt x="826968" y="284029"/>
                  <a:pt x="857333" y="216206"/>
                  <a:pt x="857333" y="141290"/>
                </a:cubicBezTo>
                <a:cubicBezTo>
                  <a:pt x="857333" y="103832"/>
                  <a:pt x="849742" y="68148"/>
                  <a:pt x="836014" y="35691"/>
                </a:cubicBezTo>
                <a:close/>
              </a:path>
            </a:pathLst>
          </a:custGeom>
          <a:solidFill>
            <a:schemeClr val="accent4"/>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6" name="Freeform: Shape 5">
            <a:extLst>
              <a:ext uri="{FF2B5EF4-FFF2-40B4-BE49-F238E27FC236}">
                <a16:creationId xmlns:a16="http://schemas.microsoft.com/office/drawing/2014/main" id="{D1386D89-DA1F-BCD9-133A-0A2E65B8F611}"/>
              </a:ext>
            </a:extLst>
          </p:cNvPr>
          <p:cNvSpPr/>
          <p:nvPr/>
        </p:nvSpPr>
        <p:spPr>
          <a:xfrm>
            <a:off x="4530286" y="2216184"/>
            <a:ext cx="1056448" cy="1106665"/>
          </a:xfrm>
          <a:custGeom>
            <a:avLst/>
            <a:gdLst>
              <a:gd name="connsiteX0" fmla="*/ 108087 w 1056448"/>
              <a:gd name="connsiteY0" fmla="*/ 501751 h 1106665"/>
              <a:gd name="connsiteX1" fmla="*/ 116199 w 1056448"/>
              <a:gd name="connsiteY1" fmla="*/ 527884 h 1106665"/>
              <a:gd name="connsiteX2" fmla="*/ 366172 w 1056448"/>
              <a:gd name="connsiteY2" fmla="*/ 693577 h 1106665"/>
              <a:gd name="connsiteX3" fmla="*/ 397090 w 1056448"/>
              <a:gd name="connsiteY3" fmla="*/ 690460 h 1106665"/>
              <a:gd name="connsiteX4" fmla="*/ 444677 w 1056448"/>
              <a:gd name="connsiteY4" fmla="*/ 688698 h 1106665"/>
              <a:gd name="connsiteX5" fmla="*/ 501342 w 1056448"/>
              <a:gd name="connsiteY5" fmla="*/ 673066 h 1106665"/>
              <a:gd name="connsiteX6" fmla="*/ 540332 w 1056448"/>
              <a:gd name="connsiteY6" fmla="*/ 708797 h 1106665"/>
              <a:gd name="connsiteX7" fmla="*/ 623166 w 1056448"/>
              <a:gd name="connsiteY7" fmla="*/ 728291 h 1106665"/>
              <a:gd name="connsiteX8" fmla="*/ 757986 w 1056448"/>
              <a:gd name="connsiteY8" fmla="*/ 944357 h 1106665"/>
              <a:gd name="connsiteX9" fmla="*/ 753132 w 1056448"/>
              <a:gd name="connsiteY9" fmla="*/ 967109 h 1106665"/>
              <a:gd name="connsiteX10" fmla="*/ 537043 w 1056448"/>
              <a:gd name="connsiteY10" fmla="*/ 1101940 h 1106665"/>
              <a:gd name="connsiteX11" fmla="*/ 204037 w 1056448"/>
              <a:gd name="connsiteY11" fmla="*/ 1025592 h 1106665"/>
              <a:gd name="connsiteX12" fmla="*/ 25320 w 1056448"/>
              <a:gd name="connsiteY12" fmla="*/ 653572 h 1106665"/>
              <a:gd name="connsiteX13" fmla="*/ 663564 w 1056448"/>
              <a:gd name="connsiteY13" fmla="*/ 14 h 1106665"/>
              <a:gd name="connsiteX14" fmla="*/ 899331 w 1056448"/>
              <a:gd name="connsiteY14" fmla="*/ 149979 h 1106665"/>
              <a:gd name="connsiteX15" fmla="*/ 1039058 w 1056448"/>
              <a:gd name="connsiteY15" fmla="*/ 439135 h 1106665"/>
              <a:gd name="connsiteX16" fmla="*/ 956172 w 1056448"/>
              <a:gd name="connsiteY16" fmla="*/ 679582 h 1106665"/>
              <a:gd name="connsiteX17" fmla="*/ 952936 w 1056448"/>
              <a:gd name="connsiteY17" fmla="*/ 681211 h 1106665"/>
              <a:gd name="connsiteX18" fmla="*/ 712524 w 1056448"/>
              <a:gd name="connsiteY18" fmla="*/ 596718 h 1106665"/>
              <a:gd name="connsiteX19" fmla="*/ 681677 w 1056448"/>
              <a:gd name="connsiteY19" fmla="*/ 533348 h 1106665"/>
              <a:gd name="connsiteX20" fmla="*/ 637780 w 1056448"/>
              <a:gd name="connsiteY20" fmla="*/ 502505 h 1106665"/>
              <a:gd name="connsiteX21" fmla="*/ 640429 w 1056448"/>
              <a:gd name="connsiteY21" fmla="*/ 444022 h 1106665"/>
              <a:gd name="connsiteX22" fmla="*/ 637101 w 1056448"/>
              <a:gd name="connsiteY22" fmla="*/ 425897 h 1106665"/>
              <a:gd name="connsiteX23" fmla="*/ 637465 w 1056448"/>
              <a:gd name="connsiteY23" fmla="*/ 422284 h 1106665"/>
              <a:gd name="connsiteX24" fmla="*/ 420847 w 1056448"/>
              <a:gd name="connsiteY24" fmla="*/ 156503 h 1106665"/>
              <a:gd name="connsiteX25" fmla="*/ 390529 w 1056448"/>
              <a:gd name="connsiteY25" fmla="*/ 153446 h 1106665"/>
              <a:gd name="connsiteX26" fmla="*/ 498053 w 1056448"/>
              <a:gd name="connsiteY26" fmla="*/ 57395 h 1106665"/>
              <a:gd name="connsiteX27" fmla="*/ 663564 w 1056448"/>
              <a:gd name="connsiteY27" fmla="*/ 14 h 110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6448" h="1106665">
                <a:moveTo>
                  <a:pt x="108087" y="501751"/>
                </a:moveTo>
                <a:lnTo>
                  <a:pt x="116199" y="527884"/>
                </a:lnTo>
                <a:cubicBezTo>
                  <a:pt x="157383" y="625255"/>
                  <a:pt x="253799" y="693577"/>
                  <a:pt x="366172" y="693577"/>
                </a:cubicBezTo>
                <a:lnTo>
                  <a:pt x="397090" y="690460"/>
                </a:lnTo>
                <a:lnTo>
                  <a:pt x="444677" y="688698"/>
                </a:lnTo>
                <a:cubicBezTo>
                  <a:pt x="464374" y="685650"/>
                  <a:pt x="483465" y="680370"/>
                  <a:pt x="501342" y="673066"/>
                </a:cubicBezTo>
                <a:cubicBezTo>
                  <a:pt x="506196" y="690931"/>
                  <a:pt x="520810" y="703909"/>
                  <a:pt x="540332" y="708797"/>
                </a:cubicBezTo>
                <a:lnTo>
                  <a:pt x="623166" y="728291"/>
                </a:lnTo>
                <a:cubicBezTo>
                  <a:pt x="718996" y="751043"/>
                  <a:pt x="780743" y="846885"/>
                  <a:pt x="757986" y="944357"/>
                </a:cubicBezTo>
                <a:lnTo>
                  <a:pt x="753132" y="967109"/>
                </a:lnTo>
                <a:cubicBezTo>
                  <a:pt x="730375" y="1062951"/>
                  <a:pt x="634544" y="1124692"/>
                  <a:pt x="537043" y="1101940"/>
                </a:cubicBezTo>
                <a:lnTo>
                  <a:pt x="204037" y="1025592"/>
                </a:lnTo>
                <a:cubicBezTo>
                  <a:pt x="39987" y="986603"/>
                  <a:pt x="-46136" y="806268"/>
                  <a:pt x="25320" y="653572"/>
                </a:cubicBezTo>
                <a:close/>
                <a:moveTo>
                  <a:pt x="663564" y="14"/>
                </a:moveTo>
                <a:cubicBezTo>
                  <a:pt x="759705" y="981"/>
                  <a:pt x="853628" y="54544"/>
                  <a:pt x="899331" y="149979"/>
                </a:cubicBezTo>
                <a:lnTo>
                  <a:pt x="1039058" y="439135"/>
                </a:lnTo>
                <a:cubicBezTo>
                  <a:pt x="1081284" y="528515"/>
                  <a:pt x="1043912" y="637336"/>
                  <a:pt x="956172" y="679582"/>
                </a:cubicBezTo>
                <a:lnTo>
                  <a:pt x="952936" y="681211"/>
                </a:lnTo>
                <a:cubicBezTo>
                  <a:pt x="863577" y="723404"/>
                  <a:pt x="756368" y="686044"/>
                  <a:pt x="712524" y="596718"/>
                </a:cubicBezTo>
                <a:lnTo>
                  <a:pt x="681677" y="533348"/>
                </a:lnTo>
                <a:cubicBezTo>
                  <a:pt x="671916" y="515483"/>
                  <a:pt x="655683" y="504134"/>
                  <a:pt x="637780" y="502505"/>
                </a:cubicBezTo>
                <a:cubicBezTo>
                  <a:pt x="641042" y="483011"/>
                  <a:pt x="641852" y="463516"/>
                  <a:pt x="640429" y="444022"/>
                </a:cubicBezTo>
                <a:lnTo>
                  <a:pt x="637101" y="425897"/>
                </a:lnTo>
                <a:lnTo>
                  <a:pt x="637465" y="422284"/>
                </a:lnTo>
                <a:cubicBezTo>
                  <a:pt x="637465" y="291182"/>
                  <a:pt x="544471" y="181800"/>
                  <a:pt x="420847" y="156503"/>
                </a:cubicBezTo>
                <a:lnTo>
                  <a:pt x="390529" y="153446"/>
                </a:lnTo>
                <a:lnTo>
                  <a:pt x="498053" y="57395"/>
                </a:lnTo>
                <a:cubicBezTo>
                  <a:pt x="547397" y="17789"/>
                  <a:pt x="605880" y="-566"/>
                  <a:pt x="663564" y="14"/>
                </a:cubicBezTo>
                <a:close/>
              </a:path>
            </a:pathLst>
          </a:custGeom>
          <a:solidFill>
            <a:srgbClr val="EB1E42"/>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7" name="Freeform: Shape 6">
            <a:extLst>
              <a:ext uri="{FF2B5EF4-FFF2-40B4-BE49-F238E27FC236}">
                <a16:creationId xmlns:a16="http://schemas.microsoft.com/office/drawing/2014/main" id="{01F98F42-0C93-6AB4-7636-1F7D036DAAB7}"/>
              </a:ext>
            </a:extLst>
          </p:cNvPr>
          <p:cNvSpPr/>
          <p:nvPr/>
        </p:nvSpPr>
        <p:spPr>
          <a:xfrm>
            <a:off x="4385277" y="3344620"/>
            <a:ext cx="896960" cy="1148664"/>
          </a:xfrm>
          <a:custGeom>
            <a:avLst/>
            <a:gdLst>
              <a:gd name="connsiteX0" fmla="*/ 730629 w 896960"/>
              <a:gd name="connsiteY0" fmla="*/ 555432 h 1148664"/>
              <a:gd name="connsiteX1" fmla="*/ 851235 w 896960"/>
              <a:gd name="connsiteY1" fmla="*/ 622430 h 1148664"/>
              <a:gd name="connsiteX2" fmla="*/ 857748 w 896960"/>
              <a:gd name="connsiteY2" fmla="*/ 630539 h 1148664"/>
              <a:gd name="connsiteX3" fmla="*/ 831739 w 896960"/>
              <a:gd name="connsiteY3" fmla="*/ 883959 h 1148664"/>
              <a:gd name="connsiteX4" fmla="*/ 573435 w 896960"/>
              <a:gd name="connsiteY4" fmla="*/ 1090313 h 1148664"/>
              <a:gd name="connsiteX5" fmla="*/ 173806 w 896960"/>
              <a:gd name="connsiteY5" fmla="*/ 1005821 h 1148664"/>
              <a:gd name="connsiteX6" fmla="*/ 112244 w 896960"/>
              <a:gd name="connsiteY6" fmla="*/ 861344 h 1148664"/>
              <a:gd name="connsiteX7" fmla="*/ 116959 w 896960"/>
              <a:gd name="connsiteY7" fmla="*/ 863903 h 1148664"/>
              <a:gd name="connsiteX8" fmla="*/ 222558 w 896960"/>
              <a:gd name="connsiteY8" fmla="*/ 885222 h 1148664"/>
              <a:gd name="connsiteX9" fmla="*/ 488340 w 896960"/>
              <a:gd name="connsiteY9" fmla="*/ 668604 h 1148664"/>
              <a:gd name="connsiteX10" fmla="*/ 488367 w 896960"/>
              <a:gd name="connsiteY10" fmla="*/ 668332 h 1148664"/>
              <a:gd name="connsiteX11" fmla="*/ 493833 w 896960"/>
              <a:gd name="connsiteY11" fmla="*/ 653335 h 1148664"/>
              <a:gd name="connsiteX12" fmla="*/ 537721 w 896960"/>
              <a:gd name="connsiteY12" fmla="*/ 641937 h 1148664"/>
              <a:gd name="connsiteX13" fmla="*/ 597827 w 896960"/>
              <a:gd name="connsiteY13" fmla="*/ 593226 h 1148664"/>
              <a:gd name="connsiteX14" fmla="*/ 730629 w 896960"/>
              <a:gd name="connsiteY14" fmla="*/ 555432 h 1148664"/>
              <a:gd name="connsiteX15" fmla="*/ 262336 w 896960"/>
              <a:gd name="connsiteY15" fmla="*/ 2 h 1148664"/>
              <a:gd name="connsiteX16" fmla="*/ 323263 w 896960"/>
              <a:gd name="connsiteY16" fmla="*/ 6771 h 1148664"/>
              <a:gd name="connsiteX17" fmla="*/ 653038 w 896960"/>
              <a:gd name="connsiteY17" fmla="*/ 81510 h 1148664"/>
              <a:gd name="connsiteX18" fmla="*/ 787894 w 896960"/>
              <a:gd name="connsiteY18" fmla="*/ 297560 h 1148664"/>
              <a:gd name="connsiteX19" fmla="*/ 571818 w 896960"/>
              <a:gd name="connsiteY19" fmla="*/ 432408 h 1148664"/>
              <a:gd name="connsiteX20" fmla="*/ 485745 w 896960"/>
              <a:gd name="connsiteY20" fmla="*/ 412901 h 1148664"/>
              <a:gd name="connsiteX21" fmla="*/ 432109 w 896960"/>
              <a:gd name="connsiteY21" fmla="*/ 430763 h 1148664"/>
              <a:gd name="connsiteX22" fmla="*/ 384598 w 896960"/>
              <a:gd name="connsiteY22" fmla="*/ 396045 h 1148664"/>
              <a:gd name="connsiteX23" fmla="*/ 380849 w 896960"/>
              <a:gd name="connsiteY23" fmla="*/ 394421 h 1148664"/>
              <a:gd name="connsiteX24" fmla="*/ 374241 w 896960"/>
              <a:gd name="connsiteY24" fmla="*/ 388969 h 1148664"/>
              <a:gd name="connsiteX25" fmla="*/ 222558 w 896960"/>
              <a:gd name="connsiteY25" fmla="*/ 342636 h 1148664"/>
              <a:gd name="connsiteX26" fmla="*/ 30725 w 896960"/>
              <a:gd name="connsiteY26" fmla="*/ 422096 h 1148664"/>
              <a:gd name="connsiteX27" fmla="*/ 10795 w 896960"/>
              <a:gd name="connsiteY27" fmla="*/ 446252 h 1148664"/>
              <a:gd name="connsiteX28" fmla="*/ 0 w 896960"/>
              <a:gd name="connsiteY28" fmla="*/ 263423 h 1148664"/>
              <a:gd name="connsiteX29" fmla="*/ 0 w 896960"/>
              <a:gd name="connsiteY29" fmla="*/ 260191 h 1148664"/>
              <a:gd name="connsiteX30" fmla="*/ 262336 w 896960"/>
              <a:gd name="connsiteY30" fmla="*/ 2 h 11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6960" h="1148664">
                <a:moveTo>
                  <a:pt x="730629" y="555432"/>
                </a:moveTo>
                <a:cubicBezTo>
                  <a:pt x="776517" y="560705"/>
                  <a:pt x="820373" y="583445"/>
                  <a:pt x="851235" y="622430"/>
                </a:cubicBezTo>
                <a:lnTo>
                  <a:pt x="857748" y="630539"/>
                </a:lnTo>
                <a:cubicBezTo>
                  <a:pt x="919472" y="708567"/>
                  <a:pt x="906488" y="820618"/>
                  <a:pt x="831739" y="883959"/>
                </a:cubicBezTo>
                <a:lnTo>
                  <a:pt x="573435" y="1090313"/>
                </a:lnTo>
                <a:cubicBezTo>
                  <a:pt x="443475" y="1194255"/>
                  <a:pt x="248556" y="1155241"/>
                  <a:pt x="173806" y="1005821"/>
                </a:cubicBezTo>
                <a:lnTo>
                  <a:pt x="112244" y="861344"/>
                </a:lnTo>
                <a:lnTo>
                  <a:pt x="116959" y="863903"/>
                </a:lnTo>
                <a:cubicBezTo>
                  <a:pt x="149416" y="877631"/>
                  <a:pt x="185101" y="885222"/>
                  <a:pt x="222558" y="885222"/>
                </a:cubicBezTo>
                <a:cubicBezTo>
                  <a:pt x="353660" y="885222"/>
                  <a:pt x="463042" y="792228"/>
                  <a:pt x="488340" y="668604"/>
                </a:cubicBezTo>
                <a:lnTo>
                  <a:pt x="488367" y="668332"/>
                </a:lnTo>
                <a:lnTo>
                  <a:pt x="493833" y="653335"/>
                </a:lnTo>
                <a:cubicBezTo>
                  <a:pt x="508477" y="654923"/>
                  <a:pt x="524695" y="653335"/>
                  <a:pt x="537721" y="641937"/>
                </a:cubicBezTo>
                <a:lnTo>
                  <a:pt x="597827" y="593226"/>
                </a:lnTo>
                <a:cubicBezTo>
                  <a:pt x="636820" y="562350"/>
                  <a:pt x="684741" y="550158"/>
                  <a:pt x="730629" y="555432"/>
                </a:cubicBezTo>
                <a:close/>
                <a:moveTo>
                  <a:pt x="262336" y="2"/>
                </a:moveTo>
                <a:cubicBezTo>
                  <a:pt x="282349" y="-83"/>
                  <a:pt x="302756" y="2100"/>
                  <a:pt x="323263" y="6771"/>
                </a:cubicBezTo>
                <a:lnTo>
                  <a:pt x="653038" y="81510"/>
                </a:lnTo>
                <a:cubicBezTo>
                  <a:pt x="748901" y="104249"/>
                  <a:pt x="810625" y="200083"/>
                  <a:pt x="787894" y="297560"/>
                </a:cubicBezTo>
                <a:cubicBezTo>
                  <a:pt x="765162" y="393394"/>
                  <a:pt x="669299" y="455147"/>
                  <a:pt x="571818" y="432408"/>
                </a:cubicBezTo>
                <a:lnTo>
                  <a:pt x="485745" y="412901"/>
                </a:lnTo>
                <a:cubicBezTo>
                  <a:pt x="464631" y="408024"/>
                  <a:pt x="445135" y="416133"/>
                  <a:pt x="432109" y="430763"/>
                </a:cubicBezTo>
                <a:cubicBezTo>
                  <a:pt x="417487" y="417778"/>
                  <a:pt x="401652" y="405997"/>
                  <a:pt x="384598" y="396045"/>
                </a:cubicBezTo>
                <a:lnTo>
                  <a:pt x="380849" y="394421"/>
                </a:lnTo>
                <a:lnTo>
                  <a:pt x="374241" y="388969"/>
                </a:lnTo>
                <a:cubicBezTo>
                  <a:pt x="330942" y="359717"/>
                  <a:pt x="278745" y="342636"/>
                  <a:pt x="222558" y="342636"/>
                </a:cubicBezTo>
                <a:cubicBezTo>
                  <a:pt x="147643" y="342636"/>
                  <a:pt x="79820" y="373002"/>
                  <a:pt x="30725" y="422096"/>
                </a:cubicBezTo>
                <a:lnTo>
                  <a:pt x="10795" y="446252"/>
                </a:lnTo>
                <a:lnTo>
                  <a:pt x="0" y="263423"/>
                </a:lnTo>
                <a:cubicBezTo>
                  <a:pt x="0" y="261836"/>
                  <a:pt x="0" y="261836"/>
                  <a:pt x="0" y="260191"/>
                </a:cubicBezTo>
                <a:cubicBezTo>
                  <a:pt x="1416" y="112379"/>
                  <a:pt x="122245" y="603"/>
                  <a:pt x="262336" y="2"/>
                </a:cubicBezTo>
                <a:close/>
              </a:path>
            </a:pathLst>
          </a:custGeom>
          <a:solidFill>
            <a:schemeClr val="accent1"/>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8" name="Freeform: Shape 7">
            <a:extLst>
              <a:ext uri="{FF2B5EF4-FFF2-40B4-BE49-F238E27FC236}">
                <a16:creationId xmlns:a16="http://schemas.microsoft.com/office/drawing/2014/main" id="{15A46FA3-14FF-D3A7-C331-F209DDE25C75}"/>
              </a:ext>
            </a:extLst>
          </p:cNvPr>
          <p:cNvSpPr/>
          <p:nvPr/>
        </p:nvSpPr>
        <p:spPr>
          <a:xfrm>
            <a:off x="4933818" y="4285096"/>
            <a:ext cx="1097006" cy="987837"/>
          </a:xfrm>
          <a:custGeom>
            <a:avLst/>
            <a:gdLst>
              <a:gd name="connsiteX0" fmla="*/ 911776 w 1097006"/>
              <a:gd name="connsiteY0" fmla="*/ 216014 h 987837"/>
              <a:gd name="connsiteX1" fmla="*/ 919901 w 1097006"/>
              <a:gd name="connsiteY1" fmla="*/ 216014 h 987837"/>
              <a:gd name="connsiteX2" fmla="*/ 1096982 w 1097006"/>
              <a:gd name="connsiteY2" fmla="*/ 396367 h 987837"/>
              <a:gd name="connsiteX3" fmla="*/ 1096982 w 1097006"/>
              <a:gd name="connsiteY3" fmla="*/ 724531 h 987837"/>
              <a:gd name="connsiteX4" fmla="*/ 773697 w 1097006"/>
              <a:gd name="connsiteY4" fmla="*/ 981200 h 987837"/>
              <a:gd name="connsiteX5" fmla="*/ 633232 w 1097006"/>
              <a:gd name="connsiteY5" fmla="*/ 940822 h 987837"/>
              <a:gd name="connsiteX6" fmla="*/ 647814 w 1097006"/>
              <a:gd name="connsiteY6" fmla="*/ 932907 h 987837"/>
              <a:gd name="connsiteX7" fmla="*/ 767424 w 1097006"/>
              <a:gd name="connsiteY7" fmla="*/ 707946 h 987837"/>
              <a:gd name="connsiteX8" fmla="*/ 746105 w 1097006"/>
              <a:gd name="connsiteY8" fmla="*/ 602347 h 987837"/>
              <a:gd name="connsiteX9" fmla="*/ 735451 w 1097006"/>
              <a:gd name="connsiteY9" fmla="*/ 582718 h 987837"/>
              <a:gd name="connsiteX10" fmla="*/ 730429 w 1097006"/>
              <a:gd name="connsiteY10" fmla="*/ 566535 h 987837"/>
              <a:gd name="connsiteX11" fmla="*/ 702193 w 1097006"/>
              <a:gd name="connsiteY11" fmla="*/ 518193 h 987837"/>
              <a:gd name="connsiteX12" fmla="*/ 731445 w 1097006"/>
              <a:gd name="connsiteY12" fmla="*/ 469453 h 987837"/>
              <a:gd name="connsiteX13" fmla="*/ 731445 w 1097006"/>
              <a:gd name="connsiteY13" fmla="*/ 396367 h 987837"/>
              <a:gd name="connsiteX14" fmla="*/ 911776 w 1097006"/>
              <a:gd name="connsiteY14" fmla="*/ 216014 h 987837"/>
              <a:gd name="connsiteX15" fmla="*/ 488987 w 1097006"/>
              <a:gd name="connsiteY15" fmla="*/ 1197 h 987837"/>
              <a:gd name="connsiteX16" fmla="*/ 609617 w 1097006"/>
              <a:gd name="connsiteY16" fmla="*/ 68202 h 987837"/>
              <a:gd name="connsiteX17" fmla="*/ 617742 w 1097006"/>
              <a:gd name="connsiteY17" fmla="*/ 77941 h 987837"/>
              <a:gd name="connsiteX18" fmla="*/ 588491 w 1097006"/>
              <a:gd name="connsiteY18" fmla="*/ 331380 h 987837"/>
              <a:gd name="connsiteX19" fmla="*/ 531613 w 1097006"/>
              <a:gd name="connsiteY19" fmla="*/ 376890 h 987837"/>
              <a:gd name="connsiteX20" fmla="*/ 512164 w 1097006"/>
              <a:gd name="connsiteY20" fmla="*/ 428860 h 987837"/>
              <a:gd name="connsiteX21" fmla="*/ 446958 w 1097006"/>
              <a:gd name="connsiteY21" fmla="*/ 439828 h 987837"/>
              <a:gd name="connsiteX22" fmla="*/ 441932 w 1097006"/>
              <a:gd name="connsiteY22" fmla="*/ 442117 h 987837"/>
              <a:gd name="connsiteX23" fmla="*/ 441456 w 1097006"/>
              <a:gd name="connsiteY23" fmla="*/ 442165 h 987837"/>
              <a:gd name="connsiteX24" fmla="*/ 224838 w 1097006"/>
              <a:gd name="connsiteY24" fmla="*/ 707946 h 987837"/>
              <a:gd name="connsiteX25" fmla="*/ 229032 w 1097006"/>
              <a:gd name="connsiteY25" fmla="*/ 749547 h 987837"/>
              <a:gd name="connsiteX26" fmla="*/ 97875 w 1097006"/>
              <a:gd name="connsiteY26" fmla="*/ 656266 h 987837"/>
              <a:gd name="connsiteX27" fmla="*/ 99500 w 1097006"/>
              <a:gd name="connsiteY27" fmla="*/ 243638 h 987837"/>
              <a:gd name="connsiteX28" fmla="*/ 356209 w 1097006"/>
              <a:gd name="connsiteY28" fmla="*/ 38939 h 987837"/>
              <a:gd name="connsiteX29" fmla="*/ 488987 w 1097006"/>
              <a:gd name="connsiteY29" fmla="*/ 1197 h 98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006" h="987837">
                <a:moveTo>
                  <a:pt x="911776" y="216014"/>
                </a:moveTo>
                <a:lnTo>
                  <a:pt x="919901" y="216014"/>
                </a:lnTo>
                <a:cubicBezTo>
                  <a:pt x="1019031" y="216014"/>
                  <a:pt x="1098607" y="295656"/>
                  <a:pt x="1096982" y="396367"/>
                </a:cubicBezTo>
                <a:lnTo>
                  <a:pt x="1096982" y="724531"/>
                </a:lnTo>
                <a:cubicBezTo>
                  <a:pt x="1096982" y="893459"/>
                  <a:pt x="939402" y="1018563"/>
                  <a:pt x="773697" y="981200"/>
                </a:cubicBezTo>
                <a:lnTo>
                  <a:pt x="633232" y="940822"/>
                </a:lnTo>
                <a:lnTo>
                  <a:pt x="647814" y="932907"/>
                </a:lnTo>
                <a:cubicBezTo>
                  <a:pt x="719978" y="884153"/>
                  <a:pt x="767424" y="801591"/>
                  <a:pt x="767424" y="707946"/>
                </a:cubicBezTo>
                <a:cubicBezTo>
                  <a:pt x="767424" y="670489"/>
                  <a:pt x="759833" y="634804"/>
                  <a:pt x="746105" y="602347"/>
                </a:cubicBezTo>
                <a:lnTo>
                  <a:pt x="735451" y="582718"/>
                </a:lnTo>
                <a:lnTo>
                  <a:pt x="730429" y="566535"/>
                </a:lnTo>
                <a:cubicBezTo>
                  <a:pt x="722913" y="549071"/>
                  <a:pt x="713569" y="532825"/>
                  <a:pt x="702193" y="518193"/>
                </a:cubicBezTo>
                <a:cubicBezTo>
                  <a:pt x="718444" y="508455"/>
                  <a:pt x="731445" y="490569"/>
                  <a:pt x="731445" y="469453"/>
                </a:cubicBezTo>
                <a:lnTo>
                  <a:pt x="731445" y="396367"/>
                </a:lnTo>
                <a:cubicBezTo>
                  <a:pt x="731445" y="297247"/>
                  <a:pt x="812699" y="216014"/>
                  <a:pt x="911776" y="216014"/>
                </a:cubicBezTo>
                <a:close/>
                <a:moveTo>
                  <a:pt x="488987" y="1197"/>
                </a:moveTo>
                <a:cubicBezTo>
                  <a:pt x="534876" y="6482"/>
                  <a:pt x="578740" y="29225"/>
                  <a:pt x="609617" y="68202"/>
                </a:cubicBezTo>
                <a:lnTo>
                  <a:pt x="617742" y="77941"/>
                </a:lnTo>
                <a:cubicBezTo>
                  <a:pt x="679495" y="155944"/>
                  <a:pt x="666494" y="269623"/>
                  <a:pt x="588491" y="331380"/>
                </a:cubicBezTo>
                <a:lnTo>
                  <a:pt x="531613" y="376890"/>
                </a:lnTo>
                <a:cubicBezTo>
                  <a:pt x="515415" y="389858"/>
                  <a:pt x="508914" y="409335"/>
                  <a:pt x="512164" y="428860"/>
                </a:cubicBezTo>
                <a:cubicBezTo>
                  <a:pt x="490226" y="429680"/>
                  <a:pt x="468287" y="433332"/>
                  <a:pt x="446958" y="439828"/>
                </a:cubicBezTo>
                <a:lnTo>
                  <a:pt x="441932" y="442117"/>
                </a:lnTo>
                <a:lnTo>
                  <a:pt x="441456" y="442165"/>
                </a:lnTo>
                <a:cubicBezTo>
                  <a:pt x="317833" y="467462"/>
                  <a:pt x="224838" y="576844"/>
                  <a:pt x="224838" y="707946"/>
                </a:cubicBezTo>
                <a:lnTo>
                  <a:pt x="229032" y="749547"/>
                </a:lnTo>
                <a:lnTo>
                  <a:pt x="97875" y="656266"/>
                </a:lnTo>
                <a:cubicBezTo>
                  <a:pt x="-33704" y="550686"/>
                  <a:pt x="-32079" y="349266"/>
                  <a:pt x="99500" y="243638"/>
                </a:cubicBezTo>
                <a:lnTo>
                  <a:pt x="356209" y="38939"/>
                </a:lnTo>
                <a:cubicBezTo>
                  <a:pt x="395185" y="8085"/>
                  <a:pt x="443099" y="-4089"/>
                  <a:pt x="488987" y="1197"/>
                </a:cubicBezTo>
                <a:close/>
              </a:path>
            </a:pathLst>
          </a:custGeom>
          <a:solidFill>
            <a:schemeClr val="accent2"/>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9" name="Freeform: Shape 8">
            <a:extLst>
              <a:ext uri="{FF2B5EF4-FFF2-40B4-BE49-F238E27FC236}">
                <a16:creationId xmlns:a16="http://schemas.microsoft.com/office/drawing/2014/main" id="{3D107EEA-F25A-1990-07AD-15C17AA58940}"/>
              </a:ext>
            </a:extLst>
          </p:cNvPr>
          <p:cNvSpPr/>
          <p:nvPr/>
        </p:nvSpPr>
        <p:spPr>
          <a:xfrm>
            <a:off x="6612926" y="2227770"/>
            <a:ext cx="1055530" cy="1101848"/>
          </a:xfrm>
          <a:custGeom>
            <a:avLst/>
            <a:gdLst>
              <a:gd name="connsiteX0" fmla="*/ 950179 w 1055530"/>
              <a:gd name="connsiteY0" fmla="*/ 506817 h 1101848"/>
              <a:gd name="connsiteX1" fmla="*/ 1030187 w 1055530"/>
              <a:gd name="connsiteY1" fmla="*/ 653568 h 1101848"/>
              <a:gd name="connsiteX2" fmla="*/ 853087 w 1055530"/>
              <a:gd name="connsiteY2" fmla="*/ 1023980 h 1101848"/>
              <a:gd name="connsiteX3" fmla="*/ 534693 w 1055530"/>
              <a:gd name="connsiteY3" fmla="*/ 1097034 h 1101848"/>
              <a:gd name="connsiteX4" fmla="*/ 318603 w 1055530"/>
              <a:gd name="connsiteY4" fmla="*/ 962226 h 1101848"/>
              <a:gd name="connsiteX5" fmla="*/ 313749 w 1055530"/>
              <a:gd name="connsiteY5" fmla="*/ 939461 h 1101848"/>
              <a:gd name="connsiteX6" fmla="*/ 448570 w 1055530"/>
              <a:gd name="connsiteY6" fmla="*/ 723433 h 1101848"/>
              <a:gd name="connsiteX7" fmla="*/ 515172 w 1055530"/>
              <a:gd name="connsiteY7" fmla="*/ 708779 h 1101848"/>
              <a:gd name="connsiteX8" fmla="*/ 555780 w 1055530"/>
              <a:gd name="connsiteY8" fmla="*/ 668168 h 1101848"/>
              <a:gd name="connsiteX9" fmla="*/ 618944 w 1055530"/>
              <a:gd name="connsiteY9" fmla="*/ 688899 h 1101848"/>
              <a:gd name="connsiteX10" fmla="*/ 680912 w 1055530"/>
              <a:gd name="connsiteY10" fmla="*/ 692291 h 1101848"/>
              <a:gd name="connsiteX11" fmla="*/ 693666 w 1055530"/>
              <a:gd name="connsiteY11" fmla="*/ 693577 h 1101848"/>
              <a:gd name="connsiteX12" fmla="*/ 943640 w 1055530"/>
              <a:gd name="connsiteY12" fmla="*/ 527884 h 1101848"/>
              <a:gd name="connsiteX13" fmla="*/ 391178 w 1055530"/>
              <a:gd name="connsiteY13" fmla="*/ 13 h 1101848"/>
              <a:gd name="connsiteX14" fmla="*/ 557398 w 1055530"/>
              <a:gd name="connsiteY14" fmla="*/ 57395 h 1101848"/>
              <a:gd name="connsiteX15" fmla="*/ 660584 w 1055530"/>
              <a:gd name="connsiteY15" fmla="*/ 149563 h 1101848"/>
              <a:gd name="connsiteX16" fmla="*/ 638991 w 1055530"/>
              <a:gd name="connsiteY16" fmla="*/ 151740 h 1101848"/>
              <a:gd name="connsiteX17" fmla="*/ 484324 w 1055530"/>
              <a:gd name="connsiteY17" fmla="*/ 244954 h 1101848"/>
              <a:gd name="connsiteX18" fmla="*/ 471671 w 1055530"/>
              <a:gd name="connsiteY18" fmla="*/ 267008 h 1101848"/>
              <a:gd name="connsiteX19" fmla="*/ 468706 w 1055530"/>
              <a:gd name="connsiteY19" fmla="*/ 270602 h 1101848"/>
              <a:gd name="connsiteX20" fmla="*/ 452853 w 1055530"/>
              <a:gd name="connsiteY20" fmla="*/ 299808 h 1101848"/>
              <a:gd name="connsiteX21" fmla="*/ 438835 w 1055530"/>
              <a:gd name="connsiteY21" fmla="*/ 324242 h 1101848"/>
              <a:gd name="connsiteX22" fmla="*/ 422373 w 1055530"/>
              <a:gd name="connsiteY22" fmla="*/ 417521 h 1101848"/>
              <a:gd name="connsiteX23" fmla="*/ 422613 w 1055530"/>
              <a:gd name="connsiteY23" fmla="*/ 419903 h 1101848"/>
              <a:gd name="connsiteX24" fmla="*/ 422373 w 1055530"/>
              <a:gd name="connsiteY24" fmla="*/ 422284 h 1101848"/>
              <a:gd name="connsiteX25" fmla="*/ 427885 w 1055530"/>
              <a:gd name="connsiteY25" fmla="*/ 476959 h 1101848"/>
              <a:gd name="connsiteX26" fmla="*/ 430816 w 1055530"/>
              <a:gd name="connsiteY26" fmla="*/ 486402 h 1101848"/>
              <a:gd name="connsiteX27" fmla="*/ 432337 w 1055530"/>
              <a:gd name="connsiteY27" fmla="*/ 508973 h 1101848"/>
              <a:gd name="connsiteX28" fmla="*/ 380351 w 1055530"/>
              <a:gd name="connsiteY28" fmla="*/ 539849 h 1101848"/>
              <a:gd name="connsiteX29" fmla="*/ 352739 w 1055530"/>
              <a:gd name="connsiteY29" fmla="*/ 598358 h 1101848"/>
              <a:gd name="connsiteX30" fmla="*/ 112325 w 1055530"/>
              <a:gd name="connsiteY30" fmla="*/ 682823 h 1101848"/>
              <a:gd name="connsiteX31" fmla="*/ 102565 w 1055530"/>
              <a:gd name="connsiteY31" fmla="*/ 677956 h 1101848"/>
              <a:gd name="connsiteX32" fmla="*/ 18060 w 1055530"/>
              <a:gd name="connsiteY32" fmla="*/ 437486 h 1101848"/>
              <a:gd name="connsiteX33" fmla="*/ 156170 w 1055530"/>
              <a:gd name="connsiteY33" fmla="*/ 149971 h 1101848"/>
              <a:gd name="connsiteX34" fmla="*/ 391178 w 1055530"/>
              <a:gd name="connsiteY34" fmla="*/ 13 h 11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55530" h="1101848">
                <a:moveTo>
                  <a:pt x="950179" y="506817"/>
                </a:moveTo>
                <a:lnTo>
                  <a:pt x="1030187" y="653568"/>
                </a:lnTo>
                <a:cubicBezTo>
                  <a:pt x="1101643" y="806275"/>
                  <a:pt x="1015520" y="986614"/>
                  <a:pt x="853087" y="1023980"/>
                </a:cubicBezTo>
                <a:lnTo>
                  <a:pt x="534693" y="1097034"/>
                </a:lnTo>
                <a:cubicBezTo>
                  <a:pt x="437192" y="1119800"/>
                  <a:pt x="341360" y="1059669"/>
                  <a:pt x="318603" y="962226"/>
                </a:cubicBezTo>
                <a:lnTo>
                  <a:pt x="313749" y="939461"/>
                </a:lnTo>
                <a:cubicBezTo>
                  <a:pt x="290991" y="842018"/>
                  <a:pt x="351121" y="746144"/>
                  <a:pt x="448570" y="723433"/>
                </a:cubicBezTo>
                <a:lnTo>
                  <a:pt x="515172" y="708779"/>
                </a:lnTo>
                <a:cubicBezTo>
                  <a:pt x="536311" y="703912"/>
                  <a:pt x="550926" y="687689"/>
                  <a:pt x="555780" y="668168"/>
                </a:cubicBezTo>
                <a:cubicBezTo>
                  <a:pt x="576085" y="677929"/>
                  <a:pt x="597211" y="684837"/>
                  <a:pt x="618944" y="688899"/>
                </a:cubicBezTo>
                <a:lnTo>
                  <a:pt x="680912" y="692291"/>
                </a:lnTo>
                <a:lnTo>
                  <a:pt x="693666" y="693577"/>
                </a:lnTo>
                <a:cubicBezTo>
                  <a:pt x="806039" y="693577"/>
                  <a:pt x="902455" y="625255"/>
                  <a:pt x="943640" y="527884"/>
                </a:cubicBezTo>
                <a:close/>
                <a:moveTo>
                  <a:pt x="391178" y="13"/>
                </a:moveTo>
                <a:cubicBezTo>
                  <a:pt x="448812" y="-564"/>
                  <a:pt x="507447" y="17792"/>
                  <a:pt x="557398" y="57395"/>
                </a:cubicBezTo>
                <a:lnTo>
                  <a:pt x="660584" y="149563"/>
                </a:lnTo>
                <a:lnTo>
                  <a:pt x="638991" y="151740"/>
                </a:lnTo>
                <a:cubicBezTo>
                  <a:pt x="577180" y="164389"/>
                  <a:pt x="523025" y="198058"/>
                  <a:pt x="484324" y="244954"/>
                </a:cubicBezTo>
                <a:lnTo>
                  <a:pt x="471671" y="267008"/>
                </a:lnTo>
                <a:lnTo>
                  <a:pt x="468706" y="270602"/>
                </a:lnTo>
                <a:lnTo>
                  <a:pt x="452853" y="299808"/>
                </a:lnTo>
                <a:lnTo>
                  <a:pt x="438835" y="324242"/>
                </a:lnTo>
                <a:cubicBezTo>
                  <a:pt x="428185" y="353328"/>
                  <a:pt x="422373" y="384746"/>
                  <a:pt x="422373" y="417521"/>
                </a:cubicBezTo>
                <a:lnTo>
                  <a:pt x="422613" y="419903"/>
                </a:lnTo>
                <a:lnTo>
                  <a:pt x="422373" y="422284"/>
                </a:lnTo>
                <a:cubicBezTo>
                  <a:pt x="422373" y="441013"/>
                  <a:pt x="424271" y="459299"/>
                  <a:pt x="427885" y="476959"/>
                </a:cubicBezTo>
                <a:lnTo>
                  <a:pt x="430816" y="486402"/>
                </a:lnTo>
                <a:lnTo>
                  <a:pt x="432337" y="508973"/>
                </a:lnTo>
                <a:cubicBezTo>
                  <a:pt x="411198" y="507350"/>
                  <a:pt x="390111" y="518760"/>
                  <a:pt x="380351" y="539849"/>
                </a:cubicBezTo>
                <a:lnTo>
                  <a:pt x="352739" y="598358"/>
                </a:lnTo>
                <a:cubicBezTo>
                  <a:pt x="308895" y="687689"/>
                  <a:pt x="201632" y="726677"/>
                  <a:pt x="112325" y="682823"/>
                </a:cubicBezTo>
                <a:lnTo>
                  <a:pt x="102565" y="677956"/>
                </a:lnTo>
                <a:cubicBezTo>
                  <a:pt x="13206" y="634047"/>
                  <a:pt x="-25785" y="526871"/>
                  <a:pt x="18060" y="437486"/>
                </a:cubicBezTo>
                <a:lnTo>
                  <a:pt x="156170" y="149971"/>
                </a:lnTo>
                <a:cubicBezTo>
                  <a:pt x="201841" y="54529"/>
                  <a:pt x="295120" y="974"/>
                  <a:pt x="391178" y="13"/>
                </a:cubicBezTo>
                <a:close/>
              </a:path>
            </a:pathLst>
          </a:custGeom>
          <a:solidFill>
            <a:schemeClr val="accent5"/>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10" name="Freeform: Shape 9">
            <a:extLst>
              <a:ext uri="{FF2B5EF4-FFF2-40B4-BE49-F238E27FC236}">
                <a16:creationId xmlns:a16="http://schemas.microsoft.com/office/drawing/2014/main" id="{A14A7ED2-FD92-EE4B-0727-5793F9F127EA}"/>
              </a:ext>
            </a:extLst>
          </p:cNvPr>
          <p:cNvSpPr/>
          <p:nvPr/>
        </p:nvSpPr>
        <p:spPr>
          <a:xfrm>
            <a:off x="6905340" y="3343505"/>
            <a:ext cx="898330" cy="1149805"/>
          </a:xfrm>
          <a:custGeom>
            <a:avLst/>
            <a:gdLst>
              <a:gd name="connsiteX0" fmla="*/ 174198 w 898330"/>
              <a:gd name="connsiteY0" fmla="*/ 548872 h 1149805"/>
              <a:gd name="connsiteX1" fmla="*/ 306990 w 898330"/>
              <a:gd name="connsiteY1" fmla="*/ 586674 h 1149805"/>
              <a:gd name="connsiteX2" fmla="*/ 360593 w 898330"/>
              <a:gd name="connsiteY2" fmla="*/ 630510 h 1149805"/>
              <a:gd name="connsiteX3" fmla="*/ 410955 w 898330"/>
              <a:gd name="connsiteY3" fmla="*/ 640276 h 1149805"/>
              <a:gd name="connsiteX4" fmla="*/ 429452 w 898330"/>
              <a:gd name="connsiteY4" fmla="*/ 695709 h 1149805"/>
              <a:gd name="connsiteX5" fmla="*/ 442563 w 898330"/>
              <a:gd name="connsiteY5" fmla="*/ 717010 h 1149805"/>
              <a:gd name="connsiteX6" fmla="*/ 443691 w 898330"/>
              <a:gd name="connsiteY6" fmla="*/ 720644 h 1149805"/>
              <a:gd name="connsiteX7" fmla="*/ 693664 w 898330"/>
              <a:gd name="connsiteY7" fmla="*/ 886337 h 1149805"/>
              <a:gd name="connsiteX8" fmla="*/ 748339 w 898330"/>
              <a:gd name="connsiteY8" fmla="*/ 880826 h 1149805"/>
              <a:gd name="connsiteX9" fmla="*/ 783644 w 898330"/>
              <a:gd name="connsiteY9" fmla="*/ 869866 h 1149805"/>
              <a:gd name="connsiteX10" fmla="*/ 724515 w 898330"/>
              <a:gd name="connsiteY10" fmla="*/ 1007370 h 1149805"/>
              <a:gd name="connsiteX11" fmla="*/ 324858 w 898330"/>
              <a:gd name="connsiteY11" fmla="*/ 1091861 h 1149805"/>
              <a:gd name="connsiteX12" fmla="*/ 68186 w 898330"/>
              <a:gd name="connsiteY12" fmla="*/ 887163 h 1149805"/>
              <a:gd name="connsiteX13" fmla="*/ 38975 w 898330"/>
              <a:gd name="connsiteY13" fmla="*/ 633746 h 1149805"/>
              <a:gd name="connsiteX14" fmla="*/ 53559 w 898330"/>
              <a:gd name="connsiteY14" fmla="*/ 615917 h 1149805"/>
              <a:gd name="connsiteX15" fmla="*/ 174198 w 898330"/>
              <a:gd name="connsiteY15" fmla="*/ 548872 h 1149805"/>
              <a:gd name="connsiteX16" fmla="*/ 632799 w 898330"/>
              <a:gd name="connsiteY16" fmla="*/ 5 h 1149805"/>
              <a:gd name="connsiteX17" fmla="*/ 895089 w 898330"/>
              <a:gd name="connsiteY17" fmla="*/ 260123 h 1149805"/>
              <a:gd name="connsiteX18" fmla="*/ 898330 w 898330"/>
              <a:gd name="connsiteY18" fmla="*/ 265006 h 1149805"/>
              <a:gd name="connsiteX19" fmla="*/ 888929 w 898330"/>
              <a:gd name="connsiteY19" fmla="*/ 427370 h 1149805"/>
              <a:gd name="connsiteX20" fmla="*/ 885497 w 898330"/>
              <a:gd name="connsiteY20" fmla="*/ 423211 h 1149805"/>
              <a:gd name="connsiteX21" fmla="*/ 693664 w 898330"/>
              <a:gd name="connsiteY21" fmla="*/ 343751 h 1149805"/>
              <a:gd name="connsiteX22" fmla="*/ 588065 w 898330"/>
              <a:gd name="connsiteY22" fmla="*/ 365071 h 1149805"/>
              <a:gd name="connsiteX23" fmla="*/ 558731 w 898330"/>
              <a:gd name="connsiteY23" fmla="*/ 380992 h 1149805"/>
              <a:gd name="connsiteX24" fmla="*/ 519015 w 898330"/>
              <a:gd name="connsiteY24" fmla="*/ 398827 h 1149805"/>
              <a:gd name="connsiteX25" fmla="*/ 469463 w 898330"/>
              <a:gd name="connsiteY25" fmla="*/ 438815 h 1149805"/>
              <a:gd name="connsiteX26" fmla="*/ 409335 w 898330"/>
              <a:gd name="connsiteY26" fmla="*/ 412809 h 1149805"/>
              <a:gd name="connsiteX27" fmla="*/ 337864 w 898330"/>
              <a:gd name="connsiteY27" fmla="*/ 429049 h 1149805"/>
              <a:gd name="connsiteX28" fmla="*/ 121831 w 898330"/>
              <a:gd name="connsiteY28" fmla="*/ 294249 h 1149805"/>
              <a:gd name="connsiteX29" fmla="*/ 256671 w 898330"/>
              <a:gd name="connsiteY29" fmla="*/ 78195 h 1149805"/>
              <a:gd name="connsiteX30" fmla="*/ 571807 w 898330"/>
              <a:gd name="connsiteY30" fmla="*/ 6706 h 1149805"/>
              <a:gd name="connsiteX31" fmla="*/ 632799 w 898330"/>
              <a:gd name="connsiteY31" fmla="*/ 5 h 114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8330" h="1149805">
                <a:moveTo>
                  <a:pt x="174198" y="548872"/>
                </a:moveTo>
                <a:cubicBezTo>
                  <a:pt x="220093" y="543591"/>
                  <a:pt x="268014" y="555785"/>
                  <a:pt x="306990" y="586674"/>
                </a:cubicBezTo>
                <a:lnTo>
                  <a:pt x="360593" y="630510"/>
                </a:lnTo>
                <a:cubicBezTo>
                  <a:pt x="375220" y="641866"/>
                  <a:pt x="394751" y="645103"/>
                  <a:pt x="410955" y="640276"/>
                </a:cubicBezTo>
                <a:cubicBezTo>
                  <a:pt x="415028" y="658957"/>
                  <a:pt x="421126" y="677639"/>
                  <a:pt x="429452" y="695709"/>
                </a:cubicBezTo>
                <a:lnTo>
                  <a:pt x="442563" y="717010"/>
                </a:lnTo>
                <a:lnTo>
                  <a:pt x="443691" y="720644"/>
                </a:lnTo>
                <a:cubicBezTo>
                  <a:pt x="484875" y="818015"/>
                  <a:pt x="581291" y="886337"/>
                  <a:pt x="693664" y="886337"/>
                </a:cubicBezTo>
                <a:cubicBezTo>
                  <a:pt x="712393" y="886337"/>
                  <a:pt x="730679" y="884439"/>
                  <a:pt x="748339" y="880826"/>
                </a:cubicBezTo>
                <a:lnTo>
                  <a:pt x="783644" y="869866"/>
                </a:lnTo>
                <a:lnTo>
                  <a:pt x="724515" y="1007370"/>
                </a:lnTo>
                <a:cubicBezTo>
                  <a:pt x="649760" y="1155229"/>
                  <a:pt x="454836" y="1195828"/>
                  <a:pt x="324858" y="1091861"/>
                </a:cubicBezTo>
                <a:lnTo>
                  <a:pt x="68186" y="887163"/>
                </a:lnTo>
                <a:cubicBezTo>
                  <a:pt x="-9768" y="825441"/>
                  <a:pt x="-22774" y="711708"/>
                  <a:pt x="38975" y="633746"/>
                </a:cubicBezTo>
                <a:lnTo>
                  <a:pt x="53559" y="615917"/>
                </a:lnTo>
                <a:cubicBezTo>
                  <a:pt x="84433" y="576908"/>
                  <a:pt x="128303" y="554153"/>
                  <a:pt x="174198" y="548872"/>
                </a:cubicBezTo>
                <a:close/>
                <a:moveTo>
                  <a:pt x="632799" y="5"/>
                </a:moveTo>
                <a:cubicBezTo>
                  <a:pt x="773178" y="891"/>
                  <a:pt x="895089" y="113704"/>
                  <a:pt x="895089" y="260123"/>
                </a:cubicBezTo>
                <a:cubicBezTo>
                  <a:pt x="895089" y="261770"/>
                  <a:pt x="895089" y="261770"/>
                  <a:pt x="898330" y="265006"/>
                </a:cubicBezTo>
                <a:lnTo>
                  <a:pt x="888929" y="427370"/>
                </a:lnTo>
                <a:lnTo>
                  <a:pt x="885497" y="423211"/>
                </a:lnTo>
                <a:cubicBezTo>
                  <a:pt x="836403" y="374117"/>
                  <a:pt x="768580" y="343751"/>
                  <a:pt x="693664" y="343751"/>
                </a:cubicBezTo>
                <a:cubicBezTo>
                  <a:pt x="656207" y="343751"/>
                  <a:pt x="620522" y="351343"/>
                  <a:pt x="588065" y="365071"/>
                </a:cubicBezTo>
                <a:lnTo>
                  <a:pt x="558731" y="380992"/>
                </a:lnTo>
                <a:lnTo>
                  <a:pt x="519015" y="398827"/>
                </a:lnTo>
                <a:cubicBezTo>
                  <a:pt x="500742" y="409998"/>
                  <a:pt x="484090" y="423399"/>
                  <a:pt x="469463" y="438815"/>
                </a:cubicBezTo>
                <a:cubicBezTo>
                  <a:pt x="458077" y="419339"/>
                  <a:pt x="433727" y="406336"/>
                  <a:pt x="409335" y="412809"/>
                </a:cubicBezTo>
                <a:lnTo>
                  <a:pt x="337864" y="429049"/>
                </a:lnTo>
                <a:cubicBezTo>
                  <a:pt x="240423" y="451818"/>
                  <a:pt x="144560" y="391686"/>
                  <a:pt x="121831" y="294249"/>
                </a:cubicBezTo>
                <a:cubicBezTo>
                  <a:pt x="99060" y="196755"/>
                  <a:pt x="159187" y="100907"/>
                  <a:pt x="256671" y="78195"/>
                </a:cubicBezTo>
                <a:lnTo>
                  <a:pt x="571807" y="6706"/>
                </a:lnTo>
                <a:cubicBezTo>
                  <a:pt x="592314" y="2036"/>
                  <a:pt x="612745" y="-122"/>
                  <a:pt x="632799" y="5"/>
                </a:cubicBezTo>
                <a:close/>
              </a:path>
            </a:pathLst>
          </a:custGeom>
          <a:solidFill>
            <a:schemeClr val="accent3"/>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sp>
        <p:nvSpPr>
          <p:cNvPr id="11" name="Freeform: Shape 10">
            <a:extLst>
              <a:ext uri="{FF2B5EF4-FFF2-40B4-BE49-F238E27FC236}">
                <a16:creationId xmlns:a16="http://schemas.microsoft.com/office/drawing/2014/main" id="{B21B0260-0E56-D602-D190-C2C5ABA8A8B1}"/>
              </a:ext>
            </a:extLst>
          </p:cNvPr>
          <p:cNvSpPr/>
          <p:nvPr/>
        </p:nvSpPr>
        <p:spPr>
          <a:xfrm>
            <a:off x="6153836" y="4289939"/>
            <a:ext cx="1096955" cy="982934"/>
          </a:xfrm>
          <a:custGeom>
            <a:avLst/>
            <a:gdLst>
              <a:gd name="connsiteX0" fmla="*/ 180330 w 1096955"/>
              <a:gd name="connsiteY0" fmla="*/ 212776 h 982934"/>
              <a:gd name="connsiteX1" fmla="*/ 194935 w 1096955"/>
              <a:gd name="connsiteY1" fmla="*/ 212776 h 982934"/>
              <a:gd name="connsiteX2" fmla="*/ 375265 w 1096955"/>
              <a:gd name="connsiteY2" fmla="*/ 393099 h 982934"/>
              <a:gd name="connsiteX3" fmla="*/ 375265 w 1096955"/>
              <a:gd name="connsiteY3" fmla="*/ 464594 h 982934"/>
              <a:gd name="connsiteX4" fmla="*/ 411017 w 1096955"/>
              <a:gd name="connsiteY4" fmla="*/ 516561 h 982934"/>
              <a:gd name="connsiteX5" fmla="*/ 398156 w 1096955"/>
              <a:gd name="connsiteY5" fmla="*/ 538482 h 982934"/>
              <a:gd name="connsiteX6" fmla="*/ 387480 w 1096955"/>
              <a:gd name="connsiteY6" fmla="*/ 551421 h 982934"/>
              <a:gd name="connsiteX7" fmla="*/ 341147 w 1096955"/>
              <a:gd name="connsiteY7" fmla="*/ 703103 h 982934"/>
              <a:gd name="connsiteX8" fmla="*/ 460758 w 1096955"/>
              <a:gd name="connsiteY8" fmla="*/ 928064 h 982934"/>
              <a:gd name="connsiteX9" fmla="*/ 471491 w 1096955"/>
              <a:gd name="connsiteY9" fmla="*/ 933889 h 982934"/>
              <a:gd name="connsiteX10" fmla="*/ 323286 w 1096955"/>
              <a:gd name="connsiteY10" fmla="*/ 976292 h 982934"/>
              <a:gd name="connsiteX11" fmla="*/ 0 w 1096955"/>
              <a:gd name="connsiteY11" fmla="*/ 719628 h 982934"/>
              <a:gd name="connsiteX12" fmla="*/ 0 w 1096955"/>
              <a:gd name="connsiteY12" fmla="*/ 393099 h 982934"/>
              <a:gd name="connsiteX13" fmla="*/ 180330 w 1096955"/>
              <a:gd name="connsiteY13" fmla="*/ 212776 h 982934"/>
              <a:gd name="connsiteX14" fmla="*/ 611225 w 1096955"/>
              <a:gd name="connsiteY14" fmla="*/ 1192 h 982934"/>
              <a:gd name="connsiteX15" fmla="*/ 744038 w 1096955"/>
              <a:gd name="connsiteY15" fmla="*/ 38979 h 982934"/>
              <a:gd name="connsiteX16" fmla="*/ 997443 w 1096955"/>
              <a:gd name="connsiteY16" fmla="*/ 240415 h 982934"/>
              <a:gd name="connsiteX17" fmla="*/ 999065 w 1096955"/>
              <a:gd name="connsiteY17" fmla="*/ 651395 h 982934"/>
              <a:gd name="connsiteX18" fmla="*/ 880386 w 1096955"/>
              <a:gd name="connsiteY18" fmla="*/ 736303 h 982934"/>
              <a:gd name="connsiteX19" fmla="*/ 883733 w 1096955"/>
              <a:gd name="connsiteY19" fmla="*/ 703103 h 982934"/>
              <a:gd name="connsiteX20" fmla="*/ 667115 w 1096955"/>
              <a:gd name="connsiteY20" fmla="*/ 437322 h 982934"/>
              <a:gd name="connsiteX21" fmla="*/ 665743 w 1096955"/>
              <a:gd name="connsiteY21" fmla="*/ 437184 h 982934"/>
              <a:gd name="connsiteX22" fmla="*/ 663021 w 1096955"/>
              <a:gd name="connsiteY22" fmla="*/ 435948 h 982934"/>
              <a:gd name="connsiteX23" fmla="*/ 596215 w 1096955"/>
              <a:gd name="connsiteY23" fmla="*/ 425584 h 982934"/>
              <a:gd name="connsiteX24" fmla="*/ 578313 w 1096955"/>
              <a:gd name="connsiteY24" fmla="*/ 367092 h 982934"/>
              <a:gd name="connsiteX25" fmla="*/ 519843 w 1096955"/>
              <a:gd name="connsiteY25" fmla="*/ 321603 h 982934"/>
              <a:gd name="connsiteX26" fmla="*/ 490582 w 1096955"/>
              <a:gd name="connsiteY26" fmla="*/ 68201 h 982934"/>
              <a:gd name="connsiteX27" fmla="*/ 611225 w 1096955"/>
              <a:gd name="connsiteY27" fmla="*/ 1192 h 98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6955" h="982934">
                <a:moveTo>
                  <a:pt x="180330" y="212776"/>
                </a:moveTo>
                <a:lnTo>
                  <a:pt x="194935" y="212776"/>
                </a:lnTo>
                <a:cubicBezTo>
                  <a:pt x="294025" y="212776"/>
                  <a:pt x="375265" y="294012"/>
                  <a:pt x="375265" y="393099"/>
                </a:cubicBezTo>
                <a:lnTo>
                  <a:pt x="375265" y="464594"/>
                </a:lnTo>
                <a:cubicBezTo>
                  <a:pt x="375265" y="488970"/>
                  <a:pt x="389869" y="508451"/>
                  <a:pt x="411017" y="516561"/>
                </a:cubicBezTo>
                <a:lnTo>
                  <a:pt x="398156" y="538482"/>
                </a:lnTo>
                <a:lnTo>
                  <a:pt x="387480" y="551421"/>
                </a:lnTo>
                <a:cubicBezTo>
                  <a:pt x="358228" y="594719"/>
                  <a:pt x="341147" y="646917"/>
                  <a:pt x="341147" y="703103"/>
                </a:cubicBezTo>
                <a:cubicBezTo>
                  <a:pt x="341147" y="796748"/>
                  <a:pt x="388593" y="879310"/>
                  <a:pt x="460758" y="928064"/>
                </a:cubicBezTo>
                <a:lnTo>
                  <a:pt x="471491" y="933889"/>
                </a:lnTo>
                <a:lnTo>
                  <a:pt x="323286" y="976292"/>
                </a:lnTo>
                <a:cubicBezTo>
                  <a:pt x="157560" y="1013672"/>
                  <a:pt x="0" y="888578"/>
                  <a:pt x="0" y="719628"/>
                </a:cubicBezTo>
                <a:lnTo>
                  <a:pt x="0" y="393099"/>
                </a:lnTo>
                <a:cubicBezTo>
                  <a:pt x="0" y="294012"/>
                  <a:pt x="81240" y="212776"/>
                  <a:pt x="180330" y="212776"/>
                </a:cubicBezTo>
                <a:close/>
                <a:moveTo>
                  <a:pt x="611225" y="1192"/>
                </a:moveTo>
                <a:cubicBezTo>
                  <a:pt x="657119" y="-4087"/>
                  <a:pt x="705041" y="8102"/>
                  <a:pt x="744038" y="38979"/>
                </a:cubicBezTo>
                <a:lnTo>
                  <a:pt x="997443" y="240415"/>
                </a:lnTo>
                <a:cubicBezTo>
                  <a:pt x="1129039" y="345979"/>
                  <a:pt x="1130662" y="547414"/>
                  <a:pt x="999065" y="651395"/>
                </a:cubicBezTo>
                <a:lnTo>
                  <a:pt x="880386" y="736303"/>
                </a:lnTo>
                <a:lnTo>
                  <a:pt x="883733" y="703103"/>
                </a:lnTo>
                <a:cubicBezTo>
                  <a:pt x="883733" y="572001"/>
                  <a:pt x="790739" y="462619"/>
                  <a:pt x="667115" y="437322"/>
                </a:cubicBezTo>
                <a:lnTo>
                  <a:pt x="665743" y="437184"/>
                </a:lnTo>
                <a:lnTo>
                  <a:pt x="663021" y="435948"/>
                </a:lnTo>
                <a:cubicBezTo>
                  <a:pt x="641297" y="429243"/>
                  <a:pt x="618959" y="425584"/>
                  <a:pt x="596215" y="425584"/>
                </a:cubicBezTo>
                <a:cubicBezTo>
                  <a:pt x="602706" y="406102"/>
                  <a:pt x="596215" y="381727"/>
                  <a:pt x="578313" y="367092"/>
                </a:cubicBezTo>
                <a:lnTo>
                  <a:pt x="519843" y="321603"/>
                </a:lnTo>
                <a:cubicBezTo>
                  <a:pt x="441848" y="259896"/>
                  <a:pt x="428866" y="146175"/>
                  <a:pt x="490582" y="68201"/>
                </a:cubicBezTo>
                <a:cubicBezTo>
                  <a:pt x="521466" y="29215"/>
                  <a:pt x="565331" y="6470"/>
                  <a:pt x="611225" y="1192"/>
                </a:cubicBezTo>
                <a:close/>
              </a:path>
            </a:pathLst>
          </a:custGeom>
          <a:solidFill>
            <a:schemeClr val="accent6"/>
          </a:solidFill>
          <a:ln w="12700">
            <a:miter lim="400000"/>
          </a:ln>
        </p:spPr>
        <p:txBody>
          <a:bodyPr wrap="square" lIns="38100" tIns="38100" rIns="38100" bIns="38100" anchor="ctr">
            <a:noAutofit/>
          </a:bodyPr>
          <a:lstStyle/>
          <a:p>
            <a:pPr algn="l" rtl="0">
              <a:defRPr sz="3000">
                <a:solidFill>
                  <a:srgbClr val="FFFFFF"/>
                </a:solidFill>
                <a:effectLst>
                  <a:outerShdw blurRad="38100" dist="12700" dir="5400000" rotWithShape="0">
                    <a:srgbClr val="000000">
                      <a:alpha val="50000"/>
                    </a:srgbClr>
                  </a:outerShdw>
                </a:effectLst>
              </a:defRPr>
            </a:pPr>
            <a:endParaRPr/>
          </a:p>
        </p:txBody>
      </p:sp>
      <p:grpSp>
        <p:nvGrpSpPr>
          <p:cNvPr id="12" name="Group 11">
            <a:extLst>
              <a:ext uri="{FF2B5EF4-FFF2-40B4-BE49-F238E27FC236}">
                <a16:creationId xmlns:a16="http://schemas.microsoft.com/office/drawing/2014/main" id="{446041C7-045D-0E37-2882-FCCB10CC644D}"/>
              </a:ext>
            </a:extLst>
          </p:cNvPr>
          <p:cNvGrpSpPr/>
          <p:nvPr/>
        </p:nvGrpSpPr>
        <p:grpSpPr>
          <a:xfrm>
            <a:off x="7803670" y="1718522"/>
            <a:ext cx="4388330" cy="1290153"/>
            <a:chOff x="8921977" y="1097393"/>
            <a:chExt cx="2926080" cy="1290153"/>
          </a:xfrm>
        </p:grpSpPr>
        <p:sp>
          <p:nvSpPr>
            <p:cNvPr id="13" name="TextBox 12">
              <a:extLst>
                <a:ext uri="{FF2B5EF4-FFF2-40B4-BE49-F238E27FC236}">
                  <a16:creationId xmlns:a16="http://schemas.microsoft.com/office/drawing/2014/main" id="{D65C19CB-7DDD-2D00-42F6-EEC9DBFA6062}"/>
                </a:ext>
              </a:extLst>
            </p:cNvPr>
            <p:cNvSpPr txBox="1"/>
            <p:nvPr/>
          </p:nvSpPr>
          <p:spPr>
            <a:xfrm>
              <a:off x="8921977" y="1097393"/>
              <a:ext cx="2926080" cy="830997"/>
            </a:xfrm>
            <a:prstGeom prst="rect">
              <a:avLst/>
            </a:prstGeom>
            <a:noFill/>
          </p:spPr>
          <p:txBody>
            <a:bodyPr wrap="square" lIns="0" rIns="0" rtlCol="0" anchor="b">
              <a:spAutoFit/>
            </a:bodyPr>
            <a:lstStyle/>
            <a:p>
              <a:pPr algn="l" rtl="0"/>
              <a:r>
                <a:rPr lang="fr" sz="2400" b="1" i="0" u="none" baseline="0" dirty="0">
                  <a:solidFill>
                    <a:schemeClr val="accent5"/>
                  </a:solidFill>
                </a:rPr>
                <a:t>Prestation et intégration des services</a:t>
              </a:r>
            </a:p>
          </p:txBody>
        </p:sp>
        <p:sp>
          <p:nvSpPr>
            <p:cNvPr id="14" name="TextBox 13">
              <a:extLst>
                <a:ext uri="{FF2B5EF4-FFF2-40B4-BE49-F238E27FC236}">
                  <a16:creationId xmlns:a16="http://schemas.microsoft.com/office/drawing/2014/main" id="{172DD28E-76CF-DC63-FDE2-C42643170234}"/>
                </a:ext>
              </a:extLst>
            </p:cNvPr>
            <p:cNvSpPr txBox="1"/>
            <p:nvPr/>
          </p:nvSpPr>
          <p:spPr>
            <a:xfrm>
              <a:off x="8921977" y="1925881"/>
              <a:ext cx="2926080" cy="461665"/>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200" b="0" i="0" u="none" baseline="0">
                  <a:solidFill>
                    <a:schemeClr val="tx1">
                      <a:lumMod val="65000"/>
                      <a:lumOff val="35000"/>
                    </a:schemeClr>
                  </a:solidFill>
                </a:rPr>
                <a:t>23 Phrases d’accroche</a:t>
              </a:r>
            </a:p>
            <a:p>
              <a:pPr marL="171450" indent="-171450" algn="just" rtl="0">
                <a:buFont typeface="Arial" panose="020B0604020202020204" pitchFamily="34" charset="0"/>
                <a:buChar char="•"/>
              </a:pPr>
              <a:r>
                <a:rPr lang="fr" sz="1200" b="0" i="0" u="none" baseline="0">
                  <a:solidFill>
                    <a:schemeClr val="tx1">
                      <a:lumMod val="65000"/>
                      <a:lumOff val="35000"/>
                    </a:schemeClr>
                  </a:solidFill>
                </a:rPr>
                <a:t>10 Histoires d’approfondissement</a:t>
              </a:r>
            </a:p>
          </p:txBody>
        </p:sp>
      </p:grpSp>
      <p:grpSp>
        <p:nvGrpSpPr>
          <p:cNvPr id="15" name="Group 14">
            <a:extLst>
              <a:ext uri="{FF2B5EF4-FFF2-40B4-BE49-F238E27FC236}">
                <a16:creationId xmlns:a16="http://schemas.microsoft.com/office/drawing/2014/main" id="{F244510E-7F45-8782-0051-E65114AF1881}"/>
              </a:ext>
            </a:extLst>
          </p:cNvPr>
          <p:cNvGrpSpPr/>
          <p:nvPr/>
        </p:nvGrpSpPr>
        <p:grpSpPr>
          <a:xfrm>
            <a:off x="2980120" y="864212"/>
            <a:ext cx="6774345" cy="717017"/>
            <a:chOff x="8921977" y="1466725"/>
            <a:chExt cx="2926080" cy="717017"/>
          </a:xfrm>
        </p:grpSpPr>
        <p:sp>
          <p:nvSpPr>
            <p:cNvPr id="16" name="TextBox 15">
              <a:extLst>
                <a:ext uri="{FF2B5EF4-FFF2-40B4-BE49-F238E27FC236}">
                  <a16:creationId xmlns:a16="http://schemas.microsoft.com/office/drawing/2014/main" id="{798ABC54-8C63-07D2-E56F-B2824EB042E5}"/>
                </a:ext>
              </a:extLst>
            </p:cNvPr>
            <p:cNvSpPr txBox="1"/>
            <p:nvPr/>
          </p:nvSpPr>
          <p:spPr>
            <a:xfrm>
              <a:off x="8921977" y="1466725"/>
              <a:ext cx="2926080" cy="461665"/>
            </a:xfrm>
            <a:prstGeom prst="rect">
              <a:avLst/>
            </a:prstGeom>
            <a:noFill/>
          </p:spPr>
          <p:txBody>
            <a:bodyPr wrap="square" lIns="0" rIns="0" rtlCol="0" anchor="b">
              <a:spAutoFit/>
            </a:bodyPr>
            <a:lstStyle/>
            <a:p>
              <a:pPr algn="l" rtl="0"/>
              <a:r>
                <a:rPr lang="fr" sz="2400" b="1" i="0" u="none" baseline="0" dirty="0">
                  <a:solidFill>
                    <a:schemeClr val="accent4">
                      <a:lumMod val="75000"/>
                    </a:schemeClr>
                  </a:solidFill>
                </a:rPr>
                <a:t>Gouvernance, planification et coordination</a:t>
              </a:r>
            </a:p>
          </p:txBody>
        </p:sp>
        <p:sp>
          <p:nvSpPr>
            <p:cNvPr id="17" name="TextBox 16">
              <a:extLst>
                <a:ext uri="{FF2B5EF4-FFF2-40B4-BE49-F238E27FC236}">
                  <a16:creationId xmlns:a16="http://schemas.microsoft.com/office/drawing/2014/main" id="{012DCC0F-1BD4-0079-E8E4-F47D3DB9F544}"/>
                </a:ext>
              </a:extLst>
            </p:cNvPr>
            <p:cNvSpPr txBox="1"/>
            <p:nvPr/>
          </p:nvSpPr>
          <p:spPr>
            <a:xfrm>
              <a:off x="9311720" y="1906743"/>
              <a:ext cx="1859333" cy="276999"/>
            </a:xfrm>
            <a:prstGeom prst="rect">
              <a:avLst/>
            </a:prstGeom>
            <a:noFill/>
          </p:spPr>
          <p:txBody>
            <a:bodyPr wrap="square" lIns="0" rIns="0" rtlCol="0" anchor="t">
              <a:spAutoFit/>
            </a:bodyPr>
            <a:lstStyle/>
            <a:p>
              <a:pPr marL="171450" indent="-171450" algn="ctr" rtl="0">
                <a:buFont typeface="Arial" panose="020B0604020202020204" pitchFamily="34" charset="0"/>
                <a:buChar char="•"/>
              </a:pPr>
              <a:r>
                <a:rPr lang="fr" sz="1200" b="0" i="0" u="none" baseline="0">
                  <a:solidFill>
                    <a:schemeClr val="tx1">
                      <a:lumMod val="65000"/>
                      <a:lumOff val="35000"/>
                    </a:schemeClr>
                  </a:solidFill>
                </a:rPr>
                <a:t>6 Phrases d’accroche</a:t>
              </a:r>
            </a:p>
          </p:txBody>
        </p:sp>
      </p:grpSp>
      <p:grpSp>
        <p:nvGrpSpPr>
          <p:cNvPr id="18" name="Group 17">
            <a:extLst>
              <a:ext uri="{FF2B5EF4-FFF2-40B4-BE49-F238E27FC236}">
                <a16:creationId xmlns:a16="http://schemas.microsoft.com/office/drawing/2014/main" id="{89285A0F-C011-B96A-4362-023C4AF21930}"/>
              </a:ext>
            </a:extLst>
          </p:cNvPr>
          <p:cNvGrpSpPr/>
          <p:nvPr/>
        </p:nvGrpSpPr>
        <p:grpSpPr>
          <a:xfrm>
            <a:off x="8376268" y="3097814"/>
            <a:ext cx="3235723" cy="1444041"/>
            <a:chOff x="8921976" y="912727"/>
            <a:chExt cx="3235723" cy="1444041"/>
          </a:xfrm>
        </p:grpSpPr>
        <p:sp>
          <p:nvSpPr>
            <p:cNvPr id="19" name="TextBox 18">
              <a:extLst>
                <a:ext uri="{FF2B5EF4-FFF2-40B4-BE49-F238E27FC236}">
                  <a16:creationId xmlns:a16="http://schemas.microsoft.com/office/drawing/2014/main" id="{9B0827B7-78A2-781D-52BC-28128B4B1ABA}"/>
                </a:ext>
              </a:extLst>
            </p:cNvPr>
            <p:cNvSpPr txBox="1"/>
            <p:nvPr/>
          </p:nvSpPr>
          <p:spPr>
            <a:xfrm>
              <a:off x="8921976" y="912727"/>
              <a:ext cx="3235723" cy="1015663"/>
            </a:xfrm>
            <a:prstGeom prst="rect">
              <a:avLst/>
            </a:prstGeom>
            <a:noFill/>
          </p:spPr>
          <p:txBody>
            <a:bodyPr wrap="square" lIns="0" rIns="0" rtlCol="0" anchor="b">
              <a:spAutoFit/>
            </a:bodyPr>
            <a:lstStyle/>
            <a:p>
              <a:pPr algn="l" rtl="0"/>
              <a:r>
                <a:rPr lang="fr" sz="2000" b="1" i="0" u="none" baseline="0" dirty="0">
                  <a:solidFill>
                    <a:schemeClr val="accent3">
                      <a:lumMod val="75000"/>
                    </a:schemeClr>
                  </a:solidFill>
                </a:rPr>
                <a:t>Gestion de la chaîne d’approvisionnement et des déchets</a:t>
              </a:r>
            </a:p>
          </p:txBody>
        </p:sp>
        <p:sp>
          <p:nvSpPr>
            <p:cNvPr id="20" name="TextBox 19">
              <a:extLst>
                <a:ext uri="{FF2B5EF4-FFF2-40B4-BE49-F238E27FC236}">
                  <a16:creationId xmlns:a16="http://schemas.microsoft.com/office/drawing/2014/main" id="{344F0865-6CD5-7C59-49B1-D65C348A8FE3}"/>
                </a:ext>
              </a:extLst>
            </p:cNvPr>
            <p:cNvSpPr txBox="1"/>
            <p:nvPr/>
          </p:nvSpPr>
          <p:spPr>
            <a:xfrm>
              <a:off x="8921977" y="1925881"/>
              <a:ext cx="2926080" cy="430887"/>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100" b="0" i="0" u="none" baseline="0">
                  <a:solidFill>
                    <a:schemeClr val="tx1">
                      <a:lumMod val="65000"/>
                      <a:lumOff val="35000"/>
                    </a:schemeClr>
                  </a:solidFill>
                </a:rPr>
                <a:t>11 Phrases d’accroche</a:t>
              </a:r>
            </a:p>
            <a:p>
              <a:pPr marL="171450" indent="-171450" algn="just" rtl="0">
                <a:buFont typeface="Arial" panose="020B0604020202020204" pitchFamily="34" charset="0"/>
                <a:buChar char="•"/>
              </a:pPr>
              <a:r>
                <a:rPr lang="fr" sz="1100" b="0" i="0" u="none" baseline="0">
                  <a:solidFill>
                    <a:schemeClr val="tx1">
                      <a:lumMod val="65000"/>
                      <a:lumOff val="35000"/>
                    </a:schemeClr>
                  </a:solidFill>
                </a:rPr>
                <a:t>1 Histoire d’approfondissement</a:t>
              </a:r>
            </a:p>
          </p:txBody>
        </p:sp>
      </p:grpSp>
      <p:grpSp>
        <p:nvGrpSpPr>
          <p:cNvPr id="21" name="Group 20">
            <a:extLst>
              <a:ext uri="{FF2B5EF4-FFF2-40B4-BE49-F238E27FC236}">
                <a16:creationId xmlns:a16="http://schemas.microsoft.com/office/drawing/2014/main" id="{22220E5C-9B00-E12B-32AC-D24F9DD29328}"/>
              </a:ext>
            </a:extLst>
          </p:cNvPr>
          <p:cNvGrpSpPr/>
          <p:nvPr/>
        </p:nvGrpSpPr>
        <p:grpSpPr>
          <a:xfrm>
            <a:off x="382449" y="3405591"/>
            <a:ext cx="3687629" cy="1167042"/>
            <a:chOff x="8921977" y="1220504"/>
            <a:chExt cx="2926080" cy="1167042"/>
          </a:xfrm>
        </p:grpSpPr>
        <p:sp>
          <p:nvSpPr>
            <p:cNvPr id="22" name="TextBox 21">
              <a:extLst>
                <a:ext uri="{FF2B5EF4-FFF2-40B4-BE49-F238E27FC236}">
                  <a16:creationId xmlns:a16="http://schemas.microsoft.com/office/drawing/2014/main" id="{D6623CAD-4516-8E23-781F-5779597DFF35}"/>
                </a:ext>
              </a:extLst>
            </p:cNvPr>
            <p:cNvSpPr txBox="1"/>
            <p:nvPr/>
          </p:nvSpPr>
          <p:spPr>
            <a:xfrm>
              <a:off x="8921977" y="1220504"/>
              <a:ext cx="2926080" cy="707886"/>
            </a:xfrm>
            <a:prstGeom prst="rect">
              <a:avLst/>
            </a:prstGeom>
            <a:noFill/>
          </p:spPr>
          <p:txBody>
            <a:bodyPr wrap="square" lIns="0" rIns="0" rtlCol="0" anchor="b">
              <a:spAutoFit/>
            </a:bodyPr>
            <a:lstStyle/>
            <a:p>
              <a:pPr algn="r" rtl="0"/>
              <a:r>
                <a:rPr lang="fr" sz="2000" b="1" i="0" u="none" baseline="0" dirty="0">
                  <a:solidFill>
                    <a:schemeClr val="accent1"/>
                  </a:solidFill>
                </a:rPr>
                <a:t>Restauration et renforcement de la vaccination de routine</a:t>
              </a:r>
            </a:p>
          </p:txBody>
        </p:sp>
        <p:sp>
          <p:nvSpPr>
            <p:cNvPr id="23" name="TextBox 22">
              <a:extLst>
                <a:ext uri="{FF2B5EF4-FFF2-40B4-BE49-F238E27FC236}">
                  <a16:creationId xmlns:a16="http://schemas.microsoft.com/office/drawing/2014/main" id="{F4BB16AF-C71D-37EA-8127-6FEDCDA5E829}"/>
                </a:ext>
              </a:extLst>
            </p:cNvPr>
            <p:cNvSpPr txBox="1"/>
            <p:nvPr/>
          </p:nvSpPr>
          <p:spPr>
            <a:xfrm>
              <a:off x="8921977" y="1925881"/>
              <a:ext cx="2926080" cy="461665"/>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200" b="0" i="0" u="none" baseline="0">
                  <a:solidFill>
                    <a:schemeClr val="tx1">
                      <a:lumMod val="65000"/>
                      <a:lumOff val="35000"/>
                    </a:schemeClr>
                  </a:solidFill>
                </a:rPr>
                <a:t>4 Phrases d’accroche</a:t>
              </a:r>
            </a:p>
            <a:p>
              <a:pPr marL="171450" indent="-171450" algn="just" rtl="0">
                <a:buFont typeface="Arial" panose="020B0604020202020204" pitchFamily="34" charset="0"/>
                <a:buChar char="•"/>
              </a:pPr>
              <a:r>
                <a:rPr lang="fr" sz="1200" b="0" i="0" u="none" baseline="0">
                  <a:solidFill>
                    <a:schemeClr val="tx1">
                      <a:lumMod val="65000"/>
                      <a:lumOff val="35000"/>
                    </a:schemeClr>
                  </a:solidFill>
                </a:rPr>
                <a:t>1 Histoire d’approfondissement</a:t>
              </a:r>
            </a:p>
          </p:txBody>
        </p:sp>
      </p:grpSp>
      <p:grpSp>
        <p:nvGrpSpPr>
          <p:cNvPr id="24" name="Group 23">
            <a:extLst>
              <a:ext uri="{FF2B5EF4-FFF2-40B4-BE49-F238E27FC236}">
                <a16:creationId xmlns:a16="http://schemas.microsoft.com/office/drawing/2014/main" id="{2622C9CB-9200-05B0-3327-485F285806FD}"/>
              </a:ext>
            </a:extLst>
          </p:cNvPr>
          <p:cNvGrpSpPr/>
          <p:nvPr/>
        </p:nvGrpSpPr>
        <p:grpSpPr>
          <a:xfrm>
            <a:off x="608769" y="2094700"/>
            <a:ext cx="3817494" cy="920821"/>
            <a:chOff x="8921977" y="1466725"/>
            <a:chExt cx="2926080" cy="920821"/>
          </a:xfrm>
        </p:grpSpPr>
        <p:sp>
          <p:nvSpPr>
            <p:cNvPr id="25" name="TextBox 24">
              <a:extLst>
                <a:ext uri="{FF2B5EF4-FFF2-40B4-BE49-F238E27FC236}">
                  <a16:creationId xmlns:a16="http://schemas.microsoft.com/office/drawing/2014/main" id="{82F9E296-2DEB-3B2C-0CA7-348D5BAAA40D}"/>
                </a:ext>
              </a:extLst>
            </p:cNvPr>
            <p:cNvSpPr txBox="1"/>
            <p:nvPr/>
          </p:nvSpPr>
          <p:spPr>
            <a:xfrm>
              <a:off x="8921977" y="1466725"/>
              <a:ext cx="2926080" cy="461665"/>
            </a:xfrm>
            <a:prstGeom prst="rect">
              <a:avLst/>
            </a:prstGeom>
            <a:noFill/>
          </p:spPr>
          <p:txBody>
            <a:bodyPr wrap="square" lIns="0" rIns="0" rtlCol="0" anchor="b">
              <a:spAutoFit/>
            </a:bodyPr>
            <a:lstStyle/>
            <a:p>
              <a:pPr algn="r" rtl="0"/>
              <a:r>
                <a:rPr lang="fr" sz="2400" b="1" i="0" u="none" baseline="0" dirty="0">
                  <a:solidFill>
                    <a:srgbClr val="EB1E42"/>
                  </a:solidFill>
                </a:rPr>
                <a:t>Suivi et évaluation</a:t>
              </a:r>
            </a:p>
          </p:txBody>
        </p:sp>
        <p:sp>
          <p:nvSpPr>
            <p:cNvPr id="26" name="TextBox 25">
              <a:extLst>
                <a:ext uri="{FF2B5EF4-FFF2-40B4-BE49-F238E27FC236}">
                  <a16:creationId xmlns:a16="http://schemas.microsoft.com/office/drawing/2014/main" id="{8C0EEDB6-B464-0BF8-30C7-AF2777F71014}"/>
                </a:ext>
              </a:extLst>
            </p:cNvPr>
            <p:cNvSpPr txBox="1"/>
            <p:nvPr/>
          </p:nvSpPr>
          <p:spPr>
            <a:xfrm>
              <a:off x="8921977" y="1925881"/>
              <a:ext cx="2926080" cy="461665"/>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200" b="0" i="0" u="none" baseline="0" dirty="0">
                  <a:solidFill>
                    <a:schemeClr val="tx1">
                      <a:lumMod val="65000"/>
                      <a:lumOff val="35000"/>
                    </a:schemeClr>
                  </a:solidFill>
                </a:rPr>
                <a:t>3 Phrases d’accroche</a:t>
              </a:r>
            </a:p>
            <a:p>
              <a:pPr marL="171450" indent="-171450" algn="just" rtl="0">
                <a:buFont typeface="Arial" panose="020B0604020202020204" pitchFamily="34" charset="0"/>
                <a:buChar char="•"/>
              </a:pPr>
              <a:r>
                <a:rPr lang="fr" sz="1200" b="0" i="0" u="none" baseline="0" dirty="0">
                  <a:solidFill>
                    <a:schemeClr val="tx1">
                      <a:lumMod val="65000"/>
                      <a:lumOff val="35000"/>
                    </a:schemeClr>
                  </a:solidFill>
                </a:rPr>
                <a:t>2 Histoires d’approfondissement</a:t>
              </a:r>
            </a:p>
          </p:txBody>
        </p:sp>
      </p:grpSp>
      <p:grpSp>
        <p:nvGrpSpPr>
          <p:cNvPr id="27" name="Group 26">
            <a:extLst>
              <a:ext uri="{FF2B5EF4-FFF2-40B4-BE49-F238E27FC236}">
                <a16:creationId xmlns:a16="http://schemas.microsoft.com/office/drawing/2014/main" id="{61859EC6-0034-30DE-9CD7-76AD2F6A8B44}"/>
              </a:ext>
            </a:extLst>
          </p:cNvPr>
          <p:cNvGrpSpPr/>
          <p:nvPr/>
        </p:nvGrpSpPr>
        <p:grpSpPr>
          <a:xfrm>
            <a:off x="1063651" y="4915934"/>
            <a:ext cx="3583867" cy="920821"/>
            <a:chOff x="8921977" y="1466725"/>
            <a:chExt cx="2926080" cy="920821"/>
          </a:xfrm>
        </p:grpSpPr>
        <p:sp>
          <p:nvSpPr>
            <p:cNvPr id="28" name="TextBox 27">
              <a:extLst>
                <a:ext uri="{FF2B5EF4-FFF2-40B4-BE49-F238E27FC236}">
                  <a16:creationId xmlns:a16="http://schemas.microsoft.com/office/drawing/2014/main" id="{E55015AA-1711-34D9-3D47-B1B0B5534660}"/>
                </a:ext>
              </a:extLst>
            </p:cNvPr>
            <p:cNvSpPr txBox="1"/>
            <p:nvPr/>
          </p:nvSpPr>
          <p:spPr>
            <a:xfrm>
              <a:off x="8921977" y="1466725"/>
              <a:ext cx="2926080" cy="461665"/>
            </a:xfrm>
            <a:prstGeom prst="rect">
              <a:avLst/>
            </a:prstGeom>
            <a:noFill/>
          </p:spPr>
          <p:txBody>
            <a:bodyPr wrap="square" lIns="0" rIns="0" rtlCol="0" anchor="b">
              <a:spAutoFit/>
            </a:bodyPr>
            <a:lstStyle/>
            <a:p>
              <a:pPr algn="r" rtl="0"/>
              <a:r>
                <a:rPr lang="fr" sz="2400" b="1" i="0" u="none" baseline="0">
                  <a:solidFill>
                    <a:schemeClr val="accent2">
                      <a:lumMod val="75000"/>
                    </a:schemeClr>
                  </a:solidFill>
                </a:rPr>
                <a:t>Demande et acceptation</a:t>
              </a:r>
            </a:p>
          </p:txBody>
        </p:sp>
        <p:sp>
          <p:nvSpPr>
            <p:cNvPr id="29" name="TextBox 28">
              <a:extLst>
                <a:ext uri="{FF2B5EF4-FFF2-40B4-BE49-F238E27FC236}">
                  <a16:creationId xmlns:a16="http://schemas.microsoft.com/office/drawing/2014/main" id="{29A81F7D-0CC1-2314-34BF-CB25203B3A05}"/>
                </a:ext>
              </a:extLst>
            </p:cNvPr>
            <p:cNvSpPr txBox="1"/>
            <p:nvPr/>
          </p:nvSpPr>
          <p:spPr>
            <a:xfrm>
              <a:off x="8921977" y="1925881"/>
              <a:ext cx="2926080" cy="461665"/>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200" b="0" i="0" u="none" baseline="0">
                  <a:solidFill>
                    <a:schemeClr val="tx1">
                      <a:lumMod val="65000"/>
                      <a:lumOff val="35000"/>
                    </a:schemeClr>
                  </a:solidFill>
                </a:rPr>
                <a:t>22 Phrases d’accroche</a:t>
              </a:r>
            </a:p>
            <a:p>
              <a:pPr marL="171450" indent="-171450" algn="just" rtl="0">
                <a:buFont typeface="Arial" panose="020B0604020202020204" pitchFamily="34" charset="0"/>
                <a:buChar char="•"/>
              </a:pPr>
              <a:r>
                <a:rPr lang="fr" sz="1200" b="0" i="0" u="none" baseline="0">
                  <a:solidFill>
                    <a:schemeClr val="tx1">
                      <a:lumMod val="65000"/>
                      <a:lumOff val="35000"/>
                    </a:schemeClr>
                  </a:solidFill>
                </a:rPr>
                <a:t>10 Histoires d’approfondissement</a:t>
              </a:r>
            </a:p>
          </p:txBody>
        </p:sp>
      </p:grpSp>
      <p:grpSp>
        <p:nvGrpSpPr>
          <p:cNvPr id="30" name="Group 29">
            <a:extLst>
              <a:ext uri="{FF2B5EF4-FFF2-40B4-BE49-F238E27FC236}">
                <a16:creationId xmlns:a16="http://schemas.microsoft.com/office/drawing/2014/main" id="{E23432B6-2711-F6BA-F8E4-ED9617F4BCF5}"/>
              </a:ext>
            </a:extLst>
          </p:cNvPr>
          <p:cNvGrpSpPr/>
          <p:nvPr/>
        </p:nvGrpSpPr>
        <p:grpSpPr>
          <a:xfrm>
            <a:off x="7402965" y="4826560"/>
            <a:ext cx="4322319" cy="1105487"/>
            <a:chOff x="8921977" y="1097393"/>
            <a:chExt cx="2926080" cy="1105487"/>
          </a:xfrm>
        </p:grpSpPr>
        <p:sp>
          <p:nvSpPr>
            <p:cNvPr id="31" name="TextBox 30">
              <a:extLst>
                <a:ext uri="{FF2B5EF4-FFF2-40B4-BE49-F238E27FC236}">
                  <a16:creationId xmlns:a16="http://schemas.microsoft.com/office/drawing/2014/main" id="{A00D6D8E-C5A6-1544-0044-23D4BBEF98AB}"/>
                </a:ext>
              </a:extLst>
            </p:cNvPr>
            <p:cNvSpPr txBox="1"/>
            <p:nvPr/>
          </p:nvSpPr>
          <p:spPr>
            <a:xfrm>
              <a:off x="8921977" y="1097393"/>
              <a:ext cx="2926080" cy="830997"/>
            </a:xfrm>
            <a:prstGeom prst="rect">
              <a:avLst/>
            </a:prstGeom>
            <a:noFill/>
          </p:spPr>
          <p:txBody>
            <a:bodyPr wrap="square" lIns="0" rIns="0" rtlCol="0" anchor="b">
              <a:spAutoFit/>
            </a:bodyPr>
            <a:lstStyle/>
            <a:p>
              <a:pPr algn="l" rtl="0"/>
              <a:r>
                <a:rPr lang="fr" sz="2400" b="1" i="0" u="none" baseline="0" dirty="0">
                  <a:solidFill>
                    <a:schemeClr val="accent6">
                      <a:lumMod val="75000"/>
                    </a:schemeClr>
                  </a:solidFill>
                </a:rPr>
                <a:t>Gestion et formation des ressources humaines</a:t>
              </a:r>
            </a:p>
          </p:txBody>
        </p:sp>
        <p:sp>
          <p:nvSpPr>
            <p:cNvPr id="32" name="TextBox 31">
              <a:extLst>
                <a:ext uri="{FF2B5EF4-FFF2-40B4-BE49-F238E27FC236}">
                  <a16:creationId xmlns:a16="http://schemas.microsoft.com/office/drawing/2014/main" id="{C8F1E531-BE34-E4E6-20C6-FB003B37386E}"/>
                </a:ext>
              </a:extLst>
            </p:cNvPr>
            <p:cNvSpPr txBox="1"/>
            <p:nvPr/>
          </p:nvSpPr>
          <p:spPr>
            <a:xfrm>
              <a:off x="8921977" y="1925881"/>
              <a:ext cx="2926080" cy="276999"/>
            </a:xfrm>
            <a:prstGeom prst="rect">
              <a:avLst/>
            </a:prstGeom>
            <a:noFill/>
          </p:spPr>
          <p:txBody>
            <a:bodyPr wrap="square" lIns="0" rIns="0" rtlCol="0" anchor="t">
              <a:spAutoFit/>
            </a:bodyPr>
            <a:lstStyle/>
            <a:p>
              <a:pPr marL="171450" indent="-171450" algn="just" rtl="0">
                <a:buFont typeface="Arial" panose="020B0604020202020204" pitchFamily="34" charset="0"/>
                <a:buChar char="•"/>
              </a:pPr>
              <a:r>
                <a:rPr lang="fr" sz="1200" b="0" i="0" u="none" baseline="0">
                  <a:solidFill>
                    <a:schemeClr val="tx1">
                      <a:lumMod val="65000"/>
                      <a:lumOff val="35000"/>
                    </a:schemeClr>
                  </a:solidFill>
                </a:rPr>
                <a:t>8 Phrases d’accroche</a:t>
              </a:r>
            </a:p>
          </p:txBody>
        </p:sp>
      </p:grpSp>
      <p:sp>
        <p:nvSpPr>
          <p:cNvPr id="33" name="Circle">
            <a:extLst>
              <a:ext uri="{FF2B5EF4-FFF2-40B4-BE49-F238E27FC236}">
                <a16:creationId xmlns:a16="http://schemas.microsoft.com/office/drawing/2014/main" id="{FAF951CE-8071-1BBE-0CCE-B9E917C60846}"/>
              </a:ext>
            </a:extLst>
          </p:cNvPr>
          <p:cNvSpPr/>
          <p:nvPr/>
        </p:nvSpPr>
        <p:spPr>
          <a:xfrm>
            <a:off x="5824707" y="1771299"/>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01</a:t>
            </a:r>
            <a:endParaRPr sz="2000" b="1" dirty="0">
              <a:solidFill>
                <a:prstClr val="white">
                  <a:lumMod val="95000"/>
                </a:prstClr>
              </a:solidFill>
              <a:latin typeface="Calibri" panose="020F0502020204030204"/>
            </a:endParaRPr>
          </a:p>
        </p:txBody>
      </p:sp>
      <p:sp>
        <p:nvSpPr>
          <p:cNvPr id="34" name="Circle">
            <a:extLst>
              <a:ext uri="{FF2B5EF4-FFF2-40B4-BE49-F238E27FC236}">
                <a16:creationId xmlns:a16="http://schemas.microsoft.com/office/drawing/2014/main" id="{2CFEC2BA-16DF-467F-2C8A-ECC0F42A224D}"/>
              </a:ext>
            </a:extLst>
          </p:cNvPr>
          <p:cNvSpPr/>
          <p:nvPr/>
        </p:nvSpPr>
        <p:spPr>
          <a:xfrm>
            <a:off x="4625165" y="2367174"/>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07</a:t>
            </a:r>
            <a:endParaRPr sz="2000" b="1" dirty="0">
              <a:solidFill>
                <a:prstClr val="white">
                  <a:lumMod val="95000"/>
                </a:prstClr>
              </a:solidFill>
              <a:latin typeface="Calibri" panose="020F0502020204030204"/>
            </a:endParaRPr>
          </a:p>
        </p:txBody>
      </p:sp>
      <p:sp>
        <p:nvSpPr>
          <p:cNvPr id="35" name="Circle">
            <a:extLst>
              <a:ext uri="{FF2B5EF4-FFF2-40B4-BE49-F238E27FC236}">
                <a16:creationId xmlns:a16="http://schemas.microsoft.com/office/drawing/2014/main" id="{8C015DC2-03AE-4149-9C31-5FEF4F449B46}"/>
              </a:ext>
            </a:extLst>
          </p:cNvPr>
          <p:cNvSpPr/>
          <p:nvPr/>
        </p:nvSpPr>
        <p:spPr>
          <a:xfrm>
            <a:off x="4336543" y="3687256"/>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06</a:t>
            </a:r>
            <a:endParaRPr sz="2000" b="1" dirty="0">
              <a:solidFill>
                <a:prstClr val="white">
                  <a:lumMod val="95000"/>
                </a:prstClr>
              </a:solidFill>
              <a:latin typeface="Calibri" panose="020F0502020204030204"/>
            </a:endParaRPr>
          </a:p>
        </p:txBody>
      </p:sp>
      <p:sp>
        <p:nvSpPr>
          <p:cNvPr id="36" name="Circle">
            <a:extLst>
              <a:ext uri="{FF2B5EF4-FFF2-40B4-BE49-F238E27FC236}">
                <a16:creationId xmlns:a16="http://schemas.microsoft.com/office/drawing/2014/main" id="{E2FE5EAD-4CDD-9D86-D0D2-A902D4BFBFF3}"/>
              </a:ext>
            </a:extLst>
          </p:cNvPr>
          <p:cNvSpPr/>
          <p:nvPr/>
        </p:nvSpPr>
        <p:spPr>
          <a:xfrm>
            <a:off x="5158657" y="4721749"/>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05</a:t>
            </a:r>
            <a:endParaRPr sz="2000" b="1" dirty="0">
              <a:solidFill>
                <a:prstClr val="white">
                  <a:lumMod val="95000"/>
                </a:prstClr>
              </a:solidFill>
              <a:latin typeface="Calibri" panose="020F0502020204030204"/>
            </a:endParaRPr>
          </a:p>
        </p:txBody>
      </p:sp>
      <p:sp>
        <p:nvSpPr>
          <p:cNvPr id="37" name="Circle">
            <a:extLst>
              <a:ext uri="{FF2B5EF4-FFF2-40B4-BE49-F238E27FC236}">
                <a16:creationId xmlns:a16="http://schemas.microsoft.com/office/drawing/2014/main" id="{82F78E9D-ACCD-01C4-4AD6-033E18C259E6}"/>
              </a:ext>
            </a:extLst>
          </p:cNvPr>
          <p:cNvSpPr/>
          <p:nvPr/>
        </p:nvSpPr>
        <p:spPr>
          <a:xfrm>
            <a:off x="7327711" y="3687256"/>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03</a:t>
            </a:r>
            <a:endParaRPr sz="2000" b="1" dirty="0">
              <a:solidFill>
                <a:prstClr val="white">
                  <a:lumMod val="95000"/>
                </a:prstClr>
              </a:solidFill>
              <a:latin typeface="Calibri" panose="020F0502020204030204"/>
            </a:endParaRPr>
          </a:p>
        </p:txBody>
      </p:sp>
      <p:sp>
        <p:nvSpPr>
          <p:cNvPr id="38" name="Circle">
            <a:extLst>
              <a:ext uri="{FF2B5EF4-FFF2-40B4-BE49-F238E27FC236}">
                <a16:creationId xmlns:a16="http://schemas.microsoft.com/office/drawing/2014/main" id="{07DDF61B-6D15-B5C4-9065-FDD6ED4C92D6}"/>
              </a:ext>
            </a:extLst>
          </p:cNvPr>
          <p:cNvSpPr/>
          <p:nvPr/>
        </p:nvSpPr>
        <p:spPr>
          <a:xfrm>
            <a:off x="6494983" y="4721749"/>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04</a:t>
            </a:r>
            <a:endParaRPr sz="2000" b="1" dirty="0">
              <a:solidFill>
                <a:prstClr val="white">
                  <a:lumMod val="95000"/>
                </a:prstClr>
              </a:solidFill>
              <a:latin typeface="Calibri" panose="020F0502020204030204"/>
            </a:endParaRPr>
          </a:p>
        </p:txBody>
      </p:sp>
      <p:sp>
        <p:nvSpPr>
          <p:cNvPr id="39" name="Circle">
            <a:extLst>
              <a:ext uri="{FF2B5EF4-FFF2-40B4-BE49-F238E27FC236}">
                <a16:creationId xmlns:a16="http://schemas.microsoft.com/office/drawing/2014/main" id="{BC51A8D4-789B-2906-B280-46FCDB7EA77F}"/>
              </a:ext>
            </a:extLst>
          </p:cNvPr>
          <p:cNvSpPr/>
          <p:nvPr/>
        </p:nvSpPr>
        <p:spPr>
          <a:xfrm>
            <a:off x="7040062" y="2373998"/>
            <a:ext cx="542586" cy="542586"/>
          </a:xfrm>
          <a:prstGeom prst="ellipse">
            <a:avLst/>
          </a:prstGeom>
          <a:solidFill>
            <a:schemeClr val="tx1">
              <a:lumMod val="75000"/>
              <a:lumOff val="25000"/>
            </a:schemeClr>
          </a:solidFill>
          <a:ln w="12700">
            <a:miter lim="400000"/>
          </a:ln>
        </p:spPr>
        <p:txBody>
          <a:bodyPr lIns="38100" tIns="38100" rIns="38100" bIns="38100" anchor="ctr"/>
          <a:lstStyle/>
          <a:p>
            <a:pPr algn="ctr" rtl="0"/>
            <a:r>
              <a:rPr lang="fr" sz="2000" b="1" i="0" u="none" baseline="0">
                <a:solidFill>
                  <a:prstClr val="white">
                    <a:lumMod val="95000"/>
                  </a:prstClr>
                </a:solidFill>
                <a:latin typeface="Calibri" panose="020F0502020204030204"/>
              </a:rPr>
              <a:t>02</a:t>
            </a:r>
            <a:endParaRPr sz="2000" b="1" dirty="0">
              <a:solidFill>
                <a:prstClr val="white">
                  <a:lumMod val="95000"/>
                </a:prstClr>
              </a:solidFill>
              <a:latin typeface="Calibri" panose="020F0502020204030204"/>
            </a:endParaRPr>
          </a:p>
        </p:txBody>
      </p:sp>
      <p:sp>
        <p:nvSpPr>
          <p:cNvPr id="40" name="Title 1">
            <a:extLst>
              <a:ext uri="{FF2B5EF4-FFF2-40B4-BE49-F238E27FC236}">
                <a16:creationId xmlns:a16="http://schemas.microsoft.com/office/drawing/2014/main" id="{AC47C702-11DC-5547-3A36-7181154EAD80}"/>
              </a:ext>
            </a:extLst>
          </p:cNvPr>
          <p:cNvSpPr txBox="1">
            <a:spLocks/>
          </p:cNvSpPr>
          <p:nvPr/>
        </p:nvSpPr>
        <p:spPr>
          <a:xfrm>
            <a:off x="382220" y="273363"/>
            <a:ext cx="11743383" cy="769673"/>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lang="fr" sz="2500" b="1" kern="1200" spc="0" baseline="0">
                <a:ln w="6350" cap="flat">
                  <a:noFill/>
                  <a:miter lim="800000"/>
                </a:ln>
                <a:solidFill>
                  <a:srgbClr val="002C5F"/>
                </a:solidFill>
                <a:latin typeface="+mj-lt"/>
                <a:ea typeface="+mj-ea"/>
                <a:cs typeface="+mj-cs"/>
              </a:defRPr>
            </a:lvl1pPr>
          </a:lstStyle>
          <a:p>
            <a:pPr algn="l" rtl="0"/>
            <a:r>
              <a:rPr lang="fr" sz="3300" b="1" i="0" u="none" baseline="0"/>
              <a:t>Zones de contenu </a:t>
            </a:r>
            <a:r>
              <a:rPr lang="fr" sz="2400" b="1" i="0" u="none" baseline="0"/>
              <a:t>(informations en date du 25 juillet 2022)</a:t>
            </a:r>
          </a:p>
        </p:txBody>
      </p:sp>
    </p:spTree>
    <p:extLst>
      <p:ext uri="{BB962C8B-B14F-4D97-AF65-F5344CB8AC3E}">
        <p14:creationId xmlns:p14="http://schemas.microsoft.com/office/powerpoint/2010/main" val="3772369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b="0" i="0" u="none" strike="noStrike" kern="1200" cap="none" spc="0" normalizeH="0" baseline="0">
                <a:ln>
                  <a:noFill/>
                </a:ln>
                <a:solidFill>
                  <a:srgbClr val="002C5F"/>
                </a:solidFill>
                <a:effectLst/>
                <a:uLnTx/>
                <a:uFillTx/>
                <a:latin typeface="Arial"/>
                <a:ea typeface="+mn-ea"/>
                <a:cs typeface="Arial" panose="020B0604020202020204" pitchFamily="34" charset="0"/>
              </a:rPr>
              <a:t>DEMANDE ET ACCEPTATION</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535454673"/>
              </p:ext>
            </p:extLst>
          </p:nvPr>
        </p:nvGraphicFramePr>
        <p:xfrm>
          <a:off x="6362700" y="1370129"/>
          <a:ext cx="5527963"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AE0DC5E-5748-E8E9-EF5D-E39C595B8AED}"/>
              </a:ext>
            </a:extLst>
          </p:cNvPr>
          <p:cNvGraphicFramePr/>
          <p:nvPr>
            <p:extLst>
              <p:ext uri="{D42A27DB-BD31-4B8C-83A1-F6EECF244321}">
                <p14:modId xmlns:p14="http://schemas.microsoft.com/office/powerpoint/2010/main" val="1984155833"/>
              </p:ext>
            </p:extLst>
          </p:nvPr>
        </p:nvGraphicFramePr>
        <p:xfrm>
          <a:off x="301337" y="1370129"/>
          <a:ext cx="5527963"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743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569387"/>
          </a:xfrm>
        </p:spPr>
        <p:txBody>
          <a:bodyPr/>
          <a:lstStyle/>
          <a:p>
            <a:pPr algn="l" rtl="0">
              <a:buClr>
                <a:srgbClr val="000000"/>
              </a:buClr>
              <a:buNone/>
              <a:defRPr/>
            </a:pPr>
            <a:r>
              <a:rPr kumimoji="0" lang="fr" b="0" i="0" u="none" strike="noStrike" kern="1200" cap="none" spc="0" normalizeH="0" baseline="0" dirty="0">
                <a:ln>
                  <a:noFill/>
                </a:ln>
                <a:solidFill>
                  <a:srgbClr val="002C5F"/>
                </a:solidFill>
                <a:effectLst/>
                <a:uLnTx/>
                <a:uFillTx/>
                <a:latin typeface="Arial"/>
                <a:ea typeface="+mn-ea"/>
                <a:cs typeface="Arial" panose="020B0604020202020204" pitchFamily="34" charset="0"/>
              </a:rPr>
              <a:t>DEMANDE ET ACCEPTATION</a:t>
            </a:r>
            <a:endParaRPr lang="fr" dirty="0"/>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 b="0" i="0" u="none" strike="noStrike" kern="1200" cap="none" spc="0" normalizeH="0" baseline="0" noProof="0" dirty="0">
              <a:ln>
                <a:noFill/>
              </a:ln>
              <a:solidFill>
                <a:srgbClr val="002C5F"/>
              </a:solidFill>
              <a:effectLst/>
              <a:uLnTx/>
              <a:uFillTx/>
              <a:latin typeface="Arial"/>
              <a:ea typeface="+mn-ea"/>
              <a:cs typeface="Arial" panose="020B0604020202020204" pitchFamily="34" charset="0"/>
            </a:endParaRP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892722881"/>
              </p:ext>
            </p:extLst>
          </p:nvPr>
        </p:nvGraphicFramePr>
        <p:xfrm>
          <a:off x="415637" y="1226650"/>
          <a:ext cx="5527963"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AE0DC5E-5748-E8E9-EF5D-E39C595B8AED}"/>
              </a:ext>
            </a:extLst>
          </p:cNvPr>
          <p:cNvGraphicFramePr/>
          <p:nvPr>
            <p:extLst>
              <p:ext uri="{D42A27DB-BD31-4B8C-83A1-F6EECF244321}">
                <p14:modId xmlns:p14="http://schemas.microsoft.com/office/powerpoint/2010/main" val="3107024344"/>
              </p:ext>
            </p:extLst>
          </p:nvPr>
        </p:nvGraphicFramePr>
        <p:xfrm>
          <a:off x="6448884" y="1226650"/>
          <a:ext cx="5527963"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2590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innovations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b="0" i="0" u="none" strike="noStrike" kern="1200" cap="none" spc="0" normalizeH="0" baseline="0">
                <a:ln>
                  <a:noFill/>
                </a:ln>
                <a:solidFill>
                  <a:srgbClr val="002C5F"/>
                </a:solidFill>
                <a:effectLst/>
                <a:uLnTx/>
                <a:uFillTx/>
                <a:latin typeface="Arial"/>
                <a:ea typeface="+mn-ea"/>
                <a:cs typeface="Arial" panose="020B0604020202020204" pitchFamily="34" charset="0"/>
              </a:rPr>
              <a:t>DEMANDE ET ACCEPTATION</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320679403"/>
              </p:ext>
            </p:extLst>
          </p:nvPr>
        </p:nvGraphicFramePr>
        <p:xfrm>
          <a:off x="415637" y="1226650"/>
          <a:ext cx="5527963"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AE0DC5E-5748-E8E9-EF5D-E39C595B8AED}"/>
              </a:ext>
            </a:extLst>
          </p:cNvPr>
          <p:cNvGraphicFramePr/>
          <p:nvPr>
            <p:extLst>
              <p:ext uri="{D42A27DB-BD31-4B8C-83A1-F6EECF244321}">
                <p14:modId xmlns:p14="http://schemas.microsoft.com/office/powerpoint/2010/main" val="2802019733"/>
              </p:ext>
            </p:extLst>
          </p:nvPr>
        </p:nvGraphicFramePr>
        <p:xfrm>
          <a:off x="6448884" y="1226650"/>
          <a:ext cx="5527963"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3616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61365" y="197613"/>
            <a:ext cx="8994827" cy="384721"/>
          </a:xfrm>
        </p:spPr>
        <p:txBody>
          <a:bodyPr/>
          <a:lstStyle/>
          <a:p>
            <a:pPr algn="l" rtl="0"/>
            <a:r>
              <a:rPr lang="fr" sz="2400" b="1" i="0" u="none" baseline="0"/>
              <a:t>Campagne intensive menée par la communauté pour répondre à la réticence et stimuler la demande</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61365" y="1060454"/>
            <a:ext cx="8574203" cy="246221"/>
          </a:xfrm>
        </p:spPr>
        <p:txBody>
          <a:bodyPr/>
          <a:lstStyle/>
          <a:p>
            <a:pPr algn="l" rtl="0"/>
            <a:r>
              <a:rPr lang="fr" b="0" i="0" u="none" baseline="0"/>
              <a:t>Madagascar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846216057"/>
              </p:ext>
            </p:extLst>
          </p:nvPr>
        </p:nvGraphicFramePr>
        <p:xfrm>
          <a:off x="97536" y="1478080"/>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861160"/>
            <a:ext cx="2630603" cy="546353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endParaRPr lang="fr" sz="1600" dirty="0"/>
          </a:p>
        </p:txBody>
      </p:sp>
      <p:sp>
        <p:nvSpPr>
          <p:cNvPr id="5" name="TextBox 4">
            <a:extLst>
              <a:ext uri="{FF2B5EF4-FFF2-40B4-BE49-F238E27FC236}">
                <a16:creationId xmlns:a16="http://schemas.microsoft.com/office/drawing/2014/main" id="{280EE7FE-E293-DB19-DAFF-14263B7E3A9A}"/>
              </a:ext>
            </a:extLst>
          </p:cNvPr>
          <p:cNvSpPr txBox="1"/>
          <p:nvPr/>
        </p:nvSpPr>
        <p:spPr>
          <a:xfrm>
            <a:off x="9400032" y="510988"/>
            <a:ext cx="2630603" cy="5728447"/>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10" name="TextBox 9">
            <a:extLst>
              <a:ext uri="{FF2B5EF4-FFF2-40B4-BE49-F238E27FC236}">
                <a16:creationId xmlns:a16="http://schemas.microsoft.com/office/drawing/2014/main" id="{A3D9E961-19D3-7BE0-630A-1863243549D5}"/>
              </a:ext>
            </a:extLst>
          </p:cNvPr>
          <p:cNvSpPr txBox="1"/>
          <p:nvPr/>
        </p:nvSpPr>
        <p:spPr>
          <a:xfrm>
            <a:off x="9400032" y="1171575"/>
            <a:ext cx="2694432" cy="5067860"/>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r>
              <a:rPr lang="fr" b="0" i="0" u="none" strike="noStrike" baseline="0">
                <a:solidFill>
                  <a:schemeClr val="accent4">
                    <a:lumMod val="75000"/>
                  </a:schemeClr>
                </a:solidFill>
                <a:latin typeface="Calibri" panose="020F0502020204030204" pitchFamily="34" charset="0"/>
              </a:rPr>
              <a:t>À la suite de la </a:t>
            </a:r>
            <a:r>
              <a:rPr lang="fr" b="1" i="0" u="none" strike="noStrike" baseline="0">
                <a:solidFill>
                  <a:schemeClr val="accent4">
                    <a:lumMod val="75000"/>
                  </a:schemeClr>
                </a:solidFill>
                <a:latin typeface="Calibri" panose="020F0502020204030204" pitchFamily="34" charset="0"/>
              </a:rPr>
              <a:t>promotion de la demande communautaire et des campagnes de vaccination, 20 000 doses par jour ont été administrées </a:t>
            </a:r>
            <a:r>
              <a:rPr lang="fr" b="0" i="0" u="none" strike="noStrike" baseline="0">
                <a:solidFill>
                  <a:schemeClr val="accent4">
                    <a:lumMod val="75000"/>
                  </a:schemeClr>
                </a:solidFill>
                <a:latin typeface="Calibri" panose="020F0502020204030204" pitchFamily="34" charset="0"/>
              </a:rPr>
              <a:t>au cours de la première campagne de vaccination, ce qui a permis </a:t>
            </a:r>
            <a:r>
              <a:rPr lang="fr" b="1" i="0" u="none" strike="noStrike" baseline="0">
                <a:solidFill>
                  <a:schemeClr val="accent4">
                    <a:lumMod val="75000"/>
                  </a:schemeClr>
                </a:solidFill>
                <a:latin typeface="Calibri" panose="020F0502020204030204" pitchFamily="34" charset="0"/>
              </a:rPr>
              <a:t>à 80 % des individus de compléter la série de vaccination primaire.</a:t>
            </a:r>
            <a:r>
              <a:rPr lang="fr" b="0" i="0" u="none" strike="noStrike" baseline="0">
                <a:solidFill>
                  <a:schemeClr val="accent4">
                    <a:lumMod val="75000"/>
                  </a:schemeClr>
                </a:solidFill>
                <a:latin typeface="Calibri" panose="020F0502020204030204" pitchFamily="34" charset="0"/>
              </a:rPr>
              <a:t> </a:t>
            </a:r>
          </a:p>
          <a:p>
            <a:pPr algn="l" rtl="0">
              <a:spcBef>
                <a:spcPts val="300"/>
              </a:spcBef>
              <a:spcAft>
                <a:spcPts val="300"/>
              </a:spcAft>
              <a:buNone/>
            </a:pPr>
            <a:endParaRPr lang="fr" dirty="0">
              <a:solidFill>
                <a:schemeClr val="accent4">
                  <a:lumMod val="75000"/>
                </a:schemeClr>
              </a:solidFill>
              <a:latin typeface="Calibri" panose="020F0502020204030204" pitchFamily="34" charset="0"/>
            </a:endParaRPr>
          </a:p>
          <a:p>
            <a:pPr algn="l" rtl="0">
              <a:spcBef>
                <a:spcPts val="300"/>
              </a:spcBef>
              <a:spcAft>
                <a:spcPts val="300"/>
              </a:spcAft>
              <a:buNone/>
            </a:pPr>
            <a:r>
              <a:rPr lang="fr" b="0" i="0" u="none" strike="noStrike" baseline="0">
                <a:solidFill>
                  <a:schemeClr val="accent4">
                    <a:lumMod val="75000"/>
                  </a:schemeClr>
                </a:solidFill>
                <a:latin typeface="Calibri" panose="020F0502020204030204" pitchFamily="34" charset="0"/>
              </a:rPr>
              <a:t>Au total, </a:t>
            </a:r>
            <a:r>
              <a:rPr lang="fr" b="1" i="0" u="none" strike="noStrike" baseline="0">
                <a:solidFill>
                  <a:schemeClr val="accent4">
                    <a:lumMod val="75000"/>
                  </a:schemeClr>
                </a:solidFill>
                <a:latin typeface="Calibri" panose="020F0502020204030204" pitchFamily="34" charset="0"/>
              </a:rPr>
              <a:t>1 million de personnes ont été vaccinées en 6 mois.</a:t>
            </a:r>
            <a:endParaRPr lang="fr" b="1" dirty="0">
              <a:solidFill>
                <a:schemeClr val="accent4">
                  <a:lumMod val="75000"/>
                </a:schemeClr>
              </a:solidFill>
            </a:endParaRPr>
          </a:p>
        </p:txBody>
      </p:sp>
    </p:spTree>
    <p:extLst>
      <p:ext uri="{BB962C8B-B14F-4D97-AF65-F5344CB8AC3E}">
        <p14:creationId xmlns:p14="http://schemas.microsoft.com/office/powerpoint/2010/main" val="324317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384721"/>
          </a:xfrm>
        </p:spPr>
        <p:txBody>
          <a:bodyPr/>
          <a:lstStyle/>
          <a:p>
            <a:pPr algn="l" rtl="0"/>
            <a:r>
              <a:rPr lang="fr" sz="2400" b="1" i="0" u="none" baseline="0"/>
              <a:t>Utilisation de plusieurs stratégies de communication avant et pendant la campagne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Éthiopie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2297320462"/>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1060454"/>
            <a:ext cx="2794052" cy="541681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 </a:t>
            </a:r>
          </a:p>
          <a:p>
            <a:pPr algn="l" rtl="0">
              <a:spcBef>
                <a:spcPts val="600"/>
              </a:spcBef>
              <a:spcAft>
                <a:spcPts val="600"/>
              </a:spcAft>
              <a:buNone/>
            </a:pPr>
            <a:endParaRPr lang="fr" dirty="0">
              <a:solidFill>
                <a:schemeClr val="accent4">
                  <a:lumMod val="75000"/>
                </a:schemeClr>
              </a:solidFill>
              <a:latin typeface="Calibri" panose="020F0502020204030204" pitchFamily="34" charset="0"/>
              <a:cs typeface="Calibri" panose="020F0502020204030204" pitchFamily="34" charset="0"/>
            </a:endParaRPr>
          </a:p>
          <a:p>
            <a:pPr algn="l" rtl="0">
              <a:spcBef>
                <a:spcPts val="600"/>
              </a:spcBef>
              <a:spcAft>
                <a:spcPts val="600"/>
              </a:spcAft>
              <a:buNone/>
            </a:pPr>
            <a:r>
              <a:rPr lang="fr" b="1" i="0" u="none" baseline="0">
                <a:solidFill>
                  <a:schemeClr val="accent4">
                    <a:lumMod val="75000"/>
                  </a:schemeClr>
                </a:solidFill>
                <a:latin typeface="Calibri" panose="020F0502020204030204" pitchFamily="34" charset="0"/>
                <a:cs typeface="Calibri" panose="020F0502020204030204" pitchFamily="34" charset="0"/>
              </a:rPr>
              <a:t>500 000 personnes ont été atteintes grâce aux visites à domicile,</a:t>
            </a:r>
            <a:r>
              <a:rPr lang="fr" b="0" i="0" u="none" baseline="0">
                <a:solidFill>
                  <a:schemeClr val="accent4">
                    <a:lumMod val="75000"/>
                  </a:schemeClr>
                </a:solidFill>
                <a:latin typeface="Calibri" panose="020F0502020204030204" pitchFamily="34" charset="0"/>
                <a:cs typeface="Calibri" panose="020F0502020204030204" pitchFamily="34" charset="0"/>
              </a:rPr>
              <a:t> campagnes de sensibilisation et autres approches de mobilisation communautaire.</a:t>
            </a:r>
          </a:p>
          <a:p>
            <a:pPr algn="l" rtl="0">
              <a:spcBef>
                <a:spcPts val="600"/>
              </a:spcBef>
              <a:spcAft>
                <a:spcPts val="600"/>
              </a:spcAft>
              <a:buNone/>
            </a:pPr>
            <a:r>
              <a:rPr lang="fr" b="1" i="0" u="none" baseline="0">
                <a:solidFill>
                  <a:schemeClr val="accent4">
                    <a:lumMod val="75000"/>
                  </a:schemeClr>
                </a:solidFill>
                <a:latin typeface="Calibri" panose="020F0502020204030204" pitchFamily="34" charset="0"/>
                <a:cs typeface="Calibri" panose="020F0502020204030204" pitchFamily="34" charset="0"/>
              </a:rPr>
              <a:t>Plus de 33 000 personnes ont été vaccinées en 2 jours </a:t>
            </a:r>
            <a:r>
              <a:rPr lang="fr" b="0" i="0" u="none" baseline="0">
                <a:solidFill>
                  <a:schemeClr val="accent4">
                    <a:lumMod val="75000"/>
                  </a:schemeClr>
                </a:solidFill>
                <a:latin typeface="Calibri" panose="020F0502020204030204" pitchFamily="34" charset="0"/>
                <a:cs typeface="Calibri" panose="020F0502020204030204" pitchFamily="34" charset="0"/>
              </a:rPr>
              <a:t>au cours d'une campagne de sensibilisation. </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L’inclusion des communautés dans la planification et le calendrier de la campagne fut un facteur déterminant dans le succès de la campagne </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 </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 </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00562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161365" y="414123"/>
            <a:ext cx="8931811" cy="384721"/>
          </a:xfrm>
        </p:spPr>
        <p:txBody>
          <a:bodyPr/>
          <a:lstStyle/>
          <a:p>
            <a:pPr algn="l" rtl="0"/>
            <a:r>
              <a:rPr lang="fr" sz="2400" b="1" i="0" u="none" baseline="0"/>
              <a:t>Sensibilisation à la vaccination menée par des célébrités</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161365" y="1060454"/>
            <a:ext cx="8574203" cy="246221"/>
          </a:xfrm>
        </p:spPr>
        <p:txBody>
          <a:bodyPr/>
          <a:lstStyle/>
          <a:p>
            <a:pPr algn="l" rtl="0"/>
            <a:r>
              <a:rPr lang="fr" b="0" i="0" u="none" baseline="0"/>
              <a:t>Burkina Faso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2779796668"/>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389974"/>
            <a:ext cx="2630603" cy="593472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Dans les cliniques de Koubri qui avaient, par le passé, enregistré 0 vaccination, 95 personnes ont été vaccinées le lendemain de la campagne. </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D'autres régions comme Dzikofê et Tampouy ont également noté une augmentation du nombre de personnes vaccinées. </a:t>
            </a:r>
            <a:endParaRPr lang="fr" dirty="0">
              <a:solidFill>
                <a:schemeClr val="accent4">
                  <a:lumMod val="7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6021A63-8908-3362-47DA-87351A23C159}"/>
              </a:ext>
            </a:extLst>
          </p:cNvPr>
          <p:cNvSpPr txBox="1"/>
          <p:nvPr/>
        </p:nvSpPr>
        <p:spPr>
          <a:xfrm>
            <a:off x="9305365" y="5997388"/>
            <a:ext cx="2789099" cy="233083"/>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200" b="0" i="0" u="none" baseline="0">
                <a:solidFill>
                  <a:srgbClr val="0070C0"/>
                </a:solidFill>
                <a:hlinkClick r:id="rId7">
                  <a:extLst>
                    <a:ext uri="{A12FA001-AC4F-418D-AE19-62706E023703}">
                      <ahyp:hlinkClr xmlns:ahyp="http://schemas.microsoft.com/office/drawing/2018/hyperlinkcolor" val="tx"/>
                    </a:ext>
                  </a:extLst>
                </a:hlinkClick>
              </a:rPr>
              <a:t>https://breakthroughactionandresearch.org/where-we-work/burkina-faso/</a:t>
            </a:r>
            <a:r>
              <a:rPr lang="fr" sz="1200" b="0" i="0" u="none" baseline="0">
                <a:solidFill>
                  <a:srgbClr val="0070C0"/>
                </a:solidFill>
              </a:rPr>
              <a:t> </a:t>
            </a:r>
          </a:p>
        </p:txBody>
      </p:sp>
    </p:spTree>
    <p:extLst>
      <p:ext uri="{BB962C8B-B14F-4D97-AF65-F5344CB8AC3E}">
        <p14:creationId xmlns:p14="http://schemas.microsoft.com/office/powerpoint/2010/main" val="300455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214724"/>
            <a:ext cx="8931811" cy="384721"/>
          </a:xfrm>
        </p:spPr>
        <p:txBody>
          <a:bodyPr/>
          <a:lstStyle/>
          <a:p>
            <a:pPr algn="l" rtl="0"/>
            <a:r>
              <a:rPr lang="fr" sz="2400" b="1" i="0" u="none" baseline="0" dirty="0"/>
              <a:t>Approche axée sur la communauté pour accroître l'adoption du vaccin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42166"/>
            <a:ext cx="8344254" cy="246221"/>
          </a:xfrm>
        </p:spPr>
        <p:txBody>
          <a:bodyPr/>
          <a:lstStyle/>
          <a:p>
            <a:pPr algn="l" rtl="0"/>
            <a:r>
              <a:rPr lang="fr" b="0" i="0" u="none" baseline="0"/>
              <a:t>Éthiopie (région de Sidama)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340167107"/>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2324100"/>
            <a:ext cx="2630603" cy="360997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L'administration de la ville de Hawassa avait </a:t>
            </a:r>
            <a:r>
              <a:rPr lang="fr" b="1" i="0" u="none" baseline="0">
                <a:solidFill>
                  <a:schemeClr val="accent4">
                    <a:lumMod val="75000"/>
                  </a:schemeClr>
                </a:solidFill>
                <a:latin typeface="Calibri" panose="020F0502020204030204" pitchFamily="34" charset="0"/>
                <a:cs typeface="Calibri" panose="020F0502020204030204" pitchFamily="34" charset="0"/>
              </a:rPr>
              <a:t>utilisé 98 % des vaccins contre la COVID-19 attribués</a:t>
            </a:r>
            <a:r>
              <a:rPr lang="fr" b="0" i="0" u="none" baseline="0">
                <a:solidFill>
                  <a:schemeClr val="accent4">
                    <a:lumMod val="75000"/>
                  </a:schemeClr>
                </a:solidFill>
                <a:latin typeface="Calibri" panose="020F0502020204030204" pitchFamily="34" charset="0"/>
                <a:cs typeface="Calibri" panose="020F0502020204030204" pitchFamily="34" charset="0"/>
              </a:rPr>
              <a:t> après la campagne. </a:t>
            </a:r>
          </a:p>
        </p:txBody>
      </p:sp>
    </p:spTree>
    <p:extLst>
      <p:ext uri="{BB962C8B-B14F-4D97-AF65-F5344CB8AC3E}">
        <p14:creationId xmlns:p14="http://schemas.microsoft.com/office/powerpoint/2010/main" val="179962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19455" y="272081"/>
            <a:ext cx="8764878" cy="384721"/>
          </a:xfrm>
        </p:spPr>
        <p:txBody>
          <a:bodyPr/>
          <a:lstStyle/>
          <a:p>
            <a:pPr algn="l" rtl="0"/>
            <a:r>
              <a:rPr lang="fr" sz="2400" b="1" i="0" u="none" baseline="0" dirty="0"/>
              <a:t>Forums de discussion communautaires sur le vaccin contre la COVID-19​</a:t>
            </a:r>
            <a:br>
              <a:rPr lang="fr" sz="1600" dirty="0"/>
            </a:br>
            <a:r>
              <a:rPr lang="fr" sz="2400" b="0" i="0" u="none" baseline="0" dirty="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19455" y="1060454"/>
            <a:ext cx="8516113" cy="246221"/>
          </a:xfrm>
        </p:spPr>
        <p:txBody>
          <a:bodyPr/>
          <a:lstStyle/>
          <a:p>
            <a:pPr algn="l" rtl="0"/>
            <a:r>
              <a:rPr lang="fr" b="0" i="0" u="none" baseline="0"/>
              <a:t>Cameroun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335711327"/>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1060454"/>
            <a:ext cx="2630603" cy="5064121"/>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Forte augmentation du nombre de personnes vaccinées par jour depuis le lancement de cette stratégie communautaire en janvier 2022​.</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 Les taux de vaccination sont passés de 0,8 % pour le sud-ouest et de 0,67 % pour le nord-ouest en décembre 2021 à 3,9 % et 9,1 % respectivement en avril 2022.</a:t>
            </a:r>
          </a:p>
        </p:txBody>
      </p:sp>
    </p:spTree>
    <p:extLst>
      <p:ext uri="{BB962C8B-B14F-4D97-AF65-F5344CB8AC3E}">
        <p14:creationId xmlns:p14="http://schemas.microsoft.com/office/powerpoint/2010/main" val="307622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724341"/>
          </a:xfrm>
        </p:spPr>
        <p:txBody>
          <a:bodyPr/>
          <a:lstStyle/>
          <a:p>
            <a:pPr algn="l" rtl="0"/>
            <a:r>
              <a:rPr lang="fr" sz="2400" b="1" i="0" u="none" baseline="0"/>
              <a:t>Utiliser l'observatoire de la demande de vaccination (VDO) pour assurer le succès de la campagne</a:t>
            </a:r>
            <a:br>
              <a:rPr lang="fr" sz="2400"/>
            </a:br>
            <a:br>
              <a:rPr lang="fr" sz="2400"/>
            </a:br>
            <a:r>
              <a:rPr lang="fr" sz="2400" b="0" i="0" u="none" baseline="0"/>
              <a:t>​</a:t>
            </a:r>
            <a:br>
              <a:rPr lang="fr" sz="2400"/>
            </a:br>
            <a:r>
              <a:rPr lang="fr" sz="2400" b="0" i="0" u="none" baseline="0"/>
              <a:t> </a:t>
            </a:r>
            <a:br>
              <a:rPr lang="fr" sz="1600"/>
            </a:br>
            <a:r>
              <a:rPr lang="fr" sz="2400" b="0" i="0" u="none" baseline="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Vietnam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3808315521"/>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389974"/>
            <a:ext cx="2630603" cy="593472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Avant le VDO, l'UNICEF Vietnam n'avait pas utilisé l'écoute sociale pour la campagne médiatique de vaccination intitulée Safe Journeys.​</a:t>
            </a:r>
          </a:p>
          <a:p>
            <a:pPr algn="l" rtl="0">
              <a:spcBef>
                <a:spcPts val="600"/>
              </a:spcBef>
              <a:spcAft>
                <a:spcPts val="600"/>
              </a:spcAft>
              <a:buNone/>
            </a:pPr>
            <a:r>
              <a:rPr lang="fr" b="1" i="0" u="none" baseline="0">
                <a:solidFill>
                  <a:schemeClr val="accent4">
                    <a:lumMod val="75000"/>
                  </a:schemeClr>
                </a:solidFill>
                <a:latin typeface="Calibri" panose="020F0502020204030204" pitchFamily="34" charset="0"/>
                <a:cs typeface="Calibri" panose="020F0502020204030204" pitchFamily="34" charset="0"/>
              </a:rPr>
              <a:t>La phase 1 de la campagne Safe Journeys a permis d’atteindre environ 25 millions de personnes.​</a:t>
            </a:r>
          </a:p>
        </p:txBody>
      </p:sp>
    </p:spTree>
    <p:extLst>
      <p:ext uri="{BB962C8B-B14F-4D97-AF65-F5344CB8AC3E}">
        <p14:creationId xmlns:p14="http://schemas.microsoft.com/office/powerpoint/2010/main" val="122336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384721"/>
          </a:xfrm>
        </p:spPr>
        <p:txBody>
          <a:bodyPr/>
          <a:lstStyle/>
          <a:p>
            <a:pPr algn="l" rtl="0"/>
            <a:r>
              <a:rPr lang="fr" sz="2400" b="1" i="0" u="none" baseline="0"/>
              <a:t>Association du système de gestion de la rumeur avec l'approche multimédia  </a:t>
            </a:r>
            <a:br>
              <a:rPr lang="fr" sz="2400"/>
            </a:br>
            <a:r>
              <a:rPr lang="fr" sz="2400" b="0" i="0" u="none" baseline="0"/>
              <a:t>​</a:t>
            </a:r>
            <a:br>
              <a:rPr lang="fr" sz="2400"/>
            </a:br>
            <a:r>
              <a:rPr lang="fr" sz="2400" b="0" i="0" u="none" baseline="0"/>
              <a:t> </a:t>
            </a:r>
            <a:br>
              <a:rPr lang="fr" sz="1600"/>
            </a:br>
            <a:r>
              <a:rPr lang="fr" sz="2400" b="0" i="0" u="none" baseline="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Côte d’Ivoire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437190750"/>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725665"/>
            <a:ext cx="2630603" cy="593472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L'effort de communication axé sur les données a soutenu une </a:t>
            </a:r>
            <a:r>
              <a:rPr lang="fr" b="1" i="0" u="none" baseline="0">
                <a:solidFill>
                  <a:schemeClr val="accent4">
                    <a:lumMod val="75000"/>
                  </a:schemeClr>
                </a:solidFill>
                <a:latin typeface="Calibri" panose="020F0502020204030204" pitchFamily="34" charset="0"/>
                <a:cs typeface="Calibri" panose="020F0502020204030204" pitchFamily="34" charset="0"/>
              </a:rPr>
              <a:t>augmentation du taux de vaccination à la fin de l’année 2021 : 15 % des individus ont terminé la série primaire (contre 10 % avant la campagne)​</a:t>
            </a:r>
          </a:p>
          <a:p>
            <a:pPr algn="l" rtl="0">
              <a:spcBef>
                <a:spcPts val="600"/>
              </a:spcBef>
              <a:spcAft>
                <a:spcPts val="600"/>
              </a:spcAft>
              <a:buNone/>
            </a:pPr>
            <a:r>
              <a:rPr lang="fr" b="0" i="0" u="none" baseline="0">
                <a:solidFill>
                  <a:schemeClr val="accent4">
                    <a:lumMod val="75000"/>
                  </a:schemeClr>
                </a:solidFill>
                <a:latin typeface="Calibri" panose="020F0502020204030204" pitchFamily="34" charset="0"/>
                <a:cs typeface="Calibri" panose="020F0502020204030204" pitchFamily="34" charset="0"/>
              </a:rPr>
              <a:t>Parmi les groupes prioritaires, 87 % des travailleurs de la santé, 99 % des militaires et 85 % des personnes âgées ont reçu au moins une dose.​</a:t>
            </a:r>
          </a:p>
        </p:txBody>
      </p:sp>
    </p:spTree>
    <p:extLst>
      <p:ext uri="{BB962C8B-B14F-4D97-AF65-F5344CB8AC3E}">
        <p14:creationId xmlns:p14="http://schemas.microsoft.com/office/powerpoint/2010/main" val="167704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C862894-7B03-D9E8-FE81-24172F5BE0B9}"/>
              </a:ext>
            </a:extLst>
          </p:cNvPr>
          <p:cNvSpPr>
            <a:spLocks noGrp="1"/>
          </p:cNvSpPr>
          <p:nvPr>
            <p:ph type="subTitle" idx="1"/>
          </p:nvPr>
        </p:nvSpPr>
        <p:spPr/>
        <p:txBody>
          <a:bodyPr/>
          <a:lstStyle/>
          <a:p>
            <a:pPr rtl="0"/>
            <a:r>
              <a:rPr lang="fr" b="0" i="0" u="none" baseline="0"/>
              <a:t>Phrases d’accroche</a:t>
            </a:r>
          </a:p>
        </p:txBody>
      </p:sp>
      <p:sp>
        <p:nvSpPr>
          <p:cNvPr id="5" name="Title 4">
            <a:extLst>
              <a:ext uri="{FF2B5EF4-FFF2-40B4-BE49-F238E27FC236}">
                <a16:creationId xmlns:a16="http://schemas.microsoft.com/office/drawing/2014/main" id="{A8B8DED0-7ECF-9C5B-3B70-C5A871F6E28E}"/>
              </a:ext>
            </a:extLst>
          </p:cNvPr>
          <p:cNvSpPr>
            <a:spLocks noGrp="1"/>
          </p:cNvSpPr>
          <p:nvPr>
            <p:ph type="title"/>
          </p:nvPr>
        </p:nvSpPr>
        <p:spPr>
          <a:xfrm>
            <a:off x="829364" y="2111020"/>
            <a:ext cx="10533269" cy="584775"/>
          </a:xfrm>
        </p:spPr>
        <p:txBody>
          <a:bodyPr/>
          <a:lstStyle/>
          <a:p>
            <a:pPr rtl="0"/>
            <a:r>
              <a:rPr lang="fr" b="1" i="0" u="none" baseline="0" dirty="0"/>
              <a:t>Gouvernance, planification et coordination</a:t>
            </a:r>
          </a:p>
        </p:txBody>
      </p:sp>
    </p:spTree>
    <p:extLst>
      <p:ext uri="{BB962C8B-B14F-4D97-AF65-F5344CB8AC3E}">
        <p14:creationId xmlns:p14="http://schemas.microsoft.com/office/powerpoint/2010/main" val="217467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391314" y="197613"/>
            <a:ext cx="8764878" cy="384721"/>
          </a:xfrm>
        </p:spPr>
        <p:txBody>
          <a:bodyPr/>
          <a:lstStyle/>
          <a:p>
            <a:pPr algn="l" rtl="0"/>
            <a:r>
              <a:rPr lang="fr" sz="2400" b="1" i="0" u="none" baseline="0"/>
              <a:t>Participation de la communauté et intégration de la vaccination aux services ANC de routine </a:t>
            </a:r>
            <a:br>
              <a:rPr lang="fr" sz="2400"/>
            </a:br>
            <a:r>
              <a:rPr lang="fr" sz="2400" b="0" i="0" u="none" baseline="0"/>
              <a:t>​</a:t>
            </a:r>
            <a:br>
              <a:rPr lang="fr" sz="2400"/>
            </a:br>
            <a:r>
              <a:rPr lang="fr" sz="2400" b="0" i="0" u="none" baseline="0"/>
              <a:t> </a:t>
            </a:r>
            <a:br>
              <a:rPr lang="fr" sz="1600"/>
            </a:br>
            <a:r>
              <a:rPr lang="fr" sz="2400" b="0" i="0" u="none" baseline="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391314" y="1060454"/>
            <a:ext cx="8344254" cy="246221"/>
          </a:xfrm>
        </p:spPr>
        <p:txBody>
          <a:bodyPr/>
          <a:lstStyle/>
          <a:p>
            <a:pPr algn="l" rtl="0"/>
            <a:r>
              <a:rPr lang="fr" b="0" i="0" u="none" baseline="0"/>
              <a:t>Fidji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513936274"/>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389974"/>
            <a:ext cx="2630603" cy="593472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1" i="0" u="none" baseline="0">
                <a:solidFill>
                  <a:schemeClr val="accent4">
                    <a:lumMod val="75000"/>
                  </a:schemeClr>
                </a:solidFill>
                <a:latin typeface="Calibri" panose="020F0502020204030204" pitchFamily="34" charset="0"/>
                <a:cs typeface="Calibri" panose="020F0502020204030204" pitchFamily="34" charset="0"/>
              </a:rPr>
              <a:t>En un an, 95 % des personnes de 18 ans et plus ont terminé la série de vaccination primaire</a:t>
            </a:r>
          </a:p>
        </p:txBody>
      </p:sp>
    </p:spTree>
    <p:extLst>
      <p:ext uri="{BB962C8B-B14F-4D97-AF65-F5344CB8AC3E}">
        <p14:creationId xmlns:p14="http://schemas.microsoft.com/office/powerpoint/2010/main" val="4161355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724341"/>
          </a:xfrm>
        </p:spPr>
        <p:txBody>
          <a:bodyPr/>
          <a:lstStyle/>
          <a:p>
            <a:pPr algn="l" rtl="0"/>
            <a:r>
              <a:rPr lang="fr" sz="2000" b="1" i="0" u="none" baseline="0" dirty="0"/>
              <a:t>Campagne de communication sur les réseaux sociaux ciblée d’un point de vue géographique pour contrer la désinformations en ligne   </a:t>
            </a:r>
            <a:br>
              <a:rPr lang="fr" sz="2000" dirty="0"/>
            </a:br>
            <a:r>
              <a:rPr lang="fr" sz="2000" b="0" i="0" u="none" baseline="0" dirty="0"/>
              <a:t>​</a:t>
            </a:r>
            <a:br>
              <a:rPr lang="fr" sz="2000" dirty="0"/>
            </a:br>
            <a:r>
              <a:rPr lang="fr" sz="2000" b="0" i="0" u="none" baseline="0" dirty="0"/>
              <a:t> </a:t>
            </a:r>
            <a:br>
              <a:rPr lang="fr" sz="1400" dirty="0"/>
            </a:br>
            <a:r>
              <a:rPr lang="fr" sz="2000" b="0" i="0" u="none" baseline="0" dirty="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Ghana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497186266"/>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302496" y="797780"/>
            <a:ext cx="2791968" cy="5221188"/>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sz="1600" b="0" i="0" u="none" baseline="0" dirty="0">
                <a:solidFill>
                  <a:schemeClr val="accent4">
                    <a:lumMod val="75000"/>
                  </a:schemeClr>
                </a:solidFill>
                <a:latin typeface="Calibri" panose="020F0502020204030204" pitchFamily="34" charset="0"/>
                <a:cs typeface="Calibri" panose="020F0502020204030204" pitchFamily="34" charset="0"/>
              </a:rPr>
              <a:t>L'impact de la campagne de communication a été mesuré </a:t>
            </a:r>
          </a:p>
          <a:p>
            <a:pPr algn="l" rtl="0">
              <a:spcBef>
                <a:spcPts val="600"/>
              </a:spcBef>
              <a:spcAft>
                <a:spcPts val="600"/>
              </a:spcAft>
              <a:buNone/>
            </a:pPr>
            <a:r>
              <a:rPr lang="fr" sz="1600" b="0" i="0" u="none" baseline="0" dirty="0">
                <a:solidFill>
                  <a:schemeClr val="accent4">
                    <a:lumMod val="75000"/>
                  </a:schemeClr>
                </a:solidFill>
                <a:latin typeface="Calibri" panose="020F0502020204030204" pitchFamily="34" charset="0"/>
                <a:cs typeface="Calibri" panose="020F0502020204030204" pitchFamily="34" charset="0"/>
              </a:rPr>
              <a:t>Les résultats ont montré un impact statistiquement significatif :​</a:t>
            </a:r>
          </a:p>
          <a:p>
            <a:pPr marL="285750" indent="-285750" algn="l" rtl="0">
              <a:spcBef>
                <a:spcPts val="600"/>
              </a:spcBef>
              <a:spcAft>
                <a:spcPts val="600"/>
              </a:spcAft>
              <a:buFont typeface="Arial" panose="020B0604020202020204" pitchFamily="34" charset="0"/>
              <a:buChar char="•"/>
            </a:pPr>
            <a:r>
              <a:rPr lang="fr" sz="1600" b="1" i="0" u="none" baseline="0" dirty="0">
                <a:solidFill>
                  <a:schemeClr val="accent4">
                    <a:lumMod val="75000"/>
                  </a:schemeClr>
                </a:solidFill>
                <a:latin typeface="Calibri" panose="020F0502020204030204" pitchFamily="34" charset="0"/>
                <a:cs typeface="Calibri" panose="020F0502020204030204" pitchFamily="34" charset="0"/>
              </a:rPr>
              <a:t>Augmentation de 7 % des recommandations de vaccination aux amis </a:t>
            </a:r>
            <a:r>
              <a:rPr lang="fr" sz="1600" b="0" i="0" u="none" baseline="0" dirty="0">
                <a:solidFill>
                  <a:schemeClr val="accent4">
                    <a:lumMod val="75000"/>
                  </a:schemeClr>
                </a:solidFill>
                <a:latin typeface="Calibri" panose="020F0502020204030204" pitchFamily="34" charset="0"/>
                <a:cs typeface="Calibri" panose="020F0502020204030204" pitchFamily="34" charset="0"/>
              </a:rPr>
              <a:t>et à la famille (60,8 % contre 67,8 %)​</a:t>
            </a:r>
          </a:p>
          <a:p>
            <a:pPr marL="285750" indent="-285750" algn="l" rtl="0">
              <a:spcBef>
                <a:spcPts val="600"/>
              </a:spcBef>
              <a:spcAft>
                <a:spcPts val="600"/>
              </a:spcAft>
              <a:buFont typeface="Arial" panose="020B0604020202020204" pitchFamily="34" charset="0"/>
              <a:buChar char="•"/>
            </a:pPr>
            <a:r>
              <a:rPr lang="fr" sz="1600" b="1" i="0" u="none" baseline="0" dirty="0">
                <a:solidFill>
                  <a:schemeClr val="accent4">
                    <a:lumMod val="75000"/>
                  </a:schemeClr>
                </a:solidFill>
                <a:latin typeface="Calibri" panose="020F0502020204030204" pitchFamily="34" charset="0"/>
                <a:cs typeface="Calibri" panose="020F0502020204030204" pitchFamily="34" charset="0"/>
              </a:rPr>
              <a:t>Augmentation de 4,3 % de la croyance selon laquelle les vaccins sont la meilleure façon de prévenir la COVID-19</a:t>
            </a:r>
            <a:r>
              <a:rPr lang="fr" sz="1600" b="0" i="0" u="none" baseline="0" dirty="0">
                <a:solidFill>
                  <a:schemeClr val="accent4">
                    <a:lumMod val="75000"/>
                  </a:schemeClr>
                </a:solidFill>
                <a:latin typeface="Calibri" panose="020F0502020204030204" pitchFamily="34" charset="0"/>
                <a:cs typeface="Calibri" panose="020F0502020204030204" pitchFamily="34" charset="0"/>
              </a:rPr>
              <a:t> (62,1 % contre 66,4 %)​</a:t>
            </a:r>
          </a:p>
          <a:p>
            <a:pPr marL="285750" indent="-285750" algn="l" rtl="0">
              <a:spcBef>
                <a:spcPts val="600"/>
              </a:spcBef>
              <a:spcAft>
                <a:spcPts val="600"/>
              </a:spcAft>
              <a:buFont typeface="Arial" panose="020B0604020202020204" pitchFamily="34" charset="0"/>
              <a:buChar char="•"/>
            </a:pPr>
            <a:r>
              <a:rPr lang="fr" sz="1600" b="1" i="0" u="none" baseline="0" dirty="0">
                <a:solidFill>
                  <a:schemeClr val="accent4">
                    <a:lumMod val="75000"/>
                  </a:schemeClr>
                </a:solidFill>
                <a:latin typeface="Calibri" panose="020F0502020204030204" pitchFamily="34" charset="0"/>
                <a:cs typeface="Calibri" panose="020F0502020204030204" pitchFamily="34" charset="0"/>
              </a:rPr>
              <a:t>Augmentation de la confiance de 4,2 % </a:t>
            </a:r>
            <a:r>
              <a:rPr lang="fr" sz="1600" b="0" i="0" u="none" baseline="0" dirty="0">
                <a:solidFill>
                  <a:schemeClr val="accent4">
                    <a:lumMod val="75000"/>
                  </a:schemeClr>
                </a:solidFill>
                <a:latin typeface="Calibri" panose="020F0502020204030204" pitchFamily="34" charset="0"/>
                <a:cs typeface="Calibri" panose="020F0502020204030204" pitchFamily="34" charset="0"/>
              </a:rPr>
              <a:t>quant au fait que les vaccins sont meilleurs que les solutions alternatives naturelles (30,0 % contre 34,2 %)​</a:t>
            </a:r>
          </a:p>
        </p:txBody>
      </p:sp>
    </p:spTree>
    <p:extLst>
      <p:ext uri="{BB962C8B-B14F-4D97-AF65-F5344CB8AC3E}">
        <p14:creationId xmlns:p14="http://schemas.microsoft.com/office/powerpoint/2010/main" val="98283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391314" y="197613"/>
            <a:ext cx="8764878" cy="384721"/>
          </a:xfrm>
        </p:spPr>
        <p:txBody>
          <a:bodyPr/>
          <a:lstStyle/>
          <a:p>
            <a:pPr algn="l" rtl="0"/>
            <a:r>
              <a:rPr lang="fr" sz="2400" b="1" i="0" u="none" baseline="0"/>
              <a:t>Restrictions liées à la vaccination pour influencer le comportement en matière de santé</a:t>
            </a:r>
            <a:br>
              <a:rPr lang="fr" sz="2400"/>
            </a:br>
            <a:r>
              <a:rPr lang="fr" sz="2400" b="0" i="0" u="none" baseline="0"/>
              <a:t>​</a:t>
            </a:r>
            <a:br>
              <a:rPr lang="fr" sz="2400"/>
            </a:br>
            <a:r>
              <a:rPr lang="fr" sz="2400" b="0" i="0" u="none" baseline="0"/>
              <a:t> </a:t>
            </a:r>
            <a:br>
              <a:rPr lang="fr" sz="1600"/>
            </a:br>
            <a:r>
              <a:rPr lang="fr" sz="2400" b="0" i="0" u="none" baseline="0"/>
              <a:t>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391314" y="1060454"/>
            <a:ext cx="8344254" cy="246221"/>
          </a:xfrm>
        </p:spPr>
        <p:txBody>
          <a:bodyPr/>
          <a:lstStyle/>
          <a:p>
            <a:pPr algn="l" rtl="0"/>
            <a:r>
              <a:rPr lang="fr" b="0" i="0" u="none" baseline="0"/>
              <a:t>Pakistan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335262076"/>
              </p:ext>
            </p:extLst>
          </p:nvPr>
        </p:nvGraphicFramePr>
        <p:xfrm>
          <a:off x="135989" y="1445175"/>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796879"/>
            <a:ext cx="2630603" cy="5264242"/>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b="0" i="0" u="none" baseline="0" dirty="0">
                <a:solidFill>
                  <a:schemeClr val="accent4">
                    <a:lumMod val="75000"/>
                  </a:schemeClr>
                </a:solidFill>
                <a:latin typeface="Calibri" panose="020F0502020204030204" pitchFamily="34" charset="0"/>
                <a:cs typeface="Calibri" panose="020F0502020204030204" pitchFamily="34" charset="0"/>
              </a:rPr>
              <a:t>Grâce à l'assistance technique du bureau national de l'UNICEF, le gouvernement fédéral a atteint </a:t>
            </a:r>
            <a:r>
              <a:rPr lang="fr" b="1" i="0" u="none" baseline="0" dirty="0">
                <a:solidFill>
                  <a:schemeClr val="accent4">
                    <a:lumMod val="75000"/>
                  </a:schemeClr>
                </a:solidFill>
                <a:latin typeface="Calibri" panose="020F0502020204030204" pitchFamily="34" charset="0"/>
                <a:cs typeface="Calibri" panose="020F0502020204030204" pitchFamily="34" charset="0"/>
              </a:rPr>
              <a:t>un taux élevé d'adoption des vaccins (82 %) malgré une réticence persistante à l'égard des vaccins (40 %).</a:t>
            </a:r>
            <a:r>
              <a:rPr lang="fr" b="0" i="0" u="none" baseline="0" dirty="0">
                <a:solidFill>
                  <a:schemeClr val="accent4">
                    <a:lumMod val="75000"/>
                  </a:schemeClr>
                </a:solidFill>
                <a:latin typeface="Calibri" panose="020F0502020204030204" pitchFamily="34" charset="0"/>
                <a:cs typeface="Calibri" panose="020F0502020204030204" pitchFamily="34" charset="0"/>
              </a:rPr>
              <a:t>​</a:t>
            </a:r>
          </a:p>
          <a:p>
            <a:pPr algn="l" rtl="0">
              <a:spcBef>
                <a:spcPts val="600"/>
              </a:spcBef>
              <a:spcAft>
                <a:spcPts val="600"/>
              </a:spcAft>
              <a:buNone/>
            </a:pPr>
            <a:r>
              <a:rPr lang="fr" b="1" i="0" u="none" baseline="0" dirty="0">
                <a:solidFill>
                  <a:schemeClr val="accent4">
                    <a:lumMod val="75000"/>
                  </a:schemeClr>
                </a:solidFill>
                <a:latin typeface="Calibri" panose="020F0502020204030204" pitchFamily="34" charset="0"/>
                <a:cs typeface="Calibri" panose="020F0502020204030204" pitchFamily="34" charset="0"/>
              </a:rPr>
              <a:t>61 % des Pakistanais réticents à se faire vacciner</a:t>
            </a:r>
            <a:r>
              <a:rPr lang="fr" b="0" i="0" u="none" baseline="0" dirty="0">
                <a:solidFill>
                  <a:schemeClr val="accent4">
                    <a:lumMod val="75000"/>
                  </a:schemeClr>
                </a:solidFill>
                <a:latin typeface="Calibri" panose="020F0502020204030204" pitchFamily="34" charset="0"/>
                <a:cs typeface="Calibri" panose="020F0502020204030204" pitchFamily="34" charset="0"/>
              </a:rPr>
              <a:t> </a:t>
            </a:r>
            <a:r>
              <a:rPr lang="fr" b="1" i="0" u="none" baseline="0" dirty="0">
                <a:solidFill>
                  <a:schemeClr val="accent4">
                    <a:lumMod val="75000"/>
                  </a:schemeClr>
                </a:solidFill>
                <a:latin typeface="Calibri" panose="020F0502020204030204" pitchFamily="34" charset="0"/>
                <a:cs typeface="Calibri" panose="020F0502020204030204" pitchFamily="34" charset="0"/>
              </a:rPr>
              <a:t>ont été vaccinés</a:t>
            </a:r>
            <a:r>
              <a:rPr lang="fr" b="0" i="0" u="none" baseline="0" dirty="0">
                <a:solidFill>
                  <a:schemeClr val="accent4">
                    <a:lumMod val="75000"/>
                  </a:schemeClr>
                </a:solidFill>
                <a:latin typeface="Calibri" panose="020F0502020204030204" pitchFamily="34" charset="0"/>
                <a:cs typeface="Calibri" panose="020F0502020204030204" pitchFamily="34" charset="0"/>
              </a:rPr>
              <a:t> (75 % n'étaient pas sûrs et 61 % étaient sûrs) : 21 % de la population totale.​</a:t>
            </a:r>
          </a:p>
          <a:p>
            <a:pPr algn="l" rtl="0">
              <a:spcBef>
                <a:spcPts val="600"/>
              </a:spcBef>
              <a:spcAft>
                <a:spcPts val="600"/>
              </a:spcAft>
              <a:buNone/>
            </a:pPr>
            <a:r>
              <a:rPr lang="fr" b="1" i="0" u="none" baseline="0" dirty="0">
                <a:solidFill>
                  <a:schemeClr val="accent4">
                    <a:lumMod val="75000"/>
                  </a:schemeClr>
                </a:solidFill>
                <a:latin typeface="Calibri" panose="020F0502020204030204" pitchFamily="34" charset="0"/>
                <a:cs typeface="Calibri" panose="020F0502020204030204" pitchFamily="34" charset="0"/>
              </a:rPr>
              <a:t>La raison principale de la vaccination n'était pas la santé, mais le dépassement des restrictions liées au vaccin.​</a:t>
            </a:r>
          </a:p>
        </p:txBody>
      </p:sp>
    </p:spTree>
    <p:extLst>
      <p:ext uri="{BB962C8B-B14F-4D97-AF65-F5344CB8AC3E}">
        <p14:creationId xmlns:p14="http://schemas.microsoft.com/office/powerpoint/2010/main" val="1753437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BAACBA-B280-DF4D-11EB-3F8B6F9BF940}"/>
              </a:ext>
            </a:extLst>
          </p:cNvPr>
          <p:cNvSpPr>
            <a:spLocks noGrp="1"/>
          </p:cNvSpPr>
          <p:nvPr>
            <p:ph type="title"/>
          </p:nvPr>
        </p:nvSpPr>
        <p:spPr>
          <a:xfrm>
            <a:off x="1232601" y="1576009"/>
            <a:ext cx="9726795" cy="1169551"/>
          </a:xfrm>
        </p:spPr>
        <p:txBody>
          <a:bodyPr/>
          <a:lstStyle/>
          <a:p>
            <a:pPr rtl="0"/>
            <a:r>
              <a:rPr lang="fr" b="1" i="0" u="none" baseline="0" dirty="0"/>
              <a:t>Rétablir et renforcer la vaccination </a:t>
            </a:r>
            <a:r>
              <a:rPr lang="fr" dirty="0"/>
              <a:t>de routine</a:t>
            </a:r>
            <a:r>
              <a:rPr lang="fr" b="1" i="0" u="none" baseline="0" dirty="0"/>
              <a:t> des enfants</a:t>
            </a:r>
          </a:p>
        </p:txBody>
      </p:sp>
      <p:sp>
        <p:nvSpPr>
          <p:cNvPr id="5" name="Subtitle 5">
            <a:extLst>
              <a:ext uri="{FF2B5EF4-FFF2-40B4-BE49-F238E27FC236}">
                <a16:creationId xmlns:a16="http://schemas.microsoft.com/office/drawing/2014/main" id="{6540CDC2-9D86-E691-D0C0-EBD20A4AEB1B}"/>
              </a:ext>
            </a:extLst>
          </p:cNvPr>
          <p:cNvSpPr>
            <a:spLocks noGrp="1"/>
          </p:cNvSpPr>
          <p:nvPr>
            <p:ph type="subTitle" idx="1"/>
          </p:nvPr>
        </p:nvSpPr>
        <p:spPr>
          <a:xfrm>
            <a:off x="1232602" y="2815981"/>
            <a:ext cx="9726795" cy="307777"/>
          </a:xfrm>
        </p:spPr>
        <p:txBody>
          <a:bodyPr/>
          <a:lstStyle/>
          <a:p>
            <a:pPr rtl="0"/>
            <a:r>
              <a:rPr lang="fr" b="0" i="0" u="none" baseline="0"/>
              <a:t>Phrases d’accroche et approfondissement</a:t>
            </a:r>
          </a:p>
        </p:txBody>
      </p:sp>
    </p:spTree>
    <p:extLst>
      <p:ext uri="{BB962C8B-B14F-4D97-AF65-F5344CB8AC3E}">
        <p14:creationId xmlns:p14="http://schemas.microsoft.com/office/powerpoint/2010/main" val="523897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dirty="0"/>
              <a:t>Rétablir et renforcer la vaccination de routine des enfants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4117979869"/>
              </p:ext>
            </p:extLst>
          </p:nvPr>
        </p:nvGraphicFramePr>
        <p:xfrm>
          <a:off x="203200" y="990335"/>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AC77CEF-3A5D-0B00-9187-D6A7AA9B324C}"/>
              </a:ext>
            </a:extLst>
          </p:cNvPr>
          <p:cNvGraphicFramePr/>
          <p:nvPr>
            <p:extLst>
              <p:ext uri="{D42A27DB-BD31-4B8C-83A1-F6EECF244321}">
                <p14:modId xmlns:p14="http://schemas.microsoft.com/office/powerpoint/2010/main" val="2065756105"/>
              </p:ext>
            </p:extLst>
          </p:nvPr>
        </p:nvGraphicFramePr>
        <p:xfrm>
          <a:off x="6299201" y="990335"/>
          <a:ext cx="5892799"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2018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384721"/>
          </a:xfrm>
        </p:spPr>
        <p:txBody>
          <a:bodyPr/>
          <a:lstStyle/>
          <a:p>
            <a:pPr algn="l" rtl="0"/>
            <a:r>
              <a:rPr lang="fr" sz="2400" b="1" i="0" u="none" baseline="0"/>
              <a:t>Interventions visant à améliorer la couverture vaccinale des enfants </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LIBAN – Approfondissement </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4016813863"/>
              </p:ext>
            </p:extLst>
          </p:nvPr>
        </p:nvGraphicFramePr>
        <p:xfrm>
          <a:off x="97536" y="1601191"/>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272016" y="82296"/>
            <a:ext cx="2822448" cy="6385731"/>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sz="1600" b="0" i="0" u="none" baseline="0" dirty="0">
                <a:solidFill>
                  <a:schemeClr val="accent4">
                    <a:lumMod val="75000"/>
                  </a:schemeClr>
                </a:solidFill>
                <a:latin typeface="Calibri" panose="020F0502020204030204" pitchFamily="34" charset="0"/>
                <a:cs typeface="Calibri" panose="020F0502020204030204" pitchFamily="34" charset="0"/>
              </a:rPr>
              <a:t>Après 2 mois (décembre 2021-janvier 2022) de mise en œuvre :​</a:t>
            </a:r>
          </a:p>
          <a:p>
            <a:pPr marL="285750" indent="-285750" algn="l" rtl="0">
              <a:spcBef>
                <a:spcPts val="600"/>
              </a:spcBef>
              <a:spcAft>
                <a:spcPts val="600"/>
              </a:spcAft>
              <a:buFont typeface="Arial" panose="020B0604020202020204" pitchFamily="34" charset="0"/>
              <a:buChar char="•"/>
            </a:pPr>
            <a:r>
              <a:rPr lang="fr" sz="1600" b="1" i="0" u="none" baseline="0" dirty="0">
                <a:solidFill>
                  <a:schemeClr val="accent4">
                    <a:lumMod val="75000"/>
                  </a:schemeClr>
                </a:solidFill>
                <a:latin typeface="Calibri" panose="020F0502020204030204" pitchFamily="34" charset="0"/>
                <a:cs typeface="Calibri" panose="020F0502020204030204" pitchFamily="34" charset="0"/>
              </a:rPr>
              <a:t>35 000 enfants et adolescents ont reçu leurs doses manquées​​</a:t>
            </a:r>
          </a:p>
          <a:p>
            <a:pPr marL="285750" indent="-285750" algn="l" rtl="0">
              <a:spcBef>
                <a:spcPts val="600"/>
              </a:spcBef>
              <a:spcAft>
                <a:spcPts val="600"/>
              </a:spcAft>
              <a:buFont typeface="Arial" panose="020B0604020202020204" pitchFamily="34" charset="0"/>
              <a:buChar char="•"/>
            </a:pPr>
            <a:r>
              <a:rPr lang="fr" sz="1600" b="0" i="0" u="none" baseline="0" dirty="0">
                <a:solidFill>
                  <a:schemeClr val="accent4">
                    <a:lumMod val="75000"/>
                  </a:schemeClr>
                </a:solidFill>
                <a:latin typeface="Calibri" panose="020F0502020204030204" pitchFamily="34" charset="0"/>
                <a:cs typeface="Calibri" panose="020F0502020204030204" pitchFamily="34" charset="0"/>
              </a:rPr>
              <a:t>​</a:t>
            </a:r>
            <a:r>
              <a:rPr lang="fr" sz="1600" b="1" i="0" u="none" baseline="0" dirty="0">
                <a:solidFill>
                  <a:schemeClr val="accent4">
                    <a:lumMod val="75000"/>
                  </a:schemeClr>
                </a:solidFill>
                <a:latin typeface="Calibri" panose="020F0502020204030204" pitchFamily="34" charset="0"/>
                <a:cs typeface="Calibri" panose="020F0502020204030204" pitchFamily="34" charset="0"/>
              </a:rPr>
              <a:t>940 séances de sensibilisation de groupe sur le MNCAH </a:t>
            </a:r>
            <a:r>
              <a:rPr lang="fr" sz="1600" b="0" i="0" u="none" baseline="0" dirty="0">
                <a:solidFill>
                  <a:schemeClr val="accent4">
                    <a:lumMod val="75000"/>
                  </a:schemeClr>
                </a:solidFill>
                <a:latin typeface="Calibri" panose="020F0502020204030204" pitchFamily="34" charset="0"/>
                <a:cs typeface="Calibri" panose="020F0502020204030204" pitchFamily="34" charset="0"/>
              </a:rPr>
              <a:t>et la santé mentale dans le contexte de la COVID-19 ont été organisées</a:t>
            </a:r>
          </a:p>
          <a:p>
            <a:pPr marL="285750" indent="-285750" algn="l" rtl="0">
              <a:spcBef>
                <a:spcPts val="600"/>
              </a:spcBef>
              <a:spcAft>
                <a:spcPts val="600"/>
              </a:spcAft>
              <a:buFont typeface="Arial" panose="020B0604020202020204" pitchFamily="34" charset="0"/>
              <a:buChar char="•"/>
            </a:pPr>
            <a:r>
              <a:rPr lang="fr" sz="1600" b="0" i="0" u="none" baseline="0" dirty="0">
                <a:solidFill>
                  <a:schemeClr val="accent4">
                    <a:lumMod val="75000"/>
                  </a:schemeClr>
                </a:solidFill>
                <a:latin typeface="Calibri" panose="020F0502020204030204" pitchFamily="34" charset="0"/>
                <a:cs typeface="Calibri" panose="020F0502020204030204" pitchFamily="34" charset="0"/>
              </a:rPr>
              <a:t>La confiance des parents a augmenté en faveur de la vaccination dans le secteur public.</a:t>
            </a:r>
          </a:p>
          <a:p>
            <a:pPr marL="285750" indent="-285750" algn="l" rtl="0">
              <a:spcBef>
                <a:spcPts val="600"/>
              </a:spcBef>
              <a:spcAft>
                <a:spcPts val="600"/>
              </a:spcAft>
              <a:buFont typeface="Arial" panose="020B0604020202020204" pitchFamily="34" charset="0"/>
              <a:buChar char="•"/>
            </a:pPr>
            <a:r>
              <a:rPr lang="fr" sz="1600" b="0" i="0" u="none" baseline="0" dirty="0">
                <a:solidFill>
                  <a:schemeClr val="accent4">
                    <a:lumMod val="75000"/>
                  </a:schemeClr>
                </a:solidFill>
                <a:latin typeface="Calibri" panose="020F0502020204030204" pitchFamily="34" charset="0"/>
                <a:cs typeface="Calibri" panose="020F0502020204030204" pitchFamily="34" charset="0"/>
              </a:rPr>
              <a:t>Sur la base du résultat réussi d'une intervention précoce, une intervention à grande échelle ciblant 100 000 enfants manqués dans 9 districts les moins performants a été lancée.​</a:t>
            </a:r>
          </a:p>
        </p:txBody>
      </p:sp>
    </p:spTree>
    <p:extLst>
      <p:ext uri="{BB962C8B-B14F-4D97-AF65-F5344CB8AC3E}">
        <p14:creationId xmlns:p14="http://schemas.microsoft.com/office/powerpoint/2010/main" val="2726040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BAACBA-B280-DF4D-11EB-3F8B6F9BF940}"/>
              </a:ext>
            </a:extLst>
          </p:cNvPr>
          <p:cNvSpPr>
            <a:spLocks noGrp="1"/>
          </p:cNvSpPr>
          <p:nvPr>
            <p:ph type="title"/>
          </p:nvPr>
        </p:nvSpPr>
        <p:spPr>
          <a:xfrm>
            <a:off x="1232601" y="1868397"/>
            <a:ext cx="9726795" cy="584775"/>
          </a:xfrm>
        </p:spPr>
        <p:txBody>
          <a:bodyPr/>
          <a:lstStyle/>
          <a:p>
            <a:pPr rtl="0"/>
            <a:r>
              <a:rPr lang="fr" b="1" i="0" u="none" baseline="0"/>
              <a:t>Surveillance et évaluation</a:t>
            </a:r>
          </a:p>
        </p:txBody>
      </p:sp>
      <p:sp>
        <p:nvSpPr>
          <p:cNvPr id="5" name="Subtitle 5">
            <a:extLst>
              <a:ext uri="{FF2B5EF4-FFF2-40B4-BE49-F238E27FC236}">
                <a16:creationId xmlns:a16="http://schemas.microsoft.com/office/drawing/2014/main" id="{8CFDCAB5-2C1C-5663-34FA-1F0EB85A4515}"/>
              </a:ext>
            </a:extLst>
          </p:cNvPr>
          <p:cNvSpPr>
            <a:spLocks noGrp="1"/>
          </p:cNvSpPr>
          <p:nvPr>
            <p:ph type="subTitle" idx="1"/>
          </p:nvPr>
        </p:nvSpPr>
        <p:spPr>
          <a:xfrm>
            <a:off x="1232602" y="2815981"/>
            <a:ext cx="9726795" cy="307777"/>
          </a:xfrm>
        </p:spPr>
        <p:txBody>
          <a:bodyPr/>
          <a:lstStyle/>
          <a:p>
            <a:pPr rtl="0"/>
            <a:r>
              <a:rPr lang="fr" b="0" i="0" u="none" baseline="0"/>
              <a:t>Phrases d’accroche et approfondissement</a:t>
            </a:r>
          </a:p>
        </p:txBody>
      </p:sp>
    </p:spTree>
    <p:extLst>
      <p:ext uri="{BB962C8B-B14F-4D97-AF65-F5344CB8AC3E}">
        <p14:creationId xmlns:p14="http://schemas.microsoft.com/office/powerpoint/2010/main" val="785235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3434132642"/>
              </p:ext>
            </p:extLst>
          </p:nvPr>
        </p:nvGraphicFramePr>
        <p:xfrm>
          <a:off x="203200" y="1226650"/>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AC77CEF-3A5D-0B00-9187-D6A7AA9B324C}"/>
              </a:ext>
            </a:extLst>
          </p:cNvPr>
          <p:cNvGraphicFramePr/>
          <p:nvPr>
            <p:extLst>
              <p:ext uri="{D42A27DB-BD31-4B8C-83A1-F6EECF244321}">
                <p14:modId xmlns:p14="http://schemas.microsoft.com/office/powerpoint/2010/main" val="3410760460"/>
              </p:ext>
            </p:extLst>
          </p:nvPr>
        </p:nvGraphicFramePr>
        <p:xfrm>
          <a:off x="6299201" y="1340950"/>
          <a:ext cx="5892799" cy="2364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ubtitle 5">
            <a:extLst>
              <a:ext uri="{FF2B5EF4-FFF2-40B4-BE49-F238E27FC236}">
                <a16:creationId xmlns:a16="http://schemas.microsoft.com/office/drawing/2014/main" id="{5BEC5204-BEAA-24E5-3393-563610553FAE}"/>
              </a:ext>
            </a:extLst>
          </p:cNvPr>
          <p:cNvSpPr txBox="1">
            <a:spLocks/>
          </p:cNvSpPr>
          <p:nvPr/>
        </p:nvSpPr>
        <p:spPr>
          <a:xfrm>
            <a:off x="545708" y="786800"/>
            <a:ext cx="11082527" cy="24622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600" kern="1200" dirty="0">
                <a:solidFill>
                  <a:srgbClr val="002D5F"/>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rgbClr val="002D5F"/>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rgbClr val="002D5F"/>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rgbClr val="002D5F"/>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rgbClr val="002D5F"/>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fr" b="0" i="0" u="none" baseline="0"/>
              <a:t>SUIVI ET ÉVALUATION</a:t>
            </a:r>
          </a:p>
        </p:txBody>
      </p:sp>
    </p:spTree>
    <p:extLst>
      <p:ext uri="{BB962C8B-B14F-4D97-AF65-F5344CB8AC3E}">
        <p14:creationId xmlns:p14="http://schemas.microsoft.com/office/powerpoint/2010/main" val="2692271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0" y="197613"/>
            <a:ext cx="8931812" cy="460755"/>
          </a:xfrm>
        </p:spPr>
        <p:txBody>
          <a:bodyPr/>
          <a:lstStyle/>
          <a:p>
            <a:pPr algn="l" rtl="0"/>
            <a:r>
              <a:rPr lang="fr" sz="2000" b="1" i="0" u="none" baseline="0" dirty="0"/>
              <a:t>Utilisation de solutions numériques pour l'enregistrement, la prestation de services et le suivi de la vaccination contre la COVID-19 : Co-WIN</a:t>
            </a:r>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0" y="1060454"/>
            <a:ext cx="8511188" cy="246221"/>
          </a:xfrm>
        </p:spPr>
        <p:txBody>
          <a:bodyPr/>
          <a:lstStyle/>
          <a:p>
            <a:pPr algn="l" rtl="0"/>
            <a:r>
              <a:rPr lang="fr" b="0" i="0" u="none" baseline="0"/>
              <a:t>Inde – Approfondissement</a:t>
            </a:r>
          </a:p>
        </p:txBody>
      </p:sp>
      <p:sp>
        <p:nvSpPr>
          <p:cNvPr id="7" name="Text Placeholder 6">
            <a:extLst>
              <a:ext uri="{FF2B5EF4-FFF2-40B4-BE49-F238E27FC236}">
                <a16:creationId xmlns:a16="http://schemas.microsoft.com/office/drawing/2014/main" id="{ECFD4DD8-358F-69DB-6181-002537A3FFCD}"/>
              </a:ext>
            </a:extLst>
          </p:cNvPr>
          <p:cNvSpPr>
            <a:spLocks noGrp="1"/>
          </p:cNvSpPr>
          <p:nvPr>
            <p:ph type="body" sz="quarter" idx="10"/>
          </p:nvPr>
        </p:nvSpPr>
        <p:spPr/>
        <p:txBody>
          <a:bodyPr/>
          <a:lstStyle/>
          <a:p>
            <a:pPr algn="l" rtl="0"/>
            <a:r>
              <a:rPr lang="fr" b="0" i="0" u="none" baseline="0"/>
              <a:t>https://www.cowin.gov.in/  </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549037366"/>
              </p:ext>
            </p:extLst>
          </p:nvPr>
        </p:nvGraphicFramePr>
        <p:xfrm>
          <a:off x="97536" y="1601191"/>
          <a:ext cx="8931811" cy="521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347472"/>
            <a:ext cx="2694432" cy="6120555"/>
          </a:xfrm>
          <a:prstGeom prst="rect">
            <a:avLst/>
          </a:prstGeom>
          <a:ln w="6350">
            <a:noFill/>
            <a:miter lim="800000"/>
          </a:ln>
        </p:spPr>
        <p:txBody>
          <a:bodyPr vert="horz" wrap="square" lIns="0" tIns="0" rIns="0" bIns="0" rtlCol="0" anchor="ctr">
            <a:noAutofit/>
          </a:bodyPr>
          <a:lstStyle/>
          <a:p>
            <a:pPr algn="l" rtl="0">
              <a:spcBef>
                <a:spcPts val="600"/>
              </a:spcBef>
              <a:spcAft>
                <a:spcPts val="600"/>
              </a:spcAft>
              <a:buNone/>
            </a:pPr>
            <a:r>
              <a:rPr lang="fr" sz="1600" b="0" i="0" u="none" baseline="0">
                <a:solidFill>
                  <a:schemeClr val="accent4">
                    <a:lumMod val="75000"/>
                  </a:schemeClr>
                </a:solidFill>
                <a:latin typeface="Calibri" panose="020F0502020204030204" pitchFamily="34" charset="0"/>
                <a:cs typeface="Calibri" panose="020F0502020204030204" pitchFamily="34" charset="0"/>
              </a:rPr>
              <a:t>Co-WIN a fourni des avantages à </a:t>
            </a:r>
            <a:r>
              <a:rPr lang="fr" sz="1600" b="1" i="0" u="none" baseline="0">
                <a:solidFill>
                  <a:schemeClr val="accent4">
                    <a:lumMod val="75000"/>
                  </a:schemeClr>
                </a:solidFill>
                <a:latin typeface="Calibri" panose="020F0502020204030204" pitchFamily="34" charset="0"/>
                <a:cs typeface="Calibri" panose="020F0502020204030204" pitchFamily="34" charset="0"/>
              </a:rPr>
              <a:t>la fois aux bénéficiaires et aux prestataires de soins de santé</a:t>
            </a:r>
            <a:r>
              <a:rPr lang="fr" sz="1600" b="0" i="0" u="none" baseline="0">
                <a:solidFill>
                  <a:schemeClr val="accent4">
                    <a:lumMod val="75000"/>
                  </a:schemeClr>
                </a:solidFill>
                <a:latin typeface="Calibri" panose="020F0502020204030204" pitchFamily="34" charset="0"/>
                <a:cs typeface="Calibri" panose="020F0502020204030204" pitchFamily="34" charset="0"/>
              </a:rPr>
              <a:t>.</a:t>
            </a:r>
          </a:p>
          <a:p>
            <a:pPr algn="l" rtl="0">
              <a:spcBef>
                <a:spcPts val="600"/>
              </a:spcBef>
              <a:spcAft>
                <a:spcPts val="600"/>
              </a:spcAft>
              <a:buNone/>
            </a:pPr>
            <a:r>
              <a:rPr lang="fr" sz="1600" b="0" i="0" u="none" baseline="0">
                <a:solidFill>
                  <a:schemeClr val="accent4">
                    <a:lumMod val="75000"/>
                  </a:schemeClr>
                </a:solidFill>
                <a:latin typeface="Calibri" panose="020F0502020204030204" pitchFamily="34" charset="0"/>
                <a:cs typeface="Calibri" panose="020F0502020204030204" pitchFamily="34" charset="0"/>
              </a:rPr>
              <a:t>À la date du 1</a:t>
            </a:r>
            <a:r>
              <a:rPr lang="fr" sz="1600" b="0" i="0" u="none" baseline="30000">
                <a:solidFill>
                  <a:schemeClr val="accent4">
                    <a:lumMod val="75000"/>
                  </a:schemeClr>
                </a:solidFill>
                <a:latin typeface="Calibri" panose="020F0502020204030204" pitchFamily="34" charset="0"/>
                <a:cs typeface="Calibri" panose="020F0502020204030204" pitchFamily="34" charset="0"/>
              </a:rPr>
              <a:t>er</a:t>
            </a:r>
            <a:r>
              <a:rPr lang="fr" sz="1600" b="0" i="0" u="none" baseline="0">
                <a:solidFill>
                  <a:schemeClr val="accent4">
                    <a:lumMod val="75000"/>
                  </a:schemeClr>
                </a:solidFill>
                <a:latin typeface="Calibri" panose="020F0502020204030204" pitchFamily="34" charset="0"/>
                <a:cs typeface="Calibri" panose="020F0502020204030204" pitchFamily="34" charset="0"/>
              </a:rPr>
              <a:t> juillet 2022, Co-WIN a facilité </a:t>
            </a:r>
            <a:r>
              <a:rPr lang="fr" sz="1600" b="1" i="0" u="none" baseline="0">
                <a:solidFill>
                  <a:schemeClr val="accent4">
                    <a:lumMod val="75000"/>
                  </a:schemeClr>
                </a:solidFill>
                <a:latin typeface="Calibri" panose="020F0502020204030204" pitchFamily="34" charset="0"/>
                <a:cs typeface="Calibri" panose="020F0502020204030204" pitchFamily="34" charset="0"/>
              </a:rPr>
              <a:t>l'enregistrement de plus de 1 milliard de bénéficiaires</a:t>
            </a:r>
            <a:r>
              <a:rPr lang="fr" sz="1600" b="0" i="0" u="none" baseline="0">
                <a:solidFill>
                  <a:schemeClr val="accent4">
                    <a:lumMod val="75000"/>
                  </a:schemeClr>
                </a:solidFill>
                <a:latin typeface="Calibri" panose="020F0502020204030204" pitchFamily="34" charset="0"/>
                <a:cs typeface="Calibri" panose="020F0502020204030204" pitchFamily="34" charset="0"/>
              </a:rPr>
              <a:t> ; </a:t>
            </a:r>
            <a:r>
              <a:rPr lang="fr" sz="1600" b="1" i="0" u="none" baseline="0">
                <a:solidFill>
                  <a:schemeClr val="accent4">
                    <a:lumMod val="75000"/>
                  </a:schemeClr>
                </a:solidFill>
                <a:latin typeface="Calibri" panose="020F0502020204030204" pitchFamily="34" charset="0"/>
                <a:cs typeface="Calibri" panose="020F0502020204030204" pitchFamily="34" charset="0"/>
              </a:rPr>
              <a:t>a enregistré plus de 1,97 milliard de doses de vaccin </a:t>
            </a:r>
            <a:r>
              <a:rPr lang="fr" sz="1600" b="0" i="0" u="none" baseline="0">
                <a:solidFill>
                  <a:schemeClr val="accent4">
                    <a:lumMod val="75000"/>
                  </a:schemeClr>
                </a:solidFill>
                <a:latin typeface="Calibri" panose="020F0502020204030204" pitchFamily="34" charset="0"/>
                <a:cs typeface="Calibri" panose="020F0502020204030204" pitchFamily="34" charset="0"/>
              </a:rPr>
              <a:t>administrées </a:t>
            </a:r>
            <a:r>
              <a:rPr lang="fr" sz="1600" b="1" i="0" u="none" baseline="0">
                <a:solidFill>
                  <a:schemeClr val="accent4">
                    <a:lumMod val="75000"/>
                  </a:schemeClr>
                </a:solidFill>
                <a:latin typeface="Calibri" panose="020F0502020204030204" pitchFamily="34" charset="0"/>
                <a:cs typeface="Calibri" panose="020F0502020204030204" pitchFamily="34" charset="0"/>
              </a:rPr>
              <a:t>dans 504 478 centres de vaccination </a:t>
            </a:r>
            <a:r>
              <a:rPr lang="fr" sz="1600" b="0" i="0" u="none" baseline="0">
                <a:solidFill>
                  <a:schemeClr val="accent4">
                    <a:lumMod val="75000"/>
                  </a:schemeClr>
                </a:solidFill>
                <a:latin typeface="Calibri" panose="020F0502020204030204" pitchFamily="34" charset="0"/>
                <a:cs typeface="Calibri" panose="020F0502020204030204" pitchFamily="34" charset="0"/>
              </a:rPr>
              <a:t>à travers le pays et a permis une surveillance en temps réel du déploiement des vaccins à l'aide de plusieurs produits. </a:t>
            </a:r>
          </a:p>
          <a:p>
            <a:pPr algn="l" rtl="0">
              <a:spcBef>
                <a:spcPts val="600"/>
              </a:spcBef>
              <a:spcAft>
                <a:spcPts val="600"/>
              </a:spcAft>
              <a:buNone/>
            </a:pPr>
            <a:r>
              <a:rPr lang="fr" sz="1600" b="0" i="0" u="none" baseline="0">
                <a:solidFill>
                  <a:schemeClr val="accent4">
                    <a:lumMod val="75000"/>
                  </a:schemeClr>
                </a:solidFill>
                <a:latin typeface="Calibri" panose="020F0502020204030204" pitchFamily="34" charset="0"/>
                <a:cs typeface="Calibri" panose="020F0502020204030204" pitchFamily="34" charset="0"/>
              </a:rPr>
              <a:t>Co-WIN </a:t>
            </a:r>
            <a:r>
              <a:rPr lang="fr" sz="1600" b="1" i="0" u="none" baseline="0">
                <a:solidFill>
                  <a:schemeClr val="accent4">
                    <a:lumMod val="75000"/>
                  </a:schemeClr>
                </a:solidFill>
                <a:latin typeface="Calibri" panose="020F0502020204030204" pitchFamily="34" charset="0"/>
                <a:cs typeface="Calibri" panose="020F0502020204030204" pitchFamily="34" charset="0"/>
              </a:rPr>
              <a:t>a traité 13,7 millions d'inscriptions en 8 heures</a:t>
            </a:r>
            <a:r>
              <a:rPr lang="fr" sz="1600" b="0" i="0" u="none" baseline="0">
                <a:solidFill>
                  <a:schemeClr val="accent4">
                    <a:lumMod val="75000"/>
                  </a:schemeClr>
                </a:solidFill>
                <a:latin typeface="Calibri" panose="020F0502020204030204" pitchFamily="34" charset="0"/>
                <a:cs typeface="Calibri" panose="020F0502020204030204" pitchFamily="34" charset="0"/>
              </a:rPr>
              <a:t> lorsque l'admissibilité à la vaccination a été étendue à la vaccination des groupes d'utilisation les plus prioritaires pour inclure tous ceux âgés de 18 à 44 ans. </a:t>
            </a:r>
            <a:endParaRPr lang="fr" sz="1600" dirty="0">
              <a:solidFill>
                <a:schemeClr val="accent4">
                  <a:lumMod val="75000"/>
                </a:schemeClr>
              </a:solidFill>
              <a:latin typeface="Calibri" panose="020F0502020204030204" pitchFamily="34" charset="0"/>
              <a:cs typeface="Calibri" panose="020F0502020204030204" pitchFamily="34" charset="0"/>
            </a:endParaRPr>
          </a:p>
          <a:p>
            <a:pPr algn="l" rtl="0">
              <a:spcBef>
                <a:spcPts val="600"/>
              </a:spcBef>
              <a:spcAft>
                <a:spcPts val="600"/>
              </a:spcAft>
              <a:buNone/>
            </a:pPr>
            <a:endParaRPr lang="fr" sz="1600"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932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E0F-BC4A-EBF6-4D8A-28F627D78B06}"/>
              </a:ext>
            </a:extLst>
          </p:cNvPr>
          <p:cNvSpPr>
            <a:spLocks noGrp="1"/>
          </p:cNvSpPr>
          <p:nvPr>
            <p:ph type="title"/>
          </p:nvPr>
        </p:nvSpPr>
        <p:spPr>
          <a:xfrm>
            <a:off x="224381" y="197613"/>
            <a:ext cx="8931811" cy="384721"/>
          </a:xfrm>
        </p:spPr>
        <p:txBody>
          <a:bodyPr/>
          <a:lstStyle/>
          <a:p>
            <a:pPr algn="l" rtl="0"/>
            <a:r>
              <a:rPr lang="fr" sz="2400" b="1" i="0" u="none" baseline="0"/>
              <a:t>Déploiement à l'échelle des approches de surveillance en temps réel à l'aide des solutions numériques</a:t>
            </a:r>
            <a:br>
              <a:rPr lang="fr" sz="2400"/>
            </a:br>
            <a:endParaRPr lang="fr" sz="2400"/>
          </a:p>
        </p:txBody>
      </p:sp>
      <p:sp>
        <p:nvSpPr>
          <p:cNvPr id="4" name="Subtitle 3">
            <a:extLst>
              <a:ext uri="{FF2B5EF4-FFF2-40B4-BE49-F238E27FC236}">
                <a16:creationId xmlns:a16="http://schemas.microsoft.com/office/drawing/2014/main" id="{5513B2FC-28C8-8FC7-7F96-82D0162C28C2}"/>
              </a:ext>
            </a:extLst>
          </p:cNvPr>
          <p:cNvSpPr>
            <a:spLocks noGrp="1"/>
          </p:cNvSpPr>
          <p:nvPr>
            <p:ph type="subTitle" idx="1"/>
          </p:nvPr>
        </p:nvSpPr>
        <p:spPr>
          <a:xfrm>
            <a:off x="224381" y="1060454"/>
            <a:ext cx="8511187" cy="246221"/>
          </a:xfrm>
        </p:spPr>
        <p:txBody>
          <a:bodyPr/>
          <a:lstStyle/>
          <a:p>
            <a:pPr algn="l" rtl="0"/>
            <a:r>
              <a:rPr lang="fr" b="0" i="0" u="none" baseline="0"/>
              <a:t>Rwanda – Approfondissement</a:t>
            </a:r>
          </a:p>
        </p:txBody>
      </p:sp>
      <p:graphicFrame>
        <p:nvGraphicFramePr>
          <p:cNvPr id="6" name="Diagram 5">
            <a:extLst>
              <a:ext uri="{FF2B5EF4-FFF2-40B4-BE49-F238E27FC236}">
                <a16:creationId xmlns:a16="http://schemas.microsoft.com/office/drawing/2014/main" id="{C1DFC352-285D-8231-B31B-C131062FE0A3}"/>
              </a:ext>
            </a:extLst>
          </p:cNvPr>
          <p:cNvGraphicFramePr/>
          <p:nvPr>
            <p:extLst>
              <p:ext uri="{D42A27DB-BD31-4B8C-83A1-F6EECF244321}">
                <p14:modId xmlns:p14="http://schemas.microsoft.com/office/powerpoint/2010/main" val="1888791210"/>
              </p:ext>
            </p:extLst>
          </p:nvPr>
        </p:nvGraphicFramePr>
        <p:xfrm>
          <a:off x="97536" y="1601191"/>
          <a:ext cx="8931811" cy="521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FEAD73-A8CC-66A0-BFC2-46A86C016909}"/>
              </a:ext>
            </a:extLst>
          </p:cNvPr>
          <p:cNvSpPr txBox="1"/>
          <p:nvPr/>
        </p:nvSpPr>
        <p:spPr>
          <a:xfrm>
            <a:off x="9400032" y="389973"/>
            <a:ext cx="2694432" cy="6120555"/>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extBox 8">
            <a:extLst>
              <a:ext uri="{FF2B5EF4-FFF2-40B4-BE49-F238E27FC236}">
                <a16:creationId xmlns:a16="http://schemas.microsoft.com/office/drawing/2014/main" id="{D5EA2703-21D4-3E0D-F9E8-448F20368FC5}"/>
              </a:ext>
            </a:extLst>
          </p:cNvPr>
          <p:cNvSpPr txBox="1"/>
          <p:nvPr/>
        </p:nvSpPr>
        <p:spPr>
          <a:xfrm>
            <a:off x="9400032" y="851921"/>
            <a:ext cx="2694432" cy="5463535"/>
          </a:xfrm>
          <a:prstGeom prst="rect">
            <a:avLst/>
          </a:prstGeom>
          <a:ln w="6350">
            <a:noFill/>
            <a:miter lim="800000"/>
          </a:ln>
        </p:spPr>
        <p:txBody>
          <a:bodyPr vert="horz" wrap="square" lIns="0" tIns="0" rIns="0" bIns="0" rtlCol="0" anchor="ctr">
            <a:noAutofit/>
          </a:bodyPr>
          <a:lstStyle/>
          <a:p>
            <a:pPr algn="l" rtl="0">
              <a:spcBef>
                <a:spcPts val="300"/>
              </a:spcBef>
              <a:spcAft>
                <a:spcPts val="300"/>
              </a:spcAft>
              <a:buNone/>
            </a:pPr>
            <a:endParaRPr lang="fr" sz="2000" dirty="0">
              <a:solidFill>
                <a:schemeClr val="accent1">
                  <a:lumMod val="75000"/>
                  <a:lumOff val="25000"/>
                </a:schemeClr>
              </a:solidFill>
            </a:endParaRPr>
          </a:p>
        </p:txBody>
      </p:sp>
      <p:sp>
        <p:nvSpPr>
          <p:cNvPr id="3" name="TextBox 2">
            <a:extLst>
              <a:ext uri="{FF2B5EF4-FFF2-40B4-BE49-F238E27FC236}">
                <a16:creationId xmlns:a16="http://schemas.microsoft.com/office/drawing/2014/main" id="{7FFECE5E-FC49-6E88-61C7-E71A6116C0C1}"/>
              </a:ext>
            </a:extLst>
          </p:cNvPr>
          <p:cNvSpPr txBox="1"/>
          <p:nvPr/>
        </p:nvSpPr>
        <p:spPr>
          <a:xfrm>
            <a:off x="9400032" y="207734"/>
            <a:ext cx="2694432" cy="6120555"/>
          </a:xfrm>
          <a:prstGeom prst="rect">
            <a:avLst/>
          </a:prstGeom>
          <a:ln w="6350">
            <a:noFill/>
            <a:miter lim="800000"/>
          </a:ln>
        </p:spPr>
        <p:txBody>
          <a:bodyPr vert="horz" wrap="square" lIns="0" tIns="0" rIns="0" bIns="0" rtlCol="0" anchor="ctr">
            <a:noAutofit/>
          </a:bodyPr>
          <a:lstStyle/>
          <a:p>
            <a:pPr marL="285750" indent="-285750" algn="l" rtl="0">
              <a:spcBef>
                <a:spcPts val="600"/>
              </a:spcBef>
              <a:spcAft>
                <a:spcPts val="600"/>
              </a:spcAft>
              <a:buFont typeface="Arial" panose="020B0604020202020204" pitchFamily="34" charset="0"/>
              <a:buChar char="•"/>
            </a:pPr>
            <a:r>
              <a:rPr lang="fr" b="0" i="0" u="none" baseline="0" dirty="0">
                <a:solidFill>
                  <a:schemeClr val="accent4">
                    <a:lumMod val="75000"/>
                  </a:schemeClr>
                </a:solidFill>
                <a:latin typeface="Calibri" panose="020F0502020204030204" pitchFamily="34" charset="0"/>
                <a:cs typeface="Calibri" panose="020F0502020204030204" pitchFamily="34" charset="0"/>
              </a:rPr>
              <a:t>Le personnel de santé a indiqué que la mise en place d'un système commun d'intervention en cas de pandémie présentait des avantages évidents.</a:t>
            </a:r>
          </a:p>
          <a:p>
            <a:pPr marL="285750" indent="-285750" algn="l" rtl="0">
              <a:spcBef>
                <a:spcPts val="600"/>
              </a:spcBef>
              <a:spcAft>
                <a:spcPts val="600"/>
              </a:spcAft>
              <a:buFont typeface="Arial" panose="020B0604020202020204" pitchFamily="34" charset="0"/>
              <a:buChar char="•"/>
            </a:pPr>
            <a:r>
              <a:rPr lang="fr" b="0" i="0" u="none" baseline="0" dirty="0">
                <a:solidFill>
                  <a:schemeClr val="accent4">
                    <a:lumMod val="75000"/>
                  </a:schemeClr>
                </a:solidFill>
                <a:latin typeface="Calibri" panose="020F0502020204030204" pitchFamily="34" charset="0"/>
                <a:cs typeface="Calibri" panose="020F0502020204030204" pitchFamily="34" charset="0"/>
              </a:rPr>
              <a:t>L'utilisation du système par le public pour accéder aux services dédiés à la COVID-19 et à d'autres informations relatives à la santé a augmenté.</a:t>
            </a:r>
          </a:p>
          <a:p>
            <a:pPr marL="285750" indent="-285750" algn="l" rtl="0">
              <a:spcBef>
                <a:spcPts val="600"/>
              </a:spcBef>
              <a:spcAft>
                <a:spcPts val="600"/>
              </a:spcAft>
              <a:buFont typeface="Arial" panose="020B0604020202020204" pitchFamily="34" charset="0"/>
              <a:buChar char="•"/>
            </a:pPr>
            <a:r>
              <a:rPr lang="fr" b="0" i="0" u="none" baseline="0" dirty="0">
                <a:solidFill>
                  <a:schemeClr val="accent4">
                    <a:lumMod val="75000"/>
                  </a:schemeClr>
                </a:solidFill>
                <a:latin typeface="Calibri" panose="020F0502020204030204" pitchFamily="34" charset="0"/>
                <a:cs typeface="Calibri" panose="020F0502020204030204" pitchFamily="34" charset="0"/>
              </a:rPr>
              <a:t>La disponibilité des données en temps réel a permis de prendre des décisions de gestion en temps opportun, ce qui a contribué au succès de la riposte du Rwanda en matière de vaccination.</a:t>
            </a:r>
          </a:p>
        </p:txBody>
      </p:sp>
    </p:spTree>
    <p:extLst>
      <p:ext uri="{BB962C8B-B14F-4D97-AF65-F5344CB8AC3E}">
        <p14:creationId xmlns:p14="http://schemas.microsoft.com/office/powerpoint/2010/main" val="108731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lang="fr" sz="2000" b="1" i="0" u="none" baseline="0" dirty="0"/>
              <a:t>Bonnes pratiques et innovation pour accroître la vaccination contre la COVID-19</a:t>
            </a:r>
            <a:r>
              <a:rPr lang="fr" sz="2000" b="0" i="0" u="none" baseline="0" dirty="0">
                <a:latin typeface="Arial"/>
              </a:rPr>
              <a:t> </a:t>
            </a:r>
            <a:endParaRPr lang="fr" sz="2000" dirty="0"/>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GOUVERNANCE, PLANIFICATION ET COORDINATION</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189229375"/>
              </p:ext>
            </p:extLst>
          </p:nvPr>
        </p:nvGraphicFramePr>
        <p:xfrm>
          <a:off x="415637" y="1226650"/>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1124843727"/>
              </p:ext>
            </p:extLst>
          </p:nvPr>
        </p:nvGraphicFramePr>
        <p:xfrm>
          <a:off x="6424163" y="1160579"/>
          <a:ext cx="5767837"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8651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74F09-C87D-B663-A8F7-0B7797B9CFD1}"/>
              </a:ext>
            </a:extLst>
          </p:cNvPr>
          <p:cNvSpPr>
            <a:spLocks noGrp="1"/>
          </p:cNvSpPr>
          <p:nvPr>
            <p:ph type="title"/>
          </p:nvPr>
        </p:nvSpPr>
        <p:spPr/>
        <p:txBody>
          <a:bodyPr/>
          <a:lstStyle/>
          <a:p>
            <a:pPr rtl="0"/>
            <a:r>
              <a:rPr lang="fr" b="1" i="0" u="none" baseline="0"/>
              <a:t>Merci</a:t>
            </a:r>
          </a:p>
        </p:txBody>
      </p:sp>
    </p:spTree>
    <p:extLst>
      <p:ext uri="{BB962C8B-B14F-4D97-AF65-F5344CB8AC3E}">
        <p14:creationId xmlns:p14="http://schemas.microsoft.com/office/powerpoint/2010/main" val="343455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C862894-7B03-D9E8-FE81-24172F5BE0B9}"/>
              </a:ext>
            </a:extLst>
          </p:cNvPr>
          <p:cNvSpPr>
            <a:spLocks noGrp="1"/>
          </p:cNvSpPr>
          <p:nvPr>
            <p:ph type="subTitle" idx="1"/>
          </p:nvPr>
        </p:nvSpPr>
        <p:spPr/>
        <p:txBody>
          <a:bodyPr/>
          <a:lstStyle/>
          <a:p>
            <a:pPr rtl="0"/>
            <a:r>
              <a:rPr lang="fr" b="0" i="0" u="none" baseline="0"/>
              <a:t>Phrases d’accroche et approfondissement</a:t>
            </a:r>
          </a:p>
        </p:txBody>
      </p:sp>
      <p:sp>
        <p:nvSpPr>
          <p:cNvPr id="5" name="Title 4">
            <a:extLst>
              <a:ext uri="{FF2B5EF4-FFF2-40B4-BE49-F238E27FC236}">
                <a16:creationId xmlns:a16="http://schemas.microsoft.com/office/drawing/2014/main" id="{A8B8DED0-7ECF-9C5B-3B70-C5A871F6E28E}"/>
              </a:ext>
            </a:extLst>
          </p:cNvPr>
          <p:cNvSpPr>
            <a:spLocks noGrp="1"/>
          </p:cNvSpPr>
          <p:nvPr>
            <p:ph type="title"/>
          </p:nvPr>
        </p:nvSpPr>
        <p:spPr/>
        <p:txBody>
          <a:bodyPr/>
          <a:lstStyle/>
          <a:p>
            <a:pPr rtl="0"/>
            <a:r>
              <a:rPr lang="fr" b="1" i="0" u="none" baseline="0"/>
              <a:t>Prestation et intégration des services</a:t>
            </a:r>
          </a:p>
        </p:txBody>
      </p:sp>
    </p:spTree>
    <p:extLst>
      <p:ext uri="{BB962C8B-B14F-4D97-AF65-F5344CB8AC3E}">
        <p14:creationId xmlns:p14="http://schemas.microsoft.com/office/powerpoint/2010/main" val="373020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243471"/>
            <a:ext cx="11082528" cy="307777"/>
          </a:xfrm>
        </p:spPr>
        <p:txBody>
          <a:bodyPr/>
          <a:lstStyle/>
          <a:p>
            <a:pPr algn="l" rtl="0"/>
            <a:r>
              <a:rPr lang="fr" sz="2000" b="1" i="0" u="none" baseline="0" dirty="0"/>
              <a:t>Bonnes pratiques et innovation pour accroître la vaccination contre la COVID-19</a:t>
            </a:r>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45708" y="786800"/>
            <a:ext cx="11082527" cy="246221"/>
          </a:xfrm>
        </p:spPr>
        <p:txBody>
          <a:bodyPr/>
          <a:lstStyle/>
          <a:p>
            <a:pPr algn="l" rtl="0"/>
            <a:r>
              <a:rPr lang="fr" b="0" i="0" u="none" baseline="0"/>
              <a:t>PRESTATION ET INTÉGRATION DES SERVICES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987295270"/>
              </p:ext>
            </p:extLst>
          </p:nvPr>
        </p:nvGraphicFramePr>
        <p:xfrm>
          <a:off x="415638" y="1350236"/>
          <a:ext cx="5532236" cy="441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570341147"/>
              </p:ext>
            </p:extLst>
          </p:nvPr>
        </p:nvGraphicFramePr>
        <p:xfrm>
          <a:off x="6244128" y="1221030"/>
          <a:ext cx="5533200"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414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kumimoji="0" lang="fr" sz="2000" b="1" i="0" u="none" strike="noStrike" kern="1200" cap="none" spc="0" normalizeH="0" baseline="0" dirty="0">
                <a:ln w="6350" cap="flat">
                  <a:noFill/>
                  <a:miter lim="800000"/>
                </a:ln>
                <a:solidFill>
                  <a:srgbClr val="002C5F"/>
                </a:solidFill>
                <a:effectLst/>
                <a:uLnTx/>
                <a:uFillTx/>
                <a:latin typeface="Arial"/>
                <a:ea typeface="+mj-ea"/>
                <a:cs typeface="+mj-cs"/>
              </a:rPr>
              <a:t>Bonnes pratiques et innovation pour accroître la vaccination contre la COVID-19</a:t>
            </a:r>
            <a:endParaRPr lang="fr" sz="2000" dirty="0"/>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PRESTATION ET INTÉGRATION DES SERVICES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276763787"/>
              </p:ext>
            </p:extLst>
          </p:nvPr>
        </p:nvGraphicFramePr>
        <p:xfrm>
          <a:off x="415637" y="1226650"/>
          <a:ext cx="5892799" cy="453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4262326656"/>
              </p:ext>
            </p:extLst>
          </p:nvPr>
        </p:nvGraphicFramePr>
        <p:xfrm>
          <a:off x="6424163" y="1160579"/>
          <a:ext cx="5767837" cy="4536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91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0FD38-7185-EEBC-9A2F-3FA39FABED1A}"/>
              </a:ext>
            </a:extLst>
          </p:cNvPr>
          <p:cNvSpPr>
            <a:spLocks noGrp="1"/>
          </p:cNvSpPr>
          <p:nvPr>
            <p:ph type="title" idx="4294967295"/>
          </p:nvPr>
        </p:nvSpPr>
        <p:spPr>
          <a:xfrm>
            <a:off x="554736" y="197613"/>
            <a:ext cx="11082528" cy="307777"/>
          </a:xfrm>
        </p:spPr>
        <p:txBody>
          <a:bodyPr/>
          <a:lstStyle/>
          <a:p>
            <a:pPr algn="l" rtl="0"/>
            <a:r>
              <a:rPr kumimoji="0" lang="fr" sz="2000" b="1" i="0" u="none" strike="noStrike" kern="1200" cap="none" spc="0" normalizeH="0" baseline="0" dirty="0">
                <a:ln w="6350" cap="flat">
                  <a:noFill/>
                  <a:miter lim="800000"/>
                </a:ln>
                <a:solidFill>
                  <a:srgbClr val="002C5F"/>
                </a:solidFill>
                <a:effectLst/>
                <a:uLnTx/>
                <a:uFillTx/>
                <a:latin typeface="Arial"/>
                <a:ea typeface="+mj-ea"/>
                <a:cs typeface="+mj-cs"/>
              </a:rPr>
              <a:t>Bonnes pratiques et innovation pour accroître la vaccination contre la COVID-19</a:t>
            </a:r>
            <a:endParaRPr lang="fr" sz="2000" dirty="0"/>
          </a:p>
        </p:txBody>
      </p:sp>
      <p:sp>
        <p:nvSpPr>
          <p:cNvPr id="6" name="Subtitle 5">
            <a:extLst>
              <a:ext uri="{FF2B5EF4-FFF2-40B4-BE49-F238E27FC236}">
                <a16:creationId xmlns:a16="http://schemas.microsoft.com/office/drawing/2014/main" id="{C5298AE8-C32E-C209-A08B-20C43A08EB29}"/>
              </a:ext>
            </a:extLst>
          </p:cNvPr>
          <p:cNvSpPr>
            <a:spLocks noGrp="1"/>
          </p:cNvSpPr>
          <p:nvPr>
            <p:ph type="subTitle" idx="4294967295"/>
          </p:nvPr>
        </p:nvSpPr>
        <p:spPr>
          <a:xfrm>
            <a:off x="554736" y="663224"/>
            <a:ext cx="11082527" cy="246221"/>
          </a:xfrm>
        </p:spPr>
        <p:txBody>
          <a:bodyPr/>
          <a:lstStyle/>
          <a:p>
            <a:pPr algn="l" rtl="0"/>
            <a:r>
              <a:rPr lang="fr" b="0" i="0" u="none" baseline="0"/>
              <a:t>PRESTATION ET INTÉGRATION DES SERVICES</a:t>
            </a:r>
          </a:p>
        </p:txBody>
      </p:sp>
      <p:graphicFrame>
        <p:nvGraphicFramePr>
          <p:cNvPr id="8" name="Diagram 7">
            <a:extLst>
              <a:ext uri="{FF2B5EF4-FFF2-40B4-BE49-F238E27FC236}">
                <a16:creationId xmlns:a16="http://schemas.microsoft.com/office/drawing/2014/main" id="{F21FB4C1-E604-190E-19E3-27C42A0F1425}"/>
              </a:ext>
            </a:extLst>
          </p:cNvPr>
          <p:cNvGraphicFramePr/>
          <p:nvPr>
            <p:extLst>
              <p:ext uri="{D42A27DB-BD31-4B8C-83A1-F6EECF244321}">
                <p14:modId xmlns:p14="http://schemas.microsoft.com/office/powerpoint/2010/main" val="1026629256"/>
              </p:ext>
            </p:extLst>
          </p:nvPr>
        </p:nvGraphicFramePr>
        <p:xfrm>
          <a:off x="203200" y="1308131"/>
          <a:ext cx="5892799" cy="453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F3D7F747-FD52-83D3-D61B-9CB903904C7D}"/>
              </a:ext>
            </a:extLst>
          </p:cNvPr>
          <p:cNvGraphicFramePr/>
          <p:nvPr>
            <p:extLst>
              <p:ext uri="{D42A27DB-BD31-4B8C-83A1-F6EECF244321}">
                <p14:modId xmlns:p14="http://schemas.microsoft.com/office/powerpoint/2010/main" val="3536784352"/>
              </p:ext>
            </p:extLst>
          </p:nvPr>
        </p:nvGraphicFramePr>
        <p:xfrm>
          <a:off x="6095999" y="1308131"/>
          <a:ext cx="5767837" cy="45368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8237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1-03-05 07:11 PM"/>
  <p:tag name="THINKCELLUNDODONOTDELETE" val="0"/>
  <p:tag name="EE4P_STYLE_ID" val="UJahnYiD"/>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3.xml><?xml version="1.0" encoding="utf-8"?>
<p:tagLst xmlns:a="http://schemas.openxmlformats.org/drawingml/2006/main" xmlns:r="http://schemas.openxmlformats.org/officeDocument/2006/relationships" xmlns:p="http://schemas.openxmlformats.org/presentationml/2006/main">
  <p:tag name="SHAPENAME" val="Subtitle"/>
</p:tagLst>
</file>

<file path=ppt/tags/tag134.xml><?xml version="1.0" encoding="utf-8"?>
<p:tagLst xmlns:a="http://schemas.openxmlformats.org/drawingml/2006/main" xmlns:r="http://schemas.openxmlformats.org/officeDocument/2006/relationships" xmlns:p="http://schemas.openxmlformats.org/presentationml/2006/main">
  <p:tag name="SHAPENAME" val="Titl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xml><?xml version="1.0" encoding="utf-8"?>
<p:tagLst xmlns:a="http://schemas.openxmlformats.org/drawingml/2006/main" xmlns:r="http://schemas.openxmlformats.org/officeDocument/2006/relationships" xmlns:p="http://schemas.openxmlformats.org/presentationml/2006/main">
  <p:tag name="SHAPENAME" val="Subtitle"/>
</p:tagLst>
</file>

<file path=ppt/tags/tag34.xml><?xml version="1.0" encoding="utf-8"?>
<p:tagLst xmlns:a="http://schemas.openxmlformats.org/drawingml/2006/main" xmlns:r="http://schemas.openxmlformats.org/officeDocument/2006/relationships" xmlns:p="http://schemas.openxmlformats.org/presentationml/2006/main">
  <p:tag name="SHAPENAME" val="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White">
  <a:themeElements>
    <a:clrScheme name="Custom 1">
      <a:dk1>
        <a:srgbClr val="000000"/>
      </a:dk1>
      <a:lt1>
        <a:srgbClr val="FFFFFF"/>
      </a:lt1>
      <a:dk2>
        <a:srgbClr val="FFFFFF"/>
      </a:dk2>
      <a:lt2>
        <a:srgbClr val="FFFFFF"/>
      </a:lt2>
      <a:accent1>
        <a:srgbClr val="092C3A"/>
      </a:accent1>
      <a:accent2>
        <a:srgbClr val="94D502"/>
      </a:accent2>
      <a:accent3>
        <a:srgbClr val="01ACEE"/>
      </a:accent3>
      <a:accent4>
        <a:srgbClr val="008DC9"/>
      </a:accent4>
      <a:accent5>
        <a:srgbClr val="BBA66C"/>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2022_template_CoVDP_PPT slides_V4" id="{7892FD9E-2D04-4665-8E84-6228638B7B61}" vid="{1CAC48E0-2F52-4F02-ADD0-08CB139A9AB9}"/>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e6f7ab-bfec-4929-b941-1db3fca68adb" xsi:nil="true"/>
    <lcf76f155ced4ddcb4097134ff3c332f xmlns="f34415f9-0926-4c1d-bec6-06d31453ba5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SharedWithUsers xmlns="22e6f7ab-bfec-4929-b941-1db3fca68adb">
      <UserInfo>
        <DisplayName>Minzi Lam Meier</DisplayName>
        <AccountId>25</AccountId>
        <AccountType/>
      </UserInfo>
      <UserInfo>
        <DisplayName>Thomas Cherian</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0EF81DAC90B1438F9CDF9151ABDF0B" ma:contentTypeVersion="17" ma:contentTypeDescription="Create a new document." ma:contentTypeScope="" ma:versionID="7752448887159647ee43325fb7cd2bd5">
  <xsd:schema xmlns:xsd="http://www.w3.org/2001/XMLSchema" xmlns:xs="http://www.w3.org/2001/XMLSchema" xmlns:p="http://schemas.microsoft.com/office/2006/metadata/properties" xmlns:ns1="http://schemas.microsoft.com/sharepoint/v3" xmlns:ns2="f34415f9-0926-4c1d-bec6-06d31453ba52" xmlns:ns3="22e6f7ab-bfec-4929-b941-1db3fca68adb" targetNamespace="http://schemas.microsoft.com/office/2006/metadata/properties" ma:root="true" ma:fieldsID="c62e9fdc01f037015ef1cc59dfd9ceb9" ns1:_="" ns2:_="" ns3:_="">
    <xsd:import namespace="http://schemas.microsoft.com/sharepoint/v3"/>
    <xsd:import namespace="f34415f9-0926-4c1d-bec6-06d31453ba52"/>
    <xsd:import namespace="22e6f7ab-bfec-4929-b941-1db3fca68a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4415f9-0926-4c1d-bec6-06d31453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87a3994-382d-444d-b490-9473c96617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e6f7ab-bfec-4929-b941-1db3fca68ad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02a8891-12cb-4cc8-af52-0319b983b778}" ma:internalName="TaxCatchAll" ma:showField="CatchAllData" ma:web="22e6f7ab-bfec-4929-b941-1db3fca68a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E4BB3-8341-42C3-8C04-612EF6E1C09C}">
  <ds:schemaRefs>
    <ds:schemaRef ds:uri="http://www.w3.org/XML/1998/namespace"/>
    <ds:schemaRef ds:uri="http://purl.org/dc/terms/"/>
    <ds:schemaRef ds:uri="22e6f7ab-bfec-4929-b941-1db3fca68adb"/>
    <ds:schemaRef ds:uri="http://schemas.microsoft.com/office/2006/metadata/properties"/>
    <ds:schemaRef ds:uri="f34415f9-0926-4c1d-bec6-06d31453ba52"/>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953A0220-36F1-4686-A5FD-6C1755CC4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4415f9-0926-4c1d-bec6-06d31453ba52"/>
    <ds:schemaRef ds:uri="22e6f7ab-bfec-4929-b941-1db3fca68a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BB5D0-70E9-4F65-A29F-3428D683A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2022_template_CoVDP_PPT slides_V4</Template>
  <TotalTime>187</TotalTime>
  <Words>10657</Words>
  <Application>Microsoft Office PowerPoint</Application>
  <PresentationFormat>Widescreen</PresentationFormat>
  <Paragraphs>651</Paragraphs>
  <Slides>50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Courier New</vt:lpstr>
      <vt:lpstr>Segoe UI</vt:lpstr>
      <vt:lpstr>Wingdings</vt:lpstr>
      <vt:lpstr>4_White</vt:lpstr>
      <vt:lpstr>think-cell Slide</vt:lpstr>
      <vt:lpstr>Expériences des pays en matière de vaccination contre la COVID-19 :  Guide de référence rapide</vt:lpstr>
      <vt:lpstr>Contexte et objectif</vt:lpstr>
      <vt:lpstr>PowerPoint Presentation</vt:lpstr>
      <vt:lpstr>Gouvernance, planification et coordination</vt:lpstr>
      <vt:lpstr>Bonnes pratiques et innovation pour accroître la vaccination contre la COVID-19 </vt:lpstr>
      <vt:lpstr>Prestation et intégration des services</vt:lpstr>
      <vt:lpstr>Bonnes pratiques et innovation pour accroître la vaccination contre la COVID-19</vt:lpstr>
      <vt:lpstr>Bonnes pratiques et innovation pour accroître la vaccination contre la COVID-19</vt:lpstr>
      <vt:lpstr>Bonnes pratiques et innovation pour accroître la vaccination contre la COVID-19</vt:lpstr>
      <vt:lpstr>Bonnes pratiques et innovation pour accroître la vaccination contre la COVID-19</vt:lpstr>
      <vt:lpstr>Utilisation de campagnes de vaccination de masse pour étendre la couverture vaccinale contre la COVID-19</vt:lpstr>
      <vt:lpstr>Engagement communautaire grâce à des programmes de proximité (outreach)  visant à accroître la couverture vaccinale contre la COVID-19</vt:lpstr>
      <vt:lpstr>Améliorer l'équité entre les sexes en matière de vaccination</vt:lpstr>
      <vt:lpstr>Programme de vaccination mobile pour garantir la livraison au dernier kilomètre     </vt:lpstr>
      <vt:lpstr>Faire progresser les services de vaccination avec une approche intégrée.    </vt:lpstr>
      <vt:lpstr>Les fourgons mobiles combinés à l'engagement communautaire pour augmenter l'utilisation des vaccins</vt:lpstr>
      <vt:lpstr>Engagement communautaire et dialogues intergénérationnels ciblant les populations à haut risque  </vt:lpstr>
      <vt:lpstr>Multiplication des sites de vaccination et implication des agents de santé communautaires      </vt:lpstr>
      <vt:lpstr>Diversification des stratégies de prestation de services </vt:lpstr>
      <vt:lpstr>Activités de la Semaine de la Vaccination dans les Amériques (VWA) pour augmenter la vaccination contre la COVID-19     </vt:lpstr>
      <vt:lpstr>Gestion de la chaîne d’approvisionnement et des déchets</vt:lpstr>
      <vt:lpstr>Bonnes pratiques et innovation pour accroître la vaccination contre la COVID-19</vt:lpstr>
      <vt:lpstr>Bonnes pratiques et innovation pour accroître la vaccination contre la COVID-19</vt:lpstr>
      <vt:lpstr>Surveillance nationale en temps réel et utilisation des systèmes d'information sur la santé pour déployer la vaccination à grande échelle </vt:lpstr>
      <vt:lpstr>Gestion et formation des ressources humaines</vt:lpstr>
      <vt:lpstr>Bonnes pratiques et innovation pour accroître la vaccination contre la COVID-19</vt:lpstr>
      <vt:lpstr>Bonnes pratiques et innovation pour accroître la vaccination contre la COVID-19</vt:lpstr>
      <vt:lpstr>Demande et acceptation</vt:lpstr>
      <vt:lpstr>Bonnes pratiques et innovation pour accroître la vaccination contre la COVID-19</vt:lpstr>
      <vt:lpstr>Bonnes pratiques et innovation pour accroître la vaccination contre la COVID-19</vt:lpstr>
      <vt:lpstr>Bonnes pratiques et innovation pour accroître la vaccination contre la COVID-19</vt:lpstr>
      <vt:lpstr>Bonnes pratiques et innovations pour accroître la vaccination contre la COVID-19</vt:lpstr>
      <vt:lpstr>Campagne intensive menée par la communauté pour répondre à la réticence et stimuler la demande</vt:lpstr>
      <vt:lpstr>Utilisation de plusieurs stratégies de communication avant et pendant la campagne </vt:lpstr>
      <vt:lpstr>Sensibilisation à la vaccination menée par des célébrités</vt:lpstr>
      <vt:lpstr>Approche axée sur la communauté pour accroître l'adoption du vaccin </vt:lpstr>
      <vt:lpstr>Forums de discussion communautaires sur le vaccin contre la COVID-19​  </vt:lpstr>
      <vt:lpstr>Utiliser l'observatoire de la demande de vaccination (VDO) pour assurer le succès de la campagne  ​    </vt:lpstr>
      <vt:lpstr>Association du système de gestion de la rumeur avec l'approche multimédia   ​    </vt:lpstr>
      <vt:lpstr>Participation de la communauté et intégration de la vaccination aux services ANC de routine  ​    </vt:lpstr>
      <vt:lpstr>Campagne de communication sur les réseaux sociaux ciblée d’un point de vue géographique pour contrer la désinformations en ligne    ​    </vt:lpstr>
      <vt:lpstr>Restrictions liées à la vaccination pour influencer le comportement en matière de santé ​    </vt:lpstr>
      <vt:lpstr>Rétablir et renforcer la vaccination de routine des enfants</vt:lpstr>
      <vt:lpstr>Bonnes pratiques et innovation pour accroître la vaccination contre la COVID-19</vt:lpstr>
      <vt:lpstr>Interventions visant à améliorer la couverture vaccinale des enfants </vt:lpstr>
      <vt:lpstr>Surveillance et évaluation</vt:lpstr>
      <vt:lpstr>Bonnes pratiques et innovation pour accroître la vaccination contre la COVID-19</vt:lpstr>
      <vt:lpstr>Utilisation de solutions numériques pour l'enregistrement, la prestation de services et le suivi de la vaccination contre la COVID-19 : Co-WIN</vt:lpstr>
      <vt:lpstr>Déploiement à l'échelle des approches de surveillance en temps réel à l'aide des solutions numériques </vt:lpstr>
      <vt:lpstr>Merci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Thomas Cherian</dc:creator>
  <cp:keywords/>
  <dc:description/>
  <cp:lastModifiedBy>RAMIREZ GONZALEZ, Alejandro</cp:lastModifiedBy>
  <cp:revision>36</cp:revision>
  <cp:lastPrinted>2018-10-30T20:37:12Z</cp:lastPrinted>
  <dcterms:created xsi:type="dcterms:W3CDTF">2022-06-15T13:01:03Z</dcterms:created>
  <dcterms:modified xsi:type="dcterms:W3CDTF">2022-08-30T07:16:05Z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2021-03-05 07:11 PM</vt:lpwstr>
  </property>
  <property fmtid="{D5CDD505-2E9C-101B-9397-08002B2CF9AE}" pid="8" name="TemplateCreated">
    <vt:lpwstr>2019-02-27 01:18 PM</vt:lpwstr>
  </property>
  <property fmtid="{D5CDD505-2E9C-101B-9397-08002B2CF9AE}" pid="9" name="ContentTypeId">
    <vt:lpwstr>0x010100410EF81DAC90B1438F9CDF9151ABDF0B</vt:lpwstr>
  </property>
  <property fmtid="{D5CDD505-2E9C-101B-9397-08002B2CF9AE}" pid="10" name="MSIP_Label_b0d5c4f4-7a29-4385-b7a5-afbe2154ae6f_Enabled">
    <vt:lpwstr>true</vt:lpwstr>
  </property>
  <property fmtid="{D5CDD505-2E9C-101B-9397-08002B2CF9AE}" pid="11" name="MSIP_Label_b0d5c4f4-7a29-4385-b7a5-afbe2154ae6f_SetDate">
    <vt:lpwstr>2022-05-26T17:37:48Z</vt:lpwstr>
  </property>
  <property fmtid="{D5CDD505-2E9C-101B-9397-08002B2CF9AE}" pid="12" name="MSIP_Label_b0d5c4f4-7a29-4385-b7a5-afbe2154ae6f_Method">
    <vt:lpwstr>Standard</vt:lpwstr>
  </property>
  <property fmtid="{D5CDD505-2E9C-101B-9397-08002B2CF9AE}" pid="13" name="MSIP_Label_b0d5c4f4-7a29-4385-b7a5-afbe2154ae6f_Name">
    <vt:lpwstr>Confidential</vt:lpwstr>
  </property>
  <property fmtid="{D5CDD505-2E9C-101B-9397-08002B2CF9AE}" pid="14" name="MSIP_Label_b0d5c4f4-7a29-4385-b7a5-afbe2154ae6f_SiteId">
    <vt:lpwstr>2dfb2f0b-4d21-4268-9559-72926144c918</vt:lpwstr>
  </property>
  <property fmtid="{D5CDD505-2E9C-101B-9397-08002B2CF9AE}" pid="15" name="MSIP_Label_b0d5c4f4-7a29-4385-b7a5-afbe2154ae6f_ActionId">
    <vt:lpwstr>a6c3c39e-9c60-462f-b22e-251c2f107fcd</vt:lpwstr>
  </property>
  <property fmtid="{D5CDD505-2E9C-101B-9397-08002B2CF9AE}" pid="16" name="MSIP_Label_b0d5c4f4-7a29-4385-b7a5-afbe2154ae6f_ContentBits">
    <vt:lpwstr>0</vt:lpwstr>
  </property>
  <property fmtid="{D5CDD505-2E9C-101B-9397-08002B2CF9AE}" pid="17" name="bcgClassification">
    <vt:lpwstr>bcgConfidential</vt:lpwstr>
  </property>
  <property fmtid="{D5CDD505-2E9C-101B-9397-08002B2CF9AE}" pid="18" name="MediaServiceImageTags">
    <vt:lpwstr/>
  </property>
</Properties>
</file>