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2" r:id="rId4"/>
  </p:sldMasterIdLst>
  <p:notesMasterIdLst>
    <p:notesMasterId r:id="rId24"/>
  </p:notesMasterIdLst>
  <p:handoutMasterIdLst>
    <p:handoutMasterId r:id="rId25"/>
  </p:handoutMasterIdLst>
  <p:sldIdLst>
    <p:sldId id="2140919120" r:id="rId5"/>
    <p:sldId id="2140919193" r:id="rId6"/>
    <p:sldId id="2140919194" r:id="rId7"/>
    <p:sldId id="2140919180" r:id="rId8"/>
    <p:sldId id="2140919163" r:id="rId9"/>
    <p:sldId id="2140919164" r:id="rId10"/>
    <p:sldId id="2140919189" r:id="rId11"/>
    <p:sldId id="2140919195" r:id="rId12"/>
    <p:sldId id="2140919196" r:id="rId13"/>
    <p:sldId id="2140919008" r:id="rId14"/>
    <p:sldId id="2140919186" r:id="rId15"/>
    <p:sldId id="2140919187" r:id="rId16"/>
    <p:sldId id="2140919154" r:id="rId17"/>
    <p:sldId id="2140919167" r:id="rId18"/>
    <p:sldId id="2140919197" r:id="rId19"/>
    <p:sldId id="2140919183" r:id="rId20"/>
    <p:sldId id="2140919185" r:id="rId21"/>
    <p:sldId id="2140919182" r:id="rId22"/>
    <p:sldId id="2140919139" r:id="rId2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ERNUSCHI, Tania" initials="CT" lastIdx="6" clrIdx="6">
    <p:extLst>
      <p:ext uri="{19B8F6BF-5375-455C-9EA6-DF929625EA0E}">
        <p15:presenceInfo xmlns:p15="http://schemas.microsoft.com/office/powerpoint/2012/main" userId="S::cernuschit@who.int::6ba6398f-77ad-4662-81db-e0fb726333e4" providerId="AD"/>
      </p:ext>
    </p:extLst>
  </p:cmAuthor>
  <p:cmAuthor id="1" name="James Wicken" initials="JW" lastIdx="6" clrIdx="0">
    <p:extLst>
      <p:ext uri="{19B8F6BF-5375-455C-9EA6-DF929625EA0E}">
        <p15:presenceInfo xmlns:p15="http://schemas.microsoft.com/office/powerpoint/2012/main" userId="S::james.wicken@wsscc.org::1e13d390-2a04-44df-ab17-bce5a117ca2f" providerId="AD"/>
      </p:ext>
    </p:extLst>
  </p:cmAuthor>
  <p:cmAuthor id="2" name="LINDSTRAND, Ann" initials="LA" lastIdx="2" clrIdx="1">
    <p:extLst>
      <p:ext uri="{19B8F6BF-5375-455C-9EA6-DF929625EA0E}">
        <p15:presenceInfo xmlns:p15="http://schemas.microsoft.com/office/powerpoint/2012/main" userId="S::lindstranda@who.int::47c6406f-1f0c-44e0-9b14-f4f52ee9cb39" providerId="AD"/>
      </p:ext>
    </p:extLst>
  </p:cmAuthor>
  <p:cmAuthor id="3" name="Gabriela Guizzo Dri" initials="GGD" lastIdx="1" clrIdx="2">
    <p:extLst>
      <p:ext uri="{19B8F6BF-5375-455C-9EA6-DF929625EA0E}">
        <p15:presenceInfo xmlns:p15="http://schemas.microsoft.com/office/powerpoint/2012/main" userId="S::gabriela.guizzo@etu.unige.ch::81a99c1b-8b0b-4870-88ea-ac6fde0c6835" providerId="AD"/>
      </p:ext>
    </p:extLst>
  </p:cmAuthor>
  <p:cmAuthor id="4" name="FIHMAN, Johanna" initials="FJ" lastIdx="18" clrIdx="3">
    <p:extLst>
      <p:ext uri="{19B8F6BF-5375-455C-9EA6-DF929625EA0E}">
        <p15:presenceInfo xmlns:p15="http://schemas.microsoft.com/office/powerpoint/2012/main" userId="S::fihmanj@who.int::65d22ac5-dcfa-493a-b5f6-f21c99ee5ab8" providerId="AD"/>
      </p:ext>
    </p:extLst>
  </p:cmAuthor>
  <p:cmAuthor id="5" name="Sarah Churchill" initials="SC" lastIdx="1" clrIdx="4">
    <p:extLst>
      <p:ext uri="{19B8F6BF-5375-455C-9EA6-DF929625EA0E}">
        <p15:presenceInfo xmlns:p15="http://schemas.microsoft.com/office/powerpoint/2012/main" userId="S::schurchill@bridgestodevelopment.org::74e82cb9-1bfb-48b8-9621-85b1abdbd350" providerId="AD"/>
      </p:ext>
    </p:extLst>
  </p:cmAuthor>
  <p:cmAuthor id="6" name="PETU, Amos" initials="PA" lastIdx="14" clrIdx="5">
    <p:extLst>
      <p:ext uri="{19B8F6BF-5375-455C-9EA6-DF929625EA0E}">
        <p15:presenceInfo xmlns:p15="http://schemas.microsoft.com/office/powerpoint/2012/main" userId="S::petua@who.int::9c0156f9-eaa6-41d9-bf81-e7aa54e5b5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6E2"/>
    <a:srgbClr val="89C27F"/>
    <a:srgbClr val="EFD068"/>
    <a:srgbClr val="2D5497"/>
    <a:srgbClr val="F09F50"/>
    <a:srgbClr val="939BA0"/>
    <a:srgbClr val="86B0D6"/>
    <a:srgbClr val="001534"/>
    <a:srgbClr val="EA5528"/>
    <a:srgbClr val="FAD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5801" autoAdjust="0"/>
  </p:normalViewPr>
  <p:slideViewPr>
    <p:cSldViewPr snapToGrid="0" snapToObjects="1">
      <p:cViewPr varScale="1">
        <p:scale>
          <a:sx n="113" d="100"/>
          <a:sy n="113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44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1975-F537-6D4F-BE1E-6D3F4D25E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E9CF-1C64-4A45-A832-FEAE0B5FC0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9CF0-9A8F-274F-A420-A2894E06776A}" type="datetimeFigureOut">
              <a:rPr lang="en-GB" smtClean="0">
                <a:latin typeface="Poppins" pitchFamily="2" charset="77"/>
              </a:rPr>
              <a:t>25/11/2021</a:t>
            </a:fld>
            <a:endParaRPr lang="en-GB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98E4F-8A53-DE45-B598-7BAE9CBF83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50360-A87C-3047-A173-93C77603D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9F89-EB98-A14C-8855-3AFC837FA108}" type="slidenum">
              <a:rPr lang="en-GB" smtClean="0">
                <a:latin typeface="Poppins" pitchFamily="2" charset="77"/>
              </a:rPr>
              <a:t>‹#›</a:t>
            </a:fld>
            <a:endParaRPr lang="en-GB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613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1BDF4259-8881-0B4B-B5B2-2CAD66ECCB7D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4507A8B9-93E1-2A43-9724-1E12D8E51A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4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Stocktaking on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</a:rPr>
              <a:t>cMYP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(Mott MacDonald, July 2017)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  <a:p>
            <a:pPr marL="176213" indent="-176213" defTabSz="34290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Too little integration into the existing national system</a:t>
            </a:r>
          </a:p>
          <a:p>
            <a:pPr marL="176213" indent="-176213" defTabSz="34290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Poor participation of financing &amp; planning officers, NGOs, CSOs, others</a:t>
            </a:r>
          </a:p>
          <a:p>
            <a:pPr marL="176213" indent="-176213" defTabSz="34290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Complex &amp; burdensome process, resulting on reliance on TA</a:t>
            </a:r>
          </a:p>
          <a:p>
            <a:pPr marL="176213" indent="-176213" defTabSz="34290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Often aspirational rather than pragmatic and not used for strategic planning and budgeting decision-making</a:t>
            </a:r>
          </a:p>
          <a:p>
            <a:pPr marL="176213" indent="-176213" defTabSz="34290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Not adapted for multiple funding sources &amp; costing of shared resources</a:t>
            </a:r>
          </a:p>
          <a:p>
            <a:pPr marL="176213" indent="-176213" defTabSz="34290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No real impact on resource mobilization. Mainly used for Gavi applications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61D3F-F0ED-4742-990A-4227E5205708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2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61D3F-F0ED-4742-990A-4227E5205708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9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5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61D3F-F0ED-4742-990A-4227E5205708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6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56A5-E96B-DA4C-BB4E-CF16B631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ea typeface="Ebrima" panose="02000000000000000000" pitchFamily="2" charset="0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23A4-4337-854E-8E79-DF896F48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7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80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47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FA494-CA0E-4F88-A7C3-26260F2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1214141"/>
          </a:xfrm>
        </p:spPr>
        <p:txBody>
          <a:bodyPr lIns="0" tIns="0" rIns="0" bIns="0" anchor="t" anchorCtr="0"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A5BA38-A732-42ED-B9BB-81BDD3BB0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751339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0" i="0">
                <a:solidFill>
                  <a:srgbClr val="1BA6E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8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5" y="1800001"/>
            <a:ext cx="11232001" cy="4237200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8" y="1188013"/>
            <a:ext cx="8160000" cy="288925"/>
          </a:xfrm>
        </p:spPr>
        <p:txBody>
          <a:bodyPr lIns="13500" anchor="ctr">
            <a:normAutofit/>
          </a:bodyPr>
          <a:lstStyle>
            <a:lvl1pPr>
              <a:defRPr sz="1200" b="0" i="0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1" y="6293661"/>
            <a:ext cx="11226366" cy="208579"/>
          </a:xfrm>
        </p:spPr>
        <p:txBody>
          <a:bodyPr anchor="t">
            <a:normAutofit/>
          </a:bodyPr>
          <a:lstStyle>
            <a:lvl1pPr>
              <a:defRPr sz="6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43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3456798" cy="300484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ED4545-9186-46F2-91B2-2AA7B708A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601" y="1529131"/>
            <a:ext cx="3456798" cy="300484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898" y="1529131"/>
            <a:ext cx="3456798" cy="300484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582A73-10C6-794D-81AF-73F50A351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3456798" cy="1245368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 b="0" i="0">
                <a:latin typeface="Poppins" pitchFamily="2" charset="77"/>
                <a:cs typeface="Poppins" pitchFamily="2" charset="77"/>
              </a:defRPr>
            </a:lvl1pPr>
            <a:lvl2pPr>
              <a:spcAft>
                <a:spcPts val="364"/>
              </a:spcAft>
              <a:buSzPct val="110000"/>
              <a:defRPr sz="1092" b="0" i="0">
                <a:latin typeface="Poppins" pitchFamily="2" charset="77"/>
                <a:cs typeface="Poppins" pitchFamily="2" charset="77"/>
              </a:defRPr>
            </a:lvl2pPr>
            <a:lvl3pPr>
              <a:spcAft>
                <a:spcPts val="364"/>
              </a:spcAft>
              <a:buSzPct val="110000"/>
              <a:defRPr sz="970" b="0" i="0">
                <a:latin typeface="Poppins" pitchFamily="2" charset="77"/>
                <a:cs typeface="Poppins" pitchFamily="2" charset="77"/>
              </a:defRPr>
            </a:lvl3pPr>
            <a:lvl4pPr>
              <a:spcAft>
                <a:spcPts val="364"/>
              </a:spcAft>
              <a:buSzPct val="110000"/>
              <a:defRPr sz="849" b="0" i="0">
                <a:latin typeface="Poppins" pitchFamily="2" charset="77"/>
                <a:cs typeface="Poppins" pitchFamily="2" charset="77"/>
              </a:defRPr>
            </a:lvl4pPr>
            <a:lvl5pPr>
              <a:spcAft>
                <a:spcPts val="364"/>
              </a:spcAft>
              <a:buSzPct val="110000"/>
              <a:defRPr sz="849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C58B05-1E3E-1043-A6B5-0A53CB7DD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495" y="1996560"/>
            <a:ext cx="3456798" cy="1245368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 b="0" i="0">
                <a:latin typeface="Poppins" pitchFamily="2" charset="77"/>
                <a:cs typeface="Poppins" pitchFamily="2" charset="77"/>
              </a:defRPr>
            </a:lvl1pPr>
            <a:lvl2pPr>
              <a:spcAft>
                <a:spcPts val="364"/>
              </a:spcAft>
              <a:buSzPct val="110000"/>
              <a:defRPr sz="1092" b="0" i="0">
                <a:latin typeface="Poppins" pitchFamily="2" charset="77"/>
                <a:cs typeface="Poppins" pitchFamily="2" charset="77"/>
              </a:defRPr>
            </a:lvl2pPr>
            <a:lvl3pPr>
              <a:spcAft>
                <a:spcPts val="364"/>
              </a:spcAft>
              <a:buSzPct val="110000"/>
              <a:defRPr sz="970" b="0" i="0">
                <a:latin typeface="Poppins" pitchFamily="2" charset="77"/>
                <a:cs typeface="Poppins" pitchFamily="2" charset="77"/>
              </a:defRPr>
            </a:lvl3pPr>
            <a:lvl4pPr>
              <a:spcAft>
                <a:spcPts val="364"/>
              </a:spcAft>
              <a:buSzPct val="110000"/>
              <a:defRPr sz="849" b="0" i="0">
                <a:latin typeface="Poppins" pitchFamily="2" charset="77"/>
                <a:cs typeface="Poppins" pitchFamily="2" charset="77"/>
              </a:defRPr>
            </a:lvl4pPr>
            <a:lvl5pPr>
              <a:spcAft>
                <a:spcPts val="364"/>
              </a:spcAft>
              <a:buSzPct val="110000"/>
              <a:defRPr sz="849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E06685-E104-2249-A1AC-B2EC566C5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0760" y="1996560"/>
            <a:ext cx="3456798" cy="1245368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 b="0" i="0">
                <a:latin typeface="Poppins" pitchFamily="2" charset="77"/>
                <a:cs typeface="Poppins" pitchFamily="2" charset="77"/>
              </a:defRPr>
            </a:lvl1pPr>
            <a:lvl2pPr>
              <a:spcAft>
                <a:spcPts val="364"/>
              </a:spcAft>
              <a:buSzPct val="110000"/>
              <a:defRPr sz="1092" b="0" i="0">
                <a:latin typeface="Poppins" pitchFamily="2" charset="77"/>
                <a:cs typeface="Poppins" pitchFamily="2" charset="77"/>
              </a:defRPr>
            </a:lvl2pPr>
            <a:lvl3pPr>
              <a:spcAft>
                <a:spcPts val="364"/>
              </a:spcAft>
              <a:buSzPct val="110000"/>
              <a:defRPr sz="970" b="0" i="0">
                <a:latin typeface="Poppins" pitchFamily="2" charset="77"/>
                <a:cs typeface="Poppins" pitchFamily="2" charset="77"/>
              </a:defRPr>
            </a:lvl3pPr>
            <a:lvl4pPr>
              <a:spcAft>
                <a:spcPts val="364"/>
              </a:spcAft>
              <a:buSzPct val="110000"/>
              <a:defRPr sz="849" b="0" i="0">
                <a:latin typeface="Poppins" pitchFamily="2" charset="77"/>
                <a:cs typeface="Poppins" pitchFamily="2" charset="77"/>
              </a:defRPr>
            </a:lvl4pPr>
            <a:lvl5pPr>
              <a:spcAft>
                <a:spcPts val="364"/>
              </a:spcAft>
              <a:buSzPct val="110000"/>
              <a:defRPr sz="849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6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2093" y="6367925"/>
            <a:ext cx="2743200" cy="365125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45EBC4D1-1D19-4D5A-A648-57E14B43D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6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70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D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94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13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69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7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55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D505"/>
          </a:solidFill>
        </p:spPr>
        <p:txBody>
          <a:bodyPr anchor="b"/>
          <a:lstStyle>
            <a:lvl1pPr>
              <a:defRPr sz="32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Poppins" pitchFamily="2" charset="77"/>
                <a:cs typeface="Poppins" pitchFamily="2" charset="77"/>
              </a:defRPr>
            </a:lvl1pPr>
            <a:lvl2pPr>
              <a:defRPr sz="2800" b="0" i="0">
                <a:latin typeface="Poppins" pitchFamily="2" charset="77"/>
                <a:cs typeface="Poppins" pitchFamily="2" charset="77"/>
              </a:defRPr>
            </a:lvl2pPr>
            <a:lvl3pPr>
              <a:defRPr sz="2400" b="0" i="0">
                <a:latin typeface="Poppins" pitchFamily="2" charset="77"/>
                <a:cs typeface="Poppins" pitchFamily="2" charset="77"/>
              </a:defRPr>
            </a:lvl3pPr>
            <a:lvl4pPr>
              <a:defRPr sz="2000" b="0" i="0">
                <a:latin typeface="Poppins" pitchFamily="2" charset="77"/>
                <a:cs typeface="Poppins" pitchFamily="2" charset="77"/>
              </a:defRPr>
            </a:lvl4pPr>
            <a:lvl5pPr>
              <a:defRPr sz="2000" b="0" i="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FFD505"/>
          </a:solidFill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3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EED80-E001-694B-923B-87039D057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36300" t="11501" r="33069"/>
          <a:stretch/>
        </p:blipFill>
        <p:spPr>
          <a:xfrm rot="16200000">
            <a:off x="7206677" y="5782106"/>
            <a:ext cx="370197" cy="15136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F72F051-6833-4F45-B053-44A26E0AC3E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30480" y="6351275"/>
            <a:ext cx="1963911" cy="4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49" r:id="rId13"/>
    <p:sldLayoutId id="2147483750" r:id="rId14"/>
    <p:sldLayoutId id="214748375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who.int/teams/immunization-vaccines-and-biologicals/vaccine-access/planning-and-financing/ni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ropbox.com/sh/jvhbduz6a4m4fay/AACcTEv38N-Wimph7_pkZjtEa?dl=0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conomics.org/unicef-niscost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/item/07-10-2021-who-un-set-out-steps-to-meet-world-covid-vaccination-targets" TargetMode="External"/><Relationship Id="rId2" Type="http://schemas.openxmlformats.org/officeDocument/2006/relationships/hyperlink" Target="https://cdn.who.int/media/docs/default-source/immunization/covid-19/strategy-to-achieve-global-covid-19-vaccination-by-mid-2022.pdf?sfvrsn=5a68433c_5#:~:text=With%20interim%20targets%20of%2010,to%20all%20adults%2C%20followed%20b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://clipart-library.com/clip-art/white-check-mark-transparent-background-25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fid/5815109843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69538-18C6-7C44-970F-ECC0CA0B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63421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 kern="1200" dirty="0">
                <a:solidFill>
                  <a:srgbClr val="1BA6E2"/>
                </a:solidFill>
                <a:ea typeface="Ebrima" panose="02000000000000000000" pitchFamily="2" charset="0"/>
              </a:rPr>
            </a:br>
            <a:br>
              <a:rPr lang="en-US" sz="4400" kern="1200" dirty="0">
                <a:solidFill>
                  <a:srgbClr val="1BA6E2"/>
                </a:solidFill>
                <a:ea typeface="Ebrima" panose="02000000000000000000" pitchFamily="2" charset="0"/>
              </a:rPr>
            </a:br>
            <a:endParaRPr lang="en-US" sz="4800" b="1" dirty="0">
              <a:solidFill>
                <a:schemeClr val="accent1"/>
              </a:solidFill>
              <a:latin typeface="Poppins SemiBold" pitchFamily="2" charset="77"/>
              <a:ea typeface="Roboto" panose="02000000000000000000" pitchFamily="2" charset="0"/>
              <a:cs typeface="Poppins SemiBold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CCFEB-9540-B149-9E92-6B4AC953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D4E256F-C989-9D45-9136-B62EA99AC90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F9FF0C-7B57-7B4A-8262-22C4D2CEFA63}"/>
              </a:ext>
            </a:extLst>
          </p:cNvPr>
          <p:cNvSpPr/>
          <p:nvPr/>
        </p:nvSpPr>
        <p:spPr>
          <a:xfrm>
            <a:off x="4754515" y="91898"/>
            <a:ext cx="7434437" cy="8696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oppins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674BFC6-DC1C-734A-816C-BC104D907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8883" y="2777646"/>
            <a:ext cx="4402185" cy="1662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C35725-005F-B54A-8947-66E4500BA763}"/>
              </a:ext>
            </a:extLst>
          </p:cNvPr>
          <p:cNvSpPr txBox="1"/>
          <p:nvPr/>
        </p:nvSpPr>
        <p:spPr>
          <a:xfrm>
            <a:off x="704041" y="1209200"/>
            <a:ext cx="5634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rPr>
              <a:t>National Immunization Strategy (NIS)</a:t>
            </a:r>
            <a:endParaRPr lang="en-GB" sz="4400" dirty="0">
              <a:latin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9D17A-2ECF-7F4C-B551-3249E313E268}"/>
              </a:ext>
            </a:extLst>
          </p:cNvPr>
          <p:cNvSpPr txBox="1"/>
          <p:nvPr/>
        </p:nvSpPr>
        <p:spPr>
          <a:xfrm>
            <a:off x="716193" y="4082682"/>
            <a:ext cx="4923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BA6E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rPr>
              <a:t>Webinar Series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B8109-BD96-4EAB-B3C1-0E4CDE2C96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63"/>
          <a:stretch/>
        </p:blipFill>
        <p:spPr>
          <a:xfrm>
            <a:off x="8589286" y="4653697"/>
            <a:ext cx="2000959" cy="7510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5D9E60-F219-A544-8B0A-8F59CED9D7DD}"/>
              </a:ext>
            </a:extLst>
          </p:cNvPr>
          <p:cNvSpPr txBox="1"/>
          <p:nvPr/>
        </p:nvSpPr>
        <p:spPr>
          <a:xfrm>
            <a:off x="716193" y="4861195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BA6E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rPr>
              <a:t>Information session #1 – Introduction &amp; Overview</a:t>
            </a:r>
            <a:endParaRPr lang="en-GB" sz="1800" dirty="0">
              <a:solidFill>
                <a:srgbClr val="1BA6E2"/>
              </a:solidFill>
              <a:latin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65BDB-7E58-4A46-B844-21A126143A09}"/>
              </a:ext>
            </a:extLst>
          </p:cNvPr>
          <p:cNvSpPr txBox="1"/>
          <p:nvPr/>
        </p:nvSpPr>
        <p:spPr>
          <a:xfrm>
            <a:off x="716193" y="5843415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rPr>
              <a:t>Thursday, 25 November (ENG)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Thursday, 2 December (FR)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667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905CFF9-EB99-4E58-A360-A9916D40D2F9}"/>
              </a:ext>
            </a:extLst>
          </p:cNvPr>
          <p:cNvSpPr/>
          <p:nvPr/>
        </p:nvSpPr>
        <p:spPr>
          <a:xfrm>
            <a:off x="0" y="8482"/>
            <a:ext cx="2758966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NIS Guidance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9480" y="6575287"/>
            <a:ext cx="448430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w"/>
                <a:ea typeface="+mn-ea"/>
                <a:cs typeface="+mn-cs"/>
              </a:rPr>
              <a:t>09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427ED6A5-8ACB-A046-9074-5F02D36B353C}"/>
              </a:ext>
            </a:extLst>
          </p:cNvPr>
          <p:cNvSpPr txBox="1"/>
          <p:nvPr/>
        </p:nvSpPr>
        <p:spPr>
          <a:xfrm>
            <a:off x="615880" y="623391"/>
            <a:ext cx="9849678" cy="553998"/>
          </a:xfrm>
          <a:prstGeom prst="rect">
            <a:avLst/>
          </a:prstGeom>
        </p:spPr>
        <p:txBody>
          <a:bodyPr vert="horz" lIns="18000" tIns="0" rIns="360000" bIns="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9CD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A package of NIS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D9073-A792-C941-8AE3-CF934547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1246" y="6331807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E256F-C989-9D45-9136-B62EA99AC904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D031A-2975-F045-A69E-09C03A8A4CE6}"/>
              </a:ext>
            </a:extLst>
          </p:cNvPr>
          <p:cNvSpPr/>
          <p:nvPr/>
        </p:nvSpPr>
        <p:spPr>
          <a:xfrm>
            <a:off x="615880" y="4042965"/>
            <a:ext cx="109384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NIS Guidelines: 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step-by-step guide for country stakeholders on how to develop an NIS</a:t>
            </a:r>
            <a:endParaRPr kumimoji="0" lang="en-FR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NIS FAQs: 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further details and descriptions, including definitions of key concepts and terms</a:t>
            </a:r>
            <a:endParaRPr kumimoji="0" lang="en-FR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NIS Annexes: 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further supporting documents, including templates and country examples, regularly updated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oppi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NIS Costing Approach (NIS.COST): 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Google sheet application to support the estimation of NIS resource requirements</a:t>
            </a:r>
            <a:r>
              <a:rPr lang="en-CH" sz="1400">
                <a:solidFill>
                  <a:prstClr val="black"/>
                </a:solidFill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1400" dirty="0">
                <a:solidFill>
                  <a:prstClr val="black"/>
                </a:solidFill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immunizationeconomics.org/</a:t>
            </a:r>
            <a:r>
              <a:rPr lang="en-GB" sz="1400" dirty="0" err="1">
                <a:solidFill>
                  <a:prstClr val="black"/>
                </a:solidFill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unicef-niscost</a:t>
            </a:r>
            <a:r>
              <a:rPr lang="en-GB" sz="1400" dirty="0">
                <a:solidFill>
                  <a:prstClr val="black"/>
                </a:solidFill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H" sz="1400">
                <a:solidFill>
                  <a:prstClr val="black"/>
                </a:solidFill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FR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12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Annual Operational Planning (AOP) guidelines: 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guidance and tools to support the transition from the NIS into actionable tasks.</a:t>
            </a:r>
            <a:r>
              <a:rPr kumimoji="0" lang="en-CH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Available at: </a:t>
            </a: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https://immunizationeconomics.org/unicef-national-planning-and-budgeting</a:t>
            </a:r>
            <a:endParaRPr kumimoji="0" lang="en-FR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89F5371-EF3D-7940-93B4-9B85D4B8A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69" y="1258830"/>
            <a:ext cx="5697065" cy="2666461"/>
          </a:xfrm>
          <a:prstGeom prst="rect">
            <a:avLst/>
          </a:prstGeom>
          <a:solidFill>
            <a:srgbClr val="CAD0E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FA1155-2CA8-D846-B77C-7343113E10BB}"/>
              </a:ext>
            </a:extLst>
          </p:cNvPr>
          <p:cNvSpPr txBox="1"/>
          <p:nvPr/>
        </p:nvSpPr>
        <p:spPr>
          <a:xfrm>
            <a:off x="667910" y="1621272"/>
            <a:ext cx="324266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1BA6E2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Full NIS </a:t>
            </a:r>
            <a:r>
              <a:rPr kumimoji="0" lang="en-CH" sz="1800" u="none" strike="noStrike" kern="1200" cap="none" spc="0" normalizeH="0" baseline="0" noProof="0" dirty="0">
                <a:ln>
                  <a:noFill/>
                </a:ln>
                <a:solidFill>
                  <a:srgbClr val="1BA6E2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Package </a:t>
            </a:r>
            <a:r>
              <a: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1BA6E2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accessible via this link:</a:t>
            </a:r>
            <a:endParaRPr kumimoji="0" lang="en-CH" sz="1800" u="none" strike="noStrike" kern="1200" cap="none" spc="0" normalizeH="0" baseline="0" noProof="0" dirty="0">
              <a:ln>
                <a:noFill/>
              </a:ln>
              <a:solidFill>
                <a:srgbClr val="1BA6E2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  <a:hlinkClick r:id="rId4"/>
              </a:rPr>
              <a:t>https://www.who.int/teams/immunization-vaccines-and-biologicals/vaccine-access/planning-and-financing/nis</a:t>
            </a:r>
            <a:endParaRPr kumimoji="0" lang="en-CH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100" dirty="0">
                <a:solidFill>
                  <a:prstClr val="black"/>
                </a:solidFill>
                <a:latin typeface="Poppins" pitchFamily="2" charset="77"/>
              </a:rPr>
              <a:t>Guidelines in English/French/Russian </a:t>
            </a:r>
            <a:endParaRPr kumimoji="0" lang="en-GB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6245C3-2E41-8A44-ADA2-2816862A6EFF}"/>
              </a:ext>
            </a:extLst>
          </p:cNvPr>
          <p:cNvSpPr/>
          <p:nvPr/>
        </p:nvSpPr>
        <p:spPr>
          <a:xfrm>
            <a:off x="615880" y="3968642"/>
            <a:ext cx="344781" cy="298987"/>
          </a:xfrm>
          <a:prstGeom prst="ellipse">
            <a:avLst/>
          </a:prstGeom>
          <a:solidFill>
            <a:srgbClr val="EA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Poppins" pitchFamily="2" charset="77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4DF455-13AC-554A-B764-6FDE4560A121}"/>
              </a:ext>
            </a:extLst>
          </p:cNvPr>
          <p:cNvSpPr/>
          <p:nvPr/>
        </p:nvSpPr>
        <p:spPr>
          <a:xfrm>
            <a:off x="615880" y="4401935"/>
            <a:ext cx="344781" cy="298987"/>
          </a:xfrm>
          <a:prstGeom prst="ellipse">
            <a:avLst/>
          </a:prstGeom>
          <a:solidFill>
            <a:srgbClr val="EA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Poppins" pitchFamily="2" charset="77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B461DD-9904-DB45-9A77-DBC41830F027}"/>
              </a:ext>
            </a:extLst>
          </p:cNvPr>
          <p:cNvSpPr/>
          <p:nvPr/>
        </p:nvSpPr>
        <p:spPr>
          <a:xfrm>
            <a:off x="615880" y="4794822"/>
            <a:ext cx="344781" cy="298987"/>
          </a:xfrm>
          <a:prstGeom prst="ellipse">
            <a:avLst/>
          </a:prstGeom>
          <a:solidFill>
            <a:srgbClr val="EA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Poppins" pitchFamily="2" charset="77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C3ED9A-BEE5-1741-99C1-293DC51E4603}"/>
              </a:ext>
            </a:extLst>
          </p:cNvPr>
          <p:cNvSpPr/>
          <p:nvPr/>
        </p:nvSpPr>
        <p:spPr>
          <a:xfrm>
            <a:off x="615880" y="5211053"/>
            <a:ext cx="344781" cy="298987"/>
          </a:xfrm>
          <a:prstGeom prst="ellipse">
            <a:avLst/>
          </a:prstGeom>
          <a:solidFill>
            <a:srgbClr val="EA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Poppins" pitchFamily="2" charset="77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B933AE-4011-874F-8EF6-319EBE64E330}"/>
              </a:ext>
            </a:extLst>
          </p:cNvPr>
          <p:cNvSpPr/>
          <p:nvPr/>
        </p:nvSpPr>
        <p:spPr>
          <a:xfrm>
            <a:off x="615880" y="5765460"/>
            <a:ext cx="344781" cy="298987"/>
          </a:xfrm>
          <a:prstGeom prst="ellipse">
            <a:avLst/>
          </a:prstGeom>
          <a:solidFill>
            <a:srgbClr val="EA5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Poppins" pitchFamily="2" charset="77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8FC0CC-4CC6-2948-8157-337450CF0398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286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B4344CE-F6CA-2444-9ED5-E9AAA7CBD5FB}"/>
              </a:ext>
            </a:extLst>
          </p:cNvPr>
          <p:cNvGrpSpPr/>
          <p:nvPr/>
        </p:nvGrpSpPr>
        <p:grpSpPr>
          <a:xfrm>
            <a:off x="1185764" y="5091224"/>
            <a:ext cx="4874695" cy="511973"/>
            <a:chOff x="2005502" y="5353658"/>
            <a:chExt cx="4874695" cy="51197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8444008-BD8B-5848-B20A-3B3419280B26}"/>
                </a:ext>
              </a:extLst>
            </p:cNvPr>
            <p:cNvSpPr/>
            <p:nvPr/>
          </p:nvSpPr>
          <p:spPr>
            <a:xfrm>
              <a:off x="2005502" y="5426395"/>
              <a:ext cx="357566" cy="35180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Poppins" pitchFamily="2" charset="77"/>
                </a:rPr>
                <a:t>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8A18EF-418D-0A43-B9D8-3770F0231517}"/>
                </a:ext>
              </a:extLst>
            </p:cNvPr>
            <p:cNvSpPr txBox="1"/>
            <p:nvPr/>
          </p:nvSpPr>
          <p:spPr>
            <a:xfrm>
              <a:off x="2921163" y="5426395"/>
              <a:ext cx="3959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  <a:latin typeface="Poppins" pitchFamily="2" charset="77"/>
                </a:rPr>
                <a:t>Approval and endorsement</a:t>
              </a:r>
            </a:p>
          </p:txBody>
        </p:sp>
        <p:pic>
          <p:nvPicPr>
            <p:cNvPr id="40" name="Graphic 39" descr="Contract with solid fill">
              <a:extLst>
                <a:ext uri="{FF2B5EF4-FFF2-40B4-BE49-F238E27FC236}">
                  <a16:creationId xmlns:a16="http://schemas.microsoft.com/office/drawing/2014/main" id="{1308AD4E-7323-9540-A954-28E6E3F23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51577" y="5353658"/>
              <a:ext cx="541604" cy="51197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C1A023-9F23-A744-92F2-0EA2A99CA2AB}"/>
              </a:ext>
            </a:extLst>
          </p:cNvPr>
          <p:cNvGrpSpPr/>
          <p:nvPr/>
        </p:nvGrpSpPr>
        <p:grpSpPr>
          <a:xfrm>
            <a:off x="1208342" y="3120993"/>
            <a:ext cx="5017199" cy="440391"/>
            <a:chOff x="2005502" y="4628794"/>
            <a:chExt cx="5017199" cy="44039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5DAE0D9-9001-6748-8098-382DEF1897EA}"/>
                </a:ext>
              </a:extLst>
            </p:cNvPr>
            <p:cNvSpPr/>
            <p:nvPr/>
          </p:nvSpPr>
          <p:spPr>
            <a:xfrm>
              <a:off x="2005502" y="4665284"/>
              <a:ext cx="357566" cy="3518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Poppins" pitchFamily="2" charset="77"/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0ED0E3-3338-AA48-BAE9-F1D2B0A50630}"/>
                </a:ext>
              </a:extLst>
            </p:cNvPr>
            <p:cNvSpPr txBox="1"/>
            <p:nvPr/>
          </p:nvSpPr>
          <p:spPr>
            <a:xfrm>
              <a:off x="3063667" y="4665284"/>
              <a:ext cx="3959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F0"/>
                  </a:solidFill>
                  <a:latin typeface="Poppins" pitchFamily="2" charset="77"/>
                </a:rPr>
                <a:t>M&amp;E mechanism</a:t>
              </a:r>
            </a:p>
          </p:txBody>
        </p:sp>
        <p:pic>
          <p:nvPicPr>
            <p:cNvPr id="32" name="Graphic 31" descr="Bar graph with upward trend with solid fill">
              <a:extLst>
                <a:ext uri="{FF2B5EF4-FFF2-40B4-BE49-F238E27FC236}">
                  <a16:creationId xmlns:a16="http://schemas.microsoft.com/office/drawing/2014/main" id="{79567E84-23BC-3644-BD1E-8E89BCAA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0173" y="4628794"/>
              <a:ext cx="465879" cy="44039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CFBA2-E660-6846-A8C8-9410EE98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816" y="6328700"/>
            <a:ext cx="2743200" cy="365125"/>
          </a:xfrm>
        </p:spPr>
        <p:txBody>
          <a:bodyPr/>
          <a:lstStyle/>
          <a:p>
            <a:fld id="{2D4E256F-C989-9D45-9136-B62EA99AC904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A5DEC4A-2960-CF48-BE2F-F087112CB459}"/>
              </a:ext>
            </a:extLst>
          </p:cNvPr>
          <p:cNvGraphicFramePr>
            <a:graphicFrameLocks noGrp="1"/>
          </p:cNvGraphicFramePr>
          <p:nvPr/>
        </p:nvGraphicFramePr>
        <p:xfrm>
          <a:off x="638555" y="1042803"/>
          <a:ext cx="10919461" cy="518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973">
                  <a:extLst>
                    <a:ext uri="{9D8B030D-6E8A-4147-A177-3AD203B41FA5}">
                      <a16:colId xmlns:a16="http://schemas.microsoft.com/office/drawing/2014/main" val="1447998809"/>
                    </a:ext>
                  </a:extLst>
                </a:gridCol>
                <a:gridCol w="3201928">
                  <a:extLst>
                    <a:ext uri="{9D8B030D-6E8A-4147-A177-3AD203B41FA5}">
                      <a16:colId xmlns:a16="http://schemas.microsoft.com/office/drawing/2014/main" val="1947153825"/>
                    </a:ext>
                  </a:extLst>
                </a:gridCol>
                <a:gridCol w="6677560">
                  <a:extLst>
                    <a:ext uri="{9D8B030D-6E8A-4147-A177-3AD203B41FA5}">
                      <a16:colId xmlns:a16="http://schemas.microsoft.com/office/drawing/2014/main" val="3824245905"/>
                    </a:ext>
                  </a:extLst>
                </a:gridCol>
              </a:tblGrid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1. Preparation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NIS planning, team in place, stakeholder mapping complete and documentation available.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07667"/>
                  </a:ext>
                </a:extLst>
              </a:tr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2. Situation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Consolidated situation analysis report discussed and agreed with stakeholders.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37356"/>
                  </a:ext>
                </a:extLst>
              </a:tr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3. Strategy development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NIS vision and consolidated 5 years objectives with interventions to achieve them.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86810"/>
                  </a:ext>
                </a:extLst>
              </a:tr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4. M&amp;E Framework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NIS Monitoring and Evaluation Framework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36862"/>
                  </a:ext>
                </a:extLst>
              </a:tr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5. Resource estimates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Resource requirements estimated for the NIS by using NIS.COST.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88882"/>
                  </a:ext>
                </a:extLst>
              </a:tr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6. Budget dialogue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Consolidated budget for the NIS based on negotiations with government and external health partners.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79347"/>
                  </a:ext>
                </a:extLst>
              </a:tr>
              <a:tr h="740308">
                <a:tc>
                  <a:txBody>
                    <a:bodyPr/>
                    <a:lstStyle/>
                    <a:p>
                      <a:endParaRPr lang="en-AU" sz="1600" b="0" i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7. Approval and endorsement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dirty="0">
                          <a:latin typeface="Poppins" pitchFamily="2" charset="77"/>
                          <a:cs typeface="Poppins" pitchFamily="2" charset="77"/>
                        </a:rPr>
                        <a:t>Final version of NIS document with budget estimates is endorsed by the relevant country stakeholders.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11302"/>
                  </a:ext>
                </a:extLst>
              </a:tr>
            </a:tbl>
          </a:graphicData>
        </a:graphic>
      </p:graphicFrame>
      <p:sp>
        <p:nvSpPr>
          <p:cNvPr id="41" name="Title 1">
            <a:extLst>
              <a:ext uri="{FF2B5EF4-FFF2-40B4-BE49-F238E27FC236}">
                <a16:creationId xmlns:a16="http://schemas.microsoft.com/office/drawing/2014/main" id="{51300EF1-040A-4E46-8B6F-B17D26FE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57" y="346737"/>
            <a:ext cx="10515600" cy="623888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9CDF"/>
                </a:solidFill>
              </a:rPr>
              <a:t>Guidelines describe a 7-step process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179A296-1BE8-6544-B9BB-F0ECF43B4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70" y="1086131"/>
            <a:ext cx="676460" cy="67646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E37F995-7DA4-CA41-8970-343A04C1F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534" y="1829888"/>
            <a:ext cx="676460" cy="67646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DC19909-D759-474B-B5D7-D5511BA05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518" y="2524676"/>
            <a:ext cx="713164" cy="713164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58A07475-BEC1-7D44-9C6A-74A480FE46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74" y="3292078"/>
            <a:ext cx="676460" cy="67646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0C45767-FFD0-9443-B6ED-AFA8D7A3F0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48" y="4008012"/>
            <a:ext cx="713164" cy="7131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1BE31C3F-E81C-194B-B953-5E023840A5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914" y="4789051"/>
            <a:ext cx="653633" cy="653633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A1B2E9A6-ED2C-3E4A-954C-E879F2BF8B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533" y="5532809"/>
            <a:ext cx="676461" cy="6764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D7F3EBC-0D3F-BD49-B0E2-978BEA3DCD92}"/>
              </a:ext>
            </a:extLst>
          </p:cNvPr>
          <p:cNvSpPr/>
          <p:nvPr/>
        </p:nvSpPr>
        <p:spPr>
          <a:xfrm>
            <a:off x="0" y="1"/>
            <a:ext cx="2758966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NIS Guidance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5A1FC5-77F8-D545-A550-3A2BEE6370FA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664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4"/>
          <p:cNvSpPr txBox="1"/>
          <p:nvPr/>
        </p:nvSpPr>
        <p:spPr>
          <a:xfrm>
            <a:off x="219480" y="6460987"/>
            <a:ext cx="448430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w"/>
                <a:ea typeface="+mn-ea"/>
                <a:cs typeface="+mn-cs"/>
              </a:rPr>
              <a:t>09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w"/>
              <a:ea typeface="+mn-ea"/>
              <a:cs typeface="+mn-cs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427ED6A5-8ACB-A046-9074-5F02D36B353C}"/>
              </a:ext>
            </a:extLst>
          </p:cNvPr>
          <p:cNvSpPr txBox="1"/>
          <p:nvPr/>
        </p:nvSpPr>
        <p:spPr>
          <a:xfrm>
            <a:off x="364962" y="801736"/>
            <a:ext cx="974188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1534"/>
                </a:solidFill>
                <a:latin typeface="Poppins" pitchFamily="2" charset="77"/>
                <a:ea typeface="+mj-ea"/>
                <a:cs typeface="Poppins" pitchFamily="2" charset="77"/>
              </a:rPr>
              <a:t>Step-by-step guidance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D9073-A792-C941-8AE3-CF934547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1246" y="6217507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E256F-C989-9D45-9136-B62EA99AC904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20C651-C603-3F48-B761-EA1CBA0F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"/>
          <a:stretch/>
        </p:blipFill>
        <p:spPr>
          <a:xfrm>
            <a:off x="320379" y="1899563"/>
            <a:ext cx="7095720" cy="43179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2F0B5-1099-EA48-ADD0-B64C9C9E78BA}"/>
              </a:ext>
            </a:extLst>
          </p:cNvPr>
          <p:cNvSpPr txBox="1"/>
          <p:nvPr/>
        </p:nvSpPr>
        <p:spPr>
          <a:xfrm>
            <a:off x="7641893" y="1693192"/>
            <a:ext cx="42890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For each step,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guidance 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describes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the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process for completing the step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, including possible roles and responsibilities across a team;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how the step contributes to developing the content of the NIS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and reminders for efficient integration with the Health Sector Strategic Plan (HSSP);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 recommended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set of tools and resources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(with relevant links);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best practice tips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gathered from country experiences that will continue to be collected over time.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45D796-AD0B-B54D-A759-FC741AD8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62" y="2115311"/>
            <a:ext cx="605896" cy="605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D792917-3AFC-E641-B7B0-E45E59F80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693" y="2721207"/>
            <a:ext cx="529107" cy="52910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E2EB644-2E8F-E645-A3BB-63C89280A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942" y="3353082"/>
            <a:ext cx="529108" cy="529108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3512E874-C0A7-9641-87D8-EF5BBCA90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734" y="3953724"/>
            <a:ext cx="501877" cy="50187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6617DEF-0F80-E341-87B9-495100931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811" y="4593227"/>
            <a:ext cx="529108" cy="52910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59BD6D6-FA9D-0B40-AA1D-390B8DEE8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202" y="5233837"/>
            <a:ext cx="484941" cy="48494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D11B320-B8B1-9B46-8BFF-59A6F9F00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4250" y="5216901"/>
            <a:ext cx="501877" cy="501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0FCD8-5552-B645-98BB-BD58E3762AC0}"/>
              </a:ext>
            </a:extLst>
          </p:cNvPr>
          <p:cNvSpPr txBox="1"/>
          <p:nvPr/>
        </p:nvSpPr>
        <p:spPr>
          <a:xfrm>
            <a:off x="320379" y="1476103"/>
            <a:ext cx="435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BA6E2"/>
                </a:solidFill>
                <a:latin typeface="Poppins" pitchFamily="2" charset="77"/>
              </a:rPr>
              <a:t>Target timeline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820998-B6CA-914F-8B85-DE5B7A376BAA}"/>
              </a:ext>
            </a:extLst>
          </p:cNvPr>
          <p:cNvSpPr txBox="1"/>
          <p:nvPr/>
        </p:nvSpPr>
        <p:spPr>
          <a:xfrm>
            <a:off x="5727990" y="927989"/>
            <a:ext cx="6099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BA6E2"/>
                </a:solidFill>
                <a:latin typeface="Poppins" pitchFamily="2" charset="77"/>
                <a:ea typeface="+mj-ea"/>
                <a:cs typeface="Poppins" pitchFamily="2" charset="77"/>
              </a:rPr>
              <a:t>On how an NIS can be developed most effectively</a:t>
            </a:r>
            <a:endParaRPr lang="en-GB" sz="2000" dirty="0">
              <a:solidFill>
                <a:srgbClr val="1BA6E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DFC09-3A4F-FF40-9ED5-0DFF534F72C6}"/>
              </a:ext>
            </a:extLst>
          </p:cNvPr>
          <p:cNvSpPr/>
          <p:nvPr/>
        </p:nvSpPr>
        <p:spPr>
          <a:xfrm>
            <a:off x="0" y="1"/>
            <a:ext cx="2758966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NIS Guidance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E4C093-EE05-D046-B8F2-53EF6713EC9D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81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91F1A5-CAAB-4765-8AEB-3F2E4F2B5656}"/>
              </a:ext>
            </a:extLst>
          </p:cNvPr>
          <p:cNvSpPr/>
          <p:nvPr/>
        </p:nvSpPr>
        <p:spPr>
          <a:xfrm>
            <a:off x="0" y="13603"/>
            <a:ext cx="2758966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NIS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3688B-137F-AC42-B0FC-DBD7BAF1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DD9759E-22AE-4546-B29E-0F94B27AD664}"/>
              </a:ext>
            </a:extLst>
          </p:cNvPr>
          <p:cNvSpPr txBox="1"/>
          <p:nvPr/>
        </p:nvSpPr>
        <p:spPr>
          <a:xfrm>
            <a:off x="513814" y="542884"/>
            <a:ext cx="10387733" cy="738663"/>
          </a:xfrm>
          <a:prstGeom prst="rect">
            <a:avLst/>
          </a:prstGeom>
        </p:spPr>
        <p:txBody>
          <a:bodyPr vert="horz" lIns="18000" tIns="0" rIns="360000" bIns="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9CD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An initial set of annexes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16B87-E5F0-E143-89BA-0B13C6899EC3}"/>
              </a:ext>
            </a:extLst>
          </p:cNvPr>
          <p:cNvSpPr txBox="1"/>
          <p:nvPr/>
        </p:nvSpPr>
        <p:spPr>
          <a:xfrm>
            <a:off x="4282275" y="1643139"/>
            <a:ext cx="590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Poppins" pitchFamily="2" charset="77"/>
              </a:rPr>
              <a:t>Download from Dropbox:</a:t>
            </a:r>
          </a:p>
          <a:p>
            <a:r>
              <a:rPr lang="en-GB" sz="1200" dirty="0">
                <a:latin typeface="Poppins" pitchFamily="2" charset="77"/>
                <a:hlinkClick r:id="rId2"/>
              </a:rPr>
              <a:t>https://www.dropbox.com/sh/jvhbduz6a4m4fay/AACcTEv38N-Wimph7_pkZjtEa?dl=0</a:t>
            </a:r>
            <a:endParaRPr lang="en-GB" sz="1200" dirty="0">
              <a:latin typeface="Poppins" pitchFamily="2" charset="77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ADEC28-92BE-0E42-A498-5C5B748E3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69886"/>
              </p:ext>
            </p:extLst>
          </p:nvPr>
        </p:nvGraphicFramePr>
        <p:xfrm>
          <a:off x="578139" y="2676068"/>
          <a:ext cx="10966161" cy="357708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06944">
                  <a:extLst>
                    <a:ext uri="{9D8B030D-6E8A-4147-A177-3AD203B41FA5}">
                      <a16:colId xmlns:a16="http://schemas.microsoft.com/office/drawing/2014/main" val="3397365077"/>
                    </a:ext>
                  </a:extLst>
                </a:gridCol>
                <a:gridCol w="1266648">
                  <a:extLst>
                    <a:ext uri="{9D8B030D-6E8A-4147-A177-3AD203B41FA5}">
                      <a16:colId xmlns:a16="http://schemas.microsoft.com/office/drawing/2014/main" val="2303703351"/>
                    </a:ext>
                  </a:extLst>
                </a:gridCol>
                <a:gridCol w="7692569">
                  <a:extLst>
                    <a:ext uri="{9D8B030D-6E8A-4147-A177-3AD203B41FA5}">
                      <a16:colId xmlns:a16="http://schemas.microsoft.com/office/drawing/2014/main" val="411765646"/>
                    </a:ext>
                  </a:extLst>
                </a:gridCol>
              </a:tblGrid>
              <a:tr h="44640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FR" sz="1400" b="0" i="0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Preparation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1A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Terms of Reference for the NIS Development Team - key information to be included in the main content of the </a:t>
                      </a:r>
                      <a:r>
                        <a:rPr lang="en-GB" sz="1200" b="0" dirty="0" err="1">
                          <a:effectLst/>
                          <a:latin typeface="Poppins" pitchFamily="2" charset="77"/>
                          <a:cs typeface="Poppins" pitchFamily="2" charset="77"/>
                        </a:rPr>
                        <a:t>ToR</a:t>
                      </a:r>
                      <a:r>
                        <a:rPr lang="en-GB" sz="1200" b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(s) for the NIS development team. 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3962113"/>
                  </a:ext>
                </a:extLst>
              </a:tr>
              <a:tr h="44640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endParaRPr lang="en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1B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Outline of Stakeholder Engagement Plan - how to plan and conduct stakeholder engagements.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85788"/>
                  </a:ext>
                </a:extLst>
              </a:tr>
              <a:tr h="44640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endParaRPr lang="en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1C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Illustrative Outline of NIS Workplan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9803028"/>
                  </a:ext>
                </a:extLst>
              </a:tr>
              <a:tr h="4464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Situation analysis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2A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Template Report for the Situation Analysis of Immunization Programme Performance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489044"/>
                  </a:ext>
                </a:extLst>
              </a:tr>
              <a:tr h="44640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endParaRPr lang="en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2B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Conducting a systematic desk review as part of the situation analysis - a list of suggested information sources that support the systematic desk review.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3126764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Strategy development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3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IA2030 Strategic Priorities checklist - key focus areas that can be incorporated into the NIS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8517588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M&amp;E Framework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4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Template for monitoring key performance indicators for NIS implementation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96344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Approval</a:t>
                      </a:r>
                      <a:r>
                        <a:rPr lang="en-GB" sz="1100" b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 and endorsement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4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7A</a:t>
                      </a:r>
                      <a:endParaRPr lang="en-FR" sz="14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GB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Example of NIS Outline</a:t>
                      </a:r>
                      <a:endParaRPr lang="en-FR" sz="1200" b="0" i="0" dirty="0">
                        <a:effectLst/>
                        <a:latin typeface="Poppins" pitchFamily="2" charset="77"/>
                        <a:ea typeface="Calibri" panose="020F0502020204030204" pitchFamily="34" charset="0"/>
                        <a:cs typeface="Poppins" pitchFamily="2" charset="7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804292"/>
                  </a:ext>
                </a:extLst>
              </a:tr>
            </a:tbl>
          </a:graphicData>
        </a:graphic>
      </p:graphicFrame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3C686D5-9B3E-6943-BB18-FD3BE9254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5" t="79223" r="2863"/>
          <a:stretch/>
        </p:blipFill>
        <p:spPr>
          <a:xfrm>
            <a:off x="578139" y="1722711"/>
            <a:ext cx="3452544" cy="553998"/>
          </a:xfrm>
          <a:prstGeom prst="rect">
            <a:avLst/>
          </a:prstGeom>
          <a:solidFill>
            <a:srgbClr val="CAD0E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AD2FCD-0799-5D47-B87E-8444420938C4}"/>
              </a:ext>
            </a:extLst>
          </p:cNvPr>
          <p:cNvSpPr txBox="1"/>
          <p:nvPr/>
        </p:nvSpPr>
        <p:spPr>
          <a:xfrm>
            <a:off x="513814" y="2337514"/>
            <a:ext cx="9602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latin typeface="Poppins" pitchFamily="2" charset="77"/>
              </a:rPr>
              <a:t>Currently only available in English, French versions coming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DFE7E-00E4-E148-B04E-77DD23462980}"/>
              </a:ext>
            </a:extLst>
          </p:cNvPr>
          <p:cNvSpPr txBox="1"/>
          <p:nvPr/>
        </p:nvSpPr>
        <p:spPr>
          <a:xfrm>
            <a:off x="5443537" y="720841"/>
            <a:ext cx="636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Examples and templates will be added based on additional country experiences</a:t>
            </a:r>
            <a:endParaRPr lang="en-GB" dirty="0">
              <a:solidFill>
                <a:srgbClr val="1BA6E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12D67D-24F4-CA44-B1B6-B701DDB43D44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855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B0EB6-DFBD-0F46-9B49-87DC6B28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D021A-6967-CE4F-98C4-4BB110FBD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9" t="6939" r="2542" b="-2414"/>
          <a:stretch/>
        </p:blipFill>
        <p:spPr>
          <a:xfrm>
            <a:off x="1135888" y="1638923"/>
            <a:ext cx="4795520" cy="46251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6B0DC-957D-B844-83F7-31D9F5AF7FBE}"/>
              </a:ext>
            </a:extLst>
          </p:cNvPr>
          <p:cNvSpPr txBox="1"/>
          <p:nvPr/>
        </p:nvSpPr>
        <p:spPr>
          <a:xfrm>
            <a:off x="6018981" y="2130708"/>
            <a:ext cx="609904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600" dirty="0">
                <a:latin typeface="Poppins" pitchFamily="2" charset="77"/>
              </a:rPr>
              <a:t>A structured and simple approach: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itchFamily="2" charset="77"/>
              </a:rPr>
              <a:t>Supports the </a:t>
            </a:r>
            <a:r>
              <a:rPr lang="en-GB" sz="1600" b="1" dirty="0">
                <a:latin typeface="Poppins" pitchFamily="2" charset="77"/>
              </a:rPr>
              <a:t>budget negotiation process </a:t>
            </a:r>
            <a:r>
              <a:rPr lang="en-GB" sz="1600" dirty="0">
                <a:latin typeface="Poppins" pitchFamily="2" charset="77"/>
              </a:rPr>
              <a:t>during the NIS development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itchFamily="2" charset="77"/>
              </a:rPr>
              <a:t>Pre-populated for each country - countries express plans in line with national priorities and contexts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itchFamily="2" charset="77"/>
              </a:rPr>
              <a:t>Enables country teams to work on prioritization scenarios aligned to different resource levels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itchFamily="2" charset="77"/>
              </a:rPr>
              <a:t>Service desk function allows access to support in real time</a:t>
            </a:r>
          </a:p>
          <a:p>
            <a:pPr lvl="1">
              <a:spcBef>
                <a:spcPts val="1200"/>
              </a:spcBef>
            </a:pPr>
            <a:r>
              <a:rPr lang="en-US" u="sng" dirty="0">
                <a:hlinkClick r:id="rId3"/>
              </a:rPr>
              <a:t>https://immunizationeconomics.org/unicef-niscost</a:t>
            </a:r>
            <a:r>
              <a:rPr lang="en-FR" sz="1600" dirty="0"/>
              <a:t> </a:t>
            </a:r>
            <a:endParaRPr lang="en-GB" sz="1600" dirty="0"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6AF6B-83AC-F748-812A-029385B8210A}"/>
              </a:ext>
            </a:extLst>
          </p:cNvPr>
          <p:cNvSpPr txBox="1"/>
          <p:nvPr/>
        </p:nvSpPr>
        <p:spPr>
          <a:xfrm>
            <a:off x="1135888" y="518573"/>
            <a:ext cx="5429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A new costing application from UNICEF </a:t>
            </a:r>
            <a:endParaRPr lang="en-CH" sz="2800" dirty="0">
              <a:solidFill>
                <a:srgbClr val="00153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0564A-12D8-3245-B0A1-DBB6E0D20238}"/>
              </a:ext>
            </a:extLst>
          </p:cNvPr>
          <p:cNvSpPr txBox="1"/>
          <p:nvPr/>
        </p:nvSpPr>
        <p:spPr>
          <a:xfrm>
            <a:off x="5926514" y="162002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NIS.Cost</a:t>
            </a:r>
            <a:r>
              <a:rPr lang="en-US" sz="180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 supports planning, costing and financing</a:t>
            </a:r>
            <a:endParaRPr lang="en-GB" dirty="0">
              <a:solidFill>
                <a:srgbClr val="1BA6E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94066-ABC1-C74F-9F45-BD8D490E650B}"/>
              </a:ext>
            </a:extLst>
          </p:cNvPr>
          <p:cNvSpPr/>
          <p:nvPr/>
        </p:nvSpPr>
        <p:spPr>
          <a:xfrm>
            <a:off x="0" y="1"/>
            <a:ext cx="2758966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NIS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05C3E5-A097-4148-B3D7-6AD2A9331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165" y="6361312"/>
            <a:ext cx="1778520" cy="4264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50D9ACF-1653-4123-8544-D255AA1A7E96}"/>
              </a:ext>
            </a:extLst>
          </p:cNvPr>
          <p:cNvSpPr/>
          <p:nvPr/>
        </p:nvSpPr>
        <p:spPr>
          <a:xfrm>
            <a:off x="0" y="1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005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FFF7CE-171C-4821-B913-66BAD243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3" y="320675"/>
            <a:ext cx="6737059" cy="1325563"/>
          </a:xfrm>
        </p:spPr>
        <p:txBody>
          <a:bodyPr>
            <a:normAutofit/>
          </a:bodyPr>
          <a:lstStyle/>
          <a:p>
            <a:r>
              <a:rPr lang="fr-CH" sz="2800" dirty="0"/>
              <a:t>Covid-19 vaccination </a:t>
            </a:r>
            <a:r>
              <a:rPr lang="fr-CH" sz="2800" dirty="0" err="1"/>
              <a:t>targets</a:t>
            </a:r>
            <a:r>
              <a:rPr lang="fr-CH" sz="2800" dirty="0"/>
              <a:t> to be </a:t>
            </a:r>
            <a:r>
              <a:rPr lang="fr-CH" sz="2800" dirty="0" err="1"/>
              <a:t>integrated</a:t>
            </a:r>
            <a:r>
              <a:rPr lang="fr-CH" sz="2800" dirty="0"/>
              <a:t> in the NIS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C80FF-C1EC-48B8-82B2-A217797A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63" y="1825625"/>
            <a:ext cx="5385547" cy="435133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H" sz="1600" dirty="0"/>
              <a:t>WHO </a:t>
            </a:r>
            <a:r>
              <a:rPr lang="fr-CH" sz="1600" b="1" dirty="0">
                <a:hlinkClick r:id="rId2"/>
              </a:rPr>
              <a:t>Global C-19 vaccination strategy</a:t>
            </a:r>
            <a:r>
              <a:rPr lang="fr-CH" sz="1600" dirty="0">
                <a:hlinkClick r:id="rId2"/>
              </a:rPr>
              <a:t> </a:t>
            </a:r>
            <a:r>
              <a:rPr lang="fr-CH" sz="1600" dirty="0"/>
              <a:t>urges</a:t>
            </a:r>
            <a:r>
              <a:rPr lang="en-US" sz="1600" dirty="0"/>
              <a:t> all countries to establish updated </a:t>
            </a:r>
            <a:r>
              <a:rPr lang="en-US" sz="1600" b="1" dirty="0"/>
              <a:t>national COVID-19 vaccination targets</a:t>
            </a:r>
            <a:r>
              <a:rPr lang="en-US" sz="1600" dirty="0"/>
              <a:t> and plans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These define the dose requirements and financial and programmatic resource needs</a:t>
            </a:r>
            <a:r>
              <a:rPr lang="fr-CH" sz="16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H" sz="1600" dirty="0"/>
              <a:t>Guidance document to be </a:t>
            </a:r>
            <a:r>
              <a:rPr lang="fr-CH" sz="1600" dirty="0" err="1"/>
              <a:t>published</a:t>
            </a:r>
            <a:r>
              <a:rPr lang="fr-CH" sz="1600" dirty="0"/>
              <a:t> on the </a:t>
            </a:r>
            <a:r>
              <a:rPr lang="fr-CH" sz="1600" dirty="0">
                <a:hlinkClick r:id="rId3"/>
              </a:rPr>
              <a:t>WHO website</a:t>
            </a:r>
            <a:endParaRPr lang="fr-CH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Countries will be asked to report on their Covid-19 vaccination targets through the COVAX Country Portal (CCP) 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r-CH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3AA3E-7824-43A4-94C3-DDDB3596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DC7DF-DC6F-4225-98A0-5CAB3503D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29" y="1843605"/>
            <a:ext cx="2743199" cy="37476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44AD26-9BCC-4F0D-B197-B9C8E075308D}"/>
              </a:ext>
            </a:extLst>
          </p:cNvPr>
          <p:cNvSpPr/>
          <p:nvPr/>
        </p:nvSpPr>
        <p:spPr>
          <a:xfrm>
            <a:off x="0" y="13603"/>
            <a:ext cx="2758966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NIS and Covid-19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037579-23C0-4A42-8702-961A26F11EBD}"/>
              </a:ext>
            </a:extLst>
          </p:cNvPr>
          <p:cNvSpPr/>
          <p:nvPr/>
        </p:nvSpPr>
        <p:spPr>
          <a:xfrm>
            <a:off x="0" y="1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800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AEE0-C82A-F340-BCF6-DBA6D104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70054E-32FD-DD40-99BB-1191543E460F}"/>
              </a:ext>
            </a:extLst>
          </p:cNvPr>
          <p:cNvSpPr txBox="1">
            <a:spLocks/>
          </p:cNvSpPr>
          <p:nvPr/>
        </p:nvSpPr>
        <p:spPr>
          <a:xfrm>
            <a:off x="5091684" y="2048256"/>
            <a:ext cx="6262116" cy="10911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F70C0"/>
                </a:solidFill>
                <a:latin typeface="Poppins" pitchFamily="2" charset="77"/>
              </a:rPr>
              <a:t>Perspectives from AFRO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C0A2CD-5084-694C-B33B-DDD7980407A8}"/>
              </a:ext>
            </a:extLst>
          </p:cNvPr>
          <p:cNvSpPr/>
          <p:nvPr/>
        </p:nvSpPr>
        <p:spPr>
          <a:xfrm>
            <a:off x="4445508" y="2648301"/>
            <a:ext cx="422857" cy="400110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oppins" pitchFamily="2" charset="77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18447-DCA8-7846-B12F-1666D77FF76E}"/>
              </a:ext>
            </a:extLst>
          </p:cNvPr>
          <p:cNvSpPr/>
          <p:nvPr/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rgbClr val="FFD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932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AEE0-C82A-F340-BCF6-DBA6D104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t>17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70054E-32FD-DD40-99BB-1191543E460F}"/>
              </a:ext>
            </a:extLst>
          </p:cNvPr>
          <p:cNvSpPr txBox="1">
            <a:spLocks/>
          </p:cNvSpPr>
          <p:nvPr/>
        </p:nvSpPr>
        <p:spPr>
          <a:xfrm>
            <a:off x="5091684" y="2048256"/>
            <a:ext cx="6262116" cy="10911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F70C0"/>
                </a:solidFill>
                <a:latin typeface="Poppins" pitchFamily="2" charset="77"/>
              </a:rPr>
              <a:t>Discussion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C0A2CD-5084-694C-B33B-DDD7980407A8}"/>
              </a:ext>
            </a:extLst>
          </p:cNvPr>
          <p:cNvSpPr/>
          <p:nvPr/>
        </p:nvSpPr>
        <p:spPr>
          <a:xfrm>
            <a:off x="4445508" y="2648301"/>
            <a:ext cx="422857" cy="400110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oppins" pitchFamily="2" charset="77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18447-DCA8-7846-B12F-1666D77FF76E}"/>
              </a:ext>
            </a:extLst>
          </p:cNvPr>
          <p:cNvSpPr/>
          <p:nvPr/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rgbClr val="FFD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448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99A4F-95DC-4C40-A826-F38DF520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18</a:t>
            </a:fld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5B2D8CC-E823-1C46-BC71-F36AC7C910E0}"/>
              </a:ext>
            </a:extLst>
          </p:cNvPr>
          <p:cNvSpPr txBox="1">
            <a:spLocks/>
          </p:cNvSpPr>
          <p:nvPr/>
        </p:nvSpPr>
        <p:spPr>
          <a:xfrm>
            <a:off x="3362549" y="621490"/>
            <a:ext cx="7229607" cy="16094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GB" b="1" dirty="0">
                <a:solidFill>
                  <a:srgbClr val="2D5497"/>
                </a:solidFill>
              </a:rPr>
              <a:t>NIS Webinar Series</a:t>
            </a:r>
            <a:endParaRPr lang="en-GB" sz="3600" b="1" dirty="0">
              <a:solidFill>
                <a:srgbClr val="2D549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91AF01-E154-E149-96FC-97A035980710}"/>
              </a:ext>
            </a:extLst>
          </p:cNvPr>
          <p:cNvSpPr/>
          <p:nvPr/>
        </p:nvSpPr>
        <p:spPr>
          <a:xfrm>
            <a:off x="222739" y="118753"/>
            <a:ext cx="11628835" cy="1417439"/>
          </a:xfrm>
          <a:prstGeom prst="rect">
            <a:avLst/>
          </a:prstGeom>
          <a:noFill/>
          <a:ln w="57150">
            <a:solidFill>
              <a:srgbClr val="EFD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B9DFC-AB7B-6541-B9E7-907744AFC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5" t="11126" r="8889" b="11978"/>
          <a:stretch/>
        </p:blipFill>
        <p:spPr>
          <a:xfrm>
            <a:off x="551809" y="531360"/>
            <a:ext cx="2008141" cy="25547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A3BE7B-01F6-0743-9548-9A0CB66C9B11}"/>
              </a:ext>
            </a:extLst>
          </p:cNvPr>
          <p:cNvSpPr/>
          <p:nvPr/>
        </p:nvSpPr>
        <p:spPr>
          <a:xfrm>
            <a:off x="3429000" y="2764490"/>
            <a:ext cx="8422573" cy="1954541"/>
          </a:xfrm>
          <a:prstGeom prst="rect">
            <a:avLst/>
          </a:prstGeom>
          <a:noFill/>
          <a:ln w="57150">
            <a:solidFill>
              <a:srgbClr val="EFD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EED53-40EC-BC4D-82D1-E6964DD389B8}"/>
              </a:ext>
            </a:extLst>
          </p:cNvPr>
          <p:cNvSpPr txBox="1"/>
          <p:nvPr/>
        </p:nvSpPr>
        <p:spPr>
          <a:xfrm>
            <a:off x="3649472" y="3046298"/>
            <a:ext cx="770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Conducting a situation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Budget negotiation step and NIS.COST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M&amp;E steps within NIS and aligned to IA2030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Gender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Integration of immunization in national health plan</a:t>
            </a:r>
          </a:p>
          <a:p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039CC-3B54-0843-A748-7678B7A434B1}"/>
              </a:ext>
            </a:extLst>
          </p:cNvPr>
          <p:cNvSpPr txBox="1"/>
          <p:nvPr/>
        </p:nvSpPr>
        <p:spPr>
          <a:xfrm>
            <a:off x="2889020" y="1854669"/>
            <a:ext cx="6664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Poppins" pitchFamily="2" charset="77"/>
                <a:cs typeface="Poppins" pitchFamily="2" charset="77"/>
              </a:rPr>
              <a:t>Opportunity to organise additional webinars topics in 2022 including: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E78E6-2131-1640-A789-011C05147E03}"/>
              </a:ext>
            </a:extLst>
          </p:cNvPr>
          <p:cNvSpPr txBox="1"/>
          <p:nvPr/>
        </p:nvSpPr>
        <p:spPr>
          <a:xfrm>
            <a:off x="3362549" y="5040895"/>
            <a:ext cx="8422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Let us know if there are other topics you wish to focus on :</a:t>
            </a:r>
          </a:p>
        </p:txBody>
      </p:sp>
    </p:spTree>
    <p:extLst>
      <p:ext uri="{BB962C8B-B14F-4D97-AF65-F5344CB8AC3E}">
        <p14:creationId xmlns:p14="http://schemas.microsoft.com/office/powerpoint/2010/main" val="22804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C1B2FF-665C-AF4E-8B84-B60808016E33}"/>
              </a:ext>
            </a:extLst>
          </p:cNvPr>
          <p:cNvSpPr txBox="1"/>
          <p:nvPr/>
        </p:nvSpPr>
        <p:spPr>
          <a:xfrm>
            <a:off x="4424177" y="3059668"/>
            <a:ext cx="254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1534"/>
                </a:solidFill>
                <a:latin typeface="Poppins" pitchFamily="2" charset="77"/>
              </a:rPr>
              <a:t>Email:   </a:t>
            </a:r>
            <a:r>
              <a:rPr lang="en-GB" dirty="0" err="1">
                <a:latin typeface="Poppins" pitchFamily="2" charset="77"/>
              </a:rPr>
              <a:t>NIS@who.int</a:t>
            </a:r>
            <a:endParaRPr lang="en-GB" dirty="0"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C7514-4C6A-5F43-BCF3-909AD3593938}"/>
              </a:ext>
            </a:extLst>
          </p:cNvPr>
          <p:cNvSpPr txBox="1"/>
          <p:nvPr/>
        </p:nvSpPr>
        <p:spPr>
          <a:xfrm>
            <a:off x="4356100" y="2351782"/>
            <a:ext cx="760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Additional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BE07-E2F0-5345-A70D-8791A976BD57}"/>
              </a:ext>
            </a:extLst>
          </p:cNvPr>
          <p:cNvSpPr txBox="1"/>
          <p:nvPr/>
        </p:nvSpPr>
        <p:spPr>
          <a:xfrm>
            <a:off x="2292350" y="870795"/>
            <a:ext cx="760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pic>
        <p:nvPicPr>
          <p:cNvPr id="6" name="Picture 5" descr="A picture containing text, ground, outdoor, person&#10;&#10;Description automatically generated">
            <a:extLst>
              <a:ext uri="{FF2B5EF4-FFF2-40B4-BE49-F238E27FC236}">
                <a16:creationId xmlns:a16="http://schemas.microsoft.com/office/drawing/2014/main" id="{479EDD09-99DC-7049-BD16-ADF31001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9" y="1794125"/>
            <a:ext cx="3435041" cy="42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B8A33-2C09-F840-A3E1-46A65148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8CD79-25BC-BA4A-8BDE-8FDEDC66C5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1749" y="1490427"/>
            <a:ext cx="9848501" cy="46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For </a:t>
            </a:r>
            <a:r>
              <a:rPr lang="en-GB" sz="200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questions on content</a:t>
            </a:r>
            <a:r>
              <a:rPr lang="en-GB" sz="2000" b="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, use the Q&amp;A function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F4707-7771-444C-9E2E-4A2EAB5081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1749" y="3509198"/>
            <a:ext cx="9465131" cy="467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For </a:t>
            </a:r>
            <a:r>
              <a:rPr lang="en-GB" sz="200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technical support</a:t>
            </a:r>
            <a:r>
              <a:rPr lang="en-GB" sz="2000" b="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, use the chat function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14437-CCD1-B540-8F58-678024E5D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5684" y="1979585"/>
            <a:ext cx="7969055" cy="1457005"/>
          </a:xfrm>
        </p:spPr>
        <p:txBody>
          <a:bodyPr>
            <a:noAutofit/>
          </a:bodyPr>
          <a:lstStyle/>
          <a:p>
            <a:r>
              <a:rPr lang="en-GB" sz="1400" dirty="0"/>
              <a:t>Presenters will respond to questions that are submitted via the Q&amp;A</a:t>
            </a:r>
          </a:p>
          <a:p>
            <a:r>
              <a:rPr lang="en-GB" sz="1400" dirty="0"/>
              <a:t>Please introduce yourself! (country, institution)</a:t>
            </a:r>
          </a:p>
          <a:p>
            <a:endParaRPr lang="en-GB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8BD1E0-38BE-6F4D-8F32-35C3CAE5D1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5684" y="4034982"/>
            <a:ext cx="7969054" cy="662079"/>
          </a:xfrm>
        </p:spPr>
        <p:txBody>
          <a:bodyPr>
            <a:normAutofit/>
          </a:bodyPr>
          <a:lstStyle/>
          <a:p>
            <a:r>
              <a:rPr lang="en-GB" sz="1400" dirty="0"/>
              <a:t>Any questions regarding IT, logistics or a certificate of attendance should be submitted via the chat function.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0A3E99F-6C58-2E42-861D-5EA7CFE3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6" y="705276"/>
            <a:ext cx="6242513" cy="785151"/>
          </a:xfrm>
        </p:spPr>
        <p:txBody>
          <a:bodyPr>
            <a:normAutofit/>
          </a:bodyPr>
          <a:lstStyle/>
          <a:p>
            <a:r>
              <a:rPr lang="en-GB" sz="3600" dirty="0"/>
              <a:t>TechNet-21 Webinar tips</a:t>
            </a:r>
          </a:p>
        </p:txBody>
      </p:sp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C19ED5-B799-8C45-B98E-72969DDC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1" t="45522" r="30210" b="49051"/>
          <a:stretch/>
        </p:blipFill>
        <p:spPr>
          <a:xfrm>
            <a:off x="3439434" y="2640312"/>
            <a:ext cx="8374019" cy="844361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B3B6F7-F74A-6E4E-B93C-E97405D11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96" t="57867" r="42259" b="34997"/>
          <a:stretch/>
        </p:blipFill>
        <p:spPr>
          <a:xfrm>
            <a:off x="3749021" y="4501689"/>
            <a:ext cx="5019472" cy="10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0915457-0820-43B2-A004-E6B9CE44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E217182-2633-4487-A3A2-D8CAA6D9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Interpretation </a:t>
            </a:r>
            <a:endParaRPr lang="fr-CH" dirty="0"/>
          </a:p>
        </p:txBody>
      </p:sp>
      <p:pic>
        <p:nvPicPr>
          <p:cNvPr id="17" name="Google Shape;220;ge387ee3ca3_0_30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D68E14-772D-4262-BCD4-8FFC7F02F39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524" t="72624" r="25115" b="5515"/>
          <a:stretch/>
        </p:blipFill>
        <p:spPr>
          <a:xfrm>
            <a:off x="2292509" y="3665763"/>
            <a:ext cx="7278017" cy="155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21;ge387ee3ca3_0_300">
            <a:extLst>
              <a:ext uri="{FF2B5EF4-FFF2-40B4-BE49-F238E27FC236}">
                <a16:creationId xmlns:a16="http://schemas.microsoft.com/office/drawing/2014/main" id="{2DD87320-8365-42A6-B800-58EC310D726B}"/>
              </a:ext>
            </a:extLst>
          </p:cNvPr>
          <p:cNvSpPr/>
          <p:nvPr/>
        </p:nvSpPr>
        <p:spPr>
          <a:xfrm>
            <a:off x="7270107" y="3552892"/>
            <a:ext cx="2149500" cy="134758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23;ge387ee3ca3_0_300">
            <a:extLst>
              <a:ext uri="{FF2B5EF4-FFF2-40B4-BE49-F238E27FC236}">
                <a16:creationId xmlns:a16="http://schemas.microsoft.com/office/drawing/2014/main" id="{06CC96A7-BAB6-4A0D-960A-39009346D6C1}"/>
              </a:ext>
            </a:extLst>
          </p:cNvPr>
          <p:cNvSpPr txBox="1"/>
          <p:nvPr/>
        </p:nvSpPr>
        <p:spPr>
          <a:xfrm>
            <a:off x="404618" y="1622338"/>
            <a:ext cx="11053800" cy="1569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Interpretation in Mongolian is available by clicking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Interpretation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button.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on “Interpretation” and choose “Russian” (Zoom only supports a few languages). To hear the interpreted language only, click “Mute Original Audio”</a:t>
            </a:r>
            <a:endParaRPr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25D5913-692E-4BB2-BDB5-ABBFEC004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88" y="4081312"/>
            <a:ext cx="1139669" cy="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99A4F-95DC-4C40-A826-F38DF520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4</a:t>
            </a:fld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5B2D8CC-E823-1C46-BC71-F36AC7C910E0}"/>
              </a:ext>
            </a:extLst>
          </p:cNvPr>
          <p:cNvSpPr txBox="1">
            <a:spLocks/>
          </p:cNvSpPr>
          <p:nvPr/>
        </p:nvSpPr>
        <p:spPr>
          <a:xfrm>
            <a:off x="3034358" y="285375"/>
            <a:ext cx="7229607" cy="16094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GB" b="1" dirty="0">
                <a:solidFill>
                  <a:srgbClr val="2D5497"/>
                </a:solidFill>
              </a:rPr>
              <a:t>NIS Webinar Series</a:t>
            </a:r>
            <a:endParaRPr lang="en-GB" sz="3600" b="1" dirty="0">
              <a:solidFill>
                <a:srgbClr val="2D549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D4943-8AC2-9D46-9B3D-0C6B48839869}"/>
              </a:ext>
            </a:extLst>
          </p:cNvPr>
          <p:cNvSpPr txBox="1"/>
          <p:nvPr/>
        </p:nvSpPr>
        <p:spPr>
          <a:xfrm>
            <a:off x="3034358" y="841438"/>
            <a:ext cx="722960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Poppins" pitchFamily="2" charset="77"/>
                <a:cs typeface="Poppins" pitchFamily="2" charset="77"/>
              </a:rPr>
              <a:t>#1 Introduction and Overview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91AF01-E154-E149-96FC-97A035980710}"/>
              </a:ext>
            </a:extLst>
          </p:cNvPr>
          <p:cNvSpPr/>
          <p:nvPr/>
        </p:nvSpPr>
        <p:spPr>
          <a:xfrm>
            <a:off x="222739" y="118754"/>
            <a:ext cx="11628835" cy="1366961"/>
          </a:xfrm>
          <a:prstGeom prst="rect">
            <a:avLst/>
          </a:prstGeom>
          <a:noFill/>
          <a:ln w="57150">
            <a:solidFill>
              <a:srgbClr val="EFD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B9DFC-AB7B-6541-B9E7-907744AFC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5" t="11126" r="8889" b="11978"/>
          <a:stretch/>
        </p:blipFill>
        <p:spPr>
          <a:xfrm>
            <a:off x="551809" y="531360"/>
            <a:ext cx="1995448" cy="253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B36A938-70DD-EA4B-9609-6CC9B4EA4EB1}"/>
              </a:ext>
            </a:extLst>
          </p:cNvPr>
          <p:cNvSpPr txBox="1"/>
          <p:nvPr/>
        </p:nvSpPr>
        <p:spPr>
          <a:xfrm>
            <a:off x="2876327" y="1979613"/>
            <a:ext cx="89752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Introduction to the NIS in the context of IA2030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Overview of the guidance and new resources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Introduction to a new costing approach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itchFamily="2" charset="77"/>
                <a:cs typeface="Poppins" pitchFamily="2" charset="77"/>
              </a:rPr>
              <a:t>Sharing of experiences to date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C4E42-47DD-1941-8FA2-146639E2A727}"/>
              </a:ext>
            </a:extLst>
          </p:cNvPr>
          <p:cNvSpPr txBox="1"/>
          <p:nvPr/>
        </p:nvSpPr>
        <p:spPr>
          <a:xfrm>
            <a:off x="2728285" y="1588644"/>
            <a:ext cx="7739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Today’s session: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B0B11-7ADE-FA4A-94D8-4EC43911D9B6}"/>
              </a:ext>
            </a:extLst>
          </p:cNvPr>
          <p:cNvSpPr txBox="1"/>
          <p:nvPr/>
        </p:nvSpPr>
        <p:spPr>
          <a:xfrm>
            <a:off x="620785" y="4679503"/>
            <a:ext cx="2319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Today’s speakers: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B1A7A7-1B04-7947-B761-5E313231973B}"/>
              </a:ext>
            </a:extLst>
          </p:cNvPr>
          <p:cNvSpPr txBox="1"/>
          <p:nvPr/>
        </p:nvSpPr>
        <p:spPr>
          <a:xfrm>
            <a:off x="2876327" y="4079339"/>
            <a:ext cx="82964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 dirty="0">
                <a:latin typeface="Poppins" pitchFamily="2" charset="77"/>
                <a:cs typeface="Poppins" pitchFamily="2" charset="77"/>
              </a:rPr>
              <a:t>Johanna </a:t>
            </a:r>
            <a:r>
              <a:rPr lang="en-GB" b="1" dirty="0" err="1">
                <a:latin typeface="Poppins" pitchFamily="2" charset="77"/>
                <a:cs typeface="Poppins" pitchFamily="2" charset="77"/>
              </a:rPr>
              <a:t>Fihman</a:t>
            </a:r>
            <a:r>
              <a:rPr lang="en-GB" dirty="0">
                <a:latin typeface="Poppins" pitchFamily="2" charset="77"/>
                <a:cs typeface="Poppins" pitchFamily="2" charset="77"/>
              </a:rPr>
              <a:t>, Technical Officer; Global Access Team, IVB WHO/HQ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>
                <a:latin typeface="Poppins" pitchFamily="2" charset="77"/>
                <a:cs typeface="Poppins" pitchFamily="2" charset="77"/>
              </a:rPr>
              <a:t>Nathalie  Vande </a:t>
            </a:r>
            <a:r>
              <a:rPr lang="en-GB" b="1" dirty="0" err="1">
                <a:latin typeface="Poppins" pitchFamily="2" charset="77"/>
                <a:cs typeface="Poppins" pitchFamily="2" charset="77"/>
              </a:rPr>
              <a:t>Maele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, </a:t>
            </a:r>
            <a:r>
              <a:rPr lang="en-GB" dirty="0">
                <a:latin typeface="Poppins" pitchFamily="2" charset="77"/>
                <a:cs typeface="Poppins" pitchFamily="2" charset="77"/>
              </a:rPr>
              <a:t>Health Economist, Global Access team, IVB/HQ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 dirty="0">
                <a:latin typeface="Poppins" pitchFamily="2" charset="77"/>
                <a:cs typeface="Poppins" pitchFamily="2" charset="77"/>
              </a:rPr>
              <a:t>Amos </a:t>
            </a:r>
            <a:r>
              <a:rPr lang="en-GB" b="1" dirty="0" err="1">
                <a:latin typeface="Poppins" pitchFamily="2" charset="77"/>
                <a:cs typeface="Poppins" pitchFamily="2" charset="77"/>
              </a:rPr>
              <a:t>Petu</a:t>
            </a:r>
            <a:r>
              <a:rPr lang="en-GB" dirty="0">
                <a:latin typeface="Poppins" pitchFamily="2" charset="77"/>
                <a:cs typeface="Poppins" pitchFamily="2" charset="77"/>
              </a:rPr>
              <a:t>, Health Economist, Immunization Financing Sustainability, WHO East &amp; Southern Africa Office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 dirty="0">
                <a:latin typeface="Poppins" pitchFamily="2" charset="77"/>
                <a:cs typeface="Poppins" pitchFamily="2" charset="77"/>
              </a:rPr>
              <a:t>Eric Laurent</a:t>
            </a:r>
            <a:r>
              <a:rPr lang="en-GB" dirty="0">
                <a:latin typeface="Poppins" pitchFamily="2" charset="77"/>
                <a:cs typeface="Poppins" pitchFamily="2" charset="77"/>
              </a:rPr>
              <a:t>, UNICEF</a:t>
            </a:r>
          </a:p>
        </p:txBody>
      </p:sp>
    </p:spTree>
    <p:extLst>
      <p:ext uri="{BB962C8B-B14F-4D97-AF65-F5344CB8AC3E}">
        <p14:creationId xmlns:p14="http://schemas.microsoft.com/office/powerpoint/2010/main" val="31420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F4896-FA12-5145-BEF3-73447D79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744DFF-90A9-A94B-B290-035578AF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6" y="537197"/>
            <a:ext cx="5407138" cy="962131"/>
          </a:xfrm>
        </p:spPr>
        <p:txBody>
          <a:bodyPr>
            <a:noAutofit/>
          </a:bodyPr>
          <a:lstStyle/>
          <a:p>
            <a:r>
              <a:rPr lang="en-GB" sz="3200" dirty="0"/>
              <a:t>Today’s discussion will focus on…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BE563-F7E3-A84C-B6D7-33B37B465D26}"/>
              </a:ext>
            </a:extLst>
          </p:cNvPr>
          <p:cNvSpPr txBox="1"/>
          <p:nvPr/>
        </p:nvSpPr>
        <p:spPr>
          <a:xfrm>
            <a:off x="4607356" y="3879621"/>
            <a:ext cx="7640964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8" dirty="0">
                <a:latin typeface="Poppins" pitchFamily="2" charset="77"/>
                <a:cs typeface="Poppins" pitchFamily="2" charset="77"/>
              </a:rPr>
              <a:t>Presentation of the NIS guidance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14D2C-2A40-D44E-95C3-3D2CA02792C4}"/>
              </a:ext>
            </a:extLst>
          </p:cNvPr>
          <p:cNvSpPr txBox="1"/>
          <p:nvPr/>
        </p:nvSpPr>
        <p:spPr>
          <a:xfrm>
            <a:off x="2175306" y="2337334"/>
            <a:ext cx="10016694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8" dirty="0">
                <a:latin typeface="Poppins" pitchFamily="2" charset="77"/>
                <a:cs typeface="Poppins" pitchFamily="2" charset="77"/>
              </a:rPr>
              <a:t>Introducing the NIS in the context of IA2030 and COVID-19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2ACC2-B05B-8D4F-9B80-5104966F302B}"/>
              </a:ext>
            </a:extLst>
          </p:cNvPr>
          <p:cNvSpPr txBox="1"/>
          <p:nvPr/>
        </p:nvSpPr>
        <p:spPr>
          <a:xfrm>
            <a:off x="6703007" y="5639500"/>
            <a:ext cx="6451769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8" dirty="0">
                <a:latin typeface="Poppins" pitchFamily="2" charset="77"/>
                <a:cs typeface="Poppins" pitchFamily="2" charset="77"/>
              </a:rPr>
              <a:t>Perspectives and early experiences from AFRO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D381E7-6497-4142-AABC-DA91B1136DF4}"/>
              </a:ext>
            </a:extLst>
          </p:cNvPr>
          <p:cNvSpPr/>
          <p:nvPr/>
        </p:nvSpPr>
        <p:spPr>
          <a:xfrm>
            <a:off x="3027708" y="3086805"/>
            <a:ext cx="359735" cy="3431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55" dirty="0">
                <a:latin typeface="Poppins" pitchFamily="2" charset="77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03B23-72B8-984C-9143-19215CD3FD79}"/>
              </a:ext>
            </a:extLst>
          </p:cNvPr>
          <p:cNvSpPr/>
          <p:nvPr/>
        </p:nvSpPr>
        <p:spPr>
          <a:xfrm>
            <a:off x="1684249" y="2347806"/>
            <a:ext cx="359735" cy="3431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55" dirty="0">
                <a:latin typeface="Poppins" pitchFamily="2" charset="77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E9A5C1-EE4F-A241-8920-0FDC101E36B4}"/>
              </a:ext>
            </a:extLst>
          </p:cNvPr>
          <p:cNvSpPr/>
          <p:nvPr/>
        </p:nvSpPr>
        <p:spPr>
          <a:xfrm>
            <a:off x="4204264" y="3925407"/>
            <a:ext cx="324437" cy="3431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55" dirty="0">
                <a:latin typeface="Poppins" pitchFamily="2" charset="77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ED18EF-122D-7F4B-8159-FEB3ACF40198}"/>
              </a:ext>
            </a:extLst>
          </p:cNvPr>
          <p:cNvSpPr/>
          <p:nvPr/>
        </p:nvSpPr>
        <p:spPr>
          <a:xfrm>
            <a:off x="6343272" y="5649972"/>
            <a:ext cx="359735" cy="3431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55" dirty="0">
                <a:latin typeface="Poppins" pitchFamily="2" charset="77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EC697-0181-3541-BE8E-BB4224BC35C6}"/>
              </a:ext>
            </a:extLst>
          </p:cNvPr>
          <p:cNvSpPr txBox="1"/>
          <p:nvPr/>
        </p:nvSpPr>
        <p:spPr>
          <a:xfrm>
            <a:off x="575183" y="1714849"/>
            <a:ext cx="5080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1BA6E2"/>
                </a:solidFill>
                <a:latin typeface="Poppins" pitchFamily="2" charset="77"/>
              </a:rPr>
              <a:t>Outline of topics</a:t>
            </a:r>
            <a:endParaRPr lang="en-GB" sz="2000" dirty="0">
              <a:latin typeface="Poppins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61F469-5A43-4684-B073-AB8F2CF15CCE}"/>
              </a:ext>
            </a:extLst>
          </p:cNvPr>
          <p:cNvSpPr/>
          <p:nvPr/>
        </p:nvSpPr>
        <p:spPr>
          <a:xfrm>
            <a:off x="5363158" y="4797080"/>
            <a:ext cx="359735" cy="3431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55" dirty="0">
                <a:latin typeface="Poppins" pitchFamily="2" charset="77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1BE0-8619-418A-A401-5325AE4B7788}"/>
              </a:ext>
            </a:extLst>
          </p:cNvPr>
          <p:cNvSpPr txBox="1"/>
          <p:nvPr/>
        </p:nvSpPr>
        <p:spPr>
          <a:xfrm>
            <a:off x="3516787" y="3062083"/>
            <a:ext cx="6746444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8" dirty="0">
                <a:latin typeface="Poppins" pitchFamily="2" charset="77"/>
                <a:cs typeface="Poppins" pitchFamily="2" charset="77"/>
              </a:rPr>
              <a:t>When should countries develop their NIS?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A58A8-A0C5-4145-8C0A-8238E1326F0C}"/>
              </a:ext>
            </a:extLst>
          </p:cNvPr>
          <p:cNvSpPr txBox="1"/>
          <p:nvPr/>
        </p:nvSpPr>
        <p:spPr>
          <a:xfrm>
            <a:off x="5809040" y="4786608"/>
            <a:ext cx="6746444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8" dirty="0">
                <a:latin typeface="Poppins" pitchFamily="2" charset="77"/>
                <a:cs typeface="Poppins" pitchFamily="2" charset="77"/>
              </a:rPr>
              <a:t>NIS and Covid-19 vaccination targets</a:t>
            </a:r>
          </a:p>
        </p:txBody>
      </p:sp>
    </p:spTree>
    <p:extLst>
      <p:ext uri="{BB962C8B-B14F-4D97-AF65-F5344CB8AC3E}">
        <p14:creationId xmlns:p14="http://schemas.microsoft.com/office/powerpoint/2010/main" val="21492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1082-3BBD-AD43-B688-DC75AE9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749285"/>
            <a:ext cx="5692637" cy="817465"/>
          </a:xfrm>
        </p:spPr>
        <p:txBody>
          <a:bodyPr>
            <a:noAutofit/>
          </a:bodyPr>
          <a:lstStyle/>
          <a:p>
            <a:r>
              <a:rPr lang="en-GB" sz="3600" dirty="0"/>
              <a:t>IA2030: an ambitious global </a:t>
            </a:r>
            <a:r>
              <a:rPr lang="en-GB" sz="4000" dirty="0"/>
              <a:t>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6A9AF-572B-1E48-93A1-791D00F20A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93671" y="6482886"/>
            <a:ext cx="897133" cy="111982"/>
          </a:xfrm>
        </p:spPr>
        <p:txBody>
          <a:bodyPr/>
          <a:lstStyle/>
          <a:p>
            <a:fld id="{2D4E256F-C989-9D45-9136-B62EA99AC904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EDBB03-55A2-7046-9032-42A438CC9A30}"/>
              </a:ext>
            </a:extLst>
          </p:cNvPr>
          <p:cNvSpPr txBox="1">
            <a:spLocks/>
          </p:cNvSpPr>
          <p:nvPr/>
        </p:nvSpPr>
        <p:spPr>
          <a:xfrm>
            <a:off x="578025" y="1665814"/>
            <a:ext cx="8050587" cy="671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SzPct val="75000"/>
              <a:buFontTx/>
              <a:buNone/>
              <a:defRPr sz="24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79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2pPr>
            <a:lvl3pPr marL="115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3pPr>
            <a:lvl4pPr marL="151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4pPr>
            <a:lvl5pPr marL="187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55" dirty="0">
                <a:solidFill>
                  <a:srgbClr val="1BA6E2"/>
                </a:solidFill>
              </a:rPr>
              <a:t>To maximize the lifesaving impact of vaccines in this new era … the most important actions will be the responsibility of individual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A9AB9-A50A-E148-BA2B-6841F84D20C2}"/>
              </a:ext>
            </a:extLst>
          </p:cNvPr>
          <p:cNvSpPr txBox="1"/>
          <p:nvPr/>
        </p:nvSpPr>
        <p:spPr>
          <a:xfrm>
            <a:off x="856114" y="2502495"/>
            <a:ext cx="6113200" cy="3120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92">
              <a:spcAft>
                <a:spcPts val="600"/>
              </a:spcAft>
            </a:pPr>
            <a:r>
              <a:rPr lang="en-GB" sz="1698" dirty="0">
                <a:solidFill>
                  <a:schemeClr val="bg2">
                    <a:lumMod val="25000"/>
                  </a:schemeClr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By the end of the decade, IA2030 aims to: </a:t>
            </a:r>
          </a:p>
          <a:p>
            <a:pPr marL="177792"/>
            <a:endParaRPr lang="en-GB" sz="1698" dirty="0">
              <a:solidFill>
                <a:schemeClr val="bg2">
                  <a:lumMod val="25000"/>
                </a:schemeClr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634971" lvl="1">
              <a:spcAft>
                <a:spcPts val="600"/>
              </a:spcAft>
            </a:pPr>
            <a:r>
              <a:rPr lang="en-GB" sz="1698" dirty="0">
                <a:solidFill>
                  <a:schemeClr val="bg2">
                    <a:lumMod val="25000"/>
                  </a:schemeClr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Reduce by 50% the number of children receiving zero vaccine doses </a:t>
            </a:r>
          </a:p>
          <a:p>
            <a:pPr marL="177792"/>
            <a:endParaRPr lang="en-GB" sz="1698" dirty="0">
              <a:solidFill>
                <a:schemeClr val="bg2">
                  <a:lumMod val="25000"/>
                </a:schemeClr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634971" lvl="1"/>
            <a:r>
              <a:rPr lang="en-GB" sz="1698" dirty="0">
                <a:solidFill>
                  <a:schemeClr val="bg2">
                    <a:lumMod val="25000"/>
                  </a:schemeClr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Achieve 500 introductions of new or under-utilized vaccines in low- and middle-income countries </a:t>
            </a:r>
          </a:p>
          <a:p>
            <a:pPr marL="177792"/>
            <a:endParaRPr lang="en-GB" sz="1698" dirty="0">
              <a:solidFill>
                <a:schemeClr val="bg2">
                  <a:lumMod val="25000"/>
                </a:schemeClr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634971" lvl="1"/>
            <a:r>
              <a:rPr lang="en-GB" sz="1698" dirty="0">
                <a:solidFill>
                  <a:schemeClr val="bg2">
                    <a:lumMod val="25000"/>
                  </a:schemeClr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Achieve 90% coverage for essential childhood vaccines</a:t>
            </a:r>
            <a:endParaRPr lang="en-US" sz="1698" dirty="0">
              <a:solidFill>
                <a:schemeClr val="bg2">
                  <a:lumMod val="25000"/>
                </a:schemeClr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pic>
        <p:nvPicPr>
          <p:cNvPr id="9" name="Picture 8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4D8DE62-3815-2544-93DD-4E3DE20A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09" y="2502495"/>
            <a:ext cx="4537427" cy="3428759"/>
          </a:xfrm>
          <a:prstGeom prst="rect">
            <a:avLst/>
          </a:prstGeom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7ECC80FB-FF92-0841-A7AD-5C9FA60041F0}"/>
              </a:ext>
            </a:extLst>
          </p:cNvPr>
          <p:cNvSpPr/>
          <p:nvPr/>
        </p:nvSpPr>
        <p:spPr>
          <a:xfrm>
            <a:off x="1075284" y="3210672"/>
            <a:ext cx="348485" cy="31963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en-GB" sz="1455" dirty="0">
                <a:solidFill>
                  <a:schemeClr val="bg1"/>
                </a:solidFill>
                <a:latin typeface="Poppins" pitchFamily="2" charset="77"/>
              </a:rPr>
              <a:t>1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0E0E15E0-5D56-B940-B8E7-34F0B504EB08}"/>
              </a:ext>
            </a:extLst>
          </p:cNvPr>
          <p:cNvSpPr/>
          <p:nvPr/>
        </p:nvSpPr>
        <p:spPr>
          <a:xfrm>
            <a:off x="1075284" y="3985576"/>
            <a:ext cx="348485" cy="31963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en-GB" sz="1455" dirty="0">
                <a:solidFill>
                  <a:schemeClr val="bg1"/>
                </a:solidFill>
                <a:latin typeface="Poppins" pitchFamily="2" charset="77"/>
              </a:rPr>
              <a:t>2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12ECFB-60FB-8A41-8E69-EC11D76459A5}"/>
              </a:ext>
            </a:extLst>
          </p:cNvPr>
          <p:cNvSpPr/>
          <p:nvPr/>
        </p:nvSpPr>
        <p:spPr>
          <a:xfrm>
            <a:off x="1074443" y="4755529"/>
            <a:ext cx="348485" cy="31963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en-GB" sz="1455" dirty="0">
                <a:solidFill>
                  <a:schemeClr val="bg1"/>
                </a:solidFill>
                <a:latin typeface="Poppins" pitchFamily="2" charset="77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4BFD16-441E-2D49-BC56-3BCC9771F5B0}"/>
              </a:ext>
            </a:extLst>
          </p:cNvPr>
          <p:cNvSpPr/>
          <p:nvPr/>
        </p:nvSpPr>
        <p:spPr>
          <a:xfrm>
            <a:off x="0" y="1"/>
            <a:ext cx="2239108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Why NIS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78FF5-BF64-A94C-AB97-8F69D39923DF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257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DBD4C-6EE7-4371-BAEE-3875E4267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2000" dirty="0"/>
          </a:p>
          <a:p>
            <a:r>
              <a:rPr lang="fr-CH" sz="2000" dirty="0"/>
              <a:t>COVID-19 has </a:t>
            </a:r>
            <a:r>
              <a:rPr lang="fr-CH" sz="2000" dirty="0" err="1"/>
              <a:t>increased</a:t>
            </a:r>
            <a:r>
              <a:rPr lang="fr-CH" sz="2000" dirty="0"/>
              <a:t> the pressure on countries:</a:t>
            </a:r>
          </a:p>
          <a:p>
            <a:pPr lvl="1"/>
            <a:r>
              <a:rPr lang="en-US" sz="2000" dirty="0"/>
              <a:t>Economic forecasts worsened since the start of the pandemic </a:t>
            </a:r>
          </a:p>
          <a:p>
            <a:pPr lvl="1"/>
            <a:r>
              <a:rPr lang="en-US" sz="2000" dirty="0"/>
              <a:t>LMICs will take longer (2026) to raise general  government  revenue to pre-pandemic level</a:t>
            </a:r>
            <a:r>
              <a:rPr lang="en-GB" sz="2000" dirty="0"/>
              <a:t> </a:t>
            </a:r>
          </a:p>
          <a:p>
            <a:r>
              <a:rPr lang="en-GB" sz="2000" dirty="0"/>
              <a:t>Prioritization of resources is essential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BA6E2"/>
                </a:solidFill>
              </a:rPr>
              <a:t>Yet it is challenging </a:t>
            </a:r>
          </a:p>
          <a:p>
            <a:r>
              <a:rPr lang="en-GB" sz="2000" dirty="0"/>
              <a:t>Longer term planning is at risk whilst countries respond to the emergency of the Covid-19 pandemic</a:t>
            </a:r>
          </a:p>
          <a:p>
            <a:r>
              <a:rPr lang="en-GB" sz="2000" dirty="0"/>
              <a:t>C-19 vaccine introduction is putting additional strains on health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9524D-81B9-40EE-A1BD-02FD5A7736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81C5F5-37E0-44CC-A683-29F3091F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688657"/>
            <a:ext cx="8160000" cy="720000"/>
          </a:xfrm>
        </p:spPr>
        <p:txBody>
          <a:bodyPr>
            <a:noAutofit/>
          </a:bodyPr>
          <a:lstStyle/>
          <a:p>
            <a:r>
              <a:rPr lang="fr-CH" sz="2800" dirty="0"/>
              <a:t>Strategic planning </a:t>
            </a:r>
            <a:r>
              <a:rPr lang="fr-CH" sz="2800" dirty="0" err="1"/>
              <a:t>is</a:t>
            </a:r>
            <a:r>
              <a:rPr lang="fr-CH" sz="2800" dirty="0"/>
              <a:t> essential </a:t>
            </a:r>
            <a:r>
              <a:rPr lang="fr-CH" sz="2800" dirty="0" err="1"/>
              <a:t>particularly</a:t>
            </a:r>
            <a:r>
              <a:rPr lang="fr-CH" sz="2800" dirty="0"/>
              <a:t> in the </a:t>
            </a:r>
            <a:r>
              <a:rPr lang="fr-CH" sz="2800" dirty="0" err="1"/>
              <a:t>context</a:t>
            </a:r>
            <a:r>
              <a:rPr lang="fr-CH" sz="2800" dirty="0"/>
              <a:t> of the Covid-19 </a:t>
            </a:r>
            <a:r>
              <a:rPr lang="fr-CH" sz="2800" dirty="0" err="1"/>
              <a:t>pandemic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7F0B2-FB58-4A47-8E77-E91EF75B887E}"/>
              </a:ext>
            </a:extLst>
          </p:cNvPr>
          <p:cNvSpPr/>
          <p:nvPr/>
        </p:nvSpPr>
        <p:spPr>
          <a:xfrm>
            <a:off x="0" y="1"/>
            <a:ext cx="2239108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Why NIS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232427-67F0-4657-B5EB-B66EF81BB44B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193AF5-80CC-40CD-857C-5E5CA4CA5B96}"/>
              </a:ext>
            </a:extLst>
          </p:cNvPr>
          <p:cNvSpPr txBox="1">
            <a:spLocks/>
          </p:cNvSpPr>
          <p:nvPr/>
        </p:nvSpPr>
        <p:spPr>
          <a:xfrm>
            <a:off x="480005" y="1665814"/>
            <a:ext cx="8050587" cy="671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SzPct val="75000"/>
              <a:buFontTx/>
              <a:buNone/>
              <a:defRPr sz="24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79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2pPr>
            <a:lvl3pPr marL="115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3pPr>
            <a:lvl4pPr marL="151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4pPr>
            <a:lvl5pPr marL="1872000" indent="-288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1BA6E2"/>
                </a:solidFill>
              </a:rPr>
              <a:t>Why is strategic planning important?</a:t>
            </a:r>
          </a:p>
        </p:txBody>
      </p:sp>
    </p:spTree>
    <p:extLst>
      <p:ext uri="{BB962C8B-B14F-4D97-AF65-F5344CB8AC3E}">
        <p14:creationId xmlns:p14="http://schemas.microsoft.com/office/powerpoint/2010/main" val="77050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8751467" y="2986539"/>
            <a:ext cx="377264" cy="377264"/>
            <a:chOff x="0" y="0"/>
            <a:chExt cx="6350000" cy="6350000"/>
          </a:xfrm>
          <a:solidFill>
            <a:srgbClr val="FFD505"/>
          </a:solidFill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92973174-D51E-9C4F-8F7B-1BAD4C3CFD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6491" y="2911622"/>
            <a:ext cx="558587" cy="558587"/>
          </a:xfrm>
          <a:prstGeom prst="rect">
            <a:avLst/>
          </a:prstGeom>
          <a:ln>
            <a:noFill/>
          </a:ln>
        </p:spPr>
      </p:pic>
      <p:grpSp>
        <p:nvGrpSpPr>
          <p:cNvPr id="11" name="Group 11"/>
          <p:cNvGrpSpPr/>
          <p:nvPr/>
        </p:nvGrpSpPr>
        <p:grpSpPr>
          <a:xfrm>
            <a:off x="8727685" y="1602602"/>
            <a:ext cx="377264" cy="377264"/>
            <a:chOff x="0" y="0"/>
            <a:chExt cx="6350000" cy="6350000"/>
          </a:xfrm>
          <a:solidFill>
            <a:srgbClr val="FFD505"/>
          </a:solidFill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DB244F34-C662-D34A-8194-26E2B2EC03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38087" y="1500413"/>
            <a:ext cx="558587" cy="558587"/>
          </a:xfrm>
          <a:prstGeom prst="rect">
            <a:avLst/>
          </a:prstGeom>
          <a:ln>
            <a:noFill/>
          </a:ln>
        </p:spPr>
      </p:pic>
      <p:grpSp>
        <p:nvGrpSpPr>
          <p:cNvPr id="42" name="Group 23">
            <a:extLst>
              <a:ext uri="{FF2B5EF4-FFF2-40B4-BE49-F238E27FC236}">
                <a16:creationId xmlns:a16="http://schemas.microsoft.com/office/drawing/2014/main" id="{14981ED3-E267-3849-BBA6-0D886B5147A3}"/>
              </a:ext>
            </a:extLst>
          </p:cNvPr>
          <p:cNvGrpSpPr/>
          <p:nvPr/>
        </p:nvGrpSpPr>
        <p:grpSpPr>
          <a:xfrm>
            <a:off x="5139678" y="4790423"/>
            <a:ext cx="377264" cy="368845"/>
            <a:chOff x="0" y="0"/>
            <a:chExt cx="6350000" cy="6350000"/>
          </a:xfrm>
          <a:solidFill>
            <a:srgbClr val="FFD505"/>
          </a:solidFill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2A5EA16D-EA7F-A24E-B190-1B1724EB12F0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ACF99817-560B-5142-B0FB-32109B26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49016" y="4695551"/>
            <a:ext cx="558587" cy="558587"/>
          </a:xfrm>
          <a:prstGeom prst="rect">
            <a:avLst/>
          </a:prstGeom>
          <a:ln>
            <a:noFill/>
          </a:ln>
        </p:spPr>
      </p:pic>
      <p:grpSp>
        <p:nvGrpSpPr>
          <p:cNvPr id="17" name="Group 17"/>
          <p:cNvGrpSpPr/>
          <p:nvPr/>
        </p:nvGrpSpPr>
        <p:grpSpPr>
          <a:xfrm>
            <a:off x="5063204" y="2998553"/>
            <a:ext cx="377264" cy="377264"/>
            <a:chOff x="0" y="0"/>
            <a:chExt cx="754528" cy="754528"/>
          </a:xfrm>
          <a:solidFill>
            <a:srgbClr val="FFD505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754528" cy="754528"/>
              <a:chOff x="0" y="0"/>
              <a:chExt cx="6350000" cy="6350000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18036" y="138504"/>
              <a:ext cx="518458" cy="531428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pic>
        <p:nvPicPr>
          <p:cNvPr id="60" name="Picture 59" descr="Shape&#10;&#10;Description automatically generated">
            <a:extLst>
              <a:ext uri="{FF2B5EF4-FFF2-40B4-BE49-F238E27FC236}">
                <a16:creationId xmlns:a16="http://schemas.microsoft.com/office/drawing/2014/main" id="{01682121-D92F-C847-8585-17CC8F0F9B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4717" y="2907892"/>
            <a:ext cx="558587" cy="558587"/>
          </a:xfrm>
          <a:prstGeom prst="rect">
            <a:avLst/>
          </a:prstGeom>
          <a:ln>
            <a:noFill/>
          </a:ln>
        </p:spPr>
      </p:pic>
      <p:grpSp>
        <p:nvGrpSpPr>
          <p:cNvPr id="6" name="Group 6"/>
          <p:cNvGrpSpPr/>
          <p:nvPr/>
        </p:nvGrpSpPr>
        <p:grpSpPr>
          <a:xfrm>
            <a:off x="5039997" y="1628897"/>
            <a:ext cx="377264" cy="377264"/>
            <a:chOff x="0" y="0"/>
            <a:chExt cx="6350000" cy="6350000"/>
          </a:xfrm>
          <a:solidFill>
            <a:srgbClr val="FFD505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485E0392-3FF1-224F-8908-A911AD6450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49336" y="1542676"/>
            <a:ext cx="558587" cy="558587"/>
          </a:xfrm>
          <a:prstGeom prst="rect">
            <a:avLst/>
          </a:prstGeom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5064046" y="2124677"/>
            <a:ext cx="3260151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Aligned to IA2030 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global strategy, regional frameworks and Gavi 5.0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8631" y="3578234"/>
            <a:ext cx="326015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High-level strategic document 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Includes a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streamlined costing approach 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that supports budget dialogue and financing.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94706" y="1599701"/>
            <a:ext cx="2393087" cy="26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Aligned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49112" y="1603415"/>
            <a:ext cx="2954199" cy="275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Owned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22633" y="3073579"/>
            <a:ext cx="2826312" cy="269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Strategic and streamlined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310896" y="3053548"/>
            <a:ext cx="2393087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Integrated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9480" y="6460987"/>
            <a:ext cx="448430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w"/>
                <a:ea typeface="+mn-ea"/>
                <a:cs typeface="+mn-cs"/>
              </a:rPr>
              <a:t>09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628811" y="2084718"/>
            <a:ext cx="3260151" cy="823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Directional document based on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national dialogue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minimizes the need for external technical support.</a:t>
            </a:r>
          </a:p>
        </p:txBody>
      </p:sp>
      <p:sp>
        <p:nvSpPr>
          <p:cNvPr id="52" name="AutoShape 21">
            <a:extLst>
              <a:ext uri="{FF2B5EF4-FFF2-40B4-BE49-F238E27FC236}">
                <a16:creationId xmlns:a16="http://schemas.microsoft.com/office/drawing/2014/main" id="{950A980A-B86B-424B-9058-AD6D998BBB9D}"/>
              </a:ext>
            </a:extLst>
          </p:cNvPr>
          <p:cNvSpPr/>
          <p:nvPr/>
        </p:nvSpPr>
        <p:spPr>
          <a:xfrm>
            <a:off x="9189515" y="1944614"/>
            <a:ext cx="22680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3" name="AutoShape 21">
            <a:extLst>
              <a:ext uri="{FF2B5EF4-FFF2-40B4-BE49-F238E27FC236}">
                <a16:creationId xmlns:a16="http://schemas.microsoft.com/office/drawing/2014/main" id="{A48F49EA-E124-2F48-823F-0820477FF18E}"/>
              </a:ext>
            </a:extLst>
          </p:cNvPr>
          <p:cNvSpPr/>
          <p:nvPr/>
        </p:nvSpPr>
        <p:spPr>
          <a:xfrm>
            <a:off x="9189515" y="3474335"/>
            <a:ext cx="22680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5" name="AutoShape 21">
            <a:extLst>
              <a:ext uri="{FF2B5EF4-FFF2-40B4-BE49-F238E27FC236}">
                <a16:creationId xmlns:a16="http://schemas.microsoft.com/office/drawing/2014/main" id="{D70425AC-E60E-F844-A4D1-83BDB106357F}"/>
              </a:ext>
            </a:extLst>
          </p:cNvPr>
          <p:cNvSpPr/>
          <p:nvPr/>
        </p:nvSpPr>
        <p:spPr>
          <a:xfrm>
            <a:off x="5594706" y="1967873"/>
            <a:ext cx="22680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6" name="AutoShape 21">
            <a:extLst>
              <a:ext uri="{FF2B5EF4-FFF2-40B4-BE49-F238E27FC236}">
                <a16:creationId xmlns:a16="http://schemas.microsoft.com/office/drawing/2014/main" id="{11F65148-05EC-D44F-9C95-C725A7E50FE8}"/>
              </a:ext>
            </a:extLst>
          </p:cNvPr>
          <p:cNvSpPr/>
          <p:nvPr/>
        </p:nvSpPr>
        <p:spPr>
          <a:xfrm flipV="1">
            <a:off x="5595152" y="3434961"/>
            <a:ext cx="2564596" cy="7856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7" name="TextBox 45">
            <a:extLst>
              <a:ext uri="{FF2B5EF4-FFF2-40B4-BE49-F238E27FC236}">
                <a16:creationId xmlns:a16="http://schemas.microsoft.com/office/drawing/2014/main" id="{60060421-AD3F-7647-BE22-C9DBA8E77E06}"/>
              </a:ext>
            </a:extLst>
          </p:cNvPr>
          <p:cNvSpPr txBox="1"/>
          <p:nvPr/>
        </p:nvSpPr>
        <p:spPr>
          <a:xfrm>
            <a:off x="8728527" y="3556050"/>
            <a:ext cx="3303687" cy="16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Better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integrated into national health sector planning 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and adapted to in-country processes. Shaped through consultation with broader scope of stakeholders.</a:t>
            </a:r>
            <a:endParaRPr kumimoji="0" lang="en-AU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6FCB22C8-AF4C-454D-AF0E-0F81E567F902}"/>
              </a:ext>
            </a:extLst>
          </p:cNvPr>
          <p:cNvSpPr txBox="1"/>
          <p:nvPr/>
        </p:nvSpPr>
        <p:spPr>
          <a:xfrm>
            <a:off x="5696311" y="4760502"/>
            <a:ext cx="2393087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Realistic</a:t>
            </a:r>
          </a:p>
        </p:txBody>
      </p:sp>
      <p:sp>
        <p:nvSpPr>
          <p:cNvPr id="48" name="AutoShape 21">
            <a:extLst>
              <a:ext uri="{FF2B5EF4-FFF2-40B4-BE49-F238E27FC236}">
                <a16:creationId xmlns:a16="http://schemas.microsoft.com/office/drawing/2014/main" id="{6D1EE5B9-BEC7-3C4D-887E-98EAB706DF87}"/>
              </a:ext>
            </a:extLst>
          </p:cNvPr>
          <p:cNvSpPr/>
          <p:nvPr/>
        </p:nvSpPr>
        <p:spPr>
          <a:xfrm>
            <a:off x="5686666" y="5077601"/>
            <a:ext cx="22680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6962946E-82C7-A24F-ADDA-8B150CDB8F63}"/>
              </a:ext>
            </a:extLst>
          </p:cNvPr>
          <p:cNvSpPr txBox="1"/>
          <p:nvPr/>
        </p:nvSpPr>
        <p:spPr>
          <a:xfrm>
            <a:off x="5161175" y="5195521"/>
            <a:ext cx="3260150" cy="1104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 negotiation process with Ministry of Health and Finance leads to an agreed resource envelope to fund key strategic priorities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; framing realistic expectations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47EEE-8A74-4BA0-8048-E9BE01D5D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45" y="2516944"/>
            <a:ext cx="3833929" cy="33388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E0671-0BB3-7245-B2FA-E1DCCABA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286" y="6364957"/>
            <a:ext cx="2743200" cy="365125"/>
          </a:xfrm>
        </p:spPr>
        <p:txBody>
          <a:bodyPr/>
          <a:lstStyle/>
          <a:p>
            <a:fld id="{2D4E256F-C989-9D45-9136-B62EA99AC904}" type="slidenum">
              <a:rPr lang="en-GB" sz="1100" smtClean="0"/>
              <a:t>8</a:t>
            </a:fld>
            <a:endParaRPr lang="en-GB" sz="11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62C2BD7-F01B-C04C-ACFA-98EB0A5B3770}"/>
              </a:ext>
            </a:extLst>
          </p:cNvPr>
          <p:cNvSpPr txBox="1">
            <a:spLocks/>
          </p:cNvSpPr>
          <p:nvPr/>
        </p:nvSpPr>
        <p:spPr>
          <a:xfrm>
            <a:off x="3743730" y="310480"/>
            <a:ext cx="6320520" cy="1348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endParaRPr lang="en-GB" sz="3200" b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13072B-5B46-0048-AD3B-F29F77CB28FF}"/>
              </a:ext>
            </a:extLst>
          </p:cNvPr>
          <p:cNvSpPr txBox="1"/>
          <p:nvPr/>
        </p:nvSpPr>
        <p:spPr>
          <a:xfrm>
            <a:off x="483067" y="1554007"/>
            <a:ext cx="4411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BA6E2"/>
                </a:solidFill>
                <a:latin typeface="Poppins" pitchFamily="2" charset="77"/>
                <a:cs typeface="Poppins" pitchFamily="2" charset="77"/>
              </a:rPr>
              <a:t>And incorporates improvements aimed to strengthen the development process and improve the outcome.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9A2B27-63B4-E447-ABC8-92070E466D6F}"/>
              </a:ext>
            </a:extLst>
          </p:cNvPr>
          <p:cNvSpPr txBox="1"/>
          <p:nvPr/>
        </p:nvSpPr>
        <p:spPr>
          <a:xfrm>
            <a:off x="464045" y="378070"/>
            <a:ext cx="7782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National Immunization Strategy Guidance builds on learnings from </a:t>
            </a:r>
            <a:r>
              <a:rPr lang="en-GB" sz="2800" dirty="0" err="1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cMYP</a:t>
            </a:r>
            <a:r>
              <a:rPr lang="en-GB" sz="280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E694AD5-BDC6-994F-9124-A7572044B442}"/>
              </a:ext>
            </a:extLst>
          </p:cNvPr>
          <p:cNvSpPr/>
          <p:nvPr/>
        </p:nvSpPr>
        <p:spPr>
          <a:xfrm>
            <a:off x="0" y="1"/>
            <a:ext cx="2239108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Why NIS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3687F39-2087-9041-A640-E35DA8BB89B6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138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4D918-A489-472B-827B-B31E9619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5AAD3E-BE19-4B9B-9156-4B5B1ED47F1D}"/>
              </a:ext>
            </a:extLst>
          </p:cNvPr>
          <p:cNvSpPr/>
          <p:nvPr/>
        </p:nvSpPr>
        <p:spPr>
          <a:xfrm>
            <a:off x="0" y="1"/>
            <a:ext cx="3017520" cy="360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Timing for NIS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29E59C-7542-4CD7-9E83-F05CB133AF41}"/>
              </a:ext>
            </a:extLst>
          </p:cNvPr>
          <p:cNvSpPr/>
          <p:nvPr/>
        </p:nvSpPr>
        <p:spPr>
          <a:xfrm>
            <a:off x="0" y="24950"/>
            <a:ext cx="397517" cy="360004"/>
          </a:xfrm>
          <a:prstGeom prst="ellipse">
            <a:avLst/>
          </a:prstGeom>
          <a:solidFill>
            <a:srgbClr val="00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Poppins" pitchFamily="2" charset="77"/>
              </a:rPr>
              <a:t>2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09C6C24-33E8-4ADE-9BC3-33CDDD2D462B}"/>
              </a:ext>
            </a:extLst>
          </p:cNvPr>
          <p:cNvSpPr txBox="1">
            <a:spLocks/>
          </p:cNvSpPr>
          <p:nvPr/>
        </p:nvSpPr>
        <p:spPr>
          <a:xfrm>
            <a:off x="804651" y="1690402"/>
            <a:ext cx="5291349" cy="38975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1BA6E2"/>
                </a:solidFill>
              </a:rPr>
              <a:t>The development of a NIS can be triggered by: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rgbClr val="1BA6E2"/>
              </a:solidFill>
            </a:endParaRPr>
          </a:p>
          <a:p>
            <a:r>
              <a:rPr lang="en-US" sz="1800" dirty="0"/>
              <a:t>The end of the period covered by the previous immunization plan (</a:t>
            </a:r>
            <a:r>
              <a:rPr lang="en-US" sz="1800" dirty="0" err="1"/>
              <a:t>cMYP</a:t>
            </a:r>
            <a:r>
              <a:rPr lang="en-US" sz="1800" dirty="0"/>
              <a:t>)</a:t>
            </a:r>
          </a:p>
          <a:p>
            <a:r>
              <a:rPr lang="en-US" sz="1800" dirty="0"/>
              <a:t>Any major change that requires to review and update priorities and available resources – including Covid-19 </a:t>
            </a:r>
          </a:p>
          <a:p>
            <a:r>
              <a:rPr lang="en-US" sz="1800" dirty="0"/>
              <a:t>Possible need to align with funding request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3D157-5503-453A-9F23-46A12D14276E}"/>
              </a:ext>
            </a:extLst>
          </p:cNvPr>
          <p:cNvSpPr txBox="1"/>
          <p:nvPr/>
        </p:nvSpPr>
        <p:spPr>
          <a:xfrm>
            <a:off x="464045" y="599015"/>
            <a:ext cx="7782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1534"/>
                </a:solidFill>
                <a:latin typeface="Poppins" pitchFamily="2" charset="77"/>
                <a:cs typeface="Poppins" pitchFamily="2" charset="77"/>
              </a:rPr>
              <a:t>When should countries plan an NIS?</a:t>
            </a:r>
          </a:p>
        </p:txBody>
      </p:sp>
      <p:pic>
        <p:nvPicPr>
          <p:cNvPr id="10" name="Picture 9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F9ABE366-BA91-0042-8E3B-B40CD9C79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0360" y="1938210"/>
            <a:ext cx="4995995" cy="3332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ADBC61-48B8-FD46-A191-B60265F166D7}"/>
              </a:ext>
            </a:extLst>
          </p:cNvPr>
          <p:cNvSpPr txBox="1"/>
          <p:nvPr/>
        </p:nvSpPr>
        <p:spPr>
          <a:xfrm>
            <a:off x="8246515" y="8788400"/>
            <a:ext cx="22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dfid/5815109843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2366570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AE354C9FA174FBD63B5383A9FCAD2" ma:contentTypeVersion="13" ma:contentTypeDescription="Create a new document." ma:contentTypeScope="" ma:versionID="0b163547d67764c4f98d02b525088ae5">
  <xsd:schema xmlns:xsd="http://www.w3.org/2001/XMLSchema" xmlns:xs="http://www.w3.org/2001/XMLSchema" xmlns:p="http://schemas.microsoft.com/office/2006/metadata/properties" xmlns:ns3="ed5f82d8-b849-4e2b-8554-dc6d2527307a" xmlns:ns4="9be50449-434c-40a2-9d73-2f13e7df97a2" targetNamespace="http://schemas.microsoft.com/office/2006/metadata/properties" ma:root="true" ma:fieldsID="25fe201af3ac1a9ba4dd21bc2510a9d0" ns3:_="" ns4:_="">
    <xsd:import namespace="ed5f82d8-b849-4e2b-8554-dc6d2527307a"/>
    <xsd:import namespace="9be50449-434c-40a2-9d73-2f13e7df97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f82d8-b849-4e2b-8554-dc6d25273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0449-434c-40a2-9d73-2f13e7df9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57866E-BF5E-4C3C-AFC5-CB024AE1B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f82d8-b849-4e2b-8554-dc6d2527307a"/>
    <ds:schemaRef ds:uri="9be50449-434c-40a2-9d73-2f13e7df9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4C412-F661-4247-BD0F-D4BB45099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ECBF0-5432-434A-86E8-D94E075E4CD9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d5f82d8-b849-4e2b-8554-dc6d2527307a"/>
    <ds:schemaRef ds:uri="9be50449-434c-40a2-9d73-2f13e7df97a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61673</TotalTime>
  <Words>1512</Words>
  <Application>Microsoft Office PowerPoint</Application>
  <PresentationFormat>Widescreen</PresentationFormat>
  <Paragraphs>230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Now</vt:lpstr>
      <vt:lpstr>Poppins</vt:lpstr>
      <vt:lpstr>Poppins SemiBold</vt:lpstr>
      <vt:lpstr>Wingdings</vt:lpstr>
      <vt:lpstr>2_Office Theme</vt:lpstr>
      <vt:lpstr>  </vt:lpstr>
      <vt:lpstr>TechNet-21 Webinar tips</vt:lpstr>
      <vt:lpstr>Interpretation </vt:lpstr>
      <vt:lpstr>PowerPoint Presentation</vt:lpstr>
      <vt:lpstr>Today’s discussion will focus on…  </vt:lpstr>
      <vt:lpstr>IA2030: an ambitious global strategy</vt:lpstr>
      <vt:lpstr>Strategic planning is essential particularly in the context of the Covid-19 pandemic</vt:lpstr>
      <vt:lpstr>PowerPoint Presentation</vt:lpstr>
      <vt:lpstr>PowerPoint Presentation</vt:lpstr>
      <vt:lpstr>PowerPoint Presentation</vt:lpstr>
      <vt:lpstr>Guidelines describe a 7-step process </vt:lpstr>
      <vt:lpstr>PowerPoint Presentation</vt:lpstr>
      <vt:lpstr>PowerPoint Presentation</vt:lpstr>
      <vt:lpstr>PowerPoint Presentation</vt:lpstr>
      <vt:lpstr>Covid-19 vaccination targets to be integrated in the NIS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Churchill</dc:creator>
  <cp:lastModifiedBy>VANDE MAELE, Nathalie</cp:lastModifiedBy>
  <cp:revision>809</cp:revision>
  <cp:lastPrinted>2021-06-16T07:59:44Z</cp:lastPrinted>
  <dcterms:created xsi:type="dcterms:W3CDTF">2021-01-13T12:09:36Z</dcterms:created>
  <dcterms:modified xsi:type="dcterms:W3CDTF">2021-11-25T08:47:33Z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0x010100795AE354C9FA174FBD63B5383A9FCAD2</vt:lpwstr>
  </property>
</Properties>
</file>